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4" r:id="rId7"/>
    <p:sldId id="265" r:id="rId8"/>
    <p:sldId id="261" r:id="rId9"/>
    <p:sldId id="262" r:id="rId10"/>
    <p:sldId id="271" r:id="rId11"/>
    <p:sldId id="267" r:id="rId12"/>
    <p:sldId id="268" r:id="rId13"/>
    <p:sldId id="269" r:id="rId14"/>
    <p:sldId id="272" r:id="rId15"/>
    <p:sldId id="270"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296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lvl1pPr>
    <a:lvl2pPr marL="0" marR="0" indent="266700" algn="ctr" defTabSz="82296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lvl2pPr>
    <a:lvl3pPr marL="0" marR="0" indent="533400" algn="ctr" defTabSz="82296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lvl3pPr>
    <a:lvl4pPr marL="0" marR="0" indent="800100" algn="ctr" defTabSz="82296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lvl4pPr>
    <a:lvl5pPr marL="0" marR="0" indent="1066800" algn="ctr" defTabSz="82296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lvl5pPr>
    <a:lvl6pPr marL="0" marR="0" indent="1333500" algn="ctr" defTabSz="82296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lvl6pPr>
    <a:lvl7pPr marL="0" marR="0" indent="1612900" algn="ctr" defTabSz="82296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lvl7pPr>
    <a:lvl8pPr marL="0" marR="0" indent="1879600" algn="ctr" defTabSz="82296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lvl8pPr>
    <a:lvl9pPr marL="0" marR="0" indent="2146300" algn="ctr" defTabSz="82296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38100" cap="flat">
              <a:solidFill>
                <a:srgbClr val="000000"/>
              </a:solidFill>
              <a:prstDash val="solid"/>
              <a:miter lim="400000"/>
            </a:ln>
          </a:left>
          <a:right>
            <a:ln w="381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381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FFFFFF"/>
        </a:fontRef>
        <a:srgbClr val="FFFFFF"/>
      </a:tcTxStyle>
      <a:tcStyle>
        <a:tcBdr>
          <a:left>
            <a:ln w="38100" cap="flat">
              <a:solidFill>
                <a:srgbClr val="000000"/>
              </a:solidFill>
              <a:prstDash val="solid"/>
              <a:miter lim="400000"/>
            </a:ln>
          </a:left>
          <a:right>
            <a:ln w="381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381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38100" cap="flat">
              <a:solidFill>
                <a:srgbClr val="000000"/>
              </a:solidFill>
              <a:prstDash val="solid"/>
              <a:miter lim="400000"/>
            </a:ln>
          </a:left>
          <a:right>
            <a:ln w="381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381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38100" cap="flat">
              <a:solidFill>
                <a:srgbClr val="000000"/>
              </a:solidFill>
              <a:prstDash val="solid"/>
              <a:miter lim="400000"/>
            </a:ln>
          </a:left>
          <a:right>
            <a:ln w="381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38100" cap="flat">
              <a:solidFill>
                <a:srgbClr val="000000"/>
              </a:solidFill>
              <a:prstDash val="solid"/>
              <a:miter lim="400000"/>
            </a:ln>
          </a:insideV>
        </a:tcBdr>
        <a:fill>
          <a:no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381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4"/>
    <p:restoredTop sz="94717"/>
  </p:normalViewPr>
  <p:slideViewPr>
    <p:cSldViewPr snapToGrid="0" snapToObjects="1">
      <p:cViewPr varScale="1">
        <p:scale>
          <a:sx n="48" d="100"/>
          <a:sy n="48" d="100"/>
        </p:scale>
        <p:origin x="72" y="3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1143000" y="685800"/>
            <a:ext cx="4572000" cy="3429000"/>
          </a:xfrm>
          <a:prstGeom prst="rect">
            <a:avLst/>
          </a:prstGeom>
        </p:spPr>
        <p:txBody>
          <a:bodyPr/>
          <a:lstStyle/>
          <a:p>
            <a:endParaRPr/>
          </a:p>
        </p:txBody>
      </p:sp>
      <p:sp>
        <p:nvSpPr>
          <p:cNvPr id="231" name="Shape 2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The figure shows (a) the total number of water-related billion-dollar disaster events (tropical cyclones, flooding, and droughts combined) each year in the United States and (b) the associated costs (in 2017 dollars, adjusted for inflation). Source: adapted from NOAA NCEI 2018.19</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number of such events was largest in 2023</a:t>
            </a:r>
          </a:p>
          <a:p>
            <a:pPr>
              <a:lnSpc>
                <a:spcPct val="117999"/>
              </a:lnSpc>
              <a:defRPr sz="2200">
                <a:latin typeface="Helvetica Neue"/>
                <a:ea typeface="Helvetica Neue"/>
                <a:cs typeface="Helvetica Neue"/>
                <a:sym typeface="Helvetica Neue"/>
              </a:defRPr>
            </a:pPr>
            <a:r>
              <a:t>severe convection is largest number (but not largest cost)</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meiler shows future TC related damages increase due to both climate change and economic growth (more from the latter, but cc contributes more uncertainty)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xfrm>
            <a:off x="381000" y="685800"/>
            <a:ext cx="6096000" cy="3429000"/>
          </a:xfrm>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endParaRP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Mention Harvey roughly tied with 2005 Katrina in cost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noRot="1" noChangeAspect="1"/>
          </p:cNvSpPr>
          <p:nvPr>
            <p:ph type="sldImg"/>
          </p:nvPr>
        </p:nvSpPr>
        <p:spPr>
          <a:xfrm>
            <a:off x="381000" y="685800"/>
            <a:ext cx="6096000" cy="3429000"/>
          </a:xfrm>
          <a:prstGeom prst="rect">
            <a:avLst/>
          </a:prstGeom>
        </p:spPr>
        <p:txBody>
          <a:bodyPr/>
          <a:lstStyle/>
          <a:p>
            <a:endParaRPr/>
          </a:p>
        </p:txBody>
      </p:sp>
      <p:sp>
        <p:nvSpPr>
          <p:cNvPr id="278" name="Shape 278"/>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The map shows percent increases in the amount of precipitation falling in very heavy events (defined as the heaviest 1% of all daily events) from 1958 to 2012 for each region of the continental United States</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mention delta C 13 graph from Perrin as ratio of the two stable isotopes of carbon—13C and 12C - what causes the excitations and how it relates to feedback processes in the carbon cycle</a:t>
            </a:r>
          </a:p>
          <a:p>
            <a:pPr>
              <a:lnSpc>
                <a:spcPct val="117999"/>
              </a:lnSpc>
              <a:defRPr sz="2200">
                <a:latin typeface="Helvetica Neue"/>
                <a:ea typeface="Helvetica Neue"/>
                <a:cs typeface="Helvetica Neue"/>
                <a:sym typeface="Helvetica Neue"/>
              </a:defRPr>
            </a:pPr>
            <a:r>
              <a:t>petm is 56ma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xfrm>
            <a:off x="381000" y="685800"/>
            <a:ext cx="6096000" cy="3429000"/>
          </a:xfrm>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The map shows percent increases in the amount of precipitation falling in very heavy events (defined as the heaviest 1% of all daily events) from 1958 to 2012 for each region of the continental United States</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r>
              <a:t>mention delta C 13 graph from Perrin as ratio of the two stable isotopes of carbon—13C and 12C - what causes the excitations and how it relates to feedback processes in the carbon cycle</a:t>
            </a:r>
          </a:p>
          <a:p>
            <a:pPr>
              <a:lnSpc>
                <a:spcPct val="117999"/>
              </a:lnSpc>
              <a:defRPr sz="2200">
                <a:latin typeface="Helvetica Neue"/>
                <a:ea typeface="Helvetica Neue"/>
                <a:cs typeface="Helvetica Neue"/>
                <a:sym typeface="Helvetica Neue"/>
              </a:defRPr>
            </a:pPr>
            <a:r>
              <a:t>petm is 56ma - did not cause marine mass extinction</a:t>
            </a:r>
          </a:p>
          <a:p>
            <a:pPr>
              <a:lnSpc>
                <a:spcPct val="117999"/>
              </a:lnSpc>
              <a:defRPr sz="2200">
                <a:latin typeface="Helvetica Neue"/>
                <a:ea typeface="Helvetica Neue"/>
                <a:cs typeface="Helvetica Neue"/>
                <a:sym typeface="Helvetica Neue"/>
              </a:defRPr>
            </a:pPr>
            <a:r>
              <a:t>question is how to compare the carbon cycle perturbation that we are causing since 1850 to what caused e.g. mass marine extinctions in the past (overall amount, timescale matter)</a:t>
            </a:r>
          </a:p>
          <a:p>
            <a:pPr>
              <a:lnSpc>
                <a:spcPct val="117999"/>
              </a:lnSpc>
              <a:defRPr sz="2200">
                <a:latin typeface="Helvetica Neue"/>
                <a:ea typeface="Helvetica Neue"/>
                <a:cs typeface="Helvetica Neue"/>
                <a:sym typeface="Helvetica Neue"/>
              </a:defRPr>
            </a:pPr>
            <a:r>
              <a:t>“The modern critical size for the marine carbon cycle is roughly similar to the mass of carbon that human activities will likely have added to the oceans by the year 2100.”</a:t>
            </a:r>
          </a:p>
        </p:txBody>
      </p:sp>
    </p:spTree>
    <p:extLst>
      <p:ext uri="{BB962C8B-B14F-4D97-AF65-F5344CB8AC3E}">
        <p14:creationId xmlns:p14="http://schemas.microsoft.com/office/powerpoint/2010/main" val="2794461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xfrm>
            <a:off x="381000" y="685800"/>
            <a:ext cx="6096000" cy="3429000"/>
          </a:xfrm>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pPr defTabSz="914400">
              <a:lnSpc>
                <a:spcPct val="115000"/>
              </a:lnSpc>
              <a:defRPr sz="1100">
                <a:solidFill>
                  <a:srgbClr val="050505"/>
                </a:solidFill>
                <a:latin typeface="Arial"/>
                <a:ea typeface="Arial"/>
                <a:cs typeface="Arial"/>
                <a:sym typeface="Arial"/>
              </a:defRPr>
            </a:pPr>
            <a:r>
              <a:t>Cities are formed by DIVERSE communities, operating through a range of power dynamics and embedded histories. Adaptation strategies are costly, with complex legislative overlays, especially in federal, state, and local resources, regulations and plans. Currently, only those who have time and resources can navigate these procedures. The Urban Risk Lab develops tools and designs strategies to align otherwise top-down processes to engage with and foster bottom-up collaboration. Our third step - </a:t>
            </a:r>
            <a:r>
              <a:rPr>
                <a:solidFill>
                  <a:srgbClr val="000000"/>
                </a:solidFill>
              </a:rPr>
              <a:t>Working with emergency officers, city planners, real estate developers and residents we will create more flexible and equitable ways to prepare for extreme weather events.  </a:t>
            </a:r>
            <a:r>
              <a:t>It is our role to listen and learn, while sharing new data and developing new tools that allow for co-creation of solutions.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pPr marL="279400" indent="-279400">
              <a:lnSpc>
                <a:spcPct val="117999"/>
              </a:lnSpc>
              <a:buSzPct val="123000"/>
              <a:buChar char="-"/>
              <a:defRPr sz="2200">
                <a:latin typeface="Helvetica Neue"/>
                <a:ea typeface="Helvetica Neue"/>
                <a:cs typeface="Helvetica Neue"/>
                <a:sym typeface="Helvetica Neue"/>
              </a:defRPr>
            </a:pPr>
            <a:r>
              <a:t>graph is for Iowa</a:t>
            </a:r>
          </a:p>
          <a:p>
            <a:pPr marL="279400" indent="-279400">
              <a:lnSpc>
                <a:spcPct val="117999"/>
              </a:lnSpc>
              <a:buSzPct val="123000"/>
              <a:buChar char="-"/>
              <a:defRPr sz="2200">
                <a:latin typeface="Helvetica Neue"/>
                <a:ea typeface="Helvetica Neue"/>
                <a:cs typeface="Helvetica Neue"/>
                <a:sym typeface="Helvetica Neue"/>
              </a:defRPr>
            </a:pPr>
            <a:r>
              <a:t>But the risks to power systems infrastructure from extreme weather also depend on the characteristics of that infrastructure. </a:t>
            </a:r>
          </a:p>
          <a:p>
            <a:pPr marL="279400" indent="-279400">
              <a:lnSpc>
                <a:spcPct val="117999"/>
              </a:lnSpc>
              <a:buSzPct val="123000"/>
              <a:buChar char="-"/>
              <a:defRPr sz="2200">
                <a:latin typeface="Helvetica Neue"/>
                <a:ea typeface="Helvetica Neue"/>
                <a:cs typeface="Helvetica Neue"/>
                <a:sym typeface="Helvetica Neue"/>
              </a:defRPr>
            </a:pPr>
            <a:r>
              <a:t>Need to anticipate a new set of vulnerabilities such as periods of lower resource availability, extreme winds, and how spikes in electricity demand may evolve as further energy services are electrified. </a:t>
            </a:r>
          </a:p>
          <a:p>
            <a:pPr marL="279400" indent="-279400">
              <a:lnSpc>
                <a:spcPct val="117999"/>
              </a:lnSpc>
              <a:buSzPct val="123000"/>
              <a:buChar char="-"/>
              <a:defRPr sz="2200">
                <a:latin typeface="Helvetica Neue"/>
                <a:ea typeface="Helvetica Neue"/>
                <a:cs typeface="Helvetica Neue"/>
                <a:sym typeface="Helvetica Neue"/>
              </a:defRPr>
            </a:pPr>
            <a:r>
              <a:t>Overall an energy system incorporating more renewable energy and other clean energy sources can be much more robust than the one we have today, but to achieve this potential will require new understanding of infrastructural vulnerabilities. </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pPr marL="279400" indent="-279400">
              <a:lnSpc>
                <a:spcPct val="117999"/>
              </a:lnSpc>
              <a:buSzPct val="123000"/>
              <a:buChar char="-"/>
              <a:defRPr sz="2200">
                <a:latin typeface="Helvetica Neue"/>
                <a:ea typeface="Helvetica Neue"/>
                <a:cs typeface="Helvetica Neue"/>
                <a:sym typeface="Helvetica Neue"/>
              </a:defRPr>
            </a:pPr>
            <a:r>
              <a:t>graph is for Iowa</a:t>
            </a:r>
          </a:p>
          <a:p>
            <a:pPr marL="279400" indent="-279400">
              <a:lnSpc>
                <a:spcPct val="117999"/>
              </a:lnSpc>
              <a:buSzPct val="123000"/>
              <a:buChar char="-"/>
              <a:defRPr sz="2200">
                <a:latin typeface="Helvetica Neue"/>
                <a:ea typeface="Helvetica Neue"/>
                <a:cs typeface="Helvetica Neue"/>
                <a:sym typeface="Helvetica Neue"/>
              </a:defRPr>
            </a:pPr>
            <a:r>
              <a:t>But the risks to power systems infrastructure from extreme weather also depend on the characteristics of that infrastructure. </a:t>
            </a:r>
          </a:p>
          <a:p>
            <a:pPr marL="279400" indent="-279400">
              <a:lnSpc>
                <a:spcPct val="117999"/>
              </a:lnSpc>
              <a:buSzPct val="123000"/>
              <a:buChar char="-"/>
              <a:defRPr sz="2200">
                <a:latin typeface="Helvetica Neue"/>
                <a:ea typeface="Helvetica Neue"/>
                <a:cs typeface="Helvetica Neue"/>
                <a:sym typeface="Helvetica Neue"/>
              </a:defRPr>
            </a:pPr>
            <a:r>
              <a:t>Need to anticipate a new set of vulnerabilities such as periods of lower resource availability, extreme winds, and how spikes in electricity demand may evolve as further energy services are electrified. </a:t>
            </a:r>
          </a:p>
          <a:p>
            <a:pPr marL="279400" indent="-279400">
              <a:lnSpc>
                <a:spcPct val="117999"/>
              </a:lnSpc>
              <a:buSzPct val="123000"/>
              <a:buChar char="-"/>
              <a:defRPr sz="2200">
                <a:latin typeface="Helvetica Neue"/>
                <a:ea typeface="Helvetica Neue"/>
                <a:cs typeface="Helvetica Neue"/>
                <a:sym typeface="Helvetica Neue"/>
              </a:defRPr>
            </a:pPr>
            <a:r>
              <a:t>Overall an energy system incorporating more renewable energy and other clean energy sources can be much more robust than the one we have today, but to achieve this potential will require new understanding of infrastructural vulnerabilities. </a:t>
            </a: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endParaRPr/>
          </a:p>
          <a:p>
            <a:pPr>
              <a:lnSpc>
                <a:spcPct val="117999"/>
              </a:lnSpc>
              <a:defRPr sz="2200">
                <a:latin typeface="Helvetica Neue"/>
                <a:ea typeface="Helvetica Neue"/>
                <a:cs typeface="Helvetica Neue"/>
                <a:sym typeface="Helvetica Neue"/>
              </a:defRPr>
            </a:pPr>
            <a:endParaRPr/>
          </a:p>
        </p:txBody>
      </p:sp>
    </p:spTree>
    <p:extLst>
      <p:ext uri="{BB962C8B-B14F-4D97-AF65-F5344CB8AC3E}">
        <p14:creationId xmlns:p14="http://schemas.microsoft.com/office/powerpoint/2010/main" val="3702025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381000" y="685800"/>
            <a:ext cx="6096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r>
              <a:t>mention constraint of not much training data for rare events</a:t>
            </a:r>
          </a:p>
        </p:txBody>
      </p:sp>
    </p:spTree>
    <p:extLst>
      <p:ext uri="{BB962C8B-B14F-4D97-AF65-F5344CB8AC3E}">
        <p14:creationId xmlns:p14="http://schemas.microsoft.com/office/powerpoint/2010/main" val="1877129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1080" y="2308860"/>
            <a:ext cx="14721840" cy="4640580"/>
          </a:xfrm>
          <a:prstGeom prst="rect">
            <a:avLst/>
          </a:prstGeom>
        </p:spPr>
        <p:txBody>
          <a:bodyPr lIns="68580" tIns="68580" rIns="68580" bIns="68580" anchor="b">
            <a:noAutofit/>
          </a:bodyPr>
          <a:lstStyle>
            <a:lvl1pPr algn="ctr" defTabSz="822960">
              <a:lnSpc>
                <a:spcPct val="100000"/>
              </a:lnSpc>
              <a:defRPr sz="11400" b="0" spc="0">
                <a:latin typeface="+mn-lt"/>
                <a:ea typeface="+mn-ea"/>
                <a:cs typeface="+mn-cs"/>
                <a:sym typeface="Gill Sans"/>
              </a:defRPr>
            </a:lvl1pPr>
          </a:lstStyle>
          <a:p>
            <a:r>
              <a:t>Title Text</a:t>
            </a:r>
          </a:p>
        </p:txBody>
      </p:sp>
      <p:sp>
        <p:nvSpPr>
          <p:cNvPr id="12" name="Body Level One…"/>
          <p:cNvSpPr txBox="1">
            <a:spLocks noGrp="1"/>
          </p:cNvSpPr>
          <p:nvPr>
            <p:ph type="body" sz="quarter" idx="1"/>
          </p:nvPr>
        </p:nvSpPr>
        <p:spPr>
          <a:xfrm>
            <a:off x="4831080" y="7063740"/>
            <a:ext cx="14721840" cy="1600201"/>
          </a:xfrm>
          <a:prstGeom prst="rect">
            <a:avLst/>
          </a:prstGeom>
        </p:spPr>
        <p:txBody>
          <a:bodyPr lIns="68580" tIns="68580" rIns="68580" bIns="68580">
            <a:noAutofit/>
          </a:bodyPr>
          <a:lstStyle>
            <a:lvl1pPr marL="0" indent="0" algn="ctr" defTabSz="822960">
              <a:lnSpc>
                <a:spcPct val="100000"/>
              </a:lnSpc>
              <a:spcBef>
                <a:spcPts val="0"/>
              </a:spcBef>
              <a:buSzTx/>
              <a:buNone/>
              <a:defRPr sz="5000">
                <a:latin typeface="+mn-lt"/>
                <a:ea typeface="+mn-ea"/>
                <a:cs typeface="+mn-cs"/>
                <a:sym typeface="Gill Sans"/>
              </a:defRPr>
            </a:lvl1pPr>
            <a:lvl2pPr marL="0" indent="0" algn="ctr" defTabSz="822960">
              <a:lnSpc>
                <a:spcPct val="100000"/>
              </a:lnSpc>
              <a:spcBef>
                <a:spcPts val="0"/>
              </a:spcBef>
              <a:buSzTx/>
              <a:buNone/>
              <a:defRPr sz="5000">
                <a:latin typeface="+mn-lt"/>
                <a:ea typeface="+mn-ea"/>
                <a:cs typeface="+mn-cs"/>
                <a:sym typeface="Gill Sans"/>
              </a:defRPr>
            </a:lvl2pPr>
            <a:lvl3pPr marL="0" indent="0" algn="ctr" defTabSz="822960">
              <a:lnSpc>
                <a:spcPct val="100000"/>
              </a:lnSpc>
              <a:spcBef>
                <a:spcPts val="0"/>
              </a:spcBef>
              <a:buSzTx/>
              <a:buNone/>
              <a:defRPr sz="5000">
                <a:latin typeface="+mn-lt"/>
                <a:ea typeface="+mn-ea"/>
                <a:cs typeface="+mn-cs"/>
                <a:sym typeface="Gill Sans"/>
              </a:defRPr>
            </a:lvl3pPr>
            <a:lvl4pPr marL="0" indent="0" algn="ctr" defTabSz="822960">
              <a:lnSpc>
                <a:spcPct val="100000"/>
              </a:lnSpc>
              <a:spcBef>
                <a:spcPts val="0"/>
              </a:spcBef>
              <a:buSzTx/>
              <a:buNone/>
              <a:defRPr sz="5000">
                <a:latin typeface="+mn-lt"/>
                <a:ea typeface="+mn-ea"/>
                <a:cs typeface="+mn-cs"/>
                <a:sym typeface="Gill Sans"/>
              </a:defRPr>
            </a:lvl4pPr>
            <a:lvl5pPr marL="0" indent="0" algn="ctr" defTabSz="822960">
              <a:lnSpc>
                <a:spcPct val="100000"/>
              </a:lnSpc>
              <a:spcBef>
                <a:spcPts val="0"/>
              </a:spcBef>
              <a:buSzTx/>
              <a:buNone/>
              <a:defRPr sz="50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86" name="Title Text"/>
          <p:cNvSpPr txBox="1">
            <a:spLocks noGrp="1"/>
          </p:cNvSpPr>
          <p:nvPr>
            <p:ph type="title"/>
          </p:nvPr>
        </p:nvSpPr>
        <p:spPr>
          <a:xfrm>
            <a:off x="4831080" y="10355579"/>
            <a:ext cx="14721840" cy="2400301"/>
          </a:xfrm>
          <a:prstGeom prst="rect">
            <a:avLst/>
          </a:prstGeom>
        </p:spPr>
        <p:txBody>
          <a:bodyPr lIns="68580" tIns="68580" rIns="68580" bIns="68580" anchor="ctr">
            <a:noAutofit/>
          </a:bodyPr>
          <a:lstStyle>
            <a:lvl1pPr algn="ctr" defTabSz="822960">
              <a:lnSpc>
                <a:spcPct val="100000"/>
              </a:lnSpc>
              <a:defRPr sz="11400" b="0" spc="0">
                <a:latin typeface="+mn-lt"/>
                <a:ea typeface="+mn-ea"/>
                <a:cs typeface="+mn-cs"/>
                <a:sym typeface="Gill Sans"/>
              </a:defRPr>
            </a:lvl1pPr>
          </a:lstStyle>
          <a:p>
            <a:r>
              <a:t>Title Text</a:t>
            </a:r>
          </a:p>
        </p:txBody>
      </p:sp>
      <p:sp>
        <p:nvSpPr>
          <p:cNvPr id="87"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EAEAEA"/>
        </a:solidFill>
        <a:effectLst/>
      </p:bgPr>
    </p:bg>
    <p:spTree>
      <p:nvGrpSpPr>
        <p:cNvPr id="1" name=""/>
        <p:cNvGrpSpPr/>
        <p:nvPr/>
      </p:nvGrpSpPr>
      <p:grpSpPr>
        <a:xfrm>
          <a:off x="0" y="0"/>
          <a:ext cx="0" cy="0"/>
          <a:chOff x="0" y="0"/>
          <a:chExt cx="0" cy="0"/>
        </a:xfrm>
      </p:grpSpPr>
      <p:pic>
        <p:nvPicPr>
          <p:cNvPr id="94" name="white_photo-v-1.pdf" descr="white_photo-v-1.pdf"/>
          <p:cNvPicPr>
            <a:picLocks noChangeAspect="1"/>
          </p:cNvPicPr>
          <p:nvPr/>
        </p:nvPicPr>
        <p:blipFill>
          <a:blip r:embed="rId2"/>
          <a:stretch>
            <a:fillRect/>
          </a:stretch>
        </p:blipFill>
        <p:spPr>
          <a:xfrm>
            <a:off x="3048000" y="0"/>
            <a:ext cx="18288001" cy="13716001"/>
          </a:xfrm>
          <a:prstGeom prst="rect">
            <a:avLst/>
          </a:prstGeom>
          <a:ln w="12700">
            <a:miter lim="400000"/>
          </a:ln>
        </p:spPr>
      </p:pic>
      <p:sp>
        <p:nvSpPr>
          <p:cNvPr id="95" name="Title Text"/>
          <p:cNvSpPr txBox="1">
            <a:spLocks noGrp="1"/>
          </p:cNvSpPr>
          <p:nvPr>
            <p:ph type="title"/>
          </p:nvPr>
        </p:nvSpPr>
        <p:spPr>
          <a:xfrm>
            <a:off x="3939540" y="1988820"/>
            <a:ext cx="8252460" cy="4640580"/>
          </a:xfrm>
          <a:prstGeom prst="rect">
            <a:avLst/>
          </a:prstGeom>
        </p:spPr>
        <p:txBody>
          <a:bodyPr lIns="68580" tIns="68580" rIns="68580" bIns="68580" anchor="b">
            <a:noAutofit/>
          </a:bodyPr>
          <a:lstStyle>
            <a:lvl1pPr algn="ctr" defTabSz="822960">
              <a:lnSpc>
                <a:spcPct val="100000"/>
              </a:lnSpc>
              <a:defRPr sz="9600" b="0" spc="0">
                <a:latin typeface="+mn-lt"/>
                <a:ea typeface="+mn-ea"/>
                <a:cs typeface="+mn-cs"/>
                <a:sym typeface="Gill Sans"/>
              </a:defRPr>
            </a:lvl1pPr>
          </a:lstStyle>
          <a:p>
            <a:r>
              <a:t>Title Text</a:t>
            </a:r>
          </a:p>
        </p:txBody>
      </p:sp>
      <p:sp>
        <p:nvSpPr>
          <p:cNvPr id="96" name="Body Level One…"/>
          <p:cNvSpPr txBox="1">
            <a:spLocks noGrp="1"/>
          </p:cNvSpPr>
          <p:nvPr>
            <p:ph type="body" sz="quarter" idx="1"/>
          </p:nvPr>
        </p:nvSpPr>
        <p:spPr>
          <a:xfrm>
            <a:off x="3939540" y="6743700"/>
            <a:ext cx="8252460" cy="4640580"/>
          </a:xfrm>
          <a:prstGeom prst="rect">
            <a:avLst/>
          </a:prstGeom>
        </p:spPr>
        <p:txBody>
          <a:bodyPr lIns="68580" tIns="68580" rIns="68580" bIns="68580">
            <a:noAutofit/>
          </a:bodyPr>
          <a:lstStyle>
            <a:lvl1pPr marL="0" indent="0" algn="ctr" defTabSz="822960">
              <a:lnSpc>
                <a:spcPct val="100000"/>
              </a:lnSpc>
              <a:spcBef>
                <a:spcPts val="0"/>
              </a:spcBef>
              <a:buSzTx/>
              <a:buNone/>
              <a:defRPr sz="4600">
                <a:latin typeface="+mn-lt"/>
                <a:ea typeface="+mn-ea"/>
                <a:cs typeface="+mn-cs"/>
                <a:sym typeface="Gill Sans"/>
              </a:defRPr>
            </a:lvl1pPr>
            <a:lvl2pPr marL="0" indent="0" algn="ctr" defTabSz="822960">
              <a:lnSpc>
                <a:spcPct val="100000"/>
              </a:lnSpc>
              <a:spcBef>
                <a:spcPts val="0"/>
              </a:spcBef>
              <a:buSzTx/>
              <a:buNone/>
              <a:defRPr sz="4600">
                <a:latin typeface="+mn-lt"/>
                <a:ea typeface="+mn-ea"/>
                <a:cs typeface="+mn-cs"/>
                <a:sym typeface="Gill Sans"/>
              </a:defRPr>
            </a:lvl2pPr>
            <a:lvl3pPr marL="0" indent="0" algn="ctr" defTabSz="822960">
              <a:lnSpc>
                <a:spcPct val="100000"/>
              </a:lnSpc>
              <a:spcBef>
                <a:spcPts val="0"/>
              </a:spcBef>
              <a:buSzTx/>
              <a:buNone/>
              <a:defRPr sz="4600">
                <a:latin typeface="+mn-lt"/>
                <a:ea typeface="+mn-ea"/>
                <a:cs typeface="+mn-cs"/>
                <a:sym typeface="Gill Sans"/>
              </a:defRPr>
            </a:lvl3pPr>
            <a:lvl4pPr marL="0" indent="0" algn="ctr" defTabSz="822960">
              <a:lnSpc>
                <a:spcPct val="100000"/>
              </a:lnSpc>
              <a:spcBef>
                <a:spcPts val="0"/>
              </a:spcBef>
              <a:buSzTx/>
              <a:buNone/>
              <a:defRPr sz="4600">
                <a:latin typeface="+mn-lt"/>
                <a:ea typeface="+mn-ea"/>
                <a:cs typeface="+mn-cs"/>
                <a:sym typeface="Gill Sans"/>
              </a:defRPr>
            </a:lvl4pPr>
            <a:lvl5pPr marL="0" indent="0" algn="ctr" defTabSz="822960">
              <a:lnSpc>
                <a:spcPct val="100000"/>
              </a:lnSpc>
              <a:spcBef>
                <a:spcPts val="0"/>
              </a:spcBef>
              <a:buSzTx/>
              <a:buNone/>
              <a:defRPr sz="46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3939540" y="1988820"/>
            <a:ext cx="8252460" cy="4640580"/>
          </a:xfrm>
          <a:prstGeom prst="rect">
            <a:avLst/>
          </a:prstGeom>
        </p:spPr>
        <p:txBody>
          <a:bodyPr lIns="68580" tIns="68580" rIns="68580" bIns="68580" anchor="b">
            <a:noAutofit/>
          </a:bodyPr>
          <a:lstStyle>
            <a:lvl1pPr algn="ctr" defTabSz="822960">
              <a:lnSpc>
                <a:spcPct val="100000"/>
              </a:lnSpc>
              <a:defRPr sz="9600" b="0" spc="0">
                <a:latin typeface="+mn-lt"/>
                <a:ea typeface="+mn-ea"/>
                <a:cs typeface="+mn-cs"/>
                <a:sym typeface="Gill Sans"/>
              </a:defRPr>
            </a:lvl1pPr>
          </a:lstStyle>
          <a:p>
            <a:r>
              <a:t>Title Text</a:t>
            </a:r>
          </a:p>
        </p:txBody>
      </p:sp>
      <p:sp>
        <p:nvSpPr>
          <p:cNvPr id="105" name="Body Level One…"/>
          <p:cNvSpPr txBox="1">
            <a:spLocks noGrp="1"/>
          </p:cNvSpPr>
          <p:nvPr>
            <p:ph type="body" sz="quarter" idx="1"/>
          </p:nvPr>
        </p:nvSpPr>
        <p:spPr>
          <a:xfrm>
            <a:off x="3939540" y="6743700"/>
            <a:ext cx="8252460" cy="4640580"/>
          </a:xfrm>
          <a:prstGeom prst="rect">
            <a:avLst/>
          </a:prstGeom>
        </p:spPr>
        <p:txBody>
          <a:bodyPr lIns="68580" tIns="68580" rIns="68580" bIns="68580">
            <a:noAutofit/>
          </a:bodyPr>
          <a:lstStyle>
            <a:lvl1pPr marL="0" indent="0" algn="ctr" defTabSz="822960">
              <a:lnSpc>
                <a:spcPct val="100000"/>
              </a:lnSpc>
              <a:spcBef>
                <a:spcPts val="0"/>
              </a:spcBef>
              <a:buSzTx/>
              <a:buNone/>
              <a:defRPr sz="4600">
                <a:latin typeface="+mn-lt"/>
                <a:ea typeface="+mn-ea"/>
                <a:cs typeface="+mn-cs"/>
                <a:sym typeface="Gill Sans"/>
              </a:defRPr>
            </a:lvl1pPr>
            <a:lvl2pPr marL="0" indent="0" algn="ctr" defTabSz="822960">
              <a:lnSpc>
                <a:spcPct val="100000"/>
              </a:lnSpc>
              <a:spcBef>
                <a:spcPts val="0"/>
              </a:spcBef>
              <a:buSzTx/>
              <a:buNone/>
              <a:defRPr sz="4600">
                <a:latin typeface="+mn-lt"/>
                <a:ea typeface="+mn-ea"/>
                <a:cs typeface="+mn-cs"/>
                <a:sym typeface="Gill Sans"/>
              </a:defRPr>
            </a:lvl2pPr>
            <a:lvl3pPr marL="0" indent="0" algn="ctr" defTabSz="822960">
              <a:lnSpc>
                <a:spcPct val="100000"/>
              </a:lnSpc>
              <a:spcBef>
                <a:spcPts val="0"/>
              </a:spcBef>
              <a:buSzTx/>
              <a:buNone/>
              <a:defRPr sz="4600">
                <a:latin typeface="+mn-lt"/>
                <a:ea typeface="+mn-ea"/>
                <a:cs typeface="+mn-cs"/>
                <a:sym typeface="Gill Sans"/>
              </a:defRPr>
            </a:lvl3pPr>
            <a:lvl4pPr marL="0" indent="0" algn="ctr" defTabSz="822960">
              <a:lnSpc>
                <a:spcPct val="100000"/>
              </a:lnSpc>
              <a:spcBef>
                <a:spcPts val="0"/>
              </a:spcBef>
              <a:buSzTx/>
              <a:buNone/>
              <a:defRPr sz="4600">
                <a:latin typeface="+mn-lt"/>
                <a:ea typeface="+mn-ea"/>
                <a:cs typeface="+mn-cs"/>
                <a:sym typeface="Gill Sans"/>
              </a:defRPr>
            </a:lvl4pPr>
            <a:lvl5pPr marL="0" indent="0" algn="ctr" defTabSz="822960">
              <a:lnSpc>
                <a:spcPct val="100000"/>
              </a:lnSpc>
              <a:spcBef>
                <a:spcPts val="0"/>
              </a:spcBef>
              <a:buSzTx/>
              <a:buNone/>
              <a:defRPr sz="46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EAEAEA"/>
        </a:solidFill>
        <a:effectLst/>
      </p:bgPr>
    </p:bg>
    <p:spTree>
      <p:nvGrpSpPr>
        <p:cNvPr id="1" name=""/>
        <p:cNvGrpSpPr/>
        <p:nvPr/>
      </p:nvGrpSpPr>
      <p:grpSpPr>
        <a:xfrm>
          <a:off x="0" y="0"/>
          <a:ext cx="0" cy="0"/>
          <a:chOff x="0" y="0"/>
          <a:chExt cx="0" cy="0"/>
        </a:xfrm>
      </p:grpSpPr>
      <p:pic>
        <p:nvPicPr>
          <p:cNvPr id="113" name="white_photo-bullets-1.pdf" descr="white_photo-bullets-1.pdf"/>
          <p:cNvPicPr>
            <a:picLocks noChangeAspect="1"/>
          </p:cNvPicPr>
          <p:nvPr/>
        </p:nvPicPr>
        <p:blipFill>
          <a:blip r:embed="rId2"/>
          <a:stretch>
            <a:fillRect/>
          </a:stretch>
        </p:blipFill>
        <p:spPr>
          <a:xfrm>
            <a:off x="3048000" y="0"/>
            <a:ext cx="18288001" cy="13716001"/>
          </a:xfrm>
          <a:prstGeom prst="rect">
            <a:avLst/>
          </a:prstGeom>
          <a:ln w="12700">
            <a:miter lim="400000"/>
          </a:ln>
        </p:spPr>
      </p:pic>
      <p:sp>
        <p:nvSpPr>
          <p:cNvPr id="114" name="Title Text"/>
          <p:cNvSpPr txBox="1">
            <a:spLocks noGrp="1"/>
          </p:cNvSpPr>
          <p:nvPr>
            <p:ph type="title"/>
          </p:nvPr>
        </p:nvSpPr>
        <p:spPr>
          <a:xfrm>
            <a:off x="4831080" y="365760"/>
            <a:ext cx="14721840" cy="3429001"/>
          </a:xfrm>
          <a:prstGeom prst="rect">
            <a:avLst/>
          </a:prstGeom>
        </p:spPr>
        <p:txBody>
          <a:bodyPr lIns="68580" tIns="68580" rIns="68580" bIns="68580" anchor="ctr">
            <a:noAutofit/>
          </a:bodyPr>
          <a:lstStyle>
            <a:lvl1pPr algn="ctr" defTabSz="822960">
              <a:lnSpc>
                <a:spcPct val="100000"/>
              </a:lnSpc>
              <a:defRPr sz="11400" b="0" spc="0">
                <a:latin typeface="+mn-lt"/>
                <a:ea typeface="+mn-ea"/>
                <a:cs typeface="+mn-cs"/>
                <a:sym typeface="Gill Sans"/>
              </a:defRPr>
            </a:lvl1pPr>
          </a:lstStyle>
          <a:p>
            <a:r>
              <a:t>Title Text</a:t>
            </a:r>
          </a:p>
        </p:txBody>
      </p:sp>
      <p:sp>
        <p:nvSpPr>
          <p:cNvPr id="115" name="Body Level One…"/>
          <p:cNvSpPr txBox="1">
            <a:spLocks noGrp="1"/>
          </p:cNvSpPr>
          <p:nvPr>
            <p:ph type="body" sz="quarter" idx="1"/>
          </p:nvPr>
        </p:nvSpPr>
        <p:spPr>
          <a:xfrm>
            <a:off x="4831080" y="3886200"/>
            <a:ext cx="7086601" cy="8046720"/>
          </a:xfrm>
          <a:prstGeom prst="rect">
            <a:avLst/>
          </a:prstGeom>
        </p:spPr>
        <p:txBody>
          <a:bodyPr lIns="68580" tIns="68580" rIns="68580" bIns="68580" anchor="ctr">
            <a:noAutofit/>
          </a:bodyPr>
          <a:lstStyle>
            <a:lvl1pPr marL="930239" indent="-676239" defTabSz="822960">
              <a:lnSpc>
                <a:spcPct val="100000"/>
              </a:lnSpc>
              <a:spcBef>
                <a:spcPts val="5400"/>
              </a:spcBef>
              <a:buSzPct val="171000"/>
              <a:defRPr sz="4200">
                <a:latin typeface="+mn-lt"/>
                <a:ea typeface="+mn-ea"/>
                <a:cs typeface="+mn-cs"/>
                <a:sym typeface="Gill Sans"/>
              </a:defRPr>
            </a:lvl1pPr>
            <a:lvl2pPr marL="1273139" indent="-676239" defTabSz="822960">
              <a:lnSpc>
                <a:spcPct val="100000"/>
              </a:lnSpc>
              <a:spcBef>
                <a:spcPts val="5400"/>
              </a:spcBef>
              <a:buSzPct val="171000"/>
              <a:defRPr sz="4200">
                <a:latin typeface="+mn-lt"/>
                <a:ea typeface="+mn-ea"/>
                <a:cs typeface="+mn-cs"/>
                <a:sym typeface="Gill Sans"/>
              </a:defRPr>
            </a:lvl2pPr>
            <a:lvl3pPr marL="1616039" indent="-676239" defTabSz="822960">
              <a:lnSpc>
                <a:spcPct val="100000"/>
              </a:lnSpc>
              <a:spcBef>
                <a:spcPts val="5400"/>
              </a:spcBef>
              <a:buSzPct val="171000"/>
              <a:defRPr sz="4200">
                <a:latin typeface="+mn-lt"/>
                <a:ea typeface="+mn-ea"/>
                <a:cs typeface="+mn-cs"/>
                <a:sym typeface="Gill Sans"/>
              </a:defRPr>
            </a:lvl3pPr>
            <a:lvl4pPr marL="1971639" indent="-676239" defTabSz="822960">
              <a:lnSpc>
                <a:spcPct val="100000"/>
              </a:lnSpc>
              <a:spcBef>
                <a:spcPts val="5400"/>
              </a:spcBef>
              <a:buSzPct val="171000"/>
              <a:defRPr sz="4200">
                <a:latin typeface="+mn-lt"/>
                <a:ea typeface="+mn-ea"/>
                <a:cs typeface="+mn-cs"/>
                <a:sym typeface="Gill Sans"/>
              </a:defRPr>
            </a:lvl4pPr>
            <a:lvl5pPr marL="2314539" indent="-676239" defTabSz="822960">
              <a:lnSpc>
                <a:spcPct val="100000"/>
              </a:lnSpc>
              <a:spcBef>
                <a:spcPts val="5400"/>
              </a:spcBef>
              <a:buSzPct val="171000"/>
              <a:defRPr sz="42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4831080" y="365760"/>
            <a:ext cx="14721840" cy="3429001"/>
          </a:xfrm>
          <a:prstGeom prst="rect">
            <a:avLst/>
          </a:prstGeom>
        </p:spPr>
        <p:txBody>
          <a:bodyPr lIns="68580" tIns="68580" rIns="68580" bIns="68580" anchor="ctr">
            <a:noAutofit/>
          </a:bodyPr>
          <a:lstStyle>
            <a:lvl1pPr algn="ctr" defTabSz="822960">
              <a:lnSpc>
                <a:spcPct val="100000"/>
              </a:lnSpc>
              <a:defRPr sz="11400" b="0" spc="0">
                <a:latin typeface="+mn-lt"/>
                <a:ea typeface="+mn-ea"/>
                <a:cs typeface="+mn-cs"/>
                <a:sym typeface="Gill Sans"/>
              </a:defRPr>
            </a:lvl1pPr>
          </a:lstStyle>
          <a:p>
            <a:r>
              <a:t>Title Text</a:t>
            </a:r>
          </a:p>
        </p:txBody>
      </p:sp>
      <p:sp>
        <p:nvSpPr>
          <p:cNvPr id="124" name="Body Level One…"/>
          <p:cNvSpPr txBox="1">
            <a:spLocks noGrp="1"/>
          </p:cNvSpPr>
          <p:nvPr>
            <p:ph type="body" sz="quarter" idx="1"/>
          </p:nvPr>
        </p:nvSpPr>
        <p:spPr>
          <a:xfrm>
            <a:off x="4831080" y="3886200"/>
            <a:ext cx="7086601" cy="8046720"/>
          </a:xfrm>
          <a:prstGeom prst="rect">
            <a:avLst/>
          </a:prstGeom>
        </p:spPr>
        <p:txBody>
          <a:bodyPr lIns="68580" tIns="68580" rIns="68580" bIns="68580" anchor="ctr">
            <a:noAutofit/>
          </a:bodyPr>
          <a:lstStyle>
            <a:lvl1pPr marL="930239" indent="-676239" defTabSz="822960">
              <a:lnSpc>
                <a:spcPct val="100000"/>
              </a:lnSpc>
              <a:spcBef>
                <a:spcPts val="5400"/>
              </a:spcBef>
              <a:buSzPct val="171000"/>
              <a:defRPr sz="4200">
                <a:latin typeface="+mn-lt"/>
                <a:ea typeface="+mn-ea"/>
                <a:cs typeface="+mn-cs"/>
                <a:sym typeface="Gill Sans"/>
              </a:defRPr>
            </a:lvl1pPr>
            <a:lvl2pPr marL="1273139" indent="-676239" defTabSz="822960">
              <a:lnSpc>
                <a:spcPct val="100000"/>
              </a:lnSpc>
              <a:spcBef>
                <a:spcPts val="5400"/>
              </a:spcBef>
              <a:buSzPct val="171000"/>
              <a:defRPr sz="4200">
                <a:latin typeface="+mn-lt"/>
                <a:ea typeface="+mn-ea"/>
                <a:cs typeface="+mn-cs"/>
                <a:sym typeface="Gill Sans"/>
              </a:defRPr>
            </a:lvl2pPr>
            <a:lvl3pPr marL="1616039" indent="-676239" defTabSz="822960">
              <a:lnSpc>
                <a:spcPct val="100000"/>
              </a:lnSpc>
              <a:spcBef>
                <a:spcPts val="5400"/>
              </a:spcBef>
              <a:buSzPct val="171000"/>
              <a:defRPr sz="4200">
                <a:latin typeface="+mn-lt"/>
                <a:ea typeface="+mn-ea"/>
                <a:cs typeface="+mn-cs"/>
                <a:sym typeface="Gill Sans"/>
              </a:defRPr>
            </a:lvl3pPr>
            <a:lvl4pPr marL="1971639" indent="-676239" defTabSz="822960">
              <a:lnSpc>
                <a:spcPct val="100000"/>
              </a:lnSpc>
              <a:spcBef>
                <a:spcPts val="5400"/>
              </a:spcBef>
              <a:buSzPct val="171000"/>
              <a:defRPr sz="4200">
                <a:latin typeface="+mn-lt"/>
                <a:ea typeface="+mn-ea"/>
                <a:cs typeface="+mn-cs"/>
                <a:sym typeface="Gill Sans"/>
              </a:defRPr>
            </a:lvl4pPr>
            <a:lvl5pPr marL="2314539" indent="-676239" defTabSz="822960">
              <a:lnSpc>
                <a:spcPct val="100000"/>
              </a:lnSpc>
              <a:spcBef>
                <a:spcPts val="5400"/>
              </a:spcBef>
              <a:buSzPct val="171000"/>
              <a:defRPr sz="42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32" name="Title Text"/>
          <p:cNvSpPr txBox="1">
            <a:spLocks noGrp="1"/>
          </p:cNvSpPr>
          <p:nvPr>
            <p:ph type="title"/>
          </p:nvPr>
        </p:nvSpPr>
        <p:spPr>
          <a:xfrm>
            <a:off x="4831080" y="365760"/>
            <a:ext cx="14721840" cy="3429001"/>
          </a:xfrm>
          <a:prstGeom prst="rect">
            <a:avLst/>
          </a:prstGeom>
        </p:spPr>
        <p:txBody>
          <a:bodyPr lIns="68580" tIns="68580" rIns="68580" bIns="68580" anchor="ctr">
            <a:noAutofit/>
          </a:bodyPr>
          <a:lstStyle>
            <a:lvl1pPr algn="ctr" defTabSz="822960">
              <a:lnSpc>
                <a:spcPct val="100000"/>
              </a:lnSpc>
              <a:defRPr sz="11400" b="0" spc="0">
                <a:latin typeface="+mn-lt"/>
                <a:ea typeface="+mn-ea"/>
                <a:cs typeface="+mn-cs"/>
                <a:sym typeface="Gill Sans"/>
              </a:defRPr>
            </a:lvl1pPr>
          </a:lstStyle>
          <a:p>
            <a:r>
              <a:t>Title Text</a:t>
            </a:r>
          </a:p>
        </p:txBody>
      </p:sp>
      <p:sp>
        <p:nvSpPr>
          <p:cNvPr id="133" name="Body Level One…"/>
          <p:cNvSpPr txBox="1">
            <a:spLocks noGrp="1"/>
          </p:cNvSpPr>
          <p:nvPr>
            <p:ph type="body" sz="quarter" idx="1"/>
          </p:nvPr>
        </p:nvSpPr>
        <p:spPr>
          <a:xfrm>
            <a:off x="13975080" y="3886200"/>
            <a:ext cx="5577841" cy="8046720"/>
          </a:xfrm>
          <a:prstGeom prst="rect">
            <a:avLst/>
          </a:prstGeom>
        </p:spPr>
        <p:txBody>
          <a:bodyPr lIns="68580" tIns="68580" rIns="68580" bIns="68580" anchor="ctr">
            <a:noAutofit/>
          </a:bodyPr>
          <a:lstStyle>
            <a:lvl1pPr marL="930239" indent="-676239" defTabSz="822960">
              <a:lnSpc>
                <a:spcPct val="100000"/>
              </a:lnSpc>
              <a:spcBef>
                <a:spcPts val="5400"/>
              </a:spcBef>
              <a:buSzPct val="171000"/>
              <a:defRPr sz="4200">
                <a:latin typeface="+mn-lt"/>
                <a:ea typeface="+mn-ea"/>
                <a:cs typeface="+mn-cs"/>
                <a:sym typeface="Gill Sans"/>
              </a:defRPr>
            </a:lvl1pPr>
            <a:lvl2pPr marL="1273139" indent="-676239" defTabSz="822960">
              <a:lnSpc>
                <a:spcPct val="100000"/>
              </a:lnSpc>
              <a:spcBef>
                <a:spcPts val="5400"/>
              </a:spcBef>
              <a:buSzPct val="171000"/>
              <a:defRPr sz="4200">
                <a:latin typeface="+mn-lt"/>
                <a:ea typeface="+mn-ea"/>
                <a:cs typeface="+mn-cs"/>
                <a:sym typeface="Gill Sans"/>
              </a:defRPr>
            </a:lvl2pPr>
            <a:lvl3pPr marL="1616039" indent="-676239" defTabSz="822960">
              <a:lnSpc>
                <a:spcPct val="100000"/>
              </a:lnSpc>
              <a:spcBef>
                <a:spcPts val="5400"/>
              </a:spcBef>
              <a:buSzPct val="171000"/>
              <a:defRPr sz="4200">
                <a:latin typeface="+mn-lt"/>
                <a:ea typeface="+mn-ea"/>
                <a:cs typeface="+mn-cs"/>
                <a:sym typeface="Gill Sans"/>
              </a:defRPr>
            </a:lvl3pPr>
            <a:lvl4pPr marL="1971639" indent="-676239" defTabSz="822960">
              <a:lnSpc>
                <a:spcPct val="100000"/>
              </a:lnSpc>
              <a:spcBef>
                <a:spcPts val="5400"/>
              </a:spcBef>
              <a:buSzPct val="171000"/>
              <a:defRPr sz="4200">
                <a:latin typeface="+mn-lt"/>
                <a:ea typeface="+mn-ea"/>
                <a:cs typeface="+mn-cs"/>
                <a:sym typeface="Gill Sans"/>
              </a:defRPr>
            </a:lvl4pPr>
            <a:lvl5pPr marL="2314539" indent="-676239" defTabSz="822960">
              <a:lnSpc>
                <a:spcPct val="100000"/>
              </a:lnSpc>
              <a:spcBef>
                <a:spcPts val="5400"/>
              </a:spcBef>
              <a:buSzPct val="171000"/>
              <a:defRPr sz="42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4"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41" name="Title Text"/>
          <p:cNvSpPr txBox="1">
            <a:spLocks noGrp="1"/>
          </p:cNvSpPr>
          <p:nvPr>
            <p:ph type="title"/>
          </p:nvPr>
        </p:nvSpPr>
        <p:spPr>
          <a:xfrm>
            <a:off x="4833937" y="2303859"/>
            <a:ext cx="14716126" cy="4643439"/>
          </a:xfrm>
          <a:prstGeom prst="rect">
            <a:avLst/>
          </a:prstGeom>
        </p:spPr>
        <p:txBody>
          <a:bodyPr lIns="53578" tIns="53578" rIns="53578" bIns="53578" anchor="b">
            <a:noAutofit/>
          </a:bodyPr>
          <a:lstStyle>
            <a:lvl1pPr algn="ctr" defTabSz="821531">
              <a:lnSpc>
                <a:spcPct val="100000"/>
              </a:lnSpc>
              <a:defRPr sz="11000" b="0" spc="0">
                <a:latin typeface="+mn-lt"/>
                <a:ea typeface="+mn-ea"/>
                <a:cs typeface="+mn-cs"/>
                <a:sym typeface="Gill Sans"/>
              </a:defRPr>
            </a:lvl1pPr>
          </a:lstStyle>
          <a:p>
            <a:r>
              <a:t>Title Text</a:t>
            </a:r>
          </a:p>
        </p:txBody>
      </p:sp>
      <p:sp>
        <p:nvSpPr>
          <p:cNvPr id="142" name="Body Level One…"/>
          <p:cNvSpPr txBox="1">
            <a:spLocks noGrp="1"/>
          </p:cNvSpPr>
          <p:nvPr>
            <p:ph type="body" sz="quarter" idx="1"/>
          </p:nvPr>
        </p:nvSpPr>
        <p:spPr>
          <a:xfrm>
            <a:off x="4833937" y="7072312"/>
            <a:ext cx="14716126" cy="1607345"/>
          </a:xfrm>
          <a:prstGeom prst="rect">
            <a:avLst/>
          </a:prstGeom>
        </p:spPr>
        <p:txBody>
          <a:bodyPr lIns="53578" tIns="53578" rIns="53578" bIns="53578">
            <a:noAutofit/>
          </a:bodyPr>
          <a:lstStyle>
            <a:lvl1pPr marL="0" indent="0" algn="ctr" defTabSz="821531">
              <a:lnSpc>
                <a:spcPct val="100000"/>
              </a:lnSpc>
              <a:spcBef>
                <a:spcPts val="0"/>
              </a:spcBef>
              <a:buSzTx/>
              <a:buNone/>
              <a:defRPr sz="4600">
                <a:latin typeface="+mn-lt"/>
                <a:ea typeface="+mn-ea"/>
                <a:cs typeface="+mn-cs"/>
                <a:sym typeface="Gill Sans"/>
              </a:defRPr>
            </a:lvl1pPr>
            <a:lvl2pPr marL="0" indent="0" algn="ctr" defTabSz="821531">
              <a:lnSpc>
                <a:spcPct val="100000"/>
              </a:lnSpc>
              <a:spcBef>
                <a:spcPts val="0"/>
              </a:spcBef>
              <a:buSzTx/>
              <a:buNone/>
              <a:defRPr sz="4600">
                <a:latin typeface="+mn-lt"/>
                <a:ea typeface="+mn-ea"/>
                <a:cs typeface="+mn-cs"/>
                <a:sym typeface="Gill Sans"/>
              </a:defRPr>
            </a:lvl2pPr>
            <a:lvl3pPr marL="0" indent="0" algn="ctr" defTabSz="821531">
              <a:lnSpc>
                <a:spcPct val="100000"/>
              </a:lnSpc>
              <a:spcBef>
                <a:spcPts val="0"/>
              </a:spcBef>
              <a:buSzTx/>
              <a:buNone/>
              <a:defRPr sz="4600">
                <a:latin typeface="+mn-lt"/>
                <a:ea typeface="+mn-ea"/>
                <a:cs typeface="+mn-cs"/>
                <a:sym typeface="Gill Sans"/>
              </a:defRPr>
            </a:lvl3pPr>
            <a:lvl4pPr marL="0" indent="0" algn="ctr" defTabSz="821531">
              <a:lnSpc>
                <a:spcPct val="100000"/>
              </a:lnSpc>
              <a:spcBef>
                <a:spcPts val="0"/>
              </a:spcBef>
              <a:buSzTx/>
              <a:buNone/>
              <a:defRPr sz="4600">
                <a:latin typeface="+mn-lt"/>
                <a:ea typeface="+mn-ea"/>
                <a:cs typeface="+mn-cs"/>
                <a:sym typeface="Gill Sans"/>
              </a:defRPr>
            </a:lvl4pPr>
            <a:lvl5pPr marL="0" indent="0" algn="ctr" defTabSz="821531">
              <a:lnSpc>
                <a:spcPct val="100000"/>
              </a:lnSpc>
              <a:spcBef>
                <a:spcPts val="0"/>
              </a:spcBef>
              <a:buSzTx/>
              <a:buNone/>
              <a:defRPr sz="46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1996142" y="13108781"/>
            <a:ext cx="373857" cy="399257"/>
          </a:xfrm>
          <a:prstGeom prst="rect">
            <a:avLst/>
          </a:prstGeom>
        </p:spPr>
        <p:txBody>
          <a:bodyPr lIns="53578" tIns="53578" rIns="53578" bIns="53578" anchor="t"/>
          <a:lstStyle>
            <a:lvl1pPr defTabSz="821531">
              <a:defRPr sz="20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M2LInES - Title Slide">
    <p:spTree>
      <p:nvGrpSpPr>
        <p:cNvPr id="1" name=""/>
        <p:cNvGrpSpPr/>
        <p:nvPr/>
      </p:nvGrpSpPr>
      <p:grpSpPr>
        <a:xfrm>
          <a:off x="0" y="0"/>
          <a:ext cx="0" cy="0"/>
          <a:chOff x="0" y="0"/>
          <a:chExt cx="0" cy="0"/>
        </a:xfrm>
      </p:grpSpPr>
      <p:sp>
        <p:nvSpPr>
          <p:cNvPr id="150" name="Title Text"/>
          <p:cNvSpPr txBox="1">
            <a:spLocks noGrp="1"/>
          </p:cNvSpPr>
          <p:nvPr>
            <p:ph type="title"/>
          </p:nvPr>
        </p:nvSpPr>
        <p:spPr>
          <a:xfrm>
            <a:off x="1603771" y="-1275539"/>
            <a:ext cx="15537658" cy="4083051"/>
          </a:xfrm>
          <a:prstGeom prst="rect">
            <a:avLst/>
          </a:prstGeom>
        </p:spPr>
        <p:txBody>
          <a:bodyPr lIns="53578" tIns="53578" rIns="53578" bIns="53578" anchor="ctr">
            <a:noAutofit/>
          </a:bodyPr>
          <a:lstStyle>
            <a:lvl1pPr defTabSz="1821656">
              <a:lnSpc>
                <a:spcPct val="100000"/>
              </a:lnSpc>
              <a:defRPr sz="4500" b="0" spc="0">
                <a:solidFill>
                  <a:srgbClr val="004D80"/>
                </a:solidFill>
                <a:uFill>
                  <a:solidFill>
                    <a:srgbClr val="E26024"/>
                  </a:solidFill>
                </a:uFill>
                <a:latin typeface="Century Gothic"/>
                <a:ea typeface="Century Gothic"/>
                <a:cs typeface="Century Gothic"/>
                <a:sym typeface="Century Gothic"/>
              </a:defRPr>
            </a:lvl1pPr>
          </a:lstStyle>
          <a:p>
            <a:r>
              <a:t>Title Text</a:t>
            </a:r>
          </a:p>
        </p:txBody>
      </p:sp>
      <p:sp>
        <p:nvSpPr>
          <p:cNvPr id="151" name="Slide Number"/>
          <p:cNvSpPr txBox="1">
            <a:spLocks noGrp="1"/>
          </p:cNvSpPr>
          <p:nvPr>
            <p:ph type="sldNum" sz="quarter" idx="2"/>
          </p:nvPr>
        </p:nvSpPr>
        <p:spPr>
          <a:xfrm>
            <a:off x="19955247" y="12991306"/>
            <a:ext cx="466354" cy="463935"/>
          </a:xfrm>
          <a:prstGeom prst="rect">
            <a:avLst/>
          </a:prstGeom>
        </p:spPr>
        <p:txBody>
          <a:bodyPr lIns="71437" tIns="71437" rIns="71437" bIns="71437" anchor="t"/>
          <a:lstStyle>
            <a:lvl1pPr algn="r" defTabSz="1821656">
              <a:defRPr sz="22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4831080" y="2308860"/>
            <a:ext cx="14721840" cy="4640580"/>
          </a:xfrm>
          <a:prstGeom prst="rect">
            <a:avLst/>
          </a:prstGeom>
        </p:spPr>
        <p:txBody>
          <a:bodyPr lIns="68580" tIns="68580" rIns="68580" bIns="68580" anchor="b">
            <a:noAutofit/>
          </a:bodyPr>
          <a:lstStyle>
            <a:lvl1pPr algn="ctr" defTabSz="822960">
              <a:lnSpc>
                <a:spcPct val="100000"/>
              </a:lnSpc>
              <a:defRPr sz="11400" b="0" spc="0">
                <a:solidFill>
                  <a:srgbClr val="004D80"/>
                </a:solidFill>
                <a:latin typeface="+mn-lt"/>
                <a:ea typeface="+mn-ea"/>
                <a:cs typeface="+mn-cs"/>
                <a:sym typeface="Gill Sans"/>
              </a:defRPr>
            </a:lvl1pPr>
          </a:lstStyle>
          <a:p>
            <a:r>
              <a:t>Title Text</a:t>
            </a:r>
          </a:p>
        </p:txBody>
      </p:sp>
      <p:sp>
        <p:nvSpPr>
          <p:cNvPr id="159" name="Body Level One…"/>
          <p:cNvSpPr txBox="1">
            <a:spLocks noGrp="1"/>
          </p:cNvSpPr>
          <p:nvPr>
            <p:ph type="body" sz="quarter" idx="1"/>
          </p:nvPr>
        </p:nvSpPr>
        <p:spPr>
          <a:xfrm>
            <a:off x="4831080" y="7063740"/>
            <a:ext cx="14721840" cy="1600201"/>
          </a:xfrm>
          <a:prstGeom prst="rect">
            <a:avLst/>
          </a:prstGeom>
        </p:spPr>
        <p:txBody>
          <a:bodyPr lIns="68580" tIns="68580" rIns="68580" bIns="68580">
            <a:noAutofit/>
          </a:bodyPr>
          <a:lstStyle>
            <a:lvl1pPr marL="0" indent="0" algn="ctr" defTabSz="822960">
              <a:lnSpc>
                <a:spcPct val="100000"/>
              </a:lnSpc>
              <a:spcBef>
                <a:spcPts val="0"/>
              </a:spcBef>
              <a:buSzTx/>
              <a:buNone/>
              <a:defRPr sz="5000">
                <a:latin typeface="+mn-lt"/>
                <a:ea typeface="+mn-ea"/>
                <a:cs typeface="+mn-cs"/>
                <a:sym typeface="Gill Sans"/>
              </a:defRPr>
            </a:lvl1pPr>
            <a:lvl2pPr marL="0" indent="0" algn="ctr" defTabSz="822960">
              <a:lnSpc>
                <a:spcPct val="100000"/>
              </a:lnSpc>
              <a:spcBef>
                <a:spcPts val="0"/>
              </a:spcBef>
              <a:buSzTx/>
              <a:buNone/>
              <a:defRPr sz="5000">
                <a:latin typeface="+mn-lt"/>
                <a:ea typeface="+mn-ea"/>
                <a:cs typeface="+mn-cs"/>
                <a:sym typeface="Gill Sans"/>
              </a:defRPr>
            </a:lvl2pPr>
            <a:lvl3pPr marL="0" indent="0" algn="ctr" defTabSz="822960">
              <a:lnSpc>
                <a:spcPct val="100000"/>
              </a:lnSpc>
              <a:spcBef>
                <a:spcPts val="0"/>
              </a:spcBef>
              <a:buSzTx/>
              <a:buNone/>
              <a:defRPr sz="5000">
                <a:latin typeface="+mn-lt"/>
                <a:ea typeface="+mn-ea"/>
                <a:cs typeface="+mn-cs"/>
                <a:sym typeface="Gill Sans"/>
              </a:defRPr>
            </a:lvl3pPr>
            <a:lvl4pPr marL="0" indent="0" algn="ctr" defTabSz="822960">
              <a:lnSpc>
                <a:spcPct val="100000"/>
              </a:lnSpc>
              <a:spcBef>
                <a:spcPts val="0"/>
              </a:spcBef>
              <a:buSzTx/>
              <a:buNone/>
              <a:defRPr sz="5000">
                <a:latin typeface="+mn-lt"/>
                <a:ea typeface="+mn-ea"/>
                <a:cs typeface="+mn-cs"/>
                <a:sym typeface="Gill Sans"/>
              </a:defRPr>
            </a:lvl4pPr>
            <a:lvl5pPr marL="0" indent="0" algn="ctr" defTabSz="822960">
              <a:lnSpc>
                <a:spcPct val="100000"/>
              </a:lnSpc>
              <a:spcBef>
                <a:spcPts val="0"/>
              </a:spcBef>
              <a:buSzTx/>
              <a:buNone/>
              <a:defRPr sz="50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ue title">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4831080" y="365760"/>
            <a:ext cx="14721840" cy="3429001"/>
          </a:xfrm>
          <a:prstGeom prst="rect">
            <a:avLst/>
          </a:prstGeom>
        </p:spPr>
        <p:txBody>
          <a:bodyPr lIns="68580" tIns="68580" rIns="68580" bIns="68580" anchor="ctr">
            <a:noAutofit/>
          </a:bodyPr>
          <a:lstStyle>
            <a:lvl1pPr algn="ctr" defTabSz="822960">
              <a:lnSpc>
                <a:spcPct val="100000"/>
              </a:lnSpc>
              <a:defRPr sz="5600" b="0" spc="0">
                <a:solidFill>
                  <a:srgbClr val="0329D6"/>
                </a:solidFill>
                <a:latin typeface="+mn-lt"/>
                <a:ea typeface="+mn-ea"/>
                <a:cs typeface="+mn-cs"/>
                <a:sym typeface="Gill Sans"/>
              </a:defRPr>
            </a:lvl1pPr>
          </a:lstStyle>
          <a:p>
            <a:r>
              <a:t>Title Text</a:t>
            </a:r>
          </a:p>
        </p:txBody>
      </p:sp>
      <p:sp>
        <p:nvSpPr>
          <p:cNvPr id="168"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831080" y="365760"/>
            <a:ext cx="14721840" cy="3429001"/>
          </a:xfrm>
          <a:prstGeom prst="rect">
            <a:avLst/>
          </a:prstGeom>
        </p:spPr>
        <p:txBody>
          <a:bodyPr lIns="68580" tIns="68580" rIns="68580" bIns="68580" anchor="ctr">
            <a:noAutofit/>
          </a:bodyPr>
          <a:lstStyle>
            <a:lvl1pPr algn="ctr" defTabSz="822960">
              <a:lnSpc>
                <a:spcPct val="100000"/>
              </a:lnSpc>
              <a:defRPr sz="11400" b="0" spc="0">
                <a:latin typeface="+mn-lt"/>
                <a:ea typeface="+mn-ea"/>
                <a:cs typeface="+mn-cs"/>
                <a:sym typeface="Gill Sans"/>
              </a:defRPr>
            </a:lvl1pPr>
          </a:lstStyle>
          <a:p>
            <a:r>
              <a:t>Title Text</a:t>
            </a:r>
          </a:p>
        </p:txBody>
      </p:sp>
      <p:sp>
        <p:nvSpPr>
          <p:cNvPr id="21" name="Body Level One…"/>
          <p:cNvSpPr txBox="1">
            <a:spLocks noGrp="1"/>
          </p:cNvSpPr>
          <p:nvPr>
            <p:ph type="body" sz="half" idx="1"/>
          </p:nvPr>
        </p:nvSpPr>
        <p:spPr>
          <a:xfrm>
            <a:off x="4831080" y="3886200"/>
            <a:ext cx="14721840" cy="8046720"/>
          </a:xfrm>
          <a:prstGeom prst="rect">
            <a:avLst/>
          </a:prstGeom>
        </p:spPr>
        <p:txBody>
          <a:bodyPr lIns="68580" tIns="68580" rIns="68580" bIns="68580" anchor="ctr">
            <a:noAutofit/>
          </a:bodyPr>
          <a:lstStyle>
            <a:lvl1pPr marL="1031875" indent="-777875" defTabSz="822960">
              <a:lnSpc>
                <a:spcPct val="100000"/>
              </a:lnSpc>
              <a:spcBef>
                <a:spcPts val="3200"/>
              </a:spcBef>
              <a:buSzPct val="171000"/>
              <a:defRPr sz="5600">
                <a:latin typeface="+mn-lt"/>
                <a:ea typeface="+mn-ea"/>
                <a:cs typeface="+mn-cs"/>
                <a:sym typeface="Gill Sans"/>
              </a:defRPr>
            </a:lvl1pPr>
            <a:lvl2pPr marL="1374775" indent="-777875" defTabSz="822960">
              <a:lnSpc>
                <a:spcPct val="100000"/>
              </a:lnSpc>
              <a:spcBef>
                <a:spcPts val="3200"/>
              </a:spcBef>
              <a:buSzPct val="171000"/>
              <a:defRPr sz="5600">
                <a:latin typeface="+mn-lt"/>
                <a:ea typeface="+mn-ea"/>
                <a:cs typeface="+mn-cs"/>
                <a:sym typeface="Gill Sans"/>
              </a:defRPr>
            </a:lvl2pPr>
            <a:lvl3pPr marL="1717675" indent="-777875" defTabSz="822960">
              <a:lnSpc>
                <a:spcPct val="100000"/>
              </a:lnSpc>
              <a:spcBef>
                <a:spcPts val="3200"/>
              </a:spcBef>
              <a:buSzPct val="171000"/>
              <a:defRPr sz="5600">
                <a:latin typeface="+mn-lt"/>
                <a:ea typeface="+mn-ea"/>
                <a:cs typeface="+mn-cs"/>
                <a:sym typeface="Gill Sans"/>
              </a:defRPr>
            </a:lvl3pPr>
            <a:lvl4pPr marL="2073275" indent="-777875" defTabSz="822960">
              <a:lnSpc>
                <a:spcPct val="100000"/>
              </a:lnSpc>
              <a:spcBef>
                <a:spcPts val="3200"/>
              </a:spcBef>
              <a:buSzPct val="171000"/>
              <a:defRPr sz="5600">
                <a:latin typeface="+mn-lt"/>
                <a:ea typeface="+mn-ea"/>
                <a:cs typeface="+mn-cs"/>
                <a:sym typeface="Gill Sans"/>
              </a:defRPr>
            </a:lvl4pPr>
            <a:lvl5pPr marL="2416175" indent="-777875" defTabSz="822960">
              <a:lnSpc>
                <a:spcPct val="100000"/>
              </a:lnSpc>
              <a:spcBef>
                <a:spcPts val="3200"/>
              </a:spcBef>
              <a:buSzPct val="171000"/>
              <a:defRPr sz="56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M2LInES - Title Slide">
    <p:spTree>
      <p:nvGrpSpPr>
        <p:cNvPr id="1" name=""/>
        <p:cNvGrpSpPr/>
        <p:nvPr/>
      </p:nvGrpSpPr>
      <p:grpSpPr>
        <a:xfrm>
          <a:off x="0" y="0"/>
          <a:ext cx="0" cy="0"/>
          <a:chOff x="0" y="0"/>
          <a:chExt cx="0" cy="0"/>
        </a:xfrm>
      </p:grpSpPr>
      <p:sp>
        <p:nvSpPr>
          <p:cNvPr id="175" name="Title Text"/>
          <p:cNvSpPr txBox="1">
            <a:spLocks noGrp="1"/>
          </p:cNvSpPr>
          <p:nvPr>
            <p:ph type="title"/>
          </p:nvPr>
        </p:nvSpPr>
        <p:spPr>
          <a:xfrm>
            <a:off x="1603771" y="-1275539"/>
            <a:ext cx="15537658" cy="4083051"/>
          </a:xfrm>
          <a:prstGeom prst="rect">
            <a:avLst/>
          </a:prstGeom>
        </p:spPr>
        <p:txBody>
          <a:bodyPr lIns="53578" tIns="53578" rIns="53578" bIns="53578" anchor="ctr">
            <a:noAutofit/>
          </a:bodyPr>
          <a:lstStyle>
            <a:lvl1pPr defTabSz="1821656">
              <a:lnSpc>
                <a:spcPct val="100000"/>
              </a:lnSpc>
              <a:defRPr sz="5000" b="0" spc="0">
                <a:solidFill>
                  <a:srgbClr val="004D80"/>
                </a:solidFill>
                <a:uFill>
                  <a:solidFill>
                    <a:srgbClr val="E26024"/>
                  </a:solidFill>
                </a:uFill>
                <a:latin typeface="Century Gothic"/>
                <a:ea typeface="Century Gothic"/>
                <a:cs typeface="Century Gothic"/>
                <a:sym typeface="Century Gothic"/>
              </a:defRPr>
            </a:lvl1pPr>
          </a:lstStyle>
          <a:p>
            <a:r>
              <a:t>Title Text</a:t>
            </a:r>
          </a:p>
        </p:txBody>
      </p:sp>
      <p:sp>
        <p:nvSpPr>
          <p:cNvPr id="176" name="Body Level One…"/>
          <p:cNvSpPr txBox="1">
            <a:spLocks noGrp="1"/>
          </p:cNvSpPr>
          <p:nvPr>
            <p:ph type="body" sz="half" idx="1"/>
          </p:nvPr>
        </p:nvSpPr>
        <p:spPr>
          <a:xfrm>
            <a:off x="-335757" y="3222228"/>
            <a:ext cx="12805173" cy="5947172"/>
          </a:xfrm>
          <a:prstGeom prst="rect">
            <a:avLst/>
          </a:prstGeom>
        </p:spPr>
        <p:txBody>
          <a:bodyPr lIns="53578" tIns="53578" rIns="53578" bIns="53578">
            <a:noAutofit/>
          </a:bodyPr>
          <a:lstStyle>
            <a:lvl1pPr marL="0" indent="0" algn="ctr" defTabSz="1821656">
              <a:lnSpc>
                <a:spcPct val="100000"/>
              </a:lnSpc>
              <a:spcBef>
                <a:spcPts val="900"/>
              </a:spcBef>
              <a:buClr>
                <a:srgbClr val="000000"/>
              </a:buClr>
              <a:buSzTx/>
              <a:buNone/>
              <a:defRPr sz="3600">
                <a:uFill>
                  <a:solidFill>
                    <a:srgbClr val="000000"/>
                  </a:solidFill>
                </a:uFill>
                <a:latin typeface="Century Gothic"/>
                <a:ea typeface="Century Gothic"/>
                <a:cs typeface="Century Gothic"/>
                <a:sym typeface="Century Gothic"/>
              </a:defRPr>
            </a:lvl1pPr>
            <a:lvl2pPr marL="910828" indent="0" algn="ctr" defTabSz="1821656">
              <a:lnSpc>
                <a:spcPct val="100000"/>
              </a:lnSpc>
              <a:spcBef>
                <a:spcPts val="900"/>
              </a:spcBef>
              <a:buClr>
                <a:srgbClr val="000000"/>
              </a:buClr>
              <a:buSzTx/>
              <a:buNone/>
              <a:defRPr sz="3600">
                <a:uFill>
                  <a:solidFill>
                    <a:srgbClr val="000000"/>
                  </a:solidFill>
                </a:uFill>
                <a:latin typeface="Century Gothic"/>
                <a:ea typeface="Century Gothic"/>
                <a:cs typeface="Century Gothic"/>
                <a:sym typeface="Century Gothic"/>
              </a:defRPr>
            </a:lvl2pPr>
            <a:lvl3pPr marL="1821656" indent="0" algn="ctr" defTabSz="1821656">
              <a:lnSpc>
                <a:spcPct val="100000"/>
              </a:lnSpc>
              <a:spcBef>
                <a:spcPts val="900"/>
              </a:spcBef>
              <a:buClr>
                <a:srgbClr val="929292"/>
              </a:buClr>
              <a:buSzTx/>
              <a:buNone/>
              <a:defRPr sz="3600">
                <a:solidFill>
                  <a:srgbClr val="929292"/>
                </a:solidFill>
                <a:uFill>
                  <a:solidFill>
                    <a:srgbClr val="929292"/>
                  </a:solidFill>
                </a:uFill>
                <a:latin typeface="Century Gothic"/>
                <a:ea typeface="Century Gothic"/>
                <a:cs typeface="Century Gothic"/>
                <a:sym typeface="Century Gothic"/>
              </a:defRPr>
            </a:lvl3pPr>
            <a:lvl4pPr marL="2750343" indent="0" algn="ctr" defTabSz="1821656">
              <a:lnSpc>
                <a:spcPct val="100000"/>
              </a:lnSpc>
              <a:spcBef>
                <a:spcPts val="800"/>
              </a:spcBef>
              <a:buClr>
                <a:srgbClr val="929292"/>
              </a:buClr>
              <a:buSzTx/>
              <a:buNone/>
              <a:defRPr sz="3200">
                <a:solidFill>
                  <a:srgbClr val="929292"/>
                </a:solidFill>
                <a:uFill>
                  <a:solidFill>
                    <a:srgbClr val="929292"/>
                  </a:solidFill>
                </a:uFill>
                <a:latin typeface="Century Gothic"/>
                <a:ea typeface="Century Gothic"/>
                <a:cs typeface="Century Gothic"/>
                <a:sym typeface="Century Gothic"/>
              </a:defRPr>
            </a:lvl4pPr>
            <a:lvl5pPr marL="3661171" indent="0" algn="ctr" defTabSz="1821656">
              <a:lnSpc>
                <a:spcPct val="100000"/>
              </a:lnSpc>
              <a:spcBef>
                <a:spcPts val="800"/>
              </a:spcBef>
              <a:buClr>
                <a:srgbClr val="929292"/>
              </a:buClr>
              <a:buSzTx/>
              <a:buNone/>
              <a:defRPr sz="3200">
                <a:solidFill>
                  <a:srgbClr val="929292"/>
                </a:solidFill>
                <a:uFill>
                  <a:solidFill>
                    <a:srgbClr val="929292"/>
                  </a:solidFill>
                </a:u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77" name="Slide Number"/>
          <p:cNvSpPr txBox="1">
            <a:spLocks noGrp="1"/>
          </p:cNvSpPr>
          <p:nvPr>
            <p:ph type="sldNum" sz="quarter" idx="2"/>
          </p:nvPr>
        </p:nvSpPr>
        <p:spPr>
          <a:xfrm>
            <a:off x="19955247" y="12991306"/>
            <a:ext cx="466354" cy="463935"/>
          </a:xfrm>
          <a:prstGeom prst="rect">
            <a:avLst/>
          </a:prstGeom>
        </p:spPr>
        <p:txBody>
          <a:bodyPr lIns="71437" tIns="71437" rIns="71437" bIns="71437" anchor="t"/>
          <a:lstStyle>
            <a:lvl1pPr algn="r" defTabSz="1821656">
              <a:defRPr sz="22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M2LInES - Title Slide">
    <p:spTree>
      <p:nvGrpSpPr>
        <p:cNvPr id="1" name=""/>
        <p:cNvGrpSpPr/>
        <p:nvPr/>
      </p:nvGrpSpPr>
      <p:grpSpPr>
        <a:xfrm>
          <a:off x="0" y="0"/>
          <a:ext cx="0" cy="0"/>
          <a:chOff x="0" y="0"/>
          <a:chExt cx="0" cy="0"/>
        </a:xfrm>
      </p:grpSpPr>
      <p:sp>
        <p:nvSpPr>
          <p:cNvPr id="184" name="Title Text"/>
          <p:cNvSpPr txBox="1">
            <a:spLocks noGrp="1"/>
          </p:cNvSpPr>
          <p:nvPr>
            <p:ph type="title"/>
          </p:nvPr>
        </p:nvSpPr>
        <p:spPr>
          <a:xfrm>
            <a:off x="1603771" y="-1275539"/>
            <a:ext cx="15537658" cy="4083051"/>
          </a:xfrm>
          <a:prstGeom prst="rect">
            <a:avLst/>
          </a:prstGeom>
        </p:spPr>
        <p:txBody>
          <a:bodyPr lIns="53578" tIns="53578" rIns="53578" bIns="53578" anchor="ctr">
            <a:noAutofit/>
          </a:bodyPr>
          <a:lstStyle>
            <a:lvl1pPr algn="ctr" defTabSz="1821656">
              <a:lnSpc>
                <a:spcPct val="100000"/>
              </a:lnSpc>
              <a:defRPr sz="5000" b="0" spc="0">
                <a:solidFill>
                  <a:srgbClr val="004D80"/>
                </a:solidFill>
                <a:uFill>
                  <a:solidFill>
                    <a:srgbClr val="E26024"/>
                  </a:solidFill>
                </a:uFill>
                <a:latin typeface="Century Gothic"/>
                <a:ea typeface="Century Gothic"/>
                <a:cs typeface="Century Gothic"/>
                <a:sym typeface="Century Gothic"/>
              </a:defRPr>
            </a:lvl1pPr>
          </a:lstStyle>
          <a:p>
            <a:r>
              <a:t>Title Text</a:t>
            </a:r>
          </a:p>
        </p:txBody>
      </p:sp>
      <p:sp>
        <p:nvSpPr>
          <p:cNvPr id="185" name="Body Level One…"/>
          <p:cNvSpPr txBox="1">
            <a:spLocks noGrp="1"/>
          </p:cNvSpPr>
          <p:nvPr>
            <p:ph type="body" sz="half" idx="1"/>
          </p:nvPr>
        </p:nvSpPr>
        <p:spPr>
          <a:xfrm>
            <a:off x="-335757" y="3222228"/>
            <a:ext cx="12805173" cy="5947172"/>
          </a:xfrm>
          <a:prstGeom prst="rect">
            <a:avLst/>
          </a:prstGeom>
        </p:spPr>
        <p:txBody>
          <a:bodyPr lIns="53578" tIns="53578" rIns="53578" bIns="53578">
            <a:noAutofit/>
          </a:bodyPr>
          <a:lstStyle>
            <a:lvl1pPr marL="0" indent="0" algn="ctr" defTabSz="1821656">
              <a:lnSpc>
                <a:spcPct val="100000"/>
              </a:lnSpc>
              <a:spcBef>
                <a:spcPts val="900"/>
              </a:spcBef>
              <a:buClr>
                <a:srgbClr val="000000"/>
              </a:buClr>
              <a:buSzTx/>
              <a:buNone/>
              <a:defRPr sz="3600">
                <a:uFill>
                  <a:solidFill>
                    <a:srgbClr val="000000"/>
                  </a:solidFill>
                </a:uFill>
                <a:latin typeface="Century Gothic"/>
                <a:ea typeface="Century Gothic"/>
                <a:cs typeface="Century Gothic"/>
                <a:sym typeface="Century Gothic"/>
              </a:defRPr>
            </a:lvl1pPr>
            <a:lvl2pPr marL="910828" indent="0" algn="ctr" defTabSz="1821656">
              <a:lnSpc>
                <a:spcPct val="100000"/>
              </a:lnSpc>
              <a:spcBef>
                <a:spcPts val="900"/>
              </a:spcBef>
              <a:buClr>
                <a:srgbClr val="000000"/>
              </a:buClr>
              <a:buSzTx/>
              <a:buNone/>
              <a:defRPr sz="3600">
                <a:uFill>
                  <a:solidFill>
                    <a:srgbClr val="000000"/>
                  </a:solidFill>
                </a:uFill>
                <a:latin typeface="Century Gothic"/>
                <a:ea typeface="Century Gothic"/>
                <a:cs typeface="Century Gothic"/>
                <a:sym typeface="Century Gothic"/>
              </a:defRPr>
            </a:lvl2pPr>
            <a:lvl3pPr marL="1821656" indent="0" algn="ctr" defTabSz="1821656">
              <a:lnSpc>
                <a:spcPct val="100000"/>
              </a:lnSpc>
              <a:spcBef>
                <a:spcPts val="900"/>
              </a:spcBef>
              <a:buClr>
                <a:srgbClr val="929292"/>
              </a:buClr>
              <a:buSzTx/>
              <a:buNone/>
              <a:defRPr sz="3600">
                <a:solidFill>
                  <a:srgbClr val="929292"/>
                </a:solidFill>
                <a:uFill>
                  <a:solidFill>
                    <a:srgbClr val="929292"/>
                  </a:solidFill>
                </a:uFill>
                <a:latin typeface="Century Gothic"/>
                <a:ea typeface="Century Gothic"/>
                <a:cs typeface="Century Gothic"/>
                <a:sym typeface="Century Gothic"/>
              </a:defRPr>
            </a:lvl3pPr>
            <a:lvl4pPr marL="2750343" indent="0" algn="ctr" defTabSz="1821656">
              <a:lnSpc>
                <a:spcPct val="100000"/>
              </a:lnSpc>
              <a:spcBef>
                <a:spcPts val="800"/>
              </a:spcBef>
              <a:buClr>
                <a:srgbClr val="929292"/>
              </a:buClr>
              <a:buSzTx/>
              <a:buNone/>
              <a:defRPr sz="3200">
                <a:solidFill>
                  <a:srgbClr val="929292"/>
                </a:solidFill>
                <a:uFill>
                  <a:solidFill>
                    <a:srgbClr val="929292"/>
                  </a:solidFill>
                </a:uFill>
                <a:latin typeface="Century Gothic"/>
                <a:ea typeface="Century Gothic"/>
                <a:cs typeface="Century Gothic"/>
                <a:sym typeface="Century Gothic"/>
              </a:defRPr>
            </a:lvl4pPr>
            <a:lvl5pPr marL="3661171" indent="0" algn="ctr" defTabSz="1821656">
              <a:lnSpc>
                <a:spcPct val="100000"/>
              </a:lnSpc>
              <a:spcBef>
                <a:spcPts val="800"/>
              </a:spcBef>
              <a:buClr>
                <a:srgbClr val="929292"/>
              </a:buClr>
              <a:buSzTx/>
              <a:buNone/>
              <a:defRPr sz="3200">
                <a:solidFill>
                  <a:srgbClr val="929292"/>
                </a:solidFill>
                <a:uFill>
                  <a:solidFill>
                    <a:srgbClr val="929292"/>
                  </a:solidFill>
                </a:u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86" name="Slide Number"/>
          <p:cNvSpPr txBox="1">
            <a:spLocks noGrp="1"/>
          </p:cNvSpPr>
          <p:nvPr>
            <p:ph type="sldNum" sz="quarter" idx="2"/>
          </p:nvPr>
        </p:nvSpPr>
        <p:spPr>
          <a:xfrm>
            <a:off x="19955247" y="12991306"/>
            <a:ext cx="466354" cy="463935"/>
          </a:xfrm>
          <a:prstGeom prst="rect">
            <a:avLst/>
          </a:prstGeom>
        </p:spPr>
        <p:txBody>
          <a:bodyPr lIns="71437" tIns="71437" rIns="71437" bIns="71437" anchor="t"/>
          <a:lstStyle>
            <a:lvl1pPr algn="r" defTabSz="1821656">
              <a:defRPr sz="22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M2LInES - Title Slide">
    <p:spTree>
      <p:nvGrpSpPr>
        <p:cNvPr id="1" name=""/>
        <p:cNvGrpSpPr/>
        <p:nvPr/>
      </p:nvGrpSpPr>
      <p:grpSpPr>
        <a:xfrm>
          <a:off x="0" y="0"/>
          <a:ext cx="0" cy="0"/>
          <a:chOff x="0" y="0"/>
          <a:chExt cx="0" cy="0"/>
        </a:xfrm>
      </p:grpSpPr>
      <p:sp>
        <p:nvSpPr>
          <p:cNvPr id="193" name="Title Text"/>
          <p:cNvSpPr txBox="1">
            <a:spLocks noGrp="1"/>
          </p:cNvSpPr>
          <p:nvPr>
            <p:ph type="title"/>
          </p:nvPr>
        </p:nvSpPr>
        <p:spPr>
          <a:xfrm>
            <a:off x="1603771" y="-1275539"/>
            <a:ext cx="15537658" cy="4083051"/>
          </a:xfrm>
          <a:prstGeom prst="rect">
            <a:avLst/>
          </a:prstGeom>
        </p:spPr>
        <p:txBody>
          <a:bodyPr lIns="53578" tIns="53578" rIns="53578" bIns="53578" anchor="ctr">
            <a:noAutofit/>
          </a:bodyPr>
          <a:lstStyle>
            <a:lvl1pPr defTabSz="1821656">
              <a:lnSpc>
                <a:spcPct val="100000"/>
              </a:lnSpc>
              <a:defRPr sz="4000" b="0" spc="0">
                <a:solidFill>
                  <a:srgbClr val="004D80"/>
                </a:solidFill>
                <a:uFill>
                  <a:solidFill>
                    <a:srgbClr val="E26024"/>
                  </a:solidFill>
                </a:uFill>
                <a:latin typeface="Century Gothic"/>
                <a:ea typeface="Century Gothic"/>
                <a:cs typeface="Century Gothic"/>
                <a:sym typeface="Century Gothic"/>
              </a:defRPr>
            </a:lvl1pPr>
          </a:lstStyle>
          <a:p>
            <a:r>
              <a:t>Title Text</a:t>
            </a:r>
          </a:p>
        </p:txBody>
      </p:sp>
      <p:sp>
        <p:nvSpPr>
          <p:cNvPr id="194" name="Body Level One…"/>
          <p:cNvSpPr txBox="1">
            <a:spLocks noGrp="1"/>
          </p:cNvSpPr>
          <p:nvPr>
            <p:ph type="body" sz="half" idx="1"/>
          </p:nvPr>
        </p:nvSpPr>
        <p:spPr>
          <a:xfrm>
            <a:off x="-335757" y="3222228"/>
            <a:ext cx="12805173" cy="5947172"/>
          </a:xfrm>
          <a:prstGeom prst="rect">
            <a:avLst/>
          </a:prstGeom>
        </p:spPr>
        <p:txBody>
          <a:bodyPr lIns="53578" tIns="53578" rIns="53578" bIns="53578">
            <a:noAutofit/>
          </a:bodyPr>
          <a:lstStyle>
            <a:lvl1pPr marL="0" indent="0" algn="ctr" defTabSz="1821656">
              <a:lnSpc>
                <a:spcPct val="100000"/>
              </a:lnSpc>
              <a:spcBef>
                <a:spcPts val="900"/>
              </a:spcBef>
              <a:buClr>
                <a:srgbClr val="000000"/>
              </a:buClr>
              <a:buSzTx/>
              <a:buNone/>
              <a:defRPr sz="3600">
                <a:uFill>
                  <a:solidFill>
                    <a:srgbClr val="000000"/>
                  </a:solidFill>
                </a:uFill>
                <a:latin typeface="Century Gothic"/>
                <a:ea typeface="Century Gothic"/>
                <a:cs typeface="Century Gothic"/>
                <a:sym typeface="Century Gothic"/>
              </a:defRPr>
            </a:lvl1pPr>
            <a:lvl2pPr marL="910828" indent="0" algn="ctr" defTabSz="1821656">
              <a:lnSpc>
                <a:spcPct val="100000"/>
              </a:lnSpc>
              <a:spcBef>
                <a:spcPts val="900"/>
              </a:spcBef>
              <a:buClr>
                <a:srgbClr val="000000"/>
              </a:buClr>
              <a:buSzTx/>
              <a:buNone/>
              <a:defRPr sz="3600">
                <a:uFill>
                  <a:solidFill>
                    <a:srgbClr val="000000"/>
                  </a:solidFill>
                </a:uFill>
                <a:latin typeface="Century Gothic"/>
                <a:ea typeface="Century Gothic"/>
                <a:cs typeface="Century Gothic"/>
                <a:sym typeface="Century Gothic"/>
              </a:defRPr>
            </a:lvl2pPr>
            <a:lvl3pPr marL="1821656" indent="0" algn="ctr" defTabSz="1821656">
              <a:lnSpc>
                <a:spcPct val="100000"/>
              </a:lnSpc>
              <a:spcBef>
                <a:spcPts val="900"/>
              </a:spcBef>
              <a:buClr>
                <a:srgbClr val="929292"/>
              </a:buClr>
              <a:buSzTx/>
              <a:buNone/>
              <a:defRPr sz="3600">
                <a:solidFill>
                  <a:srgbClr val="929292"/>
                </a:solidFill>
                <a:uFill>
                  <a:solidFill>
                    <a:srgbClr val="929292"/>
                  </a:solidFill>
                </a:uFill>
                <a:latin typeface="Century Gothic"/>
                <a:ea typeface="Century Gothic"/>
                <a:cs typeface="Century Gothic"/>
                <a:sym typeface="Century Gothic"/>
              </a:defRPr>
            </a:lvl3pPr>
            <a:lvl4pPr marL="2750343" indent="0" algn="ctr" defTabSz="1821656">
              <a:lnSpc>
                <a:spcPct val="100000"/>
              </a:lnSpc>
              <a:spcBef>
                <a:spcPts val="800"/>
              </a:spcBef>
              <a:buClr>
                <a:srgbClr val="929292"/>
              </a:buClr>
              <a:buSzTx/>
              <a:buNone/>
              <a:defRPr sz="3200">
                <a:solidFill>
                  <a:srgbClr val="929292"/>
                </a:solidFill>
                <a:uFill>
                  <a:solidFill>
                    <a:srgbClr val="929292"/>
                  </a:solidFill>
                </a:uFill>
                <a:latin typeface="Century Gothic"/>
                <a:ea typeface="Century Gothic"/>
                <a:cs typeface="Century Gothic"/>
                <a:sym typeface="Century Gothic"/>
              </a:defRPr>
            </a:lvl4pPr>
            <a:lvl5pPr marL="3661171" indent="0" algn="ctr" defTabSz="1821656">
              <a:lnSpc>
                <a:spcPct val="100000"/>
              </a:lnSpc>
              <a:spcBef>
                <a:spcPts val="800"/>
              </a:spcBef>
              <a:buClr>
                <a:srgbClr val="929292"/>
              </a:buClr>
              <a:buSzTx/>
              <a:buNone/>
              <a:defRPr sz="3200">
                <a:solidFill>
                  <a:srgbClr val="929292"/>
                </a:solidFill>
                <a:uFill>
                  <a:solidFill>
                    <a:srgbClr val="929292"/>
                  </a:solidFill>
                </a:u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95" name="Slide Number"/>
          <p:cNvSpPr txBox="1">
            <a:spLocks noGrp="1"/>
          </p:cNvSpPr>
          <p:nvPr>
            <p:ph type="sldNum" sz="quarter" idx="2"/>
          </p:nvPr>
        </p:nvSpPr>
        <p:spPr>
          <a:xfrm>
            <a:off x="19955247" y="12991306"/>
            <a:ext cx="466354" cy="463935"/>
          </a:xfrm>
          <a:prstGeom prst="rect">
            <a:avLst/>
          </a:prstGeom>
        </p:spPr>
        <p:txBody>
          <a:bodyPr lIns="71437" tIns="71437" rIns="71437" bIns="71437" anchor="t"/>
          <a:lstStyle>
            <a:lvl1pPr algn="r" defTabSz="1821656">
              <a:defRPr sz="22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02"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03"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204"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2" name="Slide Title"/>
          <p:cNvSpPr txBox="1">
            <a:spLocks noGrp="1"/>
          </p:cNvSpPr>
          <p:nvPr>
            <p:ph type="title" hasCustomPrompt="1"/>
          </p:nvPr>
        </p:nvSpPr>
        <p:spPr>
          <a:prstGeom prst="rect">
            <a:avLst/>
          </a:prstGeom>
        </p:spPr>
        <p:txBody>
          <a:bodyPr/>
          <a:lstStyle/>
          <a:p>
            <a:r>
              <a:t>Slide Title</a:t>
            </a:r>
          </a:p>
        </p:txBody>
      </p:sp>
      <p:sp>
        <p:nvSpPr>
          <p:cNvPr id="21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1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p:bg>
      <p:bgPr>
        <a:solidFill>
          <a:srgbClr val="212121"/>
        </a:solidFill>
        <a:effectLst/>
      </p:bgPr>
    </p:bg>
    <p:spTree>
      <p:nvGrpSpPr>
        <p:cNvPr id="1" name=""/>
        <p:cNvGrpSpPr/>
        <p:nvPr/>
      </p:nvGrpSpPr>
      <p:grpSpPr>
        <a:xfrm>
          <a:off x="0" y="0"/>
          <a:ext cx="0" cy="0"/>
          <a:chOff x="0" y="0"/>
          <a:chExt cx="0" cy="0"/>
        </a:xfrm>
      </p:grpSpPr>
      <p:sp>
        <p:nvSpPr>
          <p:cNvPr id="222" name="Title Text"/>
          <p:cNvSpPr txBox="1">
            <a:spLocks noGrp="1"/>
          </p:cNvSpPr>
          <p:nvPr>
            <p:ph type="title"/>
          </p:nvPr>
        </p:nvSpPr>
        <p:spPr>
          <a:xfrm>
            <a:off x="831221" y="1985533"/>
            <a:ext cx="22721601" cy="5473601"/>
          </a:xfrm>
          <a:prstGeom prst="rect">
            <a:avLst/>
          </a:prstGeom>
        </p:spPr>
        <p:txBody>
          <a:bodyPr lIns="243799" tIns="243799" rIns="243799" bIns="243799" anchor="b"/>
          <a:lstStyle>
            <a:lvl1pPr algn="ctr" defTabSz="2438400">
              <a:lnSpc>
                <a:spcPct val="100000"/>
              </a:lnSpc>
              <a:defRPr sz="13800" b="0" spc="0">
                <a:solidFill>
                  <a:srgbClr val="FFFFFF"/>
                </a:solidFill>
                <a:latin typeface="Arial"/>
                <a:ea typeface="Arial"/>
                <a:cs typeface="Arial"/>
                <a:sym typeface="Arial"/>
              </a:defRPr>
            </a:lvl1pPr>
          </a:lstStyle>
          <a:p>
            <a:r>
              <a:t>Title Text</a:t>
            </a:r>
          </a:p>
        </p:txBody>
      </p:sp>
      <p:sp>
        <p:nvSpPr>
          <p:cNvPr id="223" name="Body Level One…"/>
          <p:cNvSpPr txBox="1">
            <a:spLocks noGrp="1"/>
          </p:cNvSpPr>
          <p:nvPr>
            <p:ph type="body" sz="quarter" idx="1"/>
          </p:nvPr>
        </p:nvSpPr>
        <p:spPr>
          <a:xfrm>
            <a:off x="831199" y="7557666"/>
            <a:ext cx="22721602" cy="2113601"/>
          </a:xfrm>
          <a:prstGeom prst="rect">
            <a:avLst/>
          </a:prstGeom>
        </p:spPr>
        <p:txBody>
          <a:bodyPr lIns="243799" tIns="243799" rIns="243799" bIns="243799"/>
          <a:lstStyle>
            <a:lvl1pPr marL="914400" indent="-800100" algn="ctr" defTabSz="2438400">
              <a:lnSpc>
                <a:spcPct val="100000"/>
              </a:lnSpc>
              <a:spcBef>
                <a:spcPts val="0"/>
              </a:spcBef>
              <a:buSzTx/>
              <a:buNone/>
              <a:defRPr sz="7400">
                <a:solidFill>
                  <a:srgbClr val="ADADAD"/>
                </a:solidFill>
                <a:latin typeface="Arial"/>
                <a:ea typeface="Arial"/>
                <a:cs typeface="Arial"/>
                <a:sym typeface="Arial"/>
              </a:defRPr>
            </a:lvl1pPr>
            <a:lvl2pPr marL="914400" indent="-317500" algn="ctr" defTabSz="2438400">
              <a:lnSpc>
                <a:spcPct val="100000"/>
              </a:lnSpc>
              <a:spcBef>
                <a:spcPts val="0"/>
              </a:spcBef>
              <a:buSzTx/>
              <a:buNone/>
              <a:defRPr sz="7400">
                <a:solidFill>
                  <a:srgbClr val="ADADAD"/>
                </a:solidFill>
                <a:latin typeface="Arial"/>
                <a:ea typeface="Arial"/>
                <a:cs typeface="Arial"/>
                <a:sym typeface="Arial"/>
              </a:defRPr>
            </a:lvl2pPr>
            <a:lvl3pPr marL="914400" indent="139700" algn="ctr" defTabSz="2438400">
              <a:lnSpc>
                <a:spcPct val="100000"/>
              </a:lnSpc>
              <a:spcBef>
                <a:spcPts val="0"/>
              </a:spcBef>
              <a:buSzTx/>
              <a:buNone/>
              <a:defRPr sz="7400">
                <a:solidFill>
                  <a:srgbClr val="ADADAD"/>
                </a:solidFill>
                <a:latin typeface="Arial"/>
                <a:ea typeface="Arial"/>
                <a:cs typeface="Arial"/>
                <a:sym typeface="Arial"/>
              </a:defRPr>
            </a:lvl3pPr>
            <a:lvl4pPr marL="914400" indent="596900" algn="ctr" defTabSz="2438400">
              <a:lnSpc>
                <a:spcPct val="100000"/>
              </a:lnSpc>
              <a:spcBef>
                <a:spcPts val="0"/>
              </a:spcBef>
              <a:buSzTx/>
              <a:buNone/>
              <a:defRPr sz="7400">
                <a:solidFill>
                  <a:srgbClr val="ADADAD"/>
                </a:solidFill>
                <a:latin typeface="Arial"/>
                <a:ea typeface="Arial"/>
                <a:cs typeface="Arial"/>
                <a:sym typeface="Arial"/>
              </a:defRPr>
            </a:lvl4pPr>
            <a:lvl5pPr marL="914400" indent="1054100" algn="ctr" defTabSz="2438400">
              <a:lnSpc>
                <a:spcPct val="100000"/>
              </a:lnSpc>
              <a:spcBef>
                <a:spcPts val="0"/>
              </a:spcBef>
              <a:buSzTx/>
              <a:buNone/>
              <a:defRPr sz="7400">
                <a:solidFill>
                  <a:srgbClr val="ADADAD"/>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4" name="Slide Number"/>
          <p:cNvSpPr txBox="1">
            <a:spLocks noGrp="1"/>
          </p:cNvSpPr>
          <p:nvPr>
            <p:ph type="sldNum" sz="quarter" idx="2"/>
          </p:nvPr>
        </p:nvSpPr>
        <p:spPr>
          <a:xfrm>
            <a:off x="23188838" y="12524796"/>
            <a:ext cx="867584" cy="870499"/>
          </a:xfrm>
          <a:prstGeom prst="rect">
            <a:avLst/>
          </a:prstGeom>
        </p:spPr>
        <p:txBody>
          <a:bodyPr lIns="243799" tIns="243799" rIns="243799" bIns="243799" anchor="ctr">
            <a:normAutofit/>
          </a:bodyPr>
          <a:lstStyle>
            <a:lvl1pPr algn="r" defTabSz="2438400">
              <a:defRPr sz="2600">
                <a:solidFill>
                  <a:srgbClr val="ADADAD"/>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Title Text"/>
          <p:cNvSpPr txBox="1">
            <a:spLocks noGrp="1"/>
          </p:cNvSpPr>
          <p:nvPr>
            <p:ph type="title"/>
          </p:nvPr>
        </p:nvSpPr>
        <p:spPr>
          <a:xfrm>
            <a:off x="4831080" y="365760"/>
            <a:ext cx="14721840" cy="3429001"/>
          </a:xfrm>
          <a:prstGeom prst="rect">
            <a:avLst/>
          </a:prstGeom>
        </p:spPr>
        <p:txBody>
          <a:bodyPr lIns="68580" tIns="68580" rIns="68580" bIns="68580" anchor="ctr">
            <a:noAutofit/>
          </a:bodyPr>
          <a:lstStyle>
            <a:lvl1pPr algn="ctr" defTabSz="822960">
              <a:lnSpc>
                <a:spcPct val="100000"/>
              </a:lnSpc>
              <a:defRPr sz="11400" b="0" spc="0">
                <a:latin typeface="+mn-lt"/>
                <a:ea typeface="+mn-ea"/>
                <a:cs typeface="+mn-cs"/>
                <a:sym typeface="Gill Sans"/>
              </a:defRPr>
            </a:lvl1pPr>
          </a:lstStyle>
          <a:p>
            <a:r>
              <a:t>Title Text</a:t>
            </a:r>
          </a:p>
        </p:txBody>
      </p:sp>
      <p:sp>
        <p:nvSpPr>
          <p:cNvPr id="30" name="Body Level One…"/>
          <p:cNvSpPr txBox="1">
            <a:spLocks noGrp="1"/>
          </p:cNvSpPr>
          <p:nvPr>
            <p:ph type="body" sz="half" idx="1"/>
          </p:nvPr>
        </p:nvSpPr>
        <p:spPr>
          <a:xfrm>
            <a:off x="4831080" y="3886200"/>
            <a:ext cx="14721840" cy="8046720"/>
          </a:xfrm>
          <a:prstGeom prst="rect">
            <a:avLst/>
          </a:prstGeom>
        </p:spPr>
        <p:txBody>
          <a:bodyPr lIns="68580" tIns="68580" rIns="68580" bIns="68580" numCol="2" spcCol="736091">
            <a:noAutofit/>
          </a:bodyPr>
          <a:lstStyle>
            <a:lvl1pPr marL="930239" indent="-676239" defTabSz="822960">
              <a:lnSpc>
                <a:spcPct val="100000"/>
              </a:lnSpc>
              <a:spcBef>
                <a:spcPts val="5400"/>
              </a:spcBef>
              <a:buSzPct val="171000"/>
              <a:defRPr sz="4200">
                <a:latin typeface="+mn-lt"/>
                <a:ea typeface="+mn-ea"/>
                <a:cs typeface="+mn-cs"/>
                <a:sym typeface="Gill Sans"/>
              </a:defRPr>
            </a:lvl1pPr>
            <a:lvl2pPr marL="1273139" indent="-676239" defTabSz="822960">
              <a:lnSpc>
                <a:spcPct val="100000"/>
              </a:lnSpc>
              <a:spcBef>
                <a:spcPts val="5400"/>
              </a:spcBef>
              <a:buSzPct val="171000"/>
              <a:defRPr sz="4200">
                <a:latin typeface="+mn-lt"/>
                <a:ea typeface="+mn-ea"/>
                <a:cs typeface="+mn-cs"/>
                <a:sym typeface="Gill Sans"/>
              </a:defRPr>
            </a:lvl2pPr>
            <a:lvl3pPr marL="1616039" indent="-676239" defTabSz="822960">
              <a:lnSpc>
                <a:spcPct val="100000"/>
              </a:lnSpc>
              <a:spcBef>
                <a:spcPts val="5400"/>
              </a:spcBef>
              <a:buSzPct val="171000"/>
              <a:defRPr sz="4200">
                <a:latin typeface="+mn-lt"/>
                <a:ea typeface="+mn-ea"/>
                <a:cs typeface="+mn-cs"/>
                <a:sym typeface="Gill Sans"/>
              </a:defRPr>
            </a:lvl3pPr>
            <a:lvl4pPr marL="1971639" indent="-676239" defTabSz="822960">
              <a:lnSpc>
                <a:spcPct val="100000"/>
              </a:lnSpc>
              <a:spcBef>
                <a:spcPts val="5400"/>
              </a:spcBef>
              <a:buSzPct val="171000"/>
              <a:defRPr sz="4200">
                <a:latin typeface="+mn-lt"/>
                <a:ea typeface="+mn-ea"/>
                <a:cs typeface="+mn-cs"/>
                <a:sym typeface="Gill Sans"/>
              </a:defRPr>
            </a:lvl4pPr>
            <a:lvl5pPr marL="2314539" indent="-676239" defTabSz="822960">
              <a:lnSpc>
                <a:spcPct val="100000"/>
              </a:lnSpc>
              <a:spcBef>
                <a:spcPts val="5400"/>
              </a:spcBef>
              <a:buSzPct val="171000"/>
              <a:defRPr sz="42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xfrm>
            <a:off x="4831080" y="1783080"/>
            <a:ext cx="14721840" cy="10149840"/>
          </a:xfrm>
          <a:prstGeom prst="rect">
            <a:avLst/>
          </a:prstGeom>
        </p:spPr>
        <p:txBody>
          <a:bodyPr lIns="68580" tIns="68580" rIns="68580" bIns="68580" anchor="ctr">
            <a:noAutofit/>
          </a:bodyPr>
          <a:lstStyle>
            <a:lvl1pPr marL="1031875" indent="-777875" defTabSz="822960">
              <a:lnSpc>
                <a:spcPct val="100000"/>
              </a:lnSpc>
              <a:spcBef>
                <a:spcPts val="6600"/>
              </a:spcBef>
              <a:buSzPct val="171000"/>
              <a:defRPr sz="5600">
                <a:latin typeface="+mn-lt"/>
                <a:ea typeface="+mn-ea"/>
                <a:cs typeface="+mn-cs"/>
                <a:sym typeface="Gill Sans"/>
              </a:defRPr>
            </a:lvl1pPr>
            <a:lvl2pPr marL="1374775" indent="-777875" defTabSz="822960">
              <a:lnSpc>
                <a:spcPct val="100000"/>
              </a:lnSpc>
              <a:spcBef>
                <a:spcPts val="6600"/>
              </a:spcBef>
              <a:buSzPct val="171000"/>
              <a:defRPr sz="5600">
                <a:latin typeface="+mn-lt"/>
                <a:ea typeface="+mn-ea"/>
                <a:cs typeface="+mn-cs"/>
                <a:sym typeface="Gill Sans"/>
              </a:defRPr>
            </a:lvl2pPr>
            <a:lvl3pPr marL="1717675" indent="-777875" defTabSz="822960">
              <a:lnSpc>
                <a:spcPct val="100000"/>
              </a:lnSpc>
              <a:spcBef>
                <a:spcPts val="6600"/>
              </a:spcBef>
              <a:buSzPct val="171000"/>
              <a:defRPr sz="5600">
                <a:latin typeface="+mn-lt"/>
                <a:ea typeface="+mn-ea"/>
                <a:cs typeface="+mn-cs"/>
                <a:sym typeface="Gill Sans"/>
              </a:defRPr>
            </a:lvl3pPr>
            <a:lvl4pPr marL="2073275" indent="-777875" defTabSz="822960">
              <a:lnSpc>
                <a:spcPct val="100000"/>
              </a:lnSpc>
              <a:spcBef>
                <a:spcPts val="6600"/>
              </a:spcBef>
              <a:buSzPct val="171000"/>
              <a:defRPr sz="5600">
                <a:latin typeface="+mn-lt"/>
                <a:ea typeface="+mn-ea"/>
                <a:cs typeface="+mn-cs"/>
                <a:sym typeface="Gill Sans"/>
              </a:defRPr>
            </a:lvl4pPr>
            <a:lvl5pPr marL="2416175" indent="-777875" defTabSz="822960">
              <a:lnSpc>
                <a:spcPct val="100000"/>
              </a:lnSpc>
              <a:spcBef>
                <a:spcPts val="6600"/>
              </a:spcBef>
              <a:buSzPct val="171000"/>
              <a:defRPr sz="5600">
                <a:latin typeface="+mn-lt"/>
                <a:ea typeface="+mn-ea"/>
                <a:cs typeface="+mn-c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xfrm>
            <a:off x="4831080" y="365760"/>
            <a:ext cx="14721840" cy="3429001"/>
          </a:xfrm>
          <a:prstGeom prst="rect">
            <a:avLst/>
          </a:prstGeom>
        </p:spPr>
        <p:txBody>
          <a:bodyPr lIns="68580" tIns="68580" rIns="68580" bIns="68580" anchor="ctr">
            <a:noAutofit/>
          </a:bodyPr>
          <a:lstStyle>
            <a:lvl1pPr algn="ctr" defTabSz="822960">
              <a:lnSpc>
                <a:spcPct val="100000"/>
              </a:lnSpc>
              <a:defRPr sz="11400" b="0" spc="0">
                <a:latin typeface="+mn-lt"/>
                <a:ea typeface="+mn-ea"/>
                <a:cs typeface="+mn-cs"/>
                <a:sym typeface="Gill Sans"/>
              </a:defRPr>
            </a:lvl1pPr>
          </a:lstStyle>
          <a:p>
            <a:r>
              <a:t>Title Text</a:t>
            </a:r>
          </a:p>
        </p:txBody>
      </p:sp>
      <p:sp>
        <p:nvSpPr>
          <p:cNvPr id="54"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ue title">
    <p:spTree>
      <p:nvGrpSpPr>
        <p:cNvPr id="1" name=""/>
        <p:cNvGrpSpPr/>
        <p:nvPr/>
      </p:nvGrpSpPr>
      <p:grpSpPr>
        <a:xfrm>
          <a:off x="0" y="0"/>
          <a:ext cx="0" cy="0"/>
          <a:chOff x="0" y="0"/>
          <a:chExt cx="0" cy="0"/>
        </a:xfrm>
      </p:grpSpPr>
      <p:sp>
        <p:nvSpPr>
          <p:cNvPr id="61" name="Title Text"/>
          <p:cNvSpPr txBox="1">
            <a:spLocks noGrp="1"/>
          </p:cNvSpPr>
          <p:nvPr>
            <p:ph type="title"/>
          </p:nvPr>
        </p:nvSpPr>
        <p:spPr>
          <a:xfrm>
            <a:off x="4831080" y="365760"/>
            <a:ext cx="14721840" cy="3429001"/>
          </a:xfrm>
          <a:prstGeom prst="rect">
            <a:avLst/>
          </a:prstGeom>
        </p:spPr>
        <p:txBody>
          <a:bodyPr lIns="68580" tIns="68580" rIns="68580" bIns="68580" anchor="ctr">
            <a:noAutofit/>
          </a:bodyPr>
          <a:lstStyle>
            <a:lvl1pPr algn="ctr" defTabSz="822960">
              <a:lnSpc>
                <a:spcPct val="100000"/>
              </a:lnSpc>
              <a:defRPr sz="5600" b="0" spc="0">
                <a:solidFill>
                  <a:schemeClr val="accent1">
                    <a:hueOff val="47394"/>
                    <a:satOff val="-25753"/>
                    <a:lumOff val="-7544"/>
                  </a:schemeClr>
                </a:solidFill>
                <a:latin typeface="Century Gothic"/>
                <a:ea typeface="Century Gothic"/>
                <a:cs typeface="Century Gothic"/>
                <a:sym typeface="Century Gothic"/>
              </a:defRPr>
            </a:lvl1pPr>
          </a:lstStyle>
          <a:p>
            <a:r>
              <a:t>Title Text</a:t>
            </a:r>
          </a:p>
        </p:txBody>
      </p:sp>
      <p:sp>
        <p:nvSpPr>
          <p:cNvPr id="62"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9" name="Title Text"/>
          <p:cNvSpPr txBox="1">
            <a:spLocks noGrp="1"/>
          </p:cNvSpPr>
          <p:nvPr>
            <p:ph type="title"/>
          </p:nvPr>
        </p:nvSpPr>
        <p:spPr>
          <a:xfrm>
            <a:off x="4831080" y="4183379"/>
            <a:ext cx="14721840" cy="5349241"/>
          </a:xfrm>
          <a:prstGeom prst="rect">
            <a:avLst/>
          </a:prstGeom>
        </p:spPr>
        <p:txBody>
          <a:bodyPr lIns="68580" tIns="68580" rIns="68580" bIns="68580" anchor="ctr">
            <a:noAutofit/>
          </a:bodyPr>
          <a:lstStyle>
            <a:lvl1pPr algn="ctr" defTabSz="822960">
              <a:lnSpc>
                <a:spcPct val="100000"/>
              </a:lnSpc>
              <a:defRPr sz="11400" b="0" spc="0">
                <a:latin typeface="+mn-lt"/>
                <a:ea typeface="+mn-ea"/>
                <a:cs typeface="+mn-cs"/>
                <a:sym typeface="Gill Sans"/>
              </a:defRPr>
            </a:lvl1pPr>
          </a:lstStyle>
          <a:p>
            <a:r>
              <a:t>Title Text</a:t>
            </a:r>
          </a:p>
        </p:txBody>
      </p:sp>
      <p:sp>
        <p:nvSpPr>
          <p:cNvPr id="70"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EAEAEA"/>
        </a:solidFill>
        <a:effectLst/>
      </p:bgPr>
    </p:bg>
    <p:spTree>
      <p:nvGrpSpPr>
        <p:cNvPr id="1" name=""/>
        <p:cNvGrpSpPr/>
        <p:nvPr/>
      </p:nvGrpSpPr>
      <p:grpSpPr>
        <a:xfrm>
          <a:off x="0" y="0"/>
          <a:ext cx="0" cy="0"/>
          <a:chOff x="0" y="0"/>
          <a:chExt cx="0" cy="0"/>
        </a:xfrm>
      </p:grpSpPr>
      <p:pic>
        <p:nvPicPr>
          <p:cNvPr id="77" name="white_photo-h.pdf" descr="white_photo-h.pdf"/>
          <p:cNvPicPr>
            <a:picLocks noChangeAspect="1"/>
          </p:cNvPicPr>
          <p:nvPr/>
        </p:nvPicPr>
        <p:blipFill>
          <a:blip r:embed="rId2"/>
          <a:stretch>
            <a:fillRect/>
          </a:stretch>
        </p:blipFill>
        <p:spPr>
          <a:xfrm>
            <a:off x="3048000" y="0"/>
            <a:ext cx="18288001" cy="13716001"/>
          </a:xfrm>
          <a:prstGeom prst="rect">
            <a:avLst/>
          </a:prstGeom>
          <a:ln w="12700">
            <a:miter lim="400000"/>
          </a:ln>
        </p:spPr>
      </p:pic>
      <p:sp>
        <p:nvSpPr>
          <p:cNvPr id="78" name="Title Text"/>
          <p:cNvSpPr txBox="1">
            <a:spLocks noGrp="1"/>
          </p:cNvSpPr>
          <p:nvPr>
            <p:ph type="title"/>
          </p:nvPr>
        </p:nvSpPr>
        <p:spPr>
          <a:xfrm>
            <a:off x="4831080" y="10355579"/>
            <a:ext cx="14721840" cy="2400301"/>
          </a:xfrm>
          <a:prstGeom prst="rect">
            <a:avLst/>
          </a:prstGeom>
        </p:spPr>
        <p:txBody>
          <a:bodyPr lIns="68580" tIns="68580" rIns="68580" bIns="68580" anchor="ctr">
            <a:noAutofit/>
          </a:bodyPr>
          <a:lstStyle>
            <a:lvl1pPr algn="ctr" defTabSz="822960">
              <a:lnSpc>
                <a:spcPct val="100000"/>
              </a:lnSpc>
              <a:defRPr sz="11400" b="0" spc="0">
                <a:latin typeface="+mn-lt"/>
                <a:ea typeface="+mn-ea"/>
                <a:cs typeface="+mn-cs"/>
                <a:sym typeface="Gill Sans"/>
              </a:defRPr>
            </a:lvl1pPr>
          </a:lstStyle>
          <a:p>
            <a:r>
              <a:t>Title Text</a:t>
            </a:r>
          </a:p>
        </p:txBody>
      </p:sp>
      <p:sp>
        <p:nvSpPr>
          <p:cNvPr id="79" name="Slide Number"/>
          <p:cNvSpPr txBox="1">
            <a:spLocks noGrp="1"/>
          </p:cNvSpPr>
          <p:nvPr>
            <p:ph type="sldNum" sz="quarter" idx="2"/>
          </p:nvPr>
        </p:nvSpPr>
        <p:spPr>
          <a:xfrm>
            <a:off x="11953239" y="13053059"/>
            <a:ext cx="454661" cy="492761"/>
          </a:xfrm>
          <a:prstGeom prst="rect">
            <a:avLst/>
          </a:prstGeom>
        </p:spPr>
        <p:txBody>
          <a:bodyPr lIns="68580" tIns="68580" rIns="68580" bIns="68580" anchor="t"/>
          <a:lstStyle>
            <a:lvl1pPr defTabSz="822960">
              <a:defRPr sz="2400">
                <a:latin typeface="+mn-lt"/>
                <a:ea typeface="+mn-ea"/>
                <a:cs typeface="+mn-cs"/>
                <a:sym typeface="Gill Sans"/>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ransition spd="med"/>
  <p:txStyles>
    <p:titleStyle>
      <a:lvl1pPr marL="0" marR="0" indent="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1pPr>
      <a:lvl2pPr marL="0" marR="0" indent="4572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2pPr>
      <a:lvl3pPr marL="0" marR="0" indent="9144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3pPr>
      <a:lvl4pPr marL="0" marR="0" indent="13716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4pPr>
      <a:lvl5pPr marL="0" marR="0" indent="18288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5pPr>
      <a:lvl6pPr marL="0" marR="0" indent="22860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6pPr>
      <a:lvl7pPr marL="0" marR="0" indent="27432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7pPr>
      <a:lvl8pPr marL="0" marR="0" indent="32004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8pPr>
      <a:lvl9pPr marL="0" marR="0" indent="3657600" algn="l" defTabSz="2438338" latinLnBrk="0">
        <a:lnSpc>
          <a:spcPct val="80000"/>
        </a:lnSpc>
        <a:spcBef>
          <a:spcPts val="0"/>
        </a:spcBef>
        <a:spcAft>
          <a:spcPts val="0"/>
        </a:spcAft>
        <a:buClrTx/>
        <a:buSzTx/>
        <a:buFontTx/>
        <a:buNone/>
        <a:tabLst/>
        <a:defRPr sz="8500" b="1" i="0" u="none" strike="noStrike" cap="none" spc="-170" baseline="0">
          <a:solidFill>
            <a:srgbClr val="000000"/>
          </a:solidFill>
          <a:uFillTx/>
          <a:latin typeface="Helvetica Neue"/>
          <a:ea typeface="Helvetica Neue"/>
          <a:cs typeface="Helvetica Neue"/>
          <a:sym typeface="Helvetica Neue"/>
        </a:defRPr>
      </a:lvl9pPr>
    </p:titleStyle>
    <p:bodyStyle>
      <a:lvl1pPr marL="609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19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828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438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0480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6576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2672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48768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486400" marR="0" indent="-609600" algn="l" defTabSz="2438338"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5" Type="http://schemas.openxmlformats.org/officeDocument/2006/relationships/image" Target="../media/image8.emf"/><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climate-extremes.mit.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3.tif"/><Relationship Id="rId5" Type="http://schemas.openxmlformats.org/officeDocument/2006/relationships/image" Target="../media/image12.tif"/><Relationship Id="rId4" Type="http://schemas.openxmlformats.org/officeDocument/2006/relationships/image" Target="../media/image11.tif"/></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1.ti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MIT Climate Grand Challenge:…"/>
          <p:cNvSpPr txBox="1">
            <a:spLocks noGrp="1"/>
          </p:cNvSpPr>
          <p:nvPr>
            <p:ph type="title"/>
          </p:nvPr>
        </p:nvSpPr>
        <p:spPr>
          <a:xfrm>
            <a:off x="940153" y="-5514491"/>
            <a:ext cx="15304101" cy="9307569"/>
          </a:xfrm>
          <a:prstGeom prst="rect">
            <a:avLst/>
          </a:prstGeom>
        </p:spPr>
        <p:txBody>
          <a:bodyPr/>
          <a:lstStyle/>
          <a:p>
            <a:pPr>
              <a:defRPr sz="5600">
                <a:latin typeface="Century Gothic"/>
                <a:ea typeface="Century Gothic"/>
                <a:cs typeface="Century Gothic"/>
                <a:sym typeface="Century Gothic"/>
              </a:defRPr>
            </a:pPr>
            <a:r>
              <a:rPr sz="6600" dirty="0"/>
              <a:t>Preparing for a new world of climate and weather extremes</a:t>
            </a:r>
          </a:p>
        </p:txBody>
      </p:sp>
      <p:pic>
        <p:nvPicPr>
          <p:cNvPr id="235" name="Image" descr="Image"/>
          <p:cNvPicPr>
            <a:picLocks noChangeAspect="1"/>
          </p:cNvPicPr>
          <p:nvPr/>
        </p:nvPicPr>
        <p:blipFill>
          <a:blip r:embed="rId2"/>
          <a:stretch>
            <a:fillRect/>
          </a:stretch>
        </p:blipFill>
        <p:spPr>
          <a:xfrm>
            <a:off x="2982057" y="7610897"/>
            <a:ext cx="2156240" cy="2734923"/>
          </a:xfrm>
          <a:prstGeom prst="rect">
            <a:avLst/>
          </a:prstGeom>
          <a:ln w="12700">
            <a:miter lim="400000"/>
          </a:ln>
        </p:spPr>
      </p:pic>
      <p:sp>
        <p:nvSpPr>
          <p:cNvPr id="236" name="Prof. Miho Mazereeuw…"/>
          <p:cNvSpPr txBox="1"/>
          <p:nvPr/>
        </p:nvSpPr>
        <p:spPr>
          <a:xfrm>
            <a:off x="4433874" y="2743863"/>
            <a:ext cx="15007554" cy="5161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a:spcBef>
                <a:spcPts val="1800"/>
              </a:spcBef>
              <a:defRPr sz="3400">
                <a:latin typeface="Century Gothic"/>
                <a:ea typeface="Century Gothic"/>
                <a:cs typeface="Century Gothic"/>
                <a:sym typeface="Century Gothic"/>
              </a:defRPr>
            </a:pPr>
            <a:endParaRPr dirty="0"/>
          </a:p>
          <a:p>
            <a:pPr>
              <a:spcBef>
                <a:spcPts val="1800"/>
              </a:spcBef>
              <a:defRPr sz="3400">
                <a:latin typeface="Century Gothic"/>
                <a:ea typeface="Century Gothic"/>
                <a:cs typeface="Century Gothic"/>
                <a:sym typeface="Century Gothic"/>
              </a:defRPr>
            </a:pPr>
            <a:endParaRPr dirty="0"/>
          </a:p>
          <a:p>
            <a:pPr>
              <a:spcBef>
                <a:spcPts val="1800"/>
              </a:spcBef>
              <a:defRPr sz="4500">
                <a:latin typeface="Century Gothic"/>
                <a:ea typeface="Century Gothic"/>
                <a:cs typeface="Century Gothic"/>
                <a:sym typeface="Century Gothic"/>
              </a:defRPr>
            </a:pPr>
            <a:endParaRPr dirty="0"/>
          </a:p>
          <a:p>
            <a:pPr>
              <a:spcBef>
                <a:spcPts val="1800"/>
              </a:spcBef>
              <a:defRPr sz="4500">
                <a:latin typeface="Century Gothic"/>
                <a:ea typeface="Century Gothic"/>
                <a:cs typeface="Century Gothic"/>
                <a:sym typeface="Century Gothic"/>
              </a:defRPr>
            </a:pPr>
            <a:r>
              <a:rPr dirty="0"/>
              <a:t>Prof. Miho </a:t>
            </a:r>
            <a:r>
              <a:rPr dirty="0" err="1"/>
              <a:t>Mazereeuw</a:t>
            </a:r>
            <a:endParaRPr dirty="0"/>
          </a:p>
          <a:p>
            <a:pPr>
              <a:spcBef>
                <a:spcPts val="1800"/>
              </a:spcBef>
              <a:defRPr sz="4500">
                <a:latin typeface="Century Gothic"/>
                <a:ea typeface="Century Gothic"/>
                <a:cs typeface="Century Gothic"/>
                <a:sym typeface="Century Gothic"/>
              </a:defRPr>
            </a:pPr>
            <a:r>
              <a:rPr dirty="0"/>
              <a:t>MIT Urban Risk Lab </a:t>
            </a:r>
          </a:p>
        </p:txBody>
      </p:sp>
      <p:pic>
        <p:nvPicPr>
          <p:cNvPr id="237" name="Image" descr="Image"/>
          <p:cNvPicPr>
            <a:picLocks noChangeAspect="1"/>
          </p:cNvPicPr>
          <p:nvPr/>
        </p:nvPicPr>
        <p:blipFill>
          <a:blip r:embed="rId3"/>
          <a:stretch>
            <a:fillRect/>
          </a:stretch>
        </p:blipFill>
        <p:spPr>
          <a:xfrm>
            <a:off x="9815608" y="7281435"/>
            <a:ext cx="3064385" cy="3064385"/>
          </a:xfrm>
          <a:prstGeom prst="rect">
            <a:avLst/>
          </a:prstGeom>
          <a:ln w="12700">
            <a:miter lim="400000"/>
          </a:ln>
        </p:spPr>
      </p:pic>
      <p:pic>
        <p:nvPicPr>
          <p:cNvPr id="238" name="Image" descr="Image"/>
          <p:cNvPicPr>
            <a:picLocks noChangeAspect="1"/>
          </p:cNvPicPr>
          <p:nvPr/>
        </p:nvPicPr>
        <p:blipFill>
          <a:blip r:embed="rId4"/>
          <a:srcRect l="29828" t="3530" r="12693" b="10545"/>
          <a:stretch>
            <a:fillRect/>
          </a:stretch>
        </p:blipFill>
        <p:spPr>
          <a:xfrm>
            <a:off x="18223664" y="7480574"/>
            <a:ext cx="2755415" cy="2735058"/>
          </a:xfrm>
          <a:prstGeom prst="rect">
            <a:avLst/>
          </a:prstGeom>
          <a:ln w="12700">
            <a:miter lim="400000"/>
          </a:ln>
        </p:spPr>
      </p:pic>
      <p:sp>
        <p:nvSpPr>
          <p:cNvPr id="240" name="Prof. Kerry Emanuel…"/>
          <p:cNvSpPr txBox="1"/>
          <p:nvPr/>
        </p:nvSpPr>
        <p:spPr>
          <a:xfrm>
            <a:off x="12175570" y="3592803"/>
            <a:ext cx="15007555" cy="4234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a:spcBef>
                <a:spcPts val="1800"/>
              </a:spcBef>
              <a:defRPr sz="3400">
                <a:latin typeface="Century Gothic"/>
                <a:ea typeface="Century Gothic"/>
                <a:cs typeface="Century Gothic"/>
                <a:sym typeface="Century Gothic"/>
              </a:defRPr>
            </a:pPr>
            <a:endParaRPr dirty="0"/>
          </a:p>
          <a:p>
            <a:pPr>
              <a:spcBef>
                <a:spcPts val="1800"/>
              </a:spcBef>
              <a:defRPr sz="3400">
                <a:latin typeface="Century Gothic"/>
                <a:ea typeface="Century Gothic"/>
                <a:cs typeface="Century Gothic"/>
                <a:sym typeface="Century Gothic"/>
              </a:defRPr>
            </a:pPr>
            <a:endParaRPr dirty="0"/>
          </a:p>
          <a:p>
            <a:pPr>
              <a:spcBef>
                <a:spcPts val="1800"/>
              </a:spcBef>
              <a:defRPr sz="4500">
                <a:latin typeface="Century Gothic"/>
                <a:ea typeface="Century Gothic"/>
                <a:cs typeface="Century Gothic"/>
                <a:sym typeface="Century Gothic"/>
              </a:defRPr>
            </a:pPr>
            <a:r>
              <a:rPr dirty="0"/>
              <a:t>Prof. Kerry Emanuel </a:t>
            </a:r>
          </a:p>
          <a:p>
            <a:pPr>
              <a:spcBef>
                <a:spcPts val="1800"/>
              </a:spcBef>
              <a:defRPr sz="4500">
                <a:latin typeface="Century Gothic"/>
                <a:ea typeface="Century Gothic"/>
                <a:cs typeface="Century Gothic"/>
                <a:sym typeface="Century Gothic"/>
              </a:defRPr>
            </a:pPr>
            <a:r>
              <a:rPr dirty="0"/>
              <a:t>EAPS, MIT </a:t>
            </a:r>
          </a:p>
        </p:txBody>
      </p:sp>
      <p:pic>
        <p:nvPicPr>
          <p:cNvPr id="2" name="Picture 1">
            <a:extLst>
              <a:ext uri="{FF2B5EF4-FFF2-40B4-BE49-F238E27FC236}">
                <a16:creationId xmlns:a16="http://schemas.microsoft.com/office/drawing/2014/main" id="{52E9B31F-7854-8247-B79E-03A23D671810}"/>
              </a:ext>
            </a:extLst>
          </p:cNvPr>
          <p:cNvPicPr>
            <a:picLocks noChangeAspect="1"/>
          </p:cNvPicPr>
          <p:nvPr/>
        </p:nvPicPr>
        <p:blipFill>
          <a:blip r:embed="rId5"/>
          <a:stretch>
            <a:fillRect/>
          </a:stretch>
        </p:blipFill>
        <p:spPr>
          <a:xfrm>
            <a:off x="17696071" y="2035969"/>
            <a:ext cx="5032623" cy="1415788"/>
          </a:xfrm>
          <a:prstGeom prst="rect">
            <a:avLst/>
          </a:prstGeom>
        </p:spPr>
      </p:pic>
      <p:sp>
        <p:nvSpPr>
          <p:cNvPr id="4" name="Rectangle 3">
            <a:extLst>
              <a:ext uri="{FF2B5EF4-FFF2-40B4-BE49-F238E27FC236}">
                <a16:creationId xmlns:a16="http://schemas.microsoft.com/office/drawing/2014/main" id="{052056F1-1094-9148-9812-8F1900356E1C}"/>
              </a:ext>
            </a:extLst>
          </p:cNvPr>
          <p:cNvSpPr/>
          <p:nvPr/>
        </p:nvSpPr>
        <p:spPr>
          <a:xfrm>
            <a:off x="1439305" y="5637394"/>
            <a:ext cx="5989140" cy="1708160"/>
          </a:xfrm>
          <a:prstGeom prst="rect">
            <a:avLst/>
          </a:prstGeom>
        </p:spPr>
        <p:txBody>
          <a:bodyPr wrap="none">
            <a:spAutoFit/>
          </a:bodyPr>
          <a:lstStyle/>
          <a:p>
            <a:pPr>
              <a:spcBef>
                <a:spcPts val="1800"/>
              </a:spcBef>
              <a:defRPr sz="4500">
                <a:latin typeface="Century Gothic"/>
                <a:ea typeface="Century Gothic"/>
                <a:cs typeface="Century Gothic"/>
                <a:sym typeface="Century Gothic"/>
              </a:defRPr>
            </a:pPr>
            <a:r>
              <a:rPr lang="en-US" dirty="0"/>
              <a:t>Prof. Paul O’Gorman</a:t>
            </a:r>
          </a:p>
          <a:p>
            <a:pPr>
              <a:spcBef>
                <a:spcPts val="1800"/>
              </a:spcBef>
              <a:defRPr sz="4500">
                <a:latin typeface="Century Gothic"/>
                <a:ea typeface="Century Gothic"/>
                <a:cs typeface="Century Gothic"/>
                <a:sym typeface="Century Gothic"/>
              </a:defRPr>
            </a:pPr>
            <a:r>
              <a:rPr lang="en-US" dirty="0"/>
              <a:t>EAPS, MIT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 Objective 4: Address vulnerabilities such as periods of lower resource availability due to extreme weather as the energy system evolves"/>
          <p:cNvSpPr txBox="1"/>
          <p:nvPr/>
        </p:nvSpPr>
        <p:spPr>
          <a:xfrm>
            <a:off x="901991" y="1196767"/>
            <a:ext cx="22913122" cy="21800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2438400">
              <a:defRPr sz="4500">
                <a:solidFill>
                  <a:schemeClr val="accent1">
                    <a:hueOff val="47394"/>
                    <a:satOff val="-25753"/>
                    <a:lumOff val="-7544"/>
                  </a:schemeClr>
                </a:solidFill>
                <a:latin typeface="Century Gothic"/>
                <a:ea typeface="Century Gothic"/>
                <a:cs typeface="Century Gothic"/>
                <a:sym typeface="Century Gothic"/>
              </a:defRPr>
            </a:pPr>
            <a:r>
              <a:rPr dirty="0"/>
              <a:t>Objective: Address vulnerabilities such as periods of lower resource availability due to extreme weather as the energy system evolves</a:t>
            </a:r>
          </a:p>
          <a:p>
            <a:pPr algn="l" defTabSz="2438400">
              <a:defRPr sz="4500">
                <a:solidFill>
                  <a:schemeClr val="accent1">
                    <a:hueOff val="47394"/>
                    <a:satOff val="-25753"/>
                    <a:lumOff val="-7544"/>
                  </a:schemeClr>
                </a:solidFill>
                <a:latin typeface="Century Gothic"/>
                <a:ea typeface="Century Gothic"/>
                <a:cs typeface="Century Gothic"/>
                <a:sym typeface="Century Gothic"/>
              </a:defRPr>
            </a:pPr>
            <a:r>
              <a:rPr dirty="0"/>
              <a:t>  </a:t>
            </a:r>
          </a:p>
        </p:txBody>
      </p:sp>
      <p:pic>
        <p:nvPicPr>
          <p:cNvPr id="293" name="Image" descr="Image"/>
          <p:cNvPicPr>
            <a:picLocks noChangeAspect="1"/>
          </p:cNvPicPr>
          <p:nvPr/>
        </p:nvPicPr>
        <p:blipFill>
          <a:blip r:embed="rId3"/>
          <a:srcRect t="11162"/>
          <a:stretch>
            <a:fillRect/>
          </a:stretch>
        </p:blipFill>
        <p:spPr>
          <a:xfrm>
            <a:off x="1068543" y="4826020"/>
            <a:ext cx="22580018" cy="6685828"/>
          </a:xfrm>
          <a:prstGeom prst="rect">
            <a:avLst/>
          </a:prstGeom>
          <a:ln w="12700">
            <a:miter lim="400000"/>
          </a:ln>
        </p:spPr>
      </p:pic>
      <p:sp>
        <p:nvSpPr>
          <p:cNvPr id="294" name="Storage state of charge (%) for wind and solar energy system"/>
          <p:cNvSpPr txBox="1"/>
          <p:nvPr/>
        </p:nvSpPr>
        <p:spPr>
          <a:xfrm>
            <a:off x="4211886" y="3909493"/>
            <a:ext cx="17611794" cy="8617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gn="l" defTabSz="2438400">
              <a:defRPr sz="2700">
                <a:latin typeface="Century Gothic"/>
                <a:ea typeface="Century Gothic"/>
                <a:cs typeface="Century Gothic"/>
                <a:sym typeface="Century Gothic"/>
              </a:defRPr>
            </a:lvl1pPr>
          </a:lstStyle>
          <a:p>
            <a:r>
              <a:rPr sz="4400" dirty="0"/>
              <a:t>Storage state of charge (%) for wind and solar energy system</a:t>
            </a:r>
          </a:p>
        </p:txBody>
      </p:sp>
      <p:sp>
        <p:nvSpPr>
          <p:cNvPr id="295" name="Ziegler &amp; Trancik, Joule, 2019"/>
          <p:cNvSpPr txBox="1"/>
          <p:nvPr/>
        </p:nvSpPr>
        <p:spPr>
          <a:xfrm>
            <a:off x="13154983" y="11872903"/>
            <a:ext cx="10493578" cy="1292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nchor="ctr">
            <a:spAutoFit/>
          </a:bodyPr>
          <a:lstStyle>
            <a:lvl1pPr algn="l" defTabSz="2438400">
              <a:defRPr sz="2200">
                <a:solidFill>
                  <a:srgbClr val="53585F"/>
                </a:solidFill>
                <a:latin typeface="Century Gothic"/>
                <a:ea typeface="Century Gothic"/>
                <a:cs typeface="Century Gothic"/>
                <a:sym typeface="Century Gothic"/>
              </a:defRPr>
            </a:lvl1pPr>
          </a:lstStyle>
          <a:p>
            <a:r>
              <a:rPr lang="en-US" sz="3600" dirty="0"/>
              <a:t>Figure: </a:t>
            </a:r>
            <a:r>
              <a:rPr sz="3600" dirty="0"/>
              <a:t>Ziegler &amp; </a:t>
            </a:r>
            <a:r>
              <a:rPr sz="3600" dirty="0" err="1"/>
              <a:t>Trancik</a:t>
            </a:r>
            <a:r>
              <a:rPr sz="3600" dirty="0"/>
              <a:t>, Joule, 2019</a:t>
            </a:r>
            <a:endParaRPr lang="en-US" sz="3600" dirty="0"/>
          </a:p>
          <a:p>
            <a:r>
              <a:rPr lang="en-US" sz="3600" dirty="0"/>
              <a:t>Objective involves PIs </a:t>
            </a:r>
            <a:r>
              <a:rPr lang="en-US" sz="3600" dirty="0" err="1"/>
              <a:t>Trancik</a:t>
            </a:r>
            <a:r>
              <a:rPr lang="en-US" sz="3600" dirty="0"/>
              <a:t>, Amin, Howland</a:t>
            </a:r>
            <a:endParaRPr sz="3600" dirty="0"/>
          </a:p>
        </p:txBody>
      </p:sp>
    </p:spTree>
    <p:extLst>
      <p:ext uri="{BB962C8B-B14F-4D97-AF65-F5344CB8AC3E}">
        <p14:creationId xmlns:p14="http://schemas.microsoft.com/office/powerpoint/2010/main" val="120966065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Downscaling of extreme rainfall (and wind) using…"/>
          <p:cNvSpPr txBox="1"/>
          <p:nvPr/>
        </p:nvSpPr>
        <p:spPr>
          <a:xfrm>
            <a:off x="1414338" y="721351"/>
            <a:ext cx="22268621" cy="1672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2438400">
              <a:defRPr sz="5300">
                <a:solidFill>
                  <a:schemeClr val="accent1">
                    <a:hueOff val="47394"/>
                    <a:satOff val="-25753"/>
                    <a:lumOff val="-7544"/>
                  </a:schemeClr>
                </a:solidFill>
                <a:latin typeface="Century Gothic"/>
                <a:ea typeface="Century Gothic"/>
                <a:cs typeface="Century Gothic"/>
                <a:sym typeface="Century Gothic"/>
              </a:defRPr>
            </a:pPr>
            <a:r>
              <a:rPr lang="en-US" sz="5100" dirty="0"/>
              <a:t>Research highlight 1: </a:t>
            </a:r>
            <a:r>
              <a:rPr sz="5100" dirty="0"/>
              <a:t>Downscaling of extreme rainfall (and wind) using </a:t>
            </a:r>
          </a:p>
          <a:p>
            <a:pPr defTabSz="2438400">
              <a:defRPr sz="5300">
                <a:solidFill>
                  <a:schemeClr val="accent1">
                    <a:hueOff val="47394"/>
                    <a:satOff val="-25753"/>
                    <a:lumOff val="-7544"/>
                  </a:schemeClr>
                </a:solidFill>
                <a:latin typeface="Century Gothic"/>
                <a:ea typeface="Century Gothic"/>
                <a:cs typeface="Century Gothic"/>
                <a:sym typeface="Century Gothic"/>
              </a:defRPr>
            </a:pPr>
            <a:r>
              <a:rPr sz="5100" dirty="0"/>
              <a:t>machine learning informed by physics of orographic rainfall</a:t>
            </a:r>
          </a:p>
        </p:txBody>
      </p:sp>
      <p:pic>
        <p:nvPicPr>
          <p:cNvPr id="338" name="Image" descr="Image"/>
          <p:cNvPicPr>
            <a:picLocks noChangeAspect="1"/>
          </p:cNvPicPr>
          <p:nvPr/>
        </p:nvPicPr>
        <p:blipFill>
          <a:blip r:embed="rId3"/>
          <a:stretch>
            <a:fillRect/>
          </a:stretch>
        </p:blipFill>
        <p:spPr>
          <a:xfrm>
            <a:off x="87617" y="2976316"/>
            <a:ext cx="22762714" cy="7437976"/>
          </a:xfrm>
          <a:prstGeom prst="rect">
            <a:avLst/>
          </a:prstGeom>
          <a:ln w="12700">
            <a:miter lim="400000"/>
          </a:ln>
        </p:spPr>
      </p:pic>
      <p:sp>
        <p:nvSpPr>
          <p:cNvPr id="339" name="Work lead by Postdoc Anamitra Saha and PI Ravela…"/>
          <p:cNvSpPr txBox="1"/>
          <p:nvPr/>
        </p:nvSpPr>
        <p:spPr>
          <a:xfrm>
            <a:off x="9564892" y="11185051"/>
            <a:ext cx="14734246" cy="2595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algn="l" defTabSz="2438400">
              <a:defRPr sz="3200">
                <a:solidFill>
                  <a:srgbClr val="53585F"/>
                </a:solidFill>
                <a:latin typeface="Century Gothic"/>
                <a:ea typeface="Century Gothic"/>
                <a:cs typeface="Century Gothic"/>
                <a:sym typeface="Century Gothic"/>
              </a:defRPr>
            </a:pPr>
            <a:r>
              <a:t>Work lead by Postdoc Anamitra Saha and PI Ravela</a:t>
            </a:r>
          </a:p>
          <a:p>
            <a:pPr algn="l" defTabSz="2438400">
              <a:spcBef>
                <a:spcPts val="1700"/>
              </a:spcBef>
              <a:defRPr sz="3200">
                <a:solidFill>
                  <a:srgbClr val="53585F"/>
                </a:solidFill>
                <a:latin typeface="Century Gothic"/>
                <a:ea typeface="Century Gothic"/>
                <a:cs typeface="Century Gothic"/>
                <a:sym typeface="Century Gothic"/>
              </a:defRPr>
            </a:pPr>
            <a:r>
              <a:t>Saha and Ravela, </a:t>
            </a:r>
            <a:r>
              <a:rPr i="1"/>
              <a:t>Downscaling extreme rainfall using physical-statistical generative adversarial learning</a:t>
            </a:r>
            <a:r>
              <a:t>, submitted</a:t>
            </a:r>
          </a:p>
        </p:txBody>
      </p:sp>
    </p:spTree>
    <p:extLst>
      <p:ext uri="{BB962C8B-B14F-4D97-AF65-F5344CB8AC3E}">
        <p14:creationId xmlns:p14="http://schemas.microsoft.com/office/powerpoint/2010/main" val="335806178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A modified rare-even sampling algorithm that is suitable for extreme weather events"/>
          <p:cNvSpPr txBox="1"/>
          <p:nvPr/>
        </p:nvSpPr>
        <p:spPr>
          <a:xfrm>
            <a:off x="1414339" y="681176"/>
            <a:ext cx="21555322" cy="175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2438400">
              <a:defRPr sz="5300">
                <a:solidFill>
                  <a:schemeClr val="accent1">
                    <a:hueOff val="47394"/>
                    <a:satOff val="-25753"/>
                    <a:lumOff val="-7544"/>
                  </a:schemeClr>
                </a:solidFill>
                <a:latin typeface="Century Gothic"/>
                <a:ea typeface="Century Gothic"/>
                <a:cs typeface="Century Gothic"/>
                <a:sym typeface="Century Gothic"/>
              </a:defRPr>
            </a:lvl1pPr>
          </a:lstStyle>
          <a:p>
            <a:r>
              <a:rPr lang="en-US" dirty="0"/>
              <a:t>Research highlight 2: </a:t>
            </a:r>
            <a:r>
              <a:rPr dirty="0"/>
              <a:t>A rare-even sampling algorithm that is suitable for extreme weather events</a:t>
            </a:r>
          </a:p>
        </p:txBody>
      </p:sp>
      <p:pic>
        <p:nvPicPr>
          <p:cNvPr id="344" name="Image" descr="Image"/>
          <p:cNvPicPr>
            <a:picLocks noChangeAspect="1"/>
          </p:cNvPicPr>
          <p:nvPr/>
        </p:nvPicPr>
        <p:blipFill rotWithShape="1">
          <a:blip r:embed="rId2"/>
          <a:srcRect l="53206" t="4413" r="-53206" b="-4413"/>
          <a:stretch/>
        </p:blipFill>
        <p:spPr>
          <a:xfrm>
            <a:off x="2054661" y="4457159"/>
            <a:ext cx="20274677" cy="7908293"/>
          </a:xfrm>
          <a:prstGeom prst="rect">
            <a:avLst/>
          </a:prstGeom>
          <a:ln w="12700">
            <a:miter lim="400000"/>
          </a:ln>
        </p:spPr>
      </p:pic>
      <p:sp>
        <p:nvSpPr>
          <p:cNvPr id="345" name="Work lead by Postdoc Justin Finkel and PI O’Gorman…"/>
          <p:cNvSpPr txBox="1"/>
          <p:nvPr/>
        </p:nvSpPr>
        <p:spPr>
          <a:xfrm>
            <a:off x="9930652" y="11831747"/>
            <a:ext cx="14734246" cy="1757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algn="l" defTabSz="2438400">
              <a:defRPr sz="3200">
                <a:solidFill>
                  <a:srgbClr val="53585F"/>
                </a:solidFill>
                <a:latin typeface="Century Gothic"/>
                <a:ea typeface="Century Gothic"/>
                <a:cs typeface="Century Gothic"/>
                <a:sym typeface="Century Gothic"/>
              </a:defRPr>
            </a:pPr>
            <a:r>
              <a:rPr dirty="0"/>
              <a:t>Work lead by Postdoc Justin Finkel and PI O’Gorman</a:t>
            </a:r>
          </a:p>
          <a:p>
            <a:pPr algn="l" defTabSz="2438400">
              <a:spcBef>
                <a:spcPts val="700"/>
              </a:spcBef>
              <a:defRPr sz="3200">
                <a:solidFill>
                  <a:srgbClr val="53585F"/>
                </a:solidFill>
                <a:latin typeface="Century Gothic"/>
                <a:ea typeface="Century Gothic"/>
                <a:cs typeface="Century Gothic"/>
                <a:sym typeface="Century Gothic"/>
              </a:defRPr>
            </a:pPr>
            <a:r>
              <a:rPr dirty="0"/>
              <a:t>Finkel and O’Gorman, </a:t>
            </a:r>
            <a:r>
              <a:rPr i="1" dirty="0"/>
              <a:t>Bringing statistics to storylines: rare event sampling for sudden, transient extreme events,</a:t>
            </a:r>
            <a:r>
              <a:rPr dirty="0"/>
              <a:t> JAMES (Submitted)</a:t>
            </a:r>
          </a:p>
        </p:txBody>
      </p:sp>
      <p:sp>
        <p:nvSpPr>
          <p:cNvPr id="346" name="Text"/>
          <p:cNvSpPr txBox="1"/>
          <p:nvPr/>
        </p:nvSpPr>
        <p:spPr>
          <a:xfrm>
            <a:off x="2011949" y="4358970"/>
            <a:ext cx="3311334" cy="142748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algn="l" defTabSz="2438400">
              <a:defRPr sz="4000">
                <a:latin typeface="Century Gothic"/>
                <a:ea typeface="Century Gothic"/>
                <a:cs typeface="Century Gothic"/>
                <a:sym typeface="Century Gothic"/>
              </a:defRPr>
            </a:pPr>
            <a:r>
              <a:t>                </a:t>
            </a:r>
          </a:p>
          <a:p>
            <a:pPr algn="l" defTabSz="2438400">
              <a:defRPr sz="4000">
                <a:latin typeface="Century Gothic"/>
                <a:ea typeface="Century Gothic"/>
                <a:cs typeface="Century Gothic"/>
                <a:sym typeface="Century Gothic"/>
              </a:defRPr>
            </a:pPr>
            <a:r>
              <a:rPr dirty="0"/>
              <a:t> </a:t>
            </a:r>
          </a:p>
        </p:txBody>
      </p:sp>
      <p:sp>
        <p:nvSpPr>
          <p:cNvPr id="347" name="Text"/>
          <p:cNvSpPr txBox="1"/>
          <p:nvPr/>
        </p:nvSpPr>
        <p:spPr>
          <a:xfrm>
            <a:off x="10897622" y="3790978"/>
            <a:ext cx="3148509" cy="142748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algn="l" defTabSz="2438400">
              <a:defRPr sz="4000">
                <a:latin typeface="Century Gothic"/>
                <a:ea typeface="Century Gothic"/>
                <a:cs typeface="Century Gothic"/>
                <a:sym typeface="Century Gothic"/>
              </a:defRPr>
            </a:pPr>
            <a:r>
              <a:t>                </a:t>
            </a:r>
          </a:p>
          <a:p>
            <a:pPr algn="l" defTabSz="2438400">
              <a:defRPr sz="4000">
                <a:latin typeface="Century Gothic"/>
                <a:ea typeface="Century Gothic"/>
                <a:cs typeface="Century Gothic"/>
                <a:sym typeface="Century Gothic"/>
              </a:defRPr>
            </a:pPr>
            <a:r>
              <a:t> </a:t>
            </a:r>
          </a:p>
        </p:txBody>
      </p:sp>
      <p:sp>
        <p:nvSpPr>
          <p:cNvPr id="348" name="(a) Classical algorithm: Adaptive Multilevel Splitting (AMS)"/>
          <p:cNvSpPr txBox="1"/>
          <p:nvPr/>
        </p:nvSpPr>
        <p:spPr>
          <a:xfrm>
            <a:off x="1637838" y="3175426"/>
            <a:ext cx="10349334" cy="123110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p>
            <a:pPr algn="l" defTabSz="2438400">
              <a:defRPr sz="3400">
                <a:latin typeface="Century Gothic"/>
                <a:ea typeface="Century Gothic"/>
                <a:cs typeface="Century Gothic"/>
                <a:sym typeface="Century Gothic"/>
              </a:defRPr>
            </a:pPr>
            <a:r>
              <a:rPr lang="en-US" dirty="0"/>
              <a:t>Restart simulations and perturb with the aim of reaching more extreme events</a:t>
            </a:r>
            <a:endParaRPr dirty="0"/>
          </a:p>
        </p:txBody>
      </p:sp>
      <p:sp>
        <p:nvSpPr>
          <p:cNvPr id="349" name="(b) New version of algorithm:…"/>
          <p:cNvSpPr txBox="1"/>
          <p:nvPr/>
        </p:nvSpPr>
        <p:spPr>
          <a:xfrm>
            <a:off x="13419736" y="2957024"/>
            <a:ext cx="8367996" cy="1231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nchor="ctr">
            <a:spAutoFit/>
          </a:bodyPr>
          <a:lstStyle/>
          <a:p>
            <a:pPr algn="l" defTabSz="2438400">
              <a:defRPr sz="3400">
                <a:latin typeface="Century Gothic"/>
                <a:ea typeface="Century Gothic"/>
                <a:cs typeface="Century Gothic"/>
                <a:sym typeface="Century Gothic"/>
              </a:defRPr>
            </a:pPr>
            <a:r>
              <a:rPr lang="en-US" dirty="0"/>
              <a:t>Keep track of probabilities so that can </a:t>
            </a:r>
          </a:p>
          <a:p>
            <a:pPr algn="l" defTabSz="2438400">
              <a:defRPr sz="3400">
                <a:latin typeface="Century Gothic"/>
                <a:ea typeface="Century Gothic"/>
                <a:cs typeface="Century Gothic"/>
                <a:sym typeface="Century Gothic"/>
              </a:defRPr>
            </a:pPr>
            <a:r>
              <a:rPr lang="en-US" dirty="0"/>
              <a:t>estimate risk of more extreme events</a:t>
            </a:r>
            <a:endParaRPr dirty="0"/>
          </a:p>
        </p:txBody>
      </p:sp>
      <p:grpSp>
        <p:nvGrpSpPr>
          <p:cNvPr id="9" name="Group">
            <a:extLst>
              <a:ext uri="{FF2B5EF4-FFF2-40B4-BE49-F238E27FC236}">
                <a16:creationId xmlns:a16="http://schemas.microsoft.com/office/drawing/2014/main" id="{86334F2C-7DC5-AA4C-8D70-D0A1EFDE1273}"/>
              </a:ext>
            </a:extLst>
          </p:cNvPr>
          <p:cNvGrpSpPr/>
          <p:nvPr/>
        </p:nvGrpSpPr>
        <p:grpSpPr>
          <a:xfrm>
            <a:off x="12471876" y="4403488"/>
            <a:ext cx="8641293" cy="7286228"/>
            <a:chOff x="0" y="0"/>
            <a:chExt cx="5978390" cy="5316914"/>
          </a:xfrm>
        </p:grpSpPr>
        <p:pic>
          <p:nvPicPr>
            <p:cNvPr id="10" name="Image" descr="Image">
              <a:extLst>
                <a:ext uri="{FF2B5EF4-FFF2-40B4-BE49-F238E27FC236}">
                  <a16:creationId xmlns:a16="http://schemas.microsoft.com/office/drawing/2014/main" id="{F2E96741-8D44-054E-A7C7-7A7330BEB5D6}"/>
                </a:ext>
              </a:extLst>
            </p:cNvPr>
            <p:cNvPicPr>
              <a:picLocks noChangeAspect="1"/>
            </p:cNvPicPr>
            <p:nvPr/>
          </p:nvPicPr>
          <p:blipFill>
            <a:blip r:embed="rId3"/>
            <a:stretch>
              <a:fillRect/>
            </a:stretch>
          </p:blipFill>
          <p:spPr>
            <a:xfrm>
              <a:off x="1056021" y="0"/>
              <a:ext cx="4922370" cy="5316915"/>
            </a:xfrm>
            <a:prstGeom prst="rect">
              <a:avLst/>
            </a:prstGeom>
            <a:ln w="12700" cap="flat">
              <a:noFill/>
              <a:miter lim="400000"/>
            </a:ln>
            <a:effectLst/>
          </p:spPr>
        </p:pic>
        <p:pic>
          <p:nvPicPr>
            <p:cNvPr id="11" name="Image" descr="Image">
              <a:extLst>
                <a:ext uri="{FF2B5EF4-FFF2-40B4-BE49-F238E27FC236}">
                  <a16:creationId xmlns:a16="http://schemas.microsoft.com/office/drawing/2014/main" id="{42499424-588A-7248-BAC2-2D0480C5C497}"/>
                </a:ext>
              </a:extLst>
            </p:cNvPr>
            <p:cNvPicPr>
              <a:picLocks noChangeAspect="1"/>
            </p:cNvPicPr>
            <p:nvPr/>
          </p:nvPicPr>
          <p:blipFill>
            <a:blip r:embed="rId4"/>
            <a:stretch>
              <a:fillRect/>
            </a:stretch>
          </p:blipFill>
          <p:spPr>
            <a:xfrm>
              <a:off x="506056" y="130327"/>
              <a:ext cx="505077" cy="4424738"/>
            </a:xfrm>
            <a:prstGeom prst="rect">
              <a:avLst/>
            </a:prstGeom>
            <a:ln w="12700" cap="flat">
              <a:noFill/>
              <a:miter lim="400000"/>
            </a:ln>
            <a:effectLst/>
          </p:spPr>
        </p:pic>
        <p:pic>
          <p:nvPicPr>
            <p:cNvPr id="12" name="Image" descr="Image">
              <a:extLst>
                <a:ext uri="{FF2B5EF4-FFF2-40B4-BE49-F238E27FC236}">
                  <a16:creationId xmlns:a16="http://schemas.microsoft.com/office/drawing/2014/main" id="{D62D1737-BB82-CA42-BF08-40138C2D31EF}"/>
                </a:ext>
              </a:extLst>
            </p:cNvPr>
            <p:cNvPicPr>
              <a:picLocks noChangeAspect="1"/>
            </p:cNvPicPr>
            <p:nvPr/>
          </p:nvPicPr>
          <p:blipFill>
            <a:blip r:embed="rId5"/>
            <a:stretch>
              <a:fillRect/>
            </a:stretch>
          </p:blipFill>
          <p:spPr>
            <a:xfrm>
              <a:off x="0" y="1093288"/>
              <a:ext cx="482074" cy="2498818"/>
            </a:xfrm>
            <a:prstGeom prst="rect">
              <a:avLst/>
            </a:prstGeom>
            <a:ln w="12700" cap="flat">
              <a:noFill/>
              <a:miter lim="400000"/>
            </a:ln>
            <a:effectLst/>
          </p:spPr>
        </p:pic>
        <p:sp>
          <p:nvSpPr>
            <p:cNvPr id="13" name="Rare event sampling…">
              <a:extLst>
                <a:ext uri="{FF2B5EF4-FFF2-40B4-BE49-F238E27FC236}">
                  <a16:creationId xmlns:a16="http://schemas.microsoft.com/office/drawing/2014/main" id="{FD48C82D-2579-DA4C-A416-EEEE3991B987}"/>
                </a:ext>
              </a:extLst>
            </p:cNvPr>
            <p:cNvSpPr txBox="1"/>
            <p:nvPr/>
          </p:nvSpPr>
          <p:spPr>
            <a:xfrm>
              <a:off x="3066898" y="2771663"/>
              <a:ext cx="2810765" cy="1624411"/>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noAutofit/>
            </a:bodyPr>
            <a:lstStyle/>
            <a:p>
              <a:pPr algn="l">
                <a:spcBef>
                  <a:spcPts val="900"/>
                </a:spcBef>
                <a:defRPr sz="2400">
                  <a:solidFill>
                    <a:schemeClr val="accent5"/>
                  </a:solidFill>
                </a:defRPr>
              </a:pPr>
              <a:r>
                <a:rPr sz="3600" dirty="0"/>
                <a:t>Rare event sampling</a:t>
              </a:r>
            </a:p>
            <a:p>
              <a:pPr algn="l">
                <a:spcBef>
                  <a:spcPts val="900"/>
                </a:spcBef>
                <a:defRPr sz="2400">
                  <a:solidFill>
                    <a:schemeClr val="accent1"/>
                  </a:solidFill>
                </a:defRPr>
              </a:pPr>
              <a:r>
                <a:rPr sz="3600" dirty="0"/>
                <a:t>Initial ensemble</a:t>
              </a:r>
            </a:p>
            <a:p>
              <a:pPr algn="l">
                <a:spcBef>
                  <a:spcPts val="900"/>
                </a:spcBef>
                <a:defRPr sz="2400">
                  <a:solidFill>
                    <a:srgbClr val="53585F"/>
                  </a:solidFill>
                </a:defRPr>
              </a:pPr>
              <a:r>
                <a:rPr sz="3600" dirty="0"/>
                <a:t>Direct sampling</a:t>
              </a:r>
            </a:p>
          </p:txBody>
        </p:sp>
      </p:grpSp>
      <p:sp>
        <p:nvSpPr>
          <p:cNvPr id="2" name="Rectangle 1">
            <a:extLst>
              <a:ext uri="{FF2B5EF4-FFF2-40B4-BE49-F238E27FC236}">
                <a16:creationId xmlns:a16="http://schemas.microsoft.com/office/drawing/2014/main" id="{21F5AB20-C5DD-6F4D-89B9-E253A50DD827}"/>
              </a:ext>
            </a:extLst>
          </p:cNvPr>
          <p:cNvSpPr/>
          <p:nvPr/>
        </p:nvSpPr>
        <p:spPr>
          <a:xfrm rot="16200000">
            <a:off x="92663" y="7847795"/>
            <a:ext cx="3289683" cy="707886"/>
          </a:xfrm>
          <a:prstGeom prst="rect">
            <a:avLst/>
          </a:prstGeom>
        </p:spPr>
        <p:txBody>
          <a:bodyPr wrap="none">
            <a:spAutoFit/>
          </a:bodyPr>
          <a:lstStyle/>
          <a:p>
            <a:r>
              <a:rPr lang="en-US" sz="4000" dirty="0"/>
              <a:t>Target variable</a:t>
            </a:r>
          </a:p>
        </p:txBody>
      </p:sp>
    </p:spTree>
    <p:extLst>
      <p:ext uri="{BB962C8B-B14F-4D97-AF65-F5344CB8AC3E}">
        <p14:creationId xmlns:p14="http://schemas.microsoft.com/office/powerpoint/2010/main" val="170261339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Understanding the causes of high convective available energy (an important ingredient for severe convection)"/>
          <p:cNvSpPr txBox="1"/>
          <p:nvPr/>
        </p:nvSpPr>
        <p:spPr>
          <a:xfrm>
            <a:off x="570940" y="707243"/>
            <a:ext cx="22380500" cy="1733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defTabSz="2438400">
              <a:defRPr sz="5300">
                <a:solidFill>
                  <a:schemeClr val="accent1">
                    <a:hueOff val="47394"/>
                    <a:satOff val="-25753"/>
                    <a:lumOff val="-7544"/>
                  </a:schemeClr>
                </a:solidFill>
                <a:latin typeface="Century Gothic"/>
                <a:ea typeface="Century Gothic"/>
                <a:cs typeface="Century Gothic"/>
                <a:sym typeface="Century Gothic"/>
              </a:defRPr>
            </a:pPr>
            <a:r>
              <a:rPr lang="en-US" dirty="0"/>
              <a:t>Research highlight 3: </a:t>
            </a:r>
            <a:r>
              <a:rPr dirty="0"/>
              <a:t>Understanding the causes of high convective available energy</a:t>
            </a:r>
            <a:r>
              <a:rPr lang="en-US" dirty="0"/>
              <a:t> </a:t>
            </a:r>
            <a:r>
              <a:rPr dirty="0"/>
              <a:t>(an important ingredient for severe convection)</a:t>
            </a:r>
          </a:p>
        </p:txBody>
      </p:sp>
      <p:sp>
        <p:nvSpPr>
          <p:cNvPr id="352" name="Work lead by PI Emanuel…"/>
          <p:cNvSpPr txBox="1"/>
          <p:nvPr/>
        </p:nvSpPr>
        <p:spPr>
          <a:xfrm>
            <a:off x="9564892" y="12007670"/>
            <a:ext cx="14734246" cy="1751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algn="l" defTabSz="2438400">
              <a:defRPr sz="3200">
                <a:solidFill>
                  <a:srgbClr val="53585F"/>
                </a:solidFill>
                <a:latin typeface="Century Gothic"/>
                <a:ea typeface="Century Gothic"/>
                <a:cs typeface="Century Gothic"/>
                <a:sym typeface="Century Gothic"/>
              </a:defRPr>
            </a:pPr>
            <a:r>
              <a:rPr dirty="0"/>
              <a:t>Work lead by PI Emanuel </a:t>
            </a:r>
          </a:p>
          <a:p>
            <a:pPr algn="l" defTabSz="2438400">
              <a:spcBef>
                <a:spcPts val="700"/>
              </a:spcBef>
              <a:defRPr sz="3200">
                <a:solidFill>
                  <a:srgbClr val="53585F"/>
                </a:solidFill>
                <a:latin typeface="Century Gothic"/>
                <a:ea typeface="Century Gothic"/>
                <a:cs typeface="Century Gothic"/>
                <a:sym typeface="Century Gothic"/>
              </a:defRPr>
            </a:pPr>
            <a:r>
              <a:rPr lang="en-US" dirty="0"/>
              <a:t>Emanuel, K., 2023: On the physics of high CAPE. </a:t>
            </a:r>
            <a:r>
              <a:rPr lang="en-US" i="1" dirty="0"/>
              <a:t>Journal of the Atmospheric Sciences</a:t>
            </a:r>
            <a:r>
              <a:rPr lang="en-US" dirty="0"/>
              <a:t>, </a:t>
            </a:r>
            <a:r>
              <a:rPr lang="en-US" b="1" dirty="0"/>
              <a:t>80</a:t>
            </a:r>
            <a:r>
              <a:rPr lang="en-US" dirty="0"/>
              <a:t>, 2669–2683</a:t>
            </a:r>
            <a:endParaRPr dirty="0"/>
          </a:p>
        </p:txBody>
      </p:sp>
      <p:pic>
        <p:nvPicPr>
          <p:cNvPr id="353" name="Image" descr="Image"/>
          <p:cNvPicPr>
            <a:picLocks noChangeAspect="1"/>
          </p:cNvPicPr>
          <p:nvPr/>
        </p:nvPicPr>
        <p:blipFill>
          <a:blip r:embed="rId2"/>
          <a:srcRect t="1999" b="17670"/>
          <a:stretch>
            <a:fillRect/>
          </a:stretch>
        </p:blipFill>
        <p:spPr>
          <a:xfrm>
            <a:off x="1922734" y="2848855"/>
            <a:ext cx="18851735" cy="8696311"/>
          </a:xfrm>
          <a:prstGeom prst="rect">
            <a:avLst/>
          </a:prstGeom>
          <a:ln w="12700">
            <a:miter lim="400000"/>
          </a:ln>
        </p:spPr>
      </p:pic>
    </p:spTree>
    <p:extLst>
      <p:ext uri="{BB962C8B-B14F-4D97-AF65-F5344CB8AC3E}">
        <p14:creationId xmlns:p14="http://schemas.microsoft.com/office/powerpoint/2010/main" val="35407241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Understanding the causes of high convective available energy (an important ingredient for severe convection)"/>
          <p:cNvSpPr txBox="1"/>
          <p:nvPr/>
        </p:nvSpPr>
        <p:spPr>
          <a:xfrm>
            <a:off x="570940" y="707243"/>
            <a:ext cx="22380500" cy="1733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0" marR="0" lvl="0" indent="0" algn="ctr" defTabSz="2438400" rtl="0" eaLnBrk="1" fontAlgn="auto" latinLnBrk="0" hangingPunct="0">
              <a:lnSpc>
                <a:spcPct val="100000"/>
              </a:lnSpc>
              <a:spcBef>
                <a:spcPts val="0"/>
              </a:spcBef>
              <a:spcAft>
                <a:spcPts val="0"/>
              </a:spcAft>
              <a:buClrTx/>
              <a:buSzTx/>
              <a:buFontTx/>
              <a:buNone/>
              <a:tabLst/>
              <a:defRPr sz="5300">
                <a:solidFill>
                  <a:srgbClr val="0365C0">
                    <a:hueOff val="47394"/>
                    <a:satOff val="-25753"/>
                    <a:lumOff val="-7544"/>
                  </a:srgbClr>
                </a:solidFill>
                <a:latin typeface="Century Gothic"/>
                <a:ea typeface="Century Gothic"/>
                <a:cs typeface="Century Gothic"/>
                <a:sym typeface="Century Gothic"/>
              </a:defRPr>
            </a:pPr>
            <a:r>
              <a:rPr kumimoji="0" lang="en-US" sz="5300" b="0" i="0" u="none" strike="noStrike" kern="0" cap="none" spc="0" normalizeH="0" baseline="0" noProof="0" dirty="0">
                <a:ln>
                  <a:noFill/>
                </a:ln>
                <a:solidFill>
                  <a:srgbClr val="0365C0">
                    <a:hueOff val="47394"/>
                    <a:satOff val="-25753"/>
                    <a:lumOff val="-7544"/>
                  </a:srgbClr>
                </a:solidFill>
                <a:effectLst/>
                <a:uLnTx/>
                <a:uFillTx/>
                <a:latin typeface="Century Gothic"/>
                <a:sym typeface="Century Gothic"/>
              </a:rPr>
              <a:t>Research highlight 4: Current and future </a:t>
            </a:r>
            <a:r>
              <a:rPr lang="en-US" sz="5300" dirty="0">
                <a:solidFill>
                  <a:srgbClr val="0365C0">
                    <a:hueOff val="47394"/>
                    <a:satOff val="-25753"/>
                    <a:lumOff val="-7544"/>
                  </a:srgbClr>
                </a:solidFill>
                <a:latin typeface="Century Gothic"/>
                <a:sym typeface="Century Gothic"/>
              </a:rPr>
              <a:t>t</a:t>
            </a:r>
            <a:r>
              <a:rPr kumimoji="0" lang="en-US" sz="5300" b="0" i="0" u="none" strike="noStrike" kern="0" cap="none" spc="0" normalizeH="0" baseline="0" noProof="0" dirty="0" err="1">
                <a:ln>
                  <a:noFill/>
                </a:ln>
                <a:solidFill>
                  <a:srgbClr val="0365C0">
                    <a:hueOff val="47394"/>
                    <a:satOff val="-25753"/>
                    <a:lumOff val="-7544"/>
                  </a:srgbClr>
                </a:solidFill>
                <a:effectLst/>
                <a:uLnTx/>
                <a:uFillTx/>
                <a:latin typeface="Century Gothic"/>
                <a:sym typeface="Century Gothic"/>
              </a:rPr>
              <a:t>ropical</a:t>
            </a:r>
            <a:r>
              <a:rPr kumimoji="0" lang="en-US" sz="5300" b="0" i="0" u="none" strike="noStrike" kern="0" cap="none" spc="0" normalizeH="0" baseline="0" noProof="0" dirty="0">
                <a:ln>
                  <a:noFill/>
                </a:ln>
                <a:solidFill>
                  <a:srgbClr val="0365C0">
                    <a:hueOff val="47394"/>
                    <a:satOff val="-25753"/>
                    <a:lumOff val="-7544"/>
                  </a:srgbClr>
                </a:solidFill>
                <a:effectLst/>
                <a:uLnTx/>
                <a:uFillTx/>
                <a:latin typeface="Century Gothic"/>
                <a:sym typeface="Century Gothic"/>
              </a:rPr>
              <a:t> cyclone risk </a:t>
            </a:r>
            <a:r>
              <a:rPr lang="en-US" sz="5300" dirty="0">
                <a:solidFill>
                  <a:srgbClr val="0365C0">
                    <a:hueOff val="47394"/>
                    <a:satOff val="-25753"/>
                    <a:lumOff val="-7544"/>
                  </a:srgbClr>
                </a:solidFill>
                <a:latin typeface="Century Gothic"/>
                <a:sym typeface="Century Gothic"/>
              </a:rPr>
              <a:t>a</a:t>
            </a:r>
            <a:r>
              <a:rPr kumimoji="0" lang="en-US" sz="5300" b="0" i="0" u="none" strike="noStrike" kern="0" cap="none" spc="0" normalizeH="0" baseline="0" noProof="0" dirty="0" err="1">
                <a:ln>
                  <a:noFill/>
                </a:ln>
                <a:solidFill>
                  <a:srgbClr val="0365C0">
                    <a:hueOff val="47394"/>
                    <a:satOff val="-25753"/>
                    <a:lumOff val="-7544"/>
                  </a:srgbClr>
                </a:solidFill>
                <a:effectLst/>
                <a:uLnTx/>
                <a:uFillTx/>
                <a:latin typeface="Century Gothic"/>
                <a:sym typeface="Century Gothic"/>
              </a:rPr>
              <a:t>ssessment</a:t>
            </a:r>
            <a:endParaRPr kumimoji="0" sz="5300" b="0" i="0" u="none" strike="noStrike" kern="0" cap="none" spc="0" normalizeH="0" baseline="0" noProof="0" dirty="0">
              <a:ln>
                <a:noFill/>
              </a:ln>
              <a:solidFill>
                <a:srgbClr val="0365C0">
                  <a:hueOff val="47394"/>
                  <a:satOff val="-25753"/>
                  <a:lumOff val="-7544"/>
                </a:srgbClr>
              </a:solidFill>
              <a:effectLst/>
              <a:uLnTx/>
              <a:uFillTx/>
              <a:latin typeface="Century Gothic"/>
              <a:sym typeface="Century Gothic"/>
            </a:endParaRPr>
          </a:p>
        </p:txBody>
      </p:sp>
      <p:sp>
        <p:nvSpPr>
          <p:cNvPr id="352" name="Work lead by PI Emanuel…"/>
          <p:cNvSpPr txBox="1"/>
          <p:nvPr/>
        </p:nvSpPr>
        <p:spPr>
          <a:xfrm>
            <a:off x="9564892" y="12007670"/>
            <a:ext cx="14734246" cy="1751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marL="0" marR="0" lvl="0" indent="0" algn="l" defTabSz="2438400" rtl="0" eaLnBrk="1" fontAlgn="auto" latinLnBrk="0" hangingPunct="0">
              <a:lnSpc>
                <a:spcPct val="100000"/>
              </a:lnSpc>
              <a:spcBef>
                <a:spcPts val="0"/>
              </a:spcBef>
              <a:spcAft>
                <a:spcPts val="0"/>
              </a:spcAft>
              <a:buClrTx/>
              <a:buSzTx/>
              <a:buFontTx/>
              <a:buNone/>
              <a:tabLst/>
              <a:defRPr sz="3200">
                <a:solidFill>
                  <a:srgbClr val="53585F"/>
                </a:solidFill>
                <a:latin typeface="Century Gothic"/>
                <a:ea typeface="Century Gothic"/>
                <a:cs typeface="Century Gothic"/>
                <a:sym typeface="Century Gothic"/>
              </a:defRPr>
            </a:pPr>
            <a:r>
              <a:rPr kumimoji="0" sz="3200" b="0" i="0" u="none" strike="noStrike" kern="0" cap="none" spc="0" normalizeH="0" baseline="0" noProof="0" dirty="0">
                <a:ln>
                  <a:noFill/>
                </a:ln>
                <a:solidFill>
                  <a:srgbClr val="53585F"/>
                </a:solidFill>
                <a:effectLst/>
                <a:uLnTx/>
                <a:uFillTx/>
                <a:latin typeface="Century Gothic"/>
                <a:sym typeface="Century Gothic"/>
              </a:rPr>
              <a:t>Work lead by PI Emanuel </a:t>
            </a:r>
          </a:p>
          <a:p>
            <a:pPr marL="0" marR="0" lvl="0" indent="0" algn="l" defTabSz="2438400" rtl="0" eaLnBrk="1" fontAlgn="auto" latinLnBrk="0" hangingPunct="0">
              <a:lnSpc>
                <a:spcPct val="100000"/>
              </a:lnSpc>
              <a:spcBef>
                <a:spcPts val="700"/>
              </a:spcBef>
              <a:spcAft>
                <a:spcPts val="0"/>
              </a:spcAft>
              <a:buClrTx/>
              <a:buSzTx/>
              <a:buFontTx/>
              <a:buNone/>
              <a:tabLst/>
              <a:defRPr sz="3200">
                <a:solidFill>
                  <a:srgbClr val="53585F"/>
                </a:solidFill>
                <a:latin typeface="Century Gothic"/>
                <a:ea typeface="Century Gothic"/>
                <a:cs typeface="Century Gothic"/>
                <a:sym typeface="Century Gothic"/>
              </a:defRPr>
            </a:pPr>
            <a:r>
              <a:rPr kumimoji="0" lang="en-US" sz="3200" b="0" i="0" u="none" strike="noStrike" kern="0" cap="none" spc="0" normalizeH="0" baseline="0" noProof="0" dirty="0">
                <a:ln>
                  <a:noFill/>
                </a:ln>
                <a:solidFill>
                  <a:srgbClr val="53585F"/>
                </a:solidFill>
                <a:effectLst/>
                <a:uLnTx/>
                <a:uFillTx/>
                <a:latin typeface="Century Gothic"/>
                <a:sym typeface="Century Gothic"/>
              </a:rPr>
              <a:t>Emanuel, K., 2024: Cyclone Jasper’s rains in the context of climate change. PNAS, </a:t>
            </a:r>
            <a:r>
              <a:rPr kumimoji="0" lang="en-US" sz="3200" b="0" i="1" u="none" strike="noStrike" kern="0" cap="none" spc="0" normalizeH="0" baseline="0" noProof="0" dirty="0">
                <a:ln>
                  <a:noFill/>
                </a:ln>
                <a:solidFill>
                  <a:srgbClr val="53585F"/>
                </a:solidFill>
                <a:effectLst/>
                <a:uLnTx/>
                <a:uFillTx/>
                <a:latin typeface="Century Gothic"/>
                <a:sym typeface="Century Gothic"/>
              </a:rPr>
              <a:t>in press</a:t>
            </a:r>
            <a:endParaRPr kumimoji="0" sz="3200" b="0" i="1" u="none" strike="noStrike" kern="0" cap="none" spc="0" normalizeH="0" baseline="0" noProof="0" dirty="0">
              <a:ln>
                <a:noFill/>
              </a:ln>
              <a:solidFill>
                <a:srgbClr val="53585F"/>
              </a:solidFill>
              <a:effectLst/>
              <a:uLnTx/>
              <a:uFillTx/>
              <a:latin typeface="Century Gothic"/>
              <a:sym typeface="Century Gothic"/>
            </a:endParaRPr>
          </a:p>
        </p:txBody>
      </p:sp>
      <p:pic>
        <p:nvPicPr>
          <p:cNvPr id="2" name="Picture 1">
            <a:extLst>
              <a:ext uri="{FF2B5EF4-FFF2-40B4-BE49-F238E27FC236}">
                <a16:creationId xmlns:a16="http://schemas.microsoft.com/office/drawing/2014/main" id="{2DECFF62-66A5-FC07-421B-AE5DEB0EC41C}"/>
              </a:ext>
            </a:extLst>
          </p:cNvPr>
          <p:cNvPicPr>
            <a:picLocks noChangeAspect="1"/>
          </p:cNvPicPr>
          <p:nvPr/>
        </p:nvPicPr>
        <p:blipFill>
          <a:blip r:embed="rId2"/>
          <a:stretch>
            <a:fillRect/>
          </a:stretch>
        </p:blipFill>
        <p:spPr>
          <a:xfrm>
            <a:off x="1732722" y="2696818"/>
            <a:ext cx="7239000" cy="7239000"/>
          </a:xfrm>
          <a:prstGeom prst="rect">
            <a:avLst/>
          </a:prstGeom>
        </p:spPr>
      </p:pic>
      <p:sp>
        <p:nvSpPr>
          <p:cNvPr id="3" name="TextBox 2">
            <a:extLst>
              <a:ext uri="{FF2B5EF4-FFF2-40B4-BE49-F238E27FC236}">
                <a16:creationId xmlns:a16="http://schemas.microsoft.com/office/drawing/2014/main" id="{95F89372-938C-3E7A-824B-2E78CAADE087}"/>
              </a:ext>
            </a:extLst>
          </p:cNvPr>
          <p:cNvSpPr txBox="1"/>
          <p:nvPr/>
        </p:nvSpPr>
        <p:spPr>
          <a:xfrm>
            <a:off x="1639957" y="9925535"/>
            <a:ext cx="7239000" cy="24006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82296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Gill Sans"/>
              </a:rPr>
              <a:t>Cyclone Jasper of December, 2023, was the wettest cyclone in Australia’s history, flooding large parts of Queensland</a:t>
            </a:r>
          </a:p>
        </p:txBody>
      </p:sp>
      <p:pic>
        <p:nvPicPr>
          <p:cNvPr id="5" name="Picture 4">
            <a:extLst>
              <a:ext uri="{FF2B5EF4-FFF2-40B4-BE49-F238E27FC236}">
                <a16:creationId xmlns:a16="http://schemas.microsoft.com/office/drawing/2014/main" id="{72A8DEB3-D7B5-4AC8-D6F3-EB399B0FE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3308" y="2369351"/>
            <a:ext cx="12274281" cy="7566467"/>
          </a:xfrm>
          <a:prstGeom prst="rect">
            <a:avLst/>
          </a:prstGeom>
        </p:spPr>
      </p:pic>
      <p:sp>
        <p:nvSpPr>
          <p:cNvPr id="6" name="TextBox 5">
            <a:extLst>
              <a:ext uri="{FF2B5EF4-FFF2-40B4-BE49-F238E27FC236}">
                <a16:creationId xmlns:a16="http://schemas.microsoft.com/office/drawing/2014/main" id="{C2B3C145-1E63-C275-DF37-8FEE3014088D}"/>
              </a:ext>
            </a:extLst>
          </p:cNvPr>
          <p:cNvSpPr txBox="1"/>
          <p:nvPr/>
        </p:nvSpPr>
        <p:spPr>
          <a:xfrm>
            <a:off x="11410121" y="10064335"/>
            <a:ext cx="9581321" cy="18466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ctr" defTabSz="82296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mn-lt"/>
                <a:ea typeface="+mn-ea"/>
                <a:cs typeface="+mn-cs"/>
                <a:sym typeface="Gill Sans"/>
              </a:rPr>
              <a:t>The risk of rainfall of Jasper’s magnitude has increased by about 50% since the year 2000 and will double again by the end of the century</a:t>
            </a:r>
          </a:p>
        </p:txBody>
      </p:sp>
    </p:spTree>
    <p:extLst>
      <p:ext uri="{BB962C8B-B14F-4D97-AF65-F5344CB8AC3E}">
        <p14:creationId xmlns:p14="http://schemas.microsoft.com/office/powerpoint/2010/main" val="146857219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Google Shape;82;p18" descr="Google Shape;82;p18"/>
          <p:cNvPicPr>
            <a:picLocks noChangeAspect="1"/>
          </p:cNvPicPr>
          <p:nvPr/>
        </p:nvPicPr>
        <p:blipFill>
          <a:blip r:embed="rId3"/>
          <a:srcRect l="44717" t="970" r="3894"/>
          <a:stretch>
            <a:fillRect/>
          </a:stretch>
        </p:blipFill>
        <p:spPr>
          <a:xfrm>
            <a:off x="6735450" y="1313237"/>
            <a:ext cx="10556630" cy="11028282"/>
          </a:xfrm>
          <a:prstGeom prst="rect">
            <a:avLst/>
          </a:prstGeom>
          <a:ln w="12700">
            <a:miter lim="400000"/>
          </a:ln>
        </p:spPr>
      </p:pic>
      <p:sp>
        <p:nvSpPr>
          <p:cNvPr id="356" name="Google Shape;106;p18"/>
          <p:cNvSpPr txBox="1"/>
          <p:nvPr/>
        </p:nvSpPr>
        <p:spPr>
          <a:xfrm>
            <a:off x="864178" y="251450"/>
            <a:ext cx="22655643" cy="2123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3799" tIns="243799" rIns="243799" bIns="243799">
            <a:spAutoFit/>
          </a:bodyPr>
          <a:lstStyle>
            <a:lvl1pPr defTabSz="2438400">
              <a:defRPr sz="5300">
                <a:solidFill>
                  <a:schemeClr val="accent1">
                    <a:hueOff val="47394"/>
                    <a:satOff val="-25753"/>
                    <a:lumOff val="-7544"/>
                  </a:schemeClr>
                </a:solidFill>
                <a:latin typeface="Century Gothic"/>
                <a:ea typeface="Century Gothic"/>
                <a:cs typeface="Century Gothic"/>
                <a:sym typeface="Century Gothic"/>
              </a:defRPr>
            </a:lvl1pPr>
          </a:lstStyle>
          <a:p>
            <a:r>
              <a:rPr dirty="0"/>
              <a:t>Research in climate science and risk modeling is </a:t>
            </a:r>
            <a:r>
              <a:rPr lang="en-US" dirty="0"/>
              <a:t>informed by and feeds into</a:t>
            </a:r>
            <a:r>
              <a:rPr dirty="0"/>
              <a:t> </a:t>
            </a:r>
            <a:r>
              <a:rPr lang="en-US" dirty="0"/>
              <a:t>research</a:t>
            </a:r>
            <a:r>
              <a:rPr dirty="0"/>
              <a:t> related to energy and adaptation for cities</a:t>
            </a:r>
          </a:p>
        </p:txBody>
      </p:sp>
      <p:sp>
        <p:nvSpPr>
          <p:cNvPr id="357" name="Learn more: climate-extremes.mit.edu…"/>
          <p:cNvSpPr txBox="1"/>
          <p:nvPr/>
        </p:nvSpPr>
        <p:spPr>
          <a:xfrm>
            <a:off x="6482443" y="11827306"/>
            <a:ext cx="11062644" cy="19825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nchor="ctr">
            <a:spAutoFit/>
          </a:bodyPr>
          <a:lstStyle/>
          <a:p>
            <a:pPr>
              <a:spcBef>
                <a:spcPts val="1300"/>
              </a:spcBef>
              <a:defRPr sz="4600">
                <a:latin typeface="Century Gothic"/>
                <a:ea typeface="Century Gothic"/>
                <a:cs typeface="Century Gothic"/>
                <a:sym typeface="Century Gothic"/>
              </a:defRPr>
            </a:pPr>
            <a:r>
              <a:rPr dirty="0"/>
              <a:t>Learn more: </a:t>
            </a:r>
            <a:r>
              <a:rPr u="sng" dirty="0">
                <a:hlinkClick r:id="rId4"/>
              </a:rPr>
              <a:t>climate-extremes.mit.edu</a:t>
            </a:r>
          </a:p>
          <a:p>
            <a:pPr>
              <a:spcBef>
                <a:spcPts val="1300"/>
              </a:spcBef>
              <a:defRPr sz="4600">
                <a:latin typeface="Century Gothic"/>
                <a:ea typeface="Century Gothic"/>
                <a:cs typeface="Century Gothic"/>
                <a:sym typeface="Century Gothic"/>
              </a:defRPr>
            </a:pPr>
            <a:br>
              <a:rPr dirty="0"/>
            </a:br>
            <a:r>
              <a:rPr sz="1400" dirty="0"/>
              <a:t>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Image" descr="Image"/>
          <p:cNvPicPr>
            <a:picLocks noChangeAspect="1"/>
          </p:cNvPicPr>
          <p:nvPr/>
        </p:nvPicPr>
        <p:blipFill>
          <a:blip r:embed="rId3"/>
          <a:stretch>
            <a:fillRect/>
          </a:stretch>
        </p:blipFill>
        <p:spPr>
          <a:xfrm>
            <a:off x="603622" y="3400496"/>
            <a:ext cx="22740112" cy="8328567"/>
          </a:xfrm>
          <a:prstGeom prst="rect">
            <a:avLst/>
          </a:prstGeom>
          <a:ln w="12700">
            <a:miter lim="400000"/>
          </a:ln>
        </p:spPr>
      </p:pic>
      <p:sp>
        <p:nvSpPr>
          <p:cNvPr id="243" name="Billion dollar disasters…"/>
          <p:cNvSpPr txBox="1"/>
          <p:nvPr/>
        </p:nvSpPr>
        <p:spPr>
          <a:xfrm>
            <a:off x="19976066" y="12258585"/>
            <a:ext cx="3773044" cy="7795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2438338">
              <a:defRPr sz="2200">
                <a:latin typeface="Helvetica Neue"/>
                <a:ea typeface="Helvetica Neue"/>
                <a:cs typeface="Helvetica Neue"/>
                <a:sym typeface="Helvetica Neue"/>
              </a:defRPr>
            </a:pPr>
            <a:r>
              <a:t>Billion dollar disasters</a:t>
            </a:r>
          </a:p>
          <a:p>
            <a:pPr defTabSz="2438338">
              <a:defRPr sz="2200">
                <a:latin typeface="Helvetica Neue"/>
                <a:ea typeface="Helvetica Neue"/>
                <a:cs typeface="Helvetica Neue"/>
                <a:sym typeface="Helvetica Neue"/>
              </a:defRPr>
            </a:pPr>
            <a:r>
              <a:t>National Climate Assessment</a:t>
            </a:r>
          </a:p>
        </p:txBody>
      </p:sp>
      <p:sp>
        <p:nvSpPr>
          <p:cNvPr id="244" name="Extreme weather and climate events already have major societal and economic impacts that are expected to intensify with climate change"/>
          <p:cNvSpPr txBox="1"/>
          <p:nvPr/>
        </p:nvSpPr>
        <p:spPr>
          <a:xfrm>
            <a:off x="237698" y="1045095"/>
            <a:ext cx="23471960" cy="162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2438400">
              <a:defRPr sz="4900">
                <a:solidFill>
                  <a:schemeClr val="accent1">
                    <a:hueOff val="47394"/>
                    <a:satOff val="-25753"/>
                    <a:lumOff val="-7544"/>
                  </a:schemeClr>
                </a:solidFill>
                <a:latin typeface="Century Gothic"/>
                <a:ea typeface="Century Gothic"/>
                <a:cs typeface="Century Gothic"/>
                <a:sym typeface="Century Gothic"/>
              </a:defRPr>
            </a:lvl1pPr>
          </a:lstStyle>
          <a:p>
            <a:r>
              <a:t>Extreme weather and climate events already have major societal and economic impacts that are expected to intensify with climate change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Image" descr="Image"/>
          <p:cNvPicPr>
            <a:picLocks noChangeAspect="1"/>
          </p:cNvPicPr>
          <p:nvPr/>
        </p:nvPicPr>
        <p:blipFill>
          <a:blip r:embed="rId3"/>
          <a:stretch>
            <a:fillRect/>
          </a:stretch>
        </p:blipFill>
        <p:spPr>
          <a:xfrm>
            <a:off x="13072436" y="8582011"/>
            <a:ext cx="5389160" cy="3594734"/>
          </a:xfrm>
          <a:prstGeom prst="rect">
            <a:avLst/>
          </a:prstGeom>
          <a:ln w="12700">
            <a:miter lim="400000"/>
          </a:ln>
        </p:spPr>
      </p:pic>
      <p:grpSp>
        <p:nvGrpSpPr>
          <p:cNvPr id="251" name="Group"/>
          <p:cNvGrpSpPr/>
          <p:nvPr/>
        </p:nvGrpSpPr>
        <p:grpSpPr>
          <a:xfrm>
            <a:off x="12404030" y="3019103"/>
            <a:ext cx="6957650" cy="4461923"/>
            <a:chOff x="0" y="0"/>
            <a:chExt cx="6957648" cy="4461922"/>
          </a:xfrm>
        </p:grpSpPr>
        <p:pic>
          <p:nvPicPr>
            <p:cNvPr id="249" name="Image" descr="Image"/>
            <p:cNvPicPr>
              <a:picLocks noChangeAspect="1"/>
            </p:cNvPicPr>
            <p:nvPr/>
          </p:nvPicPr>
          <p:blipFill>
            <a:blip r:embed="rId4"/>
            <a:srcRect b="11545"/>
            <a:stretch>
              <a:fillRect/>
            </a:stretch>
          </p:blipFill>
          <p:spPr>
            <a:xfrm>
              <a:off x="0" y="0"/>
              <a:ext cx="6957649" cy="4461923"/>
            </a:xfrm>
            <a:prstGeom prst="rect">
              <a:avLst/>
            </a:prstGeom>
            <a:ln w="12700" cap="flat">
              <a:noFill/>
              <a:miter lim="400000"/>
            </a:ln>
            <a:effectLst/>
          </p:spPr>
        </p:pic>
        <p:sp>
          <p:nvSpPr>
            <p:cNvPr id="250" name="Rounded Rectangle"/>
            <p:cNvSpPr/>
            <p:nvPr/>
          </p:nvSpPr>
          <p:spPr>
            <a:xfrm>
              <a:off x="129185" y="310957"/>
              <a:ext cx="1928001" cy="2642515"/>
            </a:xfrm>
            <a:prstGeom prst="roundRect">
              <a:avLst>
                <a:gd name="adj" fmla="val 14326"/>
              </a:avLst>
            </a:prstGeom>
            <a:noFill/>
            <a:ln w="63500" cap="flat">
              <a:solidFill>
                <a:srgbClr val="B517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pic>
        <p:nvPicPr>
          <p:cNvPr id="252" name="Image" descr="Image"/>
          <p:cNvPicPr>
            <a:picLocks noChangeAspect="1"/>
          </p:cNvPicPr>
          <p:nvPr/>
        </p:nvPicPr>
        <p:blipFill>
          <a:blip r:embed="rId5"/>
          <a:srcRect l="5948" r="8111"/>
          <a:stretch>
            <a:fillRect/>
          </a:stretch>
        </p:blipFill>
        <p:spPr>
          <a:xfrm>
            <a:off x="2996315" y="8221171"/>
            <a:ext cx="5566436" cy="4316542"/>
          </a:xfrm>
          <a:prstGeom prst="rect">
            <a:avLst/>
          </a:prstGeom>
          <a:ln w="12700">
            <a:miter lim="400000"/>
          </a:ln>
        </p:spPr>
      </p:pic>
      <p:pic>
        <p:nvPicPr>
          <p:cNvPr id="253" name="Image" descr="Image"/>
          <p:cNvPicPr>
            <a:picLocks noChangeAspect="1"/>
          </p:cNvPicPr>
          <p:nvPr/>
        </p:nvPicPr>
        <p:blipFill>
          <a:blip r:embed="rId6"/>
          <a:srcRect/>
          <a:stretch>
            <a:fillRect/>
          </a:stretch>
        </p:blipFill>
        <p:spPr>
          <a:xfrm>
            <a:off x="3039376" y="3092652"/>
            <a:ext cx="5480270" cy="4314800"/>
          </a:xfrm>
          <a:prstGeom prst="rect">
            <a:avLst/>
          </a:prstGeom>
          <a:ln w="12700">
            <a:miter lim="400000"/>
          </a:ln>
        </p:spPr>
      </p:pic>
      <p:sp>
        <p:nvSpPr>
          <p:cNvPr id="254" name="Hurricane Harvey, 2017 ($144 Billion)"/>
          <p:cNvSpPr txBox="1"/>
          <p:nvPr/>
        </p:nvSpPr>
        <p:spPr>
          <a:xfrm>
            <a:off x="2076916" y="12885673"/>
            <a:ext cx="8017298"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8">
              <a:defRPr sz="3600">
                <a:latin typeface="Century Gothic"/>
                <a:ea typeface="Century Gothic"/>
                <a:cs typeface="Century Gothic"/>
                <a:sym typeface="Century Gothic"/>
              </a:defRPr>
            </a:lvl1pPr>
          </a:lstStyle>
          <a:p>
            <a:r>
              <a:t>Hurricane Harvey, 2017 ($144 Billion)</a:t>
            </a:r>
          </a:p>
        </p:txBody>
      </p:sp>
      <p:sp>
        <p:nvSpPr>
          <p:cNvPr id="255" name="Western North America Heatwave, 2021 (&gt;1000 deaths)"/>
          <p:cNvSpPr txBox="1"/>
          <p:nvPr/>
        </p:nvSpPr>
        <p:spPr>
          <a:xfrm>
            <a:off x="11685066" y="12885673"/>
            <a:ext cx="12375655"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8">
              <a:defRPr sz="3600">
                <a:latin typeface="Century Gothic"/>
                <a:ea typeface="Century Gothic"/>
                <a:cs typeface="Century Gothic"/>
                <a:sym typeface="Century Gothic"/>
              </a:defRPr>
            </a:lvl1pPr>
          </a:lstStyle>
          <a:p>
            <a:r>
              <a:t>Western North America Heatwave, 2021 (&gt;1000 deaths)</a:t>
            </a:r>
          </a:p>
        </p:txBody>
      </p:sp>
      <p:sp>
        <p:nvSpPr>
          <p:cNvPr id="256" name="NOAA/NASA"/>
          <p:cNvSpPr txBox="1"/>
          <p:nvPr/>
        </p:nvSpPr>
        <p:spPr>
          <a:xfrm>
            <a:off x="7901646" y="7548165"/>
            <a:ext cx="1229107" cy="312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8">
              <a:defRPr sz="1500" i="1">
                <a:solidFill>
                  <a:srgbClr val="5E5E5E"/>
                </a:solidFill>
                <a:latin typeface="Helvetica Neue"/>
                <a:ea typeface="Helvetica Neue"/>
                <a:cs typeface="Helvetica Neue"/>
                <a:sym typeface="Helvetica Neue"/>
              </a:defRPr>
            </a:lvl1pPr>
          </a:lstStyle>
          <a:p>
            <a:r>
              <a:t>NOAA/NASA</a:t>
            </a:r>
          </a:p>
        </p:txBody>
      </p:sp>
      <p:sp>
        <p:nvSpPr>
          <p:cNvPr id="257" name="NASA Earth Observatory"/>
          <p:cNvSpPr txBox="1"/>
          <p:nvPr/>
        </p:nvSpPr>
        <p:spPr>
          <a:xfrm>
            <a:off x="17611893" y="7769934"/>
            <a:ext cx="2209801" cy="312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8">
              <a:defRPr sz="1500" i="1">
                <a:solidFill>
                  <a:srgbClr val="5E5E5E"/>
                </a:solidFill>
                <a:latin typeface="Helvetica Neue"/>
                <a:ea typeface="Helvetica Neue"/>
                <a:cs typeface="Helvetica Neue"/>
                <a:sym typeface="Helvetica Neue"/>
              </a:defRPr>
            </a:lvl1pPr>
          </a:lstStyle>
          <a:p>
            <a:r>
              <a:t>NASA Earth Observatory</a:t>
            </a:r>
          </a:p>
        </p:txBody>
      </p:sp>
      <p:sp>
        <p:nvSpPr>
          <p:cNvPr id="258" name="Scott Olson/Getty Images"/>
          <p:cNvSpPr txBox="1"/>
          <p:nvPr/>
        </p:nvSpPr>
        <p:spPr>
          <a:xfrm>
            <a:off x="7363769" y="12559847"/>
            <a:ext cx="2304861" cy="312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500" i="1">
                <a:solidFill>
                  <a:srgbClr val="333333"/>
                </a:solidFill>
                <a:latin typeface="Helvetica Neue"/>
                <a:ea typeface="Helvetica Neue"/>
                <a:cs typeface="Helvetica Neue"/>
                <a:sym typeface="Helvetica Neue"/>
              </a:defRPr>
            </a:lvl1pPr>
          </a:lstStyle>
          <a:p>
            <a:r>
              <a:t>Scott Olson/Getty Images</a:t>
            </a:r>
          </a:p>
        </p:txBody>
      </p:sp>
      <p:sp>
        <p:nvSpPr>
          <p:cNvPr id="259" name="Elayna Yussen/Reuters"/>
          <p:cNvSpPr txBox="1"/>
          <p:nvPr/>
        </p:nvSpPr>
        <p:spPr>
          <a:xfrm>
            <a:off x="20090972" y="12381501"/>
            <a:ext cx="2040446" cy="312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457200">
              <a:defRPr sz="1500" i="1">
                <a:solidFill>
                  <a:srgbClr val="666666"/>
                </a:solidFill>
                <a:latin typeface="Helvetica Neue"/>
                <a:ea typeface="Helvetica Neue"/>
                <a:cs typeface="Helvetica Neue"/>
                <a:sym typeface="Helvetica Neue"/>
              </a:defRPr>
            </a:lvl1pPr>
          </a:lstStyle>
          <a:p>
            <a:r>
              <a:t>Elayna Yussen/Reuters</a:t>
            </a:r>
          </a:p>
        </p:txBody>
      </p:sp>
      <p:sp>
        <p:nvSpPr>
          <p:cNvPr id="260" name="The rarest events have outsized impacts, and their risks are challenging to model accurately which poses a challenge for adaptation"/>
          <p:cNvSpPr txBox="1">
            <a:spLocks noGrp="1"/>
          </p:cNvSpPr>
          <p:nvPr>
            <p:ph type="title"/>
          </p:nvPr>
        </p:nvSpPr>
        <p:spPr>
          <a:xfrm>
            <a:off x="95918" y="-756288"/>
            <a:ext cx="24192164" cy="4083051"/>
          </a:xfrm>
          <a:prstGeom prst="rect">
            <a:avLst/>
          </a:prstGeom>
        </p:spPr>
        <p:txBody>
          <a:bodyPr lIns="53578" tIns="53578" rIns="53578" bIns="53578" anchor="ctr">
            <a:noAutofit/>
          </a:bodyPr>
          <a:lstStyle>
            <a:lvl1pPr algn="ctr" defTabSz="1821656">
              <a:lnSpc>
                <a:spcPct val="100000"/>
              </a:lnSpc>
              <a:defRPr sz="5000" b="0" spc="0">
                <a:solidFill>
                  <a:srgbClr val="004D80"/>
                </a:solidFill>
                <a:uFill>
                  <a:solidFill>
                    <a:srgbClr val="E26024"/>
                  </a:solidFill>
                </a:uFill>
                <a:latin typeface="Century Gothic"/>
                <a:ea typeface="Century Gothic"/>
                <a:cs typeface="Century Gothic"/>
                <a:sym typeface="Century Gothic"/>
              </a:defRPr>
            </a:lvl1pPr>
          </a:lstStyle>
          <a:p>
            <a:r>
              <a:t>The rarest events have outsized impacts, and their risks are challenging to model accurately which poses a challenge for adaptation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Google Shape;82;p18" descr="Google Shape;82;p18"/>
          <p:cNvPicPr>
            <a:picLocks noChangeAspect="1"/>
          </p:cNvPicPr>
          <p:nvPr/>
        </p:nvPicPr>
        <p:blipFill>
          <a:blip r:embed="rId3"/>
          <a:srcRect l="44717" t="970" r="3894"/>
          <a:stretch>
            <a:fillRect/>
          </a:stretch>
        </p:blipFill>
        <p:spPr>
          <a:xfrm>
            <a:off x="439018" y="1122344"/>
            <a:ext cx="10935022" cy="11853513"/>
          </a:xfrm>
          <a:prstGeom prst="rect">
            <a:avLst/>
          </a:prstGeom>
          <a:ln w="12700">
            <a:miter lim="400000"/>
          </a:ln>
        </p:spPr>
      </p:pic>
      <p:sp>
        <p:nvSpPr>
          <p:cNvPr id="265" name="Google Shape;106;p18"/>
          <p:cNvSpPr txBox="1"/>
          <p:nvPr/>
        </p:nvSpPr>
        <p:spPr>
          <a:xfrm>
            <a:off x="722134" y="140357"/>
            <a:ext cx="22655643" cy="213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43799" tIns="243799" rIns="243799" bIns="243799">
            <a:spAutoFit/>
          </a:bodyPr>
          <a:lstStyle/>
          <a:p>
            <a:pPr defTabSz="2438400">
              <a:defRPr sz="5300">
                <a:solidFill>
                  <a:schemeClr val="accent1">
                    <a:hueOff val="47394"/>
                    <a:satOff val="-25753"/>
                    <a:lumOff val="-7544"/>
                  </a:schemeClr>
                </a:solidFill>
                <a:latin typeface="Century Gothic"/>
                <a:ea typeface="Century Gothic"/>
                <a:cs typeface="Century Gothic"/>
                <a:sym typeface="Century Gothic"/>
              </a:defRPr>
            </a:pPr>
            <a:r>
              <a:t>MIT Climate Grand Challenge: </a:t>
            </a:r>
          </a:p>
          <a:p>
            <a:pPr defTabSz="2438400">
              <a:defRPr sz="5300">
                <a:solidFill>
                  <a:schemeClr val="accent1">
                    <a:hueOff val="47394"/>
                    <a:satOff val="-25753"/>
                    <a:lumOff val="-7544"/>
                  </a:schemeClr>
                </a:solidFill>
                <a:latin typeface="Century Gothic"/>
                <a:ea typeface="Century Gothic"/>
                <a:cs typeface="Century Gothic"/>
                <a:sym typeface="Century Gothic"/>
              </a:defRPr>
            </a:pPr>
            <a:r>
              <a:t>Preparing for a new world of climate and weather extremes</a:t>
            </a:r>
          </a:p>
        </p:txBody>
      </p:sp>
      <p:pic>
        <p:nvPicPr>
          <p:cNvPr id="266" name="Image" descr="Image"/>
          <p:cNvPicPr>
            <a:picLocks noChangeAspect="1"/>
          </p:cNvPicPr>
          <p:nvPr/>
        </p:nvPicPr>
        <p:blipFill>
          <a:blip r:embed="rId4"/>
          <a:stretch>
            <a:fillRect/>
          </a:stretch>
        </p:blipFill>
        <p:spPr>
          <a:xfrm>
            <a:off x="5459667" y="12619749"/>
            <a:ext cx="13180579" cy="947202"/>
          </a:xfrm>
          <a:prstGeom prst="rect">
            <a:avLst/>
          </a:prstGeom>
          <a:ln w="12700">
            <a:miter lim="400000"/>
          </a:ln>
        </p:spPr>
      </p:pic>
      <p:pic>
        <p:nvPicPr>
          <p:cNvPr id="267" name="Image" descr="Image"/>
          <p:cNvPicPr>
            <a:picLocks noChangeAspect="1"/>
          </p:cNvPicPr>
          <p:nvPr/>
        </p:nvPicPr>
        <p:blipFill>
          <a:blip r:embed="rId5"/>
          <a:stretch>
            <a:fillRect/>
          </a:stretch>
        </p:blipFill>
        <p:spPr>
          <a:xfrm>
            <a:off x="13786068" y="2376001"/>
            <a:ext cx="7699501" cy="1014670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 name="Group"/>
          <p:cNvGrpSpPr/>
          <p:nvPr/>
        </p:nvGrpSpPr>
        <p:grpSpPr>
          <a:xfrm>
            <a:off x="0" y="2449826"/>
            <a:ext cx="18971763" cy="10016493"/>
            <a:chOff x="0" y="0"/>
            <a:chExt cx="15873266" cy="8307202"/>
          </a:xfrm>
        </p:grpSpPr>
        <p:pic>
          <p:nvPicPr>
            <p:cNvPr id="271" name="Image" descr="Image"/>
            <p:cNvPicPr>
              <a:picLocks noChangeAspect="1"/>
            </p:cNvPicPr>
            <p:nvPr/>
          </p:nvPicPr>
          <p:blipFill>
            <a:blip r:embed="rId3"/>
            <a:srcRect l="26433" t="23614" r="10602" b="23614"/>
            <a:stretch>
              <a:fillRect/>
            </a:stretch>
          </p:blipFill>
          <p:spPr>
            <a:xfrm>
              <a:off x="1831616" y="0"/>
              <a:ext cx="14041650" cy="8307203"/>
            </a:xfrm>
            <a:prstGeom prst="rect">
              <a:avLst/>
            </a:prstGeom>
            <a:ln w="12700" cap="flat">
              <a:noFill/>
              <a:miter lim="400000"/>
            </a:ln>
            <a:effectLst/>
          </p:spPr>
        </p:pic>
        <p:sp>
          <p:nvSpPr>
            <p:cNvPr id="272" name="Rectangle"/>
            <p:cNvSpPr txBox="1"/>
            <p:nvPr/>
          </p:nvSpPr>
          <p:spPr>
            <a:xfrm>
              <a:off x="-1" y="5922970"/>
              <a:ext cx="3306510" cy="1759215"/>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8">
                <a:defRPr sz="14300">
                  <a:solidFill>
                    <a:srgbClr val="5E5E5E"/>
                  </a:solidFill>
                  <a:latin typeface="Helvetica Neue"/>
                  <a:ea typeface="Helvetica Neue"/>
                  <a:cs typeface="Helvetica Neue"/>
                  <a:sym typeface="Helvetica Neue"/>
                </a:defRPr>
              </a:lvl1pPr>
            </a:lstStyle>
            <a:p>
              <a:r>
                <a:t>        </a:t>
              </a:r>
            </a:p>
          </p:txBody>
        </p:sp>
      </p:grpSp>
      <p:sp>
        <p:nvSpPr>
          <p:cNvPr id="274" name="Increases in extreme rainfall over the past century vary widely by region (National Climate Assessment Report)"/>
          <p:cNvSpPr txBox="1"/>
          <p:nvPr/>
        </p:nvSpPr>
        <p:spPr>
          <a:xfrm>
            <a:off x="16853994" y="10110981"/>
            <a:ext cx="6855664" cy="1919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2438338">
              <a:defRPr sz="3000" i="1">
                <a:solidFill>
                  <a:srgbClr val="5E5E5E"/>
                </a:solidFill>
                <a:latin typeface="Helvetica Neue"/>
                <a:ea typeface="Helvetica Neue"/>
                <a:cs typeface="Helvetica Neue"/>
                <a:sym typeface="Helvetica Neue"/>
              </a:defRPr>
            </a:pPr>
            <a:endParaRPr dirty="0"/>
          </a:p>
          <a:p>
            <a:pPr defTabSz="2438338">
              <a:defRPr sz="3000" i="1">
                <a:solidFill>
                  <a:srgbClr val="5E5E5E"/>
                </a:solidFill>
                <a:latin typeface="Helvetica Neue"/>
                <a:ea typeface="Helvetica Neue"/>
                <a:cs typeface="Helvetica Neue"/>
                <a:sym typeface="Helvetica Neue"/>
              </a:defRPr>
            </a:pPr>
            <a:r>
              <a:rPr dirty="0"/>
              <a:t>Increases in extreme rainfall over the past century vary widely by region (National Climate Assessment Report) </a:t>
            </a:r>
          </a:p>
        </p:txBody>
      </p:sp>
      <p:sp>
        <p:nvSpPr>
          <p:cNvPr id="275" name="Challenge: We don’t adequately understand the changing risk of extremes at the regional scale and for the most impactful events"/>
          <p:cNvSpPr txBox="1"/>
          <p:nvPr/>
        </p:nvSpPr>
        <p:spPr>
          <a:xfrm>
            <a:off x="237698" y="407617"/>
            <a:ext cx="23471960" cy="149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2438400">
              <a:defRPr sz="4500">
                <a:solidFill>
                  <a:schemeClr val="accent1">
                    <a:hueOff val="47394"/>
                    <a:satOff val="-25753"/>
                    <a:lumOff val="-7544"/>
                  </a:schemeClr>
                </a:solidFill>
                <a:latin typeface="Century Gothic"/>
                <a:ea typeface="Century Gothic"/>
                <a:cs typeface="Century Gothic"/>
                <a:sym typeface="Century Gothic"/>
              </a:defRPr>
            </a:lvl1pPr>
          </a:lstStyle>
          <a:p>
            <a:r>
              <a:t>Challenge: We don’t adequately understand the changing risk of extremes at the regional scale and for the most impactful events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Objective 1. Reduce key scientific uncertainties related to extreme weather and climate"/>
          <p:cNvSpPr txBox="1"/>
          <p:nvPr/>
        </p:nvSpPr>
        <p:spPr>
          <a:xfrm>
            <a:off x="1414339" y="305652"/>
            <a:ext cx="21555322" cy="175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2438400">
              <a:defRPr sz="5300">
                <a:solidFill>
                  <a:schemeClr val="accent1">
                    <a:hueOff val="47394"/>
                    <a:satOff val="-25753"/>
                    <a:lumOff val="-7544"/>
                  </a:schemeClr>
                </a:solidFill>
                <a:latin typeface="Century Gothic"/>
                <a:ea typeface="Century Gothic"/>
                <a:cs typeface="Century Gothic"/>
                <a:sym typeface="Century Gothic"/>
              </a:defRPr>
            </a:lvl1pPr>
          </a:lstStyle>
          <a:p>
            <a:r>
              <a:rPr dirty="0"/>
              <a:t>Objective</a:t>
            </a:r>
            <a:r>
              <a:rPr lang="en-US" dirty="0"/>
              <a:t>: </a:t>
            </a:r>
            <a:r>
              <a:rPr dirty="0"/>
              <a:t>Reduce key scientific uncertainties related to extreme weather and climate</a:t>
            </a:r>
          </a:p>
        </p:txBody>
      </p:sp>
      <p:sp>
        <p:nvSpPr>
          <p:cNvPr id="303" name="Improve understanding of changing heavy precipitation (PIs O’Gorman and Cronin),…"/>
          <p:cNvSpPr txBox="1"/>
          <p:nvPr/>
        </p:nvSpPr>
        <p:spPr>
          <a:xfrm>
            <a:off x="1421771" y="9508111"/>
            <a:ext cx="10001457" cy="233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2438338">
              <a:defRPr sz="3600">
                <a:latin typeface="Century Gothic"/>
                <a:ea typeface="Century Gothic"/>
                <a:cs typeface="Century Gothic"/>
                <a:sym typeface="Century Gothic"/>
              </a:defRPr>
            </a:pPr>
            <a:r>
              <a:t>Improve understanding of changing heavy precipitation </a:t>
            </a:r>
            <a:r>
              <a:rPr>
                <a:solidFill>
                  <a:srgbClr val="53585F"/>
                </a:solidFill>
              </a:rPr>
              <a:t>(</a:t>
            </a:r>
            <a:r>
              <a:rPr i="1">
                <a:solidFill>
                  <a:srgbClr val="53585F"/>
                </a:solidFill>
              </a:rPr>
              <a:t>PIs O’Gorman and Cronin)</a:t>
            </a:r>
            <a:r>
              <a:t>, </a:t>
            </a:r>
          </a:p>
          <a:p>
            <a:pPr algn="l" defTabSz="2438338">
              <a:defRPr sz="3600">
                <a:latin typeface="Century Gothic"/>
                <a:ea typeface="Century Gothic"/>
                <a:cs typeface="Century Gothic"/>
                <a:sym typeface="Century Gothic"/>
              </a:defRPr>
            </a:pPr>
            <a:r>
              <a:t>temperature extremes</a:t>
            </a:r>
            <a:r>
              <a:rPr>
                <a:solidFill>
                  <a:srgbClr val="53585F"/>
                </a:solidFill>
              </a:rPr>
              <a:t> (</a:t>
            </a:r>
            <a:r>
              <a:rPr i="1">
                <a:solidFill>
                  <a:srgbClr val="53585F"/>
                </a:solidFill>
              </a:rPr>
              <a:t>PI Tamarin-Brodsky)</a:t>
            </a:r>
            <a:r>
              <a:t>, </a:t>
            </a:r>
          </a:p>
          <a:p>
            <a:pPr algn="l" defTabSz="2438338">
              <a:defRPr sz="3600">
                <a:latin typeface="Century Gothic"/>
                <a:ea typeface="Century Gothic"/>
                <a:cs typeface="Century Gothic"/>
                <a:sym typeface="Century Gothic"/>
              </a:defRPr>
            </a:pPr>
            <a:r>
              <a:t>convective storms </a:t>
            </a:r>
            <a:r>
              <a:rPr>
                <a:solidFill>
                  <a:srgbClr val="53585F"/>
                </a:solidFill>
              </a:rPr>
              <a:t>(</a:t>
            </a:r>
            <a:r>
              <a:rPr i="1">
                <a:solidFill>
                  <a:srgbClr val="53585F"/>
                </a:solidFill>
              </a:rPr>
              <a:t>PI Emanuel)</a:t>
            </a:r>
          </a:p>
        </p:txBody>
      </p:sp>
      <p:pic>
        <p:nvPicPr>
          <p:cNvPr id="304" name="Image" descr="Image"/>
          <p:cNvPicPr>
            <a:picLocks noChangeAspect="1"/>
          </p:cNvPicPr>
          <p:nvPr/>
        </p:nvPicPr>
        <p:blipFill>
          <a:blip r:embed="rId3"/>
          <a:stretch>
            <a:fillRect/>
          </a:stretch>
        </p:blipFill>
        <p:spPr>
          <a:xfrm>
            <a:off x="11908314" y="3895332"/>
            <a:ext cx="11882493" cy="3856371"/>
          </a:xfrm>
          <a:prstGeom prst="rect">
            <a:avLst/>
          </a:prstGeom>
          <a:ln w="12700">
            <a:miter lim="400000"/>
          </a:ln>
        </p:spPr>
      </p:pic>
      <p:sp>
        <p:nvSpPr>
          <p:cNvPr id="305" name="Improve understanding of the risk of extreme climate change: Use past climate to assess potential for tipping points due to critical rates of change in CO2"/>
          <p:cNvSpPr txBox="1"/>
          <p:nvPr/>
        </p:nvSpPr>
        <p:spPr>
          <a:xfrm>
            <a:off x="12198172" y="9467471"/>
            <a:ext cx="11592635" cy="2418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algn="l" defTabSz="2438338">
              <a:defRPr sz="3600">
                <a:latin typeface="Century Gothic"/>
                <a:ea typeface="Century Gothic"/>
                <a:cs typeface="Century Gothic"/>
                <a:sym typeface="Century Gothic"/>
              </a:defRPr>
            </a:pPr>
            <a:r>
              <a:t>Improve understanding of the risk of extreme climate change: Use past climate to assess potential for tipping points due to critical rates of change in CO</a:t>
            </a:r>
            <a:r>
              <a:rPr baseline="-5999"/>
              <a:t>2</a:t>
            </a:r>
          </a:p>
        </p:txBody>
      </p:sp>
      <p:sp>
        <p:nvSpPr>
          <p:cNvPr id="306" name="Abrupt excursions of the carbon cycle in past climate record…"/>
          <p:cNvSpPr txBox="1"/>
          <p:nvPr/>
        </p:nvSpPr>
        <p:spPr>
          <a:xfrm>
            <a:off x="13597689" y="7696788"/>
            <a:ext cx="9049513" cy="9051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2438338">
              <a:defRPr sz="2600" i="1">
                <a:solidFill>
                  <a:srgbClr val="5E5E5E"/>
                </a:solidFill>
                <a:latin typeface="Helvetica Neue"/>
                <a:ea typeface="Helvetica Neue"/>
                <a:cs typeface="Helvetica Neue"/>
                <a:sym typeface="Helvetica Neue"/>
              </a:defRPr>
            </a:pPr>
            <a:r>
              <a:t>Abrupt excursions of the carbon cycle in past climate record </a:t>
            </a:r>
          </a:p>
          <a:p>
            <a:pPr defTabSz="2438338">
              <a:defRPr sz="2600" i="1">
                <a:solidFill>
                  <a:srgbClr val="5E5E5E"/>
                </a:solidFill>
                <a:latin typeface="Helvetica Neue"/>
                <a:ea typeface="Helvetica Neue"/>
                <a:cs typeface="Helvetica Neue"/>
                <a:sym typeface="Helvetica Neue"/>
              </a:defRPr>
            </a:pPr>
            <a:r>
              <a:t>Graph: Postdoc Perrin Davidson</a:t>
            </a:r>
          </a:p>
        </p:txBody>
      </p:sp>
      <p:sp>
        <p:nvSpPr>
          <p:cNvPr id="307" name="PIs Rothman and McGee"/>
          <p:cNvSpPr txBox="1"/>
          <p:nvPr/>
        </p:nvSpPr>
        <p:spPr>
          <a:xfrm>
            <a:off x="15826037" y="10877518"/>
            <a:ext cx="6821165" cy="1351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nchor="ctr">
            <a:spAutoFit/>
          </a:bodyPr>
          <a:lstStyle>
            <a:lvl1pPr algn="l" defTabSz="2438400">
              <a:defRPr sz="3800" i="1">
                <a:solidFill>
                  <a:srgbClr val="53585F"/>
                </a:solidFill>
                <a:latin typeface="Century Gothic"/>
                <a:ea typeface="Century Gothic"/>
                <a:cs typeface="Century Gothic"/>
                <a:sym typeface="Century Gothic"/>
              </a:defRPr>
            </a:lvl1pPr>
          </a:lstStyle>
          <a:p>
            <a:r>
              <a:rPr dirty="0"/>
              <a:t>PIs Rothman and McGee</a:t>
            </a:r>
          </a:p>
        </p:txBody>
      </p:sp>
      <p:grpSp>
        <p:nvGrpSpPr>
          <p:cNvPr id="310" name="Group"/>
          <p:cNvGrpSpPr/>
          <p:nvPr/>
        </p:nvGrpSpPr>
        <p:grpSpPr>
          <a:xfrm>
            <a:off x="2064613" y="2747803"/>
            <a:ext cx="9466371" cy="6070759"/>
            <a:chOff x="0" y="0"/>
            <a:chExt cx="9466369" cy="6070758"/>
          </a:xfrm>
        </p:grpSpPr>
        <p:pic>
          <p:nvPicPr>
            <p:cNvPr id="308" name="Image" descr="Image"/>
            <p:cNvPicPr>
              <a:picLocks noChangeAspect="1"/>
            </p:cNvPicPr>
            <p:nvPr/>
          </p:nvPicPr>
          <p:blipFill>
            <a:blip r:embed="rId4"/>
            <a:srcRect b="11545"/>
            <a:stretch>
              <a:fillRect/>
            </a:stretch>
          </p:blipFill>
          <p:spPr>
            <a:xfrm>
              <a:off x="0" y="0"/>
              <a:ext cx="9466370" cy="6070759"/>
            </a:xfrm>
            <a:prstGeom prst="rect">
              <a:avLst/>
            </a:prstGeom>
            <a:ln w="12700" cap="flat">
              <a:noFill/>
              <a:miter lim="400000"/>
            </a:ln>
            <a:effectLst/>
          </p:spPr>
        </p:pic>
        <p:sp>
          <p:nvSpPr>
            <p:cNvPr id="309" name="Rounded Rectangle"/>
            <p:cNvSpPr/>
            <p:nvPr/>
          </p:nvSpPr>
          <p:spPr>
            <a:xfrm>
              <a:off x="175766" y="423079"/>
              <a:ext cx="2623180" cy="3595327"/>
            </a:xfrm>
            <a:prstGeom prst="roundRect">
              <a:avLst>
                <a:gd name="adj" fmla="val 14326"/>
              </a:avLst>
            </a:prstGeom>
            <a:noFill/>
            <a:ln w="63500" cap="flat">
              <a:solidFill>
                <a:srgbClr val="B51700"/>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311" name="NASA Earth Observatory"/>
          <p:cNvSpPr txBox="1"/>
          <p:nvPr/>
        </p:nvSpPr>
        <p:spPr>
          <a:xfrm>
            <a:off x="8348977" y="8810250"/>
            <a:ext cx="2209801" cy="3121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2438338">
              <a:defRPr sz="1500" i="1">
                <a:solidFill>
                  <a:srgbClr val="5E5E5E"/>
                </a:solidFill>
                <a:latin typeface="Helvetica Neue"/>
                <a:ea typeface="Helvetica Neue"/>
                <a:cs typeface="Helvetica Neue"/>
                <a:sym typeface="Helvetica Neue"/>
              </a:defRPr>
            </a:lvl1pPr>
          </a:lstStyle>
          <a:p>
            <a:r>
              <a:t>NASA Earth Observatory</a:t>
            </a:r>
          </a:p>
        </p:txBody>
      </p:sp>
    </p:spTree>
    <p:extLst>
      <p:ext uri="{BB962C8B-B14F-4D97-AF65-F5344CB8AC3E}">
        <p14:creationId xmlns:p14="http://schemas.microsoft.com/office/powerpoint/2010/main" val="5393943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Objective 2. Develop new tools to assess risk of current and changing extremes in specific locations"/>
          <p:cNvSpPr txBox="1"/>
          <p:nvPr/>
        </p:nvSpPr>
        <p:spPr>
          <a:xfrm>
            <a:off x="1414339" y="305652"/>
            <a:ext cx="21555322" cy="175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2438400">
              <a:defRPr sz="5300">
                <a:solidFill>
                  <a:schemeClr val="accent1">
                    <a:hueOff val="47394"/>
                    <a:satOff val="-25753"/>
                    <a:lumOff val="-7544"/>
                  </a:schemeClr>
                </a:solidFill>
                <a:latin typeface="Century Gothic"/>
                <a:ea typeface="Century Gothic"/>
                <a:cs typeface="Century Gothic"/>
                <a:sym typeface="Century Gothic"/>
              </a:defRPr>
            </a:lvl1pPr>
          </a:lstStyle>
          <a:p>
            <a:r>
              <a:rPr dirty="0"/>
              <a:t> Objective</a:t>
            </a:r>
            <a:r>
              <a:rPr lang="en-US" dirty="0"/>
              <a:t>: </a:t>
            </a:r>
            <a:r>
              <a:rPr dirty="0"/>
              <a:t>Develop new tools to assess risk of current and changing extremes in specific locations</a:t>
            </a:r>
          </a:p>
        </p:txBody>
      </p:sp>
      <p:sp>
        <p:nvSpPr>
          <p:cNvPr id="316" name="Mendelsohn, Emanuel, Chonabayashi &amp; Bakkensen"/>
          <p:cNvSpPr txBox="1"/>
          <p:nvPr/>
        </p:nvSpPr>
        <p:spPr>
          <a:xfrm>
            <a:off x="1027663" y="6746306"/>
            <a:ext cx="7501186"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2438338">
              <a:defRPr sz="2400" i="1">
                <a:solidFill>
                  <a:srgbClr val="5E5E5E"/>
                </a:solidFill>
                <a:latin typeface="Helvetica Neue"/>
                <a:ea typeface="Helvetica Neue"/>
                <a:cs typeface="Helvetica Neue"/>
                <a:sym typeface="Helvetica Neue"/>
              </a:defRPr>
            </a:lvl1pPr>
          </a:lstStyle>
          <a:p>
            <a:r>
              <a:t>Mendelsohn, Emanuel, Chonabayashi &amp; Bakkensen</a:t>
            </a:r>
          </a:p>
        </p:txBody>
      </p:sp>
      <p:pic>
        <p:nvPicPr>
          <p:cNvPr id="317" name="Image" descr="Image"/>
          <p:cNvPicPr>
            <a:picLocks noChangeAspect="1"/>
          </p:cNvPicPr>
          <p:nvPr/>
        </p:nvPicPr>
        <p:blipFill>
          <a:blip r:embed="rId2"/>
          <a:stretch>
            <a:fillRect/>
          </a:stretch>
        </p:blipFill>
        <p:spPr>
          <a:xfrm>
            <a:off x="1438482" y="2706617"/>
            <a:ext cx="7339211" cy="3991575"/>
          </a:xfrm>
          <a:prstGeom prst="rect">
            <a:avLst/>
          </a:prstGeom>
          <a:ln w="12700">
            <a:miter lim="400000"/>
          </a:ln>
        </p:spPr>
      </p:pic>
      <p:sp>
        <p:nvSpPr>
          <p:cNvPr id="318" name="Statistical-dynamical modeling of changing risk of tropical and extratropical cyclones"/>
          <p:cNvSpPr txBox="1"/>
          <p:nvPr/>
        </p:nvSpPr>
        <p:spPr>
          <a:xfrm>
            <a:off x="1249572" y="7499125"/>
            <a:ext cx="10231978" cy="1300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l" defTabSz="2438338">
              <a:defRPr sz="3600">
                <a:latin typeface="Century Gothic"/>
                <a:ea typeface="Century Gothic"/>
                <a:cs typeface="Century Gothic"/>
                <a:sym typeface="Century Gothic"/>
              </a:defRPr>
            </a:lvl1pPr>
          </a:lstStyle>
          <a:p>
            <a:r>
              <a:rPr dirty="0"/>
              <a:t>Statistical-dynamical modeling of changing risk of tropical and extratropical cyclones</a:t>
            </a:r>
          </a:p>
        </p:txBody>
      </p:sp>
      <p:sp>
        <p:nvSpPr>
          <p:cNvPr id="319" name="PIs Emanuel and Ravela"/>
          <p:cNvSpPr txBox="1"/>
          <p:nvPr/>
        </p:nvSpPr>
        <p:spPr>
          <a:xfrm>
            <a:off x="1248635" y="8896670"/>
            <a:ext cx="8125769" cy="64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l" defTabSz="2438400">
              <a:defRPr sz="3000" i="1">
                <a:solidFill>
                  <a:srgbClr val="53585F"/>
                </a:solidFill>
                <a:latin typeface="Century Gothic"/>
                <a:ea typeface="Century Gothic"/>
                <a:cs typeface="Century Gothic"/>
                <a:sym typeface="Century Gothic"/>
              </a:defRPr>
            </a:lvl1pPr>
          </a:lstStyle>
          <a:p>
            <a:r>
              <a:rPr dirty="0"/>
              <a:t>PIs Emanuel</a:t>
            </a:r>
            <a:r>
              <a:rPr lang="en-US" dirty="0"/>
              <a:t>, </a:t>
            </a:r>
            <a:r>
              <a:rPr lang="en-US" dirty="0" err="1"/>
              <a:t>Ra</a:t>
            </a:r>
            <a:r>
              <a:rPr dirty="0" err="1"/>
              <a:t>vela</a:t>
            </a:r>
            <a:r>
              <a:rPr lang="en-US" dirty="0"/>
              <a:t>, Schlosser</a:t>
            </a:r>
            <a:endParaRPr dirty="0"/>
          </a:p>
        </p:txBody>
      </p:sp>
      <p:sp>
        <p:nvSpPr>
          <p:cNvPr id="320" name="Machine learning for improved downscaling"/>
          <p:cNvSpPr txBox="1"/>
          <p:nvPr/>
        </p:nvSpPr>
        <p:spPr>
          <a:xfrm>
            <a:off x="12510499" y="6090142"/>
            <a:ext cx="11186615" cy="1292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gn="l" defTabSz="2438338">
              <a:defRPr sz="3600">
                <a:latin typeface="Century Gothic"/>
                <a:ea typeface="Century Gothic"/>
                <a:cs typeface="Century Gothic"/>
                <a:sym typeface="Century Gothic"/>
              </a:defRPr>
            </a:lvl1pPr>
          </a:lstStyle>
          <a:p>
            <a:r>
              <a:rPr lang="en-US" dirty="0"/>
              <a:t>I</a:t>
            </a:r>
            <a:r>
              <a:rPr dirty="0"/>
              <a:t>mproved downscaling</a:t>
            </a:r>
            <a:r>
              <a:rPr lang="en-US" dirty="0"/>
              <a:t> of precipitation and flood modeling</a:t>
            </a:r>
            <a:endParaRPr dirty="0"/>
          </a:p>
        </p:txBody>
      </p:sp>
      <p:sp>
        <p:nvSpPr>
          <p:cNvPr id="321" name="PI Ravela"/>
          <p:cNvSpPr txBox="1"/>
          <p:nvPr/>
        </p:nvSpPr>
        <p:spPr>
          <a:xfrm>
            <a:off x="12539520" y="7178936"/>
            <a:ext cx="4830168" cy="64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nchor="ctr">
            <a:spAutoFit/>
          </a:bodyPr>
          <a:lstStyle>
            <a:lvl1pPr algn="l" defTabSz="2438400">
              <a:defRPr sz="3000" i="1">
                <a:solidFill>
                  <a:srgbClr val="53585F"/>
                </a:solidFill>
                <a:latin typeface="Century Gothic"/>
                <a:ea typeface="Century Gothic"/>
                <a:cs typeface="Century Gothic"/>
                <a:sym typeface="Century Gothic"/>
              </a:defRPr>
            </a:lvl1pPr>
          </a:lstStyle>
          <a:p>
            <a:r>
              <a:rPr dirty="0"/>
              <a:t>PI</a:t>
            </a:r>
            <a:r>
              <a:rPr lang="en-US" dirty="0"/>
              <a:t>s</a:t>
            </a:r>
            <a:r>
              <a:rPr dirty="0"/>
              <a:t> </a:t>
            </a:r>
            <a:r>
              <a:rPr dirty="0" err="1"/>
              <a:t>Ravela</a:t>
            </a:r>
            <a:r>
              <a:rPr lang="en-US" dirty="0"/>
              <a:t> and </a:t>
            </a:r>
            <a:r>
              <a:rPr lang="en-US" dirty="0" err="1"/>
              <a:t>Strzepeck</a:t>
            </a:r>
            <a:endParaRPr dirty="0"/>
          </a:p>
        </p:txBody>
      </p:sp>
      <p:pic>
        <p:nvPicPr>
          <p:cNvPr id="322" name="Image" descr="Image"/>
          <p:cNvPicPr>
            <a:picLocks noChangeAspect="1"/>
          </p:cNvPicPr>
          <p:nvPr/>
        </p:nvPicPr>
        <p:blipFill>
          <a:blip r:embed="rId3"/>
          <a:stretch>
            <a:fillRect/>
          </a:stretch>
        </p:blipFill>
        <p:spPr>
          <a:xfrm>
            <a:off x="11481550" y="1906342"/>
            <a:ext cx="12215564" cy="3991575"/>
          </a:xfrm>
          <a:prstGeom prst="rect">
            <a:avLst/>
          </a:prstGeom>
          <a:ln w="12700">
            <a:miter lim="400000"/>
          </a:ln>
        </p:spPr>
      </p:pic>
      <p:sp>
        <p:nvSpPr>
          <p:cNvPr id="323" name="Rare-event sampling algorithms to access longer return periods"/>
          <p:cNvSpPr txBox="1"/>
          <p:nvPr/>
        </p:nvSpPr>
        <p:spPr>
          <a:xfrm>
            <a:off x="19006687" y="8830409"/>
            <a:ext cx="5780077" cy="1859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l" defTabSz="2438338">
              <a:defRPr sz="3600">
                <a:latin typeface="Century Gothic"/>
                <a:ea typeface="Century Gothic"/>
                <a:cs typeface="Century Gothic"/>
                <a:sym typeface="Century Gothic"/>
              </a:defRPr>
            </a:lvl1pPr>
          </a:lstStyle>
          <a:p>
            <a:r>
              <a:t>Rare-event sampling algorithms to access longer return periods</a:t>
            </a:r>
          </a:p>
        </p:txBody>
      </p:sp>
      <p:sp>
        <p:nvSpPr>
          <p:cNvPr id="324" name="Saha and Ravela"/>
          <p:cNvSpPr txBox="1"/>
          <p:nvPr/>
        </p:nvSpPr>
        <p:spPr>
          <a:xfrm>
            <a:off x="20697113" y="5626593"/>
            <a:ext cx="2459940" cy="542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nchor="ctr">
            <a:spAutoFit/>
          </a:bodyPr>
          <a:lstStyle>
            <a:lvl1pPr defTabSz="2438338">
              <a:defRPr sz="2400" i="1">
                <a:solidFill>
                  <a:srgbClr val="5E5E5E"/>
                </a:solidFill>
                <a:latin typeface="Helvetica Neue"/>
                <a:ea typeface="Helvetica Neue"/>
                <a:cs typeface="Helvetica Neue"/>
                <a:sym typeface="Helvetica Neue"/>
              </a:defRPr>
            </a:lvl1pPr>
          </a:lstStyle>
          <a:p>
            <a:r>
              <a:rPr dirty="0" err="1"/>
              <a:t>Saha</a:t>
            </a:r>
            <a:r>
              <a:rPr dirty="0"/>
              <a:t> and </a:t>
            </a:r>
            <a:r>
              <a:rPr dirty="0" err="1"/>
              <a:t>Ravela</a:t>
            </a:r>
            <a:endParaRPr dirty="0"/>
          </a:p>
        </p:txBody>
      </p:sp>
      <p:sp>
        <p:nvSpPr>
          <p:cNvPr id="325" name="PI O’Gorman"/>
          <p:cNvSpPr txBox="1"/>
          <p:nvPr/>
        </p:nvSpPr>
        <p:spPr>
          <a:xfrm>
            <a:off x="19006687" y="10451789"/>
            <a:ext cx="3364731" cy="1122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nchor="ctr">
            <a:spAutoFit/>
          </a:bodyPr>
          <a:lstStyle>
            <a:lvl1pPr algn="l" defTabSz="2438400">
              <a:defRPr sz="3000" i="1">
                <a:solidFill>
                  <a:srgbClr val="53585F"/>
                </a:solidFill>
                <a:latin typeface="Century Gothic"/>
                <a:ea typeface="Century Gothic"/>
                <a:cs typeface="Century Gothic"/>
                <a:sym typeface="Century Gothic"/>
              </a:defRPr>
            </a:lvl1pPr>
          </a:lstStyle>
          <a:p>
            <a:r>
              <a:rPr dirty="0"/>
              <a:t>PI O’Gorman</a:t>
            </a:r>
          </a:p>
        </p:txBody>
      </p:sp>
      <p:sp>
        <p:nvSpPr>
          <p:cNvPr id="326" name="Climate-model emulators that include…"/>
          <p:cNvSpPr txBox="1"/>
          <p:nvPr/>
        </p:nvSpPr>
        <p:spPr>
          <a:xfrm>
            <a:off x="1249572" y="10568093"/>
            <a:ext cx="10231978" cy="1300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p>
            <a:pPr algn="l" defTabSz="2438338">
              <a:defRPr sz="3600">
                <a:latin typeface="Century Gothic"/>
                <a:ea typeface="Century Gothic"/>
                <a:cs typeface="Century Gothic"/>
                <a:sym typeface="Century Gothic"/>
              </a:defRPr>
            </a:pPr>
            <a:r>
              <a:t>Climate-model emulators that include</a:t>
            </a:r>
          </a:p>
          <a:p>
            <a:pPr algn="l" defTabSz="2438338">
              <a:defRPr sz="3600">
                <a:latin typeface="Century Gothic"/>
                <a:ea typeface="Century Gothic"/>
                <a:cs typeface="Century Gothic"/>
                <a:sym typeface="Century Gothic"/>
              </a:defRPr>
            </a:pPr>
            <a:r>
              <a:t>tails of distributions</a:t>
            </a:r>
          </a:p>
        </p:txBody>
      </p:sp>
      <p:sp>
        <p:nvSpPr>
          <p:cNvPr id="327" name="Research in collaboration with Raffaele Ferrari…"/>
          <p:cNvSpPr txBox="1"/>
          <p:nvPr/>
        </p:nvSpPr>
        <p:spPr>
          <a:xfrm>
            <a:off x="1248635" y="11907187"/>
            <a:ext cx="8836073" cy="1569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nchor="ctr">
            <a:spAutoFit/>
          </a:bodyPr>
          <a:lstStyle/>
          <a:p>
            <a:pPr algn="l" defTabSz="2438400">
              <a:defRPr sz="3000" i="1">
                <a:solidFill>
                  <a:srgbClr val="53585F"/>
                </a:solidFill>
                <a:latin typeface="Century Gothic"/>
                <a:ea typeface="Century Gothic"/>
                <a:cs typeface="Century Gothic"/>
                <a:sym typeface="Century Gothic"/>
              </a:defRPr>
            </a:pPr>
            <a:r>
              <a:rPr dirty="0"/>
              <a:t>Research in collaboration with Raffaele Ferrari </a:t>
            </a:r>
          </a:p>
          <a:p>
            <a:pPr algn="l" defTabSz="2438400">
              <a:defRPr sz="3000" i="1">
                <a:solidFill>
                  <a:srgbClr val="53585F"/>
                </a:solidFill>
                <a:latin typeface="Century Gothic"/>
                <a:ea typeface="Century Gothic"/>
                <a:cs typeface="Century Gothic"/>
                <a:sym typeface="Century Gothic"/>
              </a:defRPr>
            </a:pPr>
            <a:r>
              <a:rPr dirty="0"/>
              <a:t>and Themis </a:t>
            </a:r>
            <a:r>
              <a:rPr dirty="0" err="1"/>
              <a:t>Tsapsis</a:t>
            </a:r>
            <a:endParaRPr dirty="0"/>
          </a:p>
          <a:p>
            <a:pPr algn="l" defTabSz="2438400">
              <a:defRPr sz="3000" i="1">
                <a:solidFill>
                  <a:srgbClr val="53585F"/>
                </a:solidFill>
                <a:latin typeface="Century Gothic"/>
                <a:ea typeface="Century Gothic"/>
                <a:cs typeface="Century Gothic"/>
                <a:sym typeface="Century Gothic"/>
              </a:defRPr>
            </a:pPr>
            <a:endParaRPr dirty="0"/>
          </a:p>
        </p:txBody>
      </p:sp>
      <p:grpSp>
        <p:nvGrpSpPr>
          <p:cNvPr id="332" name="Group"/>
          <p:cNvGrpSpPr/>
          <p:nvPr/>
        </p:nvGrpSpPr>
        <p:grpSpPr>
          <a:xfrm>
            <a:off x="12449051" y="8262398"/>
            <a:ext cx="5978392" cy="5316916"/>
            <a:chOff x="0" y="0"/>
            <a:chExt cx="5978390" cy="5316914"/>
          </a:xfrm>
        </p:grpSpPr>
        <p:pic>
          <p:nvPicPr>
            <p:cNvPr id="328" name="Image" descr="Image"/>
            <p:cNvPicPr>
              <a:picLocks noChangeAspect="1"/>
            </p:cNvPicPr>
            <p:nvPr/>
          </p:nvPicPr>
          <p:blipFill>
            <a:blip r:embed="rId4"/>
            <a:stretch>
              <a:fillRect/>
            </a:stretch>
          </p:blipFill>
          <p:spPr>
            <a:xfrm>
              <a:off x="1056021" y="0"/>
              <a:ext cx="4922370" cy="5316915"/>
            </a:xfrm>
            <a:prstGeom prst="rect">
              <a:avLst/>
            </a:prstGeom>
            <a:ln w="12700" cap="flat">
              <a:noFill/>
              <a:miter lim="400000"/>
            </a:ln>
            <a:effectLst/>
          </p:spPr>
        </p:pic>
        <p:pic>
          <p:nvPicPr>
            <p:cNvPr id="329" name="Image" descr="Image"/>
            <p:cNvPicPr>
              <a:picLocks noChangeAspect="1"/>
            </p:cNvPicPr>
            <p:nvPr/>
          </p:nvPicPr>
          <p:blipFill>
            <a:blip r:embed="rId5"/>
            <a:stretch>
              <a:fillRect/>
            </a:stretch>
          </p:blipFill>
          <p:spPr>
            <a:xfrm>
              <a:off x="506056" y="130327"/>
              <a:ext cx="505077" cy="4424738"/>
            </a:xfrm>
            <a:prstGeom prst="rect">
              <a:avLst/>
            </a:prstGeom>
            <a:ln w="12700" cap="flat">
              <a:noFill/>
              <a:miter lim="400000"/>
            </a:ln>
            <a:effectLst/>
          </p:spPr>
        </p:pic>
        <p:pic>
          <p:nvPicPr>
            <p:cNvPr id="330" name="Image" descr="Image"/>
            <p:cNvPicPr>
              <a:picLocks noChangeAspect="1"/>
            </p:cNvPicPr>
            <p:nvPr/>
          </p:nvPicPr>
          <p:blipFill>
            <a:blip r:embed="rId6"/>
            <a:stretch>
              <a:fillRect/>
            </a:stretch>
          </p:blipFill>
          <p:spPr>
            <a:xfrm>
              <a:off x="0" y="1093288"/>
              <a:ext cx="482074" cy="2498818"/>
            </a:xfrm>
            <a:prstGeom prst="rect">
              <a:avLst/>
            </a:prstGeom>
            <a:ln w="12700" cap="flat">
              <a:noFill/>
              <a:miter lim="400000"/>
            </a:ln>
            <a:effectLst/>
          </p:spPr>
        </p:pic>
        <p:sp>
          <p:nvSpPr>
            <p:cNvPr id="331" name="Rare event sampling…"/>
            <p:cNvSpPr txBox="1"/>
            <p:nvPr/>
          </p:nvSpPr>
          <p:spPr>
            <a:xfrm>
              <a:off x="3066898" y="2771663"/>
              <a:ext cx="2810765" cy="1624411"/>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9" tIns="91439" rIns="91439" bIns="91439" numCol="1" anchor="ctr">
              <a:noAutofit/>
            </a:bodyPr>
            <a:lstStyle/>
            <a:p>
              <a:pPr algn="l">
                <a:spcBef>
                  <a:spcPts val="900"/>
                </a:spcBef>
                <a:defRPr sz="2400">
                  <a:solidFill>
                    <a:schemeClr val="accent5"/>
                  </a:solidFill>
                </a:defRPr>
              </a:pPr>
              <a:r>
                <a:t>Rare event sampling</a:t>
              </a:r>
            </a:p>
            <a:p>
              <a:pPr algn="l">
                <a:spcBef>
                  <a:spcPts val="900"/>
                </a:spcBef>
                <a:defRPr sz="2400">
                  <a:solidFill>
                    <a:schemeClr val="accent1"/>
                  </a:solidFill>
                </a:defRPr>
              </a:pPr>
              <a:r>
                <a:t>Initial ensemble</a:t>
              </a:r>
            </a:p>
            <a:p>
              <a:pPr algn="l">
                <a:spcBef>
                  <a:spcPts val="900"/>
                </a:spcBef>
                <a:defRPr sz="2400">
                  <a:solidFill>
                    <a:srgbClr val="53585F"/>
                  </a:solidFill>
                </a:defRPr>
              </a:pPr>
              <a:r>
                <a:t>Direct sampling</a:t>
              </a:r>
            </a:p>
          </p:txBody>
        </p:sp>
      </p:grpSp>
      <p:sp>
        <p:nvSpPr>
          <p:cNvPr id="333" name="Graph: Postdoc Justin Finkel"/>
          <p:cNvSpPr txBox="1"/>
          <p:nvPr/>
        </p:nvSpPr>
        <p:spPr>
          <a:xfrm>
            <a:off x="18836269" y="11574470"/>
            <a:ext cx="4107689" cy="542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tIns="91439" bIns="91439" anchor="ctr">
            <a:spAutoFit/>
          </a:bodyPr>
          <a:lstStyle>
            <a:lvl1pPr defTabSz="2438338">
              <a:defRPr sz="2400" i="1">
                <a:solidFill>
                  <a:srgbClr val="5E5E5E"/>
                </a:solidFill>
                <a:latin typeface="Helvetica Neue"/>
                <a:ea typeface="Helvetica Neue"/>
                <a:cs typeface="Helvetica Neue"/>
                <a:sym typeface="Helvetica Neue"/>
              </a:defRPr>
            </a:lvl1pPr>
          </a:lstStyle>
          <a:p>
            <a:r>
              <a:t>Graph: Postdoc Justin Finkel</a:t>
            </a:r>
          </a:p>
        </p:txBody>
      </p:sp>
    </p:spTree>
    <p:extLst>
      <p:ext uri="{BB962C8B-B14F-4D97-AF65-F5344CB8AC3E}">
        <p14:creationId xmlns:p14="http://schemas.microsoft.com/office/powerpoint/2010/main" val="408401963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 name="Google Shape;77;p17"/>
          <p:cNvSpPr/>
          <p:nvPr/>
        </p:nvSpPr>
        <p:spPr>
          <a:xfrm flipV="1">
            <a:off x="14940968" y="5560600"/>
            <a:ext cx="9447201" cy="42401"/>
          </a:xfrm>
          <a:prstGeom prst="line">
            <a:avLst/>
          </a:prstGeom>
          <a:ln w="76200">
            <a:solidFill>
              <a:srgbClr val="FFFFFF"/>
            </a:solidFill>
          </a:ln>
        </p:spPr>
        <p:txBody>
          <a:bodyPr lIns="0" tIns="0" rIns="0" bIns="0"/>
          <a:lstStyle/>
          <a:p>
            <a:pPr algn="l" defTabSz="2438400">
              <a:defRPr sz="3600">
                <a:solidFill>
                  <a:srgbClr val="FFFFFF"/>
                </a:solidFill>
                <a:latin typeface="Arial"/>
                <a:ea typeface="Arial"/>
                <a:cs typeface="Arial"/>
                <a:sym typeface="Arial"/>
              </a:defRPr>
            </a:pPr>
            <a:endParaRPr/>
          </a:p>
        </p:txBody>
      </p:sp>
      <p:sp>
        <p:nvSpPr>
          <p:cNvPr id="281" name="Challenge: Progress in adaptation to changing extremes is slow and generally for the best resourced communities"/>
          <p:cNvSpPr txBox="1"/>
          <p:nvPr/>
        </p:nvSpPr>
        <p:spPr>
          <a:xfrm>
            <a:off x="474134" y="340412"/>
            <a:ext cx="21716851"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indent="740833" defTabSz="2438400">
              <a:defRPr sz="4500">
                <a:solidFill>
                  <a:schemeClr val="accent1">
                    <a:hueOff val="47394"/>
                    <a:satOff val="-25753"/>
                    <a:lumOff val="-7544"/>
                  </a:schemeClr>
                </a:solidFill>
                <a:latin typeface="Century Gothic"/>
                <a:ea typeface="Century Gothic"/>
                <a:cs typeface="Century Gothic"/>
                <a:sym typeface="Century Gothic"/>
              </a:defRPr>
            </a:lvl1pPr>
          </a:lstStyle>
          <a:p>
            <a:r>
              <a:rPr sz="5400" dirty="0"/>
              <a:t>Challenge: Progress in adaptation to changing extremes is slow and generally for the best resourced communities</a:t>
            </a:r>
          </a:p>
        </p:txBody>
      </p:sp>
      <p:grpSp>
        <p:nvGrpSpPr>
          <p:cNvPr id="285" name="Group"/>
          <p:cNvGrpSpPr/>
          <p:nvPr/>
        </p:nvGrpSpPr>
        <p:grpSpPr>
          <a:xfrm>
            <a:off x="1138222" y="2673174"/>
            <a:ext cx="21611559" cy="7711839"/>
            <a:chOff x="0" y="0"/>
            <a:chExt cx="21611557" cy="7711838"/>
          </a:xfrm>
        </p:grpSpPr>
        <p:pic>
          <p:nvPicPr>
            <p:cNvPr id="283" name="Google Shape;74;p17" descr="Google Shape;74;p17"/>
            <p:cNvPicPr>
              <a:picLocks noChangeAspect="1"/>
            </p:cNvPicPr>
            <p:nvPr/>
          </p:nvPicPr>
          <p:blipFill>
            <a:blip r:embed="rId3"/>
            <a:srcRect l="13748"/>
            <a:stretch>
              <a:fillRect/>
            </a:stretch>
          </p:blipFill>
          <p:spPr>
            <a:xfrm>
              <a:off x="0" y="0"/>
              <a:ext cx="11825040" cy="7711839"/>
            </a:xfrm>
            <a:prstGeom prst="rect">
              <a:avLst/>
            </a:prstGeom>
            <a:ln w="50800" cap="flat">
              <a:solidFill>
                <a:srgbClr val="FFFFFF"/>
              </a:solidFill>
              <a:prstDash val="solid"/>
              <a:round/>
            </a:ln>
            <a:effectLst/>
          </p:spPr>
        </p:pic>
        <p:pic>
          <p:nvPicPr>
            <p:cNvPr id="284" name="Google Shape;69;p16" descr="Google Shape;69;p16"/>
            <p:cNvPicPr>
              <a:picLocks noChangeAspect="1"/>
            </p:cNvPicPr>
            <p:nvPr/>
          </p:nvPicPr>
          <p:blipFill>
            <a:blip r:embed="rId4"/>
            <a:srcRect t="5174" r="40362" b="10834"/>
            <a:stretch>
              <a:fillRect/>
            </a:stretch>
          </p:blipFill>
          <p:spPr>
            <a:xfrm>
              <a:off x="11923912" y="18572"/>
              <a:ext cx="9687646" cy="7674538"/>
            </a:xfrm>
            <a:prstGeom prst="rect">
              <a:avLst/>
            </a:prstGeom>
            <a:ln w="12700" cap="flat">
              <a:noFill/>
              <a:miter lim="400000"/>
            </a:ln>
            <a:effectLst/>
          </p:spPr>
        </p:pic>
      </p:grpSp>
      <p:sp>
        <p:nvSpPr>
          <p:cNvPr id="2" name="Rectangle 1">
            <a:extLst>
              <a:ext uri="{FF2B5EF4-FFF2-40B4-BE49-F238E27FC236}">
                <a16:creationId xmlns:a16="http://schemas.microsoft.com/office/drawing/2014/main" id="{DD9D22CA-530A-4342-A2D4-AAE3DEF2BABA}"/>
              </a:ext>
            </a:extLst>
          </p:cNvPr>
          <p:cNvSpPr/>
          <p:nvPr/>
        </p:nvSpPr>
        <p:spPr>
          <a:xfrm>
            <a:off x="880533" y="10925843"/>
            <a:ext cx="22995467" cy="2308324"/>
          </a:xfrm>
          <a:prstGeom prst="rect">
            <a:avLst/>
          </a:prstGeom>
        </p:spPr>
        <p:txBody>
          <a:bodyPr wrap="square">
            <a:spAutoFit/>
          </a:bodyPr>
          <a:lstStyle/>
          <a:p>
            <a:r>
              <a:rPr lang="en-US" sz="4800" dirty="0">
                <a:solidFill>
                  <a:schemeClr val="accent1">
                    <a:lumMod val="75000"/>
                  </a:schemeClr>
                </a:solidFill>
                <a:latin typeface="Century Gothic" panose="020B0502020202020204" pitchFamily="34" charset="0"/>
              </a:rPr>
              <a:t>Objective: Work with communities and government to pilot an adaptation toolkit for cities to adapt to the risks of extreme events, using best available climate science and modeling</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Challenge: Our energy system is rapidly changing and vulnerable to extreme weather events"/>
          <p:cNvSpPr txBox="1"/>
          <p:nvPr/>
        </p:nvSpPr>
        <p:spPr>
          <a:xfrm>
            <a:off x="474383" y="308590"/>
            <a:ext cx="21764378"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indent="740833" defTabSz="2438400">
              <a:defRPr sz="4500">
                <a:solidFill>
                  <a:schemeClr val="accent1">
                    <a:hueOff val="47394"/>
                    <a:satOff val="-25753"/>
                    <a:lumOff val="-7544"/>
                  </a:schemeClr>
                </a:solidFill>
                <a:latin typeface="Century Gothic"/>
                <a:ea typeface="Century Gothic"/>
                <a:cs typeface="Century Gothic"/>
                <a:sym typeface="Century Gothic"/>
              </a:defRPr>
            </a:lvl1pPr>
          </a:lstStyle>
          <a:p>
            <a:r>
              <a:rPr sz="4800" dirty="0"/>
              <a:t>Challenge: Our energy system is rapidly changing and vulnerable to extreme weather events</a:t>
            </a:r>
          </a:p>
        </p:txBody>
      </p:sp>
      <p:pic>
        <p:nvPicPr>
          <p:cNvPr id="2" name="Picture 1">
            <a:extLst>
              <a:ext uri="{FF2B5EF4-FFF2-40B4-BE49-F238E27FC236}">
                <a16:creationId xmlns:a16="http://schemas.microsoft.com/office/drawing/2014/main" id="{748FA0A1-CE0F-2141-AABC-BDED75722651}"/>
              </a:ext>
            </a:extLst>
          </p:cNvPr>
          <p:cNvPicPr>
            <a:picLocks noChangeAspect="1"/>
          </p:cNvPicPr>
          <p:nvPr/>
        </p:nvPicPr>
        <p:blipFill rotWithShape="1">
          <a:blip r:embed="rId3"/>
          <a:srcRect t="9355" b="2394"/>
          <a:stretch/>
        </p:blipFill>
        <p:spPr>
          <a:xfrm>
            <a:off x="1681944" y="2141225"/>
            <a:ext cx="19349256" cy="11129237"/>
          </a:xfrm>
          <a:prstGeom prst="rect">
            <a:avLst/>
          </a:prstGeom>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381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8100" cap="flat">
          <a:solidFill>
            <a:srgbClr val="000000"/>
          </a:solidFill>
          <a:prstDash val="solid"/>
          <a:miter lim="400000"/>
        </a:ln>
        <a:effectLst/>
        <a:sp3d/>
      </a:spPr>
      <a:bodyPr rot="0" spcFirstLastPara="1" vertOverflow="overflow" horzOverflow="overflow" vert="horz" wrap="square" lIns="68580" tIns="68580" rIns="68580" bIns="68580" numCol="1" spcCol="38100" rtlCol="0" anchor="ctr">
        <a:spAutoFit/>
      </a:bodyPr>
      <a:lstStyle>
        <a:defPPr marL="0" marR="0" indent="0" algn="ctr" defTabSz="82296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635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ctr">
        <a:spAutoFit/>
      </a:bodyPr>
      <a:lstStyle>
        <a:defPPr marL="0" marR="0" indent="0" algn="ctr" defTabSz="82296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381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8100" cap="flat">
          <a:solidFill>
            <a:srgbClr val="000000"/>
          </a:solidFill>
          <a:prstDash val="solid"/>
          <a:miter lim="400000"/>
        </a:ln>
        <a:effectLst/>
        <a:sp3d/>
      </a:spPr>
      <a:bodyPr rot="0" spcFirstLastPara="1" vertOverflow="overflow" horzOverflow="overflow" vert="horz" wrap="square" lIns="68580" tIns="68580" rIns="68580" bIns="68580" numCol="1" spcCol="38100" rtlCol="0" anchor="ctr">
        <a:spAutoFit/>
      </a:bodyPr>
      <a:lstStyle>
        <a:defPPr marL="0" marR="0" indent="0" algn="ctr" defTabSz="822960" rtl="0" fontAlgn="auto" latinLnBrk="0" hangingPunct="0">
          <a:lnSpc>
            <a:spcPct val="100000"/>
          </a:lnSpc>
          <a:spcBef>
            <a:spcPts val="0"/>
          </a:spcBef>
          <a:spcAft>
            <a:spcPts val="0"/>
          </a:spcAft>
          <a:buClrTx/>
          <a:buSzTx/>
          <a:buFontTx/>
          <a:buNone/>
          <a:tabLst/>
          <a:defRPr kumimoji="0" sz="54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635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9" tIns="91439" rIns="91439" bIns="91439" numCol="1" spcCol="38100" rtlCol="0" anchor="ctr">
        <a:spAutoFit/>
      </a:bodyPr>
      <a:lstStyle>
        <a:defPPr marL="0" marR="0" indent="0" algn="ctr" defTabSz="82296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181</TotalTime>
  <Words>1420</Words>
  <Application>Microsoft Office PowerPoint</Application>
  <PresentationFormat>Custom</PresentationFormat>
  <Paragraphs>120</Paragraphs>
  <Slides>15</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Century Gothic</vt:lpstr>
      <vt:lpstr>Helvetica Neue</vt:lpstr>
      <vt:lpstr>Lucida Grande</vt:lpstr>
      <vt:lpstr>White</vt:lpstr>
      <vt:lpstr>Preparing for a new world of climate and weather extremes</vt:lpstr>
      <vt:lpstr>PowerPoint Presentation</vt:lpstr>
      <vt:lpstr>The rarest events have outsized impacts, and their risks are challenging to model accurately which poses a challenge for adaptation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 Climate Grand Challenge: Preparing for a new world of climate and weather extremes</dc:title>
  <dc:creator>Kerry Emanuel</dc:creator>
  <cp:lastModifiedBy>Kerry Emanuel</cp:lastModifiedBy>
  <cp:revision>10</cp:revision>
  <dcterms:modified xsi:type="dcterms:W3CDTF">2024-03-19T12:27:14Z</dcterms:modified>
</cp:coreProperties>
</file>