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87" r:id="rId3"/>
    <p:sldId id="320" r:id="rId4"/>
    <p:sldId id="377" r:id="rId5"/>
    <p:sldId id="324" r:id="rId6"/>
    <p:sldId id="327" r:id="rId7"/>
    <p:sldId id="319" r:id="rId8"/>
    <p:sldId id="258" r:id="rId9"/>
    <p:sldId id="259" r:id="rId10"/>
    <p:sldId id="260" r:id="rId11"/>
    <p:sldId id="378" r:id="rId12"/>
    <p:sldId id="381" r:id="rId13"/>
    <p:sldId id="380" r:id="rId14"/>
    <p:sldId id="379" r:id="rId15"/>
    <p:sldId id="337" r:id="rId16"/>
    <p:sldId id="336" r:id="rId17"/>
    <p:sldId id="341" r:id="rId18"/>
    <p:sldId id="342" r:id="rId19"/>
    <p:sldId id="332" r:id="rId20"/>
    <p:sldId id="298" r:id="rId21"/>
    <p:sldId id="363" r:id="rId22"/>
    <p:sldId id="268" r:id="rId23"/>
    <p:sldId id="275" r:id="rId24"/>
    <p:sldId id="272" r:id="rId25"/>
    <p:sldId id="352" r:id="rId26"/>
    <p:sldId id="353" r:id="rId27"/>
    <p:sldId id="366" r:id="rId28"/>
    <p:sldId id="367" r:id="rId29"/>
    <p:sldId id="273" r:id="rId30"/>
    <p:sldId id="362" r:id="rId31"/>
    <p:sldId id="369" r:id="rId32"/>
    <p:sldId id="371" r:id="rId33"/>
    <p:sldId id="372" r:id="rId34"/>
    <p:sldId id="281" r:id="rId35"/>
    <p:sldId id="373" r:id="rId36"/>
    <p:sldId id="374" r:id="rId37"/>
    <p:sldId id="370" r:id="rId38"/>
    <p:sldId id="285" r:id="rId39"/>
    <p:sldId id="286" r:id="rId40"/>
    <p:sldId id="375" r:id="rId41"/>
    <p:sldId id="383" r:id="rId42"/>
    <p:sldId id="382" r:id="rId43"/>
    <p:sldId id="384" r:id="rId44"/>
    <p:sldId id="385" r:id="rId45"/>
    <p:sldId id="386" r:id="rId46"/>
    <p:sldId id="391" r:id="rId47"/>
    <p:sldId id="387" r:id="rId48"/>
    <p:sldId id="388" r:id="rId49"/>
    <p:sldId id="389" r:id="rId50"/>
    <p:sldId id="390" r:id="rId51"/>
    <p:sldId id="392" r:id="rId52"/>
    <p:sldId id="393" r:id="rId53"/>
    <p:sldId id="394" r:id="rId54"/>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2004"/>
    <a:srgbClr val="002162"/>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332BF96-2491-424C-9283-365F95A903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F97E05-102A-426B-BD11-F3156D946219}" type="slidenum">
              <a:rPr lang="en-US" smtClean="0"/>
              <a:pPr/>
              <a:t>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E8E5227-0B22-4A4C-8C2D-DE8591CB6925}" type="slidenum">
              <a:rPr lang="en-US" smtClean="0"/>
              <a:pPr/>
              <a:t>10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EA192CF-37DE-470D-B2FF-902DB05964CA}" type="slidenum">
              <a:rPr lang="en-US" smtClean="0"/>
              <a:pPr/>
              <a:t>12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pPr/>
              <a:t>13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EA192CF-37DE-470D-B2FF-902DB05964CA}" type="slidenum">
              <a:rPr lang="en-US" smtClean="0"/>
              <a:pPr/>
              <a:t>14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ED33D82-04C1-4528-ADBF-7BABAF27FC36}" type="slidenum">
              <a:rPr lang="en-US" smtClean="0"/>
              <a:pPr/>
              <a:t>15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EA192CF-37DE-470D-B2FF-902DB05964CA}" type="slidenum">
              <a:rPr lang="en-US" smtClean="0"/>
              <a:pPr/>
              <a:t>16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C4984D1-88CD-4B4A-9BFC-E6A6C8F0B5B1}"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71CFD2B-800E-4F8F-9F91-834DC954FE84}" type="slidenum">
              <a:rPr lang="en-US" smtClean="0"/>
              <a:pPr/>
              <a:t>18</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1C1EA57-2708-4152-A521-374184317047}" type="slidenum">
              <a:rPr lang="en-US" smtClean="0"/>
              <a:pPr/>
              <a:t>19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2B8268-C7E8-4350-BA6C-B6B2D14280CC}" type="slidenum">
              <a:rPr lang="en-US" smtClean="0"/>
              <a:pPr/>
              <a:t>20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E5DCD6-C69A-46E1-94E7-8E3D0F625131}" type="slidenum">
              <a:rPr lang="en-US" smtClean="0"/>
              <a:pPr/>
              <a:t>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A4A5EC0-7311-4D60-AE8A-EE7683D3810D}" type="slidenum">
              <a:rPr lang="en-US" smtClean="0"/>
              <a:pPr/>
              <a:t>21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34828DD-64C9-4A29-92C9-B8E3219D772E}" type="slidenum">
              <a:rPr lang="en-US" smtClean="0"/>
              <a:pPr/>
              <a:t>22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F98F021-4BDB-4943-B7AD-8DCD444DAE70}" type="slidenum">
              <a:rPr lang="en-US" smtClean="0"/>
              <a:pPr/>
              <a:t>23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F99BAF3-F64F-48C1-B3E5-3F5EFDC2B140}" type="slidenum">
              <a:rPr lang="en-US" smtClean="0"/>
              <a:pPr/>
              <a:t>24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F582E0D-AA98-4BBC-BD3B-F7C4FC089E6D}" type="slidenum">
              <a:rPr lang="en-US" smtClean="0"/>
              <a:pPr/>
              <a:t>25</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A19BCE9-662A-4134-BF83-417AE3DE3161}" type="slidenum">
              <a:rPr lang="en-US" smtClean="0"/>
              <a:pPr/>
              <a:t>26</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28</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26B6B69-F2CD-43F9-A195-244A38643BDD}" type="slidenum">
              <a:rPr lang="en-US" smtClean="0"/>
              <a:pPr/>
              <a:t>29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B4FB4C-0643-4917-874D-F47ED05F17E4}" type="slidenum">
              <a:rPr lang="en-US" smtClean="0"/>
              <a:pPr/>
              <a:t>30</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91729-23C7-402B-8047-308F6C567931}" type="slidenum">
              <a:rPr lang="en-GB"/>
              <a:pPr/>
              <a:t>32</a:t>
            </a:fld>
            <a:endParaRPr lang="en-GB"/>
          </a:p>
        </p:txBody>
      </p:sp>
      <p:sp>
        <p:nvSpPr>
          <p:cNvPr id="478210" name="Rectangle 2"/>
          <p:cNvSpPr>
            <a:spLocks noGrp="1" noRot="1" noChangeAspect="1" noChangeArrowheads="1" noTextEdit="1"/>
          </p:cNvSpPr>
          <p:nvPr>
            <p:ph type="sldImg"/>
          </p:nvPr>
        </p:nvSpPr>
        <p:spPr>
          <a:xfrm>
            <a:off x="1189038" y="704850"/>
            <a:ext cx="4519612" cy="3390900"/>
          </a:xfrm>
          <a:ln/>
        </p:spPr>
      </p:sp>
      <p:sp>
        <p:nvSpPr>
          <p:cNvPr id="478211" name="Rectangle 3"/>
          <p:cNvSpPr>
            <a:spLocks noGrp="1" noChangeArrowheads="1"/>
          </p:cNvSpPr>
          <p:nvPr>
            <p:ph type="body" idx="1"/>
          </p:nvPr>
        </p:nvSpPr>
        <p:spPr>
          <a:xfrm>
            <a:off x="930177" y="4378476"/>
            <a:ext cx="5033367" cy="4095750"/>
          </a:xfr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1D6359-36F8-49E8-AFAC-A919C8338286}" type="slidenum">
              <a:rPr lang="en-US" smtClean="0"/>
              <a:pPr/>
              <a:t>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A79EF81-E7FB-473F-917D-44B15DC6EC83}" type="slidenum">
              <a:rPr lang="en-US" smtClean="0"/>
              <a:pPr/>
              <a:t>34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pPr/>
              <a:t>37</a:t>
            </a:fld>
            <a:endParaRPr lang="en-GB"/>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A8EE485-A12C-4A54-913E-CB237C26D623}" type="slidenum">
              <a:rPr lang="en-US" smtClean="0"/>
              <a:pPr/>
              <a:t>38</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9DE04C3-900F-4EC7-9E13-77666E2C2450}" type="slidenum">
              <a:rPr lang="en-US" smtClean="0"/>
              <a:pPr/>
              <a:t>39</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B4D2D02-162F-4F30-9BE6-C1E8AFE07719}" type="slidenum">
              <a:rPr lang="en-US" smtClean="0"/>
              <a:pPr/>
              <a:t>40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B91D7EF-3854-4517-9D1A-EC22EF69C2C1}" type="slidenum">
              <a:rPr lang="en-US" smtClean="0"/>
              <a:pPr/>
              <a:t>41</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23F09C-0A8B-42D8-A34E-A5BF8B7167A1}" type="slidenum">
              <a:rPr lang="en-US" sz="1200">
                <a:latin typeface="Calibri" pitchFamily="34" charset="0"/>
              </a:rPr>
              <a:pPr algn="r"/>
              <a:t>41</a:t>
            </a:fld>
            <a:endParaRPr lang="en-US" sz="1200">
              <a:latin typeface="Calibri" pitchFamily="34"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CEFD395-ADA9-437A-9184-89346F5896C3}" type="slidenum">
              <a:rPr lang="en-US" smtClean="0"/>
              <a:pPr/>
              <a:t>42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6FC5B28-446B-4BF0-BC5F-553E7698126A}" type="slidenum">
              <a:rPr lang="en-US" smtClean="0"/>
              <a:pPr/>
              <a:t>43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A7F2517-812F-4559-AF52-2C52B667835D}" type="slidenum">
              <a:rPr lang="en-US" smtClean="0"/>
              <a:pPr/>
              <a:t>44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54AFC8A-852E-48C8-90D6-9D3A2AF0EFC2}" type="slidenum">
              <a:rPr lang="en-US" smtClean="0"/>
              <a:pPr/>
              <a:t>45</a:t>
            </a:fld>
            <a:endParaRPr lang="en-US" smtClean="0"/>
          </a:p>
        </p:txBody>
      </p:sp>
      <p:sp>
        <p:nvSpPr>
          <p:cNvPr id="993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6493" tIns="43247" rIns="86493" bIns="43247" anchor="b"/>
          <a:lstStyle/>
          <a:p>
            <a:pPr algn="r" defTabSz="865188"/>
            <a:fld id="{006D0F56-424D-44E4-A490-34C898EA8BF6}" type="slidenum">
              <a:rPr lang="en-US" sz="1100"/>
              <a:pPr algn="r" defTabSz="865188"/>
              <a:t>45</a:t>
            </a:fld>
            <a:endParaRPr lang="en-US" sz="1100"/>
          </a:p>
        </p:txBody>
      </p:sp>
      <p:sp>
        <p:nvSpPr>
          <p:cNvPr id="99332" name="Rectangle 2"/>
          <p:cNvSpPr>
            <a:spLocks noGrp="1" noRot="1" noChangeAspect="1" noChangeArrowheads="1" noTextEdit="1"/>
          </p:cNvSpPr>
          <p:nvPr>
            <p:ph type="sldImg"/>
          </p:nvPr>
        </p:nvSpPr>
        <p:spPr>
          <a:xfrm>
            <a:off x="1144588" y="685800"/>
            <a:ext cx="4572000" cy="3429000"/>
          </a:xfrm>
          <a:ln/>
        </p:spPr>
      </p:sp>
      <p:sp>
        <p:nvSpPr>
          <p:cNvPr id="99333" name="Rectangle 3"/>
          <p:cNvSpPr>
            <a:spLocks noGrp="1" noChangeArrowheads="1"/>
          </p:cNvSpPr>
          <p:nvPr>
            <p:ph type="body" idx="1"/>
          </p:nvPr>
        </p:nvSpPr>
        <p:spPr>
          <a:noFill/>
          <a:ln/>
        </p:spPr>
        <p:txBody>
          <a:bodyPr lIns="86493" tIns="43247" rIns="86493" bIns="43247"/>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87A27F-A841-4E69-A08C-822649039247}" type="slidenum">
              <a:rPr lang="en-US" sz="1200"/>
              <a:pPr algn="r"/>
              <a:t>4</a:t>
            </a:fld>
            <a:endParaRPr 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332172-CB50-42A5-9051-6D0AE2205D8D}" type="slidenum">
              <a:rPr lang="en-US" smtClean="0"/>
              <a:pPr/>
              <a:t>46</a:t>
            </a:fld>
            <a:endParaRPr lang="en-US" smtClean="0"/>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noFill/>
          <a:ln/>
        </p:spPr>
        <p:txBody>
          <a:bodyPr lIns="86493" tIns="43247" rIns="86493" bIns="43247"/>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3411971-095D-4DBB-BBAB-865D7C4E98BE}" type="slidenum">
              <a:rPr lang="en-US" smtClean="0"/>
              <a:pPr/>
              <a:t>47</a:t>
            </a:fld>
            <a:endParaRPr lang="en-US" smtClean="0"/>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noFill/>
          <a:ln/>
        </p:spPr>
        <p:txBody>
          <a:bodyPr lIns="86493" tIns="43247" rIns="86493" bIns="43247"/>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8C04477-C17D-4109-9747-4F9A6222DD24}" type="slidenum">
              <a:rPr lang="en-US" smtClean="0"/>
              <a:pPr/>
              <a:t>48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3DF3904-CFB3-4431-A8A5-EFD03A3DDCBF}" type="slidenum">
              <a:rPr lang="en-US" smtClean="0"/>
              <a:pPr/>
              <a:t>49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D04C383-C593-4611-8FC3-02BE181767BC}" type="slidenum">
              <a:rPr lang="en-US" smtClean="0"/>
              <a:pPr/>
              <a:t>50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F55AC27-CF07-4D24-A9FB-9CDDA0091D40}" type="slidenum">
              <a:rPr lang="en-US" smtClean="0"/>
              <a:pPr/>
              <a:t>51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1CF3A1E-84D1-41B5-9D8F-B002AAC8DCC0}" type="slidenum">
              <a:rPr lang="en-US" smtClean="0"/>
              <a:pPr/>
              <a:t>52</a:t>
            </a:fld>
            <a:endParaRPr lang="en-US" smtClean="0"/>
          </a:p>
        </p:txBody>
      </p:sp>
      <p:sp>
        <p:nvSpPr>
          <p:cNvPr id="1177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4107D677-DDE1-4638-9A0A-7A223A937E81}" type="slidenum">
              <a:rPr lang="en-US" sz="1200">
                <a:cs typeface="Arial" charset="0"/>
              </a:rPr>
              <a:pPr algn="r"/>
              <a:t>52</a:t>
            </a:fld>
            <a:endParaRPr lang="en-US" sz="1200">
              <a:cs typeface="Arial" charset="0"/>
            </a:endParaRPr>
          </a:p>
        </p:txBody>
      </p:sp>
      <p:sp>
        <p:nvSpPr>
          <p:cNvPr id="117764" name="Rectangle 2"/>
          <p:cNvSpPr>
            <a:spLocks noGrp="1" noRot="1" noChangeAspect="1" noChangeArrowheads="1" noTextEdit="1"/>
          </p:cNvSpPr>
          <p:nvPr>
            <p:ph type="sldImg"/>
          </p:nvPr>
        </p:nvSpPr>
        <p:spPr>
          <a:xfrm>
            <a:off x="1144588" y="685800"/>
            <a:ext cx="4572000" cy="3429000"/>
          </a:xfrm>
          <a:ln/>
        </p:spPr>
      </p:sp>
      <p:sp>
        <p:nvSpPr>
          <p:cNvPr id="117765"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7A31D2E-6577-4E30-84D3-052F7A695505}" type="slidenum">
              <a:rPr lang="en-US" smtClean="0"/>
              <a:pPr/>
              <a:t>53</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E79F7E0-59D3-4C44-9ED3-49E1D811263E}" type="slidenum">
              <a:rPr lang="en-US" smtClean="0"/>
              <a:pPr/>
              <a:t>5</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281200-8812-45D5-9112-A794A9B225A8}" type="slidenum">
              <a:rPr lang="en-US" sz="1200">
                <a:latin typeface="Calibri" pitchFamily="34" charset="0"/>
              </a:rPr>
              <a:pPr algn="r"/>
              <a:t>5</a:t>
            </a:fld>
            <a:endParaRPr lang="en-US" sz="1200">
              <a:latin typeface="Calibri" pitchFamily="34"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pPr/>
              <a:t>6</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latin typeface="Calibri" pitchFamily="34" charset="0"/>
              </a:rPr>
              <a:pPr algn="r"/>
              <a:t>6</a:t>
            </a:fld>
            <a:endParaRPr lang="en-US" sz="1200">
              <a:latin typeface="Calibri" pitchFamily="34"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37CF570-6ADA-4A14-82AD-4E6AC56A4A5F}" type="slidenum">
              <a:rPr lang="en-US" smtClean="0"/>
              <a:pPr/>
              <a:t>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D187D19-403F-4DC7-9F64-F3A3562AC123}" type="slidenum">
              <a:rPr lang="en-US" smtClean="0"/>
              <a:pPr/>
              <a:t>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0B64E-8B5A-47B2-9D5D-D9748CBAB9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1A0ED3-AB98-42BD-8C8E-87DAAD1C19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6D701-A081-49F9-99A5-3160999AAE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7B559F-F28F-4541-9A93-0B915925F4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29871-B11E-47EB-8EF4-44A79D4C2E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B62C8D-1335-46E5-A070-31B2227122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B125E6-E3CC-42DD-8EB5-95C618E0D2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B648F7-B24A-46A2-ADD5-3E775D1E4F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AEE252-4A16-45E3-8005-FD965ADB4C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9BF5C-E5C2-4566-8533-7E2B235F65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02F1E0-E33C-45CC-A1E8-9DEEA5F38E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0093EE00-D08E-49FC-86CE-B63A8B0C79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f/f4/Instrumental_Temperature_Record.pn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7/7e/Satellite_Temperatures.pn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upload.wikimedia.org/wikipedia/en/a/aa/Fourier2.jp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848600" cy="2155825"/>
          </a:xfrm>
        </p:spPr>
        <p:txBody>
          <a:bodyPr/>
          <a:lstStyle/>
          <a:p>
            <a:pPr eaLnBrk="1" hangingPunct="1">
              <a:defRPr/>
            </a:pPr>
            <a:r>
              <a:rPr lang="en-US" b="1" dirty="0" smtClean="0">
                <a:solidFill>
                  <a:srgbClr val="002162"/>
                </a:solidFill>
                <a:effectLst>
                  <a:outerShdw blurRad="38100" dist="38100" dir="2700000" algn="tl">
                    <a:srgbClr val="C0C0C0"/>
                  </a:outerShdw>
                </a:effectLst>
              </a:rPr>
              <a:t>Causes and Effects of Global Warming</a:t>
            </a:r>
          </a:p>
        </p:txBody>
      </p:sp>
      <p:sp>
        <p:nvSpPr>
          <p:cNvPr id="2051" name="Rectangle 3"/>
          <p:cNvSpPr>
            <a:spLocks noGrp="1" noChangeArrowheads="1"/>
          </p:cNvSpPr>
          <p:nvPr>
            <p:ph type="subTitle" idx="1"/>
          </p:nvPr>
        </p:nvSpPr>
        <p:spPr>
          <a:xfrm>
            <a:off x="1295400" y="2895600"/>
            <a:ext cx="7086600" cy="3276600"/>
          </a:xfrm>
        </p:spPr>
        <p:txBody>
          <a:bodyPr/>
          <a:lstStyle/>
          <a:p>
            <a:pPr eaLnBrk="1" hangingPunct="1">
              <a:defRPr/>
            </a:pPr>
            <a:r>
              <a:rPr lang="en-US" dirty="0" smtClean="0">
                <a:solidFill>
                  <a:srgbClr val="002162"/>
                </a:solidFill>
                <a:effectLst>
                  <a:outerShdw blurRad="38100" dist="38100" dir="2700000" algn="tl">
                    <a:srgbClr val="C0C0C0"/>
                  </a:outerShdw>
                </a:effectLst>
              </a:rPr>
              <a:t>Kerry Emanuel</a:t>
            </a:r>
          </a:p>
          <a:p>
            <a:pPr eaLnBrk="1" hangingPunct="1">
              <a:defRPr/>
            </a:pPr>
            <a:r>
              <a:rPr lang="en-US" dirty="0" smtClean="0">
                <a:solidFill>
                  <a:srgbClr val="002162"/>
                </a:solidFill>
                <a:effectLst>
                  <a:outerShdw blurRad="38100" dist="38100" dir="2700000" algn="tl">
                    <a:srgbClr val="C0C0C0"/>
                  </a:outerShdw>
                </a:effectLst>
              </a:rPr>
              <a:t>Program in Atmospheres, Oceans, and Climate</a:t>
            </a:r>
          </a:p>
          <a:p>
            <a:pPr eaLnBrk="1" hangingPunct="1">
              <a:defRPr/>
            </a:pPr>
            <a:r>
              <a:rPr lang="en-US" dirty="0" smtClean="0">
                <a:solidFill>
                  <a:srgbClr val="002162"/>
                </a:solidFill>
                <a:effectLst>
                  <a:outerShdw blurRad="38100" dist="38100" dir="2700000" algn="tl">
                    <a:srgbClr val="C0C0C0"/>
                  </a:outerShdw>
                </a:effectLst>
              </a:rPr>
              <a:t>Department of Earth, Atmospheric and Planetary Sciences</a:t>
            </a:r>
          </a:p>
          <a:p>
            <a:pPr eaLnBrk="1" hangingPunct="1">
              <a:defRPr/>
            </a:pPr>
            <a:r>
              <a:rPr lang="en-US" dirty="0" smtClean="0">
                <a:solidFill>
                  <a:srgbClr val="002162"/>
                </a:solidFill>
                <a:effectLst>
                  <a:outerShdw blurRad="38100" dist="38100" dir="2700000" algn="tl">
                    <a:srgbClr val="C0C0C0"/>
                  </a:outerShdw>
                </a:effectLst>
              </a:rPr>
              <a:t>MIT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609600" y="381000"/>
            <a:ext cx="4419600" cy="3749675"/>
          </a:xfrm>
          <a:prstGeom prst="rect">
            <a:avLst/>
          </a:prstGeom>
          <a:noFill/>
          <a:ln w="9525">
            <a:noFill/>
            <a:miter lim="800000"/>
            <a:headEnd/>
            <a:tailEnd/>
          </a:ln>
        </p:spPr>
        <p:txBody>
          <a:bodyPr>
            <a:spAutoFit/>
          </a:bodyPr>
          <a:lstStyle/>
          <a:p>
            <a:pPr>
              <a:spcBef>
                <a:spcPct val="50000"/>
              </a:spcBef>
            </a:pPr>
            <a:r>
              <a:rPr lang="en-US" sz="3200">
                <a:solidFill>
                  <a:srgbClr val="002162"/>
                </a:solidFill>
              </a:rPr>
              <a:t>But certain trace gases interact strongly with radiation:</a:t>
            </a:r>
          </a:p>
          <a:p>
            <a:pPr>
              <a:spcBef>
                <a:spcPct val="50000"/>
              </a:spcBef>
            </a:pPr>
            <a:r>
              <a:rPr lang="en-US" sz="3200">
                <a:solidFill>
                  <a:srgbClr val="002162"/>
                </a:solidFill>
              </a:rPr>
              <a:t>H</a:t>
            </a:r>
            <a:r>
              <a:rPr lang="en-US" sz="3200" baseline="-25000">
                <a:solidFill>
                  <a:srgbClr val="002162"/>
                </a:solidFill>
              </a:rPr>
              <a:t>2</a:t>
            </a:r>
            <a:r>
              <a:rPr lang="en-US" sz="3200">
                <a:solidFill>
                  <a:srgbClr val="002162"/>
                </a:solidFill>
              </a:rPr>
              <a:t>0  (water vapor)</a:t>
            </a:r>
          </a:p>
          <a:p>
            <a:pPr>
              <a:spcBef>
                <a:spcPct val="50000"/>
              </a:spcBef>
            </a:pPr>
            <a:r>
              <a:rPr lang="en-US" sz="3200">
                <a:solidFill>
                  <a:srgbClr val="002162"/>
                </a:solidFill>
              </a:rPr>
              <a:t>CO</a:t>
            </a:r>
            <a:r>
              <a:rPr lang="en-US" sz="3200" baseline="-25000">
                <a:solidFill>
                  <a:srgbClr val="002162"/>
                </a:solidFill>
              </a:rPr>
              <a:t>2</a:t>
            </a:r>
            <a:r>
              <a:rPr lang="en-US" sz="3200">
                <a:solidFill>
                  <a:srgbClr val="002162"/>
                </a:solidFill>
              </a:rPr>
              <a:t> (carbon dioxide)</a:t>
            </a:r>
          </a:p>
          <a:p>
            <a:pPr>
              <a:spcBef>
                <a:spcPct val="50000"/>
              </a:spcBef>
            </a:pPr>
            <a:r>
              <a:rPr lang="en-US" sz="3200">
                <a:solidFill>
                  <a:srgbClr val="002162"/>
                </a:solidFill>
              </a:rPr>
              <a:t>CH</a:t>
            </a:r>
            <a:r>
              <a:rPr lang="en-US" sz="3200" baseline="-25000">
                <a:solidFill>
                  <a:srgbClr val="002162"/>
                </a:solidFill>
              </a:rPr>
              <a:t>4</a:t>
            </a:r>
            <a:r>
              <a:rPr lang="en-US" sz="3200">
                <a:solidFill>
                  <a:srgbClr val="002162"/>
                </a:solidFill>
              </a:rPr>
              <a:t> (methane)</a:t>
            </a:r>
          </a:p>
        </p:txBody>
      </p:sp>
      <p:sp>
        <p:nvSpPr>
          <p:cNvPr id="2053" name="Text Box 7"/>
          <p:cNvSpPr txBox="1">
            <a:spLocks noChangeArrowheads="1"/>
          </p:cNvSpPr>
          <p:nvPr/>
        </p:nvSpPr>
        <p:spPr bwMode="auto">
          <a:xfrm>
            <a:off x="304800" y="4495800"/>
            <a:ext cx="8077200" cy="1066800"/>
          </a:xfrm>
          <a:prstGeom prst="rect">
            <a:avLst/>
          </a:prstGeom>
          <a:noFill/>
          <a:ln w="9525">
            <a:noFill/>
            <a:miter lim="800000"/>
            <a:headEnd/>
            <a:tailEnd/>
          </a:ln>
        </p:spPr>
        <p:txBody>
          <a:bodyPr>
            <a:spAutoFit/>
          </a:bodyPr>
          <a:lstStyle/>
          <a:p>
            <a:pPr>
              <a:spcBef>
                <a:spcPct val="50000"/>
              </a:spcBef>
            </a:pPr>
            <a:r>
              <a:rPr lang="en-US" sz="3200">
                <a:solidFill>
                  <a:srgbClr val="002162"/>
                </a:solidFill>
              </a:rPr>
              <a:t>Clouds also interact strongly with radiation. Together, they yield:</a:t>
            </a:r>
          </a:p>
        </p:txBody>
      </p:sp>
      <p:graphicFrame>
        <p:nvGraphicFramePr>
          <p:cNvPr id="2050" name="Object 8"/>
          <p:cNvGraphicFramePr>
            <a:graphicFrameLocks noChangeAspect="1"/>
          </p:cNvGraphicFramePr>
          <p:nvPr/>
        </p:nvGraphicFramePr>
        <p:xfrm>
          <a:off x="2743200" y="5715000"/>
          <a:ext cx="3429000" cy="717550"/>
        </p:xfrm>
        <a:graphic>
          <a:graphicData uri="http://schemas.openxmlformats.org/presentationml/2006/ole">
            <p:oleObj spid="_x0000_s2050" name="Equation" r:id="rId4" imgW="1091880" imgH="22860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Essence of the Greenhouse Effect:</a:t>
            </a:r>
            <a:endParaRPr lang="en-US" sz="3200"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609600" y="1828800"/>
            <a:ext cx="8001000" cy="3046988"/>
          </a:xfrm>
          <a:prstGeom prst="rect">
            <a:avLst/>
          </a:prstGeom>
          <a:noFill/>
        </p:spPr>
        <p:txBody>
          <a:bodyPr wrap="square" rtlCol="0">
            <a:spAutoFit/>
          </a:bodyPr>
          <a:lstStyle/>
          <a:p>
            <a:r>
              <a:rPr lang="en-US" sz="3200" dirty="0" smtClean="0">
                <a:solidFill>
                  <a:srgbClr val="002060"/>
                </a:solidFill>
              </a:rPr>
              <a:t>The Earth’s surface receives radiation both directly from the sun and from the atmosphere and clouds within it. It must therefore get warm enough to emit enough radiation to balance both sunlight and back radiation from the atmosphere</a:t>
            </a:r>
            <a:r>
              <a:rPr lang="en-US" sz="2800" dirty="0" smtClean="0"/>
              <a:t>.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2162"/>
                </a:solidFill>
                <a:effectLst>
                  <a:outerShdw blurRad="38100" dist="38100" dir="2700000" algn="tl">
                    <a:srgbClr val="C0C0C0"/>
                  </a:outerShdw>
                </a:effectLst>
              </a:rPr>
              <a:t>Climate Forcing</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en-US" dirty="0"/>
          </a:p>
        </p:txBody>
      </p:sp>
      <p:sp>
        <p:nvSpPr>
          <p:cNvPr id="4" name="Content Placeholder 3"/>
          <p:cNvSpPr>
            <a:spLocks noGrp="1"/>
          </p:cNvSpPr>
          <p:nvPr>
            <p:ph idx="1"/>
          </p:nvPr>
        </p:nvSpPr>
        <p:spPr>
          <a:xfrm>
            <a:off x="457200" y="2514600"/>
            <a:ext cx="8229600" cy="2209800"/>
          </a:xfrm>
        </p:spPr>
        <p:txBody>
          <a:bodyPr/>
          <a:lstStyle/>
          <a:p>
            <a:r>
              <a:rPr lang="en-US" dirty="0" smtClean="0">
                <a:solidFill>
                  <a:srgbClr val="002060"/>
                </a:solidFill>
              </a:rPr>
              <a:t>Varying Sunlight</a:t>
            </a:r>
          </a:p>
          <a:p>
            <a:r>
              <a:rPr lang="en-US" dirty="0" smtClean="0">
                <a:solidFill>
                  <a:srgbClr val="002060"/>
                </a:solidFill>
              </a:rPr>
              <a:t>Varying composition of atmosphere</a:t>
            </a:r>
            <a:endParaRPr lang="en-US"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514600" cy="2773362"/>
          </a:xfrm>
        </p:spPr>
        <p:txBody>
          <a:bodyPr>
            <a:normAutofit/>
          </a:bodyPr>
          <a:lstStyle/>
          <a:p>
            <a:pPr eaLnBrk="1" hangingPunct="1">
              <a:defRPr/>
            </a:pPr>
            <a:r>
              <a:rPr lang="en-US" sz="4000" dirty="0" smtClean="0">
                <a:solidFill>
                  <a:srgbClr val="002060"/>
                </a:solidFill>
                <a:effectLst>
                  <a:outerShdw blurRad="38100" dist="38100" dir="2700000" algn="tl">
                    <a:srgbClr val="000000">
                      <a:alpha val="43137"/>
                    </a:srgbClr>
                  </a:outerShdw>
                </a:effectLst>
              </a:rPr>
              <a:t>Climate Forcing by Orbital Variations</a:t>
            </a:r>
          </a:p>
        </p:txBody>
      </p:sp>
      <p:pic>
        <p:nvPicPr>
          <p:cNvPr id="23555" name="Picture 2" descr="C:\Users\Kerry Emaanuel\Class\CLIMATE\milankovitch.gif"/>
          <p:cNvPicPr>
            <a:picLocks noChangeAspect="1" noChangeArrowheads="1"/>
          </p:cNvPicPr>
          <p:nvPr/>
        </p:nvPicPr>
        <p:blipFill>
          <a:blip r:embed="rId3" cstate="print"/>
          <a:srcRect/>
          <a:stretch>
            <a:fillRect/>
          </a:stretch>
        </p:blipFill>
        <p:spPr bwMode="auto">
          <a:xfrm>
            <a:off x="3733800" y="152400"/>
            <a:ext cx="5148263" cy="6618288"/>
          </a:xfrm>
          <a:prstGeom prst="rect">
            <a:avLst/>
          </a:prstGeom>
          <a:noFill/>
          <a:ln w="9525">
            <a:noFill/>
            <a:miter lim="800000"/>
            <a:headEnd/>
            <a:tailEnd/>
          </a:ln>
        </p:spPr>
      </p:pic>
      <p:pic>
        <p:nvPicPr>
          <p:cNvPr id="23556" name="Picture 3" descr="C:\Users\Kerry Emaanuel\Class\CLIMATE\280px-MilutinMilankovic.png"/>
          <p:cNvPicPr>
            <a:picLocks noChangeAspect="1" noChangeArrowheads="1"/>
          </p:cNvPicPr>
          <p:nvPr/>
        </p:nvPicPr>
        <p:blipFill>
          <a:blip r:embed="rId4" cstate="print"/>
          <a:srcRect/>
          <a:stretch>
            <a:fillRect/>
          </a:stretch>
        </p:blipFill>
        <p:spPr bwMode="auto">
          <a:xfrm>
            <a:off x="685800" y="3048000"/>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6248400"/>
            <a:ext cx="3200400" cy="366713"/>
          </a:xfrm>
          <a:prstGeom prst="rect">
            <a:avLst/>
          </a:prstGeom>
          <a:noFill/>
          <a:ln w="9525">
            <a:noFill/>
            <a:miter lim="800000"/>
            <a:headEnd/>
            <a:tailEnd/>
          </a:ln>
        </p:spPr>
        <p:txBody>
          <a:bodyPr>
            <a:spAutoFit/>
          </a:bodyPr>
          <a:lstStyle/>
          <a:p>
            <a:r>
              <a:rPr lang="en-US" sz="1800" b="1">
                <a:latin typeface="Calibri" pitchFamily="34" charset="0"/>
              </a:rPr>
              <a:t>Milutin Milanković, 1879-1958</a:t>
            </a:r>
            <a:endParaRPr lang="en-US" sz="180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533400" y="1752600"/>
            <a:ext cx="8001000" cy="769441"/>
          </a:xfrm>
          <a:prstGeom prst="rect">
            <a:avLst/>
          </a:prstGeom>
          <a:noFill/>
          <a:ln w="9525">
            <a:noFill/>
            <a:miter lim="800000"/>
            <a:headEnd/>
            <a:tailEnd/>
          </a:ln>
          <a:effectLst/>
        </p:spPr>
        <p:txBody>
          <a:bodyPr>
            <a:spAutoFit/>
          </a:bodyPr>
          <a:lstStyle/>
          <a:p>
            <a:pPr algn="ctr">
              <a:spcBef>
                <a:spcPct val="50000"/>
              </a:spcBef>
              <a:defRPr/>
            </a:pPr>
            <a:r>
              <a:rPr lang="en-US" sz="4400" b="1" dirty="0" smtClean="0">
                <a:solidFill>
                  <a:srgbClr val="002162"/>
                </a:solidFill>
                <a:effectLst>
                  <a:outerShdw blurRad="38100" dist="38100" dir="2700000" algn="tl">
                    <a:srgbClr val="C0C0C0"/>
                  </a:outerShdw>
                </a:effectLst>
              </a:rPr>
              <a:t>Climate Feedbacks</a:t>
            </a:r>
            <a:endParaRPr lang="en-US" sz="4400" b="1" dirty="0">
              <a:effectLst>
                <a:outerShdw blurRad="38100" dist="38100" dir="2700000" algn="tl">
                  <a:srgbClr val="C0C0C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4294967295"/>
          </p:nvPr>
        </p:nvPicPr>
        <p:blipFill>
          <a:blip r:embed="rId3" cstate="print"/>
          <a:srcRect/>
          <a:stretch>
            <a:fillRect/>
          </a:stretch>
        </p:blipFill>
        <p:spPr>
          <a:xfrm>
            <a:off x="228600" y="809625"/>
            <a:ext cx="8686800" cy="5838825"/>
          </a:xfrm>
          <a:noFill/>
        </p:spPr>
      </p:pic>
      <p:sp>
        <p:nvSpPr>
          <p:cNvPr id="202755" name="Text Box 3"/>
          <p:cNvSpPr txBox="1">
            <a:spLocks noChangeArrowheads="1"/>
          </p:cNvSpPr>
          <p:nvPr/>
        </p:nvSpPr>
        <p:spPr bwMode="auto">
          <a:xfrm>
            <a:off x="381000" y="1524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C0C0C0"/>
                  </a:outerShdw>
                </a:effectLst>
              </a:rPr>
              <a:t>Climate Elements and Feedbacks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533400" y="1752600"/>
            <a:ext cx="8001000" cy="228917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002162"/>
                </a:solidFill>
                <a:effectLst>
                  <a:outerShdw blurRad="38100" dist="38100" dir="2700000" algn="tl">
                    <a:srgbClr val="C0C0C0"/>
                  </a:outerShdw>
                </a:effectLst>
              </a:rPr>
              <a:t>If the Only Feedback Were Temperature, Doubling Carbon Dioxide would Increase Surface Temperature by about 1.1 </a:t>
            </a:r>
            <a:r>
              <a:rPr lang="en-US" sz="3600" b="1" baseline="30000">
                <a:solidFill>
                  <a:srgbClr val="002162"/>
                </a:solidFill>
                <a:effectLst>
                  <a:outerShdw blurRad="38100" dist="38100" dir="2700000" algn="tl">
                    <a:srgbClr val="C0C0C0"/>
                  </a:outerShdw>
                </a:effectLst>
              </a:rPr>
              <a:t>o</a:t>
            </a:r>
            <a:r>
              <a:rPr lang="en-US" sz="3600" b="1">
                <a:solidFill>
                  <a:srgbClr val="002162"/>
                </a:solidFill>
                <a:effectLst>
                  <a:outerShdw blurRad="38100" dist="38100" dir="2700000" algn="tl">
                    <a:srgbClr val="C0C0C0"/>
                  </a:outerShdw>
                </a:effectLst>
              </a:rPr>
              <a:t>C.</a:t>
            </a:r>
            <a:r>
              <a:rPr lang="en-US" sz="3600" b="1">
                <a:effectLst>
                  <a:outerShdw blurRad="38100" dist="38100" dir="2700000" algn="tl">
                    <a:srgbClr val="C0C0C0"/>
                  </a:outerShdw>
                </a:effectLst>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4020" name="Rectangle 4"/>
          <p:cNvSpPr>
            <a:spLocks noGrp="1" noChangeArrowheads="1"/>
          </p:cNvSpPr>
          <p:nvPr>
            <p:ph type="title"/>
          </p:nvPr>
        </p:nvSpPr>
        <p:spPr>
          <a:xfrm>
            <a:off x="533400" y="1676400"/>
            <a:ext cx="8153400" cy="2392363"/>
          </a:xfrm>
        </p:spPr>
        <p:txBody>
          <a:bodyPr/>
          <a:lstStyle/>
          <a:p>
            <a:pPr eaLnBrk="1" hangingPunct="1">
              <a:defRPr/>
            </a:pPr>
            <a:r>
              <a:rPr lang="en-US" b="1" smtClean="0">
                <a:solidFill>
                  <a:srgbClr val="002162"/>
                </a:solidFill>
                <a:effectLst>
                  <a:outerShdw blurRad="38100" dist="38100" dir="2700000" algn="tl">
                    <a:srgbClr val="C0C0C0"/>
                  </a:outerShdw>
                </a:effectLst>
              </a:rPr>
              <a:t>Causes of Recent Climate Change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Image:Instrumental Temperature Record.png">
            <a:hlinkClick r:id="rId3"/>
          </p:cNvPr>
          <p:cNvPicPr>
            <a:picLocks noChangeAspect="1" noChangeArrowheads="1"/>
          </p:cNvPicPr>
          <p:nvPr/>
        </p:nvPicPr>
        <p:blipFill>
          <a:blip r:embed="rId4" cstate="print"/>
          <a:srcRect/>
          <a:stretch>
            <a:fillRect/>
          </a:stretch>
        </p:blipFill>
        <p:spPr bwMode="auto">
          <a:xfrm>
            <a:off x="838200" y="914400"/>
            <a:ext cx="7162800" cy="5321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Kerry Emaanuel\Class\CLIMATE\Carbon_History_and_Flux_Rev.png"/>
          <p:cNvPicPr>
            <a:picLocks noChangeAspect="1" noChangeArrowheads="1"/>
          </p:cNvPicPr>
          <p:nvPr/>
        </p:nvPicPr>
        <p:blipFill>
          <a:blip r:embed="rId3" cstate="print"/>
          <a:srcRect/>
          <a:stretch>
            <a:fillRect/>
          </a:stretch>
        </p:blipFill>
        <p:spPr bwMode="auto">
          <a:xfrm>
            <a:off x="2667000" y="0"/>
            <a:ext cx="5334000" cy="66468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b="1" smtClean="0">
                <a:solidFill>
                  <a:srgbClr val="002162"/>
                </a:solidFill>
                <a:effectLst>
                  <a:outerShdw blurRad="38100" dist="38100" dir="2700000" algn="tl">
                    <a:srgbClr val="C0C0C0"/>
                  </a:outerShdw>
                </a:effectLst>
              </a:rPr>
              <a:t>Program</a:t>
            </a:r>
          </a:p>
        </p:txBody>
      </p:sp>
      <p:sp>
        <p:nvSpPr>
          <p:cNvPr id="69635" name="Rectangle 3"/>
          <p:cNvSpPr>
            <a:spLocks noGrp="1" noChangeArrowheads="1"/>
          </p:cNvSpPr>
          <p:nvPr>
            <p:ph type="body" idx="1"/>
          </p:nvPr>
        </p:nvSpPr>
        <p:spPr>
          <a:xfrm>
            <a:off x="533400" y="1752600"/>
            <a:ext cx="8153400" cy="4191000"/>
          </a:xfrm>
        </p:spPr>
        <p:txBody>
          <a:bodyPr/>
          <a:lstStyle/>
          <a:p>
            <a:pPr eaLnBrk="1" hangingPunct="1">
              <a:defRPr/>
            </a:pPr>
            <a:r>
              <a:rPr lang="en-US" dirty="0" smtClean="0">
                <a:solidFill>
                  <a:srgbClr val="002162"/>
                </a:solidFill>
                <a:effectLst>
                  <a:outerShdw blurRad="38100" dist="38100" dir="2700000" algn="tl">
                    <a:srgbClr val="C0C0C0"/>
                  </a:outerShdw>
                </a:effectLst>
              </a:rPr>
              <a:t>History of earth’s climate</a:t>
            </a:r>
          </a:p>
          <a:p>
            <a:pPr eaLnBrk="1" hangingPunct="1">
              <a:defRPr/>
            </a:pPr>
            <a:endParaRPr lang="en-US" dirty="0" smtClean="0">
              <a:solidFill>
                <a:srgbClr val="002162"/>
              </a:solidFill>
              <a:effectLst>
                <a:outerShdw blurRad="38100" dist="38100" dir="2700000" algn="tl">
                  <a:srgbClr val="C0C0C0"/>
                </a:outerShdw>
              </a:effectLst>
            </a:endParaRPr>
          </a:p>
          <a:p>
            <a:pPr eaLnBrk="1" hangingPunct="1">
              <a:defRPr/>
            </a:pPr>
            <a:r>
              <a:rPr lang="en-US" dirty="0" smtClean="0">
                <a:solidFill>
                  <a:srgbClr val="002162"/>
                </a:solidFill>
                <a:effectLst>
                  <a:outerShdw blurRad="38100" dist="38100" dir="2700000" algn="tl">
                    <a:srgbClr val="C0C0C0"/>
                  </a:outerShdw>
                </a:effectLst>
              </a:rPr>
              <a:t>A little climate science</a:t>
            </a:r>
          </a:p>
          <a:p>
            <a:pPr eaLnBrk="1" hangingPunct="1">
              <a:defRPr/>
            </a:pPr>
            <a:endParaRPr lang="en-US" dirty="0" smtClean="0">
              <a:solidFill>
                <a:srgbClr val="002162"/>
              </a:solidFill>
              <a:effectLst>
                <a:outerShdw blurRad="38100" dist="38100" dir="2700000" algn="tl">
                  <a:srgbClr val="C0C0C0"/>
                </a:outerShdw>
              </a:effectLst>
            </a:endParaRPr>
          </a:p>
          <a:p>
            <a:pPr eaLnBrk="1" hangingPunct="1">
              <a:defRPr/>
            </a:pPr>
            <a:r>
              <a:rPr lang="en-US" dirty="0" err="1" smtClean="0">
                <a:solidFill>
                  <a:srgbClr val="002162"/>
                </a:solidFill>
                <a:effectLst>
                  <a:outerShdw blurRad="38100" dist="38100" dir="2700000" algn="tl">
                    <a:srgbClr val="C0C0C0"/>
                  </a:outerShdw>
                </a:effectLst>
              </a:rPr>
              <a:t>Forcings</a:t>
            </a:r>
            <a:r>
              <a:rPr lang="en-US" dirty="0" smtClean="0">
                <a:solidFill>
                  <a:srgbClr val="002162"/>
                </a:solidFill>
                <a:effectLst>
                  <a:outerShdw blurRad="38100" dist="38100" dir="2700000" algn="tl">
                    <a:srgbClr val="C0C0C0"/>
                  </a:outerShdw>
                </a:effectLst>
              </a:rPr>
              <a:t> and </a:t>
            </a:r>
            <a:r>
              <a:rPr lang="en-US" dirty="0" smtClean="0">
                <a:solidFill>
                  <a:srgbClr val="002162"/>
                </a:solidFill>
                <a:effectLst>
                  <a:outerShdw blurRad="38100" dist="38100" dir="2700000" algn="tl">
                    <a:srgbClr val="C0C0C0"/>
                  </a:outerShdw>
                </a:effectLst>
              </a:rPr>
              <a:t>feedbacks</a:t>
            </a:r>
          </a:p>
          <a:p>
            <a:pPr eaLnBrk="1" hangingPunct="1">
              <a:defRPr/>
            </a:pPr>
            <a:endParaRPr lang="en-US" dirty="0" smtClean="0">
              <a:solidFill>
                <a:srgbClr val="002162"/>
              </a:solidFill>
              <a:effectLst>
                <a:outerShdw blurRad="38100" dist="38100" dir="2700000" algn="tl">
                  <a:srgbClr val="C0C0C0"/>
                </a:outerShdw>
              </a:effectLst>
            </a:endParaRPr>
          </a:p>
          <a:p>
            <a:pPr eaLnBrk="1" hangingPunct="1">
              <a:defRPr/>
            </a:pPr>
            <a:r>
              <a:rPr lang="en-US" dirty="0" smtClean="0">
                <a:solidFill>
                  <a:srgbClr val="002162"/>
                </a:solidFill>
                <a:effectLst>
                  <a:outerShdw blurRad="38100" dist="38100" dir="2700000" algn="tl">
                    <a:srgbClr val="C0C0C0"/>
                  </a:outerShdw>
                </a:effectLst>
              </a:rPr>
              <a:t>Possible effects of climate change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762000" y="0"/>
            <a:ext cx="4598988" cy="6858000"/>
          </a:xfrm>
          <a:prstGeom prst="rect">
            <a:avLst/>
          </a:prstGeom>
          <a:noFill/>
          <a:ln w="9525">
            <a:noFill/>
            <a:miter lim="800000"/>
            <a:headEnd/>
            <a:tailEnd/>
          </a:ln>
        </p:spPr>
      </p:pic>
      <p:sp>
        <p:nvSpPr>
          <p:cNvPr id="106501" name="Text Box 5"/>
          <p:cNvSpPr txBox="1">
            <a:spLocks noChangeArrowheads="1"/>
          </p:cNvSpPr>
          <p:nvPr/>
        </p:nvSpPr>
        <p:spPr bwMode="auto">
          <a:xfrm>
            <a:off x="5715000" y="1600200"/>
            <a:ext cx="3124200" cy="3508375"/>
          </a:xfrm>
          <a:prstGeom prst="rect">
            <a:avLst/>
          </a:prstGeom>
          <a:noFill/>
          <a:ln w="9525">
            <a:noFill/>
            <a:miter lim="800000"/>
            <a:headEnd/>
            <a:tailEnd/>
          </a:ln>
          <a:effectLst/>
        </p:spPr>
        <p:txBody>
          <a:bodyPr>
            <a:spAutoFit/>
          </a:bodyPr>
          <a:lstStyle/>
          <a:p>
            <a:pPr>
              <a:spcBef>
                <a:spcPct val="50000"/>
              </a:spcBef>
              <a:defRPr/>
            </a:pPr>
            <a:r>
              <a:rPr lang="en-US" sz="2800" b="1">
                <a:solidFill>
                  <a:srgbClr val="002162"/>
                </a:solidFill>
                <a:effectLst>
                  <a:outerShdw blurRad="38100" dist="38100" dir="2700000" algn="tl">
                    <a:srgbClr val="C0C0C0"/>
                  </a:outerShdw>
                </a:effectLst>
              </a:rPr>
              <a:t>Variation in carbon dioxide and methane over the past 20,000 years, based on ice core and other records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endParaRPr lang="en-US" smtClean="0"/>
          </a:p>
        </p:txBody>
      </p:sp>
      <p:pic>
        <p:nvPicPr>
          <p:cNvPr id="35843" name="Picture 3" descr="fig15"/>
          <p:cNvPicPr>
            <a:picLocks noGrp="1" noChangeAspect="1" noChangeArrowheads="1"/>
          </p:cNvPicPr>
          <p:nvPr>
            <p:ph sz="half" idx="4294967295"/>
          </p:nvPr>
        </p:nvPicPr>
        <p:blipFill>
          <a:blip r:embed="rId3" cstate="print">
            <a:lum bright="60000" contrast="-76000"/>
          </a:blip>
          <a:srcRect/>
          <a:stretch>
            <a:fillRect/>
          </a:stretch>
        </p:blipFill>
        <p:spPr>
          <a:xfrm>
            <a:off x="0" y="0"/>
            <a:ext cx="9144000" cy="6858000"/>
          </a:xfrm>
          <a:noFill/>
        </p:spPr>
      </p:pic>
      <p:sp>
        <p:nvSpPr>
          <p:cNvPr id="35844" name="Rectangle 4"/>
          <p:cNvSpPr>
            <a:spLocks noGrp="1" noChangeArrowheads="1"/>
          </p:cNvSpPr>
          <p:nvPr>
            <p:ph type="body" idx="4294967295"/>
          </p:nvPr>
        </p:nvSpPr>
        <p:spPr>
          <a:xfrm>
            <a:off x="0" y="1981200"/>
            <a:ext cx="8229600" cy="3810000"/>
          </a:xfrm>
        </p:spPr>
        <p:txBody>
          <a:bodyPr/>
          <a:lstStyle/>
          <a:p>
            <a:pPr eaLnBrk="1" hangingPunct="1">
              <a:buFontTx/>
              <a:buNone/>
            </a:pPr>
            <a:endParaRPr lang="en-US" smtClean="0"/>
          </a:p>
          <a:p>
            <a:pPr eaLnBrk="1" hangingPunct="1"/>
            <a:endParaRPr lang="en-US" smtClean="0"/>
          </a:p>
        </p:txBody>
      </p:sp>
      <p:pic>
        <p:nvPicPr>
          <p:cNvPr id="35845" name="Picture 5" descr="Climate_Change_Attribution"/>
          <p:cNvPicPr>
            <a:picLocks noGrp="1" noChangeAspect="1" noChangeArrowheads="1"/>
          </p:cNvPicPr>
          <p:nvPr>
            <p:ph sz="half" idx="4294967295"/>
          </p:nvPr>
        </p:nvPicPr>
        <p:blipFill>
          <a:blip r:embed="rId4" cstate="print"/>
          <a:srcRect/>
          <a:stretch>
            <a:fillRect/>
          </a:stretch>
        </p:blipFill>
        <p:spPr>
          <a:xfrm>
            <a:off x="1981200" y="152400"/>
            <a:ext cx="5653088" cy="64770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11232"/>
          <a:stretch>
            <a:fillRect/>
          </a:stretch>
        </p:blipFill>
        <p:spPr bwMode="auto">
          <a:xfrm>
            <a:off x="609600" y="1200150"/>
            <a:ext cx="8032750" cy="4960938"/>
          </a:xfrm>
          <a:prstGeom prst="rect">
            <a:avLst/>
          </a:prstGeom>
          <a:noFill/>
          <a:ln w="9525">
            <a:noFill/>
            <a:miter lim="800000"/>
            <a:headEnd/>
            <a:tailEnd/>
          </a:ln>
        </p:spPr>
      </p:pic>
      <p:sp>
        <p:nvSpPr>
          <p:cNvPr id="29701" name="Text Box 5"/>
          <p:cNvSpPr txBox="1">
            <a:spLocks noChangeArrowheads="1"/>
          </p:cNvSpPr>
          <p:nvPr/>
        </p:nvSpPr>
        <p:spPr bwMode="auto">
          <a:xfrm>
            <a:off x="838200" y="609600"/>
            <a:ext cx="7696200" cy="519113"/>
          </a:xfrm>
          <a:prstGeom prst="rect">
            <a:avLst/>
          </a:prstGeom>
          <a:noFill/>
          <a:ln w="9525">
            <a:noFill/>
            <a:miter lim="800000"/>
            <a:headEnd/>
            <a:tailEnd/>
          </a:ln>
          <a:effectLst/>
        </p:spPr>
        <p:txBody>
          <a:bodyPr>
            <a:spAutoFit/>
          </a:bodyPr>
          <a:lstStyle/>
          <a:p>
            <a:pPr>
              <a:spcBef>
                <a:spcPct val="50000"/>
              </a:spcBef>
              <a:defRPr/>
            </a:pPr>
            <a:r>
              <a:rPr lang="en-US" sz="2800">
                <a:solidFill>
                  <a:srgbClr val="002162"/>
                </a:solidFill>
                <a:effectLst>
                  <a:outerShdw blurRad="38100" dist="38100" dir="2700000" algn="tl">
                    <a:srgbClr val="C0C0C0"/>
                  </a:outerShdw>
                </a:effectLst>
              </a:rPr>
              <a:t>Distribution of temperature change, 1901-2005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cstate="print"/>
          <a:srcRect/>
          <a:stretch>
            <a:fillRect/>
          </a:stretch>
        </p:blipFill>
        <p:spPr bwMode="auto">
          <a:xfrm>
            <a:off x="228600" y="874713"/>
            <a:ext cx="8664575" cy="5983287"/>
          </a:xfrm>
          <a:prstGeom prst="rect">
            <a:avLst/>
          </a:prstGeom>
          <a:noFill/>
          <a:ln w="9525">
            <a:noFill/>
            <a:miter lim="800000"/>
            <a:headEnd/>
            <a:tailEnd/>
          </a:ln>
        </p:spPr>
      </p:pic>
      <p:sp>
        <p:nvSpPr>
          <p:cNvPr id="43013" name="Text Box 5"/>
          <p:cNvSpPr txBox="1">
            <a:spLocks noChangeArrowheads="1"/>
          </p:cNvSpPr>
          <p:nvPr/>
        </p:nvSpPr>
        <p:spPr bwMode="auto">
          <a:xfrm>
            <a:off x="2667000" y="304800"/>
            <a:ext cx="50292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002162"/>
                </a:solidFill>
                <a:effectLst>
                  <a:outerShdw blurRad="38100" dist="38100" dir="2700000" algn="tl">
                    <a:srgbClr val="C0C0C0"/>
                  </a:outerShdw>
                </a:effectLst>
              </a:rPr>
              <a:t>Projected Warming: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57200" y="2362200"/>
            <a:ext cx="8229600" cy="1143000"/>
          </a:xfrm>
        </p:spPr>
        <p:txBody>
          <a:bodyPr/>
          <a:lstStyle/>
          <a:p>
            <a:pPr eaLnBrk="1" hangingPunct="1">
              <a:defRPr/>
            </a:pPr>
            <a:r>
              <a:rPr lang="en-US" b="1" smtClean="0">
                <a:solidFill>
                  <a:srgbClr val="002162"/>
                </a:solidFill>
                <a:effectLst>
                  <a:outerShdw blurRad="38100" dist="38100" dir="2700000" algn="tl">
                    <a:srgbClr val="C0C0C0"/>
                  </a:outerShdw>
                </a:effectLst>
              </a:rPr>
              <a:t>Does Any of this Matter?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smtClean="0">
                <a:solidFill>
                  <a:srgbClr val="002162"/>
                </a:solidFill>
                <a:effectLst>
                  <a:outerShdw blurRad="38100" dist="38100" dir="2700000" algn="tl">
                    <a:srgbClr val="C0C0C0"/>
                  </a:outerShdw>
                </a:effectLst>
              </a:rPr>
              <a:t>Possible Benefits of Warming:</a:t>
            </a:r>
          </a:p>
        </p:txBody>
      </p:sp>
      <p:sp>
        <p:nvSpPr>
          <p:cNvPr id="47107" name="Rectangle 3"/>
          <p:cNvSpPr>
            <a:spLocks noGrp="1" noChangeArrowheads="1"/>
          </p:cNvSpPr>
          <p:nvPr>
            <p:ph type="body" idx="1"/>
          </p:nvPr>
        </p:nvSpPr>
        <p:spPr/>
        <p:txBody>
          <a:bodyPr/>
          <a:lstStyle/>
          <a:p>
            <a:pPr eaLnBrk="1" hangingPunct="1"/>
            <a:r>
              <a:rPr lang="en-US" smtClean="0">
                <a:solidFill>
                  <a:srgbClr val="002162"/>
                </a:solidFill>
              </a:rPr>
              <a:t>Fewer deaths from exposure </a:t>
            </a:r>
          </a:p>
          <a:p>
            <a:pPr eaLnBrk="1" hangingPunct="1"/>
            <a:r>
              <a:rPr lang="en-US" smtClean="0">
                <a:solidFill>
                  <a:srgbClr val="002162"/>
                </a:solidFill>
              </a:rPr>
              <a:t>More vigorous plant growth</a:t>
            </a:r>
          </a:p>
          <a:p>
            <a:pPr eaLnBrk="1" hangingPunct="1"/>
            <a:r>
              <a:rPr lang="en-US" smtClean="0">
                <a:solidFill>
                  <a:srgbClr val="002162"/>
                </a:solidFill>
              </a:rPr>
              <a:t>Increase of arable land at high latitudes</a:t>
            </a:r>
          </a:p>
          <a:p>
            <a:pPr eaLnBrk="1" hangingPunct="1"/>
            <a:r>
              <a:rPr lang="en-US" smtClean="0">
                <a:solidFill>
                  <a:srgbClr val="002162"/>
                </a:solidFill>
              </a:rPr>
              <a:t>Increased mining potential in current permafrost regions</a:t>
            </a:r>
          </a:p>
          <a:p>
            <a:pPr eaLnBrk="1" hangingPunct="1"/>
            <a:r>
              <a:rPr lang="en-US" smtClean="0">
                <a:solidFill>
                  <a:srgbClr val="002162"/>
                </a:solidFill>
              </a:rPr>
              <a:t>Arctic waterways become navigable</a:t>
            </a:r>
          </a:p>
          <a:p>
            <a:pPr eaLnBrk="1" hangingPunct="1"/>
            <a:r>
              <a:rPr lang="en-US" smtClean="0">
                <a:solidFill>
                  <a:srgbClr val="002162"/>
                </a:solidFill>
              </a:rPr>
              <a:t>Reduced heating costs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en-US" smtClean="0">
                <a:solidFill>
                  <a:srgbClr val="002162"/>
                </a:solidFill>
                <a:effectLst>
                  <a:outerShdw blurRad="38100" dist="38100" dir="2700000" algn="tl">
                    <a:srgbClr val="C0C0C0"/>
                  </a:outerShdw>
                </a:effectLst>
              </a:rPr>
              <a:t>Warming Risks</a:t>
            </a:r>
          </a:p>
        </p:txBody>
      </p:sp>
      <p:sp>
        <p:nvSpPr>
          <p:cNvPr id="48131" name="Rectangle 3"/>
          <p:cNvSpPr>
            <a:spLocks noGrp="1" noChangeArrowheads="1"/>
          </p:cNvSpPr>
          <p:nvPr>
            <p:ph type="body" idx="1"/>
          </p:nvPr>
        </p:nvSpPr>
        <p:spPr>
          <a:xfrm>
            <a:off x="457200" y="1600200"/>
            <a:ext cx="8229600" cy="4953000"/>
          </a:xfrm>
        </p:spPr>
        <p:txBody>
          <a:bodyPr/>
          <a:lstStyle/>
          <a:p>
            <a:pPr eaLnBrk="1" hangingPunct="1">
              <a:lnSpc>
                <a:spcPct val="90000"/>
              </a:lnSpc>
            </a:pPr>
            <a:r>
              <a:rPr lang="en-US" sz="2800" smtClean="0">
                <a:solidFill>
                  <a:srgbClr val="002162"/>
                </a:solidFill>
              </a:rPr>
              <a:t>Rising sea level</a:t>
            </a:r>
          </a:p>
          <a:p>
            <a:pPr eaLnBrk="1" hangingPunct="1">
              <a:lnSpc>
                <a:spcPct val="90000"/>
              </a:lnSpc>
            </a:pPr>
            <a:r>
              <a:rPr lang="en-US" sz="2800" smtClean="0">
                <a:solidFill>
                  <a:srgbClr val="002162"/>
                </a:solidFill>
              </a:rPr>
              <a:t>Concentration of rainfall into fewer but more intense events...more drought, floods</a:t>
            </a:r>
          </a:p>
          <a:p>
            <a:pPr eaLnBrk="1" hangingPunct="1">
              <a:lnSpc>
                <a:spcPct val="90000"/>
              </a:lnSpc>
            </a:pPr>
            <a:r>
              <a:rPr lang="en-US" sz="2800" smtClean="0">
                <a:solidFill>
                  <a:srgbClr val="002162"/>
                </a:solidFill>
              </a:rPr>
              <a:t>Increased incidence of some diseases</a:t>
            </a:r>
          </a:p>
          <a:p>
            <a:pPr eaLnBrk="1" hangingPunct="1">
              <a:lnSpc>
                <a:spcPct val="90000"/>
              </a:lnSpc>
            </a:pPr>
            <a:r>
              <a:rPr lang="en-US" sz="2800" smtClean="0">
                <a:solidFill>
                  <a:srgbClr val="002162"/>
                </a:solidFill>
              </a:rPr>
              <a:t>Increased production of allergens</a:t>
            </a:r>
          </a:p>
          <a:p>
            <a:pPr eaLnBrk="1" hangingPunct="1">
              <a:lnSpc>
                <a:spcPct val="90000"/>
              </a:lnSpc>
            </a:pPr>
            <a:r>
              <a:rPr lang="en-US" sz="2800" smtClean="0">
                <a:solidFill>
                  <a:srgbClr val="002162"/>
                </a:solidFill>
              </a:rPr>
              <a:t>Increased mortality from heat waves</a:t>
            </a:r>
          </a:p>
          <a:p>
            <a:pPr eaLnBrk="1" hangingPunct="1">
              <a:lnSpc>
                <a:spcPct val="90000"/>
              </a:lnSpc>
            </a:pPr>
            <a:r>
              <a:rPr lang="en-US" sz="2800" smtClean="0">
                <a:solidFill>
                  <a:srgbClr val="002162"/>
                </a:solidFill>
              </a:rPr>
              <a:t>Increased consumption of electricity</a:t>
            </a:r>
          </a:p>
          <a:p>
            <a:pPr eaLnBrk="1" hangingPunct="1">
              <a:lnSpc>
                <a:spcPct val="90000"/>
              </a:lnSpc>
            </a:pPr>
            <a:r>
              <a:rPr lang="en-US" sz="2800" smtClean="0">
                <a:solidFill>
                  <a:srgbClr val="002162"/>
                </a:solidFill>
              </a:rPr>
              <a:t>Possible increase in violent storms</a:t>
            </a:r>
          </a:p>
          <a:p>
            <a:pPr eaLnBrk="1" hangingPunct="1">
              <a:lnSpc>
                <a:spcPct val="90000"/>
              </a:lnSpc>
            </a:pPr>
            <a:r>
              <a:rPr lang="en-US" sz="2800" smtClean="0">
                <a:solidFill>
                  <a:srgbClr val="002162"/>
                </a:solidFill>
              </a:rPr>
              <a:t>Ocean acidification, increased species extinctions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C90460C1-FCD0-4501-9202-7E2567DDE04C}" type="slidenum">
              <a:rPr lang="en-US"/>
              <a:pPr/>
              <a:t>27</a:t>
            </a:fld>
            <a:endParaRPr lang="en-US"/>
          </a:p>
        </p:txBody>
      </p:sp>
      <p:pic>
        <p:nvPicPr>
          <p:cNvPr id="519170" name="Picture 2"/>
          <p:cNvPicPr>
            <a:picLocks noChangeAspect="1" noChangeArrowheads="1"/>
          </p:cNvPicPr>
          <p:nvPr/>
        </p:nvPicPr>
        <p:blipFill>
          <a:blip r:embed="rId2" cstate="print"/>
          <a:srcRect/>
          <a:stretch>
            <a:fillRect/>
          </a:stretch>
        </p:blipFill>
        <p:spPr bwMode="auto">
          <a:xfrm>
            <a:off x="1138238" y="1423988"/>
            <a:ext cx="8005762" cy="5434012"/>
          </a:xfrm>
          <a:prstGeom prst="rect">
            <a:avLst/>
          </a:prstGeom>
          <a:noFill/>
          <a:ln w="9525">
            <a:noFill/>
            <a:miter lim="800000"/>
            <a:headEnd/>
            <a:tailEnd/>
          </a:ln>
          <a:effectLst/>
        </p:spPr>
      </p:pic>
      <p:sp>
        <p:nvSpPr>
          <p:cNvPr id="519171" name="Rectangle 3"/>
          <p:cNvSpPr>
            <a:spLocks noChangeArrowheads="1"/>
          </p:cNvSpPr>
          <p:nvPr/>
        </p:nvSpPr>
        <p:spPr bwMode="auto">
          <a:xfrm>
            <a:off x="1155700" y="419100"/>
            <a:ext cx="7772400" cy="1143000"/>
          </a:xfrm>
          <a:prstGeom prst="rect">
            <a:avLst/>
          </a:prstGeom>
          <a:noFill/>
          <a:ln w="9525">
            <a:noFill/>
            <a:miter lim="800000"/>
            <a:headEnd/>
            <a:tailEnd/>
          </a:ln>
        </p:spPr>
        <p:txBody>
          <a:bodyPr/>
          <a:lstStyle/>
          <a:p>
            <a:pPr algn="ctr"/>
            <a:r>
              <a:rPr lang="en-GB" sz="3000">
                <a:solidFill>
                  <a:srgbClr val="91005C"/>
                </a:solidFill>
              </a:rPr>
              <a:t>Sea Level Rise</a:t>
            </a:r>
            <a:endParaRPr lang="de-DE" sz="3000">
              <a:solidFill>
                <a:srgbClr val="91005C"/>
              </a:solidFill>
            </a:endParaRPr>
          </a:p>
        </p:txBody>
      </p:sp>
      <p:sp>
        <p:nvSpPr>
          <p:cNvPr id="519172" name="Text Box 4"/>
          <p:cNvSpPr txBox="1">
            <a:spLocks noChangeArrowheads="1"/>
          </p:cNvSpPr>
          <p:nvPr/>
        </p:nvSpPr>
        <p:spPr bwMode="auto">
          <a:xfrm rot="-1048752">
            <a:off x="3184525" y="4622800"/>
            <a:ext cx="1492250" cy="366713"/>
          </a:xfrm>
          <a:prstGeom prst="rect">
            <a:avLst/>
          </a:prstGeom>
          <a:noFill/>
          <a:ln w="9525">
            <a:noFill/>
            <a:miter lim="800000"/>
            <a:headEnd/>
            <a:tailEnd/>
          </a:ln>
          <a:effectLst/>
        </p:spPr>
        <p:txBody>
          <a:bodyPr wrap="none">
            <a:spAutoFit/>
          </a:bodyPr>
          <a:lstStyle/>
          <a:p>
            <a:r>
              <a:rPr lang="en-GB" sz="1800">
                <a:solidFill>
                  <a:srgbClr val="FF0000"/>
                </a:solidFill>
              </a:rPr>
              <a:t>Tide Gauges</a:t>
            </a:r>
            <a:endParaRPr lang="de-DE" sz="1800">
              <a:solidFill>
                <a:srgbClr val="FF0000"/>
              </a:solidFill>
            </a:endParaRPr>
          </a:p>
        </p:txBody>
      </p:sp>
      <p:sp>
        <p:nvSpPr>
          <p:cNvPr id="519173" name="Text Box 5"/>
          <p:cNvSpPr txBox="1">
            <a:spLocks noChangeArrowheads="1"/>
          </p:cNvSpPr>
          <p:nvPr/>
        </p:nvSpPr>
        <p:spPr bwMode="auto">
          <a:xfrm rot="-1998512">
            <a:off x="5775325" y="2138363"/>
            <a:ext cx="1962150" cy="366712"/>
          </a:xfrm>
          <a:prstGeom prst="rect">
            <a:avLst/>
          </a:prstGeom>
          <a:noFill/>
          <a:ln w="9525">
            <a:noFill/>
            <a:miter lim="800000"/>
            <a:headEnd/>
            <a:tailEnd/>
          </a:ln>
          <a:effectLst/>
        </p:spPr>
        <p:txBody>
          <a:bodyPr wrap="none">
            <a:spAutoFit/>
          </a:bodyPr>
          <a:lstStyle/>
          <a:p>
            <a:r>
              <a:rPr lang="en-GB" sz="1800">
                <a:solidFill>
                  <a:schemeClr val="accent2"/>
                </a:solidFill>
              </a:rPr>
              <a:t>Satellite Altimeter</a:t>
            </a:r>
            <a:endParaRPr lang="de-DE" sz="1800">
              <a:solidFill>
                <a:schemeClr val="accent2"/>
              </a:solidFill>
            </a:endParaRPr>
          </a:p>
        </p:txBody>
      </p:sp>
      <p:sp>
        <p:nvSpPr>
          <p:cNvPr id="519174" name="Text Box 6"/>
          <p:cNvSpPr txBox="1">
            <a:spLocks noChangeArrowheads="1"/>
          </p:cNvSpPr>
          <p:nvPr/>
        </p:nvSpPr>
        <p:spPr bwMode="auto">
          <a:xfrm rot="-1179115">
            <a:off x="8261350" y="2603500"/>
            <a:ext cx="609600" cy="304800"/>
          </a:xfrm>
          <a:prstGeom prst="rect">
            <a:avLst/>
          </a:prstGeom>
          <a:noFill/>
          <a:ln w="9525">
            <a:noFill/>
            <a:miter lim="800000"/>
            <a:headEnd/>
            <a:tailEnd/>
          </a:ln>
          <a:effectLst/>
        </p:spPr>
        <p:txBody>
          <a:bodyPr wrap="none">
            <a:spAutoFit/>
          </a:bodyPr>
          <a:lstStyle/>
          <a:p>
            <a:r>
              <a:rPr lang="en-GB" sz="1400">
                <a:solidFill>
                  <a:schemeClr val="bg2"/>
                </a:solidFill>
              </a:rPr>
              <a:t>IPCC</a:t>
            </a:r>
            <a:endParaRPr lang="de-DE" sz="1400">
              <a:solidFill>
                <a:schemeClr val="bg2"/>
              </a:solidFill>
            </a:endParaRPr>
          </a:p>
        </p:txBody>
      </p:sp>
      <p:sp>
        <p:nvSpPr>
          <p:cNvPr id="519175" name="Text Box 7"/>
          <p:cNvSpPr txBox="1">
            <a:spLocks noChangeArrowheads="1"/>
          </p:cNvSpPr>
          <p:nvPr/>
        </p:nvSpPr>
        <p:spPr bwMode="auto">
          <a:xfrm>
            <a:off x="5637213" y="4343400"/>
            <a:ext cx="3038475" cy="974725"/>
          </a:xfrm>
          <a:prstGeom prst="rect">
            <a:avLst/>
          </a:prstGeom>
          <a:solidFill>
            <a:schemeClr val="accent1"/>
          </a:solidFill>
          <a:ln w="9525">
            <a:noFill/>
            <a:miter lim="800000"/>
            <a:headEnd/>
            <a:tailEnd/>
          </a:ln>
          <a:effectLst/>
        </p:spPr>
        <p:txBody>
          <a:bodyPr>
            <a:spAutoFit/>
          </a:bodyPr>
          <a:lstStyle/>
          <a:p>
            <a:r>
              <a:rPr lang="en-GB" sz="1600" b="1"/>
              <a:t>IPCC 2007</a:t>
            </a:r>
            <a:r>
              <a:rPr lang="en-GB" sz="1400"/>
              <a:t>: </a:t>
            </a:r>
          </a:p>
          <a:p>
            <a:r>
              <a:rPr lang="en-GB" sz="1400"/>
              <a:t>for </a:t>
            </a:r>
            <a:r>
              <a:rPr lang="en-US" sz="1400"/>
              <a:t>1961–2003</a:t>
            </a:r>
            <a:r>
              <a:rPr lang="en-GB" sz="1400"/>
              <a:t>:</a:t>
            </a:r>
          </a:p>
          <a:p>
            <a:r>
              <a:rPr lang="en-GB" sz="1400"/>
              <a:t>Models </a:t>
            </a:r>
            <a:r>
              <a:rPr lang="en-GB" sz="1400" b="1"/>
              <a:t>1.2 mm/year</a:t>
            </a:r>
          </a:p>
          <a:p>
            <a:r>
              <a:rPr lang="en-GB" sz="1400"/>
              <a:t>Data </a:t>
            </a:r>
            <a:r>
              <a:rPr lang="en-GB" sz="1400" b="1"/>
              <a:t>1.8 mm/year</a:t>
            </a:r>
            <a:endParaRPr lang="en-US" sz="1400"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9175"/>
                                        </p:tgtEl>
                                        <p:attrNameLst>
                                          <p:attrName>style.visibility</p:attrName>
                                        </p:attrNameLst>
                                      </p:cBhvr>
                                      <p:to>
                                        <p:strVal val="visible"/>
                                      </p:to>
                                    </p:set>
                                    <p:animEffect transition="in" filter="wipe(left)">
                                      <p:cBhvr>
                                        <p:cTn id="7" dur="500"/>
                                        <p:tgtEl>
                                          <p:spTgt spid="519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A409979-E13E-4BB9-AE1E-D43489F12465}" type="slidenum">
              <a:rPr lang="en-US"/>
              <a:pPr/>
              <a:t>28</a:t>
            </a:fld>
            <a:endParaRPr lang="en-US"/>
          </a:p>
        </p:txBody>
      </p:sp>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p:txBody>
          <a:bodyPr/>
          <a:lstStyle/>
          <a:p>
            <a:r>
              <a:rPr lang="en-GB" sz="4000" dirty="0">
                <a:solidFill>
                  <a:srgbClr val="002060"/>
                </a:solidFill>
                <a:effectLst>
                  <a:outerShdw blurRad="38100" dist="38100" dir="2700000" algn="tl">
                    <a:srgbClr val="000000">
                      <a:alpha val="43137"/>
                    </a:srgbClr>
                  </a:outerShdw>
                </a:effectLst>
              </a:rPr>
              <a:t>Past Sea Level vs. Temperature</a:t>
            </a:r>
            <a:endParaRPr lang="en-US" sz="4000" dirty="0">
              <a:solidFill>
                <a:srgbClr val="002060"/>
              </a:solidFill>
              <a:effectLst>
                <a:outerShdw blurRad="38100" dist="38100" dir="2700000" algn="tl">
                  <a:srgbClr val="000000">
                    <a:alpha val="43137"/>
                  </a:srgbClr>
                </a:outerShdw>
              </a:effectLst>
            </a:endParaRPr>
          </a:p>
        </p:txBody>
      </p:sp>
      <p:pic>
        <p:nvPicPr>
          <p:cNvPr id="513028" name="Picture 4"/>
          <p:cNvPicPr>
            <a:picLocks noChangeAspect="1" noChangeArrowheads="1"/>
          </p:cNvPicPr>
          <p:nvPr/>
        </p:nvPicPr>
        <p:blipFill>
          <a:blip r:embed="rId3" cstate="print"/>
          <a:srcRect/>
          <a:stretch>
            <a:fillRect/>
          </a:stretch>
        </p:blipFill>
        <p:spPr bwMode="auto">
          <a:xfrm>
            <a:off x="533400" y="1447800"/>
            <a:ext cx="7753350" cy="49085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524000" y="152400"/>
            <a:ext cx="6477000" cy="579438"/>
          </a:xfrm>
          <a:prstGeom prst="rect">
            <a:avLst/>
          </a:prstGeom>
          <a:noFill/>
          <a:ln w="9525">
            <a:noFill/>
            <a:miter lim="800000"/>
            <a:headEnd/>
            <a:tailEnd/>
          </a:ln>
          <a:effectLst/>
        </p:spPr>
        <p:txBody>
          <a:bodyPr>
            <a:spAutoFit/>
          </a:bodyPr>
          <a:lstStyle/>
          <a:p>
            <a:pPr>
              <a:spcBef>
                <a:spcPct val="50000"/>
              </a:spcBef>
              <a:defRPr/>
            </a:pPr>
            <a:r>
              <a:rPr lang="en-US" sz="3200" b="1">
                <a:solidFill>
                  <a:srgbClr val="002162"/>
                </a:solidFill>
                <a:effectLst>
                  <a:outerShdw blurRad="38100" dist="38100" dir="2700000" algn="tl">
                    <a:srgbClr val="C0C0C0"/>
                  </a:outerShdw>
                </a:effectLst>
              </a:rPr>
              <a:t>Arctic Minimum Sea Ice Extent</a:t>
            </a:r>
          </a:p>
        </p:txBody>
      </p:sp>
      <p:pic>
        <p:nvPicPr>
          <p:cNvPr id="50179" name="Picture 6" descr="arctic_seaice_extent_2007"/>
          <p:cNvPicPr>
            <a:picLocks noChangeAspect="1" noChangeArrowheads="1"/>
          </p:cNvPicPr>
          <p:nvPr/>
        </p:nvPicPr>
        <p:blipFill>
          <a:blip r:embed="rId3" cstate="print"/>
          <a:srcRect/>
          <a:stretch>
            <a:fillRect/>
          </a:stretch>
        </p:blipFill>
        <p:spPr bwMode="auto">
          <a:xfrm>
            <a:off x="1600200" y="914400"/>
            <a:ext cx="5724525" cy="5591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lstStyle/>
          <a:p>
            <a:pPr eaLnBrk="1" hangingPunct="1">
              <a:defRPr/>
            </a:pPr>
            <a:r>
              <a:rPr lang="en-US" dirty="0" smtClean="0">
                <a:solidFill>
                  <a:srgbClr val="002162"/>
                </a:solidFill>
                <a:effectLst>
                  <a:outerShdw blurRad="38100" dist="38100" dir="2700000" algn="tl">
                    <a:srgbClr val="C0C0C0"/>
                  </a:outerShdw>
                </a:effectLst>
              </a:rPr>
              <a:t>The Snowball Earth (~500 </a:t>
            </a:r>
            <a:r>
              <a:rPr lang="en-US" dirty="0" err="1" smtClean="0">
                <a:solidFill>
                  <a:srgbClr val="002162"/>
                </a:solidFill>
                <a:effectLst>
                  <a:outerShdw blurRad="38100" dist="38100" dir="2700000" algn="tl">
                    <a:srgbClr val="C0C0C0"/>
                  </a:outerShdw>
                </a:effectLst>
              </a:rPr>
              <a:t>mya</a:t>
            </a:r>
            <a:r>
              <a:rPr lang="en-US" dirty="0" smtClean="0">
                <a:solidFill>
                  <a:srgbClr val="002162"/>
                </a:solidFill>
                <a:effectLst>
                  <a:outerShdw blurRad="38100" dist="38100" dir="2700000" algn="tl">
                    <a:srgbClr val="C0C0C0"/>
                  </a:outerShdw>
                </a:effectLst>
              </a:rPr>
              <a:t>)</a:t>
            </a:r>
          </a:p>
        </p:txBody>
      </p:sp>
      <p:pic>
        <p:nvPicPr>
          <p:cNvPr id="8195" name="Picture 2" descr="C:\Users\Kerry Emaanuel\Class\CLIMATE\snowball.gif"/>
          <p:cNvPicPr>
            <a:picLocks noChangeAspect="1" noChangeArrowheads="1"/>
          </p:cNvPicPr>
          <p:nvPr/>
        </p:nvPicPr>
        <p:blipFill>
          <a:blip r:embed="rId3" cstate="print"/>
          <a:srcRect/>
          <a:stretch>
            <a:fillRect/>
          </a:stretch>
        </p:blipFill>
        <p:spPr bwMode="auto">
          <a:xfrm>
            <a:off x="685800" y="1524000"/>
            <a:ext cx="3962400" cy="4802188"/>
          </a:xfrm>
          <a:prstGeom prst="rect">
            <a:avLst/>
          </a:prstGeom>
          <a:noFill/>
          <a:ln w="9525">
            <a:noFill/>
            <a:miter lim="800000"/>
            <a:headEnd/>
            <a:tailEnd/>
          </a:ln>
        </p:spPr>
      </p:pic>
      <p:pic>
        <p:nvPicPr>
          <p:cNvPr id="8196" name="Picture 3" descr="C:\Users\Kerry Emaanuel\Class\CLIMATE\untitled.bmp"/>
          <p:cNvPicPr>
            <a:picLocks noChangeAspect="1" noChangeArrowheads="1"/>
          </p:cNvPicPr>
          <p:nvPr/>
        </p:nvPicPr>
        <p:blipFill>
          <a:blip r:embed="rId4" cstate="print"/>
          <a:srcRect/>
          <a:stretch>
            <a:fillRect/>
          </a:stretch>
        </p:blipFill>
        <p:spPr bwMode="auto">
          <a:xfrm>
            <a:off x="5105400" y="1524000"/>
            <a:ext cx="3148013" cy="2362200"/>
          </a:xfrm>
          <a:prstGeom prst="rect">
            <a:avLst/>
          </a:prstGeom>
          <a:noFill/>
          <a:ln w="9525">
            <a:noFill/>
            <a:miter lim="800000"/>
            <a:headEnd/>
            <a:tailEnd/>
          </a:ln>
        </p:spPr>
      </p:pic>
      <p:pic>
        <p:nvPicPr>
          <p:cNvPr id="8197" name="Picture 4" descr="65my"/>
          <p:cNvPicPr>
            <a:picLocks noChangeAspect="1" noChangeArrowheads="1"/>
          </p:cNvPicPr>
          <p:nvPr/>
        </p:nvPicPr>
        <p:blipFill>
          <a:blip r:embed="rId5" cstate="print"/>
          <a:srcRect/>
          <a:stretch>
            <a:fillRect/>
          </a:stretch>
        </p:blipFill>
        <p:spPr bwMode="auto">
          <a:xfrm>
            <a:off x="5105400" y="3962400"/>
            <a:ext cx="3176588" cy="23923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lacier_Mass_Balance_Map"/>
          <p:cNvPicPr>
            <a:picLocks noChangeAspect="1" noChangeArrowheads="1"/>
          </p:cNvPicPr>
          <p:nvPr/>
        </p:nvPicPr>
        <p:blipFill>
          <a:blip r:embed="rId3" cstate="print"/>
          <a:srcRect/>
          <a:stretch>
            <a:fillRect/>
          </a:stretch>
        </p:blipFill>
        <p:spPr bwMode="auto">
          <a:xfrm>
            <a:off x="838200" y="688975"/>
            <a:ext cx="7391400" cy="54244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07463076-994B-4F04-8EF3-65C7627CC9B9}" type="slidenum">
              <a:rPr lang="en-US"/>
              <a:pPr/>
              <a:t>31</a:t>
            </a:fld>
            <a:endParaRPr lang="en-US"/>
          </a:p>
        </p:txBody>
      </p:sp>
      <p:sp>
        <p:nvSpPr>
          <p:cNvPr id="524290" name="Rectangle 2"/>
          <p:cNvSpPr>
            <a:spLocks noGrp="1" noChangeArrowheads="1"/>
          </p:cNvSpPr>
          <p:nvPr>
            <p:ph type="title"/>
          </p:nvPr>
        </p:nvSpPr>
        <p:spPr>
          <a:xfrm>
            <a:off x="457200" y="0"/>
            <a:ext cx="8229600" cy="1143000"/>
          </a:xfrm>
        </p:spPr>
        <p:txBody>
          <a:bodyPr/>
          <a:lstStyle/>
          <a:p>
            <a:r>
              <a:rPr lang="en-GB" dirty="0">
                <a:solidFill>
                  <a:srgbClr val="002060"/>
                </a:solidFill>
                <a:effectLst>
                  <a:outerShdw blurRad="38100" dist="38100" dir="2700000" algn="tl">
                    <a:srgbClr val="000000">
                      <a:alpha val="43137"/>
                    </a:srgbClr>
                  </a:outerShdw>
                </a:effectLst>
              </a:rPr>
              <a:t>Changes in Precipitation</a:t>
            </a:r>
            <a:endParaRPr lang="en-US" dirty="0">
              <a:solidFill>
                <a:srgbClr val="002060"/>
              </a:solidFill>
              <a:effectLst>
                <a:outerShdw blurRad="38100" dist="38100" dir="2700000" algn="tl">
                  <a:srgbClr val="000000">
                    <a:alpha val="43137"/>
                  </a:srgbClr>
                </a:outerShdw>
              </a:effectLst>
            </a:endParaRPr>
          </a:p>
        </p:txBody>
      </p:sp>
      <p:pic>
        <p:nvPicPr>
          <p:cNvPr id="524291" name="Picture 3"/>
          <p:cNvPicPr>
            <a:picLocks noChangeAspect="1" noChangeArrowheads="1"/>
          </p:cNvPicPr>
          <p:nvPr/>
        </p:nvPicPr>
        <p:blipFill>
          <a:blip r:embed="rId2" cstate="print"/>
          <a:srcRect r="24190"/>
          <a:stretch>
            <a:fillRect/>
          </a:stretch>
        </p:blipFill>
        <p:spPr bwMode="auto">
          <a:xfrm>
            <a:off x="34925" y="1138238"/>
            <a:ext cx="6796088" cy="5675312"/>
          </a:xfrm>
          <a:prstGeom prst="rect">
            <a:avLst/>
          </a:prstGeom>
          <a:noFill/>
          <a:ln w="9525">
            <a:noFill/>
            <a:miter lim="800000"/>
            <a:headEnd/>
            <a:tailEnd/>
          </a:ln>
          <a:effectLst/>
        </p:spPr>
      </p:pic>
      <p:sp>
        <p:nvSpPr>
          <p:cNvPr id="524292" name="Text Box 4"/>
          <p:cNvSpPr txBox="1">
            <a:spLocks noChangeArrowheads="1"/>
          </p:cNvSpPr>
          <p:nvPr/>
        </p:nvSpPr>
        <p:spPr bwMode="auto">
          <a:xfrm>
            <a:off x="6019800" y="6140450"/>
            <a:ext cx="692150" cy="641350"/>
          </a:xfrm>
          <a:prstGeom prst="rect">
            <a:avLst/>
          </a:prstGeom>
          <a:noFill/>
          <a:ln w="9525">
            <a:noFill/>
            <a:miter lim="800000"/>
            <a:headEnd/>
            <a:tailEnd/>
          </a:ln>
          <a:effectLst/>
        </p:spPr>
        <p:txBody>
          <a:bodyPr wrap="none">
            <a:spAutoFit/>
          </a:bodyPr>
          <a:lstStyle/>
          <a:p>
            <a:r>
              <a:rPr lang="en-GB" sz="1800"/>
              <a:t>EEA</a:t>
            </a:r>
          </a:p>
          <a:p>
            <a:r>
              <a:rPr lang="en-GB" sz="1800"/>
              <a:t>2008</a:t>
            </a:r>
            <a:endParaRPr lang="en-US" sz="1800"/>
          </a:p>
        </p:txBody>
      </p:sp>
      <p:pic>
        <p:nvPicPr>
          <p:cNvPr id="524293" name="Picture 5" descr="precipitation"/>
          <p:cNvPicPr>
            <a:picLocks noChangeAspect="1" noChangeArrowheads="1"/>
          </p:cNvPicPr>
          <p:nvPr/>
        </p:nvPicPr>
        <p:blipFill>
          <a:blip r:embed="rId3" cstate="print"/>
          <a:srcRect/>
          <a:stretch>
            <a:fillRect/>
          </a:stretch>
        </p:blipFill>
        <p:spPr bwMode="auto">
          <a:xfrm>
            <a:off x="5711825" y="1087438"/>
            <a:ext cx="3355975" cy="4017962"/>
          </a:xfrm>
          <a:prstGeom prst="rect">
            <a:avLst/>
          </a:prstGeom>
          <a:noFill/>
        </p:spPr>
      </p:pic>
      <p:sp>
        <p:nvSpPr>
          <p:cNvPr id="524294" name="Text Box 6"/>
          <p:cNvSpPr txBox="1">
            <a:spLocks noChangeArrowheads="1"/>
          </p:cNvSpPr>
          <p:nvPr/>
        </p:nvSpPr>
        <p:spPr bwMode="auto">
          <a:xfrm>
            <a:off x="304800" y="1322388"/>
            <a:ext cx="4041775" cy="427037"/>
          </a:xfrm>
          <a:prstGeom prst="rect">
            <a:avLst/>
          </a:prstGeom>
          <a:noFill/>
          <a:ln w="9525">
            <a:noFill/>
            <a:miter lim="800000"/>
            <a:headEnd/>
            <a:tailEnd/>
          </a:ln>
          <a:effectLst/>
        </p:spPr>
        <p:txBody>
          <a:bodyPr wrap="none">
            <a:spAutoFit/>
          </a:bodyPr>
          <a:lstStyle/>
          <a:p>
            <a:r>
              <a:rPr lang="en-GB" sz="2200"/>
              <a:t>Observations: trend 1961-2006</a:t>
            </a:r>
            <a:endParaRPr lang="en-US" sz="2200"/>
          </a:p>
        </p:txBody>
      </p:sp>
      <p:sp>
        <p:nvSpPr>
          <p:cNvPr id="524295" name="Text Box 7"/>
          <p:cNvSpPr txBox="1">
            <a:spLocks noChangeArrowheads="1"/>
          </p:cNvSpPr>
          <p:nvPr/>
        </p:nvSpPr>
        <p:spPr bwMode="auto">
          <a:xfrm>
            <a:off x="7235825" y="5141913"/>
            <a:ext cx="1898650" cy="366712"/>
          </a:xfrm>
          <a:prstGeom prst="rect">
            <a:avLst/>
          </a:prstGeom>
          <a:noFill/>
          <a:ln w="9525">
            <a:noFill/>
            <a:miter lim="800000"/>
            <a:headEnd/>
            <a:tailEnd/>
          </a:ln>
          <a:effectLst/>
        </p:spPr>
        <p:txBody>
          <a:bodyPr wrap="none">
            <a:spAutoFit/>
          </a:bodyPr>
          <a:lstStyle/>
          <a:p>
            <a:r>
              <a:rPr lang="en-GB" sz="1800"/>
              <a:t>Model simulation</a:t>
            </a:r>
            <a:endParaRPr lang="en-US" sz="1800"/>
          </a:p>
        </p:txBody>
      </p:sp>
      <p:sp>
        <p:nvSpPr>
          <p:cNvPr id="524296" name="Text Box 8"/>
          <p:cNvSpPr txBox="1">
            <a:spLocks noChangeArrowheads="1"/>
          </p:cNvSpPr>
          <p:nvPr/>
        </p:nvSpPr>
        <p:spPr bwMode="auto">
          <a:xfrm>
            <a:off x="6861175" y="5734050"/>
            <a:ext cx="2103438" cy="701675"/>
          </a:xfrm>
          <a:prstGeom prst="rect">
            <a:avLst/>
          </a:prstGeom>
          <a:solidFill>
            <a:schemeClr val="accent1"/>
          </a:solidFill>
          <a:ln w="9525">
            <a:noFill/>
            <a:miter lim="800000"/>
            <a:headEnd/>
            <a:tailEnd/>
          </a:ln>
          <a:effectLst/>
        </p:spPr>
        <p:txBody>
          <a:bodyPr wrap="none">
            <a:spAutoFit/>
          </a:bodyPr>
          <a:lstStyle/>
          <a:p>
            <a:pPr algn="ctr"/>
            <a:r>
              <a:rPr lang="en-GB" sz="2000"/>
              <a:t>Southern Europe</a:t>
            </a:r>
            <a:endParaRPr lang="en-US" sz="2000"/>
          </a:p>
          <a:p>
            <a:pPr algn="ctr"/>
            <a:r>
              <a:rPr lang="en-GB" sz="2000"/>
              <a:t>Is drying out</a:t>
            </a:r>
            <a:endParaRPr lang="en-US" sz="200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1"/>
          <p:cNvSpPr>
            <a:spLocks noGrp="1"/>
          </p:cNvSpPr>
          <p:nvPr>
            <p:ph type="sldNum" sz="quarter" idx="10"/>
          </p:nvPr>
        </p:nvSpPr>
        <p:spPr/>
        <p:txBody>
          <a:bodyPr/>
          <a:lstStyle/>
          <a:p>
            <a:fld id="{90E565BE-87E0-4EE8-8EA5-F57E2535418B}" type="slidenum">
              <a:rPr lang="en-US"/>
              <a:pPr/>
              <a:t>32</a:t>
            </a:fld>
            <a:endParaRPr lang="en-US"/>
          </a:p>
        </p:txBody>
      </p:sp>
      <p:grpSp>
        <p:nvGrpSpPr>
          <p:cNvPr id="2" name="Group 2"/>
          <p:cNvGrpSpPr>
            <a:grpSpLocks/>
          </p:cNvGrpSpPr>
          <p:nvPr/>
        </p:nvGrpSpPr>
        <p:grpSpPr bwMode="auto">
          <a:xfrm>
            <a:off x="6292850" y="3551238"/>
            <a:ext cx="2197100" cy="2986087"/>
            <a:chOff x="4212" y="1437"/>
            <a:chExt cx="1384" cy="1881"/>
          </a:xfrm>
        </p:grpSpPr>
        <p:grpSp>
          <p:nvGrpSpPr>
            <p:cNvPr id="3" name="Group 3"/>
            <p:cNvGrpSpPr>
              <a:grpSpLocks/>
            </p:cNvGrpSpPr>
            <p:nvPr/>
          </p:nvGrpSpPr>
          <p:grpSpPr bwMode="auto">
            <a:xfrm>
              <a:off x="4212" y="1437"/>
              <a:ext cx="1384" cy="1881"/>
              <a:chOff x="4212" y="1644"/>
              <a:chExt cx="1384" cy="1884"/>
            </a:xfrm>
          </p:grpSpPr>
          <p:pic>
            <p:nvPicPr>
              <p:cNvPr id="477188" name="Picture 4" descr="gts"/>
              <p:cNvPicPr>
                <a:picLocks noChangeAspect="1" noChangeArrowheads="1"/>
              </p:cNvPicPr>
              <p:nvPr/>
            </p:nvPicPr>
            <p:blipFill>
              <a:blip r:embed="rId3" cstate="print"/>
              <a:srcRect l="9512" t="69839" r="63416"/>
              <a:stretch>
                <a:fillRect/>
              </a:stretch>
            </p:blipFill>
            <p:spPr bwMode="auto">
              <a:xfrm>
                <a:off x="4212" y="1896"/>
                <a:ext cx="1384" cy="1437"/>
              </a:xfrm>
              <a:prstGeom prst="rect">
                <a:avLst/>
              </a:prstGeom>
              <a:noFill/>
              <a:ln w="9525">
                <a:noFill/>
                <a:miter lim="800000"/>
                <a:headEnd/>
                <a:tailEnd/>
              </a:ln>
            </p:spPr>
          </p:pic>
          <p:sp>
            <p:nvSpPr>
              <p:cNvPr id="477189" name="Text Box 5"/>
              <p:cNvSpPr txBox="1">
                <a:spLocks noChangeArrowheads="1"/>
              </p:cNvSpPr>
              <p:nvPr/>
            </p:nvSpPr>
            <p:spPr bwMode="auto">
              <a:xfrm>
                <a:off x="4272" y="1644"/>
                <a:ext cx="1225" cy="288"/>
              </a:xfrm>
              <a:prstGeom prst="rect">
                <a:avLst/>
              </a:prstGeom>
              <a:noFill/>
              <a:ln w="9525">
                <a:noFill/>
                <a:miter lim="800000"/>
                <a:headEnd/>
                <a:tailEnd/>
              </a:ln>
              <a:effectLst/>
            </p:spPr>
            <p:txBody>
              <a:bodyPr wrap="none">
                <a:spAutoFit/>
              </a:bodyPr>
              <a:lstStyle/>
              <a:p>
                <a:pPr eaLnBrk="0" hangingPunct="0"/>
                <a:r>
                  <a:rPr lang="de-DE" sz="2400"/>
                  <a:t>  Heat Stress</a:t>
                </a:r>
              </a:p>
            </p:txBody>
          </p:sp>
          <p:sp>
            <p:nvSpPr>
              <p:cNvPr id="477190" name="Text Box 6"/>
              <p:cNvSpPr txBox="1">
                <a:spLocks noChangeArrowheads="1"/>
              </p:cNvSpPr>
              <p:nvPr/>
            </p:nvSpPr>
            <p:spPr bwMode="auto">
              <a:xfrm>
                <a:off x="4436" y="3240"/>
                <a:ext cx="1066" cy="288"/>
              </a:xfrm>
              <a:prstGeom prst="rect">
                <a:avLst/>
              </a:prstGeom>
              <a:noFill/>
              <a:ln w="9525">
                <a:noFill/>
                <a:miter lim="800000"/>
                <a:headEnd/>
                <a:tailEnd/>
              </a:ln>
              <a:effectLst/>
            </p:spPr>
            <p:txBody>
              <a:bodyPr wrap="none">
                <a:spAutoFit/>
              </a:bodyPr>
              <a:lstStyle/>
              <a:p>
                <a:pPr eaLnBrk="0" hangingPunct="0"/>
                <a:r>
                  <a:rPr lang="de-DE" sz="2400"/>
                  <a:t>Kältestress</a:t>
                </a:r>
              </a:p>
            </p:txBody>
          </p:sp>
          <p:sp>
            <p:nvSpPr>
              <p:cNvPr id="477191" name="Text Box 7"/>
              <p:cNvSpPr txBox="1">
                <a:spLocks noChangeArrowheads="1"/>
              </p:cNvSpPr>
              <p:nvPr/>
            </p:nvSpPr>
            <p:spPr bwMode="auto">
              <a:xfrm>
                <a:off x="4654" y="2646"/>
                <a:ext cx="720" cy="154"/>
              </a:xfrm>
              <a:prstGeom prst="rect">
                <a:avLst/>
              </a:prstGeom>
              <a:solidFill>
                <a:srgbClr val="CCFFFF"/>
              </a:solidFill>
              <a:ln w="9525">
                <a:noFill/>
                <a:miter lim="800000"/>
                <a:headEnd/>
                <a:tailEnd/>
              </a:ln>
              <a:effectLst/>
            </p:spPr>
            <p:txBody>
              <a:bodyPr>
                <a:spAutoFit/>
              </a:bodyPr>
              <a:lstStyle/>
              <a:p>
                <a:pPr algn="ctr" eaLnBrk="0" hangingPunct="0"/>
                <a:r>
                  <a:rPr lang="de-DE" sz="1000"/>
                  <a:t>leicht</a:t>
                </a:r>
                <a:endParaRPr lang="de-DE" sz="2400"/>
              </a:p>
            </p:txBody>
          </p:sp>
          <p:grpSp>
            <p:nvGrpSpPr>
              <p:cNvPr id="4" name="Group 8"/>
              <p:cNvGrpSpPr>
                <a:grpSpLocks/>
              </p:cNvGrpSpPr>
              <p:nvPr/>
            </p:nvGrpSpPr>
            <p:grpSpPr bwMode="auto">
              <a:xfrm>
                <a:off x="4652" y="2028"/>
                <a:ext cx="722" cy="1138"/>
                <a:chOff x="4616" y="1680"/>
                <a:chExt cx="722" cy="1138"/>
              </a:xfrm>
            </p:grpSpPr>
            <p:sp>
              <p:nvSpPr>
                <p:cNvPr id="477193" name="Text Box 9"/>
                <p:cNvSpPr txBox="1">
                  <a:spLocks noChangeArrowheads="1"/>
                </p:cNvSpPr>
                <p:nvPr/>
              </p:nvSpPr>
              <p:spPr bwMode="auto">
                <a:xfrm>
                  <a:off x="4618" y="1680"/>
                  <a:ext cx="720" cy="154"/>
                </a:xfrm>
                <a:prstGeom prst="rect">
                  <a:avLst/>
                </a:prstGeom>
                <a:solidFill>
                  <a:srgbClr val="FF0000"/>
                </a:solidFill>
                <a:ln w="9525">
                  <a:noFill/>
                  <a:miter lim="800000"/>
                  <a:headEnd/>
                  <a:tailEnd/>
                </a:ln>
                <a:effectLst/>
              </p:spPr>
              <p:txBody>
                <a:bodyPr>
                  <a:spAutoFit/>
                </a:bodyPr>
                <a:lstStyle/>
                <a:p>
                  <a:pPr algn="ctr" eaLnBrk="0" hangingPunct="0"/>
                  <a:r>
                    <a:rPr lang="de-DE" sz="1000"/>
                    <a:t>extreme</a:t>
                  </a:r>
                  <a:endParaRPr lang="de-DE" sz="2400"/>
                </a:p>
              </p:txBody>
            </p:sp>
            <p:sp>
              <p:nvSpPr>
                <p:cNvPr id="477194" name="Text Box 10"/>
                <p:cNvSpPr txBox="1">
                  <a:spLocks noChangeArrowheads="1"/>
                </p:cNvSpPr>
                <p:nvPr/>
              </p:nvSpPr>
              <p:spPr bwMode="auto">
                <a:xfrm>
                  <a:off x="4618" y="1810"/>
                  <a:ext cx="720" cy="154"/>
                </a:xfrm>
                <a:prstGeom prst="rect">
                  <a:avLst/>
                </a:prstGeom>
                <a:solidFill>
                  <a:srgbClr val="FF9900"/>
                </a:solidFill>
                <a:ln w="9525">
                  <a:noFill/>
                  <a:miter lim="800000"/>
                  <a:headEnd/>
                  <a:tailEnd/>
                </a:ln>
                <a:effectLst/>
              </p:spPr>
              <p:txBody>
                <a:bodyPr>
                  <a:spAutoFit/>
                </a:bodyPr>
                <a:lstStyle/>
                <a:p>
                  <a:pPr algn="ctr" eaLnBrk="0" hangingPunct="0"/>
                  <a:r>
                    <a:rPr lang="de-DE" sz="1000"/>
                    <a:t>high</a:t>
                  </a:r>
                  <a:endParaRPr lang="de-DE" sz="2400"/>
                </a:p>
              </p:txBody>
            </p:sp>
            <p:sp>
              <p:nvSpPr>
                <p:cNvPr id="477195" name="Text Box 11"/>
                <p:cNvSpPr txBox="1">
                  <a:spLocks noChangeArrowheads="1"/>
                </p:cNvSpPr>
                <p:nvPr/>
              </p:nvSpPr>
              <p:spPr bwMode="auto">
                <a:xfrm>
                  <a:off x="4618" y="1932"/>
                  <a:ext cx="720" cy="154"/>
                </a:xfrm>
                <a:prstGeom prst="rect">
                  <a:avLst/>
                </a:prstGeom>
                <a:solidFill>
                  <a:srgbClr val="FFCC00"/>
                </a:solidFill>
                <a:ln w="9525">
                  <a:noFill/>
                  <a:miter lim="800000"/>
                  <a:headEnd/>
                  <a:tailEnd/>
                </a:ln>
                <a:effectLst/>
              </p:spPr>
              <p:txBody>
                <a:bodyPr>
                  <a:spAutoFit/>
                </a:bodyPr>
                <a:lstStyle/>
                <a:p>
                  <a:pPr algn="ctr" eaLnBrk="0" hangingPunct="0"/>
                  <a:r>
                    <a:rPr lang="de-DE" sz="1000"/>
                    <a:t>moderate</a:t>
                  </a:r>
                  <a:endParaRPr lang="de-DE" sz="2400"/>
                </a:p>
              </p:txBody>
            </p:sp>
            <p:sp>
              <p:nvSpPr>
                <p:cNvPr id="477196" name="Text Box 12"/>
                <p:cNvSpPr txBox="1">
                  <a:spLocks noChangeArrowheads="1"/>
                </p:cNvSpPr>
                <p:nvPr/>
              </p:nvSpPr>
              <p:spPr bwMode="auto">
                <a:xfrm>
                  <a:off x="4616" y="2064"/>
                  <a:ext cx="720" cy="154"/>
                </a:xfrm>
                <a:prstGeom prst="rect">
                  <a:avLst/>
                </a:prstGeom>
                <a:solidFill>
                  <a:srgbClr val="FFFF00"/>
                </a:solidFill>
                <a:ln w="9525">
                  <a:noFill/>
                  <a:miter lim="800000"/>
                  <a:headEnd/>
                  <a:tailEnd/>
                </a:ln>
                <a:effectLst/>
              </p:spPr>
              <p:txBody>
                <a:bodyPr>
                  <a:spAutoFit/>
                </a:bodyPr>
                <a:lstStyle/>
                <a:p>
                  <a:pPr algn="ctr" eaLnBrk="0" hangingPunct="0"/>
                  <a:r>
                    <a:rPr lang="de-DE" sz="1000"/>
                    <a:t>slight</a:t>
                  </a:r>
                  <a:endParaRPr lang="de-DE" sz="2400"/>
                </a:p>
              </p:txBody>
            </p:sp>
            <p:sp>
              <p:nvSpPr>
                <p:cNvPr id="477197" name="Text Box 13"/>
                <p:cNvSpPr txBox="1">
                  <a:spLocks noChangeArrowheads="1"/>
                </p:cNvSpPr>
                <p:nvPr/>
              </p:nvSpPr>
              <p:spPr bwMode="auto">
                <a:xfrm>
                  <a:off x="4618" y="2177"/>
                  <a:ext cx="720" cy="289"/>
                </a:xfrm>
                <a:prstGeom prst="rect">
                  <a:avLst/>
                </a:prstGeom>
                <a:solidFill>
                  <a:srgbClr val="00FF00"/>
                </a:solidFill>
                <a:ln w="9525">
                  <a:noFill/>
                  <a:miter lim="800000"/>
                  <a:headEnd/>
                  <a:tailEnd/>
                </a:ln>
                <a:effectLst/>
              </p:spPr>
              <p:txBody>
                <a:bodyPr>
                  <a:spAutoFit/>
                </a:bodyPr>
                <a:lstStyle/>
                <a:p>
                  <a:pPr algn="ctr" eaLnBrk="0" hangingPunct="0"/>
                  <a:endParaRPr lang="de-DE" sz="2400"/>
                </a:p>
              </p:txBody>
            </p:sp>
            <p:sp>
              <p:nvSpPr>
                <p:cNvPr id="477198" name="Text Box 14"/>
                <p:cNvSpPr txBox="1">
                  <a:spLocks noChangeArrowheads="1"/>
                </p:cNvSpPr>
                <p:nvPr/>
              </p:nvSpPr>
              <p:spPr bwMode="auto">
                <a:xfrm>
                  <a:off x="4618" y="2420"/>
                  <a:ext cx="720" cy="154"/>
                </a:xfrm>
                <a:prstGeom prst="rect">
                  <a:avLst/>
                </a:prstGeom>
                <a:solidFill>
                  <a:srgbClr val="00CCFF"/>
                </a:solidFill>
                <a:ln w="9525">
                  <a:noFill/>
                  <a:miter lim="800000"/>
                  <a:headEnd/>
                  <a:tailEnd/>
                </a:ln>
                <a:effectLst/>
              </p:spPr>
              <p:txBody>
                <a:bodyPr>
                  <a:spAutoFit/>
                </a:bodyPr>
                <a:lstStyle/>
                <a:p>
                  <a:pPr algn="ctr" eaLnBrk="0" hangingPunct="0"/>
                  <a:r>
                    <a:rPr lang="de-DE" sz="1000">
                      <a:solidFill>
                        <a:schemeClr val="bg1"/>
                      </a:solidFill>
                    </a:rPr>
                    <a:t>mäßig</a:t>
                  </a:r>
                  <a:endParaRPr lang="de-DE" sz="2400"/>
                </a:p>
              </p:txBody>
            </p:sp>
            <p:sp>
              <p:nvSpPr>
                <p:cNvPr id="477199" name="Text Box 15"/>
                <p:cNvSpPr txBox="1">
                  <a:spLocks noChangeArrowheads="1"/>
                </p:cNvSpPr>
                <p:nvPr/>
              </p:nvSpPr>
              <p:spPr bwMode="auto">
                <a:xfrm>
                  <a:off x="4618" y="2542"/>
                  <a:ext cx="720" cy="154"/>
                </a:xfrm>
                <a:prstGeom prst="rect">
                  <a:avLst/>
                </a:prstGeom>
                <a:solidFill>
                  <a:srgbClr val="3366FF"/>
                </a:solidFill>
                <a:ln w="9525">
                  <a:noFill/>
                  <a:miter lim="800000"/>
                  <a:headEnd/>
                  <a:tailEnd/>
                </a:ln>
                <a:effectLst/>
              </p:spPr>
              <p:txBody>
                <a:bodyPr>
                  <a:spAutoFit/>
                </a:bodyPr>
                <a:lstStyle/>
                <a:p>
                  <a:pPr algn="ctr" eaLnBrk="0" hangingPunct="0"/>
                  <a:r>
                    <a:rPr lang="de-DE" sz="1000">
                      <a:solidFill>
                        <a:schemeClr val="bg1"/>
                      </a:solidFill>
                    </a:rPr>
                    <a:t>hoch</a:t>
                  </a:r>
                  <a:endParaRPr lang="de-DE" sz="2400"/>
                </a:p>
              </p:txBody>
            </p:sp>
            <p:sp>
              <p:nvSpPr>
                <p:cNvPr id="477200" name="Text Box 16"/>
                <p:cNvSpPr txBox="1">
                  <a:spLocks noChangeArrowheads="1"/>
                </p:cNvSpPr>
                <p:nvPr/>
              </p:nvSpPr>
              <p:spPr bwMode="auto">
                <a:xfrm>
                  <a:off x="4618" y="2664"/>
                  <a:ext cx="720" cy="154"/>
                </a:xfrm>
                <a:prstGeom prst="rect">
                  <a:avLst/>
                </a:prstGeom>
                <a:solidFill>
                  <a:srgbClr val="0000FF"/>
                </a:solidFill>
                <a:ln w="9525">
                  <a:noFill/>
                  <a:miter lim="800000"/>
                  <a:headEnd/>
                  <a:tailEnd/>
                </a:ln>
                <a:effectLst/>
              </p:spPr>
              <p:txBody>
                <a:bodyPr>
                  <a:spAutoFit/>
                </a:bodyPr>
                <a:lstStyle/>
                <a:p>
                  <a:pPr algn="ctr" eaLnBrk="0" hangingPunct="0"/>
                  <a:r>
                    <a:rPr lang="de-DE" sz="1000">
                      <a:solidFill>
                        <a:schemeClr val="bg1"/>
                      </a:solidFill>
                    </a:rPr>
                    <a:t>extrem</a:t>
                  </a:r>
                  <a:endParaRPr lang="de-DE" sz="2400"/>
                </a:p>
              </p:txBody>
            </p:sp>
          </p:grpSp>
        </p:grpSp>
        <p:sp>
          <p:nvSpPr>
            <p:cNvPr id="477201" name="Rectangle 17"/>
            <p:cNvSpPr>
              <a:spLocks noChangeArrowheads="1"/>
            </p:cNvSpPr>
            <p:nvPr/>
          </p:nvSpPr>
          <p:spPr bwMode="auto">
            <a:xfrm>
              <a:off x="4436" y="2470"/>
              <a:ext cx="1066" cy="807"/>
            </a:xfrm>
            <a:prstGeom prst="rect">
              <a:avLst/>
            </a:prstGeom>
            <a:solidFill>
              <a:srgbClr val="FFFFFF"/>
            </a:solidFill>
            <a:ln w="9525">
              <a:solidFill>
                <a:schemeClr val="bg1"/>
              </a:solidFill>
              <a:miter lim="800000"/>
              <a:headEnd/>
              <a:tailEnd/>
            </a:ln>
            <a:effectLst/>
          </p:spPr>
          <p:txBody>
            <a:bodyPr wrap="none" anchor="ctr"/>
            <a:lstStyle/>
            <a:p>
              <a:endParaRPr lang="en-US"/>
            </a:p>
          </p:txBody>
        </p:sp>
      </p:grpSp>
      <p:sp>
        <p:nvSpPr>
          <p:cNvPr id="477202" name="Text Box 18"/>
          <p:cNvSpPr txBox="1">
            <a:spLocks noChangeArrowheads="1"/>
          </p:cNvSpPr>
          <p:nvPr/>
        </p:nvSpPr>
        <p:spPr bwMode="auto">
          <a:xfrm>
            <a:off x="933450" y="1387475"/>
            <a:ext cx="4395788" cy="304800"/>
          </a:xfrm>
          <a:prstGeom prst="rect">
            <a:avLst/>
          </a:prstGeom>
          <a:noFill/>
          <a:ln w="9525">
            <a:noFill/>
            <a:miter lim="800000"/>
            <a:headEnd/>
            <a:tailEnd/>
          </a:ln>
          <a:effectLst/>
        </p:spPr>
        <p:txBody>
          <a:bodyPr wrap="none">
            <a:spAutoFit/>
          </a:bodyPr>
          <a:lstStyle/>
          <a:p>
            <a:pPr eaLnBrk="0" hangingPunct="0"/>
            <a:r>
              <a:rPr lang="de-DE" sz="1400" b="1"/>
              <a:t>Mortality and heat stress (8. August 2003, 13 UTC)</a:t>
            </a:r>
          </a:p>
        </p:txBody>
      </p:sp>
      <p:grpSp>
        <p:nvGrpSpPr>
          <p:cNvPr id="5" name="Group 19"/>
          <p:cNvGrpSpPr>
            <a:grpSpLocks/>
          </p:cNvGrpSpPr>
          <p:nvPr/>
        </p:nvGrpSpPr>
        <p:grpSpPr bwMode="auto">
          <a:xfrm>
            <a:off x="-15875" y="1662113"/>
            <a:ext cx="5741988" cy="5195887"/>
            <a:chOff x="-13" y="714"/>
            <a:chExt cx="3788" cy="3606"/>
          </a:xfrm>
        </p:grpSpPr>
        <p:pic>
          <p:nvPicPr>
            <p:cNvPr id="477204" name="Picture 20" descr="gts"/>
            <p:cNvPicPr>
              <a:picLocks noChangeArrowheads="1"/>
            </p:cNvPicPr>
            <p:nvPr/>
          </p:nvPicPr>
          <p:blipFill>
            <a:blip r:embed="rId4" cstate="print"/>
            <a:srcRect t="8900" r="50099" b="34235"/>
            <a:stretch>
              <a:fillRect/>
            </a:stretch>
          </p:blipFill>
          <p:spPr bwMode="auto">
            <a:xfrm>
              <a:off x="348" y="714"/>
              <a:ext cx="3427" cy="3606"/>
            </a:xfrm>
            <a:prstGeom prst="rect">
              <a:avLst/>
            </a:prstGeom>
            <a:noFill/>
            <a:ln w="9525">
              <a:noFill/>
              <a:miter lim="800000"/>
              <a:headEnd/>
              <a:tailEnd/>
            </a:ln>
          </p:spPr>
        </p:pic>
        <p:sp>
          <p:nvSpPr>
            <p:cNvPr id="477205" name="Text Box 21"/>
            <p:cNvSpPr txBox="1">
              <a:spLocks noChangeArrowheads="1"/>
            </p:cNvSpPr>
            <p:nvPr/>
          </p:nvSpPr>
          <p:spPr bwMode="auto">
            <a:xfrm>
              <a:off x="1247" y="2614"/>
              <a:ext cx="589" cy="43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15,000</a:t>
              </a:r>
              <a:br>
                <a:rPr lang="de-DE" sz="1800" b="1"/>
              </a:br>
              <a:r>
                <a:rPr lang="de-DE" sz="1800" b="1"/>
                <a:t> †</a:t>
              </a:r>
            </a:p>
          </p:txBody>
        </p:sp>
        <p:sp>
          <p:nvSpPr>
            <p:cNvPr id="477206" name="Text Box 22"/>
            <p:cNvSpPr txBox="1">
              <a:spLocks noChangeArrowheads="1"/>
            </p:cNvSpPr>
            <p:nvPr/>
          </p:nvSpPr>
          <p:spPr bwMode="auto">
            <a:xfrm>
              <a:off x="2200" y="2206"/>
              <a:ext cx="590" cy="43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7,000</a:t>
              </a:r>
              <a:br>
                <a:rPr lang="de-DE" sz="1800" b="1"/>
              </a:br>
              <a:r>
                <a:rPr lang="de-DE" sz="1800" b="1">
                  <a:cs typeface="Arial" pitchFamily="34" charset="0"/>
                </a:rPr>
                <a:t>†</a:t>
              </a:r>
            </a:p>
          </p:txBody>
        </p:sp>
        <p:sp>
          <p:nvSpPr>
            <p:cNvPr id="477207" name="Text Box 23"/>
            <p:cNvSpPr txBox="1">
              <a:spLocks noChangeArrowheads="1"/>
            </p:cNvSpPr>
            <p:nvPr/>
          </p:nvSpPr>
          <p:spPr bwMode="auto">
            <a:xfrm>
              <a:off x="476" y="3567"/>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4,000</a:t>
              </a:r>
              <a:br>
                <a:rPr lang="de-DE" sz="1800" b="1"/>
              </a:br>
              <a:r>
                <a:rPr lang="de-DE" sz="1800" b="1"/>
                <a:t> †</a:t>
              </a:r>
            </a:p>
          </p:txBody>
        </p:sp>
        <p:sp>
          <p:nvSpPr>
            <p:cNvPr id="477208" name="Text Box 24"/>
            <p:cNvSpPr txBox="1">
              <a:spLocks noChangeArrowheads="1"/>
            </p:cNvSpPr>
            <p:nvPr/>
          </p:nvSpPr>
          <p:spPr bwMode="auto">
            <a:xfrm>
              <a:off x="975" y="1889"/>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2,000</a:t>
              </a:r>
              <a:br>
                <a:rPr lang="de-DE" sz="1800" b="1"/>
              </a:br>
              <a:r>
                <a:rPr lang="de-DE" sz="1800" b="1"/>
                <a:t> †</a:t>
              </a:r>
            </a:p>
          </p:txBody>
        </p:sp>
        <p:sp>
          <p:nvSpPr>
            <p:cNvPr id="477209" name="Text Box 25"/>
            <p:cNvSpPr txBox="1">
              <a:spLocks noChangeArrowheads="1"/>
            </p:cNvSpPr>
            <p:nvPr/>
          </p:nvSpPr>
          <p:spPr bwMode="auto">
            <a:xfrm>
              <a:off x="1610" y="2116"/>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2,000</a:t>
              </a:r>
              <a:br>
                <a:rPr lang="de-DE" sz="1800" b="1"/>
              </a:br>
              <a:r>
                <a:rPr lang="de-DE" sz="1800" b="1"/>
                <a:t> †</a:t>
              </a:r>
            </a:p>
          </p:txBody>
        </p:sp>
        <p:sp>
          <p:nvSpPr>
            <p:cNvPr id="477210" name="Text Box 26"/>
            <p:cNvSpPr txBox="1">
              <a:spLocks noChangeArrowheads="1"/>
            </p:cNvSpPr>
            <p:nvPr/>
          </p:nvSpPr>
          <p:spPr bwMode="auto">
            <a:xfrm>
              <a:off x="2200" y="3209"/>
              <a:ext cx="590"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4,000</a:t>
              </a:r>
              <a:br>
                <a:rPr lang="de-DE" sz="1800" b="1"/>
              </a:br>
              <a:r>
                <a:rPr lang="de-DE" sz="1800" b="1"/>
                <a:t> †</a:t>
              </a:r>
            </a:p>
          </p:txBody>
        </p:sp>
        <p:sp>
          <p:nvSpPr>
            <p:cNvPr id="477211" name="Text Box 27"/>
            <p:cNvSpPr txBox="1">
              <a:spLocks noChangeArrowheads="1"/>
            </p:cNvSpPr>
            <p:nvPr/>
          </p:nvSpPr>
          <p:spPr bwMode="auto">
            <a:xfrm>
              <a:off x="-13" y="3505"/>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1,500</a:t>
              </a:r>
              <a:br>
                <a:rPr lang="de-DE" sz="1800" b="1"/>
              </a:br>
              <a:r>
                <a:rPr lang="de-DE" sz="1800" b="1"/>
                <a:t> †</a:t>
              </a:r>
            </a:p>
          </p:txBody>
        </p:sp>
      </p:grpSp>
      <p:sp>
        <p:nvSpPr>
          <p:cNvPr id="477212" name="Text Box 28"/>
          <p:cNvSpPr txBox="1">
            <a:spLocks noChangeArrowheads="1"/>
          </p:cNvSpPr>
          <p:nvPr/>
        </p:nvSpPr>
        <p:spPr bwMode="auto">
          <a:xfrm>
            <a:off x="6324600" y="152400"/>
            <a:ext cx="1828800" cy="457200"/>
          </a:xfrm>
          <a:prstGeom prst="rect">
            <a:avLst/>
          </a:prstGeom>
          <a:noFill/>
          <a:ln w="9525">
            <a:noFill/>
            <a:miter lim="800000"/>
            <a:headEnd/>
            <a:tailEnd/>
          </a:ln>
          <a:effectLst/>
        </p:spPr>
        <p:txBody>
          <a:bodyPr>
            <a:spAutoFit/>
          </a:bodyPr>
          <a:lstStyle/>
          <a:p>
            <a:pPr>
              <a:spcBef>
                <a:spcPct val="50000"/>
              </a:spcBef>
            </a:pPr>
            <a:endParaRPr lang="de-DE" sz="2400">
              <a:latin typeface="Times New Roman" pitchFamily="18" charset="0"/>
            </a:endParaRPr>
          </a:p>
        </p:txBody>
      </p:sp>
      <p:sp>
        <p:nvSpPr>
          <p:cNvPr id="477213" name="Text Box 29"/>
          <p:cNvSpPr txBox="1">
            <a:spLocks noChangeArrowheads="1"/>
          </p:cNvSpPr>
          <p:nvPr/>
        </p:nvSpPr>
        <p:spPr bwMode="auto">
          <a:xfrm>
            <a:off x="6199188" y="5589588"/>
            <a:ext cx="2981325" cy="457200"/>
          </a:xfrm>
          <a:prstGeom prst="rect">
            <a:avLst/>
          </a:prstGeom>
          <a:noFill/>
          <a:ln w="9525">
            <a:noFill/>
            <a:miter lim="800000"/>
            <a:headEnd/>
            <a:tailEnd/>
          </a:ln>
          <a:effectLst/>
        </p:spPr>
        <p:txBody>
          <a:bodyPr>
            <a:spAutoFit/>
          </a:bodyPr>
          <a:lstStyle/>
          <a:p>
            <a:pPr eaLnBrk="0" hangingPunct="0">
              <a:spcBef>
                <a:spcPct val="50000"/>
              </a:spcBef>
            </a:pPr>
            <a:r>
              <a:rPr lang="en-GB"/>
              <a:t>Mortality data: Earth Policy Institute</a:t>
            </a:r>
            <a:br>
              <a:rPr lang="en-GB"/>
            </a:br>
            <a:r>
              <a:rPr lang="en-GB"/>
              <a:t>Heat Stress: Deutscher Wetterdienst</a:t>
            </a:r>
          </a:p>
        </p:txBody>
      </p:sp>
      <p:sp>
        <p:nvSpPr>
          <p:cNvPr id="477214" name="Text Box 30"/>
          <p:cNvSpPr txBox="1">
            <a:spLocks noChangeArrowheads="1"/>
          </p:cNvSpPr>
          <p:nvPr/>
        </p:nvSpPr>
        <p:spPr bwMode="auto">
          <a:xfrm>
            <a:off x="5573713" y="1535113"/>
            <a:ext cx="3846512" cy="1465262"/>
          </a:xfrm>
          <a:prstGeom prst="rect">
            <a:avLst/>
          </a:prstGeom>
          <a:noFill/>
          <a:ln w="9525" algn="ctr">
            <a:noFill/>
            <a:miter lim="800000"/>
            <a:headEnd/>
            <a:tailEnd/>
          </a:ln>
          <a:effectLst/>
        </p:spPr>
        <p:txBody>
          <a:bodyPr>
            <a:spAutoFit/>
          </a:bodyPr>
          <a:lstStyle/>
          <a:p>
            <a:pPr algn="ctr" defTabSz="863600"/>
            <a:r>
              <a:rPr lang="de-DE" sz="1800" b="1" dirty="0"/>
              <a:t>Summer 2003, </a:t>
            </a:r>
          </a:p>
          <a:p>
            <a:pPr algn="ctr" defTabSz="863600"/>
            <a:r>
              <a:rPr lang="de-DE" sz="1800" b="1" dirty="0"/>
              <a:t>greatest natural </a:t>
            </a:r>
            <a:r>
              <a:rPr lang="de-DE" sz="1800" b="1" dirty="0" smtClean="0"/>
              <a:t>disaster</a:t>
            </a:r>
            <a:endParaRPr lang="de-DE" sz="1800" b="1" dirty="0"/>
          </a:p>
          <a:p>
            <a:pPr algn="ctr" defTabSz="863600"/>
            <a:r>
              <a:rPr lang="de-DE" sz="1800" b="1" dirty="0"/>
              <a:t>in Europe </a:t>
            </a:r>
          </a:p>
          <a:p>
            <a:pPr algn="ctr" defTabSz="863600"/>
            <a:endParaRPr lang="de-DE" sz="1800" b="1" dirty="0"/>
          </a:p>
          <a:p>
            <a:pPr algn="ctr" defTabSz="863600"/>
            <a:r>
              <a:rPr lang="de-DE" sz="1800" b="1" dirty="0"/>
              <a:t>ca. 35.000 fatalities</a:t>
            </a:r>
          </a:p>
        </p:txBody>
      </p:sp>
      <p:sp>
        <p:nvSpPr>
          <p:cNvPr id="477215" name="Rectangle 31"/>
          <p:cNvSpPr>
            <a:spLocks noChangeArrowheads="1"/>
          </p:cNvSpPr>
          <p:nvPr/>
        </p:nvSpPr>
        <p:spPr bwMode="auto">
          <a:xfrm>
            <a:off x="6227763" y="6308725"/>
            <a:ext cx="2738437" cy="260350"/>
          </a:xfrm>
          <a:prstGeom prst="rect">
            <a:avLst/>
          </a:prstGeom>
          <a:noFill/>
          <a:ln w="9525">
            <a:noFill/>
            <a:miter lim="800000"/>
            <a:headEnd/>
            <a:tailEnd/>
          </a:ln>
          <a:effectLst/>
        </p:spPr>
        <p:txBody>
          <a:bodyPr wrap="none">
            <a:spAutoFit/>
          </a:bodyPr>
          <a:lstStyle/>
          <a:p>
            <a:pPr eaLnBrk="0" hangingPunct="0"/>
            <a:r>
              <a:rPr lang="en-US" sz="1100"/>
              <a:t>© 2007 Geo Risks Research, Munich Re</a:t>
            </a:r>
            <a:r>
              <a:rPr lang="en-US" sz="1100" b="1"/>
              <a:t> </a:t>
            </a:r>
          </a:p>
        </p:txBody>
      </p:sp>
      <p:sp>
        <p:nvSpPr>
          <p:cNvPr id="477216" name="Rectangle 32"/>
          <p:cNvSpPr>
            <a:spLocks noChangeArrowheads="1"/>
          </p:cNvSpPr>
          <p:nvPr/>
        </p:nvSpPr>
        <p:spPr bwMode="auto">
          <a:xfrm>
            <a:off x="990600" y="304800"/>
            <a:ext cx="7219950" cy="838200"/>
          </a:xfrm>
          <a:prstGeom prst="rect">
            <a:avLst/>
          </a:prstGeom>
          <a:noFill/>
          <a:ln w="9525">
            <a:noFill/>
            <a:miter lim="800000"/>
            <a:headEnd/>
            <a:tailEnd/>
          </a:ln>
        </p:spPr>
        <p:txBody>
          <a:bodyPr/>
          <a:lstStyle/>
          <a:p>
            <a:pPr algn="ctr"/>
            <a:r>
              <a:rPr lang="en-GB" sz="3200" dirty="0">
                <a:solidFill>
                  <a:srgbClr val="91005C"/>
                </a:solidFill>
              </a:rPr>
              <a:t>Heat Waves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0E668346-4372-41F4-884A-7B6610296D0B}" type="slidenum">
              <a:rPr lang="en-US"/>
              <a:pPr/>
              <a:t>33</a:t>
            </a:fld>
            <a:endParaRPr lang="en-US"/>
          </a:p>
        </p:txBody>
      </p:sp>
      <p:pic>
        <p:nvPicPr>
          <p:cNvPr id="479234" name="Picture 2" descr="fig_m10to35to25to70"/>
          <p:cNvPicPr>
            <a:picLocks noGrp="1" noChangeAspect="1" noChangeArrowheads="1"/>
          </p:cNvPicPr>
          <p:nvPr>
            <p:ph idx="1"/>
          </p:nvPr>
        </p:nvPicPr>
        <p:blipFill>
          <a:blip r:embed="rId2" cstate="print"/>
          <a:srcRect t="2777" b="4167"/>
          <a:stretch>
            <a:fillRect/>
          </a:stretch>
        </p:blipFill>
        <p:spPr>
          <a:xfrm>
            <a:off x="965200" y="1219200"/>
            <a:ext cx="7848600" cy="5478463"/>
          </a:xfrm>
        </p:spPr>
      </p:pic>
      <p:sp>
        <p:nvSpPr>
          <p:cNvPr id="479235" name="Line 3"/>
          <p:cNvSpPr>
            <a:spLocks noChangeShapeType="1"/>
          </p:cNvSpPr>
          <p:nvPr/>
        </p:nvSpPr>
        <p:spPr bwMode="auto">
          <a:xfrm>
            <a:off x="2032000" y="1676400"/>
            <a:ext cx="762000" cy="0"/>
          </a:xfrm>
          <a:prstGeom prst="line">
            <a:avLst/>
          </a:prstGeom>
          <a:noFill/>
          <a:ln w="28575">
            <a:solidFill>
              <a:srgbClr val="000000"/>
            </a:solidFill>
            <a:round/>
            <a:headEnd/>
            <a:tailEnd/>
          </a:ln>
          <a:effectLst/>
        </p:spPr>
        <p:txBody>
          <a:bodyPr/>
          <a:lstStyle/>
          <a:p>
            <a:endParaRPr lang="en-US"/>
          </a:p>
        </p:txBody>
      </p:sp>
      <p:sp>
        <p:nvSpPr>
          <p:cNvPr id="479236" name="Line 4"/>
          <p:cNvSpPr>
            <a:spLocks noChangeShapeType="1"/>
          </p:cNvSpPr>
          <p:nvPr/>
        </p:nvSpPr>
        <p:spPr bwMode="auto">
          <a:xfrm>
            <a:off x="2032000" y="1981200"/>
            <a:ext cx="762000" cy="0"/>
          </a:xfrm>
          <a:prstGeom prst="line">
            <a:avLst/>
          </a:prstGeom>
          <a:noFill/>
          <a:ln w="28575">
            <a:solidFill>
              <a:srgbClr val="FF0000"/>
            </a:solidFill>
            <a:round/>
            <a:headEnd/>
            <a:tailEnd/>
          </a:ln>
          <a:effectLst/>
        </p:spPr>
        <p:txBody>
          <a:bodyPr/>
          <a:lstStyle/>
          <a:p>
            <a:endParaRPr lang="en-US"/>
          </a:p>
        </p:txBody>
      </p:sp>
      <p:sp>
        <p:nvSpPr>
          <p:cNvPr id="479237" name="Text Box 5"/>
          <p:cNvSpPr txBox="1">
            <a:spLocks noChangeArrowheads="1"/>
          </p:cNvSpPr>
          <p:nvPr/>
        </p:nvSpPr>
        <p:spPr bwMode="auto">
          <a:xfrm>
            <a:off x="2754313" y="1524000"/>
            <a:ext cx="3297237" cy="581025"/>
          </a:xfrm>
          <a:prstGeom prst="rect">
            <a:avLst/>
          </a:prstGeom>
          <a:noFill/>
          <a:ln w="12700">
            <a:noFill/>
            <a:miter lim="800000"/>
            <a:headEnd/>
            <a:tailEnd/>
          </a:ln>
          <a:effectLst/>
        </p:spPr>
        <p:txBody>
          <a:bodyPr wrap="none">
            <a:spAutoFit/>
          </a:bodyPr>
          <a:lstStyle/>
          <a:p>
            <a:pPr eaLnBrk="0" hangingPunct="0"/>
            <a:r>
              <a:rPr lang="en-GB" sz="1600">
                <a:solidFill>
                  <a:srgbClr val="000000"/>
                </a:solidFill>
              </a:rPr>
              <a:t>observations</a:t>
            </a:r>
          </a:p>
          <a:p>
            <a:pPr eaLnBrk="0" hangingPunct="0"/>
            <a:r>
              <a:rPr lang="en-GB" sz="1600">
                <a:solidFill>
                  <a:srgbClr val="FF0000"/>
                </a:solidFill>
              </a:rPr>
              <a:t>HadCM3 Medium-High (SRES A2)</a:t>
            </a:r>
          </a:p>
        </p:txBody>
      </p:sp>
      <p:sp>
        <p:nvSpPr>
          <p:cNvPr id="479238" name="Line 6"/>
          <p:cNvSpPr>
            <a:spLocks noChangeShapeType="1"/>
          </p:cNvSpPr>
          <p:nvPr/>
        </p:nvSpPr>
        <p:spPr bwMode="auto">
          <a:xfrm>
            <a:off x="1768475" y="4124325"/>
            <a:ext cx="6477000" cy="0"/>
          </a:xfrm>
          <a:prstGeom prst="line">
            <a:avLst/>
          </a:prstGeom>
          <a:noFill/>
          <a:ln w="12700">
            <a:solidFill>
              <a:srgbClr val="969696"/>
            </a:solidFill>
            <a:prstDash val="sysDot"/>
            <a:round/>
            <a:headEnd/>
            <a:tailEnd/>
          </a:ln>
          <a:effectLst/>
        </p:spPr>
        <p:txBody>
          <a:bodyPr/>
          <a:lstStyle/>
          <a:p>
            <a:endParaRPr lang="en-US"/>
          </a:p>
        </p:txBody>
      </p:sp>
      <p:sp>
        <p:nvSpPr>
          <p:cNvPr id="479239" name="Line 7"/>
          <p:cNvSpPr>
            <a:spLocks noChangeShapeType="1"/>
          </p:cNvSpPr>
          <p:nvPr/>
        </p:nvSpPr>
        <p:spPr bwMode="auto">
          <a:xfrm>
            <a:off x="6899275" y="1285875"/>
            <a:ext cx="0" cy="4800600"/>
          </a:xfrm>
          <a:prstGeom prst="line">
            <a:avLst/>
          </a:prstGeom>
          <a:noFill/>
          <a:ln w="12700">
            <a:solidFill>
              <a:srgbClr val="33CC33"/>
            </a:solidFill>
            <a:prstDash val="sysDot"/>
            <a:round/>
            <a:headEnd/>
            <a:tailEnd/>
          </a:ln>
          <a:effectLst/>
        </p:spPr>
        <p:txBody>
          <a:bodyPr/>
          <a:lstStyle/>
          <a:p>
            <a:endParaRPr lang="en-US"/>
          </a:p>
        </p:txBody>
      </p:sp>
      <p:sp>
        <p:nvSpPr>
          <p:cNvPr id="479240" name="Line 8"/>
          <p:cNvSpPr>
            <a:spLocks noChangeShapeType="1"/>
          </p:cNvSpPr>
          <p:nvPr/>
        </p:nvSpPr>
        <p:spPr bwMode="auto">
          <a:xfrm>
            <a:off x="7546975" y="1285875"/>
            <a:ext cx="0" cy="4800600"/>
          </a:xfrm>
          <a:prstGeom prst="line">
            <a:avLst/>
          </a:prstGeom>
          <a:noFill/>
          <a:ln w="12700">
            <a:solidFill>
              <a:srgbClr val="33CC33"/>
            </a:solidFill>
            <a:prstDash val="sysDot"/>
            <a:round/>
            <a:headEnd/>
            <a:tailEnd/>
          </a:ln>
          <a:effectLst/>
        </p:spPr>
        <p:txBody>
          <a:bodyPr/>
          <a:lstStyle/>
          <a:p>
            <a:endParaRPr lang="en-US"/>
          </a:p>
        </p:txBody>
      </p:sp>
      <p:sp>
        <p:nvSpPr>
          <p:cNvPr id="479241" name="Line 9"/>
          <p:cNvSpPr>
            <a:spLocks noChangeShapeType="1"/>
          </p:cNvSpPr>
          <p:nvPr/>
        </p:nvSpPr>
        <p:spPr bwMode="auto">
          <a:xfrm>
            <a:off x="7232650" y="1285875"/>
            <a:ext cx="0" cy="4800600"/>
          </a:xfrm>
          <a:prstGeom prst="line">
            <a:avLst/>
          </a:prstGeom>
          <a:noFill/>
          <a:ln w="12700">
            <a:solidFill>
              <a:srgbClr val="33CC33"/>
            </a:solidFill>
            <a:prstDash val="sysDot"/>
            <a:round/>
            <a:headEnd/>
            <a:tailEnd/>
          </a:ln>
          <a:effectLst/>
        </p:spPr>
        <p:txBody>
          <a:bodyPr/>
          <a:lstStyle/>
          <a:p>
            <a:endParaRPr lang="en-US"/>
          </a:p>
        </p:txBody>
      </p:sp>
      <p:sp>
        <p:nvSpPr>
          <p:cNvPr id="479242" name="Line 10"/>
          <p:cNvSpPr>
            <a:spLocks noChangeShapeType="1"/>
          </p:cNvSpPr>
          <p:nvPr/>
        </p:nvSpPr>
        <p:spPr bwMode="auto">
          <a:xfrm>
            <a:off x="6575425" y="1276350"/>
            <a:ext cx="0" cy="4800600"/>
          </a:xfrm>
          <a:prstGeom prst="line">
            <a:avLst/>
          </a:prstGeom>
          <a:noFill/>
          <a:ln w="12700">
            <a:solidFill>
              <a:srgbClr val="33CC33"/>
            </a:solidFill>
            <a:prstDash val="sysDot"/>
            <a:round/>
            <a:headEnd/>
            <a:tailEnd/>
          </a:ln>
          <a:effectLst/>
        </p:spPr>
        <p:txBody>
          <a:bodyPr/>
          <a:lstStyle/>
          <a:p>
            <a:endParaRPr lang="en-US"/>
          </a:p>
        </p:txBody>
      </p:sp>
      <p:sp>
        <p:nvSpPr>
          <p:cNvPr id="479243" name="Text Box 11"/>
          <p:cNvSpPr txBox="1">
            <a:spLocks noChangeArrowheads="1"/>
          </p:cNvSpPr>
          <p:nvPr/>
        </p:nvSpPr>
        <p:spPr bwMode="auto">
          <a:xfrm>
            <a:off x="4783138" y="2660650"/>
            <a:ext cx="635000" cy="336550"/>
          </a:xfrm>
          <a:prstGeom prst="rect">
            <a:avLst/>
          </a:prstGeom>
          <a:noFill/>
          <a:ln w="9525">
            <a:noFill/>
            <a:miter lim="800000"/>
            <a:headEnd/>
            <a:tailEnd/>
          </a:ln>
          <a:effectLst/>
        </p:spPr>
        <p:txBody>
          <a:bodyPr wrap="none">
            <a:spAutoFit/>
          </a:bodyPr>
          <a:lstStyle/>
          <a:p>
            <a:pPr eaLnBrk="0" hangingPunct="0"/>
            <a:r>
              <a:rPr lang="en-GB" sz="1600">
                <a:solidFill>
                  <a:schemeClr val="tx2"/>
                </a:solidFill>
              </a:rPr>
              <a:t>2003</a:t>
            </a:r>
          </a:p>
        </p:txBody>
      </p:sp>
      <p:sp>
        <p:nvSpPr>
          <p:cNvPr id="479244" name="Text Box 12"/>
          <p:cNvSpPr txBox="1">
            <a:spLocks noChangeArrowheads="1"/>
          </p:cNvSpPr>
          <p:nvPr/>
        </p:nvSpPr>
        <p:spPr bwMode="auto">
          <a:xfrm>
            <a:off x="6356350" y="1916113"/>
            <a:ext cx="736600" cy="336550"/>
          </a:xfrm>
          <a:prstGeom prst="rect">
            <a:avLst/>
          </a:prstGeom>
          <a:noFill/>
          <a:ln w="9525">
            <a:noFill/>
            <a:miter lim="800000"/>
            <a:headEnd/>
            <a:tailEnd/>
          </a:ln>
          <a:effectLst/>
        </p:spPr>
        <p:txBody>
          <a:bodyPr wrap="none">
            <a:spAutoFit/>
          </a:bodyPr>
          <a:lstStyle/>
          <a:p>
            <a:pPr eaLnBrk="0" hangingPunct="0"/>
            <a:r>
              <a:rPr lang="en-GB" sz="1600">
                <a:solidFill>
                  <a:srgbClr val="CC3300"/>
                </a:solidFill>
              </a:rPr>
              <a:t>2040s</a:t>
            </a:r>
          </a:p>
        </p:txBody>
      </p:sp>
      <p:sp>
        <p:nvSpPr>
          <p:cNvPr id="479245" name="Text Box 13"/>
          <p:cNvSpPr txBox="1">
            <a:spLocks noChangeArrowheads="1"/>
          </p:cNvSpPr>
          <p:nvPr/>
        </p:nvSpPr>
        <p:spPr bwMode="auto">
          <a:xfrm>
            <a:off x="7075488" y="1268413"/>
            <a:ext cx="736600" cy="336550"/>
          </a:xfrm>
          <a:prstGeom prst="rect">
            <a:avLst/>
          </a:prstGeom>
          <a:noFill/>
          <a:ln w="9525">
            <a:noFill/>
            <a:miter lim="800000"/>
            <a:headEnd/>
            <a:tailEnd/>
          </a:ln>
          <a:effectLst/>
        </p:spPr>
        <p:txBody>
          <a:bodyPr wrap="none">
            <a:spAutoFit/>
          </a:bodyPr>
          <a:lstStyle/>
          <a:p>
            <a:pPr eaLnBrk="0" hangingPunct="0"/>
            <a:r>
              <a:rPr lang="en-GB" sz="1600">
                <a:solidFill>
                  <a:srgbClr val="CC3300"/>
                </a:solidFill>
              </a:rPr>
              <a:t>2060s</a:t>
            </a:r>
          </a:p>
        </p:txBody>
      </p:sp>
      <p:sp>
        <p:nvSpPr>
          <p:cNvPr id="479246" name="AutoShape 14"/>
          <p:cNvSpPr>
            <a:spLocks noChangeArrowheads="1"/>
          </p:cNvSpPr>
          <p:nvPr/>
        </p:nvSpPr>
        <p:spPr bwMode="auto">
          <a:xfrm>
            <a:off x="5000625" y="2997200"/>
            <a:ext cx="214313" cy="792163"/>
          </a:xfrm>
          <a:prstGeom prst="downArrow">
            <a:avLst>
              <a:gd name="adj1" fmla="val 50000"/>
              <a:gd name="adj2" fmla="val 92407"/>
            </a:avLst>
          </a:prstGeom>
          <a:solidFill>
            <a:schemeClr val="tx2"/>
          </a:solidFill>
          <a:ln w="9525">
            <a:solidFill>
              <a:schemeClr val="tx1"/>
            </a:solidFill>
            <a:miter lim="800000"/>
            <a:headEnd/>
            <a:tailEnd/>
          </a:ln>
          <a:effectLst/>
        </p:spPr>
        <p:txBody>
          <a:bodyPr wrap="none" anchor="ctr"/>
          <a:lstStyle/>
          <a:p>
            <a:pPr algn="ctr" eaLnBrk="0" hangingPunct="0"/>
            <a:endParaRPr lang="en-US" sz="2800">
              <a:solidFill>
                <a:schemeClr val="accent2"/>
              </a:solidFill>
            </a:endParaRPr>
          </a:p>
        </p:txBody>
      </p:sp>
      <p:sp>
        <p:nvSpPr>
          <p:cNvPr id="479247" name="AutoShape 15"/>
          <p:cNvSpPr>
            <a:spLocks noChangeArrowheads="1"/>
          </p:cNvSpPr>
          <p:nvPr/>
        </p:nvSpPr>
        <p:spPr bwMode="auto">
          <a:xfrm>
            <a:off x="7219950" y="1557338"/>
            <a:ext cx="360363" cy="936625"/>
          </a:xfrm>
          <a:prstGeom prst="downArrow">
            <a:avLst>
              <a:gd name="adj1" fmla="val 50000"/>
              <a:gd name="adj2" fmla="val 64978"/>
            </a:avLst>
          </a:prstGeom>
          <a:solidFill>
            <a:srgbClr val="CC3300"/>
          </a:solidFill>
          <a:ln w="9525">
            <a:solidFill>
              <a:schemeClr val="tx1"/>
            </a:solidFill>
            <a:miter lim="800000"/>
            <a:headEnd/>
            <a:tailEnd/>
          </a:ln>
          <a:effectLst/>
        </p:spPr>
        <p:txBody>
          <a:bodyPr wrap="none" anchor="ctr"/>
          <a:lstStyle/>
          <a:p>
            <a:endParaRPr lang="en-US"/>
          </a:p>
        </p:txBody>
      </p:sp>
      <p:sp>
        <p:nvSpPr>
          <p:cNvPr id="479248" name="AutoShape 16"/>
          <p:cNvSpPr>
            <a:spLocks noChangeArrowheads="1"/>
          </p:cNvSpPr>
          <p:nvPr/>
        </p:nvSpPr>
        <p:spPr bwMode="auto">
          <a:xfrm>
            <a:off x="6572250" y="2205038"/>
            <a:ext cx="360363" cy="936625"/>
          </a:xfrm>
          <a:prstGeom prst="downArrow">
            <a:avLst>
              <a:gd name="adj1" fmla="val 50000"/>
              <a:gd name="adj2" fmla="val 64978"/>
            </a:avLst>
          </a:prstGeom>
          <a:solidFill>
            <a:srgbClr val="CC3300"/>
          </a:solidFill>
          <a:ln w="9525">
            <a:solidFill>
              <a:schemeClr val="tx1"/>
            </a:solidFill>
            <a:miter lim="800000"/>
            <a:headEnd/>
            <a:tailEnd/>
          </a:ln>
          <a:effectLst/>
        </p:spPr>
        <p:txBody>
          <a:bodyPr wrap="none" anchor="ctr"/>
          <a:lstStyle/>
          <a:p>
            <a:endParaRPr lang="en-US"/>
          </a:p>
        </p:txBody>
      </p:sp>
      <p:sp>
        <p:nvSpPr>
          <p:cNvPr id="479250" name="Text Box 18"/>
          <p:cNvSpPr txBox="1">
            <a:spLocks noChangeArrowheads="1"/>
          </p:cNvSpPr>
          <p:nvPr/>
        </p:nvSpPr>
        <p:spPr bwMode="auto">
          <a:xfrm rot="-5400000">
            <a:off x="-762794" y="3502820"/>
            <a:ext cx="4403725" cy="366712"/>
          </a:xfrm>
          <a:prstGeom prst="rect">
            <a:avLst/>
          </a:prstGeom>
          <a:solidFill>
            <a:srgbClr val="FFFFFF"/>
          </a:solidFill>
          <a:ln w="12700">
            <a:noFill/>
            <a:miter lim="800000"/>
            <a:headEnd/>
            <a:tailEnd/>
          </a:ln>
          <a:effectLst/>
        </p:spPr>
        <p:txBody>
          <a:bodyPr wrap="none">
            <a:spAutoFit/>
          </a:bodyPr>
          <a:lstStyle/>
          <a:p>
            <a:pPr eaLnBrk="0" hangingPunct="0"/>
            <a:r>
              <a:rPr lang="en-GB" sz="1800" b="1">
                <a:solidFill>
                  <a:srgbClr val="000000"/>
                </a:solidFill>
                <a:cs typeface="Times New Roman" pitchFamily="18" charset="0"/>
              </a:rPr>
              <a:t>Temperature anomaly (wrt 1961-90)  </a:t>
            </a:r>
            <a:r>
              <a:rPr lang="en-US" sz="1800" b="1">
                <a:solidFill>
                  <a:srgbClr val="000000"/>
                </a:solidFill>
                <a:cs typeface="Arial" pitchFamily="34" charset="0"/>
              </a:rPr>
              <a:t>°</a:t>
            </a:r>
            <a:r>
              <a:rPr lang="en-GB" sz="1800" b="1">
                <a:solidFill>
                  <a:srgbClr val="000000"/>
                </a:solidFill>
                <a:cs typeface="Times New Roman" pitchFamily="18" charset="0"/>
              </a:rPr>
              <a:t>C</a:t>
            </a:r>
          </a:p>
        </p:txBody>
      </p:sp>
      <p:sp>
        <p:nvSpPr>
          <p:cNvPr id="479251" name="Rectangle 19"/>
          <p:cNvSpPr>
            <a:spLocks noGrp="1" noChangeArrowheads="1"/>
          </p:cNvSpPr>
          <p:nvPr>
            <p:ph type="title"/>
          </p:nvPr>
        </p:nvSpPr>
        <p:spPr>
          <a:xfrm>
            <a:off x="1612900" y="84138"/>
            <a:ext cx="8229600" cy="1143000"/>
          </a:xfrm>
          <a:noFill/>
          <a:ln/>
        </p:spPr>
        <p:txBody>
          <a:bodyPr/>
          <a:lstStyle/>
          <a:p>
            <a:r>
              <a:rPr lang="de-DE"/>
              <a:t> </a:t>
            </a:r>
          </a:p>
        </p:txBody>
      </p:sp>
      <p:sp>
        <p:nvSpPr>
          <p:cNvPr id="479253" name="Rectangle 21"/>
          <p:cNvSpPr>
            <a:spLocks noChangeArrowheads="1"/>
          </p:cNvSpPr>
          <p:nvPr/>
        </p:nvSpPr>
        <p:spPr bwMode="auto">
          <a:xfrm>
            <a:off x="1219200" y="381000"/>
            <a:ext cx="7219950" cy="838200"/>
          </a:xfrm>
          <a:prstGeom prst="rect">
            <a:avLst/>
          </a:prstGeom>
          <a:noFill/>
          <a:ln w="9525">
            <a:noFill/>
            <a:miter lim="800000"/>
            <a:headEnd/>
            <a:tailEnd/>
          </a:ln>
        </p:spPr>
        <p:txBody>
          <a:bodyPr/>
          <a:lstStyle/>
          <a:p>
            <a:pPr algn="ctr"/>
            <a:r>
              <a:rPr lang="en-GB" sz="3200" dirty="0">
                <a:solidFill>
                  <a:srgbClr val="91005C"/>
                </a:solidFill>
              </a:rPr>
              <a:t>Heat Waves</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ug-Oct MDR SST-storm max PDI_filt"/>
          <p:cNvPicPr>
            <a:picLocks noGrp="1" noChangeAspect="1" noChangeArrowheads="1"/>
          </p:cNvPicPr>
          <p:nvPr>
            <p:ph idx="4294967295"/>
          </p:nvPr>
        </p:nvPicPr>
        <p:blipFill>
          <a:blip r:embed="rId3" cstate="print"/>
          <a:srcRect/>
          <a:stretch>
            <a:fillRect/>
          </a:stretch>
        </p:blipFill>
        <p:spPr>
          <a:xfrm>
            <a:off x="914400" y="1143000"/>
            <a:ext cx="7391400" cy="5545138"/>
          </a:xfrm>
          <a:noFill/>
        </p:spPr>
      </p:pic>
      <p:sp>
        <p:nvSpPr>
          <p:cNvPr id="55299" name="Text Box 3"/>
          <p:cNvSpPr txBox="1">
            <a:spLocks noChangeArrowheads="1"/>
          </p:cNvSpPr>
          <p:nvPr/>
        </p:nvSpPr>
        <p:spPr bwMode="auto">
          <a:xfrm>
            <a:off x="457200" y="152400"/>
            <a:ext cx="82296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2162"/>
                </a:solidFill>
                <a:effectLst>
                  <a:outerShdw blurRad="38100" dist="38100" dir="2700000" algn="tl">
                    <a:srgbClr val="C0C0C0"/>
                  </a:outerShdw>
                </a:effectLst>
              </a:rPr>
              <a:t>Hurricane Power is Changing in Concert with Tropical Ocean Temperature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Katrina_1980_2005_pi"/>
          <p:cNvPicPr>
            <a:picLocks noChangeAspect="1" noChangeArrowheads="1"/>
          </p:cNvPicPr>
          <p:nvPr/>
        </p:nvPicPr>
        <p:blipFill>
          <a:blip r:embed="rId2" cstate="print"/>
          <a:srcRect/>
          <a:stretch>
            <a:fillRect/>
          </a:stretch>
        </p:blipFill>
        <p:spPr bwMode="auto">
          <a:xfrm>
            <a:off x="1433513" y="1828800"/>
            <a:ext cx="6110287" cy="4591050"/>
          </a:xfrm>
          <a:prstGeom prst="rect">
            <a:avLst/>
          </a:prstGeom>
          <a:noFill/>
          <a:ln w="9525">
            <a:noFill/>
            <a:miter lim="800000"/>
            <a:headEnd/>
            <a:tailEnd/>
          </a:ln>
        </p:spPr>
      </p:pic>
      <p:sp>
        <p:nvSpPr>
          <p:cNvPr id="3" name="Title 2"/>
          <p:cNvSpPr>
            <a:spLocks noGrp="1"/>
          </p:cNvSpPr>
          <p:nvPr>
            <p:ph type="title"/>
          </p:nvPr>
        </p:nvSpPr>
        <p:spPr/>
        <p:txBody>
          <a:bodyPr/>
          <a:lstStyle/>
          <a:p>
            <a:pPr>
              <a:defRPr/>
            </a:pPr>
            <a:r>
              <a:rPr lang="en-US" dirty="0" smtClean="0">
                <a:solidFill>
                  <a:srgbClr val="002060"/>
                </a:solidFill>
                <a:effectLst>
                  <a:outerShdw blurRad="38100" dist="38100" dir="2700000" algn="tl">
                    <a:srgbClr val="000000">
                      <a:alpha val="43137"/>
                    </a:srgbClr>
                  </a:outerShdw>
                </a:effectLst>
              </a:rPr>
              <a:t>Effect of Increased Potential Intensity on Hurricane Katrina</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Kerry Emaanuel\World Bank Project\ne_coastal_pdi.png"/>
          <p:cNvPicPr>
            <a:picLocks noChangeAspect="1" noChangeArrowheads="1"/>
          </p:cNvPicPr>
          <p:nvPr/>
        </p:nvPicPr>
        <p:blipFill>
          <a:blip r:embed="rId2" cstate="print"/>
          <a:srcRect/>
          <a:stretch>
            <a:fillRect/>
          </a:stretch>
        </p:blipFill>
        <p:spPr bwMode="auto">
          <a:xfrm>
            <a:off x="260350" y="1219200"/>
            <a:ext cx="8494713" cy="4953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pPr/>
              <a:t>37</a:t>
            </a:fld>
            <a:endParaRPr lang="en-US"/>
          </a:p>
        </p:txBody>
      </p:sp>
      <p:sp>
        <p:nvSpPr>
          <p:cNvPr id="459778" name="Rectangle 2"/>
          <p:cNvSpPr>
            <a:spLocks noGrp="1" noChangeArrowheads="1"/>
          </p:cNvSpPr>
          <p:nvPr>
            <p:ph type="title"/>
          </p:nvPr>
        </p:nvSpPr>
        <p:spPr>
          <a:xfrm>
            <a:off x="1600200" y="152400"/>
            <a:ext cx="6237287" cy="1008062"/>
          </a:xfrm>
          <a:noFill/>
          <a:ln/>
        </p:spPr>
        <p:txBody>
          <a:bodyPr/>
          <a:lstStyle/>
          <a:p>
            <a:r>
              <a:rPr lang="en-GB" sz="3600" dirty="0">
                <a:solidFill>
                  <a:srgbClr val="002060"/>
                </a:solidFill>
              </a:rPr>
              <a:t>The Oceans are Turning Sour</a:t>
            </a: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t>Acidification through CO</a:t>
            </a:r>
            <a:r>
              <a:rPr lang="en-GB" sz="2200" baseline="-25000" dirty="0"/>
              <a:t>2</a:t>
            </a:r>
            <a:r>
              <a:rPr lang="en-GB" sz="2200" dirty="0"/>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127375"/>
            <a:ext cx="5283200" cy="3651250"/>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150813" y="117475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931150" y="2760663"/>
            <a:ext cx="1073150" cy="366712"/>
          </a:xfrm>
          <a:prstGeom prst="rect">
            <a:avLst/>
          </a:prstGeom>
          <a:noFill/>
          <a:ln w="9525">
            <a:noFill/>
            <a:miter lim="800000"/>
            <a:headEnd/>
            <a:tailEnd/>
          </a:ln>
          <a:effectLst/>
        </p:spPr>
        <p:txBody>
          <a:bodyPr wrap="none">
            <a:spAutoFit/>
          </a:bodyPr>
          <a:lstStyle/>
          <a:p>
            <a:r>
              <a:rPr lang="en-GB" sz="1800"/>
              <a:t>Plankton</a:t>
            </a:r>
            <a:endParaRPr lang="en-US" sz="1800"/>
          </a:p>
        </p:txBody>
      </p:sp>
      <p:pic>
        <p:nvPicPr>
          <p:cNvPr id="459783" name="Picture 7"/>
          <p:cNvPicPr>
            <a:picLocks noChangeAspect="1" noChangeArrowheads="1"/>
          </p:cNvPicPr>
          <p:nvPr/>
        </p:nvPicPr>
        <p:blipFill>
          <a:blip r:embed="rId5" cstate="print"/>
          <a:srcRect/>
          <a:stretch>
            <a:fillRect/>
          </a:stretch>
        </p:blipFill>
        <p:spPr bwMode="auto">
          <a:xfrm>
            <a:off x="84138" y="4624388"/>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sz="1800"/>
              <a:t>Coral Reefs</a:t>
            </a:r>
            <a:endParaRPr lang="en-US" sz="180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b="1" dirty="0" smtClean="0">
                <a:solidFill>
                  <a:srgbClr val="002162"/>
                </a:solidFill>
                <a:effectLst>
                  <a:outerShdw blurRad="38100" dist="38100" dir="2700000" algn="tl">
                    <a:srgbClr val="C0C0C0"/>
                  </a:outerShdw>
                </a:effectLst>
              </a:rPr>
              <a:t>Summary</a:t>
            </a:r>
          </a:p>
        </p:txBody>
      </p:sp>
      <p:sp>
        <p:nvSpPr>
          <p:cNvPr id="59395" name="Rectangle 3"/>
          <p:cNvSpPr>
            <a:spLocks noGrp="1" noChangeArrowheads="1"/>
          </p:cNvSpPr>
          <p:nvPr>
            <p:ph type="body" idx="1"/>
          </p:nvPr>
        </p:nvSpPr>
        <p:spPr>
          <a:xfrm>
            <a:off x="457200" y="1600200"/>
            <a:ext cx="8077200" cy="4572000"/>
          </a:xfrm>
        </p:spPr>
        <p:txBody>
          <a:bodyPr/>
          <a:lstStyle/>
          <a:p>
            <a:pPr eaLnBrk="1" hangingPunct="1"/>
            <a:r>
              <a:rPr lang="en-US" sz="2800" b="1" smtClean="0">
                <a:solidFill>
                  <a:srgbClr val="002162"/>
                </a:solidFill>
              </a:rPr>
              <a:t>Earth’s climate has changed radically and often abruptly through time</a:t>
            </a:r>
          </a:p>
          <a:p>
            <a:pPr eaLnBrk="1" hangingPunct="1"/>
            <a:r>
              <a:rPr lang="en-US" sz="2800" b="1" smtClean="0">
                <a:solidFill>
                  <a:srgbClr val="002162"/>
                </a:solidFill>
              </a:rPr>
              <a:t>Primary culprits:</a:t>
            </a:r>
          </a:p>
          <a:p>
            <a:pPr lvl="1" eaLnBrk="1" hangingPunct="1"/>
            <a:r>
              <a:rPr lang="en-US" sz="2400" b="1" smtClean="0">
                <a:solidFill>
                  <a:srgbClr val="002162"/>
                </a:solidFill>
              </a:rPr>
              <a:t>Changing insolation, through solar evolution and orbital variations</a:t>
            </a:r>
          </a:p>
          <a:p>
            <a:pPr lvl="1" eaLnBrk="1" hangingPunct="1"/>
            <a:r>
              <a:rPr lang="en-US" sz="2400" b="1" smtClean="0">
                <a:solidFill>
                  <a:srgbClr val="002162"/>
                </a:solidFill>
              </a:rPr>
              <a:t>Changing concentrations of trace greenhouse gases</a:t>
            </a:r>
          </a:p>
          <a:p>
            <a:pPr lvl="1" eaLnBrk="1" hangingPunct="1"/>
            <a:r>
              <a:rPr lang="en-US" sz="2400" b="1" smtClean="0">
                <a:solidFill>
                  <a:srgbClr val="002162"/>
                </a:solidFill>
              </a:rPr>
              <a:t>Changing concentration of aerosols: Volcanic eruptions</a:t>
            </a:r>
          </a:p>
          <a:p>
            <a:pPr eaLnBrk="1" hangingPunct="1"/>
            <a:r>
              <a:rPr lang="en-US" sz="2800" b="1" smtClean="0">
                <a:solidFill>
                  <a:srgbClr val="002162"/>
                </a:solidFill>
              </a:rPr>
              <a:t>Evidence for human-induced climate change now very compelling</a:t>
            </a:r>
          </a:p>
          <a:p>
            <a:pPr eaLnBrk="1" hangingPunct="1"/>
            <a:endParaRPr lang="en-US" sz="2800" b="1" smtClean="0">
              <a:solidFill>
                <a:srgbClr val="00216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533400"/>
            <a:ext cx="8229600" cy="6096000"/>
          </a:xfrm>
        </p:spPr>
        <p:txBody>
          <a:bodyPr/>
          <a:lstStyle/>
          <a:p>
            <a:pPr eaLnBrk="1" hangingPunct="1">
              <a:lnSpc>
                <a:spcPct val="90000"/>
              </a:lnSpc>
            </a:pPr>
            <a:r>
              <a:rPr lang="en-US" b="1" smtClean="0">
                <a:solidFill>
                  <a:srgbClr val="002162"/>
                </a:solidFill>
              </a:rPr>
              <a:t>Many climate processes remain poorly understood. Past abrupt climate change remains enigmatic and future abrupt state transitions cannot be ruled out</a:t>
            </a:r>
          </a:p>
          <a:p>
            <a:pPr eaLnBrk="1" hangingPunct="1">
              <a:lnSpc>
                <a:spcPct val="90000"/>
              </a:lnSpc>
            </a:pPr>
            <a:r>
              <a:rPr lang="en-US" b="1" smtClean="0">
                <a:solidFill>
                  <a:srgbClr val="002162"/>
                </a:solidFill>
              </a:rPr>
              <a:t>The culture of climate science is overly reliant on large, complex models. The field is in need of a fresh approach and an influx of original thinkers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fig32"/>
          <p:cNvPicPr>
            <a:picLocks noChangeAspect="1" noChangeArrowheads="1"/>
          </p:cNvPicPr>
          <p:nvPr/>
        </p:nvPicPr>
        <p:blipFill>
          <a:blip r:embed="rId3" cstate="print"/>
          <a:srcRect/>
          <a:stretch>
            <a:fillRect/>
          </a:stretch>
        </p:blipFill>
        <p:spPr bwMode="auto">
          <a:xfrm>
            <a:off x="1600200" y="1524000"/>
            <a:ext cx="5638800" cy="5018088"/>
          </a:xfrm>
          <a:prstGeom prst="rect">
            <a:avLst/>
          </a:prstGeom>
          <a:noFill/>
          <a:ln w="9525">
            <a:noFill/>
            <a:miter lim="800000"/>
            <a:headEnd/>
            <a:tailEnd/>
          </a:ln>
        </p:spPr>
      </p:pic>
      <p:sp>
        <p:nvSpPr>
          <p:cNvPr id="60419" name="Text Box 5"/>
          <p:cNvSpPr txBox="1">
            <a:spLocks noChangeArrowheads="1"/>
          </p:cNvSpPr>
          <p:nvPr/>
        </p:nvSpPr>
        <p:spPr bwMode="auto">
          <a:xfrm>
            <a:off x="533400" y="381000"/>
            <a:ext cx="80772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0066"/>
                </a:solidFill>
                <a:effectLst>
                  <a:outerShdw blurRad="38100" dist="38100" dir="2700000" algn="tl">
                    <a:srgbClr val="000000">
                      <a:alpha val="43137"/>
                    </a:srgbClr>
                  </a:outerShdw>
                </a:effectLst>
              </a:rPr>
              <a:t>Climate of The Eocene (~50 </a:t>
            </a:r>
            <a:r>
              <a:rPr lang="en-US" sz="3600" b="1" dirty="0" err="1" smtClean="0">
                <a:solidFill>
                  <a:srgbClr val="000066"/>
                </a:solidFill>
                <a:effectLst>
                  <a:outerShdw blurRad="38100" dist="38100" dir="2700000" algn="tl">
                    <a:srgbClr val="000000">
                      <a:alpha val="43137"/>
                    </a:srgbClr>
                  </a:outerShdw>
                </a:effectLst>
              </a:rPr>
              <a:t>mya</a:t>
            </a:r>
            <a:r>
              <a:rPr lang="en-US" sz="3600" b="1" dirty="0" smtClean="0">
                <a:solidFill>
                  <a:srgbClr val="000066"/>
                </a:solidFill>
                <a:effectLst>
                  <a:outerShdw blurRad="38100" dist="38100" dir="2700000" algn="tl">
                    <a:srgbClr val="000000">
                      <a:alpha val="43137"/>
                    </a:srgbClr>
                  </a:outerShdw>
                </a:effectLst>
              </a:rPr>
              <a:t>)</a:t>
            </a:r>
            <a:endParaRPr lang="en-US" sz="3600" b="1" dirty="0">
              <a:solidFill>
                <a:srgbClr val="0000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228600" y="1052513"/>
            <a:ext cx="8763000" cy="4787900"/>
          </a:xfrm>
          <a:prstGeom prst="rect">
            <a:avLst/>
          </a:prstGeom>
          <a:noFill/>
          <a:ln w="9525">
            <a:noFill/>
            <a:miter lim="800000"/>
            <a:headEnd/>
            <a:tailEnd/>
          </a:ln>
        </p:spPr>
      </p:pic>
      <p:sp>
        <p:nvSpPr>
          <p:cNvPr id="30723" name="Text Box 3"/>
          <p:cNvSpPr txBox="1">
            <a:spLocks noChangeArrowheads="1"/>
          </p:cNvSpPr>
          <p:nvPr/>
        </p:nvSpPr>
        <p:spPr bwMode="auto">
          <a:xfrm>
            <a:off x="4343400" y="4343400"/>
            <a:ext cx="3505200" cy="641350"/>
          </a:xfrm>
          <a:prstGeom prst="rect">
            <a:avLst/>
          </a:prstGeom>
          <a:noFill/>
          <a:ln w="9525">
            <a:noFill/>
            <a:miter lim="800000"/>
            <a:headEnd/>
            <a:tailEnd/>
          </a:ln>
        </p:spPr>
        <p:txBody>
          <a:bodyPr>
            <a:spAutoFit/>
          </a:bodyPr>
          <a:lstStyle/>
          <a:p>
            <a:pPr>
              <a:spcBef>
                <a:spcPct val="50000"/>
              </a:spcBef>
            </a:pPr>
            <a:r>
              <a:rPr lang="en-US" sz="1800" b="1">
                <a:solidFill>
                  <a:srgbClr val="FF99CC"/>
                </a:solidFill>
              </a:rPr>
              <a:t>Observed annual rate of increase of CO</a:t>
            </a:r>
            <a:r>
              <a:rPr lang="en-US" sz="1800" b="1" baseline="-25000">
                <a:solidFill>
                  <a:srgbClr val="FF99CC"/>
                </a:solidFill>
              </a:rPr>
              <a:t>2</a:t>
            </a:r>
          </a:p>
        </p:txBody>
      </p:sp>
      <p:sp>
        <p:nvSpPr>
          <p:cNvPr id="30724" name="Text Box 4"/>
          <p:cNvSpPr txBox="1">
            <a:spLocks noChangeArrowheads="1"/>
          </p:cNvSpPr>
          <p:nvPr/>
        </p:nvSpPr>
        <p:spPr bwMode="auto">
          <a:xfrm>
            <a:off x="2286000" y="1143000"/>
            <a:ext cx="3886200" cy="641350"/>
          </a:xfrm>
          <a:prstGeom prst="rect">
            <a:avLst/>
          </a:prstGeom>
          <a:noFill/>
          <a:ln w="9525">
            <a:noFill/>
            <a:miter lim="800000"/>
            <a:headEnd/>
            <a:tailEnd/>
          </a:ln>
        </p:spPr>
        <p:txBody>
          <a:bodyPr>
            <a:spAutoFit/>
          </a:bodyPr>
          <a:lstStyle/>
          <a:p>
            <a:pPr>
              <a:spcBef>
                <a:spcPct val="50000"/>
              </a:spcBef>
            </a:pPr>
            <a:r>
              <a:rPr lang="en-US" sz="1800" b="1"/>
              <a:t>Rate of increase of CO</a:t>
            </a:r>
            <a:r>
              <a:rPr lang="en-US" sz="1800" b="1" baseline="-25000"/>
              <a:t>2 </a:t>
            </a:r>
            <a:r>
              <a:rPr lang="en-US" sz="1800" b="1"/>
              <a:t>if all remained in atmosphere</a:t>
            </a:r>
          </a:p>
        </p:txBody>
      </p:sp>
      <p:sp>
        <p:nvSpPr>
          <p:cNvPr id="30725" name="Line 5"/>
          <p:cNvSpPr>
            <a:spLocks noChangeShapeType="1"/>
          </p:cNvSpPr>
          <p:nvPr/>
        </p:nvSpPr>
        <p:spPr bwMode="auto">
          <a:xfrm>
            <a:off x="3581400" y="1905000"/>
            <a:ext cx="990600" cy="228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4294967295"/>
          </p:nvPr>
        </p:nvPicPr>
        <p:blipFill>
          <a:blip r:embed="rId3" cstate="print"/>
          <a:srcRect/>
          <a:stretch>
            <a:fillRect/>
          </a:stretch>
        </p:blipFill>
        <p:spPr>
          <a:xfrm>
            <a:off x="304800" y="685800"/>
            <a:ext cx="8458200" cy="5818188"/>
          </a:xfrm>
          <a:noFill/>
        </p:spPr>
      </p:pic>
      <p:sp>
        <p:nvSpPr>
          <p:cNvPr id="173059" name="TextBox 2"/>
          <p:cNvSpPr txBox="1">
            <a:spLocks noChangeArrowheads="1"/>
          </p:cNvSpPr>
          <p:nvPr/>
        </p:nvSpPr>
        <p:spPr bwMode="auto">
          <a:xfrm>
            <a:off x="1143000" y="228600"/>
            <a:ext cx="7391400" cy="946150"/>
          </a:xfrm>
          <a:prstGeom prst="rect">
            <a:avLst/>
          </a:prstGeom>
          <a:noFill/>
          <a:ln w="9525">
            <a:noFill/>
            <a:miter lim="800000"/>
            <a:headEnd/>
            <a:tailEnd/>
          </a:ln>
        </p:spPr>
        <p:txBody>
          <a:bodyPr>
            <a:spAutoFit/>
          </a:bodyPr>
          <a:lstStyle/>
          <a:p>
            <a:pPr algn="ctr">
              <a:defRPr/>
            </a:pPr>
            <a:r>
              <a:rPr lang="en-US" sz="2800">
                <a:solidFill>
                  <a:srgbClr val="002162"/>
                </a:solidFill>
                <a:effectLst>
                  <a:outerShdw blurRad="38100" dist="38100" dir="2700000" algn="tl">
                    <a:srgbClr val="C0C0C0"/>
                  </a:outerShdw>
                </a:effectLst>
                <a:latin typeface="Calibri" pitchFamily="34" charset="0"/>
              </a:rPr>
              <a:t>Estimates of Global Mean Surface Temperature from the Instrumental Record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Satellite Temperatures.png">
            <a:hlinkClick r:id="rId3"/>
          </p:cNvPr>
          <p:cNvPicPr>
            <a:picLocks noChangeAspect="1" noChangeArrowheads="1"/>
          </p:cNvPicPr>
          <p:nvPr/>
        </p:nvPicPr>
        <p:blipFill>
          <a:blip r:embed="rId4" cstate="print"/>
          <a:srcRect/>
          <a:stretch>
            <a:fillRect/>
          </a:stretch>
        </p:blipFill>
        <p:spPr bwMode="auto">
          <a:xfrm>
            <a:off x="685800" y="685800"/>
            <a:ext cx="7391400" cy="52419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381000" y="457200"/>
            <a:ext cx="84582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002162"/>
                </a:solidFill>
                <a:effectLst>
                  <a:outerShdw blurRad="38100" dist="38100" dir="2700000" algn="tl">
                    <a:srgbClr val="C0C0C0"/>
                  </a:outerShdw>
                </a:effectLst>
              </a:rPr>
              <a:t>Contributions to net radiative forcing change, 1750-2004:</a:t>
            </a:r>
          </a:p>
        </p:txBody>
      </p:sp>
      <p:pic>
        <p:nvPicPr>
          <p:cNvPr id="34819" name="Picture 7" descr="SciStratFig2-3"/>
          <p:cNvPicPr>
            <a:picLocks noChangeAspect="1" noChangeArrowheads="1"/>
          </p:cNvPicPr>
          <p:nvPr/>
        </p:nvPicPr>
        <p:blipFill>
          <a:blip r:embed="rId3" cstate="print"/>
          <a:srcRect/>
          <a:stretch>
            <a:fillRect/>
          </a:stretch>
        </p:blipFill>
        <p:spPr bwMode="auto">
          <a:xfrm>
            <a:off x="762000" y="1066800"/>
            <a:ext cx="7620000" cy="52482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381000" y="914400"/>
            <a:ext cx="8382000" cy="3535363"/>
          </a:xfrm>
        </p:spPr>
        <p:txBody>
          <a:bodyPr/>
          <a:lstStyle/>
          <a:p>
            <a:pPr eaLnBrk="1" hangingPunct="1">
              <a:defRPr/>
            </a:pPr>
            <a:r>
              <a:rPr lang="en-US" b="1" smtClean="0">
                <a:solidFill>
                  <a:srgbClr val="002162"/>
                </a:solidFill>
                <a:effectLst>
                  <a:outerShdw blurRad="38100" dist="38100" dir="2700000" algn="tl">
                    <a:srgbClr val="C0C0C0"/>
                  </a:outerShdw>
                </a:effectLst>
              </a:rPr>
              <a:t>Global Climate Models: </a:t>
            </a:r>
            <a:br>
              <a:rPr lang="en-US" b="1" smtClean="0">
                <a:solidFill>
                  <a:srgbClr val="002162"/>
                </a:solidFill>
                <a:effectLst>
                  <a:outerShdw blurRad="38100" dist="38100" dir="2700000" algn="tl">
                    <a:srgbClr val="C0C0C0"/>
                  </a:outerShdw>
                </a:effectLst>
              </a:rPr>
            </a:br>
            <a:r>
              <a:rPr lang="en-US" b="1" smtClean="0">
                <a:solidFill>
                  <a:srgbClr val="002162"/>
                </a:solidFill>
                <a:effectLst>
                  <a:outerShdw blurRad="38100" dist="38100" dir="2700000" algn="tl">
                    <a:srgbClr val="C0C0C0"/>
                  </a:outerShdw>
                </a:effectLst>
              </a:rPr>
              <a:t>How Good Are They, and What Do They Tell Us about The Future?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p:txBody>
          <a:bodyPr/>
          <a:lstStyle/>
          <a:p>
            <a:pPr eaLnBrk="1" hangingPunct="1">
              <a:defRPr/>
            </a:pPr>
            <a:r>
              <a:rPr lang="en-US" smtClean="0">
                <a:solidFill>
                  <a:srgbClr val="002162"/>
                </a:solidFill>
                <a:effectLst>
                  <a:outerShdw blurRad="38100" dist="38100" dir="2700000" algn="tl">
                    <a:srgbClr val="C0C0C0"/>
                  </a:outerShdw>
                </a:effectLst>
              </a:rPr>
              <a:t>Global Climate Modeling</a:t>
            </a:r>
          </a:p>
        </p:txBody>
      </p:sp>
      <p:sp>
        <p:nvSpPr>
          <p:cNvPr id="221187" name="Rectangle 3"/>
          <p:cNvSpPr>
            <a:spLocks noGrp="1" noChangeArrowheads="1"/>
          </p:cNvSpPr>
          <p:nvPr>
            <p:ph type="body" idx="4294967295"/>
          </p:nvPr>
        </p:nvSpPr>
        <p:spPr/>
        <p:txBody>
          <a:bodyPr/>
          <a:lstStyle/>
          <a:p>
            <a:pPr eaLnBrk="1" hangingPunct="1">
              <a:defRPr/>
            </a:pPr>
            <a:r>
              <a:rPr lang="en-US" b="1" smtClean="0">
                <a:solidFill>
                  <a:srgbClr val="002162"/>
                </a:solidFill>
                <a:effectLst>
                  <a:outerShdw blurRad="38100" dist="38100" dir="2700000" algn="tl">
                    <a:srgbClr val="C0C0C0"/>
                  </a:outerShdw>
                </a:effectLst>
              </a:rPr>
              <a:t>General philosophy</a:t>
            </a:r>
            <a:r>
              <a:rPr lang="en-US" smtClean="0">
                <a:solidFill>
                  <a:srgbClr val="002162"/>
                </a:solidFill>
              </a:rPr>
              <a:t>:</a:t>
            </a:r>
          </a:p>
          <a:p>
            <a:pPr lvl="1" eaLnBrk="1" hangingPunct="1">
              <a:defRPr/>
            </a:pPr>
            <a:r>
              <a:rPr lang="en-US" smtClean="0">
                <a:solidFill>
                  <a:srgbClr val="002162"/>
                </a:solidFill>
              </a:rPr>
              <a:t>Simulate large-scale motions of atmosphere, oceans, ice</a:t>
            </a:r>
          </a:p>
          <a:p>
            <a:pPr lvl="1" eaLnBrk="1" hangingPunct="1">
              <a:defRPr/>
            </a:pPr>
            <a:r>
              <a:rPr lang="en-US" smtClean="0">
                <a:solidFill>
                  <a:srgbClr val="002162"/>
                </a:solidFill>
              </a:rPr>
              <a:t>Solve approximations to full radiative transfer equations</a:t>
            </a:r>
          </a:p>
          <a:p>
            <a:pPr lvl="1" eaLnBrk="1" hangingPunct="1">
              <a:defRPr/>
            </a:pPr>
            <a:r>
              <a:rPr lang="en-US" smtClean="0">
                <a:solidFill>
                  <a:srgbClr val="002162"/>
                </a:solidFill>
              </a:rPr>
              <a:t>Parameterize processes too small to resolve</a:t>
            </a:r>
          </a:p>
          <a:p>
            <a:pPr lvl="1" eaLnBrk="1" hangingPunct="1">
              <a:defRPr/>
            </a:pPr>
            <a:r>
              <a:rPr lang="en-US" smtClean="0">
                <a:solidFill>
                  <a:srgbClr val="002162"/>
                </a:solidFill>
              </a:rPr>
              <a:t>Some models also try to simulate biogeochemical processes</a:t>
            </a:r>
          </a:p>
          <a:p>
            <a:pPr lvl="1" eaLnBrk="1" hangingPunct="1">
              <a:defRPr/>
            </a:pPr>
            <a:r>
              <a:rPr lang="en-US" smtClean="0">
                <a:solidFill>
                  <a:srgbClr val="002162"/>
                </a:solidFill>
              </a:rPr>
              <a:t>First GCMs developed in 1960s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3"/>
          <p:cNvSpPr>
            <a:spLocks noGrp="1"/>
          </p:cNvSpPr>
          <p:nvPr>
            <p:ph type="title" idx="4294967295"/>
          </p:nvPr>
        </p:nvSpPr>
        <p:spPr>
          <a:xfrm>
            <a:off x="457200" y="274638"/>
            <a:ext cx="8305800" cy="2544762"/>
          </a:xfrm>
        </p:spPr>
        <p:txBody>
          <a:bodyPr/>
          <a:lstStyle/>
          <a:p>
            <a:pPr eaLnBrk="1" hangingPunct="1">
              <a:defRPr/>
            </a:pPr>
            <a:r>
              <a:rPr lang="en-US" smtClean="0">
                <a:solidFill>
                  <a:srgbClr val="002162"/>
                </a:solidFill>
                <a:effectLst>
                  <a:outerShdw blurRad="38100" dist="38100" dir="2700000" algn="tl">
                    <a:srgbClr val="C0C0C0"/>
                  </a:outerShdw>
                </a:effectLst>
              </a:rPr>
              <a:t>Equations solved by discretizing to finite volumes</a:t>
            </a:r>
          </a:p>
        </p:txBody>
      </p:sp>
      <p:pic>
        <p:nvPicPr>
          <p:cNvPr id="39939" name="Picture 2" descr="C:\Users\Kerry Emaanuel\Class\CLIMATE\new_images\modeling_schematic650.jpg"/>
          <p:cNvPicPr>
            <a:picLocks noChangeAspect="1" noChangeArrowheads="1"/>
          </p:cNvPicPr>
          <p:nvPr/>
        </p:nvPicPr>
        <p:blipFill>
          <a:blip r:embed="rId3" cstate="print"/>
          <a:srcRect/>
          <a:stretch>
            <a:fillRect/>
          </a:stretch>
        </p:blipFill>
        <p:spPr bwMode="auto">
          <a:xfrm>
            <a:off x="1828800" y="2971800"/>
            <a:ext cx="5402263" cy="36480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idx="4294967295"/>
          </p:nvPr>
        </p:nvSpPr>
        <p:spPr/>
        <p:txBody>
          <a:bodyPr/>
          <a:lstStyle/>
          <a:p>
            <a:pPr eaLnBrk="1" hangingPunct="1">
              <a:defRPr/>
            </a:pPr>
            <a:r>
              <a:rPr lang="en-US" smtClean="0">
                <a:solidFill>
                  <a:srgbClr val="002162"/>
                </a:solidFill>
                <a:effectLst>
                  <a:outerShdw blurRad="38100" dist="38100" dir="2700000" algn="tl">
                    <a:srgbClr val="C0C0C0"/>
                  </a:outerShdw>
                </a:effectLst>
              </a:rPr>
              <a:t>Unresolved physical processes must be handled parametrically</a:t>
            </a:r>
          </a:p>
        </p:txBody>
      </p:sp>
      <p:sp>
        <p:nvSpPr>
          <p:cNvPr id="40963" name="Content Placeholder 2"/>
          <p:cNvSpPr>
            <a:spLocks noGrp="1"/>
          </p:cNvSpPr>
          <p:nvPr>
            <p:ph idx="4294967295"/>
          </p:nvPr>
        </p:nvSpPr>
        <p:spPr>
          <a:xfrm>
            <a:off x="838200" y="1600200"/>
            <a:ext cx="7696200" cy="5257800"/>
          </a:xfrm>
        </p:spPr>
        <p:txBody>
          <a:bodyPr/>
          <a:lstStyle/>
          <a:p>
            <a:pPr eaLnBrk="1" hangingPunct="1"/>
            <a:r>
              <a:rPr lang="en-US" smtClean="0">
                <a:solidFill>
                  <a:srgbClr val="002162"/>
                </a:solidFill>
              </a:rPr>
              <a:t>Convection</a:t>
            </a:r>
          </a:p>
          <a:p>
            <a:pPr eaLnBrk="1" hangingPunct="1"/>
            <a:r>
              <a:rPr lang="en-US" smtClean="0">
                <a:solidFill>
                  <a:srgbClr val="002162"/>
                </a:solidFill>
              </a:rPr>
              <a:t>Thin and/or broken clouds</a:t>
            </a:r>
          </a:p>
          <a:p>
            <a:pPr eaLnBrk="1" hangingPunct="1"/>
            <a:r>
              <a:rPr lang="en-US" smtClean="0">
                <a:solidFill>
                  <a:srgbClr val="002162"/>
                </a:solidFill>
              </a:rPr>
              <a:t>Cloud microphysics</a:t>
            </a:r>
          </a:p>
          <a:p>
            <a:pPr eaLnBrk="1" hangingPunct="1"/>
            <a:r>
              <a:rPr lang="en-US" smtClean="0">
                <a:solidFill>
                  <a:srgbClr val="002162"/>
                </a:solidFill>
              </a:rPr>
              <a:t>Aerosols and chemistry (e.g. photochemical processes, ozone</a:t>
            </a:r>
          </a:p>
          <a:p>
            <a:pPr eaLnBrk="1" hangingPunct="1"/>
            <a:r>
              <a:rPr lang="en-US" smtClean="0">
                <a:solidFill>
                  <a:srgbClr val="002162"/>
                </a:solidFill>
              </a:rPr>
              <a:t>Turbulence, including surface fluxes</a:t>
            </a:r>
          </a:p>
          <a:p>
            <a:pPr eaLnBrk="1" hangingPunct="1"/>
            <a:r>
              <a:rPr lang="en-US" smtClean="0">
                <a:solidFill>
                  <a:srgbClr val="002162"/>
                </a:solidFill>
              </a:rPr>
              <a:t>Sea ice</a:t>
            </a:r>
          </a:p>
          <a:p>
            <a:pPr eaLnBrk="1" hangingPunct="1"/>
            <a:r>
              <a:rPr lang="en-US" smtClean="0">
                <a:solidFill>
                  <a:srgbClr val="002162"/>
                </a:solidFill>
              </a:rPr>
              <a:t>Land ice</a:t>
            </a:r>
          </a:p>
          <a:p>
            <a:pPr eaLnBrk="1" hangingPunct="1"/>
            <a:r>
              <a:rPr lang="en-US" smtClean="0">
                <a:solidFill>
                  <a:srgbClr val="002162"/>
                </a:solidFill>
              </a:rPr>
              <a:t>Land surface processes</a:t>
            </a: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4294967295"/>
          </p:nvPr>
        </p:nvPicPr>
        <p:blipFill>
          <a:blip r:embed="rId3" cstate="print"/>
          <a:srcRect/>
          <a:stretch>
            <a:fillRect/>
          </a:stretch>
        </p:blipFill>
        <p:spPr>
          <a:xfrm>
            <a:off x="228600" y="809625"/>
            <a:ext cx="8686800" cy="5838825"/>
          </a:xfrm>
          <a:noFill/>
        </p:spPr>
      </p:pic>
      <p:sp>
        <p:nvSpPr>
          <p:cNvPr id="125955" name="Text Box 3"/>
          <p:cNvSpPr txBox="1">
            <a:spLocks noChangeArrowheads="1"/>
          </p:cNvSpPr>
          <p:nvPr/>
        </p:nvSpPr>
        <p:spPr bwMode="auto">
          <a:xfrm>
            <a:off x="381000" y="1524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C0C0C0"/>
                  </a:outerShdw>
                </a:effectLst>
              </a:rPr>
              <a:t>Climate Elements and Feedbacks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cstate="print"/>
          <a:srcRect/>
          <a:stretch>
            <a:fillRect/>
          </a:stretch>
        </p:blipFill>
        <p:spPr bwMode="auto">
          <a:xfrm>
            <a:off x="4419600" y="0"/>
            <a:ext cx="4359275" cy="6705600"/>
          </a:xfrm>
          <a:prstGeom prst="rect">
            <a:avLst/>
          </a:prstGeom>
          <a:noFill/>
          <a:ln w="9525">
            <a:noFill/>
            <a:miter lim="800000"/>
            <a:headEnd/>
            <a:tailEnd/>
          </a:ln>
        </p:spPr>
      </p:pic>
      <p:sp>
        <p:nvSpPr>
          <p:cNvPr id="30725" name="Text Box 5"/>
          <p:cNvSpPr txBox="1">
            <a:spLocks noChangeArrowheads="1"/>
          </p:cNvSpPr>
          <p:nvPr/>
        </p:nvSpPr>
        <p:spPr bwMode="auto">
          <a:xfrm>
            <a:off x="381000" y="609600"/>
            <a:ext cx="3733800" cy="1917700"/>
          </a:xfrm>
          <a:prstGeom prst="rect">
            <a:avLst/>
          </a:prstGeom>
          <a:noFill/>
          <a:ln w="9525">
            <a:noFill/>
            <a:miter lim="800000"/>
            <a:headEnd/>
            <a:tailEnd/>
          </a:ln>
          <a:effectLst/>
        </p:spPr>
        <p:txBody>
          <a:bodyPr>
            <a:spAutoFit/>
          </a:bodyPr>
          <a:lstStyle/>
          <a:p>
            <a:pPr>
              <a:spcBef>
                <a:spcPct val="50000"/>
              </a:spcBef>
              <a:defRPr/>
            </a:pPr>
            <a:r>
              <a:rPr lang="en-US" sz="2400">
                <a:solidFill>
                  <a:srgbClr val="002162"/>
                </a:solidFill>
                <a:effectLst>
                  <a:outerShdw blurRad="38100" dist="38100" dir="2700000" algn="tl">
                    <a:srgbClr val="C0C0C0"/>
                  </a:outerShdw>
                </a:effectLst>
              </a:rPr>
              <a:t>Global mean temperature (black) and simulations using many different global models (colors) including all forcings</a:t>
            </a:r>
          </a:p>
        </p:txBody>
      </p:sp>
      <p:sp>
        <p:nvSpPr>
          <p:cNvPr id="30726" name="Text Box 6"/>
          <p:cNvSpPr txBox="1">
            <a:spLocks noChangeArrowheads="1"/>
          </p:cNvSpPr>
          <p:nvPr/>
        </p:nvSpPr>
        <p:spPr bwMode="auto">
          <a:xfrm>
            <a:off x="609600" y="4419600"/>
            <a:ext cx="3352800" cy="1187450"/>
          </a:xfrm>
          <a:prstGeom prst="rect">
            <a:avLst/>
          </a:prstGeom>
          <a:noFill/>
          <a:ln w="9525">
            <a:noFill/>
            <a:miter lim="800000"/>
            <a:headEnd/>
            <a:tailEnd/>
          </a:ln>
          <a:effectLst/>
        </p:spPr>
        <p:txBody>
          <a:bodyPr>
            <a:spAutoFit/>
          </a:bodyPr>
          <a:lstStyle/>
          <a:p>
            <a:pPr>
              <a:spcBef>
                <a:spcPct val="50000"/>
              </a:spcBef>
              <a:defRPr/>
            </a:pPr>
            <a:r>
              <a:rPr lang="en-US" sz="2400">
                <a:solidFill>
                  <a:srgbClr val="002162"/>
                </a:solidFill>
                <a:effectLst>
                  <a:outerShdw blurRad="38100" dist="38100" dir="2700000" algn="tl">
                    <a:srgbClr val="C0C0C0"/>
                  </a:outerShdw>
                </a:effectLst>
              </a:rPr>
              <a:t>Same as above, but models run with only natural forcings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earthicemap"/>
          <p:cNvPicPr>
            <a:picLocks noChangeAspect="1" noChangeArrowheads="1"/>
          </p:cNvPicPr>
          <p:nvPr/>
        </p:nvPicPr>
        <p:blipFill>
          <a:blip r:embed="rId3" cstate="print"/>
          <a:srcRect/>
          <a:stretch>
            <a:fillRect/>
          </a:stretch>
        </p:blipFill>
        <p:spPr bwMode="auto">
          <a:xfrm>
            <a:off x="152400" y="1714500"/>
            <a:ext cx="8839200" cy="4419600"/>
          </a:xfrm>
          <a:prstGeom prst="rect">
            <a:avLst/>
          </a:prstGeom>
          <a:noFill/>
          <a:ln w="9525">
            <a:noFill/>
            <a:miter lim="800000"/>
            <a:headEnd/>
            <a:tailEnd/>
          </a:ln>
        </p:spPr>
      </p:pic>
      <p:sp>
        <p:nvSpPr>
          <p:cNvPr id="167944" name="Rectangle 8"/>
          <p:cNvSpPr>
            <a:spLocks noGrp="1" noChangeArrowheads="1"/>
          </p:cNvSpPr>
          <p:nvPr>
            <p:ph type="title"/>
          </p:nvPr>
        </p:nvSpPr>
        <p:spPr/>
        <p:txBody>
          <a:bodyPr/>
          <a:lstStyle/>
          <a:p>
            <a:pPr eaLnBrk="1" hangingPunct="1">
              <a:defRPr/>
            </a:pPr>
            <a:r>
              <a:rPr lang="en-US" sz="3600" smtClean="0">
                <a:solidFill>
                  <a:srgbClr val="002162"/>
                </a:solidFill>
                <a:effectLst>
                  <a:outerShdw blurRad="38100" dist="38100" dir="2700000" algn="tl">
                    <a:srgbClr val="C0C0C0"/>
                  </a:outerShdw>
                </a:effectLst>
              </a:rPr>
              <a:t>Ice Cover, Last Glacial Maximum (~18,000 years ago)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srcRect/>
          <a:stretch>
            <a:fillRect/>
          </a:stretch>
        </p:blipFill>
        <p:spPr bwMode="auto">
          <a:xfrm>
            <a:off x="685800" y="1676400"/>
            <a:ext cx="7391400" cy="3879850"/>
          </a:xfrm>
          <a:prstGeom prst="rect">
            <a:avLst/>
          </a:prstGeom>
          <a:noFill/>
          <a:ln w="9525">
            <a:noFill/>
            <a:miter lim="800000"/>
            <a:headEnd/>
            <a:tailEnd/>
          </a:ln>
        </p:spPr>
      </p:pic>
      <p:sp>
        <p:nvSpPr>
          <p:cNvPr id="249861" name="Rectangle 5"/>
          <p:cNvSpPr>
            <a:spLocks noGrp="1" noChangeArrowheads="1"/>
          </p:cNvSpPr>
          <p:nvPr>
            <p:ph type="title"/>
          </p:nvPr>
        </p:nvSpPr>
        <p:spPr/>
        <p:txBody>
          <a:bodyPr/>
          <a:lstStyle/>
          <a:p>
            <a:pPr eaLnBrk="1" hangingPunct="1">
              <a:defRPr/>
            </a:pPr>
            <a:r>
              <a:rPr lang="en-US" sz="4000" smtClean="0">
                <a:solidFill>
                  <a:srgbClr val="002162"/>
                </a:solidFill>
                <a:effectLst>
                  <a:outerShdw blurRad="38100" dist="38100" dir="2700000" algn="tl">
                    <a:srgbClr val="C0C0C0"/>
                  </a:outerShdw>
                </a:effectLst>
              </a:rPr>
              <a:t>Ensemble of climate models, Scenario A1b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en-US" b="1" smtClean="0">
                <a:solidFill>
                  <a:srgbClr val="002162"/>
                </a:solidFill>
                <a:effectLst>
                  <a:outerShdw blurRad="38100" dist="38100" dir="2700000" algn="tl">
                    <a:srgbClr val="C0C0C0"/>
                  </a:outerShdw>
                </a:effectLst>
              </a:rPr>
              <a:t>Dealing with Climate Change</a:t>
            </a:r>
          </a:p>
        </p:txBody>
      </p:sp>
      <p:sp>
        <p:nvSpPr>
          <p:cNvPr id="56323" name="Rectangle 3"/>
          <p:cNvSpPr>
            <a:spLocks noGrp="1" noChangeArrowheads="1"/>
          </p:cNvSpPr>
          <p:nvPr>
            <p:ph type="body" idx="1"/>
          </p:nvPr>
        </p:nvSpPr>
        <p:spPr/>
        <p:txBody>
          <a:bodyPr/>
          <a:lstStyle/>
          <a:p>
            <a:pPr eaLnBrk="1" hangingPunct="1"/>
            <a:r>
              <a:rPr lang="en-US" b="1" smtClean="0">
                <a:solidFill>
                  <a:srgbClr val="002162"/>
                </a:solidFill>
              </a:rPr>
              <a:t>Winners and losers</a:t>
            </a:r>
          </a:p>
          <a:p>
            <a:pPr eaLnBrk="1" hangingPunct="1"/>
            <a:r>
              <a:rPr lang="en-US" b="1" smtClean="0">
                <a:solidFill>
                  <a:srgbClr val="002162"/>
                </a:solidFill>
              </a:rPr>
              <a:t>Difficult but necessary cost-benefit analysis</a:t>
            </a:r>
          </a:p>
          <a:p>
            <a:pPr eaLnBrk="1" hangingPunct="1"/>
            <a:r>
              <a:rPr lang="en-US" b="1" smtClean="0">
                <a:solidFill>
                  <a:srgbClr val="002162"/>
                </a:solidFill>
              </a:rPr>
              <a:t>Still large uncertainty in climate projections</a:t>
            </a:r>
          </a:p>
          <a:p>
            <a:pPr eaLnBrk="1" hangingPunct="1"/>
            <a:r>
              <a:rPr lang="en-US" b="1" smtClean="0">
                <a:solidFill>
                  <a:srgbClr val="002162"/>
                </a:solidFill>
              </a:rPr>
              <a:t>Small but difficult-to-quantify risk of major climate shifts (e.g. collapse of Greenland ice sheet)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txBox="1">
            <a:spLocks noGrp="1"/>
          </p:cNvSpPr>
          <p:nvPr/>
        </p:nvSpPr>
        <p:spPr bwMode="auto">
          <a:xfrm>
            <a:off x="6781800" y="6381750"/>
            <a:ext cx="2133600" cy="476250"/>
          </a:xfrm>
          <a:prstGeom prst="rect">
            <a:avLst/>
          </a:prstGeom>
          <a:noFill/>
          <a:ln w="9525">
            <a:noFill/>
            <a:miter lim="800000"/>
            <a:headEnd/>
            <a:tailEnd/>
          </a:ln>
        </p:spPr>
        <p:txBody>
          <a:bodyPr/>
          <a:lstStyle/>
          <a:p>
            <a:pPr algn="r"/>
            <a:fld id="{3844C0BF-D79C-44AC-AFE7-0F74B36B76DE}" type="slidenum">
              <a:rPr lang="en-US" b="1">
                <a:solidFill>
                  <a:srgbClr val="1B1870"/>
                </a:solidFill>
                <a:cs typeface="Arial" charset="0"/>
              </a:rPr>
              <a:pPr algn="r"/>
              <a:t>52</a:t>
            </a:fld>
            <a:endParaRPr lang="en-US" b="1">
              <a:solidFill>
                <a:srgbClr val="1B1870"/>
              </a:solidFill>
              <a:cs typeface="Arial" charset="0"/>
            </a:endParaRPr>
          </a:p>
        </p:txBody>
      </p:sp>
      <p:pic>
        <p:nvPicPr>
          <p:cNvPr id="57347" name="Picture 2"/>
          <p:cNvPicPr>
            <a:picLocks noChangeAspect="1" noChangeArrowheads="1"/>
          </p:cNvPicPr>
          <p:nvPr/>
        </p:nvPicPr>
        <p:blipFill>
          <a:blip r:embed="rId3" cstate="print"/>
          <a:srcRect/>
          <a:stretch>
            <a:fillRect/>
          </a:stretch>
        </p:blipFill>
        <p:spPr bwMode="auto">
          <a:xfrm>
            <a:off x="533400" y="1295400"/>
            <a:ext cx="8229600" cy="5562600"/>
          </a:xfrm>
          <a:prstGeom prst="rect">
            <a:avLst/>
          </a:prstGeom>
          <a:noFill/>
          <a:ln w="9525">
            <a:noFill/>
            <a:miter lim="800000"/>
            <a:headEnd/>
            <a:tailEnd/>
          </a:ln>
        </p:spPr>
      </p:pic>
      <p:sp>
        <p:nvSpPr>
          <p:cNvPr id="57348" name="Text Box 4"/>
          <p:cNvSpPr txBox="1">
            <a:spLocks noChangeArrowheads="1"/>
          </p:cNvSpPr>
          <p:nvPr/>
        </p:nvSpPr>
        <p:spPr bwMode="auto">
          <a:xfrm>
            <a:off x="7162800" y="6491288"/>
            <a:ext cx="1981200" cy="366712"/>
          </a:xfrm>
          <a:prstGeom prst="rect">
            <a:avLst/>
          </a:prstGeom>
          <a:noFill/>
          <a:ln w="9525">
            <a:noFill/>
            <a:miter lim="800000"/>
            <a:headEnd/>
            <a:tailEnd/>
          </a:ln>
        </p:spPr>
        <p:txBody>
          <a:bodyPr>
            <a:spAutoFit/>
          </a:bodyPr>
          <a:lstStyle/>
          <a:p>
            <a:pPr>
              <a:spcBef>
                <a:spcPct val="50000"/>
              </a:spcBef>
            </a:pPr>
            <a:r>
              <a:rPr lang="en-US" sz="1800" i="1">
                <a:cs typeface="Arial" charset="0"/>
              </a:rPr>
              <a:t>Hansen, 2007</a:t>
            </a:r>
          </a:p>
        </p:txBody>
      </p:sp>
      <p:sp>
        <p:nvSpPr>
          <p:cNvPr id="267269" name="Rectangle 7"/>
          <p:cNvSpPr>
            <a:spLocks noGrp="1" noChangeArrowheads="1"/>
          </p:cNvSpPr>
          <p:nvPr>
            <p:ph type="title" idx="4294967295"/>
          </p:nvPr>
        </p:nvSpPr>
        <p:spPr>
          <a:xfrm>
            <a:off x="457200" y="152400"/>
            <a:ext cx="8229600" cy="1143000"/>
          </a:xfrm>
        </p:spPr>
        <p:txBody>
          <a:bodyPr/>
          <a:lstStyle/>
          <a:p>
            <a:pPr eaLnBrk="1" hangingPunct="1">
              <a:defRPr/>
            </a:pPr>
            <a:r>
              <a:rPr lang="en-US" sz="3600" dirty="0" smtClean="0">
                <a:solidFill>
                  <a:srgbClr val="003399"/>
                </a:solidFill>
                <a:effectLst>
                  <a:outerShdw blurRad="38100" dist="38100" dir="2700000" algn="tl">
                    <a:srgbClr val="C0C0C0"/>
                  </a:outerShdw>
                </a:effectLst>
              </a:rPr>
              <a:t>Atmospheric lifetime of CO</a:t>
            </a:r>
            <a:r>
              <a:rPr lang="en-US" sz="3600" baseline="-25000" dirty="0" smtClean="0">
                <a:solidFill>
                  <a:srgbClr val="003399"/>
                </a:solidFill>
                <a:effectLst>
                  <a:outerShdw blurRad="38100" dist="38100" dir="2700000" algn="tl">
                    <a:srgbClr val="C0C0C0"/>
                  </a:outerShdw>
                </a:effectLst>
              </a:rPr>
              <a:t>2</a:t>
            </a:r>
            <a:r>
              <a:rPr lang="en-US" sz="3600" dirty="0" smtClean="0">
                <a:solidFill>
                  <a:srgbClr val="003399"/>
                </a:solidFill>
                <a:effectLst>
                  <a:outerShdw blurRad="38100" dist="38100" dir="2700000" algn="tl">
                    <a:srgbClr val="C0C0C0"/>
                  </a:outerShdw>
                </a:effectLst>
              </a:rPr>
              <a:t> is centuries long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b="1" smtClean="0">
                <a:solidFill>
                  <a:srgbClr val="002162"/>
                </a:solidFill>
                <a:effectLst>
                  <a:outerShdw blurRad="38100" dist="38100" dir="2700000" algn="tl">
                    <a:srgbClr val="C0C0C0"/>
                  </a:outerShdw>
                </a:effectLst>
              </a:rPr>
              <a:t>Strategies</a:t>
            </a:r>
          </a:p>
        </p:txBody>
      </p:sp>
      <p:sp>
        <p:nvSpPr>
          <p:cNvPr id="58371" name="Rectangle 3"/>
          <p:cNvSpPr>
            <a:spLocks noGrp="1" noChangeArrowheads="1"/>
          </p:cNvSpPr>
          <p:nvPr>
            <p:ph type="body" idx="1"/>
          </p:nvPr>
        </p:nvSpPr>
        <p:spPr/>
        <p:txBody>
          <a:bodyPr/>
          <a:lstStyle/>
          <a:p>
            <a:pPr eaLnBrk="1" hangingPunct="1">
              <a:lnSpc>
                <a:spcPct val="90000"/>
              </a:lnSpc>
            </a:pPr>
            <a:r>
              <a:rPr lang="en-US" sz="2800" b="1" smtClean="0">
                <a:solidFill>
                  <a:srgbClr val="002162"/>
                </a:solidFill>
              </a:rPr>
              <a:t>Reduce emissions</a:t>
            </a:r>
          </a:p>
          <a:p>
            <a:pPr lvl="1" eaLnBrk="1" hangingPunct="1">
              <a:lnSpc>
                <a:spcPct val="90000"/>
              </a:lnSpc>
            </a:pPr>
            <a:r>
              <a:rPr lang="en-US" sz="2400" smtClean="0">
                <a:solidFill>
                  <a:srgbClr val="002162"/>
                </a:solidFill>
              </a:rPr>
              <a:t>gasification of coal—potential CO</a:t>
            </a:r>
            <a:r>
              <a:rPr lang="en-US" sz="2400" baseline="-25000" smtClean="0">
                <a:solidFill>
                  <a:srgbClr val="002162"/>
                </a:solidFill>
              </a:rPr>
              <a:t>2</a:t>
            </a:r>
            <a:r>
              <a:rPr lang="en-US" sz="2400" smtClean="0">
                <a:solidFill>
                  <a:srgbClr val="002162"/>
                </a:solidFill>
              </a:rPr>
              <a:t> capture</a:t>
            </a:r>
          </a:p>
          <a:p>
            <a:pPr lvl="1" eaLnBrk="1" hangingPunct="1">
              <a:lnSpc>
                <a:spcPct val="90000"/>
              </a:lnSpc>
            </a:pPr>
            <a:r>
              <a:rPr lang="en-US" sz="2400" smtClean="0">
                <a:solidFill>
                  <a:srgbClr val="002162"/>
                </a:solidFill>
              </a:rPr>
              <a:t>alternative sources– nuclear, wind, etc.</a:t>
            </a:r>
          </a:p>
          <a:p>
            <a:pPr lvl="1" eaLnBrk="1" hangingPunct="1">
              <a:lnSpc>
                <a:spcPct val="90000"/>
              </a:lnSpc>
            </a:pPr>
            <a:r>
              <a:rPr lang="en-US" sz="2400" smtClean="0">
                <a:solidFill>
                  <a:srgbClr val="002162"/>
                </a:solidFill>
              </a:rPr>
              <a:t>unlikely to effect major reductions</a:t>
            </a:r>
          </a:p>
          <a:p>
            <a:pPr lvl="1" eaLnBrk="1" hangingPunct="1">
              <a:lnSpc>
                <a:spcPct val="90000"/>
              </a:lnSpc>
            </a:pPr>
            <a:r>
              <a:rPr lang="en-US" sz="2400" smtClean="0">
                <a:solidFill>
                  <a:srgbClr val="002162"/>
                </a:solidFill>
              </a:rPr>
              <a:t>Fcous on non-CO</a:t>
            </a:r>
            <a:r>
              <a:rPr lang="en-US" sz="2400" baseline="-25000" smtClean="0">
                <a:solidFill>
                  <a:srgbClr val="002162"/>
                </a:solidFill>
              </a:rPr>
              <a:t>2</a:t>
            </a:r>
            <a:r>
              <a:rPr lang="en-US" sz="2400" smtClean="0">
                <a:solidFill>
                  <a:srgbClr val="002162"/>
                </a:solidFill>
              </a:rPr>
              <a:t> greenhouse gases</a:t>
            </a:r>
          </a:p>
          <a:p>
            <a:pPr eaLnBrk="1" hangingPunct="1">
              <a:lnSpc>
                <a:spcPct val="90000"/>
              </a:lnSpc>
            </a:pPr>
            <a:r>
              <a:rPr lang="en-US" sz="2800" b="1" smtClean="0">
                <a:solidFill>
                  <a:srgbClr val="002162"/>
                </a:solidFill>
              </a:rPr>
              <a:t>Carbon sequestration</a:t>
            </a:r>
          </a:p>
          <a:p>
            <a:pPr eaLnBrk="1" hangingPunct="1">
              <a:lnSpc>
                <a:spcPct val="90000"/>
              </a:lnSpc>
            </a:pPr>
            <a:r>
              <a:rPr lang="en-US" sz="2800" b="1" smtClean="0">
                <a:solidFill>
                  <a:srgbClr val="002162"/>
                </a:solidFill>
              </a:rPr>
              <a:t>Other geoengineering</a:t>
            </a:r>
          </a:p>
          <a:p>
            <a:pPr lvl="1" eaLnBrk="1" hangingPunct="1">
              <a:lnSpc>
                <a:spcPct val="90000"/>
              </a:lnSpc>
            </a:pPr>
            <a:r>
              <a:rPr lang="en-US" sz="2400" smtClean="0">
                <a:solidFill>
                  <a:srgbClr val="002162"/>
                </a:solidFill>
              </a:rPr>
              <a:t>technically feasible, $20-30 billion/year</a:t>
            </a:r>
          </a:p>
          <a:p>
            <a:pPr lvl="1" eaLnBrk="1" hangingPunct="1">
              <a:lnSpc>
                <a:spcPct val="90000"/>
              </a:lnSpc>
            </a:pPr>
            <a:r>
              <a:rPr lang="en-US" sz="2400" smtClean="0">
                <a:solidFill>
                  <a:srgbClr val="002162"/>
                </a:solidFill>
              </a:rPr>
              <a:t>Side effects, e.g. reduced precipitation</a:t>
            </a:r>
          </a:p>
          <a:p>
            <a:pPr eaLnBrk="1" hangingPunct="1">
              <a:lnSpc>
                <a:spcPct val="90000"/>
              </a:lnSpc>
            </a:pPr>
            <a:r>
              <a:rPr lang="en-US" sz="2800" b="1" smtClean="0">
                <a:solidFill>
                  <a:srgbClr val="002162"/>
                </a:solidFill>
              </a:rPr>
              <a:t>Adaptation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a:bodyPr>
          <a:lstStyle/>
          <a:p>
            <a:pPr eaLnBrk="1" hangingPunct="1">
              <a:defRPr/>
            </a:pPr>
            <a:r>
              <a:rPr lang="en-US" sz="3200" smtClean="0">
                <a:solidFill>
                  <a:srgbClr val="002162"/>
                </a:solidFill>
                <a:effectLst>
                  <a:outerShdw blurRad="38100" dist="38100" dir="2700000" algn="tl">
                    <a:srgbClr val="C0C0C0"/>
                  </a:outerShdw>
                </a:effectLst>
                <a:latin typeface="Calibri" pitchFamily="34" charset="0"/>
              </a:rPr>
              <a:t>Paleo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t>Year</a:t>
            </a:r>
          </a:p>
        </p:txBody>
      </p:sp>
      <p:sp>
        <p:nvSpPr>
          <p:cNvPr id="13317" name="Text Box 7"/>
          <p:cNvSpPr txBox="1">
            <a:spLocks noChangeArrowheads="1"/>
          </p:cNvSpPr>
          <p:nvPr/>
        </p:nvSpPr>
        <p:spPr bwMode="auto">
          <a:xfrm>
            <a:off x="7848600" y="2590800"/>
            <a:ext cx="1295400" cy="517525"/>
          </a:xfrm>
          <a:prstGeom prst="rect">
            <a:avLst/>
          </a:prstGeom>
          <a:noFill/>
          <a:ln w="9525">
            <a:noFill/>
            <a:miter lim="800000"/>
            <a:headEnd/>
            <a:tailEnd/>
          </a:ln>
        </p:spPr>
        <p:txBody>
          <a:bodyPr>
            <a:spAutoFit/>
          </a:bodyPr>
          <a:lstStyle/>
          <a:p>
            <a:pPr>
              <a:spcBef>
                <a:spcPct val="50000"/>
              </a:spcBef>
            </a:pPr>
            <a:r>
              <a:rPr lang="en-US" b="1"/>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b="1" smtClean="0">
                <a:solidFill>
                  <a:srgbClr val="002162"/>
                </a:solidFill>
                <a:effectLst>
                  <a:outerShdw blurRad="38100" dist="38100" dir="2700000" algn="tl">
                    <a:srgbClr val="C0C0C0"/>
                  </a:outerShdw>
                </a:effectLst>
              </a:rPr>
              <a:t>Some Characteristics of Climate Science</a:t>
            </a:r>
          </a:p>
        </p:txBody>
      </p:sp>
      <p:sp>
        <p:nvSpPr>
          <p:cNvPr id="3" name="Content Placeholder 2"/>
          <p:cNvSpPr>
            <a:spLocks noGrp="1"/>
          </p:cNvSpPr>
          <p:nvPr>
            <p:ph idx="4294967295"/>
          </p:nvPr>
        </p:nvSpPr>
        <p:spPr/>
        <p:txBody>
          <a:bodyPr>
            <a:normAutofit lnSpcReduction="10000"/>
          </a:bodyPr>
          <a:lstStyle/>
          <a:p>
            <a:pPr eaLnBrk="1" hangingPunct="1">
              <a:lnSpc>
                <a:spcPct val="90000"/>
              </a:lnSpc>
              <a:defRPr/>
            </a:pPr>
            <a:r>
              <a:rPr lang="en-US" b="1" smtClean="0">
                <a:solidFill>
                  <a:srgbClr val="002162"/>
                </a:solidFill>
              </a:rPr>
              <a:t>Described by some as the most difficult scientific problem ever faced </a:t>
            </a:r>
          </a:p>
          <a:p>
            <a:pPr eaLnBrk="1" hangingPunct="1">
              <a:lnSpc>
                <a:spcPct val="90000"/>
              </a:lnSpc>
              <a:defRPr/>
            </a:pPr>
            <a:r>
              <a:rPr lang="en-US" b="1" smtClean="0">
                <a:solidFill>
                  <a:srgbClr val="002162"/>
                </a:solidFill>
              </a:rPr>
              <a:t>Draws on all the major scientific disciplines:</a:t>
            </a:r>
          </a:p>
          <a:p>
            <a:pPr lvl="1" eaLnBrk="1" hangingPunct="1">
              <a:lnSpc>
                <a:spcPct val="90000"/>
              </a:lnSpc>
              <a:defRPr/>
            </a:pPr>
            <a:r>
              <a:rPr lang="en-US" b="1" smtClean="0">
                <a:solidFill>
                  <a:srgbClr val="002162"/>
                </a:solidFill>
              </a:rPr>
              <a:t>Chemistry, geology, atmospheric science, oceanography, solar physics, orbital mechanics, biology</a:t>
            </a:r>
          </a:p>
          <a:p>
            <a:pPr lvl="1" eaLnBrk="1" hangingPunct="1">
              <a:lnSpc>
                <a:spcPct val="90000"/>
              </a:lnSpc>
              <a:defRPr/>
            </a:pPr>
            <a:r>
              <a:rPr lang="en-US" b="1" smtClean="0">
                <a:solidFill>
                  <a:srgbClr val="002162"/>
                </a:solidFill>
              </a:rPr>
              <a:t>Climate prediction also requires understanding of economics, politics, human psychology</a:t>
            </a:r>
          </a:p>
          <a:p>
            <a:pPr eaLnBrk="1" hangingPunct="1">
              <a:lnSpc>
                <a:spcPct val="90000"/>
              </a:lnSpc>
              <a:defRPr/>
            </a:pPr>
            <a:r>
              <a:rPr lang="en-US" b="1" smtClean="0">
                <a:solidFill>
                  <a:srgbClr val="002162"/>
                </a:solidFill>
              </a:rPr>
              <a:t>Very much a frontier science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934200" y="304800"/>
            <a:ext cx="1905000" cy="2409825"/>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1676400" y="28194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7086600" y="2895600"/>
            <a:ext cx="1676400" cy="641350"/>
          </a:xfrm>
          <a:prstGeom prst="rect">
            <a:avLst/>
          </a:prstGeom>
          <a:noFill/>
          <a:ln w="9525">
            <a:noFill/>
            <a:miter lim="800000"/>
            <a:headEnd/>
            <a:tailEnd/>
          </a:ln>
        </p:spPr>
        <p:txBody>
          <a:bodyPr>
            <a:spAutoFit/>
          </a:bodyPr>
          <a:lstStyle/>
          <a:p>
            <a:pPr algn="ctr">
              <a:spcBef>
                <a:spcPct val="50000"/>
              </a:spcBef>
            </a:pPr>
            <a:r>
              <a:rPr lang="en-US" sz="1800" b="1">
                <a:solidFill>
                  <a:srgbClr val="002162"/>
                </a:solidFill>
              </a:rPr>
              <a:t>John Tyndall (1820-1893)</a:t>
            </a:r>
          </a:p>
        </p:txBody>
      </p:sp>
      <p:sp>
        <p:nvSpPr>
          <p:cNvPr id="4104" name="Text Box 8"/>
          <p:cNvSpPr txBox="1">
            <a:spLocks noChangeArrowheads="1"/>
          </p:cNvSpPr>
          <p:nvPr/>
        </p:nvSpPr>
        <p:spPr bwMode="auto">
          <a:xfrm>
            <a:off x="2514600" y="304800"/>
            <a:ext cx="4267200" cy="1077913"/>
          </a:xfrm>
          <a:prstGeom prst="rect">
            <a:avLst/>
          </a:prstGeom>
          <a:noFill/>
          <a:ln w="9525">
            <a:noFill/>
            <a:miter lim="800000"/>
            <a:headEnd/>
            <a:tailEnd/>
          </a:ln>
          <a:effectLst/>
        </p:spPr>
        <p:txBody>
          <a:bodyPr>
            <a:spAutoFit/>
          </a:bodyPr>
          <a:lstStyle/>
          <a:p>
            <a:pPr algn="ctr">
              <a:spcBef>
                <a:spcPct val="50000"/>
              </a:spcBef>
              <a:defRPr/>
            </a:pPr>
            <a:r>
              <a:rPr lang="en-US" sz="3200" b="1" dirty="0">
                <a:solidFill>
                  <a:schemeClr val="accent2"/>
                </a:solidFill>
                <a:effectLst>
                  <a:outerShdw blurRad="38100" dist="38100" dir="2700000" algn="tl">
                    <a:srgbClr val="C0C0C0"/>
                  </a:outerShdw>
                </a:effectLst>
              </a:rPr>
              <a:t>The Greenhouse Effect</a:t>
            </a:r>
          </a:p>
        </p:txBody>
      </p:sp>
      <p:pic>
        <p:nvPicPr>
          <p:cNvPr id="17414" name="Picture 7" descr="File:Fourier2.jpg">
            <a:hlinkClick r:id="rId6"/>
          </p:cNvPr>
          <p:cNvPicPr>
            <a:picLocks noChangeAspect="1" noChangeArrowheads="1"/>
          </p:cNvPicPr>
          <p:nvPr/>
        </p:nvPicPr>
        <p:blipFill>
          <a:blip r:embed="rId7" cstate="print"/>
          <a:srcRect/>
          <a:stretch>
            <a:fillRect/>
          </a:stretch>
        </p:blipFill>
        <p:spPr bwMode="auto">
          <a:xfrm>
            <a:off x="304800" y="228600"/>
            <a:ext cx="2066925" cy="2362200"/>
          </a:xfrm>
          <a:prstGeom prst="rect">
            <a:avLst/>
          </a:prstGeom>
          <a:noFill/>
          <a:ln w="9525">
            <a:noFill/>
            <a:miter lim="800000"/>
            <a:headEnd/>
            <a:tailEnd/>
          </a:ln>
        </p:spPr>
      </p:pic>
      <p:sp>
        <p:nvSpPr>
          <p:cNvPr id="17415" name="TextBox 6"/>
          <p:cNvSpPr txBox="1">
            <a:spLocks noChangeArrowheads="1"/>
          </p:cNvSpPr>
          <p:nvPr/>
        </p:nvSpPr>
        <p:spPr bwMode="auto">
          <a:xfrm>
            <a:off x="304800" y="2667000"/>
            <a:ext cx="2286000" cy="923925"/>
          </a:xfrm>
          <a:prstGeom prst="rect">
            <a:avLst/>
          </a:prstGeom>
          <a:noFill/>
          <a:ln w="9525">
            <a:noFill/>
            <a:miter lim="800000"/>
            <a:headEnd/>
            <a:tailEnd/>
          </a:ln>
        </p:spPr>
        <p:txBody>
          <a:bodyPr>
            <a:spAutoFit/>
          </a:bodyPr>
          <a:lstStyle/>
          <a:p>
            <a:r>
              <a:rPr lang="en-US" sz="1800" b="1">
                <a:solidFill>
                  <a:srgbClr val="002060"/>
                </a:solidFill>
              </a:rPr>
              <a:t>Jean Baptiste Joseph Fourier</a:t>
            </a:r>
          </a:p>
          <a:p>
            <a:r>
              <a:rPr lang="en-US" sz="1800" b="1">
                <a:solidFill>
                  <a:srgbClr val="002060"/>
                </a:solidFill>
              </a:rPr>
              <a:t>(1768-1830)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4"/>
          <p:cNvSpPr txBox="1">
            <a:spLocks noChangeArrowheads="1"/>
          </p:cNvSpPr>
          <p:nvPr/>
        </p:nvSpPr>
        <p:spPr bwMode="auto">
          <a:xfrm>
            <a:off x="381000" y="304800"/>
            <a:ext cx="8382000" cy="2800767"/>
          </a:xfrm>
          <a:prstGeom prst="rect">
            <a:avLst/>
          </a:prstGeom>
          <a:noFill/>
          <a:ln w="9525">
            <a:noFill/>
            <a:miter lim="800000"/>
            <a:headEnd/>
            <a:tailEnd/>
          </a:ln>
        </p:spPr>
        <p:txBody>
          <a:bodyPr wrap="square">
            <a:spAutoFit/>
          </a:bodyPr>
          <a:lstStyle/>
          <a:p>
            <a:pPr>
              <a:spcBef>
                <a:spcPct val="50000"/>
              </a:spcBef>
            </a:pPr>
            <a:r>
              <a:rPr lang="en-US" sz="3200" b="1" dirty="0"/>
              <a:t>	</a:t>
            </a:r>
            <a:r>
              <a:rPr lang="en-US" sz="3200" b="1" dirty="0" smtClean="0"/>
              <a:t>         </a:t>
            </a:r>
            <a:r>
              <a:rPr lang="en-US" sz="3200" b="1" dirty="0" smtClean="0">
                <a:solidFill>
                  <a:srgbClr val="002162"/>
                </a:solidFill>
              </a:rPr>
              <a:t>Tyndall’s </a:t>
            </a:r>
            <a:r>
              <a:rPr lang="en-US" sz="3200" b="1" dirty="0">
                <a:solidFill>
                  <a:srgbClr val="002162"/>
                </a:solidFill>
              </a:rPr>
              <a:t>Discovery: </a:t>
            </a:r>
          </a:p>
          <a:p>
            <a:pPr>
              <a:spcBef>
                <a:spcPct val="50000"/>
              </a:spcBef>
            </a:pPr>
            <a:r>
              <a:rPr lang="en-US" sz="3200" dirty="0">
                <a:solidFill>
                  <a:srgbClr val="002162"/>
                </a:solidFill>
              </a:rPr>
              <a:t>Oxygen (O</a:t>
            </a:r>
            <a:r>
              <a:rPr lang="en-US" sz="3200" baseline="-25000" dirty="0">
                <a:solidFill>
                  <a:srgbClr val="002162"/>
                </a:solidFill>
              </a:rPr>
              <a:t>2</a:t>
            </a:r>
            <a:r>
              <a:rPr lang="en-US" sz="3200" dirty="0">
                <a:solidFill>
                  <a:srgbClr val="002162"/>
                </a:solidFill>
              </a:rPr>
              <a:t>) and Nitrogen (N</a:t>
            </a:r>
            <a:r>
              <a:rPr lang="en-US" sz="3200" baseline="-25000" dirty="0">
                <a:solidFill>
                  <a:srgbClr val="002162"/>
                </a:solidFill>
              </a:rPr>
              <a:t>2</a:t>
            </a:r>
            <a:r>
              <a:rPr lang="en-US" sz="3200" dirty="0">
                <a:solidFill>
                  <a:srgbClr val="002162"/>
                </a:solidFill>
              </a:rPr>
              <a:t>), which together comprise about 97% of the atmosphere, are transparent to solar and infrared radiation</a:t>
            </a:r>
          </a:p>
        </p:txBody>
      </p:sp>
      <p:sp>
        <p:nvSpPr>
          <p:cNvPr id="1032" name="Text Box 6"/>
          <p:cNvSpPr txBox="1">
            <a:spLocks noChangeArrowheads="1"/>
          </p:cNvSpPr>
          <p:nvPr/>
        </p:nvSpPr>
        <p:spPr bwMode="auto">
          <a:xfrm>
            <a:off x="457200" y="3352800"/>
            <a:ext cx="8305800" cy="1569660"/>
          </a:xfrm>
          <a:prstGeom prst="rect">
            <a:avLst/>
          </a:prstGeom>
          <a:noFill/>
          <a:ln w="9525">
            <a:noFill/>
            <a:miter lim="800000"/>
            <a:headEnd/>
            <a:tailEnd/>
          </a:ln>
        </p:spPr>
        <p:txBody>
          <a:bodyPr wrap="square">
            <a:spAutoFit/>
          </a:bodyPr>
          <a:lstStyle/>
          <a:p>
            <a:pPr>
              <a:spcBef>
                <a:spcPct val="50000"/>
              </a:spcBef>
            </a:pPr>
            <a:r>
              <a:rPr lang="en-US" sz="3200" dirty="0">
                <a:solidFill>
                  <a:srgbClr val="002162"/>
                </a:solidFill>
              </a:rPr>
              <a:t>If that’s all there </a:t>
            </a:r>
            <a:r>
              <a:rPr lang="en-US" sz="3200" dirty="0" smtClean="0">
                <a:solidFill>
                  <a:srgbClr val="002162"/>
                </a:solidFill>
              </a:rPr>
              <a:t>were, it would be easy to calculate our global mean surface temperature, and it would be about 0 F.</a:t>
            </a:r>
            <a:endParaRPr lang="en-US" sz="3200" dirty="0">
              <a:solidFill>
                <a:srgbClr val="002162"/>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TotalTime>
  <Words>1286</Words>
  <Application>Microsoft Office PowerPoint</Application>
  <PresentationFormat>On-screen Show (4:3)</PresentationFormat>
  <Paragraphs>268</Paragraphs>
  <Slides>53</Slides>
  <Notes>47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Default Design</vt:lpstr>
      <vt:lpstr>Equation</vt:lpstr>
      <vt:lpstr>Causes and Effects of Global Warming</vt:lpstr>
      <vt:lpstr>Program</vt:lpstr>
      <vt:lpstr>The Snowball Earth (~500 mya)</vt:lpstr>
      <vt:lpstr>Slide 4</vt:lpstr>
      <vt:lpstr>Ice Cover, Last Glacial Maximum (~18,000 years ago)</vt:lpstr>
      <vt:lpstr>Paleo reconstructions of temperature change over the last 2000 years</vt:lpstr>
      <vt:lpstr>Some Characteristics of Climate Science</vt:lpstr>
      <vt:lpstr>Slide 8</vt:lpstr>
      <vt:lpstr>Slide 9</vt:lpstr>
      <vt:lpstr>Slide 10</vt:lpstr>
      <vt:lpstr>Essence of the Greenhouse Effect:</vt:lpstr>
      <vt:lpstr>Climate Forcing </vt:lpstr>
      <vt:lpstr>Climate Forcing by Orbital Variations</vt:lpstr>
      <vt:lpstr>Slide 14</vt:lpstr>
      <vt:lpstr>Slide 15</vt:lpstr>
      <vt:lpstr>Slide 16</vt:lpstr>
      <vt:lpstr>Causes of Recent Climate Change</vt:lpstr>
      <vt:lpstr>Slide 18</vt:lpstr>
      <vt:lpstr>Slide 19</vt:lpstr>
      <vt:lpstr>Slide 20</vt:lpstr>
      <vt:lpstr>Slide 21</vt:lpstr>
      <vt:lpstr>Slide 22</vt:lpstr>
      <vt:lpstr>Slide 23</vt:lpstr>
      <vt:lpstr>Does Any of this Matter?</vt:lpstr>
      <vt:lpstr>Possible Benefits of Warming:</vt:lpstr>
      <vt:lpstr>Warming Risks</vt:lpstr>
      <vt:lpstr>Slide 27</vt:lpstr>
      <vt:lpstr>Past Sea Level vs. Temperature</vt:lpstr>
      <vt:lpstr>Slide 29</vt:lpstr>
      <vt:lpstr>Slide 30</vt:lpstr>
      <vt:lpstr>Changes in Precipitation</vt:lpstr>
      <vt:lpstr>Slide 32</vt:lpstr>
      <vt:lpstr> </vt:lpstr>
      <vt:lpstr>Slide 34</vt:lpstr>
      <vt:lpstr>Effect of Increased Potential Intensity on Hurricane Katrina</vt:lpstr>
      <vt:lpstr>Slide 36</vt:lpstr>
      <vt:lpstr>The Oceans are Turning Sour</vt:lpstr>
      <vt:lpstr>Summary</vt:lpstr>
      <vt:lpstr>Slide 39</vt:lpstr>
      <vt:lpstr>Slide 40</vt:lpstr>
      <vt:lpstr>Slide 41</vt:lpstr>
      <vt:lpstr>Slide 42</vt:lpstr>
      <vt:lpstr>Slide 43</vt:lpstr>
      <vt:lpstr>Global Climate Models:  How Good Are They, and What Do They Tell Us about The Future?</vt:lpstr>
      <vt:lpstr>Global Climate Modeling</vt:lpstr>
      <vt:lpstr>Equations solved by discretizing to finite volumes</vt:lpstr>
      <vt:lpstr>Unresolved physical processes must be handled parametrically</vt:lpstr>
      <vt:lpstr>Slide 48</vt:lpstr>
      <vt:lpstr>Slide 49</vt:lpstr>
      <vt:lpstr>Ensemble of climate models, Scenario A1b</vt:lpstr>
      <vt:lpstr>Dealing with Climate Change</vt:lpstr>
      <vt:lpstr>Atmospheric lifetime of CO2 is centuries long</vt:lpstr>
      <vt:lpstr>Strategies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Climate Driver</dc:title>
  <dc:creator>Kerry Emanuel</dc:creator>
  <cp:lastModifiedBy>Kerry Emanuel</cp:lastModifiedBy>
  <cp:revision>52</cp:revision>
  <dcterms:created xsi:type="dcterms:W3CDTF">2006-06-09T15:52:56Z</dcterms:created>
  <dcterms:modified xsi:type="dcterms:W3CDTF">2009-10-23T09:57:13Z</dcterms:modified>
</cp:coreProperties>
</file>