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8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7" r:id="rId4"/>
    <p:sldMasterId id="2147483709" r:id="rId5"/>
    <p:sldMasterId id="2147483721" r:id="rId6"/>
    <p:sldMasterId id="2147483733" r:id="rId7"/>
    <p:sldMasterId id="2147483745" r:id="rId8"/>
    <p:sldMasterId id="2147483759" r:id="rId9"/>
  </p:sldMasterIdLst>
  <p:notesMasterIdLst>
    <p:notesMasterId r:id="rId65"/>
  </p:notesMasterIdLst>
  <p:sldIdLst>
    <p:sldId id="260" r:id="rId10"/>
    <p:sldId id="261" r:id="rId11"/>
    <p:sldId id="262" r:id="rId12"/>
    <p:sldId id="257" r:id="rId13"/>
    <p:sldId id="264" r:id="rId14"/>
    <p:sldId id="263" r:id="rId15"/>
    <p:sldId id="737" r:id="rId16"/>
    <p:sldId id="495" r:id="rId17"/>
    <p:sldId id="497" r:id="rId18"/>
    <p:sldId id="498" r:id="rId19"/>
    <p:sldId id="392" r:id="rId20"/>
    <p:sldId id="452" r:id="rId21"/>
    <p:sldId id="454" r:id="rId22"/>
    <p:sldId id="449" r:id="rId23"/>
    <p:sldId id="654" r:id="rId24"/>
    <p:sldId id="477" r:id="rId25"/>
    <p:sldId id="465" r:id="rId26"/>
    <p:sldId id="541" r:id="rId27"/>
    <p:sldId id="655" r:id="rId28"/>
    <p:sldId id="406" r:id="rId29"/>
    <p:sldId id="656" r:id="rId30"/>
    <p:sldId id="671" r:id="rId31"/>
    <p:sldId id="736" r:id="rId32"/>
    <p:sldId id="672" r:id="rId33"/>
    <p:sldId id="738" r:id="rId34"/>
    <p:sldId id="265" r:id="rId35"/>
    <p:sldId id="739" r:id="rId36"/>
    <p:sldId id="740" r:id="rId37"/>
    <p:sldId id="744" r:id="rId38"/>
    <p:sldId id="745" r:id="rId39"/>
    <p:sldId id="742" r:id="rId40"/>
    <p:sldId id="746" r:id="rId41"/>
    <p:sldId id="743" r:id="rId42"/>
    <p:sldId id="747" r:id="rId43"/>
    <p:sldId id="748" r:id="rId44"/>
    <p:sldId id="741" r:id="rId45"/>
    <p:sldId id="749" r:id="rId46"/>
    <p:sldId id="750" r:id="rId47"/>
    <p:sldId id="751" r:id="rId48"/>
    <p:sldId id="752" r:id="rId49"/>
    <p:sldId id="753" r:id="rId50"/>
    <p:sldId id="754" r:id="rId51"/>
    <p:sldId id="755" r:id="rId52"/>
    <p:sldId id="756" r:id="rId53"/>
    <p:sldId id="757" r:id="rId54"/>
    <p:sldId id="758" r:id="rId55"/>
    <p:sldId id="759" r:id="rId56"/>
    <p:sldId id="760" r:id="rId57"/>
    <p:sldId id="761" r:id="rId58"/>
    <p:sldId id="763" r:id="rId59"/>
    <p:sldId id="762" r:id="rId60"/>
    <p:sldId id="764" r:id="rId61"/>
    <p:sldId id="765" r:id="rId62"/>
    <p:sldId id="766" r:id="rId63"/>
    <p:sldId id="767" r:id="rId6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03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412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7.xml"/><Relationship Id="rId21" Type="http://schemas.openxmlformats.org/officeDocument/2006/relationships/slide" Target="slides/slide12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63" Type="http://schemas.openxmlformats.org/officeDocument/2006/relationships/slide" Target="slides/slide54.xml"/><Relationship Id="rId68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3" Type="http://schemas.openxmlformats.org/officeDocument/2006/relationships/slide" Target="slides/slide44.xml"/><Relationship Id="rId58" Type="http://schemas.openxmlformats.org/officeDocument/2006/relationships/slide" Target="slides/slide49.xml"/><Relationship Id="rId66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2.xml"/><Relationship Id="rId19" Type="http://schemas.openxmlformats.org/officeDocument/2006/relationships/slide" Target="slides/slide10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56" Type="http://schemas.openxmlformats.org/officeDocument/2006/relationships/slide" Target="slides/slide47.xml"/><Relationship Id="rId64" Type="http://schemas.openxmlformats.org/officeDocument/2006/relationships/slide" Target="slides/slide55.xml"/><Relationship Id="rId69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59" Type="http://schemas.openxmlformats.org/officeDocument/2006/relationships/slide" Target="slides/slide50.xml"/><Relationship Id="rId67" Type="http://schemas.openxmlformats.org/officeDocument/2006/relationships/viewProps" Target="viewProps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54" Type="http://schemas.openxmlformats.org/officeDocument/2006/relationships/slide" Target="slides/slide45.xml"/><Relationship Id="rId62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57" Type="http://schemas.openxmlformats.org/officeDocument/2006/relationships/slide" Target="slides/slide48.xml"/><Relationship Id="rId10" Type="http://schemas.openxmlformats.org/officeDocument/2006/relationships/slide" Target="slides/slide1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slide" Target="slides/slide43.xml"/><Relationship Id="rId60" Type="http://schemas.openxmlformats.org/officeDocument/2006/relationships/slide" Target="slides/slide51.xml"/><Relationship Id="rId65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39" Type="http://schemas.openxmlformats.org/officeDocument/2006/relationships/slide" Target="slides/slide30.xml"/><Relationship Id="rId34" Type="http://schemas.openxmlformats.org/officeDocument/2006/relationships/slide" Target="slides/slide25.xml"/><Relationship Id="rId50" Type="http://schemas.openxmlformats.org/officeDocument/2006/relationships/slide" Target="slides/slide41.xml"/><Relationship Id="rId55" Type="http://schemas.openxmlformats.org/officeDocument/2006/relationships/slide" Target="slides/slide4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CA1942-363A-4DB7-AB14-030A31270E32}" type="datetimeFigureOut">
              <a:rPr lang="en-US" smtClean="0"/>
              <a:t>3/13/2026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35728B-53CD-4060-B18B-AD3780FD8D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4236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896425-264B-4B6B-B004-B5F4EEF31EE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8EBC7D-5E53-40A6-BC97-FDDD36EF943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0471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 txBox="1">
            <a:spLocks noGrp="1" noChangeArrowheads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5620CB-912D-431A-AB31-B4E543C68ED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1258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6BA8BB-1C88-4506-9CC3-A349AE0CAA7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1593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5C5CF-0152-4F67-A9D7-3926E862D6E6}" type="datetimeFigureOut">
              <a:rPr lang="en-US" smtClean="0"/>
              <a:t>3/13/2026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4949B-05E9-43E4-A9B6-E9231BC04E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3965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5C5CF-0152-4F67-A9D7-3926E862D6E6}" type="datetimeFigureOut">
              <a:rPr lang="en-US" smtClean="0"/>
              <a:t>3/13/2026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4949B-05E9-43E4-A9B6-E9231BC04E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74109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FE111-A825-4EE6-9F36-E5660A1EAD49}" type="datetimeFigureOut">
              <a:rPr lang="en-US" smtClean="0"/>
              <a:t>3/13/2026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7AECB-6C3C-4478-BE73-2694A4915A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22357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FE111-A825-4EE6-9F36-E5660A1EAD49}" type="datetimeFigureOut">
              <a:rPr lang="en-US" smtClean="0"/>
              <a:t>3/13/2026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7AECB-6C3C-4478-BE73-2694A4915A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95141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FE111-A825-4EE6-9F36-E5660A1EAD49}" type="datetimeFigureOut">
              <a:rPr lang="en-US" smtClean="0"/>
              <a:t>3/13/2026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7AECB-6C3C-4478-BE73-2694A4915A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619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5C5CF-0152-4F67-A9D7-3926E862D6E6}" type="datetimeFigureOut">
              <a:rPr lang="en-US" smtClean="0"/>
              <a:t>3/13/2026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4949B-05E9-43E4-A9B6-E9231BC04E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8738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3/13/2026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08521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171450" indent="-171450"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4350" indent="-17145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250" indent="-171450">
              <a:buSzPct val="4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00150" indent="-171450">
              <a:buSzPct val="4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3/13/2026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79796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3/13/2026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87698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3/13/2026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3890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3/13/2026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94253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3/13/2026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24499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3/13/2026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68419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3/13/2026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32887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28600" indent="-22860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5C5CF-0152-4F67-A9D7-3926E862D6E6}" type="datetimeFigureOut">
              <a:rPr lang="en-US" smtClean="0"/>
              <a:t>3/13/2026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4949B-05E9-43E4-A9B6-E9231BC04E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3568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3/13/2026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53175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3/13/2026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82813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3/13/2026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81599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34139-B77C-4CAA-AC7A-8E3089722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950D-01BF-45D8-8B6D-AFB14EF05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1298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34139-B77C-4CAA-AC7A-8E3089722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950D-01BF-45D8-8B6D-AFB14EF05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63420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34139-B77C-4CAA-AC7A-8E3089722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950D-01BF-45D8-8B6D-AFB14EF05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17933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34139-B77C-4CAA-AC7A-8E3089722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950D-01BF-45D8-8B6D-AFB14EF05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10589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34139-B77C-4CAA-AC7A-8E3089722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950D-01BF-45D8-8B6D-AFB14EF05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332758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34139-B77C-4CAA-AC7A-8E3089722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950D-01BF-45D8-8B6D-AFB14EF05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472045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34139-B77C-4CAA-AC7A-8E3089722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950D-01BF-45D8-8B6D-AFB14EF05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49097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5C5CF-0152-4F67-A9D7-3926E862D6E6}" type="datetimeFigureOut">
              <a:rPr lang="en-US" smtClean="0"/>
              <a:t>3/13/2026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4949B-05E9-43E4-A9B6-E9231BC04E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51964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34139-B77C-4CAA-AC7A-8E3089722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950D-01BF-45D8-8B6D-AFB14EF05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657035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34139-B77C-4CAA-AC7A-8E3089722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950D-01BF-45D8-8B6D-AFB14EF05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33692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34139-B77C-4CAA-AC7A-8E3089722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950D-01BF-45D8-8B6D-AFB14EF05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168082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34139-B77C-4CAA-AC7A-8E3089722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950D-01BF-45D8-8B6D-AFB14EF05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145337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A6256A-85DF-4B4B-B2EC-23F697BF299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676183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3/13/2026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49840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171450" indent="-171450"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4350" indent="-17145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250" indent="-171450">
              <a:buSzPct val="4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00150" indent="-171450">
              <a:buSzPct val="4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3/13/2026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52339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3/13/2026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87718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3/13/2026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68999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3/13/2026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2936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>
            <a:lvl1pPr marL="228600" indent="-22860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>
            <a:lvl1pPr marL="228600" indent="-22860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5C5CF-0152-4F67-A9D7-3926E862D6E6}" type="datetimeFigureOut">
              <a:rPr lang="en-US" smtClean="0"/>
              <a:t>3/13/2026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4949B-05E9-43E4-A9B6-E9231BC04E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5050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3/13/2026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73942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3/13/2026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14007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3/13/2026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90838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3/13/2026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41658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3/13/2026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23439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3/13/2026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9901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0033CC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859469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Aft>
                <a:spcPts val="600"/>
              </a:spcAft>
              <a:buSzPct val="70000"/>
              <a:buFontTx/>
              <a:buBlip>
                <a:blip r:embed="rId2"/>
              </a:buBlip>
              <a:defRPr>
                <a:solidFill>
                  <a:srgbClr val="0033CC"/>
                </a:solidFill>
              </a:defRPr>
            </a:lvl1pPr>
            <a:lvl2pPr>
              <a:spcAft>
                <a:spcPts val="600"/>
              </a:spcAft>
              <a:defRPr>
                <a:solidFill>
                  <a:srgbClr val="0033CC"/>
                </a:solidFill>
              </a:defRPr>
            </a:lvl2pPr>
            <a:lvl3pPr>
              <a:spcAft>
                <a:spcPts val="600"/>
              </a:spcAft>
              <a:buSzPct val="50000"/>
              <a:buFontTx/>
              <a:buBlip>
                <a:blip r:embed="rId2"/>
              </a:buBlip>
              <a:defRPr>
                <a:solidFill>
                  <a:srgbClr val="0033CC"/>
                </a:solidFill>
              </a:defRPr>
            </a:lvl3pPr>
            <a:lvl4pPr>
              <a:spcAft>
                <a:spcPts val="600"/>
              </a:spcAft>
              <a:defRPr>
                <a:solidFill>
                  <a:srgbClr val="0033CC"/>
                </a:solidFill>
              </a:defRPr>
            </a:lvl4pPr>
            <a:lvl5pPr>
              <a:spcAft>
                <a:spcPts val="600"/>
              </a:spcAft>
              <a:defRPr>
                <a:solidFill>
                  <a:srgbClr val="0033CC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009889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175407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01423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>
            <a:lvl1pPr marL="228600" indent="-22860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>
            <a:lvl1pPr marL="228600" indent="-22860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5C5CF-0152-4F67-A9D7-3926E862D6E6}" type="datetimeFigureOut">
              <a:rPr lang="en-US" smtClean="0"/>
              <a:t>3/13/2026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4949B-05E9-43E4-A9B6-E9231BC04E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08355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663636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355734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095552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71353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235678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08844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863806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5C5CF-0152-4F67-A9D7-3926E862D6E6}" type="datetimeFigureOut">
              <a:rPr lang="en-US" smtClean="0"/>
              <a:t>3/13/2026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4949B-05E9-43E4-A9B6-E9231BC04E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66004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28600" indent="-22860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5C5CF-0152-4F67-A9D7-3926E862D6E6}" type="datetimeFigureOut">
              <a:rPr lang="en-US" smtClean="0"/>
              <a:t>3/13/2026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4949B-05E9-43E4-A9B6-E9231BC04E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86403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5C5CF-0152-4F67-A9D7-3926E862D6E6}" type="datetimeFigureOut">
              <a:rPr lang="en-US" smtClean="0"/>
              <a:t>3/13/2026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4949B-05E9-43E4-A9B6-E9231BC04E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9873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5C5CF-0152-4F67-A9D7-3926E862D6E6}" type="datetimeFigureOut">
              <a:rPr lang="en-US" smtClean="0"/>
              <a:t>3/13/2026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4949B-05E9-43E4-A9B6-E9231BC04E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31758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>
            <a:lvl1pPr marL="228600" indent="-22860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>
            <a:lvl1pPr marL="228600" indent="-22860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5C5CF-0152-4F67-A9D7-3926E862D6E6}" type="datetimeFigureOut">
              <a:rPr lang="en-US" smtClean="0"/>
              <a:t>3/13/2026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4949B-05E9-43E4-A9B6-E9231BC04E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66327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>
            <a:lvl1pPr marL="228600" indent="-22860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>
            <a:lvl1pPr marL="228600" indent="-22860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5C5CF-0152-4F67-A9D7-3926E862D6E6}" type="datetimeFigureOut">
              <a:rPr lang="en-US" smtClean="0"/>
              <a:t>3/13/2026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4949B-05E9-43E4-A9B6-E9231BC04E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41842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5C5CF-0152-4F67-A9D7-3926E862D6E6}" type="datetimeFigureOut">
              <a:rPr lang="en-US" smtClean="0"/>
              <a:t>3/13/2026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4949B-05E9-43E4-A9B6-E9231BC04E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6724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5C5CF-0152-4F67-A9D7-3926E862D6E6}" type="datetimeFigureOut">
              <a:rPr lang="en-US" smtClean="0"/>
              <a:t>3/13/2026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4949B-05E9-43E4-A9B6-E9231BC04E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63990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5C5CF-0152-4F67-A9D7-3926E862D6E6}" type="datetimeFigureOut">
              <a:rPr lang="en-US" smtClean="0"/>
              <a:t>3/13/2026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4949B-05E9-43E4-A9B6-E9231BC04E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19042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5C5CF-0152-4F67-A9D7-3926E862D6E6}" type="datetimeFigureOut">
              <a:rPr lang="en-US" smtClean="0"/>
              <a:t>3/13/2026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4949B-05E9-43E4-A9B6-E9231BC04E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49203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5C5CF-0152-4F67-A9D7-3926E862D6E6}" type="datetimeFigureOut">
              <a:rPr lang="en-US" smtClean="0"/>
              <a:t>3/13/2026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4949B-05E9-43E4-A9B6-E9231BC04E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53377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5C5CF-0152-4F67-A9D7-3926E862D6E6}" type="datetimeFigureOut">
              <a:rPr lang="en-US" smtClean="0"/>
              <a:t>3/13/2026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4949B-05E9-43E4-A9B6-E9231BC04E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28212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22542-539C-AC81-6E21-3C1525B9DF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9A056D-BB86-C5DE-B405-36E9EADA98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8D4EB4-6531-AEFB-1721-70B91F7D9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F697F-EA5D-4D83-BF3E-3323C8DFE099}" type="datetimeFigureOut">
              <a:rPr lang="en-US" smtClean="0"/>
              <a:t>3/13/2026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953556-7C31-1B85-9A9D-B887CC24D9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358BFA-8127-6D0D-5740-19C34C46A5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C9260-C8B3-450E-93FF-21B15F5FA8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57657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660469-9EA0-78E6-E959-69987B7751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D58D25-E4B5-036C-42CF-FEA08F0529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6ECEFA-6BFF-0BA6-4A74-853E2448D7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F697F-EA5D-4D83-BF3E-3323C8DFE099}" type="datetimeFigureOut">
              <a:rPr lang="en-US" smtClean="0"/>
              <a:t>3/13/2026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FCDC07-A434-3A62-7A60-0C88C165A7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C0B300-4DF0-C660-553D-FF9B158E39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C9260-C8B3-450E-93FF-21B15F5FA8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621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5C5CF-0152-4F67-A9D7-3926E862D6E6}" type="datetimeFigureOut">
              <a:rPr lang="en-US" smtClean="0"/>
              <a:t>3/13/2026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4949B-05E9-43E4-A9B6-E9231BC04E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19096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E6792F-33D3-AC72-1A6E-774BC02F40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CCE636-C5A9-A258-DED4-AE01AF6929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7B8A31-60C7-2516-4BC8-AFC8C8B0FB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F697F-EA5D-4D83-BF3E-3323C8DFE099}" type="datetimeFigureOut">
              <a:rPr lang="en-US" smtClean="0"/>
              <a:t>3/13/2026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8953CF-3314-2801-2077-09AA52F588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F5CCFA-6665-2602-E720-EB8B3AE6E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C9260-C8B3-450E-93FF-21B15F5FA8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83285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19018B-56A0-808B-F1D4-89EBA36399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070507-44BF-06F4-9A5D-B75CE3BDA7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FF4640-2CED-97BB-7E60-E332C731AE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EF4D66-ABD1-84C9-75AB-4EA5DFA49B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F697F-EA5D-4D83-BF3E-3323C8DFE099}" type="datetimeFigureOut">
              <a:rPr lang="en-US" smtClean="0"/>
              <a:t>3/13/2026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6A484D-2725-C956-B020-CA8BD24FCC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01402F-61CD-6D49-8FBD-305545169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C9260-C8B3-450E-93FF-21B15F5FA8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91288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4BCC3-D8CC-4039-A5B7-0CB953786B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2D2367-0BF4-EF91-989D-825C7B6131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FCA0C0-B22B-C450-7FAB-E2804C6532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C03B01-6BDB-B5E4-8A62-D4828F612C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1B52F32-88DB-7A20-26AD-D0475948027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50D94E9-AA5B-C11C-05DE-95EB9D9B21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F697F-EA5D-4D83-BF3E-3323C8DFE099}" type="datetimeFigureOut">
              <a:rPr lang="en-US" smtClean="0"/>
              <a:t>3/13/2026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65F5AB9-D7E7-E468-A43F-F8DFC16125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14AEED7-95DD-D900-3AAB-5C781517F7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C9260-C8B3-450E-93FF-21B15F5FA8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86288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1B6A1A-17E7-6132-6360-6FB7608832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BB3F0B6-1AFE-8451-C63B-89F364ABF3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F697F-EA5D-4D83-BF3E-3323C8DFE099}" type="datetimeFigureOut">
              <a:rPr lang="en-US" smtClean="0"/>
              <a:t>3/13/2026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C625EC-E6B2-A223-6E32-F8DB56AD86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2BBB36-F108-9815-B3DA-C43A2EBA0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C9260-C8B3-450E-93FF-21B15F5FA8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80900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29C3FE4-558E-2AEA-6854-29DB64F135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F697F-EA5D-4D83-BF3E-3323C8DFE099}" type="datetimeFigureOut">
              <a:rPr lang="en-US" smtClean="0"/>
              <a:t>3/13/2026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40787CE-FE57-0AE7-8FDE-00B3A2BC2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DAA067-7FCC-84FF-B62D-0AFAE7215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C9260-C8B3-450E-93FF-21B15F5FA8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60654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DADDAB-FE1D-92E8-22A0-5BE6240468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3DE417-4DE7-1D48-0469-66A3967C43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F92EE1-491A-09BE-1AE8-6C81EE2DD3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00CB7B-5507-1938-091C-ABD961E7D1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F697F-EA5D-4D83-BF3E-3323C8DFE099}" type="datetimeFigureOut">
              <a:rPr lang="en-US" smtClean="0"/>
              <a:t>3/13/2026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00ADA0-CC7E-2EF7-2637-4CF334581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064460-891D-76C2-D831-331102D16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C9260-C8B3-450E-93FF-21B15F5FA8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07244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ECBA77-5D61-0722-C2D1-BDC5DB951D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2AC56ED-BE08-B156-BDF1-E7159EB57E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99124A-F693-E907-7B90-4E69DB09CE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CB63D3-763F-0459-8032-34B79FFEF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F697F-EA5D-4D83-BF3E-3323C8DFE099}" type="datetimeFigureOut">
              <a:rPr lang="en-US" smtClean="0"/>
              <a:t>3/13/2026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93441D-916E-022A-88A9-7B2AF8431D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E5AFEC-9081-5EAC-9A46-260FED5DEB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C9260-C8B3-450E-93FF-21B15F5FA8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31465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59E3D8-3B22-EF09-D709-6AC3631C7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259569F-417E-651C-FF42-DC93EC861F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382123-C40D-4218-8232-7577647079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F697F-EA5D-4D83-BF3E-3323C8DFE099}" type="datetimeFigureOut">
              <a:rPr lang="en-US" smtClean="0"/>
              <a:t>3/13/2026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6D5EFB-758A-7887-EA9E-9FA5BFACA0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DD8073-55E7-46BA-86E7-71430CD089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C9260-C8B3-450E-93FF-21B15F5FA8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91311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2B882E5-72A6-A32F-EB57-2D703689DC4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03D36C2-8E12-307D-BD98-AB0D9C51E5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241050-0949-8A98-5DF2-5DFA9B0360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F697F-EA5D-4D83-BF3E-3323C8DFE099}" type="datetimeFigureOut">
              <a:rPr lang="en-US" smtClean="0"/>
              <a:t>3/13/2026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70EE97-86BA-95B7-310C-0B2AE4DE3C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84E7D4-C9DB-D1E8-29D0-3A7DC8501E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C9260-C8B3-450E-93FF-21B15F5FA8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23491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0E8A08-ABF8-4EE6-BBF5-13A29E2C07D4}" type="datetimeFigureOut">
              <a:rPr lang="en-US"/>
              <a:pPr>
                <a:defRPr/>
              </a:pPr>
              <a:t>3/13/2026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F7967A-4208-4CCB-BE70-D504D25DC1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8056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5C5CF-0152-4F67-A9D7-3926E862D6E6}" type="datetimeFigureOut">
              <a:rPr lang="en-US" smtClean="0"/>
              <a:t>3/13/2026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4949B-05E9-43E4-A9B6-E9231BC04E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11007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AD45EF-41AF-4B89-A1F2-858EEB91C287}" type="datetimeFigureOut">
              <a:rPr lang="en-US"/>
              <a:pPr>
                <a:defRPr/>
              </a:pPr>
              <a:t>3/13/2026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CADC03-3525-42E6-8E81-CD65FAACA2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90013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87B464-C855-4106-B044-83714F5B001B}" type="datetimeFigureOut">
              <a:rPr lang="en-US"/>
              <a:pPr>
                <a:defRPr/>
              </a:pPr>
              <a:t>3/13/2026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D65033-4078-4342-BC08-CBAC01CA18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27763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0EDC1C-705E-478A-B28C-655FAB10D802}" type="datetimeFigureOut">
              <a:rPr lang="en-US"/>
              <a:pPr>
                <a:defRPr/>
              </a:pPr>
              <a:t>3/13/2026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4A49A7-FCEC-4A71-985F-101EA0B1D9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94246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33C21E-0398-4E89-B501-01219F3D0F1F}" type="datetimeFigureOut">
              <a:rPr lang="en-US"/>
              <a:pPr>
                <a:defRPr/>
              </a:pPr>
              <a:t>3/13/2026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D7D667-D4E9-441F-AB18-9BCEFFD52F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76659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10C56D-7FC8-4991-9BFA-594AE38A5619}" type="datetimeFigureOut">
              <a:rPr lang="en-US"/>
              <a:pPr>
                <a:defRPr/>
              </a:pPr>
              <a:t>3/13/2026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34EC1F-6B94-429B-8A5E-00FFFF9ADB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19483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9F031C-4021-4A6A-903A-C098C7631CE9}" type="datetimeFigureOut">
              <a:rPr lang="en-US"/>
              <a:pPr>
                <a:defRPr/>
              </a:pPr>
              <a:t>3/13/2026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93B610-FE10-484A-90C3-09B5E884C9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79122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0CB717-13BA-4076-8F43-E9075CF70C40}" type="datetimeFigureOut">
              <a:rPr lang="en-US"/>
              <a:pPr>
                <a:defRPr/>
              </a:pPr>
              <a:t>3/13/2026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DD33D5-1688-4953-82B6-D3B6EA19FE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71445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9755AE-D557-4658-86CF-6F4540E455E6}" type="datetimeFigureOut">
              <a:rPr lang="en-US"/>
              <a:pPr>
                <a:defRPr/>
              </a:pPr>
              <a:t>3/13/2026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9555FF-BE5B-44D6-BCBA-AF8C1F5A91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05810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C0BD1C-930A-4B04-BEFC-B4D0437C57A2}" type="datetimeFigureOut">
              <a:rPr lang="en-US"/>
              <a:pPr>
                <a:defRPr/>
              </a:pPr>
              <a:t>3/13/2026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4CB6BB-FED6-43CB-8A69-982AE0B9B2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45640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F6641F-BE9A-4809-B8FE-D4FB7487A1DA}" type="datetimeFigureOut">
              <a:rPr lang="en-US"/>
              <a:pPr>
                <a:defRPr/>
              </a:pPr>
              <a:t>3/13/2026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E49EEA-4D9D-4B91-BE7F-5D89205ACF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4425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5C5CF-0152-4F67-A9D7-3926E862D6E6}" type="datetimeFigureOut">
              <a:rPr lang="en-US" smtClean="0"/>
              <a:t>3/13/2026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C4949B-05E9-43E4-A9B6-E9231BC04E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5321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A6256A-85DF-4B4B-B2EC-23F697BF299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977095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2B472D-4682-44FC-A378-E921AD2F0E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76253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FE111-A825-4EE6-9F36-E5660A1EAD49}" type="datetimeFigureOut">
              <a:rPr lang="en-US" smtClean="0"/>
              <a:t>3/13/2026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7AECB-6C3C-4478-BE73-2694A4915A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02779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FE111-A825-4EE6-9F36-E5660A1EAD49}" type="datetimeFigureOut">
              <a:rPr lang="en-US" smtClean="0"/>
              <a:t>3/13/2026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7AECB-6C3C-4478-BE73-2694A4915A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90691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FE111-A825-4EE6-9F36-E5660A1EAD49}" type="datetimeFigureOut">
              <a:rPr lang="en-US" smtClean="0"/>
              <a:t>3/13/2026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7AECB-6C3C-4478-BE73-2694A4915A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7522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FE111-A825-4EE6-9F36-E5660A1EAD49}" type="datetimeFigureOut">
              <a:rPr lang="en-US" smtClean="0"/>
              <a:t>3/13/2026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7AECB-6C3C-4478-BE73-2694A4915A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75393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FE111-A825-4EE6-9F36-E5660A1EAD49}" type="datetimeFigureOut">
              <a:rPr lang="en-US" smtClean="0"/>
              <a:t>3/13/2026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7AECB-6C3C-4478-BE73-2694A4915A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21357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FE111-A825-4EE6-9F36-E5660A1EAD49}" type="datetimeFigureOut">
              <a:rPr lang="en-US" smtClean="0"/>
              <a:t>3/13/2026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7AECB-6C3C-4478-BE73-2694A4915A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03370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FE111-A825-4EE6-9F36-E5660A1EAD49}" type="datetimeFigureOut">
              <a:rPr lang="en-US" smtClean="0"/>
              <a:t>3/13/2026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7AECB-6C3C-4478-BE73-2694A4915A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16406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FE111-A825-4EE6-9F36-E5660A1EAD49}" type="datetimeFigureOut">
              <a:rPr lang="en-US" smtClean="0"/>
              <a:t>3/13/2026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7AECB-6C3C-4478-BE73-2694A4915A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5794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slideLayout" Target="../slideLayouts/slideLayout91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90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5" Type="http://schemas.openxmlformats.org/officeDocument/2006/relationships/image" Target="../media/image4.tiff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Relationship Id="rId1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05C5CF-0152-4F67-A9D7-3926E862D6E6}" type="datetimeFigureOut">
              <a:rPr lang="en-US" smtClean="0"/>
              <a:t>3/13/2026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C4949B-05E9-43E4-A9B6-E9231BC04E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295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3/13/2026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8861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B34139-B77C-4CAA-AC7A-8E3089722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B3950D-01BF-45D8-8B6D-AFB14EF05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0115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DAE6FB-3507-458B-9CFF-D59A9CAEE579}" type="datetimeFigureOut">
              <a:rPr lang="en-US" smtClean="0"/>
              <a:t>3/13/2026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121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3/13/2026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194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0033CC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SzPct val="70000"/>
        <a:buFontTx/>
        <a:buBlip>
          <a:blip r:embed="rId13"/>
        </a:buBlip>
        <a:defRPr sz="3200" kern="1200">
          <a:solidFill>
            <a:srgbClr val="0033CC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rgbClr val="0033CC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SzPct val="50000"/>
        <a:buFontTx/>
        <a:buBlip>
          <a:blip r:embed="rId13"/>
        </a:buBlip>
        <a:defRPr sz="2400" kern="1200">
          <a:solidFill>
            <a:srgbClr val="0033CC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rgbClr val="0033CC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rgbClr val="0033CC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05C5CF-0152-4F67-A9D7-3926E862D6E6}" type="datetimeFigureOut">
              <a:rPr lang="en-US" smtClean="0"/>
              <a:t>3/13/2026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C4949B-05E9-43E4-A9B6-E9231BC04E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950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19652E4-1E79-2A61-5D2D-16037C347F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36A5BE-6E4F-4EFE-4224-118B6E6252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32A1FD-DA0D-7D14-C254-E6A65C048A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BF697F-EA5D-4D83-BF3E-3323C8DFE099}" type="datetimeFigureOut">
              <a:rPr lang="en-US" smtClean="0"/>
              <a:t>3/13/2026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449516-5A86-5F95-4421-B515A83281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59B9C5-E76D-29CD-F304-A63E6135E4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1C9260-C8B3-450E-93FF-21B15F5FA8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907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 cstate="print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14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35CB381-7132-451F-9A65-9D78098CFB49}" type="datetimeFigureOut">
              <a:rPr lang="en-US"/>
              <a:pPr>
                <a:defRPr/>
              </a:pPr>
              <a:t>3/13/2026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A124A04-5CB9-4209-B055-16183C3213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352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  <p:sldLayoutId id="2147483757" r:id="rId12"/>
    <p:sldLayoutId id="2147483758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5FE111-A825-4EE6-9F36-E5660A1EAD49}" type="datetimeFigureOut">
              <a:rPr lang="en-US" smtClean="0"/>
              <a:t>3/13/2026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47AECB-6C3C-4478-BE73-2694A4915A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034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11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0.w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98.xml"/><Relationship Id="rId6" Type="http://schemas.openxmlformats.org/officeDocument/2006/relationships/image" Target="../media/image17.emf"/><Relationship Id="rId5" Type="http://schemas.openxmlformats.org/officeDocument/2006/relationships/image" Target="../media/image16.emf"/><Relationship Id="rId4" Type="http://schemas.openxmlformats.org/officeDocument/2006/relationships/image" Target="../media/image15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6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hyperlink" Target="https://doi.org/10.1007/s00382-017-3739-1" TargetMode="Externa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s://doi.org/10.1007/s00382-017-3739-1" TargetMode="Externa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https://doi.org/10.1007/s00382-017-3739-1" TargetMode="Externa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hyperlink" Target="https://doi.org/10.1007/s00382-017-3739-1" TargetMode="Externa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s://doi.org/10.1007/s00382-017-3739-1" TargetMode="Externa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https://doi.org/10.1007/s00382-017-3739-1" TargetMode="Externa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hyperlink" Target="https://doi.org/10.1007/s00382-017-3739-1" TargetMode="Externa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hyperlink" Target="https://doi.org/10.1007/s00382-017-3739-1" TargetMode="Externa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emf"/><Relationship Id="rId4" Type="http://schemas.openxmlformats.org/officeDocument/2006/relationships/image" Target="../media/image37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29/2008JD010239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29/2008JD010239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5A76B0D-B35B-3E8C-AF46-9BB762F157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8000" contrast="-3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0927"/>
            <a:ext cx="9144000" cy="683614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64C0913-BEBF-40E6-B5A4-403D26B848B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br>
              <a:rPr lang="en-US" dirty="0"/>
            </a:br>
            <a:br>
              <a:rPr lang="en-US" dirty="0"/>
            </a:br>
            <a:r>
              <a:rPr lang="en-US" dirty="0"/>
              <a:t> </a:t>
            </a:r>
            <a:r>
              <a:rPr lang="en-US" b="1" dirty="0">
                <a:solidFill>
                  <a:srgbClr val="FFFF00"/>
                </a:solidFill>
              </a:rPr>
              <a:t>Volcanoes and Tropical Cyclones </a:t>
            </a:r>
            <a:endParaRPr lang="en-US" dirty="0">
              <a:solidFill>
                <a:srgbClr val="FFFF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E475CB-7086-4FAD-8314-D05CEA8CA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4079875"/>
            <a:ext cx="6858000" cy="1655762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Kerry Emanuel</a:t>
            </a:r>
          </a:p>
          <a:p>
            <a:r>
              <a:rPr lang="en-US" dirty="0">
                <a:solidFill>
                  <a:srgbClr val="FFFF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Lorenz Center</a:t>
            </a:r>
          </a:p>
        </p:txBody>
      </p:sp>
    </p:spTree>
    <p:extLst>
      <p:ext uri="{BB962C8B-B14F-4D97-AF65-F5344CB8AC3E}">
        <p14:creationId xmlns:p14="http://schemas.microsoft.com/office/powerpoint/2010/main" val="17872931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0ACD193-68D8-BF57-68BD-9E9D22D234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719" y="1941573"/>
            <a:ext cx="8162561" cy="297485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E5638D5-0D5C-87C5-25DA-51FC6E49E0D3}"/>
              </a:ext>
            </a:extLst>
          </p:cNvPr>
          <p:cNvSpPr txBox="1"/>
          <p:nvPr/>
        </p:nvSpPr>
        <p:spPr>
          <a:xfrm>
            <a:off x="635793" y="761703"/>
            <a:ext cx="79652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Annual Maximum Potential Intensity (meters per second)</a:t>
            </a:r>
          </a:p>
        </p:txBody>
      </p:sp>
    </p:spTree>
    <p:extLst>
      <p:ext uri="{BB962C8B-B14F-4D97-AF65-F5344CB8AC3E}">
        <p14:creationId xmlns:p14="http://schemas.microsoft.com/office/powerpoint/2010/main" val="16562078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906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Genesis Potential Index:</a:t>
            </a:r>
          </a:p>
        </p:txBody>
      </p:sp>
      <p:graphicFrame>
        <p:nvGraphicFramePr>
          <p:cNvPr id="512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49027875"/>
              </p:ext>
            </p:extLst>
          </p:nvPr>
        </p:nvGraphicFramePr>
        <p:xfrm>
          <a:off x="1343984" y="1310230"/>
          <a:ext cx="6214424" cy="16718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841400" imgH="495000" progId="Equation.DSMT4">
                  <p:embed/>
                </p:oleObj>
              </mc:Choice>
              <mc:Fallback>
                <p:oleObj name="Equation" r:id="rId3" imgW="1841400" imgH="495000" progId="Equation.DSMT4">
                  <p:embed/>
                  <p:pic>
                    <p:nvPicPr>
                      <p:cNvPr id="5122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43984" y="1310230"/>
                        <a:ext cx="6214424" cy="167182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Content Placeholder 3"/>
          <p:cNvSpPr txBox="1">
            <a:spLocks/>
          </p:cNvSpPr>
          <p:nvPr/>
        </p:nvSpPr>
        <p:spPr>
          <a:xfrm>
            <a:off x="457200" y="3657600"/>
            <a:ext cx="8229600" cy="2895600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850 hPa absolute vorticity (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uclid Symbol" pitchFamily="18" charset="2"/>
                <a:ea typeface="+mn-ea"/>
                <a:cs typeface="Arial" charset="0"/>
              </a:rPr>
              <a:t>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)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850 – 250 hPa shear  (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)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Potential intensity (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PI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)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Non-dimensional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subsaturation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 of the middle troposphere:</a:t>
            </a:r>
          </a:p>
        </p:txBody>
      </p:sp>
      <p:graphicFrame>
        <p:nvGraphicFramePr>
          <p:cNvPr id="51203" name="Object 2"/>
          <p:cNvGraphicFramePr>
            <a:graphicFrameLocks noChangeAspect="1"/>
          </p:cNvGraphicFramePr>
          <p:nvPr/>
        </p:nvGraphicFramePr>
        <p:xfrm>
          <a:off x="3657601" y="5912720"/>
          <a:ext cx="1904999" cy="9452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749160" imgH="406080" progId="Equation.DSMT4">
                  <p:embed/>
                </p:oleObj>
              </mc:Choice>
              <mc:Fallback>
                <p:oleObj name="Equation" r:id="rId5" imgW="749160" imgH="406080" progId="Equation.DSMT4">
                  <p:embed/>
                  <p:pic>
                    <p:nvPicPr>
                      <p:cNvPr id="51203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57601" y="5912720"/>
                        <a:ext cx="1904999" cy="94527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70EDF915-14F0-EF5E-3AE0-F02A1FEAF153}"/>
              </a:ext>
            </a:extLst>
          </p:cNvPr>
          <p:cNvSpPr txBox="1"/>
          <p:nvPr/>
        </p:nvSpPr>
        <p:spPr>
          <a:xfrm>
            <a:off x="2571366" y="3099141"/>
            <a:ext cx="43817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GPI has correct dimensions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64CA5CF-75A1-6940-AF73-27B0AB3D4B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2" t="27886" r="7812" b="29317"/>
          <a:stretch/>
        </p:blipFill>
        <p:spPr>
          <a:xfrm>
            <a:off x="-1" y="1874520"/>
            <a:ext cx="9144001" cy="35845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312EC9E-8497-6D08-2675-4A10F815F5A0}"/>
              </a:ext>
            </a:extLst>
          </p:cNvPr>
          <p:cNvSpPr txBox="1"/>
          <p:nvPr/>
        </p:nvSpPr>
        <p:spPr>
          <a:xfrm>
            <a:off x="723569" y="389614"/>
            <a:ext cx="77286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GPI from ERA-Interim Data, 1979-2016, with Observed Genesis Points</a:t>
            </a:r>
          </a:p>
        </p:txBody>
      </p:sp>
    </p:spTree>
    <p:extLst>
      <p:ext uri="{BB962C8B-B14F-4D97-AF65-F5344CB8AC3E}">
        <p14:creationId xmlns:p14="http://schemas.microsoft.com/office/powerpoint/2010/main" val="12942582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269" y="983617"/>
            <a:ext cx="3193805" cy="239793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2184" y="983617"/>
            <a:ext cx="3193805" cy="239793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0195" y="983617"/>
            <a:ext cx="3193805" cy="23979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85883" y="3476445"/>
            <a:ext cx="3193805" cy="23979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38683" y="3476445"/>
            <a:ext cx="3193805" cy="239793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74680" y="3793924"/>
            <a:ext cx="1341089" cy="15465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Genesis Potential Index from ERA5 reanalysis, 1979-2018 vs. Observed TCs, 1980-2018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2755730-12BB-F428-F9A9-48EBBD1F8542}"/>
              </a:ext>
            </a:extLst>
          </p:cNvPr>
          <p:cNvSpPr txBox="1"/>
          <p:nvPr/>
        </p:nvSpPr>
        <p:spPr>
          <a:xfrm>
            <a:off x="474680" y="166977"/>
            <a:ext cx="80332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Seasonal Cycle</a:t>
            </a:r>
          </a:p>
        </p:txBody>
      </p:sp>
    </p:spTree>
    <p:extLst>
      <p:ext uri="{BB962C8B-B14F-4D97-AF65-F5344CB8AC3E}">
        <p14:creationId xmlns:p14="http://schemas.microsoft.com/office/powerpoint/2010/main" val="29722278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Physics-based Tropical Cyclone Generator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 Reliable, global records of coarse-scale climate are robust and 	widely available</a:t>
            </a:r>
          </a:p>
          <a:p>
            <a:r>
              <a:rPr lang="en-US" dirty="0"/>
              <a:t> Cull from these datasets the key statistics known to control 	tropical cyclone generation, movement, and intensity 	evolution</a:t>
            </a:r>
          </a:p>
          <a:p>
            <a:r>
              <a:rPr lang="en-US" dirty="0"/>
              <a:t> Bootstrap these key statistics to create unlimited synthetic time 	series of the hurricane-relevant environmental variables</a:t>
            </a:r>
          </a:p>
          <a:p>
            <a:r>
              <a:rPr lang="en-US" dirty="0"/>
              <a:t>  Use these to drive specialized, very high resolution physical 	hurricane models (CHIPS)</a:t>
            </a:r>
          </a:p>
          <a:p>
            <a:r>
              <a:rPr lang="en-US" dirty="0"/>
              <a:t>  Extensively validate the results against historical hurricane 	data</a:t>
            </a:r>
          </a:p>
          <a:p>
            <a:r>
              <a:rPr lang="en-US" dirty="0"/>
              <a:t>  Exact same method can be applied to output of climate 	models</a:t>
            </a:r>
          </a:p>
        </p:txBody>
      </p:sp>
    </p:spTree>
    <p:extLst>
      <p:ext uri="{BB962C8B-B14F-4D97-AF65-F5344CB8AC3E}">
        <p14:creationId xmlns:p14="http://schemas.microsoft.com/office/powerpoint/2010/main" val="1100930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F2AB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MIT Synthetic Hurricanes</a:t>
            </a:r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95300" y="1943099"/>
            <a:ext cx="8153400" cy="4582747"/>
          </a:xfrm>
        </p:spPr>
        <p:txBody>
          <a:bodyPr>
            <a:noAutofit/>
          </a:bodyPr>
          <a:lstStyle/>
          <a:p>
            <a:pPr>
              <a:buSzPct val="60000"/>
              <a:buBlip>
                <a:blip r:embed="rId3"/>
              </a:buBlip>
            </a:pPr>
            <a:r>
              <a:rPr lang="en-US" sz="3600" b="1" dirty="0">
                <a:solidFill>
                  <a:srgbClr val="0F2AB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Embed high-resolution, fast coupled 	ocean-atmosphere hurricane model 	in global climate model or climate 	reanalysis data</a:t>
            </a:r>
          </a:p>
          <a:p>
            <a:pPr>
              <a:buSzPct val="60000"/>
              <a:buBlip>
                <a:blip r:embed="rId3"/>
              </a:buBlip>
            </a:pPr>
            <a:r>
              <a:rPr lang="en-US" sz="3600" b="1" dirty="0">
                <a:solidFill>
                  <a:srgbClr val="0F2AB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Coupled Hurricane Intensity prediction 	Model (CHIPS) has been used for 20 	years to forecast real hurricanes in 	near-real time</a:t>
            </a:r>
          </a:p>
        </p:txBody>
      </p:sp>
    </p:spTree>
    <p:extLst>
      <p:ext uri="{BB962C8B-B14F-4D97-AF65-F5344CB8AC3E}">
        <p14:creationId xmlns:p14="http://schemas.microsoft.com/office/powerpoint/2010/main" val="1847867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06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706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1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152400"/>
            <a:ext cx="8229600" cy="9144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3600" b="1" dirty="0">
                <a:solidFill>
                  <a:srgbClr val="0F2AB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Synthetic TC Generation</a:t>
            </a:r>
          </a:p>
        </p:txBody>
      </p:sp>
      <p:sp>
        <p:nvSpPr>
          <p:cNvPr id="21508" name="Rectangle 4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19100" y="1181100"/>
            <a:ext cx="8382000" cy="5029200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lnSpc>
                <a:spcPct val="90000"/>
              </a:lnSpc>
              <a:buSzPct val="60000"/>
              <a:buBlip>
                <a:blip r:embed="rId3"/>
              </a:buBlip>
            </a:pPr>
            <a:r>
              <a:rPr lang="en-US" sz="2600" b="1" dirty="0">
                <a:solidFill>
                  <a:srgbClr val="0F2AB1"/>
                </a:solidFill>
                <a:latin typeface="Arial" pitchFamily="34" charset="0"/>
                <a:cs typeface="Arial" pitchFamily="34" charset="0"/>
              </a:rPr>
              <a:t>Step 1</a:t>
            </a:r>
            <a:r>
              <a:rPr lang="en-US" sz="2600" dirty="0">
                <a:solidFill>
                  <a:srgbClr val="0F2AB1"/>
                </a:solidFill>
                <a:latin typeface="Arial" pitchFamily="34" charset="0"/>
                <a:cs typeface="Arial" pitchFamily="34" charset="0"/>
              </a:rPr>
              <a:t>: Seed each ocean basin with a very large number 	of weak, randomly located cyclones</a:t>
            </a:r>
          </a:p>
          <a:p>
            <a:pPr>
              <a:lnSpc>
                <a:spcPct val="90000"/>
              </a:lnSpc>
              <a:buSzPct val="60000"/>
              <a:buBlip>
                <a:blip r:embed="rId3"/>
              </a:buBlip>
            </a:pPr>
            <a:endParaRPr lang="en-US" sz="2600" dirty="0">
              <a:solidFill>
                <a:srgbClr val="0F2AB1"/>
              </a:solidFill>
              <a:latin typeface="Arial" pitchFamily="34" charset="0"/>
              <a:cs typeface="Arial" pitchFamily="34" charset="0"/>
            </a:endParaRPr>
          </a:p>
          <a:p>
            <a:pPr eaLnBrk="1" hangingPunct="1">
              <a:lnSpc>
                <a:spcPct val="90000"/>
              </a:lnSpc>
              <a:buSzPct val="60000"/>
              <a:buBlip>
                <a:blip r:embed="rId3"/>
              </a:buBlip>
            </a:pPr>
            <a:r>
              <a:rPr lang="en-US" sz="2600" b="1" dirty="0">
                <a:solidFill>
                  <a:srgbClr val="0F2AB1"/>
                </a:solidFill>
                <a:latin typeface="Arial" pitchFamily="34" charset="0"/>
                <a:cs typeface="Arial" pitchFamily="34" charset="0"/>
              </a:rPr>
              <a:t>Step 2</a:t>
            </a:r>
            <a:r>
              <a:rPr lang="en-US" sz="2600" dirty="0">
                <a:solidFill>
                  <a:srgbClr val="0F2AB1"/>
                </a:solidFill>
                <a:latin typeface="Arial" pitchFamily="34" charset="0"/>
                <a:cs typeface="Arial" pitchFamily="34" charset="0"/>
              </a:rPr>
              <a:t>: Cyclones are assumed to move with the large 	scale atmospheric flow in which they are embedded, 	plus a correction for the earth’s rotation and sphericity 	(beta-drift)</a:t>
            </a:r>
          </a:p>
          <a:p>
            <a:pPr>
              <a:lnSpc>
                <a:spcPct val="90000"/>
              </a:lnSpc>
              <a:buSzPct val="60000"/>
              <a:buBlip>
                <a:blip r:embed="rId3"/>
              </a:buBlip>
            </a:pPr>
            <a:endParaRPr lang="en-US" sz="2600" dirty="0">
              <a:solidFill>
                <a:srgbClr val="0F2AB1"/>
              </a:solidFill>
              <a:latin typeface="Arial" pitchFamily="34" charset="0"/>
              <a:cs typeface="Arial" pitchFamily="34" charset="0"/>
            </a:endParaRPr>
          </a:p>
          <a:p>
            <a:pPr eaLnBrk="1" hangingPunct="1">
              <a:lnSpc>
                <a:spcPct val="90000"/>
              </a:lnSpc>
              <a:buSzPct val="60000"/>
              <a:buBlip>
                <a:blip r:embed="rId3"/>
              </a:buBlip>
            </a:pPr>
            <a:r>
              <a:rPr lang="en-US" sz="2600" b="1" dirty="0">
                <a:solidFill>
                  <a:srgbClr val="0F2AB1"/>
                </a:solidFill>
                <a:latin typeface="Arial" pitchFamily="34" charset="0"/>
                <a:cs typeface="Arial" pitchFamily="34" charset="0"/>
              </a:rPr>
              <a:t>Step 3</a:t>
            </a:r>
            <a:r>
              <a:rPr lang="en-US" sz="2600" dirty="0">
                <a:solidFill>
                  <a:srgbClr val="0F2AB1"/>
                </a:solidFill>
                <a:latin typeface="Arial" pitchFamily="34" charset="0"/>
                <a:cs typeface="Arial" pitchFamily="34" charset="0"/>
              </a:rPr>
              <a:t>: Run the CHIPS coupled intensity model for each 	cyclone, and note how many achieve at least tropical 	storm strength</a:t>
            </a:r>
            <a:endParaRPr lang="en-US" sz="2400" dirty="0">
              <a:solidFill>
                <a:srgbClr val="0F2AB1"/>
              </a:solidFill>
              <a:latin typeface="Arial" pitchFamily="34" charset="0"/>
              <a:cs typeface="Arial" pitchFamily="34" charset="0"/>
            </a:endParaRPr>
          </a:p>
          <a:p>
            <a:pPr eaLnBrk="1" hangingPunct="1">
              <a:lnSpc>
                <a:spcPct val="90000"/>
              </a:lnSpc>
              <a:buSzPct val="60000"/>
              <a:buBlip>
                <a:blip r:embed="rId3"/>
              </a:buBlip>
            </a:pPr>
            <a:endParaRPr lang="en-US" sz="2600" dirty="0">
              <a:solidFill>
                <a:srgbClr val="0F2AB1"/>
              </a:solidFill>
              <a:latin typeface="Arial" pitchFamily="34" charset="0"/>
              <a:cs typeface="Arial" pitchFamily="34" charset="0"/>
            </a:endParaRPr>
          </a:p>
          <a:p>
            <a:pPr eaLnBrk="1" hangingPunct="1">
              <a:lnSpc>
                <a:spcPct val="90000"/>
              </a:lnSpc>
              <a:buSzPct val="60000"/>
              <a:buBlip>
                <a:blip r:embed="rId3"/>
              </a:buBlip>
            </a:pPr>
            <a:r>
              <a:rPr lang="en-US" sz="2600" b="1" dirty="0">
                <a:solidFill>
                  <a:srgbClr val="0F2AB1"/>
                </a:solidFill>
                <a:latin typeface="Arial" pitchFamily="34" charset="0"/>
                <a:cs typeface="Arial" pitchFamily="34" charset="0"/>
              </a:rPr>
              <a:t>Step 4:</a:t>
            </a:r>
            <a:r>
              <a:rPr lang="en-US" sz="2600" dirty="0">
                <a:solidFill>
                  <a:srgbClr val="0F2AB1"/>
                </a:solidFill>
                <a:latin typeface="Arial" pitchFamily="34" charset="0"/>
                <a:cs typeface="Arial" pitchFamily="34" charset="0"/>
              </a:rPr>
              <a:t> Using the small fraction of surviving events, 	determine storm statistics. Can easily generate 	100,000 events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33400" y="6324600"/>
            <a:ext cx="815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Details:  Emanuel et al.,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Bull. Amer. Meteor. Soc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, 2008</a:t>
            </a:r>
          </a:p>
        </p:txBody>
      </p:sp>
    </p:spTree>
    <p:extLst>
      <p:ext uri="{BB962C8B-B14F-4D97-AF65-F5344CB8AC3E}">
        <p14:creationId xmlns:p14="http://schemas.microsoft.com/office/powerpoint/2010/main" val="2317703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5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5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50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A948EC7-A25C-A9B7-C51C-F076A28EC47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0" t="18335" r="8418" b="24012"/>
          <a:stretch/>
        </p:blipFill>
        <p:spPr>
          <a:xfrm>
            <a:off x="179820" y="1539349"/>
            <a:ext cx="8772601" cy="39931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25E6287-FF95-AD90-C0E1-F2B1B2DDB395}"/>
              </a:ext>
            </a:extLst>
          </p:cNvPr>
          <p:cNvSpPr txBox="1"/>
          <p:nvPr/>
        </p:nvSpPr>
        <p:spPr>
          <a:xfrm>
            <a:off x="179820" y="730205"/>
            <a:ext cx="8772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Origin points of successful seeds (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red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); observed genesis locations (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blue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5691230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65908" y="422031"/>
            <a:ext cx="73386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Example: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Top 100 out of 2000 TCs Affecting Kyoto, 1981-2000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6070" t="7998" r="5393" b="11697"/>
          <a:stretch/>
        </p:blipFill>
        <p:spPr>
          <a:xfrm>
            <a:off x="698016" y="1193605"/>
            <a:ext cx="8029532" cy="5453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6830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5908" y="422031"/>
            <a:ext cx="73386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Same, but with top 20 historical tracks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7584" t="10869" r="7024" b="12132"/>
          <a:stretch/>
        </p:blipFill>
        <p:spPr>
          <a:xfrm>
            <a:off x="835710" y="1375090"/>
            <a:ext cx="7691599" cy="5193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4611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757522-9FF0-4D80-D1D0-48ED81038E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Do Large Volcanic Eruptions Affect Tropical Cyclone Activity?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B317BA-9115-64C1-0390-A10E02D3ED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2400"/>
              </a:spcAft>
            </a:pP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 Why should we care?</a:t>
            </a:r>
          </a:p>
          <a:p>
            <a:pPr lvl="1">
              <a:spcAft>
                <a:spcPts val="2400"/>
              </a:spcAft>
            </a:pP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Interesting scientific challenge</a:t>
            </a:r>
          </a:p>
          <a:p>
            <a:pPr lvl="1">
              <a:spcAft>
                <a:spcPts val="2400"/>
              </a:spcAft>
            </a:pP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May illuminate how large-scale processes control 	TC activity</a:t>
            </a:r>
          </a:p>
          <a:p>
            <a:pPr lvl="1">
              <a:spcAft>
                <a:spcPts val="2400"/>
              </a:spcAft>
            </a:pP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Potential utility to, e.g., re-insurance firms</a:t>
            </a:r>
          </a:p>
        </p:txBody>
      </p:sp>
    </p:spTree>
    <p:extLst>
      <p:ext uri="{BB962C8B-B14F-4D97-AF65-F5344CB8AC3E}">
        <p14:creationId xmlns:p14="http://schemas.microsoft.com/office/powerpoint/2010/main" val="1653251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78747" y="215660"/>
            <a:ext cx="76657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Atlantic Annual Cycle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838" y="1010866"/>
            <a:ext cx="7840308" cy="545275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78747" y="6100653"/>
            <a:ext cx="11221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54020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9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944562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2600" dirty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Cumulative Distribution of Storm Lifetime Peak Wind Speed, with Sample of 1755</a:t>
            </a:r>
            <a:r>
              <a:rPr lang="en-US" sz="2600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Synthetic Tracks</a:t>
            </a:r>
          </a:p>
        </p:txBody>
      </p:sp>
      <p:pic>
        <p:nvPicPr>
          <p:cNvPr id="43011" name="Picture 3" descr="C:\Users\Kerry Emaanuel\Riskproject\atlanticrand4histo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838200"/>
            <a:ext cx="7571871" cy="5676651"/>
          </a:xfrm>
          <a:prstGeom prst="rect">
            <a:avLst/>
          </a:prstGeom>
          <a:noFill/>
        </p:spPr>
      </p:pic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5995951" y="6216650"/>
            <a:ext cx="291944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90% confidence bounds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332514" y="2888343"/>
            <a:ext cx="22206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Blue bars: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Actual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Red bars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Predicted</a:t>
            </a:r>
          </a:p>
        </p:txBody>
      </p:sp>
    </p:spTree>
    <p:extLst>
      <p:ext uri="{BB962C8B-B14F-4D97-AF65-F5344CB8AC3E}">
        <p14:creationId xmlns:p14="http://schemas.microsoft.com/office/powerpoint/2010/main" val="15959006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95D72D9-FD4A-6B84-E85F-1C22D9383C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117" y="651350"/>
            <a:ext cx="7437445" cy="423921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7F37ACA-26C1-792A-55E9-9B6800D5D835}"/>
              </a:ext>
            </a:extLst>
          </p:cNvPr>
          <p:cNvSpPr txBox="1"/>
          <p:nvPr/>
        </p:nvSpPr>
        <p:spPr>
          <a:xfrm>
            <a:off x="1532357" y="5101563"/>
            <a:ext cx="607928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Average annual number of tropical cyclones over the period 1980-2020 in observations (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IBTrACS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; Knapp et al. 2010; black bars) and from random seeding of ERA-5 (gray bars)</a:t>
            </a:r>
          </a:p>
        </p:txBody>
      </p:sp>
    </p:spTree>
    <p:extLst>
      <p:ext uri="{BB962C8B-B14F-4D97-AF65-F5344CB8AC3E}">
        <p14:creationId xmlns:p14="http://schemas.microsoft.com/office/powerpoint/2010/main" val="3890755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7F37ACA-26C1-792A-55E9-9B6800D5D835}"/>
              </a:ext>
            </a:extLst>
          </p:cNvPr>
          <p:cNvSpPr txBox="1"/>
          <p:nvPr/>
        </p:nvSpPr>
        <p:spPr>
          <a:xfrm>
            <a:off x="1242927" y="5298679"/>
            <a:ext cx="686150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Average annual number of tropical cyclones over the period 1979-2023 in observations (IBTrACS; Knapp et al. 2010; blue bars) and from random seeding of ERA-5 (red bars), but with enhanced seeding frequency in the far eastern North Atlantic and far eastern North Pacific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9232108-BD92-00C7-E358-1032762167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361" y="833128"/>
            <a:ext cx="7718358" cy="456347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274FF23-D5F6-95F5-62AB-26290E26A17E}"/>
              </a:ext>
            </a:extLst>
          </p:cNvPr>
          <p:cNvSpPr txBox="1"/>
          <p:nvPr/>
        </p:nvSpPr>
        <p:spPr>
          <a:xfrm>
            <a:off x="1242927" y="120460"/>
            <a:ext cx="6417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With enhanced seeding of far eastern North Atlantic and near Mexican coast in the eastern Pacific</a:t>
            </a:r>
          </a:p>
        </p:txBody>
      </p:sp>
    </p:spTree>
    <p:extLst>
      <p:ext uri="{BB962C8B-B14F-4D97-AF65-F5344CB8AC3E}">
        <p14:creationId xmlns:p14="http://schemas.microsoft.com/office/powerpoint/2010/main" val="1459859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C:\Users\Kerry Emaanuel\Graphics\Transparent Figures\amm_freq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676400"/>
            <a:ext cx="8656638" cy="443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381000" y="381000"/>
            <a:ext cx="8382000" cy="10779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F2AB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Captures effects of regional climate phenomena (e.g. ENSO, AMM)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606799" y="2148115"/>
            <a:ext cx="22206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Blue bars: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Actual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Red bars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Predicted</a:t>
            </a:r>
          </a:p>
        </p:txBody>
      </p:sp>
    </p:spTree>
    <p:extLst>
      <p:ext uri="{BB962C8B-B14F-4D97-AF65-F5344CB8AC3E}">
        <p14:creationId xmlns:p14="http://schemas.microsoft.com/office/powerpoint/2010/main" val="36274787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429A789-2637-CE4A-8577-DD8C28BFF6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56" y="819547"/>
            <a:ext cx="9144000" cy="559123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0B21897-4064-C310-A484-7A4300743312}"/>
              </a:ext>
            </a:extLst>
          </p:cNvPr>
          <p:cNvSpPr txBox="1"/>
          <p:nvPr/>
        </p:nvSpPr>
        <p:spPr>
          <a:xfrm>
            <a:off x="1177222" y="366856"/>
            <a:ext cx="7473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TCs Downscaled from CESM-LME, 850-2020, western North Pacific</a:t>
            </a:r>
          </a:p>
        </p:txBody>
      </p:sp>
    </p:spTree>
    <p:extLst>
      <p:ext uri="{BB962C8B-B14F-4D97-AF65-F5344CB8AC3E}">
        <p14:creationId xmlns:p14="http://schemas.microsoft.com/office/powerpoint/2010/main" val="25561561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B04F46-4983-486E-B1B0-AE5414BA1C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775" y="1375705"/>
            <a:ext cx="8010582" cy="489819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9908E2F-83EA-C457-5E02-FAA04553FEE2}"/>
              </a:ext>
            </a:extLst>
          </p:cNvPr>
          <p:cNvSpPr txBox="1"/>
          <p:nvPr/>
        </p:nvSpPr>
        <p:spPr>
          <a:xfrm>
            <a:off x="1193648" y="492791"/>
            <a:ext cx="7473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TCs Downscaled from CESM-LME, 850-2020, western North Pacific</a:t>
            </a:r>
          </a:p>
        </p:txBody>
      </p:sp>
    </p:spTree>
    <p:extLst>
      <p:ext uri="{BB962C8B-B14F-4D97-AF65-F5344CB8AC3E}">
        <p14:creationId xmlns:p14="http://schemas.microsoft.com/office/powerpoint/2010/main" val="1739523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45675D0-9163-C33D-9447-F4791ABF5330}"/>
              </a:ext>
            </a:extLst>
          </p:cNvPr>
          <p:cNvSpPr txBox="1"/>
          <p:nvPr/>
        </p:nvSpPr>
        <p:spPr>
          <a:xfrm>
            <a:off x="646103" y="1325059"/>
            <a:ext cx="80872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Compositing Results</a:t>
            </a:r>
          </a:p>
        </p:txBody>
      </p:sp>
    </p:spTree>
    <p:extLst>
      <p:ext uri="{BB962C8B-B14F-4D97-AF65-F5344CB8AC3E}">
        <p14:creationId xmlns:p14="http://schemas.microsoft.com/office/powerpoint/2010/main" val="29435703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E8C7851-3C44-BEA5-24FE-84DADB9CE66A}"/>
              </a:ext>
            </a:extLst>
          </p:cNvPr>
          <p:cNvSpPr txBox="1"/>
          <p:nvPr/>
        </p:nvSpPr>
        <p:spPr>
          <a:xfrm>
            <a:off x="197117" y="5836829"/>
            <a:ext cx="88757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*Yan, Q., Z. Zhang, and H. Wang, 2018: Divergent responses of tropical cyclone genesis factors to strong volcanic eruptions at different latitudes. </a:t>
            </a:r>
            <a:r>
              <a:rPr lang="en-US" sz="1600" i="1" dirty="0"/>
              <a:t>Climate Dynamics</a:t>
            </a:r>
            <a:r>
              <a:rPr lang="en-US" sz="1600" dirty="0"/>
              <a:t>, </a:t>
            </a:r>
            <a:r>
              <a:rPr lang="en-US" sz="1600" b="1" dirty="0"/>
              <a:t>50</a:t>
            </a:r>
            <a:r>
              <a:rPr lang="en-US" sz="1600" dirty="0"/>
              <a:t>, 2121–2136, </a:t>
            </a:r>
            <a:r>
              <a:rPr lang="en-US" sz="1600" dirty="0">
                <a:hlinkClick r:id="rId2"/>
              </a:rPr>
              <a:t>https://doi.org/10.1007/s00382-017-3739-1</a:t>
            </a:r>
            <a:r>
              <a:rPr lang="en-US" sz="1600" dirty="0"/>
              <a:t>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02587A8-B56B-FC2A-42B8-945B1F32B269}"/>
              </a:ext>
            </a:extLst>
          </p:cNvPr>
          <p:cNvSpPr txBox="1"/>
          <p:nvPr/>
        </p:nvSpPr>
        <p:spPr>
          <a:xfrm>
            <a:off x="279248" y="383281"/>
            <a:ext cx="822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First, results of Yan et al. (2018)*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623D5641-A4BD-E89C-EA5E-AA137FF0DC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148" y="1666837"/>
            <a:ext cx="7886700" cy="3135132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sz="2000" dirty="0">
                <a:latin typeface="+mn-lt"/>
              </a:rPr>
              <a:t>Used full CESM-LME ensemble</a:t>
            </a:r>
          </a:p>
          <a:p>
            <a:r>
              <a:rPr lang="en-US" sz="2000" dirty="0">
                <a:latin typeface="+mn-lt"/>
              </a:rPr>
              <a:t> Considered only eruptions &gt;= 7.5 </a:t>
            </a:r>
            <a:r>
              <a:rPr lang="en-US" sz="2000" dirty="0" err="1">
                <a:latin typeface="+mn-lt"/>
              </a:rPr>
              <a:t>Tg</a:t>
            </a:r>
            <a:r>
              <a:rPr lang="en-US" sz="2000" dirty="0">
                <a:latin typeface="+mn-lt"/>
              </a:rPr>
              <a:t> and with no other eruptions 	occurring within 6 years before or after eruption in question; 	only 17 eruptions meet these criteria</a:t>
            </a:r>
          </a:p>
          <a:p>
            <a:r>
              <a:rPr lang="en-US" sz="2000" dirty="0">
                <a:latin typeface="+mn-lt"/>
              </a:rPr>
              <a:t>  For each ensemble member and each eruption, took average 	over the 3 days after the eruption and subtracted average 	over 3 days before the eruption</a:t>
            </a:r>
          </a:p>
          <a:p>
            <a:r>
              <a:rPr lang="en-US" sz="2000" dirty="0">
                <a:latin typeface="+mn-lt"/>
              </a:rPr>
              <a:t> Then averaged the results over all ensemble members and over 	all eruptions</a:t>
            </a:r>
          </a:p>
        </p:txBody>
      </p:sp>
    </p:spTree>
    <p:extLst>
      <p:ext uri="{BB962C8B-B14F-4D97-AF65-F5344CB8AC3E}">
        <p14:creationId xmlns:p14="http://schemas.microsoft.com/office/powerpoint/2010/main" val="12938494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56E2A7-1F82-93FD-CD54-975813F953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A1BBC43-0C6F-6DDF-BE41-5968FB5B1465}"/>
              </a:ext>
            </a:extLst>
          </p:cNvPr>
          <p:cNvSpPr txBox="1"/>
          <p:nvPr/>
        </p:nvSpPr>
        <p:spPr>
          <a:xfrm>
            <a:off x="772038" y="191641"/>
            <a:ext cx="77258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Sea Surface Temperature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6A386A0-91DD-DFF5-3294-C16859C7BC53}"/>
              </a:ext>
            </a:extLst>
          </p:cNvPr>
          <p:cNvSpPr txBox="1"/>
          <p:nvPr/>
        </p:nvSpPr>
        <p:spPr>
          <a:xfrm>
            <a:off x="197117" y="5836829"/>
            <a:ext cx="88757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Yan, Q., Z. Zhang, and H. Wang, 2018: Divergent responses of tropical cyclone genesis factors to strong volcanic eruptions at different latitudes.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Climate Dynamics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,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50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, 2121–2136,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  <a:hlinkClick r:id="rId2"/>
              </a:rPr>
              <a:t>https://doi.org/10.1007/s00382-017-3739-1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5877D0D-E7C2-B6DF-ABC7-557F93DBD35B}"/>
              </a:ext>
            </a:extLst>
          </p:cNvPr>
          <p:cNvSpPr txBox="1"/>
          <p:nvPr/>
        </p:nvSpPr>
        <p:spPr>
          <a:xfrm>
            <a:off x="153313" y="1308632"/>
            <a:ext cx="1252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All tropical eruptions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EA99DA9-2AE5-1F92-0C0D-97B3B54EFC1E}"/>
              </a:ext>
            </a:extLst>
          </p:cNvPr>
          <p:cNvSpPr txBox="1"/>
          <p:nvPr/>
        </p:nvSpPr>
        <p:spPr>
          <a:xfrm>
            <a:off x="92601" y="2695707"/>
            <a:ext cx="137433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N. Hemisphere tropical eruptions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A69CA7C-CE89-FA7F-97D0-5C8B25336FF6}"/>
              </a:ext>
            </a:extLst>
          </p:cNvPr>
          <p:cNvSpPr txBox="1"/>
          <p:nvPr/>
        </p:nvSpPr>
        <p:spPr>
          <a:xfrm>
            <a:off x="92601" y="4266268"/>
            <a:ext cx="137433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S. Hemisphere tropical eruptions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C840E0-770D-A2B7-CBF2-7EDFE7821C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6225" y="730618"/>
            <a:ext cx="5997440" cy="510621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EA7BA4E-9CB5-2FAD-EF72-0E55A769F6FE}"/>
              </a:ext>
            </a:extLst>
          </p:cNvPr>
          <p:cNvSpPr txBox="1"/>
          <p:nvPr/>
        </p:nvSpPr>
        <p:spPr>
          <a:xfrm>
            <a:off x="7403665" y="5451740"/>
            <a:ext cx="6014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K</a:t>
            </a:r>
          </a:p>
        </p:txBody>
      </p:sp>
    </p:spTree>
    <p:extLst>
      <p:ext uri="{BB962C8B-B14F-4D97-AF65-F5344CB8AC3E}">
        <p14:creationId xmlns:p14="http://schemas.microsoft.com/office/powerpoint/2010/main" val="26284292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FC07AF-9A89-D472-4000-4BBEBD8DA8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7B4F34-73A5-9B33-89D4-3B1017AC7B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>
                <a:latin typeface="Segoe UI" panose="020B0502040204020203" pitchFamily="34" charset="0"/>
                <a:cs typeface="Segoe UI" panose="020B0502040204020203" pitchFamily="34" charset="0"/>
              </a:rPr>
              <a:t>Physical Effects of Large Volcanic Eruptions Relevant to TCs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8E58A3-045A-77D0-0B69-555995F471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 Only eruptions large enough to loft significant 	masses of aerosols and gases into the 	stratosphere really matter in this problem</a:t>
            </a:r>
          </a:p>
          <a:p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 Direct effects:</a:t>
            </a:r>
          </a:p>
          <a:p>
            <a:pPr lvl="1"/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Cooling of sea surface owing to absorption of shortwave 	radiation</a:t>
            </a:r>
          </a:p>
          <a:p>
            <a:pPr lvl="1"/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 Heating of lower stratosphere by shortwave and 	longwave absorption</a:t>
            </a:r>
          </a:p>
          <a:p>
            <a:pPr lvl="1"/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Possible reduction of middle-level saturation deficit by 	cooling of tropical troposphere</a:t>
            </a:r>
          </a:p>
          <a:p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 Indirect effects:</a:t>
            </a:r>
          </a:p>
          <a:p>
            <a:pPr lvl="1"/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Changes in tropical circulation leading to changes in 	wind shear and TC movement</a:t>
            </a:r>
          </a:p>
        </p:txBody>
      </p:sp>
    </p:spTree>
    <p:extLst>
      <p:ext uri="{BB962C8B-B14F-4D97-AF65-F5344CB8AC3E}">
        <p14:creationId xmlns:p14="http://schemas.microsoft.com/office/powerpoint/2010/main" val="2201291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187167-C7F0-E63B-0D08-C42775C804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ADE73D3-24B9-F445-5022-C52AB30929C5}"/>
              </a:ext>
            </a:extLst>
          </p:cNvPr>
          <p:cNvSpPr txBox="1"/>
          <p:nvPr/>
        </p:nvSpPr>
        <p:spPr>
          <a:xfrm>
            <a:off x="772038" y="191641"/>
            <a:ext cx="77258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70 hPa Temperature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135B9D5-4415-E964-0EC8-FCCDD22DA5CA}"/>
              </a:ext>
            </a:extLst>
          </p:cNvPr>
          <p:cNvSpPr txBox="1"/>
          <p:nvPr/>
        </p:nvSpPr>
        <p:spPr>
          <a:xfrm>
            <a:off x="197117" y="5836829"/>
            <a:ext cx="88757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Yan, Q., Z. Zhang, and H. Wang, 2018: Divergent responses of tropical cyclone genesis factors to strong volcanic eruptions at different latitudes.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Climate Dynamics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,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50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, 2121–2136,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  <a:hlinkClick r:id="rId2"/>
              </a:rPr>
              <a:t>https://doi.org/10.1007/s00382-017-3739-1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313E6C2-EF5A-3609-8786-C6819FB47EDC}"/>
              </a:ext>
            </a:extLst>
          </p:cNvPr>
          <p:cNvSpPr txBox="1"/>
          <p:nvPr/>
        </p:nvSpPr>
        <p:spPr>
          <a:xfrm>
            <a:off x="153313" y="1308632"/>
            <a:ext cx="1252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All tropical eruptions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C0D1637-49D0-D3AB-1DF3-294E18BD4C54}"/>
              </a:ext>
            </a:extLst>
          </p:cNvPr>
          <p:cNvSpPr txBox="1"/>
          <p:nvPr/>
        </p:nvSpPr>
        <p:spPr>
          <a:xfrm>
            <a:off x="92601" y="2695707"/>
            <a:ext cx="137433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N. Hemisphere tropical eruptions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F6BB6F8-DEA4-78BD-1B74-C4C64947F69A}"/>
              </a:ext>
            </a:extLst>
          </p:cNvPr>
          <p:cNvSpPr txBox="1"/>
          <p:nvPr/>
        </p:nvSpPr>
        <p:spPr>
          <a:xfrm>
            <a:off x="92601" y="4266268"/>
            <a:ext cx="137433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S. Hemisphere tropical eruptions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E891A17-30DB-B744-6AD2-C4D2DE0076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6225" y="763075"/>
            <a:ext cx="6075327" cy="501670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C3D4C06-CECB-DFC9-D992-71D70124A6AA}"/>
              </a:ext>
            </a:extLst>
          </p:cNvPr>
          <p:cNvSpPr txBox="1"/>
          <p:nvPr/>
        </p:nvSpPr>
        <p:spPr>
          <a:xfrm>
            <a:off x="7481552" y="5413551"/>
            <a:ext cx="6014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K</a:t>
            </a:r>
          </a:p>
        </p:txBody>
      </p:sp>
    </p:spTree>
    <p:extLst>
      <p:ext uri="{BB962C8B-B14F-4D97-AF65-F5344CB8AC3E}">
        <p14:creationId xmlns:p14="http://schemas.microsoft.com/office/powerpoint/2010/main" val="28237311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F786F21-D449-DBB9-7035-99EDA359AB6F}"/>
              </a:ext>
            </a:extLst>
          </p:cNvPr>
          <p:cNvSpPr txBox="1"/>
          <p:nvPr/>
        </p:nvSpPr>
        <p:spPr>
          <a:xfrm>
            <a:off x="772038" y="191641"/>
            <a:ext cx="77258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Potential Intensity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8EB0A3-65E6-253E-C339-04638C544938}"/>
              </a:ext>
            </a:extLst>
          </p:cNvPr>
          <p:cNvSpPr txBox="1"/>
          <p:nvPr/>
        </p:nvSpPr>
        <p:spPr>
          <a:xfrm>
            <a:off x="197117" y="5836829"/>
            <a:ext cx="88757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Yan, Q., Z. Zhang, and H. Wang, 2018: Divergent responses of tropical cyclone genesis factors to strong volcanic eruptions at different latitudes. </a:t>
            </a:r>
            <a:r>
              <a:rPr lang="en-US" sz="1600" i="1" dirty="0"/>
              <a:t>Climate Dynamics</a:t>
            </a:r>
            <a:r>
              <a:rPr lang="en-US" sz="1600" dirty="0"/>
              <a:t>, </a:t>
            </a:r>
            <a:r>
              <a:rPr lang="en-US" sz="1600" b="1" dirty="0"/>
              <a:t>50</a:t>
            </a:r>
            <a:r>
              <a:rPr lang="en-US" sz="1600" dirty="0"/>
              <a:t>, 2121–2136, </a:t>
            </a:r>
            <a:r>
              <a:rPr lang="en-US" sz="1600" dirty="0">
                <a:hlinkClick r:id="rId2"/>
              </a:rPr>
              <a:t>https://doi.org/10.1007/s00382-017-3739-1</a:t>
            </a:r>
            <a:r>
              <a:rPr lang="en-US" sz="1600" dirty="0"/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A0F6ABA-B034-E98F-71F8-D503D638F2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6225" y="720616"/>
            <a:ext cx="6073238" cy="506145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059ADF2-8AF7-B167-071B-304589B28C5B}"/>
              </a:ext>
            </a:extLst>
          </p:cNvPr>
          <p:cNvSpPr txBox="1"/>
          <p:nvPr/>
        </p:nvSpPr>
        <p:spPr>
          <a:xfrm>
            <a:off x="153313" y="1308632"/>
            <a:ext cx="1252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All tropical eruptions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67F97DD-0F0A-1575-EFAC-C1FAAFC62C2E}"/>
              </a:ext>
            </a:extLst>
          </p:cNvPr>
          <p:cNvSpPr txBox="1"/>
          <p:nvPr/>
        </p:nvSpPr>
        <p:spPr>
          <a:xfrm>
            <a:off x="92601" y="2695707"/>
            <a:ext cx="137433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N. Hemisphere tropical eruptions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34A8DAD-DB4D-7F7C-0DCD-206C9236852C}"/>
              </a:ext>
            </a:extLst>
          </p:cNvPr>
          <p:cNvSpPr txBox="1"/>
          <p:nvPr/>
        </p:nvSpPr>
        <p:spPr>
          <a:xfrm>
            <a:off x="92601" y="4266268"/>
            <a:ext cx="137433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S. Hemisphere tropical eruptions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C3D7F21-8268-87C6-7237-1A020BBCFC33}"/>
              </a:ext>
            </a:extLst>
          </p:cNvPr>
          <p:cNvSpPr txBox="1"/>
          <p:nvPr/>
        </p:nvSpPr>
        <p:spPr>
          <a:xfrm>
            <a:off x="7682055" y="3969441"/>
            <a:ext cx="11822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Enhanced PI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FF48626-F7FA-BEA5-8589-BE97FE6410D9}"/>
              </a:ext>
            </a:extLst>
          </p:cNvPr>
          <p:cNvCxnSpPr/>
          <p:nvPr/>
        </p:nvCxnSpPr>
        <p:spPr>
          <a:xfrm flipH="1">
            <a:off x="7096182" y="4277218"/>
            <a:ext cx="843219" cy="7028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909286CC-C0F6-AAAA-AE87-70E42A4ABEC9}"/>
              </a:ext>
            </a:extLst>
          </p:cNvPr>
          <p:cNvSpPr txBox="1"/>
          <p:nvPr/>
        </p:nvSpPr>
        <p:spPr>
          <a:xfrm>
            <a:off x="7517791" y="5407413"/>
            <a:ext cx="8432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 s</a:t>
            </a:r>
            <a:r>
              <a:rPr lang="en-US" sz="1400" baseline="30000" dirty="0"/>
              <a:t>-1</a:t>
            </a:r>
          </a:p>
        </p:txBody>
      </p:sp>
    </p:spTree>
    <p:extLst>
      <p:ext uri="{BB962C8B-B14F-4D97-AF65-F5344CB8AC3E}">
        <p14:creationId xmlns:p14="http://schemas.microsoft.com/office/powerpoint/2010/main" val="2773828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A25F36-380A-ECC7-57FC-A3AE70ADB1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5F7564B-87E2-F3E7-BC05-C7373099FD71}"/>
              </a:ext>
            </a:extLst>
          </p:cNvPr>
          <p:cNvSpPr txBox="1"/>
          <p:nvPr/>
        </p:nvSpPr>
        <p:spPr>
          <a:xfrm>
            <a:off x="772038" y="191641"/>
            <a:ext cx="77258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Outflow Temperature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5ABB15A-E47D-9B18-A030-B29A7AF6C7C5}"/>
              </a:ext>
            </a:extLst>
          </p:cNvPr>
          <p:cNvSpPr txBox="1"/>
          <p:nvPr/>
        </p:nvSpPr>
        <p:spPr>
          <a:xfrm>
            <a:off x="197117" y="5836829"/>
            <a:ext cx="88757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Yan, Q., Z. Zhang, and H. Wang, 2018: Divergent responses of tropical cyclone genesis factors to strong volcanic eruptions at different latitudes.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Climate Dynamics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,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50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, 2121–2136,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  <a:hlinkClick r:id="rId2"/>
              </a:rPr>
              <a:t>https://doi.org/10.1007/s00382-017-3739-1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CFC9AB2-7B03-0899-ACBF-76055B1F7C1A}"/>
              </a:ext>
            </a:extLst>
          </p:cNvPr>
          <p:cNvSpPr txBox="1"/>
          <p:nvPr/>
        </p:nvSpPr>
        <p:spPr>
          <a:xfrm>
            <a:off x="153313" y="1308632"/>
            <a:ext cx="1252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All tropical eruptions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11E4102-EEFE-E88E-FF0D-ABD35BD76AEB}"/>
              </a:ext>
            </a:extLst>
          </p:cNvPr>
          <p:cNvSpPr txBox="1"/>
          <p:nvPr/>
        </p:nvSpPr>
        <p:spPr>
          <a:xfrm>
            <a:off x="92601" y="2695707"/>
            <a:ext cx="137433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N. Hemisphere tropical eruptions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0561FC0-2BD3-FF4F-E637-9DB337B5032B}"/>
              </a:ext>
            </a:extLst>
          </p:cNvPr>
          <p:cNvSpPr txBox="1"/>
          <p:nvPr/>
        </p:nvSpPr>
        <p:spPr>
          <a:xfrm>
            <a:off x="92601" y="4266268"/>
            <a:ext cx="137433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S. Hemisphere tropical eruptions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E458E84-5C49-49F4-1E74-F2F2EA001E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0026" y="724156"/>
            <a:ext cx="6023829" cy="510229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B97E72E-5C44-A871-E597-DB03546813EF}"/>
              </a:ext>
            </a:extLst>
          </p:cNvPr>
          <p:cNvSpPr txBox="1"/>
          <p:nvPr/>
        </p:nvSpPr>
        <p:spPr>
          <a:xfrm>
            <a:off x="7617656" y="3958491"/>
            <a:ext cx="10187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Cooling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7D1DE3A-B1C3-4678-2BD3-271BE378AE10}"/>
              </a:ext>
            </a:extLst>
          </p:cNvPr>
          <p:cNvCxnSpPr/>
          <p:nvPr/>
        </p:nvCxnSpPr>
        <p:spPr>
          <a:xfrm flipH="1">
            <a:off x="7204736" y="4266268"/>
            <a:ext cx="601417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88BF63B5-A4C6-8552-83CF-B16E3E9DF545}"/>
              </a:ext>
            </a:extLst>
          </p:cNvPr>
          <p:cNvSpPr txBox="1"/>
          <p:nvPr/>
        </p:nvSpPr>
        <p:spPr>
          <a:xfrm>
            <a:off x="7556943" y="5438098"/>
            <a:ext cx="6014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K</a:t>
            </a:r>
          </a:p>
        </p:txBody>
      </p:sp>
    </p:spTree>
    <p:extLst>
      <p:ext uri="{BB962C8B-B14F-4D97-AF65-F5344CB8AC3E}">
        <p14:creationId xmlns:p14="http://schemas.microsoft.com/office/powerpoint/2010/main" val="427798161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EC036F-9D0B-2242-FE50-96CFAB64D3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345255E-1809-C9B6-137C-17B635B9526F}"/>
              </a:ext>
            </a:extLst>
          </p:cNvPr>
          <p:cNvSpPr txBox="1"/>
          <p:nvPr/>
        </p:nvSpPr>
        <p:spPr>
          <a:xfrm>
            <a:off x="772038" y="191641"/>
            <a:ext cx="77258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Genesis Potential Index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65A6C2-CD0A-C5D6-2573-348A65BAAB14}"/>
              </a:ext>
            </a:extLst>
          </p:cNvPr>
          <p:cNvSpPr txBox="1"/>
          <p:nvPr/>
        </p:nvSpPr>
        <p:spPr>
          <a:xfrm>
            <a:off x="197117" y="5836829"/>
            <a:ext cx="88757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Yan, Q., Z. Zhang, and H. Wang, 2018: Divergent responses of tropical cyclone genesis factors to strong volcanic eruptions at different latitudes.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Climate Dynamics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,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50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, 2121–2136,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  <a:hlinkClick r:id="rId2"/>
              </a:rPr>
              <a:t>https://doi.org/10.1007/s00382-017-3739-1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3FD5DE0-80DC-F4B9-EACF-A94CC1A85CB7}"/>
              </a:ext>
            </a:extLst>
          </p:cNvPr>
          <p:cNvSpPr txBox="1"/>
          <p:nvPr/>
        </p:nvSpPr>
        <p:spPr>
          <a:xfrm>
            <a:off x="153313" y="1308632"/>
            <a:ext cx="1252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All tropical eruptions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1B5975D-A443-DD74-D810-0044660C0A27}"/>
              </a:ext>
            </a:extLst>
          </p:cNvPr>
          <p:cNvSpPr txBox="1"/>
          <p:nvPr/>
        </p:nvSpPr>
        <p:spPr>
          <a:xfrm>
            <a:off x="92601" y="2695707"/>
            <a:ext cx="137433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N. Hemisphere tropical eruptions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3DE3278-39AF-1775-C9A4-184C41E26871}"/>
              </a:ext>
            </a:extLst>
          </p:cNvPr>
          <p:cNvSpPr txBox="1"/>
          <p:nvPr/>
        </p:nvSpPr>
        <p:spPr>
          <a:xfrm>
            <a:off x="92601" y="4266268"/>
            <a:ext cx="137433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S. Hemisphere tropical eruptions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28DC789-7E25-DB27-0CC1-5406255E26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6225" y="718019"/>
            <a:ext cx="5966220" cy="511881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1ADE294-BD8E-517D-4E67-E014268C4113}"/>
              </a:ext>
            </a:extLst>
          </p:cNvPr>
          <p:cNvSpPr txBox="1"/>
          <p:nvPr/>
        </p:nvSpPr>
        <p:spPr>
          <a:xfrm>
            <a:off x="7763252" y="3932619"/>
            <a:ext cx="1182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Enhanced GPI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6F102AC-82AA-0A9B-9C43-7F3DC418ACF4}"/>
              </a:ext>
            </a:extLst>
          </p:cNvPr>
          <p:cNvCxnSpPr>
            <a:cxnSpLocks/>
          </p:cNvCxnSpPr>
          <p:nvPr/>
        </p:nvCxnSpPr>
        <p:spPr>
          <a:xfrm flipH="1">
            <a:off x="6818110" y="4277218"/>
            <a:ext cx="1121291" cy="9226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1403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B30A2A-19D7-5053-43D6-35C5DAE4A7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E6CE231-3BF9-1C5A-206F-8D1F4CE3209F}"/>
              </a:ext>
            </a:extLst>
          </p:cNvPr>
          <p:cNvSpPr txBox="1"/>
          <p:nvPr/>
        </p:nvSpPr>
        <p:spPr>
          <a:xfrm>
            <a:off x="772038" y="191641"/>
            <a:ext cx="77258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Vertical Wind Shear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7436443-B5D6-3F3C-091B-0563447A1AD1}"/>
              </a:ext>
            </a:extLst>
          </p:cNvPr>
          <p:cNvSpPr txBox="1"/>
          <p:nvPr/>
        </p:nvSpPr>
        <p:spPr>
          <a:xfrm>
            <a:off x="197117" y="5836829"/>
            <a:ext cx="88757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Yan, Q., Z. Zhang, and H. Wang, 2018: Divergent responses of tropical cyclone genesis factors to strong volcanic eruptions at different latitudes.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Climate Dynamics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,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50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, 2121–2136,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  <a:hlinkClick r:id="rId2"/>
              </a:rPr>
              <a:t>https://doi.org/10.1007/s00382-017-3739-1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ACA0E9D-21C8-613E-CBFB-959DD385B116}"/>
              </a:ext>
            </a:extLst>
          </p:cNvPr>
          <p:cNvSpPr txBox="1"/>
          <p:nvPr/>
        </p:nvSpPr>
        <p:spPr>
          <a:xfrm>
            <a:off x="153313" y="1308632"/>
            <a:ext cx="1252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All tropical eruptions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9E87992-07B0-1BE3-1148-03ABD298AC15}"/>
              </a:ext>
            </a:extLst>
          </p:cNvPr>
          <p:cNvSpPr txBox="1"/>
          <p:nvPr/>
        </p:nvSpPr>
        <p:spPr>
          <a:xfrm>
            <a:off x="92601" y="2695707"/>
            <a:ext cx="137433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N. Hemisphere tropical eruptions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EDD9127-DE10-6283-D266-5B830D67DB35}"/>
              </a:ext>
            </a:extLst>
          </p:cNvPr>
          <p:cNvSpPr txBox="1"/>
          <p:nvPr/>
        </p:nvSpPr>
        <p:spPr>
          <a:xfrm>
            <a:off x="92601" y="4266268"/>
            <a:ext cx="137433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S. Hemisphere tropical eruptions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22FB43B-BB1E-FE34-71FA-820ACA93CBFE}"/>
              </a:ext>
            </a:extLst>
          </p:cNvPr>
          <p:cNvSpPr txBox="1"/>
          <p:nvPr/>
        </p:nvSpPr>
        <p:spPr>
          <a:xfrm>
            <a:off x="7763252" y="3932619"/>
            <a:ext cx="1182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Reduced shear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8BD42C5-FD3D-BD64-DEFB-9F76A8E78978}"/>
              </a:ext>
            </a:extLst>
          </p:cNvPr>
          <p:cNvSpPr txBox="1"/>
          <p:nvPr/>
        </p:nvSpPr>
        <p:spPr>
          <a:xfrm>
            <a:off x="7517791" y="5407413"/>
            <a:ext cx="8432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m s</a:t>
            </a:r>
            <a:r>
              <a:rPr kumimoji="0" lang="en-US" sz="1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-1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C4946A6-F2AC-C674-35B8-28C2B1B009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6938" y="774945"/>
            <a:ext cx="6104190" cy="4955557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E0E464C-D87D-B06F-CAB3-1D836BB64E22}"/>
              </a:ext>
            </a:extLst>
          </p:cNvPr>
          <p:cNvCxnSpPr>
            <a:cxnSpLocks/>
          </p:cNvCxnSpPr>
          <p:nvPr/>
        </p:nvCxnSpPr>
        <p:spPr>
          <a:xfrm flipH="1">
            <a:off x="6818110" y="4277218"/>
            <a:ext cx="1121291" cy="9226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3677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A90FB9-530E-7A48-3120-36CA9718AD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1F29C76-C772-6B47-813C-25D217B40C1E}"/>
              </a:ext>
            </a:extLst>
          </p:cNvPr>
          <p:cNvSpPr txBox="1"/>
          <p:nvPr/>
        </p:nvSpPr>
        <p:spPr>
          <a:xfrm>
            <a:off x="772038" y="191641"/>
            <a:ext cx="77258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Moist entropy deficit (</a:t>
            </a:r>
            <a:r>
              <a:rPr kumimoji="0" lang="el-G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χ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ABF02EA-777B-F704-38AC-6C41A38167E3}"/>
              </a:ext>
            </a:extLst>
          </p:cNvPr>
          <p:cNvSpPr txBox="1"/>
          <p:nvPr/>
        </p:nvSpPr>
        <p:spPr>
          <a:xfrm>
            <a:off x="197117" y="5836829"/>
            <a:ext cx="88757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Yan, Q., Z. Zhang, and H. Wang, 2018: Divergent responses of tropical cyclone genesis factors to strong volcanic eruptions at different latitudes.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Climate Dynamics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,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50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, 2121–2136,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  <a:hlinkClick r:id="rId2"/>
              </a:rPr>
              <a:t>https://doi.org/10.1007/s00382-017-3739-1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B62F71A-F9E5-7664-34D8-40EA596AC19E}"/>
              </a:ext>
            </a:extLst>
          </p:cNvPr>
          <p:cNvSpPr txBox="1"/>
          <p:nvPr/>
        </p:nvSpPr>
        <p:spPr>
          <a:xfrm>
            <a:off x="153313" y="1308632"/>
            <a:ext cx="1252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All tropical eruptions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6617DF-065E-C4B4-B935-FB53A0C8EF99}"/>
              </a:ext>
            </a:extLst>
          </p:cNvPr>
          <p:cNvSpPr txBox="1"/>
          <p:nvPr/>
        </p:nvSpPr>
        <p:spPr>
          <a:xfrm>
            <a:off x="92601" y="2695707"/>
            <a:ext cx="137433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N. Hemisphere tropical eruptions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04C6F59-FCCD-2D3A-4EC2-2108EC4D6FEE}"/>
              </a:ext>
            </a:extLst>
          </p:cNvPr>
          <p:cNvSpPr txBox="1"/>
          <p:nvPr/>
        </p:nvSpPr>
        <p:spPr>
          <a:xfrm>
            <a:off x="92601" y="4266268"/>
            <a:ext cx="137433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S. Hemisphere tropical eruptions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00BE588-49FD-6D46-CD88-8494E960AB97}"/>
              </a:ext>
            </a:extLst>
          </p:cNvPr>
          <p:cNvSpPr txBox="1"/>
          <p:nvPr/>
        </p:nvSpPr>
        <p:spPr>
          <a:xfrm>
            <a:off x="7763252" y="3932619"/>
            <a:ext cx="118221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Reduced entropy</a:t>
            </a:r>
            <a:r>
              <a:rPr kumimoji="0" lang="en-US" sz="1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deficit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1E31D8E-C160-5921-D346-CD6A596CDCC6}"/>
              </a:ext>
            </a:extLst>
          </p:cNvPr>
          <p:cNvSpPr txBox="1"/>
          <p:nvPr/>
        </p:nvSpPr>
        <p:spPr>
          <a:xfrm>
            <a:off x="7450285" y="5381139"/>
            <a:ext cx="8432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prstClr val="black"/>
                </a:solidFill>
                <a:latin typeface="Segoe UI"/>
              </a:rPr>
              <a:t>10</a:t>
            </a:r>
            <a:r>
              <a:rPr kumimoji="0" lang="en-US" sz="1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-2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D080C9D-FCB7-7DE0-A4E1-2A8CE65431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6225" y="729586"/>
            <a:ext cx="5915112" cy="5046424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B67934B-49AF-019C-94EF-3DFA8933DE98}"/>
              </a:ext>
            </a:extLst>
          </p:cNvPr>
          <p:cNvCxnSpPr>
            <a:cxnSpLocks/>
          </p:cNvCxnSpPr>
          <p:nvPr/>
        </p:nvCxnSpPr>
        <p:spPr>
          <a:xfrm flipH="1">
            <a:off x="6818110" y="4277218"/>
            <a:ext cx="1121291" cy="9226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1232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F8A28C-CE91-DD0F-8831-3F59BA8AD6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7CB4B40-526F-C64A-5D98-08115AEFFEE8}"/>
              </a:ext>
            </a:extLst>
          </p:cNvPr>
          <p:cNvSpPr txBox="1"/>
          <p:nvPr/>
        </p:nvSpPr>
        <p:spPr>
          <a:xfrm>
            <a:off x="572459" y="648562"/>
            <a:ext cx="80872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New Compositing Results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01B0F44-64FF-0ADC-6A82-35BA1A72F36F}"/>
              </a:ext>
            </a:extLst>
          </p:cNvPr>
          <p:cNvSpPr txBox="1"/>
          <p:nvPr/>
        </p:nvSpPr>
        <p:spPr>
          <a:xfrm>
            <a:off x="1231976" y="2897262"/>
            <a:ext cx="6680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Number of Eruptions &gt;= 15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Tg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over 1150 years: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4B095DC-CDF8-8CB4-EA29-C6826D6B7482}"/>
              </a:ext>
            </a:extLst>
          </p:cNvPr>
          <p:cNvSpPr txBox="1"/>
          <p:nvPr/>
        </p:nvSpPr>
        <p:spPr>
          <a:xfrm>
            <a:off x="2118999" y="3684977"/>
            <a:ext cx="53221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Total tropics:				60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Northern hemisphere:		33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Southern hemisphere:		23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B1A6438-A035-952C-9879-02ECEE9B1247}"/>
              </a:ext>
            </a:extLst>
          </p:cNvPr>
          <p:cNvSpPr txBox="1"/>
          <p:nvPr/>
        </p:nvSpPr>
        <p:spPr>
          <a:xfrm>
            <a:off x="2113099" y="4807408"/>
            <a:ext cx="59025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Note:  There were 4 years with eruptions in both hemispheres that were each &lt; 15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Tg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but together exceeded 15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Tg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249642-C4BF-4A3F-C82D-2EF891B927EF}"/>
              </a:ext>
            </a:extLst>
          </p:cNvPr>
          <p:cNvSpPr txBox="1"/>
          <p:nvPr/>
        </p:nvSpPr>
        <p:spPr>
          <a:xfrm>
            <a:off x="2113099" y="1580074"/>
            <a:ext cx="50059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Considered all eruptions not preceded by a large eruption in the previous year.</a:t>
            </a:r>
          </a:p>
          <a:p>
            <a:r>
              <a:rPr lang="en-US" dirty="0"/>
              <a:t>Assumption: Natural variability uncorrelated with large eruptions. 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72F2D6B-AEDE-959E-A5E7-550A83FCBF16}"/>
              </a:ext>
            </a:extLst>
          </p:cNvPr>
          <p:cNvSpPr txBox="1"/>
          <p:nvPr/>
        </p:nvSpPr>
        <p:spPr>
          <a:xfrm>
            <a:off x="2113099" y="5908197"/>
            <a:ext cx="55170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Note: Sequences of years with smaller eruptions can also be important but are neglected here. </a:t>
            </a:r>
          </a:p>
        </p:txBody>
      </p:sp>
    </p:spTree>
    <p:extLst>
      <p:ext uri="{BB962C8B-B14F-4D97-AF65-F5344CB8AC3E}">
        <p14:creationId xmlns:p14="http://schemas.microsoft.com/office/powerpoint/2010/main" val="3852997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72FB73B-DDA9-5540-1E44-86C522BC8AB0}"/>
              </a:ext>
            </a:extLst>
          </p:cNvPr>
          <p:cNvSpPr txBox="1"/>
          <p:nvPr/>
        </p:nvSpPr>
        <p:spPr>
          <a:xfrm>
            <a:off x="319120" y="2086550"/>
            <a:ext cx="83768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Large-Scale Predictors</a:t>
            </a:r>
          </a:p>
        </p:txBody>
      </p:sp>
    </p:spTree>
    <p:extLst>
      <p:ext uri="{BB962C8B-B14F-4D97-AF65-F5344CB8AC3E}">
        <p14:creationId xmlns:p14="http://schemas.microsoft.com/office/powerpoint/2010/main" val="42060303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16BF0F-051E-DE66-291C-6F52164201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04000"/>
            <a:ext cx="4572000" cy="2925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5643DAD-6973-5457-BC3D-8D42789903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1071" y="504000"/>
            <a:ext cx="4659541" cy="29810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7AF5F4B-85A6-A146-D31C-FD728C7295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485005"/>
            <a:ext cx="4659541" cy="29810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D5AB66A-F447-6EBB-32E1-BC03F4BFFB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7488" y="3485004"/>
            <a:ext cx="4659541" cy="298100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895D54F-EB84-A481-76A5-C5F3D5956C3B}"/>
              </a:ext>
            </a:extLst>
          </p:cNvPr>
          <p:cNvSpPr txBox="1"/>
          <p:nvPr/>
        </p:nvSpPr>
        <p:spPr>
          <a:xfrm>
            <a:off x="2431664" y="140977"/>
            <a:ext cx="41055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Genesis Potential Index</a:t>
            </a:r>
          </a:p>
        </p:txBody>
      </p:sp>
    </p:spTree>
    <p:extLst>
      <p:ext uri="{BB962C8B-B14F-4D97-AF65-F5344CB8AC3E}">
        <p14:creationId xmlns:p14="http://schemas.microsoft.com/office/powerpoint/2010/main" val="56369281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C60CA8B-DA6E-FAEF-7947-51D0DD1504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696" y="424328"/>
            <a:ext cx="4555043" cy="29141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1A3C31-0829-4316-D54F-3E16CB7AE1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6524" y="424327"/>
            <a:ext cx="4555042" cy="29141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850729-C6AB-9D0A-C468-066BD8A4F0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326" y="3366890"/>
            <a:ext cx="4676329" cy="299174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A17865A-3C13-1EF6-1AA0-E99483B683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63345" y="3366890"/>
            <a:ext cx="4676329" cy="299174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052C409-1FF5-CC40-E18B-8E7EFB91448D}"/>
              </a:ext>
            </a:extLst>
          </p:cNvPr>
          <p:cNvSpPr txBox="1"/>
          <p:nvPr/>
        </p:nvSpPr>
        <p:spPr>
          <a:xfrm>
            <a:off x="2431664" y="140977"/>
            <a:ext cx="41055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Potential Intensity</a:t>
            </a:r>
          </a:p>
        </p:txBody>
      </p:sp>
    </p:spTree>
    <p:extLst>
      <p:ext uri="{BB962C8B-B14F-4D97-AF65-F5344CB8AC3E}">
        <p14:creationId xmlns:p14="http://schemas.microsoft.com/office/powerpoint/2010/main" val="7536647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757522-9FF0-4D80-D1D0-48ED81038E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Approach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B317BA-9115-64C1-0390-A10E02D3ED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4"/>
            <a:ext cx="7886700" cy="4667249"/>
          </a:xfrm>
        </p:spPr>
        <p:txBody>
          <a:bodyPr>
            <a:normAutofit fontScale="77500" lnSpcReduction="20000"/>
          </a:bodyPr>
          <a:lstStyle/>
          <a:p>
            <a:pPr algn="l">
              <a:spcAft>
                <a:spcPts val="1200"/>
              </a:spcAft>
            </a:pP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 Following Yan et al., </a:t>
            </a:r>
            <a:r>
              <a:rPr lang="en-US" i="1" dirty="0">
                <a:latin typeface="Segoe UI" panose="020B0502040204020203" pitchFamily="34" charset="0"/>
                <a:cs typeface="Segoe UI" panose="020B0502040204020203" pitchFamily="34" charset="0"/>
              </a:rPr>
              <a:t>Climate Dynamics</a:t>
            </a: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, 2018, use the global 	</a:t>
            </a:r>
            <a:r>
              <a:rPr lang="en-US" sz="2800" b="0" i="0" u="none" strike="noStrike" baseline="0" dirty="0">
                <a:latin typeface="NlyxfySTIX-Regular"/>
              </a:rPr>
              <a:t>Community Earth System Model-Last Millennium Ensemble 	(CESM-LME) forced by volcanic aerosols only (no variability 	of greenhouse gases, solar (including orbital) or land-use 	changes. We examine only a single ensemble member here. </a:t>
            </a:r>
          </a:p>
          <a:p>
            <a:pPr algn="l">
              <a:spcAft>
                <a:spcPts val="1200"/>
              </a:spcAft>
            </a:pPr>
            <a:r>
              <a:rPr lang="en-US" dirty="0">
                <a:latin typeface="NlyxfySTIX-Regular"/>
              </a:rPr>
              <a:t>Again following Yan et al., we calculate large-scale predictors of 	tropical cyclone activity, including potential intensity and its 	components, a genesis potential index, wind shear, and 	mid-level saturation deficit. </a:t>
            </a:r>
          </a:p>
          <a:p>
            <a:pPr algn="l">
              <a:spcAft>
                <a:spcPts val="1200"/>
              </a:spcAft>
            </a:pPr>
            <a:r>
              <a:rPr lang="en-US" sz="2800" b="0" i="0" u="none" strike="noStrike" baseline="0" dirty="0">
                <a:latin typeface="NlyxfySTIX-Regular"/>
              </a:rPr>
              <a:t>Using CESM-LME output, downscale 520,00 tropical cyclones over</a:t>
            </a:r>
            <a:r>
              <a:rPr lang="en-US" sz="2800" b="0" i="0" u="none" strike="noStrike" dirty="0">
                <a:latin typeface="NlyxfySTIX-Regular"/>
              </a:rPr>
              <a:t> 	the period 850-2000 </a:t>
            </a:r>
            <a:endParaRPr lang="en-US" sz="2800" b="0" i="0" u="none" strike="noStrike" baseline="0" dirty="0">
              <a:latin typeface="NlyxfySTIX-Regular"/>
            </a:endParaRPr>
          </a:p>
          <a:p>
            <a:pPr algn="l">
              <a:spcAft>
                <a:spcPts val="1200"/>
              </a:spcAft>
            </a:pPr>
            <a:r>
              <a:rPr lang="en-US" dirty="0">
                <a:latin typeface="NlyxfySTIX-Regular"/>
              </a:rPr>
              <a:t>Composite both large-scale predictors and downscaled TC metrics 	around the times of major eruptions, defined here as those 	that loft more than 15 </a:t>
            </a:r>
            <a:r>
              <a:rPr lang="en-US" dirty="0" err="1">
                <a:latin typeface="NlyxfySTIX-Regular"/>
              </a:rPr>
              <a:t>Tg</a:t>
            </a:r>
            <a:r>
              <a:rPr lang="en-US" dirty="0">
                <a:latin typeface="NlyxfySTIX-Regular"/>
              </a:rPr>
              <a:t> of material into the stratosphere</a:t>
            </a:r>
            <a:endParaRPr lang="en-US" sz="2800" b="0" i="0" u="none" strike="noStrike" baseline="0" dirty="0">
              <a:latin typeface="NlyxfySTIX-Regular"/>
            </a:endParaRPr>
          </a:p>
          <a:p>
            <a:pPr algn="l"/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763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E8CD359-C43E-5DC5-D75E-D224E163B1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85589"/>
            <a:ext cx="4600778" cy="29434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DFECDD6-F8D3-8D50-81BC-4152969207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6524" y="485589"/>
            <a:ext cx="4600778" cy="29434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5EDDA53-A991-C9A0-E3E6-1C3BE91F4C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578593"/>
            <a:ext cx="4600778" cy="29434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31C1B7F-22AD-6267-690B-6F91238095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26524" y="3578593"/>
            <a:ext cx="4600778" cy="294341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494ED12-7EC7-228C-0C0B-E75463D8BA3B}"/>
              </a:ext>
            </a:extLst>
          </p:cNvPr>
          <p:cNvSpPr txBox="1"/>
          <p:nvPr/>
        </p:nvSpPr>
        <p:spPr>
          <a:xfrm>
            <a:off x="2431664" y="140977"/>
            <a:ext cx="41055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Outflow Temperature</a:t>
            </a:r>
          </a:p>
        </p:txBody>
      </p:sp>
    </p:spTree>
    <p:extLst>
      <p:ext uri="{BB962C8B-B14F-4D97-AF65-F5344CB8AC3E}">
        <p14:creationId xmlns:p14="http://schemas.microsoft.com/office/powerpoint/2010/main" val="34334683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E98E994-0F50-EE45-6B44-99782DEE7B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227" y="782758"/>
            <a:ext cx="8272558" cy="52924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169ECB-41DA-73C5-D752-93EAD935F014}"/>
              </a:ext>
            </a:extLst>
          </p:cNvPr>
          <p:cNvSpPr txBox="1"/>
          <p:nvPr/>
        </p:nvSpPr>
        <p:spPr>
          <a:xfrm>
            <a:off x="2431664" y="140977"/>
            <a:ext cx="41055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850-250 hPa shear</a:t>
            </a:r>
          </a:p>
        </p:txBody>
      </p:sp>
    </p:spTree>
    <p:extLst>
      <p:ext uri="{BB962C8B-B14F-4D97-AF65-F5344CB8AC3E}">
        <p14:creationId xmlns:p14="http://schemas.microsoft.com/office/powerpoint/2010/main" val="119547652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B1B4E71-3924-3BEB-D9A6-A49D018737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073" y="1086233"/>
            <a:ext cx="8032482" cy="513889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31FF223-AD06-21BA-BB46-85FB5E92665B}"/>
              </a:ext>
            </a:extLst>
          </p:cNvPr>
          <p:cNvSpPr txBox="1"/>
          <p:nvPr/>
        </p:nvSpPr>
        <p:spPr>
          <a:xfrm>
            <a:off x="2431664" y="140977"/>
            <a:ext cx="41055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600 hPa Saturation Deficit</a:t>
            </a:r>
          </a:p>
        </p:txBody>
      </p:sp>
    </p:spTree>
    <p:extLst>
      <p:ext uri="{BB962C8B-B14F-4D97-AF65-F5344CB8AC3E}">
        <p14:creationId xmlns:p14="http://schemas.microsoft.com/office/powerpoint/2010/main" val="252631285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D71FF2-B629-5515-7D14-B786DD79BC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8103E99-AA1A-802C-C422-AE23E9AC414D}"/>
              </a:ext>
            </a:extLst>
          </p:cNvPr>
          <p:cNvSpPr txBox="1"/>
          <p:nvPr/>
        </p:nvSpPr>
        <p:spPr>
          <a:xfrm>
            <a:off x="319120" y="2086550"/>
            <a:ext cx="83768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Synthetic TC Metrics</a:t>
            </a:r>
          </a:p>
        </p:txBody>
      </p:sp>
    </p:spTree>
    <p:extLst>
      <p:ext uri="{BB962C8B-B14F-4D97-AF65-F5344CB8AC3E}">
        <p14:creationId xmlns:p14="http://schemas.microsoft.com/office/powerpoint/2010/main" val="256302244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8AEC19B-5C02-A7D7-EF76-5DC05A32BC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2660" y="552530"/>
            <a:ext cx="4642530" cy="29701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37621B9-5636-D1AF-171B-CA91A88432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61039"/>
            <a:ext cx="4642530" cy="29701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D47A7F4-F87F-7996-E4E1-139F5A5F6B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531162"/>
            <a:ext cx="4642530" cy="297012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48A5C33-4982-13AF-88D1-F90AF1CE2E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6666" y="3488941"/>
            <a:ext cx="4774518" cy="305456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9710CC5-72CA-3F73-38FD-AAB5A45C6ED5}"/>
              </a:ext>
            </a:extLst>
          </p:cNvPr>
          <p:cNvSpPr txBox="1"/>
          <p:nvPr/>
        </p:nvSpPr>
        <p:spPr>
          <a:xfrm>
            <a:off x="2431664" y="140977"/>
            <a:ext cx="41055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Annual Frequency</a:t>
            </a:r>
          </a:p>
        </p:txBody>
      </p:sp>
    </p:spTree>
    <p:extLst>
      <p:ext uri="{BB962C8B-B14F-4D97-AF65-F5344CB8AC3E}">
        <p14:creationId xmlns:p14="http://schemas.microsoft.com/office/powerpoint/2010/main" val="67792330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D08B787-455C-F210-5040-5978D214A3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9034"/>
            <a:ext cx="4711869" cy="30144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3D70BEB-F47A-77C4-1B82-43D02D172B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1447" y="829034"/>
            <a:ext cx="4711869" cy="301448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AF49495-5E86-E4FF-2FAA-907B18BC15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58" y="3843517"/>
            <a:ext cx="4711869" cy="30144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506DAA2-0327-23E5-9FA8-2C6ED0F62E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87364" y="3898483"/>
            <a:ext cx="4625954" cy="295951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CCC5493-9ACB-B0D9-03DA-592E7A0CAFDA}"/>
              </a:ext>
            </a:extLst>
          </p:cNvPr>
          <p:cNvSpPr txBox="1"/>
          <p:nvPr/>
        </p:nvSpPr>
        <p:spPr>
          <a:xfrm>
            <a:off x="2431664" y="140977"/>
            <a:ext cx="41055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Frequency of Major Hurricanes</a:t>
            </a:r>
          </a:p>
        </p:txBody>
      </p:sp>
    </p:spTree>
    <p:extLst>
      <p:ext uri="{BB962C8B-B14F-4D97-AF65-F5344CB8AC3E}">
        <p14:creationId xmlns:p14="http://schemas.microsoft.com/office/powerpoint/2010/main" val="160306869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80E13CC-BC80-90A5-0B1A-6677D718DD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887" y="1024924"/>
            <a:ext cx="8205052" cy="524929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0C48440-C5A2-D777-93F5-0886572C4670}"/>
              </a:ext>
            </a:extLst>
          </p:cNvPr>
          <p:cNvSpPr txBox="1"/>
          <p:nvPr/>
        </p:nvSpPr>
        <p:spPr>
          <a:xfrm>
            <a:off x="2431664" y="140977"/>
            <a:ext cx="41055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Power Dissipation Index</a:t>
            </a:r>
          </a:p>
        </p:txBody>
      </p:sp>
    </p:spTree>
    <p:extLst>
      <p:ext uri="{BB962C8B-B14F-4D97-AF65-F5344CB8AC3E}">
        <p14:creationId xmlns:p14="http://schemas.microsoft.com/office/powerpoint/2010/main" val="315201497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AF9E88D-2CF2-9970-3B47-C256276D94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298" y="966069"/>
            <a:ext cx="8450529" cy="540634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E587E51-FCD5-0893-B5BA-F6655C97BFE8}"/>
              </a:ext>
            </a:extLst>
          </p:cNvPr>
          <p:cNvSpPr txBox="1"/>
          <p:nvPr/>
        </p:nvSpPr>
        <p:spPr>
          <a:xfrm>
            <a:off x="2431664" y="140977"/>
            <a:ext cx="41055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Power Dissipation at Landfall</a:t>
            </a:r>
          </a:p>
        </p:txBody>
      </p:sp>
    </p:spTree>
    <p:extLst>
      <p:ext uri="{BB962C8B-B14F-4D97-AF65-F5344CB8AC3E}">
        <p14:creationId xmlns:p14="http://schemas.microsoft.com/office/powerpoint/2010/main" val="1325734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C69CC0C-A6EC-6326-B443-05E49325FE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301" y="1337847"/>
            <a:ext cx="7145397" cy="468146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AE3393C-409B-82F1-EF54-212864AACE33}"/>
              </a:ext>
            </a:extLst>
          </p:cNvPr>
          <p:cNvSpPr txBox="1"/>
          <p:nvPr/>
        </p:nvSpPr>
        <p:spPr>
          <a:xfrm>
            <a:off x="2519202" y="429412"/>
            <a:ext cx="41055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Track Density, All Years</a:t>
            </a:r>
          </a:p>
        </p:txBody>
      </p:sp>
    </p:spTree>
    <p:extLst>
      <p:ext uri="{BB962C8B-B14F-4D97-AF65-F5344CB8AC3E}">
        <p14:creationId xmlns:p14="http://schemas.microsoft.com/office/powerpoint/2010/main" val="312357250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BC7E8E7-8F37-9B4C-5A71-0FED3DBAEA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744" y="1429433"/>
            <a:ext cx="7266298" cy="457056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88D7EBA-BFF1-2165-BCB5-247BB852DDEF}"/>
              </a:ext>
            </a:extLst>
          </p:cNvPr>
          <p:cNvSpPr txBox="1"/>
          <p:nvPr/>
        </p:nvSpPr>
        <p:spPr>
          <a:xfrm>
            <a:off x="1547942" y="349633"/>
            <a:ext cx="54665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Composite Difference in Track Density, 1 year after eruptions, minus all events</a:t>
            </a:r>
          </a:p>
        </p:txBody>
      </p:sp>
    </p:spTree>
    <p:extLst>
      <p:ext uri="{BB962C8B-B14F-4D97-AF65-F5344CB8AC3E}">
        <p14:creationId xmlns:p14="http://schemas.microsoft.com/office/powerpoint/2010/main" val="7498059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049DBF1-4EC2-2178-8212-1D23C93EA2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9953"/>
            <a:ext cx="9144000" cy="460426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CEEF74F-C054-AB86-880F-A8E784D16A91}"/>
              </a:ext>
            </a:extLst>
          </p:cNvPr>
          <p:cNvSpPr txBox="1"/>
          <p:nvPr/>
        </p:nvSpPr>
        <p:spPr>
          <a:xfrm>
            <a:off x="1155320" y="459938"/>
            <a:ext cx="72385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Eruption Aerosol Loading  (from ice cores)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2E16115-6B13-FAC5-A70C-6423BE85EF40}"/>
              </a:ext>
            </a:extLst>
          </p:cNvPr>
          <p:cNvSpPr txBox="1"/>
          <p:nvPr/>
        </p:nvSpPr>
        <p:spPr>
          <a:xfrm>
            <a:off x="528380" y="6028730"/>
            <a:ext cx="849242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Gao, C., A. Robock, and C. Ammann, 2008: Volcanic forcing of climate over the past 1500 years: An improved ice core-based index for climate models. </a:t>
            </a:r>
            <a:r>
              <a:rPr lang="en-US" sz="1400" i="1" dirty="0"/>
              <a:t>Journal of Geophysical Research: Atmospheres</a:t>
            </a:r>
            <a:r>
              <a:rPr lang="en-US" sz="1400" dirty="0"/>
              <a:t>, </a:t>
            </a:r>
            <a:r>
              <a:rPr lang="en-US" sz="1400" b="1" dirty="0"/>
              <a:t>113</a:t>
            </a:r>
            <a:r>
              <a:rPr lang="en-US" sz="1400" dirty="0"/>
              <a:t>, </a:t>
            </a:r>
            <a:r>
              <a:rPr lang="en-US" sz="1400" dirty="0">
                <a:hlinkClick r:id="rId3"/>
              </a:rPr>
              <a:t>https://doi.org/10.1029/2008JD010239</a:t>
            </a:r>
            <a:r>
              <a:rPr lang="en-US" sz="1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4319659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CB6CDC8-6093-1C95-F5A1-073A31C0F8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959" y="1426460"/>
            <a:ext cx="8132081" cy="400508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EA81594-3840-BA4D-890E-EEE0A47A9787}"/>
              </a:ext>
            </a:extLst>
          </p:cNvPr>
          <p:cNvSpPr txBox="1"/>
          <p:nvPr/>
        </p:nvSpPr>
        <p:spPr>
          <a:xfrm>
            <a:off x="2519202" y="429412"/>
            <a:ext cx="41055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Track Density, All Years</a:t>
            </a:r>
          </a:p>
        </p:txBody>
      </p:sp>
    </p:spTree>
    <p:extLst>
      <p:ext uri="{BB962C8B-B14F-4D97-AF65-F5344CB8AC3E}">
        <p14:creationId xmlns:p14="http://schemas.microsoft.com/office/powerpoint/2010/main" val="379426101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F358599-1D7B-50A7-A597-9A9154D818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23" y="1577336"/>
            <a:ext cx="8174753" cy="370332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00CC290-1910-FC10-0B55-8335F592126A}"/>
              </a:ext>
            </a:extLst>
          </p:cNvPr>
          <p:cNvSpPr txBox="1"/>
          <p:nvPr/>
        </p:nvSpPr>
        <p:spPr>
          <a:xfrm>
            <a:off x="1547942" y="349633"/>
            <a:ext cx="54665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Composite Difference in Track Density, 1 year after eruptions, minus all events</a:t>
            </a:r>
          </a:p>
        </p:txBody>
      </p:sp>
    </p:spTree>
    <p:extLst>
      <p:ext uri="{BB962C8B-B14F-4D97-AF65-F5344CB8AC3E}">
        <p14:creationId xmlns:p14="http://schemas.microsoft.com/office/powerpoint/2010/main" val="158406738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A72D5C4-8981-D133-6D22-3225E16B97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Summary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82A6178-E87E-31B9-87D2-938EE7026C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1200"/>
              </a:spcAft>
            </a:pPr>
            <a:r>
              <a:rPr lang="en-US" dirty="0"/>
              <a:t> Large volcanic eruptions inject aerosols into 	the lower stratosphere, heating it while 	cooling the surface and troposphere</a:t>
            </a:r>
          </a:p>
          <a:p>
            <a:pPr>
              <a:spcAft>
                <a:spcPts val="1200"/>
              </a:spcAft>
            </a:pPr>
            <a:r>
              <a:rPr lang="en-US" dirty="0"/>
              <a:t> Both these effects lower tropical cyclone 	potential intensity</a:t>
            </a:r>
          </a:p>
          <a:p>
            <a:pPr>
              <a:spcAft>
                <a:spcPts val="1200"/>
              </a:spcAft>
            </a:pPr>
            <a:r>
              <a:rPr lang="en-US" dirty="0"/>
              <a:t> Potential intensity reaches a minimum the 	year of or the year after eruptions, 	dropping about 4%. (Would be good to 	resolve this on a monthly time scale</a:t>
            </a:r>
          </a:p>
        </p:txBody>
      </p:sp>
    </p:spTree>
    <p:extLst>
      <p:ext uri="{BB962C8B-B14F-4D97-AF65-F5344CB8AC3E}">
        <p14:creationId xmlns:p14="http://schemas.microsoft.com/office/powerpoint/2010/main" val="1870922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C4CBFC-E2F0-9DCE-DA03-9CF19542D3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1E4E385-C4EF-0350-5403-CC46A95EDE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978132"/>
            <a:ext cx="7886700" cy="4351338"/>
          </a:xfrm>
        </p:spPr>
        <p:txBody>
          <a:bodyPr>
            <a:normAutofit fontScale="92500" lnSpcReduction="10000"/>
          </a:bodyPr>
          <a:lstStyle/>
          <a:p>
            <a:pPr>
              <a:spcAft>
                <a:spcPts val="1200"/>
              </a:spcAft>
            </a:pPr>
            <a:r>
              <a:rPr lang="en-US" dirty="0"/>
              <a:t> Genesis potential index also reaches minimum 	the year of or the year after eruptions, 	dropping about 15%. </a:t>
            </a:r>
          </a:p>
          <a:p>
            <a:pPr>
              <a:spcAft>
                <a:spcPts val="1200"/>
              </a:spcAft>
            </a:pPr>
            <a:r>
              <a:rPr lang="en-US" dirty="0"/>
              <a:t> Decline of GPI driven by potential intensity 	(including increase in outflow temperature) 	and increasing shear, but opposed by 	declining mid-level saturation deficit</a:t>
            </a:r>
          </a:p>
          <a:p>
            <a:pPr>
              <a:spcAft>
                <a:spcPts val="1200"/>
              </a:spcAft>
            </a:pPr>
            <a:r>
              <a:rPr lang="en-US" dirty="0"/>
              <a:t> Effects most noticeable in northern hemisphere 	eruptions affecting northern hemisphere TCs 	and large-scale predictors</a:t>
            </a:r>
          </a:p>
          <a:p>
            <a:pPr marL="0" indent="0">
              <a:spcAft>
                <a:spcPts val="1200"/>
              </a:spcAft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9471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59BB89-077B-FFFB-CA74-9D024D2287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F6CEBF7-6D2E-DA64-C95F-02685B0A66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7469" y="1295708"/>
            <a:ext cx="7886700" cy="4749188"/>
          </a:xfrm>
        </p:spPr>
        <p:txBody>
          <a:bodyPr>
            <a:normAutofit fontScale="92500" lnSpcReduction="20000"/>
          </a:bodyPr>
          <a:lstStyle/>
          <a:p>
            <a:pPr>
              <a:spcAft>
                <a:spcPts val="1200"/>
              </a:spcAft>
            </a:pPr>
            <a:r>
              <a:rPr lang="en-US" dirty="0"/>
              <a:t> Consistent with decline in GPI, TC frequency 	declines after composite eruption, by about 	25%</a:t>
            </a:r>
          </a:p>
          <a:p>
            <a:pPr>
              <a:spcAft>
                <a:spcPts val="1200"/>
              </a:spcAft>
            </a:pPr>
            <a:r>
              <a:rPr lang="en-US" dirty="0"/>
              <a:t> Power dissipation declines by more than 30%, 	implying that both intensity and frequency 	decrease</a:t>
            </a:r>
          </a:p>
          <a:p>
            <a:pPr>
              <a:spcAft>
                <a:spcPts val="1200"/>
              </a:spcAft>
            </a:pPr>
            <a:r>
              <a:rPr lang="en-US" dirty="0"/>
              <a:t> Changes in track density mostly reflect decline in 	frequency rather that shifts in track locations</a:t>
            </a:r>
          </a:p>
          <a:p>
            <a:pPr>
              <a:spcAft>
                <a:spcPts val="1200"/>
              </a:spcAft>
            </a:pPr>
            <a:r>
              <a:rPr lang="en-US" dirty="0"/>
              <a:t> Most, if not all, signals that are statistically 	significant in composite are not significant in 	individual events, limiting practical utility of the 	relationship between volcanoes and TCs</a:t>
            </a:r>
          </a:p>
          <a:p>
            <a:pPr marL="0" indent="0">
              <a:spcAft>
                <a:spcPts val="1200"/>
              </a:spcAft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4599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44920C-6AB9-6021-770A-7FFC3CE406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+mj-lt"/>
              </a:rPr>
              <a:t>Up Next: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CC2F02-2CA6-3E99-6CBA-5F5CCE0696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1800"/>
              </a:spcAft>
            </a:pPr>
            <a:r>
              <a:rPr lang="en-US" dirty="0">
                <a:latin typeface="+mn-lt"/>
              </a:rPr>
              <a:t> </a:t>
            </a:r>
            <a:r>
              <a:rPr lang="en-US" sz="2400" dirty="0">
                <a:latin typeface="+mn-lt"/>
              </a:rPr>
              <a:t>History of the Scientific Understanding of Hurricanes</a:t>
            </a:r>
          </a:p>
          <a:p>
            <a:pPr>
              <a:spcAft>
                <a:spcPts val="1800"/>
              </a:spcAft>
            </a:pPr>
            <a:r>
              <a:rPr lang="en-US" sz="2400" dirty="0">
                <a:latin typeface="+mn-lt"/>
              </a:rPr>
              <a:t> </a:t>
            </a:r>
            <a:r>
              <a:rPr lang="en-US" sz="240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Tropical Cyclone Physics, Part I</a:t>
            </a:r>
          </a:p>
          <a:p>
            <a:pPr>
              <a:spcAft>
                <a:spcPts val="1800"/>
              </a:spcAft>
            </a:pPr>
            <a:r>
              <a:rPr lang="en-US" sz="240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 Tropical Cyclone Physics, Part II</a:t>
            </a:r>
          </a:p>
          <a:p>
            <a:pPr>
              <a:spcAft>
                <a:spcPts val="1800"/>
              </a:spcAft>
            </a:pPr>
            <a:r>
              <a:rPr lang="en-US" sz="240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 Using Physics to Catalyze Climate Action, Part I</a:t>
            </a:r>
          </a:p>
          <a:p>
            <a:pPr>
              <a:spcAft>
                <a:spcPts val="1800"/>
              </a:spcAft>
            </a:pPr>
            <a:r>
              <a:rPr lang="en-US" sz="2400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 Using Physics to Catalyze Climate  Action, Part II</a:t>
            </a:r>
          </a:p>
        </p:txBody>
      </p:sp>
    </p:spTree>
    <p:extLst>
      <p:ext uri="{BB962C8B-B14F-4D97-AF65-F5344CB8AC3E}">
        <p14:creationId xmlns:p14="http://schemas.microsoft.com/office/powerpoint/2010/main" val="36588954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FA16070-18D1-1C7B-29C7-3D9AC16AFD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5207"/>
            <a:ext cx="9144000" cy="456758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32EFEE1-9721-08EA-ED1D-9D9BE71C2E59}"/>
              </a:ext>
            </a:extLst>
          </p:cNvPr>
          <p:cNvSpPr txBox="1"/>
          <p:nvPr/>
        </p:nvSpPr>
        <p:spPr>
          <a:xfrm>
            <a:off x="528380" y="6028730"/>
            <a:ext cx="849242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Gao, C., A. Robock, and C. Ammann, 2008: Volcanic forcing of climate over the past 1500 years: An improved ice core-based index for climate models. </a:t>
            </a:r>
            <a:r>
              <a:rPr lang="en-US" sz="1400" i="1" dirty="0"/>
              <a:t>Journal of Geophysical Research: Atmospheres</a:t>
            </a:r>
            <a:r>
              <a:rPr lang="en-US" sz="1400" dirty="0"/>
              <a:t>, </a:t>
            </a:r>
            <a:r>
              <a:rPr lang="en-US" sz="1400" b="1" dirty="0"/>
              <a:t>113</a:t>
            </a:r>
            <a:r>
              <a:rPr lang="en-US" sz="1400" dirty="0"/>
              <a:t>, </a:t>
            </a:r>
            <a:r>
              <a:rPr lang="en-US" sz="1400" dirty="0">
                <a:hlinkClick r:id="rId3"/>
              </a:rPr>
              <a:t>https://doi.org/10.1029/2008JD010239</a:t>
            </a:r>
            <a:r>
              <a:rPr lang="en-US" sz="1400" dirty="0"/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B5B2D49-FC26-947D-12B9-996FEFC94D46}"/>
              </a:ext>
            </a:extLst>
          </p:cNvPr>
          <p:cNvSpPr txBox="1"/>
          <p:nvPr/>
        </p:nvSpPr>
        <p:spPr>
          <a:xfrm>
            <a:off x="1346960" y="279248"/>
            <a:ext cx="6811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We composite around the first year of these sequences</a:t>
            </a:r>
          </a:p>
        </p:txBody>
      </p:sp>
    </p:spTree>
    <p:extLst>
      <p:ext uri="{BB962C8B-B14F-4D97-AF65-F5344CB8AC3E}">
        <p14:creationId xmlns:p14="http://schemas.microsoft.com/office/powerpoint/2010/main" val="3728927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7A010BD-AE3E-C87C-183A-59D807BE3171}"/>
              </a:ext>
            </a:extLst>
          </p:cNvPr>
          <p:cNvSpPr txBox="1"/>
          <p:nvPr/>
        </p:nvSpPr>
        <p:spPr>
          <a:xfrm>
            <a:off x="755612" y="2201131"/>
            <a:ext cx="77422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Large-Scale Tropical Cyclone Predictors</a:t>
            </a:r>
          </a:p>
        </p:txBody>
      </p:sp>
    </p:spTree>
    <p:extLst>
      <p:ext uri="{BB962C8B-B14F-4D97-AF65-F5344CB8AC3E}">
        <p14:creationId xmlns:p14="http://schemas.microsoft.com/office/powerpoint/2010/main" val="22095515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A2EE2D-F4E7-3971-EF2A-C7A233CEBE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308100"/>
            <a:ext cx="7886700" cy="3249613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Thermodynamic Disequilibrium Between the Surface and Atmosphere is Caused by the Greenhouse Effect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42D46A0-2923-DC8B-4D19-8774A32230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19451"/>
            <a:ext cx="9144000" cy="381909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683BB02-9E95-2F42-1B88-F538F2DDB688}"/>
              </a:ext>
            </a:extLst>
          </p:cNvPr>
          <p:cNvSpPr txBox="1"/>
          <p:nvPr/>
        </p:nvSpPr>
        <p:spPr>
          <a:xfrm>
            <a:off x="178594" y="250031"/>
            <a:ext cx="83367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Thermal cycle of a mature hurricane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CE5EB54-566F-3A75-07AB-2CC0470378EA}"/>
              </a:ext>
            </a:extLst>
          </p:cNvPr>
          <p:cNvSpPr txBox="1"/>
          <p:nvPr/>
        </p:nvSpPr>
        <p:spPr>
          <a:xfrm>
            <a:off x="4014788" y="4614862"/>
            <a:ext cx="2614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Isothermal expansion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7F30540-D1BE-D65C-A65A-C537D2AA5E51}"/>
              </a:ext>
            </a:extLst>
          </p:cNvPr>
          <p:cNvSpPr txBox="1"/>
          <p:nvPr/>
        </p:nvSpPr>
        <p:spPr>
          <a:xfrm>
            <a:off x="3893344" y="3364706"/>
            <a:ext cx="23645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Adiabatic expansion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7C42D29-B6B7-AA9B-4C41-D84302111AA6}"/>
              </a:ext>
            </a:extLst>
          </p:cNvPr>
          <p:cNvSpPr txBox="1"/>
          <p:nvPr/>
        </p:nvSpPr>
        <p:spPr>
          <a:xfrm>
            <a:off x="6257925" y="3606521"/>
            <a:ext cx="23645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Adiabatic compression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1365B2F-203D-A2FF-2308-C91B339944D7}"/>
              </a:ext>
            </a:extLst>
          </p:cNvPr>
          <p:cNvSpPr txBox="1"/>
          <p:nvPr/>
        </p:nvSpPr>
        <p:spPr>
          <a:xfrm>
            <a:off x="6593682" y="2400378"/>
            <a:ext cx="14906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Isothermal compression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FC109DE-8785-2BCC-A512-C2C9847EC934}"/>
              </a:ext>
            </a:extLst>
          </p:cNvPr>
          <p:cNvSpPr txBox="1"/>
          <p:nvPr/>
        </p:nvSpPr>
        <p:spPr>
          <a:xfrm>
            <a:off x="776273" y="5653862"/>
            <a:ext cx="72509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A nearly perfect Carnot Engine in nature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Note sensitivity to temperature at 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8295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0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33AF00-8760-E748-F10B-D65F0E1831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4B3863F-BC71-8C72-850F-468513FFB5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+mj-lt"/>
              </a:rPr>
              <a:t>Potential Intensity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11653B3-DB2E-B9D6-FD3B-E95E49966B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>
                <a:latin typeface="+mn-lt"/>
              </a:rPr>
              <a:t> Rate of air flow through the Carnot Cycle tells us 	how fast wind energy is generated</a:t>
            </a:r>
          </a:p>
          <a:p>
            <a:endParaRPr lang="en-US" dirty="0">
              <a:latin typeface="+mn-lt"/>
            </a:endParaRPr>
          </a:p>
          <a:p>
            <a:r>
              <a:rPr lang="en-US" dirty="0">
                <a:latin typeface="+mn-lt"/>
              </a:rPr>
              <a:t> Wind energy is dissipated mostly by friction 	between air flow and the surface</a:t>
            </a:r>
          </a:p>
          <a:p>
            <a:endParaRPr lang="en-US" dirty="0">
              <a:latin typeface="+mn-lt"/>
            </a:endParaRPr>
          </a:p>
          <a:p>
            <a:r>
              <a:rPr lang="en-US" dirty="0">
                <a:latin typeface="+mn-lt"/>
              </a:rPr>
              <a:t> Equating dissipation with generation gives us a 	wind speed called the </a:t>
            </a:r>
            <a:r>
              <a:rPr lang="en-US" i="1" dirty="0">
                <a:latin typeface="+mn-lt"/>
              </a:rPr>
              <a:t>potential intensity</a:t>
            </a:r>
          </a:p>
          <a:p>
            <a:endParaRPr lang="en-US" dirty="0">
              <a:latin typeface="+mn-lt"/>
            </a:endParaRPr>
          </a:p>
          <a:p>
            <a:r>
              <a:rPr lang="en-US" dirty="0">
                <a:latin typeface="+mn-lt"/>
              </a:rPr>
              <a:t> Potential intensity turn out to be a good upper 	bound on the intensity of real hurricanes</a:t>
            </a:r>
          </a:p>
        </p:txBody>
      </p:sp>
    </p:spTree>
    <p:extLst>
      <p:ext uri="{BB962C8B-B14F-4D97-AF65-F5344CB8AC3E}">
        <p14:creationId xmlns:p14="http://schemas.microsoft.com/office/powerpoint/2010/main" val="3345137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1C7D3439-0E3C-4FFC-A08B-3C453B844343}" vid="{23B4897E-AC7D-4D07-BC01-71B2E91821A5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2000" dirty="0" smtClean="0">
            <a:solidFill>
              <a:srgbClr val="0000FF"/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2A6F739F-3A09-4ADA-8776-2093663EFD9D}" vid="{40672A34-E831-4C6B-9417-51759A73FF00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>
          <a:solidFill>
            <a:schemeClr val="tx1"/>
          </a:solidFill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2000" dirty="0" smtClean="0">
            <a:solidFill>
              <a:srgbClr val="0000FF"/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2A6F739F-3A09-4ADA-8776-2093663EFD9D}" vid="{40672A34-E831-4C6B-9417-51759A73FF00}"/>
    </a:ext>
  </a:extLst>
</a:theme>
</file>

<file path=ppt/theme/theme5.xml><?xml version="1.0" encoding="utf-8"?>
<a:theme xmlns:a="http://schemas.openxmlformats.org/drawingml/2006/main" name="1_Arie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riel2.potx" id="{250AC1EA-DA14-4220-9E36-111C7C5F504E}" vid="{0FB28C82-03FD-43C2-9C06-BBD8F4212DC3}"/>
    </a:ext>
  </a:extLst>
</a:theme>
</file>

<file path=ppt/theme/theme7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Segoi</Template>
  <TotalTime>1465</TotalTime>
  <Words>2086</Words>
  <Application>Microsoft Office PowerPoint</Application>
  <PresentationFormat>On-screen Show (4:3)</PresentationFormat>
  <Paragraphs>186</Paragraphs>
  <Slides>55</Slides>
  <Notes>4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9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71" baseType="lpstr">
      <vt:lpstr>Arial</vt:lpstr>
      <vt:lpstr>Calibri</vt:lpstr>
      <vt:lpstr>Calibri Light</vt:lpstr>
      <vt:lpstr>Euclid Symbol</vt:lpstr>
      <vt:lpstr>NlyxfySTIX-Regular</vt:lpstr>
      <vt:lpstr>Segoe UI</vt:lpstr>
      <vt:lpstr>Office Theme</vt:lpstr>
      <vt:lpstr>6_Office Theme</vt:lpstr>
      <vt:lpstr>3_Office Theme</vt:lpstr>
      <vt:lpstr>12_Office Theme</vt:lpstr>
      <vt:lpstr>1_Ariel</vt:lpstr>
      <vt:lpstr>1_Office Theme</vt:lpstr>
      <vt:lpstr>Custom Design</vt:lpstr>
      <vt:lpstr>2_Office Theme</vt:lpstr>
      <vt:lpstr>4_Office Theme</vt:lpstr>
      <vt:lpstr>Equation</vt:lpstr>
      <vt:lpstr>   Volcanoes and Tropical Cyclones </vt:lpstr>
      <vt:lpstr>Do Large Volcanic Eruptions Affect Tropical Cyclone Activity?</vt:lpstr>
      <vt:lpstr>Physical Effects of Large Volcanic Eruptions Relevant to TCs</vt:lpstr>
      <vt:lpstr>Approach</vt:lpstr>
      <vt:lpstr>PowerPoint Presentation</vt:lpstr>
      <vt:lpstr>PowerPoint Presentation</vt:lpstr>
      <vt:lpstr>PowerPoint Presentation</vt:lpstr>
      <vt:lpstr>Thermodynamic Disequilibrium Between the Surface and Atmosphere is Caused by the Greenhouse Effect</vt:lpstr>
      <vt:lpstr>Potential Intensity</vt:lpstr>
      <vt:lpstr>PowerPoint Presentation</vt:lpstr>
      <vt:lpstr>A Genesis Potential Index:</vt:lpstr>
      <vt:lpstr>PowerPoint Presentation</vt:lpstr>
      <vt:lpstr>PowerPoint Presentation</vt:lpstr>
      <vt:lpstr>Physics-based Tropical Cyclone Generator</vt:lpstr>
      <vt:lpstr>MIT Synthetic Hurricanes</vt:lpstr>
      <vt:lpstr>Synthetic TC Generation</vt:lpstr>
      <vt:lpstr>PowerPoint Presentation</vt:lpstr>
      <vt:lpstr>PowerPoint Presentation</vt:lpstr>
      <vt:lpstr>PowerPoint Presentation</vt:lpstr>
      <vt:lpstr>PowerPoint Presentation</vt:lpstr>
      <vt:lpstr>Cumulative Distribution of Storm Lifetime Peak Wind Speed, with Sample of 1755 Synthetic Tracks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</vt:lpstr>
      <vt:lpstr>PowerPoint Presentation</vt:lpstr>
      <vt:lpstr>PowerPoint Presentation</vt:lpstr>
      <vt:lpstr>Up Next: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Kerry Emanuel</dc:creator>
  <cp:lastModifiedBy>Kerry Emanuel</cp:lastModifiedBy>
  <cp:revision>16</cp:revision>
  <dcterms:created xsi:type="dcterms:W3CDTF">2026-03-06T20:45:19Z</dcterms:created>
  <dcterms:modified xsi:type="dcterms:W3CDTF">2026-03-13T13:54:43Z</dcterms:modified>
</cp:coreProperties>
</file>