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3"/>
  </p:notesMasterIdLst>
  <p:sldIdLst>
    <p:sldId id="256" r:id="rId2"/>
    <p:sldId id="257" r:id="rId3"/>
    <p:sldId id="723" r:id="rId4"/>
    <p:sldId id="476" r:id="rId5"/>
    <p:sldId id="712" r:id="rId6"/>
    <p:sldId id="258" r:id="rId7"/>
    <p:sldId id="689" r:id="rId8"/>
    <p:sldId id="718" r:id="rId9"/>
    <p:sldId id="713" r:id="rId10"/>
    <p:sldId id="530" r:id="rId11"/>
    <p:sldId id="722" r:id="rId12"/>
    <p:sldId id="531" r:id="rId13"/>
    <p:sldId id="717" r:id="rId14"/>
    <p:sldId id="697" r:id="rId15"/>
    <p:sldId id="699" r:id="rId16"/>
    <p:sldId id="704" r:id="rId17"/>
    <p:sldId id="705" r:id="rId18"/>
    <p:sldId id="655" r:id="rId19"/>
    <p:sldId id="703" r:id="rId20"/>
    <p:sldId id="701" r:id="rId21"/>
    <p:sldId id="702" r:id="rId22"/>
    <p:sldId id="706" r:id="rId23"/>
    <p:sldId id="721" r:id="rId24"/>
    <p:sldId id="724" r:id="rId25"/>
    <p:sldId id="720" r:id="rId26"/>
    <p:sldId id="725" r:id="rId27"/>
    <p:sldId id="726" r:id="rId28"/>
    <p:sldId id="466" r:id="rId29"/>
    <p:sldId id="470" r:id="rId30"/>
    <p:sldId id="727" r:id="rId31"/>
    <p:sldId id="669" r:id="rId32"/>
    <p:sldId id="728" r:id="rId33"/>
    <p:sldId id="729" r:id="rId34"/>
    <p:sldId id="259" r:id="rId35"/>
    <p:sldId id="260" r:id="rId36"/>
    <p:sldId id="730" r:id="rId37"/>
    <p:sldId id="262" r:id="rId38"/>
    <p:sldId id="263" r:id="rId39"/>
    <p:sldId id="264" r:id="rId40"/>
    <p:sldId id="265" r:id="rId41"/>
    <p:sldId id="266" r:id="rId42"/>
    <p:sldId id="267" r:id="rId43"/>
    <p:sldId id="268" r:id="rId44"/>
    <p:sldId id="731" r:id="rId45"/>
    <p:sldId id="670" r:id="rId46"/>
    <p:sldId id="733" r:id="rId47"/>
    <p:sldId id="732" r:id="rId48"/>
    <p:sldId id="734" r:id="rId49"/>
    <p:sldId id="541" r:id="rId50"/>
    <p:sldId id="736" r:id="rId51"/>
    <p:sldId id="735" r:id="rId52"/>
    <p:sldId id="737" r:id="rId53"/>
    <p:sldId id="739" r:id="rId54"/>
    <p:sldId id="738" r:id="rId55"/>
    <p:sldId id="740" r:id="rId56"/>
    <p:sldId id="741" r:id="rId57"/>
    <p:sldId id="742" r:id="rId58"/>
    <p:sldId id="743" r:id="rId59"/>
    <p:sldId id="744" r:id="rId60"/>
    <p:sldId id="745" r:id="rId61"/>
    <p:sldId id="746"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03" autoAdjust="0"/>
    <p:restoredTop sz="94660"/>
  </p:normalViewPr>
  <p:slideViewPr>
    <p:cSldViewPr snapToGrid="0">
      <p:cViewPr varScale="1">
        <p:scale>
          <a:sx n="104" d="100"/>
          <a:sy n="104" d="100"/>
        </p:scale>
        <p:origin x="7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70679C-588D-4FC7-AB83-41A6B4C9BEB5}" type="datetimeFigureOut">
              <a:rPr lang="en-US" smtClean="0"/>
              <a:t>3/13/2026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0B376F-0390-45E7-AEBF-84E3E583A9BD}" type="slidenum">
              <a:rPr lang="en-US" smtClean="0"/>
              <a:t>‹#›</a:t>
            </a:fld>
            <a:endParaRPr lang="en-US"/>
          </a:p>
        </p:txBody>
      </p:sp>
    </p:spTree>
    <p:extLst>
      <p:ext uri="{BB962C8B-B14F-4D97-AF65-F5344CB8AC3E}">
        <p14:creationId xmlns:p14="http://schemas.microsoft.com/office/powerpoint/2010/main" val="3074688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ED92AA-7E55-4055-BFDD-9DC1FC7C1C51}" type="slidenum">
              <a:rPr lang="en-US" smtClean="0"/>
              <a:t>4</a:t>
            </a:fld>
            <a:endParaRPr lang="en-US"/>
          </a:p>
        </p:txBody>
      </p:sp>
    </p:spTree>
    <p:extLst>
      <p:ext uri="{BB962C8B-B14F-4D97-AF65-F5344CB8AC3E}">
        <p14:creationId xmlns:p14="http://schemas.microsoft.com/office/powerpoint/2010/main" val="2780478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932238-326B-4A44-BD84-42BA6F7ABB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21597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0B376F-0390-45E7-AEBF-84E3E583A9BD}" type="slidenum">
              <a:rPr lang="en-US" smtClean="0"/>
              <a:t>61</a:t>
            </a:fld>
            <a:endParaRPr lang="en-US"/>
          </a:p>
        </p:txBody>
      </p:sp>
    </p:spTree>
    <p:extLst>
      <p:ext uri="{BB962C8B-B14F-4D97-AF65-F5344CB8AC3E}">
        <p14:creationId xmlns:p14="http://schemas.microsoft.com/office/powerpoint/2010/main" val="4247192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766252A-4917-4297-BBC1-5FB070FC31A5}"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4E2627-215A-475D-B0BB-235AD0273599}" type="slidenum">
              <a:rPr lang="en-US" smtClean="0"/>
              <a:t>‹#›</a:t>
            </a:fld>
            <a:endParaRPr lang="en-US"/>
          </a:p>
        </p:txBody>
      </p:sp>
    </p:spTree>
    <p:extLst>
      <p:ext uri="{BB962C8B-B14F-4D97-AF65-F5344CB8AC3E}">
        <p14:creationId xmlns:p14="http://schemas.microsoft.com/office/powerpoint/2010/main" val="4081849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66252A-4917-4297-BBC1-5FB070FC31A5}"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4E2627-215A-475D-B0BB-235AD0273599}" type="slidenum">
              <a:rPr lang="en-US" smtClean="0"/>
              <a:t>‹#›</a:t>
            </a:fld>
            <a:endParaRPr lang="en-US"/>
          </a:p>
        </p:txBody>
      </p:sp>
    </p:spTree>
    <p:extLst>
      <p:ext uri="{BB962C8B-B14F-4D97-AF65-F5344CB8AC3E}">
        <p14:creationId xmlns:p14="http://schemas.microsoft.com/office/powerpoint/2010/main" val="2785214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66252A-4917-4297-BBC1-5FB070FC31A5}"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4E2627-215A-475D-B0BB-235AD0273599}" type="slidenum">
              <a:rPr lang="en-US" smtClean="0"/>
              <a:t>‹#›</a:t>
            </a:fld>
            <a:endParaRPr lang="en-US"/>
          </a:p>
        </p:txBody>
      </p:sp>
    </p:spTree>
    <p:extLst>
      <p:ext uri="{BB962C8B-B14F-4D97-AF65-F5344CB8AC3E}">
        <p14:creationId xmlns:p14="http://schemas.microsoft.com/office/powerpoint/2010/main" val="970018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66252A-4917-4297-BBC1-5FB070FC31A5}"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4E2627-215A-475D-B0BB-235AD0273599}" type="slidenum">
              <a:rPr lang="en-US" smtClean="0"/>
              <a:t>‹#›</a:t>
            </a:fld>
            <a:endParaRPr lang="en-US"/>
          </a:p>
        </p:txBody>
      </p:sp>
    </p:spTree>
    <p:extLst>
      <p:ext uri="{BB962C8B-B14F-4D97-AF65-F5344CB8AC3E}">
        <p14:creationId xmlns:p14="http://schemas.microsoft.com/office/powerpoint/2010/main" val="3594876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66252A-4917-4297-BBC1-5FB070FC31A5}"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4E2627-215A-475D-B0BB-235AD0273599}" type="slidenum">
              <a:rPr lang="en-US" smtClean="0"/>
              <a:t>‹#›</a:t>
            </a:fld>
            <a:endParaRPr lang="en-US"/>
          </a:p>
        </p:txBody>
      </p:sp>
    </p:spTree>
    <p:extLst>
      <p:ext uri="{BB962C8B-B14F-4D97-AF65-F5344CB8AC3E}">
        <p14:creationId xmlns:p14="http://schemas.microsoft.com/office/powerpoint/2010/main" val="994804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66252A-4917-4297-BBC1-5FB070FC31A5}" type="datetimeFigureOut">
              <a:rPr lang="en-US" smtClean="0"/>
              <a:t>3/13/2026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4E2627-215A-475D-B0BB-235AD0273599}" type="slidenum">
              <a:rPr lang="en-US" smtClean="0"/>
              <a:t>‹#›</a:t>
            </a:fld>
            <a:endParaRPr lang="en-US"/>
          </a:p>
        </p:txBody>
      </p:sp>
    </p:spTree>
    <p:extLst>
      <p:ext uri="{BB962C8B-B14F-4D97-AF65-F5344CB8AC3E}">
        <p14:creationId xmlns:p14="http://schemas.microsoft.com/office/powerpoint/2010/main" val="1712379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66252A-4917-4297-BBC1-5FB070FC31A5}" type="datetimeFigureOut">
              <a:rPr lang="en-US" smtClean="0"/>
              <a:t>3/13/2026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4E2627-215A-475D-B0BB-235AD0273599}" type="slidenum">
              <a:rPr lang="en-US" smtClean="0"/>
              <a:t>‹#›</a:t>
            </a:fld>
            <a:endParaRPr lang="en-US"/>
          </a:p>
        </p:txBody>
      </p:sp>
    </p:spTree>
    <p:extLst>
      <p:ext uri="{BB962C8B-B14F-4D97-AF65-F5344CB8AC3E}">
        <p14:creationId xmlns:p14="http://schemas.microsoft.com/office/powerpoint/2010/main" val="1064863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766252A-4917-4297-BBC1-5FB070FC31A5}" type="datetimeFigureOut">
              <a:rPr lang="en-US" smtClean="0"/>
              <a:t>3/13/2026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4E2627-215A-475D-B0BB-235AD0273599}" type="slidenum">
              <a:rPr lang="en-US" smtClean="0"/>
              <a:t>‹#›</a:t>
            </a:fld>
            <a:endParaRPr lang="en-US"/>
          </a:p>
        </p:txBody>
      </p:sp>
    </p:spTree>
    <p:extLst>
      <p:ext uri="{BB962C8B-B14F-4D97-AF65-F5344CB8AC3E}">
        <p14:creationId xmlns:p14="http://schemas.microsoft.com/office/powerpoint/2010/main" val="3993271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66252A-4917-4297-BBC1-5FB070FC31A5}" type="datetimeFigureOut">
              <a:rPr lang="en-US" smtClean="0"/>
              <a:t>3/13/2026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4E2627-215A-475D-B0BB-235AD0273599}" type="slidenum">
              <a:rPr lang="en-US" smtClean="0"/>
              <a:t>‹#›</a:t>
            </a:fld>
            <a:endParaRPr lang="en-US"/>
          </a:p>
        </p:txBody>
      </p:sp>
    </p:spTree>
    <p:extLst>
      <p:ext uri="{BB962C8B-B14F-4D97-AF65-F5344CB8AC3E}">
        <p14:creationId xmlns:p14="http://schemas.microsoft.com/office/powerpoint/2010/main" val="1436241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66252A-4917-4297-BBC1-5FB070FC31A5}" type="datetimeFigureOut">
              <a:rPr lang="en-US" smtClean="0"/>
              <a:t>3/13/2026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4E2627-215A-475D-B0BB-235AD0273599}" type="slidenum">
              <a:rPr lang="en-US" smtClean="0"/>
              <a:t>‹#›</a:t>
            </a:fld>
            <a:endParaRPr lang="en-US"/>
          </a:p>
        </p:txBody>
      </p:sp>
    </p:spTree>
    <p:extLst>
      <p:ext uri="{BB962C8B-B14F-4D97-AF65-F5344CB8AC3E}">
        <p14:creationId xmlns:p14="http://schemas.microsoft.com/office/powerpoint/2010/main" val="3069863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66252A-4917-4297-BBC1-5FB070FC31A5}" type="datetimeFigureOut">
              <a:rPr lang="en-US" smtClean="0"/>
              <a:t>3/13/2026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4E2627-215A-475D-B0BB-235AD0273599}" type="slidenum">
              <a:rPr lang="en-US" smtClean="0"/>
              <a:t>‹#›</a:t>
            </a:fld>
            <a:endParaRPr lang="en-US"/>
          </a:p>
        </p:txBody>
      </p:sp>
    </p:spTree>
    <p:extLst>
      <p:ext uri="{BB962C8B-B14F-4D97-AF65-F5344CB8AC3E}">
        <p14:creationId xmlns:p14="http://schemas.microsoft.com/office/powerpoint/2010/main" val="667554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 Click to edit Master text styles</a:t>
            </a:r>
          </a:p>
          <a:p>
            <a:pPr lvl="1"/>
            <a:r>
              <a:rPr lang="en-US" dirty="0"/>
              <a:t> 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66252A-4917-4297-BBC1-5FB070FC31A5}" type="datetimeFigureOut">
              <a:rPr lang="en-US" smtClean="0"/>
              <a:t>3/13/2026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4E2627-215A-475D-B0BB-235AD0273599}" type="slidenum">
              <a:rPr lang="en-US" smtClean="0"/>
              <a:t>‹#›</a:t>
            </a:fld>
            <a:endParaRPr lang="en-US"/>
          </a:p>
        </p:txBody>
      </p:sp>
    </p:spTree>
    <p:extLst>
      <p:ext uri="{BB962C8B-B14F-4D97-AF65-F5344CB8AC3E}">
        <p14:creationId xmlns:p14="http://schemas.microsoft.com/office/powerpoint/2010/main" val="7604509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3"/>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13"/>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13"/>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13"/>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13"/>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1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oleObject" Target="../embeddings/oleObject2.bin"/><Relationship Id="rId1" Type="http://schemas.openxmlformats.org/officeDocument/2006/relationships/slideLayout" Target="../slideLayouts/slideLayout2.xml"/><Relationship Id="rId5" Type="http://schemas.openxmlformats.org/officeDocument/2006/relationships/image" Target="../media/image30.wmf"/><Relationship Id="rId4" Type="http://schemas.openxmlformats.org/officeDocument/2006/relationships/oleObject" Target="../embeddings/oleObject3.bin"/></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wmf"/><Relationship Id="rId7" Type="http://schemas.openxmlformats.org/officeDocument/2006/relationships/image" Target="../media/image33.wmf"/><Relationship Id="rId2" Type="http://schemas.openxmlformats.org/officeDocument/2006/relationships/oleObject" Target="../embeddings/oleObject4.bin"/><Relationship Id="rId1" Type="http://schemas.openxmlformats.org/officeDocument/2006/relationships/slideLayout" Target="../slideLayouts/slideLayout2.xml"/><Relationship Id="rId6" Type="http://schemas.openxmlformats.org/officeDocument/2006/relationships/oleObject" Target="../embeddings/oleObject6.bin"/><Relationship Id="rId5" Type="http://schemas.openxmlformats.org/officeDocument/2006/relationships/image" Target="../media/image32.wmf"/><Relationship Id="rId4" Type="http://schemas.openxmlformats.org/officeDocument/2006/relationships/oleObject" Target="../embeddings/oleObject5.bin"/></Relationships>
</file>

<file path=ppt/slides/_rels/slide39.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oleObject" Target="../embeddings/oleObject7.bin"/><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oleObject" Target="../embeddings/oleObject8.bin"/><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oleObject" Target="../embeddings/oleObject9.bin"/><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8A2B81-05ED-84E4-1616-77DF961E4E90}"/>
              </a:ext>
            </a:extLst>
          </p:cNvPr>
          <p:cNvPicPr>
            <a:picLocks noChangeAspect="1"/>
          </p:cNvPicPr>
          <p:nvPr/>
        </p:nvPicPr>
        <p:blipFill>
          <a:blip r:embed="rId2"/>
          <a:stretch>
            <a:fillRect/>
          </a:stretch>
        </p:blipFill>
        <p:spPr>
          <a:xfrm>
            <a:off x="0" y="7549"/>
            <a:ext cx="9144000" cy="6842901"/>
          </a:xfrm>
          <a:prstGeom prst="rect">
            <a:avLst/>
          </a:prstGeom>
        </p:spPr>
      </p:pic>
      <p:sp>
        <p:nvSpPr>
          <p:cNvPr id="2" name="Title 1">
            <a:extLst>
              <a:ext uri="{FF2B5EF4-FFF2-40B4-BE49-F238E27FC236}">
                <a16:creationId xmlns:a16="http://schemas.microsoft.com/office/drawing/2014/main" id="{1BE5BD8B-CBA0-4C70-30EC-5B095A82DCDB}"/>
              </a:ext>
            </a:extLst>
          </p:cNvPr>
          <p:cNvSpPr>
            <a:spLocks noGrp="1"/>
          </p:cNvSpPr>
          <p:nvPr>
            <p:ph type="ctrTitle"/>
          </p:nvPr>
        </p:nvSpPr>
        <p:spPr>
          <a:xfrm>
            <a:off x="685800" y="712055"/>
            <a:ext cx="7772400" cy="2387600"/>
          </a:xfrm>
        </p:spPr>
        <p:txBody>
          <a:bodyPr>
            <a:normAutofit fontScale="90000"/>
          </a:bodyPr>
          <a:lstStyle/>
          <a:p>
            <a:br>
              <a:rPr lang="en-US" dirty="0"/>
            </a:br>
            <a:br>
              <a:rPr lang="en-US" dirty="0"/>
            </a:br>
            <a:r>
              <a:rPr lang="en-US" dirty="0"/>
              <a:t> </a:t>
            </a:r>
            <a:r>
              <a:rPr lang="en-US" b="1" dirty="0">
                <a:solidFill>
                  <a:srgbClr val="FFFF00"/>
                </a:solidFill>
              </a:rPr>
              <a:t>Using Physics to Catalyze Climate Action, Part I </a:t>
            </a:r>
            <a:endParaRPr lang="en-US" dirty="0">
              <a:solidFill>
                <a:srgbClr val="FFFF00"/>
              </a:solidFill>
            </a:endParaRPr>
          </a:p>
        </p:txBody>
      </p:sp>
      <p:sp>
        <p:nvSpPr>
          <p:cNvPr id="3" name="Subtitle 2">
            <a:extLst>
              <a:ext uri="{FF2B5EF4-FFF2-40B4-BE49-F238E27FC236}">
                <a16:creationId xmlns:a16="http://schemas.microsoft.com/office/drawing/2014/main" id="{E4C448DD-071E-AF44-1A5C-14512B325507}"/>
              </a:ext>
            </a:extLst>
          </p:cNvPr>
          <p:cNvSpPr>
            <a:spLocks noGrp="1"/>
          </p:cNvSpPr>
          <p:nvPr>
            <p:ph type="subTitle" idx="1"/>
          </p:nvPr>
        </p:nvSpPr>
        <p:spPr>
          <a:xfrm>
            <a:off x="1143000" y="4621946"/>
            <a:ext cx="6858000" cy="1655762"/>
          </a:xfrm>
        </p:spPr>
        <p:txBody>
          <a:bodyPr/>
          <a:lstStyle/>
          <a:p>
            <a:r>
              <a:rPr lang="en-US" dirty="0">
                <a:solidFill>
                  <a:srgbClr val="FFFF00"/>
                </a:solidFill>
              </a:rPr>
              <a:t>Kerry Emanuel</a:t>
            </a:r>
          </a:p>
          <a:p>
            <a:r>
              <a:rPr lang="en-US" dirty="0">
                <a:solidFill>
                  <a:srgbClr val="FFFF00"/>
                </a:solidFill>
              </a:rPr>
              <a:t>Lorenz Center, PAOC</a:t>
            </a:r>
          </a:p>
        </p:txBody>
      </p:sp>
    </p:spTree>
    <p:extLst>
      <p:ext uri="{BB962C8B-B14F-4D97-AF65-F5344CB8AC3E}">
        <p14:creationId xmlns:p14="http://schemas.microsoft.com/office/powerpoint/2010/main" val="3706271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1A0CD2-B1DF-D41C-8CFA-FBF44F5D3B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4316"/>
            <a:ext cx="9144000" cy="6029368"/>
          </a:xfrm>
          <a:prstGeom prst="rect">
            <a:avLst/>
          </a:prstGeom>
        </p:spPr>
      </p:pic>
      <p:sp>
        <p:nvSpPr>
          <p:cNvPr id="4" name="TextBox 3">
            <a:extLst>
              <a:ext uri="{FF2B5EF4-FFF2-40B4-BE49-F238E27FC236}">
                <a16:creationId xmlns:a16="http://schemas.microsoft.com/office/drawing/2014/main" id="{FFF3A330-4FF8-FDF1-ABBF-14A5CA369AAE}"/>
              </a:ext>
            </a:extLst>
          </p:cNvPr>
          <p:cNvSpPr txBox="1"/>
          <p:nvPr/>
        </p:nvSpPr>
        <p:spPr>
          <a:xfrm>
            <a:off x="257908" y="6189785"/>
            <a:ext cx="2737338"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Source:  New York Times</a:t>
            </a:r>
          </a:p>
        </p:txBody>
      </p:sp>
    </p:spTree>
    <p:extLst>
      <p:ext uri="{BB962C8B-B14F-4D97-AF65-F5344CB8AC3E}">
        <p14:creationId xmlns:p14="http://schemas.microsoft.com/office/powerpoint/2010/main" val="961510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2537E1-E7B8-38C9-CB63-1ED21D949041}"/>
              </a:ext>
            </a:extLst>
          </p:cNvPr>
          <p:cNvPicPr>
            <a:picLocks noChangeAspect="1"/>
          </p:cNvPicPr>
          <p:nvPr/>
        </p:nvPicPr>
        <p:blipFill>
          <a:blip r:embed="rId2"/>
          <a:stretch>
            <a:fillRect/>
          </a:stretch>
        </p:blipFill>
        <p:spPr>
          <a:xfrm>
            <a:off x="669783" y="949897"/>
            <a:ext cx="7804433" cy="4958206"/>
          </a:xfrm>
          <a:prstGeom prst="rect">
            <a:avLst/>
          </a:prstGeom>
        </p:spPr>
      </p:pic>
    </p:spTree>
    <p:extLst>
      <p:ext uri="{BB962C8B-B14F-4D97-AF65-F5344CB8AC3E}">
        <p14:creationId xmlns:p14="http://schemas.microsoft.com/office/powerpoint/2010/main" val="382691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489FEF-21EF-4268-BDA7-2520E6E560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1852"/>
            <a:ext cx="9144000" cy="6294296"/>
          </a:xfrm>
          <a:prstGeom prst="rect">
            <a:avLst/>
          </a:prstGeom>
        </p:spPr>
      </p:pic>
      <p:sp>
        <p:nvSpPr>
          <p:cNvPr id="4" name="TextBox 3">
            <a:extLst>
              <a:ext uri="{FF2B5EF4-FFF2-40B4-BE49-F238E27FC236}">
                <a16:creationId xmlns:a16="http://schemas.microsoft.com/office/drawing/2014/main" id="{6F6258F5-A775-69F2-BEDC-B3630CDCAA75}"/>
              </a:ext>
            </a:extLst>
          </p:cNvPr>
          <p:cNvSpPr txBox="1"/>
          <p:nvPr/>
        </p:nvSpPr>
        <p:spPr>
          <a:xfrm>
            <a:off x="257908" y="6189785"/>
            <a:ext cx="2737338"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Source:  New York Times</a:t>
            </a:r>
          </a:p>
        </p:txBody>
      </p:sp>
    </p:spTree>
    <p:extLst>
      <p:ext uri="{BB962C8B-B14F-4D97-AF65-F5344CB8AC3E}">
        <p14:creationId xmlns:p14="http://schemas.microsoft.com/office/powerpoint/2010/main" val="28136327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17DF8-1377-4FB9-A811-8766FD073DE4}"/>
              </a:ext>
            </a:extLst>
          </p:cNvPr>
          <p:cNvSpPr>
            <a:spLocks noGrp="1"/>
          </p:cNvSpPr>
          <p:nvPr>
            <p:ph type="title"/>
          </p:nvPr>
        </p:nvSpPr>
        <p:spPr/>
        <p:txBody>
          <a:bodyPr>
            <a:normAutofit/>
          </a:bodyPr>
          <a:lstStyle/>
          <a:p>
            <a:pPr algn="ctr"/>
            <a:r>
              <a:rPr lang="en-US" dirty="0"/>
              <a:t>Here is why we move to more dangerous places:</a:t>
            </a:r>
          </a:p>
        </p:txBody>
      </p:sp>
      <p:sp>
        <p:nvSpPr>
          <p:cNvPr id="3" name="Content Placeholder 2">
            <a:extLst>
              <a:ext uri="{FF2B5EF4-FFF2-40B4-BE49-F238E27FC236}">
                <a16:creationId xmlns:a16="http://schemas.microsoft.com/office/drawing/2014/main" id="{EDCBEA86-2C82-BD43-04E1-D144B3B868E3}"/>
              </a:ext>
            </a:extLst>
          </p:cNvPr>
          <p:cNvSpPr>
            <a:spLocks noGrp="1"/>
          </p:cNvSpPr>
          <p:nvPr>
            <p:ph idx="1"/>
          </p:nvPr>
        </p:nvSpPr>
        <p:spPr/>
        <p:txBody>
          <a:bodyPr>
            <a:normAutofit/>
          </a:bodyPr>
          <a:lstStyle/>
          <a:p>
            <a:r>
              <a:rPr lang="en-US" sz="2400" dirty="0">
                <a:solidFill>
                  <a:schemeClr val="tx1"/>
                </a:solidFill>
              </a:rPr>
              <a:t> All water damage is insured by the federal government 	through the National Flood Insurance Program 	(NFIP)</a:t>
            </a:r>
          </a:p>
          <a:p>
            <a:r>
              <a:rPr lang="en-US" sz="2400" dirty="0">
                <a:solidFill>
                  <a:schemeClr val="tx1"/>
                </a:solidFill>
              </a:rPr>
              <a:t> Political pressure forces rates to be artificially low in 	risky places and too high in safe places</a:t>
            </a:r>
          </a:p>
          <a:p>
            <a:r>
              <a:rPr lang="en-US" sz="2400" dirty="0">
                <a:solidFill>
                  <a:schemeClr val="tx1"/>
                </a:solidFill>
              </a:rPr>
              <a:t> Insurance is regulated by individual states through 	insurance commissioners</a:t>
            </a:r>
          </a:p>
          <a:p>
            <a:r>
              <a:rPr lang="en-US" sz="2400" dirty="0">
                <a:solidFill>
                  <a:schemeClr val="tx1"/>
                </a:solidFill>
              </a:rPr>
              <a:t> Regulation was put in place to ensure solvency but 	long ago became captive to special interests</a:t>
            </a:r>
          </a:p>
          <a:p>
            <a:r>
              <a:rPr lang="en-US" sz="2400" dirty="0">
                <a:solidFill>
                  <a:schemeClr val="tx1"/>
                </a:solidFill>
              </a:rPr>
              <a:t> State insurance commissioners routinely cap insurance 	premiums in risky areas, such as coastal regions</a:t>
            </a:r>
          </a:p>
        </p:txBody>
      </p:sp>
    </p:spTree>
    <p:extLst>
      <p:ext uri="{BB962C8B-B14F-4D97-AF65-F5344CB8AC3E}">
        <p14:creationId xmlns:p14="http://schemas.microsoft.com/office/powerpoint/2010/main" val="248597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155B8A-5A3F-A620-13EF-0F3DFD04A49E}"/>
              </a:ext>
            </a:extLst>
          </p:cNvPr>
          <p:cNvPicPr>
            <a:picLocks noChangeAspect="1"/>
          </p:cNvPicPr>
          <p:nvPr/>
        </p:nvPicPr>
        <p:blipFill>
          <a:blip r:embed="rId2"/>
          <a:stretch>
            <a:fillRect/>
          </a:stretch>
        </p:blipFill>
        <p:spPr>
          <a:xfrm>
            <a:off x="0" y="886924"/>
            <a:ext cx="9144000" cy="5084152"/>
          </a:xfrm>
          <a:prstGeom prst="rect">
            <a:avLst/>
          </a:prstGeom>
        </p:spPr>
      </p:pic>
      <p:sp>
        <p:nvSpPr>
          <p:cNvPr id="4" name="Rectangle 3">
            <a:extLst>
              <a:ext uri="{FF2B5EF4-FFF2-40B4-BE49-F238E27FC236}">
                <a16:creationId xmlns:a16="http://schemas.microsoft.com/office/drawing/2014/main" id="{B5C7C34A-F3F6-4DAE-83FA-E4A3B484DA59}"/>
              </a:ext>
            </a:extLst>
          </p:cNvPr>
          <p:cNvSpPr/>
          <p:nvPr/>
        </p:nvSpPr>
        <p:spPr>
          <a:xfrm>
            <a:off x="98558" y="2327066"/>
            <a:ext cx="1812374" cy="8979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14034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78C36A-7F2E-AB86-EF20-72E94A643869}"/>
              </a:ext>
            </a:extLst>
          </p:cNvPr>
          <p:cNvPicPr>
            <a:picLocks noChangeAspect="1"/>
          </p:cNvPicPr>
          <p:nvPr/>
        </p:nvPicPr>
        <p:blipFill>
          <a:blip r:embed="rId2"/>
          <a:stretch>
            <a:fillRect/>
          </a:stretch>
        </p:blipFill>
        <p:spPr>
          <a:xfrm>
            <a:off x="0" y="950400"/>
            <a:ext cx="9144000" cy="4957199"/>
          </a:xfrm>
          <a:prstGeom prst="rect">
            <a:avLst/>
          </a:prstGeom>
        </p:spPr>
      </p:pic>
    </p:spTree>
    <p:extLst>
      <p:ext uri="{BB962C8B-B14F-4D97-AF65-F5344CB8AC3E}">
        <p14:creationId xmlns:p14="http://schemas.microsoft.com/office/powerpoint/2010/main" val="1181742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C17638-7C96-A1D3-1AB6-35A9EBB85DBF}"/>
              </a:ext>
            </a:extLst>
          </p:cNvPr>
          <p:cNvPicPr>
            <a:picLocks noChangeAspect="1"/>
          </p:cNvPicPr>
          <p:nvPr/>
        </p:nvPicPr>
        <p:blipFill>
          <a:blip r:embed="rId2"/>
          <a:stretch>
            <a:fillRect/>
          </a:stretch>
        </p:blipFill>
        <p:spPr>
          <a:xfrm>
            <a:off x="2759626" y="76654"/>
            <a:ext cx="3666188" cy="6781345"/>
          </a:xfrm>
          <a:prstGeom prst="rect">
            <a:avLst/>
          </a:prstGeom>
        </p:spPr>
      </p:pic>
      <p:sp>
        <p:nvSpPr>
          <p:cNvPr id="7" name="TextBox 6">
            <a:extLst>
              <a:ext uri="{FF2B5EF4-FFF2-40B4-BE49-F238E27FC236}">
                <a16:creationId xmlns:a16="http://schemas.microsoft.com/office/drawing/2014/main" id="{8DF543F0-071F-3B08-B0D1-0D5FB4B23EC5}"/>
              </a:ext>
            </a:extLst>
          </p:cNvPr>
          <p:cNvSpPr txBox="1"/>
          <p:nvPr/>
        </p:nvSpPr>
        <p:spPr>
          <a:xfrm>
            <a:off x="6510309" y="6285816"/>
            <a:ext cx="2502280" cy="307777"/>
          </a:xfrm>
          <a:prstGeom prst="rect">
            <a:avLst/>
          </a:prstGeom>
          <a:noFill/>
        </p:spPr>
        <p:txBody>
          <a:bodyPr wrap="square" rtlCol="0">
            <a:spAutoFit/>
          </a:bodyPr>
          <a:lstStyle/>
          <a:p>
            <a:r>
              <a:rPr lang="en-US" sz="1400" dirty="0"/>
              <a:t>First Street Foundation</a:t>
            </a:r>
          </a:p>
        </p:txBody>
      </p:sp>
    </p:spTree>
    <p:extLst>
      <p:ext uri="{BB962C8B-B14F-4D97-AF65-F5344CB8AC3E}">
        <p14:creationId xmlns:p14="http://schemas.microsoft.com/office/powerpoint/2010/main" val="3334313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DB70CF-4DDF-304E-8726-91A20699278B}"/>
              </a:ext>
            </a:extLst>
          </p:cNvPr>
          <p:cNvPicPr>
            <a:picLocks noChangeAspect="1"/>
          </p:cNvPicPr>
          <p:nvPr/>
        </p:nvPicPr>
        <p:blipFill>
          <a:blip r:embed="rId2"/>
          <a:stretch>
            <a:fillRect/>
          </a:stretch>
        </p:blipFill>
        <p:spPr>
          <a:xfrm>
            <a:off x="2223032" y="371984"/>
            <a:ext cx="4654132" cy="6057023"/>
          </a:xfrm>
          <a:prstGeom prst="rect">
            <a:avLst/>
          </a:prstGeom>
        </p:spPr>
      </p:pic>
      <p:sp>
        <p:nvSpPr>
          <p:cNvPr id="4" name="TextBox 3">
            <a:extLst>
              <a:ext uri="{FF2B5EF4-FFF2-40B4-BE49-F238E27FC236}">
                <a16:creationId xmlns:a16="http://schemas.microsoft.com/office/drawing/2014/main" id="{9CCF4AE9-4AB6-E105-6743-9A6410361C69}"/>
              </a:ext>
            </a:extLst>
          </p:cNvPr>
          <p:cNvSpPr txBox="1"/>
          <p:nvPr/>
        </p:nvSpPr>
        <p:spPr>
          <a:xfrm>
            <a:off x="728235" y="6389849"/>
            <a:ext cx="2502280" cy="307777"/>
          </a:xfrm>
          <a:prstGeom prst="rect">
            <a:avLst/>
          </a:prstGeom>
          <a:noFill/>
        </p:spPr>
        <p:txBody>
          <a:bodyPr wrap="square" rtlCol="0">
            <a:spAutoFit/>
          </a:bodyPr>
          <a:lstStyle/>
          <a:p>
            <a:r>
              <a:rPr lang="en-US" sz="1400" dirty="0"/>
              <a:t>First Street Foundation</a:t>
            </a:r>
          </a:p>
        </p:txBody>
      </p:sp>
    </p:spTree>
    <p:extLst>
      <p:ext uri="{BB962C8B-B14F-4D97-AF65-F5344CB8AC3E}">
        <p14:creationId xmlns:p14="http://schemas.microsoft.com/office/powerpoint/2010/main" val="2343798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BC345E-C8CD-01A1-DA41-2DC99EB23470}"/>
              </a:ext>
            </a:extLst>
          </p:cNvPr>
          <p:cNvPicPr>
            <a:picLocks noChangeAspect="1"/>
          </p:cNvPicPr>
          <p:nvPr/>
        </p:nvPicPr>
        <p:blipFill>
          <a:blip r:embed="rId2"/>
          <a:stretch>
            <a:fillRect/>
          </a:stretch>
        </p:blipFill>
        <p:spPr>
          <a:xfrm>
            <a:off x="306625" y="367757"/>
            <a:ext cx="3800833" cy="5154702"/>
          </a:xfrm>
          <a:prstGeom prst="rect">
            <a:avLst/>
          </a:prstGeom>
        </p:spPr>
      </p:pic>
      <p:pic>
        <p:nvPicPr>
          <p:cNvPr id="5" name="Picture 4">
            <a:extLst>
              <a:ext uri="{FF2B5EF4-FFF2-40B4-BE49-F238E27FC236}">
                <a16:creationId xmlns:a16="http://schemas.microsoft.com/office/drawing/2014/main" id="{4E2B179B-1220-8949-E8DF-55EE68AE133C}"/>
              </a:ext>
            </a:extLst>
          </p:cNvPr>
          <p:cNvPicPr>
            <a:picLocks noChangeAspect="1"/>
          </p:cNvPicPr>
          <p:nvPr/>
        </p:nvPicPr>
        <p:blipFill>
          <a:blip r:embed="rId3"/>
          <a:stretch>
            <a:fillRect/>
          </a:stretch>
        </p:blipFill>
        <p:spPr>
          <a:xfrm>
            <a:off x="4036453" y="854977"/>
            <a:ext cx="5107547" cy="670472"/>
          </a:xfrm>
          <a:prstGeom prst="rect">
            <a:avLst/>
          </a:prstGeom>
        </p:spPr>
      </p:pic>
      <p:pic>
        <p:nvPicPr>
          <p:cNvPr id="7" name="Picture 6">
            <a:extLst>
              <a:ext uri="{FF2B5EF4-FFF2-40B4-BE49-F238E27FC236}">
                <a16:creationId xmlns:a16="http://schemas.microsoft.com/office/drawing/2014/main" id="{29217C2E-16F0-2F61-29B7-C7C6F4F5E58B}"/>
              </a:ext>
            </a:extLst>
          </p:cNvPr>
          <p:cNvPicPr>
            <a:picLocks noChangeAspect="1"/>
          </p:cNvPicPr>
          <p:nvPr/>
        </p:nvPicPr>
        <p:blipFill>
          <a:blip r:embed="rId4"/>
          <a:stretch>
            <a:fillRect/>
          </a:stretch>
        </p:blipFill>
        <p:spPr>
          <a:xfrm>
            <a:off x="5354710" y="3808506"/>
            <a:ext cx="2935399" cy="2953342"/>
          </a:xfrm>
          <a:prstGeom prst="rect">
            <a:avLst/>
          </a:prstGeom>
        </p:spPr>
      </p:pic>
      <p:sp>
        <p:nvSpPr>
          <p:cNvPr id="8" name="TextBox 7">
            <a:extLst>
              <a:ext uri="{FF2B5EF4-FFF2-40B4-BE49-F238E27FC236}">
                <a16:creationId xmlns:a16="http://schemas.microsoft.com/office/drawing/2014/main" id="{31BE458A-73E4-5563-530B-37A33057CD80}"/>
              </a:ext>
            </a:extLst>
          </p:cNvPr>
          <p:cNvSpPr txBox="1"/>
          <p:nvPr/>
        </p:nvSpPr>
        <p:spPr>
          <a:xfrm>
            <a:off x="5092168" y="2830807"/>
            <a:ext cx="35371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Whose paying for this?</a:t>
            </a:r>
          </a:p>
        </p:txBody>
      </p:sp>
      <p:sp>
        <p:nvSpPr>
          <p:cNvPr id="9" name="TextBox 8">
            <a:extLst>
              <a:ext uri="{FF2B5EF4-FFF2-40B4-BE49-F238E27FC236}">
                <a16:creationId xmlns:a16="http://schemas.microsoft.com/office/drawing/2014/main" id="{47F52781-6B8E-F945-FE44-1A628F8A2BE4}"/>
              </a:ext>
            </a:extLst>
          </p:cNvPr>
          <p:cNvSpPr txBox="1"/>
          <p:nvPr/>
        </p:nvSpPr>
        <p:spPr>
          <a:xfrm>
            <a:off x="5831353" y="3515700"/>
            <a:ext cx="206424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Kansas!</a:t>
            </a:r>
          </a:p>
        </p:txBody>
      </p:sp>
      <p:sp>
        <p:nvSpPr>
          <p:cNvPr id="2" name="TextBox 1">
            <a:extLst>
              <a:ext uri="{FF2B5EF4-FFF2-40B4-BE49-F238E27FC236}">
                <a16:creationId xmlns:a16="http://schemas.microsoft.com/office/drawing/2014/main" id="{6F856DD6-35A9-1D67-607F-1144599205D6}"/>
              </a:ext>
            </a:extLst>
          </p:cNvPr>
          <p:cNvSpPr txBox="1"/>
          <p:nvPr/>
        </p:nvSpPr>
        <p:spPr>
          <a:xfrm>
            <a:off x="615311" y="6182466"/>
            <a:ext cx="297317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Courtesy First Street Foundation</a:t>
            </a:r>
          </a:p>
        </p:txBody>
      </p:sp>
      <p:sp>
        <p:nvSpPr>
          <p:cNvPr id="4" name="TextBox 3">
            <a:extLst>
              <a:ext uri="{FF2B5EF4-FFF2-40B4-BE49-F238E27FC236}">
                <a16:creationId xmlns:a16="http://schemas.microsoft.com/office/drawing/2014/main" id="{ED8A1E21-C470-8198-8FA8-71CB141B3B23}"/>
              </a:ext>
            </a:extLst>
          </p:cNvPr>
          <p:cNvSpPr txBox="1"/>
          <p:nvPr/>
        </p:nvSpPr>
        <p:spPr>
          <a:xfrm>
            <a:off x="3976483" y="400916"/>
            <a:ext cx="2649246"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SFHA=special flood hazard area</a:t>
            </a:r>
          </a:p>
        </p:txBody>
      </p:sp>
    </p:spTree>
    <p:extLst>
      <p:ext uri="{BB962C8B-B14F-4D97-AF65-F5344CB8AC3E}">
        <p14:creationId xmlns:p14="http://schemas.microsoft.com/office/powerpoint/2010/main" val="104438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89A77A-8977-2791-5081-55841CA7A193}"/>
              </a:ext>
            </a:extLst>
          </p:cNvPr>
          <p:cNvPicPr>
            <a:picLocks noChangeAspect="1"/>
          </p:cNvPicPr>
          <p:nvPr/>
        </p:nvPicPr>
        <p:blipFill>
          <a:blip r:embed="rId2"/>
          <a:stretch>
            <a:fillRect/>
          </a:stretch>
        </p:blipFill>
        <p:spPr>
          <a:xfrm>
            <a:off x="0" y="831102"/>
            <a:ext cx="9144000" cy="5195795"/>
          </a:xfrm>
          <a:prstGeom prst="rect">
            <a:avLst/>
          </a:prstGeom>
        </p:spPr>
      </p:pic>
      <p:sp>
        <p:nvSpPr>
          <p:cNvPr id="2" name="TextBox 1">
            <a:extLst>
              <a:ext uri="{FF2B5EF4-FFF2-40B4-BE49-F238E27FC236}">
                <a16:creationId xmlns:a16="http://schemas.microsoft.com/office/drawing/2014/main" id="{C6779B84-9EA5-BC58-7231-A272D5A9AF25}"/>
              </a:ext>
            </a:extLst>
          </p:cNvPr>
          <p:cNvSpPr txBox="1"/>
          <p:nvPr/>
        </p:nvSpPr>
        <p:spPr>
          <a:xfrm>
            <a:off x="5921021" y="6461714"/>
            <a:ext cx="297317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Courtesy First Street Foundation</a:t>
            </a:r>
          </a:p>
        </p:txBody>
      </p:sp>
    </p:spTree>
    <p:extLst>
      <p:ext uri="{BB962C8B-B14F-4D97-AF65-F5344CB8AC3E}">
        <p14:creationId xmlns:p14="http://schemas.microsoft.com/office/powerpoint/2010/main" val="1224484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83BF2-4BF5-DE7B-9322-B098BE17E003}"/>
              </a:ext>
            </a:extLst>
          </p:cNvPr>
          <p:cNvSpPr>
            <a:spLocks noGrp="1"/>
          </p:cNvSpPr>
          <p:nvPr>
            <p:ph type="title"/>
          </p:nvPr>
        </p:nvSpPr>
        <p:spPr/>
        <p:txBody>
          <a:bodyPr/>
          <a:lstStyle/>
          <a:p>
            <a:pPr algn="ctr"/>
            <a:r>
              <a:rPr lang="en-US" dirty="0"/>
              <a:t>Program</a:t>
            </a:r>
          </a:p>
        </p:txBody>
      </p:sp>
      <p:sp>
        <p:nvSpPr>
          <p:cNvPr id="3" name="Content Placeholder 2">
            <a:extLst>
              <a:ext uri="{FF2B5EF4-FFF2-40B4-BE49-F238E27FC236}">
                <a16:creationId xmlns:a16="http://schemas.microsoft.com/office/drawing/2014/main" id="{582AF899-4D00-86DD-1195-E10C979FF541}"/>
              </a:ext>
            </a:extLst>
          </p:cNvPr>
          <p:cNvSpPr>
            <a:spLocks noGrp="1"/>
          </p:cNvSpPr>
          <p:nvPr>
            <p:ph idx="1"/>
          </p:nvPr>
        </p:nvSpPr>
        <p:spPr/>
        <p:txBody>
          <a:bodyPr/>
          <a:lstStyle/>
          <a:p>
            <a:pPr>
              <a:spcAft>
                <a:spcPts val="2400"/>
              </a:spcAft>
            </a:pPr>
            <a:r>
              <a:rPr lang="en-US" dirty="0"/>
              <a:t>  The policy problem</a:t>
            </a:r>
          </a:p>
          <a:p>
            <a:pPr>
              <a:spcAft>
                <a:spcPts val="2400"/>
              </a:spcAft>
            </a:pPr>
            <a:r>
              <a:rPr lang="en-US" dirty="0"/>
              <a:t>  The technical problem</a:t>
            </a:r>
          </a:p>
          <a:p>
            <a:pPr>
              <a:spcAft>
                <a:spcPts val="2400"/>
              </a:spcAft>
            </a:pPr>
            <a:r>
              <a:rPr lang="en-US" dirty="0"/>
              <a:t>  A physically based hazard model</a:t>
            </a:r>
          </a:p>
          <a:p>
            <a:pPr>
              <a:spcAft>
                <a:spcPts val="2400"/>
              </a:spcAft>
            </a:pPr>
            <a:r>
              <a:rPr lang="en-US" dirty="0"/>
              <a:t>  Catalyzing action through free markets</a:t>
            </a:r>
          </a:p>
        </p:txBody>
      </p:sp>
    </p:spTree>
    <p:extLst>
      <p:ext uri="{BB962C8B-B14F-4D97-AF65-F5344CB8AC3E}">
        <p14:creationId xmlns:p14="http://schemas.microsoft.com/office/powerpoint/2010/main" val="109396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5AA779-6C13-C11C-607A-680E1F562B2D}"/>
              </a:ext>
            </a:extLst>
          </p:cNvPr>
          <p:cNvPicPr>
            <a:picLocks noChangeAspect="1"/>
          </p:cNvPicPr>
          <p:nvPr/>
        </p:nvPicPr>
        <p:blipFill>
          <a:blip r:embed="rId2"/>
          <a:stretch>
            <a:fillRect/>
          </a:stretch>
        </p:blipFill>
        <p:spPr>
          <a:xfrm>
            <a:off x="0" y="937535"/>
            <a:ext cx="9144000" cy="4982929"/>
          </a:xfrm>
          <a:prstGeom prst="rect">
            <a:avLst/>
          </a:prstGeom>
        </p:spPr>
      </p:pic>
    </p:spTree>
    <p:extLst>
      <p:ext uri="{BB962C8B-B14F-4D97-AF65-F5344CB8AC3E}">
        <p14:creationId xmlns:p14="http://schemas.microsoft.com/office/powerpoint/2010/main" val="24766435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69BB4A-5F92-DAD4-B68C-A6E24F1DAC0F}"/>
              </a:ext>
            </a:extLst>
          </p:cNvPr>
          <p:cNvPicPr>
            <a:picLocks noChangeAspect="1"/>
          </p:cNvPicPr>
          <p:nvPr/>
        </p:nvPicPr>
        <p:blipFill>
          <a:blip r:embed="rId2"/>
          <a:stretch>
            <a:fillRect/>
          </a:stretch>
        </p:blipFill>
        <p:spPr>
          <a:xfrm>
            <a:off x="0" y="775086"/>
            <a:ext cx="9144000" cy="5307828"/>
          </a:xfrm>
          <a:prstGeom prst="rect">
            <a:avLst/>
          </a:prstGeom>
        </p:spPr>
      </p:pic>
    </p:spTree>
    <p:extLst>
      <p:ext uri="{BB962C8B-B14F-4D97-AF65-F5344CB8AC3E}">
        <p14:creationId xmlns:p14="http://schemas.microsoft.com/office/powerpoint/2010/main" val="28653015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6DE1B0-B365-6EF5-F0C2-AF17CB25AAE6}"/>
              </a:ext>
            </a:extLst>
          </p:cNvPr>
          <p:cNvPicPr>
            <a:picLocks noChangeAspect="1"/>
          </p:cNvPicPr>
          <p:nvPr/>
        </p:nvPicPr>
        <p:blipFill>
          <a:blip r:embed="rId2"/>
          <a:stretch>
            <a:fillRect/>
          </a:stretch>
        </p:blipFill>
        <p:spPr>
          <a:xfrm>
            <a:off x="0" y="1354165"/>
            <a:ext cx="9144000" cy="3558322"/>
          </a:xfrm>
          <a:prstGeom prst="rect">
            <a:avLst/>
          </a:prstGeom>
        </p:spPr>
      </p:pic>
      <p:sp>
        <p:nvSpPr>
          <p:cNvPr id="6" name="TextBox 5">
            <a:extLst>
              <a:ext uri="{FF2B5EF4-FFF2-40B4-BE49-F238E27FC236}">
                <a16:creationId xmlns:a16="http://schemas.microsoft.com/office/drawing/2014/main" id="{E764DFDC-78E2-EC24-8A33-458EA4875AD4}"/>
              </a:ext>
            </a:extLst>
          </p:cNvPr>
          <p:cNvSpPr txBox="1"/>
          <p:nvPr/>
        </p:nvSpPr>
        <p:spPr>
          <a:xfrm>
            <a:off x="262822" y="213543"/>
            <a:ext cx="8465044" cy="923330"/>
          </a:xfrm>
          <a:prstGeom prst="rect">
            <a:avLst/>
          </a:prstGeom>
          <a:noFill/>
        </p:spPr>
        <p:txBody>
          <a:bodyPr wrap="square" rtlCol="0">
            <a:spAutoFit/>
          </a:bodyPr>
          <a:lstStyle/>
          <a:p>
            <a:r>
              <a:rPr lang="en-US" dirty="0"/>
              <a:t>Under political pressure, state insurance commissioners (some of whom are elected) place caps on private insurance premiums, forcing the firms to lose money</a:t>
            </a:r>
          </a:p>
        </p:txBody>
      </p:sp>
      <p:sp>
        <p:nvSpPr>
          <p:cNvPr id="7" name="TextBox 6">
            <a:extLst>
              <a:ext uri="{FF2B5EF4-FFF2-40B4-BE49-F238E27FC236}">
                <a16:creationId xmlns:a16="http://schemas.microsoft.com/office/drawing/2014/main" id="{CE650133-9208-9F83-36F6-8CA878E22141}"/>
              </a:ext>
            </a:extLst>
          </p:cNvPr>
          <p:cNvSpPr txBox="1"/>
          <p:nvPr/>
        </p:nvSpPr>
        <p:spPr>
          <a:xfrm>
            <a:off x="2392771" y="1576929"/>
            <a:ext cx="5250956" cy="276999"/>
          </a:xfrm>
          <a:prstGeom prst="rect">
            <a:avLst/>
          </a:prstGeom>
          <a:noFill/>
        </p:spPr>
        <p:txBody>
          <a:bodyPr wrap="square" rtlCol="0">
            <a:spAutoFit/>
          </a:bodyPr>
          <a:lstStyle/>
          <a:p>
            <a:pPr algn="ctr"/>
            <a:r>
              <a:rPr lang="en-US" sz="1200" dirty="0"/>
              <a:t>Insurance premiums in California</a:t>
            </a:r>
          </a:p>
        </p:txBody>
      </p:sp>
      <p:sp>
        <p:nvSpPr>
          <p:cNvPr id="8" name="TextBox 7">
            <a:extLst>
              <a:ext uri="{FF2B5EF4-FFF2-40B4-BE49-F238E27FC236}">
                <a16:creationId xmlns:a16="http://schemas.microsoft.com/office/drawing/2014/main" id="{1281B42E-8F1F-473F-E3B7-C5BF98CB07D2}"/>
              </a:ext>
            </a:extLst>
          </p:cNvPr>
          <p:cNvSpPr txBox="1"/>
          <p:nvPr/>
        </p:nvSpPr>
        <p:spPr>
          <a:xfrm>
            <a:off x="136886" y="5294759"/>
            <a:ext cx="8820949" cy="646331"/>
          </a:xfrm>
          <a:prstGeom prst="rect">
            <a:avLst/>
          </a:prstGeom>
          <a:noFill/>
        </p:spPr>
        <p:txBody>
          <a:bodyPr wrap="square" rtlCol="0">
            <a:spAutoFit/>
          </a:bodyPr>
          <a:lstStyle/>
          <a:p>
            <a:r>
              <a:rPr lang="en-US" dirty="0"/>
              <a:t>The result:  Massive exodus of insurance companies from California, including State Farm, Allstate, Farmers, American National, Chubb, and Tokio Marine</a:t>
            </a:r>
          </a:p>
        </p:txBody>
      </p:sp>
    </p:spTree>
    <p:extLst>
      <p:ext uri="{BB962C8B-B14F-4D97-AF65-F5344CB8AC3E}">
        <p14:creationId xmlns:p14="http://schemas.microsoft.com/office/powerpoint/2010/main" val="62553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B5946B-378C-BFB9-E595-62DAF7FE75D0}"/>
              </a:ext>
            </a:extLst>
          </p:cNvPr>
          <p:cNvPicPr>
            <a:picLocks noChangeAspect="1"/>
          </p:cNvPicPr>
          <p:nvPr/>
        </p:nvPicPr>
        <p:blipFill>
          <a:blip r:embed="rId2"/>
          <a:stretch>
            <a:fillRect/>
          </a:stretch>
        </p:blipFill>
        <p:spPr>
          <a:xfrm>
            <a:off x="0" y="1338753"/>
            <a:ext cx="9144000" cy="5308435"/>
          </a:xfrm>
          <a:prstGeom prst="rect">
            <a:avLst/>
          </a:prstGeom>
        </p:spPr>
      </p:pic>
      <p:sp>
        <p:nvSpPr>
          <p:cNvPr id="4" name="TextBox 3">
            <a:extLst>
              <a:ext uri="{FF2B5EF4-FFF2-40B4-BE49-F238E27FC236}">
                <a16:creationId xmlns:a16="http://schemas.microsoft.com/office/drawing/2014/main" id="{C887C9A9-52B8-890F-9705-A79FE0A65D6D}"/>
              </a:ext>
            </a:extLst>
          </p:cNvPr>
          <p:cNvSpPr txBox="1"/>
          <p:nvPr/>
        </p:nvSpPr>
        <p:spPr>
          <a:xfrm>
            <a:off x="870596" y="1527650"/>
            <a:ext cx="6263914" cy="369332"/>
          </a:xfrm>
          <a:prstGeom prst="rect">
            <a:avLst/>
          </a:prstGeom>
          <a:noFill/>
        </p:spPr>
        <p:txBody>
          <a:bodyPr wrap="square" rtlCol="0">
            <a:spAutoFit/>
          </a:bodyPr>
          <a:lstStyle/>
          <a:p>
            <a:pPr algn="ctr"/>
            <a:r>
              <a:rPr lang="en-US" dirty="0"/>
              <a:t>U.S. Homeowners insurance annual combined ratio</a:t>
            </a:r>
          </a:p>
        </p:txBody>
      </p:sp>
      <p:sp>
        <p:nvSpPr>
          <p:cNvPr id="5" name="TextBox 4">
            <a:extLst>
              <a:ext uri="{FF2B5EF4-FFF2-40B4-BE49-F238E27FC236}">
                <a16:creationId xmlns:a16="http://schemas.microsoft.com/office/drawing/2014/main" id="{6F2DD32B-069B-3C07-3F1D-820FE56D5B6B}"/>
              </a:ext>
            </a:extLst>
          </p:cNvPr>
          <p:cNvSpPr txBox="1"/>
          <p:nvPr/>
        </p:nvSpPr>
        <p:spPr>
          <a:xfrm>
            <a:off x="246395" y="210812"/>
            <a:ext cx="8443143" cy="461665"/>
          </a:xfrm>
          <a:prstGeom prst="rect">
            <a:avLst/>
          </a:prstGeom>
          <a:noFill/>
        </p:spPr>
        <p:txBody>
          <a:bodyPr wrap="square" rtlCol="0">
            <a:spAutoFit/>
          </a:bodyPr>
          <a:lstStyle/>
          <a:p>
            <a:pPr algn="ctr"/>
            <a:r>
              <a:rPr lang="en-US" sz="2400" dirty="0"/>
              <a:t>Private insurance has become large unprofitable</a:t>
            </a:r>
          </a:p>
        </p:txBody>
      </p:sp>
    </p:spTree>
    <p:extLst>
      <p:ext uri="{BB962C8B-B14F-4D97-AF65-F5344CB8AC3E}">
        <p14:creationId xmlns:p14="http://schemas.microsoft.com/office/powerpoint/2010/main" val="333207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A6C2CF-3C1C-48BA-45D5-A7F710A11B5B}"/>
              </a:ext>
            </a:extLst>
          </p:cNvPr>
          <p:cNvPicPr>
            <a:picLocks noChangeAspect="1"/>
          </p:cNvPicPr>
          <p:nvPr/>
        </p:nvPicPr>
        <p:blipFill>
          <a:blip r:embed="rId2"/>
          <a:srcRect b="49301"/>
          <a:stretch/>
        </p:blipFill>
        <p:spPr>
          <a:xfrm>
            <a:off x="198472" y="1062236"/>
            <a:ext cx="4206279" cy="5283809"/>
          </a:xfrm>
          <a:prstGeom prst="rect">
            <a:avLst/>
          </a:prstGeom>
        </p:spPr>
      </p:pic>
      <p:sp>
        <p:nvSpPr>
          <p:cNvPr id="7" name="TextBox 6">
            <a:extLst>
              <a:ext uri="{FF2B5EF4-FFF2-40B4-BE49-F238E27FC236}">
                <a16:creationId xmlns:a16="http://schemas.microsoft.com/office/drawing/2014/main" id="{C33CAF67-EE23-BFCA-B2D0-C0069097F485}"/>
              </a:ext>
            </a:extLst>
          </p:cNvPr>
          <p:cNvSpPr txBox="1"/>
          <p:nvPr/>
        </p:nvSpPr>
        <p:spPr>
          <a:xfrm>
            <a:off x="331703" y="633711"/>
            <a:ext cx="8322683" cy="369332"/>
          </a:xfrm>
          <a:prstGeom prst="rect">
            <a:avLst/>
          </a:prstGeom>
          <a:noFill/>
        </p:spPr>
        <p:txBody>
          <a:bodyPr wrap="square" rtlCol="0">
            <a:spAutoFit/>
          </a:bodyPr>
          <a:lstStyle/>
          <a:p>
            <a:pPr algn="ctr"/>
            <a:r>
              <a:rPr lang="en-US" b="1" dirty="0"/>
              <a:t>Homeowner’s Insurance Companies Doing Business in Maine (2025)</a:t>
            </a:r>
          </a:p>
        </p:txBody>
      </p:sp>
      <p:sp>
        <p:nvSpPr>
          <p:cNvPr id="8" name="TextBox 7">
            <a:extLst>
              <a:ext uri="{FF2B5EF4-FFF2-40B4-BE49-F238E27FC236}">
                <a16:creationId xmlns:a16="http://schemas.microsoft.com/office/drawing/2014/main" id="{5935680A-4BF7-A3D8-FC2C-42035B7F8E19}"/>
              </a:ext>
            </a:extLst>
          </p:cNvPr>
          <p:cNvSpPr txBox="1"/>
          <p:nvPr/>
        </p:nvSpPr>
        <p:spPr>
          <a:xfrm>
            <a:off x="4101111" y="6521260"/>
            <a:ext cx="4462491" cy="338554"/>
          </a:xfrm>
          <a:prstGeom prst="rect">
            <a:avLst/>
          </a:prstGeom>
          <a:noFill/>
        </p:spPr>
        <p:txBody>
          <a:bodyPr wrap="square" rtlCol="0">
            <a:spAutoFit/>
          </a:bodyPr>
          <a:lstStyle/>
          <a:p>
            <a:r>
              <a:rPr lang="en-US" sz="1600" dirty="0"/>
              <a:t>Source: State of Maine Bureau of Insurance</a:t>
            </a:r>
          </a:p>
        </p:txBody>
      </p:sp>
      <p:sp>
        <p:nvSpPr>
          <p:cNvPr id="9" name="TextBox 8">
            <a:extLst>
              <a:ext uri="{FF2B5EF4-FFF2-40B4-BE49-F238E27FC236}">
                <a16:creationId xmlns:a16="http://schemas.microsoft.com/office/drawing/2014/main" id="{59BBBFE2-1C80-E9F1-D564-E9FDA7072D92}"/>
              </a:ext>
            </a:extLst>
          </p:cNvPr>
          <p:cNvSpPr txBox="1"/>
          <p:nvPr/>
        </p:nvSpPr>
        <p:spPr>
          <a:xfrm>
            <a:off x="198472" y="148358"/>
            <a:ext cx="8990688" cy="338554"/>
          </a:xfrm>
          <a:prstGeom prst="rect">
            <a:avLst/>
          </a:prstGeom>
          <a:noFill/>
        </p:spPr>
        <p:txBody>
          <a:bodyPr wrap="square" rtlCol="0">
            <a:spAutoFit/>
          </a:bodyPr>
          <a:lstStyle/>
          <a:p>
            <a:r>
              <a:rPr lang="en-US" sz="1600" b="1" dirty="0">
                <a:cs typeface="Arial" panose="020B0604020202020204" pitchFamily="34" charset="0"/>
              </a:rPr>
              <a:t>But private insurance is highly competitive; its premiums do not need to be regulated</a:t>
            </a:r>
          </a:p>
        </p:txBody>
      </p:sp>
      <p:pic>
        <p:nvPicPr>
          <p:cNvPr id="11" name="Picture 10">
            <a:extLst>
              <a:ext uri="{FF2B5EF4-FFF2-40B4-BE49-F238E27FC236}">
                <a16:creationId xmlns:a16="http://schemas.microsoft.com/office/drawing/2014/main" id="{29024929-5D46-82CF-CBD2-606C540DCBD7}"/>
              </a:ext>
            </a:extLst>
          </p:cNvPr>
          <p:cNvPicPr>
            <a:picLocks noChangeAspect="1"/>
          </p:cNvPicPr>
          <p:nvPr/>
        </p:nvPicPr>
        <p:blipFill>
          <a:blip r:embed="rId3"/>
          <a:stretch>
            <a:fillRect/>
          </a:stretch>
        </p:blipFill>
        <p:spPr>
          <a:xfrm>
            <a:off x="4572000" y="1062236"/>
            <a:ext cx="4322573" cy="5283809"/>
          </a:xfrm>
          <a:prstGeom prst="rect">
            <a:avLst/>
          </a:prstGeom>
        </p:spPr>
      </p:pic>
    </p:spTree>
    <p:extLst>
      <p:ext uri="{BB962C8B-B14F-4D97-AF65-F5344CB8AC3E}">
        <p14:creationId xmlns:p14="http://schemas.microsoft.com/office/powerpoint/2010/main" val="220059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39905-F793-9300-B3C7-72179394F3B4}"/>
              </a:ext>
            </a:extLst>
          </p:cNvPr>
          <p:cNvSpPr>
            <a:spLocks noGrp="1"/>
          </p:cNvSpPr>
          <p:nvPr>
            <p:ph type="title"/>
          </p:nvPr>
        </p:nvSpPr>
        <p:spPr/>
        <p:txBody>
          <a:bodyPr/>
          <a:lstStyle/>
          <a:p>
            <a:r>
              <a:rPr lang="en-US" dirty="0"/>
              <a:t>What A Mess</a:t>
            </a:r>
          </a:p>
        </p:txBody>
      </p:sp>
      <p:sp>
        <p:nvSpPr>
          <p:cNvPr id="3" name="Content Placeholder 2">
            <a:extLst>
              <a:ext uri="{FF2B5EF4-FFF2-40B4-BE49-F238E27FC236}">
                <a16:creationId xmlns:a16="http://schemas.microsoft.com/office/drawing/2014/main" id="{452A70C8-2DD1-E46E-F6A9-9864DA9BF008}"/>
              </a:ext>
            </a:extLst>
          </p:cNvPr>
          <p:cNvSpPr>
            <a:spLocks noGrp="1"/>
          </p:cNvSpPr>
          <p:nvPr>
            <p:ph idx="1"/>
          </p:nvPr>
        </p:nvSpPr>
        <p:spPr/>
        <p:txBody>
          <a:bodyPr>
            <a:normAutofit/>
          </a:bodyPr>
          <a:lstStyle/>
          <a:p>
            <a:r>
              <a:rPr lang="en-US" sz="2400" dirty="0">
                <a:solidFill>
                  <a:schemeClr val="tx1"/>
                </a:solidFill>
              </a:rPr>
              <a:t> National Flood Insurance has been captured by special 	interests in risky places, holding down premiums 	there, with premiums too high in less risky areas</a:t>
            </a:r>
          </a:p>
          <a:p>
            <a:r>
              <a:rPr lang="en-US" sz="2400" dirty="0">
                <a:solidFill>
                  <a:schemeClr val="tx1"/>
                </a:solidFill>
              </a:rPr>
              <a:t> State regulation of private insurance has capped 	premiums in risky places, causing insolvency in 	direct contradiction to its mandate</a:t>
            </a:r>
          </a:p>
          <a:p>
            <a:r>
              <a:rPr lang="en-US" sz="2400" dirty="0">
                <a:solidFill>
                  <a:schemeClr val="tx1"/>
                </a:solidFill>
              </a:rPr>
              <a:t> We are paying folks to move to and develop risk-	prone regions</a:t>
            </a:r>
          </a:p>
          <a:p>
            <a:r>
              <a:rPr lang="en-US" sz="2400" dirty="0">
                <a:solidFill>
                  <a:schemeClr val="tx1"/>
                </a:solidFill>
              </a:rPr>
              <a:t> This is driving up damages, with climate change acting 	as a large threat multiplier</a:t>
            </a:r>
          </a:p>
        </p:txBody>
      </p:sp>
    </p:spTree>
    <p:extLst>
      <p:ext uri="{BB962C8B-B14F-4D97-AF65-F5344CB8AC3E}">
        <p14:creationId xmlns:p14="http://schemas.microsoft.com/office/powerpoint/2010/main" val="1690617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CFE094-BCB5-1331-5EBA-433B339BF073}"/>
              </a:ext>
            </a:extLst>
          </p:cNvPr>
          <p:cNvSpPr>
            <a:spLocks noGrp="1"/>
          </p:cNvSpPr>
          <p:nvPr>
            <p:ph type="title"/>
          </p:nvPr>
        </p:nvSpPr>
        <p:spPr>
          <a:xfrm>
            <a:off x="628650" y="212021"/>
            <a:ext cx="7886700" cy="938031"/>
          </a:xfrm>
        </p:spPr>
        <p:txBody>
          <a:bodyPr/>
          <a:lstStyle/>
          <a:p>
            <a:pPr algn="ctr"/>
            <a:r>
              <a:rPr lang="en-US" dirty="0"/>
              <a:t>Consequences</a:t>
            </a:r>
          </a:p>
        </p:txBody>
      </p:sp>
      <p:sp>
        <p:nvSpPr>
          <p:cNvPr id="5" name="Content Placeholder 4">
            <a:extLst>
              <a:ext uri="{FF2B5EF4-FFF2-40B4-BE49-F238E27FC236}">
                <a16:creationId xmlns:a16="http://schemas.microsoft.com/office/drawing/2014/main" id="{274A3C40-3EDE-D0F0-DAB5-24E96156FC4D}"/>
              </a:ext>
            </a:extLst>
          </p:cNvPr>
          <p:cNvSpPr>
            <a:spLocks noGrp="1"/>
          </p:cNvSpPr>
          <p:nvPr>
            <p:ph idx="1"/>
          </p:nvPr>
        </p:nvSpPr>
        <p:spPr>
          <a:xfrm>
            <a:off x="628650" y="1325059"/>
            <a:ext cx="7886700" cy="4851904"/>
          </a:xfrm>
        </p:spPr>
        <p:txBody>
          <a:bodyPr/>
          <a:lstStyle/>
          <a:p>
            <a:pPr>
              <a:spcBef>
                <a:spcPts val="2400"/>
              </a:spcBef>
            </a:pPr>
            <a:r>
              <a:rPr lang="en-US" dirty="0"/>
              <a:t> </a:t>
            </a:r>
            <a:r>
              <a:rPr lang="en-US" sz="2400" dirty="0"/>
              <a:t>We have inadvertently encouraged a massive 	migration from safer to riskier places by 	preventing insurance from communicating risk</a:t>
            </a:r>
          </a:p>
          <a:p>
            <a:pPr>
              <a:spcBef>
                <a:spcPts val="2400"/>
              </a:spcBef>
            </a:pPr>
            <a:r>
              <a:rPr lang="en-US" sz="2400" dirty="0"/>
              <a:t> Relatively poor people are paying the insurance bills 	of relatively wealthy people</a:t>
            </a:r>
          </a:p>
          <a:p>
            <a:pPr>
              <a:spcBef>
                <a:spcPts val="2400"/>
              </a:spcBef>
            </a:pPr>
            <a:r>
              <a:rPr lang="en-US" sz="2400" dirty="0"/>
              <a:t> Damages are soaring, amplified by climate change</a:t>
            </a:r>
          </a:p>
          <a:p>
            <a:pPr>
              <a:spcBef>
                <a:spcPts val="2400"/>
              </a:spcBef>
            </a:pPr>
            <a:r>
              <a:rPr lang="en-US" sz="2400" dirty="0"/>
              <a:t> We are insulating wealthier and more politically 	influential people from climate change and 	reducing their incentive to do something about it</a:t>
            </a:r>
          </a:p>
        </p:txBody>
      </p:sp>
    </p:spTree>
    <p:extLst>
      <p:ext uri="{BB962C8B-B14F-4D97-AF65-F5344CB8AC3E}">
        <p14:creationId xmlns:p14="http://schemas.microsoft.com/office/powerpoint/2010/main" val="99444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6B73B-1FA0-2726-9B26-D900A57230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7DB64F-4F9D-6FA0-8B79-BBF2A966D41B}"/>
              </a:ext>
            </a:extLst>
          </p:cNvPr>
          <p:cNvSpPr>
            <a:spLocks noGrp="1"/>
          </p:cNvSpPr>
          <p:nvPr>
            <p:ph type="title"/>
          </p:nvPr>
        </p:nvSpPr>
        <p:spPr/>
        <p:txBody>
          <a:bodyPr/>
          <a:lstStyle/>
          <a:p>
            <a:pPr algn="ctr"/>
            <a:r>
              <a:rPr lang="en-US" dirty="0"/>
              <a:t>Program</a:t>
            </a:r>
          </a:p>
        </p:txBody>
      </p:sp>
      <p:sp>
        <p:nvSpPr>
          <p:cNvPr id="3" name="Content Placeholder 2">
            <a:extLst>
              <a:ext uri="{FF2B5EF4-FFF2-40B4-BE49-F238E27FC236}">
                <a16:creationId xmlns:a16="http://schemas.microsoft.com/office/drawing/2014/main" id="{78BA4E79-9FE3-AEE2-E2F8-BE4E188D530E}"/>
              </a:ext>
            </a:extLst>
          </p:cNvPr>
          <p:cNvSpPr>
            <a:spLocks noGrp="1"/>
          </p:cNvSpPr>
          <p:nvPr>
            <p:ph idx="1"/>
          </p:nvPr>
        </p:nvSpPr>
        <p:spPr/>
        <p:txBody>
          <a:bodyPr/>
          <a:lstStyle/>
          <a:p>
            <a:pPr>
              <a:spcAft>
                <a:spcPts val="2400"/>
              </a:spcAft>
            </a:pPr>
            <a:r>
              <a:rPr lang="en-US" dirty="0"/>
              <a:t>  </a:t>
            </a:r>
            <a:r>
              <a:rPr lang="en-US" dirty="0">
                <a:solidFill>
                  <a:schemeClr val="bg1">
                    <a:lumMod val="75000"/>
                  </a:schemeClr>
                </a:solidFill>
              </a:rPr>
              <a:t>The policy problem</a:t>
            </a:r>
          </a:p>
          <a:p>
            <a:pPr>
              <a:spcAft>
                <a:spcPts val="2400"/>
              </a:spcAft>
            </a:pPr>
            <a:r>
              <a:rPr lang="en-US" dirty="0"/>
              <a:t>  The technical problem</a:t>
            </a:r>
          </a:p>
          <a:p>
            <a:pPr>
              <a:spcAft>
                <a:spcPts val="2400"/>
              </a:spcAft>
            </a:pPr>
            <a:r>
              <a:rPr lang="en-US" dirty="0"/>
              <a:t>  </a:t>
            </a:r>
            <a:r>
              <a:rPr lang="en-US" dirty="0">
                <a:solidFill>
                  <a:schemeClr val="bg1">
                    <a:lumMod val="75000"/>
                  </a:schemeClr>
                </a:solidFill>
              </a:rPr>
              <a:t>A physically based hazard model</a:t>
            </a:r>
          </a:p>
          <a:p>
            <a:pPr>
              <a:spcAft>
                <a:spcPts val="2400"/>
              </a:spcAft>
            </a:pPr>
            <a:r>
              <a:rPr lang="en-US" dirty="0">
                <a:solidFill>
                  <a:schemeClr val="bg1">
                    <a:lumMod val="75000"/>
                  </a:schemeClr>
                </a:solidFill>
              </a:rPr>
              <a:t>  Catalyzing action through free markets</a:t>
            </a:r>
          </a:p>
        </p:txBody>
      </p:sp>
    </p:spTree>
    <p:extLst>
      <p:ext uri="{BB962C8B-B14F-4D97-AF65-F5344CB8AC3E}">
        <p14:creationId xmlns:p14="http://schemas.microsoft.com/office/powerpoint/2010/main" val="3080327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Flawed Basis of Current Risk Modeling</a:t>
            </a:r>
          </a:p>
        </p:txBody>
      </p:sp>
      <p:sp>
        <p:nvSpPr>
          <p:cNvPr id="6" name="Content Placeholder 5"/>
          <p:cNvSpPr>
            <a:spLocks noGrp="1"/>
          </p:cNvSpPr>
          <p:nvPr>
            <p:ph idx="1"/>
          </p:nvPr>
        </p:nvSpPr>
        <p:spPr>
          <a:xfrm>
            <a:off x="769632" y="1595070"/>
            <a:ext cx="7802868" cy="4789304"/>
          </a:xfrm>
        </p:spPr>
        <p:txBody>
          <a:bodyPr>
            <a:normAutofit fontScale="85000" lnSpcReduction="20000"/>
          </a:bodyPr>
          <a:lstStyle/>
          <a:p>
            <a:pPr>
              <a:spcBef>
                <a:spcPts val="1500"/>
              </a:spcBef>
            </a:pPr>
            <a:r>
              <a:rPr lang="en-US" dirty="0"/>
              <a:t>  Almost all current risk assessments are based on 	historical statistics</a:t>
            </a:r>
          </a:p>
          <a:p>
            <a:pPr>
              <a:spcBef>
                <a:spcPts val="1500"/>
              </a:spcBef>
            </a:pPr>
            <a:r>
              <a:rPr lang="en-US" dirty="0"/>
              <a:t>  Historical records are flawed and too short (stay 	tuned) to assess key statistics, like average annual 	loss</a:t>
            </a:r>
          </a:p>
          <a:p>
            <a:pPr>
              <a:spcBef>
                <a:spcPts val="1500"/>
              </a:spcBef>
            </a:pPr>
            <a:r>
              <a:rPr lang="en-US" dirty="0"/>
              <a:t>  Moreover, </a:t>
            </a:r>
            <a:r>
              <a:rPr lang="en-US" b="1" dirty="0"/>
              <a:t>the past 50-150 years is a poor guide to 	the present owing to climate change that 	</a:t>
            </a:r>
            <a:r>
              <a:rPr lang="en-US" b="1" i="1" dirty="0"/>
              <a:t>has already occurred</a:t>
            </a:r>
          </a:p>
          <a:p>
            <a:pPr>
              <a:spcBef>
                <a:spcPts val="1500"/>
              </a:spcBef>
            </a:pPr>
            <a:r>
              <a:rPr lang="en-US" b="1" i="1" dirty="0"/>
              <a:t>  </a:t>
            </a:r>
            <a:r>
              <a:rPr lang="en-US" dirty="0"/>
              <a:t>We need to bring physics to bear on weather hazard 	risk</a:t>
            </a:r>
            <a:endParaRPr lang="en-US" b="1" i="1" dirty="0"/>
          </a:p>
          <a:p>
            <a:pPr>
              <a:spcBef>
                <a:spcPts val="1500"/>
              </a:spcBef>
            </a:pPr>
            <a:r>
              <a:rPr lang="en-US" dirty="0"/>
              <a:t>  CAT modeling industry has been slow to migrate to a 	physics-based approach</a:t>
            </a:r>
          </a:p>
          <a:p>
            <a:pPr>
              <a:spcBef>
                <a:spcPts val="1500"/>
              </a:spcBef>
            </a:pPr>
            <a:r>
              <a:rPr lang="en-US" dirty="0"/>
              <a:t>  Weather researchers should consider getting more 	involved in physical modeling of weather risk</a:t>
            </a:r>
          </a:p>
        </p:txBody>
      </p:sp>
    </p:spTree>
    <p:extLst>
      <p:ext uri="{BB962C8B-B14F-4D97-AF65-F5344CB8AC3E}">
        <p14:creationId xmlns:p14="http://schemas.microsoft.com/office/powerpoint/2010/main" val="2159306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4810"/>
            <a:ext cx="8229600" cy="770391"/>
          </a:xfrm>
        </p:spPr>
        <p:txBody>
          <a:bodyPr/>
          <a:lstStyle/>
          <a:p>
            <a:pPr algn="ctr"/>
            <a:r>
              <a:rPr lang="en-US" sz="2400" dirty="0">
                <a:solidFill>
                  <a:srgbClr val="0000FF"/>
                </a:solidFill>
                <a:latin typeface="Arial" panose="020B0604020202020204" pitchFamily="34" charset="0"/>
                <a:cs typeface="Arial" panose="020B0604020202020204" pitchFamily="34" charset="0"/>
              </a:rPr>
              <a:t>Why Climate Risk is Dominated by Extreme Events:</a:t>
            </a:r>
          </a:p>
        </p:txBody>
      </p:sp>
      <p:sp>
        <p:nvSpPr>
          <p:cNvPr id="3" name="Content Placeholder 2"/>
          <p:cNvSpPr>
            <a:spLocks noGrp="1"/>
          </p:cNvSpPr>
          <p:nvPr>
            <p:ph idx="1"/>
          </p:nvPr>
        </p:nvSpPr>
        <p:spPr>
          <a:xfrm>
            <a:off x="457200" y="1055916"/>
            <a:ext cx="8229600" cy="1745341"/>
          </a:xfrm>
        </p:spPr>
        <p:txBody>
          <a:bodyPr/>
          <a:lstStyle/>
          <a:p>
            <a:pPr>
              <a:spcBef>
                <a:spcPts val="2400"/>
              </a:spcBef>
              <a:buSzPct val="70000"/>
              <a:buBlip>
                <a:blip r:embed="rId2"/>
              </a:buBlip>
            </a:pPr>
            <a:r>
              <a:rPr lang="en-US" sz="1800" dirty="0">
                <a:cs typeface="Arial" panose="020B0604020202020204" pitchFamily="34" charset="0"/>
              </a:rPr>
              <a:t>Societies are usually well adapted to frequent events (&gt; 1/100 </a:t>
            </a:r>
            <a:r>
              <a:rPr lang="en-US" sz="1800" dirty="0" err="1">
                <a:cs typeface="Arial" panose="020B0604020202020204" pitchFamily="34" charset="0"/>
              </a:rPr>
              <a:t>yr</a:t>
            </a:r>
            <a:r>
              <a:rPr lang="en-US" sz="1800" dirty="0">
                <a:cs typeface="Arial" panose="020B0604020202020204" pitchFamily="34" charset="0"/>
              </a:rPr>
              <a:t>)</a:t>
            </a:r>
          </a:p>
          <a:p>
            <a:pPr>
              <a:spcBef>
                <a:spcPts val="2400"/>
              </a:spcBef>
              <a:buSzPct val="70000"/>
              <a:buBlip>
                <a:blip r:embed="rId2"/>
              </a:buBlip>
            </a:pPr>
            <a:r>
              <a:rPr lang="en-US" sz="1800" dirty="0">
                <a:cs typeface="Arial" panose="020B0604020202020204" pitchFamily="34" charset="0"/>
              </a:rPr>
              <a:t>Societies are often poorly adapted to rare events (&lt; 1/100 </a:t>
            </a:r>
            <a:r>
              <a:rPr lang="en-US" sz="1800" dirty="0" err="1">
                <a:cs typeface="Arial" panose="020B0604020202020204" pitchFamily="34" charset="0"/>
              </a:rPr>
              <a:t>yr</a:t>
            </a:r>
            <a:r>
              <a:rPr lang="en-US" sz="1800" dirty="0">
                <a:cs typeface="Arial" panose="020B0604020202020204" pitchFamily="34" charset="0"/>
              </a:rPr>
              <a:t>)</a:t>
            </a:r>
          </a:p>
          <a:p>
            <a:pPr>
              <a:spcBef>
                <a:spcPts val="2400"/>
              </a:spcBef>
              <a:buSzPct val="70000"/>
              <a:buBlip>
                <a:blip r:embed="rId2"/>
              </a:buBlip>
            </a:pPr>
            <a:r>
              <a:rPr lang="en-US" sz="1800" dirty="0">
                <a:cs typeface="Arial" panose="020B0604020202020204" pitchFamily="34" charset="0"/>
              </a:rPr>
              <a:t>Large cost increases result when &gt; 100-yr events become &lt; 100-yr events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2140" y="2541249"/>
            <a:ext cx="6922039" cy="4003805"/>
          </a:xfrm>
          <a:prstGeom prst="rect">
            <a:avLst/>
          </a:prstGeom>
        </p:spPr>
      </p:pic>
      <p:cxnSp>
        <p:nvCxnSpPr>
          <p:cNvPr id="6" name="Straight Connector 5">
            <a:extLst>
              <a:ext uri="{FF2B5EF4-FFF2-40B4-BE49-F238E27FC236}">
                <a16:creationId xmlns:a16="http://schemas.microsoft.com/office/drawing/2014/main" id="{A9259E73-E692-4D73-85EA-78370E75FB21}"/>
              </a:ext>
            </a:extLst>
          </p:cNvPr>
          <p:cNvCxnSpPr>
            <a:cxnSpLocks/>
          </p:cNvCxnSpPr>
          <p:nvPr/>
        </p:nvCxnSpPr>
        <p:spPr>
          <a:xfrm>
            <a:off x="4892919" y="4446067"/>
            <a:ext cx="0" cy="1583871"/>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561D370-8CBC-463F-8F80-AAE3D4349D24}"/>
              </a:ext>
            </a:extLst>
          </p:cNvPr>
          <p:cNvSpPr txBox="1"/>
          <p:nvPr/>
        </p:nvSpPr>
        <p:spPr>
          <a:xfrm>
            <a:off x="5080698" y="5360856"/>
            <a:ext cx="16573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Largest slope</a:t>
            </a:r>
          </a:p>
        </p:txBody>
      </p:sp>
      <p:cxnSp>
        <p:nvCxnSpPr>
          <p:cNvPr id="10" name="Straight Arrow Connector 9">
            <a:extLst>
              <a:ext uri="{FF2B5EF4-FFF2-40B4-BE49-F238E27FC236}">
                <a16:creationId xmlns:a16="http://schemas.microsoft.com/office/drawing/2014/main" id="{EAB0F412-01AD-4406-A6D1-B03107801F5D}"/>
              </a:ext>
            </a:extLst>
          </p:cNvPr>
          <p:cNvCxnSpPr/>
          <p:nvPr/>
        </p:nvCxnSpPr>
        <p:spPr>
          <a:xfrm flipH="1" flipV="1">
            <a:off x="4999055" y="5148195"/>
            <a:ext cx="718457" cy="30207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683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69693-D180-F191-4036-2D85BFD004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90E4A0-628C-C2A4-B8C9-983968EEA846}"/>
              </a:ext>
            </a:extLst>
          </p:cNvPr>
          <p:cNvSpPr>
            <a:spLocks noGrp="1"/>
          </p:cNvSpPr>
          <p:nvPr>
            <p:ph type="title"/>
          </p:nvPr>
        </p:nvSpPr>
        <p:spPr/>
        <p:txBody>
          <a:bodyPr/>
          <a:lstStyle/>
          <a:p>
            <a:pPr algn="ctr"/>
            <a:r>
              <a:rPr lang="en-US" dirty="0"/>
              <a:t>Program</a:t>
            </a:r>
          </a:p>
        </p:txBody>
      </p:sp>
      <p:sp>
        <p:nvSpPr>
          <p:cNvPr id="3" name="Content Placeholder 2">
            <a:extLst>
              <a:ext uri="{FF2B5EF4-FFF2-40B4-BE49-F238E27FC236}">
                <a16:creationId xmlns:a16="http://schemas.microsoft.com/office/drawing/2014/main" id="{D947D639-D381-B122-D0DE-863F4DB2FEC3}"/>
              </a:ext>
            </a:extLst>
          </p:cNvPr>
          <p:cNvSpPr>
            <a:spLocks noGrp="1"/>
          </p:cNvSpPr>
          <p:nvPr>
            <p:ph idx="1"/>
          </p:nvPr>
        </p:nvSpPr>
        <p:spPr/>
        <p:txBody>
          <a:bodyPr/>
          <a:lstStyle/>
          <a:p>
            <a:pPr>
              <a:spcAft>
                <a:spcPts val="2400"/>
              </a:spcAft>
            </a:pPr>
            <a:r>
              <a:rPr lang="en-US" dirty="0"/>
              <a:t>  The policy problem</a:t>
            </a:r>
          </a:p>
          <a:p>
            <a:pPr>
              <a:spcAft>
                <a:spcPts val="2400"/>
              </a:spcAft>
            </a:pPr>
            <a:r>
              <a:rPr lang="en-US" dirty="0"/>
              <a:t>  </a:t>
            </a:r>
            <a:r>
              <a:rPr lang="en-US" dirty="0">
                <a:solidFill>
                  <a:schemeClr val="bg1">
                    <a:lumMod val="75000"/>
                  </a:schemeClr>
                </a:solidFill>
              </a:rPr>
              <a:t>The technical problem</a:t>
            </a:r>
          </a:p>
          <a:p>
            <a:pPr>
              <a:spcAft>
                <a:spcPts val="2400"/>
              </a:spcAft>
            </a:pPr>
            <a:r>
              <a:rPr lang="en-US" dirty="0">
                <a:solidFill>
                  <a:schemeClr val="bg1">
                    <a:lumMod val="75000"/>
                  </a:schemeClr>
                </a:solidFill>
              </a:rPr>
              <a:t>  A physically based hazard model</a:t>
            </a:r>
          </a:p>
          <a:p>
            <a:pPr>
              <a:spcAft>
                <a:spcPts val="2400"/>
              </a:spcAft>
            </a:pPr>
            <a:r>
              <a:rPr lang="en-US" dirty="0">
                <a:solidFill>
                  <a:schemeClr val="bg1">
                    <a:lumMod val="75000"/>
                  </a:schemeClr>
                </a:solidFill>
              </a:rPr>
              <a:t>  Catalyzing action through free markets</a:t>
            </a:r>
          </a:p>
        </p:txBody>
      </p:sp>
    </p:spTree>
    <p:extLst>
      <p:ext uri="{BB962C8B-B14F-4D97-AF65-F5344CB8AC3E}">
        <p14:creationId xmlns:p14="http://schemas.microsoft.com/office/powerpoint/2010/main" val="20982600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2153231"/>
            <a:ext cx="5747011" cy="2901622"/>
            <a:chOff x="0" y="2153231"/>
            <a:chExt cx="5747011" cy="2901622"/>
          </a:xfrm>
        </p:grpSpPr>
        <p:pic>
          <p:nvPicPr>
            <p:cNvPr id="1026" name="Picture 2" descr="C:\Users\Kerry Emaanuel\Graphics\Transparent Figures\Intensity_histo_models.png"/>
            <p:cNvPicPr>
              <a:picLocks noChangeAspect="1" noChangeArrowheads="1"/>
            </p:cNvPicPr>
            <p:nvPr/>
          </p:nvPicPr>
          <p:blipFill rotWithShape="1">
            <a:blip r:embed="rId2" cstate="print"/>
            <a:srcRect l="9368" t="35641" r="10172" b="35511"/>
            <a:stretch/>
          </p:blipFill>
          <p:spPr bwMode="auto">
            <a:xfrm>
              <a:off x="0" y="2153231"/>
              <a:ext cx="5747011" cy="2901622"/>
            </a:xfrm>
            <a:prstGeom prst="rect">
              <a:avLst/>
            </a:prstGeom>
            <a:noFill/>
          </p:spPr>
        </p:pic>
        <p:cxnSp>
          <p:nvCxnSpPr>
            <p:cNvPr id="11" name="Straight Connector 10"/>
            <p:cNvCxnSpPr/>
            <p:nvPr/>
          </p:nvCxnSpPr>
          <p:spPr>
            <a:xfrm>
              <a:off x="3048000" y="2667000"/>
              <a:ext cx="20128" cy="18933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a:off x="3662022" y="3703027"/>
              <a:ext cx="457200" cy="2286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H="1">
              <a:off x="3048000" y="2345749"/>
              <a:ext cx="1312871" cy="7667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93630" y="4769001"/>
              <a:ext cx="446417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Wind Speed (meters per second)</a:t>
              </a:r>
            </a:p>
          </p:txBody>
        </p:sp>
      </p:grpSp>
      <p:sp>
        <p:nvSpPr>
          <p:cNvPr id="6" name="TextBox 5"/>
          <p:cNvSpPr txBox="1"/>
          <p:nvPr/>
        </p:nvSpPr>
        <p:spPr>
          <a:xfrm>
            <a:off x="5623208" y="1509002"/>
            <a:ext cx="35052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rPr>
              <a:t>Histograms of Tropical Cyclone Intensity as Simulated by a Global Model with </a:t>
            </a:r>
            <a:r>
              <a:rPr lang="en-US" sz="2400" dirty="0">
                <a:solidFill>
                  <a:srgbClr val="002060"/>
                </a:solidFill>
              </a:rPr>
              <a:t>50 km</a:t>
            </a:r>
            <a:r>
              <a:rPr kumimoji="0" lang="en-US" sz="2400" b="0" i="0" u="none" strike="noStrike" kern="1200" cap="none" spc="0" normalizeH="0" baseline="0" noProof="0" dirty="0">
                <a:ln>
                  <a:noFill/>
                </a:ln>
                <a:solidFill>
                  <a:srgbClr val="002060"/>
                </a:solidFill>
                <a:effectLst/>
                <a:uLnTx/>
                <a:uFillTx/>
              </a:rPr>
              <a:t> grid point spacing. (Courtesy Isaac Held, GFDL)</a:t>
            </a:r>
          </a:p>
        </p:txBody>
      </p:sp>
      <p:sp>
        <p:nvSpPr>
          <p:cNvPr id="17" name="TextBox 16"/>
          <p:cNvSpPr txBox="1"/>
          <p:nvPr/>
        </p:nvSpPr>
        <p:spPr>
          <a:xfrm>
            <a:off x="3602971" y="1980564"/>
            <a:ext cx="14593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Category 3</a:t>
            </a:r>
          </a:p>
        </p:txBody>
      </p:sp>
      <p:sp>
        <p:nvSpPr>
          <p:cNvPr id="9" name="TextBox 8"/>
          <p:cNvSpPr txBox="1"/>
          <p:nvPr/>
        </p:nvSpPr>
        <p:spPr>
          <a:xfrm>
            <a:off x="5654806" y="4056487"/>
            <a:ext cx="33528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ea typeface="+mn-ea"/>
                <a:cs typeface="+mn-cs"/>
              </a:rPr>
              <a:t>Global models do not simulate the storms that cause destruction</a:t>
            </a:r>
          </a:p>
        </p:txBody>
      </p:sp>
      <p:sp>
        <p:nvSpPr>
          <p:cNvPr id="13" name="TextBox 12"/>
          <p:cNvSpPr txBox="1"/>
          <p:nvPr/>
        </p:nvSpPr>
        <p:spPr>
          <a:xfrm>
            <a:off x="3395523" y="3199682"/>
            <a:ext cx="10842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Observed</a:t>
            </a:r>
          </a:p>
        </p:txBody>
      </p:sp>
      <p:sp>
        <p:nvSpPr>
          <p:cNvPr id="18" name="TextBox 17"/>
          <p:cNvSpPr txBox="1"/>
          <p:nvPr/>
        </p:nvSpPr>
        <p:spPr>
          <a:xfrm>
            <a:off x="2045274" y="2786775"/>
            <a:ext cx="1143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Modeled</a:t>
            </a:r>
          </a:p>
        </p:txBody>
      </p:sp>
      <p:cxnSp>
        <p:nvCxnSpPr>
          <p:cNvPr id="20" name="Straight Arrow Connector 19"/>
          <p:cNvCxnSpPr/>
          <p:nvPr/>
        </p:nvCxnSpPr>
        <p:spPr>
          <a:xfrm rot="10800000" flipV="1">
            <a:off x="2269994" y="3094699"/>
            <a:ext cx="38100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90282" y="107576"/>
            <a:ext cx="780825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mj-lt"/>
                <a:ea typeface="+mn-ea"/>
                <a:cs typeface="Arial" panose="020B0604020202020204" pitchFamily="34" charset="0"/>
              </a:rPr>
              <a:t>Modeling risk:  Today’s global climate models are far too coarse to simulate destructive hurricanes</a:t>
            </a:r>
          </a:p>
        </p:txBody>
      </p:sp>
      <p:sp>
        <p:nvSpPr>
          <p:cNvPr id="7" name="TextBox 6">
            <a:extLst>
              <a:ext uri="{FF2B5EF4-FFF2-40B4-BE49-F238E27FC236}">
                <a16:creationId xmlns:a16="http://schemas.microsoft.com/office/drawing/2014/main" id="{05C41A20-460C-EC43-AA03-02958FE18FEC}"/>
              </a:ext>
            </a:extLst>
          </p:cNvPr>
          <p:cNvSpPr txBox="1"/>
          <p:nvPr/>
        </p:nvSpPr>
        <p:spPr>
          <a:xfrm>
            <a:off x="305939" y="5280819"/>
            <a:ext cx="8760719" cy="338554"/>
          </a:xfrm>
          <a:prstGeom prst="rect">
            <a:avLst/>
          </a:prstGeom>
          <a:noFill/>
        </p:spPr>
        <p:txBody>
          <a:bodyPr wrap="square" rtlCol="0">
            <a:spAutoFit/>
          </a:bodyPr>
          <a:lstStyle/>
          <a:p>
            <a:r>
              <a:rPr lang="en-US" sz="1600" dirty="0"/>
              <a:t>Detailed, high-resolution modeling suggests grid spacing of no more than 3 km required</a:t>
            </a:r>
          </a:p>
        </p:txBody>
      </p:sp>
      <p:sp>
        <p:nvSpPr>
          <p:cNvPr id="8" name="TextBox 7">
            <a:extLst>
              <a:ext uri="{FF2B5EF4-FFF2-40B4-BE49-F238E27FC236}">
                <a16:creationId xmlns:a16="http://schemas.microsoft.com/office/drawing/2014/main" id="{1BC95440-FEF7-124A-3084-2628378A0236}"/>
              </a:ext>
            </a:extLst>
          </p:cNvPr>
          <p:cNvSpPr txBox="1"/>
          <p:nvPr/>
        </p:nvSpPr>
        <p:spPr>
          <a:xfrm>
            <a:off x="1015009" y="5767807"/>
            <a:ext cx="7342577" cy="338554"/>
          </a:xfrm>
          <a:prstGeom prst="rect">
            <a:avLst/>
          </a:prstGeom>
          <a:noFill/>
        </p:spPr>
        <p:txBody>
          <a:bodyPr wrap="square" rtlCol="0">
            <a:spAutoFit/>
          </a:bodyPr>
          <a:lstStyle/>
          <a:p>
            <a:pPr algn="ctr"/>
            <a:r>
              <a:rPr lang="en-US" sz="1600" dirty="0" err="1"/>
              <a:t>HighResMip</a:t>
            </a:r>
            <a:r>
              <a:rPr lang="en-US" sz="1600" dirty="0"/>
              <a:t>:  Grid spacings of 20-200 km (NICAM has short run at 14 km)</a:t>
            </a:r>
          </a:p>
        </p:txBody>
      </p:sp>
      <p:sp>
        <p:nvSpPr>
          <p:cNvPr id="10" name="TextBox 9">
            <a:extLst>
              <a:ext uri="{FF2B5EF4-FFF2-40B4-BE49-F238E27FC236}">
                <a16:creationId xmlns:a16="http://schemas.microsoft.com/office/drawing/2014/main" id="{F39013B7-2D25-B7D4-4CE5-C0F62FB054EE}"/>
              </a:ext>
            </a:extLst>
          </p:cNvPr>
          <p:cNvSpPr txBox="1"/>
          <p:nvPr/>
        </p:nvSpPr>
        <p:spPr>
          <a:xfrm>
            <a:off x="209550" y="6294120"/>
            <a:ext cx="8724900" cy="461665"/>
          </a:xfrm>
          <a:prstGeom prst="rect">
            <a:avLst/>
          </a:prstGeom>
          <a:noFill/>
        </p:spPr>
        <p:txBody>
          <a:bodyPr wrap="square" rtlCol="0">
            <a:spAutoFit/>
          </a:bodyPr>
          <a:lstStyle/>
          <a:p>
            <a:pPr algn="ctr"/>
            <a:r>
              <a:rPr lang="en-US" sz="2400" dirty="0">
                <a:cs typeface="Arial" panose="020B0604020202020204" pitchFamily="34" charset="0"/>
              </a:rPr>
              <a:t>We need high resolution </a:t>
            </a:r>
            <a:r>
              <a:rPr lang="en-US" sz="2400" b="1" i="1" dirty="0">
                <a:cs typeface="Arial" panose="020B0604020202020204" pitchFamily="34" charset="0"/>
              </a:rPr>
              <a:t>and</a:t>
            </a:r>
            <a:r>
              <a:rPr lang="en-US" sz="2400" dirty="0">
                <a:cs typeface="Arial" panose="020B0604020202020204" pitchFamily="34" charset="0"/>
              </a:rPr>
              <a:t> O(1000 </a:t>
            </a:r>
            <a:r>
              <a:rPr lang="en-US" sz="2400" dirty="0" err="1">
                <a:cs typeface="Arial" panose="020B0604020202020204" pitchFamily="34" charset="0"/>
              </a:rPr>
              <a:t>yr</a:t>
            </a:r>
            <a:r>
              <a:rPr lang="en-US" sz="2400" dirty="0">
                <a:cs typeface="Arial" panose="020B0604020202020204" pitchFamily="34" charset="0"/>
              </a:rPr>
              <a:t>) simulations</a:t>
            </a:r>
          </a:p>
        </p:txBody>
      </p:sp>
    </p:spTree>
    <p:extLst>
      <p:ext uri="{BB962C8B-B14F-4D97-AF65-F5344CB8AC3E}">
        <p14:creationId xmlns:p14="http://schemas.microsoft.com/office/powerpoint/2010/main" val="160301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P spid="9" grpId="0"/>
      <p:bldP spid="13" grpId="0"/>
      <p:bldP spid="18" grpId="0"/>
      <p:bldP spid="7" grpId="0"/>
      <p:bldP spid="8"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5" name="Picture 5" descr="v_max_comp"/>
          <p:cNvPicPr>
            <a:picLocks noGrp="1" noChangeAspect="1" noChangeArrowheads="1"/>
          </p:cNvPicPr>
          <p:nvPr>
            <p:ph idx="4294967295"/>
          </p:nvPr>
        </p:nvPicPr>
        <p:blipFill>
          <a:blip r:embed="rId3" cstate="print"/>
          <a:srcRect/>
          <a:stretch>
            <a:fillRect/>
          </a:stretch>
        </p:blipFill>
        <p:spPr>
          <a:xfrm>
            <a:off x="1415976" y="1099196"/>
            <a:ext cx="6577761" cy="4934749"/>
          </a:xfrm>
          <a:noFill/>
          <a:ln/>
        </p:spPr>
      </p:pic>
      <p:sp>
        <p:nvSpPr>
          <p:cNvPr id="61448" name="Rectangle 8"/>
          <p:cNvSpPr>
            <a:spLocks noGrp="1" noChangeArrowheads="1"/>
          </p:cNvSpPr>
          <p:nvPr>
            <p:ph type="title"/>
          </p:nvPr>
        </p:nvSpPr>
        <p:spPr>
          <a:xfrm>
            <a:off x="457200" y="228600"/>
            <a:ext cx="8458200" cy="1143000"/>
          </a:xfrm>
        </p:spPr>
        <p:txBody>
          <a:bodyPr/>
          <a:lstStyle/>
          <a:p>
            <a:pPr algn="ctr"/>
            <a:r>
              <a:rPr lang="en-US" sz="2800" dirty="0">
                <a:solidFill>
                  <a:srgbClr val="0F2AB1"/>
                </a:solidFill>
                <a:latin typeface="+mn-lt"/>
                <a:cs typeface="Arial" pitchFamily="34" charset="0"/>
              </a:rPr>
              <a:t>What it Takes to Simulate a Hurricane Accurately</a:t>
            </a:r>
          </a:p>
        </p:txBody>
      </p:sp>
      <p:sp>
        <p:nvSpPr>
          <p:cNvPr id="2" name="TextBox 1">
            <a:extLst>
              <a:ext uri="{FF2B5EF4-FFF2-40B4-BE49-F238E27FC236}">
                <a16:creationId xmlns:a16="http://schemas.microsoft.com/office/drawing/2014/main" id="{61E3ACF7-B018-40FC-1C2E-759514D89181}"/>
              </a:ext>
            </a:extLst>
          </p:cNvPr>
          <p:cNvSpPr txBox="1"/>
          <p:nvPr/>
        </p:nvSpPr>
        <p:spPr>
          <a:xfrm>
            <a:off x="1015011" y="6006568"/>
            <a:ext cx="734257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ea typeface="+mn-ea"/>
                <a:cs typeface="+mn-cs"/>
              </a:rPr>
              <a:t>Typical Climate Model Grid spacings: of 50-200 km</a:t>
            </a:r>
          </a:p>
        </p:txBody>
      </p:sp>
      <p:sp>
        <p:nvSpPr>
          <p:cNvPr id="3" name="TextBox 2">
            <a:extLst>
              <a:ext uri="{FF2B5EF4-FFF2-40B4-BE49-F238E27FC236}">
                <a16:creationId xmlns:a16="http://schemas.microsoft.com/office/drawing/2014/main" id="{4924C7DF-DE03-D2C8-C5A2-BBEE4C16FBEC}"/>
              </a:ext>
            </a:extLst>
          </p:cNvPr>
          <p:cNvSpPr txBox="1"/>
          <p:nvPr/>
        </p:nvSpPr>
        <p:spPr>
          <a:xfrm>
            <a:off x="7649202" y="3882093"/>
            <a:ext cx="14947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rPr>
              <a:t>Horizontal </a:t>
            </a:r>
            <a:r>
              <a:rPr lang="en-US" sz="1600" noProof="0" dirty="0">
                <a:solidFill>
                  <a:prstClr val="black"/>
                </a:solidFill>
              </a:rPr>
              <a:t>d</a:t>
            </a:r>
            <a:r>
              <a:rPr kumimoji="0" lang="en-US" sz="1600" b="0" i="0" u="none" strike="noStrike" kern="1200" cap="none" spc="0" normalizeH="0" baseline="0" noProof="0" dirty="0">
                <a:ln>
                  <a:noFill/>
                </a:ln>
                <a:solidFill>
                  <a:prstClr val="black"/>
                </a:solidFill>
                <a:effectLst/>
                <a:uLnTx/>
                <a:uFillTx/>
              </a:rPr>
              <a:t>istance</a:t>
            </a:r>
            <a:r>
              <a:rPr kumimoji="0" lang="en-US" sz="1600" b="0" i="0" u="none" strike="noStrike" kern="1200" cap="none" spc="0" normalizeH="0" noProof="0" dirty="0">
                <a:ln>
                  <a:noFill/>
                </a:ln>
                <a:solidFill>
                  <a:prstClr val="black"/>
                </a:solidFill>
                <a:effectLst/>
                <a:uLnTx/>
                <a:uFillTx/>
              </a:rPr>
              <a:t> </a:t>
            </a:r>
            <a:r>
              <a:rPr kumimoji="0" lang="en-US" sz="1600" b="0" i="0" u="none" strike="noStrike" kern="1200" cap="none" spc="0" normalizeH="0" baseline="0" noProof="0" dirty="0">
                <a:ln>
                  <a:noFill/>
                </a:ln>
                <a:solidFill>
                  <a:prstClr val="black"/>
                </a:solidFill>
                <a:effectLst/>
                <a:uLnTx/>
                <a:uFillTx/>
              </a:rPr>
              <a:t> between computational nodes</a:t>
            </a:r>
          </a:p>
        </p:txBody>
      </p:sp>
      <p:cxnSp>
        <p:nvCxnSpPr>
          <p:cNvPr id="6" name="Straight Arrow Connector 5">
            <a:extLst>
              <a:ext uri="{FF2B5EF4-FFF2-40B4-BE49-F238E27FC236}">
                <a16:creationId xmlns:a16="http://schemas.microsoft.com/office/drawing/2014/main" id="{AE13B8D1-5D83-681D-8979-1490D6EDE782}"/>
              </a:ext>
            </a:extLst>
          </p:cNvPr>
          <p:cNvCxnSpPr/>
          <p:nvPr/>
        </p:nvCxnSpPr>
        <p:spPr>
          <a:xfrm flipH="1">
            <a:off x="6554113" y="4457016"/>
            <a:ext cx="1095089"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579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AC939-B7C3-B838-C84A-458F7746053D}"/>
              </a:ext>
            </a:extLst>
          </p:cNvPr>
          <p:cNvSpPr>
            <a:spLocks noGrp="1"/>
          </p:cNvSpPr>
          <p:nvPr>
            <p:ph type="ctrTitle"/>
          </p:nvPr>
        </p:nvSpPr>
        <p:spPr/>
        <p:txBody>
          <a:bodyPr>
            <a:normAutofit/>
          </a:bodyPr>
          <a:lstStyle/>
          <a:p>
            <a:r>
              <a:rPr lang="en-US" dirty="0">
                <a:latin typeface="Segoe UI Semilight" panose="020B0402040204020203" pitchFamily="34" charset="0"/>
                <a:cs typeface="Segoe UI Semilight" panose="020B0402040204020203" pitchFamily="34" charset="0"/>
              </a:rPr>
              <a:t>The TC Hurricane Hazard Model (TCHM)</a:t>
            </a:r>
          </a:p>
        </p:txBody>
      </p:sp>
    </p:spTree>
    <p:extLst>
      <p:ext uri="{BB962C8B-B14F-4D97-AF65-F5344CB8AC3E}">
        <p14:creationId xmlns:p14="http://schemas.microsoft.com/office/powerpoint/2010/main" val="36862092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940CD-3A03-2D2A-0D99-E675B21FFC80}"/>
              </a:ext>
            </a:extLst>
          </p:cNvPr>
          <p:cNvSpPr>
            <a:spLocks noGrp="1"/>
          </p:cNvSpPr>
          <p:nvPr>
            <p:ph type="title"/>
          </p:nvPr>
        </p:nvSpPr>
        <p:spPr/>
        <p:txBody>
          <a:bodyPr/>
          <a:lstStyle/>
          <a:p>
            <a:pPr lvl="0" algn="ctr"/>
            <a:r>
              <a:rPr lang="en-US" dirty="0"/>
              <a:t>Reanalysis and Global Model Input Data</a:t>
            </a:r>
          </a:p>
        </p:txBody>
      </p:sp>
      <p:sp>
        <p:nvSpPr>
          <p:cNvPr id="3" name="Content Placeholder 2">
            <a:extLst>
              <a:ext uri="{FF2B5EF4-FFF2-40B4-BE49-F238E27FC236}">
                <a16:creationId xmlns:a16="http://schemas.microsoft.com/office/drawing/2014/main" id="{1AA43AE6-F7D7-3F3E-15DA-716B92B8419D}"/>
              </a:ext>
            </a:extLst>
          </p:cNvPr>
          <p:cNvSpPr>
            <a:spLocks noGrp="1"/>
          </p:cNvSpPr>
          <p:nvPr>
            <p:ph idx="1"/>
          </p:nvPr>
        </p:nvSpPr>
        <p:spPr>
          <a:xfrm>
            <a:off x="628649" y="2347003"/>
            <a:ext cx="8134351" cy="3263504"/>
          </a:xfrm>
        </p:spPr>
        <p:txBody>
          <a:bodyPr>
            <a:normAutofit fontScale="85000" lnSpcReduction="20000"/>
          </a:bodyPr>
          <a:lstStyle/>
          <a:p>
            <a:pPr>
              <a:spcAft>
                <a:spcPts val="900"/>
              </a:spcAft>
            </a:pPr>
            <a:r>
              <a:rPr lang="en-US" dirty="0"/>
              <a:t>  The TCHM is driven by time-evolving 	global gridded 	data from reanalyses and climate models</a:t>
            </a:r>
          </a:p>
          <a:p>
            <a:pPr>
              <a:spcAft>
                <a:spcPts val="900"/>
              </a:spcAft>
            </a:pPr>
            <a:r>
              <a:rPr lang="en-US" dirty="0"/>
              <a:t>  </a:t>
            </a:r>
            <a:r>
              <a:rPr lang="en-US" i="1" dirty="0"/>
              <a:t>NO historical hurricane data are used</a:t>
            </a:r>
          </a:p>
          <a:p>
            <a:pPr>
              <a:spcAft>
                <a:spcPts val="900"/>
              </a:spcAft>
            </a:pPr>
            <a:r>
              <a:rPr lang="en-US" dirty="0"/>
              <a:t>  This data consists of monthly mean quantities for 	each 	year in the data set. Each year is unique: For 	example, August of 1979 differs from August of 	1980</a:t>
            </a:r>
          </a:p>
          <a:p>
            <a:pPr>
              <a:spcAft>
                <a:spcPts val="900"/>
              </a:spcAft>
            </a:pPr>
            <a:r>
              <a:rPr lang="en-US" dirty="0"/>
              <a:t>  The input data can be divided into thermodynamic and 	kinematic quantities, and are treated differently</a:t>
            </a:r>
          </a:p>
        </p:txBody>
      </p:sp>
    </p:spTree>
    <p:extLst>
      <p:ext uri="{BB962C8B-B14F-4D97-AF65-F5344CB8AC3E}">
        <p14:creationId xmlns:p14="http://schemas.microsoft.com/office/powerpoint/2010/main" val="337122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26CD7-51EA-023C-CCAF-84433095CF98}"/>
              </a:ext>
            </a:extLst>
          </p:cNvPr>
          <p:cNvSpPr>
            <a:spLocks noGrp="1"/>
          </p:cNvSpPr>
          <p:nvPr>
            <p:ph type="title"/>
          </p:nvPr>
        </p:nvSpPr>
        <p:spPr>
          <a:xfrm>
            <a:off x="628650" y="365126"/>
            <a:ext cx="7886700" cy="750939"/>
          </a:xfrm>
        </p:spPr>
        <p:txBody>
          <a:bodyPr>
            <a:normAutofit/>
          </a:bodyPr>
          <a:lstStyle/>
          <a:p>
            <a:pPr algn="ctr"/>
            <a:r>
              <a:rPr lang="en-US" sz="3600" dirty="0"/>
              <a:t>Input Data</a:t>
            </a:r>
          </a:p>
        </p:txBody>
      </p:sp>
      <p:sp>
        <p:nvSpPr>
          <p:cNvPr id="3" name="Content Placeholder 2">
            <a:extLst>
              <a:ext uri="{FF2B5EF4-FFF2-40B4-BE49-F238E27FC236}">
                <a16:creationId xmlns:a16="http://schemas.microsoft.com/office/drawing/2014/main" id="{4855B829-F962-0BC0-D8DF-5D66634B96A0}"/>
              </a:ext>
            </a:extLst>
          </p:cNvPr>
          <p:cNvSpPr>
            <a:spLocks noGrp="1"/>
          </p:cNvSpPr>
          <p:nvPr>
            <p:ph idx="1"/>
          </p:nvPr>
        </p:nvSpPr>
        <p:spPr>
          <a:xfrm>
            <a:off x="592282" y="1430045"/>
            <a:ext cx="7886700" cy="4103248"/>
          </a:xfrm>
        </p:spPr>
        <p:txBody>
          <a:bodyPr/>
          <a:lstStyle/>
          <a:p>
            <a:r>
              <a:rPr lang="en-US" dirty="0"/>
              <a:t> Thermodynamic</a:t>
            </a:r>
          </a:p>
          <a:p>
            <a:endParaRPr lang="en-US" dirty="0"/>
          </a:p>
          <a:p>
            <a:pPr lvl="1"/>
            <a:r>
              <a:rPr lang="en-US" dirty="0"/>
              <a:t> </a:t>
            </a:r>
            <a:r>
              <a:rPr lang="en-US" sz="2000" dirty="0"/>
              <a:t>Potential Intensity (function of sea surface and tropospheric 	temperatures)</a:t>
            </a:r>
          </a:p>
          <a:p>
            <a:pPr lvl="1"/>
            <a:endParaRPr lang="en-US" sz="2000" dirty="0"/>
          </a:p>
          <a:p>
            <a:pPr lvl="1"/>
            <a:r>
              <a:rPr lang="en-US" sz="2000" dirty="0"/>
              <a:t> Thermodynamic resistance (required by intensity model; 	function of sea surface temperature and 600 hPa 	temperature and humidity)</a:t>
            </a:r>
          </a:p>
          <a:p>
            <a:pPr marL="0" indent="0">
              <a:buNone/>
            </a:pPr>
            <a:endParaRPr lang="en-US" dirty="0"/>
          </a:p>
        </p:txBody>
      </p:sp>
      <p:graphicFrame>
        <p:nvGraphicFramePr>
          <p:cNvPr id="6" name="Object 5">
            <a:extLst>
              <a:ext uri="{FF2B5EF4-FFF2-40B4-BE49-F238E27FC236}">
                <a16:creationId xmlns:a16="http://schemas.microsoft.com/office/drawing/2014/main" id="{C401AC4D-FE99-D47D-6449-5C1B791B6ABE}"/>
              </a:ext>
            </a:extLst>
          </p:cNvPr>
          <p:cNvGraphicFramePr>
            <a:graphicFrameLocks noChangeAspect="1"/>
          </p:cNvGraphicFramePr>
          <p:nvPr>
            <p:extLst>
              <p:ext uri="{D42A27DB-BD31-4B8C-83A1-F6EECF244321}">
                <p14:modId xmlns:p14="http://schemas.microsoft.com/office/powerpoint/2010/main" val="1978409323"/>
              </p:ext>
            </p:extLst>
          </p:nvPr>
        </p:nvGraphicFramePr>
        <p:xfrm>
          <a:off x="3511506" y="4378689"/>
          <a:ext cx="1611196" cy="840624"/>
        </p:xfrm>
        <a:graphic>
          <a:graphicData uri="http://schemas.openxmlformats.org/presentationml/2006/ole">
            <mc:AlternateContent xmlns:mc="http://schemas.openxmlformats.org/markup-compatibility/2006">
              <mc:Choice xmlns:v="urn:schemas-microsoft-com:vml" Requires="v">
                <p:oleObj name="Equation" r:id="rId2" imgW="876240" imgH="457200" progId="Equation.DSMT4">
                  <p:embed/>
                </p:oleObj>
              </mc:Choice>
              <mc:Fallback>
                <p:oleObj name="Equation" r:id="rId2" imgW="876240" imgH="457200" progId="Equation.DSMT4">
                  <p:embed/>
                  <p:pic>
                    <p:nvPicPr>
                      <p:cNvPr id="6" name="Object 5">
                        <a:extLst>
                          <a:ext uri="{FF2B5EF4-FFF2-40B4-BE49-F238E27FC236}">
                            <a16:creationId xmlns:a16="http://schemas.microsoft.com/office/drawing/2014/main" id="{C401AC4D-FE99-D47D-6449-5C1B791B6ABE}"/>
                          </a:ext>
                        </a:extLst>
                      </p:cNvPr>
                      <p:cNvPicPr/>
                      <p:nvPr/>
                    </p:nvPicPr>
                    <p:blipFill>
                      <a:blip r:embed="rId3"/>
                      <a:stretch>
                        <a:fillRect/>
                      </a:stretch>
                    </p:blipFill>
                    <p:spPr>
                      <a:xfrm>
                        <a:off x="3511506" y="4378689"/>
                        <a:ext cx="1611196" cy="840624"/>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0D6CDB0F-208D-5632-266F-A60EF350A1F3}"/>
              </a:ext>
            </a:extLst>
          </p:cNvPr>
          <p:cNvSpPr txBox="1"/>
          <p:nvPr/>
        </p:nvSpPr>
        <p:spPr>
          <a:xfrm>
            <a:off x="962198" y="5633444"/>
            <a:ext cx="7219604" cy="646331"/>
          </a:xfrm>
          <a:prstGeom prst="rect">
            <a:avLst/>
          </a:prstGeom>
          <a:noFill/>
        </p:spPr>
        <p:txBody>
          <a:bodyPr wrap="square" rtlCol="0">
            <a:spAutoFit/>
          </a:bodyPr>
          <a:lstStyle/>
          <a:p>
            <a:r>
              <a:rPr lang="en-US" dirty="0"/>
              <a:t>Note:   This is NOT a choice. It is what is demanded by the deterministic intensity model.</a:t>
            </a:r>
          </a:p>
        </p:txBody>
      </p:sp>
    </p:spTree>
    <p:extLst>
      <p:ext uri="{BB962C8B-B14F-4D97-AF65-F5344CB8AC3E}">
        <p14:creationId xmlns:p14="http://schemas.microsoft.com/office/powerpoint/2010/main" val="26721526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676ED-7795-8AF9-D173-F5BE57A15902}"/>
              </a:ext>
            </a:extLst>
          </p:cNvPr>
          <p:cNvSpPr>
            <a:spLocks noGrp="1"/>
          </p:cNvSpPr>
          <p:nvPr>
            <p:ph type="title"/>
          </p:nvPr>
        </p:nvSpPr>
        <p:spPr/>
        <p:txBody>
          <a:bodyPr/>
          <a:lstStyle/>
          <a:p>
            <a:r>
              <a:rPr lang="en-US" dirty="0"/>
              <a:t>Input Data (continue)</a:t>
            </a:r>
          </a:p>
        </p:txBody>
      </p:sp>
      <p:sp>
        <p:nvSpPr>
          <p:cNvPr id="3" name="Content Placeholder 2">
            <a:extLst>
              <a:ext uri="{FF2B5EF4-FFF2-40B4-BE49-F238E27FC236}">
                <a16:creationId xmlns:a16="http://schemas.microsoft.com/office/drawing/2014/main" id="{2909EF5E-B690-9D43-57CE-F8DA2212BC10}"/>
              </a:ext>
            </a:extLst>
          </p:cNvPr>
          <p:cNvSpPr>
            <a:spLocks noGrp="1"/>
          </p:cNvSpPr>
          <p:nvPr>
            <p:ph idx="1"/>
          </p:nvPr>
        </p:nvSpPr>
        <p:spPr>
          <a:xfrm>
            <a:off x="628650" y="1981243"/>
            <a:ext cx="7886700" cy="3263504"/>
          </a:xfrm>
        </p:spPr>
        <p:txBody>
          <a:bodyPr>
            <a:normAutofit fontScale="85000" lnSpcReduction="20000"/>
          </a:bodyPr>
          <a:lstStyle/>
          <a:p>
            <a:r>
              <a:rPr lang="en-US" dirty="0"/>
              <a:t> Kinematic</a:t>
            </a:r>
          </a:p>
          <a:p>
            <a:pPr lvl="1"/>
            <a:r>
              <a:rPr lang="en-US" dirty="0"/>
              <a:t> First, daily winds at 850 and 250 hPa are used to calculate 	monthly mean winds and monthly mean covariances among 	the 4 wind components (two components at each of two 	levels)</a:t>
            </a:r>
          </a:p>
          <a:p>
            <a:pPr lvl="1"/>
            <a:r>
              <a:rPr lang="en-US" dirty="0"/>
              <a:t> These are then used to synthesize times series of wind at the 	two levels, representing them as Fourier series in time with 	random phase. For example, the zonal wind at 250 hPa is 	represented as </a:t>
            </a:r>
          </a:p>
          <a:p>
            <a:pPr lvl="1"/>
            <a:endParaRPr lang="en-US" dirty="0"/>
          </a:p>
          <a:p>
            <a:pPr marL="342900" lvl="1" indent="0">
              <a:buNone/>
            </a:pPr>
            <a:endParaRPr lang="en-US" dirty="0"/>
          </a:p>
          <a:p>
            <a:pPr marL="342900" lvl="1" indent="0">
              <a:buNone/>
            </a:pPr>
            <a:r>
              <a:rPr lang="en-US" dirty="0"/>
              <a:t>	where </a:t>
            </a:r>
            <a:r>
              <a:rPr lang="en-US" i="1" dirty="0"/>
              <a:t>t</a:t>
            </a:r>
            <a:r>
              <a:rPr lang="en-US" dirty="0"/>
              <a:t> is a fast time scale and </a:t>
            </a:r>
            <a:r>
              <a:rPr lang="el-GR" dirty="0"/>
              <a:t>τ</a:t>
            </a:r>
            <a:r>
              <a:rPr lang="en-US" dirty="0"/>
              <a:t> represents the month-to-	month variability, and </a:t>
            </a:r>
          </a:p>
          <a:p>
            <a:pPr marL="342900" lvl="1" indent="0">
              <a:buNone/>
            </a:pPr>
            <a:endParaRPr lang="en-US" dirty="0"/>
          </a:p>
        </p:txBody>
      </p:sp>
      <p:graphicFrame>
        <p:nvGraphicFramePr>
          <p:cNvPr id="4" name="Object 3">
            <a:extLst>
              <a:ext uri="{FF2B5EF4-FFF2-40B4-BE49-F238E27FC236}">
                <a16:creationId xmlns:a16="http://schemas.microsoft.com/office/drawing/2014/main" id="{73588DAE-7E0D-F256-4A99-347D069DA4DF}"/>
              </a:ext>
            </a:extLst>
          </p:cNvPr>
          <p:cNvGraphicFramePr>
            <a:graphicFrameLocks noChangeAspect="1"/>
          </p:cNvGraphicFramePr>
          <p:nvPr>
            <p:extLst>
              <p:ext uri="{D42A27DB-BD31-4B8C-83A1-F6EECF244321}">
                <p14:modId xmlns:p14="http://schemas.microsoft.com/office/powerpoint/2010/main" val="4994854"/>
              </p:ext>
            </p:extLst>
          </p:nvPr>
        </p:nvGraphicFramePr>
        <p:xfrm>
          <a:off x="2168603" y="4046469"/>
          <a:ext cx="5059055" cy="542817"/>
        </p:xfrm>
        <a:graphic>
          <a:graphicData uri="http://schemas.openxmlformats.org/presentationml/2006/ole">
            <mc:AlternateContent xmlns:mc="http://schemas.openxmlformats.org/markup-compatibility/2006">
              <mc:Choice xmlns:v="urn:schemas-microsoft-com:vml" Requires="v">
                <p:oleObj name="Equation" r:id="rId2" imgW="2958840" imgH="317160" progId="Equation.DSMT4">
                  <p:embed/>
                </p:oleObj>
              </mc:Choice>
              <mc:Fallback>
                <p:oleObj name="Equation" r:id="rId2" imgW="2958840" imgH="317160" progId="Equation.DSMT4">
                  <p:embed/>
                  <p:pic>
                    <p:nvPicPr>
                      <p:cNvPr id="4" name="Object 3">
                        <a:extLst>
                          <a:ext uri="{FF2B5EF4-FFF2-40B4-BE49-F238E27FC236}">
                            <a16:creationId xmlns:a16="http://schemas.microsoft.com/office/drawing/2014/main" id="{73588DAE-7E0D-F256-4A99-347D069DA4DF}"/>
                          </a:ext>
                        </a:extLst>
                      </p:cNvPr>
                      <p:cNvPicPr/>
                      <p:nvPr/>
                    </p:nvPicPr>
                    <p:blipFill>
                      <a:blip r:embed="rId3"/>
                      <a:stretch>
                        <a:fillRect/>
                      </a:stretch>
                    </p:blipFill>
                    <p:spPr>
                      <a:xfrm>
                        <a:off x="2168603" y="4046469"/>
                        <a:ext cx="5059055" cy="542817"/>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2B998B9C-28C4-964E-63F4-9B2140A51DBC}"/>
              </a:ext>
            </a:extLst>
          </p:cNvPr>
          <p:cNvGraphicFramePr>
            <a:graphicFrameLocks noChangeAspect="1"/>
          </p:cNvGraphicFramePr>
          <p:nvPr>
            <p:extLst>
              <p:ext uri="{D42A27DB-BD31-4B8C-83A1-F6EECF244321}">
                <p14:modId xmlns:p14="http://schemas.microsoft.com/office/powerpoint/2010/main" val="1769464317"/>
              </p:ext>
            </p:extLst>
          </p:nvPr>
        </p:nvGraphicFramePr>
        <p:xfrm>
          <a:off x="2753946" y="5308599"/>
          <a:ext cx="3764445" cy="1033585"/>
        </p:xfrm>
        <a:graphic>
          <a:graphicData uri="http://schemas.openxmlformats.org/presentationml/2006/ole">
            <mc:AlternateContent xmlns:mc="http://schemas.openxmlformats.org/markup-compatibility/2006">
              <mc:Choice xmlns:v="urn:schemas-microsoft-com:vml" Requires="v">
                <p:oleObj name="Equation" r:id="rId4" imgW="2450880" imgH="672840" progId="Equation.DSMT4">
                  <p:embed/>
                </p:oleObj>
              </mc:Choice>
              <mc:Fallback>
                <p:oleObj name="Equation" r:id="rId4" imgW="2450880" imgH="672840" progId="Equation.DSMT4">
                  <p:embed/>
                  <p:pic>
                    <p:nvPicPr>
                      <p:cNvPr id="6" name="Object 5">
                        <a:extLst>
                          <a:ext uri="{FF2B5EF4-FFF2-40B4-BE49-F238E27FC236}">
                            <a16:creationId xmlns:a16="http://schemas.microsoft.com/office/drawing/2014/main" id="{2B998B9C-28C4-964E-63F4-9B2140A51DBC}"/>
                          </a:ext>
                        </a:extLst>
                      </p:cNvPr>
                      <p:cNvPicPr/>
                      <p:nvPr/>
                    </p:nvPicPr>
                    <p:blipFill>
                      <a:blip r:embed="rId5"/>
                      <a:stretch>
                        <a:fillRect/>
                      </a:stretch>
                    </p:blipFill>
                    <p:spPr>
                      <a:xfrm>
                        <a:off x="2753946" y="5308599"/>
                        <a:ext cx="3764445" cy="1033585"/>
                      </a:xfrm>
                      <a:prstGeom prst="rect">
                        <a:avLst/>
                      </a:prstGeom>
                    </p:spPr>
                  </p:pic>
                </p:oleObj>
              </mc:Fallback>
            </mc:AlternateContent>
          </a:graphicData>
        </a:graphic>
      </p:graphicFrame>
    </p:spTree>
    <p:extLst>
      <p:ext uri="{BB962C8B-B14F-4D97-AF65-F5344CB8AC3E}">
        <p14:creationId xmlns:p14="http://schemas.microsoft.com/office/powerpoint/2010/main" val="29951157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3118B-CC59-D637-2FEA-47E690A48647}"/>
              </a:ext>
            </a:extLst>
          </p:cNvPr>
          <p:cNvSpPr>
            <a:spLocks noGrp="1"/>
          </p:cNvSpPr>
          <p:nvPr>
            <p:ph type="title"/>
          </p:nvPr>
        </p:nvSpPr>
        <p:spPr/>
        <p:txBody>
          <a:bodyPr/>
          <a:lstStyle/>
          <a:p>
            <a:pPr algn="ctr"/>
            <a:r>
              <a:rPr lang="en-US" b="1" dirty="0"/>
              <a:t>Four Essential Components:</a:t>
            </a:r>
          </a:p>
        </p:txBody>
      </p:sp>
      <p:sp>
        <p:nvSpPr>
          <p:cNvPr id="3" name="Content Placeholder 2">
            <a:extLst>
              <a:ext uri="{FF2B5EF4-FFF2-40B4-BE49-F238E27FC236}">
                <a16:creationId xmlns:a16="http://schemas.microsoft.com/office/drawing/2014/main" id="{6426B957-5725-D2F9-5D8C-7BF00B9F8B46}"/>
              </a:ext>
            </a:extLst>
          </p:cNvPr>
          <p:cNvSpPr>
            <a:spLocks noGrp="1"/>
          </p:cNvSpPr>
          <p:nvPr>
            <p:ph idx="1"/>
          </p:nvPr>
        </p:nvSpPr>
        <p:spPr/>
        <p:txBody>
          <a:bodyPr/>
          <a:lstStyle/>
          <a:p>
            <a:r>
              <a:rPr lang="en-US" dirty="0"/>
              <a:t>  Genesis Module</a:t>
            </a:r>
          </a:p>
          <a:p>
            <a:endParaRPr lang="en-US" dirty="0"/>
          </a:p>
          <a:p>
            <a:r>
              <a:rPr lang="en-US" dirty="0"/>
              <a:t>  Track Module</a:t>
            </a:r>
          </a:p>
          <a:p>
            <a:endParaRPr lang="en-US" dirty="0"/>
          </a:p>
          <a:p>
            <a:r>
              <a:rPr lang="en-US" dirty="0"/>
              <a:t>   Intensity Module</a:t>
            </a:r>
          </a:p>
          <a:p>
            <a:endParaRPr lang="en-US" dirty="0"/>
          </a:p>
          <a:p>
            <a:r>
              <a:rPr lang="en-US" dirty="0"/>
              <a:t>   Wind Field Module</a:t>
            </a:r>
          </a:p>
        </p:txBody>
      </p:sp>
    </p:spTree>
    <p:extLst>
      <p:ext uri="{BB962C8B-B14F-4D97-AF65-F5344CB8AC3E}">
        <p14:creationId xmlns:p14="http://schemas.microsoft.com/office/powerpoint/2010/main" val="204574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B5C43-9434-C314-9B0D-69037512CA00}"/>
              </a:ext>
            </a:extLst>
          </p:cNvPr>
          <p:cNvSpPr>
            <a:spLocks noGrp="1"/>
          </p:cNvSpPr>
          <p:nvPr>
            <p:ph type="title"/>
          </p:nvPr>
        </p:nvSpPr>
        <p:spPr/>
        <p:txBody>
          <a:bodyPr/>
          <a:lstStyle/>
          <a:p>
            <a:r>
              <a:rPr lang="en-US" dirty="0"/>
              <a:t>Genesis</a:t>
            </a:r>
          </a:p>
        </p:txBody>
      </p:sp>
      <p:sp>
        <p:nvSpPr>
          <p:cNvPr id="3" name="Content Placeholder 2">
            <a:extLst>
              <a:ext uri="{FF2B5EF4-FFF2-40B4-BE49-F238E27FC236}">
                <a16:creationId xmlns:a16="http://schemas.microsoft.com/office/drawing/2014/main" id="{488BCFF4-A960-3866-67CA-32E47C769BC3}"/>
              </a:ext>
            </a:extLst>
          </p:cNvPr>
          <p:cNvSpPr>
            <a:spLocks noGrp="1"/>
          </p:cNvSpPr>
          <p:nvPr>
            <p:ph idx="1"/>
          </p:nvPr>
        </p:nvSpPr>
        <p:spPr/>
        <p:txBody>
          <a:bodyPr>
            <a:normAutofit fontScale="92500"/>
          </a:bodyPr>
          <a:lstStyle/>
          <a:p>
            <a:pPr>
              <a:spcAft>
                <a:spcPts val="1350"/>
              </a:spcAft>
            </a:pPr>
            <a:r>
              <a:rPr lang="en-US" dirty="0"/>
              <a:t>  Place tropical cyclone “seeds” randomly in space 	and time</a:t>
            </a:r>
          </a:p>
          <a:p>
            <a:pPr>
              <a:spcAft>
                <a:spcPts val="1350"/>
              </a:spcAft>
            </a:pPr>
            <a:r>
              <a:rPr lang="en-US" dirty="0"/>
              <a:t>  Seeds are warm core vortices with peak winds of 	12 ms</a:t>
            </a:r>
            <a:r>
              <a:rPr lang="en-US" baseline="30000" dirty="0"/>
              <a:t>-1</a:t>
            </a:r>
          </a:p>
          <a:p>
            <a:pPr>
              <a:spcAft>
                <a:spcPts val="1350"/>
              </a:spcAft>
            </a:pPr>
            <a:r>
              <a:rPr lang="en-US" baseline="30000" dirty="0"/>
              <a:t>   </a:t>
            </a:r>
            <a:r>
              <a:rPr lang="en-US" dirty="0"/>
              <a:t>We save time by not seeding over land or 	where a genesis index falls below a threshold</a:t>
            </a:r>
          </a:p>
          <a:p>
            <a:pPr>
              <a:spcAft>
                <a:spcPts val="1350"/>
              </a:spcAft>
            </a:pPr>
            <a:r>
              <a:rPr lang="en-US" baseline="30000" dirty="0"/>
              <a:t>  </a:t>
            </a:r>
            <a:r>
              <a:rPr lang="en-US" dirty="0"/>
              <a:t>We do not seed near the equator</a:t>
            </a:r>
          </a:p>
          <a:p>
            <a:pPr>
              <a:spcAft>
                <a:spcPts val="1350"/>
              </a:spcAft>
            </a:pPr>
            <a:r>
              <a:rPr lang="en-US" baseline="30000" dirty="0"/>
              <a:t> </a:t>
            </a:r>
            <a:r>
              <a:rPr lang="en-US" dirty="0"/>
              <a:t> Survival of seeds depends on intensity module</a:t>
            </a:r>
            <a:endParaRPr lang="en-US" baseline="30000" dirty="0"/>
          </a:p>
        </p:txBody>
      </p:sp>
    </p:spTree>
    <p:extLst>
      <p:ext uri="{BB962C8B-B14F-4D97-AF65-F5344CB8AC3E}">
        <p14:creationId xmlns:p14="http://schemas.microsoft.com/office/powerpoint/2010/main" val="106890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A5584-0620-3817-7527-256D7ECE583C}"/>
              </a:ext>
            </a:extLst>
          </p:cNvPr>
          <p:cNvSpPr>
            <a:spLocks noGrp="1"/>
          </p:cNvSpPr>
          <p:nvPr>
            <p:ph type="title"/>
          </p:nvPr>
        </p:nvSpPr>
        <p:spPr/>
        <p:txBody>
          <a:bodyPr/>
          <a:lstStyle/>
          <a:p>
            <a:r>
              <a:rPr lang="en-US" dirty="0"/>
              <a:t>Track</a:t>
            </a:r>
          </a:p>
        </p:txBody>
      </p:sp>
      <p:sp>
        <p:nvSpPr>
          <p:cNvPr id="3" name="Content Placeholder 2">
            <a:extLst>
              <a:ext uri="{FF2B5EF4-FFF2-40B4-BE49-F238E27FC236}">
                <a16:creationId xmlns:a16="http://schemas.microsoft.com/office/drawing/2014/main" id="{05B7FECB-F2C4-8F1C-5706-76D0FEEA8F23}"/>
              </a:ext>
            </a:extLst>
          </p:cNvPr>
          <p:cNvSpPr>
            <a:spLocks noGrp="1"/>
          </p:cNvSpPr>
          <p:nvPr>
            <p:ph idx="1"/>
          </p:nvPr>
        </p:nvSpPr>
        <p:spPr>
          <a:xfrm>
            <a:off x="628650" y="1690689"/>
            <a:ext cx="7886700" cy="4195761"/>
          </a:xfrm>
        </p:spPr>
        <p:txBody>
          <a:bodyPr>
            <a:normAutofit fontScale="92500" lnSpcReduction="10000"/>
          </a:bodyPr>
          <a:lstStyle/>
          <a:p>
            <a:pPr>
              <a:spcAft>
                <a:spcPts val="450"/>
              </a:spcAft>
            </a:pPr>
            <a:r>
              <a:rPr lang="en-US" dirty="0"/>
              <a:t>  TCs are assumed to move with a weighted 	average of the (synthesized) flow plus two 	corrections:</a:t>
            </a:r>
          </a:p>
          <a:p>
            <a:pPr>
              <a:spcAft>
                <a:spcPts val="450"/>
              </a:spcAft>
            </a:pPr>
            <a:endParaRPr lang="en-US" dirty="0"/>
          </a:p>
          <a:p>
            <a:pPr marL="0" indent="0">
              <a:spcAft>
                <a:spcPts val="450"/>
              </a:spcAft>
              <a:buNone/>
            </a:pPr>
            <a:r>
              <a:rPr lang="en-US" dirty="0"/>
              <a:t>     	where the weights are given by</a:t>
            </a:r>
          </a:p>
          <a:p>
            <a:pPr marL="0" indent="0">
              <a:spcAft>
                <a:spcPts val="450"/>
              </a:spcAft>
              <a:buNone/>
            </a:pPr>
            <a:endParaRPr lang="en-US" dirty="0"/>
          </a:p>
          <a:p>
            <a:pPr marL="0" indent="0">
              <a:spcAft>
                <a:spcPts val="450"/>
              </a:spcAft>
              <a:buNone/>
            </a:pPr>
            <a:r>
              <a:rPr lang="en-US" dirty="0"/>
              <a:t>	and the “beta drift”, </a:t>
            </a:r>
            <a:r>
              <a:rPr lang="en-US" b="1" dirty="0"/>
              <a:t>V</a:t>
            </a:r>
            <a:r>
              <a:rPr lang="en-US" baseline="-25000" dirty="0"/>
              <a:t>β</a:t>
            </a:r>
            <a:r>
              <a:rPr lang="en-US" dirty="0"/>
              <a:t>,  is given by</a:t>
            </a:r>
          </a:p>
          <a:p>
            <a:pPr marL="0" indent="0">
              <a:spcAft>
                <a:spcPts val="450"/>
              </a:spcAft>
              <a:buNone/>
            </a:pPr>
            <a:endParaRPr lang="en-US" dirty="0"/>
          </a:p>
          <a:p>
            <a:pPr marL="0" indent="0">
              <a:spcAft>
                <a:spcPts val="450"/>
              </a:spcAft>
              <a:buNone/>
            </a:pPr>
            <a:r>
              <a:rPr lang="en-US" dirty="0"/>
              <a:t>	with </a:t>
            </a:r>
            <a:r>
              <a:rPr lang="el-GR" dirty="0"/>
              <a:t>θ</a:t>
            </a:r>
            <a:r>
              <a:rPr lang="en-US" dirty="0"/>
              <a:t> being the latitude. </a:t>
            </a:r>
          </a:p>
          <a:p>
            <a:pPr marL="0" indent="0">
              <a:buNone/>
            </a:pPr>
            <a:endParaRPr lang="en-US" dirty="0"/>
          </a:p>
        </p:txBody>
      </p:sp>
      <p:graphicFrame>
        <p:nvGraphicFramePr>
          <p:cNvPr id="4" name="Object 3">
            <a:extLst>
              <a:ext uri="{FF2B5EF4-FFF2-40B4-BE49-F238E27FC236}">
                <a16:creationId xmlns:a16="http://schemas.microsoft.com/office/drawing/2014/main" id="{497E1301-A918-5AC4-F27F-E039B886D4CD}"/>
              </a:ext>
            </a:extLst>
          </p:cNvPr>
          <p:cNvGraphicFramePr>
            <a:graphicFrameLocks noChangeAspect="1"/>
          </p:cNvGraphicFramePr>
          <p:nvPr>
            <p:extLst>
              <p:ext uri="{D42A27DB-BD31-4B8C-83A1-F6EECF244321}">
                <p14:modId xmlns:p14="http://schemas.microsoft.com/office/powerpoint/2010/main" val="957957938"/>
              </p:ext>
            </p:extLst>
          </p:nvPr>
        </p:nvGraphicFramePr>
        <p:xfrm>
          <a:off x="2530593" y="2756862"/>
          <a:ext cx="4247493" cy="461684"/>
        </p:xfrm>
        <a:graphic>
          <a:graphicData uri="http://schemas.openxmlformats.org/presentationml/2006/ole">
            <mc:AlternateContent xmlns:mc="http://schemas.openxmlformats.org/markup-compatibility/2006">
              <mc:Choice xmlns:v="urn:schemas-microsoft-com:vml" Requires="v">
                <p:oleObj name="Equation" r:id="rId2" imgW="2336760" imgH="253800" progId="Equation.DSMT4">
                  <p:embed/>
                </p:oleObj>
              </mc:Choice>
              <mc:Fallback>
                <p:oleObj name="Equation" r:id="rId2" imgW="2336760" imgH="253800" progId="Equation.DSMT4">
                  <p:embed/>
                  <p:pic>
                    <p:nvPicPr>
                      <p:cNvPr id="4" name="Object 3">
                        <a:extLst>
                          <a:ext uri="{FF2B5EF4-FFF2-40B4-BE49-F238E27FC236}">
                            <a16:creationId xmlns:a16="http://schemas.microsoft.com/office/drawing/2014/main" id="{497E1301-A918-5AC4-F27F-E039B886D4CD}"/>
                          </a:ext>
                        </a:extLst>
                      </p:cNvPr>
                      <p:cNvPicPr/>
                      <p:nvPr/>
                    </p:nvPicPr>
                    <p:blipFill>
                      <a:blip r:embed="rId3"/>
                      <a:stretch>
                        <a:fillRect/>
                      </a:stretch>
                    </p:blipFill>
                    <p:spPr>
                      <a:xfrm>
                        <a:off x="2530593" y="2756862"/>
                        <a:ext cx="4247493" cy="461684"/>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0CA41B54-0CBE-4B66-1910-F228637D728B}"/>
              </a:ext>
            </a:extLst>
          </p:cNvPr>
          <p:cNvGraphicFramePr>
            <a:graphicFrameLocks noChangeAspect="1"/>
          </p:cNvGraphicFramePr>
          <p:nvPr>
            <p:extLst>
              <p:ext uri="{D42A27DB-BD31-4B8C-83A1-F6EECF244321}">
                <p14:modId xmlns:p14="http://schemas.microsoft.com/office/powerpoint/2010/main" val="1940261786"/>
              </p:ext>
            </p:extLst>
          </p:nvPr>
        </p:nvGraphicFramePr>
        <p:xfrm>
          <a:off x="2600094" y="3693986"/>
          <a:ext cx="3178530" cy="688344"/>
        </p:xfrm>
        <a:graphic>
          <a:graphicData uri="http://schemas.openxmlformats.org/presentationml/2006/ole">
            <mc:AlternateContent xmlns:mc="http://schemas.openxmlformats.org/markup-compatibility/2006">
              <mc:Choice xmlns:v="urn:schemas-microsoft-com:vml" Requires="v">
                <p:oleObj name="Equation" r:id="rId4" imgW="1993680" imgH="431640" progId="Equation.DSMT4">
                  <p:embed/>
                </p:oleObj>
              </mc:Choice>
              <mc:Fallback>
                <p:oleObj name="Equation" r:id="rId4" imgW="1993680" imgH="431640" progId="Equation.DSMT4">
                  <p:embed/>
                  <p:pic>
                    <p:nvPicPr>
                      <p:cNvPr id="5" name="Object 4">
                        <a:extLst>
                          <a:ext uri="{FF2B5EF4-FFF2-40B4-BE49-F238E27FC236}">
                            <a16:creationId xmlns:a16="http://schemas.microsoft.com/office/drawing/2014/main" id="{0CA41B54-0CBE-4B66-1910-F228637D728B}"/>
                          </a:ext>
                        </a:extLst>
                      </p:cNvPr>
                      <p:cNvPicPr/>
                      <p:nvPr/>
                    </p:nvPicPr>
                    <p:blipFill>
                      <a:blip r:embed="rId5"/>
                      <a:stretch>
                        <a:fillRect/>
                      </a:stretch>
                    </p:blipFill>
                    <p:spPr>
                      <a:xfrm>
                        <a:off x="2600094" y="3693986"/>
                        <a:ext cx="3178530" cy="688344"/>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516F2752-A248-170B-D7C5-978732A2C4B3}"/>
              </a:ext>
            </a:extLst>
          </p:cNvPr>
          <p:cNvGraphicFramePr>
            <a:graphicFrameLocks noChangeAspect="1"/>
          </p:cNvGraphicFramePr>
          <p:nvPr>
            <p:extLst>
              <p:ext uri="{D42A27DB-BD31-4B8C-83A1-F6EECF244321}">
                <p14:modId xmlns:p14="http://schemas.microsoft.com/office/powerpoint/2010/main" val="1442982768"/>
              </p:ext>
            </p:extLst>
          </p:nvPr>
        </p:nvGraphicFramePr>
        <p:xfrm>
          <a:off x="2643631" y="4768843"/>
          <a:ext cx="4380579" cy="547572"/>
        </p:xfrm>
        <a:graphic>
          <a:graphicData uri="http://schemas.openxmlformats.org/presentationml/2006/ole">
            <mc:AlternateContent xmlns:mc="http://schemas.openxmlformats.org/markup-compatibility/2006">
              <mc:Choice xmlns:v="urn:schemas-microsoft-com:vml" Requires="v">
                <p:oleObj name="Equation" r:id="rId6" imgW="2031840" imgH="253800" progId="Equation.DSMT4">
                  <p:embed/>
                </p:oleObj>
              </mc:Choice>
              <mc:Fallback>
                <p:oleObj name="Equation" r:id="rId6" imgW="2031840" imgH="253800" progId="Equation.DSMT4">
                  <p:embed/>
                  <p:pic>
                    <p:nvPicPr>
                      <p:cNvPr id="6" name="Object 5">
                        <a:extLst>
                          <a:ext uri="{FF2B5EF4-FFF2-40B4-BE49-F238E27FC236}">
                            <a16:creationId xmlns:a16="http://schemas.microsoft.com/office/drawing/2014/main" id="{516F2752-A248-170B-D7C5-978732A2C4B3}"/>
                          </a:ext>
                        </a:extLst>
                      </p:cNvPr>
                      <p:cNvPicPr/>
                      <p:nvPr/>
                    </p:nvPicPr>
                    <p:blipFill>
                      <a:blip r:embed="rId7"/>
                      <a:stretch>
                        <a:fillRect/>
                      </a:stretch>
                    </p:blipFill>
                    <p:spPr>
                      <a:xfrm>
                        <a:off x="2643631" y="4768843"/>
                        <a:ext cx="4380579" cy="547572"/>
                      </a:xfrm>
                      <a:prstGeom prst="rect">
                        <a:avLst/>
                      </a:prstGeom>
                    </p:spPr>
                  </p:pic>
                </p:oleObj>
              </mc:Fallback>
            </mc:AlternateContent>
          </a:graphicData>
        </a:graphic>
      </p:graphicFrame>
    </p:spTree>
    <p:extLst>
      <p:ext uri="{BB962C8B-B14F-4D97-AF65-F5344CB8AC3E}">
        <p14:creationId xmlns:p14="http://schemas.microsoft.com/office/powerpoint/2010/main" val="15446534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7959F-A757-B058-384B-C5E105C052FA}"/>
              </a:ext>
            </a:extLst>
          </p:cNvPr>
          <p:cNvSpPr>
            <a:spLocks noGrp="1"/>
          </p:cNvSpPr>
          <p:nvPr>
            <p:ph type="title"/>
          </p:nvPr>
        </p:nvSpPr>
        <p:spPr/>
        <p:txBody>
          <a:bodyPr/>
          <a:lstStyle/>
          <a:p>
            <a:r>
              <a:rPr lang="en-US" dirty="0"/>
              <a:t>Track (continued)</a:t>
            </a:r>
          </a:p>
        </p:txBody>
      </p:sp>
      <p:sp>
        <p:nvSpPr>
          <p:cNvPr id="3" name="Content Placeholder 2">
            <a:extLst>
              <a:ext uri="{FF2B5EF4-FFF2-40B4-BE49-F238E27FC236}">
                <a16:creationId xmlns:a16="http://schemas.microsoft.com/office/drawing/2014/main" id="{F68A9A9E-E7C0-F1CA-9D08-3C6B72E85A39}"/>
              </a:ext>
            </a:extLst>
          </p:cNvPr>
          <p:cNvSpPr>
            <a:spLocks noGrp="1"/>
          </p:cNvSpPr>
          <p:nvPr>
            <p:ph idx="1"/>
          </p:nvPr>
        </p:nvSpPr>
        <p:spPr/>
        <p:txBody>
          <a:bodyPr/>
          <a:lstStyle/>
          <a:p>
            <a:pPr marL="0" indent="0">
              <a:buNone/>
            </a:pPr>
            <a:r>
              <a:rPr lang="en-US" dirty="0"/>
              <a:t>	Finally, the “shear drift” term is given by</a:t>
            </a:r>
          </a:p>
          <a:p>
            <a:pPr marL="0" indent="0">
              <a:buNone/>
            </a:pPr>
            <a:endParaRPr lang="en-US" dirty="0"/>
          </a:p>
        </p:txBody>
      </p:sp>
      <p:graphicFrame>
        <p:nvGraphicFramePr>
          <p:cNvPr id="4" name="Object 3">
            <a:extLst>
              <a:ext uri="{FF2B5EF4-FFF2-40B4-BE49-F238E27FC236}">
                <a16:creationId xmlns:a16="http://schemas.microsoft.com/office/drawing/2014/main" id="{150A8102-6702-BEB1-3DEA-C1B1A4C751D6}"/>
              </a:ext>
            </a:extLst>
          </p:cNvPr>
          <p:cNvGraphicFramePr>
            <a:graphicFrameLocks noChangeAspect="1"/>
          </p:cNvGraphicFramePr>
          <p:nvPr>
            <p:extLst>
              <p:ext uri="{D42A27DB-BD31-4B8C-83A1-F6EECF244321}">
                <p14:modId xmlns:p14="http://schemas.microsoft.com/office/powerpoint/2010/main" val="1932398856"/>
              </p:ext>
            </p:extLst>
          </p:nvPr>
        </p:nvGraphicFramePr>
        <p:xfrm>
          <a:off x="1015585" y="2965803"/>
          <a:ext cx="7630565" cy="926394"/>
        </p:xfrm>
        <a:graphic>
          <a:graphicData uri="http://schemas.openxmlformats.org/presentationml/2006/ole">
            <mc:AlternateContent xmlns:mc="http://schemas.openxmlformats.org/markup-compatibility/2006">
              <mc:Choice xmlns:v="urn:schemas-microsoft-com:vml" Requires="v">
                <p:oleObj name="Equation" r:id="rId2" imgW="3974760" imgH="482400" progId="Equation.DSMT4">
                  <p:embed/>
                </p:oleObj>
              </mc:Choice>
              <mc:Fallback>
                <p:oleObj name="Equation" r:id="rId2" imgW="3974760" imgH="482400" progId="Equation.DSMT4">
                  <p:embed/>
                  <p:pic>
                    <p:nvPicPr>
                      <p:cNvPr id="4" name="Object 3">
                        <a:extLst>
                          <a:ext uri="{FF2B5EF4-FFF2-40B4-BE49-F238E27FC236}">
                            <a16:creationId xmlns:a16="http://schemas.microsoft.com/office/drawing/2014/main" id="{150A8102-6702-BEB1-3DEA-C1B1A4C751D6}"/>
                          </a:ext>
                        </a:extLst>
                      </p:cNvPr>
                      <p:cNvPicPr/>
                      <p:nvPr/>
                    </p:nvPicPr>
                    <p:blipFill>
                      <a:blip r:embed="rId3"/>
                      <a:stretch>
                        <a:fillRect/>
                      </a:stretch>
                    </p:blipFill>
                    <p:spPr>
                      <a:xfrm>
                        <a:off x="1015585" y="2965803"/>
                        <a:ext cx="7630565" cy="926394"/>
                      </a:xfrm>
                      <a:prstGeom prst="rect">
                        <a:avLst/>
                      </a:prstGeom>
                    </p:spPr>
                  </p:pic>
                </p:oleObj>
              </mc:Fallback>
            </mc:AlternateContent>
          </a:graphicData>
        </a:graphic>
      </p:graphicFrame>
    </p:spTree>
    <p:extLst>
      <p:ext uri="{BB962C8B-B14F-4D97-AF65-F5344CB8AC3E}">
        <p14:creationId xmlns:p14="http://schemas.microsoft.com/office/powerpoint/2010/main" val="3541824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5D08BC1-EC68-2A10-4259-FA8F0C5BDE1D}"/>
              </a:ext>
            </a:extLst>
          </p:cNvPr>
          <p:cNvSpPr>
            <a:spLocks noGrp="1"/>
          </p:cNvSpPr>
          <p:nvPr>
            <p:ph type="title"/>
          </p:nvPr>
        </p:nvSpPr>
        <p:spPr>
          <a:xfrm>
            <a:off x="671402" y="488369"/>
            <a:ext cx="7886700" cy="579083"/>
          </a:xfrm>
        </p:spPr>
        <p:txBody>
          <a:bodyPr>
            <a:normAutofit/>
          </a:bodyPr>
          <a:lstStyle/>
          <a:p>
            <a:pPr algn="ctr"/>
            <a:r>
              <a:rPr lang="en-US" sz="2400" dirty="0"/>
              <a:t>Global Mean Temperature Predicted by CO</a:t>
            </a:r>
            <a:r>
              <a:rPr lang="en-US" sz="2400" baseline="-25000" dirty="0"/>
              <a:t>2</a:t>
            </a:r>
            <a:r>
              <a:rPr lang="en-US" sz="2400" dirty="0"/>
              <a:t> and SO</a:t>
            </a:r>
            <a:r>
              <a:rPr lang="en-US" sz="2400" baseline="-25000" dirty="0"/>
              <a:t>2 </a:t>
            </a:r>
          </a:p>
        </p:txBody>
      </p:sp>
      <p:pic>
        <p:nvPicPr>
          <p:cNvPr id="11" name="Picture 10">
            <a:extLst>
              <a:ext uri="{FF2B5EF4-FFF2-40B4-BE49-F238E27FC236}">
                <a16:creationId xmlns:a16="http://schemas.microsoft.com/office/drawing/2014/main" id="{AB7F5DF8-2916-E81D-D9D1-19A22039A0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402" y="1518905"/>
            <a:ext cx="6838449" cy="4171884"/>
          </a:xfrm>
          <a:prstGeom prst="rect">
            <a:avLst/>
          </a:prstGeom>
        </p:spPr>
      </p:pic>
      <p:sp>
        <p:nvSpPr>
          <p:cNvPr id="12" name="TextBox 11">
            <a:extLst>
              <a:ext uri="{FF2B5EF4-FFF2-40B4-BE49-F238E27FC236}">
                <a16:creationId xmlns:a16="http://schemas.microsoft.com/office/drawing/2014/main" id="{1788EE3E-44AE-937B-44C3-40ED185BE614}"/>
              </a:ext>
            </a:extLst>
          </p:cNvPr>
          <p:cNvSpPr txBox="1"/>
          <p:nvPr/>
        </p:nvSpPr>
        <p:spPr>
          <a:xfrm>
            <a:off x="6115796" y="4149115"/>
            <a:ext cx="1090013"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r=0.95</a:t>
            </a:r>
          </a:p>
        </p:txBody>
      </p:sp>
    </p:spTree>
    <p:extLst>
      <p:ext uri="{BB962C8B-B14F-4D97-AF65-F5344CB8AC3E}">
        <p14:creationId xmlns:p14="http://schemas.microsoft.com/office/powerpoint/2010/main" val="20901729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56B2B-3ED0-EDBF-7A33-78044E11170D}"/>
              </a:ext>
            </a:extLst>
          </p:cNvPr>
          <p:cNvSpPr>
            <a:spLocks noGrp="1"/>
          </p:cNvSpPr>
          <p:nvPr>
            <p:ph type="title"/>
          </p:nvPr>
        </p:nvSpPr>
        <p:spPr/>
        <p:txBody>
          <a:bodyPr/>
          <a:lstStyle/>
          <a:p>
            <a:r>
              <a:rPr lang="en-US" dirty="0"/>
              <a:t>Intensity</a:t>
            </a:r>
          </a:p>
        </p:txBody>
      </p:sp>
      <p:sp>
        <p:nvSpPr>
          <p:cNvPr id="3" name="Content Placeholder 2">
            <a:extLst>
              <a:ext uri="{FF2B5EF4-FFF2-40B4-BE49-F238E27FC236}">
                <a16:creationId xmlns:a16="http://schemas.microsoft.com/office/drawing/2014/main" id="{831AE376-39D7-9D98-98AA-9B4AC25FE369}"/>
              </a:ext>
            </a:extLst>
          </p:cNvPr>
          <p:cNvSpPr>
            <a:spLocks noGrp="1"/>
          </p:cNvSpPr>
          <p:nvPr>
            <p:ph idx="1"/>
          </p:nvPr>
        </p:nvSpPr>
        <p:spPr>
          <a:xfrm>
            <a:off x="628650" y="2125266"/>
            <a:ext cx="8099714" cy="3263504"/>
          </a:xfrm>
        </p:spPr>
        <p:txBody>
          <a:bodyPr>
            <a:normAutofit fontScale="85000" lnSpcReduction="20000"/>
          </a:bodyPr>
          <a:lstStyle/>
          <a:p>
            <a:r>
              <a:rPr lang="en-US" dirty="0"/>
              <a:t> Intensity is calculated along each track using the fully 	deterministic “Coupled Hurricane Intensity Prediction 	System” (CHIPS), used to forecast real tropical cyclones in 	real time. </a:t>
            </a:r>
          </a:p>
          <a:p>
            <a:r>
              <a:rPr lang="en-US" dirty="0"/>
              <a:t> Model is axisymmetric with parameterized shear effects and 	coupled to a one-dimensional ocean model that captures 	feedback effect of mixing of cold water to the surface.</a:t>
            </a:r>
          </a:p>
          <a:p>
            <a:r>
              <a:rPr lang="en-US" dirty="0"/>
              <a:t> Model is phrase in a coordinate system whose radial coordinate 	is proportional to the square root of the angular momentum:</a:t>
            </a:r>
          </a:p>
        </p:txBody>
      </p:sp>
      <p:graphicFrame>
        <p:nvGraphicFramePr>
          <p:cNvPr id="4" name="Object 3">
            <a:extLst>
              <a:ext uri="{FF2B5EF4-FFF2-40B4-BE49-F238E27FC236}">
                <a16:creationId xmlns:a16="http://schemas.microsoft.com/office/drawing/2014/main" id="{E3D8D6D2-889B-80AF-9FA8-313D0D786107}"/>
              </a:ext>
            </a:extLst>
          </p:cNvPr>
          <p:cNvGraphicFramePr>
            <a:graphicFrameLocks noChangeAspect="1"/>
          </p:cNvGraphicFramePr>
          <p:nvPr/>
        </p:nvGraphicFramePr>
        <p:xfrm>
          <a:off x="3608330" y="5032415"/>
          <a:ext cx="1770276" cy="712709"/>
        </p:xfrm>
        <a:graphic>
          <a:graphicData uri="http://schemas.openxmlformats.org/presentationml/2006/ole">
            <mc:AlternateContent xmlns:mc="http://schemas.openxmlformats.org/markup-compatibility/2006">
              <mc:Choice xmlns:v="urn:schemas-microsoft-com:vml" Requires="v">
                <p:oleObj name="Equation" r:id="rId2" imgW="977760" imgH="393480" progId="Equation.DSMT4">
                  <p:embed/>
                </p:oleObj>
              </mc:Choice>
              <mc:Fallback>
                <p:oleObj name="Equation" r:id="rId2" imgW="977760" imgH="393480" progId="Equation.DSMT4">
                  <p:embed/>
                  <p:pic>
                    <p:nvPicPr>
                      <p:cNvPr id="4" name="Object 3">
                        <a:extLst>
                          <a:ext uri="{FF2B5EF4-FFF2-40B4-BE49-F238E27FC236}">
                            <a16:creationId xmlns:a16="http://schemas.microsoft.com/office/drawing/2014/main" id="{E3D8D6D2-889B-80AF-9FA8-313D0D786107}"/>
                          </a:ext>
                        </a:extLst>
                      </p:cNvPr>
                      <p:cNvPicPr/>
                      <p:nvPr/>
                    </p:nvPicPr>
                    <p:blipFill>
                      <a:blip r:embed="rId3"/>
                      <a:stretch>
                        <a:fillRect/>
                      </a:stretch>
                    </p:blipFill>
                    <p:spPr>
                      <a:xfrm>
                        <a:off x="3608330" y="5032415"/>
                        <a:ext cx="1770276" cy="712709"/>
                      </a:xfrm>
                      <a:prstGeom prst="rect">
                        <a:avLst/>
                      </a:prstGeom>
                    </p:spPr>
                  </p:pic>
                </p:oleObj>
              </mc:Fallback>
            </mc:AlternateContent>
          </a:graphicData>
        </a:graphic>
      </p:graphicFrame>
    </p:spTree>
    <p:extLst>
      <p:ext uri="{BB962C8B-B14F-4D97-AF65-F5344CB8AC3E}">
        <p14:creationId xmlns:p14="http://schemas.microsoft.com/office/powerpoint/2010/main" val="295993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3340C-9E6D-BE6B-1E13-E807EB65E73A}"/>
              </a:ext>
            </a:extLst>
          </p:cNvPr>
          <p:cNvSpPr>
            <a:spLocks noGrp="1"/>
          </p:cNvSpPr>
          <p:nvPr>
            <p:ph type="title"/>
          </p:nvPr>
        </p:nvSpPr>
        <p:spPr/>
        <p:txBody>
          <a:bodyPr/>
          <a:lstStyle/>
          <a:p>
            <a:r>
              <a:rPr lang="en-US" dirty="0"/>
              <a:t>Intensity (continued)</a:t>
            </a:r>
          </a:p>
        </p:txBody>
      </p:sp>
      <p:sp>
        <p:nvSpPr>
          <p:cNvPr id="3" name="Content Placeholder 2">
            <a:extLst>
              <a:ext uri="{FF2B5EF4-FFF2-40B4-BE49-F238E27FC236}">
                <a16:creationId xmlns:a16="http://schemas.microsoft.com/office/drawing/2014/main" id="{F3A06749-C0A4-81EE-E2A5-F6AFD7A0DE8F}"/>
              </a:ext>
            </a:extLst>
          </p:cNvPr>
          <p:cNvSpPr>
            <a:spLocks noGrp="1"/>
          </p:cNvSpPr>
          <p:nvPr>
            <p:ph idx="1"/>
          </p:nvPr>
        </p:nvSpPr>
        <p:spPr/>
        <p:txBody>
          <a:bodyPr>
            <a:normAutofit fontScale="92500" lnSpcReduction="20000"/>
          </a:bodyPr>
          <a:lstStyle/>
          <a:p>
            <a:r>
              <a:rPr lang="en-US" dirty="0"/>
              <a:t> Intensity sensitive to surface drag and heat flux coefficients</a:t>
            </a:r>
          </a:p>
          <a:p>
            <a:r>
              <a:rPr lang="en-US" dirty="0"/>
              <a:t> These are a function of surface roughness over land and surface 	wind speed over water</a:t>
            </a:r>
          </a:p>
          <a:p>
            <a:r>
              <a:rPr lang="en-US" dirty="0"/>
              <a:t> If seed intensity does not exceed a prescribed threshold after 2 	days, the seed is terminated</a:t>
            </a:r>
          </a:p>
          <a:p>
            <a:r>
              <a:rPr lang="en-US" dirty="0"/>
              <a:t> Genesis + intensity modules amount to a natural selection 	algorithm</a:t>
            </a:r>
          </a:p>
          <a:p>
            <a:r>
              <a:rPr lang="en-US" dirty="0"/>
              <a:t> Tracks are terminated when the circular wind speed falls below 	a prescribed threshold, or the maximum surface wind falls 	below another threshold, whichever comes first</a:t>
            </a:r>
          </a:p>
        </p:txBody>
      </p:sp>
    </p:spTree>
    <p:extLst>
      <p:ext uri="{BB962C8B-B14F-4D97-AF65-F5344CB8AC3E}">
        <p14:creationId xmlns:p14="http://schemas.microsoft.com/office/powerpoint/2010/main" val="409831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1A5EE-613B-00D6-7EB6-E2B49206AF1F}"/>
              </a:ext>
            </a:extLst>
          </p:cNvPr>
          <p:cNvSpPr>
            <a:spLocks noGrp="1"/>
          </p:cNvSpPr>
          <p:nvPr>
            <p:ph type="title"/>
          </p:nvPr>
        </p:nvSpPr>
        <p:spPr/>
        <p:txBody>
          <a:bodyPr/>
          <a:lstStyle/>
          <a:p>
            <a:r>
              <a:rPr lang="en-US" dirty="0"/>
              <a:t>Wind Field</a:t>
            </a:r>
          </a:p>
        </p:txBody>
      </p:sp>
      <p:sp>
        <p:nvSpPr>
          <p:cNvPr id="3" name="Content Placeholder 2">
            <a:extLst>
              <a:ext uri="{FF2B5EF4-FFF2-40B4-BE49-F238E27FC236}">
                <a16:creationId xmlns:a16="http://schemas.microsoft.com/office/drawing/2014/main" id="{5A1ABDC8-6291-1707-439C-5C23DE6C0A12}"/>
              </a:ext>
            </a:extLst>
          </p:cNvPr>
          <p:cNvSpPr>
            <a:spLocks noGrp="1"/>
          </p:cNvSpPr>
          <p:nvPr>
            <p:ph idx="1"/>
          </p:nvPr>
        </p:nvSpPr>
        <p:spPr>
          <a:xfrm>
            <a:off x="628650" y="1906429"/>
            <a:ext cx="7886700" cy="3263504"/>
          </a:xfrm>
        </p:spPr>
        <p:txBody>
          <a:bodyPr>
            <a:normAutofit/>
          </a:bodyPr>
          <a:lstStyle/>
          <a:p>
            <a:r>
              <a:rPr lang="en-US" dirty="0"/>
              <a:t> </a:t>
            </a:r>
            <a:r>
              <a:rPr lang="en-US" sz="2400" dirty="0"/>
              <a:t>Output of the TCHM consists of maximum surface 	wind speed, radius of maximum winds, center 	latitude and longitude, date and time, and several 	environmental parameters, every 2 hours</a:t>
            </a:r>
          </a:p>
          <a:p>
            <a:r>
              <a:rPr lang="en-US" sz="2400" dirty="0"/>
              <a:t> To this output we fit a surface wind profile based on 	theory but slightly modified empirically</a:t>
            </a:r>
          </a:p>
          <a:p>
            <a:pPr marL="0" indent="0">
              <a:buNone/>
            </a:pPr>
            <a:endParaRPr lang="en-US" dirty="0"/>
          </a:p>
        </p:txBody>
      </p:sp>
      <p:graphicFrame>
        <p:nvGraphicFramePr>
          <p:cNvPr id="4" name="Object 3">
            <a:extLst>
              <a:ext uri="{FF2B5EF4-FFF2-40B4-BE49-F238E27FC236}">
                <a16:creationId xmlns:a16="http://schemas.microsoft.com/office/drawing/2014/main" id="{0736D333-FBA5-E20C-5983-FDD27299706F}"/>
              </a:ext>
            </a:extLst>
          </p:cNvPr>
          <p:cNvGraphicFramePr>
            <a:graphicFrameLocks noChangeAspect="1"/>
          </p:cNvGraphicFramePr>
          <p:nvPr>
            <p:extLst>
              <p:ext uri="{D42A27DB-BD31-4B8C-83A1-F6EECF244321}">
                <p14:modId xmlns:p14="http://schemas.microsoft.com/office/powerpoint/2010/main" val="2637800463"/>
              </p:ext>
            </p:extLst>
          </p:nvPr>
        </p:nvGraphicFramePr>
        <p:xfrm>
          <a:off x="3314756" y="4294454"/>
          <a:ext cx="2514487" cy="1879991"/>
        </p:xfrm>
        <a:graphic>
          <a:graphicData uri="http://schemas.openxmlformats.org/presentationml/2006/ole">
            <mc:AlternateContent xmlns:mc="http://schemas.openxmlformats.org/markup-compatibility/2006">
              <mc:Choice xmlns:v="urn:schemas-microsoft-com:vml" Requires="v">
                <p:oleObj name="Equation" r:id="rId2" imgW="1358640" imgH="1015920" progId="Equation.DSMT4">
                  <p:embed/>
                </p:oleObj>
              </mc:Choice>
              <mc:Fallback>
                <p:oleObj name="Equation" r:id="rId2" imgW="1358640" imgH="1015920" progId="Equation.DSMT4">
                  <p:embed/>
                  <p:pic>
                    <p:nvPicPr>
                      <p:cNvPr id="4" name="Object 3">
                        <a:extLst>
                          <a:ext uri="{FF2B5EF4-FFF2-40B4-BE49-F238E27FC236}">
                            <a16:creationId xmlns:a16="http://schemas.microsoft.com/office/drawing/2014/main" id="{0736D333-FBA5-E20C-5983-FDD27299706F}"/>
                          </a:ext>
                        </a:extLst>
                      </p:cNvPr>
                      <p:cNvPicPr/>
                      <p:nvPr/>
                    </p:nvPicPr>
                    <p:blipFill>
                      <a:blip r:embed="rId3"/>
                      <a:stretch>
                        <a:fillRect/>
                      </a:stretch>
                    </p:blipFill>
                    <p:spPr>
                      <a:xfrm>
                        <a:off x="3314756" y="4294454"/>
                        <a:ext cx="2514487" cy="1879991"/>
                      </a:xfrm>
                      <a:prstGeom prst="rect">
                        <a:avLst/>
                      </a:prstGeom>
                    </p:spPr>
                  </p:pic>
                </p:oleObj>
              </mc:Fallback>
            </mc:AlternateContent>
          </a:graphicData>
        </a:graphic>
      </p:graphicFrame>
    </p:spTree>
    <p:extLst>
      <p:ext uri="{BB962C8B-B14F-4D97-AF65-F5344CB8AC3E}">
        <p14:creationId xmlns:p14="http://schemas.microsoft.com/office/powerpoint/2010/main" val="3005698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97E1F-E139-502D-137C-718C5599C0AD}"/>
              </a:ext>
            </a:extLst>
          </p:cNvPr>
          <p:cNvSpPr>
            <a:spLocks noGrp="1"/>
          </p:cNvSpPr>
          <p:nvPr>
            <p:ph type="title"/>
          </p:nvPr>
        </p:nvSpPr>
        <p:spPr/>
        <p:txBody>
          <a:bodyPr/>
          <a:lstStyle/>
          <a:p>
            <a:r>
              <a:rPr lang="en-US" dirty="0"/>
              <a:t>Wind Field (continued)</a:t>
            </a:r>
          </a:p>
        </p:txBody>
      </p:sp>
      <p:sp>
        <p:nvSpPr>
          <p:cNvPr id="3" name="Content Placeholder 2">
            <a:extLst>
              <a:ext uri="{FF2B5EF4-FFF2-40B4-BE49-F238E27FC236}">
                <a16:creationId xmlns:a16="http://schemas.microsoft.com/office/drawing/2014/main" id="{4CB1164E-1979-E301-F7AC-68D6CAC37546}"/>
              </a:ext>
            </a:extLst>
          </p:cNvPr>
          <p:cNvSpPr>
            <a:spLocks noGrp="1"/>
          </p:cNvSpPr>
          <p:nvPr>
            <p:ph idx="1"/>
          </p:nvPr>
        </p:nvSpPr>
        <p:spPr/>
        <p:txBody>
          <a:bodyPr/>
          <a:lstStyle/>
          <a:p>
            <a:r>
              <a:rPr lang="en-US" dirty="0"/>
              <a:t>  To this circularly symmetric wind we add 	asymmetries based on background flow 	and shear. </a:t>
            </a:r>
          </a:p>
          <a:p>
            <a:endParaRPr lang="en-US" dirty="0"/>
          </a:p>
          <a:p>
            <a:r>
              <a:rPr lang="en-US" dirty="0"/>
              <a:t>  This allows us to calculate the (time-evolving) 	wind at any point in space</a:t>
            </a:r>
          </a:p>
          <a:p>
            <a:endParaRPr lang="en-US" dirty="0"/>
          </a:p>
        </p:txBody>
      </p:sp>
    </p:spTree>
    <p:extLst>
      <p:ext uri="{BB962C8B-B14F-4D97-AF65-F5344CB8AC3E}">
        <p14:creationId xmlns:p14="http://schemas.microsoft.com/office/powerpoint/2010/main" val="32408316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FBB2B-95A0-6912-6E33-B0EA08F1A071}"/>
              </a:ext>
            </a:extLst>
          </p:cNvPr>
          <p:cNvSpPr>
            <a:spLocks noGrp="1"/>
          </p:cNvSpPr>
          <p:nvPr>
            <p:ph type="title"/>
          </p:nvPr>
        </p:nvSpPr>
        <p:spPr>
          <a:xfrm>
            <a:off x="628650" y="2000496"/>
            <a:ext cx="7886700" cy="1325563"/>
          </a:xfrm>
        </p:spPr>
        <p:txBody>
          <a:bodyPr/>
          <a:lstStyle/>
          <a:p>
            <a:pPr algn="ctr"/>
            <a:r>
              <a:rPr lang="en-US" dirty="0"/>
              <a:t>Performance</a:t>
            </a:r>
          </a:p>
        </p:txBody>
      </p:sp>
    </p:spTree>
    <p:extLst>
      <p:ext uri="{BB962C8B-B14F-4D97-AF65-F5344CB8AC3E}">
        <p14:creationId xmlns:p14="http://schemas.microsoft.com/office/powerpoint/2010/main" val="4903882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948EC7-A25C-A9B7-C51C-F076A28EC47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920" t="18335" r="8418" b="24012"/>
          <a:stretch/>
        </p:blipFill>
        <p:spPr>
          <a:xfrm>
            <a:off x="179820" y="1539349"/>
            <a:ext cx="8772601" cy="3993100"/>
          </a:xfrm>
          <a:prstGeom prst="rect">
            <a:avLst/>
          </a:prstGeom>
        </p:spPr>
      </p:pic>
      <p:sp>
        <p:nvSpPr>
          <p:cNvPr id="6" name="TextBox 5">
            <a:extLst>
              <a:ext uri="{FF2B5EF4-FFF2-40B4-BE49-F238E27FC236}">
                <a16:creationId xmlns:a16="http://schemas.microsoft.com/office/drawing/2014/main" id="{625E6287-FF95-AD90-C0E1-F2B1B2DDB395}"/>
              </a:ext>
            </a:extLst>
          </p:cNvPr>
          <p:cNvSpPr txBox="1"/>
          <p:nvPr/>
        </p:nvSpPr>
        <p:spPr>
          <a:xfrm>
            <a:off x="179820" y="1257744"/>
            <a:ext cx="8772600"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ea typeface="+mn-ea"/>
                <a:cs typeface="Arial" panose="020B0604020202020204" pitchFamily="34" charset="0"/>
              </a:rPr>
              <a:t>Origin points of successful seeds (</a:t>
            </a:r>
            <a:r>
              <a:rPr kumimoji="0" lang="en-US" sz="2000" b="0" i="0" u="none" strike="noStrike" kern="1200" cap="none" spc="0" normalizeH="0" baseline="0" noProof="0" dirty="0">
                <a:ln>
                  <a:noFill/>
                </a:ln>
                <a:solidFill>
                  <a:srgbClr val="FF0000"/>
                </a:solidFill>
                <a:effectLst/>
                <a:uLnTx/>
                <a:uFillTx/>
                <a:ea typeface="+mn-ea"/>
                <a:cs typeface="Arial" panose="020B0604020202020204" pitchFamily="34" charset="0"/>
              </a:rPr>
              <a:t>red</a:t>
            </a:r>
            <a:r>
              <a:rPr kumimoji="0" lang="en-US" sz="2000" b="0" i="0" u="none" strike="noStrike" kern="1200" cap="none" spc="0" normalizeH="0" baseline="0" noProof="0" dirty="0">
                <a:ln>
                  <a:noFill/>
                </a:ln>
                <a:solidFill>
                  <a:prstClr val="black"/>
                </a:solidFill>
                <a:effectLst/>
                <a:uLnTx/>
                <a:uFillTx/>
                <a:ea typeface="+mn-ea"/>
                <a:cs typeface="Arial" panose="020B0604020202020204" pitchFamily="34" charset="0"/>
              </a:rPr>
              <a:t>); observed genesis locations (</a:t>
            </a:r>
            <a:r>
              <a:rPr kumimoji="0" lang="en-US" sz="2000" b="0" i="0" u="none" strike="noStrike" kern="1200" cap="none" spc="0" normalizeH="0" baseline="0" noProof="0" dirty="0">
                <a:ln>
                  <a:noFill/>
                </a:ln>
                <a:solidFill>
                  <a:srgbClr val="0000FF"/>
                </a:solidFill>
                <a:effectLst/>
                <a:uLnTx/>
                <a:uFillTx/>
                <a:ea typeface="+mn-ea"/>
                <a:cs typeface="Arial" panose="020B0604020202020204" pitchFamily="34" charset="0"/>
              </a:rPr>
              <a:t>blue</a:t>
            </a:r>
            <a:r>
              <a:rPr kumimoji="0" lang="en-US" sz="2000" b="0" i="0" u="none" strike="noStrike" kern="1200" cap="none" spc="0" normalizeH="0" baseline="0" noProof="0" dirty="0">
                <a:ln>
                  <a:noFill/>
                </a:ln>
                <a:solidFill>
                  <a:prstClr val="black"/>
                </a:solidFill>
                <a:effectLst/>
                <a:uLnTx/>
                <a:uFillTx/>
                <a:ea typeface="+mn-ea"/>
                <a:cs typeface="Arial" panose="020B0604020202020204" pitchFamily="34" charset="0"/>
              </a:rPr>
              <a:t>)</a:t>
            </a:r>
          </a:p>
        </p:txBody>
      </p:sp>
      <p:sp>
        <p:nvSpPr>
          <p:cNvPr id="2" name="Title 1">
            <a:extLst>
              <a:ext uri="{FF2B5EF4-FFF2-40B4-BE49-F238E27FC236}">
                <a16:creationId xmlns:a16="http://schemas.microsoft.com/office/drawing/2014/main" id="{83668400-DCEC-E3F0-7CD2-513281EF09D0}"/>
              </a:ext>
            </a:extLst>
          </p:cNvPr>
          <p:cNvSpPr>
            <a:spLocks noGrp="1"/>
          </p:cNvSpPr>
          <p:nvPr>
            <p:ph type="title"/>
          </p:nvPr>
        </p:nvSpPr>
        <p:spPr>
          <a:xfrm>
            <a:off x="628650" y="365126"/>
            <a:ext cx="7886700" cy="643059"/>
          </a:xfrm>
        </p:spPr>
        <p:txBody>
          <a:bodyPr>
            <a:normAutofit/>
          </a:bodyPr>
          <a:lstStyle/>
          <a:p>
            <a:pPr algn="ctr"/>
            <a:r>
              <a:rPr lang="en-US" sz="3600" dirty="0"/>
              <a:t>Genesis</a:t>
            </a:r>
          </a:p>
        </p:txBody>
      </p:sp>
    </p:spTree>
    <p:extLst>
      <p:ext uri="{BB962C8B-B14F-4D97-AF65-F5344CB8AC3E}">
        <p14:creationId xmlns:p14="http://schemas.microsoft.com/office/powerpoint/2010/main" val="247553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8FA2D1-5B0E-31D7-C104-F989B9A637EA}"/>
              </a:ext>
            </a:extLst>
          </p:cNvPr>
          <p:cNvPicPr>
            <a:picLocks noChangeAspect="1"/>
          </p:cNvPicPr>
          <p:nvPr/>
        </p:nvPicPr>
        <p:blipFill>
          <a:blip r:embed="rId2"/>
          <a:stretch>
            <a:fillRect/>
          </a:stretch>
        </p:blipFill>
        <p:spPr>
          <a:xfrm>
            <a:off x="0" y="587270"/>
            <a:ext cx="9144000" cy="5683459"/>
          </a:xfrm>
          <a:prstGeom prst="rect">
            <a:avLst/>
          </a:prstGeom>
        </p:spPr>
      </p:pic>
      <p:sp>
        <p:nvSpPr>
          <p:cNvPr id="6" name="TextBox 5">
            <a:extLst>
              <a:ext uri="{FF2B5EF4-FFF2-40B4-BE49-F238E27FC236}">
                <a16:creationId xmlns:a16="http://schemas.microsoft.com/office/drawing/2014/main" id="{724DDC67-EF36-5409-7653-3A57FC9EDEE3}"/>
              </a:ext>
            </a:extLst>
          </p:cNvPr>
          <p:cNvSpPr txBox="1"/>
          <p:nvPr/>
        </p:nvSpPr>
        <p:spPr>
          <a:xfrm>
            <a:off x="1670539" y="2631831"/>
            <a:ext cx="908538" cy="369332"/>
          </a:xfrm>
          <a:prstGeom prst="rect">
            <a:avLst/>
          </a:prstGeom>
          <a:noFill/>
        </p:spPr>
        <p:txBody>
          <a:bodyPr wrap="square" rtlCol="0">
            <a:spAutoFit/>
          </a:bodyPr>
          <a:lstStyle/>
          <a:p>
            <a:r>
              <a:rPr lang="en-US" dirty="0"/>
              <a:t>Bad!</a:t>
            </a:r>
          </a:p>
        </p:txBody>
      </p:sp>
      <p:cxnSp>
        <p:nvCxnSpPr>
          <p:cNvPr id="8" name="Straight Arrow Connector 7">
            <a:extLst>
              <a:ext uri="{FF2B5EF4-FFF2-40B4-BE49-F238E27FC236}">
                <a16:creationId xmlns:a16="http://schemas.microsoft.com/office/drawing/2014/main" id="{4CC872E8-F162-C3B9-9901-BAB8CDD39ADB}"/>
              </a:ext>
            </a:extLst>
          </p:cNvPr>
          <p:cNvCxnSpPr/>
          <p:nvPr/>
        </p:nvCxnSpPr>
        <p:spPr>
          <a:xfrm>
            <a:off x="1981200" y="2930769"/>
            <a:ext cx="592016" cy="58029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786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F29F9C-73FB-50CE-73AE-24EF421084E4}"/>
              </a:ext>
            </a:extLst>
          </p:cNvPr>
          <p:cNvPicPr>
            <a:picLocks noChangeAspect="1"/>
          </p:cNvPicPr>
          <p:nvPr/>
        </p:nvPicPr>
        <p:blipFill>
          <a:blip r:embed="rId2"/>
          <a:stretch>
            <a:fillRect/>
          </a:stretch>
        </p:blipFill>
        <p:spPr>
          <a:xfrm>
            <a:off x="0" y="997578"/>
            <a:ext cx="9144000" cy="5683459"/>
          </a:xfrm>
          <a:prstGeom prst="rect">
            <a:avLst/>
          </a:prstGeom>
        </p:spPr>
      </p:pic>
      <p:sp>
        <p:nvSpPr>
          <p:cNvPr id="5" name="TextBox 4">
            <a:extLst>
              <a:ext uri="{FF2B5EF4-FFF2-40B4-BE49-F238E27FC236}">
                <a16:creationId xmlns:a16="http://schemas.microsoft.com/office/drawing/2014/main" id="{B13634D7-FB3C-26BE-C35F-DDD32325DD01}"/>
              </a:ext>
            </a:extLst>
          </p:cNvPr>
          <p:cNvSpPr txBox="1"/>
          <p:nvPr/>
        </p:nvSpPr>
        <p:spPr>
          <a:xfrm>
            <a:off x="902677" y="463062"/>
            <a:ext cx="7578969" cy="369332"/>
          </a:xfrm>
          <a:prstGeom prst="rect">
            <a:avLst/>
          </a:prstGeom>
          <a:noFill/>
        </p:spPr>
        <p:txBody>
          <a:bodyPr wrap="square" rtlCol="0">
            <a:spAutoFit/>
          </a:bodyPr>
          <a:lstStyle/>
          <a:p>
            <a:r>
              <a:rPr lang="en-US" dirty="0"/>
              <a:t>With easterly wave seeding in far eastern North Pacific and North Atlantic</a:t>
            </a:r>
          </a:p>
        </p:txBody>
      </p:sp>
    </p:spTree>
    <p:extLst>
      <p:ext uri="{BB962C8B-B14F-4D97-AF65-F5344CB8AC3E}">
        <p14:creationId xmlns:p14="http://schemas.microsoft.com/office/powerpoint/2010/main" val="27130718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A0212-3449-6C47-A8D1-543DED328D04}"/>
              </a:ext>
            </a:extLst>
          </p:cNvPr>
          <p:cNvSpPr>
            <a:spLocks noGrp="1"/>
          </p:cNvSpPr>
          <p:nvPr>
            <p:ph type="title"/>
          </p:nvPr>
        </p:nvSpPr>
        <p:spPr>
          <a:xfrm>
            <a:off x="628650" y="1601911"/>
            <a:ext cx="7886700" cy="1325563"/>
          </a:xfrm>
        </p:spPr>
        <p:txBody>
          <a:bodyPr/>
          <a:lstStyle/>
          <a:p>
            <a:pPr algn="ctr"/>
            <a:r>
              <a:rPr lang="en-US" dirty="0"/>
              <a:t>Tracks</a:t>
            </a:r>
          </a:p>
        </p:txBody>
      </p:sp>
    </p:spTree>
    <p:extLst>
      <p:ext uri="{BB962C8B-B14F-4D97-AF65-F5344CB8AC3E}">
        <p14:creationId xmlns:p14="http://schemas.microsoft.com/office/powerpoint/2010/main" val="30399972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5908" y="422031"/>
            <a:ext cx="733864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ea typeface="+mn-ea"/>
                <a:cs typeface="+mn-cs"/>
              </a:rPr>
              <a:t>Example: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ea typeface="+mn-ea"/>
                <a:cs typeface="+mn-cs"/>
              </a:rPr>
              <a:t>Top 100 out of 2000 TCs Affecting Kyoto, 1981-2000</a:t>
            </a:r>
          </a:p>
        </p:txBody>
      </p:sp>
      <p:pic>
        <p:nvPicPr>
          <p:cNvPr id="4" name="Picture 3"/>
          <p:cNvPicPr>
            <a:picLocks noChangeAspect="1"/>
          </p:cNvPicPr>
          <p:nvPr/>
        </p:nvPicPr>
        <p:blipFill rotWithShape="1">
          <a:blip r:embed="rId2"/>
          <a:srcRect l="6070" t="7998" r="5393" b="11697"/>
          <a:stretch/>
        </p:blipFill>
        <p:spPr>
          <a:xfrm>
            <a:off x="698016" y="1193605"/>
            <a:ext cx="8029532" cy="5453330"/>
          </a:xfrm>
          <a:prstGeom prst="rect">
            <a:avLst/>
          </a:prstGeom>
        </p:spPr>
      </p:pic>
    </p:spTree>
    <p:extLst>
      <p:ext uri="{BB962C8B-B14F-4D97-AF65-F5344CB8AC3E}">
        <p14:creationId xmlns:p14="http://schemas.microsoft.com/office/powerpoint/2010/main" val="1918683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C508D-7A43-7EC8-580A-F787C27333D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912433F-F66E-E69B-7659-BD68EEE5378D}"/>
              </a:ext>
            </a:extLst>
          </p:cNvPr>
          <p:cNvSpPr txBox="1"/>
          <p:nvPr/>
        </p:nvSpPr>
        <p:spPr>
          <a:xfrm>
            <a:off x="295674" y="224493"/>
            <a:ext cx="8415766"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Despite wide publicity of climate risk and large subsidies for renewables, carbon emissions continue to climb</a:t>
            </a:r>
          </a:p>
        </p:txBody>
      </p:sp>
      <p:pic>
        <p:nvPicPr>
          <p:cNvPr id="4" name="Picture 3">
            <a:extLst>
              <a:ext uri="{FF2B5EF4-FFF2-40B4-BE49-F238E27FC236}">
                <a16:creationId xmlns:a16="http://schemas.microsoft.com/office/drawing/2014/main" id="{F3918A8D-E063-C0B5-C81E-E59A74BAE3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515" y="1167255"/>
            <a:ext cx="7254970" cy="5390443"/>
          </a:xfrm>
          <a:prstGeom prst="rect">
            <a:avLst/>
          </a:prstGeom>
        </p:spPr>
      </p:pic>
    </p:spTree>
    <p:extLst>
      <p:ext uri="{BB962C8B-B14F-4D97-AF65-F5344CB8AC3E}">
        <p14:creationId xmlns:p14="http://schemas.microsoft.com/office/powerpoint/2010/main" val="197986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5908" y="422031"/>
            <a:ext cx="73386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ea typeface="+mn-ea"/>
                <a:cs typeface="+mn-cs"/>
              </a:rPr>
              <a:t>Same, but with top 20 historical tracks</a:t>
            </a:r>
          </a:p>
        </p:txBody>
      </p:sp>
      <p:pic>
        <p:nvPicPr>
          <p:cNvPr id="2" name="Picture 1"/>
          <p:cNvPicPr>
            <a:picLocks noChangeAspect="1"/>
          </p:cNvPicPr>
          <p:nvPr/>
        </p:nvPicPr>
        <p:blipFill rotWithShape="1">
          <a:blip r:embed="rId2"/>
          <a:srcRect l="7584" t="10869" r="7024" b="12132"/>
          <a:stretch/>
        </p:blipFill>
        <p:spPr>
          <a:xfrm>
            <a:off x="835710" y="1375090"/>
            <a:ext cx="7691599" cy="5193234"/>
          </a:xfrm>
          <a:prstGeom prst="rect">
            <a:avLst/>
          </a:prstGeom>
        </p:spPr>
      </p:pic>
    </p:spTree>
    <p:extLst>
      <p:ext uri="{BB962C8B-B14F-4D97-AF65-F5344CB8AC3E}">
        <p14:creationId xmlns:p14="http://schemas.microsoft.com/office/powerpoint/2010/main" val="19584611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362B2-3995-6D68-F9AA-CA4BD5396F5B}"/>
              </a:ext>
            </a:extLst>
          </p:cNvPr>
          <p:cNvSpPr>
            <a:spLocks noGrp="1"/>
          </p:cNvSpPr>
          <p:nvPr>
            <p:ph type="title"/>
          </p:nvPr>
        </p:nvSpPr>
        <p:spPr>
          <a:xfrm>
            <a:off x="687265" y="2147033"/>
            <a:ext cx="7886700" cy="1325563"/>
          </a:xfrm>
        </p:spPr>
        <p:txBody>
          <a:bodyPr/>
          <a:lstStyle/>
          <a:p>
            <a:pPr algn="ctr"/>
            <a:r>
              <a:rPr lang="en-US" dirty="0"/>
              <a:t>Intensity</a:t>
            </a:r>
          </a:p>
        </p:txBody>
      </p:sp>
    </p:spTree>
    <p:extLst>
      <p:ext uri="{BB962C8B-B14F-4D97-AF65-F5344CB8AC3E}">
        <p14:creationId xmlns:p14="http://schemas.microsoft.com/office/powerpoint/2010/main" val="18177476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F99465-CD95-02F0-0B4C-E31D5C845F3F}"/>
              </a:ext>
            </a:extLst>
          </p:cNvPr>
          <p:cNvPicPr>
            <a:picLocks noChangeAspect="1"/>
          </p:cNvPicPr>
          <p:nvPr/>
        </p:nvPicPr>
        <p:blipFill>
          <a:blip r:embed="rId2"/>
          <a:stretch>
            <a:fillRect/>
          </a:stretch>
        </p:blipFill>
        <p:spPr>
          <a:xfrm>
            <a:off x="0" y="587270"/>
            <a:ext cx="9144000" cy="5683459"/>
          </a:xfrm>
          <a:prstGeom prst="rect">
            <a:avLst/>
          </a:prstGeom>
        </p:spPr>
      </p:pic>
    </p:spTree>
    <p:extLst>
      <p:ext uri="{BB962C8B-B14F-4D97-AF65-F5344CB8AC3E}">
        <p14:creationId xmlns:p14="http://schemas.microsoft.com/office/powerpoint/2010/main" val="7127817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18E43-B38E-2B2E-AF75-B9FF52257DE5}"/>
              </a:ext>
            </a:extLst>
          </p:cNvPr>
          <p:cNvSpPr>
            <a:spLocks noGrp="1"/>
          </p:cNvSpPr>
          <p:nvPr>
            <p:ph type="title"/>
          </p:nvPr>
        </p:nvSpPr>
        <p:spPr>
          <a:xfrm>
            <a:off x="628650" y="1965326"/>
            <a:ext cx="7886700" cy="1325563"/>
          </a:xfrm>
        </p:spPr>
        <p:txBody>
          <a:bodyPr/>
          <a:lstStyle/>
          <a:p>
            <a:pPr algn="ctr"/>
            <a:r>
              <a:rPr lang="en-US" dirty="0"/>
              <a:t>Secondary Eyewalls</a:t>
            </a:r>
          </a:p>
        </p:txBody>
      </p:sp>
    </p:spTree>
    <p:extLst>
      <p:ext uri="{BB962C8B-B14F-4D97-AF65-F5344CB8AC3E}">
        <p14:creationId xmlns:p14="http://schemas.microsoft.com/office/powerpoint/2010/main" val="7793721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56038C-0B96-33AD-AB8D-56E18DFE5BE8}"/>
              </a:ext>
            </a:extLst>
          </p:cNvPr>
          <p:cNvPicPr>
            <a:picLocks noChangeAspect="1"/>
          </p:cNvPicPr>
          <p:nvPr/>
        </p:nvPicPr>
        <p:blipFill>
          <a:blip r:embed="rId2"/>
          <a:stretch>
            <a:fillRect/>
          </a:stretch>
        </p:blipFill>
        <p:spPr>
          <a:xfrm>
            <a:off x="0" y="587270"/>
            <a:ext cx="9144000" cy="5683459"/>
          </a:xfrm>
          <a:prstGeom prst="rect">
            <a:avLst/>
          </a:prstGeom>
        </p:spPr>
      </p:pic>
    </p:spTree>
    <p:extLst>
      <p:ext uri="{BB962C8B-B14F-4D97-AF65-F5344CB8AC3E}">
        <p14:creationId xmlns:p14="http://schemas.microsoft.com/office/powerpoint/2010/main" val="41181365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2F1928-3768-FE9A-7681-085FE146417D}"/>
              </a:ext>
            </a:extLst>
          </p:cNvPr>
          <p:cNvPicPr>
            <a:picLocks noChangeAspect="1"/>
          </p:cNvPicPr>
          <p:nvPr/>
        </p:nvPicPr>
        <p:blipFill>
          <a:blip r:embed="rId2"/>
          <a:stretch>
            <a:fillRect/>
          </a:stretch>
        </p:blipFill>
        <p:spPr>
          <a:xfrm>
            <a:off x="0" y="587270"/>
            <a:ext cx="9144000" cy="5683459"/>
          </a:xfrm>
          <a:prstGeom prst="rect">
            <a:avLst/>
          </a:prstGeom>
        </p:spPr>
      </p:pic>
    </p:spTree>
    <p:extLst>
      <p:ext uri="{BB962C8B-B14F-4D97-AF65-F5344CB8AC3E}">
        <p14:creationId xmlns:p14="http://schemas.microsoft.com/office/powerpoint/2010/main" val="3284803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EC863-E856-A23B-F8F9-F5CA1C19A591}"/>
              </a:ext>
            </a:extLst>
          </p:cNvPr>
          <p:cNvSpPr>
            <a:spLocks noGrp="1"/>
          </p:cNvSpPr>
          <p:nvPr>
            <p:ph type="title"/>
          </p:nvPr>
        </p:nvSpPr>
        <p:spPr>
          <a:xfrm>
            <a:off x="628650" y="1853957"/>
            <a:ext cx="7886700" cy="1325563"/>
          </a:xfrm>
        </p:spPr>
        <p:txBody>
          <a:bodyPr/>
          <a:lstStyle/>
          <a:p>
            <a:pPr algn="ctr"/>
            <a:r>
              <a:rPr lang="en-US" dirty="0"/>
              <a:t>Seasonal Cycle</a:t>
            </a:r>
          </a:p>
        </p:txBody>
      </p:sp>
    </p:spTree>
    <p:extLst>
      <p:ext uri="{BB962C8B-B14F-4D97-AF65-F5344CB8AC3E}">
        <p14:creationId xmlns:p14="http://schemas.microsoft.com/office/powerpoint/2010/main" val="21208631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9E65CB-8678-1D01-AB5B-DEFA8F5F062D}"/>
              </a:ext>
            </a:extLst>
          </p:cNvPr>
          <p:cNvPicPr>
            <a:picLocks noChangeAspect="1"/>
          </p:cNvPicPr>
          <p:nvPr/>
        </p:nvPicPr>
        <p:blipFill>
          <a:blip r:embed="rId2"/>
          <a:stretch>
            <a:fillRect/>
          </a:stretch>
        </p:blipFill>
        <p:spPr>
          <a:xfrm>
            <a:off x="284285" y="466943"/>
            <a:ext cx="5079023" cy="3156870"/>
          </a:xfrm>
          <a:prstGeom prst="rect">
            <a:avLst/>
          </a:prstGeom>
        </p:spPr>
      </p:pic>
      <p:pic>
        <p:nvPicPr>
          <p:cNvPr id="6" name="Picture 5">
            <a:extLst>
              <a:ext uri="{FF2B5EF4-FFF2-40B4-BE49-F238E27FC236}">
                <a16:creationId xmlns:a16="http://schemas.microsoft.com/office/drawing/2014/main" id="{9F0AE20F-B8DF-3654-9288-ADEEBECEFDDE}"/>
              </a:ext>
            </a:extLst>
          </p:cNvPr>
          <p:cNvPicPr>
            <a:picLocks noChangeAspect="1"/>
          </p:cNvPicPr>
          <p:nvPr/>
        </p:nvPicPr>
        <p:blipFill>
          <a:blip r:embed="rId3"/>
          <a:stretch>
            <a:fillRect/>
          </a:stretch>
        </p:blipFill>
        <p:spPr>
          <a:xfrm>
            <a:off x="284285" y="3592845"/>
            <a:ext cx="5128846" cy="3187838"/>
          </a:xfrm>
          <a:prstGeom prst="rect">
            <a:avLst/>
          </a:prstGeom>
        </p:spPr>
      </p:pic>
      <p:sp>
        <p:nvSpPr>
          <p:cNvPr id="7" name="TextBox 6">
            <a:extLst>
              <a:ext uri="{FF2B5EF4-FFF2-40B4-BE49-F238E27FC236}">
                <a16:creationId xmlns:a16="http://schemas.microsoft.com/office/drawing/2014/main" id="{2B62E1B3-9840-E16A-95D0-CFDD99C84096}"/>
              </a:ext>
            </a:extLst>
          </p:cNvPr>
          <p:cNvSpPr txBox="1"/>
          <p:nvPr/>
        </p:nvSpPr>
        <p:spPr>
          <a:xfrm>
            <a:off x="5363308" y="1582615"/>
            <a:ext cx="3059723" cy="369332"/>
          </a:xfrm>
          <a:prstGeom prst="rect">
            <a:avLst/>
          </a:prstGeom>
          <a:noFill/>
        </p:spPr>
        <p:txBody>
          <a:bodyPr wrap="square" rtlCol="0">
            <a:spAutoFit/>
          </a:bodyPr>
          <a:lstStyle/>
          <a:p>
            <a:r>
              <a:rPr lang="en-US" dirty="0"/>
              <a:t>North Atlantic</a:t>
            </a:r>
          </a:p>
        </p:txBody>
      </p:sp>
      <p:sp>
        <p:nvSpPr>
          <p:cNvPr id="8" name="TextBox 7">
            <a:extLst>
              <a:ext uri="{FF2B5EF4-FFF2-40B4-BE49-F238E27FC236}">
                <a16:creationId xmlns:a16="http://schemas.microsoft.com/office/drawing/2014/main" id="{0E33950E-E084-AC8D-FF5A-5D364DC24F42}"/>
              </a:ext>
            </a:extLst>
          </p:cNvPr>
          <p:cNvSpPr txBox="1"/>
          <p:nvPr/>
        </p:nvSpPr>
        <p:spPr>
          <a:xfrm>
            <a:off x="5363308" y="4832866"/>
            <a:ext cx="3423138" cy="369332"/>
          </a:xfrm>
          <a:prstGeom prst="rect">
            <a:avLst/>
          </a:prstGeom>
          <a:noFill/>
        </p:spPr>
        <p:txBody>
          <a:bodyPr wrap="square" rtlCol="0">
            <a:spAutoFit/>
          </a:bodyPr>
          <a:lstStyle/>
          <a:p>
            <a:r>
              <a:rPr lang="en-US" dirty="0"/>
              <a:t>Western North Pacific</a:t>
            </a:r>
          </a:p>
        </p:txBody>
      </p:sp>
    </p:spTree>
    <p:extLst>
      <p:ext uri="{BB962C8B-B14F-4D97-AF65-F5344CB8AC3E}">
        <p14:creationId xmlns:p14="http://schemas.microsoft.com/office/powerpoint/2010/main" val="31728355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6C57D-99A2-70D6-B0CC-146BEAD6B881}"/>
              </a:ext>
            </a:extLst>
          </p:cNvPr>
          <p:cNvSpPr>
            <a:spLocks noGrp="1"/>
          </p:cNvSpPr>
          <p:nvPr>
            <p:ph type="title"/>
          </p:nvPr>
        </p:nvSpPr>
        <p:spPr>
          <a:xfrm>
            <a:off x="628650" y="1513987"/>
            <a:ext cx="7886700" cy="1325563"/>
          </a:xfrm>
        </p:spPr>
        <p:txBody>
          <a:bodyPr/>
          <a:lstStyle/>
          <a:p>
            <a:pPr algn="ctr"/>
            <a:r>
              <a:rPr lang="en-US" dirty="0"/>
              <a:t>North Atlantic Time Series</a:t>
            </a:r>
          </a:p>
        </p:txBody>
      </p:sp>
    </p:spTree>
    <p:extLst>
      <p:ext uri="{BB962C8B-B14F-4D97-AF65-F5344CB8AC3E}">
        <p14:creationId xmlns:p14="http://schemas.microsoft.com/office/powerpoint/2010/main" val="6201274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E05F9B-B45A-ABF7-4969-3B8530D801C4}"/>
              </a:ext>
            </a:extLst>
          </p:cNvPr>
          <p:cNvPicPr>
            <a:picLocks noChangeAspect="1"/>
          </p:cNvPicPr>
          <p:nvPr/>
        </p:nvPicPr>
        <p:blipFill>
          <a:blip r:embed="rId2"/>
          <a:stretch>
            <a:fillRect/>
          </a:stretch>
        </p:blipFill>
        <p:spPr>
          <a:xfrm>
            <a:off x="0" y="589136"/>
            <a:ext cx="9144000" cy="5679727"/>
          </a:xfrm>
          <a:prstGeom prst="rect">
            <a:avLst/>
          </a:prstGeom>
        </p:spPr>
      </p:pic>
    </p:spTree>
    <p:extLst>
      <p:ext uri="{BB962C8B-B14F-4D97-AF65-F5344CB8AC3E}">
        <p14:creationId xmlns:p14="http://schemas.microsoft.com/office/powerpoint/2010/main" val="2725943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F56DF4-0D0C-E062-3D8E-58C40585D061}"/>
              </a:ext>
            </a:extLst>
          </p:cNvPr>
          <p:cNvPicPr>
            <a:picLocks noChangeAspect="1"/>
          </p:cNvPicPr>
          <p:nvPr/>
        </p:nvPicPr>
        <p:blipFill>
          <a:blip r:embed="rId2"/>
          <a:stretch>
            <a:fillRect/>
          </a:stretch>
        </p:blipFill>
        <p:spPr>
          <a:xfrm>
            <a:off x="0" y="1207912"/>
            <a:ext cx="9144000" cy="4796444"/>
          </a:xfrm>
          <a:prstGeom prst="rect">
            <a:avLst/>
          </a:prstGeom>
        </p:spPr>
      </p:pic>
      <p:sp>
        <p:nvSpPr>
          <p:cNvPr id="3" name="TextBox 2">
            <a:extLst>
              <a:ext uri="{FF2B5EF4-FFF2-40B4-BE49-F238E27FC236}">
                <a16:creationId xmlns:a16="http://schemas.microsoft.com/office/drawing/2014/main" id="{D48E2120-0FAE-5279-AC99-F60A5663EF97}"/>
              </a:ext>
            </a:extLst>
          </p:cNvPr>
          <p:cNvSpPr txBox="1"/>
          <p:nvPr/>
        </p:nvSpPr>
        <p:spPr>
          <a:xfrm>
            <a:off x="1037493" y="6194096"/>
            <a:ext cx="7506428" cy="369332"/>
          </a:xfrm>
          <a:prstGeom prst="rect">
            <a:avLst/>
          </a:prstGeom>
          <a:noFill/>
        </p:spPr>
        <p:txBody>
          <a:bodyPr wrap="square" rtlCol="0">
            <a:spAutoFit/>
          </a:bodyPr>
          <a:lstStyle/>
          <a:p>
            <a:r>
              <a:rPr lang="en-US" dirty="0"/>
              <a:t>Source: National Oceanic and Atmospheric Administration (NOAA)</a:t>
            </a:r>
          </a:p>
        </p:txBody>
      </p:sp>
      <p:sp>
        <p:nvSpPr>
          <p:cNvPr id="4" name="TextBox 3">
            <a:extLst>
              <a:ext uri="{FF2B5EF4-FFF2-40B4-BE49-F238E27FC236}">
                <a16:creationId xmlns:a16="http://schemas.microsoft.com/office/drawing/2014/main" id="{5082F0FF-7500-A026-D634-FA5E94E5B11E}"/>
              </a:ext>
            </a:extLst>
          </p:cNvPr>
          <p:cNvSpPr txBox="1"/>
          <p:nvPr/>
        </p:nvSpPr>
        <p:spPr>
          <a:xfrm>
            <a:off x="135012" y="294572"/>
            <a:ext cx="8720553" cy="461665"/>
          </a:xfrm>
          <a:prstGeom prst="rect">
            <a:avLst/>
          </a:prstGeom>
          <a:noFill/>
        </p:spPr>
        <p:txBody>
          <a:bodyPr wrap="square" rtlCol="0">
            <a:spAutoFit/>
          </a:bodyPr>
          <a:lstStyle/>
          <a:p>
            <a:pPr algn="ctr"/>
            <a:r>
              <a:rPr lang="en-US" sz="2400" dirty="0">
                <a:cs typeface="Arial" panose="020B0604020202020204" pitchFamily="34" charset="0"/>
              </a:rPr>
              <a:t>Damages from Natural Disasters are Increasing</a:t>
            </a:r>
          </a:p>
        </p:txBody>
      </p:sp>
    </p:spTree>
    <p:extLst>
      <p:ext uri="{BB962C8B-B14F-4D97-AF65-F5344CB8AC3E}">
        <p14:creationId xmlns:p14="http://schemas.microsoft.com/office/powerpoint/2010/main" val="29615805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09FBC4-CB78-95FF-C400-CA7EAB870ED0}"/>
              </a:ext>
            </a:extLst>
          </p:cNvPr>
          <p:cNvPicPr>
            <a:picLocks noChangeAspect="1"/>
          </p:cNvPicPr>
          <p:nvPr/>
        </p:nvPicPr>
        <p:blipFill>
          <a:blip r:embed="rId2"/>
          <a:stretch>
            <a:fillRect/>
          </a:stretch>
        </p:blipFill>
        <p:spPr>
          <a:xfrm>
            <a:off x="0" y="589136"/>
            <a:ext cx="9144000" cy="5679727"/>
          </a:xfrm>
          <a:prstGeom prst="rect">
            <a:avLst/>
          </a:prstGeom>
        </p:spPr>
      </p:pic>
    </p:spTree>
    <p:extLst>
      <p:ext uri="{BB962C8B-B14F-4D97-AF65-F5344CB8AC3E}">
        <p14:creationId xmlns:p14="http://schemas.microsoft.com/office/powerpoint/2010/main" val="38378071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a:extLst>
            <a:ext uri="{FF2B5EF4-FFF2-40B4-BE49-F238E27FC236}">
              <a16:creationId xmlns:a16="http://schemas.microsoft.com/office/drawing/2014/main" id="{407DA7F6-787B-A1CE-6F0F-7B5806D1D3C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A42F654-6401-B292-8761-E61F0240050B}"/>
              </a:ext>
            </a:extLst>
          </p:cNvPr>
          <p:cNvSpPr>
            <a:spLocks noGrp="1"/>
          </p:cNvSpPr>
          <p:nvPr>
            <p:ph type="title"/>
          </p:nvPr>
        </p:nvSpPr>
        <p:spPr>
          <a:xfrm>
            <a:off x="716257" y="2396518"/>
            <a:ext cx="7886700" cy="1325563"/>
          </a:xfrm>
        </p:spPr>
        <p:txBody>
          <a:bodyPr>
            <a:normAutofit/>
          </a:bodyPr>
          <a:lstStyle/>
          <a:p>
            <a:pPr algn="ctr"/>
            <a:r>
              <a:rPr lang="en-US" sz="3600" b="1" dirty="0">
                <a:solidFill>
                  <a:srgbClr val="FFFF00"/>
                </a:solidFill>
              </a:rPr>
              <a:t>Next Up:</a:t>
            </a:r>
            <a:br>
              <a:rPr lang="en-US" sz="3600" b="1" dirty="0">
                <a:solidFill>
                  <a:srgbClr val="FFFF00"/>
                </a:solidFill>
              </a:rPr>
            </a:br>
            <a:r>
              <a:rPr lang="en-US" sz="3600" b="1" dirty="0">
                <a:solidFill>
                  <a:srgbClr val="FFFF00"/>
                </a:solidFill>
              </a:rPr>
              <a:t>Turning Hazard into Risk</a:t>
            </a:r>
          </a:p>
        </p:txBody>
      </p:sp>
    </p:spTree>
    <p:extLst>
      <p:ext uri="{BB962C8B-B14F-4D97-AF65-F5344CB8AC3E}">
        <p14:creationId xmlns:p14="http://schemas.microsoft.com/office/powerpoint/2010/main" val="3411462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D919F4-4948-08C9-268A-42D85CEA9A2D}"/>
              </a:ext>
            </a:extLst>
          </p:cNvPr>
          <p:cNvPicPr>
            <a:picLocks noChangeAspect="1"/>
          </p:cNvPicPr>
          <p:nvPr/>
        </p:nvPicPr>
        <p:blipFill>
          <a:blip r:embed="rId2"/>
          <a:stretch>
            <a:fillRect/>
          </a:stretch>
        </p:blipFill>
        <p:spPr>
          <a:xfrm>
            <a:off x="521912" y="674914"/>
            <a:ext cx="7814717" cy="4969748"/>
          </a:xfrm>
          <a:prstGeom prst="rect">
            <a:avLst/>
          </a:prstGeom>
        </p:spPr>
      </p:pic>
      <p:sp>
        <p:nvSpPr>
          <p:cNvPr id="5" name="TextBox 4"/>
          <p:cNvSpPr txBox="1"/>
          <p:nvPr/>
        </p:nvSpPr>
        <p:spPr>
          <a:xfrm>
            <a:off x="687048" y="203200"/>
            <a:ext cx="785490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ea typeface="+mn-ea"/>
                <a:cs typeface="+mn-cs"/>
              </a:rPr>
              <a:t>Global Damage Normalized by Gross World Product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ea typeface="+mn-ea"/>
                <a:cs typeface="+mn-cs"/>
              </a:rPr>
              <a:t>Storms, droughts, floods, wildfires</a:t>
            </a:r>
          </a:p>
        </p:txBody>
      </p:sp>
      <p:sp>
        <p:nvSpPr>
          <p:cNvPr id="8" name="Rectangle 7"/>
          <p:cNvSpPr/>
          <p:nvPr/>
        </p:nvSpPr>
        <p:spPr>
          <a:xfrm>
            <a:off x="4084470" y="5876612"/>
            <a:ext cx="473392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EM-DAT, 2024: The OFDA/CRED International Disaster Database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563C2"/>
                </a:solidFill>
                <a:effectLst/>
                <a:uLnTx/>
                <a:uFillTx/>
                <a:latin typeface="Arial"/>
                <a:ea typeface="+mn-ea"/>
                <a:cs typeface="+mn-cs"/>
              </a:rPr>
              <a:t>http://www.emdat.be/</a:t>
            </a:r>
            <a:r>
              <a:rPr kumimoji="0" lang="en-US" sz="1200" b="0" i="0" u="none" strike="noStrike" kern="1200" cap="none" spc="0" normalizeH="0" baseline="0" noProof="0" dirty="0">
                <a:ln>
                  <a:noFill/>
                </a:ln>
                <a:solidFill>
                  <a:srgbClr val="000000"/>
                </a:solidFill>
                <a:effectLst/>
                <a:uLnTx/>
                <a:uFillTx/>
                <a:latin typeface="Arial"/>
                <a:ea typeface="+mn-ea"/>
                <a:cs typeface="+mn-cs"/>
              </a:rPr>
              <a:t>.</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244510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76C430-9069-4142-35EA-8A5640A7EF2F}"/>
              </a:ext>
            </a:extLst>
          </p:cNvPr>
          <p:cNvPicPr>
            <a:picLocks noChangeAspect="1"/>
          </p:cNvPicPr>
          <p:nvPr/>
        </p:nvPicPr>
        <p:blipFill>
          <a:blip r:embed="rId2"/>
          <a:stretch>
            <a:fillRect/>
          </a:stretch>
        </p:blipFill>
        <p:spPr>
          <a:xfrm>
            <a:off x="0" y="913811"/>
            <a:ext cx="9144000" cy="5030377"/>
          </a:xfrm>
          <a:prstGeom prst="rect">
            <a:avLst/>
          </a:prstGeom>
        </p:spPr>
      </p:pic>
    </p:spTree>
    <p:extLst>
      <p:ext uri="{BB962C8B-B14F-4D97-AF65-F5344CB8AC3E}">
        <p14:creationId xmlns:p14="http://schemas.microsoft.com/office/powerpoint/2010/main" val="1440721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5C3FF6-B406-D266-05AF-1333EA78BD24}"/>
              </a:ext>
            </a:extLst>
          </p:cNvPr>
          <p:cNvSpPr>
            <a:spLocks noGrp="1"/>
          </p:cNvSpPr>
          <p:nvPr>
            <p:ph type="title"/>
          </p:nvPr>
        </p:nvSpPr>
        <p:spPr>
          <a:xfrm>
            <a:off x="457200" y="1391556"/>
            <a:ext cx="8229600" cy="2738586"/>
          </a:xfrm>
        </p:spPr>
        <p:txBody>
          <a:bodyPr>
            <a:normAutofit/>
          </a:bodyPr>
          <a:lstStyle/>
          <a:p>
            <a:pPr algn="ctr"/>
            <a:r>
              <a:rPr lang="en-US" dirty="0"/>
              <a:t>People are migrating from relatively safe places to dangerous ones. </a:t>
            </a:r>
            <a:br>
              <a:rPr lang="en-US" dirty="0"/>
            </a:br>
            <a:r>
              <a:rPr lang="en-US" dirty="0"/>
              <a:t>WHY?</a:t>
            </a:r>
          </a:p>
        </p:txBody>
      </p:sp>
    </p:spTree>
    <p:extLst>
      <p:ext uri="{BB962C8B-B14F-4D97-AF65-F5344CB8AC3E}">
        <p14:creationId xmlns:p14="http://schemas.microsoft.com/office/powerpoint/2010/main" val="25866127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9" id="{AB8A80E9-0FE4-4748-B7B4-E1E9D88B6AE0}" vid="{72608908-C475-482A-9165-35B969BFCA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Segoe</Template>
  <TotalTime>1439</TotalTime>
  <Words>1598</Words>
  <Application>Microsoft Office PowerPoint</Application>
  <PresentationFormat>On-screen Show (4:3)</PresentationFormat>
  <Paragraphs>166</Paragraphs>
  <Slides>61</Slides>
  <Notes>3</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61</vt:i4>
      </vt:variant>
    </vt:vector>
  </HeadingPairs>
  <TitlesOfParts>
    <vt:vector size="68" baseType="lpstr">
      <vt:lpstr>Arial</vt:lpstr>
      <vt:lpstr>Calibri</vt:lpstr>
      <vt:lpstr>Segoe UI</vt:lpstr>
      <vt:lpstr>Segoe UI Semilight</vt:lpstr>
      <vt:lpstr>Office Theme</vt:lpstr>
      <vt:lpstr>Equation</vt:lpstr>
      <vt:lpstr>MathType 7.0 Equation</vt:lpstr>
      <vt:lpstr>   Using Physics to Catalyze Climate Action, Part I </vt:lpstr>
      <vt:lpstr>Program</vt:lpstr>
      <vt:lpstr>Program</vt:lpstr>
      <vt:lpstr>Global Mean Temperature Predicted by CO2 and SO2 </vt:lpstr>
      <vt:lpstr>PowerPoint Presentation</vt:lpstr>
      <vt:lpstr>PowerPoint Presentation</vt:lpstr>
      <vt:lpstr>PowerPoint Presentation</vt:lpstr>
      <vt:lpstr>PowerPoint Presentation</vt:lpstr>
      <vt:lpstr>People are migrating from relatively safe places to dangerous ones.  WHY?</vt:lpstr>
      <vt:lpstr>PowerPoint Presentation</vt:lpstr>
      <vt:lpstr>PowerPoint Presentation</vt:lpstr>
      <vt:lpstr>PowerPoint Presentation</vt:lpstr>
      <vt:lpstr>Here is why we move to more dangerous places: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 Mess</vt:lpstr>
      <vt:lpstr>Consequences</vt:lpstr>
      <vt:lpstr>Program</vt:lpstr>
      <vt:lpstr>Flawed Basis of Current Risk Modeling</vt:lpstr>
      <vt:lpstr>Why Climate Risk is Dominated by Extreme Events:</vt:lpstr>
      <vt:lpstr>PowerPoint Presentation</vt:lpstr>
      <vt:lpstr>What it Takes to Simulate a Hurricane Accurately</vt:lpstr>
      <vt:lpstr>The TC Hurricane Hazard Model (TCHM)</vt:lpstr>
      <vt:lpstr>Reanalysis and Global Model Input Data</vt:lpstr>
      <vt:lpstr>Input Data</vt:lpstr>
      <vt:lpstr>Input Data (continue)</vt:lpstr>
      <vt:lpstr>Four Essential Components:</vt:lpstr>
      <vt:lpstr>Genesis</vt:lpstr>
      <vt:lpstr>Track</vt:lpstr>
      <vt:lpstr>Track (continued)</vt:lpstr>
      <vt:lpstr>Intensity</vt:lpstr>
      <vt:lpstr>Intensity (continued)</vt:lpstr>
      <vt:lpstr>Wind Field</vt:lpstr>
      <vt:lpstr>Wind Field (continued)</vt:lpstr>
      <vt:lpstr>Performance</vt:lpstr>
      <vt:lpstr>Genesis</vt:lpstr>
      <vt:lpstr>PowerPoint Presentation</vt:lpstr>
      <vt:lpstr>PowerPoint Presentation</vt:lpstr>
      <vt:lpstr>Tracks</vt:lpstr>
      <vt:lpstr>PowerPoint Presentation</vt:lpstr>
      <vt:lpstr>PowerPoint Presentation</vt:lpstr>
      <vt:lpstr>Intensity</vt:lpstr>
      <vt:lpstr>PowerPoint Presentation</vt:lpstr>
      <vt:lpstr>Secondary Eyewalls</vt:lpstr>
      <vt:lpstr>PowerPoint Presentation</vt:lpstr>
      <vt:lpstr>PowerPoint Presentation</vt:lpstr>
      <vt:lpstr>Seasonal Cycle</vt:lpstr>
      <vt:lpstr>PowerPoint Presentation</vt:lpstr>
      <vt:lpstr>North Atlantic Time Series</vt:lpstr>
      <vt:lpstr>PowerPoint Presentation</vt:lpstr>
      <vt:lpstr>PowerPoint Presentation</vt:lpstr>
      <vt:lpstr>Next Up: Turning Hazard into Risk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Kerry Emanuel</dc:creator>
  <cp:lastModifiedBy>Kerry Emanuel</cp:lastModifiedBy>
  <cp:revision>13</cp:revision>
  <dcterms:created xsi:type="dcterms:W3CDTF">2026-03-13T16:11:40Z</dcterms:created>
  <dcterms:modified xsi:type="dcterms:W3CDTF">2026-03-14T16:10:46Z</dcterms:modified>
</cp:coreProperties>
</file>