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48"/>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498" r:id="rId17"/>
    <p:sldId id="483" r:id="rId18"/>
    <p:sldId id="437" r:id="rId19"/>
    <p:sldId id="270" r:id="rId20"/>
    <p:sldId id="272" r:id="rId21"/>
    <p:sldId id="273" r:id="rId22"/>
    <p:sldId id="274" r:id="rId23"/>
    <p:sldId id="275" r:id="rId24"/>
    <p:sldId id="276" r:id="rId25"/>
    <p:sldId id="277" r:id="rId26"/>
    <p:sldId id="280" r:id="rId27"/>
    <p:sldId id="278" r:id="rId28"/>
    <p:sldId id="279" r:id="rId29"/>
    <p:sldId id="281" r:id="rId30"/>
    <p:sldId id="282" r:id="rId31"/>
    <p:sldId id="283" r:id="rId32"/>
    <p:sldId id="284" r:id="rId33"/>
    <p:sldId id="878" r:id="rId34"/>
    <p:sldId id="855" r:id="rId35"/>
    <p:sldId id="856" r:id="rId36"/>
    <p:sldId id="857" r:id="rId37"/>
    <p:sldId id="860" r:id="rId38"/>
    <p:sldId id="925" r:id="rId39"/>
    <p:sldId id="861" r:id="rId40"/>
    <p:sldId id="822" r:id="rId41"/>
    <p:sldId id="867" r:id="rId42"/>
    <p:sldId id="868" r:id="rId43"/>
    <p:sldId id="926" r:id="rId44"/>
    <p:sldId id="927" r:id="rId45"/>
    <p:sldId id="271" r:id="rId46"/>
    <p:sldId id="767" r:id="rId4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003" autoAdjust="0"/>
    <p:restoredTop sz="94660"/>
  </p:normalViewPr>
  <p:slideViewPr>
    <p:cSldViewPr snapToGrid="0">
      <p:cViewPr varScale="1">
        <p:scale>
          <a:sx n="109" d="100"/>
          <a:sy n="109" d="100"/>
        </p:scale>
        <p:origin x="632" y="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0043CFA-4899-40F4-AE81-EACF09A016E7}" type="datetimeFigureOut">
              <a:rPr lang="en-US" smtClean="0"/>
              <a:t>3/13/2026</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B6206A2-C607-4843-BFD5-6594B806FA6F}" type="slidenum">
              <a:rPr lang="en-US" smtClean="0"/>
              <a:t>‹#›</a:t>
            </a:fld>
            <a:endParaRPr lang="en-US"/>
          </a:p>
        </p:txBody>
      </p:sp>
    </p:spTree>
    <p:extLst>
      <p:ext uri="{BB962C8B-B14F-4D97-AF65-F5344CB8AC3E}">
        <p14:creationId xmlns:p14="http://schemas.microsoft.com/office/powerpoint/2010/main" val="7783397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7F4E23E-CDFD-402F-A5E5-9E08EDBB741B}"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9296925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p:spPr>
        <p:txBody>
          <a:bodyPr/>
          <a:lstStyle/>
          <a:p>
            <a:fld id="{6DDDC96F-F139-4DBF-93B4-62982D9BE05E}" type="slidenum">
              <a:rPr lang="en-US" smtClean="0"/>
              <a:pPr/>
              <a:t>41</a:t>
            </a:fld>
            <a:endParaRPr lang="en-US"/>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p>
            <a:fld id="{56159051-2088-4E26-8E63-C5E6026CE17F}" type="slidenum">
              <a:rPr lang="en-US" smtClean="0"/>
              <a:pPr/>
              <a:t>32</a:t>
            </a:fld>
            <a:endParaRPr lang="en-US"/>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a:ln/>
        </p:spPr>
        <p:txBody>
          <a:bodyPr/>
          <a:lstStyle/>
          <a:p>
            <a:pPr eaLnBrk="1" hangingPunct="1">
              <a:spcBef>
                <a:spcPct val="0"/>
              </a:spcBef>
            </a:pPr>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p:spPr>
        <p:txBody>
          <a:bodyPr/>
          <a:lstStyle/>
          <a:p>
            <a:fld id="{0C3F28F5-A891-4508-B486-7C4CA1686A87}" type="slidenum">
              <a:rPr lang="en-US" smtClean="0"/>
              <a:pPr/>
              <a:t>33</a:t>
            </a:fld>
            <a:endParaRPr lang="en-US"/>
          </a:p>
        </p:txBody>
      </p:sp>
      <p:sp>
        <p:nvSpPr>
          <p:cNvPr id="93187"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p>
            <a:fld id="{AAA50469-0ADF-45FD-B4C6-A84C9631D429}" type="slidenum">
              <a:rPr lang="en-US" smtClean="0"/>
              <a:pPr/>
              <a:t>34</a:t>
            </a:fld>
            <a:endParaRPr lang="en-US"/>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p:spPr>
        <p:txBody>
          <a:bodyPr/>
          <a:lstStyle/>
          <a:p>
            <a:fld id="{FC55547A-DCB3-43E8-9C60-3449106F49E0}" type="slidenum">
              <a:rPr lang="en-US" smtClean="0"/>
              <a:pPr/>
              <a:t>35</a:t>
            </a:fld>
            <a:endParaRPr lang="en-US"/>
          </a:p>
        </p:txBody>
      </p:sp>
      <p:sp>
        <p:nvSpPr>
          <p:cNvPr id="95235" name="Rectangle 2"/>
          <p:cNvSpPr>
            <a:spLocks noGrp="1" noRot="1" noChangeAspect="1" noChangeArrowheads="1" noTextEdit="1"/>
          </p:cNvSpPr>
          <p:nvPr>
            <p:ph type="sldImg"/>
          </p:nvPr>
        </p:nvSpPr>
        <p:spPr>
          <a:ln/>
        </p:spPr>
      </p:sp>
      <p:sp>
        <p:nvSpPr>
          <p:cNvPr id="95236"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p:spPr>
        <p:txBody>
          <a:bodyPr/>
          <a:lstStyle/>
          <a:p>
            <a:fld id="{E69A8218-AADE-46E5-BA4A-35E3CC441691}" type="slidenum">
              <a:rPr lang="en-US" smtClean="0"/>
              <a:pPr/>
              <a:t>36</a:t>
            </a:fld>
            <a:endParaRPr lang="en-US"/>
          </a:p>
        </p:txBody>
      </p:sp>
      <p:sp>
        <p:nvSpPr>
          <p:cNvPr id="96259" name="Rectangle 2"/>
          <p:cNvSpPr>
            <a:spLocks noGrp="1" noRot="1" noChangeAspect="1" noChangeArrowheads="1" noTextEdit="1"/>
          </p:cNvSpPr>
          <p:nvPr>
            <p:ph type="sldImg"/>
          </p:nvPr>
        </p:nvSpPr>
        <p:spPr>
          <a:ln/>
        </p:spPr>
      </p:sp>
      <p:sp>
        <p:nvSpPr>
          <p:cNvPr id="96260"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p>
            <a:fld id="{F3B3D487-0EDE-491B-96FC-76C71A7250D7}" type="slidenum">
              <a:rPr lang="en-US" smtClean="0"/>
              <a:pPr/>
              <a:t>38</a:t>
            </a:fld>
            <a:endParaRPr lang="en-US"/>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p:spPr>
        <p:txBody>
          <a:bodyPr/>
          <a:lstStyle/>
          <a:p>
            <a:fld id="{66FFDF9A-8A80-47F5-B79B-2E3611B7EED4}" type="slidenum">
              <a:rPr lang="en-US" smtClean="0"/>
              <a:pPr/>
              <a:t>39</a:t>
            </a:fld>
            <a:endParaRPr lang="en-US"/>
          </a:p>
        </p:txBody>
      </p:sp>
      <p:sp>
        <p:nvSpPr>
          <p:cNvPr id="98307" name="Rectangle 2"/>
          <p:cNvSpPr>
            <a:spLocks noGrp="1" noRot="1" noChangeAspect="1" noChangeArrowheads="1" noTextEdit="1"/>
          </p:cNvSpPr>
          <p:nvPr>
            <p:ph type="sldImg"/>
          </p:nvPr>
        </p:nvSpPr>
        <p:spPr>
          <a:ln/>
        </p:spPr>
      </p:sp>
      <p:sp>
        <p:nvSpPr>
          <p:cNvPr id="98308"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p:spPr>
        <p:txBody>
          <a:bodyPr/>
          <a:lstStyle/>
          <a:p>
            <a:fld id="{58F5C78B-2E07-4011-861D-E4D661C1E316}" type="slidenum">
              <a:rPr lang="en-US" smtClean="0"/>
              <a:pPr/>
              <a:t>40</a:t>
            </a:fld>
            <a:endParaRPr lang="en-US"/>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766252A-4917-4297-BBC1-5FB070FC31A5}" type="datetimeFigureOut">
              <a:rPr lang="en-US" smtClean="0"/>
              <a:t>3/13/2026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4E2627-215A-475D-B0BB-235AD0273599}" type="slidenum">
              <a:rPr lang="en-US" smtClean="0"/>
              <a:t>‹#›</a:t>
            </a:fld>
            <a:endParaRPr lang="en-US"/>
          </a:p>
        </p:txBody>
      </p:sp>
    </p:spTree>
    <p:extLst>
      <p:ext uri="{BB962C8B-B14F-4D97-AF65-F5344CB8AC3E}">
        <p14:creationId xmlns:p14="http://schemas.microsoft.com/office/powerpoint/2010/main" val="40818494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766252A-4917-4297-BBC1-5FB070FC31A5}" type="datetimeFigureOut">
              <a:rPr lang="en-US" smtClean="0"/>
              <a:t>3/13/2026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4E2627-215A-475D-B0BB-235AD0273599}" type="slidenum">
              <a:rPr lang="en-US" smtClean="0"/>
              <a:t>‹#›</a:t>
            </a:fld>
            <a:endParaRPr lang="en-US"/>
          </a:p>
        </p:txBody>
      </p:sp>
    </p:spTree>
    <p:extLst>
      <p:ext uri="{BB962C8B-B14F-4D97-AF65-F5344CB8AC3E}">
        <p14:creationId xmlns:p14="http://schemas.microsoft.com/office/powerpoint/2010/main" val="27852140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766252A-4917-4297-BBC1-5FB070FC31A5}" type="datetimeFigureOut">
              <a:rPr lang="en-US" smtClean="0"/>
              <a:t>3/13/2026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4E2627-215A-475D-B0BB-235AD0273599}" type="slidenum">
              <a:rPr lang="en-US" smtClean="0"/>
              <a:t>‹#›</a:t>
            </a:fld>
            <a:endParaRPr lang="en-US"/>
          </a:p>
        </p:txBody>
      </p:sp>
    </p:spTree>
    <p:extLst>
      <p:ext uri="{BB962C8B-B14F-4D97-AF65-F5344CB8AC3E}">
        <p14:creationId xmlns:p14="http://schemas.microsoft.com/office/powerpoint/2010/main" val="9700185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605C5CF-0152-4F67-A9D7-3926E862D6E6}" type="datetimeFigureOut">
              <a:rPr lang="en-US" smtClean="0"/>
              <a:t>3/13/2026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C4949B-05E9-43E4-A9B6-E9231BC04EB0}" type="slidenum">
              <a:rPr lang="en-US" smtClean="0"/>
              <a:t>‹#›</a:t>
            </a:fld>
            <a:endParaRPr lang="en-US"/>
          </a:p>
        </p:txBody>
      </p:sp>
    </p:spTree>
    <p:extLst>
      <p:ext uri="{BB962C8B-B14F-4D97-AF65-F5344CB8AC3E}">
        <p14:creationId xmlns:p14="http://schemas.microsoft.com/office/powerpoint/2010/main" val="1995661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marL="228600" indent="-228600">
              <a:buSzPct val="70000"/>
              <a:buFontTx/>
              <a:buBlip>
                <a:blip r:embed="rId2"/>
              </a:buBlip>
              <a:defRPr>
                <a:latin typeface="Arial" panose="020B0604020202020204" pitchFamily="34" charset="0"/>
                <a:cs typeface="Arial" panose="020B0604020202020204" pitchFamily="34" charset="0"/>
              </a:defRPr>
            </a:lvl1pPr>
            <a:lvl2pPr marL="685800" indent="-228600">
              <a:buSzPct val="70000"/>
              <a:buFontTx/>
              <a:buBlip>
                <a:blip r:embed="rId2"/>
              </a:buBlip>
              <a:defRPr>
                <a:latin typeface="Arial" panose="020B0604020202020204" pitchFamily="34" charset="0"/>
                <a:cs typeface="Arial" panose="020B0604020202020204" pitchFamily="34" charset="0"/>
              </a:defRPr>
            </a:lvl2pPr>
            <a:lvl3pPr marL="1143000" indent="-228600">
              <a:buSzPct val="70000"/>
              <a:buFontTx/>
              <a:buBlip>
                <a:blip r:embed="rId2"/>
              </a:buBlip>
              <a:defRPr>
                <a:latin typeface="Arial" panose="020B0604020202020204" pitchFamily="34" charset="0"/>
                <a:cs typeface="Arial" panose="020B0604020202020204" pitchFamily="34" charset="0"/>
              </a:defRPr>
            </a:lvl3pPr>
            <a:lvl4pPr marL="1600200" indent="-228600">
              <a:buSzPct val="70000"/>
              <a:buFontTx/>
              <a:buBlip>
                <a:blip r:embed="rId2"/>
              </a:buBlip>
              <a:defRPr>
                <a:latin typeface="Arial" panose="020B0604020202020204" pitchFamily="34" charset="0"/>
                <a:cs typeface="Arial" panose="020B0604020202020204" pitchFamily="34" charset="0"/>
              </a:defRPr>
            </a:lvl4pPr>
            <a:lvl5pPr marL="2057400" indent="-228600">
              <a:buSzPct val="70000"/>
              <a:buFontTx/>
              <a:buBlip>
                <a:blip r:embed="rId2"/>
              </a:buBlip>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F605C5CF-0152-4F67-A9D7-3926E862D6E6}" type="datetimeFigureOut">
              <a:rPr lang="en-US" smtClean="0"/>
              <a:t>3/13/2026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C4949B-05E9-43E4-A9B6-E9231BC04EB0}" type="slidenum">
              <a:rPr lang="en-US" smtClean="0"/>
              <a:t>‹#›</a:t>
            </a:fld>
            <a:endParaRPr lang="en-US"/>
          </a:p>
        </p:txBody>
      </p:sp>
    </p:spTree>
    <p:extLst>
      <p:ext uri="{BB962C8B-B14F-4D97-AF65-F5344CB8AC3E}">
        <p14:creationId xmlns:p14="http://schemas.microsoft.com/office/powerpoint/2010/main" val="614501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605C5CF-0152-4F67-A9D7-3926E862D6E6}" type="datetimeFigureOut">
              <a:rPr lang="en-US" smtClean="0"/>
              <a:t>3/13/2026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C4949B-05E9-43E4-A9B6-E9231BC04EB0}" type="slidenum">
              <a:rPr lang="en-US" smtClean="0"/>
              <a:t>‹#›</a:t>
            </a:fld>
            <a:endParaRPr lang="en-US"/>
          </a:p>
        </p:txBody>
      </p:sp>
    </p:spTree>
    <p:extLst>
      <p:ext uri="{BB962C8B-B14F-4D97-AF65-F5344CB8AC3E}">
        <p14:creationId xmlns:p14="http://schemas.microsoft.com/office/powerpoint/2010/main" val="36498518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lvl1pPr marL="228600" indent="-228600">
              <a:buSzPct val="70000"/>
              <a:buFontTx/>
              <a:buBlip>
                <a:blip r:embed="rId2"/>
              </a:buBlip>
              <a:defRPr>
                <a:latin typeface="Arial" panose="020B0604020202020204" pitchFamily="34" charset="0"/>
                <a:cs typeface="Arial" panose="020B0604020202020204" pitchFamily="34" charset="0"/>
              </a:defRPr>
            </a:lvl1pPr>
            <a:lvl2pPr marL="685800" indent="-228600">
              <a:buSzPct val="70000"/>
              <a:buFontTx/>
              <a:buBlip>
                <a:blip r:embed="rId2"/>
              </a:buBlip>
              <a:defRPr>
                <a:latin typeface="Arial" panose="020B0604020202020204" pitchFamily="34" charset="0"/>
                <a:cs typeface="Arial" panose="020B0604020202020204" pitchFamily="34" charset="0"/>
              </a:defRPr>
            </a:lvl2pPr>
            <a:lvl3pPr marL="1143000" indent="-228600">
              <a:buSzPct val="70000"/>
              <a:buFontTx/>
              <a:buBlip>
                <a:blip r:embed="rId2"/>
              </a:buBlip>
              <a:defRPr>
                <a:latin typeface="Arial" panose="020B0604020202020204" pitchFamily="34" charset="0"/>
                <a:cs typeface="Arial" panose="020B0604020202020204" pitchFamily="34" charset="0"/>
              </a:defRPr>
            </a:lvl3pPr>
            <a:lvl4pPr marL="1600200" indent="-228600">
              <a:buSzPct val="70000"/>
              <a:buFontTx/>
              <a:buBlip>
                <a:blip r:embed="rId2"/>
              </a:buBlip>
              <a:defRPr>
                <a:latin typeface="Arial" panose="020B0604020202020204" pitchFamily="34" charset="0"/>
                <a:cs typeface="Arial" panose="020B0604020202020204" pitchFamily="34" charset="0"/>
              </a:defRPr>
            </a:lvl4pPr>
            <a:lvl5pPr marL="2057400" indent="-228600">
              <a:buSzPct val="70000"/>
              <a:buFontTx/>
              <a:buBlip>
                <a:blip r:embed="rId2"/>
              </a:buBlip>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lvl1pPr marL="228600" indent="-228600">
              <a:buSzPct val="70000"/>
              <a:buFontTx/>
              <a:buBlip>
                <a:blip r:embed="rId2"/>
              </a:buBlip>
              <a:defRPr>
                <a:latin typeface="Arial" panose="020B0604020202020204" pitchFamily="34" charset="0"/>
                <a:cs typeface="Arial" panose="020B0604020202020204" pitchFamily="34" charset="0"/>
              </a:defRPr>
            </a:lvl1pPr>
            <a:lvl2pPr marL="685800" indent="-228600">
              <a:buSzPct val="70000"/>
              <a:buFontTx/>
              <a:buBlip>
                <a:blip r:embed="rId2"/>
              </a:buBlip>
              <a:defRPr>
                <a:latin typeface="Arial" panose="020B0604020202020204" pitchFamily="34" charset="0"/>
                <a:cs typeface="Arial" panose="020B0604020202020204" pitchFamily="34" charset="0"/>
              </a:defRPr>
            </a:lvl2pPr>
            <a:lvl3pPr marL="1143000" indent="-228600">
              <a:buSzPct val="70000"/>
              <a:buFontTx/>
              <a:buBlip>
                <a:blip r:embed="rId2"/>
              </a:buBlip>
              <a:defRPr>
                <a:latin typeface="Arial" panose="020B0604020202020204" pitchFamily="34" charset="0"/>
                <a:cs typeface="Arial" panose="020B0604020202020204" pitchFamily="34" charset="0"/>
              </a:defRPr>
            </a:lvl3pPr>
            <a:lvl4pPr marL="1600200" indent="-228600">
              <a:buSzPct val="70000"/>
              <a:buFontTx/>
              <a:buBlip>
                <a:blip r:embed="rId2"/>
              </a:buBlip>
              <a:defRPr>
                <a:latin typeface="Arial" panose="020B0604020202020204" pitchFamily="34" charset="0"/>
                <a:cs typeface="Arial" panose="020B0604020202020204" pitchFamily="34" charset="0"/>
              </a:defRPr>
            </a:lvl4pPr>
            <a:lvl5pPr marL="2057400" indent="-228600">
              <a:buSzPct val="70000"/>
              <a:buFontTx/>
              <a:buBlip>
                <a:blip r:embed="rId2"/>
              </a:buBlip>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605C5CF-0152-4F67-A9D7-3926E862D6E6}" type="datetimeFigureOut">
              <a:rPr lang="en-US" smtClean="0"/>
              <a:t>3/13/2026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C4949B-05E9-43E4-A9B6-E9231BC04EB0}" type="slidenum">
              <a:rPr lang="en-US" smtClean="0"/>
              <a:t>‹#›</a:t>
            </a:fld>
            <a:endParaRPr lang="en-US"/>
          </a:p>
        </p:txBody>
      </p:sp>
    </p:spTree>
    <p:extLst>
      <p:ext uri="{BB962C8B-B14F-4D97-AF65-F5344CB8AC3E}">
        <p14:creationId xmlns:p14="http://schemas.microsoft.com/office/powerpoint/2010/main" val="25040248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lvl1pPr>
              <a:defRPr>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lvl1pPr marL="228600" indent="-228600">
              <a:buSzPct val="70000"/>
              <a:buFontTx/>
              <a:buBlip>
                <a:blip r:embed="rId2"/>
              </a:buBlip>
              <a:defRPr>
                <a:latin typeface="Arial" panose="020B0604020202020204" pitchFamily="34" charset="0"/>
                <a:cs typeface="Arial" panose="020B0604020202020204" pitchFamily="34" charset="0"/>
              </a:defRPr>
            </a:lvl1pPr>
            <a:lvl2pPr marL="685800" indent="-228600">
              <a:buSzPct val="70000"/>
              <a:buFontTx/>
              <a:buBlip>
                <a:blip r:embed="rId2"/>
              </a:buBlip>
              <a:defRPr>
                <a:latin typeface="Arial" panose="020B0604020202020204" pitchFamily="34" charset="0"/>
                <a:cs typeface="Arial" panose="020B0604020202020204" pitchFamily="34" charset="0"/>
              </a:defRPr>
            </a:lvl2pPr>
            <a:lvl3pPr marL="1143000" indent="-228600">
              <a:buSzPct val="70000"/>
              <a:buFontTx/>
              <a:buBlip>
                <a:blip r:embed="rId2"/>
              </a:buBlip>
              <a:defRPr>
                <a:latin typeface="Arial" panose="020B0604020202020204" pitchFamily="34" charset="0"/>
                <a:cs typeface="Arial" panose="020B0604020202020204" pitchFamily="34" charset="0"/>
              </a:defRPr>
            </a:lvl3pPr>
            <a:lvl4pPr marL="1600200" indent="-228600">
              <a:buSzPct val="70000"/>
              <a:buFontTx/>
              <a:buBlip>
                <a:blip r:embed="rId2"/>
              </a:buBlip>
              <a:defRPr>
                <a:latin typeface="Arial" panose="020B0604020202020204" pitchFamily="34" charset="0"/>
                <a:cs typeface="Arial" panose="020B0604020202020204" pitchFamily="34" charset="0"/>
              </a:defRPr>
            </a:lvl4pPr>
            <a:lvl5pPr marL="2057400" indent="-228600">
              <a:buSzPct val="70000"/>
              <a:buFontTx/>
              <a:buBlip>
                <a:blip r:embed="rId2"/>
              </a:buBlip>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lvl1pPr marL="228600" indent="-228600">
              <a:buSzPct val="70000"/>
              <a:buFontTx/>
              <a:buBlip>
                <a:blip r:embed="rId2"/>
              </a:buBlip>
              <a:defRPr>
                <a:latin typeface="Arial" panose="020B0604020202020204" pitchFamily="34" charset="0"/>
                <a:cs typeface="Arial" panose="020B0604020202020204" pitchFamily="34" charset="0"/>
              </a:defRPr>
            </a:lvl1pPr>
            <a:lvl2pPr marL="685800" indent="-228600">
              <a:buSzPct val="70000"/>
              <a:buFontTx/>
              <a:buBlip>
                <a:blip r:embed="rId2"/>
              </a:buBlip>
              <a:defRPr>
                <a:latin typeface="Arial" panose="020B0604020202020204" pitchFamily="34" charset="0"/>
                <a:cs typeface="Arial" panose="020B0604020202020204" pitchFamily="34" charset="0"/>
              </a:defRPr>
            </a:lvl2pPr>
            <a:lvl3pPr marL="1143000" indent="-228600">
              <a:buSzPct val="70000"/>
              <a:buFontTx/>
              <a:buBlip>
                <a:blip r:embed="rId2"/>
              </a:buBlip>
              <a:defRPr>
                <a:latin typeface="Arial" panose="020B0604020202020204" pitchFamily="34" charset="0"/>
                <a:cs typeface="Arial" panose="020B0604020202020204" pitchFamily="34" charset="0"/>
              </a:defRPr>
            </a:lvl3pPr>
            <a:lvl4pPr marL="1600200" indent="-228600">
              <a:buSzPct val="70000"/>
              <a:buFontTx/>
              <a:buBlip>
                <a:blip r:embed="rId2"/>
              </a:buBlip>
              <a:defRPr>
                <a:latin typeface="Arial" panose="020B0604020202020204" pitchFamily="34" charset="0"/>
                <a:cs typeface="Arial" panose="020B0604020202020204" pitchFamily="34" charset="0"/>
              </a:defRPr>
            </a:lvl4pPr>
            <a:lvl5pPr marL="2057400" indent="-228600">
              <a:buSzPct val="70000"/>
              <a:buFontTx/>
              <a:buBlip>
                <a:blip r:embed="rId2"/>
              </a:buBlip>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605C5CF-0152-4F67-A9D7-3926E862D6E6}" type="datetimeFigureOut">
              <a:rPr lang="en-US" smtClean="0"/>
              <a:t>3/13/2026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0C4949B-05E9-43E4-A9B6-E9231BC04EB0}" type="slidenum">
              <a:rPr lang="en-US" smtClean="0"/>
              <a:t>‹#›</a:t>
            </a:fld>
            <a:endParaRPr lang="en-US"/>
          </a:p>
        </p:txBody>
      </p:sp>
    </p:spTree>
    <p:extLst>
      <p:ext uri="{BB962C8B-B14F-4D97-AF65-F5344CB8AC3E}">
        <p14:creationId xmlns:p14="http://schemas.microsoft.com/office/powerpoint/2010/main" val="12098174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sp>
        <p:nvSpPr>
          <p:cNvPr id="3" name="Date Placeholder 2"/>
          <p:cNvSpPr>
            <a:spLocks noGrp="1"/>
          </p:cNvSpPr>
          <p:nvPr>
            <p:ph type="dt" sz="half" idx="10"/>
          </p:nvPr>
        </p:nvSpPr>
        <p:spPr/>
        <p:txBody>
          <a:bodyPr/>
          <a:lstStyle/>
          <a:p>
            <a:fld id="{F605C5CF-0152-4F67-A9D7-3926E862D6E6}" type="datetimeFigureOut">
              <a:rPr lang="en-US" smtClean="0"/>
              <a:t>3/13/2026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0C4949B-05E9-43E4-A9B6-E9231BC04EB0}" type="slidenum">
              <a:rPr lang="en-US" smtClean="0"/>
              <a:t>‹#›</a:t>
            </a:fld>
            <a:endParaRPr lang="en-US"/>
          </a:p>
        </p:txBody>
      </p:sp>
    </p:spTree>
    <p:extLst>
      <p:ext uri="{BB962C8B-B14F-4D97-AF65-F5344CB8AC3E}">
        <p14:creationId xmlns:p14="http://schemas.microsoft.com/office/powerpoint/2010/main" val="32495074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605C5CF-0152-4F67-A9D7-3926E862D6E6}" type="datetimeFigureOut">
              <a:rPr lang="en-US" smtClean="0"/>
              <a:t>3/13/2026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0C4949B-05E9-43E4-A9B6-E9231BC04EB0}" type="slidenum">
              <a:rPr lang="en-US" smtClean="0"/>
              <a:t>‹#›</a:t>
            </a:fld>
            <a:endParaRPr lang="en-US"/>
          </a:p>
        </p:txBody>
      </p:sp>
    </p:spTree>
    <p:extLst>
      <p:ext uri="{BB962C8B-B14F-4D97-AF65-F5344CB8AC3E}">
        <p14:creationId xmlns:p14="http://schemas.microsoft.com/office/powerpoint/2010/main" val="30945856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605C5CF-0152-4F67-A9D7-3926E862D6E6}" type="datetimeFigureOut">
              <a:rPr lang="en-US" smtClean="0"/>
              <a:t>3/13/2026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C4949B-05E9-43E4-A9B6-E9231BC04EB0}" type="slidenum">
              <a:rPr lang="en-US" smtClean="0"/>
              <a:t>‹#›</a:t>
            </a:fld>
            <a:endParaRPr lang="en-US"/>
          </a:p>
        </p:txBody>
      </p:sp>
    </p:spTree>
    <p:extLst>
      <p:ext uri="{BB962C8B-B14F-4D97-AF65-F5344CB8AC3E}">
        <p14:creationId xmlns:p14="http://schemas.microsoft.com/office/powerpoint/2010/main" val="161266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766252A-4917-4297-BBC1-5FB070FC31A5}" type="datetimeFigureOut">
              <a:rPr lang="en-US" smtClean="0"/>
              <a:t>3/13/2026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4E2627-215A-475D-B0BB-235AD0273599}" type="slidenum">
              <a:rPr lang="en-US" smtClean="0"/>
              <a:t>‹#›</a:t>
            </a:fld>
            <a:endParaRPr lang="en-US"/>
          </a:p>
        </p:txBody>
      </p:sp>
    </p:spTree>
    <p:extLst>
      <p:ext uri="{BB962C8B-B14F-4D97-AF65-F5344CB8AC3E}">
        <p14:creationId xmlns:p14="http://schemas.microsoft.com/office/powerpoint/2010/main" val="35948765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605C5CF-0152-4F67-A9D7-3926E862D6E6}" type="datetimeFigureOut">
              <a:rPr lang="en-US" smtClean="0"/>
              <a:t>3/13/2026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C4949B-05E9-43E4-A9B6-E9231BC04EB0}" type="slidenum">
              <a:rPr lang="en-US" smtClean="0"/>
              <a:t>‹#›</a:t>
            </a:fld>
            <a:endParaRPr lang="en-US"/>
          </a:p>
        </p:txBody>
      </p:sp>
    </p:spTree>
    <p:extLst>
      <p:ext uri="{BB962C8B-B14F-4D97-AF65-F5344CB8AC3E}">
        <p14:creationId xmlns:p14="http://schemas.microsoft.com/office/powerpoint/2010/main" val="4612480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F605C5CF-0152-4F67-A9D7-3926E862D6E6}" type="datetimeFigureOut">
              <a:rPr lang="en-US" smtClean="0"/>
              <a:t>3/13/2026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C4949B-05E9-43E4-A9B6-E9231BC04EB0}" type="slidenum">
              <a:rPr lang="en-US" smtClean="0"/>
              <a:t>‹#›</a:t>
            </a:fld>
            <a:endParaRPr lang="en-US"/>
          </a:p>
        </p:txBody>
      </p:sp>
    </p:spTree>
    <p:extLst>
      <p:ext uri="{BB962C8B-B14F-4D97-AF65-F5344CB8AC3E}">
        <p14:creationId xmlns:p14="http://schemas.microsoft.com/office/powerpoint/2010/main" val="34610350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605C5CF-0152-4F67-A9D7-3926E862D6E6}" type="datetimeFigureOut">
              <a:rPr lang="en-US" smtClean="0"/>
              <a:t>3/13/2026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C4949B-05E9-43E4-A9B6-E9231BC04EB0}" type="slidenum">
              <a:rPr lang="en-US" smtClean="0"/>
              <a:t>‹#›</a:t>
            </a:fld>
            <a:endParaRPr lang="en-US"/>
          </a:p>
        </p:txBody>
      </p:sp>
    </p:spTree>
    <p:extLst>
      <p:ext uri="{BB962C8B-B14F-4D97-AF65-F5344CB8AC3E}">
        <p14:creationId xmlns:p14="http://schemas.microsoft.com/office/powerpoint/2010/main" val="36070106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766252A-4917-4297-BBC1-5FB070FC31A5}" type="datetimeFigureOut">
              <a:rPr lang="en-US" smtClean="0"/>
              <a:t>3/13/2026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4E2627-215A-475D-B0BB-235AD0273599}" type="slidenum">
              <a:rPr lang="en-US" smtClean="0"/>
              <a:t>‹#›</a:t>
            </a:fld>
            <a:endParaRPr lang="en-US"/>
          </a:p>
        </p:txBody>
      </p:sp>
    </p:spTree>
    <p:extLst>
      <p:ext uri="{BB962C8B-B14F-4D97-AF65-F5344CB8AC3E}">
        <p14:creationId xmlns:p14="http://schemas.microsoft.com/office/powerpoint/2010/main" val="9948043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766252A-4917-4297-BBC1-5FB070FC31A5}" type="datetimeFigureOut">
              <a:rPr lang="en-US" smtClean="0"/>
              <a:t>3/13/2026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04E2627-215A-475D-B0BB-235AD0273599}" type="slidenum">
              <a:rPr lang="en-US" smtClean="0"/>
              <a:t>‹#›</a:t>
            </a:fld>
            <a:endParaRPr lang="en-US"/>
          </a:p>
        </p:txBody>
      </p:sp>
    </p:spTree>
    <p:extLst>
      <p:ext uri="{BB962C8B-B14F-4D97-AF65-F5344CB8AC3E}">
        <p14:creationId xmlns:p14="http://schemas.microsoft.com/office/powerpoint/2010/main" val="17123792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766252A-4917-4297-BBC1-5FB070FC31A5}" type="datetimeFigureOut">
              <a:rPr lang="en-US" smtClean="0"/>
              <a:t>3/13/2026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04E2627-215A-475D-B0BB-235AD0273599}" type="slidenum">
              <a:rPr lang="en-US" smtClean="0"/>
              <a:t>‹#›</a:t>
            </a:fld>
            <a:endParaRPr lang="en-US"/>
          </a:p>
        </p:txBody>
      </p:sp>
    </p:spTree>
    <p:extLst>
      <p:ext uri="{BB962C8B-B14F-4D97-AF65-F5344CB8AC3E}">
        <p14:creationId xmlns:p14="http://schemas.microsoft.com/office/powerpoint/2010/main" val="10648632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766252A-4917-4297-BBC1-5FB070FC31A5}" type="datetimeFigureOut">
              <a:rPr lang="en-US" smtClean="0"/>
              <a:t>3/13/2026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04E2627-215A-475D-B0BB-235AD0273599}" type="slidenum">
              <a:rPr lang="en-US" smtClean="0"/>
              <a:t>‹#›</a:t>
            </a:fld>
            <a:endParaRPr lang="en-US"/>
          </a:p>
        </p:txBody>
      </p:sp>
    </p:spTree>
    <p:extLst>
      <p:ext uri="{BB962C8B-B14F-4D97-AF65-F5344CB8AC3E}">
        <p14:creationId xmlns:p14="http://schemas.microsoft.com/office/powerpoint/2010/main" val="39932714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766252A-4917-4297-BBC1-5FB070FC31A5}" type="datetimeFigureOut">
              <a:rPr lang="en-US" smtClean="0"/>
              <a:t>3/13/2026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04E2627-215A-475D-B0BB-235AD0273599}" type="slidenum">
              <a:rPr lang="en-US" smtClean="0"/>
              <a:t>‹#›</a:t>
            </a:fld>
            <a:endParaRPr lang="en-US"/>
          </a:p>
        </p:txBody>
      </p:sp>
    </p:spTree>
    <p:extLst>
      <p:ext uri="{BB962C8B-B14F-4D97-AF65-F5344CB8AC3E}">
        <p14:creationId xmlns:p14="http://schemas.microsoft.com/office/powerpoint/2010/main" val="14362410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766252A-4917-4297-BBC1-5FB070FC31A5}" type="datetimeFigureOut">
              <a:rPr lang="en-US" smtClean="0"/>
              <a:t>3/13/2026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04E2627-215A-475D-B0BB-235AD0273599}" type="slidenum">
              <a:rPr lang="en-US" smtClean="0"/>
              <a:t>‹#›</a:t>
            </a:fld>
            <a:endParaRPr lang="en-US"/>
          </a:p>
        </p:txBody>
      </p:sp>
    </p:spTree>
    <p:extLst>
      <p:ext uri="{BB962C8B-B14F-4D97-AF65-F5344CB8AC3E}">
        <p14:creationId xmlns:p14="http://schemas.microsoft.com/office/powerpoint/2010/main" val="30698635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766252A-4917-4297-BBC1-5FB070FC31A5}" type="datetimeFigureOut">
              <a:rPr lang="en-US" smtClean="0"/>
              <a:t>3/13/2026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04E2627-215A-475D-B0BB-235AD0273599}" type="slidenum">
              <a:rPr lang="en-US" smtClean="0"/>
              <a:t>‹#›</a:t>
            </a:fld>
            <a:endParaRPr lang="en-US"/>
          </a:p>
        </p:txBody>
      </p:sp>
    </p:spTree>
    <p:extLst>
      <p:ext uri="{BB962C8B-B14F-4D97-AF65-F5344CB8AC3E}">
        <p14:creationId xmlns:p14="http://schemas.microsoft.com/office/powerpoint/2010/main" val="6675540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 Click to edit Master text styles</a:t>
            </a:r>
          </a:p>
          <a:p>
            <a:pPr lvl="1"/>
            <a:r>
              <a:rPr lang="en-US" dirty="0"/>
              <a:t> 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766252A-4917-4297-BBC1-5FB070FC31A5}" type="datetimeFigureOut">
              <a:rPr lang="en-US" smtClean="0"/>
              <a:t>3/13/2026</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04E2627-215A-475D-B0BB-235AD0273599}" type="slidenum">
              <a:rPr lang="en-US" smtClean="0"/>
              <a:t>‹#›</a:t>
            </a:fld>
            <a:endParaRPr lang="en-US"/>
          </a:p>
        </p:txBody>
      </p:sp>
    </p:spTree>
    <p:extLst>
      <p:ext uri="{BB962C8B-B14F-4D97-AF65-F5344CB8AC3E}">
        <p14:creationId xmlns:p14="http://schemas.microsoft.com/office/powerpoint/2010/main" val="76045095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Tx/>
        <a:buBlip>
          <a:blip r:embed="rId13"/>
        </a:buBlip>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Tx/>
        <a:buBlip>
          <a:blip r:embed="rId13"/>
        </a:buBlip>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Tx/>
        <a:buBlip>
          <a:blip r:embed="rId13"/>
        </a:buBlip>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Tx/>
        <a:buBlip>
          <a:blip r:embed="rId13"/>
        </a:buBlip>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Tx/>
        <a:buBlip>
          <a:blip r:embed="rId13"/>
        </a:buBlip>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05C5CF-0152-4F67-A9D7-3926E862D6E6}" type="datetimeFigureOut">
              <a:rPr lang="en-US" smtClean="0"/>
              <a:t>3/13/2026</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C4949B-05E9-43E4-A9B6-E9231BC04EB0}" type="slidenum">
              <a:rPr lang="en-US" smtClean="0"/>
              <a:t>‹#›</a:t>
            </a:fld>
            <a:endParaRPr lang="en-US"/>
          </a:p>
        </p:txBody>
      </p:sp>
    </p:spTree>
    <p:extLst>
      <p:ext uri="{BB962C8B-B14F-4D97-AF65-F5344CB8AC3E}">
        <p14:creationId xmlns:p14="http://schemas.microsoft.com/office/powerpoint/2010/main" val="241009636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30.wmf"/></Relationships>
</file>

<file path=ppt/slides/_rels/slide13.xml.rels><?xml version="1.0" encoding="UTF-8" standalone="yes"?>
<Relationships xmlns="http://schemas.openxmlformats.org/package/2006/relationships"><Relationship Id="rId3" Type="http://schemas.openxmlformats.org/officeDocument/2006/relationships/image" Target="../media/image31.wmf"/><Relationship Id="rId2" Type="http://schemas.openxmlformats.org/officeDocument/2006/relationships/oleObject" Target="../embeddings/oleObject24.bin"/><Relationship Id="rId1" Type="http://schemas.openxmlformats.org/officeDocument/2006/relationships/slideLayout" Target="../slideLayouts/slideLayout7.xml"/><Relationship Id="rId5" Type="http://schemas.openxmlformats.org/officeDocument/2006/relationships/image" Target="../media/image32.wmf"/><Relationship Id="rId4" Type="http://schemas.openxmlformats.org/officeDocument/2006/relationships/oleObject" Target="../embeddings/oleObject25.bin"/></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26.bin"/><Relationship Id="rId2"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image" Target="../media/image34.wmf"/></Relationships>
</file>

<file path=ppt/slides/_rels/slide1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27.bin"/><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39.wm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oleObject" Target="../embeddings/oleObject1.bin"/><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1.wmf"/><Relationship Id="rId2" Type="http://schemas.openxmlformats.org/officeDocument/2006/relationships/oleObject" Target="../embeddings/oleObject28.bin"/><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image" Target="../media/image45.emf"/><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8" Type="http://schemas.openxmlformats.org/officeDocument/2006/relationships/oleObject" Target="../embeddings/oleObject32.bin"/><Relationship Id="rId3" Type="http://schemas.openxmlformats.org/officeDocument/2006/relationships/image" Target="../media/image50.wmf"/><Relationship Id="rId7" Type="http://schemas.openxmlformats.org/officeDocument/2006/relationships/image" Target="../media/image52.wmf"/><Relationship Id="rId2" Type="http://schemas.openxmlformats.org/officeDocument/2006/relationships/oleObject" Target="../embeddings/oleObject29.bin"/><Relationship Id="rId1" Type="http://schemas.openxmlformats.org/officeDocument/2006/relationships/slideLayout" Target="../slideLayouts/slideLayout7.xml"/><Relationship Id="rId6" Type="http://schemas.openxmlformats.org/officeDocument/2006/relationships/oleObject" Target="../embeddings/oleObject31.bin"/><Relationship Id="rId5" Type="http://schemas.openxmlformats.org/officeDocument/2006/relationships/image" Target="../media/image51.wmf"/><Relationship Id="rId4" Type="http://schemas.openxmlformats.org/officeDocument/2006/relationships/oleObject" Target="../embeddings/oleObject30.bin"/><Relationship Id="rId9" Type="http://schemas.openxmlformats.org/officeDocument/2006/relationships/image" Target="../media/image53.wmf"/></Relationships>
</file>

<file path=ppt/slides/_rels/slide29.xml.rels><?xml version="1.0" encoding="UTF-8" standalone="yes"?>
<Relationships xmlns="http://schemas.openxmlformats.org/package/2006/relationships"><Relationship Id="rId3" Type="http://schemas.openxmlformats.org/officeDocument/2006/relationships/image" Target="../media/image54.wmf"/><Relationship Id="rId2" Type="http://schemas.openxmlformats.org/officeDocument/2006/relationships/oleObject" Target="../embeddings/oleObject33.bin"/><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3.xml.rels><?xml version="1.0" encoding="UTF-8" standalone="yes"?>
<Relationships xmlns="http://schemas.openxmlformats.org/package/2006/relationships"><Relationship Id="rId3" Type="http://schemas.openxmlformats.org/officeDocument/2006/relationships/image" Target="../media/image5.wmf"/><Relationship Id="rId7" Type="http://schemas.openxmlformats.org/officeDocument/2006/relationships/image" Target="../media/image7.wmf"/><Relationship Id="rId2" Type="http://schemas.openxmlformats.org/officeDocument/2006/relationships/oleObject" Target="../embeddings/oleObject2.bin"/><Relationship Id="rId1" Type="http://schemas.openxmlformats.org/officeDocument/2006/relationships/slideLayout" Target="../slideLayouts/slideLayout2.xml"/><Relationship Id="rId6" Type="http://schemas.openxmlformats.org/officeDocument/2006/relationships/oleObject" Target="../embeddings/oleObject4.bin"/><Relationship Id="rId5" Type="http://schemas.openxmlformats.org/officeDocument/2006/relationships/image" Target="../media/image6.wmf"/><Relationship Id="rId4" Type="http://schemas.openxmlformats.org/officeDocument/2006/relationships/oleObject" Target="../embeddings/oleObject3.bin"/></Relationships>
</file>

<file path=ppt/slides/_rels/slide30.xml.rels><?xml version="1.0" encoding="UTF-8" standalone="yes"?>
<Relationships xmlns="http://schemas.openxmlformats.org/package/2006/relationships"><Relationship Id="rId3" Type="http://schemas.openxmlformats.org/officeDocument/2006/relationships/hyperlink" Target="https://doi.org/10.1175/jas-d-15-0014.1" TargetMode="External"/><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34.bin"/><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58.png"/></Relationships>
</file>

<file path=ppt/slides/_rels/slide34.xml.rels><?xml version="1.0" encoding="UTF-8" standalone="yes"?>
<Relationships xmlns="http://schemas.openxmlformats.org/package/2006/relationships"><Relationship Id="rId3" Type="http://schemas.openxmlformats.org/officeDocument/2006/relationships/oleObject" Target="../embeddings/oleObject35.bin"/><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59.png"/></Relationships>
</file>

<file path=ppt/slides/_rels/slide3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8" Type="http://schemas.openxmlformats.org/officeDocument/2006/relationships/oleObject" Target="../embeddings/oleObject8.bin"/><Relationship Id="rId3" Type="http://schemas.openxmlformats.org/officeDocument/2006/relationships/image" Target="../media/image8.wmf"/><Relationship Id="rId7" Type="http://schemas.openxmlformats.org/officeDocument/2006/relationships/image" Target="../media/image10.emf"/><Relationship Id="rId2" Type="http://schemas.openxmlformats.org/officeDocument/2006/relationships/oleObject" Target="../embeddings/oleObject5.bin"/><Relationship Id="rId1" Type="http://schemas.openxmlformats.org/officeDocument/2006/relationships/slideLayout" Target="../slideLayouts/slideLayout2.xml"/><Relationship Id="rId6" Type="http://schemas.openxmlformats.org/officeDocument/2006/relationships/oleObject" Target="../embeddings/oleObject7.bin"/><Relationship Id="rId5" Type="http://schemas.openxmlformats.org/officeDocument/2006/relationships/image" Target="../media/image9.wmf"/><Relationship Id="rId4" Type="http://schemas.openxmlformats.org/officeDocument/2006/relationships/oleObject" Target="../embeddings/oleObject6.bin"/><Relationship Id="rId9" Type="http://schemas.openxmlformats.org/officeDocument/2006/relationships/image" Target="../media/image11.wmf"/></Relationships>
</file>

<file path=ppt/slides/_rels/slide4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67.wmf"/><Relationship Id="rId2" Type="http://schemas.openxmlformats.org/officeDocument/2006/relationships/oleObject" Target="../embeddings/oleObject36.bin"/><Relationship Id="rId1" Type="http://schemas.openxmlformats.org/officeDocument/2006/relationships/slideLayout" Target="../slideLayouts/slideLayout2.xml"/><Relationship Id="rId5" Type="http://schemas.openxmlformats.org/officeDocument/2006/relationships/image" Target="../media/image68.wmf"/><Relationship Id="rId4" Type="http://schemas.openxmlformats.org/officeDocument/2006/relationships/oleObject" Target="../embeddings/oleObject37.bin"/></Relationships>
</file>

<file path=ppt/slides/_rels/slide43.xml.rels><?xml version="1.0" encoding="UTF-8" standalone="yes"?>
<Relationships xmlns="http://schemas.openxmlformats.org/package/2006/relationships"><Relationship Id="rId3" Type="http://schemas.openxmlformats.org/officeDocument/2006/relationships/image" Target="../media/image69.wmf"/><Relationship Id="rId2" Type="http://schemas.openxmlformats.org/officeDocument/2006/relationships/oleObject" Target="../embeddings/oleObject38.bin"/><Relationship Id="rId1" Type="http://schemas.openxmlformats.org/officeDocument/2006/relationships/slideLayout" Target="../slideLayouts/slideLayout7.xml"/><Relationship Id="rId6" Type="http://schemas.openxmlformats.org/officeDocument/2006/relationships/image" Target="../media/image71.emf"/><Relationship Id="rId5" Type="http://schemas.openxmlformats.org/officeDocument/2006/relationships/image" Target="../media/image70.wmf"/><Relationship Id="rId4" Type="http://schemas.openxmlformats.org/officeDocument/2006/relationships/oleObject" Target="../embeddings/oleObject39.bin"/></Relationships>
</file>

<file path=ppt/slides/_rels/slide44.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oleObject" Target="../embeddings/oleObject9.bin"/><Relationship Id="rId1" Type="http://schemas.openxmlformats.org/officeDocument/2006/relationships/slideLayout" Target="../slideLayouts/slideLayout7.xml"/><Relationship Id="rId5" Type="http://schemas.openxmlformats.org/officeDocument/2006/relationships/image" Target="../media/image13.wmf"/><Relationship Id="rId4" Type="http://schemas.openxmlformats.org/officeDocument/2006/relationships/oleObject" Target="../embeddings/oleObject10.bin"/></Relationships>
</file>

<file path=ppt/slides/_rels/slide6.xml.rels><?xml version="1.0" encoding="UTF-8" standalone="yes"?>
<Relationships xmlns="http://schemas.openxmlformats.org/package/2006/relationships"><Relationship Id="rId8" Type="http://schemas.openxmlformats.org/officeDocument/2006/relationships/oleObject" Target="../embeddings/oleObject14.bin"/><Relationship Id="rId3" Type="http://schemas.openxmlformats.org/officeDocument/2006/relationships/image" Target="../media/image14.wmf"/><Relationship Id="rId7" Type="http://schemas.openxmlformats.org/officeDocument/2006/relationships/image" Target="../media/image16.wmf"/><Relationship Id="rId2" Type="http://schemas.openxmlformats.org/officeDocument/2006/relationships/oleObject" Target="../embeddings/oleObject11.bin"/><Relationship Id="rId1" Type="http://schemas.openxmlformats.org/officeDocument/2006/relationships/slideLayout" Target="../slideLayouts/slideLayout7.xml"/><Relationship Id="rId6" Type="http://schemas.openxmlformats.org/officeDocument/2006/relationships/oleObject" Target="../embeddings/oleObject13.bin"/><Relationship Id="rId11" Type="http://schemas.openxmlformats.org/officeDocument/2006/relationships/image" Target="../media/image18.wmf"/><Relationship Id="rId5" Type="http://schemas.openxmlformats.org/officeDocument/2006/relationships/image" Target="../media/image15.wmf"/><Relationship Id="rId10" Type="http://schemas.openxmlformats.org/officeDocument/2006/relationships/oleObject" Target="../embeddings/oleObject15.bin"/><Relationship Id="rId4" Type="http://schemas.openxmlformats.org/officeDocument/2006/relationships/oleObject" Target="../embeddings/oleObject12.bin"/><Relationship Id="rId9" Type="http://schemas.openxmlformats.org/officeDocument/2006/relationships/image" Target="../media/image17.wmf"/></Relationships>
</file>

<file path=ppt/slides/_rels/slide7.xml.rels><?xml version="1.0" encoding="UTF-8" standalone="yes"?>
<Relationships xmlns="http://schemas.openxmlformats.org/package/2006/relationships"><Relationship Id="rId3" Type="http://schemas.openxmlformats.org/officeDocument/2006/relationships/image" Target="../media/image19.wmf"/><Relationship Id="rId7" Type="http://schemas.openxmlformats.org/officeDocument/2006/relationships/image" Target="../media/image21.wmf"/><Relationship Id="rId2" Type="http://schemas.openxmlformats.org/officeDocument/2006/relationships/oleObject" Target="../embeddings/oleObject16.bin"/><Relationship Id="rId1" Type="http://schemas.openxmlformats.org/officeDocument/2006/relationships/slideLayout" Target="../slideLayouts/slideLayout2.xml"/><Relationship Id="rId6" Type="http://schemas.openxmlformats.org/officeDocument/2006/relationships/oleObject" Target="../embeddings/oleObject18.bin"/><Relationship Id="rId5" Type="http://schemas.openxmlformats.org/officeDocument/2006/relationships/image" Target="../media/image20.wmf"/><Relationship Id="rId4" Type="http://schemas.openxmlformats.org/officeDocument/2006/relationships/oleObject" Target="../embeddings/oleObject17.bin"/></Relationships>
</file>

<file path=ppt/slides/_rels/slide8.xml.rels><?xml version="1.0" encoding="UTF-8" standalone="yes"?>
<Relationships xmlns="http://schemas.openxmlformats.org/package/2006/relationships"><Relationship Id="rId3" Type="http://schemas.openxmlformats.org/officeDocument/2006/relationships/image" Target="../media/image22.wmf"/><Relationship Id="rId7" Type="http://schemas.openxmlformats.org/officeDocument/2006/relationships/image" Target="../media/image24.wmf"/><Relationship Id="rId2" Type="http://schemas.openxmlformats.org/officeDocument/2006/relationships/oleObject" Target="../embeddings/oleObject19.bin"/><Relationship Id="rId1" Type="http://schemas.openxmlformats.org/officeDocument/2006/relationships/slideLayout" Target="../slideLayouts/slideLayout7.xml"/><Relationship Id="rId6" Type="http://schemas.openxmlformats.org/officeDocument/2006/relationships/oleObject" Target="../embeddings/oleObject21.bin"/><Relationship Id="rId5" Type="http://schemas.openxmlformats.org/officeDocument/2006/relationships/image" Target="../media/image23.wmf"/><Relationship Id="rId4" Type="http://schemas.openxmlformats.org/officeDocument/2006/relationships/oleObject" Target="../embeddings/oleObject20.bin"/></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26.wmf"/></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l="-3000" r="-3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E5BD8B-CBA0-4C70-30EC-5B095A82DCDB}"/>
              </a:ext>
            </a:extLst>
          </p:cNvPr>
          <p:cNvSpPr>
            <a:spLocks noGrp="1"/>
          </p:cNvSpPr>
          <p:nvPr>
            <p:ph type="ctrTitle"/>
          </p:nvPr>
        </p:nvSpPr>
        <p:spPr/>
        <p:txBody>
          <a:bodyPr/>
          <a:lstStyle/>
          <a:p>
            <a:r>
              <a:rPr lang="en-US" b="1" dirty="0">
                <a:latin typeface="Segoe UI" panose="020B0502040204020203" pitchFamily="34" charset="0"/>
                <a:cs typeface="Segoe UI" panose="020B0502040204020203" pitchFamily="34" charset="0"/>
              </a:rPr>
              <a:t>Tropical Cyclone Physics, Part II</a:t>
            </a:r>
            <a:endParaRPr lang="en-US" dirty="0"/>
          </a:p>
        </p:txBody>
      </p:sp>
      <p:sp>
        <p:nvSpPr>
          <p:cNvPr id="3" name="Subtitle 2">
            <a:extLst>
              <a:ext uri="{FF2B5EF4-FFF2-40B4-BE49-F238E27FC236}">
                <a16:creationId xmlns:a16="http://schemas.microsoft.com/office/drawing/2014/main" id="{E4C448DD-071E-AF44-1A5C-14512B325507}"/>
              </a:ext>
            </a:extLst>
          </p:cNvPr>
          <p:cNvSpPr>
            <a:spLocks noGrp="1"/>
          </p:cNvSpPr>
          <p:nvPr>
            <p:ph type="subTitle" idx="1"/>
          </p:nvPr>
        </p:nvSpPr>
        <p:spPr>
          <a:xfrm>
            <a:off x="1143000" y="4035792"/>
            <a:ext cx="6858000" cy="1655762"/>
          </a:xfrm>
        </p:spPr>
        <p:txBody>
          <a:bodyPr/>
          <a:lstStyle/>
          <a:p>
            <a:r>
              <a:rPr lang="en-US" b="1" dirty="0">
                <a:latin typeface="Segoe UI" panose="020B0502040204020203" pitchFamily="34" charset="0"/>
                <a:cs typeface="Segoe UI" panose="020B0502040204020203" pitchFamily="34" charset="0"/>
              </a:rPr>
              <a:t>Kerry Emanuel</a:t>
            </a:r>
          </a:p>
          <a:p>
            <a:r>
              <a:rPr lang="en-US" b="1" dirty="0">
                <a:latin typeface="Segoe UI" panose="020B0502040204020203" pitchFamily="34" charset="0"/>
                <a:cs typeface="Segoe UI" panose="020B0502040204020203" pitchFamily="34" charset="0"/>
              </a:rPr>
              <a:t>Lorenz Center,  PAOC</a:t>
            </a:r>
          </a:p>
          <a:p>
            <a:endParaRPr lang="en-US" dirty="0"/>
          </a:p>
        </p:txBody>
      </p:sp>
    </p:spTree>
    <p:extLst>
      <p:ext uri="{BB962C8B-B14F-4D97-AF65-F5344CB8AC3E}">
        <p14:creationId xmlns:p14="http://schemas.microsoft.com/office/powerpoint/2010/main" val="37062715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8D2C8B5-D699-A271-6E54-5CE3DA579FD0}"/>
              </a:ext>
            </a:extLst>
          </p:cNvPr>
          <p:cNvSpPr txBox="1"/>
          <p:nvPr/>
        </p:nvSpPr>
        <p:spPr>
          <a:xfrm>
            <a:off x="562708" y="181508"/>
            <a:ext cx="7766538" cy="1384995"/>
          </a:xfrm>
          <a:prstGeom prst="rect">
            <a:avLst/>
          </a:prstGeom>
          <a:noFill/>
        </p:spPr>
        <p:txBody>
          <a:bodyPr wrap="square" rtlCol="0">
            <a:spAutoFit/>
          </a:bodyPr>
          <a:lstStyle/>
          <a:p>
            <a:r>
              <a:rPr lang="en-US" sz="2800" dirty="0"/>
              <a:t>We are really now just left with the problem of the upper boundary condition, </a:t>
            </a:r>
            <a:r>
              <a:rPr lang="en-US" sz="2800" i="1" dirty="0"/>
              <a:t>T</a:t>
            </a:r>
            <a:r>
              <a:rPr lang="en-US" sz="2800" i="1" baseline="-25000" dirty="0"/>
              <a:t>o</a:t>
            </a:r>
            <a:r>
              <a:rPr lang="en-US" sz="2800" i="1" dirty="0"/>
              <a:t>(M). </a:t>
            </a:r>
            <a:r>
              <a:rPr lang="en-US" sz="2800" dirty="0"/>
              <a:t>Not considered a solved problem.</a:t>
            </a:r>
          </a:p>
        </p:txBody>
      </p:sp>
      <p:sp>
        <p:nvSpPr>
          <p:cNvPr id="3" name="TextBox 2">
            <a:extLst>
              <a:ext uri="{FF2B5EF4-FFF2-40B4-BE49-F238E27FC236}">
                <a16:creationId xmlns:a16="http://schemas.microsoft.com/office/drawing/2014/main" id="{42CE86A1-38F3-BAFA-4FFB-C34F93B06E10}"/>
              </a:ext>
            </a:extLst>
          </p:cNvPr>
          <p:cNvSpPr txBox="1"/>
          <p:nvPr/>
        </p:nvSpPr>
        <p:spPr>
          <a:xfrm>
            <a:off x="562708" y="1712160"/>
            <a:ext cx="7766538" cy="369332"/>
          </a:xfrm>
          <a:prstGeom prst="rect">
            <a:avLst/>
          </a:prstGeom>
          <a:noFill/>
        </p:spPr>
        <p:txBody>
          <a:bodyPr wrap="square" rtlCol="0">
            <a:spAutoFit/>
          </a:bodyPr>
          <a:lstStyle/>
          <a:p>
            <a:r>
              <a:rPr lang="en-US" dirty="0"/>
              <a:t>Let’s look for clues in the distribution of </a:t>
            </a:r>
            <a:r>
              <a:rPr lang="en-US" i="1" dirty="0"/>
              <a:t>T</a:t>
            </a:r>
            <a:r>
              <a:rPr lang="en-US" i="1" baseline="-25000" dirty="0"/>
              <a:t>o</a:t>
            </a:r>
            <a:r>
              <a:rPr lang="en-US" i="1" dirty="0"/>
              <a:t>(M)</a:t>
            </a:r>
            <a:r>
              <a:rPr lang="en-US" dirty="0"/>
              <a:t> in a numerical simulation: </a:t>
            </a:r>
          </a:p>
        </p:txBody>
      </p:sp>
      <p:pic>
        <p:nvPicPr>
          <p:cNvPr id="4" name="Picture 3">
            <a:extLst>
              <a:ext uri="{FF2B5EF4-FFF2-40B4-BE49-F238E27FC236}">
                <a16:creationId xmlns:a16="http://schemas.microsoft.com/office/drawing/2014/main" id="{525A3CAA-5D65-1F36-75E3-E0FC7EDB326D}"/>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90073" y="2081492"/>
            <a:ext cx="5163854" cy="3826377"/>
          </a:xfrm>
          <a:prstGeom prst="rect">
            <a:avLst/>
          </a:prstGeom>
          <a:noFill/>
          <a:ln>
            <a:noFill/>
          </a:ln>
        </p:spPr>
      </p:pic>
      <p:sp>
        <p:nvSpPr>
          <p:cNvPr id="5" name="TextBox 4">
            <a:extLst>
              <a:ext uri="{FF2B5EF4-FFF2-40B4-BE49-F238E27FC236}">
                <a16:creationId xmlns:a16="http://schemas.microsoft.com/office/drawing/2014/main" id="{3275AB7D-8AB3-1DE7-654F-2BBED8666BEF}"/>
              </a:ext>
            </a:extLst>
          </p:cNvPr>
          <p:cNvSpPr txBox="1"/>
          <p:nvPr/>
        </p:nvSpPr>
        <p:spPr>
          <a:xfrm>
            <a:off x="1500554" y="5955323"/>
            <a:ext cx="6447692" cy="738664"/>
          </a:xfrm>
          <a:prstGeom prst="rect">
            <a:avLst/>
          </a:prstGeom>
          <a:noFill/>
        </p:spPr>
        <p:txBody>
          <a:bodyPr wrap="square" rtlCol="0">
            <a:spAutoFit/>
          </a:bodyPr>
          <a:lstStyle/>
          <a:p>
            <a:r>
              <a:rPr lang="en-US" sz="1400" i="1" dirty="0"/>
              <a:t>Contours of constant angular momentum plotted as a function of azimuthal velocity and absolute temperature from the quasi-steady state of a simulation using the nonhydrostatic, axisymmetric model of Rotunno and Emanuel (1987). </a:t>
            </a:r>
          </a:p>
        </p:txBody>
      </p:sp>
      <p:sp>
        <p:nvSpPr>
          <p:cNvPr id="6" name="TextBox 5">
            <a:extLst>
              <a:ext uri="{FF2B5EF4-FFF2-40B4-BE49-F238E27FC236}">
                <a16:creationId xmlns:a16="http://schemas.microsoft.com/office/drawing/2014/main" id="{6E35E959-A9C6-81FA-E2F8-52DC822A957C}"/>
              </a:ext>
            </a:extLst>
          </p:cNvPr>
          <p:cNvSpPr txBox="1"/>
          <p:nvPr/>
        </p:nvSpPr>
        <p:spPr>
          <a:xfrm>
            <a:off x="6477000" y="2872154"/>
            <a:ext cx="2321169" cy="584775"/>
          </a:xfrm>
          <a:prstGeom prst="rect">
            <a:avLst/>
          </a:prstGeom>
          <a:noFill/>
        </p:spPr>
        <p:txBody>
          <a:bodyPr wrap="square" rtlCol="0">
            <a:spAutoFit/>
          </a:bodyPr>
          <a:lstStyle/>
          <a:p>
            <a:pPr algn="ctr"/>
            <a:r>
              <a:rPr lang="en-US" sz="1600" dirty="0" err="1"/>
              <a:t>Upflow</a:t>
            </a:r>
            <a:r>
              <a:rPr lang="en-US" sz="1600" dirty="0"/>
              <a:t> </a:t>
            </a:r>
            <a:r>
              <a:rPr lang="en-US" sz="1600" i="1" dirty="0"/>
              <a:t>M</a:t>
            </a:r>
            <a:r>
              <a:rPr lang="en-US" sz="1600" dirty="0"/>
              <a:t> surfaces: Note: </a:t>
            </a:r>
            <a:r>
              <a:rPr lang="en-US" sz="1600" i="1" dirty="0"/>
              <a:t>T</a:t>
            </a:r>
            <a:r>
              <a:rPr lang="en-US" sz="1600" i="1" baseline="-25000" dirty="0"/>
              <a:t>o</a:t>
            </a:r>
            <a:r>
              <a:rPr lang="en-US" sz="1600" i="1" dirty="0"/>
              <a:t>=T</a:t>
            </a:r>
            <a:r>
              <a:rPr lang="en-US" sz="1600" i="1" baseline="-25000" dirty="0"/>
              <a:t>o</a:t>
            </a:r>
            <a:r>
              <a:rPr lang="en-US" sz="1600" i="1" dirty="0"/>
              <a:t>(M)</a:t>
            </a:r>
          </a:p>
        </p:txBody>
      </p:sp>
      <p:sp>
        <p:nvSpPr>
          <p:cNvPr id="7" name="TextBox 6">
            <a:extLst>
              <a:ext uri="{FF2B5EF4-FFF2-40B4-BE49-F238E27FC236}">
                <a16:creationId xmlns:a16="http://schemas.microsoft.com/office/drawing/2014/main" id="{12F22DD7-93D5-531D-BFFA-1CDDFD252040}"/>
              </a:ext>
            </a:extLst>
          </p:cNvPr>
          <p:cNvSpPr txBox="1"/>
          <p:nvPr/>
        </p:nvSpPr>
        <p:spPr>
          <a:xfrm>
            <a:off x="6822831" y="4062046"/>
            <a:ext cx="1758461" cy="584775"/>
          </a:xfrm>
          <a:prstGeom prst="rect">
            <a:avLst/>
          </a:prstGeom>
          <a:noFill/>
        </p:spPr>
        <p:txBody>
          <a:bodyPr wrap="square" rtlCol="0">
            <a:spAutoFit/>
          </a:bodyPr>
          <a:lstStyle/>
          <a:p>
            <a:pPr algn="ctr"/>
            <a:r>
              <a:rPr lang="en-US" sz="1600" dirty="0"/>
              <a:t>Downflow M surfaces</a:t>
            </a:r>
          </a:p>
        </p:txBody>
      </p:sp>
      <p:cxnSp>
        <p:nvCxnSpPr>
          <p:cNvPr id="9" name="Straight Arrow Connector 8">
            <a:extLst>
              <a:ext uri="{FF2B5EF4-FFF2-40B4-BE49-F238E27FC236}">
                <a16:creationId xmlns:a16="http://schemas.microsoft.com/office/drawing/2014/main" id="{8822A297-B39C-03E3-70CE-1AAC23E4C7B4}"/>
              </a:ext>
            </a:extLst>
          </p:cNvPr>
          <p:cNvCxnSpPr/>
          <p:nvPr/>
        </p:nvCxnSpPr>
        <p:spPr>
          <a:xfrm flipH="1">
            <a:off x="6043246" y="3264877"/>
            <a:ext cx="779585"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04B51C4A-C7B4-D007-7A29-0D59C519431A}"/>
              </a:ext>
            </a:extLst>
          </p:cNvPr>
          <p:cNvCxnSpPr>
            <a:cxnSpLocks/>
          </p:cNvCxnSpPr>
          <p:nvPr/>
        </p:nvCxnSpPr>
        <p:spPr>
          <a:xfrm flipH="1">
            <a:off x="5590728" y="4294856"/>
            <a:ext cx="1384503"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373D0DC0-386F-B2E7-4856-B7C5262F4601}"/>
              </a:ext>
            </a:extLst>
          </p:cNvPr>
          <p:cNvSpPr txBox="1"/>
          <p:nvPr/>
        </p:nvSpPr>
        <p:spPr>
          <a:xfrm>
            <a:off x="6729212" y="2540650"/>
            <a:ext cx="2276795" cy="307777"/>
          </a:xfrm>
          <a:prstGeom prst="rect">
            <a:avLst/>
          </a:prstGeom>
          <a:noFill/>
        </p:spPr>
        <p:txBody>
          <a:bodyPr wrap="square" rtlCol="0">
            <a:spAutoFit/>
          </a:bodyPr>
          <a:lstStyle/>
          <a:p>
            <a:r>
              <a:rPr lang="en-US" sz="1400" dirty="0"/>
              <a:t>Tropopause T</a:t>
            </a:r>
          </a:p>
        </p:txBody>
      </p:sp>
    </p:spTree>
    <p:extLst>
      <p:ext uri="{BB962C8B-B14F-4D97-AF65-F5344CB8AC3E}">
        <p14:creationId xmlns:p14="http://schemas.microsoft.com/office/powerpoint/2010/main" val="1361887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9975CD3-6D6D-A1C3-5708-7B89BAF1201B}"/>
              </a:ext>
            </a:extLst>
          </p:cNvPr>
          <p:cNvSpPr txBox="1"/>
          <p:nvPr/>
        </p:nvSpPr>
        <p:spPr>
          <a:xfrm>
            <a:off x="392762" y="380489"/>
            <a:ext cx="8112999" cy="1200329"/>
          </a:xfrm>
          <a:prstGeom prst="rect">
            <a:avLst/>
          </a:prstGeom>
          <a:noFill/>
        </p:spPr>
        <p:txBody>
          <a:bodyPr wrap="square" rtlCol="0">
            <a:spAutoFit/>
          </a:bodyPr>
          <a:lstStyle/>
          <a:p>
            <a:r>
              <a:rPr lang="en-US" sz="2400" dirty="0"/>
              <a:t>Hypothesis: 1) Stratification of TC outflow determined by turbulence; 2) turbulence holds Richardson Number constant at its critical value</a:t>
            </a:r>
          </a:p>
        </p:txBody>
      </p:sp>
      <p:pic>
        <p:nvPicPr>
          <p:cNvPr id="3" name="Picture 2">
            <a:extLst>
              <a:ext uri="{FF2B5EF4-FFF2-40B4-BE49-F238E27FC236}">
                <a16:creationId xmlns:a16="http://schemas.microsoft.com/office/drawing/2014/main" id="{8E4BAE01-FFE9-C5F6-DAE9-40349C4BEB2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94921" y="1484467"/>
            <a:ext cx="5508679" cy="4130808"/>
          </a:xfrm>
          <a:prstGeom prst="rect">
            <a:avLst/>
          </a:prstGeom>
          <a:noFill/>
          <a:ln>
            <a:noFill/>
          </a:ln>
        </p:spPr>
      </p:pic>
      <p:sp>
        <p:nvSpPr>
          <p:cNvPr id="4" name="TextBox 3">
            <a:extLst>
              <a:ext uri="{FF2B5EF4-FFF2-40B4-BE49-F238E27FC236}">
                <a16:creationId xmlns:a16="http://schemas.microsoft.com/office/drawing/2014/main" id="{E38F15FA-A479-8B67-86BC-984D5984FA52}"/>
              </a:ext>
            </a:extLst>
          </p:cNvPr>
          <p:cNvSpPr txBox="1"/>
          <p:nvPr/>
        </p:nvSpPr>
        <p:spPr>
          <a:xfrm>
            <a:off x="233203" y="5805519"/>
            <a:ext cx="8775785" cy="1200329"/>
          </a:xfrm>
          <a:prstGeom prst="rect">
            <a:avLst/>
          </a:prstGeom>
          <a:noFill/>
        </p:spPr>
        <p:txBody>
          <a:bodyPr wrap="square" rtlCol="0">
            <a:spAutoFit/>
          </a:bodyPr>
          <a:lstStyle/>
          <a:p>
            <a:r>
              <a:rPr lang="en-US" i="1" dirty="0"/>
              <a:t> Vertical diffusivity (m</a:t>
            </a:r>
            <a:r>
              <a:rPr lang="en-US" i="1" baseline="30000" dirty="0"/>
              <a:t>2</a:t>
            </a:r>
            <a:r>
              <a:rPr lang="en-US" i="1" dirty="0"/>
              <a:t> s</a:t>
            </a:r>
            <a:r>
              <a:rPr lang="en-US" i="1" baseline="30000" dirty="0"/>
              <a:t>-1</a:t>
            </a:r>
            <a:r>
              <a:rPr lang="en-US" i="1" dirty="0"/>
              <a:t>) averaged over the last 24 hours of a numerical simulation of a tropical cyclone using the model of Rotunno and Emanuel (1987). The white box indicates an area in which sample of stratification and wind shear are collected. </a:t>
            </a:r>
          </a:p>
          <a:p>
            <a:endParaRPr lang="en-US" dirty="0"/>
          </a:p>
        </p:txBody>
      </p:sp>
    </p:spTree>
    <p:extLst>
      <p:ext uri="{BB962C8B-B14F-4D97-AF65-F5344CB8AC3E}">
        <p14:creationId xmlns:p14="http://schemas.microsoft.com/office/powerpoint/2010/main" val="3835464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B160BDC-A87D-28DA-A615-C16A18CDAF6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44987" y="646623"/>
            <a:ext cx="6307741" cy="4566095"/>
          </a:xfrm>
          <a:prstGeom prst="rect">
            <a:avLst/>
          </a:prstGeom>
          <a:noFill/>
          <a:ln>
            <a:noFill/>
          </a:ln>
        </p:spPr>
      </p:pic>
      <p:sp>
        <p:nvSpPr>
          <p:cNvPr id="3" name="TextBox 2">
            <a:extLst>
              <a:ext uri="{FF2B5EF4-FFF2-40B4-BE49-F238E27FC236}">
                <a16:creationId xmlns:a16="http://schemas.microsoft.com/office/drawing/2014/main" id="{C526668E-7893-A5DF-500B-EF32990B1CB1}"/>
              </a:ext>
            </a:extLst>
          </p:cNvPr>
          <p:cNvSpPr txBox="1"/>
          <p:nvPr/>
        </p:nvSpPr>
        <p:spPr>
          <a:xfrm>
            <a:off x="411173" y="5658234"/>
            <a:ext cx="8192779" cy="1200329"/>
          </a:xfrm>
          <a:prstGeom prst="rect">
            <a:avLst/>
          </a:prstGeom>
          <a:noFill/>
        </p:spPr>
        <p:txBody>
          <a:bodyPr wrap="square" rtlCol="0">
            <a:spAutoFit/>
          </a:bodyPr>
          <a:lstStyle/>
          <a:p>
            <a:r>
              <a:rPr lang="en-US" i="1" dirty="0"/>
              <a:t> Square of the buoyancy frequency plotted against square of the vertical wind shear in samples collected from within the white box of previous figure. Solid line shows Richardson Number =1. </a:t>
            </a:r>
          </a:p>
          <a:p>
            <a:endParaRPr lang="en-US" dirty="0"/>
          </a:p>
        </p:txBody>
      </p:sp>
      <p:graphicFrame>
        <p:nvGraphicFramePr>
          <p:cNvPr id="4" name="Object 3">
            <a:extLst>
              <a:ext uri="{FF2B5EF4-FFF2-40B4-BE49-F238E27FC236}">
                <a16:creationId xmlns:a16="http://schemas.microsoft.com/office/drawing/2014/main" id="{479A6AED-1764-DE07-F412-75355FF9A46D}"/>
              </a:ext>
            </a:extLst>
          </p:cNvPr>
          <p:cNvGraphicFramePr>
            <a:graphicFrameLocks noChangeAspect="1"/>
          </p:cNvGraphicFramePr>
          <p:nvPr>
            <p:extLst>
              <p:ext uri="{D42A27DB-BD31-4B8C-83A1-F6EECF244321}">
                <p14:modId xmlns:p14="http://schemas.microsoft.com/office/powerpoint/2010/main" val="3972650152"/>
              </p:ext>
            </p:extLst>
          </p:nvPr>
        </p:nvGraphicFramePr>
        <p:xfrm>
          <a:off x="7519612" y="2658550"/>
          <a:ext cx="1027265" cy="770449"/>
        </p:xfrm>
        <a:graphic>
          <a:graphicData uri="http://schemas.openxmlformats.org/presentationml/2006/ole">
            <mc:AlternateContent xmlns:mc="http://schemas.openxmlformats.org/markup-compatibility/2006">
              <mc:Choice xmlns:v="urn:schemas-microsoft-com:vml" Requires="v">
                <p:oleObj name="Equation" r:id="rId3" imgW="558720" imgH="419040" progId="Equation.DSMT4">
                  <p:embed/>
                </p:oleObj>
              </mc:Choice>
              <mc:Fallback>
                <p:oleObj name="Equation" r:id="rId3" imgW="558720" imgH="419040" progId="Equation.DSMT4">
                  <p:embed/>
                  <p:pic>
                    <p:nvPicPr>
                      <p:cNvPr id="0" name=""/>
                      <p:cNvPicPr/>
                      <p:nvPr/>
                    </p:nvPicPr>
                    <p:blipFill>
                      <a:blip r:embed="rId4"/>
                      <a:stretch>
                        <a:fillRect/>
                      </a:stretch>
                    </p:blipFill>
                    <p:spPr>
                      <a:xfrm>
                        <a:off x="7519612" y="2658550"/>
                        <a:ext cx="1027265" cy="770449"/>
                      </a:xfrm>
                      <a:prstGeom prst="rect">
                        <a:avLst/>
                      </a:prstGeom>
                    </p:spPr>
                  </p:pic>
                </p:oleObj>
              </mc:Fallback>
            </mc:AlternateContent>
          </a:graphicData>
        </a:graphic>
      </p:graphicFrame>
    </p:spTree>
    <p:extLst>
      <p:ext uri="{BB962C8B-B14F-4D97-AF65-F5344CB8AC3E}">
        <p14:creationId xmlns:p14="http://schemas.microsoft.com/office/powerpoint/2010/main" val="16372316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C8B7B43-B2EB-E43C-6A16-E8418BB30E90}"/>
              </a:ext>
            </a:extLst>
          </p:cNvPr>
          <p:cNvSpPr txBox="1"/>
          <p:nvPr/>
        </p:nvSpPr>
        <p:spPr>
          <a:xfrm>
            <a:off x="427892" y="351692"/>
            <a:ext cx="8528539" cy="1754326"/>
          </a:xfrm>
          <a:prstGeom prst="rect">
            <a:avLst/>
          </a:prstGeom>
          <a:noFill/>
        </p:spPr>
        <p:txBody>
          <a:bodyPr wrap="square" rtlCol="0">
            <a:spAutoFit/>
          </a:bodyPr>
          <a:lstStyle/>
          <a:p>
            <a:r>
              <a:rPr lang="en-US" dirty="0"/>
              <a:t>Assuming that </a:t>
            </a:r>
            <a:r>
              <a:rPr lang="en-US" i="1" dirty="0"/>
              <a:t>Ri = 1 </a:t>
            </a:r>
            <a:r>
              <a:rPr lang="en-US" dirty="0"/>
              <a:t>and that the innermost </a:t>
            </a:r>
            <a:r>
              <a:rPr lang="en-US" dirty="0" err="1"/>
              <a:t>upflowing</a:t>
            </a:r>
            <a:r>
              <a:rPr lang="en-US" dirty="0"/>
              <a:t> </a:t>
            </a:r>
            <a:r>
              <a:rPr lang="en-US" i="1" dirty="0"/>
              <a:t>M</a:t>
            </a:r>
            <a:r>
              <a:rPr lang="en-US" dirty="0"/>
              <a:t> surface attains the tropopause temperature closes the problem completely. I will spare you the math.</a:t>
            </a:r>
          </a:p>
          <a:p>
            <a:r>
              <a:rPr lang="en-US" dirty="0"/>
              <a:t>This solves for both the structure and intensity of the vortex. Here is an approximate solution for the maximum wind speed, ignoring dissipative heating and isothermal expansion effects on boundary layer entropy and making a few other approximations:</a:t>
            </a:r>
          </a:p>
        </p:txBody>
      </p:sp>
      <p:graphicFrame>
        <p:nvGraphicFramePr>
          <p:cNvPr id="3" name="Object 2">
            <a:extLst>
              <a:ext uri="{FF2B5EF4-FFF2-40B4-BE49-F238E27FC236}">
                <a16:creationId xmlns:a16="http://schemas.microsoft.com/office/drawing/2014/main" id="{4E5F363D-987B-E2D7-23D3-0CAA7E5D64CB}"/>
              </a:ext>
            </a:extLst>
          </p:cNvPr>
          <p:cNvGraphicFramePr>
            <a:graphicFrameLocks noChangeAspect="1"/>
          </p:cNvGraphicFramePr>
          <p:nvPr>
            <p:extLst>
              <p:ext uri="{D42A27DB-BD31-4B8C-83A1-F6EECF244321}">
                <p14:modId xmlns:p14="http://schemas.microsoft.com/office/powerpoint/2010/main" val="2613297001"/>
              </p:ext>
            </p:extLst>
          </p:nvPr>
        </p:nvGraphicFramePr>
        <p:xfrm>
          <a:off x="2829168" y="2106018"/>
          <a:ext cx="2915139" cy="1512572"/>
        </p:xfrm>
        <a:graphic>
          <a:graphicData uri="http://schemas.openxmlformats.org/presentationml/2006/ole">
            <mc:AlternateContent xmlns:mc="http://schemas.openxmlformats.org/markup-compatibility/2006">
              <mc:Choice xmlns:v="urn:schemas-microsoft-com:vml" Requires="v">
                <p:oleObj name="Equation" r:id="rId2" imgW="1346040" imgH="698400" progId="Equation.DSMT4">
                  <p:embed/>
                </p:oleObj>
              </mc:Choice>
              <mc:Fallback>
                <p:oleObj name="Equation" r:id="rId2" imgW="1346040" imgH="698400" progId="Equation.DSMT4">
                  <p:embed/>
                  <p:pic>
                    <p:nvPicPr>
                      <p:cNvPr id="0" name=""/>
                      <p:cNvPicPr/>
                      <p:nvPr/>
                    </p:nvPicPr>
                    <p:blipFill>
                      <a:blip r:embed="rId3"/>
                      <a:stretch>
                        <a:fillRect/>
                      </a:stretch>
                    </p:blipFill>
                    <p:spPr>
                      <a:xfrm>
                        <a:off x="2829168" y="2106018"/>
                        <a:ext cx="2915139" cy="1512572"/>
                      </a:xfrm>
                      <a:prstGeom prst="rect">
                        <a:avLst/>
                      </a:prstGeom>
                    </p:spPr>
                  </p:pic>
                </p:oleObj>
              </mc:Fallback>
            </mc:AlternateContent>
          </a:graphicData>
        </a:graphic>
      </p:graphicFrame>
      <p:sp>
        <p:nvSpPr>
          <p:cNvPr id="4" name="TextBox 3">
            <a:extLst>
              <a:ext uri="{FF2B5EF4-FFF2-40B4-BE49-F238E27FC236}">
                <a16:creationId xmlns:a16="http://schemas.microsoft.com/office/drawing/2014/main" id="{FAB9EA5D-FDC7-80C3-90C9-48C5FE149BEA}"/>
              </a:ext>
            </a:extLst>
          </p:cNvPr>
          <p:cNvSpPr txBox="1"/>
          <p:nvPr/>
        </p:nvSpPr>
        <p:spPr>
          <a:xfrm>
            <a:off x="550985" y="4079631"/>
            <a:ext cx="2608384" cy="369332"/>
          </a:xfrm>
          <a:prstGeom prst="rect">
            <a:avLst/>
          </a:prstGeom>
          <a:noFill/>
        </p:spPr>
        <p:txBody>
          <a:bodyPr wrap="square" rtlCol="0">
            <a:spAutoFit/>
          </a:bodyPr>
          <a:lstStyle/>
          <a:p>
            <a:r>
              <a:rPr lang="en-US" dirty="0"/>
              <a:t>where </a:t>
            </a:r>
          </a:p>
        </p:txBody>
      </p:sp>
      <p:graphicFrame>
        <p:nvGraphicFramePr>
          <p:cNvPr id="5" name="Object 4">
            <a:extLst>
              <a:ext uri="{FF2B5EF4-FFF2-40B4-BE49-F238E27FC236}">
                <a16:creationId xmlns:a16="http://schemas.microsoft.com/office/drawing/2014/main" id="{027272DE-B67A-F31E-D9A1-F243EC2A3C40}"/>
              </a:ext>
            </a:extLst>
          </p:cNvPr>
          <p:cNvGraphicFramePr>
            <a:graphicFrameLocks noChangeAspect="1"/>
          </p:cNvGraphicFramePr>
          <p:nvPr>
            <p:extLst>
              <p:ext uri="{D42A27DB-BD31-4B8C-83A1-F6EECF244321}">
                <p14:modId xmlns:p14="http://schemas.microsoft.com/office/powerpoint/2010/main" val="316415895"/>
              </p:ext>
            </p:extLst>
          </p:nvPr>
        </p:nvGraphicFramePr>
        <p:xfrm>
          <a:off x="2829168" y="4464600"/>
          <a:ext cx="3694233" cy="890808"/>
        </p:xfrm>
        <a:graphic>
          <a:graphicData uri="http://schemas.openxmlformats.org/presentationml/2006/ole">
            <mc:AlternateContent xmlns:mc="http://schemas.openxmlformats.org/markup-compatibility/2006">
              <mc:Choice xmlns:v="urn:schemas-microsoft-com:vml" Requires="v">
                <p:oleObj name="Equation" r:id="rId4" imgW="1790640" imgH="431640" progId="Equation.DSMT4">
                  <p:embed/>
                </p:oleObj>
              </mc:Choice>
              <mc:Fallback>
                <p:oleObj name="Equation" r:id="rId4" imgW="1790640" imgH="431640" progId="Equation.DSMT4">
                  <p:embed/>
                  <p:pic>
                    <p:nvPicPr>
                      <p:cNvPr id="0" name=""/>
                      <p:cNvPicPr/>
                      <p:nvPr/>
                    </p:nvPicPr>
                    <p:blipFill>
                      <a:blip r:embed="rId5"/>
                      <a:stretch>
                        <a:fillRect/>
                      </a:stretch>
                    </p:blipFill>
                    <p:spPr>
                      <a:xfrm>
                        <a:off x="2829168" y="4464600"/>
                        <a:ext cx="3694233" cy="890808"/>
                      </a:xfrm>
                      <a:prstGeom prst="rect">
                        <a:avLst/>
                      </a:prstGeom>
                    </p:spPr>
                  </p:pic>
                </p:oleObj>
              </mc:Fallback>
            </mc:AlternateContent>
          </a:graphicData>
        </a:graphic>
      </p:graphicFrame>
      <p:sp>
        <p:nvSpPr>
          <p:cNvPr id="6" name="TextBox 5">
            <a:extLst>
              <a:ext uri="{FF2B5EF4-FFF2-40B4-BE49-F238E27FC236}">
                <a16:creationId xmlns:a16="http://schemas.microsoft.com/office/drawing/2014/main" id="{007B8D24-14C1-16F7-86DA-964C74F6C541}"/>
              </a:ext>
            </a:extLst>
          </p:cNvPr>
          <p:cNvSpPr txBox="1"/>
          <p:nvPr/>
        </p:nvSpPr>
        <p:spPr>
          <a:xfrm>
            <a:off x="5984633" y="4149004"/>
            <a:ext cx="3000950" cy="307777"/>
          </a:xfrm>
          <a:prstGeom prst="rect">
            <a:avLst/>
          </a:prstGeom>
          <a:noFill/>
        </p:spPr>
        <p:txBody>
          <a:bodyPr wrap="square" rtlCol="0">
            <a:spAutoFit/>
          </a:bodyPr>
          <a:lstStyle/>
          <a:p>
            <a:r>
              <a:rPr lang="en-US" sz="1400" dirty="0"/>
              <a:t>Environmental saturation entropy</a:t>
            </a:r>
          </a:p>
        </p:txBody>
      </p:sp>
      <p:cxnSp>
        <p:nvCxnSpPr>
          <p:cNvPr id="8" name="Straight Arrow Connector 7">
            <a:extLst>
              <a:ext uri="{FF2B5EF4-FFF2-40B4-BE49-F238E27FC236}">
                <a16:creationId xmlns:a16="http://schemas.microsoft.com/office/drawing/2014/main" id="{5B8048A9-2E1F-5F8F-0925-E2A22858202A}"/>
              </a:ext>
            </a:extLst>
          </p:cNvPr>
          <p:cNvCxnSpPr/>
          <p:nvPr/>
        </p:nvCxnSpPr>
        <p:spPr>
          <a:xfrm flipH="1">
            <a:off x="5984633" y="4448963"/>
            <a:ext cx="606411" cy="32555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11785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2A84EA6-F87B-E04B-070B-579A8F400B64}"/>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06777" y="628120"/>
            <a:ext cx="7056669" cy="5045849"/>
          </a:xfrm>
          <a:prstGeom prst="rect">
            <a:avLst/>
          </a:prstGeom>
          <a:noFill/>
          <a:ln>
            <a:noFill/>
          </a:ln>
        </p:spPr>
      </p:pic>
      <p:sp>
        <p:nvSpPr>
          <p:cNvPr id="4" name="Rectangle 2">
            <a:extLst>
              <a:ext uri="{FF2B5EF4-FFF2-40B4-BE49-F238E27FC236}">
                <a16:creationId xmlns:a16="http://schemas.microsoft.com/office/drawing/2014/main" id="{5D923F5C-81FF-FF2F-2363-0A453250A2A6}"/>
              </a:ext>
            </a:extLst>
          </p:cNvPr>
          <p:cNvSpPr>
            <a:spLocks noChangeArrowheads="1"/>
          </p:cNvSpPr>
          <p:nvPr/>
        </p:nvSpPr>
        <p:spPr bwMode="auto">
          <a:xfrm>
            <a:off x="991086" y="6114292"/>
            <a:ext cx="5011129"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chemeClr val="tx1"/>
                </a:solidFill>
                <a:effectLst/>
                <a:ea typeface="Calibri" panose="020F0502020204030204" pitchFamily="34" charset="0"/>
                <a:cs typeface="Arial" panose="020B0604020202020204" pitchFamily="34" charset="0"/>
              </a:rPr>
              <a:t>Ratio of the maximum wind speed to the quantity </a:t>
            </a:r>
            <a:endParaRPr kumimoji="0" lang="en-US" altLang="en-US" sz="1600" b="0" i="0" u="none" strike="noStrike" cap="none" normalizeH="0" baseline="0" dirty="0">
              <a:ln>
                <a:noFill/>
              </a:ln>
              <a:solidFill>
                <a:schemeClr val="tx1"/>
              </a:solidFill>
              <a:effectLst/>
            </a:endParaRPr>
          </a:p>
        </p:txBody>
      </p:sp>
      <p:graphicFrame>
        <p:nvGraphicFramePr>
          <p:cNvPr id="5" name="Object 4">
            <a:extLst>
              <a:ext uri="{FF2B5EF4-FFF2-40B4-BE49-F238E27FC236}">
                <a16:creationId xmlns:a16="http://schemas.microsoft.com/office/drawing/2014/main" id="{DD9E60C4-7C18-E15C-03F5-657BA4E0DDE1}"/>
              </a:ext>
            </a:extLst>
          </p:cNvPr>
          <p:cNvGraphicFramePr>
            <a:graphicFrameLocks noChangeAspect="1"/>
          </p:cNvGraphicFramePr>
          <p:nvPr>
            <p:extLst>
              <p:ext uri="{D42A27DB-BD31-4B8C-83A1-F6EECF244321}">
                <p14:modId xmlns:p14="http://schemas.microsoft.com/office/powerpoint/2010/main" val="455622842"/>
              </p:ext>
            </p:extLst>
          </p:nvPr>
        </p:nvGraphicFramePr>
        <p:xfrm>
          <a:off x="5697900" y="6060124"/>
          <a:ext cx="1506023" cy="392722"/>
        </p:xfrm>
        <a:graphic>
          <a:graphicData uri="http://schemas.openxmlformats.org/presentationml/2006/ole">
            <mc:AlternateContent xmlns:mc="http://schemas.openxmlformats.org/markup-compatibility/2006">
              <mc:Choice xmlns:v="urn:schemas-microsoft-com:vml" Requires="v">
                <p:oleObj name="Equation" r:id="rId3" imgW="1244600" imgH="279400" progId="Equation.DSMT4">
                  <p:embed/>
                </p:oleObj>
              </mc:Choice>
              <mc:Fallback>
                <p:oleObj name="Equation" r:id="rId3" imgW="1244600" imgH="279400" progId="Equation.DSMT4">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97900" y="6060124"/>
                        <a:ext cx="1506023" cy="392722"/>
                      </a:xfrm>
                      <a:prstGeom prst="rect">
                        <a:avLst/>
                      </a:prstGeom>
                      <a:noFill/>
                    </p:spPr>
                  </p:pic>
                </p:oleObj>
              </mc:Fallback>
            </mc:AlternateContent>
          </a:graphicData>
        </a:graphic>
      </p:graphicFrame>
    </p:spTree>
    <p:extLst>
      <p:ext uri="{BB962C8B-B14F-4D97-AF65-F5344CB8AC3E}">
        <p14:creationId xmlns:p14="http://schemas.microsoft.com/office/powerpoint/2010/main" val="1729045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E5638D5-0D5C-87C5-25DA-51FC6E49E0D3}"/>
              </a:ext>
            </a:extLst>
          </p:cNvPr>
          <p:cNvSpPr txBox="1"/>
          <p:nvPr/>
        </p:nvSpPr>
        <p:spPr>
          <a:xfrm>
            <a:off x="635793" y="761703"/>
            <a:ext cx="7965281"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Segoe UI"/>
                <a:ea typeface="+mn-ea"/>
                <a:cs typeface="+mn-cs"/>
              </a:rPr>
              <a:t>Annual Maximum Potential Intensity (miles per hour)</a:t>
            </a:r>
          </a:p>
        </p:txBody>
      </p:sp>
      <p:pic>
        <p:nvPicPr>
          <p:cNvPr id="5" name="Picture 4">
            <a:extLst>
              <a:ext uri="{FF2B5EF4-FFF2-40B4-BE49-F238E27FC236}">
                <a16:creationId xmlns:a16="http://schemas.microsoft.com/office/drawing/2014/main" id="{FCC7390A-6E7D-7007-711B-6FB575CD6BD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761762"/>
            <a:ext cx="9144000" cy="3334476"/>
          </a:xfrm>
          <a:prstGeom prst="rect">
            <a:avLst/>
          </a:prstGeom>
        </p:spPr>
      </p:pic>
    </p:spTree>
    <p:extLst>
      <p:ext uri="{BB962C8B-B14F-4D97-AF65-F5344CB8AC3E}">
        <p14:creationId xmlns:p14="http://schemas.microsoft.com/office/powerpoint/2010/main" val="16562078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297751-4949-BA99-0536-D0BEC2E871F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0323" y="2185413"/>
            <a:ext cx="8403353" cy="2487173"/>
          </a:xfrm>
          <a:prstGeom prst="rect">
            <a:avLst/>
          </a:prstGeom>
        </p:spPr>
      </p:pic>
      <p:sp>
        <p:nvSpPr>
          <p:cNvPr id="4" name="TextBox 3">
            <a:extLst>
              <a:ext uri="{FF2B5EF4-FFF2-40B4-BE49-F238E27FC236}">
                <a16:creationId xmlns:a16="http://schemas.microsoft.com/office/drawing/2014/main" id="{16FD7FFB-6E98-86A5-332A-F996F1949CB1}"/>
              </a:ext>
            </a:extLst>
          </p:cNvPr>
          <p:cNvSpPr txBox="1"/>
          <p:nvPr/>
        </p:nvSpPr>
        <p:spPr>
          <a:xfrm>
            <a:off x="817510" y="5026172"/>
            <a:ext cx="7956166" cy="101566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66FF"/>
                </a:solidFill>
                <a:effectLst/>
                <a:uLnTx/>
                <a:uFillTx/>
                <a:latin typeface="Segoe UI"/>
                <a:ea typeface="+mn-ea"/>
                <a:cs typeface="+mn-cs"/>
              </a:rPr>
              <a:t>Blue dots are locations of hurricane formation, 1979-2018</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Segoe U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Segoe UI"/>
                <a:ea typeface="+mn-ea"/>
                <a:cs typeface="+mn-cs"/>
              </a:rPr>
              <a:t>Black contour is contour of 130 MPH potential intensity </a:t>
            </a:r>
          </a:p>
        </p:txBody>
      </p:sp>
      <p:sp>
        <p:nvSpPr>
          <p:cNvPr id="5" name="TextBox 4">
            <a:extLst>
              <a:ext uri="{FF2B5EF4-FFF2-40B4-BE49-F238E27FC236}">
                <a16:creationId xmlns:a16="http://schemas.microsoft.com/office/drawing/2014/main" id="{B2B01B06-DCB5-7C04-F622-7EA216B6CA9B}"/>
              </a:ext>
            </a:extLst>
          </p:cNvPr>
          <p:cNvSpPr txBox="1"/>
          <p:nvPr/>
        </p:nvSpPr>
        <p:spPr>
          <a:xfrm>
            <a:off x="817510" y="623730"/>
            <a:ext cx="7811762"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Segoe UI"/>
                <a:ea typeface="+mn-ea"/>
                <a:cs typeface="+mn-cs"/>
              </a:rPr>
              <a:t>Hurricanes only form where potential intensity is large enough</a:t>
            </a:r>
          </a:p>
        </p:txBody>
      </p:sp>
    </p:spTree>
    <p:extLst>
      <p:ext uri="{BB962C8B-B14F-4D97-AF65-F5344CB8AC3E}">
        <p14:creationId xmlns:p14="http://schemas.microsoft.com/office/powerpoint/2010/main" val="19566719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FA3F89C-1D11-0DFD-FC9E-553857769C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3851" y="533394"/>
            <a:ext cx="8336297" cy="5791212"/>
          </a:xfrm>
          <a:prstGeom prst="rect">
            <a:avLst/>
          </a:prstGeom>
        </p:spPr>
      </p:pic>
      <p:sp>
        <p:nvSpPr>
          <p:cNvPr id="4" name="TextBox 3">
            <a:extLst>
              <a:ext uri="{FF2B5EF4-FFF2-40B4-BE49-F238E27FC236}">
                <a16:creationId xmlns:a16="http://schemas.microsoft.com/office/drawing/2014/main" id="{F31A2AB0-E00F-78E8-FBDB-236B0EEE0307}"/>
              </a:ext>
            </a:extLst>
          </p:cNvPr>
          <p:cNvSpPr txBox="1"/>
          <p:nvPr/>
        </p:nvSpPr>
        <p:spPr>
          <a:xfrm>
            <a:off x="2743200" y="1512277"/>
            <a:ext cx="22098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Limited by landfall</a:t>
            </a:r>
          </a:p>
        </p:txBody>
      </p:sp>
      <p:cxnSp>
        <p:nvCxnSpPr>
          <p:cNvPr id="6" name="Straight Arrow Connector 5">
            <a:extLst>
              <a:ext uri="{FF2B5EF4-FFF2-40B4-BE49-F238E27FC236}">
                <a16:creationId xmlns:a16="http://schemas.microsoft.com/office/drawing/2014/main" id="{76AA89F9-F859-1FCD-B63B-B4C0AD1902A9}"/>
              </a:ext>
            </a:extLst>
          </p:cNvPr>
          <p:cNvCxnSpPr/>
          <p:nvPr/>
        </p:nvCxnSpPr>
        <p:spPr>
          <a:xfrm flipH="1">
            <a:off x="2667000" y="1820054"/>
            <a:ext cx="685800" cy="389746"/>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E530DC61-C411-EDBF-AF49-D0DEE593BB6B}"/>
              </a:ext>
            </a:extLst>
          </p:cNvPr>
          <p:cNvSpPr txBox="1"/>
          <p:nvPr/>
        </p:nvSpPr>
        <p:spPr>
          <a:xfrm>
            <a:off x="5486400" y="3581400"/>
            <a:ext cx="21336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Limited by shear</a:t>
            </a:r>
          </a:p>
        </p:txBody>
      </p:sp>
      <p:cxnSp>
        <p:nvCxnSpPr>
          <p:cNvPr id="9" name="Straight Arrow Connector 8">
            <a:extLst>
              <a:ext uri="{FF2B5EF4-FFF2-40B4-BE49-F238E27FC236}">
                <a16:creationId xmlns:a16="http://schemas.microsoft.com/office/drawing/2014/main" id="{2833666F-5AB4-A15B-34F0-2468D88C62C3}"/>
              </a:ext>
            </a:extLst>
          </p:cNvPr>
          <p:cNvCxnSpPr/>
          <p:nvPr/>
        </p:nvCxnSpPr>
        <p:spPr>
          <a:xfrm flipH="1">
            <a:off x="5486400" y="3962400"/>
            <a:ext cx="685800" cy="38100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55975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75F5E5D-18D0-7D8D-CA1A-13AA31B73F2C}"/>
              </a:ext>
            </a:extLst>
          </p:cNvPr>
          <p:cNvSpPr txBox="1"/>
          <p:nvPr/>
        </p:nvSpPr>
        <p:spPr>
          <a:xfrm>
            <a:off x="152400" y="234462"/>
            <a:ext cx="7989277" cy="1200329"/>
          </a:xfrm>
          <a:prstGeom prst="rect">
            <a:avLst/>
          </a:prstGeom>
          <a:noFill/>
        </p:spPr>
        <p:txBody>
          <a:bodyPr wrap="square" rtlCol="0">
            <a:spAutoFit/>
          </a:bodyPr>
          <a:lstStyle/>
          <a:p>
            <a:r>
              <a:rPr lang="en-US" sz="2400" dirty="0"/>
              <a:t>Numerical solution of full steady-state model, without approximations, available in MATLAB code </a:t>
            </a:r>
            <a:r>
              <a:rPr lang="en-US" sz="2400" i="1" dirty="0" err="1"/>
              <a:t>steady_state_model.m</a:t>
            </a:r>
            <a:r>
              <a:rPr lang="en-US" sz="2400" i="1" dirty="0"/>
              <a:t> </a:t>
            </a:r>
            <a:r>
              <a:rPr lang="en-US" sz="2400" dirty="0"/>
              <a:t>at </a:t>
            </a:r>
          </a:p>
        </p:txBody>
      </p:sp>
      <p:sp>
        <p:nvSpPr>
          <p:cNvPr id="7" name="TextBox 6">
            <a:extLst>
              <a:ext uri="{FF2B5EF4-FFF2-40B4-BE49-F238E27FC236}">
                <a16:creationId xmlns:a16="http://schemas.microsoft.com/office/drawing/2014/main" id="{175CCA25-5AFC-8127-A527-F52AFFE7A678}"/>
              </a:ext>
            </a:extLst>
          </p:cNvPr>
          <p:cNvSpPr txBox="1"/>
          <p:nvPr/>
        </p:nvSpPr>
        <p:spPr>
          <a:xfrm>
            <a:off x="2086707" y="1515180"/>
            <a:ext cx="4572000" cy="400110"/>
          </a:xfrm>
          <a:prstGeom prst="rect">
            <a:avLst/>
          </a:prstGeom>
          <a:noFill/>
        </p:spPr>
        <p:txBody>
          <a:bodyPr wrap="square">
            <a:spAutoFit/>
          </a:bodyPr>
          <a:lstStyle/>
          <a:p>
            <a:r>
              <a:rPr lang="en-US" sz="2000" dirty="0">
                <a:solidFill>
                  <a:schemeClr val="accent1"/>
                </a:solidFill>
              </a:rPr>
              <a:t>https://zenodo.org/records/18635966</a:t>
            </a:r>
          </a:p>
        </p:txBody>
      </p:sp>
      <p:sp>
        <p:nvSpPr>
          <p:cNvPr id="9" name="TextBox 8">
            <a:extLst>
              <a:ext uri="{FF2B5EF4-FFF2-40B4-BE49-F238E27FC236}">
                <a16:creationId xmlns:a16="http://schemas.microsoft.com/office/drawing/2014/main" id="{AD73C928-C761-BBC2-3E36-AD2391726656}"/>
              </a:ext>
            </a:extLst>
          </p:cNvPr>
          <p:cNvSpPr txBox="1"/>
          <p:nvPr/>
        </p:nvSpPr>
        <p:spPr>
          <a:xfrm>
            <a:off x="216877" y="2105311"/>
            <a:ext cx="8217877" cy="646331"/>
          </a:xfrm>
          <a:prstGeom prst="rect">
            <a:avLst/>
          </a:prstGeom>
          <a:noFill/>
        </p:spPr>
        <p:txBody>
          <a:bodyPr wrap="square" rtlCol="0">
            <a:spAutoFit/>
          </a:bodyPr>
          <a:lstStyle/>
          <a:p>
            <a:r>
              <a:rPr lang="en-US" dirty="0"/>
              <a:t>as part of a larger set of codes, including full-physics axisymmetric model. (Code can also be run in free </a:t>
            </a:r>
            <a:r>
              <a:rPr lang="en-US" i="1" dirty="0"/>
              <a:t>Octave</a:t>
            </a:r>
            <a:r>
              <a:rPr lang="en-US" dirty="0"/>
              <a:t>.)</a:t>
            </a:r>
          </a:p>
        </p:txBody>
      </p:sp>
      <p:sp>
        <p:nvSpPr>
          <p:cNvPr id="10" name="TextBox 9">
            <a:extLst>
              <a:ext uri="{FF2B5EF4-FFF2-40B4-BE49-F238E27FC236}">
                <a16:creationId xmlns:a16="http://schemas.microsoft.com/office/drawing/2014/main" id="{7C8866A5-2590-9273-D124-C0CB64E3D8E7}"/>
              </a:ext>
            </a:extLst>
          </p:cNvPr>
          <p:cNvSpPr txBox="1"/>
          <p:nvPr/>
        </p:nvSpPr>
        <p:spPr>
          <a:xfrm>
            <a:off x="216877" y="2752515"/>
            <a:ext cx="7256584" cy="369332"/>
          </a:xfrm>
          <a:prstGeom prst="rect">
            <a:avLst/>
          </a:prstGeom>
          <a:noFill/>
        </p:spPr>
        <p:txBody>
          <a:bodyPr wrap="square" rtlCol="0">
            <a:spAutoFit/>
          </a:bodyPr>
          <a:lstStyle/>
          <a:p>
            <a:r>
              <a:rPr lang="en-US" dirty="0"/>
              <a:t>Importance of isothermal expansion and dissipative heating:</a:t>
            </a:r>
          </a:p>
        </p:txBody>
      </p:sp>
      <p:pic>
        <p:nvPicPr>
          <p:cNvPr id="11" name="Picture 10">
            <a:extLst>
              <a:ext uri="{FF2B5EF4-FFF2-40B4-BE49-F238E27FC236}">
                <a16:creationId xmlns:a16="http://schemas.microsoft.com/office/drawing/2014/main" id="{437EBDBD-4FB9-8633-0EC9-E92523B8EB49}"/>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31521" y="3145164"/>
            <a:ext cx="4628711" cy="3420475"/>
          </a:xfrm>
          <a:prstGeom prst="rect">
            <a:avLst/>
          </a:prstGeom>
          <a:noFill/>
          <a:ln>
            <a:noFill/>
          </a:ln>
        </p:spPr>
      </p:pic>
      <p:graphicFrame>
        <p:nvGraphicFramePr>
          <p:cNvPr id="14" name="Object 13">
            <a:extLst>
              <a:ext uri="{FF2B5EF4-FFF2-40B4-BE49-F238E27FC236}">
                <a16:creationId xmlns:a16="http://schemas.microsoft.com/office/drawing/2014/main" id="{8BFEE409-3CFD-D84A-F3D4-72EA7F796687}"/>
              </a:ext>
            </a:extLst>
          </p:cNvPr>
          <p:cNvGraphicFramePr>
            <a:graphicFrameLocks noChangeAspect="1"/>
          </p:cNvGraphicFramePr>
          <p:nvPr>
            <p:extLst>
              <p:ext uri="{D42A27DB-BD31-4B8C-83A1-F6EECF244321}">
                <p14:modId xmlns:p14="http://schemas.microsoft.com/office/powerpoint/2010/main" val="2189270933"/>
              </p:ext>
            </p:extLst>
          </p:nvPr>
        </p:nvGraphicFramePr>
        <p:xfrm>
          <a:off x="7860323" y="4486069"/>
          <a:ext cx="369332" cy="369332"/>
        </p:xfrm>
        <a:graphic>
          <a:graphicData uri="http://schemas.openxmlformats.org/presentationml/2006/ole">
            <mc:AlternateContent xmlns:mc="http://schemas.openxmlformats.org/markup-compatibility/2006">
              <mc:Choice xmlns:v="urn:schemas-microsoft-com:vml" Requires="v">
                <p:oleObj name="Equation" r:id="rId3" imgW="228600" imgH="228600" progId="Equation.DSMT4">
                  <p:embed/>
                </p:oleObj>
              </mc:Choice>
              <mc:Fallback>
                <p:oleObj name="Equation" r:id="rId3" imgW="228600" imgH="228600" progId="Equation.DSMT4">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60323" y="4486069"/>
                        <a:ext cx="369332" cy="369332"/>
                      </a:xfrm>
                      <a:prstGeom prst="rect">
                        <a:avLst/>
                      </a:prstGeom>
                      <a:noFill/>
                    </p:spPr>
                  </p:pic>
                </p:oleObj>
              </mc:Fallback>
            </mc:AlternateContent>
          </a:graphicData>
        </a:graphic>
      </p:graphicFrame>
      <p:sp>
        <p:nvSpPr>
          <p:cNvPr id="20" name="TextBox 19">
            <a:extLst>
              <a:ext uri="{FF2B5EF4-FFF2-40B4-BE49-F238E27FC236}">
                <a16:creationId xmlns:a16="http://schemas.microsoft.com/office/drawing/2014/main" id="{3D150631-14B1-C2F7-DA64-628AF3D9CEA6}"/>
              </a:ext>
            </a:extLst>
          </p:cNvPr>
          <p:cNvSpPr txBox="1"/>
          <p:nvPr/>
        </p:nvSpPr>
        <p:spPr>
          <a:xfrm>
            <a:off x="5960232" y="3672501"/>
            <a:ext cx="2526323" cy="1815882"/>
          </a:xfrm>
          <a:prstGeom prst="rect">
            <a:avLst/>
          </a:prstGeom>
          <a:noFill/>
        </p:spPr>
        <p:txBody>
          <a:bodyPr wrap="square" rtlCol="0">
            <a:spAutoFit/>
          </a:bodyPr>
          <a:lstStyle/>
          <a:p>
            <a:r>
              <a:rPr lang="en-US" sz="1400" i="1" dirty="0"/>
              <a:t>Steady-state radial profiles of surface azimuthal wind for the standard experiment with neither dissipative heating nor pressure dependence of  (blue), just dissipative heating (red), and both effects together (yellow)</a:t>
            </a:r>
          </a:p>
        </p:txBody>
      </p:sp>
    </p:spTree>
    <p:extLst>
      <p:ext uri="{BB962C8B-B14F-4D97-AF65-F5344CB8AC3E}">
        <p14:creationId xmlns:p14="http://schemas.microsoft.com/office/powerpoint/2010/main" val="3015222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E935681-7D0B-024A-9882-101DE4D4CE3B}"/>
              </a:ext>
            </a:extLst>
          </p:cNvPr>
          <p:cNvSpPr txBox="1"/>
          <p:nvPr/>
        </p:nvSpPr>
        <p:spPr>
          <a:xfrm>
            <a:off x="521677" y="410308"/>
            <a:ext cx="7614138" cy="5078313"/>
          </a:xfrm>
          <a:prstGeom prst="rect">
            <a:avLst/>
          </a:prstGeom>
          <a:noFill/>
        </p:spPr>
        <p:txBody>
          <a:bodyPr wrap="square" rtlCol="0">
            <a:spAutoFit/>
          </a:bodyPr>
          <a:lstStyle/>
          <a:p>
            <a:r>
              <a:rPr lang="en-US" dirty="0"/>
              <a:t>Retain full time dependence of lower boundary layer entropy. Use same diagnostic relationship for </a:t>
            </a:r>
            <a:r>
              <a:rPr lang="en-US" i="1" dirty="0"/>
              <a:t>To(M)</a:t>
            </a:r>
            <a:r>
              <a:rPr lang="en-US" dirty="0"/>
              <a:t> as in steady state.</a:t>
            </a:r>
          </a:p>
          <a:p>
            <a:endParaRPr lang="en-US" dirty="0"/>
          </a:p>
          <a:p>
            <a:r>
              <a:rPr lang="en-US" dirty="0"/>
              <a:t>Classic quasi-balance problem: Inversion of zero-SPV vortex subject to (time-dependent) lower boundary condition and (diagnostic) upper boundary condition. </a:t>
            </a:r>
          </a:p>
          <a:p>
            <a:endParaRPr lang="en-US" dirty="0"/>
          </a:p>
          <a:p>
            <a:r>
              <a:rPr lang="en-US" dirty="0"/>
              <a:t>Vortex amplified by wind-dependent surface enthalpy fluxes, damped by friction and radial “advection” of entropy in boundary layer</a:t>
            </a:r>
          </a:p>
          <a:p>
            <a:endParaRPr lang="en-US" dirty="0"/>
          </a:p>
          <a:p>
            <a:r>
              <a:rPr lang="en-US" dirty="0"/>
              <a:t>Problem solved in absolute temperature – angular momentum space</a:t>
            </a:r>
          </a:p>
          <a:p>
            <a:endParaRPr lang="en-US" dirty="0"/>
          </a:p>
          <a:p>
            <a:r>
              <a:rPr lang="en-US" dirty="0"/>
              <a:t>Definition of angular momentum inverted to find quantities in physical space</a:t>
            </a:r>
          </a:p>
          <a:p>
            <a:endParaRPr lang="en-US" dirty="0"/>
          </a:p>
          <a:p>
            <a:r>
              <a:rPr lang="en-US" dirty="0"/>
              <a:t>MATLAB code for time-dependent model, </a:t>
            </a:r>
            <a:r>
              <a:rPr lang="en-US" i="1" dirty="0" err="1"/>
              <a:t>time_dependent_model.m</a:t>
            </a:r>
            <a:r>
              <a:rPr lang="en-US" dirty="0"/>
              <a:t>, available at previously mentioned </a:t>
            </a:r>
            <a:r>
              <a:rPr lang="en-US" dirty="0" err="1"/>
              <a:t>zenodo</a:t>
            </a:r>
            <a:r>
              <a:rPr lang="en-US" dirty="0"/>
              <a:t> site. (Can be run in free </a:t>
            </a:r>
            <a:r>
              <a:rPr lang="en-US" i="1" dirty="0"/>
              <a:t>Octave</a:t>
            </a:r>
            <a:r>
              <a:rPr lang="en-US" dirty="0"/>
              <a:t>, but much slower.)</a:t>
            </a:r>
          </a:p>
        </p:txBody>
      </p:sp>
    </p:spTree>
    <p:extLst>
      <p:ext uri="{BB962C8B-B14F-4D97-AF65-F5344CB8AC3E}">
        <p14:creationId xmlns:p14="http://schemas.microsoft.com/office/powerpoint/2010/main" val="23952014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87B44B-9CAA-F12B-BC7B-4D4EF0A8FDB6}"/>
              </a:ext>
            </a:extLst>
          </p:cNvPr>
          <p:cNvSpPr>
            <a:spLocks noGrp="1"/>
          </p:cNvSpPr>
          <p:nvPr>
            <p:ph type="title"/>
          </p:nvPr>
        </p:nvSpPr>
        <p:spPr/>
        <p:txBody>
          <a:bodyPr/>
          <a:lstStyle/>
          <a:p>
            <a:r>
              <a:rPr lang="en-US" dirty="0">
                <a:latin typeface="Segoe UI" panose="020B0502040204020203" pitchFamily="34" charset="0"/>
                <a:cs typeface="Segoe UI" panose="020B0502040204020203" pitchFamily="34" charset="0"/>
              </a:rPr>
              <a:t>From last lecture: TCs as zero-SPV vortices</a:t>
            </a:r>
            <a:endParaRPr lang="en-US" dirty="0"/>
          </a:p>
        </p:txBody>
      </p:sp>
      <p:sp>
        <p:nvSpPr>
          <p:cNvPr id="3" name="Content Placeholder 2">
            <a:extLst>
              <a:ext uri="{FF2B5EF4-FFF2-40B4-BE49-F238E27FC236}">
                <a16:creationId xmlns:a16="http://schemas.microsoft.com/office/drawing/2014/main" id="{97CA31FD-A80C-A8AF-6111-B77AF09D4D2C}"/>
              </a:ext>
            </a:extLst>
          </p:cNvPr>
          <p:cNvSpPr>
            <a:spLocks noGrp="1"/>
          </p:cNvSpPr>
          <p:nvPr>
            <p:ph idx="1"/>
          </p:nvPr>
        </p:nvSpPr>
        <p:spPr>
          <a:xfrm>
            <a:off x="628650" y="3086867"/>
            <a:ext cx="7886700" cy="3090096"/>
          </a:xfrm>
        </p:spPr>
        <p:txBody>
          <a:bodyPr/>
          <a:lstStyle/>
          <a:p>
            <a:r>
              <a:rPr lang="en-US" dirty="0">
                <a:latin typeface="Segoe UI" panose="020B0502040204020203" pitchFamily="34" charset="0"/>
                <a:cs typeface="Segoe UI" panose="020B0502040204020203" pitchFamily="34" charset="0"/>
              </a:rPr>
              <a:t>  We can invert this to find gradient wind and 	other quantities subject to boundary 	conditions, provided hydrostatic and 	gradient wind balances prevail above the 	boundary layer</a:t>
            </a:r>
            <a:endParaRPr lang="en-US" dirty="0"/>
          </a:p>
        </p:txBody>
      </p:sp>
      <p:graphicFrame>
        <p:nvGraphicFramePr>
          <p:cNvPr id="4" name="Object 3">
            <a:extLst>
              <a:ext uri="{FF2B5EF4-FFF2-40B4-BE49-F238E27FC236}">
                <a16:creationId xmlns:a16="http://schemas.microsoft.com/office/drawing/2014/main" id="{704B21C7-32DE-939B-02F8-5D839AA7104F}"/>
              </a:ext>
            </a:extLst>
          </p:cNvPr>
          <p:cNvGraphicFramePr>
            <a:graphicFrameLocks noChangeAspect="1"/>
          </p:cNvGraphicFramePr>
          <p:nvPr>
            <p:extLst>
              <p:ext uri="{D42A27DB-BD31-4B8C-83A1-F6EECF244321}">
                <p14:modId xmlns:p14="http://schemas.microsoft.com/office/powerpoint/2010/main" val="2898803916"/>
              </p:ext>
            </p:extLst>
          </p:nvPr>
        </p:nvGraphicFramePr>
        <p:xfrm>
          <a:off x="1848454" y="1871486"/>
          <a:ext cx="5447091" cy="748975"/>
        </p:xfrm>
        <a:graphic>
          <a:graphicData uri="http://schemas.openxmlformats.org/presentationml/2006/ole">
            <mc:AlternateContent xmlns:mc="http://schemas.openxmlformats.org/markup-compatibility/2006">
              <mc:Choice xmlns:v="urn:schemas-microsoft-com:vml" Requires="v">
                <p:oleObj name="Equation" r:id="rId2" imgW="2031840" imgH="279360" progId="Equation.DSMT4">
                  <p:embed/>
                </p:oleObj>
              </mc:Choice>
              <mc:Fallback>
                <p:oleObj name="Equation" r:id="rId2" imgW="2031840" imgH="279360" progId="Equation.DSMT4">
                  <p:embed/>
                  <p:pic>
                    <p:nvPicPr>
                      <p:cNvPr id="0" name=""/>
                      <p:cNvPicPr/>
                      <p:nvPr/>
                    </p:nvPicPr>
                    <p:blipFill>
                      <a:blip r:embed="rId3"/>
                      <a:stretch>
                        <a:fillRect/>
                      </a:stretch>
                    </p:blipFill>
                    <p:spPr>
                      <a:xfrm>
                        <a:off x="1848454" y="1871486"/>
                        <a:ext cx="5447091" cy="748975"/>
                      </a:xfrm>
                      <a:prstGeom prst="rect">
                        <a:avLst/>
                      </a:prstGeom>
                    </p:spPr>
                  </p:pic>
                </p:oleObj>
              </mc:Fallback>
            </mc:AlternateContent>
          </a:graphicData>
        </a:graphic>
      </p:graphicFrame>
    </p:spTree>
    <p:extLst>
      <p:ext uri="{BB962C8B-B14F-4D97-AF65-F5344CB8AC3E}">
        <p14:creationId xmlns:p14="http://schemas.microsoft.com/office/powerpoint/2010/main" val="1619999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2AC059E-40DA-6033-1D6E-5FE710F4EAE2}"/>
              </a:ext>
            </a:extLst>
          </p:cNvPr>
          <p:cNvSpPr txBox="1"/>
          <p:nvPr/>
        </p:nvSpPr>
        <p:spPr>
          <a:xfrm>
            <a:off x="709246" y="498231"/>
            <a:ext cx="6307016" cy="369332"/>
          </a:xfrm>
          <a:prstGeom prst="rect">
            <a:avLst/>
          </a:prstGeom>
          <a:noFill/>
        </p:spPr>
        <p:txBody>
          <a:bodyPr wrap="square" rtlCol="0">
            <a:spAutoFit/>
          </a:bodyPr>
          <a:lstStyle/>
          <a:p>
            <a:r>
              <a:rPr lang="en-US" dirty="0"/>
              <a:t>Example solution:</a:t>
            </a:r>
          </a:p>
        </p:txBody>
      </p:sp>
      <p:sp>
        <p:nvSpPr>
          <p:cNvPr id="4" name="TextBox 3">
            <a:extLst>
              <a:ext uri="{FF2B5EF4-FFF2-40B4-BE49-F238E27FC236}">
                <a16:creationId xmlns:a16="http://schemas.microsoft.com/office/drawing/2014/main" id="{78332BF2-C475-8CB4-E7F7-CDFAD0EB17AB}"/>
              </a:ext>
            </a:extLst>
          </p:cNvPr>
          <p:cNvSpPr txBox="1"/>
          <p:nvPr/>
        </p:nvSpPr>
        <p:spPr>
          <a:xfrm>
            <a:off x="1178169" y="5713438"/>
            <a:ext cx="7311881" cy="646331"/>
          </a:xfrm>
          <a:prstGeom prst="rect">
            <a:avLst/>
          </a:prstGeom>
          <a:noFill/>
        </p:spPr>
        <p:txBody>
          <a:bodyPr wrap="square" rtlCol="0">
            <a:spAutoFit/>
          </a:bodyPr>
          <a:lstStyle/>
          <a:p>
            <a:r>
              <a:rPr lang="en-US" dirty="0"/>
              <a:t>Note:  Assumptions in this model include that the inner core is saturated at all times. Model cannot capture pre-saturation spin-up. </a:t>
            </a:r>
          </a:p>
        </p:txBody>
      </p:sp>
      <p:pic>
        <p:nvPicPr>
          <p:cNvPr id="5" name="Picture 4">
            <a:extLst>
              <a:ext uri="{FF2B5EF4-FFF2-40B4-BE49-F238E27FC236}">
                <a16:creationId xmlns:a16="http://schemas.microsoft.com/office/drawing/2014/main" id="{3F5065B3-C63B-B629-CE82-9D1E04CEC2C6}"/>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8776" y="1209486"/>
            <a:ext cx="6307016" cy="3784545"/>
          </a:xfrm>
          <a:prstGeom prst="rect">
            <a:avLst/>
          </a:prstGeom>
          <a:noFill/>
          <a:ln>
            <a:noFill/>
          </a:ln>
        </p:spPr>
      </p:pic>
      <p:sp>
        <p:nvSpPr>
          <p:cNvPr id="6" name="TextBox 5">
            <a:extLst>
              <a:ext uri="{FF2B5EF4-FFF2-40B4-BE49-F238E27FC236}">
                <a16:creationId xmlns:a16="http://schemas.microsoft.com/office/drawing/2014/main" id="{75067913-CF8B-7394-5A98-8A6BBE912DA3}"/>
              </a:ext>
            </a:extLst>
          </p:cNvPr>
          <p:cNvSpPr txBox="1"/>
          <p:nvPr/>
        </p:nvSpPr>
        <p:spPr>
          <a:xfrm>
            <a:off x="6119446" y="1838514"/>
            <a:ext cx="2930769" cy="2246769"/>
          </a:xfrm>
          <a:prstGeom prst="rect">
            <a:avLst/>
          </a:prstGeom>
          <a:noFill/>
        </p:spPr>
        <p:txBody>
          <a:bodyPr wrap="square" rtlCol="0">
            <a:spAutoFit/>
          </a:bodyPr>
          <a:lstStyle/>
          <a:p>
            <a:r>
              <a:rPr lang="en-US" sz="1400" dirty="0"/>
              <a:t>Evolution with time of the gradient wind in a simulation using the simple model. The solid black line shows the simulated gradient wind, and the dashed line shows an analytic approximation to it, using the same parameters as used in the full simulation. The flat, dash-dot line is the theoretical potential intensity. </a:t>
            </a:r>
          </a:p>
        </p:txBody>
      </p:sp>
    </p:spTree>
    <p:extLst>
      <p:ext uri="{BB962C8B-B14F-4D97-AF65-F5344CB8AC3E}">
        <p14:creationId xmlns:p14="http://schemas.microsoft.com/office/powerpoint/2010/main" val="16225862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9CB94-69A5-65B9-4321-CAA51359B8C2}"/>
              </a:ext>
            </a:extLst>
          </p:cNvPr>
          <p:cNvSpPr>
            <a:spLocks noGrp="1"/>
          </p:cNvSpPr>
          <p:nvPr>
            <p:ph type="title"/>
          </p:nvPr>
        </p:nvSpPr>
        <p:spPr/>
        <p:txBody>
          <a:bodyPr/>
          <a:lstStyle/>
          <a:p>
            <a:r>
              <a:rPr lang="en-US" dirty="0"/>
              <a:t>Some lessons from time-dependent model</a:t>
            </a:r>
          </a:p>
        </p:txBody>
      </p:sp>
      <p:sp>
        <p:nvSpPr>
          <p:cNvPr id="3" name="Content Placeholder 2">
            <a:extLst>
              <a:ext uri="{FF2B5EF4-FFF2-40B4-BE49-F238E27FC236}">
                <a16:creationId xmlns:a16="http://schemas.microsoft.com/office/drawing/2014/main" id="{3287BED9-C332-47F6-798D-54BDE3B2A62C}"/>
              </a:ext>
            </a:extLst>
          </p:cNvPr>
          <p:cNvSpPr>
            <a:spLocks noGrp="1"/>
          </p:cNvSpPr>
          <p:nvPr>
            <p:ph idx="1"/>
          </p:nvPr>
        </p:nvSpPr>
        <p:spPr/>
        <p:txBody>
          <a:bodyPr>
            <a:normAutofit lnSpcReduction="10000"/>
          </a:bodyPr>
          <a:lstStyle/>
          <a:p>
            <a:r>
              <a:rPr lang="en-US" dirty="0"/>
              <a:t> After maximum wind speed exceeds potential 	intensity divided by    , inner core becomes 	frontogenetical</a:t>
            </a:r>
          </a:p>
          <a:p>
            <a:r>
              <a:rPr lang="en-US" dirty="0"/>
              <a:t> Sometime after this happens, coordinate 	transformation from </a:t>
            </a:r>
            <a:r>
              <a:rPr lang="en-US" i="1" dirty="0"/>
              <a:t>M</a:t>
            </a:r>
            <a:r>
              <a:rPr lang="en-US" dirty="0"/>
              <a:t>-space back to 	physical space fails…frontal discontinuity 	has formed at eyewall. Same as with semi-	geostrophic frontogenesis.</a:t>
            </a:r>
          </a:p>
          <a:p>
            <a:r>
              <a:rPr lang="en-US" dirty="0"/>
              <a:t> Must assume turbulent diffusion of angular 	velocity into the core….eye formation</a:t>
            </a:r>
          </a:p>
          <a:p>
            <a:r>
              <a:rPr lang="en-US" dirty="0"/>
              <a:t> Intensification rate scales as </a:t>
            </a:r>
            <a:r>
              <a:rPr lang="en-US" i="1" dirty="0"/>
              <a:t>V</a:t>
            </a:r>
            <a:r>
              <a:rPr lang="en-US" i="1" baseline="-25000" dirty="0"/>
              <a:t>p</a:t>
            </a:r>
            <a:r>
              <a:rPr lang="en-US" i="1" baseline="30000" dirty="0"/>
              <a:t>2</a:t>
            </a:r>
          </a:p>
        </p:txBody>
      </p:sp>
      <p:graphicFrame>
        <p:nvGraphicFramePr>
          <p:cNvPr id="4" name="Object 3">
            <a:extLst>
              <a:ext uri="{FF2B5EF4-FFF2-40B4-BE49-F238E27FC236}">
                <a16:creationId xmlns:a16="http://schemas.microsoft.com/office/drawing/2014/main" id="{1DA7ADA1-2011-3F83-3A96-C761DA34416C}"/>
              </a:ext>
            </a:extLst>
          </p:cNvPr>
          <p:cNvGraphicFramePr>
            <a:graphicFrameLocks noChangeAspect="1"/>
          </p:cNvGraphicFramePr>
          <p:nvPr>
            <p:extLst>
              <p:ext uri="{D42A27DB-BD31-4B8C-83A1-F6EECF244321}">
                <p14:modId xmlns:p14="http://schemas.microsoft.com/office/powerpoint/2010/main" val="381101451"/>
              </p:ext>
            </p:extLst>
          </p:nvPr>
        </p:nvGraphicFramePr>
        <p:xfrm>
          <a:off x="4689230" y="2185743"/>
          <a:ext cx="416169" cy="416169"/>
        </p:xfrm>
        <a:graphic>
          <a:graphicData uri="http://schemas.openxmlformats.org/presentationml/2006/ole">
            <mc:AlternateContent xmlns:mc="http://schemas.openxmlformats.org/markup-compatibility/2006">
              <mc:Choice xmlns:v="urn:schemas-microsoft-com:vml" Requires="v">
                <p:oleObj name="Equation" r:id="rId2" imgW="228600" imgH="228600" progId="Equation.DSMT4">
                  <p:embed/>
                </p:oleObj>
              </mc:Choice>
              <mc:Fallback>
                <p:oleObj name="Equation" r:id="rId2" imgW="228600" imgH="228600" progId="Equation.DSMT4">
                  <p:embed/>
                  <p:pic>
                    <p:nvPicPr>
                      <p:cNvPr id="0" name=""/>
                      <p:cNvPicPr/>
                      <p:nvPr/>
                    </p:nvPicPr>
                    <p:blipFill>
                      <a:blip r:embed="rId3"/>
                      <a:stretch>
                        <a:fillRect/>
                      </a:stretch>
                    </p:blipFill>
                    <p:spPr>
                      <a:xfrm>
                        <a:off x="4689230" y="2185743"/>
                        <a:ext cx="416169" cy="416169"/>
                      </a:xfrm>
                      <a:prstGeom prst="rect">
                        <a:avLst/>
                      </a:prstGeom>
                    </p:spPr>
                  </p:pic>
                </p:oleObj>
              </mc:Fallback>
            </mc:AlternateContent>
          </a:graphicData>
        </a:graphic>
      </p:graphicFrame>
    </p:spTree>
    <p:extLst>
      <p:ext uri="{BB962C8B-B14F-4D97-AF65-F5344CB8AC3E}">
        <p14:creationId xmlns:p14="http://schemas.microsoft.com/office/powerpoint/2010/main" val="3212075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0CD73DF-5017-D70F-20F4-C70D77D8C3CC}"/>
              </a:ext>
            </a:extLst>
          </p:cNvPr>
          <p:cNvSpPr>
            <a:spLocks noGrp="1"/>
          </p:cNvSpPr>
          <p:nvPr>
            <p:ph type="title"/>
          </p:nvPr>
        </p:nvSpPr>
        <p:spPr>
          <a:xfrm>
            <a:off x="628650" y="232561"/>
            <a:ext cx="7886700" cy="909393"/>
          </a:xfrm>
        </p:spPr>
        <p:txBody>
          <a:bodyPr>
            <a:normAutofit/>
          </a:bodyPr>
          <a:lstStyle/>
          <a:p>
            <a:pPr algn="ctr"/>
            <a:r>
              <a:rPr lang="en-US" sz="3600" dirty="0"/>
              <a:t>Eye Formation</a:t>
            </a:r>
          </a:p>
        </p:txBody>
      </p:sp>
      <p:pic>
        <p:nvPicPr>
          <p:cNvPr id="5" name="Picture 4">
            <a:extLst>
              <a:ext uri="{FF2B5EF4-FFF2-40B4-BE49-F238E27FC236}">
                <a16:creationId xmlns:a16="http://schemas.microsoft.com/office/drawing/2014/main" id="{5B7294BB-495C-4CAC-0162-CB69E3A52EC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8183" y="1351427"/>
            <a:ext cx="4466493" cy="4897267"/>
          </a:xfrm>
          <a:prstGeom prst="rect">
            <a:avLst/>
          </a:prstGeom>
        </p:spPr>
      </p:pic>
      <p:sp>
        <p:nvSpPr>
          <p:cNvPr id="6" name="TextBox 5">
            <a:extLst>
              <a:ext uri="{FF2B5EF4-FFF2-40B4-BE49-F238E27FC236}">
                <a16:creationId xmlns:a16="http://schemas.microsoft.com/office/drawing/2014/main" id="{72260766-F1D7-F8B7-DCC5-8757FFC300D6}"/>
              </a:ext>
            </a:extLst>
          </p:cNvPr>
          <p:cNvSpPr txBox="1"/>
          <p:nvPr/>
        </p:nvSpPr>
        <p:spPr>
          <a:xfrm>
            <a:off x="287215" y="1125415"/>
            <a:ext cx="2145323" cy="523220"/>
          </a:xfrm>
          <a:prstGeom prst="rect">
            <a:avLst/>
          </a:prstGeom>
          <a:noFill/>
        </p:spPr>
        <p:txBody>
          <a:bodyPr wrap="square" rtlCol="0">
            <a:spAutoFit/>
          </a:bodyPr>
          <a:lstStyle/>
          <a:p>
            <a:pPr algn="ctr"/>
            <a:r>
              <a:rPr lang="en-US" sz="1400" dirty="0"/>
              <a:t>Spindle with disk held stationary</a:t>
            </a:r>
          </a:p>
        </p:txBody>
      </p:sp>
      <p:cxnSp>
        <p:nvCxnSpPr>
          <p:cNvPr id="8" name="Straight Arrow Connector 7">
            <a:extLst>
              <a:ext uri="{FF2B5EF4-FFF2-40B4-BE49-F238E27FC236}">
                <a16:creationId xmlns:a16="http://schemas.microsoft.com/office/drawing/2014/main" id="{0F915FF6-8A80-4EC9-6312-6589CB8EC785}"/>
              </a:ext>
            </a:extLst>
          </p:cNvPr>
          <p:cNvCxnSpPr/>
          <p:nvPr/>
        </p:nvCxnSpPr>
        <p:spPr>
          <a:xfrm>
            <a:off x="2057400" y="1441938"/>
            <a:ext cx="1113692" cy="41617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ADE1A5C8-1672-C14E-26A1-7316969572AB}"/>
              </a:ext>
            </a:extLst>
          </p:cNvPr>
          <p:cNvSpPr txBox="1"/>
          <p:nvPr/>
        </p:nvSpPr>
        <p:spPr>
          <a:xfrm>
            <a:off x="5860752" y="1749020"/>
            <a:ext cx="3129825" cy="3046988"/>
          </a:xfrm>
          <a:prstGeom prst="rect">
            <a:avLst/>
          </a:prstGeom>
          <a:noFill/>
        </p:spPr>
        <p:txBody>
          <a:bodyPr wrap="square" rtlCol="0">
            <a:spAutoFit/>
          </a:bodyPr>
          <a:lstStyle/>
          <a:p>
            <a:r>
              <a:rPr lang="en-US" sz="1600" i="1" dirty="0"/>
              <a:t>Thought experiment and possible laboratory experiment: A glass bucket or beaker of water is placed on a rotating turntable. A disk on a spindle is lowered to the bottom of the vessel and is kept stationary while the vessel rotates around it. The black arrows show the resulting motion of the water, which could be made visible by suspending small particles in the water. </a:t>
            </a:r>
          </a:p>
        </p:txBody>
      </p:sp>
    </p:spTree>
    <p:extLst>
      <p:ext uri="{BB962C8B-B14F-4D97-AF65-F5344CB8AC3E}">
        <p14:creationId xmlns:p14="http://schemas.microsoft.com/office/powerpoint/2010/main" val="24367677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AEDC717-0D17-7C82-E29B-30A837AFD3F0}"/>
              </a:ext>
            </a:extLst>
          </p:cNvPr>
          <p:cNvPicPr>
            <a:picLocks noChangeAspect="1"/>
          </p:cNvPicPr>
          <p:nvPr/>
        </p:nvPicPr>
        <p:blipFill>
          <a:blip r:embed="rId2"/>
          <a:stretch>
            <a:fillRect/>
          </a:stretch>
        </p:blipFill>
        <p:spPr>
          <a:xfrm>
            <a:off x="1531089" y="388409"/>
            <a:ext cx="6318021" cy="6081182"/>
          </a:xfrm>
          <a:prstGeom prst="rect">
            <a:avLst/>
          </a:prstGeom>
        </p:spPr>
      </p:pic>
    </p:spTree>
    <p:extLst>
      <p:ext uri="{BB962C8B-B14F-4D97-AF65-F5344CB8AC3E}">
        <p14:creationId xmlns:p14="http://schemas.microsoft.com/office/powerpoint/2010/main" val="14838122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788E2F-CAE8-7559-DF0C-FDC5E8CD9339}"/>
              </a:ext>
            </a:extLst>
          </p:cNvPr>
          <p:cNvSpPr>
            <a:spLocks noGrp="1"/>
          </p:cNvSpPr>
          <p:nvPr>
            <p:ph type="title"/>
          </p:nvPr>
        </p:nvSpPr>
        <p:spPr>
          <a:xfrm>
            <a:off x="628650" y="365126"/>
            <a:ext cx="7886700" cy="929763"/>
          </a:xfrm>
        </p:spPr>
        <p:txBody>
          <a:bodyPr>
            <a:normAutofit/>
          </a:bodyPr>
          <a:lstStyle/>
          <a:p>
            <a:pPr algn="ctr"/>
            <a:r>
              <a:rPr lang="en-US" sz="3600" dirty="0"/>
              <a:t>Dry vs. Moist TCs</a:t>
            </a:r>
          </a:p>
        </p:txBody>
      </p:sp>
      <p:pic>
        <p:nvPicPr>
          <p:cNvPr id="5" name="Picture 4">
            <a:extLst>
              <a:ext uri="{FF2B5EF4-FFF2-40B4-BE49-F238E27FC236}">
                <a16:creationId xmlns:a16="http://schemas.microsoft.com/office/drawing/2014/main" id="{48CCA9F4-0AAD-692E-78FE-CA6413000D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1227" y="2022866"/>
            <a:ext cx="7984123" cy="4539565"/>
          </a:xfrm>
          <a:prstGeom prst="rect">
            <a:avLst/>
          </a:prstGeom>
        </p:spPr>
      </p:pic>
      <p:sp>
        <p:nvSpPr>
          <p:cNvPr id="6" name="TextBox 5">
            <a:extLst>
              <a:ext uri="{FF2B5EF4-FFF2-40B4-BE49-F238E27FC236}">
                <a16:creationId xmlns:a16="http://schemas.microsoft.com/office/drawing/2014/main" id="{2687E062-1BB4-2A7B-B73F-F3526DC5B916}"/>
              </a:ext>
            </a:extLst>
          </p:cNvPr>
          <p:cNvSpPr txBox="1"/>
          <p:nvPr/>
        </p:nvSpPr>
        <p:spPr>
          <a:xfrm>
            <a:off x="220929" y="1350121"/>
            <a:ext cx="8585541" cy="400110"/>
          </a:xfrm>
          <a:prstGeom prst="rect">
            <a:avLst/>
          </a:prstGeom>
          <a:noFill/>
        </p:spPr>
        <p:txBody>
          <a:bodyPr wrap="square" rtlCol="0">
            <a:spAutoFit/>
          </a:bodyPr>
          <a:lstStyle/>
          <a:p>
            <a:pPr algn="ctr"/>
            <a:r>
              <a:rPr lang="en-US" sz="2000" dirty="0"/>
              <a:t>Smaller inhibition to development, but much weaker for the same </a:t>
            </a:r>
            <a:r>
              <a:rPr lang="en-US" sz="2000" dirty="0" err="1"/>
              <a:t>V</a:t>
            </a:r>
            <a:r>
              <a:rPr lang="en-US" sz="2000" baseline="-25000" dirty="0" err="1"/>
              <a:t>p</a:t>
            </a:r>
            <a:endParaRPr lang="en-US" sz="2000" baseline="-25000" dirty="0"/>
          </a:p>
        </p:txBody>
      </p:sp>
    </p:spTree>
    <p:extLst>
      <p:ext uri="{BB962C8B-B14F-4D97-AF65-F5344CB8AC3E}">
        <p14:creationId xmlns:p14="http://schemas.microsoft.com/office/powerpoint/2010/main" val="4124501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F1928A8-1CB6-8FDE-E696-73F4FAF28EA1}"/>
              </a:ext>
            </a:extLst>
          </p:cNvPr>
          <p:cNvSpPr txBox="1"/>
          <p:nvPr/>
        </p:nvSpPr>
        <p:spPr>
          <a:xfrm>
            <a:off x="472542" y="423447"/>
            <a:ext cx="7928892" cy="523220"/>
          </a:xfrm>
          <a:prstGeom prst="rect">
            <a:avLst/>
          </a:prstGeom>
          <a:noFill/>
        </p:spPr>
        <p:txBody>
          <a:bodyPr wrap="square" rtlCol="0">
            <a:spAutoFit/>
          </a:bodyPr>
          <a:lstStyle/>
          <a:p>
            <a:pPr algn="ctr"/>
            <a:r>
              <a:rPr lang="en-US" sz="2800" dirty="0"/>
              <a:t>Why are dry TCs weaker?</a:t>
            </a:r>
          </a:p>
        </p:txBody>
      </p:sp>
      <p:sp>
        <p:nvSpPr>
          <p:cNvPr id="4" name="TextBox 3">
            <a:extLst>
              <a:ext uri="{FF2B5EF4-FFF2-40B4-BE49-F238E27FC236}">
                <a16:creationId xmlns:a16="http://schemas.microsoft.com/office/drawing/2014/main" id="{47589048-7286-9E77-EA30-75A080FAEF42}"/>
              </a:ext>
            </a:extLst>
          </p:cNvPr>
          <p:cNvSpPr txBox="1"/>
          <p:nvPr/>
        </p:nvSpPr>
        <p:spPr>
          <a:xfrm>
            <a:off x="472542" y="1227383"/>
            <a:ext cx="7873659" cy="923330"/>
          </a:xfrm>
          <a:prstGeom prst="rect">
            <a:avLst/>
          </a:prstGeom>
          <a:noFill/>
        </p:spPr>
        <p:txBody>
          <a:bodyPr wrap="square" rtlCol="0">
            <a:spAutoFit/>
          </a:bodyPr>
          <a:lstStyle/>
          <a:p>
            <a:r>
              <a:rPr lang="en-US" dirty="0"/>
              <a:t>Possibly because stable stratification in moist case suppresses turbulence outside the core and above the boundary layer, decreasing internal dissipation of kinetic energy</a:t>
            </a:r>
          </a:p>
        </p:txBody>
      </p:sp>
      <p:pic>
        <p:nvPicPr>
          <p:cNvPr id="6" name="Picture 5">
            <a:extLst>
              <a:ext uri="{FF2B5EF4-FFF2-40B4-BE49-F238E27FC236}">
                <a16:creationId xmlns:a16="http://schemas.microsoft.com/office/drawing/2014/main" id="{26A03C08-6BDE-F9C5-5FF7-9BA4BD4DEF9C}"/>
              </a:ext>
            </a:extLst>
          </p:cNvPr>
          <p:cNvPicPr>
            <a:picLocks noChangeAspect="1"/>
          </p:cNvPicPr>
          <p:nvPr/>
        </p:nvPicPr>
        <p:blipFill>
          <a:blip r:embed="rId2"/>
          <a:stretch>
            <a:fillRect/>
          </a:stretch>
        </p:blipFill>
        <p:spPr>
          <a:xfrm>
            <a:off x="202519" y="2712145"/>
            <a:ext cx="4891119" cy="3439068"/>
          </a:xfrm>
          <a:prstGeom prst="rect">
            <a:avLst/>
          </a:prstGeom>
        </p:spPr>
      </p:pic>
      <p:sp>
        <p:nvSpPr>
          <p:cNvPr id="7" name="TextBox 6">
            <a:extLst>
              <a:ext uri="{FF2B5EF4-FFF2-40B4-BE49-F238E27FC236}">
                <a16:creationId xmlns:a16="http://schemas.microsoft.com/office/drawing/2014/main" id="{535B521B-EC81-0E7C-AAD6-C7E4EC2DDD15}"/>
              </a:ext>
            </a:extLst>
          </p:cNvPr>
          <p:cNvSpPr txBox="1"/>
          <p:nvPr/>
        </p:nvSpPr>
        <p:spPr>
          <a:xfrm>
            <a:off x="3317002" y="2246763"/>
            <a:ext cx="3553272" cy="369332"/>
          </a:xfrm>
          <a:prstGeom prst="rect">
            <a:avLst/>
          </a:prstGeom>
          <a:noFill/>
        </p:spPr>
        <p:txBody>
          <a:bodyPr wrap="square" rtlCol="0">
            <a:spAutoFit/>
          </a:bodyPr>
          <a:lstStyle/>
          <a:p>
            <a:r>
              <a:rPr lang="en-US" dirty="0"/>
              <a:t>Vertical turbulent diffusivity</a:t>
            </a:r>
          </a:p>
        </p:txBody>
      </p:sp>
      <p:sp>
        <p:nvSpPr>
          <p:cNvPr id="8" name="TextBox 7">
            <a:extLst>
              <a:ext uri="{FF2B5EF4-FFF2-40B4-BE49-F238E27FC236}">
                <a16:creationId xmlns:a16="http://schemas.microsoft.com/office/drawing/2014/main" id="{B98693A9-AAE3-5FFC-3733-7A67DC655672}"/>
              </a:ext>
            </a:extLst>
          </p:cNvPr>
          <p:cNvSpPr txBox="1"/>
          <p:nvPr/>
        </p:nvSpPr>
        <p:spPr>
          <a:xfrm>
            <a:off x="1776637" y="6179871"/>
            <a:ext cx="1540365" cy="369332"/>
          </a:xfrm>
          <a:prstGeom prst="rect">
            <a:avLst/>
          </a:prstGeom>
          <a:noFill/>
        </p:spPr>
        <p:txBody>
          <a:bodyPr wrap="square" rtlCol="0">
            <a:spAutoFit/>
          </a:bodyPr>
          <a:lstStyle/>
          <a:p>
            <a:pPr algn="ctr"/>
            <a:r>
              <a:rPr lang="en-US" dirty="0"/>
              <a:t>Dry</a:t>
            </a:r>
          </a:p>
        </p:txBody>
      </p:sp>
      <p:pic>
        <p:nvPicPr>
          <p:cNvPr id="10" name="Picture 9">
            <a:extLst>
              <a:ext uri="{FF2B5EF4-FFF2-40B4-BE49-F238E27FC236}">
                <a16:creationId xmlns:a16="http://schemas.microsoft.com/office/drawing/2014/main" id="{D059A6CD-F34C-3561-32F2-6ADB1CB5B75E}"/>
              </a:ext>
            </a:extLst>
          </p:cNvPr>
          <p:cNvPicPr>
            <a:picLocks noChangeAspect="1"/>
          </p:cNvPicPr>
          <p:nvPr/>
        </p:nvPicPr>
        <p:blipFill>
          <a:blip r:embed="rId3"/>
          <a:srcRect l="5575" r="6578"/>
          <a:stretch>
            <a:fillRect/>
          </a:stretch>
        </p:blipFill>
        <p:spPr>
          <a:xfrm>
            <a:off x="4755578" y="2728296"/>
            <a:ext cx="4271821" cy="3377932"/>
          </a:xfrm>
          <a:prstGeom prst="rect">
            <a:avLst/>
          </a:prstGeom>
        </p:spPr>
      </p:pic>
      <p:sp>
        <p:nvSpPr>
          <p:cNvPr id="11" name="TextBox 10">
            <a:extLst>
              <a:ext uri="{FF2B5EF4-FFF2-40B4-BE49-F238E27FC236}">
                <a16:creationId xmlns:a16="http://schemas.microsoft.com/office/drawing/2014/main" id="{9D326FDE-81A7-E811-51ED-24014392C3FC}"/>
              </a:ext>
            </a:extLst>
          </p:cNvPr>
          <p:cNvSpPr txBox="1"/>
          <p:nvPr/>
        </p:nvSpPr>
        <p:spPr>
          <a:xfrm>
            <a:off x="6167597" y="6179871"/>
            <a:ext cx="1454449" cy="369332"/>
          </a:xfrm>
          <a:prstGeom prst="rect">
            <a:avLst/>
          </a:prstGeom>
          <a:noFill/>
        </p:spPr>
        <p:txBody>
          <a:bodyPr wrap="square" rtlCol="0">
            <a:spAutoFit/>
          </a:bodyPr>
          <a:lstStyle/>
          <a:p>
            <a:pPr algn="ctr"/>
            <a:r>
              <a:rPr lang="en-US" dirty="0"/>
              <a:t>Moist</a:t>
            </a:r>
          </a:p>
        </p:txBody>
      </p:sp>
    </p:spTree>
    <p:extLst>
      <p:ext uri="{BB962C8B-B14F-4D97-AF65-F5344CB8AC3E}">
        <p14:creationId xmlns:p14="http://schemas.microsoft.com/office/powerpoint/2010/main" val="3251508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ABFEBF9-C412-487F-D137-C737CC4D49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45794"/>
            <a:ext cx="9144000" cy="5031379"/>
          </a:xfrm>
          <a:prstGeom prst="rect">
            <a:avLst/>
          </a:prstGeom>
        </p:spPr>
      </p:pic>
      <p:sp>
        <p:nvSpPr>
          <p:cNvPr id="7" name="TextBox 6">
            <a:extLst>
              <a:ext uri="{FF2B5EF4-FFF2-40B4-BE49-F238E27FC236}">
                <a16:creationId xmlns:a16="http://schemas.microsoft.com/office/drawing/2014/main" id="{A76C47EC-F3F4-EDAC-C05C-CCA0408F7B75}"/>
              </a:ext>
            </a:extLst>
          </p:cNvPr>
          <p:cNvSpPr txBox="1"/>
          <p:nvPr/>
        </p:nvSpPr>
        <p:spPr>
          <a:xfrm>
            <a:off x="392762" y="282298"/>
            <a:ext cx="7996398" cy="461665"/>
          </a:xfrm>
          <a:prstGeom prst="rect">
            <a:avLst/>
          </a:prstGeom>
          <a:noFill/>
        </p:spPr>
        <p:txBody>
          <a:bodyPr wrap="square" rtlCol="0">
            <a:spAutoFit/>
          </a:bodyPr>
          <a:lstStyle/>
          <a:p>
            <a:pPr algn="ctr"/>
            <a:r>
              <a:rPr lang="en-US" sz="2400" dirty="0"/>
              <a:t>Simpler radial flow structure</a:t>
            </a:r>
          </a:p>
        </p:txBody>
      </p:sp>
      <p:sp>
        <p:nvSpPr>
          <p:cNvPr id="8" name="TextBox 7">
            <a:extLst>
              <a:ext uri="{FF2B5EF4-FFF2-40B4-BE49-F238E27FC236}">
                <a16:creationId xmlns:a16="http://schemas.microsoft.com/office/drawing/2014/main" id="{F0E8453B-6C8E-274E-B8D4-688DE06EAEE4}"/>
              </a:ext>
            </a:extLst>
          </p:cNvPr>
          <p:cNvSpPr txBox="1"/>
          <p:nvPr/>
        </p:nvSpPr>
        <p:spPr>
          <a:xfrm>
            <a:off x="1604804" y="871722"/>
            <a:ext cx="1540365" cy="369332"/>
          </a:xfrm>
          <a:prstGeom prst="rect">
            <a:avLst/>
          </a:prstGeom>
          <a:noFill/>
        </p:spPr>
        <p:txBody>
          <a:bodyPr wrap="square" rtlCol="0">
            <a:spAutoFit/>
          </a:bodyPr>
          <a:lstStyle/>
          <a:p>
            <a:pPr algn="ctr"/>
            <a:r>
              <a:rPr lang="en-US" dirty="0"/>
              <a:t>Dry</a:t>
            </a:r>
          </a:p>
        </p:txBody>
      </p:sp>
      <p:sp>
        <p:nvSpPr>
          <p:cNvPr id="9" name="TextBox 8">
            <a:extLst>
              <a:ext uri="{FF2B5EF4-FFF2-40B4-BE49-F238E27FC236}">
                <a16:creationId xmlns:a16="http://schemas.microsoft.com/office/drawing/2014/main" id="{0AA44EC9-578B-3EF9-5FD6-0260632F4C15}"/>
              </a:ext>
            </a:extLst>
          </p:cNvPr>
          <p:cNvSpPr txBox="1"/>
          <p:nvPr/>
        </p:nvSpPr>
        <p:spPr>
          <a:xfrm>
            <a:off x="5995764" y="871722"/>
            <a:ext cx="1454449" cy="369332"/>
          </a:xfrm>
          <a:prstGeom prst="rect">
            <a:avLst/>
          </a:prstGeom>
          <a:noFill/>
        </p:spPr>
        <p:txBody>
          <a:bodyPr wrap="square" rtlCol="0">
            <a:spAutoFit/>
          </a:bodyPr>
          <a:lstStyle/>
          <a:p>
            <a:pPr algn="ctr"/>
            <a:r>
              <a:rPr lang="en-US" dirty="0"/>
              <a:t>Moist</a:t>
            </a:r>
          </a:p>
        </p:txBody>
      </p:sp>
    </p:spTree>
    <p:extLst>
      <p:ext uri="{BB962C8B-B14F-4D97-AF65-F5344CB8AC3E}">
        <p14:creationId xmlns:p14="http://schemas.microsoft.com/office/powerpoint/2010/main" val="21673928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D27A6E7-2E3F-E273-11CB-710ADA90CB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981" y="2251823"/>
            <a:ext cx="4443567" cy="2956116"/>
          </a:xfrm>
          <a:prstGeom prst="rect">
            <a:avLst/>
          </a:prstGeom>
        </p:spPr>
      </p:pic>
      <p:pic>
        <p:nvPicPr>
          <p:cNvPr id="5" name="Picture 4">
            <a:extLst>
              <a:ext uri="{FF2B5EF4-FFF2-40B4-BE49-F238E27FC236}">
                <a16:creationId xmlns:a16="http://schemas.microsoft.com/office/drawing/2014/main" id="{5751494A-376A-94A5-5E36-407486ACBF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34016" y="2251824"/>
            <a:ext cx="4594621" cy="3056606"/>
          </a:xfrm>
          <a:prstGeom prst="rect">
            <a:avLst/>
          </a:prstGeom>
        </p:spPr>
      </p:pic>
      <p:sp>
        <p:nvSpPr>
          <p:cNvPr id="6" name="TextBox 5">
            <a:extLst>
              <a:ext uri="{FF2B5EF4-FFF2-40B4-BE49-F238E27FC236}">
                <a16:creationId xmlns:a16="http://schemas.microsoft.com/office/drawing/2014/main" id="{8EBE6FC1-9CD5-38D7-16F4-02068FD3D3F8}"/>
              </a:ext>
            </a:extLst>
          </p:cNvPr>
          <p:cNvSpPr txBox="1"/>
          <p:nvPr/>
        </p:nvSpPr>
        <p:spPr>
          <a:xfrm>
            <a:off x="1549571" y="1782000"/>
            <a:ext cx="1540365" cy="369332"/>
          </a:xfrm>
          <a:prstGeom prst="rect">
            <a:avLst/>
          </a:prstGeom>
          <a:noFill/>
        </p:spPr>
        <p:txBody>
          <a:bodyPr wrap="square" rtlCol="0">
            <a:spAutoFit/>
          </a:bodyPr>
          <a:lstStyle/>
          <a:p>
            <a:pPr algn="ctr"/>
            <a:r>
              <a:rPr lang="en-US" dirty="0"/>
              <a:t>Dry</a:t>
            </a:r>
          </a:p>
        </p:txBody>
      </p:sp>
      <p:sp>
        <p:nvSpPr>
          <p:cNvPr id="7" name="TextBox 6">
            <a:extLst>
              <a:ext uri="{FF2B5EF4-FFF2-40B4-BE49-F238E27FC236}">
                <a16:creationId xmlns:a16="http://schemas.microsoft.com/office/drawing/2014/main" id="{9FC64DAF-CAAF-834B-EA85-C31553800987}"/>
              </a:ext>
            </a:extLst>
          </p:cNvPr>
          <p:cNvSpPr txBox="1"/>
          <p:nvPr/>
        </p:nvSpPr>
        <p:spPr>
          <a:xfrm>
            <a:off x="5940531" y="1782000"/>
            <a:ext cx="1454449" cy="369332"/>
          </a:xfrm>
          <a:prstGeom prst="rect">
            <a:avLst/>
          </a:prstGeom>
          <a:noFill/>
        </p:spPr>
        <p:txBody>
          <a:bodyPr wrap="square" rtlCol="0">
            <a:spAutoFit/>
          </a:bodyPr>
          <a:lstStyle/>
          <a:p>
            <a:pPr algn="ctr"/>
            <a:r>
              <a:rPr lang="en-US" dirty="0"/>
              <a:t>Moist</a:t>
            </a:r>
          </a:p>
        </p:txBody>
      </p:sp>
      <p:sp>
        <p:nvSpPr>
          <p:cNvPr id="8" name="TextBox 7">
            <a:extLst>
              <a:ext uri="{FF2B5EF4-FFF2-40B4-BE49-F238E27FC236}">
                <a16:creationId xmlns:a16="http://schemas.microsoft.com/office/drawing/2014/main" id="{A78F5115-BDF2-81EF-4505-90008ECE49C6}"/>
              </a:ext>
            </a:extLst>
          </p:cNvPr>
          <p:cNvSpPr txBox="1"/>
          <p:nvPr/>
        </p:nvSpPr>
        <p:spPr>
          <a:xfrm>
            <a:off x="300709" y="362078"/>
            <a:ext cx="7879796" cy="369332"/>
          </a:xfrm>
          <a:prstGeom prst="rect">
            <a:avLst/>
          </a:prstGeom>
          <a:noFill/>
        </p:spPr>
        <p:txBody>
          <a:bodyPr wrap="square" rtlCol="0">
            <a:spAutoFit/>
          </a:bodyPr>
          <a:lstStyle/>
          <a:p>
            <a:pPr algn="ctr"/>
            <a:r>
              <a:rPr lang="en-US" dirty="0"/>
              <a:t>Dry simulation fits theoretical profile better than moist simulation does</a:t>
            </a:r>
          </a:p>
        </p:txBody>
      </p:sp>
      <p:sp>
        <p:nvSpPr>
          <p:cNvPr id="9" name="TextBox 8">
            <a:extLst>
              <a:ext uri="{FF2B5EF4-FFF2-40B4-BE49-F238E27FC236}">
                <a16:creationId xmlns:a16="http://schemas.microsoft.com/office/drawing/2014/main" id="{A506167D-29B2-648B-39B4-AD858F175FBE}"/>
              </a:ext>
            </a:extLst>
          </p:cNvPr>
          <p:cNvSpPr txBox="1"/>
          <p:nvPr/>
        </p:nvSpPr>
        <p:spPr>
          <a:xfrm>
            <a:off x="840757" y="5774835"/>
            <a:ext cx="7431801" cy="369332"/>
          </a:xfrm>
          <a:prstGeom prst="rect">
            <a:avLst/>
          </a:prstGeom>
          <a:noFill/>
        </p:spPr>
        <p:txBody>
          <a:bodyPr wrap="square" rtlCol="0">
            <a:spAutoFit/>
          </a:bodyPr>
          <a:lstStyle/>
          <a:p>
            <a:pPr algn="ctr"/>
            <a:r>
              <a:rPr lang="en-US" dirty="0"/>
              <a:t>Moist </a:t>
            </a:r>
            <a:r>
              <a:rPr lang="en-US" i="1" dirty="0"/>
              <a:t>V</a:t>
            </a:r>
            <a:r>
              <a:rPr lang="en-US" dirty="0"/>
              <a:t> profile has long outer tail. Why?</a:t>
            </a:r>
          </a:p>
        </p:txBody>
      </p:sp>
    </p:spTree>
    <p:extLst>
      <p:ext uri="{BB962C8B-B14F-4D97-AF65-F5344CB8AC3E}">
        <p14:creationId xmlns:p14="http://schemas.microsoft.com/office/powerpoint/2010/main" val="2054778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401D7AB-9816-2286-03B8-31B350A77FDB}"/>
              </a:ext>
            </a:extLst>
          </p:cNvPr>
          <p:cNvSpPr txBox="1"/>
          <p:nvPr/>
        </p:nvSpPr>
        <p:spPr>
          <a:xfrm>
            <a:off x="564596" y="466405"/>
            <a:ext cx="7468623" cy="830997"/>
          </a:xfrm>
          <a:prstGeom prst="rect">
            <a:avLst/>
          </a:prstGeom>
          <a:noFill/>
        </p:spPr>
        <p:txBody>
          <a:bodyPr wrap="square" rtlCol="0">
            <a:spAutoFit/>
          </a:bodyPr>
          <a:lstStyle/>
          <a:p>
            <a:pPr algn="ctr"/>
            <a:r>
              <a:rPr lang="en-US" sz="2400" dirty="0"/>
              <a:t>In clear air outside core, adiabatic warming by subsidence must balance Ekman suction</a:t>
            </a:r>
          </a:p>
        </p:txBody>
      </p:sp>
      <p:sp>
        <p:nvSpPr>
          <p:cNvPr id="3" name="TextBox 2">
            <a:extLst>
              <a:ext uri="{FF2B5EF4-FFF2-40B4-BE49-F238E27FC236}">
                <a16:creationId xmlns:a16="http://schemas.microsoft.com/office/drawing/2014/main" id="{CE96B1BD-3310-E829-DF66-82F973E8C16D}"/>
              </a:ext>
            </a:extLst>
          </p:cNvPr>
          <p:cNvSpPr txBox="1"/>
          <p:nvPr/>
        </p:nvSpPr>
        <p:spPr>
          <a:xfrm>
            <a:off x="392762" y="1834937"/>
            <a:ext cx="3448945" cy="369332"/>
          </a:xfrm>
          <a:prstGeom prst="rect">
            <a:avLst/>
          </a:prstGeom>
          <a:noFill/>
        </p:spPr>
        <p:txBody>
          <a:bodyPr wrap="square" rtlCol="0">
            <a:spAutoFit/>
          </a:bodyPr>
          <a:lstStyle/>
          <a:p>
            <a:r>
              <a:rPr lang="en-US" dirty="0"/>
              <a:t>Radiative subsidence velocity:</a:t>
            </a:r>
          </a:p>
        </p:txBody>
      </p:sp>
      <p:graphicFrame>
        <p:nvGraphicFramePr>
          <p:cNvPr id="4" name="Object 3">
            <a:extLst>
              <a:ext uri="{FF2B5EF4-FFF2-40B4-BE49-F238E27FC236}">
                <a16:creationId xmlns:a16="http://schemas.microsoft.com/office/drawing/2014/main" id="{1C339F27-07D5-1770-04B0-0E5296C79E53}"/>
              </a:ext>
            </a:extLst>
          </p:cNvPr>
          <p:cNvGraphicFramePr>
            <a:graphicFrameLocks noChangeAspect="1"/>
          </p:cNvGraphicFramePr>
          <p:nvPr>
            <p:extLst>
              <p:ext uri="{D42A27DB-BD31-4B8C-83A1-F6EECF244321}">
                <p14:modId xmlns:p14="http://schemas.microsoft.com/office/powerpoint/2010/main" val="2152264329"/>
              </p:ext>
            </p:extLst>
          </p:nvPr>
        </p:nvGraphicFramePr>
        <p:xfrm>
          <a:off x="4619625" y="1622425"/>
          <a:ext cx="1639888" cy="998538"/>
        </p:xfrm>
        <a:graphic>
          <a:graphicData uri="http://schemas.openxmlformats.org/presentationml/2006/ole">
            <mc:AlternateContent xmlns:mc="http://schemas.openxmlformats.org/markup-compatibility/2006">
              <mc:Choice xmlns:v="urn:schemas-microsoft-com:vml" Requires="v">
                <p:oleObj name="Equation" r:id="rId2" imgW="876240" imgH="533160" progId="Equation.DSMT4">
                  <p:embed/>
                </p:oleObj>
              </mc:Choice>
              <mc:Fallback>
                <p:oleObj name="Equation" r:id="rId2" imgW="876240" imgH="533160" progId="Equation.DSMT4">
                  <p:embed/>
                  <p:pic>
                    <p:nvPicPr>
                      <p:cNvPr id="0" name=""/>
                      <p:cNvPicPr/>
                      <p:nvPr/>
                    </p:nvPicPr>
                    <p:blipFill>
                      <a:blip r:embed="rId3"/>
                      <a:stretch>
                        <a:fillRect/>
                      </a:stretch>
                    </p:blipFill>
                    <p:spPr>
                      <a:xfrm>
                        <a:off x="4619625" y="1622425"/>
                        <a:ext cx="1639888" cy="998538"/>
                      </a:xfrm>
                      <a:prstGeom prst="rect">
                        <a:avLst/>
                      </a:prstGeom>
                    </p:spPr>
                  </p:pic>
                </p:oleObj>
              </mc:Fallback>
            </mc:AlternateContent>
          </a:graphicData>
        </a:graphic>
      </p:graphicFrame>
      <p:sp>
        <p:nvSpPr>
          <p:cNvPr id="5" name="TextBox 4">
            <a:extLst>
              <a:ext uri="{FF2B5EF4-FFF2-40B4-BE49-F238E27FC236}">
                <a16:creationId xmlns:a16="http://schemas.microsoft.com/office/drawing/2014/main" id="{ABD90FF4-8740-6F8C-B174-5FDA1A2D7EDF}"/>
              </a:ext>
            </a:extLst>
          </p:cNvPr>
          <p:cNvSpPr txBox="1"/>
          <p:nvPr/>
        </p:nvSpPr>
        <p:spPr>
          <a:xfrm>
            <a:off x="6032585" y="1377945"/>
            <a:ext cx="2252247" cy="307777"/>
          </a:xfrm>
          <a:prstGeom prst="rect">
            <a:avLst/>
          </a:prstGeom>
          <a:noFill/>
        </p:spPr>
        <p:txBody>
          <a:bodyPr wrap="square" rtlCol="0">
            <a:spAutoFit/>
          </a:bodyPr>
          <a:lstStyle/>
          <a:p>
            <a:r>
              <a:rPr lang="en-US" sz="1400" dirty="0"/>
              <a:t>Radiative cooling rate</a:t>
            </a:r>
          </a:p>
        </p:txBody>
      </p:sp>
      <p:sp>
        <p:nvSpPr>
          <p:cNvPr id="6" name="TextBox 5">
            <a:extLst>
              <a:ext uri="{FF2B5EF4-FFF2-40B4-BE49-F238E27FC236}">
                <a16:creationId xmlns:a16="http://schemas.microsoft.com/office/drawing/2014/main" id="{AE674AFC-C7A1-4B97-AB66-6892F142741D}"/>
              </a:ext>
            </a:extLst>
          </p:cNvPr>
          <p:cNvSpPr txBox="1"/>
          <p:nvPr/>
        </p:nvSpPr>
        <p:spPr>
          <a:xfrm>
            <a:off x="6425784" y="2121694"/>
            <a:ext cx="2252247" cy="307777"/>
          </a:xfrm>
          <a:prstGeom prst="rect">
            <a:avLst/>
          </a:prstGeom>
          <a:noFill/>
        </p:spPr>
        <p:txBody>
          <a:bodyPr wrap="square" rtlCol="0">
            <a:spAutoFit/>
          </a:bodyPr>
          <a:lstStyle/>
          <a:p>
            <a:r>
              <a:rPr lang="en-US" sz="1400" dirty="0"/>
              <a:t>Dry static energy gradient</a:t>
            </a:r>
          </a:p>
        </p:txBody>
      </p:sp>
      <p:cxnSp>
        <p:nvCxnSpPr>
          <p:cNvPr id="8" name="Straight Arrow Connector 7">
            <a:extLst>
              <a:ext uri="{FF2B5EF4-FFF2-40B4-BE49-F238E27FC236}">
                <a16:creationId xmlns:a16="http://schemas.microsoft.com/office/drawing/2014/main" id="{FFD9EB28-9518-CF99-8AB6-2A8B2640A4D0}"/>
              </a:ext>
            </a:extLst>
          </p:cNvPr>
          <p:cNvCxnSpPr>
            <a:cxnSpLocks/>
          </p:cNvCxnSpPr>
          <p:nvPr/>
        </p:nvCxnSpPr>
        <p:spPr>
          <a:xfrm flipH="1">
            <a:off x="5756424" y="1622425"/>
            <a:ext cx="331393" cy="12659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10DF6064-2159-A76A-20A0-0B9C9E5A1492}"/>
              </a:ext>
            </a:extLst>
          </p:cNvPr>
          <p:cNvCxnSpPr>
            <a:cxnSpLocks/>
          </p:cNvCxnSpPr>
          <p:nvPr/>
        </p:nvCxnSpPr>
        <p:spPr>
          <a:xfrm flipH="1">
            <a:off x="6176952" y="2275582"/>
            <a:ext cx="254968"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74CFE463-8263-C306-9BC3-BE69EC7F4CC4}"/>
              </a:ext>
            </a:extLst>
          </p:cNvPr>
          <p:cNvSpPr txBox="1"/>
          <p:nvPr/>
        </p:nvSpPr>
        <p:spPr>
          <a:xfrm>
            <a:off x="454132" y="2620963"/>
            <a:ext cx="3123688" cy="923330"/>
          </a:xfrm>
          <a:prstGeom prst="rect">
            <a:avLst/>
          </a:prstGeom>
          <a:noFill/>
        </p:spPr>
        <p:txBody>
          <a:bodyPr wrap="square" rtlCol="0">
            <a:spAutoFit/>
          </a:bodyPr>
          <a:lstStyle/>
          <a:p>
            <a:r>
              <a:rPr lang="en-US" dirty="0"/>
              <a:t>From mass continuity, this implies an inward radial flow, </a:t>
            </a:r>
            <a:r>
              <a:rPr lang="en-US" i="1" dirty="0"/>
              <a:t>u</a:t>
            </a:r>
            <a:r>
              <a:rPr lang="en-US" dirty="0"/>
              <a:t>, in the boundary layer:</a:t>
            </a:r>
          </a:p>
        </p:txBody>
      </p:sp>
      <p:graphicFrame>
        <p:nvGraphicFramePr>
          <p:cNvPr id="13" name="Object 12">
            <a:extLst>
              <a:ext uri="{FF2B5EF4-FFF2-40B4-BE49-F238E27FC236}">
                <a16:creationId xmlns:a16="http://schemas.microsoft.com/office/drawing/2014/main" id="{DB2351E2-A1FB-AB02-39FB-D8AFC077AFED}"/>
              </a:ext>
            </a:extLst>
          </p:cNvPr>
          <p:cNvGraphicFramePr>
            <a:graphicFrameLocks noChangeAspect="1"/>
          </p:cNvGraphicFramePr>
          <p:nvPr>
            <p:extLst>
              <p:ext uri="{D42A27DB-BD31-4B8C-83A1-F6EECF244321}">
                <p14:modId xmlns:p14="http://schemas.microsoft.com/office/powerpoint/2010/main" val="3656895373"/>
              </p:ext>
            </p:extLst>
          </p:nvPr>
        </p:nvGraphicFramePr>
        <p:xfrm>
          <a:off x="4628980" y="2774851"/>
          <a:ext cx="2074495" cy="730788"/>
        </p:xfrm>
        <a:graphic>
          <a:graphicData uri="http://schemas.openxmlformats.org/presentationml/2006/ole">
            <mc:AlternateContent xmlns:mc="http://schemas.openxmlformats.org/markup-compatibility/2006">
              <mc:Choice xmlns:v="urn:schemas-microsoft-com:vml" Requires="v">
                <p:oleObj name="Equation" r:id="rId4" imgW="1117440" imgH="393480" progId="Equation.DSMT4">
                  <p:embed/>
                </p:oleObj>
              </mc:Choice>
              <mc:Fallback>
                <p:oleObj name="Equation" r:id="rId4" imgW="1117440" imgH="393480" progId="Equation.DSMT4">
                  <p:embed/>
                  <p:pic>
                    <p:nvPicPr>
                      <p:cNvPr id="0" name=""/>
                      <p:cNvPicPr/>
                      <p:nvPr/>
                    </p:nvPicPr>
                    <p:blipFill>
                      <a:blip r:embed="rId5"/>
                      <a:stretch>
                        <a:fillRect/>
                      </a:stretch>
                    </p:blipFill>
                    <p:spPr>
                      <a:xfrm>
                        <a:off x="4628980" y="2774851"/>
                        <a:ext cx="2074495" cy="730788"/>
                      </a:xfrm>
                      <a:prstGeom prst="rect">
                        <a:avLst/>
                      </a:prstGeom>
                    </p:spPr>
                  </p:pic>
                </p:oleObj>
              </mc:Fallback>
            </mc:AlternateContent>
          </a:graphicData>
        </a:graphic>
      </p:graphicFrame>
      <p:sp>
        <p:nvSpPr>
          <p:cNvPr id="14" name="TextBox 13">
            <a:extLst>
              <a:ext uri="{FF2B5EF4-FFF2-40B4-BE49-F238E27FC236}">
                <a16:creationId xmlns:a16="http://schemas.microsoft.com/office/drawing/2014/main" id="{99852C84-576C-B2A0-6A2A-C1BC4AF7ECEB}"/>
              </a:ext>
            </a:extLst>
          </p:cNvPr>
          <p:cNvSpPr txBox="1"/>
          <p:nvPr/>
        </p:nvSpPr>
        <p:spPr>
          <a:xfrm>
            <a:off x="454132" y="3811023"/>
            <a:ext cx="2908897" cy="1200329"/>
          </a:xfrm>
          <a:prstGeom prst="rect">
            <a:avLst/>
          </a:prstGeom>
          <a:noFill/>
        </p:spPr>
        <p:txBody>
          <a:bodyPr wrap="square" rtlCol="0">
            <a:spAutoFit/>
          </a:bodyPr>
          <a:lstStyle/>
          <a:p>
            <a:r>
              <a:rPr lang="en-US" dirty="0"/>
              <a:t>Assuming </a:t>
            </a:r>
            <a:r>
              <a:rPr lang="en-US" i="1" dirty="0"/>
              <a:t>w</a:t>
            </a:r>
            <a:r>
              <a:rPr lang="en-US" i="1" baseline="-25000" dirty="0"/>
              <a:t>e</a:t>
            </a:r>
            <a:r>
              <a:rPr lang="en-US" dirty="0"/>
              <a:t> is constant, we can integrate this inward from an outer radius, </a:t>
            </a:r>
            <a:r>
              <a:rPr lang="en-US" i="1" dirty="0" err="1"/>
              <a:t>r</a:t>
            </a:r>
            <a:r>
              <a:rPr lang="en-US" i="1" baseline="-25000" dirty="0" err="1"/>
              <a:t>o</a:t>
            </a:r>
            <a:r>
              <a:rPr lang="en-US" dirty="0"/>
              <a:t>:</a:t>
            </a:r>
          </a:p>
        </p:txBody>
      </p:sp>
      <p:graphicFrame>
        <p:nvGraphicFramePr>
          <p:cNvPr id="15" name="Object 14">
            <a:extLst>
              <a:ext uri="{FF2B5EF4-FFF2-40B4-BE49-F238E27FC236}">
                <a16:creationId xmlns:a16="http://schemas.microsoft.com/office/drawing/2014/main" id="{133FC5BF-793F-F608-F765-45433FCD2539}"/>
              </a:ext>
            </a:extLst>
          </p:cNvPr>
          <p:cNvGraphicFramePr>
            <a:graphicFrameLocks noChangeAspect="1"/>
          </p:cNvGraphicFramePr>
          <p:nvPr>
            <p:extLst>
              <p:ext uri="{D42A27DB-BD31-4B8C-83A1-F6EECF244321}">
                <p14:modId xmlns:p14="http://schemas.microsoft.com/office/powerpoint/2010/main" val="4221225662"/>
              </p:ext>
            </p:extLst>
          </p:nvPr>
        </p:nvGraphicFramePr>
        <p:xfrm>
          <a:off x="4628980" y="3902667"/>
          <a:ext cx="2335971" cy="785934"/>
        </p:xfrm>
        <a:graphic>
          <a:graphicData uri="http://schemas.openxmlformats.org/presentationml/2006/ole">
            <mc:AlternateContent xmlns:mc="http://schemas.openxmlformats.org/markup-compatibility/2006">
              <mc:Choice xmlns:v="urn:schemas-microsoft-com:vml" Requires="v">
                <p:oleObj name="Equation" r:id="rId6" imgW="1358640" imgH="457200" progId="Equation.DSMT4">
                  <p:embed/>
                </p:oleObj>
              </mc:Choice>
              <mc:Fallback>
                <p:oleObj name="Equation" r:id="rId6" imgW="1358640" imgH="457200" progId="Equation.DSMT4">
                  <p:embed/>
                  <p:pic>
                    <p:nvPicPr>
                      <p:cNvPr id="0" name=""/>
                      <p:cNvPicPr/>
                      <p:nvPr/>
                    </p:nvPicPr>
                    <p:blipFill>
                      <a:blip r:embed="rId7"/>
                      <a:stretch>
                        <a:fillRect/>
                      </a:stretch>
                    </p:blipFill>
                    <p:spPr>
                      <a:xfrm>
                        <a:off x="4628980" y="3902667"/>
                        <a:ext cx="2335971" cy="785934"/>
                      </a:xfrm>
                      <a:prstGeom prst="rect">
                        <a:avLst/>
                      </a:prstGeom>
                    </p:spPr>
                  </p:pic>
                </p:oleObj>
              </mc:Fallback>
            </mc:AlternateContent>
          </a:graphicData>
        </a:graphic>
      </p:graphicFrame>
      <p:sp>
        <p:nvSpPr>
          <p:cNvPr id="16" name="TextBox 15">
            <a:extLst>
              <a:ext uri="{FF2B5EF4-FFF2-40B4-BE49-F238E27FC236}">
                <a16:creationId xmlns:a16="http://schemas.microsoft.com/office/drawing/2014/main" id="{C9C7EE1C-4D1B-E4ED-4A35-C8869F0ABBDF}"/>
              </a:ext>
            </a:extLst>
          </p:cNvPr>
          <p:cNvSpPr txBox="1"/>
          <p:nvPr/>
        </p:nvSpPr>
        <p:spPr>
          <a:xfrm>
            <a:off x="6536247" y="2569068"/>
            <a:ext cx="2252247" cy="307777"/>
          </a:xfrm>
          <a:prstGeom prst="rect">
            <a:avLst/>
          </a:prstGeom>
          <a:noFill/>
        </p:spPr>
        <p:txBody>
          <a:bodyPr wrap="square" rtlCol="0">
            <a:spAutoFit/>
          </a:bodyPr>
          <a:lstStyle/>
          <a:p>
            <a:r>
              <a:rPr lang="en-US" sz="1400" dirty="0"/>
              <a:t>Boundary layer depth</a:t>
            </a:r>
          </a:p>
        </p:txBody>
      </p:sp>
      <p:cxnSp>
        <p:nvCxnSpPr>
          <p:cNvPr id="17" name="Straight Arrow Connector 16">
            <a:extLst>
              <a:ext uri="{FF2B5EF4-FFF2-40B4-BE49-F238E27FC236}">
                <a16:creationId xmlns:a16="http://schemas.microsoft.com/office/drawing/2014/main" id="{7EDB3B20-F995-551D-5967-08E68DBAEEAA}"/>
              </a:ext>
            </a:extLst>
          </p:cNvPr>
          <p:cNvCxnSpPr>
            <a:cxnSpLocks/>
          </p:cNvCxnSpPr>
          <p:nvPr/>
        </p:nvCxnSpPr>
        <p:spPr>
          <a:xfrm flipH="1">
            <a:off x="6370115" y="2722956"/>
            <a:ext cx="251461" cy="24731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76B58C53-23CE-8DD4-DFF0-CA36B7223D5F}"/>
              </a:ext>
            </a:extLst>
          </p:cNvPr>
          <p:cNvSpPr txBox="1"/>
          <p:nvPr/>
        </p:nvSpPr>
        <p:spPr>
          <a:xfrm>
            <a:off x="564596" y="5277745"/>
            <a:ext cx="3013224" cy="923330"/>
          </a:xfrm>
          <a:prstGeom prst="rect">
            <a:avLst/>
          </a:prstGeom>
          <a:noFill/>
        </p:spPr>
        <p:txBody>
          <a:bodyPr wrap="square" rtlCol="0">
            <a:spAutoFit/>
          </a:bodyPr>
          <a:lstStyle/>
          <a:p>
            <a:r>
              <a:rPr lang="en-US" dirty="0"/>
              <a:t>This must match boundary layer </a:t>
            </a:r>
            <a:r>
              <a:rPr lang="en-US" i="1" dirty="0"/>
              <a:t>u</a:t>
            </a:r>
            <a:r>
              <a:rPr lang="en-US" dirty="0"/>
              <a:t> from angular momentum conservation:</a:t>
            </a:r>
          </a:p>
        </p:txBody>
      </p:sp>
      <p:graphicFrame>
        <p:nvGraphicFramePr>
          <p:cNvPr id="21" name="Object 20">
            <a:extLst>
              <a:ext uri="{FF2B5EF4-FFF2-40B4-BE49-F238E27FC236}">
                <a16:creationId xmlns:a16="http://schemas.microsoft.com/office/drawing/2014/main" id="{80586469-4CB7-C192-5C9E-2A71C4187DBC}"/>
              </a:ext>
            </a:extLst>
          </p:cNvPr>
          <p:cNvGraphicFramePr>
            <a:graphicFrameLocks noChangeAspect="1"/>
          </p:cNvGraphicFramePr>
          <p:nvPr>
            <p:extLst>
              <p:ext uri="{D42A27DB-BD31-4B8C-83A1-F6EECF244321}">
                <p14:modId xmlns:p14="http://schemas.microsoft.com/office/powerpoint/2010/main" val="636067784"/>
              </p:ext>
            </p:extLst>
          </p:nvPr>
        </p:nvGraphicFramePr>
        <p:xfrm>
          <a:off x="4710879" y="5133030"/>
          <a:ext cx="1992596" cy="694050"/>
        </p:xfrm>
        <a:graphic>
          <a:graphicData uri="http://schemas.openxmlformats.org/presentationml/2006/ole">
            <mc:AlternateContent xmlns:mc="http://schemas.openxmlformats.org/markup-compatibility/2006">
              <mc:Choice xmlns:v="urn:schemas-microsoft-com:vml" Requires="v">
                <p:oleObj name="Equation" r:id="rId8" imgW="1130040" imgH="393480" progId="Equation.DSMT4">
                  <p:embed/>
                </p:oleObj>
              </mc:Choice>
              <mc:Fallback>
                <p:oleObj name="Equation" r:id="rId8" imgW="1130040" imgH="393480" progId="Equation.DSMT4">
                  <p:embed/>
                  <p:pic>
                    <p:nvPicPr>
                      <p:cNvPr id="0" name=""/>
                      <p:cNvPicPr/>
                      <p:nvPr/>
                    </p:nvPicPr>
                    <p:blipFill>
                      <a:blip r:embed="rId9"/>
                      <a:stretch>
                        <a:fillRect/>
                      </a:stretch>
                    </p:blipFill>
                    <p:spPr>
                      <a:xfrm>
                        <a:off x="4710879" y="5133030"/>
                        <a:ext cx="1992596" cy="694050"/>
                      </a:xfrm>
                      <a:prstGeom prst="rect">
                        <a:avLst/>
                      </a:prstGeom>
                    </p:spPr>
                  </p:pic>
                </p:oleObj>
              </mc:Fallback>
            </mc:AlternateContent>
          </a:graphicData>
        </a:graphic>
      </p:graphicFrame>
    </p:spTree>
    <p:extLst>
      <p:ext uri="{BB962C8B-B14F-4D97-AF65-F5344CB8AC3E}">
        <p14:creationId xmlns:p14="http://schemas.microsoft.com/office/powerpoint/2010/main" val="3597754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2" grpId="0"/>
      <p:bldP spid="14" grpId="0"/>
      <p:bldP spid="16" grpId="0"/>
      <p:bldP spid="2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DEA495E-73C0-B2A7-6EAA-DB99944AD5B4}"/>
              </a:ext>
            </a:extLst>
          </p:cNvPr>
          <p:cNvSpPr txBox="1"/>
          <p:nvPr/>
        </p:nvSpPr>
        <p:spPr>
          <a:xfrm>
            <a:off x="791662" y="680629"/>
            <a:ext cx="3467356" cy="369332"/>
          </a:xfrm>
          <a:prstGeom prst="rect">
            <a:avLst/>
          </a:prstGeom>
          <a:noFill/>
        </p:spPr>
        <p:txBody>
          <a:bodyPr wrap="square" rtlCol="0">
            <a:spAutoFit/>
          </a:bodyPr>
          <a:lstStyle/>
          <a:p>
            <a:r>
              <a:rPr lang="en-US" dirty="0"/>
              <a:t>Results in 1-D Riccati Equation:</a:t>
            </a:r>
          </a:p>
        </p:txBody>
      </p:sp>
      <p:graphicFrame>
        <p:nvGraphicFramePr>
          <p:cNvPr id="3" name="Object 2">
            <a:extLst>
              <a:ext uri="{FF2B5EF4-FFF2-40B4-BE49-F238E27FC236}">
                <a16:creationId xmlns:a16="http://schemas.microsoft.com/office/drawing/2014/main" id="{520F6E9F-C004-791B-59DE-081861031F9D}"/>
              </a:ext>
            </a:extLst>
          </p:cNvPr>
          <p:cNvGraphicFramePr>
            <a:graphicFrameLocks noChangeAspect="1"/>
          </p:cNvGraphicFramePr>
          <p:nvPr>
            <p:extLst>
              <p:ext uri="{D42A27DB-BD31-4B8C-83A1-F6EECF244321}">
                <p14:modId xmlns:p14="http://schemas.microsoft.com/office/powerpoint/2010/main" val="4172586880"/>
              </p:ext>
            </p:extLst>
          </p:nvPr>
        </p:nvGraphicFramePr>
        <p:xfrm>
          <a:off x="4770512" y="441843"/>
          <a:ext cx="2779582" cy="846904"/>
        </p:xfrm>
        <a:graphic>
          <a:graphicData uri="http://schemas.openxmlformats.org/presentationml/2006/ole">
            <mc:AlternateContent xmlns:mc="http://schemas.openxmlformats.org/markup-compatibility/2006">
              <mc:Choice xmlns:v="urn:schemas-microsoft-com:vml" Requires="v">
                <p:oleObj name="Equation" r:id="rId2" imgW="1625400" imgH="495000" progId="Equation.DSMT4">
                  <p:embed/>
                </p:oleObj>
              </mc:Choice>
              <mc:Fallback>
                <p:oleObj name="Equation" r:id="rId2" imgW="1625400" imgH="495000" progId="Equation.DSMT4">
                  <p:embed/>
                  <p:pic>
                    <p:nvPicPr>
                      <p:cNvPr id="0" name=""/>
                      <p:cNvPicPr/>
                      <p:nvPr/>
                    </p:nvPicPr>
                    <p:blipFill>
                      <a:blip r:embed="rId3"/>
                      <a:stretch>
                        <a:fillRect/>
                      </a:stretch>
                    </p:blipFill>
                    <p:spPr>
                      <a:xfrm>
                        <a:off x="4770512" y="441843"/>
                        <a:ext cx="2779582" cy="846904"/>
                      </a:xfrm>
                      <a:prstGeom prst="rect">
                        <a:avLst/>
                      </a:prstGeom>
                    </p:spPr>
                  </p:pic>
                </p:oleObj>
              </mc:Fallback>
            </mc:AlternateContent>
          </a:graphicData>
        </a:graphic>
      </p:graphicFrame>
      <p:sp>
        <p:nvSpPr>
          <p:cNvPr id="4" name="TextBox 3">
            <a:extLst>
              <a:ext uri="{FF2B5EF4-FFF2-40B4-BE49-F238E27FC236}">
                <a16:creationId xmlns:a16="http://schemas.microsoft.com/office/drawing/2014/main" id="{1B622DBB-0B7F-0CDC-54DD-B27E714BA9CB}"/>
              </a:ext>
            </a:extLst>
          </p:cNvPr>
          <p:cNvSpPr txBox="1"/>
          <p:nvPr/>
        </p:nvSpPr>
        <p:spPr>
          <a:xfrm>
            <a:off x="791662" y="1386942"/>
            <a:ext cx="7094271" cy="646331"/>
          </a:xfrm>
          <a:prstGeom prst="rect">
            <a:avLst/>
          </a:prstGeom>
          <a:noFill/>
        </p:spPr>
        <p:txBody>
          <a:bodyPr wrap="square" rtlCol="0">
            <a:spAutoFit/>
          </a:bodyPr>
          <a:lstStyle/>
          <a:p>
            <a:r>
              <a:rPr lang="en-US" dirty="0"/>
              <a:t>No known analytic solution, but Tim Cronin (</a:t>
            </a:r>
            <a:r>
              <a:rPr lang="en-US" i="1" dirty="0"/>
              <a:t>GRL</a:t>
            </a:r>
            <a:r>
              <a:rPr lang="en-US" dirty="0"/>
              <a:t>, 2023) has a nice analytic approximation to it. Can also be integrated numerically.</a:t>
            </a:r>
          </a:p>
        </p:txBody>
      </p:sp>
      <p:pic>
        <p:nvPicPr>
          <p:cNvPr id="6" name="Picture 5">
            <a:extLst>
              <a:ext uri="{FF2B5EF4-FFF2-40B4-BE49-F238E27FC236}">
                <a16:creationId xmlns:a16="http://schemas.microsoft.com/office/drawing/2014/main" id="{BCA274D1-A3E3-B5AB-F5AF-932FD88F6F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12998" y="2131468"/>
            <a:ext cx="5831077" cy="3879168"/>
          </a:xfrm>
          <a:prstGeom prst="rect">
            <a:avLst/>
          </a:prstGeom>
        </p:spPr>
      </p:pic>
      <p:sp>
        <p:nvSpPr>
          <p:cNvPr id="7" name="TextBox 6">
            <a:extLst>
              <a:ext uri="{FF2B5EF4-FFF2-40B4-BE49-F238E27FC236}">
                <a16:creationId xmlns:a16="http://schemas.microsoft.com/office/drawing/2014/main" id="{0DB23F8C-04D3-FB66-E834-B67587CC98C3}"/>
              </a:ext>
            </a:extLst>
          </p:cNvPr>
          <p:cNvSpPr txBox="1"/>
          <p:nvPr/>
        </p:nvSpPr>
        <p:spPr>
          <a:xfrm>
            <a:off x="791662" y="6069407"/>
            <a:ext cx="7658867" cy="523220"/>
          </a:xfrm>
          <a:prstGeom prst="rect">
            <a:avLst/>
          </a:prstGeom>
          <a:noFill/>
        </p:spPr>
        <p:txBody>
          <a:bodyPr wrap="square" rtlCol="0">
            <a:spAutoFit/>
          </a:bodyPr>
          <a:lstStyle/>
          <a:p>
            <a:r>
              <a:rPr lang="en-US" sz="1400" i="1" dirty="0"/>
              <a:t>Radial profile of near-surface azimuthal velocity from the near steady-state of the fully moist simulation of the RE87 model (solid) compared to the solution of the Riccati equation above</a:t>
            </a:r>
          </a:p>
        </p:txBody>
      </p:sp>
    </p:spTree>
    <p:extLst>
      <p:ext uri="{BB962C8B-B14F-4D97-AF65-F5344CB8AC3E}">
        <p14:creationId xmlns:p14="http://schemas.microsoft.com/office/powerpoint/2010/main" val="393614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A60EC-194B-F641-C774-35226E779A81}"/>
              </a:ext>
            </a:extLst>
          </p:cNvPr>
          <p:cNvSpPr>
            <a:spLocks noGrp="1"/>
          </p:cNvSpPr>
          <p:nvPr>
            <p:ph type="title"/>
          </p:nvPr>
        </p:nvSpPr>
        <p:spPr/>
        <p:txBody>
          <a:bodyPr/>
          <a:lstStyle/>
          <a:p>
            <a:r>
              <a:rPr lang="en-US" dirty="0"/>
              <a:t>Invertibility can be conducted through thermal wind equation</a:t>
            </a:r>
          </a:p>
        </p:txBody>
      </p:sp>
      <p:graphicFrame>
        <p:nvGraphicFramePr>
          <p:cNvPr id="4" name="Object 3">
            <a:extLst>
              <a:ext uri="{FF2B5EF4-FFF2-40B4-BE49-F238E27FC236}">
                <a16:creationId xmlns:a16="http://schemas.microsoft.com/office/drawing/2014/main" id="{1CFC30AF-167F-DFAA-CAB4-BF00D5859DE1}"/>
              </a:ext>
            </a:extLst>
          </p:cNvPr>
          <p:cNvGraphicFramePr>
            <a:graphicFrameLocks noChangeAspect="1"/>
          </p:cNvGraphicFramePr>
          <p:nvPr>
            <p:extLst>
              <p:ext uri="{D42A27DB-BD31-4B8C-83A1-F6EECF244321}">
                <p14:modId xmlns:p14="http://schemas.microsoft.com/office/powerpoint/2010/main" val="815321013"/>
              </p:ext>
            </p:extLst>
          </p:nvPr>
        </p:nvGraphicFramePr>
        <p:xfrm>
          <a:off x="4281733" y="1924558"/>
          <a:ext cx="2681712" cy="931542"/>
        </p:xfrm>
        <a:graphic>
          <a:graphicData uri="http://schemas.openxmlformats.org/presentationml/2006/ole">
            <mc:AlternateContent xmlns:mc="http://schemas.openxmlformats.org/markup-compatibility/2006">
              <mc:Choice xmlns:v="urn:schemas-microsoft-com:vml" Requires="v">
                <p:oleObj name="Equation" r:id="rId2" imgW="1206360" imgH="419040" progId="Equation.DSMT4">
                  <p:embed/>
                </p:oleObj>
              </mc:Choice>
              <mc:Fallback>
                <p:oleObj name="Equation" r:id="rId2" imgW="1206360" imgH="419040" progId="Equation.DSMT4">
                  <p:embed/>
                  <p:pic>
                    <p:nvPicPr>
                      <p:cNvPr id="0" name=""/>
                      <p:cNvPicPr/>
                      <p:nvPr/>
                    </p:nvPicPr>
                    <p:blipFill>
                      <a:blip r:embed="rId3"/>
                      <a:stretch>
                        <a:fillRect/>
                      </a:stretch>
                    </p:blipFill>
                    <p:spPr>
                      <a:xfrm>
                        <a:off x="4281733" y="1924558"/>
                        <a:ext cx="2681712" cy="931542"/>
                      </a:xfrm>
                      <a:prstGeom prst="rect">
                        <a:avLst/>
                      </a:prstGeom>
                    </p:spPr>
                  </p:pic>
                </p:oleObj>
              </mc:Fallback>
            </mc:AlternateContent>
          </a:graphicData>
        </a:graphic>
      </p:graphicFrame>
      <p:sp>
        <p:nvSpPr>
          <p:cNvPr id="5" name="TextBox 4">
            <a:extLst>
              <a:ext uri="{FF2B5EF4-FFF2-40B4-BE49-F238E27FC236}">
                <a16:creationId xmlns:a16="http://schemas.microsoft.com/office/drawing/2014/main" id="{C235B665-24E3-84D9-F132-E925E9A54F33}"/>
              </a:ext>
            </a:extLst>
          </p:cNvPr>
          <p:cNvSpPr txBox="1"/>
          <p:nvPr/>
        </p:nvSpPr>
        <p:spPr>
          <a:xfrm>
            <a:off x="1073960" y="2286029"/>
            <a:ext cx="2749337" cy="369332"/>
          </a:xfrm>
          <a:prstGeom prst="rect">
            <a:avLst/>
          </a:prstGeom>
          <a:noFill/>
        </p:spPr>
        <p:txBody>
          <a:bodyPr wrap="square" rtlCol="0">
            <a:spAutoFit/>
          </a:bodyPr>
          <a:lstStyle/>
          <a:p>
            <a:r>
              <a:rPr lang="en-US" dirty="0"/>
              <a:t>Gradient wind:</a:t>
            </a:r>
          </a:p>
        </p:txBody>
      </p:sp>
      <p:graphicFrame>
        <p:nvGraphicFramePr>
          <p:cNvPr id="6" name="Object 5">
            <a:extLst>
              <a:ext uri="{FF2B5EF4-FFF2-40B4-BE49-F238E27FC236}">
                <a16:creationId xmlns:a16="http://schemas.microsoft.com/office/drawing/2014/main" id="{DE2FE59D-845C-C489-C84F-C76239FCD8DB}"/>
              </a:ext>
            </a:extLst>
          </p:cNvPr>
          <p:cNvGraphicFramePr>
            <a:graphicFrameLocks noChangeAspect="1"/>
          </p:cNvGraphicFramePr>
          <p:nvPr>
            <p:extLst>
              <p:ext uri="{D42A27DB-BD31-4B8C-83A1-F6EECF244321}">
                <p14:modId xmlns:p14="http://schemas.microsoft.com/office/powerpoint/2010/main" val="2420418613"/>
              </p:ext>
            </p:extLst>
          </p:nvPr>
        </p:nvGraphicFramePr>
        <p:xfrm>
          <a:off x="4281733" y="3037228"/>
          <a:ext cx="1467884" cy="931542"/>
        </p:xfrm>
        <a:graphic>
          <a:graphicData uri="http://schemas.openxmlformats.org/presentationml/2006/ole">
            <mc:AlternateContent xmlns:mc="http://schemas.openxmlformats.org/markup-compatibility/2006">
              <mc:Choice xmlns:v="urn:schemas-microsoft-com:vml" Requires="v">
                <p:oleObj name="Equation" r:id="rId4" imgW="660240" imgH="419040" progId="Equation.DSMT4">
                  <p:embed/>
                </p:oleObj>
              </mc:Choice>
              <mc:Fallback>
                <p:oleObj name="Equation" r:id="rId4" imgW="660240" imgH="419040" progId="Equation.DSMT4">
                  <p:embed/>
                  <p:pic>
                    <p:nvPicPr>
                      <p:cNvPr id="0" name=""/>
                      <p:cNvPicPr/>
                      <p:nvPr/>
                    </p:nvPicPr>
                    <p:blipFill>
                      <a:blip r:embed="rId5"/>
                      <a:stretch>
                        <a:fillRect/>
                      </a:stretch>
                    </p:blipFill>
                    <p:spPr>
                      <a:xfrm>
                        <a:off x="4281733" y="3037228"/>
                        <a:ext cx="1467884" cy="931542"/>
                      </a:xfrm>
                      <a:prstGeom prst="rect">
                        <a:avLst/>
                      </a:prstGeom>
                    </p:spPr>
                  </p:pic>
                </p:oleObj>
              </mc:Fallback>
            </mc:AlternateContent>
          </a:graphicData>
        </a:graphic>
      </p:graphicFrame>
      <p:sp>
        <p:nvSpPr>
          <p:cNvPr id="7" name="TextBox 6">
            <a:extLst>
              <a:ext uri="{FF2B5EF4-FFF2-40B4-BE49-F238E27FC236}">
                <a16:creationId xmlns:a16="http://schemas.microsoft.com/office/drawing/2014/main" id="{EBBC4C4F-E83D-E063-C1ED-927702C26218}"/>
              </a:ext>
            </a:extLst>
          </p:cNvPr>
          <p:cNvSpPr txBox="1"/>
          <p:nvPr/>
        </p:nvSpPr>
        <p:spPr>
          <a:xfrm>
            <a:off x="1073959" y="3292554"/>
            <a:ext cx="2239973" cy="369332"/>
          </a:xfrm>
          <a:prstGeom prst="rect">
            <a:avLst/>
          </a:prstGeom>
          <a:noFill/>
        </p:spPr>
        <p:txBody>
          <a:bodyPr wrap="square" rtlCol="0">
            <a:spAutoFit/>
          </a:bodyPr>
          <a:lstStyle/>
          <a:p>
            <a:r>
              <a:rPr lang="en-US" dirty="0"/>
              <a:t>Hydrostatic:</a:t>
            </a:r>
          </a:p>
        </p:txBody>
      </p:sp>
      <p:sp>
        <p:nvSpPr>
          <p:cNvPr id="9" name="TextBox 8">
            <a:extLst>
              <a:ext uri="{FF2B5EF4-FFF2-40B4-BE49-F238E27FC236}">
                <a16:creationId xmlns:a16="http://schemas.microsoft.com/office/drawing/2014/main" id="{55CF61CF-A445-E598-E7E7-A414B5F38FDF}"/>
              </a:ext>
            </a:extLst>
          </p:cNvPr>
          <p:cNvSpPr txBox="1"/>
          <p:nvPr/>
        </p:nvSpPr>
        <p:spPr>
          <a:xfrm>
            <a:off x="1073959" y="4114413"/>
            <a:ext cx="5805519" cy="369332"/>
          </a:xfrm>
          <a:prstGeom prst="rect">
            <a:avLst/>
          </a:prstGeom>
          <a:noFill/>
        </p:spPr>
        <p:txBody>
          <a:bodyPr wrap="square" rtlCol="0">
            <a:spAutoFit/>
          </a:bodyPr>
          <a:lstStyle/>
          <a:p>
            <a:r>
              <a:rPr lang="en-US" dirty="0"/>
              <a:t>Eliminate </a:t>
            </a:r>
            <a:r>
              <a:rPr lang="el-GR" dirty="0"/>
              <a:t>φ</a:t>
            </a:r>
            <a:r>
              <a:rPr lang="en-US" dirty="0"/>
              <a:t>:</a:t>
            </a:r>
          </a:p>
        </p:txBody>
      </p:sp>
      <p:graphicFrame>
        <p:nvGraphicFramePr>
          <p:cNvPr id="10" name="Object 9">
            <a:extLst>
              <a:ext uri="{FF2B5EF4-FFF2-40B4-BE49-F238E27FC236}">
                <a16:creationId xmlns:a16="http://schemas.microsoft.com/office/drawing/2014/main" id="{EF98F9A7-8F7E-F4A1-72C6-10A944DC0AF0}"/>
              </a:ext>
            </a:extLst>
          </p:cNvPr>
          <p:cNvGraphicFramePr>
            <a:graphicFrameLocks noChangeAspect="1"/>
          </p:cNvGraphicFramePr>
          <p:nvPr>
            <p:extLst>
              <p:ext uri="{D42A27DB-BD31-4B8C-83A1-F6EECF244321}">
                <p14:modId xmlns:p14="http://schemas.microsoft.com/office/powerpoint/2010/main" val="797914846"/>
              </p:ext>
            </p:extLst>
          </p:nvPr>
        </p:nvGraphicFramePr>
        <p:xfrm>
          <a:off x="4281733" y="4629388"/>
          <a:ext cx="2179827" cy="919204"/>
        </p:xfrm>
        <a:graphic>
          <a:graphicData uri="http://schemas.openxmlformats.org/presentationml/2006/ole">
            <mc:AlternateContent xmlns:mc="http://schemas.openxmlformats.org/markup-compatibility/2006">
              <mc:Choice xmlns:v="urn:schemas-microsoft-com:vml" Requires="v">
                <p:oleObj name="Equation" r:id="rId6" imgW="1054080" imgH="444240" progId="Equation.DSMT4">
                  <p:embed/>
                </p:oleObj>
              </mc:Choice>
              <mc:Fallback>
                <p:oleObj name="Equation" r:id="rId6" imgW="1054080" imgH="444240" progId="Equation.DSMT4">
                  <p:embed/>
                  <p:pic>
                    <p:nvPicPr>
                      <p:cNvPr id="0" name=""/>
                      <p:cNvPicPr/>
                      <p:nvPr/>
                    </p:nvPicPr>
                    <p:blipFill>
                      <a:blip r:embed="rId7"/>
                      <a:stretch>
                        <a:fillRect/>
                      </a:stretch>
                    </p:blipFill>
                    <p:spPr>
                      <a:xfrm>
                        <a:off x="4281733" y="4629388"/>
                        <a:ext cx="2179827" cy="919204"/>
                      </a:xfrm>
                      <a:prstGeom prst="rect">
                        <a:avLst/>
                      </a:prstGeom>
                    </p:spPr>
                  </p:pic>
                </p:oleObj>
              </mc:Fallback>
            </mc:AlternateContent>
          </a:graphicData>
        </a:graphic>
      </p:graphicFrame>
      <p:sp>
        <p:nvSpPr>
          <p:cNvPr id="11" name="TextBox 10">
            <a:extLst>
              <a:ext uri="{FF2B5EF4-FFF2-40B4-BE49-F238E27FC236}">
                <a16:creationId xmlns:a16="http://schemas.microsoft.com/office/drawing/2014/main" id="{F578A627-57DF-4C0C-E4A9-8FD05E3EF7B8}"/>
              </a:ext>
            </a:extLst>
          </p:cNvPr>
          <p:cNvSpPr txBox="1"/>
          <p:nvPr/>
        </p:nvSpPr>
        <p:spPr>
          <a:xfrm>
            <a:off x="1073958" y="4936272"/>
            <a:ext cx="2239973" cy="369332"/>
          </a:xfrm>
          <a:prstGeom prst="rect">
            <a:avLst/>
          </a:prstGeom>
          <a:noFill/>
        </p:spPr>
        <p:txBody>
          <a:bodyPr wrap="square" rtlCol="0">
            <a:spAutoFit/>
          </a:bodyPr>
          <a:lstStyle/>
          <a:p>
            <a:r>
              <a:rPr lang="en-US" dirty="0"/>
              <a:t>Thermal wind:</a:t>
            </a:r>
          </a:p>
        </p:txBody>
      </p:sp>
    </p:spTree>
    <p:extLst>
      <p:ext uri="{BB962C8B-B14F-4D97-AF65-F5344CB8AC3E}">
        <p14:creationId xmlns:p14="http://schemas.microsoft.com/office/powerpoint/2010/main" val="1270038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P spid="1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4177862-49BE-03A0-BDEB-E373F4D93310}"/>
              </a:ext>
            </a:extLst>
          </p:cNvPr>
          <p:cNvSpPr txBox="1"/>
          <p:nvPr/>
        </p:nvSpPr>
        <p:spPr>
          <a:xfrm>
            <a:off x="527774" y="454132"/>
            <a:ext cx="7572951" cy="830997"/>
          </a:xfrm>
          <a:prstGeom prst="rect">
            <a:avLst/>
          </a:prstGeom>
          <a:noFill/>
        </p:spPr>
        <p:txBody>
          <a:bodyPr wrap="square" rtlCol="0">
            <a:spAutoFit/>
          </a:bodyPr>
          <a:lstStyle/>
          <a:p>
            <a:pPr algn="ctr"/>
            <a:r>
              <a:rPr lang="en-US" sz="2400" dirty="0"/>
              <a:t>Inner core analytic solution can be matched to outer solution at point where V and it first derivative match</a:t>
            </a:r>
          </a:p>
        </p:txBody>
      </p:sp>
      <p:pic>
        <p:nvPicPr>
          <p:cNvPr id="4" name="Picture 3">
            <a:extLst>
              <a:ext uri="{FF2B5EF4-FFF2-40B4-BE49-F238E27FC236}">
                <a16:creationId xmlns:a16="http://schemas.microsoft.com/office/drawing/2014/main" id="{6B2AF060-6EB4-A432-20E9-9BA9258875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68290" y="1451907"/>
            <a:ext cx="4407417" cy="4273305"/>
          </a:xfrm>
          <a:prstGeom prst="rect">
            <a:avLst/>
          </a:prstGeom>
        </p:spPr>
      </p:pic>
      <p:sp>
        <p:nvSpPr>
          <p:cNvPr id="5" name="TextBox 4">
            <a:extLst>
              <a:ext uri="{FF2B5EF4-FFF2-40B4-BE49-F238E27FC236}">
                <a16:creationId xmlns:a16="http://schemas.microsoft.com/office/drawing/2014/main" id="{48E38CE3-AAE6-FCCC-9654-76929EBA84AB}"/>
              </a:ext>
            </a:extLst>
          </p:cNvPr>
          <p:cNvSpPr txBox="1"/>
          <p:nvPr/>
        </p:nvSpPr>
        <p:spPr>
          <a:xfrm>
            <a:off x="429584" y="5866889"/>
            <a:ext cx="7885933" cy="738664"/>
          </a:xfrm>
          <a:prstGeom prst="rect">
            <a:avLst/>
          </a:prstGeom>
          <a:noFill/>
        </p:spPr>
        <p:txBody>
          <a:bodyPr wrap="square" rtlCol="0">
            <a:spAutoFit/>
          </a:bodyPr>
          <a:lstStyle/>
          <a:p>
            <a:r>
              <a:rPr lang="en-US" sz="1400" dirty="0"/>
              <a:t>Chavas, D. R., N. Lin, and K. Emanuel, 2015: A model for the complete radial structure of the tropical cyclone wind field. Part I: comparison with observed structure. </a:t>
            </a:r>
            <a:r>
              <a:rPr lang="en-US" sz="1400" i="1" dirty="0"/>
              <a:t>Journal of the Atmospheric Sciences</a:t>
            </a:r>
            <a:r>
              <a:rPr lang="en-US" sz="1400" dirty="0"/>
              <a:t>, </a:t>
            </a:r>
            <a:r>
              <a:rPr lang="en-US" sz="1400" b="1" dirty="0"/>
              <a:t>72</a:t>
            </a:r>
            <a:r>
              <a:rPr lang="en-US" sz="1400" dirty="0"/>
              <a:t>, 3647–3662, </a:t>
            </a:r>
            <a:r>
              <a:rPr lang="en-US" sz="1400" dirty="0">
                <a:hlinkClick r:id="rId3"/>
              </a:rPr>
              <a:t>https://doi.org/10.1175/jas-d-15-0014.1</a:t>
            </a:r>
            <a:r>
              <a:rPr lang="en-US" sz="1400" dirty="0"/>
              <a:t>.</a:t>
            </a:r>
          </a:p>
        </p:txBody>
      </p:sp>
    </p:spTree>
    <p:extLst>
      <p:ext uri="{BB962C8B-B14F-4D97-AF65-F5344CB8AC3E}">
        <p14:creationId xmlns:p14="http://schemas.microsoft.com/office/powerpoint/2010/main" val="24564643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B10359-41D6-867C-6EBB-2A6C00B7758D}"/>
              </a:ext>
            </a:extLst>
          </p:cNvPr>
          <p:cNvSpPr>
            <a:spLocks noGrp="1"/>
          </p:cNvSpPr>
          <p:nvPr>
            <p:ph type="title"/>
          </p:nvPr>
        </p:nvSpPr>
        <p:spPr/>
        <p:txBody>
          <a:bodyPr/>
          <a:lstStyle/>
          <a:p>
            <a:r>
              <a:rPr lang="en-US" dirty="0"/>
              <a:t>Other important TC physics</a:t>
            </a:r>
          </a:p>
        </p:txBody>
      </p:sp>
      <p:sp>
        <p:nvSpPr>
          <p:cNvPr id="3" name="Content Placeholder 2">
            <a:extLst>
              <a:ext uri="{FF2B5EF4-FFF2-40B4-BE49-F238E27FC236}">
                <a16:creationId xmlns:a16="http://schemas.microsoft.com/office/drawing/2014/main" id="{4E1EC1EA-0889-9B07-1864-C1A60049E785}"/>
              </a:ext>
            </a:extLst>
          </p:cNvPr>
          <p:cNvSpPr>
            <a:spLocks noGrp="1"/>
          </p:cNvSpPr>
          <p:nvPr>
            <p:ph idx="1"/>
          </p:nvPr>
        </p:nvSpPr>
        <p:spPr/>
        <p:txBody>
          <a:bodyPr/>
          <a:lstStyle/>
          <a:p>
            <a:pPr>
              <a:spcAft>
                <a:spcPts val="900"/>
              </a:spcAft>
            </a:pPr>
            <a:r>
              <a:rPr lang="en-US" dirty="0"/>
              <a:t> TC motion</a:t>
            </a:r>
          </a:p>
          <a:p>
            <a:pPr>
              <a:spcAft>
                <a:spcPts val="900"/>
              </a:spcAft>
            </a:pPr>
            <a:r>
              <a:rPr lang="en-US" dirty="0"/>
              <a:t> Interaction with sheared environment</a:t>
            </a:r>
          </a:p>
          <a:p>
            <a:pPr>
              <a:spcAft>
                <a:spcPts val="900"/>
              </a:spcAft>
            </a:pPr>
            <a:r>
              <a:rPr lang="en-US" dirty="0"/>
              <a:t> Interaction with ocean</a:t>
            </a:r>
          </a:p>
          <a:p>
            <a:pPr lvl="1">
              <a:spcAft>
                <a:spcPts val="900"/>
              </a:spcAft>
            </a:pPr>
            <a:r>
              <a:rPr lang="en-US" dirty="0"/>
              <a:t> Negative feedback on intensity</a:t>
            </a:r>
          </a:p>
          <a:p>
            <a:pPr lvl="1">
              <a:spcAft>
                <a:spcPts val="900"/>
              </a:spcAft>
            </a:pPr>
            <a:r>
              <a:rPr lang="en-US" dirty="0"/>
              <a:t> Sea spray effects: Sea surface tends to emulsion</a:t>
            </a:r>
          </a:p>
          <a:p>
            <a:pPr>
              <a:spcAft>
                <a:spcPts val="900"/>
              </a:spcAft>
            </a:pPr>
            <a:r>
              <a:rPr lang="en-US" dirty="0"/>
              <a:t> Effect of climate variability on TCs</a:t>
            </a:r>
          </a:p>
          <a:p>
            <a:pPr>
              <a:spcAft>
                <a:spcPts val="900"/>
              </a:spcAft>
            </a:pPr>
            <a:r>
              <a:rPr lang="en-US" dirty="0"/>
              <a:t> Effect of TCs on climate</a:t>
            </a:r>
          </a:p>
        </p:txBody>
      </p:sp>
    </p:spTree>
    <p:extLst>
      <p:ext uri="{BB962C8B-B14F-4D97-AF65-F5344CB8AC3E}">
        <p14:creationId xmlns:p14="http://schemas.microsoft.com/office/powerpoint/2010/main" val="4261103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pic>
        <p:nvPicPr>
          <p:cNvPr id="33794" name="Picture 3" descr="edouard_sst_1"/>
          <p:cNvPicPr>
            <a:picLocks noGrp="1" noChangeAspect="1" noChangeArrowheads="1"/>
          </p:cNvPicPr>
          <p:nvPr>
            <p:ph idx="1"/>
          </p:nvPr>
        </p:nvPicPr>
        <p:blipFill>
          <a:blip r:embed="rId3" cstate="print"/>
          <a:srcRect/>
          <a:stretch>
            <a:fillRect/>
          </a:stretch>
        </p:blipFill>
        <p:spPr>
          <a:xfrm>
            <a:off x="1981200" y="838200"/>
            <a:ext cx="5562600" cy="5815013"/>
          </a:xfrm>
          <a:noFill/>
        </p:spPr>
      </p:pic>
      <p:sp>
        <p:nvSpPr>
          <p:cNvPr id="33795" name="Rectangle 2"/>
          <p:cNvSpPr>
            <a:spLocks noGrp="1" noChangeArrowheads="1"/>
          </p:cNvSpPr>
          <p:nvPr>
            <p:ph type="title"/>
          </p:nvPr>
        </p:nvSpPr>
        <p:spPr>
          <a:xfrm>
            <a:off x="647700" y="0"/>
            <a:ext cx="8229600" cy="990600"/>
          </a:xfrm>
        </p:spPr>
        <p:txBody>
          <a:bodyPr/>
          <a:lstStyle/>
          <a:p>
            <a:pPr eaLnBrk="1" hangingPunct="1"/>
            <a:r>
              <a:rPr lang="en-US" dirty="0">
                <a:solidFill>
                  <a:srgbClr val="FFFF00"/>
                </a:solidFill>
              </a:rPr>
              <a:t>Strong Mixing of Upper Ocean</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146" name="Object 2"/>
          <p:cNvGraphicFramePr>
            <a:graphicFrameLocks noChangeAspect="1"/>
          </p:cNvGraphicFramePr>
          <p:nvPr/>
        </p:nvGraphicFramePr>
        <p:xfrm>
          <a:off x="0" y="1222375"/>
          <a:ext cx="9144000" cy="5635625"/>
        </p:xfrm>
        <a:graphic>
          <a:graphicData uri="http://schemas.openxmlformats.org/presentationml/2006/ole">
            <mc:AlternateContent xmlns:mc="http://schemas.openxmlformats.org/markup-compatibility/2006">
              <mc:Choice xmlns:v="urn:schemas-microsoft-com:vml" Requires="v">
                <p:oleObj name="CorelPhotoPaint.Image.10" r:id="rId3" imgW="7991195" imgH="4925161" progId="CorelPhotoPaint.Image.10">
                  <p:embed/>
                </p:oleObj>
              </mc:Choice>
              <mc:Fallback>
                <p:oleObj name="CorelPhotoPaint.Image.10" r:id="rId3" imgW="7991195" imgH="4925161" progId="CorelPhotoPaint.Image.10">
                  <p:embed/>
                  <p:pic>
                    <p:nvPicPr>
                      <p:cNvPr id="6146"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222375"/>
                        <a:ext cx="9144000" cy="5635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171" name="Rectangle 3"/>
          <p:cNvSpPr>
            <a:spLocks noGrp="1" noChangeArrowheads="1"/>
          </p:cNvSpPr>
          <p:nvPr>
            <p:ph type="title"/>
          </p:nvPr>
        </p:nvSpPr>
        <p:spPr>
          <a:xfrm>
            <a:off x="685800" y="0"/>
            <a:ext cx="7772400" cy="1143000"/>
          </a:xfrm>
        </p:spPr>
        <p:txBody>
          <a:bodyPr>
            <a:normAutofit fontScale="90000"/>
          </a:bodyPr>
          <a:lstStyle/>
          <a:p>
            <a:pPr algn="ctr" eaLnBrk="1" hangingPunct="1">
              <a:defRPr/>
            </a:pPr>
            <a:r>
              <a:rPr lang="en-US" dirty="0">
                <a:solidFill>
                  <a:srgbClr val="002060"/>
                </a:solidFill>
              </a:rPr>
              <a:t>Mixed layer depth and currents</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2"/>
          <p:cNvSpPr>
            <a:spLocks noGrp="1" noChangeArrowheads="1"/>
          </p:cNvSpPr>
          <p:nvPr>
            <p:ph type="title"/>
          </p:nvPr>
        </p:nvSpPr>
        <p:spPr>
          <a:xfrm>
            <a:off x="762000" y="0"/>
            <a:ext cx="7772400" cy="1143000"/>
          </a:xfrm>
        </p:spPr>
        <p:txBody>
          <a:bodyPr/>
          <a:lstStyle/>
          <a:p>
            <a:pPr eaLnBrk="1" hangingPunct="1">
              <a:defRPr/>
            </a:pPr>
            <a:r>
              <a:rPr lang="en-US" dirty="0">
                <a:solidFill>
                  <a:srgbClr val="002060"/>
                </a:solidFill>
                <a:effectLst>
                  <a:outerShdw blurRad="38100" dist="38100" dir="2700000" algn="tl">
                    <a:srgbClr val="000000">
                      <a:alpha val="43137"/>
                    </a:srgbClr>
                  </a:outerShdw>
                </a:effectLst>
              </a:rPr>
              <a:t>SST Change</a:t>
            </a:r>
          </a:p>
        </p:txBody>
      </p:sp>
      <p:graphicFrame>
        <p:nvGraphicFramePr>
          <p:cNvPr id="7170" name="Object 3"/>
          <p:cNvGraphicFramePr>
            <a:graphicFrameLocks noChangeAspect="1"/>
          </p:cNvGraphicFramePr>
          <p:nvPr/>
        </p:nvGraphicFramePr>
        <p:xfrm>
          <a:off x="0" y="1162050"/>
          <a:ext cx="9144000" cy="5695950"/>
        </p:xfrm>
        <a:graphic>
          <a:graphicData uri="http://schemas.openxmlformats.org/presentationml/2006/ole">
            <mc:AlternateContent xmlns:mc="http://schemas.openxmlformats.org/markup-compatibility/2006">
              <mc:Choice xmlns:v="urn:schemas-microsoft-com:vml" Requires="v">
                <p:oleObj name="CorelPhotoPaint.Image.10" r:id="rId3" imgW="6253979" imgH="3895022" progId="CorelPhotoPaint.Image.10">
                  <p:embed/>
                </p:oleObj>
              </mc:Choice>
              <mc:Fallback>
                <p:oleObj name="CorelPhotoPaint.Image.10" r:id="rId3" imgW="6253979" imgH="3895022" progId="CorelPhotoPaint.Image.10">
                  <p:embed/>
                  <p:pic>
                    <p:nvPicPr>
                      <p:cNvPr id="717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162050"/>
                        <a:ext cx="9144000" cy="5695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fig5bc"/>
          <p:cNvPicPr>
            <a:picLocks noChangeAspect="1" noChangeArrowheads="1"/>
          </p:cNvPicPr>
          <p:nvPr/>
        </p:nvPicPr>
        <p:blipFill>
          <a:blip r:embed="rId3" cstate="print"/>
          <a:srcRect/>
          <a:stretch>
            <a:fillRect/>
          </a:stretch>
        </p:blipFill>
        <p:spPr bwMode="auto">
          <a:xfrm>
            <a:off x="609600" y="971550"/>
            <a:ext cx="7848600" cy="5886450"/>
          </a:xfrm>
          <a:prstGeom prst="rect">
            <a:avLst/>
          </a:prstGeom>
          <a:noFill/>
          <a:ln w="9525">
            <a:noFill/>
            <a:miter lim="800000"/>
            <a:headEnd/>
            <a:tailEnd/>
          </a:ln>
        </p:spPr>
      </p:pic>
      <p:sp>
        <p:nvSpPr>
          <p:cNvPr id="33795" name="Text Box 3"/>
          <p:cNvSpPr txBox="1">
            <a:spLocks noChangeArrowheads="1"/>
          </p:cNvSpPr>
          <p:nvPr/>
        </p:nvSpPr>
        <p:spPr bwMode="auto">
          <a:xfrm>
            <a:off x="1795227" y="457200"/>
            <a:ext cx="5774209" cy="523220"/>
          </a:xfrm>
          <a:prstGeom prst="rect">
            <a:avLst/>
          </a:prstGeom>
          <a:noFill/>
          <a:ln w="9525">
            <a:noFill/>
            <a:miter lim="800000"/>
            <a:headEnd/>
            <a:tailEnd/>
          </a:ln>
        </p:spPr>
        <p:txBody>
          <a:bodyPr wrap="none">
            <a:spAutoFit/>
          </a:bodyPr>
          <a:lstStyle/>
          <a:p>
            <a:pPr algn="ctr">
              <a:defRPr/>
            </a:pPr>
            <a:r>
              <a:rPr lang="en-US" sz="2800" dirty="0">
                <a:solidFill>
                  <a:srgbClr val="002060"/>
                </a:solidFill>
              </a:rPr>
              <a:t>Comparing Fixed to Interactive SST:</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ecfig14c"/>
          <p:cNvPicPr>
            <a:picLocks noChangeAspect="1" noChangeArrowheads="1"/>
          </p:cNvPicPr>
          <p:nvPr/>
        </p:nvPicPr>
        <p:blipFill>
          <a:blip r:embed="rId3" cstate="print"/>
          <a:srcRect/>
          <a:stretch>
            <a:fillRect/>
          </a:stretch>
        </p:blipFill>
        <p:spPr bwMode="auto">
          <a:xfrm>
            <a:off x="733105" y="1099658"/>
            <a:ext cx="7677789" cy="5758342"/>
          </a:xfrm>
          <a:prstGeom prst="rect">
            <a:avLst/>
          </a:prstGeom>
          <a:noFill/>
          <a:ln w="9525">
            <a:noFill/>
            <a:miter lim="800000"/>
            <a:headEnd/>
            <a:tailEnd/>
          </a:ln>
        </p:spPr>
      </p:pic>
      <p:sp>
        <p:nvSpPr>
          <p:cNvPr id="34819" name="Text Box 3"/>
          <p:cNvSpPr txBox="1">
            <a:spLocks noChangeArrowheads="1"/>
          </p:cNvSpPr>
          <p:nvPr/>
        </p:nvSpPr>
        <p:spPr bwMode="auto">
          <a:xfrm>
            <a:off x="-235394" y="152400"/>
            <a:ext cx="9494139" cy="830997"/>
          </a:xfrm>
          <a:prstGeom prst="rect">
            <a:avLst/>
          </a:prstGeom>
          <a:noFill/>
          <a:ln w="9525">
            <a:noFill/>
            <a:miter lim="800000"/>
            <a:headEnd/>
            <a:tailEnd/>
          </a:ln>
        </p:spPr>
        <p:txBody>
          <a:bodyPr wrap="none">
            <a:spAutoFit/>
          </a:bodyPr>
          <a:lstStyle/>
          <a:p>
            <a:pPr algn="ctr">
              <a:defRPr/>
            </a:pPr>
            <a:r>
              <a:rPr lang="en-US" sz="2400" dirty="0">
                <a:solidFill>
                  <a:srgbClr val="002060"/>
                </a:solidFill>
              </a:rPr>
              <a:t>A good simulation of Camille can only be obtained by assuming that</a:t>
            </a:r>
          </a:p>
          <a:p>
            <a:pPr algn="ctr">
              <a:defRPr/>
            </a:pPr>
            <a:r>
              <a:rPr lang="en-US" sz="2400" dirty="0">
                <a:solidFill>
                  <a:srgbClr val="002060"/>
                </a:solidFill>
              </a:rPr>
              <a:t>it traveled right up the axis of the Loop Current:</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57187" y="204787"/>
            <a:ext cx="8429625" cy="6448425"/>
          </a:xfrm>
          <a:prstGeom prst="rect">
            <a:avLst/>
          </a:prstGeom>
        </p:spPr>
      </p:pic>
    </p:spTree>
    <p:extLst>
      <p:ext uri="{BB962C8B-B14F-4D97-AF65-F5344CB8AC3E}">
        <p14:creationId xmlns:p14="http://schemas.microsoft.com/office/powerpoint/2010/main" val="32959942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fig26"/>
          <p:cNvPicPr>
            <a:picLocks noChangeAspect="1" noChangeArrowheads="1"/>
          </p:cNvPicPr>
          <p:nvPr/>
        </p:nvPicPr>
        <p:blipFill rotWithShape="1">
          <a:blip r:embed="rId3" cstate="print"/>
          <a:srcRect t="7123" b="5973"/>
          <a:stretch/>
        </p:blipFill>
        <p:spPr bwMode="auto">
          <a:xfrm>
            <a:off x="914401" y="294922"/>
            <a:ext cx="6743700" cy="6410677"/>
          </a:xfrm>
          <a:prstGeom prst="rect">
            <a:avLst/>
          </a:prstGeom>
          <a:noFill/>
          <a:ln w="9525">
            <a:noFill/>
            <a:miter lim="800000"/>
            <a:headEnd/>
            <a:tailEnd/>
          </a:ln>
        </p:spPr>
      </p:pic>
      <p:sp>
        <p:nvSpPr>
          <p:cNvPr id="2" name="TextBox 1"/>
          <p:cNvSpPr txBox="1"/>
          <p:nvPr/>
        </p:nvSpPr>
        <p:spPr>
          <a:xfrm>
            <a:off x="7467600" y="2667000"/>
            <a:ext cx="1295400" cy="830997"/>
          </a:xfrm>
          <a:prstGeom prst="rect">
            <a:avLst/>
          </a:prstGeom>
          <a:noFill/>
        </p:spPr>
        <p:txBody>
          <a:bodyPr wrap="square" rtlCol="0">
            <a:spAutoFit/>
          </a:bodyPr>
          <a:lstStyle/>
          <a:p>
            <a:pPr algn="ctr"/>
            <a:r>
              <a:rPr lang="en-US" dirty="0">
                <a:solidFill>
                  <a:srgbClr val="0033CC"/>
                </a:solidFill>
              </a:rPr>
              <a:t>Loop Current</a:t>
            </a:r>
          </a:p>
        </p:txBody>
      </p:sp>
      <p:cxnSp>
        <p:nvCxnSpPr>
          <p:cNvPr id="4" name="Straight Arrow Connector 3"/>
          <p:cNvCxnSpPr/>
          <p:nvPr/>
        </p:nvCxnSpPr>
        <p:spPr>
          <a:xfrm flipH="1">
            <a:off x="6477000" y="3048000"/>
            <a:ext cx="914400" cy="76200"/>
          </a:xfrm>
          <a:prstGeom prst="straightConnector1">
            <a:avLst/>
          </a:prstGeom>
          <a:ln w="254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spray2"/>
          <p:cNvPicPr>
            <a:picLocks noChangeAspect="1" noChangeArrowheads="1"/>
          </p:cNvPicPr>
          <p:nvPr/>
        </p:nvPicPr>
        <p:blipFill>
          <a:blip r:embed="rId3" cstate="print"/>
          <a:srcRect/>
          <a:stretch>
            <a:fillRect/>
          </a:stretch>
        </p:blipFill>
        <p:spPr bwMode="auto">
          <a:xfrm>
            <a:off x="685800" y="1295400"/>
            <a:ext cx="7620000" cy="5080000"/>
          </a:xfrm>
          <a:prstGeom prst="rect">
            <a:avLst/>
          </a:prstGeom>
          <a:noFill/>
          <a:ln w="9525">
            <a:noFill/>
            <a:miter lim="800000"/>
            <a:headEnd/>
            <a:tailEnd/>
          </a:ln>
        </p:spPr>
      </p:pic>
      <p:sp>
        <p:nvSpPr>
          <p:cNvPr id="36867" name="Rectangle 3"/>
          <p:cNvSpPr>
            <a:spLocks noGrp="1" noChangeArrowheads="1"/>
          </p:cNvSpPr>
          <p:nvPr>
            <p:ph type="title"/>
          </p:nvPr>
        </p:nvSpPr>
        <p:spPr>
          <a:xfrm>
            <a:off x="457200" y="0"/>
            <a:ext cx="8229600" cy="868363"/>
          </a:xfrm>
        </p:spPr>
        <p:txBody>
          <a:bodyPr/>
          <a:lstStyle/>
          <a:p>
            <a:pPr algn="ctr" eaLnBrk="1" hangingPunct="1">
              <a:defRPr/>
            </a:pPr>
            <a:r>
              <a:rPr lang="en-US" dirty="0">
                <a:solidFill>
                  <a:srgbClr val="0033CC"/>
                </a:solidFill>
              </a:rPr>
              <a:t>Sea Spray</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CB6D92-B782-FA56-48A4-157B87BD479D}"/>
              </a:ext>
            </a:extLst>
          </p:cNvPr>
          <p:cNvSpPr>
            <a:spLocks noGrp="1"/>
          </p:cNvSpPr>
          <p:nvPr>
            <p:ph type="title"/>
          </p:nvPr>
        </p:nvSpPr>
        <p:spPr/>
        <p:txBody>
          <a:bodyPr>
            <a:normAutofit/>
          </a:bodyPr>
          <a:lstStyle/>
          <a:p>
            <a:r>
              <a:rPr lang="en-US" sz="2800" dirty="0"/>
              <a:t>Express the thermal wind equation in terms of the moist entropy rather than the specific volume:</a:t>
            </a:r>
          </a:p>
        </p:txBody>
      </p:sp>
      <p:graphicFrame>
        <p:nvGraphicFramePr>
          <p:cNvPr id="4" name="Object 3">
            <a:extLst>
              <a:ext uri="{FF2B5EF4-FFF2-40B4-BE49-F238E27FC236}">
                <a16:creationId xmlns:a16="http://schemas.microsoft.com/office/drawing/2014/main" id="{F6AF500D-C796-8551-F6F0-D3164FE5FA02}"/>
              </a:ext>
            </a:extLst>
          </p:cNvPr>
          <p:cNvGraphicFramePr>
            <a:graphicFrameLocks noChangeAspect="1"/>
          </p:cNvGraphicFramePr>
          <p:nvPr>
            <p:extLst>
              <p:ext uri="{D42A27DB-BD31-4B8C-83A1-F6EECF244321}">
                <p14:modId xmlns:p14="http://schemas.microsoft.com/office/powerpoint/2010/main" val="1690717548"/>
              </p:ext>
            </p:extLst>
          </p:nvPr>
        </p:nvGraphicFramePr>
        <p:xfrm>
          <a:off x="1544479" y="1884660"/>
          <a:ext cx="5785819" cy="772835"/>
        </p:xfrm>
        <a:graphic>
          <a:graphicData uri="http://schemas.openxmlformats.org/presentationml/2006/ole">
            <mc:AlternateContent xmlns:mc="http://schemas.openxmlformats.org/markup-compatibility/2006">
              <mc:Choice xmlns:v="urn:schemas-microsoft-com:vml" Requires="v">
                <p:oleObj name="Equation" r:id="rId2" imgW="3517560" imgH="469800" progId="Equation.DSMT4">
                  <p:embed/>
                </p:oleObj>
              </mc:Choice>
              <mc:Fallback>
                <p:oleObj name="Equation" r:id="rId2" imgW="3517560" imgH="469800" progId="Equation.DSMT4">
                  <p:embed/>
                  <p:pic>
                    <p:nvPicPr>
                      <p:cNvPr id="0" name=""/>
                      <p:cNvPicPr/>
                      <p:nvPr/>
                    </p:nvPicPr>
                    <p:blipFill>
                      <a:blip r:embed="rId3"/>
                      <a:stretch>
                        <a:fillRect/>
                      </a:stretch>
                    </p:blipFill>
                    <p:spPr>
                      <a:xfrm>
                        <a:off x="1544479" y="1884660"/>
                        <a:ext cx="5785819" cy="772835"/>
                      </a:xfrm>
                      <a:prstGeom prst="rect">
                        <a:avLst/>
                      </a:prstGeom>
                    </p:spPr>
                  </p:pic>
                </p:oleObj>
              </mc:Fallback>
            </mc:AlternateContent>
          </a:graphicData>
        </a:graphic>
      </p:graphicFrame>
      <p:graphicFrame>
        <p:nvGraphicFramePr>
          <p:cNvPr id="5" name="Object 4">
            <a:extLst>
              <a:ext uri="{FF2B5EF4-FFF2-40B4-BE49-F238E27FC236}">
                <a16:creationId xmlns:a16="http://schemas.microsoft.com/office/drawing/2014/main" id="{0B40DA58-58D1-566C-B6A3-5E152C1E2C15}"/>
              </a:ext>
            </a:extLst>
          </p:cNvPr>
          <p:cNvGraphicFramePr>
            <a:graphicFrameLocks noChangeAspect="1"/>
          </p:cNvGraphicFramePr>
          <p:nvPr>
            <p:extLst>
              <p:ext uri="{D42A27DB-BD31-4B8C-83A1-F6EECF244321}">
                <p14:modId xmlns:p14="http://schemas.microsoft.com/office/powerpoint/2010/main" val="518178472"/>
              </p:ext>
            </p:extLst>
          </p:nvPr>
        </p:nvGraphicFramePr>
        <p:xfrm>
          <a:off x="1437870" y="2929811"/>
          <a:ext cx="3895108" cy="1166450"/>
        </p:xfrm>
        <a:graphic>
          <a:graphicData uri="http://schemas.openxmlformats.org/presentationml/2006/ole">
            <mc:AlternateContent xmlns:mc="http://schemas.openxmlformats.org/markup-compatibility/2006">
              <mc:Choice xmlns:v="urn:schemas-microsoft-com:vml" Requires="v">
                <p:oleObj name="Equation" r:id="rId4" imgW="2374560" imgH="711000" progId="Equation.DSMT4">
                  <p:embed/>
                </p:oleObj>
              </mc:Choice>
              <mc:Fallback>
                <p:oleObj name="Equation" r:id="rId4" imgW="2374560" imgH="711000" progId="Equation.DSMT4">
                  <p:embed/>
                  <p:pic>
                    <p:nvPicPr>
                      <p:cNvPr id="0" name=""/>
                      <p:cNvPicPr/>
                      <p:nvPr/>
                    </p:nvPicPr>
                    <p:blipFill>
                      <a:blip r:embed="rId5"/>
                      <a:stretch>
                        <a:fillRect/>
                      </a:stretch>
                    </p:blipFill>
                    <p:spPr>
                      <a:xfrm>
                        <a:off x="1437870" y="2929811"/>
                        <a:ext cx="3895108" cy="1166450"/>
                      </a:xfrm>
                      <a:prstGeom prst="rect">
                        <a:avLst/>
                      </a:prstGeom>
                    </p:spPr>
                  </p:pic>
                </p:oleObj>
              </mc:Fallback>
            </mc:AlternateContent>
          </a:graphicData>
        </a:graphic>
      </p:graphicFrame>
      <p:graphicFrame>
        <p:nvGraphicFramePr>
          <p:cNvPr id="6" name="Object 5">
            <a:extLst>
              <a:ext uri="{FF2B5EF4-FFF2-40B4-BE49-F238E27FC236}">
                <a16:creationId xmlns:a16="http://schemas.microsoft.com/office/drawing/2014/main" id="{60ED4067-7E70-3EA0-DCCD-B2F88ADFEB98}"/>
              </a:ext>
            </a:extLst>
          </p:cNvPr>
          <p:cNvGraphicFramePr>
            <a:graphicFrameLocks noChangeAspect="1"/>
          </p:cNvGraphicFramePr>
          <p:nvPr>
            <p:extLst>
              <p:ext uri="{D42A27DB-BD31-4B8C-83A1-F6EECF244321}">
                <p14:modId xmlns:p14="http://schemas.microsoft.com/office/powerpoint/2010/main" val="4098497931"/>
              </p:ext>
            </p:extLst>
          </p:nvPr>
        </p:nvGraphicFramePr>
        <p:xfrm>
          <a:off x="3601255" y="4172408"/>
          <a:ext cx="836134" cy="761670"/>
        </p:xfrm>
        <a:graphic>
          <a:graphicData uri="http://schemas.openxmlformats.org/presentationml/2006/ole">
            <mc:AlternateContent xmlns:mc="http://schemas.openxmlformats.org/markup-compatibility/2006">
              <mc:Choice xmlns:v="urn:schemas-microsoft-com:vml" Requires="v">
                <p:oleObj name="Equation" r:id="rId6" imgW="623147" imgH="567545" progId="Equation.DSMT4">
                  <p:embed/>
                </p:oleObj>
              </mc:Choice>
              <mc:Fallback>
                <p:oleObj name="Equation" r:id="rId6" imgW="623147" imgH="567545" progId="Equation.DSMT4">
                  <p:embed/>
                  <p:pic>
                    <p:nvPicPr>
                      <p:cNvPr id="0" name=""/>
                      <p:cNvPicPr/>
                      <p:nvPr/>
                    </p:nvPicPr>
                    <p:blipFill>
                      <a:blip r:embed="rId7"/>
                      <a:stretch>
                        <a:fillRect/>
                      </a:stretch>
                    </p:blipFill>
                    <p:spPr>
                      <a:xfrm>
                        <a:off x="3601255" y="4172408"/>
                        <a:ext cx="836134" cy="761670"/>
                      </a:xfrm>
                      <a:prstGeom prst="rect">
                        <a:avLst/>
                      </a:prstGeom>
                    </p:spPr>
                  </p:pic>
                </p:oleObj>
              </mc:Fallback>
            </mc:AlternateContent>
          </a:graphicData>
        </a:graphic>
      </p:graphicFrame>
      <p:sp>
        <p:nvSpPr>
          <p:cNvPr id="7" name="TextBox 6">
            <a:extLst>
              <a:ext uri="{FF2B5EF4-FFF2-40B4-BE49-F238E27FC236}">
                <a16:creationId xmlns:a16="http://schemas.microsoft.com/office/drawing/2014/main" id="{EF0E7ABA-D225-E65D-0E8A-2CFC5A7E2C1E}"/>
              </a:ext>
            </a:extLst>
          </p:cNvPr>
          <p:cNvSpPr txBox="1"/>
          <p:nvPr/>
        </p:nvSpPr>
        <p:spPr>
          <a:xfrm>
            <a:off x="1362395" y="4368577"/>
            <a:ext cx="2123372" cy="369332"/>
          </a:xfrm>
          <a:prstGeom prst="rect">
            <a:avLst/>
          </a:prstGeom>
          <a:noFill/>
        </p:spPr>
        <p:txBody>
          <a:bodyPr wrap="square" rtlCol="0">
            <a:spAutoFit/>
          </a:bodyPr>
          <a:lstStyle/>
          <a:p>
            <a:r>
              <a:rPr lang="en-US" dirty="0"/>
              <a:t>Divide through by</a:t>
            </a:r>
          </a:p>
        </p:txBody>
      </p:sp>
      <p:graphicFrame>
        <p:nvGraphicFramePr>
          <p:cNvPr id="8" name="Object 7">
            <a:extLst>
              <a:ext uri="{FF2B5EF4-FFF2-40B4-BE49-F238E27FC236}">
                <a16:creationId xmlns:a16="http://schemas.microsoft.com/office/drawing/2014/main" id="{1F117144-8E73-3E18-22D1-7B55A25DA9EA}"/>
              </a:ext>
            </a:extLst>
          </p:cNvPr>
          <p:cNvGraphicFramePr>
            <a:graphicFrameLocks noChangeAspect="1"/>
          </p:cNvGraphicFramePr>
          <p:nvPr>
            <p:extLst>
              <p:ext uri="{D42A27DB-BD31-4B8C-83A1-F6EECF244321}">
                <p14:modId xmlns:p14="http://schemas.microsoft.com/office/powerpoint/2010/main" val="1852218550"/>
              </p:ext>
            </p:extLst>
          </p:nvPr>
        </p:nvGraphicFramePr>
        <p:xfrm>
          <a:off x="2637673" y="4934078"/>
          <a:ext cx="3722170" cy="963079"/>
        </p:xfrm>
        <a:graphic>
          <a:graphicData uri="http://schemas.openxmlformats.org/presentationml/2006/ole">
            <mc:AlternateContent xmlns:mc="http://schemas.openxmlformats.org/markup-compatibility/2006">
              <mc:Choice xmlns:v="urn:schemas-microsoft-com:vml" Requires="v">
                <p:oleObj name="Equation" r:id="rId8" imgW="1815840" imgH="469800" progId="Equation.DSMT4">
                  <p:embed/>
                </p:oleObj>
              </mc:Choice>
              <mc:Fallback>
                <p:oleObj name="Equation" r:id="rId8" imgW="1815840" imgH="469800" progId="Equation.DSMT4">
                  <p:embed/>
                  <p:pic>
                    <p:nvPicPr>
                      <p:cNvPr id="0" name=""/>
                      <p:cNvPicPr/>
                      <p:nvPr/>
                    </p:nvPicPr>
                    <p:blipFill>
                      <a:blip r:embed="rId9"/>
                      <a:stretch>
                        <a:fillRect/>
                      </a:stretch>
                    </p:blipFill>
                    <p:spPr>
                      <a:xfrm>
                        <a:off x="2637673" y="4934078"/>
                        <a:ext cx="3722170" cy="963079"/>
                      </a:xfrm>
                      <a:prstGeom prst="rect">
                        <a:avLst/>
                      </a:prstGeom>
                    </p:spPr>
                  </p:pic>
                </p:oleObj>
              </mc:Fallback>
            </mc:AlternateContent>
          </a:graphicData>
        </a:graphic>
      </p:graphicFrame>
      <p:sp>
        <p:nvSpPr>
          <p:cNvPr id="9" name="TextBox 8">
            <a:extLst>
              <a:ext uri="{FF2B5EF4-FFF2-40B4-BE49-F238E27FC236}">
                <a16:creationId xmlns:a16="http://schemas.microsoft.com/office/drawing/2014/main" id="{79453605-E5E5-E235-D2CD-DF95EFAF7698}"/>
              </a:ext>
            </a:extLst>
          </p:cNvPr>
          <p:cNvSpPr txBox="1"/>
          <p:nvPr/>
        </p:nvSpPr>
        <p:spPr>
          <a:xfrm>
            <a:off x="1326489" y="6123542"/>
            <a:ext cx="6491021" cy="369332"/>
          </a:xfrm>
          <a:prstGeom prst="rect">
            <a:avLst/>
          </a:prstGeom>
          <a:noFill/>
        </p:spPr>
        <p:txBody>
          <a:bodyPr wrap="square" rtlCol="0">
            <a:spAutoFit/>
          </a:bodyPr>
          <a:lstStyle/>
          <a:p>
            <a:r>
              <a:rPr lang="en-US" dirty="0"/>
              <a:t>Note that this can be integrated in pressure along </a:t>
            </a:r>
            <a:r>
              <a:rPr lang="en-US" i="1" dirty="0"/>
              <a:t>M</a:t>
            </a:r>
            <a:r>
              <a:rPr lang="en-US" dirty="0"/>
              <a:t> surfaces</a:t>
            </a:r>
          </a:p>
        </p:txBody>
      </p:sp>
    </p:spTree>
    <p:extLst>
      <p:ext uri="{BB962C8B-B14F-4D97-AF65-F5344CB8AC3E}">
        <p14:creationId xmlns:p14="http://schemas.microsoft.com/office/powerpoint/2010/main" val="1461102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fig27"/>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fig2"/>
          <p:cNvPicPr>
            <a:picLocks noChangeAspect="1" noChangeArrowheads="1"/>
          </p:cNvPicPr>
          <p:nvPr/>
        </p:nvPicPr>
        <p:blipFill rotWithShape="1">
          <a:blip r:embed="rId3" cstate="print"/>
          <a:srcRect l="833" r="833"/>
          <a:stretch/>
        </p:blipFill>
        <p:spPr bwMode="auto">
          <a:xfrm>
            <a:off x="0" y="-24582"/>
            <a:ext cx="9144000" cy="6882581"/>
          </a:xfrm>
          <a:prstGeom prst="rect">
            <a:avLst/>
          </a:prstGeom>
          <a:noFill/>
          <a:ln w="9525">
            <a:noFill/>
            <a:miter lim="800000"/>
            <a:headEnd/>
            <a:tailEnd/>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D2581343-F980-E5D6-B7D6-4EDE72F27742}"/>
              </a:ext>
            </a:extLst>
          </p:cNvPr>
          <p:cNvSpPr>
            <a:spLocks noGrp="1"/>
          </p:cNvSpPr>
          <p:nvPr>
            <p:ph idx="1"/>
          </p:nvPr>
        </p:nvSpPr>
        <p:spPr>
          <a:xfrm>
            <a:off x="628650" y="607555"/>
            <a:ext cx="7886700" cy="3633053"/>
          </a:xfrm>
        </p:spPr>
        <p:txBody>
          <a:bodyPr/>
          <a:lstStyle/>
          <a:p>
            <a:r>
              <a:rPr lang="en-US" dirty="0"/>
              <a:t> </a:t>
            </a:r>
            <a:r>
              <a:rPr lang="en-US" sz="2400" dirty="0"/>
              <a:t>At altitude where volume of water ~= volume of air, 	most heat and momentum flux is carried by spray 	drops</a:t>
            </a:r>
          </a:p>
          <a:p>
            <a:r>
              <a:rPr lang="en-US" sz="2400" dirty="0"/>
              <a:t> Upward spray mass flux does not equal downward flux 	because some spray evaporates</a:t>
            </a:r>
          </a:p>
          <a:p>
            <a:r>
              <a:rPr lang="en-US" sz="2400" dirty="0"/>
              <a:t> Drop mass must accelerate toward the free stream 	wind speed regardless of whether it evaporates</a:t>
            </a:r>
          </a:p>
          <a:p>
            <a:r>
              <a:rPr lang="en-US" sz="2400" dirty="0"/>
              <a:t> But spray enthalpy flux is carried only by re-entrant 	drops</a:t>
            </a:r>
          </a:p>
          <a:p>
            <a:endParaRPr lang="en-US" dirty="0"/>
          </a:p>
          <a:p>
            <a:pPr marL="0" indent="0">
              <a:buNone/>
            </a:pPr>
            <a:endParaRPr lang="en-US" dirty="0"/>
          </a:p>
        </p:txBody>
      </p:sp>
      <p:sp>
        <p:nvSpPr>
          <p:cNvPr id="6" name="TextBox 5">
            <a:extLst>
              <a:ext uri="{FF2B5EF4-FFF2-40B4-BE49-F238E27FC236}">
                <a16:creationId xmlns:a16="http://schemas.microsoft.com/office/drawing/2014/main" id="{57BE46B5-EBC2-5CE3-AD2B-CBB9D5543C08}"/>
              </a:ext>
            </a:extLst>
          </p:cNvPr>
          <p:cNvSpPr txBox="1"/>
          <p:nvPr/>
        </p:nvSpPr>
        <p:spPr>
          <a:xfrm>
            <a:off x="855460" y="4601210"/>
            <a:ext cx="2276794" cy="369332"/>
          </a:xfrm>
          <a:prstGeom prst="rect">
            <a:avLst/>
          </a:prstGeom>
          <a:noFill/>
        </p:spPr>
        <p:txBody>
          <a:bodyPr wrap="square" rtlCol="0">
            <a:spAutoFit/>
          </a:bodyPr>
          <a:lstStyle/>
          <a:p>
            <a:r>
              <a:rPr lang="en-US" dirty="0"/>
              <a:t>Spray enthalpy flux: </a:t>
            </a:r>
          </a:p>
        </p:txBody>
      </p:sp>
      <p:graphicFrame>
        <p:nvGraphicFramePr>
          <p:cNvPr id="7" name="Object 6">
            <a:extLst>
              <a:ext uri="{FF2B5EF4-FFF2-40B4-BE49-F238E27FC236}">
                <a16:creationId xmlns:a16="http://schemas.microsoft.com/office/drawing/2014/main" id="{531B79DC-7AC8-8E7C-B17E-FF961B43C275}"/>
              </a:ext>
            </a:extLst>
          </p:cNvPr>
          <p:cNvGraphicFramePr>
            <a:graphicFrameLocks noChangeAspect="1"/>
          </p:cNvGraphicFramePr>
          <p:nvPr>
            <p:extLst>
              <p:ext uri="{D42A27DB-BD31-4B8C-83A1-F6EECF244321}">
                <p14:modId xmlns:p14="http://schemas.microsoft.com/office/powerpoint/2010/main" val="2207278336"/>
              </p:ext>
            </p:extLst>
          </p:nvPr>
        </p:nvGraphicFramePr>
        <p:xfrm>
          <a:off x="3536950" y="4514850"/>
          <a:ext cx="1897063" cy="541338"/>
        </p:xfrm>
        <a:graphic>
          <a:graphicData uri="http://schemas.openxmlformats.org/presentationml/2006/ole">
            <mc:AlternateContent xmlns:mc="http://schemas.openxmlformats.org/markup-compatibility/2006">
              <mc:Choice xmlns:v="urn:schemas-microsoft-com:vml" Requires="v">
                <p:oleObj name="Equation" r:id="rId2" imgW="888840" imgH="253800" progId="Equation.DSMT4">
                  <p:embed/>
                </p:oleObj>
              </mc:Choice>
              <mc:Fallback>
                <p:oleObj name="Equation" r:id="rId2" imgW="888840" imgH="253800" progId="Equation.DSMT4">
                  <p:embed/>
                  <p:pic>
                    <p:nvPicPr>
                      <p:cNvPr id="0" name=""/>
                      <p:cNvPicPr/>
                      <p:nvPr/>
                    </p:nvPicPr>
                    <p:blipFill>
                      <a:blip r:embed="rId3"/>
                      <a:stretch>
                        <a:fillRect/>
                      </a:stretch>
                    </p:blipFill>
                    <p:spPr>
                      <a:xfrm>
                        <a:off x="3536950" y="4514850"/>
                        <a:ext cx="1897063" cy="541338"/>
                      </a:xfrm>
                      <a:prstGeom prst="rect">
                        <a:avLst/>
                      </a:prstGeom>
                    </p:spPr>
                  </p:pic>
                </p:oleObj>
              </mc:Fallback>
            </mc:AlternateContent>
          </a:graphicData>
        </a:graphic>
      </p:graphicFrame>
      <p:sp>
        <p:nvSpPr>
          <p:cNvPr id="8" name="TextBox 7">
            <a:extLst>
              <a:ext uri="{FF2B5EF4-FFF2-40B4-BE49-F238E27FC236}">
                <a16:creationId xmlns:a16="http://schemas.microsoft.com/office/drawing/2014/main" id="{643091E2-5D5B-A250-952F-32A52C6EB127}"/>
              </a:ext>
            </a:extLst>
          </p:cNvPr>
          <p:cNvSpPr txBox="1"/>
          <p:nvPr/>
        </p:nvSpPr>
        <p:spPr>
          <a:xfrm>
            <a:off x="1582616" y="4113131"/>
            <a:ext cx="2319182" cy="307777"/>
          </a:xfrm>
          <a:prstGeom prst="rect">
            <a:avLst/>
          </a:prstGeom>
          <a:noFill/>
        </p:spPr>
        <p:txBody>
          <a:bodyPr wrap="square" rtlCol="0">
            <a:spAutoFit/>
          </a:bodyPr>
          <a:lstStyle/>
          <a:p>
            <a:r>
              <a:rPr lang="en-US" sz="1400" dirty="0"/>
              <a:t>Re-entrant spray mass flux</a:t>
            </a:r>
          </a:p>
        </p:txBody>
      </p:sp>
      <p:sp>
        <p:nvSpPr>
          <p:cNvPr id="9" name="TextBox 8">
            <a:extLst>
              <a:ext uri="{FF2B5EF4-FFF2-40B4-BE49-F238E27FC236}">
                <a16:creationId xmlns:a16="http://schemas.microsoft.com/office/drawing/2014/main" id="{26B3CA55-9E8A-8481-4740-050F2F44D9DA}"/>
              </a:ext>
            </a:extLst>
          </p:cNvPr>
          <p:cNvSpPr txBox="1"/>
          <p:nvPr/>
        </p:nvSpPr>
        <p:spPr>
          <a:xfrm>
            <a:off x="4866314" y="4086719"/>
            <a:ext cx="2031575" cy="307777"/>
          </a:xfrm>
          <a:prstGeom prst="rect">
            <a:avLst/>
          </a:prstGeom>
          <a:noFill/>
        </p:spPr>
        <p:txBody>
          <a:bodyPr wrap="square" rtlCol="0">
            <a:spAutoFit/>
          </a:bodyPr>
          <a:lstStyle/>
          <a:p>
            <a:r>
              <a:rPr lang="en-US" sz="1400" dirty="0"/>
              <a:t>Wet-bulb temperature</a:t>
            </a:r>
          </a:p>
        </p:txBody>
      </p:sp>
      <p:sp>
        <p:nvSpPr>
          <p:cNvPr id="10" name="TextBox 9">
            <a:extLst>
              <a:ext uri="{FF2B5EF4-FFF2-40B4-BE49-F238E27FC236}">
                <a16:creationId xmlns:a16="http://schemas.microsoft.com/office/drawing/2014/main" id="{CF405060-2451-BEB8-3A4D-ABC68FE6844A}"/>
              </a:ext>
            </a:extLst>
          </p:cNvPr>
          <p:cNvSpPr txBox="1"/>
          <p:nvPr/>
        </p:nvSpPr>
        <p:spPr>
          <a:xfrm>
            <a:off x="3323649" y="5114019"/>
            <a:ext cx="2496702" cy="307777"/>
          </a:xfrm>
          <a:prstGeom prst="rect">
            <a:avLst/>
          </a:prstGeom>
          <a:noFill/>
        </p:spPr>
        <p:txBody>
          <a:bodyPr wrap="square" rtlCol="0">
            <a:spAutoFit/>
          </a:bodyPr>
          <a:lstStyle/>
          <a:p>
            <a:r>
              <a:rPr lang="en-US" sz="1400" dirty="0"/>
              <a:t>Heat capacity of liquid water</a:t>
            </a:r>
          </a:p>
        </p:txBody>
      </p:sp>
      <p:cxnSp>
        <p:nvCxnSpPr>
          <p:cNvPr id="12" name="Straight Arrow Connector 11">
            <a:extLst>
              <a:ext uri="{FF2B5EF4-FFF2-40B4-BE49-F238E27FC236}">
                <a16:creationId xmlns:a16="http://schemas.microsoft.com/office/drawing/2014/main" id="{F9FC900F-BC72-9DD4-A699-FF065FC1EBB8}"/>
              </a:ext>
            </a:extLst>
          </p:cNvPr>
          <p:cNvCxnSpPr/>
          <p:nvPr/>
        </p:nvCxnSpPr>
        <p:spPr>
          <a:xfrm>
            <a:off x="3252564" y="4420908"/>
            <a:ext cx="355941" cy="24928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A4C6F90C-D72B-4A41-02F6-97EFEE385366}"/>
              </a:ext>
            </a:extLst>
          </p:cNvPr>
          <p:cNvCxnSpPr>
            <a:cxnSpLocks/>
          </p:cNvCxnSpPr>
          <p:nvPr/>
        </p:nvCxnSpPr>
        <p:spPr>
          <a:xfrm flipH="1">
            <a:off x="5161144" y="4351927"/>
            <a:ext cx="398901" cy="31826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14F9F362-67AD-B3A7-0B81-F5CF2E258FC6}"/>
              </a:ext>
            </a:extLst>
          </p:cNvPr>
          <p:cNvCxnSpPr>
            <a:cxnSpLocks/>
          </p:cNvCxnSpPr>
          <p:nvPr/>
        </p:nvCxnSpPr>
        <p:spPr>
          <a:xfrm flipH="1" flipV="1">
            <a:off x="4160827" y="4979870"/>
            <a:ext cx="411173" cy="15388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80187592-C8B7-1741-E951-ACDEB936B04D}"/>
              </a:ext>
            </a:extLst>
          </p:cNvPr>
          <p:cNvSpPr txBox="1"/>
          <p:nvPr/>
        </p:nvSpPr>
        <p:spPr>
          <a:xfrm>
            <a:off x="855460" y="5680958"/>
            <a:ext cx="2468189" cy="369332"/>
          </a:xfrm>
          <a:prstGeom prst="rect">
            <a:avLst/>
          </a:prstGeom>
          <a:noFill/>
        </p:spPr>
        <p:txBody>
          <a:bodyPr wrap="square" rtlCol="0">
            <a:spAutoFit/>
          </a:bodyPr>
          <a:lstStyle/>
          <a:p>
            <a:r>
              <a:rPr lang="en-US" dirty="0"/>
              <a:t>Spray momentum flux: </a:t>
            </a:r>
          </a:p>
        </p:txBody>
      </p:sp>
      <p:graphicFrame>
        <p:nvGraphicFramePr>
          <p:cNvPr id="20" name="Object 19">
            <a:extLst>
              <a:ext uri="{FF2B5EF4-FFF2-40B4-BE49-F238E27FC236}">
                <a16:creationId xmlns:a16="http://schemas.microsoft.com/office/drawing/2014/main" id="{945851EE-3220-5035-412F-3813B1004E49}"/>
              </a:ext>
            </a:extLst>
          </p:cNvPr>
          <p:cNvGraphicFramePr>
            <a:graphicFrameLocks noChangeAspect="1"/>
          </p:cNvGraphicFramePr>
          <p:nvPr>
            <p:extLst>
              <p:ext uri="{D42A27DB-BD31-4B8C-83A1-F6EECF244321}">
                <p14:modId xmlns:p14="http://schemas.microsoft.com/office/powerpoint/2010/main" val="2176566140"/>
              </p:ext>
            </p:extLst>
          </p:nvPr>
        </p:nvGraphicFramePr>
        <p:xfrm>
          <a:off x="3567975" y="5577586"/>
          <a:ext cx="971976" cy="555415"/>
        </p:xfrm>
        <a:graphic>
          <a:graphicData uri="http://schemas.openxmlformats.org/presentationml/2006/ole">
            <mc:AlternateContent xmlns:mc="http://schemas.openxmlformats.org/markup-compatibility/2006">
              <mc:Choice xmlns:v="urn:schemas-microsoft-com:vml" Requires="v">
                <p:oleObj name="Equation" r:id="rId4" imgW="444240" imgH="253800" progId="Equation.DSMT4">
                  <p:embed/>
                </p:oleObj>
              </mc:Choice>
              <mc:Fallback>
                <p:oleObj name="Equation" r:id="rId4" imgW="444240" imgH="253800" progId="Equation.DSMT4">
                  <p:embed/>
                  <p:pic>
                    <p:nvPicPr>
                      <p:cNvPr id="0" name=""/>
                      <p:cNvPicPr/>
                      <p:nvPr/>
                    </p:nvPicPr>
                    <p:blipFill>
                      <a:blip r:embed="rId5"/>
                      <a:stretch>
                        <a:fillRect/>
                      </a:stretch>
                    </p:blipFill>
                    <p:spPr>
                      <a:xfrm>
                        <a:off x="3567975" y="5577586"/>
                        <a:ext cx="971976" cy="555415"/>
                      </a:xfrm>
                      <a:prstGeom prst="rect">
                        <a:avLst/>
                      </a:prstGeom>
                    </p:spPr>
                  </p:pic>
                </p:oleObj>
              </mc:Fallback>
            </mc:AlternateContent>
          </a:graphicData>
        </a:graphic>
      </p:graphicFrame>
      <p:sp>
        <p:nvSpPr>
          <p:cNvPr id="21" name="TextBox 20">
            <a:extLst>
              <a:ext uri="{FF2B5EF4-FFF2-40B4-BE49-F238E27FC236}">
                <a16:creationId xmlns:a16="http://schemas.microsoft.com/office/drawing/2014/main" id="{CA2AA688-6058-3A6A-ADD8-3F3B5327D65E}"/>
              </a:ext>
            </a:extLst>
          </p:cNvPr>
          <p:cNvSpPr txBox="1"/>
          <p:nvPr/>
        </p:nvSpPr>
        <p:spPr>
          <a:xfrm>
            <a:off x="2080413" y="6162349"/>
            <a:ext cx="2286000" cy="307777"/>
          </a:xfrm>
          <a:prstGeom prst="rect">
            <a:avLst/>
          </a:prstGeom>
          <a:noFill/>
        </p:spPr>
        <p:txBody>
          <a:bodyPr wrap="square" rtlCol="0">
            <a:spAutoFit/>
          </a:bodyPr>
          <a:lstStyle/>
          <a:p>
            <a:r>
              <a:rPr lang="en-US" sz="1400" dirty="0"/>
              <a:t>Total spray mass flux</a:t>
            </a:r>
          </a:p>
        </p:txBody>
      </p:sp>
      <p:cxnSp>
        <p:nvCxnSpPr>
          <p:cNvPr id="22" name="Straight Arrow Connector 21">
            <a:extLst>
              <a:ext uri="{FF2B5EF4-FFF2-40B4-BE49-F238E27FC236}">
                <a16:creationId xmlns:a16="http://schemas.microsoft.com/office/drawing/2014/main" id="{893D6DDC-3903-993D-3E53-BA1A33AE22DA}"/>
              </a:ext>
            </a:extLst>
          </p:cNvPr>
          <p:cNvCxnSpPr>
            <a:cxnSpLocks/>
          </p:cNvCxnSpPr>
          <p:nvPr/>
        </p:nvCxnSpPr>
        <p:spPr>
          <a:xfrm flipV="1">
            <a:off x="3252564" y="5981678"/>
            <a:ext cx="355941" cy="17252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48288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0"/>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1"/>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0" grpId="0"/>
      <p:bldP spid="19" grpId="0"/>
      <p:bldP spid="21"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B7F0ACC-0F59-6190-E380-D618672642B4}"/>
              </a:ext>
            </a:extLst>
          </p:cNvPr>
          <p:cNvSpPr txBox="1"/>
          <p:nvPr/>
        </p:nvSpPr>
        <p:spPr>
          <a:xfrm>
            <a:off x="486508" y="375138"/>
            <a:ext cx="7637584" cy="830997"/>
          </a:xfrm>
          <a:prstGeom prst="rect">
            <a:avLst/>
          </a:prstGeom>
          <a:noFill/>
        </p:spPr>
        <p:txBody>
          <a:bodyPr wrap="square" rtlCol="0">
            <a:spAutoFit/>
          </a:bodyPr>
          <a:lstStyle/>
          <a:p>
            <a:pPr algn="ctr"/>
            <a:r>
              <a:rPr lang="en-US" sz="2400" dirty="0"/>
              <a:t>If </a:t>
            </a:r>
            <a:r>
              <a:rPr lang="en-US" sz="2400" i="1" dirty="0" err="1"/>
              <a:t>S</a:t>
            </a:r>
            <a:r>
              <a:rPr lang="en-US" sz="2400" i="1" baseline="-25000" dirty="0" err="1"/>
              <a:t>me</a:t>
            </a:r>
            <a:r>
              <a:rPr lang="en-US" sz="2400" i="1" dirty="0"/>
              <a:t> ~= </a:t>
            </a:r>
            <a:r>
              <a:rPr lang="en-US" sz="2400" i="1" dirty="0" err="1"/>
              <a:t>S</a:t>
            </a:r>
            <a:r>
              <a:rPr lang="en-US" sz="2400" i="1" baseline="-25000" dirty="0" err="1"/>
              <a:t>m</a:t>
            </a:r>
            <a:r>
              <a:rPr lang="en-US" sz="2400" dirty="0"/>
              <a:t>, the ratio of enthalpy flux to momentum flux is independent of </a:t>
            </a:r>
            <a:r>
              <a:rPr lang="en-US" sz="2400" i="1" dirty="0" err="1"/>
              <a:t>S</a:t>
            </a:r>
            <a:r>
              <a:rPr lang="en-US" sz="2400" i="1" baseline="-25000" dirty="0" err="1"/>
              <a:t>m</a:t>
            </a:r>
            <a:endParaRPr lang="en-US" sz="2400" i="1" baseline="-25000" dirty="0"/>
          </a:p>
        </p:txBody>
      </p:sp>
      <p:graphicFrame>
        <p:nvGraphicFramePr>
          <p:cNvPr id="5" name="Object 4">
            <a:extLst>
              <a:ext uri="{FF2B5EF4-FFF2-40B4-BE49-F238E27FC236}">
                <a16:creationId xmlns:a16="http://schemas.microsoft.com/office/drawing/2014/main" id="{C2DF3612-D8D5-59C2-1965-D74B60615FAE}"/>
              </a:ext>
            </a:extLst>
          </p:cNvPr>
          <p:cNvGraphicFramePr>
            <a:graphicFrameLocks noChangeAspect="1"/>
          </p:cNvGraphicFramePr>
          <p:nvPr>
            <p:extLst>
              <p:ext uri="{D42A27DB-BD31-4B8C-83A1-F6EECF244321}">
                <p14:modId xmlns:p14="http://schemas.microsoft.com/office/powerpoint/2010/main" val="1095993473"/>
              </p:ext>
            </p:extLst>
          </p:nvPr>
        </p:nvGraphicFramePr>
        <p:xfrm>
          <a:off x="4991100" y="3302000"/>
          <a:ext cx="914400" cy="198438"/>
        </p:xfrm>
        <a:graphic>
          <a:graphicData uri="http://schemas.openxmlformats.org/presentationml/2006/ole">
            <mc:AlternateContent xmlns:mc="http://schemas.openxmlformats.org/markup-compatibility/2006">
              <mc:Choice xmlns:v="urn:schemas-microsoft-com:vml" Requires="v">
                <p:oleObj name="Equation" r:id="rId2" imgW="914400" imgH="198720" progId="Equation.DSMT4">
                  <p:embed/>
                </p:oleObj>
              </mc:Choice>
              <mc:Fallback>
                <p:oleObj name="Equation" r:id="rId2" imgW="914400" imgH="198720" progId="Equation.DSMT4">
                  <p:embed/>
                  <p:pic>
                    <p:nvPicPr>
                      <p:cNvPr id="0" name=""/>
                      <p:cNvPicPr/>
                      <p:nvPr/>
                    </p:nvPicPr>
                    <p:blipFill>
                      <a:blip r:embed="rId3"/>
                      <a:stretch>
                        <a:fillRect/>
                      </a:stretch>
                    </p:blipFill>
                    <p:spPr>
                      <a:xfrm>
                        <a:off x="4991100" y="3302000"/>
                        <a:ext cx="914400" cy="198438"/>
                      </a:xfrm>
                      <a:prstGeom prst="rect">
                        <a:avLst/>
                      </a:prstGeom>
                    </p:spPr>
                  </p:pic>
                </p:oleObj>
              </mc:Fallback>
            </mc:AlternateContent>
          </a:graphicData>
        </a:graphic>
      </p:graphicFrame>
      <p:graphicFrame>
        <p:nvGraphicFramePr>
          <p:cNvPr id="6" name="Object 5">
            <a:extLst>
              <a:ext uri="{FF2B5EF4-FFF2-40B4-BE49-F238E27FC236}">
                <a16:creationId xmlns:a16="http://schemas.microsoft.com/office/drawing/2014/main" id="{C2F5EFD9-03D8-6C7E-2CE7-00B8E2B56D69}"/>
              </a:ext>
            </a:extLst>
          </p:cNvPr>
          <p:cNvGraphicFramePr>
            <a:graphicFrameLocks noChangeAspect="1"/>
          </p:cNvGraphicFramePr>
          <p:nvPr>
            <p:extLst>
              <p:ext uri="{D42A27DB-BD31-4B8C-83A1-F6EECF244321}">
                <p14:modId xmlns:p14="http://schemas.microsoft.com/office/powerpoint/2010/main" val="3161821589"/>
              </p:ext>
            </p:extLst>
          </p:nvPr>
        </p:nvGraphicFramePr>
        <p:xfrm>
          <a:off x="2202961" y="1474482"/>
          <a:ext cx="4441824" cy="1110456"/>
        </p:xfrm>
        <a:graphic>
          <a:graphicData uri="http://schemas.openxmlformats.org/presentationml/2006/ole">
            <mc:AlternateContent xmlns:mc="http://schemas.openxmlformats.org/markup-compatibility/2006">
              <mc:Choice xmlns:v="urn:schemas-microsoft-com:vml" Requires="v">
                <p:oleObj name="Equation" r:id="rId4" imgW="2234880" imgH="558720" progId="Equation.DSMT4">
                  <p:embed/>
                </p:oleObj>
              </mc:Choice>
              <mc:Fallback>
                <p:oleObj name="Equation" r:id="rId4" imgW="2234880" imgH="558720" progId="Equation.DSMT4">
                  <p:embed/>
                  <p:pic>
                    <p:nvPicPr>
                      <p:cNvPr id="0" name=""/>
                      <p:cNvPicPr/>
                      <p:nvPr/>
                    </p:nvPicPr>
                    <p:blipFill>
                      <a:blip r:embed="rId5"/>
                      <a:stretch>
                        <a:fillRect/>
                      </a:stretch>
                    </p:blipFill>
                    <p:spPr>
                      <a:xfrm>
                        <a:off x="2202961" y="1474482"/>
                        <a:ext cx="4441824" cy="1110456"/>
                      </a:xfrm>
                      <a:prstGeom prst="rect">
                        <a:avLst/>
                      </a:prstGeom>
                    </p:spPr>
                  </p:pic>
                </p:oleObj>
              </mc:Fallback>
            </mc:AlternateContent>
          </a:graphicData>
        </a:graphic>
      </p:graphicFrame>
      <p:pic>
        <p:nvPicPr>
          <p:cNvPr id="8" name="Picture 7">
            <a:extLst>
              <a:ext uri="{FF2B5EF4-FFF2-40B4-BE49-F238E27FC236}">
                <a16:creationId xmlns:a16="http://schemas.microsoft.com/office/drawing/2014/main" id="{4ADCEC81-D315-05A5-DAE0-B88DCA46B2E0}"/>
              </a:ext>
            </a:extLst>
          </p:cNvPr>
          <p:cNvPicPr>
            <a:picLocks noChangeAspect="1"/>
          </p:cNvPicPr>
          <p:nvPr/>
        </p:nvPicPr>
        <p:blipFill>
          <a:blip r:embed="rId6"/>
          <a:stretch>
            <a:fillRect/>
          </a:stretch>
        </p:blipFill>
        <p:spPr>
          <a:xfrm>
            <a:off x="1657716" y="2762977"/>
            <a:ext cx="5652721" cy="3893775"/>
          </a:xfrm>
          <a:prstGeom prst="rect">
            <a:avLst/>
          </a:prstGeom>
        </p:spPr>
      </p:pic>
    </p:spTree>
    <p:extLst>
      <p:ext uri="{BB962C8B-B14F-4D97-AF65-F5344CB8AC3E}">
        <p14:creationId xmlns:p14="http://schemas.microsoft.com/office/powerpoint/2010/main" val="1069110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24BCC7C-1DFE-E975-D664-0316F22DE72E}"/>
              </a:ext>
            </a:extLst>
          </p:cNvPr>
          <p:cNvPicPr>
            <a:picLocks noChangeAspect="1"/>
          </p:cNvPicPr>
          <p:nvPr/>
        </p:nvPicPr>
        <p:blipFill>
          <a:blip r:embed="rId2"/>
          <a:stretch>
            <a:fillRect/>
          </a:stretch>
        </p:blipFill>
        <p:spPr>
          <a:xfrm>
            <a:off x="797170" y="527537"/>
            <a:ext cx="4825218" cy="6031523"/>
          </a:xfrm>
          <a:prstGeom prst="rect">
            <a:avLst/>
          </a:prstGeom>
        </p:spPr>
      </p:pic>
      <p:sp>
        <p:nvSpPr>
          <p:cNvPr id="5" name="TextBox 4">
            <a:extLst>
              <a:ext uri="{FF2B5EF4-FFF2-40B4-BE49-F238E27FC236}">
                <a16:creationId xmlns:a16="http://schemas.microsoft.com/office/drawing/2014/main" id="{03CA24D4-D2B6-C6BF-E9AF-AB3AE546BF4C}"/>
              </a:ext>
            </a:extLst>
          </p:cNvPr>
          <p:cNvSpPr txBox="1"/>
          <p:nvPr/>
        </p:nvSpPr>
        <p:spPr>
          <a:xfrm>
            <a:off x="5843954" y="2391508"/>
            <a:ext cx="2924908" cy="1754326"/>
          </a:xfrm>
          <a:prstGeom prst="rect">
            <a:avLst/>
          </a:prstGeom>
          <a:noFill/>
        </p:spPr>
        <p:txBody>
          <a:bodyPr wrap="square" rtlCol="0">
            <a:spAutoFit/>
          </a:bodyPr>
          <a:lstStyle/>
          <a:p>
            <a:r>
              <a:rPr lang="en-US" dirty="0"/>
              <a:t>Princeton University Press.</a:t>
            </a:r>
          </a:p>
          <a:p>
            <a:r>
              <a:rPr lang="en-US" dirty="0"/>
              <a:t>Will be released on April 14; can be pre-ordered from publisher, Amazon, Walmart, Barnes and Noble, etc.</a:t>
            </a:r>
          </a:p>
        </p:txBody>
      </p:sp>
    </p:spTree>
    <p:extLst>
      <p:ext uri="{BB962C8B-B14F-4D97-AF65-F5344CB8AC3E}">
        <p14:creationId xmlns:p14="http://schemas.microsoft.com/office/powerpoint/2010/main" val="17873732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44920C-6AB9-6021-770A-7FFC3CE4066B}"/>
              </a:ext>
            </a:extLst>
          </p:cNvPr>
          <p:cNvSpPr>
            <a:spLocks noGrp="1"/>
          </p:cNvSpPr>
          <p:nvPr>
            <p:ph type="title"/>
          </p:nvPr>
        </p:nvSpPr>
        <p:spPr/>
        <p:txBody>
          <a:bodyPr/>
          <a:lstStyle/>
          <a:p>
            <a:pPr algn="ctr"/>
            <a:r>
              <a:rPr lang="en-US" dirty="0">
                <a:latin typeface="+mj-lt"/>
              </a:rPr>
              <a:t>Up Next:</a:t>
            </a:r>
          </a:p>
        </p:txBody>
      </p:sp>
      <p:sp>
        <p:nvSpPr>
          <p:cNvPr id="3" name="Content Placeholder 2">
            <a:extLst>
              <a:ext uri="{FF2B5EF4-FFF2-40B4-BE49-F238E27FC236}">
                <a16:creationId xmlns:a16="http://schemas.microsoft.com/office/drawing/2014/main" id="{52CC2F02-2CA6-3E99-6CBA-5F5CCE069679}"/>
              </a:ext>
            </a:extLst>
          </p:cNvPr>
          <p:cNvSpPr>
            <a:spLocks noGrp="1"/>
          </p:cNvSpPr>
          <p:nvPr>
            <p:ph idx="1"/>
          </p:nvPr>
        </p:nvSpPr>
        <p:spPr>
          <a:xfrm>
            <a:off x="628650" y="2374253"/>
            <a:ext cx="7886700" cy="3748382"/>
          </a:xfrm>
        </p:spPr>
        <p:txBody>
          <a:bodyPr/>
          <a:lstStyle/>
          <a:p>
            <a:pPr>
              <a:spcAft>
                <a:spcPts val="1800"/>
              </a:spcAft>
            </a:pPr>
            <a:r>
              <a:rPr lang="en-US" sz="2400" dirty="0">
                <a:solidFill>
                  <a:schemeClr val="bg1">
                    <a:lumMod val="65000"/>
                  </a:schemeClr>
                </a:solidFill>
                <a:latin typeface="+mn-lt"/>
              </a:rPr>
              <a:t> </a:t>
            </a:r>
            <a:r>
              <a:rPr lang="en-US" sz="2400" dirty="0">
                <a:latin typeface="+mn-lt"/>
              </a:rPr>
              <a:t>Using Physics to Catalyze Climate Action, Part I</a:t>
            </a:r>
          </a:p>
          <a:p>
            <a:pPr>
              <a:spcAft>
                <a:spcPts val="1800"/>
              </a:spcAft>
            </a:pPr>
            <a:r>
              <a:rPr lang="en-US" sz="2400" dirty="0">
                <a:solidFill>
                  <a:schemeClr val="bg1">
                    <a:lumMod val="65000"/>
                  </a:schemeClr>
                </a:solidFill>
                <a:latin typeface="+mn-lt"/>
              </a:rPr>
              <a:t> Using Physics to Catalyze Climate  Action, Part II</a:t>
            </a:r>
          </a:p>
        </p:txBody>
      </p:sp>
    </p:spTree>
    <p:extLst>
      <p:ext uri="{BB962C8B-B14F-4D97-AF65-F5344CB8AC3E}">
        <p14:creationId xmlns:p14="http://schemas.microsoft.com/office/powerpoint/2010/main" val="36588954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02CD7B5-9331-A3E5-6B8E-46657CFC67A3}"/>
              </a:ext>
            </a:extLst>
          </p:cNvPr>
          <p:cNvSpPr txBox="1"/>
          <p:nvPr/>
        </p:nvSpPr>
        <p:spPr>
          <a:xfrm>
            <a:off x="447995" y="355941"/>
            <a:ext cx="8419844" cy="1200329"/>
          </a:xfrm>
          <a:prstGeom prst="rect">
            <a:avLst/>
          </a:prstGeom>
          <a:noFill/>
        </p:spPr>
        <p:txBody>
          <a:bodyPr wrap="square" rtlCol="0">
            <a:spAutoFit/>
          </a:bodyPr>
          <a:lstStyle/>
          <a:p>
            <a:r>
              <a:rPr lang="en-US" sz="2400" dirty="0"/>
              <a:t>We choose to integrate this down from a point along an </a:t>
            </a:r>
            <a:r>
              <a:rPr lang="en-US" sz="2400" i="1" dirty="0"/>
              <a:t>M</a:t>
            </a:r>
            <a:r>
              <a:rPr lang="en-US" sz="2400" dirty="0"/>
              <a:t> surface at radius </a:t>
            </a:r>
            <a:r>
              <a:rPr lang="en-US" sz="2400" i="1" dirty="0" err="1"/>
              <a:t>r</a:t>
            </a:r>
            <a:r>
              <a:rPr lang="en-US" sz="2400" i="1" baseline="-25000" dirty="0" err="1"/>
              <a:t>o</a:t>
            </a:r>
            <a:r>
              <a:rPr lang="en-US" sz="2400" dirty="0"/>
              <a:t> and absolute temperature </a:t>
            </a:r>
            <a:r>
              <a:rPr lang="en-US" sz="2400" i="1" dirty="0"/>
              <a:t>T</a:t>
            </a:r>
            <a:r>
              <a:rPr lang="en-US" sz="2400" i="1" baseline="-25000" dirty="0"/>
              <a:t>o</a:t>
            </a:r>
            <a:r>
              <a:rPr lang="en-US" sz="2400" i="1" dirty="0"/>
              <a:t> </a:t>
            </a:r>
            <a:r>
              <a:rPr lang="en-US" sz="2400" dirty="0"/>
              <a:t>at which the azimuthal velocity, </a:t>
            </a:r>
            <a:r>
              <a:rPr lang="en-US" sz="2400" i="1" dirty="0"/>
              <a:t>V</a:t>
            </a:r>
            <a:r>
              <a:rPr lang="en-US" sz="2400" dirty="0"/>
              <a:t>, vanishes:</a:t>
            </a:r>
          </a:p>
        </p:txBody>
      </p:sp>
      <p:graphicFrame>
        <p:nvGraphicFramePr>
          <p:cNvPr id="5" name="Object 4">
            <a:extLst>
              <a:ext uri="{FF2B5EF4-FFF2-40B4-BE49-F238E27FC236}">
                <a16:creationId xmlns:a16="http://schemas.microsoft.com/office/drawing/2014/main" id="{D961542E-78B8-35CA-15A1-3D9FD9E4DBC6}"/>
              </a:ext>
            </a:extLst>
          </p:cNvPr>
          <p:cNvGraphicFramePr>
            <a:graphicFrameLocks noChangeAspect="1"/>
          </p:cNvGraphicFramePr>
          <p:nvPr>
            <p:extLst>
              <p:ext uri="{D42A27DB-BD31-4B8C-83A1-F6EECF244321}">
                <p14:modId xmlns:p14="http://schemas.microsoft.com/office/powerpoint/2010/main" val="356696326"/>
              </p:ext>
            </p:extLst>
          </p:nvPr>
        </p:nvGraphicFramePr>
        <p:xfrm>
          <a:off x="2344131" y="1762348"/>
          <a:ext cx="4055354" cy="1060631"/>
        </p:xfrm>
        <a:graphic>
          <a:graphicData uri="http://schemas.openxmlformats.org/presentationml/2006/ole">
            <mc:AlternateContent xmlns:mc="http://schemas.openxmlformats.org/markup-compatibility/2006">
              <mc:Choice xmlns:v="urn:schemas-microsoft-com:vml" Requires="v">
                <p:oleObj name="Equation" r:id="rId2" imgW="1650960" imgH="431640" progId="Equation.DSMT4">
                  <p:embed/>
                </p:oleObj>
              </mc:Choice>
              <mc:Fallback>
                <p:oleObj name="Equation" r:id="rId2" imgW="1650960" imgH="431640" progId="Equation.DSMT4">
                  <p:embed/>
                  <p:pic>
                    <p:nvPicPr>
                      <p:cNvPr id="0" name=""/>
                      <p:cNvPicPr/>
                      <p:nvPr/>
                    </p:nvPicPr>
                    <p:blipFill>
                      <a:blip r:embed="rId3"/>
                      <a:stretch>
                        <a:fillRect/>
                      </a:stretch>
                    </p:blipFill>
                    <p:spPr>
                      <a:xfrm>
                        <a:off x="2344131" y="1762348"/>
                        <a:ext cx="4055354" cy="1060631"/>
                      </a:xfrm>
                      <a:prstGeom prst="rect">
                        <a:avLst/>
                      </a:prstGeom>
                    </p:spPr>
                  </p:pic>
                </p:oleObj>
              </mc:Fallback>
            </mc:AlternateContent>
          </a:graphicData>
        </a:graphic>
      </p:graphicFrame>
      <p:sp>
        <p:nvSpPr>
          <p:cNvPr id="6" name="TextBox 5">
            <a:extLst>
              <a:ext uri="{FF2B5EF4-FFF2-40B4-BE49-F238E27FC236}">
                <a16:creationId xmlns:a16="http://schemas.microsoft.com/office/drawing/2014/main" id="{E9F384FF-B5B3-F56D-437A-49F7825AA49D}"/>
              </a:ext>
            </a:extLst>
          </p:cNvPr>
          <p:cNvSpPr txBox="1"/>
          <p:nvPr/>
        </p:nvSpPr>
        <p:spPr>
          <a:xfrm>
            <a:off x="632102" y="2951855"/>
            <a:ext cx="7118819" cy="1200329"/>
          </a:xfrm>
          <a:prstGeom prst="rect">
            <a:avLst/>
          </a:prstGeom>
          <a:noFill/>
        </p:spPr>
        <p:txBody>
          <a:bodyPr wrap="square" rtlCol="0">
            <a:spAutoFit/>
          </a:bodyPr>
          <a:lstStyle/>
          <a:p>
            <a:r>
              <a:rPr lang="en-US" dirty="0"/>
              <a:t>This is the invertibility relationship, and yields the shape of </a:t>
            </a:r>
            <a:r>
              <a:rPr lang="en-US" i="1" dirty="0"/>
              <a:t>M</a:t>
            </a:r>
            <a:r>
              <a:rPr lang="en-US" dirty="0"/>
              <a:t> surfaces as a function of </a:t>
            </a:r>
            <a:r>
              <a:rPr lang="en-US" i="1" dirty="0"/>
              <a:t>T</a:t>
            </a:r>
            <a:r>
              <a:rPr lang="en-US" dirty="0"/>
              <a:t> and </a:t>
            </a:r>
            <a:r>
              <a:rPr lang="en-US" i="1" dirty="0"/>
              <a:t>ds*/dM</a:t>
            </a:r>
            <a:r>
              <a:rPr lang="en-US" i="1" baseline="30000" dirty="0"/>
              <a:t>2</a:t>
            </a:r>
            <a:r>
              <a:rPr lang="en-US" dirty="0"/>
              <a:t>, given the boundary condition that determines </a:t>
            </a:r>
            <a:r>
              <a:rPr lang="en-US" i="1" dirty="0"/>
              <a:t>T</a:t>
            </a:r>
            <a:r>
              <a:rPr lang="en-US" i="1" baseline="-25000" dirty="0"/>
              <a:t>o</a:t>
            </a:r>
            <a:r>
              <a:rPr lang="en-US" dirty="0"/>
              <a:t>.  We can simplify this a bit by multiplying through by </a:t>
            </a:r>
            <a:r>
              <a:rPr lang="en-US" i="1" dirty="0"/>
              <a:t>M </a:t>
            </a:r>
            <a:r>
              <a:rPr lang="en-US" dirty="0"/>
              <a:t>and using its definition:</a:t>
            </a:r>
          </a:p>
        </p:txBody>
      </p:sp>
      <p:graphicFrame>
        <p:nvGraphicFramePr>
          <p:cNvPr id="7" name="Object 6">
            <a:extLst>
              <a:ext uri="{FF2B5EF4-FFF2-40B4-BE49-F238E27FC236}">
                <a16:creationId xmlns:a16="http://schemas.microsoft.com/office/drawing/2014/main" id="{1FDA2A35-34B2-A5CF-2FE4-971586B6512A}"/>
              </a:ext>
            </a:extLst>
          </p:cNvPr>
          <p:cNvGraphicFramePr>
            <a:graphicFrameLocks noChangeAspect="1"/>
          </p:cNvGraphicFramePr>
          <p:nvPr>
            <p:extLst>
              <p:ext uri="{D42A27DB-BD31-4B8C-83A1-F6EECF244321}">
                <p14:modId xmlns:p14="http://schemas.microsoft.com/office/powerpoint/2010/main" val="4222251501"/>
              </p:ext>
            </p:extLst>
          </p:nvPr>
        </p:nvGraphicFramePr>
        <p:xfrm>
          <a:off x="919163" y="4189413"/>
          <a:ext cx="6061075" cy="923925"/>
        </p:xfrm>
        <a:graphic>
          <a:graphicData uri="http://schemas.openxmlformats.org/presentationml/2006/ole">
            <mc:AlternateContent xmlns:mc="http://schemas.openxmlformats.org/markup-compatibility/2006">
              <mc:Choice xmlns:v="urn:schemas-microsoft-com:vml" Requires="v">
                <p:oleObj name="Equation" r:id="rId4" imgW="2755800" imgH="419040" progId="Equation.DSMT4">
                  <p:embed/>
                </p:oleObj>
              </mc:Choice>
              <mc:Fallback>
                <p:oleObj name="Equation" r:id="rId4" imgW="2755800" imgH="419040" progId="Equation.DSMT4">
                  <p:embed/>
                  <p:pic>
                    <p:nvPicPr>
                      <p:cNvPr id="0" name=""/>
                      <p:cNvPicPr/>
                      <p:nvPr/>
                    </p:nvPicPr>
                    <p:blipFill>
                      <a:blip r:embed="rId5"/>
                      <a:stretch>
                        <a:fillRect/>
                      </a:stretch>
                    </p:blipFill>
                    <p:spPr>
                      <a:xfrm>
                        <a:off x="919163" y="4189413"/>
                        <a:ext cx="6061075" cy="923925"/>
                      </a:xfrm>
                      <a:prstGeom prst="rect">
                        <a:avLst/>
                      </a:prstGeom>
                    </p:spPr>
                  </p:pic>
                </p:oleObj>
              </mc:Fallback>
            </mc:AlternateContent>
          </a:graphicData>
        </a:graphic>
      </p:graphicFrame>
      <p:sp>
        <p:nvSpPr>
          <p:cNvPr id="8" name="TextBox 7">
            <a:extLst>
              <a:ext uri="{FF2B5EF4-FFF2-40B4-BE49-F238E27FC236}">
                <a16:creationId xmlns:a16="http://schemas.microsoft.com/office/drawing/2014/main" id="{3FB84899-32C2-4719-9D15-92E53EB3FD43}"/>
              </a:ext>
            </a:extLst>
          </p:cNvPr>
          <p:cNvSpPr txBox="1"/>
          <p:nvPr/>
        </p:nvSpPr>
        <p:spPr>
          <a:xfrm>
            <a:off x="721088" y="5799383"/>
            <a:ext cx="7517718" cy="369332"/>
          </a:xfrm>
          <a:prstGeom prst="rect">
            <a:avLst/>
          </a:prstGeom>
          <a:noFill/>
        </p:spPr>
        <p:txBody>
          <a:bodyPr wrap="square" rtlCol="0">
            <a:spAutoFit/>
          </a:bodyPr>
          <a:lstStyle/>
          <a:p>
            <a:r>
              <a:rPr lang="en-US" dirty="0"/>
              <a:t>We need </a:t>
            </a:r>
            <a:r>
              <a:rPr lang="en-US" i="1" dirty="0"/>
              <a:t>s*</a:t>
            </a:r>
            <a:r>
              <a:rPr lang="en-US" dirty="0"/>
              <a:t> and </a:t>
            </a:r>
            <a:r>
              <a:rPr lang="en-US" i="1" dirty="0"/>
              <a:t>T</a:t>
            </a:r>
            <a:r>
              <a:rPr lang="en-US" i="1" baseline="-25000" dirty="0"/>
              <a:t>o</a:t>
            </a:r>
            <a:r>
              <a:rPr lang="en-US" dirty="0"/>
              <a:t> as functions of </a:t>
            </a:r>
            <a:r>
              <a:rPr lang="en-US" i="1" dirty="0"/>
              <a:t>M</a:t>
            </a:r>
            <a:r>
              <a:rPr lang="en-US" dirty="0"/>
              <a:t>…these are the boundary conditions</a:t>
            </a:r>
          </a:p>
        </p:txBody>
      </p:sp>
      <p:sp>
        <p:nvSpPr>
          <p:cNvPr id="9" name="TextBox 8">
            <a:extLst>
              <a:ext uri="{FF2B5EF4-FFF2-40B4-BE49-F238E27FC236}">
                <a16:creationId xmlns:a16="http://schemas.microsoft.com/office/drawing/2014/main" id="{106203C9-2372-CF16-8B3C-DB7AF02B9FD5}"/>
              </a:ext>
            </a:extLst>
          </p:cNvPr>
          <p:cNvSpPr txBox="1"/>
          <p:nvPr/>
        </p:nvSpPr>
        <p:spPr>
          <a:xfrm>
            <a:off x="721088" y="5204102"/>
            <a:ext cx="7324405" cy="369332"/>
          </a:xfrm>
          <a:prstGeom prst="rect">
            <a:avLst/>
          </a:prstGeom>
          <a:noFill/>
        </p:spPr>
        <p:txBody>
          <a:bodyPr wrap="square" rtlCol="0">
            <a:spAutoFit/>
          </a:bodyPr>
          <a:lstStyle/>
          <a:p>
            <a:r>
              <a:rPr lang="en-US" dirty="0"/>
              <a:t>Note that the natural independent coordinates are </a:t>
            </a:r>
            <a:r>
              <a:rPr lang="en-US" i="1" dirty="0"/>
              <a:t>T</a:t>
            </a:r>
            <a:r>
              <a:rPr lang="en-US" dirty="0"/>
              <a:t> and </a:t>
            </a:r>
            <a:r>
              <a:rPr lang="en-US" i="1" dirty="0"/>
              <a:t>M</a:t>
            </a:r>
            <a:r>
              <a:rPr lang="en-US" dirty="0"/>
              <a:t>.</a:t>
            </a:r>
          </a:p>
        </p:txBody>
      </p:sp>
    </p:spTree>
    <p:extLst>
      <p:ext uri="{BB962C8B-B14F-4D97-AF65-F5344CB8AC3E}">
        <p14:creationId xmlns:p14="http://schemas.microsoft.com/office/powerpoint/2010/main" val="2450777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EBF33AD-F0FC-26B8-73C7-CDC1E38A98FC}"/>
              </a:ext>
            </a:extLst>
          </p:cNvPr>
          <p:cNvSpPr txBox="1"/>
          <p:nvPr/>
        </p:nvSpPr>
        <p:spPr>
          <a:xfrm>
            <a:off x="116600" y="503227"/>
            <a:ext cx="4627233" cy="461665"/>
          </a:xfrm>
          <a:prstGeom prst="rect">
            <a:avLst/>
          </a:prstGeom>
          <a:noFill/>
        </p:spPr>
        <p:txBody>
          <a:bodyPr wrap="square" rtlCol="0">
            <a:spAutoFit/>
          </a:bodyPr>
          <a:lstStyle/>
          <a:p>
            <a:r>
              <a:rPr lang="en-US" sz="2400" dirty="0"/>
              <a:t>In a convectively neutral vortex, </a:t>
            </a:r>
          </a:p>
        </p:txBody>
      </p:sp>
      <p:graphicFrame>
        <p:nvGraphicFramePr>
          <p:cNvPr id="3" name="Object 2">
            <a:extLst>
              <a:ext uri="{FF2B5EF4-FFF2-40B4-BE49-F238E27FC236}">
                <a16:creationId xmlns:a16="http://schemas.microsoft.com/office/drawing/2014/main" id="{70A8F1E5-0E8D-CC9E-3711-1DC9E1B1E2E6}"/>
              </a:ext>
            </a:extLst>
          </p:cNvPr>
          <p:cNvGraphicFramePr>
            <a:graphicFrameLocks noChangeAspect="1"/>
          </p:cNvGraphicFramePr>
          <p:nvPr>
            <p:extLst>
              <p:ext uri="{D42A27DB-BD31-4B8C-83A1-F6EECF244321}">
                <p14:modId xmlns:p14="http://schemas.microsoft.com/office/powerpoint/2010/main" val="4156553340"/>
              </p:ext>
            </p:extLst>
          </p:nvPr>
        </p:nvGraphicFramePr>
        <p:xfrm>
          <a:off x="1633347" y="1238122"/>
          <a:ext cx="5257851" cy="461665"/>
        </p:xfrm>
        <a:graphic>
          <a:graphicData uri="http://schemas.openxmlformats.org/presentationml/2006/ole">
            <mc:AlternateContent xmlns:mc="http://schemas.openxmlformats.org/markup-compatibility/2006">
              <mc:Choice xmlns:v="urn:schemas-microsoft-com:vml" Requires="v">
                <p:oleObj name="Equation" r:id="rId2" imgW="2603160" imgH="228600" progId="Equation.DSMT4">
                  <p:embed/>
                </p:oleObj>
              </mc:Choice>
              <mc:Fallback>
                <p:oleObj name="Equation" r:id="rId2" imgW="2603160" imgH="228600" progId="Equation.DSMT4">
                  <p:embed/>
                  <p:pic>
                    <p:nvPicPr>
                      <p:cNvPr id="0" name=""/>
                      <p:cNvPicPr/>
                      <p:nvPr/>
                    </p:nvPicPr>
                    <p:blipFill>
                      <a:blip r:embed="rId3"/>
                      <a:stretch>
                        <a:fillRect/>
                      </a:stretch>
                    </p:blipFill>
                    <p:spPr>
                      <a:xfrm>
                        <a:off x="1633347" y="1238122"/>
                        <a:ext cx="5257851" cy="461665"/>
                      </a:xfrm>
                      <a:prstGeom prst="rect">
                        <a:avLst/>
                      </a:prstGeom>
                    </p:spPr>
                  </p:pic>
                </p:oleObj>
              </mc:Fallback>
            </mc:AlternateContent>
          </a:graphicData>
        </a:graphic>
      </p:graphicFrame>
      <p:graphicFrame>
        <p:nvGraphicFramePr>
          <p:cNvPr id="4" name="Object 3">
            <a:extLst>
              <a:ext uri="{FF2B5EF4-FFF2-40B4-BE49-F238E27FC236}">
                <a16:creationId xmlns:a16="http://schemas.microsoft.com/office/drawing/2014/main" id="{C90DE3AF-9BD1-22EB-77D3-E72D357A4231}"/>
              </a:ext>
            </a:extLst>
          </p:cNvPr>
          <p:cNvGraphicFramePr>
            <a:graphicFrameLocks noChangeAspect="1"/>
          </p:cNvGraphicFramePr>
          <p:nvPr>
            <p:extLst>
              <p:ext uri="{D42A27DB-BD31-4B8C-83A1-F6EECF244321}">
                <p14:modId xmlns:p14="http://schemas.microsoft.com/office/powerpoint/2010/main" val="1797453935"/>
              </p:ext>
            </p:extLst>
          </p:nvPr>
        </p:nvGraphicFramePr>
        <p:xfrm>
          <a:off x="1633348" y="1903839"/>
          <a:ext cx="1551710" cy="429704"/>
        </p:xfrm>
        <a:graphic>
          <a:graphicData uri="http://schemas.openxmlformats.org/presentationml/2006/ole">
            <mc:AlternateContent xmlns:mc="http://schemas.openxmlformats.org/markup-compatibility/2006">
              <mc:Choice xmlns:v="urn:schemas-microsoft-com:vml" Requires="v">
                <p:oleObj name="Equation" r:id="rId4" imgW="825480" imgH="228600" progId="Equation.DSMT4">
                  <p:embed/>
                </p:oleObj>
              </mc:Choice>
              <mc:Fallback>
                <p:oleObj name="Equation" r:id="rId4" imgW="825480" imgH="228600" progId="Equation.DSMT4">
                  <p:embed/>
                  <p:pic>
                    <p:nvPicPr>
                      <p:cNvPr id="0" name=""/>
                      <p:cNvPicPr/>
                      <p:nvPr/>
                    </p:nvPicPr>
                    <p:blipFill>
                      <a:blip r:embed="rId5"/>
                      <a:stretch>
                        <a:fillRect/>
                      </a:stretch>
                    </p:blipFill>
                    <p:spPr>
                      <a:xfrm>
                        <a:off x="1633348" y="1903839"/>
                        <a:ext cx="1551710" cy="429704"/>
                      </a:xfrm>
                      <a:prstGeom prst="rect">
                        <a:avLst/>
                      </a:prstGeom>
                    </p:spPr>
                  </p:pic>
                </p:oleObj>
              </mc:Fallback>
            </mc:AlternateContent>
          </a:graphicData>
        </a:graphic>
      </p:graphicFrame>
      <p:graphicFrame>
        <p:nvGraphicFramePr>
          <p:cNvPr id="5" name="Object 4">
            <a:extLst>
              <a:ext uri="{FF2B5EF4-FFF2-40B4-BE49-F238E27FC236}">
                <a16:creationId xmlns:a16="http://schemas.microsoft.com/office/drawing/2014/main" id="{135EA3F4-AFB9-99FE-A158-7F29200EBC00}"/>
              </a:ext>
            </a:extLst>
          </p:cNvPr>
          <p:cNvGraphicFramePr>
            <a:graphicFrameLocks noChangeAspect="1"/>
          </p:cNvGraphicFramePr>
          <p:nvPr>
            <p:extLst>
              <p:ext uri="{D42A27DB-BD31-4B8C-83A1-F6EECF244321}">
                <p14:modId xmlns:p14="http://schemas.microsoft.com/office/powerpoint/2010/main" val="514739931"/>
              </p:ext>
            </p:extLst>
          </p:nvPr>
        </p:nvGraphicFramePr>
        <p:xfrm>
          <a:off x="1633347" y="2522768"/>
          <a:ext cx="2306637" cy="638175"/>
        </p:xfrm>
        <a:graphic>
          <a:graphicData uri="http://schemas.openxmlformats.org/presentationml/2006/ole">
            <mc:AlternateContent xmlns:mc="http://schemas.openxmlformats.org/markup-compatibility/2006">
              <mc:Choice xmlns:v="urn:schemas-microsoft-com:vml" Requires="v">
                <p:oleObj name="Equation" r:id="rId6" imgW="1422360" imgH="393480" progId="Equation.DSMT4">
                  <p:embed/>
                </p:oleObj>
              </mc:Choice>
              <mc:Fallback>
                <p:oleObj name="Equation" r:id="rId6" imgW="1422360" imgH="393480" progId="Equation.DSMT4">
                  <p:embed/>
                  <p:pic>
                    <p:nvPicPr>
                      <p:cNvPr id="0" name=""/>
                      <p:cNvPicPr/>
                      <p:nvPr/>
                    </p:nvPicPr>
                    <p:blipFill>
                      <a:blip r:embed="rId7"/>
                      <a:stretch>
                        <a:fillRect/>
                      </a:stretch>
                    </p:blipFill>
                    <p:spPr>
                      <a:xfrm>
                        <a:off x="1633347" y="2522768"/>
                        <a:ext cx="2306637" cy="638175"/>
                      </a:xfrm>
                      <a:prstGeom prst="rect">
                        <a:avLst/>
                      </a:prstGeom>
                    </p:spPr>
                  </p:pic>
                </p:oleObj>
              </mc:Fallback>
            </mc:AlternateContent>
          </a:graphicData>
        </a:graphic>
      </p:graphicFrame>
      <p:sp>
        <p:nvSpPr>
          <p:cNvPr id="6" name="TextBox 5">
            <a:extLst>
              <a:ext uri="{FF2B5EF4-FFF2-40B4-BE49-F238E27FC236}">
                <a16:creationId xmlns:a16="http://schemas.microsoft.com/office/drawing/2014/main" id="{D0E3448F-931F-F8F8-3F79-EB0B79A664BE}"/>
              </a:ext>
            </a:extLst>
          </p:cNvPr>
          <p:cNvSpPr txBox="1"/>
          <p:nvPr/>
        </p:nvSpPr>
        <p:spPr>
          <a:xfrm>
            <a:off x="4191511" y="2687968"/>
            <a:ext cx="3037772" cy="307777"/>
          </a:xfrm>
          <a:prstGeom prst="rect">
            <a:avLst/>
          </a:prstGeom>
          <a:noFill/>
        </p:spPr>
        <p:txBody>
          <a:bodyPr wrap="square" rtlCol="0">
            <a:spAutoFit/>
          </a:bodyPr>
          <a:lstStyle/>
          <a:p>
            <a:r>
              <a:rPr lang="en-US" sz="1400" dirty="0"/>
              <a:t>Neglecting vertical advection</a:t>
            </a:r>
          </a:p>
        </p:txBody>
      </p:sp>
      <p:sp>
        <p:nvSpPr>
          <p:cNvPr id="7" name="TextBox 6">
            <a:extLst>
              <a:ext uri="{FF2B5EF4-FFF2-40B4-BE49-F238E27FC236}">
                <a16:creationId xmlns:a16="http://schemas.microsoft.com/office/drawing/2014/main" id="{2E367C24-9DCD-8F1C-A920-12FDDE4CC750}"/>
              </a:ext>
            </a:extLst>
          </p:cNvPr>
          <p:cNvSpPr txBox="1"/>
          <p:nvPr/>
        </p:nvSpPr>
        <p:spPr>
          <a:xfrm>
            <a:off x="288435" y="3381439"/>
            <a:ext cx="6535812" cy="380489"/>
          </a:xfrm>
          <a:prstGeom prst="rect">
            <a:avLst/>
          </a:prstGeom>
          <a:noFill/>
        </p:spPr>
        <p:txBody>
          <a:bodyPr wrap="square" rtlCol="0">
            <a:spAutoFit/>
          </a:bodyPr>
          <a:lstStyle/>
          <a:p>
            <a:r>
              <a:rPr lang="en-US" dirty="0"/>
              <a:t>Rate equation for boundary layer entropy:</a:t>
            </a:r>
          </a:p>
        </p:txBody>
      </p:sp>
      <p:graphicFrame>
        <p:nvGraphicFramePr>
          <p:cNvPr id="8" name="Object 7">
            <a:extLst>
              <a:ext uri="{FF2B5EF4-FFF2-40B4-BE49-F238E27FC236}">
                <a16:creationId xmlns:a16="http://schemas.microsoft.com/office/drawing/2014/main" id="{61F59A7C-3267-5B78-773F-7F152BF06899}"/>
              </a:ext>
            </a:extLst>
          </p:cNvPr>
          <p:cNvGraphicFramePr>
            <a:graphicFrameLocks noChangeAspect="1"/>
          </p:cNvGraphicFramePr>
          <p:nvPr>
            <p:extLst>
              <p:ext uri="{D42A27DB-BD31-4B8C-83A1-F6EECF244321}">
                <p14:modId xmlns:p14="http://schemas.microsoft.com/office/powerpoint/2010/main" val="1955214708"/>
              </p:ext>
            </p:extLst>
          </p:nvPr>
        </p:nvGraphicFramePr>
        <p:xfrm>
          <a:off x="1617663" y="3762375"/>
          <a:ext cx="5656262" cy="847725"/>
        </p:xfrm>
        <a:graphic>
          <a:graphicData uri="http://schemas.openxmlformats.org/presentationml/2006/ole">
            <mc:AlternateContent xmlns:mc="http://schemas.openxmlformats.org/markup-compatibility/2006">
              <mc:Choice xmlns:v="urn:schemas-microsoft-com:vml" Requires="v">
                <p:oleObj name="Equation" r:id="rId8" imgW="3301920" imgH="495000" progId="Equation.DSMT4">
                  <p:embed/>
                </p:oleObj>
              </mc:Choice>
              <mc:Fallback>
                <p:oleObj name="Equation" r:id="rId8" imgW="3301920" imgH="495000" progId="Equation.DSMT4">
                  <p:embed/>
                  <p:pic>
                    <p:nvPicPr>
                      <p:cNvPr id="0" name=""/>
                      <p:cNvPicPr/>
                      <p:nvPr/>
                    </p:nvPicPr>
                    <p:blipFill>
                      <a:blip r:embed="rId9"/>
                      <a:stretch>
                        <a:fillRect/>
                      </a:stretch>
                    </p:blipFill>
                    <p:spPr>
                      <a:xfrm>
                        <a:off x="1617663" y="3762375"/>
                        <a:ext cx="5656262" cy="847725"/>
                      </a:xfrm>
                      <a:prstGeom prst="rect">
                        <a:avLst/>
                      </a:prstGeom>
                    </p:spPr>
                  </p:pic>
                </p:oleObj>
              </mc:Fallback>
            </mc:AlternateContent>
          </a:graphicData>
        </a:graphic>
      </p:graphicFrame>
      <p:sp>
        <p:nvSpPr>
          <p:cNvPr id="9" name="TextBox 8">
            <a:extLst>
              <a:ext uri="{FF2B5EF4-FFF2-40B4-BE49-F238E27FC236}">
                <a16:creationId xmlns:a16="http://schemas.microsoft.com/office/drawing/2014/main" id="{8AC4E39C-AD4B-CEA4-776C-8B9870D6D09D}"/>
              </a:ext>
            </a:extLst>
          </p:cNvPr>
          <p:cNvSpPr txBox="1"/>
          <p:nvPr/>
        </p:nvSpPr>
        <p:spPr>
          <a:xfrm>
            <a:off x="270952" y="4750090"/>
            <a:ext cx="6535812" cy="380489"/>
          </a:xfrm>
          <a:prstGeom prst="rect">
            <a:avLst/>
          </a:prstGeom>
          <a:noFill/>
        </p:spPr>
        <p:txBody>
          <a:bodyPr wrap="square" rtlCol="0">
            <a:spAutoFit/>
          </a:bodyPr>
          <a:lstStyle/>
          <a:p>
            <a:r>
              <a:rPr lang="en-US" dirty="0"/>
              <a:t>Rate equation for boundary layer angular momentum:</a:t>
            </a:r>
          </a:p>
        </p:txBody>
      </p:sp>
      <p:graphicFrame>
        <p:nvGraphicFramePr>
          <p:cNvPr id="10" name="Object 9">
            <a:extLst>
              <a:ext uri="{FF2B5EF4-FFF2-40B4-BE49-F238E27FC236}">
                <a16:creationId xmlns:a16="http://schemas.microsoft.com/office/drawing/2014/main" id="{85224529-2167-BFAE-BF31-5B577709A324}"/>
              </a:ext>
            </a:extLst>
          </p:cNvPr>
          <p:cNvGraphicFramePr>
            <a:graphicFrameLocks noChangeAspect="1"/>
          </p:cNvGraphicFramePr>
          <p:nvPr>
            <p:extLst>
              <p:ext uri="{D42A27DB-BD31-4B8C-83A1-F6EECF244321}">
                <p14:modId xmlns:p14="http://schemas.microsoft.com/office/powerpoint/2010/main" val="3730862664"/>
              </p:ext>
            </p:extLst>
          </p:nvPr>
        </p:nvGraphicFramePr>
        <p:xfrm>
          <a:off x="2378075" y="5383213"/>
          <a:ext cx="2927350" cy="715962"/>
        </p:xfrm>
        <a:graphic>
          <a:graphicData uri="http://schemas.openxmlformats.org/presentationml/2006/ole">
            <mc:AlternateContent xmlns:mc="http://schemas.openxmlformats.org/markup-compatibility/2006">
              <mc:Choice xmlns:v="urn:schemas-microsoft-com:vml" Requires="v">
                <p:oleObj name="Equation" r:id="rId10" imgW="1612800" imgH="393480" progId="Equation.DSMT4">
                  <p:embed/>
                </p:oleObj>
              </mc:Choice>
              <mc:Fallback>
                <p:oleObj name="Equation" r:id="rId10" imgW="1612800" imgH="393480" progId="Equation.DSMT4">
                  <p:embed/>
                  <p:pic>
                    <p:nvPicPr>
                      <p:cNvPr id="0" name=""/>
                      <p:cNvPicPr/>
                      <p:nvPr/>
                    </p:nvPicPr>
                    <p:blipFill>
                      <a:blip r:embed="rId11"/>
                      <a:stretch>
                        <a:fillRect/>
                      </a:stretch>
                    </p:blipFill>
                    <p:spPr>
                      <a:xfrm>
                        <a:off x="2378075" y="5383213"/>
                        <a:ext cx="2927350" cy="715962"/>
                      </a:xfrm>
                      <a:prstGeom prst="rect">
                        <a:avLst/>
                      </a:prstGeom>
                    </p:spPr>
                  </p:pic>
                </p:oleObj>
              </mc:Fallback>
            </mc:AlternateContent>
          </a:graphicData>
        </a:graphic>
      </p:graphicFrame>
    </p:spTree>
    <p:extLst>
      <p:ext uri="{BB962C8B-B14F-4D97-AF65-F5344CB8AC3E}">
        <p14:creationId xmlns:p14="http://schemas.microsoft.com/office/powerpoint/2010/main" val="1577296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8CAE223-5DD6-1662-FD2C-01C92D34CF65}"/>
              </a:ext>
            </a:extLst>
          </p:cNvPr>
          <p:cNvSpPr txBox="1"/>
          <p:nvPr/>
        </p:nvSpPr>
        <p:spPr>
          <a:xfrm>
            <a:off x="484816" y="441858"/>
            <a:ext cx="5977353" cy="369332"/>
          </a:xfrm>
          <a:prstGeom prst="rect">
            <a:avLst/>
          </a:prstGeom>
          <a:noFill/>
        </p:spPr>
        <p:txBody>
          <a:bodyPr wrap="square" rtlCol="0">
            <a:spAutoFit/>
          </a:bodyPr>
          <a:lstStyle/>
          <a:p>
            <a:r>
              <a:rPr lang="en-US" dirty="0"/>
              <a:t>From gradient wind relation:</a:t>
            </a:r>
          </a:p>
        </p:txBody>
      </p:sp>
      <p:graphicFrame>
        <p:nvGraphicFramePr>
          <p:cNvPr id="3" name="Object 2">
            <a:extLst>
              <a:ext uri="{FF2B5EF4-FFF2-40B4-BE49-F238E27FC236}">
                <a16:creationId xmlns:a16="http://schemas.microsoft.com/office/drawing/2014/main" id="{3CCB4A1B-21D3-A339-10D6-1BC8A1FD4856}"/>
              </a:ext>
            </a:extLst>
          </p:cNvPr>
          <p:cNvGraphicFramePr>
            <a:graphicFrameLocks noChangeAspect="1"/>
          </p:cNvGraphicFramePr>
          <p:nvPr>
            <p:extLst>
              <p:ext uri="{D42A27DB-BD31-4B8C-83A1-F6EECF244321}">
                <p14:modId xmlns:p14="http://schemas.microsoft.com/office/powerpoint/2010/main" val="610577022"/>
              </p:ext>
            </p:extLst>
          </p:nvPr>
        </p:nvGraphicFramePr>
        <p:xfrm>
          <a:off x="1764702" y="915028"/>
          <a:ext cx="2535143" cy="748075"/>
        </p:xfrm>
        <a:graphic>
          <a:graphicData uri="http://schemas.openxmlformats.org/presentationml/2006/ole">
            <mc:AlternateContent xmlns:mc="http://schemas.openxmlformats.org/markup-compatibility/2006">
              <mc:Choice xmlns:v="urn:schemas-microsoft-com:vml" Requires="v">
                <p:oleObj name="Equation" r:id="rId2" imgW="1549080" imgH="457200" progId="Equation.DSMT4">
                  <p:embed/>
                </p:oleObj>
              </mc:Choice>
              <mc:Fallback>
                <p:oleObj name="Equation" r:id="rId2" imgW="1549080" imgH="457200" progId="Equation.DSMT4">
                  <p:embed/>
                  <p:pic>
                    <p:nvPicPr>
                      <p:cNvPr id="0" name=""/>
                      <p:cNvPicPr/>
                      <p:nvPr/>
                    </p:nvPicPr>
                    <p:blipFill>
                      <a:blip r:embed="rId3"/>
                      <a:stretch>
                        <a:fillRect/>
                      </a:stretch>
                    </p:blipFill>
                    <p:spPr>
                      <a:xfrm>
                        <a:off x="1764702" y="915028"/>
                        <a:ext cx="2535143" cy="748075"/>
                      </a:xfrm>
                      <a:prstGeom prst="rect">
                        <a:avLst/>
                      </a:prstGeom>
                    </p:spPr>
                  </p:pic>
                </p:oleObj>
              </mc:Fallback>
            </mc:AlternateContent>
          </a:graphicData>
        </a:graphic>
      </p:graphicFrame>
      <p:sp>
        <p:nvSpPr>
          <p:cNvPr id="4" name="TextBox 3">
            <a:extLst>
              <a:ext uri="{FF2B5EF4-FFF2-40B4-BE49-F238E27FC236}">
                <a16:creationId xmlns:a16="http://schemas.microsoft.com/office/drawing/2014/main" id="{8A057426-DE3B-6B37-2C7B-00A00DF7A483}"/>
              </a:ext>
            </a:extLst>
          </p:cNvPr>
          <p:cNvSpPr txBox="1"/>
          <p:nvPr/>
        </p:nvSpPr>
        <p:spPr>
          <a:xfrm>
            <a:off x="589144" y="1908580"/>
            <a:ext cx="8162094" cy="1200329"/>
          </a:xfrm>
          <a:prstGeom prst="rect">
            <a:avLst/>
          </a:prstGeom>
          <a:noFill/>
        </p:spPr>
        <p:txBody>
          <a:bodyPr wrap="square" rtlCol="0">
            <a:spAutoFit/>
          </a:bodyPr>
          <a:lstStyle/>
          <a:p>
            <a:r>
              <a:rPr lang="en-US" dirty="0"/>
              <a:t>Assumption: Radius (</a:t>
            </a:r>
            <a:r>
              <a:rPr lang="en-US" i="1" dirty="0"/>
              <a:t>r</a:t>
            </a:r>
            <a:r>
              <a:rPr lang="en-US" dirty="0"/>
              <a:t>), entropy (</a:t>
            </a:r>
            <a:r>
              <a:rPr lang="en-US" i="1" dirty="0"/>
              <a:t>s</a:t>
            </a:r>
            <a:r>
              <a:rPr lang="en-US" i="1" baseline="-25000" dirty="0"/>
              <a:t>b</a:t>
            </a:r>
            <a:r>
              <a:rPr lang="en-US" dirty="0"/>
              <a:t>), and horizontal pressure gradient (</a:t>
            </a:r>
            <a:r>
              <a:rPr lang="en-US" i="1" dirty="0"/>
              <a:t>V</a:t>
            </a:r>
            <a:r>
              <a:rPr lang="en-US" i="1" baseline="-25000" dirty="0"/>
              <a:t>g</a:t>
            </a:r>
            <a:r>
              <a:rPr lang="en-US" dirty="0"/>
              <a:t>) do not vary with altitude within the boundary layer.</a:t>
            </a:r>
          </a:p>
          <a:p>
            <a:endParaRPr lang="en-US" dirty="0"/>
          </a:p>
          <a:p>
            <a:r>
              <a:rPr lang="en-US" dirty="0"/>
              <a:t>Putting it altogether:</a:t>
            </a:r>
          </a:p>
        </p:txBody>
      </p:sp>
      <p:graphicFrame>
        <p:nvGraphicFramePr>
          <p:cNvPr id="5" name="Object 4">
            <a:extLst>
              <a:ext uri="{FF2B5EF4-FFF2-40B4-BE49-F238E27FC236}">
                <a16:creationId xmlns:a16="http://schemas.microsoft.com/office/drawing/2014/main" id="{07F95193-AC5B-F483-B89B-2654C7A2185C}"/>
              </a:ext>
            </a:extLst>
          </p:cNvPr>
          <p:cNvGraphicFramePr>
            <a:graphicFrameLocks noChangeAspect="1"/>
          </p:cNvGraphicFramePr>
          <p:nvPr>
            <p:extLst>
              <p:ext uri="{D42A27DB-BD31-4B8C-83A1-F6EECF244321}">
                <p14:modId xmlns:p14="http://schemas.microsoft.com/office/powerpoint/2010/main" val="3953192528"/>
              </p:ext>
            </p:extLst>
          </p:nvPr>
        </p:nvGraphicFramePr>
        <p:xfrm>
          <a:off x="1279899" y="3232684"/>
          <a:ext cx="6584202" cy="1032816"/>
        </p:xfrm>
        <a:graphic>
          <a:graphicData uri="http://schemas.openxmlformats.org/presentationml/2006/ole">
            <mc:AlternateContent xmlns:mc="http://schemas.openxmlformats.org/markup-compatibility/2006">
              <mc:Choice xmlns:v="urn:schemas-microsoft-com:vml" Requires="v">
                <p:oleObj name="Equation" r:id="rId4" imgW="3238200" imgH="507960" progId="Equation.DSMT4">
                  <p:embed/>
                </p:oleObj>
              </mc:Choice>
              <mc:Fallback>
                <p:oleObj name="Equation" r:id="rId4" imgW="3238200" imgH="507960" progId="Equation.DSMT4">
                  <p:embed/>
                  <p:pic>
                    <p:nvPicPr>
                      <p:cNvPr id="0" name=""/>
                      <p:cNvPicPr/>
                      <p:nvPr/>
                    </p:nvPicPr>
                    <p:blipFill>
                      <a:blip r:embed="rId5"/>
                      <a:stretch>
                        <a:fillRect/>
                      </a:stretch>
                    </p:blipFill>
                    <p:spPr>
                      <a:xfrm>
                        <a:off x="1279899" y="3232684"/>
                        <a:ext cx="6584202" cy="1032816"/>
                      </a:xfrm>
                      <a:prstGeom prst="rect">
                        <a:avLst/>
                      </a:prstGeom>
                    </p:spPr>
                  </p:pic>
                </p:oleObj>
              </mc:Fallback>
            </mc:AlternateContent>
          </a:graphicData>
        </a:graphic>
      </p:graphicFrame>
      <p:sp>
        <p:nvSpPr>
          <p:cNvPr id="6" name="TextBox 5">
            <a:extLst>
              <a:ext uri="{FF2B5EF4-FFF2-40B4-BE49-F238E27FC236}">
                <a16:creationId xmlns:a16="http://schemas.microsoft.com/office/drawing/2014/main" id="{7D5551BF-CAB6-DB3A-A2E4-CE54CC5F95E5}"/>
              </a:ext>
            </a:extLst>
          </p:cNvPr>
          <p:cNvSpPr txBox="1"/>
          <p:nvPr/>
        </p:nvSpPr>
        <p:spPr>
          <a:xfrm>
            <a:off x="3032273" y="2825030"/>
            <a:ext cx="2350437" cy="523220"/>
          </a:xfrm>
          <a:prstGeom prst="rect">
            <a:avLst/>
          </a:prstGeom>
          <a:noFill/>
        </p:spPr>
        <p:txBody>
          <a:bodyPr wrap="square" rtlCol="0">
            <a:spAutoFit/>
          </a:bodyPr>
          <a:lstStyle/>
          <a:p>
            <a:pPr algn="ctr"/>
            <a:r>
              <a:rPr lang="en-US" sz="1400" dirty="0"/>
              <a:t>Surface enthalpy flux: the main driver</a:t>
            </a:r>
          </a:p>
        </p:txBody>
      </p:sp>
      <p:sp>
        <p:nvSpPr>
          <p:cNvPr id="7" name="TextBox 6">
            <a:extLst>
              <a:ext uri="{FF2B5EF4-FFF2-40B4-BE49-F238E27FC236}">
                <a16:creationId xmlns:a16="http://schemas.microsoft.com/office/drawing/2014/main" id="{3F30CFD9-07BA-4982-92E9-69B91D609E19}"/>
              </a:ext>
            </a:extLst>
          </p:cNvPr>
          <p:cNvSpPr txBox="1"/>
          <p:nvPr/>
        </p:nvSpPr>
        <p:spPr>
          <a:xfrm>
            <a:off x="5105526" y="2647577"/>
            <a:ext cx="2350437" cy="523220"/>
          </a:xfrm>
          <a:prstGeom prst="rect">
            <a:avLst/>
          </a:prstGeom>
          <a:noFill/>
        </p:spPr>
        <p:txBody>
          <a:bodyPr wrap="square" rtlCol="0">
            <a:spAutoFit/>
          </a:bodyPr>
          <a:lstStyle/>
          <a:p>
            <a:pPr algn="ctr"/>
            <a:r>
              <a:rPr lang="en-US" sz="1400" dirty="0"/>
              <a:t>Horizontal advection (in disguise)</a:t>
            </a:r>
          </a:p>
        </p:txBody>
      </p:sp>
      <p:sp>
        <p:nvSpPr>
          <p:cNvPr id="8" name="TextBox 7">
            <a:extLst>
              <a:ext uri="{FF2B5EF4-FFF2-40B4-BE49-F238E27FC236}">
                <a16:creationId xmlns:a16="http://schemas.microsoft.com/office/drawing/2014/main" id="{4275EBB7-1163-4DF3-46D1-4EF9C532772C}"/>
              </a:ext>
            </a:extLst>
          </p:cNvPr>
          <p:cNvSpPr txBox="1"/>
          <p:nvPr/>
        </p:nvSpPr>
        <p:spPr>
          <a:xfrm>
            <a:off x="1691059" y="4389275"/>
            <a:ext cx="2350437" cy="307777"/>
          </a:xfrm>
          <a:prstGeom prst="rect">
            <a:avLst/>
          </a:prstGeom>
          <a:noFill/>
        </p:spPr>
        <p:txBody>
          <a:bodyPr wrap="square" rtlCol="0">
            <a:spAutoFit/>
          </a:bodyPr>
          <a:lstStyle/>
          <a:p>
            <a:pPr algn="ctr"/>
            <a:r>
              <a:rPr lang="en-US" sz="1400" dirty="0"/>
              <a:t>No wind, no amplification</a:t>
            </a:r>
          </a:p>
        </p:txBody>
      </p:sp>
      <p:sp>
        <p:nvSpPr>
          <p:cNvPr id="9" name="TextBox 8">
            <a:extLst>
              <a:ext uri="{FF2B5EF4-FFF2-40B4-BE49-F238E27FC236}">
                <a16:creationId xmlns:a16="http://schemas.microsoft.com/office/drawing/2014/main" id="{19565B81-2127-E8E3-7887-0B8C849B2340}"/>
              </a:ext>
            </a:extLst>
          </p:cNvPr>
          <p:cNvSpPr txBox="1"/>
          <p:nvPr/>
        </p:nvSpPr>
        <p:spPr>
          <a:xfrm>
            <a:off x="6280744" y="4281553"/>
            <a:ext cx="2350437" cy="307777"/>
          </a:xfrm>
          <a:prstGeom prst="rect">
            <a:avLst/>
          </a:prstGeom>
          <a:noFill/>
        </p:spPr>
        <p:txBody>
          <a:bodyPr wrap="square" rtlCol="0">
            <a:spAutoFit/>
          </a:bodyPr>
          <a:lstStyle/>
          <a:p>
            <a:pPr algn="ctr"/>
            <a:r>
              <a:rPr lang="en-US" sz="1400" dirty="0"/>
              <a:t>Dissipative heating</a:t>
            </a:r>
          </a:p>
        </p:txBody>
      </p:sp>
      <p:cxnSp>
        <p:nvCxnSpPr>
          <p:cNvPr id="11" name="Straight Arrow Connector 10">
            <a:extLst>
              <a:ext uri="{FF2B5EF4-FFF2-40B4-BE49-F238E27FC236}">
                <a16:creationId xmlns:a16="http://schemas.microsoft.com/office/drawing/2014/main" id="{E8DD60B0-2609-283D-5DFC-F360CE28DA16}"/>
              </a:ext>
            </a:extLst>
          </p:cNvPr>
          <p:cNvCxnSpPr/>
          <p:nvPr/>
        </p:nvCxnSpPr>
        <p:spPr>
          <a:xfrm flipH="1">
            <a:off x="4041496" y="3348250"/>
            <a:ext cx="420040" cy="17433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E8BAE271-0833-D21B-60B3-06BF445A543F}"/>
              </a:ext>
            </a:extLst>
          </p:cNvPr>
          <p:cNvCxnSpPr>
            <a:cxnSpLocks/>
            <a:stCxn id="7" idx="2"/>
          </p:cNvCxnSpPr>
          <p:nvPr/>
        </p:nvCxnSpPr>
        <p:spPr>
          <a:xfrm flipH="1">
            <a:off x="6155323" y="3170797"/>
            <a:ext cx="125422" cy="35179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D90BA2AE-0C8B-1D8F-889F-DEB8ACA2D0A5}"/>
              </a:ext>
            </a:extLst>
          </p:cNvPr>
          <p:cNvCxnSpPr>
            <a:cxnSpLocks/>
          </p:cNvCxnSpPr>
          <p:nvPr/>
        </p:nvCxnSpPr>
        <p:spPr>
          <a:xfrm flipH="1" flipV="1">
            <a:off x="2755474" y="3964446"/>
            <a:ext cx="164674" cy="42482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9739E7EA-144C-129D-E872-2E76974F4F9E}"/>
              </a:ext>
            </a:extLst>
          </p:cNvPr>
          <p:cNvCxnSpPr>
            <a:cxnSpLocks/>
          </p:cNvCxnSpPr>
          <p:nvPr/>
        </p:nvCxnSpPr>
        <p:spPr>
          <a:xfrm flipH="1" flipV="1">
            <a:off x="7235420" y="3964446"/>
            <a:ext cx="166672" cy="33225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Content Placeholder 19">
            <a:extLst>
              <a:ext uri="{FF2B5EF4-FFF2-40B4-BE49-F238E27FC236}">
                <a16:creationId xmlns:a16="http://schemas.microsoft.com/office/drawing/2014/main" id="{251DF7B8-FB43-0D68-562F-1415B1EAEB1D}"/>
              </a:ext>
            </a:extLst>
          </p:cNvPr>
          <p:cNvSpPr>
            <a:spLocks noGrp="1"/>
          </p:cNvSpPr>
          <p:nvPr>
            <p:ph idx="1"/>
          </p:nvPr>
        </p:nvSpPr>
        <p:spPr>
          <a:xfrm>
            <a:off x="628650" y="4820827"/>
            <a:ext cx="7886700" cy="1776354"/>
          </a:xfrm>
        </p:spPr>
        <p:txBody>
          <a:bodyPr/>
          <a:lstStyle/>
          <a:p>
            <a:r>
              <a:rPr lang="en-US" dirty="0"/>
              <a:t> All the time dependence is in this lower 	boundary condition (like Eady model)</a:t>
            </a:r>
          </a:p>
          <a:p>
            <a:r>
              <a:rPr lang="en-US" dirty="0"/>
              <a:t> Still need expressions for </a:t>
            </a:r>
            <a:r>
              <a:rPr lang="en-US" i="1" dirty="0"/>
              <a:t>k</a:t>
            </a:r>
            <a:r>
              <a:rPr lang="en-US" dirty="0"/>
              <a:t>, </a:t>
            </a:r>
            <a:r>
              <a:rPr lang="en-US" i="1" dirty="0"/>
              <a:t>T</a:t>
            </a:r>
            <a:r>
              <a:rPr lang="en-US" i="1" baseline="-25000" dirty="0"/>
              <a:t>o</a:t>
            </a:r>
            <a:r>
              <a:rPr lang="en-US" dirty="0"/>
              <a:t>, and relations 	among</a:t>
            </a:r>
          </a:p>
        </p:txBody>
      </p:sp>
      <p:graphicFrame>
        <p:nvGraphicFramePr>
          <p:cNvPr id="21" name="Object 20">
            <a:extLst>
              <a:ext uri="{FF2B5EF4-FFF2-40B4-BE49-F238E27FC236}">
                <a16:creationId xmlns:a16="http://schemas.microsoft.com/office/drawing/2014/main" id="{92084BFF-F35A-E710-7252-8D43A81ACC8E}"/>
              </a:ext>
            </a:extLst>
          </p:cNvPr>
          <p:cNvGraphicFramePr>
            <a:graphicFrameLocks noChangeAspect="1"/>
          </p:cNvGraphicFramePr>
          <p:nvPr>
            <p:extLst>
              <p:ext uri="{D42A27DB-BD31-4B8C-83A1-F6EECF244321}">
                <p14:modId xmlns:p14="http://schemas.microsoft.com/office/powerpoint/2010/main" val="4144889191"/>
              </p:ext>
            </p:extLst>
          </p:nvPr>
        </p:nvGraphicFramePr>
        <p:xfrm>
          <a:off x="2920148" y="6101193"/>
          <a:ext cx="2034728" cy="508682"/>
        </p:xfrm>
        <a:graphic>
          <a:graphicData uri="http://schemas.openxmlformats.org/presentationml/2006/ole">
            <mc:AlternateContent xmlns:mc="http://schemas.openxmlformats.org/markup-compatibility/2006">
              <mc:Choice xmlns:v="urn:schemas-microsoft-com:vml" Requires="v">
                <p:oleObj name="Equation" r:id="rId6" imgW="1015920" imgH="253800" progId="Equation.DSMT4">
                  <p:embed/>
                </p:oleObj>
              </mc:Choice>
              <mc:Fallback>
                <p:oleObj name="Equation" r:id="rId6" imgW="1015920" imgH="253800" progId="Equation.DSMT4">
                  <p:embed/>
                  <p:pic>
                    <p:nvPicPr>
                      <p:cNvPr id="0" name=""/>
                      <p:cNvPicPr/>
                      <p:nvPr/>
                    </p:nvPicPr>
                    <p:blipFill>
                      <a:blip r:embed="rId7"/>
                      <a:stretch>
                        <a:fillRect/>
                      </a:stretch>
                    </p:blipFill>
                    <p:spPr>
                      <a:xfrm>
                        <a:off x="2920148" y="6101193"/>
                        <a:ext cx="2034728" cy="508682"/>
                      </a:xfrm>
                      <a:prstGeom prst="rect">
                        <a:avLst/>
                      </a:prstGeom>
                    </p:spPr>
                  </p:pic>
                </p:oleObj>
              </mc:Fallback>
            </mc:AlternateContent>
          </a:graphicData>
        </a:graphic>
      </p:graphicFrame>
    </p:spTree>
    <p:extLst>
      <p:ext uri="{BB962C8B-B14F-4D97-AF65-F5344CB8AC3E}">
        <p14:creationId xmlns:p14="http://schemas.microsoft.com/office/powerpoint/2010/main" val="1064480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0">
                                            <p:txEl>
                                              <p:pRg st="1" end="1"/>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BA5C092-2923-3466-A1B9-995BE16B1027}"/>
              </a:ext>
            </a:extLst>
          </p:cNvPr>
          <p:cNvSpPr txBox="1"/>
          <p:nvPr/>
        </p:nvSpPr>
        <p:spPr>
          <a:xfrm>
            <a:off x="570733" y="300709"/>
            <a:ext cx="5467989" cy="369332"/>
          </a:xfrm>
          <a:prstGeom prst="rect">
            <a:avLst/>
          </a:prstGeom>
          <a:noFill/>
        </p:spPr>
        <p:txBody>
          <a:bodyPr wrap="square" rtlCol="0">
            <a:spAutoFit/>
          </a:bodyPr>
          <a:lstStyle/>
          <a:p>
            <a:r>
              <a:rPr lang="en-US" dirty="0"/>
              <a:t>In steady state, this becomes</a:t>
            </a:r>
          </a:p>
        </p:txBody>
      </p:sp>
      <p:graphicFrame>
        <p:nvGraphicFramePr>
          <p:cNvPr id="5" name="Object 4">
            <a:extLst>
              <a:ext uri="{FF2B5EF4-FFF2-40B4-BE49-F238E27FC236}">
                <a16:creationId xmlns:a16="http://schemas.microsoft.com/office/drawing/2014/main" id="{48FB0C6B-1B54-9742-25FF-1150BA39E40C}"/>
              </a:ext>
            </a:extLst>
          </p:cNvPr>
          <p:cNvGraphicFramePr>
            <a:graphicFrameLocks noChangeAspect="1"/>
          </p:cNvGraphicFramePr>
          <p:nvPr>
            <p:extLst>
              <p:ext uri="{D42A27DB-BD31-4B8C-83A1-F6EECF244321}">
                <p14:modId xmlns:p14="http://schemas.microsoft.com/office/powerpoint/2010/main" val="2059530923"/>
              </p:ext>
            </p:extLst>
          </p:nvPr>
        </p:nvGraphicFramePr>
        <p:xfrm>
          <a:off x="2032298" y="970687"/>
          <a:ext cx="4648198" cy="827428"/>
        </p:xfrm>
        <a:graphic>
          <a:graphicData uri="http://schemas.openxmlformats.org/presentationml/2006/ole">
            <mc:AlternateContent xmlns:mc="http://schemas.openxmlformats.org/markup-compatibility/2006">
              <mc:Choice xmlns:v="urn:schemas-microsoft-com:vml" Requires="v">
                <p:oleObj name="Equation" r:id="rId2" imgW="2425680" imgH="431640" progId="Equation.DSMT4">
                  <p:embed/>
                </p:oleObj>
              </mc:Choice>
              <mc:Fallback>
                <p:oleObj name="Equation" r:id="rId2" imgW="2425680" imgH="431640" progId="Equation.DSMT4">
                  <p:embed/>
                  <p:pic>
                    <p:nvPicPr>
                      <p:cNvPr id="0" name=""/>
                      <p:cNvPicPr/>
                      <p:nvPr/>
                    </p:nvPicPr>
                    <p:blipFill>
                      <a:blip r:embed="rId3"/>
                      <a:stretch>
                        <a:fillRect/>
                      </a:stretch>
                    </p:blipFill>
                    <p:spPr>
                      <a:xfrm>
                        <a:off x="2032298" y="970687"/>
                        <a:ext cx="4648198" cy="827428"/>
                      </a:xfrm>
                      <a:prstGeom prst="rect">
                        <a:avLst/>
                      </a:prstGeom>
                    </p:spPr>
                  </p:pic>
                </p:oleObj>
              </mc:Fallback>
            </mc:AlternateContent>
          </a:graphicData>
        </a:graphic>
      </p:graphicFrame>
      <p:sp>
        <p:nvSpPr>
          <p:cNvPr id="6" name="TextBox 5">
            <a:extLst>
              <a:ext uri="{FF2B5EF4-FFF2-40B4-BE49-F238E27FC236}">
                <a16:creationId xmlns:a16="http://schemas.microsoft.com/office/drawing/2014/main" id="{6BDF2507-11B7-89A9-FE23-597F3E3C029D}"/>
              </a:ext>
            </a:extLst>
          </p:cNvPr>
          <p:cNvSpPr txBox="1"/>
          <p:nvPr/>
        </p:nvSpPr>
        <p:spPr>
          <a:xfrm>
            <a:off x="650513" y="1994497"/>
            <a:ext cx="5823930" cy="646331"/>
          </a:xfrm>
          <a:prstGeom prst="rect">
            <a:avLst/>
          </a:prstGeom>
          <a:noFill/>
        </p:spPr>
        <p:txBody>
          <a:bodyPr wrap="square" rtlCol="0">
            <a:spAutoFit/>
          </a:bodyPr>
          <a:lstStyle/>
          <a:p>
            <a:r>
              <a:rPr lang="en-US" dirty="0"/>
              <a:t>Compare this to what we derived (last lecture) from the differential Carnot cycle:</a:t>
            </a:r>
          </a:p>
        </p:txBody>
      </p:sp>
      <p:graphicFrame>
        <p:nvGraphicFramePr>
          <p:cNvPr id="7" name="Object 6">
            <a:extLst>
              <a:ext uri="{FF2B5EF4-FFF2-40B4-BE49-F238E27FC236}">
                <a16:creationId xmlns:a16="http://schemas.microsoft.com/office/drawing/2014/main" id="{E0F49356-954B-DD0D-87DD-E4CF967BD231}"/>
              </a:ext>
            </a:extLst>
          </p:cNvPr>
          <p:cNvGraphicFramePr>
            <a:graphicFrameLocks noChangeAspect="1"/>
          </p:cNvGraphicFramePr>
          <p:nvPr>
            <p:extLst>
              <p:ext uri="{D42A27DB-BD31-4B8C-83A1-F6EECF244321}">
                <p14:modId xmlns:p14="http://schemas.microsoft.com/office/powerpoint/2010/main" val="4171663030"/>
              </p:ext>
            </p:extLst>
          </p:nvPr>
        </p:nvGraphicFramePr>
        <p:xfrm>
          <a:off x="2559093" y="2739019"/>
          <a:ext cx="3056182" cy="827716"/>
        </p:xfrm>
        <a:graphic>
          <a:graphicData uri="http://schemas.openxmlformats.org/presentationml/2006/ole">
            <mc:AlternateContent xmlns:mc="http://schemas.openxmlformats.org/markup-compatibility/2006">
              <mc:Choice xmlns:v="urn:schemas-microsoft-com:vml" Requires="v">
                <p:oleObj name="Equation" r:id="rId4" imgW="1828800" imgH="495000" progId="Equation.DSMT4">
                  <p:embed/>
                </p:oleObj>
              </mc:Choice>
              <mc:Fallback>
                <p:oleObj name="Equation" r:id="rId4" imgW="1828800" imgH="495000" progId="Equation.DSMT4">
                  <p:embed/>
                  <p:pic>
                    <p:nvPicPr>
                      <p:cNvPr id="0" name=""/>
                      <p:cNvPicPr/>
                      <p:nvPr/>
                    </p:nvPicPr>
                    <p:blipFill>
                      <a:blip r:embed="rId5"/>
                      <a:stretch>
                        <a:fillRect/>
                      </a:stretch>
                    </p:blipFill>
                    <p:spPr>
                      <a:xfrm>
                        <a:off x="2559093" y="2739019"/>
                        <a:ext cx="3056182" cy="827716"/>
                      </a:xfrm>
                      <a:prstGeom prst="rect">
                        <a:avLst/>
                      </a:prstGeom>
                    </p:spPr>
                  </p:pic>
                </p:oleObj>
              </mc:Fallback>
            </mc:AlternateContent>
          </a:graphicData>
        </a:graphic>
      </p:graphicFrame>
      <p:sp>
        <p:nvSpPr>
          <p:cNvPr id="8" name="TextBox 7">
            <a:extLst>
              <a:ext uri="{FF2B5EF4-FFF2-40B4-BE49-F238E27FC236}">
                <a16:creationId xmlns:a16="http://schemas.microsoft.com/office/drawing/2014/main" id="{7C8FEE6E-9175-FD65-C2B8-D7149FE97132}"/>
              </a:ext>
            </a:extLst>
          </p:cNvPr>
          <p:cNvSpPr txBox="1"/>
          <p:nvPr/>
        </p:nvSpPr>
        <p:spPr>
          <a:xfrm>
            <a:off x="650513" y="3780618"/>
            <a:ext cx="6873342" cy="369332"/>
          </a:xfrm>
          <a:prstGeom prst="rect">
            <a:avLst/>
          </a:prstGeom>
          <a:noFill/>
        </p:spPr>
        <p:txBody>
          <a:bodyPr wrap="square" rtlCol="0">
            <a:spAutoFit/>
          </a:bodyPr>
          <a:lstStyle/>
          <a:p>
            <a:r>
              <a:rPr lang="en-US" dirty="0"/>
              <a:t>Taking </a:t>
            </a:r>
            <a:r>
              <a:rPr lang="en-US" i="1" dirty="0"/>
              <a:t>T</a:t>
            </a:r>
            <a:r>
              <a:rPr lang="en-US" i="1" baseline="-25000" dirty="0"/>
              <a:t>b</a:t>
            </a:r>
            <a:r>
              <a:rPr lang="en-US" i="1" dirty="0"/>
              <a:t> ~= T</a:t>
            </a:r>
            <a:r>
              <a:rPr lang="en-US" i="1" baseline="-25000" dirty="0"/>
              <a:t>s</a:t>
            </a:r>
            <a:r>
              <a:rPr lang="en-US" dirty="0"/>
              <a:t>, these two expressions can both be true only if</a:t>
            </a:r>
          </a:p>
        </p:txBody>
      </p:sp>
      <p:graphicFrame>
        <p:nvGraphicFramePr>
          <p:cNvPr id="9" name="Object 8">
            <a:extLst>
              <a:ext uri="{FF2B5EF4-FFF2-40B4-BE49-F238E27FC236}">
                <a16:creationId xmlns:a16="http://schemas.microsoft.com/office/drawing/2014/main" id="{8BB46F03-39D0-3820-2A96-AA79E4840289}"/>
              </a:ext>
            </a:extLst>
          </p:cNvPr>
          <p:cNvGraphicFramePr>
            <a:graphicFrameLocks noChangeAspect="1"/>
          </p:cNvGraphicFramePr>
          <p:nvPr>
            <p:extLst>
              <p:ext uri="{D42A27DB-BD31-4B8C-83A1-F6EECF244321}">
                <p14:modId xmlns:p14="http://schemas.microsoft.com/office/powerpoint/2010/main" val="4073265148"/>
              </p:ext>
            </p:extLst>
          </p:nvPr>
        </p:nvGraphicFramePr>
        <p:xfrm>
          <a:off x="3390645" y="4363833"/>
          <a:ext cx="2028312" cy="796837"/>
        </p:xfrm>
        <a:graphic>
          <a:graphicData uri="http://schemas.openxmlformats.org/presentationml/2006/ole">
            <mc:AlternateContent xmlns:mc="http://schemas.openxmlformats.org/markup-compatibility/2006">
              <mc:Choice xmlns:v="urn:schemas-microsoft-com:vml" Requires="v">
                <p:oleObj name="Equation" r:id="rId6" imgW="711000" imgH="279360" progId="Equation.DSMT4">
                  <p:embed/>
                </p:oleObj>
              </mc:Choice>
              <mc:Fallback>
                <p:oleObj name="Equation" r:id="rId6" imgW="711000" imgH="279360" progId="Equation.DSMT4">
                  <p:embed/>
                  <p:pic>
                    <p:nvPicPr>
                      <p:cNvPr id="0" name=""/>
                      <p:cNvPicPr/>
                      <p:nvPr/>
                    </p:nvPicPr>
                    <p:blipFill>
                      <a:blip r:embed="rId7"/>
                      <a:stretch>
                        <a:fillRect/>
                      </a:stretch>
                    </p:blipFill>
                    <p:spPr>
                      <a:xfrm>
                        <a:off x="3390645" y="4363833"/>
                        <a:ext cx="2028312" cy="796837"/>
                      </a:xfrm>
                      <a:prstGeom prst="rect">
                        <a:avLst/>
                      </a:prstGeom>
                    </p:spPr>
                  </p:pic>
                </p:oleObj>
              </mc:Fallback>
            </mc:AlternateContent>
          </a:graphicData>
        </a:graphic>
      </p:graphicFrame>
      <p:sp>
        <p:nvSpPr>
          <p:cNvPr id="12" name="TextBox 11">
            <a:extLst>
              <a:ext uri="{FF2B5EF4-FFF2-40B4-BE49-F238E27FC236}">
                <a16:creationId xmlns:a16="http://schemas.microsoft.com/office/drawing/2014/main" id="{A1A559FB-8E18-3C4D-D0D4-4FD936A3DCE4}"/>
              </a:ext>
            </a:extLst>
          </p:cNvPr>
          <p:cNvSpPr txBox="1"/>
          <p:nvPr/>
        </p:nvSpPr>
        <p:spPr>
          <a:xfrm>
            <a:off x="705745" y="5461852"/>
            <a:ext cx="8076177" cy="923330"/>
          </a:xfrm>
          <a:prstGeom prst="rect">
            <a:avLst/>
          </a:prstGeom>
          <a:noFill/>
        </p:spPr>
        <p:txBody>
          <a:bodyPr wrap="square" rtlCol="0">
            <a:spAutoFit/>
          </a:bodyPr>
          <a:lstStyle/>
          <a:p>
            <a:r>
              <a:rPr lang="en-US" dirty="0"/>
              <a:t>Using this and angular momentum conservation in the boundary layer, we can solve for the surface azimuthal wind speed and the total surface wind speed given </a:t>
            </a:r>
            <a:r>
              <a:rPr lang="en-US" i="1" dirty="0"/>
              <a:t>V</a:t>
            </a:r>
            <a:r>
              <a:rPr lang="en-US" i="1" baseline="-25000" dirty="0"/>
              <a:t>g</a:t>
            </a:r>
            <a:r>
              <a:rPr lang="en-US" dirty="0"/>
              <a:t>. This also give us the radial component of surface wind. </a:t>
            </a:r>
          </a:p>
        </p:txBody>
      </p:sp>
    </p:spTree>
    <p:extLst>
      <p:ext uri="{BB962C8B-B14F-4D97-AF65-F5344CB8AC3E}">
        <p14:creationId xmlns:p14="http://schemas.microsoft.com/office/powerpoint/2010/main" val="2722158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97C89CA-2716-BA7B-1C31-3A15B49DA8D6}"/>
              </a:ext>
            </a:extLst>
          </p:cNvPr>
          <p:cNvSpPr txBox="1"/>
          <p:nvPr/>
        </p:nvSpPr>
        <p:spPr>
          <a:xfrm>
            <a:off x="202518" y="331393"/>
            <a:ext cx="8290969" cy="830997"/>
          </a:xfrm>
          <a:prstGeom prst="rect">
            <a:avLst/>
          </a:prstGeom>
          <a:noFill/>
        </p:spPr>
        <p:txBody>
          <a:bodyPr wrap="square" rtlCol="0">
            <a:spAutoFit/>
          </a:bodyPr>
          <a:lstStyle/>
          <a:p>
            <a:pPr algn="ctr"/>
            <a:r>
              <a:rPr lang="en-US" sz="2400" dirty="0"/>
              <a:t>Test this relation in full-physics axisymmetric model (Rotunno and Emanuel, 1987)</a:t>
            </a:r>
          </a:p>
        </p:txBody>
      </p:sp>
      <p:pic>
        <p:nvPicPr>
          <p:cNvPr id="3" name="Picture 2">
            <a:extLst>
              <a:ext uri="{FF2B5EF4-FFF2-40B4-BE49-F238E27FC236}">
                <a16:creationId xmlns:a16="http://schemas.microsoft.com/office/drawing/2014/main" id="{D439A05C-D0BE-4BEB-B8A0-955634850B4D}"/>
              </a:ext>
            </a:extLst>
          </p:cNvPr>
          <p:cNvPicPr>
            <a:picLocks noChangeAspect="1"/>
          </p:cNvPicPr>
          <p:nvPr/>
        </p:nvPicPr>
        <p:blipFill>
          <a:blip r:embed="rId2" cstate="print">
            <a:extLst>
              <a:ext uri="{28A0092B-C50C-407E-A947-70E740481C1C}">
                <a14:useLocalDpi xmlns:a14="http://schemas.microsoft.com/office/drawing/2010/main" val="0"/>
              </a:ext>
            </a:extLst>
          </a:blip>
          <a:srcRect r="51859"/>
          <a:stretch>
            <a:fillRect/>
          </a:stretch>
        </p:blipFill>
        <p:spPr>
          <a:xfrm>
            <a:off x="583007" y="1530958"/>
            <a:ext cx="3540745" cy="3120822"/>
          </a:xfrm>
          <a:prstGeom prst="rect">
            <a:avLst/>
          </a:prstGeom>
        </p:spPr>
      </p:pic>
      <p:pic>
        <p:nvPicPr>
          <p:cNvPr id="4" name="Picture 3">
            <a:extLst>
              <a:ext uri="{FF2B5EF4-FFF2-40B4-BE49-F238E27FC236}">
                <a16:creationId xmlns:a16="http://schemas.microsoft.com/office/drawing/2014/main" id="{C241CA24-7AC4-73C8-F0C5-A12BE11919F4}"/>
              </a:ext>
            </a:extLst>
          </p:cNvPr>
          <p:cNvPicPr>
            <a:picLocks noChangeAspect="1"/>
          </p:cNvPicPr>
          <p:nvPr/>
        </p:nvPicPr>
        <p:blipFill>
          <a:blip r:embed="rId2" cstate="print">
            <a:extLst>
              <a:ext uri="{28A0092B-C50C-407E-A947-70E740481C1C}">
                <a14:useLocalDpi xmlns:a14="http://schemas.microsoft.com/office/drawing/2010/main" val="0"/>
              </a:ext>
            </a:extLst>
          </a:blip>
          <a:srcRect l="47728"/>
          <a:stretch>
            <a:fillRect/>
          </a:stretch>
        </p:blipFill>
        <p:spPr>
          <a:xfrm>
            <a:off x="4526240" y="1530958"/>
            <a:ext cx="3844508" cy="3120822"/>
          </a:xfrm>
          <a:prstGeom prst="rect">
            <a:avLst/>
          </a:prstGeom>
        </p:spPr>
      </p:pic>
      <p:graphicFrame>
        <p:nvGraphicFramePr>
          <p:cNvPr id="6" name="Object 5">
            <a:extLst>
              <a:ext uri="{FF2B5EF4-FFF2-40B4-BE49-F238E27FC236}">
                <a16:creationId xmlns:a16="http://schemas.microsoft.com/office/drawing/2014/main" id="{D5CAA063-E47B-6667-2C34-3A74E312D691}"/>
              </a:ext>
            </a:extLst>
          </p:cNvPr>
          <p:cNvGraphicFramePr>
            <a:graphicFrameLocks noChangeAspect="1"/>
          </p:cNvGraphicFramePr>
          <p:nvPr>
            <p:extLst>
              <p:ext uri="{D42A27DB-BD31-4B8C-83A1-F6EECF244321}">
                <p14:modId xmlns:p14="http://schemas.microsoft.com/office/powerpoint/2010/main" val="921508895"/>
              </p:ext>
            </p:extLst>
          </p:nvPr>
        </p:nvGraphicFramePr>
        <p:xfrm>
          <a:off x="1578288" y="5029930"/>
          <a:ext cx="5895903" cy="1681161"/>
        </p:xfrm>
        <a:graphic>
          <a:graphicData uri="http://schemas.openxmlformats.org/presentationml/2006/ole">
            <mc:AlternateContent xmlns:mc="http://schemas.openxmlformats.org/markup-compatibility/2006">
              <mc:Choice xmlns:v="urn:schemas-microsoft-com:vml" Requires="v">
                <p:oleObj name="Equation" r:id="rId3" imgW="3162240" imgH="901440" progId="Equation.DSMT4">
                  <p:embed/>
                </p:oleObj>
              </mc:Choice>
              <mc:Fallback>
                <p:oleObj name="Equation" r:id="rId3" imgW="3162240" imgH="901440" progId="Equation.DSMT4">
                  <p:embed/>
                  <p:pic>
                    <p:nvPicPr>
                      <p:cNvPr id="0" name=""/>
                      <p:cNvPicPr/>
                      <p:nvPr/>
                    </p:nvPicPr>
                    <p:blipFill>
                      <a:blip r:embed="rId4"/>
                      <a:stretch>
                        <a:fillRect/>
                      </a:stretch>
                    </p:blipFill>
                    <p:spPr>
                      <a:xfrm>
                        <a:off x="1578288" y="5029930"/>
                        <a:ext cx="5895903" cy="1681161"/>
                      </a:xfrm>
                      <a:prstGeom prst="rect">
                        <a:avLst/>
                      </a:prstGeom>
                    </p:spPr>
                  </p:pic>
                </p:oleObj>
              </mc:Fallback>
            </mc:AlternateContent>
          </a:graphicData>
        </a:graphic>
      </p:graphicFrame>
    </p:spTree>
    <p:extLst>
      <p:ext uri="{BB962C8B-B14F-4D97-AF65-F5344CB8AC3E}">
        <p14:creationId xmlns:p14="http://schemas.microsoft.com/office/powerpoint/2010/main" val="4164220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Segoe UI"/>
        <a:ea typeface=""/>
        <a:cs typeface=""/>
      </a:majorFont>
      <a:minorFont>
        <a:latin typeface="Segoe U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9" id="{AB8A80E9-0FE4-4748-B7B4-E1E9D88B6AE0}" vid="{72608908-C475-482A-9165-35B969BFCA60}"/>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Segoe UI"/>
        <a:ea typeface=""/>
        <a:cs typeface=""/>
      </a:majorFont>
      <a:minorFont>
        <a:latin typeface="Segoe U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1C7D3439-0E3C-4FFC-A08B-3C453B844343}" vid="{23B4897E-AC7D-4D07-BC01-71B2E91821A5}"/>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Segoe</Template>
  <TotalTime>1720</TotalTime>
  <Words>1739</Words>
  <Application>Microsoft Office PowerPoint</Application>
  <PresentationFormat>On-screen Show (4:3)</PresentationFormat>
  <Paragraphs>153</Paragraphs>
  <Slides>45</Slides>
  <Notes>10</Notes>
  <HiddenSlides>0</HiddenSlides>
  <MMClips>0</MMClips>
  <ScaleCrop>false</ScaleCrop>
  <HeadingPairs>
    <vt:vector size="8" baseType="variant">
      <vt:variant>
        <vt:lpstr>Fonts Used</vt:lpstr>
      </vt:variant>
      <vt:variant>
        <vt:i4>3</vt:i4>
      </vt:variant>
      <vt:variant>
        <vt:lpstr>Theme</vt:lpstr>
      </vt:variant>
      <vt:variant>
        <vt:i4>2</vt:i4>
      </vt:variant>
      <vt:variant>
        <vt:lpstr>Embedded OLE Servers</vt:lpstr>
      </vt:variant>
      <vt:variant>
        <vt:i4>2</vt:i4>
      </vt:variant>
      <vt:variant>
        <vt:lpstr>Slide Titles</vt:lpstr>
      </vt:variant>
      <vt:variant>
        <vt:i4>45</vt:i4>
      </vt:variant>
    </vt:vector>
  </HeadingPairs>
  <TitlesOfParts>
    <vt:vector size="52" baseType="lpstr">
      <vt:lpstr>Arial</vt:lpstr>
      <vt:lpstr>Calibri</vt:lpstr>
      <vt:lpstr>Segoe UI</vt:lpstr>
      <vt:lpstr>Office Theme</vt:lpstr>
      <vt:lpstr>1_Office Theme</vt:lpstr>
      <vt:lpstr>Equation</vt:lpstr>
      <vt:lpstr>CorelPhotoPaint.Image.10</vt:lpstr>
      <vt:lpstr>Tropical Cyclone Physics, Part II</vt:lpstr>
      <vt:lpstr>From last lecture: TCs as zero-SPV vortices</vt:lpstr>
      <vt:lpstr>Invertibility can be conducted through thermal wind equation</vt:lpstr>
      <vt:lpstr>Express the thermal wind equation in terms of the moist entropy rather than the specific volume: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Some lessons from time-dependent model</vt:lpstr>
      <vt:lpstr>Eye Formation</vt:lpstr>
      <vt:lpstr>PowerPoint Presentation</vt:lpstr>
      <vt:lpstr>Dry vs. Moist TCs</vt:lpstr>
      <vt:lpstr>PowerPoint Presentation</vt:lpstr>
      <vt:lpstr>PowerPoint Presentation</vt:lpstr>
      <vt:lpstr>PowerPoint Presentation</vt:lpstr>
      <vt:lpstr>PowerPoint Presentation</vt:lpstr>
      <vt:lpstr>PowerPoint Presentation</vt:lpstr>
      <vt:lpstr>PowerPoint Presentation</vt:lpstr>
      <vt:lpstr>Other important TC physics</vt:lpstr>
      <vt:lpstr>Strong Mixing of Upper Ocean</vt:lpstr>
      <vt:lpstr>Mixed layer depth and currents</vt:lpstr>
      <vt:lpstr>SST Change</vt:lpstr>
      <vt:lpstr>PowerPoint Presentation</vt:lpstr>
      <vt:lpstr>PowerPoint Presentation</vt:lpstr>
      <vt:lpstr>PowerPoint Presentation</vt:lpstr>
      <vt:lpstr>PowerPoint Presentation</vt:lpstr>
      <vt:lpstr>Sea Spray</vt:lpstr>
      <vt:lpstr>PowerPoint Presentation</vt:lpstr>
      <vt:lpstr>PowerPoint Presentation</vt:lpstr>
      <vt:lpstr>PowerPoint Presentation</vt:lpstr>
      <vt:lpstr>PowerPoint Presentation</vt:lpstr>
      <vt:lpstr>PowerPoint Presentation</vt:lpstr>
      <vt:lpstr>Up Next: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Kerry Emanuel</dc:creator>
  <cp:lastModifiedBy>Kerry Emanuel</cp:lastModifiedBy>
  <cp:revision>18</cp:revision>
  <dcterms:created xsi:type="dcterms:W3CDTF">2026-03-11T18:45:06Z</dcterms:created>
  <dcterms:modified xsi:type="dcterms:W3CDTF">2026-03-13T13:59:03Z</dcterms:modified>
</cp:coreProperties>
</file>