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9.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0.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0" r:id="rId6"/>
    <p:sldMasterId id="2147483736" r:id="rId7"/>
    <p:sldMasterId id="2147483750" r:id="rId8"/>
    <p:sldMasterId id="2147483763" r:id="rId9"/>
    <p:sldMasterId id="2147483790" r:id="rId10"/>
    <p:sldMasterId id="2147483803" r:id="rId11"/>
  </p:sldMasterIdLst>
  <p:notesMasterIdLst>
    <p:notesMasterId r:id="rId71"/>
  </p:notesMasterIdLst>
  <p:sldIdLst>
    <p:sldId id="260" r:id="rId12"/>
    <p:sldId id="261" r:id="rId13"/>
    <p:sldId id="262" r:id="rId14"/>
    <p:sldId id="263" r:id="rId15"/>
    <p:sldId id="477" r:id="rId16"/>
    <p:sldId id="681" r:id="rId17"/>
    <p:sldId id="687" r:id="rId18"/>
    <p:sldId id="683" r:id="rId19"/>
    <p:sldId id="688" r:id="rId20"/>
    <p:sldId id="689" r:id="rId21"/>
    <p:sldId id="1013" r:id="rId22"/>
    <p:sldId id="286" r:id="rId23"/>
    <p:sldId id="690" r:id="rId24"/>
    <p:sldId id="691" r:id="rId25"/>
    <p:sldId id="692" r:id="rId26"/>
    <p:sldId id="684" r:id="rId27"/>
    <p:sldId id="686" r:id="rId28"/>
    <p:sldId id="480" r:id="rId29"/>
    <p:sldId id="481" r:id="rId30"/>
    <p:sldId id="693" r:id="rId31"/>
    <p:sldId id="284" r:id="rId32"/>
    <p:sldId id="285" r:id="rId33"/>
    <p:sldId id="287" r:id="rId34"/>
    <p:sldId id="289" r:id="rId35"/>
    <p:sldId id="288" r:id="rId36"/>
    <p:sldId id="290" r:id="rId37"/>
    <p:sldId id="291" r:id="rId38"/>
    <p:sldId id="292" r:id="rId39"/>
    <p:sldId id="256" r:id="rId40"/>
    <p:sldId id="651" r:id="rId41"/>
    <p:sldId id="257" r:id="rId42"/>
    <p:sldId id="694" r:id="rId43"/>
    <p:sldId id="695" r:id="rId44"/>
    <p:sldId id="696" r:id="rId45"/>
    <p:sldId id="697" r:id="rId46"/>
    <p:sldId id="698" r:id="rId47"/>
    <p:sldId id="258" r:id="rId48"/>
    <p:sldId id="1009" r:id="rId49"/>
    <p:sldId id="1008" r:id="rId50"/>
    <p:sldId id="1004" r:id="rId51"/>
    <p:sldId id="1005" r:id="rId52"/>
    <p:sldId id="1006" r:id="rId53"/>
    <p:sldId id="1007" r:id="rId54"/>
    <p:sldId id="949" r:id="rId55"/>
    <p:sldId id="950" r:id="rId56"/>
    <p:sldId id="951" r:id="rId57"/>
    <p:sldId id="699" r:id="rId58"/>
    <p:sldId id="1014" r:id="rId59"/>
    <p:sldId id="1015" r:id="rId60"/>
    <p:sldId id="265" r:id="rId61"/>
    <p:sldId id="266" r:id="rId62"/>
    <p:sldId id="267" r:id="rId63"/>
    <p:sldId id="270" r:id="rId64"/>
    <p:sldId id="498" r:id="rId65"/>
    <p:sldId id="483" r:id="rId66"/>
    <p:sldId id="437" r:id="rId67"/>
    <p:sldId id="929" r:id="rId68"/>
    <p:sldId id="1016" r:id="rId69"/>
    <p:sldId id="1017" r:id="rId7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03" autoAdjust="0"/>
    <p:restoredTop sz="94660"/>
  </p:normalViewPr>
  <p:slideViewPr>
    <p:cSldViewPr snapToGrid="0">
      <p:cViewPr varScale="1">
        <p:scale>
          <a:sx n="73" d="100"/>
          <a:sy n="73" d="100"/>
        </p:scale>
        <p:origin x="825"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slide" Target="slides/slide55.xml"/><Relationship Id="rId74"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0.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 Type="http://schemas.openxmlformats.org/officeDocument/2006/relationships/slideMaster" Target="slideMasters/slideMaster7.xml"/><Relationship Id="rId7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97284D-A17A-4AF1-9DB9-24547F84E605}" type="datetimeFigureOut">
              <a:rPr lang="en-US" smtClean="0"/>
              <a:t>4/17/2026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13EB28-37E5-4156-A90D-622F59A32F4B}" type="slidenum">
              <a:rPr lang="en-US" smtClean="0"/>
              <a:t>‹#›</a:t>
            </a:fld>
            <a:endParaRPr lang="en-US"/>
          </a:p>
        </p:txBody>
      </p:sp>
    </p:spTree>
    <p:extLst>
      <p:ext uri="{BB962C8B-B14F-4D97-AF65-F5344CB8AC3E}">
        <p14:creationId xmlns:p14="http://schemas.microsoft.com/office/powerpoint/2010/main" val="28654110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youtube.com/redirect?event=video_description&amp;redir_token=QUFFLUhqa2ZqeVh2ODBGMGRKM2w1WXZWNUdROUVDck9ad3xBQ3Jtc0tsY2hKNVBpZHlhLU9lWlVmbDBJTnJmQ0pIbFhWd0lEZHA1UjJtRE5TQlVkcFdSVEpBNzM1MzdyX2tQQXIxbmJqZzZIYnJlY2t3Q0VxTkE4YmxjamFlbUhsT19MLWJ1VGdnLWNQOFVGWW54Q1ZWalEzNA&amp;q=https%3A%2F%2Fwci.llnl.gov%2Fsimulation%2Fcomputer-codes%2Fvisit%2Fgallery%2Fgallery-42&amp;v=YkN6F6LJzGU"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youtube.com/@PoFTwente"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This snapshot was taken from a movie based on data from a Rayleigh-</a:t>
            </a:r>
            <a:r>
              <a:rPr lang="en-US" sz="1200" b="0" i="0" kern="1200" dirty="0" err="1">
                <a:solidFill>
                  <a:schemeClr val="tx1"/>
                </a:solidFill>
                <a:effectLst/>
                <a:latin typeface="+mn-lt"/>
                <a:ea typeface="+mn-ea"/>
                <a:cs typeface="+mn-cs"/>
              </a:rPr>
              <a:t>Bénard</a:t>
            </a:r>
            <a:r>
              <a:rPr lang="en-US" sz="1200" b="0" i="0" kern="1200" dirty="0">
                <a:solidFill>
                  <a:schemeClr val="tx1"/>
                </a:solidFill>
                <a:effectLst/>
                <a:latin typeface="+mn-lt"/>
                <a:ea typeface="+mn-ea"/>
                <a:cs typeface="+mn-cs"/>
              </a:rPr>
              <a:t> convection simulation. The system is a fluid heated from below and cooled from above with periodic sidewalls and impermeable horizontal plates. The visible quantity is the temperature of the fluid, where red and blue indicate hot and cold fluid, respectively. Using the volume rendering with ray casting and an opacity profile dependent on the temperature, the mean temperature has been made transparent. This results in the temperature extrema being clearly visible and the possibility to see through the system, revealing the 3D structure. One can clearly distinguish the small scale thermal plumes and the large scale circulation, both characteristic coherent structures in this type of flow. Visualization and simulation by: Erwin P. van der Poel &amp; Rodolfo </a:t>
            </a:r>
            <a:r>
              <a:rPr lang="en-US" sz="1200" b="0" i="0" kern="1200" dirty="0" err="1">
                <a:solidFill>
                  <a:schemeClr val="tx1"/>
                </a:solidFill>
                <a:effectLst/>
                <a:latin typeface="+mn-lt"/>
                <a:ea typeface="+mn-ea"/>
                <a:cs typeface="+mn-cs"/>
              </a:rPr>
              <a:t>Ostilla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Mónico</a:t>
            </a:r>
            <a:r>
              <a:rPr lang="en-US" sz="1200" b="0" i="0" kern="1200" dirty="0">
                <a:solidFill>
                  <a:schemeClr val="tx1"/>
                </a:solidFill>
                <a:effectLst/>
                <a:latin typeface="+mn-lt"/>
                <a:ea typeface="+mn-ea"/>
                <a:cs typeface="+mn-cs"/>
              </a:rPr>
              <a:t>. Compute resources courtesy of </a:t>
            </a:r>
            <a:r>
              <a:rPr lang="en-US" sz="1200" b="0" i="0" kern="1200" dirty="0" err="1">
                <a:solidFill>
                  <a:schemeClr val="tx1"/>
                </a:solidFill>
                <a:effectLst/>
                <a:latin typeface="+mn-lt"/>
                <a:ea typeface="+mn-ea"/>
                <a:cs typeface="+mn-cs"/>
              </a:rPr>
              <a:t>SURFsara</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3"/>
              </a:rPr>
              <a:t>https://wci.llnl.gov/simulation/</a:t>
            </a:r>
            <a:r>
              <a:rPr lang="en-US" sz="1200" b="0" i="0" u="none" strike="noStrike" kern="1200" dirty="0" err="1">
                <a:solidFill>
                  <a:schemeClr val="tx1"/>
                </a:solidFill>
                <a:effectLst/>
                <a:latin typeface="+mn-lt"/>
                <a:ea typeface="+mn-ea"/>
                <a:cs typeface="+mn-cs"/>
                <a:hlinkClick r:id="rId3"/>
              </a:rPr>
              <a:t>compu</a:t>
            </a:r>
            <a:r>
              <a:rPr lang="en-US" sz="1200" b="0" i="0" u="none" strike="noStrike" kern="1200" dirty="0">
                <a:solidFill>
                  <a:schemeClr val="tx1"/>
                </a:solidFill>
                <a:effectLst/>
                <a:latin typeface="+mn-lt"/>
                <a:ea typeface="+mn-ea"/>
                <a:cs typeface="+mn-cs"/>
                <a:hlinkClick r:id="rId3"/>
              </a:rPr>
              <a:t>...</a:t>
            </a:r>
            <a:endParaRPr lang="en-US" sz="1200" b="0" i="0"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hlinkClick r:id="rId4"/>
              </a:rPr>
              <a:t>Physics of Fluids Group University of Twente</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C56CB2-E081-485D-85F4-C9A49DE174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00341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7F4E23E-CDFD-402F-A5E5-9E08EDBB741B}"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9296925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457200" rtl="0" eaLnBrk="1" fontAlgn="base" latinLnBrk="0" hangingPunct="1">
              <a:lnSpc>
                <a:spcPct val="100000"/>
              </a:lnSpc>
              <a:spcBef>
                <a:spcPct val="0"/>
              </a:spcBef>
              <a:spcAft>
                <a:spcPct val="0"/>
              </a:spcAft>
              <a:buClrTx/>
              <a:buSzTx/>
              <a:buFontTx/>
              <a:buNone/>
              <a:tabLst/>
              <a:defRPr/>
            </a:pPr>
            <a:fld id="{E6132294-4218-42A9-8178-335D09367D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7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475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78F3A36-009C-495B-9A60-450874CCDC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7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578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29717074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PlaceHolder 1"/>
          <p:cNvSpPr>
            <a:spLocks noGrp="1" noRot="1" noChangeAspect="1"/>
          </p:cNvSpPr>
          <p:nvPr>
            <p:ph type="sldImg"/>
          </p:nvPr>
        </p:nvSpPr>
        <p:spPr>
          <a:xfrm>
            <a:off x="1589088" y="1006475"/>
            <a:ext cx="4594225" cy="3446463"/>
          </a:xfrm>
          <a:prstGeom prst="rect">
            <a:avLst/>
          </a:prstGeom>
        </p:spPr>
      </p:sp>
      <p:sp>
        <p:nvSpPr>
          <p:cNvPr id="48" name="PlaceHolder 2"/>
          <p:cNvSpPr>
            <a:spLocks noGrp="1"/>
          </p:cNvSpPr>
          <p:nvPr>
            <p:ph type="body"/>
          </p:nvPr>
        </p:nvSpPr>
        <p:spPr>
          <a:xfrm>
            <a:off x="1185120" y="4787640"/>
            <a:ext cx="5407560" cy="6233400"/>
          </a:xfrm>
          <a:prstGeom prst="rect">
            <a:avLst/>
          </a:prstGeom>
        </p:spPr>
        <p:txBody>
          <a:bodyPr lIns="0" tIns="0" rIns="0" bIns="0"/>
          <a:lstStyle/>
          <a:p>
            <a:r>
              <a:rPr lang="en-US" sz="2000" b="0" strike="noStrike" spc="-1">
                <a:latin typeface="Arial"/>
              </a:rPr>
              <a:t>Tropical cyclones for two different values of the Coriolis parameter in otherwise identical RCE simulations (precipitable water is shown; warm colors represent higher values). The black circles on the foreground have diameters computed from formula (1).</a:t>
            </a:r>
          </a:p>
          <a:p>
            <a:r>
              <a:rPr lang="en-US" sz="2000" b="0" strike="noStrike" spc="-1">
                <a:latin typeface="Arial"/>
              </a:rPr>
              <a:t>IF THIS IMAGE HAS BEEN PROVIDED BY OR IS OWNED BY A THIRD PARTY, AS INDICATED IN THE CAPTION LINE, THEN FURTHER PERMISSION MAY BE NEEDED BEFORE ANY FURTHER USE. PLEASE CONTACT WILEY'S PERMISSIONS DEPARTMENT ON PERMISSIONS@WILEY.COM OR USE THE RIGHTSLINK SERVICE BY CLICKING ON THE 'REQUEST PERMISSIONS' LINK ACCOMPANYING THIS ARTICLE. WILEY OR AUTHOR OWNED IMAGES MAY BE USED FOR NON-COMMERCIAL PURPOSES, SUBJECT TO PROPER CITATION OF THE ARTICLE, AUTHOR, AND PUBLISHER.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BDD54B-57E5-486E-AE86-D0D7A390434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0306" name="Rectangle 2"/>
          <p:cNvSpPr>
            <a:spLocks noGrp="1" noRot="1" noChangeAspect="1" noChangeArrowheads="1" noTextEdit="1"/>
          </p:cNvSpPr>
          <p:nvPr>
            <p:ph type="sldImg"/>
          </p:nvPr>
        </p:nvSpPr>
        <p:spPr>
          <a:ln/>
        </p:spPr>
      </p:sp>
      <p:sp>
        <p:nvSpPr>
          <p:cNvPr id="610307" name="Rectangle 3"/>
          <p:cNvSpPr>
            <a:spLocks noGrp="1" noChangeArrowheads="1"/>
          </p:cNvSpPr>
          <p:nvPr>
            <p:ph type="body" idx="1"/>
          </p:nvPr>
        </p:nvSpPr>
        <p:spPr/>
        <p:txBody>
          <a:bodyPr/>
          <a:lstStyle/>
          <a:p>
            <a:r>
              <a:rPr lang="en-US" b="1"/>
              <a:t>NOTE:  We have animated the path of air for this slide and included labels to help our audience understand what you will be describing.  Many of them will have never even heard of a Carnot heat engine and do not have a strong understanding of entropy.  We would like to do whatever we can in to make this information accessible to our audience.  Please let us know if you approve of these changes, and feel free to replace the labels as needed.  The simpler you can keep your description of this, the better.  You do an excellent job of describing the process in your book. </a:t>
            </a:r>
          </a:p>
          <a:p>
            <a:r>
              <a:rPr lang="en-US" b="1"/>
              <a:t>***</a:t>
            </a:r>
          </a:p>
          <a:p>
            <a:r>
              <a:rPr lang="en-US"/>
              <a:t>The energy cycle of a mature hurricane - the hurricane as a </a:t>
            </a:r>
            <a:r>
              <a:rPr lang="en-US" b="1"/>
              <a:t>Carnot heat engine</a:t>
            </a:r>
            <a:r>
              <a:rPr lang="en-US"/>
              <a:t>.  This two-dimensional plot of the thermodynamic cycle shows a vertical cross section of the hurricane, whose storm center lies along the left edge. The colors depict the </a:t>
            </a:r>
            <a:r>
              <a:rPr lang="en-US" b="1"/>
              <a:t>entropy</a:t>
            </a:r>
            <a:r>
              <a:rPr lang="en-US"/>
              <a:t> distribution; cooler colors indicate lower entropy.  Loosely, this means the total heat content of the air.  Note that as air approaches the eyewall, its entropy increases rapidly, reflecting the large input of heat from the ocean.</a:t>
            </a:r>
          </a:p>
          <a:p>
            <a:endParaRPr lang="en-US"/>
          </a:p>
          <a:p>
            <a:r>
              <a:rPr lang="en-US"/>
              <a:t>Let’s follow a sample of air that begins at point A near the sea surface, a hundred kilometers or so from the storm center.  The process mainly responsible for driving the storm is the evaporation of seawater, which transfers energy from sea to air.  As a result of that transfer, air spirals inward close to the sea surface, between Points A and B.  The storm center is an area of relatively low pressure, so the pressure on air decreases as it travels from A to B.  But it is always in contact with the sea surface, which acts as an almost unlimited heat reservoir, so its temperature is approximately constant (acquiring entropy at a constant temperature).  It is during this leg that enormous quantities of heat are added to the air from evaporation of seawater.  Evaporation of water is a very efficient way to transfer heat from one body to another.  That is why you feel cold when you are wet, especially if it is windy and/or dry: evaporation is taking heat from your body.  Thus the addition of heat in leg A-B shows up mostly as an increase in humidity in the air.  This form of heat is called </a:t>
            </a:r>
            <a:r>
              <a:rPr lang="en-US" b="1"/>
              <a:t>latent heat</a:t>
            </a:r>
            <a:r>
              <a:rPr lang="en-US"/>
              <a:t>.  Evaporation of sea water into the inflowing air is by far the most important source of heat driving the hurricane, which makes leg A-B the firebox of the hurricane.  When hurricanes reach land, they quickly die because they are cut off from their oceanic energy source.  At point B, the air turns and flows upward through the towering cumulonimbus clouds that make up the hurricane’s eyewall.  It is here that the latent heat is converted to </a:t>
            </a:r>
            <a:r>
              <a:rPr lang="en-US" b="1"/>
              <a:t>sensible heat </a:t>
            </a:r>
            <a:r>
              <a:rPr lang="en-US"/>
              <a:t>as water vapor condenses.  But it is important to note that although there is enormous conversion between these two forms of heat, the total heat content (entropy, actually) remains approximately constant along this leg (note that the colors do not change along leg B-C).  As the air flows upward, the pressure on it decreases very rapidly.  What we have here is an example of </a:t>
            </a:r>
            <a:r>
              <a:rPr lang="en-US" b="1"/>
              <a:t>adiabatic expansion</a:t>
            </a:r>
            <a:r>
              <a:rPr lang="en-US"/>
              <a:t>.  By the time the air reaches point C in the high </a:t>
            </a:r>
            <a:r>
              <a:rPr lang="en-US" b="1"/>
              <a:t>troposphere</a:t>
            </a:r>
            <a:r>
              <a:rPr lang="en-US"/>
              <a:t> or lower </a:t>
            </a:r>
            <a:r>
              <a:rPr lang="en-US" b="1"/>
              <a:t>stratosphere</a:t>
            </a:r>
            <a:r>
              <a:rPr lang="en-US"/>
              <a:t>, some 12 to 18 kilometers above the sea surface, the adiabatic expansion has lowered its temperature to a value close to that of the undisturbed upper tropical atmosphere, around -70</a:t>
            </a:r>
            <a:r>
              <a:rPr lang="en-US">
                <a:cs typeface="Arial" charset="0"/>
              </a:rPr>
              <a:t>°C or about 200 Kelvin.  The air remains at approximately this temperature as it sinks down toward the </a:t>
            </a:r>
            <a:r>
              <a:rPr lang="en-US" b="1">
                <a:cs typeface="Arial" charset="0"/>
              </a:rPr>
              <a:t>tropopause</a:t>
            </a:r>
            <a:r>
              <a:rPr lang="en-US">
                <a:cs typeface="Arial" charset="0"/>
              </a:rPr>
              <a:t> (point D).  Although the air is undergoing compression, it is losing heat by </a:t>
            </a:r>
            <a:r>
              <a:rPr lang="en-US" b="1">
                <a:cs typeface="Arial" charset="0"/>
              </a:rPr>
              <a:t>electromagnetic radiation</a:t>
            </a:r>
            <a:r>
              <a:rPr lang="en-US">
                <a:cs typeface="Arial" charset="0"/>
              </a:rPr>
              <a:t> to space.  </a:t>
            </a:r>
            <a:r>
              <a:rPr lang="en-US"/>
              <a:t>The depicted </a:t>
            </a:r>
            <a:r>
              <a:rPr lang="en-US" b="1"/>
              <a:t>compression</a:t>
            </a:r>
            <a:r>
              <a:rPr lang="en-US"/>
              <a:t> is very nearly </a:t>
            </a:r>
            <a:r>
              <a:rPr lang="en-US" b="1"/>
              <a:t>isothermal</a:t>
            </a:r>
            <a:r>
              <a:rPr lang="en-US"/>
              <a:t>.  Finally, between D and A, the air returns to its starting point while undergoing an </a:t>
            </a:r>
            <a:r>
              <a:rPr lang="en-US" b="1"/>
              <a:t>adiabatic compression</a:t>
            </a:r>
            <a:r>
              <a:rPr lang="en-US"/>
              <a:t>. Voilà, the four legs of a Carnot cycle.</a:t>
            </a:r>
          </a:p>
          <a:p>
            <a:endParaRPr lang="en-US"/>
          </a:p>
          <a:p>
            <a:r>
              <a:rPr lang="en-US"/>
              <a:t>In a real hurricane, the energy cycle is open because hurricanes continuously exchange air with their environment. </a:t>
            </a:r>
          </a:p>
          <a:p>
            <a:endParaRPr lang="en-US"/>
          </a:p>
          <a:p>
            <a:r>
              <a:rPr lang="en-US"/>
              <a:t>Image is copyrighted 2005 by Oxford University Press.  </a:t>
            </a:r>
          </a:p>
          <a:p>
            <a:endParaRPr lang="en-US"/>
          </a:p>
          <a:p>
            <a:r>
              <a:rPr lang="en-US"/>
              <a:t>Description from “Divine Wind: The History and Science of Hurricanes”, Kerry Emanuel, 2005, Oxford University Press, 296 p.</a:t>
            </a:r>
          </a:p>
        </p:txBody>
      </p:sp>
    </p:spTree>
    <p:extLst>
      <p:ext uri="{BB962C8B-B14F-4D97-AF65-F5344CB8AC3E}">
        <p14:creationId xmlns:p14="http://schemas.microsoft.com/office/powerpoint/2010/main" val="8439303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5FC366E-10E7-4BC5-94CD-72C7C9305866}"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2752604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3319829-102D-4ACD-96F2-559505CE1B6E}"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7863943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24C8232-27DF-421C-A0F0-3E59F1BCADF6}"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3561019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43056A3-9FBB-4E2E-B021-EABE4BE381E6}"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8117633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605C5CF-0152-4F67-A9D7-3926E862D6E6}" type="datetimeFigureOut">
              <a:rPr lang="en-US" smtClean="0"/>
              <a:t>4/17/2026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2721396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05C5CF-0152-4F67-A9D7-3926E862D6E6}" type="datetimeFigureOut">
              <a:rPr lang="en-US" smtClean="0"/>
              <a:t>4/17/2026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144474109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BB96BA6-439D-4FC2-875D-4EA6A7C5C651}"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20229606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7C1A908-08A0-42D4-92A7-EF3A8E444CF2}"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5211267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4703069-C9E6-477D-B0BC-B4BF77BC6C78}"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67402690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FC10DCA-80F1-42C4-932B-EE38FD028203}"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48945618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B6647D6-7479-4108-B060-72509FFCD803}"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38280427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6CC64A4-2855-4D1C-A8C0-DA019EECE48C}"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81763861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C16CAF4-A234-4123-8087-7B655412D4C8}"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94127322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F2B031A-F671-4E0A-97A2-9FF5D5778F49}"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19622285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D28D75-8B51-4AC1-A05F-91CE4AF1F044}" type="slidenum">
              <a:rPr lang="en-US"/>
              <a:pPr>
                <a:defRPr/>
              </a:pPr>
              <a:t>‹#›</a:t>
            </a:fld>
            <a:endParaRPr lang="en-US"/>
          </a:p>
        </p:txBody>
      </p:sp>
    </p:spTree>
    <p:extLst>
      <p:ext uri="{BB962C8B-B14F-4D97-AF65-F5344CB8AC3E}">
        <p14:creationId xmlns:p14="http://schemas.microsoft.com/office/powerpoint/2010/main" val="139512533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DFBCB6F-EC88-469A-B72C-735CCD226492}" type="slidenum">
              <a:rPr lang="en-US"/>
              <a:pPr>
                <a:defRPr/>
              </a:pPr>
              <a:t>‹#›</a:t>
            </a:fld>
            <a:endParaRPr lang="en-US"/>
          </a:p>
        </p:txBody>
      </p:sp>
    </p:spTree>
    <p:extLst>
      <p:ext uri="{BB962C8B-B14F-4D97-AF65-F5344CB8AC3E}">
        <p14:creationId xmlns:p14="http://schemas.microsoft.com/office/powerpoint/2010/main" val="4459443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05C5CF-0152-4F67-A9D7-3926E862D6E6}" type="datetimeFigureOut">
              <a:rPr lang="en-US" smtClean="0"/>
              <a:t>4/17/2026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44187380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778BB45-EAEC-4124-83B2-21369C74A304}" type="slidenum">
              <a:rPr lang="en-US"/>
              <a:pPr>
                <a:defRPr/>
              </a:pPr>
              <a:t>‹#›</a:t>
            </a:fld>
            <a:endParaRPr lang="en-US"/>
          </a:p>
        </p:txBody>
      </p:sp>
    </p:spTree>
    <p:extLst>
      <p:ext uri="{BB962C8B-B14F-4D97-AF65-F5344CB8AC3E}">
        <p14:creationId xmlns:p14="http://schemas.microsoft.com/office/powerpoint/2010/main" val="170115128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9D473E5-8B89-4E62-B336-4604B2FFFFA6}" type="slidenum">
              <a:rPr lang="en-US"/>
              <a:pPr>
                <a:defRPr/>
              </a:pPr>
              <a:t>‹#›</a:t>
            </a:fld>
            <a:endParaRPr lang="en-US"/>
          </a:p>
        </p:txBody>
      </p:sp>
    </p:spTree>
    <p:extLst>
      <p:ext uri="{BB962C8B-B14F-4D97-AF65-F5344CB8AC3E}">
        <p14:creationId xmlns:p14="http://schemas.microsoft.com/office/powerpoint/2010/main" val="96659819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962F93B-568E-4C8D-B812-8CB8905E8B1A}" type="slidenum">
              <a:rPr lang="en-US"/>
              <a:pPr>
                <a:defRPr/>
              </a:pPr>
              <a:t>‹#›</a:t>
            </a:fld>
            <a:endParaRPr lang="en-US"/>
          </a:p>
        </p:txBody>
      </p:sp>
    </p:spTree>
    <p:extLst>
      <p:ext uri="{BB962C8B-B14F-4D97-AF65-F5344CB8AC3E}">
        <p14:creationId xmlns:p14="http://schemas.microsoft.com/office/powerpoint/2010/main" val="297770154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62D22A4-BE06-40C1-8FB9-9FB9BEBCC444}" type="slidenum">
              <a:rPr lang="en-US"/>
              <a:pPr>
                <a:defRPr/>
              </a:pPr>
              <a:t>‹#›</a:t>
            </a:fld>
            <a:endParaRPr lang="en-US"/>
          </a:p>
        </p:txBody>
      </p:sp>
    </p:spTree>
    <p:extLst>
      <p:ext uri="{BB962C8B-B14F-4D97-AF65-F5344CB8AC3E}">
        <p14:creationId xmlns:p14="http://schemas.microsoft.com/office/powerpoint/2010/main" val="318761586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1759A1A-8C3A-4FF3-9254-4805E1A005CF}" type="slidenum">
              <a:rPr lang="en-US"/>
              <a:pPr>
                <a:defRPr/>
              </a:pPr>
              <a:t>‹#›</a:t>
            </a:fld>
            <a:endParaRPr lang="en-US"/>
          </a:p>
        </p:txBody>
      </p:sp>
    </p:spTree>
    <p:extLst>
      <p:ext uri="{BB962C8B-B14F-4D97-AF65-F5344CB8AC3E}">
        <p14:creationId xmlns:p14="http://schemas.microsoft.com/office/powerpoint/2010/main" val="298576961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3737FEA-61D0-478A-93DD-537B3C843367}" type="slidenum">
              <a:rPr lang="en-US"/>
              <a:pPr>
                <a:defRPr/>
              </a:pPr>
              <a:t>‹#›</a:t>
            </a:fld>
            <a:endParaRPr lang="en-US"/>
          </a:p>
        </p:txBody>
      </p:sp>
    </p:spTree>
    <p:extLst>
      <p:ext uri="{BB962C8B-B14F-4D97-AF65-F5344CB8AC3E}">
        <p14:creationId xmlns:p14="http://schemas.microsoft.com/office/powerpoint/2010/main" val="184040856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1A46517-6E61-4E29-BE49-8A54CB9F5727}" type="slidenum">
              <a:rPr lang="en-US"/>
              <a:pPr>
                <a:defRPr/>
              </a:pPr>
              <a:t>‹#›</a:t>
            </a:fld>
            <a:endParaRPr lang="en-US"/>
          </a:p>
        </p:txBody>
      </p:sp>
    </p:spTree>
    <p:extLst>
      <p:ext uri="{BB962C8B-B14F-4D97-AF65-F5344CB8AC3E}">
        <p14:creationId xmlns:p14="http://schemas.microsoft.com/office/powerpoint/2010/main" val="76202123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5FCEA50-88C3-4D88-B95C-6D3D770E8DF7}" type="slidenum">
              <a:rPr lang="en-US"/>
              <a:pPr>
                <a:defRPr/>
              </a:pPr>
              <a:t>‹#›</a:t>
            </a:fld>
            <a:endParaRPr lang="en-US"/>
          </a:p>
        </p:txBody>
      </p:sp>
    </p:spTree>
    <p:extLst>
      <p:ext uri="{BB962C8B-B14F-4D97-AF65-F5344CB8AC3E}">
        <p14:creationId xmlns:p14="http://schemas.microsoft.com/office/powerpoint/2010/main" val="350017349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0FD6FB9-8351-4F8E-AC02-C54E3121306E}" type="slidenum">
              <a:rPr lang="en-US"/>
              <a:pPr>
                <a:defRPr/>
              </a:pPr>
              <a:t>‹#›</a:t>
            </a:fld>
            <a:endParaRPr lang="en-US"/>
          </a:p>
        </p:txBody>
      </p:sp>
    </p:spTree>
    <p:extLst>
      <p:ext uri="{BB962C8B-B14F-4D97-AF65-F5344CB8AC3E}">
        <p14:creationId xmlns:p14="http://schemas.microsoft.com/office/powerpoint/2010/main" val="419854980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8487819-4600-4AF9-A88A-5DA7A5C57D2B}" type="slidenum">
              <a:rPr lang="en-US"/>
              <a:pPr>
                <a:defRPr/>
              </a:pPr>
              <a:t>‹#›</a:t>
            </a:fld>
            <a:endParaRPr lang="en-US"/>
          </a:p>
        </p:txBody>
      </p:sp>
    </p:spTree>
    <p:extLst>
      <p:ext uri="{BB962C8B-B14F-4D97-AF65-F5344CB8AC3E}">
        <p14:creationId xmlns:p14="http://schemas.microsoft.com/office/powerpoint/2010/main" val="25265311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latin typeface="Arial"/>
            </a:endParaRPr>
          </a:p>
        </p:txBody>
      </p:sp>
      <p:sp>
        <p:nvSpPr>
          <p:cNvPr id="3" name="PlaceHolder 2"/>
          <p:cNvSpPr>
            <a:spLocks noGrp="1"/>
          </p:cNvSpPr>
          <p:nvPr>
            <p:ph type="subTitle"/>
          </p:nvPr>
        </p:nvSpPr>
        <p:spPr>
          <a:xfrm>
            <a:off x="457200" y="1604520"/>
            <a:ext cx="8229240" cy="3977280"/>
          </a:xfrm>
          <a:prstGeom prst="rect">
            <a:avLst/>
          </a:prstGeom>
        </p:spPr>
        <p:txBody>
          <a:bodyPr lIns="0" tIns="0" rIns="0" bIns="0" anchor="ctr"/>
          <a:lstStyle/>
          <a:p>
            <a:pPr algn="ctr"/>
            <a:endParaRPr lang="en-US" sz="3200" b="0" strike="noStrike" spc="-1">
              <a:latin typeface="Arial"/>
            </a:endParaRPr>
          </a:p>
        </p:txBody>
      </p:sp>
    </p:spTree>
    <p:extLst>
      <p:ext uri="{BB962C8B-B14F-4D97-AF65-F5344CB8AC3E}">
        <p14:creationId xmlns:p14="http://schemas.microsoft.com/office/powerpoint/2010/main" val="426248774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766252A-4917-4297-BBC1-5FB070FC31A5}" type="datetimeFigureOut">
              <a:rPr lang="en-US" smtClean="0"/>
              <a:t>4/17/2026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4E2627-215A-475D-B0BB-235AD0273599}" type="slidenum">
              <a:rPr lang="en-US" smtClean="0"/>
              <a:t>‹#›</a:t>
            </a:fld>
            <a:endParaRPr lang="en-US"/>
          </a:p>
        </p:txBody>
      </p:sp>
    </p:spTree>
    <p:extLst>
      <p:ext uri="{BB962C8B-B14F-4D97-AF65-F5344CB8AC3E}">
        <p14:creationId xmlns:p14="http://schemas.microsoft.com/office/powerpoint/2010/main" val="395545084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66252A-4917-4297-BBC1-5FB070FC31A5}" type="datetimeFigureOut">
              <a:rPr lang="en-US" smtClean="0"/>
              <a:t>4/17/2026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4E2627-215A-475D-B0BB-235AD0273599}" type="slidenum">
              <a:rPr lang="en-US" smtClean="0"/>
              <a:t>‹#›</a:t>
            </a:fld>
            <a:endParaRPr lang="en-US"/>
          </a:p>
        </p:txBody>
      </p:sp>
    </p:spTree>
    <p:extLst>
      <p:ext uri="{BB962C8B-B14F-4D97-AF65-F5344CB8AC3E}">
        <p14:creationId xmlns:p14="http://schemas.microsoft.com/office/powerpoint/2010/main" val="325978759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66252A-4917-4297-BBC1-5FB070FC31A5}" type="datetimeFigureOut">
              <a:rPr lang="en-US" smtClean="0"/>
              <a:t>4/17/2026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4E2627-215A-475D-B0BB-235AD0273599}" type="slidenum">
              <a:rPr lang="en-US" smtClean="0"/>
              <a:t>‹#›</a:t>
            </a:fld>
            <a:endParaRPr lang="en-US"/>
          </a:p>
        </p:txBody>
      </p:sp>
    </p:spTree>
    <p:extLst>
      <p:ext uri="{BB962C8B-B14F-4D97-AF65-F5344CB8AC3E}">
        <p14:creationId xmlns:p14="http://schemas.microsoft.com/office/powerpoint/2010/main" val="153417024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766252A-4917-4297-BBC1-5FB070FC31A5}" type="datetimeFigureOut">
              <a:rPr lang="en-US" smtClean="0"/>
              <a:t>4/17/2026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4E2627-215A-475D-B0BB-235AD0273599}" type="slidenum">
              <a:rPr lang="en-US" smtClean="0"/>
              <a:t>‹#›</a:t>
            </a:fld>
            <a:endParaRPr lang="en-US"/>
          </a:p>
        </p:txBody>
      </p:sp>
    </p:spTree>
    <p:extLst>
      <p:ext uri="{BB962C8B-B14F-4D97-AF65-F5344CB8AC3E}">
        <p14:creationId xmlns:p14="http://schemas.microsoft.com/office/powerpoint/2010/main" val="151668107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766252A-4917-4297-BBC1-5FB070FC31A5}" type="datetimeFigureOut">
              <a:rPr lang="en-US" smtClean="0"/>
              <a:t>4/17/2026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04E2627-215A-475D-B0BB-235AD0273599}" type="slidenum">
              <a:rPr lang="en-US" smtClean="0"/>
              <a:t>‹#›</a:t>
            </a:fld>
            <a:endParaRPr lang="en-US"/>
          </a:p>
        </p:txBody>
      </p:sp>
    </p:spTree>
    <p:extLst>
      <p:ext uri="{BB962C8B-B14F-4D97-AF65-F5344CB8AC3E}">
        <p14:creationId xmlns:p14="http://schemas.microsoft.com/office/powerpoint/2010/main" val="252779554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766252A-4917-4297-BBC1-5FB070FC31A5}" type="datetimeFigureOut">
              <a:rPr lang="en-US" smtClean="0"/>
              <a:t>4/17/2026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04E2627-215A-475D-B0BB-235AD0273599}" type="slidenum">
              <a:rPr lang="en-US" smtClean="0"/>
              <a:t>‹#›</a:t>
            </a:fld>
            <a:endParaRPr lang="en-US"/>
          </a:p>
        </p:txBody>
      </p:sp>
    </p:spTree>
    <p:extLst>
      <p:ext uri="{BB962C8B-B14F-4D97-AF65-F5344CB8AC3E}">
        <p14:creationId xmlns:p14="http://schemas.microsoft.com/office/powerpoint/2010/main" val="143226102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66252A-4917-4297-BBC1-5FB070FC31A5}" type="datetimeFigureOut">
              <a:rPr lang="en-US" smtClean="0"/>
              <a:t>4/17/2026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04E2627-215A-475D-B0BB-235AD0273599}" type="slidenum">
              <a:rPr lang="en-US" smtClean="0"/>
              <a:t>‹#›</a:t>
            </a:fld>
            <a:endParaRPr lang="en-US"/>
          </a:p>
        </p:txBody>
      </p:sp>
    </p:spTree>
    <p:extLst>
      <p:ext uri="{BB962C8B-B14F-4D97-AF65-F5344CB8AC3E}">
        <p14:creationId xmlns:p14="http://schemas.microsoft.com/office/powerpoint/2010/main" val="243362115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766252A-4917-4297-BBC1-5FB070FC31A5}" type="datetimeFigureOut">
              <a:rPr lang="en-US" smtClean="0"/>
              <a:t>4/17/2026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4E2627-215A-475D-B0BB-235AD0273599}" type="slidenum">
              <a:rPr lang="en-US" smtClean="0"/>
              <a:t>‹#›</a:t>
            </a:fld>
            <a:endParaRPr lang="en-US"/>
          </a:p>
        </p:txBody>
      </p:sp>
    </p:spTree>
    <p:extLst>
      <p:ext uri="{BB962C8B-B14F-4D97-AF65-F5344CB8AC3E}">
        <p14:creationId xmlns:p14="http://schemas.microsoft.com/office/powerpoint/2010/main" val="271990770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766252A-4917-4297-BBC1-5FB070FC31A5}" type="datetimeFigureOut">
              <a:rPr lang="en-US" smtClean="0"/>
              <a:t>4/17/2026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4E2627-215A-475D-B0BB-235AD0273599}" type="slidenum">
              <a:rPr lang="en-US" smtClean="0"/>
              <a:t>‹#›</a:t>
            </a:fld>
            <a:endParaRPr lang="en-US"/>
          </a:p>
        </p:txBody>
      </p:sp>
    </p:spTree>
    <p:extLst>
      <p:ext uri="{BB962C8B-B14F-4D97-AF65-F5344CB8AC3E}">
        <p14:creationId xmlns:p14="http://schemas.microsoft.com/office/powerpoint/2010/main" val="176480944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66252A-4917-4297-BBC1-5FB070FC31A5}" type="datetimeFigureOut">
              <a:rPr lang="en-US" smtClean="0"/>
              <a:t>4/17/2026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4E2627-215A-475D-B0BB-235AD0273599}" type="slidenum">
              <a:rPr lang="en-US" smtClean="0"/>
              <a:t>‹#›</a:t>
            </a:fld>
            <a:endParaRPr lang="en-US"/>
          </a:p>
        </p:txBody>
      </p:sp>
    </p:spTree>
    <p:extLst>
      <p:ext uri="{BB962C8B-B14F-4D97-AF65-F5344CB8AC3E}">
        <p14:creationId xmlns:p14="http://schemas.microsoft.com/office/powerpoint/2010/main" val="17627314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605C5CF-0152-4F67-A9D7-3926E862D6E6}" type="datetimeFigureOut">
              <a:rPr lang="en-US" smtClean="0"/>
              <a:t>4/17/2026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53359251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66252A-4917-4297-BBC1-5FB070FC31A5}" type="datetimeFigureOut">
              <a:rPr lang="en-US" smtClean="0"/>
              <a:t>4/17/2026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4E2627-215A-475D-B0BB-235AD0273599}" type="slidenum">
              <a:rPr lang="en-US" smtClean="0"/>
              <a:t>‹#›</a:t>
            </a:fld>
            <a:endParaRPr lang="en-US"/>
          </a:p>
        </p:txBody>
      </p:sp>
    </p:spTree>
    <p:extLst>
      <p:ext uri="{BB962C8B-B14F-4D97-AF65-F5344CB8AC3E}">
        <p14:creationId xmlns:p14="http://schemas.microsoft.com/office/powerpoint/2010/main" val="740721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marL="228600" indent="-228600">
              <a:buSzPct val="70000"/>
              <a:buFontTx/>
              <a:buBlip>
                <a:blip r:embed="rId2"/>
              </a:buBlip>
              <a:defRPr>
                <a:latin typeface="Arial" panose="020B0604020202020204" pitchFamily="34" charset="0"/>
                <a:cs typeface="Arial" panose="020B0604020202020204" pitchFamily="34" charset="0"/>
              </a:defRPr>
            </a:lvl1pPr>
            <a:lvl2pPr marL="685800" indent="-228600">
              <a:buSzPct val="70000"/>
              <a:buFontTx/>
              <a:buBlip>
                <a:blip r:embed="rId2"/>
              </a:buBlip>
              <a:defRPr>
                <a:latin typeface="Arial" panose="020B0604020202020204" pitchFamily="34" charset="0"/>
                <a:cs typeface="Arial" panose="020B0604020202020204" pitchFamily="34" charset="0"/>
              </a:defRPr>
            </a:lvl2pPr>
            <a:lvl3pPr marL="1143000" indent="-228600">
              <a:buSzPct val="70000"/>
              <a:buFontTx/>
              <a:buBlip>
                <a:blip r:embed="rId2"/>
              </a:buBlip>
              <a:defRPr>
                <a:latin typeface="Arial" panose="020B0604020202020204" pitchFamily="34" charset="0"/>
                <a:cs typeface="Arial" panose="020B0604020202020204" pitchFamily="34" charset="0"/>
              </a:defRPr>
            </a:lvl3pPr>
            <a:lvl4pPr marL="1600200" indent="-228600">
              <a:buSzPct val="70000"/>
              <a:buFontTx/>
              <a:buBlip>
                <a:blip r:embed="rId2"/>
              </a:buBlip>
              <a:defRPr>
                <a:latin typeface="Arial" panose="020B0604020202020204" pitchFamily="34" charset="0"/>
                <a:cs typeface="Arial" panose="020B0604020202020204" pitchFamily="34" charset="0"/>
              </a:defRPr>
            </a:lvl4pPr>
            <a:lvl5pPr marL="2057400" indent="-228600">
              <a:buSzPct val="70000"/>
              <a:buFontTx/>
              <a:buBlip>
                <a:blip r:embed="rId2"/>
              </a:buBlip>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F605C5CF-0152-4F67-A9D7-3926E862D6E6}" type="datetimeFigureOut">
              <a:rPr lang="en-US" smtClean="0"/>
              <a:t>4/17/2026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10127209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05C5CF-0152-4F67-A9D7-3926E862D6E6}" type="datetimeFigureOut">
              <a:rPr lang="en-US" smtClean="0"/>
              <a:t>4/17/2026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32970169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lvl1pPr marL="228600" indent="-228600">
              <a:buSzPct val="70000"/>
              <a:buFontTx/>
              <a:buBlip>
                <a:blip r:embed="rId2"/>
              </a:buBlip>
              <a:defRPr>
                <a:latin typeface="Arial" panose="020B0604020202020204" pitchFamily="34" charset="0"/>
                <a:cs typeface="Arial" panose="020B0604020202020204" pitchFamily="34" charset="0"/>
              </a:defRPr>
            </a:lvl1pPr>
            <a:lvl2pPr marL="685800" indent="-228600">
              <a:buSzPct val="70000"/>
              <a:buFontTx/>
              <a:buBlip>
                <a:blip r:embed="rId2"/>
              </a:buBlip>
              <a:defRPr>
                <a:latin typeface="Arial" panose="020B0604020202020204" pitchFamily="34" charset="0"/>
                <a:cs typeface="Arial" panose="020B0604020202020204" pitchFamily="34" charset="0"/>
              </a:defRPr>
            </a:lvl2pPr>
            <a:lvl3pPr marL="1143000" indent="-228600">
              <a:buSzPct val="70000"/>
              <a:buFontTx/>
              <a:buBlip>
                <a:blip r:embed="rId2"/>
              </a:buBlip>
              <a:defRPr>
                <a:latin typeface="Arial" panose="020B0604020202020204" pitchFamily="34" charset="0"/>
                <a:cs typeface="Arial" panose="020B0604020202020204" pitchFamily="34" charset="0"/>
              </a:defRPr>
            </a:lvl3pPr>
            <a:lvl4pPr marL="1600200" indent="-228600">
              <a:buSzPct val="70000"/>
              <a:buFontTx/>
              <a:buBlip>
                <a:blip r:embed="rId2"/>
              </a:buBlip>
              <a:defRPr>
                <a:latin typeface="Arial" panose="020B0604020202020204" pitchFamily="34" charset="0"/>
                <a:cs typeface="Arial" panose="020B0604020202020204" pitchFamily="34" charset="0"/>
              </a:defRPr>
            </a:lvl4pPr>
            <a:lvl5pPr marL="2057400" indent="-228600">
              <a:buSzPct val="70000"/>
              <a:buFontTx/>
              <a:buBlip>
                <a:blip r:embed="rId2"/>
              </a:buBlip>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lvl1pPr marL="228600" indent="-228600">
              <a:buSzPct val="70000"/>
              <a:buFontTx/>
              <a:buBlip>
                <a:blip r:embed="rId2"/>
              </a:buBlip>
              <a:defRPr>
                <a:latin typeface="Arial" panose="020B0604020202020204" pitchFamily="34" charset="0"/>
                <a:cs typeface="Arial" panose="020B0604020202020204" pitchFamily="34" charset="0"/>
              </a:defRPr>
            </a:lvl1pPr>
            <a:lvl2pPr marL="685800" indent="-228600">
              <a:buSzPct val="70000"/>
              <a:buFontTx/>
              <a:buBlip>
                <a:blip r:embed="rId2"/>
              </a:buBlip>
              <a:defRPr>
                <a:latin typeface="Arial" panose="020B0604020202020204" pitchFamily="34" charset="0"/>
                <a:cs typeface="Arial" panose="020B0604020202020204" pitchFamily="34" charset="0"/>
              </a:defRPr>
            </a:lvl2pPr>
            <a:lvl3pPr marL="1143000" indent="-228600">
              <a:buSzPct val="70000"/>
              <a:buFontTx/>
              <a:buBlip>
                <a:blip r:embed="rId2"/>
              </a:buBlip>
              <a:defRPr>
                <a:latin typeface="Arial" panose="020B0604020202020204" pitchFamily="34" charset="0"/>
                <a:cs typeface="Arial" panose="020B0604020202020204" pitchFamily="34" charset="0"/>
              </a:defRPr>
            </a:lvl3pPr>
            <a:lvl4pPr marL="1600200" indent="-228600">
              <a:buSzPct val="70000"/>
              <a:buFontTx/>
              <a:buBlip>
                <a:blip r:embed="rId2"/>
              </a:buBlip>
              <a:defRPr>
                <a:latin typeface="Arial" panose="020B0604020202020204" pitchFamily="34" charset="0"/>
                <a:cs typeface="Arial" panose="020B0604020202020204" pitchFamily="34" charset="0"/>
              </a:defRPr>
            </a:lvl4pPr>
            <a:lvl5pPr marL="2057400" indent="-228600">
              <a:buSzPct val="70000"/>
              <a:buFontTx/>
              <a:buBlip>
                <a:blip r:embed="rId2"/>
              </a:buBlip>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605C5CF-0152-4F67-A9D7-3926E862D6E6}" type="datetimeFigureOut">
              <a:rPr lang="en-US" smtClean="0"/>
              <a:t>4/17/2026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457208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lvl1pPr marL="228600" indent="-228600">
              <a:buSzPct val="70000"/>
              <a:buFontTx/>
              <a:buBlip>
                <a:blip r:embed="rId2"/>
              </a:buBlip>
              <a:defRPr>
                <a:latin typeface="Arial" panose="020B0604020202020204" pitchFamily="34" charset="0"/>
                <a:cs typeface="Arial" panose="020B0604020202020204" pitchFamily="34" charset="0"/>
              </a:defRPr>
            </a:lvl1pPr>
            <a:lvl2pPr marL="685800" indent="-228600">
              <a:buSzPct val="70000"/>
              <a:buFontTx/>
              <a:buBlip>
                <a:blip r:embed="rId2"/>
              </a:buBlip>
              <a:defRPr>
                <a:latin typeface="Arial" panose="020B0604020202020204" pitchFamily="34" charset="0"/>
                <a:cs typeface="Arial" panose="020B0604020202020204" pitchFamily="34" charset="0"/>
              </a:defRPr>
            </a:lvl2pPr>
            <a:lvl3pPr marL="1143000" indent="-228600">
              <a:buSzPct val="70000"/>
              <a:buFontTx/>
              <a:buBlip>
                <a:blip r:embed="rId2"/>
              </a:buBlip>
              <a:defRPr>
                <a:latin typeface="Arial" panose="020B0604020202020204" pitchFamily="34" charset="0"/>
                <a:cs typeface="Arial" panose="020B0604020202020204" pitchFamily="34" charset="0"/>
              </a:defRPr>
            </a:lvl3pPr>
            <a:lvl4pPr marL="1600200" indent="-228600">
              <a:buSzPct val="70000"/>
              <a:buFontTx/>
              <a:buBlip>
                <a:blip r:embed="rId2"/>
              </a:buBlip>
              <a:defRPr>
                <a:latin typeface="Arial" panose="020B0604020202020204" pitchFamily="34" charset="0"/>
                <a:cs typeface="Arial" panose="020B0604020202020204" pitchFamily="34" charset="0"/>
              </a:defRPr>
            </a:lvl4pPr>
            <a:lvl5pPr marL="2057400" indent="-228600">
              <a:buSzPct val="70000"/>
              <a:buFontTx/>
              <a:buBlip>
                <a:blip r:embed="rId2"/>
              </a:buBlip>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lvl1pPr marL="228600" indent="-228600">
              <a:buSzPct val="70000"/>
              <a:buFontTx/>
              <a:buBlip>
                <a:blip r:embed="rId2"/>
              </a:buBlip>
              <a:defRPr>
                <a:latin typeface="Arial" panose="020B0604020202020204" pitchFamily="34" charset="0"/>
                <a:cs typeface="Arial" panose="020B0604020202020204" pitchFamily="34" charset="0"/>
              </a:defRPr>
            </a:lvl1pPr>
            <a:lvl2pPr marL="685800" indent="-228600">
              <a:buSzPct val="70000"/>
              <a:buFontTx/>
              <a:buBlip>
                <a:blip r:embed="rId2"/>
              </a:buBlip>
              <a:defRPr>
                <a:latin typeface="Arial" panose="020B0604020202020204" pitchFamily="34" charset="0"/>
                <a:cs typeface="Arial" panose="020B0604020202020204" pitchFamily="34" charset="0"/>
              </a:defRPr>
            </a:lvl2pPr>
            <a:lvl3pPr marL="1143000" indent="-228600">
              <a:buSzPct val="70000"/>
              <a:buFontTx/>
              <a:buBlip>
                <a:blip r:embed="rId2"/>
              </a:buBlip>
              <a:defRPr>
                <a:latin typeface="Arial" panose="020B0604020202020204" pitchFamily="34" charset="0"/>
                <a:cs typeface="Arial" panose="020B0604020202020204" pitchFamily="34" charset="0"/>
              </a:defRPr>
            </a:lvl3pPr>
            <a:lvl4pPr marL="1600200" indent="-228600">
              <a:buSzPct val="70000"/>
              <a:buFontTx/>
              <a:buBlip>
                <a:blip r:embed="rId2"/>
              </a:buBlip>
              <a:defRPr>
                <a:latin typeface="Arial" panose="020B0604020202020204" pitchFamily="34" charset="0"/>
                <a:cs typeface="Arial" panose="020B0604020202020204" pitchFamily="34" charset="0"/>
              </a:defRPr>
            </a:lvl4pPr>
            <a:lvl5pPr marL="2057400" indent="-228600">
              <a:buSzPct val="70000"/>
              <a:buFontTx/>
              <a:buBlip>
                <a:blip r:embed="rId2"/>
              </a:buBlip>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605C5CF-0152-4F67-A9D7-3926E862D6E6}" type="datetimeFigureOut">
              <a:rPr lang="en-US" smtClean="0"/>
              <a:t>4/17/2026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19979636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F605C5CF-0152-4F67-A9D7-3926E862D6E6}" type="datetimeFigureOut">
              <a:rPr lang="en-US" smtClean="0"/>
              <a:t>4/17/2026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6711568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05C5CF-0152-4F67-A9D7-3926E862D6E6}" type="datetimeFigureOut">
              <a:rPr lang="en-US" smtClean="0"/>
              <a:t>4/17/2026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15160853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228600" indent="-228600">
              <a:buSzPct val="70000"/>
              <a:buFontTx/>
              <a:buBlip>
                <a:blip r:embed="rId2"/>
              </a:buBlip>
              <a:defRPr>
                <a:latin typeface="Arial" panose="020B0604020202020204" pitchFamily="34" charset="0"/>
                <a:cs typeface="Arial" panose="020B0604020202020204" pitchFamily="34" charset="0"/>
              </a:defRPr>
            </a:lvl1pPr>
            <a:lvl2pPr marL="685800" indent="-228600">
              <a:buSzPct val="70000"/>
              <a:buFontTx/>
              <a:buBlip>
                <a:blip r:embed="rId2"/>
              </a:buBlip>
              <a:defRPr>
                <a:latin typeface="Arial" panose="020B0604020202020204" pitchFamily="34" charset="0"/>
                <a:cs typeface="Arial" panose="020B0604020202020204" pitchFamily="34" charset="0"/>
              </a:defRPr>
            </a:lvl2pPr>
            <a:lvl3pPr marL="1143000" indent="-228600">
              <a:buSzPct val="70000"/>
              <a:buFontTx/>
              <a:buBlip>
                <a:blip r:embed="rId2"/>
              </a:buBlip>
              <a:defRPr>
                <a:latin typeface="Arial" panose="020B0604020202020204" pitchFamily="34" charset="0"/>
                <a:cs typeface="Arial" panose="020B0604020202020204" pitchFamily="34" charset="0"/>
              </a:defRPr>
            </a:lvl3pPr>
            <a:lvl4pPr marL="1600200" indent="-228600">
              <a:buSzPct val="70000"/>
              <a:buFontTx/>
              <a:buBlip>
                <a:blip r:embed="rId2"/>
              </a:buBlip>
              <a:defRPr>
                <a:latin typeface="Arial" panose="020B0604020202020204" pitchFamily="34" charset="0"/>
                <a:cs typeface="Arial" panose="020B0604020202020204" pitchFamily="34" charset="0"/>
              </a:defRPr>
            </a:lvl4pPr>
            <a:lvl5pPr marL="2057400" indent="-228600">
              <a:buSzPct val="70000"/>
              <a:buFontTx/>
              <a:buBlip>
                <a:blip r:embed="rId2"/>
              </a:buBlip>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05C5CF-0152-4F67-A9D7-3926E862D6E6}" type="datetimeFigureOut">
              <a:rPr lang="en-US" smtClean="0"/>
              <a:t>4/17/2026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28283568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605C5CF-0152-4F67-A9D7-3926E862D6E6}" type="datetimeFigureOut">
              <a:rPr lang="en-US" smtClean="0"/>
              <a:t>4/17/2026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37554003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605C5CF-0152-4F67-A9D7-3926E862D6E6}" type="datetimeFigureOut">
              <a:rPr lang="en-US" smtClean="0"/>
              <a:t>4/17/2026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21640670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F605C5CF-0152-4F67-A9D7-3926E862D6E6}" type="datetimeFigureOut">
              <a:rPr lang="en-US" smtClean="0"/>
              <a:t>4/17/2026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32062879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05C5CF-0152-4F67-A9D7-3926E862D6E6}" type="datetimeFigureOut">
              <a:rPr lang="en-US" smtClean="0"/>
              <a:t>4/17/2026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38594717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605C5CF-0152-4F67-A9D7-3926E862D6E6}" type="datetimeFigureOut">
              <a:rPr lang="en-US" smtClean="0"/>
              <a:t>4/17/2026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20357480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228600" indent="-228600">
              <a:buSzPct val="70000"/>
              <a:buFontTx/>
              <a:buBlip>
                <a:blip r:embed="rId2"/>
              </a:buBlip>
              <a:defRPr>
                <a:latin typeface="Arial" panose="020B0604020202020204" pitchFamily="34" charset="0"/>
                <a:cs typeface="Arial" panose="020B0604020202020204" pitchFamily="34" charset="0"/>
              </a:defRPr>
            </a:lvl1pPr>
            <a:lvl2pPr marL="685800" indent="-228600">
              <a:buSzPct val="70000"/>
              <a:buFontTx/>
              <a:buBlip>
                <a:blip r:embed="rId2"/>
              </a:buBlip>
              <a:defRPr>
                <a:latin typeface="Arial" panose="020B0604020202020204" pitchFamily="34" charset="0"/>
                <a:cs typeface="Arial" panose="020B0604020202020204" pitchFamily="34" charset="0"/>
              </a:defRPr>
            </a:lvl2pPr>
            <a:lvl3pPr marL="1143000" indent="-228600">
              <a:buSzPct val="70000"/>
              <a:buFontTx/>
              <a:buBlip>
                <a:blip r:embed="rId2"/>
              </a:buBlip>
              <a:defRPr>
                <a:latin typeface="Arial" panose="020B0604020202020204" pitchFamily="34" charset="0"/>
                <a:cs typeface="Arial" panose="020B0604020202020204" pitchFamily="34" charset="0"/>
              </a:defRPr>
            </a:lvl3pPr>
            <a:lvl4pPr marL="1600200" indent="-228600">
              <a:buSzPct val="70000"/>
              <a:buFontTx/>
              <a:buBlip>
                <a:blip r:embed="rId2"/>
              </a:buBlip>
              <a:defRPr>
                <a:latin typeface="Arial" panose="020B0604020202020204" pitchFamily="34" charset="0"/>
                <a:cs typeface="Arial" panose="020B0604020202020204" pitchFamily="34" charset="0"/>
              </a:defRPr>
            </a:lvl4pPr>
            <a:lvl5pPr marL="2057400" indent="-228600">
              <a:buSzPct val="70000"/>
              <a:buFontTx/>
              <a:buBlip>
                <a:blip r:embed="rId2"/>
              </a:buBlip>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05C5CF-0152-4F67-A9D7-3926E862D6E6}" type="datetimeFigureOut">
              <a:rPr lang="en-US" smtClean="0"/>
              <a:t>4/17/2026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14493759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05C5CF-0152-4F67-A9D7-3926E862D6E6}" type="datetimeFigureOut">
              <a:rPr lang="en-US" smtClean="0"/>
              <a:t>4/17/2026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25677597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lvl1pPr marL="228600" indent="-228600">
              <a:buSzPct val="70000"/>
              <a:buFontTx/>
              <a:buBlip>
                <a:blip r:embed="rId2"/>
              </a:buBlip>
              <a:defRPr>
                <a:latin typeface="Arial" panose="020B0604020202020204" pitchFamily="34" charset="0"/>
                <a:cs typeface="Arial" panose="020B0604020202020204" pitchFamily="34" charset="0"/>
              </a:defRPr>
            </a:lvl1pPr>
            <a:lvl2pPr marL="685800" indent="-228600">
              <a:buSzPct val="70000"/>
              <a:buFontTx/>
              <a:buBlip>
                <a:blip r:embed="rId2"/>
              </a:buBlip>
              <a:defRPr>
                <a:latin typeface="Arial" panose="020B0604020202020204" pitchFamily="34" charset="0"/>
                <a:cs typeface="Arial" panose="020B0604020202020204" pitchFamily="34" charset="0"/>
              </a:defRPr>
            </a:lvl2pPr>
            <a:lvl3pPr marL="1143000" indent="-228600">
              <a:buSzPct val="70000"/>
              <a:buFontTx/>
              <a:buBlip>
                <a:blip r:embed="rId2"/>
              </a:buBlip>
              <a:defRPr>
                <a:latin typeface="Arial" panose="020B0604020202020204" pitchFamily="34" charset="0"/>
                <a:cs typeface="Arial" panose="020B0604020202020204" pitchFamily="34" charset="0"/>
              </a:defRPr>
            </a:lvl3pPr>
            <a:lvl4pPr marL="1600200" indent="-228600">
              <a:buSzPct val="70000"/>
              <a:buFontTx/>
              <a:buBlip>
                <a:blip r:embed="rId2"/>
              </a:buBlip>
              <a:defRPr>
                <a:latin typeface="Arial" panose="020B0604020202020204" pitchFamily="34" charset="0"/>
                <a:cs typeface="Arial" panose="020B0604020202020204" pitchFamily="34" charset="0"/>
              </a:defRPr>
            </a:lvl4pPr>
            <a:lvl5pPr marL="2057400" indent="-228600">
              <a:buSzPct val="70000"/>
              <a:buFontTx/>
              <a:buBlip>
                <a:blip r:embed="rId2"/>
              </a:buBlip>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lvl1pPr marL="228600" indent="-228600">
              <a:buSzPct val="70000"/>
              <a:buFontTx/>
              <a:buBlip>
                <a:blip r:embed="rId2"/>
              </a:buBlip>
              <a:defRPr>
                <a:latin typeface="Arial" panose="020B0604020202020204" pitchFamily="34" charset="0"/>
                <a:cs typeface="Arial" panose="020B0604020202020204" pitchFamily="34" charset="0"/>
              </a:defRPr>
            </a:lvl1pPr>
            <a:lvl2pPr marL="685800" indent="-228600">
              <a:buSzPct val="70000"/>
              <a:buFontTx/>
              <a:buBlip>
                <a:blip r:embed="rId2"/>
              </a:buBlip>
              <a:defRPr>
                <a:latin typeface="Arial" panose="020B0604020202020204" pitchFamily="34" charset="0"/>
                <a:cs typeface="Arial" panose="020B0604020202020204" pitchFamily="34" charset="0"/>
              </a:defRPr>
            </a:lvl2pPr>
            <a:lvl3pPr marL="1143000" indent="-228600">
              <a:buSzPct val="70000"/>
              <a:buFontTx/>
              <a:buBlip>
                <a:blip r:embed="rId2"/>
              </a:buBlip>
              <a:defRPr>
                <a:latin typeface="Arial" panose="020B0604020202020204" pitchFamily="34" charset="0"/>
                <a:cs typeface="Arial" panose="020B0604020202020204" pitchFamily="34" charset="0"/>
              </a:defRPr>
            </a:lvl3pPr>
            <a:lvl4pPr marL="1600200" indent="-228600">
              <a:buSzPct val="70000"/>
              <a:buFontTx/>
              <a:buBlip>
                <a:blip r:embed="rId2"/>
              </a:buBlip>
              <a:defRPr>
                <a:latin typeface="Arial" panose="020B0604020202020204" pitchFamily="34" charset="0"/>
                <a:cs typeface="Arial" panose="020B0604020202020204" pitchFamily="34" charset="0"/>
              </a:defRPr>
            </a:lvl4pPr>
            <a:lvl5pPr marL="2057400" indent="-228600">
              <a:buSzPct val="70000"/>
              <a:buFontTx/>
              <a:buBlip>
                <a:blip r:embed="rId2"/>
              </a:buBlip>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605C5CF-0152-4F67-A9D7-3926E862D6E6}" type="datetimeFigureOut">
              <a:rPr lang="en-US" smtClean="0"/>
              <a:t>4/17/2026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25754544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lvl1pPr marL="228600" indent="-228600">
              <a:buSzPct val="70000"/>
              <a:buFontTx/>
              <a:buBlip>
                <a:blip r:embed="rId2"/>
              </a:buBlip>
              <a:defRPr>
                <a:latin typeface="Arial" panose="020B0604020202020204" pitchFamily="34" charset="0"/>
                <a:cs typeface="Arial" panose="020B0604020202020204" pitchFamily="34" charset="0"/>
              </a:defRPr>
            </a:lvl1pPr>
            <a:lvl2pPr marL="685800" indent="-228600">
              <a:buSzPct val="70000"/>
              <a:buFontTx/>
              <a:buBlip>
                <a:blip r:embed="rId2"/>
              </a:buBlip>
              <a:defRPr>
                <a:latin typeface="Arial" panose="020B0604020202020204" pitchFamily="34" charset="0"/>
                <a:cs typeface="Arial" panose="020B0604020202020204" pitchFamily="34" charset="0"/>
              </a:defRPr>
            </a:lvl2pPr>
            <a:lvl3pPr marL="1143000" indent="-228600">
              <a:buSzPct val="70000"/>
              <a:buFontTx/>
              <a:buBlip>
                <a:blip r:embed="rId2"/>
              </a:buBlip>
              <a:defRPr>
                <a:latin typeface="Arial" panose="020B0604020202020204" pitchFamily="34" charset="0"/>
                <a:cs typeface="Arial" panose="020B0604020202020204" pitchFamily="34" charset="0"/>
              </a:defRPr>
            </a:lvl3pPr>
            <a:lvl4pPr marL="1600200" indent="-228600">
              <a:buSzPct val="70000"/>
              <a:buFontTx/>
              <a:buBlip>
                <a:blip r:embed="rId2"/>
              </a:buBlip>
              <a:defRPr>
                <a:latin typeface="Arial" panose="020B0604020202020204" pitchFamily="34" charset="0"/>
                <a:cs typeface="Arial" panose="020B0604020202020204" pitchFamily="34" charset="0"/>
              </a:defRPr>
            </a:lvl4pPr>
            <a:lvl5pPr marL="2057400" indent="-228600">
              <a:buSzPct val="70000"/>
              <a:buFontTx/>
              <a:buBlip>
                <a:blip r:embed="rId2"/>
              </a:buBlip>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lvl1pPr marL="228600" indent="-228600">
              <a:buSzPct val="70000"/>
              <a:buFontTx/>
              <a:buBlip>
                <a:blip r:embed="rId2"/>
              </a:buBlip>
              <a:defRPr>
                <a:latin typeface="Arial" panose="020B0604020202020204" pitchFamily="34" charset="0"/>
                <a:cs typeface="Arial" panose="020B0604020202020204" pitchFamily="34" charset="0"/>
              </a:defRPr>
            </a:lvl1pPr>
            <a:lvl2pPr marL="685800" indent="-228600">
              <a:buSzPct val="70000"/>
              <a:buFontTx/>
              <a:buBlip>
                <a:blip r:embed="rId2"/>
              </a:buBlip>
              <a:defRPr>
                <a:latin typeface="Arial" panose="020B0604020202020204" pitchFamily="34" charset="0"/>
                <a:cs typeface="Arial" panose="020B0604020202020204" pitchFamily="34" charset="0"/>
              </a:defRPr>
            </a:lvl2pPr>
            <a:lvl3pPr marL="1143000" indent="-228600">
              <a:buSzPct val="70000"/>
              <a:buFontTx/>
              <a:buBlip>
                <a:blip r:embed="rId2"/>
              </a:buBlip>
              <a:defRPr>
                <a:latin typeface="Arial" panose="020B0604020202020204" pitchFamily="34" charset="0"/>
                <a:cs typeface="Arial" panose="020B0604020202020204" pitchFamily="34" charset="0"/>
              </a:defRPr>
            </a:lvl3pPr>
            <a:lvl4pPr marL="1600200" indent="-228600">
              <a:buSzPct val="70000"/>
              <a:buFontTx/>
              <a:buBlip>
                <a:blip r:embed="rId2"/>
              </a:buBlip>
              <a:defRPr>
                <a:latin typeface="Arial" panose="020B0604020202020204" pitchFamily="34" charset="0"/>
                <a:cs typeface="Arial" panose="020B0604020202020204" pitchFamily="34" charset="0"/>
              </a:defRPr>
            </a:lvl4pPr>
            <a:lvl5pPr marL="2057400" indent="-228600">
              <a:buSzPct val="70000"/>
              <a:buFontTx/>
              <a:buBlip>
                <a:blip r:embed="rId2"/>
              </a:buBlip>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605C5CF-0152-4F67-A9D7-3926E862D6E6}" type="datetimeFigureOut">
              <a:rPr lang="en-US" smtClean="0"/>
              <a:t>4/17/2026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38276909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605C5CF-0152-4F67-A9D7-3926E862D6E6}" type="datetimeFigureOut">
              <a:rPr lang="en-US" smtClean="0"/>
              <a:t>4/17/2026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230703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05C5CF-0152-4F67-A9D7-3926E862D6E6}" type="datetimeFigureOut">
              <a:rPr lang="en-US" smtClean="0"/>
              <a:t>4/17/2026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41695196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05C5CF-0152-4F67-A9D7-3926E862D6E6}" type="datetimeFigureOut">
              <a:rPr lang="en-US" smtClean="0"/>
              <a:t>4/17/2026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42677385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605C5CF-0152-4F67-A9D7-3926E862D6E6}" type="datetimeFigureOut">
              <a:rPr lang="en-US" smtClean="0"/>
              <a:t>4/17/2026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10708629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605C5CF-0152-4F67-A9D7-3926E862D6E6}" type="datetimeFigureOut">
              <a:rPr lang="en-US" smtClean="0"/>
              <a:t>4/17/2026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41034347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05C5CF-0152-4F67-A9D7-3926E862D6E6}" type="datetimeFigureOut">
              <a:rPr lang="en-US" smtClean="0"/>
              <a:t>4/17/2026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22958823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05C5CF-0152-4F67-A9D7-3926E862D6E6}" type="datetimeFigureOut">
              <a:rPr lang="en-US" smtClean="0"/>
              <a:t>4/17/2026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16576951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t>4/17/2026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3013160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171450" indent="-171450">
              <a:buFontTx/>
              <a:buBlip>
                <a:blip r:embed="rId2"/>
              </a:buBlip>
              <a:defRPr>
                <a:latin typeface="Arial" panose="020B0604020202020204" pitchFamily="34" charset="0"/>
                <a:cs typeface="Arial" panose="020B0604020202020204" pitchFamily="34" charset="0"/>
              </a:defRPr>
            </a:lvl1pPr>
            <a:lvl2pPr marL="514350" indent="-171450">
              <a:buSzPct val="70000"/>
              <a:buFontTx/>
              <a:buBlip>
                <a:blip r:embed="rId2"/>
              </a:buBlip>
              <a:defRPr>
                <a:latin typeface="Arial" panose="020B0604020202020204" pitchFamily="34" charset="0"/>
                <a:cs typeface="Arial" panose="020B0604020202020204" pitchFamily="34" charset="0"/>
              </a:defRPr>
            </a:lvl2pPr>
            <a:lvl3pPr marL="857250" indent="-171450">
              <a:buSzPct val="40000"/>
              <a:buFontTx/>
              <a:buBlip>
                <a:blip r:embed="rId2"/>
              </a:buBlip>
              <a:defRPr>
                <a:latin typeface="Arial" panose="020B0604020202020204" pitchFamily="34" charset="0"/>
                <a:cs typeface="Arial" panose="020B0604020202020204" pitchFamily="34" charset="0"/>
              </a:defRPr>
            </a:lvl3pPr>
            <a:lvl4pPr marL="1200150" indent="-171450">
              <a:buSzPct val="40000"/>
              <a:buFontTx/>
              <a:buBlip>
                <a:blip r:embed="rId2"/>
              </a:buBlip>
              <a:defRPr>
                <a:latin typeface="Arial" panose="020B0604020202020204" pitchFamily="34" charset="0"/>
                <a:cs typeface="Arial" panose="020B0604020202020204" pitchFamily="34" charset="0"/>
              </a:defRPr>
            </a:lvl4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t>4/17/2026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15531088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2DAE6FB-3507-458B-9CFF-D59A9CAEE579}" type="datetimeFigureOut">
              <a:rPr lang="en-US" smtClean="0"/>
              <a:t>4/17/2026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4280942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2DAE6FB-3507-458B-9CFF-D59A9CAEE579}" type="datetimeFigureOut">
              <a:rPr lang="en-US" smtClean="0"/>
              <a:t>4/17/2026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4885634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2DAE6FB-3507-458B-9CFF-D59A9CAEE579}" type="datetimeFigureOut">
              <a:rPr lang="en-US" smtClean="0"/>
              <a:t>4/17/2026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8127699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lvl1pPr marL="228600" indent="-228600">
              <a:buSzPct val="70000"/>
              <a:buFontTx/>
              <a:buBlip>
                <a:blip r:embed="rId2"/>
              </a:buBlip>
              <a:defRPr>
                <a:latin typeface="Arial" panose="020B0604020202020204" pitchFamily="34" charset="0"/>
                <a:cs typeface="Arial" panose="020B0604020202020204" pitchFamily="34" charset="0"/>
              </a:defRPr>
            </a:lvl1pPr>
            <a:lvl2pPr marL="685800" indent="-228600">
              <a:buSzPct val="70000"/>
              <a:buFontTx/>
              <a:buBlip>
                <a:blip r:embed="rId2"/>
              </a:buBlip>
              <a:defRPr>
                <a:latin typeface="Arial" panose="020B0604020202020204" pitchFamily="34" charset="0"/>
                <a:cs typeface="Arial" panose="020B0604020202020204" pitchFamily="34" charset="0"/>
              </a:defRPr>
            </a:lvl2pPr>
            <a:lvl3pPr marL="1143000" indent="-228600">
              <a:buSzPct val="70000"/>
              <a:buFontTx/>
              <a:buBlip>
                <a:blip r:embed="rId2"/>
              </a:buBlip>
              <a:defRPr>
                <a:latin typeface="Arial" panose="020B0604020202020204" pitchFamily="34" charset="0"/>
                <a:cs typeface="Arial" panose="020B0604020202020204" pitchFamily="34" charset="0"/>
              </a:defRPr>
            </a:lvl3pPr>
            <a:lvl4pPr marL="1600200" indent="-228600">
              <a:buSzPct val="70000"/>
              <a:buFontTx/>
              <a:buBlip>
                <a:blip r:embed="rId2"/>
              </a:buBlip>
              <a:defRPr>
                <a:latin typeface="Arial" panose="020B0604020202020204" pitchFamily="34" charset="0"/>
                <a:cs typeface="Arial" panose="020B0604020202020204" pitchFamily="34" charset="0"/>
              </a:defRPr>
            </a:lvl4pPr>
            <a:lvl5pPr marL="2057400" indent="-228600">
              <a:buSzPct val="70000"/>
              <a:buFontTx/>
              <a:buBlip>
                <a:blip r:embed="rId2"/>
              </a:buBlip>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lvl1pPr marL="228600" indent="-228600">
              <a:buSzPct val="70000"/>
              <a:buFontTx/>
              <a:buBlip>
                <a:blip r:embed="rId2"/>
              </a:buBlip>
              <a:defRPr>
                <a:latin typeface="Arial" panose="020B0604020202020204" pitchFamily="34" charset="0"/>
                <a:cs typeface="Arial" panose="020B0604020202020204" pitchFamily="34" charset="0"/>
              </a:defRPr>
            </a:lvl1pPr>
            <a:lvl2pPr marL="685800" indent="-228600">
              <a:buSzPct val="70000"/>
              <a:buFontTx/>
              <a:buBlip>
                <a:blip r:embed="rId2"/>
              </a:buBlip>
              <a:defRPr>
                <a:latin typeface="Arial" panose="020B0604020202020204" pitchFamily="34" charset="0"/>
                <a:cs typeface="Arial" panose="020B0604020202020204" pitchFamily="34" charset="0"/>
              </a:defRPr>
            </a:lvl2pPr>
            <a:lvl3pPr marL="1143000" indent="-228600">
              <a:buSzPct val="70000"/>
              <a:buFontTx/>
              <a:buBlip>
                <a:blip r:embed="rId2"/>
              </a:buBlip>
              <a:defRPr>
                <a:latin typeface="Arial" panose="020B0604020202020204" pitchFamily="34" charset="0"/>
                <a:cs typeface="Arial" panose="020B0604020202020204" pitchFamily="34" charset="0"/>
              </a:defRPr>
            </a:lvl3pPr>
            <a:lvl4pPr marL="1600200" indent="-228600">
              <a:buSzPct val="70000"/>
              <a:buFontTx/>
              <a:buBlip>
                <a:blip r:embed="rId2"/>
              </a:buBlip>
              <a:defRPr>
                <a:latin typeface="Arial" panose="020B0604020202020204" pitchFamily="34" charset="0"/>
                <a:cs typeface="Arial" panose="020B0604020202020204" pitchFamily="34" charset="0"/>
              </a:defRPr>
            </a:lvl4pPr>
            <a:lvl5pPr marL="2057400" indent="-228600">
              <a:buSzPct val="70000"/>
              <a:buFontTx/>
              <a:buBlip>
                <a:blip r:embed="rId2"/>
              </a:buBlip>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605C5CF-0152-4F67-A9D7-3926E862D6E6}" type="datetimeFigureOut">
              <a:rPr lang="en-US" smtClean="0"/>
              <a:t>4/17/2026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3260505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2DAE6FB-3507-458B-9CFF-D59A9CAEE579}" type="datetimeFigureOut">
              <a:rPr lang="en-US" smtClean="0"/>
              <a:t>4/17/2026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15240895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DAE6FB-3507-458B-9CFF-D59A9CAEE579}" type="datetimeFigureOut">
              <a:rPr lang="en-US" smtClean="0"/>
              <a:t>4/17/2026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22146240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t>4/17/2026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4537726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t>4/17/2026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16336509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DAE6FB-3507-458B-9CFF-D59A9CAEE579}" type="datetimeFigureOut">
              <a:rPr lang="en-US" smtClean="0"/>
              <a:t>4/17/2026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14356931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DAE6FB-3507-458B-9CFF-D59A9CAEE579}" type="datetimeFigureOut">
              <a:rPr lang="en-US" smtClean="0"/>
              <a:t>4/17/2026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4673057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F7FE57-08AF-41AA-BFEB-9B124F76FCF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4/17/2026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2B2864-19D6-4CD5-9B8B-0AAE61CEC3E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412370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F7FE57-08AF-41AA-BFEB-9B124F76FCF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4/17/2026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2B2864-19D6-4CD5-9B8B-0AAE61CEC3E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7481945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F7FE57-08AF-41AA-BFEB-9B124F76FCF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4/17/2026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2B2864-19D6-4CD5-9B8B-0AAE61CEC3E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2792464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F7FE57-08AF-41AA-BFEB-9B124F76FCF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4/17/2026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2B2864-19D6-4CD5-9B8B-0AAE61CEC3E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045850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lvl1pPr marL="228600" indent="-228600">
              <a:buSzPct val="70000"/>
              <a:buFontTx/>
              <a:buBlip>
                <a:blip r:embed="rId2"/>
              </a:buBlip>
              <a:defRPr>
                <a:latin typeface="Arial" panose="020B0604020202020204" pitchFamily="34" charset="0"/>
                <a:cs typeface="Arial" panose="020B0604020202020204" pitchFamily="34" charset="0"/>
              </a:defRPr>
            </a:lvl1pPr>
            <a:lvl2pPr marL="685800" indent="-228600">
              <a:buSzPct val="70000"/>
              <a:buFontTx/>
              <a:buBlip>
                <a:blip r:embed="rId2"/>
              </a:buBlip>
              <a:defRPr>
                <a:latin typeface="Arial" panose="020B0604020202020204" pitchFamily="34" charset="0"/>
                <a:cs typeface="Arial" panose="020B0604020202020204" pitchFamily="34" charset="0"/>
              </a:defRPr>
            </a:lvl2pPr>
            <a:lvl3pPr marL="1143000" indent="-228600">
              <a:buSzPct val="70000"/>
              <a:buFontTx/>
              <a:buBlip>
                <a:blip r:embed="rId2"/>
              </a:buBlip>
              <a:defRPr>
                <a:latin typeface="Arial" panose="020B0604020202020204" pitchFamily="34" charset="0"/>
                <a:cs typeface="Arial" panose="020B0604020202020204" pitchFamily="34" charset="0"/>
              </a:defRPr>
            </a:lvl3pPr>
            <a:lvl4pPr marL="1600200" indent="-228600">
              <a:buSzPct val="70000"/>
              <a:buFontTx/>
              <a:buBlip>
                <a:blip r:embed="rId2"/>
              </a:buBlip>
              <a:defRPr>
                <a:latin typeface="Arial" panose="020B0604020202020204" pitchFamily="34" charset="0"/>
                <a:cs typeface="Arial" panose="020B0604020202020204" pitchFamily="34" charset="0"/>
              </a:defRPr>
            </a:lvl4pPr>
            <a:lvl5pPr marL="2057400" indent="-228600">
              <a:buSzPct val="70000"/>
              <a:buFontTx/>
              <a:buBlip>
                <a:blip r:embed="rId2"/>
              </a:buBlip>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lvl1pPr marL="228600" indent="-228600">
              <a:buSzPct val="70000"/>
              <a:buFontTx/>
              <a:buBlip>
                <a:blip r:embed="rId2"/>
              </a:buBlip>
              <a:defRPr>
                <a:latin typeface="Arial" panose="020B0604020202020204" pitchFamily="34" charset="0"/>
                <a:cs typeface="Arial" panose="020B0604020202020204" pitchFamily="34" charset="0"/>
              </a:defRPr>
            </a:lvl1pPr>
            <a:lvl2pPr marL="685800" indent="-228600">
              <a:buSzPct val="70000"/>
              <a:buFontTx/>
              <a:buBlip>
                <a:blip r:embed="rId2"/>
              </a:buBlip>
              <a:defRPr>
                <a:latin typeface="Arial" panose="020B0604020202020204" pitchFamily="34" charset="0"/>
                <a:cs typeface="Arial" panose="020B0604020202020204" pitchFamily="34" charset="0"/>
              </a:defRPr>
            </a:lvl2pPr>
            <a:lvl3pPr marL="1143000" indent="-228600">
              <a:buSzPct val="70000"/>
              <a:buFontTx/>
              <a:buBlip>
                <a:blip r:embed="rId2"/>
              </a:buBlip>
              <a:defRPr>
                <a:latin typeface="Arial" panose="020B0604020202020204" pitchFamily="34" charset="0"/>
                <a:cs typeface="Arial" panose="020B0604020202020204" pitchFamily="34" charset="0"/>
              </a:defRPr>
            </a:lvl3pPr>
            <a:lvl4pPr marL="1600200" indent="-228600">
              <a:buSzPct val="70000"/>
              <a:buFontTx/>
              <a:buBlip>
                <a:blip r:embed="rId2"/>
              </a:buBlip>
              <a:defRPr>
                <a:latin typeface="Arial" panose="020B0604020202020204" pitchFamily="34" charset="0"/>
                <a:cs typeface="Arial" panose="020B0604020202020204" pitchFamily="34" charset="0"/>
              </a:defRPr>
            </a:lvl4pPr>
            <a:lvl5pPr marL="2057400" indent="-228600">
              <a:buSzPct val="70000"/>
              <a:buFontTx/>
              <a:buBlip>
                <a:blip r:embed="rId2"/>
              </a:buBlip>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605C5CF-0152-4F67-A9D7-3926E862D6E6}" type="datetimeFigureOut">
              <a:rPr lang="en-US" smtClean="0"/>
              <a:t>4/17/2026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38300835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F7FE57-08AF-41AA-BFEB-9B124F76FCF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4/17/2026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2B2864-19D6-4CD5-9B8B-0AAE61CEC3E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845843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F7FE57-08AF-41AA-BFEB-9B124F76FCF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4/17/2026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2B2864-19D6-4CD5-9B8B-0AAE61CEC3E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0629903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F7FE57-08AF-41AA-BFEB-9B124F76FCF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4/17/2026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2B2864-19D6-4CD5-9B8B-0AAE61CEC3E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431880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F7FE57-08AF-41AA-BFEB-9B124F76FCF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4/17/2026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2B2864-19D6-4CD5-9B8B-0AAE61CEC3E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337427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F7FE57-08AF-41AA-BFEB-9B124F76FCF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4/17/2026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2B2864-19D6-4CD5-9B8B-0AAE61CEC3E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309895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F7FE57-08AF-41AA-BFEB-9B124F76FCF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4/17/2026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2B2864-19D6-4CD5-9B8B-0AAE61CEC3E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4556161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F7FE57-08AF-41AA-BFEB-9B124F76FCF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4/17/2026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2B2864-19D6-4CD5-9B8B-0AAE61CEC3E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6113822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70E8A08-ABF8-4EE6-BBF5-13A29E2C07D4}"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4/17/2026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DF7967A-4208-4CCB-BE70-D504D25DC109}"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9475391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8AD45EF-41AF-4B89-A1F2-858EEB91C287}"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4/17/2026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CADC03-3525-42E6-8E81-CD65FAACA2F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7359227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D87B464-C855-4106-B044-83714F5B001B}"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4/17/2026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3D65033-4078-4342-BC08-CBAC01CA180E}"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083221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605C5CF-0152-4F67-A9D7-3926E862D6E6}" type="datetimeFigureOut">
              <a:rPr lang="en-US" smtClean="0"/>
              <a:t>4/17/2026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227231758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50EDC1C-705E-478A-B28C-655FAB10D802}"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4/17/2026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D4A49A7-FCEC-4A71-985F-101EA0B1D982}"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6078086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F33C21E-0398-4E89-B501-01219F3D0F1F}"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4/17/2026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4D7D667-D4E9-441F-AB18-9BCEFFD52F5C}"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8335933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110C56D-7FC8-4991-9BFA-594AE38A5619}"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4/17/2026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F34EC1F-6B94-429B-8A5E-00FFFF9ADBF2}"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6956556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C9F031C-4021-4A6A-903A-C098C7631CE9}"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4/17/2026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193B610-FE10-484A-90C3-09B5E884C9F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8798863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A0CB717-13BA-4076-8F43-E9075CF70C40}"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4/17/2026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3DD33D5-1688-4953-82B6-D3B6EA19FE31}"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6233582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99755AE-D557-4658-86CF-6F4540E455E6}"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4/17/2026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19555FF-BE5B-44D6-BCBA-AF8C1F5A91D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5868095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9C0BD1C-930A-4B04-BEFC-B4D0437C57A2}"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4/17/2026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84CB6BB-FED6-43CB-8A69-982AE0B9B2C2}"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1272462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EF6641F-BE9A-4809-B8FE-D4FB7487A1DA}"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4/17/2026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0E49EEA-4D9D-4B91-BE7F-5D89205ACF7F}"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8323189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5_Next Steps Tab">
    <p:spTree>
      <p:nvGrpSpPr>
        <p:cNvPr id="1" name=""/>
        <p:cNvGrpSpPr/>
        <p:nvPr/>
      </p:nvGrpSpPr>
      <p:grpSpPr>
        <a:xfrm>
          <a:off x="0" y="0"/>
          <a:ext cx="0" cy="0"/>
          <a:chOff x="0" y="0"/>
          <a:chExt cx="0" cy="0"/>
        </a:xfrm>
      </p:grpSpPr>
      <p:sp>
        <p:nvSpPr>
          <p:cNvPr id="12" name="Rectangle 11"/>
          <p:cNvSpPr/>
          <p:nvPr userDrawn="1"/>
        </p:nvSpPr>
        <p:spPr>
          <a:xfrm>
            <a:off x="-2" y="0"/>
            <a:ext cx="2286000" cy="304800"/>
          </a:xfrm>
          <a:prstGeom prst="rect">
            <a:avLst/>
          </a:prstGeom>
          <a:solidFill>
            <a:srgbClr val="E6B9B8"/>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Helvetica"/>
                <a:ea typeface="+mn-ea"/>
                <a:cs typeface="Helvetica"/>
              </a:rPr>
              <a:t>Introduction</a:t>
            </a:r>
          </a:p>
        </p:txBody>
      </p:sp>
      <p:sp>
        <p:nvSpPr>
          <p:cNvPr id="13" name="Rectangle 12"/>
          <p:cNvSpPr/>
          <p:nvPr userDrawn="1"/>
        </p:nvSpPr>
        <p:spPr>
          <a:xfrm>
            <a:off x="2285998" y="0"/>
            <a:ext cx="2286000" cy="304800"/>
          </a:xfrm>
          <a:prstGeom prst="rect">
            <a:avLst/>
          </a:prstGeom>
          <a:solidFill>
            <a:srgbClr val="F2DCDB"/>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Helvetica"/>
                <a:ea typeface="+mn-ea"/>
                <a:cs typeface="Helvetica"/>
              </a:rPr>
              <a:t>Methods	</a:t>
            </a:r>
          </a:p>
        </p:txBody>
      </p:sp>
      <p:sp>
        <p:nvSpPr>
          <p:cNvPr id="15" name="Rectangle 14"/>
          <p:cNvSpPr/>
          <p:nvPr userDrawn="1"/>
        </p:nvSpPr>
        <p:spPr>
          <a:xfrm>
            <a:off x="4572000" y="0"/>
            <a:ext cx="2286000" cy="304800"/>
          </a:xfrm>
          <a:prstGeom prst="rect">
            <a:avLst/>
          </a:prstGeom>
          <a:solidFill>
            <a:srgbClr val="E6B9B8"/>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Helvetica"/>
                <a:ea typeface="+mn-ea"/>
                <a:cs typeface="Helvetica"/>
              </a:rPr>
              <a:t>Physical Mechanisms</a:t>
            </a:r>
          </a:p>
        </p:txBody>
      </p:sp>
      <p:sp>
        <p:nvSpPr>
          <p:cNvPr id="18" name="Rectangle 17"/>
          <p:cNvSpPr/>
          <p:nvPr userDrawn="1"/>
        </p:nvSpPr>
        <p:spPr>
          <a:xfrm>
            <a:off x="6858000" y="0"/>
            <a:ext cx="2286000" cy="304800"/>
          </a:xfrm>
          <a:prstGeom prst="rect">
            <a:avLst/>
          </a:prstGeom>
          <a:solidFill>
            <a:srgbClr val="E6B9B8"/>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Helvetica"/>
                <a:ea typeface="+mn-ea"/>
                <a:cs typeface="Helvetica"/>
              </a:rPr>
              <a:t>Conclusions</a:t>
            </a:r>
          </a:p>
        </p:txBody>
      </p:sp>
    </p:spTree>
    <p:extLst>
      <p:ext uri="{BB962C8B-B14F-4D97-AF65-F5344CB8AC3E}">
        <p14:creationId xmlns:p14="http://schemas.microsoft.com/office/powerpoint/2010/main" val="315567309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8_Next Steps Tab">
    <p:spTree>
      <p:nvGrpSpPr>
        <p:cNvPr id="1" name=""/>
        <p:cNvGrpSpPr/>
        <p:nvPr/>
      </p:nvGrpSpPr>
      <p:grpSpPr>
        <a:xfrm>
          <a:off x="0" y="0"/>
          <a:ext cx="0" cy="0"/>
          <a:chOff x="0" y="0"/>
          <a:chExt cx="0" cy="0"/>
        </a:xfrm>
      </p:grpSpPr>
      <p:sp>
        <p:nvSpPr>
          <p:cNvPr id="12" name="Rectangle 11"/>
          <p:cNvSpPr/>
          <p:nvPr userDrawn="1"/>
        </p:nvSpPr>
        <p:spPr>
          <a:xfrm>
            <a:off x="-2" y="0"/>
            <a:ext cx="2286000" cy="304800"/>
          </a:xfrm>
          <a:prstGeom prst="rect">
            <a:avLst/>
          </a:prstGeom>
          <a:solidFill>
            <a:srgbClr val="E6B9B8"/>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Helvetica"/>
                <a:ea typeface="+mn-ea"/>
                <a:cs typeface="Helvetica"/>
              </a:rPr>
              <a:t>Introduction</a:t>
            </a:r>
          </a:p>
        </p:txBody>
      </p:sp>
      <p:sp>
        <p:nvSpPr>
          <p:cNvPr id="13" name="Rectangle 12"/>
          <p:cNvSpPr/>
          <p:nvPr userDrawn="1"/>
        </p:nvSpPr>
        <p:spPr>
          <a:xfrm>
            <a:off x="2285998" y="0"/>
            <a:ext cx="2286000" cy="304800"/>
          </a:xfrm>
          <a:prstGeom prst="rect">
            <a:avLst/>
          </a:prstGeom>
          <a:solidFill>
            <a:schemeClr val="accent2">
              <a:lumMod val="40000"/>
              <a:lumOff val="60000"/>
            </a:schemeClr>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Helvetica"/>
                <a:ea typeface="+mn-ea"/>
                <a:cs typeface="Helvetica"/>
              </a:rPr>
              <a:t>Methods	</a:t>
            </a:r>
          </a:p>
        </p:txBody>
      </p:sp>
      <p:sp>
        <p:nvSpPr>
          <p:cNvPr id="15" name="Rectangle 14"/>
          <p:cNvSpPr/>
          <p:nvPr userDrawn="1"/>
        </p:nvSpPr>
        <p:spPr>
          <a:xfrm>
            <a:off x="4572000" y="0"/>
            <a:ext cx="2286000" cy="304800"/>
          </a:xfrm>
          <a:prstGeom prst="rect">
            <a:avLst/>
          </a:prstGeom>
          <a:solidFill>
            <a:srgbClr val="F2DCDB"/>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Helvetica"/>
                <a:ea typeface="+mn-ea"/>
                <a:cs typeface="Helvetica"/>
              </a:rPr>
              <a:t>Physical Mechanisms</a:t>
            </a:r>
          </a:p>
        </p:txBody>
      </p:sp>
      <p:sp>
        <p:nvSpPr>
          <p:cNvPr id="18" name="Rectangle 17"/>
          <p:cNvSpPr/>
          <p:nvPr userDrawn="1"/>
        </p:nvSpPr>
        <p:spPr>
          <a:xfrm>
            <a:off x="6858000" y="0"/>
            <a:ext cx="2286000" cy="304800"/>
          </a:xfrm>
          <a:prstGeom prst="rect">
            <a:avLst/>
          </a:prstGeom>
          <a:solidFill>
            <a:srgbClr val="E6B9B8"/>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Helvetica"/>
                <a:ea typeface="+mn-ea"/>
                <a:cs typeface="Helvetica"/>
              </a:rPr>
              <a:t>Conclusions</a:t>
            </a:r>
          </a:p>
        </p:txBody>
      </p:sp>
    </p:spTree>
    <p:extLst>
      <p:ext uri="{BB962C8B-B14F-4D97-AF65-F5344CB8AC3E}">
        <p14:creationId xmlns:p14="http://schemas.microsoft.com/office/powerpoint/2010/main" val="2702059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05C5CF-0152-4F67-A9D7-3926E862D6E6}" type="datetimeFigureOut">
              <a:rPr lang="en-US" smtClean="0"/>
              <a:t>4/17/2026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63719096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9_Next Steps Tab">
    <p:spTree>
      <p:nvGrpSpPr>
        <p:cNvPr id="1" name=""/>
        <p:cNvGrpSpPr/>
        <p:nvPr/>
      </p:nvGrpSpPr>
      <p:grpSpPr>
        <a:xfrm>
          <a:off x="0" y="0"/>
          <a:ext cx="0" cy="0"/>
          <a:chOff x="0" y="0"/>
          <a:chExt cx="0" cy="0"/>
        </a:xfrm>
      </p:grpSpPr>
      <p:sp>
        <p:nvSpPr>
          <p:cNvPr id="12" name="Rectangle 11"/>
          <p:cNvSpPr/>
          <p:nvPr userDrawn="1"/>
        </p:nvSpPr>
        <p:spPr>
          <a:xfrm>
            <a:off x="-2" y="0"/>
            <a:ext cx="2286000" cy="304800"/>
          </a:xfrm>
          <a:prstGeom prst="rect">
            <a:avLst/>
          </a:prstGeom>
          <a:solidFill>
            <a:srgbClr val="E6B9B8"/>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Helvetica"/>
                <a:ea typeface="+mn-ea"/>
                <a:cs typeface="Helvetica"/>
              </a:rPr>
              <a:t>Introduction</a:t>
            </a:r>
          </a:p>
        </p:txBody>
      </p:sp>
      <p:sp>
        <p:nvSpPr>
          <p:cNvPr id="13" name="Rectangle 12"/>
          <p:cNvSpPr/>
          <p:nvPr userDrawn="1"/>
        </p:nvSpPr>
        <p:spPr>
          <a:xfrm>
            <a:off x="2285998" y="0"/>
            <a:ext cx="2286000" cy="304800"/>
          </a:xfrm>
          <a:prstGeom prst="rect">
            <a:avLst/>
          </a:prstGeom>
          <a:solidFill>
            <a:srgbClr val="F2DCDB"/>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Helvetica"/>
                <a:ea typeface="+mn-ea"/>
                <a:cs typeface="Helvetica"/>
              </a:rPr>
              <a:t>Methods	</a:t>
            </a:r>
          </a:p>
        </p:txBody>
      </p:sp>
      <p:sp>
        <p:nvSpPr>
          <p:cNvPr id="15" name="Rectangle 14"/>
          <p:cNvSpPr/>
          <p:nvPr userDrawn="1"/>
        </p:nvSpPr>
        <p:spPr>
          <a:xfrm>
            <a:off x="4572000" y="0"/>
            <a:ext cx="2286000" cy="304800"/>
          </a:xfrm>
          <a:prstGeom prst="rect">
            <a:avLst/>
          </a:prstGeom>
          <a:solidFill>
            <a:srgbClr val="E6B9B8"/>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Helvetica"/>
                <a:ea typeface="+mn-ea"/>
                <a:cs typeface="Helvetica"/>
              </a:rPr>
              <a:t>Physical Mechanisms</a:t>
            </a:r>
          </a:p>
        </p:txBody>
      </p:sp>
      <p:sp>
        <p:nvSpPr>
          <p:cNvPr id="18" name="Rectangle 17"/>
          <p:cNvSpPr/>
          <p:nvPr userDrawn="1"/>
        </p:nvSpPr>
        <p:spPr>
          <a:xfrm>
            <a:off x="6858000" y="0"/>
            <a:ext cx="2286000" cy="304800"/>
          </a:xfrm>
          <a:prstGeom prst="rect">
            <a:avLst/>
          </a:prstGeom>
          <a:solidFill>
            <a:srgbClr val="E6B9B8"/>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Helvetica"/>
                <a:ea typeface="+mn-ea"/>
                <a:cs typeface="Helvetica"/>
              </a:rPr>
              <a:t>Conclusions</a:t>
            </a:r>
          </a:p>
        </p:txBody>
      </p:sp>
    </p:spTree>
    <p:extLst>
      <p:ext uri="{BB962C8B-B14F-4D97-AF65-F5344CB8AC3E}">
        <p14:creationId xmlns:p14="http://schemas.microsoft.com/office/powerpoint/2010/main" val="154056095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0033CC"/>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4/17/2026</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339563661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33CC"/>
                </a:solidFill>
                <a:effectLst>
                  <a:outerShdw blurRad="38100" dist="38100" dir="2700000" algn="tl">
                    <a:srgbClr val="000000">
                      <a:alpha val="43137"/>
                    </a:srgbClr>
                  </a:outerShdw>
                </a:effectLst>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spcAft>
                <a:spcPts val="600"/>
              </a:spcAft>
              <a:buSzPct val="70000"/>
              <a:buFontTx/>
              <a:buBlip>
                <a:blip r:embed="rId2"/>
              </a:buBlip>
              <a:defRPr>
                <a:solidFill>
                  <a:srgbClr val="0033CC"/>
                </a:solidFill>
              </a:defRPr>
            </a:lvl1pPr>
            <a:lvl2pPr>
              <a:spcAft>
                <a:spcPts val="600"/>
              </a:spcAft>
              <a:defRPr>
                <a:solidFill>
                  <a:srgbClr val="0033CC"/>
                </a:solidFill>
              </a:defRPr>
            </a:lvl2pPr>
            <a:lvl3pPr>
              <a:spcAft>
                <a:spcPts val="600"/>
              </a:spcAft>
              <a:buSzPct val="50000"/>
              <a:buFontTx/>
              <a:buBlip>
                <a:blip r:embed="rId2"/>
              </a:buBlip>
              <a:defRPr>
                <a:solidFill>
                  <a:srgbClr val="0033CC"/>
                </a:solidFill>
              </a:defRPr>
            </a:lvl3pPr>
            <a:lvl4pPr>
              <a:spcAft>
                <a:spcPts val="600"/>
              </a:spcAft>
              <a:defRPr>
                <a:solidFill>
                  <a:srgbClr val="0033CC"/>
                </a:solidFill>
              </a:defRPr>
            </a:lvl4pPr>
            <a:lvl5pPr>
              <a:spcAft>
                <a:spcPts val="600"/>
              </a:spcAft>
              <a:defRPr>
                <a:solidFill>
                  <a:srgbClr val="0033CC"/>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4/17/2026</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228375265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4/17/2026</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132367785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4/17/2026</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410131495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4/17/2026</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97258629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4/17/2026</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143855914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4/17/2026</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48910188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4/17/2026</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150788132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4/17/2026</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7542609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605C5CF-0152-4F67-A9D7-3926E862D6E6}" type="datetimeFigureOut">
              <a:rPr lang="en-US" smtClean="0"/>
              <a:t>4/17/2026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38851100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4/17/2026</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233282627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4/17/2026</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9842109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Rectangle 5"/>
          <p:cNvSpPr>
            <a:spLocks noGrp="1" noChangeArrowheads="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7" name="Rectangle 6"/>
          <p:cNvSpPr>
            <a:spLocks noGrp="1" noChangeArrowheads="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D49BABF-F942-45AC-A6B0-B4B9C946020E}" type="slidenum">
              <a:rPr kumimoji="0" lang="en-US" sz="1200" b="0" i="0" u="none" strike="noStrike" kern="1200" cap="none" spc="0" normalizeH="0" baseline="0" noProof="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382463289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4" name="Rectangle 5"/>
          <p:cNvSpPr>
            <a:spLocks noGrp="1" noChangeArrowheads="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Rectangle 6"/>
          <p:cNvSpPr>
            <a:spLocks noGrp="1" noChangeArrowheads="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4D97CE4-62F4-4FC4-B0D2-F260BD3EACC8}" type="slidenum">
              <a:rPr kumimoji="0" lang="en-US" sz="1200" b="0" i="0" u="none" strike="noStrike" kern="1200" cap="none" spc="0" normalizeH="0" baseline="0" noProof="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192456360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D39A83-D013-4D9C-B823-29B87832437F}" type="slidenum">
              <a:rPr lang="en-US"/>
              <a:pPr>
                <a:defRPr/>
              </a:pPr>
              <a:t>‹#›</a:t>
            </a:fld>
            <a:endParaRPr lang="en-US"/>
          </a:p>
        </p:txBody>
      </p:sp>
    </p:spTree>
    <p:extLst>
      <p:ext uri="{BB962C8B-B14F-4D97-AF65-F5344CB8AC3E}">
        <p14:creationId xmlns:p14="http://schemas.microsoft.com/office/powerpoint/2010/main" val="10837124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3363B62-0977-4644-8105-9C172A822ED1}" type="slidenum">
              <a:rPr lang="en-US"/>
              <a:pPr>
                <a:defRPr/>
              </a:pPr>
              <a:t>‹#›</a:t>
            </a:fld>
            <a:endParaRPr lang="en-US"/>
          </a:p>
        </p:txBody>
      </p:sp>
    </p:spTree>
    <p:extLst>
      <p:ext uri="{BB962C8B-B14F-4D97-AF65-F5344CB8AC3E}">
        <p14:creationId xmlns:p14="http://schemas.microsoft.com/office/powerpoint/2010/main" val="141667878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AD5C7C-4407-4F78-AF49-08D203A92475}" type="slidenum">
              <a:rPr lang="en-US"/>
              <a:pPr>
                <a:defRPr/>
              </a:pPr>
              <a:t>‹#›</a:t>
            </a:fld>
            <a:endParaRPr lang="en-US"/>
          </a:p>
        </p:txBody>
      </p:sp>
    </p:spTree>
    <p:extLst>
      <p:ext uri="{BB962C8B-B14F-4D97-AF65-F5344CB8AC3E}">
        <p14:creationId xmlns:p14="http://schemas.microsoft.com/office/powerpoint/2010/main" val="49719781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921413F-D172-444F-8ED4-A7795F18C1F6}" type="slidenum">
              <a:rPr lang="en-US"/>
              <a:pPr>
                <a:defRPr/>
              </a:pPr>
              <a:t>‹#›</a:t>
            </a:fld>
            <a:endParaRPr lang="en-US"/>
          </a:p>
        </p:txBody>
      </p:sp>
    </p:spTree>
    <p:extLst>
      <p:ext uri="{BB962C8B-B14F-4D97-AF65-F5344CB8AC3E}">
        <p14:creationId xmlns:p14="http://schemas.microsoft.com/office/powerpoint/2010/main" val="203041426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BB96BA6-439D-4FC2-875D-4EA6A7C5C651}" type="slidenum">
              <a:rPr lang="en-US"/>
              <a:pPr>
                <a:defRPr/>
              </a:pPr>
              <a:t>‹#›</a:t>
            </a:fld>
            <a:endParaRPr lang="en-US"/>
          </a:p>
        </p:txBody>
      </p:sp>
    </p:spTree>
    <p:extLst>
      <p:ext uri="{BB962C8B-B14F-4D97-AF65-F5344CB8AC3E}">
        <p14:creationId xmlns:p14="http://schemas.microsoft.com/office/powerpoint/2010/main" val="7703455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7C1A908-08A0-42D4-92A7-EF3A8E444CF2}" type="slidenum">
              <a:rPr lang="en-US"/>
              <a:pPr>
                <a:defRPr/>
              </a:pPr>
              <a:t>‹#›</a:t>
            </a:fld>
            <a:endParaRPr lang="en-US"/>
          </a:p>
        </p:txBody>
      </p:sp>
    </p:spTree>
    <p:extLst>
      <p:ext uri="{BB962C8B-B14F-4D97-AF65-F5344CB8AC3E}">
        <p14:creationId xmlns:p14="http://schemas.microsoft.com/office/powerpoint/2010/main" val="31704083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605C5CF-0152-4F67-A9D7-3926E862D6E6}" type="datetimeFigureOut">
              <a:rPr lang="en-US" smtClean="0"/>
              <a:t>4/17/2026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8445321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4703069-C9E6-477D-B0BC-B4BF77BC6C78}" type="slidenum">
              <a:rPr lang="en-US"/>
              <a:pPr>
                <a:defRPr/>
              </a:pPr>
              <a:t>‹#›</a:t>
            </a:fld>
            <a:endParaRPr lang="en-US"/>
          </a:p>
        </p:txBody>
      </p:sp>
    </p:spTree>
    <p:extLst>
      <p:ext uri="{BB962C8B-B14F-4D97-AF65-F5344CB8AC3E}">
        <p14:creationId xmlns:p14="http://schemas.microsoft.com/office/powerpoint/2010/main" val="904486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FC10DCA-80F1-42C4-932B-EE38FD028203}" type="slidenum">
              <a:rPr lang="en-US"/>
              <a:pPr>
                <a:defRPr/>
              </a:pPr>
              <a:t>‹#›</a:t>
            </a:fld>
            <a:endParaRPr lang="en-US"/>
          </a:p>
        </p:txBody>
      </p:sp>
    </p:spTree>
    <p:extLst>
      <p:ext uri="{BB962C8B-B14F-4D97-AF65-F5344CB8AC3E}">
        <p14:creationId xmlns:p14="http://schemas.microsoft.com/office/powerpoint/2010/main" val="193895979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B6647D6-7479-4108-B060-72509FFCD803}" type="slidenum">
              <a:rPr lang="en-US"/>
              <a:pPr>
                <a:defRPr/>
              </a:pPr>
              <a:t>‹#›</a:t>
            </a:fld>
            <a:endParaRPr lang="en-US"/>
          </a:p>
        </p:txBody>
      </p:sp>
    </p:spTree>
    <p:extLst>
      <p:ext uri="{BB962C8B-B14F-4D97-AF65-F5344CB8AC3E}">
        <p14:creationId xmlns:p14="http://schemas.microsoft.com/office/powerpoint/2010/main" val="251033122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6CC64A4-2855-4D1C-A8C0-DA019EECE48C}" type="slidenum">
              <a:rPr lang="en-US"/>
              <a:pPr>
                <a:defRPr/>
              </a:pPr>
              <a:t>‹#›</a:t>
            </a:fld>
            <a:endParaRPr lang="en-US"/>
          </a:p>
        </p:txBody>
      </p:sp>
    </p:spTree>
    <p:extLst>
      <p:ext uri="{BB962C8B-B14F-4D97-AF65-F5344CB8AC3E}">
        <p14:creationId xmlns:p14="http://schemas.microsoft.com/office/powerpoint/2010/main" val="278394949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C16CAF4-A234-4123-8087-7B655412D4C8}" type="slidenum">
              <a:rPr lang="en-US"/>
              <a:pPr>
                <a:defRPr/>
              </a:pPr>
              <a:t>‹#›</a:t>
            </a:fld>
            <a:endParaRPr lang="en-US"/>
          </a:p>
        </p:txBody>
      </p:sp>
    </p:spTree>
    <p:extLst>
      <p:ext uri="{BB962C8B-B14F-4D97-AF65-F5344CB8AC3E}">
        <p14:creationId xmlns:p14="http://schemas.microsoft.com/office/powerpoint/2010/main" val="245818127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F2B031A-F671-4E0A-97A2-9FF5D5778F49}" type="slidenum">
              <a:rPr lang="en-US"/>
              <a:pPr>
                <a:defRPr/>
              </a:pPr>
              <a:t>‹#›</a:t>
            </a:fld>
            <a:endParaRPr lang="en-US"/>
          </a:p>
        </p:txBody>
      </p:sp>
    </p:spTree>
    <p:extLst>
      <p:ext uri="{BB962C8B-B14F-4D97-AF65-F5344CB8AC3E}">
        <p14:creationId xmlns:p14="http://schemas.microsoft.com/office/powerpoint/2010/main" val="134586172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BD39A83-D013-4D9C-B823-29B87832437F}"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31549024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3363B62-0977-4644-8105-9C172A822ED1}"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28669356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5AD5C7C-4407-4F78-AF49-08D203A92475}"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06759316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921413F-D172-444F-8ED4-A7795F18C1F6}"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1161032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theme" Target="../theme/theme10.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image" Target="../media/image2.jpg"/><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11.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3.jpe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theme" Target="../theme/theme6.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image" Target="../media/image4.png"/><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theme" Target="../theme/theme8.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theme" Target="../theme/theme9.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05C5CF-0152-4F67-A9D7-3926E862D6E6}" type="datetimeFigureOut">
              <a:rPr lang="en-US" smtClean="0"/>
              <a:t>4/17/2026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C4949B-05E9-43E4-A9B6-E9231BC04EB0}" type="slidenum">
              <a:rPr lang="en-US" smtClean="0"/>
              <a:t>‹#›</a:t>
            </a:fld>
            <a:endParaRPr lang="en-US"/>
          </a:p>
        </p:txBody>
      </p:sp>
    </p:spTree>
    <p:extLst>
      <p:ext uri="{BB962C8B-B14F-4D97-AF65-F5344CB8AC3E}">
        <p14:creationId xmlns:p14="http://schemas.microsoft.com/office/powerpoint/2010/main" val="20022957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8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325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5C5E42AE-796D-42B0-A105-2EBCD6A7287B}" type="slidenum">
              <a:rPr lang="en-US"/>
              <a:pPr>
                <a:defRPr/>
              </a:pPr>
              <a:t>‹#›</a:t>
            </a:fld>
            <a:endParaRPr lang="en-US"/>
          </a:p>
        </p:txBody>
      </p:sp>
    </p:spTree>
    <p:extLst>
      <p:ext uri="{BB962C8B-B14F-4D97-AF65-F5344CB8AC3E}">
        <p14:creationId xmlns:p14="http://schemas.microsoft.com/office/powerpoint/2010/main" val="2264458269"/>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 Click to edit Master text styles</a:t>
            </a:r>
          </a:p>
          <a:p>
            <a:pPr lvl="1"/>
            <a:r>
              <a:rPr lang="en-US" dirty="0"/>
              <a:t> 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66252A-4917-4297-BBC1-5FB070FC31A5}" type="datetimeFigureOut">
              <a:rPr lang="en-US" smtClean="0"/>
              <a:t>4/17/2026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4E2627-215A-475D-B0BB-235AD0273599}" type="slidenum">
              <a:rPr lang="en-US" smtClean="0"/>
              <a:t>‹#›</a:t>
            </a:fld>
            <a:endParaRPr lang="en-US"/>
          </a:p>
        </p:txBody>
      </p:sp>
    </p:spTree>
    <p:extLst>
      <p:ext uri="{BB962C8B-B14F-4D97-AF65-F5344CB8AC3E}">
        <p14:creationId xmlns:p14="http://schemas.microsoft.com/office/powerpoint/2010/main" val="2674599710"/>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Tx/>
        <a:buBlip>
          <a:blip r:embed="rId13"/>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13"/>
        </a:buBlip>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13"/>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13"/>
        </a:buBlip>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13"/>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05C5CF-0152-4F67-A9D7-3926E862D6E6}" type="datetimeFigureOut">
              <a:rPr lang="en-US" smtClean="0"/>
              <a:t>4/17/2026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C4949B-05E9-43E4-A9B6-E9231BC04EB0}" type="slidenum">
              <a:rPr lang="en-US" smtClean="0"/>
              <a:t>‹#›</a:t>
            </a:fld>
            <a:endParaRPr lang="en-US"/>
          </a:p>
        </p:txBody>
      </p:sp>
    </p:spTree>
    <p:extLst>
      <p:ext uri="{BB962C8B-B14F-4D97-AF65-F5344CB8AC3E}">
        <p14:creationId xmlns:p14="http://schemas.microsoft.com/office/powerpoint/2010/main" val="286706603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05C5CF-0152-4F67-A9D7-3926E862D6E6}" type="datetimeFigureOut">
              <a:rPr lang="en-US" smtClean="0"/>
              <a:t>4/17/2026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C4949B-05E9-43E4-A9B6-E9231BC04EB0}" type="slidenum">
              <a:rPr lang="en-US" smtClean="0"/>
              <a:t>‹#›</a:t>
            </a:fld>
            <a:endParaRPr lang="en-US"/>
          </a:p>
        </p:txBody>
      </p:sp>
    </p:spTree>
    <p:extLst>
      <p:ext uri="{BB962C8B-B14F-4D97-AF65-F5344CB8AC3E}">
        <p14:creationId xmlns:p14="http://schemas.microsoft.com/office/powerpoint/2010/main" val="363420890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2DAE6FB-3507-458B-9CFF-D59A9CAEE579}" type="datetimeFigureOut">
              <a:rPr lang="en-US" smtClean="0"/>
              <a:t>4/17/2026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61BD21C-8D66-40C3-9BAD-DDB80803ACAE}" type="slidenum">
              <a:rPr lang="en-US" smtClean="0"/>
              <a:t>‹#›</a:t>
            </a:fld>
            <a:endParaRPr lang="en-US"/>
          </a:p>
        </p:txBody>
      </p:sp>
    </p:spTree>
    <p:extLst>
      <p:ext uri="{BB962C8B-B14F-4D97-AF65-F5344CB8AC3E}">
        <p14:creationId xmlns:p14="http://schemas.microsoft.com/office/powerpoint/2010/main" val="9720914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3F7FE57-08AF-41AA-BFEB-9B124F76FCF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4/17/2026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12B2864-19D6-4CD5-9B8B-0AAE61CEC3E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7568803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35CB381-7132-451F-9A65-9D78098CFB49}"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4/17/2026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A124A04-5CB9-4209-B055-16183C3213D5}"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1814705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4" r:id="rId13"/>
    <p:sldLayoutId id="2147483735" r:id="rId14"/>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4/17/2026</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2618413980"/>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Lst>
  <p:txStyles>
    <p:titleStyle>
      <a:lvl1pPr algn="ctr" defTabSz="914400" rtl="0" eaLnBrk="1" latinLnBrk="0" hangingPunct="1">
        <a:spcBef>
          <a:spcPct val="0"/>
        </a:spcBef>
        <a:buNone/>
        <a:defRPr sz="4400" kern="1200">
          <a:solidFill>
            <a:srgbClr val="0033CC"/>
          </a:solidFill>
          <a:effectLst>
            <a:outerShdw blurRad="38100" dist="38100" dir="2700000" algn="tl">
              <a:srgbClr val="000000">
                <a:alpha val="43137"/>
              </a:srgbClr>
            </a:outerShdw>
          </a:effectLst>
          <a:latin typeface="+mj-lt"/>
          <a:ea typeface="+mj-ea"/>
          <a:cs typeface="+mj-cs"/>
        </a:defRPr>
      </a:lvl1pPr>
    </p:titleStyle>
    <p:bodyStyle>
      <a:lvl1pPr marL="342900" indent="-342900" algn="l" defTabSz="914400" rtl="0" eaLnBrk="1" latinLnBrk="0" hangingPunct="1">
        <a:spcBef>
          <a:spcPct val="20000"/>
        </a:spcBef>
        <a:buSzPct val="70000"/>
        <a:buFontTx/>
        <a:buBlip>
          <a:blip r:embed="rId15"/>
        </a:buBlip>
        <a:defRPr sz="3200" kern="1200">
          <a:solidFill>
            <a:srgbClr val="0033CC"/>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0033CC"/>
          </a:solidFill>
          <a:latin typeface="+mn-lt"/>
          <a:ea typeface="+mn-ea"/>
          <a:cs typeface="+mn-cs"/>
        </a:defRPr>
      </a:lvl2pPr>
      <a:lvl3pPr marL="1143000" indent="-228600" algn="l" defTabSz="914400" rtl="0" eaLnBrk="1" latinLnBrk="0" hangingPunct="1">
        <a:spcBef>
          <a:spcPct val="20000"/>
        </a:spcBef>
        <a:buSzPct val="50000"/>
        <a:buFontTx/>
        <a:buBlip>
          <a:blip r:embed="rId15"/>
        </a:buBlip>
        <a:defRPr sz="2400" kern="1200">
          <a:solidFill>
            <a:srgbClr val="0033CC"/>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033CC"/>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033CC"/>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6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D7B4F2ED-51EF-4601-B832-F5C71EB3A81B}" type="slidenum">
              <a:rPr lang="en-US"/>
              <a:pPr>
                <a:defRPr/>
              </a:pPr>
              <a:t>‹#›</a:t>
            </a:fld>
            <a:endParaRPr lang="en-US"/>
          </a:p>
        </p:txBody>
      </p:sp>
    </p:spTree>
    <p:extLst>
      <p:ext uri="{BB962C8B-B14F-4D97-AF65-F5344CB8AC3E}">
        <p14:creationId xmlns:p14="http://schemas.microsoft.com/office/powerpoint/2010/main" val="2036080712"/>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6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7B4F2ED-51EF-4601-B832-F5C71EB3A81B}"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208327058"/>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oleObject" Target="../embeddings/oleObject6.bin"/><Relationship Id="rId1" Type="http://schemas.openxmlformats.org/officeDocument/2006/relationships/slideLayout" Target="../slideLayouts/slideLayout30.xml"/><Relationship Id="rId5" Type="http://schemas.openxmlformats.org/officeDocument/2006/relationships/image" Target="../media/image16.wmf"/><Relationship Id="rId4" Type="http://schemas.openxmlformats.org/officeDocument/2006/relationships/oleObject" Target="../embeddings/oleObject7.bin"/></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oleObject" Target="../embeddings/oleObject8.bin"/><Relationship Id="rId1" Type="http://schemas.openxmlformats.org/officeDocument/2006/relationships/slideLayout" Target="../slideLayouts/slideLayout41.xml"/><Relationship Id="rId6" Type="http://schemas.openxmlformats.org/officeDocument/2006/relationships/image" Target="../media/image20.emf"/><Relationship Id="rId5" Type="http://schemas.openxmlformats.org/officeDocument/2006/relationships/image" Target="../media/image19.wmf"/><Relationship Id="rId4" Type="http://schemas.openxmlformats.org/officeDocument/2006/relationships/oleObject" Target="../embeddings/oleObject9.bin"/></Relationships>
</file>

<file path=ppt/slides/_rels/slide13.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oleObject" Target="../embeddings/oleObject10.bin"/><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oleObject" Target="../embeddings/oleObject11.bin"/><Relationship Id="rId1" Type="http://schemas.openxmlformats.org/officeDocument/2006/relationships/slideLayout" Target="../slideLayouts/slideLayout30.xml"/><Relationship Id="rId5" Type="http://schemas.openxmlformats.org/officeDocument/2006/relationships/image" Target="../media/image23.wmf"/><Relationship Id="rId4" Type="http://schemas.openxmlformats.org/officeDocument/2006/relationships/oleObject" Target="../embeddings/oleObject12.bin"/></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0.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3" Type="http://schemas.openxmlformats.org/officeDocument/2006/relationships/hyperlink" Target="https://doi.org/10.1175/JAS-D-23-0018.1" TargetMode="External"/><Relationship Id="rId2" Type="http://schemas.openxmlformats.org/officeDocument/2006/relationships/image" Target="../media/image28.png"/><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1.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0.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0.xml"/></Relationships>
</file>

<file path=ppt/slides/_rels/slide24.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oleObject" Target="../embeddings/oleObject13.bin"/><Relationship Id="rId1" Type="http://schemas.openxmlformats.org/officeDocument/2006/relationships/slideLayout" Target="../slideLayouts/slideLayout41.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1.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1.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image" Target="../media/image34.png"/><Relationship Id="rId1" Type="http://schemas.openxmlformats.org/officeDocument/2006/relationships/slideLayout" Target="../slideLayouts/slideLayout40.xml"/><Relationship Id="rId4" Type="http://schemas.openxmlformats.org/officeDocument/2006/relationships/image" Target="../media/image35.wmf"/></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6.xml"/></Relationships>
</file>

<file path=ppt/slides/_rels/slide2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114.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47.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5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3.xml"/></Relationships>
</file>

<file path=ppt/slides/_rels/slide3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5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png"/><Relationship Id="rId7" Type="http://schemas.openxmlformats.org/officeDocument/2006/relationships/image" Target="../media/image48.jpeg"/><Relationship Id="rId2" Type="http://schemas.openxmlformats.org/officeDocument/2006/relationships/notesSlide" Target="../notesSlides/notesSlide5.xml"/><Relationship Id="rId1" Type="http://schemas.openxmlformats.org/officeDocument/2006/relationships/slideLayout" Target="../slideLayouts/slideLayout77.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4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85.xml"/><Relationship Id="rId5" Type="http://schemas.openxmlformats.org/officeDocument/2006/relationships/image" Target="../media/image50.wmf"/><Relationship Id="rId4" Type="http://schemas.openxmlformats.org/officeDocument/2006/relationships/oleObject" Target="../embeddings/oleObject15.bin"/></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90.xml"/></Relationships>
</file>

<file path=ppt/slides/_rels/slide43.xml.rels><?xml version="1.0" encoding="UTF-8" standalone="yes"?>
<Relationships xmlns="http://schemas.openxmlformats.org/package/2006/relationships"><Relationship Id="rId8" Type="http://schemas.openxmlformats.org/officeDocument/2006/relationships/image" Target="../media/image54.wmf"/><Relationship Id="rId3" Type="http://schemas.openxmlformats.org/officeDocument/2006/relationships/oleObject" Target="../embeddings/oleObject16.bin"/><Relationship Id="rId7" Type="http://schemas.openxmlformats.org/officeDocument/2006/relationships/oleObject" Target="../embeddings/oleObject18.bin"/><Relationship Id="rId2" Type="http://schemas.openxmlformats.org/officeDocument/2006/relationships/notesSlide" Target="../notesSlides/notesSlide8.xml"/><Relationship Id="rId1" Type="http://schemas.openxmlformats.org/officeDocument/2006/relationships/slideLayout" Target="../slideLayouts/slideLayout90.xml"/><Relationship Id="rId6" Type="http://schemas.openxmlformats.org/officeDocument/2006/relationships/image" Target="../media/image53.wmf"/><Relationship Id="rId5" Type="http://schemas.openxmlformats.org/officeDocument/2006/relationships/oleObject" Target="../embeddings/oleObject17.bin"/><Relationship Id="rId4" Type="http://schemas.openxmlformats.org/officeDocument/2006/relationships/image" Target="../media/image52.wmf"/></Relationships>
</file>

<file path=ppt/slides/_rels/slide4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02.xml"/></Relationships>
</file>

<file path=ppt/slides/_rels/slide4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02.xml"/></Relationships>
</file>

<file path=ppt/slides/_rels/slide46.xml.rels><?xml version="1.0" encoding="UTF-8" standalone="yes"?>
<Relationships xmlns="http://schemas.openxmlformats.org/package/2006/relationships"><Relationship Id="rId8" Type="http://schemas.openxmlformats.org/officeDocument/2006/relationships/image" Target="../media/image59.wmf"/><Relationship Id="rId3" Type="http://schemas.openxmlformats.org/officeDocument/2006/relationships/oleObject" Target="../embeddings/oleObject19.bin"/><Relationship Id="rId7" Type="http://schemas.openxmlformats.org/officeDocument/2006/relationships/oleObject" Target="../embeddings/oleObject21.bin"/><Relationship Id="rId2" Type="http://schemas.openxmlformats.org/officeDocument/2006/relationships/notesSlide" Target="../notesSlides/notesSlide9.xml"/><Relationship Id="rId1" Type="http://schemas.openxmlformats.org/officeDocument/2006/relationships/slideLayout" Target="../slideLayouts/slideLayout102.xml"/><Relationship Id="rId6" Type="http://schemas.openxmlformats.org/officeDocument/2006/relationships/image" Target="../media/image58.wmf"/><Relationship Id="rId5" Type="http://schemas.openxmlformats.org/officeDocument/2006/relationships/oleObject" Target="../embeddings/oleObject20.bin"/><Relationship Id="rId10" Type="http://schemas.openxmlformats.org/officeDocument/2006/relationships/image" Target="../media/image60.wmf"/><Relationship Id="rId4" Type="http://schemas.openxmlformats.org/officeDocument/2006/relationships/image" Target="../media/image57.wmf"/><Relationship Id="rId9" Type="http://schemas.openxmlformats.org/officeDocument/2006/relationships/oleObject" Target="../embeddings/oleObject22.bin"/></Relationships>
</file>

<file path=ppt/slides/_rels/slide47.x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oleObject" Target="../embeddings/oleObject23.bin"/><Relationship Id="rId1" Type="http://schemas.openxmlformats.org/officeDocument/2006/relationships/slideLayout" Target="../slideLayouts/slideLayout36.xml"/></Relationships>
</file>

<file path=ppt/slides/_rels/slide48.xml.rels><?xml version="1.0" encoding="UTF-8" standalone="yes"?>
<Relationships xmlns="http://schemas.openxmlformats.org/package/2006/relationships"><Relationship Id="rId8" Type="http://schemas.openxmlformats.org/officeDocument/2006/relationships/oleObject" Target="../embeddings/oleObject27.bin"/><Relationship Id="rId3" Type="http://schemas.openxmlformats.org/officeDocument/2006/relationships/image" Target="../media/image62.wmf"/><Relationship Id="rId7" Type="http://schemas.openxmlformats.org/officeDocument/2006/relationships/image" Target="../media/image64.wmf"/><Relationship Id="rId2" Type="http://schemas.openxmlformats.org/officeDocument/2006/relationships/oleObject" Target="../embeddings/oleObject24.bin"/><Relationship Id="rId1" Type="http://schemas.openxmlformats.org/officeDocument/2006/relationships/slideLayout" Target="../slideLayouts/slideLayout41.xml"/><Relationship Id="rId6" Type="http://schemas.openxmlformats.org/officeDocument/2006/relationships/oleObject" Target="../embeddings/oleObject26.bin"/><Relationship Id="rId5" Type="http://schemas.openxmlformats.org/officeDocument/2006/relationships/image" Target="../media/image63.wmf"/><Relationship Id="rId4" Type="http://schemas.openxmlformats.org/officeDocument/2006/relationships/oleObject" Target="../embeddings/oleObject25.bin"/><Relationship Id="rId9" Type="http://schemas.openxmlformats.org/officeDocument/2006/relationships/image" Target="../media/image65.wmf"/></Relationships>
</file>

<file path=ppt/slides/_rels/slide49.xml.rels><?xml version="1.0" encoding="UTF-8" standalone="yes"?>
<Relationships xmlns="http://schemas.openxmlformats.org/package/2006/relationships"><Relationship Id="rId3" Type="http://schemas.openxmlformats.org/officeDocument/2006/relationships/image" Target="../media/image66.wmf"/><Relationship Id="rId2" Type="http://schemas.openxmlformats.org/officeDocument/2006/relationships/oleObject" Target="../embeddings/oleObject28.bin"/><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26.xml"/></Relationships>
</file>

<file path=ppt/slides/_rels/slide5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26.xml"/></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image" Target="../media/image69.png"/><Relationship Id="rId1" Type="http://schemas.openxmlformats.org/officeDocument/2006/relationships/slideLayout" Target="../slideLayouts/slideLayout126.xml"/><Relationship Id="rId4" Type="http://schemas.openxmlformats.org/officeDocument/2006/relationships/image" Target="../media/image70.wmf"/></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image" Target="../media/image71.png"/><Relationship Id="rId1" Type="http://schemas.openxmlformats.org/officeDocument/2006/relationships/slideLayout" Target="../slideLayouts/slideLayout126.xml"/><Relationship Id="rId4" Type="http://schemas.openxmlformats.org/officeDocument/2006/relationships/image" Target="../media/image72.wmf"/></Relationships>
</file>

<file path=ppt/slides/_rels/slide5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26.xml"/></Relationships>
</file>

<file path=ppt/slides/_rels/slide5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26.xml"/></Relationships>
</file>

<file path=ppt/slides/_rels/slide5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0.xml"/><Relationship Id="rId1" Type="http://schemas.openxmlformats.org/officeDocument/2006/relationships/slideLayout" Target="../slideLayouts/slideLayout126.xml"/></Relationships>
</file>

<file path=ppt/slides/_rels/slide5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2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0.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oleObject" Target="../embeddings/oleObject1.bin"/><Relationship Id="rId1" Type="http://schemas.openxmlformats.org/officeDocument/2006/relationships/slideLayout" Target="../slideLayouts/slideLayout30.xml"/><Relationship Id="rId5" Type="http://schemas.openxmlformats.org/officeDocument/2006/relationships/image" Target="../media/image10.wmf"/><Relationship Id="rId4" Type="http://schemas.openxmlformats.org/officeDocument/2006/relationships/oleObject" Target="../embeddings/oleObject2.bin"/></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notesSlide" Target="../notesSlides/notesSlide1.xml"/></Relationships>
</file>

<file path=ppt/slides/_rels/slide9.xml.rels><?xml version="1.0" encoding="UTF-8" standalone="yes"?>
<Relationships xmlns="http://schemas.openxmlformats.org/package/2006/relationships"><Relationship Id="rId3" Type="http://schemas.openxmlformats.org/officeDocument/2006/relationships/image" Target="../media/image12.wmf"/><Relationship Id="rId7" Type="http://schemas.openxmlformats.org/officeDocument/2006/relationships/image" Target="../media/image14.wmf"/><Relationship Id="rId2" Type="http://schemas.openxmlformats.org/officeDocument/2006/relationships/oleObject" Target="../embeddings/oleObject3.bin"/><Relationship Id="rId1" Type="http://schemas.openxmlformats.org/officeDocument/2006/relationships/slideLayout" Target="../slideLayouts/slideLayout30.xml"/><Relationship Id="rId6" Type="http://schemas.openxmlformats.org/officeDocument/2006/relationships/oleObject" Target="../embeddings/oleObject5.bin"/><Relationship Id="rId5" Type="http://schemas.openxmlformats.org/officeDocument/2006/relationships/image" Target="../media/image13.wmf"/><Relationship Id="rId4" Type="http://schemas.openxmlformats.org/officeDocument/2006/relationships/oleObject" Target="../embeddings/oleObject4.bin"/></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1000"/>
            <a:lum/>
          </a:blip>
          <a:srcRect/>
          <a:stretch>
            <a:fillRect l="-3000" r="-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C0913-BEBF-40E6-B5A4-403D26B848BE}"/>
              </a:ext>
            </a:extLst>
          </p:cNvPr>
          <p:cNvSpPr>
            <a:spLocks noGrp="1"/>
          </p:cNvSpPr>
          <p:nvPr>
            <p:ph type="ctrTitle"/>
          </p:nvPr>
        </p:nvSpPr>
        <p:spPr/>
        <p:txBody>
          <a:bodyPr/>
          <a:lstStyle/>
          <a:p>
            <a:r>
              <a:rPr lang="en-US" b="1" dirty="0">
                <a:latin typeface="Segoe UI" panose="020B0502040204020203" pitchFamily="34" charset="0"/>
                <a:cs typeface="Segoe UI" panose="020B0502040204020203" pitchFamily="34" charset="0"/>
              </a:rPr>
              <a:t>Physics of Tropical Cyclones</a:t>
            </a:r>
          </a:p>
        </p:txBody>
      </p:sp>
      <p:sp>
        <p:nvSpPr>
          <p:cNvPr id="3" name="Subtitle 2">
            <a:extLst>
              <a:ext uri="{FF2B5EF4-FFF2-40B4-BE49-F238E27FC236}">
                <a16:creationId xmlns:a16="http://schemas.microsoft.com/office/drawing/2014/main" id="{CEE475CB-7086-4FAD-8314-D05CEA8CAA9F}"/>
              </a:ext>
            </a:extLst>
          </p:cNvPr>
          <p:cNvSpPr>
            <a:spLocks noGrp="1"/>
          </p:cNvSpPr>
          <p:nvPr>
            <p:ph type="subTitle" idx="1"/>
          </p:nvPr>
        </p:nvSpPr>
        <p:spPr>
          <a:xfrm>
            <a:off x="1143000" y="4160534"/>
            <a:ext cx="6858000" cy="1655762"/>
          </a:xfrm>
        </p:spPr>
        <p:txBody>
          <a:bodyPr/>
          <a:lstStyle/>
          <a:p>
            <a:r>
              <a:rPr lang="en-US" b="1" dirty="0">
                <a:latin typeface="Segoe UI" panose="020B0502040204020203" pitchFamily="34" charset="0"/>
                <a:cs typeface="Segoe UI" panose="020B0502040204020203" pitchFamily="34" charset="0"/>
              </a:rPr>
              <a:t>Kerry Emanuel</a:t>
            </a:r>
          </a:p>
          <a:p>
            <a:r>
              <a:rPr lang="en-US" b="1" dirty="0">
                <a:latin typeface="Segoe UI" panose="020B0502040204020203" pitchFamily="34" charset="0"/>
                <a:cs typeface="Segoe UI" panose="020B0502040204020203" pitchFamily="34" charset="0"/>
              </a:rPr>
              <a:t>Lorenz Center, PAOC</a:t>
            </a:r>
          </a:p>
        </p:txBody>
      </p:sp>
    </p:spTree>
    <p:extLst>
      <p:ext uri="{BB962C8B-B14F-4D97-AF65-F5344CB8AC3E}">
        <p14:creationId xmlns:p14="http://schemas.microsoft.com/office/powerpoint/2010/main" val="35905718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0277057-72E2-9B22-EDDA-BFB068AC2032}"/>
              </a:ext>
            </a:extLst>
          </p:cNvPr>
          <p:cNvSpPr txBox="1"/>
          <p:nvPr/>
        </p:nvSpPr>
        <p:spPr>
          <a:xfrm>
            <a:off x="457200" y="358346"/>
            <a:ext cx="8594124"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In 1925, Ludwig Prandtl developed a mixing length theory to explain observed logarithmic wind profiles in fully turbulent flows without density stratification:</a:t>
            </a:r>
          </a:p>
        </p:txBody>
      </p:sp>
      <p:graphicFrame>
        <p:nvGraphicFramePr>
          <p:cNvPr id="3" name="Object 2">
            <a:extLst>
              <a:ext uri="{FF2B5EF4-FFF2-40B4-BE49-F238E27FC236}">
                <a16:creationId xmlns:a16="http://schemas.microsoft.com/office/drawing/2014/main" id="{3A884C48-D37D-46C5-D0CA-3151FF958EC3}"/>
              </a:ext>
            </a:extLst>
          </p:cNvPr>
          <p:cNvGraphicFramePr>
            <a:graphicFrameLocks noChangeAspect="1"/>
          </p:cNvGraphicFramePr>
          <p:nvPr/>
        </p:nvGraphicFramePr>
        <p:xfrm>
          <a:off x="2924948" y="1943571"/>
          <a:ext cx="3188671" cy="1392753"/>
        </p:xfrm>
        <a:graphic>
          <a:graphicData uri="http://schemas.openxmlformats.org/presentationml/2006/ole">
            <mc:AlternateContent xmlns:mc="http://schemas.openxmlformats.org/markup-compatibility/2006">
              <mc:Choice xmlns:v="urn:schemas-microsoft-com:vml" Requires="v">
                <p:oleObj name="Equation" r:id="rId2" imgW="1104840" imgH="482400" progId="Equation.DSMT4">
                  <p:embed/>
                </p:oleObj>
              </mc:Choice>
              <mc:Fallback>
                <p:oleObj name="Equation" r:id="rId2" imgW="1104840" imgH="482400" progId="Equation.DSMT4">
                  <p:embed/>
                  <p:pic>
                    <p:nvPicPr>
                      <p:cNvPr id="3" name="Object 2">
                        <a:extLst>
                          <a:ext uri="{FF2B5EF4-FFF2-40B4-BE49-F238E27FC236}">
                            <a16:creationId xmlns:a16="http://schemas.microsoft.com/office/drawing/2014/main" id="{3A884C48-D37D-46C5-D0CA-3151FF958EC3}"/>
                          </a:ext>
                        </a:extLst>
                      </p:cNvPr>
                      <p:cNvPicPr/>
                      <p:nvPr/>
                    </p:nvPicPr>
                    <p:blipFill>
                      <a:blip r:embed="rId3"/>
                      <a:stretch>
                        <a:fillRect/>
                      </a:stretch>
                    </p:blipFill>
                    <p:spPr>
                      <a:xfrm>
                        <a:off x="2924948" y="1943571"/>
                        <a:ext cx="3188671" cy="1392753"/>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639C1B49-61ED-5DEF-B4BB-B2CD1594BF16}"/>
              </a:ext>
            </a:extLst>
          </p:cNvPr>
          <p:cNvSpPr txBox="1"/>
          <p:nvPr/>
        </p:nvSpPr>
        <p:spPr>
          <a:xfrm>
            <a:off x="3126260" y="1739832"/>
            <a:ext cx="153841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Friction velocity</a:t>
            </a:r>
          </a:p>
        </p:txBody>
      </p:sp>
      <p:sp>
        <p:nvSpPr>
          <p:cNvPr id="5" name="TextBox 4">
            <a:extLst>
              <a:ext uri="{FF2B5EF4-FFF2-40B4-BE49-F238E27FC236}">
                <a16:creationId xmlns:a16="http://schemas.microsoft.com/office/drawing/2014/main" id="{FE38B053-D1C7-38A3-7E5B-FDF4A53BEDF3}"/>
              </a:ext>
            </a:extLst>
          </p:cNvPr>
          <p:cNvSpPr txBox="1"/>
          <p:nvPr/>
        </p:nvSpPr>
        <p:spPr>
          <a:xfrm>
            <a:off x="2934216" y="3232286"/>
            <a:ext cx="1538416"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Von Karman constant ~= 0.4</a:t>
            </a:r>
          </a:p>
        </p:txBody>
      </p:sp>
      <p:sp>
        <p:nvSpPr>
          <p:cNvPr id="6" name="TextBox 5">
            <a:extLst>
              <a:ext uri="{FF2B5EF4-FFF2-40B4-BE49-F238E27FC236}">
                <a16:creationId xmlns:a16="http://schemas.microsoft.com/office/drawing/2014/main" id="{495A8C4C-6FE3-C415-2CD6-634364D0329D}"/>
              </a:ext>
            </a:extLst>
          </p:cNvPr>
          <p:cNvSpPr txBox="1"/>
          <p:nvPr/>
        </p:nvSpPr>
        <p:spPr>
          <a:xfrm>
            <a:off x="6046574" y="3368307"/>
            <a:ext cx="2281880"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Surface roughness length</a:t>
            </a:r>
          </a:p>
        </p:txBody>
      </p:sp>
      <p:cxnSp>
        <p:nvCxnSpPr>
          <p:cNvPr id="8" name="Straight Arrow Connector 7">
            <a:extLst>
              <a:ext uri="{FF2B5EF4-FFF2-40B4-BE49-F238E27FC236}">
                <a16:creationId xmlns:a16="http://schemas.microsoft.com/office/drawing/2014/main" id="{C05E52E5-5CA5-587C-10E3-60A11A4741AD}"/>
              </a:ext>
            </a:extLst>
          </p:cNvPr>
          <p:cNvCxnSpPr/>
          <p:nvPr/>
        </p:nvCxnSpPr>
        <p:spPr>
          <a:xfrm>
            <a:off x="3768811" y="2113005"/>
            <a:ext cx="506627" cy="24095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02C22F1E-0259-249E-FB35-401C926F99A6}"/>
              </a:ext>
            </a:extLst>
          </p:cNvPr>
          <p:cNvCxnSpPr>
            <a:cxnSpLocks/>
          </p:cNvCxnSpPr>
          <p:nvPr/>
        </p:nvCxnSpPr>
        <p:spPr>
          <a:xfrm flipV="1">
            <a:off x="3515497" y="2986503"/>
            <a:ext cx="759941" cy="26643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C4D2B10E-B5DC-6441-4909-3DEEEDC1400F}"/>
              </a:ext>
            </a:extLst>
          </p:cNvPr>
          <p:cNvCxnSpPr>
            <a:cxnSpLocks/>
          </p:cNvCxnSpPr>
          <p:nvPr/>
        </p:nvCxnSpPr>
        <p:spPr>
          <a:xfrm flipH="1" flipV="1">
            <a:off x="5721178" y="3252939"/>
            <a:ext cx="325396" cy="28712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3" name="Object 12">
            <a:extLst>
              <a:ext uri="{FF2B5EF4-FFF2-40B4-BE49-F238E27FC236}">
                <a16:creationId xmlns:a16="http://schemas.microsoft.com/office/drawing/2014/main" id="{747CC9B1-00DA-57E5-515E-973CEB52227A}"/>
              </a:ext>
            </a:extLst>
          </p:cNvPr>
          <p:cNvGraphicFramePr>
            <a:graphicFrameLocks noChangeAspect="1"/>
          </p:cNvGraphicFramePr>
          <p:nvPr/>
        </p:nvGraphicFramePr>
        <p:xfrm>
          <a:off x="1511827" y="4039353"/>
          <a:ext cx="6120345" cy="900830"/>
        </p:xfrm>
        <a:graphic>
          <a:graphicData uri="http://schemas.openxmlformats.org/presentationml/2006/ole">
            <mc:AlternateContent xmlns:mc="http://schemas.openxmlformats.org/markup-compatibility/2006">
              <mc:Choice xmlns:v="urn:schemas-microsoft-com:vml" Requires="v">
                <p:oleObj name="Equation" r:id="rId4" imgW="2933640" imgH="431640" progId="Equation.DSMT4">
                  <p:embed/>
                </p:oleObj>
              </mc:Choice>
              <mc:Fallback>
                <p:oleObj name="Equation" r:id="rId4" imgW="2933640" imgH="431640" progId="Equation.DSMT4">
                  <p:embed/>
                  <p:pic>
                    <p:nvPicPr>
                      <p:cNvPr id="13" name="Object 12">
                        <a:extLst>
                          <a:ext uri="{FF2B5EF4-FFF2-40B4-BE49-F238E27FC236}">
                            <a16:creationId xmlns:a16="http://schemas.microsoft.com/office/drawing/2014/main" id="{747CC9B1-00DA-57E5-515E-973CEB52227A}"/>
                          </a:ext>
                        </a:extLst>
                      </p:cNvPr>
                      <p:cNvPicPr/>
                      <p:nvPr/>
                    </p:nvPicPr>
                    <p:blipFill>
                      <a:blip r:embed="rId5"/>
                      <a:stretch>
                        <a:fillRect/>
                      </a:stretch>
                    </p:blipFill>
                    <p:spPr>
                      <a:xfrm>
                        <a:off x="1511827" y="4039353"/>
                        <a:ext cx="6120345" cy="900830"/>
                      </a:xfrm>
                      <a:prstGeom prst="rect">
                        <a:avLst/>
                      </a:prstGeom>
                    </p:spPr>
                  </p:pic>
                </p:oleObj>
              </mc:Fallback>
            </mc:AlternateContent>
          </a:graphicData>
        </a:graphic>
      </p:graphicFrame>
      <p:sp>
        <p:nvSpPr>
          <p:cNvPr id="14" name="TextBox 13">
            <a:extLst>
              <a:ext uri="{FF2B5EF4-FFF2-40B4-BE49-F238E27FC236}">
                <a16:creationId xmlns:a16="http://schemas.microsoft.com/office/drawing/2014/main" id="{532C237A-8C72-7D92-E73D-CC3AEE16CF1E}"/>
              </a:ext>
            </a:extLst>
          </p:cNvPr>
          <p:cNvSpPr txBox="1"/>
          <p:nvPr/>
        </p:nvSpPr>
        <p:spPr>
          <a:xfrm>
            <a:off x="710514" y="5203972"/>
            <a:ext cx="761794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No dependence on molecular diffusivities</a:t>
            </a:r>
          </a:p>
        </p:txBody>
      </p:sp>
      <p:sp>
        <p:nvSpPr>
          <p:cNvPr id="15" name="TextBox 14">
            <a:extLst>
              <a:ext uri="{FF2B5EF4-FFF2-40B4-BE49-F238E27FC236}">
                <a16:creationId xmlns:a16="http://schemas.microsoft.com/office/drawing/2014/main" id="{F0AB4567-2B70-5361-FDF9-6120472F6B37}"/>
              </a:ext>
            </a:extLst>
          </p:cNvPr>
          <p:cNvSpPr txBox="1"/>
          <p:nvPr/>
        </p:nvSpPr>
        <p:spPr>
          <a:xfrm>
            <a:off x="710514" y="5844746"/>
            <a:ext cx="6246341"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Key:  Surface is ROUGH</a:t>
            </a:r>
          </a:p>
        </p:txBody>
      </p:sp>
    </p:spTree>
    <p:extLst>
      <p:ext uri="{BB962C8B-B14F-4D97-AF65-F5344CB8AC3E}">
        <p14:creationId xmlns:p14="http://schemas.microsoft.com/office/powerpoint/2010/main" val="3248360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14"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2CD8C7-5F2F-2E8F-5A89-BFC864257E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F27ED0-A1CA-6277-91BB-B064AEBE0592}"/>
              </a:ext>
            </a:extLst>
          </p:cNvPr>
          <p:cNvSpPr>
            <a:spLocks noGrp="1"/>
          </p:cNvSpPr>
          <p:nvPr>
            <p:ph type="title"/>
          </p:nvPr>
        </p:nvSpPr>
        <p:spPr>
          <a:xfrm>
            <a:off x="628650" y="143453"/>
            <a:ext cx="7886700" cy="1325563"/>
          </a:xfrm>
        </p:spPr>
        <p:txBody>
          <a:bodyPr/>
          <a:lstStyle/>
          <a:p>
            <a:r>
              <a:rPr lang="en-US" dirty="0">
                <a:latin typeface="Segoe UI" panose="020B0502040204020203" pitchFamily="34" charset="0"/>
                <a:cs typeface="Segoe UI" panose="020B0502040204020203" pitchFamily="34" charset="0"/>
              </a:rPr>
              <a:t>The Priestley Convection Problem</a:t>
            </a:r>
          </a:p>
        </p:txBody>
      </p:sp>
      <p:pic>
        <p:nvPicPr>
          <p:cNvPr id="3" name="Picture 2">
            <a:extLst>
              <a:ext uri="{FF2B5EF4-FFF2-40B4-BE49-F238E27FC236}">
                <a16:creationId xmlns:a16="http://schemas.microsoft.com/office/drawing/2014/main" id="{23D2D8EB-2687-9C6E-37DC-098847FC4B2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58423" y="1339470"/>
            <a:ext cx="3961714" cy="3364065"/>
          </a:xfrm>
          <a:prstGeom prst="rect">
            <a:avLst/>
          </a:prstGeom>
        </p:spPr>
      </p:pic>
      <p:sp>
        <p:nvSpPr>
          <p:cNvPr id="4" name="Rectangle 3">
            <a:extLst>
              <a:ext uri="{FF2B5EF4-FFF2-40B4-BE49-F238E27FC236}">
                <a16:creationId xmlns:a16="http://schemas.microsoft.com/office/drawing/2014/main" id="{8E08CA09-2AAD-8F9E-EFF3-8566A4C362E3}"/>
              </a:ext>
            </a:extLst>
          </p:cNvPr>
          <p:cNvSpPr/>
          <p:nvPr/>
        </p:nvSpPr>
        <p:spPr>
          <a:xfrm>
            <a:off x="1494628" y="4862232"/>
            <a:ext cx="6386286"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Semi-infinite, dry Boussinesq fluid subject to a constant rate of cooling, overlying a rigid plate held at fixed temperature </a:t>
            </a:r>
          </a:p>
        </p:txBody>
      </p:sp>
      <p:sp>
        <p:nvSpPr>
          <p:cNvPr id="5" name="TextBox 4">
            <a:extLst>
              <a:ext uri="{FF2B5EF4-FFF2-40B4-BE49-F238E27FC236}">
                <a16:creationId xmlns:a16="http://schemas.microsoft.com/office/drawing/2014/main" id="{BFD31029-B585-322B-5FAD-311AB54ED486}"/>
              </a:ext>
            </a:extLst>
          </p:cNvPr>
          <p:cNvSpPr txBox="1"/>
          <p:nvPr/>
        </p:nvSpPr>
        <p:spPr>
          <a:xfrm>
            <a:off x="6982691" y="3770568"/>
            <a:ext cx="2045677"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Rough surface</a:t>
            </a:r>
          </a:p>
        </p:txBody>
      </p:sp>
      <p:sp>
        <p:nvSpPr>
          <p:cNvPr id="7" name="TextBox 6">
            <a:extLst>
              <a:ext uri="{FF2B5EF4-FFF2-40B4-BE49-F238E27FC236}">
                <a16:creationId xmlns:a16="http://schemas.microsoft.com/office/drawing/2014/main" id="{0D69AA66-3660-6B1E-DF55-EA5A60B4CBA8}"/>
              </a:ext>
            </a:extLst>
          </p:cNvPr>
          <p:cNvSpPr txBox="1"/>
          <p:nvPr/>
        </p:nvSpPr>
        <p:spPr>
          <a:xfrm>
            <a:off x="187037" y="6041420"/>
            <a:ext cx="8585021" cy="584775"/>
          </a:xfrm>
          <a:prstGeom prst="rect">
            <a:avLst/>
          </a:prstGeom>
          <a:noFill/>
        </p:spPr>
        <p:txBody>
          <a:bodyPr wrap="square">
            <a:spAutoFit/>
          </a:bodyPr>
          <a:lstStyle/>
          <a:p>
            <a:r>
              <a:rPr lang="en-US" sz="1600" dirty="0"/>
              <a:t>Priestley, C., 1954: Convection from a Large Horizontal Surface</a:t>
            </a:r>
            <a:r>
              <a:rPr lang="en-US" sz="1600" i="1" dirty="0"/>
              <a:t>. Australian Journal of Physics</a:t>
            </a:r>
            <a:r>
              <a:rPr lang="en-US" sz="1600" dirty="0"/>
              <a:t>, </a:t>
            </a:r>
            <a:r>
              <a:rPr lang="en-US" sz="1600" b="1" dirty="0"/>
              <a:t>7</a:t>
            </a:r>
            <a:r>
              <a:rPr lang="en-US" sz="1600" dirty="0"/>
              <a:t>, 176–201, https://doi.org/10.1071/PH540176.</a:t>
            </a:r>
          </a:p>
        </p:txBody>
      </p:sp>
    </p:spTree>
    <p:extLst>
      <p:ext uri="{BB962C8B-B14F-4D97-AF65-F5344CB8AC3E}">
        <p14:creationId xmlns:p14="http://schemas.microsoft.com/office/powerpoint/2010/main" val="9389448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graphicFrame>
        <p:nvGraphicFramePr>
          <p:cNvPr id="4" name="Object 3"/>
          <p:cNvGraphicFramePr>
            <a:graphicFrameLocks noChangeAspect="1"/>
          </p:cNvGraphicFramePr>
          <p:nvPr/>
        </p:nvGraphicFramePr>
        <p:xfrm>
          <a:off x="3402921" y="998568"/>
          <a:ext cx="1421020" cy="646339"/>
        </p:xfrm>
        <a:graphic>
          <a:graphicData uri="http://schemas.openxmlformats.org/presentationml/2006/ole">
            <mc:AlternateContent xmlns:mc="http://schemas.openxmlformats.org/markup-compatibility/2006">
              <mc:Choice xmlns:v="urn:schemas-microsoft-com:vml" Requires="v">
                <p:oleObj name="Equation" r:id="rId2" imgW="723600" imgH="330120" progId="Equation.DSMT4">
                  <p:embed/>
                </p:oleObj>
              </mc:Choice>
              <mc:Fallback>
                <p:oleObj name="Equation" r:id="rId2" imgW="723600" imgH="330120" progId="Equation.DSMT4">
                  <p:embed/>
                  <p:pic>
                    <p:nvPicPr>
                      <p:cNvPr id="4" name="Object 3"/>
                      <p:cNvPicPr>
                        <a:picLocks noChangeAspect="1" noChangeArrowheads="1"/>
                      </p:cNvPicPr>
                      <p:nvPr/>
                    </p:nvPicPr>
                    <p:blipFill>
                      <a:blip r:embed="rId3"/>
                      <a:srcRect/>
                      <a:stretch>
                        <a:fillRect/>
                      </a:stretch>
                    </p:blipFill>
                    <p:spPr bwMode="auto">
                      <a:xfrm>
                        <a:off x="3402921" y="998568"/>
                        <a:ext cx="1421020" cy="646339"/>
                      </a:xfrm>
                      <a:prstGeom prst="rect">
                        <a:avLst/>
                      </a:prstGeom>
                      <a:noFill/>
                    </p:spPr>
                  </p:pic>
                </p:oleObj>
              </mc:Fallback>
            </mc:AlternateContent>
          </a:graphicData>
        </a:graphic>
      </p:graphicFrame>
      <p:sp>
        <p:nvSpPr>
          <p:cNvPr id="5" name="Rectangle 4"/>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graphicFrame>
        <p:nvGraphicFramePr>
          <p:cNvPr id="6" name="Object 5"/>
          <p:cNvGraphicFramePr>
            <a:graphicFrameLocks noChangeAspect="1"/>
          </p:cNvGraphicFramePr>
          <p:nvPr/>
        </p:nvGraphicFramePr>
        <p:xfrm>
          <a:off x="3402921" y="2496374"/>
          <a:ext cx="1898903" cy="500825"/>
        </p:xfrm>
        <a:graphic>
          <a:graphicData uri="http://schemas.openxmlformats.org/presentationml/2006/ole">
            <mc:AlternateContent xmlns:mc="http://schemas.openxmlformats.org/markup-compatibility/2006">
              <mc:Choice xmlns:v="urn:schemas-microsoft-com:vml" Requires="v">
                <p:oleObj name="Equation" r:id="rId4" imgW="901440" imgH="241200" progId="Equation.DSMT4">
                  <p:embed/>
                </p:oleObj>
              </mc:Choice>
              <mc:Fallback>
                <p:oleObj name="Equation" r:id="rId4" imgW="901440" imgH="241200" progId="Equation.DSMT4">
                  <p:embed/>
                  <p:pic>
                    <p:nvPicPr>
                      <p:cNvPr id="6" name="Object 5"/>
                      <p:cNvPicPr>
                        <a:picLocks noChangeAspect="1" noChangeArrowheads="1"/>
                      </p:cNvPicPr>
                      <p:nvPr/>
                    </p:nvPicPr>
                    <p:blipFill>
                      <a:blip r:embed="rId5"/>
                      <a:srcRect/>
                      <a:stretch>
                        <a:fillRect/>
                      </a:stretch>
                    </p:blipFill>
                    <p:spPr bwMode="auto">
                      <a:xfrm>
                        <a:off x="3402921" y="2496374"/>
                        <a:ext cx="1898903" cy="500825"/>
                      </a:xfrm>
                      <a:prstGeom prst="rect">
                        <a:avLst/>
                      </a:prstGeom>
                      <a:noFill/>
                    </p:spPr>
                  </p:pic>
                </p:oleObj>
              </mc:Fallback>
            </mc:AlternateContent>
          </a:graphicData>
        </a:graphic>
      </p:graphicFrame>
      <p:pic>
        <p:nvPicPr>
          <p:cNvPr id="7" name="Picture 6"/>
          <p:cNvPicPr>
            <a:picLocks noChangeAspect="1"/>
          </p:cNvPicPr>
          <p:nvPr/>
        </p:nvPicPr>
        <p:blipFill rotWithShape="1">
          <a:blip r:embed="rId6"/>
          <a:srcRect r="5628"/>
          <a:stretch/>
        </p:blipFill>
        <p:spPr>
          <a:xfrm>
            <a:off x="-42406" y="3974975"/>
            <a:ext cx="8909365" cy="2080469"/>
          </a:xfrm>
          <a:prstGeom prst="rect">
            <a:avLst/>
          </a:prstGeom>
        </p:spPr>
      </p:pic>
      <p:sp>
        <p:nvSpPr>
          <p:cNvPr id="26" name="TextBox 25"/>
          <p:cNvSpPr txBox="1"/>
          <p:nvPr/>
        </p:nvSpPr>
        <p:spPr>
          <a:xfrm>
            <a:off x="641009" y="502157"/>
            <a:ext cx="749424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Heat flux though surface must equal integrated radiative cooling:</a:t>
            </a:r>
          </a:p>
        </p:txBody>
      </p:sp>
      <p:sp>
        <p:nvSpPr>
          <p:cNvPr id="27" name="TextBox 26"/>
          <p:cNvSpPr txBox="1"/>
          <p:nvPr/>
        </p:nvSpPr>
        <p:spPr>
          <a:xfrm>
            <a:off x="641009" y="1870585"/>
            <a:ext cx="720634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Surface buoyancy flux proportional to heat flux:</a:t>
            </a:r>
          </a:p>
        </p:txBody>
      </p:sp>
      <p:sp>
        <p:nvSpPr>
          <p:cNvPr id="28" name="TextBox 27"/>
          <p:cNvSpPr txBox="1"/>
          <p:nvPr/>
        </p:nvSpPr>
        <p:spPr>
          <a:xfrm>
            <a:off x="226686" y="6118573"/>
            <a:ext cx="825137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4</a:t>
            </a:r>
            <a:r>
              <a:rPr kumimoji="0" lang="en-US" sz="17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Almost all entropy production is by dissipation of turbulence kinetic energy</a:t>
            </a:r>
          </a:p>
        </p:txBody>
      </p:sp>
      <p:sp>
        <p:nvSpPr>
          <p:cNvPr id="2" name="TextBox 1">
            <a:extLst>
              <a:ext uri="{FF2B5EF4-FFF2-40B4-BE49-F238E27FC236}">
                <a16:creationId xmlns:a16="http://schemas.microsoft.com/office/drawing/2014/main" id="{A5772481-64D5-0E0D-9BDC-1E0C7C0C8232}"/>
              </a:ext>
            </a:extLst>
          </p:cNvPr>
          <p:cNvSpPr txBox="1"/>
          <p:nvPr/>
        </p:nvSpPr>
        <p:spPr>
          <a:xfrm>
            <a:off x="641009" y="3268601"/>
            <a:ext cx="7542537"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Dimensional analysis:</a:t>
            </a:r>
          </a:p>
        </p:txBody>
      </p:sp>
    </p:spTree>
    <p:extLst>
      <p:ext uri="{BB962C8B-B14F-4D97-AF65-F5344CB8AC3E}">
        <p14:creationId xmlns:p14="http://schemas.microsoft.com/office/powerpoint/2010/main" val="2097704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B7AC4C-A824-DFA7-C26A-D172290096F8}"/>
              </a:ext>
            </a:extLst>
          </p:cNvPr>
          <p:cNvSpPr txBox="1"/>
          <p:nvPr/>
        </p:nvSpPr>
        <p:spPr>
          <a:xfrm>
            <a:off x="698157" y="1315962"/>
            <a:ext cx="7271951" cy="230832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In 1954, Monin and Obukhov, using dimensional reasoning, proposed that in turbulent flows heated from below, turbulent fluxes below a length scale </a:t>
            </a:r>
            <a:r>
              <a:rPr kumimoji="0" lang="en-US" sz="2400" b="0" i="1"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L</a:t>
            </a:r>
            <a:r>
              <a:rPr kumimoji="0" lang="en-US" sz="2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are primarily driven by shear. This length scale is now called the Monin-Obukhov length and is given by</a:t>
            </a:r>
          </a:p>
        </p:txBody>
      </p:sp>
      <p:graphicFrame>
        <p:nvGraphicFramePr>
          <p:cNvPr id="3" name="Object 2">
            <a:extLst>
              <a:ext uri="{FF2B5EF4-FFF2-40B4-BE49-F238E27FC236}">
                <a16:creationId xmlns:a16="http://schemas.microsoft.com/office/drawing/2014/main" id="{F13F693E-AC2C-69A4-743A-2BF26B394CCB}"/>
              </a:ext>
            </a:extLst>
          </p:cNvPr>
          <p:cNvGraphicFramePr>
            <a:graphicFrameLocks noChangeAspect="1"/>
          </p:cNvGraphicFramePr>
          <p:nvPr>
            <p:extLst>
              <p:ext uri="{D42A27DB-BD31-4B8C-83A1-F6EECF244321}">
                <p14:modId xmlns:p14="http://schemas.microsoft.com/office/powerpoint/2010/main" val="1539702415"/>
              </p:ext>
            </p:extLst>
          </p:nvPr>
        </p:nvGraphicFramePr>
        <p:xfrm>
          <a:off x="3104453" y="3375373"/>
          <a:ext cx="1547513" cy="1185329"/>
        </p:xfrm>
        <a:graphic>
          <a:graphicData uri="http://schemas.openxmlformats.org/presentationml/2006/ole">
            <mc:AlternateContent xmlns:mc="http://schemas.openxmlformats.org/markup-compatibility/2006">
              <mc:Choice xmlns:v="urn:schemas-microsoft-com:vml" Requires="v">
                <p:oleObj name="Equation" r:id="rId2" imgW="596880" imgH="457200" progId="Equation.DSMT4">
                  <p:embed/>
                </p:oleObj>
              </mc:Choice>
              <mc:Fallback>
                <p:oleObj name="Equation" r:id="rId2" imgW="596880" imgH="457200" progId="Equation.DSMT4">
                  <p:embed/>
                  <p:pic>
                    <p:nvPicPr>
                      <p:cNvPr id="3" name="Object 2">
                        <a:extLst>
                          <a:ext uri="{FF2B5EF4-FFF2-40B4-BE49-F238E27FC236}">
                            <a16:creationId xmlns:a16="http://schemas.microsoft.com/office/drawing/2014/main" id="{F13F693E-AC2C-69A4-743A-2BF26B394CCB}"/>
                          </a:ext>
                        </a:extLst>
                      </p:cNvPr>
                      <p:cNvPicPr/>
                      <p:nvPr/>
                    </p:nvPicPr>
                    <p:blipFill>
                      <a:blip r:embed="rId3"/>
                      <a:stretch>
                        <a:fillRect/>
                      </a:stretch>
                    </p:blipFill>
                    <p:spPr>
                      <a:xfrm>
                        <a:off x="3104453" y="3375373"/>
                        <a:ext cx="1547513" cy="1185329"/>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C44AC68C-8446-E476-BE90-979CCE3374D8}"/>
              </a:ext>
            </a:extLst>
          </p:cNvPr>
          <p:cNvSpPr txBox="1"/>
          <p:nvPr/>
        </p:nvSpPr>
        <p:spPr>
          <a:xfrm>
            <a:off x="698157" y="4560702"/>
            <a:ext cx="617837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where </a:t>
            </a:r>
            <a:r>
              <a:rPr kumimoji="0" lang="en-US" sz="2400" b="0" i="1"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F</a:t>
            </a:r>
            <a:r>
              <a:rPr kumimoji="0" lang="en-US" sz="2400" b="0" i="1" u="none" strike="noStrike" kern="1200" cap="none" spc="0" normalizeH="0" baseline="-25000" noProof="0" dirty="0">
                <a:ln>
                  <a:noFill/>
                </a:ln>
                <a:solidFill>
                  <a:prstClr val="black"/>
                </a:solidFill>
                <a:effectLst/>
                <a:uLnTx/>
                <a:uFillTx/>
                <a:latin typeface="Segoe UI" panose="020B0502040204020203" pitchFamily="34" charset="0"/>
                <a:ea typeface="+mn-ea"/>
                <a:cs typeface="Segoe UI" panose="020B0502040204020203" pitchFamily="34" charset="0"/>
              </a:rPr>
              <a:t>B</a:t>
            </a:r>
            <a:r>
              <a:rPr kumimoji="0" lang="en-US" sz="2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is the surface buoyancy flux </a:t>
            </a:r>
          </a:p>
        </p:txBody>
      </p:sp>
      <p:sp>
        <p:nvSpPr>
          <p:cNvPr id="5" name="TextBox 4">
            <a:extLst>
              <a:ext uri="{FF2B5EF4-FFF2-40B4-BE49-F238E27FC236}">
                <a16:creationId xmlns:a16="http://schemas.microsoft.com/office/drawing/2014/main" id="{2D9AA807-9292-32D8-59F6-B3C2C14BCF87}"/>
              </a:ext>
            </a:extLst>
          </p:cNvPr>
          <p:cNvSpPr txBox="1"/>
          <p:nvPr/>
        </p:nvSpPr>
        <p:spPr>
          <a:xfrm>
            <a:off x="698157" y="5438265"/>
            <a:ext cx="7531443"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In TCs, </a:t>
            </a:r>
            <a:r>
              <a:rPr kumimoji="0" lang="en-US" sz="2400" b="1" i="1"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L</a:t>
            </a:r>
            <a:r>
              <a:rPr kumimoji="0" lang="en-US" sz="2400" b="1"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 is very large and fluxes from the surface are </a:t>
            </a:r>
            <a:r>
              <a:rPr lang="en-US" sz="2400" b="1" dirty="0">
                <a:solidFill>
                  <a:prstClr val="black"/>
                </a:solidFill>
                <a:latin typeface="Segoe UI" panose="020B0502040204020203" pitchFamily="34" charset="0"/>
                <a:cs typeface="Segoe UI" panose="020B0502040204020203" pitchFamily="34" charset="0"/>
              </a:rPr>
              <a:t>rate-limited</a:t>
            </a:r>
            <a:r>
              <a:rPr kumimoji="0" lang="en-US" sz="2400" b="1"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 by mechanical turbulence</a:t>
            </a:r>
          </a:p>
        </p:txBody>
      </p:sp>
      <p:sp>
        <p:nvSpPr>
          <p:cNvPr id="6" name="TextBox 5">
            <a:extLst>
              <a:ext uri="{FF2B5EF4-FFF2-40B4-BE49-F238E27FC236}">
                <a16:creationId xmlns:a16="http://schemas.microsoft.com/office/drawing/2014/main" id="{C817CA18-4D1F-4139-E78B-4A572A5E506A}"/>
              </a:ext>
            </a:extLst>
          </p:cNvPr>
          <p:cNvSpPr txBox="1"/>
          <p:nvPr/>
        </p:nvSpPr>
        <p:spPr>
          <a:xfrm>
            <a:off x="422564" y="235527"/>
            <a:ext cx="8208818" cy="830997"/>
          </a:xfrm>
          <a:prstGeom prst="rect">
            <a:avLst/>
          </a:prstGeom>
          <a:noFill/>
        </p:spPr>
        <p:txBody>
          <a:bodyPr wrap="square" rtlCol="0">
            <a:spAutoFit/>
          </a:bodyPr>
          <a:lstStyle/>
          <a:p>
            <a:pPr algn="ctr"/>
            <a:r>
              <a:rPr lang="en-US" sz="2400" b="1" dirty="0">
                <a:latin typeface="Segoe UI" panose="020B0502040204020203" pitchFamily="34" charset="0"/>
                <a:cs typeface="Segoe UI" panose="020B0502040204020203" pitchFamily="34" charset="0"/>
              </a:rPr>
              <a:t>What happens when there are both heat and momentum sources/sinks in the flow?</a:t>
            </a:r>
          </a:p>
        </p:txBody>
      </p:sp>
    </p:spTree>
    <p:extLst>
      <p:ext uri="{BB962C8B-B14F-4D97-AF65-F5344CB8AC3E}">
        <p14:creationId xmlns:p14="http://schemas.microsoft.com/office/powerpoint/2010/main" val="1131521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A6C0653-BFF1-7851-99F1-323A71F19929}"/>
              </a:ext>
            </a:extLst>
          </p:cNvPr>
          <p:cNvSpPr txBox="1"/>
          <p:nvPr/>
        </p:nvSpPr>
        <p:spPr>
          <a:xfrm>
            <a:off x="401595" y="580768"/>
            <a:ext cx="7154562"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In these conditions, fluxes obey aerodynamic exchange laws:</a:t>
            </a:r>
          </a:p>
        </p:txBody>
      </p:sp>
      <p:graphicFrame>
        <p:nvGraphicFramePr>
          <p:cNvPr id="3" name="Object 2">
            <a:extLst>
              <a:ext uri="{FF2B5EF4-FFF2-40B4-BE49-F238E27FC236}">
                <a16:creationId xmlns:a16="http://schemas.microsoft.com/office/drawing/2014/main" id="{ACDFE04D-0353-5AC5-D1B6-E214AF91D174}"/>
              </a:ext>
            </a:extLst>
          </p:cNvPr>
          <p:cNvGraphicFramePr>
            <a:graphicFrameLocks noChangeAspect="1"/>
          </p:cNvGraphicFramePr>
          <p:nvPr/>
        </p:nvGraphicFramePr>
        <p:xfrm>
          <a:off x="2386013" y="2066925"/>
          <a:ext cx="3340100" cy="690563"/>
        </p:xfrm>
        <a:graphic>
          <a:graphicData uri="http://schemas.openxmlformats.org/presentationml/2006/ole">
            <mc:AlternateContent xmlns:mc="http://schemas.openxmlformats.org/markup-compatibility/2006">
              <mc:Choice xmlns:v="urn:schemas-microsoft-com:vml" Requires="v">
                <p:oleObj name="Equation" r:id="rId2" imgW="1104840" imgH="228600" progId="Equation.DSMT4">
                  <p:embed/>
                </p:oleObj>
              </mc:Choice>
              <mc:Fallback>
                <p:oleObj name="Equation" r:id="rId2" imgW="1104840" imgH="228600" progId="Equation.DSMT4">
                  <p:embed/>
                  <p:pic>
                    <p:nvPicPr>
                      <p:cNvPr id="3" name="Object 2">
                        <a:extLst>
                          <a:ext uri="{FF2B5EF4-FFF2-40B4-BE49-F238E27FC236}">
                            <a16:creationId xmlns:a16="http://schemas.microsoft.com/office/drawing/2014/main" id="{ACDFE04D-0353-5AC5-D1B6-E214AF91D174}"/>
                          </a:ext>
                        </a:extLst>
                      </p:cNvPr>
                      <p:cNvPicPr/>
                      <p:nvPr/>
                    </p:nvPicPr>
                    <p:blipFill>
                      <a:blip r:embed="rId3"/>
                      <a:stretch>
                        <a:fillRect/>
                      </a:stretch>
                    </p:blipFill>
                    <p:spPr>
                      <a:xfrm>
                        <a:off x="2386013" y="2066925"/>
                        <a:ext cx="3340100" cy="690563"/>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BA7E8FA3-DC74-C06E-1023-01BB13CD80C3}"/>
              </a:ext>
            </a:extLst>
          </p:cNvPr>
          <p:cNvSpPr txBox="1"/>
          <p:nvPr/>
        </p:nvSpPr>
        <p:spPr>
          <a:xfrm>
            <a:off x="2514600" y="1581665"/>
            <a:ext cx="199561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Drag coefficient</a:t>
            </a:r>
          </a:p>
        </p:txBody>
      </p:sp>
      <p:sp>
        <p:nvSpPr>
          <p:cNvPr id="5" name="TextBox 4">
            <a:extLst>
              <a:ext uri="{FF2B5EF4-FFF2-40B4-BE49-F238E27FC236}">
                <a16:creationId xmlns:a16="http://schemas.microsoft.com/office/drawing/2014/main" id="{54D90A4F-26D7-FAB8-DB9E-F9BFB3A3451C}"/>
              </a:ext>
            </a:extLst>
          </p:cNvPr>
          <p:cNvSpPr txBox="1"/>
          <p:nvPr/>
        </p:nvSpPr>
        <p:spPr>
          <a:xfrm>
            <a:off x="3058255" y="2889421"/>
            <a:ext cx="199561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Air density</a:t>
            </a:r>
          </a:p>
        </p:txBody>
      </p:sp>
      <p:sp>
        <p:nvSpPr>
          <p:cNvPr id="6" name="TextBox 5">
            <a:extLst>
              <a:ext uri="{FF2B5EF4-FFF2-40B4-BE49-F238E27FC236}">
                <a16:creationId xmlns:a16="http://schemas.microsoft.com/office/drawing/2014/main" id="{687F6DFD-FBD7-42BA-B0D1-D8A768330CB4}"/>
              </a:ext>
            </a:extLst>
          </p:cNvPr>
          <p:cNvSpPr txBox="1"/>
          <p:nvPr/>
        </p:nvSpPr>
        <p:spPr>
          <a:xfrm>
            <a:off x="5261919" y="1581664"/>
            <a:ext cx="199561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Velocity vector</a:t>
            </a:r>
          </a:p>
        </p:txBody>
      </p:sp>
      <p:cxnSp>
        <p:nvCxnSpPr>
          <p:cNvPr id="8" name="Straight Arrow Connector 7">
            <a:extLst>
              <a:ext uri="{FF2B5EF4-FFF2-40B4-BE49-F238E27FC236}">
                <a16:creationId xmlns:a16="http://schemas.microsoft.com/office/drawing/2014/main" id="{FEC0EAA2-C7F8-C40A-413C-5F41E339DCDF}"/>
              </a:ext>
            </a:extLst>
          </p:cNvPr>
          <p:cNvCxnSpPr/>
          <p:nvPr/>
        </p:nvCxnSpPr>
        <p:spPr>
          <a:xfrm>
            <a:off x="3354859" y="1889441"/>
            <a:ext cx="321276" cy="32859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128B39C5-9D6C-29DA-EE46-37F0003614D9}"/>
              </a:ext>
            </a:extLst>
          </p:cNvPr>
          <p:cNvCxnSpPr>
            <a:cxnSpLocks/>
          </p:cNvCxnSpPr>
          <p:nvPr/>
        </p:nvCxnSpPr>
        <p:spPr>
          <a:xfrm flipV="1">
            <a:off x="3587578" y="2659156"/>
            <a:ext cx="589006" cy="23026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186892C1-ABAF-CCDD-F1E9-5090B9B8537A}"/>
              </a:ext>
            </a:extLst>
          </p:cNvPr>
          <p:cNvCxnSpPr>
            <a:cxnSpLocks/>
          </p:cNvCxnSpPr>
          <p:nvPr/>
        </p:nvCxnSpPr>
        <p:spPr>
          <a:xfrm flipH="1">
            <a:off x="5647038" y="1889441"/>
            <a:ext cx="321060" cy="32859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3" name="Object 12">
            <a:extLst>
              <a:ext uri="{FF2B5EF4-FFF2-40B4-BE49-F238E27FC236}">
                <a16:creationId xmlns:a16="http://schemas.microsoft.com/office/drawing/2014/main" id="{A263BB63-7C79-8C58-3137-07261833BE07}"/>
              </a:ext>
            </a:extLst>
          </p:cNvPr>
          <p:cNvGraphicFramePr>
            <a:graphicFrameLocks noChangeAspect="1"/>
          </p:cNvGraphicFramePr>
          <p:nvPr/>
        </p:nvGraphicFramePr>
        <p:xfrm>
          <a:off x="2514600" y="3745787"/>
          <a:ext cx="3905682" cy="736921"/>
        </p:xfrm>
        <a:graphic>
          <a:graphicData uri="http://schemas.openxmlformats.org/presentationml/2006/ole">
            <mc:AlternateContent xmlns:mc="http://schemas.openxmlformats.org/markup-compatibility/2006">
              <mc:Choice xmlns:v="urn:schemas-microsoft-com:vml" Requires="v">
                <p:oleObj name="Equation" r:id="rId4" imgW="1346040" imgH="253800" progId="Equation.DSMT4">
                  <p:embed/>
                </p:oleObj>
              </mc:Choice>
              <mc:Fallback>
                <p:oleObj name="Equation" r:id="rId4" imgW="1346040" imgH="253800" progId="Equation.DSMT4">
                  <p:embed/>
                  <p:pic>
                    <p:nvPicPr>
                      <p:cNvPr id="13" name="Object 12">
                        <a:extLst>
                          <a:ext uri="{FF2B5EF4-FFF2-40B4-BE49-F238E27FC236}">
                            <a16:creationId xmlns:a16="http://schemas.microsoft.com/office/drawing/2014/main" id="{A263BB63-7C79-8C58-3137-07261833BE07}"/>
                          </a:ext>
                        </a:extLst>
                      </p:cNvPr>
                      <p:cNvPicPr/>
                      <p:nvPr/>
                    </p:nvPicPr>
                    <p:blipFill>
                      <a:blip r:embed="rId5"/>
                      <a:stretch>
                        <a:fillRect/>
                      </a:stretch>
                    </p:blipFill>
                    <p:spPr>
                      <a:xfrm>
                        <a:off x="2514600" y="3745787"/>
                        <a:ext cx="3905682" cy="736921"/>
                      </a:xfrm>
                      <a:prstGeom prst="rect">
                        <a:avLst/>
                      </a:prstGeom>
                    </p:spPr>
                  </p:pic>
                </p:oleObj>
              </mc:Fallback>
            </mc:AlternateContent>
          </a:graphicData>
        </a:graphic>
      </p:graphicFrame>
      <p:sp>
        <p:nvSpPr>
          <p:cNvPr id="14" name="TextBox 13">
            <a:extLst>
              <a:ext uri="{FF2B5EF4-FFF2-40B4-BE49-F238E27FC236}">
                <a16:creationId xmlns:a16="http://schemas.microsoft.com/office/drawing/2014/main" id="{43D22529-02EC-C5C7-28CF-002AC62E69A3}"/>
              </a:ext>
            </a:extLst>
          </p:cNvPr>
          <p:cNvSpPr txBox="1"/>
          <p:nvPr/>
        </p:nvSpPr>
        <p:spPr>
          <a:xfrm>
            <a:off x="2471825" y="3358632"/>
            <a:ext cx="199561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Exchange coefficient</a:t>
            </a:r>
          </a:p>
        </p:txBody>
      </p:sp>
      <p:sp>
        <p:nvSpPr>
          <p:cNvPr id="15" name="TextBox 14">
            <a:extLst>
              <a:ext uri="{FF2B5EF4-FFF2-40B4-BE49-F238E27FC236}">
                <a16:creationId xmlns:a16="http://schemas.microsoft.com/office/drawing/2014/main" id="{C979D545-B78F-1046-F26A-74C05A3E8CD4}"/>
              </a:ext>
            </a:extLst>
          </p:cNvPr>
          <p:cNvSpPr txBox="1"/>
          <p:nvPr/>
        </p:nvSpPr>
        <p:spPr>
          <a:xfrm>
            <a:off x="4676561" y="3188614"/>
            <a:ext cx="1995616"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Specific enthalpy of air saturated at SST</a:t>
            </a:r>
          </a:p>
        </p:txBody>
      </p:sp>
      <p:sp>
        <p:nvSpPr>
          <p:cNvPr id="16" name="TextBox 15">
            <a:extLst>
              <a:ext uri="{FF2B5EF4-FFF2-40B4-BE49-F238E27FC236}">
                <a16:creationId xmlns:a16="http://schemas.microsoft.com/office/drawing/2014/main" id="{C42CD85F-C6A2-BD96-4CB3-20B8A26B3E0F}"/>
              </a:ext>
            </a:extLst>
          </p:cNvPr>
          <p:cNvSpPr txBox="1"/>
          <p:nvPr/>
        </p:nvSpPr>
        <p:spPr>
          <a:xfrm>
            <a:off x="5807568" y="4516661"/>
            <a:ext cx="199561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Specific enthalpy of air</a:t>
            </a:r>
          </a:p>
        </p:txBody>
      </p:sp>
      <p:cxnSp>
        <p:nvCxnSpPr>
          <p:cNvPr id="17" name="Straight Arrow Connector 16">
            <a:extLst>
              <a:ext uri="{FF2B5EF4-FFF2-40B4-BE49-F238E27FC236}">
                <a16:creationId xmlns:a16="http://schemas.microsoft.com/office/drawing/2014/main" id="{6E9126D1-6593-1B82-3B03-1FF1D6866F56}"/>
              </a:ext>
            </a:extLst>
          </p:cNvPr>
          <p:cNvCxnSpPr>
            <a:cxnSpLocks/>
          </p:cNvCxnSpPr>
          <p:nvPr/>
        </p:nvCxnSpPr>
        <p:spPr>
          <a:xfrm>
            <a:off x="3339412" y="3605633"/>
            <a:ext cx="248166" cy="24635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D5D5CB98-A317-61B4-371C-299F21F419A4}"/>
              </a:ext>
            </a:extLst>
          </p:cNvPr>
          <p:cNvCxnSpPr>
            <a:cxnSpLocks/>
          </p:cNvCxnSpPr>
          <p:nvPr/>
        </p:nvCxnSpPr>
        <p:spPr>
          <a:xfrm flipH="1">
            <a:off x="5424616" y="3668034"/>
            <a:ext cx="222422" cy="32303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1B7EC9F5-9A1D-7078-1271-054B17B71D01}"/>
              </a:ext>
            </a:extLst>
          </p:cNvPr>
          <p:cNvCxnSpPr>
            <a:cxnSpLocks/>
          </p:cNvCxnSpPr>
          <p:nvPr/>
        </p:nvCxnSpPr>
        <p:spPr>
          <a:xfrm flipH="1" flipV="1">
            <a:off x="6073346" y="4260423"/>
            <a:ext cx="346936" cy="30166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2B77731E-5E0E-352C-6A33-24E64200794B}"/>
              </a:ext>
            </a:extLst>
          </p:cNvPr>
          <p:cNvSpPr txBox="1"/>
          <p:nvPr/>
        </p:nvSpPr>
        <p:spPr>
          <a:xfrm>
            <a:off x="763030" y="5178087"/>
            <a:ext cx="7617940"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No dependence on molecular diffusivities, but exchange coefficients do depend on surface roughness</a:t>
            </a:r>
          </a:p>
        </p:txBody>
      </p:sp>
      <p:sp>
        <p:nvSpPr>
          <p:cNvPr id="10" name="TextBox 9">
            <a:extLst>
              <a:ext uri="{FF2B5EF4-FFF2-40B4-BE49-F238E27FC236}">
                <a16:creationId xmlns:a16="http://schemas.microsoft.com/office/drawing/2014/main" id="{4C2E73FE-7131-DDB3-7967-00715A0C0DB4}"/>
              </a:ext>
            </a:extLst>
          </p:cNvPr>
          <p:cNvSpPr txBox="1"/>
          <p:nvPr/>
        </p:nvSpPr>
        <p:spPr>
          <a:xfrm>
            <a:off x="763030" y="6002215"/>
            <a:ext cx="7536908" cy="646331"/>
          </a:xfrm>
          <a:prstGeom prst="rect">
            <a:avLst/>
          </a:prstGeom>
          <a:noFill/>
        </p:spPr>
        <p:txBody>
          <a:bodyPr wrap="square" rtlCol="0">
            <a:spAutoFit/>
          </a:bodyPr>
          <a:lstStyle/>
          <a:p>
            <a:r>
              <a:rPr lang="en-US" dirty="0">
                <a:latin typeface="Segoe UI" panose="020B0502040204020203" pitchFamily="34" charset="0"/>
                <a:cs typeface="Segoe UI" panose="020B0502040204020203" pitchFamily="34" charset="0"/>
              </a:rPr>
              <a:t>Under most experimental or real-world conditions, neither the velocities nor the fluxes are true externals of the system!</a:t>
            </a:r>
          </a:p>
        </p:txBody>
      </p:sp>
    </p:spTree>
    <p:extLst>
      <p:ext uri="{BB962C8B-B14F-4D97-AF65-F5344CB8AC3E}">
        <p14:creationId xmlns:p14="http://schemas.microsoft.com/office/powerpoint/2010/main" val="2815369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14" grpId="0"/>
      <p:bldP spid="15" grpId="0"/>
      <p:bldP spid="16" grpId="0"/>
      <p:bldP spid="7"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61229-BF48-E7B6-57D6-4357FB4D2CE3}"/>
              </a:ext>
            </a:extLst>
          </p:cNvPr>
          <p:cNvSpPr>
            <a:spLocks noGrp="1"/>
          </p:cNvSpPr>
          <p:nvPr>
            <p:ph type="title"/>
          </p:nvPr>
        </p:nvSpPr>
        <p:spPr>
          <a:xfrm>
            <a:off x="551994" y="244666"/>
            <a:ext cx="7886700" cy="3122735"/>
          </a:xfrm>
        </p:spPr>
        <p:txBody>
          <a:bodyPr>
            <a:normAutofit/>
          </a:bodyPr>
          <a:lstStyle/>
          <a:p>
            <a:r>
              <a:rPr lang="en-US" dirty="0">
                <a:latin typeface="Segoe UI" panose="020B0502040204020203" pitchFamily="34" charset="0"/>
                <a:cs typeface="Segoe UI" panose="020B0502040204020203" pitchFamily="34" charset="0"/>
              </a:rPr>
              <a:t>What happens if we use these instead of traditional boundary conditions in parallel plate convection?</a:t>
            </a:r>
          </a:p>
        </p:txBody>
      </p:sp>
      <p:sp>
        <p:nvSpPr>
          <p:cNvPr id="4" name="TextBox 3">
            <a:extLst>
              <a:ext uri="{FF2B5EF4-FFF2-40B4-BE49-F238E27FC236}">
                <a16:creationId xmlns:a16="http://schemas.microsoft.com/office/drawing/2014/main" id="{33EE9631-F331-B9D9-7BDF-8EEEFC23652A}"/>
              </a:ext>
            </a:extLst>
          </p:cNvPr>
          <p:cNvSpPr txBox="1"/>
          <p:nvPr/>
        </p:nvSpPr>
        <p:spPr>
          <a:xfrm>
            <a:off x="145335" y="6206862"/>
            <a:ext cx="8950219"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Segoe UI"/>
                <a:ea typeface="+mn-ea"/>
                <a:cs typeface="+mn-cs"/>
              </a:rPr>
              <a:t>*Velez-Pardo, M., and T. W. Cronin, 2023: Large-scale circulations and dry tropical cyclones in direct numerical simulations of rotating Rayleigh–</a:t>
            </a:r>
            <a:r>
              <a:rPr kumimoji="0" lang="en-US" sz="1400" b="0" i="0" u="none" strike="noStrike" kern="1200" cap="none" spc="0" normalizeH="0" baseline="0" noProof="0" dirty="0" err="1">
                <a:ln>
                  <a:noFill/>
                </a:ln>
                <a:solidFill>
                  <a:prstClr val="black"/>
                </a:solidFill>
                <a:effectLst/>
                <a:uLnTx/>
                <a:uFillTx/>
                <a:latin typeface="Segoe UI"/>
                <a:ea typeface="+mn-ea"/>
                <a:cs typeface="+mn-cs"/>
              </a:rPr>
              <a:t>Bénard</a:t>
            </a:r>
            <a:r>
              <a:rPr kumimoji="0" lang="en-US" sz="1400" b="0" i="0" u="none" strike="noStrike" kern="1200" cap="none" spc="0" normalizeH="0" baseline="0" noProof="0" dirty="0">
                <a:ln>
                  <a:noFill/>
                </a:ln>
                <a:solidFill>
                  <a:prstClr val="black"/>
                </a:solidFill>
                <a:effectLst/>
                <a:uLnTx/>
                <a:uFillTx/>
                <a:latin typeface="Segoe UI"/>
                <a:ea typeface="+mn-ea"/>
                <a:cs typeface="+mn-cs"/>
              </a:rPr>
              <a:t> convection. </a:t>
            </a:r>
            <a:r>
              <a:rPr kumimoji="0" lang="en-US" sz="1400" b="0" i="1" u="none" strike="noStrike" kern="1200" cap="none" spc="0" normalizeH="0" baseline="0" noProof="0" dirty="0">
                <a:ln>
                  <a:noFill/>
                </a:ln>
                <a:solidFill>
                  <a:prstClr val="black"/>
                </a:solidFill>
                <a:effectLst/>
                <a:uLnTx/>
                <a:uFillTx/>
                <a:latin typeface="Segoe UI"/>
                <a:ea typeface="+mn-ea"/>
                <a:cs typeface="+mn-cs"/>
              </a:rPr>
              <a:t>Journal of the Atmospheric Sciences</a:t>
            </a:r>
            <a:r>
              <a:rPr kumimoji="0" lang="en-US" sz="1400" b="0" i="0" u="none" strike="noStrike" kern="1200" cap="none" spc="0" normalizeH="0" baseline="0" noProof="0" dirty="0">
                <a:ln>
                  <a:noFill/>
                </a:ln>
                <a:solidFill>
                  <a:prstClr val="black"/>
                </a:solidFill>
                <a:effectLst/>
                <a:uLnTx/>
                <a:uFillTx/>
                <a:latin typeface="Segoe UI"/>
                <a:ea typeface="+mn-ea"/>
                <a:cs typeface="+mn-cs"/>
              </a:rPr>
              <a:t>, </a:t>
            </a:r>
            <a:r>
              <a:rPr kumimoji="0" lang="en-US" sz="1400" b="1" i="0" u="none" strike="noStrike" kern="1200" cap="none" spc="0" normalizeH="0" baseline="0" noProof="0" dirty="0">
                <a:ln>
                  <a:noFill/>
                </a:ln>
                <a:solidFill>
                  <a:prstClr val="black"/>
                </a:solidFill>
                <a:effectLst/>
                <a:uLnTx/>
                <a:uFillTx/>
                <a:latin typeface="Segoe UI"/>
                <a:ea typeface="+mn-ea"/>
                <a:cs typeface="+mn-cs"/>
              </a:rPr>
              <a:t>80</a:t>
            </a:r>
            <a:r>
              <a:rPr kumimoji="0" lang="en-US" sz="1400" b="0" i="0" u="none" strike="noStrike" kern="1200" cap="none" spc="0" normalizeH="0" baseline="0" noProof="0" dirty="0">
                <a:ln>
                  <a:noFill/>
                </a:ln>
                <a:solidFill>
                  <a:prstClr val="black"/>
                </a:solidFill>
                <a:effectLst/>
                <a:uLnTx/>
                <a:uFillTx/>
                <a:latin typeface="Segoe UI"/>
                <a:ea typeface="+mn-ea"/>
                <a:cs typeface="+mn-cs"/>
              </a:rPr>
              <a:t>, 2221–2237</a:t>
            </a:r>
          </a:p>
        </p:txBody>
      </p:sp>
      <p:sp>
        <p:nvSpPr>
          <p:cNvPr id="5" name="TextBox 4">
            <a:extLst>
              <a:ext uri="{FF2B5EF4-FFF2-40B4-BE49-F238E27FC236}">
                <a16:creationId xmlns:a16="http://schemas.microsoft.com/office/drawing/2014/main" id="{CD4E043D-70A1-930B-81DA-588BD8222171}"/>
              </a:ext>
            </a:extLst>
          </p:cNvPr>
          <p:cNvSpPr txBox="1"/>
          <p:nvPr/>
        </p:nvSpPr>
        <p:spPr>
          <a:xfrm>
            <a:off x="744661" y="3537140"/>
            <a:ext cx="7567071"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Numerical simulations by Velez-Pardo and Cronin*: Numerical parallel-plate convection in a box and with constant Coriolis parameter</a:t>
            </a:r>
          </a:p>
        </p:txBody>
      </p:sp>
    </p:spTree>
    <p:extLst>
      <p:ext uri="{BB962C8B-B14F-4D97-AF65-F5344CB8AC3E}">
        <p14:creationId xmlns:p14="http://schemas.microsoft.com/office/powerpoint/2010/main" val="3651994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6AB928E-ACB5-C4DA-8792-D3AD14EC3EC5}"/>
              </a:ext>
            </a:extLst>
          </p:cNvPr>
          <p:cNvSpPr txBox="1"/>
          <p:nvPr/>
        </p:nvSpPr>
        <p:spPr>
          <a:xfrm>
            <a:off x="96890" y="6261363"/>
            <a:ext cx="8950219"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Velez-Pardo, M., and T. W. Cronin, 2023: Large-scale circulations and dry tropical cyclones in direct numerical simulations of rotating Rayleigh–</a:t>
            </a:r>
            <a:r>
              <a:rPr kumimoji="0" lang="en-US" sz="1400" b="0" i="0" u="none" strike="noStrike" kern="1200" cap="none" spc="0" normalizeH="0" baseline="0" noProof="0" dirty="0" err="1">
                <a:ln>
                  <a:noFill/>
                </a:ln>
                <a:solidFill>
                  <a:prstClr val="black"/>
                </a:solidFill>
                <a:effectLst/>
                <a:uLnTx/>
                <a:uFillTx/>
                <a:latin typeface="Segoe UI" panose="020B0502040204020203" pitchFamily="34" charset="0"/>
                <a:ea typeface="+mn-ea"/>
                <a:cs typeface="Segoe UI" panose="020B0502040204020203" pitchFamily="34" charset="0"/>
              </a:rPr>
              <a:t>Bénard</a:t>
            </a: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convection. </a:t>
            </a:r>
            <a:r>
              <a:rPr kumimoji="0" lang="en-US" sz="1400" b="0" i="1"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Journal of the Atmospheric Sciences</a:t>
            </a: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a:t>
            </a:r>
            <a:r>
              <a:rPr kumimoji="0" lang="en-US" sz="14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80</a:t>
            </a: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2221–2237</a:t>
            </a:r>
          </a:p>
        </p:txBody>
      </p:sp>
      <p:sp>
        <p:nvSpPr>
          <p:cNvPr id="10" name="TextBox 9">
            <a:extLst>
              <a:ext uri="{FF2B5EF4-FFF2-40B4-BE49-F238E27FC236}">
                <a16:creationId xmlns:a16="http://schemas.microsoft.com/office/drawing/2014/main" id="{836CF4AD-52C0-95D4-7099-69B27902E74D}"/>
              </a:ext>
            </a:extLst>
          </p:cNvPr>
          <p:cNvSpPr txBox="1"/>
          <p:nvPr/>
        </p:nvSpPr>
        <p:spPr>
          <a:xfrm>
            <a:off x="211947" y="150625"/>
            <a:ext cx="8356768"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Simulated convection in a rotating box</a:t>
            </a:r>
          </a:p>
        </p:txBody>
      </p:sp>
      <p:sp>
        <p:nvSpPr>
          <p:cNvPr id="11" name="TextBox 10">
            <a:extLst>
              <a:ext uri="{FF2B5EF4-FFF2-40B4-BE49-F238E27FC236}">
                <a16:creationId xmlns:a16="http://schemas.microsoft.com/office/drawing/2014/main" id="{00FA35B7-6B55-CEE3-0AD3-CDB9F9B059C5}"/>
              </a:ext>
            </a:extLst>
          </p:cNvPr>
          <p:cNvSpPr txBox="1"/>
          <p:nvPr/>
        </p:nvSpPr>
        <p:spPr>
          <a:xfrm>
            <a:off x="620197" y="5855212"/>
            <a:ext cx="7993430"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Horizontal wind speed near the bottom of the box</a:t>
            </a:r>
          </a:p>
        </p:txBody>
      </p:sp>
      <p:sp>
        <p:nvSpPr>
          <p:cNvPr id="12" name="TextBox 11">
            <a:extLst>
              <a:ext uri="{FF2B5EF4-FFF2-40B4-BE49-F238E27FC236}">
                <a16:creationId xmlns:a16="http://schemas.microsoft.com/office/drawing/2014/main" id="{871D6059-69BA-9EA6-38B2-4E4D6388087F}"/>
              </a:ext>
            </a:extLst>
          </p:cNvPr>
          <p:cNvSpPr txBox="1"/>
          <p:nvPr/>
        </p:nvSpPr>
        <p:spPr>
          <a:xfrm>
            <a:off x="1456623" y="675630"/>
            <a:ext cx="690341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Fluid temperature must equal plate temperature at bottom</a:t>
            </a:r>
          </a:p>
        </p:txBody>
      </p:sp>
      <p:sp>
        <p:nvSpPr>
          <p:cNvPr id="13" name="TextBox 12">
            <a:extLst>
              <a:ext uri="{FF2B5EF4-FFF2-40B4-BE49-F238E27FC236}">
                <a16:creationId xmlns:a16="http://schemas.microsoft.com/office/drawing/2014/main" id="{1A535000-A01C-73A4-AE64-145C6E431E9F}"/>
              </a:ext>
            </a:extLst>
          </p:cNvPr>
          <p:cNvSpPr txBox="1"/>
          <p:nvPr/>
        </p:nvSpPr>
        <p:spPr>
          <a:xfrm>
            <a:off x="557558" y="1274980"/>
            <a:ext cx="3536047" cy="86177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Fluid temperature must equal plate temperature also at top</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8F13C7E3-38F4-9C42-2B9A-D4EA5195EA71}"/>
              </a:ext>
            </a:extLst>
          </p:cNvPr>
          <p:cNvSpPr txBox="1"/>
          <p:nvPr/>
        </p:nvSpPr>
        <p:spPr>
          <a:xfrm>
            <a:off x="4816211" y="1262192"/>
            <a:ext cx="3588403"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Fluid cooled at constant rate everywhere</a:t>
            </a:r>
          </a:p>
        </p:txBody>
      </p:sp>
      <p:grpSp>
        <p:nvGrpSpPr>
          <p:cNvPr id="6" name="Group 5">
            <a:extLst>
              <a:ext uri="{FF2B5EF4-FFF2-40B4-BE49-F238E27FC236}">
                <a16:creationId xmlns:a16="http://schemas.microsoft.com/office/drawing/2014/main" id="{48B72D53-4F5F-05BF-BE71-5B759FEBD604}"/>
              </a:ext>
            </a:extLst>
          </p:cNvPr>
          <p:cNvGrpSpPr/>
          <p:nvPr/>
        </p:nvGrpSpPr>
        <p:grpSpPr>
          <a:xfrm>
            <a:off x="557558" y="1846968"/>
            <a:ext cx="3630192" cy="4061464"/>
            <a:chOff x="557558" y="1846967"/>
            <a:chExt cx="3738950" cy="4269503"/>
          </a:xfrm>
        </p:grpSpPr>
        <p:pic>
          <p:nvPicPr>
            <p:cNvPr id="3" name="Picture 2">
              <a:extLst>
                <a:ext uri="{FF2B5EF4-FFF2-40B4-BE49-F238E27FC236}">
                  <a16:creationId xmlns:a16="http://schemas.microsoft.com/office/drawing/2014/main" id="{DBDBAEE7-B522-EB57-578D-7A4B3234D930}"/>
                </a:ext>
              </a:extLst>
            </p:cNvPr>
            <p:cNvPicPr>
              <a:picLocks noChangeAspect="1"/>
            </p:cNvPicPr>
            <p:nvPr/>
          </p:nvPicPr>
          <p:blipFill>
            <a:blip r:embed="rId2"/>
            <a:stretch>
              <a:fillRect/>
            </a:stretch>
          </p:blipFill>
          <p:spPr>
            <a:xfrm>
              <a:off x="557558" y="1846967"/>
              <a:ext cx="3628876" cy="3574714"/>
            </a:xfrm>
            <a:prstGeom prst="rect">
              <a:avLst/>
            </a:prstGeom>
          </p:spPr>
        </p:pic>
        <p:pic>
          <p:nvPicPr>
            <p:cNvPr id="2" name="Picture 1">
              <a:extLst>
                <a:ext uri="{FF2B5EF4-FFF2-40B4-BE49-F238E27FC236}">
                  <a16:creationId xmlns:a16="http://schemas.microsoft.com/office/drawing/2014/main" id="{793B95FD-9E87-62A1-33B4-D7EB8BAD943D}"/>
                </a:ext>
              </a:extLst>
            </p:cNvPr>
            <p:cNvPicPr>
              <a:picLocks noChangeAspect="1"/>
            </p:cNvPicPr>
            <p:nvPr/>
          </p:nvPicPr>
          <p:blipFill>
            <a:blip r:embed="rId3"/>
            <a:stretch>
              <a:fillRect/>
            </a:stretch>
          </p:blipFill>
          <p:spPr>
            <a:xfrm>
              <a:off x="622074" y="5466262"/>
              <a:ext cx="3674434" cy="650208"/>
            </a:xfrm>
            <a:prstGeom prst="rect">
              <a:avLst/>
            </a:prstGeom>
          </p:spPr>
        </p:pic>
      </p:grpSp>
      <p:grpSp>
        <p:nvGrpSpPr>
          <p:cNvPr id="15" name="Group 14">
            <a:extLst>
              <a:ext uri="{FF2B5EF4-FFF2-40B4-BE49-F238E27FC236}">
                <a16:creationId xmlns:a16="http://schemas.microsoft.com/office/drawing/2014/main" id="{F56BCFDE-4B1C-DDBD-CD90-F5D2AF6C2DC2}"/>
              </a:ext>
            </a:extLst>
          </p:cNvPr>
          <p:cNvGrpSpPr/>
          <p:nvPr/>
        </p:nvGrpSpPr>
        <p:grpSpPr>
          <a:xfrm>
            <a:off x="4712678" y="1846967"/>
            <a:ext cx="3691936" cy="4046168"/>
            <a:chOff x="4712678" y="1846967"/>
            <a:chExt cx="3691936" cy="4046168"/>
          </a:xfrm>
        </p:grpSpPr>
        <p:pic>
          <p:nvPicPr>
            <p:cNvPr id="9" name="Picture 8">
              <a:extLst>
                <a:ext uri="{FF2B5EF4-FFF2-40B4-BE49-F238E27FC236}">
                  <a16:creationId xmlns:a16="http://schemas.microsoft.com/office/drawing/2014/main" id="{3B6713ED-5E60-C0E3-2D0D-D5506B168530}"/>
                </a:ext>
              </a:extLst>
            </p:cNvPr>
            <p:cNvPicPr>
              <a:picLocks noChangeAspect="1"/>
            </p:cNvPicPr>
            <p:nvPr/>
          </p:nvPicPr>
          <p:blipFill>
            <a:blip r:embed="rId4"/>
            <a:srcRect b="13417"/>
            <a:stretch>
              <a:fillRect/>
            </a:stretch>
          </p:blipFill>
          <p:spPr>
            <a:xfrm>
              <a:off x="4712678" y="1846967"/>
              <a:ext cx="3647362" cy="3423470"/>
            </a:xfrm>
            <a:prstGeom prst="rect">
              <a:avLst/>
            </a:prstGeom>
          </p:spPr>
        </p:pic>
        <p:pic>
          <p:nvPicPr>
            <p:cNvPr id="5" name="Picture 4">
              <a:extLst>
                <a:ext uri="{FF2B5EF4-FFF2-40B4-BE49-F238E27FC236}">
                  <a16:creationId xmlns:a16="http://schemas.microsoft.com/office/drawing/2014/main" id="{B6D0AAEE-60C7-3D52-3257-8E2F0C893306}"/>
                </a:ext>
              </a:extLst>
            </p:cNvPr>
            <p:cNvPicPr>
              <a:picLocks noChangeAspect="1"/>
            </p:cNvPicPr>
            <p:nvPr/>
          </p:nvPicPr>
          <p:blipFill>
            <a:blip r:embed="rId3"/>
            <a:stretch>
              <a:fillRect/>
            </a:stretch>
          </p:blipFill>
          <p:spPr>
            <a:xfrm>
              <a:off x="4712801" y="5270437"/>
              <a:ext cx="3691813" cy="622698"/>
            </a:xfrm>
            <a:prstGeom prst="rect">
              <a:avLst/>
            </a:prstGeom>
          </p:spPr>
        </p:pic>
      </p:grpSp>
    </p:spTree>
    <p:extLst>
      <p:ext uri="{BB962C8B-B14F-4D97-AF65-F5344CB8AC3E}">
        <p14:creationId xmlns:p14="http://schemas.microsoft.com/office/powerpoint/2010/main" val="946823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EE383D-E289-7F22-255A-D87B37A45B18}"/>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FC3F84A9-2A59-40BE-4F46-112311C17B9D}"/>
              </a:ext>
            </a:extLst>
          </p:cNvPr>
          <p:cNvPicPr>
            <a:picLocks noChangeAspect="1"/>
          </p:cNvPicPr>
          <p:nvPr/>
        </p:nvPicPr>
        <p:blipFill>
          <a:blip r:embed="rId2"/>
          <a:stretch>
            <a:fillRect/>
          </a:stretch>
        </p:blipFill>
        <p:spPr>
          <a:xfrm>
            <a:off x="1214416" y="1670501"/>
            <a:ext cx="4147582" cy="4106976"/>
          </a:xfrm>
          <a:prstGeom prst="rect">
            <a:avLst/>
          </a:prstGeom>
        </p:spPr>
      </p:pic>
      <p:sp>
        <p:nvSpPr>
          <p:cNvPr id="3" name="TextBox 2">
            <a:extLst>
              <a:ext uri="{FF2B5EF4-FFF2-40B4-BE49-F238E27FC236}">
                <a16:creationId xmlns:a16="http://schemas.microsoft.com/office/drawing/2014/main" id="{EF3663BB-FA55-35AF-7C61-BC29973AE106}"/>
              </a:ext>
            </a:extLst>
          </p:cNvPr>
          <p:cNvSpPr txBox="1"/>
          <p:nvPr/>
        </p:nvSpPr>
        <p:spPr>
          <a:xfrm>
            <a:off x="145335" y="6206862"/>
            <a:ext cx="8950219"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Segoe UI"/>
                <a:ea typeface="+mn-ea"/>
                <a:cs typeface="+mn-cs"/>
              </a:rPr>
              <a:t>Velez-Pardo, M., and T. W. Cronin, 2023: Large-scale circulations and dry tropical cyclones in direct numerical simulations of rotating Rayleigh–</a:t>
            </a:r>
            <a:r>
              <a:rPr kumimoji="0" lang="en-US" sz="1400" b="0" i="0" u="none" strike="noStrike" kern="1200" cap="none" spc="0" normalizeH="0" baseline="0" noProof="0" dirty="0" err="1">
                <a:ln>
                  <a:noFill/>
                </a:ln>
                <a:solidFill>
                  <a:prstClr val="black"/>
                </a:solidFill>
                <a:effectLst/>
                <a:uLnTx/>
                <a:uFillTx/>
                <a:latin typeface="Segoe UI"/>
                <a:ea typeface="+mn-ea"/>
                <a:cs typeface="+mn-cs"/>
              </a:rPr>
              <a:t>Bénard</a:t>
            </a:r>
            <a:r>
              <a:rPr kumimoji="0" lang="en-US" sz="1400" b="0" i="0" u="none" strike="noStrike" kern="1200" cap="none" spc="0" normalizeH="0" baseline="0" noProof="0" dirty="0">
                <a:ln>
                  <a:noFill/>
                </a:ln>
                <a:solidFill>
                  <a:prstClr val="black"/>
                </a:solidFill>
                <a:effectLst/>
                <a:uLnTx/>
                <a:uFillTx/>
                <a:latin typeface="Segoe UI"/>
                <a:ea typeface="+mn-ea"/>
                <a:cs typeface="+mn-cs"/>
              </a:rPr>
              <a:t> convection. </a:t>
            </a:r>
            <a:r>
              <a:rPr kumimoji="0" lang="en-US" sz="1400" b="0" i="1" u="none" strike="noStrike" kern="1200" cap="none" spc="0" normalizeH="0" baseline="0" noProof="0" dirty="0">
                <a:ln>
                  <a:noFill/>
                </a:ln>
                <a:solidFill>
                  <a:prstClr val="black"/>
                </a:solidFill>
                <a:effectLst/>
                <a:uLnTx/>
                <a:uFillTx/>
                <a:latin typeface="Segoe UI"/>
                <a:ea typeface="+mn-ea"/>
                <a:cs typeface="+mn-cs"/>
              </a:rPr>
              <a:t>Journal of the Atmospheric Sciences</a:t>
            </a:r>
            <a:r>
              <a:rPr kumimoji="0" lang="en-US" sz="1400" b="0" i="0" u="none" strike="noStrike" kern="1200" cap="none" spc="0" normalizeH="0" baseline="0" noProof="0" dirty="0">
                <a:ln>
                  <a:noFill/>
                </a:ln>
                <a:solidFill>
                  <a:prstClr val="black"/>
                </a:solidFill>
                <a:effectLst/>
                <a:uLnTx/>
                <a:uFillTx/>
                <a:latin typeface="Segoe UI"/>
                <a:ea typeface="+mn-ea"/>
                <a:cs typeface="+mn-cs"/>
              </a:rPr>
              <a:t>, </a:t>
            </a:r>
            <a:r>
              <a:rPr kumimoji="0" lang="en-US" sz="1400" b="1" i="0" u="none" strike="noStrike" kern="1200" cap="none" spc="0" normalizeH="0" baseline="0" noProof="0" dirty="0">
                <a:ln>
                  <a:noFill/>
                </a:ln>
                <a:solidFill>
                  <a:prstClr val="black"/>
                </a:solidFill>
                <a:effectLst/>
                <a:uLnTx/>
                <a:uFillTx/>
                <a:latin typeface="Segoe UI"/>
                <a:ea typeface="+mn-ea"/>
                <a:cs typeface="+mn-cs"/>
              </a:rPr>
              <a:t>80</a:t>
            </a:r>
            <a:r>
              <a:rPr kumimoji="0" lang="en-US" sz="1400" b="0" i="0" u="none" strike="noStrike" kern="1200" cap="none" spc="0" normalizeH="0" baseline="0" noProof="0" dirty="0">
                <a:ln>
                  <a:noFill/>
                </a:ln>
                <a:solidFill>
                  <a:prstClr val="black"/>
                </a:solidFill>
                <a:effectLst/>
                <a:uLnTx/>
                <a:uFillTx/>
                <a:latin typeface="Segoe UI"/>
                <a:ea typeface="+mn-ea"/>
                <a:cs typeface="+mn-cs"/>
              </a:rPr>
              <a:t>, 2221–2237</a:t>
            </a:r>
          </a:p>
        </p:txBody>
      </p:sp>
      <p:sp>
        <p:nvSpPr>
          <p:cNvPr id="6" name="TextBox 5">
            <a:extLst>
              <a:ext uri="{FF2B5EF4-FFF2-40B4-BE49-F238E27FC236}">
                <a16:creationId xmlns:a16="http://schemas.microsoft.com/office/drawing/2014/main" id="{C97DCBF5-AE4D-A1F2-1F1D-E4033E0D18C5}"/>
              </a:ext>
            </a:extLst>
          </p:cNvPr>
          <p:cNvSpPr txBox="1"/>
          <p:nvPr/>
        </p:nvSpPr>
        <p:spPr>
          <a:xfrm>
            <a:off x="490506" y="211947"/>
            <a:ext cx="789654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Now assume that the surface is rough and replace the lower boundary condition on temperature by the aerodynamic formulation:</a:t>
            </a:r>
          </a:p>
        </p:txBody>
      </p:sp>
      <p:sp>
        <p:nvSpPr>
          <p:cNvPr id="7" name="TextBox 6">
            <a:extLst>
              <a:ext uri="{FF2B5EF4-FFF2-40B4-BE49-F238E27FC236}">
                <a16:creationId xmlns:a16="http://schemas.microsoft.com/office/drawing/2014/main" id="{64D6B6BB-1E5A-0371-C268-EDBD2DD7F2AE}"/>
              </a:ext>
            </a:extLst>
          </p:cNvPr>
          <p:cNvSpPr txBox="1"/>
          <p:nvPr/>
        </p:nvSpPr>
        <p:spPr>
          <a:xfrm>
            <a:off x="1494005" y="995275"/>
            <a:ext cx="3588403"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Fluid cooled at constant rate everywhere</a:t>
            </a:r>
          </a:p>
        </p:txBody>
      </p:sp>
      <p:sp>
        <p:nvSpPr>
          <p:cNvPr id="8" name="TextBox 7">
            <a:extLst>
              <a:ext uri="{FF2B5EF4-FFF2-40B4-BE49-F238E27FC236}">
                <a16:creationId xmlns:a16="http://schemas.microsoft.com/office/drawing/2014/main" id="{2684B57B-BB56-8789-A519-A809224DBF42}"/>
              </a:ext>
            </a:extLst>
          </p:cNvPr>
          <p:cNvSpPr txBox="1"/>
          <p:nvPr/>
        </p:nvSpPr>
        <p:spPr>
          <a:xfrm>
            <a:off x="5813404" y="2609240"/>
            <a:ext cx="2870368"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Hurricanes!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4" name="TextBox 3">
            <a:extLst>
              <a:ext uri="{FF2B5EF4-FFF2-40B4-BE49-F238E27FC236}">
                <a16:creationId xmlns:a16="http://schemas.microsoft.com/office/drawing/2014/main" id="{6A4D5E2C-02F0-E19F-7550-F945EBA6D9A9}"/>
              </a:ext>
            </a:extLst>
          </p:cNvPr>
          <p:cNvSpPr txBox="1"/>
          <p:nvPr/>
        </p:nvSpPr>
        <p:spPr>
          <a:xfrm>
            <a:off x="6110601" y="3739732"/>
            <a:ext cx="2414673"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No phase changes</a:t>
            </a:r>
          </a:p>
        </p:txBody>
      </p:sp>
    </p:spTree>
    <p:extLst>
      <p:ext uri="{BB962C8B-B14F-4D97-AF65-F5344CB8AC3E}">
        <p14:creationId xmlns:p14="http://schemas.microsoft.com/office/powerpoint/2010/main" val="459752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223AA7E-A3BD-86D7-F185-F1C91F6E15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681" y="0"/>
            <a:ext cx="8858638" cy="6858000"/>
          </a:xfrm>
          <a:prstGeom prst="rect">
            <a:avLst/>
          </a:prstGeom>
        </p:spPr>
      </p:pic>
      <p:sp>
        <p:nvSpPr>
          <p:cNvPr id="5" name="TextBox 4">
            <a:extLst>
              <a:ext uri="{FF2B5EF4-FFF2-40B4-BE49-F238E27FC236}">
                <a16:creationId xmlns:a16="http://schemas.microsoft.com/office/drawing/2014/main" id="{246E3598-CAB9-5D59-D6B7-FA843F6E7B61}"/>
              </a:ext>
            </a:extLst>
          </p:cNvPr>
          <p:cNvSpPr txBox="1"/>
          <p:nvPr/>
        </p:nvSpPr>
        <p:spPr>
          <a:xfrm>
            <a:off x="5244526" y="4973156"/>
            <a:ext cx="3669399" cy="138499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Velez-Pardo, M., and T. W. Cronin, 2023: Large-scale circulations and dry tropical cyclones in direct numerical simulations of rotating Rayleigh-</a:t>
            </a:r>
            <a:r>
              <a:rPr kumimoji="0" lang="en-US" sz="1400" b="0" i="0" u="none" strike="noStrike" kern="1200" cap="none" spc="0" normalizeH="0" baseline="0" noProof="0" dirty="0" err="1">
                <a:ln>
                  <a:noFill/>
                </a:ln>
                <a:solidFill>
                  <a:prstClr val="black"/>
                </a:solidFill>
                <a:effectLst/>
                <a:uLnTx/>
                <a:uFillTx/>
                <a:latin typeface="Segoe UI" panose="020B0502040204020203" pitchFamily="34" charset="0"/>
                <a:ea typeface="+mn-ea"/>
                <a:cs typeface="Segoe UI" panose="020B0502040204020203" pitchFamily="34" charset="0"/>
              </a:rPr>
              <a:t>Bénard</a:t>
            </a: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convection. </a:t>
            </a:r>
            <a:r>
              <a:rPr kumimoji="0" lang="en-US" sz="1400" b="0" i="1"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Journal of the Atmospheric Sciences</a:t>
            </a: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a:t>
            </a: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hlinkClick r:id="rId3"/>
              </a:rPr>
              <a:t>https://doi.org/10.1175/JAS-D-23-0018.1</a:t>
            </a: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a:t>
            </a:r>
          </a:p>
        </p:txBody>
      </p:sp>
      <p:sp>
        <p:nvSpPr>
          <p:cNvPr id="2" name="TextBox 1">
            <a:extLst>
              <a:ext uri="{FF2B5EF4-FFF2-40B4-BE49-F238E27FC236}">
                <a16:creationId xmlns:a16="http://schemas.microsoft.com/office/drawing/2014/main" id="{C337B83B-2913-4D3D-BA8D-0F5D1C1EF965}"/>
              </a:ext>
            </a:extLst>
          </p:cNvPr>
          <p:cNvSpPr txBox="1"/>
          <p:nvPr/>
        </p:nvSpPr>
        <p:spPr>
          <a:xfrm>
            <a:off x="226501" y="2385060"/>
            <a:ext cx="1122239"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WISHE</a:t>
            </a:r>
          </a:p>
        </p:txBody>
      </p:sp>
    </p:spTree>
    <p:extLst>
      <p:ext uri="{BB962C8B-B14F-4D97-AF65-F5344CB8AC3E}">
        <p14:creationId xmlns:p14="http://schemas.microsoft.com/office/powerpoint/2010/main" val="39145675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F2B260-99AD-A4A1-7AEB-5FDF8179408E}"/>
              </a:ext>
            </a:extLst>
          </p:cNvPr>
          <p:cNvSpPr txBox="1"/>
          <p:nvPr/>
        </p:nvSpPr>
        <p:spPr>
          <a:xfrm>
            <a:off x="653168" y="1514049"/>
            <a:ext cx="7728155"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Tropical cyclones are driven by wind-dependent lower boundary heat fluxes </a:t>
            </a:r>
          </a:p>
        </p:txBody>
      </p:sp>
      <p:sp>
        <p:nvSpPr>
          <p:cNvPr id="3" name="TextBox 2">
            <a:extLst>
              <a:ext uri="{FF2B5EF4-FFF2-40B4-BE49-F238E27FC236}">
                <a16:creationId xmlns:a16="http://schemas.microsoft.com/office/drawing/2014/main" id="{2400734F-C9BE-0F50-54FD-F03587E821E6}"/>
              </a:ext>
            </a:extLst>
          </p:cNvPr>
          <p:cNvSpPr txBox="1"/>
          <p:nvPr/>
        </p:nvSpPr>
        <p:spPr>
          <a:xfrm>
            <a:off x="919875" y="3520714"/>
            <a:ext cx="7216642" cy="1077218"/>
          </a:xfrm>
          <a:prstGeom prst="rect">
            <a:avLst/>
          </a:prstGeom>
          <a:noFill/>
        </p:spPr>
        <p:txBody>
          <a:bodyPr wrap="square" rtlCol="0">
            <a:spAutoFit/>
          </a:bodyPr>
          <a:lstStyle/>
          <a:p>
            <a:pPr algn="ctr"/>
            <a:r>
              <a:rPr lang="en-US" sz="3200" dirty="0">
                <a:solidFill>
                  <a:prstClr val="black"/>
                </a:solidFill>
                <a:latin typeface="Segoe UI" panose="020B0502040204020203" pitchFamily="34" charset="0"/>
                <a:cs typeface="Segoe UI" panose="020B0502040204020203" pitchFamily="34" charset="0"/>
              </a:rPr>
              <a:t>They are not driven by latent heat release in clouds</a:t>
            </a:r>
            <a:endParaRPr lang="en-US" sz="3200" dirty="0"/>
          </a:p>
        </p:txBody>
      </p:sp>
    </p:spTree>
    <p:extLst>
      <p:ext uri="{BB962C8B-B14F-4D97-AF65-F5344CB8AC3E}">
        <p14:creationId xmlns:p14="http://schemas.microsoft.com/office/powerpoint/2010/main" val="626009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57522-9FF0-4D80-D1D0-48ED81038EAE}"/>
              </a:ext>
            </a:extLst>
          </p:cNvPr>
          <p:cNvSpPr>
            <a:spLocks noGrp="1"/>
          </p:cNvSpPr>
          <p:nvPr>
            <p:ph type="title"/>
          </p:nvPr>
        </p:nvSpPr>
        <p:spPr/>
        <p:txBody>
          <a:bodyPr/>
          <a:lstStyle/>
          <a:p>
            <a:r>
              <a:rPr lang="en-US" dirty="0">
                <a:latin typeface="Segoe UI" panose="020B0502040204020203" pitchFamily="34" charset="0"/>
                <a:cs typeface="Segoe UI" panose="020B0502040204020203" pitchFamily="34" charset="0"/>
              </a:rPr>
              <a:t>Program</a:t>
            </a:r>
          </a:p>
        </p:txBody>
      </p:sp>
      <p:sp>
        <p:nvSpPr>
          <p:cNvPr id="3" name="Content Placeholder 2">
            <a:extLst>
              <a:ext uri="{FF2B5EF4-FFF2-40B4-BE49-F238E27FC236}">
                <a16:creationId xmlns:a16="http://schemas.microsoft.com/office/drawing/2014/main" id="{10B317BA-9115-64C1-0390-A10E02D3ED4E}"/>
              </a:ext>
            </a:extLst>
          </p:cNvPr>
          <p:cNvSpPr>
            <a:spLocks noGrp="1"/>
          </p:cNvSpPr>
          <p:nvPr>
            <p:ph idx="1"/>
          </p:nvPr>
        </p:nvSpPr>
        <p:spPr>
          <a:xfrm>
            <a:off x="628650" y="2093414"/>
            <a:ext cx="7886700" cy="3556272"/>
          </a:xfrm>
        </p:spPr>
        <p:txBody>
          <a:bodyPr/>
          <a:lstStyle/>
          <a:p>
            <a:pPr>
              <a:spcAft>
                <a:spcPts val="1800"/>
              </a:spcAft>
            </a:pPr>
            <a:r>
              <a:rPr lang="en-US" dirty="0">
                <a:latin typeface="Segoe UI" panose="020B0502040204020203" pitchFamily="34" charset="0"/>
                <a:cs typeface="Segoe UI" panose="020B0502040204020203" pitchFamily="34" charset="0"/>
              </a:rPr>
              <a:t> What distinguishes tropical cyclones from 	other forms of convection?</a:t>
            </a:r>
          </a:p>
          <a:p>
            <a:pPr>
              <a:spcAft>
                <a:spcPts val="1800"/>
              </a:spcAft>
            </a:pPr>
            <a:r>
              <a:rPr lang="en-US" dirty="0">
                <a:latin typeface="Segoe UI" panose="020B0502040204020203" pitchFamily="34" charset="0"/>
                <a:cs typeface="Segoe UI" panose="020B0502040204020203" pitchFamily="34" charset="0"/>
              </a:rPr>
              <a:t> Dry versus moist dynamics</a:t>
            </a:r>
          </a:p>
          <a:p>
            <a:pPr>
              <a:spcAft>
                <a:spcPts val="1800"/>
              </a:spcAft>
            </a:pPr>
            <a:r>
              <a:rPr lang="en-US" dirty="0">
                <a:latin typeface="Segoe UI" panose="020B0502040204020203" pitchFamily="34" charset="0"/>
                <a:cs typeface="Segoe UI" panose="020B0502040204020203" pitchFamily="34" charset="0"/>
              </a:rPr>
              <a:t> Inhibition of genesis in moist atmospheres</a:t>
            </a:r>
          </a:p>
          <a:p>
            <a:pPr>
              <a:spcAft>
                <a:spcPts val="1800"/>
              </a:spcAft>
            </a:pPr>
            <a:r>
              <a:rPr lang="en-US" dirty="0">
                <a:latin typeface="Segoe UI" panose="020B0502040204020203" pitchFamily="34" charset="0"/>
                <a:cs typeface="Segoe UI" panose="020B0502040204020203" pitchFamily="34" charset="0"/>
              </a:rPr>
              <a:t> TC energetics</a:t>
            </a:r>
          </a:p>
        </p:txBody>
      </p:sp>
    </p:spTree>
    <p:extLst>
      <p:ext uri="{BB962C8B-B14F-4D97-AF65-F5344CB8AC3E}">
        <p14:creationId xmlns:p14="http://schemas.microsoft.com/office/powerpoint/2010/main" val="2019128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C4D34-3B0E-4BBA-4EEE-42630361364C}"/>
              </a:ext>
            </a:extLst>
          </p:cNvPr>
          <p:cNvSpPr>
            <a:spLocks noGrp="1"/>
          </p:cNvSpPr>
          <p:nvPr>
            <p:ph type="title"/>
          </p:nvPr>
        </p:nvSpPr>
        <p:spPr/>
        <p:txBody>
          <a:bodyPr/>
          <a:lstStyle/>
          <a:p>
            <a:r>
              <a:rPr lang="en-US" dirty="0">
                <a:latin typeface="Segoe UI" panose="020B0502040204020203" pitchFamily="34" charset="0"/>
                <a:cs typeface="Segoe UI" panose="020B0502040204020203" pitchFamily="34" charset="0"/>
              </a:rPr>
              <a:t>What Difference DOES moisture make?</a:t>
            </a:r>
          </a:p>
        </p:txBody>
      </p:sp>
      <p:sp>
        <p:nvSpPr>
          <p:cNvPr id="3" name="Content Placeholder 2">
            <a:extLst>
              <a:ext uri="{FF2B5EF4-FFF2-40B4-BE49-F238E27FC236}">
                <a16:creationId xmlns:a16="http://schemas.microsoft.com/office/drawing/2014/main" id="{1C9A43A5-4AD7-0491-31F5-E0BB474CE972}"/>
              </a:ext>
            </a:extLst>
          </p:cNvPr>
          <p:cNvSpPr>
            <a:spLocks noGrp="1"/>
          </p:cNvSpPr>
          <p:nvPr>
            <p:ph idx="1"/>
          </p:nvPr>
        </p:nvSpPr>
        <p:spPr>
          <a:xfrm>
            <a:off x="590322" y="2367694"/>
            <a:ext cx="7886700" cy="3020147"/>
          </a:xfrm>
        </p:spPr>
        <p:txBody>
          <a:bodyPr/>
          <a:lstStyle/>
          <a:p>
            <a:r>
              <a:rPr lang="en-US" dirty="0"/>
              <a:t> </a:t>
            </a:r>
            <a:r>
              <a:rPr lang="en-US" dirty="0">
                <a:latin typeface="Segoe UI" panose="020B0502040204020203" pitchFamily="34" charset="0"/>
                <a:cs typeface="Segoe UI" panose="020B0502040204020203" pitchFamily="34" charset="0"/>
              </a:rPr>
              <a:t>Strong inhibition to TC formation</a:t>
            </a:r>
          </a:p>
          <a:p>
            <a:endParaRPr lang="en-US" dirty="0">
              <a:latin typeface="Segoe UI" panose="020B0502040204020203" pitchFamily="34" charset="0"/>
              <a:cs typeface="Segoe UI" panose="020B0502040204020203" pitchFamily="34" charset="0"/>
            </a:endParaRPr>
          </a:p>
          <a:p>
            <a:r>
              <a:rPr lang="en-US" dirty="0">
                <a:latin typeface="Segoe UI" panose="020B0502040204020203" pitchFamily="34" charset="0"/>
                <a:cs typeface="Segoe UI" panose="020B0502040204020203" pitchFamily="34" charset="0"/>
              </a:rPr>
              <a:t> But for equivalent overall driving, phase 	change of water makes TCs more intense</a:t>
            </a:r>
          </a:p>
          <a:p>
            <a:endParaRPr lang="en-US" dirty="0">
              <a:latin typeface="Segoe UI" panose="020B0502040204020203" pitchFamily="34" charset="0"/>
              <a:cs typeface="Segoe UI" panose="020B0502040204020203" pitchFamily="34" charset="0"/>
            </a:endParaRPr>
          </a:p>
          <a:p>
            <a:r>
              <a:rPr lang="en-US" dirty="0">
                <a:latin typeface="Segoe UI" panose="020B0502040204020203" pitchFamily="34" charset="0"/>
                <a:cs typeface="Segoe UI" panose="020B0502040204020203" pitchFamily="34" charset="0"/>
              </a:rPr>
              <a:t> Note: Latent heating is not diabatic heating</a:t>
            </a:r>
          </a:p>
        </p:txBody>
      </p:sp>
    </p:spTree>
    <p:extLst>
      <p:ext uri="{BB962C8B-B14F-4D97-AF65-F5344CB8AC3E}">
        <p14:creationId xmlns:p14="http://schemas.microsoft.com/office/powerpoint/2010/main" val="764456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8547"/>
          <a:stretch/>
        </p:blipFill>
        <p:spPr>
          <a:xfrm>
            <a:off x="433495" y="356564"/>
            <a:ext cx="3091738" cy="3053698"/>
          </a:xfrm>
          <a:prstGeom prst="rect">
            <a:avLst/>
          </a:prstGeom>
        </p:spPr>
      </p:pic>
      <p:pic>
        <p:nvPicPr>
          <p:cNvPr id="5" name="Picture 4"/>
          <p:cNvPicPr>
            <a:picLocks noChangeAspect="1"/>
          </p:cNvPicPr>
          <p:nvPr/>
        </p:nvPicPr>
        <p:blipFill>
          <a:blip r:embed="rId3"/>
          <a:stretch>
            <a:fillRect/>
          </a:stretch>
        </p:blipFill>
        <p:spPr>
          <a:xfrm>
            <a:off x="4701079" y="573922"/>
            <a:ext cx="3888285" cy="2591381"/>
          </a:xfrm>
          <a:prstGeom prst="rect">
            <a:avLst/>
          </a:prstGeom>
        </p:spPr>
      </p:pic>
      <p:sp>
        <p:nvSpPr>
          <p:cNvPr id="7" name="Title 1"/>
          <p:cNvSpPr txBox="1">
            <a:spLocks/>
          </p:cNvSpPr>
          <p:nvPr/>
        </p:nvSpPr>
        <p:spPr>
          <a:xfrm>
            <a:off x="1070859" y="3585927"/>
            <a:ext cx="2511789" cy="476486"/>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True Diabatic Heating</a:t>
            </a:r>
          </a:p>
        </p:txBody>
      </p:sp>
      <p:sp>
        <p:nvSpPr>
          <p:cNvPr id="8" name="Content Placeholder 2"/>
          <p:cNvSpPr txBox="1">
            <a:spLocks/>
          </p:cNvSpPr>
          <p:nvPr/>
        </p:nvSpPr>
        <p:spPr>
          <a:xfrm>
            <a:off x="4671097" y="4390478"/>
            <a:ext cx="3755973" cy="1987837"/>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 “</a:t>
            </a:r>
            <a:r>
              <a:rPr kumimoji="0" lang="en-US" sz="18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Heating” may be negatively 	correlated with temperature</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 Will often</a:t>
            </a:r>
            <a:r>
              <a:rPr kumimoji="0" lang="en-US" sz="1800" b="0" i="1"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 damp a</a:t>
            </a:r>
            <a:r>
              <a:rPr kumimoji="0" lang="en-US" sz="18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 circulation</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 Guaranteed to damp circulation 	when upstream Moist 	Available Potential Energy 	(MAPE) = 0</a:t>
            </a:r>
          </a:p>
        </p:txBody>
      </p:sp>
      <p:sp>
        <p:nvSpPr>
          <p:cNvPr id="9" name="Title 1"/>
          <p:cNvSpPr txBox="1">
            <a:spLocks/>
          </p:cNvSpPr>
          <p:nvPr/>
        </p:nvSpPr>
        <p:spPr>
          <a:xfrm>
            <a:off x="4466281" y="3585927"/>
            <a:ext cx="4165603" cy="476486"/>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Conversion of latent to sensible heat</a:t>
            </a:r>
          </a:p>
        </p:txBody>
      </p:sp>
      <p:sp>
        <p:nvSpPr>
          <p:cNvPr id="10" name="Content Placeholder 2"/>
          <p:cNvSpPr txBox="1">
            <a:spLocks/>
          </p:cNvSpPr>
          <p:nvPr/>
        </p:nvSpPr>
        <p:spPr>
          <a:xfrm>
            <a:off x="736079" y="4390479"/>
            <a:ext cx="3755973" cy="1564129"/>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 </a:t>
            </a:r>
            <a:r>
              <a:rPr kumimoji="0" lang="en-US" sz="18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Heating always positively 	correlated with temperature</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 Will </a:t>
            </a:r>
            <a:r>
              <a:rPr kumimoji="0" lang="en-US" sz="1800" b="0" i="1"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always</a:t>
            </a:r>
            <a:r>
              <a:rPr kumimoji="0" lang="en-US" sz="18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 create a circulation</a:t>
            </a:r>
          </a:p>
        </p:txBody>
      </p:sp>
      <p:sp>
        <p:nvSpPr>
          <p:cNvPr id="11" name="TextBox 10"/>
          <p:cNvSpPr txBox="1"/>
          <p:nvPr/>
        </p:nvSpPr>
        <p:spPr>
          <a:xfrm>
            <a:off x="366789" y="573922"/>
            <a:ext cx="3919927"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X</a:t>
            </a:r>
          </a:p>
        </p:txBody>
      </p:sp>
    </p:spTree>
    <p:extLst>
      <p:ext uri="{BB962C8B-B14F-4D97-AF65-F5344CB8AC3E}">
        <p14:creationId xmlns:p14="http://schemas.microsoft.com/office/powerpoint/2010/main" val="1797134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4421" y="393480"/>
            <a:ext cx="7886700" cy="1325563"/>
          </a:xfrm>
        </p:spPr>
        <p:txBody>
          <a:bodyPr/>
          <a:lstStyle/>
          <a:p>
            <a:r>
              <a:rPr lang="en-US" dirty="0">
                <a:latin typeface="Segoe UI" panose="020B0502040204020203" pitchFamily="34" charset="0"/>
                <a:cs typeface="Segoe UI" panose="020B0502040204020203" pitchFamily="34" charset="0"/>
              </a:rPr>
              <a:t>A Variant on</a:t>
            </a:r>
            <a:br>
              <a:rPr lang="en-US" dirty="0">
                <a:latin typeface="Segoe UI" panose="020B0502040204020203" pitchFamily="34" charset="0"/>
                <a:cs typeface="Segoe UI" panose="020B0502040204020203" pitchFamily="34" charset="0"/>
              </a:rPr>
            </a:br>
            <a:r>
              <a:rPr lang="en-US" dirty="0">
                <a:latin typeface="Segoe UI" panose="020B0502040204020203" pitchFamily="34" charset="0"/>
                <a:cs typeface="Segoe UI" panose="020B0502040204020203" pitchFamily="34" charset="0"/>
              </a:rPr>
              <a:t>the Priestley Convection Problem</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06914" y="1856254"/>
            <a:ext cx="3961714" cy="3364065"/>
          </a:xfrm>
          <a:prstGeom prst="rect">
            <a:avLst/>
          </a:prstGeom>
        </p:spPr>
      </p:pic>
      <p:sp>
        <p:nvSpPr>
          <p:cNvPr id="4" name="Rectangle 3"/>
          <p:cNvSpPr/>
          <p:nvPr/>
        </p:nvSpPr>
        <p:spPr>
          <a:xfrm>
            <a:off x="1494628" y="5494741"/>
            <a:ext cx="6386286"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Semi-infinite, dry Boussinesq fluid subject to a constant rate of cooling, overlying a rigid plate held at fixed temperature </a:t>
            </a:r>
          </a:p>
        </p:txBody>
      </p:sp>
      <p:sp>
        <p:nvSpPr>
          <p:cNvPr id="5" name="TextBox 4">
            <a:extLst>
              <a:ext uri="{FF2B5EF4-FFF2-40B4-BE49-F238E27FC236}">
                <a16:creationId xmlns:a16="http://schemas.microsoft.com/office/drawing/2014/main" id="{C86DCB0E-D3B9-A78F-B834-B6B347E8E75B}"/>
              </a:ext>
            </a:extLst>
          </p:cNvPr>
          <p:cNvSpPr txBox="1"/>
          <p:nvPr/>
        </p:nvSpPr>
        <p:spPr>
          <a:xfrm>
            <a:off x="6781800" y="4331677"/>
            <a:ext cx="2045677"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Rough surface</a:t>
            </a:r>
          </a:p>
        </p:txBody>
      </p:sp>
    </p:spTree>
    <p:extLst>
      <p:ext uri="{BB962C8B-B14F-4D97-AF65-F5344CB8AC3E}">
        <p14:creationId xmlns:p14="http://schemas.microsoft.com/office/powerpoint/2010/main" val="12472186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6269"/>
            <a:ext cx="8984342" cy="1325563"/>
          </a:xfrm>
        </p:spPr>
        <p:txBody>
          <a:bodyPr>
            <a:normAutofit fontScale="90000"/>
          </a:bodyPr>
          <a:lstStyle/>
          <a:p>
            <a:r>
              <a:rPr lang="en-US" dirty="0">
                <a:latin typeface="Segoe UI" panose="020B0502040204020203" pitchFamily="34" charset="0"/>
                <a:cs typeface="Segoe UI" panose="020B0502040204020203" pitchFamily="34" charset="0"/>
              </a:rPr>
              <a:t>Variation:</a:t>
            </a:r>
            <a:br>
              <a:rPr lang="en-US" dirty="0">
                <a:latin typeface="Segoe UI" panose="020B0502040204020203" pitchFamily="34" charset="0"/>
                <a:cs typeface="Segoe UI" panose="020B0502040204020203" pitchFamily="34" charset="0"/>
              </a:rPr>
            </a:br>
            <a:r>
              <a:rPr lang="en-US" dirty="0">
                <a:latin typeface="Segoe UI" panose="020B0502040204020203" pitchFamily="34" charset="0"/>
                <a:cs typeface="Segoe UI" panose="020B0502040204020203" pitchFamily="34" charset="0"/>
              </a:rPr>
              <a:t>The Saturated Moist Priestley Convection Problem</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85082" y="1581832"/>
            <a:ext cx="3463317" cy="3821360"/>
          </a:xfrm>
          <a:prstGeom prst="rect">
            <a:avLst/>
          </a:prstGeom>
        </p:spPr>
      </p:pic>
      <p:sp>
        <p:nvSpPr>
          <p:cNvPr id="6" name="Rectangle 5"/>
          <p:cNvSpPr/>
          <p:nvPr/>
        </p:nvSpPr>
        <p:spPr>
          <a:xfrm>
            <a:off x="1403426" y="5528493"/>
            <a:ext cx="6226628"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As in dry problem but for a water-saturated atmosphere with constant total water concentration, but whose cloud water content (shading) increases with altitude</a:t>
            </a:r>
          </a:p>
        </p:txBody>
      </p:sp>
    </p:spTree>
    <p:extLst>
      <p:ext uri="{BB962C8B-B14F-4D97-AF65-F5344CB8AC3E}">
        <p14:creationId xmlns:p14="http://schemas.microsoft.com/office/powerpoint/2010/main" val="37494645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8514" y="493486"/>
            <a:ext cx="808445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This problem is mathematically isomorphic to the classical Priestley problem after transforming vertical coordinate to</a:t>
            </a:r>
          </a:p>
        </p:txBody>
      </p:sp>
      <p:sp>
        <p:nvSpPr>
          <p:cNvPr id="3" name="Rectangle 2"/>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28175815"/>
              </p:ext>
            </p:extLst>
          </p:nvPr>
        </p:nvGraphicFramePr>
        <p:xfrm>
          <a:off x="3395663" y="1695450"/>
          <a:ext cx="1581150" cy="1025525"/>
        </p:xfrm>
        <a:graphic>
          <a:graphicData uri="http://schemas.openxmlformats.org/presentationml/2006/ole">
            <mc:AlternateContent xmlns:mc="http://schemas.openxmlformats.org/markup-compatibility/2006">
              <mc:Choice xmlns:v="urn:schemas-microsoft-com:vml" Requires="v">
                <p:oleObj name="Equation" r:id="rId2" imgW="685800" imgH="444240" progId="Equation.DSMT4">
                  <p:embed/>
                </p:oleObj>
              </mc:Choice>
              <mc:Fallback>
                <p:oleObj name="Equation" r:id="rId2" imgW="685800" imgH="444240" progId="Equation.DSMT4">
                  <p:embed/>
                  <p:pic>
                    <p:nvPicPr>
                      <p:cNvPr id="4" name="Object 3"/>
                      <p:cNvPicPr>
                        <a:picLocks noChangeAspect="1" noChangeArrowheads="1"/>
                      </p:cNvPicPr>
                      <p:nvPr/>
                    </p:nvPicPr>
                    <p:blipFill>
                      <a:blip r:embed="rId3"/>
                      <a:srcRect/>
                      <a:stretch>
                        <a:fillRect/>
                      </a:stretch>
                    </p:blipFill>
                    <p:spPr bwMode="auto">
                      <a:xfrm>
                        <a:off x="3395663" y="1695450"/>
                        <a:ext cx="1581150" cy="1025525"/>
                      </a:xfrm>
                      <a:prstGeom prst="rect">
                        <a:avLst/>
                      </a:prstGeom>
                      <a:noFill/>
                    </p:spPr>
                  </p:pic>
                </p:oleObj>
              </mc:Fallback>
            </mc:AlternateContent>
          </a:graphicData>
        </a:graphic>
      </p:graphicFrame>
      <p:sp>
        <p:nvSpPr>
          <p:cNvPr id="5" name="TextBox 4"/>
          <p:cNvSpPr txBox="1"/>
          <p:nvPr/>
        </p:nvSpPr>
        <p:spPr>
          <a:xfrm>
            <a:off x="5334000" y="1378857"/>
            <a:ext cx="347617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Temperature along a moist adiabat starting at </a:t>
            </a:r>
            <a:r>
              <a:rPr kumimoji="0" lang="en-US" sz="1600" b="0" i="1"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T</a:t>
            </a:r>
            <a:r>
              <a:rPr kumimoji="0" lang="en-US" sz="1600" b="0" i="1" u="none" strike="noStrike" kern="1200" cap="none" spc="0" normalizeH="0" baseline="-25000" noProof="0" dirty="0">
                <a:ln>
                  <a:noFill/>
                </a:ln>
                <a:solidFill>
                  <a:prstClr val="black"/>
                </a:solidFill>
                <a:effectLst/>
                <a:uLnTx/>
                <a:uFillTx/>
                <a:latin typeface="Segoe UI" panose="020B0502040204020203" pitchFamily="34" charset="0"/>
                <a:cs typeface="Segoe UI" panose="020B0502040204020203" pitchFamily="34" charset="0"/>
              </a:rPr>
              <a:t>0</a:t>
            </a:r>
          </a:p>
        </p:txBody>
      </p:sp>
      <p:sp>
        <p:nvSpPr>
          <p:cNvPr id="6" name="TextBox 5"/>
          <p:cNvSpPr txBox="1"/>
          <p:nvPr/>
        </p:nvSpPr>
        <p:spPr>
          <a:xfrm>
            <a:off x="5333999" y="2634343"/>
            <a:ext cx="347617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Dry adiabatic lapse rate</a:t>
            </a:r>
            <a:endParaRPr kumimoji="0" lang="en-US" sz="1600" b="0" i="1" u="none" strike="noStrike" kern="1200" cap="none" spc="0" normalizeH="0" baseline="-25000" noProof="0" dirty="0">
              <a:ln>
                <a:noFill/>
              </a:ln>
              <a:solidFill>
                <a:prstClr val="black"/>
              </a:solidFill>
              <a:effectLst/>
              <a:uLnTx/>
              <a:uFillTx/>
              <a:latin typeface="Segoe UI" panose="020B0502040204020203" pitchFamily="34" charset="0"/>
              <a:cs typeface="Segoe UI" panose="020B0502040204020203" pitchFamily="34" charset="0"/>
            </a:endParaRPr>
          </a:p>
        </p:txBody>
      </p:sp>
      <p:cxnSp>
        <p:nvCxnSpPr>
          <p:cNvPr id="8" name="Straight Arrow Connector 7"/>
          <p:cNvCxnSpPr/>
          <p:nvPr/>
        </p:nvCxnSpPr>
        <p:spPr>
          <a:xfrm flipH="1">
            <a:off x="4956629" y="1857829"/>
            <a:ext cx="1045028" cy="10580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4724400" y="2547257"/>
            <a:ext cx="1124857" cy="25636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03943" y="3432629"/>
            <a:ext cx="697411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Same exact solution as before, replacing </a:t>
            </a:r>
            <a:r>
              <a:rPr kumimoji="0" lang="en-US" sz="2000" b="0" i="1"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z</a:t>
            </a:r>
            <a:r>
              <a:rPr kumimoji="0" lang="en-US" sz="20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 by </a:t>
            </a:r>
            <a:r>
              <a:rPr kumimoji="0" lang="el-GR" sz="2000" b="0" i="1"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μ</a:t>
            </a:r>
            <a:endParaRPr kumimoji="0" lang="en-US" sz="2000" b="0" i="1"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endParaRPr>
          </a:p>
        </p:txBody>
      </p:sp>
      <p:sp>
        <p:nvSpPr>
          <p:cNvPr id="12" name="TextBox 11"/>
          <p:cNvSpPr txBox="1"/>
          <p:nvPr/>
        </p:nvSpPr>
        <p:spPr>
          <a:xfrm>
            <a:off x="413656" y="4952232"/>
            <a:ext cx="779417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As before, almost all entropy production is by dissipation of turbulence kinetic energy</a:t>
            </a:r>
          </a:p>
        </p:txBody>
      </p:sp>
      <p:sp>
        <p:nvSpPr>
          <p:cNvPr id="13" name="TextBox 12"/>
          <p:cNvSpPr txBox="1"/>
          <p:nvPr/>
        </p:nvSpPr>
        <p:spPr>
          <a:xfrm>
            <a:off x="703943" y="4107805"/>
            <a:ext cx="750388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Moist rather than dry static energy becomes the relevant conserved variable</a:t>
            </a:r>
          </a:p>
        </p:txBody>
      </p:sp>
    </p:spTree>
    <p:extLst>
      <p:ext uri="{BB962C8B-B14F-4D97-AF65-F5344CB8AC3E}">
        <p14:creationId xmlns:p14="http://schemas.microsoft.com/office/powerpoint/2010/main" val="56167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1" grpId="0"/>
      <p:bldP spid="12" grpId="0"/>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5481" y="642095"/>
            <a:ext cx="4752162" cy="5243448"/>
          </a:xfrm>
          <a:prstGeom prst="rect">
            <a:avLst/>
          </a:prstGeom>
        </p:spPr>
      </p:pic>
      <p:sp>
        <p:nvSpPr>
          <p:cNvPr id="4" name="TextBox 3"/>
          <p:cNvSpPr txBox="1"/>
          <p:nvPr/>
        </p:nvSpPr>
        <p:spPr>
          <a:xfrm>
            <a:off x="5181599" y="1502229"/>
            <a:ext cx="187234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546A">
                    <a:lumMod val="20000"/>
                    <a:lumOff val="80000"/>
                  </a:srgbClr>
                </a:solidFill>
                <a:effectLst/>
                <a:uLnTx/>
                <a:uFillTx/>
                <a:latin typeface="Arial" panose="020B0604020202020204" pitchFamily="34" charset="0"/>
                <a:ea typeface="+mn-ea"/>
                <a:cs typeface="Arial" panose="020B0604020202020204" pitchFamily="34" charset="0"/>
              </a:rPr>
              <a:t>Latent heating</a:t>
            </a:r>
          </a:p>
        </p:txBody>
      </p:sp>
      <p:sp>
        <p:nvSpPr>
          <p:cNvPr id="5" name="TextBox 4"/>
          <p:cNvSpPr txBox="1"/>
          <p:nvPr/>
        </p:nvSpPr>
        <p:spPr>
          <a:xfrm>
            <a:off x="3127827" y="1502229"/>
            <a:ext cx="187234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546A">
                    <a:lumMod val="20000"/>
                    <a:lumOff val="80000"/>
                  </a:srgbClr>
                </a:solidFill>
                <a:effectLst/>
                <a:uLnTx/>
                <a:uFillTx/>
                <a:latin typeface="Arial" panose="020B0604020202020204" pitchFamily="34" charset="0"/>
                <a:ea typeface="+mn-ea"/>
                <a:cs typeface="Arial" panose="020B0604020202020204" pitchFamily="34" charset="0"/>
              </a:rPr>
              <a:t>Latent cooling</a:t>
            </a:r>
          </a:p>
        </p:txBody>
      </p:sp>
      <p:cxnSp>
        <p:nvCxnSpPr>
          <p:cNvPr id="7" name="Straight Arrow Connector 6"/>
          <p:cNvCxnSpPr/>
          <p:nvPr/>
        </p:nvCxnSpPr>
        <p:spPr>
          <a:xfrm flipH="1">
            <a:off x="6059714" y="1902339"/>
            <a:ext cx="566057" cy="550575"/>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3897086" y="1902339"/>
            <a:ext cx="515257" cy="637661"/>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3990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5481" y="642095"/>
            <a:ext cx="4752162" cy="5243448"/>
          </a:xfrm>
          <a:prstGeom prst="rect">
            <a:avLst/>
          </a:prstGeom>
        </p:spPr>
      </p:pic>
      <p:sp>
        <p:nvSpPr>
          <p:cNvPr id="4" name="TextBox 3"/>
          <p:cNvSpPr txBox="1"/>
          <p:nvPr/>
        </p:nvSpPr>
        <p:spPr>
          <a:xfrm>
            <a:off x="5181599" y="1502229"/>
            <a:ext cx="187234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546A">
                    <a:lumMod val="20000"/>
                    <a:lumOff val="80000"/>
                  </a:srgbClr>
                </a:solidFill>
                <a:effectLst/>
                <a:uLnTx/>
                <a:uFillTx/>
                <a:latin typeface="Arial" panose="020B0604020202020204" pitchFamily="34" charset="0"/>
                <a:ea typeface="+mn-ea"/>
                <a:cs typeface="Arial" panose="020B0604020202020204" pitchFamily="34" charset="0"/>
              </a:rPr>
              <a:t>Latent heating</a:t>
            </a:r>
          </a:p>
        </p:txBody>
      </p:sp>
      <p:sp>
        <p:nvSpPr>
          <p:cNvPr id="5" name="TextBox 4"/>
          <p:cNvSpPr txBox="1"/>
          <p:nvPr/>
        </p:nvSpPr>
        <p:spPr>
          <a:xfrm>
            <a:off x="3127827" y="1502229"/>
            <a:ext cx="187234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546A">
                    <a:lumMod val="20000"/>
                    <a:lumOff val="80000"/>
                  </a:srgbClr>
                </a:solidFill>
                <a:effectLst/>
                <a:uLnTx/>
                <a:uFillTx/>
                <a:latin typeface="Arial" panose="020B0604020202020204" pitchFamily="34" charset="0"/>
                <a:ea typeface="+mn-ea"/>
                <a:cs typeface="Arial" panose="020B0604020202020204" pitchFamily="34" charset="0"/>
              </a:rPr>
              <a:t>Latent cooling</a:t>
            </a:r>
          </a:p>
        </p:txBody>
      </p:sp>
      <p:cxnSp>
        <p:nvCxnSpPr>
          <p:cNvPr id="7" name="Straight Arrow Connector 6"/>
          <p:cNvCxnSpPr/>
          <p:nvPr/>
        </p:nvCxnSpPr>
        <p:spPr>
          <a:xfrm flipH="1">
            <a:off x="6059714" y="1902339"/>
            <a:ext cx="566057" cy="550575"/>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3897086" y="1902339"/>
            <a:ext cx="515257" cy="637661"/>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820058" y="6100987"/>
            <a:ext cx="795382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Would you say that the turbulence is driven by latent heating and cooling?</a:t>
            </a:r>
          </a:p>
        </p:txBody>
      </p:sp>
    </p:spTree>
    <p:extLst>
      <p:ext uri="{BB962C8B-B14F-4D97-AF65-F5344CB8AC3E}">
        <p14:creationId xmlns:p14="http://schemas.microsoft.com/office/powerpoint/2010/main" val="33656017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263526"/>
            <a:ext cx="7886700" cy="1035503"/>
          </a:xfrm>
        </p:spPr>
        <p:txBody>
          <a:bodyPr/>
          <a:lstStyle/>
          <a:p>
            <a:r>
              <a:rPr lang="en-US" dirty="0">
                <a:latin typeface="Segoe UI" panose="020B0502040204020203" pitchFamily="34" charset="0"/>
                <a:cs typeface="Segoe UI" panose="020B0502040204020203" pitchFamily="34" charset="0"/>
              </a:rPr>
              <a:t>One more variant:</a:t>
            </a:r>
            <a:br>
              <a:rPr lang="en-US" dirty="0">
                <a:latin typeface="Segoe UI" panose="020B0502040204020203" pitchFamily="34" charset="0"/>
                <a:cs typeface="Segoe UI" panose="020B0502040204020203" pitchFamily="34" charset="0"/>
              </a:rPr>
            </a:br>
            <a:r>
              <a:rPr lang="en-US" dirty="0">
                <a:latin typeface="Segoe UI" panose="020B0502040204020203" pitchFamily="34" charset="0"/>
                <a:cs typeface="Segoe UI" panose="020B0502040204020203" pitchFamily="34" charset="0"/>
              </a:rPr>
              <a:t>permit just a </a:t>
            </a:r>
            <a:r>
              <a:rPr lang="en-US" i="1" dirty="0">
                <a:latin typeface="Segoe UI" panose="020B0502040204020203" pitchFamily="34" charset="0"/>
                <a:cs typeface="Segoe UI" panose="020B0502040204020203" pitchFamily="34" charset="0"/>
              </a:rPr>
              <a:t>little</a:t>
            </a:r>
            <a:r>
              <a:rPr lang="en-US" dirty="0">
                <a:latin typeface="Segoe UI" panose="020B0502040204020203" pitchFamily="34" charset="0"/>
                <a:cs typeface="Segoe UI" panose="020B0502040204020203" pitchFamily="34" charset="0"/>
              </a:rPr>
              <a:t> precipitation:</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61870" y="1470973"/>
            <a:ext cx="4420257" cy="5082228"/>
          </a:xfrm>
          <a:prstGeom prst="rect">
            <a:avLst/>
          </a:prstGeom>
        </p:spPr>
      </p:pic>
      <p:sp>
        <p:nvSpPr>
          <p:cNvPr id="4" name="TextBox 3"/>
          <p:cNvSpPr txBox="1"/>
          <p:nvPr/>
        </p:nvSpPr>
        <p:spPr>
          <a:xfrm>
            <a:off x="7300686" y="2756640"/>
            <a:ext cx="1632858"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Unsaturated air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But with moist adiabatic lapse rate. </a:t>
            </a:r>
            <a:r>
              <a:rPr kumimoji="0" lang="en-US" sz="1600" b="0" i="1"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Source</a:t>
            </a:r>
            <a:r>
              <a:rPr kumimoji="0" lang="en-US" sz="16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 of buoyancy in downward-moving unsaturated air</a:t>
            </a:r>
          </a:p>
        </p:txBody>
      </p:sp>
      <p:cxnSp>
        <p:nvCxnSpPr>
          <p:cNvPr id="6" name="Straight Arrow Connector 5"/>
          <p:cNvCxnSpPr/>
          <p:nvPr/>
        </p:nvCxnSpPr>
        <p:spPr>
          <a:xfrm flipH="1">
            <a:off x="4811486" y="4818743"/>
            <a:ext cx="3040743" cy="59508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7" name="Object 6"/>
          <p:cNvGraphicFramePr>
            <a:graphicFrameLocks noChangeAspect="1"/>
          </p:cNvGraphicFramePr>
          <p:nvPr/>
        </p:nvGraphicFramePr>
        <p:xfrm>
          <a:off x="3333791" y="2209120"/>
          <a:ext cx="2476414" cy="439737"/>
        </p:xfrm>
        <a:graphic>
          <a:graphicData uri="http://schemas.openxmlformats.org/presentationml/2006/ole">
            <mc:AlternateContent xmlns:mc="http://schemas.openxmlformats.org/markup-compatibility/2006">
              <mc:Choice xmlns:v="urn:schemas-microsoft-com:vml" Requires="v">
                <p:oleObj name="Equation" r:id="rId3" imgW="1358640" imgH="241200" progId="Equation.DSMT4">
                  <p:embed/>
                </p:oleObj>
              </mc:Choice>
              <mc:Fallback>
                <p:oleObj name="Equation" r:id="rId3" imgW="1358640" imgH="241200" progId="Equation.DSMT4">
                  <p:embed/>
                  <p:pic>
                    <p:nvPicPr>
                      <p:cNvPr id="7" name="Object 6"/>
                      <p:cNvPicPr/>
                      <p:nvPr/>
                    </p:nvPicPr>
                    <p:blipFill>
                      <a:blip r:embed="rId4"/>
                      <a:stretch>
                        <a:fillRect/>
                      </a:stretch>
                    </p:blipFill>
                    <p:spPr>
                      <a:xfrm>
                        <a:off x="3333791" y="2209120"/>
                        <a:ext cx="2476414" cy="439737"/>
                      </a:xfrm>
                      <a:prstGeom prst="rect">
                        <a:avLst/>
                      </a:prstGeom>
                    </p:spPr>
                  </p:pic>
                </p:oleObj>
              </mc:Fallback>
            </mc:AlternateContent>
          </a:graphicData>
        </a:graphic>
      </p:graphicFrame>
    </p:spTree>
    <p:extLst>
      <p:ext uri="{BB962C8B-B14F-4D97-AF65-F5344CB8AC3E}">
        <p14:creationId xmlns:p14="http://schemas.microsoft.com/office/powerpoint/2010/main" val="1208362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964" y="114553"/>
            <a:ext cx="7886700" cy="645716"/>
          </a:xfrm>
        </p:spPr>
        <p:txBody>
          <a:bodyPr>
            <a:normAutofit/>
          </a:bodyPr>
          <a:lstStyle/>
          <a:p>
            <a:r>
              <a:rPr lang="en-US" sz="2400" dirty="0">
                <a:latin typeface="Segoe UI" panose="020B0502040204020203" pitchFamily="34" charset="0"/>
                <a:cs typeface="Segoe UI" panose="020B0502040204020203" pitchFamily="34" charset="0"/>
              </a:rPr>
              <a:t>Moist Radiative-Convective Equilibrium (RCE)</a:t>
            </a:r>
          </a:p>
        </p:txBody>
      </p:sp>
      <p:sp>
        <p:nvSpPr>
          <p:cNvPr id="6" name="Content Placeholder 5"/>
          <p:cNvSpPr>
            <a:spLocks noGrp="1"/>
          </p:cNvSpPr>
          <p:nvPr>
            <p:ph idx="1"/>
          </p:nvPr>
        </p:nvSpPr>
        <p:spPr>
          <a:xfrm>
            <a:off x="628650" y="5210629"/>
            <a:ext cx="8261350" cy="1335314"/>
          </a:xfrm>
        </p:spPr>
        <p:txBody>
          <a:bodyPr>
            <a:normAutofit fontScale="92500"/>
          </a:bodyPr>
          <a:lstStyle/>
          <a:p>
            <a:r>
              <a:rPr lang="en-US" dirty="0">
                <a:latin typeface="Segoe UI" panose="020B0502040204020203" pitchFamily="34" charset="0"/>
                <a:cs typeface="Segoe UI" panose="020B0502040204020203" pitchFamily="34" charset="0"/>
              </a:rPr>
              <a:t> </a:t>
            </a:r>
            <a:r>
              <a:rPr lang="en-US" sz="1800" dirty="0">
                <a:latin typeface="Segoe UI" panose="020B0502040204020203" pitchFamily="34" charset="0"/>
                <a:cs typeface="Segoe UI" panose="020B0502040204020203" pitchFamily="34" charset="0"/>
              </a:rPr>
              <a:t>Irreversible fallout of water leads to strong buoyant brake on TKE production</a:t>
            </a:r>
          </a:p>
          <a:p>
            <a:r>
              <a:rPr lang="en-US" sz="1800" dirty="0">
                <a:latin typeface="Segoe UI" panose="020B0502040204020203" pitchFamily="34" charset="0"/>
                <a:cs typeface="Segoe UI" panose="020B0502040204020203" pitchFamily="34" charset="0"/>
              </a:rPr>
              <a:t> </a:t>
            </a:r>
            <a:r>
              <a:rPr lang="en-US" sz="1800" b="1" i="1" dirty="0">
                <a:latin typeface="Segoe UI" panose="020B0502040204020203" pitchFamily="34" charset="0"/>
                <a:cs typeface="Segoe UI" panose="020B0502040204020203" pitchFamily="34" charset="0"/>
              </a:rPr>
              <a:t>Almost all entropy production is by mixing of saturated with unsaturated air; 	little left over for TKE production</a:t>
            </a:r>
          </a:p>
          <a:p>
            <a:r>
              <a:rPr lang="en-US" sz="1800" dirty="0">
                <a:latin typeface="Segoe UI" panose="020B0502040204020203" pitchFamily="34" charset="0"/>
                <a:cs typeface="Segoe UI" panose="020B0502040204020203" pitchFamily="34" charset="0"/>
              </a:rPr>
              <a:t> For same radiative forcing, moist convection is </a:t>
            </a:r>
            <a:r>
              <a:rPr lang="en-US" sz="1800" b="1" i="1" dirty="0">
                <a:latin typeface="Segoe UI" panose="020B0502040204020203" pitchFamily="34" charset="0"/>
                <a:cs typeface="Segoe UI" panose="020B0502040204020203" pitchFamily="34" charset="0"/>
              </a:rPr>
              <a:t>much</a:t>
            </a:r>
            <a:r>
              <a:rPr lang="en-US" sz="1800" dirty="0">
                <a:latin typeface="Segoe UI" panose="020B0502040204020203" pitchFamily="34" charset="0"/>
                <a:cs typeface="Segoe UI" panose="020B0502040204020203" pitchFamily="34" charset="0"/>
              </a:rPr>
              <a:t> weaker than dry convection</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2357" y="1010842"/>
            <a:ext cx="7593357" cy="4058391"/>
          </a:xfrm>
          <a:prstGeom prst="rect">
            <a:avLst/>
          </a:prstGeom>
        </p:spPr>
      </p:pic>
      <p:sp>
        <p:nvSpPr>
          <p:cNvPr id="4" name="TextBox 3"/>
          <p:cNvSpPr txBox="1"/>
          <p:nvPr/>
        </p:nvSpPr>
        <p:spPr>
          <a:xfrm>
            <a:off x="3556001" y="3434280"/>
            <a:ext cx="2396922"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00"/>
                </a:solidFill>
                <a:effectLst/>
                <a:uLnTx/>
                <a:uFillTx/>
                <a:latin typeface="Segoe UI" panose="020B0502040204020203" pitchFamily="34" charset="0"/>
                <a:cs typeface="Segoe UI" panose="020B0502040204020203" pitchFamily="34" charset="0"/>
              </a:rPr>
              <a:t>Strong source of saturation moist static energy in downward moving air</a:t>
            </a:r>
          </a:p>
        </p:txBody>
      </p:sp>
      <p:sp>
        <p:nvSpPr>
          <p:cNvPr id="5" name="TextBox 4"/>
          <p:cNvSpPr txBox="1"/>
          <p:nvPr/>
        </p:nvSpPr>
        <p:spPr>
          <a:xfrm>
            <a:off x="1458687" y="3434280"/>
            <a:ext cx="2396922"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00"/>
                </a:solidFill>
                <a:effectLst/>
                <a:uLnTx/>
                <a:uFillTx/>
                <a:latin typeface="Segoe UI" panose="020B0502040204020203" pitchFamily="34" charset="0"/>
                <a:cs typeface="Segoe UI" panose="020B0502040204020203" pitchFamily="34" charset="0"/>
              </a:rPr>
              <a:t>No source of saturation moist static energy in upward moving air</a:t>
            </a:r>
          </a:p>
        </p:txBody>
      </p:sp>
    </p:spTree>
    <p:extLst>
      <p:ext uri="{BB962C8B-B14F-4D97-AF65-F5344CB8AC3E}">
        <p14:creationId xmlns:p14="http://schemas.microsoft.com/office/powerpoint/2010/main" val="1496270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9343ADA-5DF2-2668-CB60-EB8F5F122C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927802"/>
          </a:xfrm>
          <a:prstGeom prst="rect">
            <a:avLst/>
          </a:prstGeom>
        </p:spPr>
      </p:pic>
      <p:sp>
        <p:nvSpPr>
          <p:cNvPr id="2" name="Title 1">
            <a:extLst>
              <a:ext uri="{FF2B5EF4-FFF2-40B4-BE49-F238E27FC236}">
                <a16:creationId xmlns:a16="http://schemas.microsoft.com/office/drawing/2014/main" id="{C64C0913-BEBF-40E6-B5A4-403D26B848BE}"/>
              </a:ext>
            </a:extLst>
          </p:cNvPr>
          <p:cNvSpPr>
            <a:spLocks noGrp="1"/>
          </p:cNvSpPr>
          <p:nvPr>
            <p:ph type="ctrTitle"/>
          </p:nvPr>
        </p:nvSpPr>
        <p:spPr>
          <a:xfrm>
            <a:off x="685800" y="328423"/>
            <a:ext cx="7772400" cy="1122571"/>
          </a:xfrm>
        </p:spPr>
        <p:txBody>
          <a:bodyPr>
            <a:normAutofit/>
          </a:bodyPr>
          <a:lstStyle/>
          <a:p>
            <a:r>
              <a:rPr lang="en-US" sz="3600" dirty="0">
                <a:solidFill>
                  <a:srgbClr val="FFFF00"/>
                </a:solidFill>
                <a:latin typeface="Segoe UI" panose="020B0502040204020203" pitchFamily="34" charset="0"/>
                <a:cs typeface="Segoe UI" panose="020B0502040204020203" pitchFamily="34" charset="0"/>
              </a:rPr>
              <a:t>Real TCs Form in Mostly Non-rotating Near-RCE States</a:t>
            </a:r>
          </a:p>
        </p:txBody>
      </p:sp>
    </p:spTree>
    <p:extLst>
      <p:ext uri="{BB962C8B-B14F-4D97-AF65-F5344CB8AC3E}">
        <p14:creationId xmlns:p14="http://schemas.microsoft.com/office/powerpoint/2010/main" val="25448645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4B915C8-EECB-2F39-6E1D-9678E639AC09}"/>
              </a:ext>
            </a:extLst>
          </p:cNvPr>
          <p:cNvSpPr>
            <a:spLocks noGrp="1"/>
          </p:cNvSpPr>
          <p:nvPr>
            <p:ph type="title"/>
          </p:nvPr>
        </p:nvSpPr>
        <p:spPr>
          <a:xfrm>
            <a:off x="628650" y="272043"/>
            <a:ext cx="7886700" cy="932555"/>
          </a:xfrm>
        </p:spPr>
        <p:txBody>
          <a:bodyPr>
            <a:normAutofit/>
          </a:bodyPr>
          <a:lstStyle/>
          <a:p>
            <a:r>
              <a:rPr lang="en-US" sz="3600" dirty="0">
                <a:latin typeface="Segoe UI" panose="020B0502040204020203" pitchFamily="34" charset="0"/>
                <a:cs typeface="Segoe UI" panose="020B0502040204020203" pitchFamily="34" charset="0"/>
              </a:rPr>
              <a:t>Conventional View of TC Energetics:</a:t>
            </a:r>
          </a:p>
        </p:txBody>
      </p:sp>
      <p:sp>
        <p:nvSpPr>
          <p:cNvPr id="2" name="TextBox 1">
            <a:extLst>
              <a:ext uri="{FF2B5EF4-FFF2-40B4-BE49-F238E27FC236}">
                <a16:creationId xmlns:a16="http://schemas.microsoft.com/office/drawing/2014/main" id="{E717E331-0097-2498-6A71-E9AF7493F5D4}"/>
              </a:ext>
            </a:extLst>
          </p:cNvPr>
          <p:cNvSpPr txBox="1"/>
          <p:nvPr/>
        </p:nvSpPr>
        <p:spPr>
          <a:xfrm>
            <a:off x="755613" y="1401715"/>
            <a:ext cx="7326151" cy="430887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Me:</a:t>
            </a:r>
            <a:r>
              <a:rPr kumimoji="0" lang="en-US" sz="1800" b="0" i="1"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What drives tropical cyclones?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Claude: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a:p>
            <a:pPr marL="342900" marR="0" lvl="0" indent="-342900" algn="l" defTabSz="457200" rtl="0" eaLnBrk="1" fontAlgn="auto" latinLnBrk="0" hangingPunct="1">
              <a:lnSpc>
                <a:spcPct val="100000"/>
              </a:lnSpc>
              <a:spcBef>
                <a:spcPts val="0"/>
              </a:spcBef>
              <a:spcAft>
                <a:spcPts val="12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Warm, moist surface air rises rapidly, releasing latent heat as water vapor condenses </a:t>
            </a:r>
          </a:p>
          <a:p>
            <a:pPr marL="342900" marR="0" lvl="0" indent="-342900" algn="l" defTabSz="457200" rtl="0" eaLnBrk="1" fontAlgn="auto" latinLnBrk="0" hangingPunct="1">
              <a:lnSpc>
                <a:spcPct val="100000"/>
              </a:lnSpc>
              <a:spcBef>
                <a:spcPts val="0"/>
              </a:spcBef>
              <a:spcAft>
                <a:spcPts val="12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This latent heat warms the upper atmosphere, lowering surface pressure</a:t>
            </a:r>
          </a:p>
          <a:p>
            <a:pPr marL="342900" marR="0" lvl="0" indent="-342900" algn="l" defTabSz="457200" rtl="0" eaLnBrk="1" fontAlgn="auto" latinLnBrk="0" hangingPunct="1">
              <a:lnSpc>
                <a:spcPct val="100000"/>
              </a:lnSpc>
              <a:spcBef>
                <a:spcPts val="0"/>
              </a:spcBef>
              <a:spcAft>
                <a:spcPts val="12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Lower pressure draws in more warm, moist air from the surface</a:t>
            </a:r>
          </a:p>
          <a:p>
            <a:pPr marL="342900" marR="0" lvl="0" indent="-342900" algn="l" defTabSz="457200" rtl="0" eaLnBrk="1" fontAlgn="auto" latinLnBrk="0" hangingPunct="1">
              <a:lnSpc>
                <a:spcPct val="100000"/>
              </a:lnSpc>
              <a:spcBef>
                <a:spcPts val="0"/>
              </a:spcBef>
              <a:spcAft>
                <a:spcPts val="12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That air rises, releases more latent heat, further deepens the low — a positive feedback loop</a:t>
            </a:r>
          </a:p>
          <a:p>
            <a:pPr marL="342900" marR="0" lvl="0" indent="-342900" algn="l" defTabSz="457200" rtl="0" eaLnBrk="1" fontAlgn="auto" latinLnBrk="0" hangingPunct="1">
              <a:lnSpc>
                <a:spcPct val="100000"/>
              </a:lnSpc>
              <a:spcBef>
                <a:spcPts val="0"/>
              </a:spcBef>
              <a:spcAft>
                <a:spcPts val="12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The Coriolis effect organizes this inflow into a rotating spiral (cyclonic rotation)</a:t>
            </a:r>
          </a:p>
        </p:txBody>
      </p:sp>
      <p:sp>
        <p:nvSpPr>
          <p:cNvPr id="5" name="TextBox 4">
            <a:extLst>
              <a:ext uri="{FF2B5EF4-FFF2-40B4-BE49-F238E27FC236}">
                <a16:creationId xmlns:a16="http://schemas.microsoft.com/office/drawing/2014/main" id="{0CD0623F-EF74-C2C0-0454-624C7377DCF2}"/>
              </a:ext>
            </a:extLst>
          </p:cNvPr>
          <p:cNvSpPr txBox="1"/>
          <p:nvPr/>
        </p:nvSpPr>
        <p:spPr>
          <a:xfrm>
            <a:off x="328527" y="5962764"/>
            <a:ext cx="7886700"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Note:  </a:t>
            </a:r>
            <a:r>
              <a:rPr kumimoji="0" lang="en-US"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Claude goes on to cite sea-air heat transfer as necessary for further 		intensification</a:t>
            </a:r>
          </a:p>
        </p:txBody>
      </p:sp>
    </p:spTree>
    <p:extLst>
      <p:ext uri="{BB962C8B-B14F-4D97-AF65-F5344CB8AC3E}">
        <p14:creationId xmlns:p14="http://schemas.microsoft.com/office/powerpoint/2010/main" val="998683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38200" y="608576"/>
            <a:ext cx="7315200" cy="5510982"/>
          </a:xfrm>
          <a:prstGeom prst="rect">
            <a:avLst/>
          </a:prstGeom>
        </p:spPr>
      </p:pic>
    </p:spTree>
    <p:extLst>
      <p:ext uri="{BB962C8B-B14F-4D97-AF65-F5344CB8AC3E}">
        <p14:creationId xmlns:p14="http://schemas.microsoft.com/office/powerpoint/2010/main" val="38118241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74D6723-F1F6-7446-1280-7B4C629D17B5}"/>
              </a:ext>
            </a:extLst>
          </p:cNvPr>
          <p:cNvPicPr>
            <a:picLocks noChangeAspect="1"/>
          </p:cNvPicPr>
          <p:nvPr/>
        </p:nvPicPr>
        <p:blipFill>
          <a:blip r:embed="rId2"/>
          <a:stretch>
            <a:fillRect/>
          </a:stretch>
        </p:blipFill>
        <p:spPr>
          <a:xfrm>
            <a:off x="2057035" y="1191860"/>
            <a:ext cx="5247214" cy="5271907"/>
          </a:xfrm>
          <a:prstGeom prst="rect">
            <a:avLst/>
          </a:prstGeom>
        </p:spPr>
      </p:pic>
      <p:sp>
        <p:nvSpPr>
          <p:cNvPr id="5" name="TextBox 4">
            <a:extLst>
              <a:ext uri="{FF2B5EF4-FFF2-40B4-BE49-F238E27FC236}">
                <a16:creationId xmlns:a16="http://schemas.microsoft.com/office/drawing/2014/main" id="{F9EEE037-9B57-F83C-E3BA-C89C94344D0A}"/>
              </a:ext>
            </a:extLst>
          </p:cNvPr>
          <p:cNvSpPr txBox="1"/>
          <p:nvPr/>
        </p:nvSpPr>
        <p:spPr>
          <a:xfrm>
            <a:off x="1456469" y="339478"/>
            <a:ext cx="6674572" cy="584775"/>
          </a:xfrm>
          <a:prstGeom prst="rect">
            <a:avLst/>
          </a:prstGeom>
          <a:noFill/>
        </p:spPr>
        <p:txBody>
          <a:bodyPr wrap="square" rtlCol="0">
            <a:spAutoFit/>
          </a:bodyPr>
          <a:lstStyle/>
          <a:p>
            <a:pPr algn="ctr"/>
            <a:r>
              <a:rPr lang="en-US" sz="3200" dirty="0">
                <a:latin typeface="Segoe UI" panose="020B0502040204020203" pitchFamily="34" charset="0"/>
                <a:cs typeface="Segoe UI" panose="020B0502040204020203" pitchFamily="34" charset="0"/>
              </a:rPr>
              <a:t>The Inhibition to Genesis</a:t>
            </a:r>
          </a:p>
        </p:txBody>
      </p:sp>
    </p:spTree>
    <p:extLst>
      <p:ext uri="{BB962C8B-B14F-4D97-AF65-F5344CB8AC3E}">
        <p14:creationId xmlns:p14="http://schemas.microsoft.com/office/powerpoint/2010/main" val="23376321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normAutofit/>
          </a:bodyPr>
          <a:lstStyle/>
          <a:p>
            <a:pPr eaLnBrk="1" hangingPunct="1"/>
            <a:r>
              <a:rPr lang="en-US" sz="3600" dirty="0">
                <a:solidFill>
                  <a:srgbClr val="002060"/>
                </a:solidFill>
                <a:latin typeface="Segoe UI" panose="020B0502040204020203" pitchFamily="34" charset="0"/>
                <a:cs typeface="Segoe UI" panose="020B0502040204020203" pitchFamily="34" charset="0"/>
              </a:rPr>
              <a:t>“Air-Mass” Showers:</a:t>
            </a:r>
          </a:p>
        </p:txBody>
      </p:sp>
      <p:pic>
        <p:nvPicPr>
          <p:cNvPr id="24579" name="Picture 3" descr="air_mass_storm"/>
          <p:cNvPicPr>
            <a:picLocks noGrp="1" noChangeAspect="1" noChangeArrowheads="1"/>
          </p:cNvPicPr>
          <p:nvPr>
            <p:ph idx="1"/>
          </p:nvPr>
        </p:nvPicPr>
        <p:blipFill>
          <a:blip r:embed="rId3" cstate="print"/>
          <a:srcRect/>
          <a:stretch>
            <a:fillRect/>
          </a:stretch>
        </p:blipFill>
        <p:spPr>
          <a:xfrm>
            <a:off x="304800" y="1905000"/>
            <a:ext cx="8534400" cy="4306888"/>
          </a:xfrm>
          <a:noFill/>
        </p:spPr>
      </p:pic>
      <p:sp>
        <p:nvSpPr>
          <p:cNvPr id="2" name="TextBox 1">
            <a:extLst>
              <a:ext uri="{FF2B5EF4-FFF2-40B4-BE49-F238E27FC236}">
                <a16:creationId xmlns:a16="http://schemas.microsoft.com/office/drawing/2014/main" id="{A8142012-2AC4-720F-2ED2-24B37E1687C8}"/>
              </a:ext>
            </a:extLst>
          </p:cNvPr>
          <p:cNvSpPr txBox="1"/>
          <p:nvPr/>
        </p:nvSpPr>
        <p:spPr>
          <a:xfrm>
            <a:off x="4428877" y="6424654"/>
            <a:ext cx="4257923" cy="369332"/>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After Byers and Braham, 1948</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CA487D-D70E-9404-CE5A-61A3054143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412" y="1250171"/>
            <a:ext cx="7931648" cy="4641430"/>
          </a:xfrm>
          <a:prstGeom prst="rect">
            <a:avLst/>
          </a:prstGeom>
        </p:spPr>
      </p:pic>
      <p:sp>
        <p:nvSpPr>
          <p:cNvPr id="25603" name="Line 3"/>
          <p:cNvSpPr>
            <a:spLocks noChangeShapeType="1"/>
          </p:cNvSpPr>
          <p:nvPr/>
        </p:nvSpPr>
        <p:spPr bwMode="auto">
          <a:xfrm>
            <a:off x="7391400" y="4465320"/>
            <a:ext cx="0" cy="762000"/>
          </a:xfrm>
          <a:prstGeom prst="line">
            <a:avLst/>
          </a:prstGeom>
          <a:noFill/>
          <a:ln w="38100">
            <a:solidFill>
              <a:srgbClr val="0000FF"/>
            </a:solidFill>
            <a:round/>
            <a:headEnd/>
            <a:tailEnd type="triangle" w="med" len="me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25604" name="Text Box 4"/>
          <p:cNvSpPr txBox="1">
            <a:spLocks noChangeArrowheads="1"/>
          </p:cNvSpPr>
          <p:nvPr/>
        </p:nvSpPr>
        <p:spPr bwMode="auto">
          <a:xfrm>
            <a:off x="6400800" y="4008120"/>
            <a:ext cx="1981200" cy="336550"/>
          </a:xfrm>
          <a:prstGeom prst="rect">
            <a:avLst/>
          </a:prstGeom>
          <a:noFill/>
          <a:ln w="9525">
            <a:noFill/>
            <a:miter lim="800000"/>
            <a:headEnd/>
            <a:tailEnd/>
          </a:ln>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Saturation at SST</a:t>
            </a:r>
          </a:p>
        </p:txBody>
      </p:sp>
      <p:sp>
        <p:nvSpPr>
          <p:cNvPr id="2" name="TextBox 1">
            <a:extLst>
              <a:ext uri="{FF2B5EF4-FFF2-40B4-BE49-F238E27FC236}">
                <a16:creationId xmlns:a16="http://schemas.microsoft.com/office/drawing/2014/main" id="{43777C8D-10DB-40BA-00DB-B1F48A46ACEF}"/>
              </a:ext>
            </a:extLst>
          </p:cNvPr>
          <p:cNvSpPr txBox="1"/>
          <p:nvPr/>
        </p:nvSpPr>
        <p:spPr>
          <a:xfrm>
            <a:off x="324465" y="230075"/>
            <a:ext cx="8324595"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To overcome thermodynamic inhibition, </a:t>
            </a:r>
            <a:r>
              <a:rPr kumimoji="0" lang="en-US" sz="2400" b="1"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mesoscale column must come close to saturation</a:t>
            </a:r>
            <a:r>
              <a:rPr kumimoji="0" lang="en-US" sz="24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 How does that happen?</a:t>
            </a:r>
          </a:p>
        </p:txBody>
      </p:sp>
      <p:sp>
        <p:nvSpPr>
          <p:cNvPr id="4" name="TextBox 3">
            <a:extLst>
              <a:ext uri="{FF2B5EF4-FFF2-40B4-BE49-F238E27FC236}">
                <a16:creationId xmlns:a16="http://schemas.microsoft.com/office/drawing/2014/main" id="{ADFC2493-34D1-4E0E-974D-2E6BBB3A1616}"/>
              </a:ext>
            </a:extLst>
          </p:cNvPr>
          <p:cNvSpPr txBox="1"/>
          <p:nvPr/>
        </p:nvSpPr>
        <p:spPr>
          <a:xfrm>
            <a:off x="129540" y="5974080"/>
            <a:ext cx="886968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Energetically advantageous to go through cold-core phase first</a:t>
            </a:r>
          </a:p>
        </p:txBody>
      </p:sp>
    </p:spTree>
    <p:extLst>
      <p:ext uri="{BB962C8B-B14F-4D97-AF65-F5344CB8AC3E}">
        <p14:creationId xmlns:p14="http://schemas.microsoft.com/office/powerpoint/2010/main" val="3269944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60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60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animBg="1"/>
      <p:bldP spid="2560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0875" y="1571887"/>
            <a:ext cx="7886700" cy="1325563"/>
          </a:xfrm>
        </p:spPr>
        <p:txBody>
          <a:bodyPr/>
          <a:lstStyle/>
          <a:p>
            <a:r>
              <a:rPr lang="en-US" dirty="0">
                <a:latin typeface="Segoe UI" panose="020B0502040204020203" pitchFamily="34" charset="0"/>
                <a:cs typeface="Segoe UI" panose="020B0502040204020203" pitchFamily="34" charset="0"/>
              </a:rPr>
              <a:t>Self-Aggregation of Moist Convection</a:t>
            </a:r>
          </a:p>
        </p:txBody>
      </p:sp>
    </p:spTree>
    <p:extLst>
      <p:ext uri="{BB962C8B-B14F-4D97-AF65-F5344CB8AC3E}">
        <p14:creationId xmlns:p14="http://schemas.microsoft.com/office/powerpoint/2010/main" val="10330186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pic>
        <p:nvPicPr>
          <p:cNvPr id="173060" name="Picture 4" descr="monsoon4"/>
          <p:cNvPicPr>
            <a:picLocks noChangeAspect="1" noChangeArrowheads="1"/>
          </p:cNvPicPr>
          <p:nvPr/>
        </p:nvPicPr>
        <p:blipFill>
          <a:blip r:embed="rId2" cstate="print"/>
          <a:srcRect/>
          <a:stretch>
            <a:fillRect/>
          </a:stretch>
        </p:blipFill>
        <p:spPr bwMode="auto">
          <a:xfrm>
            <a:off x="1295400" y="228600"/>
            <a:ext cx="6553200" cy="6110978"/>
          </a:xfrm>
          <a:prstGeom prst="rect">
            <a:avLst/>
          </a:prstGeom>
          <a:noFill/>
        </p:spPr>
      </p:pic>
      <p:sp>
        <p:nvSpPr>
          <p:cNvPr id="3" name="Rectangle 2"/>
          <p:cNvSpPr/>
          <p:nvPr/>
        </p:nvSpPr>
        <p:spPr>
          <a:xfrm>
            <a:off x="1219200" y="6324600"/>
            <a:ext cx="6705600"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Segoe UI" panose="020B0502040204020203" pitchFamily="34" charset="0"/>
                <a:cs typeface="Segoe UI" panose="020B0502040204020203" pitchFamily="34" charset="0"/>
              </a:rPr>
              <a:t>Monsoonal Thunderstorms, Bangladesh and India, July 1985</a:t>
            </a:r>
          </a:p>
        </p:txBody>
      </p:sp>
    </p:spTree>
    <p:extLst>
      <p:ext uri="{BB962C8B-B14F-4D97-AF65-F5344CB8AC3E}">
        <p14:creationId xmlns:p14="http://schemas.microsoft.com/office/powerpoint/2010/main" val="5065596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solidFill>
                  <a:srgbClr val="0000FF"/>
                </a:solidFill>
                <a:latin typeface="Segoe UI" panose="020B0502040204020203" pitchFamily="34" charset="0"/>
                <a:cs typeface="Segoe UI" panose="020B0502040204020203" pitchFamily="34" charset="0"/>
              </a:rPr>
              <a:t>Compelling Results from Cloud-Permitting Models:</a:t>
            </a:r>
          </a:p>
        </p:txBody>
      </p:sp>
      <p:sp>
        <p:nvSpPr>
          <p:cNvPr id="4" name="Content Placeholder 3"/>
          <p:cNvSpPr>
            <a:spLocks noGrp="1"/>
          </p:cNvSpPr>
          <p:nvPr>
            <p:ph idx="1"/>
          </p:nvPr>
        </p:nvSpPr>
        <p:spPr>
          <a:xfrm>
            <a:off x="457200" y="1600200"/>
            <a:ext cx="8229600" cy="4931229"/>
          </a:xfrm>
        </p:spPr>
        <p:txBody>
          <a:bodyPr/>
          <a:lstStyle/>
          <a:p>
            <a:pPr>
              <a:buBlip>
                <a:blip r:embed="rId2"/>
              </a:buBlip>
            </a:pPr>
            <a:r>
              <a:rPr lang="en-US" sz="2400" b="1" dirty="0">
                <a:latin typeface="Segoe UI" panose="020B0502040204020203" pitchFamily="34" charset="0"/>
                <a:cs typeface="Segoe UI" panose="020B0502040204020203" pitchFamily="34" charset="0"/>
              </a:rPr>
              <a:t>Tompkins and Craig, 1998</a:t>
            </a:r>
            <a:r>
              <a:rPr lang="en-US" sz="2400" dirty="0">
                <a:latin typeface="Segoe UI" panose="020B0502040204020203" pitchFamily="34" charset="0"/>
                <a:cs typeface="Segoe UI" panose="020B0502040204020203" pitchFamily="34" charset="0"/>
              </a:rPr>
              <a:t>: RCE in 3-D box: “This 	organization seems to result from interactions 	between radiation, convection and surface fluxes.”</a:t>
            </a:r>
          </a:p>
          <a:p>
            <a:pPr>
              <a:buSzPct val="70000"/>
              <a:buBlip>
                <a:blip r:embed="rId2"/>
              </a:buBlip>
            </a:pPr>
            <a:r>
              <a:rPr lang="en-US" sz="2400" b="1" dirty="0">
                <a:latin typeface="Segoe UI" panose="020B0502040204020203" pitchFamily="34" charset="0"/>
                <a:cs typeface="Segoe UI" panose="020B0502040204020203" pitchFamily="34" charset="0"/>
              </a:rPr>
              <a:t>Bretherton, Blossey and Khairoutdinov (2005): </a:t>
            </a:r>
            <a:r>
              <a:rPr lang="en-US" sz="2400" dirty="0">
                <a:latin typeface="Segoe UI" panose="020B0502040204020203" pitchFamily="34" charset="0"/>
                <a:cs typeface="Segoe UI" panose="020B0502040204020203" pitchFamily="34" charset="0"/>
              </a:rPr>
              <a:t>“The 	self-aggregation is analyzed as an instability of a 	horizontally homogeneous convecting atmosphere 	driven by convection–water vapor–radiation 	feedbacks that systematically dry the drier air 	columns and moisten the moister air columns.” </a:t>
            </a:r>
          </a:p>
          <a:p>
            <a:pPr lvl="1">
              <a:buSzPct val="70000"/>
              <a:buBlip>
                <a:blip r:embed="rId2"/>
              </a:buBlip>
            </a:pPr>
            <a:r>
              <a:rPr lang="en-US" sz="2000" dirty="0">
                <a:latin typeface="Segoe UI" panose="020B0502040204020203" pitchFamily="34" charset="0"/>
                <a:cs typeface="Segoe UI" panose="020B0502040204020203" pitchFamily="34" charset="0"/>
              </a:rPr>
              <a:t>Self-aggregation can be suppressed by horizontally homogenizing the radiative cooling or surface fluxes. </a:t>
            </a:r>
          </a:p>
          <a:p>
            <a:pPr lvl="1">
              <a:buSzPct val="70000"/>
              <a:buBlip>
                <a:blip r:embed="rId2"/>
              </a:buBlip>
            </a:pPr>
            <a:r>
              <a:rPr lang="en-US" sz="2000" dirty="0">
                <a:latin typeface="Segoe UI" panose="020B0502040204020203" pitchFamily="34" charset="0"/>
                <a:cs typeface="Segoe UI" panose="020B0502040204020203" pitchFamily="34" charset="0"/>
              </a:rPr>
              <a:t>Lower-tropospheric wind shear leads to slightly slower and less pronounced self-aggregation into bands aligned along the shear vector. </a:t>
            </a:r>
          </a:p>
        </p:txBody>
      </p:sp>
    </p:spTree>
    <p:extLst>
      <p:ext uri="{BB962C8B-B14F-4D97-AF65-F5344CB8AC3E}">
        <p14:creationId xmlns:p14="http://schemas.microsoft.com/office/powerpoint/2010/main" val="2277468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7D8E7-A8B3-55BE-5FE8-B74CC9F6F2C8}"/>
              </a:ext>
            </a:extLst>
          </p:cNvPr>
          <p:cNvSpPr>
            <a:spLocks noGrp="1"/>
          </p:cNvSpPr>
          <p:nvPr>
            <p:ph type="title"/>
          </p:nvPr>
        </p:nvSpPr>
        <p:spPr/>
        <p:txBody>
          <a:bodyPr/>
          <a:lstStyle/>
          <a:p>
            <a:r>
              <a:rPr lang="en-US" dirty="0">
                <a:latin typeface="Segoe UI" panose="020B0502040204020203" pitchFamily="34" charset="0"/>
                <a:cs typeface="Segoe UI" panose="020B0502040204020203" pitchFamily="34" charset="0"/>
              </a:rPr>
              <a:t>Aggregation on an </a:t>
            </a:r>
            <a:r>
              <a:rPr lang="en-US" i="1" dirty="0">
                <a:latin typeface="Segoe UI" panose="020B0502040204020203" pitchFamily="34" charset="0"/>
                <a:cs typeface="Segoe UI" panose="020B0502040204020203" pitchFamily="34" charset="0"/>
              </a:rPr>
              <a:t>f</a:t>
            </a:r>
            <a:r>
              <a:rPr lang="en-US" dirty="0">
                <a:latin typeface="Segoe UI" panose="020B0502040204020203" pitchFamily="34" charset="0"/>
                <a:cs typeface="Segoe UI" panose="020B0502040204020203" pitchFamily="34" charset="0"/>
              </a:rPr>
              <a:t>-plane</a:t>
            </a:r>
          </a:p>
        </p:txBody>
      </p:sp>
      <p:sp>
        <p:nvSpPr>
          <p:cNvPr id="3" name="Content Placeholder 2">
            <a:extLst>
              <a:ext uri="{FF2B5EF4-FFF2-40B4-BE49-F238E27FC236}">
                <a16:creationId xmlns:a16="http://schemas.microsoft.com/office/drawing/2014/main" id="{3454E6B8-66D3-3A4F-099F-4FDE7131D35C}"/>
              </a:ext>
            </a:extLst>
          </p:cNvPr>
          <p:cNvSpPr>
            <a:spLocks noGrp="1"/>
          </p:cNvSpPr>
          <p:nvPr>
            <p:ph idx="1"/>
          </p:nvPr>
        </p:nvSpPr>
        <p:spPr/>
        <p:txBody>
          <a:bodyPr/>
          <a:lstStyle/>
          <a:p>
            <a:r>
              <a:rPr lang="en-US" dirty="0"/>
              <a:t>  For a range of Coriolis parameter values, self-aggregation on 	an </a:t>
            </a:r>
            <a:r>
              <a:rPr lang="en-US" i="1" dirty="0"/>
              <a:t>f</a:t>
            </a:r>
            <a:r>
              <a:rPr lang="en-US" dirty="0"/>
              <a:t>-plane takes the form of tropical cyclones</a:t>
            </a:r>
          </a:p>
          <a:p>
            <a:endParaRPr lang="en-US" dirty="0"/>
          </a:p>
          <a:p>
            <a:r>
              <a:rPr lang="en-US" dirty="0"/>
              <a:t> Once a mesoscale column becomes saturated, the vortex is 	amplified by a feedback between vortex winds and surface 	enthalpy fluxes.</a:t>
            </a:r>
          </a:p>
          <a:p>
            <a:endParaRPr lang="en-US" dirty="0"/>
          </a:p>
          <a:p>
            <a:r>
              <a:rPr lang="en-US" dirty="0"/>
              <a:t> This is known as Wind-Induced Surface Heat Exchange 	(WISHE)</a:t>
            </a:r>
          </a:p>
        </p:txBody>
      </p:sp>
    </p:spTree>
    <p:extLst>
      <p:ext uri="{BB962C8B-B14F-4D97-AF65-F5344CB8AC3E}">
        <p14:creationId xmlns:p14="http://schemas.microsoft.com/office/powerpoint/2010/main" val="4249698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Shape 1"/>
          <p:cNvSpPr txBox="1"/>
          <p:nvPr/>
        </p:nvSpPr>
        <p:spPr>
          <a:xfrm>
            <a:off x="1260000" y="152280"/>
            <a:ext cx="7200000" cy="451800"/>
          </a:xfrm>
          <a:prstGeom prst="rect">
            <a:avLst/>
          </a:prstGeom>
          <a:noFill/>
          <a:ln>
            <a:noFill/>
          </a:ln>
        </p:spPr>
        <p:txBody>
          <a:bodyPr lIns="90000" tIns="46800" rIns="90000" bIns="468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 normalizeH="0" baseline="0" noProof="0" dirty="0">
                <a:ln>
                  <a:noFill/>
                </a:ln>
                <a:solidFill>
                  <a:srgbClr val="000000"/>
                </a:solidFill>
                <a:effectLst/>
                <a:uLnTx/>
                <a:uFillTx/>
                <a:latin typeface="Segoe UI" panose="020B0502040204020203" pitchFamily="34" charset="0"/>
                <a:cs typeface="Segoe UI" panose="020B0502040204020203" pitchFamily="34" charset="0"/>
              </a:rPr>
              <a:t>Rotating radiative‐convective equilibrium simulated by a cloud‐resolving model</a:t>
            </a:r>
          </a:p>
        </p:txBody>
      </p:sp>
      <p:sp>
        <p:nvSpPr>
          <p:cNvPr id="45" name="TextShape 2"/>
          <p:cNvSpPr txBox="1"/>
          <p:nvPr/>
        </p:nvSpPr>
        <p:spPr>
          <a:xfrm>
            <a:off x="360000" y="5940000"/>
            <a:ext cx="8640000" cy="451800"/>
          </a:xfrm>
          <a:prstGeom prst="rect">
            <a:avLst/>
          </a:prstGeom>
          <a:noFill/>
          <a:ln>
            <a:noFill/>
          </a:ln>
        </p:spPr>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1" normalizeH="0" baseline="0" noProof="0" dirty="0">
                <a:ln>
                  <a:noFill/>
                </a:ln>
                <a:solidFill>
                  <a:srgbClr val="0054A6"/>
                </a:solidFill>
                <a:effectLst/>
                <a:uLnTx/>
                <a:uFillTx/>
                <a:latin typeface="Segoe UI" panose="020B0502040204020203" pitchFamily="34" charset="0"/>
                <a:cs typeface="Segoe UI" panose="020B0502040204020203" pitchFamily="34" charset="0"/>
              </a:rPr>
              <a:t>J Adv Model Earth Syst, Volume: 5, Issue: 4, Pages: 816-825, First published: 12 November 2013, DOI: (10.1002/2013MS000253) </a:t>
            </a:r>
            <a:endParaRPr kumimoji="0" lang="en-US" sz="1100" b="0" i="0" u="none" strike="noStrike" kern="1200" cap="none" spc="-1" normalizeH="0" baseline="0" noProof="0" dirty="0">
              <a:ln>
                <a:noFill/>
              </a:ln>
              <a:solidFill>
                <a:srgbClr val="000000"/>
              </a:solidFill>
              <a:effectLst/>
              <a:uLnTx/>
              <a:uFillTx/>
              <a:latin typeface="Segoe UI" panose="020B0502040204020203" pitchFamily="34" charset="0"/>
              <a:cs typeface="Segoe UI" panose="020B0502040204020203" pitchFamily="34" charset="0"/>
            </a:endParaRPr>
          </a:p>
        </p:txBody>
      </p:sp>
      <p:pic>
        <p:nvPicPr>
          <p:cNvPr id="46" name="Main graphic"/>
          <p:cNvPicPr/>
          <p:nvPr/>
        </p:nvPicPr>
        <p:blipFill>
          <a:blip r:embed="rId3"/>
          <a:stretch/>
        </p:blipFill>
        <p:spPr>
          <a:xfrm>
            <a:off x="1396980" y="1621080"/>
            <a:ext cx="6350040" cy="3301920"/>
          </a:xfrm>
          <a:prstGeom prst="rect">
            <a:avLst/>
          </a:prstGeom>
          <a:ln>
            <a:noFill/>
          </a:ln>
        </p:spPr>
      </p:pic>
      <p:sp>
        <p:nvSpPr>
          <p:cNvPr id="2" name="TextBox 1">
            <a:extLst>
              <a:ext uri="{FF2B5EF4-FFF2-40B4-BE49-F238E27FC236}">
                <a16:creationId xmlns:a16="http://schemas.microsoft.com/office/drawing/2014/main" id="{42D3E2AC-50BD-B918-5976-F96FD1153150}"/>
              </a:ext>
            </a:extLst>
          </p:cNvPr>
          <p:cNvSpPr txBox="1"/>
          <p:nvPr/>
        </p:nvSpPr>
        <p:spPr>
          <a:xfrm>
            <a:off x="2743200" y="5108594"/>
            <a:ext cx="4380359" cy="369332"/>
          </a:xfrm>
          <a:prstGeom prst="rect">
            <a:avLst/>
          </a:prstGeom>
          <a:noFill/>
        </p:spPr>
        <p:txBody>
          <a:bodyPr wrap="square" rtlCol="0">
            <a:spAutoFit/>
          </a:bodyPr>
          <a:lstStyle/>
          <a:p>
            <a:pPr algn="ctr"/>
            <a:r>
              <a:rPr lang="en-US" dirty="0">
                <a:latin typeface="Segoe UI" panose="020B0502040204020203" pitchFamily="34" charset="0"/>
                <a:cs typeface="Segoe UI" panose="020B0502040204020203" pitchFamily="34" charset="0"/>
              </a:rPr>
              <a:t>Precipitable Water</a:t>
            </a:r>
          </a:p>
        </p:txBody>
      </p:sp>
    </p:spTree>
  </p:cSld>
  <p:clrMapOvr>
    <a:masterClrMapping/>
  </p:clrMapOvr>
  <p:transition>
    <p:wipe dir="r"/>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0D58BD-CFFE-C6D6-82C8-4F72AEAE088C}"/>
              </a:ext>
            </a:extLst>
          </p:cNvPr>
          <p:cNvSpPr>
            <a:spLocks noGrp="1"/>
          </p:cNvSpPr>
          <p:nvPr>
            <p:ph type="title"/>
          </p:nvPr>
        </p:nvSpPr>
        <p:spPr>
          <a:xfrm>
            <a:off x="699831" y="1931105"/>
            <a:ext cx="7886700" cy="1325563"/>
          </a:xfrm>
        </p:spPr>
        <p:txBody>
          <a:bodyPr/>
          <a:lstStyle/>
          <a:p>
            <a:r>
              <a:rPr lang="en-US" dirty="0">
                <a:latin typeface="Segoe UI" panose="020B0502040204020203" pitchFamily="34" charset="0"/>
                <a:cs typeface="Segoe UI" panose="020B0502040204020203" pitchFamily="34" charset="0"/>
              </a:rPr>
              <a:t>Steady-State Energetics</a:t>
            </a:r>
          </a:p>
        </p:txBody>
      </p:sp>
    </p:spTree>
    <p:extLst>
      <p:ext uri="{BB962C8B-B14F-4D97-AF65-F5344CB8AC3E}">
        <p14:creationId xmlns:p14="http://schemas.microsoft.com/office/powerpoint/2010/main" val="31469909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AAD023-B1B4-EB87-F882-B52DAA14FD1C}"/>
              </a:ext>
            </a:extLst>
          </p:cNvPr>
          <p:cNvSpPr>
            <a:spLocks noGrp="1"/>
          </p:cNvSpPr>
          <p:nvPr>
            <p:ph type="title"/>
          </p:nvPr>
        </p:nvSpPr>
        <p:spPr>
          <a:xfrm>
            <a:off x="683404" y="1668283"/>
            <a:ext cx="7886700" cy="1325563"/>
          </a:xfrm>
        </p:spPr>
        <p:txBody>
          <a:bodyPr/>
          <a:lstStyle/>
          <a:p>
            <a:r>
              <a:rPr lang="en-US" dirty="0"/>
              <a:t>This is Fundamentally Wrong</a:t>
            </a:r>
          </a:p>
        </p:txBody>
      </p:sp>
    </p:spTree>
    <p:extLst>
      <p:ext uri="{BB962C8B-B14F-4D97-AF65-F5344CB8AC3E}">
        <p14:creationId xmlns:p14="http://schemas.microsoft.com/office/powerpoint/2010/main" val="16415162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2" name="Text Box 2"/>
          <p:cNvSpPr txBox="1">
            <a:spLocks noChangeArrowheads="1"/>
          </p:cNvSpPr>
          <p:nvPr/>
        </p:nvSpPr>
        <p:spPr bwMode="auto">
          <a:xfrm>
            <a:off x="0" y="120650"/>
            <a:ext cx="9144000" cy="488950"/>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33CC"/>
                </a:solidFill>
                <a:effectLst/>
                <a:uLnTx/>
                <a:uFillTx/>
                <a:latin typeface="Arial"/>
                <a:ea typeface="+mn-ea"/>
                <a:cs typeface="+mn-cs"/>
              </a:rPr>
              <a:t>Cross-section through a Hurricane &amp; Energy Production</a:t>
            </a:r>
          </a:p>
        </p:txBody>
      </p:sp>
      <p:grpSp>
        <p:nvGrpSpPr>
          <p:cNvPr id="2" name="Group 3"/>
          <p:cNvGrpSpPr>
            <a:grpSpLocks/>
          </p:cNvGrpSpPr>
          <p:nvPr/>
        </p:nvGrpSpPr>
        <p:grpSpPr bwMode="auto">
          <a:xfrm>
            <a:off x="2286000" y="6324600"/>
            <a:ext cx="5791200" cy="228600"/>
            <a:chOff x="1440" y="3936"/>
            <a:chExt cx="3648" cy="144"/>
          </a:xfrm>
        </p:grpSpPr>
        <p:sp>
          <p:nvSpPr>
            <p:cNvPr id="609284" name="Rectangle 4"/>
            <p:cNvSpPr>
              <a:spLocks noChangeArrowheads="1"/>
            </p:cNvSpPr>
            <p:nvPr/>
          </p:nvSpPr>
          <p:spPr bwMode="auto">
            <a:xfrm>
              <a:off x="1440" y="3936"/>
              <a:ext cx="1104" cy="144"/>
            </a:xfrm>
            <a:prstGeom prst="rect">
              <a:avLst/>
            </a:prstGeom>
            <a:solidFill>
              <a:schemeClr val="bg1"/>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09285" name="Rectangle 5"/>
            <p:cNvSpPr>
              <a:spLocks noChangeArrowheads="1"/>
            </p:cNvSpPr>
            <p:nvPr/>
          </p:nvSpPr>
          <p:spPr bwMode="auto">
            <a:xfrm>
              <a:off x="3264" y="3936"/>
              <a:ext cx="1824" cy="144"/>
            </a:xfrm>
            <a:prstGeom prst="rect">
              <a:avLst/>
            </a:prstGeom>
            <a:solidFill>
              <a:schemeClr val="bg1"/>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pic>
        <p:nvPicPr>
          <p:cNvPr id="609286" name="Picture 6" descr="fig2"/>
          <p:cNvPicPr>
            <a:picLocks noChangeAspect="1" noChangeArrowheads="1"/>
          </p:cNvPicPr>
          <p:nvPr/>
        </p:nvPicPr>
        <p:blipFill>
          <a:blip r:embed="rId3" cstate="print"/>
          <a:srcRect/>
          <a:stretch>
            <a:fillRect/>
          </a:stretch>
        </p:blipFill>
        <p:spPr bwMode="auto">
          <a:xfrm>
            <a:off x="977900" y="1676400"/>
            <a:ext cx="6870700" cy="4233863"/>
          </a:xfrm>
          <a:prstGeom prst="rect">
            <a:avLst/>
          </a:prstGeom>
          <a:noFill/>
        </p:spPr>
      </p:pic>
      <p:grpSp>
        <p:nvGrpSpPr>
          <p:cNvPr id="3" name="Group 7"/>
          <p:cNvGrpSpPr>
            <a:grpSpLocks/>
          </p:cNvGrpSpPr>
          <p:nvPr/>
        </p:nvGrpSpPr>
        <p:grpSpPr bwMode="auto">
          <a:xfrm>
            <a:off x="4406900" y="2514600"/>
            <a:ext cx="2971800" cy="2743200"/>
            <a:chOff x="2928" y="1584"/>
            <a:chExt cx="1872" cy="1728"/>
          </a:xfrm>
        </p:grpSpPr>
        <p:sp>
          <p:nvSpPr>
            <p:cNvPr id="609288" name="Line 8"/>
            <p:cNvSpPr>
              <a:spLocks noChangeShapeType="1"/>
            </p:cNvSpPr>
            <p:nvPr/>
          </p:nvSpPr>
          <p:spPr bwMode="auto">
            <a:xfrm>
              <a:off x="2928" y="1584"/>
              <a:ext cx="1872" cy="672"/>
            </a:xfrm>
            <a:prstGeom prst="line">
              <a:avLst/>
            </a:prstGeom>
            <a:noFill/>
            <a:ln w="50800">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09289" name="Line 9"/>
            <p:cNvSpPr>
              <a:spLocks noChangeShapeType="1"/>
            </p:cNvSpPr>
            <p:nvPr/>
          </p:nvSpPr>
          <p:spPr bwMode="auto">
            <a:xfrm>
              <a:off x="2928" y="1584"/>
              <a:ext cx="0" cy="1008"/>
            </a:xfrm>
            <a:prstGeom prst="line">
              <a:avLst/>
            </a:prstGeom>
            <a:noFill/>
            <a:ln w="50800">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09290" name="Line 10"/>
            <p:cNvSpPr>
              <a:spLocks noChangeShapeType="1"/>
            </p:cNvSpPr>
            <p:nvPr/>
          </p:nvSpPr>
          <p:spPr bwMode="auto">
            <a:xfrm>
              <a:off x="2928" y="2592"/>
              <a:ext cx="1872" cy="720"/>
            </a:xfrm>
            <a:prstGeom prst="line">
              <a:avLst/>
            </a:prstGeom>
            <a:noFill/>
            <a:ln w="50800">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09291" name="Line 11"/>
            <p:cNvSpPr>
              <a:spLocks noChangeShapeType="1"/>
            </p:cNvSpPr>
            <p:nvPr/>
          </p:nvSpPr>
          <p:spPr bwMode="auto">
            <a:xfrm>
              <a:off x="4800" y="2256"/>
              <a:ext cx="0" cy="1056"/>
            </a:xfrm>
            <a:prstGeom prst="line">
              <a:avLst/>
            </a:prstGeom>
            <a:noFill/>
            <a:ln w="50800">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pic>
        <p:nvPicPr>
          <p:cNvPr id="609292" name="Picture 12" descr="slide36"/>
          <p:cNvPicPr>
            <a:picLocks noChangeAspect="1" noChangeArrowheads="1"/>
          </p:cNvPicPr>
          <p:nvPr/>
        </p:nvPicPr>
        <p:blipFill>
          <a:blip r:embed="rId4" cstate="print"/>
          <a:srcRect/>
          <a:stretch>
            <a:fillRect/>
          </a:stretch>
        </p:blipFill>
        <p:spPr bwMode="auto">
          <a:xfrm>
            <a:off x="0" y="609600"/>
            <a:ext cx="9144000" cy="6048375"/>
          </a:xfrm>
          <a:prstGeom prst="rect">
            <a:avLst/>
          </a:prstGeom>
          <a:noFill/>
        </p:spPr>
      </p:pic>
      <p:pic>
        <p:nvPicPr>
          <p:cNvPr id="609293" name="Picture 13" descr="slide36a"/>
          <p:cNvPicPr>
            <a:picLocks noChangeAspect="1" noChangeArrowheads="1"/>
          </p:cNvPicPr>
          <p:nvPr/>
        </p:nvPicPr>
        <p:blipFill>
          <a:blip r:embed="rId5" cstate="print"/>
          <a:srcRect/>
          <a:stretch>
            <a:fillRect/>
          </a:stretch>
        </p:blipFill>
        <p:spPr bwMode="auto">
          <a:xfrm>
            <a:off x="0" y="609600"/>
            <a:ext cx="9144000" cy="6048375"/>
          </a:xfrm>
          <a:prstGeom prst="rect">
            <a:avLst/>
          </a:prstGeom>
          <a:noFill/>
        </p:spPr>
      </p:pic>
      <p:pic>
        <p:nvPicPr>
          <p:cNvPr id="609294" name="Picture 14" descr="slide36b"/>
          <p:cNvPicPr>
            <a:picLocks noChangeAspect="1" noChangeArrowheads="1"/>
          </p:cNvPicPr>
          <p:nvPr/>
        </p:nvPicPr>
        <p:blipFill>
          <a:blip r:embed="rId6" cstate="print"/>
          <a:srcRect/>
          <a:stretch>
            <a:fillRect/>
          </a:stretch>
        </p:blipFill>
        <p:spPr bwMode="auto">
          <a:xfrm>
            <a:off x="0" y="609600"/>
            <a:ext cx="9144000" cy="6048375"/>
          </a:xfrm>
          <a:prstGeom prst="rect">
            <a:avLst/>
          </a:prstGeom>
          <a:noFill/>
        </p:spPr>
      </p:pic>
      <p:pic>
        <p:nvPicPr>
          <p:cNvPr id="609295" name="Picture 15" descr="slide36c"/>
          <p:cNvPicPr>
            <a:picLocks noChangeAspect="1" noChangeArrowheads="1"/>
          </p:cNvPicPr>
          <p:nvPr/>
        </p:nvPicPr>
        <p:blipFill>
          <a:blip r:embed="rId7" cstate="print"/>
          <a:srcRect/>
          <a:stretch>
            <a:fillRect/>
          </a:stretch>
        </p:blipFill>
        <p:spPr bwMode="auto">
          <a:xfrm>
            <a:off x="0" y="609600"/>
            <a:ext cx="9144000" cy="6048375"/>
          </a:xfrm>
          <a:prstGeom prst="rect">
            <a:avLst/>
          </a:prstGeom>
          <a:noFill/>
        </p:spPr>
      </p:pic>
      <p:pic>
        <p:nvPicPr>
          <p:cNvPr id="609296" name="Picture 16" descr="slide36d"/>
          <p:cNvPicPr>
            <a:picLocks noChangeAspect="1" noChangeArrowheads="1"/>
          </p:cNvPicPr>
          <p:nvPr/>
        </p:nvPicPr>
        <p:blipFill>
          <a:blip r:embed="rId8" cstate="print"/>
          <a:srcRect/>
          <a:stretch>
            <a:fillRect/>
          </a:stretch>
        </p:blipFill>
        <p:spPr bwMode="auto">
          <a:xfrm>
            <a:off x="0" y="609600"/>
            <a:ext cx="9144000" cy="6048375"/>
          </a:xfrm>
          <a:prstGeom prst="rect">
            <a:avLst/>
          </a:prstGeom>
          <a:noFill/>
        </p:spPr>
      </p:pic>
      <p:grpSp>
        <p:nvGrpSpPr>
          <p:cNvPr id="4" name="Group 17"/>
          <p:cNvGrpSpPr>
            <a:grpSpLocks/>
          </p:cNvGrpSpPr>
          <p:nvPr/>
        </p:nvGrpSpPr>
        <p:grpSpPr bwMode="auto">
          <a:xfrm>
            <a:off x="1475160" y="5042693"/>
            <a:ext cx="3609727" cy="384175"/>
            <a:chOff x="1200" y="3408"/>
            <a:chExt cx="1536" cy="242"/>
          </a:xfrm>
          <a:noFill/>
        </p:grpSpPr>
        <p:sp>
          <p:nvSpPr>
            <p:cNvPr id="609298" name="Rectangle 18"/>
            <p:cNvSpPr>
              <a:spLocks noChangeArrowheads="1"/>
            </p:cNvSpPr>
            <p:nvPr/>
          </p:nvSpPr>
          <p:spPr bwMode="auto">
            <a:xfrm>
              <a:off x="1200" y="3408"/>
              <a:ext cx="1536" cy="240"/>
            </a:xfrm>
            <a:prstGeom prst="rect">
              <a:avLst/>
            </a:prstGeom>
            <a:grp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09299" name="Text Box 19"/>
            <p:cNvSpPr txBox="1">
              <a:spLocks noChangeArrowheads="1"/>
            </p:cNvSpPr>
            <p:nvPr/>
          </p:nvSpPr>
          <p:spPr bwMode="auto">
            <a:xfrm>
              <a:off x="1344" y="3417"/>
              <a:ext cx="1344" cy="233"/>
            </a:xfrm>
            <a:prstGeom prst="rect">
              <a:avLst/>
            </a:prstGeom>
            <a:solidFill>
              <a:schemeClr val="bg1"/>
            </a:solid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Nearly isothermal expansion</a:t>
              </a:r>
            </a:p>
          </p:txBody>
        </p:sp>
      </p:grpSp>
      <p:grpSp>
        <p:nvGrpSpPr>
          <p:cNvPr id="5" name="Group 20"/>
          <p:cNvGrpSpPr>
            <a:grpSpLocks/>
          </p:cNvGrpSpPr>
          <p:nvPr/>
        </p:nvGrpSpPr>
        <p:grpSpPr bwMode="auto">
          <a:xfrm>
            <a:off x="5764213" y="1600202"/>
            <a:ext cx="2743200" cy="392113"/>
            <a:chOff x="3631" y="1056"/>
            <a:chExt cx="1728" cy="247"/>
          </a:xfrm>
        </p:grpSpPr>
        <p:sp>
          <p:nvSpPr>
            <p:cNvPr id="609301" name="Rectangle 21"/>
            <p:cNvSpPr>
              <a:spLocks noChangeArrowheads="1"/>
            </p:cNvSpPr>
            <p:nvPr/>
          </p:nvSpPr>
          <p:spPr bwMode="auto">
            <a:xfrm>
              <a:off x="3648" y="1056"/>
              <a:ext cx="1584" cy="240"/>
            </a:xfrm>
            <a:prstGeom prst="rect">
              <a:avLst/>
            </a:prstGeom>
            <a:solidFill>
              <a:schemeClr val="bg1"/>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09302" name="Text Box 22"/>
            <p:cNvSpPr txBox="1">
              <a:spLocks noChangeArrowheads="1"/>
            </p:cNvSpPr>
            <p:nvPr/>
          </p:nvSpPr>
          <p:spPr bwMode="auto">
            <a:xfrm>
              <a:off x="3631" y="1072"/>
              <a:ext cx="1728" cy="231"/>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Isothermal compression</a:t>
              </a:r>
            </a:p>
          </p:txBody>
        </p:sp>
      </p:grpSp>
      <p:grpSp>
        <p:nvGrpSpPr>
          <p:cNvPr id="6" name="Group 23"/>
          <p:cNvGrpSpPr>
            <a:grpSpLocks/>
          </p:cNvGrpSpPr>
          <p:nvPr/>
        </p:nvGrpSpPr>
        <p:grpSpPr bwMode="auto">
          <a:xfrm>
            <a:off x="1920472" y="2514600"/>
            <a:ext cx="1590480" cy="646113"/>
            <a:chOff x="1095" y="1688"/>
            <a:chExt cx="1106" cy="407"/>
          </a:xfrm>
        </p:grpSpPr>
        <p:sp>
          <p:nvSpPr>
            <p:cNvPr id="609304" name="Rectangle 24"/>
            <p:cNvSpPr>
              <a:spLocks noChangeArrowheads="1"/>
            </p:cNvSpPr>
            <p:nvPr/>
          </p:nvSpPr>
          <p:spPr bwMode="auto">
            <a:xfrm rot="-2683230">
              <a:off x="1095" y="1769"/>
              <a:ext cx="1106" cy="231"/>
            </a:xfrm>
            <a:prstGeom prst="rect">
              <a:avLst/>
            </a:prstGeom>
            <a:solidFill>
              <a:schemeClr val="bg1"/>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09305" name="Text Box 25"/>
            <p:cNvSpPr txBox="1">
              <a:spLocks noChangeArrowheads="1"/>
            </p:cNvSpPr>
            <p:nvPr/>
          </p:nvSpPr>
          <p:spPr bwMode="auto">
            <a:xfrm rot="18903303">
              <a:off x="1200" y="1688"/>
              <a:ext cx="884" cy="407"/>
            </a:xfrm>
            <a:prstGeom prst="rect">
              <a:avLst/>
            </a:prstGeom>
            <a:solidFill>
              <a:schemeClr val="bg1"/>
            </a:solidFill>
            <a:ln w="9525">
              <a:noFill/>
              <a:miter lim="800000"/>
              <a:headEnd/>
              <a:tailEnd/>
            </a:ln>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Adiabatic expansion</a:t>
              </a:r>
            </a:p>
          </p:txBody>
        </p:sp>
      </p:grpSp>
      <p:grpSp>
        <p:nvGrpSpPr>
          <p:cNvPr id="7" name="Group 26"/>
          <p:cNvGrpSpPr>
            <a:grpSpLocks/>
          </p:cNvGrpSpPr>
          <p:nvPr/>
        </p:nvGrpSpPr>
        <p:grpSpPr bwMode="auto">
          <a:xfrm>
            <a:off x="5056187" y="3078561"/>
            <a:ext cx="3249613" cy="585788"/>
            <a:chOff x="3306" y="1919"/>
            <a:chExt cx="1734" cy="369"/>
          </a:xfrm>
        </p:grpSpPr>
        <p:sp>
          <p:nvSpPr>
            <p:cNvPr id="609307" name="Rectangle 27"/>
            <p:cNvSpPr>
              <a:spLocks noChangeArrowheads="1"/>
            </p:cNvSpPr>
            <p:nvPr/>
          </p:nvSpPr>
          <p:spPr bwMode="auto">
            <a:xfrm rot="-2337354">
              <a:off x="3306" y="2048"/>
              <a:ext cx="1536" cy="240"/>
            </a:xfrm>
            <a:prstGeom prst="rect">
              <a:avLst/>
            </a:prstGeom>
            <a:solidFill>
              <a:schemeClr val="bg1"/>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09308" name="Text Box 28"/>
            <p:cNvSpPr txBox="1">
              <a:spLocks noChangeArrowheads="1"/>
            </p:cNvSpPr>
            <p:nvPr/>
          </p:nvSpPr>
          <p:spPr bwMode="auto">
            <a:xfrm rot="19265493">
              <a:off x="3360" y="1919"/>
              <a:ext cx="1680" cy="252"/>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rPr>
                <a:t>Adiabatic compression</a:t>
              </a:r>
            </a:p>
          </p:txBody>
        </p:sp>
      </p:grpSp>
      <p:grpSp>
        <p:nvGrpSpPr>
          <p:cNvPr id="8" name="Group 29"/>
          <p:cNvGrpSpPr>
            <a:grpSpLocks/>
          </p:cNvGrpSpPr>
          <p:nvPr/>
        </p:nvGrpSpPr>
        <p:grpSpPr bwMode="auto">
          <a:xfrm>
            <a:off x="152400" y="762000"/>
            <a:ext cx="8763000" cy="5913438"/>
            <a:chOff x="96" y="480"/>
            <a:chExt cx="5520" cy="3725"/>
          </a:xfrm>
        </p:grpSpPr>
        <p:sp>
          <p:nvSpPr>
            <p:cNvPr id="609310" name="Text Box 30"/>
            <p:cNvSpPr txBox="1">
              <a:spLocks noChangeArrowheads="1"/>
            </p:cNvSpPr>
            <p:nvPr/>
          </p:nvSpPr>
          <p:spPr bwMode="auto">
            <a:xfrm>
              <a:off x="384" y="480"/>
              <a:ext cx="432" cy="231"/>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eye</a:t>
              </a:r>
            </a:p>
          </p:txBody>
        </p:sp>
        <p:sp>
          <p:nvSpPr>
            <p:cNvPr id="609311" name="Text Box 31"/>
            <p:cNvSpPr txBox="1">
              <a:spLocks noChangeArrowheads="1"/>
            </p:cNvSpPr>
            <p:nvPr/>
          </p:nvSpPr>
          <p:spPr bwMode="auto">
            <a:xfrm>
              <a:off x="5040" y="480"/>
              <a:ext cx="576" cy="231"/>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edge</a:t>
              </a:r>
            </a:p>
          </p:txBody>
        </p:sp>
        <p:sp>
          <p:nvSpPr>
            <p:cNvPr id="609312" name="Text Box 32"/>
            <p:cNvSpPr txBox="1">
              <a:spLocks noChangeArrowheads="1"/>
            </p:cNvSpPr>
            <p:nvPr/>
          </p:nvSpPr>
          <p:spPr bwMode="auto">
            <a:xfrm>
              <a:off x="3852" y="3126"/>
              <a:ext cx="940" cy="213"/>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a:ea typeface="+mn-ea"/>
                  <a:cs typeface="+mn-cs"/>
                </a:rPr>
                <a:t>Low entropy </a:t>
              </a:r>
            </a:p>
          </p:txBody>
        </p:sp>
        <p:sp>
          <p:nvSpPr>
            <p:cNvPr id="609313" name="Text Box 33"/>
            <p:cNvSpPr txBox="1">
              <a:spLocks noChangeArrowheads="1"/>
            </p:cNvSpPr>
            <p:nvPr/>
          </p:nvSpPr>
          <p:spPr bwMode="auto">
            <a:xfrm rot="16200000">
              <a:off x="-753" y="2049"/>
              <a:ext cx="1968" cy="269"/>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200" b="1" i="0" u="none" strike="noStrike" kern="1200" cap="none" spc="0" normalizeH="0" baseline="0" noProof="0" dirty="0">
                  <a:ln>
                    <a:noFill/>
                  </a:ln>
                  <a:solidFill>
                    <a:srgbClr val="0033CC"/>
                  </a:solidFill>
                  <a:effectLst/>
                  <a:uLnTx/>
                  <a:uFillTx/>
                  <a:latin typeface="Arial"/>
                  <a:ea typeface="+mn-ea"/>
                  <a:cs typeface="+mn-cs"/>
                </a:rPr>
                <a:t>Height above ocean</a:t>
              </a:r>
            </a:p>
          </p:txBody>
        </p:sp>
        <p:sp>
          <p:nvSpPr>
            <p:cNvPr id="609314" name="Text Box 34"/>
            <p:cNvSpPr txBox="1">
              <a:spLocks noChangeArrowheads="1"/>
            </p:cNvSpPr>
            <p:nvPr/>
          </p:nvSpPr>
          <p:spPr bwMode="auto">
            <a:xfrm>
              <a:off x="3792" y="3782"/>
              <a:ext cx="1344" cy="250"/>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a:ea typeface="+mn-ea"/>
                  <a:cs typeface="+mn-cs"/>
                </a:rPr>
                <a:t>Ocean surface</a:t>
              </a:r>
            </a:p>
          </p:txBody>
        </p:sp>
        <p:sp>
          <p:nvSpPr>
            <p:cNvPr id="609315" name="Text Box 35"/>
            <p:cNvSpPr txBox="1">
              <a:spLocks noChangeArrowheads="1"/>
            </p:cNvSpPr>
            <p:nvPr/>
          </p:nvSpPr>
          <p:spPr bwMode="auto">
            <a:xfrm>
              <a:off x="2400" y="3936"/>
              <a:ext cx="1344" cy="269"/>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200" b="1" i="0" u="none" strike="noStrike" kern="1200" cap="none" spc="0" normalizeH="0" baseline="0" noProof="0" dirty="0">
                  <a:ln>
                    <a:noFill/>
                  </a:ln>
                  <a:solidFill>
                    <a:srgbClr val="0033CC"/>
                  </a:solidFill>
                  <a:effectLst/>
                  <a:uLnTx/>
                  <a:uFillTx/>
                  <a:latin typeface="Arial"/>
                  <a:ea typeface="+mn-ea"/>
                  <a:cs typeface="+mn-cs"/>
                </a:rPr>
                <a:t>Radius (km)</a:t>
              </a:r>
            </a:p>
          </p:txBody>
        </p:sp>
      </p:grpSp>
    </p:spTree>
    <p:extLst>
      <p:ext uri="{BB962C8B-B14F-4D97-AF65-F5344CB8AC3E}">
        <p14:creationId xmlns:p14="http://schemas.microsoft.com/office/powerpoint/2010/main" val="2862264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edg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609292"/>
                                        </p:tgtEl>
                                        <p:attrNameLst>
                                          <p:attrName>style.visibility</p:attrName>
                                        </p:attrNameLst>
                                      </p:cBhvr>
                                      <p:to>
                                        <p:strVal val="visible"/>
                                      </p:to>
                                    </p:set>
                                    <p:anim calcmode="lin" valueType="num">
                                      <p:cBhvr>
                                        <p:cTn id="12" dur="500" fill="hold"/>
                                        <p:tgtEl>
                                          <p:spTgt spid="609292"/>
                                        </p:tgtEl>
                                        <p:attrNameLst>
                                          <p:attrName>ppt_w</p:attrName>
                                        </p:attrNameLst>
                                      </p:cBhvr>
                                      <p:tavLst>
                                        <p:tav tm="0">
                                          <p:val>
                                            <p:fltVal val="0"/>
                                          </p:val>
                                        </p:tav>
                                        <p:tav tm="100000">
                                          <p:val>
                                            <p:strVal val="#ppt_w"/>
                                          </p:val>
                                        </p:tav>
                                      </p:tavLst>
                                    </p:anim>
                                    <p:anim calcmode="lin" valueType="num">
                                      <p:cBhvr>
                                        <p:cTn id="13" dur="500" fill="hold"/>
                                        <p:tgtEl>
                                          <p:spTgt spid="609292"/>
                                        </p:tgtEl>
                                        <p:attrNameLst>
                                          <p:attrName>ppt_h</p:attrName>
                                        </p:attrNameLst>
                                      </p:cBhvr>
                                      <p:tavLst>
                                        <p:tav tm="0">
                                          <p:val>
                                            <p:fltVal val="0"/>
                                          </p:val>
                                        </p:tav>
                                        <p:tav tm="100000">
                                          <p:val>
                                            <p:strVal val="#ppt_h"/>
                                          </p:val>
                                        </p:tav>
                                      </p:tavLst>
                                    </p:anim>
                                    <p:animEffect transition="in" filter="fade">
                                      <p:cBhvr>
                                        <p:cTn id="14" dur="500"/>
                                        <p:tgtEl>
                                          <p:spTgt spid="609292"/>
                                        </p:tgtEl>
                                      </p:cBhvr>
                                    </p:animEffect>
                                  </p:childTnLst>
                                </p:cTn>
                              </p:par>
                            </p:childTnLst>
                          </p:cTn>
                        </p:par>
                        <p:par>
                          <p:cTn id="15" fill="hold">
                            <p:stCondLst>
                              <p:cond delay="500"/>
                            </p:stCondLst>
                            <p:childTnLst>
                              <p:par>
                                <p:cTn id="16" presetID="1"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childTnLst>
                                </p:cTn>
                              </p:par>
                            </p:childTnLst>
                          </p:cTn>
                        </p:par>
                        <p:par>
                          <p:cTn id="22" fill="hold">
                            <p:stCondLst>
                              <p:cond delay="0"/>
                            </p:stCondLst>
                            <p:childTnLst>
                              <p:par>
                                <p:cTn id="23" presetID="22" presetClass="entr" presetSubtype="2" fill="hold" nodeType="afterEffect">
                                  <p:stCondLst>
                                    <p:cond delay="0"/>
                                  </p:stCondLst>
                                  <p:childTnLst>
                                    <p:set>
                                      <p:cBhvr>
                                        <p:cTn id="24" dur="1" fill="hold">
                                          <p:stCondLst>
                                            <p:cond delay="0"/>
                                          </p:stCondLst>
                                        </p:cTn>
                                        <p:tgtEl>
                                          <p:spTgt spid="609293"/>
                                        </p:tgtEl>
                                        <p:attrNameLst>
                                          <p:attrName>style.visibility</p:attrName>
                                        </p:attrNameLst>
                                      </p:cBhvr>
                                      <p:to>
                                        <p:strVal val="visible"/>
                                      </p:to>
                                    </p:set>
                                    <p:animEffect transition="in" filter="wipe(right)">
                                      <p:cBhvr>
                                        <p:cTn id="25" dur="2000"/>
                                        <p:tgtEl>
                                          <p:spTgt spid="60929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609294"/>
                                        </p:tgtEl>
                                        <p:attrNameLst>
                                          <p:attrName>style.visibility</p:attrName>
                                        </p:attrNameLst>
                                      </p:cBhvr>
                                      <p:to>
                                        <p:strVal val="visible"/>
                                      </p:to>
                                    </p:set>
                                    <p:animEffect transition="in" filter="wipe(down)">
                                      <p:cBhvr>
                                        <p:cTn id="30" dur="2000"/>
                                        <p:tgtEl>
                                          <p:spTgt spid="609294"/>
                                        </p:tgtEl>
                                      </p:cBhvr>
                                    </p:animEffect>
                                  </p:childTnLst>
                                </p:cTn>
                              </p:par>
                              <p:par>
                                <p:cTn id="31" presetID="1"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609295"/>
                                        </p:tgtEl>
                                        <p:attrNameLst>
                                          <p:attrName>style.visibility</p:attrName>
                                        </p:attrNameLst>
                                      </p:cBhvr>
                                      <p:to>
                                        <p:strVal val="visible"/>
                                      </p:to>
                                    </p:set>
                                    <p:animEffect transition="in" filter="wipe(up)">
                                      <p:cBhvr>
                                        <p:cTn id="37" dur="2000"/>
                                        <p:tgtEl>
                                          <p:spTgt spid="609295"/>
                                        </p:tgtEl>
                                      </p:cBhvr>
                                    </p:animEffect>
                                  </p:childTnLst>
                                </p:cTn>
                              </p:par>
                              <p:par>
                                <p:cTn id="38" presetID="1" presetClass="entr" presetSubtype="0" fill="hold" nodeType="withEffect">
                                  <p:stCondLst>
                                    <p:cond delay="0"/>
                                  </p:stCondLst>
                                  <p:childTnLst>
                                    <p:set>
                                      <p:cBhvr>
                                        <p:cTn id="39" dur="1" fill="hold">
                                          <p:stCondLst>
                                            <p:cond delay="0"/>
                                          </p:stCondLst>
                                        </p:cTn>
                                        <p:tgtEl>
                                          <p:spTgt spid="5"/>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609296"/>
                                        </p:tgtEl>
                                        <p:attrNameLst>
                                          <p:attrName>style.visibility</p:attrName>
                                        </p:attrNameLst>
                                      </p:cBhvr>
                                      <p:to>
                                        <p:strVal val="visible"/>
                                      </p:to>
                                    </p:set>
                                    <p:animEffect transition="in" filter="wipe(up)">
                                      <p:cBhvr>
                                        <p:cTn id="44" dur="2000"/>
                                        <p:tgtEl>
                                          <p:spTgt spid="609296"/>
                                        </p:tgtEl>
                                      </p:cBhvr>
                                    </p:animEffect>
                                  </p:childTnLst>
                                </p:cTn>
                              </p:par>
                              <p:par>
                                <p:cTn id="45" presetID="1" presetClass="entr" presetSubtype="0" fill="hold" nodeType="withEffect">
                                  <p:stCondLst>
                                    <p:cond delay="0"/>
                                  </p:stCondLst>
                                  <p:childTnLst>
                                    <p:set>
                                      <p:cBhvr>
                                        <p:cTn id="4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027" name="Text Box 2"/>
          <p:cNvSpPr txBox="1">
            <a:spLocks noChangeArrowheads="1"/>
          </p:cNvSpPr>
          <p:nvPr/>
        </p:nvSpPr>
        <p:spPr bwMode="auto">
          <a:xfrm>
            <a:off x="304800" y="762000"/>
            <a:ext cx="845820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28" name="Rectangle 3"/>
          <p:cNvSpPr>
            <a:spLocks noGrp="1" noChangeArrowheads="1"/>
          </p:cNvSpPr>
          <p:nvPr>
            <p:ph type="title"/>
          </p:nvPr>
        </p:nvSpPr>
        <p:spPr/>
        <p:txBody>
          <a:bodyPr/>
          <a:lstStyle/>
          <a:p>
            <a:pPr eaLnBrk="1" hangingPunct="1">
              <a:defRPr/>
            </a:pPr>
            <a:r>
              <a:rPr lang="en-US" sz="2800" dirty="0">
                <a:solidFill>
                  <a:srgbClr val="0033CC"/>
                </a:solidFill>
                <a:effectLst>
                  <a:outerShdw blurRad="38100" dist="38100" dir="2700000" algn="tl">
                    <a:srgbClr val="000000">
                      <a:alpha val="43137"/>
                    </a:srgbClr>
                  </a:outerShdw>
                </a:effectLst>
              </a:rPr>
              <a:t>Carnot Theorem:  Maximum efficiency results from a particular energy cycle:</a:t>
            </a:r>
            <a:br>
              <a:rPr lang="en-US" sz="2800" dirty="0">
                <a:solidFill>
                  <a:srgbClr val="0033CC"/>
                </a:solidFill>
                <a:effectLst>
                  <a:outerShdw blurRad="38100" dist="38100" dir="2700000" algn="tl">
                    <a:srgbClr val="000000">
                      <a:alpha val="43137"/>
                    </a:srgbClr>
                  </a:outerShdw>
                </a:effectLst>
              </a:rPr>
            </a:br>
            <a:endParaRPr lang="en-US" sz="2800" dirty="0">
              <a:solidFill>
                <a:srgbClr val="0033CC"/>
              </a:solidFill>
              <a:effectLst>
                <a:outerShdw blurRad="38100" dist="38100" dir="2700000" algn="tl">
                  <a:srgbClr val="000000">
                    <a:alpha val="43137"/>
                  </a:srgbClr>
                </a:outerShdw>
              </a:effectLst>
            </a:endParaRPr>
          </a:p>
        </p:txBody>
      </p:sp>
      <p:sp>
        <p:nvSpPr>
          <p:cNvPr id="1029" name="Rectangle 4"/>
          <p:cNvSpPr>
            <a:spLocks noGrp="1" noChangeArrowheads="1"/>
          </p:cNvSpPr>
          <p:nvPr>
            <p:ph type="body" idx="1"/>
          </p:nvPr>
        </p:nvSpPr>
        <p:spPr>
          <a:xfrm>
            <a:off x="457200" y="1600200"/>
            <a:ext cx="8229600" cy="2514600"/>
          </a:xfrm>
        </p:spPr>
        <p:txBody>
          <a:bodyPr/>
          <a:lstStyle/>
          <a:p>
            <a:pPr eaLnBrk="1" hangingPunct="1">
              <a:buSzPct val="70000"/>
              <a:buBlip>
                <a:blip r:embed="rId3"/>
              </a:buBlip>
            </a:pPr>
            <a:r>
              <a:rPr lang="en-US" dirty="0">
                <a:solidFill>
                  <a:srgbClr val="002060"/>
                </a:solidFill>
              </a:rPr>
              <a:t>Isothermal expansion</a:t>
            </a:r>
          </a:p>
          <a:p>
            <a:pPr eaLnBrk="1" hangingPunct="1">
              <a:buSzPct val="70000"/>
              <a:buBlip>
                <a:blip r:embed="rId3"/>
              </a:buBlip>
            </a:pPr>
            <a:r>
              <a:rPr lang="en-US" dirty="0">
                <a:solidFill>
                  <a:srgbClr val="002060"/>
                </a:solidFill>
              </a:rPr>
              <a:t>Adiabatic expansion</a:t>
            </a:r>
          </a:p>
          <a:p>
            <a:pPr eaLnBrk="1" hangingPunct="1">
              <a:buSzPct val="70000"/>
              <a:buBlip>
                <a:blip r:embed="rId3"/>
              </a:buBlip>
            </a:pPr>
            <a:r>
              <a:rPr lang="en-US" dirty="0">
                <a:solidFill>
                  <a:srgbClr val="002060"/>
                </a:solidFill>
              </a:rPr>
              <a:t>Isothermal compression</a:t>
            </a:r>
          </a:p>
          <a:p>
            <a:pPr eaLnBrk="1" hangingPunct="1">
              <a:buSzPct val="70000"/>
              <a:buBlip>
                <a:blip r:embed="rId3"/>
              </a:buBlip>
            </a:pPr>
            <a:r>
              <a:rPr lang="en-US" dirty="0">
                <a:solidFill>
                  <a:srgbClr val="002060"/>
                </a:solidFill>
              </a:rPr>
              <a:t>Adiabatic compression</a:t>
            </a:r>
          </a:p>
          <a:p>
            <a:pPr eaLnBrk="1" hangingPunct="1"/>
            <a:endParaRPr lang="en-US" dirty="0"/>
          </a:p>
        </p:txBody>
      </p:sp>
      <p:sp>
        <p:nvSpPr>
          <p:cNvPr id="1030" name="Text Box 5"/>
          <p:cNvSpPr txBox="1">
            <a:spLocks noChangeArrowheads="1"/>
          </p:cNvSpPr>
          <p:nvPr/>
        </p:nvSpPr>
        <p:spPr bwMode="auto">
          <a:xfrm>
            <a:off x="914400" y="4038600"/>
            <a:ext cx="7848600" cy="1190625"/>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Arial" charset="0"/>
                <a:ea typeface="+mn-ea"/>
                <a:cs typeface="+mn-cs"/>
              </a:rPr>
              <a:t>Note:  Last leg is not adiabatic in hurricanes: Air cools </a:t>
            </a:r>
            <a:r>
              <a:rPr kumimoji="0" lang="en-US" sz="1800" b="0" i="0" u="none" strike="noStrike" kern="1200" cap="none" spc="0" normalizeH="0" baseline="0" noProof="0" dirty="0" err="1">
                <a:ln>
                  <a:noFill/>
                </a:ln>
                <a:solidFill>
                  <a:srgbClr val="002060"/>
                </a:solidFill>
                <a:effectLst/>
                <a:uLnTx/>
                <a:uFillTx/>
                <a:latin typeface="Arial" charset="0"/>
                <a:ea typeface="+mn-ea"/>
                <a:cs typeface="+mn-cs"/>
              </a:rPr>
              <a:t>radiatively</a:t>
            </a:r>
            <a:r>
              <a:rPr kumimoji="0" lang="en-US" sz="1800" b="0" i="0" u="none" strike="noStrike" kern="1200" cap="none" spc="0" normalizeH="0" baseline="0" noProof="0" dirty="0">
                <a:ln>
                  <a:noFill/>
                </a:ln>
                <a:solidFill>
                  <a:srgbClr val="002060"/>
                </a:solidFill>
                <a:effectLst/>
                <a:uLnTx/>
                <a:uFillTx/>
                <a:latin typeface="Arial" charset="0"/>
                <a:ea typeface="+mn-ea"/>
                <a:cs typeface="+mn-cs"/>
              </a:rPr>
              <a:t>. But since the environmental temperature profile is moist adiabatic, the amount of radiative cooling is the same as if air were saturated and descending moist adiabatically. </a:t>
            </a:r>
          </a:p>
        </p:txBody>
      </p:sp>
      <p:sp>
        <p:nvSpPr>
          <p:cNvPr id="1031" name="Text Box 6"/>
          <p:cNvSpPr txBox="1">
            <a:spLocks noChangeArrowheads="1"/>
          </p:cNvSpPr>
          <p:nvPr/>
        </p:nvSpPr>
        <p:spPr bwMode="auto">
          <a:xfrm>
            <a:off x="304800" y="5334000"/>
            <a:ext cx="510540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Arial" charset="0"/>
                <a:ea typeface="+mn-ea"/>
                <a:cs typeface="+mn-cs"/>
              </a:rPr>
              <a:t>Maximum rate of energy production:</a:t>
            </a:r>
          </a:p>
        </p:txBody>
      </p:sp>
      <p:graphicFrame>
        <p:nvGraphicFramePr>
          <p:cNvPr id="1026" name="Object 7"/>
          <p:cNvGraphicFramePr>
            <a:graphicFrameLocks noChangeAspect="1"/>
          </p:cNvGraphicFramePr>
          <p:nvPr>
            <p:extLst>
              <p:ext uri="{D42A27DB-BD31-4B8C-83A1-F6EECF244321}">
                <p14:modId xmlns:p14="http://schemas.microsoft.com/office/powerpoint/2010/main" val="110508436"/>
              </p:ext>
            </p:extLst>
          </p:nvPr>
        </p:nvGraphicFramePr>
        <p:xfrm>
          <a:off x="3429000" y="5562600"/>
          <a:ext cx="2144713" cy="1089025"/>
        </p:xfrm>
        <a:graphic>
          <a:graphicData uri="http://schemas.openxmlformats.org/presentationml/2006/ole">
            <mc:AlternateContent xmlns:mc="http://schemas.openxmlformats.org/markup-compatibility/2006">
              <mc:Choice xmlns:v="urn:schemas-microsoft-com:vml" Requires="v">
                <p:oleObj name="Equation" r:id="rId4" imgW="850680" imgH="431640" progId="Equation.DSMT4">
                  <p:embed/>
                </p:oleObj>
              </mc:Choice>
              <mc:Fallback>
                <p:oleObj name="Equation" r:id="rId4" imgW="850680" imgH="431640" progId="Equation.DSMT4">
                  <p:embed/>
                  <p:pic>
                    <p:nvPicPr>
                      <p:cNvPr id="1026"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000" y="5562600"/>
                        <a:ext cx="2144713" cy="1089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3071012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entropy_temperature"/>
          <p:cNvPicPr>
            <a:picLocks noGrp="1" noChangeAspect="1" noChangeArrowheads="1"/>
          </p:cNvPicPr>
          <p:nvPr>
            <p:ph idx="4294967295"/>
          </p:nvPr>
        </p:nvPicPr>
        <p:blipFill>
          <a:blip r:embed="rId3" cstate="print"/>
          <a:srcRect/>
          <a:stretch>
            <a:fillRect/>
          </a:stretch>
        </p:blipFill>
        <p:spPr>
          <a:xfrm>
            <a:off x="533400" y="762000"/>
            <a:ext cx="7848600" cy="5443538"/>
          </a:xfrm>
          <a:noFill/>
        </p:spPr>
      </p:pic>
    </p:spTree>
    <p:extLst>
      <p:ext uri="{BB962C8B-B14F-4D97-AF65-F5344CB8AC3E}">
        <p14:creationId xmlns:p14="http://schemas.microsoft.com/office/powerpoint/2010/main" val="20660610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052" name="Text Box 2"/>
          <p:cNvSpPr txBox="1">
            <a:spLocks noChangeArrowheads="1"/>
          </p:cNvSpPr>
          <p:nvPr/>
        </p:nvSpPr>
        <p:spPr bwMode="auto">
          <a:xfrm>
            <a:off x="457200" y="381000"/>
            <a:ext cx="6477000" cy="457200"/>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Arial" charset="0"/>
                <a:ea typeface="+mn-ea"/>
                <a:cs typeface="+mn-cs"/>
              </a:rPr>
              <a:t>Total rate of </a:t>
            </a:r>
            <a:r>
              <a:rPr lang="en-US" sz="2400" dirty="0">
                <a:solidFill>
                  <a:srgbClr val="002060"/>
                </a:solidFill>
                <a:latin typeface="Arial" charset="0"/>
              </a:rPr>
              <a:t>enthalpy</a:t>
            </a:r>
            <a:r>
              <a:rPr kumimoji="0" lang="en-US" sz="2400" b="0" i="0" u="none" strike="noStrike" kern="1200" cap="none" spc="0" normalizeH="0" baseline="0" noProof="0" dirty="0">
                <a:ln>
                  <a:noFill/>
                </a:ln>
                <a:solidFill>
                  <a:srgbClr val="002060"/>
                </a:solidFill>
                <a:effectLst/>
                <a:uLnTx/>
                <a:uFillTx/>
                <a:latin typeface="Arial" charset="0"/>
                <a:ea typeface="+mn-ea"/>
                <a:cs typeface="+mn-cs"/>
              </a:rPr>
              <a:t> input to hurricane:</a:t>
            </a:r>
          </a:p>
        </p:txBody>
      </p:sp>
      <p:graphicFrame>
        <p:nvGraphicFramePr>
          <p:cNvPr id="2050" name="Object 3"/>
          <p:cNvGraphicFramePr>
            <a:graphicFrameLocks noChangeAspect="1"/>
          </p:cNvGraphicFramePr>
          <p:nvPr/>
        </p:nvGraphicFramePr>
        <p:xfrm>
          <a:off x="381000" y="914400"/>
          <a:ext cx="8153400" cy="1004888"/>
        </p:xfrm>
        <a:graphic>
          <a:graphicData uri="http://schemas.openxmlformats.org/presentationml/2006/ole">
            <mc:AlternateContent xmlns:mc="http://schemas.openxmlformats.org/markup-compatibility/2006">
              <mc:Choice xmlns:v="urn:schemas-microsoft-com:vml" Requires="v">
                <p:oleObj name="Equation" r:id="rId3" imgW="2679480" imgH="330120" progId="Equation.DSMT4">
                  <p:embed/>
                </p:oleObj>
              </mc:Choice>
              <mc:Fallback>
                <p:oleObj name="Equation" r:id="rId3" imgW="2679480" imgH="330120" progId="Equation.DSMT4">
                  <p:embed/>
                  <p:pic>
                    <p:nvPicPr>
                      <p:cNvPr id="205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914400"/>
                        <a:ext cx="8153400" cy="1004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53" name="Text Box 4"/>
          <p:cNvSpPr txBox="1">
            <a:spLocks noChangeArrowheads="1"/>
          </p:cNvSpPr>
          <p:nvPr/>
        </p:nvSpPr>
        <p:spPr bwMode="auto">
          <a:xfrm>
            <a:off x="2971800" y="2209800"/>
            <a:ext cx="274320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9999"/>
                </a:solidFill>
                <a:effectLst/>
                <a:uLnTx/>
                <a:uFillTx/>
                <a:latin typeface="Arial" charset="0"/>
                <a:ea typeface="+mn-ea"/>
                <a:cs typeface="+mn-cs"/>
              </a:rPr>
              <a:t>Surface enthalpy flux</a:t>
            </a:r>
          </a:p>
        </p:txBody>
      </p:sp>
      <p:sp>
        <p:nvSpPr>
          <p:cNvPr id="2054" name="Text Box 5"/>
          <p:cNvSpPr txBox="1">
            <a:spLocks noChangeArrowheads="1"/>
          </p:cNvSpPr>
          <p:nvPr/>
        </p:nvSpPr>
        <p:spPr bwMode="auto">
          <a:xfrm>
            <a:off x="6019800" y="2057400"/>
            <a:ext cx="1524000" cy="641350"/>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9999"/>
                </a:solidFill>
                <a:effectLst/>
                <a:uLnTx/>
                <a:uFillTx/>
                <a:latin typeface="Arial" charset="0"/>
                <a:ea typeface="+mn-ea"/>
                <a:cs typeface="+mn-cs"/>
              </a:rPr>
              <a:t>Dissipative heating</a:t>
            </a:r>
          </a:p>
        </p:txBody>
      </p:sp>
      <p:sp>
        <p:nvSpPr>
          <p:cNvPr id="2055" name="Line 6"/>
          <p:cNvSpPr>
            <a:spLocks noChangeShapeType="1"/>
          </p:cNvSpPr>
          <p:nvPr/>
        </p:nvSpPr>
        <p:spPr bwMode="auto">
          <a:xfrm flipV="1">
            <a:off x="3886200" y="1752600"/>
            <a:ext cx="0" cy="381000"/>
          </a:xfrm>
          <a:prstGeom prst="line">
            <a:avLst/>
          </a:prstGeom>
          <a:noFill/>
          <a:ln w="38100">
            <a:solidFill>
              <a:schemeClr val="tx1"/>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056" name="Line 7"/>
          <p:cNvSpPr>
            <a:spLocks noChangeShapeType="1"/>
          </p:cNvSpPr>
          <p:nvPr/>
        </p:nvSpPr>
        <p:spPr bwMode="auto">
          <a:xfrm flipV="1">
            <a:off x="6629400" y="1752600"/>
            <a:ext cx="228600" cy="304800"/>
          </a:xfrm>
          <a:prstGeom prst="line">
            <a:avLst/>
          </a:prstGeom>
          <a:noFill/>
          <a:ln w="38100">
            <a:solidFill>
              <a:schemeClr val="tx1"/>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057" name="Text Box 8"/>
          <p:cNvSpPr txBox="1">
            <a:spLocks noChangeArrowheads="1"/>
          </p:cNvSpPr>
          <p:nvPr/>
        </p:nvSpPr>
        <p:spPr bwMode="auto">
          <a:xfrm>
            <a:off x="228600" y="3124200"/>
            <a:ext cx="8610600" cy="830997"/>
          </a:xfrm>
          <a:prstGeom prst="rect">
            <a:avLst/>
          </a:prstGeom>
          <a:noFill/>
          <a:ln w="38100" algn="ctr">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Arial" charset="0"/>
                <a:ea typeface="+mn-ea"/>
                <a:cs typeface="+mn-cs"/>
              </a:rPr>
              <a:t>In the steady state, energy production is used to balance frictional dissipation:</a:t>
            </a:r>
          </a:p>
        </p:txBody>
      </p:sp>
      <p:graphicFrame>
        <p:nvGraphicFramePr>
          <p:cNvPr id="2051" name="Object 9"/>
          <p:cNvGraphicFramePr>
            <a:graphicFrameLocks noChangeAspect="1"/>
          </p:cNvGraphicFramePr>
          <p:nvPr>
            <p:extLst>
              <p:ext uri="{D42A27DB-BD31-4B8C-83A1-F6EECF244321}">
                <p14:modId xmlns:p14="http://schemas.microsoft.com/office/powerpoint/2010/main" val="3446708992"/>
              </p:ext>
            </p:extLst>
          </p:nvPr>
        </p:nvGraphicFramePr>
        <p:xfrm>
          <a:off x="1824477" y="4126167"/>
          <a:ext cx="4878387" cy="982663"/>
        </p:xfrm>
        <a:graphic>
          <a:graphicData uri="http://schemas.openxmlformats.org/presentationml/2006/ole">
            <mc:AlternateContent xmlns:mc="http://schemas.openxmlformats.org/markup-compatibility/2006">
              <mc:Choice xmlns:v="urn:schemas-microsoft-com:vml" Requires="v">
                <p:oleObj name="Equation" r:id="rId5" imgW="1638000" imgH="330120" progId="Equation.DSMT4">
                  <p:embed/>
                </p:oleObj>
              </mc:Choice>
              <mc:Fallback>
                <p:oleObj name="Equation" r:id="rId5" imgW="1638000" imgH="330120" progId="Equation.DSMT4">
                  <p:embed/>
                  <p:pic>
                    <p:nvPicPr>
                      <p:cNvPr id="2051" name="Objec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4477" y="4126167"/>
                        <a:ext cx="4878387" cy="9826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 name="Object 7">
            <a:extLst>
              <a:ext uri="{FF2B5EF4-FFF2-40B4-BE49-F238E27FC236}">
                <a16:creationId xmlns:a16="http://schemas.microsoft.com/office/drawing/2014/main" id="{718A818E-B94D-A000-F1F8-116C8C6AD5F9}"/>
              </a:ext>
            </a:extLst>
          </p:cNvPr>
          <p:cNvGraphicFramePr>
            <a:graphicFrameLocks noChangeAspect="1"/>
          </p:cNvGraphicFramePr>
          <p:nvPr>
            <p:extLst>
              <p:ext uri="{D42A27DB-BD31-4B8C-83A1-F6EECF244321}">
                <p14:modId xmlns:p14="http://schemas.microsoft.com/office/powerpoint/2010/main" val="828245107"/>
              </p:ext>
            </p:extLst>
          </p:nvPr>
        </p:nvGraphicFramePr>
        <p:xfrm>
          <a:off x="3429000" y="5562600"/>
          <a:ext cx="2144713" cy="1089025"/>
        </p:xfrm>
        <a:graphic>
          <a:graphicData uri="http://schemas.openxmlformats.org/presentationml/2006/ole">
            <mc:AlternateContent xmlns:mc="http://schemas.openxmlformats.org/markup-compatibility/2006">
              <mc:Choice xmlns:v="urn:schemas-microsoft-com:vml" Requires="v">
                <p:oleObj name="Equation" r:id="rId7" imgW="850680" imgH="431640" progId="Equation.DSMT4">
                  <p:embed/>
                </p:oleObj>
              </mc:Choice>
              <mc:Fallback>
                <p:oleObj name="Equation" r:id="rId7" imgW="850680" imgH="431640" progId="Equation.DSMT4">
                  <p:embed/>
                  <p:pic>
                    <p:nvPicPr>
                      <p:cNvPr id="1026" name="Object 7"/>
                      <p:cNvPicPr>
                        <a:picLocks noChangeAspect="1" noChangeArrowheads="1"/>
                      </p:cNvPicPr>
                      <p:nvPr/>
                    </p:nvPicPr>
                    <p:blipFill>
                      <a:blip r:embed="rId8"/>
                      <a:srcRect/>
                      <a:stretch>
                        <a:fillRect/>
                      </a:stretch>
                    </p:blipFill>
                    <p:spPr bwMode="auto">
                      <a:xfrm>
                        <a:off x="3429000" y="5562600"/>
                        <a:ext cx="2144713" cy="1089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659529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5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609600"/>
            <a:ext cx="7696200" cy="45720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33CC"/>
                </a:solidFill>
                <a:effectLst/>
                <a:uLnTx/>
                <a:uFillTx/>
                <a:latin typeface="Arial" charset="0"/>
                <a:ea typeface="+mn-ea"/>
                <a:cs typeface="+mn-cs"/>
              </a:rPr>
              <a:t>Differential Carnot Cycle</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523052"/>
            <a:ext cx="9144000" cy="3811896"/>
          </a:xfrm>
          <a:prstGeom prst="rect">
            <a:avLst/>
          </a:prstGeom>
        </p:spPr>
      </p:pic>
    </p:spTree>
    <p:extLst>
      <p:ext uri="{BB962C8B-B14F-4D97-AF65-F5344CB8AC3E}">
        <p14:creationId xmlns:p14="http://schemas.microsoft.com/office/powerpoint/2010/main" val="3197427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523052"/>
            <a:ext cx="9144000" cy="3811896"/>
          </a:xfrm>
          <a:prstGeom prst="rect">
            <a:avLst/>
          </a:prstGeom>
        </p:spPr>
      </p:pic>
    </p:spTree>
    <p:extLst>
      <p:ext uri="{BB962C8B-B14F-4D97-AF65-F5344CB8AC3E}">
        <p14:creationId xmlns:p14="http://schemas.microsoft.com/office/powerpoint/2010/main" val="23580597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3074" name="Object 3"/>
          <p:cNvGraphicFramePr>
            <a:graphicFrameLocks noChangeAspect="1"/>
          </p:cNvGraphicFramePr>
          <p:nvPr/>
        </p:nvGraphicFramePr>
        <p:xfrm>
          <a:off x="990600" y="2379794"/>
          <a:ext cx="7250113" cy="1035731"/>
        </p:xfrm>
        <a:graphic>
          <a:graphicData uri="http://schemas.openxmlformats.org/presentationml/2006/ole">
            <mc:AlternateContent xmlns:mc="http://schemas.openxmlformats.org/markup-compatibility/2006">
              <mc:Choice xmlns:v="urn:schemas-microsoft-com:vml" Requires="v">
                <p:oleObj name="Equation" r:id="rId3" imgW="3022560" imgH="431640" progId="Equation.DSMT4">
                  <p:embed/>
                </p:oleObj>
              </mc:Choice>
              <mc:Fallback>
                <p:oleObj name="Equation" r:id="rId3" imgW="3022560" imgH="431640" progId="Equation.DSMT4">
                  <p:embed/>
                  <p:pic>
                    <p:nvPicPr>
                      <p:cNvPr id="3074" name="Object 3"/>
                      <p:cNvPicPr>
                        <a:picLocks noChangeAspect="1" noChangeArrowheads="1"/>
                      </p:cNvPicPr>
                      <p:nvPr/>
                    </p:nvPicPr>
                    <p:blipFill>
                      <a:blip r:embed="rId4"/>
                      <a:srcRect/>
                      <a:stretch>
                        <a:fillRect/>
                      </a:stretch>
                    </p:blipFill>
                    <p:spPr bwMode="auto">
                      <a:xfrm>
                        <a:off x="990600" y="2379794"/>
                        <a:ext cx="7250113" cy="1035731"/>
                      </a:xfrm>
                      <a:prstGeom prst="rect">
                        <a:avLst/>
                      </a:prstGeom>
                      <a:noFill/>
                    </p:spPr>
                  </p:pic>
                </p:oleObj>
              </mc:Fallback>
            </mc:AlternateContent>
          </a:graphicData>
        </a:graphic>
      </p:graphicFrame>
      <p:graphicFrame>
        <p:nvGraphicFramePr>
          <p:cNvPr id="3075" name="Object 5"/>
          <p:cNvGraphicFramePr>
            <a:graphicFrameLocks noChangeAspect="1"/>
          </p:cNvGraphicFramePr>
          <p:nvPr/>
        </p:nvGraphicFramePr>
        <p:xfrm>
          <a:off x="1447800" y="4114800"/>
          <a:ext cx="6042025" cy="1328738"/>
        </p:xfrm>
        <a:graphic>
          <a:graphicData uri="http://schemas.openxmlformats.org/presentationml/2006/ole">
            <mc:AlternateContent xmlns:mc="http://schemas.openxmlformats.org/markup-compatibility/2006">
              <mc:Choice xmlns:v="urn:schemas-microsoft-com:vml" Requires="v">
                <p:oleObj name="Equation" r:id="rId5" imgW="2234880" imgH="495000" progId="Equation.DSMT4">
                  <p:embed/>
                </p:oleObj>
              </mc:Choice>
              <mc:Fallback>
                <p:oleObj name="Equation" r:id="rId5" imgW="2234880" imgH="495000" progId="Equation.DSMT4">
                  <p:embed/>
                  <p:pic>
                    <p:nvPicPr>
                      <p:cNvPr id="3075" name="Object 5"/>
                      <p:cNvPicPr>
                        <a:picLocks noChangeAspect="1" noChangeArrowheads="1"/>
                      </p:cNvPicPr>
                      <p:nvPr/>
                    </p:nvPicPr>
                    <p:blipFill>
                      <a:blip r:embed="rId6"/>
                      <a:srcRect/>
                      <a:stretch>
                        <a:fillRect/>
                      </a:stretch>
                    </p:blipFill>
                    <p:spPr bwMode="auto">
                      <a:xfrm>
                        <a:off x="1447800" y="4114800"/>
                        <a:ext cx="6042025" cy="13287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 name="Object 1"/>
          <p:cNvGraphicFramePr>
            <a:graphicFrameLocks noChangeAspect="1"/>
          </p:cNvGraphicFramePr>
          <p:nvPr/>
        </p:nvGraphicFramePr>
        <p:xfrm>
          <a:off x="3315752" y="204787"/>
          <a:ext cx="2094448" cy="1081005"/>
        </p:xfrm>
        <a:graphic>
          <a:graphicData uri="http://schemas.openxmlformats.org/presentationml/2006/ole">
            <mc:AlternateContent xmlns:mc="http://schemas.openxmlformats.org/markup-compatibility/2006">
              <mc:Choice xmlns:v="urn:schemas-microsoft-com:vml" Requires="v">
                <p:oleObj name="Equation" r:id="rId7" imgW="787320" imgH="406080" progId="Equation.DSMT4">
                  <p:embed/>
                </p:oleObj>
              </mc:Choice>
              <mc:Fallback>
                <p:oleObj name="Equation" r:id="rId7" imgW="787320" imgH="406080" progId="Equation.DSMT4">
                  <p:embed/>
                  <p:pic>
                    <p:nvPicPr>
                      <p:cNvPr id="2" name="Object 1"/>
                      <p:cNvPicPr/>
                      <p:nvPr/>
                    </p:nvPicPr>
                    <p:blipFill>
                      <a:blip r:embed="rId8"/>
                      <a:stretch>
                        <a:fillRect/>
                      </a:stretch>
                    </p:blipFill>
                    <p:spPr>
                      <a:xfrm>
                        <a:off x="3315752" y="204787"/>
                        <a:ext cx="2094448" cy="1081005"/>
                      </a:xfrm>
                      <a:prstGeom prst="rect">
                        <a:avLst/>
                      </a:prstGeom>
                    </p:spPr>
                  </p:pic>
                </p:oleObj>
              </mc:Fallback>
            </mc:AlternateContent>
          </a:graphicData>
        </a:graphic>
      </p:graphicFrame>
      <p:sp>
        <p:nvSpPr>
          <p:cNvPr id="3" name="TextBox 2"/>
          <p:cNvSpPr txBox="1"/>
          <p:nvPr/>
        </p:nvSpPr>
        <p:spPr>
          <a:xfrm>
            <a:off x="990600" y="5638800"/>
            <a:ext cx="7010400"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mn-ea"/>
                <a:cs typeface="+mn-cs"/>
              </a:rPr>
              <a:t>Note that this is valid between </a:t>
            </a:r>
            <a:r>
              <a:rPr kumimoji="0" lang="en-US" sz="2400" b="0" i="1" u="none" strike="noStrike" kern="1200" cap="none" spc="0" normalizeH="0" baseline="0" noProof="0" dirty="0">
                <a:ln>
                  <a:noFill/>
                </a:ln>
                <a:solidFill>
                  <a:srgbClr val="000000"/>
                </a:solidFill>
                <a:effectLst/>
                <a:uLnTx/>
                <a:uFillTx/>
                <a:latin typeface="Arial" charset="0"/>
                <a:ea typeface="+mn-ea"/>
                <a:cs typeface="+mn-cs"/>
              </a:rPr>
              <a:t>ANY</a:t>
            </a:r>
            <a:r>
              <a:rPr kumimoji="0" lang="en-US" sz="2400" b="0" i="0" u="none" strike="noStrike" kern="1200" cap="none" spc="0" normalizeH="0" baseline="0" noProof="0" dirty="0">
                <a:ln>
                  <a:noFill/>
                </a:ln>
                <a:solidFill>
                  <a:srgbClr val="000000"/>
                </a:solidFill>
                <a:effectLst/>
                <a:uLnTx/>
                <a:uFillTx/>
                <a:latin typeface="Arial" charset="0"/>
                <a:ea typeface="+mn-ea"/>
                <a:cs typeface="+mn-cs"/>
              </a:rPr>
              <a:t> two streamlines in the region of ascent</a:t>
            </a:r>
          </a:p>
        </p:txBody>
      </p:sp>
      <p:sp>
        <p:nvSpPr>
          <p:cNvPr id="4" name="TextBox 3"/>
          <p:cNvSpPr txBox="1"/>
          <p:nvPr/>
        </p:nvSpPr>
        <p:spPr>
          <a:xfrm>
            <a:off x="5611812" y="3657600"/>
            <a:ext cx="243840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33CC"/>
                </a:solidFill>
                <a:effectLst/>
                <a:uLnTx/>
                <a:uFillTx/>
                <a:latin typeface="Arial" charset="0"/>
                <a:ea typeface="+mn-ea"/>
                <a:cs typeface="+mn-cs"/>
              </a:rPr>
              <a:t>Internally determined</a:t>
            </a:r>
          </a:p>
        </p:txBody>
      </p:sp>
      <p:cxnSp>
        <p:nvCxnSpPr>
          <p:cNvPr id="6" name="Straight Arrow Connector 5"/>
          <p:cNvCxnSpPr/>
          <p:nvPr/>
        </p:nvCxnSpPr>
        <p:spPr>
          <a:xfrm flipH="1">
            <a:off x="5688012" y="4026932"/>
            <a:ext cx="533400" cy="392668"/>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6602412" y="4005862"/>
            <a:ext cx="533400" cy="545068"/>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5" name="Object 4"/>
          <p:cNvGraphicFramePr>
            <a:graphicFrameLocks noChangeAspect="1"/>
          </p:cNvGraphicFramePr>
          <p:nvPr/>
        </p:nvGraphicFramePr>
        <p:xfrm>
          <a:off x="914400" y="1356647"/>
          <a:ext cx="7558879" cy="898608"/>
        </p:xfrm>
        <a:graphic>
          <a:graphicData uri="http://schemas.openxmlformats.org/presentationml/2006/ole">
            <mc:AlternateContent xmlns:mc="http://schemas.openxmlformats.org/markup-compatibility/2006">
              <mc:Choice xmlns:v="urn:schemas-microsoft-com:vml" Requires="v">
                <p:oleObj name="Equation" r:id="rId9" imgW="3632040" imgH="431640" progId="Equation.DSMT4">
                  <p:embed/>
                </p:oleObj>
              </mc:Choice>
              <mc:Fallback>
                <p:oleObj name="Equation" r:id="rId9" imgW="3632040" imgH="431640" progId="Equation.DSMT4">
                  <p:embed/>
                  <p:pic>
                    <p:nvPicPr>
                      <p:cNvPr id="5" name="Object 4"/>
                      <p:cNvPicPr/>
                      <p:nvPr/>
                    </p:nvPicPr>
                    <p:blipFill>
                      <a:blip r:embed="rId10"/>
                      <a:stretch>
                        <a:fillRect/>
                      </a:stretch>
                    </p:blipFill>
                    <p:spPr>
                      <a:xfrm>
                        <a:off x="914400" y="1356647"/>
                        <a:ext cx="7558879" cy="898608"/>
                      </a:xfrm>
                      <a:prstGeom prst="rect">
                        <a:avLst/>
                      </a:prstGeom>
                    </p:spPr>
                  </p:pic>
                </p:oleObj>
              </mc:Fallback>
            </mc:AlternateContent>
          </a:graphicData>
        </a:graphic>
      </p:graphicFrame>
    </p:spTree>
    <p:extLst>
      <p:ext uri="{BB962C8B-B14F-4D97-AF65-F5344CB8AC3E}">
        <p14:creationId xmlns:p14="http://schemas.microsoft.com/office/powerpoint/2010/main" val="3997850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2C052-9448-DF02-AC48-0EFCF4EEE3C8}"/>
              </a:ext>
            </a:extLst>
          </p:cNvPr>
          <p:cNvSpPr>
            <a:spLocks noGrp="1"/>
          </p:cNvSpPr>
          <p:nvPr>
            <p:ph type="title"/>
          </p:nvPr>
        </p:nvSpPr>
        <p:spPr/>
        <p:txBody>
          <a:bodyPr/>
          <a:lstStyle/>
          <a:p>
            <a:r>
              <a:rPr lang="en-US" dirty="0">
                <a:latin typeface="+mn-lt"/>
              </a:rPr>
              <a:t>Potential Intensity</a:t>
            </a:r>
          </a:p>
        </p:txBody>
      </p:sp>
      <p:sp>
        <p:nvSpPr>
          <p:cNvPr id="5" name="Content Placeholder 4">
            <a:extLst>
              <a:ext uri="{FF2B5EF4-FFF2-40B4-BE49-F238E27FC236}">
                <a16:creationId xmlns:a16="http://schemas.microsoft.com/office/drawing/2014/main" id="{312DCC08-DBDB-16DD-92EF-1DC5FCECCA36}"/>
              </a:ext>
            </a:extLst>
          </p:cNvPr>
          <p:cNvSpPr>
            <a:spLocks noGrp="1"/>
          </p:cNvSpPr>
          <p:nvPr>
            <p:ph idx="1"/>
          </p:nvPr>
        </p:nvSpPr>
        <p:spPr>
          <a:xfrm>
            <a:off x="628650" y="3126481"/>
            <a:ext cx="7886700" cy="3050482"/>
          </a:xfrm>
        </p:spPr>
        <p:txBody>
          <a:bodyPr/>
          <a:lstStyle/>
          <a:p>
            <a:pPr>
              <a:spcAft>
                <a:spcPts val="1200"/>
              </a:spcAft>
            </a:pPr>
            <a:r>
              <a:rPr lang="en-US" dirty="0"/>
              <a:t> </a:t>
            </a:r>
            <a:r>
              <a:rPr lang="en-US" dirty="0">
                <a:latin typeface="Segoe UI" panose="020B0502040204020203" pitchFamily="34" charset="0"/>
                <a:cs typeface="Segoe UI" panose="020B0502040204020203" pitchFamily="34" charset="0"/>
              </a:rPr>
              <a:t>Depends only on ratio of exchange coefficients for enthalpy 	and momentum</a:t>
            </a:r>
          </a:p>
          <a:p>
            <a:pPr>
              <a:spcAft>
                <a:spcPts val="1200"/>
              </a:spcAft>
            </a:pPr>
            <a:r>
              <a:rPr lang="en-US" dirty="0">
                <a:latin typeface="Segoe UI" panose="020B0502040204020203" pitchFamily="34" charset="0"/>
                <a:cs typeface="Segoe UI" panose="020B0502040204020203" pitchFamily="34" charset="0"/>
              </a:rPr>
              <a:t>  Not a closed expression because the enthalpy, </a:t>
            </a:r>
            <a:r>
              <a:rPr lang="en-US" i="1" dirty="0">
                <a:latin typeface="Times New Roman" panose="02020603050405020304" pitchFamily="18" charset="0"/>
                <a:cs typeface="Times New Roman" panose="02020603050405020304" pitchFamily="18" charset="0"/>
              </a:rPr>
              <a:t>k</a:t>
            </a:r>
            <a:r>
              <a:rPr lang="en-US" dirty="0">
                <a:latin typeface="Segoe UI" panose="020B0502040204020203" pitchFamily="34" charset="0"/>
                <a:cs typeface="Segoe UI" panose="020B0502040204020203" pitchFamily="34" charset="0"/>
              </a:rPr>
              <a:t>, at the radius 	of maximum winds is unknown, as is the outflow 	temperature, </a:t>
            </a:r>
            <a:r>
              <a:rPr lang="en-US" i="1" dirty="0">
                <a:latin typeface="Times New Roman" panose="02020603050405020304" pitchFamily="18" charset="0"/>
                <a:cs typeface="Times New Roman" panose="02020603050405020304" pitchFamily="18" charset="0"/>
              </a:rPr>
              <a:t>T</a:t>
            </a:r>
            <a:r>
              <a:rPr lang="en-US" i="1" baseline="-25000" dirty="0">
                <a:latin typeface="Times New Roman" panose="02020603050405020304" pitchFamily="18" charset="0"/>
                <a:cs typeface="Times New Roman" panose="02020603050405020304" pitchFamily="18" charset="0"/>
              </a:rPr>
              <a:t>o</a:t>
            </a:r>
          </a:p>
          <a:p>
            <a:pPr>
              <a:spcAft>
                <a:spcPts val="1200"/>
              </a:spcAft>
            </a:pPr>
            <a:r>
              <a:rPr lang="en-US" dirty="0">
                <a:latin typeface="Segoe UI" panose="020B0502040204020203" pitchFamily="34" charset="0"/>
                <a:cs typeface="Segoe UI" panose="020B0502040204020203" pitchFamily="34" charset="0"/>
              </a:rPr>
              <a:t> Although traditionally evaluated at the radius of maximum 	winds, it is in fact valid anywhere in the core where the 	column is saturated</a:t>
            </a:r>
          </a:p>
        </p:txBody>
      </p:sp>
      <p:graphicFrame>
        <p:nvGraphicFramePr>
          <p:cNvPr id="7" name="Object 6">
            <a:extLst>
              <a:ext uri="{FF2B5EF4-FFF2-40B4-BE49-F238E27FC236}">
                <a16:creationId xmlns:a16="http://schemas.microsoft.com/office/drawing/2014/main" id="{40BAC15A-6BCD-9CDB-BBB1-812E5BD9C43A}"/>
              </a:ext>
            </a:extLst>
          </p:cNvPr>
          <p:cNvGraphicFramePr>
            <a:graphicFrameLocks noChangeAspect="1"/>
          </p:cNvGraphicFramePr>
          <p:nvPr>
            <p:extLst>
              <p:ext uri="{D42A27DB-BD31-4B8C-83A1-F6EECF244321}">
                <p14:modId xmlns:p14="http://schemas.microsoft.com/office/powerpoint/2010/main" val="2288612417"/>
              </p:ext>
            </p:extLst>
          </p:nvPr>
        </p:nvGraphicFramePr>
        <p:xfrm>
          <a:off x="2282338" y="1626208"/>
          <a:ext cx="4086367" cy="1034859"/>
        </p:xfrm>
        <a:graphic>
          <a:graphicData uri="http://schemas.openxmlformats.org/presentationml/2006/ole">
            <mc:AlternateContent xmlns:mc="http://schemas.openxmlformats.org/markup-compatibility/2006">
              <mc:Choice xmlns:v="urn:schemas-microsoft-com:vml" Requires="v">
                <p:oleObj name="Equation" r:id="rId2" imgW="1955520" imgH="495000" progId="Equation.DSMT4">
                  <p:embed/>
                </p:oleObj>
              </mc:Choice>
              <mc:Fallback>
                <p:oleObj name="Equation" r:id="rId2" imgW="1955520" imgH="495000" progId="Equation.DSMT4">
                  <p:embed/>
                  <p:pic>
                    <p:nvPicPr>
                      <p:cNvPr id="0" name=""/>
                      <p:cNvPicPr/>
                      <p:nvPr/>
                    </p:nvPicPr>
                    <p:blipFill>
                      <a:blip r:embed="rId3"/>
                      <a:stretch>
                        <a:fillRect/>
                      </a:stretch>
                    </p:blipFill>
                    <p:spPr>
                      <a:xfrm>
                        <a:off x="2282338" y="1626208"/>
                        <a:ext cx="4086367" cy="1034859"/>
                      </a:xfrm>
                      <a:prstGeom prst="rect">
                        <a:avLst/>
                      </a:prstGeom>
                    </p:spPr>
                  </p:pic>
                </p:oleObj>
              </mc:Fallback>
            </mc:AlternateContent>
          </a:graphicData>
        </a:graphic>
      </p:graphicFrame>
    </p:spTree>
    <p:extLst>
      <p:ext uri="{BB962C8B-B14F-4D97-AF65-F5344CB8AC3E}">
        <p14:creationId xmlns:p14="http://schemas.microsoft.com/office/powerpoint/2010/main" val="1373307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5">
            <a:extLst>
              <a:ext uri="{FF2B5EF4-FFF2-40B4-BE49-F238E27FC236}">
                <a16:creationId xmlns:a16="http://schemas.microsoft.com/office/drawing/2014/main" id="{0ED82743-1A91-3980-9D2E-154ED23442F8}"/>
              </a:ext>
            </a:extLst>
          </p:cNvPr>
          <p:cNvGraphicFramePr>
            <a:graphicFrameLocks noChangeAspect="1"/>
          </p:cNvGraphicFramePr>
          <p:nvPr>
            <p:extLst>
              <p:ext uri="{D42A27DB-BD31-4B8C-83A1-F6EECF244321}">
                <p14:modId xmlns:p14="http://schemas.microsoft.com/office/powerpoint/2010/main" val="2286552796"/>
              </p:ext>
            </p:extLst>
          </p:nvPr>
        </p:nvGraphicFramePr>
        <p:xfrm>
          <a:off x="1722438" y="784225"/>
          <a:ext cx="5699125" cy="1328738"/>
        </p:xfrm>
        <a:graphic>
          <a:graphicData uri="http://schemas.openxmlformats.org/presentationml/2006/ole">
            <mc:AlternateContent xmlns:mc="http://schemas.openxmlformats.org/markup-compatibility/2006">
              <mc:Choice xmlns:v="urn:schemas-microsoft-com:vml" Requires="v">
                <p:oleObj name="Equation" r:id="rId2" imgW="2108160" imgH="495000" progId="Equation.DSMT4">
                  <p:embed/>
                </p:oleObj>
              </mc:Choice>
              <mc:Fallback>
                <p:oleObj name="Equation" r:id="rId2" imgW="2108160" imgH="495000" progId="Equation.DSMT4">
                  <p:embed/>
                  <p:pic>
                    <p:nvPicPr>
                      <p:cNvPr id="3075" name="Object 5"/>
                      <p:cNvPicPr>
                        <a:picLocks noChangeAspect="1" noChangeArrowheads="1"/>
                      </p:cNvPicPr>
                      <p:nvPr/>
                    </p:nvPicPr>
                    <p:blipFill>
                      <a:blip r:embed="rId3"/>
                      <a:srcRect/>
                      <a:stretch>
                        <a:fillRect/>
                      </a:stretch>
                    </p:blipFill>
                    <p:spPr bwMode="auto">
                      <a:xfrm>
                        <a:off x="1722438" y="784225"/>
                        <a:ext cx="5699125" cy="13287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a:extLst>
              <a:ext uri="{FF2B5EF4-FFF2-40B4-BE49-F238E27FC236}">
                <a16:creationId xmlns:a16="http://schemas.microsoft.com/office/drawing/2014/main" id="{E4A74B6C-8A77-EB49-5D0F-7BA7EA235605}"/>
              </a:ext>
            </a:extLst>
          </p:cNvPr>
          <p:cNvSpPr txBox="1"/>
          <p:nvPr/>
        </p:nvSpPr>
        <p:spPr>
          <a:xfrm>
            <a:off x="5603964" y="250805"/>
            <a:ext cx="243840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effectLst/>
                <a:uLnTx/>
                <a:uFillTx/>
                <a:latin typeface="Arial" charset="0"/>
                <a:ea typeface="+mn-ea"/>
                <a:cs typeface="+mn-cs"/>
              </a:rPr>
              <a:t>Internally determined</a:t>
            </a:r>
          </a:p>
        </p:txBody>
      </p:sp>
      <p:cxnSp>
        <p:nvCxnSpPr>
          <p:cNvPr id="7" name="Straight Arrow Connector 6">
            <a:extLst>
              <a:ext uri="{FF2B5EF4-FFF2-40B4-BE49-F238E27FC236}">
                <a16:creationId xmlns:a16="http://schemas.microsoft.com/office/drawing/2014/main" id="{34B7FD96-B16D-66B1-9363-E799FEA72791}"/>
              </a:ext>
            </a:extLst>
          </p:cNvPr>
          <p:cNvCxnSpPr/>
          <p:nvPr/>
        </p:nvCxnSpPr>
        <p:spPr>
          <a:xfrm flipH="1">
            <a:off x="5603964" y="659201"/>
            <a:ext cx="533400" cy="39266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58574F73-A92F-55E5-BA65-67E9799352AA}"/>
              </a:ext>
            </a:extLst>
          </p:cNvPr>
          <p:cNvCxnSpPr/>
          <p:nvPr/>
        </p:nvCxnSpPr>
        <p:spPr>
          <a:xfrm>
            <a:off x="6512763" y="659201"/>
            <a:ext cx="533400" cy="54506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9" name="Object 8">
            <a:extLst>
              <a:ext uri="{FF2B5EF4-FFF2-40B4-BE49-F238E27FC236}">
                <a16:creationId xmlns:a16="http://schemas.microsoft.com/office/drawing/2014/main" id="{1DD9CC9B-16B5-83E4-5797-CB58E8117280}"/>
              </a:ext>
            </a:extLst>
          </p:cNvPr>
          <p:cNvGraphicFramePr>
            <a:graphicFrameLocks noChangeAspect="1"/>
          </p:cNvGraphicFramePr>
          <p:nvPr>
            <p:extLst>
              <p:ext uri="{D42A27DB-BD31-4B8C-83A1-F6EECF244321}">
                <p14:modId xmlns:p14="http://schemas.microsoft.com/office/powerpoint/2010/main" val="112558187"/>
              </p:ext>
            </p:extLst>
          </p:nvPr>
        </p:nvGraphicFramePr>
        <p:xfrm>
          <a:off x="2300877" y="2367336"/>
          <a:ext cx="5392767" cy="532619"/>
        </p:xfrm>
        <a:graphic>
          <a:graphicData uri="http://schemas.openxmlformats.org/presentationml/2006/ole">
            <mc:AlternateContent xmlns:mc="http://schemas.openxmlformats.org/markup-compatibility/2006">
              <mc:Choice xmlns:v="urn:schemas-microsoft-com:vml" Requires="v">
                <p:oleObj name="Equation" r:id="rId4" imgW="2057400" imgH="203040" progId="Equation.DSMT4">
                  <p:embed/>
                </p:oleObj>
              </mc:Choice>
              <mc:Fallback>
                <p:oleObj name="Equation" r:id="rId4" imgW="2057400" imgH="203040" progId="Equation.DSMT4">
                  <p:embed/>
                  <p:pic>
                    <p:nvPicPr>
                      <p:cNvPr id="0" name=""/>
                      <p:cNvPicPr/>
                      <p:nvPr/>
                    </p:nvPicPr>
                    <p:blipFill>
                      <a:blip r:embed="rId5"/>
                      <a:stretch>
                        <a:fillRect/>
                      </a:stretch>
                    </p:blipFill>
                    <p:spPr>
                      <a:xfrm>
                        <a:off x="2300877" y="2367336"/>
                        <a:ext cx="5392767" cy="532619"/>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2F241FEB-9823-B7CD-1B52-8639D1FE00CF}"/>
              </a:ext>
            </a:extLst>
          </p:cNvPr>
          <p:cNvGraphicFramePr>
            <a:graphicFrameLocks noChangeAspect="1"/>
          </p:cNvGraphicFramePr>
          <p:nvPr>
            <p:extLst>
              <p:ext uri="{D42A27DB-BD31-4B8C-83A1-F6EECF244321}">
                <p14:modId xmlns:p14="http://schemas.microsoft.com/office/powerpoint/2010/main" val="2671476412"/>
              </p:ext>
            </p:extLst>
          </p:nvPr>
        </p:nvGraphicFramePr>
        <p:xfrm>
          <a:off x="1816645" y="3154328"/>
          <a:ext cx="2894308" cy="646963"/>
        </p:xfrm>
        <a:graphic>
          <a:graphicData uri="http://schemas.openxmlformats.org/presentationml/2006/ole">
            <mc:AlternateContent xmlns:mc="http://schemas.openxmlformats.org/markup-compatibility/2006">
              <mc:Choice xmlns:v="urn:schemas-microsoft-com:vml" Requires="v">
                <p:oleObj name="Equation" r:id="rId6" imgW="1079280" imgH="241200" progId="Equation.DSMT4">
                  <p:embed/>
                </p:oleObj>
              </mc:Choice>
              <mc:Fallback>
                <p:oleObj name="Equation" r:id="rId6" imgW="1079280" imgH="241200" progId="Equation.DSMT4">
                  <p:embed/>
                  <p:pic>
                    <p:nvPicPr>
                      <p:cNvPr id="0" name=""/>
                      <p:cNvPicPr/>
                      <p:nvPr/>
                    </p:nvPicPr>
                    <p:blipFill>
                      <a:blip r:embed="rId7"/>
                      <a:stretch>
                        <a:fillRect/>
                      </a:stretch>
                    </p:blipFill>
                    <p:spPr>
                      <a:xfrm>
                        <a:off x="1816645" y="3154328"/>
                        <a:ext cx="2894308" cy="646963"/>
                      </a:xfrm>
                      <a:prstGeom prst="rect">
                        <a:avLst/>
                      </a:prstGeom>
                    </p:spPr>
                  </p:pic>
                </p:oleObj>
              </mc:Fallback>
            </mc:AlternateContent>
          </a:graphicData>
        </a:graphic>
      </p:graphicFrame>
      <p:sp>
        <p:nvSpPr>
          <p:cNvPr id="11" name="TextBox 10">
            <a:extLst>
              <a:ext uri="{FF2B5EF4-FFF2-40B4-BE49-F238E27FC236}">
                <a16:creationId xmlns:a16="http://schemas.microsoft.com/office/drawing/2014/main" id="{16BDB6E8-B8F6-863D-EBBE-27A5FC30E0FD}"/>
              </a:ext>
            </a:extLst>
          </p:cNvPr>
          <p:cNvSpPr txBox="1"/>
          <p:nvPr/>
        </p:nvSpPr>
        <p:spPr>
          <a:xfrm>
            <a:off x="2059193" y="3971109"/>
            <a:ext cx="5303520" cy="411480"/>
          </a:xfrm>
          <a:prstGeom prst="rect">
            <a:avLst/>
          </a:prstGeom>
          <a:noFill/>
        </p:spPr>
        <p:txBody>
          <a:bodyPr wrap="square" rtlCol="0">
            <a:spAutoFit/>
          </a:bodyPr>
          <a:lstStyle/>
          <a:p>
            <a:r>
              <a:rPr lang="en-US" sz="2000" dirty="0">
                <a:cs typeface="Arial" panose="020B0604020202020204" pitchFamily="34" charset="0"/>
              </a:rPr>
              <a:t>Moist neutrality:</a:t>
            </a:r>
          </a:p>
        </p:txBody>
      </p:sp>
      <p:graphicFrame>
        <p:nvGraphicFramePr>
          <p:cNvPr id="12" name="Object 11">
            <a:extLst>
              <a:ext uri="{FF2B5EF4-FFF2-40B4-BE49-F238E27FC236}">
                <a16:creationId xmlns:a16="http://schemas.microsoft.com/office/drawing/2014/main" id="{1FADD239-9096-BE7E-C417-A14277D3C40E}"/>
              </a:ext>
            </a:extLst>
          </p:cNvPr>
          <p:cNvGraphicFramePr>
            <a:graphicFrameLocks noChangeAspect="1"/>
          </p:cNvGraphicFramePr>
          <p:nvPr>
            <p:extLst>
              <p:ext uri="{D42A27DB-BD31-4B8C-83A1-F6EECF244321}">
                <p14:modId xmlns:p14="http://schemas.microsoft.com/office/powerpoint/2010/main" val="3006151971"/>
              </p:ext>
            </p:extLst>
          </p:nvPr>
        </p:nvGraphicFramePr>
        <p:xfrm>
          <a:off x="2133137" y="4647154"/>
          <a:ext cx="3014330" cy="685075"/>
        </p:xfrm>
        <a:graphic>
          <a:graphicData uri="http://schemas.openxmlformats.org/presentationml/2006/ole">
            <mc:AlternateContent xmlns:mc="http://schemas.openxmlformats.org/markup-compatibility/2006">
              <mc:Choice xmlns:v="urn:schemas-microsoft-com:vml" Requires="v">
                <p:oleObj name="Equation" r:id="rId8" imgW="1117440" imgH="253800" progId="Equation.DSMT4">
                  <p:embed/>
                </p:oleObj>
              </mc:Choice>
              <mc:Fallback>
                <p:oleObj name="Equation" r:id="rId8" imgW="1117440" imgH="253800" progId="Equation.DSMT4">
                  <p:embed/>
                  <p:pic>
                    <p:nvPicPr>
                      <p:cNvPr id="0" name=""/>
                      <p:cNvPicPr/>
                      <p:nvPr/>
                    </p:nvPicPr>
                    <p:blipFill>
                      <a:blip r:embed="rId9"/>
                      <a:stretch>
                        <a:fillRect/>
                      </a:stretch>
                    </p:blipFill>
                    <p:spPr>
                      <a:xfrm>
                        <a:off x="2133137" y="4647154"/>
                        <a:ext cx="3014330" cy="685075"/>
                      </a:xfrm>
                      <a:prstGeom prst="rect">
                        <a:avLst/>
                      </a:prstGeom>
                    </p:spPr>
                  </p:pic>
                </p:oleObj>
              </mc:Fallback>
            </mc:AlternateContent>
          </a:graphicData>
        </a:graphic>
      </p:graphicFrame>
    </p:spTree>
    <p:extLst>
      <p:ext uri="{BB962C8B-B14F-4D97-AF65-F5344CB8AC3E}">
        <p14:creationId xmlns:p14="http://schemas.microsoft.com/office/powerpoint/2010/main" val="4002486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04CC0AE-6C03-D263-51CC-8482BF534AD1}"/>
              </a:ext>
            </a:extLst>
          </p:cNvPr>
          <p:cNvSpPr txBox="1"/>
          <p:nvPr/>
        </p:nvSpPr>
        <p:spPr>
          <a:xfrm>
            <a:off x="320040" y="548640"/>
            <a:ext cx="8392885" cy="461665"/>
          </a:xfrm>
          <a:prstGeom prst="rect">
            <a:avLst/>
          </a:prstGeom>
          <a:noFill/>
        </p:spPr>
        <p:txBody>
          <a:bodyPr wrap="square" rtlCol="0">
            <a:spAutoFit/>
          </a:bodyPr>
          <a:lstStyle/>
          <a:p>
            <a:r>
              <a:rPr lang="en-US" sz="2400" dirty="0">
                <a:cs typeface="Arial" panose="020B0604020202020204" pitchFamily="34" charset="0"/>
              </a:rPr>
              <a:t>Thermal Wind relation in rotating, moist-neutral atmosphere:</a:t>
            </a:r>
          </a:p>
        </p:txBody>
      </p:sp>
      <p:graphicFrame>
        <p:nvGraphicFramePr>
          <p:cNvPr id="3" name="Object 2">
            <a:extLst>
              <a:ext uri="{FF2B5EF4-FFF2-40B4-BE49-F238E27FC236}">
                <a16:creationId xmlns:a16="http://schemas.microsoft.com/office/drawing/2014/main" id="{AA4964B5-2892-6A4D-A06C-CE2726558A04}"/>
              </a:ext>
            </a:extLst>
          </p:cNvPr>
          <p:cNvGraphicFramePr>
            <a:graphicFrameLocks noChangeAspect="1"/>
          </p:cNvGraphicFramePr>
          <p:nvPr>
            <p:extLst>
              <p:ext uri="{D42A27DB-BD31-4B8C-83A1-F6EECF244321}">
                <p14:modId xmlns:p14="http://schemas.microsoft.com/office/powerpoint/2010/main" val="290537785"/>
              </p:ext>
            </p:extLst>
          </p:nvPr>
        </p:nvGraphicFramePr>
        <p:xfrm>
          <a:off x="2882355" y="1157379"/>
          <a:ext cx="2654783" cy="1050244"/>
        </p:xfrm>
        <a:graphic>
          <a:graphicData uri="http://schemas.openxmlformats.org/presentationml/2006/ole">
            <mc:AlternateContent xmlns:mc="http://schemas.openxmlformats.org/markup-compatibility/2006">
              <mc:Choice xmlns:v="urn:schemas-microsoft-com:vml" Requires="v">
                <p:oleObj name="Equation" r:id="rId2" imgW="1155600" imgH="457200" progId="Equation.DSMT4">
                  <p:embed/>
                </p:oleObj>
              </mc:Choice>
              <mc:Fallback>
                <p:oleObj name="Equation" r:id="rId2" imgW="1155600" imgH="457200" progId="Equation.DSMT4">
                  <p:embed/>
                  <p:pic>
                    <p:nvPicPr>
                      <p:cNvPr id="0" name=""/>
                      <p:cNvPicPr/>
                      <p:nvPr/>
                    </p:nvPicPr>
                    <p:blipFill>
                      <a:blip r:embed="rId3"/>
                      <a:stretch>
                        <a:fillRect/>
                      </a:stretch>
                    </p:blipFill>
                    <p:spPr>
                      <a:xfrm>
                        <a:off x="2882355" y="1157379"/>
                        <a:ext cx="2654783" cy="1050244"/>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399EFA6C-A2EF-1BE8-E860-D9F3E66F5066}"/>
              </a:ext>
            </a:extLst>
          </p:cNvPr>
          <p:cNvSpPr txBox="1"/>
          <p:nvPr/>
        </p:nvSpPr>
        <p:spPr>
          <a:xfrm>
            <a:off x="398417" y="2354697"/>
            <a:ext cx="7622177" cy="461665"/>
          </a:xfrm>
          <a:prstGeom prst="rect">
            <a:avLst/>
          </a:prstGeom>
          <a:noFill/>
        </p:spPr>
        <p:txBody>
          <a:bodyPr wrap="square" rtlCol="0">
            <a:spAutoFit/>
          </a:bodyPr>
          <a:lstStyle/>
          <a:p>
            <a:r>
              <a:rPr lang="en-US" sz="2400" dirty="0">
                <a:cs typeface="Arial" panose="020B0604020202020204" pitchFamily="34" charset="0"/>
              </a:rPr>
              <a:t>Integrate inward to find </a:t>
            </a:r>
            <a:r>
              <a:rPr lang="en-US" sz="2400" i="1" dirty="0">
                <a:cs typeface="Arial" panose="020B0604020202020204" pitchFamily="34" charset="0"/>
              </a:rPr>
              <a:t>h*.</a:t>
            </a:r>
          </a:p>
        </p:txBody>
      </p:sp>
      <p:sp>
        <p:nvSpPr>
          <p:cNvPr id="5" name="TextBox 4">
            <a:extLst>
              <a:ext uri="{FF2B5EF4-FFF2-40B4-BE49-F238E27FC236}">
                <a16:creationId xmlns:a16="http://schemas.microsoft.com/office/drawing/2014/main" id="{80684DB7-FCC2-50E9-AB03-830B3EE86BA3}"/>
              </a:ext>
            </a:extLst>
          </p:cNvPr>
          <p:cNvSpPr txBox="1"/>
          <p:nvPr/>
        </p:nvSpPr>
        <p:spPr>
          <a:xfrm>
            <a:off x="878476" y="3514423"/>
            <a:ext cx="7276012" cy="646331"/>
          </a:xfrm>
          <a:prstGeom prst="rect">
            <a:avLst/>
          </a:prstGeom>
          <a:noFill/>
        </p:spPr>
        <p:txBody>
          <a:bodyPr wrap="square" rtlCol="0">
            <a:spAutoFit/>
          </a:bodyPr>
          <a:lstStyle/>
          <a:p>
            <a:pPr algn="ctr"/>
            <a:r>
              <a:rPr lang="en-US" sz="3600" dirty="0">
                <a:cs typeface="Arial" panose="020B0604020202020204" pitchFamily="34" charset="0"/>
              </a:rPr>
              <a:t>What about T</a:t>
            </a:r>
            <a:r>
              <a:rPr lang="en-US" sz="3600" baseline="-25000" dirty="0">
                <a:cs typeface="Arial" panose="020B0604020202020204" pitchFamily="34" charset="0"/>
              </a:rPr>
              <a:t>0</a:t>
            </a:r>
            <a:r>
              <a:rPr lang="en-US" sz="3600" dirty="0">
                <a:cs typeface="Arial" panose="020B0604020202020204" pitchFamily="34" charset="0"/>
              </a:rPr>
              <a:t>?</a:t>
            </a:r>
          </a:p>
        </p:txBody>
      </p:sp>
    </p:spTree>
    <p:extLst>
      <p:ext uri="{BB962C8B-B14F-4D97-AF65-F5344CB8AC3E}">
        <p14:creationId xmlns:p14="http://schemas.microsoft.com/office/powerpoint/2010/main" val="3925512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78F9D-4B20-718D-B366-C256C4670808}"/>
              </a:ext>
            </a:extLst>
          </p:cNvPr>
          <p:cNvSpPr>
            <a:spLocks noGrp="1"/>
          </p:cNvSpPr>
          <p:nvPr>
            <p:ph type="title"/>
          </p:nvPr>
        </p:nvSpPr>
        <p:spPr/>
        <p:txBody>
          <a:bodyPr/>
          <a:lstStyle/>
          <a:p>
            <a:pPr algn="ctr"/>
            <a:r>
              <a:rPr lang="en-US" dirty="0">
                <a:latin typeface="Segoe UI" panose="020B0502040204020203" pitchFamily="34" charset="0"/>
                <a:cs typeface="Segoe UI" panose="020B0502040204020203" pitchFamily="34" charset="0"/>
              </a:rPr>
              <a:t>Program</a:t>
            </a:r>
          </a:p>
        </p:txBody>
      </p:sp>
      <p:sp>
        <p:nvSpPr>
          <p:cNvPr id="3" name="Content Placeholder 2">
            <a:extLst>
              <a:ext uri="{FF2B5EF4-FFF2-40B4-BE49-F238E27FC236}">
                <a16:creationId xmlns:a16="http://schemas.microsoft.com/office/drawing/2014/main" id="{9975E8D2-FCEC-1D46-8D09-2BFEF4567C81}"/>
              </a:ext>
            </a:extLst>
          </p:cNvPr>
          <p:cNvSpPr>
            <a:spLocks noGrp="1"/>
          </p:cNvSpPr>
          <p:nvPr>
            <p:ph idx="1"/>
          </p:nvPr>
        </p:nvSpPr>
        <p:spPr/>
        <p:txBody>
          <a:bodyPr>
            <a:normAutofit/>
          </a:bodyPr>
          <a:lstStyle/>
          <a:p>
            <a:pPr>
              <a:spcBef>
                <a:spcPts val="3000"/>
              </a:spcBef>
            </a:pPr>
            <a:r>
              <a:rPr lang="en-US" dirty="0"/>
              <a:t> </a:t>
            </a:r>
            <a:r>
              <a:rPr lang="en-US" dirty="0">
                <a:latin typeface="Segoe UI" panose="020B0502040204020203" pitchFamily="34" charset="0"/>
                <a:cs typeface="Segoe UI" panose="020B0502040204020203" pitchFamily="34" charset="0"/>
              </a:rPr>
              <a:t>What distinguishes tropical cyclones from 	other forms of convection?</a:t>
            </a:r>
          </a:p>
        </p:txBody>
      </p:sp>
    </p:spTree>
    <p:extLst>
      <p:ext uri="{BB962C8B-B14F-4D97-AF65-F5344CB8AC3E}">
        <p14:creationId xmlns:p14="http://schemas.microsoft.com/office/powerpoint/2010/main" val="15837389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8D2C8B5-D699-A271-6E54-5CE3DA579FD0}"/>
              </a:ext>
            </a:extLst>
          </p:cNvPr>
          <p:cNvSpPr txBox="1"/>
          <p:nvPr/>
        </p:nvSpPr>
        <p:spPr>
          <a:xfrm>
            <a:off x="562708" y="181508"/>
            <a:ext cx="7766538" cy="138499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Segoe UI"/>
                <a:ea typeface="+mn-ea"/>
                <a:cs typeface="+mn-cs"/>
              </a:rPr>
              <a:t>We are really now just left with the problem of the upper boundary condition, </a:t>
            </a:r>
            <a:r>
              <a:rPr kumimoji="0" lang="en-US" sz="2800" b="0" i="1" u="none" strike="noStrike" kern="1200" cap="none" spc="0" normalizeH="0" baseline="0" noProof="0" dirty="0">
                <a:ln>
                  <a:noFill/>
                </a:ln>
                <a:solidFill>
                  <a:prstClr val="black"/>
                </a:solidFill>
                <a:effectLst/>
                <a:uLnTx/>
                <a:uFillTx/>
                <a:latin typeface="Segoe UI"/>
                <a:ea typeface="+mn-ea"/>
                <a:cs typeface="+mn-cs"/>
              </a:rPr>
              <a:t>T</a:t>
            </a:r>
            <a:r>
              <a:rPr kumimoji="0" lang="en-US" sz="2800" b="0" i="1" u="none" strike="noStrike" kern="1200" cap="none" spc="0" normalizeH="0" baseline="-25000" noProof="0" dirty="0">
                <a:ln>
                  <a:noFill/>
                </a:ln>
                <a:solidFill>
                  <a:prstClr val="black"/>
                </a:solidFill>
                <a:effectLst/>
                <a:uLnTx/>
                <a:uFillTx/>
                <a:latin typeface="Segoe UI"/>
                <a:ea typeface="+mn-ea"/>
                <a:cs typeface="+mn-cs"/>
              </a:rPr>
              <a:t>o</a:t>
            </a:r>
            <a:r>
              <a:rPr kumimoji="0" lang="en-US" sz="2800" b="0" i="1" u="none" strike="noStrike" kern="1200" cap="none" spc="0" normalizeH="0" baseline="0" noProof="0" dirty="0">
                <a:ln>
                  <a:noFill/>
                </a:ln>
                <a:solidFill>
                  <a:prstClr val="black"/>
                </a:solidFill>
                <a:effectLst/>
                <a:uLnTx/>
                <a:uFillTx/>
                <a:latin typeface="Segoe UI"/>
                <a:ea typeface="+mn-ea"/>
                <a:cs typeface="+mn-cs"/>
              </a:rPr>
              <a:t>(M). </a:t>
            </a:r>
            <a:r>
              <a:rPr kumimoji="0" lang="en-US" sz="2800" b="0" i="0" u="none" strike="noStrike" kern="1200" cap="none" spc="0" normalizeH="0" baseline="0" noProof="0" dirty="0">
                <a:ln>
                  <a:noFill/>
                </a:ln>
                <a:solidFill>
                  <a:prstClr val="black"/>
                </a:solidFill>
                <a:effectLst/>
                <a:uLnTx/>
                <a:uFillTx/>
                <a:latin typeface="Segoe UI"/>
                <a:ea typeface="+mn-ea"/>
                <a:cs typeface="+mn-cs"/>
              </a:rPr>
              <a:t>Not considered a solved problem.</a:t>
            </a:r>
          </a:p>
        </p:txBody>
      </p:sp>
      <p:sp>
        <p:nvSpPr>
          <p:cNvPr id="3" name="TextBox 2">
            <a:extLst>
              <a:ext uri="{FF2B5EF4-FFF2-40B4-BE49-F238E27FC236}">
                <a16:creationId xmlns:a16="http://schemas.microsoft.com/office/drawing/2014/main" id="{42CE86A1-38F3-BAFA-4FFB-C34F93B06E10}"/>
              </a:ext>
            </a:extLst>
          </p:cNvPr>
          <p:cNvSpPr txBox="1"/>
          <p:nvPr/>
        </p:nvSpPr>
        <p:spPr>
          <a:xfrm>
            <a:off x="562708" y="1712160"/>
            <a:ext cx="776653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egoe UI"/>
                <a:ea typeface="+mn-ea"/>
                <a:cs typeface="+mn-cs"/>
              </a:rPr>
              <a:t>Let’s look for clues in the distribution of </a:t>
            </a:r>
            <a:r>
              <a:rPr kumimoji="0" lang="en-US" sz="1800" b="0" i="1" u="none" strike="noStrike" kern="1200" cap="none" spc="0" normalizeH="0" baseline="0" noProof="0" dirty="0">
                <a:ln>
                  <a:noFill/>
                </a:ln>
                <a:solidFill>
                  <a:prstClr val="black"/>
                </a:solidFill>
                <a:effectLst/>
                <a:uLnTx/>
                <a:uFillTx/>
                <a:latin typeface="Segoe UI"/>
                <a:ea typeface="+mn-ea"/>
                <a:cs typeface="+mn-cs"/>
              </a:rPr>
              <a:t>T</a:t>
            </a:r>
            <a:r>
              <a:rPr kumimoji="0" lang="en-US" sz="1800" b="0" i="1" u="none" strike="noStrike" kern="1200" cap="none" spc="0" normalizeH="0" baseline="-25000" noProof="0" dirty="0">
                <a:ln>
                  <a:noFill/>
                </a:ln>
                <a:solidFill>
                  <a:prstClr val="black"/>
                </a:solidFill>
                <a:effectLst/>
                <a:uLnTx/>
                <a:uFillTx/>
                <a:latin typeface="Segoe UI"/>
                <a:ea typeface="+mn-ea"/>
                <a:cs typeface="+mn-cs"/>
              </a:rPr>
              <a:t>o</a:t>
            </a:r>
            <a:r>
              <a:rPr kumimoji="0" lang="en-US" sz="1800" b="0" i="1" u="none" strike="noStrike" kern="1200" cap="none" spc="0" normalizeH="0" baseline="0" noProof="0" dirty="0">
                <a:ln>
                  <a:noFill/>
                </a:ln>
                <a:solidFill>
                  <a:prstClr val="black"/>
                </a:solidFill>
                <a:effectLst/>
                <a:uLnTx/>
                <a:uFillTx/>
                <a:latin typeface="Segoe UI"/>
                <a:ea typeface="+mn-ea"/>
                <a:cs typeface="+mn-cs"/>
              </a:rPr>
              <a:t>(M)</a:t>
            </a:r>
            <a:r>
              <a:rPr kumimoji="0" lang="en-US" sz="1800" b="0" i="0" u="none" strike="noStrike" kern="1200" cap="none" spc="0" normalizeH="0" baseline="0" noProof="0" dirty="0">
                <a:ln>
                  <a:noFill/>
                </a:ln>
                <a:solidFill>
                  <a:prstClr val="black"/>
                </a:solidFill>
                <a:effectLst/>
                <a:uLnTx/>
                <a:uFillTx/>
                <a:latin typeface="Segoe UI"/>
                <a:ea typeface="+mn-ea"/>
                <a:cs typeface="+mn-cs"/>
              </a:rPr>
              <a:t> in a numerical simulation: </a:t>
            </a:r>
          </a:p>
        </p:txBody>
      </p:sp>
      <p:pic>
        <p:nvPicPr>
          <p:cNvPr id="4" name="Picture 3">
            <a:extLst>
              <a:ext uri="{FF2B5EF4-FFF2-40B4-BE49-F238E27FC236}">
                <a16:creationId xmlns:a16="http://schemas.microsoft.com/office/drawing/2014/main" id="{525A3CAA-5D65-1F36-75E3-E0FC7EDB326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90073" y="2081492"/>
            <a:ext cx="5163854" cy="3826377"/>
          </a:xfrm>
          <a:prstGeom prst="rect">
            <a:avLst/>
          </a:prstGeom>
          <a:noFill/>
          <a:ln>
            <a:noFill/>
          </a:ln>
        </p:spPr>
      </p:pic>
      <p:sp>
        <p:nvSpPr>
          <p:cNvPr id="5" name="TextBox 4">
            <a:extLst>
              <a:ext uri="{FF2B5EF4-FFF2-40B4-BE49-F238E27FC236}">
                <a16:creationId xmlns:a16="http://schemas.microsoft.com/office/drawing/2014/main" id="{3275AB7D-8AB3-1DE7-654F-2BBED8666BEF}"/>
              </a:ext>
            </a:extLst>
          </p:cNvPr>
          <p:cNvSpPr txBox="1"/>
          <p:nvPr/>
        </p:nvSpPr>
        <p:spPr>
          <a:xfrm>
            <a:off x="1500554" y="5955323"/>
            <a:ext cx="6447692" cy="73866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Segoe UI"/>
                <a:ea typeface="+mn-ea"/>
                <a:cs typeface="+mn-cs"/>
              </a:rPr>
              <a:t>Contours of constant angular momentum plotted as a function of azimuthal velocity and absolute temperature from the quasi-steady state of a simulation using the nonhydrostatic, axisymmetric model of Rotunno and Emanuel (1987). </a:t>
            </a:r>
          </a:p>
        </p:txBody>
      </p:sp>
      <p:sp>
        <p:nvSpPr>
          <p:cNvPr id="6" name="TextBox 5">
            <a:extLst>
              <a:ext uri="{FF2B5EF4-FFF2-40B4-BE49-F238E27FC236}">
                <a16:creationId xmlns:a16="http://schemas.microsoft.com/office/drawing/2014/main" id="{6E35E959-A9C6-81FA-E2F8-52DC822A957C}"/>
              </a:ext>
            </a:extLst>
          </p:cNvPr>
          <p:cNvSpPr txBox="1"/>
          <p:nvPr/>
        </p:nvSpPr>
        <p:spPr>
          <a:xfrm>
            <a:off x="6477000" y="2872154"/>
            <a:ext cx="2321169"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Segoe UI"/>
                <a:ea typeface="+mn-ea"/>
                <a:cs typeface="+mn-cs"/>
              </a:rPr>
              <a:t>Upflow</a:t>
            </a:r>
            <a:r>
              <a:rPr kumimoji="0" lang="en-US" sz="1600" b="0" i="0" u="none" strike="noStrike" kern="1200" cap="none" spc="0" normalizeH="0" baseline="0" noProof="0" dirty="0">
                <a:ln>
                  <a:noFill/>
                </a:ln>
                <a:solidFill>
                  <a:prstClr val="black"/>
                </a:solidFill>
                <a:effectLst/>
                <a:uLnTx/>
                <a:uFillTx/>
                <a:latin typeface="Segoe UI"/>
                <a:ea typeface="+mn-ea"/>
                <a:cs typeface="+mn-cs"/>
              </a:rPr>
              <a:t> </a:t>
            </a:r>
            <a:r>
              <a:rPr kumimoji="0" lang="en-US" sz="1600" b="0" i="1" u="none" strike="noStrike" kern="1200" cap="none" spc="0" normalizeH="0" baseline="0" noProof="0" dirty="0">
                <a:ln>
                  <a:noFill/>
                </a:ln>
                <a:solidFill>
                  <a:prstClr val="black"/>
                </a:solidFill>
                <a:effectLst/>
                <a:uLnTx/>
                <a:uFillTx/>
                <a:latin typeface="Segoe UI"/>
                <a:ea typeface="+mn-ea"/>
                <a:cs typeface="+mn-cs"/>
              </a:rPr>
              <a:t>M</a:t>
            </a:r>
            <a:r>
              <a:rPr kumimoji="0" lang="en-US" sz="1600" b="0" i="0" u="none" strike="noStrike" kern="1200" cap="none" spc="0" normalizeH="0" baseline="0" noProof="0" dirty="0">
                <a:ln>
                  <a:noFill/>
                </a:ln>
                <a:solidFill>
                  <a:prstClr val="black"/>
                </a:solidFill>
                <a:effectLst/>
                <a:uLnTx/>
                <a:uFillTx/>
                <a:latin typeface="Segoe UI"/>
                <a:ea typeface="+mn-ea"/>
                <a:cs typeface="+mn-cs"/>
              </a:rPr>
              <a:t> surfaces: Note: </a:t>
            </a:r>
            <a:r>
              <a:rPr kumimoji="0" lang="en-US" sz="1600" b="0" i="1" u="none" strike="noStrike" kern="1200" cap="none" spc="0" normalizeH="0" baseline="0" noProof="0" dirty="0">
                <a:ln>
                  <a:noFill/>
                </a:ln>
                <a:solidFill>
                  <a:prstClr val="black"/>
                </a:solidFill>
                <a:effectLst/>
                <a:uLnTx/>
                <a:uFillTx/>
                <a:latin typeface="Segoe UI"/>
                <a:ea typeface="+mn-ea"/>
                <a:cs typeface="+mn-cs"/>
              </a:rPr>
              <a:t>T</a:t>
            </a:r>
            <a:r>
              <a:rPr kumimoji="0" lang="en-US" sz="1600" b="0" i="1" u="none" strike="noStrike" kern="1200" cap="none" spc="0" normalizeH="0" baseline="-25000" noProof="0" dirty="0">
                <a:ln>
                  <a:noFill/>
                </a:ln>
                <a:solidFill>
                  <a:prstClr val="black"/>
                </a:solidFill>
                <a:effectLst/>
                <a:uLnTx/>
                <a:uFillTx/>
                <a:latin typeface="Segoe UI"/>
                <a:ea typeface="+mn-ea"/>
                <a:cs typeface="+mn-cs"/>
              </a:rPr>
              <a:t>o</a:t>
            </a:r>
            <a:r>
              <a:rPr kumimoji="0" lang="en-US" sz="1600" b="0" i="1" u="none" strike="noStrike" kern="1200" cap="none" spc="0" normalizeH="0" baseline="0" noProof="0" dirty="0">
                <a:ln>
                  <a:noFill/>
                </a:ln>
                <a:solidFill>
                  <a:prstClr val="black"/>
                </a:solidFill>
                <a:effectLst/>
                <a:uLnTx/>
                <a:uFillTx/>
                <a:latin typeface="Segoe UI"/>
                <a:ea typeface="+mn-ea"/>
                <a:cs typeface="+mn-cs"/>
              </a:rPr>
              <a:t>=T</a:t>
            </a:r>
            <a:r>
              <a:rPr kumimoji="0" lang="en-US" sz="1600" b="0" i="1" u="none" strike="noStrike" kern="1200" cap="none" spc="0" normalizeH="0" baseline="-25000" noProof="0" dirty="0">
                <a:ln>
                  <a:noFill/>
                </a:ln>
                <a:solidFill>
                  <a:prstClr val="black"/>
                </a:solidFill>
                <a:effectLst/>
                <a:uLnTx/>
                <a:uFillTx/>
                <a:latin typeface="Segoe UI"/>
                <a:ea typeface="+mn-ea"/>
                <a:cs typeface="+mn-cs"/>
              </a:rPr>
              <a:t>o</a:t>
            </a:r>
            <a:r>
              <a:rPr kumimoji="0" lang="en-US" sz="1600" b="0" i="1" u="none" strike="noStrike" kern="1200" cap="none" spc="0" normalizeH="0" baseline="0" noProof="0" dirty="0">
                <a:ln>
                  <a:noFill/>
                </a:ln>
                <a:solidFill>
                  <a:prstClr val="black"/>
                </a:solidFill>
                <a:effectLst/>
                <a:uLnTx/>
                <a:uFillTx/>
                <a:latin typeface="Segoe UI"/>
                <a:ea typeface="+mn-ea"/>
                <a:cs typeface="+mn-cs"/>
              </a:rPr>
              <a:t>(M)</a:t>
            </a:r>
          </a:p>
        </p:txBody>
      </p:sp>
      <p:sp>
        <p:nvSpPr>
          <p:cNvPr id="7" name="TextBox 6">
            <a:extLst>
              <a:ext uri="{FF2B5EF4-FFF2-40B4-BE49-F238E27FC236}">
                <a16:creationId xmlns:a16="http://schemas.microsoft.com/office/drawing/2014/main" id="{12F22DD7-93D5-531D-BFFA-1CDDFD252040}"/>
              </a:ext>
            </a:extLst>
          </p:cNvPr>
          <p:cNvSpPr txBox="1"/>
          <p:nvPr/>
        </p:nvSpPr>
        <p:spPr>
          <a:xfrm>
            <a:off x="6822831" y="4062046"/>
            <a:ext cx="1758461"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egoe UI"/>
                <a:ea typeface="+mn-ea"/>
                <a:cs typeface="+mn-cs"/>
              </a:rPr>
              <a:t>Downflow M surfaces</a:t>
            </a:r>
          </a:p>
        </p:txBody>
      </p:sp>
      <p:cxnSp>
        <p:nvCxnSpPr>
          <p:cNvPr id="9" name="Straight Arrow Connector 8">
            <a:extLst>
              <a:ext uri="{FF2B5EF4-FFF2-40B4-BE49-F238E27FC236}">
                <a16:creationId xmlns:a16="http://schemas.microsoft.com/office/drawing/2014/main" id="{8822A297-B39C-03E3-70CE-1AAC23E4C7B4}"/>
              </a:ext>
            </a:extLst>
          </p:cNvPr>
          <p:cNvCxnSpPr/>
          <p:nvPr/>
        </p:nvCxnSpPr>
        <p:spPr>
          <a:xfrm flipH="1">
            <a:off x="6043246" y="3264877"/>
            <a:ext cx="77958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04B51C4A-C7B4-D007-7A29-0D59C519431A}"/>
              </a:ext>
            </a:extLst>
          </p:cNvPr>
          <p:cNvCxnSpPr>
            <a:cxnSpLocks/>
          </p:cNvCxnSpPr>
          <p:nvPr/>
        </p:nvCxnSpPr>
        <p:spPr>
          <a:xfrm flipH="1">
            <a:off x="5590728" y="4294856"/>
            <a:ext cx="138450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373D0DC0-386F-B2E7-4856-B7C5262F4601}"/>
              </a:ext>
            </a:extLst>
          </p:cNvPr>
          <p:cNvSpPr txBox="1"/>
          <p:nvPr/>
        </p:nvSpPr>
        <p:spPr>
          <a:xfrm>
            <a:off x="6729212" y="2540650"/>
            <a:ext cx="2276795"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Segoe UI"/>
                <a:ea typeface="+mn-ea"/>
                <a:cs typeface="+mn-cs"/>
              </a:rPr>
              <a:t>Tropopause T</a:t>
            </a:r>
          </a:p>
        </p:txBody>
      </p:sp>
    </p:spTree>
    <p:extLst>
      <p:ext uri="{BB962C8B-B14F-4D97-AF65-F5344CB8AC3E}">
        <p14:creationId xmlns:p14="http://schemas.microsoft.com/office/powerpoint/2010/main" val="1361887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1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9975CD3-6D6D-A1C3-5708-7B89BAF1201B}"/>
              </a:ext>
            </a:extLst>
          </p:cNvPr>
          <p:cNvSpPr txBox="1"/>
          <p:nvPr/>
        </p:nvSpPr>
        <p:spPr>
          <a:xfrm>
            <a:off x="392762" y="380489"/>
            <a:ext cx="8112999"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Segoe UI"/>
                <a:ea typeface="+mn-ea"/>
                <a:cs typeface="+mn-cs"/>
              </a:rPr>
              <a:t>Hypothesis: 1) Stratification of TC outflow determined by turbulence; 2) turbulence holds Richardson Number constant at its critical value</a:t>
            </a:r>
          </a:p>
        </p:txBody>
      </p:sp>
      <p:pic>
        <p:nvPicPr>
          <p:cNvPr id="3" name="Picture 2">
            <a:extLst>
              <a:ext uri="{FF2B5EF4-FFF2-40B4-BE49-F238E27FC236}">
                <a16:creationId xmlns:a16="http://schemas.microsoft.com/office/drawing/2014/main" id="{8E4BAE01-FFE9-C5F6-DAE9-40349C4BEB2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4921" y="1484467"/>
            <a:ext cx="5508679" cy="4130808"/>
          </a:xfrm>
          <a:prstGeom prst="rect">
            <a:avLst/>
          </a:prstGeom>
          <a:noFill/>
          <a:ln>
            <a:noFill/>
          </a:ln>
        </p:spPr>
      </p:pic>
      <p:sp>
        <p:nvSpPr>
          <p:cNvPr id="4" name="TextBox 3">
            <a:extLst>
              <a:ext uri="{FF2B5EF4-FFF2-40B4-BE49-F238E27FC236}">
                <a16:creationId xmlns:a16="http://schemas.microsoft.com/office/drawing/2014/main" id="{E38F15FA-A479-8B67-86BC-984D5984FA52}"/>
              </a:ext>
            </a:extLst>
          </p:cNvPr>
          <p:cNvSpPr txBox="1"/>
          <p:nvPr/>
        </p:nvSpPr>
        <p:spPr>
          <a:xfrm>
            <a:off x="233203" y="5805519"/>
            <a:ext cx="8775785"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Segoe UI"/>
                <a:ea typeface="+mn-ea"/>
                <a:cs typeface="+mn-cs"/>
              </a:rPr>
              <a:t> Vertical diffusivity (m</a:t>
            </a:r>
            <a:r>
              <a:rPr kumimoji="0" lang="en-US" sz="1800" b="0" i="1" u="none" strike="noStrike" kern="1200" cap="none" spc="0" normalizeH="0" baseline="30000" noProof="0" dirty="0">
                <a:ln>
                  <a:noFill/>
                </a:ln>
                <a:solidFill>
                  <a:prstClr val="black"/>
                </a:solidFill>
                <a:effectLst/>
                <a:uLnTx/>
                <a:uFillTx/>
                <a:latin typeface="Segoe UI"/>
                <a:ea typeface="+mn-ea"/>
                <a:cs typeface="+mn-cs"/>
              </a:rPr>
              <a:t>2</a:t>
            </a:r>
            <a:r>
              <a:rPr kumimoji="0" lang="en-US" sz="1800" b="0" i="1" u="none" strike="noStrike" kern="1200" cap="none" spc="0" normalizeH="0" baseline="0" noProof="0" dirty="0">
                <a:ln>
                  <a:noFill/>
                </a:ln>
                <a:solidFill>
                  <a:prstClr val="black"/>
                </a:solidFill>
                <a:effectLst/>
                <a:uLnTx/>
                <a:uFillTx/>
                <a:latin typeface="Segoe UI"/>
                <a:ea typeface="+mn-ea"/>
                <a:cs typeface="+mn-cs"/>
              </a:rPr>
              <a:t> s</a:t>
            </a:r>
            <a:r>
              <a:rPr kumimoji="0" lang="en-US" sz="1800" b="0" i="1" u="none" strike="noStrike" kern="1200" cap="none" spc="0" normalizeH="0" baseline="30000" noProof="0" dirty="0">
                <a:ln>
                  <a:noFill/>
                </a:ln>
                <a:solidFill>
                  <a:prstClr val="black"/>
                </a:solidFill>
                <a:effectLst/>
                <a:uLnTx/>
                <a:uFillTx/>
                <a:latin typeface="Segoe UI"/>
                <a:ea typeface="+mn-ea"/>
                <a:cs typeface="+mn-cs"/>
              </a:rPr>
              <a:t>-1</a:t>
            </a:r>
            <a:r>
              <a:rPr kumimoji="0" lang="en-US" sz="1800" b="0" i="1" u="none" strike="noStrike" kern="1200" cap="none" spc="0" normalizeH="0" baseline="0" noProof="0" dirty="0">
                <a:ln>
                  <a:noFill/>
                </a:ln>
                <a:solidFill>
                  <a:prstClr val="black"/>
                </a:solidFill>
                <a:effectLst/>
                <a:uLnTx/>
                <a:uFillTx/>
                <a:latin typeface="Segoe UI"/>
                <a:ea typeface="+mn-ea"/>
                <a:cs typeface="+mn-cs"/>
              </a:rPr>
              <a:t>) averaged over the last 24 hours of a numerical simulation of a tropical cyclone using the model of Rotunno and Emanuel (1987). The white box indicates an area in which sample of stratification and wind shear are collected.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3835464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160BDC-A87D-28DA-A615-C16A18CDAF6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44987" y="646623"/>
            <a:ext cx="6307741" cy="4566095"/>
          </a:xfrm>
          <a:prstGeom prst="rect">
            <a:avLst/>
          </a:prstGeom>
          <a:noFill/>
          <a:ln>
            <a:noFill/>
          </a:ln>
        </p:spPr>
      </p:pic>
      <p:sp>
        <p:nvSpPr>
          <p:cNvPr id="3" name="TextBox 2">
            <a:extLst>
              <a:ext uri="{FF2B5EF4-FFF2-40B4-BE49-F238E27FC236}">
                <a16:creationId xmlns:a16="http://schemas.microsoft.com/office/drawing/2014/main" id="{C526668E-7893-A5DF-500B-EF32990B1CB1}"/>
              </a:ext>
            </a:extLst>
          </p:cNvPr>
          <p:cNvSpPr txBox="1"/>
          <p:nvPr/>
        </p:nvSpPr>
        <p:spPr>
          <a:xfrm>
            <a:off x="411173" y="5658234"/>
            <a:ext cx="8192779"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Segoe UI"/>
                <a:ea typeface="+mn-ea"/>
                <a:cs typeface="+mn-cs"/>
              </a:rPr>
              <a:t> Square of the buoyancy frequency plotted against square of the vertical wind shear in samples collected from within the white box of previous figure. Solid line shows Richardson Number =1.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egoe UI"/>
              <a:ea typeface="+mn-ea"/>
              <a:cs typeface="+mn-cs"/>
            </a:endParaRPr>
          </a:p>
        </p:txBody>
      </p:sp>
      <p:graphicFrame>
        <p:nvGraphicFramePr>
          <p:cNvPr id="4" name="Object 3">
            <a:extLst>
              <a:ext uri="{FF2B5EF4-FFF2-40B4-BE49-F238E27FC236}">
                <a16:creationId xmlns:a16="http://schemas.microsoft.com/office/drawing/2014/main" id="{479A6AED-1764-DE07-F412-75355FF9A46D}"/>
              </a:ext>
            </a:extLst>
          </p:cNvPr>
          <p:cNvGraphicFramePr>
            <a:graphicFrameLocks noChangeAspect="1"/>
          </p:cNvGraphicFramePr>
          <p:nvPr/>
        </p:nvGraphicFramePr>
        <p:xfrm>
          <a:off x="7519612" y="2658550"/>
          <a:ext cx="1027265" cy="770449"/>
        </p:xfrm>
        <a:graphic>
          <a:graphicData uri="http://schemas.openxmlformats.org/presentationml/2006/ole">
            <mc:AlternateContent xmlns:mc="http://schemas.openxmlformats.org/markup-compatibility/2006">
              <mc:Choice xmlns:v="urn:schemas-microsoft-com:vml" Requires="v">
                <p:oleObj name="Equation" r:id="rId3" imgW="558720" imgH="419040" progId="Equation.DSMT4">
                  <p:embed/>
                </p:oleObj>
              </mc:Choice>
              <mc:Fallback>
                <p:oleObj name="Equation" r:id="rId3" imgW="558720" imgH="419040" progId="Equation.DSMT4">
                  <p:embed/>
                  <p:pic>
                    <p:nvPicPr>
                      <p:cNvPr id="4" name="Object 3">
                        <a:extLst>
                          <a:ext uri="{FF2B5EF4-FFF2-40B4-BE49-F238E27FC236}">
                            <a16:creationId xmlns:a16="http://schemas.microsoft.com/office/drawing/2014/main" id="{479A6AED-1764-DE07-F412-75355FF9A46D}"/>
                          </a:ext>
                        </a:extLst>
                      </p:cNvPr>
                      <p:cNvPicPr/>
                      <p:nvPr/>
                    </p:nvPicPr>
                    <p:blipFill>
                      <a:blip r:embed="rId4"/>
                      <a:stretch>
                        <a:fillRect/>
                      </a:stretch>
                    </p:blipFill>
                    <p:spPr>
                      <a:xfrm>
                        <a:off x="7519612" y="2658550"/>
                        <a:ext cx="1027265" cy="770449"/>
                      </a:xfrm>
                      <a:prstGeom prst="rect">
                        <a:avLst/>
                      </a:prstGeom>
                    </p:spPr>
                  </p:pic>
                </p:oleObj>
              </mc:Fallback>
            </mc:AlternateContent>
          </a:graphicData>
        </a:graphic>
      </p:graphicFrame>
    </p:spTree>
    <p:extLst>
      <p:ext uri="{BB962C8B-B14F-4D97-AF65-F5344CB8AC3E}">
        <p14:creationId xmlns:p14="http://schemas.microsoft.com/office/powerpoint/2010/main" val="16372316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75F5E5D-18D0-7D8D-CA1A-13AA31B73F2C}"/>
              </a:ext>
            </a:extLst>
          </p:cNvPr>
          <p:cNvSpPr txBox="1"/>
          <p:nvPr/>
        </p:nvSpPr>
        <p:spPr>
          <a:xfrm>
            <a:off x="152400" y="234462"/>
            <a:ext cx="7989277"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Segoe UI"/>
                <a:ea typeface="+mn-ea"/>
                <a:cs typeface="+mn-cs"/>
              </a:rPr>
              <a:t>Numerical solution of full steady-state model, without approximations, available in MATLAB code </a:t>
            </a:r>
            <a:r>
              <a:rPr kumimoji="0" lang="en-US" sz="2400" b="0" i="1" u="none" strike="noStrike" kern="1200" cap="none" spc="0" normalizeH="0" baseline="0" noProof="0" dirty="0" err="1">
                <a:ln>
                  <a:noFill/>
                </a:ln>
                <a:solidFill>
                  <a:prstClr val="black"/>
                </a:solidFill>
                <a:effectLst/>
                <a:uLnTx/>
                <a:uFillTx/>
                <a:latin typeface="Segoe UI"/>
                <a:ea typeface="+mn-ea"/>
                <a:cs typeface="+mn-cs"/>
              </a:rPr>
              <a:t>steady_state_model.m</a:t>
            </a:r>
            <a:r>
              <a:rPr kumimoji="0" lang="en-US" sz="2400" b="0" i="1" u="none" strike="noStrike" kern="1200" cap="none" spc="0" normalizeH="0" baseline="0" noProof="0" dirty="0">
                <a:ln>
                  <a:noFill/>
                </a:ln>
                <a:solidFill>
                  <a:prstClr val="black"/>
                </a:solidFill>
                <a:effectLst/>
                <a:uLnTx/>
                <a:uFillTx/>
                <a:latin typeface="Segoe UI"/>
                <a:ea typeface="+mn-ea"/>
                <a:cs typeface="+mn-cs"/>
              </a:rPr>
              <a:t> </a:t>
            </a:r>
            <a:r>
              <a:rPr kumimoji="0" lang="en-US" sz="2400" b="0" i="0" u="none" strike="noStrike" kern="1200" cap="none" spc="0" normalizeH="0" baseline="0" noProof="0" dirty="0">
                <a:ln>
                  <a:noFill/>
                </a:ln>
                <a:solidFill>
                  <a:prstClr val="black"/>
                </a:solidFill>
                <a:effectLst/>
                <a:uLnTx/>
                <a:uFillTx/>
                <a:latin typeface="Segoe UI"/>
                <a:ea typeface="+mn-ea"/>
                <a:cs typeface="+mn-cs"/>
              </a:rPr>
              <a:t>at </a:t>
            </a:r>
          </a:p>
        </p:txBody>
      </p:sp>
      <p:sp>
        <p:nvSpPr>
          <p:cNvPr id="7" name="TextBox 6">
            <a:extLst>
              <a:ext uri="{FF2B5EF4-FFF2-40B4-BE49-F238E27FC236}">
                <a16:creationId xmlns:a16="http://schemas.microsoft.com/office/drawing/2014/main" id="{175CCA25-5AFC-8127-A527-F52AFFE7A678}"/>
              </a:ext>
            </a:extLst>
          </p:cNvPr>
          <p:cNvSpPr txBox="1"/>
          <p:nvPr/>
        </p:nvSpPr>
        <p:spPr>
          <a:xfrm>
            <a:off x="2086707" y="1515180"/>
            <a:ext cx="4572000" cy="4001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solidFill>
                <a:effectLst/>
                <a:uLnTx/>
                <a:uFillTx/>
                <a:latin typeface="Segoe UI"/>
                <a:ea typeface="+mn-ea"/>
                <a:cs typeface="+mn-cs"/>
              </a:rPr>
              <a:t>https://zenodo.org/records/18635966</a:t>
            </a:r>
          </a:p>
        </p:txBody>
      </p:sp>
      <p:sp>
        <p:nvSpPr>
          <p:cNvPr id="9" name="TextBox 8">
            <a:extLst>
              <a:ext uri="{FF2B5EF4-FFF2-40B4-BE49-F238E27FC236}">
                <a16:creationId xmlns:a16="http://schemas.microsoft.com/office/drawing/2014/main" id="{AD73C928-C761-BBC2-3E36-AD2391726656}"/>
              </a:ext>
            </a:extLst>
          </p:cNvPr>
          <p:cNvSpPr txBox="1"/>
          <p:nvPr/>
        </p:nvSpPr>
        <p:spPr>
          <a:xfrm>
            <a:off x="216877" y="2105311"/>
            <a:ext cx="8217877"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egoe UI"/>
                <a:ea typeface="+mn-ea"/>
                <a:cs typeface="+mn-cs"/>
              </a:rPr>
              <a:t>as part of a larger set of codes, including full-physics axisymmetric model. (Code can also be run in free </a:t>
            </a:r>
            <a:r>
              <a:rPr kumimoji="0" lang="en-US" sz="1800" b="0" i="1" u="none" strike="noStrike" kern="1200" cap="none" spc="0" normalizeH="0" baseline="0" noProof="0" dirty="0">
                <a:ln>
                  <a:noFill/>
                </a:ln>
                <a:solidFill>
                  <a:prstClr val="black"/>
                </a:solidFill>
                <a:effectLst/>
                <a:uLnTx/>
                <a:uFillTx/>
                <a:latin typeface="Segoe UI"/>
                <a:ea typeface="+mn-ea"/>
                <a:cs typeface="+mn-cs"/>
              </a:rPr>
              <a:t>Octave</a:t>
            </a:r>
            <a:r>
              <a:rPr kumimoji="0" lang="en-US" sz="1800" b="0" i="0" u="none" strike="noStrike" kern="1200" cap="none" spc="0" normalizeH="0" baseline="0" noProof="0" dirty="0">
                <a:ln>
                  <a:noFill/>
                </a:ln>
                <a:solidFill>
                  <a:prstClr val="black"/>
                </a:solidFill>
                <a:effectLst/>
                <a:uLnTx/>
                <a:uFillTx/>
                <a:latin typeface="Segoe UI"/>
                <a:ea typeface="+mn-ea"/>
                <a:cs typeface="+mn-cs"/>
              </a:rPr>
              <a:t>.)</a:t>
            </a:r>
          </a:p>
        </p:txBody>
      </p:sp>
      <p:sp>
        <p:nvSpPr>
          <p:cNvPr id="10" name="TextBox 9">
            <a:extLst>
              <a:ext uri="{FF2B5EF4-FFF2-40B4-BE49-F238E27FC236}">
                <a16:creationId xmlns:a16="http://schemas.microsoft.com/office/drawing/2014/main" id="{7C8866A5-2590-9273-D124-C0CB64E3D8E7}"/>
              </a:ext>
            </a:extLst>
          </p:cNvPr>
          <p:cNvSpPr txBox="1"/>
          <p:nvPr/>
        </p:nvSpPr>
        <p:spPr>
          <a:xfrm>
            <a:off x="216877" y="2752515"/>
            <a:ext cx="725658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egoe UI"/>
                <a:ea typeface="+mn-ea"/>
                <a:cs typeface="+mn-cs"/>
              </a:rPr>
              <a:t>Importance of isothermal expansion and dissipative heating:</a:t>
            </a:r>
          </a:p>
        </p:txBody>
      </p:sp>
      <p:pic>
        <p:nvPicPr>
          <p:cNvPr id="11" name="Picture 10">
            <a:extLst>
              <a:ext uri="{FF2B5EF4-FFF2-40B4-BE49-F238E27FC236}">
                <a16:creationId xmlns:a16="http://schemas.microsoft.com/office/drawing/2014/main" id="{437EBDBD-4FB9-8633-0EC9-E92523B8EB4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1521" y="3145164"/>
            <a:ext cx="4628711" cy="3420475"/>
          </a:xfrm>
          <a:prstGeom prst="rect">
            <a:avLst/>
          </a:prstGeom>
          <a:noFill/>
          <a:ln>
            <a:noFill/>
          </a:ln>
        </p:spPr>
      </p:pic>
      <p:graphicFrame>
        <p:nvGraphicFramePr>
          <p:cNvPr id="14" name="Object 13">
            <a:extLst>
              <a:ext uri="{FF2B5EF4-FFF2-40B4-BE49-F238E27FC236}">
                <a16:creationId xmlns:a16="http://schemas.microsoft.com/office/drawing/2014/main" id="{8BFEE409-3CFD-D84A-F3D4-72EA7F796687}"/>
              </a:ext>
            </a:extLst>
          </p:cNvPr>
          <p:cNvGraphicFramePr>
            <a:graphicFrameLocks noChangeAspect="1"/>
          </p:cNvGraphicFramePr>
          <p:nvPr/>
        </p:nvGraphicFramePr>
        <p:xfrm>
          <a:off x="7860323" y="4486069"/>
          <a:ext cx="369332" cy="369332"/>
        </p:xfrm>
        <a:graphic>
          <a:graphicData uri="http://schemas.openxmlformats.org/presentationml/2006/ole">
            <mc:AlternateContent xmlns:mc="http://schemas.openxmlformats.org/markup-compatibility/2006">
              <mc:Choice xmlns:v="urn:schemas-microsoft-com:vml" Requires="v">
                <p:oleObj name="Equation" r:id="rId3" imgW="228600" imgH="228600" progId="Equation.DSMT4">
                  <p:embed/>
                </p:oleObj>
              </mc:Choice>
              <mc:Fallback>
                <p:oleObj name="Equation" r:id="rId3" imgW="228600" imgH="228600" progId="Equation.DSMT4">
                  <p:embed/>
                  <p:pic>
                    <p:nvPicPr>
                      <p:cNvPr id="14" name="Object 13">
                        <a:extLst>
                          <a:ext uri="{FF2B5EF4-FFF2-40B4-BE49-F238E27FC236}">
                            <a16:creationId xmlns:a16="http://schemas.microsoft.com/office/drawing/2014/main" id="{8BFEE409-3CFD-D84A-F3D4-72EA7F7966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60323" y="4486069"/>
                        <a:ext cx="369332" cy="369332"/>
                      </a:xfrm>
                      <a:prstGeom prst="rect">
                        <a:avLst/>
                      </a:prstGeom>
                      <a:noFill/>
                    </p:spPr>
                  </p:pic>
                </p:oleObj>
              </mc:Fallback>
            </mc:AlternateContent>
          </a:graphicData>
        </a:graphic>
      </p:graphicFrame>
      <p:sp>
        <p:nvSpPr>
          <p:cNvPr id="20" name="TextBox 19">
            <a:extLst>
              <a:ext uri="{FF2B5EF4-FFF2-40B4-BE49-F238E27FC236}">
                <a16:creationId xmlns:a16="http://schemas.microsoft.com/office/drawing/2014/main" id="{3D150631-14B1-C2F7-DA64-628AF3D9CEA6}"/>
              </a:ext>
            </a:extLst>
          </p:cNvPr>
          <p:cNvSpPr txBox="1"/>
          <p:nvPr/>
        </p:nvSpPr>
        <p:spPr>
          <a:xfrm>
            <a:off x="5960232" y="3672501"/>
            <a:ext cx="2526323" cy="181588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Segoe UI"/>
                <a:ea typeface="+mn-ea"/>
                <a:cs typeface="+mn-cs"/>
              </a:rPr>
              <a:t>Steady-state radial profiles of surface azimuthal wind for the standard experiment with neither dissipative heating nor pressure dependence of  (blue), just dissipative heating (red), and both effects together (yellow)</a:t>
            </a:r>
          </a:p>
        </p:txBody>
      </p:sp>
    </p:spTree>
    <p:extLst>
      <p:ext uri="{BB962C8B-B14F-4D97-AF65-F5344CB8AC3E}">
        <p14:creationId xmlns:p14="http://schemas.microsoft.com/office/powerpoint/2010/main" val="3237249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0"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E5638D5-0D5C-87C5-25DA-51FC6E49E0D3}"/>
              </a:ext>
            </a:extLst>
          </p:cNvPr>
          <p:cNvSpPr txBox="1"/>
          <p:nvPr/>
        </p:nvSpPr>
        <p:spPr>
          <a:xfrm>
            <a:off x="635793" y="761703"/>
            <a:ext cx="7965281"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Segoe UI"/>
                <a:ea typeface="+mn-ea"/>
                <a:cs typeface="+mn-cs"/>
              </a:rPr>
              <a:t>Annual Maximum Potential Intensity (miles per hour)</a:t>
            </a:r>
          </a:p>
        </p:txBody>
      </p:sp>
      <p:pic>
        <p:nvPicPr>
          <p:cNvPr id="5" name="Picture 4">
            <a:extLst>
              <a:ext uri="{FF2B5EF4-FFF2-40B4-BE49-F238E27FC236}">
                <a16:creationId xmlns:a16="http://schemas.microsoft.com/office/drawing/2014/main" id="{FCC7390A-6E7D-7007-711B-6FB575CD6B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761762"/>
            <a:ext cx="9144000" cy="3334476"/>
          </a:xfrm>
          <a:prstGeom prst="rect">
            <a:avLst/>
          </a:prstGeom>
        </p:spPr>
      </p:pic>
    </p:spTree>
    <p:extLst>
      <p:ext uri="{BB962C8B-B14F-4D97-AF65-F5344CB8AC3E}">
        <p14:creationId xmlns:p14="http://schemas.microsoft.com/office/powerpoint/2010/main" val="16562078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297751-4949-BA99-0536-D0BEC2E871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0323" y="2185413"/>
            <a:ext cx="8403353" cy="2487173"/>
          </a:xfrm>
          <a:prstGeom prst="rect">
            <a:avLst/>
          </a:prstGeom>
        </p:spPr>
      </p:pic>
      <p:sp>
        <p:nvSpPr>
          <p:cNvPr id="4" name="TextBox 3">
            <a:extLst>
              <a:ext uri="{FF2B5EF4-FFF2-40B4-BE49-F238E27FC236}">
                <a16:creationId xmlns:a16="http://schemas.microsoft.com/office/drawing/2014/main" id="{16FD7FFB-6E98-86A5-332A-F996F1949CB1}"/>
              </a:ext>
            </a:extLst>
          </p:cNvPr>
          <p:cNvSpPr txBox="1"/>
          <p:nvPr/>
        </p:nvSpPr>
        <p:spPr>
          <a:xfrm>
            <a:off x="817510" y="5026172"/>
            <a:ext cx="7956166"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66FF"/>
                </a:solidFill>
                <a:effectLst/>
                <a:uLnTx/>
                <a:uFillTx/>
                <a:latin typeface="Segoe UI"/>
                <a:ea typeface="+mn-ea"/>
                <a:cs typeface="+mn-cs"/>
              </a:rPr>
              <a:t>Blue dots are locations of hurricane formation, 1979-2018</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Segoe U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Segoe UI"/>
                <a:ea typeface="+mn-ea"/>
                <a:cs typeface="+mn-cs"/>
              </a:rPr>
              <a:t>Black contour is contour of 130 MPH potential intensity </a:t>
            </a:r>
          </a:p>
        </p:txBody>
      </p:sp>
      <p:sp>
        <p:nvSpPr>
          <p:cNvPr id="5" name="TextBox 4">
            <a:extLst>
              <a:ext uri="{FF2B5EF4-FFF2-40B4-BE49-F238E27FC236}">
                <a16:creationId xmlns:a16="http://schemas.microsoft.com/office/drawing/2014/main" id="{B2B01B06-DCB5-7C04-F622-7EA216B6CA9B}"/>
              </a:ext>
            </a:extLst>
          </p:cNvPr>
          <p:cNvSpPr txBox="1"/>
          <p:nvPr/>
        </p:nvSpPr>
        <p:spPr>
          <a:xfrm>
            <a:off x="817510" y="623730"/>
            <a:ext cx="7811762"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Segoe UI"/>
                <a:ea typeface="+mn-ea"/>
                <a:cs typeface="+mn-cs"/>
              </a:rPr>
              <a:t>Hurricanes only form where potential intensity is large enough</a:t>
            </a:r>
          </a:p>
        </p:txBody>
      </p:sp>
    </p:spTree>
    <p:extLst>
      <p:ext uri="{BB962C8B-B14F-4D97-AF65-F5344CB8AC3E}">
        <p14:creationId xmlns:p14="http://schemas.microsoft.com/office/powerpoint/2010/main" val="19566719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A3F89C-1D11-0DFD-FC9E-553857769C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851" y="533394"/>
            <a:ext cx="8336297" cy="5791212"/>
          </a:xfrm>
          <a:prstGeom prst="rect">
            <a:avLst/>
          </a:prstGeom>
        </p:spPr>
      </p:pic>
      <p:sp>
        <p:nvSpPr>
          <p:cNvPr id="4" name="TextBox 3">
            <a:extLst>
              <a:ext uri="{FF2B5EF4-FFF2-40B4-BE49-F238E27FC236}">
                <a16:creationId xmlns:a16="http://schemas.microsoft.com/office/drawing/2014/main" id="{F31A2AB0-E00F-78E8-FBDB-236B0EEE0307}"/>
              </a:ext>
            </a:extLst>
          </p:cNvPr>
          <p:cNvSpPr txBox="1"/>
          <p:nvPr/>
        </p:nvSpPr>
        <p:spPr>
          <a:xfrm>
            <a:off x="2743200" y="1512277"/>
            <a:ext cx="22098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Limited by landfall</a:t>
            </a:r>
          </a:p>
        </p:txBody>
      </p:sp>
      <p:cxnSp>
        <p:nvCxnSpPr>
          <p:cNvPr id="6" name="Straight Arrow Connector 5">
            <a:extLst>
              <a:ext uri="{FF2B5EF4-FFF2-40B4-BE49-F238E27FC236}">
                <a16:creationId xmlns:a16="http://schemas.microsoft.com/office/drawing/2014/main" id="{76AA89F9-F859-1FCD-B63B-B4C0AD1902A9}"/>
              </a:ext>
            </a:extLst>
          </p:cNvPr>
          <p:cNvCxnSpPr/>
          <p:nvPr/>
        </p:nvCxnSpPr>
        <p:spPr>
          <a:xfrm flipH="1">
            <a:off x="2667000" y="1820054"/>
            <a:ext cx="685800" cy="38974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E530DC61-C411-EDBF-AF49-D0DEE593BB6B}"/>
              </a:ext>
            </a:extLst>
          </p:cNvPr>
          <p:cNvSpPr txBox="1"/>
          <p:nvPr/>
        </p:nvSpPr>
        <p:spPr>
          <a:xfrm>
            <a:off x="5486400" y="3581400"/>
            <a:ext cx="2133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Limited by shear</a:t>
            </a:r>
          </a:p>
        </p:txBody>
      </p:sp>
      <p:cxnSp>
        <p:nvCxnSpPr>
          <p:cNvPr id="9" name="Straight Arrow Connector 8">
            <a:extLst>
              <a:ext uri="{FF2B5EF4-FFF2-40B4-BE49-F238E27FC236}">
                <a16:creationId xmlns:a16="http://schemas.microsoft.com/office/drawing/2014/main" id="{2833666F-5AB4-A15B-34F0-2468D88C62C3}"/>
              </a:ext>
            </a:extLst>
          </p:cNvPr>
          <p:cNvCxnSpPr/>
          <p:nvPr/>
        </p:nvCxnSpPr>
        <p:spPr>
          <a:xfrm flipH="1">
            <a:off x="5486400" y="3962400"/>
            <a:ext cx="685800" cy="38100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5975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152F89-A0FB-EBDF-1889-23D2A8B7E5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588" y="914401"/>
            <a:ext cx="7988824" cy="5778044"/>
          </a:xfrm>
          <a:prstGeom prst="rect">
            <a:avLst/>
          </a:prstGeom>
        </p:spPr>
      </p:pic>
      <p:sp>
        <p:nvSpPr>
          <p:cNvPr id="4" name="TextBox 3">
            <a:extLst>
              <a:ext uri="{FF2B5EF4-FFF2-40B4-BE49-F238E27FC236}">
                <a16:creationId xmlns:a16="http://schemas.microsoft.com/office/drawing/2014/main" id="{66E5B857-4AE4-1834-8B85-F1D5CC721E97}"/>
              </a:ext>
            </a:extLst>
          </p:cNvPr>
          <p:cNvSpPr txBox="1"/>
          <p:nvPr/>
        </p:nvSpPr>
        <p:spPr>
          <a:xfrm>
            <a:off x="1052945" y="293717"/>
            <a:ext cx="7087986"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Segoe UI"/>
                <a:ea typeface="+mn-ea"/>
                <a:cs typeface="+mn-cs"/>
              </a:rPr>
              <a:t>Same but for Western North Pacific</a:t>
            </a:r>
          </a:p>
        </p:txBody>
      </p:sp>
    </p:spTree>
    <p:extLst>
      <p:ext uri="{BB962C8B-B14F-4D97-AF65-F5344CB8AC3E}">
        <p14:creationId xmlns:p14="http://schemas.microsoft.com/office/powerpoint/2010/main" val="416504665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FF71A-E402-9EE3-BE86-DD426BF7866E}"/>
              </a:ext>
            </a:extLst>
          </p:cNvPr>
          <p:cNvSpPr>
            <a:spLocks noGrp="1"/>
          </p:cNvSpPr>
          <p:nvPr>
            <p:ph type="title"/>
          </p:nvPr>
        </p:nvSpPr>
        <p:spPr/>
        <p:txBody>
          <a:bodyPr/>
          <a:lstStyle/>
          <a:p>
            <a:pPr algn="ctr"/>
            <a:r>
              <a:rPr lang="en-US" dirty="0">
                <a:latin typeface="Segoe UI" panose="020B0502040204020203" pitchFamily="34" charset="0"/>
                <a:cs typeface="Segoe UI" panose="020B0502040204020203" pitchFamily="34" charset="0"/>
              </a:rPr>
              <a:t>Summary</a:t>
            </a:r>
          </a:p>
        </p:txBody>
      </p:sp>
      <p:sp>
        <p:nvSpPr>
          <p:cNvPr id="3" name="Content Placeholder 2">
            <a:extLst>
              <a:ext uri="{FF2B5EF4-FFF2-40B4-BE49-F238E27FC236}">
                <a16:creationId xmlns:a16="http://schemas.microsoft.com/office/drawing/2014/main" id="{EBDB6A0E-701F-251B-7580-365121B6A124}"/>
              </a:ext>
            </a:extLst>
          </p:cNvPr>
          <p:cNvSpPr>
            <a:spLocks noGrp="1"/>
          </p:cNvSpPr>
          <p:nvPr>
            <p:ph idx="1"/>
          </p:nvPr>
        </p:nvSpPr>
        <p:spPr>
          <a:xfrm>
            <a:off x="628650" y="1690689"/>
            <a:ext cx="7886700" cy="4351338"/>
          </a:xfrm>
        </p:spPr>
        <p:txBody>
          <a:bodyPr/>
          <a:lstStyle/>
          <a:p>
            <a:r>
              <a:rPr lang="en-US" dirty="0"/>
              <a:t> </a:t>
            </a:r>
            <a:r>
              <a:rPr lang="en-US" dirty="0">
                <a:latin typeface="Segoe UI" panose="020B0502040204020203" pitchFamily="34" charset="0"/>
                <a:cs typeface="Segoe UI" panose="020B0502040204020203" pitchFamily="34" charset="0"/>
              </a:rPr>
              <a:t>Tropical cyclones result from the 	thermodynamic disequilibrium between 	the troposphere and the ocean.  </a:t>
            </a:r>
          </a:p>
          <a:p>
            <a:r>
              <a:rPr lang="en-US" dirty="0">
                <a:latin typeface="Segoe UI" panose="020B0502040204020203" pitchFamily="34" charset="0"/>
                <a:cs typeface="Segoe UI" panose="020B0502040204020203" pitchFamily="34" charset="0"/>
              </a:rPr>
              <a:t> They form only when the turbulent heat flux 	from the ocean is rate-limited by near-	surface shear-driven turbulence</a:t>
            </a:r>
          </a:p>
          <a:p>
            <a:r>
              <a:rPr lang="en-US" dirty="0">
                <a:latin typeface="Segoe UI" panose="020B0502040204020203" pitchFamily="34" charset="0"/>
                <a:cs typeface="Segoe UI" panose="020B0502040204020203" pitchFamily="34" charset="0"/>
              </a:rPr>
              <a:t> TCs are good examples of Carnot heat 	engines 	except that they convert most of the 	work back into heat, which is fed back in 	to the front of the engine</a:t>
            </a:r>
          </a:p>
          <a:p>
            <a:pPr marL="0" indent="0">
              <a:buNone/>
            </a:pPr>
            <a:endParaRPr lang="en-US" dirty="0"/>
          </a:p>
        </p:txBody>
      </p:sp>
    </p:spTree>
    <p:extLst>
      <p:ext uri="{BB962C8B-B14F-4D97-AF65-F5344CB8AC3E}">
        <p14:creationId xmlns:p14="http://schemas.microsoft.com/office/powerpoint/2010/main" val="1553699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95EA4F2-04EF-915E-30E1-5AC83DC7DD32}"/>
              </a:ext>
            </a:extLst>
          </p:cNvPr>
          <p:cNvSpPr>
            <a:spLocks noGrp="1"/>
          </p:cNvSpPr>
          <p:nvPr>
            <p:ph idx="1"/>
          </p:nvPr>
        </p:nvSpPr>
        <p:spPr>
          <a:xfrm>
            <a:off x="628650" y="960120"/>
            <a:ext cx="8214904" cy="5216843"/>
          </a:xfrm>
        </p:spPr>
        <p:txBody>
          <a:bodyPr/>
          <a:lstStyle/>
          <a:p>
            <a:r>
              <a:rPr lang="en-US" dirty="0"/>
              <a:t> </a:t>
            </a:r>
            <a:r>
              <a:rPr lang="en-US" dirty="0">
                <a:latin typeface="Segoe UI" panose="020B0502040204020203" pitchFamily="34" charset="0"/>
                <a:cs typeface="Segoe UI" panose="020B0502040204020203" pitchFamily="34" charset="0"/>
              </a:rPr>
              <a:t>The structure, intensity, and intensification of 	TCs apparently depends on self-	stratification of their outflow, in which 	turbulence drives the outflow toward 	Richardson-Number criticality</a:t>
            </a:r>
          </a:p>
          <a:p>
            <a:r>
              <a:rPr lang="en-US" dirty="0">
                <a:latin typeface="Segoe UI" panose="020B0502040204020203" pitchFamily="34" charset="0"/>
                <a:cs typeface="Segoe UI" panose="020B0502040204020203" pitchFamily="34" charset="0"/>
              </a:rPr>
              <a:t> Among many still-unsolved problems are how to 	calculate enthalpy and momentum fluxes 	through the air-sea emulsion that develops 	in high surface winds, and whether and how 	TCs feed back on climate</a:t>
            </a:r>
          </a:p>
        </p:txBody>
      </p:sp>
    </p:spTree>
    <p:extLst>
      <p:ext uri="{BB962C8B-B14F-4D97-AF65-F5344CB8AC3E}">
        <p14:creationId xmlns:p14="http://schemas.microsoft.com/office/powerpoint/2010/main" val="1579481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613961D-A1B6-9479-2182-C85212261166}"/>
              </a:ext>
            </a:extLst>
          </p:cNvPr>
          <p:cNvSpPr txBox="1"/>
          <p:nvPr/>
        </p:nvSpPr>
        <p:spPr>
          <a:xfrm>
            <a:off x="563971" y="355904"/>
            <a:ext cx="7818942"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Start with a simple example:  Convection in a box</a:t>
            </a:r>
          </a:p>
        </p:txBody>
      </p:sp>
      <p:sp>
        <p:nvSpPr>
          <p:cNvPr id="9" name="TextBox 8">
            <a:extLst>
              <a:ext uri="{FF2B5EF4-FFF2-40B4-BE49-F238E27FC236}">
                <a16:creationId xmlns:a16="http://schemas.microsoft.com/office/drawing/2014/main" id="{9747CC8E-65D2-BD2A-A328-237E46E65B9F}"/>
              </a:ext>
            </a:extLst>
          </p:cNvPr>
          <p:cNvSpPr txBox="1"/>
          <p:nvPr/>
        </p:nvSpPr>
        <p:spPr>
          <a:xfrm>
            <a:off x="1264829" y="859645"/>
            <a:ext cx="6948345" cy="67710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Rayleigh–</a:t>
            </a:r>
            <a:r>
              <a:rPr kumimoji="0" lang="en-US" sz="2000" b="0" i="0" u="none" strike="noStrike" kern="1200" cap="none" spc="0" normalizeH="0" baseline="0" noProof="0" dirty="0" err="1">
                <a:ln>
                  <a:noFill/>
                </a:ln>
                <a:solidFill>
                  <a:prstClr val="black"/>
                </a:solidFill>
                <a:effectLst/>
                <a:uLnTx/>
                <a:uFillTx/>
                <a:latin typeface="Segoe UI" panose="020B0502040204020203" pitchFamily="34" charset="0"/>
                <a:ea typeface="+mn-ea"/>
                <a:cs typeface="Segoe UI" panose="020B0502040204020203" pitchFamily="34" charset="0"/>
              </a:rPr>
              <a:t>Bénard</a:t>
            </a:r>
            <a:r>
              <a:rPr kumimoji="0" lang="en-US" sz="20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convection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p:txBody>
      </p:sp>
      <p:pic>
        <p:nvPicPr>
          <p:cNvPr id="10" name="Picture 9">
            <a:extLst>
              <a:ext uri="{FF2B5EF4-FFF2-40B4-BE49-F238E27FC236}">
                <a16:creationId xmlns:a16="http://schemas.microsoft.com/office/drawing/2014/main" id="{50FC8BE9-CFF0-1197-F7F8-F74B2B64CDB0}"/>
              </a:ext>
            </a:extLst>
          </p:cNvPr>
          <p:cNvPicPr>
            <a:picLocks noChangeAspect="1"/>
          </p:cNvPicPr>
          <p:nvPr/>
        </p:nvPicPr>
        <p:blipFill>
          <a:blip r:embed="rId2"/>
          <a:stretch>
            <a:fillRect/>
          </a:stretch>
        </p:blipFill>
        <p:spPr>
          <a:xfrm>
            <a:off x="6887124" y="937580"/>
            <a:ext cx="1518335" cy="2044059"/>
          </a:xfrm>
          <a:prstGeom prst="rect">
            <a:avLst/>
          </a:prstGeom>
        </p:spPr>
      </p:pic>
      <p:sp>
        <p:nvSpPr>
          <p:cNvPr id="11" name="TextBox 10">
            <a:extLst>
              <a:ext uri="{FF2B5EF4-FFF2-40B4-BE49-F238E27FC236}">
                <a16:creationId xmlns:a16="http://schemas.microsoft.com/office/drawing/2014/main" id="{404AA817-0035-5124-7E6C-F49641DC2979}"/>
              </a:ext>
            </a:extLst>
          </p:cNvPr>
          <p:cNvSpPr txBox="1"/>
          <p:nvPr/>
        </p:nvSpPr>
        <p:spPr>
          <a:xfrm>
            <a:off x="6616594" y="3072852"/>
            <a:ext cx="2059394"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John Strutt, Lord Rayleigh</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Theory, 1916</a:t>
            </a:r>
          </a:p>
        </p:txBody>
      </p:sp>
      <p:sp>
        <p:nvSpPr>
          <p:cNvPr id="13" name="TextBox 12">
            <a:extLst>
              <a:ext uri="{FF2B5EF4-FFF2-40B4-BE49-F238E27FC236}">
                <a16:creationId xmlns:a16="http://schemas.microsoft.com/office/drawing/2014/main" id="{5AAE20DA-FF59-86B8-9A41-146BFFE08EBA}"/>
              </a:ext>
            </a:extLst>
          </p:cNvPr>
          <p:cNvSpPr txBox="1"/>
          <p:nvPr/>
        </p:nvSpPr>
        <p:spPr>
          <a:xfrm>
            <a:off x="968105" y="3126862"/>
            <a:ext cx="1584929"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Henri </a:t>
            </a:r>
            <a:r>
              <a:rPr kumimoji="0" lang="en-US" sz="1200" b="0" i="0" u="none" strike="noStrike" kern="1200" cap="none" spc="0" normalizeH="0" baseline="0" noProof="0" dirty="0" err="1">
                <a:ln>
                  <a:noFill/>
                </a:ln>
                <a:solidFill>
                  <a:prstClr val="black"/>
                </a:solidFill>
                <a:effectLst/>
                <a:uLnTx/>
                <a:uFillTx/>
                <a:latin typeface="Segoe UI" panose="020B0502040204020203" pitchFamily="34" charset="0"/>
                <a:ea typeface="+mn-ea"/>
                <a:cs typeface="Segoe UI" panose="020B0502040204020203" pitchFamily="34" charset="0"/>
              </a:rPr>
              <a:t>Bénard</a:t>
            </a:r>
            <a:endPar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Experiments, 1900</a:t>
            </a:r>
          </a:p>
        </p:txBody>
      </p:sp>
      <p:pic>
        <p:nvPicPr>
          <p:cNvPr id="14" name="Picture 13">
            <a:extLst>
              <a:ext uri="{FF2B5EF4-FFF2-40B4-BE49-F238E27FC236}">
                <a16:creationId xmlns:a16="http://schemas.microsoft.com/office/drawing/2014/main" id="{890E3CBB-178A-A005-BD60-ED8E12C0F618}"/>
              </a:ext>
            </a:extLst>
          </p:cNvPr>
          <p:cNvPicPr>
            <a:picLocks noChangeAspect="1"/>
          </p:cNvPicPr>
          <p:nvPr/>
        </p:nvPicPr>
        <p:blipFill>
          <a:blip r:embed="rId3"/>
          <a:stretch>
            <a:fillRect/>
          </a:stretch>
        </p:blipFill>
        <p:spPr>
          <a:xfrm>
            <a:off x="738541" y="1028793"/>
            <a:ext cx="2044059" cy="2044059"/>
          </a:xfrm>
          <a:prstGeom prst="rect">
            <a:avLst/>
          </a:prstGeom>
        </p:spPr>
      </p:pic>
      <p:pic>
        <p:nvPicPr>
          <p:cNvPr id="17" name="Picture 16">
            <a:extLst>
              <a:ext uri="{FF2B5EF4-FFF2-40B4-BE49-F238E27FC236}">
                <a16:creationId xmlns:a16="http://schemas.microsoft.com/office/drawing/2014/main" id="{B361C147-9679-0120-B3A0-A284A500F0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9718" y="3588527"/>
            <a:ext cx="4670192" cy="2816080"/>
          </a:xfrm>
          <a:prstGeom prst="rect">
            <a:avLst/>
          </a:prstGeom>
        </p:spPr>
      </p:pic>
      <p:sp>
        <p:nvSpPr>
          <p:cNvPr id="2" name="TextBox 1">
            <a:extLst>
              <a:ext uri="{FF2B5EF4-FFF2-40B4-BE49-F238E27FC236}">
                <a16:creationId xmlns:a16="http://schemas.microsoft.com/office/drawing/2014/main" id="{9D7B9A1D-27E6-0AB7-BCA1-3C31176E8CE4}"/>
              </a:ext>
            </a:extLst>
          </p:cNvPr>
          <p:cNvSpPr txBox="1"/>
          <p:nvPr/>
        </p:nvSpPr>
        <p:spPr>
          <a:xfrm>
            <a:off x="235445" y="6214635"/>
            <a:ext cx="288008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No phase changes</a:t>
            </a:r>
          </a:p>
        </p:txBody>
      </p:sp>
    </p:spTree>
    <p:extLst>
      <p:ext uri="{BB962C8B-B14F-4D97-AF65-F5344CB8AC3E}">
        <p14:creationId xmlns:p14="http://schemas.microsoft.com/office/powerpoint/2010/main" val="2410639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AFA7C0B-B78A-FFA8-B60D-15B010669335}"/>
              </a:ext>
            </a:extLst>
          </p:cNvPr>
          <p:cNvSpPr txBox="1"/>
          <p:nvPr/>
        </p:nvSpPr>
        <p:spPr>
          <a:xfrm>
            <a:off x="301150" y="350429"/>
            <a:ext cx="8322682"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Classical, non-rotating parallel-plate convection governed by just two nondimensional parameters:</a:t>
            </a:r>
          </a:p>
        </p:txBody>
      </p:sp>
      <p:graphicFrame>
        <p:nvGraphicFramePr>
          <p:cNvPr id="3" name="Object 2">
            <a:extLst>
              <a:ext uri="{FF2B5EF4-FFF2-40B4-BE49-F238E27FC236}">
                <a16:creationId xmlns:a16="http://schemas.microsoft.com/office/drawing/2014/main" id="{F4C5D254-F360-E0C1-4E50-69E3BC00BC6B}"/>
              </a:ext>
            </a:extLst>
          </p:cNvPr>
          <p:cNvGraphicFramePr>
            <a:graphicFrameLocks noChangeAspect="1"/>
          </p:cNvGraphicFramePr>
          <p:nvPr/>
        </p:nvGraphicFramePr>
        <p:xfrm>
          <a:off x="3844107" y="2026192"/>
          <a:ext cx="2537989" cy="1116715"/>
        </p:xfrm>
        <a:graphic>
          <a:graphicData uri="http://schemas.openxmlformats.org/presentationml/2006/ole">
            <mc:AlternateContent xmlns:mc="http://schemas.openxmlformats.org/markup-compatibility/2006">
              <mc:Choice xmlns:v="urn:schemas-microsoft-com:vml" Requires="v">
                <p:oleObj name="Equation" r:id="rId2" imgW="952200" imgH="419040" progId="Equation.DSMT4">
                  <p:embed/>
                </p:oleObj>
              </mc:Choice>
              <mc:Fallback>
                <p:oleObj name="Equation" r:id="rId2" imgW="952200" imgH="419040" progId="Equation.DSMT4">
                  <p:embed/>
                  <p:pic>
                    <p:nvPicPr>
                      <p:cNvPr id="3" name="Object 2">
                        <a:extLst>
                          <a:ext uri="{FF2B5EF4-FFF2-40B4-BE49-F238E27FC236}">
                            <a16:creationId xmlns:a16="http://schemas.microsoft.com/office/drawing/2014/main" id="{F4C5D254-F360-E0C1-4E50-69E3BC00BC6B}"/>
                          </a:ext>
                        </a:extLst>
                      </p:cNvPr>
                      <p:cNvPicPr/>
                      <p:nvPr/>
                    </p:nvPicPr>
                    <p:blipFill>
                      <a:blip r:embed="rId3"/>
                      <a:stretch>
                        <a:fillRect/>
                      </a:stretch>
                    </p:blipFill>
                    <p:spPr>
                      <a:xfrm>
                        <a:off x="3844107" y="2026192"/>
                        <a:ext cx="2537989" cy="1116715"/>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49B1B7D2-361E-A5F1-290E-BC47820A55AF}"/>
              </a:ext>
            </a:extLst>
          </p:cNvPr>
          <p:cNvSpPr txBox="1"/>
          <p:nvPr/>
        </p:nvSpPr>
        <p:spPr>
          <a:xfrm>
            <a:off x="744661" y="2438211"/>
            <a:ext cx="347143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Rayleigh Number:</a:t>
            </a:r>
          </a:p>
        </p:txBody>
      </p:sp>
      <p:sp>
        <p:nvSpPr>
          <p:cNvPr id="5" name="TextBox 4">
            <a:extLst>
              <a:ext uri="{FF2B5EF4-FFF2-40B4-BE49-F238E27FC236}">
                <a16:creationId xmlns:a16="http://schemas.microsoft.com/office/drawing/2014/main" id="{511E980B-E634-1DD8-1248-1741B31F1C8F}"/>
              </a:ext>
            </a:extLst>
          </p:cNvPr>
          <p:cNvSpPr txBox="1"/>
          <p:nvPr/>
        </p:nvSpPr>
        <p:spPr>
          <a:xfrm>
            <a:off x="5417957" y="1280643"/>
            <a:ext cx="914400"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Coefficient of thermal expansion</a:t>
            </a:r>
          </a:p>
        </p:txBody>
      </p:sp>
      <p:sp>
        <p:nvSpPr>
          <p:cNvPr id="6" name="TextBox 5">
            <a:extLst>
              <a:ext uri="{FF2B5EF4-FFF2-40B4-BE49-F238E27FC236}">
                <a16:creationId xmlns:a16="http://schemas.microsoft.com/office/drawing/2014/main" id="{AB111B2D-2EF2-DF7C-B201-2A4639FD9AAA}"/>
              </a:ext>
            </a:extLst>
          </p:cNvPr>
          <p:cNvSpPr txBox="1"/>
          <p:nvPr/>
        </p:nvSpPr>
        <p:spPr>
          <a:xfrm>
            <a:off x="4131225" y="1415039"/>
            <a:ext cx="1344223"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Distance between plates</a:t>
            </a:r>
          </a:p>
        </p:txBody>
      </p:sp>
      <p:sp>
        <p:nvSpPr>
          <p:cNvPr id="7" name="TextBox 6">
            <a:extLst>
              <a:ext uri="{FF2B5EF4-FFF2-40B4-BE49-F238E27FC236}">
                <a16:creationId xmlns:a16="http://schemas.microsoft.com/office/drawing/2014/main" id="{8C105EEA-D434-AEA5-3385-B74E00E63EFE}"/>
              </a:ext>
            </a:extLst>
          </p:cNvPr>
          <p:cNvSpPr txBox="1"/>
          <p:nvPr/>
        </p:nvSpPr>
        <p:spPr>
          <a:xfrm>
            <a:off x="3726044" y="1905886"/>
            <a:ext cx="914400"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gravity</a:t>
            </a:r>
          </a:p>
        </p:txBody>
      </p:sp>
      <p:sp>
        <p:nvSpPr>
          <p:cNvPr id="8" name="TextBox 7">
            <a:extLst>
              <a:ext uri="{FF2B5EF4-FFF2-40B4-BE49-F238E27FC236}">
                <a16:creationId xmlns:a16="http://schemas.microsoft.com/office/drawing/2014/main" id="{2A3660D5-9172-BC5E-0D22-2FD46D94541A}"/>
              </a:ext>
            </a:extLst>
          </p:cNvPr>
          <p:cNvSpPr txBox="1"/>
          <p:nvPr/>
        </p:nvSpPr>
        <p:spPr>
          <a:xfrm>
            <a:off x="6622555" y="1328421"/>
            <a:ext cx="1163533"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Temperature difference between plates</a:t>
            </a:r>
          </a:p>
        </p:txBody>
      </p:sp>
      <p:sp>
        <p:nvSpPr>
          <p:cNvPr id="9" name="TextBox 8">
            <a:extLst>
              <a:ext uri="{FF2B5EF4-FFF2-40B4-BE49-F238E27FC236}">
                <a16:creationId xmlns:a16="http://schemas.microsoft.com/office/drawing/2014/main" id="{6319E3C7-B7F9-5CE4-CA5B-C549B414AA7A}"/>
              </a:ext>
            </a:extLst>
          </p:cNvPr>
          <p:cNvSpPr txBox="1"/>
          <p:nvPr/>
        </p:nvSpPr>
        <p:spPr>
          <a:xfrm>
            <a:off x="4060046" y="3153895"/>
            <a:ext cx="91440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Kinematic viscosity</a:t>
            </a:r>
          </a:p>
        </p:txBody>
      </p:sp>
      <p:sp>
        <p:nvSpPr>
          <p:cNvPr id="10" name="TextBox 9">
            <a:extLst>
              <a:ext uri="{FF2B5EF4-FFF2-40B4-BE49-F238E27FC236}">
                <a16:creationId xmlns:a16="http://schemas.microsoft.com/office/drawing/2014/main" id="{C55C2394-D67C-AFE3-3CA4-F98F46CEB23B}"/>
              </a:ext>
            </a:extLst>
          </p:cNvPr>
          <p:cNvSpPr txBox="1"/>
          <p:nvPr/>
        </p:nvSpPr>
        <p:spPr>
          <a:xfrm>
            <a:off x="6251027" y="3137431"/>
            <a:ext cx="91440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Thermal diffusivity</a:t>
            </a:r>
          </a:p>
        </p:txBody>
      </p:sp>
      <p:cxnSp>
        <p:nvCxnSpPr>
          <p:cNvPr id="12" name="Straight Arrow Connector 11">
            <a:extLst>
              <a:ext uri="{FF2B5EF4-FFF2-40B4-BE49-F238E27FC236}">
                <a16:creationId xmlns:a16="http://schemas.microsoft.com/office/drawing/2014/main" id="{83B0C386-EF5E-47F6-4973-8C5AB8D1CF8B}"/>
              </a:ext>
            </a:extLst>
          </p:cNvPr>
          <p:cNvCxnSpPr/>
          <p:nvPr/>
        </p:nvCxnSpPr>
        <p:spPr>
          <a:xfrm>
            <a:off x="4352982" y="2159418"/>
            <a:ext cx="450354" cy="22240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CB9FF9D0-9DE0-7B3A-0DBB-EA51B2EEC41C}"/>
              </a:ext>
            </a:extLst>
          </p:cNvPr>
          <p:cNvCxnSpPr>
            <a:cxnSpLocks/>
          </p:cNvCxnSpPr>
          <p:nvPr/>
        </p:nvCxnSpPr>
        <p:spPr>
          <a:xfrm>
            <a:off x="4634626" y="1870403"/>
            <a:ext cx="478475" cy="31248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BA7B7C49-C903-966D-F7D0-2809DC256072}"/>
              </a:ext>
            </a:extLst>
          </p:cNvPr>
          <p:cNvCxnSpPr>
            <a:cxnSpLocks/>
          </p:cNvCxnSpPr>
          <p:nvPr/>
        </p:nvCxnSpPr>
        <p:spPr>
          <a:xfrm flipH="1">
            <a:off x="5733535" y="1904003"/>
            <a:ext cx="62971" cy="27888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36D1CC41-8294-5461-1C98-B12DC01DF2E9}"/>
              </a:ext>
            </a:extLst>
          </p:cNvPr>
          <p:cNvCxnSpPr>
            <a:cxnSpLocks/>
          </p:cNvCxnSpPr>
          <p:nvPr/>
        </p:nvCxnSpPr>
        <p:spPr>
          <a:xfrm flipH="1">
            <a:off x="6309347" y="2124226"/>
            <a:ext cx="530977" cy="25759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9A86643D-DFF7-5491-66DC-B0B4ED598087}"/>
              </a:ext>
            </a:extLst>
          </p:cNvPr>
          <p:cNvCxnSpPr>
            <a:cxnSpLocks/>
          </p:cNvCxnSpPr>
          <p:nvPr/>
        </p:nvCxnSpPr>
        <p:spPr>
          <a:xfrm flipV="1">
            <a:off x="4887924" y="3037200"/>
            <a:ext cx="450195" cy="35595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2C2C91D7-60CB-E081-D007-66EC8FCC4382}"/>
              </a:ext>
            </a:extLst>
          </p:cNvPr>
          <p:cNvCxnSpPr>
            <a:cxnSpLocks/>
            <a:stCxn id="10" idx="1"/>
          </p:cNvCxnSpPr>
          <p:nvPr/>
        </p:nvCxnSpPr>
        <p:spPr>
          <a:xfrm flipH="1" flipV="1">
            <a:off x="5796506" y="3027651"/>
            <a:ext cx="454521" cy="34061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287D388E-B2B1-EB1A-2F09-6F408132898B}"/>
              </a:ext>
            </a:extLst>
          </p:cNvPr>
          <p:cNvSpPr txBox="1"/>
          <p:nvPr/>
        </p:nvSpPr>
        <p:spPr>
          <a:xfrm>
            <a:off x="790832" y="4744995"/>
            <a:ext cx="268141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Prandtl Number</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aphicFrame>
        <p:nvGraphicFramePr>
          <p:cNvPr id="26" name="Object 25">
            <a:extLst>
              <a:ext uri="{FF2B5EF4-FFF2-40B4-BE49-F238E27FC236}">
                <a16:creationId xmlns:a16="http://schemas.microsoft.com/office/drawing/2014/main" id="{E4443464-1C48-27B4-A415-473BB5427864}"/>
              </a:ext>
            </a:extLst>
          </p:cNvPr>
          <p:cNvGraphicFramePr>
            <a:graphicFrameLocks noChangeAspect="1"/>
          </p:cNvGraphicFramePr>
          <p:nvPr/>
        </p:nvGraphicFramePr>
        <p:xfrm>
          <a:off x="3933996" y="4399692"/>
          <a:ext cx="1276007" cy="1040792"/>
        </p:xfrm>
        <a:graphic>
          <a:graphicData uri="http://schemas.openxmlformats.org/presentationml/2006/ole">
            <mc:AlternateContent xmlns:mc="http://schemas.openxmlformats.org/markup-compatibility/2006">
              <mc:Choice xmlns:v="urn:schemas-microsoft-com:vml" Requires="v">
                <p:oleObj name="Equation" r:id="rId4" imgW="482400" imgH="393480" progId="Equation.DSMT4">
                  <p:embed/>
                </p:oleObj>
              </mc:Choice>
              <mc:Fallback>
                <p:oleObj name="Equation" r:id="rId4" imgW="482400" imgH="393480" progId="Equation.DSMT4">
                  <p:embed/>
                  <p:pic>
                    <p:nvPicPr>
                      <p:cNvPr id="26" name="Object 25">
                        <a:extLst>
                          <a:ext uri="{FF2B5EF4-FFF2-40B4-BE49-F238E27FC236}">
                            <a16:creationId xmlns:a16="http://schemas.microsoft.com/office/drawing/2014/main" id="{E4443464-1C48-27B4-A415-473BB5427864}"/>
                          </a:ext>
                        </a:extLst>
                      </p:cNvPr>
                      <p:cNvPicPr/>
                      <p:nvPr/>
                    </p:nvPicPr>
                    <p:blipFill>
                      <a:blip r:embed="rId5"/>
                      <a:stretch>
                        <a:fillRect/>
                      </a:stretch>
                    </p:blipFill>
                    <p:spPr>
                      <a:xfrm>
                        <a:off x="3933996" y="4399692"/>
                        <a:ext cx="1276007" cy="1040792"/>
                      </a:xfrm>
                      <a:prstGeom prst="rect">
                        <a:avLst/>
                      </a:prstGeom>
                    </p:spPr>
                  </p:pic>
                </p:oleObj>
              </mc:Fallback>
            </mc:AlternateContent>
          </a:graphicData>
        </a:graphic>
      </p:graphicFrame>
    </p:spTree>
    <p:extLst>
      <p:ext uri="{BB962C8B-B14F-4D97-AF65-F5344CB8AC3E}">
        <p14:creationId xmlns:p14="http://schemas.microsoft.com/office/powerpoint/2010/main" val="1092980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ayleigh-Benard_Convection">
            <a:hlinkClick r:id="" action="ppaction://media"/>
            <a:extLst>
              <a:ext uri="{FF2B5EF4-FFF2-40B4-BE49-F238E27FC236}">
                <a16:creationId xmlns:a16="http://schemas.microsoft.com/office/drawing/2014/main" id="{3E430918-76DD-2E09-99B0-64AD4A966F0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69311" y="703967"/>
            <a:ext cx="8205377" cy="6154033"/>
          </a:xfrm>
          <a:prstGeom prst="rect">
            <a:avLst/>
          </a:prstGeom>
        </p:spPr>
      </p:pic>
      <p:sp>
        <p:nvSpPr>
          <p:cNvPr id="4" name="TextBox 3">
            <a:extLst>
              <a:ext uri="{FF2B5EF4-FFF2-40B4-BE49-F238E27FC236}">
                <a16:creationId xmlns:a16="http://schemas.microsoft.com/office/drawing/2014/main" id="{986E32C5-E523-D15F-8433-50D3DBA25823}"/>
              </a:ext>
            </a:extLst>
          </p:cNvPr>
          <p:cNvSpPr txBox="1"/>
          <p:nvPr/>
        </p:nvSpPr>
        <p:spPr>
          <a:xfrm>
            <a:off x="829621" y="139280"/>
            <a:ext cx="7188032"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Direct Numerical Simulation of Rayleigh–</a:t>
            </a:r>
            <a:r>
              <a:rPr kumimoji="0" lang="en-US" sz="1800" b="0" i="0" u="none" strike="noStrike" kern="1200" cap="none" spc="0" normalizeH="0" baseline="0" noProof="0" dirty="0" err="1">
                <a:ln>
                  <a:noFill/>
                </a:ln>
                <a:solidFill>
                  <a:prstClr val="black"/>
                </a:solidFill>
                <a:effectLst/>
                <a:uLnTx/>
                <a:uFillTx/>
                <a:latin typeface="Segoe UI" panose="020B0502040204020203" pitchFamily="34" charset="0"/>
                <a:ea typeface="+mn-ea"/>
                <a:cs typeface="Segoe UI" panose="020B0502040204020203" pitchFamily="34" charset="0"/>
              </a:rPr>
              <a:t>Bénard</a:t>
            </a:r>
            <a:r>
              <a:rPr kumimoji="0" lang="en-US"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convection</a:t>
            </a:r>
          </a:p>
        </p:txBody>
      </p:sp>
    </p:spTree>
    <p:extLst>
      <p:ext uri="{BB962C8B-B14F-4D97-AF65-F5344CB8AC3E}">
        <p14:creationId xmlns:p14="http://schemas.microsoft.com/office/powerpoint/2010/main" val="897763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82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A890D2-AF82-087E-2F4E-8A73FCD02EFD}"/>
              </a:ext>
            </a:extLst>
          </p:cNvPr>
          <p:cNvSpPr txBox="1"/>
          <p:nvPr/>
        </p:nvSpPr>
        <p:spPr>
          <a:xfrm>
            <a:off x="630195" y="397243"/>
            <a:ext cx="7525265"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Nondimensional measure of heat flux between the plates:</a:t>
            </a:r>
          </a:p>
        </p:txBody>
      </p:sp>
      <p:sp>
        <p:nvSpPr>
          <p:cNvPr id="3" name="TextBox 2">
            <a:extLst>
              <a:ext uri="{FF2B5EF4-FFF2-40B4-BE49-F238E27FC236}">
                <a16:creationId xmlns:a16="http://schemas.microsoft.com/office/drawing/2014/main" id="{DDD5AD61-2026-D567-09CF-D8511464A59F}"/>
              </a:ext>
            </a:extLst>
          </p:cNvPr>
          <p:cNvSpPr txBox="1"/>
          <p:nvPr/>
        </p:nvSpPr>
        <p:spPr>
          <a:xfrm>
            <a:off x="630195" y="1626968"/>
            <a:ext cx="289766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Nusselt Number:</a:t>
            </a:r>
          </a:p>
        </p:txBody>
      </p:sp>
      <p:graphicFrame>
        <p:nvGraphicFramePr>
          <p:cNvPr id="4" name="Object 3">
            <a:extLst>
              <a:ext uri="{FF2B5EF4-FFF2-40B4-BE49-F238E27FC236}">
                <a16:creationId xmlns:a16="http://schemas.microsoft.com/office/drawing/2014/main" id="{5C8A62E0-D715-BFE1-AE1D-65CF2E85864E}"/>
              </a:ext>
            </a:extLst>
          </p:cNvPr>
          <p:cNvGraphicFramePr>
            <a:graphicFrameLocks noChangeAspect="1"/>
          </p:cNvGraphicFramePr>
          <p:nvPr/>
        </p:nvGraphicFramePr>
        <p:xfrm>
          <a:off x="4296032" y="1329721"/>
          <a:ext cx="1678924" cy="963827"/>
        </p:xfrm>
        <a:graphic>
          <a:graphicData uri="http://schemas.openxmlformats.org/presentationml/2006/ole">
            <mc:AlternateContent xmlns:mc="http://schemas.openxmlformats.org/markup-compatibility/2006">
              <mc:Choice xmlns:v="urn:schemas-microsoft-com:vml" Requires="v">
                <p:oleObj name="Equation" r:id="rId2" imgW="685800" imgH="393480" progId="Equation.DSMT4">
                  <p:embed/>
                </p:oleObj>
              </mc:Choice>
              <mc:Fallback>
                <p:oleObj name="Equation" r:id="rId2" imgW="685800" imgH="393480" progId="Equation.DSMT4">
                  <p:embed/>
                  <p:pic>
                    <p:nvPicPr>
                      <p:cNvPr id="4" name="Object 3">
                        <a:extLst>
                          <a:ext uri="{FF2B5EF4-FFF2-40B4-BE49-F238E27FC236}">
                            <a16:creationId xmlns:a16="http://schemas.microsoft.com/office/drawing/2014/main" id="{5C8A62E0-D715-BFE1-AE1D-65CF2E85864E}"/>
                          </a:ext>
                        </a:extLst>
                      </p:cNvPr>
                      <p:cNvPicPr/>
                      <p:nvPr/>
                    </p:nvPicPr>
                    <p:blipFill>
                      <a:blip r:embed="rId3"/>
                      <a:stretch>
                        <a:fillRect/>
                      </a:stretch>
                    </p:blipFill>
                    <p:spPr>
                      <a:xfrm>
                        <a:off x="4296032" y="1329721"/>
                        <a:ext cx="1678924" cy="963827"/>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5807CB15-BA3A-F9E9-3526-8C2C9C852B1F}"/>
              </a:ext>
            </a:extLst>
          </p:cNvPr>
          <p:cNvSpPr txBox="1"/>
          <p:nvPr/>
        </p:nvSpPr>
        <p:spPr>
          <a:xfrm>
            <a:off x="4296032" y="902614"/>
            <a:ext cx="134688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Heat flux</a:t>
            </a:r>
          </a:p>
        </p:txBody>
      </p:sp>
      <p:cxnSp>
        <p:nvCxnSpPr>
          <p:cNvPr id="7" name="Straight Arrow Connector 6">
            <a:extLst>
              <a:ext uri="{FF2B5EF4-FFF2-40B4-BE49-F238E27FC236}">
                <a16:creationId xmlns:a16="http://schemas.microsoft.com/office/drawing/2014/main" id="{EC18C000-286E-FCC8-4941-8F47609C1CF7}"/>
              </a:ext>
            </a:extLst>
          </p:cNvPr>
          <p:cNvCxnSpPr/>
          <p:nvPr/>
        </p:nvCxnSpPr>
        <p:spPr>
          <a:xfrm>
            <a:off x="5084805" y="1161535"/>
            <a:ext cx="234779" cy="29656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AB9C3F75-55C7-5BB5-06B6-8569FFD66D7C}"/>
              </a:ext>
            </a:extLst>
          </p:cNvPr>
          <p:cNvSpPr txBox="1"/>
          <p:nvPr/>
        </p:nvSpPr>
        <p:spPr>
          <a:xfrm>
            <a:off x="630193" y="2666449"/>
            <a:ext cx="7667367"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Early conjecture:  At very high </a:t>
            </a:r>
            <a:r>
              <a:rPr kumimoji="0" lang="en-US" sz="1800" b="0" i="1"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Ra</a:t>
            </a:r>
            <a:r>
              <a:rPr kumimoji="0" lang="en-US"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heat flux would become independent of molecular diffusivities. This requires that</a:t>
            </a:r>
          </a:p>
        </p:txBody>
      </p:sp>
      <p:graphicFrame>
        <p:nvGraphicFramePr>
          <p:cNvPr id="9" name="Object 8">
            <a:extLst>
              <a:ext uri="{FF2B5EF4-FFF2-40B4-BE49-F238E27FC236}">
                <a16:creationId xmlns:a16="http://schemas.microsoft.com/office/drawing/2014/main" id="{34200EC8-1013-52CA-2334-C7416B7B271E}"/>
              </a:ext>
            </a:extLst>
          </p:cNvPr>
          <p:cNvGraphicFramePr>
            <a:graphicFrameLocks noChangeAspect="1"/>
          </p:cNvGraphicFramePr>
          <p:nvPr/>
        </p:nvGraphicFramePr>
        <p:xfrm>
          <a:off x="3464984" y="3388434"/>
          <a:ext cx="1997787" cy="739921"/>
        </p:xfrm>
        <a:graphic>
          <a:graphicData uri="http://schemas.openxmlformats.org/presentationml/2006/ole">
            <mc:AlternateContent xmlns:mc="http://schemas.openxmlformats.org/markup-compatibility/2006">
              <mc:Choice xmlns:v="urn:schemas-microsoft-com:vml" Requires="v">
                <p:oleObj name="Equation" r:id="rId4" imgW="685800" imgH="253800" progId="Equation.DSMT4">
                  <p:embed/>
                </p:oleObj>
              </mc:Choice>
              <mc:Fallback>
                <p:oleObj name="Equation" r:id="rId4" imgW="685800" imgH="253800" progId="Equation.DSMT4">
                  <p:embed/>
                  <p:pic>
                    <p:nvPicPr>
                      <p:cNvPr id="9" name="Object 8">
                        <a:extLst>
                          <a:ext uri="{FF2B5EF4-FFF2-40B4-BE49-F238E27FC236}">
                            <a16:creationId xmlns:a16="http://schemas.microsoft.com/office/drawing/2014/main" id="{34200EC8-1013-52CA-2334-C7416B7B271E}"/>
                          </a:ext>
                        </a:extLst>
                      </p:cNvPr>
                      <p:cNvPicPr/>
                      <p:nvPr/>
                    </p:nvPicPr>
                    <p:blipFill>
                      <a:blip r:embed="rId5"/>
                      <a:stretch>
                        <a:fillRect/>
                      </a:stretch>
                    </p:blipFill>
                    <p:spPr>
                      <a:xfrm>
                        <a:off x="3464984" y="3388434"/>
                        <a:ext cx="1997787" cy="739921"/>
                      </a:xfrm>
                      <a:prstGeom prst="rect">
                        <a:avLst/>
                      </a:prstGeom>
                    </p:spPr>
                  </p:pic>
                </p:oleObj>
              </mc:Fallback>
            </mc:AlternateContent>
          </a:graphicData>
        </a:graphic>
      </p:graphicFrame>
      <p:sp>
        <p:nvSpPr>
          <p:cNvPr id="10" name="TextBox 9">
            <a:extLst>
              <a:ext uri="{FF2B5EF4-FFF2-40B4-BE49-F238E27FC236}">
                <a16:creationId xmlns:a16="http://schemas.microsoft.com/office/drawing/2014/main" id="{761E0263-CD68-8FD4-445D-C769EE3CF1E9}"/>
              </a:ext>
            </a:extLst>
          </p:cNvPr>
          <p:cNvSpPr txBox="1"/>
          <p:nvPr/>
        </p:nvSpPr>
        <p:spPr>
          <a:xfrm>
            <a:off x="698157" y="4300151"/>
            <a:ext cx="745730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But this is not observed, instead</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aphicFrame>
        <p:nvGraphicFramePr>
          <p:cNvPr id="11" name="Object 10">
            <a:extLst>
              <a:ext uri="{FF2B5EF4-FFF2-40B4-BE49-F238E27FC236}">
                <a16:creationId xmlns:a16="http://schemas.microsoft.com/office/drawing/2014/main" id="{C7C07202-6844-D5FB-CB27-1F5FCAE5A5FD}"/>
              </a:ext>
            </a:extLst>
          </p:cNvPr>
          <p:cNvGraphicFramePr>
            <a:graphicFrameLocks noChangeAspect="1"/>
          </p:cNvGraphicFramePr>
          <p:nvPr/>
        </p:nvGraphicFramePr>
        <p:xfrm>
          <a:off x="3464984" y="4841279"/>
          <a:ext cx="2044875" cy="757361"/>
        </p:xfrm>
        <a:graphic>
          <a:graphicData uri="http://schemas.openxmlformats.org/presentationml/2006/ole">
            <mc:AlternateContent xmlns:mc="http://schemas.openxmlformats.org/markup-compatibility/2006">
              <mc:Choice xmlns:v="urn:schemas-microsoft-com:vml" Requires="v">
                <p:oleObj name="Equation" r:id="rId6" imgW="685800" imgH="253800" progId="Equation.DSMT4">
                  <p:embed/>
                </p:oleObj>
              </mc:Choice>
              <mc:Fallback>
                <p:oleObj name="Equation" r:id="rId6" imgW="685800" imgH="253800" progId="Equation.DSMT4">
                  <p:embed/>
                  <p:pic>
                    <p:nvPicPr>
                      <p:cNvPr id="11" name="Object 10">
                        <a:extLst>
                          <a:ext uri="{FF2B5EF4-FFF2-40B4-BE49-F238E27FC236}">
                            <a16:creationId xmlns:a16="http://schemas.microsoft.com/office/drawing/2014/main" id="{C7C07202-6844-D5FB-CB27-1F5FCAE5A5FD}"/>
                          </a:ext>
                        </a:extLst>
                      </p:cNvPr>
                      <p:cNvPicPr/>
                      <p:nvPr/>
                    </p:nvPicPr>
                    <p:blipFill>
                      <a:blip r:embed="rId7"/>
                      <a:stretch>
                        <a:fillRect/>
                      </a:stretch>
                    </p:blipFill>
                    <p:spPr>
                      <a:xfrm>
                        <a:off x="3464984" y="4841279"/>
                        <a:ext cx="2044875" cy="757361"/>
                      </a:xfrm>
                      <a:prstGeom prst="rect">
                        <a:avLst/>
                      </a:prstGeom>
                    </p:spPr>
                  </p:pic>
                </p:oleObj>
              </mc:Fallback>
            </mc:AlternateContent>
          </a:graphicData>
        </a:graphic>
      </p:graphicFrame>
      <p:sp>
        <p:nvSpPr>
          <p:cNvPr id="12" name="TextBox 11">
            <a:extLst>
              <a:ext uri="{FF2B5EF4-FFF2-40B4-BE49-F238E27FC236}">
                <a16:creationId xmlns:a16="http://schemas.microsoft.com/office/drawing/2014/main" id="{B09E330E-243A-D5CC-8827-5D90E782C95B}"/>
              </a:ext>
            </a:extLst>
          </p:cNvPr>
          <p:cNvSpPr txBox="1"/>
          <p:nvPr/>
        </p:nvSpPr>
        <p:spPr>
          <a:xfrm>
            <a:off x="778476" y="6067168"/>
            <a:ext cx="698156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Heat flux always limited by molecular diffusivity</a:t>
            </a:r>
          </a:p>
        </p:txBody>
      </p:sp>
    </p:spTree>
    <p:extLst>
      <p:ext uri="{BB962C8B-B14F-4D97-AF65-F5344CB8AC3E}">
        <p14:creationId xmlns:p14="http://schemas.microsoft.com/office/powerpoint/2010/main" val="2924346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8" grpId="0"/>
      <p:bldP spid="10" grpId="0"/>
      <p:bldP spid="12"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egoi.potm" id="{5A12143E-ACB8-4301-B932-2500B3721EFE}" vid="{6C3731A7-FE48-4E2E-AC79-A03CEACAD1AC}"/>
    </a:ext>
  </a:extLst>
</a:theme>
</file>

<file path=ppt/theme/theme10.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goe UI"/>
        <a:ea typeface=""/>
        <a:cs typeface=""/>
      </a:majorFont>
      <a:minorFont>
        <a:latin typeface="Segoe U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9" id="{AB8A80E9-0FE4-4748-B7B4-E1E9D88B6AE0}" vid="{72608908-C475-482A-9165-35B969BFCA60}"/>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goe UI"/>
        <a:ea typeface=""/>
        <a:cs typeface=""/>
      </a:majorFont>
      <a:minorFont>
        <a:latin typeface="Segoe U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C7D3439-0E3C-4FFC-A08B-3C453B844343}" vid="{23B4897E-AC7D-4D07-BC01-71B2E91821A5}"/>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riel2.potx" id="{250AC1EA-DA14-4220-9E36-111C7C5F504E}" vid="{0FB28C82-03FD-43C2-9C06-BBD8F4212DC3}"/>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smtClean="0">
            <a:solidFill>
              <a:srgbClr val="0000FF"/>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Presentation1" id="{2A6F739F-3A09-4ADA-8776-2093663EFD9D}" vid="{40672A34-E831-4C6B-9417-51759A73FF00}"/>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Arie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700" row="7">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71414760-1B44-49C4-BB35-12BA2B2884B9}">
  <we:reference id="wa104381909" version="3.23.0.0" store="en-US" storeType="OMEX"/>
  <we:alternateReferences>
    <we:reference id="WA104381909" version="3.23.0.0"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Segoi</Template>
  <TotalTime>1909</TotalTime>
  <Words>3296</Words>
  <Application>Microsoft Office PowerPoint</Application>
  <PresentationFormat>On-screen Show (4:3)</PresentationFormat>
  <Paragraphs>239</Paragraphs>
  <Slides>59</Slides>
  <Notes>10</Notes>
  <HiddenSlides>0</HiddenSlides>
  <MMClips>1</MMClips>
  <ScaleCrop>false</ScaleCrop>
  <HeadingPairs>
    <vt:vector size="8" baseType="variant">
      <vt:variant>
        <vt:lpstr>Fonts Used</vt:lpstr>
      </vt:variant>
      <vt:variant>
        <vt:i4>6</vt:i4>
      </vt:variant>
      <vt:variant>
        <vt:lpstr>Theme</vt:lpstr>
      </vt:variant>
      <vt:variant>
        <vt:i4>11</vt:i4>
      </vt:variant>
      <vt:variant>
        <vt:lpstr>Embedded OLE Servers</vt:lpstr>
      </vt:variant>
      <vt:variant>
        <vt:i4>2</vt:i4>
      </vt:variant>
      <vt:variant>
        <vt:lpstr>Slide Titles</vt:lpstr>
      </vt:variant>
      <vt:variant>
        <vt:i4>59</vt:i4>
      </vt:variant>
    </vt:vector>
  </HeadingPairs>
  <TitlesOfParts>
    <vt:vector size="78" baseType="lpstr">
      <vt:lpstr>Arial</vt:lpstr>
      <vt:lpstr>Calibri</vt:lpstr>
      <vt:lpstr>Calibri Light</vt:lpstr>
      <vt:lpstr>Helvetica</vt:lpstr>
      <vt:lpstr>Segoe UI</vt:lpstr>
      <vt:lpstr>Times New Roman</vt:lpstr>
      <vt:lpstr>Office Theme</vt:lpstr>
      <vt:lpstr>1_Office Theme</vt:lpstr>
      <vt:lpstr>2_Office Theme</vt:lpstr>
      <vt:lpstr>3_Office Theme</vt:lpstr>
      <vt:lpstr>4_Office Theme</vt:lpstr>
      <vt:lpstr>5_Office Theme</vt:lpstr>
      <vt:lpstr>2_Ariel</vt:lpstr>
      <vt:lpstr>Default Design</vt:lpstr>
      <vt:lpstr>1_Default Design</vt:lpstr>
      <vt:lpstr>2_Default Design</vt:lpstr>
      <vt:lpstr>6_Office Theme</vt:lpstr>
      <vt:lpstr>Equation</vt:lpstr>
      <vt:lpstr>MathType 6.0 Equation</vt:lpstr>
      <vt:lpstr>Physics of Tropical Cyclones</vt:lpstr>
      <vt:lpstr>Program</vt:lpstr>
      <vt:lpstr>Conventional View of TC Energetics:</vt:lpstr>
      <vt:lpstr>This is Fundamentally Wrong</vt:lpstr>
      <vt:lpstr>Program</vt:lpstr>
      <vt:lpstr>PowerPoint Presentation</vt:lpstr>
      <vt:lpstr>PowerPoint Presentation</vt:lpstr>
      <vt:lpstr>PowerPoint Presentation</vt:lpstr>
      <vt:lpstr>PowerPoint Presentation</vt:lpstr>
      <vt:lpstr>PowerPoint Presentation</vt:lpstr>
      <vt:lpstr>The Priestley Convection Problem</vt:lpstr>
      <vt:lpstr>PowerPoint Presentation</vt:lpstr>
      <vt:lpstr>PowerPoint Presentation</vt:lpstr>
      <vt:lpstr>PowerPoint Presentation</vt:lpstr>
      <vt:lpstr>What happens if we use these instead of traditional boundary conditions in parallel plate convection?</vt:lpstr>
      <vt:lpstr>PowerPoint Presentation</vt:lpstr>
      <vt:lpstr>PowerPoint Presentation</vt:lpstr>
      <vt:lpstr>PowerPoint Presentation</vt:lpstr>
      <vt:lpstr>PowerPoint Presentation</vt:lpstr>
      <vt:lpstr>What Difference DOES moisture make?</vt:lpstr>
      <vt:lpstr>PowerPoint Presentation</vt:lpstr>
      <vt:lpstr>A Variant on the Priestley Convection Problem</vt:lpstr>
      <vt:lpstr>Variation: The Saturated Moist Priestley Convection Problem</vt:lpstr>
      <vt:lpstr>PowerPoint Presentation</vt:lpstr>
      <vt:lpstr>PowerPoint Presentation</vt:lpstr>
      <vt:lpstr>PowerPoint Presentation</vt:lpstr>
      <vt:lpstr>One more variant: permit just a little precipitation:</vt:lpstr>
      <vt:lpstr>Moist Radiative-Convective Equilibrium (RCE)</vt:lpstr>
      <vt:lpstr>Real TCs Form in Mostly Non-rotating Near-RCE States</vt:lpstr>
      <vt:lpstr>PowerPoint Presentation</vt:lpstr>
      <vt:lpstr>PowerPoint Presentation</vt:lpstr>
      <vt:lpstr>“Air-Mass” Showers:</vt:lpstr>
      <vt:lpstr>PowerPoint Presentation</vt:lpstr>
      <vt:lpstr>Self-Aggregation of Moist Convection</vt:lpstr>
      <vt:lpstr>PowerPoint Presentation</vt:lpstr>
      <vt:lpstr>Compelling Results from Cloud-Permitting Models:</vt:lpstr>
      <vt:lpstr>Aggregation on an f-plane</vt:lpstr>
      <vt:lpstr>PowerPoint Presentation</vt:lpstr>
      <vt:lpstr>Steady-State Energetics</vt:lpstr>
      <vt:lpstr>PowerPoint Presentation</vt:lpstr>
      <vt:lpstr>Carnot Theorem:  Maximum efficiency results from a particular energy cycle: </vt:lpstr>
      <vt:lpstr>PowerPoint Presentation</vt:lpstr>
      <vt:lpstr>PowerPoint Presentation</vt:lpstr>
      <vt:lpstr>PowerPoint Presentation</vt:lpstr>
      <vt:lpstr>PowerPoint Presentation</vt:lpstr>
      <vt:lpstr>PowerPoint Presentation</vt:lpstr>
      <vt:lpstr>Potential Intensity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Kerry Emanuel</dc:creator>
  <cp:lastModifiedBy>Kerry Emanuel</cp:lastModifiedBy>
  <cp:revision>41</cp:revision>
  <dcterms:created xsi:type="dcterms:W3CDTF">2026-03-10T17:04:10Z</dcterms:created>
  <dcterms:modified xsi:type="dcterms:W3CDTF">2026-04-17T13:41:39Z</dcterms:modified>
</cp:coreProperties>
</file>