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6" r:id="rId9"/>
    <p:sldId id="268" r:id="rId10"/>
    <p:sldId id="269" r:id="rId11"/>
    <p:sldId id="277" r:id="rId12"/>
    <p:sldId id="280" r:id="rId13"/>
    <p:sldId id="284" r:id="rId14"/>
    <p:sldId id="285" r:id="rId15"/>
    <p:sldId id="286" r:id="rId16"/>
    <p:sldId id="287" r:id="rId17"/>
    <p:sldId id="289" r:id="rId18"/>
    <p:sldId id="290" r:id="rId19"/>
    <p:sldId id="301" r:id="rId20"/>
    <p:sldId id="302" r:id="rId21"/>
    <p:sldId id="299" r:id="rId22"/>
    <p:sldId id="300" r:id="rId23"/>
    <p:sldId id="298" r:id="rId24"/>
    <p:sldId id="292" r:id="rId25"/>
    <p:sldId id="297"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6" r:id="rId39"/>
    <p:sldId id="317" r:id="rId40"/>
    <p:sldId id="318" r:id="rId41"/>
    <p:sldId id="319" r:id="rId42"/>
    <p:sldId id="320" r:id="rId43"/>
    <p:sldId id="321" r:id="rId44"/>
    <p:sldId id="322" r:id="rId45"/>
    <p:sldId id="330" r:id="rId46"/>
    <p:sldId id="331" r:id="rId47"/>
    <p:sldId id="332" r:id="rId48"/>
    <p:sldId id="336" r:id="rId49"/>
    <p:sldId id="337" r:id="rId50"/>
    <p:sldId id="338" r:id="rId51"/>
    <p:sldId id="339" r:id="rId52"/>
    <p:sldId id="333" r:id="rId53"/>
    <p:sldId id="334" r:id="rId54"/>
    <p:sldId id="323" r:id="rId55"/>
    <p:sldId id="324" r:id="rId56"/>
    <p:sldId id="325" r:id="rId57"/>
    <p:sldId id="328" r:id="rId58"/>
    <p:sldId id="327" r:id="rId59"/>
    <p:sldId id="329" r:id="rId60"/>
    <p:sldId id="33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77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7CFD0-4ECD-49EF-A305-1BB79AE75251}" type="datetimeFigureOut">
              <a:rPr lang="en-US" smtClean="0"/>
              <a:pPr/>
              <a:t>4/15/2013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9C4E0-A386-42A9-ABE2-CE2219C0B3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2</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15</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68ACE-0697-41E3-A5A4-1508FA7F3431}" type="slidenum">
              <a:rPr lang="en-US" smtClean="0"/>
              <a:pPr fontAlgn="base">
                <a:spcBef>
                  <a:spcPct val="0"/>
                </a:spcBef>
                <a:spcAft>
                  <a:spcPct val="0"/>
                </a:spcAft>
                <a:defRPr/>
              </a:pPr>
              <a:t>16</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18</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8695D9F-F25D-4EE7-B783-667B641939F7}" type="slidenum">
              <a:rPr lang="en-US" smtClean="0"/>
              <a:pPr/>
              <a:t>27</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Are hurricanes becoming more powerful and destructive?  Are these changes due to a natural cycle of hurricane activity or are they caused by human-induced climate change?  Although this is currently a hot debate among scientists, new research suggests that the destructive potential of hurricanes is increasing due to the heating of the oceans. </a:t>
            </a:r>
          </a:p>
          <a:p>
            <a:endParaRPr lang="en-US" smtClean="0"/>
          </a:p>
          <a:p>
            <a:r>
              <a:rPr lang="en-US" smtClean="0"/>
              <a:t>Image: Satellite image of Hurricane Floyd approaching the east coast of Florida in 1999.  The image has been digitally enhanced to lend a three-dimensional perspective.  Credit: NASA/Goddard Space Flight Center.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pPr/>
              <a:t>29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B64B17-82DD-49DD-A5B7-E9CAE506DC3D}" type="slidenum">
              <a:rPr lang="en-US" sz="1200">
                <a:latin typeface="Calibri" pitchFamily="34" charset="0"/>
              </a:rPr>
              <a:pPr algn="r"/>
              <a:t>31</a:t>
            </a:fld>
            <a:endParaRPr lang="en-US" sz="120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rPr>
              <a:t>The low value of storm power in the early 1940s is thought to be due to the lack of reports from ships at sea because of the radio silence imposed during WWII. </a:t>
            </a:r>
            <a:br>
              <a:rPr lang="en-US" smtClean="0">
                <a:latin typeface="Arial" charset="0"/>
              </a:rPr>
            </a:br>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586C0-6118-4664-AA26-D64DA4BA5A7E}" type="slidenum">
              <a:rPr lang="en-US"/>
              <a:pPr/>
              <a:t>32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EBC7D-5E53-40A6-BC97-FDDD36EF9436}" type="slidenum">
              <a:rPr lang="en-US"/>
              <a:pPr/>
              <a:t>34</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8B957-F998-4E9C-A21D-16AEAC91937F}" type="slidenum">
              <a:rPr lang="en-US"/>
              <a:pPr/>
              <a:t>35</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1E98E-7E45-4AE4-B89C-2DF2F94CA4F8}" type="slidenum">
              <a:rPr lang="en-US"/>
              <a:pPr/>
              <a:t>36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4</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67646-D92F-4972-B995-4473F8284971}" type="slidenum">
              <a:rPr lang="en-US"/>
              <a:pPr/>
              <a:t>37</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AC333-29BF-4AF1-851C-230F8CF8655B}" type="slidenum">
              <a:rPr lang="en-US"/>
              <a:pPr/>
              <a:t>39</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05620CB-912D-431A-AB31-B4E543C68ED8}" type="slidenum">
              <a:rPr lang="en-US" sz="1200">
                <a:latin typeface="+mn-lt"/>
                <a:cs typeface="+mn-cs"/>
              </a:rPr>
              <a:pPr algn="r" fontAlgn="auto">
                <a:spcBef>
                  <a:spcPts val="0"/>
                </a:spcBef>
                <a:spcAft>
                  <a:spcPts val="0"/>
                </a:spcAft>
                <a:defRPr/>
              </a:pPr>
              <a:t>41</a:t>
            </a:fld>
            <a:endParaRPr lang="en-US" sz="1200" dirty="0">
              <a:latin typeface="+mn-lt"/>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animation shows how the wave propagates almost</a:t>
            </a:r>
            <a:r>
              <a:rPr lang="en-US" baseline="0" dirty="0" smtClean="0"/>
              <a:t> at the same speed with the storm movement, resulting in the resonance. </a:t>
            </a:r>
            <a:r>
              <a:rPr lang="en-US" dirty="0" smtClean="0"/>
              <a:t> </a:t>
            </a:r>
            <a:endParaRPr lang="en-US" dirty="0"/>
          </a:p>
        </p:txBody>
      </p:sp>
      <p:sp>
        <p:nvSpPr>
          <p:cNvPr id="4" name="Slide Number Placeholder 3"/>
          <p:cNvSpPr>
            <a:spLocks noGrp="1"/>
          </p:cNvSpPr>
          <p:nvPr>
            <p:ph type="sldNum" sz="quarter" idx="10"/>
          </p:nvPr>
        </p:nvSpPr>
        <p:spPr/>
        <p:txBody>
          <a:bodyPr/>
          <a:lstStyle/>
          <a:p>
            <a:fld id="{3CA012D5-053D-3940-AA50-36181E33F95D}" type="slidenum">
              <a:rPr lang="en-US" smtClean="0"/>
              <a:pPr/>
              <a:t>57</a:t>
            </a:fld>
            <a:endParaRPr lang="en-US"/>
          </a:p>
        </p:txBody>
      </p:sp>
    </p:spTree>
    <p:extLst>
      <p:ext uri="{BB962C8B-B14F-4D97-AF65-F5344CB8AC3E}">
        <p14:creationId xmlns="" xmlns:p14="http://schemas.microsoft.com/office/powerpoint/2010/main" val="299273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However, the black swan in our dataset may look very different. This storm moves along the coast, generating </a:t>
            </a:r>
            <a:r>
              <a:rPr lang="en-US" dirty="0" smtClean="0"/>
              <a:t>edge waves</a:t>
            </a:r>
            <a:r>
              <a:rPr lang="en-US" b="1" dirty="0" smtClean="0"/>
              <a:t>,</a:t>
            </a:r>
            <a:r>
              <a:rPr lang="en-US" b="1" baseline="0" dirty="0" smtClean="0"/>
              <a:t> which resonates with the surge and greatly enhances the water evaluation in Tampa Bay. </a:t>
            </a:r>
            <a:endParaRPr lang="en-US" baseline="0" dirty="0" smtClean="0"/>
          </a:p>
          <a:p>
            <a:endParaRPr lang="en-US" baseline="0" dirty="0" smtClean="0"/>
          </a:p>
          <a:p>
            <a:r>
              <a:rPr lang="en-US" baseline="0" dirty="0" smtClean="0"/>
              <a:t>Tampa </a:t>
            </a:r>
            <a:r>
              <a:rPr lang="en-US" dirty="0"/>
              <a:t>is highly vulnerable to storm surge due to its geophysical features. It is surrounded by low-lying lands and affected by edge waves trapped on </a:t>
            </a:r>
            <a:r>
              <a:rPr lang="en-US" b="1" dirty="0"/>
              <a:t>the west Florida shelf</a:t>
            </a:r>
            <a:r>
              <a:rPr lang="en-US" dirty="0"/>
              <a:t>. In extreme cases, resonance between the surge and the propagating wave may happen, which will greatly enhance the water elevation in the Tampa Bay, as shown in this worst case in our surge database. </a:t>
            </a:r>
            <a:endParaRPr lang="en-US" dirty="0" smtClean="0"/>
          </a:p>
          <a:p>
            <a:r>
              <a:rPr lang="en-US" sz="1200" kern="1200" dirty="0" smtClean="0">
                <a:solidFill>
                  <a:schemeClr val="tx1"/>
                </a:solidFill>
                <a:effectLst/>
                <a:latin typeface="+mn-lt"/>
                <a:ea typeface="+mn-ea"/>
                <a:cs typeface="+mn-cs"/>
              </a:rPr>
              <a:t>Tampa black swans are identified as those that move northward parallel to the west Florida coast with high intensities and resonant with the Florida-shelf edge waves to generate extreme surges up to 10 m in Tampa Bay.</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lands and affected by edge waves trapped on the west Florida shelf that can propagate along the coastline and contribute to the surge level in the Tampa Bay. </a:t>
            </a:r>
          </a:p>
          <a:p>
            <a:endParaRPr lang="en-US" dirty="0" smtClean="0">
              <a:effectLst/>
            </a:endParaRPr>
          </a:p>
          <a:p>
            <a:endParaRPr lang="en-US" dirty="0" smtClean="0">
              <a:effectLst/>
            </a:endParaRPr>
          </a:p>
          <a:p>
            <a:r>
              <a:rPr lang="en-US" dirty="0" smtClean="0">
                <a:effectLst/>
              </a:rPr>
              <a:t>cnrm2100</a:t>
            </a:r>
          </a:p>
          <a:p>
            <a:r>
              <a:rPr lang="en-US" dirty="0" smtClean="0">
                <a:effectLst/>
              </a:rPr>
              <a:t>Annual frequency=0.2068</a:t>
            </a:r>
          </a:p>
          <a:p>
            <a:endParaRPr lang="en-US"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58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a:t>
            </a:r>
            <a:r>
              <a:rPr lang="en-US" baseline="0" dirty="0" smtClean="0"/>
              <a:t> as the method doesn’t rely on historical data, we can generate events for projected future climate. Here we show the surge return level curves for Tampa generated using four climate models, for current climate in black, for future climate in blue , and for future climate and assuming storm size increases with climate change in red. </a:t>
            </a:r>
            <a:endParaRPr lang="en-US" dirty="0" smtClean="0"/>
          </a:p>
          <a:p>
            <a:r>
              <a:rPr lang="en-US" dirty="0" smtClean="0"/>
              <a:t>CNRM </a:t>
            </a:r>
            <a:r>
              <a:rPr lang="en-US" dirty="0"/>
              <a:t>and GFDL predicts the surge level to greatly increase in the future climate, (ECHAM predicts a slight increase, and MIROC predicts the surge level to slightly decrease if the storm size does not change or to remain almost the same if the storm size is increased.) </a:t>
            </a:r>
            <a:r>
              <a:rPr lang="en-US" dirty="0" smtClean="0"/>
              <a:t>And</a:t>
            </a:r>
            <a:r>
              <a:rPr lang="en-US" baseline="0" dirty="0" smtClean="0"/>
              <a:t> note that the horizontal axis is in log scale and the curves are very flat, so the changes in terms of return periods are dramatic.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A594956-6309-4243-A217-ECC73A5B4E6C}" type="slidenum">
              <a:rPr lang="en-US" smtClean="0"/>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5</a:t>
            </a:fld>
            <a:endParaRPr lang="en-US"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pPr fontAlgn="base">
                <a:spcBef>
                  <a:spcPct val="0"/>
                </a:spcBef>
                <a:spcAft>
                  <a:spcPct val="0"/>
                </a:spcAft>
                <a:defRPr/>
              </a:pPr>
              <a:t>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7</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10</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11</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12</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4/15/2013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pPr/>
              <a:t>4/15/2013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pPr/>
              <a:t>4/15/2013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4/15/2013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4/15/2013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4/15/2013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23587" name="Picture 3"/>
          <p:cNvPicPr>
            <a:picLocks noChangeAspect="1" noChangeArrowheads="1"/>
          </p:cNvPicPr>
          <p:nvPr/>
        </p:nvPicPr>
        <p:blipFill>
          <a:blip r:embed="rId2" cstate="print"/>
          <a:srcRect/>
          <a:stretch>
            <a:fillRect/>
          </a:stretch>
        </p:blipFill>
        <p:spPr bwMode="auto">
          <a:xfrm>
            <a:off x="609600" y="457200"/>
            <a:ext cx="7905750" cy="5086350"/>
          </a:xfrm>
          <a:prstGeom prst="rect">
            <a:avLst/>
          </a:prstGeom>
          <a:noFill/>
          <a:ln w="9525">
            <a:noFill/>
            <a:miter lim="800000"/>
            <a:headEnd/>
            <a:tailEnd/>
          </a:ln>
        </p:spPr>
      </p:pic>
      <p:sp>
        <p:nvSpPr>
          <p:cNvPr id="7" name="Rectangle 6"/>
          <p:cNvSpPr/>
          <p:nvPr/>
        </p:nvSpPr>
        <p:spPr>
          <a:xfrm>
            <a:off x="457200" y="5657671"/>
            <a:ext cx="8229600" cy="1200329"/>
          </a:xfrm>
          <a:prstGeom prst="rect">
            <a:avLst/>
          </a:prstGeom>
        </p:spPr>
        <p:txBody>
          <a:bodyPr wrap="square">
            <a:spAutoFit/>
          </a:bodyPr>
          <a:lstStyle/>
          <a:p>
            <a:r>
              <a:rPr lang="en-US" i="1" dirty="0" smtClean="0">
                <a:solidFill>
                  <a:srgbClr val="FFFF00"/>
                </a:solidFill>
              </a:rPr>
              <a:t>The Voice of the Sea is never one voice, but a tumult of many voices—voices of drowned men,—the mutterings of multitudinous dead,—the moaning of innumerable ghosts, all rising, to rage against the living, at the great Witch-call of storms….—</a:t>
            </a:r>
            <a:r>
              <a:rPr lang="en-US" dirty="0" err="1" smtClean="0">
                <a:solidFill>
                  <a:srgbClr val="FFFF00"/>
                </a:solidFill>
              </a:rPr>
              <a:t>Lafcadio</a:t>
            </a:r>
            <a:r>
              <a:rPr lang="en-US" dirty="0" smtClean="0">
                <a:solidFill>
                  <a:srgbClr val="FFFF00"/>
                </a:solidFill>
              </a:rPr>
              <a:t> Hearn (1850–1904</a:t>
            </a:r>
            <a:r>
              <a:rPr lang="en-US" i="1" dirty="0" smtClean="0">
                <a:solidFill>
                  <a:srgbClr val="FFFF00"/>
                </a:solidFill>
              </a:rPr>
              <a:t>), Chita: A Memory of Last Island</a:t>
            </a:r>
            <a:endParaRPr lang="en-US" dirty="0">
              <a:solidFill>
                <a:srgbClr val="FFFF00"/>
              </a:solidFill>
            </a:endParaRPr>
          </a:p>
        </p:txBody>
      </p:sp>
      <p:sp>
        <p:nvSpPr>
          <p:cNvPr id="8" name="Rectangle 7"/>
          <p:cNvSpPr/>
          <p:nvPr/>
        </p:nvSpPr>
        <p:spPr>
          <a:xfrm>
            <a:off x="1828800" y="0"/>
            <a:ext cx="6324600" cy="461665"/>
          </a:xfrm>
          <a:prstGeom prst="rect">
            <a:avLst/>
          </a:prstGeom>
        </p:spPr>
        <p:txBody>
          <a:bodyPr wrap="square">
            <a:spAutoFit/>
          </a:bodyPr>
          <a:lstStyle/>
          <a:p>
            <a:r>
              <a:rPr lang="en-US" sz="2400" i="1" dirty="0" smtClean="0">
                <a:solidFill>
                  <a:srgbClr val="FFFF00"/>
                </a:solidFill>
              </a:rPr>
              <a:t>Impending.</a:t>
            </a:r>
            <a:r>
              <a:rPr lang="en-US" i="1" dirty="0" smtClean="0">
                <a:solidFill>
                  <a:srgbClr val="FFFF00"/>
                </a:solidFill>
              </a:rPr>
              <a:t> Oil painting by </a:t>
            </a:r>
            <a:r>
              <a:rPr lang="en-US" dirty="0" smtClean="0">
                <a:solidFill>
                  <a:srgbClr val="FFFF00"/>
                </a:solidFill>
              </a:rPr>
              <a:t>American artist Amy Marx</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 Climatology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a:bodyPr>
          <a:lstStyle/>
          <a:p>
            <a:pPr eaLnBrk="1" fontAlgn="auto" hangingPunct="1">
              <a:spcAft>
                <a:spcPts val="0"/>
              </a:spcAft>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Hurricanes in History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827311"/>
            <a:ext cx="73914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animEffect transition="in" filter="fade">
                                      <p:cBhvr>
                                        <p:cTn id="7" dur="2000"/>
                                        <p:tgtEl>
                                          <p:spTgt spid="1013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377">
                                            <p:txEl>
                                              <p:pRg st="2" end="2"/>
                                            </p:txEl>
                                          </p:spTgt>
                                        </p:tgtEl>
                                        <p:attrNameLst>
                                          <p:attrName>style.visibility</p:attrName>
                                        </p:attrNameLst>
                                      </p:cBhvr>
                                      <p:to>
                                        <p:strVal val="visible"/>
                                      </p:to>
                                    </p:set>
                                    <p:animEffect transition="in" filter="fade">
                                      <p:cBhvr>
                                        <p:cTn id="10" dur="2000"/>
                                        <p:tgtEl>
                                          <p:spTgt spid="101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images.nationalgeographic.com/wpf/media-live/photos/000/498/overrides/japan-earthquake-tsunami-before-after-wave-before_49809_600x450.jpg"/>
          <p:cNvPicPr>
            <a:picLocks noChangeAspect="1" noChangeArrowheads="1"/>
          </p:cNvPicPr>
          <p:nvPr/>
        </p:nvPicPr>
        <p:blipFill>
          <a:blip r:embed="rId2" cstate="print"/>
          <a:srcRect/>
          <a:stretch>
            <a:fillRect/>
          </a:stretch>
        </p:blipFill>
        <p:spPr bwMode="auto">
          <a:xfrm>
            <a:off x="304800" y="304800"/>
            <a:ext cx="8534400" cy="6400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pPr algn="r"/>
            <a:r>
              <a:rPr lang="en-US" sz="4800" b="1" dirty="0" smtClean="0">
                <a:solidFill>
                  <a:srgbClr val="FFFF00"/>
                </a:solidFill>
                <a:effectLst>
                  <a:outerShdw blurRad="38100" dist="38100" dir="2700000" algn="tl">
                    <a:srgbClr val="000000">
                      <a:alpha val="43137"/>
                    </a:srgbClr>
                  </a:outerShdw>
                </a:effectLst>
              </a:rPr>
              <a:t>Hurricane Risk in Tampa</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abcnews.go.com/images/International/ap_tsunami_anniversary_4_dm_130311_ssh.jpg"/>
          <p:cNvPicPr>
            <a:picLocks noChangeAspect="1" noChangeArrowheads="1"/>
          </p:cNvPicPr>
          <p:nvPr/>
        </p:nvPicPr>
        <p:blipFill>
          <a:blip r:embed="rId2" cstate="print"/>
          <a:srcRect/>
          <a:stretch>
            <a:fillRect/>
          </a:stretch>
        </p:blipFill>
        <p:spPr bwMode="auto">
          <a:xfrm>
            <a:off x="457200" y="228600"/>
            <a:ext cx="8305800" cy="642878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Tampa Hurricane of 1848</a:t>
            </a:r>
            <a:endParaRPr lang="en-US" dirty="0"/>
          </a:p>
        </p:txBody>
      </p:sp>
      <p:sp>
        <p:nvSpPr>
          <p:cNvPr id="3" name="Content Placeholder 2"/>
          <p:cNvSpPr>
            <a:spLocks noGrp="1"/>
          </p:cNvSpPr>
          <p:nvPr>
            <p:ph idx="1"/>
          </p:nvPr>
        </p:nvSpPr>
        <p:spPr>
          <a:xfrm>
            <a:off x="457200" y="1066800"/>
            <a:ext cx="8229600" cy="2362200"/>
          </a:xfrm>
        </p:spPr>
        <p:txBody>
          <a:bodyPr>
            <a:normAutofit fontScale="70000" lnSpcReduction="20000"/>
          </a:bodyPr>
          <a:lstStyle/>
          <a:p>
            <a:r>
              <a:rPr lang="en-US" dirty="0" smtClean="0"/>
              <a:t>Population &lt; 200</a:t>
            </a:r>
          </a:p>
          <a:p>
            <a:r>
              <a:rPr lang="en-US" dirty="0" smtClean="0"/>
              <a:t>Garrison at Fort Brooke (now downtown Tampa)</a:t>
            </a:r>
          </a:p>
          <a:p>
            <a:r>
              <a:rPr lang="en-US" dirty="0" smtClean="0"/>
              <a:t>Probably most intense historical hurricane to affect Tampa (~Cat 4)</a:t>
            </a:r>
          </a:p>
          <a:p>
            <a:r>
              <a:rPr lang="en-US" dirty="0" smtClean="0"/>
              <a:t>15 foot storm surge, John’s Pass created</a:t>
            </a:r>
          </a:p>
          <a:p>
            <a:r>
              <a:rPr lang="en-US" dirty="0" smtClean="0"/>
              <a:t>Almost complete destruction of town</a:t>
            </a:r>
            <a:endParaRPr lang="en-US" dirty="0"/>
          </a:p>
        </p:txBody>
      </p:sp>
      <p:pic>
        <p:nvPicPr>
          <p:cNvPr id="72708" name="Picture 4" descr="File:Fortbrooke.jpg"/>
          <p:cNvPicPr>
            <a:picLocks noChangeAspect="1" noChangeArrowheads="1"/>
          </p:cNvPicPr>
          <p:nvPr/>
        </p:nvPicPr>
        <p:blipFill>
          <a:blip r:embed="rId2" cstate="print"/>
          <a:srcRect/>
          <a:stretch>
            <a:fillRect/>
          </a:stretch>
        </p:blipFill>
        <p:spPr bwMode="auto">
          <a:xfrm>
            <a:off x="2362200" y="3810000"/>
            <a:ext cx="4876800" cy="28659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2708"/>
                                        </p:tgtEl>
                                        <p:attrNameLst>
                                          <p:attrName>style.visibility</p:attrName>
                                        </p:attrNameLst>
                                      </p:cBhvr>
                                      <p:to>
                                        <p:strVal val="visible"/>
                                      </p:to>
                                    </p:set>
                                    <p:animEffect transition="in" filter="blinds(horizontal)">
                                      <p:cBhvr>
                                        <p:cTn id="15" dur="500"/>
                                        <p:tgtEl>
                                          <p:spTgt spid="7270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oceanweatherservices.com/blog1/wp-content/uploads/2011/09/1848-tampa-hurricane-track2-e1316360400813.png"/>
          <p:cNvPicPr>
            <a:picLocks noChangeAspect="1" noChangeArrowheads="1"/>
          </p:cNvPicPr>
          <p:nvPr/>
        </p:nvPicPr>
        <p:blipFill>
          <a:blip r:embed="rId2" cstate="print"/>
          <a:srcRect/>
          <a:stretch>
            <a:fillRect/>
          </a:stretch>
        </p:blipFill>
        <p:spPr bwMode="auto">
          <a:xfrm>
            <a:off x="228600" y="0"/>
            <a:ext cx="8658225" cy="673417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Tampa Hurricane of 1921</a:t>
            </a:r>
            <a:endParaRPr lang="en-US" dirty="0"/>
          </a:p>
        </p:txBody>
      </p:sp>
      <p:sp>
        <p:nvSpPr>
          <p:cNvPr id="3" name="Content Placeholder 2"/>
          <p:cNvSpPr>
            <a:spLocks noGrp="1"/>
          </p:cNvSpPr>
          <p:nvPr>
            <p:ph idx="1"/>
          </p:nvPr>
        </p:nvSpPr>
        <p:spPr/>
        <p:txBody>
          <a:bodyPr>
            <a:normAutofit fontScale="92500"/>
          </a:bodyPr>
          <a:lstStyle/>
          <a:p>
            <a:r>
              <a:rPr lang="en-US" dirty="0" smtClean="0"/>
              <a:t>Landfall at Category 3, near Tarpon Springs</a:t>
            </a:r>
          </a:p>
          <a:p>
            <a:r>
              <a:rPr lang="en-US" dirty="0" smtClean="0"/>
              <a:t>Combined population of Pinellas, Hillsborough, Pasco, Hernando and Citrus counties was 135,000. </a:t>
            </a:r>
            <a:r>
              <a:rPr lang="en-US" b="1" dirty="0" smtClean="0"/>
              <a:t>Today, it is 2.7 million. </a:t>
            </a:r>
          </a:p>
          <a:p>
            <a:r>
              <a:rPr lang="en-US" dirty="0" smtClean="0"/>
              <a:t>Last </a:t>
            </a:r>
            <a:r>
              <a:rPr lang="en-US" b="1" i="1" dirty="0" smtClean="0"/>
              <a:t>MAJOR</a:t>
            </a:r>
            <a:r>
              <a:rPr lang="en-US" dirty="0" smtClean="0"/>
              <a:t> hurricane to affect Tampa</a:t>
            </a:r>
          </a:p>
          <a:p>
            <a:r>
              <a:rPr lang="en-US" dirty="0" smtClean="0"/>
              <a:t>See Logan Johnson’s </a:t>
            </a:r>
            <a:r>
              <a:rPr lang="en-US" b="1" i="1" dirty="0" smtClean="0"/>
              <a:t>“Then and Now”:</a:t>
            </a:r>
          </a:p>
          <a:p>
            <a:pPr>
              <a:buNone/>
            </a:pPr>
            <a:r>
              <a:rPr lang="en-US" sz="2600" dirty="0" smtClean="0"/>
              <a:t>     http://www.srh.noaa.gov/media/tbw/1921/player.html</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Kerry\Documents\Riskproject\new_scripts\figures\Tampa_1921_track.png"/>
          <p:cNvPicPr>
            <a:picLocks noChangeAspect="1" noChangeArrowheads="1"/>
          </p:cNvPicPr>
          <p:nvPr/>
        </p:nvPicPr>
        <p:blipFill>
          <a:blip r:embed="rId2" cstate="print"/>
          <a:srcRect/>
          <a:stretch>
            <a:fillRect/>
          </a:stretch>
        </p:blipFill>
        <p:spPr bwMode="auto">
          <a:xfrm>
            <a:off x="457200" y="340765"/>
            <a:ext cx="8229599" cy="617528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tampabay.com/resources/images/dti/rendered/2011/05/cane11_history05211_175274a_8col.jpg"/>
          <p:cNvPicPr>
            <a:picLocks noChangeAspect="1" noChangeArrowheads="1"/>
          </p:cNvPicPr>
          <p:nvPr/>
        </p:nvPicPr>
        <p:blipFill>
          <a:blip r:embed="rId2" cstate="print"/>
          <a:srcRect/>
          <a:stretch>
            <a:fillRect/>
          </a:stretch>
        </p:blipFill>
        <p:spPr bwMode="auto">
          <a:xfrm>
            <a:off x="533400" y="211584"/>
            <a:ext cx="8077200" cy="65088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Kerry\Documents\Presentations\Tampa\Then_Now.PNG"/>
          <p:cNvPicPr>
            <a:picLocks noChangeAspect="1" noChangeArrowheads="1"/>
          </p:cNvPicPr>
          <p:nvPr/>
        </p:nvPicPr>
        <p:blipFill>
          <a:blip r:embed="rId2" cstate="print"/>
          <a:srcRect/>
          <a:stretch>
            <a:fillRect/>
          </a:stretch>
        </p:blipFill>
        <p:spPr bwMode="auto">
          <a:xfrm>
            <a:off x="25814" y="1524000"/>
            <a:ext cx="9118186" cy="38862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p:nvPr>
        </p:nvSpPr>
        <p:spPr>
          <a:xfrm>
            <a:off x="533400" y="2895600"/>
            <a:ext cx="7772400" cy="1470025"/>
          </a:xfrm>
          <a:effectLst>
            <a:outerShdw dist="35921" dir="2700000" algn="ctr" rotWithShape="0">
              <a:schemeClr val="tx1"/>
            </a:outerShdw>
          </a:effectLst>
        </p:spPr>
        <p:txBody>
          <a:bodyPr>
            <a:normAutofit/>
          </a:bodyPr>
          <a:lstStyle/>
          <a:p>
            <a:pPr>
              <a:defRPr/>
            </a:pPr>
            <a:r>
              <a:rPr lang="en-US" b="1" dirty="0" smtClean="0">
                <a:solidFill>
                  <a:srgbClr val="FFFF00"/>
                </a:solidFill>
                <a:effectLst>
                  <a:outerShdw blurRad="38100" dist="38100" dir="2700000" algn="tl">
                    <a:srgbClr val="000000">
                      <a:alpha val="43137"/>
                    </a:srgbClr>
                  </a:outerShdw>
                </a:effectLst>
              </a:rPr>
              <a:t>Using Physics to Assess Hurricane Risk</a:t>
            </a:r>
            <a:endParaRPr lang="en-US" sz="50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53000" y="3276600"/>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5029200"/>
            <a:ext cx="2743200" cy="16938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3460"/>
                                        </p:tgtEl>
                                        <p:attrNameLst>
                                          <p:attrName>style.visibility</p:attrName>
                                        </p:attrNameLst>
                                      </p:cBhvr>
                                      <p:to>
                                        <p:strVal val="visible"/>
                                      </p:to>
                                    </p:set>
                                    <p:animEffect transition="in" filter="blinds(horizontal)">
                                      <p:cBhvr>
                                        <p:cTn id="18" dur="500"/>
                                        <p:tgtEl>
                                          <p:spTgt spid="40346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3462"/>
                                        </p:tgtEl>
                                        <p:attrNameLst>
                                          <p:attrName>style.visibility</p:attrName>
                                        </p:attrNameLst>
                                      </p:cBhvr>
                                      <p:to>
                                        <p:strVal val="visible"/>
                                      </p:to>
                                    </p:set>
                                    <p:animEffect transition="in" filter="blinds(horizontal)">
                                      <p:cBhvr>
                                        <p:cTn id="26" dur="500"/>
                                        <p:tgtEl>
                                          <p:spTgt spid="403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4191000"/>
          </a:xfrm>
        </p:spPr>
        <p:txBody>
          <a:bodyPr>
            <a:normAutofit fontScale="92500" lnSpcReduction="10000"/>
          </a:bodyPr>
          <a:lstStyle/>
          <a:p>
            <a:pPr>
              <a:spcAft>
                <a:spcPts val="1000"/>
              </a:spcAft>
              <a:buSzPct val="70000"/>
              <a:buBlip>
                <a:blip r:embed="rId4"/>
              </a:buBlip>
              <a:defRPr/>
            </a:pPr>
            <a:r>
              <a:rPr lang="en-US" sz="2600" dirty="0">
                <a:solidFill>
                  <a:srgbClr val="0F2AB1"/>
                </a:solidFill>
              </a:rPr>
              <a:t>&gt;50% of all normalized damage caused by </a:t>
            </a:r>
            <a:r>
              <a:rPr lang="en-US" sz="2600" b="1" dirty="0">
                <a:solidFill>
                  <a:srgbClr val="0F2AB1"/>
                </a:solidFill>
              </a:rPr>
              <a:t>top 8 events</a:t>
            </a:r>
            <a:r>
              <a:rPr lang="en-US" sz="2600" dirty="0">
                <a:solidFill>
                  <a:srgbClr val="0F2AB1"/>
                </a:solidFill>
              </a:rPr>
              <a:t>, all category 3, 4 and 5</a:t>
            </a:r>
          </a:p>
          <a:p>
            <a:pPr>
              <a:spcAft>
                <a:spcPts val="1000"/>
              </a:spcAft>
              <a:buSzPct val="70000"/>
              <a:buBlip>
                <a:blip r:embed="rId4"/>
              </a:buBlip>
              <a:defRPr/>
            </a:pPr>
            <a:r>
              <a:rPr lang="en-US" sz="2600" dirty="0">
                <a:solidFill>
                  <a:srgbClr val="FF0000"/>
                </a:solidFill>
              </a:rPr>
              <a:t>&gt;90% </a:t>
            </a:r>
            <a:r>
              <a:rPr lang="en-US" sz="2600" dirty="0">
                <a:solidFill>
                  <a:srgbClr val="0F2AB1"/>
                </a:solidFill>
              </a:rPr>
              <a:t>of all damage caused by storms of category</a:t>
            </a:r>
            <a:r>
              <a:rPr lang="en-US" sz="2600" dirty="0">
                <a:solidFill>
                  <a:srgbClr val="FF0000"/>
                </a:solidFill>
              </a:rPr>
              <a:t> 3 </a:t>
            </a:r>
            <a:r>
              <a:rPr lang="en-US" sz="2600" dirty="0">
                <a:solidFill>
                  <a:srgbClr val="0F2AB1"/>
                </a:solidFill>
              </a:rPr>
              <a:t>and greater</a:t>
            </a:r>
          </a:p>
          <a:p>
            <a:pPr>
              <a:spcAft>
                <a:spcPts val="1000"/>
              </a:spcAft>
              <a:buSzPct val="70000"/>
              <a:buBlip>
                <a:blip r:embed="rId4"/>
              </a:buBlip>
              <a:defRPr/>
            </a:pPr>
            <a:r>
              <a:rPr lang="en-US" sz="2600" dirty="0">
                <a:solidFill>
                  <a:srgbClr val="0F2AB1"/>
                </a:solidFill>
              </a:rPr>
              <a:t>Category 3,4 and 5 events are only 13% of total landfalling events; only 30 since 1870</a:t>
            </a:r>
          </a:p>
          <a:p>
            <a:pPr>
              <a:spcAft>
                <a:spcPts val="1000"/>
              </a:spcAft>
              <a:buSzPct val="70000"/>
              <a:buBlip>
                <a:blip r:embed="rId4"/>
              </a:buBlip>
              <a:defRPr/>
            </a:pPr>
            <a:r>
              <a:rPr lang="en-US" sz="2600" dirty="0">
                <a:solidFill>
                  <a:srgbClr val="0F2AB1"/>
                </a:solidFill>
              </a:rPr>
              <a:t>    </a:t>
            </a:r>
            <a:r>
              <a:rPr lang="en-US" sz="2600" dirty="0" smtClean="0">
                <a:solidFill>
                  <a:srgbClr val="0F2AB1"/>
                </a:solidFill>
              </a:rPr>
              <a:t>  </a:t>
            </a:r>
            <a:r>
              <a:rPr lang="en-US" sz="2600" b="1" i="1" dirty="0" smtClean="0">
                <a:solidFill>
                  <a:srgbClr val="0F2AB1"/>
                </a:solidFill>
              </a:rPr>
              <a:t>Landfalling </a:t>
            </a:r>
            <a:r>
              <a:rPr lang="en-US" sz="2600" b="1" i="1" dirty="0">
                <a:solidFill>
                  <a:srgbClr val="0F2AB1"/>
                </a:solidFill>
              </a:rPr>
              <a:t>storm statistics are </a:t>
            </a:r>
            <a:r>
              <a:rPr lang="en-US" sz="2600" b="1" i="1" dirty="0" smtClean="0">
                <a:solidFill>
                  <a:srgbClr val="0F2AB1"/>
                </a:solidFill>
              </a:rPr>
              <a:t>inadequate </a:t>
            </a:r>
            <a:r>
              <a:rPr lang="en-US" sz="2600" b="1" i="1" dirty="0">
                <a:solidFill>
                  <a:srgbClr val="0F2AB1"/>
                </a:solidFill>
              </a:rPr>
              <a:t>for assessing hurricane </a:t>
            </a:r>
            <a:r>
              <a:rPr lang="en-US" sz="2600" b="1" i="1" dirty="0" smtClean="0">
                <a:solidFill>
                  <a:srgbClr val="0F2AB1"/>
                </a:solidFill>
              </a:rPr>
              <a:t>risk</a:t>
            </a:r>
          </a:p>
          <a:p>
            <a:pPr>
              <a:spcAft>
                <a:spcPts val="1000"/>
              </a:spcAft>
              <a:buSzPct val="70000"/>
              <a:buBlip>
                <a:blip r:embed="rId4"/>
              </a:buBlip>
              <a:defRPr/>
            </a:pPr>
            <a:r>
              <a:rPr lang="en-US" sz="2600" dirty="0" smtClean="0">
                <a:solidFill>
                  <a:srgbClr val="0F2AB1"/>
                </a:solidFill>
              </a:rPr>
              <a:t>This is particularly true in places with few but devastating events, like Tampa</a:t>
            </a:r>
            <a:endParaRPr lang="en-US" sz="2600" dirty="0">
              <a:solidFill>
                <a:srgbClr val="0F2AB1"/>
              </a:solidFill>
            </a:endParaRPr>
          </a:p>
        </p:txBody>
      </p:sp>
      <p:graphicFrame>
        <p:nvGraphicFramePr>
          <p:cNvPr id="1026" name="Object 2"/>
          <p:cNvGraphicFramePr>
            <a:graphicFrameLocks noChangeAspect="1"/>
          </p:cNvGraphicFramePr>
          <p:nvPr/>
        </p:nvGraphicFramePr>
        <p:xfrm>
          <a:off x="914400" y="4419600"/>
          <a:ext cx="450850" cy="409575"/>
        </p:xfrm>
        <a:graphic>
          <a:graphicData uri="http://schemas.openxmlformats.org/presentationml/2006/ole">
            <p:oleObj spid="_x0000_s76802" name="Equation" r:id="rId5" imgW="139680" imgH="12672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Effect transition="in" filter="box(in)">
                                      <p:cBhvr>
                                        <p:cTn id="7" dur="500"/>
                                        <p:tgtEl>
                                          <p:spTgt spid="164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4869">
                                            <p:txEl>
                                              <p:pRg st="1" end="1"/>
                                            </p:txEl>
                                          </p:spTgt>
                                        </p:tgtEl>
                                        <p:attrNameLst>
                                          <p:attrName>style.visibility</p:attrName>
                                        </p:attrNameLst>
                                      </p:cBhvr>
                                      <p:to>
                                        <p:strVal val="visible"/>
                                      </p:to>
                                    </p:set>
                                    <p:animEffect transition="in" filter="box(in)">
                                      <p:cBhvr>
                                        <p:cTn id="12" dur="500"/>
                                        <p:tgtEl>
                                          <p:spTgt spid="164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4869">
                                            <p:txEl>
                                              <p:pRg st="2" end="2"/>
                                            </p:txEl>
                                          </p:spTgt>
                                        </p:tgtEl>
                                        <p:attrNameLst>
                                          <p:attrName>style.visibility</p:attrName>
                                        </p:attrNameLst>
                                      </p:cBhvr>
                                      <p:to>
                                        <p:strVal val="visible"/>
                                      </p:to>
                                    </p:set>
                                    <p:animEffect transition="in" filter="box(in)">
                                      <p:cBhvr>
                                        <p:cTn id="17" dur="500"/>
                                        <p:tgtEl>
                                          <p:spTgt spid="164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4869">
                                            <p:txEl>
                                              <p:pRg st="3" end="3"/>
                                            </p:txEl>
                                          </p:spTgt>
                                        </p:tgtEl>
                                        <p:attrNameLst>
                                          <p:attrName>style.visibility</p:attrName>
                                        </p:attrNameLst>
                                      </p:cBhvr>
                                      <p:to>
                                        <p:strVal val="visible"/>
                                      </p:to>
                                    </p:set>
                                    <p:animEffect transition="in" filter="box(in)">
                                      <p:cBhvr>
                                        <p:cTn id="22" dur="500"/>
                                        <p:tgtEl>
                                          <p:spTgt spid="164869">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ox(in)">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64869">
                                            <p:txEl>
                                              <p:pRg st="4" end="4"/>
                                            </p:txEl>
                                          </p:spTgt>
                                        </p:tgtEl>
                                        <p:attrNameLst>
                                          <p:attrName>style.visibility</p:attrName>
                                        </p:attrNameLst>
                                      </p:cBhvr>
                                      <p:to>
                                        <p:strVal val="visible"/>
                                      </p:to>
                                    </p:set>
                                    <p:animEffect transition="in" filter="box(in)">
                                      <p:cBhvr>
                                        <p:cTn id="30" dur="500"/>
                                        <p:tgtEl>
                                          <p:spTgt spid="1648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676400"/>
            <a:ext cx="8229600" cy="4419600"/>
          </a:xfrm>
        </p:spPr>
        <p:txBody>
          <a:bodyPr rtlCol="0">
            <a:normAutofit/>
          </a:bodyPr>
          <a:lstStyle/>
          <a:p>
            <a:pPr fontAlgn="auto">
              <a:spcAft>
                <a:spcPts val="0"/>
              </a:spcAft>
              <a:buSzPct val="70000"/>
              <a:buBlip>
                <a:blip r:embed="rId3"/>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Hurricanes</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3"/>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Using Physics to Assess Hurricane Risk</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3"/>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 Risk in Tampa:  Present and Future</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305800" cy="1600200"/>
          </a:xfrm>
        </p:spPr>
        <p:txBody>
          <a:bodyPr>
            <a:normAutofit/>
          </a:bodyPr>
          <a:lstStyle/>
          <a:p>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Additional Problem:</a:t>
            </a:r>
            <a:b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b="1" dirty="0" err="1" smtClean="0">
                <a:solidFill>
                  <a:srgbClr val="0F2AB1"/>
                </a:solidFill>
                <a:effectLst>
                  <a:outerShdw blurRad="38100" dist="38100" dir="2700000" algn="tl">
                    <a:srgbClr val="000000">
                      <a:alpha val="43137"/>
                    </a:srgbClr>
                  </a:outerShdw>
                </a:effectLst>
                <a:latin typeface="Arial" pitchFamily="34" charset="0"/>
                <a:cs typeface="Arial" pitchFamily="34" charset="0"/>
              </a:rPr>
              <a:t>Nonstationarity</a:t>
            </a:r>
            <a:r>
              <a:rPr lang="en-US"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of climate</a:t>
            </a:r>
            <a:endParaRPr lang="en-US"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srcRect/>
          <a:stretch>
            <a:fillRect/>
          </a:stretch>
        </p:blipFill>
        <p:spPr bwMode="auto">
          <a:xfrm>
            <a:off x="838200" y="1371600"/>
            <a:ext cx="6705600" cy="50292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0F2AB1"/>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rgbClr val="0F2AB1"/>
                </a:solidFill>
                <a:cs typeface="+mn-cs"/>
              </a:rPr>
              <a:t>(Smoothed with a 1-3-4-3-1 filter)</a:t>
            </a:r>
          </a:p>
        </p:txBody>
      </p:sp>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lgn="ctr">
              <a:spcBef>
                <a:spcPct val="50000"/>
              </a:spcBef>
            </a:pPr>
            <a:r>
              <a:rPr lang="en-US" b="1" dirty="0">
                <a:solidFill>
                  <a:srgbClr val="0F2AB1"/>
                </a:solidFill>
                <a:latin typeface="Calibri" pitchFamily="34" charset="0"/>
              </a:rPr>
              <a:t>Years included: </a:t>
            </a:r>
            <a:r>
              <a:rPr lang="en-US" b="1" dirty="0" smtClean="0">
                <a:solidFill>
                  <a:srgbClr val="0F2AB1"/>
                </a:solidFill>
                <a:latin typeface="Calibri" pitchFamily="34" charset="0"/>
              </a:rPr>
              <a:t>1870-2011</a:t>
            </a:r>
            <a:endParaRPr lang="en-US" b="1" dirty="0">
              <a:solidFill>
                <a:srgbClr val="0F2AB1"/>
              </a:solidFill>
              <a:latin typeface="Calibri" pitchFamily="34" charset="0"/>
            </a:endParaRP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Data Sources: NOAA/TPC, UKMO/HADSST1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706562"/>
          </a:xfrm>
        </p:spPr>
        <p:txBody>
          <a:bodyPr>
            <a:noAutofit/>
          </a:bodyPr>
          <a:lstStyle/>
          <a:p>
            <a:r>
              <a:rPr lang="en-US" sz="36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Risk Assessment by Direct Numerical Simulation of Hurricanes:</a:t>
            </a: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
            </a:r>
            <a:b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br>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The </a:t>
            </a:r>
            <a:r>
              <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rPr>
              <a:t>Problem</a:t>
            </a:r>
          </a:p>
        </p:txBody>
      </p:sp>
      <p:sp>
        <p:nvSpPr>
          <p:cNvPr id="3075" name="Rectangle 3"/>
          <p:cNvSpPr>
            <a:spLocks noGrp="1" noChangeArrowheads="1"/>
          </p:cNvSpPr>
          <p:nvPr>
            <p:ph type="body" idx="1"/>
          </p:nvPr>
        </p:nvSpPr>
        <p:spPr>
          <a:xfrm>
            <a:off x="457200" y="2438400"/>
            <a:ext cx="8229600" cy="4038600"/>
          </a:xfrm>
        </p:spPr>
        <p:txBody>
          <a:bodyPr>
            <a:normAutofit/>
          </a:bodyPr>
          <a:lstStyle/>
          <a:p>
            <a:pPr>
              <a:buSzPct val="60000"/>
              <a:buBlip>
                <a:blip r:embed="rId3"/>
              </a:buBlip>
            </a:pPr>
            <a:r>
              <a:rPr lang="en-US" sz="2800" b="1" dirty="0">
                <a:solidFill>
                  <a:srgbClr val="0F2AB1"/>
                </a:solidFill>
                <a:latin typeface="Arial" pitchFamily="34" charset="0"/>
                <a:cs typeface="Arial" pitchFamily="34" charset="0"/>
              </a:rPr>
              <a:t>The hurricane eyewall is a </a:t>
            </a:r>
            <a:r>
              <a:rPr lang="en-US" sz="2800" b="1" dirty="0" smtClean="0">
                <a:solidFill>
                  <a:srgbClr val="0F2AB1"/>
                </a:solidFill>
                <a:latin typeface="Arial" pitchFamily="34" charset="0"/>
                <a:cs typeface="Arial" pitchFamily="34" charset="0"/>
              </a:rPr>
              <a:t>strong front, </a:t>
            </a:r>
            <a:r>
              <a:rPr lang="en-US" sz="2800" b="1" dirty="0">
                <a:solidFill>
                  <a:srgbClr val="0F2AB1"/>
                </a:solidFill>
                <a:latin typeface="Arial" pitchFamily="34" charset="0"/>
                <a:cs typeface="Arial" pitchFamily="34" charset="0"/>
              </a:rPr>
              <a:t>attaining scales of ~ 1 km or </a:t>
            </a:r>
            <a:r>
              <a:rPr lang="en-US" sz="2800" b="1" dirty="0" smtClean="0">
                <a:solidFill>
                  <a:srgbClr val="0F2AB1"/>
                </a:solidFill>
                <a:latin typeface="Arial" pitchFamily="34" charset="0"/>
                <a:cs typeface="Arial" pitchFamily="34" charset="0"/>
              </a:rPr>
              <a:t>less</a:t>
            </a:r>
          </a:p>
          <a:p>
            <a:pPr>
              <a:buSzPct val="60000"/>
              <a:buBlip>
                <a:blip r:embed="rId3"/>
              </a:buBlip>
            </a:pPr>
            <a:endParaRPr lang="en-US" sz="2800" b="1" dirty="0">
              <a:solidFill>
                <a:srgbClr val="0F2AB1"/>
              </a:solidFill>
              <a:latin typeface="Arial" pitchFamily="34" charset="0"/>
              <a:cs typeface="Arial" pitchFamily="34" charset="0"/>
            </a:endParaRPr>
          </a:p>
          <a:p>
            <a:pPr>
              <a:buSzPct val="60000"/>
              <a:buBlip>
                <a:blip r:embed="rId3"/>
              </a:buBlip>
            </a:pPr>
            <a:r>
              <a:rPr lang="en-US" sz="2800" b="1" dirty="0">
                <a:solidFill>
                  <a:srgbClr val="0F2AB1"/>
                </a:solidFill>
                <a:latin typeface="Arial" pitchFamily="34" charset="0"/>
                <a:cs typeface="Arial" pitchFamily="34" charset="0"/>
              </a:rPr>
              <a:t>At the same time, the storm’s circulation extends to ~1000 km and is embedded in much larger scale flows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2"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 Emaanuel\Graphics\Transparent Figures\Intensity_histo_models.png"/>
          <p:cNvPicPr>
            <a:picLocks noChangeAspect="1" noChangeArrowheads="1"/>
          </p:cNvPicPr>
          <p:nvPr/>
        </p:nvPicPr>
        <p:blipFill>
          <a:blip r:embed="rId2" cstate="print"/>
          <a:srcRect t="10204" b="9388"/>
          <a:stretch>
            <a:fillRect/>
          </a:stretch>
        </p:blipFill>
        <p:spPr bwMode="auto">
          <a:xfrm>
            <a:off x="228600" y="228600"/>
            <a:ext cx="5478682" cy="6203459"/>
          </a:xfrm>
          <a:prstGeom prst="rect">
            <a:avLst/>
          </a:prstGeom>
          <a:noFill/>
        </p:spPr>
      </p:pic>
      <p:sp>
        <p:nvSpPr>
          <p:cNvPr id="6" name="TextBox 5"/>
          <p:cNvSpPr txBox="1"/>
          <p:nvPr/>
        </p:nvSpPr>
        <p:spPr>
          <a:xfrm>
            <a:off x="5257800" y="914400"/>
            <a:ext cx="3505200" cy="2308324"/>
          </a:xfrm>
          <a:prstGeom prst="rect">
            <a:avLst/>
          </a:prstGeom>
          <a:noFill/>
        </p:spPr>
        <p:txBody>
          <a:bodyPr wrap="square" rtlCol="0">
            <a:spAutoFit/>
          </a:bodyPr>
          <a:lstStyle/>
          <a:p>
            <a:pPr algn="ctr"/>
            <a:r>
              <a:rPr lang="en-US" sz="2400" dirty="0" smtClean="0">
                <a:solidFill>
                  <a:srgbClr val="002060"/>
                </a:solidFill>
              </a:rPr>
              <a:t>Histograms of Tropical Cyclone Intensity as Simulated by a Global Model with 50 km grid point spacing. (Courtesy Isaac Held, GFDL)</a:t>
            </a:r>
            <a:endParaRPr lang="en-US" sz="2400" dirty="0">
              <a:solidFill>
                <a:srgbClr val="002060"/>
              </a:solidFill>
            </a:endParaRP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5486400"/>
            <a:ext cx="2667000" cy="369332"/>
          </a:xfrm>
          <a:prstGeom prst="rect">
            <a:avLst/>
          </a:prstGeom>
          <a:noFill/>
        </p:spPr>
        <p:txBody>
          <a:bodyPr wrap="square" rtlCol="0">
            <a:spAutoFit/>
          </a:bodyPr>
          <a:lstStyle/>
          <a:p>
            <a:r>
              <a:rPr lang="en-US" dirty="0" smtClean="0"/>
              <a:t>Category 3</a:t>
            </a:r>
            <a:endParaRPr lang="en-US" dirty="0"/>
          </a:p>
        </p:txBody>
      </p:sp>
      <p:sp>
        <p:nvSpPr>
          <p:cNvPr id="9" name="TextBox 8"/>
          <p:cNvSpPr txBox="1"/>
          <p:nvPr/>
        </p:nvSpPr>
        <p:spPr>
          <a:xfrm>
            <a:off x="5257800" y="3657600"/>
            <a:ext cx="3352800" cy="1200329"/>
          </a:xfrm>
          <a:prstGeom prst="rect">
            <a:avLst/>
          </a:prstGeom>
          <a:noFill/>
        </p:spPr>
        <p:txBody>
          <a:bodyPr wrap="square" rtlCol="0">
            <a:spAutoFit/>
          </a:bodyPr>
          <a:lstStyle/>
          <a:p>
            <a:pPr algn="ctr"/>
            <a:r>
              <a:rPr lang="en-US" sz="2400" b="1" dirty="0" smtClean="0">
                <a:solidFill>
                  <a:srgbClr val="C00000"/>
                </a:solidFill>
              </a:rPr>
              <a:t>Global models do not simulate the storms that cause destruction</a:t>
            </a:r>
            <a:endParaRPr lang="en-US" sz="2400" b="1" dirty="0">
              <a:solidFill>
                <a:srgbClr val="C00000"/>
              </a:solidFill>
            </a:endParaRPr>
          </a:p>
        </p:txBody>
      </p:sp>
      <p:sp>
        <p:nvSpPr>
          <p:cNvPr id="13" name="TextBox 12"/>
          <p:cNvSpPr txBox="1"/>
          <p:nvPr/>
        </p:nvSpPr>
        <p:spPr>
          <a:xfrm>
            <a:off x="3276600" y="2895600"/>
            <a:ext cx="1084271" cy="369332"/>
          </a:xfrm>
          <a:prstGeom prst="rect">
            <a:avLst/>
          </a:prstGeom>
          <a:noFill/>
        </p:spPr>
        <p:txBody>
          <a:bodyPr wrap="none" rtlCol="0">
            <a:spAutoFit/>
          </a:bodyPr>
          <a:lstStyle/>
          <a:p>
            <a:r>
              <a:rPr lang="en-US" dirty="0" smtClean="0"/>
              <a:t>Observed</a:t>
            </a:r>
            <a:endParaRPr lang="en-US" dirty="0"/>
          </a:p>
        </p:txBody>
      </p:sp>
      <p:cxnSp>
        <p:nvCxnSpPr>
          <p:cNvPr id="15" name="Straight Arrow Connector 14"/>
          <p:cNvCxnSpPr/>
          <p:nvPr/>
        </p:nvCxnSpPr>
        <p:spPr>
          <a:xfrm rot="5400000">
            <a:off x="3619500" y="3390900"/>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4600" y="2667000"/>
            <a:ext cx="1143000" cy="369332"/>
          </a:xfrm>
          <a:prstGeom prst="rect">
            <a:avLst/>
          </a:prstGeom>
          <a:noFill/>
        </p:spPr>
        <p:txBody>
          <a:bodyPr wrap="square" rtlCol="0">
            <a:spAutoFit/>
          </a:bodyPr>
          <a:lstStyle/>
          <a:p>
            <a:r>
              <a:rPr lang="en-US" dirty="0" smtClean="0">
                <a:solidFill>
                  <a:srgbClr val="FF0000"/>
                </a:solidFill>
              </a:rPr>
              <a:t>Modeled</a:t>
            </a:r>
            <a:endParaRPr lang="en-US" dirty="0">
              <a:solidFill>
                <a:srgbClr val="FF0000"/>
              </a:solidFill>
            </a:endParaRPr>
          </a:p>
        </p:txBody>
      </p:sp>
      <p:cxnSp>
        <p:nvCxnSpPr>
          <p:cNvPr id="20" name="Straight Arrow Connector 19"/>
          <p:cNvCxnSpPr/>
          <p:nvPr/>
        </p:nvCxnSpPr>
        <p:spPr>
          <a:xfrm rot="10800000" flipV="1">
            <a:off x="2590800" y="2971800"/>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70659" name="Rectangle 3"/>
          <p:cNvSpPr>
            <a:spLocks noGrp="1" noChangeArrowheads="1"/>
          </p:cNvSpPr>
          <p:nvPr>
            <p:ph type="body" sz="half" idx="1"/>
          </p:nvPr>
        </p:nvSpPr>
        <p:spPr>
          <a:xfrm>
            <a:off x="457200" y="1600200"/>
            <a:ext cx="8153400" cy="762000"/>
          </a:xfrm>
        </p:spPr>
        <p:txBody>
          <a:bodyPr/>
          <a:lstStyle/>
          <a:p>
            <a:pPr>
              <a:buSzPct val="60000"/>
              <a:buBlip>
                <a:blip r:embed="rId3"/>
              </a:buBlip>
            </a:pPr>
            <a:r>
              <a:rPr lang="en-US" sz="2800" b="1" dirty="0">
                <a:solidFill>
                  <a:srgbClr val="0F2AB1"/>
                </a:solidFill>
                <a:effectLst>
                  <a:outerShdw blurRad="38100" dist="38100" dir="2700000" algn="tl">
                    <a:srgbClr val="C0C0C0"/>
                  </a:outerShdw>
                </a:effectLst>
              </a:rPr>
              <a:t>Option 1:  Brute force and obstinacy</a:t>
            </a:r>
          </a:p>
        </p:txBody>
      </p:sp>
      <p:pic>
        <p:nvPicPr>
          <p:cNvPr id="70660" name="Picture 4" descr="earth_simulator"/>
          <p:cNvPicPr>
            <a:picLocks noGrp="1" noChangeAspect="1" noChangeArrowheads="1"/>
          </p:cNvPicPr>
          <p:nvPr>
            <p:ph sz="half" idx="2"/>
          </p:nvPr>
        </p:nvPicPr>
        <p:blipFill>
          <a:blip r:embed="rId4" cstate="print"/>
          <a:srcRect/>
          <a:stretch>
            <a:fillRect/>
          </a:stretch>
        </p:blipFill>
        <p:spPr>
          <a:xfrm>
            <a:off x="1600200" y="2209800"/>
            <a:ext cx="5943600" cy="44577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box(in)">
                                      <p:cBhvr>
                                        <p:cTn id="12"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838200"/>
          </a:xfrm>
        </p:spPr>
        <p:txBody>
          <a:bodyPr/>
          <a:lstStyle/>
          <a:p>
            <a:r>
              <a:rPr lang="en-US" sz="36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Multiply nested grids</a:t>
            </a:r>
            <a:endParaRPr lang="en-US" sz="36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80899" name="Object 3"/>
          <p:cNvGraphicFramePr>
            <a:graphicFrameLocks noChangeAspect="1"/>
          </p:cNvGraphicFramePr>
          <p:nvPr>
            <p:ph type="body" idx="1"/>
          </p:nvPr>
        </p:nvGraphicFramePr>
        <p:xfrm>
          <a:off x="1143000" y="1371600"/>
          <a:ext cx="6705600" cy="5029200"/>
        </p:xfrm>
        <a:graphic>
          <a:graphicData uri="http://schemas.openxmlformats.org/presentationml/2006/ole">
            <p:oleObj spid="_x0000_s77826" name="Document" r:id="rId4" imgW="4712208" imgH="3776472" progId="Word.Document.8">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How to deal with this?</a:t>
            </a:r>
          </a:p>
        </p:txBody>
      </p:sp>
      <p:sp>
        <p:nvSpPr>
          <p:cNvPr id="84995" name="Rectangle 3"/>
          <p:cNvSpPr>
            <a:spLocks noGrp="1" noChangeArrowheads="1"/>
          </p:cNvSpPr>
          <p:nvPr>
            <p:ph type="body" sz="half" idx="1"/>
          </p:nvPr>
        </p:nvSpPr>
        <p:spPr>
          <a:xfrm>
            <a:off x="457200" y="1371600"/>
            <a:ext cx="8382000" cy="1219200"/>
          </a:xfrm>
        </p:spPr>
        <p:txBody>
          <a:bodyPr/>
          <a:lstStyle/>
          <a:p>
            <a:pPr>
              <a:buSzPct val="60000"/>
              <a:buBlip>
                <a:blip r:embed="rId3"/>
              </a:buBlip>
            </a:pPr>
            <a:r>
              <a:rPr lang="en-US" sz="2800" dirty="0">
                <a:solidFill>
                  <a:srgbClr val="0F2AB1"/>
                </a:solidFill>
                <a:latin typeface="Arial" pitchFamily="34" charset="0"/>
                <a:cs typeface="Arial" pitchFamily="34" charset="0"/>
              </a:rPr>
              <a:t>Option 1:  Brute force and obstinacy</a:t>
            </a:r>
          </a:p>
          <a:p>
            <a:pPr>
              <a:buSzPct val="60000"/>
              <a:buBlip>
                <a:blip r:embed="rId3"/>
              </a:buBlip>
            </a:pPr>
            <a:r>
              <a:rPr lang="en-US" sz="2800" b="1" dirty="0">
                <a:solidFill>
                  <a:srgbClr val="0F2AB1"/>
                </a:solidFill>
                <a:effectLst>
                  <a:outerShdw blurRad="38100" dist="38100" dir="2700000" algn="tl">
                    <a:srgbClr val="C0C0C0"/>
                  </a:outerShdw>
                </a:effectLst>
                <a:latin typeface="Arial" pitchFamily="34" charset="0"/>
                <a:cs typeface="Arial" pitchFamily="34" charset="0"/>
              </a:rPr>
              <a:t>Option 2: Applied math and modest resources</a:t>
            </a:r>
          </a:p>
          <a:p>
            <a:endParaRPr lang="en-US" sz="2800" dirty="0"/>
          </a:p>
        </p:txBody>
      </p:sp>
      <p:pic>
        <p:nvPicPr>
          <p:cNvPr id="84996" name="Picture 4" descr="Crumpled%20paper%20and%20pencil-773142"/>
          <p:cNvPicPr>
            <a:picLocks noGrp="1" noChangeAspect="1" noChangeArrowheads="1"/>
          </p:cNvPicPr>
          <p:nvPr>
            <p:ph sz="quarter" idx="2"/>
          </p:nvPr>
        </p:nvPicPr>
        <p:blipFill>
          <a:blip r:embed="rId4" cstate="print"/>
          <a:srcRect/>
          <a:stretch>
            <a:fillRect/>
          </a:stretch>
        </p:blipFill>
        <p:spPr>
          <a:xfrm>
            <a:off x="381000" y="2743200"/>
            <a:ext cx="4191000" cy="2614613"/>
          </a:xfrm>
          <a:noFill/>
          <a:ln/>
        </p:spPr>
      </p:pic>
      <p:pic>
        <p:nvPicPr>
          <p:cNvPr id="84997" name="Picture 5" descr="23277595"/>
          <p:cNvPicPr>
            <a:picLocks noGrp="1" noChangeAspect="1" noChangeArrowheads="1"/>
          </p:cNvPicPr>
          <p:nvPr>
            <p:ph sz="quarter" idx="3"/>
          </p:nvPr>
        </p:nvPicPr>
        <p:blipFill>
          <a:blip r:embed="rId5" cstate="print"/>
          <a:srcRect/>
          <a:stretch>
            <a:fillRect/>
          </a:stretch>
        </p:blipFill>
        <p:spPr>
          <a:xfrm>
            <a:off x="5257800" y="2743200"/>
            <a:ext cx="2655888" cy="26670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Effect transition="in" filter="box(in)">
                                      <p:cBhvr>
                                        <p:cTn id="7" dur="500"/>
                                        <p:tgtEl>
                                          <p:spTgt spid="849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box(in)">
                                      <p:cBhvr>
                                        <p:cTn id="12" dur="500"/>
                                        <p:tgtEl>
                                          <p:spTgt spid="849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4997"/>
                                        </p:tgtEl>
                                        <p:attrNameLst>
                                          <p:attrName>style.visibility</p:attrName>
                                        </p:attrNameLst>
                                      </p:cBhvr>
                                      <p:to>
                                        <p:strVal val="visible"/>
                                      </p:to>
                                    </p:set>
                                    <p:animEffect transition="in" filter="box(in)">
                                      <p:cBhvr>
                                        <p:cTn id="17"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52400"/>
            <a:ext cx="8229600" cy="1143000"/>
          </a:xfrm>
        </p:spPr>
        <p:txBody>
          <a:bodyPr>
            <a:normAutofit fontScale="90000"/>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Time-dependent, axisymmetric </a:t>
            </a:r>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model</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95235" name="Rectangle 3"/>
          <p:cNvSpPr>
            <a:spLocks noGrp="1" noChangeArrowheads="1"/>
          </p:cNvSpPr>
          <p:nvPr>
            <p:ph type="body" idx="1"/>
          </p:nvPr>
        </p:nvSpPr>
        <p:spPr>
          <a:xfrm>
            <a:off x="381000" y="2209800"/>
            <a:ext cx="8382000" cy="4114800"/>
          </a:xfrm>
        </p:spPr>
        <p:txBody>
          <a:bodyPr>
            <a:noAutofit/>
          </a:bodyPr>
          <a:lstStyle/>
          <a:p>
            <a:pPr>
              <a:buSzPct val="65000"/>
              <a:buBlip>
                <a:blip r:embed="rId3"/>
              </a:buBlip>
            </a:pPr>
            <a:r>
              <a:rPr lang="en-US" sz="2600" b="1" dirty="0" smtClean="0">
                <a:solidFill>
                  <a:srgbClr val="0F2AB1"/>
                </a:solidFill>
                <a:latin typeface="Arial" pitchFamily="34" charset="0"/>
                <a:cs typeface="Arial" pitchFamily="34" charset="0"/>
              </a:rPr>
              <a:t>Uses a flow-dependent coordinate system</a:t>
            </a:r>
          </a:p>
          <a:p>
            <a:pPr>
              <a:buSzPct val="65000"/>
              <a:buBlip>
                <a:blip r:embed="rId3"/>
              </a:buBlip>
            </a:pPr>
            <a:endParaRPr lang="en-US" sz="2600" b="1" dirty="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Simplified Physics</a:t>
            </a:r>
          </a:p>
          <a:p>
            <a:pPr>
              <a:buSzPct val="65000"/>
              <a:buBlip>
                <a:blip r:embed="rId3"/>
              </a:buBlip>
            </a:pPr>
            <a:endParaRPr lang="en-US" sz="2600" b="1" dirty="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Coupled to simple 1-D ocean model</a:t>
            </a:r>
          </a:p>
          <a:p>
            <a:pPr>
              <a:buSzPct val="65000"/>
              <a:buBlip>
                <a:blip r:embed="rId3"/>
              </a:buBlip>
            </a:pPr>
            <a:endParaRPr lang="en-US" sz="2600" b="1" dirty="0" smtClean="0">
              <a:solidFill>
                <a:srgbClr val="0F2AB1"/>
              </a:solidFill>
              <a:latin typeface="Arial" pitchFamily="34" charset="0"/>
              <a:cs typeface="Arial" pitchFamily="34" charset="0"/>
            </a:endParaRPr>
          </a:p>
          <a:p>
            <a:pPr>
              <a:buSzPct val="65000"/>
              <a:buBlip>
                <a:blip r:embed="rId3"/>
              </a:buBlip>
            </a:pPr>
            <a:r>
              <a:rPr lang="en-US" sz="2600" b="1" dirty="0" smtClean="0">
                <a:solidFill>
                  <a:srgbClr val="0F2AB1"/>
                </a:solidFill>
                <a:latin typeface="Arial" pitchFamily="34" charset="0"/>
                <a:cs typeface="Arial" pitchFamily="34" charset="0"/>
              </a:rPr>
              <a:t>Environmental wind shear effects parameterized</a:t>
            </a:r>
            <a:endParaRPr lang="en-US" sz="2600" b="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blinds(horizontal)">
                                      <p:cBhvr>
                                        <p:cTn id="7" dur="500"/>
                                        <p:tgtEl>
                                          <p:spTgt spid="95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5235">
                                            <p:txEl>
                                              <p:pRg st="2" end="2"/>
                                            </p:txEl>
                                          </p:spTgt>
                                        </p:tgtEl>
                                        <p:attrNameLst>
                                          <p:attrName>style.visibility</p:attrName>
                                        </p:attrNameLst>
                                      </p:cBhvr>
                                      <p:to>
                                        <p:strVal val="visible"/>
                                      </p:to>
                                    </p:set>
                                    <p:animEffect transition="in" filter="blinds(horizontal)">
                                      <p:cBhvr>
                                        <p:cTn id="12" dur="500"/>
                                        <p:tgtEl>
                                          <p:spTgt spid="952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5235">
                                            <p:txEl>
                                              <p:pRg st="4" end="4"/>
                                            </p:txEl>
                                          </p:spTgt>
                                        </p:tgtEl>
                                        <p:attrNameLst>
                                          <p:attrName>style.visibility</p:attrName>
                                        </p:attrNameLst>
                                      </p:cBhvr>
                                      <p:to>
                                        <p:strVal val="visible"/>
                                      </p:to>
                                    </p:set>
                                    <p:animEffect transition="in" filter="blinds(horizontal)">
                                      <p:cBhvr>
                                        <p:cTn id="17" dur="500"/>
                                        <p:tgtEl>
                                          <p:spTgt spid="952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5235">
                                            <p:txEl>
                                              <p:pRg st="6" end="6"/>
                                            </p:txEl>
                                          </p:spTgt>
                                        </p:tgtEl>
                                        <p:attrNameLst>
                                          <p:attrName>style.visibility</p:attrName>
                                        </p:attrNameLst>
                                      </p:cBhvr>
                                      <p:to>
                                        <p:strVal val="visible"/>
                                      </p:to>
                                    </p:set>
                                    <p:animEffect transition="in" filter="blinds(horizontal)">
                                      <p:cBhvr>
                                        <p:cTn id="22" dur="500"/>
                                        <p:tgtEl>
                                          <p:spTgt spid="95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C:\Users\Kerry\Documents\CHIP\2011\dora.png"/>
          <p:cNvPicPr>
            <a:picLocks noChangeAspect="1" noChangeArrowheads="1"/>
          </p:cNvPicPr>
          <p:nvPr/>
        </p:nvPicPr>
        <p:blipFill>
          <a:blip r:embed="rId2" cstate="print"/>
          <a:srcRect/>
          <a:stretch>
            <a:fillRect/>
          </a:stretch>
        </p:blipFill>
        <p:spPr bwMode="auto">
          <a:xfrm>
            <a:off x="457200" y="341953"/>
            <a:ext cx="8077199" cy="60609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C:\Users\Kerry\Documents\CHIP\2011\scoresep.png"/>
          <p:cNvPicPr>
            <a:picLocks noChangeAspect="1" noChangeArrowheads="1"/>
          </p:cNvPicPr>
          <p:nvPr/>
        </p:nvPicPr>
        <p:blipFill>
          <a:blip r:embed="rId3" cstate="print"/>
          <a:srcRect/>
          <a:stretch>
            <a:fillRect/>
          </a:stretch>
        </p:blipFill>
        <p:spPr bwMode="auto">
          <a:xfrm>
            <a:off x="609600" y="729719"/>
            <a:ext cx="7987669" cy="544248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362200"/>
          </a:xfrm>
        </p:spPr>
        <p:txBody>
          <a:bodyPr>
            <a:normAutofit/>
          </a:bodyPr>
          <a:lstStyle/>
          <a:p>
            <a:r>
              <a:rPr lang="en-US" sz="3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How Can We Use This Model to Help Assess Hurricane Risk in Current and Future Climates?</a:t>
            </a:r>
            <a:endParaRPr lang="en-US" sz="3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57200" y="1295400"/>
            <a:ext cx="8382000" cy="4876800"/>
          </a:xfrm>
        </p:spPr>
        <p:txBody>
          <a:bodyPr>
            <a:normAutofit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beta drift</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the CHIPS model for each cyclone, and note how many achieve at least tropical storm strength</a:t>
            </a:r>
            <a:endParaRPr lang="en-US" sz="24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a:t>
            </a:r>
          </a:p>
        </p:txBody>
      </p:sp>
      <p:sp>
        <p:nvSpPr>
          <p:cNvPr id="5" name="TextBox 4"/>
          <p:cNvSpPr txBox="1"/>
          <p:nvPr/>
        </p:nvSpPr>
        <p:spPr>
          <a:xfrm>
            <a:off x="533400" y="6324600"/>
            <a:ext cx="8153400" cy="461665"/>
          </a:xfrm>
          <a:prstGeom prst="rect">
            <a:avLst/>
          </a:prstGeom>
          <a:noFill/>
        </p:spPr>
        <p:txBody>
          <a:bodyPr wrap="square" rtlCol="0">
            <a:spAutoFit/>
          </a:bodyPr>
          <a:lstStyle/>
          <a:p>
            <a:r>
              <a:rPr lang="en-US" sz="2400" dirty="0" smtClean="0">
                <a:latin typeface="Arial" pitchFamily="34" charset="0"/>
                <a:cs typeface="Arial" pitchFamily="34" charset="0"/>
              </a:rPr>
              <a:t>Details:  Emanuel et al., </a:t>
            </a:r>
            <a:r>
              <a:rPr lang="en-US" sz="2400" i="1" dirty="0" smtClean="0">
                <a:latin typeface="Arial" pitchFamily="34" charset="0"/>
                <a:cs typeface="Arial" pitchFamily="34" charset="0"/>
              </a:rPr>
              <a:t>Bull. Amer. Meteor. Soc</a:t>
            </a:r>
            <a:r>
              <a:rPr lang="en-US" sz="2400" dirty="0" smtClean="0">
                <a:latin typeface="Arial" pitchFamily="34" charset="0"/>
                <a:cs typeface="Arial" pitchFamily="34" charset="0"/>
              </a:rPr>
              <a:t>, 2008</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blinds(horizontal)">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blinds(horizontal)">
                                      <p:cBhvr>
                                        <p:cTn id="22" dur="500"/>
                                        <p:tgtEl>
                                          <p:spTgt spid="215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954107"/>
          </a:xfrm>
          <a:prstGeom prst="rect">
            <a:avLst/>
          </a:prstGeom>
          <a:noFill/>
        </p:spPr>
        <p:txBody>
          <a:bodyPr wrap="square" rtlCol="0">
            <a:spAutoFit/>
          </a:bodyPr>
          <a:lstStyle/>
          <a:p>
            <a:pPr algn="ctr"/>
            <a:r>
              <a:rPr lang="en-US" sz="28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Comparison of Random Seeding Genesis Locations with Observations</a:t>
            </a:r>
            <a:endParaRPr lang="en-US" sz="28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372737" name="Picture 1" descr="C:\Users\Kerry\Documents\Riskproject\Figures\genatl.png"/>
          <p:cNvPicPr>
            <a:picLocks noChangeAspect="1" noChangeArrowheads="1"/>
          </p:cNvPicPr>
          <p:nvPr/>
        </p:nvPicPr>
        <p:blipFill>
          <a:blip r:embed="rId2" cstate="print"/>
          <a:srcRect l="8631" r="12083"/>
          <a:stretch>
            <a:fillRect/>
          </a:stretch>
        </p:blipFill>
        <p:spPr bwMode="auto">
          <a:xfrm>
            <a:off x="304800" y="1524000"/>
            <a:ext cx="4200215" cy="3975100"/>
          </a:xfrm>
          <a:prstGeom prst="rect">
            <a:avLst/>
          </a:prstGeom>
          <a:noFill/>
        </p:spPr>
      </p:pic>
      <p:pic>
        <p:nvPicPr>
          <p:cNvPr id="372738" name="Picture 2" descr="C:\Users\Kerry\Documents\Riskproject\Figures\genbestal.png"/>
          <p:cNvPicPr>
            <a:picLocks noChangeAspect="1" noChangeArrowheads="1"/>
          </p:cNvPicPr>
          <p:nvPr/>
        </p:nvPicPr>
        <p:blipFill>
          <a:blip r:embed="rId3" cstate="print"/>
          <a:srcRect l="8631" r="12083"/>
          <a:stretch>
            <a:fillRect/>
          </a:stretch>
        </p:blipFill>
        <p:spPr bwMode="auto">
          <a:xfrm>
            <a:off x="4572000" y="1524000"/>
            <a:ext cx="4200196" cy="39751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US" dirty="0" smtClean="0">
                <a:solidFill>
                  <a:srgbClr val="00B0F0"/>
                </a:solidFill>
              </a:rPr>
              <a:t>50 Synthetic and 10 Historical Tracks Affecting Tampa</a:t>
            </a:r>
            <a:endParaRPr lang="en-US" dirty="0">
              <a:solidFill>
                <a:srgbClr val="00B0F0"/>
              </a:solidFill>
            </a:endParaRPr>
          </a:p>
        </p:txBody>
      </p:sp>
      <p:pic>
        <p:nvPicPr>
          <p:cNvPr id="78850" name="Picture 2" descr="C:\Users\Kerry\Documents\Presentations\Tampa\Tampa_tracks_50syn_10best.PNG"/>
          <p:cNvPicPr>
            <a:picLocks noChangeAspect="1" noChangeArrowheads="1"/>
          </p:cNvPicPr>
          <p:nvPr/>
        </p:nvPicPr>
        <p:blipFill>
          <a:blip r:embed="rId2" cstate="print"/>
          <a:srcRect/>
          <a:stretch>
            <a:fillRect/>
          </a:stretch>
        </p:blipFill>
        <p:spPr bwMode="auto">
          <a:xfrm>
            <a:off x="0" y="1752600"/>
            <a:ext cx="9145702" cy="51054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609600" y="762000"/>
            <a:ext cx="7924800" cy="5943600"/>
          </a:xfrm>
          <a:prstGeom prst="rect">
            <a:avLst/>
          </a:prstGeom>
          <a:noFill/>
          <a:ln w="9525">
            <a:noFill/>
            <a:miter lim="800000"/>
            <a:headEnd/>
            <a:tailEnd/>
          </a:ln>
        </p:spPr>
      </p:pic>
      <p:sp>
        <p:nvSpPr>
          <p:cNvPr id="4" name="TextBox 3"/>
          <p:cNvSpPr txBox="1"/>
          <p:nvPr/>
        </p:nvSpPr>
        <p:spPr>
          <a:xfrm>
            <a:off x="685800" y="228600"/>
            <a:ext cx="7772400" cy="523220"/>
          </a:xfrm>
          <a:prstGeom prst="rect">
            <a:avLst/>
          </a:prstGeom>
          <a:noFill/>
        </p:spPr>
        <p:txBody>
          <a:bodyPr wrap="square" rtlCol="0">
            <a:spAutoFit/>
          </a:bodyPr>
          <a:lstStyle/>
          <a:p>
            <a:pPr algn="ctr"/>
            <a:r>
              <a:rPr lang="en-US" sz="2800" dirty="0" smtClean="0">
                <a:solidFill>
                  <a:srgbClr val="0033CC"/>
                </a:solidFill>
              </a:rPr>
              <a:t>Peak Wind</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990600" y="1028700"/>
            <a:ext cx="7137400" cy="5353050"/>
          </a:xfrm>
          <a:prstGeom prst="rect">
            <a:avLst/>
          </a:prstGeom>
          <a:noFill/>
          <a:ln w="9525">
            <a:noFill/>
            <a:miter lim="800000"/>
            <a:headEnd/>
            <a:tailEnd/>
          </a:ln>
        </p:spPr>
      </p:pic>
      <p:sp>
        <p:nvSpPr>
          <p:cNvPr id="3" name="TextBox 2"/>
          <p:cNvSpPr txBox="1"/>
          <p:nvPr/>
        </p:nvSpPr>
        <p:spPr>
          <a:xfrm>
            <a:off x="228600" y="152400"/>
            <a:ext cx="8534400" cy="523220"/>
          </a:xfrm>
          <a:prstGeom prst="rect">
            <a:avLst/>
          </a:prstGeom>
          <a:noFill/>
        </p:spPr>
        <p:txBody>
          <a:bodyPr wrap="square" rtlCol="0">
            <a:spAutoFit/>
          </a:bodyPr>
          <a:lstStyle/>
          <a:p>
            <a:pPr algn="ctr"/>
            <a:r>
              <a:rPr lang="en-US" sz="2800" dirty="0" smtClean="0">
                <a:solidFill>
                  <a:srgbClr val="0033CC"/>
                </a:solidFill>
              </a:rPr>
              <a:t>Accumulated Rainfall</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Kerry\Documents\Riskproject\new_scripts\figures\Tampa_return.png"/>
          <p:cNvPicPr>
            <a:picLocks noChangeAspect="1" noChangeArrowheads="1"/>
          </p:cNvPicPr>
          <p:nvPr/>
        </p:nvPicPr>
        <p:blipFill>
          <a:blip r:embed="rId2" cstate="print"/>
          <a:srcRect/>
          <a:stretch>
            <a:fillRect/>
          </a:stretch>
        </p:blipFill>
        <p:spPr bwMode="auto">
          <a:xfrm>
            <a:off x="304800" y="457200"/>
            <a:ext cx="8123942" cy="6096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Users\Kerry\Documents\Riskproject\new_scripts\figures\Tampa_wind_return_gfdl.png"/>
          <p:cNvPicPr>
            <a:picLocks noChangeAspect="1" noChangeArrowheads="1"/>
          </p:cNvPicPr>
          <p:nvPr/>
        </p:nvPicPr>
        <p:blipFill>
          <a:blip r:embed="rId2" cstate="print"/>
          <a:srcRect/>
          <a:stretch>
            <a:fillRect/>
          </a:stretch>
        </p:blipFill>
        <p:spPr bwMode="auto">
          <a:xfrm>
            <a:off x="457199" y="214444"/>
            <a:ext cx="3979287" cy="2985956"/>
          </a:xfrm>
          <a:prstGeom prst="rect">
            <a:avLst/>
          </a:prstGeom>
          <a:noFill/>
        </p:spPr>
      </p:pic>
      <p:pic>
        <p:nvPicPr>
          <p:cNvPr id="145411" name="Picture 3" descr="C:\Users\Kerry\Documents\Riskproject\new_scripts\figures\Tampa_hadgem_return.png"/>
          <p:cNvPicPr>
            <a:picLocks noChangeAspect="1" noChangeArrowheads="1"/>
          </p:cNvPicPr>
          <p:nvPr/>
        </p:nvPicPr>
        <p:blipFill>
          <a:blip r:embed="rId3" cstate="print"/>
          <a:srcRect/>
          <a:stretch>
            <a:fillRect/>
          </a:stretch>
        </p:blipFill>
        <p:spPr bwMode="auto">
          <a:xfrm>
            <a:off x="4953000" y="228600"/>
            <a:ext cx="3968884" cy="2978150"/>
          </a:xfrm>
          <a:prstGeom prst="rect">
            <a:avLst/>
          </a:prstGeom>
          <a:noFill/>
        </p:spPr>
      </p:pic>
      <p:pic>
        <p:nvPicPr>
          <p:cNvPr id="145412" name="Picture 4" descr="C:\Users\Kerry\Documents\Riskproject\new_scripts\figures\Tampa_return_wind_mpi.png"/>
          <p:cNvPicPr>
            <a:picLocks noChangeAspect="1" noChangeArrowheads="1"/>
          </p:cNvPicPr>
          <p:nvPr/>
        </p:nvPicPr>
        <p:blipFill>
          <a:blip r:embed="rId4" cstate="print"/>
          <a:srcRect/>
          <a:stretch>
            <a:fillRect/>
          </a:stretch>
        </p:blipFill>
        <p:spPr bwMode="auto">
          <a:xfrm>
            <a:off x="457200" y="3200400"/>
            <a:ext cx="4071836" cy="3055402"/>
          </a:xfrm>
          <a:prstGeom prst="rect">
            <a:avLst/>
          </a:prstGeom>
          <a:noFill/>
        </p:spPr>
      </p:pic>
      <p:pic>
        <p:nvPicPr>
          <p:cNvPr id="145413" name="Picture 5" descr="C:\Users\Kerry\Documents\Riskproject\new_scripts\figures\Tampa_return_wind_Miroc.png"/>
          <p:cNvPicPr>
            <a:picLocks noChangeAspect="1" noChangeArrowheads="1"/>
          </p:cNvPicPr>
          <p:nvPr/>
        </p:nvPicPr>
        <p:blipFill>
          <a:blip r:embed="rId5" cstate="print"/>
          <a:srcRect/>
          <a:stretch>
            <a:fillRect/>
          </a:stretch>
        </p:blipFill>
        <p:spPr bwMode="auto">
          <a:xfrm>
            <a:off x="5029200" y="3276600"/>
            <a:ext cx="3867150" cy="2901811"/>
          </a:xfrm>
          <a:prstGeom prst="rect">
            <a:avLst/>
          </a:prstGeom>
          <a:noFill/>
        </p:spPr>
      </p:pic>
      <p:sp>
        <p:nvSpPr>
          <p:cNvPr id="6" name="TextBox 5"/>
          <p:cNvSpPr txBox="1"/>
          <p:nvPr/>
        </p:nvSpPr>
        <p:spPr>
          <a:xfrm>
            <a:off x="3505200" y="6096000"/>
            <a:ext cx="2743200" cy="584775"/>
          </a:xfrm>
          <a:prstGeom prst="rect">
            <a:avLst/>
          </a:prstGeom>
          <a:noFill/>
        </p:spPr>
        <p:txBody>
          <a:bodyPr wrap="square" rtlCol="0">
            <a:spAutoFit/>
          </a:bodyPr>
          <a:lstStyle/>
          <a:p>
            <a:pPr algn="ctr"/>
            <a:r>
              <a:rPr lang="en-US" sz="3200" dirty="0" smtClean="0">
                <a:solidFill>
                  <a:srgbClr val="0033CC"/>
                </a:solidFill>
              </a:rPr>
              <a:t>Wind</a:t>
            </a:r>
            <a:endParaRPr lang="en-US" sz="3200" dirty="0">
              <a:solidFill>
                <a:srgbClr val="0033C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b="1" smtClean="0">
                <a:solidFill>
                  <a:srgbClr val="FFFF00"/>
                </a:solidFill>
                <a:effectLst>
                  <a:outerShdw blurRad="38100" dist="38100" dir="2700000" algn="tl">
                    <a:srgbClr val="C0C0C0"/>
                  </a:outerShdw>
                </a:effectLst>
              </a:rPr>
              <a:t>What is a Hurricane?</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smtClean="0">
                <a:solidFill>
                  <a:srgbClr val="0033CC"/>
                </a:solidFill>
                <a:latin typeface="Arial" pitchFamily="34" charset="0"/>
                <a:cs typeface="Arial" pitchFamily="34" charset="0"/>
              </a:rPr>
              <a:t>Formal definition</a:t>
            </a:r>
            <a:r>
              <a:rPr lang="en-US" dirty="0" smtClean="0">
                <a:solidFill>
                  <a:srgbClr val="0033CC"/>
                </a:solidFill>
                <a:latin typeface="Arial" pitchFamily="34" charset="0"/>
                <a:cs typeface="Arial" pitchFamily="34" charset="0"/>
              </a:rPr>
              <a:t>: A </a:t>
            </a:r>
            <a:r>
              <a:rPr lang="en-US" i="1" dirty="0" smtClean="0">
                <a:solidFill>
                  <a:srgbClr val="0033CC"/>
                </a:solidFill>
                <a:latin typeface="Arial" pitchFamily="34" charset="0"/>
                <a:cs typeface="Arial" pitchFamily="34" charset="0"/>
              </a:rPr>
              <a:t>tropical cyclone</a:t>
            </a:r>
            <a:r>
              <a:rPr lang="en-US" dirty="0" smtClean="0">
                <a:solidFill>
                  <a:srgbClr val="0033CC"/>
                </a:solidFill>
                <a:latin typeface="Arial" pitchFamily="34" charset="0"/>
                <a:cs typeface="Arial" pitchFamily="34" charset="0"/>
              </a:rPr>
              <a:t> with 1-min average winds at 10 m altitude in excess of 32 m/s (64 knots or 74 MPH) occurring over the North Atlantic or eastern North Pacific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blinds(horizontal)">
                                      <p:cBhvr>
                                        <p:cTn id="7" dur="500"/>
                                        <p:tgtEl>
                                          <p:spTgt spid="10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Kerry\Documents\Riskproject\new_scripts\figures\Tampa_rainreturn_gfdl.png"/>
          <p:cNvPicPr>
            <a:picLocks noChangeAspect="1" noChangeArrowheads="1"/>
          </p:cNvPicPr>
          <p:nvPr/>
        </p:nvPicPr>
        <p:blipFill>
          <a:blip r:embed="rId2" cstate="print"/>
          <a:srcRect/>
          <a:stretch>
            <a:fillRect/>
          </a:stretch>
        </p:blipFill>
        <p:spPr bwMode="auto">
          <a:xfrm>
            <a:off x="355651" y="228600"/>
            <a:ext cx="4265069" cy="3200400"/>
          </a:xfrm>
          <a:prstGeom prst="rect">
            <a:avLst/>
          </a:prstGeom>
          <a:noFill/>
        </p:spPr>
      </p:pic>
      <p:pic>
        <p:nvPicPr>
          <p:cNvPr id="146435" name="Picture 3" descr="C:\Users\Kerry\Documents\Riskproject\new_scripts\figures\Tampa_rainreturn_hadgem.png"/>
          <p:cNvPicPr>
            <a:picLocks noChangeAspect="1" noChangeArrowheads="1"/>
          </p:cNvPicPr>
          <p:nvPr/>
        </p:nvPicPr>
        <p:blipFill>
          <a:blip r:embed="rId3" cstate="print"/>
          <a:srcRect/>
          <a:stretch>
            <a:fillRect/>
          </a:stretch>
        </p:blipFill>
        <p:spPr bwMode="auto">
          <a:xfrm>
            <a:off x="4529764" y="252487"/>
            <a:ext cx="4233236" cy="3176513"/>
          </a:xfrm>
          <a:prstGeom prst="rect">
            <a:avLst/>
          </a:prstGeom>
          <a:noFill/>
        </p:spPr>
      </p:pic>
      <p:pic>
        <p:nvPicPr>
          <p:cNvPr id="146436" name="Picture 4" descr="C:\Users\Kerry\Documents\Riskproject\new_scripts\figures\Tampa_rainreturn_mpi.png"/>
          <p:cNvPicPr>
            <a:picLocks noChangeAspect="1" noChangeArrowheads="1"/>
          </p:cNvPicPr>
          <p:nvPr/>
        </p:nvPicPr>
        <p:blipFill>
          <a:blip r:embed="rId4" cstate="print"/>
          <a:srcRect/>
          <a:stretch>
            <a:fillRect/>
          </a:stretch>
        </p:blipFill>
        <p:spPr bwMode="auto">
          <a:xfrm>
            <a:off x="416366" y="3352800"/>
            <a:ext cx="4265070" cy="3200400"/>
          </a:xfrm>
          <a:prstGeom prst="rect">
            <a:avLst/>
          </a:prstGeom>
          <a:noFill/>
        </p:spPr>
      </p:pic>
      <p:pic>
        <p:nvPicPr>
          <p:cNvPr id="146437" name="Picture 5" descr="C:\Users\Kerry\Documents\Riskproject\new_scripts\figures\Tampa_rainreturn_miroc.png"/>
          <p:cNvPicPr>
            <a:picLocks noChangeAspect="1" noChangeArrowheads="1"/>
          </p:cNvPicPr>
          <p:nvPr/>
        </p:nvPicPr>
        <p:blipFill>
          <a:blip r:embed="rId5" cstate="print"/>
          <a:srcRect/>
          <a:stretch>
            <a:fillRect/>
          </a:stretch>
        </p:blipFill>
        <p:spPr bwMode="auto">
          <a:xfrm>
            <a:off x="4546650" y="3352799"/>
            <a:ext cx="4292550" cy="3221021"/>
          </a:xfrm>
          <a:prstGeom prst="rect">
            <a:avLst/>
          </a:prstGeom>
          <a:noFill/>
        </p:spPr>
      </p:pic>
      <p:sp>
        <p:nvSpPr>
          <p:cNvPr id="6" name="TextBox 5"/>
          <p:cNvSpPr txBox="1"/>
          <p:nvPr/>
        </p:nvSpPr>
        <p:spPr>
          <a:xfrm>
            <a:off x="3505200" y="6400800"/>
            <a:ext cx="2133600" cy="523220"/>
          </a:xfrm>
          <a:prstGeom prst="rect">
            <a:avLst/>
          </a:prstGeom>
          <a:noFill/>
        </p:spPr>
        <p:txBody>
          <a:bodyPr wrap="square" rtlCol="0">
            <a:spAutoFit/>
          </a:bodyPr>
          <a:lstStyle/>
          <a:p>
            <a:pPr algn="ctr"/>
            <a:r>
              <a:rPr lang="en-US" sz="2800" dirty="0" smtClean="0">
                <a:solidFill>
                  <a:srgbClr val="0033CC"/>
                </a:solidFill>
              </a:rPr>
              <a:t>Rain</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Users\Kerry\Documents\Riskproject\new_scripts\figures\Tampa_blackswan_rain.png"/>
          <p:cNvPicPr>
            <a:picLocks noChangeAspect="1" noChangeArrowheads="1"/>
          </p:cNvPicPr>
          <p:nvPr/>
        </p:nvPicPr>
        <p:blipFill>
          <a:blip r:embed="rId2" cstate="print"/>
          <a:srcRect/>
          <a:stretch>
            <a:fillRect/>
          </a:stretch>
        </p:blipFill>
        <p:spPr bwMode="auto">
          <a:xfrm>
            <a:off x="610786" y="397943"/>
            <a:ext cx="7999814" cy="600285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wunderground.com/hurricane/tampa_cat4moms.png"/>
          <p:cNvPicPr>
            <a:picLocks noChangeAspect="1" noChangeArrowheads="1"/>
          </p:cNvPicPr>
          <p:nvPr/>
        </p:nvPicPr>
        <p:blipFill>
          <a:blip r:embed="rId2" cstate="print"/>
          <a:srcRect/>
          <a:stretch>
            <a:fillRect/>
          </a:stretch>
        </p:blipFill>
        <p:spPr bwMode="auto">
          <a:xfrm>
            <a:off x="355600" y="228600"/>
            <a:ext cx="8331198" cy="6248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50000"/>
          </a:schemeClr>
        </a:solidFill>
        <a:effectLst/>
      </p:bgPr>
    </p:bg>
    <p:spTree>
      <p:nvGrpSpPr>
        <p:cNvPr id="1" name=""/>
        <p:cNvGrpSpPr/>
        <p:nvPr/>
      </p:nvGrpSpPr>
      <p:grpSpPr>
        <a:xfrm>
          <a:off x="0" y="0"/>
          <a:ext cx="0" cy="0"/>
          <a:chOff x="0" y="0"/>
          <a:chExt cx="0" cy="0"/>
        </a:xfrm>
      </p:grpSpPr>
      <p:pic>
        <p:nvPicPr>
          <p:cNvPr id="70658" name="Picture 2" descr="http://insideclimatenews.org/sites/default/files/HiRes_Tampa_FL_1.5M.jpg"/>
          <p:cNvPicPr>
            <a:picLocks noChangeAspect="1" noChangeArrowheads="1"/>
          </p:cNvPicPr>
          <p:nvPr/>
        </p:nvPicPr>
        <p:blipFill>
          <a:blip r:embed="rId2" cstate="print"/>
          <a:srcRect/>
          <a:stretch>
            <a:fillRect/>
          </a:stretch>
        </p:blipFill>
        <p:spPr bwMode="auto">
          <a:xfrm>
            <a:off x="0" y="1600200"/>
            <a:ext cx="9198427" cy="4953000"/>
          </a:xfrm>
          <a:prstGeom prst="rect">
            <a:avLst/>
          </a:prstGeom>
          <a:noFill/>
        </p:spPr>
      </p:pic>
      <p:sp>
        <p:nvSpPr>
          <p:cNvPr id="3" name="Title 2"/>
          <p:cNvSpPr>
            <a:spLocks noGrp="1"/>
          </p:cNvSpPr>
          <p:nvPr>
            <p:ph type="title"/>
          </p:nvPr>
        </p:nvSpPr>
        <p:spPr/>
        <p:txBody>
          <a:bodyPr/>
          <a:lstStyle/>
          <a:p>
            <a:r>
              <a:rPr lang="en-US" dirty="0" smtClean="0"/>
              <a:t>Tampa Under 5 Feet of Water</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Users\Kerry\Documents\Riskproject\TAMPA_261.png"/>
          <p:cNvPicPr>
            <a:picLocks noChangeAspect="1" noChangeArrowheads="1"/>
          </p:cNvPicPr>
          <p:nvPr/>
        </p:nvPicPr>
        <p:blipFill>
          <a:blip r:embed="rId2" cstate="print"/>
          <a:srcRect b="11503"/>
          <a:stretch>
            <a:fillRect/>
          </a:stretch>
        </p:blipFill>
        <p:spPr bwMode="auto">
          <a:xfrm>
            <a:off x="773724" y="1558315"/>
            <a:ext cx="7617298" cy="5058333"/>
          </a:xfrm>
          <a:prstGeom prst="rect">
            <a:avLst/>
          </a:prstGeom>
          <a:noFill/>
        </p:spPr>
      </p:pic>
      <p:sp>
        <p:nvSpPr>
          <p:cNvPr id="6" name="Title 5"/>
          <p:cNvSpPr>
            <a:spLocks noGrp="1"/>
          </p:cNvSpPr>
          <p:nvPr>
            <p:ph type="title"/>
          </p:nvPr>
        </p:nvSpPr>
        <p:spPr/>
        <p:txBody>
          <a:bodyPr>
            <a:normAutofit/>
          </a:bodyPr>
          <a:lstStyle/>
          <a:p>
            <a:r>
              <a:rPr lang="en-US" sz="3200" dirty="0" smtClean="0">
                <a:solidFill>
                  <a:srgbClr val="0033CC"/>
                </a:solidFill>
                <a:effectLst>
                  <a:outerShdw blurRad="38100" dist="38100" dir="2700000" algn="tl">
                    <a:srgbClr val="000000">
                      <a:alpha val="43137"/>
                    </a:srgbClr>
                  </a:outerShdw>
                </a:effectLst>
              </a:rPr>
              <a:t>Black Swan Example: Tampa event in future climate downscaled from CNRM model</a:t>
            </a:r>
            <a:endParaRPr lang="en-US" sz="32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238250" y="371475"/>
            <a:ext cx="6667500" cy="611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Kerry\Documents\Riskproject\Surge\grid.png"/>
          <p:cNvPicPr>
            <a:picLocks noChangeAspect="1" noChangeArrowheads="1"/>
          </p:cNvPicPr>
          <p:nvPr/>
        </p:nvPicPr>
        <p:blipFill>
          <a:blip r:embed="rId2" cstate="print"/>
          <a:srcRect/>
          <a:stretch>
            <a:fillRect/>
          </a:stretch>
        </p:blipFill>
        <p:spPr bwMode="auto">
          <a:xfrm>
            <a:off x="1059729" y="1257299"/>
            <a:ext cx="7258108" cy="4826977"/>
          </a:xfrm>
          <a:prstGeom prst="rect">
            <a:avLst/>
          </a:prstGeom>
          <a:noFill/>
        </p:spPr>
      </p:pic>
      <p:sp>
        <p:nvSpPr>
          <p:cNvPr id="3" name="Title 2"/>
          <p:cNvSpPr>
            <a:spLocks noGrp="1"/>
          </p:cNvSpPr>
          <p:nvPr>
            <p:ph type="title"/>
          </p:nvPr>
        </p:nvSpPr>
        <p:spPr>
          <a:xfrm>
            <a:off x="457200" y="274638"/>
            <a:ext cx="8229600" cy="982661"/>
          </a:xfrm>
        </p:spPr>
        <p:txBody>
          <a:bodyPr>
            <a:normAutofit/>
          </a:bodyPr>
          <a:lstStyle/>
          <a:p>
            <a:r>
              <a:rPr lang="en-US" sz="3600" dirty="0" smtClean="0">
                <a:solidFill>
                  <a:srgbClr val="0033CC"/>
                </a:solidFill>
                <a:effectLst>
                  <a:outerShdw blurRad="38100" dist="38100" dir="2700000" algn="tl">
                    <a:srgbClr val="000000">
                      <a:alpha val="43137"/>
                    </a:srgbClr>
                  </a:outerShdw>
                </a:effectLst>
              </a:rPr>
              <a:t>ADCIRC Mesh</a:t>
            </a:r>
            <a:endParaRPr lang="en-US" sz="36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htrack261movie.gi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28800" y="-296333"/>
            <a:ext cx="5712828" cy="7154333"/>
          </a:xfrm>
          <a:prstGeom prst="rect">
            <a:avLst/>
          </a:prstGeom>
          <a:solidFill>
            <a:schemeClr val="bg1"/>
          </a:solidFill>
        </p:spPr>
      </p:pic>
    </p:spTree>
    <p:extLst>
      <p:ext uri="{BB962C8B-B14F-4D97-AF65-F5344CB8AC3E}">
        <p14:creationId xmlns="" xmlns:p14="http://schemas.microsoft.com/office/powerpoint/2010/main" val="2688634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3916" y="103663"/>
            <a:ext cx="5570307" cy="6682272"/>
            <a:chOff x="1893916" y="103663"/>
            <a:chExt cx="5570307" cy="6682272"/>
          </a:xfrm>
        </p:grpSpPr>
        <p:pic>
          <p:nvPicPr>
            <p:cNvPr id="20" name="Picture 19" descr="cnrmA1B2081_2100TampaSurgeAL_track261_Tampa12.86m_1.45+E4years.jpg"/>
            <p:cNvPicPr>
              <a:picLocks noChangeAspect="1"/>
            </p:cNvPicPr>
            <p:nvPr/>
          </p:nvPicPr>
          <p:blipFill>
            <a:blip r:embed="rId3" cstate="print"/>
            <a:stretch>
              <a:fillRect/>
            </a:stretch>
          </p:blipFill>
          <p:spPr>
            <a:xfrm>
              <a:off x="1893916" y="103663"/>
              <a:ext cx="5570307" cy="6682272"/>
            </a:xfrm>
            <a:prstGeom prst="rect">
              <a:avLst/>
            </a:prstGeom>
          </p:spPr>
        </p:pic>
        <p:sp>
          <p:nvSpPr>
            <p:cNvPr id="8" name="Rectangle 4"/>
            <p:cNvSpPr>
              <a:spLocks noChangeArrowheads="1"/>
            </p:cNvSpPr>
            <p:nvPr/>
          </p:nvSpPr>
          <p:spPr bwMode="auto">
            <a:xfrm>
              <a:off x="4230820" y="2282288"/>
              <a:ext cx="1793810" cy="400110"/>
            </a:xfrm>
            <a:prstGeom prst="rect">
              <a:avLst/>
            </a:prstGeom>
            <a:noFill/>
            <a:ln w="9525">
              <a:noFill/>
              <a:miter lim="800000"/>
              <a:headEnd/>
              <a:tailEnd/>
            </a:ln>
          </p:spPr>
          <p:txBody>
            <a:bodyPr wrap="square">
              <a:spAutoFit/>
            </a:bodyPr>
            <a:lstStyle/>
            <a:p>
              <a:r>
                <a:rPr lang="en-US" sz="2000" b="1" dirty="0" smtClean="0">
                  <a:latin typeface="Arial" pitchFamily="34" charset="0"/>
                  <a:cs typeface="Arial" pitchFamily="34" charset="0"/>
                </a:rPr>
                <a:t>Tampa</a:t>
              </a:r>
            </a:p>
          </p:txBody>
        </p:sp>
      </p:grpSp>
      <p:sp>
        <p:nvSpPr>
          <p:cNvPr id="21" name="Oval 20"/>
          <p:cNvSpPr/>
          <p:nvPr/>
        </p:nvSpPr>
        <p:spPr>
          <a:xfrm>
            <a:off x="1676400" y="3200400"/>
            <a:ext cx="76200" cy="73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453871" y="2913992"/>
            <a:ext cx="2153298" cy="738664"/>
          </a:xfrm>
          <a:prstGeom prst="rect">
            <a:avLst/>
          </a:prstGeom>
        </p:spPr>
        <p:txBody>
          <a:bodyPr wrap="none">
            <a:spAutoFit/>
          </a:bodyPr>
          <a:lstStyle/>
          <a:p>
            <a:r>
              <a:rPr lang="en-US" sz="2100" b="1" dirty="0">
                <a:latin typeface="Arial" pitchFamily="34" charset="0"/>
                <a:cs typeface="Arial" pitchFamily="34" charset="0"/>
              </a:rPr>
              <a:t>Surge = 13 </a:t>
            </a:r>
            <a:r>
              <a:rPr lang="en-US" sz="2100" b="1" dirty="0" smtClean="0">
                <a:latin typeface="Arial" pitchFamily="34" charset="0"/>
                <a:cs typeface="Arial" pitchFamily="34" charset="0"/>
              </a:rPr>
              <a:t>m</a:t>
            </a:r>
          </a:p>
          <a:p>
            <a:r>
              <a:rPr lang="en-US" sz="2100" b="1" dirty="0" smtClean="0">
                <a:latin typeface="Arial" pitchFamily="34" charset="0"/>
                <a:cs typeface="Arial" pitchFamily="34" charset="0"/>
              </a:rPr>
              <a:t>Prob. = 1/14500 </a:t>
            </a:r>
            <a:endParaRPr lang="en-US" sz="2100" b="1" dirty="0">
              <a:latin typeface="Arial" pitchFamily="34" charset="0"/>
              <a:cs typeface="Arial" pitchFamily="34" charset="0"/>
            </a:endParaRPr>
          </a:p>
        </p:txBody>
      </p:sp>
      <p:sp>
        <p:nvSpPr>
          <p:cNvPr id="7" name="Right Arrow 6"/>
          <p:cNvSpPr/>
          <p:nvPr/>
        </p:nvSpPr>
        <p:spPr>
          <a:xfrm rot="15361986">
            <a:off x="3915251" y="3776638"/>
            <a:ext cx="690202" cy="28814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9133925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81000" y="5562600"/>
            <a:ext cx="10668000" cy="1569660"/>
          </a:xfrm>
          <a:prstGeom prst="rect">
            <a:avLst/>
          </a:prstGeom>
          <a:noFill/>
          <a:ln w="9525">
            <a:noFill/>
            <a:miter lim="800000"/>
            <a:headEnd/>
            <a:tailEnd/>
          </a:ln>
        </p:spPr>
        <p:txBody>
          <a:bodyPr wrap="square">
            <a:spAutoFit/>
          </a:bodyPr>
          <a:lstStyle/>
          <a:p>
            <a:r>
              <a:rPr lang="en-US" sz="1600" b="1" dirty="0" smtClean="0">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pic>
        <p:nvPicPr>
          <p:cNvPr id="10" name="Picture 9" descr="Climate_surge11ro_returnCI_Tampa.jpg"/>
          <p:cNvPicPr>
            <a:picLocks noChangeAspect="1"/>
          </p:cNvPicPr>
          <p:nvPr/>
        </p:nvPicPr>
        <p:blipFill>
          <a:blip r:embed="rId3" cstate="print"/>
          <a:stretch>
            <a:fillRect/>
          </a:stretch>
        </p:blipFill>
        <p:spPr>
          <a:xfrm>
            <a:off x="-457200" y="990600"/>
            <a:ext cx="9635026" cy="4572000"/>
          </a:xfrm>
          <a:prstGeom prst="rect">
            <a:avLst/>
          </a:prstGeom>
        </p:spPr>
      </p:pic>
      <p:sp>
        <p:nvSpPr>
          <p:cNvPr id="3" name="Rectangle 4"/>
          <p:cNvSpPr>
            <a:spLocks noChangeArrowheads="1"/>
          </p:cNvSpPr>
          <p:nvPr/>
        </p:nvSpPr>
        <p:spPr bwMode="auto">
          <a:xfrm>
            <a:off x="634997" y="555248"/>
            <a:ext cx="8613588" cy="892552"/>
          </a:xfrm>
          <a:prstGeom prst="rect">
            <a:avLst/>
          </a:prstGeom>
          <a:noFill/>
          <a:ln w="9525">
            <a:noFill/>
            <a:miter lim="800000"/>
            <a:headEnd/>
            <a:tailEnd/>
          </a:ln>
        </p:spPr>
        <p:txBody>
          <a:bodyPr wrap="square">
            <a:spAutoFit/>
          </a:bodyPr>
          <a:lstStyle/>
          <a:p>
            <a:r>
              <a:rPr lang="en-US" sz="2600" dirty="0" smtClean="0">
                <a:solidFill>
                  <a:schemeClr val="accent3">
                    <a:lumMod val="50000"/>
                  </a:schemeClr>
                </a:solidFill>
                <a:latin typeface="Arial" pitchFamily="34" charset="0"/>
                <a:cs typeface="Arial" pitchFamily="34" charset="0"/>
              </a:rPr>
              <a:t>Tampa surge return level (not including tide or SLR) </a:t>
            </a:r>
          </a:p>
          <a:p>
            <a:endParaRPr lang="en-US" sz="2600" dirty="0" smtClean="0">
              <a:solidFill>
                <a:schemeClr val="accent3">
                  <a:lumMod val="50000"/>
                </a:schemeClr>
              </a:solidFill>
              <a:latin typeface="Arial" pitchFamily="34" charset="0"/>
              <a:cs typeface="Arial" pitchFamily="34" charset="0"/>
            </a:endParaRPr>
          </a:p>
        </p:txBody>
      </p:sp>
    </p:spTree>
    <p:extLst>
      <p:ext uri="{BB962C8B-B14F-4D97-AF65-F5344CB8AC3E}">
        <p14:creationId xmlns="" xmlns:p14="http://schemas.microsoft.com/office/powerpoint/2010/main" val="228209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Huracan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Carib</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4384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rot="2700000">
            <a:off x="5715000" y="2438400"/>
            <a:ext cx="2465388" cy="3246438"/>
          </a:xfrm>
          <a:prstGeom prst="rect">
            <a:avLst/>
          </a:prstGeom>
          <a:noFill/>
          <a:ln w="9525">
            <a:noFill/>
            <a:miter lim="800000"/>
            <a:headEnd/>
            <a:tailEnd/>
          </a:ln>
        </p:spPr>
      </p:pic>
      <p:sp>
        <p:nvSpPr>
          <p:cNvPr id="6" name="Rectangle 5"/>
          <p:cNvSpPr/>
          <p:nvPr/>
        </p:nvSpPr>
        <p:spPr>
          <a:xfrm>
            <a:off x="381000" y="5562600"/>
            <a:ext cx="8153400" cy="923330"/>
          </a:xfrm>
          <a:prstGeom prst="rect">
            <a:avLst/>
          </a:prstGeom>
        </p:spPr>
        <p:txBody>
          <a:bodyPr wrap="square">
            <a:spAutoFit/>
          </a:bodyPr>
          <a:lstStyle/>
          <a:p>
            <a:r>
              <a:rPr lang="en-US" i="1" dirty="0" smtClean="0"/>
              <a:t>Blow, winds, and crack your cheeks! rage! blow! You cataracts and </a:t>
            </a:r>
            <a:r>
              <a:rPr lang="en-US" i="1" dirty="0" err="1" smtClean="0"/>
              <a:t>hurricanoes</a:t>
            </a:r>
            <a:r>
              <a:rPr lang="en-US" i="1" dirty="0" smtClean="0"/>
              <a:t>, spout Till you have </a:t>
            </a:r>
            <a:r>
              <a:rPr lang="en-US" i="1" dirty="0" err="1" smtClean="0"/>
              <a:t>drench’d</a:t>
            </a:r>
            <a:r>
              <a:rPr lang="en-US" i="1" dirty="0" smtClean="0"/>
              <a:t> our steeples, </a:t>
            </a:r>
            <a:r>
              <a:rPr lang="en-US" i="1" dirty="0" err="1" smtClean="0"/>
              <a:t>drown’d</a:t>
            </a:r>
            <a:r>
              <a:rPr lang="en-US" i="1" dirty="0" smtClean="0"/>
              <a:t> the cocks!  </a:t>
            </a:r>
            <a:r>
              <a:rPr lang="en-US" dirty="0" smtClean="0"/>
              <a:t> 				-- King Lear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981200"/>
            <a:ext cx="8229600" cy="4114800"/>
          </a:xfrm>
        </p:spPr>
        <p:txBody>
          <a:bodyPr/>
          <a:lstStyle/>
          <a:p>
            <a:r>
              <a:rPr lang="en-US" dirty="0" smtClean="0"/>
              <a:t>Tampa is subject to infrequent but devastating hurricanes</a:t>
            </a:r>
          </a:p>
          <a:p>
            <a:r>
              <a:rPr lang="en-US" dirty="0" smtClean="0"/>
              <a:t>Category 4 and 5 landfalls are possible and could produce enormous storm surges</a:t>
            </a:r>
          </a:p>
          <a:p>
            <a:r>
              <a:rPr lang="en-US" dirty="0" smtClean="0"/>
              <a:t>Is Tampa the next New Orleans?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effectLst>
                  <a:outerShdw blurRad="38100" dist="38100" dir="2700000" algn="tl">
                    <a:srgbClr val="000000">
                      <a:alpha val="43137"/>
                    </a:srgbClr>
                  </a:outerShdw>
                </a:effectLst>
              </a:rPr>
              <a:t>Igor, 2010</a:t>
            </a:r>
            <a:endParaRPr lang="en-US" dirty="0">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171</TotalTime>
  <Words>2838</Words>
  <Application>Microsoft Office PowerPoint</Application>
  <PresentationFormat>On-screen Show (4:3)</PresentationFormat>
  <Paragraphs>218</Paragraphs>
  <Slides>60</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Ariel</vt:lpstr>
      <vt:lpstr>Equation</vt:lpstr>
      <vt:lpstr>Document</vt:lpstr>
      <vt:lpstr>Slide 1</vt:lpstr>
      <vt:lpstr>Hurricane Risk in Tampa</vt:lpstr>
      <vt:lpstr>Program</vt:lpstr>
      <vt:lpstr>Brief Overview of Tropical Cyclones </vt:lpstr>
      <vt:lpstr>What is a Hurricane?</vt:lpstr>
      <vt:lpstr>The word Hurricane is derived from the Mayan word Huracan and the Taino and Carib word Hunraken, a terrible God of Evil, and brought to the West by Spanish explorers</vt:lpstr>
      <vt:lpstr>The View from Space</vt:lpstr>
      <vt:lpstr>Igor, 2010</vt:lpstr>
      <vt:lpstr>Slide 9</vt:lpstr>
      <vt:lpstr>Slide 10</vt:lpstr>
      <vt:lpstr>Hurricane Structure: Wind Speed</vt:lpstr>
      <vt:lpstr>Slide 12</vt:lpstr>
      <vt:lpstr>Tropical Cyclone Climatology</vt:lpstr>
      <vt:lpstr>Slide 14</vt:lpstr>
      <vt:lpstr>Slide 15</vt:lpstr>
      <vt:lpstr>Hurricanes in History</vt:lpstr>
      <vt:lpstr>Galveston, 1900</vt:lpstr>
      <vt:lpstr>Slide 18</vt:lpstr>
      <vt:lpstr>Slide 19</vt:lpstr>
      <vt:lpstr>Slide 20</vt:lpstr>
      <vt:lpstr>Tampa Hurricane of 1848</vt:lpstr>
      <vt:lpstr>Slide 22</vt:lpstr>
      <vt:lpstr>Tampa Hurricane of 1921</vt:lpstr>
      <vt:lpstr>Slide 24</vt:lpstr>
      <vt:lpstr>Slide 25</vt:lpstr>
      <vt:lpstr>Slide 26</vt:lpstr>
      <vt:lpstr>Using Physics to Assess Hurricane Risk</vt:lpstr>
      <vt:lpstr>Hurricane Risks:</vt:lpstr>
      <vt:lpstr>Limitations of a strictly statistical approach</vt:lpstr>
      <vt:lpstr>Additional Problem: Nonstationarity of climate</vt:lpstr>
      <vt:lpstr>Slide 31</vt:lpstr>
      <vt:lpstr>Risk Assessment by Direct Numerical Simulation of Hurricanes: The Problem</vt:lpstr>
      <vt:lpstr>Slide 33</vt:lpstr>
      <vt:lpstr>How to deal with this?</vt:lpstr>
      <vt:lpstr>Multiply nested grids</vt:lpstr>
      <vt:lpstr>How to deal with this?</vt:lpstr>
      <vt:lpstr>Time-dependent, axisymmetric model</vt:lpstr>
      <vt:lpstr>Slide 38</vt:lpstr>
      <vt:lpstr>Slide 39</vt:lpstr>
      <vt:lpstr>How Can We Use This Model to Help Assess Hurricane Risk in Current and Future Climates?</vt:lpstr>
      <vt:lpstr>Risk Assessment Approach:</vt:lpstr>
      <vt:lpstr>Slide 42</vt:lpstr>
      <vt:lpstr>Slide 43</vt:lpstr>
      <vt:lpstr>Return Periods</vt:lpstr>
      <vt:lpstr>50 Synthetic and 10 Historical Tracks Affecting Tampa</vt:lpstr>
      <vt:lpstr>Slide 46</vt:lpstr>
      <vt:lpstr>Slide 47</vt:lpstr>
      <vt:lpstr>Slide 48</vt:lpstr>
      <vt:lpstr>Slide 49</vt:lpstr>
      <vt:lpstr>Slide 50</vt:lpstr>
      <vt:lpstr>Slide 51</vt:lpstr>
      <vt:lpstr>Slide 52</vt:lpstr>
      <vt:lpstr>Tampa Under 5 Feet of Water</vt:lpstr>
      <vt:lpstr>Black Swan Example: Tampa event in future climate downscaled from CNRM model</vt:lpstr>
      <vt:lpstr>Slide 55</vt:lpstr>
      <vt:lpstr>ADCIRC Mesh</vt:lpstr>
      <vt:lpstr>Slide 57</vt:lpstr>
      <vt:lpstr>Slide 58</vt:lpstr>
      <vt:lpstr>Slide 59</vt:lpstr>
      <vt:lpstr>Summary</vt:lpstr>
    </vt:vector>
  </TitlesOfParts>
  <Company>Massachusetts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Kerry Emanuel</dc:creator>
  <cp:lastModifiedBy>Kerry Emanuel</cp:lastModifiedBy>
  <cp:revision>14</cp:revision>
  <dcterms:created xsi:type="dcterms:W3CDTF">2013-04-13T11:12:47Z</dcterms:created>
  <dcterms:modified xsi:type="dcterms:W3CDTF">2013-04-15T21:31:30Z</dcterms:modified>
</cp:coreProperties>
</file>