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256" r:id="rId2"/>
    <p:sldId id="287" r:id="rId3"/>
    <p:sldId id="377" r:id="rId4"/>
    <p:sldId id="320" r:id="rId5"/>
    <p:sldId id="321" r:id="rId6"/>
    <p:sldId id="324" r:id="rId7"/>
    <p:sldId id="331" r:id="rId8"/>
    <p:sldId id="327" r:id="rId9"/>
    <p:sldId id="393" r:id="rId10"/>
    <p:sldId id="326" r:id="rId11"/>
    <p:sldId id="348" r:id="rId12"/>
    <p:sldId id="388" r:id="rId13"/>
    <p:sldId id="319" r:id="rId14"/>
    <p:sldId id="258" r:id="rId15"/>
    <p:sldId id="259" r:id="rId16"/>
    <p:sldId id="260" r:id="rId17"/>
    <p:sldId id="257" r:id="rId18"/>
    <p:sldId id="336" r:id="rId19"/>
    <p:sldId id="337" r:id="rId20"/>
    <p:sldId id="340" r:id="rId21"/>
    <p:sldId id="380" r:id="rId22"/>
    <p:sldId id="382" r:id="rId23"/>
    <p:sldId id="383" r:id="rId24"/>
    <p:sldId id="384" r:id="rId25"/>
    <p:sldId id="385" r:id="rId26"/>
    <p:sldId id="386" r:id="rId27"/>
    <p:sldId id="333" r:id="rId28"/>
    <p:sldId id="334" r:id="rId29"/>
    <p:sldId id="335" r:id="rId30"/>
    <p:sldId id="341" r:id="rId31"/>
    <p:sldId id="342" r:id="rId32"/>
    <p:sldId id="332" r:id="rId33"/>
    <p:sldId id="298" r:id="rId34"/>
    <p:sldId id="364" r:id="rId35"/>
    <p:sldId id="265" r:id="rId36"/>
    <p:sldId id="395" r:id="rId37"/>
    <p:sldId id="363" r:id="rId38"/>
    <p:sldId id="266" r:id="rId39"/>
    <p:sldId id="268" r:id="rId40"/>
    <p:sldId id="306" r:id="rId41"/>
    <p:sldId id="344" r:id="rId42"/>
    <p:sldId id="347" r:id="rId43"/>
    <p:sldId id="307" r:id="rId44"/>
    <p:sldId id="269" r:id="rId45"/>
    <p:sldId id="381" r:id="rId46"/>
    <p:sldId id="357" r:id="rId47"/>
    <p:sldId id="275" r:id="rId48"/>
    <p:sldId id="387" r:id="rId49"/>
    <p:sldId id="389" r:id="rId50"/>
    <p:sldId id="391" r:id="rId51"/>
    <p:sldId id="392" r:id="rId52"/>
    <p:sldId id="394" r:id="rId53"/>
    <p:sldId id="272" r:id="rId54"/>
    <p:sldId id="352" r:id="rId55"/>
    <p:sldId id="353" r:id="rId56"/>
    <p:sldId id="366" r:id="rId57"/>
    <p:sldId id="367" r:id="rId58"/>
    <p:sldId id="368" r:id="rId59"/>
    <p:sldId id="276" r:id="rId60"/>
    <p:sldId id="277" r:id="rId61"/>
    <p:sldId id="362" r:id="rId62"/>
    <p:sldId id="369" r:id="rId63"/>
    <p:sldId id="371" r:id="rId64"/>
    <p:sldId id="372" r:id="rId65"/>
    <p:sldId id="281" r:id="rId66"/>
    <p:sldId id="370" r:id="rId67"/>
    <p:sldId id="358" r:id="rId68"/>
    <p:sldId id="365" r:id="rId69"/>
    <p:sldId id="359" r:id="rId70"/>
    <p:sldId id="285" r:id="rId71"/>
    <p:sldId id="286" r:id="rId72"/>
    <p:sldId id="378" r:id="rId73"/>
    <p:sldId id="397" r:id="rId74"/>
    <p:sldId id="379" r:id="rId75"/>
    <p:sldId id="403" r:id="rId76"/>
    <p:sldId id="375" r:id="rId77"/>
    <p:sldId id="398" r:id="rId78"/>
    <p:sldId id="399" r:id="rId79"/>
    <p:sldId id="396" r:id="rId80"/>
    <p:sldId id="400" r:id="rId81"/>
    <p:sldId id="376" r:id="rId82"/>
    <p:sldId id="401" r:id="rId83"/>
    <p:sldId id="402" r:id="rId84"/>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2004"/>
    <a:srgbClr val="002162"/>
    <a:srgbClr val="0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4" d="100"/>
          <a:sy n="74" d="100"/>
        </p:scale>
        <p:origin x="-103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2332BF96-2491-424C-9283-365F95A9034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A1F97E05-102A-426B-BD11-F3156D946219}" type="slidenum">
              <a:rPr lang="en-US" smtClean="0"/>
              <a:pPr/>
              <a:t>1</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ACEFD395-ADA9-437A-9184-89346F5896C3}" type="slidenum">
              <a:rPr lang="en-US" smtClean="0"/>
              <a:pPr/>
              <a:t>11</a:t>
            </a:fld>
            <a:endParaRPr 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F2AF3-ACEB-B149-9136-EB2FF3FE559D}" type="slidenum">
              <a:rPr lang="en-US"/>
              <a:pPr/>
              <a:t>12</a:t>
            </a:fld>
            <a:endParaRPr lang="en-US"/>
          </a:p>
        </p:txBody>
      </p:sp>
      <p:sp>
        <p:nvSpPr>
          <p:cNvPr id="510978" name="Rectangle 2"/>
          <p:cNvSpPr>
            <a:spLocks noGrp="1" noRot="1" noChangeAspect="1" noChangeArrowheads="1" noTextEdit="1"/>
          </p:cNvSpPr>
          <p:nvPr>
            <p:ph type="sldImg"/>
          </p:nvPr>
        </p:nvSpPr>
        <p:spPr>
          <a:ln/>
        </p:spPr>
      </p:sp>
      <p:sp>
        <p:nvSpPr>
          <p:cNvPr id="510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337CF570-6ADA-4A14-82AD-4E6AC56A4A5F}" type="slidenum">
              <a:rPr lang="en-US" smtClean="0"/>
              <a:pPr/>
              <a:t>13</a:t>
            </a:fld>
            <a:endParaRPr 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3CA9F3D-3340-4DB1-A4F8-28003B37011B}" type="slidenum">
              <a:rPr lang="en-US" smtClean="0"/>
              <a:pPr/>
              <a:t>14</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D187D19-403F-4DC7-9F64-F3A3562AC123}" type="slidenum">
              <a:rPr lang="en-US" smtClean="0"/>
              <a:pPr/>
              <a:t>15</a:t>
            </a:fld>
            <a:endParaRPr 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E8E5227-0B22-4A4C-8C2D-DE8591CB6925}" type="slidenum">
              <a:rPr lang="en-US" smtClean="0"/>
              <a:pPr/>
              <a:t>16</a:t>
            </a:fld>
            <a:endParaRPr 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DE6C646F-9441-4727-95DB-84F64721D1B9}" type="slidenum">
              <a:rPr lang="en-US" smtClean="0"/>
              <a:pPr/>
              <a:t>17</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EA192CF-37DE-470D-B2FF-902DB05964CA}" type="slidenum">
              <a:rPr lang="en-US" smtClean="0"/>
              <a:pPr/>
              <a:t>18</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8ED33D82-04C1-4528-ADBF-7BABAF27FC36}" type="slidenum">
              <a:rPr lang="en-US" smtClean="0"/>
              <a:pPr/>
              <a:t>19</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EB9C6726-2EA9-4220-8B21-5059FA682E28}" type="slidenum">
              <a:rPr lang="en-US" smtClean="0"/>
              <a:pPr/>
              <a:t>20</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8E5DCD6-C69A-46E1-94E7-8E3D0F625131}" type="slidenum">
              <a:rPr lang="en-US" smtClean="0"/>
              <a:pPr/>
              <a:t>2</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C2C32065-6C2F-4763-A1AA-ED4B38693156}" type="slidenum">
              <a:rPr lang="en-US" smtClean="0"/>
              <a:pPr/>
              <a:t>27</a:t>
            </a:fld>
            <a:endParaRPr 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3592165C-FB8A-4B7C-9CFB-ED0C166A09BD}" type="slidenum">
              <a:rPr lang="en-US" smtClean="0"/>
              <a:pPr/>
              <a:t>28</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BBAB5D63-49F3-415C-B1C0-766EB7DA5C28}" type="slidenum">
              <a:rPr lang="en-US" smtClean="0"/>
              <a:pPr/>
              <a:t>29</a:t>
            </a:fld>
            <a:endParaRPr 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C4984D1-88CD-4B4A-9BFC-E6A6C8F0B5B1}" type="slidenum">
              <a:rPr lang="en-US" smtClean="0"/>
              <a:pPr/>
              <a:t>30</a:t>
            </a:fld>
            <a:endParaRPr 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B71CFD2B-800E-4F8F-9F91-834DC954FE84}" type="slidenum">
              <a:rPr lang="en-US" smtClean="0"/>
              <a:pPr/>
              <a:t>31</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C1C1EA57-2708-4152-A521-374184317047}" type="slidenum">
              <a:rPr lang="en-US" smtClean="0"/>
              <a:pPr/>
              <a:t>32</a:t>
            </a:fld>
            <a:endParaRPr 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7D2B8268-C7E8-4350-BA6C-B6B2D14280CC}" type="slidenum">
              <a:rPr lang="en-US" smtClean="0"/>
              <a:pPr/>
              <a:t>33</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99118A3-E3B4-4F7A-88CE-5C33847FB8A4}" type="slidenum">
              <a:rPr lang="en-US" smtClean="0"/>
              <a:pPr/>
              <a:t>34</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CEB02EC7-5785-45EA-A756-7CC3CBC93E21}" type="slidenum">
              <a:rPr lang="en-US" smtClean="0"/>
              <a:pPr/>
              <a:t>35</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CD9C101B-5C66-8146-9AC9-088363107BBD}" type="slidenum">
              <a:rPr lang="en-US">
                <a:latin typeface="Arial" pitchFamily="-112" charset="0"/>
              </a:rPr>
              <a:pPr/>
              <a:t>36</a:t>
            </a:fld>
            <a:endParaRPr lang="en-US" dirty="0">
              <a:latin typeface="Arial" pitchFamily="-112" charset="0"/>
            </a:endParaRPr>
          </a:p>
        </p:txBody>
      </p:sp>
      <p:sp>
        <p:nvSpPr>
          <p:cNvPr id="122883" name="Rectangle 2"/>
          <p:cNvSpPr>
            <a:spLocks noGrp="1" noRot="1" noChangeAspect="1" noChangeArrowheads="1"/>
          </p:cNvSpPr>
          <p:nvPr>
            <p:ph type="sldImg"/>
          </p:nvPr>
        </p:nvSpPr>
        <p:spPr>
          <a:solidFill>
            <a:srgbClr val="FFFFFF"/>
          </a:solidFill>
          <a:ln/>
        </p:spPr>
      </p:sp>
      <p:sp>
        <p:nvSpPr>
          <p:cNvPr id="12288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pitchFamily="-112"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51D6359-36F8-49E8-AFAC-A919C8338286}" type="slidenum">
              <a:rPr lang="en-US" smtClean="0"/>
              <a:pPr/>
              <a:t>4</a:t>
            </a:fld>
            <a:endParaRPr 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6A4A5EC0-7311-4D60-AE8A-EE7683D3810D}" type="slidenum">
              <a:rPr lang="en-US" smtClean="0"/>
              <a:pPr/>
              <a:t>37</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16FC5B28-446B-4BF0-BC5F-553E7698126A}" type="slidenum">
              <a:rPr lang="en-US" smtClean="0"/>
              <a:pPr/>
              <a:t>38</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34828DD-64C9-4A29-92C9-B8E3219D772E}" type="slidenum">
              <a:rPr lang="en-US" smtClean="0"/>
              <a:pPr/>
              <a:t>39</a:t>
            </a:fld>
            <a:endParaRPr lang="en-US"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2A7F2517-812F-4559-AF52-2C52B667835D}" type="slidenum">
              <a:rPr lang="en-US" smtClean="0"/>
              <a:pPr/>
              <a:t>40</a:t>
            </a:fld>
            <a:endParaRPr lang="en-US"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554AFC8A-852E-48C8-90D6-9D3A2AF0EFC2}" type="slidenum">
              <a:rPr lang="en-US" smtClean="0"/>
              <a:pPr/>
              <a:t>41</a:t>
            </a:fld>
            <a:endParaRPr lang="en-US" smtClean="0"/>
          </a:p>
        </p:txBody>
      </p:sp>
      <p:sp>
        <p:nvSpPr>
          <p:cNvPr id="9933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86493" tIns="43247" rIns="86493" bIns="43247" anchor="b"/>
          <a:lstStyle/>
          <a:p>
            <a:pPr algn="r" defTabSz="865188"/>
            <a:fld id="{006D0F56-424D-44E4-A490-34C898EA8BF6}" type="slidenum">
              <a:rPr lang="en-US" sz="1100"/>
              <a:pPr algn="r" defTabSz="865188"/>
              <a:t>41</a:t>
            </a:fld>
            <a:endParaRPr lang="en-US" sz="1100"/>
          </a:p>
        </p:txBody>
      </p:sp>
      <p:sp>
        <p:nvSpPr>
          <p:cNvPr id="99332" name="Rectangle 2"/>
          <p:cNvSpPr>
            <a:spLocks noGrp="1" noRot="1" noChangeAspect="1" noChangeArrowheads="1" noTextEdit="1"/>
          </p:cNvSpPr>
          <p:nvPr>
            <p:ph type="sldImg"/>
          </p:nvPr>
        </p:nvSpPr>
        <p:spPr>
          <a:xfrm>
            <a:off x="1144588" y="685800"/>
            <a:ext cx="4572000" cy="3429000"/>
          </a:xfrm>
          <a:ln/>
        </p:spPr>
      </p:sp>
      <p:sp>
        <p:nvSpPr>
          <p:cNvPr id="99333" name="Rectangle 3"/>
          <p:cNvSpPr>
            <a:spLocks noGrp="1" noChangeArrowheads="1"/>
          </p:cNvSpPr>
          <p:nvPr>
            <p:ph type="body" idx="1"/>
          </p:nvPr>
        </p:nvSpPr>
        <p:spPr>
          <a:noFill/>
          <a:ln/>
        </p:spPr>
        <p:txBody>
          <a:bodyPr lIns="86493" tIns="43247" rIns="86493" bIns="43247"/>
          <a:lstStyle/>
          <a:p>
            <a:pPr eaLnBrk="1" hangingPunct="1">
              <a:spcBef>
                <a:spcPct val="0"/>
              </a:spcBef>
            </a:pPr>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B3411971-095D-4DBB-BBAB-865D7C4E98BE}" type="slidenum">
              <a:rPr lang="en-US" smtClean="0"/>
              <a:pPr/>
              <a:t>42</a:t>
            </a:fld>
            <a:endParaRPr lang="en-US" smtClean="0"/>
          </a:p>
        </p:txBody>
      </p:sp>
      <p:sp>
        <p:nvSpPr>
          <p:cNvPr id="101379" name="Rectangle 2"/>
          <p:cNvSpPr>
            <a:spLocks noGrp="1" noRot="1" noChangeAspect="1" noChangeArrowheads="1" noTextEdit="1"/>
          </p:cNvSpPr>
          <p:nvPr>
            <p:ph type="sldImg"/>
          </p:nvPr>
        </p:nvSpPr>
        <p:spPr>
          <a:xfrm>
            <a:off x="1144588" y="685800"/>
            <a:ext cx="4572000" cy="3429000"/>
          </a:xfrm>
          <a:ln/>
        </p:spPr>
      </p:sp>
      <p:sp>
        <p:nvSpPr>
          <p:cNvPr id="101380" name="Rectangle 3"/>
          <p:cNvSpPr>
            <a:spLocks noGrp="1" noChangeArrowheads="1"/>
          </p:cNvSpPr>
          <p:nvPr>
            <p:ph type="body" idx="1"/>
          </p:nvPr>
        </p:nvSpPr>
        <p:spPr>
          <a:noFill/>
          <a:ln/>
        </p:spPr>
        <p:txBody>
          <a:bodyPr lIns="86493" tIns="43247" rIns="86493" bIns="43247"/>
          <a:lstStyle/>
          <a:p>
            <a:pPr eaLnBrk="1" hangingPunct="1">
              <a:spcBef>
                <a:spcPct val="0"/>
              </a:spcBef>
            </a:pPr>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28C04477-C17D-4109-9747-4F9A6222DD24}" type="slidenum">
              <a:rPr lang="en-US" smtClean="0"/>
              <a:pPr/>
              <a:t>43</a:t>
            </a:fld>
            <a:endParaRPr 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3DF3904-CFB3-4431-A8A5-EFD03A3DDCBF}" type="slidenum">
              <a:rPr lang="en-US" smtClean="0"/>
              <a:pPr/>
              <a:t>44</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DD04C383-C593-4611-8FC3-02BE181767BC}" type="slidenum">
              <a:rPr lang="en-US" smtClean="0"/>
              <a:pPr/>
              <a:t>46</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DF98F021-4BDB-4943-B7AD-8DCD444DAE70}" type="slidenum">
              <a:rPr lang="en-US" smtClean="0"/>
              <a:pPr/>
              <a:t>47</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06D6385-62AC-49F6-889E-F301BFD8A66E}" type="slidenum">
              <a:rPr lang="en-US" smtClean="0"/>
              <a:pPr/>
              <a:t>5</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059E09-CA53-405B-B18C-DB0E3F6F43B8}" type="slidenum">
              <a:rPr lang="en-US"/>
              <a:pPr/>
              <a:t>49</a:t>
            </a:fld>
            <a:endParaRPr lang="en-US"/>
          </a:p>
        </p:txBody>
      </p:sp>
      <p:sp>
        <p:nvSpPr>
          <p:cNvPr id="45058" name="Rectangle 2"/>
          <p:cNvSpPr>
            <a:spLocks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5AF34338-2A1A-A641-B727-46B12D826EBF}" type="slidenum">
              <a:rPr lang="en-US">
                <a:latin typeface="Arial" pitchFamily="27" charset="0"/>
              </a:rPr>
              <a:pPr/>
              <a:t>50</a:t>
            </a:fld>
            <a:endParaRPr lang="en-US">
              <a:latin typeface="Arial" pitchFamily="27" charset="0"/>
            </a:endParaRPr>
          </a:p>
        </p:txBody>
      </p:sp>
      <p:sp>
        <p:nvSpPr>
          <p:cNvPr id="90115" name="Rectangle 2"/>
          <p:cNvSpPr>
            <a:spLocks noGrp="1" noRot="1" noChangeAspect="1" noChangeArrowheads="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27" charset="0"/>
              <a:ea typeface="ＭＳ Ｐゴシック" pitchFamily="27" charset="-128"/>
              <a:cs typeface="ＭＳ Ｐゴシック" pitchFamily="27"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93E893-AC00-4D53-A4A9-9F9A4D2D3AE4}" type="slidenum">
              <a:rPr lang="en-US"/>
              <a:pPr/>
              <a:t>52</a:t>
            </a:fld>
            <a:endParaRPr lang="en-US"/>
          </a:p>
        </p:txBody>
      </p:sp>
      <p:sp>
        <p:nvSpPr>
          <p:cNvPr id="57346" name="Rectangle 2"/>
          <p:cNvSpPr>
            <a:spLocks noChangeArrowheads="1" noTextEdit="1"/>
          </p:cNvSpPr>
          <p:nvPr>
            <p:ph type="sldImg"/>
          </p:nvPr>
        </p:nvSpPr>
        <p:spPr>
          <a:ln/>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8F99BAF3-F64F-48C1-B3E5-3F5EFDC2B140}" type="slidenum">
              <a:rPr lang="en-US" smtClean="0"/>
              <a:pPr/>
              <a:t>53</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FF582E0D-AA98-4BBC-BD3B-F7C4FC089E6D}" type="slidenum">
              <a:rPr lang="en-US" smtClean="0"/>
              <a:pPr/>
              <a:t>54</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8A19BCE9-662A-4134-BF83-417AE3DE3161}" type="slidenum">
              <a:rPr lang="en-US" smtClean="0"/>
              <a:pPr/>
              <a:t>55</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78E1C3-8CD4-468F-AA41-4EEABCC62DC6}" type="slidenum">
              <a:rPr lang="en-GB"/>
              <a:pPr/>
              <a:t>57</a:t>
            </a:fld>
            <a:endParaRPr lang="en-GB"/>
          </a:p>
        </p:txBody>
      </p:sp>
      <p:sp>
        <p:nvSpPr>
          <p:cNvPr id="514050" name="Rectangle 2"/>
          <p:cNvSpPr>
            <a:spLocks noGrp="1" noRot="1" noChangeAspect="1" noChangeArrowheads="1" noTextEdit="1"/>
          </p:cNvSpPr>
          <p:nvPr>
            <p:ph type="sldImg"/>
          </p:nvPr>
        </p:nvSpPr>
        <p:spPr>
          <a:xfrm>
            <a:off x="1144588" y="685800"/>
            <a:ext cx="4570412" cy="3429000"/>
          </a:xfrm>
          <a:ln/>
        </p:spPr>
      </p:sp>
      <p:sp>
        <p:nvSpPr>
          <p:cNvPr id="514051" name="Rectangle 3"/>
          <p:cNvSpPr>
            <a:spLocks noGrp="1" noChangeArrowheads="1"/>
          </p:cNvSpPr>
          <p:nvPr>
            <p:ph type="body" idx="1"/>
          </p:nvPr>
        </p:nvSpPr>
        <p:spPr>
          <a:xfrm>
            <a:off x="1180207" y="4343704"/>
            <a:ext cx="4500563" cy="4113892"/>
          </a:xfrm>
        </p:spPr>
        <p:txBody>
          <a:bodyPr/>
          <a:lstStyle/>
          <a:p>
            <a:r>
              <a:rPr lang="en-GB"/>
              <a:t>This graph shows how temperature and sea level were closely related in Earth’s history. During the last Ice Age, temperatures were about 6 </a:t>
            </a:r>
            <a:r>
              <a:rPr lang="en-US"/>
              <a:t>ºC colder than now, while sea level was 120 meters lower. During the Pliocene, when it was last significantly warmer than now (by about 2 ºC), sea level was 20-30 meters higher. During the Eocene there was almost no ice on the planet, and sea level was about 70 meters higher.</a:t>
            </a:r>
          </a:p>
          <a:p>
            <a:r>
              <a:rPr lang="en-GB"/>
              <a:t>The history of climate thus sends a strong warning: past climate changes by just a few degrees in global temperature have come with very large sea level changes, by tens of meters. In the long run, this is likely to happen again. The sea level rise by the year 2100 (likely below one meter) is only the small beginning of a much larger rise that will unfold over coming centuries and perhaps millennia, caused by our carbon emissions in this century.</a:t>
            </a:r>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6DE12A-2BD3-4746-8DA8-322753405EEA}" type="slidenum">
              <a:rPr lang="en-GB"/>
              <a:pPr/>
              <a:t>58</a:t>
            </a:fld>
            <a:endParaRPr lang="en-GB"/>
          </a:p>
        </p:txBody>
      </p:sp>
      <p:sp>
        <p:nvSpPr>
          <p:cNvPr id="512002" name="Rectangle 2"/>
          <p:cNvSpPr>
            <a:spLocks noGrp="1" noRot="1" noChangeAspect="1" noChangeArrowheads="1" noTextEdit="1"/>
          </p:cNvSpPr>
          <p:nvPr>
            <p:ph type="sldImg"/>
          </p:nvPr>
        </p:nvSpPr>
        <p:spPr>
          <a:ln/>
        </p:spPr>
      </p:sp>
      <p:sp>
        <p:nvSpPr>
          <p:cNvPr id="512003" name="Rectangle 3"/>
          <p:cNvSpPr>
            <a:spLocks noGrp="1" noChangeArrowheads="1"/>
          </p:cNvSpPr>
          <p:nvPr>
            <p:ph type="body" idx="1"/>
          </p:nvPr>
        </p:nvSpPr>
        <p:spPr/>
        <p:txBody>
          <a:bodyPr/>
          <a:lstStyle/>
          <a:p>
            <a:r>
              <a:rPr lang="en-US" i="1"/>
              <a:t>„Kein Wissenschaftler sagt eine Überschwemmung New Yorks voraus, das bleibt allein dem Politiker Al Gore vorbehalten und den Klimahysterikern in Deutschland,“ so Report München am 9. Juli 2007.</a:t>
            </a:r>
            <a:r>
              <a:rPr lang="en-US"/>
              <a:t>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01EC6F38-AED9-47BA-AB2E-2669F22440FD}" type="slidenum">
              <a:rPr lang="en-US" smtClean="0"/>
              <a:pPr/>
              <a:t>59</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3956ABE1-C6DE-4533-A5FF-944BEBF70DA1}" type="slidenum">
              <a:rPr lang="en-US" smtClean="0"/>
              <a:pPr/>
              <a:t>60</a:t>
            </a:fld>
            <a:endParaRPr lang="en-US"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E79F7E0-59D3-4C44-9ED3-49E1D811263E}" type="slidenum">
              <a:rPr lang="en-US" smtClean="0"/>
              <a:pPr/>
              <a:t>6</a:t>
            </a:fld>
            <a:endParaRPr lang="en-US" smtClean="0"/>
          </a:p>
        </p:txBody>
      </p:sp>
      <p:sp>
        <p:nvSpPr>
          <p:cNvPr id="6861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00281200-8812-45D5-9112-A794A9B225A8}" type="slidenum">
              <a:rPr lang="en-US" sz="1200">
                <a:latin typeface="Calibri" pitchFamily="34" charset="0"/>
              </a:rPr>
              <a:pPr algn="r"/>
              <a:t>6</a:t>
            </a:fld>
            <a:endParaRPr lang="en-US" sz="1200">
              <a:latin typeface="Calibri" pitchFamily="34" charset="0"/>
            </a:endParaRPr>
          </a:p>
        </p:txBody>
      </p:sp>
      <p:sp>
        <p:nvSpPr>
          <p:cNvPr id="68612" name="Rectangle 2"/>
          <p:cNvSpPr>
            <a:spLocks noGrp="1" noRot="1" noChangeAspect="1" noChangeArrowheads="1" noTextEdit="1"/>
          </p:cNvSpPr>
          <p:nvPr>
            <p:ph type="sldImg"/>
          </p:nvPr>
        </p:nvSpPr>
        <p:spPr>
          <a:ln/>
        </p:spPr>
      </p:sp>
      <p:sp>
        <p:nvSpPr>
          <p:cNvPr id="68613"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13B4FB4C-0643-4917-874D-F47ED05F17E4}" type="slidenum">
              <a:rPr lang="en-US" smtClean="0"/>
              <a:pPr/>
              <a:t>61</a:t>
            </a:fld>
            <a:endParaRPr lang="en-US"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E91729-23C7-402B-8047-308F6C567931}" type="slidenum">
              <a:rPr lang="en-GB"/>
              <a:pPr/>
              <a:t>63</a:t>
            </a:fld>
            <a:endParaRPr lang="en-GB"/>
          </a:p>
        </p:txBody>
      </p:sp>
      <p:sp>
        <p:nvSpPr>
          <p:cNvPr id="478210" name="Rectangle 2"/>
          <p:cNvSpPr>
            <a:spLocks noGrp="1" noRot="1" noChangeAspect="1" noChangeArrowheads="1" noTextEdit="1"/>
          </p:cNvSpPr>
          <p:nvPr>
            <p:ph type="sldImg"/>
          </p:nvPr>
        </p:nvSpPr>
        <p:spPr>
          <a:xfrm>
            <a:off x="1189038" y="704850"/>
            <a:ext cx="4519612" cy="3390900"/>
          </a:xfrm>
          <a:ln/>
        </p:spPr>
      </p:sp>
      <p:sp>
        <p:nvSpPr>
          <p:cNvPr id="478211" name="Rectangle 3"/>
          <p:cNvSpPr>
            <a:spLocks noGrp="1" noChangeArrowheads="1"/>
          </p:cNvSpPr>
          <p:nvPr>
            <p:ph type="body" idx="1"/>
          </p:nvPr>
        </p:nvSpPr>
        <p:spPr>
          <a:xfrm>
            <a:off x="930177" y="4378476"/>
            <a:ext cx="5033367" cy="4095750"/>
          </a:xfrm>
        </p:spPr>
        <p:txBody>
          <a:bodyPr/>
          <a:lstStyle/>
          <a:p>
            <a:endParaRPr lang="de-DE"/>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2A79EF81-E7FB-473F-917D-44B15DC6EC83}" type="slidenum">
              <a:rPr lang="en-US" smtClean="0"/>
              <a:pPr/>
              <a:t>65</a:t>
            </a:fld>
            <a:endParaRPr lang="en-US" smtClean="0"/>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55B387-3EB6-4A47-AF74-8717047B00BE}" type="slidenum">
              <a:rPr lang="en-GB"/>
              <a:pPr/>
              <a:t>66</a:t>
            </a:fld>
            <a:endParaRPr lang="en-GB"/>
          </a:p>
        </p:txBody>
      </p:sp>
      <p:sp>
        <p:nvSpPr>
          <p:cNvPr id="460802" name="Rectangle 2"/>
          <p:cNvSpPr>
            <a:spLocks noGrp="1" noRot="1" noChangeAspect="1" noChangeArrowheads="1" noTextEdit="1"/>
          </p:cNvSpPr>
          <p:nvPr>
            <p:ph type="sldImg"/>
          </p:nvPr>
        </p:nvSpPr>
        <p:spPr>
          <a:xfrm>
            <a:off x="1144588" y="685800"/>
            <a:ext cx="4570412" cy="3429000"/>
          </a:xfrm>
          <a:ln/>
        </p:spPr>
      </p:sp>
      <p:sp>
        <p:nvSpPr>
          <p:cNvPr id="460803" name="Rectangle 3"/>
          <p:cNvSpPr>
            <a:spLocks noGrp="1" noChangeArrowheads="1"/>
          </p:cNvSpPr>
          <p:nvPr>
            <p:ph type="body" idx="1"/>
          </p:nvPr>
        </p:nvSpPr>
        <p:spPr/>
        <p:txBody>
          <a:bodyPr lIns="91424" tIns="45712" rIns="91424" bIns="45712"/>
          <a:lstStyle/>
          <a:p>
            <a:r>
              <a:rPr lang="de-DE" b="1">
                <a:latin typeface="Frutiger-BlackCn" charset="0"/>
              </a:rPr>
              <a:t>Abbildung 4.3-1</a:t>
            </a:r>
          </a:p>
          <a:p>
            <a:r>
              <a:rPr lang="de-DE">
                <a:latin typeface="TimesTen-Roman" charset="0"/>
              </a:rPr>
              <a:t>Aragonitsättigung und</a:t>
            </a:r>
          </a:p>
          <a:p>
            <a:r>
              <a:rPr lang="de-DE">
                <a:latin typeface="TimesTen-Roman" charset="0"/>
              </a:rPr>
              <a:t>gegenwärtige Riffstandorte</a:t>
            </a:r>
          </a:p>
          <a:p>
            <a:r>
              <a:rPr lang="de-DE">
                <a:latin typeface="TimesTen-Roman" charset="0"/>
              </a:rPr>
              <a:t>von Warmwasserkorallen</a:t>
            </a:r>
          </a:p>
          <a:p>
            <a:r>
              <a:rPr lang="de-DE">
                <a:latin typeface="TimesTen-Roman" charset="0"/>
              </a:rPr>
              <a:t>(blaue Punkte). (a)</a:t>
            </a:r>
          </a:p>
          <a:p>
            <a:r>
              <a:rPr lang="de-DE">
                <a:latin typeface="TimesTen-Roman" charset="0"/>
              </a:rPr>
              <a:t>vorindustrielle Werte</a:t>
            </a:r>
          </a:p>
          <a:p>
            <a:r>
              <a:rPr lang="de-DE">
                <a:latin typeface="TimesTen-Roman" charset="0"/>
              </a:rPr>
              <a:t>(ca. 1870, atmosphärische</a:t>
            </a:r>
          </a:p>
          <a:p>
            <a:r>
              <a:rPr lang="de-DE">
                <a:latin typeface="TimesTen-Roman" charset="0"/>
              </a:rPr>
              <a:t>CO2-Konzentration</a:t>
            </a:r>
          </a:p>
          <a:p>
            <a:r>
              <a:rPr lang="de-DE">
                <a:latin typeface="TimesTen-Roman" charset="0"/>
              </a:rPr>
              <a:t>280 ppm), (b) Gegenwart</a:t>
            </a:r>
          </a:p>
          <a:p>
            <a:r>
              <a:rPr lang="de-DE">
                <a:latin typeface="TimesTen-Roman" charset="0"/>
              </a:rPr>
              <a:t>(ca. 2005, 375 ppm CO2), (c)</a:t>
            </a:r>
          </a:p>
          <a:p>
            <a:r>
              <a:rPr lang="de-DE">
                <a:latin typeface="TimesTen-Roman" charset="0"/>
              </a:rPr>
              <a:t>Zukunft (ca. 2065, 517 ppm</a:t>
            </a:r>
          </a:p>
          <a:p>
            <a:r>
              <a:rPr lang="de-DE">
                <a:latin typeface="TimesTen-Roman" charset="0"/>
              </a:rPr>
              <a:t>CO2). Der Grad der</a:t>
            </a:r>
          </a:p>
          <a:p>
            <a:r>
              <a:rPr lang="de-DE">
                <a:latin typeface="TimesTen-Roman" charset="0"/>
              </a:rPr>
              <a:t>Aragonitsättigung (</a:t>
            </a:r>
            <a:r>
              <a:rPr lang="de-DE">
                <a:latin typeface="LucidaGrande" charset="0"/>
              </a:rPr>
              <a:t>Ù</a:t>
            </a:r>
            <a:r>
              <a:rPr lang="de-DE">
                <a:latin typeface="TimesTen-Roman" charset="0"/>
              </a:rPr>
              <a:t>)</a:t>
            </a:r>
          </a:p>
          <a:p>
            <a:r>
              <a:rPr lang="de-DE">
                <a:latin typeface="TimesTen-Roman" charset="0"/>
              </a:rPr>
              <a:t>bezeichnet das relative</a:t>
            </a:r>
          </a:p>
          <a:p>
            <a:r>
              <a:rPr lang="de-DE">
                <a:latin typeface="TimesTen-Roman" charset="0"/>
              </a:rPr>
              <a:t>Verhältnis zwischen dem</a:t>
            </a:r>
          </a:p>
          <a:p>
            <a:r>
              <a:rPr lang="de-DE">
                <a:latin typeface="TimesTen-Roman" charset="0"/>
              </a:rPr>
              <a:t>Produkt der Konzentrationen</a:t>
            </a:r>
          </a:p>
          <a:p>
            <a:r>
              <a:rPr lang="de-DE">
                <a:latin typeface="TimesTen-Roman" charset="0"/>
              </a:rPr>
              <a:t>von Kalzium- und</a:t>
            </a:r>
          </a:p>
          <a:p>
            <a:r>
              <a:rPr lang="de-DE">
                <a:latin typeface="TimesTen-Roman" charset="0"/>
              </a:rPr>
              <a:t>Karbonationen und dem</a:t>
            </a:r>
          </a:p>
          <a:p>
            <a:r>
              <a:rPr lang="de-DE">
                <a:latin typeface="TimesTen-Roman" charset="0"/>
              </a:rPr>
              <a:t>Löslichkeitsprodukt für</a:t>
            </a:r>
          </a:p>
          <a:p>
            <a:r>
              <a:rPr lang="de-DE">
                <a:latin typeface="TimesTen-Roman" charset="0"/>
              </a:rPr>
              <a:t>Aragonit. Standorte mit</a:t>
            </a:r>
          </a:p>
          <a:p>
            <a:r>
              <a:rPr lang="de-DE">
                <a:latin typeface="TimesTen-Roman" charset="0"/>
              </a:rPr>
              <a:t>einer Aragonitsättigung</a:t>
            </a:r>
          </a:p>
          <a:p>
            <a:r>
              <a:rPr lang="de-DE">
                <a:latin typeface="TimesTen-Roman" charset="0"/>
              </a:rPr>
              <a:t>unterhalb von 3,5 sind nur</a:t>
            </a:r>
          </a:p>
          <a:p>
            <a:r>
              <a:rPr lang="de-DE">
                <a:latin typeface="TimesTen-Roman" charset="0"/>
              </a:rPr>
              <a:t>noch bedingt für riffbildende</a:t>
            </a:r>
          </a:p>
          <a:p>
            <a:r>
              <a:rPr lang="de-DE">
                <a:latin typeface="TimesTen-Roman" charset="0"/>
              </a:rPr>
              <a:t>Warmwasserkorallen</a:t>
            </a:r>
          </a:p>
          <a:p>
            <a:r>
              <a:rPr lang="de-DE">
                <a:latin typeface="TimesTen-Roman" charset="0"/>
              </a:rPr>
              <a:t>geeignet (marginal),</a:t>
            </a:r>
          </a:p>
          <a:p>
            <a:r>
              <a:rPr lang="de-DE">
                <a:latin typeface="TimesTen-Roman" charset="0"/>
              </a:rPr>
              <a:t>unterhalb von 3 sind sie</a:t>
            </a:r>
          </a:p>
          <a:p>
            <a:r>
              <a:rPr lang="de-DE">
                <a:latin typeface="TimesTen-Roman" charset="0"/>
              </a:rPr>
              <a:t>ungeeignet.</a:t>
            </a:r>
          </a:p>
          <a:p>
            <a:r>
              <a:rPr lang="de-DE">
                <a:latin typeface="TimesTen-Roman" charset="0"/>
              </a:rPr>
              <a:t>Quelle: Steffen et al., 2004</a:t>
            </a:r>
            <a:endParaRPr lang="de-DE">
              <a:latin typeface="Frutiger-BlackCn" charset="0"/>
            </a:endParaRPr>
          </a:p>
          <a:p>
            <a:endParaRPr lang="de-D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DF55AC27-CF07-4D24-A9FB-9CDDA0091D40}" type="slidenum">
              <a:rPr lang="en-US" smtClean="0"/>
              <a:pPr/>
              <a:t>67</a:t>
            </a:fld>
            <a:endParaRPr lang="en-US" smtClean="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E1CF3A1E-84D1-41B5-9D8F-B002AAC8DCC0}" type="slidenum">
              <a:rPr lang="en-US" smtClean="0"/>
              <a:pPr/>
              <a:t>68</a:t>
            </a:fld>
            <a:endParaRPr lang="en-US" smtClean="0"/>
          </a:p>
        </p:txBody>
      </p:sp>
      <p:sp>
        <p:nvSpPr>
          <p:cNvPr id="1177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2" tIns="45716" rIns="91432" bIns="45716" anchor="b"/>
          <a:lstStyle/>
          <a:p>
            <a:pPr algn="r"/>
            <a:fld id="{4107D677-DDE1-4638-9A0A-7A223A937E81}" type="slidenum">
              <a:rPr lang="en-US" sz="1200">
                <a:cs typeface="Arial" charset="0"/>
              </a:rPr>
              <a:pPr algn="r"/>
              <a:t>68</a:t>
            </a:fld>
            <a:endParaRPr lang="en-US" sz="1200">
              <a:cs typeface="Arial" charset="0"/>
            </a:endParaRPr>
          </a:p>
        </p:txBody>
      </p:sp>
      <p:sp>
        <p:nvSpPr>
          <p:cNvPr id="117764" name="Rectangle 2"/>
          <p:cNvSpPr>
            <a:spLocks noGrp="1" noRot="1" noChangeAspect="1" noChangeArrowheads="1" noTextEdit="1"/>
          </p:cNvSpPr>
          <p:nvPr>
            <p:ph type="sldImg"/>
          </p:nvPr>
        </p:nvSpPr>
        <p:spPr>
          <a:xfrm>
            <a:off x="1144588" y="685800"/>
            <a:ext cx="4572000" cy="3429000"/>
          </a:xfrm>
          <a:ln/>
        </p:spPr>
      </p:sp>
      <p:sp>
        <p:nvSpPr>
          <p:cNvPr id="117765" name="Rectangle 3"/>
          <p:cNvSpPr>
            <a:spLocks noGrp="1" noChangeArrowheads="1"/>
          </p:cNvSpPr>
          <p:nvPr>
            <p:ph type="body" idx="1"/>
          </p:nvPr>
        </p:nvSpPr>
        <p:spPr>
          <a:noFill/>
          <a:ln/>
        </p:spPr>
        <p:txBody>
          <a:bodyPr lIns="91432" tIns="45716" rIns="91432" bIns="45716"/>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E7A31D2E-6577-4E30-84D3-052F7A695505}" type="slidenum">
              <a:rPr lang="en-US" smtClean="0"/>
              <a:pPr/>
              <a:t>69</a:t>
            </a:fld>
            <a:endParaRPr lang="en-US"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DA8EE485-A12C-4A54-913E-CB237C26D623}" type="slidenum">
              <a:rPr lang="en-US" smtClean="0"/>
              <a:pPr/>
              <a:t>70</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D9DE04C3-900F-4EC7-9E13-77666E2C2450}" type="slidenum">
              <a:rPr lang="en-US" smtClean="0"/>
              <a:pPr/>
              <a:t>71</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7F362B20-2696-4580-BF4A-5B729073CBD5}" type="slidenum">
              <a:rPr lang="en-US" smtClean="0"/>
              <a:pPr/>
              <a:t>72</a:t>
            </a:fld>
            <a:endParaRPr lang="en-US"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100D8039-63E1-48B0-A8F1-1A9D2B235D88}" type="slidenum">
              <a:rPr lang="en-US" smtClean="0"/>
              <a:pPr/>
              <a:t>7</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EBC8E05D-7592-4EAA-BE4A-41E77A38FC4C}" type="slidenum">
              <a:rPr lang="en-US" smtClean="0"/>
              <a:pPr/>
              <a:t>73</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0318E625-DF20-4D96-B43B-8A1046D601DB}" type="slidenum">
              <a:rPr lang="en-US" smtClean="0"/>
              <a:pPr/>
              <a:t>74</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08D69CED-A8A5-4993-8530-3F6B0F5570AF}" type="slidenum">
              <a:rPr lang="en-US" smtClean="0"/>
              <a:pPr/>
              <a:t>75</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3B4D2D02-162F-4F30-9BE6-C1E8AFE07719}" type="slidenum">
              <a:rPr lang="en-US" smtClean="0"/>
              <a:pPr/>
              <a:t>76</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CBDB47C2-9718-49D8-BF91-D7479D39C5CA}" type="slidenum">
              <a:rPr lang="en-US" smtClean="0"/>
              <a:pPr/>
              <a:t>77</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22EF44-B0EE-49C6-B9D1-1AAAAB664ABF}" type="slidenum">
              <a:rPr lang="en-US"/>
              <a:pPr/>
              <a:t>78</a:t>
            </a:fld>
            <a:endParaRPr lang="en-US"/>
          </a:p>
        </p:txBody>
      </p:sp>
      <p:sp>
        <p:nvSpPr>
          <p:cNvPr id="60418" name="Rectangle 2"/>
          <p:cNvSpPr>
            <a:spLocks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0CFB814D-8228-A74D-8C08-0EA9733F02C5}" type="slidenum">
              <a:rPr lang="en-US">
                <a:latin typeface="Arial" pitchFamily="-112" charset="0"/>
              </a:rPr>
              <a:pPr/>
              <a:t>79</a:t>
            </a:fld>
            <a:endParaRPr lang="en-US">
              <a:latin typeface="Arial" pitchFamily="-112"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en-US">
              <a:latin typeface="Times New Roman" pitchFamily="-112"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E26B6B69-F2CD-43F9-A195-244A38643BDD}" type="slidenum">
              <a:rPr lang="en-US" smtClean="0"/>
              <a:pPr/>
              <a:t>80</a:t>
            </a:fld>
            <a:endParaRPr lang="en-US" smtClean="0"/>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35332172-CB50-42A5-9051-6D0AE2205D8D}" type="slidenum">
              <a:rPr lang="en-US" smtClean="0"/>
              <a:pPr/>
              <a:t>81</a:t>
            </a:fld>
            <a:endParaRPr lang="en-US" smtClean="0"/>
          </a:p>
        </p:txBody>
      </p:sp>
      <p:sp>
        <p:nvSpPr>
          <p:cNvPr id="100355" name="Rectangle 2"/>
          <p:cNvSpPr>
            <a:spLocks noGrp="1" noRot="1" noChangeAspect="1" noChangeArrowheads="1" noTextEdit="1"/>
          </p:cNvSpPr>
          <p:nvPr>
            <p:ph type="sldImg"/>
          </p:nvPr>
        </p:nvSpPr>
        <p:spPr>
          <a:xfrm>
            <a:off x="1144588" y="685800"/>
            <a:ext cx="4572000" cy="3429000"/>
          </a:xfrm>
          <a:ln/>
        </p:spPr>
      </p:sp>
      <p:sp>
        <p:nvSpPr>
          <p:cNvPr id="100356" name="Rectangle 3"/>
          <p:cNvSpPr>
            <a:spLocks noGrp="1" noChangeArrowheads="1"/>
          </p:cNvSpPr>
          <p:nvPr>
            <p:ph type="body" idx="1"/>
          </p:nvPr>
        </p:nvSpPr>
        <p:spPr>
          <a:noFill/>
          <a:ln/>
        </p:spPr>
        <p:txBody>
          <a:bodyPr lIns="86493" tIns="43247" rIns="86493" bIns="43247"/>
          <a:lstStyle/>
          <a:p>
            <a:pPr eaLnBrk="1" hangingPunct="1">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92713F9-D66A-4421-BAB1-0FBC37875CFB}" type="slidenum">
              <a:rPr lang="en-US" smtClean="0"/>
              <a:pPr/>
              <a:t>8</a:t>
            </a:fld>
            <a:endParaRPr lang="en-US" smtClean="0"/>
          </a:p>
        </p:txBody>
      </p:sp>
      <p:sp>
        <p:nvSpPr>
          <p:cNvPr id="7168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A1939409-4BA0-4A04-AFA4-8AB3DCA4195E}" type="slidenum">
              <a:rPr lang="en-US" sz="1200">
                <a:latin typeface="Calibri" pitchFamily="34" charset="0"/>
              </a:rPr>
              <a:pPr algn="r"/>
              <a:t>8</a:t>
            </a:fld>
            <a:endParaRPr lang="en-US" sz="1200">
              <a:latin typeface="Calibri" pitchFamily="34" charset="0"/>
            </a:endParaRPr>
          </a:p>
        </p:txBody>
      </p:sp>
      <p:sp>
        <p:nvSpPr>
          <p:cNvPr id="71684" name="Rectangle 2"/>
          <p:cNvSpPr>
            <a:spLocks noGrp="1" noRot="1" noChangeAspect="1" noChangeArrowheads="1" noTextEdit="1"/>
          </p:cNvSpPr>
          <p:nvPr>
            <p:ph type="sldImg"/>
          </p:nvPr>
        </p:nvSpPr>
        <p:spPr>
          <a:ln/>
        </p:spPr>
      </p:sp>
      <p:sp>
        <p:nvSpPr>
          <p:cNvPr id="71685"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BE7924-4FCC-4EEE-9ABC-B61EE2FA4EBD}" type="slidenum">
              <a:rPr lang="en-US"/>
              <a:pPr/>
              <a:t>9</a:t>
            </a:fld>
            <a:endParaRPr lang="en-US"/>
          </a:p>
        </p:txBody>
      </p:sp>
      <p:sp>
        <p:nvSpPr>
          <p:cNvPr id="64514" name="Rectangle 2"/>
          <p:cNvSpPr>
            <a:spLocks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B91D7EF-3854-4517-9D1A-EC22EF69C2C1}" type="slidenum">
              <a:rPr lang="en-US" smtClean="0"/>
              <a:pPr/>
              <a:t>10</a:t>
            </a:fld>
            <a:endParaRPr lang="en-US" smtClean="0"/>
          </a:p>
        </p:txBody>
      </p:sp>
      <p:sp>
        <p:nvSpPr>
          <p:cNvPr id="72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8123F09C-0A8B-42D8-A34E-A5BF8B7167A1}" type="slidenum">
              <a:rPr lang="en-US" sz="1200">
                <a:latin typeface="Calibri" pitchFamily="34" charset="0"/>
              </a:rPr>
              <a:pPr algn="r"/>
              <a:t>10</a:t>
            </a:fld>
            <a:endParaRPr lang="en-US" sz="1200">
              <a:latin typeface="Calibri" pitchFamily="34" charset="0"/>
            </a:endParaRPr>
          </a:p>
        </p:txBody>
      </p:sp>
      <p:sp>
        <p:nvSpPr>
          <p:cNvPr id="72708" name="Rectangle 2"/>
          <p:cNvSpPr>
            <a:spLocks noGrp="1" noRot="1" noChangeAspect="1" noChangeArrowheads="1" noTextEdit="1"/>
          </p:cNvSpPr>
          <p:nvPr>
            <p:ph type="sldImg"/>
          </p:nvPr>
        </p:nvSpPr>
        <p:spPr>
          <a:ln/>
        </p:spPr>
      </p:sp>
      <p:sp>
        <p:nvSpPr>
          <p:cNvPr id="72709" name="Rectangle 3"/>
          <p:cNvSpPr>
            <a:spLocks noGrp="1" noChangeArrowheads="1"/>
          </p:cNvSpPr>
          <p:nvPr>
            <p:ph type="body" idx="1"/>
          </p:nvPr>
        </p:nvSpPr>
        <p:spPr>
          <a:noFill/>
          <a:ln/>
        </p:spPr>
        <p:txBody>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20B64E-8B5A-47B2-9D5D-D9748CBAB9C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1A0ED3-AB98-42BD-8C8E-87DAAD1C195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06D701-A081-49F9-99A5-3160999AAEB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7B559F-F28F-4541-9A93-0B915925F4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729871-B11E-47EB-8EF4-44A79D4C2EF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B62C8D-1335-46E5-A070-31B2227122F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B125E6-E3CC-42DD-8EB5-95C618E0D27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B648F7-B24A-46A2-ADD5-3E775D1E4FB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AEE252-4A16-45E3-8005-FD965ADB4C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39BF5C-E5C2-4566-8533-7E2B235F651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02F1E0-E33C-45CC-A1E8-9DEEA5F38EA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0093EE00-D08E-49FC-86CE-B63A8B0C79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upload.wikimedia.org/wikipedia/commons/7/7e/Satellite_Temperatures.pn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Image:John_Tyndall_(scientist).jpg" TargetMode="External"/><Relationship Id="rId7"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upload.wikimedia.org/wikipedia/en/a/aa/Fourier2.jpg" TargetMode="External"/><Relationship Id="rId5" Type="http://schemas.openxmlformats.org/officeDocument/2006/relationships/image" Target="../media/image15.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4.xml"/><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5.bin"/><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upload.wikimedia.org/wikipedia/commons/6/6c/Arrhenius2.jpg"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upload.wikimedia.org/wikipedia/commons/f/f4/Instrumental_Temperature_Record.png"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png"/></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upload.wikimedia.org/wikipedia/commons/1/1d/Post-Glacial_Sea_Level.png"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gi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85800"/>
            <a:ext cx="7848600" cy="2155825"/>
          </a:xfrm>
        </p:spPr>
        <p:txBody>
          <a:bodyPr/>
          <a:lstStyle/>
          <a:p>
            <a:pPr eaLnBrk="1" hangingPunct="1">
              <a:defRPr/>
            </a:pPr>
            <a:r>
              <a:rPr lang="en-US" b="1" dirty="0" smtClean="0">
                <a:solidFill>
                  <a:srgbClr val="002162"/>
                </a:solidFill>
                <a:effectLst>
                  <a:outerShdw blurRad="38100" dist="38100" dir="2700000" algn="tl">
                    <a:srgbClr val="C0C0C0"/>
                  </a:outerShdw>
                </a:effectLst>
              </a:rPr>
              <a:t>A Sober Look at the Global Warming Problem</a:t>
            </a:r>
          </a:p>
        </p:txBody>
      </p:sp>
      <p:sp>
        <p:nvSpPr>
          <p:cNvPr id="2051" name="Rectangle 3"/>
          <p:cNvSpPr>
            <a:spLocks noGrp="1" noChangeArrowheads="1"/>
          </p:cNvSpPr>
          <p:nvPr>
            <p:ph type="subTitle" idx="1"/>
          </p:nvPr>
        </p:nvSpPr>
        <p:spPr>
          <a:xfrm>
            <a:off x="1295400" y="2895600"/>
            <a:ext cx="7086600" cy="3276600"/>
          </a:xfrm>
        </p:spPr>
        <p:txBody>
          <a:bodyPr/>
          <a:lstStyle/>
          <a:p>
            <a:pPr eaLnBrk="1" hangingPunct="1">
              <a:defRPr/>
            </a:pPr>
            <a:r>
              <a:rPr lang="en-US" dirty="0" smtClean="0">
                <a:solidFill>
                  <a:srgbClr val="002162"/>
                </a:solidFill>
                <a:effectLst>
                  <a:outerShdw blurRad="38100" dist="38100" dir="2700000" algn="tl">
                    <a:srgbClr val="C0C0C0"/>
                  </a:outerShdw>
                </a:effectLst>
              </a:rPr>
              <a:t>Kerry Emanuel</a:t>
            </a:r>
          </a:p>
          <a:p>
            <a:pPr eaLnBrk="1" hangingPunct="1">
              <a:defRPr/>
            </a:pPr>
            <a:r>
              <a:rPr lang="en-US" dirty="0" smtClean="0">
                <a:solidFill>
                  <a:srgbClr val="002162"/>
                </a:solidFill>
                <a:effectLst>
                  <a:outerShdw blurRad="38100" dist="38100" dir="2700000" algn="tl">
                    <a:srgbClr val="C0C0C0"/>
                  </a:outerShdw>
                </a:effectLst>
              </a:rPr>
              <a:t>Program in Atmospheres, Oceans, and Climate</a:t>
            </a:r>
          </a:p>
          <a:p>
            <a:pPr eaLnBrk="1" hangingPunct="1">
              <a:defRPr/>
            </a:pPr>
            <a:r>
              <a:rPr lang="en-US" dirty="0" smtClean="0">
                <a:solidFill>
                  <a:srgbClr val="002162"/>
                </a:solidFill>
                <a:effectLst>
                  <a:outerShdw blurRad="38100" dist="38100" dir="2700000" algn="tl">
                    <a:srgbClr val="C0C0C0"/>
                  </a:outerShdw>
                </a:effectLst>
              </a:rPr>
              <a:t>Department of Earth, Atmospheric and Planetary Sciences</a:t>
            </a:r>
          </a:p>
          <a:p>
            <a:pPr eaLnBrk="1" hangingPunct="1">
              <a:defRPr/>
            </a:pPr>
            <a:r>
              <a:rPr lang="en-US" dirty="0" smtClean="0">
                <a:solidFill>
                  <a:srgbClr val="002162"/>
                </a:solidFill>
                <a:effectLst>
                  <a:outerShdw blurRad="38100" dist="38100" dir="2700000" algn="tl">
                    <a:srgbClr val="C0C0C0"/>
                  </a:outerShdw>
                </a:effectLst>
              </a:rPr>
              <a:t>MIT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4294967295"/>
          </p:nvPr>
        </p:nvPicPr>
        <p:blipFill>
          <a:blip r:embed="rId3" cstate="print"/>
          <a:srcRect/>
          <a:stretch>
            <a:fillRect/>
          </a:stretch>
        </p:blipFill>
        <p:spPr>
          <a:xfrm>
            <a:off x="304800" y="685800"/>
            <a:ext cx="8458200" cy="5818188"/>
          </a:xfrm>
          <a:noFill/>
        </p:spPr>
      </p:pic>
      <p:sp>
        <p:nvSpPr>
          <p:cNvPr id="173059" name="TextBox 2"/>
          <p:cNvSpPr txBox="1">
            <a:spLocks noChangeArrowheads="1"/>
          </p:cNvSpPr>
          <p:nvPr/>
        </p:nvSpPr>
        <p:spPr bwMode="auto">
          <a:xfrm>
            <a:off x="1143000" y="228600"/>
            <a:ext cx="7391400" cy="946150"/>
          </a:xfrm>
          <a:prstGeom prst="rect">
            <a:avLst/>
          </a:prstGeom>
          <a:noFill/>
          <a:ln w="9525">
            <a:noFill/>
            <a:miter lim="800000"/>
            <a:headEnd/>
            <a:tailEnd/>
          </a:ln>
        </p:spPr>
        <p:txBody>
          <a:bodyPr>
            <a:spAutoFit/>
          </a:bodyPr>
          <a:lstStyle/>
          <a:p>
            <a:pPr algn="ctr">
              <a:defRPr/>
            </a:pPr>
            <a:r>
              <a:rPr lang="en-US" sz="2800">
                <a:solidFill>
                  <a:srgbClr val="002162"/>
                </a:solidFill>
                <a:effectLst>
                  <a:outerShdw blurRad="38100" dist="38100" dir="2700000" algn="tl">
                    <a:srgbClr val="C0C0C0"/>
                  </a:outerShdw>
                </a:effectLst>
                <a:latin typeface="Calibri" pitchFamily="34" charset="0"/>
              </a:rPr>
              <a:t>Estimates of Global Mean Surface Temperature from the Instrumental Record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Image:Satellite Temperatures.png">
            <a:hlinkClick r:id="rId3"/>
          </p:cNvPr>
          <p:cNvPicPr>
            <a:picLocks noChangeAspect="1" noChangeArrowheads="1"/>
          </p:cNvPicPr>
          <p:nvPr/>
        </p:nvPicPr>
        <p:blipFill>
          <a:blip r:embed="rId4" cstate="print"/>
          <a:srcRect/>
          <a:stretch>
            <a:fillRect/>
          </a:stretch>
        </p:blipFill>
        <p:spPr bwMode="auto">
          <a:xfrm>
            <a:off x="685800" y="685800"/>
            <a:ext cx="7391400" cy="5241925"/>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2"/>
          <p:cNvSpPr>
            <a:spLocks noGrp="1" noChangeArrowheads="1"/>
          </p:cNvSpPr>
          <p:nvPr>
            <p:ph type="title"/>
          </p:nvPr>
        </p:nvSpPr>
        <p:spPr>
          <a:xfrm>
            <a:off x="457200" y="0"/>
            <a:ext cx="8229600" cy="1143000"/>
          </a:xfrm>
        </p:spPr>
        <p:txBody>
          <a:bodyPr/>
          <a:lstStyle/>
          <a:p>
            <a:r>
              <a:rPr lang="en-US" sz="2400" dirty="0">
                <a:solidFill>
                  <a:srgbClr val="FF0000"/>
                </a:solidFill>
              </a:rPr>
              <a:t>Global and Continental Temperature Change</a:t>
            </a:r>
          </a:p>
        </p:txBody>
      </p:sp>
      <p:pic>
        <p:nvPicPr>
          <p:cNvPr id="509958" name="Picture 6"/>
          <p:cNvPicPr>
            <a:picLocks noGrp="1" noChangeAspect="1" noChangeArrowheads="1"/>
          </p:cNvPicPr>
          <p:nvPr>
            <p:ph type="body" idx="1"/>
          </p:nvPr>
        </p:nvPicPr>
        <p:blipFill>
          <a:blip r:embed="rId3" cstate="print"/>
          <a:srcRect/>
          <a:stretch>
            <a:fillRect/>
          </a:stretch>
        </p:blipFill>
        <p:spPr>
          <a:xfrm>
            <a:off x="1219200" y="1066800"/>
            <a:ext cx="6561138" cy="5181600"/>
          </a:xfrm>
          <a:noFill/>
          <a:ln>
            <a:noFill/>
          </a:ln>
        </p:spPr>
      </p:pic>
      <p:sp>
        <p:nvSpPr>
          <p:cNvPr id="509960" name="Rectangle 8"/>
          <p:cNvSpPr>
            <a:spLocks noChangeArrowheads="1"/>
          </p:cNvSpPr>
          <p:nvPr/>
        </p:nvSpPr>
        <p:spPr bwMode="auto">
          <a:xfrm>
            <a:off x="228600" y="990600"/>
            <a:ext cx="8610600" cy="5257800"/>
          </a:xfrm>
          <a:prstGeom prst="rect">
            <a:avLst/>
          </a:prstGeom>
          <a:noFill/>
          <a:ln w="19050">
            <a:solidFill>
              <a:srgbClr val="808000"/>
            </a:solidFill>
            <a:miter lim="800000"/>
            <a:headEnd/>
            <a:tailEnd/>
          </a:ln>
          <a:effectLst/>
        </p:spPr>
        <p:txBody>
          <a:bodyPr>
            <a:prstTxWarp prst="textNoShape">
              <a:avLst/>
            </a:prstTxWarp>
          </a:bodyPr>
          <a:lstStyle/>
          <a:p>
            <a:pPr marL="342900" indent="-342900">
              <a:spcBef>
                <a:spcPct val="20000"/>
              </a:spcBef>
            </a:pPr>
            <a:endParaRPr lang="en-US" sz="2800">
              <a:solidFill>
                <a:srgbClr val="000066"/>
              </a:solidFill>
              <a:latin typeface="Tahoma" pitchFamily="27"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fontScale="90000"/>
          </a:bodyPr>
          <a:lstStyle/>
          <a:p>
            <a:pPr eaLnBrk="1" hangingPunct="1">
              <a:defRPr/>
            </a:pPr>
            <a:r>
              <a:rPr lang="en-US" sz="4000" b="1" smtClean="0">
                <a:solidFill>
                  <a:srgbClr val="002162"/>
                </a:solidFill>
                <a:effectLst>
                  <a:outerShdw blurRad="38100" dist="38100" dir="2700000" algn="tl">
                    <a:srgbClr val="C0C0C0"/>
                  </a:outerShdw>
                </a:effectLst>
              </a:rPr>
              <a:t>Some Characteristics of Climate Science</a:t>
            </a:r>
          </a:p>
        </p:txBody>
      </p:sp>
      <p:sp>
        <p:nvSpPr>
          <p:cNvPr id="3" name="Content Placeholder 2"/>
          <p:cNvSpPr>
            <a:spLocks noGrp="1"/>
          </p:cNvSpPr>
          <p:nvPr>
            <p:ph idx="4294967295"/>
          </p:nvPr>
        </p:nvSpPr>
        <p:spPr/>
        <p:txBody>
          <a:bodyPr>
            <a:normAutofit lnSpcReduction="10000"/>
          </a:bodyPr>
          <a:lstStyle/>
          <a:p>
            <a:pPr eaLnBrk="1" hangingPunct="1">
              <a:lnSpc>
                <a:spcPct val="90000"/>
              </a:lnSpc>
              <a:defRPr/>
            </a:pPr>
            <a:r>
              <a:rPr lang="en-US" b="1" smtClean="0">
                <a:solidFill>
                  <a:srgbClr val="002162"/>
                </a:solidFill>
              </a:rPr>
              <a:t>Described by some as the most difficult scientific problem ever faced </a:t>
            </a:r>
          </a:p>
          <a:p>
            <a:pPr eaLnBrk="1" hangingPunct="1">
              <a:lnSpc>
                <a:spcPct val="90000"/>
              </a:lnSpc>
              <a:defRPr/>
            </a:pPr>
            <a:r>
              <a:rPr lang="en-US" b="1" smtClean="0">
                <a:solidFill>
                  <a:srgbClr val="002162"/>
                </a:solidFill>
              </a:rPr>
              <a:t>Draws on all the major scientific disciplines:</a:t>
            </a:r>
          </a:p>
          <a:p>
            <a:pPr lvl="1" eaLnBrk="1" hangingPunct="1">
              <a:lnSpc>
                <a:spcPct val="90000"/>
              </a:lnSpc>
              <a:defRPr/>
            </a:pPr>
            <a:r>
              <a:rPr lang="en-US" b="1" smtClean="0">
                <a:solidFill>
                  <a:srgbClr val="002162"/>
                </a:solidFill>
              </a:rPr>
              <a:t>Chemistry, geology, atmospheric science, oceanography, solar physics, orbital mechanics, biology</a:t>
            </a:r>
          </a:p>
          <a:p>
            <a:pPr lvl="1" eaLnBrk="1" hangingPunct="1">
              <a:lnSpc>
                <a:spcPct val="90000"/>
              </a:lnSpc>
              <a:defRPr/>
            </a:pPr>
            <a:r>
              <a:rPr lang="en-US" b="1" smtClean="0">
                <a:solidFill>
                  <a:srgbClr val="002162"/>
                </a:solidFill>
              </a:rPr>
              <a:t>Climate prediction also requires understanding of economics, politics, human psychology</a:t>
            </a:r>
          </a:p>
          <a:p>
            <a:pPr eaLnBrk="1" hangingPunct="1">
              <a:lnSpc>
                <a:spcPct val="90000"/>
              </a:lnSpc>
              <a:defRPr/>
            </a:pPr>
            <a:r>
              <a:rPr lang="en-US" b="1" smtClean="0">
                <a:solidFill>
                  <a:srgbClr val="002162"/>
                </a:solidFill>
              </a:rPr>
              <a:t>Very much a frontier science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John Tyndall.">
            <a:hlinkClick r:id="rId3" tooltip="John Tyndall."/>
          </p:cNvPr>
          <p:cNvPicPr>
            <a:picLocks noChangeAspect="1" noChangeArrowheads="1"/>
          </p:cNvPicPr>
          <p:nvPr/>
        </p:nvPicPr>
        <p:blipFill>
          <a:blip r:embed="rId4" cstate="print"/>
          <a:srcRect/>
          <a:stretch>
            <a:fillRect/>
          </a:stretch>
        </p:blipFill>
        <p:spPr bwMode="auto">
          <a:xfrm>
            <a:off x="6934200" y="304800"/>
            <a:ext cx="1905000" cy="2409825"/>
          </a:xfrm>
          <a:prstGeom prst="rect">
            <a:avLst/>
          </a:prstGeom>
          <a:noFill/>
          <a:ln w="9525">
            <a:noFill/>
            <a:miter lim="800000"/>
            <a:headEnd/>
            <a:tailEnd/>
          </a:ln>
        </p:spPr>
      </p:pic>
      <p:pic>
        <p:nvPicPr>
          <p:cNvPr id="17411" name="Picture 6" descr="tyndall2"/>
          <p:cNvPicPr>
            <a:picLocks noChangeAspect="1" noChangeArrowheads="1"/>
          </p:cNvPicPr>
          <p:nvPr/>
        </p:nvPicPr>
        <p:blipFill>
          <a:blip r:embed="rId5" cstate="print"/>
          <a:srcRect/>
          <a:stretch>
            <a:fillRect/>
          </a:stretch>
        </p:blipFill>
        <p:spPr bwMode="auto">
          <a:xfrm>
            <a:off x="1676400" y="2819400"/>
            <a:ext cx="6172200" cy="3917950"/>
          </a:xfrm>
          <a:prstGeom prst="rect">
            <a:avLst/>
          </a:prstGeom>
          <a:noFill/>
          <a:ln w="9525">
            <a:noFill/>
            <a:miter lim="800000"/>
            <a:headEnd/>
            <a:tailEnd/>
          </a:ln>
        </p:spPr>
      </p:pic>
      <p:sp>
        <p:nvSpPr>
          <p:cNvPr id="17412" name="Text Box 7"/>
          <p:cNvSpPr txBox="1">
            <a:spLocks noChangeArrowheads="1"/>
          </p:cNvSpPr>
          <p:nvPr/>
        </p:nvSpPr>
        <p:spPr bwMode="auto">
          <a:xfrm>
            <a:off x="7086600" y="2895600"/>
            <a:ext cx="1676400" cy="641350"/>
          </a:xfrm>
          <a:prstGeom prst="rect">
            <a:avLst/>
          </a:prstGeom>
          <a:noFill/>
          <a:ln w="9525">
            <a:noFill/>
            <a:miter lim="800000"/>
            <a:headEnd/>
            <a:tailEnd/>
          </a:ln>
        </p:spPr>
        <p:txBody>
          <a:bodyPr>
            <a:spAutoFit/>
          </a:bodyPr>
          <a:lstStyle/>
          <a:p>
            <a:pPr algn="ctr">
              <a:spcBef>
                <a:spcPct val="50000"/>
              </a:spcBef>
            </a:pPr>
            <a:r>
              <a:rPr lang="en-US" sz="1800" b="1">
                <a:solidFill>
                  <a:srgbClr val="002162"/>
                </a:solidFill>
              </a:rPr>
              <a:t>John Tyndall (1820-1893)</a:t>
            </a:r>
          </a:p>
        </p:txBody>
      </p:sp>
      <p:sp>
        <p:nvSpPr>
          <p:cNvPr id="4104" name="Text Box 8"/>
          <p:cNvSpPr txBox="1">
            <a:spLocks noChangeArrowheads="1"/>
          </p:cNvSpPr>
          <p:nvPr/>
        </p:nvSpPr>
        <p:spPr bwMode="auto">
          <a:xfrm>
            <a:off x="2514600" y="304800"/>
            <a:ext cx="4267200" cy="1077913"/>
          </a:xfrm>
          <a:prstGeom prst="rect">
            <a:avLst/>
          </a:prstGeom>
          <a:noFill/>
          <a:ln w="9525">
            <a:noFill/>
            <a:miter lim="800000"/>
            <a:headEnd/>
            <a:tailEnd/>
          </a:ln>
          <a:effectLst/>
        </p:spPr>
        <p:txBody>
          <a:bodyPr>
            <a:spAutoFit/>
          </a:bodyPr>
          <a:lstStyle/>
          <a:p>
            <a:pPr algn="ctr">
              <a:spcBef>
                <a:spcPct val="50000"/>
              </a:spcBef>
              <a:defRPr/>
            </a:pPr>
            <a:r>
              <a:rPr lang="en-US" sz="3200" b="1" dirty="0">
                <a:solidFill>
                  <a:schemeClr val="accent2"/>
                </a:solidFill>
                <a:effectLst>
                  <a:outerShdw blurRad="38100" dist="38100" dir="2700000" algn="tl">
                    <a:srgbClr val="C0C0C0"/>
                  </a:outerShdw>
                </a:effectLst>
              </a:rPr>
              <a:t>The Greenhouse Effect</a:t>
            </a:r>
          </a:p>
        </p:txBody>
      </p:sp>
      <p:pic>
        <p:nvPicPr>
          <p:cNvPr id="17414" name="Picture 7" descr="File:Fourier2.jpg">
            <a:hlinkClick r:id="rId6"/>
          </p:cNvPr>
          <p:cNvPicPr>
            <a:picLocks noChangeAspect="1" noChangeArrowheads="1"/>
          </p:cNvPicPr>
          <p:nvPr/>
        </p:nvPicPr>
        <p:blipFill>
          <a:blip r:embed="rId7" cstate="print"/>
          <a:srcRect/>
          <a:stretch>
            <a:fillRect/>
          </a:stretch>
        </p:blipFill>
        <p:spPr bwMode="auto">
          <a:xfrm>
            <a:off x="304800" y="228600"/>
            <a:ext cx="2066925" cy="2362200"/>
          </a:xfrm>
          <a:prstGeom prst="rect">
            <a:avLst/>
          </a:prstGeom>
          <a:noFill/>
          <a:ln w="9525">
            <a:noFill/>
            <a:miter lim="800000"/>
            <a:headEnd/>
            <a:tailEnd/>
          </a:ln>
        </p:spPr>
      </p:pic>
      <p:sp>
        <p:nvSpPr>
          <p:cNvPr id="17415" name="TextBox 6"/>
          <p:cNvSpPr txBox="1">
            <a:spLocks noChangeArrowheads="1"/>
          </p:cNvSpPr>
          <p:nvPr/>
        </p:nvSpPr>
        <p:spPr bwMode="auto">
          <a:xfrm>
            <a:off x="304800" y="2667000"/>
            <a:ext cx="2286000" cy="923925"/>
          </a:xfrm>
          <a:prstGeom prst="rect">
            <a:avLst/>
          </a:prstGeom>
          <a:noFill/>
          <a:ln w="9525">
            <a:noFill/>
            <a:miter lim="800000"/>
            <a:headEnd/>
            <a:tailEnd/>
          </a:ln>
        </p:spPr>
        <p:txBody>
          <a:bodyPr>
            <a:spAutoFit/>
          </a:bodyPr>
          <a:lstStyle/>
          <a:p>
            <a:r>
              <a:rPr lang="en-US" sz="1800" b="1">
                <a:solidFill>
                  <a:srgbClr val="002060"/>
                </a:solidFill>
              </a:rPr>
              <a:t>Jean Baptiste Joseph Fourier</a:t>
            </a:r>
          </a:p>
          <a:p>
            <a:r>
              <a:rPr lang="en-US" sz="1800" b="1">
                <a:solidFill>
                  <a:srgbClr val="002060"/>
                </a:solidFill>
              </a:rPr>
              <a:t>(1768-1830)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ext Box 4"/>
          <p:cNvSpPr txBox="1">
            <a:spLocks noChangeArrowheads="1"/>
          </p:cNvSpPr>
          <p:nvPr/>
        </p:nvSpPr>
        <p:spPr bwMode="auto">
          <a:xfrm>
            <a:off x="381000" y="304800"/>
            <a:ext cx="6019800" cy="3260725"/>
          </a:xfrm>
          <a:prstGeom prst="rect">
            <a:avLst/>
          </a:prstGeom>
          <a:noFill/>
          <a:ln w="9525">
            <a:noFill/>
            <a:miter lim="800000"/>
            <a:headEnd/>
            <a:tailEnd/>
          </a:ln>
        </p:spPr>
        <p:txBody>
          <a:bodyPr>
            <a:spAutoFit/>
          </a:bodyPr>
          <a:lstStyle/>
          <a:p>
            <a:pPr>
              <a:spcBef>
                <a:spcPct val="50000"/>
              </a:spcBef>
            </a:pPr>
            <a:r>
              <a:rPr lang="en-US" sz="3200" b="1" dirty="0"/>
              <a:t>	</a:t>
            </a:r>
            <a:r>
              <a:rPr lang="en-US" sz="3200" b="1" dirty="0">
                <a:solidFill>
                  <a:srgbClr val="002162"/>
                </a:solidFill>
              </a:rPr>
              <a:t>Tyndall’s Discovery: </a:t>
            </a:r>
          </a:p>
          <a:p>
            <a:pPr>
              <a:spcBef>
                <a:spcPct val="50000"/>
              </a:spcBef>
            </a:pPr>
            <a:r>
              <a:rPr lang="en-US" sz="3200" dirty="0">
                <a:solidFill>
                  <a:srgbClr val="002162"/>
                </a:solidFill>
              </a:rPr>
              <a:t>Oxygen (O</a:t>
            </a:r>
            <a:r>
              <a:rPr lang="en-US" sz="3200" baseline="-25000" dirty="0">
                <a:solidFill>
                  <a:srgbClr val="002162"/>
                </a:solidFill>
              </a:rPr>
              <a:t>2</a:t>
            </a:r>
            <a:r>
              <a:rPr lang="en-US" sz="3200" dirty="0">
                <a:solidFill>
                  <a:srgbClr val="002162"/>
                </a:solidFill>
              </a:rPr>
              <a:t>) and Nitrogen (N</a:t>
            </a:r>
            <a:r>
              <a:rPr lang="en-US" sz="3200" baseline="-25000" dirty="0">
                <a:solidFill>
                  <a:srgbClr val="002162"/>
                </a:solidFill>
              </a:rPr>
              <a:t>2</a:t>
            </a:r>
            <a:r>
              <a:rPr lang="en-US" sz="3200" dirty="0">
                <a:solidFill>
                  <a:srgbClr val="002162"/>
                </a:solidFill>
              </a:rPr>
              <a:t>), which together comprise about 97% of the atmosphere, are transparent to solar and infrared radiation</a:t>
            </a:r>
          </a:p>
        </p:txBody>
      </p:sp>
      <p:pic>
        <p:nvPicPr>
          <p:cNvPr id="1031" name="Picture 5" descr="fig4"/>
          <p:cNvPicPr>
            <a:picLocks noChangeAspect="1" noChangeArrowheads="1"/>
          </p:cNvPicPr>
          <p:nvPr/>
        </p:nvPicPr>
        <p:blipFill>
          <a:blip r:embed="rId4" cstate="print">
            <a:lum bright="-9000" contrast="6000"/>
          </a:blip>
          <a:srcRect/>
          <a:stretch>
            <a:fillRect/>
          </a:stretch>
        </p:blipFill>
        <p:spPr bwMode="auto">
          <a:xfrm>
            <a:off x="6248400" y="533400"/>
            <a:ext cx="2693988" cy="2905125"/>
          </a:xfrm>
          <a:prstGeom prst="rect">
            <a:avLst/>
          </a:prstGeom>
          <a:noFill/>
          <a:ln w="9525">
            <a:noFill/>
            <a:miter lim="800000"/>
            <a:headEnd/>
            <a:tailEnd/>
          </a:ln>
        </p:spPr>
      </p:pic>
      <p:sp>
        <p:nvSpPr>
          <p:cNvPr id="1032" name="Text Box 6"/>
          <p:cNvSpPr txBox="1">
            <a:spLocks noChangeArrowheads="1"/>
          </p:cNvSpPr>
          <p:nvPr/>
        </p:nvSpPr>
        <p:spPr bwMode="auto">
          <a:xfrm>
            <a:off x="533400" y="4114800"/>
            <a:ext cx="6096000" cy="579438"/>
          </a:xfrm>
          <a:prstGeom prst="rect">
            <a:avLst/>
          </a:prstGeom>
          <a:noFill/>
          <a:ln w="9525">
            <a:noFill/>
            <a:miter lim="800000"/>
            <a:headEnd/>
            <a:tailEnd/>
          </a:ln>
        </p:spPr>
        <p:txBody>
          <a:bodyPr>
            <a:spAutoFit/>
          </a:bodyPr>
          <a:lstStyle/>
          <a:p>
            <a:pPr>
              <a:spcBef>
                <a:spcPct val="50000"/>
              </a:spcBef>
            </a:pPr>
            <a:r>
              <a:rPr lang="en-US" sz="3200">
                <a:solidFill>
                  <a:srgbClr val="002162"/>
                </a:solidFill>
              </a:rPr>
              <a:t>If that’s all there were:</a:t>
            </a:r>
          </a:p>
        </p:txBody>
      </p:sp>
      <p:graphicFrame>
        <p:nvGraphicFramePr>
          <p:cNvPr id="1026" name="Object 7"/>
          <p:cNvGraphicFramePr>
            <a:graphicFrameLocks noChangeAspect="1"/>
          </p:cNvGraphicFramePr>
          <p:nvPr/>
        </p:nvGraphicFramePr>
        <p:xfrm>
          <a:off x="5334000" y="3962400"/>
          <a:ext cx="2895600" cy="1057275"/>
        </p:xfrm>
        <a:graphic>
          <a:graphicData uri="http://schemas.openxmlformats.org/presentationml/2006/ole">
            <p:oleObj spid="_x0000_s1026" name="Equation" r:id="rId5" imgW="1079280" imgH="393480" progId="Equation.DSMT4">
              <p:embed/>
            </p:oleObj>
          </a:graphicData>
        </a:graphic>
      </p:graphicFrame>
      <p:sp>
        <p:nvSpPr>
          <p:cNvPr id="1033" name="Text Box 8"/>
          <p:cNvSpPr txBox="1">
            <a:spLocks noChangeArrowheads="1"/>
          </p:cNvSpPr>
          <p:nvPr/>
        </p:nvSpPr>
        <p:spPr bwMode="auto">
          <a:xfrm>
            <a:off x="4572000" y="5105400"/>
            <a:ext cx="4572000" cy="1552575"/>
          </a:xfrm>
          <a:prstGeom prst="rect">
            <a:avLst/>
          </a:prstGeom>
          <a:noFill/>
          <a:ln w="9525">
            <a:noFill/>
            <a:miter lim="800000"/>
            <a:headEnd/>
            <a:tailEnd/>
          </a:ln>
        </p:spPr>
        <p:txBody>
          <a:bodyPr>
            <a:spAutoFit/>
          </a:bodyPr>
          <a:lstStyle/>
          <a:p>
            <a:pPr>
              <a:spcBef>
                <a:spcPct val="50000"/>
              </a:spcBef>
            </a:pPr>
            <a:r>
              <a:rPr lang="en-US" sz="2400"/>
              <a:t>   </a:t>
            </a:r>
            <a:r>
              <a:rPr lang="en-US" sz="2400">
                <a:solidFill>
                  <a:srgbClr val="002162"/>
                </a:solidFill>
              </a:rPr>
              <a:t>= Stefan-Boltzmann constant</a:t>
            </a:r>
          </a:p>
          <a:p>
            <a:pPr>
              <a:spcBef>
                <a:spcPct val="50000"/>
              </a:spcBef>
            </a:pPr>
            <a:r>
              <a:rPr lang="en-US" sz="2400">
                <a:solidFill>
                  <a:srgbClr val="002162"/>
                </a:solidFill>
              </a:rPr>
              <a:t>a = Planetary albedo</a:t>
            </a:r>
          </a:p>
          <a:p>
            <a:pPr>
              <a:spcBef>
                <a:spcPct val="50000"/>
              </a:spcBef>
            </a:pPr>
            <a:r>
              <a:rPr lang="en-US" sz="2400">
                <a:solidFill>
                  <a:srgbClr val="002162"/>
                </a:solidFill>
              </a:rPr>
              <a:t>   = Solar constant</a:t>
            </a:r>
          </a:p>
        </p:txBody>
      </p:sp>
      <p:graphicFrame>
        <p:nvGraphicFramePr>
          <p:cNvPr id="1027" name="Object 9"/>
          <p:cNvGraphicFramePr>
            <a:graphicFrameLocks noChangeAspect="1"/>
          </p:cNvGraphicFramePr>
          <p:nvPr/>
        </p:nvGraphicFramePr>
        <p:xfrm>
          <a:off x="4495800" y="5181600"/>
          <a:ext cx="381000" cy="349250"/>
        </p:xfrm>
        <a:graphic>
          <a:graphicData uri="http://schemas.openxmlformats.org/presentationml/2006/ole">
            <p:oleObj spid="_x0000_s1027" name="Equation" r:id="rId6" imgW="152280" imgH="139680" progId="Equation.DSMT4">
              <p:embed/>
            </p:oleObj>
          </a:graphicData>
        </a:graphic>
      </p:graphicFrame>
      <p:graphicFrame>
        <p:nvGraphicFramePr>
          <p:cNvPr id="1028" name="Object 10"/>
          <p:cNvGraphicFramePr>
            <a:graphicFrameLocks noChangeAspect="1"/>
          </p:cNvGraphicFramePr>
          <p:nvPr/>
        </p:nvGraphicFramePr>
        <p:xfrm>
          <a:off x="4495800" y="6172200"/>
          <a:ext cx="366713" cy="471488"/>
        </p:xfrm>
        <a:graphic>
          <a:graphicData uri="http://schemas.openxmlformats.org/presentationml/2006/ole">
            <p:oleObj spid="_x0000_s1028" name="Equation" r:id="rId7" imgW="177480" imgH="228600" progId="Equation.DSMT4">
              <p:embed/>
            </p:oleObj>
          </a:graphicData>
        </a:graphic>
      </p:graphicFrame>
      <p:graphicFrame>
        <p:nvGraphicFramePr>
          <p:cNvPr id="1029" name="Object 11"/>
          <p:cNvGraphicFramePr>
            <a:graphicFrameLocks noChangeAspect="1"/>
          </p:cNvGraphicFramePr>
          <p:nvPr/>
        </p:nvGraphicFramePr>
        <p:xfrm>
          <a:off x="762000" y="5105400"/>
          <a:ext cx="2895600" cy="650875"/>
        </p:xfrm>
        <a:graphic>
          <a:graphicData uri="http://schemas.openxmlformats.org/presentationml/2006/ole">
            <p:oleObj spid="_x0000_s1029" name="Equation" r:id="rId8" imgW="1015920" imgH="228600" progId="Equation.DSMT4">
              <p:embed/>
            </p:oleObj>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4"/>
          <p:cNvSpPr txBox="1">
            <a:spLocks noChangeArrowheads="1"/>
          </p:cNvSpPr>
          <p:nvPr/>
        </p:nvSpPr>
        <p:spPr bwMode="auto">
          <a:xfrm>
            <a:off x="609600" y="381000"/>
            <a:ext cx="4419600" cy="3749675"/>
          </a:xfrm>
          <a:prstGeom prst="rect">
            <a:avLst/>
          </a:prstGeom>
          <a:noFill/>
          <a:ln w="9525">
            <a:noFill/>
            <a:miter lim="800000"/>
            <a:headEnd/>
            <a:tailEnd/>
          </a:ln>
        </p:spPr>
        <p:txBody>
          <a:bodyPr>
            <a:spAutoFit/>
          </a:bodyPr>
          <a:lstStyle/>
          <a:p>
            <a:pPr>
              <a:spcBef>
                <a:spcPct val="50000"/>
              </a:spcBef>
            </a:pPr>
            <a:r>
              <a:rPr lang="en-US" sz="3200">
                <a:solidFill>
                  <a:srgbClr val="002162"/>
                </a:solidFill>
              </a:rPr>
              <a:t>But certain trace gases interact strongly with radiation:</a:t>
            </a:r>
          </a:p>
          <a:p>
            <a:pPr>
              <a:spcBef>
                <a:spcPct val="50000"/>
              </a:spcBef>
            </a:pPr>
            <a:r>
              <a:rPr lang="en-US" sz="3200">
                <a:solidFill>
                  <a:srgbClr val="002162"/>
                </a:solidFill>
              </a:rPr>
              <a:t>H</a:t>
            </a:r>
            <a:r>
              <a:rPr lang="en-US" sz="3200" baseline="-25000">
                <a:solidFill>
                  <a:srgbClr val="002162"/>
                </a:solidFill>
              </a:rPr>
              <a:t>2</a:t>
            </a:r>
            <a:r>
              <a:rPr lang="en-US" sz="3200">
                <a:solidFill>
                  <a:srgbClr val="002162"/>
                </a:solidFill>
              </a:rPr>
              <a:t>0  (water vapor)</a:t>
            </a:r>
          </a:p>
          <a:p>
            <a:pPr>
              <a:spcBef>
                <a:spcPct val="50000"/>
              </a:spcBef>
            </a:pPr>
            <a:r>
              <a:rPr lang="en-US" sz="3200">
                <a:solidFill>
                  <a:srgbClr val="002162"/>
                </a:solidFill>
              </a:rPr>
              <a:t>CO</a:t>
            </a:r>
            <a:r>
              <a:rPr lang="en-US" sz="3200" baseline="-25000">
                <a:solidFill>
                  <a:srgbClr val="002162"/>
                </a:solidFill>
              </a:rPr>
              <a:t>2</a:t>
            </a:r>
            <a:r>
              <a:rPr lang="en-US" sz="3200">
                <a:solidFill>
                  <a:srgbClr val="002162"/>
                </a:solidFill>
              </a:rPr>
              <a:t> (carbon dioxide)</a:t>
            </a:r>
          </a:p>
          <a:p>
            <a:pPr>
              <a:spcBef>
                <a:spcPct val="50000"/>
              </a:spcBef>
            </a:pPr>
            <a:r>
              <a:rPr lang="en-US" sz="3200">
                <a:solidFill>
                  <a:srgbClr val="002162"/>
                </a:solidFill>
              </a:rPr>
              <a:t>CH</a:t>
            </a:r>
            <a:r>
              <a:rPr lang="en-US" sz="3200" baseline="-25000">
                <a:solidFill>
                  <a:srgbClr val="002162"/>
                </a:solidFill>
              </a:rPr>
              <a:t>4</a:t>
            </a:r>
            <a:r>
              <a:rPr lang="en-US" sz="3200">
                <a:solidFill>
                  <a:srgbClr val="002162"/>
                </a:solidFill>
              </a:rPr>
              <a:t> (methane)</a:t>
            </a:r>
          </a:p>
        </p:txBody>
      </p:sp>
      <p:pic>
        <p:nvPicPr>
          <p:cNvPr id="2052" name="Picture 6" descr="fig4"/>
          <p:cNvPicPr>
            <a:picLocks noChangeAspect="1" noChangeArrowheads="1"/>
          </p:cNvPicPr>
          <p:nvPr/>
        </p:nvPicPr>
        <p:blipFill>
          <a:blip r:embed="rId4" cstate="print"/>
          <a:srcRect/>
          <a:stretch>
            <a:fillRect/>
          </a:stretch>
        </p:blipFill>
        <p:spPr bwMode="auto">
          <a:xfrm>
            <a:off x="5181600" y="838200"/>
            <a:ext cx="3486150" cy="2840038"/>
          </a:xfrm>
          <a:prstGeom prst="rect">
            <a:avLst/>
          </a:prstGeom>
          <a:noFill/>
          <a:ln w="9525">
            <a:noFill/>
            <a:miter lim="800000"/>
            <a:headEnd/>
            <a:tailEnd/>
          </a:ln>
        </p:spPr>
      </p:pic>
      <p:sp>
        <p:nvSpPr>
          <p:cNvPr id="2053" name="Text Box 7"/>
          <p:cNvSpPr txBox="1">
            <a:spLocks noChangeArrowheads="1"/>
          </p:cNvSpPr>
          <p:nvPr/>
        </p:nvSpPr>
        <p:spPr bwMode="auto">
          <a:xfrm>
            <a:off x="304800" y="4495800"/>
            <a:ext cx="8077200" cy="1066800"/>
          </a:xfrm>
          <a:prstGeom prst="rect">
            <a:avLst/>
          </a:prstGeom>
          <a:noFill/>
          <a:ln w="9525">
            <a:noFill/>
            <a:miter lim="800000"/>
            <a:headEnd/>
            <a:tailEnd/>
          </a:ln>
        </p:spPr>
        <p:txBody>
          <a:bodyPr>
            <a:spAutoFit/>
          </a:bodyPr>
          <a:lstStyle/>
          <a:p>
            <a:pPr>
              <a:spcBef>
                <a:spcPct val="50000"/>
              </a:spcBef>
            </a:pPr>
            <a:r>
              <a:rPr lang="en-US" sz="3200">
                <a:solidFill>
                  <a:srgbClr val="002162"/>
                </a:solidFill>
              </a:rPr>
              <a:t>Clouds also interact strongly with radiation. Together, they yield:</a:t>
            </a:r>
          </a:p>
        </p:txBody>
      </p:sp>
      <p:graphicFrame>
        <p:nvGraphicFramePr>
          <p:cNvPr id="2050" name="Object 8"/>
          <p:cNvGraphicFramePr>
            <a:graphicFrameLocks noChangeAspect="1"/>
          </p:cNvGraphicFramePr>
          <p:nvPr/>
        </p:nvGraphicFramePr>
        <p:xfrm>
          <a:off x="2743200" y="5715000"/>
          <a:ext cx="3429000" cy="717550"/>
        </p:xfrm>
        <a:graphic>
          <a:graphicData uri="http://schemas.openxmlformats.org/presentationml/2006/ole">
            <p:oleObj spid="_x0000_s2050" name="Equation" r:id="rId5" imgW="1091880" imgH="228600" progId="Equation.DSMT4">
              <p:embed/>
            </p:oleObj>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p:cNvPicPr>
            <a:picLocks noChangeAspect="1" noChangeArrowheads="1"/>
          </p:cNvPicPr>
          <p:nvPr/>
        </p:nvPicPr>
        <p:blipFill>
          <a:blip r:embed="rId3" cstate="print"/>
          <a:srcRect/>
          <a:stretch>
            <a:fillRect/>
          </a:stretch>
        </p:blipFill>
        <p:spPr bwMode="auto">
          <a:xfrm>
            <a:off x="457200" y="1676400"/>
            <a:ext cx="8272463" cy="4592638"/>
          </a:xfrm>
          <a:prstGeom prst="rect">
            <a:avLst/>
          </a:prstGeom>
          <a:noFill/>
          <a:ln w="9525">
            <a:noFill/>
            <a:miter lim="800000"/>
            <a:headEnd/>
            <a:tailEnd/>
          </a:ln>
        </p:spPr>
      </p:pic>
      <p:sp>
        <p:nvSpPr>
          <p:cNvPr id="3077" name="Text Box 5"/>
          <p:cNvSpPr txBox="1">
            <a:spLocks noChangeArrowheads="1"/>
          </p:cNvSpPr>
          <p:nvPr/>
        </p:nvSpPr>
        <p:spPr bwMode="auto">
          <a:xfrm>
            <a:off x="2209800" y="609600"/>
            <a:ext cx="5257800" cy="457200"/>
          </a:xfrm>
          <a:prstGeom prst="rect">
            <a:avLst/>
          </a:prstGeom>
          <a:noFill/>
          <a:ln w="9525">
            <a:noFill/>
            <a:miter lim="800000"/>
            <a:headEnd/>
            <a:tailEnd/>
          </a:ln>
          <a:effectLst/>
        </p:spPr>
        <p:txBody>
          <a:bodyPr>
            <a:spAutoFit/>
          </a:bodyPr>
          <a:lstStyle/>
          <a:p>
            <a:pPr>
              <a:spcBef>
                <a:spcPct val="50000"/>
              </a:spcBef>
              <a:defRPr/>
            </a:pPr>
            <a:r>
              <a:rPr lang="en-US" sz="2400" b="1">
                <a:solidFill>
                  <a:srgbClr val="002162"/>
                </a:solidFill>
                <a:effectLst>
                  <a:outerShdw blurRad="38100" dist="38100" dir="2700000" algn="tl">
                    <a:srgbClr val="C0C0C0"/>
                  </a:outerShdw>
                </a:effectLst>
              </a:rPr>
              <a:t>Elements of the Greenhouse Effect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0706" name="Text Box 2"/>
          <p:cNvSpPr txBox="1">
            <a:spLocks noChangeArrowheads="1"/>
          </p:cNvSpPr>
          <p:nvPr/>
        </p:nvSpPr>
        <p:spPr bwMode="auto">
          <a:xfrm>
            <a:off x="533400" y="1752600"/>
            <a:ext cx="8001000" cy="3416320"/>
          </a:xfrm>
          <a:prstGeom prst="rect">
            <a:avLst/>
          </a:prstGeom>
          <a:noFill/>
          <a:ln w="9525">
            <a:noFill/>
            <a:miter lim="800000"/>
            <a:headEnd/>
            <a:tailEnd/>
          </a:ln>
          <a:effectLst/>
        </p:spPr>
        <p:txBody>
          <a:bodyPr>
            <a:spAutoFit/>
          </a:bodyPr>
          <a:lstStyle/>
          <a:p>
            <a:pPr algn="ctr">
              <a:spcBef>
                <a:spcPct val="50000"/>
              </a:spcBef>
              <a:defRPr/>
            </a:pPr>
            <a:r>
              <a:rPr lang="en-US" sz="3600" b="1" dirty="0">
                <a:solidFill>
                  <a:srgbClr val="002162"/>
                </a:solidFill>
                <a:effectLst>
                  <a:outerShdw blurRad="38100" dist="38100" dir="2700000" algn="tl">
                    <a:srgbClr val="C0C0C0"/>
                  </a:outerShdw>
                </a:effectLst>
              </a:rPr>
              <a:t>If the Only Feedback Were Temperature, Doubling Carbon Dioxide would </a:t>
            </a:r>
            <a:r>
              <a:rPr lang="en-US" sz="3600" b="1" dirty="0" smtClean="0">
                <a:solidFill>
                  <a:srgbClr val="002162"/>
                </a:solidFill>
                <a:effectLst>
                  <a:outerShdw blurRad="38100" dist="38100" dir="2700000" algn="tl">
                    <a:srgbClr val="C0C0C0"/>
                  </a:outerShdw>
                </a:effectLst>
              </a:rPr>
              <a:t>Increase Radiative Forcing by 4 W/m</a:t>
            </a:r>
            <a:r>
              <a:rPr lang="en-US" sz="3600" b="1" baseline="30000" dirty="0" smtClean="0">
                <a:solidFill>
                  <a:srgbClr val="002162"/>
                </a:solidFill>
                <a:effectLst>
                  <a:outerShdw blurRad="38100" dist="38100" dir="2700000" algn="tl">
                    <a:srgbClr val="C0C0C0"/>
                  </a:outerShdw>
                </a:effectLst>
              </a:rPr>
              <a:t>2</a:t>
            </a:r>
            <a:r>
              <a:rPr lang="en-US" sz="3600" b="1" dirty="0" smtClean="0">
                <a:solidFill>
                  <a:srgbClr val="002162"/>
                </a:solidFill>
                <a:effectLst>
                  <a:outerShdw blurRad="38100" dist="38100" dir="2700000" algn="tl">
                    <a:srgbClr val="C0C0C0"/>
                  </a:outerShdw>
                </a:effectLst>
              </a:rPr>
              <a:t> and Thereby Increase </a:t>
            </a:r>
            <a:r>
              <a:rPr lang="en-US" sz="3600" b="1" dirty="0">
                <a:solidFill>
                  <a:srgbClr val="002162"/>
                </a:solidFill>
                <a:effectLst>
                  <a:outerShdw blurRad="38100" dist="38100" dir="2700000" algn="tl">
                    <a:srgbClr val="C0C0C0"/>
                  </a:outerShdw>
                </a:effectLst>
              </a:rPr>
              <a:t>Surface Temperature by about 1.1 </a:t>
            </a:r>
            <a:r>
              <a:rPr lang="en-US" sz="3600" b="1" baseline="30000" dirty="0" err="1">
                <a:solidFill>
                  <a:srgbClr val="002162"/>
                </a:solidFill>
                <a:effectLst>
                  <a:outerShdw blurRad="38100" dist="38100" dir="2700000" algn="tl">
                    <a:srgbClr val="C0C0C0"/>
                  </a:outerShdw>
                </a:effectLst>
              </a:rPr>
              <a:t>o</a:t>
            </a:r>
            <a:r>
              <a:rPr lang="en-US" sz="3600" b="1" dirty="0" err="1">
                <a:solidFill>
                  <a:srgbClr val="002162"/>
                </a:solidFill>
                <a:effectLst>
                  <a:outerShdw blurRad="38100" dist="38100" dir="2700000" algn="tl">
                    <a:srgbClr val="C0C0C0"/>
                  </a:outerShdw>
                </a:effectLst>
              </a:rPr>
              <a:t>C.</a:t>
            </a:r>
            <a:r>
              <a:rPr lang="en-US" sz="3600" b="1" dirty="0">
                <a:effectLst>
                  <a:outerShdw blurRad="38100" dist="38100" dir="2700000" algn="tl">
                    <a:srgbClr val="C0C0C0"/>
                  </a:outerShdw>
                </a:effectLst>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4294967295"/>
          </p:nvPr>
        </p:nvPicPr>
        <p:blipFill>
          <a:blip r:embed="rId3" cstate="print"/>
          <a:srcRect/>
          <a:stretch>
            <a:fillRect/>
          </a:stretch>
        </p:blipFill>
        <p:spPr>
          <a:xfrm>
            <a:off x="228600" y="809625"/>
            <a:ext cx="8686800" cy="5838825"/>
          </a:xfrm>
          <a:noFill/>
        </p:spPr>
      </p:pic>
      <p:sp>
        <p:nvSpPr>
          <p:cNvPr id="202755" name="Text Box 3"/>
          <p:cNvSpPr txBox="1">
            <a:spLocks noChangeArrowheads="1"/>
          </p:cNvSpPr>
          <p:nvPr/>
        </p:nvSpPr>
        <p:spPr bwMode="auto">
          <a:xfrm>
            <a:off x="381000" y="152400"/>
            <a:ext cx="8305800" cy="579438"/>
          </a:xfrm>
          <a:prstGeom prst="rect">
            <a:avLst/>
          </a:prstGeom>
          <a:noFill/>
          <a:ln w="9525">
            <a:noFill/>
            <a:miter lim="800000"/>
            <a:headEnd/>
            <a:tailEnd/>
          </a:ln>
          <a:effectLst/>
        </p:spPr>
        <p:txBody>
          <a:bodyPr>
            <a:spAutoFit/>
          </a:bodyPr>
          <a:lstStyle/>
          <a:p>
            <a:pPr algn="ctr">
              <a:spcBef>
                <a:spcPct val="50000"/>
              </a:spcBef>
              <a:defRPr/>
            </a:pPr>
            <a:r>
              <a:rPr lang="en-US" sz="3200" b="1" dirty="0">
                <a:solidFill>
                  <a:srgbClr val="002060"/>
                </a:solidFill>
                <a:effectLst>
                  <a:outerShdw blurRad="38100" dist="38100" dir="2700000" algn="tl">
                    <a:srgbClr val="C0C0C0"/>
                  </a:outerShdw>
                </a:effectLst>
              </a:rPr>
              <a:t>Climate Elements and Feedbacks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b="1" smtClean="0">
                <a:solidFill>
                  <a:srgbClr val="002162"/>
                </a:solidFill>
                <a:effectLst>
                  <a:outerShdw blurRad="38100" dist="38100" dir="2700000" algn="tl">
                    <a:srgbClr val="C0C0C0"/>
                  </a:outerShdw>
                </a:effectLst>
              </a:rPr>
              <a:t>Program</a:t>
            </a:r>
          </a:p>
        </p:txBody>
      </p:sp>
      <p:sp>
        <p:nvSpPr>
          <p:cNvPr id="69635" name="Rectangle 3"/>
          <p:cNvSpPr>
            <a:spLocks noGrp="1" noChangeArrowheads="1"/>
          </p:cNvSpPr>
          <p:nvPr>
            <p:ph type="body" idx="1"/>
          </p:nvPr>
        </p:nvSpPr>
        <p:spPr>
          <a:xfrm>
            <a:off x="533400" y="1752600"/>
            <a:ext cx="8153400" cy="4191000"/>
          </a:xfrm>
        </p:spPr>
        <p:txBody>
          <a:bodyPr/>
          <a:lstStyle/>
          <a:p>
            <a:pPr eaLnBrk="1" hangingPunct="1">
              <a:defRPr/>
            </a:pPr>
            <a:r>
              <a:rPr lang="en-US" dirty="0" smtClean="0">
                <a:solidFill>
                  <a:srgbClr val="002162"/>
                </a:solidFill>
                <a:effectLst>
                  <a:outerShdw blurRad="38100" dist="38100" dir="2700000" algn="tl">
                    <a:srgbClr val="C0C0C0"/>
                  </a:outerShdw>
                </a:effectLst>
              </a:rPr>
              <a:t>History of earth’s climate</a:t>
            </a:r>
          </a:p>
          <a:p>
            <a:pPr eaLnBrk="1" hangingPunct="1">
              <a:defRPr/>
            </a:pPr>
            <a:endParaRPr lang="en-US" dirty="0" smtClean="0">
              <a:solidFill>
                <a:srgbClr val="002162"/>
              </a:solidFill>
              <a:effectLst>
                <a:outerShdw blurRad="38100" dist="38100" dir="2700000" algn="tl">
                  <a:srgbClr val="C0C0C0"/>
                </a:outerShdw>
              </a:effectLst>
            </a:endParaRPr>
          </a:p>
          <a:p>
            <a:pPr eaLnBrk="1" hangingPunct="1">
              <a:defRPr/>
            </a:pPr>
            <a:r>
              <a:rPr lang="en-US" dirty="0" smtClean="0">
                <a:solidFill>
                  <a:srgbClr val="002162"/>
                </a:solidFill>
                <a:effectLst>
                  <a:outerShdw blurRad="38100" dist="38100" dir="2700000" algn="tl">
                    <a:srgbClr val="C0C0C0"/>
                  </a:outerShdw>
                </a:effectLst>
              </a:rPr>
              <a:t>A little climate science</a:t>
            </a:r>
          </a:p>
          <a:p>
            <a:pPr eaLnBrk="1" hangingPunct="1">
              <a:defRPr/>
            </a:pPr>
            <a:endParaRPr lang="en-US" dirty="0" smtClean="0">
              <a:solidFill>
                <a:srgbClr val="002162"/>
              </a:solidFill>
              <a:effectLst>
                <a:outerShdw blurRad="38100" dist="38100" dir="2700000" algn="tl">
                  <a:srgbClr val="C0C0C0"/>
                </a:outerShdw>
              </a:effectLst>
            </a:endParaRPr>
          </a:p>
          <a:p>
            <a:pPr eaLnBrk="1" hangingPunct="1">
              <a:defRPr/>
            </a:pPr>
            <a:r>
              <a:rPr lang="en-US" dirty="0" smtClean="0">
                <a:solidFill>
                  <a:srgbClr val="002162"/>
                </a:solidFill>
                <a:effectLst>
                  <a:outerShdw blurRad="38100" dist="38100" dir="2700000" algn="tl">
                    <a:srgbClr val="C0C0C0"/>
                  </a:outerShdw>
                </a:effectLst>
              </a:rPr>
              <a:t>Simple models and feedbacks</a:t>
            </a:r>
          </a:p>
          <a:p>
            <a:pPr eaLnBrk="1" hangingPunct="1">
              <a:defRPr/>
            </a:pPr>
            <a:endParaRPr lang="en-US" dirty="0" smtClean="0">
              <a:solidFill>
                <a:srgbClr val="002162"/>
              </a:solidFill>
              <a:effectLst>
                <a:outerShdw blurRad="38100" dist="38100" dir="2700000" algn="tl">
                  <a:srgbClr val="C0C0C0"/>
                </a:outerShdw>
              </a:effectLst>
            </a:endParaRPr>
          </a:p>
          <a:p>
            <a:pPr eaLnBrk="1" hangingPunct="1">
              <a:defRPr/>
            </a:pPr>
            <a:r>
              <a:rPr lang="en-US" dirty="0" smtClean="0">
                <a:solidFill>
                  <a:srgbClr val="002162"/>
                </a:solidFill>
                <a:effectLst>
                  <a:outerShdw blurRad="38100" dist="38100" dir="2700000" algn="tl">
                    <a:srgbClr val="C0C0C0"/>
                  </a:outerShdw>
                </a:effectLst>
              </a:rPr>
              <a:t>Possible effects of climate change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cstate="print"/>
          <a:srcRect b="8438"/>
          <a:stretch>
            <a:fillRect/>
          </a:stretch>
        </p:blipFill>
        <p:spPr bwMode="auto">
          <a:xfrm>
            <a:off x="990600" y="1143000"/>
            <a:ext cx="7162800" cy="4970463"/>
          </a:xfrm>
          <a:prstGeom prst="rect">
            <a:avLst/>
          </a:prstGeom>
          <a:noFill/>
          <a:ln w="9525">
            <a:noFill/>
            <a:miter lim="800000"/>
            <a:headEnd/>
            <a:tailEnd/>
          </a:ln>
        </p:spPr>
      </p:pic>
      <p:sp>
        <p:nvSpPr>
          <p:cNvPr id="210949" name="Rectangle 5"/>
          <p:cNvSpPr>
            <a:spLocks noGrp="1" noChangeArrowheads="1"/>
          </p:cNvSpPr>
          <p:nvPr>
            <p:ph type="title"/>
          </p:nvPr>
        </p:nvSpPr>
        <p:spPr/>
        <p:txBody>
          <a:bodyPr/>
          <a:lstStyle/>
          <a:p>
            <a:pPr eaLnBrk="1" hangingPunct="1">
              <a:defRPr/>
            </a:pPr>
            <a:r>
              <a:rPr lang="en-US" sz="4000" smtClean="0">
                <a:solidFill>
                  <a:srgbClr val="002162"/>
                </a:solidFill>
                <a:effectLst>
                  <a:outerShdw blurRad="38100" dist="38100" dir="2700000" algn="tl">
                    <a:srgbClr val="C0C0C0"/>
                  </a:outerShdw>
                </a:effectLst>
              </a:rPr>
              <a:t>Feedbacks in Climate Models</a:t>
            </a:r>
          </a:p>
        </p:txBody>
      </p:sp>
      <p:sp>
        <p:nvSpPr>
          <p:cNvPr id="22532" name="Text Box 6"/>
          <p:cNvSpPr txBox="1">
            <a:spLocks noChangeArrowheads="1"/>
          </p:cNvSpPr>
          <p:nvPr/>
        </p:nvSpPr>
        <p:spPr bwMode="auto">
          <a:xfrm>
            <a:off x="1524000" y="6096000"/>
            <a:ext cx="1219200" cy="304800"/>
          </a:xfrm>
          <a:prstGeom prst="rect">
            <a:avLst/>
          </a:prstGeom>
          <a:noFill/>
          <a:ln w="9525">
            <a:noFill/>
            <a:miter lim="800000"/>
            <a:headEnd/>
            <a:tailEnd/>
          </a:ln>
        </p:spPr>
        <p:txBody>
          <a:bodyPr>
            <a:spAutoFit/>
          </a:bodyPr>
          <a:lstStyle/>
          <a:p>
            <a:pPr>
              <a:spcBef>
                <a:spcPct val="50000"/>
              </a:spcBef>
            </a:pPr>
            <a:r>
              <a:rPr lang="en-US" b="1" dirty="0"/>
              <a:t>Water vapor</a:t>
            </a:r>
          </a:p>
        </p:txBody>
      </p:sp>
      <p:sp>
        <p:nvSpPr>
          <p:cNvPr id="22533" name="Text Box 7"/>
          <p:cNvSpPr txBox="1">
            <a:spLocks noChangeArrowheads="1"/>
          </p:cNvSpPr>
          <p:nvPr/>
        </p:nvSpPr>
        <p:spPr bwMode="auto">
          <a:xfrm>
            <a:off x="2895600" y="6096000"/>
            <a:ext cx="838200" cy="304800"/>
          </a:xfrm>
          <a:prstGeom prst="rect">
            <a:avLst/>
          </a:prstGeom>
          <a:noFill/>
          <a:ln w="9525">
            <a:noFill/>
            <a:miter lim="800000"/>
            <a:headEnd/>
            <a:tailEnd/>
          </a:ln>
        </p:spPr>
        <p:txBody>
          <a:bodyPr>
            <a:spAutoFit/>
          </a:bodyPr>
          <a:lstStyle/>
          <a:p>
            <a:pPr>
              <a:spcBef>
                <a:spcPct val="50000"/>
              </a:spcBef>
            </a:pPr>
            <a:r>
              <a:rPr lang="en-US" b="1"/>
              <a:t>Cloud</a:t>
            </a:r>
          </a:p>
        </p:txBody>
      </p:sp>
      <p:sp>
        <p:nvSpPr>
          <p:cNvPr id="22534" name="Text Box 8"/>
          <p:cNvSpPr txBox="1">
            <a:spLocks noChangeArrowheads="1"/>
          </p:cNvSpPr>
          <p:nvPr/>
        </p:nvSpPr>
        <p:spPr bwMode="auto">
          <a:xfrm>
            <a:off x="3886200" y="6096000"/>
            <a:ext cx="838200" cy="517525"/>
          </a:xfrm>
          <a:prstGeom prst="rect">
            <a:avLst/>
          </a:prstGeom>
          <a:noFill/>
          <a:ln w="9525">
            <a:noFill/>
            <a:miter lim="800000"/>
            <a:headEnd/>
            <a:tailEnd/>
          </a:ln>
        </p:spPr>
        <p:txBody>
          <a:bodyPr>
            <a:spAutoFit/>
          </a:bodyPr>
          <a:lstStyle/>
          <a:p>
            <a:pPr algn="ctr">
              <a:spcBef>
                <a:spcPct val="50000"/>
              </a:spcBef>
            </a:pPr>
            <a:r>
              <a:rPr lang="en-US" b="1"/>
              <a:t>Surface albedo</a:t>
            </a:r>
          </a:p>
        </p:txBody>
      </p:sp>
      <p:sp>
        <p:nvSpPr>
          <p:cNvPr id="22535" name="Text Box 9"/>
          <p:cNvSpPr txBox="1">
            <a:spLocks noChangeArrowheads="1"/>
          </p:cNvSpPr>
          <p:nvPr/>
        </p:nvSpPr>
        <p:spPr bwMode="auto">
          <a:xfrm>
            <a:off x="4800600" y="6096000"/>
            <a:ext cx="1143000" cy="304800"/>
          </a:xfrm>
          <a:prstGeom prst="rect">
            <a:avLst/>
          </a:prstGeom>
          <a:noFill/>
          <a:ln w="9525">
            <a:noFill/>
            <a:miter lim="800000"/>
            <a:headEnd/>
            <a:tailEnd/>
          </a:ln>
        </p:spPr>
        <p:txBody>
          <a:bodyPr>
            <a:spAutoFit/>
          </a:bodyPr>
          <a:lstStyle/>
          <a:p>
            <a:pPr>
              <a:spcBef>
                <a:spcPct val="50000"/>
              </a:spcBef>
            </a:pPr>
            <a:r>
              <a:rPr lang="en-US" b="1"/>
              <a:t>Lapse rate</a:t>
            </a:r>
          </a:p>
        </p:txBody>
      </p:sp>
      <p:sp>
        <p:nvSpPr>
          <p:cNvPr id="22536" name="Text Box 10"/>
          <p:cNvSpPr txBox="1">
            <a:spLocks noChangeArrowheads="1"/>
          </p:cNvSpPr>
          <p:nvPr/>
        </p:nvSpPr>
        <p:spPr bwMode="auto">
          <a:xfrm>
            <a:off x="5791200" y="6096000"/>
            <a:ext cx="1295400" cy="517525"/>
          </a:xfrm>
          <a:prstGeom prst="rect">
            <a:avLst/>
          </a:prstGeom>
          <a:noFill/>
          <a:ln w="9525">
            <a:noFill/>
            <a:miter lim="800000"/>
            <a:headEnd/>
            <a:tailEnd/>
          </a:ln>
        </p:spPr>
        <p:txBody>
          <a:bodyPr>
            <a:spAutoFit/>
          </a:bodyPr>
          <a:lstStyle/>
          <a:p>
            <a:pPr algn="ctr">
              <a:spcBef>
                <a:spcPct val="50000"/>
              </a:spcBef>
            </a:pPr>
            <a:r>
              <a:rPr lang="en-US" b="1"/>
              <a:t>Water vapor + lapse rate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00600" cy="2544762"/>
          </a:xfrm>
        </p:spPr>
        <p:txBody>
          <a:bodyPr/>
          <a:lstStyle/>
          <a:p>
            <a:r>
              <a:rPr lang="en-US" sz="4000" dirty="0" err="1" smtClean="0">
                <a:solidFill>
                  <a:srgbClr val="002060"/>
                </a:solidFill>
                <a:effectLst>
                  <a:outerShdw blurRad="38100" dist="38100" dir="2700000" algn="tl">
                    <a:srgbClr val="000000">
                      <a:alpha val="43137"/>
                    </a:srgbClr>
                  </a:outerShdw>
                </a:effectLst>
              </a:rPr>
              <a:t>Svante</a:t>
            </a:r>
            <a:r>
              <a:rPr lang="en-US" sz="4000" dirty="0" smtClean="0">
                <a:solidFill>
                  <a:srgbClr val="002060"/>
                </a:solidFill>
                <a:effectLst>
                  <a:outerShdw blurRad="38100" dist="38100" dir="2700000" algn="tl">
                    <a:srgbClr val="000000">
                      <a:alpha val="43137"/>
                    </a:srgbClr>
                  </a:outerShdw>
                </a:effectLst>
              </a:rPr>
              <a:t> </a:t>
            </a:r>
            <a:r>
              <a:rPr lang="en-US" sz="4000" dirty="0" smtClean="0">
                <a:solidFill>
                  <a:srgbClr val="002060"/>
                </a:solidFill>
                <a:effectLst>
                  <a:outerShdw blurRad="38100" dist="38100" dir="2700000" algn="tl">
                    <a:srgbClr val="000000">
                      <a:alpha val="43137"/>
                    </a:srgbClr>
                  </a:outerShdw>
                </a:effectLst>
              </a:rPr>
              <a:t>Arrhenius, 1859-1927</a:t>
            </a:r>
            <a:endParaRPr lang="en-US" sz="4000" dirty="0">
              <a:solidFill>
                <a:srgbClr val="002060"/>
              </a:solidFill>
              <a:effectLst>
                <a:outerShdw blurRad="38100" dist="38100" dir="2700000" algn="tl">
                  <a:srgbClr val="000000">
                    <a:alpha val="43137"/>
                  </a:srgbClr>
                </a:outerShdw>
              </a:effectLst>
            </a:endParaRPr>
          </a:p>
        </p:txBody>
      </p:sp>
      <p:pic>
        <p:nvPicPr>
          <p:cNvPr id="46082" name="Picture 2" descr="File:Arrhenius2.jpg">
            <a:hlinkClick r:id="rId2"/>
          </p:cNvPr>
          <p:cNvPicPr>
            <a:picLocks noChangeAspect="1" noChangeArrowheads="1"/>
          </p:cNvPicPr>
          <p:nvPr/>
        </p:nvPicPr>
        <p:blipFill>
          <a:blip r:embed="rId3" cstate="print"/>
          <a:srcRect/>
          <a:stretch>
            <a:fillRect/>
          </a:stretch>
        </p:blipFill>
        <p:spPr bwMode="auto">
          <a:xfrm>
            <a:off x="5513959" y="228600"/>
            <a:ext cx="3163316" cy="3962400"/>
          </a:xfrm>
          <a:prstGeom prst="rect">
            <a:avLst/>
          </a:prstGeom>
          <a:noFill/>
          <a:ln w="38100" cmpd="thickThin">
            <a:solidFill>
              <a:schemeClr val="accent1"/>
            </a:solidFill>
          </a:ln>
        </p:spPr>
      </p:pic>
      <p:sp>
        <p:nvSpPr>
          <p:cNvPr id="4" name="TextBox 3"/>
          <p:cNvSpPr txBox="1"/>
          <p:nvPr/>
        </p:nvSpPr>
        <p:spPr>
          <a:xfrm>
            <a:off x="762000" y="4495800"/>
            <a:ext cx="8077200" cy="1569660"/>
          </a:xfrm>
          <a:prstGeom prst="rect">
            <a:avLst/>
          </a:prstGeom>
          <a:noFill/>
        </p:spPr>
        <p:txBody>
          <a:bodyPr wrap="square" rtlCol="0">
            <a:spAutoFit/>
          </a:bodyPr>
          <a:lstStyle/>
          <a:p>
            <a:r>
              <a:rPr lang="en-US" sz="2400" dirty="0" smtClean="0">
                <a:solidFill>
                  <a:srgbClr val="002060"/>
                </a:solidFill>
              </a:rPr>
              <a:t>Arrhenius was the first to suggest that fossil fuel combustion would lead to appreciable increases in atmospheric CO</a:t>
            </a:r>
            <a:r>
              <a:rPr lang="en-US" sz="2400" baseline="-25000" dirty="0" smtClean="0">
                <a:solidFill>
                  <a:srgbClr val="002060"/>
                </a:solidFill>
              </a:rPr>
              <a:t>2</a:t>
            </a:r>
            <a:r>
              <a:rPr lang="en-US" sz="2400" dirty="0" smtClean="0">
                <a:solidFill>
                  <a:srgbClr val="002060"/>
                </a:solidFill>
              </a:rPr>
              <a:t>. In 1896, he estimated that doubling CO</a:t>
            </a:r>
            <a:r>
              <a:rPr lang="en-US" sz="2400" baseline="-25000" dirty="0" smtClean="0">
                <a:solidFill>
                  <a:srgbClr val="002060"/>
                </a:solidFill>
              </a:rPr>
              <a:t>2</a:t>
            </a:r>
            <a:r>
              <a:rPr lang="en-US" sz="2400" dirty="0" smtClean="0">
                <a:solidFill>
                  <a:srgbClr val="002060"/>
                </a:solidFill>
              </a:rPr>
              <a:t> would increase global temperatures by 5-6</a:t>
            </a:r>
            <a:r>
              <a:rPr lang="en-US" sz="2400" baseline="30000" dirty="0" smtClean="0">
                <a:solidFill>
                  <a:srgbClr val="002060"/>
                </a:solidFill>
              </a:rPr>
              <a:t>o</a:t>
            </a:r>
            <a:r>
              <a:rPr lang="en-US" sz="2400" dirty="0" smtClean="0">
                <a:solidFill>
                  <a:srgbClr val="002060"/>
                </a:solidFill>
              </a:rPr>
              <a:t>C. </a:t>
            </a:r>
            <a:endParaRPr lang="en-US" sz="2400" dirty="0">
              <a:solidFill>
                <a:srgbClr val="00206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0"/>
            <a:ext cx="8229600" cy="1401762"/>
          </a:xfrm>
        </p:spPr>
        <p:txBody>
          <a:bodyPr/>
          <a:lstStyle/>
          <a:p>
            <a:r>
              <a:rPr lang="en-US" dirty="0" smtClean="0">
                <a:solidFill>
                  <a:srgbClr val="002060"/>
                </a:solidFill>
                <a:effectLst>
                  <a:outerShdw blurRad="38100" dist="38100" dir="2700000" algn="tl">
                    <a:srgbClr val="000000">
                      <a:alpha val="43137"/>
                    </a:srgbClr>
                  </a:outerShdw>
                </a:effectLst>
              </a:rPr>
              <a:t>Free versus Forced Climate Variability</a:t>
            </a:r>
            <a:endParaRPr lang="en-US"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868362"/>
          </a:xfrm>
        </p:spPr>
        <p:txBody>
          <a:bodyPr/>
          <a:lstStyle/>
          <a:p>
            <a:r>
              <a:rPr lang="en-US" dirty="0" smtClean="0">
                <a:solidFill>
                  <a:srgbClr val="002060"/>
                </a:solidFill>
              </a:rPr>
              <a:t>An example</a:t>
            </a:r>
            <a:endParaRPr lang="en-US" dirty="0">
              <a:solidFill>
                <a:srgbClr val="002060"/>
              </a:solidFill>
            </a:endParaRPr>
          </a:p>
        </p:txBody>
      </p:sp>
      <p:pic>
        <p:nvPicPr>
          <p:cNvPr id="3" name="Picture 2" descr="T1.png"/>
          <p:cNvPicPr>
            <a:picLocks noChangeAspect="1"/>
          </p:cNvPicPr>
          <p:nvPr/>
        </p:nvPicPr>
        <p:blipFill>
          <a:blip r:embed="rId2" cstate="print"/>
          <a:stretch>
            <a:fillRect/>
          </a:stretch>
        </p:blipFill>
        <p:spPr>
          <a:xfrm>
            <a:off x="228600" y="1066801"/>
            <a:ext cx="6705600" cy="5027284"/>
          </a:xfrm>
          <a:prstGeom prst="rect">
            <a:avLst/>
          </a:prstGeom>
        </p:spPr>
      </p:pic>
      <p:sp>
        <p:nvSpPr>
          <p:cNvPr id="4" name="TextBox 3"/>
          <p:cNvSpPr txBox="1"/>
          <p:nvPr/>
        </p:nvSpPr>
        <p:spPr>
          <a:xfrm>
            <a:off x="6477000" y="1447800"/>
            <a:ext cx="2362200" cy="954107"/>
          </a:xfrm>
          <a:prstGeom prst="rect">
            <a:avLst/>
          </a:prstGeom>
          <a:noFill/>
        </p:spPr>
        <p:txBody>
          <a:bodyPr wrap="square" rtlCol="0">
            <a:spAutoFit/>
          </a:bodyPr>
          <a:lstStyle/>
          <a:p>
            <a:pPr algn="ctr"/>
            <a:r>
              <a:rPr lang="en-US" sz="2800" dirty="0" smtClean="0">
                <a:solidFill>
                  <a:srgbClr val="002060"/>
                </a:solidFill>
              </a:rPr>
              <a:t>It’s getting warmer!....</a:t>
            </a:r>
            <a:endParaRPr lang="en-US" sz="2800" dirty="0">
              <a:solidFill>
                <a:srgbClr val="002060"/>
              </a:solidFill>
            </a:endParaRPr>
          </a:p>
        </p:txBody>
      </p:sp>
      <p:sp>
        <p:nvSpPr>
          <p:cNvPr id="5" name="TextBox 4"/>
          <p:cNvSpPr txBox="1"/>
          <p:nvPr/>
        </p:nvSpPr>
        <p:spPr>
          <a:xfrm>
            <a:off x="1828800" y="5867400"/>
            <a:ext cx="990600" cy="369332"/>
          </a:xfrm>
          <a:prstGeom prst="rect">
            <a:avLst/>
          </a:prstGeom>
          <a:noFill/>
        </p:spPr>
        <p:txBody>
          <a:bodyPr wrap="square" rtlCol="0">
            <a:spAutoFit/>
          </a:bodyPr>
          <a:lstStyle/>
          <a:p>
            <a:r>
              <a:rPr lang="en-US" sz="1800" dirty="0" smtClean="0"/>
              <a:t>Time</a:t>
            </a:r>
            <a:endParaRPr lang="en-US" sz="1800" dirty="0"/>
          </a:p>
        </p:txBody>
      </p:sp>
      <p:cxnSp>
        <p:nvCxnSpPr>
          <p:cNvPr id="7" name="Straight Arrow Connector 6"/>
          <p:cNvCxnSpPr/>
          <p:nvPr/>
        </p:nvCxnSpPr>
        <p:spPr>
          <a:xfrm>
            <a:off x="2667000" y="6019800"/>
            <a:ext cx="2286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2.png"/>
          <p:cNvPicPr>
            <a:picLocks noChangeAspect="1"/>
          </p:cNvPicPr>
          <p:nvPr/>
        </p:nvPicPr>
        <p:blipFill>
          <a:blip r:embed="rId2" cstate="print"/>
          <a:stretch>
            <a:fillRect/>
          </a:stretch>
        </p:blipFill>
        <p:spPr>
          <a:xfrm>
            <a:off x="304800" y="914400"/>
            <a:ext cx="6809795" cy="5105400"/>
          </a:xfrm>
          <a:prstGeom prst="rect">
            <a:avLst/>
          </a:prstGeom>
        </p:spPr>
      </p:pic>
      <p:sp>
        <p:nvSpPr>
          <p:cNvPr id="4" name="TextBox 3"/>
          <p:cNvSpPr txBox="1"/>
          <p:nvPr/>
        </p:nvSpPr>
        <p:spPr>
          <a:xfrm>
            <a:off x="6477000" y="1447800"/>
            <a:ext cx="2362200" cy="954107"/>
          </a:xfrm>
          <a:prstGeom prst="rect">
            <a:avLst/>
          </a:prstGeom>
          <a:noFill/>
        </p:spPr>
        <p:txBody>
          <a:bodyPr wrap="square" rtlCol="0">
            <a:spAutoFit/>
          </a:bodyPr>
          <a:lstStyle/>
          <a:p>
            <a:pPr algn="ctr"/>
            <a:r>
              <a:rPr lang="en-US" sz="2800" dirty="0" smtClean="0">
                <a:solidFill>
                  <a:srgbClr val="002060"/>
                </a:solidFill>
              </a:rPr>
              <a:t>It’s getting warmer!....</a:t>
            </a:r>
            <a:endParaRPr lang="en-US" sz="2800" dirty="0">
              <a:solidFill>
                <a:srgbClr val="002060"/>
              </a:solidFill>
            </a:endParaRPr>
          </a:p>
        </p:txBody>
      </p:sp>
      <p:sp>
        <p:nvSpPr>
          <p:cNvPr id="7" name="TextBox 6"/>
          <p:cNvSpPr txBox="1"/>
          <p:nvPr/>
        </p:nvSpPr>
        <p:spPr>
          <a:xfrm>
            <a:off x="6705600" y="2819400"/>
            <a:ext cx="2286000" cy="2677656"/>
          </a:xfrm>
          <a:prstGeom prst="rect">
            <a:avLst/>
          </a:prstGeom>
          <a:noFill/>
        </p:spPr>
        <p:txBody>
          <a:bodyPr wrap="square" rtlCol="0">
            <a:spAutoFit/>
          </a:bodyPr>
          <a:lstStyle/>
          <a:p>
            <a:r>
              <a:rPr lang="en-US" sz="2400" dirty="0" smtClean="0">
                <a:solidFill>
                  <a:srgbClr val="C00000"/>
                </a:solidFill>
              </a:rPr>
              <a:t>No, it’s not! Warming stopped at 13! In fact, 13 was warmer than at any time since then!</a:t>
            </a:r>
            <a:endParaRPr lang="en-US" sz="2400" dirty="0">
              <a:solidFill>
                <a:srgbClr val="C00000"/>
              </a:solidFill>
            </a:endParaRPr>
          </a:p>
        </p:txBody>
      </p:sp>
      <p:sp>
        <p:nvSpPr>
          <p:cNvPr id="8" name="TextBox 7"/>
          <p:cNvSpPr txBox="1"/>
          <p:nvPr/>
        </p:nvSpPr>
        <p:spPr>
          <a:xfrm>
            <a:off x="1828800" y="5867400"/>
            <a:ext cx="990600" cy="369332"/>
          </a:xfrm>
          <a:prstGeom prst="rect">
            <a:avLst/>
          </a:prstGeom>
          <a:noFill/>
        </p:spPr>
        <p:txBody>
          <a:bodyPr wrap="square" rtlCol="0">
            <a:spAutoFit/>
          </a:bodyPr>
          <a:lstStyle/>
          <a:p>
            <a:r>
              <a:rPr lang="en-US" sz="1800" dirty="0" smtClean="0"/>
              <a:t>Time</a:t>
            </a:r>
            <a:endParaRPr lang="en-US" sz="1800" dirty="0"/>
          </a:p>
        </p:txBody>
      </p:sp>
      <p:cxnSp>
        <p:nvCxnSpPr>
          <p:cNvPr id="9" name="Straight Arrow Connector 8"/>
          <p:cNvCxnSpPr/>
          <p:nvPr/>
        </p:nvCxnSpPr>
        <p:spPr>
          <a:xfrm>
            <a:off x="2667000" y="6019800"/>
            <a:ext cx="22860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4.png"/>
          <p:cNvPicPr>
            <a:picLocks noChangeAspect="1"/>
          </p:cNvPicPr>
          <p:nvPr/>
        </p:nvPicPr>
        <p:blipFill>
          <a:blip r:embed="rId2" cstate="print"/>
          <a:stretch>
            <a:fillRect/>
          </a:stretch>
        </p:blipFill>
        <p:spPr>
          <a:xfrm>
            <a:off x="1066800" y="381000"/>
            <a:ext cx="6911434" cy="5181600"/>
          </a:xfrm>
          <a:prstGeom prst="rect">
            <a:avLst/>
          </a:prstGeom>
        </p:spPr>
      </p:pic>
      <p:sp>
        <p:nvSpPr>
          <p:cNvPr id="8" name="TextBox 7"/>
          <p:cNvSpPr txBox="1"/>
          <p:nvPr/>
        </p:nvSpPr>
        <p:spPr>
          <a:xfrm>
            <a:off x="457200" y="5486400"/>
            <a:ext cx="8001000" cy="1200329"/>
          </a:xfrm>
          <a:prstGeom prst="rect">
            <a:avLst/>
          </a:prstGeom>
          <a:noFill/>
        </p:spPr>
        <p:txBody>
          <a:bodyPr wrap="square" rtlCol="0">
            <a:spAutoFit/>
          </a:bodyPr>
          <a:lstStyle/>
          <a:p>
            <a:pPr algn="ctr"/>
            <a:r>
              <a:rPr lang="en-US" sz="2400" dirty="0" smtClean="0">
                <a:solidFill>
                  <a:srgbClr val="002060"/>
                </a:solidFill>
              </a:rPr>
              <a:t>Note:  We can forecast that summer will be warmer than winter, even though we cannot forecast the weather beyond a few days</a:t>
            </a:r>
            <a:endParaRPr lang="en-US" sz="2400" dirty="0">
              <a:solidFill>
                <a:srgbClr val="00206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00"/>
            <a:ext cx="8229600" cy="1630362"/>
          </a:xfrm>
        </p:spPr>
        <p:txBody>
          <a:bodyPr/>
          <a:lstStyle/>
          <a:p>
            <a:r>
              <a:rPr lang="en-US" dirty="0" smtClean="0">
                <a:solidFill>
                  <a:srgbClr val="002060"/>
                </a:solidFill>
                <a:effectLst>
                  <a:outerShdw blurRad="38100" dist="38100" dir="2700000" algn="tl">
                    <a:srgbClr val="000000">
                      <a:alpha val="43137"/>
                    </a:srgbClr>
                  </a:outerShdw>
                </a:effectLst>
              </a:rPr>
              <a:t>Climate Forcing, Natural and Otherwise</a:t>
            </a:r>
            <a:endParaRPr lang="en-US"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2514600" cy="2773362"/>
          </a:xfrm>
        </p:spPr>
        <p:txBody>
          <a:bodyPr>
            <a:normAutofit/>
          </a:bodyPr>
          <a:lstStyle/>
          <a:p>
            <a:pPr eaLnBrk="1" hangingPunct="1">
              <a:defRPr/>
            </a:pPr>
            <a:r>
              <a:rPr lang="en-US" sz="4000" dirty="0" smtClean="0">
                <a:solidFill>
                  <a:srgbClr val="002060"/>
                </a:solidFill>
                <a:effectLst>
                  <a:outerShdw blurRad="38100" dist="38100" dir="2700000" algn="tl">
                    <a:srgbClr val="000000">
                      <a:alpha val="43137"/>
                    </a:srgbClr>
                  </a:outerShdw>
                </a:effectLst>
              </a:rPr>
              <a:t>Climate Forcing by Orbital Variations</a:t>
            </a:r>
          </a:p>
        </p:txBody>
      </p:sp>
      <p:pic>
        <p:nvPicPr>
          <p:cNvPr id="23555" name="Picture 2" descr="C:\Users\Kerry Emaanuel\Class\CLIMATE\milankovitch.gif"/>
          <p:cNvPicPr>
            <a:picLocks noChangeAspect="1" noChangeArrowheads="1"/>
          </p:cNvPicPr>
          <p:nvPr/>
        </p:nvPicPr>
        <p:blipFill>
          <a:blip r:embed="rId3" cstate="print"/>
          <a:srcRect/>
          <a:stretch>
            <a:fillRect/>
          </a:stretch>
        </p:blipFill>
        <p:spPr bwMode="auto">
          <a:xfrm>
            <a:off x="3733800" y="152400"/>
            <a:ext cx="5148263" cy="6618288"/>
          </a:xfrm>
          <a:prstGeom prst="rect">
            <a:avLst/>
          </a:prstGeom>
          <a:noFill/>
          <a:ln w="9525">
            <a:noFill/>
            <a:miter lim="800000"/>
            <a:headEnd/>
            <a:tailEnd/>
          </a:ln>
        </p:spPr>
      </p:pic>
      <p:pic>
        <p:nvPicPr>
          <p:cNvPr id="23556" name="Picture 3" descr="C:\Users\Kerry Emaanuel\Class\CLIMATE\280px-MilutinMilankovic.png"/>
          <p:cNvPicPr>
            <a:picLocks noChangeAspect="1" noChangeArrowheads="1"/>
          </p:cNvPicPr>
          <p:nvPr/>
        </p:nvPicPr>
        <p:blipFill>
          <a:blip r:embed="rId4" cstate="print"/>
          <a:srcRect/>
          <a:stretch>
            <a:fillRect/>
          </a:stretch>
        </p:blipFill>
        <p:spPr bwMode="auto">
          <a:xfrm>
            <a:off x="685800" y="3048000"/>
            <a:ext cx="2062163" cy="3019425"/>
          </a:xfrm>
          <a:prstGeom prst="rect">
            <a:avLst/>
          </a:prstGeom>
          <a:noFill/>
          <a:ln w="9525">
            <a:noFill/>
            <a:miter lim="800000"/>
            <a:headEnd/>
            <a:tailEnd/>
          </a:ln>
        </p:spPr>
      </p:pic>
      <p:sp>
        <p:nvSpPr>
          <p:cNvPr id="23557" name="TextBox 4"/>
          <p:cNvSpPr txBox="1">
            <a:spLocks noChangeArrowheads="1"/>
          </p:cNvSpPr>
          <p:nvPr/>
        </p:nvSpPr>
        <p:spPr bwMode="auto">
          <a:xfrm>
            <a:off x="152400" y="6248400"/>
            <a:ext cx="3200400" cy="366713"/>
          </a:xfrm>
          <a:prstGeom prst="rect">
            <a:avLst/>
          </a:prstGeom>
          <a:noFill/>
          <a:ln w="9525">
            <a:noFill/>
            <a:miter lim="800000"/>
            <a:headEnd/>
            <a:tailEnd/>
          </a:ln>
        </p:spPr>
        <p:txBody>
          <a:bodyPr>
            <a:spAutoFit/>
          </a:bodyPr>
          <a:lstStyle/>
          <a:p>
            <a:r>
              <a:rPr lang="en-US" sz="1800" b="1">
                <a:latin typeface="Calibri" pitchFamily="34" charset="0"/>
              </a:rPr>
              <a:t>Milutin Milanković, 1879-1958</a:t>
            </a:r>
            <a:endParaRPr lang="en-US" sz="1800">
              <a:latin typeface="Calibri"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idx="4294967295"/>
          </p:nvPr>
        </p:nvSpPr>
        <p:spPr>
          <a:xfrm>
            <a:off x="457200" y="228600"/>
            <a:ext cx="8229600" cy="1143000"/>
          </a:xfrm>
        </p:spPr>
        <p:txBody>
          <a:bodyPr/>
          <a:lstStyle/>
          <a:p>
            <a:pPr eaLnBrk="1" hangingPunct="1">
              <a:defRPr/>
            </a:pPr>
            <a:r>
              <a:rPr lang="en-US" smtClean="0">
                <a:solidFill>
                  <a:srgbClr val="002162"/>
                </a:solidFill>
                <a:effectLst>
                  <a:outerShdw blurRad="38100" dist="38100" dir="2700000" algn="tl">
                    <a:srgbClr val="C0C0C0"/>
                  </a:outerShdw>
                </a:effectLst>
              </a:rPr>
              <a:t>Climate Forcing and Response</a:t>
            </a:r>
          </a:p>
        </p:txBody>
      </p:sp>
      <p:pic>
        <p:nvPicPr>
          <p:cNvPr id="24579" name="Picture 2" descr="C:\Users\Kerry Emaanuel\Class\CLIMATE\Milankovitch_Variations.png"/>
          <p:cNvPicPr>
            <a:picLocks noChangeAspect="1" noChangeArrowheads="1"/>
          </p:cNvPicPr>
          <p:nvPr/>
        </p:nvPicPr>
        <p:blipFill>
          <a:blip r:embed="rId3" cstate="print"/>
          <a:srcRect/>
          <a:stretch>
            <a:fillRect/>
          </a:stretch>
        </p:blipFill>
        <p:spPr bwMode="auto">
          <a:xfrm>
            <a:off x="1371600" y="1295400"/>
            <a:ext cx="6934200" cy="525462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313_508_F2"/>
          <p:cNvPicPr>
            <a:picLocks noChangeAspect="1" noChangeArrowheads="1"/>
          </p:cNvPicPr>
          <p:nvPr/>
        </p:nvPicPr>
        <p:blipFill>
          <a:blip r:embed="rId3" cstate="print"/>
          <a:srcRect t="66206" r="21001"/>
          <a:stretch>
            <a:fillRect/>
          </a:stretch>
        </p:blipFill>
        <p:spPr bwMode="auto">
          <a:xfrm>
            <a:off x="152400" y="1295400"/>
            <a:ext cx="8610600" cy="2922588"/>
          </a:xfrm>
          <a:prstGeom prst="rect">
            <a:avLst/>
          </a:prstGeom>
          <a:noFill/>
          <a:ln w="9525">
            <a:noFill/>
            <a:miter lim="800000"/>
            <a:headEnd/>
            <a:tailEnd/>
          </a:ln>
        </p:spPr>
      </p:pic>
      <p:sp>
        <p:nvSpPr>
          <p:cNvPr id="198662" name="Text Box 6"/>
          <p:cNvSpPr txBox="1">
            <a:spLocks noChangeArrowheads="1"/>
          </p:cNvSpPr>
          <p:nvPr/>
        </p:nvSpPr>
        <p:spPr bwMode="auto">
          <a:xfrm>
            <a:off x="1752600" y="4572000"/>
            <a:ext cx="6629400" cy="1004888"/>
          </a:xfrm>
          <a:prstGeom prst="rect">
            <a:avLst/>
          </a:prstGeom>
          <a:noFill/>
          <a:ln w="9525">
            <a:noFill/>
            <a:miter lim="800000"/>
            <a:headEnd/>
            <a:tailEnd/>
          </a:ln>
          <a:effectLst/>
        </p:spPr>
        <p:txBody>
          <a:bodyPr>
            <a:spAutoFit/>
          </a:bodyPr>
          <a:lstStyle/>
          <a:p>
            <a:pPr>
              <a:spcBef>
                <a:spcPct val="50000"/>
              </a:spcBef>
              <a:defRPr/>
            </a:pPr>
            <a:r>
              <a:rPr lang="en-US" sz="2400">
                <a:effectLst>
                  <a:outerShdw blurRad="38100" dist="38100" dir="2700000" algn="tl">
                    <a:srgbClr val="C0C0C0"/>
                  </a:outerShdw>
                </a:effectLst>
              </a:rPr>
              <a:t>Black:  Time rate of change of ice volume</a:t>
            </a:r>
          </a:p>
          <a:p>
            <a:pPr>
              <a:spcBef>
                <a:spcPct val="50000"/>
              </a:spcBef>
              <a:defRPr/>
            </a:pPr>
            <a:r>
              <a:rPr lang="en-US" sz="2400">
                <a:solidFill>
                  <a:srgbClr val="C82004"/>
                </a:solidFill>
                <a:effectLst>
                  <a:outerShdw blurRad="38100" dist="38100" dir="2700000" algn="tl">
                    <a:srgbClr val="C0C0C0"/>
                  </a:outerShdw>
                </a:effectLst>
              </a:rPr>
              <a:t>Red:    Summer high latitude sunlight</a:t>
            </a:r>
          </a:p>
        </p:txBody>
      </p:sp>
      <p:sp>
        <p:nvSpPr>
          <p:cNvPr id="198663" name="Text Box 7"/>
          <p:cNvSpPr txBox="1">
            <a:spLocks noChangeArrowheads="1"/>
          </p:cNvSpPr>
          <p:nvPr/>
        </p:nvSpPr>
        <p:spPr bwMode="auto">
          <a:xfrm>
            <a:off x="381000" y="304800"/>
            <a:ext cx="8305800" cy="822325"/>
          </a:xfrm>
          <a:prstGeom prst="rect">
            <a:avLst/>
          </a:prstGeom>
          <a:noFill/>
          <a:ln w="9525">
            <a:noFill/>
            <a:miter lim="800000"/>
            <a:headEnd/>
            <a:tailEnd/>
          </a:ln>
          <a:effectLst/>
        </p:spPr>
        <p:txBody>
          <a:bodyPr>
            <a:spAutoFit/>
          </a:bodyPr>
          <a:lstStyle/>
          <a:p>
            <a:pPr algn="ctr">
              <a:spcBef>
                <a:spcPct val="50000"/>
              </a:spcBef>
              <a:defRPr/>
            </a:pPr>
            <a:r>
              <a:rPr lang="en-US" sz="2400" b="1">
                <a:solidFill>
                  <a:srgbClr val="002162"/>
                </a:solidFill>
                <a:effectLst>
                  <a:outerShdw blurRad="38100" dist="38100" dir="2700000" algn="tl">
                    <a:srgbClr val="C0C0C0"/>
                  </a:outerShdw>
                </a:effectLst>
              </a:rPr>
              <a:t>Strong Correlation between High Latitude Summer Insolation and Ice Volume</a:t>
            </a:r>
          </a:p>
        </p:txBody>
      </p:sp>
      <p:sp>
        <p:nvSpPr>
          <p:cNvPr id="25605" name="TextBox 6"/>
          <p:cNvSpPr txBox="1">
            <a:spLocks noChangeArrowheads="1"/>
          </p:cNvSpPr>
          <p:nvPr/>
        </p:nvSpPr>
        <p:spPr bwMode="auto">
          <a:xfrm>
            <a:off x="5486400" y="6096000"/>
            <a:ext cx="3352800" cy="369888"/>
          </a:xfrm>
          <a:prstGeom prst="rect">
            <a:avLst/>
          </a:prstGeom>
          <a:noFill/>
          <a:ln w="9525">
            <a:noFill/>
            <a:miter lim="800000"/>
            <a:headEnd/>
            <a:tailEnd/>
          </a:ln>
        </p:spPr>
        <p:txBody>
          <a:bodyPr>
            <a:spAutoFit/>
          </a:bodyPr>
          <a:lstStyle/>
          <a:p>
            <a:r>
              <a:rPr lang="en-US" sz="1800"/>
              <a:t>P. Huybers, </a:t>
            </a:r>
            <a:r>
              <a:rPr lang="en-US" sz="1800" i="1"/>
              <a:t>Science</a:t>
            </a:r>
            <a:r>
              <a:rPr lang="en-US" sz="1800"/>
              <a:t>, 2006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81000" y="2362200"/>
            <a:ext cx="8229600" cy="1447800"/>
          </a:xfrm>
        </p:spPr>
        <p:txBody>
          <a:bodyPr/>
          <a:lstStyle/>
          <a:p>
            <a:r>
              <a:rPr lang="en-US" dirty="0" smtClean="0">
                <a:solidFill>
                  <a:srgbClr val="002060"/>
                </a:solidFill>
                <a:effectLst>
                  <a:outerShdw blurRad="38100" dist="38100" dir="2700000" algn="tl">
                    <a:srgbClr val="000000">
                      <a:alpha val="43137"/>
                    </a:srgbClr>
                  </a:outerShdw>
                </a:effectLst>
              </a:rPr>
              <a:t>Climate Change Through Geologic Time</a:t>
            </a:r>
            <a:endParaRPr lang="en-US"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4020" name="Rectangle 4"/>
          <p:cNvSpPr>
            <a:spLocks noGrp="1" noChangeArrowheads="1"/>
          </p:cNvSpPr>
          <p:nvPr>
            <p:ph type="title"/>
          </p:nvPr>
        </p:nvSpPr>
        <p:spPr>
          <a:xfrm>
            <a:off x="533400" y="1676400"/>
            <a:ext cx="8153400" cy="2392363"/>
          </a:xfrm>
        </p:spPr>
        <p:txBody>
          <a:bodyPr/>
          <a:lstStyle/>
          <a:p>
            <a:pPr eaLnBrk="1" hangingPunct="1">
              <a:defRPr/>
            </a:pPr>
            <a:r>
              <a:rPr lang="en-US" b="1" smtClean="0">
                <a:solidFill>
                  <a:srgbClr val="002162"/>
                </a:solidFill>
                <a:effectLst>
                  <a:outerShdw blurRad="38100" dist="38100" dir="2700000" algn="tl">
                    <a:srgbClr val="C0C0C0"/>
                  </a:outerShdw>
                </a:effectLst>
              </a:rPr>
              <a:t>Causes of Recent Climate Change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Image:Instrumental Temperature Record.png">
            <a:hlinkClick r:id="rId3"/>
          </p:cNvPr>
          <p:cNvPicPr>
            <a:picLocks noChangeAspect="1" noChangeArrowheads="1"/>
          </p:cNvPicPr>
          <p:nvPr/>
        </p:nvPicPr>
        <p:blipFill>
          <a:blip r:embed="rId4" cstate="print"/>
          <a:srcRect/>
          <a:stretch>
            <a:fillRect/>
          </a:stretch>
        </p:blipFill>
        <p:spPr bwMode="auto">
          <a:xfrm>
            <a:off x="838200" y="914400"/>
            <a:ext cx="7162800" cy="53213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Kerry Emaanuel\Class\CLIMATE\Carbon_History_and_Flux_Rev.png"/>
          <p:cNvPicPr>
            <a:picLocks noChangeAspect="1" noChangeArrowheads="1"/>
          </p:cNvPicPr>
          <p:nvPr/>
        </p:nvPicPr>
        <p:blipFill>
          <a:blip r:embed="rId3" cstate="print"/>
          <a:srcRect/>
          <a:stretch>
            <a:fillRect/>
          </a:stretch>
        </p:blipFill>
        <p:spPr bwMode="auto">
          <a:xfrm>
            <a:off x="2667000" y="0"/>
            <a:ext cx="5334000" cy="664686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cstate="print"/>
          <a:srcRect/>
          <a:stretch>
            <a:fillRect/>
          </a:stretch>
        </p:blipFill>
        <p:spPr bwMode="auto">
          <a:xfrm>
            <a:off x="762000" y="0"/>
            <a:ext cx="4598988" cy="6858000"/>
          </a:xfrm>
          <a:prstGeom prst="rect">
            <a:avLst/>
          </a:prstGeom>
          <a:noFill/>
          <a:ln w="9525">
            <a:noFill/>
            <a:miter lim="800000"/>
            <a:headEnd/>
            <a:tailEnd/>
          </a:ln>
        </p:spPr>
      </p:pic>
      <p:sp>
        <p:nvSpPr>
          <p:cNvPr id="106501" name="Text Box 5"/>
          <p:cNvSpPr txBox="1">
            <a:spLocks noChangeArrowheads="1"/>
          </p:cNvSpPr>
          <p:nvPr/>
        </p:nvSpPr>
        <p:spPr bwMode="auto">
          <a:xfrm>
            <a:off x="5715000" y="1600200"/>
            <a:ext cx="3124200" cy="3508375"/>
          </a:xfrm>
          <a:prstGeom prst="rect">
            <a:avLst/>
          </a:prstGeom>
          <a:noFill/>
          <a:ln w="9525">
            <a:noFill/>
            <a:miter lim="800000"/>
            <a:headEnd/>
            <a:tailEnd/>
          </a:ln>
          <a:effectLst/>
        </p:spPr>
        <p:txBody>
          <a:bodyPr>
            <a:spAutoFit/>
          </a:bodyPr>
          <a:lstStyle/>
          <a:p>
            <a:pPr>
              <a:spcBef>
                <a:spcPct val="50000"/>
              </a:spcBef>
              <a:defRPr/>
            </a:pPr>
            <a:r>
              <a:rPr lang="en-US" sz="2800" b="1">
                <a:solidFill>
                  <a:srgbClr val="002162"/>
                </a:solidFill>
                <a:effectLst>
                  <a:outerShdw blurRad="38100" dist="38100" dir="2700000" algn="tl">
                    <a:srgbClr val="C0C0C0"/>
                  </a:outerShdw>
                </a:effectLst>
              </a:rPr>
              <a:t>Variation in carbon dioxide and methane over the past 20,000 years, based on ice core and other records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20C3M_sulfate"/>
          <p:cNvPicPr>
            <a:picLocks noChangeAspect="1" noChangeArrowheads="1"/>
          </p:cNvPicPr>
          <p:nvPr/>
        </p:nvPicPr>
        <p:blipFill>
          <a:blip r:embed="rId3" cstate="print"/>
          <a:srcRect/>
          <a:stretch>
            <a:fillRect/>
          </a:stretch>
        </p:blipFill>
        <p:spPr bwMode="auto">
          <a:xfrm>
            <a:off x="1828800" y="0"/>
            <a:ext cx="6791325" cy="6791325"/>
          </a:xfrm>
          <a:prstGeom prst="rect">
            <a:avLst/>
          </a:prstGeom>
          <a:noFill/>
          <a:ln w="9525">
            <a:noFill/>
            <a:miter lim="800000"/>
            <a:headEnd/>
            <a:tailEnd/>
          </a:ln>
        </p:spPr>
      </p:pic>
      <p:sp>
        <p:nvSpPr>
          <p:cNvPr id="3" name="TextBox 2"/>
          <p:cNvSpPr txBox="1"/>
          <p:nvPr/>
        </p:nvSpPr>
        <p:spPr>
          <a:xfrm>
            <a:off x="0" y="1981200"/>
            <a:ext cx="2133600" cy="830997"/>
          </a:xfrm>
          <a:prstGeom prst="rect">
            <a:avLst/>
          </a:prstGeom>
          <a:noFill/>
        </p:spPr>
        <p:txBody>
          <a:bodyPr wrap="square" rtlCol="0">
            <a:spAutoFit/>
          </a:bodyPr>
          <a:lstStyle/>
          <a:p>
            <a:pPr algn="ctr"/>
            <a:r>
              <a:rPr lang="en-US" sz="2400" dirty="0" smtClean="0">
                <a:solidFill>
                  <a:srgbClr val="002060"/>
                </a:solidFill>
              </a:rPr>
              <a:t>Global Sulfate Emissions</a:t>
            </a:r>
            <a:endParaRPr lang="en-US" sz="2400" dirty="0">
              <a:solidFill>
                <a:srgbClr val="00206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3" cstate="print"/>
          <a:srcRect/>
          <a:stretch>
            <a:fillRect/>
          </a:stretch>
        </p:blipFill>
        <p:spPr bwMode="auto">
          <a:xfrm>
            <a:off x="609600" y="990600"/>
            <a:ext cx="7312025" cy="5562600"/>
          </a:xfrm>
          <a:prstGeom prst="rect">
            <a:avLst/>
          </a:prstGeom>
          <a:noFill/>
          <a:ln w="9525">
            <a:noFill/>
            <a:miter lim="800000"/>
            <a:headEnd/>
            <a:tailEnd/>
          </a:ln>
        </p:spPr>
      </p:pic>
      <p:sp>
        <p:nvSpPr>
          <p:cNvPr id="23557" name="Text Box 5"/>
          <p:cNvSpPr txBox="1">
            <a:spLocks noChangeArrowheads="1"/>
          </p:cNvSpPr>
          <p:nvPr/>
        </p:nvSpPr>
        <p:spPr bwMode="auto">
          <a:xfrm>
            <a:off x="1219200" y="381000"/>
            <a:ext cx="7239000" cy="519113"/>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002162"/>
                </a:solidFill>
                <a:effectLst>
                  <a:outerShdw blurRad="38100" dist="38100" dir="2700000" algn="tl">
                    <a:srgbClr val="C0C0C0"/>
                  </a:outerShdw>
                </a:effectLst>
              </a:rPr>
              <a:t>Recent History of Volcanic Eruptions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Content Placeholder 4"/>
          <p:cNvSpPr>
            <a:spLocks noGrp="1"/>
          </p:cNvSpPr>
          <p:nvPr>
            <p:ph idx="4294967295"/>
          </p:nvPr>
        </p:nvSpPr>
        <p:spPr>
          <a:xfrm>
            <a:off x="1066800" y="533400"/>
            <a:ext cx="7086600" cy="762000"/>
          </a:xfrm>
          <a:prstGeom prst="rect">
            <a:avLst/>
          </a:prstGeom>
        </p:spPr>
        <p:txBody>
          <a:bodyPr/>
          <a:lstStyle/>
          <a:p>
            <a:pPr algn="ctr" eaLnBrk="1" hangingPunct="1">
              <a:buNone/>
            </a:pPr>
            <a:r>
              <a:rPr lang="en-US" sz="2400" dirty="0">
                <a:solidFill>
                  <a:srgbClr val="002060"/>
                </a:solidFill>
                <a:latin typeface="Gill Sans" pitchFamily="-112" charset="0"/>
              </a:rPr>
              <a:t>Normal</a:t>
            </a:r>
            <a:r>
              <a:rPr lang="en-US" sz="2400" dirty="0" smtClean="0">
                <a:solidFill>
                  <a:srgbClr val="002060"/>
                </a:solidFill>
                <a:latin typeface="Gill Sans" pitchFamily="-112" charset="0"/>
              </a:rPr>
              <a:t> solar cycle variations </a:t>
            </a:r>
            <a:r>
              <a:rPr lang="en-US" sz="2400" dirty="0">
                <a:solidFill>
                  <a:srgbClr val="002060"/>
                </a:solidFill>
                <a:latin typeface="Gill Sans" pitchFamily="-112" charset="0"/>
              </a:rPr>
              <a:t>in</a:t>
            </a:r>
            <a:r>
              <a:rPr lang="en-US" sz="2400" dirty="0" smtClean="0">
                <a:solidFill>
                  <a:srgbClr val="002060"/>
                </a:solidFill>
                <a:latin typeface="Gill Sans" pitchFamily="-112" charset="0"/>
              </a:rPr>
              <a:t> solar </a:t>
            </a:r>
            <a:r>
              <a:rPr lang="en-US" sz="2400" dirty="0">
                <a:solidFill>
                  <a:srgbClr val="002060"/>
                </a:solidFill>
                <a:latin typeface="Gill Sans" pitchFamily="-112" charset="0"/>
              </a:rPr>
              <a:t>radiation</a:t>
            </a:r>
            <a:endParaRPr lang="en-US" sz="2400" dirty="0" smtClean="0">
              <a:solidFill>
                <a:srgbClr val="002060"/>
              </a:solidFill>
              <a:latin typeface="Gill Sans" pitchFamily="-112" charset="0"/>
            </a:endParaRPr>
          </a:p>
          <a:p>
            <a:pPr algn="ctr" eaLnBrk="1" hangingPunct="1">
              <a:buFont typeface="Arial" pitchFamily="-112" charset="0"/>
              <a:buNone/>
            </a:pPr>
            <a:r>
              <a:rPr lang="en-US" dirty="0" smtClean="0">
                <a:solidFill>
                  <a:srgbClr val="FF0000"/>
                </a:solidFill>
              </a:rPr>
              <a:t> </a:t>
            </a:r>
            <a:endParaRPr lang="en-US" dirty="0">
              <a:solidFill>
                <a:srgbClr val="FF0000"/>
              </a:solidFill>
            </a:endParaRPr>
          </a:p>
        </p:txBody>
      </p:sp>
      <p:pic>
        <p:nvPicPr>
          <p:cNvPr id="121860" name="Picture 5" descr="solar_energy.jpg"/>
          <p:cNvPicPr>
            <a:picLocks noChangeAspect="1"/>
          </p:cNvPicPr>
          <p:nvPr/>
        </p:nvPicPr>
        <p:blipFill>
          <a:blip r:embed="rId3" cstate="print"/>
          <a:srcRect/>
          <a:stretch>
            <a:fillRect/>
          </a:stretch>
        </p:blipFill>
        <p:spPr bwMode="auto">
          <a:xfrm>
            <a:off x="1219200" y="1219201"/>
            <a:ext cx="6937235" cy="5117912"/>
          </a:xfrm>
          <a:prstGeom prst="rect">
            <a:avLst/>
          </a:prstGeom>
          <a:noFill/>
          <a:ln w="28575">
            <a:solidFill>
              <a:srgbClr val="FF0000"/>
            </a:solid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pPr eaLnBrk="1" hangingPunct="1"/>
            <a:endParaRPr lang="en-US" smtClean="0"/>
          </a:p>
        </p:txBody>
      </p:sp>
      <p:pic>
        <p:nvPicPr>
          <p:cNvPr id="35843" name="Picture 3" descr="fig15"/>
          <p:cNvPicPr>
            <a:picLocks noGrp="1" noChangeAspect="1" noChangeArrowheads="1"/>
          </p:cNvPicPr>
          <p:nvPr>
            <p:ph sz="half" idx="4294967295"/>
          </p:nvPr>
        </p:nvPicPr>
        <p:blipFill>
          <a:blip r:embed="rId3" cstate="print">
            <a:lum bright="60000" contrast="-76000"/>
          </a:blip>
          <a:srcRect/>
          <a:stretch>
            <a:fillRect/>
          </a:stretch>
        </p:blipFill>
        <p:spPr>
          <a:xfrm>
            <a:off x="0" y="0"/>
            <a:ext cx="9144000" cy="6858000"/>
          </a:xfrm>
          <a:noFill/>
        </p:spPr>
      </p:pic>
      <p:sp>
        <p:nvSpPr>
          <p:cNvPr id="35844" name="Rectangle 4"/>
          <p:cNvSpPr>
            <a:spLocks noGrp="1" noChangeArrowheads="1"/>
          </p:cNvSpPr>
          <p:nvPr>
            <p:ph type="body" idx="4294967295"/>
          </p:nvPr>
        </p:nvSpPr>
        <p:spPr>
          <a:xfrm>
            <a:off x="0" y="1981200"/>
            <a:ext cx="8229600" cy="3810000"/>
          </a:xfrm>
        </p:spPr>
        <p:txBody>
          <a:bodyPr/>
          <a:lstStyle/>
          <a:p>
            <a:pPr eaLnBrk="1" hangingPunct="1">
              <a:buFontTx/>
              <a:buNone/>
            </a:pPr>
            <a:endParaRPr lang="en-US" smtClean="0"/>
          </a:p>
          <a:p>
            <a:pPr eaLnBrk="1" hangingPunct="1"/>
            <a:endParaRPr lang="en-US" smtClean="0"/>
          </a:p>
        </p:txBody>
      </p:sp>
      <p:pic>
        <p:nvPicPr>
          <p:cNvPr id="35845" name="Picture 5" descr="Climate_Change_Attribution"/>
          <p:cNvPicPr>
            <a:picLocks noGrp="1" noChangeAspect="1" noChangeArrowheads="1"/>
          </p:cNvPicPr>
          <p:nvPr>
            <p:ph sz="half" idx="4294967295"/>
          </p:nvPr>
        </p:nvPicPr>
        <p:blipFill>
          <a:blip r:embed="rId4" cstate="print"/>
          <a:srcRect/>
          <a:stretch>
            <a:fillRect/>
          </a:stretch>
        </p:blipFill>
        <p:spPr>
          <a:xfrm>
            <a:off x="1981200" y="152400"/>
            <a:ext cx="5653088" cy="6477000"/>
          </a:xfr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5"/>
          <p:cNvSpPr txBox="1">
            <a:spLocks noChangeArrowheads="1"/>
          </p:cNvSpPr>
          <p:nvPr/>
        </p:nvSpPr>
        <p:spPr bwMode="auto">
          <a:xfrm>
            <a:off x="381000" y="457200"/>
            <a:ext cx="8458200" cy="457200"/>
          </a:xfrm>
          <a:prstGeom prst="rect">
            <a:avLst/>
          </a:prstGeom>
          <a:noFill/>
          <a:ln w="9525">
            <a:noFill/>
            <a:miter lim="800000"/>
            <a:headEnd/>
            <a:tailEnd/>
          </a:ln>
          <a:effectLst/>
        </p:spPr>
        <p:txBody>
          <a:bodyPr>
            <a:spAutoFit/>
          </a:bodyPr>
          <a:lstStyle/>
          <a:p>
            <a:pPr>
              <a:spcBef>
                <a:spcPct val="50000"/>
              </a:spcBef>
              <a:defRPr/>
            </a:pPr>
            <a:r>
              <a:rPr lang="en-US" sz="2400" b="1">
                <a:solidFill>
                  <a:srgbClr val="002162"/>
                </a:solidFill>
                <a:effectLst>
                  <a:outerShdw blurRad="38100" dist="38100" dir="2700000" algn="tl">
                    <a:srgbClr val="C0C0C0"/>
                  </a:outerShdw>
                </a:effectLst>
              </a:rPr>
              <a:t>Contributions to net radiative forcing change, 1750-2004:</a:t>
            </a:r>
          </a:p>
        </p:txBody>
      </p:sp>
      <p:pic>
        <p:nvPicPr>
          <p:cNvPr id="34819" name="Picture 7" descr="SciStratFig2-3"/>
          <p:cNvPicPr>
            <a:picLocks noChangeAspect="1" noChangeArrowheads="1"/>
          </p:cNvPicPr>
          <p:nvPr/>
        </p:nvPicPr>
        <p:blipFill>
          <a:blip r:embed="rId3" cstate="print"/>
          <a:srcRect/>
          <a:stretch>
            <a:fillRect/>
          </a:stretch>
        </p:blipFill>
        <p:spPr bwMode="auto">
          <a:xfrm>
            <a:off x="762000" y="1066800"/>
            <a:ext cx="7620000" cy="524827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3" cstate="print"/>
          <a:srcRect l="11232"/>
          <a:stretch>
            <a:fillRect/>
          </a:stretch>
        </p:blipFill>
        <p:spPr bwMode="auto">
          <a:xfrm>
            <a:off x="609600" y="1200150"/>
            <a:ext cx="8032750" cy="4960938"/>
          </a:xfrm>
          <a:prstGeom prst="rect">
            <a:avLst/>
          </a:prstGeom>
          <a:noFill/>
          <a:ln w="9525">
            <a:noFill/>
            <a:miter lim="800000"/>
            <a:headEnd/>
            <a:tailEnd/>
          </a:ln>
        </p:spPr>
      </p:pic>
      <p:sp>
        <p:nvSpPr>
          <p:cNvPr id="29701" name="Text Box 5"/>
          <p:cNvSpPr txBox="1">
            <a:spLocks noChangeArrowheads="1"/>
          </p:cNvSpPr>
          <p:nvPr/>
        </p:nvSpPr>
        <p:spPr bwMode="auto">
          <a:xfrm>
            <a:off x="838200" y="609600"/>
            <a:ext cx="7696200" cy="519113"/>
          </a:xfrm>
          <a:prstGeom prst="rect">
            <a:avLst/>
          </a:prstGeom>
          <a:noFill/>
          <a:ln w="9525">
            <a:noFill/>
            <a:miter lim="800000"/>
            <a:headEnd/>
            <a:tailEnd/>
          </a:ln>
          <a:effectLst/>
        </p:spPr>
        <p:txBody>
          <a:bodyPr>
            <a:spAutoFit/>
          </a:bodyPr>
          <a:lstStyle/>
          <a:p>
            <a:pPr>
              <a:spcBef>
                <a:spcPct val="50000"/>
              </a:spcBef>
              <a:defRPr/>
            </a:pPr>
            <a:r>
              <a:rPr lang="en-US" sz="2800">
                <a:solidFill>
                  <a:srgbClr val="002162"/>
                </a:solidFill>
                <a:effectLst>
                  <a:outerShdw blurRad="38100" dist="38100" dir="2700000" algn="tl">
                    <a:srgbClr val="C0C0C0"/>
                  </a:outerShdw>
                </a:effectLst>
              </a:rPr>
              <a:t>Distribution of temperature change, 1901-2005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idx="4294967295"/>
          </p:nvPr>
        </p:nvSpPr>
        <p:spPr/>
        <p:txBody>
          <a:bodyPr/>
          <a:lstStyle/>
          <a:p>
            <a:pPr eaLnBrk="1" hangingPunct="1">
              <a:defRPr/>
            </a:pPr>
            <a:r>
              <a:rPr lang="en-US" sz="4000" dirty="0" smtClean="0">
                <a:solidFill>
                  <a:srgbClr val="002162"/>
                </a:solidFill>
                <a:effectLst>
                  <a:outerShdw blurRad="38100" dist="38100" dir="2700000" algn="tl">
                    <a:srgbClr val="C0C0C0"/>
                  </a:outerShdw>
                </a:effectLst>
              </a:rPr>
              <a:t>The Snowball </a:t>
            </a:r>
            <a:r>
              <a:rPr lang="en-US" sz="4000" dirty="0" smtClean="0">
                <a:solidFill>
                  <a:srgbClr val="002162"/>
                </a:solidFill>
                <a:effectLst>
                  <a:outerShdw blurRad="38100" dist="38100" dir="2700000" algn="tl">
                    <a:srgbClr val="C0C0C0"/>
                  </a:outerShdw>
                </a:effectLst>
              </a:rPr>
              <a:t>Earth, 650-750 </a:t>
            </a:r>
            <a:r>
              <a:rPr lang="en-US" sz="4000" dirty="0" err="1" smtClean="0">
                <a:solidFill>
                  <a:srgbClr val="002162"/>
                </a:solidFill>
                <a:effectLst>
                  <a:outerShdw blurRad="38100" dist="38100" dir="2700000" algn="tl">
                    <a:srgbClr val="C0C0C0"/>
                  </a:outerShdw>
                </a:effectLst>
              </a:rPr>
              <a:t>mya</a:t>
            </a:r>
            <a:endParaRPr lang="en-US" sz="4000" dirty="0" smtClean="0">
              <a:solidFill>
                <a:srgbClr val="002162"/>
              </a:solidFill>
              <a:effectLst>
                <a:outerShdw blurRad="38100" dist="38100" dir="2700000" algn="tl">
                  <a:srgbClr val="C0C0C0"/>
                </a:outerShdw>
              </a:effectLst>
            </a:endParaRPr>
          </a:p>
        </p:txBody>
      </p:sp>
      <p:pic>
        <p:nvPicPr>
          <p:cNvPr id="8195" name="Picture 2" descr="C:\Users\Kerry Emaanuel\Class\CLIMATE\snowball.gif"/>
          <p:cNvPicPr>
            <a:picLocks noChangeAspect="1" noChangeArrowheads="1"/>
          </p:cNvPicPr>
          <p:nvPr/>
        </p:nvPicPr>
        <p:blipFill>
          <a:blip r:embed="rId3" cstate="print"/>
          <a:srcRect/>
          <a:stretch>
            <a:fillRect/>
          </a:stretch>
        </p:blipFill>
        <p:spPr bwMode="auto">
          <a:xfrm>
            <a:off x="685800" y="1524000"/>
            <a:ext cx="3962400" cy="4802188"/>
          </a:xfrm>
          <a:prstGeom prst="rect">
            <a:avLst/>
          </a:prstGeom>
          <a:noFill/>
          <a:ln w="9525">
            <a:noFill/>
            <a:miter lim="800000"/>
            <a:headEnd/>
            <a:tailEnd/>
          </a:ln>
        </p:spPr>
      </p:pic>
      <p:pic>
        <p:nvPicPr>
          <p:cNvPr id="8196" name="Picture 3" descr="C:\Users\Kerry Emaanuel\Class\CLIMATE\untitled.bmp"/>
          <p:cNvPicPr>
            <a:picLocks noChangeAspect="1" noChangeArrowheads="1"/>
          </p:cNvPicPr>
          <p:nvPr/>
        </p:nvPicPr>
        <p:blipFill>
          <a:blip r:embed="rId4" cstate="print"/>
          <a:srcRect/>
          <a:stretch>
            <a:fillRect/>
          </a:stretch>
        </p:blipFill>
        <p:spPr bwMode="auto">
          <a:xfrm>
            <a:off x="5105400" y="1524000"/>
            <a:ext cx="3148013" cy="2362200"/>
          </a:xfrm>
          <a:prstGeom prst="rect">
            <a:avLst/>
          </a:prstGeom>
          <a:noFill/>
          <a:ln w="9525">
            <a:noFill/>
            <a:miter lim="800000"/>
            <a:headEnd/>
            <a:tailEnd/>
          </a:ln>
        </p:spPr>
      </p:pic>
      <p:pic>
        <p:nvPicPr>
          <p:cNvPr id="8197" name="Picture 4" descr="65my"/>
          <p:cNvPicPr>
            <a:picLocks noChangeAspect="1" noChangeArrowheads="1"/>
          </p:cNvPicPr>
          <p:nvPr/>
        </p:nvPicPr>
        <p:blipFill>
          <a:blip r:embed="rId5" cstate="print"/>
          <a:srcRect/>
          <a:stretch>
            <a:fillRect/>
          </a:stretch>
        </p:blipFill>
        <p:spPr bwMode="auto">
          <a:xfrm>
            <a:off x="5105400" y="3962400"/>
            <a:ext cx="3176588" cy="2392363"/>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3908" name="Rectangle 4"/>
          <p:cNvSpPr>
            <a:spLocks noGrp="1" noChangeArrowheads="1"/>
          </p:cNvSpPr>
          <p:nvPr>
            <p:ph type="title"/>
          </p:nvPr>
        </p:nvSpPr>
        <p:spPr>
          <a:xfrm>
            <a:off x="381000" y="914400"/>
            <a:ext cx="8382000" cy="3535363"/>
          </a:xfrm>
        </p:spPr>
        <p:txBody>
          <a:bodyPr/>
          <a:lstStyle/>
          <a:p>
            <a:pPr eaLnBrk="1" hangingPunct="1">
              <a:defRPr/>
            </a:pPr>
            <a:r>
              <a:rPr lang="en-US" b="1" smtClean="0">
                <a:solidFill>
                  <a:srgbClr val="002162"/>
                </a:solidFill>
                <a:effectLst>
                  <a:outerShdw blurRad="38100" dist="38100" dir="2700000" algn="tl">
                    <a:srgbClr val="C0C0C0"/>
                  </a:outerShdw>
                </a:effectLst>
              </a:rPr>
              <a:t>Global Climate Models: </a:t>
            </a:r>
            <a:br>
              <a:rPr lang="en-US" b="1" smtClean="0">
                <a:solidFill>
                  <a:srgbClr val="002162"/>
                </a:solidFill>
                <a:effectLst>
                  <a:outerShdw blurRad="38100" dist="38100" dir="2700000" algn="tl">
                    <a:srgbClr val="C0C0C0"/>
                  </a:outerShdw>
                </a:effectLst>
              </a:rPr>
            </a:br>
            <a:r>
              <a:rPr lang="en-US" b="1" smtClean="0">
                <a:solidFill>
                  <a:srgbClr val="002162"/>
                </a:solidFill>
                <a:effectLst>
                  <a:outerShdw blurRad="38100" dist="38100" dir="2700000" algn="tl">
                    <a:srgbClr val="C0C0C0"/>
                  </a:outerShdw>
                </a:effectLst>
              </a:rPr>
              <a:t>How Good Are They, and What Do They Tell Us about The Future?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idx="4294967295"/>
          </p:nvPr>
        </p:nvSpPr>
        <p:spPr/>
        <p:txBody>
          <a:bodyPr/>
          <a:lstStyle/>
          <a:p>
            <a:pPr eaLnBrk="1" hangingPunct="1">
              <a:defRPr/>
            </a:pPr>
            <a:r>
              <a:rPr lang="en-US" smtClean="0">
                <a:solidFill>
                  <a:srgbClr val="002162"/>
                </a:solidFill>
                <a:effectLst>
                  <a:outerShdw blurRad="38100" dist="38100" dir="2700000" algn="tl">
                    <a:srgbClr val="C0C0C0"/>
                  </a:outerShdw>
                </a:effectLst>
              </a:rPr>
              <a:t>Global Climate Modeling</a:t>
            </a:r>
          </a:p>
        </p:txBody>
      </p:sp>
      <p:sp>
        <p:nvSpPr>
          <p:cNvPr id="221187" name="Rectangle 3"/>
          <p:cNvSpPr>
            <a:spLocks noGrp="1" noChangeArrowheads="1"/>
          </p:cNvSpPr>
          <p:nvPr>
            <p:ph type="body" idx="4294967295"/>
          </p:nvPr>
        </p:nvSpPr>
        <p:spPr>
          <a:xfrm>
            <a:off x="457200" y="1600200"/>
            <a:ext cx="8229600" cy="4953000"/>
          </a:xfrm>
        </p:spPr>
        <p:txBody>
          <a:bodyPr/>
          <a:lstStyle/>
          <a:p>
            <a:pPr eaLnBrk="1" hangingPunct="1">
              <a:defRPr/>
            </a:pPr>
            <a:r>
              <a:rPr lang="en-US" b="1" dirty="0" smtClean="0">
                <a:solidFill>
                  <a:srgbClr val="002162"/>
                </a:solidFill>
                <a:effectLst>
                  <a:outerShdw blurRad="38100" dist="38100" dir="2700000" algn="tl">
                    <a:srgbClr val="C0C0C0"/>
                  </a:outerShdw>
                </a:effectLst>
              </a:rPr>
              <a:t>General philosophy</a:t>
            </a:r>
            <a:r>
              <a:rPr lang="en-US" dirty="0" smtClean="0">
                <a:solidFill>
                  <a:srgbClr val="002162"/>
                </a:solidFill>
              </a:rPr>
              <a:t>:</a:t>
            </a:r>
          </a:p>
          <a:p>
            <a:pPr lvl="1" eaLnBrk="1" hangingPunct="1">
              <a:defRPr/>
            </a:pPr>
            <a:r>
              <a:rPr lang="en-US" dirty="0" smtClean="0">
                <a:solidFill>
                  <a:srgbClr val="002162"/>
                </a:solidFill>
              </a:rPr>
              <a:t>Simulate large-scale motions of atmosphere, oceans, ice</a:t>
            </a:r>
          </a:p>
          <a:p>
            <a:pPr lvl="1" eaLnBrk="1" hangingPunct="1">
              <a:defRPr/>
            </a:pPr>
            <a:r>
              <a:rPr lang="en-US" dirty="0" smtClean="0">
                <a:solidFill>
                  <a:srgbClr val="002162"/>
                </a:solidFill>
              </a:rPr>
              <a:t>Solve approximations to full radiative transfer equations</a:t>
            </a:r>
          </a:p>
          <a:p>
            <a:pPr lvl="1" eaLnBrk="1" hangingPunct="1">
              <a:defRPr/>
            </a:pPr>
            <a:r>
              <a:rPr lang="en-US" dirty="0" smtClean="0">
                <a:solidFill>
                  <a:srgbClr val="002162"/>
                </a:solidFill>
              </a:rPr>
              <a:t>Parameterize processes too small to resolve</a:t>
            </a:r>
          </a:p>
          <a:p>
            <a:pPr lvl="1" eaLnBrk="1" hangingPunct="1">
              <a:defRPr/>
            </a:pPr>
            <a:r>
              <a:rPr lang="en-US" dirty="0" smtClean="0">
                <a:solidFill>
                  <a:srgbClr val="002162"/>
                </a:solidFill>
              </a:rPr>
              <a:t>Some models also try to simulate biogeochemical processes</a:t>
            </a:r>
          </a:p>
          <a:p>
            <a:pPr lvl="1" eaLnBrk="1" hangingPunct="1">
              <a:defRPr/>
            </a:pPr>
            <a:r>
              <a:rPr lang="en-US" dirty="0" smtClean="0">
                <a:solidFill>
                  <a:srgbClr val="002162"/>
                </a:solidFill>
              </a:rPr>
              <a:t>First </a:t>
            </a:r>
            <a:r>
              <a:rPr lang="en-US" dirty="0" smtClean="0">
                <a:solidFill>
                  <a:srgbClr val="002162"/>
                </a:solidFill>
              </a:rPr>
              <a:t>General Circulation Models (GCMs) </a:t>
            </a:r>
            <a:r>
              <a:rPr lang="en-US" dirty="0" smtClean="0">
                <a:solidFill>
                  <a:srgbClr val="002162"/>
                </a:solidFill>
              </a:rPr>
              <a:t>developed in 1960s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p:cNvSpPr>
            <a:spLocks noGrp="1"/>
          </p:cNvSpPr>
          <p:nvPr>
            <p:ph type="title" idx="4294967295"/>
          </p:nvPr>
        </p:nvSpPr>
        <p:spPr/>
        <p:txBody>
          <a:bodyPr/>
          <a:lstStyle/>
          <a:p>
            <a:pPr eaLnBrk="1" hangingPunct="1">
              <a:defRPr/>
            </a:pPr>
            <a:r>
              <a:rPr lang="en-US" smtClean="0">
                <a:solidFill>
                  <a:srgbClr val="002162"/>
                </a:solidFill>
                <a:effectLst>
                  <a:outerShdw blurRad="38100" dist="38100" dir="2700000" algn="tl">
                    <a:srgbClr val="C0C0C0"/>
                  </a:outerShdw>
                </a:effectLst>
              </a:rPr>
              <a:t>Unresolved physical processes must be handled parametrically</a:t>
            </a:r>
          </a:p>
        </p:txBody>
      </p:sp>
      <p:sp>
        <p:nvSpPr>
          <p:cNvPr id="40963" name="Content Placeholder 2"/>
          <p:cNvSpPr>
            <a:spLocks noGrp="1"/>
          </p:cNvSpPr>
          <p:nvPr>
            <p:ph idx="4294967295"/>
          </p:nvPr>
        </p:nvSpPr>
        <p:spPr>
          <a:xfrm>
            <a:off x="838200" y="1600200"/>
            <a:ext cx="7696200" cy="5257800"/>
          </a:xfrm>
        </p:spPr>
        <p:txBody>
          <a:bodyPr/>
          <a:lstStyle/>
          <a:p>
            <a:pPr eaLnBrk="1" hangingPunct="1"/>
            <a:r>
              <a:rPr lang="en-US" smtClean="0">
                <a:solidFill>
                  <a:srgbClr val="002162"/>
                </a:solidFill>
              </a:rPr>
              <a:t>Convection</a:t>
            </a:r>
          </a:p>
          <a:p>
            <a:pPr eaLnBrk="1" hangingPunct="1"/>
            <a:r>
              <a:rPr lang="en-US" smtClean="0">
                <a:solidFill>
                  <a:srgbClr val="002162"/>
                </a:solidFill>
              </a:rPr>
              <a:t>Thin and/or broken clouds</a:t>
            </a:r>
          </a:p>
          <a:p>
            <a:pPr eaLnBrk="1" hangingPunct="1"/>
            <a:r>
              <a:rPr lang="en-US" smtClean="0">
                <a:solidFill>
                  <a:srgbClr val="002162"/>
                </a:solidFill>
              </a:rPr>
              <a:t>Cloud microphysics</a:t>
            </a:r>
          </a:p>
          <a:p>
            <a:pPr eaLnBrk="1" hangingPunct="1"/>
            <a:r>
              <a:rPr lang="en-US" smtClean="0">
                <a:solidFill>
                  <a:srgbClr val="002162"/>
                </a:solidFill>
              </a:rPr>
              <a:t>Aerosols and chemistry (e.g. photochemical processes, ozone</a:t>
            </a:r>
          </a:p>
          <a:p>
            <a:pPr eaLnBrk="1" hangingPunct="1"/>
            <a:r>
              <a:rPr lang="en-US" smtClean="0">
                <a:solidFill>
                  <a:srgbClr val="002162"/>
                </a:solidFill>
              </a:rPr>
              <a:t>Turbulence, including surface fluxes</a:t>
            </a:r>
          </a:p>
          <a:p>
            <a:pPr eaLnBrk="1" hangingPunct="1"/>
            <a:r>
              <a:rPr lang="en-US" smtClean="0">
                <a:solidFill>
                  <a:srgbClr val="002162"/>
                </a:solidFill>
              </a:rPr>
              <a:t>Sea ice</a:t>
            </a:r>
          </a:p>
          <a:p>
            <a:pPr eaLnBrk="1" hangingPunct="1"/>
            <a:r>
              <a:rPr lang="en-US" smtClean="0">
                <a:solidFill>
                  <a:srgbClr val="002162"/>
                </a:solidFill>
              </a:rPr>
              <a:t>Land ice</a:t>
            </a:r>
          </a:p>
          <a:p>
            <a:pPr eaLnBrk="1" hangingPunct="1"/>
            <a:r>
              <a:rPr lang="en-US" smtClean="0">
                <a:solidFill>
                  <a:srgbClr val="002162"/>
                </a:solidFill>
              </a:rPr>
              <a:t>Land surface processes</a:t>
            </a:r>
            <a:endParaRPr lang="en-US" smtClean="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4294967295"/>
          </p:nvPr>
        </p:nvPicPr>
        <p:blipFill>
          <a:blip r:embed="rId3" cstate="print"/>
          <a:srcRect/>
          <a:stretch>
            <a:fillRect/>
          </a:stretch>
        </p:blipFill>
        <p:spPr>
          <a:xfrm>
            <a:off x="228600" y="809625"/>
            <a:ext cx="8686800" cy="5838825"/>
          </a:xfrm>
          <a:noFill/>
        </p:spPr>
      </p:pic>
      <p:sp>
        <p:nvSpPr>
          <p:cNvPr id="125955" name="Text Box 3"/>
          <p:cNvSpPr txBox="1">
            <a:spLocks noChangeArrowheads="1"/>
          </p:cNvSpPr>
          <p:nvPr/>
        </p:nvSpPr>
        <p:spPr bwMode="auto">
          <a:xfrm>
            <a:off x="381000" y="152400"/>
            <a:ext cx="8305800" cy="579438"/>
          </a:xfrm>
          <a:prstGeom prst="rect">
            <a:avLst/>
          </a:prstGeom>
          <a:noFill/>
          <a:ln w="9525">
            <a:noFill/>
            <a:miter lim="800000"/>
            <a:headEnd/>
            <a:tailEnd/>
          </a:ln>
          <a:effectLst/>
        </p:spPr>
        <p:txBody>
          <a:bodyPr>
            <a:spAutoFit/>
          </a:bodyPr>
          <a:lstStyle/>
          <a:p>
            <a:pPr algn="ctr">
              <a:spcBef>
                <a:spcPct val="50000"/>
              </a:spcBef>
              <a:defRPr/>
            </a:pPr>
            <a:r>
              <a:rPr lang="en-US" sz="3200" b="1">
                <a:effectLst>
                  <a:outerShdw blurRad="38100" dist="38100" dir="2700000" algn="tl">
                    <a:srgbClr val="C0C0C0"/>
                  </a:outerShdw>
                </a:effectLst>
              </a:rPr>
              <a:t>Climate Elements and Feedbacks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cstate="print"/>
          <a:srcRect/>
          <a:stretch>
            <a:fillRect/>
          </a:stretch>
        </p:blipFill>
        <p:spPr bwMode="auto">
          <a:xfrm>
            <a:off x="4419600" y="0"/>
            <a:ext cx="4359275" cy="6705600"/>
          </a:xfrm>
          <a:prstGeom prst="rect">
            <a:avLst/>
          </a:prstGeom>
          <a:noFill/>
          <a:ln w="9525">
            <a:noFill/>
            <a:miter lim="800000"/>
            <a:headEnd/>
            <a:tailEnd/>
          </a:ln>
        </p:spPr>
      </p:pic>
      <p:sp>
        <p:nvSpPr>
          <p:cNvPr id="30725" name="Text Box 5"/>
          <p:cNvSpPr txBox="1">
            <a:spLocks noChangeArrowheads="1"/>
          </p:cNvSpPr>
          <p:nvPr/>
        </p:nvSpPr>
        <p:spPr bwMode="auto">
          <a:xfrm>
            <a:off x="381000" y="609600"/>
            <a:ext cx="3733800" cy="1917700"/>
          </a:xfrm>
          <a:prstGeom prst="rect">
            <a:avLst/>
          </a:prstGeom>
          <a:noFill/>
          <a:ln w="9525">
            <a:noFill/>
            <a:miter lim="800000"/>
            <a:headEnd/>
            <a:tailEnd/>
          </a:ln>
          <a:effectLst/>
        </p:spPr>
        <p:txBody>
          <a:bodyPr>
            <a:spAutoFit/>
          </a:bodyPr>
          <a:lstStyle/>
          <a:p>
            <a:pPr>
              <a:spcBef>
                <a:spcPct val="50000"/>
              </a:spcBef>
              <a:defRPr/>
            </a:pPr>
            <a:r>
              <a:rPr lang="en-US" sz="2400">
                <a:solidFill>
                  <a:srgbClr val="002162"/>
                </a:solidFill>
                <a:effectLst>
                  <a:outerShdw blurRad="38100" dist="38100" dir="2700000" algn="tl">
                    <a:srgbClr val="C0C0C0"/>
                  </a:outerShdw>
                </a:effectLst>
              </a:rPr>
              <a:t>Global mean temperature (black) and simulations using many different global models (colors) including all forcings</a:t>
            </a:r>
          </a:p>
        </p:txBody>
      </p:sp>
      <p:sp>
        <p:nvSpPr>
          <p:cNvPr id="30726" name="Text Box 6"/>
          <p:cNvSpPr txBox="1">
            <a:spLocks noChangeArrowheads="1"/>
          </p:cNvSpPr>
          <p:nvPr/>
        </p:nvSpPr>
        <p:spPr bwMode="auto">
          <a:xfrm>
            <a:off x="609600" y="4419600"/>
            <a:ext cx="3352800" cy="1187450"/>
          </a:xfrm>
          <a:prstGeom prst="rect">
            <a:avLst/>
          </a:prstGeom>
          <a:noFill/>
          <a:ln w="9525">
            <a:noFill/>
            <a:miter lim="800000"/>
            <a:headEnd/>
            <a:tailEnd/>
          </a:ln>
          <a:effectLst/>
        </p:spPr>
        <p:txBody>
          <a:bodyPr>
            <a:spAutoFit/>
          </a:bodyPr>
          <a:lstStyle/>
          <a:p>
            <a:pPr>
              <a:spcBef>
                <a:spcPct val="50000"/>
              </a:spcBef>
              <a:defRPr/>
            </a:pPr>
            <a:r>
              <a:rPr lang="en-US" sz="2400">
                <a:solidFill>
                  <a:srgbClr val="002162"/>
                </a:solidFill>
                <a:effectLst>
                  <a:outerShdw blurRad="38100" dist="38100" dir="2700000" algn="tl">
                    <a:srgbClr val="C0C0C0"/>
                  </a:outerShdw>
                </a:effectLst>
              </a:rPr>
              <a:t>Same as above, but models run with only natural forcings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ttp://images.google.com/url?source=imgres&amp;ct=tbn&amp;q=http://www.toddalbert.com/files/images/natural-vs-anthropogenic.png&amp;usg=AFQjCNHLQcYgIT8yrYeQNJZAAivQw48_cg"/>
          <p:cNvPicPr>
            <a:picLocks noChangeAspect="1" noChangeArrowheads="1"/>
          </p:cNvPicPr>
          <p:nvPr/>
        </p:nvPicPr>
        <p:blipFill>
          <a:blip r:embed="rId2" cstate="print"/>
          <a:srcRect/>
          <a:stretch>
            <a:fillRect/>
          </a:stretch>
        </p:blipFill>
        <p:spPr bwMode="auto">
          <a:xfrm>
            <a:off x="304800" y="609600"/>
            <a:ext cx="8495841" cy="5334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685800" y="1676400"/>
            <a:ext cx="7391400" cy="3879850"/>
          </a:xfrm>
          <a:prstGeom prst="rect">
            <a:avLst/>
          </a:prstGeom>
          <a:noFill/>
          <a:ln w="9525">
            <a:noFill/>
            <a:miter lim="800000"/>
            <a:headEnd/>
            <a:tailEnd/>
          </a:ln>
        </p:spPr>
      </p:pic>
      <p:sp>
        <p:nvSpPr>
          <p:cNvPr id="249861" name="Rectangle 5"/>
          <p:cNvSpPr>
            <a:spLocks noGrp="1" noChangeArrowheads="1"/>
          </p:cNvSpPr>
          <p:nvPr>
            <p:ph type="title"/>
          </p:nvPr>
        </p:nvSpPr>
        <p:spPr/>
        <p:txBody>
          <a:bodyPr/>
          <a:lstStyle/>
          <a:p>
            <a:pPr eaLnBrk="1" hangingPunct="1">
              <a:defRPr/>
            </a:pPr>
            <a:r>
              <a:rPr lang="en-US" sz="4000" smtClean="0">
                <a:solidFill>
                  <a:srgbClr val="002162"/>
                </a:solidFill>
                <a:effectLst>
                  <a:outerShdw blurRad="38100" dist="38100" dir="2700000" algn="tl">
                    <a:srgbClr val="C0C0C0"/>
                  </a:outerShdw>
                </a:effectLst>
              </a:rPr>
              <a:t>Ensemble of climate models, Scenario A1b</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cstate="print"/>
          <a:srcRect/>
          <a:stretch>
            <a:fillRect/>
          </a:stretch>
        </p:blipFill>
        <p:spPr bwMode="auto">
          <a:xfrm>
            <a:off x="228600" y="874713"/>
            <a:ext cx="8664575" cy="5983287"/>
          </a:xfrm>
          <a:prstGeom prst="rect">
            <a:avLst/>
          </a:prstGeom>
          <a:noFill/>
          <a:ln w="9525">
            <a:noFill/>
            <a:miter lim="800000"/>
            <a:headEnd/>
            <a:tailEnd/>
          </a:ln>
        </p:spPr>
      </p:pic>
      <p:sp>
        <p:nvSpPr>
          <p:cNvPr id="43013" name="Text Box 5"/>
          <p:cNvSpPr txBox="1">
            <a:spLocks noChangeArrowheads="1"/>
          </p:cNvSpPr>
          <p:nvPr/>
        </p:nvSpPr>
        <p:spPr bwMode="auto">
          <a:xfrm>
            <a:off x="2667000" y="304800"/>
            <a:ext cx="5029200" cy="641350"/>
          </a:xfrm>
          <a:prstGeom prst="rect">
            <a:avLst/>
          </a:prstGeom>
          <a:noFill/>
          <a:ln w="9525">
            <a:noFill/>
            <a:miter lim="800000"/>
            <a:headEnd/>
            <a:tailEnd/>
          </a:ln>
          <a:effectLst/>
        </p:spPr>
        <p:txBody>
          <a:bodyPr>
            <a:spAutoFit/>
          </a:bodyPr>
          <a:lstStyle/>
          <a:p>
            <a:pPr>
              <a:spcBef>
                <a:spcPct val="50000"/>
              </a:spcBef>
              <a:defRPr/>
            </a:pPr>
            <a:r>
              <a:rPr lang="en-US" sz="3600" b="1">
                <a:solidFill>
                  <a:srgbClr val="002162"/>
                </a:solidFill>
                <a:effectLst>
                  <a:outerShdw blurRad="38100" dist="38100" dir="2700000" algn="tl">
                    <a:srgbClr val="C0C0C0"/>
                  </a:outerShdw>
                </a:effectLst>
              </a:rPr>
              <a:t>Projected Warming:</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p:spPr>
        <p:txBody>
          <a:bodyPr/>
          <a:lstStyle/>
          <a:p>
            <a:r>
              <a:rPr lang="en-US" dirty="0" smtClean="0">
                <a:solidFill>
                  <a:srgbClr val="002060"/>
                </a:solidFill>
                <a:effectLst>
                  <a:outerShdw blurRad="38100" dist="38100" dir="2700000" algn="tl">
                    <a:srgbClr val="000000">
                      <a:alpha val="43137"/>
                    </a:srgbClr>
                  </a:outerShdw>
                </a:effectLst>
              </a:rPr>
              <a:t>How Are We Doing So Far?</a:t>
            </a:r>
            <a:endParaRPr lang="en-US"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 name="Rectangle 10"/>
          <p:cNvSpPr>
            <a:spLocks noChangeArrowheads="1"/>
          </p:cNvSpPr>
          <p:nvPr/>
        </p:nvSpPr>
        <p:spPr bwMode="auto">
          <a:xfrm>
            <a:off x="1752600" y="228600"/>
            <a:ext cx="5410200" cy="533400"/>
          </a:xfrm>
          <a:prstGeom prst="rect">
            <a:avLst/>
          </a:prstGeom>
          <a:noFill/>
          <a:ln w="9525">
            <a:noFill/>
            <a:miter lim="800000"/>
            <a:headEnd/>
            <a:tailEnd/>
          </a:ln>
        </p:spPr>
        <p:txBody>
          <a:bodyPr/>
          <a:lstStyle/>
          <a:p>
            <a:pPr marL="342900" indent="-342900" algn="ctr" eaLnBrk="1" hangingPunct="1">
              <a:lnSpc>
                <a:spcPct val="90000"/>
              </a:lnSpc>
              <a:spcBef>
                <a:spcPct val="20000"/>
              </a:spcBef>
            </a:pPr>
            <a:r>
              <a:rPr lang="en-US" sz="1800"/>
              <a:t>Figure 1: Global CO</a:t>
            </a:r>
            <a:r>
              <a:rPr lang="en-US" sz="1800" baseline="-25000"/>
              <a:t>2</a:t>
            </a:r>
            <a:r>
              <a:rPr lang="en-US" sz="1800"/>
              <a:t> Emissions from Fossil Fuels</a:t>
            </a:r>
          </a:p>
        </p:txBody>
      </p:sp>
      <p:pic>
        <p:nvPicPr>
          <p:cNvPr id="2061" name="Picture 13" descr="figure1"/>
          <p:cNvPicPr>
            <a:picLocks noChangeAspect="1" noChangeArrowheads="1"/>
          </p:cNvPicPr>
          <p:nvPr/>
        </p:nvPicPr>
        <p:blipFill>
          <a:blip r:embed="rId3" cstate="print"/>
          <a:srcRect/>
          <a:stretch>
            <a:fillRect/>
          </a:stretch>
        </p:blipFill>
        <p:spPr bwMode="auto">
          <a:xfrm>
            <a:off x="838200" y="685800"/>
            <a:ext cx="6553200" cy="514191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idx="4294967295"/>
          </p:nvPr>
        </p:nvSpPr>
        <p:spPr>
          <a:xfrm>
            <a:off x="457200" y="274638"/>
            <a:ext cx="8153400" cy="1706562"/>
          </a:xfrm>
        </p:spPr>
        <p:txBody>
          <a:bodyPr/>
          <a:lstStyle/>
          <a:p>
            <a:pPr eaLnBrk="1" hangingPunct="1">
              <a:defRPr/>
            </a:pPr>
            <a:r>
              <a:rPr lang="en-US" sz="2800" smtClean="0">
                <a:solidFill>
                  <a:srgbClr val="002162"/>
                </a:solidFill>
                <a:effectLst>
                  <a:outerShdw blurRad="38100" dist="38100" dir="2700000" algn="tl">
                    <a:srgbClr val="C0C0C0"/>
                  </a:outerShdw>
                </a:effectLst>
              </a:rPr>
              <a:t>A detailed record of the earth’s climate has emerged over the last few decades, from analyses of ice cores and deep sea sediments</a:t>
            </a:r>
          </a:p>
        </p:txBody>
      </p:sp>
      <p:pic>
        <p:nvPicPr>
          <p:cNvPr id="9219" name="Picture 2" descr="C:\Users\Kerry Emaanuel\Class\CLIMATE\Vostok-ice-core-petit.png"/>
          <p:cNvPicPr>
            <a:picLocks noChangeAspect="1" noChangeArrowheads="1"/>
          </p:cNvPicPr>
          <p:nvPr/>
        </p:nvPicPr>
        <p:blipFill>
          <a:blip r:embed="rId3" cstate="print"/>
          <a:srcRect/>
          <a:stretch>
            <a:fillRect/>
          </a:stretch>
        </p:blipFill>
        <p:spPr bwMode="auto">
          <a:xfrm>
            <a:off x="1447800" y="1838325"/>
            <a:ext cx="6400800" cy="4757738"/>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2"/>
          <p:cNvSpPr>
            <a:spLocks noGrp="1" noChangeArrowheads="1"/>
          </p:cNvSpPr>
          <p:nvPr>
            <p:ph type="title"/>
          </p:nvPr>
        </p:nvSpPr>
        <p:spPr>
          <a:xfrm>
            <a:off x="685800" y="-304800"/>
            <a:ext cx="7772400" cy="1143000"/>
          </a:xfrm>
        </p:spPr>
        <p:txBody>
          <a:bodyPr/>
          <a:lstStyle/>
          <a:p>
            <a:pPr eaLnBrk="1" hangingPunct="1"/>
            <a:r>
              <a:rPr lang="en-US" sz="3200" dirty="0">
                <a:solidFill>
                  <a:srgbClr val="002060"/>
                </a:solidFill>
                <a:ea typeface="ＭＳ Ｐゴシック" pitchFamily="27" charset="-128"/>
                <a:cs typeface="ＭＳ Ｐゴシック" pitchFamily="27" charset="-128"/>
              </a:rPr>
              <a:t>A genuine out-of-sample prediction</a:t>
            </a:r>
            <a:endParaRPr lang="en-US" dirty="0">
              <a:solidFill>
                <a:srgbClr val="002060"/>
              </a:solidFill>
              <a:ea typeface="ＭＳ Ｐゴシック" pitchFamily="27" charset="-128"/>
              <a:cs typeface="ＭＳ Ｐゴシック" pitchFamily="27" charset="-128"/>
            </a:endParaRPr>
          </a:p>
        </p:txBody>
      </p:sp>
      <p:pic>
        <p:nvPicPr>
          <p:cNvPr id="89092" name="Picture 3"/>
          <p:cNvPicPr>
            <a:picLocks noRot="1" noChangeAspect="1" noChangeArrowheads="1"/>
          </p:cNvPicPr>
          <p:nvPr/>
        </p:nvPicPr>
        <p:blipFill>
          <a:blip r:embed="rId3" cstate="print"/>
          <a:srcRect l="5711" t="5376" r="15242" b="4648"/>
          <a:stretch>
            <a:fillRect/>
          </a:stretch>
        </p:blipFill>
        <p:spPr bwMode="auto">
          <a:xfrm>
            <a:off x="1371600" y="762000"/>
            <a:ext cx="6624638" cy="5654675"/>
          </a:xfrm>
          <a:prstGeom prst="rect">
            <a:avLst/>
          </a:prstGeom>
          <a:noFill/>
          <a:ln w="28575">
            <a:solidFill>
              <a:srgbClr val="FF0000"/>
            </a:solidFill>
            <a:miter lim="800000"/>
            <a:headEnd/>
            <a:tailEnd/>
          </a:ln>
        </p:spPr>
      </p:pic>
      <p:sp>
        <p:nvSpPr>
          <p:cNvPr id="89093" name="Text Box 4"/>
          <p:cNvSpPr txBox="1">
            <a:spLocks noChangeArrowheads="1"/>
          </p:cNvSpPr>
          <p:nvPr/>
        </p:nvSpPr>
        <p:spPr bwMode="auto">
          <a:xfrm>
            <a:off x="7288213" y="995363"/>
            <a:ext cx="1857375" cy="915987"/>
          </a:xfrm>
          <a:prstGeom prst="rect">
            <a:avLst/>
          </a:prstGeom>
          <a:noFill/>
          <a:ln w="9525">
            <a:noFill/>
            <a:miter lim="800000"/>
            <a:headEnd/>
            <a:tailEnd/>
          </a:ln>
        </p:spPr>
        <p:txBody>
          <a:bodyPr wrap="none">
            <a:prstTxWarp prst="textNoShape">
              <a:avLst/>
            </a:prstTxWarp>
            <a:spAutoFit/>
          </a:bodyPr>
          <a:lstStyle/>
          <a:p>
            <a:pPr eaLnBrk="0" hangingPunct="0"/>
            <a:r>
              <a:rPr lang="en-US" sz="1800" b="1">
                <a:solidFill>
                  <a:schemeClr val="hlink"/>
                </a:solidFill>
              </a:rPr>
              <a:t>FAR:</a:t>
            </a:r>
          </a:p>
          <a:p>
            <a:pPr eaLnBrk="0" hangingPunct="0"/>
            <a:r>
              <a:rPr lang="en-US" sz="1800" b="1">
                <a:solidFill>
                  <a:schemeClr val="hlink"/>
                </a:solidFill>
              </a:rPr>
              <a:t>1</a:t>
            </a:r>
            <a:r>
              <a:rPr lang="en-US" sz="1800" b="1" baseline="30000">
                <a:solidFill>
                  <a:schemeClr val="hlink"/>
                </a:solidFill>
              </a:rPr>
              <a:t>st</a:t>
            </a:r>
            <a:r>
              <a:rPr lang="en-US" sz="1800" b="1">
                <a:solidFill>
                  <a:schemeClr val="hlink"/>
                </a:solidFill>
              </a:rPr>
              <a:t> Assessment</a:t>
            </a:r>
          </a:p>
          <a:p>
            <a:pPr eaLnBrk="0" hangingPunct="0"/>
            <a:r>
              <a:rPr lang="en-US" sz="1800" b="1">
                <a:solidFill>
                  <a:schemeClr val="hlink"/>
                </a:solidFill>
              </a:rPr>
              <a:t>Report, 1990</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685800" y="0"/>
            <a:ext cx="7772400" cy="1143000"/>
          </a:xfrm>
        </p:spPr>
        <p:txBody>
          <a:bodyPr/>
          <a:lstStyle/>
          <a:p>
            <a:r>
              <a:rPr lang="en-US" sz="3200" dirty="0">
                <a:solidFill>
                  <a:srgbClr val="002060"/>
                </a:solidFill>
                <a:ea typeface="ＭＳ Ｐゴシック" pitchFamily="27" charset="-128"/>
                <a:cs typeface="ＭＳ Ｐゴシック" pitchFamily="27" charset="-128"/>
              </a:rPr>
              <a:t>C.f. another prediction made at the time</a:t>
            </a:r>
          </a:p>
        </p:txBody>
      </p:sp>
      <p:pic>
        <p:nvPicPr>
          <p:cNvPr id="91139" name="Picture 3"/>
          <p:cNvPicPr>
            <a:picLocks noRot="1" noChangeAspect="1" noChangeArrowheads="1"/>
          </p:cNvPicPr>
          <p:nvPr/>
        </p:nvPicPr>
        <p:blipFill>
          <a:blip r:embed="rId2" cstate="print"/>
          <a:srcRect l="5711" t="5376" r="15242" b="4648"/>
          <a:stretch>
            <a:fillRect/>
          </a:stretch>
        </p:blipFill>
        <p:spPr bwMode="auto">
          <a:xfrm>
            <a:off x="1258888" y="806450"/>
            <a:ext cx="6624637" cy="5654675"/>
          </a:xfrm>
          <a:prstGeom prst="rect">
            <a:avLst/>
          </a:prstGeom>
          <a:noFill/>
          <a:ln w="9525">
            <a:solidFill>
              <a:srgbClr val="000000"/>
            </a:solidFill>
            <a:miter lim="800000"/>
            <a:headEnd/>
            <a:tailEnd/>
          </a:ln>
        </p:spPr>
      </p:pic>
      <p:sp>
        <p:nvSpPr>
          <p:cNvPr id="91140" name="Rectangle 9"/>
          <p:cNvSpPr>
            <a:spLocks noChangeArrowheads="1"/>
          </p:cNvSpPr>
          <p:nvPr/>
        </p:nvSpPr>
        <p:spPr bwMode="auto">
          <a:xfrm>
            <a:off x="4781550" y="4457700"/>
            <a:ext cx="1619250" cy="1143000"/>
          </a:xfrm>
          <a:prstGeom prst="rect">
            <a:avLst/>
          </a:prstGeom>
          <a:solidFill>
            <a:srgbClr val="FFFFEB"/>
          </a:solidFill>
          <a:ln w="9525">
            <a:noFill/>
            <a:miter lim="800000"/>
            <a:headEnd/>
            <a:tailEnd/>
          </a:ln>
        </p:spPr>
        <p:txBody>
          <a:bodyPr wrap="none" anchor="ctr">
            <a:prstTxWarp prst="textNoShape">
              <a:avLst/>
            </a:prstTxWarp>
          </a:bodyPr>
          <a:lstStyle/>
          <a:p>
            <a:endParaRPr lang="en-US"/>
          </a:p>
        </p:txBody>
      </p:sp>
      <p:sp>
        <p:nvSpPr>
          <p:cNvPr id="91141" name="Line 4"/>
          <p:cNvSpPr>
            <a:spLocks noChangeShapeType="1"/>
          </p:cNvSpPr>
          <p:nvPr/>
        </p:nvSpPr>
        <p:spPr bwMode="auto">
          <a:xfrm flipV="1">
            <a:off x="2195513" y="4735513"/>
            <a:ext cx="4464050" cy="133350"/>
          </a:xfrm>
          <a:prstGeom prst="line">
            <a:avLst/>
          </a:prstGeom>
          <a:noFill/>
          <a:ln w="9525">
            <a:solidFill>
              <a:srgbClr val="FF0000"/>
            </a:solidFill>
            <a:round/>
            <a:headEnd/>
            <a:tailEnd/>
          </a:ln>
        </p:spPr>
        <p:txBody>
          <a:bodyPr>
            <a:prstTxWarp prst="textNoShape">
              <a:avLst/>
            </a:prstTxWarp>
          </a:bodyPr>
          <a:lstStyle/>
          <a:p>
            <a:endParaRPr lang="en-US"/>
          </a:p>
        </p:txBody>
      </p:sp>
      <p:sp>
        <p:nvSpPr>
          <p:cNvPr id="91142" name="Line 5"/>
          <p:cNvSpPr>
            <a:spLocks noChangeShapeType="1"/>
          </p:cNvSpPr>
          <p:nvPr/>
        </p:nvSpPr>
        <p:spPr bwMode="auto">
          <a:xfrm flipV="1">
            <a:off x="2171700" y="4591050"/>
            <a:ext cx="4495800" cy="285750"/>
          </a:xfrm>
          <a:prstGeom prst="line">
            <a:avLst/>
          </a:prstGeom>
          <a:noFill/>
          <a:ln w="57150">
            <a:solidFill>
              <a:srgbClr val="FF0000"/>
            </a:solidFill>
            <a:round/>
            <a:headEnd/>
            <a:tailEnd/>
          </a:ln>
        </p:spPr>
        <p:txBody>
          <a:bodyPr>
            <a:prstTxWarp prst="textNoShape">
              <a:avLst/>
            </a:prstTxWarp>
          </a:bodyPr>
          <a:lstStyle/>
          <a:p>
            <a:endParaRPr lang="en-US"/>
          </a:p>
        </p:txBody>
      </p:sp>
      <p:sp>
        <p:nvSpPr>
          <p:cNvPr id="91143" name="Line 8"/>
          <p:cNvSpPr>
            <a:spLocks noChangeShapeType="1"/>
          </p:cNvSpPr>
          <p:nvPr/>
        </p:nvSpPr>
        <p:spPr bwMode="auto">
          <a:xfrm flipV="1">
            <a:off x="2171700" y="4438650"/>
            <a:ext cx="4495800" cy="438150"/>
          </a:xfrm>
          <a:prstGeom prst="line">
            <a:avLst/>
          </a:prstGeom>
          <a:noFill/>
          <a:ln w="9525">
            <a:solidFill>
              <a:srgbClr val="FF0000"/>
            </a:solidFill>
            <a:round/>
            <a:headEnd/>
            <a:tailEnd/>
          </a:ln>
        </p:spPr>
        <p:txBody>
          <a:bodyPr>
            <a:prstTxWarp prst="textNoShape">
              <a:avLst/>
            </a:prstTxWarp>
          </a:bodyPr>
          <a:lstStyle/>
          <a:p>
            <a:endParaRPr lang="en-US"/>
          </a:p>
        </p:txBody>
      </p:sp>
      <p:sp>
        <p:nvSpPr>
          <p:cNvPr id="91144" name="Text Box 10"/>
          <p:cNvSpPr txBox="1">
            <a:spLocks noChangeArrowheads="1"/>
          </p:cNvSpPr>
          <p:nvPr/>
        </p:nvSpPr>
        <p:spPr bwMode="auto">
          <a:xfrm>
            <a:off x="2092325" y="5049838"/>
            <a:ext cx="4565650" cy="822325"/>
          </a:xfrm>
          <a:prstGeom prst="rect">
            <a:avLst/>
          </a:prstGeom>
          <a:noFill/>
          <a:ln w="9525">
            <a:noFill/>
            <a:miter lim="800000"/>
            <a:headEnd/>
            <a:tailEnd/>
          </a:ln>
        </p:spPr>
        <p:txBody>
          <a:bodyPr wrap="none">
            <a:prstTxWarp prst="textNoShape">
              <a:avLst/>
            </a:prstTxWarp>
            <a:spAutoFit/>
          </a:bodyPr>
          <a:lstStyle/>
          <a:p>
            <a:pPr algn="r"/>
            <a:r>
              <a:rPr lang="en-US" b="1">
                <a:solidFill>
                  <a:srgbClr val="FF0000"/>
                </a:solidFill>
              </a:rPr>
              <a:t>Lindzen (1992,1994):</a:t>
            </a:r>
          </a:p>
          <a:p>
            <a:pPr algn="r"/>
            <a:r>
              <a:rPr lang="en-US" b="1">
                <a:solidFill>
                  <a:srgbClr val="FF0000"/>
                </a:solidFill>
              </a:rPr>
              <a:t>Climate sensitivity = 0.3±0.2</a:t>
            </a:r>
            <a:r>
              <a:rPr lang="en-US" b="1" baseline="30000">
                <a:solidFill>
                  <a:srgbClr val="FF0000"/>
                </a:solidFill>
              </a:rPr>
              <a:t>o</a:t>
            </a:r>
            <a:r>
              <a:rPr lang="en-US" b="1">
                <a:solidFill>
                  <a:srgbClr val="FF0000"/>
                </a:solidFill>
              </a:rPr>
              <a:t>C</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figure11"/>
          <p:cNvPicPr>
            <a:picLocks noChangeAspect="1" noChangeArrowheads="1"/>
          </p:cNvPicPr>
          <p:nvPr/>
        </p:nvPicPr>
        <p:blipFill>
          <a:blip r:embed="rId3" cstate="print"/>
          <a:srcRect/>
          <a:stretch>
            <a:fillRect/>
          </a:stretch>
        </p:blipFill>
        <p:spPr bwMode="auto">
          <a:xfrm>
            <a:off x="0" y="1676400"/>
            <a:ext cx="9144000" cy="4397375"/>
          </a:xfrm>
          <a:prstGeom prst="rect">
            <a:avLst/>
          </a:prstGeom>
          <a:noFill/>
        </p:spPr>
      </p:pic>
      <p:sp>
        <p:nvSpPr>
          <p:cNvPr id="33797" name="Rectangle 5"/>
          <p:cNvSpPr>
            <a:spLocks noChangeArrowheads="1"/>
          </p:cNvSpPr>
          <p:nvPr/>
        </p:nvSpPr>
        <p:spPr bwMode="auto">
          <a:xfrm>
            <a:off x="1600200" y="685800"/>
            <a:ext cx="6629400" cy="461665"/>
          </a:xfrm>
          <a:prstGeom prst="rect">
            <a:avLst/>
          </a:prstGeom>
          <a:noFill/>
          <a:ln w="9525">
            <a:noFill/>
            <a:miter lim="800000"/>
            <a:headEnd/>
            <a:tailEnd/>
          </a:ln>
        </p:spPr>
        <p:txBody>
          <a:bodyPr wrap="square">
            <a:spAutoFit/>
          </a:bodyPr>
          <a:lstStyle/>
          <a:p>
            <a:r>
              <a:rPr lang="en-US" sz="2400" dirty="0" smtClean="0">
                <a:solidFill>
                  <a:srgbClr val="002060"/>
                </a:solidFill>
              </a:rPr>
              <a:t>Observed </a:t>
            </a:r>
            <a:r>
              <a:rPr lang="en-US" sz="2400" dirty="0">
                <a:solidFill>
                  <a:srgbClr val="002060"/>
                </a:solidFill>
              </a:rPr>
              <a:t>and modeled Arctic sea-ice extent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a:xfrm>
            <a:off x="457200" y="2362200"/>
            <a:ext cx="8229600" cy="1143000"/>
          </a:xfrm>
        </p:spPr>
        <p:txBody>
          <a:bodyPr/>
          <a:lstStyle/>
          <a:p>
            <a:pPr eaLnBrk="1" hangingPunct="1">
              <a:defRPr/>
            </a:pPr>
            <a:r>
              <a:rPr lang="en-US" b="1" smtClean="0">
                <a:solidFill>
                  <a:srgbClr val="002162"/>
                </a:solidFill>
                <a:effectLst>
                  <a:outerShdw blurRad="38100" dist="38100" dir="2700000" algn="tl">
                    <a:srgbClr val="C0C0C0"/>
                  </a:outerShdw>
                </a:effectLst>
              </a:rPr>
              <a:t>Does Any of this Matter?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eaLnBrk="1" hangingPunct="1">
              <a:defRPr/>
            </a:pPr>
            <a:r>
              <a:rPr lang="en-US" smtClean="0">
                <a:solidFill>
                  <a:srgbClr val="002162"/>
                </a:solidFill>
                <a:effectLst>
                  <a:outerShdw blurRad="38100" dist="38100" dir="2700000" algn="tl">
                    <a:srgbClr val="C0C0C0"/>
                  </a:outerShdw>
                </a:effectLst>
              </a:rPr>
              <a:t>Possible Benefits of Warming:</a:t>
            </a:r>
          </a:p>
        </p:txBody>
      </p:sp>
      <p:sp>
        <p:nvSpPr>
          <p:cNvPr id="47107" name="Rectangle 3"/>
          <p:cNvSpPr>
            <a:spLocks noGrp="1" noChangeArrowheads="1"/>
          </p:cNvSpPr>
          <p:nvPr>
            <p:ph type="body" idx="1"/>
          </p:nvPr>
        </p:nvSpPr>
        <p:spPr/>
        <p:txBody>
          <a:bodyPr/>
          <a:lstStyle/>
          <a:p>
            <a:pPr eaLnBrk="1" hangingPunct="1"/>
            <a:r>
              <a:rPr lang="en-US" smtClean="0">
                <a:solidFill>
                  <a:srgbClr val="002162"/>
                </a:solidFill>
              </a:rPr>
              <a:t>Fewer deaths from exposure </a:t>
            </a:r>
          </a:p>
          <a:p>
            <a:pPr eaLnBrk="1" hangingPunct="1"/>
            <a:r>
              <a:rPr lang="en-US" smtClean="0">
                <a:solidFill>
                  <a:srgbClr val="002162"/>
                </a:solidFill>
              </a:rPr>
              <a:t>More vigorous plant growth</a:t>
            </a:r>
          </a:p>
          <a:p>
            <a:pPr eaLnBrk="1" hangingPunct="1"/>
            <a:r>
              <a:rPr lang="en-US" smtClean="0">
                <a:solidFill>
                  <a:srgbClr val="002162"/>
                </a:solidFill>
              </a:rPr>
              <a:t>Increase of arable land at high latitudes</a:t>
            </a:r>
          </a:p>
          <a:p>
            <a:pPr eaLnBrk="1" hangingPunct="1"/>
            <a:r>
              <a:rPr lang="en-US" smtClean="0">
                <a:solidFill>
                  <a:srgbClr val="002162"/>
                </a:solidFill>
              </a:rPr>
              <a:t>Increased mining potential in current permafrost regions</a:t>
            </a:r>
          </a:p>
          <a:p>
            <a:pPr eaLnBrk="1" hangingPunct="1"/>
            <a:r>
              <a:rPr lang="en-US" smtClean="0">
                <a:solidFill>
                  <a:srgbClr val="002162"/>
                </a:solidFill>
              </a:rPr>
              <a:t>Arctic waterways become navigable</a:t>
            </a:r>
          </a:p>
          <a:p>
            <a:pPr eaLnBrk="1" hangingPunct="1"/>
            <a:r>
              <a:rPr lang="en-US" smtClean="0">
                <a:solidFill>
                  <a:srgbClr val="002162"/>
                </a:solidFill>
              </a:rPr>
              <a:t>Reduced heating costs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eaLnBrk="1" hangingPunct="1">
              <a:defRPr/>
            </a:pPr>
            <a:r>
              <a:rPr lang="en-US" smtClean="0">
                <a:solidFill>
                  <a:srgbClr val="002162"/>
                </a:solidFill>
                <a:effectLst>
                  <a:outerShdw blurRad="38100" dist="38100" dir="2700000" algn="tl">
                    <a:srgbClr val="C0C0C0"/>
                  </a:outerShdw>
                </a:effectLst>
              </a:rPr>
              <a:t>Warming Risks</a:t>
            </a:r>
          </a:p>
        </p:txBody>
      </p:sp>
      <p:sp>
        <p:nvSpPr>
          <p:cNvPr id="48131" name="Rectangle 3"/>
          <p:cNvSpPr>
            <a:spLocks noGrp="1" noChangeArrowheads="1"/>
          </p:cNvSpPr>
          <p:nvPr>
            <p:ph type="body" idx="1"/>
          </p:nvPr>
        </p:nvSpPr>
        <p:spPr>
          <a:xfrm>
            <a:off x="457200" y="1600200"/>
            <a:ext cx="8229600" cy="4953000"/>
          </a:xfrm>
        </p:spPr>
        <p:txBody>
          <a:bodyPr/>
          <a:lstStyle/>
          <a:p>
            <a:pPr eaLnBrk="1" hangingPunct="1">
              <a:lnSpc>
                <a:spcPct val="90000"/>
              </a:lnSpc>
            </a:pPr>
            <a:r>
              <a:rPr lang="en-US" sz="2800" smtClean="0">
                <a:solidFill>
                  <a:srgbClr val="002162"/>
                </a:solidFill>
              </a:rPr>
              <a:t>Rising sea level</a:t>
            </a:r>
          </a:p>
          <a:p>
            <a:pPr eaLnBrk="1" hangingPunct="1">
              <a:lnSpc>
                <a:spcPct val="90000"/>
              </a:lnSpc>
            </a:pPr>
            <a:r>
              <a:rPr lang="en-US" sz="2800" smtClean="0">
                <a:solidFill>
                  <a:srgbClr val="002162"/>
                </a:solidFill>
              </a:rPr>
              <a:t>Concentration of rainfall into fewer but more intense events...more drought, floods</a:t>
            </a:r>
          </a:p>
          <a:p>
            <a:pPr eaLnBrk="1" hangingPunct="1">
              <a:lnSpc>
                <a:spcPct val="90000"/>
              </a:lnSpc>
            </a:pPr>
            <a:r>
              <a:rPr lang="en-US" sz="2800" smtClean="0">
                <a:solidFill>
                  <a:srgbClr val="002162"/>
                </a:solidFill>
              </a:rPr>
              <a:t>Increased incidence of some diseases</a:t>
            </a:r>
          </a:p>
          <a:p>
            <a:pPr eaLnBrk="1" hangingPunct="1">
              <a:lnSpc>
                <a:spcPct val="90000"/>
              </a:lnSpc>
            </a:pPr>
            <a:r>
              <a:rPr lang="en-US" sz="2800" smtClean="0">
                <a:solidFill>
                  <a:srgbClr val="002162"/>
                </a:solidFill>
              </a:rPr>
              <a:t>Increased production of allergens</a:t>
            </a:r>
          </a:p>
          <a:p>
            <a:pPr eaLnBrk="1" hangingPunct="1">
              <a:lnSpc>
                <a:spcPct val="90000"/>
              </a:lnSpc>
            </a:pPr>
            <a:r>
              <a:rPr lang="en-US" sz="2800" smtClean="0">
                <a:solidFill>
                  <a:srgbClr val="002162"/>
                </a:solidFill>
              </a:rPr>
              <a:t>Increased mortality from heat waves</a:t>
            </a:r>
          </a:p>
          <a:p>
            <a:pPr eaLnBrk="1" hangingPunct="1">
              <a:lnSpc>
                <a:spcPct val="90000"/>
              </a:lnSpc>
            </a:pPr>
            <a:r>
              <a:rPr lang="en-US" sz="2800" smtClean="0">
                <a:solidFill>
                  <a:srgbClr val="002162"/>
                </a:solidFill>
              </a:rPr>
              <a:t>Increased consumption of electricity</a:t>
            </a:r>
          </a:p>
          <a:p>
            <a:pPr eaLnBrk="1" hangingPunct="1">
              <a:lnSpc>
                <a:spcPct val="90000"/>
              </a:lnSpc>
            </a:pPr>
            <a:r>
              <a:rPr lang="en-US" sz="2800" smtClean="0">
                <a:solidFill>
                  <a:srgbClr val="002162"/>
                </a:solidFill>
              </a:rPr>
              <a:t>Possible increase in violent storms</a:t>
            </a:r>
          </a:p>
          <a:p>
            <a:pPr eaLnBrk="1" hangingPunct="1">
              <a:lnSpc>
                <a:spcPct val="90000"/>
              </a:lnSpc>
            </a:pPr>
            <a:r>
              <a:rPr lang="en-US" sz="2800" smtClean="0">
                <a:solidFill>
                  <a:srgbClr val="002162"/>
                </a:solidFill>
              </a:rPr>
              <a:t>Ocean acidification, increased species extinctions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1"/>
          <p:cNvSpPr>
            <a:spLocks noGrp="1"/>
          </p:cNvSpPr>
          <p:nvPr>
            <p:ph type="sldNum" sz="quarter" idx="10"/>
          </p:nvPr>
        </p:nvSpPr>
        <p:spPr/>
        <p:txBody>
          <a:bodyPr/>
          <a:lstStyle/>
          <a:p>
            <a:fld id="{C90460C1-FCD0-4501-9202-7E2567DDE04C}" type="slidenum">
              <a:rPr lang="en-US"/>
              <a:pPr/>
              <a:t>56</a:t>
            </a:fld>
            <a:endParaRPr lang="en-US"/>
          </a:p>
        </p:txBody>
      </p:sp>
      <p:pic>
        <p:nvPicPr>
          <p:cNvPr id="519170" name="Picture 2"/>
          <p:cNvPicPr>
            <a:picLocks noChangeAspect="1" noChangeArrowheads="1"/>
          </p:cNvPicPr>
          <p:nvPr/>
        </p:nvPicPr>
        <p:blipFill>
          <a:blip r:embed="rId2" cstate="print"/>
          <a:srcRect/>
          <a:stretch>
            <a:fillRect/>
          </a:stretch>
        </p:blipFill>
        <p:spPr bwMode="auto">
          <a:xfrm>
            <a:off x="1138238" y="1423988"/>
            <a:ext cx="8005762" cy="5434012"/>
          </a:xfrm>
          <a:prstGeom prst="rect">
            <a:avLst/>
          </a:prstGeom>
          <a:noFill/>
          <a:ln w="9525">
            <a:noFill/>
            <a:miter lim="800000"/>
            <a:headEnd/>
            <a:tailEnd/>
          </a:ln>
          <a:effectLst/>
        </p:spPr>
      </p:pic>
      <p:sp>
        <p:nvSpPr>
          <p:cNvPr id="519171" name="Rectangle 3"/>
          <p:cNvSpPr>
            <a:spLocks noChangeArrowheads="1"/>
          </p:cNvSpPr>
          <p:nvPr/>
        </p:nvSpPr>
        <p:spPr bwMode="auto">
          <a:xfrm>
            <a:off x="1155700" y="419100"/>
            <a:ext cx="7772400" cy="1143000"/>
          </a:xfrm>
          <a:prstGeom prst="rect">
            <a:avLst/>
          </a:prstGeom>
          <a:noFill/>
          <a:ln w="9525">
            <a:noFill/>
            <a:miter lim="800000"/>
            <a:headEnd/>
            <a:tailEnd/>
          </a:ln>
        </p:spPr>
        <p:txBody>
          <a:bodyPr/>
          <a:lstStyle/>
          <a:p>
            <a:pPr algn="ctr"/>
            <a:r>
              <a:rPr lang="en-GB" sz="3000">
                <a:solidFill>
                  <a:srgbClr val="91005C"/>
                </a:solidFill>
              </a:rPr>
              <a:t>Sea Level Rise</a:t>
            </a:r>
            <a:endParaRPr lang="de-DE" sz="3000">
              <a:solidFill>
                <a:srgbClr val="91005C"/>
              </a:solidFill>
            </a:endParaRPr>
          </a:p>
        </p:txBody>
      </p:sp>
      <p:sp>
        <p:nvSpPr>
          <p:cNvPr id="519172" name="Text Box 4"/>
          <p:cNvSpPr txBox="1">
            <a:spLocks noChangeArrowheads="1"/>
          </p:cNvSpPr>
          <p:nvPr/>
        </p:nvSpPr>
        <p:spPr bwMode="auto">
          <a:xfrm rot="-1048752">
            <a:off x="3184525" y="4622800"/>
            <a:ext cx="1492250" cy="366713"/>
          </a:xfrm>
          <a:prstGeom prst="rect">
            <a:avLst/>
          </a:prstGeom>
          <a:noFill/>
          <a:ln w="9525">
            <a:noFill/>
            <a:miter lim="800000"/>
            <a:headEnd/>
            <a:tailEnd/>
          </a:ln>
          <a:effectLst/>
        </p:spPr>
        <p:txBody>
          <a:bodyPr wrap="none">
            <a:spAutoFit/>
          </a:bodyPr>
          <a:lstStyle/>
          <a:p>
            <a:r>
              <a:rPr lang="en-GB" sz="1800">
                <a:solidFill>
                  <a:srgbClr val="FF0000"/>
                </a:solidFill>
              </a:rPr>
              <a:t>Tide Gauges</a:t>
            </a:r>
            <a:endParaRPr lang="de-DE" sz="1800">
              <a:solidFill>
                <a:srgbClr val="FF0000"/>
              </a:solidFill>
            </a:endParaRPr>
          </a:p>
        </p:txBody>
      </p:sp>
      <p:sp>
        <p:nvSpPr>
          <p:cNvPr id="519173" name="Text Box 5"/>
          <p:cNvSpPr txBox="1">
            <a:spLocks noChangeArrowheads="1"/>
          </p:cNvSpPr>
          <p:nvPr/>
        </p:nvSpPr>
        <p:spPr bwMode="auto">
          <a:xfrm rot="-1998512">
            <a:off x="5775325" y="2138363"/>
            <a:ext cx="1962150" cy="366712"/>
          </a:xfrm>
          <a:prstGeom prst="rect">
            <a:avLst/>
          </a:prstGeom>
          <a:noFill/>
          <a:ln w="9525">
            <a:noFill/>
            <a:miter lim="800000"/>
            <a:headEnd/>
            <a:tailEnd/>
          </a:ln>
          <a:effectLst/>
        </p:spPr>
        <p:txBody>
          <a:bodyPr wrap="none">
            <a:spAutoFit/>
          </a:bodyPr>
          <a:lstStyle/>
          <a:p>
            <a:r>
              <a:rPr lang="en-GB" sz="1800">
                <a:solidFill>
                  <a:schemeClr val="accent2"/>
                </a:solidFill>
              </a:rPr>
              <a:t>Satellite Altimeter</a:t>
            </a:r>
            <a:endParaRPr lang="de-DE" sz="1800">
              <a:solidFill>
                <a:schemeClr val="accent2"/>
              </a:solidFill>
            </a:endParaRPr>
          </a:p>
        </p:txBody>
      </p:sp>
      <p:sp>
        <p:nvSpPr>
          <p:cNvPr id="519174" name="Text Box 6"/>
          <p:cNvSpPr txBox="1">
            <a:spLocks noChangeArrowheads="1"/>
          </p:cNvSpPr>
          <p:nvPr/>
        </p:nvSpPr>
        <p:spPr bwMode="auto">
          <a:xfrm rot="-1179115">
            <a:off x="8261350" y="2603500"/>
            <a:ext cx="609600" cy="304800"/>
          </a:xfrm>
          <a:prstGeom prst="rect">
            <a:avLst/>
          </a:prstGeom>
          <a:noFill/>
          <a:ln w="9525">
            <a:noFill/>
            <a:miter lim="800000"/>
            <a:headEnd/>
            <a:tailEnd/>
          </a:ln>
          <a:effectLst/>
        </p:spPr>
        <p:txBody>
          <a:bodyPr wrap="none">
            <a:spAutoFit/>
          </a:bodyPr>
          <a:lstStyle/>
          <a:p>
            <a:r>
              <a:rPr lang="en-GB" sz="1400">
                <a:solidFill>
                  <a:schemeClr val="bg2"/>
                </a:solidFill>
              </a:rPr>
              <a:t>IPCC</a:t>
            </a:r>
            <a:endParaRPr lang="de-DE" sz="1400">
              <a:solidFill>
                <a:schemeClr val="bg2"/>
              </a:solidFill>
            </a:endParaRPr>
          </a:p>
        </p:txBody>
      </p:sp>
      <p:sp>
        <p:nvSpPr>
          <p:cNvPr id="519175" name="Text Box 7"/>
          <p:cNvSpPr txBox="1">
            <a:spLocks noChangeArrowheads="1"/>
          </p:cNvSpPr>
          <p:nvPr/>
        </p:nvSpPr>
        <p:spPr bwMode="auto">
          <a:xfrm>
            <a:off x="5637213" y="4343400"/>
            <a:ext cx="3038475" cy="974725"/>
          </a:xfrm>
          <a:prstGeom prst="rect">
            <a:avLst/>
          </a:prstGeom>
          <a:solidFill>
            <a:schemeClr val="accent1"/>
          </a:solidFill>
          <a:ln w="9525">
            <a:noFill/>
            <a:miter lim="800000"/>
            <a:headEnd/>
            <a:tailEnd/>
          </a:ln>
          <a:effectLst/>
        </p:spPr>
        <p:txBody>
          <a:bodyPr>
            <a:spAutoFit/>
          </a:bodyPr>
          <a:lstStyle/>
          <a:p>
            <a:r>
              <a:rPr lang="en-GB" sz="1600" b="1"/>
              <a:t>IPCC 2007</a:t>
            </a:r>
            <a:r>
              <a:rPr lang="en-GB" sz="1400"/>
              <a:t>: </a:t>
            </a:r>
          </a:p>
          <a:p>
            <a:r>
              <a:rPr lang="en-GB" sz="1400"/>
              <a:t>for </a:t>
            </a:r>
            <a:r>
              <a:rPr lang="en-US" sz="1400"/>
              <a:t>1961–2003</a:t>
            </a:r>
            <a:r>
              <a:rPr lang="en-GB" sz="1400"/>
              <a:t>:</a:t>
            </a:r>
          </a:p>
          <a:p>
            <a:r>
              <a:rPr lang="en-GB" sz="1400"/>
              <a:t>Models </a:t>
            </a:r>
            <a:r>
              <a:rPr lang="en-GB" sz="1400" b="1"/>
              <a:t>1.2 mm/year</a:t>
            </a:r>
          </a:p>
          <a:p>
            <a:r>
              <a:rPr lang="en-GB" sz="1400"/>
              <a:t>Data </a:t>
            </a:r>
            <a:r>
              <a:rPr lang="en-GB" sz="1400" b="1"/>
              <a:t>1.8 mm/year</a:t>
            </a:r>
            <a:endParaRPr lang="en-US" sz="1400" b="1"/>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9175"/>
                                        </p:tgtEl>
                                        <p:attrNameLst>
                                          <p:attrName>style.visibility</p:attrName>
                                        </p:attrNameLst>
                                      </p:cBhvr>
                                      <p:to>
                                        <p:strVal val="visible"/>
                                      </p:to>
                                    </p:set>
                                    <p:animEffect transition="in" filter="wipe(left)">
                                      <p:cBhvr>
                                        <p:cTn id="7" dur="500"/>
                                        <p:tgtEl>
                                          <p:spTgt spid="519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17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4A409979-E13E-4BB9-AE1E-D43489F12465}" type="slidenum">
              <a:rPr lang="en-US"/>
              <a:pPr/>
              <a:t>57</a:t>
            </a:fld>
            <a:endParaRPr lang="en-US"/>
          </a:p>
        </p:txBody>
      </p:sp>
      <p:sp>
        <p:nvSpPr>
          <p:cNvPr id="513026" name="Text Box 2"/>
          <p:cNvSpPr txBox="1">
            <a:spLocks noChangeArrowheads="1"/>
          </p:cNvSpPr>
          <p:nvPr/>
        </p:nvSpPr>
        <p:spPr bwMode="auto">
          <a:xfrm>
            <a:off x="5724525" y="6554788"/>
            <a:ext cx="3436938" cy="304800"/>
          </a:xfrm>
          <a:prstGeom prst="rect">
            <a:avLst/>
          </a:prstGeom>
          <a:noFill/>
          <a:ln w="9525">
            <a:noFill/>
            <a:miter lim="800000"/>
            <a:headEnd/>
            <a:tailEnd/>
          </a:ln>
          <a:effectLst/>
        </p:spPr>
        <p:txBody>
          <a:bodyPr wrap="none">
            <a:spAutoFit/>
          </a:bodyPr>
          <a:lstStyle/>
          <a:p>
            <a:r>
              <a:rPr lang="en-GB" sz="1400"/>
              <a:t>(Source: WBGU after David Archer 2006)</a:t>
            </a:r>
            <a:endParaRPr lang="de-DE" sz="1400"/>
          </a:p>
        </p:txBody>
      </p:sp>
      <p:sp>
        <p:nvSpPr>
          <p:cNvPr id="513027" name="Rectangle 3"/>
          <p:cNvSpPr>
            <a:spLocks noGrp="1" noChangeArrowheads="1"/>
          </p:cNvSpPr>
          <p:nvPr>
            <p:ph type="title"/>
          </p:nvPr>
        </p:nvSpPr>
        <p:spPr/>
        <p:txBody>
          <a:bodyPr/>
          <a:lstStyle/>
          <a:p>
            <a:r>
              <a:rPr lang="en-GB"/>
              <a:t>Past Sea Level vs. Temperature</a:t>
            </a:r>
            <a:endParaRPr lang="en-US"/>
          </a:p>
        </p:txBody>
      </p:sp>
      <p:pic>
        <p:nvPicPr>
          <p:cNvPr id="513028" name="Picture 4"/>
          <p:cNvPicPr>
            <a:picLocks noChangeAspect="1" noChangeArrowheads="1"/>
          </p:cNvPicPr>
          <p:nvPr/>
        </p:nvPicPr>
        <p:blipFill>
          <a:blip r:embed="rId3" cstate="print"/>
          <a:srcRect/>
          <a:stretch>
            <a:fillRect/>
          </a:stretch>
        </p:blipFill>
        <p:spPr bwMode="auto">
          <a:xfrm>
            <a:off x="1139825" y="1444625"/>
            <a:ext cx="7753350" cy="4908550"/>
          </a:xfrm>
          <a:prstGeom prst="rect">
            <a:avLst/>
          </a:prstGeom>
          <a:noFill/>
          <a:ln w="9525">
            <a:noFill/>
            <a:miter lim="800000"/>
            <a:headEnd/>
            <a:tailEnd/>
          </a:ln>
          <a:effectLst/>
        </p:spPr>
      </p:pic>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1F7B8E80-CEDB-49FE-B65E-30B96EEF48D3}" type="slidenum">
              <a:rPr lang="en-US"/>
              <a:pPr/>
              <a:t>58</a:t>
            </a:fld>
            <a:endParaRPr lang="en-US"/>
          </a:p>
        </p:txBody>
      </p:sp>
      <p:pic>
        <p:nvPicPr>
          <p:cNvPr id="510978" name="Picture 2" descr="Manhattan_100year_flood"/>
          <p:cNvPicPr>
            <a:picLocks noChangeAspect="1" noChangeArrowheads="1"/>
          </p:cNvPicPr>
          <p:nvPr/>
        </p:nvPicPr>
        <p:blipFill>
          <a:blip r:embed="rId3" cstate="print"/>
          <a:srcRect/>
          <a:stretch>
            <a:fillRect/>
          </a:stretch>
        </p:blipFill>
        <p:spPr bwMode="auto">
          <a:xfrm>
            <a:off x="1866900" y="1168400"/>
            <a:ext cx="4687888" cy="3317875"/>
          </a:xfrm>
          <a:prstGeom prst="rect">
            <a:avLst/>
          </a:prstGeom>
          <a:noFill/>
        </p:spPr>
      </p:pic>
      <p:sp>
        <p:nvSpPr>
          <p:cNvPr id="510979" name="Text Box 3"/>
          <p:cNvSpPr txBox="1">
            <a:spLocks noChangeArrowheads="1"/>
          </p:cNvSpPr>
          <p:nvPr/>
        </p:nvSpPr>
        <p:spPr bwMode="auto">
          <a:xfrm>
            <a:off x="2528888" y="387350"/>
            <a:ext cx="5845175" cy="595313"/>
          </a:xfrm>
          <a:prstGeom prst="rect">
            <a:avLst/>
          </a:prstGeom>
          <a:noFill/>
          <a:ln w="9525">
            <a:noFill/>
            <a:miter lim="800000"/>
            <a:headEnd/>
            <a:tailEnd/>
          </a:ln>
          <a:effectLst/>
        </p:spPr>
        <p:txBody>
          <a:bodyPr wrap="none">
            <a:spAutoFit/>
          </a:bodyPr>
          <a:lstStyle/>
          <a:p>
            <a:pPr algn="ctr"/>
            <a:r>
              <a:rPr lang="en-GB" sz="3300">
                <a:solidFill>
                  <a:srgbClr val="91005C"/>
                </a:solidFill>
              </a:rPr>
              <a:t>Storm Surge Risk in New York</a:t>
            </a:r>
            <a:endParaRPr lang="de-DE" sz="2400">
              <a:solidFill>
                <a:srgbClr val="91005C"/>
              </a:solidFill>
            </a:endParaRPr>
          </a:p>
        </p:txBody>
      </p:sp>
      <p:sp>
        <p:nvSpPr>
          <p:cNvPr id="510980" name="Rectangle 4"/>
          <p:cNvSpPr>
            <a:spLocks noChangeArrowheads="1"/>
          </p:cNvSpPr>
          <p:nvPr/>
        </p:nvSpPr>
        <p:spPr bwMode="auto">
          <a:xfrm>
            <a:off x="1981200" y="4686300"/>
            <a:ext cx="2438400" cy="914400"/>
          </a:xfrm>
          <a:prstGeom prst="rect">
            <a:avLst/>
          </a:prstGeom>
          <a:noFill/>
          <a:ln w="9525">
            <a:noFill/>
            <a:miter lim="800000"/>
            <a:headEnd/>
            <a:tailEnd/>
          </a:ln>
          <a:effectLst/>
        </p:spPr>
        <p:txBody>
          <a:bodyPr/>
          <a:lstStyle/>
          <a:p>
            <a:pPr marL="457200" indent="-457200">
              <a:lnSpc>
                <a:spcPct val="90000"/>
              </a:lnSpc>
              <a:spcBef>
                <a:spcPct val="35000"/>
              </a:spcBef>
              <a:buClr>
                <a:srgbClr val="91005C"/>
              </a:buClr>
              <a:buSzPct val="80000"/>
              <a:buFont typeface="Wingdings 3" pitchFamily="18" charset="2"/>
              <a:buChar char="p"/>
            </a:pPr>
            <a:r>
              <a:rPr lang="en-GB" sz="2000"/>
              <a:t>Today: once in 100 years</a:t>
            </a:r>
          </a:p>
          <a:p>
            <a:pPr marL="457200" indent="-457200">
              <a:lnSpc>
                <a:spcPct val="90000"/>
              </a:lnSpc>
              <a:spcBef>
                <a:spcPct val="35000"/>
              </a:spcBef>
              <a:buClr>
                <a:srgbClr val="91005C"/>
              </a:buClr>
              <a:buSzPct val="80000"/>
              <a:buFont typeface="Wingdings 3" pitchFamily="18" charset="2"/>
              <a:buChar char="p"/>
            </a:pPr>
            <a:r>
              <a:rPr lang="en-GB" sz="2000"/>
              <a:t>After 1 m rise: once in 3 years    </a:t>
            </a:r>
          </a:p>
        </p:txBody>
      </p:sp>
      <p:pic>
        <p:nvPicPr>
          <p:cNvPr id="510981" name="Picture 5" descr="NYC_storm_surge"/>
          <p:cNvPicPr>
            <a:picLocks noChangeAspect="1" noChangeArrowheads="1"/>
          </p:cNvPicPr>
          <p:nvPr/>
        </p:nvPicPr>
        <p:blipFill>
          <a:blip r:embed="rId4" cstate="print"/>
          <a:srcRect/>
          <a:stretch>
            <a:fillRect/>
          </a:stretch>
        </p:blipFill>
        <p:spPr bwMode="auto">
          <a:xfrm>
            <a:off x="4978400" y="2886075"/>
            <a:ext cx="4165600" cy="3933825"/>
          </a:xfrm>
          <a:prstGeom prst="rect">
            <a:avLst/>
          </a:prstGeom>
          <a:noFill/>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0981"/>
                                        </p:tgtEl>
                                        <p:attrNameLst>
                                          <p:attrName>style.visibility</p:attrName>
                                        </p:attrNameLst>
                                      </p:cBhvr>
                                      <p:to>
                                        <p:strVal val="visible"/>
                                      </p:to>
                                    </p:set>
                                    <p:animEffect transition="in" filter="wipe(down)">
                                      <p:cBhvr>
                                        <p:cTn id="7" dur="500"/>
                                        <p:tgtEl>
                                          <p:spTgt spid="510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3" cstate="print"/>
          <a:srcRect/>
          <a:stretch>
            <a:fillRect/>
          </a:stretch>
        </p:blipFill>
        <p:spPr bwMode="auto">
          <a:xfrm>
            <a:off x="0" y="80963"/>
            <a:ext cx="9144000" cy="67818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7" descr="earthicemap"/>
          <p:cNvPicPr>
            <a:picLocks noChangeAspect="1" noChangeArrowheads="1"/>
          </p:cNvPicPr>
          <p:nvPr/>
        </p:nvPicPr>
        <p:blipFill>
          <a:blip r:embed="rId3" cstate="print"/>
          <a:srcRect/>
          <a:stretch>
            <a:fillRect/>
          </a:stretch>
        </p:blipFill>
        <p:spPr bwMode="auto">
          <a:xfrm>
            <a:off x="152400" y="1714500"/>
            <a:ext cx="8839200" cy="4419600"/>
          </a:xfrm>
          <a:prstGeom prst="rect">
            <a:avLst/>
          </a:prstGeom>
          <a:noFill/>
          <a:ln w="9525">
            <a:noFill/>
            <a:miter lim="800000"/>
            <a:headEnd/>
            <a:tailEnd/>
          </a:ln>
        </p:spPr>
      </p:pic>
      <p:sp>
        <p:nvSpPr>
          <p:cNvPr id="167944" name="Rectangle 8"/>
          <p:cNvSpPr>
            <a:spLocks noGrp="1" noChangeArrowheads="1"/>
          </p:cNvSpPr>
          <p:nvPr>
            <p:ph type="title"/>
          </p:nvPr>
        </p:nvSpPr>
        <p:spPr/>
        <p:txBody>
          <a:bodyPr/>
          <a:lstStyle/>
          <a:p>
            <a:pPr eaLnBrk="1" hangingPunct="1">
              <a:defRPr/>
            </a:pPr>
            <a:r>
              <a:rPr lang="en-US" sz="3600" smtClean="0">
                <a:solidFill>
                  <a:srgbClr val="002162"/>
                </a:solidFill>
                <a:effectLst>
                  <a:outerShdw blurRad="38100" dist="38100" dir="2700000" algn="tl">
                    <a:srgbClr val="C0C0C0"/>
                  </a:outerShdw>
                </a:effectLst>
              </a:rPr>
              <a:t>Ice Cover, Last Glacial Maximum (~18,000 years ago)</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a:blip r:embed="rId3" cstate="print"/>
          <a:srcRect/>
          <a:stretch>
            <a:fillRect/>
          </a:stretch>
        </p:blipFill>
        <p:spPr bwMode="auto">
          <a:xfrm>
            <a:off x="3810000" y="228600"/>
            <a:ext cx="4156075" cy="6324600"/>
          </a:xfrm>
          <a:prstGeom prst="rect">
            <a:avLst/>
          </a:prstGeom>
          <a:noFill/>
          <a:ln w="9525">
            <a:noFill/>
            <a:miter lim="800000"/>
            <a:headEnd/>
            <a:tailEnd/>
          </a:ln>
        </p:spPr>
      </p:pic>
      <p:sp>
        <p:nvSpPr>
          <p:cNvPr id="49157" name="Text Box 5"/>
          <p:cNvSpPr txBox="1">
            <a:spLocks noChangeArrowheads="1"/>
          </p:cNvSpPr>
          <p:nvPr/>
        </p:nvSpPr>
        <p:spPr bwMode="auto">
          <a:xfrm>
            <a:off x="457200" y="2514600"/>
            <a:ext cx="3657600" cy="2041525"/>
          </a:xfrm>
          <a:prstGeom prst="rect">
            <a:avLst/>
          </a:prstGeom>
          <a:noFill/>
          <a:ln w="9525">
            <a:noFill/>
            <a:miter lim="800000"/>
            <a:headEnd/>
            <a:tailEnd/>
          </a:ln>
          <a:effectLst/>
        </p:spPr>
        <p:txBody>
          <a:bodyPr>
            <a:spAutoFit/>
          </a:bodyPr>
          <a:lstStyle/>
          <a:p>
            <a:pPr algn="ctr">
              <a:spcBef>
                <a:spcPct val="50000"/>
              </a:spcBef>
              <a:defRPr/>
            </a:pPr>
            <a:r>
              <a:rPr lang="en-US" sz="3200" b="1">
                <a:solidFill>
                  <a:srgbClr val="002162"/>
                </a:solidFill>
                <a:effectLst>
                  <a:outerShdw blurRad="38100" dist="38100" dir="2700000" algn="tl">
                    <a:srgbClr val="C0C0C0"/>
                  </a:outerShdw>
                </a:effectLst>
              </a:rPr>
              <a:t>Greenland surface elevation change, 1989-2005</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Glacier_Mass_Balance_Map"/>
          <p:cNvPicPr>
            <a:picLocks noChangeAspect="1" noChangeArrowheads="1"/>
          </p:cNvPicPr>
          <p:nvPr/>
        </p:nvPicPr>
        <p:blipFill>
          <a:blip r:embed="rId3" cstate="print"/>
          <a:srcRect/>
          <a:stretch>
            <a:fillRect/>
          </a:stretch>
        </p:blipFill>
        <p:spPr bwMode="auto">
          <a:xfrm>
            <a:off x="838200" y="688975"/>
            <a:ext cx="7391400" cy="5424488"/>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07463076-994B-4F04-8EF3-65C7627CC9B9}" type="slidenum">
              <a:rPr lang="en-US"/>
              <a:pPr/>
              <a:t>62</a:t>
            </a:fld>
            <a:endParaRPr lang="en-US"/>
          </a:p>
        </p:txBody>
      </p:sp>
      <p:sp>
        <p:nvSpPr>
          <p:cNvPr id="524290" name="Rectangle 2"/>
          <p:cNvSpPr>
            <a:spLocks noGrp="1" noChangeArrowheads="1"/>
          </p:cNvSpPr>
          <p:nvPr>
            <p:ph type="title"/>
          </p:nvPr>
        </p:nvSpPr>
        <p:spPr>
          <a:xfrm>
            <a:off x="457200" y="274638"/>
            <a:ext cx="8229600" cy="639762"/>
          </a:xfrm>
        </p:spPr>
        <p:txBody>
          <a:bodyPr/>
          <a:lstStyle/>
          <a:p>
            <a:r>
              <a:rPr lang="en-GB" dirty="0">
                <a:solidFill>
                  <a:srgbClr val="002060"/>
                </a:solidFill>
              </a:rPr>
              <a:t>Changes in Precipitation</a:t>
            </a:r>
            <a:endParaRPr lang="en-US" dirty="0">
              <a:solidFill>
                <a:srgbClr val="002060"/>
              </a:solidFill>
            </a:endParaRPr>
          </a:p>
        </p:txBody>
      </p:sp>
      <p:pic>
        <p:nvPicPr>
          <p:cNvPr id="524291" name="Picture 3"/>
          <p:cNvPicPr>
            <a:picLocks noChangeAspect="1" noChangeArrowheads="1"/>
          </p:cNvPicPr>
          <p:nvPr/>
        </p:nvPicPr>
        <p:blipFill>
          <a:blip r:embed="rId2" cstate="print"/>
          <a:srcRect r="24190"/>
          <a:stretch>
            <a:fillRect/>
          </a:stretch>
        </p:blipFill>
        <p:spPr bwMode="auto">
          <a:xfrm>
            <a:off x="34925" y="1138238"/>
            <a:ext cx="6796088" cy="5675312"/>
          </a:xfrm>
          <a:prstGeom prst="rect">
            <a:avLst/>
          </a:prstGeom>
          <a:noFill/>
          <a:ln w="9525">
            <a:noFill/>
            <a:miter lim="800000"/>
            <a:headEnd/>
            <a:tailEnd/>
          </a:ln>
          <a:effectLst/>
        </p:spPr>
      </p:pic>
      <p:sp>
        <p:nvSpPr>
          <p:cNvPr id="524292" name="Text Box 4"/>
          <p:cNvSpPr txBox="1">
            <a:spLocks noChangeArrowheads="1"/>
          </p:cNvSpPr>
          <p:nvPr/>
        </p:nvSpPr>
        <p:spPr bwMode="auto">
          <a:xfrm>
            <a:off x="6019800" y="6140450"/>
            <a:ext cx="692150" cy="641350"/>
          </a:xfrm>
          <a:prstGeom prst="rect">
            <a:avLst/>
          </a:prstGeom>
          <a:noFill/>
          <a:ln w="9525">
            <a:noFill/>
            <a:miter lim="800000"/>
            <a:headEnd/>
            <a:tailEnd/>
          </a:ln>
          <a:effectLst/>
        </p:spPr>
        <p:txBody>
          <a:bodyPr wrap="none">
            <a:spAutoFit/>
          </a:bodyPr>
          <a:lstStyle/>
          <a:p>
            <a:r>
              <a:rPr lang="en-GB" sz="1800"/>
              <a:t>EEA</a:t>
            </a:r>
          </a:p>
          <a:p>
            <a:r>
              <a:rPr lang="en-GB" sz="1800"/>
              <a:t>2008</a:t>
            </a:r>
            <a:endParaRPr lang="en-US" sz="1800"/>
          </a:p>
        </p:txBody>
      </p:sp>
      <p:pic>
        <p:nvPicPr>
          <p:cNvPr id="524293" name="Picture 5" descr="precipitation"/>
          <p:cNvPicPr>
            <a:picLocks noChangeAspect="1" noChangeArrowheads="1"/>
          </p:cNvPicPr>
          <p:nvPr/>
        </p:nvPicPr>
        <p:blipFill>
          <a:blip r:embed="rId3" cstate="print"/>
          <a:srcRect/>
          <a:stretch>
            <a:fillRect/>
          </a:stretch>
        </p:blipFill>
        <p:spPr bwMode="auto">
          <a:xfrm>
            <a:off x="5711825" y="1087438"/>
            <a:ext cx="3355975" cy="4017962"/>
          </a:xfrm>
          <a:prstGeom prst="rect">
            <a:avLst/>
          </a:prstGeom>
          <a:noFill/>
        </p:spPr>
      </p:pic>
      <p:sp>
        <p:nvSpPr>
          <p:cNvPr id="524294" name="Text Box 6"/>
          <p:cNvSpPr txBox="1">
            <a:spLocks noChangeArrowheads="1"/>
          </p:cNvSpPr>
          <p:nvPr/>
        </p:nvSpPr>
        <p:spPr bwMode="auto">
          <a:xfrm>
            <a:off x="304800" y="1322388"/>
            <a:ext cx="4041775" cy="427037"/>
          </a:xfrm>
          <a:prstGeom prst="rect">
            <a:avLst/>
          </a:prstGeom>
          <a:noFill/>
          <a:ln w="9525">
            <a:noFill/>
            <a:miter lim="800000"/>
            <a:headEnd/>
            <a:tailEnd/>
          </a:ln>
          <a:effectLst/>
        </p:spPr>
        <p:txBody>
          <a:bodyPr wrap="none">
            <a:spAutoFit/>
          </a:bodyPr>
          <a:lstStyle/>
          <a:p>
            <a:r>
              <a:rPr lang="en-GB" sz="2200"/>
              <a:t>Observations: trend 1961-2006</a:t>
            </a:r>
            <a:endParaRPr lang="en-US" sz="2200"/>
          </a:p>
        </p:txBody>
      </p:sp>
      <p:sp>
        <p:nvSpPr>
          <p:cNvPr id="524295" name="Text Box 7"/>
          <p:cNvSpPr txBox="1">
            <a:spLocks noChangeArrowheads="1"/>
          </p:cNvSpPr>
          <p:nvPr/>
        </p:nvSpPr>
        <p:spPr bwMode="auto">
          <a:xfrm>
            <a:off x="7235825" y="5141913"/>
            <a:ext cx="1898650" cy="366712"/>
          </a:xfrm>
          <a:prstGeom prst="rect">
            <a:avLst/>
          </a:prstGeom>
          <a:noFill/>
          <a:ln w="9525">
            <a:noFill/>
            <a:miter lim="800000"/>
            <a:headEnd/>
            <a:tailEnd/>
          </a:ln>
          <a:effectLst/>
        </p:spPr>
        <p:txBody>
          <a:bodyPr wrap="none">
            <a:spAutoFit/>
          </a:bodyPr>
          <a:lstStyle/>
          <a:p>
            <a:r>
              <a:rPr lang="en-GB" sz="1800"/>
              <a:t>Model simulation</a:t>
            </a:r>
            <a:endParaRPr lang="en-US" sz="1800"/>
          </a:p>
        </p:txBody>
      </p:sp>
      <p:sp>
        <p:nvSpPr>
          <p:cNvPr id="524296" name="Text Box 8"/>
          <p:cNvSpPr txBox="1">
            <a:spLocks noChangeArrowheads="1"/>
          </p:cNvSpPr>
          <p:nvPr/>
        </p:nvSpPr>
        <p:spPr bwMode="auto">
          <a:xfrm>
            <a:off x="6861175" y="5734050"/>
            <a:ext cx="2103438" cy="701675"/>
          </a:xfrm>
          <a:prstGeom prst="rect">
            <a:avLst/>
          </a:prstGeom>
          <a:solidFill>
            <a:schemeClr val="accent1"/>
          </a:solidFill>
          <a:ln w="9525">
            <a:noFill/>
            <a:miter lim="800000"/>
            <a:headEnd/>
            <a:tailEnd/>
          </a:ln>
          <a:effectLst/>
        </p:spPr>
        <p:txBody>
          <a:bodyPr wrap="none">
            <a:spAutoFit/>
          </a:bodyPr>
          <a:lstStyle/>
          <a:p>
            <a:pPr algn="ctr"/>
            <a:r>
              <a:rPr lang="en-GB" sz="2000"/>
              <a:t>Southern Europe</a:t>
            </a:r>
            <a:endParaRPr lang="en-US" sz="2000"/>
          </a:p>
          <a:p>
            <a:pPr algn="ctr"/>
            <a:r>
              <a:rPr lang="en-GB" sz="2000"/>
              <a:t>Is drying out</a:t>
            </a:r>
            <a:endParaRPr lang="en-US" sz="2000"/>
          </a:p>
        </p:txBody>
      </p:sp>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lide Number Placeholder 1"/>
          <p:cNvSpPr>
            <a:spLocks noGrp="1"/>
          </p:cNvSpPr>
          <p:nvPr>
            <p:ph type="sldNum" sz="quarter" idx="10"/>
          </p:nvPr>
        </p:nvSpPr>
        <p:spPr/>
        <p:txBody>
          <a:bodyPr/>
          <a:lstStyle/>
          <a:p>
            <a:fld id="{90E565BE-87E0-4EE8-8EA5-F57E2535418B}" type="slidenum">
              <a:rPr lang="en-US"/>
              <a:pPr/>
              <a:t>63</a:t>
            </a:fld>
            <a:endParaRPr lang="en-US"/>
          </a:p>
        </p:txBody>
      </p:sp>
      <p:grpSp>
        <p:nvGrpSpPr>
          <p:cNvPr id="2" name="Group 2"/>
          <p:cNvGrpSpPr>
            <a:grpSpLocks/>
          </p:cNvGrpSpPr>
          <p:nvPr/>
        </p:nvGrpSpPr>
        <p:grpSpPr bwMode="auto">
          <a:xfrm>
            <a:off x="6292850" y="3551238"/>
            <a:ext cx="2197100" cy="2986087"/>
            <a:chOff x="4212" y="1437"/>
            <a:chExt cx="1384" cy="1881"/>
          </a:xfrm>
        </p:grpSpPr>
        <p:grpSp>
          <p:nvGrpSpPr>
            <p:cNvPr id="3" name="Group 3"/>
            <p:cNvGrpSpPr>
              <a:grpSpLocks/>
            </p:cNvGrpSpPr>
            <p:nvPr/>
          </p:nvGrpSpPr>
          <p:grpSpPr bwMode="auto">
            <a:xfrm>
              <a:off x="4212" y="1437"/>
              <a:ext cx="1384" cy="1881"/>
              <a:chOff x="4212" y="1644"/>
              <a:chExt cx="1384" cy="1884"/>
            </a:xfrm>
          </p:grpSpPr>
          <p:pic>
            <p:nvPicPr>
              <p:cNvPr id="477188" name="Picture 4" descr="gts"/>
              <p:cNvPicPr>
                <a:picLocks noChangeAspect="1" noChangeArrowheads="1"/>
              </p:cNvPicPr>
              <p:nvPr/>
            </p:nvPicPr>
            <p:blipFill>
              <a:blip r:embed="rId3" cstate="print"/>
              <a:srcRect l="9512" t="69839" r="63416"/>
              <a:stretch>
                <a:fillRect/>
              </a:stretch>
            </p:blipFill>
            <p:spPr bwMode="auto">
              <a:xfrm>
                <a:off x="4212" y="1896"/>
                <a:ext cx="1384" cy="1437"/>
              </a:xfrm>
              <a:prstGeom prst="rect">
                <a:avLst/>
              </a:prstGeom>
              <a:noFill/>
              <a:ln w="9525">
                <a:noFill/>
                <a:miter lim="800000"/>
                <a:headEnd/>
                <a:tailEnd/>
              </a:ln>
            </p:spPr>
          </p:pic>
          <p:sp>
            <p:nvSpPr>
              <p:cNvPr id="477189" name="Text Box 5"/>
              <p:cNvSpPr txBox="1">
                <a:spLocks noChangeArrowheads="1"/>
              </p:cNvSpPr>
              <p:nvPr/>
            </p:nvSpPr>
            <p:spPr bwMode="auto">
              <a:xfrm>
                <a:off x="4272" y="1644"/>
                <a:ext cx="1225" cy="288"/>
              </a:xfrm>
              <a:prstGeom prst="rect">
                <a:avLst/>
              </a:prstGeom>
              <a:noFill/>
              <a:ln w="9525">
                <a:noFill/>
                <a:miter lim="800000"/>
                <a:headEnd/>
                <a:tailEnd/>
              </a:ln>
              <a:effectLst/>
            </p:spPr>
            <p:txBody>
              <a:bodyPr wrap="none">
                <a:spAutoFit/>
              </a:bodyPr>
              <a:lstStyle/>
              <a:p>
                <a:pPr eaLnBrk="0" hangingPunct="0"/>
                <a:r>
                  <a:rPr lang="de-DE" sz="2400"/>
                  <a:t>  Heat Stress</a:t>
                </a:r>
              </a:p>
            </p:txBody>
          </p:sp>
          <p:sp>
            <p:nvSpPr>
              <p:cNvPr id="477190" name="Text Box 6"/>
              <p:cNvSpPr txBox="1">
                <a:spLocks noChangeArrowheads="1"/>
              </p:cNvSpPr>
              <p:nvPr/>
            </p:nvSpPr>
            <p:spPr bwMode="auto">
              <a:xfrm>
                <a:off x="4436" y="3240"/>
                <a:ext cx="1066" cy="288"/>
              </a:xfrm>
              <a:prstGeom prst="rect">
                <a:avLst/>
              </a:prstGeom>
              <a:noFill/>
              <a:ln w="9525">
                <a:noFill/>
                <a:miter lim="800000"/>
                <a:headEnd/>
                <a:tailEnd/>
              </a:ln>
              <a:effectLst/>
            </p:spPr>
            <p:txBody>
              <a:bodyPr wrap="none">
                <a:spAutoFit/>
              </a:bodyPr>
              <a:lstStyle/>
              <a:p>
                <a:pPr eaLnBrk="0" hangingPunct="0"/>
                <a:r>
                  <a:rPr lang="de-DE" sz="2400"/>
                  <a:t>Kältestress</a:t>
                </a:r>
              </a:p>
            </p:txBody>
          </p:sp>
          <p:sp>
            <p:nvSpPr>
              <p:cNvPr id="477191" name="Text Box 7"/>
              <p:cNvSpPr txBox="1">
                <a:spLocks noChangeArrowheads="1"/>
              </p:cNvSpPr>
              <p:nvPr/>
            </p:nvSpPr>
            <p:spPr bwMode="auto">
              <a:xfrm>
                <a:off x="4654" y="2646"/>
                <a:ext cx="720" cy="154"/>
              </a:xfrm>
              <a:prstGeom prst="rect">
                <a:avLst/>
              </a:prstGeom>
              <a:solidFill>
                <a:srgbClr val="CCFFFF"/>
              </a:solidFill>
              <a:ln w="9525">
                <a:noFill/>
                <a:miter lim="800000"/>
                <a:headEnd/>
                <a:tailEnd/>
              </a:ln>
              <a:effectLst/>
            </p:spPr>
            <p:txBody>
              <a:bodyPr>
                <a:spAutoFit/>
              </a:bodyPr>
              <a:lstStyle/>
              <a:p>
                <a:pPr algn="ctr" eaLnBrk="0" hangingPunct="0"/>
                <a:r>
                  <a:rPr lang="de-DE" sz="1000"/>
                  <a:t>leicht</a:t>
                </a:r>
                <a:endParaRPr lang="de-DE" sz="2400"/>
              </a:p>
            </p:txBody>
          </p:sp>
          <p:grpSp>
            <p:nvGrpSpPr>
              <p:cNvPr id="4" name="Group 8"/>
              <p:cNvGrpSpPr>
                <a:grpSpLocks/>
              </p:cNvGrpSpPr>
              <p:nvPr/>
            </p:nvGrpSpPr>
            <p:grpSpPr bwMode="auto">
              <a:xfrm>
                <a:off x="4652" y="2028"/>
                <a:ext cx="722" cy="1138"/>
                <a:chOff x="4616" y="1680"/>
                <a:chExt cx="722" cy="1138"/>
              </a:xfrm>
            </p:grpSpPr>
            <p:sp>
              <p:nvSpPr>
                <p:cNvPr id="477193" name="Text Box 9"/>
                <p:cNvSpPr txBox="1">
                  <a:spLocks noChangeArrowheads="1"/>
                </p:cNvSpPr>
                <p:nvPr/>
              </p:nvSpPr>
              <p:spPr bwMode="auto">
                <a:xfrm>
                  <a:off x="4618" y="1680"/>
                  <a:ext cx="720" cy="154"/>
                </a:xfrm>
                <a:prstGeom prst="rect">
                  <a:avLst/>
                </a:prstGeom>
                <a:solidFill>
                  <a:srgbClr val="FF0000"/>
                </a:solidFill>
                <a:ln w="9525">
                  <a:noFill/>
                  <a:miter lim="800000"/>
                  <a:headEnd/>
                  <a:tailEnd/>
                </a:ln>
                <a:effectLst/>
              </p:spPr>
              <p:txBody>
                <a:bodyPr>
                  <a:spAutoFit/>
                </a:bodyPr>
                <a:lstStyle/>
                <a:p>
                  <a:pPr algn="ctr" eaLnBrk="0" hangingPunct="0"/>
                  <a:r>
                    <a:rPr lang="de-DE" sz="1000"/>
                    <a:t>extreme</a:t>
                  </a:r>
                  <a:endParaRPr lang="de-DE" sz="2400"/>
                </a:p>
              </p:txBody>
            </p:sp>
            <p:sp>
              <p:nvSpPr>
                <p:cNvPr id="477194" name="Text Box 10"/>
                <p:cNvSpPr txBox="1">
                  <a:spLocks noChangeArrowheads="1"/>
                </p:cNvSpPr>
                <p:nvPr/>
              </p:nvSpPr>
              <p:spPr bwMode="auto">
                <a:xfrm>
                  <a:off x="4618" y="1810"/>
                  <a:ext cx="720" cy="154"/>
                </a:xfrm>
                <a:prstGeom prst="rect">
                  <a:avLst/>
                </a:prstGeom>
                <a:solidFill>
                  <a:srgbClr val="FF9900"/>
                </a:solidFill>
                <a:ln w="9525">
                  <a:noFill/>
                  <a:miter lim="800000"/>
                  <a:headEnd/>
                  <a:tailEnd/>
                </a:ln>
                <a:effectLst/>
              </p:spPr>
              <p:txBody>
                <a:bodyPr>
                  <a:spAutoFit/>
                </a:bodyPr>
                <a:lstStyle/>
                <a:p>
                  <a:pPr algn="ctr" eaLnBrk="0" hangingPunct="0"/>
                  <a:r>
                    <a:rPr lang="de-DE" sz="1000"/>
                    <a:t>high</a:t>
                  </a:r>
                  <a:endParaRPr lang="de-DE" sz="2400"/>
                </a:p>
              </p:txBody>
            </p:sp>
            <p:sp>
              <p:nvSpPr>
                <p:cNvPr id="477195" name="Text Box 11"/>
                <p:cNvSpPr txBox="1">
                  <a:spLocks noChangeArrowheads="1"/>
                </p:cNvSpPr>
                <p:nvPr/>
              </p:nvSpPr>
              <p:spPr bwMode="auto">
                <a:xfrm>
                  <a:off x="4618" y="1932"/>
                  <a:ext cx="720" cy="154"/>
                </a:xfrm>
                <a:prstGeom prst="rect">
                  <a:avLst/>
                </a:prstGeom>
                <a:solidFill>
                  <a:srgbClr val="FFCC00"/>
                </a:solidFill>
                <a:ln w="9525">
                  <a:noFill/>
                  <a:miter lim="800000"/>
                  <a:headEnd/>
                  <a:tailEnd/>
                </a:ln>
                <a:effectLst/>
              </p:spPr>
              <p:txBody>
                <a:bodyPr>
                  <a:spAutoFit/>
                </a:bodyPr>
                <a:lstStyle/>
                <a:p>
                  <a:pPr algn="ctr" eaLnBrk="0" hangingPunct="0"/>
                  <a:r>
                    <a:rPr lang="de-DE" sz="1000"/>
                    <a:t>moderate</a:t>
                  </a:r>
                  <a:endParaRPr lang="de-DE" sz="2400"/>
                </a:p>
              </p:txBody>
            </p:sp>
            <p:sp>
              <p:nvSpPr>
                <p:cNvPr id="477196" name="Text Box 12"/>
                <p:cNvSpPr txBox="1">
                  <a:spLocks noChangeArrowheads="1"/>
                </p:cNvSpPr>
                <p:nvPr/>
              </p:nvSpPr>
              <p:spPr bwMode="auto">
                <a:xfrm>
                  <a:off x="4616" y="2064"/>
                  <a:ext cx="720" cy="154"/>
                </a:xfrm>
                <a:prstGeom prst="rect">
                  <a:avLst/>
                </a:prstGeom>
                <a:solidFill>
                  <a:srgbClr val="FFFF00"/>
                </a:solidFill>
                <a:ln w="9525">
                  <a:noFill/>
                  <a:miter lim="800000"/>
                  <a:headEnd/>
                  <a:tailEnd/>
                </a:ln>
                <a:effectLst/>
              </p:spPr>
              <p:txBody>
                <a:bodyPr>
                  <a:spAutoFit/>
                </a:bodyPr>
                <a:lstStyle/>
                <a:p>
                  <a:pPr algn="ctr" eaLnBrk="0" hangingPunct="0"/>
                  <a:r>
                    <a:rPr lang="de-DE" sz="1000"/>
                    <a:t>slight</a:t>
                  </a:r>
                  <a:endParaRPr lang="de-DE" sz="2400"/>
                </a:p>
              </p:txBody>
            </p:sp>
            <p:sp>
              <p:nvSpPr>
                <p:cNvPr id="477197" name="Text Box 13"/>
                <p:cNvSpPr txBox="1">
                  <a:spLocks noChangeArrowheads="1"/>
                </p:cNvSpPr>
                <p:nvPr/>
              </p:nvSpPr>
              <p:spPr bwMode="auto">
                <a:xfrm>
                  <a:off x="4618" y="2177"/>
                  <a:ext cx="720" cy="289"/>
                </a:xfrm>
                <a:prstGeom prst="rect">
                  <a:avLst/>
                </a:prstGeom>
                <a:solidFill>
                  <a:srgbClr val="00FF00"/>
                </a:solidFill>
                <a:ln w="9525">
                  <a:noFill/>
                  <a:miter lim="800000"/>
                  <a:headEnd/>
                  <a:tailEnd/>
                </a:ln>
                <a:effectLst/>
              </p:spPr>
              <p:txBody>
                <a:bodyPr>
                  <a:spAutoFit/>
                </a:bodyPr>
                <a:lstStyle/>
                <a:p>
                  <a:pPr algn="ctr" eaLnBrk="0" hangingPunct="0"/>
                  <a:endParaRPr lang="de-DE" sz="2400"/>
                </a:p>
              </p:txBody>
            </p:sp>
            <p:sp>
              <p:nvSpPr>
                <p:cNvPr id="477198" name="Text Box 14"/>
                <p:cNvSpPr txBox="1">
                  <a:spLocks noChangeArrowheads="1"/>
                </p:cNvSpPr>
                <p:nvPr/>
              </p:nvSpPr>
              <p:spPr bwMode="auto">
                <a:xfrm>
                  <a:off x="4618" y="2420"/>
                  <a:ext cx="720" cy="154"/>
                </a:xfrm>
                <a:prstGeom prst="rect">
                  <a:avLst/>
                </a:prstGeom>
                <a:solidFill>
                  <a:srgbClr val="00CCFF"/>
                </a:solidFill>
                <a:ln w="9525">
                  <a:noFill/>
                  <a:miter lim="800000"/>
                  <a:headEnd/>
                  <a:tailEnd/>
                </a:ln>
                <a:effectLst/>
              </p:spPr>
              <p:txBody>
                <a:bodyPr>
                  <a:spAutoFit/>
                </a:bodyPr>
                <a:lstStyle/>
                <a:p>
                  <a:pPr algn="ctr" eaLnBrk="0" hangingPunct="0"/>
                  <a:r>
                    <a:rPr lang="de-DE" sz="1000">
                      <a:solidFill>
                        <a:schemeClr val="bg1"/>
                      </a:solidFill>
                    </a:rPr>
                    <a:t>mäßig</a:t>
                  </a:r>
                  <a:endParaRPr lang="de-DE" sz="2400"/>
                </a:p>
              </p:txBody>
            </p:sp>
            <p:sp>
              <p:nvSpPr>
                <p:cNvPr id="477199" name="Text Box 15"/>
                <p:cNvSpPr txBox="1">
                  <a:spLocks noChangeArrowheads="1"/>
                </p:cNvSpPr>
                <p:nvPr/>
              </p:nvSpPr>
              <p:spPr bwMode="auto">
                <a:xfrm>
                  <a:off x="4618" y="2542"/>
                  <a:ext cx="720" cy="154"/>
                </a:xfrm>
                <a:prstGeom prst="rect">
                  <a:avLst/>
                </a:prstGeom>
                <a:solidFill>
                  <a:srgbClr val="3366FF"/>
                </a:solidFill>
                <a:ln w="9525">
                  <a:noFill/>
                  <a:miter lim="800000"/>
                  <a:headEnd/>
                  <a:tailEnd/>
                </a:ln>
                <a:effectLst/>
              </p:spPr>
              <p:txBody>
                <a:bodyPr>
                  <a:spAutoFit/>
                </a:bodyPr>
                <a:lstStyle/>
                <a:p>
                  <a:pPr algn="ctr" eaLnBrk="0" hangingPunct="0"/>
                  <a:r>
                    <a:rPr lang="de-DE" sz="1000">
                      <a:solidFill>
                        <a:schemeClr val="bg1"/>
                      </a:solidFill>
                    </a:rPr>
                    <a:t>hoch</a:t>
                  </a:r>
                  <a:endParaRPr lang="de-DE" sz="2400"/>
                </a:p>
              </p:txBody>
            </p:sp>
            <p:sp>
              <p:nvSpPr>
                <p:cNvPr id="477200" name="Text Box 16"/>
                <p:cNvSpPr txBox="1">
                  <a:spLocks noChangeArrowheads="1"/>
                </p:cNvSpPr>
                <p:nvPr/>
              </p:nvSpPr>
              <p:spPr bwMode="auto">
                <a:xfrm>
                  <a:off x="4618" y="2664"/>
                  <a:ext cx="720" cy="154"/>
                </a:xfrm>
                <a:prstGeom prst="rect">
                  <a:avLst/>
                </a:prstGeom>
                <a:solidFill>
                  <a:srgbClr val="0000FF"/>
                </a:solidFill>
                <a:ln w="9525">
                  <a:noFill/>
                  <a:miter lim="800000"/>
                  <a:headEnd/>
                  <a:tailEnd/>
                </a:ln>
                <a:effectLst/>
              </p:spPr>
              <p:txBody>
                <a:bodyPr>
                  <a:spAutoFit/>
                </a:bodyPr>
                <a:lstStyle/>
                <a:p>
                  <a:pPr algn="ctr" eaLnBrk="0" hangingPunct="0"/>
                  <a:r>
                    <a:rPr lang="de-DE" sz="1000">
                      <a:solidFill>
                        <a:schemeClr val="bg1"/>
                      </a:solidFill>
                    </a:rPr>
                    <a:t>extrem</a:t>
                  </a:r>
                  <a:endParaRPr lang="de-DE" sz="2400"/>
                </a:p>
              </p:txBody>
            </p:sp>
          </p:grpSp>
        </p:grpSp>
        <p:sp>
          <p:nvSpPr>
            <p:cNvPr id="477201" name="Rectangle 17"/>
            <p:cNvSpPr>
              <a:spLocks noChangeArrowheads="1"/>
            </p:cNvSpPr>
            <p:nvPr/>
          </p:nvSpPr>
          <p:spPr bwMode="auto">
            <a:xfrm>
              <a:off x="4436" y="2470"/>
              <a:ext cx="1066" cy="807"/>
            </a:xfrm>
            <a:prstGeom prst="rect">
              <a:avLst/>
            </a:prstGeom>
            <a:solidFill>
              <a:srgbClr val="FFFFFF"/>
            </a:solidFill>
            <a:ln w="9525">
              <a:solidFill>
                <a:schemeClr val="bg1"/>
              </a:solidFill>
              <a:miter lim="800000"/>
              <a:headEnd/>
              <a:tailEnd/>
            </a:ln>
            <a:effectLst/>
          </p:spPr>
          <p:txBody>
            <a:bodyPr wrap="none" anchor="ctr"/>
            <a:lstStyle/>
            <a:p>
              <a:endParaRPr lang="en-US"/>
            </a:p>
          </p:txBody>
        </p:sp>
      </p:grpSp>
      <p:sp>
        <p:nvSpPr>
          <p:cNvPr id="477202" name="Text Box 18"/>
          <p:cNvSpPr txBox="1">
            <a:spLocks noChangeArrowheads="1"/>
          </p:cNvSpPr>
          <p:nvPr/>
        </p:nvSpPr>
        <p:spPr bwMode="auto">
          <a:xfrm>
            <a:off x="933450" y="1387475"/>
            <a:ext cx="4395788" cy="304800"/>
          </a:xfrm>
          <a:prstGeom prst="rect">
            <a:avLst/>
          </a:prstGeom>
          <a:noFill/>
          <a:ln w="9525">
            <a:noFill/>
            <a:miter lim="800000"/>
            <a:headEnd/>
            <a:tailEnd/>
          </a:ln>
          <a:effectLst/>
        </p:spPr>
        <p:txBody>
          <a:bodyPr wrap="none">
            <a:spAutoFit/>
          </a:bodyPr>
          <a:lstStyle/>
          <a:p>
            <a:pPr eaLnBrk="0" hangingPunct="0"/>
            <a:r>
              <a:rPr lang="de-DE" sz="1400" b="1"/>
              <a:t>Mortality and heat stress (8. August 2003, 13 UTC)</a:t>
            </a:r>
          </a:p>
        </p:txBody>
      </p:sp>
      <p:grpSp>
        <p:nvGrpSpPr>
          <p:cNvPr id="5" name="Group 19"/>
          <p:cNvGrpSpPr>
            <a:grpSpLocks/>
          </p:cNvGrpSpPr>
          <p:nvPr/>
        </p:nvGrpSpPr>
        <p:grpSpPr bwMode="auto">
          <a:xfrm>
            <a:off x="-15875" y="1662113"/>
            <a:ext cx="5741988" cy="5195887"/>
            <a:chOff x="-13" y="714"/>
            <a:chExt cx="3788" cy="3606"/>
          </a:xfrm>
        </p:grpSpPr>
        <p:pic>
          <p:nvPicPr>
            <p:cNvPr id="477204" name="Picture 20" descr="gts"/>
            <p:cNvPicPr>
              <a:picLocks noChangeArrowheads="1"/>
            </p:cNvPicPr>
            <p:nvPr/>
          </p:nvPicPr>
          <p:blipFill>
            <a:blip r:embed="rId4" cstate="print"/>
            <a:srcRect t="8900" r="50099" b="34235"/>
            <a:stretch>
              <a:fillRect/>
            </a:stretch>
          </p:blipFill>
          <p:spPr bwMode="auto">
            <a:xfrm>
              <a:off x="348" y="714"/>
              <a:ext cx="3427" cy="3606"/>
            </a:xfrm>
            <a:prstGeom prst="rect">
              <a:avLst/>
            </a:prstGeom>
            <a:noFill/>
            <a:ln w="9525">
              <a:noFill/>
              <a:miter lim="800000"/>
              <a:headEnd/>
              <a:tailEnd/>
            </a:ln>
          </p:spPr>
        </p:pic>
        <p:sp>
          <p:nvSpPr>
            <p:cNvPr id="477205" name="Text Box 21"/>
            <p:cNvSpPr txBox="1">
              <a:spLocks noChangeArrowheads="1"/>
            </p:cNvSpPr>
            <p:nvPr/>
          </p:nvSpPr>
          <p:spPr bwMode="auto">
            <a:xfrm>
              <a:off x="1247" y="2614"/>
              <a:ext cx="589" cy="431"/>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15,000</a:t>
              </a:r>
              <a:br>
                <a:rPr lang="de-DE" sz="1800" b="1"/>
              </a:br>
              <a:r>
                <a:rPr lang="de-DE" sz="1800" b="1"/>
                <a:t> †</a:t>
              </a:r>
            </a:p>
          </p:txBody>
        </p:sp>
        <p:sp>
          <p:nvSpPr>
            <p:cNvPr id="477206" name="Text Box 22"/>
            <p:cNvSpPr txBox="1">
              <a:spLocks noChangeArrowheads="1"/>
            </p:cNvSpPr>
            <p:nvPr/>
          </p:nvSpPr>
          <p:spPr bwMode="auto">
            <a:xfrm>
              <a:off x="2200" y="2206"/>
              <a:ext cx="590" cy="431"/>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7,000</a:t>
              </a:r>
              <a:br>
                <a:rPr lang="de-DE" sz="1800" b="1"/>
              </a:br>
              <a:r>
                <a:rPr lang="de-DE" sz="1800" b="1">
                  <a:cs typeface="Arial" pitchFamily="34" charset="0"/>
                </a:rPr>
                <a:t>†</a:t>
              </a:r>
            </a:p>
          </p:txBody>
        </p:sp>
        <p:sp>
          <p:nvSpPr>
            <p:cNvPr id="477207" name="Text Box 23"/>
            <p:cNvSpPr txBox="1">
              <a:spLocks noChangeArrowheads="1"/>
            </p:cNvSpPr>
            <p:nvPr/>
          </p:nvSpPr>
          <p:spPr bwMode="auto">
            <a:xfrm>
              <a:off x="476" y="3567"/>
              <a:ext cx="589"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4,000</a:t>
              </a:r>
              <a:br>
                <a:rPr lang="de-DE" sz="1800" b="1"/>
              </a:br>
              <a:r>
                <a:rPr lang="de-DE" sz="1800" b="1"/>
                <a:t> †</a:t>
              </a:r>
            </a:p>
          </p:txBody>
        </p:sp>
        <p:sp>
          <p:nvSpPr>
            <p:cNvPr id="477208" name="Text Box 24"/>
            <p:cNvSpPr txBox="1">
              <a:spLocks noChangeArrowheads="1"/>
            </p:cNvSpPr>
            <p:nvPr/>
          </p:nvSpPr>
          <p:spPr bwMode="auto">
            <a:xfrm>
              <a:off x="975" y="1889"/>
              <a:ext cx="589"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2,000</a:t>
              </a:r>
              <a:br>
                <a:rPr lang="de-DE" sz="1800" b="1"/>
              </a:br>
              <a:r>
                <a:rPr lang="de-DE" sz="1800" b="1"/>
                <a:t> †</a:t>
              </a:r>
            </a:p>
          </p:txBody>
        </p:sp>
        <p:sp>
          <p:nvSpPr>
            <p:cNvPr id="477209" name="Text Box 25"/>
            <p:cNvSpPr txBox="1">
              <a:spLocks noChangeArrowheads="1"/>
            </p:cNvSpPr>
            <p:nvPr/>
          </p:nvSpPr>
          <p:spPr bwMode="auto">
            <a:xfrm>
              <a:off x="1610" y="2116"/>
              <a:ext cx="589"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2,000</a:t>
              </a:r>
              <a:br>
                <a:rPr lang="de-DE" sz="1800" b="1"/>
              </a:br>
              <a:r>
                <a:rPr lang="de-DE" sz="1800" b="1"/>
                <a:t> †</a:t>
              </a:r>
            </a:p>
          </p:txBody>
        </p:sp>
        <p:sp>
          <p:nvSpPr>
            <p:cNvPr id="477210" name="Text Box 26"/>
            <p:cNvSpPr txBox="1">
              <a:spLocks noChangeArrowheads="1"/>
            </p:cNvSpPr>
            <p:nvPr/>
          </p:nvSpPr>
          <p:spPr bwMode="auto">
            <a:xfrm>
              <a:off x="2200" y="3209"/>
              <a:ext cx="590"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4,000</a:t>
              </a:r>
              <a:br>
                <a:rPr lang="de-DE" sz="1800" b="1"/>
              </a:br>
              <a:r>
                <a:rPr lang="de-DE" sz="1800" b="1"/>
                <a:t> †</a:t>
              </a:r>
            </a:p>
          </p:txBody>
        </p:sp>
        <p:sp>
          <p:nvSpPr>
            <p:cNvPr id="477211" name="Text Box 27"/>
            <p:cNvSpPr txBox="1">
              <a:spLocks noChangeArrowheads="1"/>
            </p:cNvSpPr>
            <p:nvPr/>
          </p:nvSpPr>
          <p:spPr bwMode="auto">
            <a:xfrm>
              <a:off x="-13" y="3505"/>
              <a:ext cx="589" cy="43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de-DE" sz="1800" b="1"/>
                <a:t>1,500</a:t>
              </a:r>
              <a:br>
                <a:rPr lang="de-DE" sz="1800" b="1"/>
              </a:br>
              <a:r>
                <a:rPr lang="de-DE" sz="1800" b="1"/>
                <a:t> †</a:t>
              </a:r>
            </a:p>
          </p:txBody>
        </p:sp>
      </p:grpSp>
      <p:sp>
        <p:nvSpPr>
          <p:cNvPr id="477212" name="Text Box 28"/>
          <p:cNvSpPr txBox="1">
            <a:spLocks noChangeArrowheads="1"/>
          </p:cNvSpPr>
          <p:nvPr/>
        </p:nvSpPr>
        <p:spPr bwMode="auto">
          <a:xfrm>
            <a:off x="6324600" y="152400"/>
            <a:ext cx="1828800" cy="457200"/>
          </a:xfrm>
          <a:prstGeom prst="rect">
            <a:avLst/>
          </a:prstGeom>
          <a:noFill/>
          <a:ln w="9525">
            <a:noFill/>
            <a:miter lim="800000"/>
            <a:headEnd/>
            <a:tailEnd/>
          </a:ln>
          <a:effectLst/>
        </p:spPr>
        <p:txBody>
          <a:bodyPr>
            <a:spAutoFit/>
          </a:bodyPr>
          <a:lstStyle/>
          <a:p>
            <a:pPr>
              <a:spcBef>
                <a:spcPct val="50000"/>
              </a:spcBef>
            </a:pPr>
            <a:endParaRPr lang="de-DE" sz="2400">
              <a:latin typeface="Times New Roman" pitchFamily="18" charset="0"/>
            </a:endParaRPr>
          </a:p>
        </p:txBody>
      </p:sp>
      <p:sp>
        <p:nvSpPr>
          <p:cNvPr id="477213" name="Text Box 29"/>
          <p:cNvSpPr txBox="1">
            <a:spLocks noChangeArrowheads="1"/>
          </p:cNvSpPr>
          <p:nvPr/>
        </p:nvSpPr>
        <p:spPr bwMode="auto">
          <a:xfrm>
            <a:off x="6199188" y="5589588"/>
            <a:ext cx="2981325" cy="457200"/>
          </a:xfrm>
          <a:prstGeom prst="rect">
            <a:avLst/>
          </a:prstGeom>
          <a:noFill/>
          <a:ln w="9525">
            <a:noFill/>
            <a:miter lim="800000"/>
            <a:headEnd/>
            <a:tailEnd/>
          </a:ln>
          <a:effectLst/>
        </p:spPr>
        <p:txBody>
          <a:bodyPr>
            <a:spAutoFit/>
          </a:bodyPr>
          <a:lstStyle/>
          <a:p>
            <a:pPr eaLnBrk="0" hangingPunct="0">
              <a:spcBef>
                <a:spcPct val="50000"/>
              </a:spcBef>
            </a:pPr>
            <a:r>
              <a:rPr lang="en-GB"/>
              <a:t>Mortality data: Earth Policy Institute</a:t>
            </a:r>
            <a:br>
              <a:rPr lang="en-GB"/>
            </a:br>
            <a:r>
              <a:rPr lang="en-GB"/>
              <a:t>Heat Stress: Deutscher Wetterdienst</a:t>
            </a:r>
          </a:p>
        </p:txBody>
      </p:sp>
      <p:sp>
        <p:nvSpPr>
          <p:cNvPr id="477214" name="Text Box 30"/>
          <p:cNvSpPr txBox="1">
            <a:spLocks noChangeArrowheads="1"/>
          </p:cNvSpPr>
          <p:nvPr/>
        </p:nvSpPr>
        <p:spPr bwMode="auto">
          <a:xfrm>
            <a:off x="5573713" y="1535113"/>
            <a:ext cx="3846512" cy="1465262"/>
          </a:xfrm>
          <a:prstGeom prst="rect">
            <a:avLst/>
          </a:prstGeom>
          <a:noFill/>
          <a:ln w="9525" algn="ctr">
            <a:noFill/>
            <a:miter lim="800000"/>
            <a:headEnd/>
            <a:tailEnd/>
          </a:ln>
          <a:effectLst/>
        </p:spPr>
        <p:txBody>
          <a:bodyPr>
            <a:spAutoFit/>
          </a:bodyPr>
          <a:lstStyle/>
          <a:p>
            <a:pPr algn="ctr" defTabSz="863600"/>
            <a:r>
              <a:rPr lang="de-DE" sz="1800" b="1" dirty="0"/>
              <a:t>Summer 2003, </a:t>
            </a:r>
          </a:p>
          <a:p>
            <a:pPr algn="ctr" defTabSz="863600"/>
            <a:r>
              <a:rPr lang="de-DE" sz="1800" b="1" dirty="0"/>
              <a:t>greatest natural </a:t>
            </a:r>
            <a:r>
              <a:rPr lang="de-DE" sz="1800" b="1" dirty="0" smtClean="0"/>
              <a:t>disaster</a:t>
            </a:r>
            <a:endParaRPr lang="de-DE" sz="1800" b="1" dirty="0"/>
          </a:p>
          <a:p>
            <a:pPr algn="ctr" defTabSz="863600"/>
            <a:r>
              <a:rPr lang="de-DE" sz="1800" b="1" dirty="0"/>
              <a:t>in Europe </a:t>
            </a:r>
          </a:p>
          <a:p>
            <a:pPr algn="ctr" defTabSz="863600"/>
            <a:endParaRPr lang="de-DE" sz="1800" b="1" dirty="0"/>
          </a:p>
          <a:p>
            <a:pPr algn="ctr" defTabSz="863600"/>
            <a:r>
              <a:rPr lang="de-DE" sz="1800" b="1" dirty="0"/>
              <a:t>ca. 35.000 fatalities</a:t>
            </a:r>
          </a:p>
        </p:txBody>
      </p:sp>
      <p:sp>
        <p:nvSpPr>
          <p:cNvPr id="477215" name="Rectangle 31"/>
          <p:cNvSpPr>
            <a:spLocks noChangeArrowheads="1"/>
          </p:cNvSpPr>
          <p:nvPr/>
        </p:nvSpPr>
        <p:spPr bwMode="auto">
          <a:xfrm>
            <a:off x="6227763" y="6308725"/>
            <a:ext cx="2738437" cy="260350"/>
          </a:xfrm>
          <a:prstGeom prst="rect">
            <a:avLst/>
          </a:prstGeom>
          <a:noFill/>
          <a:ln w="9525">
            <a:noFill/>
            <a:miter lim="800000"/>
            <a:headEnd/>
            <a:tailEnd/>
          </a:ln>
          <a:effectLst/>
        </p:spPr>
        <p:txBody>
          <a:bodyPr wrap="none">
            <a:spAutoFit/>
          </a:bodyPr>
          <a:lstStyle/>
          <a:p>
            <a:pPr eaLnBrk="0" hangingPunct="0"/>
            <a:r>
              <a:rPr lang="en-US" sz="1100"/>
              <a:t>© 2007 Geo Risks Research, Munich Re</a:t>
            </a:r>
            <a:r>
              <a:rPr lang="en-US" sz="1100" b="1"/>
              <a:t> </a:t>
            </a:r>
          </a:p>
        </p:txBody>
      </p:sp>
      <p:sp>
        <p:nvSpPr>
          <p:cNvPr id="477216" name="Rectangle 32"/>
          <p:cNvSpPr>
            <a:spLocks noChangeArrowheads="1"/>
          </p:cNvSpPr>
          <p:nvPr/>
        </p:nvSpPr>
        <p:spPr bwMode="auto">
          <a:xfrm>
            <a:off x="762000" y="304800"/>
            <a:ext cx="7219950" cy="838200"/>
          </a:xfrm>
          <a:prstGeom prst="rect">
            <a:avLst/>
          </a:prstGeom>
          <a:noFill/>
          <a:ln w="9525">
            <a:noFill/>
            <a:miter lim="800000"/>
            <a:headEnd/>
            <a:tailEnd/>
          </a:ln>
        </p:spPr>
        <p:txBody>
          <a:bodyPr/>
          <a:lstStyle/>
          <a:p>
            <a:pPr algn="ctr"/>
            <a:r>
              <a:rPr lang="en-GB" sz="3200" dirty="0">
                <a:solidFill>
                  <a:srgbClr val="002060"/>
                </a:solidFill>
              </a:rPr>
              <a:t>Heat Waves</a:t>
            </a:r>
          </a:p>
        </p:txBody>
      </p:sp>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p:txBody>
          <a:bodyPr/>
          <a:lstStyle/>
          <a:p>
            <a:fld id="{0E668346-4372-41F4-884A-7B6610296D0B}" type="slidenum">
              <a:rPr lang="en-US"/>
              <a:pPr/>
              <a:t>64</a:t>
            </a:fld>
            <a:endParaRPr lang="en-US"/>
          </a:p>
        </p:txBody>
      </p:sp>
      <p:pic>
        <p:nvPicPr>
          <p:cNvPr id="479234" name="Picture 2" descr="fig_m10to35to25to70"/>
          <p:cNvPicPr>
            <a:picLocks noGrp="1" noChangeAspect="1" noChangeArrowheads="1"/>
          </p:cNvPicPr>
          <p:nvPr>
            <p:ph idx="1"/>
          </p:nvPr>
        </p:nvPicPr>
        <p:blipFill>
          <a:blip r:embed="rId2" cstate="print"/>
          <a:srcRect t="2777" b="4167"/>
          <a:stretch>
            <a:fillRect/>
          </a:stretch>
        </p:blipFill>
        <p:spPr>
          <a:xfrm>
            <a:off x="965200" y="1219200"/>
            <a:ext cx="7848600" cy="5478463"/>
          </a:xfrm>
        </p:spPr>
      </p:pic>
      <p:sp>
        <p:nvSpPr>
          <p:cNvPr id="479235" name="Line 3"/>
          <p:cNvSpPr>
            <a:spLocks noChangeShapeType="1"/>
          </p:cNvSpPr>
          <p:nvPr/>
        </p:nvSpPr>
        <p:spPr bwMode="auto">
          <a:xfrm>
            <a:off x="2032000" y="1676400"/>
            <a:ext cx="762000" cy="0"/>
          </a:xfrm>
          <a:prstGeom prst="line">
            <a:avLst/>
          </a:prstGeom>
          <a:noFill/>
          <a:ln w="28575">
            <a:solidFill>
              <a:srgbClr val="000000"/>
            </a:solidFill>
            <a:round/>
            <a:headEnd/>
            <a:tailEnd/>
          </a:ln>
          <a:effectLst/>
        </p:spPr>
        <p:txBody>
          <a:bodyPr/>
          <a:lstStyle/>
          <a:p>
            <a:endParaRPr lang="en-US"/>
          </a:p>
        </p:txBody>
      </p:sp>
      <p:sp>
        <p:nvSpPr>
          <p:cNvPr id="479236" name="Line 4"/>
          <p:cNvSpPr>
            <a:spLocks noChangeShapeType="1"/>
          </p:cNvSpPr>
          <p:nvPr/>
        </p:nvSpPr>
        <p:spPr bwMode="auto">
          <a:xfrm>
            <a:off x="2032000" y="1981200"/>
            <a:ext cx="762000" cy="0"/>
          </a:xfrm>
          <a:prstGeom prst="line">
            <a:avLst/>
          </a:prstGeom>
          <a:noFill/>
          <a:ln w="28575">
            <a:solidFill>
              <a:srgbClr val="FF0000"/>
            </a:solidFill>
            <a:round/>
            <a:headEnd/>
            <a:tailEnd/>
          </a:ln>
          <a:effectLst/>
        </p:spPr>
        <p:txBody>
          <a:bodyPr/>
          <a:lstStyle/>
          <a:p>
            <a:endParaRPr lang="en-US"/>
          </a:p>
        </p:txBody>
      </p:sp>
      <p:sp>
        <p:nvSpPr>
          <p:cNvPr id="479237" name="Text Box 5"/>
          <p:cNvSpPr txBox="1">
            <a:spLocks noChangeArrowheads="1"/>
          </p:cNvSpPr>
          <p:nvPr/>
        </p:nvSpPr>
        <p:spPr bwMode="auto">
          <a:xfrm>
            <a:off x="2754313" y="1524000"/>
            <a:ext cx="3297237" cy="581025"/>
          </a:xfrm>
          <a:prstGeom prst="rect">
            <a:avLst/>
          </a:prstGeom>
          <a:noFill/>
          <a:ln w="12700">
            <a:noFill/>
            <a:miter lim="800000"/>
            <a:headEnd/>
            <a:tailEnd/>
          </a:ln>
          <a:effectLst/>
        </p:spPr>
        <p:txBody>
          <a:bodyPr wrap="none">
            <a:spAutoFit/>
          </a:bodyPr>
          <a:lstStyle/>
          <a:p>
            <a:pPr eaLnBrk="0" hangingPunct="0"/>
            <a:r>
              <a:rPr lang="en-GB" sz="1600">
                <a:solidFill>
                  <a:srgbClr val="000000"/>
                </a:solidFill>
              </a:rPr>
              <a:t>observations</a:t>
            </a:r>
          </a:p>
          <a:p>
            <a:pPr eaLnBrk="0" hangingPunct="0"/>
            <a:r>
              <a:rPr lang="en-GB" sz="1600">
                <a:solidFill>
                  <a:srgbClr val="FF0000"/>
                </a:solidFill>
              </a:rPr>
              <a:t>HadCM3 Medium-High (SRES A2)</a:t>
            </a:r>
          </a:p>
        </p:txBody>
      </p:sp>
      <p:sp>
        <p:nvSpPr>
          <p:cNvPr id="479238" name="Line 6"/>
          <p:cNvSpPr>
            <a:spLocks noChangeShapeType="1"/>
          </p:cNvSpPr>
          <p:nvPr/>
        </p:nvSpPr>
        <p:spPr bwMode="auto">
          <a:xfrm>
            <a:off x="1768475" y="4124325"/>
            <a:ext cx="6477000" cy="0"/>
          </a:xfrm>
          <a:prstGeom prst="line">
            <a:avLst/>
          </a:prstGeom>
          <a:noFill/>
          <a:ln w="12700">
            <a:solidFill>
              <a:srgbClr val="969696"/>
            </a:solidFill>
            <a:prstDash val="sysDot"/>
            <a:round/>
            <a:headEnd/>
            <a:tailEnd/>
          </a:ln>
          <a:effectLst/>
        </p:spPr>
        <p:txBody>
          <a:bodyPr/>
          <a:lstStyle/>
          <a:p>
            <a:endParaRPr lang="en-US"/>
          </a:p>
        </p:txBody>
      </p:sp>
      <p:sp>
        <p:nvSpPr>
          <p:cNvPr id="479239" name="Line 7"/>
          <p:cNvSpPr>
            <a:spLocks noChangeShapeType="1"/>
          </p:cNvSpPr>
          <p:nvPr/>
        </p:nvSpPr>
        <p:spPr bwMode="auto">
          <a:xfrm>
            <a:off x="6899275" y="1285875"/>
            <a:ext cx="0" cy="4800600"/>
          </a:xfrm>
          <a:prstGeom prst="line">
            <a:avLst/>
          </a:prstGeom>
          <a:noFill/>
          <a:ln w="12700">
            <a:solidFill>
              <a:srgbClr val="33CC33"/>
            </a:solidFill>
            <a:prstDash val="sysDot"/>
            <a:round/>
            <a:headEnd/>
            <a:tailEnd/>
          </a:ln>
          <a:effectLst/>
        </p:spPr>
        <p:txBody>
          <a:bodyPr/>
          <a:lstStyle/>
          <a:p>
            <a:endParaRPr lang="en-US"/>
          </a:p>
        </p:txBody>
      </p:sp>
      <p:sp>
        <p:nvSpPr>
          <p:cNvPr id="479240" name="Line 8"/>
          <p:cNvSpPr>
            <a:spLocks noChangeShapeType="1"/>
          </p:cNvSpPr>
          <p:nvPr/>
        </p:nvSpPr>
        <p:spPr bwMode="auto">
          <a:xfrm>
            <a:off x="7546975" y="1285875"/>
            <a:ext cx="0" cy="4800600"/>
          </a:xfrm>
          <a:prstGeom prst="line">
            <a:avLst/>
          </a:prstGeom>
          <a:noFill/>
          <a:ln w="12700">
            <a:solidFill>
              <a:srgbClr val="33CC33"/>
            </a:solidFill>
            <a:prstDash val="sysDot"/>
            <a:round/>
            <a:headEnd/>
            <a:tailEnd/>
          </a:ln>
          <a:effectLst/>
        </p:spPr>
        <p:txBody>
          <a:bodyPr/>
          <a:lstStyle/>
          <a:p>
            <a:endParaRPr lang="en-US"/>
          </a:p>
        </p:txBody>
      </p:sp>
      <p:sp>
        <p:nvSpPr>
          <p:cNvPr id="479241" name="Line 9"/>
          <p:cNvSpPr>
            <a:spLocks noChangeShapeType="1"/>
          </p:cNvSpPr>
          <p:nvPr/>
        </p:nvSpPr>
        <p:spPr bwMode="auto">
          <a:xfrm>
            <a:off x="7232650" y="1285875"/>
            <a:ext cx="0" cy="4800600"/>
          </a:xfrm>
          <a:prstGeom prst="line">
            <a:avLst/>
          </a:prstGeom>
          <a:noFill/>
          <a:ln w="12700">
            <a:solidFill>
              <a:srgbClr val="33CC33"/>
            </a:solidFill>
            <a:prstDash val="sysDot"/>
            <a:round/>
            <a:headEnd/>
            <a:tailEnd/>
          </a:ln>
          <a:effectLst/>
        </p:spPr>
        <p:txBody>
          <a:bodyPr/>
          <a:lstStyle/>
          <a:p>
            <a:endParaRPr lang="en-US"/>
          </a:p>
        </p:txBody>
      </p:sp>
      <p:sp>
        <p:nvSpPr>
          <p:cNvPr id="479242" name="Line 10"/>
          <p:cNvSpPr>
            <a:spLocks noChangeShapeType="1"/>
          </p:cNvSpPr>
          <p:nvPr/>
        </p:nvSpPr>
        <p:spPr bwMode="auto">
          <a:xfrm>
            <a:off x="6575425" y="1276350"/>
            <a:ext cx="0" cy="4800600"/>
          </a:xfrm>
          <a:prstGeom prst="line">
            <a:avLst/>
          </a:prstGeom>
          <a:noFill/>
          <a:ln w="12700">
            <a:solidFill>
              <a:srgbClr val="33CC33"/>
            </a:solidFill>
            <a:prstDash val="sysDot"/>
            <a:round/>
            <a:headEnd/>
            <a:tailEnd/>
          </a:ln>
          <a:effectLst/>
        </p:spPr>
        <p:txBody>
          <a:bodyPr/>
          <a:lstStyle/>
          <a:p>
            <a:endParaRPr lang="en-US"/>
          </a:p>
        </p:txBody>
      </p:sp>
      <p:sp>
        <p:nvSpPr>
          <p:cNvPr id="479243" name="Text Box 11"/>
          <p:cNvSpPr txBox="1">
            <a:spLocks noChangeArrowheads="1"/>
          </p:cNvSpPr>
          <p:nvPr/>
        </p:nvSpPr>
        <p:spPr bwMode="auto">
          <a:xfrm>
            <a:off x="4783138" y="2660650"/>
            <a:ext cx="635000" cy="336550"/>
          </a:xfrm>
          <a:prstGeom prst="rect">
            <a:avLst/>
          </a:prstGeom>
          <a:noFill/>
          <a:ln w="9525">
            <a:noFill/>
            <a:miter lim="800000"/>
            <a:headEnd/>
            <a:tailEnd/>
          </a:ln>
          <a:effectLst/>
        </p:spPr>
        <p:txBody>
          <a:bodyPr wrap="none">
            <a:spAutoFit/>
          </a:bodyPr>
          <a:lstStyle/>
          <a:p>
            <a:pPr eaLnBrk="0" hangingPunct="0"/>
            <a:r>
              <a:rPr lang="en-GB" sz="1600">
                <a:solidFill>
                  <a:schemeClr val="tx2"/>
                </a:solidFill>
              </a:rPr>
              <a:t>2003</a:t>
            </a:r>
          </a:p>
        </p:txBody>
      </p:sp>
      <p:sp>
        <p:nvSpPr>
          <p:cNvPr id="479244" name="Text Box 12"/>
          <p:cNvSpPr txBox="1">
            <a:spLocks noChangeArrowheads="1"/>
          </p:cNvSpPr>
          <p:nvPr/>
        </p:nvSpPr>
        <p:spPr bwMode="auto">
          <a:xfrm>
            <a:off x="6356350" y="1916113"/>
            <a:ext cx="736600" cy="336550"/>
          </a:xfrm>
          <a:prstGeom prst="rect">
            <a:avLst/>
          </a:prstGeom>
          <a:noFill/>
          <a:ln w="9525">
            <a:noFill/>
            <a:miter lim="800000"/>
            <a:headEnd/>
            <a:tailEnd/>
          </a:ln>
          <a:effectLst/>
        </p:spPr>
        <p:txBody>
          <a:bodyPr wrap="none">
            <a:spAutoFit/>
          </a:bodyPr>
          <a:lstStyle/>
          <a:p>
            <a:pPr eaLnBrk="0" hangingPunct="0"/>
            <a:r>
              <a:rPr lang="en-GB" sz="1600">
                <a:solidFill>
                  <a:srgbClr val="CC3300"/>
                </a:solidFill>
              </a:rPr>
              <a:t>2040s</a:t>
            </a:r>
          </a:p>
        </p:txBody>
      </p:sp>
      <p:sp>
        <p:nvSpPr>
          <p:cNvPr id="479245" name="Text Box 13"/>
          <p:cNvSpPr txBox="1">
            <a:spLocks noChangeArrowheads="1"/>
          </p:cNvSpPr>
          <p:nvPr/>
        </p:nvSpPr>
        <p:spPr bwMode="auto">
          <a:xfrm>
            <a:off x="7075488" y="1268413"/>
            <a:ext cx="736600" cy="336550"/>
          </a:xfrm>
          <a:prstGeom prst="rect">
            <a:avLst/>
          </a:prstGeom>
          <a:noFill/>
          <a:ln w="9525">
            <a:noFill/>
            <a:miter lim="800000"/>
            <a:headEnd/>
            <a:tailEnd/>
          </a:ln>
          <a:effectLst/>
        </p:spPr>
        <p:txBody>
          <a:bodyPr wrap="none">
            <a:spAutoFit/>
          </a:bodyPr>
          <a:lstStyle/>
          <a:p>
            <a:pPr eaLnBrk="0" hangingPunct="0"/>
            <a:r>
              <a:rPr lang="en-GB" sz="1600">
                <a:solidFill>
                  <a:srgbClr val="CC3300"/>
                </a:solidFill>
              </a:rPr>
              <a:t>2060s</a:t>
            </a:r>
          </a:p>
        </p:txBody>
      </p:sp>
      <p:sp>
        <p:nvSpPr>
          <p:cNvPr id="479246" name="AutoShape 14"/>
          <p:cNvSpPr>
            <a:spLocks noChangeArrowheads="1"/>
          </p:cNvSpPr>
          <p:nvPr/>
        </p:nvSpPr>
        <p:spPr bwMode="auto">
          <a:xfrm>
            <a:off x="5000625" y="2997200"/>
            <a:ext cx="214313" cy="792163"/>
          </a:xfrm>
          <a:prstGeom prst="downArrow">
            <a:avLst>
              <a:gd name="adj1" fmla="val 50000"/>
              <a:gd name="adj2" fmla="val 92407"/>
            </a:avLst>
          </a:prstGeom>
          <a:solidFill>
            <a:schemeClr val="tx2"/>
          </a:solidFill>
          <a:ln w="9525">
            <a:solidFill>
              <a:schemeClr val="tx1"/>
            </a:solidFill>
            <a:miter lim="800000"/>
            <a:headEnd/>
            <a:tailEnd/>
          </a:ln>
          <a:effectLst/>
        </p:spPr>
        <p:txBody>
          <a:bodyPr wrap="none" anchor="ctr"/>
          <a:lstStyle/>
          <a:p>
            <a:pPr algn="ctr" eaLnBrk="0" hangingPunct="0"/>
            <a:endParaRPr lang="en-US" sz="2800">
              <a:solidFill>
                <a:schemeClr val="accent2"/>
              </a:solidFill>
            </a:endParaRPr>
          </a:p>
        </p:txBody>
      </p:sp>
      <p:sp>
        <p:nvSpPr>
          <p:cNvPr id="479247" name="AutoShape 15"/>
          <p:cNvSpPr>
            <a:spLocks noChangeArrowheads="1"/>
          </p:cNvSpPr>
          <p:nvPr/>
        </p:nvSpPr>
        <p:spPr bwMode="auto">
          <a:xfrm>
            <a:off x="7219950" y="15573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endParaRPr lang="en-US"/>
          </a:p>
        </p:txBody>
      </p:sp>
      <p:sp>
        <p:nvSpPr>
          <p:cNvPr id="479248" name="AutoShape 16"/>
          <p:cNvSpPr>
            <a:spLocks noChangeArrowheads="1"/>
          </p:cNvSpPr>
          <p:nvPr/>
        </p:nvSpPr>
        <p:spPr bwMode="auto">
          <a:xfrm>
            <a:off x="6572250" y="2205038"/>
            <a:ext cx="360363" cy="936625"/>
          </a:xfrm>
          <a:prstGeom prst="downArrow">
            <a:avLst>
              <a:gd name="adj1" fmla="val 50000"/>
              <a:gd name="adj2" fmla="val 64978"/>
            </a:avLst>
          </a:prstGeom>
          <a:solidFill>
            <a:srgbClr val="CC3300"/>
          </a:solidFill>
          <a:ln w="9525">
            <a:solidFill>
              <a:schemeClr val="tx1"/>
            </a:solidFill>
            <a:miter lim="800000"/>
            <a:headEnd/>
            <a:tailEnd/>
          </a:ln>
          <a:effectLst/>
        </p:spPr>
        <p:txBody>
          <a:bodyPr wrap="none" anchor="ctr"/>
          <a:lstStyle/>
          <a:p>
            <a:endParaRPr lang="en-US"/>
          </a:p>
        </p:txBody>
      </p:sp>
      <p:sp>
        <p:nvSpPr>
          <p:cNvPr id="479250" name="Text Box 18"/>
          <p:cNvSpPr txBox="1">
            <a:spLocks noChangeArrowheads="1"/>
          </p:cNvSpPr>
          <p:nvPr/>
        </p:nvSpPr>
        <p:spPr bwMode="auto">
          <a:xfrm rot="-5400000">
            <a:off x="-762794" y="3502820"/>
            <a:ext cx="4403725" cy="366712"/>
          </a:xfrm>
          <a:prstGeom prst="rect">
            <a:avLst/>
          </a:prstGeom>
          <a:solidFill>
            <a:srgbClr val="FFFFFF"/>
          </a:solidFill>
          <a:ln w="12700">
            <a:noFill/>
            <a:miter lim="800000"/>
            <a:headEnd/>
            <a:tailEnd/>
          </a:ln>
          <a:effectLst/>
        </p:spPr>
        <p:txBody>
          <a:bodyPr wrap="none">
            <a:spAutoFit/>
          </a:bodyPr>
          <a:lstStyle/>
          <a:p>
            <a:pPr eaLnBrk="0" hangingPunct="0"/>
            <a:r>
              <a:rPr lang="en-GB" sz="1800" b="1">
                <a:solidFill>
                  <a:srgbClr val="000000"/>
                </a:solidFill>
                <a:cs typeface="Times New Roman" pitchFamily="18" charset="0"/>
              </a:rPr>
              <a:t>Temperature anomaly (wrt 1961-90)  </a:t>
            </a:r>
            <a:r>
              <a:rPr lang="en-US" sz="1800" b="1">
                <a:solidFill>
                  <a:srgbClr val="000000"/>
                </a:solidFill>
                <a:cs typeface="Arial" pitchFamily="34" charset="0"/>
              </a:rPr>
              <a:t>°</a:t>
            </a:r>
            <a:r>
              <a:rPr lang="en-GB" sz="1800" b="1">
                <a:solidFill>
                  <a:srgbClr val="000000"/>
                </a:solidFill>
                <a:cs typeface="Times New Roman" pitchFamily="18" charset="0"/>
              </a:rPr>
              <a:t>C</a:t>
            </a:r>
          </a:p>
        </p:txBody>
      </p:sp>
      <p:sp>
        <p:nvSpPr>
          <p:cNvPr id="479251" name="Rectangle 19"/>
          <p:cNvSpPr>
            <a:spLocks noGrp="1" noChangeArrowheads="1"/>
          </p:cNvSpPr>
          <p:nvPr>
            <p:ph type="title"/>
          </p:nvPr>
        </p:nvSpPr>
        <p:spPr>
          <a:xfrm>
            <a:off x="1612900" y="84138"/>
            <a:ext cx="8229600" cy="1143000"/>
          </a:xfrm>
          <a:noFill/>
          <a:ln/>
        </p:spPr>
        <p:txBody>
          <a:bodyPr/>
          <a:lstStyle/>
          <a:p>
            <a:r>
              <a:rPr lang="de-DE"/>
              <a:t> </a:t>
            </a:r>
          </a:p>
        </p:txBody>
      </p:sp>
      <p:sp>
        <p:nvSpPr>
          <p:cNvPr id="479253" name="Rectangle 21"/>
          <p:cNvSpPr>
            <a:spLocks noChangeArrowheads="1"/>
          </p:cNvSpPr>
          <p:nvPr/>
        </p:nvSpPr>
        <p:spPr bwMode="auto">
          <a:xfrm>
            <a:off x="914400" y="304800"/>
            <a:ext cx="7219950" cy="838200"/>
          </a:xfrm>
          <a:prstGeom prst="rect">
            <a:avLst/>
          </a:prstGeom>
          <a:noFill/>
          <a:ln w="9525">
            <a:noFill/>
            <a:miter lim="800000"/>
            <a:headEnd/>
            <a:tailEnd/>
          </a:ln>
        </p:spPr>
        <p:txBody>
          <a:bodyPr/>
          <a:lstStyle/>
          <a:p>
            <a:pPr algn="ctr"/>
            <a:r>
              <a:rPr lang="en-GB" sz="3200" dirty="0">
                <a:solidFill>
                  <a:srgbClr val="002060"/>
                </a:solidFill>
              </a:rPr>
              <a:t>Heat Waves</a:t>
            </a:r>
          </a:p>
        </p:txBody>
      </p:sp>
    </p:spTree>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Aug-Oct MDR SST-storm max PDI_filt"/>
          <p:cNvPicPr>
            <a:picLocks noGrp="1" noChangeAspect="1" noChangeArrowheads="1"/>
          </p:cNvPicPr>
          <p:nvPr>
            <p:ph idx="4294967295"/>
          </p:nvPr>
        </p:nvPicPr>
        <p:blipFill>
          <a:blip r:embed="rId3" cstate="print"/>
          <a:srcRect/>
          <a:stretch>
            <a:fillRect/>
          </a:stretch>
        </p:blipFill>
        <p:spPr>
          <a:xfrm>
            <a:off x="914400" y="1143000"/>
            <a:ext cx="7391400" cy="5545138"/>
          </a:xfrm>
          <a:noFill/>
        </p:spPr>
      </p:pic>
      <p:sp>
        <p:nvSpPr>
          <p:cNvPr id="55299" name="Text Box 3"/>
          <p:cNvSpPr txBox="1">
            <a:spLocks noChangeArrowheads="1"/>
          </p:cNvSpPr>
          <p:nvPr/>
        </p:nvSpPr>
        <p:spPr bwMode="auto">
          <a:xfrm>
            <a:off x="457200" y="152400"/>
            <a:ext cx="8229600" cy="946150"/>
          </a:xfrm>
          <a:prstGeom prst="rect">
            <a:avLst/>
          </a:prstGeom>
          <a:noFill/>
          <a:ln w="9525">
            <a:noFill/>
            <a:miter lim="800000"/>
            <a:headEnd/>
            <a:tailEnd/>
          </a:ln>
          <a:effectLst/>
        </p:spPr>
        <p:txBody>
          <a:bodyPr>
            <a:spAutoFit/>
          </a:bodyPr>
          <a:lstStyle/>
          <a:p>
            <a:pPr algn="ctr">
              <a:spcBef>
                <a:spcPct val="50000"/>
              </a:spcBef>
              <a:defRPr/>
            </a:pPr>
            <a:r>
              <a:rPr lang="en-US" sz="2800" b="1">
                <a:solidFill>
                  <a:srgbClr val="002162"/>
                </a:solidFill>
                <a:effectLst>
                  <a:outerShdw blurRad="38100" dist="38100" dir="2700000" algn="tl">
                    <a:srgbClr val="C0C0C0"/>
                  </a:outerShdw>
                </a:effectLst>
              </a:rPr>
              <a:t>Hurricane Power is Changing in Concert with Tropical Ocean Temperature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fld id="{D72A390E-1027-4F8A-A08E-0A1233E0D43F}" type="slidenum">
              <a:rPr lang="en-US"/>
              <a:pPr/>
              <a:t>66</a:t>
            </a:fld>
            <a:endParaRPr lang="en-US"/>
          </a:p>
        </p:txBody>
      </p:sp>
      <p:sp>
        <p:nvSpPr>
          <p:cNvPr id="459778" name="Rectangle 2"/>
          <p:cNvSpPr>
            <a:spLocks noGrp="1" noChangeArrowheads="1"/>
          </p:cNvSpPr>
          <p:nvPr>
            <p:ph type="title"/>
          </p:nvPr>
        </p:nvSpPr>
        <p:spPr>
          <a:xfrm>
            <a:off x="1600200" y="152400"/>
            <a:ext cx="6237287" cy="1008062"/>
          </a:xfrm>
          <a:noFill/>
          <a:ln/>
        </p:spPr>
        <p:txBody>
          <a:bodyPr/>
          <a:lstStyle/>
          <a:p>
            <a:r>
              <a:rPr lang="en-GB" sz="3600" dirty="0">
                <a:solidFill>
                  <a:srgbClr val="002060"/>
                </a:solidFill>
              </a:rPr>
              <a:t>The Oceans are Turning Sour</a:t>
            </a:r>
          </a:p>
        </p:txBody>
      </p:sp>
      <p:sp>
        <p:nvSpPr>
          <p:cNvPr id="459779" name="Text Box 3"/>
          <p:cNvSpPr txBox="1">
            <a:spLocks noChangeArrowheads="1"/>
          </p:cNvSpPr>
          <p:nvPr/>
        </p:nvSpPr>
        <p:spPr bwMode="auto">
          <a:xfrm>
            <a:off x="4973638" y="1184275"/>
            <a:ext cx="4170362" cy="762000"/>
          </a:xfrm>
          <a:prstGeom prst="rect">
            <a:avLst/>
          </a:prstGeom>
          <a:solidFill>
            <a:schemeClr val="bg1"/>
          </a:solidFill>
          <a:ln w="9525">
            <a:noFill/>
            <a:miter lim="800000"/>
            <a:headEnd/>
            <a:tailEnd/>
          </a:ln>
          <a:effectLst/>
        </p:spPr>
        <p:txBody>
          <a:bodyPr wrap="square">
            <a:spAutoFit/>
          </a:bodyPr>
          <a:lstStyle/>
          <a:p>
            <a:pPr marL="457200" indent="-457200" eaLnBrk="0" hangingPunct="0">
              <a:spcBef>
                <a:spcPct val="50000"/>
              </a:spcBef>
              <a:buClr>
                <a:srgbClr val="91005C"/>
              </a:buClr>
              <a:buSzPct val="80000"/>
              <a:buFont typeface="Wingdings 3" pitchFamily="18" charset="2"/>
              <a:buChar char="p"/>
            </a:pPr>
            <a:r>
              <a:rPr lang="en-GB" sz="2200" dirty="0"/>
              <a:t>Acidification through CO</a:t>
            </a:r>
            <a:r>
              <a:rPr lang="en-GB" sz="2200" baseline="-25000" dirty="0"/>
              <a:t>2</a:t>
            </a:r>
            <a:r>
              <a:rPr lang="en-GB" sz="2200" dirty="0"/>
              <a:t> threatens marine life</a:t>
            </a:r>
          </a:p>
        </p:txBody>
      </p:sp>
      <p:pic>
        <p:nvPicPr>
          <p:cNvPr id="459780" name="Picture 4"/>
          <p:cNvPicPr>
            <a:picLocks noChangeAspect="1" noChangeArrowheads="1"/>
          </p:cNvPicPr>
          <p:nvPr/>
        </p:nvPicPr>
        <p:blipFill>
          <a:blip r:embed="rId3" cstate="print"/>
          <a:srcRect/>
          <a:stretch>
            <a:fillRect/>
          </a:stretch>
        </p:blipFill>
        <p:spPr bwMode="auto">
          <a:xfrm>
            <a:off x="3721100" y="3127375"/>
            <a:ext cx="5283200" cy="3651250"/>
          </a:xfrm>
          <a:prstGeom prst="rect">
            <a:avLst/>
          </a:prstGeom>
          <a:noFill/>
          <a:ln w="9525">
            <a:noFill/>
            <a:miter lim="800000"/>
            <a:headEnd/>
            <a:tailEnd/>
          </a:ln>
          <a:effectLst/>
        </p:spPr>
      </p:pic>
      <p:pic>
        <p:nvPicPr>
          <p:cNvPr id="459781" name="Picture 5"/>
          <p:cNvPicPr>
            <a:picLocks noChangeAspect="1" noChangeArrowheads="1"/>
          </p:cNvPicPr>
          <p:nvPr/>
        </p:nvPicPr>
        <p:blipFill>
          <a:blip r:embed="rId4" cstate="print"/>
          <a:srcRect/>
          <a:stretch>
            <a:fillRect/>
          </a:stretch>
        </p:blipFill>
        <p:spPr bwMode="auto">
          <a:xfrm>
            <a:off x="150813" y="1174750"/>
            <a:ext cx="4822825" cy="3363913"/>
          </a:xfrm>
          <a:prstGeom prst="rect">
            <a:avLst/>
          </a:prstGeom>
          <a:noFill/>
          <a:ln w="9525">
            <a:noFill/>
            <a:miter lim="800000"/>
            <a:headEnd/>
            <a:tailEnd/>
          </a:ln>
          <a:effectLst/>
        </p:spPr>
      </p:pic>
      <p:sp>
        <p:nvSpPr>
          <p:cNvPr id="459782" name="Text Box 6"/>
          <p:cNvSpPr txBox="1">
            <a:spLocks noChangeArrowheads="1"/>
          </p:cNvSpPr>
          <p:nvPr/>
        </p:nvSpPr>
        <p:spPr bwMode="auto">
          <a:xfrm>
            <a:off x="7931150" y="2760663"/>
            <a:ext cx="1073150" cy="366712"/>
          </a:xfrm>
          <a:prstGeom prst="rect">
            <a:avLst/>
          </a:prstGeom>
          <a:noFill/>
          <a:ln w="9525">
            <a:noFill/>
            <a:miter lim="800000"/>
            <a:headEnd/>
            <a:tailEnd/>
          </a:ln>
          <a:effectLst/>
        </p:spPr>
        <p:txBody>
          <a:bodyPr wrap="none">
            <a:spAutoFit/>
          </a:bodyPr>
          <a:lstStyle/>
          <a:p>
            <a:r>
              <a:rPr lang="en-GB" sz="1800"/>
              <a:t>Plankton</a:t>
            </a:r>
            <a:endParaRPr lang="en-US" sz="1800"/>
          </a:p>
        </p:txBody>
      </p:sp>
      <p:pic>
        <p:nvPicPr>
          <p:cNvPr id="459783" name="Picture 7"/>
          <p:cNvPicPr>
            <a:picLocks noChangeAspect="1" noChangeArrowheads="1"/>
          </p:cNvPicPr>
          <p:nvPr/>
        </p:nvPicPr>
        <p:blipFill>
          <a:blip r:embed="rId5" cstate="print"/>
          <a:srcRect/>
          <a:stretch>
            <a:fillRect/>
          </a:stretch>
        </p:blipFill>
        <p:spPr bwMode="auto">
          <a:xfrm>
            <a:off x="84138" y="4624388"/>
            <a:ext cx="2894012" cy="2170112"/>
          </a:xfrm>
          <a:prstGeom prst="rect">
            <a:avLst/>
          </a:prstGeom>
          <a:noFill/>
          <a:ln w="9525">
            <a:noFill/>
            <a:miter lim="800000"/>
            <a:headEnd/>
            <a:tailEnd/>
          </a:ln>
          <a:effectLst/>
        </p:spPr>
      </p:pic>
      <p:sp>
        <p:nvSpPr>
          <p:cNvPr id="459784" name="Text Box 8"/>
          <p:cNvSpPr txBox="1">
            <a:spLocks noChangeArrowheads="1"/>
          </p:cNvSpPr>
          <p:nvPr/>
        </p:nvSpPr>
        <p:spPr bwMode="auto">
          <a:xfrm>
            <a:off x="28575" y="4554538"/>
            <a:ext cx="1390650" cy="366712"/>
          </a:xfrm>
          <a:prstGeom prst="rect">
            <a:avLst/>
          </a:prstGeom>
          <a:noFill/>
          <a:ln w="9525">
            <a:noFill/>
            <a:miter lim="800000"/>
            <a:headEnd/>
            <a:tailEnd/>
          </a:ln>
          <a:effectLst/>
        </p:spPr>
        <p:txBody>
          <a:bodyPr wrap="none">
            <a:spAutoFit/>
          </a:bodyPr>
          <a:lstStyle/>
          <a:p>
            <a:r>
              <a:rPr lang="en-GB" sz="1800"/>
              <a:t>Coral Reefs</a:t>
            </a:r>
            <a:endParaRPr lang="en-US" sz="1800"/>
          </a:p>
        </p:txBody>
      </p:sp>
    </p:spTree>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pPr eaLnBrk="1" hangingPunct="1">
              <a:defRPr/>
            </a:pPr>
            <a:r>
              <a:rPr lang="en-US" b="1" smtClean="0">
                <a:solidFill>
                  <a:srgbClr val="002162"/>
                </a:solidFill>
                <a:effectLst>
                  <a:outerShdw blurRad="38100" dist="38100" dir="2700000" algn="tl">
                    <a:srgbClr val="C0C0C0"/>
                  </a:outerShdw>
                </a:effectLst>
              </a:rPr>
              <a:t>Dealing with Climate Change</a:t>
            </a:r>
          </a:p>
        </p:txBody>
      </p:sp>
      <p:sp>
        <p:nvSpPr>
          <p:cNvPr id="56323" name="Rectangle 3"/>
          <p:cNvSpPr>
            <a:spLocks noGrp="1" noChangeArrowheads="1"/>
          </p:cNvSpPr>
          <p:nvPr>
            <p:ph type="body" idx="1"/>
          </p:nvPr>
        </p:nvSpPr>
        <p:spPr/>
        <p:txBody>
          <a:bodyPr/>
          <a:lstStyle/>
          <a:p>
            <a:pPr eaLnBrk="1" hangingPunct="1"/>
            <a:r>
              <a:rPr lang="en-US" b="1" smtClean="0">
                <a:solidFill>
                  <a:srgbClr val="002162"/>
                </a:solidFill>
              </a:rPr>
              <a:t>Winners and losers</a:t>
            </a:r>
          </a:p>
          <a:p>
            <a:pPr eaLnBrk="1" hangingPunct="1"/>
            <a:r>
              <a:rPr lang="en-US" b="1" smtClean="0">
                <a:solidFill>
                  <a:srgbClr val="002162"/>
                </a:solidFill>
              </a:rPr>
              <a:t>Difficult but necessary cost-benefit analysis</a:t>
            </a:r>
          </a:p>
          <a:p>
            <a:pPr eaLnBrk="1" hangingPunct="1"/>
            <a:r>
              <a:rPr lang="en-US" b="1" smtClean="0">
                <a:solidFill>
                  <a:srgbClr val="002162"/>
                </a:solidFill>
              </a:rPr>
              <a:t>Still large uncertainty in climate projections</a:t>
            </a:r>
          </a:p>
          <a:p>
            <a:pPr eaLnBrk="1" hangingPunct="1"/>
            <a:r>
              <a:rPr lang="en-US" b="1" smtClean="0">
                <a:solidFill>
                  <a:srgbClr val="002162"/>
                </a:solidFill>
              </a:rPr>
              <a:t>Small but difficult-to-quantify risk of major climate shifts (e.g. collapse of Greenland ice sheet)</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txBox="1">
            <a:spLocks noGrp="1"/>
          </p:cNvSpPr>
          <p:nvPr/>
        </p:nvSpPr>
        <p:spPr bwMode="auto">
          <a:xfrm>
            <a:off x="6781800" y="6381750"/>
            <a:ext cx="2133600" cy="476250"/>
          </a:xfrm>
          <a:prstGeom prst="rect">
            <a:avLst/>
          </a:prstGeom>
          <a:noFill/>
          <a:ln w="9525">
            <a:noFill/>
            <a:miter lim="800000"/>
            <a:headEnd/>
            <a:tailEnd/>
          </a:ln>
        </p:spPr>
        <p:txBody>
          <a:bodyPr/>
          <a:lstStyle/>
          <a:p>
            <a:pPr algn="r"/>
            <a:fld id="{3844C0BF-D79C-44AC-AFE7-0F74B36B76DE}" type="slidenum">
              <a:rPr lang="en-US" b="1">
                <a:solidFill>
                  <a:srgbClr val="1B1870"/>
                </a:solidFill>
                <a:cs typeface="Arial" charset="0"/>
              </a:rPr>
              <a:pPr algn="r"/>
              <a:t>68</a:t>
            </a:fld>
            <a:endParaRPr lang="en-US" b="1">
              <a:solidFill>
                <a:srgbClr val="1B1870"/>
              </a:solidFill>
              <a:cs typeface="Arial" charset="0"/>
            </a:endParaRPr>
          </a:p>
        </p:txBody>
      </p:sp>
      <p:pic>
        <p:nvPicPr>
          <p:cNvPr id="57347" name="Picture 2"/>
          <p:cNvPicPr>
            <a:picLocks noChangeAspect="1" noChangeArrowheads="1"/>
          </p:cNvPicPr>
          <p:nvPr/>
        </p:nvPicPr>
        <p:blipFill>
          <a:blip r:embed="rId3" cstate="print"/>
          <a:srcRect/>
          <a:stretch>
            <a:fillRect/>
          </a:stretch>
        </p:blipFill>
        <p:spPr bwMode="auto">
          <a:xfrm>
            <a:off x="533400" y="1295400"/>
            <a:ext cx="8229600" cy="5562600"/>
          </a:xfrm>
          <a:prstGeom prst="rect">
            <a:avLst/>
          </a:prstGeom>
          <a:noFill/>
          <a:ln w="9525">
            <a:noFill/>
            <a:miter lim="800000"/>
            <a:headEnd/>
            <a:tailEnd/>
          </a:ln>
        </p:spPr>
      </p:pic>
      <p:sp>
        <p:nvSpPr>
          <p:cNvPr id="57348" name="Text Box 4"/>
          <p:cNvSpPr txBox="1">
            <a:spLocks noChangeArrowheads="1"/>
          </p:cNvSpPr>
          <p:nvPr/>
        </p:nvSpPr>
        <p:spPr bwMode="auto">
          <a:xfrm>
            <a:off x="7162800" y="6491288"/>
            <a:ext cx="1981200" cy="366712"/>
          </a:xfrm>
          <a:prstGeom prst="rect">
            <a:avLst/>
          </a:prstGeom>
          <a:noFill/>
          <a:ln w="9525">
            <a:noFill/>
            <a:miter lim="800000"/>
            <a:headEnd/>
            <a:tailEnd/>
          </a:ln>
        </p:spPr>
        <p:txBody>
          <a:bodyPr>
            <a:spAutoFit/>
          </a:bodyPr>
          <a:lstStyle/>
          <a:p>
            <a:pPr>
              <a:spcBef>
                <a:spcPct val="50000"/>
              </a:spcBef>
            </a:pPr>
            <a:r>
              <a:rPr lang="en-US" sz="1800" i="1">
                <a:cs typeface="Arial" charset="0"/>
              </a:rPr>
              <a:t>Hansen, 2007</a:t>
            </a:r>
          </a:p>
        </p:txBody>
      </p:sp>
      <p:sp>
        <p:nvSpPr>
          <p:cNvPr id="267269" name="Rectangle 7"/>
          <p:cNvSpPr>
            <a:spLocks noGrp="1" noChangeArrowheads="1"/>
          </p:cNvSpPr>
          <p:nvPr>
            <p:ph type="title" idx="4294967295"/>
          </p:nvPr>
        </p:nvSpPr>
        <p:spPr>
          <a:xfrm>
            <a:off x="457200" y="152400"/>
            <a:ext cx="8229600" cy="1143000"/>
          </a:xfrm>
        </p:spPr>
        <p:txBody>
          <a:bodyPr/>
          <a:lstStyle/>
          <a:p>
            <a:pPr eaLnBrk="1" hangingPunct="1">
              <a:defRPr/>
            </a:pPr>
            <a:r>
              <a:rPr lang="en-US" sz="3600" dirty="0" smtClean="0">
                <a:solidFill>
                  <a:srgbClr val="003399"/>
                </a:solidFill>
                <a:effectLst>
                  <a:outerShdw blurRad="38100" dist="38100" dir="2700000" algn="tl">
                    <a:srgbClr val="C0C0C0"/>
                  </a:outerShdw>
                </a:effectLst>
              </a:rPr>
              <a:t>Atmospheric lifetime of CO</a:t>
            </a:r>
            <a:r>
              <a:rPr lang="en-US" sz="3600" baseline="-25000" dirty="0" smtClean="0">
                <a:solidFill>
                  <a:srgbClr val="003399"/>
                </a:solidFill>
                <a:effectLst>
                  <a:outerShdw blurRad="38100" dist="38100" dir="2700000" algn="tl">
                    <a:srgbClr val="C0C0C0"/>
                  </a:outerShdw>
                </a:effectLst>
              </a:rPr>
              <a:t>2</a:t>
            </a:r>
            <a:r>
              <a:rPr lang="en-US" sz="3600" dirty="0" smtClean="0">
                <a:solidFill>
                  <a:srgbClr val="003399"/>
                </a:solidFill>
                <a:effectLst>
                  <a:outerShdw blurRad="38100" dist="38100" dir="2700000" algn="tl">
                    <a:srgbClr val="C0C0C0"/>
                  </a:outerShdw>
                </a:effectLst>
              </a:rPr>
              <a:t> is centuries long</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n-US" b="1" smtClean="0">
                <a:solidFill>
                  <a:srgbClr val="002162"/>
                </a:solidFill>
                <a:effectLst>
                  <a:outerShdw blurRad="38100" dist="38100" dir="2700000" algn="tl">
                    <a:srgbClr val="C0C0C0"/>
                  </a:outerShdw>
                </a:effectLst>
              </a:rPr>
              <a:t>Strategies</a:t>
            </a:r>
          </a:p>
        </p:txBody>
      </p:sp>
      <p:sp>
        <p:nvSpPr>
          <p:cNvPr id="58371" name="Rectangle 3"/>
          <p:cNvSpPr>
            <a:spLocks noGrp="1" noChangeArrowheads="1"/>
          </p:cNvSpPr>
          <p:nvPr>
            <p:ph type="body" idx="1"/>
          </p:nvPr>
        </p:nvSpPr>
        <p:spPr/>
        <p:txBody>
          <a:bodyPr/>
          <a:lstStyle/>
          <a:p>
            <a:pPr eaLnBrk="1" hangingPunct="1">
              <a:lnSpc>
                <a:spcPct val="90000"/>
              </a:lnSpc>
            </a:pPr>
            <a:r>
              <a:rPr lang="en-US" sz="2800" b="1" smtClean="0">
                <a:solidFill>
                  <a:srgbClr val="002162"/>
                </a:solidFill>
              </a:rPr>
              <a:t>Reduce emissions</a:t>
            </a:r>
          </a:p>
          <a:p>
            <a:pPr lvl="1" eaLnBrk="1" hangingPunct="1">
              <a:lnSpc>
                <a:spcPct val="90000"/>
              </a:lnSpc>
            </a:pPr>
            <a:r>
              <a:rPr lang="en-US" sz="2400" smtClean="0">
                <a:solidFill>
                  <a:srgbClr val="002162"/>
                </a:solidFill>
              </a:rPr>
              <a:t>gasification of coal—potential CO</a:t>
            </a:r>
            <a:r>
              <a:rPr lang="en-US" sz="2400" baseline="-25000" smtClean="0">
                <a:solidFill>
                  <a:srgbClr val="002162"/>
                </a:solidFill>
              </a:rPr>
              <a:t>2</a:t>
            </a:r>
            <a:r>
              <a:rPr lang="en-US" sz="2400" smtClean="0">
                <a:solidFill>
                  <a:srgbClr val="002162"/>
                </a:solidFill>
              </a:rPr>
              <a:t> capture</a:t>
            </a:r>
          </a:p>
          <a:p>
            <a:pPr lvl="1" eaLnBrk="1" hangingPunct="1">
              <a:lnSpc>
                <a:spcPct val="90000"/>
              </a:lnSpc>
            </a:pPr>
            <a:r>
              <a:rPr lang="en-US" sz="2400" smtClean="0">
                <a:solidFill>
                  <a:srgbClr val="002162"/>
                </a:solidFill>
              </a:rPr>
              <a:t>alternative sources– nuclear, wind, etc.</a:t>
            </a:r>
          </a:p>
          <a:p>
            <a:pPr lvl="1" eaLnBrk="1" hangingPunct="1">
              <a:lnSpc>
                <a:spcPct val="90000"/>
              </a:lnSpc>
            </a:pPr>
            <a:r>
              <a:rPr lang="en-US" sz="2400" smtClean="0">
                <a:solidFill>
                  <a:srgbClr val="002162"/>
                </a:solidFill>
              </a:rPr>
              <a:t>unlikely to effect major reductions</a:t>
            </a:r>
          </a:p>
          <a:p>
            <a:pPr lvl="1" eaLnBrk="1" hangingPunct="1">
              <a:lnSpc>
                <a:spcPct val="90000"/>
              </a:lnSpc>
            </a:pPr>
            <a:r>
              <a:rPr lang="en-US" sz="2400" smtClean="0">
                <a:solidFill>
                  <a:srgbClr val="002162"/>
                </a:solidFill>
              </a:rPr>
              <a:t>Fcous on non-CO</a:t>
            </a:r>
            <a:r>
              <a:rPr lang="en-US" sz="2400" baseline="-25000" smtClean="0">
                <a:solidFill>
                  <a:srgbClr val="002162"/>
                </a:solidFill>
              </a:rPr>
              <a:t>2</a:t>
            </a:r>
            <a:r>
              <a:rPr lang="en-US" sz="2400" smtClean="0">
                <a:solidFill>
                  <a:srgbClr val="002162"/>
                </a:solidFill>
              </a:rPr>
              <a:t> greenhouse gases</a:t>
            </a:r>
          </a:p>
          <a:p>
            <a:pPr eaLnBrk="1" hangingPunct="1">
              <a:lnSpc>
                <a:spcPct val="90000"/>
              </a:lnSpc>
            </a:pPr>
            <a:r>
              <a:rPr lang="en-US" sz="2800" b="1" smtClean="0">
                <a:solidFill>
                  <a:srgbClr val="002162"/>
                </a:solidFill>
              </a:rPr>
              <a:t>Carbon sequestration</a:t>
            </a:r>
          </a:p>
          <a:p>
            <a:pPr eaLnBrk="1" hangingPunct="1">
              <a:lnSpc>
                <a:spcPct val="90000"/>
              </a:lnSpc>
            </a:pPr>
            <a:r>
              <a:rPr lang="en-US" sz="2800" b="1" smtClean="0">
                <a:solidFill>
                  <a:srgbClr val="002162"/>
                </a:solidFill>
              </a:rPr>
              <a:t>Other geoengineering</a:t>
            </a:r>
          </a:p>
          <a:p>
            <a:pPr lvl="1" eaLnBrk="1" hangingPunct="1">
              <a:lnSpc>
                <a:spcPct val="90000"/>
              </a:lnSpc>
            </a:pPr>
            <a:r>
              <a:rPr lang="en-US" sz="2400" smtClean="0">
                <a:solidFill>
                  <a:srgbClr val="002162"/>
                </a:solidFill>
              </a:rPr>
              <a:t>technically feasible, $20-30 billion/year</a:t>
            </a:r>
          </a:p>
          <a:p>
            <a:pPr lvl="1" eaLnBrk="1" hangingPunct="1">
              <a:lnSpc>
                <a:spcPct val="90000"/>
              </a:lnSpc>
            </a:pPr>
            <a:r>
              <a:rPr lang="en-US" sz="2400" smtClean="0">
                <a:solidFill>
                  <a:srgbClr val="002162"/>
                </a:solidFill>
              </a:rPr>
              <a:t>Side effects, e.g. reduced precipitation</a:t>
            </a:r>
          </a:p>
          <a:p>
            <a:pPr eaLnBrk="1" hangingPunct="1">
              <a:lnSpc>
                <a:spcPct val="90000"/>
              </a:lnSpc>
            </a:pPr>
            <a:r>
              <a:rPr lang="en-US" sz="2800" b="1" smtClean="0">
                <a:solidFill>
                  <a:srgbClr val="002162"/>
                </a:solidFill>
              </a:rPr>
              <a:t>Adaptation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5" descr="Image:Post-Glacial Sea Level.png">
            <a:hlinkClick r:id="rId3"/>
          </p:cNvPr>
          <p:cNvPicPr>
            <a:picLocks noChangeAspect="1" noChangeArrowheads="1"/>
          </p:cNvPicPr>
          <p:nvPr/>
        </p:nvPicPr>
        <p:blipFill>
          <a:blip r:embed="rId4" cstate="print"/>
          <a:srcRect/>
          <a:stretch>
            <a:fillRect/>
          </a:stretch>
        </p:blipFill>
        <p:spPr bwMode="auto">
          <a:xfrm>
            <a:off x="533400" y="762000"/>
            <a:ext cx="8305800" cy="5668963"/>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r>
              <a:rPr lang="en-US" b="1" dirty="0" smtClean="0">
                <a:solidFill>
                  <a:srgbClr val="002162"/>
                </a:solidFill>
                <a:effectLst>
                  <a:outerShdw blurRad="38100" dist="38100" dir="2700000" algn="tl">
                    <a:srgbClr val="C0C0C0"/>
                  </a:outerShdw>
                </a:effectLst>
              </a:rPr>
              <a:t>Summary</a:t>
            </a:r>
          </a:p>
        </p:txBody>
      </p:sp>
      <p:sp>
        <p:nvSpPr>
          <p:cNvPr id="59395" name="Rectangle 3"/>
          <p:cNvSpPr>
            <a:spLocks noGrp="1" noChangeArrowheads="1"/>
          </p:cNvSpPr>
          <p:nvPr>
            <p:ph type="body" idx="1"/>
          </p:nvPr>
        </p:nvSpPr>
        <p:spPr>
          <a:xfrm>
            <a:off x="457200" y="1600200"/>
            <a:ext cx="8077200" cy="4572000"/>
          </a:xfrm>
        </p:spPr>
        <p:txBody>
          <a:bodyPr/>
          <a:lstStyle/>
          <a:p>
            <a:pPr eaLnBrk="1" hangingPunct="1"/>
            <a:r>
              <a:rPr lang="en-US" sz="2800" b="1" smtClean="0">
                <a:solidFill>
                  <a:srgbClr val="002162"/>
                </a:solidFill>
              </a:rPr>
              <a:t>Earth’s climate has changed radically and often abruptly through time</a:t>
            </a:r>
          </a:p>
          <a:p>
            <a:pPr eaLnBrk="1" hangingPunct="1"/>
            <a:r>
              <a:rPr lang="en-US" sz="2800" b="1" smtClean="0">
                <a:solidFill>
                  <a:srgbClr val="002162"/>
                </a:solidFill>
              </a:rPr>
              <a:t>Primary culprits:</a:t>
            </a:r>
          </a:p>
          <a:p>
            <a:pPr lvl="1" eaLnBrk="1" hangingPunct="1"/>
            <a:r>
              <a:rPr lang="en-US" sz="2400" b="1" smtClean="0">
                <a:solidFill>
                  <a:srgbClr val="002162"/>
                </a:solidFill>
              </a:rPr>
              <a:t>Changing insolation, through solar evolution and orbital variations</a:t>
            </a:r>
          </a:p>
          <a:p>
            <a:pPr lvl="1" eaLnBrk="1" hangingPunct="1"/>
            <a:r>
              <a:rPr lang="en-US" sz="2400" b="1" smtClean="0">
                <a:solidFill>
                  <a:srgbClr val="002162"/>
                </a:solidFill>
              </a:rPr>
              <a:t>Changing concentrations of trace greenhouse gases</a:t>
            </a:r>
          </a:p>
          <a:p>
            <a:pPr lvl="1" eaLnBrk="1" hangingPunct="1"/>
            <a:r>
              <a:rPr lang="en-US" sz="2400" b="1" smtClean="0">
                <a:solidFill>
                  <a:srgbClr val="002162"/>
                </a:solidFill>
              </a:rPr>
              <a:t>Changing concentration of aerosols: Volcanic eruptions</a:t>
            </a:r>
          </a:p>
          <a:p>
            <a:pPr eaLnBrk="1" hangingPunct="1"/>
            <a:r>
              <a:rPr lang="en-US" sz="2800" b="1" smtClean="0">
                <a:solidFill>
                  <a:srgbClr val="002162"/>
                </a:solidFill>
              </a:rPr>
              <a:t>Evidence for human-induced climate change now very compelling</a:t>
            </a:r>
          </a:p>
          <a:p>
            <a:pPr eaLnBrk="1" hangingPunct="1"/>
            <a:endParaRPr lang="en-US" sz="2800" b="1" smtClean="0">
              <a:solidFill>
                <a:srgbClr val="002162"/>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0418" name="Rectangle 3"/>
          <p:cNvSpPr>
            <a:spLocks noGrp="1" noChangeArrowheads="1"/>
          </p:cNvSpPr>
          <p:nvPr>
            <p:ph type="body" idx="1"/>
          </p:nvPr>
        </p:nvSpPr>
        <p:spPr>
          <a:xfrm>
            <a:off x="457200" y="533400"/>
            <a:ext cx="8229600" cy="6096000"/>
          </a:xfrm>
        </p:spPr>
        <p:txBody>
          <a:bodyPr/>
          <a:lstStyle/>
          <a:p>
            <a:pPr eaLnBrk="1" hangingPunct="1">
              <a:lnSpc>
                <a:spcPct val="90000"/>
              </a:lnSpc>
            </a:pPr>
            <a:r>
              <a:rPr lang="en-US" b="1" smtClean="0">
                <a:solidFill>
                  <a:srgbClr val="002162"/>
                </a:solidFill>
              </a:rPr>
              <a:t>Many climate processes remain poorly understood. Past abrupt climate change remains enigmatic and future abrupt state transitions cannot be ruled out</a:t>
            </a:r>
          </a:p>
          <a:p>
            <a:pPr eaLnBrk="1" hangingPunct="1">
              <a:lnSpc>
                <a:spcPct val="90000"/>
              </a:lnSpc>
            </a:pPr>
            <a:r>
              <a:rPr lang="en-US" b="1" smtClean="0">
                <a:solidFill>
                  <a:srgbClr val="002162"/>
                </a:solidFill>
              </a:rPr>
              <a:t>The culture of climate science is overly reliant on large, complex models. The field is in need of a fresh approach and an influx of original thinkers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Kerry Emaanuel\Graphics\Technical figures\time_scale.gif"/>
          <p:cNvPicPr>
            <a:picLocks noChangeAspect="1" noChangeArrowheads="1"/>
          </p:cNvPicPr>
          <p:nvPr/>
        </p:nvPicPr>
        <p:blipFill>
          <a:blip r:embed="rId3" cstate="print"/>
          <a:srcRect/>
          <a:stretch>
            <a:fillRect/>
          </a:stretch>
        </p:blipFill>
        <p:spPr bwMode="auto">
          <a:xfrm>
            <a:off x="134471" y="0"/>
            <a:ext cx="8875059" cy="6858000"/>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normAutofit fontScale="90000"/>
          </a:bodyPr>
          <a:lstStyle/>
          <a:p>
            <a:pPr eaLnBrk="1" hangingPunct="1">
              <a:defRPr/>
            </a:pPr>
            <a:r>
              <a:rPr lang="en-US" sz="4000" smtClean="0">
                <a:solidFill>
                  <a:srgbClr val="002162"/>
                </a:solidFill>
                <a:effectLst>
                  <a:outerShdw blurRad="38100" dist="38100" dir="2700000" algn="tl">
                    <a:srgbClr val="C0C0C0"/>
                  </a:outerShdw>
                </a:effectLst>
              </a:rPr>
              <a:t>The Faint Young Sun Paradox: Why didn’t the Earth Freeze?</a:t>
            </a:r>
          </a:p>
        </p:txBody>
      </p:sp>
      <p:pic>
        <p:nvPicPr>
          <p:cNvPr id="7171" name="Picture 3" descr="C:\Users\Kerry Emaanuel\Class\CLIMATE\FaintEarlySun.jpg"/>
          <p:cNvPicPr>
            <a:picLocks noChangeAspect="1" noChangeArrowheads="1"/>
          </p:cNvPicPr>
          <p:nvPr/>
        </p:nvPicPr>
        <p:blipFill>
          <a:blip r:embed="rId3" cstate="print">
            <a:lum bright="-8000" contrast="16000"/>
          </a:blip>
          <a:srcRect/>
          <a:stretch>
            <a:fillRect/>
          </a:stretch>
        </p:blipFill>
        <p:spPr bwMode="auto">
          <a:xfrm>
            <a:off x="1101725" y="1509713"/>
            <a:ext cx="7204075" cy="4903787"/>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Kerry Emaanuel\Class\CLIMATE\LGM%20deglaciation.jpg"/>
          <p:cNvPicPr>
            <a:picLocks noChangeAspect="1" noChangeArrowheads="1"/>
          </p:cNvPicPr>
          <p:nvPr/>
        </p:nvPicPr>
        <p:blipFill>
          <a:blip r:embed="rId3" cstate="print"/>
          <a:srcRect/>
          <a:stretch>
            <a:fillRect/>
          </a:stretch>
        </p:blipFill>
        <p:spPr bwMode="auto">
          <a:xfrm>
            <a:off x="3352800" y="228600"/>
            <a:ext cx="4894263" cy="6413500"/>
          </a:xfrm>
          <a:prstGeom prst="rect">
            <a:avLst/>
          </a:prstGeom>
          <a:noFill/>
          <a:ln w="9525">
            <a:noFill/>
            <a:miter lim="800000"/>
            <a:headEnd/>
            <a:tailEnd/>
          </a:ln>
        </p:spPr>
      </p:pic>
      <p:sp>
        <p:nvSpPr>
          <p:cNvPr id="169987" name="TextBox 2"/>
          <p:cNvSpPr txBox="1">
            <a:spLocks noChangeArrowheads="1"/>
          </p:cNvSpPr>
          <p:nvPr/>
        </p:nvSpPr>
        <p:spPr bwMode="auto">
          <a:xfrm>
            <a:off x="457200" y="990600"/>
            <a:ext cx="2895600" cy="2289175"/>
          </a:xfrm>
          <a:prstGeom prst="rect">
            <a:avLst/>
          </a:prstGeom>
          <a:noFill/>
          <a:ln w="9525">
            <a:noFill/>
            <a:miter lim="800000"/>
            <a:headEnd/>
            <a:tailEnd/>
          </a:ln>
        </p:spPr>
        <p:txBody>
          <a:bodyPr>
            <a:spAutoFit/>
          </a:bodyPr>
          <a:lstStyle/>
          <a:p>
            <a:pPr>
              <a:defRPr/>
            </a:pPr>
            <a:r>
              <a:rPr lang="en-US" sz="3600">
                <a:solidFill>
                  <a:srgbClr val="002162"/>
                </a:solidFill>
                <a:effectLst>
                  <a:outerShdw blurRad="38100" dist="38100" dir="2700000" algn="tl">
                    <a:srgbClr val="C0C0C0"/>
                  </a:outerShdw>
                </a:effectLst>
                <a:latin typeface="Calibri" pitchFamily="34" charset="0"/>
              </a:rPr>
              <a:t>Rapid pace of deglaciation remains enigmatic</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fig4"/>
          <p:cNvPicPr>
            <a:picLocks noChangeAspect="1" noChangeArrowheads="1"/>
          </p:cNvPicPr>
          <p:nvPr/>
        </p:nvPicPr>
        <p:blipFill>
          <a:blip r:embed="rId3" cstate="print"/>
          <a:srcRect/>
          <a:stretch>
            <a:fillRect/>
          </a:stretch>
        </p:blipFill>
        <p:spPr bwMode="auto">
          <a:xfrm>
            <a:off x="979488" y="576263"/>
            <a:ext cx="7186612" cy="5705475"/>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228600" y="1052513"/>
            <a:ext cx="8763000" cy="4787900"/>
          </a:xfrm>
          <a:prstGeom prst="rect">
            <a:avLst/>
          </a:prstGeom>
          <a:noFill/>
          <a:ln w="9525">
            <a:noFill/>
            <a:miter lim="800000"/>
            <a:headEnd/>
            <a:tailEnd/>
          </a:ln>
        </p:spPr>
      </p:pic>
      <p:sp>
        <p:nvSpPr>
          <p:cNvPr id="30723" name="Text Box 3"/>
          <p:cNvSpPr txBox="1">
            <a:spLocks noChangeArrowheads="1"/>
          </p:cNvSpPr>
          <p:nvPr/>
        </p:nvSpPr>
        <p:spPr bwMode="auto">
          <a:xfrm>
            <a:off x="4343400" y="4343400"/>
            <a:ext cx="3505200" cy="641350"/>
          </a:xfrm>
          <a:prstGeom prst="rect">
            <a:avLst/>
          </a:prstGeom>
          <a:noFill/>
          <a:ln w="9525">
            <a:noFill/>
            <a:miter lim="800000"/>
            <a:headEnd/>
            <a:tailEnd/>
          </a:ln>
        </p:spPr>
        <p:txBody>
          <a:bodyPr>
            <a:spAutoFit/>
          </a:bodyPr>
          <a:lstStyle/>
          <a:p>
            <a:pPr>
              <a:spcBef>
                <a:spcPct val="50000"/>
              </a:spcBef>
            </a:pPr>
            <a:r>
              <a:rPr lang="en-US" sz="1800" b="1">
                <a:solidFill>
                  <a:srgbClr val="FF99CC"/>
                </a:solidFill>
              </a:rPr>
              <a:t>Observed annual rate of increase of CO</a:t>
            </a:r>
            <a:r>
              <a:rPr lang="en-US" sz="1800" b="1" baseline="-25000">
                <a:solidFill>
                  <a:srgbClr val="FF99CC"/>
                </a:solidFill>
              </a:rPr>
              <a:t>2</a:t>
            </a:r>
          </a:p>
        </p:txBody>
      </p:sp>
      <p:sp>
        <p:nvSpPr>
          <p:cNvPr id="30724" name="Text Box 4"/>
          <p:cNvSpPr txBox="1">
            <a:spLocks noChangeArrowheads="1"/>
          </p:cNvSpPr>
          <p:nvPr/>
        </p:nvSpPr>
        <p:spPr bwMode="auto">
          <a:xfrm>
            <a:off x="2286000" y="1143000"/>
            <a:ext cx="3886200" cy="641350"/>
          </a:xfrm>
          <a:prstGeom prst="rect">
            <a:avLst/>
          </a:prstGeom>
          <a:noFill/>
          <a:ln w="9525">
            <a:noFill/>
            <a:miter lim="800000"/>
            <a:headEnd/>
            <a:tailEnd/>
          </a:ln>
        </p:spPr>
        <p:txBody>
          <a:bodyPr>
            <a:spAutoFit/>
          </a:bodyPr>
          <a:lstStyle/>
          <a:p>
            <a:pPr>
              <a:spcBef>
                <a:spcPct val="50000"/>
              </a:spcBef>
            </a:pPr>
            <a:r>
              <a:rPr lang="en-US" sz="1800" b="1"/>
              <a:t>Rate of increase of CO</a:t>
            </a:r>
            <a:r>
              <a:rPr lang="en-US" sz="1800" b="1" baseline="-25000"/>
              <a:t>2 </a:t>
            </a:r>
            <a:r>
              <a:rPr lang="en-US" sz="1800" b="1"/>
              <a:t>if all remained in atmosphere</a:t>
            </a:r>
          </a:p>
        </p:txBody>
      </p:sp>
      <p:sp>
        <p:nvSpPr>
          <p:cNvPr id="30725" name="Line 5"/>
          <p:cNvSpPr>
            <a:spLocks noChangeShapeType="1"/>
          </p:cNvSpPr>
          <p:nvPr/>
        </p:nvSpPr>
        <p:spPr bwMode="auto">
          <a:xfrm>
            <a:off x="3581400" y="1905000"/>
            <a:ext cx="990600" cy="228600"/>
          </a:xfrm>
          <a:prstGeom prst="line">
            <a:avLst/>
          </a:prstGeom>
          <a:noFill/>
          <a:ln w="38100">
            <a:solidFill>
              <a:schemeClr val="tx1"/>
            </a:solidFill>
            <a:round/>
            <a:headEnd/>
            <a:tailEnd type="triangle" w="med" len="med"/>
          </a:ln>
        </p:spPr>
        <p:txBody>
          <a:bodyPr/>
          <a:lstStyle/>
          <a:p>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0"/>
            <a:ext cx="6704013" cy="6858000"/>
          </a:xfrm>
          <a:prstGeom prst="rect">
            <a:avLst/>
          </a:prstGeom>
          <a:noFill/>
          <a:ln w="9525">
            <a:noFill/>
            <a:miter lim="800000"/>
            <a:headEnd/>
            <a:tailEnd/>
          </a:ln>
        </p:spPr>
      </p:pic>
      <p:sp>
        <p:nvSpPr>
          <p:cNvPr id="219139" name="Text Box 3"/>
          <p:cNvSpPr txBox="1">
            <a:spLocks noChangeArrowheads="1"/>
          </p:cNvSpPr>
          <p:nvPr/>
        </p:nvSpPr>
        <p:spPr bwMode="auto">
          <a:xfrm>
            <a:off x="6705600" y="1143000"/>
            <a:ext cx="2209800" cy="1552575"/>
          </a:xfrm>
          <a:prstGeom prst="rect">
            <a:avLst/>
          </a:prstGeom>
          <a:noFill/>
          <a:ln w="9525">
            <a:noFill/>
            <a:miter lim="800000"/>
            <a:headEnd/>
            <a:tailEnd/>
          </a:ln>
          <a:effectLst/>
        </p:spPr>
        <p:txBody>
          <a:bodyPr>
            <a:spAutoFit/>
          </a:bodyPr>
          <a:lstStyle/>
          <a:p>
            <a:pPr>
              <a:spcBef>
                <a:spcPct val="50000"/>
              </a:spcBef>
              <a:defRPr/>
            </a:pPr>
            <a:r>
              <a:rPr lang="en-US" sz="2400">
                <a:solidFill>
                  <a:srgbClr val="002162"/>
                </a:solidFill>
                <a:effectLst>
                  <a:outerShdw blurRad="38100" dist="38100" dir="2700000" algn="tl">
                    <a:srgbClr val="C0C0C0"/>
                  </a:outerShdw>
                </a:effectLst>
              </a:rPr>
              <a:t>Contributions to Radiative Climate Forcing</a:t>
            </a:r>
          </a:p>
        </p:txBody>
      </p:sp>
      <p:sp>
        <p:nvSpPr>
          <p:cNvPr id="219140" name="Text Box 4"/>
          <p:cNvSpPr txBox="1">
            <a:spLocks noChangeArrowheads="1"/>
          </p:cNvSpPr>
          <p:nvPr/>
        </p:nvSpPr>
        <p:spPr bwMode="auto">
          <a:xfrm>
            <a:off x="6629400" y="4572000"/>
            <a:ext cx="2514600" cy="1187450"/>
          </a:xfrm>
          <a:prstGeom prst="rect">
            <a:avLst/>
          </a:prstGeom>
          <a:noFill/>
          <a:ln w="9525">
            <a:noFill/>
            <a:miter lim="800000"/>
            <a:headEnd/>
            <a:tailEnd/>
          </a:ln>
          <a:effectLst/>
        </p:spPr>
        <p:txBody>
          <a:bodyPr>
            <a:spAutoFit/>
          </a:bodyPr>
          <a:lstStyle/>
          <a:p>
            <a:pPr>
              <a:spcBef>
                <a:spcPct val="50000"/>
              </a:spcBef>
              <a:defRPr/>
            </a:pPr>
            <a:r>
              <a:rPr lang="en-US" sz="2400">
                <a:solidFill>
                  <a:srgbClr val="002162"/>
                </a:solidFill>
                <a:effectLst>
                  <a:outerShdw blurRad="38100" dist="38100" dir="2700000" algn="tl">
                    <a:srgbClr val="C0C0C0"/>
                  </a:outerShdw>
                </a:effectLst>
              </a:rPr>
              <a:t>Proxy Temperature Reconstructions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figure13"/>
          <p:cNvPicPr>
            <a:picLocks noChangeAspect="1" noChangeArrowheads="1"/>
          </p:cNvPicPr>
          <p:nvPr/>
        </p:nvPicPr>
        <p:blipFill>
          <a:blip r:embed="rId3" cstate="print"/>
          <a:srcRect/>
          <a:stretch>
            <a:fillRect/>
          </a:stretch>
        </p:blipFill>
        <p:spPr bwMode="auto">
          <a:xfrm>
            <a:off x="533400" y="990600"/>
            <a:ext cx="7924800" cy="5541963"/>
          </a:xfrm>
          <a:prstGeom prst="rect">
            <a:avLst/>
          </a:prstGeom>
          <a:noFill/>
        </p:spPr>
      </p:pic>
      <p:sp>
        <p:nvSpPr>
          <p:cNvPr id="36869" name="Rectangle 5"/>
          <p:cNvSpPr>
            <a:spLocks noChangeArrowheads="1"/>
          </p:cNvSpPr>
          <p:nvPr/>
        </p:nvSpPr>
        <p:spPr bwMode="auto">
          <a:xfrm>
            <a:off x="2438400" y="381000"/>
            <a:ext cx="4343400" cy="461665"/>
          </a:xfrm>
          <a:prstGeom prst="rect">
            <a:avLst/>
          </a:prstGeom>
          <a:noFill/>
          <a:ln w="9525">
            <a:noFill/>
            <a:miter lim="800000"/>
            <a:headEnd/>
            <a:tailEnd/>
          </a:ln>
        </p:spPr>
        <p:txBody>
          <a:bodyPr wrap="square">
            <a:spAutoFit/>
          </a:bodyPr>
          <a:lstStyle/>
          <a:p>
            <a:r>
              <a:rPr lang="en-US" sz="2400" dirty="0" smtClean="0">
                <a:solidFill>
                  <a:srgbClr val="002060"/>
                </a:solidFill>
              </a:rPr>
              <a:t>Sea-level </a:t>
            </a:r>
            <a:r>
              <a:rPr lang="en-US" sz="2400" dirty="0">
                <a:solidFill>
                  <a:srgbClr val="002060"/>
                </a:solidFill>
              </a:rPr>
              <a:t>change 1970-2010</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990600" y="-152400"/>
            <a:ext cx="7543800" cy="990600"/>
          </a:xfrm>
        </p:spPr>
        <p:txBody>
          <a:bodyPr/>
          <a:lstStyle/>
          <a:p>
            <a:pPr algn="r"/>
            <a:r>
              <a:rPr lang="en-US" sz="2400" dirty="0" smtClean="0">
                <a:solidFill>
                  <a:srgbClr val="FF0000"/>
                </a:solidFill>
              </a:rPr>
              <a:t>All indicators of solar forcing of climate indicate no trend since 1980</a:t>
            </a:r>
            <a:endParaRPr lang="en-US" dirty="0" smtClean="0">
              <a:solidFill>
                <a:srgbClr val="FF0000"/>
              </a:solidFill>
            </a:endParaRPr>
          </a:p>
        </p:txBody>
      </p:sp>
      <p:pic>
        <p:nvPicPr>
          <p:cNvPr id="123907" name="Picture 3"/>
          <p:cNvPicPr>
            <a:picLocks noChangeAspect="1" noChangeArrowheads="1"/>
          </p:cNvPicPr>
          <p:nvPr/>
        </p:nvPicPr>
        <p:blipFill>
          <a:blip r:embed="rId3" cstate="print"/>
          <a:srcRect/>
          <a:stretch>
            <a:fillRect/>
          </a:stretch>
        </p:blipFill>
        <p:spPr bwMode="auto">
          <a:xfrm>
            <a:off x="403225" y="531813"/>
            <a:ext cx="4510838" cy="6097587"/>
          </a:xfrm>
          <a:prstGeom prst="rect">
            <a:avLst/>
          </a:prstGeom>
          <a:noFill/>
          <a:ln w="28575">
            <a:solidFill>
              <a:srgbClr val="FF0000"/>
            </a:solidFill>
            <a:miter lim="800000"/>
            <a:headEnd/>
            <a:tailEnd/>
          </a:ln>
        </p:spPr>
      </p:pic>
      <p:sp>
        <p:nvSpPr>
          <p:cNvPr id="123908" name="Text Box 4"/>
          <p:cNvSpPr txBox="1">
            <a:spLocks noChangeArrowheads="1"/>
          </p:cNvSpPr>
          <p:nvPr/>
        </p:nvSpPr>
        <p:spPr bwMode="auto">
          <a:xfrm>
            <a:off x="5083175" y="1047204"/>
            <a:ext cx="4381500" cy="5309146"/>
          </a:xfrm>
          <a:prstGeom prst="rect">
            <a:avLst/>
          </a:prstGeom>
          <a:noFill/>
          <a:ln w="9525">
            <a:noFill/>
            <a:miter lim="800000"/>
            <a:headEnd/>
            <a:tailEnd/>
          </a:ln>
        </p:spPr>
        <p:txBody>
          <a:bodyPr wrap="square">
            <a:prstTxWarp prst="textNoShape">
              <a:avLst/>
            </a:prstTxWarp>
            <a:spAutoFit/>
          </a:bodyPr>
          <a:lstStyle/>
          <a:p>
            <a:pPr eaLnBrk="0" hangingPunct="0">
              <a:spcBef>
                <a:spcPct val="50000"/>
              </a:spcBef>
            </a:pPr>
            <a:r>
              <a:rPr lang="en-US" sz="2400" b="1" dirty="0">
                <a:solidFill>
                  <a:schemeClr val="tx1"/>
                </a:solidFill>
              </a:rPr>
              <a:t>(a) Sunspot number</a:t>
            </a:r>
          </a:p>
          <a:p>
            <a:pPr eaLnBrk="0" hangingPunct="0">
              <a:spcBef>
                <a:spcPct val="50000"/>
              </a:spcBef>
            </a:pPr>
            <a:endParaRPr lang="en-US" sz="2400" b="1" dirty="0">
              <a:solidFill>
                <a:schemeClr val="tx1"/>
              </a:solidFill>
            </a:endParaRPr>
          </a:p>
          <a:p>
            <a:pPr eaLnBrk="0" hangingPunct="0">
              <a:spcBef>
                <a:spcPct val="50000"/>
              </a:spcBef>
            </a:pPr>
            <a:r>
              <a:rPr lang="en-US" sz="2400" b="1" dirty="0">
                <a:solidFill>
                  <a:schemeClr val="tx1"/>
                </a:solidFill>
              </a:rPr>
              <a:t>(</a:t>
            </a:r>
            <a:r>
              <a:rPr lang="en-US" sz="2400" b="1" dirty="0" err="1">
                <a:solidFill>
                  <a:schemeClr val="tx1"/>
                </a:solidFill>
              </a:rPr>
              <a:t>b</a:t>
            </a:r>
            <a:r>
              <a:rPr lang="en-US" sz="2400" b="1" dirty="0">
                <a:solidFill>
                  <a:schemeClr val="tx1"/>
                </a:solidFill>
              </a:rPr>
              <a:t>) Open solar flux</a:t>
            </a:r>
          </a:p>
          <a:p>
            <a:pPr eaLnBrk="0" hangingPunct="0">
              <a:spcBef>
                <a:spcPct val="50000"/>
              </a:spcBef>
            </a:pPr>
            <a:endParaRPr lang="en-US" sz="2400" b="1" dirty="0">
              <a:solidFill>
                <a:schemeClr val="tx1"/>
              </a:solidFill>
            </a:endParaRPr>
          </a:p>
          <a:p>
            <a:pPr eaLnBrk="0" hangingPunct="0">
              <a:spcBef>
                <a:spcPct val="50000"/>
              </a:spcBef>
            </a:pPr>
            <a:r>
              <a:rPr lang="en-US" sz="2400" b="1" dirty="0">
                <a:solidFill>
                  <a:schemeClr val="tx1"/>
                </a:solidFill>
              </a:rPr>
              <a:t>(</a:t>
            </a:r>
            <a:r>
              <a:rPr lang="en-US" sz="2400" b="1" dirty="0" err="1">
                <a:solidFill>
                  <a:schemeClr val="tx1"/>
                </a:solidFill>
              </a:rPr>
              <a:t>c</a:t>
            </a:r>
            <a:r>
              <a:rPr lang="en-US" sz="2400" b="1" dirty="0">
                <a:solidFill>
                  <a:schemeClr val="tx1"/>
                </a:solidFill>
              </a:rPr>
              <a:t>)</a:t>
            </a:r>
            <a:r>
              <a:rPr lang="en-US" sz="2400" b="1" dirty="0" smtClean="0">
                <a:solidFill>
                  <a:schemeClr val="tx1"/>
                </a:solidFill>
              </a:rPr>
              <a:t> </a:t>
            </a:r>
            <a:r>
              <a:rPr lang="en-US" sz="2400" b="1" dirty="0" smtClean="0"/>
              <a:t>Galactic cosmic ray</a:t>
            </a:r>
            <a:r>
              <a:rPr lang="en-US" sz="2400" b="1" dirty="0" smtClean="0">
                <a:solidFill>
                  <a:schemeClr val="tx1"/>
                </a:solidFill>
              </a:rPr>
              <a:t> </a:t>
            </a:r>
            <a:r>
              <a:rPr lang="en-US" sz="2400" b="1" dirty="0">
                <a:solidFill>
                  <a:schemeClr val="tx1"/>
                </a:solidFill>
              </a:rPr>
              <a:t>flux</a:t>
            </a:r>
          </a:p>
          <a:p>
            <a:pPr eaLnBrk="0" hangingPunct="0">
              <a:spcBef>
                <a:spcPct val="50000"/>
              </a:spcBef>
            </a:pPr>
            <a:endParaRPr lang="en-US" sz="2400" b="1" dirty="0">
              <a:solidFill>
                <a:schemeClr val="tx1"/>
              </a:solidFill>
            </a:endParaRPr>
          </a:p>
          <a:p>
            <a:pPr eaLnBrk="0" hangingPunct="0">
              <a:spcBef>
                <a:spcPct val="50000"/>
              </a:spcBef>
            </a:pPr>
            <a:r>
              <a:rPr lang="en-US" sz="2400" b="1" dirty="0">
                <a:solidFill>
                  <a:schemeClr val="tx1"/>
                </a:solidFill>
              </a:rPr>
              <a:t>(</a:t>
            </a:r>
            <a:r>
              <a:rPr lang="en-US" sz="2400" b="1" dirty="0" err="1">
                <a:solidFill>
                  <a:schemeClr val="tx1"/>
                </a:solidFill>
              </a:rPr>
              <a:t>d</a:t>
            </a:r>
            <a:r>
              <a:rPr lang="en-US" sz="2400" b="1" dirty="0">
                <a:solidFill>
                  <a:schemeClr val="tx1"/>
                </a:solidFill>
              </a:rPr>
              <a:t>) Total Solar Irradiance</a:t>
            </a:r>
          </a:p>
          <a:p>
            <a:pPr eaLnBrk="0" hangingPunct="0">
              <a:spcBef>
                <a:spcPct val="50000"/>
              </a:spcBef>
            </a:pPr>
            <a:endParaRPr lang="en-US" sz="2400" b="1" dirty="0">
              <a:solidFill>
                <a:schemeClr val="tx1"/>
              </a:solidFill>
            </a:endParaRPr>
          </a:p>
          <a:p>
            <a:pPr eaLnBrk="0" hangingPunct="0">
              <a:spcBef>
                <a:spcPct val="50000"/>
              </a:spcBef>
            </a:pPr>
            <a:r>
              <a:rPr lang="en-US" sz="2400" b="1" dirty="0">
                <a:solidFill>
                  <a:schemeClr val="tx1"/>
                </a:solidFill>
              </a:rPr>
              <a:t>(</a:t>
            </a:r>
            <a:r>
              <a:rPr lang="en-US" sz="2400" b="1" dirty="0" err="1">
                <a:solidFill>
                  <a:schemeClr val="tx1"/>
                </a:solidFill>
              </a:rPr>
              <a:t>e</a:t>
            </a:r>
            <a:r>
              <a:rPr lang="en-US" sz="2400" b="1" dirty="0">
                <a:solidFill>
                  <a:schemeClr val="tx1"/>
                </a:solidFill>
              </a:rPr>
              <a:t>) global temperature</a:t>
            </a:r>
          </a:p>
          <a:p>
            <a:pPr eaLnBrk="0" hangingPunct="0">
              <a:spcBef>
                <a:spcPct val="50000"/>
              </a:spcBef>
            </a:pPr>
            <a:r>
              <a:rPr lang="en-US" sz="1800" b="1" dirty="0">
                <a:solidFill>
                  <a:schemeClr val="tx1"/>
                </a:solidFill>
              </a:rPr>
              <a:t>Lockwood and </a:t>
            </a:r>
            <a:r>
              <a:rPr lang="en-US" sz="1800" b="1" dirty="0" err="1">
                <a:solidFill>
                  <a:schemeClr val="tx1"/>
                </a:solidFill>
              </a:rPr>
              <a:t>Fr</a:t>
            </a:r>
            <a:r>
              <a:rPr lang="en-US" sz="1800" b="1" dirty="0" err="1">
                <a:solidFill>
                  <a:schemeClr val="tx1"/>
                </a:solidFill>
                <a:ea typeface="Arial" pitchFamily="-112" charset="0"/>
                <a:cs typeface="Arial" pitchFamily="-112" charset="0"/>
              </a:rPr>
              <a:t>ö</a:t>
            </a:r>
            <a:r>
              <a:rPr lang="en-US" sz="1800" b="1" dirty="0" err="1">
                <a:solidFill>
                  <a:schemeClr val="tx1"/>
                </a:solidFill>
              </a:rPr>
              <a:t>hlich</a:t>
            </a:r>
            <a:r>
              <a:rPr lang="en-US" sz="1800" b="1" dirty="0">
                <a:solidFill>
                  <a:schemeClr val="tx1"/>
                </a:solidFill>
              </a:rPr>
              <a:t>, 2007</a:t>
            </a:r>
          </a:p>
          <a:p>
            <a:pPr eaLnBrk="0" hangingPunct="0">
              <a:spcBef>
                <a:spcPct val="50000"/>
              </a:spcBef>
            </a:pPr>
            <a:endParaRPr lang="en-US" sz="2400" b="1" dirty="0">
              <a:solidFill>
                <a:schemeClr val="tx1"/>
              </a:solidFill>
            </a:endParaRPr>
          </a:p>
        </p:txBody>
      </p:sp>
      <p:sp>
        <p:nvSpPr>
          <p:cNvPr id="5" name="Date Placeholder 4"/>
          <p:cNvSpPr>
            <a:spLocks noGrp="1"/>
          </p:cNvSpPr>
          <p:nvPr>
            <p:ph type="dt" sz="half" idx="10"/>
          </p:nvPr>
        </p:nvSpPr>
        <p:spPr/>
        <p:txBody>
          <a:bodyPr/>
          <a:lstStyle/>
          <a:p>
            <a:fld id="{502FD627-B3BC-D844-983D-D472F8255C16}" type="datetime1">
              <a:rPr lang="en-US" smtClean="0"/>
              <a:pPr/>
              <a:t>1/25/2010</a:t>
            </a:fld>
            <a:endParaRPr lang="en-US"/>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p:txBody>
          <a:bodyPr>
            <a:normAutofit/>
          </a:bodyPr>
          <a:lstStyle/>
          <a:p>
            <a:pPr eaLnBrk="1" hangingPunct="1">
              <a:defRPr/>
            </a:pPr>
            <a:r>
              <a:rPr lang="en-US" sz="3200" smtClean="0">
                <a:solidFill>
                  <a:srgbClr val="002162"/>
                </a:solidFill>
                <a:effectLst>
                  <a:outerShdw blurRad="38100" dist="38100" dir="2700000" algn="tl">
                    <a:srgbClr val="C0C0C0"/>
                  </a:outerShdw>
                </a:effectLst>
                <a:latin typeface="Calibri" pitchFamily="34" charset="0"/>
              </a:rPr>
              <a:t>Paleo reconstructions of temperature change over the last 2000 years</a:t>
            </a:r>
          </a:p>
        </p:txBody>
      </p:sp>
      <p:pic>
        <p:nvPicPr>
          <p:cNvPr id="13315" name="Picture 5" descr="2000_Year_Temperature_Comparison"/>
          <p:cNvPicPr>
            <a:picLocks noChangeAspect="1" noChangeArrowheads="1"/>
          </p:cNvPicPr>
          <p:nvPr/>
        </p:nvPicPr>
        <p:blipFill>
          <a:blip r:embed="rId3" cstate="print"/>
          <a:srcRect t="6935"/>
          <a:stretch>
            <a:fillRect/>
          </a:stretch>
        </p:blipFill>
        <p:spPr bwMode="auto">
          <a:xfrm>
            <a:off x="990600" y="1501775"/>
            <a:ext cx="7010400" cy="4818063"/>
          </a:xfrm>
          <a:prstGeom prst="rect">
            <a:avLst/>
          </a:prstGeom>
          <a:noFill/>
          <a:ln w="9525">
            <a:noFill/>
            <a:miter lim="800000"/>
            <a:headEnd/>
            <a:tailEnd/>
          </a:ln>
        </p:spPr>
      </p:pic>
      <p:sp>
        <p:nvSpPr>
          <p:cNvPr id="13316" name="Text Box 6"/>
          <p:cNvSpPr txBox="1">
            <a:spLocks noChangeArrowheads="1"/>
          </p:cNvSpPr>
          <p:nvPr/>
        </p:nvSpPr>
        <p:spPr bwMode="auto">
          <a:xfrm>
            <a:off x="4495800" y="6324600"/>
            <a:ext cx="914400" cy="336550"/>
          </a:xfrm>
          <a:prstGeom prst="rect">
            <a:avLst/>
          </a:prstGeom>
          <a:noFill/>
          <a:ln w="9525">
            <a:noFill/>
            <a:miter lim="800000"/>
            <a:headEnd/>
            <a:tailEnd/>
          </a:ln>
        </p:spPr>
        <p:txBody>
          <a:bodyPr>
            <a:spAutoFit/>
          </a:bodyPr>
          <a:lstStyle/>
          <a:p>
            <a:pPr>
              <a:spcBef>
                <a:spcPct val="50000"/>
              </a:spcBef>
            </a:pPr>
            <a:r>
              <a:rPr lang="en-US" sz="1600"/>
              <a:t>Year</a:t>
            </a:r>
          </a:p>
        </p:txBody>
      </p:sp>
      <p:sp>
        <p:nvSpPr>
          <p:cNvPr id="13317" name="Text Box 7"/>
          <p:cNvSpPr txBox="1">
            <a:spLocks noChangeArrowheads="1"/>
          </p:cNvSpPr>
          <p:nvPr/>
        </p:nvSpPr>
        <p:spPr bwMode="auto">
          <a:xfrm>
            <a:off x="7848600" y="2590800"/>
            <a:ext cx="1295400" cy="517525"/>
          </a:xfrm>
          <a:prstGeom prst="rect">
            <a:avLst/>
          </a:prstGeom>
          <a:noFill/>
          <a:ln w="9525">
            <a:noFill/>
            <a:miter lim="800000"/>
            <a:headEnd/>
            <a:tailEnd/>
          </a:ln>
        </p:spPr>
        <p:txBody>
          <a:bodyPr>
            <a:spAutoFit/>
          </a:bodyPr>
          <a:lstStyle/>
          <a:p>
            <a:pPr>
              <a:spcBef>
                <a:spcPct val="50000"/>
              </a:spcBef>
            </a:pPr>
            <a:r>
              <a:rPr lang="en-US" b="1"/>
              <a:t>Instrumental Record</a:t>
            </a:r>
          </a:p>
        </p:txBody>
      </p:sp>
      <p:sp>
        <p:nvSpPr>
          <p:cNvPr id="13318" name="Line 8"/>
          <p:cNvSpPr>
            <a:spLocks noChangeShapeType="1"/>
          </p:cNvSpPr>
          <p:nvPr/>
        </p:nvSpPr>
        <p:spPr bwMode="auto">
          <a:xfrm flipH="1" flipV="1">
            <a:off x="7696200" y="2438400"/>
            <a:ext cx="533400" cy="152400"/>
          </a:xfrm>
          <a:prstGeom prst="line">
            <a:avLst/>
          </a:prstGeom>
          <a:noFill/>
          <a:ln w="38100">
            <a:solidFill>
              <a:schemeClr val="tx1"/>
            </a:solidFill>
            <a:round/>
            <a:headEnd/>
            <a:tailEnd type="triangle" w="med" len="med"/>
          </a:ln>
        </p:spPr>
        <p:txBody>
          <a:bodyPr/>
          <a:lstStyle/>
          <a:p>
            <a:endParaRPr lang="en-US"/>
          </a:p>
        </p:txBody>
      </p:sp>
      <p:sp>
        <p:nvSpPr>
          <p:cNvPr id="7" name="TextBox 6"/>
          <p:cNvSpPr txBox="1"/>
          <p:nvPr/>
        </p:nvSpPr>
        <p:spPr>
          <a:xfrm>
            <a:off x="1828800" y="1828800"/>
            <a:ext cx="1981200" cy="400110"/>
          </a:xfrm>
          <a:prstGeom prst="rect">
            <a:avLst/>
          </a:prstGeom>
          <a:noFill/>
        </p:spPr>
        <p:txBody>
          <a:bodyPr wrap="square" rtlCol="0">
            <a:spAutoFit/>
          </a:bodyPr>
          <a:lstStyle/>
          <a:p>
            <a:r>
              <a:rPr lang="en-US" sz="2000" dirty="0" smtClean="0"/>
              <a:t>“Hockey Stick”</a:t>
            </a:r>
            <a:endParaRPr lang="en-US" sz="2000"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1524000" y="152400"/>
            <a:ext cx="6477000" cy="579438"/>
          </a:xfrm>
          <a:prstGeom prst="rect">
            <a:avLst/>
          </a:prstGeom>
          <a:noFill/>
          <a:ln w="9525">
            <a:noFill/>
            <a:miter lim="800000"/>
            <a:headEnd/>
            <a:tailEnd/>
          </a:ln>
          <a:effectLst/>
        </p:spPr>
        <p:txBody>
          <a:bodyPr>
            <a:spAutoFit/>
          </a:bodyPr>
          <a:lstStyle/>
          <a:p>
            <a:pPr>
              <a:spcBef>
                <a:spcPct val="50000"/>
              </a:spcBef>
              <a:defRPr/>
            </a:pPr>
            <a:r>
              <a:rPr lang="en-US" sz="3200" b="1">
                <a:solidFill>
                  <a:srgbClr val="002162"/>
                </a:solidFill>
                <a:effectLst>
                  <a:outerShdw blurRad="38100" dist="38100" dir="2700000" algn="tl">
                    <a:srgbClr val="C0C0C0"/>
                  </a:outerShdw>
                </a:effectLst>
              </a:rPr>
              <a:t>Arctic Minimum Sea Ice Extent</a:t>
            </a:r>
          </a:p>
        </p:txBody>
      </p:sp>
      <p:pic>
        <p:nvPicPr>
          <p:cNvPr id="50179" name="Picture 6" descr="arctic_seaice_extent_2007"/>
          <p:cNvPicPr>
            <a:picLocks noChangeAspect="1" noChangeArrowheads="1"/>
          </p:cNvPicPr>
          <p:nvPr/>
        </p:nvPicPr>
        <p:blipFill>
          <a:blip r:embed="rId3" cstate="print"/>
          <a:srcRect/>
          <a:stretch>
            <a:fillRect/>
          </a:stretch>
        </p:blipFill>
        <p:spPr bwMode="auto">
          <a:xfrm>
            <a:off x="1600200" y="914400"/>
            <a:ext cx="5724525" cy="5591175"/>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idx="4294967295"/>
          </p:nvPr>
        </p:nvSpPr>
        <p:spPr>
          <a:xfrm>
            <a:off x="457200" y="274638"/>
            <a:ext cx="8305800" cy="2544762"/>
          </a:xfrm>
        </p:spPr>
        <p:txBody>
          <a:bodyPr/>
          <a:lstStyle/>
          <a:p>
            <a:pPr eaLnBrk="1" hangingPunct="1">
              <a:defRPr/>
            </a:pPr>
            <a:r>
              <a:rPr lang="en-US" smtClean="0">
                <a:solidFill>
                  <a:srgbClr val="002162"/>
                </a:solidFill>
                <a:effectLst>
                  <a:outerShdw blurRad="38100" dist="38100" dir="2700000" algn="tl">
                    <a:srgbClr val="C0C0C0"/>
                  </a:outerShdw>
                </a:effectLst>
              </a:rPr>
              <a:t>Equations solved by discretizing to finite volumes</a:t>
            </a:r>
          </a:p>
        </p:txBody>
      </p:sp>
      <p:pic>
        <p:nvPicPr>
          <p:cNvPr id="39939" name="Picture 2" descr="C:\Users\Kerry Emaanuel\Class\CLIMATE\new_images\modeling_schematic650.jpg"/>
          <p:cNvPicPr>
            <a:picLocks noChangeAspect="1" noChangeArrowheads="1"/>
          </p:cNvPicPr>
          <p:nvPr/>
        </p:nvPicPr>
        <p:blipFill>
          <a:blip r:embed="rId3" cstate="print"/>
          <a:srcRect/>
          <a:stretch>
            <a:fillRect/>
          </a:stretch>
        </p:blipFill>
        <p:spPr bwMode="auto">
          <a:xfrm>
            <a:off x="1828800" y="2971800"/>
            <a:ext cx="5402263" cy="3648075"/>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Katrina_1980_2005_pi"/>
          <p:cNvPicPr>
            <a:picLocks noChangeAspect="1" noChangeArrowheads="1"/>
          </p:cNvPicPr>
          <p:nvPr/>
        </p:nvPicPr>
        <p:blipFill>
          <a:blip r:embed="rId2" cstate="print"/>
          <a:srcRect/>
          <a:stretch>
            <a:fillRect/>
          </a:stretch>
        </p:blipFill>
        <p:spPr bwMode="auto">
          <a:xfrm>
            <a:off x="1433513" y="1828800"/>
            <a:ext cx="6110287" cy="4591050"/>
          </a:xfrm>
          <a:prstGeom prst="rect">
            <a:avLst/>
          </a:prstGeom>
          <a:noFill/>
          <a:ln w="9525">
            <a:noFill/>
            <a:miter lim="800000"/>
            <a:headEnd/>
            <a:tailEnd/>
          </a:ln>
        </p:spPr>
      </p:pic>
      <p:sp>
        <p:nvSpPr>
          <p:cNvPr id="3" name="Title 2"/>
          <p:cNvSpPr>
            <a:spLocks noGrp="1"/>
          </p:cNvSpPr>
          <p:nvPr>
            <p:ph type="title"/>
          </p:nvPr>
        </p:nvSpPr>
        <p:spPr/>
        <p:txBody>
          <a:bodyPr/>
          <a:lstStyle/>
          <a:p>
            <a:pPr>
              <a:defRPr/>
            </a:pPr>
            <a:r>
              <a:rPr lang="en-US" dirty="0" smtClean="0">
                <a:solidFill>
                  <a:srgbClr val="002060"/>
                </a:solidFill>
                <a:effectLst>
                  <a:outerShdw blurRad="38100" dist="38100" dir="2700000" algn="tl">
                    <a:srgbClr val="000000">
                      <a:alpha val="43137"/>
                    </a:srgbClr>
                  </a:outerShdw>
                </a:effectLst>
              </a:rPr>
              <a:t>Effect of Increased Potential Intensity on Hurricane Katrina</a:t>
            </a:r>
            <a:endParaRPr lang="en-US" dirty="0">
              <a:solidFill>
                <a:srgbClr val="002060"/>
              </a:solidFill>
              <a:effectLst>
                <a:outerShdw blurRad="38100" dist="38100" dir="2700000" algn="tl">
                  <a:srgbClr val="000000">
                    <a:alpha val="43137"/>
                  </a:srgbClr>
                </a:outerShdw>
              </a:effectLs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Kerry Emaanuel\World Bank Project\ne_coastal_pdi.png"/>
          <p:cNvPicPr>
            <a:picLocks noChangeAspect="1" noChangeArrowheads="1"/>
          </p:cNvPicPr>
          <p:nvPr/>
        </p:nvPicPr>
        <p:blipFill>
          <a:blip r:embed="rId2" cstate="print"/>
          <a:srcRect/>
          <a:stretch>
            <a:fillRect/>
          </a:stretch>
        </p:blipFill>
        <p:spPr bwMode="auto">
          <a:xfrm>
            <a:off x="260350" y="1219200"/>
            <a:ext cx="8494713" cy="4953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figure17"/>
          <p:cNvPicPr>
            <a:picLocks noChangeAspect="1" noChangeArrowheads="1"/>
          </p:cNvPicPr>
          <p:nvPr/>
        </p:nvPicPr>
        <p:blipFill>
          <a:blip r:embed="rId3" cstate="print"/>
          <a:srcRect/>
          <a:stretch>
            <a:fillRect/>
          </a:stretch>
        </p:blipFill>
        <p:spPr bwMode="auto">
          <a:xfrm>
            <a:off x="0" y="1160463"/>
            <a:ext cx="9144000" cy="4537075"/>
          </a:xfrm>
          <a:prstGeom prst="rect">
            <a:avLst/>
          </a:prstGeom>
          <a:noFill/>
        </p:spPr>
      </p:pic>
      <p:sp>
        <p:nvSpPr>
          <p:cNvPr id="40965" name="Rectangle 5"/>
          <p:cNvSpPr>
            <a:spLocks noChangeArrowheads="1"/>
          </p:cNvSpPr>
          <p:nvPr/>
        </p:nvSpPr>
        <p:spPr bwMode="auto">
          <a:xfrm>
            <a:off x="914400" y="381000"/>
            <a:ext cx="7391400" cy="369332"/>
          </a:xfrm>
          <a:prstGeom prst="rect">
            <a:avLst/>
          </a:prstGeom>
          <a:noFill/>
          <a:ln w="9525">
            <a:noFill/>
            <a:miter lim="800000"/>
            <a:headEnd/>
            <a:tailEnd/>
          </a:ln>
        </p:spPr>
        <p:txBody>
          <a:bodyPr wrap="square">
            <a:spAutoFit/>
          </a:bodyPr>
          <a:lstStyle/>
          <a:p>
            <a:r>
              <a:rPr lang="en-US" sz="1800" dirty="0" smtClean="0"/>
              <a:t>Arctic </a:t>
            </a:r>
            <a:r>
              <a:rPr lang="en-US" sz="1800" dirty="0"/>
              <a:t>air temperature change reconstructed (blue), observed (red)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2083</TotalTime>
  <Words>1667</Words>
  <Application>Microsoft Office PowerPoint</Application>
  <PresentationFormat>On-screen Show (4:3)</PresentationFormat>
  <Paragraphs>350</Paragraphs>
  <Slides>83</Slides>
  <Notes>68</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5" baseType="lpstr">
      <vt:lpstr>Default Design</vt:lpstr>
      <vt:lpstr>Equation</vt:lpstr>
      <vt:lpstr>A Sober Look at the Global Warming Problem</vt:lpstr>
      <vt:lpstr>Program</vt:lpstr>
      <vt:lpstr>Climate Change Through Geologic Time</vt:lpstr>
      <vt:lpstr>The Snowball Earth, 650-750 mya</vt:lpstr>
      <vt:lpstr>A detailed record of the earth’s climate has emerged over the last few decades, from analyses of ice cores and deep sea sediments</vt:lpstr>
      <vt:lpstr>Ice Cover, Last Glacial Maximum (~18,000 years ago)</vt:lpstr>
      <vt:lpstr>Slide 7</vt:lpstr>
      <vt:lpstr>Paleo reconstructions of temperature change over the last 2000 years</vt:lpstr>
      <vt:lpstr>Slide 9</vt:lpstr>
      <vt:lpstr>Slide 10</vt:lpstr>
      <vt:lpstr>Slide 11</vt:lpstr>
      <vt:lpstr>Global and Continental Temperature Change</vt:lpstr>
      <vt:lpstr>Some Characteristics of Climate Science</vt:lpstr>
      <vt:lpstr>Slide 14</vt:lpstr>
      <vt:lpstr>Slide 15</vt:lpstr>
      <vt:lpstr>Slide 16</vt:lpstr>
      <vt:lpstr>Slide 17</vt:lpstr>
      <vt:lpstr>Slide 18</vt:lpstr>
      <vt:lpstr>Slide 19</vt:lpstr>
      <vt:lpstr>Feedbacks in Climate Models</vt:lpstr>
      <vt:lpstr>Svante Arrhenius, 1859-1927</vt:lpstr>
      <vt:lpstr>Free versus Forced Climate Variability</vt:lpstr>
      <vt:lpstr>An example</vt:lpstr>
      <vt:lpstr>Slide 24</vt:lpstr>
      <vt:lpstr>Slide 25</vt:lpstr>
      <vt:lpstr>Climate Forcing, Natural and Otherwise</vt:lpstr>
      <vt:lpstr>Climate Forcing by Orbital Variations</vt:lpstr>
      <vt:lpstr>Climate Forcing and Response</vt:lpstr>
      <vt:lpstr>Slide 29</vt:lpstr>
      <vt:lpstr>Causes of Recent Climate Change</vt:lpstr>
      <vt:lpstr>Slide 31</vt:lpstr>
      <vt:lpstr>Slide 32</vt:lpstr>
      <vt:lpstr>Slide 33</vt:lpstr>
      <vt:lpstr>Slide 34</vt:lpstr>
      <vt:lpstr>Slide 35</vt:lpstr>
      <vt:lpstr>Slide 36</vt:lpstr>
      <vt:lpstr>Slide 37</vt:lpstr>
      <vt:lpstr>Slide 38</vt:lpstr>
      <vt:lpstr>Slide 39</vt:lpstr>
      <vt:lpstr>Global Climate Models:  How Good Are They, and What Do They Tell Us about The Future?</vt:lpstr>
      <vt:lpstr>Global Climate Modeling</vt:lpstr>
      <vt:lpstr>Unresolved physical processes must be handled parametrically</vt:lpstr>
      <vt:lpstr>Slide 43</vt:lpstr>
      <vt:lpstr>Slide 44</vt:lpstr>
      <vt:lpstr>Slide 45</vt:lpstr>
      <vt:lpstr>Ensemble of climate models, Scenario A1b</vt:lpstr>
      <vt:lpstr>Slide 47</vt:lpstr>
      <vt:lpstr>How Are We Doing So Far?</vt:lpstr>
      <vt:lpstr>Slide 49</vt:lpstr>
      <vt:lpstr>A genuine out-of-sample prediction</vt:lpstr>
      <vt:lpstr>C.f. another prediction made at the time</vt:lpstr>
      <vt:lpstr>Slide 52</vt:lpstr>
      <vt:lpstr>Does Any of this Matter?</vt:lpstr>
      <vt:lpstr>Possible Benefits of Warming:</vt:lpstr>
      <vt:lpstr>Warming Risks</vt:lpstr>
      <vt:lpstr>Slide 56</vt:lpstr>
      <vt:lpstr>Past Sea Level vs. Temperature</vt:lpstr>
      <vt:lpstr>Slide 58</vt:lpstr>
      <vt:lpstr>Slide 59</vt:lpstr>
      <vt:lpstr>Slide 60</vt:lpstr>
      <vt:lpstr>Slide 61</vt:lpstr>
      <vt:lpstr>Changes in Precipitation</vt:lpstr>
      <vt:lpstr>Slide 63</vt:lpstr>
      <vt:lpstr> </vt:lpstr>
      <vt:lpstr>Slide 65</vt:lpstr>
      <vt:lpstr>The Oceans are Turning Sour</vt:lpstr>
      <vt:lpstr>Dealing with Climate Change</vt:lpstr>
      <vt:lpstr>Atmospheric lifetime of CO2 is centuries long</vt:lpstr>
      <vt:lpstr>Strategies</vt:lpstr>
      <vt:lpstr>Summary</vt:lpstr>
      <vt:lpstr>Slide 71</vt:lpstr>
      <vt:lpstr>Slide 72</vt:lpstr>
      <vt:lpstr>The Faint Young Sun Paradox: Why didn’t the Earth Freeze?</vt:lpstr>
      <vt:lpstr>Slide 74</vt:lpstr>
      <vt:lpstr>Slide 75</vt:lpstr>
      <vt:lpstr>Slide 76</vt:lpstr>
      <vt:lpstr>Slide 77</vt:lpstr>
      <vt:lpstr>Slide 78</vt:lpstr>
      <vt:lpstr>All indicators of solar forcing of climate indicate no trend since 1980</vt:lpstr>
      <vt:lpstr>Slide 80</vt:lpstr>
      <vt:lpstr>Equations solved by discretizing to finite volumes</vt:lpstr>
      <vt:lpstr>Effect of Increased Potential Intensity on Hurricane Katrina</vt:lpstr>
      <vt:lpstr>Slide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Climate Driver</dc:title>
  <dc:creator>Kerry Emanuel</dc:creator>
  <cp:lastModifiedBy>Kerry Emanuel</cp:lastModifiedBy>
  <cp:revision>54</cp:revision>
  <dcterms:created xsi:type="dcterms:W3CDTF">2006-06-09T15:52:56Z</dcterms:created>
  <dcterms:modified xsi:type="dcterms:W3CDTF">2010-01-25T21:53:30Z</dcterms:modified>
</cp:coreProperties>
</file>