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slides/slide99.xml" ContentType="application/vnd.openxmlformats-officedocument.presentationml.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Default Extension="vml" ContentType="application/vnd.openxmlformats-officedocument.vmlDrawing"/>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wmf" ContentType="image/x-wmf"/>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notesSlides/notesSlide37.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Default Extension="tiff" ContentType="image/tiff"/>
  <Override PartName="/ppt/notesSlides/notesSlide11.xml" ContentType="application/vnd.openxmlformats-officedocument.presentationml.notesSlide+xml"/>
  <Override PartName="/ppt/notesSlides/notesSlide40.xml" ContentType="application/vnd.openxmlformats-officedocument.presentationml.notesSlide+xml"/>
  <Override PartName="/ppt/slides/slide98.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8"/>
  </p:notesMasterIdLst>
  <p:sldIdLst>
    <p:sldId id="547" r:id="rId2"/>
    <p:sldId id="451" r:id="rId3"/>
    <p:sldId id="257" r:id="rId4"/>
    <p:sldId id="478" r:id="rId5"/>
    <p:sldId id="548" r:id="rId6"/>
    <p:sldId id="549" r:id="rId7"/>
    <p:sldId id="550" r:id="rId8"/>
    <p:sldId id="551" r:id="rId9"/>
    <p:sldId id="552" r:id="rId10"/>
    <p:sldId id="553" r:id="rId11"/>
    <p:sldId id="479" r:id="rId12"/>
    <p:sldId id="480" r:id="rId13"/>
    <p:sldId id="493" r:id="rId14"/>
    <p:sldId id="482" r:id="rId15"/>
    <p:sldId id="483" r:id="rId16"/>
    <p:sldId id="484" r:id="rId17"/>
    <p:sldId id="488" r:id="rId18"/>
    <p:sldId id="489" r:id="rId19"/>
    <p:sldId id="490" r:id="rId20"/>
    <p:sldId id="494" r:id="rId21"/>
    <p:sldId id="495" r:id="rId22"/>
    <p:sldId id="540" r:id="rId23"/>
    <p:sldId id="541" r:id="rId24"/>
    <p:sldId id="542" r:id="rId25"/>
    <p:sldId id="543" r:id="rId26"/>
    <p:sldId id="521" r:id="rId27"/>
    <p:sldId id="522" r:id="rId28"/>
    <p:sldId id="524" r:id="rId29"/>
    <p:sldId id="525" r:id="rId30"/>
    <p:sldId id="526" r:id="rId31"/>
    <p:sldId id="611" r:id="rId32"/>
    <p:sldId id="613" r:id="rId33"/>
    <p:sldId id="614" r:id="rId34"/>
    <p:sldId id="615" r:id="rId35"/>
    <p:sldId id="616" r:id="rId36"/>
    <p:sldId id="617" r:id="rId37"/>
    <p:sldId id="618" r:id="rId38"/>
    <p:sldId id="619" r:id="rId39"/>
    <p:sldId id="555" r:id="rId40"/>
    <p:sldId id="464" r:id="rId41"/>
    <p:sldId id="554" r:id="rId42"/>
    <p:sldId id="556" r:id="rId43"/>
    <p:sldId id="575" r:id="rId44"/>
    <p:sldId id="576" r:id="rId45"/>
    <p:sldId id="577" r:id="rId46"/>
    <p:sldId id="578" r:id="rId47"/>
    <p:sldId id="579" r:id="rId48"/>
    <p:sldId id="580" r:id="rId49"/>
    <p:sldId id="581" r:id="rId50"/>
    <p:sldId id="583" r:id="rId51"/>
    <p:sldId id="584" r:id="rId52"/>
    <p:sldId id="585" r:id="rId53"/>
    <p:sldId id="586" r:id="rId54"/>
    <p:sldId id="587" r:id="rId55"/>
    <p:sldId id="588" r:id="rId56"/>
    <p:sldId id="545" r:id="rId57"/>
    <p:sldId id="472" r:id="rId58"/>
    <p:sldId id="474" r:id="rId59"/>
    <p:sldId id="534" r:id="rId60"/>
    <p:sldId id="535" r:id="rId61"/>
    <p:sldId id="582" r:id="rId62"/>
    <p:sldId id="536" r:id="rId63"/>
    <p:sldId id="537" r:id="rId64"/>
    <p:sldId id="538" r:id="rId65"/>
    <p:sldId id="539" r:id="rId66"/>
    <p:sldId id="375" r:id="rId67"/>
    <p:sldId id="376" r:id="rId68"/>
    <p:sldId id="427" r:id="rId69"/>
    <p:sldId id="428" r:id="rId70"/>
    <p:sldId id="429" r:id="rId71"/>
    <p:sldId id="430" r:id="rId72"/>
    <p:sldId id="431" r:id="rId73"/>
    <p:sldId id="432" r:id="rId74"/>
    <p:sldId id="433" r:id="rId75"/>
    <p:sldId id="434" r:id="rId76"/>
    <p:sldId id="435" r:id="rId77"/>
    <p:sldId id="436" r:id="rId78"/>
    <p:sldId id="438" r:id="rId79"/>
    <p:sldId id="439" r:id="rId80"/>
    <p:sldId id="440" r:id="rId81"/>
    <p:sldId id="441" r:id="rId82"/>
    <p:sldId id="442" r:id="rId83"/>
    <p:sldId id="445" r:id="rId84"/>
    <p:sldId id="446" r:id="rId85"/>
    <p:sldId id="448" r:id="rId86"/>
    <p:sldId id="449" r:id="rId87"/>
    <p:sldId id="527" r:id="rId88"/>
    <p:sldId id="528" r:id="rId89"/>
    <p:sldId id="529" r:id="rId90"/>
    <p:sldId id="530" r:id="rId91"/>
    <p:sldId id="531" r:id="rId92"/>
    <p:sldId id="532" r:id="rId93"/>
    <p:sldId id="533" r:id="rId94"/>
    <p:sldId id="598" r:id="rId95"/>
    <p:sldId id="599" r:id="rId96"/>
    <p:sldId id="600" r:id="rId97"/>
    <p:sldId id="601" r:id="rId98"/>
    <p:sldId id="602" r:id="rId99"/>
    <p:sldId id="603" r:id="rId100"/>
    <p:sldId id="604" r:id="rId101"/>
    <p:sldId id="605" r:id="rId102"/>
    <p:sldId id="606" r:id="rId103"/>
    <p:sldId id="607" r:id="rId104"/>
    <p:sldId id="608" r:id="rId105"/>
    <p:sldId id="609" r:id="rId106"/>
    <p:sldId id="610" r:id="rId107"/>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CC"/>
    <a:srgbClr val="0D428F"/>
    <a:srgbClr val="174FA9"/>
    <a:srgbClr val="32961A"/>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248" autoAdjust="0"/>
    <p:restoredTop sz="94660"/>
  </p:normalViewPr>
  <p:slideViewPr>
    <p:cSldViewPr>
      <p:cViewPr varScale="1">
        <p:scale>
          <a:sx n="59" d="100"/>
          <a:sy n="59" d="100"/>
        </p:scale>
        <p:origin x="-898" y="-72"/>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presProps" Target="pres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7.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68.wmf"/><Relationship Id="rId1" Type="http://schemas.openxmlformats.org/officeDocument/2006/relationships/image" Target="../media/image67.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9.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87.wmf"/><Relationship Id="rId2" Type="http://schemas.openxmlformats.org/officeDocument/2006/relationships/image" Target="../media/image86.wmf"/><Relationship Id="rId1" Type="http://schemas.openxmlformats.org/officeDocument/2006/relationships/image" Target="../media/image85.wmf"/><Relationship Id="rId4" Type="http://schemas.openxmlformats.org/officeDocument/2006/relationships/image" Target="../media/image8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smtClean="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FC84CC40-78A9-4B91-84E2-49EB3A4B026E}" type="datetimeFigureOut">
              <a:rPr lang="en-US"/>
              <a:pPr>
                <a:defRPr/>
              </a:pPr>
              <a:t>3/12/2013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smtClean="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cs typeface="+mn-cs"/>
              </a:defRPr>
            </a:lvl1pPr>
          </a:lstStyle>
          <a:p>
            <a:pPr>
              <a:defRPr/>
            </a:pPr>
            <a:fld id="{780CC937-6341-408D-A01B-D9227AE93DD9}"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A300DBDC-076F-4398-BD32-9FB6D17C5554}" type="slidenum">
              <a:rPr lang="en-US" sz="1200"/>
              <a:pPr algn="r"/>
              <a:t>2</a:t>
            </a:fld>
            <a:endParaRPr lang="en-US" sz="1200"/>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fld id="{56B2E8CC-8C16-41E7-BD3F-A2BF1F473C58}" type="slidenum">
              <a:rPr lang="en-US" smtClean="0"/>
              <a:pPr/>
              <a:t>14</a:t>
            </a:fld>
            <a:endParaRPr lang="en-US" smtClean="0"/>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fld id="{8C169610-D7EC-40DD-8D68-B4F30F77A664}" type="slidenum">
              <a:rPr lang="en-US" smtClean="0"/>
              <a:pPr/>
              <a:t>15</a:t>
            </a:fld>
            <a:endParaRPr lang="en-US" smtClean="0"/>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B5FC366E-10E7-4BC5-94CD-72C7C9305866}" type="slidenum">
              <a:rPr lang="en-US" smtClean="0"/>
              <a:pPr/>
              <a:t>16</a:t>
            </a:fld>
            <a:endParaRPr lang="en-US" smtClean="0"/>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CF3A0BD9-9622-4AA6-8A1D-E368F5B89C71}" type="slidenum">
              <a:rPr lang="en-US" smtClean="0"/>
              <a:pPr/>
              <a:t>17</a:t>
            </a:fld>
            <a:endParaRPr lang="en-US" smtClean="0"/>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p>
            <a:fld id="{77408DA8-29FA-47AE-885B-FC0463161E20}" type="slidenum">
              <a:rPr lang="en-US" smtClean="0"/>
              <a:pPr/>
              <a:t>18</a:t>
            </a:fld>
            <a:endParaRPr lang="en-US" smtClean="0"/>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8057D53C-E5EE-4427-9D05-A003EF1B1412}" type="slidenum">
              <a:rPr lang="en-US" smtClean="0"/>
              <a:pPr/>
              <a:t>19</a:t>
            </a:fld>
            <a:endParaRPr lang="en-US" smtClean="0"/>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p>
            <a:fld id="{4620AD85-A016-4AC8-88BC-E93B83E0D7F5}" type="slidenum">
              <a:rPr lang="en-US" smtClean="0"/>
              <a:pPr/>
              <a:t>21</a:t>
            </a:fld>
            <a:endParaRPr lang="en-US" smtClean="0"/>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p>
            <a:fld id="{2B0DEE79-A313-42E4-90D5-81C7A365DF7C}" type="slidenum">
              <a:rPr lang="en-US" smtClean="0"/>
              <a:pPr/>
              <a:t>26</a:t>
            </a:fld>
            <a:endParaRPr lang="en-US" smtClean="0"/>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p>
            <a:fld id="{43B3F09F-A8CE-48F9-9EFB-5616DEA180A0}" type="slidenum">
              <a:rPr lang="en-US" smtClean="0"/>
              <a:pPr/>
              <a:t>27</a:t>
            </a:fld>
            <a:endParaRPr lang="en-US" smtClean="0"/>
          </a:p>
        </p:txBody>
      </p:sp>
      <p:sp>
        <p:nvSpPr>
          <p:cNvPr id="105475" name="Rectangle 2"/>
          <p:cNvSpPr>
            <a:spLocks noGrp="1" noRot="1" noChangeAspect="1" noChangeArrowheads="1" noTextEdit="1"/>
          </p:cNvSpPr>
          <p:nvPr>
            <p:ph type="sldImg"/>
          </p:nvPr>
        </p:nvSpPr>
        <p:spPr>
          <a:xfrm>
            <a:off x="1144588" y="685800"/>
            <a:ext cx="4572000" cy="3429000"/>
          </a:xfrm>
          <a:ln/>
        </p:spPr>
      </p:sp>
      <p:sp>
        <p:nvSpPr>
          <p:cNvPr id="10547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8C195228-F3DD-4268-B62D-264DF916B49A}" type="slidenum">
              <a:rPr lang="en-US" smtClean="0"/>
              <a:pPr/>
              <a:t>28</a:t>
            </a:fld>
            <a:endParaRPr lang="en-US" smtClean="0"/>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p:spPr>
        <p:txBody>
          <a:bodyPr/>
          <a:lstStyle/>
          <a:p>
            <a:pPr>
              <a:spcBef>
                <a:spcPct val="0"/>
              </a:spcBef>
            </a:pPr>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EF3B62D8-56B7-48E0-8636-11251B392395}" type="slidenum">
              <a:rPr lang="en-US" sz="1200"/>
              <a:pPr algn="r"/>
              <a:t>4</a:t>
            </a:fld>
            <a:endParaRPr lang="en-US" sz="1200"/>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EFBFA83F-5F78-4395-AC7E-76CE5FC28D7D}" type="slidenum">
              <a:rPr lang="en-US" sz="1200"/>
              <a:pPr algn="r"/>
              <a:t>31</a:t>
            </a:fld>
            <a:endParaRPr lang="en-US" sz="1200"/>
          </a:p>
        </p:txBody>
      </p:sp>
      <p:sp>
        <p:nvSpPr>
          <p:cNvPr id="128003" name="Rectangle 2"/>
          <p:cNvSpPr>
            <a:spLocks noGrp="1" noRot="1" noChangeAspect="1" noChangeArrowheads="1" noTextEdit="1"/>
          </p:cNvSpPr>
          <p:nvPr>
            <p:ph type="sldImg"/>
          </p:nvPr>
        </p:nvSpPr>
        <p:spPr>
          <a:ln/>
        </p:spPr>
      </p:sp>
      <p:sp>
        <p:nvSpPr>
          <p:cNvPr id="12800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8DE166F5-E8D3-43A4-A9A9-3548073C89F9}" type="slidenum">
              <a:rPr lang="en-US" sz="1200"/>
              <a:pPr algn="r"/>
              <a:t>32</a:t>
            </a:fld>
            <a:endParaRPr lang="en-US" sz="1200"/>
          </a:p>
        </p:txBody>
      </p:sp>
      <p:sp>
        <p:nvSpPr>
          <p:cNvPr id="129027" name="Rectangle 2"/>
          <p:cNvSpPr>
            <a:spLocks noGrp="1" noRot="1" noChangeAspect="1" noChangeArrowheads="1" noTextEdit="1"/>
          </p:cNvSpPr>
          <p:nvPr>
            <p:ph type="sldImg"/>
          </p:nvPr>
        </p:nvSpPr>
        <p:spPr>
          <a:ln/>
        </p:spPr>
      </p:sp>
      <p:sp>
        <p:nvSpPr>
          <p:cNvPr id="129028" name="Rectangle 3"/>
          <p:cNvSpPr>
            <a:spLocks noGrp="1" noChangeArrowheads="1"/>
          </p:cNvSpPr>
          <p:nvPr>
            <p:ph type="body" idx="1"/>
          </p:nvPr>
        </p:nvSpPr>
        <p:spPr>
          <a:noFill/>
          <a:ln/>
        </p:spPr>
        <p:txBody>
          <a:bodyPr/>
          <a:lstStyle/>
          <a:p>
            <a:pPr eaLnBrk="1" hangingPunct="1"/>
            <a:r>
              <a:rPr lang="en-US" smtClean="0">
                <a:latin typeface="Times New Roman" pitchFamily="18" charset="0"/>
              </a:rPr>
              <a:t>We know that tropical cyclones are responsible for strong mixing of the upper oceans and this can be seen in satellite images…</a:t>
            </a:r>
          </a:p>
          <a:p>
            <a:pPr eaLnBrk="1" hangingPunct="1"/>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F9343CA2-D3D4-412F-BDD2-F953B257E028}" type="slidenum">
              <a:rPr lang="en-US" sz="1200"/>
              <a:pPr algn="r"/>
              <a:t>34</a:t>
            </a:fld>
            <a:endParaRPr lang="en-US" sz="1200"/>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C9A8CC8A-11C7-41B0-803D-066613E45641}" type="slidenum">
              <a:rPr lang="en-US" sz="1200"/>
              <a:pPr algn="r"/>
              <a:t>35</a:t>
            </a:fld>
            <a:endParaRPr lang="en-US" sz="1200"/>
          </a:p>
        </p:txBody>
      </p:sp>
      <p:sp>
        <p:nvSpPr>
          <p:cNvPr id="131075" name="Rectangle 2"/>
          <p:cNvSpPr>
            <a:spLocks noGrp="1" noRot="1" noChangeAspect="1" noChangeArrowheads="1" noTextEdit="1"/>
          </p:cNvSpPr>
          <p:nvPr>
            <p:ph type="sldImg"/>
          </p:nvPr>
        </p:nvSpPr>
        <p:spPr>
          <a:xfrm>
            <a:off x="1144588" y="685800"/>
            <a:ext cx="4572000" cy="3429000"/>
          </a:xfrm>
          <a:ln/>
        </p:spPr>
      </p:sp>
      <p:sp>
        <p:nvSpPr>
          <p:cNvPr id="13107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5087A27F-A841-4E69-A08C-822649039247}" type="slidenum">
              <a:rPr lang="en-US" sz="1200"/>
              <a:pPr algn="r"/>
              <a:t>38</a:t>
            </a:fld>
            <a:endParaRPr lang="en-US" sz="1200"/>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p>
            <a:fld id="{4A4D7137-56F1-4109-90B2-0557427C9F18}" type="slidenum">
              <a:rPr lang="en-US" smtClean="0"/>
              <a:pPr/>
              <a:t>40</a:t>
            </a:fld>
            <a:endParaRPr lang="en-US" smtClean="0"/>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p:txBody>
          <a:bodyPr/>
          <a:lstStyle/>
          <a:p>
            <a:pPr>
              <a:defRPr/>
            </a:pPr>
            <a:fld id="{1A6BA8BB-1C88-4506-9CC3-A349AE0CAA72}" type="slidenum">
              <a:rPr lang="en-US" smtClean="0"/>
              <a:pPr>
                <a:defRPr/>
              </a:pPr>
              <a:t>42</a:t>
            </a:fld>
            <a:endParaRPr lang="en-US" smtClean="0"/>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hangingPunct="0"/>
            <a:r>
              <a:rPr lang="en-US" b="1" dirty="0" smtClean="0"/>
              <a:t>Given the storm wind and pressure fields</a:t>
            </a:r>
            <a:r>
              <a:rPr lang="en-US" b="1" baseline="0" dirty="0" smtClean="0"/>
              <a:t> (which is estimated from the Holland parametric pressure model) we can simulate the surge</a:t>
            </a:r>
            <a:r>
              <a:rPr lang="en-US" baseline="0" dirty="0" smtClean="0"/>
              <a:t>. </a:t>
            </a:r>
            <a:r>
              <a:rPr lang="en-US" dirty="0" smtClean="0"/>
              <a:t>Surge simulations with high resolution are computationally intensive, so to make it possible to simulate accurate surges for our large synthetic storm sets, we apply the two hydrodynamic models </a:t>
            </a:r>
            <a:r>
              <a:rPr lang="en-US" b="1" i="0" dirty="0" smtClean="0"/>
              <a:t>with</a:t>
            </a:r>
            <a:r>
              <a:rPr lang="en-US" dirty="0" smtClean="0"/>
              <a:t> girds of</a:t>
            </a:r>
            <a:r>
              <a:rPr lang="en-US" baseline="0" dirty="0" smtClean="0"/>
              <a:t> </a:t>
            </a:r>
            <a:r>
              <a:rPr lang="en-US" dirty="0" smtClean="0"/>
              <a:t>various resolutions in such a way that the main computational effort is concentrated on the storms that determine the risk. First, we </a:t>
            </a:r>
            <a:r>
              <a:rPr lang="en-US" b="1" dirty="0" smtClean="0"/>
              <a:t>apply</a:t>
            </a:r>
            <a:r>
              <a:rPr lang="en-US" dirty="0" smtClean="0"/>
              <a:t> the SLOSH model, </a:t>
            </a:r>
            <a:r>
              <a:rPr lang="en-US" b="1" dirty="0" smtClean="0"/>
              <a:t>using</a:t>
            </a:r>
            <a:r>
              <a:rPr lang="en-US" dirty="0" smtClean="0"/>
              <a:t> a mesh with resolution of about 1 km around NYC</a:t>
            </a:r>
            <a:r>
              <a:rPr lang="en-US" baseline="0" dirty="0" smtClean="0"/>
              <a:t> to simulate the surges for all storms and </a:t>
            </a:r>
            <a:r>
              <a:rPr lang="en-US" dirty="0" smtClean="0"/>
              <a:t>select the storms that have return periods, in terms of the surge height at the Battery, greater than 10 years.</a:t>
            </a:r>
            <a:r>
              <a:rPr lang="en-US" baseline="0" dirty="0" smtClean="0"/>
              <a:t> </a:t>
            </a:r>
            <a:r>
              <a:rPr lang="en-US" dirty="0" smtClean="0"/>
              <a:t>Second, we apply the ADCIRC simulation, using a grid mesh with resolution of ~100 m around NYC, to each of the selected storms. Then, we apply another ADCIRC mesh with resolution as high as ~10 m around NYC, for a set of the most extreme events, to check if the resolution of our ADCIRC grid is sufficient and if needed to make statistical correction to the results. </a:t>
            </a:r>
          </a:p>
        </p:txBody>
      </p:sp>
      <p:sp>
        <p:nvSpPr>
          <p:cNvPr id="4" name="Slide Number Placeholder 3"/>
          <p:cNvSpPr>
            <a:spLocks noGrp="1"/>
          </p:cNvSpPr>
          <p:nvPr>
            <p:ph type="sldNum" sz="quarter" idx="5"/>
          </p:nvPr>
        </p:nvSpPr>
        <p:spPr/>
        <p:txBody>
          <a:bodyPr/>
          <a:lstStyle/>
          <a:p>
            <a:pPr>
              <a:defRPr/>
            </a:pPr>
            <a:fld id="{48511654-4369-45EB-86A2-08ADE9C5ADC8}" type="slidenum">
              <a:rPr lang="en-US" smtClean="0"/>
              <a:pPr>
                <a:defRPr/>
              </a:pPr>
              <a:t>46</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A8986E8-3D3D-49B5-BE29-0FF77821C912}" type="slidenum">
              <a:rPr lang="en-US" smtClean="0"/>
              <a:pPr fontAlgn="base">
                <a:spcBef>
                  <a:spcPct val="0"/>
                </a:spcBef>
                <a:spcAft>
                  <a:spcPct val="0"/>
                </a:spcAft>
                <a:defRPr/>
              </a:pPr>
              <a:t>5</a:t>
            </a:fld>
            <a:endParaRPr lang="en-US" smtClean="0"/>
          </a:p>
        </p:txBody>
      </p:sp>
      <p:sp>
        <p:nvSpPr>
          <p:cNvPr id="7475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475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Our simulation for </a:t>
            </a:r>
            <a:r>
              <a:rPr lang="en-US" baseline="0" dirty="0" smtClean="0"/>
              <a:t>Hurricane Irene’s surge using the ADCIRC model. The </a:t>
            </a:r>
            <a:r>
              <a:rPr lang="en-US" b="0" baseline="0" dirty="0" smtClean="0"/>
              <a:t>storm track, intensity, and size are obtained from the observation. This storm passed to the right of the Battery with relatively low intensity and generated a peak surge of about 1.3 m at the </a:t>
            </a:r>
            <a:r>
              <a:rPr lang="en-US" baseline="0" dirty="0" smtClean="0"/>
              <a:t>Battery. The surge happened </a:t>
            </a:r>
            <a:r>
              <a:rPr lang="en-US" b="0" baseline="0" dirty="0" smtClean="0"/>
              <a:t>right at the high tide </a:t>
            </a:r>
            <a:r>
              <a:rPr lang="en-US" baseline="0" dirty="0" smtClean="0"/>
              <a:t>and thus the total water level was about 2.1 m above the MSL. The plot to the right shows that the simulated and observed water levels compare very well, thus </a:t>
            </a:r>
            <a:r>
              <a:rPr lang="en-US" dirty="0" smtClean="0"/>
              <a:t>Irene offered us a good opportunity</a:t>
            </a:r>
            <a:r>
              <a:rPr lang="en-US" baseline="0" dirty="0" smtClean="0"/>
              <a:t> to validate our wind field and storm surge modeling method. </a:t>
            </a:r>
          </a:p>
        </p:txBody>
      </p:sp>
      <p:sp>
        <p:nvSpPr>
          <p:cNvPr id="4" name="Slide Number Placeholder 3"/>
          <p:cNvSpPr>
            <a:spLocks noGrp="1"/>
          </p:cNvSpPr>
          <p:nvPr>
            <p:ph type="sldNum" sz="quarter" idx="10"/>
          </p:nvPr>
        </p:nvSpPr>
        <p:spPr/>
        <p:txBody>
          <a:bodyPr/>
          <a:lstStyle/>
          <a:p>
            <a:fld id="{2A594956-6309-4243-A217-ECC73A5B4E6C}" type="slidenum">
              <a:rPr lang="en-US" smtClean="0"/>
              <a:pPr/>
              <a:t>47</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ADCIRC simulation of surge (not including tide or wave setup), assuming hurricane parametric</a:t>
            </a:r>
            <a:r>
              <a:rPr lang="en-US" baseline="0" dirty="0" smtClean="0"/>
              <a:t> wind and pressure profiles, same methods as for Irene and synthetic storms. </a:t>
            </a:r>
            <a:endParaRPr lang="en-US" dirty="0"/>
          </a:p>
        </p:txBody>
      </p:sp>
      <p:sp>
        <p:nvSpPr>
          <p:cNvPr id="4" name="Slide Number Placeholder 3"/>
          <p:cNvSpPr>
            <a:spLocks noGrp="1"/>
          </p:cNvSpPr>
          <p:nvPr>
            <p:ph type="sldNum" sz="quarter" idx="10"/>
          </p:nvPr>
        </p:nvSpPr>
        <p:spPr/>
        <p:txBody>
          <a:bodyPr/>
          <a:lstStyle/>
          <a:p>
            <a:fld id="{32347F40-F6FB-9C47-85BD-88BC52BD2310}" type="slidenum">
              <a:rPr lang="en-US" smtClean="0"/>
              <a:pPr/>
              <a:t>48</a:t>
            </a:fld>
            <a:endParaRPr lang="en-US"/>
          </a:p>
        </p:txBody>
      </p:sp>
    </p:spTree>
    <p:extLst>
      <p:ext uri="{BB962C8B-B14F-4D97-AF65-F5344CB8AC3E}">
        <p14:creationId xmlns="" xmlns:p14="http://schemas.microsoft.com/office/powerpoint/2010/main" val="41141770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Storm surge and storm tide (surge</a:t>
            </a:r>
            <a:r>
              <a:rPr lang="en-US" baseline="0" dirty="0" smtClean="0"/>
              <a:t> and tide)</a:t>
            </a:r>
            <a:r>
              <a:rPr lang="en-US" dirty="0" smtClean="0"/>
              <a:t> return level curves</a:t>
            </a:r>
            <a:r>
              <a:rPr lang="en-US" baseline="0" dirty="0" smtClean="0"/>
              <a:t> for the Battery, NYC, for the 1981-2000 NCAR/NCEP climate conditions (5000 synthetic storms). Astronomical tide and nonlinear interaction between surge and tide are accounted for statistically.</a:t>
            </a:r>
            <a:endParaRPr lang="en-US" dirty="0"/>
          </a:p>
        </p:txBody>
      </p:sp>
      <p:sp>
        <p:nvSpPr>
          <p:cNvPr id="4" name="Slide Number Placeholder 3"/>
          <p:cNvSpPr>
            <a:spLocks noGrp="1"/>
          </p:cNvSpPr>
          <p:nvPr>
            <p:ph type="sldNum" sz="quarter" idx="10"/>
          </p:nvPr>
        </p:nvSpPr>
        <p:spPr/>
        <p:txBody>
          <a:bodyPr/>
          <a:lstStyle/>
          <a:p>
            <a:fld id="{32347F40-F6FB-9C47-85BD-88BC52BD2310}" type="slidenum">
              <a:rPr lang="en-US" smtClean="0"/>
              <a:pPr/>
              <a:t>49</a:t>
            </a:fld>
            <a:endParaRPr lang="en-US"/>
          </a:p>
        </p:txBody>
      </p:sp>
    </p:spTree>
    <p:extLst>
      <p:ext uri="{BB962C8B-B14F-4D97-AF65-F5344CB8AC3E}">
        <p14:creationId xmlns="" xmlns:p14="http://schemas.microsoft.com/office/powerpoint/2010/main" val="18507993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13C6BF0-9654-4F20-B3E3-761D336F09F7}" type="slidenum">
              <a:rPr lang="en-US" smtClean="0"/>
              <a:pPr/>
              <a:t>51</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6CE8CD5C-19FF-472D-90EB-C224CD552BEC}" type="slidenum">
              <a:rPr lang="en-US" sz="1200"/>
              <a:pPr algn="r"/>
              <a:t>66</a:t>
            </a:fld>
            <a:endParaRPr lang="en-US" sz="1200"/>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459537E3-3162-4BBC-B19F-F200839648FB}" type="slidenum">
              <a:rPr lang="en-US" sz="1200"/>
              <a:pPr algn="r"/>
              <a:t>67</a:t>
            </a:fld>
            <a:endParaRPr lang="en-US" sz="1200"/>
          </a:p>
        </p:txBody>
      </p:sp>
      <p:sp>
        <p:nvSpPr>
          <p:cNvPr id="132099" name="Rectangle 2"/>
          <p:cNvSpPr>
            <a:spLocks noGrp="1" noRot="1" noChangeAspect="1" noChangeArrowheads="1" noTextEdit="1"/>
          </p:cNvSpPr>
          <p:nvPr>
            <p:ph type="sldImg"/>
          </p:nvPr>
        </p:nvSpPr>
        <p:spPr>
          <a:ln/>
        </p:spPr>
      </p:sp>
      <p:sp>
        <p:nvSpPr>
          <p:cNvPr id="13210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p>
            <a:fld id="{2B0DEE79-A313-42E4-90D5-81C7A365DF7C}" type="slidenum">
              <a:rPr lang="en-US" smtClean="0"/>
              <a:pPr/>
              <a:t>68</a:t>
            </a:fld>
            <a:endParaRPr lang="en-US" smtClean="0"/>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p>
            <a:fld id="{43B3F09F-A8CE-48F9-9EFB-5616DEA180A0}" type="slidenum">
              <a:rPr lang="en-US" smtClean="0"/>
              <a:pPr/>
              <a:t>69</a:t>
            </a:fld>
            <a:endParaRPr lang="en-US" smtClean="0"/>
          </a:p>
        </p:txBody>
      </p:sp>
      <p:sp>
        <p:nvSpPr>
          <p:cNvPr id="105475" name="Rectangle 2"/>
          <p:cNvSpPr>
            <a:spLocks noGrp="1" noRot="1" noChangeAspect="1" noChangeArrowheads="1" noTextEdit="1"/>
          </p:cNvSpPr>
          <p:nvPr>
            <p:ph type="sldImg"/>
          </p:nvPr>
        </p:nvSpPr>
        <p:spPr>
          <a:xfrm>
            <a:off x="1144588" y="685800"/>
            <a:ext cx="4572000" cy="3429000"/>
          </a:xfrm>
          <a:ln/>
        </p:spPr>
      </p:sp>
      <p:sp>
        <p:nvSpPr>
          <p:cNvPr id="10547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fld id="{0BC698BE-D89B-4A44-A3BE-CD018D0E24A9}" type="slidenum">
              <a:rPr lang="en-US" smtClean="0"/>
              <a:pPr/>
              <a:t>70</a:t>
            </a:fld>
            <a:endParaRPr lang="en-US" smtClean="0"/>
          </a:p>
        </p:txBody>
      </p:sp>
      <p:sp>
        <p:nvSpPr>
          <p:cNvPr id="73731"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72D118F9-583D-4E1D-AC2F-3A4120787842}" type="slidenum">
              <a:rPr lang="en-US" sz="1200">
                <a:latin typeface="Calibri" pitchFamily="34" charset="0"/>
              </a:rPr>
              <a:pPr algn="r"/>
              <a:t>70</a:t>
            </a:fld>
            <a:endParaRPr lang="en-US" sz="1200">
              <a:latin typeface="Calibri" pitchFamily="34" charset="0"/>
            </a:endParaRPr>
          </a:p>
        </p:txBody>
      </p:sp>
      <p:sp>
        <p:nvSpPr>
          <p:cNvPr id="73732" name="Rectangle 2"/>
          <p:cNvSpPr>
            <a:spLocks noGrp="1" noRot="1" noChangeAspect="1" noChangeArrowheads="1" noTextEdit="1"/>
          </p:cNvSpPr>
          <p:nvPr>
            <p:ph type="sldImg"/>
          </p:nvPr>
        </p:nvSpPr>
        <p:spPr>
          <a:ln/>
        </p:spPr>
      </p:sp>
      <p:sp>
        <p:nvSpPr>
          <p:cNvPr id="73733" name="Rectangle 3"/>
          <p:cNvSpPr>
            <a:spLocks noGrp="1" noChangeArrowheads="1"/>
          </p:cNvSpPr>
          <p:nvPr>
            <p:ph type="body" idx="1"/>
          </p:nvPr>
        </p:nvSpPr>
        <p:spPr>
          <a:noFill/>
          <a:ln/>
        </p:spPr>
        <p:txBody>
          <a:bodyPr/>
          <a:lstStyle/>
          <a:p>
            <a:pPr eaLnBrk="1" hangingPunct="1">
              <a:spcBef>
                <a:spcPct val="0"/>
              </a:spcBef>
            </a:pPr>
            <a:endParaRPr 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8C195228-F3DD-4268-B62D-264DF916B49A}" type="slidenum">
              <a:rPr lang="en-US" smtClean="0"/>
              <a:pPr/>
              <a:t>71</a:t>
            </a:fld>
            <a:endParaRPr lang="en-US" smtClean="0"/>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p:spPr>
        <p:txBody>
          <a:bodyPr/>
          <a:lstStyle/>
          <a:p>
            <a:pPr>
              <a:spcBef>
                <a:spcPct val="0"/>
              </a:spcBef>
            </a:pPr>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475AED7-2B9E-4464-9102-73AC1DCEA74D}" type="slidenum">
              <a:rPr lang="en-US" smtClean="0"/>
              <a:pPr fontAlgn="base">
                <a:spcBef>
                  <a:spcPct val="0"/>
                </a:spcBef>
                <a:spcAft>
                  <a:spcPct val="0"/>
                </a:spcAft>
                <a:defRPr/>
              </a:pPr>
              <a:t>6</a:t>
            </a:fld>
            <a:endParaRPr lang="en-US" smtClean="0"/>
          </a:p>
        </p:txBody>
      </p:sp>
      <p:sp>
        <p:nvSpPr>
          <p:cNvPr id="7577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578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1A29C03E-C48A-46D1-9AAE-34ED6D801CDF}" type="slidenum">
              <a:rPr lang="en-US" sz="1200"/>
              <a:pPr algn="r"/>
              <a:t>74</a:t>
            </a:fld>
            <a:endParaRPr lang="en-US" sz="1200"/>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8A7DBC0E-4039-496B-B1BC-21BB046D259F}" type="slidenum">
              <a:rPr lang="en-US" sz="1200"/>
              <a:pPr algn="r"/>
              <a:t>75</a:t>
            </a:fld>
            <a:endParaRPr lang="en-US" sz="1200"/>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97EA824C-89BC-40F3-A6F1-FF43C75AD033}" type="slidenum">
              <a:rPr lang="en-US" sz="1200"/>
              <a:pPr algn="r"/>
              <a:t>76</a:t>
            </a:fld>
            <a:endParaRPr lang="en-US" sz="1200"/>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653A8F04-0563-45C2-9300-97E69DE304EF}" type="slidenum">
              <a:rPr lang="en-US" sz="1200"/>
              <a:pPr algn="r"/>
              <a:t>77</a:t>
            </a:fld>
            <a:endParaRPr lang="en-US" sz="120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16E8BB2-6F75-4763-9638-BF6914662F5C}" type="slidenum">
              <a:rPr lang="en-US"/>
              <a:pPr fontAlgn="base">
                <a:spcBef>
                  <a:spcPct val="0"/>
                </a:spcBef>
                <a:spcAft>
                  <a:spcPct val="0"/>
                </a:spcAft>
              </a:pPr>
              <a:t>79</a:t>
            </a:fld>
            <a:endParaRPr lang="en-US"/>
          </a:p>
        </p:txBody>
      </p:sp>
      <p:sp>
        <p:nvSpPr>
          <p:cNvPr id="6656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656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C3896425-264B-4B6B-B004-B5F4EEF31EE7}" type="slidenum">
              <a:rPr lang="en-US" smtClean="0"/>
              <a:pPr>
                <a:defRPr/>
              </a:pPr>
              <a:t>83</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fld id="{9539DB9C-EFF0-417C-8F35-FF9D26147A44}" type="slidenum">
              <a:rPr lang="en-US" smtClean="0"/>
              <a:pPr/>
              <a:t>84</a:t>
            </a:fld>
            <a:endParaRPr lang="en-US" smtClean="0"/>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C3896425-264B-4B6B-B004-B5F4EEF31EE7}" type="slidenum">
              <a:rPr lang="en-US" smtClean="0"/>
              <a:pPr>
                <a:defRPr/>
              </a:pPr>
              <a:t>85</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F568ACE-0697-41E3-A5A4-1508FA7F3431}" type="slidenum">
              <a:rPr lang="en-US" smtClean="0"/>
              <a:pPr fontAlgn="base">
                <a:spcBef>
                  <a:spcPct val="0"/>
                </a:spcBef>
                <a:spcAft>
                  <a:spcPct val="0"/>
                </a:spcAft>
                <a:defRPr/>
              </a:pPr>
              <a:t>7</a:t>
            </a:fld>
            <a:endParaRPr lang="en-US" smtClean="0"/>
          </a:p>
        </p:txBody>
      </p:sp>
      <p:sp>
        <p:nvSpPr>
          <p:cNvPr id="8601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602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C3896425-264B-4B6B-B004-B5F4EEF31EE7}" type="slidenum">
              <a:rPr lang="en-US" smtClean="0"/>
              <a:pPr>
                <a:defRPr/>
              </a:pPr>
              <a:t>86</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C3896425-264B-4B6B-B004-B5F4EEF31EE7}" type="slidenum">
              <a:rPr lang="en-US" smtClean="0"/>
              <a:pPr>
                <a:defRPr/>
              </a:pPr>
              <a:t>87</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C3896425-264B-4B6B-B004-B5F4EEF31EE7}" type="slidenum">
              <a:rPr lang="en-US" smtClean="0"/>
              <a:pPr>
                <a:defRPr/>
              </a:pPr>
              <a:t>88</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lIns="91432" tIns="45716" rIns="91432" bIns="45716" anchor="b"/>
          <a:lstStyle/>
          <a:p>
            <a:pPr algn="r"/>
            <a:fld id="{67E15B73-017E-4A48-AB4F-562F5ADAC1C9}" type="slidenum">
              <a:rPr lang="en-US" sz="1200"/>
              <a:pPr algn="r"/>
              <a:t>95</a:t>
            </a:fld>
            <a:endParaRPr lang="en-US" sz="1200" dirty="0"/>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p:txBody>
          <a:bodyPr/>
          <a:lstStyle/>
          <a:p>
            <a:pPr>
              <a:defRPr/>
            </a:pPr>
            <a:fld id="{6933CB9C-65E1-4964-BBF7-124791BDAAAB}" type="slidenum">
              <a:rPr lang="en-US" smtClean="0"/>
              <a:pPr>
                <a:defRPr/>
              </a:pPr>
              <a:t>8</a:t>
            </a:fld>
            <a:endParaRPr lang="en-US" smtClean="0"/>
          </a:p>
        </p:txBody>
      </p:sp>
      <p:sp>
        <p:nvSpPr>
          <p:cNvPr id="7680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680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F8E57C9-3AC7-44FB-B768-6AA754FF3C5F}" type="slidenum">
              <a:rPr lang="en-US" smtClean="0"/>
              <a:pPr fontAlgn="base">
                <a:spcBef>
                  <a:spcPct val="0"/>
                </a:spcBef>
                <a:spcAft>
                  <a:spcPct val="0"/>
                </a:spcAft>
                <a:defRPr/>
              </a:pPr>
              <a:t>10</a:t>
            </a:fld>
            <a:endParaRPr lang="en-US" smtClean="0"/>
          </a:p>
        </p:txBody>
      </p:sp>
      <p:sp>
        <p:nvSpPr>
          <p:cNvPr id="9113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114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p>
            <a:fld id="{FD865566-A9CF-40AD-B089-D6685655DBF7}" type="slidenum">
              <a:rPr lang="en-US" smtClean="0"/>
              <a:pPr/>
              <a:t>11</a:t>
            </a:fld>
            <a:endParaRPr lang="en-US" smtClean="0"/>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p>
            <a:fld id="{88701B33-9208-4969-A286-366ED0A4F0E8}" type="slidenum">
              <a:rPr lang="en-US" smtClean="0"/>
              <a:pPr/>
              <a:t>12</a:t>
            </a:fld>
            <a:endParaRPr lang="en-US" smtClean="0"/>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F70E8A08-ABF8-4EE6-BBF5-13A29E2C07D4}" type="datetimeFigureOut">
              <a:rPr lang="en-US"/>
              <a:pPr>
                <a:defRPr/>
              </a:pPr>
              <a:t>3/12/2013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DF7967A-4208-4CCB-BE70-D504D25DC109}"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9C0BD1C-930A-4B04-BEFC-B4D0437C57A2}" type="datetimeFigureOut">
              <a:rPr lang="en-US"/>
              <a:pPr>
                <a:defRPr/>
              </a:pPr>
              <a:t>3/12/2013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84CB6BB-FED6-43CB-8A69-982AE0B9B2C2}"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EF6641F-BE9A-4809-B8FE-D4FB7487A1DA}" type="datetimeFigureOut">
              <a:rPr lang="en-US"/>
              <a:pPr>
                <a:defRPr/>
              </a:pPr>
              <a:t>3/12/2013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0E49EEA-4D9D-4B91-BE7F-5D89205ACF7F}"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08A6256A-85DF-4B4B-B2EC-23F697BF299F}" type="slidenum">
              <a:rPr lang="en-US"/>
              <a:pPr>
                <a:defRPr/>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0F2B472D-4682-44FC-A378-E921AD2F0EAA}"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8AD45EF-41AF-4B89-A1F2-858EEB91C287}" type="datetimeFigureOut">
              <a:rPr lang="en-US"/>
              <a:pPr>
                <a:defRPr/>
              </a:pPr>
              <a:t>3/12/2013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6CADC03-3525-42E6-8E81-CD65FAACA2F7}"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0D87B464-C855-4106-B044-83714F5B001B}" type="datetimeFigureOut">
              <a:rPr lang="en-US"/>
              <a:pPr>
                <a:defRPr/>
              </a:pPr>
              <a:t>3/12/2013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3D65033-4078-4342-BC08-CBAC01CA180E}"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150EDC1C-705E-478A-B28C-655FAB10D802}" type="datetimeFigureOut">
              <a:rPr lang="en-US"/>
              <a:pPr>
                <a:defRPr/>
              </a:pPr>
              <a:t>3/12/2013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D4A49A7-FCEC-4A71-985F-101EA0B1D982}"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0F33C21E-0398-4E89-B501-01219F3D0F1F}" type="datetimeFigureOut">
              <a:rPr lang="en-US"/>
              <a:pPr>
                <a:defRPr/>
              </a:pPr>
              <a:t>3/12/2013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04D7D667-D4E9-441F-AB18-9BCEFFD52F5C}"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E110C56D-7FC8-4991-9BFA-594AE38A5619}" type="datetimeFigureOut">
              <a:rPr lang="en-US"/>
              <a:pPr>
                <a:defRPr/>
              </a:pPr>
              <a:t>3/12/2013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EF34EC1F-6B94-429B-8A5E-00FFFF9ADBF2}"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C9F031C-4021-4A6A-903A-C098C7631CE9}" type="datetimeFigureOut">
              <a:rPr lang="en-US"/>
              <a:pPr>
                <a:defRPr/>
              </a:pPr>
              <a:t>3/12/2013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E193B610-FE10-484A-90C3-09B5E884C9F4}"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A0CB717-13BA-4076-8F43-E9075CF70C40}" type="datetimeFigureOut">
              <a:rPr lang="en-US"/>
              <a:pPr>
                <a:defRPr/>
              </a:pPr>
              <a:t>3/12/2013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3DD33D5-1688-4953-82B6-D3B6EA19FE31}"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99755AE-D557-4658-86CF-6F4540E455E6}" type="datetimeFigureOut">
              <a:rPr lang="en-US"/>
              <a:pPr>
                <a:defRPr/>
              </a:pPr>
              <a:t>3/12/2013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19555FF-BE5B-44D6-BCBA-AF8C1F5A91D4}"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tif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cstate="print">
            <a:lum/>
          </a:blip>
          <a:srcRect/>
          <a:stretch>
            <a:fillRect t="-2000" b="-2000"/>
          </a:stretch>
        </a:blipFill>
        <a:effectLst/>
      </p:bgPr>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335CB381-7132-451F-9A65-9D78098CFB49}" type="datetimeFigureOut">
              <a:rPr lang="en-US"/>
              <a:pPr>
                <a:defRPr/>
              </a:pPr>
              <a:t>3/12/2013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6A124A04-5CB9-4209-B055-16183C3213D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3" Type="http://schemas.openxmlformats.org/officeDocument/2006/relationships/image" Target="cid:35949745-62D5-4BA5-80E6-7D219866182E@s154.bnl.gov" TargetMode="External"/><Relationship Id="rId2" Type="http://schemas.openxmlformats.org/officeDocument/2006/relationships/image" Target="../media/image83.jpeg"/><Relationship Id="rId1" Type="http://schemas.openxmlformats.org/officeDocument/2006/relationships/slideLayout" Target="../slideLayouts/slideLayout6.xml"/><Relationship Id="rId4" Type="http://schemas.openxmlformats.org/officeDocument/2006/relationships/image" Target="../media/image84.png"/></Relationships>
</file>

<file path=ppt/slides/_rels/slide10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oleObject" Target="../embeddings/oleObject10.bin"/><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oleObject" Target="../embeddings/oleObject9.bin"/><Relationship Id="rId5" Type="http://schemas.openxmlformats.org/officeDocument/2006/relationships/oleObject" Target="../embeddings/oleObject8.bin"/><Relationship Id="rId4" Type="http://schemas.openxmlformats.org/officeDocument/2006/relationships/oleObject" Target="../embeddings/oleObject7.bin"/></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oleObject" Target="../embeddings/oleObject1.bin"/><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oleObject" Target="../embeddings/oleObject2.bin"/></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oleObject" Target="../embeddings/oleObject3.bin"/><Relationship Id="rId4" Type="http://schemas.openxmlformats.org/officeDocument/2006/relationships/image" Target="../media/image5.jpeg"/></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3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0.tiff"/><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7.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41.xml.rels><?xml version="1.0" encoding="UTF-8" standalone="yes"?>
<Relationships xmlns="http://schemas.openxmlformats.org/package/2006/relationships"><Relationship Id="rId2" Type="http://schemas.openxmlformats.org/officeDocument/2006/relationships/image" Target="../media/image34.tiff"/><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4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48.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44.emf"/></Relationships>
</file>

<file path=ppt/slides/_rels/slide4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7.png"/><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6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0.wmf"/><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9.xml"/><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7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7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7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62.wmf"/><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8.xml"/><Relationship Id="rId1" Type="http://schemas.openxmlformats.org/officeDocument/2006/relationships/slideLayout" Target="../slideLayouts/slideLayout13.xml"/><Relationship Id="rId4" Type="http://schemas.openxmlformats.org/officeDocument/2006/relationships/image" Target="../media/image66.png"/></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7.xml"/><Relationship Id="rId1" Type="http://schemas.openxmlformats.org/officeDocument/2006/relationships/vmlDrawing" Target="../drawings/vmlDrawing4.vml"/><Relationship Id="rId5" Type="http://schemas.openxmlformats.org/officeDocument/2006/relationships/oleObject" Target="../embeddings/oleObject5.bin"/><Relationship Id="rId4" Type="http://schemas.openxmlformats.org/officeDocument/2006/relationships/oleObject" Target="../embeddings/oleObject4.bin"/></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7.xml"/><Relationship Id="rId1" Type="http://schemas.openxmlformats.org/officeDocument/2006/relationships/vmlDrawing" Target="../drawings/vmlDrawing5.vml"/><Relationship Id="rId4" Type="http://schemas.openxmlformats.org/officeDocument/2006/relationships/oleObject" Target="../embeddings/oleObject6.bin"/></Relationships>
</file>

<file path=ppt/slides/_rels/slide8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pic>
        <p:nvPicPr>
          <p:cNvPr id="323587" name="Picture 3"/>
          <p:cNvPicPr>
            <a:picLocks noChangeAspect="1" noChangeArrowheads="1"/>
          </p:cNvPicPr>
          <p:nvPr/>
        </p:nvPicPr>
        <p:blipFill>
          <a:blip r:embed="rId2" cstate="print"/>
          <a:srcRect/>
          <a:stretch>
            <a:fillRect/>
          </a:stretch>
        </p:blipFill>
        <p:spPr bwMode="auto">
          <a:xfrm>
            <a:off x="609600" y="457200"/>
            <a:ext cx="7905750" cy="5086350"/>
          </a:xfrm>
          <a:prstGeom prst="rect">
            <a:avLst/>
          </a:prstGeom>
          <a:noFill/>
          <a:ln w="9525">
            <a:noFill/>
            <a:miter lim="800000"/>
            <a:headEnd/>
            <a:tailEnd/>
          </a:ln>
        </p:spPr>
      </p:pic>
      <p:sp>
        <p:nvSpPr>
          <p:cNvPr id="7" name="Rectangle 6"/>
          <p:cNvSpPr/>
          <p:nvPr/>
        </p:nvSpPr>
        <p:spPr>
          <a:xfrm>
            <a:off x="457200" y="5657671"/>
            <a:ext cx="8229600" cy="1200329"/>
          </a:xfrm>
          <a:prstGeom prst="rect">
            <a:avLst/>
          </a:prstGeom>
        </p:spPr>
        <p:txBody>
          <a:bodyPr wrap="square">
            <a:spAutoFit/>
          </a:bodyPr>
          <a:lstStyle/>
          <a:p>
            <a:r>
              <a:rPr lang="en-US" i="1" dirty="0" smtClean="0">
                <a:solidFill>
                  <a:srgbClr val="FFFF00"/>
                </a:solidFill>
              </a:rPr>
              <a:t>The Voice of the Sea is never one voice, but a tumult of many voices—voices of drowned men,—the mutterings of multitudinous dead,—the moaning of innumerable ghosts, all rising, to rage against the living, at the great Witch-call of storms….—</a:t>
            </a:r>
            <a:r>
              <a:rPr lang="en-US" dirty="0" err="1" smtClean="0">
                <a:solidFill>
                  <a:srgbClr val="FFFF00"/>
                </a:solidFill>
              </a:rPr>
              <a:t>Lafcadio</a:t>
            </a:r>
            <a:r>
              <a:rPr lang="en-US" dirty="0" smtClean="0">
                <a:solidFill>
                  <a:srgbClr val="FFFF00"/>
                </a:solidFill>
              </a:rPr>
              <a:t> Hearn (1850–1904</a:t>
            </a:r>
            <a:r>
              <a:rPr lang="en-US" i="1" dirty="0" smtClean="0">
                <a:solidFill>
                  <a:srgbClr val="FFFF00"/>
                </a:solidFill>
              </a:rPr>
              <a:t>), Chita: A Memory of Last Island</a:t>
            </a:r>
            <a:endParaRPr lang="en-US" dirty="0">
              <a:solidFill>
                <a:srgbClr val="FFFF00"/>
              </a:solidFill>
            </a:endParaRPr>
          </a:p>
        </p:txBody>
      </p:sp>
      <p:sp>
        <p:nvSpPr>
          <p:cNvPr id="8" name="Rectangle 7"/>
          <p:cNvSpPr/>
          <p:nvPr/>
        </p:nvSpPr>
        <p:spPr>
          <a:xfrm>
            <a:off x="1828800" y="0"/>
            <a:ext cx="6324600" cy="461665"/>
          </a:xfrm>
          <a:prstGeom prst="rect">
            <a:avLst/>
          </a:prstGeom>
        </p:spPr>
        <p:txBody>
          <a:bodyPr wrap="square">
            <a:spAutoFit/>
          </a:bodyPr>
          <a:lstStyle/>
          <a:p>
            <a:r>
              <a:rPr lang="en-US" sz="2400" i="1" dirty="0" smtClean="0">
                <a:solidFill>
                  <a:srgbClr val="FFFF00"/>
                </a:solidFill>
              </a:rPr>
              <a:t>Impending.</a:t>
            </a:r>
            <a:r>
              <a:rPr lang="en-US" i="1" dirty="0" smtClean="0">
                <a:solidFill>
                  <a:srgbClr val="FFFF00"/>
                </a:solidFill>
              </a:rPr>
              <a:t> Oil painting by </a:t>
            </a:r>
            <a:r>
              <a:rPr lang="en-US" dirty="0" smtClean="0">
                <a:solidFill>
                  <a:srgbClr val="FFFF00"/>
                </a:solidFill>
              </a:rPr>
              <a:t>American artist Amy Marx</a:t>
            </a:r>
            <a:endParaRPr lang="en-US" dirty="0">
              <a:solidFill>
                <a:srgbClr val="FFFF00"/>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7651" name="Picture 3" descr="res13"/>
          <p:cNvPicPr>
            <a:picLocks noGrp="1" noChangeAspect="1" noChangeArrowheads="1"/>
          </p:cNvPicPr>
          <p:nvPr>
            <p:ph idx="4294967295"/>
          </p:nvPr>
        </p:nvPicPr>
        <p:blipFill>
          <a:blip r:embed="rId3" cstate="print"/>
          <a:srcRect/>
          <a:stretch>
            <a:fillRect/>
          </a:stretch>
        </p:blipFill>
        <p:spPr>
          <a:xfrm>
            <a:off x="381000" y="1143000"/>
            <a:ext cx="8459318" cy="5427399"/>
          </a:xfrm>
          <a:noFill/>
        </p:spPr>
      </p:pic>
      <p:sp>
        <p:nvSpPr>
          <p:cNvPr id="115713" name="Rectangle 1"/>
          <p:cNvSpPr>
            <a:spLocks noChangeArrowheads="1"/>
          </p:cNvSpPr>
          <p:nvPr/>
        </p:nvSpPr>
        <p:spPr bwMode="auto">
          <a:xfrm>
            <a:off x="304800" y="306288"/>
            <a:ext cx="8610600"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38100" algn="l" defTabSz="914400" rtl="0" eaLnBrk="1" fontAlgn="base" latinLnBrk="0" hangingPunct="1">
              <a:lnSpc>
                <a:spcPct val="100000"/>
              </a:lnSpc>
              <a:spcBef>
                <a:spcPct val="0"/>
              </a:spcBef>
              <a:spcAft>
                <a:spcPct val="0"/>
              </a:spcAft>
              <a:buClrTx/>
              <a:buSzTx/>
              <a:buFontTx/>
              <a:buNone/>
              <a:tabLst/>
            </a:pPr>
            <a:r>
              <a:rPr kumimoji="0" lang="en-US" sz="2000" b="0" i="1" u="none" strike="noStrike" cap="none" normalizeH="0" baseline="0" dirty="0" smtClean="0">
                <a:ln>
                  <a:noFill/>
                </a:ln>
                <a:solidFill>
                  <a:srgbClr val="FFFF00"/>
                </a:solidFill>
                <a:effectLst/>
                <a:latin typeface="Arial" pitchFamily="34" charset="0"/>
                <a:ea typeface="Times New Roman" pitchFamily="18" charset="0"/>
                <a:cs typeface="Arial" pitchFamily="34" charset="0"/>
              </a:rPr>
              <a:t>Sunday, September 9, 1900, revealed one of the most horrible sights that ever a civilized people looked upon.         </a:t>
            </a:r>
            <a:r>
              <a:rPr kumimoji="0" lang="en-US" sz="2000" b="0" i="0" u="none" strike="noStrike" cap="none" normalizeH="0" baseline="0" dirty="0" smtClean="0">
                <a:ln>
                  <a:noFill/>
                </a:ln>
                <a:solidFill>
                  <a:srgbClr val="FFFF00"/>
                </a:solidFill>
                <a:effectLst/>
                <a:latin typeface="Arial" pitchFamily="34" charset="0"/>
                <a:ea typeface="Times New Roman" pitchFamily="18" charset="0"/>
                <a:cs typeface="Arial" pitchFamily="34" charset="0"/>
              </a:rPr>
              <a:t>-  Isaac Cline</a:t>
            </a:r>
            <a:endParaRPr kumimoji="0" lang="en-US" sz="2000" b="0" i="0" u="none" strike="noStrike" cap="none" normalizeH="0" baseline="0" dirty="0" smtClean="0">
              <a:ln>
                <a:noFill/>
              </a:ln>
              <a:solidFill>
                <a:srgbClr val="FFFF00"/>
              </a:solidFill>
              <a:effectLst/>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5713">
                                            <p:txEl>
                                              <p:pRg st="0" end="0"/>
                                            </p:txEl>
                                          </p:spTgt>
                                        </p:tgtEl>
                                        <p:attrNameLst>
                                          <p:attrName>style.visibility</p:attrName>
                                        </p:attrNameLst>
                                      </p:cBhvr>
                                      <p:to>
                                        <p:strVal val="visible"/>
                                      </p:to>
                                    </p:set>
                                    <p:animEffect transition="in" filter="fade">
                                      <p:cBhvr>
                                        <p:cTn id="7" dur="2000"/>
                                        <p:tgtEl>
                                          <p:spTgt spid="1157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2226" name="Picture 2"/>
          <p:cNvPicPr>
            <a:picLocks noChangeAspect="1" noChangeArrowheads="1"/>
          </p:cNvPicPr>
          <p:nvPr/>
        </p:nvPicPr>
        <p:blipFill>
          <a:blip r:embed="rId2" cstate="print"/>
          <a:srcRect/>
          <a:stretch>
            <a:fillRect/>
          </a:stretch>
        </p:blipFill>
        <p:spPr bwMode="auto">
          <a:xfrm>
            <a:off x="914400" y="914400"/>
            <a:ext cx="7188926" cy="5943600"/>
          </a:xfrm>
          <a:prstGeom prst="rect">
            <a:avLst/>
          </a:prstGeom>
          <a:noFill/>
          <a:ln w="9525">
            <a:noFill/>
            <a:miter lim="800000"/>
            <a:headEnd/>
            <a:tailEnd/>
          </a:ln>
        </p:spPr>
      </p:pic>
      <p:sp>
        <p:nvSpPr>
          <p:cNvPr id="5" name="Title 4"/>
          <p:cNvSpPr>
            <a:spLocks noGrp="1"/>
          </p:cNvSpPr>
          <p:nvPr>
            <p:ph type="title"/>
          </p:nvPr>
        </p:nvSpPr>
        <p:spPr>
          <a:xfrm>
            <a:off x="457200" y="0"/>
            <a:ext cx="8229600" cy="1143000"/>
          </a:xfrm>
        </p:spPr>
        <p:txBody>
          <a:bodyPr>
            <a:normAutofit/>
          </a:bodyPr>
          <a:lstStyle/>
          <a:p>
            <a:r>
              <a:rPr lang="en-US" sz="2800"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Spontaneous Aggregation of Convection</a:t>
            </a:r>
            <a:br>
              <a:rPr lang="en-US" sz="2800" dirty="0" smtClean="0">
                <a:solidFill>
                  <a:srgbClr val="0033CC"/>
                </a:solidFill>
                <a:effectLst>
                  <a:outerShdw blurRad="38100" dist="38100" dir="2700000" algn="tl">
                    <a:srgbClr val="000000">
                      <a:alpha val="43137"/>
                    </a:srgbClr>
                  </a:outerShdw>
                </a:effectLst>
                <a:latin typeface="Arial" pitchFamily="34" charset="0"/>
                <a:cs typeface="Arial" pitchFamily="34" charset="0"/>
              </a:rPr>
            </a:br>
            <a:endParaRPr lang="en-US" sz="2800" dirty="0">
              <a:solidFill>
                <a:srgbClr val="0033CC"/>
              </a:solidFill>
              <a:effectLst>
                <a:outerShdw blurRad="38100" dist="38100" dir="2700000" algn="tl">
                  <a:srgbClr val="000000">
                    <a:alpha val="43137"/>
                  </a:srgbClr>
                </a:outerShdw>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1746" name="Picture 2" descr="C:\Users\Kerry Emaanuel\Convect\RCnew\rh_random_TCs.png"/>
          <p:cNvPicPr>
            <a:picLocks noChangeAspect="1" noChangeArrowheads="1"/>
          </p:cNvPicPr>
          <p:nvPr/>
        </p:nvPicPr>
        <p:blipFill>
          <a:blip r:embed="rId2" cstate="print"/>
          <a:srcRect/>
          <a:stretch>
            <a:fillRect/>
          </a:stretch>
        </p:blipFill>
        <p:spPr bwMode="auto">
          <a:xfrm>
            <a:off x="1219200" y="1066800"/>
            <a:ext cx="6858000" cy="5451475"/>
          </a:xfrm>
          <a:prstGeom prst="rect">
            <a:avLst/>
          </a:prstGeom>
          <a:noFill/>
          <a:ln w="9525">
            <a:noFill/>
            <a:miter lim="800000"/>
            <a:headEnd/>
            <a:tailEnd/>
          </a:ln>
        </p:spPr>
      </p:pic>
      <p:sp>
        <p:nvSpPr>
          <p:cNvPr id="3" name="Title 2"/>
          <p:cNvSpPr>
            <a:spLocks noGrp="1"/>
          </p:cNvSpPr>
          <p:nvPr>
            <p:ph type="title"/>
          </p:nvPr>
        </p:nvSpPr>
        <p:spPr>
          <a:xfrm>
            <a:off x="457200" y="274638"/>
            <a:ext cx="8229600" cy="715962"/>
          </a:xfrm>
        </p:spPr>
        <p:txBody>
          <a:bodyPr/>
          <a:lstStyle/>
          <a:p>
            <a:pPr>
              <a:defRPr/>
            </a:pPr>
            <a:r>
              <a:rPr lang="en-US" sz="2800"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Nolan et al., QJRMS, 2007</a:t>
            </a:r>
            <a:endParaRPr lang="en-US" sz="2800" dirty="0">
              <a:solidFill>
                <a:srgbClr val="0033CC"/>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33474" name="Picture 2"/>
          <p:cNvPicPr>
            <a:picLocks noChangeAspect="1" noChangeArrowheads="1"/>
          </p:cNvPicPr>
          <p:nvPr/>
        </p:nvPicPr>
        <p:blipFill>
          <a:blip r:embed="rId2" cstate="print"/>
          <a:srcRect/>
          <a:stretch>
            <a:fillRect/>
          </a:stretch>
        </p:blipFill>
        <p:spPr bwMode="auto">
          <a:xfrm>
            <a:off x="4267200" y="381000"/>
            <a:ext cx="4267200" cy="6059424"/>
          </a:xfrm>
          <a:prstGeom prst="rect">
            <a:avLst/>
          </a:prstGeom>
          <a:noFill/>
          <a:ln w="9525">
            <a:noFill/>
            <a:miter lim="800000"/>
            <a:headEnd/>
            <a:tailEnd/>
          </a:ln>
        </p:spPr>
      </p:pic>
      <p:sp>
        <p:nvSpPr>
          <p:cNvPr id="4" name="TextBox 3"/>
          <p:cNvSpPr txBox="1"/>
          <p:nvPr/>
        </p:nvSpPr>
        <p:spPr>
          <a:xfrm>
            <a:off x="609600" y="1295400"/>
            <a:ext cx="3657600" cy="3416320"/>
          </a:xfrm>
          <a:prstGeom prst="rect">
            <a:avLst/>
          </a:prstGeom>
          <a:noFill/>
        </p:spPr>
        <p:txBody>
          <a:bodyPr wrap="square" rtlCol="0">
            <a:spAutoFit/>
          </a:bodyPr>
          <a:lstStyle/>
          <a:p>
            <a:r>
              <a:rPr lang="en-US" sz="2400" dirty="0" smtClean="0">
                <a:solidFill>
                  <a:srgbClr val="0033CC"/>
                </a:solidFill>
                <a:latin typeface="Arial" pitchFamily="34" charset="0"/>
                <a:cs typeface="Arial" pitchFamily="34" charset="0"/>
              </a:rPr>
              <a:t>Variation of tropical relative humidity profiles with a Simple Convective Aggregation Index (SCAI).</a:t>
            </a:r>
          </a:p>
          <a:p>
            <a:endParaRPr lang="en-US" sz="2400" dirty="0" smtClean="0">
              <a:solidFill>
                <a:srgbClr val="0033CC"/>
              </a:solidFill>
              <a:latin typeface="Arial" pitchFamily="34" charset="0"/>
              <a:cs typeface="Arial" pitchFamily="34" charset="0"/>
            </a:endParaRPr>
          </a:p>
          <a:p>
            <a:r>
              <a:rPr lang="en-US" sz="2400" i="1" dirty="0" smtClean="0">
                <a:solidFill>
                  <a:srgbClr val="0033CC"/>
                </a:solidFill>
                <a:latin typeface="Arial" pitchFamily="34" charset="0"/>
                <a:cs typeface="Arial" pitchFamily="34" charset="0"/>
              </a:rPr>
              <a:t>Courtesy Isabelle Tobin, Sandrine Bony, and Remy Roca</a:t>
            </a:r>
            <a:endParaRPr lang="en-US" sz="2400" i="1" dirty="0">
              <a:solidFill>
                <a:srgbClr val="0033CC"/>
              </a:solidFill>
              <a:latin typeface="Arial" pitchFamily="34" charset="0"/>
              <a:cs typeface="Arial" pitchFamily="34" charset="0"/>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0" y="274638"/>
            <a:ext cx="9144000" cy="1325562"/>
          </a:xfrm>
        </p:spPr>
        <p:txBody>
          <a:bodyPr>
            <a:normAutofit/>
          </a:bodyPr>
          <a:lstStyle/>
          <a:p>
            <a:pPr>
              <a:defRPr/>
            </a:pPr>
            <a:r>
              <a:rPr lang="en-US" sz="2800"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Empirical Necessary Conditions for Self-Aggregation </a:t>
            </a:r>
            <a:r>
              <a:rPr lang="en-US" sz="2400"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
            </a:r>
            <a:br>
              <a:rPr lang="en-US" sz="2400" dirty="0" smtClean="0">
                <a:solidFill>
                  <a:srgbClr val="0033CC"/>
                </a:solidFill>
                <a:effectLst>
                  <a:outerShdw blurRad="38100" dist="38100" dir="2700000" algn="tl">
                    <a:srgbClr val="000000">
                      <a:alpha val="43137"/>
                    </a:srgbClr>
                  </a:outerShdw>
                </a:effectLst>
                <a:latin typeface="Arial" pitchFamily="34" charset="0"/>
                <a:cs typeface="Arial" pitchFamily="34" charset="0"/>
              </a:rPr>
            </a:br>
            <a:r>
              <a:rPr lang="en-US" sz="2400" dirty="0" smtClean="0">
                <a:solidFill>
                  <a:srgbClr val="0033CC"/>
                </a:solidFill>
                <a:latin typeface="Arial" pitchFamily="34" charset="0"/>
                <a:cs typeface="Arial" pitchFamily="34" charset="0"/>
              </a:rPr>
              <a:t>(after Held et al., 1993; Bretherton et al., 2005; Nolan et al.; 2007)</a:t>
            </a:r>
            <a:endParaRPr lang="en-US" sz="2400" dirty="0">
              <a:solidFill>
                <a:srgbClr val="0033CC"/>
              </a:solidFill>
              <a:latin typeface="Arial" pitchFamily="34" charset="0"/>
              <a:cs typeface="Arial" pitchFamily="34" charset="0"/>
            </a:endParaRPr>
          </a:p>
        </p:txBody>
      </p:sp>
      <p:sp>
        <p:nvSpPr>
          <p:cNvPr id="32771" name="Content Placeholder 3"/>
          <p:cNvSpPr>
            <a:spLocks noGrp="1"/>
          </p:cNvSpPr>
          <p:nvPr>
            <p:ph idx="1"/>
          </p:nvPr>
        </p:nvSpPr>
        <p:spPr>
          <a:xfrm>
            <a:off x="457200" y="2057400"/>
            <a:ext cx="8229600" cy="3581400"/>
          </a:xfrm>
        </p:spPr>
        <p:txBody>
          <a:bodyPr/>
          <a:lstStyle/>
          <a:p>
            <a:pPr>
              <a:buSzPct val="70000"/>
              <a:buBlip>
                <a:blip r:embed="rId2"/>
              </a:buBlip>
            </a:pPr>
            <a:r>
              <a:rPr lang="en-US" dirty="0" smtClean="0">
                <a:solidFill>
                  <a:srgbClr val="0033CC"/>
                </a:solidFill>
                <a:latin typeface="Arial" pitchFamily="34" charset="0"/>
                <a:cs typeface="Arial" pitchFamily="34" charset="0"/>
              </a:rPr>
              <a:t>Small vertical shear of horizontal wind</a:t>
            </a:r>
          </a:p>
          <a:p>
            <a:pPr>
              <a:buSzPct val="70000"/>
              <a:buBlip>
                <a:blip r:embed="rId2"/>
              </a:buBlip>
            </a:pPr>
            <a:r>
              <a:rPr lang="en-US" dirty="0" smtClean="0">
                <a:solidFill>
                  <a:srgbClr val="0033CC"/>
                </a:solidFill>
                <a:latin typeface="Arial" pitchFamily="34" charset="0"/>
                <a:cs typeface="Arial" pitchFamily="34" charset="0"/>
              </a:rPr>
              <a:t>Interaction of radiation with clouds and/or water vapor</a:t>
            </a:r>
          </a:p>
          <a:p>
            <a:pPr>
              <a:buSzPct val="70000"/>
              <a:buBlip>
                <a:blip r:embed="rId2"/>
              </a:buBlip>
            </a:pPr>
            <a:r>
              <a:rPr lang="en-US" dirty="0" smtClean="0">
                <a:solidFill>
                  <a:srgbClr val="0033CC"/>
                </a:solidFill>
                <a:latin typeface="Arial" pitchFamily="34" charset="0"/>
                <a:cs typeface="Arial" pitchFamily="34" charset="0"/>
              </a:rPr>
              <a:t>Feedback of convective downdraft surface winds on surface fluxes</a:t>
            </a:r>
          </a:p>
          <a:p>
            <a:pPr>
              <a:buSzPct val="70000"/>
              <a:buBlip>
                <a:blip r:embed="rId2"/>
              </a:buBlip>
            </a:pPr>
            <a:r>
              <a:rPr lang="en-US" dirty="0" smtClean="0">
                <a:solidFill>
                  <a:srgbClr val="0033CC"/>
                </a:solidFill>
                <a:latin typeface="Arial" pitchFamily="34" charset="0"/>
                <a:cs typeface="Arial" pitchFamily="34" charset="0"/>
              </a:rPr>
              <a:t>Sufficiently high surface temperature</a:t>
            </a:r>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Autofit/>
          </a:bodyPr>
          <a:lstStyle/>
          <a:p>
            <a:r>
              <a:rPr lang="en-US" sz="2800"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Self-Aggregation is Temperature-Dependent</a:t>
            </a:r>
            <a:br>
              <a:rPr lang="en-US" sz="2800" dirty="0" smtClean="0">
                <a:solidFill>
                  <a:srgbClr val="0033CC"/>
                </a:solidFill>
                <a:effectLst>
                  <a:outerShdw blurRad="38100" dist="38100" dir="2700000" algn="tl">
                    <a:srgbClr val="000000">
                      <a:alpha val="43137"/>
                    </a:srgbClr>
                  </a:outerShdw>
                </a:effectLst>
                <a:latin typeface="Arial" pitchFamily="34" charset="0"/>
                <a:cs typeface="Arial" pitchFamily="34" charset="0"/>
              </a:rPr>
            </a:br>
            <a:r>
              <a:rPr lang="en-US" sz="2800"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 </a:t>
            </a:r>
            <a:r>
              <a:rPr lang="en-US" sz="2000" dirty="0" smtClean="0">
                <a:solidFill>
                  <a:srgbClr val="0033CC"/>
                </a:solidFill>
                <a:latin typeface="Arial" pitchFamily="34" charset="0"/>
                <a:cs typeface="Arial" pitchFamily="34" charset="0"/>
              </a:rPr>
              <a:t>(Nolan et al., 2007;  Emanuel and Khairoutdinov, in preparation, 2012)</a:t>
            </a:r>
            <a:endParaRPr lang="en-US" sz="2000" dirty="0">
              <a:solidFill>
                <a:srgbClr val="0033CC"/>
              </a:solidFill>
              <a:latin typeface="Arial" pitchFamily="34" charset="0"/>
              <a:cs typeface="Arial" pitchFamily="34" charset="0"/>
            </a:endParaRPr>
          </a:p>
        </p:txBody>
      </p:sp>
      <p:pic>
        <p:nvPicPr>
          <p:cNvPr id="3" name="Picture 2" descr="C:\Users\Kerry Emaanuel\Graphics\Technical figures\LW_TOA_evol_100days.jpg"/>
          <p:cNvPicPr>
            <a:picLocks noChangeAspect="1" noChangeArrowheads="1"/>
          </p:cNvPicPr>
          <p:nvPr/>
        </p:nvPicPr>
        <p:blipFill>
          <a:blip r:embed="rId2" cstate="print"/>
          <a:srcRect/>
          <a:stretch>
            <a:fillRect/>
          </a:stretch>
        </p:blipFill>
        <p:spPr bwMode="auto">
          <a:xfrm>
            <a:off x="1219003" y="1441692"/>
            <a:ext cx="6821211" cy="4806708"/>
          </a:xfrm>
          <a:prstGeom prst="rect">
            <a:avLst/>
          </a:prstGeom>
          <a:noFill/>
        </p:spPr>
      </p:pic>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cid:35949745-62D5-4BA5-80E6-7D219866182E@s154.bnl.gov"/>
          <p:cNvPicPr/>
          <p:nvPr/>
        </p:nvPicPr>
        <p:blipFill>
          <a:blip r:embed="rId2" r:link="rId3" cstate="print"/>
          <a:srcRect l="48333" t="44824"/>
          <a:stretch>
            <a:fillRect/>
          </a:stretch>
        </p:blipFill>
        <p:spPr bwMode="auto">
          <a:xfrm>
            <a:off x="2667000" y="1143000"/>
            <a:ext cx="5562600" cy="5410200"/>
          </a:xfrm>
          <a:prstGeom prst="rect">
            <a:avLst/>
          </a:prstGeom>
          <a:noFill/>
          <a:ln w="9525">
            <a:noFill/>
            <a:miter lim="800000"/>
            <a:headEnd/>
            <a:tailEnd/>
          </a:ln>
        </p:spPr>
      </p:pic>
      <p:sp>
        <p:nvSpPr>
          <p:cNvPr id="4" name="TextBox 3"/>
          <p:cNvSpPr txBox="1"/>
          <p:nvPr/>
        </p:nvSpPr>
        <p:spPr>
          <a:xfrm>
            <a:off x="228600" y="2667000"/>
            <a:ext cx="2133600" cy="1938992"/>
          </a:xfrm>
          <a:prstGeom prst="rect">
            <a:avLst/>
          </a:prstGeom>
          <a:noFill/>
        </p:spPr>
        <p:txBody>
          <a:bodyPr wrap="square" rtlCol="0">
            <a:spAutoFit/>
          </a:bodyPr>
          <a:lstStyle/>
          <a:p>
            <a:pPr algn="ctr"/>
            <a:r>
              <a:rPr lang="en-US" sz="2400" dirty="0" smtClean="0">
                <a:solidFill>
                  <a:srgbClr val="002060"/>
                </a:solidFill>
              </a:rPr>
              <a:t>Distance between vortex centers scales as </a:t>
            </a:r>
            <a:r>
              <a:rPr lang="en-US" sz="2400" dirty="0" err="1" smtClean="0">
                <a:solidFill>
                  <a:srgbClr val="002060"/>
                </a:solidFill>
              </a:rPr>
              <a:t>V</a:t>
            </a:r>
            <a:r>
              <a:rPr lang="en-US" sz="2400" baseline="-25000" dirty="0" err="1" smtClean="0">
                <a:solidFill>
                  <a:srgbClr val="002060"/>
                </a:solidFill>
              </a:rPr>
              <a:t>pot</a:t>
            </a:r>
            <a:r>
              <a:rPr lang="en-US" sz="2400" dirty="0" smtClean="0">
                <a:solidFill>
                  <a:srgbClr val="002060"/>
                </a:solidFill>
              </a:rPr>
              <a:t>/f</a:t>
            </a:r>
            <a:endParaRPr lang="en-US" sz="2400" dirty="0">
              <a:solidFill>
                <a:srgbClr val="002060"/>
              </a:solidFill>
            </a:endParaRPr>
          </a:p>
        </p:txBody>
      </p:sp>
      <p:pic>
        <p:nvPicPr>
          <p:cNvPr id="5" name="Picture 2"/>
          <p:cNvPicPr>
            <a:picLocks noChangeAspect="1" noChangeArrowheads="1"/>
          </p:cNvPicPr>
          <p:nvPr/>
        </p:nvPicPr>
        <p:blipFill>
          <a:blip r:embed="rId4" cstate="print"/>
          <a:srcRect/>
          <a:stretch>
            <a:fillRect/>
          </a:stretch>
        </p:blipFill>
        <p:spPr bwMode="auto">
          <a:xfrm>
            <a:off x="152400" y="228600"/>
            <a:ext cx="2341908" cy="1795463"/>
          </a:xfrm>
          <a:prstGeom prst="rect">
            <a:avLst/>
          </a:prstGeom>
          <a:noFill/>
          <a:ln w="9525">
            <a:noFill/>
            <a:miter lim="800000"/>
            <a:headEnd/>
            <a:tailEnd/>
          </a:ln>
          <a:scene3d>
            <a:camera prst="orthographicFront">
              <a:rot lat="0" lon="10800000" rev="0"/>
            </a:camera>
            <a:lightRig rig="threePt" dir="t">
              <a:rot lat="0" lon="0" rev="10800000"/>
            </a:lightRig>
          </a:scene3d>
        </p:spPr>
      </p:pic>
      <p:sp>
        <p:nvSpPr>
          <p:cNvPr id="6" name="TextBox 5"/>
          <p:cNvSpPr txBox="1"/>
          <p:nvPr/>
        </p:nvSpPr>
        <p:spPr>
          <a:xfrm>
            <a:off x="0" y="1981200"/>
            <a:ext cx="2590800" cy="523220"/>
          </a:xfrm>
          <a:prstGeom prst="rect">
            <a:avLst/>
          </a:prstGeom>
          <a:noFill/>
        </p:spPr>
        <p:txBody>
          <a:bodyPr wrap="square" rtlCol="0">
            <a:spAutoFit/>
          </a:bodyPr>
          <a:lstStyle/>
          <a:p>
            <a:pPr algn="ctr"/>
            <a:r>
              <a:rPr lang="en-US" sz="1400" dirty="0" smtClean="0">
                <a:solidFill>
                  <a:srgbClr val="0033CC"/>
                </a:solidFill>
              </a:rPr>
              <a:t>Vincent Van Gogh: Starry Night</a:t>
            </a:r>
            <a:endParaRPr lang="en-US" sz="1400" dirty="0">
              <a:solidFill>
                <a:srgbClr val="0033CC"/>
              </a:solidFill>
            </a:endParaRPr>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4000"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TC-World Scaling </a:t>
            </a:r>
            <a:endParaRPr lang="en-US" sz="4000" dirty="0">
              <a:solidFill>
                <a:srgbClr val="0033CC"/>
              </a:solidFill>
              <a:effectLst>
                <a:outerShdw blurRad="38100" dist="38100" dir="2700000" algn="tl">
                  <a:srgbClr val="000000">
                    <a:alpha val="43137"/>
                  </a:srgbClr>
                </a:outerShdw>
              </a:effectLst>
              <a:latin typeface="Arial" pitchFamily="34" charset="0"/>
              <a:cs typeface="Arial" pitchFamily="34" charset="0"/>
            </a:endParaRPr>
          </a:p>
        </p:txBody>
      </p:sp>
      <p:sp>
        <p:nvSpPr>
          <p:cNvPr id="4" name="Content Placeholder 3"/>
          <p:cNvSpPr>
            <a:spLocks noGrp="1"/>
          </p:cNvSpPr>
          <p:nvPr>
            <p:ph idx="1"/>
          </p:nvPr>
        </p:nvSpPr>
        <p:spPr>
          <a:xfrm>
            <a:off x="381000" y="2667000"/>
            <a:ext cx="8229600" cy="3962400"/>
          </a:xfrm>
        </p:spPr>
        <p:txBody>
          <a:bodyPr>
            <a:normAutofit/>
          </a:bodyPr>
          <a:lstStyle/>
          <a:p>
            <a:pPr>
              <a:buSzPct val="75000"/>
              <a:buBlip>
                <a:blip r:embed="rId3"/>
              </a:buBlip>
            </a:pPr>
            <a:r>
              <a:rPr lang="en-US" dirty="0" smtClean="0">
                <a:solidFill>
                  <a:srgbClr val="0033CC"/>
                </a:solidFill>
              </a:rPr>
              <a:t> </a:t>
            </a:r>
            <a:r>
              <a:rPr lang="en-US" sz="3000" dirty="0" smtClean="0">
                <a:solidFill>
                  <a:srgbClr val="0033CC"/>
                </a:solidFill>
                <a:latin typeface="Arial" pitchFamily="34" charset="0"/>
                <a:cs typeface="Arial" pitchFamily="34" charset="0"/>
              </a:rPr>
              <a:t>Frequency ~ </a:t>
            </a:r>
          </a:p>
          <a:p>
            <a:pPr>
              <a:buSzPct val="75000"/>
              <a:buBlip>
                <a:blip r:embed="rId3"/>
              </a:buBlip>
            </a:pPr>
            <a:endParaRPr lang="en-US" sz="3000" dirty="0">
              <a:solidFill>
                <a:srgbClr val="0033CC"/>
              </a:solidFill>
              <a:latin typeface="Arial" pitchFamily="34" charset="0"/>
              <a:cs typeface="Arial" pitchFamily="34" charset="0"/>
            </a:endParaRPr>
          </a:p>
          <a:p>
            <a:pPr>
              <a:buSzPct val="75000"/>
              <a:buBlip>
                <a:blip r:embed="rId3"/>
              </a:buBlip>
            </a:pPr>
            <a:r>
              <a:rPr lang="en-US" sz="3000" dirty="0" smtClean="0">
                <a:solidFill>
                  <a:srgbClr val="0033CC"/>
                </a:solidFill>
                <a:latin typeface="Arial" pitchFamily="34" charset="0"/>
                <a:cs typeface="Arial" pitchFamily="34" charset="0"/>
              </a:rPr>
              <a:t> Intensity ~</a:t>
            </a:r>
          </a:p>
          <a:p>
            <a:pPr>
              <a:buSzPct val="75000"/>
              <a:buBlip>
                <a:blip r:embed="rId3"/>
              </a:buBlip>
            </a:pPr>
            <a:endParaRPr lang="en-US" sz="3000" dirty="0" smtClean="0">
              <a:solidFill>
                <a:srgbClr val="0033CC"/>
              </a:solidFill>
              <a:latin typeface="Arial" pitchFamily="34" charset="0"/>
              <a:cs typeface="Arial" pitchFamily="34" charset="0"/>
            </a:endParaRPr>
          </a:p>
          <a:p>
            <a:pPr>
              <a:buSzPct val="75000"/>
              <a:buBlip>
                <a:blip r:embed="rId3"/>
              </a:buBlip>
            </a:pPr>
            <a:r>
              <a:rPr lang="en-US" sz="3000" dirty="0" smtClean="0">
                <a:solidFill>
                  <a:srgbClr val="0033CC"/>
                </a:solidFill>
                <a:latin typeface="Arial" pitchFamily="34" charset="0"/>
                <a:cs typeface="Arial" pitchFamily="34" charset="0"/>
              </a:rPr>
              <a:t> Power Dissipation ~</a:t>
            </a:r>
          </a:p>
          <a:p>
            <a:pPr>
              <a:buSzPct val="75000"/>
              <a:buBlip>
                <a:blip r:embed="rId3"/>
              </a:buBlip>
            </a:pPr>
            <a:endParaRPr lang="en-US" sz="3000" dirty="0" smtClean="0">
              <a:solidFill>
                <a:srgbClr val="0033CC"/>
              </a:solidFill>
              <a:latin typeface="Arial" pitchFamily="34" charset="0"/>
              <a:cs typeface="Arial" pitchFamily="34" charset="0"/>
            </a:endParaRPr>
          </a:p>
          <a:p>
            <a:pPr>
              <a:buSzPct val="75000"/>
              <a:buBlip>
                <a:blip r:embed="rId3"/>
              </a:buBlip>
            </a:pPr>
            <a:r>
              <a:rPr lang="en-US" sz="3000" dirty="0" smtClean="0">
                <a:solidFill>
                  <a:srgbClr val="0033CC"/>
                </a:solidFill>
                <a:latin typeface="Arial" pitchFamily="34" charset="0"/>
                <a:cs typeface="Arial" pitchFamily="34" charset="0"/>
              </a:rPr>
              <a:t> Size ~ </a:t>
            </a:r>
          </a:p>
          <a:p>
            <a:endParaRPr lang="en-US" dirty="0"/>
          </a:p>
        </p:txBody>
      </p:sp>
      <p:graphicFrame>
        <p:nvGraphicFramePr>
          <p:cNvPr id="5" name="Object 4"/>
          <p:cNvGraphicFramePr>
            <a:graphicFrameLocks noChangeAspect="1"/>
          </p:cNvGraphicFramePr>
          <p:nvPr/>
        </p:nvGraphicFramePr>
        <p:xfrm>
          <a:off x="3124200" y="2286000"/>
          <a:ext cx="762000" cy="1225826"/>
        </p:xfrm>
        <a:graphic>
          <a:graphicData uri="http://schemas.openxmlformats.org/presentationml/2006/ole">
            <p:oleObj spid="_x0000_s798722" name="Equation" r:id="rId4" imgW="291960" imgH="469800" progId="Equation.DSMT4">
              <p:embed/>
            </p:oleObj>
          </a:graphicData>
        </a:graphic>
      </p:graphicFrame>
      <p:graphicFrame>
        <p:nvGraphicFramePr>
          <p:cNvPr id="6" name="Object 5"/>
          <p:cNvGraphicFramePr>
            <a:graphicFrameLocks noChangeAspect="1"/>
          </p:cNvGraphicFramePr>
          <p:nvPr/>
        </p:nvGraphicFramePr>
        <p:xfrm>
          <a:off x="2819400" y="3733800"/>
          <a:ext cx="721895" cy="685800"/>
        </p:xfrm>
        <a:graphic>
          <a:graphicData uri="http://schemas.openxmlformats.org/presentationml/2006/ole">
            <p:oleObj spid="_x0000_s798723" name="Equation" r:id="rId5" imgW="253800" imgH="241200" progId="Equation.DSMT4">
              <p:embed/>
            </p:oleObj>
          </a:graphicData>
        </a:graphic>
      </p:graphicFrame>
      <p:graphicFrame>
        <p:nvGraphicFramePr>
          <p:cNvPr id="7" name="Object 6"/>
          <p:cNvGraphicFramePr>
            <a:graphicFrameLocks noChangeAspect="1"/>
          </p:cNvGraphicFramePr>
          <p:nvPr/>
        </p:nvGraphicFramePr>
        <p:xfrm>
          <a:off x="4495800" y="4800600"/>
          <a:ext cx="1295400" cy="809625"/>
        </p:xfrm>
        <a:graphic>
          <a:graphicData uri="http://schemas.openxmlformats.org/presentationml/2006/ole">
            <p:oleObj spid="_x0000_s798724" name="Equation" r:id="rId6" imgW="406080" imgH="253800" progId="Equation.DSMT4">
              <p:embed/>
            </p:oleObj>
          </a:graphicData>
        </a:graphic>
      </p:graphicFrame>
      <p:graphicFrame>
        <p:nvGraphicFramePr>
          <p:cNvPr id="563206" name="Object 6"/>
          <p:cNvGraphicFramePr>
            <a:graphicFrameLocks noChangeAspect="1"/>
          </p:cNvGraphicFramePr>
          <p:nvPr/>
        </p:nvGraphicFramePr>
        <p:xfrm>
          <a:off x="2924175" y="5508625"/>
          <a:ext cx="931863" cy="1376363"/>
        </p:xfrm>
        <a:graphic>
          <a:graphicData uri="http://schemas.openxmlformats.org/presentationml/2006/ole">
            <p:oleObj spid="_x0000_s798725" name="Equation" r:id="rId7" imgW="291960" imgH="431640" progId="Equation.DSMT4">
              <p:embed/>
            </p:oleObj>
          </a:graphicData>
        </a:graphic>
      </p:graphicFrame>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pic>
        <p:nvPicPr>
          <p:cNvPr id="18434" name="Picture 4" descr="fig2"/>
          <p:cNvPicPr>
            <a:picLocks noChangeAspect="1" noChangeArrowheads="1"/>
          </p:cNvPicPr>
          <p:nvPr/>
        </p:nvPicPr>
        <p:blipFill>
          <a:blip r:embed="rId3" cstate="print"/>
          <a:srcRect/>
          <a:stretch>
            <a:fillRect/>
          </a:stretch>
        </p:blipFill>
        <p:spPr bwMode="auto">
          <a:xfrm>
            <a:off x="0" y="1501775"/>
            <a:ext cx="9144000" cy="5356225"/>
          </a:xfrm>
          <a:prstGeom prst="rect">
            <a:avLst/>
          </a:prstGeom>
          <a:noFill/>
          <a:ln w="9525">
            <a:noFill/>
            <a:miter lim="800000"/>
            <a:headEnd/>
            <a:tailEnd/>
          </a:ln>
        </p:spPr>
      </p:pic>
      <p:sp>
        <p:nvSpPr>
          <p:cNvPr id="18435" name="Rectangle 5"/>
          <p:cNvSpPr>
            <a:spLocks noGrp="1" noChangeArrowheads="1"/>
          </p:cNvSpPr>
          <p:nvPr>
            <p:ph type="title"/>
          </p:nvPr>
        </p:nvSpPr>
        <p:spPr/>
        <p:txBody>
          <a:bodyPr/>
          <a:lstStyle/>
          <a:p>
            <a:pPr eaLnBrk="1" hangingPunct="1"/>
            <a:r>
              <a:rPr lang="en-US" dirty="0" smtClean="0">
                <a:solidFill>
                  <a:srgbClr val="FFFF00"/>
                </a:solidFill>
                <a:effectLst>
                  <a:outerShdw blurRad="38100" dist="38100" dir="2700000" algn="tl">
                    <a:srgbClr val="000000">
                      <a:alpha val="43137"/>
                    </a:srgbClr>
                  </a:outerShdw>
                </a:effectLst>
              </a:rPr>
              <a:t>The View from Space</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5" descr="fig2"/>
          <p:cNvPicPr>
            <a:picLocks noGrp="1" noChangeAspect="1" noChangeArrowheads="1"/>
          </p:cNvPicPr>
          <p:nvPr>
            <p:ph idx="4294967295"/>
          </p:nvPr>
        </p:nvPicPr>
        <p:blipFill>
          <a:blip r:embed="rId3" cstate="print"/>
          <a:srcRect/>
          <a:stretch>
            <a:fillRect/>
          </a:stretch>
        </p:blipFill>
        <p:spPr>
          <a:xfrm>
            <a:off x="0" y="0"/>
            <a:ext cx="9144000" cy="6858000"/>
          </a:xfr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50562" name="Picture 2"/>
          <p:cNvPicPr>
            <a:picLocks noChangeAspect="1" noChangeArrowheads="1"/>
          </p:cNvPicPr>
          <p:nvPr/>
        </p:nvPicPr>
        <p:blipFill>
          <a:blip r:embed="rId2" cstate="print"/>
          <a:srcRect/>
          <a:stretch>
            <a:fillRect/>
          </a:stretch>
        </p:blipFill>
        <p:spPr bwMode="auto">
          <a:xfrm>
            <a:off x="0" y="381000"/>
            <a:ext cx="9090132" cy="6172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3" descr="iss007e14908"/>
          <p:cNvPicPr>
            <a:picLocks noGrp="1" noChangeAspect="1" noChangeArrowheads="1"/>
          </p:cNvPicPr>
          <p:nvPr>
            <p:ph idx="1"/>
          </p:nvPr>
        </p:nvPicPr>
        <p:blipFill>
          <a:blip r:embed="rId3" cstate="print">
            <a:lum bright="36000" contrast="-54000"/>
          </a:blip>
          <a:srcRect b="4210"/>
          <a:stretch>
            <a:fillRect/>
          </a:stretch>
        </p:blipFill>
        <p:spPr>
          <a:xfrm>
            <a:off x="0" y="0"/>
            <a:ext cx="9144000" cy="6858000"/>
          </a:xfrm>
          <a:noFill/>
        </p:spPr>
      </p:pic>
      <p:sp>
        <p:nvSpPr>
          <p:cNvPr id="23555" name="Rectangle 2"/>
          <p:cNvSpPr>
            <a:spLocks noGrp="1" noChangeArrowheads="1"/>
          </p:cNvSpPr>
          <p:nvPr>
            <p:ph type="title"/>
          </p:nvPr>
        </p:nvSpPr>
        <p:spPr>
          <a:xfrm>
            <a:off x="457200" y="2133600"/>
            <a:ext cx="8229600" cy="1143000"/>
          </a:xfrm>
        </p:spPr>
        <p:txBody>
          <a:bodyPr/>
          <a:lstStyle/>
          <a:p>
            <a:pPr eaLnBrk="1" hangingPunct="1">
              <a:defRPr/>
            </a:pPr>
            <a:r>
              <a:rPr lang="en-US" sz="4000" b="1"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Physics of Mature Hurricanes</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3554" name="Picture 2" descr="fig10"/>
          <p:cNvPicPr>
            <a:picLocks noChangeAspect="1" noChangeArrowheads="1"/>
          </p:cNvPicPr>
          <p:nvPr/>
        </p:nvPicPr>
        <p:blipFill>
          <a:blip r:embed="rId3" cstate="print"/>
          <a:srcRect l="3751" r="1875" b="16667"/>
          <a:stretch>
            <a:fillRect/>
          </a:stretch>
        </p:blipFill>
        <p:spPr bwMode="auto">
          <a:xfrm>
            <a:off x="0" y="676275"/>
            <a:ext cx="9144000" cy="6054725"/>
          </a:xfrm>
          <a:prstGeom prst="rect">
            <a:avLst/>
          </a:prstGeom>
          <a:noFill/>
          <a:ln w="9525">
            <a:noFill/>
            <a:miter lim="800000"/>
            <a:headEnd/>
            <a:tailEnd/>
          </a:ln>
        </p:spPr>
      </p:pic>
      <p:sp>
        <p:nvSpPr>
          <p:cNvPr id="1080323" name="Text Box 3"/>
          <p:cNvSpPr txBox="1">
            <a:spLocks noChangeArrowheads="1"/>
          </p:cNvSpPr>
          <p:nvPr/>
        </p:nvSpPr>
        <p:spPr bwMode="auto">
          <a:xfrm>
            <a:off x="2438400" y="228600"/>
            <a:ext cx="4405373" cy="707886"/>
          </a:xfrm>
          <a:prstGeom prst="rect">
            <a:avLst/>
          </a:prstGeom>
          <a:noFill/>
          <a:ln w="12700" cap="sq">
            <a:noFill/>
            <a:miter lim="800000"/>
            <a:headEnd type="none" w="sm" len="sm"/>
            <a:tailEnd type="none" w="sm" len="sm"/>
          </a:ln>
          <a:effectLst/>
        </p:spPr>
        <p:txBody>
          <a:bodyPr wrap="none">
            <a:spAutoFit/>
          </a:bodyPr>
          <a:lstStyle/>
          <a:p>
            <a:pPr>
              <a:defRPr/>
            </a:pPr>
            <a:r>
              <a:rPr lang="en-US" sz="4000" dirty="0">
                <a:solidFill>
                  <a:srgbClr val="0033CC"/>
                </a:solidFill>
                <a:effectLst>
                  <a:outerShdw blurRad="38100" dist="38100" dir="2700000" algn="tl">
                    <a:srgbClr val="C0C0C0"/>
                  </a:outerShdw>
                </a:effectLst>
                <a:latin typeface="Arial" pitchFamily="34" charset="0"/>
                <a:cs typeface="Arial" pitchFamily="34" charset="0"/>
              </a:rPr>
              <a:t>Energy Production</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Text Box 2"/>
          <p:cNvSpPr txBox="1">
            <a:spLocks noChangeArrowheads="1"/>
          </p:cNvSpPr>
          <p:nvPr/>
        </p:nvSpPr>
        <p:spPr bwMode="auto">
          <a:xfrm>
            <a:off x="304800" y="762000"/>
            <a:ext cx="8458200" cy="366713"/>
          </a:xfrm>
          <a:prstGeom prst="rect">
            <a:avLst/>
          </a:prstGeom>
          <a:noFill/>
          <a:ln w="9525">
            <a:noFill/>
            <a:miter lim="800000"/>
            <a:headEnd/>
            <a:tailEnd/>
          </a:ln>
        </p:spPr>
        <p:txBody>
          <a:bodyPr>
            <a:spAutoFit/>
          </a:bodyPr>
          <a:lstStyle/>
          <a:p>
            <a:pPr>
              <a:spcBef>
                <a:spcPct val="50000"/>
              </a:spcBef>
            </a:pPr>
            <a:endParaRPr lang="en-US" sz="1800"/>
          </a:p>
        </p:txBody>
      </p:sp>
      <p:sp>
        <p:nvSpPr>
          <p:cNvPr id="1028" name="Rectangle 3"/>
          <p:cNvSpPr>
            <a:spLocks noGrp="1" noChangeArrowheads="1"/>
          </p:cNvSpPr>
          <p:nvPr>
            <p:ph type="title"/>
          </p:nvPr>
        </p:nvSpPr>
        <p:spPr>
          <a:xfrm>
            <a:off x="457200" y="152400"/>
            <a:ext cx="8153400" cy="1173162"/>
          </a:xfrm>
        </p:spPr>
        <p:txBody>
          <a:bodyPr/>
          <a:lstStyle/>
          <a:p>
            <a:pPr eaLnBrk="1" hangingPunct="1">
              <a:defRPr/>
            </a:pPr>
            <a:r>
              <a:rPr lang="en-US" sz="3200"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Carnot Theorem:  Maximum efficiency results from a particular energy cycle:</a:t>
            </a:r>
            <a:endParaRPr lang="en-US" sz="2800" dirty="0" smtClean="0">
              <a:solidFill>
                <a:srgbClr val="002060"/>
              </a:solidFill>
              <a:effectLst>
                <a:outerShdw blurRad="38100" dist="38100" dir="2700000" algn="tl">
                  <a:srgbClr val="000000">
                    <a:alpha val="43137"/>
                  </a:srgbClr>
                </a:outerShdw>
              </a:effectLst>
            </a:endParaRPr>
          </a:p>
        </p:txBody>
      </p:sp>
      <p:sp>
        <p:nvSpPr>
          <p:cNvPr id="1029" name="Rectangle 4"/>
          <p:cNvSpPr>
            <a:spLocks noGrp="1" noChangeArrowheads="1"/>
          </p:cNvSpPr>
          <p:nvPr>
            <p:ph type="body" idx="1"/>
          </p:nvPr>
        </p:nvSpPr>
        <p:spPr>
          <a:xfrm>
            <a:off x="457200" y="1600200"/>
            <a:ext cx="8229600" cy="2514600"/>
          </a:xfrm>
        </p:spPr>
        <p:txBody>
          <a:bodyPr/>
          <a:lstStyle/>
          <a:p>
            <a:pPr eaLnBrk="1" hangingPunct="1">
              <a:buSzPct val="70000"/>
              <a:buBlip>
                <a:blip r:embed="rId4"/>
              </a:buBlip>
            </a:pPr>
            <a:r>
              <a:rPr lang="en-US" dirty="0" smtClean="0">
                <a:solidFill>
                  <a:srgbClr val="0033CC"/>
                </a:solidFill>
                <a:latin typeface="Arial" pitchFamily="34" charset="0"/>
                <a:cs typeface="Arial" pitchFamily="34" charset="0"/>
              </a:rPr>
              <a:t>Isothermal expansion</a:t>
            </a:r>
          </a:p>
          <a:p>
            <a:pPr eaLnBrk="1" hangingPunct="1">
              <a:buSzPct val="70000"/>
              <a:buBlip>
                <a:blip r:embed="rId4"/>
              </a:buBlip>
            </a:pPr>
            <a:r>
              <a:rPr lang="en-US" dirty="0" smtClean="0">
                <a:solidFill>
                  <a:srgbClr val="0033CC"/>
                </a:solidFill>
                <a:latin typeface="Arial" pitchFamily="34" charset="0"/>
                <a:cs typeface="Arial" pitchFamily="34" charset="0"/>
              </a:rPr>
              <a:t>Adiabatic expansion</a:t>
            </a:r>
          </a:p>
          <a:p>
            <a:pPr eaLnBrk="1" hangingPunct="1">
              <a:buSzPct val="70000"/>
              <a:buBlip>
                <a:blip r:embed="rId4"/>
              </a:buBlip>
            </a:pPr>
            <a:r>
              <a:rPr lang="en-US" dirty="0" smtClean="0">
                <a:solidFill>
                  <a:srgbClr val="0033CC"/>
                </a:solidFill>
                <a:latin typeface="Arial" pitchFamily="34" charset="0"/>
                <a:cs typeface="Arial" pitchFamily="34" charset="0"/>
              </a:rPr>
              <a:t>Isothermal compression</a:t>
            </a:r>
          </a:p>
          <a:p>
            <a:pPr eaLnBrk="1" hangingPunct="1">
              <a:buSzPct val="70000"/>
              <a:buBlip>
                <a:blip r:embed="rId4"/>
              </a:buBlip>
            </a:pPr>
            <a:r>
              <a:rPr lang="en-US" dirty="0" smtClean="0">
                <a:solidFill>
                  <a:srgbClr val="0033CC"/>
                </a:solidFill>
                <a:latin typeface="Arial" pitchFamily="34" charset="0"/>
                <a:cs typeface="Arial" pitchFamily="34" charset="0"/>
              </a:rPr>
              <a:t>Adiabatic compression</a:t>
            </a:r>
          </a:p>
          <a:p>
            <a:pPr eaLnBrk="1" hangingPunct="1"/>
            <a:endParaRPr lang="en-US" dirty="0" smtClean="0"/>
          </a:p>
        </p:txBody>
      </p:sp>
      <p:sp>
        <p:nvSpPr>
          <p:cNvPr id="1030" name="Text Box 5"/>
          <p:cNvSpPr txBox="1">
            <a:spLocks noChangeArrowheads="1"/>
          </p:cNvSpPr>
          <p:nvPr/>
        </p:nvSpPr>
        <p:spPr bwMode="auto">
          <a:xfrm>
            <a:off x="914400" y="4038600"/>
            <a:ext cx="7848600" cy="1190625"/>
          </a:xfrm>
          <a:prstGeom prst="rect">
            <a:avLst/>
          </a:prstGeom>
          <a:noFill/>
          <a:ln w="9525">
            <a:noFill/>
            <a:miter lim="800000"/>
            <a:headEnd/>
            <a:tailEnd/>
          </a:ln>
        </p:spPr>
        <p:txBody>
          <a:bodyPr>
            <a:spAutoFit/>
          </a:bodyPr>
          <a:lstStyle/>
          <a:p>
            <a:pPr>
              <a:spcBef>
                <a:spcPct val="50000"/>
              </a:spcBef>
            </a:pPr>
            <a:r>
              <a:rPr lang="en-US" sz="1800">
                <a:solidFill>
                  <a:srgbClr val="002060"/>
                </a:solidFill>
              </a:rPr>
              <a:t>Note:  Last leg is not adiabatic in hurricane: Air cools radiatively. But since environmental temperature profile is moist adiabatic, the amount of radiative cooling is the same as if air were saturated and descending moist adiabatically. </a:t>
            </a:r>
          </a:p>
        </p:txBody>
      </p:sp>
      <p:sp>
        <p:nvSpPr>
          <p:cNvPr id="1031" name="Text Box 6"/>
          <p:cNvSpPr txBox="1">
            <a:spLocks noChangeArrowheads="1"/>
          </p:cNvSpPr>
          <p:nvPr/>
        </p:nvSpPr>
        <p:spPr bwMode="auto">
          <a:xfrm>
            <a:off x="304800" y="5181600"/>
            <a:ext cx="5105400" cy="461665"/>
          </a:xfrm>
          <a:prstGeom prst="rect">
            <a:avLst/>
          </a:prstGeom>
          <a:noFill/>
          <a:ln w="9525">
            <a:noFill/>
            <a:miter lim="800000"/>
            <a:headEnd/>
            <a:tailEnd/>
          </a:ln>
        </p:spPr>
        <p:txBody>
          <a:bodyPr>
            <a:spAutoFit/>
          </a:bodyPr>
          <a:lstStyle/>
          <a:p>
            <a:pPr>
              <a:spcBef>
                <a:spcPct val="50000"/>
              </a:spcBef>
            </a:pPr>
            <a:r>
              <a:rPr lang="en-US" sz="2400" dirty="0">
                <a:solidFill>
                  <a:srgbClr val="0033CC"/>
                </a:solidFill>
              </a:rPr>
              <a:t>Maximum rate of </a:t>
            </a:r>
            <a:r>
              <a:rPr lang="en-US" sz="2400" dirty="0" smtClean="0">
                <a:solidFill>
                  <a:srgbClr val="0033CC"/>
                </a:solidFill>
              </a:rPr>
              <a:t>energy production:</a:t>
            </a:r>
            <a:endParaRPr lang="en-US" sz="2400" dirty="0">
              <a:solidFill>
                <a:srgbClr val="0033CC"/>
              </a:solidFill>
            </a:endParaRPr>
          </a:p>
        </p:txBody>
      </p:sp>
      <p:graphicFrame>
        <p:nvGraphicFramePr>
          <p:cNvPr id="1026" name="Object 7"/>
          <p:cNvGraphicFramePr>
            <a:graphicFrameLocks noChangeAspect="1"/>
          </p:cNvGraphicFramePr>
          <p:nvPr/>
        </p:nvGraphicFramePr>
        <p:xfrm>
          <a:off x="3429000" y="5562600"/>
          <a:ext cx="2144713" cy="1089025"/>
        </p:xfrm>
        <a:graphic>
          <a:graphicData uri="http://schemas.openxmlformats.org/presentationml/2006/ole">
            <p:oleObj spid="_x0000_s299010" name="Equation" r:id="rId5" imgW="850680" imgH="431640" progId="Equation.DSMT4">
              <p:embed/>
            </p:oleObj>
          </a:graphicData>
        </a:graphic>
      </p:graphicFrame>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9" name="Rectangle 2"/>
          <p:cNvSpPr>
            <a:spLocks noGrp="1" noChangeArrowheads="1"/>
          </p:cNvSpPr>
          <p:nvPr>
            <p:ph type="title"/>
          </p:nvPr>
        </p:nvSpPr>
        <p:spPr/>
        <p:txBody>
          <a:bodyPr/>
          <a:lstStyle/>
          <a:p>
            <a:pPr eaLnBrk="1" hangingPunct="1">
              <a:defRPr/>
            </a:pPr>
            <a:r>
              <a:rPr lang="en-US" sz="3600"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Theoretical Upper Bound on Hurricane Maximum Wind Speed:</a:t>
            </a:r>
          </a:p>
        </p:txBody>
      </p:sp>
      <p:graphicFrame>
        <p:nvGraphicFramePr>
          <p:cNvPr id="4098" name="Object 3"/>
          <p:cNvGraphicFramePr>
            <a:graphicFrameLocks noChangeAspect="1"/>
          </p:cNvGraphicFramePr>
          <p:nvPr>
            <p:ph idx="1"/>
          </p:nvPr>
        </p:nvGraphicFramePr>
        <p:xfrm>
          <a:off x="1041400" y="2514600"/>
          <a:ext cx="6632575" cy="2060575"/>
        </p:xfrm>
        <a:graphic>
          <a:graphicData uri="http://schemas.openxmlformats.org/presentationml/2006/ole">
            <p:oleObj spid="_x0000_s302082" name="Equation" r:id="rId4" imgW="3924000" imgH="1218960" progId="Equation.DSMT4">
              <p:embed/>
            </p:oleObj>
          </a:graphicData>
        </a:graphic>
      </p:graphicFrame>
      <p:sp>
        <p:nvSpPr>
          <p:cNvPr id="4100" name="Text Box 4"/>
          <p:cNvSpPr txBox="1">
            <a:spLocks noChangeArrowheads="1"/>
          </p:cNvSpPr>
          <p:nvPr/>
        </p:nvSpPr>
        <p:spPr bwMode="auto">
          <a:xfrm>
            <a:off x="5867400" y="4495800"/>
            <a:ext cx="2057400" cy="641350"/>
          </a:xfrm>
          <a:prstGeom prst="rect">
            <a:avLst/>
          </a:prstGeom>
          <a:noFill/>
          <a:ln w="9525">
            <a:noFill/>
            <a:miter lim="800000"/>
            <a:headEnd/>
            <a:tailEnd/>
          </a:ln>
        </p:spPr>
        <p:txBody>
          <a:bodyPr>
            <a:spAutoFit/>
          </a:bodyPr>
          <a:lstStyle/>
          <a:p>
            <a:pPr>
              <a:spcBef>
                <a:spcPct val="50000"/>
              </a:spcBef>
            </a:pPr>
            <a:r>
              <a:rPr lang="en-US" sz="1800" b="1" dirty="0">
                <a:solidFill>
                  <a:srgbClr val="00B050"/>
                </a:solidFill>
              </a:rPr>
              <a:t>Air-sea enthalpy disequilibrium</a:t>
            </a:r>
          </a:p>
        </p:txBody>
      </p:sp>
      <p:sp>
        <p:nvSpPr>
          <p:cNvPr id="4101" name="Text Box 5"/>
          <p:cNvSpPr txBox="1">
            <a:spLocks noChangeArrowheads="1"/>
          </p:cNvSpPr>
          <p:nvPr/>
        </p:nvSpPr>
        <p:spPr bwMode="auto">
          <a:xfrm>
            <a:off x="4191000" y="1752600"/>
            <a:ext cx="1676400" cy="641350"/>
          </a:xfrm>
          <a:prstGeom prst="rect">
            <a:avLst/>
          </a:prstGeom>
          <a:noFill/>
          <a:ln w="9525">
            <a:noFill/>
            <a:miter lim="800000"/>
            <a:headEnd/>
            <a:tailEnd/>
          </a:ln>
        </p:spPr>
        <p:txBody>
          <a:bodyPr>
            <a:spAutoFit/>
          </a:bodyPr>
          <a:lstStyle/>
          <a:p>
            <a:pPr>
              <a:spcBef>
                <a:spcPct val="50000"/>
              </a:spcBef>
            </a:pPr>
            <a:r>
              <a:rPr lang="en-US" sz="1800" b="1" dirty="0">
                <a:solidFill>
                  <a:srgbClr val="00B050"/>
                </a:solidFill>
              </a:rPr>
              <a:t>Surface temperature</a:t>
            </a:r>
          </a:p>
        </p:txBody>
      </p:sp>
      <p:sp>
        <p:nvSpPr>
          <p:cNvPr id="4102" name="Text Box 6"/>
          <p:cNvSpPr txBox="1">
            <a:spLocks noChangeArrowheads="1"/>
          </p:cNvSpPr>
          <p:nvPr/>
        </p:nvSpPr>
        <p:spPr bwMode="auto">
          <a:xfrm>
            <a:off x="4343400" y="4495800"/>
            <a:ext cx="1600200" cy="641350"/>
          </a:xfrm>
          <a:prstGeom prst="rect">
            <a:avLst/>
          </a:prstGeom>
          <a:noFill/>
          <a:ln w="9525">
            <a:noFill/>
            <a:miter lim="800000"/>
            <a:headEnd/>
            <a:tailEnd/>
          </a:ln>
        </p:spPr>
        <p:txBody>
          <a:bodyPr>
            <a:spAutoFit/>
          </a:bodyPr>
          <a:lstStyle/>
          <a:p>
            <a:pPr>
              <a:spcBef>
                <a:spcPct val="50000"/>
              </a:spcBef>
            </a:pPr>
            <a:r>
              <a:rPr lang="en-US" sz="1800" b="1" dirty="0">
                <a:solidFill>
                  <a:srgbClr val="00B050"/>
                </a:solidFill>
              </a:rPr>
              <a:t>Outflow temperature</a:t>
            </a:r>
          </a:p>
        </p:txBody>
      </p:sp>
      <p:sp>
        <p:nvSpPr>
          <p:cNvPr id="4103" name="Line 7"/>
          <p:cNvSpPr>
            <a:spLocks noChangeShapeType="1"/>
          </p:cNvSpPr>
          <p:nvPr/>
        </p:nvSpPr>
        <p:spPr bwMode="auto">
          <a:xfrm flipV="1">
            <a:off x="4648200" y="4038600"/>
            <a:ext cx="228600" cy="457200"/>
          </a:xfrm>
          <a:prstGeom prst="line">
            <a:avLst/>
          </a:prstGeom>
          <a:noFill/>
          <a:ln w="9525">
            <a:solidFill>
              <a:schemeClr val="tx1"/>
            </a:solidFill>
            <a:round/>
            <a:headEnd/>
            <a:tailEnd type="triangle" w="med" len="med"/>
          </a:ln>
        </p:spPr>
        <p:txBody>
          <a:bodyPr/>
          <a:lstStyle/>
          <a:p>
            <a:endParaRPr lang="en-US"/>
          </a:p>
        </p:txBody>
      </p:sp>
      <p:sp>
        <p:nvSpPr>
          <p:cNvPr id="4104" name="Line 8"/>
          <p:cNvSpPr>
            <a:spLocks noChangeShapeType="1"/>
          </p:cNvSpPr>
          <p:nvPr/>
        </p:nvSpPr>
        <p:spPr bwMode="auto">
          <a:xfrm flipH="1">
            <a:off x="4724400" y="2362200"/>
            <a:ext cx="381000" cy="304800"/>
          </a:xfrm>
          <a:prstGeom prst="line">
            <a:avLst/>
          </a:prstGeom>
          <a:noFill/>
          <a:ln w="9525">
            <a:solidFill>
              <a:schemeClr val="tx1"/>
            </a:solidFill>
            <a:round/>
            <a:headEnd/>
            <a:tailEnd type="triangle" w="med" len="med"/>
          </a:ln>
        </p:spPr>
        <p:txBody>
          <a:bodyPr/>
          <a:lstStyle/>
          <a:p>
            <a:endParaRPr lang="en-US"/>
          </a:p>
        </p:txBody>
      </p:sp>
      <p:sp>
        <p:nvSpPr>
          <p:cNvPr id="4105" name="Text Box 9"/>
          <p:cNvSpPr txBox="1">
            <a:spLocks noChangeArrowheads="1"/>
          </p:cNvSpPr>
          <p:nvPr/>
        </p:nvSpPr>
        <p:spPr bwMode="auto">
          <a:xfrm>
            <a:off x="1905000" y="4495800"/>
            <a:ext cx="1981200" cy="1465263"/>
          </a:xfrm>
          <a:prstGeom prst="rect">
            <a:avLst/>
          </a:prstGeom>
          <a:noFill/>
          <a:ln w="9525">
            <a:noFill/>
            <a:miter lim="800000"/>
            <a:headEnd/>
            <a:tailEnd/>
          </a:ln>
        </p:spPr>
        <p:txBody>
          <a:bodyPr>
            <a:spAutoFit/>
          </a:bodyPr>
          <a:lstStyle/>
          <a:p>
            <a:pPr>
              <a:spcBef>
                <a:spcPct val="50000"/>
              </a:spcBef>
            </a:pPr>
            <a:r>
              <a:rPr lang="en-US" sz="1800" b="1" dirty="0">
                <a:solidFill>
                  <a:srgbClr val="00B050"/>
                </a:solidFill>
              </a:rPr>
              <a:t>Ratio of exchange coefficients of enthalpy and momentum</a:t>
            </a:r>
          </a:p>
        </p:txBody>
      </p:sp>
      <p:sp>
        <p:nvSpPr>
          <p:cNvPr id="4106" name="Line 10"/>
          <p:cNvSpPr>
            <a:spLocks noChangeShapeType="1"/>
          </p:cNvSpPr>
          <p:nvPr/>
        </p:nvSpPr>
        <p:spPr bwMode="auto">
          <a:xfrm flipV="1">
            <a:off x="2514600" y="4038600"/>
            <a:ext cx="838200" cy="457200"/>
          </a:xfrm>
          <a:prstGeom prst="line">
            <a:avLst/>
          </a:prstGeom>
          <a:noFill/>
          <a:ln w="9525">
            <a:solidFill>
              <a:schemeClr val="tx1"/>
            </a:solidFill>
            <a:round/>
            <a:headEnd/>
            <a:tailEnd type="triangle" w="med" len="med"/>
          </a:ln>
        </p:spPr>
        <p:txBody>
          <a:bodyPr/>
          <a:lstStyle/>
          <a:p>
            <a:endParaRPr lang="en-US"/>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5602" name="Picture 2" descr="vm"/>
          <p:cNvPicPr>
            <a:picLocks noChangeAspect="1" noChangeArrowheads="1"/>
          </p:cNvPicPr>
          <p:nvPr/>
        </p:nvPicPr>
        <p:blipFill>
          <a:blip r:embed="rId3" cstate="print"/>
          <a:srcRect/>
          <a:stretch>
            <a:fillRect/>
          </a:stretch>
        </p:blipFill>
        <p:spPr bwMode="auto">
          <a:xfrm>
            <a:off x="228600" y="515938"/>
            <a:ext cx="8610600" cy="57753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6626" name="Picture 4"/>
          <p:cNvPicPr>
            <a:picLocks noChangeAspect="1" noChangeArrowheads="1"/>
          </p:cNvPicPr>
          <p:nvPr/>
        </p:nvPicPr>
        <p:blipFill>
          <a:blip r:embed="rId3" cstate="print"/>
          <a:srcRect l="8392" r="10912"/>
          <a:stretch>
            <a:fillRect/>
          </a:stretch>
        </p:blipFill>
        <p:spPr bwMode="auto">
          <a:xfrm>
            <a:off x="533400" y="762000"/>
            <a:ext cx="7654925" cy="5916613"/>
          </a:xfrm>
          <a:prstGeom prst="rect">
            <a:avLst/>
          </a:prstGeom>
          <a:noFill/>
          <a:ln w="9525">
            <a:noFill/>
            <a:miter lim="800000"/>
            <a:headEnd/>
            <a:tailEnd/>
          </a:ln>
        </p:spPr>
      </p:pic>
      <p:sp>
        <p:nvSpPr>
          <p:cNvPr id="5" name="TextBox 4"/>
          <p:cNvSpPr txBox="1"/>
          <p:nvPr/>
        </p:nvSpPr>
        <p:spPr>
          <a:xfrm>
            <a:off x="1219200" y="381000"/>
            <a:ext cx="7239000" cy="523875"/>
          </a:xfrm>
          <a:prstGeom prst="rect">
            <a:avLst/>
          </a:prstGeom>
          <a:noFill/>
        </p:spPr>
        <p:txBody>
          <a:bodyPr>
            <a:spAutoFit/>
          </a:bodyPr>
          <a:lstStyle/>
          <a:p>
            <a:pPr>
              <a:defRPr/>
            </a:pPr>
            <a:r>
              <a:rPr lang="en-US" sz="2800" dirty="0">
                <a:solidFill>
                  <a:srgbClr val="0033CC"/>
                </a:solidFill>
                <a:effectLst>
                  <a:outerShdw blurRad="38100" dist="38100" dir="2700000" algn="tl">
                    <a:srgbClr val="000000">
                      <a:alpha val="43137"/>
                    </a:srgbClr>
                  </a:outerShdw>
                </a:effectLst>
              </a:rPr>
              <a:t>Annual Maximum Potential Intensity (m/s)</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fig2"/>
          <p:cNvPicPr>
            <a:picLocks noChangeAspect="1" noChangeArrowheads="1"/>
          </p:cNvPicPr>
          <p:nvPr/>
        </p:nvPicPr>
        <p:blipFill>
          <a:blip r:embed="rId3" cstate="print"/>
          <a:srcRect l="12819" t="7295" r="40565" b="33011"/>
          <a:stretch>
            <a:fillRect/>
          </a:stretch>
        </p:blipFill>
        <p:spPr bwMode="auto">
          <a:xfrm>
            <a:off x="0" y="0"/>
            <a:ext cx="9144000" cy="6858000"/>
          </a:xfrm>
          <a:prstGeom prst="rect">
            <a:avLst/>
          </a:prstGeom>
          <a:noFill/>
          <a:ln w="9525">
            <a:noFill/>
            <a:miter lim="800000"/>
            <a:headEnd/>
            <a:tailEnd/>
          </a:ln>
        </p:spPr>
      </p:pic>
      <p:sp>
        <p:nvSpPr>
          <p:cNvPr id="300035" name="Rectangle 3"/>
          <p:cNvSpPr>
            <a:spLocks noGrp="1" noChangeArrowheads="1"/>
          </p:cNvSpPr>
          <p:nvPr>
            <p:ph type="ctrTitle" idx="4294967295"/>
          </p:nvPr>
        </p:nvSpPr>
        <p:spPr>
          <a:xfrm>
            <a:off x="1066800" y="685800"/>
            <a:ext cx="7772400" cy="1981200"/>
          </a:xfrm>
          <a:effectLst>
            <a:outerShdw dist="35921" dir="2700000" algn="ctr" rotWithShape="0">
              <a:schemeClr val="tx1"/>
            </a:outerShdw>
          </a:effectLst>
        </p:spPr>
        <p:txBody>
          <a:bodyPr>
            <a:normAutofit/>
          </a:bodyPr>
          <a:lstStyle/>
          <a:p>
            <a:pPr algn="r"/>
            <a:r>
              <a:rPr lang="en-US" sz="4800" b="1" dirty="0" smtClean="0">
                <a:solidFill>
                  <a:srgbClr val="FFFF00"/>
                </a:solidFill>
                <a:effectLst>
                  <a:outerShdw blurRad="38100" dist="38100" dir="2700000" algn="tl">
                    <a:srgbClr val="000000">
                      <a:alpha val="43137"/>
                    </a:srgbClr>
                  </a:outerShdw>
                </a:effectLst>
              </a:rPr>
              <a:t>Hurricanes: Present and Future</a:t>
            </a:r>
            <a:endParaRPr lang="en-US" sz="4800" b="1" dirty="0">
              <a:solidFill>
                <a:srgbClr val="FFFF00"/>
              </a:solidFill>
              <a:effectLst>
                <a:outerShdw blurRad="38100" dist="38100" dir="2700000" algn="tl">
                  <a:srgbClr val="000000">
                    <a:alpha val="43137"/>
                  </a:srgbClr>
                </a:outerShdw>
              </a:effectLst>
              <a:latin typeface="Arial" pitchFamily="34" charset="0"/>
              <a:cs typeface="Arial" pitchFamily="34" charset="0"/>
            </a:endParaRPr>
          </a:p>
        </p:txBody>
      </p:sp>
      <p:sp>
        <p:nvSpPr>
          <p:cNvPr id="3076" name="Rectangle 4"/>
          <p:cNvSpPr>
            <a:spLocks noGrp="1" noChangeArrowheads="1"/>
          </p:cNvSpPr>
          <p:nvPr>
            <p:ph type="subTitle" idx="4294967295"/>
          </p:nvPr>
        </p:nvSpPr>
        <p:spPr>
          <a:xfrm>
            <a:off x="304800" y="5181600"/>
            <a:ext cx="7010400" cy="1524000"/>
          </a:xfrm>
        </p:spPr>
        <p:txBody>
          <a:bodyPr/>
          <a:lstStyle/>
          <a:p>
            <a:pPr marL="0" indent="0">
              <a:lnSpc>
                <a:spcPct val="90000"/>
              </a:lnSpc>
              <a:buFontTx/>
              <a:buNone/>
            </a:pPr>
            <a:r>
              <a:rPr lang="en-US" b="1" dirty="0" smtClean="0">
                <a:solidFill>
                  <a:srgbClr val="0033CC"/>
                </a:solidFill>
                <a:latin typeface="Arial" pitchFamily="34" charset="0"/>
                <a:cs typeface="Arial" pitchFamily="34" charset="0"/>
              </a:rPr>
              <a:t>Kerry Emanuel</a:t>
            </a:r>
          </a:p>
          <a:p>
            <a:pPr marL="0" indent="0">
              <a:lnSpc>
                <a:spcPct val="90000"/>
              </a:lnSpc>
              <a:buFontTx/>
              <a:buNone/>
            </a:pPr>
            <a:r>
              <a:rPr lang="en-US" b="1" dirty="0" smtClean="0">
                <a:solidFill>
                  <a:srgbClr val="0033CC"/>
                </a:solidFill>
                <a:latin typeface="Arial" pitchFamily="34" charset="0"/>
                <a:cs typeface="Arial" pitchFamily="34" charset="0"/>
              </a:rPr>
              <a:t>Massachusetts Institute of Technology</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828800"/>
            <a:ext cx="8229600" cy="1676400"/>
          </a:xfrm>
        </p:spPr>
        <p:txBody>
          <a:bodyPr/>
          <a:lstStyle/>
          <a:p>
            <a:r>
              <a:rPr lang="en-US" sz="4000" b="1"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Atlantic Hurricanes and Climate Change</a:t>
            </a:r>
            <a:endParaRPr lang="en-US" sz="4000" b="1" dirty="0">
              <a:solidFill>
                <a:srgbClr val="0033CC"/>
              </a:solidFill>
              <a:effectLst>
                <a:outerShdw blurRad="38100" dist="38100" dir="2700000" algn="tl">
                  <a:srgbClr val="000000">
                    <a:alpha val="43137"/>
                  </a:srgbClr>
                </a:outerShdw>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2" descr="iss007e14908"/>
          <p:cNvPicPr>
            <a:picLocks noChangeAspect="1" noChangeArrowheads="1"/>
          </p:cNvPicPr>
          <p:nvPr/>
        </p:nvPicPr>
        <p:blipFill>
          <a:blip r:embed="rId4" cstate="print">
            <a:lum bright="36000" contrast="-54000"/>
          </a:blip>
          <a:srcRect b="4210"/>
          <a:stretch>
            <a:fillRect/>
          </a:stretch>
        </p:blipFill>
        <p:spPr bwMode="auto">
          <a:xfrm>
            <a:off x="0" y="0"/>
            <a:ext cx="9144000" cy="6858000"/>
          </a:xfrm>
          <a:prstGeom prst="rect">
            <a:avLst/>
          </a:prstGeom>
          <a:noFill/>
          <a:ln w="9525">
            <a:noFill/>
            <a:miter lim="800000"/>
            <a:headEnd/>
            <a:tailEnd/>
          </a:ln>
        </p:spPr>
      </p:pic>
      <p:sp>
        <p:nvSpPr>
          <p:cNvPr id="2052" name="Rectangle 3"/>
          <p:cNvSpPr>
            <a:spLocks noGrp="1" noChangeArrowheads="1"/>
          </p:cNvSpPr>
          <p:nvPr>
            <p:ph type="title"/>
          </p:nvPr>
        </p:nvSpPr>
        <p:spPr>
          <a:xfrm>
            <a:off x="457200" y="0"/>
            <a:ext cx="8458200" cy="2590800"/>
          </a:xfrm>
        </p:spPr>
        <p:txBody>
          <a:bodyPr/>
          <a:lstStyle/>
          <a:p>
            <a:pPr eaLnBrk="1" hangingPunct="1">
              <a:defRPr/>
            </a:pPr>
            <a:r>
              <a:rPr lang="en-US" sz="4000" dirty="0" smtClean="0">
                <a:solidFill>
                  <a:srgbClr val="FFFF00"/>
                </a:solidFill>
                <a:effectLst>
                  <a:outerShdw blurRad="38100" dist="38100" dir="2700000" algn="tl">
                    <a:srgbClr val="C0C0C0"/>
                  </a:outerShdw>
                </a:effectLst>
                <a:latin typeface="Arial" pitchFamily="34" charset="0"/>
                <a:cs typeface="Arial" pitchFamily="34" charset="0"/>
              </a:rPr>
              <a:t>Intensity Metric:</a:t>
            </a:r>
            <a:r>
              <a:rPr lang="en-US" sz="4000" dirty="0" smtClean="0">
                <a:solidFill>
                  <a:srgbClr val="FFFF00"/>
                </a:solidFill>
                <a:effectLst>
                  <a:outerShdw blurRad="38100" dist="38100" dir="2700000" algn="tl">
                    <a:srgbClr val="C0C0C0"/>
                  </a:outerShdw>
                </a:effectLst>
              </a:rPr>
              <a:t/>
            </a:r>
            <a:br>
              <a:rPr lang="en-US" sz="4000" dirty="0" smtClean="0">
                <a:solidFill>
                  <a:srgbClr val="FFFF00"/>
                </a:solidFill>
                <a:effectLst>
                  <a:outerShdw blurRad="38100" dist="38100" dir="2700000" algn="tl">
                    <a:srgbClr val="C0C0C0"/>
                  </a:outerShdw>
                </a:effectLst>
              </a:rPr>
            </a:br>
            <a:r>
              <a:rPr lang="en-US" sz="4000" dirty="0" smtClean="0">
                <a:effectLst>
                  <a:outerShdw blurRad="38100" dist="38100" dir="2700000" algn="tl">
                    <a:srgbClr val="C0C0C0"/>
                  </a:outerShdw>
                </a:effectLst>
              </a:rPr>
              <a:t/>
            </a:r>
            <a:br>
              <a:rPr lang="en-US" sz="4000" dirty="0" smtClean="0">
                <a:effectLst>
                  <a:outerShdw blurRad="38100" dist="38100" dir="2700000" algn="tl">
                    <a:srgbClr val="C0C0C0"/>
                  </a:outerShdw>
                </a:effectLst>
              </a:rPr>
            </a:br>
            <a:r>
              <a:rPr lang="en-US" sz="4000" b="1" dirty="0" smtClean="0">
                <a:solidFill>
                  <a:srgbClr val="0033CC"/>
                </a:solidFill>
                <a:effectLst>
                  <a:outerShdw blurRad="38100" dist="38100" dir="2700000" algn="tl">
                    <a:srgbClr val="C0C0C0"/>
                  </a:outerShdw>
                </a:effectLst>
                <a:latin typeface="Arial" pitchFamily="34" charset="0"/>
                <a:cs typeface="Arial" pitchFamily="34" charset="0"/>
              </a:rPr>
              <a:t>Hurricane Power</a:t>
            </a:r>
            <a:br>
              <a:rPr lang="en-US" sz="4000" b="1" dirty="0" smtClean="0">
                <a:solidFill>
                  <a:srgbClr val="0033CC"/>
                </a:solidFill>
                <a:effectLst>
                  <a:outerShdw blurRad="38100" dist="38100" dir="2700000" algn="tl">
                    <a:srgbClr val="C0C0C0"/>
                  </a:outerShdw>
                </a:effectLst>
                <a:latin typeface="Arial" pitchFamily="34" charset="0"/>
                <a:cs typeface="Arial" pitchFamily="34" charset="0"/>
              </a:rPr>
            </a:br>
            <a:r>
              <a:rPr lang="en-US" sz="4000" b="1" dirty="0" smtClean="0">
                <a:solidFill>
                  <a:srgbClr val="0033CC"/>
                </a:solidFill>
                <a:effectLst>
                  <a:outerShdw blurRad="38100" dist="38100" dir="2700000" algn="tl">
                    <a:srgbClr val="C0C0C0"/>
                  </a:outerShdw>
                </a:effectLst>
                <a:latin typeface="Arial" pitchFamily="34" charset="0"/>
                <a:cs typeface="Arial" pitchFamily="34" charset="0"/>
              </a:rPr>
              <a:t>(Power Dissipation Index)</a:t>
            </a:r>
          </a:p>
        </p:txBody>
      </p:sp>
      <p:graphicFrame>
        <p:nvGraphicFramePr>
          <p:cNvPr id="3074" name="Object 4"/>
          <p:cNvGraphicFramePr>
            <a:graphicFrameLocks noChangeAspect="1"/>
          </p:cNvGraphicFramePr>
          <p:nvPr>
            <p:ph idx="1"/>
          </p:nvPr>
        </p:nvGraphicFramePr>
        <p:xfrm>
          <a:off x="2133600" y="2768600"/>
          <a:ext cx="4572000" cy="1541463"/>
        </p:xfrm>
        <a:graphic>
          <a:graphicData uri="http://schemas.openxmlformats.org/presentationml/2006/ole">
            <p:oleObj spid="_x0000_s452610" name="Equation" r:id="rId5" imgW="977760" imgH="330120" progId="Equation.DSMT4">
              <p:embed/>
            </p:oleObj>
          </a:graphicData>
        </a:graphic>
      </p:graphicFrame>
      <p:sp>
        <p:nvSpPr>
          <p:cNvPr id="2053" name="Text Box 5"/>
          <p:cNvSpPr txBox="1">
            <a:spLocks noChangeArrowheads="1"/>
          </p:cNvSpPr>
          <p:nvPr/>
        </p:nvSpPr>
        <p:spPr bwMode="auto">
          <a:xfrm>
            <a:off x="762000" y="4724400"/>
            <a:ext cx="7239000" cy="1200329"/>
          </a:xfrm>
          <a:prstGeom prst="rect">
            <a:avLst/>
          </a:prstGeom>
          <a:noFill/>
          <a:ln w="9525">
            <a:noFill/>
            <a:miter lim="800000"/>
            <a:headEnd/>
            <a:tailEnd/>
          </a:ln>
        </p:spPr>
        <p:txBody>
          <a:bodyPr>
            <a:spAutoFit/>
          </a:bodyPr>
          <a:lstStyle/>
          <a:p>
            <a:pPr algn="ctr">
              <a:spcBef>
                <a:spcPct val="50000"/>
              </a:spcBef>
              <a:defRPr/>
            </a:pPr>
            <a:r>
              <a:rPr lang="en-US" sz="2400" b="1" dirty="0">
                <a:solidFill>
                  <a:srgbClr val="0033CC"/>
                </a:solidFill>
                <a:effectLst>
                  <a:outerShdw blurRad="38100" dist="38100" dir="2700000" algn="tl">
                    <a:srgbClr val="C0C0C0"/>
                  </a:outerShdw>
                </a:effectLst>
              </a:rPr>
              <a:t>A measure of the total frictional dissipation of kinetic energy in the hurricane boundary layer over the lifetime of the storm</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pdi_1970_2011.png"/>
          <p:cNvPicPr>
            <a:picLocks noChangeAspect="1"/>
          </p:cNvPicPr>
          <p:nvPr/>
        </p:nvPicPr>
        <p:blipFill>
          <a:blip r:embed="rId2" cstate="print"/>
          <a:stretch>
            <a:fillRect/>
          </a:stretch>
        </p:blipFill>
        <p:spPr>
          <a:xfrm>
            <a:off x="990600" y="1371600"/>
            <a:ext cx="6831353" cy="5125480"/>
          </a:xfrm>
          <a:prstGeom prst="rect">
            <a:avLst/>
          </a:prstGeom>
        </p:spPr>
      </p:pic>
      <p:sp>
        <p:nvSpPr>
          <p:cNvPr id="5" name="TextBox 4"/>
          <p:cNvSpPr txBox="1"/>
          <p:nvPr/>
        </p:nvSpPr>
        <p:spPr>
          <a:xfrm>
            <a:off x="533400" y="152400"/>
            <a:ext cx="7848600" cy="1200329"/>
          </a:xfrm>
          <a:prstGeom prst="rect">
            <a:avLst/>
          </a:prstGeom>
          <a:noFill/>
        </p:spPr>
        <p:txBody>
          <a:bodyPr wrap="square" rtlCol="0">
            <a:spAutoFit/>
          </a:bodyPr>
          <a:lstStyle/>
          <a:p>
            <a:pPr algn="ctr"/>
            <a:r>
              <a:rPr lang="en-US" sz="2400" dirty="0" smtClean="0">
                <a:solidFill>
                  <a:srgbClr val="0033CC"/>
                </a:solidFill>
                <a:effectLst>
                  <a:outerShdw blurRad="38100" dist="38100" dir="2700000" algn="tl">
                    <a:srgbClr val="000000">
                      <a:alpha val="43137"/>
                    </a:srgbClr>
                  </a:outerShdw>
                </a:effectLst>
              </a:rPr>
              <a:t>Atlantic Storm Maximum Tropical Cyclone Power Dissipation during an era of high quality measurements, 1970-2011 (smoothed with 1-3-4-3-1 filter)</a:t>
            </a:r>
            <a:endParaRPr lang="en-US" sz="2400" dirty="0">
              <a:solidFill>
                <a:srgbClr val="0033CC"/>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p:cNvSpPr txBox="1"/>
          <p:nvPr/>
        </p:nvSpPr>
        <p:spPr>
          <a:xfrm>
            <a:off x="533400" y="152400"/>
            <a:ext cx="7848600" cy="1015663"/>
          </a:xfrm>
          <a:prstGeom prst="rect">
            <a:avLst/>
          </a:prstGeom>
          <a:noFill/>
        </p:spPr>
        <p:txBody>
          <a:bodyPr wrap="square" rtlCol="0">
            <a:spAutoFit/>
          </a:bodyPr>
          <a:lstStyle/>
          <a:p>
            <a:pPr algn="ctr"/>
            <a:r>
              <a:rPr lang="en-US" sz="2000" dirty="0" smtClean="0">
                <a:solidFill>
                  <a:srgbClr val="0033CC"/>
                </a:solidFill>
                <a:effectLst>
                  <a:outerShdw blurRad="38100" dist="38100" dir="2700000" algn="tl">
                    <a:srgbClr val="000000">
                      <a:alpha val="43137"/>
                    </a:srgbClr>
                  </a:outerShdw>
                </a:effectLst>
              </a:rPr>
              <a:t>Atlantic Storm Maximum Tropical Cyclone Power Dissipation and Sea Surface Temperature during an era of high quality measurements, 1970-2011 (smoothed with 1-3-4-3-1 filter)</a:t>
            </a:r>
            <a:endParaRPr lang="en-US" sz="2000" dirty="0">
              <a:solidFill>
                <a:srgbClr val="0033CC"/>
              </a:solidFill>
              <a:effectLst>
                <a:outerShdw blurRad="38100" dist="38100" dir="2700000" algn="tl">
                  <a:srgbClr val="000000">
                    <a:alpha val="43137"/>
                  </a:srgbClr>
                </a:outerShdw>
              </a:effectLst>
            </a:endParaRPr>
          </a:p>
        </p:txBody>
      </p:sp>
      <p:pic>
        <p:nvPicPr>
          <p:cNvPr id="6" name="Picture 5" descr="sst_pdi_1970_2011.png"/>
          <p:cNvPicPr>
            <a:picLocks noChangeAspect="1"/>
          </p:cNvPicPr>
          <p:nvPr/>
        </p:nvPicPr>
        <p:blipFill>
          <a:blip r:embed="rId2" cstate="print"/>
          <a:stretch>
            <a:fillRect/>
          </a:stretch>
        </p:blipFill>
        <p:spPr>
          <a:xfrm>
            <a:off x="914400" y="1441700"/>
            <a:ext cx="7009114" cy="5258852"/>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p:cNvSpPr txBox="1"/>
          <p:nvPr/>
        </p:nvSpPr>
        <p:spPr>
          <a:xfrm>
            <a:off x="533400" y="152400"/>
            <a:ext cx="7848600" cy="830997"/>
          </a:xfrm>
          <a:prstGeom prst="rect">
            <a:avLst/>
          </a:prstGeom>
          <a:noFill/>
        </p:spPr>
        <p:txBody>
          <a:bodyPr wrap="square" rtlCol="0">
            <a:spAutoFit/>
          </a:bodyPr>
          <a:lstStyle/>
          <a:p>
            <a:pPr algn="ctr"/>
            <a:r>
              <a:rPr lang="en-US" sz="2400" dirty="0" smtClean="0">
                <a:solidFill>
                  <a:srgbClr val="0033CC"/>
                </a:solidFill>
                <a:effectLst>
                  <a:outerShdw blurRad="38100" dist="38100" dir="2700000" algn="tl">
                    <a:srgbClr val="000000">
                      <a:alpha val="43137"/>
                    </a:srgbClr>
                  </a:outerShdw>
                </a:effectLst>
              </a:rPr>
              <a:t>Use Linear Regression to Predict Power Dissipation back to 1870 based on SST:</a:t>
            </a:r>
            <a:endParaRPr lang="en-US" sz="2400" dirty="0">
              <a:solidFill>
                <a:srgbClr val="0033CC"/>
              </a:solidFill>
              <a:effectLst>
                <a:outerShdw blurRad="38100" dist="38100" dir="2700000" algn="tl">
                  <a:srgbClr val="000000">
                    <a:alpha val="43137"/>
                  </a:srgbClr>
                </a:outerShdw>
              </a:effectLst>
            </a:endParaRPr>
          </a:p>
        </p:txBody>
      </p:sp>
      <p:pic>
        <p:nvPicPr>
          <p:cNvPr id="4" name="Picture 3" descr="pdi_pred.png"/>
          <p:cNvPicPr>
            <a:picLocks noChangeAspect="1"/>
          </p:cNvPicPr>
          <p:nvPr/>
        </p:nvPicPr>
        <p:blipFill>
          <a:blip r:embed="rId2" cstate="print"/>
          <a:stretch>
            <a:fillRect/>
          </a:stretch>
        </p:blipFill>
        <p:spPr>
          <a:xfrm>
            <a:off x="1118924" y="1327355"/>
            <a:ext cx="6729676" cy="5049193"/>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p:cNvSpPr txBox="1"/>
          <p:nvPr/>
        </p:nvSpPr>
        <p:spPr>
          <a:xfrm>
            <a:off x="609600" y="381000"/>
            <a:ext cx="7848600" cy="830997"/>
          </a:xfrm>
          <a:prstGeom prst="rect">
            <a:avLst/>
          </a:prstGeom>
          <a:noFill/>
        </p:spPr>
        <p:txBody>
          <a:bodyPr wrap="square" rtlCol="0">
            <a:spAutoFit/>
          </a:bodyPr>
          <a:lstStyle/>
          <a:p>
            <a:pPr algn="ctr"/>
            <a:r>
              <a:rPr lang="en-US" sz="2400" dirty="0" smtClean="0">
                <a:solidFill>
                  <a:srgbClr val="0033CC"/>
                </a:solidFill>
                <a:effectLst>
                  <a:outerShdw blurRad="38100" dist="38100" dir="2700000" algn="tl">
                    <a:srgbClr val="000000">
                      <a:alpha val="43137"/>
                    </a:srgbClr>
                  </a:outerShdw>
                </a:effectLst>
              </a:rPr>
              <a:t>Now Compare to Observed Storm Maximum Power Dissipation</a:t>
            </a:r>
            <a:endParaRPr lang="en-US" sz="2400" dirty="0">
              <a:solidFill>
                <a:srgbClr val="0033CC"/>
              </a:solidFill>
              <a:effectLst>
                <a:outerShdw blurRad="38100" dist="38100" dir="2700000" algn="tl">
                  <a:srgbClr val="000000">
                    <a:alpha val="43137"/>
                  </a:srgbClr>
                </a:outerShdw>
              </a:effectLst>
            </a:endParaRPr>
          </a:p>
        </p:txBody>
      </p:sp>
      <p:pic>
        <p:nvPicPr>
          <p:cNvPr id="6" name="Picture 5" descr="pred_obs_pdi.png"/>
          <p:cNvPicPr>
            <a:picLocks noChangeAspect="1"/>
          </p:cNvPicPr>
          <p:nvPr/>
        </p:nvPicPr>
        <p:blipFill>
          <a:blip r:embed="rId2" cstate="print"/>
          <a:stretch>
            <a:fillRect/>
          </a:stretch>
        </p:blipFill>
        <p:spPr>
          <a:xfrm>
            <a:off x="1137323" y="1295400"/>
            <a:ext cx="6703030" cy="5029200"/>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iss007e14908"/>
          <p:cNvPicPr>
            <a:picLocks noChangeAspect="1" noChangeArrowheads="1"/>
          </p:cNvPicPr>
          <p:nvPr/>
        </p:nvPicPr>
        <p:blipFill>
          <a:blip r:embed="rId3" cstate="print">
            <a:lum bright="36000" contrast="-54000"/>
          </a:blip>
          <a:srcRect b="4210"/>
          <a:stretch>
            <a:fillRect/>
          </a:stretch>
        </p:blipFill>
        <p:spPr bwMode="auto">
          <a:xfrm>
            <a:off x="0" y="0"/>
            <a:ext cx="9144000" cy="6858000"/>
          </a:xfrm>
          <a:prstGeom prst="rect">
            <a:avLst/>
          </a:prstGeom>
          <a:noFill/>
          <a:ln w="9525">
            <a:noFill/>
            <a:miter lim="800000"/>
            <a:headEnd/>
            <a:tailEnd/>
          </a:ln>
        </p:spPr>
      </p:pic>
      <p:sp>
        <p:nvSpPr>
          <p:cNvPr id="544770" name="Rectangle 2"/>
          <p:cNvSpPr>
            <a:spLocks noGrp="1" noChangeArrowheads="1"/>
          </p:cNvSpPr>
          <p:nvPr>
            <p:ph type="title"/>
          </p:nvPr>
        </p:nvSpPr>
        <p:spPr>
          <a:xfrm>
            <a:off x="228600" y="1295400"/>
            <a:ext cx="8458200" cy="3124200"/>
          </a:xfrm>
        </p:spPr>
        <p:txBody>
          <a:bodyPr/>
          <a:lstStyle/>
          <a:p>
            <a:pPr eaLnBrk="1" hangingPunct="1">
              <a:defRPr/>
            </a:pPr>
            <a:r>
              <a:rPr lang="en-US" sz="4000" b="1" dirty="0" smtClean="0">
                <a:solidFill>
                  <a:srgbClr val="0033CC"/>
                </a:solidFill>
                <a:effectLst>
                  <a:outerShdw blurRad="38100" dist="38100" dir="2700000" algn="tl">
                    <a:srgbClr val="C0C0C0"/>
                  </a:outerShdw>
                </a:effectLst>
                <a:latin typeface="Arial" pitchFamily="34" charset="0"/>
                <a:cs typeface="Arial" pitchFamily="34" charset="0"/>
              </a:rPr>
              <a:t>What is Causing Changes in Tropical Atlantic Sea Surface Temperature?</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iss007e14908"/>
          <p:cNvPicPr>
            <a:picLocks noChangeAspect="1" noChangeArrowheads="1"/>
          </p:cNvPicPr>
          <p:nvPr/>
        </p:nvPicPr>
        <p:blipFill>
          <a:blip r:embed="rId3" cstate="print">
            <a:lum bright="36000" contrast="-54000"/>
          </a:blip>
          <a:srcRect b="4210"/>
          <a:stretch>
            <a:fillRect/>
          </a:stretch>
        </p:blipFill>
        <p:spPr bwMode="auto">
          <a:xfrm>
            <a:off x="0" y="0"/>
            <a:ext cx="9144000" cy="6858000"/>
          </a:xfrm>
          <a:prstGeom prst="rect">
            <a:avLst/>
          </a:prstGeom>
          <a:noFill/>
          <a:ln w="9525">
            <a:noFill/>
            <a:miter lim="800000"/>
            <a:headEnd/>
            <a:tailEnd/>
          </a:ln>
        </p:spPr>
      </p:pic>
      <p:sp>
        <p:nvSpPr>
          <p:cNvPr id="546818" name="Text Box 2"/>
          <p:cNvSpPr txBox="1">
            <a:spLocks noChangeArrowheads="1"/>
          </p:cNvSpPr>
          <p:nvPr/>
        </p:nvSpPr>
        <p:spPr bwMode="auto">
          <a:xfrm>
            <a:off x="228600" y="228600"/>
            <a:ext cx="8686800" cy="830263"/>
          </a:xfrm>
          <a:prstGeom prst="rect">
            <a:avLst/>
          </a:prstGeom>
          <a:noFill/>
          <a:ln w="9525">
            <a:noFill/>
            <a:miter lim="800000"/>
            <a:headEnd/>
            <a:tailEnd/>
          </a:ln>
          <a:effectLst/>
        </p:spPr>
        <p:txBody>
          <a:bodyPr>
            <a:spAutoFit/>
          </a:bodyPr>
          <a:lstStyle/>
          <a:p>
            <a:pPr algn="ctr">
              <a:spcBef>
                <a:spcPct val="50000"/>
              </a:spcBef>
              <a:defRPr/>
            </a:pPr>
            <a:r>
              <a:rPr lang="en-US" sz="2400" b="1" dirty="0">
                <a:solidFill>
                  <a:srgbClr val="FFFF00"/>
                </a:solidFill>
                <a:effectLst>
                  <a:outerShdw blurRad="38100" dist="38100" dir="2700000" algn="tl">
                    <a:srgbClr val="C0C0C0"/>
                  </a:outerShdw>
                </a:effectLst>
              </a:rPr>
              <a:t>10-year Running Average of Aug-Oct Northern Hemisphere Surface Temp and Hurricane Region Ocean Temp</a:t>
            </a:r>
          </a:p>
        </p:txBody>
      </p:sp>
      <p:pic>
        <p:nvPicPr>
          <p:cNvPr id="32772" name="Picture 4" descr="C:\Users\Kerry Emaanuel\Graphics\Technical figures\atlantic_sst_NH_T.png"/>
          <p:cNvPicPr>
            <a:picLocks noChangeAspect="1" noChangeArrowheads="1"/>
          </p:cNvPicPr>
          <p:nvPr/>
        </p:nvPicPr>
        <p:blipFill>
          <a:blip r:embed="rId4" cstate="print"/>
          <a:srcRect/>
          <a:stretch>
            <a:fillRect/>
          </a:stretch>
        </p:blipFill>
        <p:spPr bwMode="auto">
          <a:xfrm>
            <a:off x="762000" y="762000"/>
            <a:ext cx="7793038" cy="59229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796" name="Rectangle 4"/>
          <p:cNvSpPr>
            <a:spLocks noGrp="1" noChangeArrowheads="1"/>
          </p:cNvSpPr>
          <p:nvPr>
            <p:ph type="body" idx="4294967295"/>
          </p:nvPr>
        </p:nvSpPr>
        <p:spPr>
          <a:xfrm>
            <a:off x="0" y="1981200"/>
            <a:ext cx="8229600" cy="3810000"/>
          </a:xfrm>
        </p:spPr>
        <p:txBody>
          <a:bodyPr/>
          <a:lstStyle/>
          <a:p>
            <a:pPr>
              <a:buFontTx/>
              <a:buNone/>
            </a:pPr>
            <a:endParaRPr lang="en-US" smtClean="0"/>
          </a:p>
          <a:p>
            <a:endParaRPr lang="en-US" smtClean="0"/>
          </a:p>
        </p:txBody>
      </p:sp>
      <p:pic>
        <p:nvPicPr>
          <p:cNvPr id="33797" name="Picture 10" descr="Climate_Change_Attribution"/>
          <p:cNvPicPr>
            <a:picLocks noGrp="1" noChangeAspect="1" noChangeArrowheads="1"/>
          </p:cNvPicPr>
          <p:nvPr>
            <p:ph sz="half" idx="4294967295"/>
          </p:nvPr>
        </p:nvPicPr>
        <p:blipFill>
          <a:blip r:embed="rId3" cstate="print"/>
          <a:srcRect/>
          <a:stretch>
            <a:fillRect/>
          </a:stretch>
        </p:blipFill>
        <p:spPr>
          <a:xfrm>
            <a:off x="2057400" y="152400"/>
            <a:ext cx="5653087" cy="6477000"/>
          </a:xfrm>
          <a:no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iss007e14908"/>
          <p:cNvPicPr>
            <a:picLocks noChangeAspect="1" noChangeArrowheads="1"/>
          </p:cNvPicPr>
          <p:nvPr/>
        </p:nvPicPr>
        <p:blipFill>
          <a:blip r:embed="rId3" cstate="print">
            <a:lum bright="36000" contrast="-54000"/>
          </a:blip>
          <a:srcRect b="4210"/>
          <a:stretch>
            <a:fillRect/>
          </a:stretch>
        </p:blipFill>
        <p:spPr bwMode="auto">
          <a:xfrm>
            <a:off x="0" y="0"/>
            <a:ext cx="9144000" cy="6858000"/>
          </a:xfrm>
          <a:prstGeom prst="rect">
            <a:avLst/>
          </a:prstGeom>
          <a:noFill/>
          <a:ln w="9525">
            <a:noFill/>
            <a:miter lim="800000"/>
            <a:headEnd/>
            <a:tailEnd/>
          </a:ln>
        </p:spPr>
      </p:pic>
      <p:sp>
        <p:nvSpPr>
          <p:cNvPr id="168965" name="Text Box 5"/>
          <p:cNvSpPr txBox="1">
            <a:spLocks noChangeArrowheads="1"/>
          </p:cNvSpPr>
          <p:nvPr/>
        </p:nvSpPr>
        <p:spPr bwMode="auto">
          <a:xfrm>
            <a:off x="0" y="228600"/>
            <a:ext cx="9144000" cy="707886"/>
          </a:xfrm>
          <a:prstGeom prst="rect">
            <a:avLst/>
          </a:prstGeom>
          <a:noFill/>
          <a:ln w="9525">
            <a:noFill/>
            <a:miter lim="800000"/>
            <a:headEnd/>
            <a:tailEnd/>
          </a:ln>
          <a:effectLst/>
        </p:spPr>
        <p:txBody>
          <a:bodyPr wrap="square">
            <a:spAutoFit/>
          </a:bodyPr>
          <a:lstStyle/>
          <a:p>
            <a:pPr algn="ctr">
              <a:spcBef>
                <a:spcPct val="50000"/>
              </a:spcBef>
              <a:defRPr/>
            </a:pPr>
            <a:r>
              <a:rPr lang="en-US" sz="2000" b="1" dirty="0">
                <a:solidFill>
                  <a:srgbClr val="FFFF00"/>
                </a:solidFill>
                <a:effectLst>
                  <a:outerShdw blurRad="38100" dist="38100" dir="2700000" algn="tl">
                    <a:srgbClr val="C0C0C0"/>
                  </a:outerShdw>
                </a:effectLst>
              </a:rPr>
              <a:t>Tropical Atlantic SST(blue), Global Mean Surface Temperature (red), </a:t>
            </a:r>
            <a:br>
              <a:rPr lang="en-US" sz="2000" b="1" dirty="0">
                <a:solidFill>
                  <a:srgbClr val="FFFF00"/>
                </a:solidFill>
                <a:effectLst>
                  <a:outerShdw blurRad="38100" dist="38100" dir="2700000" algn="tl">
                    <a:srgbClr val="C0C0C0"/>
                  </a:outerShdw>
                </a:effectLst>
              </a:rPr>
            </a:br>
            <a:r>
              <a:rPr lang="en-US" sz="2000" b="1" dirty="0">
                <a:solidFill>
                  <a:srgbClr val="FFFF00"/>
                </a:solidFill>
                <a:effectLst>
                  <a:outerShdw blurRad="38100" dist="38100" dir="2700000" algn="tl">
                    <a:srgbClr val="C0C0C0"/>
                  </a:outerShdw>
                </a:effectLst>
              </a:rPr>
              <a:t>Aerosol Forcing (aqua)</a:t>
            </a:r>
          </a:p>
        </p:txBody>
      </p:sp>
      <p:pic>
        <p:nvPicPr>
          <p:cNvPr id="34820" name="Picture 6" descr="Mann_Emanuel_1"/>
          <p:cNvPicPr>
            <a:picLocks noChangeAspect="1" noChangeArrowheads="1"/>
          </p:cNvPicPr>
          <p:nvPr/>
        </p:nvPicPr>
        <p:blipFill>
          <a:blip r:embed="rId4" cstate="print">
            <a:lum bright="-4000" contrast="-10000"/>
          </a:blip>
          <a:srcRect/>
          <a:stretch>
            <a:fillRect/>
          </a:stretch>
        </p:blipFill>
        <p:spPr bwMode="auto">
          <a:xfrm>
            <a:off x="1676400" y="1828800"/>
            <a:ext cx="5846763" cy="4413250"/>
          </a:xfrm>
          <a:prstGeom prst="rect">
            <a:avLst/>
          </a:prstGeom>
          <a:noFill/>
          <a:ln w="9525">
            <a:noFill/>
            <a:miter lim="800000"/>
            <a:headEnd/>
            <a:tailEnd/>
          </a:ln>
        </p:spPr>
      </p:pic>
      <p:sp>
        <p:nvSpPr>
          <p:cNvPr id="34821" name="Rectangle 10"/>
          <p:cNvSpPr>
            <a:spLocks noChangeArrowheads="1"/>
          </p:cNvSpPr>
          <p:nvPr/>
        </p:nvSpPr>
        <p:spPr bwMode="auto">
          <a:xfrm>
            <a:off x="762000" y="6400800"/>
            <a:ext cx="7923213" cy="457200"/>
          </a:xfrm>
          <a:prstGeom prst="rect">
            <a:avLst/>
          </a:prstGeom>
          <a:noFill/>
          <a:ln w="9525">
            <a:noFill/>
            <a:miter lim="800000"/>
            <a:headEnd/>
            <a:tailEnd/>
          </a:ln>
        </p:spPr>
        <p:txBody>
          <a:bodyPr wrap="none">
            <a:spAutoFit/>
          </a:bodyPr>
          <a:lstStyle/>
          <a:p>
            <a:r>
              <a:rPr lang="en-US" sz="1200" b="1"/>
              <a:t>Mann, M. E., and K. A. Emanuel, 2006. Atlantic hurricane trends linked to climate change. EOS, 87, 233-244.</a:t>
            </a:r>
            <a:br>
              <a:rPr lang="en-US" sz="1200" b="1"/>
            </a:br>
            <a:endParaRPr lang="en-US" sz="1200" b="1"/>
          </a:p>
        </p:txBody>
      </p:sp>
      <p:sp>
        <p:nvSpPr>
          <p:cNvPr id="34822" name="Text Box 8"/>
          <p:cNvSpPr txBox="1">
            <a:spLocks noChangeArrowheads="1"/>
          </p:cNvSpPr>
          <p:nvPr/>
        </p:nvSpPr>
        <p:spPr bwMode="auto">
          <a:xfrm>
            <a:off x="3124200" y="2286000"/>
            <a:ext cx="3200400" cy="304800"/>
          </a:xfrm>
          <a:prstGeom prst="rect">
            <a:avLst/>
          </a:prstGeom>
          <a:noFill/>
          <a:ln w="9525">
            <a:noFill/>
            <a:miter lim="800000"/>
            <a:headEnd/>
            <a:tailEnd/>
          </a:ln>
        </p:spPr>
        <p:txBody>
          <a:bodyPr>
            <a:spAutoFit/>
          </a:bodyPr>
          <a:lstStyle/>
          <a:p>
            <a:pPr>
              <a:spcBef>
                <a:spcPct val="50000"/>
              </a:spcBef>
            </a:pPr>
            <a:r>
              <a:rPr lang="en-US" sz="1400" b="1"/>
              <a:t>Global mean surface temperature</a:t>
            </a:r>
          </a:p>
        </p:txBody>
      </p:sp>
      <p:sp>
        <p:nvSpPr>
          <p:cNvPr id="34823" name="Line 9"/>
          <p:cNvSpPr>
            <a:spLocks noChangeShapeType="1"/>
          </p:cNvSpPr>
          <p:nvPr/>
        </p:nvSpPr>
        <p:spPr bwMode="auto">
          <a:xfrm>
            <a:off x="6096000" y="2743200"/>
            <a:ext cx="533400" cy="304800"/>
          </a:xfrm>
          <a:prstGeom prst="line">
            <a:avLst/>
          </a:prstGeom>
          <a:noFill/>
          <a:ln w="50800">
            <a:solidFill>
              <a:schemeClr val="tx1"/>
            </a:solidFill>
            <a:round/>
            <a:headEnd/>
            <a:tailEnd type="triangle" w="med" len="med"/>
          </a:ln>
        </p:spPr>
        <p:txBody>
          <a:bodyPr/>
          <a:lstStyle/>
          <a:p>
            <a:endParaRPr lang="en-US"/>
          </a:p>
        </p:txBody>
      </p:sp>
      <p:sp>
        <p:nvSpPr>
          <p:cNvPr id="34824" name="Text Box 10"/>
          <p:cNvSpPr txBox="1">
            <a:spLocks noChangeArrowheads="1"/>
          </p:cNvSpPr>
          <p:nvPr/>
        </p:nvSpPr>
        <p:spPr bwMode="auto">
          <a:xfrm>
            <a:off x="5257800" y="4800600"/>
            <a:ext cx="3886200" cy="304800"/>
          </a:xfrm>
          <a:prstGeom prst="rect">
            <a:avLst/>
          </a:prstGeom>
          <a:noFill/>
          <a:ln w="9525">
            <a:noFill/>
            <a:miter lim="800000"/>
            <a:headEnd/>
            <a:tailEnd/>
          </a:ln>
        </p:spPr>
        <p:txBody>
          <a:bodyPr>
            <a:spAutoFit/>
          </a:bodyPr>
          <a:lstStyle/>
          <a:p>
            <a:pPr>
              <a:spcBef>
                <a:spcPct val="50000"/>
              </a:spcBef>
            </a:pPr>
            <a:r>
              <a:rPr lang="en-US" sz="1400" b="1"/>
              <a:t>Tropical Atlantic sea surface temperature</a:t>
            </a:r>
          </a:p>
        </p:txBody>
      </p:sp>
      <p:sp>
        <p:nvSpPr>
          <p:cNvPr id="34825" name="Line 11"/>
          <p:cNvSpPr>
            <a:spLocks noChangeShapeType="1"/>
          </p:cNvSpPr>
          <p:nvPr/>
        </p:nvSpPr>
        <p:spPr bwMode="auto">
          <a:xfrm flipH="1" flipV="1">
            <a:off x="6781800" y="4267200"/>
            <a:ext cx="152400" cy="609600"/>
          </a:xfrm>
          <a:prstGeom prst="line">
            <a:avLst/>
          </a:prstGeom>
          <a:noFill/>
          <a:ln w="50800">
            <a:solidFill>
              <a:schemeClr val="tx1"/>
            </a:solidFill>
            <a:round/>
            <a:headEnd/>
            <a:tailEnd type="triangle" w="med" len="med"/>
          </a:ln>
        </p:spPr>
        <p:txBody>
          <a:bodyPr/>
          <a:lstStyle/>
          <a:p>
            <a:endParaRPr lang="en-US"/>
          </a:p>
        </p:txBody>
      </p:sp>
      <p:sp>
        <p:nvSpPr>
          <p:cNvPr id="34826" name="Text Box 12"/>
          <p:cNvSpPr txBox="1">
            <a:spLocks noChangeArrowheads="1"/>
          </p:cNvSpPr>
          <p:nvPr/>
        </p:nvSpPr>
        <p:spPr bwMode="auto">
          <a:xfrm>
            <a:off x="2667000" y="5486400"/>
            <a:ext cx="3124200" cy="304800"/>
          </a:xfrm>
          <a:prstGeom prst="rect">
            <a:avLst/>
          </a:prstGeom>
          <a:noFill/>
          <a:ln w="9525">
            <a:noFill/>
            <a:miter lim="800000"/>
            <a:headEnd/>
            <a:tailEnd/>
          </a:ln>
        </p:spPr>
        <p:txBody>
          <a:bodyPr>
            <a:spAutoFit/>
          </a:bodyPr>
          <a:lstStyle/>
          <a:p>
            <a:pPr>
              <a:spcBef>
                <a:spcPct val="50000"/>
              </a:spcBef>
            </a:pPr>
            <a:r>
              <a:rPr lang="en-US" sz="1400" b="1"/>
              <a:t>Sulfate aerosol radiative forcing</a:t>
            </a:r>
          </a:p>
        </p:txBody>
      </p:sp>
      <p:sp>
        <p:nvSpPr>
          <p:cNvPr id="34827" name="Line 13"/>
          <p:cNvSpPr>
            <a:spLocks noChangeShapeType="1"/>
          </p:cNvSpPr>
          <p:nvPr/>
        </p:nvSpPr>
        <p:spPr bwMode="auto">
          <a:xfrm flipV="1">
            <a:off x="5105400" y="5334000"/>
            <a:ext cx="685800" cy="152400"/>
          </a:xfrm>
          <a:prstGeom prst="line">
            <a:avLst/>
          </a:prstGeom>
          <a:noFill/>
          <a:ln w="50800">
            <a:solidFill>
              <a:schemeClr val="tx1"/>
            </a:solidFill>
            <a:round/>
            <a:headEnd/>
            <a:tailEnd type="triangle" w="med" len="med"/>
          </a:ln>
        </p:spPr>
        <p:txBody>
          <a:bodyPr/>
          <a:lstStyle/>
          <a:p>
            <a:endParaRPr lang="en-US"/>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92163"/>
          </a:xfrm>
        </p:spPr>
        <p:txBody>
          <a:bodyPr rtlCol="0">
            <a:normAutofit/>
          </a:bodyPr>
          <a:lstStyle/>
          <a:p>
            <a:pPr fontAlgn="auto">
              <a:spcAft>
                <a:spcPts val="0"/>
              </a:spcAft>
              <a:defRPr/>
            </a:pPr>
            <a:r>
              <a:rPr lang="en-US" dirty="0" smtClean="0">
                <a:solidFill>
                  <a:srgbClr val="FFFF00"/>
                </a:solidFill>
                <a:effectLst>
                  <a:outerShdw blurRad="38100" dist="38100" dir="2700000" algn="tl">
                    <a:srgbClr val="000000">
                      <a:alpha val="43137"/>
                    </a:srgbClr>
                  </a:outerShdw>
                </a:effectLst>
                <a:latin typeface="Arial" pitchFamily="34" charset="0"/>
                <a:cs typeface="Arial" pitchFamily="34" charset="0"/>
              </a:rPr>
              <a:t>Program</a:t>
            </a:r>
            <a:endParaRPr lang="en-US" dirty="0">
              <a:solidFill>
                <a:srgbClr val="FFFF00"/>
              </a:solidFill>
              <a:effectLst>
                <a:outerShdw blurRad="38100" dist="38100" dir="2700000" algn="tl">
                  <a:srgbClr val="000000">
                    <a:alpha val="43137"/>
                  </a:srgbClr>
                </a:outerShdw>
              </a:effectLst>
              <a:latin typeface="Arial" pitchFamily="34" charset="0"/>
              <a:cs typeface="Arial" pitchFamily="34" charset="0"/>
            </a:endParaRPr>
          </a:p>
        </p:txBody>
      </p:sp>
      <p:sp>
        <p:nvSpPr>
          <p:cNvPr id="4" name="Content Placeholder 3"/>
          <p:cNvSpPr>
            <a:spLocks noGrp="1"/>
          </p:cNvSpPr>
          <p:nvPr>
            <p:ph idx="1"/>
          </p:nvPr>
        </p:nvSpPr>
        <p:spPr>
          <a:xfrm>
            <a:off x="457200" y="1219200"/>
            <a:ext cx="8229600" cy="5029200"/>
          </a:xfrm>
        </p:spPr>
        <p:txBody>
          <a:bodyPr rtlCol="0">
            <a:normAutofit lnSpcReduction="10000"/>
          </a:bodyPr>
          <a:lstStyle/>
          <a:p>
            <a:pPr fontAlgn="auto">
              <a:spcAft>
                <a:spcPts val="0"/>
              </a:spcAft>
              <a:buSzPct val="70000"/>
              <a:buBlip>
                <a:blip r:embed="rId2"/>
              </a:buBlip>
              <a:defRPr/>
            </a:pPr>
            <a:r>
              <a:rPr lang="en-US" b="1"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Overview of Hurricanes</a:t>
            </a:r>
          </a:p>
          <a:p>
            <a:pPr fontAlgn="auto">
              <a:spcAft>
                <a:spcPts val="0"/>
              </a:spcAft>
              <a:buSzPct val="70000"/>
              <a:buNone/>
              <a:defRPr/>
            </a:pPr>
            <a:endParaRPr lang="en-US" b="1" dirty="0" smtClean="0">
              <a:solidFill>
                <a:srgbClr val="0033CC"/>
              </a:solidFill>
              <a:effectLst>
                <a:outerShdw blurRad="38100" dist="38100" dir="2700000" algn="tl">
                  <a:srgbClr val="000000">
                    <a:alpha val="43137"/>
                  </a:srgbClr>
                </a:outerShdw>
              </a:effectLst>
              <a:latin typeface="Arial" pitchFamily="34" charset="0"/>
              <a:cs typeface="Arial" pitchFamily="34" charset="0"/>
            </a:endParaRPr>
          </a:p>
          <a:p>
            <a:pPr fontAlgn="auto">
              <a:spcAft>
                <a:spcPts val="0"/>
              </a:spcAft>
              <a:buSzPct val="70000"/>
              <a:buBlip>
                <a:blip r:embed="rId2"/>
              </a:buBlip>
              <a:defRPr/>
            </a:pPr>
            <a:r>
              <a:rPr lang="en-US" b="1"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How does climate affect hurricanes?</a:t>
            </a:r>
          </a:p>
          <a:p>
            <a:pPr fontAlgn="auto">
              <a:spcAft>
                <a:spcPts val="0"/>
              </a:spcAft>
              <a:buSzPct val="70000"/>
              <a:buBlip>
                <a:blip r:embed="rId2"/>
              </a:buBlip>
              <a:defRPr/>
            </a:pPr>
            <a:endParaRPr lang="en-US" b="1" dirty="0" smtClean="0">
              <a:solidFill>
                <a:srgbClr val="0033CC"/>
              </a:solidFill>
              <a:effectLst>
                <a:outerShdw blurRad="38100" dist="38100" dir="2700000" algn="tl">
                  <a:srgbClr val="000000">
                    <a:alpha val="43137"/>
                  </a:srgbClr>
                </a:outerShdw>
              </a:effectLst>
              <a:latin typeface="Arial" pitchFamily="34" charset="0"/>
              <a:cs typeface="Arial" pitchFamily="34" charset="0"/>
            </a:endParaRPr>
          </a:p>
          <a:p>
            <a:pPr fontAlgn="auto">
              <a:spcAft>
                <a:spcPts val="0"/>
              </a:spcAft>
              <a:buSzPct val="70000"/>
              <a:buBlip>
                <a:blip r:embed="rId2"/>
              </a:buBlip>
              <a:defRPr/>
            </a:pPr>
            <a:r>
              <a:rPr lang="en-US" b="1"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How do hurricanes affect climate?</a:t>
            </a:r>
          </a:p>
          <a:p>
            <a:pPr fontAlgn="auto">
              <a:spcAft>
                <a:spcPts val="0"/>
              </a:spcAft>
              <a:buSzPct val="70000"/>
              <a:buNone/>
              <a:defRPr/>
            </a:pPr>
            <a:endParaRPr lang="en-US" b="1" dirty="0" smtClean="0">
              <a:solidFill>
                <a:srgbClr val="0033CC"/>
              </a:solidFill>
              <a:effectLst>
                <a:outerShdw blurRad="38100" dist="38100" dir="2700000" algn="tl">
                  <a:srgbClr val="000000">
                    <a:alpha val="43137"/>
                  </a:srgbClr>
                </a:outerShdw>
              </a:effectLst>
              <a:latin typeface="Arial" pitchFamily="34" charset="0"/>
              <a:cs typeface="Arial" pitchFamily="34" charset="0"/>
            </a:endParaRPr>
          </a:p>
          <a:p>
            <a:pPr fontAlgn="auto">
              <a:spcAft>
                <a:spcPts val="0"/>
              </a:spcAft>
              <a:buSzPct val="70000"/>
              <a:buBlip>
                <a:blip r:embed="rId2"/>
              </a:buBlip>
              <a:defRPr/>
            </a:pPr>
            <a:r>
              <a:rPr lang="en-US" b="1"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What have hurricanes been like in the past, and how will they be affected by global warming?</a:t>
            </a:r>
            <a:endParaRPr lang="en-US" b="1" dirty="0">
              <a:solidFill>
                <a:srgbClr val="0033CC"/>
              </a:solidFill>
              <a:effectLst>
                <a:outerShdw blurRad="38100" dist="38100" dir="2700000" algn="tl">
                  <a:srgbClr val="000000">
                    <a:alpha val="43137"/>
                  </a:srgbClr>
                </a:outerShdw>
              </a:effectLst>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blinds(horizontal)">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blinds(horizontal)">
                                      <p:cBhvr>
                                        <p:cTn id="17" dur="500"/>
                                        <p:tgtEl>
                                          <p:spTgt spid="4">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4">
                                            <p:txEl>
                                              <p:pRg st="6" end="6"/>
                                            </p:txEl>
                                          </p:spTgt>
                                        </p:tgtEl>
                                        <p:attrNameLst>
                                          <p:attrName>style.visibility</p:attrName>
                                        </p:attrNameLst>
                                      </p:cBhvr>
                                      <p:to>
                                        <p:strVal val="visible"/>
                                      </p:to>
                                    </p:set>
                                    <p:animEffect transition="in" filter="blinds(horizontal)">
                                      <p:cBhvr>
                                        <p:cTn id="22"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iss007e14908"/>
          <p:cNvPicPr>
            <a:picLocks noChangeAspect="1" noChangeArrowheads="1"/>
          </p:cNvPicPr>
          <p:nvPr/>
        </p:nvPicPr>
        <p:blipFill>
          <a:blip r:embed="rId3" cstate="print">
            <a:lum bright="36000" contrast="-54000"/>
          </a:blip>
          <a:srcRect b="4210"/>
          <a:stretch>
            <a:fillRect/>
          </a:stretch>
        </p:blipFill>
        <p:spPr bwMode="auto">
          <a:xfrm>
            <a:off x="0" y="0"/>
            <a:ext cx="9144000" cy="6858000"/>
          </a:xfrm>
          <a:prstGeom prst="rect">
            <a:avLst/>
          </a:prstGeom>
          <a:noFill/>
          <a:ln w="9525">
            <a:noFill/>
            <a:miter lim="800000"/>
            <a:headEnd/>
            <a:tailEnd/>
          </a:ln>
        </p:spPr>
      </p:pic>
      <p:pic>
        <p:nvPicPr>
          <p:cNvPr id="35843" name="Picture 12" descr="Mann_Emanuel_2"/>
          <p:cNvPicPr>
            <a:picLocks noChangeAspect="1" noChangeArrowheads="1"/>
          </p:cNvPicPr>
          <p:nvPr/>
        </p:nvPicPr>
        <p:blipFill>
          <a:blip r:embed="rId4" cstate="print">
            <a:lum bright="-6000" contrast="-24000"/>
          </a:blip>
          <a:srcRect/>
          <a:stretch>
            <a:fillRect/>
          </a:stretch>
        </p:blipFill>
        <p:spPr bwMode="auto">
          <a:xfrm>
            <a:off x="1676400" y="1600200"/>
            <a:ext cx="5989638" cy="4352925"/>
          </a:xfrm>
          <a:prstGeom prst="rect">
            <a:avLst/>
          </a:prstGeom>
          <a:noFill/>
          <a:ln w="9525">
            <a:noFill/>
            <a:miter lim="800000"/>
            <a:headEnd/>
            <a:tailEnd/>
          </a:ln>
        </p:spPr>
      </p:pic>
      <p:sp>
        <p:nvSpPr>
          <p:cNvPr id="171011" name="Text Box 3"/>
          <p:cNvSpPr txBox="1">
            <a:spLocks noChangeArrowheads="1"/>
          </p:cNvSpPr>
          <p:nvPr/>
        </p:nvSpPr>
        <p:spPr bwMode="auto">
          <a:xfrm>
            <a:off x="304800" y="0"/>
            <a:ext cx="8686800" cy="830997"/>
          </a:xfrm>
          <a:prstGeom prst="rect">
            <a:avLst/>
          </a:prstGeom>
          <a:noFill/>
          <a:ln w="9525">
            <a:noFill/>
            <a:miter lim="800000"/>
            <a:headEnd/>
            <a:tailEnd/>
          </a:ln>
          <a:effectLst/>
        </p:spPr>
        <p:txBody>
          <a:bodyPr>
            <a:spAutoFit/>
          </a:bodyPr>
          <a:lstStyle/>
          <a:p>
            <a:pPr algn="ctr">
              <a:spcBef>
                <a:spcPct val="50000"/>
              </a:spcBef>
              <a:defRPr/>
            </a:pPr>
            <a:r>
              <a:rPr lang="en-US" sz="2400" b="1" dirty="0">
                <a:solidFill>
                  <a:srgbClr val="FFFF00"/>
                </a:solidFill>
                <a:effectLst>
                  <a:outerShdw blurRad="38100" dist="38100" dir="2700000" algn="tl">
                    <a:srgbClr val="C0C0C0"/>
                  </a:outerShdw>
                </a:effectLst>
              </a:rPr>
              <a:t>Best Fit Linear Combination of Global Warming and Aerosol Forcing (red) versus Tropical Atlantic SST (blue)</a:t>
            </a:r>
          </a:p>
        </p:txBody>
      </p:sp>
      <p:sp>
        <p:nvSpPr>
          <p:cNvPr id="35845" name="Rectangle 10"/>
          <p:cNvSpPr>
            <a:spLocks noChangeArrowheads="1"/>
          </p:cNvSpPr>
          <p:nvPr/>
        </p:nvSpPr>
        <p:spPr bwMode="auto">
          <a:xfrm>
            <a:off x="762000" y="6400800"/>
            <a:ext cx="7923213" cy="457200"/>
          </a:xfrm>
          <a:prstGeom prst="rect">
            <a:avLst/>
          </a:prstGeom>
          <a:noFill/>
          <a:ln w="9525">
            <a:noFill/>
            <a:miter lim="800000"/>
            <a:headEnd/>
            <a:tailEnd/>
          </a:ln>
        </p:spPr>
        <p:txBody>
          <a:bodyPr wrap="none">
            <a:spAutoFit/>
          </a:bodyPr>
          <a:lstStyle/>
          <a:p>
            <a:r>
              <a:rPr lang="en-US" sz="1200" b="1"/>
              <a:t>Mann, M. E., and K. A. Emanuel, 2006. Atlantic hurricane trends linked to climate change. EOS, 87, 233-244.</a:t>
            </a:r>
            <a:br>
              <a:rPr lang="en-US" sz="1200" b="1"/>
            </a:br>
            <a:endParaRPr lang="en-US" sz="1200" b="1"/>
          </a:p>
        </p:txBody>
      </p:sp>
      <p:sp>
        <p:nvSpPr>
          <p:cNvPr id="35846" name="Line 7"/>
          <p:cNvSpPr>
            <a:spLocks noChangeShapeType="1"/>
          </p:cNvSpPr>
          <p:nvPr/>
        </p:nvSpPr>
        <p:spPr bwMode="auto">
          <a:xfrm>
            <a:off x="4419600" y="2438400"/>
            <a:ext cx="533400" cy="304800"/>
          </a:xfrm>
          <a:prstGeom prst="line">
            <a:avLst/>
          </a:prstGeom>
          <a:noFill/>
          <a:ln w="50800">
            <a:solidFill>
              <a:schemeClr val="tx1"/>
            </a:solidFill>
            <a:round/>
            <a:headEnd/>
            <a:tailEnd type="triangle" w="med" len="med"/>
          </a:ln>
        </p:spPr>
        <p:txBody>
          <a:bodyPr/>
          <a:lstStyle/>
          <a:p>
            <a:endParaRPr lang="en-US"/>
          </a:p>
        </p:txBody>
      </p:sp>
      <p:sp>
        <p:nvSpPr>
          <p:cNvPr id="35847" name="Text Box 8"/>
          <p:cNvSpPr txBox="1">
            <a:spLocks noChangeArrowheads="1"/>
          </p:cNvSpPr>
          <p:nvPr/>
        </p:nvSpPr>
        <p:spPr bwMode="auto">
          <a:xfrm>
            <a:off x="2362200" y="2057400"/>
            <a:ext cx="3886200" cy="304800"/>
          </a:xfrm>
          <a:prstGeom prst="rect">
            <a:avLst/>
          </a:prstGeom>
          <a:noFill/>
          <a:ln w="9525">
            <a:noFill/>
            <a:miter lim="800000"/>
            <a:headEnd/>
            <a:tailEnd/>
          </a:ln>
        </p:spPr>
        <p:txBody>
          <a:bodyPr>
            <a:spAutoFit/>
          </a:bodyPr>
          <a:lstStyle/>
          <a:p>
            <a:pPr>
              <a:spcBef>
                <a:spcPct val="50000"/>
              </a:spcBef>
            </a:pPr>
            <a:r>
              <a:rPr lang="en-US" sz="1400" b="1"/>
              <a:t>Tropical Atlantic Sea Surface Temperature</a:t>
            </a:r>
          </a:p>
        </p:txBody>
      </p:sp>
      <p:sp>
        <p:nvSpPr>
          <p:cNvPr id="35848" name="Line 9"/>
          <p:cNvSpPr>
            <a:spLocks noChangeShapeType="1"/>
          </p:cNvSpPr>
          <p:nvPr/>
        </p:nvSpPr>
        <p:spPr bwMode="auto">
          <a:xfrm flipH="1" flipV="1">
            <a:off x="6629400" y="4038600"/>
            <a:ext cx="152400" cy="609600"/>
          </a:xfrm>
          <a:prstGeom prst="line">
            <a:avLst/>
          </a:prstGeom>
          <a:noFill/>
          <a:ln w="50800">
            <a:solidFill>
              <a:schemeClr val="tx1"/>
            </a:solidFill>
            <a:round/>
            <a:headEnd/>
            <a:tailEnd type="triangle" w="med" len="med"/>
          </a:ln>
        </p:spPr>
        <p:txBody>
          <a:bodyPr/>
          <a:lstStyle/>
          <a:p>
            <a:endParaRPr lang="en-US"/>
          </a:p>
        </p:txBody>
      </p:sp>
      <p:sp>
        <p:nvSpPr>
          <p:cNvPr id="35849" name="Text Box 10"/>
          <p:cNvSpPr txBox="1">
            <a:spLocks noChangeArrowheads="1"/>
          </p:cNvSpPr>
          <p:nvPr/>
        </p:nvSpPr>
        <p:spPr bwMode="auto">
          <a:xfrm>
            <a:off x="5029200" y="4724400"/>
            <a:ext cx="3581400" cy="304800"/>
          </a:xfrm>
          <a:prstGeom prst="rect">
            <a:avLst/>
          </a:prstGeom>
          <a:noFill/>
          <a:ln w="9525">
            <a:noFill/>
            <a:miter lim="800000"/>
            <a:headEnd/>
            <a:tailEnd/>
          </a:ln>
        </p:spPr>
        <p:txBody>
          <a:bodyPr>
            <a:spAutoFit/>
          </a:bodyPr>
          <a:lstStyle/>
          <a:p>
            <a:pPr>
              <a:spcBef>
                <a:spcPct val="50000"/>
              </a:spcBef>
            </a:pPr>
            <a:r>
              <a:rPr lang="en-US" sz="1400" b="1"/>
              <a:t>Global Surface T + Aerosol Forcing</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iss007e14908"/>
          <p:cNvPicPr>
            <a:picLocks noChangeAspect="1" noChangeArrowheads="1"/>
          </p:cNvPicPr>
          <p:nvPr/>
        </p:nvPicPr>
        <p:blipFill>
          <a:blip r:embed="rId3" cstate="print">
            <a:lum bright="36000" contrast="-54000"/>
          </a:blip>
          <a:srcRect b="4210"/>
          <a:stretch>
            <a:fillRect/>
          </a:stretch>
        </p:blipFill>
        <p:spPr bwMode="auto">
          <a:xfrm>
            <a:off x="0" y="0"/>
            <a:ext cx="9144000" cy="6858000"/>
          </a:xfrm>
          <a:prstGeom prst="rect">
            <a:avLst/>
          </a:prstGeom>
          <a:noFill/>
          <a:ln w="9525">
            <a:noFill/>
            <a:miter lim="800000"/>
            <a:headEnd/>
            <a:tailEnd/>
          </a:ln>
        </p:spPr>
      </p:pic>
      <p:sp>
        <p:nvSpPr>
          <p:cNvPr id="55299" name="Rectangle 3"/>
          <p:cNvSpPr>
            <a:spLocks noGrp="1" noChangeArrowheads="1"/>
          </p:cNvSpPr>
          <p:nvPr>
            <p:ph type="title" idx="4294967295"/>
          </p:nvPr>
        </p:nvSpPr>
        <p:spPr>
          <a:xfrm>
            <a:off x="381000" y="1752600"/>
            <a:ext cx="8229600" cy="3581400"/>
          </a:xfrm>
        </p:spPr>
        <p:txBody>
          <a:bodyPr/>
          <a:lstStyle/>
          <a:p>
            <a:pPr eaLnBrk="1" hangingPunct="1"/>
            <a:r>
              <a:rPr lang="en-US" b="1" dirty="0" smtClean="0">
                <a:solidFill>
                  <a:srgbClr val="0033CC"/>
                </a:solidFill>
                <a:effectLst>
                  <a:outerShdw blurRad="38100" dist="38100" dir="2700000" algn="tl">
                    <a:srgbClr val="000000">
                      <a:alpha val="43137"/>
                    </a:srgbClr>
                  </a:outerShdw>
                </a:effectLst>
              </a:rPr>
              <a:t>Feedback of Global Tropical Cyclone Activity on the Climate System</a:t>
            </a:r>
            <a:r>
              <a:rPr lang="en-US" dirty="0" smtClean="0"/>
              <a:t/>
            </a:r>
            <a:br>
              <a:rPr lang="en-US" dirty="0" smtClean="0"/>
            </a:br>
            <a:endParaRPr lang="en-US" dirty="0" smtClean="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6322" name="Picture 2" descr="emily_sst"/>
          <p:cNvPicPr>
            <a:picLocks noChangeAspect="1" noChangeArrowheads="1"/>
          </p:cNvPicPr>
          <p:nvPr/>
        </p:nvPicPr>
        <p:blipFill>
          <a:blip r:embed="rId3" cstate="print"/>
          <a:srcRect/>
          <a:stretch>
            <a:fillRect/>
          </a:stretch>
        </p:blipFill>
        <p:spPr bwMode="auto">
          <a:xfrm>
            <a:off x="1219200" y="0"/>
            <a:ext cx="7081838" cy="6838950"/>
          </a:xfrm>
          <a:prstGeom prst="rect">
            <a:avLst/>
          </a:prstGeom>
          <a:noFill/>
          <a:ln w="9525">
            <a:noFill/>
            <a:miter lim="800000"/>
            <a:headEnd/>
            <a:tailEnd/>
          </a:ln>
        </p:spPr>
      </p:pic>
      <p:sp>
        <p:nvSpPr>
          <p:cNvPr id="56323" name="Freeform 3"/>
          <p:cNvSpPr>
            <a:spLocks/>
          </p:cNvSpPr>
          <p:nvPr/>
        </p:nvSpPr>
        <p:spPr bwMode="auto">
          <a:xfrm>
            <a:off x="1828800" y="2590800"/>
            <a:ext cx="4953000" cy="2209800"/>
          </a:xfrm>
          <a:custGeom>
            <a:avLst/>
            <a:gdLst>
              <a:gd name="T0" fmla="*/ 0 w 3120"/>
              <a:gd name="T1" fmla="*/ 0 h 1392"/>
              <a:gd name="T2" fmla="*/ 2147483647 w 3120"/>
              <a:gd name="T3" fmla="*/ 2147483647 h 1392"/>
              <a:gd name="T4" fmla="*/ 2147483647 w 3120"/>
              <a:gd name="T5" fmla="*/ 2147483647 h 1392"/>
              <a:gd name="T6" fmla="*/ 2147483647 w 3120"/>
              <a:gd name="T7" fmla="*/ 2147483647 h 1392"/>
              <a:gd name="T8" fmla="*/ 2147483647 w 3120"/>
              <a:gd name="T9" fmla="*/ 2147483647 h 1392"/>
              <a:gd name="T10" fmla="*/ 2147483647 w 3120"/>
              <a:gd name="T11" fmla="*/ 2147483647 h 1392"/>
              <a:gd name="T12" fmla="*/ 2147483647 w 3120"/>
              <a:gd name="T13" fmla="*/ 2147483647 h 1392"/>
              <a:gd name="T14" fmla="*/ 2147483647 w 3120"/>
              <a:gd name="T15" fmla="*/ 2147483647 h 1392"/>
              <a:gd name="T16" fmla="*/ 2147483647 w 3120"/>
              <a:gd name="T17" fmla="*/ 2147483647 h 1392"/>
              <a:gd name="T18" fmla="*/ 2147483647 w 3120"/>
              <a:gd name="T19" fmla="*/ 2147483647 h 1392"/>
              <a:gd name="T20" fmla="*/ 2147483647 w 3120"/>
              <a:gd name="T21" fmla="*/ 2147483647 h 13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120"/>
              <a:gd name="T34" fmla="*/ 0 h 1392"/>
              <a:gd name="T35" fmla="*/ 3120 w 3120"/>
              <a:gd name="T36" fmla="*/ 1392 h 13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120" h="1392">
                <a:moveTo>
                  <a:pt x="0" y="0"/>
                </a:moveTo>
                <a:cubicBezTo>
                  <a:pt x="30" y="10"/>
                  <a:pt x="122" y="38"/>
                  <a:pt x="181" y="60"/>
                </a:cubicBezTo>
                <a:cubicBezTo>
                  <a:pt x="240" y="82"/>
                  <a:pt x="290" y="112"/>
                  <a:pt x="356" y="134"/>
                </a:cubicBezTo>
                <a:cubicBezTo>
                  <a:pt x="422" y="156"/>
                  <a:pt x="507" y="166"/>
                  <a:pt x="576" y="192"/>
                </a:cubicBezTo>
                <a:cubicBezTo>
                  <a:pt x="645" y="218"/>
                  <a:pt x="672" y="248"/>
                  <a:pt x="768" y="288"/>
                </a:cubicBezTo>
                <a:cubicBezTo>
                  <a:pt x="864" y="328"/>
                  <a:pt x="1016" y="376"/>
                  <a:pt x="1152" y="432"/>
                </a:cubicBezTo>
                <a:cubicBezTo>
                  <a:pt x="1288" y="488"/>
                  <a:pt x="1448" y="544"/>
                  <a:pt x="1584" y="624"/>
                </a:cubicBezTo>
                <a:cubicBezTo>
                  <a:pt x="1720" y="704"/>
                  <a:pt x="1840" y="832"/>
                  <a:pt x="1968" y="912"/>
                </a:cubicBezTo>
                <a:cubicBezTo>
                  <a:pt x="2096" y="992"/>
                  <a:pt x="2224" y="1040"/>
                  <a:pt x="2352" y="1104"/>
                </a:cubicBezTo>
                <a:cubicBezTo>
                  <a:pt x="2480" y="1168"/>
                  <a:pt x="2608" y="1248"/>
                  <a:pt x="2736" y="1296"/>
                </a:cubicBezTo>
                <a:cubicBezTo>
                  <a:pt x="2864" y="1344"/>
                  <a:pt x="3056" y="1376"/>
                  <a:pt x="3120" y="1392"/>
                </a:cubicBezTo>
              </a:path>
            </a:pathLst>
          </a:custGeom>
          <a:noFill/>
          <a:ln w="76200">
            <a:solidFill>
              <a:schemeClr val="tx1"/>
            </a:solidFill>
            <a:round/>
            <a:headEnd/>
            <a:tailEnd/>
          </a:ln>
        </p:spPr>
        <p:txBody>
          <a:bodyPr wrap="none" anchor="ctr"/>
          <a:lstStyle/>
          <a:p>
            <a:endParaRPr lang="en-US" sz="1800"/>
          </a:p>
        </p:txBody>
      </p:sp>
      <p:sp>
        <p:nvSpPr>
          <p:cNvPr id="56324" name="Text Box 4"/>
          <p:cNvSpPr txBox="1">
            <a:spLocks noChangeArrowheads="1"/>
          </p:cNvSpPr>
          <p:nvPr/>
        </p:nvSpPr>
        <p:spPr bwMode="auto">
          <a:xfrm>
            <a:off x="1447800" y="152400"/>
            <a:ext cx="6599238" cy="519113"/>
          </a:xfrm>
          <a:prstGeom prst="rect">
            <a:avLst/>
          </a:prstGeom>
          <a:solidFill>
            <a:schemeClr val="bg1"/>
          </a:solidFill>
          <a:ln w="9525">
            <a:noFill/>
            <a:miter lim="800000"/>
            <a:headEnd/>
            <a:tailEnd/>
          </a:ln>
        </p:spPr>
        <p:txBody>
          <a:bodyPr wrap="none">
            <a:spAutoFit/>
          </a:bodyPr>
          <a:lstStyle/>
          <a:p>
            <a:r>
              <a:rPr lang="en-US" sz="2800" dirty="0">
                <a:solidFill>
                  <a:srgbClr val="002060"/>
                </a:solidFill>
              </a:rPr>
              <a:t>The wake of Hurricane Emily (July 2005)</a:t>
            </a:r>
          </a:p>
        </p:txBody>
      </p:sp>
      <p:sp>
        <p:nvSpPr>
          <p:cNvPr id="56325" name="Freeform 5"/>
          <p:cNvSpPr>
            <a:spLocks/>
          </p:cNvSpPr>
          <p:nvPr/>
        </p:nvSpPr>
        <p:spPr bwMode="auto">
          <a:xfrm>
            <a:off x="5105400" y="685800"/>
            <a:ext cx="2362200" cy="3124200"/>
          </a:xfrm>
          <a:custGeom>
            <a:avLst/>
            <a:gdLst>
              <a:gd name="T0" fmla="*/ 0 w 1488"/>
              <a:gd name="T1" fmla="*/ 0 h 1968"/>
              <a:gd name="T2" fmla="*/ 2147483647 w 1488"/>
              <a:gd name="T3" fmla="*/ 2147483647 h 1968"/>
              <a:gd name="T4" fmla="*/ 2147483647 w 1488"/>
              <a:gd name="T5" fmla="*/ 2147483647 h 1968"/>
              <a:gd name="T6" fmla="*/ 2147483647 w 1488"/>
              <a:gd name="T7" fmla="*/ 2147483647 h 1968"/>
              <a:gd name="T8" fmla="*/ 2147483647 w 1488"/>
              <a:gd name="T9" fmla="*/ 2147483647 h 1968"/>
              <a:gd name="T10" fmla="*/ 2147483647 w 1488"/>
              <a:gd name="T11" fmla="*/ 2147483647 h 1968"/>
              <a:gd name="T12" fmla="*/ 2147483647 w 1488"/>
              <a:gd name="T13" fmla="*/ 2147483647 h 1968"/>
              <a:gd name="T14" fmla="*/ 0 60000 65536"/>
              <a:gd name="T15" fmla="*/ 0 60000 65536"/>
              <a:gd name="T16" fmla="*/ 0 60000 65536"/>
              <a:gd name="T17" fmla="*/ 0 60000 65536"/>
              <a:gd name="T18" fmla="*/ 0 60000 65536"/>
              <a:gd name="T19" fmla="*/ 0 60000 65536"/>
              <a:gd name="T20" fmla="*/ 0 60000 65536"/>
              <a:gd name="T21" fmla="*/ 0 w 1488"/>
              <a:gd name="T22" fmla="*/ 0 h 1968"/>
              <a:gd name="T23" fmla="*/ 1488 w 1488"/>
              <a:gd name="T24" fmla="*/ 1968 h 196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88" h="1968">
                <a:moveTo>
                  <a:pt x="0" y="0"/>
                </a:moveTo>
                <a:cubicBezTo>
                  <a:pt x="24" y="60"/>
                  <a:pt x="48" y="120"/>
                  <a:pt x="96" y="240"/>
                </a:cubicBezTo>
                <a:cubicBezTo>
                  <a:pt x="144" y="360"/>
                  <a:pt x="224" y="592"/>
                  <a:pt x="288" y="720"/>
                </a:cubicBezTo>
                <a:cubicBezTo>
                  <a:pt x="352" y="848"/>
                  <a:pt x="416" y="928"/>
                  <a:pt x="480" y="1008"/>
                </a:cubicBezTo>
                <a:cubicBezTo>
                  <a:pt x="544" y="1088"/>
                  <a:pt x="576" y="1104"/>
                  <a:pt x="672" y="1200"/>
                </a:cubicBezTo>
                <a:cubicBezTo>
                  <a:pt x="768" y="1296"/>
                  <a:pt x="920" y="1456"/>
                  <a:pt x="1056" y="1584"/>
                </a:cubicBezTo>
                <a:cubicBezTo>
                  <a:pt x="1192" y="1712"/>
                  <a:pt x="1416" y="1904"/>
                  <a:pt x="1488" y="1968"/>
                </a:cubicBezTo>
              </a:path>
            </a:pathLst>
          </a:custGeom>
          <a:noFill/>
          <a:ln w="76200">
            <a:solidFill>
              <a:schemeClr val="tx1"/>
            </a:solidFill>
            <a:round/>
            <a:headEnd/>
            <a:tailEnd/>
          </a:ln>
        </p:spPr>
        <p:txBody>
          <a:bodyPr wrap="none" anchor="ctr"/>
          <a:lstStyle/>
          <a:p>
            <a:endParaRPr lang="en-US" sz="1800"/>
          </a:p>
        </p:txBody>
      </p:sp>
      <p:sp>
        <p:nvSpPr>
          <p:cNvPr id="56326" name="Text Box 6"/>
          <p:cNvSpPr txBox="1">
            <a:spLocks noChangeArrowheads="1"/>
          </p:cNvSpPr>
          <p:nvPr/>
        </p:nvSpPr>
        <p:spPr bwMode="auto">
          <a:xfrm>
            <a:off x="6172200" y="1981200"/>
            <a:ext cx="2932113" cy="823913"/>
          </a:xfrm>
          <a:prstGeom prst="rect">
            <a:avLst/>
          </a:prstGeom>
          <a:noFill/>
          <a:ln w="9525">
            <a:noFill/>
            <a:miter lim="800000"/>
            <a:headEnd/>
            <a:tailEnd/>
          </a:ln>
        </p:spPr>
        <p:txBody>
          <a:bodyPr wrap="none">
            <a:spAutoFit/>
          </a:bodyPr>
          <a:lstStyle/>
          <a:p>
            <a:pPr algn="ctr"/>
            <a:r>
              <a:rPr lang="en-US" sz="2800"/>
              <a:t>Hurricane Dennis</a:t>
            </a:r>
          </a:p>
          <a:p>
            <a:pPr algn="ctr"/>
            <a:r>
              <a:rPr lang="en-US" sz="2000"/>
              <a:t>(one week earlier)</a:t>
            </a:r>
            <a:endParaRPr lang="en-US" sz="2800"/>
          </a:p>
        </p:txBody>
      </p:sp>
      <p:sp>
        <p:nvSpPr>
          <p:cNvPr id="56327" name="Line 7"/>
          <p:cNvSpPr>
            <a:spLocks noChangeShapeType="1"/>
          </p:cNvSpPr>
          <p:nvPr/>
        </p:nvSpPr>
        <p:spPr bwMode="auto">
          <a:xfrm flipH="1">
            <a:off x="7010400" y="2743200"/>
            <a:ext cx="1219200" cy="533400"/>
          </a:xfrm>
          <a:prstGeom prst="line">
            <a:avLst/>
          </a:prstGeom>
          <a:noFill/>
          <a:ln w="9525">
            <a:solidFill>
              <a:schemeClr val="tx1"/>
            </a:solidFill>
            <a:round/>
            <a:headEnd/>
            <a:tailEnd type="triangle" w="med" len="med"/>
          </a:ln>
        </p:spPr>
        <p:txBody>
          <a:bodyPr wrap="none" anchor="ctr"/>
          <a:lstStyle/>
          <a:p>
            <a:endParaRPr lang="en-US"/>
          </a:p>
        </p:txBody>
      </p:sp>
      <p:sp>
        <p:nvSpPr>
          <p:cNvPr id="56328" name="Text Box 8"/>
          <p:cNvSpPr txBox="1">
            <a:spLocks noChangeArrowheads="1"/>
          </p:cNvSpPr>
          <p:nvPr/>
        </p:nvSpPr>
        <p:spPr bwMode="auto">
          <a:xfrm>
            <a:off x="0" y="6553200"/>
            <a:ext cx="8686800" cy="304800"/>
          </a:xfrm>
          <a:prstGeom prst="rect">
            <a:avLst/>
          </a:prstGeom>
          <a:noFill/>
          <a:ln w="9525">
            <a:noFill/>
            <a:miter lim="800000"/>
            <a:headEnd/>
            <a:tailEnd/>
          </a:ln>
        </p:spPr>
        <p:txBody>
          <a:bodyPr>
            <a:spAutoFit/>
          </a:bodyPr>
          <a:lstStyle/>
          <a:p>
            <a:pPr>
              <a:spcBef>
                <a:spcPct val="50000"/>
              </a:spcBef>
            </a:pPr>
            <a:r>
              <a:rPr lang="en-US" sz="1400" b="1"/>
              <a:t>Source:  Rob Korty, CalTech</a:t>
            </a:r>
          </a:p>
        </p:txBody>
      </p:sp>
      <p:sp>
        <p:nvSpPr>
          <p:cNvPr id="208905" name="Text Box 9"/>
          <p:cNvSpPr txBox="1">
            <a:spLocks noChangeArrowheads="1"/>
          </p:cNvSpPr>
          <p:nvPr/>
        </p:nvSpPr>
        <p:spPr bwMode="auto">
          <a:xfrm>
            <a:off x="0" y="1066800"/>
            <a:ext cx="1752600" cy="1311275"/>
          </a:xfrm>
          <a:prstGeom prst="rect">
            <a:avLst/>
          </a:prstGeom>
          <a:noFill/>
          <a:ln w="9525">
            <a:noFill/>
            <a:miter lim="800000"/>
            <a:headEnd/>
            <a:tailEnd/>
          </a:ln>
          <a:effectLst/>
        </p:spPr>
        <p:txBody>
          <a:bodyPr>
            <a:spAutoFit/>
          </a:bodyPr>
          <a:lstStyle/>
          <a:p>
            <a:pPr>
              <a:spcBef>
                <a:spcPct val="50000"/>
              </a:spcBef>
              <a:defRPr/>
            </a:pPr>
            <a:r>
              <a:rPr lang="en-US" sz="2000" dirty="0">
                <a:solidFill>
                  <a:srgbClr val="002060"/>
                </a:solidFill>
                <a:effectLst>
                  <a:outerShdw blurRad="38100" dist="38100" dir="2700000" algn="tl">
                    <a:srgbClr val="C0C0C0"/>
                  </a:outerShdw>
                </a:effectLst>
              </a:rPr>
              <a:t>Sea Surface Temperature in the Wakes of Hurricanes</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9811" name="Picture 3"/>
          <p:cNvPicPr>
            <a:picLocks noChangeAspect="1" noChangeArrowheads="1"/>
          </p:cNvPicPr>
          <p:nvPr/>
        </p:nvPicPr>
        <p:blipFill>
          <a:blip r:embed="rId2" cstate="print"/>
          <a:srcRect/>
          <a:stretch>
            <a:fillRect/>
          </a:stretch>
        </p:blipFill>
        <p:spPr bwMode="auto">
          <a:xfrm>
            <a:off x="381000" y="1295400"/>
            <a:ext cx="8082342" cy="3886200"/>
          </a:xfrm>
          <a:prstGeom prst="rect">
            <a:avLst/>
          </a:prstGeom>
          <a:noFill/>
          <a:ln w="9525">
            <a:noFill/>
            <a:miter lim="800000"/>
            <a:headEnd/>
            <a:tailEnd/>
          </a:ln>
        </p:spPr>
      </p:pic>
      <p:sp>
        <p:nvSpPr>
          <p:cNvPr id="4" name="TextBox 3"/>
          <p:cNvSpPr txBox="1"/>
          <p:nvPr/>
        </p:nvSpPr>
        <p:spPr>
          <a:xfrm>
            <a:off x="762000" y="228600"/>
            <a:ext cx="7772400" cy="523220"/>
          </a:xfrm>
          <a:prstGeom prst="rect">
            <a:avLst/>
          </a:prstGeom>
          <a:noFill/>
        </p:spPr>
        <p:txBody>
          <a:bodyPr wrap="square" rtlCol="0">
            <a:spAutoFit/>
          </a:bodyPr>
          <a:lstStyle/>
          <a:p>
            <a:pPr algn="ctr"/>
            <a:r>
              <a:rPr lang="en-US" sz="2800" dirty="0" smtClean="0">
                <a:solidFill>
                  <a:srgbClr val="0033CC"/>
                </a:solidFill>
                <a:effectLst>
                  <a:outerShdw blurRad="38100" dist="38100" dir="2700000" algn="tl">
                    <a:srgbClr val="000000">
                      <a:alpha val="43137"/>
                    </a:srgbClr>
                  </a:outerShdw>
                </a:effectLst>
              </a:rPr>
              <a:t>Wake Recovery</a:t>
            </a:r>
            <a:endParaRPr lang="en-US" sz="2800" dirty="0">
              <a:solidFill>
                <a:srgbClr val="0033CC"/>
              </a:solidFill>
              <a:effectLst>
                <a:outerShdw blurRad="38100" dist="38100" dir="2700000" algn="tl">
                  <a:srgbClr val="000000">
                    <a:alpha val="43137"/>
                  </a:srgbClr>
                </a:outerShdw>
              </a:effectLst>
            </a:endParaRPr>
          </a:p>
        </p:txBody>
      </p:sp>
      <p:sp>
        <p:nvSpPr>
          <p:cNvPr id="5" name="TextBox 4"/>
          <p:cNvSpPr txBox="1"/>
          <p:nvPr/>
        </p:nvSpPr>
        <p:spPr>
          <a:xfrm>
            <a:off x="1295400" y="5715000"/>
            <a:ext cx="7162800" cy="369332"/>
          </a:xfrm>
          <a:prstGeom prst="rect">
            <a:avLst/>
          </a:prstGeom>
          <a:noFill/>
        </p:spPr>
        <p:txBody>
          <a:bodyPr wrap="square" rtlCol="0">
            <a:spAutoFit/>
          </a:bodyPr>
          <a:lstStyle/>
          <a:p>
            <a:pPr algn="ctr"/>
            <a:r>
              <a:rPr lang="en-US" dirty="0" smtClean="0">
                <a:solidFill>
                  <a:srgbClr val="002060"/>
                </a:solidFill>
              </a:rPr>
              <a:t>Hart, Maue, and Watson, </a:t>
            </a:r>
            <a:r>
              <a:rPr lang="en-US" i="1" dirty="0" smtClean="0">
                <a:solidFill>
                  <a:srgbClr val="002060"/>
                </a:solidFill>
              </a:rPr>
              <a:t>Mon. </a:t>
            </a:r>
            <a:r>
              <a:rPr lang="en-US" i="1" dirty="0" err="1" smtClean="0">
                <a:solidFill>
                  <a:srgbClr val="002060"/>
                </a:solidFill>
              </a:rPr>
              <a:t>Wea</a:t>
            </a:r>
            <a:r>
              <a:rPr lang="en-US" i="1" dirty="0" smtClean="0">
                <a:solidFill>
                  <a:srgbClr val="002060"/>
                </a:solidFill>
              </a:rPr>
              <a:t>. Rev</a:t>
            </a:r>
            <a:r>
              <a:rPr lang="en-US" dirty="0" smtClean="0">
                <a:solidFill>
                  <a:srgbClr val="002060"/>
                </a:solidFill>
              </a:rPr>
              <a:t>., 2007</a:t>
            </a:r>
            <a:endParaRPr lang="en-US" dirty="0">
              <a:solidFill>
                <a:srgbClr val="002060"/>
              </a:solidFill>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346" name="Text Box 3"/>
          <p:cNvSpPr txBox="1">
            <a:spLocks noChangeArrowheads="1"/>
          </p:cNvSpPr>
          <p:nvPr/>
        </p:nvSpPr>
        <p:spPr bwMode="auto">
          <a:xfrm>
            <a:off x="457200" y="0"/>
            <a:ext cx="8077200" cy="579438"/>
          </a:xfrm>
          <a:prstGeom prst="rect">
            <a:avLst/>
          </a:prstGeom>
          <a:noFill/>
          <a:ln w="9525">
            <a:noFill/>
            <a:miter lim="800000"/>
            <a:headEnd/>
            <a:tailEnd/>
          </a:ln>
        </p:spPr>
        <p:txBody>
          <a:bodyPr>
            <a:spAutoFit/>
          </a:bodyPr>
          <a:lstStyle/>
          <a:p>
            <a:pPr algn="ctr">
              <a:spcBef>
                <a:spcPct val="50000"/>
              </a:spcBef>
            </a:pPr>
            <a:r>
              <a:rPr lang="en-US" sz="3200" dirty="0">
                <a:solidFill>
                  <a:srgbClr val="0033CC"/>
                </a:solidFill>
                <a:effectLst>
                  <a:outerShdw blurRad="38100" dist="38100" dir="2700000" algn="tl">
                    <a:srgbClr val="000000">
                      <a:alpha val="43137"/>
                    </a:srgbClr>
                  </a:outerShdw>
                </a:effectLst>
              </a:rPr>
              <a:t>Direct mixing by tropical cyclones</a:t>
            </a:r>
          </a:p>
        </p:txBody>
      </p:sp>
      <p:sp>
        <p:nvSpPr>
          <p:cNvPr id="57347" name="Text Box 4"/>
          <p:cNvSpPr txBox="1">
            <a:spLocks noChangeArrowheads="1"/>
          </p:cNvSpPr>
          <p:nvPr/>
        </p:nvSpPr>
        <p:spPr bwMode="auto">
          <a:xfrm>
            <a:off x="0" y="6553200"/>
            <a:ext cx="8686800" cy="304800"/>
          </a:xfrm>
          <a:prstGeom prst="rect">
            <a:avLst/>
          </a:prstGeom>
          <a:noFill/>
          <a:ln w="9525">
            <a:noFill/>
            <a:miter lim="800000"/>
            <a:headEnd/>
            <a:tailEnd/>
          </a:ln>
        </p:spPr>
        <p:txBody>
          <a:bodyPr>
            <a:spAutoFit/>
          </a:bodyPr>
          <a:lstStyle/>
          <a:p>
            <a:pPr>
              <a:spcBef>
                <a:spcPct val="50000"/>
              </a:spcBef>
            </a:pPr>
            <a:r>
              <a:rPr lang="en-US" sz="1400" b="1"/>
              <a:t>Source:  Rob Korty, CalTech</a:t>
            </a:r>
          </a:p>
        </p:txBody>
      </p:sp>
      <p:pic>
        <p:nvPicPr>
          <p:cNvPr id="57348" name="Picture 5" descr="mixing"/>
          <p:cNvPicPr>
            <a:picLocks noGrp="1" noChangeAspect="1" noChangeArrowheads="1"/>
          </p:cNvPicPr>
          <p:nvPr>
            <p:ph idx="4294967295"/>
          </p:nvPr>
        </p:nvPicPr>
        <p:blipFill>
          <a:blip r:embed="rId3" cstate="print"/>
          <a:srcRect/>
          <a:stretch>
            <a:fillRect/>
          </a:stretch>
        </p:blipFill>
        <p:spPr>
          <a:xfrm>
            <a:off x="0" y="609600"/>
            <a:ext cx="8915400" cy="4437063"/>
          </a:xfrm>
          <a:noFill/>
        </p:spPr>
      </p:pic>
      <p:sp>
        <p:nvSpPr>
          <p:cNvPr id="57349" name="Text Box 7"/>
          <p:cNvSpPr txBox="1">
            <a:spLocks noChangeArrowheads="1"/>
          </p:cNvSpPr>
          <p:nvPr/>
        </p:nvSpPr>
        <p:spPr bwMode="auto">
          <a:xfrm>
            <a:off x="304800" y="4953000"/>
            <a:ext cx="8839200" cy="396875"/>
          </a:xfrm>
          <a:prstGeom prst="rect">
            <a:avLst/>
          </a:prstGeom>
          <a:noFill/>
          <a:ln w="9525">
            <a:noFill/>
            <a:miter lim="800000"/>
            <a:headEnd/>
            <a:tailEnd/>
          </a:ln>
        </p:spPr>
        <p:txBody>
          <a:bodyPr>
            <a:spAutoFit/>
          </a:bodyPr>
          <a:lstStyle/>
          <a:p>
            <a:pPr>
              <a:spcBef>
                <a:spcPct val="50000"/>
              </a:spcBef>
            </a:pPr>
            <a:r>
              <a:rPr lang="en-US" sz="2000" b="1" dirty="0">
                <a:solidFill>
                  <a:srgbClr val="0033CC"/>
                </a:solidFill>
              </a:rPr>
              <a:t>Emanuel (2001) estimated global rate of heat input as 1.4 X 10</a:t>
            </a:r>
            <a:r>
              <a:rPr lang="en-US" sz="2000" b="1" baseline="30000" dirty="0">
                <a:solidFill>
                  <a:srgbClr val="0033CC"/>
                </a:solidFill>
              </a:rPr>
              <a:t>15</a:t>
            </a:r>
            <a:r>
              <a:rPr lang="en-US" sz="2000" b="1" dirty="0">
                <a:solidFill>
                  <a:srgbClr val="0033CC"/>
                </a:solidFill>
              </a:rPr>
              <a:t> Watts</a:t>
            </a:r>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8370" name="Picture 2" descr="trenberth"/>
          <p:cNvPicPr>
            <a:picLocks noChangeAspect="1" noChangeArrowheads="1"/>
          </p:cNvPicPr>
          <p:nvPr/>
        </p:nvPicPr>
        <p:blipFill>
          <a:blip r:embed="rId3" cstate="print">
            <a:lum bright="14000" contrast="-16000"/>
          </a:blip>
          <a:srcRect/>
          <a:stretch>
            <a:fillRect/>
          </a:stretch>
        </p:blipFill>
        <p:spPr bwMode="auto">
          <a:xfrm>
            <a:off x="228600" y="1311275"/>
            <a:ext cx="8610600" cy="5546725"/>
          </a:xfrm>
          <a:prstGeom prst="rect">
            <a:avLst/>
          </a:prstGeom>
          <a:noFill/>
          <a:ln w="9525">
            <a:noFill/>
            <a:miter lim="800000"/>
            <a:headEnd/>
            <a:tailEnd/>
          </a:ln>
        </p:spPr>
      </p:pic>
      <p:sp>
        <p:nvSpPr>
          <p:cNvPr id="58371" name="Text Box 3"/>
          <p:cNvSpPr txBox="1">
            <a:spLocks noChangeArrowheads="1"/>
          </p:cNvSpPr>
          <p:nvPr/>
        </p:nvSpPr>
        <p:spPr bwMode="auto">
          <a:xfrm>
            <a:off x="304800" y="228600"/>
            <a:ext cx="8686800" cy="946150"/>
          </a:xfrm>
          <a:prstGeom prst="rect">
            <a:avLst/>
          </a:prstGeom>
          <a:noFill/>
          <a:ln w="9525">
            <a:noFill/>
            <a:miter lim="800000"/>
            <a:headEnd/>
            <a:tailEnd/>
          </a:ln>
        </p:spPr>
        <p:txBody>
          <a:bodyPr>
            <a:spAutoFit/>
          </a:bodyPr>
          <a:lstStyle/>
          <a:p>
            <a:pPr algn="ctr">
              <a:spcBef>
                <a:spcPct val="50000"/>
              </a:spcBef>
            </a:pPr>
            <a:r>
              <a:rPr lang="en-US" sz="2800" b="1" dirty="0">
                <a:solidFill>
                  <a:srgbClr val="0033CC"/>
                </a:solidFill>
              </a:rPr>
              <a:t>TC Mixing May Induce Much or Most of the Observed Poleward Heat Flux by the Oceans</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4274" name="Picture 2" descr="C:\Users\Kerry Emaanuel\CHIP\Data\THC_heat_flux.tif"/>
          <p:cNvPicPr>
            <a:picLocks noChangeAspect="1" noChangeArrowheads="1"/>
          </p:cNvPicPr>
          <p:nvPr/>
        </p:nvPicPr>
        <p:blipFill>
          <a:blip r:embed="rId2" cstate="print"/>
          <a:srcRect/>
          <a:stretch>
            <a:fillRect/>
          </a:stretch>
        </p:blipFill>
        <p:spPr bwMode="auto">
          <a:xfrm>
            <a:off x="0" y="609599"/>
            <a:ext cx="9144000" cy="5563705"/>
          </a:xfrm>
          <a:prstGeom prst="rect">
            <a:avLst/>
          </a:prstGeom>
          <a:noFill/>
        </p:spPr>
      </p:pic>
      <p:sp>
        <p:nvSpPr>
          <p:cNvPr id="3" name="TextBox 2"/>
          <p:cNvSpPr txBox="1"/>
          <p:nvPr/>
        </p:nvSpPr>
        <p:spPr>
          <a:xfrm>
            <a:off x="685800" y="5943600"/>
            <a:ext cx="2743200" cy="584775"/>
          </a:xfrm>
          <a:prstGeom prst="rect">
            <a:avLst/>
          </a:prstGeom>
          <a:noFill/>
        </p:spPr>
        <p:txBody>
          <a:bodyPr wrap="square" rtlCol="0">
            <a:spAutoFit/>
          </a:bodyPr>
          <a:lstStyle/>
          <a:p>
            <a:pPr algn="ctr"/>
            <a:r>
              <a:rPr lang="en-US" sz="1600" b="1" dirty="0" smtClean="0">
                <a:solidFill>
                  <a:srgbClr val="0070C0"/>
                </a:solidFill>
                <a:latin typeface="Arial" pitchFamily="34" charset="0"/>
                <a:cs typeface="Arial" pitchFamily="34" charset="0"/>
              </a:rPr>
              <a:t>Estimate of total heat uptake by tropical oceans</a:t>
            </a:r>
            <a:endParaRPr lang="en-US" sz="1600" b="1" dirty="0">
              <a:solidFill>
                <a:srgbClr val="0070C0"/>
              </a:solidFill>
              <a:latin typeface="Arial" pitchFamily="34" charset="0"/>
              <a:cs typeface="Arial" pitchFamily="34" charset="0"/>
            </a:endParaRPr>
          </a:p>
        </p:txBody>
      </p:sp>
      <p:sp>
        <p:nvSpPr>
          <p:cNvPr id="4" name="TextBox 3"/>
          <p:cNvSpPr txBox="1"/>
          <p:nvPr/>
        </p:nvSpPr>
        <p:spPr>
          <a:xfrm>
            <a:off x="4724400" y="5867400"/>
            <a:ext cx="1828800" cy="830997"/>
          </a:xfrm>
          <a:prstGeom prst="rect">
            <a:avLst/>
          </a:prstGeom>
          <a:noFill/>
        </p:spPr>
        <p:txBody>
          <a:bodyPr wrap="square" rtlCol="0">
            <a:spAutoFit/>
          </a:bodyPr>
          <a:lstStyle/>
          <a:p>
            <a:pPr algn="ctr"/>
            <a:r>
              <a:rPr lang="en-US" sz="1600" b="1" dirty="0" smtClean="0"/>
              <a:t>Estimate from satellite-derived wake recoveries</a:t>
            </a:r>
            <a:endParaRPr lang="en-US" sz="1600" b="1" dirty="0"/>
          </a:p>
        </p:txBody>
      </p:sp>
      <p:sp>
        <p:nvSpPr>
          <p:cNvPr id="5" name="TextBox 4"/>
          <p:cNvSpPr txBox="1"/>
          <p:nvPr/>
        </p:nvSpPr>
        <p:spPr>
          <a:xfrm>
            <a:off x="6553200" y="5780782"/>
            <a:ext cx="2362200" cy="1077218"/>
          </a:xfrm>
          <a:prstGeom prst="rect">
            <a:avLst/>
          </a:prstGeom>
          <a:noFill/>
        </p:spPr>
        <p:txBody>
          <a:bodyPr wrap="square" rtlCol="0">
            <a:spAutoFit/>
          </a:bodyPr>
          <a:lstStyle/>
          <a:p>
            <a:pPr algn="ctr"/>
            <a:r>
              <a:rPr lang="en-US" sz="1600" b="1" dirty="0" smtClean="0"/>
              <a:t>Extrapolation from detailed ocean measurements of one storm</a:t>
            </a:r>
            <a:endParaRPr lang="en-US" sz="1600" b="1"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7346" name="Picture 2" descr="white"/>
          <p:cNvPicPr>
            <a:picLocks noChangeAspect="1" noChangeArrowheads="1"/>
          </p:cNvPicPr>
          <p:nvPr/>
        </p:nvPicPr>
        <p:blipFill>
          <a:blip r:embed="rId2" cstate="print"/>
          <a:srcRect/>
          <a:stretch>
            <a:fillRect/>
          </a:stretch>
        </p:blipFill>
        <p:spPr bwMode="auto">
          <a:xfrm>
            <a:off x="0" y="0"/>
            <a:ext cx="9144000" cy="6888163"/>
          </a:xfrm>
          <a:prstGeom prst="rect">
            <a:avLst/>
          </a:prstGeom>
          <a:noFill/>
        </p:spPr>
      </p:pic>
      <p:pic>
        <p:nvPicPr>
          <p:cNvPr id="57347" name="Picture 3" descr="enso"/>
          <p:cNvPicPr>
            <a:picLocks noChangeAspect="1" noChangeArrowheads="1"/>
          </p:cNvPicPr>
          <p:nvPr/>
        </p:nvPicPr>
        <p:blipFill>
          <a:blip r:embed="rId3" cstate="print"/>
          <a:srcRect/>
          <a:stretch>
            <a:fillRect/>
          </a:stretch>
        </p:blipFill>
        <p:spPr bwMode="auto">
          <a:xfrm>
            <a:off x="3505200" y="304800"/>
            <a:ext cx="5486400" cy="5638800"/>
          </a:xfrm>
          <a:prstGeom prst="rect">
            <a:avLst/>
          </a:prstGeom>
          <a:noFill/>
        </p:spPr>
      </p:pic>
      <p:sp>
        <p:nvSpPr>
          <p:cNvPr id="57348" name="Text Box 4"/>
          <p:cNvSpPr txBox="1">
            <a:spLocks noChangeArrowheads="1"/>
          </p:cNvSpPr>
          <p:nvPr/>
        </p:nvSpPr>
        <p:spPr bwMode="auto">
          <a:xfrm>
            <a:off x="228600" y="1828800"/>
            <a:ext cx="3292475" cy="3387725"/>
          </a:xfrm>
          <a:prstGeom prst="rect">
            <a:avLst/>
          </a:prstGeom>
          <a:noFill/>
          <a:ln w="12700" cap="sq">
            <a:noFill/>
            <a:miter lim="800000"/>
            <a:headEnd type="none" w="sm" len="sm"/>
            <a:tailEnd type="none" w="sm" len="sm"/>
          </a:ln>
          <a:effectLst/>
        </p:spPr>
        <p:txBody>
          <a:bodyPr>
            <a:spAutoFit/>
          </a:bodyPr>
          <a:lstStyle/>
          <a:p>
            <a:r>
              <a:rPr lang="en-US" sz="1800">
                <a:latin typeface="Arial" charset="0"/>
              </a:rPr>
              <a:t>This plot shows a measure of El Ni</a:t>
            </a:r>
            <a:r>
              <a:rPr lang="en-US" sz="1800">
                <a:latin typeface="Arial" charset="0"/>
                <a:cs typeface="Arial" charset="0"/>
              </a:rPr>
              <a:t>ño/La Niña (green) and a measure of the power put into the far western Pacific Ocean by tropical cyclones (blue). The blue curve has been shifted rightward by two years on this graph. There is the suggestion that powerful cyclones in the western Pacific can trigger </a:t>
            </a:r>
            <a:r>
              <a:rPr lang="en-US" sz="1800">
                <a:latin typeface="Arial" charset="0"/>
              </a:rPr>
              <a:t>El Niño/La Niña cycles. </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0418" name="Picture 4" descr="fig32"/>
          <p:cNvPicPr>
            <a:picLocks noChangeAspect="1" noChangeArrowheads="1"/>
          </p:cNvPicPr>
          <p:nvPr/>
        </p:nvPicPr>
        <p:blipFill>
          <a:blip r:embed="rId3" cstate="print"/>
          <a:srcRect/>
          <a:stretch>
            <a:fillRect/>
          </a:stretch>
        </p:blipFill>
        <p:spPr bwMode="auto">
          <a:xfrm>
            <a:off x="1600200" y="1524000"/>
            <a:ext cx="5638800" cy="5018088"/>
          </a:xfrm>
          <a:prstGeom prst="rect">
            <a:avLst/>
          </a:prstGeom>
          <a:noFill/>
          <a:ln w="9525">
            <a:noFill/>
            <a:miter lim="800000"/>
            <a:headEnd/>
            <a:tailEnd/>
          </a:ln>
        </p:spPr>
      </p:pic>
      <p:sp>
        <p:nvSpPr>
          <p:cNvPr id="60419" name="Text Box 5"/>
          <p:cNvSpPr txBox="1">
            <a:spLocks noChangeArrowheads="1"/>
          </p:cNvSpPr>
          <p:nvPr/>
        </p:nvSpPr>
        <p:spPr bwMode="auto">
          <a:xfrm>
            <a:off x="457200" y="0"/>
            <a:ext cx="8077200" cy="1187450"/>
          </a:xfrm>
          <a:prstGeom prst="rect">
            <a:avLst/>
          </a:prstGeom>
          <a:noFill/>
          <a:ln w="9525">
            <a:noFill/>
            <a:miter lim="800000"/>
            <a:headEnd/>
            <a:tailEnd/>
          </a:ln>
        </p:spPr>
        <p:txBody>
          <a:bodyPr>
            <a:spAutoFit/>
          </a:bodyPr>
          <a:lstStyle/>
          <a:p>
            <a:pPr algn="ctr">
              <a:spcBef>
                <a:spcPct val="50000"/>
              </a:spcBef>
            </a:pPr>
            <a:r>
              <a:rPr lang="en-US" b="1">
                <a:solidFill>
                  <a:srgbClr val="000066"/>
                </a:solidFill>
              </a:rPr>
              <a:t>TC-Mixing may be Crucial for High-Latitude Warmth and Low-Latitude Moderation During Warm Climates, such as that of the Eocene</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447800"/>
            <a:ext cx="8229600" cy="2667000"/>
          </a:xfrm>
        </p:spPr>
        <p:txBody>
          <a:bodyPr/>
          <a:lstStyle/>
          <a:p>
            <a:r>
              <a:rPr lang="en-US"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Looking Ahead:</a:t>
            </a:r>
            <a:br>
              <a:rPr lang="en-US" dirty="0" smtClean="0">
                <a:solidFill>
                  <a:srgbClr val="0033CC"/>
                </a:solidFill>
                <a:effectLst>
                  <a:outerShdw blurRad="38100" dist="38100" dir="2700000" algn="tl">
                    <a:srgbClr val="000000">
                      <a:alpha val="43137"/>
                    </a:srgbClr>
                  </a:outerShdw>
                </a:effectLst>
                <a:latin typeface="Arial" pitchFamily="34" charset="0"/>
                <a:cs typeface="Arial" pitchFamily="34" charset="0"/>
              </a:rPr>
            </a:br>
            <a:r>
              <a:rPr lang="en-US"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Using </a:t>
            </a:r>
            <a:r>
              <a:rPr lang="en-US"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Physics to Assess Hurricane Risk</a:t>
            </a:r>
            <a:endParaRPr lang="en-US" dirty="0">
              <a:solidFill>
                <a:srgbClr val="0033CC"/>
              </a:solidFill>
              <a:effectLst>
                <a:outerShdw blurRad="38100" dist="38100" dir="2700000" algn="tl">
                  <a:srgbClr val="000000">
                    <a:alpha val="43137"/>
                  </a:srgbClr>
                </a:outerShdw>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iss007e14908"/>
          <p:cNvPicPr>
            <a:picLocks noChangeAspect="1" noChangeArrowheads="1"/>
          </p:cNvPicPr>
          <p:nvPr/>
        </p:nvPicPr>
        <p:blipFill>
          <a:blip r:embed="rId3" cstate="print">
            <a:lum bright="36000" contrast="-54000"/>
          </a:blip>
          <a:srcRect b="4210"/>
          <a:stretch>
            <a:fillRect/>
          </a:stretch>
        </p:blipFill>
        <p:spPr bwMode="auto">
          <a:xfrm>
            <a:off x="0" y="0"/>
            <a:ext cx="9144000" cy="6858000"/>
          </a:xfrm>
          <a:prstGeom prst="rect">
            <a:avLst/>
          </a:prstGeom>
          <a:noFill/>
          <a:ln w="9525">
            <a:noFill/>
            <a:miter lim="800000"/>
            <a:headEnd/>
            <a:tailEnd/>
          </a:ln>
        </p:spPr>
      </p:pic>
      <p:sp>
        <p:nvSpPr>
          <p:cNvPr id="9219" name="Rectangle 3"/>
          <p:cNvSpPr>
            <a:spLocks noGrp="1" noChangeArrowheads="1"/>
          </p:cNvSpPr>
          <p:nvPr>
            <p:ph type="title" idx="4294967295"/>
          </p:nvPr>
        </p:nvSpPr>
        <p:spPr>
          <a:xfrm>
            <a:off x="381000" y="1752600"/>
            <a:ext cx="8229600" cy="3078163"/>
          </a:xfrm>
        </p:spPr>
        <p:txBody>
          <a:bodyPr/>
          <a:lstStyle/>
          <a:p>
            <a:pPr eaLnBrk="1" hangingPunct="1">
              <a:defRPr/>
            </a:pPr>
            <a:r>
              <a:rPr lang="en-US" b="1" dirty="0" smtClean="0">
                <a:solidFill>
                  <a:srgbClr val="0033CC"/>
                </a:solidFill>
                <a:effectLst>
                  <a:outerShdw blurRad="38100" dist="38100" dir="2700000" algn="tl">
                    <a:srgbClr val="C0C0C0"/>
                  </a:outerShdw>
                </a:effectLst>
                <a:latin typeface="Arial" pitchFamily="34" charset="0"/>
                <a:cs typeface="Arial" pitchFamily="34" charset="0"/>
              </a:rPr>
              <a:t>Brief Overview of Tropical Cyclones</a:t>
            </a:r>
            <a:r>
              <a:rPr lang="en-US" dirty="0" smtClean="0"/>
              <a:t/>
            </a:r>
            <a:br>
              <a:rPr lang="en-US" dirty="0" smtClean="0"/>
            </a:br>
            <a:endParaRPr lang="en-US" dirty="0" smtClean="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iss007e14908"/>
          <p:cNvPicPr>
            <a:picLocks noGrp="1" noChangeAspect="1" noChangeArrowheads="1"/>
          </p:cNvPicPr>
          <p:nvPr>
            <p:ph sz="half" idx="2"/>
          </p:nvPr>
        </p:nvPicPr>
        <p:blipFill>
          <a:blip r:embed="rId3" cstate="print">
            <a:lum bright="36000" contrast="-54000"/>
          </a:blip>
          <a:srcRect b="4210"/>
          <a:stretch>
            <a:fillRect/>
          </a:stretch>
        </p:blipFill>
        <p:spPr>
          <a:xfrm>
            <a:off x="0" y="0"/>
            <a:ext cx="9144000" cy="6858000"/>
          </a:xfrm>
          <a:noFill/>
        </p:spPr>
      </p:pic>
      <p:sp>
        <p:nvSpPr>
          <p:cNvPr id="181251" name="Rectangle 3"/>
          <p:cNvSpPr>
            <a:spLocks noGrp="1" noChangeArrowheads="1"/>
          </p:cNvSpPr>
          <p:nvPr>
            <p:ph type="title"/>
          </p:nvPr>
        </p:nvSpPr>
        <p:spPr>
          <a:xfrm>
            <a:off x="457200" y="0"/>
            <a:ext cx="8229600" cy="1143000"/>
          </a:xfrm>
        </p:spPr>
        <p:txBody>
          <a:bodyPr/>
          <a:lstStyle/>
          <a:p>
            <a:pPr eaLnBrk="1" hangingPunct="1">
              <a:defRPr/>
            </a:pPr>
            <a:r>
              <a:rPr lang="en-US" sz="3200" b="1" dirty="0" smtClean="0">
                <a:solidFill>
                  <a:srgbClr val="FFFF00"/>
                </a:solidFill>
                <a:effectLst>
                  <a:outerShdw blurRad="38100" dist="38100" dir="2700000" algn="tl">
                    <a:srgbClr val="C0C0C0"/>
                  </a:outerShdw>
                </a:effectLst>
              </a:rPr>
              <a:t>Our Approach to Downscaling Tropical Cyclones from Climate Models</a:t>
            </a:r>
          </a:p>
        </p:txBody>
      </p:sp>
      <p:sp>
        <p:nvSpPr>
          <p:cNvPr id="53252" name="Rectangle 4"/>
          <p:cNvSpPr>
            <a:spLocks noGrp="1" noChangeArrowheads="1"/>
          </p:cNvSpPr>
          <p:nvPr>
            <p:ph type="body" sz="half" idx="1"/>
          </p:nvPr>
        </p:nvSpPr>
        <p:spPr>
          <a:xfrm>
            <a:off x="457200" y="1295400"/>
            <a:ext cx="8077200" cy="5334000"/>
          </a:xfrm>
        </p:spPr>
        <p:txBody>
          <a:bodyPr/>
          <a:lstStyle/>
          <a:p>
            <a:pPr eaLnBrk="1" hangingPunct="1">
              <a:lnSpc>
                <a:spcPct val="90000"/>
              </a:lnSpc>
              <a:buSzPct val="70000"/>
              <a:buBlip>
                <a:blip r:embed="rId4"/>
              </a:buBlip>
              <a:defRPr/>
            </a:pPr>
            <a:r>
              <a:rPr lang="en-US" sz="2600" b="1" dirty="0" smtClean="0">
                <a:solidFill>
                  <a:srgbClr val="0033CC"/>
                </a:solidFill>
                <a:effectLst>
                  <a:outerShdw blurRad="38100" dist="38100" dir="2700000" algn="tl">
                    <a:srgbClr val="C0C0C0"/>
                  </a:outerShdw>
                </a:effectLst>
              </a:rPr>
              <a:t>Step 1</a:t>
            </a:r>
            <a:r>
              <a:rPr lang="en-US" sz="2600" dirty="0" smtClean="0">
                <a:solidFill>
                  <a:srgbClr val="0033CC"/>
                </a:solidFill>
                <a:effectLst>
                  <a:outerShdw blurRad="38100" dist="38100" dir="2700000" algn="tl">
                    <a:srgbClr val="C0C0C0"/>
                  </a:outerShdw>
                </a:effectLst>
              </a:rPr>
              <a:t>: Seed each ocean basin with a very large number of weak, randomly located vortices</a:t>
            </a:r>
          </a:p>
          <a:p>
            <a:pPr eaLnBrk="1" hangingPunct="1">
              <a:lnSpc>
                <a:spcPct val="90000"/>
              </a:lnSpc>
              <a:buSzPct val="70000"/>
              <a:buBlip>
                <a:blip r:embed="rId4"/>
              </a:buBlip>
              <a:defRPr/>
            </a:pPr>
            <a:endParaRPr lang="en-US" sz="2600" dirty="0" smtClean="0">
              <a:solidFill>
                <a:srgbClr val="0033CC"/>
              </a:solidFill>
              <a:effectLst>
                <a:outerShdw blurRad="38100" dist="38100" dir="2700000" algn="tl">
                  <a:srgbClr val="C0C0C0"/>
                </a:outerShdw>
              </a:effectLst>
            </a:endParaRPr>
          </a:p>
          <a:p>
            <a:pPr eaLnBrk="1" hangingPunct="1">
              <a:lnSpc>
                <a:spcPct val="90000"/>
              </a:lnSpc>
              <a:buSzPct val="70000"/>
              <a:buBlip>
                <a:blip r:embed="rId4"/>
              </a:buBlip>
              <a:defRPr/>
            </a:pPr>
            <a:r>
              <a:rPr lang="en-US" sz="2600" b="1" dirty="0" smtClean="0">
                <a:solidFill>
                  <a:srgbClr val="0033CC"/>
                </a:solidFill>
                <a:effectLst>
                  <a:outerShdw blurRad="38100" dist="38100" dir="2700000" algn="tl">
                    <a:srgbClr val="C0C0C0"/>
                  </a:outerShdw>
                </a:effectLst>
              </a:rPr>
              <a:t>Step 2</a:t>
            </a:r>
            <a:r>
              <a:rPr lang="en-US" sz="2600" dirty="0" smtClean="0">
                <a:solidFill>
                  <a:srgbClr val="0033CC"/>
                </a:solidFill>
                <a:effectLst>
                  <a:outerShdw blurRad="38100" dist="38100" dir="2700000" algn="tl">
                    <a:srgbClr val="C0C0C0"/>
                  </a:outerShdw>
                </a:effectLst>
              </a:rPr>
              <a:t>: Vortices are assumed to move with the large scale atmospheric flow in which they are embedded</a:t>
            </a:r>
          </a:p>
          <a:p>
            <a:pPr eaLnBrk="1" hangingPunct="1">
              <a:lnSpc>
                <a:spcPct val="90000"/>
              </a:lnSpc>
              <a:buSzPct val="70000"/>
              <a:buBlip>
                <a:blip r:embed="rId4"/>
              </a:buBlip>
              <a:defRPr/>
            </a:pPr>
            <a:endParaRPr lang="en-US" sz="2600" dirty="0" smtClean="0">
              <a:solidFill>
                <a:srgbClr val="0033CC"/>
              </a:solidFill>
              <a:effectLst>
                <a:outerShdw blurRad="38100" dist="38100" dir="2700000" algn="tl">
                  <a:srgbClr val="C0C0C0"/>
                </a:outerShdw>
              </a:effectLst>
            </a:endParaRPr>
          </a:p>
          <a:p>
            <a:pPr eaLnBrk="1" hangingPunct="1">
              <a:lnSpc>
                <a:spcPct val="90000"/>
              </a:lnSpc>
              <a:buSzPct val="70000"/>
              <a:buBlip>
                <a:blip r:embed="rId4"/>
              </a:buBlip>
              <a:defRPr/>
            </a:pPr>
            <a:r>
              <a:rPr lang="en-US" sz="2600" b="1" dirty="0" smtClean="0">
                <a:solidFill>
                  <a:srgbClr val="0033CC"/>
                </a:solidFill>
                <a:effectLst>
                  <a:outerShdw blurRad="38100" dist="38100" dir="2700000" algn="tl">
                    <a:srgbClr val="C0C0C0"/>
                  </a:outerShdw>
                </a:effectLst>
              </a:rPr>
              <a:t>Step 3</a:t>
            </a:r>
            <a:r>
              <a:rPr lang="en-US" sz="2600" dirty="0" smtClean="0">
                <a:solidFill>
                  <a:srgbClr val="0033CC"/>
                </a:solidFill>
                <a:effectLst>
                  <a:outerShdw blurRad="38100" dist="38100" dir="2700000" algn="tl">
                    <a:srgbClr val="C0C0C0"/>
                  </a:outerShdw>
                </a:effectLst>
              </a:rPr>
              <a:t>: Run a coupled, ocean-atmosphere computer model for each vortex, and note how many achieve at least tropical storm strength; discard others</a:t>
            </a:r>
          </a:p>
          <a:p>
            <a:pPr eaLnBrk="1" hangingPunct="1">
              <a:lnSpc>
                <a:spcPct val="90000"/>
              </a:lnSpc>
              <a:buSzPct val="70000"/>
              <a:buBlip>
                <a:blip r:embed="rId4"/>
              </a:buBlip>
              <a:defRPr/>
            </a:pPr>
            <a:endParaRPr lang="en-US" sz="2600" dirty="0" smtClean="0">
              <a:solidFill>
                <a:srgbClr val="0033CC"/>
              </a:solidFill>
              <a:effectLst>
                <a:outerShdw blurRad="38100" dist="38100" dir="2700000" algn="tl">
                  <a:srgbClr val="C0C0C0"/>
                </a:outerShdw>
              </a:effectLst>
            </a:endParaRPr>
          </a:p>
          <a:p>
            <a:pPr eaLnBrk="1" hangingPunct="1">
              <a:lnSpc>
                <a:spcPct val="90000"/>
              </a:lnSpc>
              <a:buSzPct val="70000"/>
              <a:buBlip>
                <a:blip r:embed="rId4"/>
              </a:buBlip>
              <a:defRPr/>
            </a:pPr>
            <a:r>
              <a:rPr lang="en-US" sz="2600" b="1" dirty="0" smtClean="0">
                <a:solidFill>
                  <a:srgbClr val="0033CC"/>
                </a:solidFill>
                <a:effectLst>
                  <a:outerShdw blurRad="38100" dist="38100" dir="2700000" algn="tl">
                    <a:srgbClr val="C0C0C0"/>
                  </a:outerShdw>
                </a:effectLst>
              </a:rPr>
              <a:t>Step 4:</a:t>
            </a:r>
            <a:r>
              <a:rPr lang="en-US" sz="2600" dirty="0" smtClean="0">
                <a:solidFill>
                  <a:srgbClr val="0033CC"/>
                </a:solidFill>
                <a:effectLst>
                  <a:outerShdw blurRad="38100" dist="38100" dir="2700000" algn="tl">
                    <a:srgbClr val="C0C0C0"/>
                  </a:outerShdw>
                </a:effectLst>
              </a:rPr>
              <a:t> Using the small fraction of surviving events, determine storm statistics. </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C:\Users\Kerry\Documents\Riskproject\Figures\era40_1000tracks.tif"/>
          <p:cNvPicPr>
            <a:picLocks noChangeAspect="1" noChangeArrowheads="1"/>
          </p:cNvPicPr>
          <p:nvPr/>
        </p:nvPicPr>
        <p:blipFill>
          <a:blip r:embed="rId2" cstate="print"/>
          <a:srcRect/>
          <a:stretch>
            <a:fillRect/>
          </a:stretch>
        </p:blipFill>
        <p:spPr bwMode="auto">
          <a:xfrm>
            <a:off x="152400" y="304800"/>
            <a:ext cx="8763000" cy="5794140"/>
          </a:xfrm>
          <a:prstGeom prst="rect">
            <a:avLst/>
          </a:prstGeom>
          <a:noFill/>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899" name="Rectangle 3"/>
          <p:cNvSpPr>
            <a:spLocks noGrp="1" noChangeArrowheads="1"/>
          </p:cNvSpPr>
          <p:nvPr>
            <p:ph type="title"/>
          </p:nvPr>
        </p:nvSpPr>
        <p:spPr>
          <a:xfrm>
            <a:off x="457200" y="152400"/>
            <a:ext cx="8229600" cy="944562"/>
          </a:xfrm>
        </p:spPr>
        <p:txBody>
          <a:bodyPr>
            <a:noAutofit/>
          </a:bodyPr>
          <a:lstStyle/>
          <a:p>
            <a:pPr>
              <a:defRPr/>
            </a:pPr>
            <a:r>
              <a:rPr lang="en-US" sz="2600" dirty="0">
                <a:solidFill>
                  <a:srgbClr val="0033CC"/>
                </a:solidFill>
                <a:effectLst>
                  <a:outerShdw blurRad="38100" dist="38100" dir="2700000" algn="tl">
                    <a:srgbClr val="C0C0C0"/>
                  </a:outerShdw>
                </a:effectLst>
                <a:latin typeface="Arial" pitchFamily="34" charset="0"/>
                <a:cs typeface="Arial" pitchFamily="34" charset="0"/>
              </a:rPr>
              <a:t>Cumulative Distribution of Storm Lifetime Peak Wind Speed, with Sample of </a:t>
            </a:r>
            <a:r>
              <a:rPr lang="en-US" sz="2600" dirty="0" smtClean="0">
                <a:solidFill>
                  <a:srgbClr val="0033CC"/>
                </a:solidFill>
                <a:effectLst>
                  <a:outerShdw blurRad="38100" dist="38100" dir="2700000" algn="tl">
                    <a:srgbClr val="C0C0C0"/>
                  </a:outerShdw>
                </a:effectLst>
                <a:latin typeface="Arial" pitchFamily="34" charset="0"/>
                <a:cs typeface="Arial" pitchFamily="34" charset="0"/>
              </a:rPr>
              <a:t>1755</a:t>
            </a:r>
            <a:r>
              <a:rPr lang="en-US" sz="2600" dirty="0" smtClean="0">
                <a:solidFill>
                  <a:srgbClr val="0033CC"/>
                </a:solidFill>
                <a:latin typeface="Arial" pitchFamily="34" charset="0"/>
                <a:cs typeface="Arial" pitchFamily="34" charset="0"/>
              </a:rPr>
              <a:t> </a:t>
            </a:r>
            <a:r>
              <a:rPr lang="en-US" sz="2600" dirty="0">
                <a:solidFill>
                  <a:srgbClr val="0033CC"/>
                </a:solidFill>
                <a:effectLst>
                  <a:outerShdw blurRad="38100" dist="38100" dir="2700000" algn="tl">
                    <a:srgbClr val="C0C0C0"/>
                  </a:outerShdw>
                </a:effectLst>
                <a:latin typeface="Arial" pitchFamily="34" charset="0"/>
                <a:cs typeface="Arial" pitchFamily="34" charset="0"/>
              </a:rPr>
              <a:t>Synthetic Tracks</a:t>
            </a:r>
          </a:p>
        </p:txBody>
      </p:sp>
      <p:pic>
        <p:nvPicPr>
          <p:cNvPr id="43011" name="Picture 3" descr="C:\Users\Kerry Emaanuel\Riskproject\atlanticrand4histot.png"/>
          <p:cNvPicPr>
            <a:picLocks noChangeAspect="1" noChangeArrowheads="1"/>
          </p:cNvPicPr>
          <p:nvPr/>
        </p:nvPicPr>
        <p:blipFill>
          <a:blip r:embed="rId3" cstate="print"/>
          <a:srcRect/>
          <a:stretch>
            <a:fillRect/>
          </a:stretch>
        </p:blipFill>
        <p:spPr bwMode="auto">
          <a:xfrm>
            <a:off x="685800" y="838200"/>
            <a:ext cx="7571871" cy="5676651"/>
          </a:xfrm>
          <a:prstGeom prst="rect">
            <a:avLst/>
          </a:prstGeom>
          <a:noFill/>
        </p:spPr>
      </p:pic>
      <p:sp>
        <p:nvSpPr>
          <p:cNvPr id="9" name="Text Box 12"/>
          <p:cNvSpPr txBox="1">
            <a:spLocks noChangeArrowheads="1"/>
          </p:cNvSpPr>
          <p:nvPr/>
        </p:nvSpPr>
        <p:spPr bwMode="auto">
          <a:xfrm>
            <a:off x="6934200" y="6216650"/>
            <a:ext cx="1981200" cy="641350"/>
          </a:xfrm>
          <a:prstGeom prst="rect">
            <a:avLst/>
          </a:prstGeom>
          <a:noFill/>
          <a:ln w="9525">
            <a:noFill/>
            <a:miter lim="800000"/>
            <a:headEnd/>
            <a:tailEnd/>
          </a:ln>
        </p:spPr>
        <p:txBody>
          <a:bodyPr>
            <a:spAutoFit/>
          </a:bodyPr>
          <a:lstStyle/>
          <a:p>
            <a:pPr>
              <a:spcBef>
                <a:spcPct val="50000"/>
              </a:spcBef>
            </a:pPr>
            <a:r>
              <a:rPr lang="en-US" b="1" dirty="0" smtClean="0">
                <a:latin typeface="Calibri" pitchFamily="34" charset="0"/>
              </a:rPr>
              <a:t>90% </a:t>
            </a:r>
            <a:r>
              <a:rPr lang="en-US" b="1" dirty="0">
                <a:latin typeface="Calibri" pitchFamily="34" charset="0"/>
              </a:rPr>
              <a:t>confidence bounds</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pic>
        <p:nvPicPr>
          <p:cNvPr id="871426" name="Picture 2" descr="C:\Users\Kerry\Documents\Corel\Desktop\newyork.PNG"/>
          <p:cNvPicPr>
            <a:picLocks noChangeAspect="1" noChangeArrowheads="1"/>
          </p:cNvPicPr>
          <p:nvPr/>
        </p:nvPicPr>
        <p:blipFill>
          <a:blip r:embed="rId2" cstate="print"/>
          <a:srcRect/>
          <a:stretch>
            <a:fillRect/>
          </a:stretch>
        </p:blipFill>
        <p:spPr bwMode="auto">
          <a:xfrm>
            <a:off x="685800" y="228600"/>
            <a:ext cx="5638800" cy="6431409"/>
          </a:xfrm>
          <a:prstGeom prst="rect">
            <a:avLst/>
          </a:prstGeom>
          <a:noFill/>
        </p:spPr>
      </p:pic>
      <p:sp>
        <p:nvSpPr>
          <p:cNvPr id="3" name="TextBox 2"/>
          <p:cNvSpPr txBox="1"/>
          <p:nvPr/>
        </p:nvSpPr>
        <p:spPr>
          <a:xfrm>
            <a:off x="6553200" y="1828800"/>
            <a:ext cx="2286000" cy="923330"/>
          </a:xfrm>
          <a:prstGeom prst="rect">
            <a:avLst/>
          </a:prstGeom>
          <a:noFill/>
        </p:spPr>
        <p:txBody>
          <a:bodyPr wrap="square" rtlCol="0">
            <a:spAutoFit/>
          </a:bodyPr>
          <a:lstStyle/>
          <a:p>
            <a:r>
              <a:rPr lang="en-US" dirty="0" smtClean="0">
                <a:solidFill>
                  <a:srgbClr val="FFFF00"/>
                </a:solidFill>
              </a:rPr>
              <a:t>Example:  Hurricane affecting New York City</a:t>
            </a:r>
            <a:endParaRPr lang="en-US" dirty="0">
              <a:solidFill>
                <a:srgbClr val="FFFF00"/>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r>
              <a:rPr lang="en-US" sz="3600"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Wind Swath</a:t>
            </a:r>
            <a:endParaRPr lang="en-US" sz="3600" dirty="0">
              <a:solidFill>
                <a:srgbClr val="0033CC"/>
              </a:solidFill>
              <a:effectLst>
                <a:outerShdw blurRad="38100" dist="38100" dir="2700000" algn="tl">
                  <a:srgbClr val="000000">
                    <a:alpha val="43137"/>
                  </a:srgbClr>
                </a:outerShdw>
              </a:effectLst>
              <a:latin typeface="Arial" pitchFamily="34" charset="0"/>
              <a:cs typeface="Arial" pitchFamily="34" charset="0"/>
            </a:endParaRPr>
          </a:p>
        </p:txBody>
      </p:sp>
      <p:pic>
        <p:nvPicPr>
          <p:cNvPr id="836610" name="Picture 2"/>
          <p:cNvPicPr>
            <a:picLocks noChangeAspect="1" noChangeArrowheads="1"/>
          </p:cNvPicPr>
          <p:nvPr/>
        </p:nvPicPr>
        <p:blipFill>
          <a:blip r:embed="rId2" cstate="print"/>
          <a:srcRect/>
          <a:stretch>
            <a:fillRect/>
          </a:stretch>
        </p:blipFill>
        <p:spPr bwMode="auto">
          <a:xfrm>
            <a:off x="990600" y="1028700"/>
            <a:ext cx="7340600" cy="55054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r>
              <a:rPr lang="en-US" sz="3200"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Accumulated Rainfall (mm)</a:t>
            </a:r>
            <a:endParaRPr lang="en-US" sz="3200" dirty="0">
              <a:solidFill>
                <a:srgbClr val="0033CC"/>
              </a:solidFill>
              <a:effectLst>
                <a:outerShdw blurRad="38100" dist="38100" dir="2700000" algn="tl">
                  <a:srgbClr val="000000">
                    <a:alpha val="43137"/>
                  </a:srgbClr>
                </a:outerShdw>
              </a:effectLst>
              <a:latin typeface="Arial" pitchFamily="34" charset="0"/>
              <a:cs typeface="Arial" pitchFamily="34" charset="0"/>
            </a:endParaRPr>
          </a:p>
        </p:txBody>
      </p:sp>
      <p:pic>
        <p:nvPicPr>
          <p:cNvPr id="872450" name="Picture 2"/>
          <p:cNvPicPr>
            <a:picLocks noChangeAspect="1" noChangeArrowheads="1"/>
          </p:cNvPicPr>
          <p:nvPr/>
        </p:nvPicPr>
        <p:blipFill>
          <a:blip r:embed="rId2" cstate="print"/>
          <a:srcRect/>
          <a:stretch>
            <a:fillRect/>
          </a:stretch>
        </p:blipFill>
        <p:spPr bwMode="auto">
          <a:xfrm>
            <a:off x="1143000" y="1143000"/>
            <a:ext cx="7315200" cy="5486400"/>
          </a:xfrm>
          <a:prstGeom prst="rect">
            <a:avLst/>
          </a:prstGeom>
          <a:noFill/>
          <a:ln w="9525">
            <a:noFill/>
            <a:miter lim="800000"/>
            <a:headEnd/>
            <a:tailEnd/>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pic>
        <p:nvPicPr>
          <p:cNvPr id="20" name="Picture 19" descr="3NYmeshes_2.png"/>
          <p:cNvPicPr>
            <a:picLocks noChangeAspect="1"/>
          </p:cNvPicPr>
          <p:nvPr/>
        </p:nvPicPr>
        <p:blipFill>
          <a:blip r:embed="rId3" cstate="print"/>
          <a:stretch>
            <a:fillRect/>
          </a:stretch>
        </p:blipFill>
        <p:spPr>
          <a:xfrm>
            <a:off x="3127248" y="923544"/>
            <a:ext cx="5715000" cy="5715000"/>
          </a:xfrm>
          <a:prstGeom prst="rect">
            <a:avLst/>
          </a:prstGeom>
        </p:spPr>
      </p:pic>
      <p:sp>
        <p:nvSpPr>
          <p:cNvPr id="26626" name="Rectangle 2"/>
          <p:cNvSpPr>
            <a:spLocks noChangeArrowheads="1"/>
          </p:cNvSpPr>
          <p:nvPr/>
        </p:nvSpPr>
        <p:spPr bwMode="auto">
          <a:xfrm>
            <a:off x="2514600" y="228600"/>
            <a:ext cx="5181600" cy="492125"/>
          </a:xfrm>
          <a:prstGeom prst="rect">
            <a:avLst/>
          </a:prstGeom>
          <a:noFill/>
          <a:ln w="9525">
            <a:noFill/>
            <a:miter lim="800000"/>
            <a:headEnd/>
            <a:tailEnd/>
          </a:ln>
        </p:spPr>
        <p:txBody>
          <a:bodyPr>
            <a:spAutoFit/>
          </a:bodyPr>
          <a:lstStyle/>
          <a:p>
            <a:r>
              <a:rPr lang="en-US" sz="2600" b="1" dirty="0">
                <a:solidFill>
                  <a:srgbClr val="C00000"/>
                </a:solidFill>
                <a:latin typeface="Arial" pitchFamily="34" charset="0"/>
                <a:cs typeface="Arial" pitchFamily="34" charset="0"/>
              </a:rPr>
              <a:t>Storm Surge Simulation</a:t>
            </a:r>
          </a:p>
        </p:txBody>
      </p:sp>
      <p:cxnSp>
        <p:nvCxnSpPr>
          <p:cNvPr id="5" name="Straight Arrow Connector 4"/>
          <p:cNvCxnSpPr/>
          <p:nvPr/>
        </p:nvCxnSpPr>
        <p:spPr bwMode="auto">
          <a:xfrm>
            <a:off x="4572000" y="1905000"/>
            <a:ext cx="304800" cy="1524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26641" name="TextBox 5"/>
          <p:cNvSpPr txBox="1">
            <a:spLocks noChangeArrowheads="1"/>
          </p:cNvSpPr>
          <p:nvPr/>
        </p:nvSpPr>
        <p:spPr bwMode="auto">
          <a:xfrm>
            <a:off x="3352800" y="1411669"/>
            <a:ext cx="1438214" cy="584775"/>
          </a:xfrm>
          <a:prstGeom prst="rect">
            <a:avLst/>
          </a:prstGeom>
          <a:noFill/>
          <a:ln w="9525">
            <a:noFill/>
            <a:miter lim="800000"/>
            <a:headEnd/>
            <a:tailEnd/>
          </a:ln>
        </p:spPr>
        <p:txBody>
          <a:bodyPr wrap="none">
            <a:spAutoFit/>
          </a:bodyPr>
          <a:lstStyle/>
          <a:p>
            <a:pPr algn="ctr"/>
            <a:r>
              <a:rPr lang="en-US" sz="1600" dirty="0">
                <a:latin typeface="Arial" pitchFamily="34" charset="0"/>
                <a:cs typeface="Arial" pitchFamily="34" charset="0"/>
              </a:rPr>
              <a:t>SLOSH mesh</a:t>
            </a:r>
          </a:p>
          <a:p>
            <a:pPr algn="ctr"/>
            <a:r>
              <a:rPr lang="en-US" sz="1600" dirty="0">
                <a:latin typeface="Arial" pitchFamily="34" charset="0"/>
                <a:cs typeface="Arial" pitchFamily="34" charset="0"/>
              </a:rPr>
              <a:t>~ </a:t>
            </a:r>
            <a:r>
              <a:rPr lang="en-US" sz="1600" dirty="0" smtClean="0">
                <a:latin typeface="Arial" pitchFamily="34" charset="0"/>
                <a:cs typeface="Arial" pitchFamily="34" charset="0"/>
              </a:rPr>
              <a:t>10</a:t>
            </a:r>
            <a:r>
              <a:rPr lang="en-US" sz="1600" baseline="30000" dirty="0" smtClean="0">
                <a:latin typeface="Arial" pitchFamily="34" charset="0"/>
                <a:cs typeface="Arial" pitchFamily="34" charset="0"/>
              </a:rPr>
              <a:t>3</a:t>
            </a:r>
            <a:r>
              <a:rPr lang="en-US" sz="1600" dirty="0" smtClean="0">
                <a:latin typeface="Arial" pitchFamily="34" charset="0"/>
                <a:cs typeface="Arial" pitchFamily="34" charset="0"/>
              </a:rPr>
              <a:t> m</a:t>
            </a:r>
            <a:endParaRPr lang="en-US" sz="1600" dirty="0">
              <a:latin typeface="Arial" pitchFamily="34" charset="0"/>
              <a:cs typeface="Arial" pitchFamily="34" charset="0"/>
            </a:endParaRPr>
          </a:p>
        </p:txBody>
      </p:sp>
      <p:cxnSp>
        <p:nvCxnSpPr>
          <p:cNvPr id="26642" name="Straight Arrow Connector 7"/>
          <p:cNvCxnSpPr>
            <a:cxnSpLocks noChangeShapeType="1"/>
            <a:stCxn id="26643" idx="2"/>
          </p:cNvCxnSpPr>
          <p:nvPr/>
        </p:nvCxnSpPr>
        <p:spPr bwMode="auto">
          <a:xfrm rot="5400000">
            <a:off x="7718902" y="1878317"/>
            <a:ext cx="329624" cy="382990"/>
          </a:xfrm>
          <a:prstGeom prst="straightConnector1">
            <a:avLst/>
          </a:prstGeom>
          <a:noFill/>
          <a:ln w="9525" algn="ctr">
            <a:solidFill>
              <a:srgbClr val="CC04B4"/>
            </a:solidFill>
            <a:round/>
            <a:headEnd/>
            <a:tailEnd type="arrow" w="med" len="med"/>
          </a:ln>
        </p:spPr>
      </p:cxnSp>
      <p:sp>
        <p:nvSpPr>
          <p:cNvPr id="26643" name="TextBox 8"/>
          <p:cNvSpPr txBox="1">
            <a:spLocks noChangeArrowheads="1"/>
          </p:cNvSpPr>
          <p:nvPr/>
        </p:nvSpPr>
        <p:spPr bwMode="auto">
          <a:xfrm>
            <a:off x="7311218" y="1320225"/>
            <a:ext cx="1527982" cy="584775"/>
          </a:xfrm>
          <a:prstGeom prst="rect">
            <a:avLst/>
          </a:prstGeom>
          <a:noFill/>
          <a:ln w="9525">
            <a:noFill/>
            <a:miter lim="800000"/>
            <a:headEnd/>
            <a:tailEnd/>
          </a:ln>
        </p:spPr>
        <p:txBody>
          <a:bodyPr wrap="none">
            <a:spAutoFit/>
          </a:bodyPr>
          <a:lstStyle/>
          <a:p>
            <a:pPr algn="ctr"/>
            <a:r>
              <a:rPr lang="en-US" sz="1600" dirty="0">
                <a:solidFill>
                  <a:srgbClr val="CA0697"/>
                </a:solidFill>
                <a:latin typeface="Arial" pitchFamily="34" charset="0"/>
                <a:cs typeface="Arial" pitchFamily="34" charset="0"/>
              </a:rPr>
              <a:t>ADCIRC mesh</a:t>
            </a:r>
          </a:p>
          <a:p>
            <a:pPr algn="ctr"/>
            <a:r>
              <a:rPr lang="en-US" sz="1600" dirty="0">
                <a:solidFill>
                  <a:srgbClr val="CA0697"/>
                </a:solidFill>
                <a:latin typeface="Arial" pitchFamily="34" charset="0"/>
                <a:cs typeface="Arial" pitchFamily="34" charset="0"/>
              </a:rPr>
              <a:t>~ </a:t>
            </a:r>
            <a:r>
              <a:rPr lang="en-US" sz="1600" dirty="0" smtClean="0">
                <a:solidFill>
                  <a:srgbClr val="CC04B4"/>
                </a:solidFill>
                <a:latin typeface="Arial" pitchFamily="34" charset="0"/>
                <a:cs typeface="Arial" pitchFamily="34" charset="0"/>
              </a:rPr>
              <a:t>10</a:t>
            </a:r>
            <a:r>
              <a:rPr lang="en-US" sz="1600" baseline="30000" dirty="0" smtClean="0">
                <a:solidFill>
                  <a:srgbClr val="CC04B4"/>
                </a:solidFill>
                <a:latin typeface="Arial" pitchFamily="34" charset="0"/>
                <a:cs typeface="Arial" pitchFamily="34" charset="0"/>
              </a:rPr>
              <a:t>2</a:t>
            </a:r>
            <a:r>
              <a:rPr lang="en-US" sz="1600" dirty="0" smtClean="0">
                <a:solidFill>
                  <a:srgbClr val="CC04B4"/>
                </a:solidFill>
                <a:latin typeface="Arial" pitchFamily="34" charset="0"/>
                <a:cs typeface="Arial" pitchFamily="34" charset="0"/>
              </a:rPr>
              <a:t> m</a:t>
            </a:r>
            <a:endParaRPr lang="en-US" sz="1600" dirty="0">
              <a:solidFill>
                <a:srgbClr val="CC04B4"/>
              </a:solidFill>
              <a:latin typeface="Arial" pitchFamily="34" charset="0"/>
              <a:cs typeface="Arial" pitchFamily="34" charset="0"/>
            </a:endParaRPr>
          </a:p>
        </p:txBody>
      </p:sp>
      <p:grpSp>
        <p:nvGrpSpPr>
          <p:cNvPr id="2" name="Group 14"/>
          <p:cNvGrpSpPr>
            <a:grpSpLocks/>
          </p:cNvGrpSpPr>
          <p:nvPr/>
        </p:nvGrpSpPr>
        <p:grpSpPr bwMode="auto">
          <a:xfrm>
            <a:off x="533400" y="2362200"/>
            <a:ext cx="3048000" cy="2286000"/>
            <a:chOff x="228600" y="2209800"/>
            <a:chExt cx="3200400" cy="2514600"/>
          </a:xfrm>
        </p:grpSpPr>
        <p:pic>
          <p:nvPicPr>
            <p:cNvPr id="13" name="Content Placeholder 2" descr="NY.jpg"/>
            <p:cNvPicPr preferRelativeResize="0">
              <a:picLocks/>
            </p:cNvPicPr>
            <p:nvPr/>
          </p:nvPicPr>
          <p:blipFill>
            <a:blip r:embed="rId4" cstate="print"/>
            <a:stretch>
              <a:fillRect/>
            </a:stretch>
          </p:blipFill>
          <p:spPr bwMode="auto">
            <a:xfrm>
              <a:off x="228600" y="2209800"/>
              <a:ext cx="3200400" cy="2514600"/>
            </a:xfrm>
            <a:prstGeom prst="rect">
              <a:avLst/>
            </a:prstGeom>
            <a:noFill/>
            <a:ln w="38100" cap="sq">
              <a:solidFill>
                <a:srgbClr val="000000"/>
              </a:solidFill>
              <a:miter lim="800000"/>
              <a:headEnd/>
              <a:tailEnd/>
            </a:ln>
            <a:effectLst>
              <a:outerShdw blurRad="50800" dist="38100" dir="2700000" algn="tl" rotWithShape="0">
                <a:srgbClr val="000000">
                  <a:alpha val="43000"/>
                </a:srgbClr>
              </a:outerShdw>
            </a:effectLst>
          </p:spPr>
        </p:pic>
        <p:sp>
          <p:nvSpPr>
            <p:cNvPr id="26638" name="Rectangle 13"/>
            <p:cNvSpPr>
              <a:spLocks noChangeArrowheads="1"/>
            </p:cNvSpPr>
            <p:nvPr/>
          </p:nvSpPr>
          <p:spPr bwMode="auto">
            <a:xfrm>
              <a:off x="1905000" y="2819400"/>
              <a:ext cx="1325563" cy="338555"/>
            </a:xfrm>
            <a:prstGeom prst="rect">
              <a:avLst/>
            </a:prstGeom>
            <a:noFill/>
            <a:ln w="9525">
              <a:noFill/>
              <a:miter lim="800000"/>
              <a:headEnd/>
              <a:tailEnd/>
            </a:ln>
          </p:spPr>
          <p:txBody>
            <a:bodyPr>
              <a:spAutoFit/>
            </a:bodyPr>
            <a:lstStyle/>
            <a:p>
              <a:r>
                <a:rPr lang="en-US" sz="1400" b="1" dirty="0">
                  <a:solidFill>
                    <a:srgbClr val="FFFF00"/>
                  </a:solidFill>
                </a:rPr>
                <a:t>Battery</a:t>
              </a:r>
              <a:endParaRPr lang="en-US" sz="1400" dirty="0">
                <a:solidFill>
                  <a:srgbClr val="FFFF00"/>
                </a:solidFill>
              </a:endParaRPr>
            </a:p>
          </p:txBody>
        </p:sp>
      </p:grpSp>
      <p:cxnSp>
        <p:nvCxnSpPr>
          <p:cNvPr id="26629" name="Straight Connector 20"/>
          <p:cNvCxnSpPr>
            <a:cxnSpLocks noChangeShapeType="1"/>
          </p:cNvCxnSpPr>
          <p:nvPr/>
        </p:nvCxnSpPr>
        <p:spPr bwMode="auto">
          <a:xfrm rot="16200000" flipH="1">
            <a:off x="3543300" y="2476500"/>
            <a:ext cx="1219200" cy="990600"/>
          </a:xfrm>
          <a:prstGeom prst="line">
            <a:avLst/>
          </a:prstGeom>
          <a:noFill/>
          <a:ln w="9525" algn="ctr">
            <a:solidFill>
              <a:schemeClr val="tx1"/>
            </a:solidFill>
            <a:round/>
            <a:headEnd/>
            <a:tailEnd/>
          </a:ln>
        </p:spPr>
      </p:cxnSp>
      <p:cxnSp>
        <p:nvCxnSpPr>
          <p:cNvPr id="26630" name="Straight Connector 22"/>
          <p:cNvCxnSpPr>
            <a:cxnSpLocks noChangeShapeType="1"/>
          </p:cNvCxnSpPr>
          <p:nvPr/>
        </p:nvCxnSpPr>
        <p:spPr bwMode="auto">
          <a:xfrm flipV="1">
            <a:off x="3581400" y="3657600"/>
            <a:ext cx="1066800" cy="990600"/>
          </a:xfrm>
          <a:prstGeom prst="line">
            <a:avLst/>
          </a:prstGeom>
          <a:noFill/>
          <a:ln w="9525" algn="ctr">
            <a:solidFill>
              <a:schemeClr val="tx1"/>
            </a:solidFill>
            <a:round/>
            <a:headEnd/>
            <a:tailEnd/>
          </a:ln>
        </p:spPr>
      </p:cxnSp>
      <p:sp>
        <p:nvSpPr>
          <p:cNvPr id="26635" name="TextBox 14"/>
          <p:cNvSpPr txBox="1">
            <a:spLocks noChangeArrowheads="1"/>
          </p:cNvSpPr>
          <p:nvPr/>
        </p:nvSpPr>
        <p:spPr bwMode="auto">
          <a:xfrm>
            <a:off x="381041" y="5105410"/>
            <a:ext cx="2438359" cy="923330"/>
          </a:xfrm>
          <a:prstGeom prst="rect">
            <a:avLst/>
          </a:prstGeom>
          <a:noFill/>
          <a:ln w="9525">
            <a:noFill/>
            <a:miter lim="800000"/>
            <a:headEnd/>
            <a:tailEnd/>
          </a:ln>
        </p:spPr>
        <p:txBody>
          <a:bodyPr wrap="square">
            <a:spAutoFit/>
          </a:bodyPr>
          <a:lstStyle/>
          <a:p>
            <a:pPr algn="ctr"/>
            <a:r>
              <a:rPr lang="en-US" dirty="0">
                <a:solidFill>
                  <a:schemeClr val="bg1"/>
                </a:solidFill>
                <a:latin typeface="Arial" pitchFamily="34" charset="0"/>
                <a:cs typeface="Arial" pitchFamily="34" charset="0"/>
              </a:rPr>
              <a:t>ADCIRC model</a:t>
            </a:r>
          </a:p>
          <a:p>
            <a:pPr algn="ctr"/>
            <a:r>
              <a:rPr lang="en-US" dirty="0">
                <a:solidFill>
                  <a:schemeClr val="bg1"/>
                </a:solidFill>
                <a:latin typeface="Arial" pitchFamily="34" charset="0"/>
                <a:cs typeface="Arial" pitchFamily="34" charset="0"/>
              </a:rPr>
              <a:t>(</a:t>
            </a:r>
            <a:r>
              <a:rPr lang="en-US" i="1" dirty="0" err="1">
                <a:solidFill>
                  <a:schemeClr val="bg1"/>
                </a:solidFill>
                <a:latin typeface="Arial" pitchFamily="34" charset="0"/>
                <a:cs typeface="Arial" pitchFamily="34" charset="0"/>
              </a:rPr>
              <a:t>Luettich</a:t>
            </a:r>
            <a:r>
              <a:rPr lang="en-US" i="1" dirty="0">
                <a:solidFill>
                  <a:schemeClr val="bg1"/>
                </a:solidFill>
                <a:latin typeface="Arial" pitchFamily="34" charset="0"/>
                <a:cs typeface="Arial" pitchFamily="34" charset="0"/>
              </a:rPr>
              <a:t> et al. 1992</a:t>
            </a:r>
            <a:r>
              <a:rPr lang="en-US" dirty="0">
                <a:solidFill>
                  <a:schemeClr val="bg1"/>
                </a:solidFill>
                <a:latin typeface="Arial" pitchFamily="34" charset="0"/>
                <a:cs typeface="Arial" pitchFamily="34" charset="0"/>
              </a:rPr>
              <a:t>)</a:t>
            </a:r>
          </a:p>
          <a:p>
            <a:pPr algn="ctr"/>
            <a:endParaRPr lang="en-US" dirty="0">
              <a:solidFill>
                <a:srgbClr val="7030A0"/>
              </a:solidFill>
              <a:latin typeface="Arial" pitchFamily="34" charset="0"/>
              <a:cs typeface="Arial" pitchFamily="34" charset="0"/>
            </a:endParaRPr>
          </a:p>
        </p:txBody>
      </p:sp>
      <p:sp>
        <p:nvSpPr>
          <p:cNvPr id="26633" name="TextBox 12"/>
          <p:cNvSpPr txBox="1">
            <a:spLocks noChangeArrowheads="1"/>
          </p:cNvSpPr>
          <p:nvPr/>
        </p:nvSpPr>
        <p:spPr bwMode="auto">
          <a:xfrm>
            <a:off x="76200" y="1143025"/>
            <a:ext cx="3048000" cy="923330"/>
          </a:xfrm>
          <a:prstGeom prst="rect">
            <a:avLst/>
          </a:prstGeom>
          <a:noFill/>
          <a:ln w="9525">
            <a:noFill/>
            <a:miter lim="800000"/>
            <a:headEnd/>
            <a:tailEnd/>
          </a:ln>
        </p:spPr>
        <p:txBody>
          <a:bodyPr>
            <a:spAutoFit/>
          </a:bodyPr>
          <a:lstStyle/>
          <a:p>
            <a:pPr algn="ctr"/>
            <a:r>
              <a:rPr lang="en-US" dirty="0">
                <a:solidFill>
                  <a:schemeClr val="bg1"/>
                </a:solidFill>
                <a:latin typeface="Arial" pitchFamily="34" charset="0"/>
                <a:cs typeface="Arial" pitchFamily="34" charset="0"/>
              </a:rPr>
              <a:t>SLOSH model</a:t>
            </a:r>
          </a:p>
          <a:p>
            <a:pPr algn="ctr"/>
            <a:r>
              <a:rPr lang="en-US" dirty="0">
                <a:solidFill>
                  <a:schemeClr val="bg1"/>
                </a:solidFill>
                <a:latin typeface="Arial" pitchFamily="34" charset="0"/>
                <a:cs typeface="Arial" pitchFamily="34" charset="0"/>
              </a:rPr>
              <a:t>(</a:t>
            </a:r>
            <a:r>
              <a:rPr lang="en-US" i="1" dirty="0" err="1">
                <a:solidFill>
                  <a:schemeClr val="bg1"/>
                </a:solidFill>
                <a:latin typeface="Arial" pitchFamily="34" charset="0"/>
                <a:cs typeface="Arial" pitchFamily="34" charset="0"/>
              </a:rPr>
              <a:t>Jelesnianski</a:t>
            </a:r>
            <a:r>
              <a:rPr lang="en-US" i="1" dirty="0">
                <a:solidFill>
                  <a:schemeClr val="bg1"/>
                </a:solidFill>
                <a:latin typeface="Arial" pitchFamily="34" charset="0"/>
                <a:cs typeface="Arial" pitchFamily="34" charset="0"/>
              </a:rPr>
              <a:t> et al. 1992</a:t>
            </a:r>
            <a:r>
              <a:rPr lang="en-US" dirty="0">
                <a:solidFill>
                  <a:schemeClr val="bg1"/>
                </a:solidFill>
                <a:latin typeface="Arial" pitchFamily="34" charset="0"/>
                <a:cs typeface="Arial" pitchFamily="34" charset="0"/>
              </a:rPr>
              <a:t>)</a:t>
            </a:r>
          </a:p>
          <a:p>
            <a:pPr algn="ctr"/>
            <a:endParaRPr lang="en-US" dirty="0">
              <a:solidFill>
                <a:schemeClr val="tx1">
                  <a:lumMod val="65000"/>
                  <a:lumOff val="35000"/>
                </a:schemeClr>
              </a:solidFill>
              <a:latin typeface="Arial" pitchFamily="34" charset="0"/>
              <a:cs typeface="Arial" pitchFamily="34" charset="0"/>
            </a:endParaRPr>
          </a:p>
        </p:txBody>
      </p:sp>
      <p:cxnSp>
        <p:nvCxnSpPr>
          <p:cNvPr id="21" name="Straight Arrow Connector 7"/>
          <p:cNvCxnSpPr>
            <a:cxnSpLocks noChangeShapeType="1"/>
          </p:cNvCxnSpPr>
          <p:nvPr/>
        </p:nvCxnSpPr>
        <p:spPr bwMode="auto">
          <a:xfrm rot="16200000" flipV="1">
            <a:off x="7543800" y="5334000"/>
            <a:ext cx="304800" cy="304800"/>
          </a:xfrm>
          <a:prstGeom prst="straightConnector1">
            <a:avLst/>
          </a:prstGeom>
          <a:noFill/>
          <a:ln w="9525" algn="ctr">
            <a:solidFill>
              <a:schemeClr val="tx2">
                <a:lumMod val="60000"/>
                <a:lumOff val="40000"/>
              </a:schemeClr>
            </a:solidFill>
            <a:round/>
            <a:headEnd/>
            <a:tailEnd type="arrow" w="med" len="med"/>
          </a:ln>
        </p:spPr>
      </p:cxnSp>
      <p:sp>
        <p:nvSpPr>
          <p:cNvPr id="22" name="TextBox 8"/>
          <p:cNvSpPr txBox="1">
            <a:spLocks noChangeArrowheads="1"/>
          </p:cNvSpPr>
          <p:nvPr/>
        </p:nvSpPr>
        <p:spPr bwMode="auto">
          <a:xfrm>
            <a:off x="7162800" y="5638800"/>
            <a:ext cx="1527982" cy="584775"/>
          </a:xfrm>
          <a:prstGeom prst="rect">
            <a:avLst/>
          </a:prstGeom>
          <a:noFill/>
          <a:ln w="9525">
            <a:noFill/>
            <a:miter lim="800000"/>
            <a:headEnd/>
            <a:tailEnd/>
          </a:ln>
        </p:spPr>
        <p:txBody>
          <a:bodyPr wrap="none">
            <a:spAutoFit/>
          </a:bodyPr>
          <a:lstStyle/>
          <a:p>
            <a:pPr algn="ctr"/>
            <a:r>
              <a:rPr lang="en-US" sz="1600" dirty="0">
                <a:solidFill>
                  <a:srgbClr val="0070C0"/>
                </a:solidFill>
                <a:latin typeface="Arial" pitchFamily="34" charset="0"/>
                <a:cs typeface="Arial" pitchFamily="34" charset="0"/>
              </a:rPr>
              <a:t>ADCIRC mesh</a:t>
            </a:r>
          </a:p>
          <a:p>
            <a:pPr algn="ctr"/>
            <a:r>
              <a:rPr lang="en-US" sz="1600" dirty="0">
                <a:solidFill>
                  <a:srgbClr val="0070C0"/>
                </a:solidFill>
                <a:latin typeface="Arial" pitchFamily="34" charset="0"/>
                <a:cs typeface="Arial" pitchFamily="34" charset="0"/>
              </a:rPr>
              <a:t>~ </a:t>
            </a:r>
            <a:r>
              <a:rPr lang="en-US" sz="1600" dirty="0" smtClean="0">
                <a:solidFill>
                  <a:srgbClr val="0070C0"/>
                </a:solidFill>
                <a:latin typeface="Arial" pitchFamily="34" charset="0"/>
                <a:cs typeface="Arial" pitchFamily="34" charset="0"/>
              </a:rPr>
              <a:t>10</a:t>
            </a:r>
            <a:r>
              <a:rPr lang="en-US" sz="1600" baseline="30000" dirty="0" smtClean="0">
                <a:solidFill>
                  <a:srgbClr val="0070C0"/>
                </a:solidFill>
                <a:latin typeface="Arial" pitchFamily="34" charset="0"/>
                <a:cs typeface="Arial" pitchFamily="34" charset="0"/>
              </a:rPr>
              <a:t> </a:t>
            </a:r>
            <a:r>
              <a:rPr lang="en-US" sz="1600" dirty="0" smtClean="0">
                <a:solidFill>
                  <a:srgbClr val="0070C0"/>
                </a:solidFill>
                <a:latin typeface="Arial" pitchFamily="34" charset="0"/>
                <a:cs typeface="Arial" pitchFamily="34" charset="0"/>
              </a:rPr>
              <a:t>m</a:t>
            </a:r>
            <a:endParaRPr lang="en-US" sz="1600" dirty="0">
              <a:solidFill>
                <a:srgbClr val="0070C0"/>
              </a:solidFill>
              <a:latin typeface="Arial" pitchFamily="34" charset="0"/>
              <a:cs typeface="Arial" pitchFamily="34" charset="0"/>
            </a:endParaRPr>
          </a:p>
        </p:txBody>
      </p:sp>
      <p:sp>
        <p:nvSpPr>
          <p:cNvPr id="30" name="Rectangle 29"/>
          <p:cNvSpPr/>
          <p:nvPr/>
        </p:nvSpPr>
        <p:spPr>
          <a:xfrm>
            <a:off x="7010400" y="6172200"/>
            <a:ext cx="1803699" cy="338554"/>
          </a:xfrm>
          <a:prstGeom prst="rect">
            <a:avLst/>
          </a:prstGeom>
        </p:spPr>
        <p:txBody>
          <a:bodyPr wrap="none">
            <a:spAutoFit/>
          </a:bodyPr>
          <a:lstStyle/>
          <a:p>
            <a:r>
              <a:rPr lang="en-US" sz="1600" dirty="0" smtClean="0">
                <a:solidFill>
                  <a:srgbClr val="0070C0"/>
                </a:solidFill>
                <a:latin typeface="Arial" pitchFamily="34" charset="0"/>
                <a:cs typeface="Arial" pitchFamily="34" charset="0"/>
              </a:rPr>
              <a:t>(</a:t>
            </a:r>
            <a:r>
              <a:rPr lang="en-US" sz="1600" i="1" dirty="0" err="1" smtClean="0">
                <a:solidFill>
                  <a:srgbClr val="0070C0"/>
                </a:solidFill>
                <a:latin typeface="Arial" pitchFamily="34" charset="0"/>
                <a:cs typeface="Arial" pitchFamily="34" charset="0"/>
              </a:rPr>
              <a:t>Colle</a:t>
            </a:r>
            <a:r>
              <a:rPr lang="en-US" sz="1600" i="1" dirty="0" smtClean="0">
                <a:solidFill>
                  <a:srgbClr val="0070C0"/>
                </a:solidFill>
                <a:latin typeface="Arial" pitchFamily="34" charset="0"/>
                <a:cs typeface="Arial" pitchFamily="34" charset="0"/>
              </a:rPr>
              <a:t> et al. 2008</a:t>
            </a:r>
            <a:r>
              <a:rPr lang="en-US" sz="1600" dirty="0" smtClean="0">
                <a:solidFill>
                  <a:srgbClr val="0070C0"/>
                </a:solidFill>
                <a:latin typeface="Arial" pitchFamily="34" charset="0"/>
                <a:cs typeface="Arial" pitchFamily="34" charset="0"/>
              </a:rPr>
              <a:t>)</a:t>
            </a:r>
            <a:endParaRPr lang="en-US" sz="1600" dirty="0">
              <a:solidFill>
                <a:srgbClr val="0070C0"/>
              </a:solidFill>
              <a:latin typeface="Arial" pitchFamily="34" charset="0"/>
              <a:cs typeface="Arial" pitchFamily="34" charset="0"/>
            </a:endParaRPr>
          </a:p>
        </p:txBody>
      </p:sp>
    </p:spTree>
    <p:extLst>
      <p:ext uri="{BB962C8B-B14F-4D97-AF65-F5344CB8AC3E}">
        <p14:creationId xmlns="" xmlns:p14="http://schemas.microsoft.com/office/powerpoint/2010/main" val="227182553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pic>
        <p:nvPicPr>
          <p:cNvPr id="12" name="Picture 11" descr="Irenesurge_NY0.25_0001.jpg"/>
          <p:cNvPicPr>
            <a:picLocks noChangeAspect="1"/>
          </p:cNvPicPr>
          <p:nvPr/>
        </p:nvPicPr>
        <p:blipFill>
          <a:blip r:embed="rId3" cstate="print"/>
          <a:stretch>
            <a:fillRect/>
          </a:stretch>
        </p:blipFill>
        <p:spPr>
          <a:xfrm>
            <a:off x="192024" y="777240"/>
            <a:ext cx="4230447" cy="4864608"/>
          </a:xfrm>
          <a:prstGeom prst="rect">
            <a:avLst/>
          </a:prstGeom>
          <a:ln>
            <a:solidFill>
              <a:schemeClr val="bg1"/>
            </a:solidFill>
          </a:ln>
        </p:spPr>
      </p:pic>
      <p:sp>
        <p:nvSpPr>
          <p:cNvPr id="7" name="Rectangle 6"/>
          <p:cNvSpPr/>
          <p:nvPr/>
        </p:nvSpPr>
        <p:spPr>
          <a:xfrm>
            <a:off x="2724150" y="228600"/>
            <a:ext cx="4483100" cy="369332"/>
          </a:xfrm>
          <a:prstGeom prst="rect">
            <a:avLst/>
          </a:prstGeom>
        </p:spPr>
        <p:txBody>
          <a:bodyPr wrap="square">
            <a:spAutoFit/>
          </a:bodyPr>
          <a:lstStyle/>
          <a:p>
            <a:r>
              <a:rPr lang="en-US" b="1" dirty="0" smtClean="0">
                <a:solidFill>
                  <a:schemeClr val="bg1"/>
                </a:solidFill>
                <a:latin typeface="Arial" pitchFamily="34" charset="0"/>
                <a:cs typeface="Arial" pitchFamily="34" charset="0"/>
              </a:rPr>
              <a:t>Hurricane Irene (2011) </a:t>
            </a:r>
            <a:r>
              <a:rPr lang="en-US" b="1" dirty="0" err="1" smtClean="0">
                <a:solidFill>
                  <a:schemeClr val="bg1"/>
                </a:solidFill>
                <a:latin typeface="Arial" pitchFamily="34" charset="0"/>
                <a:cs typeface="Arial" pitchFamily="34" charset="0"/>
              </a:rPr>
              <a:t>Hindcast</a:t>
            </a:r>
            <a:r>
              <a:rPr lang="en-US" b="1" dirty="0" smtClean="0">
                <a:solidFill>
                  <a:schemeClr val="bg1"/>
                </a:solidFill>
                <a:latin typeface="Arial" pitchFamily="34" charset="0"/>
                <a:cs typeface="Arial" pitchFamily="34" charset="0"/>
              </a:rPr>
              <a:t>                 </a:t>
            </a:r>
            <a:endParaRPr lang="en-US" b="1" dirty="0">
              <a:solidFill>
                <a:schemeClr val="bg1"/>
              </a:solidFill>
              <a:latin typeface="Arial" pitchFamily="34" charset="0"/>
              <a:cs typeface="Arial" pitchFamily="34" charset="0"/>
            </a:endParaRPr>
          </a:p>
        </p:txBody>
      </p:sp>
      <p:sp>
        <p:nvSpPr>
          <p:cNvPr id="16" name="TextBox 15"/>
          <p:cNvSpPr txBox="1"/>
          <p:nvPr/>
        </p:nvSpPr>
        <p:spPr>
          <a:xfrm>
            <a:off x="762000" y="1383268"/>
            <a:ext cx="713657" cy="369332"/>
          </a:xfrm>
          <a:prstGeom prst="rect">
            <a:avLst/>
          </a:prstGeom>
          <a:noFill/>
        </p:spPr>
        <p:txBody>
          <a:bodyPr wrap="none" rtlCol="0">
            <a:spAutoFit/>
          </a:bodyPr>
          <a:lstStyle/>
          <a:p>
            <a:r>
              <a:rPr lang="en-US" dirty="0" smtClean="0"/>
              <a:t>1.3 m</a:t>
            </a:r>
            <a:endParaRPr lang="en-US" dirty="0"/>
          </a:p>
        </p:txBody>
      </p:sp>
      <p:pic>
        <p:nvPicPr>
          <p:cNvPr id="10" name="Picture 9" descr="Battery.jpg"/>
          <p:cNvPicPr>
            <a:picLocks noChangeAspect="1"/>
          </p:cNvPicPr>
          <p:nvPr/>
        </p:nvPicPr>
        <p:blipFill>
          <a:blip r:embed="rId4" cstate="print"/>
          <a:stretch>
            <a:fillRect/>
          </a:stretch>
        </p:blipFill>
        <p:spPr>
          <a:xfrm>
            <a:off x="4665216" y="1295400"/>
            <a:ext cx="4631184" cy="3474720"/>
          </a:xfrm>
          <a:prstGeom prst="rect">
            <a:avLst/>
          </a:prstGeom>
        </p:spPr>
      </p:pic>
      <p:sp>
        <p:nvSpPr>
          <p:cNvPr id="8" name="Rectangle 7"/>
          <p:cNvSpPr/>
          <p:nvPr/>
        </p:nvSpPr>
        <p:spPr>
          <a:xfrm>
            <a:off x="381000" y="5830669"/>
            <a:ext cx="4114800" cy="646331"/>
          </a:xfrm>
          <a:prstGeom prst="rect">
            <a:avLst/>
          </a:prstGeom>
        </p:spPr>
        <p:txBody>
          <a:bodyPr wrap="square">
            <a:spAutoFit/>
          </a:bodyPr>
          <a:lstStyle/>
          <a:p>
            <a:r>
              <a:rPr lang="en-US" b="1" i="1" dirty="0" err="1" smtClean="0">
                <a:solidFill>
                  <a:schemeClr val="bg1"/>
                </a:solidFill>
                <a:latin typeface="Arial" pitchFamily="34" charset="0"/>
                <a:cs typeface="Arial" pitchFamily="34" charset="0"/>
              </a:rPr>
              <a:t>V</a:t>
            </a:r>
            <a:r>
              <a:rPr lang="en-US" b="1" i="1" baseline="-25000" dirty="0" err="1" smtClean="0">
                <a:solidFill>
                  <a:schemeClr val="bg1"/>
                </a:solidFill>
                <a:latin typeface="Arial" pitchFamily="34" charset="0"/>
                <a:cs typeface="Arial" pitchFamily="34" charset="0"/>
              </a:rPr>
              <a:t>m</a:t>
            </a:r>
            <a:r>
              <a:rPr lang="en-US" b="1" i="1" dirty="0" smtClean="0">
                <a:solidFill>
                  <a:schemeClr val="bg1"/>
                </a:solidFill>
                <a:latin typeface="Arial" pitchFamily="34" charset="0"/>
                <a:cs typeface="Arial" pitchFamily="34" charset="0"/>
              </a:rPr>
              <a:t> </a:t>
            </a:r>
            <a:r>
              <a:rPr lang="en-US" b="1" dirty="0" smtClean="0">
                <a:solidFill>
                  <a:schemeClr val="bg1"/>
                </a:solidFill>
                <a:latin typeface="Arial" pitchFamily="34" charset="0"/>
                <a:cs typeface="Arial" pitchFamily="34" charset="0"/>
              </a:rPr>
              <a:t>= 17 m/s, </a:t>
            </a:r>
            <a:r>
              <a:rPr lang="en-US" b="1" i="1" dirty="0" smtClean="0">
                <a:solidFill>
                  <a:schemeClr val="bg1"/>
                </a:solidFill>
                <a:latin typeface="Arial" pitchFamily="34" charset="0"/>
                <a:cs typeface="Arial" pitchFamily="34" charset="0"/>
              </a:rPr>
              <a:t>P</a:t>
            </a:r>
            <a:r>
              <a:rPr lang="en-US" b="1" i="1" baseline="-25000" dirty="0" smtClean="0">
                <a:solidFill>
                  <a:schemeClr val="bg1"/>
                </a:solidFill>
                <a:latin typeface="Arial" pitchFamily="34" charset="0"/>
                <a:cs typeface="Arial" pitchFamily="34" charset="0"/>
              </a:rPr>
              <a:t>c</a:t>
            </a:r>
            <a:r>
              <a:rPr lang="en-US" b="1" baseline="-25000" dirty="0" smtClean="0">
                <a:solidFill>
                  <a:schemeClr val="bg1"/>
                </a:solidFill>
                <a:latin typeface="Arial" pitchFamily="34" charset="0"/>
                <a:cs typeface="Arial" pitchFamily="34" charset="0"/>
              </a:rPr>
              <a:t> </a:t>
            </a:r>
            <a:r>
              <a:rPr lang="en-US" b="1" dirty="0" smtClean="0">
                <a:solidFill>
                  <a:schemeClr val="bg1"/>
                </a:solidFill>
                <a:latin typeface="Arial" pitchFamily="34" charset="0"/>
                <a:cs typeface="Arial" pitchFamily="34" charset="0"/>
              </a:rPr>
              <a:t>= 977 </a:t>
            </a:r>
            <a:r>
              <a:rPr lang="en-US" b="1" dirty="0" err="1" smtClean="0">
                <a:solidFill>
                  <a:schemeClr val="bg1"/>
                </a:solidFill>
                <a:latin typeface="Arial" pitchFamily="34" charset="0"/>
                <a:cs typeface="Arial" pitchFamily="34" charset="0"/>
              </a:rPr>
              <a:t>mb</a:t>
            </a:r>
            <a:r>
              <a:rPr lang="en-US" b="1" dirty="0" smtClean="0">
                <a:solidFill>
                  <a:schemeClr val="bg1"/>
                </a:solidFill>
                <a:latin typeface="Arial" pitchFamily="34" charset="0"/>
                <a:cs typeface="Arial" pitchFamily="34" charset="0"/>
              </a:rPr>
              <a:t> </a:t>
            </a:r>
          </a:p>
          <a:p>
            <a:r>
              <a:rPr lang="en-US" b="1" i="1" dirty="0" err="1" smtClean="0">
                <a:solidFill>
                  <a:schemeClr val="bg1"/>
                </a:solidFill>
                <a:latin typeface="Arial" pitchFamily="34" charset="0"/>
                <a:cs typeface="Arial" pitchFamily="34" charset="0"/>
              </a:rPr>
              <a:t>R</a:t>
            </a:r>
            <a:r>
              <a:rPr lang="en-US" b="1" i="1" baseline="-25000" dirty="0" err="1" smtClean="0">
                <a:solidFill>
                  <a:schemeClr val="bg1"/>
                </a:solidFill>
                <a:latin typeface="Arial" pitchFamily="34" charset="0"/>
                <a:cs typeface="Arial" pitchFamily="34" charset="0"/>
              </a:rPr>
              <a:t>m</a:t>
            </a:r>
            <a:r>
              <a:rPr lang="en-US" b="1" dirty="0" smtClean="0">
                <a:solidFill>
                  <a:schemeClr val="bg1"/>
                </a:solidFill>
                <a:latin typeface="Arial" pitchFamily="34" charset="0"/>
                <a:cs typeface="Arial" pitchFamily="34" charset="0"/>
              </a:rPr>
              <a:t>= 83 km, </a:t>
            </a:r>
            <a:r>
              <a:rPr lang="en-US" b="1" i="1" dirty="0" err="1" smtClean="0">
                <a:solidFill>
                  <a:schemeClr val="bg1"/>
                </a:solidFill>
                <a:latin typeface="Arial" pitchFamily="34" charset="0"/>
                <a:cs typeface="Arial" pitchFamily="34" charset="0"/>
              </a:rPr>
              <a:t>U</a:t>
            </a:r>
            <a:r>
              <a:rPr lang="en-US" b="1" i="1" baseline="-25000" dirty="0" err="1" smtClean="0">
                <a:solidFill>
                  <a:schemeClr val="bg1"/>
                </a:solidFill>
                <a:latin typeface="Arial" pitchFamily="34" charset="0"/>
                <a:cs typeface="Arial" pitchFamily="34" charset="0"/>
              </a:rPr>
              <a:t>t</a:t>
            </a:r>
            <a:r>
              <a:rPr lang="en-US" b="1" i="1" baseline="-25000" dirty="0" smtClean="0">
                <a:solidFill>
                  <a:schemeClr val="bg1"/>
                </a:solidFill>
                <a:latin typeface="Arial" pitchFamily="34" charset="0"/>
                <a:cs typeface="Arial" pitchFamily="34" charset="0"/>
              </a:rPr>
              <a:t> </a:t>
            </a:r>
            <a:r>
              <a:rPr lang="en-US" b="1" dirty="0" smtClean="0">
                <a:solidFill>
                  <a:schemeClr val="bg1"/>
                </a:solidFill>
                <a:latin typeface="Arial" pitchFamily="34" charset="0"/>
                <a:cs typeface="Arial" pitchFamily="34" charset="0"/>
              </a:rPr>
              <a:t>= 12 m/s, </a:t>
            </a:r>
            <a:r>
              <a:rPr lang="en-US" b="1" i="1" dirty="0" err="1" smtClean="0">
                <a:solidFill>
                  <a:schemeClr val="bg1"/>
                </a:solidFill>
                <a:latin typeface="Arial" pitchFamily="34" charset="0"/>
                <a:cs typeface="Arial" pitchFamily="34" charset="0"/>
              </a:rPr>
              <a:t>ds</a:t>
            </a:r>
            <a:r>
              <a:rPr lang="en-US" b="1" i="1" dirty="0" smtClean="0">
                <a:solidFill>
                  <a:schemeClr val="bg1"/>
                </a:solidFill>
                <a:latin typeface="Arial" pitchFamily="34" charset="0"/>
                <a:cs typeface="Arial" pitchFamily="34" charset="0"/>
              </a:rPr>
              <a:t> </a:t>
            </a:r>
            <a:r>
              <a:rPr lang="en-US" b="1" dirty="0" smtClean="0">
                <a:solidFill>
                  <a:schemeClr val="bg1"/>
                </a:solidFill>
                <a:latin typeface="Arial" pitchFamily="34" charset="0"/>
                <a:cs typeface="Arial" pitchFamily="34" charset="0"/>
              </a:rPr>
              <a:t>= 9 km</a:t>
            </a:r>
            <a:endParaRPr lang="en-US" b="1" dirty="0">
              <a:solidFill>
                <a:schemeClr val="bg1"/>
              </a:solidFill>
              <a:latin typeface="Arial" pitchFamily="34" charset="0"/>
              <a:cs typeface="Arial" pitchFamily="34" charset="0"/>
            </a:endParaRPr>
          </a:p>
        </p:txBody>
      </p:sp>
      <p:sp>
        <p:nvSpPr>
          <p:cNvPr id="13" name="5-Point Star 12"/>
          <p:cNvSpPr/>
          <p:nvPr/>
        </p:nvSpPr>
        <p:spPr>
          <a:xfrm>
            <a:off x="1399032" y="1664208"/>
            <a:ext cx="152400" cy="152400"/>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 xmlns:p14="http://schemas.microsoft.com/office/powerpoint/2010/main" val="135964419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pic>
        <p:nvPicPr>
          <p:cNvPr id="3" name="Picture 2" descr="Sandy_NY0.25_MaxEle_2818_20001.pdf"/>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65100" y="1270000"/>
            <a:ext cx="4268692" cy="4940300"/>
          </a:xfrm>
          <a:prstGeom prst="rect">
            <a:avLst/>
          </a:prstGeom>
          <a:solidFill>
            <a:schemeClr val="bg1"/>
          </a:solidFill>
        </p:spPr>
      </p:pic>
      <p:sp>
        <p:nvSpPr>
          <p:cNvPr id="5" name="Rectangle 4"/>
          <p:cNvSpPr/>
          <p:nvPr/>
        </p:nvSpPr>
        <p:spPr>
          <a:xfrm>
            <a:off x="279400" y="527566"/>
            <a:ext cx="4483100" cy="369332"/>
          </a:xfrm>
          <a:prstGeom prst="rect">
            <a:avLst/>
          </a:prstGeom>
        </p:spPr>
        <p:txBody>
          <a:bodyPr wrap="square">
            <a:spAutoFit/>
          </a:bodyPr>
          <a:lstStyle/>
          <a:p>
            <a:r>
              <a:rPr lang="en-US" b="1" dirty="0" smtClean="0">
                <a:solidFill>
                  <a:schemeClr val="bg1"/>
                </a:solidFill>
                <a:latin typeface="Arial" pitchFamily="34" charset="0"/>
                <a:cs typeface="Arial" pitchFamily="34" charset="0"/>
              </a:rPr>
              <a:t>Hurricane Sandy (2012) </a:t>
            </a:r>
            <a:r>
              <a:rPr lang="en-US" b="1" dirty="0" err="1" smtClean="0">
                <a:solidFill>
                  <a:schemeClr val="bg1"/>
                </a:solidFill>
                <a:latin typeface="Arial" pitchFamily="34" charset="0"/>
                <a:cs typeface="Arial" pitchFamily="34" charset="0"/>
              </a:rPr>
              <a:t>Hindcast</a:t>
            </a:r>
            <a:r>
              <a:rPr lang="en-US" b="1" dirty="0" smtClean="0">
                <a:solidFill>
                  <a:schemeClr val="bg1"/>
                </a:solidFill>
                <a:latin typeface="Arial" pitchFamily="34" charset="0"/>
                <a:cs typeface="Arial" pitchFamily="34" charset="0"/>
              </a:rPr>
              <a:t> </a:t>
            </a:r>
            <a:endParaRPr lang="en-US" b="1" dirty="0">
              <a:solidFill>
                <a:schemeClr val="bg1"/>
              </a:solidFill>
              <a:latin typeface="Arial" pitchFamily="34" charset="0"/>
              <a:cs typeface="Arial" pitchFamily="34" charset="0"/>
            </a:endParaRPr>
          </a:p>
        </p:txBody>
      </p:sp>
      <p:pic>
        <p:nvPicPr>
          <p:cNvPr id="6" name="Picture 5" descr="Sandy_NY0.25_MaxEle_2818_20001.pdf"/>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4721503" y="1270000"/>
            <a:ext cx="4290639" cy="4965700"/>
          </a:xfrm>
          <a:prstGeom prst="rect">
            <a:avLst/>
          </a:prstGeom>
          <a:solidFill>
            <a:schemeClr val="bg1"/>
          </a:solidFill>
        </p:spPr>
      </p:pic>
      <p:sp>
        <p:nvSpPr>
          <p:cNvPr id="7" name="Rectangle 6"/>
          <p:cNvSpPr/>
          <p:nvPr/>
        </p:nvSpPr>
        <p:spPr>
          <a:xfrm>
            <a:off x="4948142" y="540266"/>
            <a:ext cx="4106958" cy="369332"/>
          </a:xfrm>
          <a:prstGeom prst="rect">
            <a:avLst/>
          </a:prstGeom>
        </p:spPr>
        <p:txBody>
          <a:bodyPr wrap="square">
            <a:spAutoFit/>
          </a:bodyPr>
          <a:lstStyle/>
          <a:p>
            <a:r>
              <a:rPr lang="en-US" b="1" dirty="0" smtClean="0">
                <a:solidFill>
                  <a:schemeClr val="bg1"/>
                </a:solidFill>
                <a:latin typeface="Arial" pitchFamily="34" charset="0"/>
                <a:cs typeface="Arial" pitchFamily="34" charset="0"/>
              </a:rPr>
              <a:t>HWRF Forecast at 2012102818z </a:t>
            </a:r>
            <a:endParaRPr lang="en-US" b="1" dirty="0">
              <a:solidFill>
                <a:schemeClr val="bg1"/>
              </a:solidFill>
              <a:latin typeface="Arial" pitchFamily="34" charset="0"/>
              <a:cs typeface="Arial" pitchFamily="34" charset="0"/>
            </a:endParaRPr>
          </a:p>
        </p:txBody>
      </p:sp>
      <p:sp>
        <p:nvSpPr>
          <p:cNvPr id="8" name="TextBox 7"/>
          <p:cNvSpPr txBox="1"/>
          <p:nvPr/>
        </p:nvSpPr>
        <p:spPr>
          <a:xfrm>
            <a:off x="660400" y="1999734"/>
            <a:ext cx="830501" cy="369332"/>
          </a:xfrm>
          <a:prstGeom prst="rect">
            <a:avLst/>
          </a:prstGeom>
          <a:noFill/>
        </p:spPr>
        <p:txBody>
          <a:bodyPr wrap="none" rtlCol="0">
            <a:spAutoFit/>
          </a:bodyPr>
          <a:lstStyle/>
          <a:p>
            <a:r>
              <a:rPr lang="en-US" dirty="0" smtClean="0"/>
              <a:t>3.25 m</a:t>
            </a:r>
            <a:endParaRPr lang="en-US" dirty="0"/>
          </a:p>
        </p:txBody>
      </p:sp>
      <p:sp>
        <p:nvSpPr>
          <p:cNvPr id="9" name="TextBox 8"/>
          <p:cNvSpPr txBox="1"/>
          <p:nvPr/>
        </p:nvSpPr>
        <p:spPr>
          <a:xfrm>
            <a:off x="5092700" y="2043668"/>
            <a:ext cx="830501" cy="369332"/>
          </a:xfrm>
          <a:prstGeom prst="rect">
            <a:avLst/>
          </a:prstGeom>
          <a:noFill/>
        </p:spPr>
        <p:txBody>
          <a:bodyPr wrap="none" rtlCol="0">
            <a:spAutoFit/>
          </a:bodyPr>
          <a:lstStyle/>
          <a:p>
            <a:r>
              <a:rPr lang="en-US" dirty="0" smtClean="0"/>
              <a:t>3.34 m</a:t>
            </a:r>
            <a:endParaRPr lang="en-US" dirty="0"/>
          </a:p>
        </p:txBody>
      </p:sp>
      <p:sp>
        <p:nvSpPr>
          <p:cNvPr id="10" name="5-Point Star 9"/>
          <p:cNvSpPr/>
          <p:nvPr/>
        </p:nvSpPr>
        <p:spPr>
          <a:xfrm>
            <a:off x="992632" y="2337308"/>
            <a:ext cx="152400" cy="152400"/>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5-Point Star 10"/>
          <p:cNvSpPr/>
          <p:nvPr/>
        </p:nvSpPr>
        <p:spPr>
          <a:xfrm>
            <a:off x="5539232" y="2337308"/>
            <a:ext cx="152400" cy="152400"/>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 xmlns:p14="http://schemas.microsoft.com/office/powerpoint/2010/main" val="251606745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ncep_surge&amp;tide_returnCI.jpg"/>
          <p:cNvPicPr>
            <a:picLocks noChangeAspect="1"/>
          </p:cNvPicPr>
          <p:nvPr/>
        </p:nvPicPr>
        <p:blipFill>
          <a:blip r:embed="rId3" cstate="print"/>
          <a:stretch>
            <a:fillRect/>
          </a:stretch>
        </p:blipFill>
        <p:spPr>
          <a:xfrm>
            <a:off x="469900" y="267137"/>
            <a:ext cx="8140700" cy="6103183"/>
          </a:xfrm>
          <a:prstGeom prst="rect">
            <a:avLst/>
          </a:prstGeom>
        </p:spPr>
      </p:pic>
    </p:spTree>
    <p:extLst>
      <p:ext uri="{BB962C8B-B14F-4D97-AF65-F5344CB8AC3E}">
        <p14:creationId xmlns="" xmlns:p14="http://schemas.microsoft.com/office/powerpoint/2010/main" val="29938480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6" descr="iss007e14908"/>
          <p:cNvPicPr>
            <a:picLocks noChangeAspect="1" noChangeArrowheads="1"/>
          </p:cNvPicPr>
          <p:nvPr/>
        </p:nvPicPr>
        <p:blipFill>
          <a:blip r:embed="rId3" cstate="print">
            <a:lum bright="36000" contrast="-54000"/>
          </a:blip>
          <a:srcRect b="4210"/>
          <a:stretch>
            <a:fillRect/>
          </a:stretch>
        </p:blipFill>
        <p:spPr bwMode="auto">
          <a:xfrm>
            <a:off x="0" y="0"/>
            <a:ext cx="9144000" cy="6858000"/>
          </a:xfrm>
          <a:prstGeom prst="rect">
            <a:avLst/>
          </a:prstGeom>
          <a:noFill/>
          <a:ln w="9525">
            <a:noFill/>
            <a:miter lim="800000"/>
            <a:headEnd/>
            <a:tailEnd/>
          </a:ln>
        </p:spPr>
      </p:pic>
      <p:sp>
        <p:nvSpPr>
          <p:cNvPr id="3076" name="Rectangle 4"/>
          <p:cNvSpPr>
            <a:spLocks noGrp="1" noChangeArrowheads="1"/>
          </p:cNvSpPr>
          <p:nvPr>
            <p:ph type="ctrTitle"/>
          </p:nvPr>
        </p:nvSpPr>
        <p:spPr>
          <a:xfrm>
            <a:off x="609600" y="152400"/>
            <a:ext cx="7772400" cy="1143000"/>
          </a:xfrm>
        </p:spPr>
        <p:txBody>
          <a:bodyPr rtlCol="0">
            <a:normAutofit/>
          </a:bodyPr>
          <a:lstStyle/>
          <a:p>
            <a:pPr eaLnBrk="1" fontAlgn="auto" hangingPunct="1">
              <a:spcAft>
                <a:spcPts val="0"/>
              </a:spcAft>
              <a:defRPr/>
            </a:pPr>
            <a:r>
              <a:rPr lang="en-US" b="1" smtClean="0">
                <a:solidFill>
                  <a:srgbClr val="FFFF00"/>
                </a:solidFill>
                <a:effectLst>
                  <a:outerShdw blurRad="38100" dist="38100" dir="2700000" algn="tl">
                    <a:srgbClr val="C0C0C0"/>
                  </a:outerShdw>
                </a:effectLst>
              </a:rPr>
              <a:t>What is a Hurricane?</a:t>
            </a:r>
          </a:p>
        </p:txBody>
      </p:sp>
      <p:sp>
        <p:nvSpPr>
          <p:cNvPr id="10244" name="Rectangle 5"/>
          <p:cNvSpPr>
            <a:spLocks noGrp="1" noChangeArrowheads="1"/>
          </p:cNvSpPr>
          <p:nvPr>
            <p:ph type="subTitle" idx="1"/>
          </p:nvPr>
        </p:nvSpPr>
        <p:spPr>
          <a:xfrm>
            <a:off x="1371600" y="2590800"/>
            <a:ext cx="6629400" cy="3200400"/>
          </a:xfrm>
        </p:spPr>
        <p:txBody>
          <a:bodyPr/>
          <a:lstStyle/>
          <a:p>
            <a:pPr algn="l" eaLnBrk="1" hangingPunct="1"/>
            <a:r>
              <a:rPr lang="en-US" b="1" dirty="0" smtClean="0">
                <a:solidFill>
                  <a:srgbClr val="0033CC"/>
                </a:solidFill>
                <a:latin typeface="Arial" pitchFamily="34" charset="0"/>
                <a:cs typeface="Arial" pitchFamily="34" charset="0"/>
              </a:rPr>
              <a:t>Formal definition</a:t>
            </a:r>
            <a:r>
              <a:rPr lang="en-US" dirty="0" smtClean="0">
                <a:solidFill>
                  <a:srgbClr val="0033CC"/>
                </a:solidFill>
                <a:latin typeface="Arial" pitchFamily="34" charset="0"/>
                <a:cs typeface="Arial" pitchFamily="34" charset="0"/>
              </a:rPr>
              <a:t>: A </a:t>
            </a:r>
            <a:r>
              <a:rPr lang="en-US" i="1" dirty="0" smtClean="0">
                <a:solidFill>
                  <a:srgbClr val="0033CC"/>
                </a:solidFill>
                <a:latin typeface="Arial" pitchFamily="34" charset="0"/>
                <a:cs typeface="Arial" pitchFamily="34" charset="0"/>
              </a:rPr>
              <a:t>tropical cyclone</a:t>
            </a:r>
            <a:r>
              <a:rPr lang="en-US" dirty="0" smtClean="0">
                <a:solidFill>
                  <a:srgbClr val="0033CC"/>
                </a:solidFill>
                <a:latin typeface="Arial" pitchFamily="34" charset="0"/>
                <a:cs typeface="Arial" pitchFamily="34" charset="0"/>
              </a:rPr>
              <a:t> with 1-min average winds at 10 m altitude in excess of 32 m/s (64 knots or 74 MPH) occurring over the North Atlantic or eastern North Pacific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244">
                                            <p:txEl>
                                              <p:pRg st="0" end="0"/>
                                            </p:txEl>
                                          </p:spTgt>
                                        </p:tgtEl>
                                        <p:attrNameLst>
                                          <p:attrName>style.visibility</p:attrName>
                                        </p:attrNameLst>
                                      </p:cBhvr>
                                      <p:to>
                                        <p:strVal val="visible"/>
                                      </p:to>
                                    </p:set>
                                    <p:animEffect transition="in" filter="blinds(horizontal)">
                                      <p:cBhvr>
                                        <p:cTn id="7" dur="500"/>
                                        <p:tgtEl>
                                          <p:spTgt spid="1024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76400"/>
            <a:ext cx="8229600" cy="1143000"/>
          </a:xfrm>
        </p:spPr>
        <p:txBody>
          <a:bodyPr/>
          <a:lstStyle/>
          <a:p>
            <a:r>
              <a:rPr lang="en-US" b="1"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Looking Ahead</a:t>
            </a:r>
            <a:endParaRPr lang="en-US" b="1" dirty="0">
              <a:solidFill>
                <a:srgbClr val="0033CC"/>
              </a:solidFill>
              <a:effectLst>
                <a:outerShdw blurRad="38100" dist="38100" dir="2700000" algn="tl">
                  <a:srgbClr val="000000">
                    <a:alpha val="43137"/>
                  </a:srgbClr>
                </a:outerShdw>
              </a:effectLst>
              <a:latin typeface="Arial" pitchFamily="34" charset="0"/>
              <a:cs typeface="Arial" pitchFamily="34"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33CC"/>
                </a:solidFill>
                <a:latin typeface="Arial" pitchFamily="34" charset="0"/>
                <a:cs typeface="Arial" pitchFamily="34" charset="0"/>
              </a:rPr>
              <a:t>Downscaling of AR5 GCMs</a:t>
            </a:r>
            <a:endParaRPr lang="en-US" dirty="0">
              <a:solidFill>
                <a:srgbClr val="0033CC"/>
              </a:solidFill>
              <a:latin typeface="Arial" pitchFamily="34" charset="0"/>
              <a:cs typeface="Arial" pitchFamily="34" charset="0"/>
            </a:endParaRPr>
          </a:p>
        </p:txBody>
      </p:sp>
      <p:sp>
        <p:nvSpPr>
          <p:cNvPr id="3" name="Content Placeholder 2"/>
          <p:cNvSpPr>
            <a:spLocks noGrp="1"/>
          </p:cNvSpPr>
          <p:nvPr>
            <p:ph idx="1"/>
          </p:nvPr>
        </p:nvSpPr>
        <p:spPr>
          <a:xfrm>
            <a:off x="457200" y="1828800"/>
            <a:ext cx="8229600" cy="3581400"/>
          </a:xfrm>
        </p:spPr>
        <p:txBody>
          <a:bodyPr/>
          <a:lstStyle/>
          <a:p>
            <a:pPr>
              <a:buSzPct val="70000"/>
              <a:buBlip>
                <a:blip r:embed="rId3"/>
              </a:buBlip>
            </a:pPr>
            <a:r>
              <a:rPr lang="en-US" dirty="0" smtClean="0">
                <a:latin typeface="Arial" pitchFamily="34" charset="0"/>
                <a:cs typeface="Arial" pitchFamily="34" charset="0"/>
              </a:rPr>
              <a:t>GFDL-CM3</a:t>
            </a:r>
          </a:p>
          <a:p>
            <a:pPr>
              <a:buSzPct val="70000"/>
              <a:buBlip>
                <a:blip r:embed="rId3"/>
              </a:buBlip>
            </a:pPr>
            <a:r>
              <a:rPr lang="en-US" dirty="0" smtClean="0">
                <a:latin typeface="Arial" pitchFamily="34" charset="0"/>
                <a:cs typeface="Arial" pitchFamily="34" charset="0"/>
              </a:rPr>
              <a:t>HadGEM2-ES</a:t>
            </a:r>
          </a:p>
          <a:p>
            <a:pPr>
              <a:buSzPct val="70000"/>
              <a:buBlip>
                <a:blip r:embed="rId3"/>
              </a:buBlip>
            </a:pPr>
            <a:r>
              <a:rPr lang="en-US" dirty="0" smtClean="0">
                <a:latin typeface="Arial" pitchFamily="34" charset="0"/>
                <a:cs typeface="Arial" pitchFamily="34" charset="0"/>
              </a:rPr>
              <a:t>MPI-ESM-MR</a:t>
            </a:r>
          </a:p>
          <a:p>
            <a:pPr>
              <a:buSzPct val="70000"/>
              <a:buBlip>
                <a:blip r:embed="rId3"/>
              </a:buBlip>
            </a:pPr>
            <a:r>
              <a:rPr lang="en-US" dirty="0" smtClean="0">
                <a:latin typeface="Arial" pitchFamily="34" charset="0"/>
                <a:cs typeface="Arial" pitchFamily="34" charset="0"/>
              </a:rPr>
              <a:t>MIROC-5</a:t>
            </a:r>
          </a:p>
          <a:p>
            <a:pPr>
              <a:buSzPct val="70000"/>
              <a:buBlip>
                <a:blip r:embed="rId3"/>
              </a:buBlip>
            </a:pPr>
            <a:r>
              <a:rPr lang="en-US" dirty="0" smtClean="0">
                <a:latin typeface="Arial" pitchFamily="34" charset="0"/>
                <a:cs typeface="Arial" pitchFamily="34" charset="0"/>
              </a:rPr>
              <a:t>MRI-CGCM3</a:t>
            </a:r>
            <a:endParaRPr lang="en-US" dirty="0">
              <a:latin typeface="Arial" pitchFamily="34" charset="0"/>
              <a:cs typeface="Arial" pitchFamily="34" charset="0"/>
            </a:endParaRPr>
          </a:p>
        </p:txBody>
      </p:sp>
      <p:sp>
        <p:nvSpPr>
          <p:cNvPr id="4" name="TextBox 3"/>
          <p:cNvSpPr txBox="1"/>
          <p:nvPr/>
        </p:nvSpPr>
        <p:spPr>
          <a:xfrm>
            <a:off x="457200" y="5486400"/>
            <a:ext cx="8229600" cy="523220"/>
          </a:xfrm>
          <a:prstGeom prst="rect">
            <a:avLst/>
          </a:prstGeom>
          <a:noFill/>
        </p:spPr>
        <p:txBody>
          <a:bodyPr wrap="square" rtlCol="0">
            <a:spAutoFit/>
          </a:bodyPr>
          <a:lstStyle/>
          <a:p>
            <a:r>
              <a:rPr lang="en-US" sz="2800" b="1" dirty="0" smtClean="0">
                <a:solidFill>
                  <a:srgbClr val="C00000"/>
                </a:solidFill>
              </a:rPr>
              <a:t>Historical</a:t>
            </a:r>
            <a:r>
              <a:rPr lang="en-US" sz="2800" b="1" dirty="0" smtClean="0">
                <a:solidFill>
                  <a:srgbClr val="0033CC"/>
                </a:solidFill>
              </a:rPr>
              <a:t>:</a:t>
            </a:r>
            <a:r>
              <a:rPr lang="en-US" sz="2800" dirty="0" smtClean="0">
                <a:solidFill>
                  <a:srgbClr val="0033CC"/>
                </a:solidFill>
              </a:rPr>
              <a:t> 1950-2005,   </a:t>
            </a:r>
            <a:r>
              <a:rPr lang="en-US" sz="2800" b="1" dirty="0" smtClean="0">
                <a:solidFill>
                  <a:srgbClr val="C00000"/>
                </a:solidFill>
              </a:rPr>
              <a:t>RCP8.5</a:t>
            </a:r>
            <a:r>
              <a:rPr lang="en-US" sz="2800" b="1" dirty="0" smtClean="0">
                <a:solidFill>
                  <a:srgbClr val="0033CC"/>
                </a:solidFill>
              </a:rPr>
              <a:t> </a:t>
            </a:r>
            <a:r>
              <a:rPr lang="en-US" sz="2800" dirty="0" smtClean="0">
                <a:solidFill>
                  <a:srgbClr val="0033CC"/>
                </a:solidFill>
              </a:rPr>
              <a:t> 2006-2100</a:t>
            </a:r>
            <a:endParaRPr lang="en-US" sz="2800" dirty="0">
              <a:solidFill>
                <a:srgbClr val="0033CC"/>
              </a:solidFill>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60802" name="Picture 2" descr="C:\Users\Kerry\Documents\Papers\CMIP5_Tcs\fig1.png"/>
          <p:cNvPicPr>
            <a:picLocks noChangeAspect="1" noChangeArrowheads="1"/>
          </p:cNvPicPr>
          <p:nvPr/>
        </p:nvPicPr>
        <p:blipFill>
          <a:blip r:embed="rId2" cstate="print"/>
          <a:srcRect t="18405" b="16104"/>
          <a:stretch>
            <a:fillRect/>
          </a:stretch>
        </p:blipFill>
        <p:spPr bwMode="auto">
          <a:xfrm>
            <a:off x="304800" y="609600"/>
            <a:ext cx="8674333" cy="4262788"/>
          </a:xfrm>
          <a:prstGeom prst="rect">
            <a:avLst/>
          </a:prstGeom>
          <a:noFill/>
        </p:spPr>
      </p:pic>
      <p:sp>
        <p:nvSpPr>
          <p:cNvPr id="5" name="Rectangle 4"/>
          <p:cNvSpPr/>
          <p:nvPr/>
        </p:nvSpPr>
        <p:spPr>
          <a:xfrm>
            <a:off x="457200" y="4549676"/>
            <a:ext cx="8458200" cy="2308324"/>
          </a:xfrm>
          <a:prstGeom prst="rect">
            <a:avLst/>
          </a:prstGeom>
        </p:spPr>
        <p:txBody>
          <a:bodyPr wrap="square">
            <a:spAutoFit/>
          </a:bodyPr>
          <a:lstStyle/>
          <a:p>
            <a:r>
              <a:rPr lang="en-US" dirty="0" smtClean="0"/>
              <a:t>Global annual frequency of tropical cyclones averaged in 10-year blocks for the period 1950-2100, using historical simulations for the period 1950-2005 and the RCP 8.5 scenario for the period 2006-2100. In each box, the red line represents the median among the 5 models, and the bottom and tops of the boxes represent the 25</a:t>
            </a:r>
            <a:r>
              <a:rPr lang="en-US" baseline="30000" dirty="0" smtClean="0"/>
              <a:t>th</a:t>
            </a:r>
            <a:r>
              <a:rPr lang="en-US" dirty="0" smtClean="0"/>
              <a:t> and 75</a:t>
            </a:r>
            <a:r>
              <a:rPr lang="en-US" baseline="30000" dirty="0" smtClean="0"/>
              <a:t>th</a:t>
            </a:r>
            <a:r>
              <a:rPr lang="en-US" dirty="0" smtClean="0"/>
              <a:t> percentiles, respectively. The whiskers extent to the most extreme points not considered outliers, which are represented by the red + signs. Points are considered outliers if they lie more than 1.5 times the box height above or below the box. </a:t>
            </a:r>
            <a:endParaRPr lang="en-US"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61826" name="Picture 2"/>
          <p:cNvPicPr>
            <a:picLocks noChangeAspect="1" noChangeArrowheads="1"/>
          </p:cNvPicPr>
          <p:nvPr/>
        </p:nvPicPr>
        <p:blipFill>
          <a:blip r:embed="rId2" cstate="print"/>
          <a:srcRect/>
          <a:stretch>
            <a:fillRect/>
          </a:stretch>
        </p:blipFill>
        <p:spPr bwMode="auto">
          <a:xfrm>
            <a:off x="381000" y="228600"/>
            <a:ext cx="8249979" cy="4826518"/>
          </a:xfrm>
          <a:prstGeom prst="rect">
            <a:avLst/>
          </a:prstGeom>
          <a:noFill/>
          <a:ln w="9525">
            <a:noFill/>
            <a:miter lim="800000"/>
            <a:headEnd/>
            <a:tailEnd/>
          </a:ln>
        </p:spPr>
      </p:pic>
      <p:sp>
        <p:nvSpPr>
          <p:cNvPr id="461827" name="Rectangle 3"/>
          <p:cNvSpPr>
            <a:spLocks noChangeArrowheads="1"/>
          </p:cNvSpPr>
          <p:nvPr/>
        </p:nvSpPr>
        <p:spPr bwMode="auto">
          <a:xfrm>
            <a:off x="1" y="5121785"/>
            <a:ext cx="9144000"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dirty="0" smtClean="0">
                <a:ln>
                  <a:noFill/>
                </a:ln>
                <a:solidFill>
                  <a:srgbClr val="000000"/>
                </a:solidFill>
                <a:effectLst/>
                <a:latin typeface="Arial" pitchFamily="34" charset="0"/>
                <a:ea typeface="Calibri" pitchFamily="34" charset="0"/>
                <a:cs typeface="Arial" pitchFamily="34" charset="0"/>
              </a:rPr>
              <a:t>Change in track density, measured in number of events per 4</a:t>
            </a:r>
            <a:r>
              <a:rPr kumimoji="0" lang="en-US" b="1" i="0" u="none" strike="noStrike" cap="none" normalizeH="0" baseline="30000" dirty="0" smtClean="0">
                <a:ln>
                  <a:noFill/>
                </a:ln>
                <a:solidFill>
                  <a:srgbClr val="000000"/>
                </a:solidFill>
                <a:effectLst/>
                <a:latin typeface="Arial" pitchFamily="34" charset="0"/>
                <a:ea typeface="Calibri" pitchFamily="34" charset="0"/>
                <a:cs typeface="Arial" pitchFamily="34" charset="0"/>
              </a:rPr>
              <a:t>o</a:t>
            </a:r>
            <a:r>
              <a:rPr kumimoji="0" lang="en-US" b="1" i="0" u="none" strike="noStrike" cap="none" normalizeH="0" baseline="0" dirty="0" smtClean="0">
                <a:ln>
                  <a:noFill/>
                </a:ln>
                <a:solidFill>
                  <a:srgbClr val="000000"/>
                </a:solidFill>
                <a:effectLst/>
                <a:latin typeface="Arial" pitchFamily="34" charset="0"/>
                <a:ea typeface="Calibri" pitchFamily="34" charset="0"/>
                <a:cs typeface="Arial" pitchFamily="34" charset="0"/>
              </a:rPr>
              <a:t> X 4</a:t>
            </a:r>
            <a:r>
              <a:rPr kumimoji="0" lang="en-US" b="1" i="0" u="none" strike="noStrike" cap="none" normalizeH="0" baseline="30000" dirty="0" smtClean="0">
                <a:ln>
                  <a:noFill/>
                </a:ln>
                <a:solidFill>
                  <a:srgbClr val="000000"/>
                </a:solidFill>
                <a:effectLst/>
                <a:latin typeface="Arial" pitchFamily="34" charset="0"/>
                <a:ea typeface="Calibri" pitchFamily="34" charset="0"/>
                <a:cs typeface="Arial" pitchFamily="34" charset="0"/>
              </a:rPr>
              <a:t>o</a:t>
            </a:r>
            <a:r>
              <a:rPr kumimoji="0" lang="en-US" b="1" i="0" u="none" strike="noStrike" cap="none" normalizeH="0" baseline="0" dirty="0" smtClean="0">
                <a:ln>
                  <a:noFill/>
                </a:ln>
                <a:solidFill>
                  <a:srgbClr val="000000"/>
                </a:solidFill>
                <a:effectLst/>
                <a:latin typeface="Arial" pitchFamily="34" charset="0"/>
                <a:ea typeface="Calibri" pitchFamily="34" charset="0"/>
                <a:cs typeface="Arial" pitchFamily="34" charset="0"/>
              </a:rPr>
              <a:t> square per year, averaged over the five models. The change is simply the average over the period 2006-2100 minus the average over 1950-2005. The white regions are where fewer than 4 of the 5 models agree on the sign of the change. </a:t>
            </a:r>
            <a:endParaRPr kumimoji="0" lang="en-US"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62849" name="Picture 1" descr="C:\Users\Kerry\Documents\Papers\CMIP5_Tcs\fig6.png"/>
          <p:cNvPicPr>
            <a:picLocks noChangeAspect="1" noChangeArrowheads="1"/>
          </p:cNvPicPr>
          <p:nvPr/>
        </p:nvPicPr>
        <p:blipFill>
          <a:blip r:embed="rId2" cstate="print"/>
          <a:srcRect t="18405" r="5178" b="16104"/>
          <a:stretch>
            <a:fillRect/>
          </a:stretch>
        </p:blipFill>
        <p:spPr bwMode="auto">
          <a:xfrm>
            <a:off x="228600" y="1371600"/>
            <a:ext cx="8454343" cy="4381591"/>
          </a:xfrm>
          <a:prstGeom prst="rect">
            <a:avLst/>
          </a:prstGeom>
          <a:noFill/>
        </p:spPr>
      </p:pic>
      <p:sp>
        <p:nvSpPr>
          <p:cNvPr id="5" name="TextBox 4"/>
          <p:cNvSpPr txBox="1"/>
          <p:nvPr/>
        </p:nvSpPr>
        <p:spPr>
          <a:xfrm>
            <a:off x="304800" y="304800"/>
            <a:ext cx="8458200" cy="523220"/>
          </a:xfrm>
          <a:prstGeom prst="rect">
            <a:avLst/>
          </a:prstGeom>
          <a:noFill/>
        </p:spPr>
        <p:txBody>
          <a:bodyPr wrap="square" rtlCol="0">
            <a:spAutoFit/>
          </a:bodyPr>
          <a:lstStyle/>
          <a:p>
            <a:pPr algn="ctr"/>
            <a:r>
              <a:rPr lang="en-US" sz="2800" dirty="0" smtClean="0">
                <a:solidFill>
                  <a:srgbClr val="0033CC"/>
                </a:solidFill>
                <a:effectLst>
                  <a:outerShdw blurRad="38100" dist="38100" dir="2700000" algn="tl">
                    <a:srgbClr val="000000">
                      <a:alpha val="43137"/>
                    </a:srgbClr>
                  </a:outerShdw>
                </a:effectLst>
              </a:rPr>
              <a:t>Global Tropical Cyclone Power Dissipation</a:t>
            </a:r>
            <a:endParaRPr lang="en-US" sz="2800" dirty="0">
              <a:solidFill>
                <a:srgbClr val="0033CC"/>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40674" name="Picture 2"/>
          <p:cNvPicPr>
            <a:picLocks noChangeAspect="1" noChangeArrowheads="1"/>
          </p:cNvPicPr>
          <p:nvPr/>
        </p:nvPicPr>
        <p:blipFill>
          <a:blip r:embed="rId2" cstate="print"/>
          <a:srcRect/>
          <a:stretch>
            <a:fillRect/>
          </a:stretch>
        </p:blipFill>
        <p:spPr bwMode="auto">
          <a:xfrm>
            <a:off x="695325" y="1123950"/>
            <a:ext cx="7753350" cy="4610100"/>
          </a:xfrm>
          <a:prstGeom prst="rect">
            <a:avLst/>
          </a:prstGeom>
          <a:noFill/>
          <a:ln w="9525">
            <a:noFill/>
            <a:miter lim="800000"/>
            <a:headEnd/>
            <a:tailEnd/>
          </a:ln>
        </p:spPr>
      </p:pic>
      <p:sp>
        <p:nvSpPr>
          <p:cNvPr id="3" name="TextBox 2"/>
          <p:cNvSpPr txBox="1"/>
          <p:nvPr/>
        </p:nvSpPr>
        <p:spPr>
          <a:xfrm>
            <a:off x="609600" y="609600"/>
            <a:ext cx="7696200" cy="523220"/>
          </a:xfrm>
          <a:prstGeom prst="rect">
            <a:avLst/>
          </a:prstGeom>
          <a:noFill/>
        </p:spPr>
        <p:txBody>
          <a:bodyPr wrap="square" rtlCol="0">
            <a:spAutoFit/>
          </a:bodyPr>
          <a:lstStyle/>
          <a:p>
            <a:pPr algn="ctr"/>
            <a:r>
              <a:rPr lang="en-US" sz="2800" dirty="0" smtClean="0">
                <a:solidFill>
                  <a:srgbClr val="0033CC"/>
                </a:solidFill>
                <a:effectLst>
                  <a:outerShdw blurRad="38100" dist="38100" dir="2700000" algn="tl">
                    <a:srgbClr val="000000">
                      <a:alpha val="43137"/>
                    </a:srgbClr>
                  </a:outerShdw>
                </a:effectLst>
              </a:rPr>
              <a:t>Change in Power Dissipation</a:t>
            </a:r>
            <a:endParaRPr lang="en-US" sz="2800" dirty="0">
              <a:solidFill>
                <a:srgbClr val="0033CC"/>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7346" name="Picture 2"/>
          <p:cNvPicPr>
            <a:picLocks noChangeAspect="1" noChangeArrowheads="1"/>
          </p:cNvPicPr>
          <p:nvPr/>
        </p:nvPicPr>
        <p:blipFill>
          <a:blip r:embed="rId2" cstate="print"/>
          <a:srcRect/>
          <a:stretch>
            <a:fillRect/>
          </a:stretch>
        </p:blipFill>
        <p:spPr bwMode="auto">
          <a:xfrm>
            <a:off x="533400" y="838200"/>
            <a:ext cx="8034548" cy="5876925"/>
          </a:xfrm>
          <a:prstGeom prst="rect">
            <a:avLst/>
          </a:prstGeom>
          <a:noFill/>
          <a:ln w="9525">
            <a:noFill/>
            <a:miter lim="800000"/>
            <a:headEnd/>
            <a:tailEnd/>
          </a:ln>
        </p:spPr>
      </p:pic>
      <p:sp>
        <p:nvSpPr>
          <p:cNvPr id="3" name="TextBox 2"/>
          <p:cNvSpPr txBox="1"/>
          <p:nvPr/>
        </p:nvSpPr>
        <p:spPr>
          <a:xfrm>
            <a:off x="304800" y="152400"/>
            <a:ext cx="8458200" cy="523220"/>
          </a:xfrm>
          <a:prstGeom prst="rect">
            <a:avLst/>
          </a:prstGeom>
          <a:noFill/>
        </p:spPr>
        <p:txBody>
          <a:bodyPr wrap="square" rtlCol="0">
            <a:spAutoFit/>
          </a:bodyPr>
          <a:lstStyle/>
          <a:p>
            <a:pPr algn="ctr"/>
            <a:r>
              <a:rPr lang="en-US" sz="2800" b="1" dirty="0" smtClean="0">
                <a:solidFill>
                  <a:srgbClr val="0F2AB1"/>
                </a:solidFill>
                <a:effectLst>
                  <a:outerShdw blurRad="38100" dist="38100" dir="2700000" algn="tl">
                    <a:srgbClr val="000000">
                      <a:alpha val="43137"/>
                    </a:srgbClr>
                  </a:outerShdw>
                </a:effectLst>
                <a:latin typeface="Arial" pitchFamily="34" charset="0"/>
                <a:cs typeface="Arial" pitchFamily="34" charset="0"/>
              </a:rPr>
              <a:t>Application to Other Climates</a:t>
            </a:r>
            <a:endParaRPr lang="en-US" sz="2800" b="1" dirty="0">
              <a:solidFill>
                <a:srgbClr val="0F2AB1"/>
              </a:solidFill>
              <a:effectLst>
                <a:outerShdw blurRad="38100" dist="38100" dir="2700000" algn="tl">
                  <a:srgbClr val="000000">
                    <a:alpha val="43137"/>
                  </a:srgbClr>
                </a:outerShdw>
              </a:effectLst>
              <a:latin typeface="Arial" pitchFamily="34" charset="0"/>
              <a:cs typeface="Arial" pitchFamily="34" charset="0"/>
            </a:endParaRPr>
          </a:p>
        </p:txBody>
      </p:sp>
      <p:sp>
        <p:nvSpPr>
          <p:cNvPr id="4" name="TextBox 3"/>
          <p:cNvSpPr txBox="1"/>
          <p:nvPr/>
        </p:nvSpPr>
        <p:spPr>
          <a:xfrm>
            <a:off x="0" y="6477000"/>
            <a:ext cx="2667000" cy="381000"/>
          </a:xfrm>
          <a:prstGeom prst="rect">
            <a:avLst/>
          </a:prstGeom>
          <a:noFill/>
        </p:spPr>
        <p:txBody>
          <a:bodyPr wrap="square" rtlCol="0">
            <a:spAutoFit/>
          </a:bodyPr>
          <a:lstStyle/>
          <a:p>
            <a:r>
              <a:rPr lang="en-US" dirty="0" err="1" smtClean="0"/>
              <a:t>Federov</a:t>
            </a:r>
            <a:r>
              <a:rPr lang="en-US" dirty="0" smtClean="0"/>
              <a:t> et al., 2010</a:t>
            </a:r>
            <a:endParaRPr lang="en-US"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68363"/>
          </a:xfrm>
        </p:spPr>
        <p:txBody>
          <a:bodyPr rtlCol="0">
            <a:normAutofit/>
          </a:bodyPr>
          <a:lstStyle/>
          <a:p>
            <a:pPr fontAlgn="auto">
              <a:spcAft>
                <a:spcPts val="0"/>
              </a:spcAft>
              <a:defRPr/>
            </a:pPr>
            <a:r>
              <a:rPr lang="en-US" dirty="0" smtClean="0">
                <a:solidFill>
                  <a:srgbClr val="FFFF00"/>
                </a:solidFill>
                <a:effectLst>
                  <a:outerShdw blurRad="38100" dist="38100" dir="2700000" algn="tl">
                    <a:srgbClr val="000000">
                      <a:alpha val="43137"/>
                    </a:srgbClr>
                  </a:outerShdw>
                </a:effectLst>
                <a:latin typeface="Arial" pitchFamily="34" charset="0"/>
                <a:cs typeface="Arial" pitchFamily="34" charset="0"/>
              </a:rPr>
              <a:t>Summary</a:t>
            </a:r>
            <a:endParaRPr lang="en-US" dirty="0">
              <a:solidFill>
                <a:srgbClr val="FFFF00"/>
              </a:solidFill>
              <a:effectLst>
                <a:outerShdw blurRad="38100" dist="38100" dir="2700000" algn="tl">
                  <a:srgbClr val="000000">
                    <a:alpha val="43137"/>
                  </a:srgbClr>
                </a:outerShdw>
              </a:effectLst>
              <a:latin typeface="Arial" pitchFamily="34" charset="0"/>
              <a:cs typeface="Arial" pitchFamily="34" charset="0"/>
            </a:endParaRPr>
          </a:p>
        </p:txBody>
      </p:sp>
      <p:sp>
        <p:nvSpPr>
          <p:cNvPr id="61443" name="Content Placeholder 2"/>
          <p:cNvSpPr>
            <a:spLocks noGrp="1"/>
          </p:cNvSpPr>
          <p:nvPr>
            <p:ph idx="1"/>
          </p:nvPr>
        </p:nvSpPr>
        <p:spPr/>
        <p:txBody>
          <a:bodyPr/>
          <a:lstStyle/>
          <a:p>
            <a:pPr>
              <a:buSzPct val="70000"/>
              <a:buBlip>
                <a:blip r:embed="rId2"/>
              </a:buBlip>
            </a:pPr>
            <a:r>
              <a:rPr lang="en-US" sz="2800" b="1" dirty="0" smtClean="0">
                <a:solidFill>
                  <a:srgbClr val="0033CC"/>
                </a:solidFill>
                <a:latin typeface="Arial" pitchFamily="34" charset="0"/>
                <a:cs typeface="Arial" pitchFamily="34" charset="0"/>
              </a:rPr>
              <a:t>Hurricanes have had a substantial influence on the course of history</a:t>
            </a:r>
          </a:p>
          <a:p>
            <a:pPr>
              <a:buSzPct val="70000"/>
              <a:buBlip>
                <a:blip r:embed="rId2"/>
              </a:buBlip>
            </a:pPr>
            <a:endParaRPr lang="en-US" sz="2800" b="1" dirty="0" smtClean="0">
              <a:solidFill>
                <a:srgbClr val="0033CC"/>
              </a:solidFill>
              <a:latin typeface="Arial" pitchFamily="34" charset="0"/>
              <a:cs typeface="Arial" pitchFamily="34" charset="0"/>
            </a:endParaRPr>
          </a:p>
          <a:p>
            <a:pPr>
              <a:buSzPct val="70000"/>
              <a:buBlip>
                <a:blip r:embed="rId2"/>
              </a:buBlip>
            </a:pPr>
            <a:r>
              <a:rPr lang="en-US" sz="2800" b="1" dirty="0" smtClean="0">
                <a:solidFill>
                  <a:srgbClr val="0033CC"/>
                </a:solidFill>
                <a:latin typeface="Arial" pitchFamily="34" charset="0"/>
                <a:cs typeface="Arial" pitchFamily="34" charset="0"/>
              </a:rPr>
              <a:t>Hurricanes are almost pure examples of  Carnot heat </a:t>
            </a:r>
            <a:r>
              <a:rPr lang="en-US" sz="2800" b="1" dirty="0" smtClean="0">
                <a:solidFill>
                  <a:srgbClr val="0033CC"/>
                </a:solidFill>
                <a:latin typeface="Arial" pitchFamily="34" charset="0"/>
                <a:cs typeface="Arial" pitchFamily="34" charset="0"/>
              </a:rPr>
              <a:t>engines</a:t>
            </a:r>
          </a:p>
          <a:p>
            <a:pPr>
              <a:buSzPct val="70000"/>
              <a:buBlip>
                <a:blip r:embed="rId2"/>
              </a:buBlip>
            </a:pPr>
            <a:endParaRPr lang="en-US" sz="2800" b="1" dirty="0" smtClean="0">
              <a:solidFill>
                <a:srgbClr val="0033CC"/>
              </a:solidFill>
              <a:latin typeface="Arial" pitchFamily="34" charset="0"/>
              <a:cs typeface="Arial" pitchFamily="34" charset="0"/>
            </a:endParaRPr>
          </a:p>
          <a:p>
            <a:pPr>
              <a:buSzPct val="70000"/>
              <a:buBlip>
                <a:blip r:embed="rId2"/>
              </a:buBlip>
            </a:pPr>
            <a:r>
              <a:rPr lang="en-US" sz="2800" b="1" dirty="0" smtClean="0">
                <a:solidFill>
                  <a:srgbClr val="0033CC"/>
                </a:solidFill>
                <a:latin typeface="Arial" pitchFamily="34" charset="0"/>
                <a:cs typeface="Arial" pitchFamily="34" charset="0"/>
              </a:rPr>
              <a:t>Hurricanes may have important feedbacks on climate</a:t>
            </a:r>
            <a:endParaRPr lang="en-US" sz="2800" b="1" dirty="0" smtClean="0">
              <a:solidFill>
                <a:srgbClr val="0033CC"/>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1443">
                                            <p:txEl>
                                              <p:pRg st="0" end="0"/>
                                            </p:txEl>
                                          </p:spTgt>
                                        </p:tgtEl>
                                        <p:attrNameLst>
                                          <p:attrName>style.visibility</p:attrName>
                                        </p:attrNameLst>
                                      </p:cBhvr>
                                      <p:to>
                                        <p:strVal val="visible"/>
                                      </p:to>
                                    </p:set>
                                    <p:animEffect transition="in" filter="blinds(horizontal)">
                                      <p:cBhvr>
                                        <p:cTn id="7" dur="500"/>
                                        <p:tgtEl>
                                          <p:spTgt spid="6144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1443">
                                            <p:txEl>
                                              <p:pRg st="2" end="2"/>
                                            </p:txEl>
                                          </p:spTgt>
                                        </p:tgtEl>
                                        <p:attrNameLst>
                                          <p:attrName>style.visibility</p:attrName>
                                        </p:attrNameLst>
                                      </p:cBhvr>
                                      <p:to>
                                        <p:strVal val="visible"/>
                                      </p:to>
                                    </p:set>
                                    <p:animEffect transition="in" filter="blinds(horizontal)">
                                      <p:cBhvr>
                                        <p:cTn id="12" dur="500"/>
                                        <p:tgtEl>
                                          <p:spTgt spid="6144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61443">
                                            <p:txEl>
                                              <p:pRg st="4" end="4"/>
                                            </p:txEl>
                                          </p:spTgt>
                                        </p:tgtEl>
                                        <p:attrNameLst>
                                          <p:attrName>style.visibility</p:attrName>
                                        </p:attrNameLst>
                                      </p:cBhvr>
                                      <p:to>
                                        <p:strVal val="visible"/>
                                      </p:to>
                                    </p:set>
                                    <p:animEffect transition="in" filter="blinds(horizontal)">
                                      <p:cBhvr>
                                        <p:cTn id="17" dur="500"/>
                                        <p:tgtEl>
                                          <p:spTgt spid="6144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Content Placeholder 2"/>
          <p:cNvSpPr>
            <a:spLocks noGrp="1"/>
          </p:cNvSpPr>
          <p:nvPr>
            <p:ph idx="1"/>
          </p:nvPr>
        </p:nvSpPr>
        <p:spPr>
          <a:xfrm>
            <a:off x="457200" y="1295400"/>
            <a:ext cx="8229600" cy="4800600"/>
          </a:xfrm>
        </p:spPr>
        <p:txBody>
          <a:bodyPr/>
          <a:lstStyle/>
          <a:p>
            <a:pPr>
              <a:buSzPct val="70000"/>
              <a:buBlip>
                <a:blip r:embed="rId2"/>
              </a:buBlip>
            </a:pPr>
            <a:r>
              <a:rPr lang="en-US" sz="2800" b="1" dirty="0" smtClean="0">
                <a:solidFill>
                  <a:srgbClr val="0033CC"/>
                </a:solidFill>
                <a:latin typeface="Arial" pitchFamily="34" charset="0"/>
                <a:cs typeface="Arial" pitchFamily="34" charset="0"/>
              </a:rPr>
              <a:t>Simple but high resolution coupled </a:t>
            </a:r>
            <a:r>
              <a:rPr lang="en-US" sz="2800" b="1" dirty="0" smtClean="0">
                <a:solidFill>
                  <a:srgbClr val="0033CC"/>
                </a:solidFill>
                <a:latin typeface="Arial" pitchFamily="34" charset="0"/>
                <a:cs typeface="Arial" pitchFamily="34" charset="0"/>
              </a:rPr>
              <a:t>hurricane</a:t>
            </a:r>
            <a:r>
              <a:rPr lang="en-US" sz="2800" b="1" dirty="0" smtClean="0">
                <a:solidFill>
                  <a:srgbClr val="0033CC"/>
                </a:solidFill>
                <a:latin typeface="Arial" pitchFamily="34" charset="0"/>
                <a:cs typeface="Arial" pitchFamily="34" charset="0"/>
              </a:rPr>
              <a:t> </a:t>
            </a:r>
            <a:r>
              <a:rPr lang="en-US" sz="2800" b="1" dirty="0" smtClean="0">
                <a:solidFill>
                  <a:srgbClr val="0033CC"/>
                </a:solidFill>
                <a:latin typeface="Arial" pitchFamily="34" charset="0"/>
                <a:cs typeface="Arial" pitchFamily="34" charset="0"/>
              </a:rPr>
              <a:t>model can be used to ‘</a:t>
            </a:r>
            <a:r>
              <a:rPr lang="en-US" sz="2800" b="1" dirty="0" smtClean="0">
                <a:solidFill>
                  <a:srgbClr val="0033CC"/>
                </a:solidFill>
                <a:latin typeface="Arial" pitchFamily="34" charset="0"/>
                <a:cs typeface="Arial" pitchFamily="34" charset="0"/>
              </a:rPr>
              <a:t>downscale’ hurricane </a:t>
            </a:r>
            <a:r>
              <a:rPr lang="en-US" sz="2800" b="1" dirty="0" smtClean="0">
                <a:solidFill>
                  <a:srgbClr val="0033CC"/>
                </a:solidFill>
                <a:latin typeface="Arial" pitchFamily="34" charset="0"/>
                <a:cs typeface="Arial" pitchFamily="34" charset="0"/>
              </a:rPr>
              <a:t>activity from global climate data sets</a:t>
            </a:r>
          </a:p>
          <a:p>
            <a:pPr>
              <a:buSzPct val="70000"/>
              <a:buBlip>
                <a:blip r:embed="rId2"/>
              </a:buBlip>
            </a:pPr>
            <a:endParaRPr lang="en-US" sz="2800" b="1" dirty="0" smtClean="0">
              <a:solidFill>
                <a:srgbClr val="0033CC"/>
              </a:solidFill>
              <a:latin typeface="Arial" pitchFamily="34" charset="0"/>
              <a:cs typeface="Arial" pitchFamily="34" charset="0"/>
            </a:endParaRPr>
          </a:p>
          <a:p>
            <a:pPr>
              <a:buSzPct val="70000"/>
              <a:buBlip>
                <a:blip r:embed="rId2"/>
              </a:buBlip>
            </a:pPr>
            <a:r>
              <a:rPr lang="en-US" sz="2800" b="1" dirty="0" smtClean="0">
                <a:solidFill>
                  <a:srgbClr val="0033CC"/>
                </a:solidFill>
                <a:latin typeface="Arial" pitchFamily="34" charset="0"/>
                <a:cs typeface="Arial" pitchFamily="34" charset="0"/>
              </a:rPr>
              <a:t>Studies based on this downscaling suggest some sensitivity of </a:t>
            </a:r>
            <a:r>
              <a:rPr lang="en-US" sz="2800" b="1" dirty="0" smtClean="0">
                <a:solidFill>
                  <a:srgbClr val="0033CC"/>
                </a:solidFill>
                <a:latin typeface="Arial" pitchFamily="34" charset="0"/>
                <a:cs typeface="Arial" pitchFamily="34" charset="0"/>
              </a:rPr>
              <a:t>hurricane</a:t>
            </a:r>
            <a:r>
              <a:rPr lang="en-US" sz="2800" b="1" dirty="0" smtClean="0">
                <a:solidFill>
                  <a:srgbClr val="0033CC"/>
                </a:solidFill>
                <a:latin typeface="Arial" pitchFamily="34" charset="0"/>
                <a:cs typeface="Arial" pitchFamily="34" charset="0"/>
              </a:rPr>
              <a:t>s </a:t>
            </a:r>
            <a:r>
              <a:rPr lang="en-US" sz="2800" b="1" dirty="0" smtClean="0">
                <a:solidFill>
                  <a:srgbClr val="0033CC"/>
                </a:solidFill>
                <a:latin typeface="Arial" pitchFamily="34" charset="0"/>
                <a:cs typeface="Arial" pitchFamily="34" charset="0"/>
              </a:rPr>
              <a:t>to climate </a:t>
            </a:r>
            <a:r>
              <a:rPr lang="en-US" sz="2800" b="1" dirty="0" smtClean="0">
                <a:solidFill>
                  <a:srgbClr val="0033CC"/>
                </a:solidFill>
                <a:latin typeface="Arial" pitchFamily="34" charset="0"/>
                <a:cs typeface="Arial" pitchFamily="34" charset="0"/>
              </a:rPr>
              <a:t>state, with increasing incidence of intense storms as the climate warms</a:t>
            </a:r>
            <a:endParaRPr lang="en-US" sz="2800" b="1" dirty="0" smtClean="0">
              <a:solidFill>
                <a:srgbClr val="0033CC"/>
              </a:solidFill>
              <a:latin typeface="Arial" pitchFamily="34" charset="0"/>
              <a:cs typeface="Arial" pitchFamily="34" charset="0"/>
            </a:endParaRPr>
          </a:p>
          <a:p>
            <a:pPr>
              <a:buNone/>
            </a:pPr>
            <a:endParaRPr lang="en-US" b="1" dirty="0" smtClean="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2466">
                                            <p:txEl>
                                              <p:pRg st="2" end="2"/>
                                            </p:txEl>
                                          </p:spTgt>
                                        </p:tgtEl>
                                        <p:attrNameLst>
                                          <p:attrName>style.visibility</p:attrName>
                                        </p:attrNameLst>
                                      </p:cBhvr>
                                      <p:to>
                                        <p:strVal val="visible"/>
                                      </p:to>
                                    </p:set>
                                    <p:animEffect transition="in" filter="blinds(horizontal)">
                                      <p:cBhvr>
                                        <p:cTn id="7" dur="500"/>
                                        <p:tgtEl>
                                          <p:spTgt spid="6246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1981200"/>
            <a:ext cx="8229600" cy="2087562"/>
          </a:xfrm>
        </p:spPr>
        <p:txBody>
          <a:bodyPr>
            <a:normAutofit/>
          </a:bodyPr>
          <a:lstStyle/>
          <a:p>
            <a:r>
              <a:rPr lang="en-US" dirty="0" smtClean="0">
                <a:solidFill>
                  <a:srgbClr val="0F2AB1"/>
                </a:solidFill>
                <a:effectLst>
                  <a:outerShdw blurRad="38100" dist="38100" dir="2700000" algn="tl">
                    <a:srgbClr val="000000">
                      <a:alpha val="43137"/>
                    </a:srgbClr>
                  </a:outerShdw>
                </a:effectLst>
              </a:rPr>
              <a:t>Integrated Assessments</a:t>
            </a:r>
            <a:br>
              <a:rPr lang="en-US" dirty="0" smtClean="0">
                <a:solidFill>
                  <a:srgbClr val="0F2AB1"/>
                </a:solidFill>
                <a:effectLst>
                  <a:outerShdw blurRad="38100" dist="38100" dir="2700000" algn="tl">
                    <a:srgbClr val="000000">
                      <a:alpha val="43137"/>
                    </a:srgbClr>
                  </a:outerShdw>
                </a:effectLst>
              </a:rPr>
            </a:br>
            <a:r>
              <a:rPr lang="en-US" dirty="0" smtClean="0">
                <a:solidFill>
                  <a:srgbClr val="0F2AB1"/>
                </a:solidFill>
                <a:effectLst>
                  <a:outerShdw blurRad="38100" dist="38100" dir="2700000" algn="tl">
                    <a:srgbClr val="000000">
                      <a:alpha val="43137"/>
                    </a:srgbClr>
                  </a:outerShdw>
                </a:effectLst>
              </a:rPr>
              <a:t/>
            </a:r>
            <a:br>
              <a:rPr lang="en-US" dirty="0" smtClean="0">
                <a:solidFill>
                  <a:srgbClr val="0F2AB1"/>
                </a:solidFill>
                <a:effectLst>
                  <a:outerShdw blurRad="38100" dist="38100" dir="2700000" algn="tl">
                    <a:srgbClr val="000000">
                      <a:alpha val="43137"/>
                    </a:srgbClr>
                  </a:outerShdw>
                </a:effectLst>
              </a:rPr>
            </a:br>
            <a:r>
              <a:rPr lang="en-US" sz="3600" dirty="0" smtClean="0">
                <a:solidFill>
                  <a:srgbClr val="0F2AB1"/>
                </a:solidFill>
              </a:rPr>
              <a:t>with Robert Mendelsohn, Yale</a:t>
            </a:r>
            <a:endParaRPr lang="en-US" sz="3600" dirty="0">
              <a:solidFill>
                <a:srgbClr val="0F2AB1"/>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6" descr="iss007e14908"/>
          <p:cNvPicPr>
            <a:picLocks noChangeAspect="1" noChangeArrowheads="1"/>
          </p:cNvPicPr>
          <p:nvPr/>
        </p:nvPicPr>
        <p:blipFill>
          <a:blip r:embed="rId3" cstate="print">
            <a:lum bright="36000" contrast="-54000"/>
          </a:blip>
          <a:srcRect b="4210"/>
          <a:stretch>
            <a:fillRect/>
          </a:stretch>
        </p:blipFill>
        <p:spPr bwMode="auto">
          <a:xfrm>
            <a:off x="0" y="0"/>
            <a:ext cx="9144000" cy="6858000"/>
          </a:xfrm>
          <a:prstGeom prst="rect">
            <a:avLst/>
          </a:prstGeom>
          <a:noFill/>
          <a:ln w="9525">
            <a:noFill/>
            <a:miter lim="800000"/>
            <a:headEnd/>
            <a:tailEnd/>
          </a:ln>
        </p:spPr>
      </p:pic>
      <p:sp>
        <p:nvSpPr>
          <p:cNvPr id="2" name="Rectangle 4"/>
          <p:cNvSpPr>
            <a:spLocks noGrp="1" noChangeArrowheads="1"/>
          </p:cNvSpPr>
          <p:nvPr>
            <p:ph type="title"/>
          </p:nvPr>
        </p:nvSpPr>
        <p:spPr>
          <a:xfrm>
            <a:off x="457200" y="0"/>
            <a:ext cx="8153400" cy="2743200"/>
          </a:xfrm>
        </p:spPr>
        <p:txBody>
          <a:bodyPr rtlCol="0">
            <a:normAutofit/>
          </a:bodyPr>
          <a:lstStyle/>
          <a:p>
            <a:pPr eaLnBrk="1" fontAlgn="auto" hangingPunct="1">
              <a:spcAft>
                <a:spcPts val="0"/>
              </a:spcAft>
              <a:defRPr/>
            </a:pPr>
            <a:r>
              <a:rPr lang="en-US" sz="2800" dirty="0" smtClean="0">
                <a:solidFill>
                  <a:srgbClr val="0033CC"/>
                </a:solidFill>
                <a:effectLst>
                  <a:outerShdw blurRad="38100" dist="38100" dir="2700000" algn="tl">
                    <a:srgbClr val="C0C0C0"/>
                  </a:outerShdw>
                </a:effectLst>
                <a:latin typeface="Arial" pitchFamily="34" charset="0"/>
                <a:cs typeface="Arial" pitchFamily="34" charset="0"/>
              </a:rPr>
              <a:t>The word </a:t>
            </a:r>
            <a:r>
              <a:rPr lang="en-US" sz="2800" i="1" dirty="0" smtClean="0">
                <a:solidFill>
                  <a:srgbClr val="0033CC"/>
                </a:solidFill>
                <a:effectLst>
                  <a:outerShdw blurRad="38100" dist="38100" dir="2700000" algn="tl">
                    <a:srgbClr val="C0C0C0"/>
                  </a:outerShdw>
                </a:effectLst>
                <a:latin typeface="Arial" pitchFamily="34" charset="0"/>
                <a:cs typeface="Arial" pitchFamily="34" charset="0"/>
              </a:rPr>
              <a:t>Hurricane</a:t>
            </a:r>
            <a:r>
              <a:rPr lang="en-US" sz="2800" dirty="0" smtClean="0">
                <a:solidFill>
                  <a:srgbClr val="0033CC"/>
                </a:solidFill>
                <a:effectLst>
                  <a:outerShdw blurRad="38100" dist="38100" dir="2700000" algn="tl">
                    <a:srgbClr val="C0C0C0"/>
                  </a:outerShdw>
                </a:effectLst>
                <a:latin typeface="Arial" pitchFamily="34" charset="0"/>
                <a:cs typeface="Arial" pitchFamily="34" charset="0"/>
              </a:rPr>
              <a:t> is derived from the Mayan word </a:t>
            </a:r>
            <a:r>
              <a:rPr lang="en-US" sz="2800" i="1" dirty="0" err="1" smtClean="0">
                <a:solidFill>
                  <a:srgbClr val="0033CC"/>
                </a:solidFill>
                <a:effectLst>
                  <a:outerShdw blurRad="38100" dist="38100" dir="2700000" algn="tl">
                    <a:srgbClr val="C0C0C0"/>
                  </a:outerShdw>
                </a:effectLst>
                <a:latin typeface="Arial" pitchFamily="34" charset="0"/>
                <a:cs typeface="Arial" pitchFamily="34" charset="0"/>
              </a:rPr>
              <a:t>Huracan</a:t>
            </a:r>
            <a:r>
              <a:rPr lang="en-US" sz="2800" dirty="0" smtClean="0">
                <a:solidFill>
                  <a:srgbClr val="0033CC"/>
                </a:solidFill>
                <a:effectLst>
                  <a:outerShdw blurRad="38100" dist="38100" dir="2700000" algn="tl">
                    <a:srgbClr val="C0C0C0"/>
                  </a:outerShdw>
                </a:effectLst>
                <a:latin typeface="Arial" pitchFamily="34" charset="0"/>
                <a:cs typeface="Arial" pitchFamily="34" charset="0"/>
              </a:rPr>
              <a:t> and the </a:t>
            </a:r>
            <a:r>
              <a:rPr lang="en-US" sz="2800" dirty="0" err="1" smtClean="0">
                <a:solidFill>
                  <a:srgbClr val="0033CC"/>
                </a:solidFill>
                <a:effectLst>
                  <a:outerShdw blurRad="38100" dist="38100" dir="2700000" algn="tl">
                    <a:srgbClr val="C0C0C0"/>
                  </a:outerShdw>
                </a:effectLst>
                <a:latin typeface="Arial" pitchFamily="34" charset="0"/>
                <a:cs typeface="Arial" pitchFamily="34" charset="0"/>
              </a:rPr>
              <a:t>Taino</a:t>
            </a:r>
            <a:r>
              <a:rPr lang="en-US" sz="2800" dirty="0" smtClean="0">
                <a:solidFill>
                  <a:srgbClr val="0033CC"/>
                </a:solidFill>
                <a:effectLst>
                  <a:outerShdw blurRad="38100" dist="38100" dir="2700000" algn="tl">
                    <a:srgbClr val="C0C0C0"/>
                  </a:outerShdw>
                </a:effectLst>
                <a:latin typeface="Arial" pitchFamily="34" charset="0"/>
                <a:cs typeface="Arial" pitchFamily="34" charset="0"/>
              </a:rPr>
              <a:t> and </a:t>
            </a:r>
            <a:r>
              <a:rPr lang="en-US" sz="2800" dirty="0" err="1" smtClean="0">
                <a:solidFill>
                  <a:srgbClr val="0033CC"/>
                </a:solidFill>
                <a:effectLst>
                  <a:outerShdw blurRad="38100" dist="38100" dir="2700000" algn="tl">
                    <a:srgbClr val="C0C0C0"/>
                  </a:outerShdw>
                </a:effectLst>
                <a:latin typeface="Arial" pitchFamily="34" charset="0"/>
                <a:cs typeface="Arial" pitchFamily="34" charset="0"/>
              </a:rPr>
              <a:t>Carib</a:t>
            </a:r>
            <a:r>
              <a:rPr lang="en-US" sz="2800" dirty="0" smtClean="0">
                <a:solidFill>
                  <a:srgbClr val="0033CC"/>
                </a:solidFill>
                <a:effectLst>
                  <a:outerShdw blurRad="38100" dist="38100" dir="2700000" algn="tl">
                    <a:srgbClr val="C0C0C0"/>
                  </a:outerShdw>
                </a:effectLst>
                <a:latin typeface="Arial" pitchFamily="34" charset="0"/>
                <a:cs typeface="Arial" pitchFamily="34" charset="0"/>
              </a:rPr>
              <a:t> word </a:t>
            </a:r>
            <a:r>
              <a:rPr lang="en-US" sz="2800" i="1" dirty="0" err="1" smtClean="0">
                <a:solidFill>
                  <a:srgbClr val="0033CC"/>
                </a:solidFill>
                <a:effectLst>
                  <a:outerShdw blurRad="38100" dist="38100" dir="2700000" algn="tl">
                    <a:srgbClr val="C0C0C0"/>
                  </a:outerShdw>
                </a:effectLst>
                <a:latin typeface="Arial" pitchFamily="34" charset="0"/>
                <a:cs typeface="Arial" pitchFamily="34" charset="0"/>
              </a:rPr>
              <a:t>Hunraken</a:t>
            </a:r>
            <a:r>
              <a:rPr lang="en-US" sz="2800" dirty="0" smtClean="0">
                <a:solidFill>
                  <a:srgbClr val="0033CC"/>
                </a:solidFill>
                <a:effectLst>
                  <a:outerShdw blurRad="38100" dist="38100" dir="2700000" algn="tl">
                    <a:srgbClr val="C0C0C0"/>
                  </a:outerShdw>
                </a:effectLst>
                <a:latin typeface="Arial" pitchFamily="34" charset="0"/>
                <a:cs typeface="Arial" pitchFamily="34" charset="0"/>
              </a:rPr>
              <a:t>, a terrible God of Evil, and brought to the West by Spanish explorers</a:t>
            </a:r>
          </a:p>
        </p:txBody>
      </p:sp>
      <p:pic>
        <p:nvPicPr>
          <p:cNvPr id="11268" name="Picture 6" descr="hurakan"/>
          <p:cNvPicPr>
            <a:picLocks noChangeAspect="1" noChangeArrowheads="1"/>
          </p:cNvPicPr>
          <p:nvPr/>
        </p:nvPicPr>
        <p:blipFill>
          <a:blip r:embed="rId4" cstate="print"/>
          <a:srcRect/>
          <a:stretch>
            <a:fillRect/>
          </a:stretch>
        </p:blipFill>
        <p:spPr bwMode="auto">
          <a:xfrm>
            <a:off x="533400" y="2438400"/>
            <a:ext cx="5019675" cy="3359150"/>
          </a:xfrm>
          <a:prstGeom prst="rect">
            <a:avLst/>
          </a:prstGeom>
          <a:noFill/>
          <a:ln w="9525">
            <a:noFill/>
            <a:miter lim="800000"/>
            <a:headEnd/>
            <a:tailEnd/>
          </a:ln>
        </p:spPr>
      </p:pic>
      <p:pic>
        <p:nvPicPr>
          <p:cNvPr id="11269" name="Picture 7" descr="hur_symbol"/>
          <p:cNvPicPr>
            <a:picLocks noChangeAspect="1" noChangeArrowheads="1"/>
          </p:cNvPicPr>
          <p:nvPr/>
        </p:nvPicPr>
        <p:blipFill>
          <a:blip r:embed="rId5" cstate="print"/>
          <a:srcRect/>
          <a:stretch>
            <a:fillRect/>
          </a:stretch>
        </p:blipFill>
        <p:spPr bwMode="auto">
          <a:xfrm rot="2700000">
            <a:off x="5715000" y="2438400"/>
            <a:ext cx="2465388" cy="3246438"/>
          </a:xfrm>
          <a:prstGeom prst="rect">
            <a:avLst/>
          </a:prstGeom>
          <a:noFill/>
          <a:ln w="9525">
            <a:noFill/>
            <a:miter lim="800000"/>
            <a:headEnd/>
            <a:tailEnd/>
          </a:ln>
        </p:spPr>
      </p:pic>
      <p:sp>
        <p:nvSpPr>
          <p:cNvPr id="6" name="Rectangle 5"/>
          <p:cNvSpPr/>
          <p:nvPr/>
        </p:nvSpPr>
        <p:spPr>
          <a:xfrm>
            <a:off x="381000" y="5562600"/>
            <a:ext cx="8153400" cy="923330"/>
          </a:xfrm>
          <a:prstGeom prst="rect">
            <a:avLst/>
          </a:prstGeom>
        </p:spPr>
        <p:txBody>
          <a:bodyPr wrap="square">
            <a:spAutoFit/>
          </a:bodyPr>
          <a:lstStyle/>
          <a:p>
            <a:r>
              <a:rPr lang="en-US" i="1" dirty="0" smtClean="0"/>
              <a:t>Blow, winds, and crack your cheeks! rage! blow! You cataracts and </a:t>
            </a:r>
            <a:r>
              <a:rPr lang="en-US" i="1" dirty="0" err="1" smtClean="0"/>
              <a:t>hurricanoes</a:t>
            </a:r>
            <a:r>
              <a:rPr lang="en-US" i="1" dirty="0" smtClean="0"/>
              <a:t>, spout Till you have </a:t>
            </a:r>
            <a:r>
              <a:rPr lang="en-US" i="1" dirty="0" err="1" smtClean="0"/>
              <a:t>drench’d</a:t>
            </a:r>
            <a:r>
              <a:rPr lang="en-US" i="1" dirty="0" smtClean="0"/>
              <a:t> our steeples, </a:t>
            </a:r>
            <a:r>
              <a:rPr lang="en-US" i="1" dirty="0" err="1" smtClean="0"/>
              <a:t>drown’d</a:t>
            </a:r>
            <a:r>
              <a:rPr lang="en-US" i="1" dirty="0" smtClean="0"/>
              <a:t> the cocks!  </a:t>
            </a:r>
            <a:r>
              <a:rPr lang="en-US" dirty="0" smtClean="0"/>
              <a:t> 				-- King Lear</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434" name="Picture 2" descr="C:\Users\Kerry Emaanuel\World Bank Project\miroc_pdf.png"/>
          <p:cNvPicPr>
            <a:picLocks noChangeAspect="1" noChangeArrowheads="1"/>
          </p:cNvPicPr>
          <p:nvPr/>
        </p:nvPicPr>
        <p:blipFill>
          <a:blip r:embed="rId2" cstate="print"/>
          <a:srcRect/>
          <a:stretch>
            <a:fillRect/>
          </a:stretch>
        </p:blipFill>
        <p:spPr bwMode="auto">
          <a:xfrm>
            <a:off x="4343400" y="152400"/>
            <a:ext cx="4268788" cy="3200400"/>
          </a:xfrm>
          <a:prstGeom prst="rect">
            <a:avLst/>
          </a:prstGeom>
          <a:noFill/>
          <a:ln w="9525">
            <a:noFill/>
            <a:miter lim="800000"/>
            <a:headEnd/>
            <a:tailEnd/>
          </a:ln>
        </p:spPr>
      </p:pic>
      <p:pic>
        <p:nvPicPr>
          <p:cNvPr id="18435" name="Picture 3" descr="C:\Users\Kerry Emaanuel\World Bank Project\miroc_dam_prob.png"/>
          <p:cNvPicPr>
            <a:picLocks noChangeAspect="1" noChangeArrowheads="1"/>
          </p:cNvPicPr>
          <p:nvPr/>
        </p:nvPicPr>
        <p:blipFill>
          <a:blip r:embed="rId3" cstate="print"/>
          <a:srcRect/>
          <a:stretch>
            <a:fillRect/>
          </a:stretch>
        </p:blipFill>
        <p:spPr bwMode="auto">
          <a:xfrm>
            <a:off x="4343400" y="3390900"/>
            <a:ext cx="4267200" cy="3198813"/>
          </a:xfrm>
          <a:prstGeom prst="rect">
            <a:avLst/>
          </a:prstGeom>
          <a:noFill/>
          <a:ln w="9525">
            <a:noFill/>
            <a:miter lim="800000"/>
            <a:headEnd/>
            <a:tailEnd/>
          </a:ln>
        </p:spPr>
      </p:pic>
      <p:sp>
        <p:nvSpPr>
          <p:cNvPr id="18436" name="TextBox 3"/>
          <p:cNvSpPr txBox="1">
            <a:spLocks noChangeArrowheads="1"/>
          </p:cNvSpPr>
          <p:nvPr/>
        </p:nvSpPr>
        <p:spPr bwMode="auto">
          <a:xfrm>
            <a:off x="457200" y="914400"/>
            <a:ext cx="3200400" cy="1200329"/>
          </a:xfrm>
          <a:prstGeom prst="rect">
            <a:avLst/>
          </a:prstGeom>
          <a:noFill/>
          <a:ln w="9525">
            <a:noFill/>
            <a:miter lim="800000"/>
            <a:headEnd/>
            <a:tailEnd/>
          </a:ln>
        </p:spPr>
        <p:txBody>
          <a:bodyPr>
            <a:spAutoFit/>
          </a:bodyPr>
          <a:lstStyle/>
          <a:p>
            <a:pPr algn="ctr"/>
            <a:r>
              <a:rPr lang="en-US" sz="2400" dirty="0">
                <a:solidFill>
                  <a:srgbClr val="0066FF"/>
                </a:solidFill>
                <a:latin typeface="Arial" pitchFamily="34" charset="0"/>
                <a:cs typeface="Arial" pitchFamily="34" charset="0"/>
              </a:rPr>
              <a:t>Probability Density of TC Damage, U.S. East Coast</a:t>
            </a:r>
          </a:p>
        </p:txBody>
      </p:sp>
      <p:sp>
        <p:nvSpPr>
          <p:cNvPr id="18437" name="TextBox 4"/>
          <p:cNvSpPr txBox="1">
            <a:spLocks noChangeArrowheads="1"/>
          </p:cNvSpPr>
          <p:nvPr/>
        </p:nvSpPr>
        <p:spPr bwMode="auto">
          <a:xfrm>
            <a:off x="381000" y="4114800"/>
            <a:ext cx="3200400" cy="1569660"/>
          </a:xfrm>
          <a:prstGeom prst="rect">
            <a:avLst/>
          </a:prstGeom>
          <a:noFill/>
          <a:ln w="9525">
            <a:noFill/>
            <a:miter lim="800000"/>
            <a:headEnd/>
            <a:tailEnd/>
          </a:ln>
        </p:spPr>
        <p:txBody>
          <a:bodyPr>
            <a:spAutoFit/>
          </a:bodyPr>
          <a:lstStyle/>
          <a:p>
            <a:pPr algn="ctr"/>
            <a:r>
              <a:rPr lang="en-US" sz="2400" dirty="0">
                <a:solidFill>
                  <a:srgbClr val="0066FF"/>
                </a:solidFill>
                <a:latin typeface="Arial" pitchFamily="34" charset="0"/>
                <a:cs typeface="Arial" pitchFamily="34" charset="0"/>
              </a:rPr>
              <a:t>Damage Multiplied by Probability Density of TC Damage, U.S. East Coast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8437"/>
                                        </p:tgtEl>
                                        <p:attrNameLst>
                                          <p:attrName>style.visibility</p:attrName>
                                        </p:attrNameLst>
                                      </p:cBhvr>
                                      <p:to>
                                        <p:strVal val="visible"/>
                                      </p:to>
                                    </p:set>
                                    <p:animEffect transition="in" filter="blinds(horizontal)">
                                      <p:cBhvr>
                                        <p:cTn id="7" dur="500"/>
                                        <p:tgtEl>
                                          <p:spTgt spid="18437"/>
                                        </p:tgtEl>
                                      </p:cBhvr>
                                    </p:animEffect>
                                  </p:childTnLst>
                                </p:cTn>
                              </p:par>
                              <p:par>
                                <p:cTn id="8" presetID="3" presetClass="entr" presetSubtype="10" fill="hold" nodeType="withEffect">
                                  <p:stCondLst>
                                    <p:cond delay="0"/>
                                  </p:stCondLst>
                                  <p:childTnLst>
                                    <p:set>
                                      <p:cBhvr>
                                        <p:cTn id="9" dur="1" fill="hold">
                                          <p:stCondLst>
                                            <p:cond delay="0"/>
                                          </p:stCondLst>
                                        </p:cTn>
                                        <p:tgtEl>
                                          <p:spTgt spid="18435"/>
                                        </p:tgtEl>
                                        <p:attrNameLst>
                                          <p:attrName>style.visibility</p:attrName>
                                        </p:attrNameLst>
                                      </p:cBhvr>
                                      <p:to>
                                        <p:strVal val="visible"/>
                                      </p:to>
                                    </p:set>
                                    <p:animEffect transition="in" filter="blinds(horizontal)">
                                      <p:cBhvr>
                                        <p:cTn id="10" dur="500"/>
                                        <p:tgtEl>
                                          <p:spTgt spid="184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7" grpId="0"/>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203" name="Picture 3"/>
          <p:cNvPicPr>
            <a:picLocks noChangeAspect="1" noChangeArrowheads="1"/>
          </p:cNvPicPr>
          <p:nvPr/>
        </p:nvPicPr>
        <p:blipFill>
          <a:blip r:embed="rId2" cstate="print"/>
          <a:srcRect/>
          <a:stretch>
            <a:fillRect/>
          </a:stretch>
        </p:blipFill>
        <p:spPr bwMode="auto">
          <a:xfrm>
            <a:off x="1" y="922128"/>
            <a:ext cx="9144000" cy="3794546"/>
          </a:xfrm>
          <a:prstGeom prst="rect">
            <a:avLst/>
          </a:prstGeom>
          <a:noFill/>
          <a:ln w="9525">
            <a:noFill/>
            <a:miter lim="800000"/>
            <a:headEnd/>
            <a:tailEnd/>
          </a:ln>
        </p:spPr>
      </p:pic>
      <p:sp>
        <p:nvSpPr>
          <p:cNvPr id="5" name="Rectangle 4"/>
          <p:cNvSpPr/>
          <p:nvPr/>
        </p:nvSpPr>
        <p:spPr>
          <a:xfrm>
            <a:off x="762000" y="4876800"/>
            <a:ext cx="7848600" cy="1323439"/>
          </a:xfrm>
          <a:prstGeom prst="rect">
            <a:avLst/>
          </a:prstGeom>
        </p:spPr>
        <p:txBody>
          <a:bodyPr wrap="square">
            <a:spAutoFit/>
          </a:bodyPr>
          <a:lstStyle/>
          <a:p>
            <a:pPr algn="ctr"/>
            <a:r>
              <a:rPr lang="en-US" sz="2000" b="1" dirty="0" smtClean="0">
                <a:solidFill>
                  <a:srgbClr val="0F2AB1"/>
                </a:solidFill>
              </a:rPr>
              <a:t>Climate change impacts on tropical cyclone damage by region in 2100</a:t>
            </a:r>
            <a:r>
              <a:rPr lang="en-US" sz="2000" dirty="0" smtClean="0">
                <a:solidFill>
                  <a:srgbClr val="0F2AB1"/>
                </a:solidFill>
              </a:rPr>
              <a:t>. Damage is concentrated in North America, East Asia and Central America–Caribbean. Damage is generally higher in the CNRM and GFDL climate scenarios.</a:t>
            </a:r>
            <a:endParaRPr lang="en-US" sz="2000" dirty="0">
              <a:solidFill>
                <a:srgbClr val="0F2AB1"/>
              </a:solidFill>
            </a:endParaRPr>
          </a:p>
        </p:txBody>
      </p:sp>
      <p:sp>
        <p:nvSpPr>
          <p:cNvPr id="4" name="TextBox 3"/>
          <p:cNvSpPr txBox="1"/>
          <p:nvPr/>
        </p:nvSpPr>
        <p:spPr>
          <a:xfrm>
            <a:off x="228600" y="152400"/>
            <a:ext cx="3657600" cy="381000"/>
          </a:xfrm>
          <a:prstGeom prst="rect">
            <a:avLst/>
          </a:prstGeom>
          <a:noFill/>
        </p:spPr>
        <p:txBody>
          <a:bodyPr wrap="square" rtlCol="0">
            <a:spAutoFit/>
          </a:bodyPr>
          <a:lstStyle/>
          <a:p>
            <a:r>
              <a:rPr lang="en-US" dirty="0" smtClean="0"/>
              <a:t>Mendelsohn et al., 2012</a:t>
            </a:r>
            <a:endParaRPr lang="en-US" dirty="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1143000" y="4800600"/>
            <a:ext cx="6934200" cy="1631216"/>
          </a:xfrm>
          <a:prstGeom prst="rect">
            <a:avLst/>
          </a:prstGeom>
        </p:spPr>
        <p:txBody>
          <a:bodyPr wrap="square">
            <a:spAutoFit/>
          </a:bodyPr>
          <a:lstStyle/>
          <a:p>
            <a:pPr algn="ctr"/>
            <a:r>
              <a:rPr lang="en-US" sz="2000" b="1" dirty="0" smtClean="0">
                <a:solidFill>
                  <a:srgbClr val="0F2AB1"/>
                </a:solidFill>
              </a:rPr>
              <a:t>Present and future baseline tropical cyclone damage by region</a:t>
            </a:r>
            <a:r>
              <a:rPr lang="en-US" sz="2000" dirty="0" smtClean="0">
                <a:solidFill>
                  <a:srgbClr val="0F2AB1"/>
                </a:solidFill>
              </a:rPr>
              <a:t>.</a:t>
            </a:r>
          </a:p>
          <a:p>
            <a:pPr algn="ctr"/>
            <a:r>
              <a:rPr lang="en-US" sz="2000" dirty="0" smtClean="0">
                <a:solidFill>
                  <a:srgbClr val="0F2AB1"/>
                </a:solidFill>
              </a:rPr>
              <a:t>Changes in income will increase future tropical cyclone damages in 2100 in every region even if climate does not change. Changes are larger in regions experiencing faster economic growth, such as East Asia and the Central America–Caribbean region.</a:t>
            </a:r>
            <a:endParaRPr lang="en-US" sz="2000" dirty="0">
              <a:solidFill>
                <a:srgbClr val="0F2AB1"/>
              </a:solidFill>
            </a:endParaRPr>
          </a:p>
        </p:txBody>
      </p:sp>
      <p:pic>
        <p:nvPicPr>
          <p:cNvPr id="306179" name="Picture 3"/>
          <p:cNvPicPr>
            <a:picLocks noChangeAspect="1" noChangeArrowheads="1"/>
          </p:cNvPicPr>
          <p:nvPr/>
        </p:nvPicPr>
        <p:blipFill>
          <a:blip r:embed="rId2" cstate="print"/>
          <a:srcRect/>
          <a:stretch>
            <a:fillRect/>
          </a:stretch>
        </p:blipFill>
        <p:spPr bwMode="auto">
          <a:xfrm>
            <a:off x="685800" y="685800"/>
            <a:ext cx="7924800" cy="4064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203" name="Picture 3"/>
          <p:cNvPicPr>
            <a:picLocks noChangeAspect="1" noChangeArrowheads="1"/>
          </p:cNvPicPr>
          <p:nvPr/>
        </p:nvPicPr>
        <p:blipFill>
          <a:blip r:embed="rId2" cstate="print"/>
          <a:srcRect/>
          <a:stretch>
            <a:fillRect/>
          </a:stretch>
        </p:blipFill>
        <p:spPr bwMode="auto">
          <a:xfrm>
            <a:off x="1" y="922128"/>
            <a:ext cx="9144000" cy="3794546"/>
          </a:xfrm>
          <a:prstGeom prst="rect">
            <a:avLst/>
          </a:prstGeom>
          <a:noFill/>
          <a:ln w="9525">
            <a:noFill/>
            <a:miter lim="800000"/>
            <a:headEnd/>
            <a:tailEnd/>
          </a:ln>
        </p:spPr>
      </p:pic>
      <p:sp>
        <p:nvSpPr>
          <p:cNvPr id="5" name="Rectangle 4"/>
          <p:cNvSpPr/>
          <p:nvPr/>
        </p:nvSpPr>
        <p:spPr>
          <a:xfrm>
            <a:off x="762000" y="4876800"/>
            <a:ext cx="7848600" cy="1323439"/>
          </a:xfrm>
          <a:prstGeom prst="rect">
            <a:avLst/>
          </a:prstGeom>
        </p:spPr>
        <p:txBody>
          <a:bodyPr wrap="square">
            <a:spAutoFit/>
          </a:bodyPr>
          <a:lstStyle/>
          <a:p>
            <a:pPr algn="ctr"/>
            <a:r>
              <a:rPr lang="en-US" sz="2000" b="1" dirty="0" smtClean="0">
                <a:solidFill>
                  <a:srgbClr val="0F2AB1"/>
                </a:solidFill>
              </a:rPr>
              <a:t>Climate change impacts on tropical cyclone damage by region in 2100</a:t>
            </a:r>
            <a:r>
              <a:rPr lang="en-US" sz="2000" dirty="0" smtClean="0">
                <a:solidFill>
                  <a:srgbClr val="0F2AB1"/>
                </a:solidFill>
              </a:rPr>
              <a:t>. Damage is concentrated in North America, East Asia and Central America–Caribbean. Damage is generally higher in the CNRM and GFDL climate scenarios.</a:t>
            </a:r>
            <a:endParaRPr lang="en-US" sz="2000" dirty="0">
              <a:solidFill>
                <a:srgbClr val="0F2AB1"/>
              </a:solidFill>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8226" name="Picture 2"/>
          <p:cNvPicPr>
            <a:picLocks noChangeAspect="1" noChangeArrowheads="1"/>
          </p:cNvPicPr>
          <p:nvPr/>
        </p:nvPicPr>
        <p:blipFill>
          <a:blip r:embed="rId2" cstate="print"/>
          <a:srcRect/>
          <a:stretch>
            <a:fillRect/>
          </a:stretch>
        </p:blipFill>
        <p:spPr bwMode="auto">
          <a:xfrm>
            <a:off x="80411" y="533400"/>
            <a:ext cx="9063589" cy="4400550"/>
          </a:xfrm>
          <a:prstGeom prst="rect">
            <a:avLst/>
          </a:prstGeom>
          <a:noFill/>
          <a:ln w="9525">
            <a:noFill/>
            <a:miter lim="800000"/>
            <a:headEnd/>
            <a:tailEnd/>
          </a:ln>
        </p:spPr>
      </p:pic>
      <p:sp>
        <p:nvSpPr>
          <p:cNvPr id="3" name="Rectangle 2"/>
          <p:cNvSpPr/>
          <p:nvPr/>
        </p:nvSpPr>
        <p:spPr>
          <a:xfrm>
            <a:off x="304800" y="5257800"/>
            <a:ext cx="8534400" cy="923330"/>
          </a:xfrm>
          <a:prstGeom prst="rect">
            <a:avLst/>
          </a:prstGeom>
        </p:spPr>
        <p:txBody>
          <a:bodyPr wrap="square">
            <a:spAutoFit/>
          </a:bodyPr>
          <a:lstStyle/>
          <a:p>
            <a:pPr algn="ctr"/>
            <a:r>
              <a:rPr lang="en-US" b="1" dirty="0" smtClean="0">
                <a:solidFill>
                  <a:srgbClr val="0F2AB1"/>
                </a:solidFill>
              </a:rPr>
              <a:t>Climate change impacts on tropical cyclone damage divided by GDP by region in 2100</a:t>
            </a:r>
            <a:r>
              <a:rPr lang="en-US" dirty="0" smtClean="0">
                <a:solidFill>
                  <a:srgbClr val="0F2AB1"/>
                </a:solidFill>
              </a:rPr>
              <a:t>. The ratio of damage to GDP is highest in the Caribbean–Central American region but North America, Oceania and East Asia all have above-average ratios.</a:t>
            </a:r>
            <a:endParaRPr lang="en-US" dirty="0">
              <a:solidFill>
                <a:srgbClr val="0F2AB1"/>
              </a:solidFill>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2706" name="Picture 2" descr="C:\Users\Kerry\Documents\Papers\gwdamage\gfdlgwrev.png"/>
          <p:cNvPicPr>
            <a:picLocks noChangeAspect="1" noChangeArrowheads="1"/>
          </p:cNvPicPr>
          <p:nvPr/>
        </p:nvPicPr>
        <p:blipFill>
          <a:blip r:embed="rId2" cstate="print"/>
          <a:srcRect/>
          <a:stretch>
            <a:fillRect/>
          </a:stretch>
        </p:blipFill>
        <p:spPr bwMode="auto">
          <a:xfrm>
            <a:off x="1143000" y="990600"/>
            <a:ext cx="7210879" cy="5410861"/>
          </a:xfrm>
          <a:prstGeom prst="rect">
            <a:avLst/>
          </a:prstGeom>
          <a:noFill/>
        </p:spPr>
      </p:pic>
      <p:sp>
        <p:nvSpPr>
          <p:cNvPr id="5" name="Title 4"/>
          <p:cNvSpPr>
            <a:spLocks noGrp="1"/>
          </p:cNvSpPr>
          <p:nvPr>
            <p:ph type="title"/>
          </p:nvPr>
        </p:nvSpPr>
        <p:spPr>
          <a:xfrm>
            <a:off x="457200" y="152400"/>
            <a:ext cx="8229600" cy="1143000"/>
          </a:xfrm>
        </p:spPr>
        <p:txBody>
          <a:bodyPr>
            <a:normAutofit/>
          </a:bodyPr>
          <a:lstStyle/>
          <a:p>
            <a:r>
              <a:rPr lang="en-US" sz="3600"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Projections of U.S. Insured Damage</a:t>
            </a:r>
            <a:endParaRPr lang="en-US" sz="3600" dirty="0">
              <a:solidFill>
                <a:srgbClr val="0033CC"/>
              </a:solidFill>
              <a:effectLst>
                <a:outerShdw blurRad="38100" dist="38100" dir="2700000" algn="tl">
                  <a:srgbClr val="000000">
                    <a:alpha val="43137"/>
                  </a:srgbClr>
                </a:outerShdw>
              </a:effectLst>
              <a:latin typeface="Arial" pitchFamily="34" charset="0"/>
              <a:cs typeface="Arial" pitchFamily="34" charset="0"/>
            </a:endParaRPr>
          </a:p>
        </p:txBody>
      </p:sp>
      <p:sp>
        <p:nvSpPr>
          <p:cNvPr id="4" name="TextBox 3"/>
          <p:cNvSpPr txBox="1"/>
          <p:nvPr/>
        </p:nvSpPr>
        <p:spPr>
          <a:xfrm>
            <a:off x="0" y="6477000"/>
            <a:ext cx="5943600" cy="381000"/>
          </a:xfrm>
          <a:prstGeom prst="rect">
            <a:avLst/>
          </a:prstGeom>
          <a:noFill/>
        </p:spPr>
        <p:txBody>
          <a:bodyPr wrap="square" rtlCol="0">
            <a:spAutoFit/>
          </a:bodyPr>
          <a:lstStyle/>
          <a:p>
            <a:r>
              <a:rPr lang="en-US" b="1" dirty="0" smtClean="0"/>
              <a:t>Emanuel, K. A., 2012, </a:t>
            </a:r>
            <a:r>
              <a:rPr lang="en-US" b="1" i="1" dirty="0" smtClean="0"/>
              <a:t>Weather, Climate, and Society</a:t>
            </a:r>
            <a:endParaRPr lang="en-US" b="1" i="1" dirty="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4" descr="65my"/>
          <p:cNvPicPr>
            <a:picLocks noChangeAspect="1" noChangeArrowheads="1"/>
          </p:cNvPicPr>
          <p:nvPr/>
        </p:nvPicPr>
        <p:blipFill>
          <a:blip r:embed="rId3" cstate="print"/>
          <a:srcRect/>
          <a:stretch>
            <a:fillRect/>
          </a:stretch>
        </p:blipFill>
        <p:spPr bwMode="auto">
          <a:xfrm>
            <a:off x="0" y="0"/>
            <a:ext cx="9144000" cy="6888163"/>
          </a:xfrm>
          <a:prstGeom prst="rect">
            <a:avLst/>
          </a:prstGeom>
          <a:noFill/>
          <a:ln w="9525">
            <a:noFill/>
            <a:miter lim="800000"/>
            <a:headEnd/>
            <a:tailEnd/>
          </a:ln>
        </p:spPr>
      </p:pic>
      <p:sp>
        <p:nvSpPr>
          <p:cNvPr id="61443" name="Text Box 5"/>
          <p:cNvSpPr txBox="1">
            <a:spLocks noChangeArrowheads="1"/>
          </p:cNvSpPr>
          <p:nvPr/>
        </p:nvSpPr>
        <p:spPr bwMode="auto">
          <a:xfrm>
            <a:off x="1447800" y="838200"/>
            <a:ext cx="2514600" cy="519113"/>
          </a:xfrm>
          <a:prstGeom prst="rect">
            <a:avLst/>
          </a:prstGeom>
          <a:noFill/>
          <a:ln w="9525">
            <a:noFill/>
            <a:miter lim="800000"/>
            <a:headEnd/>
            <a:tailEnd/>
          </a:ln>
        </p:spPr>
        <p:txBody>
          <a:bodyPr>
            <a:spAutoFit/>
          </a:bodyPr>
          <a:lstStyle/>
          <a:p>
            <a:pPr>
              <a:spcBef>
                <a:spcPct val="50000"/>
              </a:spcBef>
            </a:pPr>
            <a:r>
              <a:rPr lang="en-US" sz="2800" b="1"/>
              <a:t>Our future?</a:t>
            </a:r>
          </a:p>
        </p:txBody>
      </p:sp>
      <p:sp>
        <p:nvSpPr>
          <p:cNvPr id="61444" name="Text Box 6"/>
          <p:cNvSpPr txBox="1">
            <a:spLocks noChangeArrowheads="1"/>
          </p:cNvSpPr>
          <p:nvPr/>
        </p:nvSpPr>
        <p:spPr bwMode="auto">
          <a:xfrm>
            <a:off x="152400" y="6461125"/>
            <a:ext cx="5257800" cy="396875"/>
          </a:xfrm>
          <a:prstGeom prst="rect">
            <a:avLst/>
          </a:prstGeom>
          <a:noFill/>
          <a:ln w="9525">
            <a:noFill/>
            <a:miter lim="800000"/>
            <a:headEnd/>
            <a:tailEnd/>
          </a:ln>
        </p:spPr>
        <p:txBody>
          <a:bodyPr>
            <a:spAutoFit/>
          </a:bodyPr>
          <a:lstStyle/>
          <a:p>
            <a:pPr>
              <a:spcBef>
                <a:spcPct val="50000"/>
              </a:spcBef>
            </a:pPr>
            <a:r>
              <a:rPr lang="en-US" sz="2000" b="1">
                <a:solidFill>
                  <a:srgbClr val="FBFEBE"/>
                </a:solidFill>
              </a:rPr>
              <a:t>Figure courtesy of Rob Korty, CalTech</a:t>
            </a:r>
          </a:p>
        </p:txBody>
      </p:sp>
      <p:sp>
        <p:nvSpPr>
          <p:cNvPr id="61445" name="Text Box 7"/>
          <p:cNvSpPr txBox="1">
            <a:spLocks noChangeArrowheads="1"/>
          </p:cNvSpPr>
          <p:nvPr/>
        </p:nvSpPr>
        <p:spPr bwMode="auto">
          <a:xfrm>
            <a:off x="0" y="0"/>
            <a:ext cx="5867400" cy="336550"/>
          </a:xfrm>
          <a:prstGeom prst="rect">
            <a:avLst/>
          </a:prstGeom>
          <a:noFill/>
          <a:ln w="9525">
            <a:noFill/>
            <a:miter lim="800000"/>
            <a:headEnd/>
            <a:tailEnd/>
          </a:ln>
        </p:spPr>
        <p:txBody>
          <a:bodyPr>
            <a:spAutoFit/>
          </a:bodyPr>
          <a:lstStyle/>
          <a:p>
            <a:pPr>
              <a:spcBef>
                <a:spcPct val="50000"/>
              </a:spcBef>
            </a:pPr>
            <a:r>
              <a:rPr lang="en-US" sz="1600" b="1"/>
              <a:t>Depiction of central North America, ~60 million years ago</a:t>
            </a: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9394" name="Picture 4" descr="levitusb_2"/>
          <p:cNvPicPr>
            <a:picLocks noChangeAspect="1" noChangeArrowheads="1"/>
          </p:cNvPicPr>
          <p:nvPr/>
        </p:nvPicPr>
        <p:blipFill>
          <a:blip r:embed="rId3" cstate="print"/>
          <a:srcRect/>
          <a:stretch>
            <a:fillRect/>
          </a:stretch>
        </p:blipFill>
        <p:spPr bwMode="auto">
          <a:xfrm>
            <a:off x="4419600" y="0"/>
            <a:ext cx="4724400" cy="2974975"/>
          </a:xfrm>
          <a:prstGeom prst="rect">
            <a:avLst/>
          </a:prstGeom>
          <a:noFill/>
          <a:ln w="9525">
            <a:noFill/>
            <a:miter lim="800000"/>
            <a:headEnd/>
            <a:tailEnd/>
          </a:ln>
        </p:spPr>
      </p:pic>
      <p:pic>
        <p:nvPicPr>
          <p:cNvPr id="59395" name="Picture 5" descr="manabe"/>
          <p:cNvPicPr>
            <a:picLocks noChangeAspect="1" noChangeArrowheads="1"/>
          </p:cNvPicPr>
          <p:nvPr/>
        </p:nvPicPr>
        <p:blipFill>
          <a:blip r:embed="rId4" cstate="print"/>
          <a:srcRect/>
          <a:stretch>
            <a:fillRect/>
          </a:stretch>
        </p:blipFill>
        <p:spPr bwMode="auto">
          <a:xfrm>
            <a:off x="4191000" y="3048000"/>
            <a:ext cx="4800600" cy="3602038"/>
          </a:xfrm>
          <a:prstGeom prst="rect">
            <a:avLst/>
          </a:prstGeom>
          <a:noFill/>
          <a:ln w="9525">
            <a:noFill/>
            <a:miter lim="800000"/>
            <a:headEnd/>
            <a:tailEnd/>
          </a:ln>
        </p:spPr>
      </p:pic>
      <p:sp>
        <p:nvSpPr>
          <p:cNvPr id="59396" name="Text Box 6"/>
          <p:cNvSpPr txBox="1">
            <a:spLocks noChangeArrowheads="1"/>
          </p:cNvSpPr>
          <p:nvPr/>
        </p:nvSpPr>
        <p:spPr bwMode="auto">
          <a:xfrm>
            <a:off x="228600" y="304800"/>
            <a:ext cx="4038600" cy="1878013"/>
          </a:xfrm>
          <a:prstGeom prst="rect">
            <a:avLst/>
          </a:prstGeom>
          <a:noFill/>
          <a:ln w="9525">
            <a:noFill/>
            <a:miter lim="800000"/>
            <a:headEnd/>
            <a:tailEnd/>
          </a:ln>
        </p:spPr>
        <p:txBody>
          <a:bodyPr>
            <a:spAutoFit/>
          </a:bodyPr>
          <a:lstStyle/>
          <a:p>
            <a:r>
              <a:rPr lang="en-US" sz="1800" b="1"/>
              <a:t>Linear trend (1955–2003) of the zonally integrated heat content of the world ocean by one-degree latitude belts for 100-m thick layers. Source: Levitus et al., 2005</a:t>
            </a:r>
          </a:p>
          <a:p>
            <a:pPr>
              <a:spcBef>
                <a:spcPct val="50000"/>
              </a:spcBef>
            </a:pPr>
            <a:endParaRPr lang="en-US" sz="1800" b="1"/>
          </a:p>
        </p:txBody>
      </p:sp>
      <p:sp>
        <p:nvSpPr>
          <p:cNvPr id="59397" name="Text Box 7"/>
          <p:cNvSpPr txBox="1">
            <a:spLocks noChangeArrowheads="1"/>
          </p:cNvSpPr>
          <p:nvPr/>
        </p:nvSpPr>
        <p:spPr bwMode="auto">
          <a:xfrm>
            <a:off x="381000" y="5181600"/>
            <a:ext cx="3657600" cy="1190625"/>
          </a:xfrm>
          <a:prstGeom prst="rect">
            <a:avLst/>
          </a:prstGeom>
          <a:noFill/>
          <a:ln w="9525">
            <a:noFill/>
            <a:miter lim="800000"/>
            <a:headEnd/>
            <a:tailEnd/>
          </a:ln>
        </p:spPr>
        <p:txBody>
          <a:bodyPr>
            <a:spAutoFit/>
          </a:bodyPr>
          <a:lstStyle/>
          <a:p>
            <a:pPr>
              <a:spcBef>
                <a:spcPct val="50000"/>
              </a:spcBef>
            </a:pPr>
            <a:r>
              <a:rPr lang="en-US" sz="1800" b="1"/>
              <a:t>Zonally averaged temperature trend due to global warming in a coupled climate model.  Source:  Manabe et al, 1991</a:t>
            </a:r>
          </a:p>
        </p:txBody>
      </p:sp>
      <p:sp>
        <p:nvSpPr>
          <p:cNvPr id="59398" name="Text Box 8"/>
          <p:cNvSpPr txBox="1">
            <a:spLocks noChangeArrowheads="1"/>
          </p:cNvSpPr>
          <p:nvPr/>
        </p:nvSpPr>
        <p:spPr bwMode="auto">
          <a:xfrm>
            <a:off x="228600" y="2743200"/>
            <a:ext cx="3733800" cy="1552575"/>
          </a:xfrm>
          <a:prstGeom prst="rect">
            <a:avLst/>
          </a:prstGeom>
          <a:noFill/>
          <a:ln w="9525">
            <a:noFill/>
            <a:miter lim="800000"/>
            <a:headEnd/>
            <a:tailEnd/>
          </a:ln>
        </p:spPr>
        <p:txBody>
          <a:bodyPr>
            <a:spAutoFit/>
          </a:bodyPr>
          <a:lstStyle/>
          <a:p>
            <a:pPr algn="ctr">
              <a:spcBef>
                <a:spcPct val="50000"/>
              </a:spcBef>
            </a:pPr>
            <a:r>
              <a:rPr lang="en-US" b="1">
                <a:solidFill>
                  <a:srgbClr val="000066"/>
                </a:solidFill>
              </a:rPr>
              <a:t>TC-Mixing may explain difference between observed and modeled ocean warming</a:t>
            </a: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iss007e14908"/>
          <p:cNvPicPr>
            <a:picLocks noChangeAspect="1" noChangeArrowheads="1"/>
          </p:cNvPicPr>
          <p:nvPr/>
        </p:nvPicPr>
        <p:blipFill>
          <a:blip r:embed="rId3" cstate="print">
            <a:lum bright="36000" contrast="-54000"/>
          </a:blip>
          <a:srcRect b="4210"/>
          <a:stretch>
            <a:fillRect/>
          </a:stretch>
        </p:blipFill>
        <p:spPr bwMode="auto">
          <a:xfrm>
            <a:off x="0" y="0"/>
            <a:ext cx="9144000" cy="6858000"/>
          </a:xfrm>
          <a:prstGeom prst="rect">
            <a:avLst/>
          </a:prstGeom>
          <a:noFill/>
          <a:ln w="9525">
            <a:noFill/>
            <a:miter lim="800000"/>
            <a:headEnd/>
            <a:tailEnd/>
          </a:ln>
        </p:spPr>
      </p:pic>
      <p:sp>
        <p:nvSpPr>
          <p:cNvPr id="544770" name="Rectangle 2"/>
          <p:cNvSpPr>
            <a:spLocks noGrp="1" noChangeArrowheads="1"/>
          </p:cNvSpPr>
          <p:nvPr>
            <p:ph type="title"/>
          </p:nvPr>
        </p:nvSpPr>
        <p:spPr>
          <a:xfrm>
            <a:off x="228600" y="1295400"/>
            <a:ext cx="8458200" cy="3124200"/>
          </a:xfrm>
        </p:spPr>
        <p:txBody>
          <a:bodyPr/>
          <a:lstStyle/>
          <a:p>
            <a:pPr eaLnBrk="1" hangingPunct="1">
              <a:defRPr/>
            </a:pPr>
            <a:r>
              <a:rPr lang="en-US" b="1" dirty="0" smtClean="0">
                <a:solidFill>
                  <a:srgbClr val="002060"/>
                </a:solidFill>
                <a:effectLst>
                  <a:outerShdw blurRad="38100" dist="38100" dir="2700000" algn="tl">
                    <a:srgbClr val="C0C0C0"/>
                  </a:outerShdw>
                </a:effectLst>
              </a:rPr>
              <a:t>What is Causing Changes in Tropical Atlantic Sea Surface Temperature?</a:t>
            </a: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iss007e14908"/>
          <p:cNvPicPr>
            <a:picLocks noChangeAspect="1" noChangeArrowheads="1"/>
          </p:cNvPicPr>
          <p:nvPr/>
        </p:nvPicPr>
        <p:blipFill>
          <a:blip r:embed="rId3" cstate="print">
            <a:lum bright="36000" contrast="-54000"/>
          </a:blip>
          <a:srcRect b="4210"/>
          <a:stretch>
            <a:fillRect/>
          </a:stretch>
        </p:blipFill>
        <p:spPr bwMode="auto">
          <a:xfrm>
            <a:off x="0" y="0"/>
            <a:ext cx="9144000" cy="6858000"/>
          </a:xfrm>
          <a:prstGeom prst="rect">
            <a:avLst/>
          </a:prstGeom>
          <a:noFill/>
          <a:ln w="9525">
            <a:noFill/>
            <a:miter lim="800000"/>
            <a:headEnd/>
            <a:tailEnd/>
          </a:ln>
        </p:spPr>
      </p:pic>
      <p:sp>
        <p:nvSpPr>
          <p:cNvPr id="546818" name="Text Box 2"/>
          <p:cNvSpPr txBox="1">
            <a:spLocks noChangeArrowheads="1"/>
          </p:cNvSpPr>
          <p:nvPr/>
        </p:nvSpPr>
        <p:spPr bwMode="auto">
          <a:xfrm>
            <a:off x="228600" y="228600"/>
            <a:ext cx="8686800" cy="830263"/>
          </a:xfrm>
          <a:prstGeom prst="rect">
            <a:avLst/>
          </a:prstGeom>
          <a:noFill/>
          <a:ln w="9525">
            <a:noFill/>
            <a:miter lim="800000"/>
            <a:headEnd/>
            <a:tailEnd/>
          </a:ln>
          <a:effectLst/>
        </p:spPr>
        <p:txBody>
          <a:bodyPr>
            <a:spAutoFit/>
          </a:bodyPr>
          <a:lstStyle/>
          <a:p>
            <a:pPr algn="ctr">
              <a:spcBef>
                <a:spcPct val="50000"/>
              </a:spcBef>
              <a:defRPr/>
            </a:pPr>
            <a:r>
              <a:rPr lang="en-US" sz="2400" b="1" dirty="0">
                <a:solidFill>
                  <a:srgbClr val="FFFF00"/>
                </a:solidFill>
                <a:effectLst>
                  <a:outerShdw blurRad="38100" dist="38100" dir="2700000" algn="tl">
                    <a:srgbClr val="C0C0C0"/>
                  </a:outerShdw>
                </a:effectLst>
              </a:rPr>
              <a:t>10-year Running Average of Aug-Oct Northern Hemisphere Surface Temp and Hurricane Region Ocean Temp</a:t>
            </a:r>
          </a:p>
        </p:txBody>
      </p:sp>
      <p:pic>
        <p:nvPicPr>
          <p:cNvPr id="32772" name="Picture 4" descr="C:\Users\Kerry Emaanuel\Graphics\Technical figures\atlantic_sst_NH_T.png"/>
          <p:cNvPicPr>
            <a:picLocks noChangeAspect="1" noChangeArrowheads="1"/>
          </p:cNvPicPr>
          <p:nvPr/>
        </p:nvPicPr>
        <p:blipFill>
          <a:blip r:embed="rId4" cstate="print"/>
          <a:srcRect/>
          <a:stretch>
            <a:fillRect/>
          </a:stretch>
        </p:blipFill>
        <p:spPr bwMode="auto">
          <a:xfrm>
            <a:off x="762000" y="762000"/>
            <a:ext cx="7793038" cy="59229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5" descr="iss007e14908"/>
          <p:cNvPicPr>
            <a:picLocks noGrp="1" noChangeAspect="1" noChangeArrowheads="1"/>
          </p:cNvPicPr>
          <p:nvPr>
            <p:ph idx="1"/>
          </p:nvPr>
        </p:nvPicPr>
        <p:blipFill>
          <a:blip r:embed="rId3" cstate="print">
            <a:lum bright="36000" contrast="-54000"/>
          </a:blip>
          <a:srcRect b="4210"/>
          <a:stretch>
            <a:fillRect/>
          </a:stretch>
        </p:blipFill>
        <p:spPr>
          <a:xfrm>
            <a:off x="0" y="0"/>
            <a:ext cx="9144000" cy="6858000"/>
          </a:xfrm>
          <a:noFill/>
        </p:spPr>
      </p:pic>
      <p:sp>
        <p:nvSpPr>
          <p:cNvPr id="399364" name="Rectangle 4"/>
          <p:cNvSpPr>
            <a:spLocks noGrp="1" noChangeArrowheads="1"/>
          </p:cNvSpPr>
          <p:nvPr>
            <p:ph type="title"/>
          </p:nvPr>
        </p:nvSpPr>
        <p:spPr>
          <a:xfrm>
            <a:off x="533400" y="1524000"/>
            <a:ext cx="8229600" cy="1143000"/>
          </a:xfrm>
        </p:spPr>
        <p:txBody>
          <a:bodyPr rtlCol="0">
            <a:normAutofit/>
          </a:bodyPr>
          <a:lstStyle/>
          <a:p>
            <a:pPr eaLnBrk="1" fontAlgn="auto" hangingPunct="1">
              <a:spcAft>
                <a:spcPts val="0"/>
              </a:spcAft>
              <a:defRPr/>
            </a:pPr>
            <a:r>
              <a:rPr lang="en-US" b="1" dirty="0" smtClean="0">
                <a:solidFill>
                  <a:srgbClr val="0033CC"/>
                </a:solidFill>
                <a:effectLst>
                  <a:outerShdw blurRad="38100" dist="38100" dir="2700000" algn="tl">
                    <a:srgbClr val="C0C0C0"/>
                  </a:outerShdw>
                </a:effectLst>
                <a:latin typeface="Arial" pitchFamily="34" charset="0"/>
                <a:cs typeface="Arial" pitchFamily="34" charset="0"/>
              </a:rPr>
              <a:t>Hurricanes in History</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314" name="Picture 2"/>
          <p:cNvPicPr>
            <a:picLocks noGrp="1" noChangeAspect="1" noChangeArrowheads="1"/>
          </p:cNvPicPr>
          <p:nvPr>
            <p:ph idx="4294967295"/>
          </p:nvPr>
        </p:nvPicPr>
        <p:blipFill>
          <a:blip r:embed="rId3" cstate="print"/>
          <a:srcRect/>
          <a:stretch>
            <a:fillRect/>
          </a:stretch>
        </p:blipFill>
        <p:spPr>
          <a:xfrm>
            <a:off x="304800" y="685800"/>
            <a:ext cx="8458200" cy="5818188"/>
          </a:xfrm>
          <a:noFill/>
        </p:spPr>
      </p:pic>
      <p:sp>
        <p:nvSpPr>
          <p:cNvPr id="173059" name="TextBox 2"/>
          <p:cNvSpPr txBox="1">
            <a:spLocks noChangeArrowheads="1"/>
          </p:cNvSpPr>
          <p:nvPr/>
        </p:nvSpPr>
        <p:spPr bwMode="auto">
          <a:xfrm>
            <a:off x="1143000" y="228600"/>
            <a:ext cx="7391400" cy="946150"/>
          </a:xfrm>
          <a:prstGeom prst="rect">
            <a:avLst/>
          </a:prstGeom>
          <a:noFill/>
          <a:ln w="9525">
            <a:noFill/>
            <a:miter lim="800000"/>
            <a:headEnd/>
            <a:tailEnd/>
          </a:ln>
        </p:spPr>
        <p:txBody>
          <a:bodyPr>
            <a:spAutoFit/>
          </a:bodyPr>
          <a:lstStyle/>
          <a:p>
            <a:pPr algn="ctr">
              <a:defRPr/>
            </a:pPr>
            <a:r>
              <a:rPr lang="en-US" sz="2800">
                <a:solidFill>
                  <a:srgbClr val="002162"/>
                </a:solidFill>
                <a:effectLst>
                  <a:outerShdw blurRad="38100" dist="38100" dir="2700000" algn="tl">
                    <a:srgbClr val="C0C0C0"/>
                  </a:outerShdw>
                </a:effectLst>
                <a:latin typeface="Calibri" pitchFamily="34" charset="0"/>
              </a:rPr>
              <a:t>Estimates of Global Mean Surface Temperature from the Instrumental Record</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title"/>
          </p:nvPr>
        </p:nvSpPr>
        <p:spPr/>
        <p:txBody>
          <a:bodyPr/>
          <a:lstStyle/>
          <a:p>
            <a:endParaRPr lang="en-US" smtClean="0"/>
          </a:p>
        </p:txBody>
      </p:sp>
      <p:pic>
        <p:nvPicPr>
          <p:cNvPr id="33795" name="Picture 2" descr="fig15"/>
          <p:cNvPicPr>
            <a:picLocks noGrp="1" noChangeAspect="1" noChangeArrowheads="1"/>
          </p:cNvPicPr>
          <p:nvPr>
            <p:ph sz="half" idx="1"/>
          </p:nvPr>
        </p:nvPicPr>
        <p:blipFill>
          <a:blip r:embed="rId3" cstate="print">
            <a:lum bright="60000" contrast="-76000"/>
          </a:blip>
          <a:srcRect/>
          <a:stretch>
            <a:fillRect/>
          </a:stretch>
        </p:blipFill>
        <p:spPr>
          <a:xfrm>
            <a:off x="0" y="0"/>
            <a:ext cx="9144000" cy="6858000"/>
          </a:xfrm>
          <a:noFill/>
        </p:spPr>
      </p:pic>
      <p:sp>
        <p:nvSpPr>
          <p:cNvPr id="33796" name="Rectangle 4"/>
          <p:cNvSpPr>
            <a:spLocks noGrp="1" noChangeArrowheads="1"/>
          </p:cNvSpPr>
          <p:nvPr>
            <p:ph type="body" idx="4294967295"/>
          </p:nvPr>
        </p:nvSpPr>
        <p:spPr>
          <a:xfrm>
            <a:off x="0" y="1981200"/>
            <a:ext cx="8229600" cy="3810000"/>
          </a:xfrm>
        </p:spPr>
        <p:txBody>
          <a:bodyPr/>
          <a:lstStyle/>
          <a:p>
            <a:pPr>
              <a:buFontTx/>
              <a:buNone/>
            </a:pPr>
            <a:endParaRPr lang="en-US" smtClean="0"/>
          </a:p>
          <a:p>
            <a:endParaRPr lang="en-US" smtClean="0"/>
          </a:p>
        </p:txBody>
      </p:sp>
      <p:pic>
        <p:nvPicPr>
          <p:cNvPr id="33797" name="Picture 10" descr="Climate_Change_Attribution"/>
          <p:cNvPicPr>
            <a:picLocks noGrp="1" noChangeAspect="1" noChangeArrowheads="1"/>
          </p:cNvPicPr>
          <p:nvPr>
            <p:ph sz="half" idx="2"/>
          </p:nvPr>
        </p:nvPicPr>
        <p:blipFill>
          <a:blip r:embed="rId4" cstate="print"/>
          <a:srcRect/>
          <a:stretch>
            <a:fillRect/>
          </a:stretch>
        </p:blipFill>
        <p:spPr>
          <a:xfrm>
            <a:off x="1981200" y="152400"/>
            <a:ext cx="5653088" cy="6477000"/>
          </a:xfrm>
          <a:noFill/>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iss007e14908"/>
          <p:cNvPicPr>
            <a:picLocks noChangeAspect="1" noChangeArrowheads="1"/>
          </p:cNvPicPr>
          <p:nvPr/>
        </p:nvPicPr>
        <p:blipFill>
          <a:blip r:embed="rId3" cstate="print">
            <a:lum bright="36000" contrast="-54000"/>
          </a:blip>
          <a:srcRect b="4210"/>
          <a:stretch>
            <a:fillRect/>
          </a:stretch>
        </p:blipFill>
        <p:spPr bwMode="auto">
          <a:xfrm>
            <a:off x="0" y="0"/>
            <a:ext cx="9144000" cy="6858000"/>
          </a:xfrm>
          <a:prstGeom prst="rect">
            <a:avLst/>
          </a:prstGeom>
          <a:noFill/>
          <a:ln w="9525">
            <a:noFill/>
            <a:miter lim="800000"/>
            <a:headEnd/>
            <a:tailEnd/>
          </a:ln>
        </p:spPr>
      </p:pic>
      <p:sp>
        <p:nvSpPr>
          <p:cNvPr id="168965" name="Text Box 5"/>
          <p:cNvSpPr txBox="1">
            <a:spLocks noChangeArrowheads="1"/>
          </p:cNvSpPr>
          <p:nvPr/>
        </p:nvSpPr>
        <p:spPr bwMode="auto">
          <a:xfrm>
            <a:off x="304800" y="228600"/>
            <a:ext cx="8686800" cy="1200329"/>
          </a:xfrm>
          <a:prstGeom prst="rect">
            <a:avLst/>
          </a:prstGeom>
          <a:noFill/>
          <a:ln w="9525">
            <a:noFill/>
            <a:miter lim="800000"/>
            <a:headEnd/>
            <a:tailEnd/>
          </a:ln>
          <a:effectLst/>
        </p:spPr>
        <p:txBody>
          <a:bodyPr>
            <a:spAutoFit/>
          </a:bodyPr>
          <a:lstStyle/>
          <a:p>
            <a:pPr algn="ctr">
              <a:spcBef>
                <a:spcPct val="50000"/>
              </a:spcBef>
              <a:defRPr/>
            </a:pPr>
            <a:r>
              <a:rPr lang="en-US" sz="2400" b="1" dirty="0">
                <a:solidFill>
                  <a:srgbClr val="FFFF00"/>
                </a:solidFill>
                <a:effectLst>
                  <a:outerShdw blurRad="38100" dist="38100" dir="2700000" algn="tl">
                    <a:srgbClr val="C0C0C0"/>
                  </a:outerShdw>
                </a:effectLst>
              </a:rPr>
              <a:t>Tropical Atlantic SST(blue),</a:t>
            </a:r>
            <a:r>
              <a:rPr lang="en-US" sz="2400" b="1" dirty="0">
                <a:solidFill>
                  <a:schemeClr val="tx2">
                    <a:lumMod val="60000"/>
                    <a:lumOff val="40000"/>
                  </a:schemeClr>
                </a:solidFill>
                <a:effectLst>
                  <a:outerShdw blurRad="38100" dist="38100" dir="2700000" algn="tl">
                    <a:srgbClr val="C0C0C0"/>
                  </a:outerShdw>
                </a:effectLst>
              </a:rPr>
              <a:t> </a:t>
            </a:r>
            <a:r>
              <a:rPr lang="en-US" sz="2400" b="1" dirty="0">
                <a:solidFill>
                  <a:srgbClr val="FFFF00"/>
                </a:solidFill>
                <a:effectLst>
                  <a:outerShdw blurRad="38100" dist="38100" dir="2700000" algn="tl">
                    <a:srgbClr val="C0C0C0"/>
                  </a:outerShdw>
                </a:effectLst>
              </a:rPr>
              <a:t>Global Mean Surface Temperature (red), </a:t>
            </a:r>
            <a:br>
              <a:rPr lang="en-US" sz="2400" b="1" dirty="0">
                <a:solidFill>
                  <a:srgbClr val="FFFF00"/>
                </a:solidFill>
                <a:effectLst>
                  <a:outerShdw blurRad="38100" dist="38100" dir="2700000" algn="tl">
                    <a:srgbClr val="C0C0C0"/>
                  </a:outerShdw>
                </a:effectLst>
              </a:rPr>
            </a:br>
            <a:r>
              <a:rPr lang="en-US" sz="2400" b="1" dirty="0">
                <a:solidFill>
                  <a:srgbClr val="002060"/>
                </a:solidFill>
                <a:effectLst>
                  <a:outerShdw blurRad="38100" dist="38100" dir="2700000" algn="tl">
                    <a:srgbClr val="C0C0C0"/>
                  </a:outerShdw>
                </a:effectLst>
              </a:rPr>
              <a:t>Aerosol Forcing (aqua)</a:t>
            </a:r>
          </a:p>
        </p:txBody>
      </p:sp>
      <p:pic>
        <p:nvPicPr>
          <p:cNvPr id="34820" name="Picture 6" descr="Mann_Emanuel_1"/>
          <p:cNvPicPr>
            <a:picLocks noChangeAspect="1" noChangeArrowheads="1"/>
          </p:cNvPicPr>
          <p:nvPr/>
        </p:nvPicPr>
        <p:blipFill>
          <a:blip r:embed="rId4" cstate="print">
            <a:lum bright="-4000" contrast="-10000"/>
          </a:blip>
          <a:srcRect/>
          <a:stretch>
            <a:fillRect/>
          </a:stretch>
        </p:blipFill>
        <p:spPr bwMode="auto">
          <a:xfrm>
            <a:off x="1676400" y="1828800"/>
            <a:ext cx="5846763" cy="4413250"/>
          </a:xfrm>
          <a:prstGeom prst="rect">
            <a:avLst/>
          </a:prstGeom>
          <a:noFill/>
          <a:ln w="9525">
            <a:noFill/>
            <a:miter lim="800000"/>
            <a:headEnd/>
            <a:tailEnd/>
          </a:ln>
        </p:spPr>
      </p:pic>
      <p:sp>
        <p:nvSpPr>
          <p:cNvPr id="34821" name="Rectangle 10"/>
          <p:cNvSpPr>
            <a:spLocks noChangeArrowheads="1"/>
          </p:cNvSpPr>
          <p:nvPr/>
        </p:nvSpPr>
        <p:spPr bwMode="auto">
          <a:xfrm>
            <a:off x="762000" y="6400800"/>
            <a:ext cx="7923213" cy="457200"/>
          </a:xfrm>
          <a:prstGeom prst="rect">
            <a:avLst/>
          </a:prstGeom>
          <a:noFill/>
          <a:ln w="9525">
            <a:noFill/>
            <a:miter lim="800000"/>
            <a:headEnd/>
            <a:tailEnd/>
          </a:ln>
        </p:spPr>
        <p:txBody>
          <a:bodyPr wrap="none">
            <a:spAutoFit/>
          </a:bodyPr>
          <a:lstStyle/>
          <a:p>
            <a:r>
              <a:rPr lang="en-US" sz="1200" b="1"/>
              <a:t>Mann, M. E., and K. A. Emanuel, 2006. Atlantic hurricane trends linked to climate change. EOS, 87, 233-244.</a:t>
            </a:r>
            <a:br>
              <a:rPr lang="en-US" sz="1200" b="1"/>
            </a:br>
            <a:endParaRPr lang="en-US" sz="1200" b="1"/>
          </a:p>
        </p:txBody>
      </p:sp>
      <p:sp>
        <p:nvSpPr>
          <p:cNvPr id="34822" name="Text Box 8"/>
          <p:cNvSpPr txBox="1">
            <a:spLocks noChangeArrowheads="1"/>
          </p:cNvSpPr>
          <p:nvPr/>
        </p:nvSpPr>
        <p:spPr bwMode="auto">
          <a:xfrm>
            <a:off x="3124200" y="2438400"/>
            <a:ext cx="3200400" cy="304800"/>
          </a:xfrm>
          <a:prstGeom prst="rect">
            <a:avLst/>
          </a:prstGeom>
          <a:noFill/>
          <a:ln w="9525">
            <a:noFill/>
            <a:miter lim="800000"/>
            <a:headEnd/>
            <a:tailEnd/>
          </a:ln>
        </p:spPr>
        <p:txBody>
          <a:bodyPr>
            <a:spAutoFit/>
          </a:bodyPr>
          <a:lstStyle/>
          <a:p>
            <a:pPr>
              <a:spcBef>
                <a:spcPct val="50000"/>
              </a:spcBef>
            </a:pPr>
            <a:r>
              <a:rPr lang="en-US" sz="1400" b="1"/>
              <a:t>Global mean surface temperature</a:t>
            </a:r>
          </a:p>
        </p:txBody>
      </p:sp>
      <p:sp>
        <p:nvSpPr>
          <p:cNvPr id="34823" name="Line 9"/>
          <p:cNvSpPr>
            <a:spLocks noChangeShapeType="1"/>
          </p:cNvSpPr>
          <p:nvPr/>
        </p:nvSpPr>
        <p:spPr bwMode="auto">
          <a:xfrm>
            <a:off x="6096000" y="2743200"/>
            <a:ext cx="533400" cy="304800"/>
          </a:xfrm>
          <a:prstGeom prst="line">
            <a:avLst/>
          </a:prstGeom>
          <a:noFill/>
          <a:ln w="50800">
            <a:solidFill>
              <a:schemeClr val="tx1"/>
            </a:solidFill>
            <a:round/>
            <a:headEnd/>
            <a:tailEnd type="triangle" w="med" len="med"/>
          </a:ln>
        </p:spPr>
        <p:txBody>
          <a:bodyPr/>
          <a:lstStyle/>
          <a:p>
            <a:endParaRPr lang="en-US"/>
          </a:p>
        </p:txBody>
      </p:sp>
      <p:sp>
        <p:nvSpPr>
          <p:cNvPr id="34824" name="Text Box 10"/>
          <p:cNvSpPr txBox="1">
            <a:spLocks noChangeArrowheads="1"/>
          </p:cNvSpPr>
          <p:nvPr/>
        </p:nvSpPr>
        <p:spPr bwMode="auto">
          <a:xfrm>
            <a:off x="5257800" y="4800600"/>
            <a:ext cx="3886200" cy="304800"/>
          </a:xfrm>
          <a:prstGeom prst="rect">
            <a:avLst/>
          </a:prstGeom>
          <a:noFill/>
          <a:ln w="9525">
            <a:noFill/>
            <a:miter lim="800000"/>
            <a:headEnd/>
            <a:tailEnd/>
          </a:ln>
        </p:spPr>
        <p:txBody>
          <a:bodyPr>
            <a:spAutoFit/>
          </a:bodyPr>
          <a:lstStyle/>
          <a:p>
            <a:pPr>
              <a:spcBef>
                <a:spcPct val="50000"/>
              </a:spcBef>
            </a:pPr>
            <a:r>
              <a:rPr lang="en-US" sz="1400" b="1"/>
              <a:t>Tropical Atlantic sea surface temperature</a:t>
            </a:r>
          </a:p>
        </p:txBody>
      </p:sp>
      <p:sp>
        <p:nvSpPr>
          <p:cNvPr id="34825" name="Line 11"/>
          <p:cNvSpPr>
            <a:spLocks noChangeShapeType="1"/>
          </p:cNvSpPr>
          <p:nvPr/>
        </p:nvSpPr>
        <p:spPr bwMode="auto">
          <a:xfrm flipH="1" flipV="1">
            <a:off x="6781800" y="4267200"/>
            <a:ext cx="152400" cy="609600"/>
          </a:xfrm>
          <a:prstGeom prst="line">
            <a:avLst/>
          </a:prstGeom>
          <a:noFill/>
          <a:ln w="50800">
            <a:solidFill>
              <a:schemeClr val="tx1"/>
            </a:solidFill>
            <a:round/>
            <a:headEnd/>
            <a:tailEnd type="triangle" w="med" len="med"/>
          </a:ln>
        </p:spPr>
        <p:txBody>
          <a:bodyPr/>
          <a:lstStyle/>
          <a:p>
            <a:endParaRPr lang="en-US"/>
          </a:p>
        </p:txBody>
      </p:sp>
      <p:sp>
        <p:nvSpPr>
          <p:cNvPr id="34826" name="Text Box 12"/>
          <p:cNvSpPr txBox="1">
            <a:spLocks noChangeArrowheads="1"/>
          </p:cNvSpPr>
          <p:nvPr/>
        </p:nvSpPr>
        <p:spPr bwMode="auto">
          <a:xfrm>
            <a:off x="2667000" y="5486400"/>
            <a:ext cx="3124200" cy="304800"/>
          </a:xfrm>
          <a:prstGeom prst="rect">
            <a:avLst/>
          </a:prstGeom>
          <a:noFill/>
          <a:ln w="9525">
            <a:noFill/>
            <a:miter lim="800000"/>
            <a:headEnd/>
            <a:tailEnd/>
          </a:ln>
        </p:spPr>
        <p:txBody>
          <a:bodyPr>
            <a:spAutoFit/>
          </a:bodyPr>
          <a:lstStyle/>
          <a:p>
            <a:pPr>
              <a:spcBef>
                <a:spcPct val="50000"/>
              </a:spcBef>
            </a:pPr>
            <a:r>
              <a:rPr lang="en-US" sz="1400" b="1"/>
              <a:t>Sulfate aerosol radiative forcing</a:t>
            </a:r>
          </a:p>
        </p:txBody>
      </p:sp>
      <p:sp>
        <p:nvSpPr>
          <p:cNvPr id="34827" name="Line 13"/>
          <p:cNvSpPr>
            <a:spLocks noChangeShapeType="1"/>
          </p:cNvSpPr>
          <p:nvPr/>
        </p:nvSpPr>
        <p:spPr bwMode="auto">
          <a:xfrm flipV="1">
            <a:off x="5105400" y="5334000"/>
            <a:ext cx="685800" cy="152400"/>
          </a:xfrm>
          <a:prstGeom prst="line">
            <a:avLst/>
          </a:prstGeom>
          <a:noFill/>
          <a:ln w="50800">
            <a:solidFill>
              <a:schemeClr val="tx1"/>
            </a:solidFill>
            <a:round/>
            <a:headEnd/>
            <a:tailEnd type="triangle" w="med" len="med"/>
          </a:ln>
        </p:spPr>
        <p:txBody>
          <a:bodyPr/>
          <a:lstStyle/>
          <a:p>
            <a:endParaRPr lang="en-US"/>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iss007e14908"/>
          <p:cNvPicPr>
            <a:picLocks noChangeAspect="1" noChangeArrowheads="1"/>
          </p:cNvPicPr>
          <p:nvPr/>
        </p:nvPicPr>
        <p:blipFill>
          <a:blip r:embed="rId3" cstate="print">
            <a:lum bright="36000" contrast="-54000"/>
          </a:blip>
          <a:srcRect b="4210"/>
          <a:stretch>
            <a:fillRect/>
          </a:stretch>
        </p:blipFill>
        <p:spPr bwMode="auto">
          <a:xfrm>
            <a:off x="0" y="0"/>
            <a:ext cx="9144000" cy="6858000"/>
          </a:xfrm>
          <a:prstGeom prst="rect">
            <a:avLst/>
          </a:prstGeom>
          <a:noFill/>
          <a:ln w="9525">
            <a:noFill/>
            <a:miter lim="800000"/>
            <a:headEnd/>
            <a:tailEnd/>
          </a:ln>
        </p:spPr>
      </p:pic>
      <p:pic>
        <p:nvPicPr>
          <p:cNvPr id="35843" name="Picture 12" descr="Mann_Emanuel_2"/>
          <p:cNvPicPr>
            <a:picLocks noChangeAspect="1" noChangeArrowheads="1"/>
          </p:cNvPicPr>
          <p:nvPr/>
        </p:nvPicPr>
        <p:blipFill>
          <a:blip r:embed="rId4" cstate="print">
            <a:lum bright="-6000" contrast="-24000"/>
          </a:blip>
          <a:srcRect/>
          <a:stretch>
            <a:fillRect/>
          </a:stretch>
        </p:blipFill>
        <p:spPr bwMode="auto">
          <a:xfrm>
            <a:off x="1676400" y="1600200"/>
            <a:ext cx="5989638" cy="4352925"/>
          </a:xfrm>
          <a:prstGeom prst="rect">
            <a:avLst/>
          </a:prstGeom>
          <a:noFill/>
          <a:ln w="9525">
            <a:noFill/>
            <a:miter lim="800000"/>
            <a:headEnd/>
            <a:tailEnd/>
          </a:ln>
        </p:spPr>
      </p:pic>
      <p:sp>
        <p:nvSpPr>
          <p:cNvPr id="171011" name="Text Box 3"/>
          <p:cNvSpPr txBox="1">
            <a:spLocks noChangeArrowheads="1"/>
          </p:cNvSpPr>
          <p:nvPr/>
        </p:nvSpPr>
        <p:spPr bwMode="auto">
          <a:xfrm>
            <a:off x="304800" y="0"/>
            <a:ext cx="8686800" cy="1373188"/>
          </a:xfrm>
          <a:prstGeom prst="rect">
            <a:avLst/>
          </a:prstGeom>
          <a:noFill/>
          <a:ln w="9525">
            <a:noFill/>
            <a:miter lim="800000"/>
            <a:headEnd/>
            <a:tailEnd/>
          </a:ln>
          <a:effectLst/>
        </p:spPr>
        <p:txBody>
          <a:bodyPr>
            <a:spAutoFit/>
          </a:bodyPr>
          <a:lstStyle/>
          <a:p>
            <a:pPr algn="ctr">
              <a:spcBef>
                <a:spcPct val="50000"/>
              </a:spcBef>
              <a:defRPr/>
            </a:pPr>
            <a:r>
              <a:rPr lang="en-US" sz="2800" b="1">
                <a:solidFill>
                  <a:srgbClr val="FFFF00"/>
                </a:solidFill>
                <a:effectLst>
                  <a:outerShdw blurRad="38100" dist="38100" dir="2700000" algn="tl">
                    <a:srgbClr val="C0C0C0"/>
                  </a:outerShdw>
                </a:effectLst>
              </a:rPr>
              <a:t>Best Fit Linear Combination of Global Warming and Aerosol Forcing (red) versus Tropical Atlantic SST (blue)</a:t>
            </a:r>
          </a:p>
        </p:txBody>
      </p:sp>
      <p:sp>
        <p:nvSpPr>
          <p:cNvPr id="35845" name="Rectangle 10"/>
          <p:cNvSpPr>
            <a:spLocks noChangeArrowheads="1"/>
          </p:cNvSpPr>
          <p:nvPr/>
        </p:nvSpPr>
        <p:spPr bwMode="auto">
          <a:xfrm>
            <a:off x="762000" y="6400800"/>
            <a:ext cx="7923213" cy="457200"/>
          </a:xfrm>
          <a:prstGeom prst="rect">
            <a:avLst/>
          </a:prstGeom>
          <a:noFill/>
          <a:ln w="9525">
            <a:noFill/>
            <a:miter lim="800000"/>
            <a:headEnd/>
            <a:tailEnd/>
          </a:ln>
        </p:spPr>
        <p:txBody>
          <a:bodyPr wrap="none">
            <a:spAutoFit/>
          </a:bodyPr>
          <a:lstStyle/>
          <a:p>
            <a:r>
              <a:rPr lang="en-US" sz="1200" b="1"/>
              <a:t>Mann, M. E., and K. A. Emanuel, 2006. Atlantic hurricane trends linked to climate change. EOS, 87, 233-244.</a:t>
            </a:r>
            <a:br>
              <a:rPr lang="en-US" sz="1200" b="1"/>
            </a:br>
            <a:endParaRPr lang="en-US" sz="1200" b="1"/>
          </a:p>
        </p:txBody>
      </p:sp>
      <p:sp>
        <p:nvSpPr>
          <p:cNvPr id="35846" name="Line 7"/>
          <p:cNvSpPr>
            <a:spLocks noChangeShapeType="1"/>
          </p:cNvSpPr>
          <p:nvPr/>
        </p:nvSpPr>
        <p:spPr bwMode="auto">
          <a:xfrm>
            <a:off x="4419600" y="2438400"/>
            <a:ext cx="533400" cy="304800"/>
          </a:xfrm>
          <a:prstGeom prst="line">
            <a:avLst/>
          </a:prstGeom>
          <a:noFill/>
          <a:ln w="50800">
            <a:solidFill>
              <a:schemeClr val="tx1"/>
            </a:solidFill>
            <a:round/>
            <a:headEnd/>
            <a:tailEnd type="triangle" w="med" len="med"/>
          </a:ln>
        </p:spPr>
        <p:txBody>
          <a:bodyPr/>
          <a:lstStyle/>
          <a:p>
            <a:endParaRPr lang="en-US"/>
          </a:p>
        </p:txBody>
      </p:sp>
      <p:sp>
        <p:nvSpPr>
          <p:cNvPr id="35847" name="Text Box 8"/>
          <p:cNvSpPr txBox="1">
            <a:spLocks noChangeArrowheads="1"/>
          </p:cNvSpPr>
          <p:nvPr/>
        </p:nvSpPr>
        <p:spPr bwMode="auto">
          <a:xfrm>
            <a:off x="2362200" y="2057400"/>
            <a:ext cx="3886200" cy="304800"/>
          </a:xfrm>
          <a:prstGeom prst="rect">
            <a:avLst/>
          </a:prstGeom>
          <a:noFill/>
          <a:ln w="9525">
            <a:noFill/>
            <a:miter lim="800000"/>
            <a:headEnd/>
            <a:tailEnd/>
          </a:ln>
        </p:spPr>
        <p:txBody>
          <a:bodyPr>
            <a:spAutoFit/>
          </a:bodyPr>
          <a:lstStyle/>
          <a:p>
            <a:pPr>
              <a:spcBef>
                <a:spcPct val="50000"/>
              </a:spcBef>
            </a:pPr>
            <a:r>
              <a:rPr lang="en-US" sz="1400" b="1"/>
              <a:t>Tropical Atlantic Sea Surface Temperature</a:t>
            </a:r>
          </a:p>
        </p:txBody>
      </p:sp>
      <p:sp>
        <p:nvSpPr>
          <p:cNvPr id="35848" name="Line 9"/>
          <p:cNvSpPr>
            <a:spLocks noChangeShapeType="1"/>
          </p:cNvSpPr>
          <p:nvPr/>
        </p:nvSpPr>
        <p:spPr bwMode="auto">
          <a:xfrm flipH="1" flipV="1">
            <a:off x="6629400" y="4038600"/>
            <a:ext cx="152400" cy="609600"/>
          </a:xfrm>
          <a:prstGeom prst="line">
            <a:avLst/>
          </a:prstGeom>
          <a:noFill/>
          <a:ln w="50800">
            <a:solidFill>
              <a:schemeClr val="tx1"/>
            </a:solidFill>
            <a:round/>
            <a:headEnd/>
            <a:tailEnd type="triangle" w="med" len="med"/>
          </a:ln>
        </p:spPr>
        <p:txBody>
          <a:bodyPr/>
          <a:lstStyle/>
          <a:p>
            <a:endParaRPr lang="en-US"/>
          </a:p>
        </p:txBody>
      </p:sp>
      <p:sp>
        <p:nvSpPr>
          <p:cNvPr id="35849" name="Text Box 10"/>
          <p:cNvSpPr txBox="1">
            <a:spLocks noChangeArrowheads="1"/>
          </p:cNvSpPr>
          <p:nvPr/>
        </p:nvSpPr>
        <p:spPr bwMode="auto">
          <a:xfrm>
            <a:off x="5029200" y="4724400"/>
            <a:ext cx="3581400" cy="304800"/>
          </a:xfrm>
          <a:prstGeom prst="rect">
            <a:avLst/>
          </a:prstGeom>
          <a:noFill/>
          <a:ln w="9525">
            <a:noFill/>
            <a:miter lim="800000"/>
            <a:headEnd/>
            <a:tailEnd/>
          </a:ln>
        </p:spPr>
        <p:txBody>
          <a:bodyPr>
            <a:spAutoFit/>
          </a:bodyPr>
          <a:lstStyle/>
          <a:p>
            <a:pPr>
              <a:spcBef>
                <a:spcPct val="50000"/>
              </a:spcBef>
            </a:pPr>
            <a:r>
              <a:rPr lang="en-US" sz="1400" b="1"/>
              <a:t>Global Surface T + Aerosol Forcing</a:t>
            </a: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iss007e14908"/>
          <p:cNvPicPr>
            <a:picLocks noChangeAspect="1" noChangeArrowheads="1"/>
          </p:cNvPicPr>
          <p:nvPr/>
        </p:nvPicPr>
        <p:blipFill>
          <a:blip r:embed="rId3" cstate="print">
            <a:lum bright="36000" contrast="-54000"/>
          </a:blip>
          <a:srcRect b="4210"/>
          <a:stretch>
            <a:fillRect/>
          </a:stretch>
        </p:blipFill>
        <p:spPr bwMode="auto">
          <a:xfrm>
            <a:off x="0" y="0"/>
            <a:ext cx="9144000" cy="6858000"/>
          </a:xfrm>
          <a:prstGeom prst="rect">
            <a:avLst/>
          </a:prstGeom>
          <a:noFill/>
          <a:ln w="9525">
            <a:noFill/>
            <a:miter lim="800000"/>
            <a:headEnd/>
            <a:tailEnd/>
          </a:ln>
        </p:spPr>
      </p:pic>
      <p:sp>
        <p:nvSpPr>
          <p:cNvPr id="65539" name="Rectangle 3"/>
          <p:cNvSpPr>
            <a:spLocks noGrp="1" noChangeArrowheads="1"/>
          </p:cNvSpPr>
          <p:nvPr>
            <p:ph type="title" idx="4294967295"/>
          </p:nvPr>
        </p:nvSpPr>
        <p:spPr>
          <a:xfrm>
            <a:off x="381000" y="1752600"/>
            <a:ext cx="8229600" cy="3581400"/>
          </a:xfrm>
        </p:spPr>
        <p:txBody>
          <a:bodyPr/>
          <a:lstStyle/>
          <a:p>
            <a:pPr eaLnBrk="1" hangingPunct="1">
              <a:defRPr/>
            </a:pPr>
            <a:r>
              <a:rPr lang="en-US" b="1" smtClean="0">
                <a:effectLst>
                  <a:outerShdw blurRad="38100" dist="38100" dir="2700000" algn="tl">
                    <a:srgbClr val="C0C0C0"/>
                  </a:outerShdw>
                </a:effectLst>
              </a:rPr>
              <a:t>Pushing Back the Record of Tropical Cyclone Activity:</a:t>
            </a:r>
            <a:br>
              <a:rPr lang="en-US" b="1" smtClean="0">
                <a:effectLst>
                  <a:outerShdw blurRad="38100" dist="38100" dir="2700000" algn="tl">
                    <a:srgbClr val="C0C0C0"/>
                  </a:outerShdw>
                </a:effectLst>
              </a:rPr>
            </a:br>
            <a:r>
              <a:rPr lang="en-US" b="1" smtClean="0">
                <a:effectLst>
                  <a:outerShdw blurRad="38100" dist="38100" dir="2700000" algn="tl">
                    <a:srgbClr val="C0C0C0"/>
                  </a:outerShdw>
                </a:effectLst>
              </a:rPr>
              <a:t/>
            </a:r>
            <a:br>
              <a:rPr lang="en-US" b="1" smtClean="0">
                <a:effectLst>
                  <a:outerShdw blurRad="38100" dist="38100" dir="2700000" algn="tl">
                    <a:srgbClr val="C0C0C0"/>
                  </a:outerShdw>
                </a:effectLst>
              </a:rPr>
            </a:br>
            <a:r>
              <a:rPr lang="en-US" b="1" smtClean="0">
                <a:solidFill>
                  <a:srgbClr val="000066"/>
                </a:solidFill>
                <a:effectLst>
                  <a:outerShdw blurRad="38100" dist="38100" dir="2700000" algn="tl">
                    <a:srgbClr val="C0C0C0"/>
                  </a:outerShdw>
                </a:effectLst>
              </a:rPr>
              <a:t>Paleotempestology</a:t>
            </a:r>
            <a:r>
              <a:rPr lang="en-US" b="1" smtClean="0">
                <a:effectLst>
                  <a:outerShdw blurRad="38100" dist="38100" dir="2700000" algn="tl">
                    <a:srgbClr val="C0C0C0"/>
                  </a:outerShdw>
                </a:effectLst>
              </a:rPr>
              <a:t/>
            </a:r>
            <a:br>
              <a:rPr lang="en-US" b="1" smtClean="0">
                <a:effectLst>
                  <a:outerShdw blurRad="38100" dist="38100" dir="2700000" algn="tl">
                    <a:srgbClr val="C0C0C0"/>
                  </a:outerShdw>
                </a:effectLst>
              </a:rPr>
            </a:br>
            <a:endParaRPr lang="en-US" b="1" smtClean="0">
              <a:effectLst>
                <a:outerShdw blurRad="38100" dist="38100" dir="2700000" algn="tl">
                  <a:srgbClr val="C0C0C0"/>
                </a:outerShdw>
              </a:effectLst>
            </a:endParaRP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ChangeAspect="1" noChangeArrowheads="1"/>
          </p:cNvSpPr>
          <p:nvPr/>
        </p:nvSpPr>
        <p:spPr bwMode="auto">
          <a:xfrm>
            <a:off x="365125" y="4757738"/>
            <a:ext cx="7939088" cy="1549400"/>
          </a:xfrm>
          <a:prstGeom prst="rect">
            <a:avLst/>
          </a:prstGeom>
          <a:solidFill>
            <a:srgbClr val="0070C0"/>
          </a:solidFill>
          <a:ln w="9525">
            <a:solidFill>
              <a:schemeClr val="tx1"/>
            </a:solidFill>
            <a:miter lim="800000"/>
            <a:headEnd/>
            <a:tailEnd/>
          </a:ln>
        </p:spPr>
        <p:txBody>
          <a:bodyPr wrap="none" anchor="ctr"/>
          <a:lstStyle/>
          <a:p>
            <a:endParaRPr lang="en-US" sz="1800"/>
          </a:p>
        </p:txBody>
      </p:sp>
      <p:sp>
        <p:nvSpPr>
          <p:cNvPr id="37891" name="Freeform 3"/>
          <p:cNvSpPr>
            <a:spLocks noChangeAspect="1"/>
          </p:cNvSpPr>
          <p:nvPr/>
        </p:nvSpPr>
        <p:spPr bwMode="auto">
          <a:xfrm>
            <a:off x="433388" y="4675188"/>
            <a:ext cx="5024437" cy="1636712"/>
          </a:xfrm>
          <a:custGeom>
            <a:avLst/>
            <a:gdLst>
              <a:gd name="T0" fmla="*/ 2147483647 w 3165"/>
              <a:gd name="T1" fmla="*/ 0 h 1031"/>
              <a:gd name="T2" fmla="*/ 2147483647 w 3165"/>
              <a:gd name="T3" fmla="*/ 2147483647 h 1031"/>
              <a:gd name="T4" fmla="*/ 2147483647 w 3165"/>
              <a:gd name="T5" fmla="*/ 2147483647 h 1031"/>
              <a:gd name="T6" fmla="*/ 2147483647 w 3165"/>
              <a:gd name="T7" fmla="*/ 2147483647 h 1031"/>
              <a:gd name="T8" fmla="*/ 2147483647 w 3165"/>
              <a:gd name="T9" fmla="*/ 2147483647 h 1031"/>
              <a:gd name="T10" fmla="*/ 0 w 3165"/>
              <a:gd name="T11" fmla="*/ 2147483647 h 1031"/>
              <a:gd name="T12" fmla="*/ 2147483647 w 3165"/>
              <a:gd name="T13" fmla="*/ 0 h 1031"/>
              <a:gd name="T14" fmla="*/ 0 60000 65536"/>
              <a:gd name="T15" fmla="*/ 0 60000 65536"/>
              <a:gd name="T16" fmla="*/ 0 60000 65536"/>
              <a:gd name="T17" fmla="*/ 0 60000 65536"/>
              <a:gd name="T18" fmla="*/ 0 60000 65536"/>
              <a:gd name="T19" fmla="*/ 0 60000 65536"/>
              <a:gd name="T20" fmla="*/ 0 60000 65536"/>
              <a:gd name="T21" fmla="*/ 0 w 3165"/>
              <a:gd name="T22" fmla="*/ 0 h 1031"/>
              <a:gd name="T23" fmla="*/ 3165 w 3165"/>
              <a:gd name="T24" fmla="*/ 1031 h 10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65" h="1031">
                <a:moveTo>
                  <a:pt x="1137" y="0"/>
                </a:moveTo>
                <a:lnTo>
                  <a:pt x="2709" y="40"/>
                </a:lnTo>
                <a:lnTo>
                  <a:pt x="2893" y="72"/>
                </a:lnTo>
                <a:lnTo>
                  <a:pt x="3165" y="160"/>
                </a:lnTo>
                <a:lnTo>
                  <a:pt x="2063" y="1031"/>
                </a:lnTo>
                <a:lnTo>
                  <a:pt x="0" y="1028"/>
                </a:lnTo>
                <a:lnTo>
                  <a:pt x="1137" y="0"/>
                </a:lnTo>
              </a:path>
            </a:pathLst>
          </a:custGeom>
          <a:solidFill>
            <a:schemeClr val="tx2"/>
          </a:solidFill>
          <a:ln w="12700" cap="rnd">
            <a:noFill/>
            <a:round/>
            <a:headEnd/>
            <a:tailEnd/>
          </a:ln>
        </p:spPr>
        <p:txBody>
          <a:bodyPr/>
          <a:lstStyle/>
          <a:p>
            <a:endParaRPr lang="en-US" sz="1800"/>
          </a:p>
        </p:txBody>
      </p:sp>
      <p:sp>
        <p:nvSpPr>
          <p:cNvPr id="37892" name="Freeform 4"/>
          <p:cNvSpPr>
            <a:spLocks noChangeAspect="1"/>
          </p:cNvSpPr>
          <p:nvPr/>
        </p:nvSpPr>
        <p:spPr bwMode="auto">
          <a:xfrm>
            <a:off x="3241675" y="4787900"/>
            <a:ext cx="4975225" cy="1524000"/>
          </a:xfrm>
          <a:custGeom>
            <a:avLst/>
            <a:gdLst>
              <a:gd name="T0" fmla="*/ 2147483647 w 3134"/>
              <a:gd name="T1" fmla="*/ 2147483647 h 960"/>
              <a:gd name="T2" fmla="*/ 2147483647 w 3134"/>
              <a:gd name="T3" fmla="*/ 2147483647 h 960"/>
              <a:gd name="T4" fmla="*/ 2147483647 w 3134"/>
              <a:gd name="T5" fmla="*/ 0 h 960"/>
              <a:gd name="T6" fmla="*/ 2147483647 w 3134"/>
              <a:gd name="T7" fmla="*/ 2147483647 h 960"/>
              <a:gd name="T8" fmla="*/ 0 w 3134"/>
              <a:gd name="T9" fmla="*/ 2147483647 h 960"/>
              <a:gd name="T10" fmla="*/ 2147483647 w 3134"/>
              <a:gd name="T11" fmla="*/ 2147483647 h 960"/>
              <a:gd name="T12" fmla="*/ 0 60000 65536"/>
              <a:gd name="T13" fmla="*/ 0 60000 65536"/>
              <a:gd name="T14" fmla="*/ 0 60000 65536"/>
              <a:gd name="T15" fmla="*/ 0 60000 65536"/>
              <a:gd name="T16" fmla="*/ 0 60000 65536"/>
              <a:gd name="T17" fmla="*/ 0 60000 65536"/>
              <a:gd name="T18" fmla="*/ 0 w 3134"/>
              <a:gd name="T19" fmla="*/ 0 h 960"/>
              <a:gd name="T20" fmla="*/ 3134 w 3134"/>
              <a:gd name="T21" fmla="*/ 960 h 960"/>
            </a:gdLst>
            <a:ahLst/>
            <a:cxnLst>
              <a:cxn ang="T12">
                <a:pos x="T0" y="T1"/>
              </a:cxn>
              <a:cxn ang="T13">
                <a:pos x="T2" y="T3"/>
              </a:cxn>
              <a:cxn ang="T14">
                <a:pos x="T4" y="T5"/>
              </a:cxn>
              <a:cxn ang="T15">
                <a:pos x="T6" y="T7"/>
              </a:cxn>
              <a:cxn ang="T16">
                <a:pos x="T8" y="T9"/>
              </a:cxn>
              <a:cxn ang="T17">
                <a:pos x="T10" y="T11"/>
              </a:cxn>
            </a:cxnLst>
            <a:rect l="T18" t="T19" r="T20" b="T21"/>
            <a:pathLst>
              <a:path w="3134" h="960">
                <a:moveTo>
                  <a:pt x="1252" y="45"/>
                </a:moveTo>
                <a:lnTo>
                  <a:pt x="2166" y="160"/>
                </a:lnTo>
                <a:lnTo>
                  <a:pt x="3134" y="0"/>
                </a:lnTo>
                <a:lnTo>
                  <a:pt x="2966" y="960"/>
                </a:lnTo>
                <a:lnTo>
                  <a:pt x="0" y="957"/>
                </a:lnTo>
                <a:lnTo>
                  <a:pt x="1252" y="45"/>
                </a:lnTo>
                <a:close/>
              </a:path>
            </a:pathLst>
          </a:custGeom>
          <a:solidFill>
            <a:schemeClr val="bg2"/>
          </a:solidFill>
          <a:ln w="12700">
            <a:noFill/>
            <a:round/>
            <a:headEnd/>
            <a:tailEnd/>
          </a:ln>
        </p:spPr>
        <p:txBody>
          <a:bodyPr wrap="none" anchor="ctr"/>
          <a:lstStyle/>
          <a:p>
            <a:endParaRPr lang="en-US" sz="1800"/>
          </a:p>
        </p:txBody>
      </p:sp>
      <p:sp>
        <p:nvSpPr>
          <p:cNvPr id="37893" name="Freeform 5"/>
          <p:cNvSpPr>
            <a:spLocks/>
          </p:cNvSpPr>
          <p:nvPr/>
        </p:nvSpPr>
        <p:spPr bwMode="auto">
          <a:xfrm>
            <a:off x="6013450" y="4708525"/>
            <a:ext cx="2225675" cy="1603375"/>
          </a:xfrm>
          <a:custGeom>
            <a:avLst/>
            <a:gdLst>
              <a:gd name="T0" fmla="*/ 2147483647 w 1402"/>
              <a:gd name="T1" fmla="*/ 2147483647 h 1010"/>
              <a:gd name="T2" fmla="*/ 2147483647 w 1402"/>
              <a:gd name="T3" fmla="*/ 2147483647 h 1010"/>
              <a:gd name="T4" fmla="*/ 2147483647 w 1402"/>
              <a:gd name="T5" fmla="*/ 2147483647 h 1010"/>
              <a:gd name="T6" fmla="*/ 2147483647 w 1402"/>
              <a:gd name="T7" fmla="*/ 2147483647 h 1010"/>
              <a:gd name="T8" fmla="*/ 2147483647 w 1402"/>
              <a:gd name="T9" fmla="*/ 2147483647 h 1010"/>
              <a:gd name="T10" fmla="*/ 2147483647 w 1402"/>
              <a:gd name="T11" fmla="*/ 2147483647 h 1010"/>
              <a:gd name="T12" fmla="*/ 0 w 1402"/>
              <a:gd name="T13" fmla="*/ 2147483647 h 1010"/>
              <a:gd name="T14" fmla="*/ 2147483647 w 1402"/>
              <a:gd name="T15" fmla="*/ 2147483647 h 1010"/>
              <a:gd name="T16" fmla="*/ 2147483647 w 1402"/>
              <a:gd name="T17" fmla="*/ 2147483647 h 1010"/>
              <a:gd name="T18" fmla="*/ 2147483647 w 1402"/>
              <a:gd name="T19" fmla="*/ 2147483647 h 1010"/>
              <a:gd name="T20" fmla="*/ 2147483647 w 1402"/>
              <a:gd name="T21" fmla="*/ 0 h 1010"/>
              <a:gd name="T22" fmla="*/ 2147483647 w 1402"/>
              <a:gd name="T23" fmla="*/ 2147483647 h 1010"/>
              <a:gd name="T24" fmla="*/ 2147483647 w 1402"/>
              <a:gd name="T25" fmla="*/ 2147483647 h 10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402"/>
              <a:gd name="T40" fmla="*/ 0 h 1010"/>
              <a:gd name="T41" fmla="*/ 1402 w 1402"/>
              <a:gd name="T42" fmla="*/ 1010 h 101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402" h="1010">
                <a:moveTo>
                  <a:pt x="1258" y="18"/>
                </a:moveTo>
                <a:lnTo>
                  <a:pt x="1236" y="22"/>
                </a:lnTo>
                <a:lnTo>
                  <a:pt x="1170" y="60"/>
                </a:lnTo>
                <a:lnTo>
                  <a:pt x="788" y="374"/>
                </a:lnTo>
                <a:lnTo>
                  <a:pt x="366" y="704"/>
                </a:lnTo>
                <a:lnTo>
                  <a:pt x="80" y="936"/>
                </a:lnTo>
                <a:lnTo>
                  <a:pt x="0" y="1010"/>
                </a:lnTo>
                <a:lnTo>
                  <a:pt x="208" y="1010"/>
                </a:lnTo>
                <a:lnTo>
                  <a:pt x="982" y="402"/>
                </a:lnTo>
                <a:lnTo>
                  <a:pt x="1208" y="204"/>
                </a:lnTo>
                <a:lnTo>
                  <a:pt x="1402" y="0"/>
                </a:lnTo>
                <a:lnTo>
                  <a:pt x="1282" y="14"/>
                </a:lnTo>
                <a:lnTo>
                  <a:pt x="1216" y="28"/>
                </a:lnTo>
              </a:path>
            </a:pathLst>
          </a:custGeom>
          <a:solidFill>
            <a:schemeClr val="tx1"/>
          </a:solidFill>
          <a:ln w="12700">
            <a:solidFill>
              <a:schemeClr val="tx1"/>
            </a:solidFill>
            <a:round/>
            <a:headEnd/>
            <a:tailEnd/>
          </a:ln>
        </p:spPr>
        <p:txBody>
          <a:bodyPr/>
          <a:lstStyle/>
          <a:p>
            <a:endParaRPr lang="en-US" sz="1800"/>
          </a:p>
        </p:txBody>
      </p:sp>
      <p:sp>
        <p:nvSpPr>
          <p:cNvPr id="37894" name="Rectangle 6"/>
          <p:cNvSpPr>
            <a:spLocks noChangeAspect="1" noChangeArrowheads="1"/>
          </p:cNvSpPr>
          <p:nvPr/>
        </p:nvSpPr>
        <p:spPr bwMode="auto">
          <a:xfrm>
            <a:off x="403225" y="1506538"/>
            <a:ext cx="8078788" cy="1549400"/>
          </a:xfrm>
          <a:prstGeom prst="rect">
            <a:avLst/>
          </a:prstGeom>
          <a:solidFill>
            <a:srgbClr val="0070C0"/>
          </a:solidFill>
          <a:ln w="9525">
            <a:solidFill>
              <a:schemeClr val="tx1"/>
            </a:solidFill>
            <a:miter lim="800000"/>
            <a:headEnd/>
            <a:tailEnd/>
          </a:ln>
        </p:spPr>
        <p:txBody>
          <a:bodyPr wrap="none" anchor="ctr"/>
          <a:lstStyle/>
          <a:p>
            <a:endParaRPr lang="en-US" sz="1800"/>
          </a:p>
        </p:txBody>
      </p:sp>
      <p:sp>
        <p:nvSpPr>
          <p:cNvPr id="37895" name="Freeform 7"/>
          <p:cNvSpPr>
            <a:spLocks noChangeAspect="1"/>
          </p:cNvSpPr>
          <p:nvPr/>
        </p:nvSpPr>
        <p:spPr bwMode="auto">
          <a:xfrm>
            <a:off x="471488" y="1423988"/>
            <a:ext cx="5024437" cy="1631950"/>
          </a:xfrm>
          <a:custGeom>
            <a:avLst/>
            <a:gdLst>
              <a:gd name="T0" fmla="*/ 2147483647 w 3165"/>
              <a:gd name="T1" fmla="*/ 0 h 1028"/>
              <a:gd name="T2" fmla="*/ 2147483647 w 3165"/>
              <a:gd name="T3" fmla="*/ 2147483647 h 1028"/>
              <a:gd name="T4" fmla="*/ 2147483647 w 3165"/>
              <a:gd name="T5" fmla="*/ 2147483647 h 1028"/>
              <a:gd name="T6" fmla="*/ 2147483647 w 3165"/>
              <a:gd name="T7" fmla="*/ 2147483647 h 1028"/>
              <a:gd name="T8" fmla="*/ 2147483647 w 3165"/>
              <a:gd name="T9" fmla="*/ 2147483647 h 1028"/>
              <a:gd name="T10" fmla="*/ 0 w 3165"/>
              <a:gd name="T11" fmla="*/ 2147483647 h 1028"/>
              <a:gd name="T12" fmla="*/ 2147483647 w 3165"/>
              <a:gd name="T13" fmla="*/ 0 h 1028"/>
              <a:gd name="T14" fmla="*/ 0 60000 65536"/>
              <a:gd name="T15" fmla="*/ 0 60000 65536"/>
              <a:gd name="T16" fmla="*/ 0 60000 65536"/>
              <a:gd name="T17" fmla="*/ 0 60000 65536"/>
              <a:gd name="T18" fmla="*/ 0 60000 65536"/>
              <a:gd name="T19" fmla="*/ 0 60000 65536"/>
              <a:gd name="T20" fmla="*/ 0 60000 65536"/>
              <a:gd name="T21" fmla="*/ 0 w 3165"/>
              <a:gd name="T22" fmla="*/ 0 h 1028"/>
              <a:gd name="T23" fmla="*/ 3165 w 3165"/>
              <a:gd name="T24" fmla="*/ 1028 h 10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65" h="1028">
                <a:moveTo>
                  <a:pt x="1137" y="0"/>
                </a:moveTo>
                <a:lnTo>
                  <a:pt x="2709" y="40"/>
                </a:lnTo>
                <a:lnTo>
                  <a:pt x="2893" y="72"/>
                </a:lnTo>
                <a:lnTo>
                  <a:pt x="3165" y="160"/>
                </a:lnTo>
                <a:lnTo>
                  <a:pt x="2290" y="1028"/>
                </a:lnTo>
                <a:lnTo>
                  <a:pt x="0" y="1028"/>
                </a:lnTo>
                <a:lnTo>
                  <a:pt x="1137" y="0"/>
                </a:lnTo>
              </a:path>
            </a:pathLst>
          </a:custGeom>
          <a:solidFill>
            <a:schemeClr val="tx2"/>
          </a:solidFill>
          <a:ln w="12700" cap="rnd">
            <a:noFill/>
            <a:round/>
            <a:headEnd/>
            <a:tailEnd/>
          </a:ln>
        </p:spPr>
        <p:txBody>
          <a:bodyPr/>
          <a:lstStyle/>
          <a:p>
            <a:endParaRPr lang="en-US" sz="1800"/>
          </a:p>
        </p:txBody>
      </p:sp>
      <p:sp>
        <p:nvSpPr>
          <p:cNvPr id="37896" name="Freeform 8"/>
          <p:cNvSpPr>
            <a:spLocks noChangeAspect="1"/>
          </p:cNvSpPr>
          <p:nvPr/>
        </p:nvSpPr>
        <p:spPr bwMode="auto">
          <a:xfrm>
            <a:off x="3279775" y="1536700"/>
            <a:ext cx="4975225" cy="1524000"/>
          </a:xfrm>
          <a:custGeom>
            <a:avLst/>
            <a:gdLst>
              <a:gd name="T0" fmla="*/ 2147483647 w 3134"/>
              <a:gd name="T1" fmla="*/ 2147483647 h 960"/>
              <a:gd name="T2" fmla="*/ 2147483647 w 3134"/>
              <a:gd name="T3" fmla="*/ 2147483647 h 960"/>
              <a:gd name="T4" fmla="*/ 2147483647 w 3134"/>
              <a:gd name="T5" fmla="*/ 0 h 960"/>
              <a:gd name="T6" fmla="*/ 2147483647 w 3134"/>
              <a:gd name="T7" fmla="*/ 2147483647 h 960"/>
              <a:gd name="T8" fmla="*/ 0 w 3134"/>
              <a:gd name="T9" fmla="*/ 2147483647 h 960"/>
              <a:gd name="T10" fmla="*/ 2147483647 w 3134"/>
              <a:gd name="T11" fmla="*/ 2147483647 h 960"/>
              <a:gd name="T12" fmla="*/ 0 60000 65536"/>
              <a:gd name="T13" fmla="*/ 0 60000 65536"/>
              <a:gd name="T14" fmla="*/ 0 60000 65536"/>
              <a:gd name="T15" fmla="*/ 0 60000 65536"/>
              <a:gd name="T16" fmla="*/ 0 60000 65536"/>
              <a:gd name="T17" fmla="*/ 0 60000 65536"/>
              <a:gd name="T18" fmla="*/ 0 w 3134"/>
              <a:gd name="T19" fmla="*/ 0 h 960"/>
              <a:gd name="T20" fmla="*/ 3134 w 3134"/>
              <a:gd name="T21" fmla="*/ 960 h 960"/>
            </a:gdLst>
            <a:ahLst/>
            <a:cxnLst>
              <a:cxn ang="T12">
                <a:pos x="T0" y="T1"/>
              </a:cxn>
              <a:cxn ang="T13">
                <a:pos x="T2" y="T3"/>
              </a:cxn>
              <a:cxn ang="T14">
                <a:pos x="T4" y="T5"/>
              </a:cxn>
              <a:cxn ang="T15">
                <a:pos x="T6" y="T7"/>
              </a:cxn>
              <a:cxn ang="T16">
                <a:pos x="T8" y="T9"/>
              </a:cxn>
              <a:cxn ang="T17">
                <a:pos x="T10" y="T11"/>
              </a:cxn>
            </a:cxnLst>
            <a:rect l="T18" t="T19" r="T20" b="T21"/>
            <a:pathLst>
              <a:path w="3134" h="960">
                <a:moveTo>
                  <a:pt x="1252" y="45"/>
                </a:moveTo>
                <a:lnTo>
                  <a:pt x="2166" y="160"/>
                </a:lnTo>
                <a:lnTo>
                  <a:pt x="3134" y="0"/>
                </a:lnTo>
                <a:lnTo>
                  <a:pt x="2966" y="960"/>
                </a:lnTo>
                <a:lnTo>
                  <a:pt x="0" y="957"/>
                </a:lnTo>
                <a:lnTo>
                  <a:pt x="1252" y="45"/>
                </a:lnTo>
                <a:close/>
              </a:path>
            </a:pathLst>
          </a:custGeom>
          <a:solidFill>
            <a:schemeClr val="bg2"/>
          </a:solidFill>
          <a:ln w="12700">
            <a:noFill/>
            <a:round/>
            <a:headEnd/>
            <a:tailEnd/>
          </a:ln>
        </p:spPr>
        <p:txBody>
          <a:bodyPr wrap="none" anchor="ctr"/>
          <a:lstStyle/>
          <a:p>
            <a:endParaRPr lang="en-US" sz="1800"/>
          </a:p>
        </p:txBody>
      </p:sp>
      <p:sp>
        <p:nvSpPr>
          <p:cNvPr id="37897" name="Text Box 9"/>
          <p:cNvSpPr txBox="1">
            <a:spLocks noChangeAspect="1" noChangeArrowheads="1"/>
          </p:cNvSpPr>
          <p:nvPr/>
        </p:nvSpPr>
        <p:spPr bwMode="auto">
          <a:xfrm>
            <a:off x="1658938" y="401638"/>
            <a:ext cx="1250950" cy="300037"/>
          </a:xfrm>
          <a:prstGeom prst="rect">
            <a:avLst/>
          </a:prstGeom>
          <a:noFill/>
          <a:ln w="12700">
            <a:noFill/>
            <a:miter lim="800000"/>
            <a:headEnd/>
            <a:tailEnd/>
          </a:ln>
        </p:spPr>
        <p:txBody>
          <a:bodyPr wrap="none" lIns="101882" tIns="50941" rIns="101882" bIns="50941">
            <a:spAutoFit/>
          </a:bodyPr>
          <a:lstStyle/>
          <a:p>
            <a:pPr defTabSz="1019175" eaLnBrk="0" hangingPunct="0"/>
            <a:r>
              <a:rPr lang="en-US" sz="1300" b="1"/>
              <a:t>barrier beach</a:t>
            </a:r>
          </a:p>
        </p:txBody>
      </p:sp>
      <p:sp>
        <p:nvSpPr>
          <p:cNvPr id="37898" name="Freeform 10" descr="25%"/>
          <p:cNvSpPr>
            <a:spLocks noChangeAspect="1"/>
          </p:cNvSpPr>
          <p:nvPr/>
        </p:nvSpPr>
        <p:spPr bwMode="auto">
          <a:xfrm>
            <a:off x="406400" y="1428750"/>
            <a:ext cx="5800725" cy="1628775"/>
          </a:xfrm>
          <a:custGeom>
            <a:avLst/>
            <a:gdLst>
              <a:gd name="T0" fmla="*/ 2147483647 w 3654"/>
              <a:gd name="T1" fmla="*/ 2147483647 h 1026"/>
              <a:gd name="T2" fmla="*/ 2147483647 w 3654"/>
              <a:gd name="T3" fmla="*/ 2147483647 h 1026"/>
              <a:gd name="T4" fmla="*/ 2147483647 w 3654"/>
              <a:gd name="T5" fmla="*/ 0 h 1026"/>
              <a:gd name="T6" fmla="*/ 2147483647 w 3654"/>
              <a:gd name="T7" fmla="*/ 2147483647 h 1026"/>
              <a:gd name="T8" fmla="*/ 2147483647 w 3654"/>
              <a:gd name="T9" fmla="*/ 2147483647 h 1026"/>
              <a:gd name="T10" fmla="*/ 2147483647 w 3654"/>
              <a:gd name="T11" fmla="*/ 2147483647 h 1026"/>
              <a:gd name="T12" fmla="*/ 2147483647 w 3654"/>
              <a:gd name="T13" fmla="*/ 2147483647 h 1026"/>
              <a:gd name="T14" fmla="*/ 2147483647 w 3654"/>
              <a:gd name="T15" fmla="*/ 2147483647 h 1026"/>
              <a:gd name="T16" fmla="*/ 2147483647 w 3654"/>
              <a:gd name="T17" fmla="*/ 2147483647 h 1026"/>
              <a:gd name="T18" fmla="*/ 2147483647 w 3654"/>
              <a:gd name="T19" fmla="*/ 2147483647 h 1026"/>
              <a:gd name="T20" fmla="*/ 2147483647 w 3654"/>
              <a:gd name="T21" fmla="*/ 2147483647 h 1026"/>
              <a:gd name="T22" fmla="*/ 2147483647 w 3654"/>
              <a:gd name="T23" fmla="*/ 2147483647 h 1026"/>
              <a:gd name="T24" fmla="*/ 2147483647 w 3654"/>
              <a:gd name="T25" fmla="*/ 2147483647 h 1026"/>
              <a:gd name="T26" fmla="*/ 2147483647 w 3654"/>
              <a:gd name="T27" fmla="*/ 2147483647 h 1026"/>
              <a:gd name="T28" fmla="*/ 2147483647 w 3654"/>
              <a:gd name="T29" fmla="*/ 2147483647 h 1026"/>
              <a:gd name="T30" fmla="*/ 2147483647 w 3654"/>
              <a:gd name="T31" fmla="*/ 2147483647 h 1026"/>
              <a:gd name="T32" fmla="*/ 2147483647 w 3654"/>
              <a:gd name="T33" fmla="*/ 2147483647 h 1026"/>
              <a:gd name="T34" fmla="*/ 2147483647 w 3654"/>
              <a:gd name="T35" fmla="*/ 2147483647 h 1026"/>
              <a:gd name="T36" fmla="*/ 2147483647 w 3654"/>
              <a:gd name="T37" fmla="*/ 2147483647 h 1026"/>
              <a:gd name="T38" fmla="*/ 2147483647 w 3654"/>
              <a:gd name="T39" fmla="*/ 2147483647 h 1026"/>
              <a:gd name="T40" fmla="*/ 2147483647 w 3654"/>
              <a:gd name="T41" fmla="*/ 2147483647 h 1026"/>
              <a:gd name="T42" fmla="*/ 2147483647 w 3654"/>
              <a:gd name="T43" fmla="*/ 2147483647 h 1026"/>
              <a:gd name="T44" fmla="*/ 2147483647 w 3654"/>
              <a:gd name="T45" fmla="*/ 2147483647 h 1026"/>
              <a:gd name="T46" fmla="*/ 2147483647 w 3654"/>
              <a:gd name="T47" fmla="*/ 2147483647 h 1026"/>
              <a:gd name="T48" fmla="*/ 2147483647 w 3654"/>
              <a:gd name="T49" fmla="*/ 2147483647 h 1026"/>
              <a:gd name="T50" fmla="*/ 2147483647 w 3654"/>
              <a:gd name="T51" fmla="*/ 2147483647 h 1026"/>
              <a:gd name="T52" fmla="*/ 2147483647 w 3654"/>
              <a:gd name="T53" fmla="*/ 2147483647 h 1026"/>
              <a:gd name="T54" fmla="*/ 2147483647 w 3654"/>
              <a:gd name="T55" fmla="*/ 2147483647 h 1026"/>
              <a:gd name="T56" fmla="*/ 2147483647 w 3654"/>
              <a:gd name="T57" fmla="*/ 2147483647 h 1026"/>
              <a:gd name="T58" fmla="*/ 2147483647 w 3654"/>
              <a:gd name="T59" fmla="*/ 2147483647 h 1026"/>
              <a:gd name="T60" fmla="*/ 2147483647 w 3654"/>
              <a:gd name="T61" fmla="*/ 2147483647 h 1026"/>
              <a:gd name="T62" fmla="*/ 2147483647 w 3654"/>
              <a:gd name="T63" fmla="*/ 2147483647 h 1026"/>
              <a:gd name="T64" fmla="*/ 2147483647 w 3654"/>
              <a:gd name="T65" fmla="*/ 2147483647 h 1026"/>
              <a:gd name="T66" fmla="*/ 2147483647 w 3654"/>
              <a:gd name="T67" fmla="*/ 2147483647 h 1026"/>
              <a:gd name="T68" fmla="*/ 2147483647 w 3654"/>
              <a:gd name="T69" fmla="*/ 2147483647 h 1026"/>
              <a:gd name="T70" fmla="*/ 2147483647 w 3654"/>
              <a:gd name="T71" fmla="*/ 2147483647 h 1026"/>
              <a:gd name="T72" fmla="*/ 2147483647 w 3654"/>
              <a:gd name="T73" fmla="*/ 2147483647 h 1026"/>
              <a:gd name="T74" fmla="*/ 2147483647 w 3654"/>
              <a:gd name="T75" fmla="*/ 2147483647 h 1026"/>
              <a:gd name="T76" fmla="*/ 2147483647 w 3654"/>
              <a:gd name="T77" fmla="*/ 2147483647 h 1026"/>
              <a:gd name="T78" fmla="*/ 2147483647 w 3654"/>
              <a:gd name="T79" fmla="*/ 2147483647 h 1026"/>
              <a:gd name="T80" fmla="*/ 2147483647 w 3654"/>
              <a:gd name="T81" fmla="*/ 2147483647 h 1026"/>
              <a:gd name="T82" fmla="*/ 2147483647 w 3654"/>
              <a:gd name="T83" fmla="*/ 2147483647 h 1026"/>
              <a:gd name="T84" fmla="*/ 2147483647 w 3654"/>
              <a:gd name="T85" fmla="*/ 2147483647 h 1026"/>
              <a:gd name="T86" fmla="*/ 2147483647 w 3654"/>
              <a:gd name="T87" fmla="*/ 2147483647 h 1026"/>
              <a:gd name="T88" fmla="*/ 2147483647 w 3654"/>
              <a:gd name="T89" fmla="*/ 2147483647 h 1026"/>
              <a:gd name="T90" fmla="*/ 0 w 3654"/>
              <a:gd name="T91" fmla="*/ 2147483647 h 1026"/>
              <a:gd name="T92" fmla="*/ 2147483647 w 3654"/>
              <a:gd name="T93" fmla="*/ 2147483647 h 102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654"/>
              <a:gd name="T142" fmla="*/ 0 h 1026"/>
              <a:gd name="T143" fmla="*/ 3654 w 3654"/>
              <a:gd name="T144" fmla="*/ 1026 h 102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654" h="1026">
                <a:moveTo>
                  <a:pt x="2" y="621"/>
                </a:moveTo>
                <a:lnTo>
                  <a:pt x="710" y="21"/>
                </a:lnTo>
                <a:lnTo>
                  <a:pt x="1186" y="0"/>
                </a:lnTo>
                <a:lnTo>
                  <a:pt x="2032" y="108"/>
                </a:lnTo>
                <a:lnTo>
                  <a:pt x="1233" y="72"/>
                </a:lnTo>
                <a:lnTo>
                  <a:pt x="2105" y="157"/>
                </a:lnTo>
                <a:lnTo>
                  <a:pt x="1252" y="127"/>
                </a:lnTo>
                <a:lnTo>
                  <a:pt x="1394" y="156"/>
                </a:lnTo>
                <a:lnTo>
                  <a:pt x="1241" y="153"/>
                </a:lnTo>
                <a:lnTo>
                  <a:pt x="2618" y="267"/>
                </a:lnTo>
                <a:lnTo>
                  <a:pt x="3654" y="406"/>
                </a:lnTo>
                <a:lnTo>
                  <a:pt x="2582" y="309"/>
                </a:lnTo>
                <a:lnTo>
                  <a:pt x="1094" y="229"/>
                </a:lnTo>
                <a:lnTo>
                  <a:pt x="1259" y="252"/>
                </a:lnTo>
                <a:lnTo>
                  <a:pt x="1062" y="252"/>
                </a:lnTo>
                <a:lnTo>
                  <a:pt x="2348" y="375"/>
                </a:lnTo>
                <a:lnTo>
                  <a:pt x="976" y="330"/>
                </a:lnTo>
                <a:lnTo>
                  <a:pt x="1189" y="359"/>
                </a:lnTo>
                <a:lnTo>
                  <a:pt x="945" y="359"/>
                </a:lnTo>
                <a:lnTo>
                  <a:pt x="1764" y="451"/>
                </a:lnTo>
                <a:lnTo>
                  <a:pt x="951" y="418"/>
                </a:lnTo>
                <a:lnTo>
                  <a:pt x="1277" y="456"/>
                </a:lnTo>
                <a:lnTo>
                  <a:pt x="1004" y="447"/>
                </a:lnTo>
                <a:lnTo>
                  <a:pt x="2113" y="548"/>
                </a:lnTo>
                <a:lnTo>
                  <a:pt x="2868" y="653"/>
                </a:lnTo>
                <a:lnTo>
                  <a:pt x="2135" y="593"/>
                </a:lnTo>
                <a:lnTo>
                  <a:pt x="2120" y="593"/>
                </a:lnTo>
                <a:lnTo>
                  <a:pt x="778" y="539"/>
                </a:lnTo>
                <a:lnTo>
                  <a:pt x="1062" y="578"/>
                </a:lnTo>
                <a:lnTo>
                  <a:pt x="767" y="582"/>
                </a:lnTo>
                <a:lnTo>
                  <a:pt x="880" y="617"/>
                </a:lnTo>
                <a:lnTo>
                  <a:pt x="698" y="617"/>
                </a:lnTo>
                <a:lnTo>
                  <a:pt x="1110" y="706"/>
                </a:lnTo>
                <a:lnTo>
                  <a:pt x="512" y="681"/>
                </a:lnTo>
                <a:lnTo>
                  <a:pt x="1503" y="797"/>
                </a:lnTo>
                <a:lnTo>
                  <a:pt x="552" y="748"/>
                </a:lnTo>
                <a:lnTo>
                  <a:pt x="924" y="805"/>
                </a:lnTo>
                <a:lnTo>
                  <a:pt x="482" y="807"/>
                </a:lnTo>
                <a:lnTo>
                  <a:pt x="1821" y="862"/>
                </a:lnTo>
                <a:lnTo>
                  <a:pt x="2630" y="969"/>
                </a:lnTo>
                <a:lnTo>
                  <a:pt x="1761" y="900"/>
                </a:lnTo>
                <a:lnTo>
                  <a:pt x="272" y="867"/>
                </a:lnTo>
                <a:lnTo>
                  <a:pt x="1112" y="975"/>
                </a:lnTo>
                <a:lnTo>
                  <a:pt x="134" y="951"/>
                </a:lnTo>
                <a:lnTo>
                  <a:pt x="452" y="1017"/>
                </a:lnTo>
                <a:lnTo>
                  <a:pt x="0" y="1026"/>
                </a:lnTo>
                <a:lnTo>
                  <a:pt x="2" y="621"/>
                </a:lnTo>
                <a:close/>
              </a:path>
            </a:pathLst>
          </a:custGeom>
          <a:pattFill prst="pct25">
            <a:fgClr>
              <a:schemeClr val="tx2"/>
            </a:fgClr>
            <a:bgClr>
              <a:schemeClr val="bg1"/>
            </a:bgClr>
          </a:pattFill>
          <a:ln w="9525">
            <a:noFill/>
            <a:round/>
            <a:headEnd/>
            <a:tailEnd/>
          </a:ln>
        </p:spPr>
        <p:txBody>
          <a:bodyPr/>
          <a:lstStyle/>
          <a:p>
            <a:endParaRPr lang="en-US" sz="1800"/>
          </a:p>
        </p:txBody>
      </p:sp>
      <p:grpSp>
        <p:nvGrpSpPr>
          <p:cNvPr id="2" name="Group 11"/>
          <p:cNvGrpSpPr>
            <a:grpSpLocks/>
          </p:cNvGrpSpPr>
          <p:nvPr/>
        </p:nvGrpSpPr>
        <p:grpSpPr bwMode="auto">
          <a:xfrm rot="-385665">
            <a:off x="4157663" y="1417638"/>
            <a:ext cx="200025" cy="65087"/>
            <a:chOff x="3134" y="1124"/>
            <a:chExt cx="264" cy="58"/>
          </a:xfrm>
        </p:grpSpPr>
        <p:sp>
          <p:nvSpPr>
            <p:cNvPr id="38574" name="Arc 12"/>
            <p:cNvSpPr>
              <a:spLocks/>
            </p:cNvSpPr>
            <p:nvPr/>
          </p:nvSpPr>
          <p:spPr bwMode="auto">
            <a:xfrm rot="120000">
              <a:off x="3187" y="1126"/>
              <a:ext cx="105" cy="53"/>
            </a:xfrm>
            <a:custGeom>
              <a:avLst/>
              <a:gdLst>
                <a:gd name="T0" fmla="*/ 0 w 21600"/>
                <a:gd name="T1" fmla="*/ 0 h 22011"/>
                <a:gd name="T2" fmla="*/ 0 w 21600"/>
                <a:gd name="T3" fmla="*/ 0 h 22011"/>
                <a:gd name="T4" fmla="*/ 0 w 21600"/>
                <a:gd name="T5" fmla="*/ 0 h 22011"/>
                <a:gd name="T6" fmla="*/ 0 60000 65536"/>
                <a:gd name="T7" fmla="*/ 0 60000 65536"/>
                <a:gd name="T8" fmla="*/ 0 60000 65536"/>
                <a:gd name="T9" fmla="*/ 0 w 21600"/>
                <a:gd name="T10" fmla="*/ 0 h 22011"/>
                <a:gd name="T11" fmla="*/ 21600 w 21600"/>
                <a:gd name="T12" fmla="*/ 22011 h 22011"/>
              </a:gdLst>
              <a:ahLst/>
              <a:cxnLst>
                <a:cxn ang="T6">
                  <a:pos x="T0" y="T1"/>
                </a:cxn>
                <a:cxn ang="T7">
                  <a:pos x="T2" y="T3"/>
                </a:cxn>
                <a:cxn ang="T8">
                  <a:pos x="T4" y="T5"/>
                </a:cxn>
              </a:cxnLst>
              <a:rect l="T9" t="T10" r="T11" b="T12"/>
              <a:pathLst>
                <a:path w="21600" h="22011" fill="none" extrusionOk="0">
                  <a:moveTo>
                    <a:pt x="21600" y="22011"/>
                  </a:moveTo>
                  <a:cubicBezTo>
                    <a:pt x="9670" y="22011"/>
                    <a:pt x="0" y="12340"/>
                    <a:pt x="0" y="411"/>
                  </a:cubicBezTo>
                  <a:cubicBezTo>
                    <a:pt x="-1" y="273"/>
                    <a:pt x="1" y="136"/>
                    <a:pt x="3" y="-1"/>
                  </a:cubicBezTo>
                </a:path>
                <a:path w="21600" h="22011" stroke="0" extrusionOk="0">
                  <a:moveTo>
                    <a:pt x="21600" y="22011"/>
                  </a:moveTo>
                  <a:cubicBezTo>
                    <a:pt x="9670" y="22011"/>
                    <a:pt x="0" y="12340"/>
                    <a:pt x="0" y="411"/>
                  </a:cubicBezTo>
                  <a:cubicBezTo>
                    <a:pt x="-1" y="273"/>
                    <a:pt x="1" y="136"/>
                    <a:pt x="3" y="-1"/>
                  </a:cubicBezTo>
                  <a:lnTo>
                    <a:pt x="21600" y="41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75" name="Arc 13"/>
            <p:cNvSpPr>
              <a:spLocks/>
            </p:cNvSpPr>
            <p:nvPr/>
          </p:nvSpPr>
          <p:spPr bwMode="auto">
            <a:xfrm rot="120000">
              <a:off x="3134" y="1124"/>
              <a:ext cx="158"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3" y="21599"/>
                  </a:moveTo>
                  <a:cubicBezTo>
                    <a:pt x="9587" y="21524"/>
                    <a:pt x="0" y="11875"/>
                    <a:pt x="0" y="0"/>
                  </a:cubicBezTo>
                </a:path>
                <a:path w="21600" h="21600" stroke="0" extrusionOk="0">
                  <a:moveTo>
                    <a:pt x="21463" y="21599"/>
                  </a:moveTo>
                  <a:cubicBezTo>
                    <a:pt x="9587" y="21524"/>
                    <a:pt x="0" y="11875"/>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76" name="Arc 14"/>
            <p:cNvSpPr>
              <a:spLocks/>
            </p:cNvSpPr>
            <p:nvPr/>
          </p:nvSpPr>
          <p:spPr bwMode="auto">
            <a:xfrm rot="120000">
              <a:off x="3241" y="1129"/>
              <a:ext cx="157"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2" y="21599"/>
                  </a:moveTo>
                  <a:cubicBezTo>
                    <a:pt x="9586" y="21523"/>
                    <a:pt x="0" y="11875"/>
                    <a:pt x="0" y="0"/>
                  </a:cubicBezTo>
                </a:path>
                <a:path w="21600" h="21600" stroke="0" extrusionOk="0">
                  <a:moveTo>
                    <a:pt x="21462" y="21599"/>
                  </a:moveTo>
                  <a:cubicBezTo>
                    <a:pt x="9586" y="21523"/>
                    <a:pt x="0" y="11875"/>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 name="Group 15"/>
          <p:cNvGrpSpPr>
            <a:grpSpLocks/>
          </p:cNvGrpSpPr>
          <p:nvPr/>
        </p:nvGrpSpPr>
        <p:grpSpPr bwMode="auto">
          <a:xfrm rot="-385665">
            <a:off x="4371975" y="1422400"/>
            <a:ext cx="196850" cy="65088"/>
            <a:chOff x="3416" y="1144"/>
            <a:chExt cx="262" cy="57"/>
          </a:xfrm>
        </p:grpSpPr>
        <p:sp>
          <p:nvSpPr>
            <p:cNvPr id="38571" name="Arc 16"/>
            <p:cNvSpPr>
              <a:spLocks/>
            </p:cNvSpPr>
            <p:nvPr/>
          </p:nvSpPr>
          <p:spPr bwMode="auto">
            <a:xfrm rot="120000">
              <a:off x="3470" y="1145"/>
              <a:ext cx="104" cy="53"/>
            </a:xfrm>
            <a:custGeom>
              <a:avLst/>
              <a:gdLst>
                <a:gd name="T0" fmla="*/ 0 w 21600"/>
                <a:gd name="T1" fmla="*/ 0 h 22011"/>
                <a:gd name="T2" fmla="*/ 0 w 21600"/>
                <a:gd name="T3" fmla="*/ 0 h 22011"/>
                <a:gd name="T4" fmla="*/ 0 w 21600"/>
                <a:gd name="T5" fmla="*/ 0 h 22011"/>
                <a:gd name="T6" fmla="*/ 0 60000 65536"/>
                <a:gd name="T7" fmla="*/ 0 60000 65536"/>
                <a:gd name="T8" fmla="*/ 0 60000 65536"/>
                <a:gd name="T9" fmla="*/ 0 w 21600"/>
                <a:gd name="T10" fmla="*/ 0 h 22011"/>
                <a:gd name="T11" fmla="*/ 21600 w 21600"/>
                <a:gd name="T12" fmla="*/ 22011 h 22011"/>
              </a:gdLst>
              <a:ahLst/>
              <a:cxnLst>
                <a:cxn ang="T6">
                  <a:pos x="T0" y="T1"/>
                </a:cxn>
                <a:cxn ang="T7">
                  <a:pos x="T2" y="T3"/>
                </a:cxn>
                <a:cxn ang="T8">
                  <a:pos x="T4" y="T5"/>
                </a:cxn>
              </a:cxnLst>
              <a:rect l="T9" t="T10" r="T11" b="T12"/>
              <a:pathLst>
                <a:path w="21600" h="22011" fill="none" extrusionOk="0">
                  <a:moveTo>
                    <a:pt x="21600" y="22011"/>
                  </a:moveTo>
                  <a:cubicBezTo>
                    <a:pt x="9670" y="22011"/>
                    <a:pt x="0" y="12340"/>
                    <a:pt x="0" y="411"/>
                  </a:cubicBezTo>
                  <a:cubicBezTo>
                    <a:pt x="-1" y="273"/>
                    <a:pt x="1" y="136"/>
                    <a:pt x="3" y="-1"/>
                  </a:cubicBezTo>
                </a:path>
                <a:path w="21600" h="22011" stroke="0" extrusionOk="0">
                  <a:moveTo>
                    <a:pt x="21600" y="22011"/>
                  </a:moveTo>
                  <a:cubicBezTo>
                    <a:pt x="9670" y="22011"/>
                    <a:pt x="0" y="12340"/>
                    <a:pt x="0" y="411"/>
                  </a:cubicBezTo>
                  <a:cubicBezTo>
                    <a:pt x="-1" y="273"/>
                    <a:pt x="1" y="136"/>
                    <a:pt x="3" y="-1"/>
                  </a:cubicBezTo>
                  <a:lnTo>
                    <a:pt x="21600" y="41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72" name="Arc 17"/>
            <p:cNvSpPr>
              <a:spLocks/>
            </p:cNvSpPr>
            <p:nvPr/>
          </p:nvSpPr>
          <p:spPr bwMode="auto">
            <a:xfrm rot="120000">
              <a:off x="3416" y="1144"/>
              <a:ext cx="158"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73" name="Arc 18"/>
            <p:cNvSpPr>
              <a:spLocks/>
            </p:cNvSpPr>
            <p:nvPr/>
          </p:nvSpPr>
          <p:spPr bwMode="auto">
            <a:xfrm rot="120000">
              <a:off x="3520" y="1148"/>
              <a:ext cx="158"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4" name="Group 19"/>
          <p:cNvGrpSpPr>
            <a:grpSpLocks/>
          </p:cNvGrpSpPr>
          <p:nvPr/>
        </p:nvGrpSpPr>
        <p:grpSpPr bwMode="auto">
          <a:xfrm rot="-385665">
            <a:off x="4278313" y="1419225"/>
            <a:ext cx="196850" cy="63500"/>
            <a:chOff x="3290" y="1135"/>
            <a:chExt cx="263" cy="55"/>
          </a:xfrm>
        </p:grpSpPr>
        <p:sp>
          <p:nvSpPr>
            <p:cNvPr id="38568" name="Arc 20"/>
            <p:cNvSpPr>
              <a:spLocks/>
            </p:cNvSpPr>
            <p:nvPr/>
          </p:nvSpPr>
          <p:spPr bwMode="auto">
            <a:xfrm rot="120000">
              <a:off x="3343" y="1136"/>
              <a:ext cx="105"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69" name="Arc 21"/>
            <p:cNvSpPr>
              <a:spLocks/>
            </p:cNvSpPr>
            <p:nvPr/>
          </p:nvSpPr>
          <p:spPr bwMode="auto">
            <a:xfrm rot="120000">
              <a:off x="3290" y="1135"/>
              <a:ext cx="158"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70" name="Arc 22"/>
            <p:cNvSpPr>
              <a:spLocks/>
            </p:cNvSpPr>
            <p:nvPr/>
          </p:nvSpPr>
          <p:spPr bwMode="auto">
            <a:xfrm rot="120000">
              <a:off x="3395" y="1138"/>
              <a:ext cx="158" cy="5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3" y="21599"/>
                  </a:moveTo>
                  <a:cubicBezTo>
                    <a:pt x="9587" y="21524"/>
                    <a:pt x="0" y="11875"/>
                    <a:pt x="0" y="0"/>
                  </a:cubicBezTo>
                </a:path>
                <a:path w="21600" h="21600" stroke="0" extrusionOk="0">
                  <a:moveTo>
                    <a:pt x="21463" y="21599"/>
                  </a:moveTo>
                  <a:cubicBezTo>
                    <a:pt x="9587" y="21524"/>
                    <a:pt x="0" y="11875"/>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5" name="Group 23"/>
          <p:cNvGrpSpPr>
            <a:grpSpLocks/>
          </p:cNvGrpSpPr>
          <p:nvPr/>
        </p:nvGrpSpPr>
        <p:grpSpPr bwMode="auto">
          <a:xfrm rot="-385665">
            <a:off x="4527550" y="1436688"/>
            <a:ext cx="195263" cy="63500"/>
            <a:chOff x="3624" y="1152"/>
            <a:chExt cx="262" cy="57"/>
          </a:xfrm>
        </p:grpSpPr>
        <p:sp>
          <p:nvSpPr>
            <p:cNvPr id="38565" name="Arc 24"/>
            <p:cNvSpPr>
              <a:spLocks/>
            </p:cNvSpPr>
            <p:nvPr/>
          </p:nvSpPr>
          <p:spPr bwMode="auto">
            <a:xfrm rot="120000">
              <a:off x="3676" y="1152"/>
              <a:ext cx="106"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66" name="Arc 25"/>
            <p:cNvSpPr>
              <a:spLocks/>
            </p:cNvSpPr>
            <p:nvPr/>
          </p:nvSpPr>
          <p:spPr bwMode="auto">
            <a:xfrm rot="120000">
              <a:off x="3624" y="1152"/>
              <a:ext cx="158"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67" name="Arc 26"/>
            <p:cNvSpPr>
              <a:spLocks/>
            </p:cNvSpPr>
            <p:nvPr/>
          </p:nvSpPr>
          <p:spPr bwMode="auto">
            <a:xfrm rot="120000">
              <a:off x="3729" y="1156"/>
              <a:ext cx="157"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2" y="21599"/>
                  </a:moveTo>
                  <a:cubicBezTo>
                    <a:pt x="9586" y="21523"/>
                    <a:pt x="0" y="11875"/>
                    <a:pt x="0" y="0"/>
                  </a:cubicBezTo>
                </a:path>
                <a:path w="21600" h="21600" stroke="0" extrusionOk="0">
                  <a:moveTo>
                    <a:pt x="21462" y="21599"/>
                  </a:moveTo>
                  <a:cubicBezTo>
                    <a:pt x="9586" y="21523"/>
                    <a:pt x="0" y="11875"/>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6" name="Group 27"/>
          <p:cNvGrpSpPr>
            <a:grpSpLocks/>
          </p:cNvGrpSpPr>
          <p:nvPr/>
        </p:nvGrpSpPr>
        <p:grpSpPr bwMode="auto">
          <a:xfrm rot="-385665">
            <a:off x="4449763" y="1420813"/>
            <a:ext cx="196850" cy="65087"/>
            <a:chOff x="3520" y="1148"/>
            <a:chExt cx="262" cy="57"/>
          </a:xfrm>
        </p:grpSpPr>
        <p:sp>
          <p:nvSpPr>
            <p:cNvPr id="38562" name="Arc 28"/>
            <p:cNvSpPr>
              <a:spLocks/>
            </p:cNvSpPr>
            <p:nvPr/>
          </p:nvSpPr>
          <p:spPr bwMode="auto">
            <a:xfrm rot="120000">
              <a:off x="3573" y="1148"/>
              <a:ext cx="105"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63" name="Arc 29"/>
            <p:cNvSpPr>
              <a:spLocks/>
            </p:cNvSpPr>
            <p:nvPr/>
          </p:nvSpPr>
          <p:spPr bwMode="auto">
            <a:xfrm rot="120000">
              <a:off x="3520" y="1148"/>
              <a:ext cx="158"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64" name="Arc 30"/>
            <p:cNvSpPr>
              <a:spLocks/>
            </p:cNvSpPr>
            <p:nvPr/>
          </p:nvSpPr>
          <p:spPr bwMode="auto">
            <a:xfrm rot="120000">
              <a:off x="3624" y="1152"/>
              <a:ext cx="158"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7" name="Group 31"/>
          <p:cNvGrpSpPr>
            <a:grpSpLocks/>
          </p:cNvGrpSpPr>
          <p:nvPr/>
        </p:nvGrpSpPr>
        <p:grpSpPr bwMode="auto">
          <a:xfrm rot="599682">
            <a:off x="4605338" y="1443038"/>
            <a:ext cx="196850" cy="65087"/>
            <a:chOff x="3729" y="1156"/>
            <a:chExt cx="262" cy="57"/>
          </a:xfrm>
        </p:grpSpPr>
        <p:sp>
          <p:nvSpPr>
            <p:cNvPr id="38559" name="Arc 32"/>
            <p:cNvSpPr>
              <a:spLocks/>
            </p:cNvSpPr>
            <p:nvPr/>
          </p:nvSpPr>
          <p:spPr bwMode="auto">
            <a:xfrm rot="120000">
              <a:off x="3781" y="1156"/>
              <a:ext cx="106" cy="53"/>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394" y="21599"/>
                  </a:moveTo>
                  <a:cubicBezTo>
                    <a:pt x="9546" y="21486"/>
                    <a:pt x="0" y="11849"/>
                    <a:pt x="0" y="0"/>
                  </a:cubicBezTo>
                </a:path>
                <a:path w="21600" h="21599" stroke="0" extrusionOk="0">
                  <a:moveTo>
                    <a:pt x="21394" y="21599"/>
                  </a:moveTo>
                  <a:cubicBezTo>
                    <a:pt x="9546" y="21486"/>
                    <a:pt x="0" y="1184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60" name="Arc 33"/>
            <p:cNvSpPr>
              <a:spLocks/>
            </p:cNvSpPr>
            <p:nvPr/>
          </p:nvSpPr>
          <p:spPr bwMode="auto">
            <a:xfrm rot="120000">
              <a:off x="3729" y="1156"/>
              <a:ext cx="157"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2" y="21599"/>
                  </a:moveTo>
                  <a:cubicBezTo>
                    <a:pt x="9586" y="21523"/>
                    <a:pt x="0" y="11875"/>
                    <a:pt x="0" y="0"/>
                  </a:cubicBezTo>
                </a:path>
                <a:path w="21600" h="21600" stroke="0" extrusionOk="0">
                  <a:moveTo>
                    <a:pt x="21462" y="21599"/>
                  </a:moveTo>
                  <a:cubicBezTo>
                    <a:pt x="9586" y="21523"/>
                    <a:pt x="0" y="11875"/>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61" name="Arc 34"/>
            <p:cNvSpPr>
              <a:spLocks/>
            </p:cNvSpPr>
            <p:nvPr/>
          </p:nvSpPr>
          <p:spPr bwMode="auto">
            <a:xfrm rot="120000">
              <a:off x="3833" y="1159"/>
              <a:ext cx="158" cy="54"/>
            </a:xfrm>
            <a:custGeom>
              <a:avLst/>
              <a:gdLst>
                <a:gd name="T0" fmla="*/ 0 w 21600"/>
                <a:gd name="T1" fmla="*/ 0 h 22002"/>
                <a:gd name="T2" fmla="*/ 0 w 21600"/>
                <a:gd name="T3" fmla="*/ 0 h 22002"/>
                <a:gd name="T4" fmla="*/ 0 w 21600"/>
                <a:gd name="T5" fmla="*/ 0 h 22002"/>
                <a:gd name="T6" fmla="*/ 0 60000 65536"/>
                <a:gd name="T7" fmla="*/ 0 60000 65536"/>
                <a:gd name="T8" fmla="*/ 0 60000 65536"/>
                <a:gd name="T9" fmla="*/ 0 w 21600"/>
                <a:gd name="T10" fmla="*/ 0 h 22002"/>
                <a:gd name="T11" fmla="*/ 21600 w 21600"/>
                <a:gd name="T12" fmla="*/ 22002 h 22002"/>
              </a:gdLst>
              <a:ahLst/>
              <a:cxnLst>
                <a:cxn ang="T6">
                  <a:pos x="T0" y="T1"/>
                </a:cxn>
                <a:cxn ang="T7">
                  <a:pos x="T2" y="T3"/>
                </a:cxn>
                <a:cxn ang="T8">
                  <a:pos x="T4" y="T5"/>
                </a:cxn>
              </a:cxnLst>
              <a:rect l="T9" t="T10" r="T11" b="T12"/>
              <a:pathLst>
                <a:path w="21600" h="22002" fill="none" extrusionOk="0">
                  <a:moveTo>
                    <a:pt x="21462" y="22001"/>
                  </a:moveTo>
                  <a:cubicBezTo>
                    <a:pt x="9586" y="21925"/>
                    <a:pt x="0" y="12277"/>
                    <a:pt x="0" y="402"/>
                  </a:cubicBezTo>
                  <a:cubicBezTo>
                    <a:pt x="-1" y="267"/>
                    <a:pt x="1" y="133"/>
                    <a:pt x="3" y="-1"/>
                  </a:cubicBezTo>
                </a:path>
                <a:path w="21600" h="22002" stroke="0" extrusionOk="0">
                  <a:moveTo>
                    <a:pt x="21462" y="22001"/>
                  </a:moveTo>
                  <a:cubicBezTo>
                    <a:pt x="9586" y="21925"/>
                    <a:pt x="0" y="12277"/>
                    <a:pt x="0" y="402"/>
                  </a:cubicBezTo>
                  <a:cubicBezTo>
                    <a:pt x="-1" y="267"/>
                    <a:pt x="1" y="133"/>
                    <a:pt x="3" y="-1"/>
                  </a:cubicBezTo>
                  <a:lnTo>
                    <a:pt x="21600" y="402"/>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8" name="Group 35"/>
          <p:cNvGrpSpPr>
            <a:grpSpLocks/>
          </p:cNvGrpSpPr>
          <p:nvPr/>
        </p:nvGrpSpPr>
        <p:grpSpPr bwMode="auto">
          <a:xfrm rot="-385665">
            <a:off x="3709988" y="1408113"/>
            <a:ext cx="196850" cy="66675"/>
            <a:chOff x="2574" y="1091"/>
            <a:chExt cx="262" cy="58"/>
          </a:xfrm>
        </p:grpSpPr>
        <p:sp>
          <p:nvSpPr>
            <p:cNvPr id="38556" name="Arc 36"/>
            <p:cNvSpPr>
              <a:spLocks/>
            </p:cNvSpPr>
            <p:nvPr/>
          </p:nvSpPr>
          <p:spPr bwMode="auto">
            <a:xfrm rot="120000">
              <a:off x="2627" y="1092"/>
              <a:ext cx="106" cy="53"/>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394" y="21599"/>
                  </a:moveTo>
                  <a:cubicBezTo>
                    <a:pt x="9546" y="21486"/>
                    <a:pt x="0" y="11849"/>
                    <a:pt x="0" y="0"/>
                  </a:cubicBezTo>
                </a:path>
                <a:path w="21600" h="21599" stroke="0" extrusionOk="0">
                  <a:moveTo>
                    <a:pt x="21394" y="21599"/>
                  </a:moveTo>
                  <a:cubicBezTo>
                    <a:pt x="9546" y="21486"/>
                    <a:pt x="0" y="1184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57" name="Arc 37"/>
            <p:cNvSpPr>
              <a:spLocks/>
            </p:cNvSpPr>
            <p:nvPr/>
          </p:nvSpPr>
          <p:spPr bwMode="auto">
            <a:xfrm rot="120000">
              <a:off x="2574" y="1091"/>
              <a:ext cx="158" cy="54"/>
            </a:xfrm>
            <a:custGeom>
              <a:avLst/>
              <a:gdLst>
                <a:gd name="T0" fmla="*/ 0 w 21600"/>
                <a:gd name="T1" fmla="*/ 0 h 22002"/>
                <a:gd name="T2" fmla="*/ 0 w 21600"/>
                <a:gd name="T3" fmla="*/ 0 h 22002"/>
                <a:gd name="T4" fmla="*/ 0 w 21600"/>
                <a:gd name="T5" fmla="*/ 0 h 22002"/>
                <a:gd name="T6" fmla="*/ 0 60000 65536"/>
                <a:gd name="T7" fmla="*/ 0 60000 65536"/>
                <a:gd name="T8" fmla="*/ 0 60000 65536"/>
                <a:gd name="T9" fmla="*/ 0 w 21600"/>
                <a:gd name="T10" fmla="*/ 0 h 22002"/>
                <a:gd name="T11" fmla="*/ 21600 w 21600"/>
                <a:gd name="T12" fmla="*/ 22002 h 22002"/>
              </a:gdLst>
              <a:ahLst/>
              <a:cxnLst>
                <a:cxn ang="T6">
                  <a:pos x="T0" y="T1"/>
                </a:cxn>
                <a:cxn ang="T7">
                  <a:pos x="T2" y="T3"/>
                </a:cxn>
                <a:cxn ang="T8">
                  <a:pos x="T4" y="T5"/>
                </a:cxn>
              </a:cxnLst>
              <a:rect l="T9" t="T10" r="T11" b="T12"/>
              <a:pathLst>
                <a:path w="21600" h="22002" fill="none" extrusionOk="0">
                  <a:moveTo>
                    <a:pt x="21462" y="22001"/>
                  </a:moveTo>
                  <a:cubicBezTo>
                    <a:pt x="9586" y="21925"/>
                    <a:pt x="0" y="12277"/>
                    <a:pt x="0" y="402"/>
                  </a:cubicBezTo>
                  <a:cubicBezTo>
                    <a:pt x="-1" y="267"/>
                    <a:pt x="1" y="133"/>
                    <a:pt x="3" y="-1"/>
                  </a:cubicBezTo>
                </a:path>
                <a:path w="21600" h="22002" stroke="0" extrusionOk="0">
                  <a:moveTo>
                    <a:pt x="21462" y="22001"/>
                  </a:moveTo>
                  <a:cubicBezTo>
                    <a:pt x="9586" y="21925"/>
                    <a:pt x="0" y="12277"/>
                    <a:pt x="0" y="402"/>
                  </a:cubicBezTo>
                  <a:cubicBezTo>
                    <a:pt x="-1" y="267"/>
                    <a:pt x="1" y="133"/>
                    <a:pt x="3" y="-1"/>
                  </a:cubicBezTo>
                  <a:lnTo>
                    <a:pt x="21600" y="402"/>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58" name="Arc 38"/>
            <p:cNvSpPr>
              <a:spLocks/>
            </p:cNvSpPr>
            <p:nvPr/>
          </p:nvSpPr>
          <p:spPr bwMode="auto">
            <a:xfrm rot="120000">
              <a:off x="2679" y="1096"/>
              <a:ext cx="157" cy="53"/>
            </a:xfrm>
            <a:custGeom>
              <a:avLst/>
              <a:gdLst>
                <a:gd name="T0" fmla="*/ 0 w 21600"/>
                <a:gd name="T1" fmla="*/ 0 h 22011"/>
                <a:gd name="T2" fmla="*/ 0 w 21600"/>
                <a:gd name="T3" fmla="*/ 0 h 22011"/>
                <a:gd name="T4" fmla="*/ 0 w 21600"/>
                <a:gd name="T5" fmla="*/ 0 h 22011"/>
                <a:gd name="T6" fmla="*/ 0 60000 65536"/>
                <a:gd name="T7" fmla="*/ 0 60000 65536"/>
                <a:gd name="T8" fmla="*/ 0 60000 65536"/>
                <a:gd name="T9" fmla="*/ 0 w 21600"/>
                <a:gd name="T10" fmla="*/ 0 h 22011"/>
                <a:gd name="T11" fmla="*/ 21600 w 21600"/>
                <a:gd name="T12" fmla="*/ 22011 h 22011"/>
              </a:gdLst>
              <a:ahLst/>
              <a:cxnLst>
                <a:cxn ang="T6">
                  <a:pos x="T0" y="T1"/>
                </a:cxn>
                <a:cxn ang="T7">
                  <a:pos x="T2" y="T3"/>
                </a:cxn>
                <a:cxn ang="T8">
                  <a:pos x="T4" y="T5"/>
                </a:cxn>
              </a:cxnLst>
              <a:rect l="T9" t="T10" r="T11" b="T12"/>
              <a:pathLst>
                <a:path w="21600" h="22011" fill="none" extrusionOk="0">
                  <a:moveTo>
                    <a:pt x="21600" y="22011"/>
                  </a:moveTo>
                  <a:cubicBezTo>
                    <a:pt x="9670" y="22011"/>
                    <a:pt x="0" y="12340"/>
                    <a:pt x="0" y="411"/>
                  </a:cubicBezTo>
                  <a:cubicBezTo>
                    <a:pt x="-1" y="273"/>
                    <a:pt x="1" y="136"/>
                    <a:pt x="3" y="-1"/>
                  </a:cubicBezTo>
                </a:path>
                <a:path w="21600" h="22011" stroke="0" extrusionOk="0">
                  <a:moveTo>
                    <a:pt x="21600" y="22011"/>
                  </a:moveTo>
                  <a:cubicBezTo>
                    <a:pt x="9670" y="22011"/>
                    <a:pt x="0" y="12340"/>
                    <a:pt x="0" y="411"/>
                  </a:cubicBezTo>
                  <a:cubicBezTo>
                    <a:pt x="-1" y="273"/>
                    <a:pt x="1" y="136"/>
                    <a:pt x="3" y="-1"/>
                  </a:cubicBezTo>
                  <a:lnTo>
                    <a:pt x="21600" y="411"/>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9" name="Group 39"/>
          <p:cNvGrpSpPr>
            <a:grpSpLocks/>
          </p:cNvGrpSpPr>
          <p:nvPr/>
        </p:nvGrpSpPr>
        <p:grpSpPr bwMode="auto">
          <a:xfrm rot="-385665">
            <a:off x="3848100" y="1411288"/>
            <a:ext cx="198438" cy="66675"/>
            <a:chOff x="2757" y="1102"/>
            <a:chExt cx="263" cy="58"/>
          </a:xfrm>
        </p:grpSpPr>
        <p:sp>
          <p:nvSpPr>
            <p:cNvPr id="38553" name="Arc 40"/>
            <p:cNvSpPr>
              <a:spLocks/>
            </p:cNvSpPr>
            <p:nvPr/>
          </p:nvSpPr>
          <p:spPr bwMode="auto">
            <a:xfrm rot="120000">
              <a:off x="2810" y="1103"/>
              <a:ext cx="104"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54" name="Arc 41"/>
            <p:cNvSpPr>
              <a:spLocks/>
            </p:cNvSpPr>
            <p:nvPr/>
          </p:nvSpPr>
          <p:spPr bwMode="auto">
            <a:xfrm rot="120000">
              <a:off x="2757" y="1102"/>
              <a:ext cx="157"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55" name="Arc 42"/>
            <p:cNvSpPr>
              <a:spLocks/>
            </p:cNvSpPr>
            <p:nvPr/>
          </p:nvSpPr>
          <p:spPr bwMode="auto">
            <a:xfrm rot="120000">
              <a:off x="2862" y="1106"/>
              <a:ext cx="158" cy="54"/>
            </a:xfrm>
            <a:custGeom>
              <a:avLst/>
              <a:gdLst>
                <a:gd name="T0" fmla="*/ 0 w 21600"/>
                <a:gd name="T1" fmla="*/ 0 h 22002"/>
                <a:gd name="T2" fmla="*/ 0 w 21600"/>
                <a:gd name="T3" fmla="*/ 0 h 22002"/>
                <a:gd name="T4" fmla="*/ 0 w 21600"/>
                <a:gd name="T5" fmla="*/ 0 h 22002"/>
                <a:gd name="T6" fmla="*/ 0 60000 65536"/>
                <a:gd name="T7" fmla="*/ 0 60000 65536"/>
                <a:gd name="T8" fmla="*/ 0 60000 65536"/>
                <a:gd name="T9" fmla="*/ 0 w 21600"/>
                <a:gd name="T10" fmla="*/ 0 h 22002"/>
                <a:gd name="T11" fmla="*/ 21600 w 21600"/>
                <a:gd name="T12" fmla="*/ 22002 h 22002"/>
              </a:gdLst>
              <a:ahLst/>
              <a:cxnLst>
                <a:cxn ang="T6">
                  <a:pos x="T0" y="T1"/>
                </a:cxn>
                <a:cxn ang="T7">
                  <a:pos x="T2" y="T3"/>
                </a:cxn>
                <a:cxn ang="T8">
                  <a:pos x="T4" y="T5"/>
                </a:cxn>
              </a:cxnLst>
              <a:rect l="T9" t="T10" r="T11" b="T12"/>
              <a:pathLst>
                <a:path w="21600" h="22002" fill="none" extrusionOk="0">
                  <a:moveTo>
                    <a:pt x="21462" y="22001"/>
                  </a:moveTo>
                  <a:cubicBezTo>
                    <a:pt x="9586" y="21925"/>
                    <a:pt x="0" y="12277"/>
                    <a:pt x="0" y="402"/>
                  </a:cubicBezTo>
                  <a:cubicBezTo>
                    <a:pt x="-1" y="267"/>
                    <a:pt x="1" y="133"/>
                    <a:pt x="3" y="-1"/>
                  </a:cubicBezTo>
                </a:path>
                <a:path w="21600" h="22002" stroke="0" extrusionOk="0">
                  <a:moveTo>
                    <a:pt x="21462" y="22001"/>
                  </a:moveTo>
                  <a:cubicBezTo>
                    <a:pt x="9586" y="21925"/>
                    <a:pt x="0" y="12277"/>
                    <a:pt x="0" y="402"/>
                  </a:cubicBezTo>
                  <a:cubicBezTo>
                    <a:pt x="-1" y="267"/>
                    <a:pt x="1" y="133"/>
                    <a:pt x="3" y="-1"/>
                  </a:cubicBezTo>
                  <a:lnTo>
                    <a:pt x="21600" y="402"/>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10" name="Group 43"/>
          <p:cNvGrpSpPr>
            <a:grpSpLocks/>
          </p:cNvGrpSpPr>
          <p:nvPr/>
        </p:nvGrpSpPr>
        <p:grpSpPr bwMode="auto">
          <a:xfrm rot="-385665">
            <a:off x="4508500" y="1436688"/>
            <a:ext cx="195263" cy="63500"/>
            <a:chOff x="3600" y="1151"/>
            <a:chExt cx="260" cy="57"/>
          </a:xfrm>
        </p:grpSpPr>
        <p:sp>
          <p:nvSpPr>
            <p:cNvPr id="38550" name="Arc 44"/>
            <p:cNvSpPr>
              <a:spLocks/>
            </p:cNvSpPr>
            <p:nvPr/>
          </p:nvSpPr>
          <p:spPr bwMode="auto">
            <a:xfrm rot="120000">
              <a:off x="3651" y="1151"/>
              <a:ext cx="105" cy="5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51" name="Arc 45"/>
            <p:cNvSpPr>
              <a:spLocks/>
            </p:cNvSpPr>
            <p:nvPr/>
          </p:nvSpPr>
          <p:spPr bwMode="auto">
            <a:xfrm rot="120000">
              <a:off x="3600" y="1151"/>
              <a:ext cx="157"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52" name="Arc 46"/>
            <p:cNvSpPr>
              <a:spLocks/>
            </p:cNvSpPr>
            <p:nvPr/>
          </p:nvSpPr>
          <p:spPr bwMode="auto">
            <a:xfrm rot="120000">
              <a:off x="3703" y="1155"/>
              <a:ext cx="157" cy="53"/>
            </a:xfrm>
            <a:custGeom>
              <a:avLst/>
              <a:gdLst>
                <a:gd name="T0" fmla="*/ 0 w 21600"/>
                <a:gd name="T1" fmla="*/ 0 h 22011"/>
                <a:gd name="T2" fmla="*/ 0 w 21600"/>
                <a:gd name="T3" fmla="*/ 0 h 22011"/>
                <a:gd name="T4" fmla="*/ 0 w 21600"/>
                <a:gd name="T5" fmla="*/ 0 h 22011"/>
                <a:gd name="T6" fmla="*/ 0 60000 65536"/>
                <a:gd name="T7" fmla="*/ 0 60000 65536"/>
                <a:gd name="T8" fmla="*/ 0 60000 65536"/>
                <a:gd name="T9" fmla="*/ 0 w 21600"/>
                <a:gd name="T10" fmla="*/ 0 h 22011"/>
                <a:gd name="T11" fmla="*/ 21600 w 21600"/>
                <a:gd name="T12" fmla="*/ 22011 h 22011"/>
              </a:gdLst>
              <a:ahLst/>
              <a:cxnLst>
                <a:cxn ang="T6">
                  <a:pos x="T0" y="T1"/>
                </a:cxn>
                <a:cxn ang="T7">
                  <a:pos x="T2" y="T3"/>
                </a:cxn>
                <a:cxn ang="T8">
                  <a:pos x="T4" y="T5"/>
                </a:cxn>
              </a:cxnLst>
              <a:rect l="T9" t="T10" r="T11" b="T12"/>
              <a:pathLst>
                <a:path w="21600" h="22011" fill="none" extrusionOk="0">
                  <a:moveTo>
                    <a:pt x="21600" y="22011"/>
                  </a:moveTo>
                  <a:cubicBezTo>
                    <a:pt x="9670" y="22011"/>
                    <a:pt x="0" y="12340"/>
                    <a:pt x="0" y="411"/>
                  </a:cubicBezTo>
                  <a:cubicBezTo>
                    <a:pt x="-1" y="273"/>
                    <a:pt x="1" y="136"/>
                    <a:pt x="3" y="-1"/>
                  </a:cubicBezTo>
                </a:path>
                <a:path w="21600" h="22011" stroke="0" extrusionOk="0">
                  <a:moveTo>
                    <a:pt x="21600" y="22011"/>
                  </a:moveTo>
                  <a:cubicBezTo>
                    <a:pt x="9670" y="22011"/>
                    <a:pt x="0" y="12340"/>
                    <a:pt x="0" y="411"/>
                  </a:cubicBezTo>
                  <a:cubicBezTo>
                    <a:pt x="-1" y="273"/>
                    <a:pt x="1" y="136"/>
                    <a:pt x="3" y="-1"/>
                  </a:cubicBezTo>
                  <a:lnTo>
                    <a:pt x="21600" y="411"/>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11" name="Group 47"/>
          <p:cNvGrpSpPr>
            <a:grpSpLocks/>
          </p:cNvGrpSpPr>
          <p:nvPr/>
        </p:nvGrpSpPr>
        <p:grpSpPr bwMode="auto">
          <a:xfrm rot="-385665">
            <a:off x="4387850" y="1412875"/>
            <a:ext cx="196850" cy="63500"/>
            <a:chOff x="3440" y="1137"/>
            <a:chExt cx="261" cy="56"/>
          </a:xfrm>
        </p:grpSpPr>
        <p:sp>
          <p:nvSpPr>
            <p:cNvPr id="38547" name="Arc 48"/>
            <p:cNvSpPr>
              <a:spLocks/>
            </p:cNvSpPr>
            <p:nvPr/>
          </p:nvSpPr>
          <p:spPr bwMode="auto">
            <a:xfrm rot="120000">
              <a:off x="3491" y="1137"/>
              <a:ext cx="106" cy="53"/>
            </a:xfrm>
            <a:custGeom>
              <a:avLst/>
              <a:gdLst>
                <a:gd name="T0" fmla="*/ 0 w 21600"/>
                <a:gd name="T1" fmla="*/ 0 h 22008"/>
                <a:gd name="T2" fmla="*/ 0 w 21600"/>
                <a:gd name="T3" fmla="*/ 0 h 22008"/>
                <a:gd name="T4" fmla="*/ 0 w 21600"/>
                <a:gd name="T5" fmla="*/ 0 h 22008"/>
                <a:gd name="T6" fmla="*/ 0 60000 65536"/>
                <a:gd name="T7" fmla="*/ 0 60000 65536"/>
                <a:gd name="T8" fmla="*/ 0 60000 65536"/>
                <a:gd name="T9" fmla="*/ 0 w 21600"/>
                <a:gd name="T10" fmla="*/ 0 h 22008"/>
                <a:gd name="T11" fmla="*/ 21600 w 21600"/>
                <a:gd name="T12" fmla="*/ 22008 h 22008"/>
              </a:gdLst>
              <a:ahLst/>
              <a:cxnLst>
                <a:cxn ang="T6">
                  <a:pos x="T0" y="T1"/>
                </a:cxn>
                <a:cxn ang="T7">
                  <a:pos x="T2" y="T3"/>
                </a:cxn>
                <a:cxn ang="T8">
                  <a:pos x="T4" y="T5"/>
                </a:cxn>
              </a:cxnLst>
              <a:rect l="T9" t="T10" r="T11" b="T12"/>
              <a:pathLst>
                <a:path w="21600" h="22008" fill="none" extrusionOk="0">
                  <a:moveTo>
                    <a:pt x="21392" y="22008"/>
                  </a:moveTo>
                  <a:cubicBezTo>
                    <a:pt x="9544" y="21894"/>
                    <a:pt x="0" y="12257"/>
                    <a:pt x="0" y="409"/>
                  </a:cubicBezTo>
                  <a:cubicBezTo>
                    <a:pt x="-1" y="272"/>
                    <a:pt x="1" y="136"/>
                    <a:pt x="3" y="-1"/>
                  </a:cubicBezTo>
                </a:path>
                <a:path w="21600" h="22008" stroke="0" extrusionOk="0">
                  <a:moveTo>
                    <a:pt x="21392" y="22008"/>
                  </a:moveTo>
                  <a:cubicBezTo>
                    <a:pt x="9544" y="21894"/>
                    <a:pt x="0" y="12257"/>
                    <a:pt x="0" y="409"/>
                  </a:cubicBezTo>
                  <a:cubicBezTo>
                    <a:pt x="-1" y="272"/>
                    <a:pt x="1" y="136"/>
                    <a:pt x="3" y="-1"/>
                  </a:cubicBezTo>
                  <a:lnTo>
                    <a:pt x="21600" y="409"/>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48" name="Arc 49"/>
            <p:cNvSpPr>
              <a:spLocks/>
            </p:cNvSpPr>
            <p:nvPr/>
          </p:nvSpPr>
          <p:spPr bwMode="auto">
            <a:xfrm rot="120000">
              <a:off x="3440" y="1137"/>
              <a:ext cx="157" cy="54"/>
            </a:xfrm>
            <a:custGeom>
              <a:avLst/>
              <a:gdLst>
                <a:gd name="T0" fmla="*/ 0 w 21600"/>
                <a:gd name="T1" fmla="*/ 0 h 22002"/>
                <a:gd name="T2" fmla="*/ 0 w 21600"/>
                <a:gd name="T3" fmla="*/ 0 h 22002"/>
                <a:gd name="T4" fmla="*/ 0 w 21600"/>
                <a:gd name="T5" fmla="*/ 0 h 22002"/>
                <a:gd name="T6" fmla="*/ 0 60000 65536"/>
                <a:gd name="T7" fmla="*/ 0 60000 65536"/>
                <a:gd name="T8" fmla="*/ 0 60000 65536"/>
                <a:gd name="T9" fmla="*/ 0 w 21600"/>
                <a:gd name="T10" fmla="*/ 0 h 22002"/>
                <a:gd name="T11" fmla="*/ 21600 w 21600"/>
                <a:gd name="T12" fmla="*/ 22002 h 22002"/>
              </a:gdLst>
              <a:ahLst/>
              <a:cxnLst>
                <a:cxn ang="T6">
                  <a:pos x="T0" y="T1"/>
                </a:cxn>
                <a:cxn ang="T7">
                  <a:pos x="T2" y="T3"/>
                </a:cxn>
                <a:cxn ang="T8">
                  <a:pos x="T4" y="T5"/>
                </a:cxn>
              </a:cxnLst>
              <a:rect l="T9" t="T10" r="T11" b="T12"/>
              <a:pathLst>
                <a:path w="21600" h="22002" fill="none" extrusionOk="0">
                  <a:moveTo>
                    <a:pt x="21461" y="22001"/>
                  </a:moveTo>
                  <a:cubicBezTo>
                    <a:pt x="9586" y="21925"/>
                    <a:pt x="0" y="12277"/>
                    <a:pt x="0" y="402"/>
                  </a:cubicBezTo>
                  <a:cubicBezTo>
                    <a:pt x="-1" y="267"/>
                    <a:pt x="1" y="133"/>
                    <a:pt x="3" y="-1"/>
                  </a:cubicBezTo>
                </a:path>
                <a:path w="21600" h="22002" stroke="0" extrusionOk="0">
                  <a:moveTo>
                    <a:pt x="21461" y="22001"/>
                  </a:moveTo>
                  <a:cubicBezTo>
                    <a:pt x="9586" y="21925"/>
                    <a:pt x="0" y="12277"/>
                    <a:pt x="0" y="402"/>
                  </a:cubicBezTo>
                  <a:cubicBezTo>
                    <a:pt x="-1" y="267"/>
                    <a:pt x="1" y="133"/>
                    <a:pt x="3" y="-1"/>
                  </a:cubicBezTo>
                  <a:lnTo>
                    <a:pt x="21600" y="402"/>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49" name="Arc 50"/>
            <p:cNvSpPr>
              <a:spLocks/>
            </p:cNvSpPr>
            <p:nvPr/>
          </p:nvSpPr>
          <p:spPr bwMode="auto">
            <a:xfrm rot="120000">
              <a:off x="3543" y="1140"/>
              <a:ext cx="158"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3" y="21599"/>
                  </a:moveTo>
                  <a:cubicBezTo>
                    <a:pt x="9587" y="21524"/>
                    <a:pt x="0" y="11875"/>
                    <a:pt x="0" y="0"/>
                  </a:cubicBezTo>
                </a:path>
                <a:path w="21600" h="21600" stroke="0" extrusionOk="0">
                  <a:moveTo>
                    <a:pt x="21463" y="21599"/>
                  </a:moveTo>
                  <a:cubicBezTo>
                    <a:pt x="9587" y="21524"/>
                    <a:pt x="0" y="11875"/>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12" name="Group 51"/>
          <p:cNvGrpSpPr>
            <a:grpSpLocks/>
          </p:cNvGrpSpPr>
          <p:nvPr/>
        </p:nvGrpSpPr>
        <p:grpSpPr bwMode="auto">
          <a:xfrm rot="-385665">
            <a:off x="4108450" y="1422400"/>
            <a:ext cx="195263" cy="65088"/>
            <a:chOff x="3075" y="1110"/>
            <a:chExt cx="261" cy="57"/>
          </a:xfrm>
        </p:grpSpPr>
        <p:sp>
          <p:nvSpPr>
            <p:cNvPr id="38544" name="Arc 52"/>
            <p:cNvSpPr>
              <a:spLocks/>
            </p:cNvSpPr>
            <p:nvPr/>
          </p:nvSpPr>
          <p:spPr bwMode="auto">
            <a:xfrm rot="120000">
              <a:off x="3127" y="1111"/>
              <a:ext cx="105" cy="5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45" name="Arc 53"/>
            <p:cNvSpPr>
              <a:spLocks/>
            </p:cNvSpPr>
            <p:nvPr/>
          </p:nvSpPr>
          <p:spPr bwMode="auto">
            <a:xfrm rot="120000">
              <a:off x="3075" y="1110"/>
              <a:ext cx="157" cy="5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2" y="21599"/>
                  </a:moveTo>
                  <a:cubicBezTo>
                    <a:pt x="9586" y="21523"/>
                    <a:pt x="0" y="11875"/>
                    <a:pt x="0" y="0"/>
                  </a:cubicBezTo>
                </a:path>
                <a:path w="21600" h="21600" stroke="0" extrusionOk="0">
                  <a:moveTo>
                    <a:pt x="21462" y="21599"/>
                  </a:moveTo>
                  <a:cubicBezTo>
                    <a:pt x="9586" y="21523"/>
                    <a:pt x="0" y="11875"/>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46" name="Arc 54"/>
            <p:cNvSpPr>
              <a:spLocks/>
            </p:cNvSpPr>
            <p:nvPr/>
          </p:nvSpPr>
          <p:spPr bwMode="auto">
            <a:xfrm rot="120000">
              <a:off x="3179" y="1115"/>
              <a:ext cx="157" cy="52"/>
            </a:xfrm>
            <a:custGeom>
              <a:avLst/>
              <a:gdLst>
                <a:gd name="T0" fmla="*/ 0 w 21600"/>
                <a:gd name="T1" fmla="*/ 0 h 22019"/>
                <a:gd name="T2" fmla="*/ 0 w 21600"/>
                <a:gd name="T3" fmla="*/ 0 h 22019"/>
                <a:gd name="T4" fmla="*/ 0 w 21600"/>
                <a:gd name="T5" fmla="*/ 0 h 22019"/>
                <a:gd name="T6" fmla="*/ 0 60000 65536"/>
                <a:gd name="T7" fmla="*/ 0 60000 65536"/>
                <a:gd name="T8" fmla="*/ 0 60000 65536"/>
                <a:gd name="T9" fmla="*/ 0 w 21600"/>
                <a:gd name="T10" fmla="*/ 0 h 22019"/>
                <a:gd name="T11" fmla="*/ 21600 w 21600"/>
                <a:gd name="T12" fmla="*/ 22019 h 22019"/>
              </a:gdLst>
              <a:ahLst/>
              <a:cxnLst>
                <a:cxn ang="T6">
                  <a:pos x="T0" y="T1"/>
                </a:cxn>
                <a:cxn ang="T7">
                  <a:pos x="T2" y="T3"/>
                </a:cxn>
                <a:cxn ang="T8">
                  <a:pos x="T4" y="T5"/>
                </a:cxn>
              </a:cxnLst>
              <a:rect l="T9" t="T10" r="T11" b="T12"/>
              <a:pathLst>
                <a:path w="21600" h="22019" fill="none" extrusionOk="0">
                  <a:moveTo>
                    <a:pt x="21600" y="22019"/>
                  </a:moveTo>
                  <a:cubicBezTo>
                    <a:pt x="9670" y="22019"/>
                    <a:pt x="0" y="12348"/>
                    <a:pt x="0" y="419"/>
                  </a:cubicBezTo>
                  <a:cubicBezTo>
                    <a:pt x="-1" y="279"/>
                    <a:pt x="1" y="139"/>
                    <a:pt x="4" y="0"/>
                  </a:cubicBezTo>
                </a:path>
                <a:path w="21600" h="22019" stroke="0" extrusionOk="0">
                  <a:moveTo>
                    <a:pt x="21600" y="22019"/>
                  </a:moveTo>
                  <a:cubicBezTo>
                    <a:pt x="9670" y="22019"/>
                    <a:pt x="0" y="12348"/>
                    <a:pt x="0" y="419"/>
                  </a:cubicBezTo>
                  <a:cubicBezTo>
                    <a:pt x="-1" y="279"/>
                    <a:pt x="1" y="139"/>
                    <a:pt x="4" y="0"/>
                  </a:cubicBezTo>
                  <a:lnTo>
                    <a:pt x="21600" y="419"/>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13" name="Group 55"/>
          <p:cNvGrpSpPr>
            <a:grpSpLocks/>
          </p:cNvGrpSpPr>
          <p:nvPr/>
        </p:nvGrpSpPr>
        <p:grpSpPr bwMode="auto">
          <a:xfrm>
            <a:off x="3905250" y="1414463"/>
            <a:ext cx="349250" cy="87312"/>
            <a:chOff x="2460" y="891"/>
            <a:chExt cx="220" cy="55"/>
          </a:xfrm>
        </p:grpSpPr>
        <p:grpSp>
          <p:nvGrpSpPr>
            <p:cNvPr id="14" name="Group 56"/>
            <p:cNvGrpSpPr>
              <a:grpSpLocks/>
            </p:cNvGrpSpPr>
            <p:nvPr/>
          </p:nvGrpSpPr>
          <p:grpSpPr bwMode="auto">
            <a:xfrm rot="-385665">
              <a:off x="2460" y="894"/>
              <a:ext cx="124" cy="40"/>
              <a:chOff x="2830" y="1113"/>
              <a:chExt cx="262" cy="56"/>
            </a:xfrm>
          </p:grpSpPr>
          <p:sp>
            <p:nvSpPr>
              <p:cNvPr id="38541" name="Arc 57"/>
              <p:cNvSpPr>
                <a:spLocks/>
              </p:cNvSpPr>
              <p:nvPr/>
            </p:nvSpPr>
            <p:spPr bwMode="auto">
              <a:xfrm rot="120000">
                <a:off x="2883" y="1114"/>
                <a:ext cx="105" cy="53"/>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392" y="21599"/>
                    </a:moveTo>
                    <a:cubicBezTo>
                      <a:pt x="9544" y="21485"/>
                      <a:pt x="0" y="11848"/>
                      <a:pt x="0" y="0"/>
                    </a:cubicBezTo>
                  </a:path>
                  <a:path w="21600" h="21599" stroke="0" extrusionOk="0">
                    <a:moveTo>
                      <a:pt x="21392" y="21599"/>
                    </a:moveTo>
                    <a:cubicBezTo>
                      <a:pt x="9544" y="21485"/>
                      <a:pt x="0" y="11848"/>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42" name="Arc 58"/>
              <p:cNvSpPr>
                <a:spLocks/>
              </p:cNvSpPr>
              <p:nvPr/>
            </p:nvSpPr>
            <p:spPr bwMode="auto">
              <a:xfrm rot="120000">
                <a:off x="2830" y="1113"/>
                <a:ext cx="157"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1" y="22009"/>
                    </a:moveTo>
                    <a:cubicBezTo>
                      <a:pt x="9586" y="21933"/>
                      <a:pt x="0" y="12285"/>
                      <a:pt x="0" y="410"/>
                    </a:cubicBezTo>
                    <a:cubicBezTo>
                      <a:pt x="-1" y="273"/>
                      <a:pt x="1" y="136"/>
                      <a:pt x="3" y="-1"/>
                    </a:cubicBezTo>
                  </a:path>
                  <a:path w="21600" h="22010" stroke="0" extrusionOk="0">
                    <a:moveTo>
                      <a:pt x="21461"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43" name="Arc 59"/>
              <p:cNvSpPr>
                <a:spLocks/>
              </p:cNvSpPr>
              <p:nvPr/>
            </p:nvSpPr>
            <p:spPr bwMode="auto">
              <a:xfrm rot="120000">
                <a:off x="2935" y="1117"/>
                <a:ext cx="157" cy="5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15" name="Group 60"/>
            <p:cNvGrpSpPr>
              <a:grpSpLocks/>
            </p:cNvGrpSpPr>
            <p:nvPr/>
          </p:nvGrpSpPr>
          <p:grpSpPr bwMode="auto">
            <a:xfrm rot="-385665">
              <a:off x="2556" y="905"/>
              <a:ext cx="124" cy="41"/>
              <a:chOff x="3005" y="1120"/>
              <a:chExt cx="261" cy="58"/>
            </a:xfrm>
          </p:grpSpPr>
          <p:sp>
            <p:nvSpPr>
              <p:cNvPr id="38538" name="Arc 61"/>
              <p:cNvSpPr>
                <a:spLocks/>
              </p:cNvSpPr>
              <p:nvPr/>
            </p:nvSpPr>
            <p:spPr bwMode="auto">
              <a:xfrm rot="120000">
                <a:off x="3058" y="1121"/>
                <a:ext cx="104" cy="53"/>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391" y="21598"/>
                    </a:moveTo>
                    <a:cubicBezTo>
                      <a:pt x="9543" y="21484"/>
                      <a:pt x="0" y="11847"/>
                      <a:pt x="0" y="0"/>
                    </a:cubicBezTo>
                  </a:path>
                  <a:path w="21600" h="21599" stroke="0" extrusionOk="0">
                    <a:moveTo>
                      <a:pt x="21391" y="21598"/>
                    </a:moveTo>
                    <a:cubicBezTo>
                      <a:pt x="9543" y="21484"/>
                      <a:pt x="0" y="1184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39" name="Arc 62"/>
              <p:cNvSpPr>
                <a:spLocks/>
              </p:cNvSpPr>
              <p:nvPr/>
            </p:nvSpPr>
            <p:spPr bwMode="auto">
              <a:xfrm rot="120000">
                <a:off x="3005" y="1120"/>
                <a:ext cx="157" cy="53"/>
              </a:xfrm>
              <a:custGeom>
                <a:avLst/>
                <a:gdLst>
                  <a:gd name="T0" fmla="*/ 0 w 21600"/>
                  <a:gd name="T1" fmla="*/ 0 h 22011"/>
                  <a:gd name="T2" fmla="*/ 0 w 21600"/>
                  <a:gd name="T3" fmla="*/ 0 h 22011"/>
                  <a:gd name="T4" fmla="*/ 0 w 21600"/>
                  <a:gd name="T5" fmla="*/ 0 h 22011"/>
                  <a:gd name="T6" fmla="*/ 0 60000 65536"/>
                  <a:gd name="T7" fmla="*/ 0 60000 65536"/>
                  <a:gd name="T8" fmla="*/ 0 60000 65536"/>
                  <a:gd name="T9" fmla="*/ 0 w 21600"/>
                  <a:gd name="T10" fmla="*/ 0 h 22011"/>
                  <a:gd name="T11" fmla="*/ 21600 w 21600"/>
                  <a:gd name="T12" fmla="*/ 22011 h 22011"/>
                </a:gdLst>
                <a:ahLst/>
                <a:cxnLst>
                  <a:cxn ang="T6">
                    <a:pos x="T0" y="T1"/>
                  </a:cxn>
                  <a:cxn ang="T7">
                    <a:pos x="T2" y="T3"/>
                  </a:cxn>
                  <a:cxn ang="T8">
                    <a:pos x="T4" y="T5"/>
                  </a:cxn>
                </a:cxnLst>
                <a:rect l="T9" t="T10" r="T11" b="T12"/>
                <a:pathLst>
                  <a:path w="21600" h="22011" fill="none" extrusionOk="0">
                    <a:moveTo>
                      <a:pt x="21600" y="22011"/>
                    </a:moveTo>
                    <a:cubicBezTo>
                      <a:pt x="9670" y="22011"/>
                      <a:pt x="0" y="12340"/>
                      <a:pt x="0" y="411"/>
                    </a:cubicBezTo>
                    <a:cubicBezTo>
                      <a:pt x="-1" y="273"/>
                      <a:pt x="1" y="136"/>
                      <a:pt x="3" y="-1"/>
                    </a:cubicBezTo>
                  </a:path>
                  <a:path w="21600" h="22011" stroke="0" extrusionOk="0">
                    <a:moveTo>
                      <a:pt x="21600" y="22011"/>
                    </a:moveTo>
                    <a:cubicBezTo>
                      <a:pt x="9670" y="22011"/>
                      <a:pt x="0" y="12340"/>
                      <a:pt x="0" y="411"/>
                    </a:cubicBezTo>
                    <a:cubicBezTo>
                      <a:pt x="-1" y="273"/>
                      <a:pt x="1" y="136"/>
                      <a:pt x="3" y="-1"/>
                    </a:cubicBezTo>
                    <a:lnTo>
                      <a:pt x="21600" y="41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40" name="Arc 63"/>
              <p:cNvSpPr>
                <a:spLocks/>
              </p:cNvSpPr>
              <p:nvPr/>
            </p:nvSpPr>
            <p:spPr bwMode="auto">
              <a:xfrm rot="120000">
                <a:off x="3109" y="1125"/>
                <a:ext cx="157"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1" y="22009"/>
                    </a:moveTo>
                    <a:cubicBezTo>
                      <a:pt x="9586" y="21933"/>
                      <a:pt x="0" y="12285"/>
                      <a:pt x="0" y="410"/>
                    </a:cubicBezTo>
                    <a:cubicBezTo>
                      <a:pt x="-1" y="273"/>
                      <a:pt x="1" y="136"/>
                      <a:pt x="3" y="-1"/>
                    </a:cubicBezTo>
                  </a:path>
                  <a:path w="21600" h="22010" stroke="0" extrusionOk="0">
                    <a:moveTo>
                      <a:pt x="21461"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16" name="Group 64"/>
            <p:cNvGrpSpPr>
              <a:grpSpLocks/>
            </p:cNvGrpSpPr>
            <p:nvPr/>
          </p:nvGrpSpPr>
          <p:grpSpPr bwMode="auto">
            <a:xfrm rot="-385665">
              <a:off x="2467" y="900"/>
              <a:ext cx="124" cy="41"/>
              <a:chOff x="2844" y="1123"/>
              <a:chExt cx="260" cy="56"/>
            </a:xfrm>
          </p:grpSpPr>
          <p:sp>
            <p:nvSpPr>
              <p:cNvPr id="38535" name="Arc 65"/>
              <p:cNvSpPr>
                <a:spLocks/>
              </p:cNvSpPr>
              <p:nvPr/>
            </p:nvSpPr>
            <p:spPr bwMode="auto">
              <a:xfrm rot="120000">
                <a:off x="2895" y="1124"/>
                <a:ext cx="105" cy="5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392" y="21599"/>
                    </a:moveTo>
                    <a:cubicBezTo>
                      <a:pt x="9544" y="21485"/>
                      <a:pt x="0" y="11848"/>
                      <a:pt x="0" y="0"/>
                    </a:cubicBezTo>
                  </a:path>
                  <a:path w="21600" h="21599" stroke="0" extrusionOk="0">
                    <a:moveTo>
                      <a:pt x="21392" y="21599"/>
                    </a:moveTo>
                    <a:cubicBezTo>
                      <a:pt x="9544" y="21485"/>
                      <a:pt x="0" y="11848"/>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36" name="Arc 66"/>
              <p:cNvSpPr>
                <a:spLocks/>
              </p:cNvSpPr>
              <p:nvPr/>
            </p:nvSpPr>
            <p:spPr bwMode="auto">
              <a:xfrm rot="120000">
                <a:off x="2844" y="1123"/>
                <a:ext cx="157" cy="5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37" name="Arc 67"/>
              <p:cNvSpPr>
                <a:spLocks/>
              </p:cNvSpPr>
              <p:nvPr/>
            </p:nvSpPr>
            <p:spPr bwMode="auto">
              <a:xfrm rot="120000">
                <a:off x="2947" y="1126"/>
                <a:ext cx="157"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17" name="Group 68"/>
            <p:cNvGrpSpPr>
              <a:grpSpLocks/>
            </p:cNvGrpSpPr>
            <p:nvPr/>
          </p:nvGrpSpPr>
          <p:grpSpPr bwMode="auto">
            <a:xfrm rot="-385665">
              <a:off x="2503" y="891"/>
              <a:ext cx="122" cy="41"/>
              <a:chOff x="2920" y="1108"/>
              <a:chExt cx="259" cy="58"/>
            </a:xfrm>
          </p:grpSpPr>
          <p:sp>
            <p:nvSpPr>
              <p:cNvPr id="38532" name="Arc 69"/>
              <p:cNvSpPr>
                <a:spLocks/>
              </p:cNvSpPr>
              <p:nvPr/>
            </p:nvSpPr>
            <p:spPr bwMode="auto">
              <a:xfrm rot="120000">
                <a:off x="2969" y="1110"/>
                <a:ext cx="106" cy="53"/>
              </a:xfrm>
              <a:custGeom>
                <a:avLst/>
                <a:gdLst>
                  <a:gd name="T0" fmla="*/ 0 w 21600"/>
                  <a:gd name="T1" fmla="*/ 0 h 22008"/>
                  <a:gd name="T2" fmla="*/ 0 w 21600"/>
                  <a:gd name="T3" fmla="*/ 0 h 22008"/>
                  <a:gd name="T4" fmla="*/ 0 w 21600"/>
                  <a:gd name="T5" fmla="*/ 0 h 22008"/>
                  <a:gd name="T6" fmla="*/ 0 60000 65536"/>
                  <a:gd name="T7" fmla="*/ 0 60000 65536"/>
                  <a:gd name="T8" fmla="*/ 0 60000 65536"/>
                  <a:gd name="T9" fmla="*/ 0 w 21600"/>
                  <a:gd name="T10" fmla="*/ 0 h 22008"/>
                  <a:gd name="T11" fmla="*/ 21600 w 21600"/>
                  <a:gd name="T12" fmla="*/ 22008 h 22008"/>
                </a:gdLst>
                <a:ahLst/>
                <a:cxnLst>
                  <a:cxn ang="T6">
                    <a:pos x="T0" y="T1"/>
                  </a:cxn>
                  <a:cxn ang="T7">
                    <a:pos x="T2" y="T3"/>
                  </a:cxn>
                  <a:cxn ang="T8">
                    <a:pos x="T4" y="T5"/>
                  </a:cxn>
                </a:cxnLst>
                <a:rect l="T9" t="T10" r="T11" b="T12"/>
                <a:pathLst>
                  <a:path w="21600" h="22008" fill="none" extrusionOk="0">
                    <a:moveTo>
                      <a:pt x="21392" y="22008"/>
                    </a:moveTo>
                    <a:cubicBezTo>
                      <a:pt x="9544" y="21894"/>
                      <a:pt x="0" y="12257"/>
                      <a:pt x="0" y="409"/>
                    </a:cubicBezTo>
                    <a:cubicBezTo>
                      <a:pt x="-1" y="272"/>
                      <a:pt x="1" y="136"/>
                      <a:pt x="3" y="-1"/>
                    </a:cubicBezTo>
                  </a:path>
                  <a:path w="21600" h="22008" stroke="0" extrusionOk="0">
                    <a:moveTo>
                      <a:pt x="21392" y="22008"/>
                    </a:moveTo>
                    <a:cubicBezTo>
                      <a:pt x="9544" y="21894"/>
                      <a:pt x="0" y="12257"/>
                      <a:pt x="0" y="409"/>
                    </a:cubicBezTo>
                    <a:cubicBezTo>
                      <a:pt x="-1" y="272"/>
                      <a:pt x="1" y="136"/>
                      <a:pt x="3" y="-1"/>
                    </a:cubicBezTo>
                    <a:lnTo>
                      <a:pt x="21600" y="409"/>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33" name="Arc 70"/>
              <p:cNvSpPr>
                <a:spLocks/>
              </p:cNvSpPr>
              <p:nvPr/>
            </p:nvSpPr>
            <p:spPr bwMode="auto">
              <a:xfrm rot="120000">
                <a:off x="2920" y="1108"/>
                <a:ext cx="156"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34" name="Arc 71"/>
              <p:cNvSpPr>
                <a:spLocks/>
              </p:cNvSpPr>
              <p:nvPr/>
            </p:nvSpPr>
            <p:spPr bwMode="auto">
              <a:xfrm rot="120000">
                <a:off x="3020" y="1113"/>
                <a:ext cx="159"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grpSp>
        <p:nvGrpSpPr>
          <p:cNvPr id="18" name="Group 72"/>
          <p:cNvGrpSpPr>
            <a:grpSpLocks/>
          </p:cNvGrpSpPr>
          <p:nvPr/>
        </p:nvGrpSpPr>
        <p:grpSpPr bwMode="auto">
          <a:xfrm rot="-385665">
            <a:off x="4225925" y="1411288"/>
            <a:ext cx="195263" cy="68262"/>
            <a:chOff x="3265" y="1129"/>
            <a:chExt cx="262" cy="59"/>
          </a:xfrm>
        </p:grpSpPr>
        <p:sp>
          <p:nvSpPr>
            <p:cNvPr id="38525" name="Arc 73"/>
            <p:cNvSpPr>
              <a:spLocks/>
            </p:cNvSpPr>
            <p:nvPr/>
          </p:nvSpPr>
          <p:spPr bwMode="auto">
            <a:xfrm rot="120000">
              <a:off x="3318" y="1130"/>
              <a:ext cx="105"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26" name="Arc 74"/>
            <p:cNvSpPr>
              <a:spLocks/>
            </p:cNvSpPr>
            <p:nvPr/>
          </p:nvSpPr>
          <p:spPr bwMode="auto">
            <a:xfrm rot="120000">
              <a:off x="3265" y="1129"/>
              <a:ext cx="158"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3" y="21599"/>
                  </a:moveTo>
                  <a:cubicBezTo>
                    <a:pt x="9587" y="21524"/>
                    <a:pt x="0" y="11875"/>
                    <a:pt x="0" y="0"/>
                  </a:cubicBezTo>
                </a:path>
                <a:path w="21600" h="21600" stroke="0" extrusionOk="0">
                  <a:moveTo>
                    <a:pt x="21463" y="21599"/>
                  </a:moveTo>
                  <a:cubicBezTo>
                    <a:pt x="9587" y="21524"/>
                    <a:pt x="0" y="11875"/>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27" name="Arc 75"/>
            <p:cNvSpPr>
              <a:spLocks/>
            </p:cNvSpPr>
            <p:nvPr/>
          </p:nvSpPr>
          <p:spPr bwMode="auto">
            <a:xfrm rot="120000">
              <a:off x="3369" y="1134"/>
              <a:ext cx="158" cy="54"/>
            </a:xfrm>
            <a:custGeom>
              <a:avLst/>
              <a:gdLst>
                <a:gd name="T0" fmla="*/ 0 w 21600"/>
                <a:gd name="T1" fmla="*/ 0 h 22002"/>
                <a:gd name="T2" fmla="*/ 0 w 21600"/>
                <a:gd name="T3" fmla="*/ 0 h 22002"/>
                <a:gd name="T4" fmla="*/ 0 w 21600"/>
                <a:gd name="T5" fmla="*/ 0 h 22002"/>
                <a:gd name="T6" fmla="*/ 0 60000 65536"/>
                <a:gd name="T7" fmla="*/ 0 60000 65536"/>
                <a:gd name="T8" fmla="*/ 0 60000 65536"/>
                <a:gd name="T9" fmla="*/ 0 w 21600"/>
                <a:gd name="T10" fmla="*/ 0 h 22002"/>
                <a:gd name="T11" fmla="*/ 21600 w 21600"/>
                <a:gd name="T12" fmla="*/ 22002 h 22002"/>
              </a:gdLst>
              <a:ahLst/>
              <a:cxnLst>
                <a:cxn ang="T6">
                  <a:pos x="T0" y="T1"/>
                </a:cxn>
                <a:cxn ang="T7">
                  <a:pos x="T2" y="T3"/>
                </a:cxn>
                <a:cxn ang="T8">
                  <a:pos x="T4" y="T5"/>
                </a:cxn>
              </a:cxnLst>
              <a:rect l="T9" t="T10" r="T11" b="T12"/>
              <a:pathLst>
                <a:path w="21600" h="22002" fill="none" extrusionOk="0">
                  <a:moveTo>
                    <a:pt x="21462" y="22001"/>
                  </a:moveTo>
                  <a:cubicBezTo>
                    <a:pt x="9586" y="21925"/>
                    <a:pt x="0" y="12277"/>
                    <a:pt x="0" y="402"/>
                  </a:cubicBezTo>
                  <a:cubicBezTo>
                    <a:pt x="-1" y="267"/>
                    <a:pt x="1" y="133"/>
                    <a:pt x="3" y="-1"/>
                  </a:cubicBezTo>
                </a:path>
                <a:path w="21600" h="22002" stroke="0" extrusionOk="0">
                  <a:moveTo>
                    <a:pt x="21462" y="22001"/>
                  </a:moveTo>
                  <a:cubicBezTo>
                    <a:pt x="9586" y="21925"/>
                    <a:pt x="0" y="12277"/>
                    <a:pt x="0" y="402"/>
                  </a:cubicBezTo>
                  <a:cubicBezTo>
                    <a:pt x="-1" y="267"/>
                    <a:pt x="1" y="133"/>
                    <a:pt x="3" y="-1"/>
                  </a:cubicBezTo>
                  <a:lnTo>
                    <a:pt x="21600" y="402"/>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19" name="Group 76"/>
          <p:cNvGrpSpPr>
            <a:grpSpLocks/>
          </p:cNvGrpSpPr>
          <p:nvPr/>
        </p:nvGrpSpPr>
        <p:grpSpPr bwMode="auto">
          <a:xfrm rot="-385665">
            <a:off x="3621088" y="1408113"/>
            <a:ext cx="195262" cy="61912"/>
            <a:chOff x="2497" y="1085"/>
            <a:chExt cx="261" cy="55"/>
          </a:xfrm>
        </p:grpSpPr>
        <p:sp>
          <p:nvSpPr>
            <p:cNvPr id="38522" name="Arc 77"/>
            <p:cNvSpPr>
              <a:spLocks/>
            </p:cNvSpPr>
            <p:nvPr/>
          </p:nvSpPr>
          <p:spPr bwMode="auto">
            <a:xfrm rot="120000">
              <a:off x="2551" y="1086"/>
              <a:ext cx="104" cy="53"/>
            </a:xfrm>
            <a:custGeom>
              <a:avLst/>
              <a:gdLst>
                <a:gd name="T0" fmla="*/ 0 w 21600"/>
                <a:gd name="T1" fmla="*/ 0 h 22011"/>
                <a:gd name="T2" fmla="*/ 0 w 21600"/>
                <a:gd name="T3" fmla="*/ 0 h 22011"/>
                <a:gd name="T4" fmla="*/ 0 w 21600"/>
                <a:gd name="T5" fmla="*/ 0 h 22011"/>
                <a:gd name="T6" fmla="*/ 0 60000 65536"/>
                <a:gd name="T7" fmla="*/ 0 60000 65536"/>
                <a:gd name="T8" fmla="*/ 0 60000 65536"/>
                <a:gd name="T9" fmla="*/ 0 w 21600"/>
                <a:gd name="T10" fmla="*/ 0 h 22011"/>
                <a:gd name="T11" fmla="*/ 21600 w 21600"/>
                <a:gd name="T12" fmla="*/ 22011 h 22011"/>
              </a:gdLst>
              <a:ahLst/>
              <a:cxnLst>
                <a:cxn ang="T6">
                  <a:pos x="T0" y="T1"/>
                </a:cxn>
                <a:cxn ang="T7">
                  <a:pos x="T2" y="T3"/>
                </a:cxn>
                <a:cxn ang="T8">
                  <a:pos x="T4" y="T5"/>
                </a:cxn>
              </a:cxnLst>
              <a:rect l="T9" t="T10" r="T11" b="T12"/>
              <a:pathLst>
                <a:path w="21600" h="22011" fill="none" extrusionOk="0">
                  <a:moveTo>
                    <a:pt x="21600" y="22011"/>
                  </a:moveTo>
                  <a:cubicBezTo>
                    <a:pt x="9670" y="22011"/>
                    <a:pt x="0" y="12340"/>
                    <a:pt x="0" y="411"/>
                  </a:cubicBezTo>
                  <a:cubicBezTo>
                    <a:pt x="-1" y="273"/>
                    <a:pt x="1" y="136"/>
                    <a:pt x="3" y="-1"/>
                  </a:cubicBezTo>
                </a:path>
                <a:path w="21600" h="22011" stroke="0" extrusionOk="0">
                  <a:moveTo>
                    <a:pt x="21600" y="22011"/>
                  </a:moveTo>
                  <a:cubicBezTo>
                    <a:pt x="9670" y="22011"/>
                    <a:pt x="0" y="12340"/>
                    <a:pt x="0" y="411"/>
                  </a:cubicBezTo>
                  <a:cubicBezTo>
                    <a:pt x="-1" y="273"/>
                    <a:pt x="1" y="136"/>
                    <a:pt x="3" y="-1"/>
                  </a:cubicBezTo>
                  <a:lnTo>
                    <a:pt x="21600" y="41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23" name="Arc 78"/>
            <p:cNvSpPr>
              <a:spLocks/>
            </p:cNvSpPr>
            <p:nvPr/>
          </p:nvSpPr>
          <p:spPr bwMode="auto">
            <a:xfrm rot="120000">
              <a:off x="2497" y="1085"/>
              <a:ext cx="158"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24" name="Arc 79"/>
            <p:cNvSpPr>
              <a:spLocks/>
            </p:cNvSpPr>
            <p:nvPr/>
          </p:nvSpPr>
          <p:spPr bwMode="auto">
            <a:xfrm rot="120000">
              <a:off x="2601" y="1088"/>
              <a:ext cx="157" cy="5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20" name="Group 80"/>
          <p:cNvGrpSpPr>
            <a:grpSpLocks/>
          </p:cNvGrpSpPr>
          <p:nvPr/>
        </p:nvGrpSpPr>
        <p:grpSpPr bwMode="auto">
          <a:xfrm rot="-385665">
            <a:off x="3759200" y="1398588"/>
            <a:ext cx="198438" cy="63500"/>
            <a:chOff x="2640" y="1086"/>
            <a:chExt cx="263" cy="56"/>
          </a:xfrm>
        </p:grpSpPr>
        <p:sp>
          <p:nvSpPr>
            <p:cNvPr id="38519" name="Arc 81"/>
            <p:cNvSpPr>
              <a:spLocks/>
            </p:cNvSpPr>
            <p:nvPr/>
          </p:nvSpPr>
          <p:spPr bwMode="auto">
            <a:xfrm rot="120000">
              <a:off x="2693" y="1087"/>
              <a:ext cx="105" cy="52"/>
            </a:xfrm>
            <a:custGeom>
              <a:avLst/>
              <a:gdLst>
                <a:gd name="T0" fmla="*/ 0 w 21600"/>
                <a:gd name="T1" fmla="*/ 0 h 22019"/>
                <a:gd name="T2" fmla="*/ 0 w 21600"/>
                <a:gd name="T3" fmla="*/ 0 h 22019"/>
                <a:gd name="T4" fmla="*/ 0 w 21600"/>
                <a:gd name="T5" fmla="*/ 0 h 22019"/>
                <a:gd name="T6" fmla="*/ 0 60000 65536"/>
                <a:gd name="T7" fmla="*/ 0 60000 65536"/>
                <a:gd name="T8" fmla="*/ 0 60000 65536"/>
                <a:gd name="T9" fmla="*/ 0 w 21600"/>
                <a:gd name="T10" fmla="*/ 0 h 22019"/>
                <a:gd name="T11" fmla="*/ 21600 w 21600"/>
                <a:gd name="T12" fmla="*/ 22019 h 22019"/>
              </a:gdLst>
              <a:ahLst/>
              <a:cxnLst>
                <a:cxn ang="T6">
                  <a:pos x="T0" y="T1"/>
                </a:cxn>
                <a:cxn ang="T7">
                  <a:pos x="T2" y="T3"/>
                </a:cxn>
                <a:cxn ang="T8">
                  <a:pos x="T4" y="T5"/>
                </a:cxn>
              </a:cxnLst>
              <a:rect l="T9" t="T10" r="T11" b="T12"/>
              <a:pathLst>
                <a:path w="21600" h="22019" fill="none" extrusionOk="0">
                  <a:moveTo>
                    <a:pt x="21600" y="22019"/>
                  </a:moveTo>
                  <a:cubicBezTo>
                    <a:pt x="9670" y="22019"/>
                    <a:pt x="0" y="12348"/>
                    <a:pt x="0" y="419"/>
                  </a:cubicBezTo>
                  <a:cubicBezTo>
                    <a:pt x="-1" y="279"/>
                    <a:pt x="1" y="139"/>
                    <a:pt x="4" y="0"/>
                  </a:cubicBezTo>
                </a:path>
                <a:path w="21600" h="22019" stroke="0" extrusionOk="0">
                  <a:moveTo>
                    <a:pt x="21600" y="22019"/>
                  </a:moveTo>
                  <a:cubicBezTo>
                    <a:pt x="9670" y="22019"/>
                    <a:pt x="0" y="12348"/>
                    <a:pt x="0" y="419"/>
                  </a:cubicBezTo>
                  <a:cubicBezTo>
                    <a:pt x="-1" y="279"/>
                    <a:pt x="1" y="139"/>
                    <a:pt x="4" y="0"/>
                  </a:cubicBezTo>
                  <a:lnTo>
                    <a:pt x="21600" y="419"/>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20" name="Arc 82"/>
            <p:cNvSpPr>
              <a:spLocks/>
            </p:cNvSpPr>
            <p:nvPr/>
          </p:nvSpPr>
          <p:spPr bwMode="auto">
            <a:xfrm rot="120000">
              <a:off x="2640" y="1086"/>
              <a:ext cx="158"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21" name="Arc 83"/>
            <p:cNvSpPr>
              <a:spLocks/>
            </p:cNvSpPr>
            <p:nvPr/>
          </p:nvSpPr>
          <p:spPr bwMode="auto">
            <a:xfrm rot="120000">
              <a:off x="2745" y="1089"/>
              <a:ext cx="158"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3" y="21599"/>
                  </a:moveTo>
                  <a:cubicBezTo>
                    <a:pt x="9587" y="21524"/>
                    <a:pt x="0" y="11875"/>
                    <a:pt x="0" y="0"/>
                  </a:cubicBezTo>
                </a:path>
                <a:path w="21600" h="21600" stroke="0" extrusionOk="0">
                  <a:moveTo>
                    <a:pt x="21463" y="21599"/>
                  </a:moveTo>
                  <a:cubicBezTo>
                    <a:pt x="9587" y="21524"/>
                    <a:pt x="0" y="11875"/>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21" name="Group 84"/>
          <p:cNvGrpSpPr>
            <a:grpSpLocks/>
          </p:cNvGrpSpPr>
          <p:nvPr/>
        </p:nvGrpSpPr>
        <p:grpSpPr bwMode="auto">
          <a:xfrm rot="-385665">
            <a:off x="3338513" y="1423988"/>
            <a:ext cx="204787" cy="74612"/>
            <a:chOff x="2053" y="1058"/>
            <a:chExt cx="274" cy="66"/>
          </a:xfrm>
        </p:grpSpPr>
        <p:sp>
          <p:nvSpPr>
            <p:cNvPr id="38516" name="Arc 85"/>
            <p:cNvSpPr>
              <a:spLocks/>
            </p:cNvSpPr>
            <p:nvPr/>
          </p:nvSpPr>
          <p:spPr bwMode="auto">
            <a:xfrm rot="180000">
              <a:off x="2109" y="1058"/>
              <a:ext cx="109"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17" name="Arc 86"/>
            <p:cNvSpPr>
              <a:spLocks/>
            </p:cNvSpPr>
            <p:nvPr/>
          </p:nvSpPr>
          <p:spPr bwMode="auto">
            <a:xfrm rot="180000">
              <a:off x="2053" y="1058"/>
              <a:ext cx="164" cy="61"/>
            </a:xfrm>
            <a:custGeom>
              <a:avLst/>
              <a:gdLst>
                <a:gd name="T0" fmla="*/ 0 w 21600"/>
                <a:gd name="T1" fmla="*/ 0 h 21957"/>
                <a:gd name="T2" fmla="*/ 0 w 21600"/>
                <a:gd name="T3" fmla="*/ 0 h 21957"/>
                <a:gd name="T4" fmla="*/ 0 w 21600"/>
                <a:gd name="T5" fmla="*/ 0 h 21957"/>
                <a:gd name="T6" fmla="*/ 0 60000 65536"/>
                <a:gd name="T7" fmla="*/ 0 60000 65536"/>
                <a:gd name="T8" fmla="*/ 0 60000 65536"/>
                <a:gd name="T9" fmla="*/ 0 w 21600"/>
                <a:gd name="T10" fmla="*/ 0 h 21957"/>
                <a:gd name="T11" fmla="*/ 21600 w 21600"/>
                <a:gd name="T12" fmla="*/ 21957 h 21957"/>
              </a:gdLst>
              <a:ahLst/>
              <a:cxnLst>
                <a:cxn ang="T6">
                  <a:pos x="T0" y="T1"/>
                </a:cxn>
                <a:cxn ang="T7">
                  <a:pos x="T2" y="T3"/>
                </a:cxn>
                <a:cxn ang="T8">
                  <a:pos x="T4" y="T5"/>
                </a:cxn>
              </a:cxnLst>
              <a:rect l="T9" t="T10" r="T11" b="T12"/>
              <a:pathLst>
                <a:path w="21600" h="21957" fill="none" extrusionOk="0">
                  <a:moveTo>
                    <a:pt x="21600" y="21957"/>
                  </a:moveTo>
                  <a:cubicBezTo>
                    <a:pt x="9670" y="21957"/>
                    <a:pt x="0" y="12286"/>
                    <a:pt x="0" y="357"/>
                  </a:cubicBezTo>
                  <a:cubicBezTo>
                    <a:pt x="-1" y="237"/>
                    <a:pt x="0" y="118"/>
                    <a:pt x="2" y="-1"/>
                  </a:cubicBezTo>
                </a:path>
                <a:path w="21600" h="21957" stroke="0" extrusionOk="0">
                  <a:moveTo>
                    <a:pt x="21600" y="21957"/>
                  </a:moveTo>
                  <a:cubicBezTo>
                    <a:pt x="9670" y="21957"/>
                    <a:pt x="0" y="12286"/>
                    <a:pt x="0" y="357"/>
                  </a:cubicBezTo>
                  <a:cubicBezTo>
                    <a:pt x="-1" y="237"/>
                    <a:pt x="0" y="118"/>
                    <a:pt x="2" y="-1"/>
                  </a:cubicBezTo>
                  <a:lnTo>
                    <a:pt x="21600" y="357"/>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18" name="Arc 87"/>
            <p:cNvSpPr>
              <a:spLocks/>
            </p:cNvSpPr>
            <p:nvPr/>
          </p:nvSpPr>
          <p:spPr bwMode="auto">
            <a:xfrm rot="180000">
              <a:off x="2164" y="1062"/>
              <a:ext cx="163"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6" y="21949"/>
                  </a:moveTo>
                  <a:cubicBezTo>
                    <a:pt x="9589" y="21875"/>
                    <a:pt x="0" y="12227"/>
                    <a:pt x="0" y="350"/>
                  </a:cubicBezTo>
                  <a:cubicBezTo>
                    <a:pt x="-1" y="233"/>
                    <a:pt x="0" y="116"/>
                    <a:pt x="2" y="-1"/>
                  </a:cubicBezTo>
                </a:path>
                <a:path w="21600" h="21950" stroke="0" extrusionOk="0">
                  <a:moveTo>
                    <a:pt x="21466" y="21949"/>
                  </a:moveTo>
                  <a:cubicBezTo>
                    <a:pt x="9589" y="21875"/>
                    <a:pt x="0" y="12227"/>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22" name="Group 88"/>
          <p:cNvGrpSpPr>
            <a:grpSpLocks/>
          </p:cNvGrpSpPr>
          <p:nvPr/>
        </p:nvGrpSpPr>
        <p:grpSpPr bwMode="auto">
          <a:xfrm rot="-385665">
            <a:off x="3244850" y="1406525"/>
            <a:ext cx="204788" cy="77788"/>
            <a:chOff x="1932" y="1036"/>
            <a:chExt cx="274" cy="68"/>
          </a:xfrm>
        </p:grpSpPr>
        <p:sp>
          <p:nvSpPr>
            <p:cNvPr id="38513" name="Arc 89"/>
            <p:cNvSpPr>
              <a:spLocks/>
            </p:cNvSpPr>
            <p:nvPr/>
          </p:nvSpPr>
          <p:spPr bwMode="auto">
            <a:xfrm rot="180000">
              <a:off x="1986" y="1038"/>
              <a:ext cx="111" cy="6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4" y="21599"/>
                  </a:moveTo>
                  <a:cubicBezTo>
                    <a:pt x="9552" y="21492"/>
                    <a:pt x="0" y="11853"/>
                    <a:pt x="0" y="0"/>
                  </a:cubicBezTo>
                </a:path>
                <a:path w="21600" h="21599" stroke="0" extrusionOk="0">
                  <a:moveTo>
                    <a:pt x="21404" y="21599"/>
                  </a:moveTo>
                  <a:cubicBezTo>
                    <a:pt x="9552" y="21492"/>
                    <a:pt x="0" y="11853"/>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14" name="Arc 90"/>
            <p:cNvSpPr>
              <a:spLocks/>
            </p:cNvSpPr>
            <p:nvPr/>
          </p:nvSpPr>
          <p:spPr bwMode="auto">
            <a:xfrm rot="180000">
              <a:off x="1932" y="1036"/>
              <a:ext cx="165"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9" y="21599"/>
                  </a:moveTo>
                  <a:cubicBezTo>
                    <a:pt x="9590" y="21527"/>
                    <a:pt x="0" y="11878"/>
                    <a:pt x="0" y="0"/>
                  </a:cubicBezTo>
                </a:path>
                <a:path w="21600" h="21600" stroke="0" extrusionOk="0">
                  <a:moveTo>
                    <a:pt x="21469" y="21599"/>
                  </a:moveTo>
                  <a:cubicBezTo>
                    <a:pt x="9590" y="21527"/>
                    <a:pt x="0" y="11878"/>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15" name="Arc 91"/>
            <p:cNvSpPr>
              <a:spLocks/>
            </p:cNvSpPr>
            <p:nvPr/>
          </p:nvSpPr>
          <p:spPr bwMode="auto">
            <a:xfrm rot="180000">
              <a:off x="2042" y="1042"/>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23" name="Group 92"/>
          <p:cNvGrpSpPr>
            <a:grpSpLocks/>
          </p:cNvGrpSpPr>
          <p:nvPr/>
        </p:nvGrpSpPr>
        <p:grpSpPr bwMode="auto">
          <a:xfrm rot="-385665">
            <a:off x="3097213" y="1400175"/>
            <a:ext cx="203200" cy="76200"/>
            <a:chOff x="1729" y="1031"/>
            <a:chExt cx="273" cy="67"/>
          </a:xfrm>
        </p:grpSpPr>
        <p:sp>
          <p:nvSpPr>
            <p:cNvPr id="38510" name="Arc 93"/>
            <p:cNvSpPr>
              <a:spLocks/>
            </p:cNvSpPr>
            <p:nvPr/>
          </p:nvSpPr>
          <p:spPr bwMode="auto">
            <a:xfrm rot="180000">
              <a:off x="1785" y="1033"/>
              <a:ext cx="110" cy="61"/>
            </a:xfrm>
            <a:custGeom>
              <a:avLst/>
              <a:gdLst>
                <a:gd name="T0" fmla="*/ 0 w 21600"/>
                <a:gd name="T1" fmla="*/ 0 h 21954"/>
                <a:gd name="T2" fmla="*/ 0 w 21600"/>
                <a:gd name="T3" fmla="*/ 0 h 21954"/>
                <a:gd name="T4" fmla="*/ 0 w 21600"/>
                <a:gd name="T5" fmla="*/ 0 h 21954"/>
                <a:gd name="T6" fmla="*/ 0 60000 65536"/>
                <a:gd name="T7" fmla="*/ 0 60000 65536"/>
                <a:gd name="T8" fmla="*/ 0 60000 65536"/>
                <a:gd name="T9" fmla="*/ 0 w 21600"/>
                <a:gd name="T10" fmla="*/ 0 h 21954"/>
                <a:gd name="T11" fmla="*/ 21600 w 21600"/>
                <a:gd name="T12" fmla="*/ 21954 h 21954"/>
              </a:gdLst>
              <a:ahLst/>
              <a:cxnLst>
                <a:cxn ang="T6">
                  <a:pos x="T0" y="T1"/>
                </a:cxn>
                <a:cxn ang="T7">
                  <a:pos x="T2" y="T3"/>
                </a:cxn>
                <a:cxn ang="T8">
                  <a:pos x="T4" y="T5"/>
                </a:cxn>
              </a:cxnLst>
              <a:rect l="T9" t="T10" r="T11" b="T12"/>
              <a:pathLst>
                <a:path w="21600" h="21954" fill="none" extrusionOk="0">
                  <a:moveTo>
                    <a:pt x="21400" y="21954"/>
                  </a:moveTo>
                  <a:cubicBezTo>
                    <a:pt x="9549" y="21844"/>
                    <a:pt x="0" y="12206"/>
                    <a:pt x="0" y="355"/>
                  </a:cubicBezTo>
                  <a:cubicBezTo>
                    <a:pt x="-1" y="236"/>
                    <a:pt x="0" y="118"/>
                    <a:pt x="2" y="-1"/>
                  </a:cubicBezTo>
                </a:path>
                <a:path w="21600" h="21954" stroke="0" extrusionOk="0">
                  <a:moveTo>
                    <a:pt x="21400" y="21954"/>
                  </a:moveTo>
                  <a:cubicBezTo>
                    <a:pt x="9549" y="21844"/>
                    <a:pt x="0" y="12206"/>
                    <a:pt x="0" y="355"/>
                  </a:cubicBezTo>
                  <a:cubicBezTo>
                    <a:pt x="-1" y="236"/>
                    <a:pt x="0" y="118"/>
                    <a:pt x="2" y="-1"/>
                  </a:cubicBezTo>
                  <a:lnTo>
                    <a:pt x="21600" y="355"/>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11" name="Arc 94"/>
            <p:cNvSpPr>
              <a:spLocks/>
            </p:cNvSpPr>
            <p:nvPr/>
          </p:nvSpPr>
          <p:spPr bwMode="auto">
            <a:xfrm rot="180000">
              <a:off x="1729" y="1031"/>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12" name="Arc 95"/>
            <p:cNvSpPr>
              <a:spLocks/>
            </p:cNvSpPr>
            <p:nvPr/>
          </p:nvSpPr>
          <p:spPr bwMode="auto">
            <a:xfrm rot="180000">
              <a:off x="1837" y="1037"/>
              <a:ext cx="165" cy="61"/>
            </a:xfrm>
            <a:custGeom>
              <a:avLst/>
              <a:gdLst>
                <a:gd name="T0" fmla="*/ 0 w 21600"/>
                <a:gd name="T1" fmla="*/ 0 h 21957"/>
                <a:gd name="T2" fmla="*/ 0 w 21600"/>
                <a:gd name="T3" fmla="*/ 0 h 21957"/>
                <a:gd name="T4" fmla="*/ 0 w 21600"/>
                <a:gd name="T5" fmla="*/ 0 h 21957"/>
                <a:gd name="T6" fmla="*/ 0 60000 65536"/>
                <a:gd name="T7" fmla="*/ 0 60000 65536"/>
                <a:gd name="T8" fmla="*/ 0 60000 65536"/>
                <a:gd name="T9" fmla="*/ 0 w 21600"/>
                <a:gd name="T10" fmla="*/ 0 h 21957"/>
                <a:gd name="T11" fmla="*/ 21600 w 21600"/>
                <a:gd name="T12" fmla="*/ 21957 h 21957"/>
              </a:gdLst>
              <a:ahLst/>
              <a:cxnLst>
                <a:cxn ang="T6">
                  <a:pos x="T0" y="T1"/>
                </a:cxn>
                <a:cxn ang="T7">
                  <a:pos x="T2" y="T3"/>
                </a:cxn>
                <a:cxn ang="T8">
                  <a:pos x="T4" y="T5"/>
                </a:cxn>
              </a:cxnLst>
              <a:rect l="T9" t="T10" r="T11" b="T12"/>
              <a:pathLst>
                <a:path w="21600" h="21957" fill="none" extrusionOk="0">
                  <a:moveTo>
                    <a:pt x="21600" y="21957"/>
                  </a:moveTo>
                  <a:cubicBezTo>
                    <a:pt x="9670" y="21957"/>
                    <a:pt x="0" y="12286"/>
                    <a:pt x="0" y="357"/>
                  </a:cubicBezTo>
                  <a:cubicBezTo>
                    <a:pt x="-1" y="237"/>
                    <a:pt x="0" y="118"/>
                    <a:pt x="2" y="-1"/>
                  </a:cubicBezTo>
                </a:path>
                <a:path w="21600" h="21957" stroke="0" extrusionOk="0">
                  <a:moveTo>
                    <a:pt x="21600" y="21957"/>
                  </a:moveTo>
                  <a:cubicBezTo>
                    <a:pt x="9670" y="21957"/>
                    <a:pt x="0" y="12286"/>
                    <a:pt x="0" y="357"/>
                  </a:cubicBezTo>
                  <a:cubicBezTo>
                    <a:pt x="-1" y="237"/>
                    <a:pt x="0" y="118"/>
                    <a:pt x="2" y="-1"/>
                  </a:cubicBezTo>
                  <a:lnTo>
                    <a:pt x="21600" y="357"/>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24" name="Group 96"/>
          <p:cNvGrpSpPr>
            <a:grpSpLocks/>
          </p:cNvGrpSpPr>
          <p:nvPr/>
        </p:nvGrpSpPr>
        <p:grpSpPr bwMode="auto">
          <a:xfrm rot="-385665">
            <a:off x="3113088" y="1408113"/>
            <a:ext cx="204787" cy="74612"/>
            <a:chOff x="1752" y="1038"/>
            <a:chExt cx="273" cy="66"/>
          </a:xfrm>
        </p:grpSpPr>
        <p:sp>
          <p:nvSpPr>
            <p:cNvPr id="38507" name="Arc 97"/>
            <p:cNvSpPr>
              <a:spLocks/>
            </p:cNvSpPr>
            <p:nvPr/>
          </p:nvSpPr>
          <p:spPr bwMode="auto">
            <a:xfrm rot="180000">
              <a:off x="1806" y="1038"/>
              <a:ext cx="111"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2" y="21949"/>
                  </a:moveTo>
                  <a:cubicBezTo>
                    <a:pt x="9551" y="21841"/>
                    <a:pt x="0" y="12202"/>
                    <a:pt x="0" y="350"/>
                  </a:cubicBezTo>
                  <a:cubicBezTo>
                    <a:pt x="-1" y="233"/>
                    <a:pt x="0" y="116"/>
                    <a:pt x="2" y="-1"/>
                  </a:cubicBezTo>
                </a:path>
                <a:path w="21600" h="21949" stroke="0" extrusionOk="0">
                  <a:moveTo>
                    <a:pt x="21402" y="21949"/>
                  </a:moveTo>
                  <a:cubicBezTo>
                    <a:pt x="9551" y="21841"/>
                    <a:pt x="0" y="12202"/>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08" name="Arc 98"/>
            <p:cNvSpPr>
              <a:spLocks/>
            </p:cNvSpPr>
            <p:nvPr/>
          </p:nvSpPr>
          <p:spPr bwMode="auto">
            <a:xfrm rot="180000">
              <a:off x="1752" y="1038"/>
              <a:ext cx="164"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09" name="Arc 99"/>
            <p:cNvSpPr>
              <a:spLocks/>
            </p:cNvSpPr>
            <p:nvPr/>
          </p:nvSpPr>
          <p:spPr bwMode="auto">
            <a:xfrm rot="180000">
              <a:off x="1861" y="1043"/>
              <a:ext cx="164"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25" name="Group 100"/>
          <p:cNvGrpSpPr>
            <a:grpSpLocks/>
          </p:cNvGrpSpPr>
          <p:nvPr/>
        </p:nvGrpSpPr>
        <p:grpSpPr bwMode="auto">
          <a:xfrm rot="-385665">
            <a:off x="3017838" y="1401763"/>
            <a:ext cx="203200" cy="77787"/>
            <a:chOff x="1625" y="1026"/>
            <a:chExt cx="273" cy="68"/>
          </a:xfrm>
        </p:grpSpPr>
        <p:sp>
          <p:nvSpPr>
            <p:cNvPr id="38504" name="Arc 101"/>
            <p:cNvSpPr>
              <a:spLocks/>
            </p:cNvSpPr>
            <p:nvPr/>
          </p:nvSpPr>
          <p:spPr bwMode="auto">
            <a:xfrm rot="180000">
              <a:off x="1679" y="1027"/>
              <a:ext cx="110"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2" y="21599"/>
                  </a:moveTo>
                  <a:cubicBezTo>
                    <a:pt x="9551" y="21491"/>
                    <a:pt x="0" y="11852"/>
                    <a:pt x="0" y="0"/>
                  </a:cubicBezTo>
                </a:path>
                <a:path w="21600" h="21599" stroke="0" extrusionOk="0">
                  <a:moveTo>
                    <a:pt x="21402" y="21599"/>
                  </a:moveTo>
                  <a:cubicBezTo>
                    <a:pt x="9551" y="21491"/>
                    <a:pt x="0" y="11852"/>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05" name="Arc 102"/>
            <p:cNvSpPr>
              <a:spLocks/>
            </p:cNvSpPr>
            <p:nvPr/>
          </p:nvSpPr>
          <p:spPr bwMode="auto">
            <a:xfrm rot="180000">
              <a:off x="1625" y="1026"/>
              <a:ext cx="165" cy="61"/>
            </a:xfrm>
            <a:custGeom>
              <a:avLst/>
              <a:gdLst>
                <a:gd name="T0" fmla="*/ 0 w 21600"/>
                <a:gd name="T1" fmla="*/ 0 h 21957"/>
                <a:gd name="T2" fmla="*/ 0 w 21600"/>
                <a:gd name="T3" fmla="*/ 0 h 21957"/>
                <a:gd name="T4" fmla="*/ 0 w 21600"/>
                <a:gd name="T5" fmla="*/ 0 h 21957"/>
                <a:gd name="T6" fmla="*/ 0 60000 65536"/>
                <a:gd name="T7" fmla="*/ 0 60000 65536"/>
                <a:gd name="T8" fmla="*/ 0 60000 65536"/>
                <a:gd name="T9" fmla="*/ 0 w 21600"/>
                <a:gd name="T10" fmla="*/ 0 h 21957"/>
                <a:gd name="T11" fmla="*/ 21600 w 21600"/>
                <a:gd name="T12" fmla="*/ 21957 h 21957"/>
              </a:gdLst>
              <a:ahLst/>
              <a:cxnLst>
                <a:cxn ang="T6">
                  <a:pos x="T0" y="T1"/>
                </a:cxn>
                <a:cxn ang="T7">
                  <a:pos x="T2" y="T3"/>
                </a:cxn>
                <a:cxn ang="T8">
                  <a:pos x="T4" y="T5"/>
                </a:cxn>
              </a:cxnLst>
              <a:rect l="T9" t="T10" r="T11" b="T12"/>
              <a:pathLst>
                <a:path w="21600" h="21957" fill="none" extrusionOk="0">
                  <a:moveTo>
                    <a:pt x="21600" y="21957"/>
                  </a:moveTo>
                  <a:cubicBezTo>
                    <a:pt x="9670" y="21957"/>
                    <a:pt x="0" y="12286"/>
                    <a:pt x="0" y="357"/>
                  </a:cubicBezTo>
                  <a:cubicBezTo>
                    <a:pt x="-1" y="237"/>
                    <a:pt x="0" y="118"/>
                    <a:pt x="2" y="-1"/>
                  </a:cubicBezTo>
                </a:path>
                <a:path w="21600" h="21957" stroke="0" extrusionOk="0">
                  <a:moveTo>
                    <a:pt x="21600" y="21957"/>
                  </a:moveTo>
                  <a:cubicBezTo>
                    <a:pt x="9670" y="21957"/>
                    <a:pt x="0" y="12286"/>
                    <a:pt x="0" y="357"/>
                  </a:cubicBezTo>
                  <a:cubicBezTo>
                    <a:pt x="-1" y="237"/>
                    <a:pt x="0" y="118"/>
                    <a:pt x="2" y="-1"/>
                  </a:cubicBezTo>
                  <a:lnTo>
                    <a:pt x="21600" y="357"/>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06" name="Arc 103"/>
            <p:cNvSpPr>
              <a:spLocks/>
            </p:cNvSpPr>
            <p:nvPr/>
          </p:nvSpPr>
          <p:spPr bwMode="auto">
            <a:xfrm rot="180000">
              <a:off x="1735" y="1032"/>
              <a:ext cx="163"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26" name="Group 104"/>
          <p:cNvGrpSpPr>
            <a:grpSpLocks/>
          </p:cNvGrpSpPr>
          <p:nvPr/>
        </p:nvGrpSpPr>
        <p:grpSpPr bwMode="auto">
          <a:xfrm rot="-385665">
            <a:off x="2938463" y="1403350"/>
            <a:ext cx="204787" cy="74613"/>
            <a:chOff x="1520" y="1021"/>
            <a:chExt cx="274" cy="66"/>
          </a:xfrm>
        </p:grpSpPr>
        <p:sp>
          <p:nvSpPr>
            <p:cNvPr id="38501" name="Arc 105"/>
            <p:cNvSpPr>
              <a:spLocks/>
            </p:cNvSpPr>
            <p:nvPr/>
          </p:nvSpPr>
          <p:spPr bwMode="auto">
            <a:xfrm rot="180000">
              <a:off x="1575" y="1023"/>
              <a:ext cx="110"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02" name="Arc 106"/>
            <p:cNvSpPr>
              <a:spLocks/>
            </p:cNvSpPr>
            <p:nvPr/>
          </p:nvSpPr>
          <p:spPr bwMode="auto">
            <a:xfrm rot="180000">
              <a:off x="1520" y="1021"/>
              <a:ext cx="164"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03" name="Arc 107"/>
            <p:cNvSpPr>
              <a:spLocks/>
            </p:cNvSpPr>
            <p:nvPr/>
          </p:nvSpPr>
          <p:spPr bwMode="auto">
            <a:xfrm rot="180000">
              <a:off x="1629" y="1026"/>
              <a:ext cx="165"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27" name="Group 108"/>
          <p:cNvGrpSpPr>
            <a:grpSpLocks/>
          </p:cNvGrpSpPr>
          <p:nvPr/>
        </p:nvGrpSpPr>
        <p:grpSpPr bwMode="auto">
          <a:xfrm rot="-385665">
            <a:off x="3246438" y="1430338"/>
            <a:ext cx="201612" cy="77787"/>
            <a:chOff x="1928" y="1056"/>
            <a:chExt cx="271" cy="69"/>
          </a:xfrm>
        </p:grpSpPr>
        <p:sp>
          <p:nvSpPr>
            <p:cNvPr id="38498" name="Arc 109"/>
            <p:cNvSpPr>
              <a:spLocks/>
            </p:cNvSpPr>
            <p:nvPr/>
          </p:nvSpPr>
          <p:spPr bwMode="auto">
            <a:xfrm rot="180000">
              <a:off x="1981" y="1057"/>
              <a:ext cx="109"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0" y="21599"/>
                  </a:moveTo>
                  <a:cubicBezTo>
                    <a:pt x="9549" y="21489"/>
                    <a:pt x="0" y="11851"/>
                    <a:pt x="0" y="0"/>
                  </a:cubicBezTo>
                </a:path>
                <a:path w="21600" h="21599" stroke="0" extrusionOk="0">
                  <a:moveTo>
                    <a:pt x="21400" y="21599"/>
                  </a:moveTo>
                  <a:cubicBezTo>
                    <a:pt x="9549" y="21489"/>
                    <a:pt x="0" y="11851"/>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99" name="Arc 110"/>
            <p:cNvSpPr>
              <a:spLocks/>
            </p:cNvSpPr>
            <p:nvPr/>
          </p:nvSpPr>
          <p:spPr bwMode="auto">
            <a:xfrm rot="180000">
              <a:off x="1928" y="1056"/>
              <a:ext cx="164"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00" name="Arc 111"/>
            <p:cNvSpPr>
              <a:spLocks/>
            </p:cNvSpPr>
            <p:nvPr/>
          </p:nvSpPr>
          <p:spPr bwMode="auto">
            <a:xfrm rot="180000">
              <a:off x="2037" y="1061"/>
              <a:ext cx="162" cy="64"/>
            </a:xfrm>
            <a:custGeom>
              <a:avLst/>
              <a:gdLst>
                <a:gd name="T0" fmla="*/ 0 w 21600"/>
                <a:gd name="T1" fmla="*/ 0 h 21946"/>
                <a:gd name="T2" fmla="*/ 0 w 21600"/>
                <a:gd name="T3" fmla="*/ 0 h 21946"/>
                <a:gd name="T4" fmla="*/ 0 w 21600"/>
                <a:gd name="T5" fmla="*/ 0 h 21946"/>
                <a:gd name="T6" fmla="*/ 0 60000 65536"/>
                <a:gd name="T7" fmla="*/ 0 60000 65536"/>
                <a:gd name="T8" fmla="*/ 0 60000 65536"/>
                <a:gd name="T9" fmla="*/ 0 w 21600"/>
                <a:gd name="T10" fmla="*/ 0 h 21946"/>
                <a:gd name="T11" fmla="*/ 21600 w 21600"/>
                <a:gd name="T12" fmla="*/ 21946 h 21946"/>
              </a:gdLst>
              <a:ahLst/>
              <a:cxnLst>
                <a:cxn ang="T6">
                  <a:pos x="T0" y="T1"/>
                </a:cxn>
                <a:cxn ang="T7">
                  <a:pos x="T2" y="T3"/>
                </a:cxn>
                <a:cxn ang="T8">
                  <a:pos x="T4" y="T5"/>
                </a:cxn>
              </a:cxnLst>
              <a:rect l="T9" t="T10" r="T11" b="T12"/>
              <a:pathLst>
                <a:path w="21600" h="21946" fill="none" extrusionOk="0">
                  <a:moveTo>
                    <a:pt x="21600" y="21946"/>
                  </a:moveTo>
                  <a:cubicBezTo>
                    <a:pt x="9670" y="21946"/>
                    <a:pt x="0" y="12275"/>
                    <a:pt x="0" y="346"/>
                  </a:cubicBezTo>
                  <a:cubicBezTo>
                    <a:pt x="-1" y="230"/>
                    <a:pt x="0" y="115"/>
                    <a:pt x="2" y="-1"/>
                  </a:cubicBezTo>
                </a:path>
                <a:path w="21600" h="21946" stroke="0" extrusionOk="0">
                  <a:moveTo>
                    <a:pt x="21600" y="21946"/>
                  </a:moveTo>
                  <a:cubicBezTo>
                    <a:pt x="9670" y="21946"/>
                    <a:pt x="0" y="12275"/>
                    <a:pt x="0" y="346"/>
                  </a:cubicBezTo>
                  <a:cubicBezTo>
                    <a:pt x="-1" y="230"/>
                    <a:pt x="0" y="115"/>
                    <a:pt x="2" y="-1"/>
                  </a:cubicBezTo>
                  <a:lnTo>
                    <a:pt x="21600" y="346"/>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28" name="Group 112"/>
          <p:cNvGrpSpPr>
            <a:grpSpLocks/>
          </p:cNvGrpSpPr>
          <p:nvPr/>
        </p:nvGrpSpPr>
        <p:grpSpPr bwMode="auto">
          <a:xfrm rot="-385665">
            <a:off x="2703513" y="1400175"/>
            <a:ext cx="201612" cy="76200"/>
            <a:chOff x="1212" y="1001"/>
            <a:chExt cx="271" cy="67"/>
          </a:xfrm>
        </p:grpSpPr>
        <p:sp>
          <p:nvSpPr>
            <p:cNvPr id="38495" name="Arc 113"/>
            <p:cNvSpPr>
              <a:spLocks/>
            </p:cNvSpPr>
            <p:nvPr/>
          </p:nvSpPr>
          <p:spPr bwMode="auto">
            <a:xfrm rot="180000">
              <a:off x="1264" y="1002"/>
              <a:ext cx="110"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2" y="21599"/>
                  </a:moveTo>
                  <a:cubicBezTo>
                    <a:pt x="9551" y="21491"/>
                    <a:pt x="0" y="11852"/>
                    <a:pt x="0" y="0"/>
                  </a:cubicBezTo>
                </a:path>
                <a:path w="21600" h="21599" stroke="0" extrusionOk="0">
                  <a:moveTo>
                    <a:pt x="21402" y="21599"/>
                  </a:moveTo>
                  <a:cubicBezTo>
                    <a:pt x="9551" y="21491"/>
                    <a:pt x="0" y="11852"/>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96" name="Arc 114"/>
            <p:cNvSpPr>
              <a:spLocks/>
            </p:cNvSpPr>
            <p:nvPr/>
          </p:nvSpPr>
          <p:spPr bwMode="auto">
            <a:xfrm rot="180000">
              <a:off x="1212" y="1001"/>
              <a:ext cx="163"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97" name="Arc 115"/>
            <p:cNvSpPr>
              <a:spLocks/>
            </p:cNvSpPr>
            <p:nvPr/>
          </p:nvSpPr>
          <p:spPr bwMode="auto">
            <a:xfrm rot="180000">
              <a:off x="1320" y="1007"/>
              <a:ext cx="163"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7" y="21599"/>
                  </a:moveTo>
                  <a:cubicBezTo>
                    <a:pt x="9589" y="21526"/>
                    <a:pt x="0" y="11877"/>
                    <a:pt x="0" y="0"/>
                  </a:cubicBezTo>
                </a:path>
                <a:path w="21600" h="21600" stroke="0" extrusionOk="0">
                  <a:moveTo>
                    <a:pt x="21467" y="21599"/>
                  </a:moveTo>
                  <a:cubicBezTo>
                    <a:pt x="9589" y="21526"/>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29" name="Group 116"/>
          <p:cNvGrpSpPr>
            <a:grpSpLocks/>
          </p:cNvGrpSpPr>
          <p:nvPr/>
        </p:nvGrpSpPr>
        <p:grpSpPr bwMode="auto">
          <a:xfrm rot="-385665">
            <a:off x="2606675" y="1398588"/>
            <a:ext cx="203200" cy="76200"/>
            <a:chOff x="1084" y="991"/>
            <a:chExt cx="273" cy="67"/>
          </a:xfrm>
        </p:grpSpPr>
        <p:sp>
          <p:nvSpPr>
            <p:cNvPr id="38492" name="Arc 117"/>
            <p:cNvSpPr>
              <a:spLocks/>
            </p:cNvSpPr>
            <p:nvPr/>
          </p:nvSpPr>
          <p:spPr bwMode="auto">
            <a:xfrm rot="180000">
              <a:off x="1138" y="992"/>
              <a:ext cx="110"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93" name="Arc 118"/>
            <p:cNvSpPr>
              <a:spLocks/>
            </p:cNvSpPr>
            <p:nvPr/>
          </p:nvSpPr>
          <p:spPr bwMode="auto">
            <a:xfrm rot="180000">
              <a:off x="1084" y="991"/>
              <a:ext cx="164" cy="61"/>
            </a:xfrm>
            <a:custGeom>
              <a:avLst/>
              <a:gdLst>
                <a:gd name="T0" fmla="*/ 0 w 21600"/>
                <a:gd name="T1" fmla="*/ 0 h 21956"/>
                <a:gd name="T2" fmla="*/ 0 w 21600"/>
                <a:gd name="T3" fmla="*/ 0 h 21956"/>
                <a:gd name="T4" fmla="*/ 0 w 21600"/>
                <a:gd name="T5" fmla="*/ 0 h 21956"/>
                <a:gd name="T6" fmla="*/ 0 60000 65536"/>
                <a:gd name="T7" fmla="*/ 0 60000 65536"/>
                <a:gd name="T8" fmla="*/ 0 60000 65536"/>
                <a:gd name="T9" fmla="*/ 0 w 21600"/>
                <a:gd name="T10" fmla="*/ 0 h 21956"/>
                <a:gd name="T11" fmla="*/ 21600 w 21600"/>
                <a:gd name="T12" fmla="*/ 21956 h 21956"/>
              </a:gdLst>
              <a:ahLst/>
              <a:cxnLst>
                <a:cxn ang="T6">
                  <a:pos x="T0" y="T1"/>
                </a:cxn>
                <a:cxn ang="T7">
                  <a:pos x="T2" y="T3"/>
                </a:cxn>
                <a:cxn ang="T8">
                  <a:pos x="T4" y="T5"/>
                </a:cxn>
              </a:cxnLst>
              <a:rect l="T9" t="T10" r="T11" b="T12"/>
              <a:pathLst>
                <a:path w="21600" h="21956" fill="none" extrusionOk="0">
                  <a:moveTo>
                    <a:pt x="21467" y="21955"/>
                  </a:moveTo>
                  <a:cubicBezTo>
                    <a:pt x="9589" y="21882"/>
                    <a:pt x="0" y="12233"/>
                    <a:pt x="0" y="356"/>
                  </a:cubicBezTo>
                  <a:cubicBezTo>
                    <a:pt x="-1" y="237"/>
                    <a:pt x="0" y="118"/>
                    <a:pt x="2" y="-1"/>
                  </a:cubicBezTo>
                </a:path>
                <a:path w="21600" h="21956" stroke="0" extrusionOk="0">
                  <a:moveTo>
                    <a:pt x="21467" y="21955"/>
                  </a:moveTo>
                  <a:cubicBezTo>
                    <a:pt x="9589" y="21882"/>
                    <a:pt x="0" y="12233"/>
                    <a:pt x="0" y="356"/>
                  </a:cubicBezTo>
                  <a:cubicBezTo>
                    <a:pt x="-1" y="237"/>
                    <a:pt x="0" y="118"/>
                    <a:pt x="2" y="-1"/>
                  </a:cubicBezTo>
                  <a:lnTo>
                    <a:pt x="21600" y="356"/>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94" name="Arc 119"/>
            <p:cNvSpPr>
              <a:spLocks/>
            </p:cNvSpPr>
            <p:nvPr/>
          </p:nvSpPr>
          <p:spPr bwMode="auto">
            <a:xfrm rot="180000">
              <a:off x="1193" y="996"/>
              <a:ext cx="164"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0" name="Group 120"/>
          <p:cNvGrpSpPr>
            <a:grpSpLocks/>
          </p:cNvGrpSpPr>
          <p:nvPr/>
        </p:nvGrpSpPr>
        <p:grpSpPr bwMode="auto">
          <a:xfrm rot="-385665">
            <a:off x="2768600" y="1416050"/>
            <a:ext cx="203200" cy="74613"/>
            <a:chOff x="1300" y="1012"/>
            <a:chExt cx="272" cy="65"/>
          </a:xfrm>
        </p:grpSpPr>
        <p:sp>
          <p:nvSpPr>
            <p:cNvPr id="38489" name="Arc 121"/>
            <p:cNvSpPr>
              <a:spLocks/>
            </p:cNvSpPr>
            <p:nvPr/>
          </p:nvSpPr>
          <p:spPr bwMode="auto">
            <a:xfrm rot="180000">
              <a:off x="1354" y="1012"/>
              <a:ext cx="110"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2" y="21599"/>
                  </a:moveTo>
                  <a:cubicBezTo>
                    <a:pt x="9551" y="21491"/>
                    <a:pt x="0" y="11852"/>
                    <a:pt x="0" y="0"/>
                  </a:cubicBezTo>
                </a:path>
                <a:path w="21600" h="21599" stroke="0" extrusionOk="0">
                  <a:moveTo>
                    <a:pt x="21402" y="21599"/>
                  </a:moveTo>
                  <a:cubicBezTo>
                    <a:pt x="9551" y="21491"/>
                    <a:pt x="0" y="11852"/>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90" name="Arc 122"/>
            <p:cNvSpPr>
              <a:spLocks/>
            </p:cNvSpPr>
            <p:nvPr/>
          </p:nvSpPr>
          <p:spPr bwMode="auto">
            <a:xfrm rot="180000">
              <a:off x="1300" y="1012"/>
              <a:ext cx="164"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7" y="21949"/>
                  </a:moveTo>
                  <a:cubicBezTo>
                    <a:pt x="9589" y="21876"/>
                    <a:pt x="0" y="12227"/>
                    <a:pt x="0" y="350"/>
                  </a:cubicBezTo>
                  <a:cubicBezTo>
                    <a:pt x="-1" y="233"/>
                    <a:pt x="0" y="116"/>
                    <a:pt x="2" y="-1"/>
                  </a:cubicBezTo>
                </a:path>
                <a:path w="21600" h="21950" stroke="0" extrusionOk="0">
                  <a:moveTo>
                    <a:pt x="21467" y="21949"/>
                  </a:moveTo>
                  <a:cubicBezTo>
                    <a:pt x="9589" y="21876"/>
                    <a:pt x="0" y="12227"/>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91" name="Arc 123"/>
            <p:cNvSpPr>
              <a:spLocks/>
            </p:cNvSpPr>
            <p:nvPr/>
          </p:nvSpPr>
          <p:spPr bwMode="auto">
            <a:xfrm rot="180000">
              <a:off x="1407" y="1015"/>
              <a:ext cx="165"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1" name="Group 124"/>
          <p:cNvGrpSpPr>
            <a:grpSpLocks/>
          </p:cNvGrpSpPr>
          <p:nvPr/>
        </p:nvGrpSpPr>
        <p:grpSpPr bwMode="auto">
          <a:xfrm rot="-385665">
            <a:off x="2505075" y="1393825"/>
            <a:ext cx="206375" cy="73025"/>
            <a:chOff x="952" y="980"/>
            <a:chExt cx="273" cy="65"/>
          </a:xfrm>
        </p:grpSpPr>
        <p:sp>
          <p:nvSpPr>
            <p:cNvPr id="38486" name="Arc 125"/>
            <p:cNvSpPr>
              <a:spLocks/>
            </p:cNvSpPr>
            <p:nvPr/>
          </p:nvSpPr>
          <p:spPr bwMode="auto">
            <a:xfrm rot="180000">
              <a:off x="1007" y="980"/>
              <a:ext cx="110"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0" y="21949"/>
                  </a:moveTo>
                  <a:cubicBezTo>
                    <a:pt x="9549" y="21839"/>
                    <a:pt x="0" y="12201"/>
                    <a:pt x="0" y="350"/>
                  </a:cubicBezTo>
                  <a:cubicBezTo>
                    <a:pt x="-1" y="233"/>
                    <a:pt x="0" y="116"/>
                    <a:pt x="2" y="-1"/>
                  </a:cubicBezTo>
                </a:path>
                <a:path w="21600" h="21949" stroke="0" extrusionOk="0">
                  <a:moveTo>
                    <a:pt x="21400" y="21949"/>
                  </a:moveTo>
                  <a:cubicBezTo>
                    <a:pt x="9549" y="21839"/>
                    <a:pt x="0" y="12201"/>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87" name="Arc 126"/>
            <p:cNvSpPr>
              <a:spLocks/>
            </p:cNvSpPr>
            <p:nvPr/>
          </p:nvSpPr>
          <p:spPr bwMode="auto">
            <a:xfrm rot="180000">
              <a:off x="952" y="980"/>
              <a:ext cx="165"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88" name="Arc 127"/>
            <p:cNvSpPr>
              <a:spLocks/>
            </p:cNvSpPr>
            <p:nvPr/>
          </p:nvSpPr>
          <p:spPr bwMode="auto">
            <a:xfrm rot="180000">
              <a:off x="1061" y="984"/>
              <a:ext cx="164"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528" name="Group 128"/>
          <p:cNvGrpSpPr>
            <a:grpSpLocks/>
          </p:cNvGrpSpPr>
          <p:nvPr/>
        </p:nvGrpSpPr>
        <p:grpSpPr bwMode="auto">
          <a:xfrm rot="-385665">
            <a:off x="2867025" y="1416050"/>
            <a:ext cx="204788" cy="76200"/>
            <a:chOff x="1429" y="1017"/>
            <a:chExt cx="274" cy="68"/>
          </a:xfrm>
        </p:grpSpPr>
        <p:sp>
          <p:nvSpPr>
            <p:cNvPr id="38483" name="Arc 129"/>
            <p:cNvSpPr>
              <a:spLocks/>
            </p:cNvSpPr>
            <p:nvPr/>
          </p:nvSpPr>
          <p:spPr bwMode="auto">
            <a:xfrm rot="180000">
              <a:off x="1485" y="1019"/>
              <a:ext cx="109"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84" name="Arc 130"/>
            <p:cNvSpPr>
              <a:spLocks/>
            </p:cNvSpPr>
            <p:nvPr/>
          </p:nvSpPr>
          <p:spPr bwMode="auto">
            <a:xfrm rot="180000">
              <a:off x="1429" y="1017"/>
              <a:ext cx="165"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8" y="21949"/>
                  </a:moveTo>
                  <a:cubicBezTo>
                    <a:pt x="9590" y="21877"/>
                    <a:pt x="0" y="12227"/>
                    <a:pt x="0" y="350"/>
                  </a:cubicBezTo>
                  <a:cubicBezTo>
                    <a:pt x="-1" y="233"/>
                    <a:pt x="0" y="116"/>
                    <a:pt x="2" y="-1"/>
                  </a:cubicBezTo>
                </a:path>
                <a:path w="21600" h="21950" stroke="0" extrusionOk="0">
                  <a:moveTo>
                    <a:pt x="21468" y="21949"/>
                  </a:moveTo>
                  <a:cubicBezTo>
                    <a:pt x="9590" y="21877"/>
                    <a:pt x="0" y="12227"/>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85" name="Arc 131"/>
            <p:cNvSpPr>
              <a:spLocks/>
            </p:cNvSpPr>
            <p:nvPr/>
          </p:nvSpPr>
          <p:spPr bwMode="auto">
            <a:xfrm rot="180000">
              <a:off x="1538" y="1023"/>
              <a:ext cx="165"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8" y="21949"/>
                  </a:moveTo>
                  <a:cubicBezTo>
                    <a:pt x="9590" y="21877"/>
                    <a:pt x="0" y="12227"/>
                    <a:pt x="0" y="350"/>
                  </a:cubicBezTo>
                  <a:cubicBezTo>
                    <a:pt x="-1" y="233"/>
                    <a:pt x="0" y="116"/>
                    <a:pt x="2" y="-1"/>
                  </a:cubicBezTo>
                </a:path>
                <a:path w="21600" h="21950" stroke="0" extrusionOk="0">
                  <a:moveTo>
                    <a:pt x="21468" y="21949"/>
                  </a:moveTo>
                  <a:cubicBezTo>
                    <a:pt x="9590" y="21877"/>
                    <a:pt x="0" y="12227"/>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529" name="Group 132"/>
          <p:cNvGrpSpPr>
            <a:grpSpLocks/>
          </p:cNvGrpSpPr>
          <p:nvPr/>
        </p:nvGrpSpPr>
        <p:grpSpPr bwMode="auto">
          <a:xfrm rot="-385665">
            <a:off x="2384425" y="1373188"/>
            <a:ext cx="201613" cy="76200"/>
            <a:chOff x="707" y="957"/>
            <a:chExt cx="269" cy="68"/>
          </a:xfrm>
        </p:grpSpPr>
        <p:sp>
          <p:nvSpPr>
            <p:cNvPr id="38480" name="Arc 133"/>
            <p:cNvSpPr>
              <a:spLocks/>
            </p:cNvSpPr>
            <p:nvPr/>
          </p:nvSpPr>
          <p:spPr bwMode="auto">
            <a:xfrm rot="180000">
              <a:off x="758" y="959"/>
              <a:ext cx="110"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0" y="21949"/>
                  </a:moveTo>
                  <a:cubicBezTo>
                    <a:pt x="9549" y="21839"/>
                    <a:pt x="0" y="12201"/>
                    <a:pt x="0" y="350"/>
                  </a:cubicBezTo>
                  <a:cubicBezTo>
                    <a:pt x="-1" y="233"/>
                    <a:pt x="0" y="116"/>
                    <a:pt x="2" y="-1"/>
                  </a:cubicBezTo>
                </a:path>
                <a:path w="21600" h="21949" stroke="0" extrusionOk="0">
                  <a:moveTo>
                    <a:pt x="21400" y="21949"/>
                  </a:moveTo>
                  <a:cubicBezTo>
                    <a:pt x="9549" y="21839"/>
                    <a:pt x="0" y="12201"/>
                    <a:pt x="0" y="350"/>
                  </a:cubicBezTo>
                  <a:cubicBezTo>
                    <a:pt x="-1" y="233"/>
                    <a:pt x="0" y="116"/>
                    <a:pt x="2" y="-1"/>
                  </a:cubicBezTo>
                  <a:lnTo>
                    <a:pt x="21600" y="350"/>
                  </a:lnTo>
                  <a:close/>
                </a:path>
              </a:pathLst>
            </a:custGeom>
            <a:noFill/>
            <a:ln w="12700" cap="rnd">
              <a:solidFill>
                <a:srgbClr val="CC9900"/>
              </a:solidFill>
              <a:round/>
              <a:headEnd type="none" w="sm" len="sm"/>
              <a:tailEnd type="none" w="sm" len="sm"/>
            </a:ln>
          </p:spPr>
          <p:txBody>
            <a:bodyPr wrap="none" anchor="ctr"/>
            <a:lstStyle/>
            <a:p>
              <a:endParaRPr lang="en-US" sz="1800"/>
            </a:p>
          </p:txBody>
        </p:sp>
        <p:sp>
          <p:nvSpPr>
            <p:cNvPr id="38481" name="Arc 134"/>
            <p:cNvSpPr>
              <a:spLocks/>
            </p:cNvSpPr>
            <p:nvPr/>
          </p:nvSpPr>
          <p:spPr bwMode="auto">
            <a:xfrm rot="180000">
              <a:off x="707" y="957"/>
              <a:ext cx="162"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rgbClr val="CC9900"/>
              </a:solidFill>
              <a:round/>
              <a:headEnd type="none" w="sm" len="sm"/>
              <a:tailEnd type="none" w="sm" len="sm"/>
            </a:ln>
          </p:spPr>
          <p:txBody>
            <a:bodyPr wrap="none" anchor="ctr"/>
            <a:lstStyle/>
            <a:p>
              <a:endParaRPr lang="en-US" sz="1800"/>
            </a:p>
          </p:txBody>
        </p:sp>
        <p:sp>
          <p:nvSpPr>
            <p:cNvPr id="38482" name="Arc 135"/>
            <p:cNvSpPr>
              <a:spLocks/>
            </p:cNvSpPr>
            <p:nvPr/>
          </p:nvSpPr>
          <p:spPr bwMode="auto">
            <a:xfrm rot="180000">
              <a:off x="812" y="963"/>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rgbClr val="CC9900"/>
              </a:solidFill>
              <a:round/>
              <a:headEnd type="none" w="sm" len="sm"/>
              <a:tailEnd type="none" w="sm" len="sm"/>
            </a:ln>
          </p:spPr>
          <p:txBody>
            <a:bodyPr wrap="none" anchor="ctr"/>
            <a:lstStyle/>
            <a:p>
              <a:endParaRPr lang="en-US" sz="1800"/>
            </a:p>
          </p:txBody>
        </p:sp>
      </p:grpSp>
      <p:grpSp>
        <p:nvGrpSpPr>
          <p:cNvPr id="38530" name="Group 136"/>
          <p:cNvGrpSpPr>
            <a:grpSpLocks/>
          </p:cNvGrpSpPr>
          <p:nvPr/>
        </p:nvGrpSpPr>
        <p:grpSpPr bwMode="auto">
          <a:xfrm rot="-385665">
            <a:off x="2419350" y="1387475"/>
            <a:ext cx="204788" cy="77788"/>
            <a:chOff x="828" y="967"/>
            <a:chExt cx="270" cy="68"/>
          </a:xfrm>
        </p:grpSpPr>
        <p:sp>
          <p:nvSpPr>
            <p:cNvPr id="38477" name="Arc 137"/>
            <p:cNvSpPr>
              <a:spLocks/>
            </p:cNvSpPr>
            <p:nvPr/>
          </p:nvSpPr>
          <p:spPr bwMode="auto">
            <a:xfrm rot="180000">
              <a:off x="878" y="969"/>
              <a:ext cx="111"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2" y="21949"/>
                  </a:moveTo>
                  <a:cubicBezTo>
                    <a:pt x="9551" y="21841"/>
                    <a:pt x="0" y="12202"/>
                    <a:pt x="0" y="350"/>
                  </a:cubicBezTo>
                  <a:cubicBezTo>
                    <a:pt x="-1" y="233"/>
                    <a:pt x="0" y="116"/>
                    <a:pt x="2" y="-1"/>
                  </a:cubicBezTo>
                </a:path>
                <a:path w="21600" h="21949" stroke="0" extrusionOk="0">
                  <a:moveTo>
                    <a:pt x="21402" y="21949"/>
                  </a:moveTo>
                  <a:cubicBezTo>
                    <a:pt x="9551" y="21841"/>
                    <a:pt x="0" y="12202"/>
                    <a:pt x="0" y="350"/>
                  </a:cubicBezTo>
                  <a:cubicBezTo>
                    <a:pt x="-1" y="233"/>
                    <a:pt x="0" y="116"/>
                    <a:pt x="2" y="-1"/>
                  </a:cubicBezTo>
                  <a:lnTo>
                    <a:pt x="21600" y="350"/>
                  </a:lnTo>
                  <a:close/>
                </a:path>
              </a:pathLst>
            </a:custGeom>
            <a:noFill/>
            <a:ln w="12700" cap="rnd">
              <a:solidFill>
                <a:srgbClr val="CC9900"/>
              </a:solidFill>
              <a:round/>
              <a:headEnd type="none" w="sm" len="sm"/>
              <a:tailEnd type="none" w="sm" len="sm"/>
            </a:ln>
          </p:spPr>
          <p:txBody>
            <a:bodyPr wrap="none" anchor="ctr"/>
            <a:lstStyle/>
            <a:p>
              <a:endParaRPr lang="en-US" sz="1800"/>
            </a:p>
          </p:txBody>
        </p:sp>
        <p:sp>
          <p:nvSpPr>
            <p:cNvPr id="38478" name="Arc 138"/>
            <p:cNvSpPr>
              <a:spLocks/>
            </p:cNvSpPr>
            <p:nvPr/>
          </p:nvSpPr>
          <p:spPr bwMode="auto">
            <a:xfrm rot="180000">
              <a:off x="828" y="967"/>
              <a:ext cx="164"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rgbClr val="CC9900"/>
              </a:solidFill>
              <a:round/>
              <a:headEnd type="none" w="sm" len="sm"/>
              <a:tailEnd type="none" w="sm" len="sm"/>
            </a:ln>
          </p:spPr>
          <p:txBody>
            <a:bodyPr wrap="none" anchor="ctr"/>
            <a:lstStyle/>
            <a:p>
              <a:endParaRPr lang="en-US" sz="1800"/>
            </a:p>
          </p:txBody>
        </p:sp>
        <p:sp>
          <p:nvSpPr>
            <p:cNvPr id="38479" name="Arc 139"/>
            <p:cNvSpPr>
              <a:spLocks/>
            </p:cNvSpPr>
            <p:nvPr/>
          </p:nvSpPr>
          <p:spPr bwMode="auto">
            <a:xfrm rot="180000">
              <a:off x="934" y="973"/>
              <a:ext cx="164"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rgbClr val="CC9900"/>
              </a:solidFill>
              <a:round/>
              <a:headEnd type="none" w="sm" len="sm"/>
              <a:tailEnd type="none" w="sm" len="sm"/>
            </a:ln>
          </p:spPr>
          <p:txBody>
            <a:bodyPr wrap="none" anchor="ctr"/>
            <a:lstStyle/>
            <a:p>
              <a:endParaRPr lang="en-US" sz="1800"/>
            </a:p>
          </p:txBody>
        </p:sp>
      </p:grpSp>
      <p:grpSp>
        <p:nvGrpSpPr>
          <p:cNvPr id="38531" name="Group 140"/>
          <p:cNvGrpSpPr>
            <a:grpSpLocks/>
          </p:cNvGrpSpPr>
          <p:nvPr/>
        </p:nvGrpSpPr>
        <p:grpSpPr bwMode="auto">
          <a:xfrm rot="-385665">
            <a:off x="2284413" y="1366838"/>
            <a:ext cx="204787" cy="76200"/>
            <a:chOff x="578" y="951"/>
            <a:chExt cx="274" cy="66"/>
          </a:xfrm>
        </p:grpSpPr>
        <p:sp>
          <p:nvSpPr>
            <p:cNvPr id="38474" name="Arc 141"/>
            <p:cNvSpPr>
              <a:spLocks/>
            </p:cNvSpPr>
            <p:nvPr/>
          </p:nvSpPr>
          <p:spPr bwMode="auto">
            <a:xfrm rot="180000">
              <a:off x="632" y="951"/>
              <a:ext cx="111"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2" y="21949"/>
                  </a:moveTo>
                  <a:cubicBezTo>
                    <a:pt x="9551" y="21841"/>
                    <a:pt x="0" y="12202"/>
                    <a:pt x="0" y="350"/>
                  </a:cubicBezTo>
                  <a:cubicBezTo>
                    <a:pt x="-1" y="233"/>
                    <a:pt x="0" y="116"/>
                    <a:pt x="2" y="-1"/>
                  </a:cubicBezTo>
                </a:path>
                <a:path w="21600" h="21949" stroke="0" extrusionOk="0">
                  <a:moveTo>
                    <a:pt x="21402" y="21949"/>
                  </a:moveTo>
                  <a:cubicBezTo>
                    <a:pt x="9551" y="21841"/>
                    <a:pt x="0" y="12202"/>
                    <a:pt x="0" y="350"/>
                  </a:cubicBezTo>
                  <a:cubicBezTo>
                    <a:pt x="-1" y="233"/>
                    <a:pt x="0" y="116"/>
                    <a:pt x="2" y="-1"/>
                  </a:cubicBezTo>
                  <a:lnTo>
                    <a:pt x="21600" y="350"/>
                  </a:lnTo>
                  <a:close/>
                </a:path>
              </a:pathLst>
            </a:custGeom>
            <a:noFill/>
            <a:ln w="12700" cap="rnd">
              <a:solidFill>
                <a:srgbClr val="CC9900"/>
              </a:solidFill>
              <a:round/>
              <a:headEnd type="none" w="sm" len="sm"/>
              <a:tailEnd type="none" w="sm" len="sm"/>
            </a:ln>
          </p:spPr>
          <p:txBody>
            <a:bodyPr wrap="none" anchor="ctr"/>
            <a:lstStyle/>
            <a:p>
              <a:endParaRPr lang="en-US" sz="1800"/>
            </a:p>
          </p:txBody>
        </p:sp>
        <p:sp>
          <p:nvSpPr>
            <p:cNvPr id="38475" name="Arc 142"/>
            <p:cNvSpPr>
              <a:spLocks/>
            </p:cNvSpPr>
            <p:nvPr/>
          </p:nvSpPr>
          <p:spPr bwMode="auto">
            <a:xfrm rot="180000">
              <a:off x="578" y="951"/>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rgbClr val="CC9900"/>
              </a:solidFill>
              <a:round/>
              <a:headEnd type="none" w="sm" len="sm"/>
              <a:tailEnd type="none" w="sm" len="sm"/>
            </a:ln>
          </p:spPr>
          <p:txBody>
            <a:bodyPr wrap="none" anchor="ctr"/>
            <a:lstStyle/>
            <a:p>
              <a:endParaRPr lang="en-US" sz="1800"/>
            </a:p>
          </p:txBody>
        </p:sp>
        <p:sp>
          <p:nvSpPr>
            <p:cNvPr id="38476" name="Arc 143"/>
            <p:cNvSpPr>
              <a:spLocks/>
            </p:cNvSpPr>
            <p:nvPr/>
          </p:nvSpPr>
          <p:spPr bwMode="auto">
            <a:xfrm rot="180000">
              <a:off x="689" y="956"/>
              <a:ext cx="163"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7" y="21599"/>
                  </a:moveTo>
                  <a:cubicBezTo>
                    <a:pt x="9589" y="21526"/>
                    <a:pt x="0" y="11877"/>
                    <a:pt x="0" y="0"/>
                  </a:cubicBezTo>
                </a:path>
                <a:path w="21600" h="21600" stroke="0" extrusionOk="0">
                  <a:moveTo>
                    <a:pt x="21467" y="21599"/>
                  </a:moveTo>
                  <a:cubicBezTo>
                    <a:pt x="9589" y="21526"/>
                    <a:pt x="0" y="11877"/>
                    <a:pt x="0" y="0"/>
                  </a:cubicBezTo>
                  <a:lnTo>
                    <a:pt x="21600" y="0"/>
                  </a:lnTo>
                  <a:close/>
                </a:path>
              </a:pathLst>
            </a:custGeom>
            <a:noFill/>
            <a:ln w="12700" cap="rnd">
              <a:solidFill>
                <a:srgbClr val="CC9900"/>
              </a:solidFill>
              <a:round/>
              <a:headEnd type="none" w="sm" len="sm"/>
              <a:tailEnd type="none" w="sm" len="sm"/>
            </a:ln>
          </p:spPr>
          <p:txBody>
            <a:bodyPr wrap="none" anchor="ctr"/>
            <a:lstStyle/>
            <a:p>
              <a:endParaRPr lang="en-US" sz="1800"/>
            </a:p>
          </p:txBody>
        </p:sp>
      </p:grpSp>
      <p:grpSp>
        <p:nvGrpSpPr>
          <p:cNvPr id="38577" name="Group 144"/>
          <p:cNvGrpSpPr>
            <a:grpSpLocks/>
          </p:cNvGrpSpPr>
          <p:nvPr/>
        </p:nvGrpSpPr>
        <p:grpSpPr bwMode="auto">
          <a:xfrm rot="-385665">
            <a:off x="2355850" y="1373188"/>
            <a:ext cx="204788" cy="76200"/>
            <a:chOff x="669" y="956"/>
            <a:chExt cx="272" cy="66"/>
          </a:xfrm>
        </p:grpSpPr>
        <p:sp>
          <p:nvSpPr>
            <p:cNvPr id="38471" name="Arc 145"/>
            <p:cNvSpPr>
              <a:spLocks/>
            </p:cNvSpPr>
            <p:nvPr/>
          </p:nvSpPr>
          <p:spPr bwMode="auto">
            <a:xfrm rot="180000">
              <a:off x="723" y="956"/>
              <a:ext cx="110"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2" y="21599"/>
                  </a:moveTo>
                  <a:cubicBezTo>
                    <a:pt x="9551" y="21491"/>
                    <a:pt x="0" y="11852"/>
                    <a:pt x="0" y="0"/>
                  </a:cubicBezTo>
                </a:path>
                <a:path w="21600" h="21599" stroke="0" extrusionOk="0">
                  <a:moveTo>
                    <a:pt x="21402" y="21599"/>
                  </a:moveTo>
                  <a:cubicBezTo>
                    <a:pt x="9551" y="21491"/>
                    <a:pt x="0" y="11852"/>
                    <a:pt x="0" y="0"/>
                  </a:cubicBezTo>
                  <a:lnTo>
                    <a:pt x="21600" y="0"/>
                  </a:lnTo>
                  <a:close/>
                </a:path>
              </a:pathLst>
            </a:custGeom>
            <a:noFill/>
            <a:ln w="12700" cap="rnd">
              <a:solidFill>
                <a:srgbClr val="CC9900"/>
              </a:solidFill>
              <a:round/>
              <a:headEnd type="none" w="sm" len="sm"/>
              <a:tailEnd type="none" w="sm" len="sm"/>
            </a:ln>
          </p:spPr>
          <p:txBody>
            <a:bodyPr wrap="none" anchor="ctr"/>
            <a:lstStyle/>
            <a:p>
              <a:endParaRPr lang="en-US" sz="1800"/>
            </a:p>
          </p:txBody>
        </p:sp>
        <p:sp>
          <p:nvSpPr>
            <p:cNvPr id="38472" name="Arc 146"/>
            <p:cNvSpPr>
              <a:spLocks/>
            </p:cNvSpPr>
            <p:nvPr/>
          </p:nvSpPr>
          <p:spPr bwMode="auto">
            <a:xfrm rot="180000">
              <a:off x="669" y="956"/>
              <a:ext cx="165"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9" y="21599"/>
                  </a:moveTo>
                  <a:cubicBezTo>
                    <a:pt x="9590" y="21527"/>
                    <a:pt x="0" y="11878"/>
                    <a:pt x="0" y="0"/>
                  </a:cubicBezTo>
                </a:path>
                <a:path w="21600" h="21600" stroke="0" extrusionOk="0">
                  <a:moveTo>
                    <a:pt x="21469" y="21599"/>
                  </a:moveTo>
                  <a:cubicBezTo>
                    <a:pt x="9590" y="21527"/>
                    <a:pt x="0" y="11878"/>
                    <a:pt x="0" y="0"/>
                  </a:cubicBezTo>
                  <a:lnTo>
                    <a:pt x="21600" y="0"/>
                  </a:lnTo>
                  <a:close/>
                </a:path>
              </a:pathLst>
            </a:custGeom>
            <a:noFill/>
            <a:ln w="12700" cap="rnd">
              <a:solidFill>
                <a:srgbClr val="CC9900"/>
              </a:solidFill>
              <a:round/>
              <a:headEnd type="none" w="sm" len="sm"/>
              <a:tailEnd type="none" w="sm" len="sm"/>
            </a:ln>
          </p:spPr>
          <p:txBody>
            <a:bodyPr wrap="none" anchor="ctr"/>
            <a:lstStyle/>
            <a:p>
              <a:endParaRPr lang="en-US" sz="1800"/>
            </a:p>
          </p:txBody>
        </p:sp>
        <p:sp>
          <p:nvSpPr>
            <p:cNvPr id="38473" name="Arc 147"/>
            <p:cNvSpPr>
              <a:spLocks/>
            </p:cNvSpPr>
            <p:nvPr/>
          </p:nvSpPr>
          <p:spPr bwMode="auto">
            <a:xfrm rot="180000">
              <a:off x="778" y="960"/>
              <a:ext cx="163"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6" y="21949"/>
                  </a:moveTo>
                  <a:cubicBezTo>
                    <a:pt x="9589" y="21875"/>
                    <a:pt x="0" y="12227"/>
                    <a:pt x="0" y="350"/>
                  </a:cubicBezTo>
                  <a:cubicBezTo>
                    <a:pt x="-1" y="233"/>
                    <a:pt x="0" y="116"/>
                    <a:pt x="2" y="-1"/>
                  </a:cubicBezTo>
                </a:path>
                <a:path w="21600" h="21950" stroke="0" extrusionOk="0">
                  <a:moveTo>
                    <a:pt x="21466" y="21949"/>
                  </a:moveTo>
                  <a:cubicBezTo>
                    <a:pt x="9589" y="21875"/>
                    <a:pt x="0" y="12227"/>
                    <a:pt x="0" y="350"/>
                  </a:cubicBezTo>
                  <a:cubicBezTo>
                    <a:pt x="-1" y="233"/>
                    <a:pt x="0" y="116"/>
                    <a:pt x="2" y="-1"/>
                  </a:cubicBezTo>
                  <a:lnTo>
                    <a:pt x="21600" y="350"/>
                  </a:lnTo>
                  <a:close/>
                </a:path>
              </a:pathLst>
            </a:custGeom>
            <a:noFill/>
            <a:ln w="12700" cap="rnd">
              <a:solidFill>
                <a:srgbClr val="CC9900"/>
              </a:solidFill>
              <a:round/>
              <a:headEnd type="none" w="sm" len="sm"/>
              <a:tailEnd type="none" w="sm" len="sm"/>
            </a:ln>
          </p:spPr>
          <p:txBody>
            <a:bodyPr wrap="none" anchor="ctr"/>
            <a:lstStyle/>
            <a:p>
              <a:endParaRPr lang="en-US" sz="1800"/>
            </a:p>
          </p:txBody>
        </p:sp>
      </p:grpSp>
      <p:grpSp>
        <p:nvGrpSpPr>
          <p:cNvPr id="38578" name="Group 148"/>
          <p:cNvGrpSpPr>
            <a:grpSpLocks/>
          </p:cNvGrpSpPr>
          <p:nvPr/>
        </p:nvGrpSpPr>
        <p:grpSpPr bwMode="auto">
          <a:xfrm rot="-385665">
            <a:off x="2630488" y="1397000"/>
            <a:ext cx="203200" cy="76200"/>
            <a:chOff x="1115" y="992"/>
            <a:chExt cx="273" cy="67"/>
          </a:xfrm>
        </p:grpSpPr>
        <p:sp>
          <p:nvSpPr>
            <p:cNvPr id="38468" name="Arc 149"/>
            <p:cNvSpPr>
              <a:spLocks/>
            </p:cNvSpPr>
            <p:nvPr/>
          </p:nvSpPr>
          <p:spPr bwMode="auto">
            <a:xfrm rot="180000">
              <a:off x="1168" y="993"/>
              <a:ext cx="110" cy="61"/>
            </a:xfrm>
            <a:custGeom>
              <a:avLst/>
              <a:gdLst>
                <a:gd name="T0" fmla="*/ 0 w 21600"/>
                <a:gd name="T1" fmla="*/ 0 h 21957"/>
                <a:gd name="T2" fmla="*/ 0 w 21600"/>
                <a:gd name="T3" fmla="*/ 0 h 21957"/>
                <a:gd name="T4" fmla="*/ 0 w 21600"/>
                <a:gd name="T5" fmla="*/ 0 h 21957"/>
                <a:gd name="T6" fmla="*/ 0 60000 65536"/>
                <a:gd name="T7" fmla="*/ 0 60000 65536"/>
                <a:gd name="T8" fmla="*/ 0 60000 65536"/>
                <a:gd name="T9" fmla="*/ 0 w 21600"/>
                <a:gd name="T10" fmla="*/ 0 h 21957"/>
                <a:gd name="T11" fmla="*/ 21600 w 21600"/>
                <a:gd name="T12" fmla="*/ 21957 h 21957"/>
              </a:gdLst>
              <a:ahLst/>
              <a:cxnLst>
                <a:cxn ang="T6">
                  <a:pos x="T0" y="T1"/>
                </a:cxn>
                <a:cxn ang="T7">
                  <a:pos x="T2" y="T3"/>
                </a:cxn>
                <a:cxn ang="T8">
                  <a:pos x="T4" y="T5"/>
                </a:cxn>
              </a:cxnLst>
              <a:rect l="T9" t="T10" r="T11" b="T12"/>
              <a:pathLst>
                <a:path w="21600" h="21957" fill="none" extrusionOk="0">
                  <a:moveTo>
                    <a:pt x="21600" y="21957"/>
                  </a:moveTo>
                  <a:cubicBezTo>
                    <a:pt x="9670" y="21957"/>
                    <a:pt x="0" y="12286"/>
                    <a:pt x="0" y="357"/>
                  </a:cubicBezTo>
                  <a:cubicBezTo>
                    <a:pt x="-1" y="237"/>
                    <a:pt x="0" y="118"/>
                    <a:pt x="2" y="-1"/>
                  </a:cubicBezTo>
                </a:path>
                <a:path w="21600" h="21957" stroke="0" extrusionOk="0">
                  <a:moveTo>
                    <a:pt x="21600" y="21957"/>
                  </a:moveTo>
                  <a:cubicBezTo>
                    <a:pt x="9670" y="21957"/>
                    <a:pt x="0" y="12286"/>
                    <a:pt x="0" y="357"/>
                  </a:cubicBezTo>
                  <a:cubicBezTo>
                    <a:pt x="-1" y="237"/>
                    <a:pt x="0" y="118"/>
                    <a:pt x="2" y="-1"/>
                  </a:cubicBezTo>
                  <a:lnTo>
                    <a:pt x="21600" y="357"/>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69" name="Arc 150"/>
            <p:cNvSpPr>
              <a:spLocks/>
            </p:cNvSpPr>
            <p:nvPr/>
          </p:nvSpPr>
          <p:spPr bwMode="auto">
            <a:xfrm rot="180000">
              <a:off x="1115" y="992"/>
              <a:ext cx="164" cy="61"/>
            </a:xfrm>
            <a:custGeom>
              <a:avLst/>
              <a:gdLst>
                <a:gd name="T0" fmla="*/ 0 w 21600"/>
                <a:gd name="T1" fmla="*/ 0 h 21956"/>
                <a:gd name="T2" fmla="*/ 0 w 21600"/>
                <a:gd name="T3" fmla="*/ 0 h 21956"/>
                <a:gd name="T4" fmla="*/ 0 w 21600"/>
                <a:gd name="T5" fmla="*/ 0 h 21956"/>
                <a:gd name="T6" fmla="*/ 0 60000 65536"/>
                <a:gd name="T7" fmla="*/ 0 60000 65536"/>
                <a:gd name="T8" fmla="*/ 0 60000 65536"/>
                <a:gd name="T9" fmla="*/ 0 w 21600"/>
                <a:gd name="T10" fmla="*/ 0 h 21956"/>
                <a:gd name="T11" fmla="*/ 21600 w 21600"/>
                <a:gd name="T12" fmla="*/ 21956 h 21956"/>
              </a:gdLst>
              <a:ahLst/>
              <a:cxnLst>
                <a:cxn ang="T6">
                  <a:pos x="T0" y="T1"/>
                </a:cxn>
                <a:cxn ang="T7">
                  <a:pos x="T2" y="T3"/>
                </a:cxn>
                <a:cxn ang="T8">
                  <a:pos x="T4" y="T5"/>
                </a:cxn>
              </a:cxnLst>
              <a:rect l="T9" t="T10" r="T11" b="T12"/>
              <a:pathLst>
                <a:path w="21600" h="21956" fill="none" extrusionOk="0">
                  <a:moveTo>
                    <a:pt x="21467" y="21955"/>
                  </a:moveTo>
                  <a:cubicBezTo>
                    <a:pt x="9589" y="21882"/>
                    <a:pt x="0" y="12233"/>
                    <a:pt x="0" y="356"/>
                  </a:cubicBezTo>
                  <a:cubicBezTo>
                    <a:pt x="-1" y="237"/>
                    <a:pt x="0" y="118"/>
                    <a:pt x="2" y="-1"/>
                  </a:cubicBezTo>
                </a:path>
                <a:path w="21600" h="21956" stroke="0" extrusionOk="0">
                  <a:moveTo>
                    <a:pt x="21467" y="21955"/>
                  </a:moveTo>
                  <a:cubicBezTo>
                    <a:pt x="9589" y="21882"/>
                    <a:pt x="0" y="12233"/>
                    <a:pt x="0" y="356"/>
                  </a:cubicBezTo>
                  <a:cubicBezTo>
                    <a:pt x="-1" y="237"/>
                    <a:pt x="0" y="118"/>
                    <a:pt x="2" y="-1"/>
                  </a:cubicBezTo>
                  <a:lnTo>
                    <a:pt x="21600" y="356"/>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70" name="Arc 151"/>
            <p:cNvSpPr>
              <a:spLocks/>
            </p:cNvSpPr>
            <p:nvPr/>
          </p:nvSpPr>
          <p:spPr bwMode="auto">
            <a:xfrm rot="180000">
              <a:off x="1224" y="997"/>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579" name="Group 152"/>
          <p:cNvGrpSpPr>
            <a:grpSpLocks/>
          </p:cNvGrpSpPr>
          <p:nvPr/>
        </p:nvGrpSpPr>
        <p:grpSpPr bwMode="auto">
          <a:xfrm rot="-385665">
            <a:off x="3509963" y="1411288"/>
            <a:ext cx="206375" cy="74612"/>
            <a:chOff x="2285" y="1058"/>
            <a:chExt cx="274" cy="66"/>
          </a:xfrm>
        </p:grpSpPr>
        <p:sp>
          <p:nvSpPr>
            <p:cNvPr id="38465" name="Arc 153"/>
            <p:cNvSpPr>
              <a:spLocks/>
            </p:cNvSpPr>
            <p:nvPr/>
          </p:nvSpPr>
          <p:spPr bwMode="auto">
            <a:xfrm rot="180000">
              <a:off x="2341" y="1058"/>
              <a:ext cx="109"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66" name="Arc 154"/>
            <p:cNvSpPr>
              <a:spLocks/>
            </p:cNvSpPr>
            <p:nvPr/>
          </p:nvSpPr>
          <p:spPr bwMode="auto">
            <a:xfrm rot="180000">
              <a:off x="2285" y="1058"/>
              <a:ext cx="164" cy="61"/>
            </a:xfrm>
            <a:custGeom>
              <a:avLst/>
              <a:gdLst>
                <a:gd name="T0" fmla="*/ 0 w 21600"/>
                <a:gd name="T1" fmla="*/ 0 h 21957"/>
                <a:gd name="T2" fmla="*/ 0 w 21600"/>
                <a:gd name="T3" fmla="*/ 0 h 21957"/>
                <a:gd name="T4" fmla="*/ 0 w 21600"/>
                <a:gd name="T5" fmla="*/ 0 h 21957"/>
                <a:gd name="T6" fmla="*/ 0 60000 65536"/>
                <a:gd name="T7" fmla="*/ 0 60000 65536"/>
                <a:gd name="T8" fmla="*/ 0 60000 65536"/>
                <a:gd name="T9" fmla="*/ 0 w 21600"/>
                <a:gd name="T10" fmla="*/ 0 h 21957"/>
                <a:gd name="T11" fmla="*/ 21600 w 21600"/>
                <a:gd name="T12" fmla="*/ 21957 h 21957"/>
              </a:gdLst>
              <a:ahLst/>
              <a:cxnLst>
                <a:cxn ang="T6">
                  <a:pos x="T0" y="T1"/>
                </a:cxn>
                <a:cxn ang="T7">
                  <a:pos x="T2" y="T3"/>
                </a:cxn>
                <a:cxn ang="T8">
                  <a:pos x="T4" y="T5"/>
                </a:cxn>
              </a:cxnLst>
              <a:rect l="T9" t="T10" r="T11" b="T12"/>
              <a:pathLst>
                <a:path w="21600" h="21957" fill="none" extrusionOk="0">
                  <a:moveTo>
                    <a:pt x="21600" y="21957"/>
                  </a:moveTo>
                  <a:cubicBezTo>
                    <a:pt x="9670" y="21957"/>
                    <a:pt x="0" y="12286"/>
                    <a:pt x="0" y="357"/>
                  </a:cubicBezTo>
                  <a:cubicBezTo>
                    <a:pt x="-1" y="237"/>
                    <a:pt x="0" y="118"/>
                    <a:pt x="2" y="-1"/>
                  </a:cubicBezTo>
                </a:path>
                <a:path w="21600" h="21957" stroke="0" extrusionOk="0">
                  <a:moveTo>
                    <a:pt x="21600" y="21957"/>
                  </a:moveTo>
                  <a:cubicBezTo>
                    <a:pt x="9670" y="21957"/>
                    <a:pt x="0" y="12286"/>
                    <a:pt x="0" y="357"/>
                  </a:cubicBezTo>
                  <a:cubicBezTo>
                    <a:pt x="-1" y="237"/>
                    <a:pt x="0" y="118"/>
                    <a:pt x="2" y="-1"/>
                  </a:cubicBezTo>
                  <a:lnTo>
                    <a:pt x="21600" y="357"/>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67" name="Arc 155"/>
            <p:cNvSpPr>
              <a:spLocks/>
            </p:cNvSpPr>
            <p:nvPr/>
          </p:nvSpPr>
          <p:spPr bwMode="auto">
            <a:xfrm rot="180000">
              <a:off x="2396" y="1062"/>
              <a:ext cx="163"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6" y="21949"/>
                  </a:moveTo>
                  <a:cubicBezTo>
                    <a:pt x="9589" y="21875"/>
                    <a:pt x="0" y="12227"/>
                    <a:pt x="0" y="350"/>
                  </a:cubicBezTo>
                  <a:cubicBezTo>
                    <a:pt x="-1" y="233"/>
                    <a:pt x="0" y="116"/>
                    <a:pt x="2" y="-1"/>
                  </a:cubicBezTo>
                </a:path>
                <a:path w="21600" h="21950" stroke="0" extrusionOk="0">
                  <a:moveTo>
                    <a:pt x="21466" y="21949"/>
                  </a:moveTo>
                  <a:cubicBezTo>
                    <a:pt x="9589" y="21875"/>
                    <a:pt x="0" y="12227"/>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580" name="Group 156"/>
          <p:cNvGrpSpPr>
            <a:grpSpLocks/>
          </p:cNvGrpSpPr>
          <p:nvPr/>
        </p:nvGrpSpPr>
        <p:grpSpPr bwMode="auto">
          <a:xfrm rot="-385665">
            <a:off x="3419475" y="1392238"/>
            <a:ext cx="204788" cy="77787"/>
            <a:chOff x="2164" y="1036"/>
            <a:chExt cx="274" cy="68"/>
          </a:xfrm>
        </p:grpSpPr>
        <p:sp>
          <p:nvSpPr>
            <p:cNvPr id="38462" name="Arc 157"/>
            <p:cNvSpPr>
              <a:spLocks/>
            </p:cNvSpPr>
            <p:nvPr/>
          </p:nvSpPr>
          <p:spPr bwMode="auto">
            <a:xfrm rot="180000">
              <a:off x="2218" y="1038"/>
              <a:ext cx="111" cy="6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4" y="21599"/>
                  </a:moveTo>
                  <a:cubicBezTo>
                    <a:pt x="9552" y="21492"/>
                    <a:pt x="0" y="11853"/>
                    <a:pt x="0" y="0"/>
                  </a:cubicBezTo>
                </a:path>
                <a:path w="21600" h="21599" stroke="0" extrusionOk="0">
                  <a:moveTo>
                    <a:pt x="21404" y="21599"/>
                  </a:moveTo>
                  <a:cubicBezTo>
                    <a:pt x="9552" y="21492"/>
                    <a:pt x="0" y="11853"/>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63" name="Arc 158"/>
            <p:cNvSpPr>
              <a:spLocks/>
            </p:cNvSpPr>
            <p:nvPr/>
          </p:nvSpPr>
          <p:spPr bwMode="auto">
            <a:xfrm rot="180000">
              <a:off x="2164" y="1036"/>
              <a:ext cx="165"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9" y="21599"/>
                  </a:moveTo>
                  <a:cubicBezTo>
                    <a:pt x="9590" y="21527"/>
                    <a:pt x="0" y="11878"/>
                    <a:pt x="0" y="0"/>
                  </a:cubicBezTo>
                </a:path>
                <a:path w="21600" h="21600" stroke="0" extrusionOk="0">
                  <a:moveTo>
                    <a:pt x="21469" y="21599"/>
                  </a:moveTo>
                  <a:cubicBezTo>
                    <a:pt x="9590" y="21527"/>
                    <a:pt x="0" y="11878"/>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64" name="Arc 159"/>
            <p:cNvSpPr>
              <a:spLocks/>
            </p:cNvSpPr>
            <p:nvPr/>
          </p:nvSpPr>
          <p:spPr bwMode="auto">
            <a:xfrm rot="180000">
              <a:off x="2274" y="1042"/>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581" name="Group 160"/>
          <p:cNvGrpSpPr>
            <a:grpSpLocks/>
          </p:cNvGrpSpPr>
          <p:nvPr/>
        </p:nvGrpSpPr>
        <p:grpSpPr bwMode="auto">
          <a:xfrm rot="-385665">
            <a:off x="3267075" y="1398588"/>
            <a:ext cx="203200" cy="76200"/>
            <a:chOff x="1961" y="1031"/>
            <a:chExt cx="273" cy="67"/>
          </a:xfrm>
        </p:grpSpPr>
        <p:sp>
          <p:nvSpPr>
            <p:cNvPr id="38459" name="Arc 161"/>
            <p:cNvSpPr>
              <a:spLocks/>
            </p:cNvSpPr>
            <p:nvPr/>
          </p:nvSpPr>
          <p:spPr bwMode="auto">
            <a:xfrm rot="180000">
              <a:off x="2017" y="1033"/>
              <a:ext cx="110" cy="61"/>
            </a:xfrm>
            <a:custGeom>
              <a:avLst/>
              <a:gdLst>
                <a:gd name="T0" fmla="*/ 0 w 21600"/>
                <a:gd name="T1" fmla="*/ 0 h 21954"/>
                <a:gd name="T2" fmla="*/ 0 w 21600"/>
                <a:gd name="T3" fmla="*/ 0 h 21954"/>
                <a:gd name="T4" fmla="*/ 0 w 21600"/>
                <a:gd name="T5" fmla="*/ 0 h 21954"/>
                <a:gd name="T6" fmla="*/ 0 60000 65536"/>
                <a:gd name="T7" fmla="*/ 0 60000 65536"/>
                <a:gd name="T8" fmla="*/ 0 60000 65536"/>
                <a:gd name="T9" fmla="*/ 0 w 21600"/>
                <a:gd name="T10" fmla="*/ 0 h 21954"/>
                <a:gd name="T11" fmla="*/ 21600 w 21600"/>
                <a:gd name="T12" fmla="*/ 21954 h 21954"/>
              </a:gdLst>
              <a:ahLst/>
              <a:cxnLst>
                <a:cxn ang="T6">
                  <a:pos x="T0" y="T1"/>
                </a:cxn>
                <a:cxn ang="T7">
                  <a:pos x="T2" y="T3"/>
                </a:cxn>
                <a:cxn ang="T8">
                  <a:pos x="T4" y="T5"/>
                </a:cxn>
              </a:cxnLst>
              <a:rect l="T9" t="T10" r="T11" b="T12"/>
              <a:pathLst>
                <a:path w="21600" h="21954" fill="none" extrusionOk="0">
                  <a:moveTo>
                    <a:pt x="21400" y="21954"/>
                  </a:moveTo>
                  <a:cubicBezTo>
                    <a:pt x="9549" y="21844"/>
                    <a:pt x="0" y="12206"/>
                    <a:pt x="0" y="355"/>
                  </a:cubicBezTo>
                  <a:cubicBezTo>
                    <a:pt x="-1" y="236"/>
                    <a:pt x="0" y="118"/>
                    <a:pt x="2" y="-1"/>
                  </a:cubicBezTo>
                </a:path>
                <a:path w="21600" h="21954" stroke="0" extrusionOk="0">
                  <a:moveTo>
                    <a:pt x="21400" y="21954"/>
                  </a:moveTo>
                  <a:cubicBezTo>
                    <a:pt x="9549" y="21844"/>
                    <a:pt x="0" y="12206"/>
                    <a:pt x="0" y="355"/>
                  </a:cubicBezTo>
                  <a:cubicBezTo>
                    <a:pt x="-1" y="236"/>
                    <a:pt x="0" y="118"/>
                    <a:pt x="2" y="-1"/>
                  </a:cubicBezTo>
                  <a:lnTo>
                    <a:pt x="21600" y="355"/>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60" name="Arc 162"/>
            <p:cNvSpPr>
              <a:spLocks/>
            </p:cNvSpPr>
            <p:nvPr/>
          </p:nvSpPr>
          <p:spPr bwMode="auto">
            <a:xfrm rot="180000">
              <a:off x="1961" y="1031"/>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61" name="Arc 163"/>
            <p:cNvSpPr>
              <a:spLocks/>
            </p:cNvSpPr>
            <p:nvPr/>
          </p:nvSpPr>
          <p:spPr bwMode="auto">
            <a:xfrm rot="180000">
              <a:off x="2069" y="1037"/>
              <a:ext cx="165" cy="61"/>
            </a:xfrm>
            <a:custGeom>
              <a:avLst/>
              <a:gdLst>
                <a:gd name="T0" fmla="*/ 0 w 21600"/>
                <a:gd name="T1" fmla="*/ 0 h 21957"/>
                <a:gd name="T2" fmla="*/ 0 w 21600"/>
                <a:gd name="T3" fmla="*/ 0 h 21957"/>
                <a:gd name="T4" fmla="*/ 0 w 21600"/>
                <a:gd name="T5" fmla="*/ 0 h 21957"/>
                <a:gd name="T6" fmla="*/ 0 60000 65536"/>
                <a:gd name="T7" fmla="*/ 0 60000 65536"/>
                <a:gd name="T8" fmla="*/ 0 60000 65536"/>
                <a:gd name="T9" fmla="*/ 0 w 21600"/>
                <a:gd name="T10" fmla="*/ 0 h 21957"/>
                <a:gd name="T11" fmla="*/ 21600 w 21600"/>
                <a:gd name="T12" fmla="*/ 21957 h 21957"/>
              </a:gdLst>
              <a:ahLst/>
              <a:cxnLst>
                <a:cxn ang="T6">
                  <a:pos x="T0" y="T1"/>
                </a:cxn>
                <a:cxn ang="T7">
                  <a:pos x="T2" y="T3"/>
                </a:cxn>
                <a:cxn ang="T8">
                  <a:pos x="T4" y="T5"/>
                </a:cxn>
              </a:cxnLst>
              <a:rect l="T9" t="T10" r="T11" b="T12"/>
              <a:pathLst>
                <a:path w="21600" h="21957" fill="none" extrusionOk="0">
                  <a:moveTo>
                    <a:pt x="21600" y="21957"/>
                  </a:moveTo>
                  <a:cubicBezTo>
                    <a:pt x="9670" y="21957"/>
                    <a:pt x="0" y="12286"/>
                    <a:pt x="0" y="357"/>
                  </a:cubicBezTo>
                  <a:cubicBezTo>
                    <a:pt x="-1" y="237"/>
                    <a:pt x="0" y="118"/>
                    <a:pt x="2" y="-1"/>
                  </a:cubicBezTo>
                </a:path>
                <a:path w="21600" h="21957" stroke="0" extrusionOk="0">
                  <a:moveTo>
                    <a:pt x="21600" y="21957"/>
                  </a:moveTo>
                  <a:cubicBezTo>
                    <a:pt x="9670" y="21957"/>
                    <a:pt x="0" y="12286"/>
                    <a:pt x="0" y="357"/>
                  </a:cubicBezTo>
                  <a:cubicBezTo>
                    <a:pt x="-1" y="237"/>
                    <a:pt x="0" y="118"/>
                    <a:pt x="2" y="-1"/>
                  </a:cubicBezTo>
                  <a:lnTo>
                    <a:pt x="21600" y="357"/>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582" name="Group 164"/>
          <p:cNvGrpSpPr>
            <a:grpSpLocks/>
          </p:cNvGrpSpPr>
          <p:nvPr/>
        </p:nvGrpSpPr>
        <p:grpSpPr bwMode="auto">
          <a:xfrm rot="-385665">
            <a:off x="3282950" y="1406525"/>
            <a:ext cx="204788" cy="74613"/>
            <a:chOff x="1984" y="1038"/>
            <a:chExt cx="273" cy="66"/>
          </a:xfrm>
        </p:grpSpPr>
        <p:sp>
          <p:nvSpPr>
            <p:cNvPr id="38456" name="Arc 165"/>
            <p:cNvSpPr>
              <a:spLocks/>
            </p:cNvSpPr>
            <p:nvPr/>
          </p:nvSpPr>
          <p:spPr bwMode="auto">
            <a:xfrm rot="180000">
              <a:off x="2038" y="1038"/>
              <a:ext cx="111"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2" y="21949"/>
                  </a:moveTo>
                  <a:cubicBezTo>
                    <a:pt x="9551" y="21841"/>
                    <a:pt x="0" y="12202"/>
                    <a:pt x="0" y="350"/>
                  </a:cubicBezTo>
                  <a:cubicBezTo>
                    <a:pt x="-1" y="233"/>
                    <a:pt x="0" y="116"/>
                    <a:pt x="2" y="-1"/>
                  </a:cubicBezTo>
                </a:path>
                <a:path w="21600" h="21949" stroke="0" extrusionOk="0">
                  <a:moveTo>
                    <a:pt x="21402" y="21949"/>
                  </a:moveTo>
                  <a:cubicBezTo>
                    <a:pt x="9551" y="21841"/>
                    <a:pt x="0" y="12202"/>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57" name="Arc 166"/>
            <p:cNvSpPr>
              <a:spLocks/>
            </p:cNvSpPr>
            <p:nvPr/>
          </p:nvSpPr>
          <p:spPr bwMode="auto">
            <a:xfrm rot="180000">
              <a:off x="1984" y="1038"/>
              <a:ext cx="164"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58" name="Arc 167"/>
            <p:cNvSpPr>
              <a:spLocks/>
            </p:cNvSpPr>
            <p:nvPr/>
          </p:nvSpPr>
          <p:spPr bwMode="auto">
            <a:xfrm rot="180000">
              <a:off x="2093" y="1043"/>
              <a:ext cx="164"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583" name="Group 168"/>
          <p:cNvGrpSpPr>
            <a:grpSpLocks/>
          </p:cNvGrpSpPr>
          <p:nvPr/>
        </p:nvGrpSpPr>
        <p:grpSpPr bwMode="auto">
          <a:xfrm rot="-385665">
            <a:off x="3189288" y="1400175"/>
            <a:ext cx="203200" cy="77788"/>
            <a:chOff x="1857" y="1026"/>
            <a:chExt cx="273" cy="68"/>
          </a:xfrm>
        </p:grpSpPr>
        <p:sp>
          <p:nvSpPr>
            <p:cNvPr id="38453" name="Arc 169"/>
            <p:cNvSpPr>
              <a:spLocks/>
            </p:cNvSpPr>
            <p:nvPr/>
          </p:nvSpPr>
          <p:spPr bwMode="auto">
            <a:xfrm rot="180000">
              <a:off x="1911" y="1027"/>
              <a:ext cx="110"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2" y="21599"/>
                  </a:moveTo>
                  <a:cubicBezTo>
                    <a:pt x="9551" y="21491"/>
                    <a:pt x="0" y="11852"/>
                    <a:pt x="0" y="0"/>
                  </a:cubicBezTo>
                </a:path>
                <a:path w="21600" h="21599" stroke="0" extrusionOk="0">
                  <a:moveTo>
                    <a:pt x="21402" y="21599"/>
                  </a:moveTo>
                  <a:cubicBezTo>
                    <a:pt x="9551" y="21491"/>
                    <a:pt x="0" y="11852"/>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54" name="Arc 170"/>
            <p:cNvSpPr>
              <a:spLocks/>
            </p:cNvSpPr>
            <p:nvPr/>
          </p:nvSpPr>
          <p:spPr bwMode="auto">
            <a:xfrm rot="180000">
              <a:off x="1857" y="1026"/>
              <a:ext cx="165" cy="61"/>
            </a:xfrm>
            <a:custGeom>
              <a:avLst/>
              <a:gdLst>
                <a:gd name="T0" fmla="*/ 0 w 21600"/>
                <a:gd name="T1" fmla="*/ 0 h 21957"/>
                <a:gd name="T2" fmla="*/ 0 w 21600"/>
                <a:gd name="T3" fmla="*/ 0 h 21957"/>
                <a:gd name="T4" fmla="*/ 0 w 21600"/>
                <a:gd name="T5" fmla="*/ 0 h 21957"/>
                <a:gd name="T6" fmla="*/ 0 60000 65536"/>
                <a:gd name="T7" fmla="*/ 0 60000 65536"/>
                <a:gd name="T8" fmla="*/ 0 60000 65536"/>
                <a:gd name="T9" fmla="*/ 0 w 21600"/>
                <a:gd name="T10" fmla="*/ 0 h 21957"/>
                <a:gd name="T11" fmla="*/ 21600 w 21600"/>
                <a:gd name="T12" fmla="*/ 21957 h 21957"/>
              </a:gdLst>
              <a:ahLst/>
              <a:cxnLst>
                <a:cxn ang="T6">
                  <a:pos x="T0" y="T1"/>
                </a:cxn>
                <a:cxn ang="T7">
                  <a:pos x="T2" y="T3"/>
                </a:cxn>
                <a:cxn ang="T8">
                  <a:pos x="T4" y="T5"/>
                </a:cxn>
              </a:cxnLst>
              <a:rect l="T9" t="T10" r="T11" b="T12"/>
              <a:pathLst>
                <a:path w="21600" h="21957" fill="none" extrusionOk="0">
                  <a:moveTo>
                    <a:pt x="21600" y="21957"/>
                  </a:moveTo>
                  <a:cubicBezTo>
                    <a:pt x="9670" y="21957"/>
                    <a:pt x="0" y="12286"/>
                    <a:pt x="0" y="357"/>
                  </a:cubicBezTo>
                  <a:cubicBezTo>
                    <a:pt x="-1" y="237"/>
                    <a:pt x="0" y="118"/>
                    <a:pt x="2" y="-1"/>
                  </a:cubicBezTo>
                </a:path>
                <a:path w="21600" h="21957" stroke="0" extrusionOk="0">
                  <a:moveTo>
                    <a:pt x="21600" y="21957"/>
                  </a:moveTo>
                  <a:cubicBezTo>
                    <a:pt x="9670" y="21957"/>
                    <a:pt x="0" y="12286"/>
                    <a:pt x="0" y="357"/>
                  </a:cubicBezTo>
                  <a:cubicBezTo>
                    <a:pt x="-1" y="237"/>
                    <a:pt x="0" y="118"/>
                    <a:pt x="2" y="-1"/>
                  </a:cubicBezTo>
                  <a:lnTo>
                    <a:pt x="21600" y="357"/>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55" name="Arc 171"/>
            <p:cNvSpPr>
              <a:spLocks/>
            </p:cNvSpPr>
            <p:nvPr/>
          </p:nvSpPr>
          <p:spPr bwMode="auto">
            <a:xfrm rot="180000">
              <a:off x="1967" y="1032"/>
              <a:ext cx="163"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584" name="Group 172"/>
          <p:cNvGrpSpPr>
            <a:grpSpLocks/>
          </p:cNvGrpSpPr>
          <p:nvPr/>
        </p:nvGrpSpPr>
        <p:grpSpPr bwMode="auto">
          <a:xfrm rot="-385665">
            <a:off x="3113088" y="1387475"/>
            <a:ext cx="204787" cy="76200"/>
            <a:chOff x="1752" y="1021"/>
            <a:chExt cx="274" cy="66"/>
          </a:xfrm>
        </p:grpSpPr>
        <p:sp>
          <p:nvSpPr>
            <p:cNvPr id="38450" name="Arc 173"/>
            <p:cNvSpPr>
              <a:spLocks/>
            </p:cNvSpPr>
            <p:nvPr/>
          </p:nvSpPr>
          <p:spPr bwMode="auto">
            <a:xfrm rot="180000">
              <a:off x="1807" y="1023"/>
              <a:ext cx="110"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51" name="Arc 174"/>
            <p:cNvSpPr>
              <a:spLocks/>
            </p:cNvSpPr>
            <p:nvPr/>
          </p:nvSpPr>
          <p:spPr bwMode="auto">
            <a:xfrm rot="180000">
              <a:off x="1752" y="1021"/>
              <a:ext cx="164"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52" name="Arc 175"/>
            <p:cNvSpPr>
              <a:spLocks/>
            </p:cNvSpPr>
            <p:nvPr/>
          </p:nvSpPr>
          <p:spPr bwMode="auto">
            <a:xfrm rot="180000">
              <a:off x="1861" y="1026"/>
              <a:ext cx="165"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585" name="Group 176"/>
          <p:cNvGrpSpPr>
            <a:grpSpLocks/>
          </p:cNvGrpSpPr>
          <p:nvPr/>
        </p:nvGrpSpPr>
        <p:grpSpPr bwMode="auto">
          <a:xfrm rot="-385665">
            <a:off x="3419475" y="1414463"/>
            <a:ext cx="201613" cy="79375"/>
            <a:chOff x="2160" y="1056"/>
            <a:chExt cx="271" cy="69"/>
          </a:xfrm>
        </p:grpSpPr>
        <p:sp>
          <p:nvSpPr>
            <p:cNvPr id="38447" name="Arc 177"/>
            <p:cNvSpPr>
              <a:spLocks/>
            </p:cNvSpPr>
            <p:nvPr/>
          </p:nvSpPr>
          <p:spPr bwMode="auto">
            <a:xfrm rot="180000">
              <a:off x="2213" y="1057"/>
              <a:ext cx="109"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0" y="21599"/>
                  </a:moveTo>
                  <a:cubicBezTo>
                    <a:pt x="9549" y="21489"/>
                    <a:pt x="0" y="11851"/>
                    <a:pt x="0" y="0"/>
                  </a:cubicBezTo>
                </a:path>
                <a:path w="21600" h="21599" stroke="0" extrusionOk="0">
                  <a:moveTo>
                    <a:pt x="21400" y="21599"/>
                  </a:moveTo>
                  <a:cubicBezTo>
                    <a:pt x="9549" y="21489"/>
                    <a:pt x="0" y="11851"/>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48" name="Arc 178"/>
            <p:cNvSpPr>
              <a:spLocks/>
            </p:cNvSpPr>
            <p:nvPr/>
          </p:nvSpPr>
          <p:spPr bwMode="auto">
            <a:xfrm rot="180000">
              <a:off x="2160" y="1056"/>
              <a:ext cx="164"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49" name="Arc 179"/>
            <p:cNvSpPr>
              <a:spLocks/>
            </p:cNvSpPr>
            <p:nvPr/>
          </p:nvSpPr>
          <p:spPr bwMode="auto">
            <a:xfrm rot="180000">
              <a:off x="2269" y="1061"/>
              <a:ext cx="162" cy="64"/>
            </a:xfrm>
            <a:custGeom>
              <a:avLst/>
              <a:gdLst>
                <a:gd name="T0" fmla="*/ 0 w 21600"/>
                <a:gd name="T1" fmla="*/ 0 h 21946"/>
                <a:gd name="T2" fmla="*/ 0 w 21600"/>
                <a:gd name="T3" fmla="*/ 0 h 21946"/>
                <a:gd name="T4" fmla="*/ 0 w 21600"/>
                <a:gd name="T5" fmla="*/ 0 h 21946"/>
                <a:gd name="T6" fmla="*/ 0 60000 65536"/>
                <a:gd name="T7" fmla="*/ 0 60000 65536"/>
                <a:gd name="T8" fmla="*/ 0 60000 65536"/>
                <a:gd name="T9" fmla="*/ 0 w 21600"/>
                <a:gd name="T10" fmla="*/ 0 h 21946"/>
                <a:gd name="T11" fmla="*/ 21600 w 21600"/>
                <a:gd name="T12" fmla="*/ 21946 h 21946"/>
              </a:gdLst>
              <a:ahLst/>
              <a:cxnLst>
                <a:cxn ang="T6">
                  <a:pos x="T0" y="T1"/>
                </a:cxn>
                <a:cxn ang="T7">
                  <a:pos x="T2" y="T3"/>
                </a:cxn>
                <a:cxn ang="T8">
                  <a:pos x="T4" y="T5"/>
                </a:cxn>
              </a:cxnLst>
              <a:rect l="T9" t="T10" r="T11" b="T12"/>
              <a:pathLst>
                <a:path w="21600" h="21946" fill="none" extrusionOk="0">
                  <a:moveTo>
                    <a:pt x="21600" y="21946"/>
                  </a:moveTo>
                  <a:cubicBezTo>
                    <a:pt x="9670" y="21946"/>
                    <a:pt x="0" y="12275"/>
                    <a:pt x="0" y="346"/>
                  </a:cubicBezTo>
                  <a:cubicBezTo>
                    <a:pt x="-1" y="230"/>
                    <a:pt x="0" y="115"/>
                    <a:pt x="2" y="-1"/>
                  </a:cubicBezTo>
                </a:path>
                <a:path w="21600" h="21946" stroke="0" extrusionOk="0">
                  <a:moveTo>
                    <a:pt x="21600" y="21946"/>
                  </a:moveTo>
                  <a:cubicBezTo>
                    <a:pt x="9670" y="21946"/>
                    <a:pt x="0" y="12275"/>
                    <a:pt x="0" y="346"/>
                  </a:cubicBezTo>
                  <a:cubicBezTo>
                    <a:pt x="-1" y="230"/>
                    <a:pt x="0" y="115"/>
                    <a:pt x="2" y="-1"/>
                  </a:cubicBezTo>
                  <a:lnTo>
                    <a:pt x="21600" y="346"/>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586" name="Group 180"/>
          <p:cNvGrpSpPr>
            <a:grpSpLocks/>
          </p:cNvGrpSpPr>
          <p:nvPr/>
        </p:nvGrpSpPr>
        <p:grpSpPr bwMode="auto">
          <a:xfrm rot="-385665">
            <a:off x="2876550" y="1395413"/>
            <a:ext cx="201613" cy="77787"/>
            <a:chOff x="1444" y="1001"/>
            <a:chExt cx="271" cy="67"/>
          </a:xfrm>
        </p:grpSpPr>
        <p:sp>
          <p:nvSpPr>
            <p:cNvPr id="38444" name="Arc 181"/>
            <p:cNvSpPr>
              <a:spLocks/>
            </p:cNvSpPr>
            <p:nvPr/>
          </p:nvSpPr>
          <p:spPr bwMode="auto">
            <a:xfrm rot="180000">
              <a:off x="1496" y="1002"/>
              <a:ext cx="110"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2" y="21599"/>
                  </a:moveTo>
                  <a:cubicBezTo>
                    <a:pt x="9551" y="21491"/>
                    <a:pt x="0" y="11852"/>
                    <a:pt x="0" y="0"/>
                  </a:cubicBezTo>
                </a:path>
                <a:path w="21600" h="21599" stroke="0" extrusionOk="0">
                  <a:moveTo>
                    <a:pt x="21402" y="21599"/>
                  </a:moveTo>
                  <a:cubicBezTo>
                    <a:pt x="9551" y="21491"/>
                    <a:pt x="0" y="11852"/>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45" name="Arc 182"/>
            <p:cNvSpPr>
              <a:spLocks/>
            </p:cNvSpPr>
            <p:nvPr/>
          </p:nvSpPr>
          <p:spPr bwMode="auto">
            <a:xfrm rot="180000">
              <a:off x="1444" y="1001"/>
              <a:ext cx="163"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46" name="Arc 183"/>
            <p:cNvSpPr>
              <a:spLocks/>
            </p:cNvSpPr>
            <p:nvPr/>
          </p:nvSpPr>
          <p:spPr bwMode="auto">
            <a:xfrm rot="180000">
              <a:off x="1552" y="1007"/>
              <a:ext cx="163"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7" y="21599"/>
                  </a:moveTo>
                  <a:cubicBezTo>
                    <a:pt x="9589" y="21526"/>
                    <a:pt x="0" y="11877"/>
                    <a:pt x="0" y="0"/>
                  </a:cubicBezTo>
                </a:path>
                <a:path w="21600" h="21600" stroke="0" extrusionOk="0">
                  <a:moveTo>
                    <a:pt x="21467" y="21599"/>
                  </a:moveTo>
                  <a:cubicBezTo>
                    <a:pt x="9589" y="21526"/>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587" name="Group 184"/>
          <p:cNvGrpSpPr>
            <a:grpSpLocks/>
          </p:cNvGrpSpPr>
          <p:nvPr/>
        </p:nvGrpSpPr>
        <p:grpSpPr bwMode="auto">
          <a:xfrm rot="-385665">
            <a:off x="2779713" y="1392238"/>
            <a:ext cx="203200" cy="76200"/>
            <a:chOff x="1316" y="991"/>
            <a:chExt cx="273" cy="67"/>
          </a:xfrm>
        </p:grpSpPr>
        <p:sp>
          <p:nvSpPr>
            <p:cNvPr id="38441" name="Arc 185"/>
            <p:cNvSpPr>
              <a:spLocks/>
            </p:cNvSpPr>
            <p:nvPr/>
          </p:nvSpPr>
          <p:spPr bwMode="auto">
            <a:xfrm rot="180000">
              <a:off x="1370" y="992"/>
              <a:ext cx="110"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42" name="Arc 186"/>
            <p:cNvSpPr>
              <a:spLocks/>
            </p:cNvSpPr>
            <p:nvPr/>
          </p:nvSpPr>
          <p:spPr bwMode="auto">
            <a:xfrm rot="180000">
              <a:off x="1316" y="991"/>
              <a:ext cx="164" cy="61"/>
            </a:xfrm>
            <a:custGeom>
              <a:avLst/>
              <a:gdLst>
                <a:gd name="T0" fmla="*/ 0 w 21600"/>
                <a:gd name="T1" fmla="*/ 0 h 21956"/>
                <a:gd name="T2" fmla="*/ 0 w 21600"/>
                <a:gd name="T3" fmla="*/ 0 h 21956"/>
                <a:gd name="T4" fmla="*/ 0 w 21600"/>
                <a:gd name="T5" fmla="*/ 0 h 21956"/>
                <a:gd name="T6" fmla="*/ 0 60000 65536"/>
                <a:gd name="T7" fmla="*/ 0 60000 65536"/>
                <a:gd name="T8" fmla="*/ 0 60000 65536"/>
                <a:gd name="T9" fmla="*/ 0 w 21600"/>
                <a:gd name="T10" fmla="*/ 0 h 21956"/>
                <a:gd name="T11" fmla="*/ 21600 w 21600"/>
                <a:gd name="T12" fmla="*/ 21956 h 21956"/>
              </a:gdLst>
              <a:ahLst/>
              <a:cxnLst>
                <a:cxn ang="T6">
                  <a:pos x="T0" y="T1"/>
                </a:cxn>
                <a:cxn ang="T7">
                  <a:pos x="T2" y="T3"/>
                </a:cxn>
                <a:cxn ang="T8">
                  <a:pos x="T4" y="T5"/>
                </a:cxn>
              </a:cxnLst>
              <a:rect l="T9" t="T10" r="T11" b="T12"/>
              <a:pathLst>
                <a:path w="21600" h="21956" fill="none" extrusionOk="0">
                  <a:moveTo>
                    <a:pt x="21467" y="21955"/>
                  </a:moveTo>
                  <a:cubicBezTo>
                    <a:pt x="9589" y="21882"/>
                    <a:pt x="0" y="12233"/>
                    <a:pt x="0" y="356"/>
                  </a:cubicBezTo>
                  <a:cubicBezTo>
                    <a:pt x="-1" y="237"/>
                    <a:pt x="0" y="118"/>
                    <a:pt x="2" y="-1"/>
                  </a:cubicBezTo>
                </a:path>
                <a:path w="21600" h="21956" stroke="0" extrusionOk="0">
                  <a:moveTo>
                    <a:pt x="21467" y="21955"/>
                  </a:moveTo>
                  <a:cubicBezTo>
                    <a:pt x="9589" y="21882"/>
                    <a:pt x="0" y="12233"/>
                    <a:pt x="0" y="356"/>
                  </a:cubicBezTo>
                  <a:cubicBezTo>
                    <a:pt x="-1" y="237"/>
                    <a:pt x="0" y="118"/>
                    <a:pt x="2" y="-1"/>
                  </a:cubicBezTo>
                  <a:lnTo>
                    <a:pt x="21600" y="356"/>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43" name="Arc 187"/>
            <p:cNvSpPr>
              <a:spLocks/>
            </p:cNvSpPr>
            <p:nvPr/>
          </p:nvSpPr>
          <p:spPr bwMode="auto">
            <a:xfrm rot="180000">
              <a:off x="1425" y="996"/>
              <a:ext cx="164"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588" name="Group 188"/>
          <p:cNvGrpSpPr>
            <a:grpSpLocks/>
          </p:cNvGrpSpPr>
          <p:nvPr/>
        </p:nvGrpSpPr>
        <p:grpSpPr bwMode="auto">
          <a:xfrm rot="-385665">
            <a:off x="2946400" y="1392238"/>
            <a:ext cx="203200" cy="73025"/>
            <a:chOff x="1532" y="1012"/>
            <a:chExt cx="272" cy="65"/>
          </a:xfrm>
        </p:grpSpPr>
        <p:sp>
          <p:nvSpPr>
            <p:cNvPr id="38438" name="Arc 189"/>
            <p:cNvSpPr>
              <a:spLocks/>
            </p:cNvSpPr>
            <p:nvPr/>
          </p:nvSpPr>
          <p:spPr bwMode="auto">
            <a:xfrm rot="180000">
              <a:off x="1586" y="1012"/>
              <a:ext cx="110"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2" y="21599"/>
                  </a:moveTo>
                  <a:cubicBezTo>
                    <a:pt x="9551" y="21491"/>
                    <a:pt x="0" y="11852"/>
                    <a:pt x="0" y="0"/>
                  </a:cubicBezTo>
                </a:path>
                <a:path w="21600" h="21599" stroke="0" extrusionOk="0">
                  <a:moveTo>
                    <a:pt x="21402" y="21599"/>
                  </a:moveTo>
                  <a:cubicBezTo>
                    <a:pt x="9551" y="21491"/>
                    <a:pt x="0" y="11852"/>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39" name="Arc 190"/>
            <p:cNvSpPr>
              <a:spLocks/>
            </p:cNvSpPr>
            <p:nvPr/>
          </p:nvSpPr>
          <p:spPr bwMode="auto">
            <a:xfrm rot="180000">
              <a:off x="1532" y="1012"/>
              <a:ext cx="164"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7" y="21949"/>
                  </a:moveTo>
                  <a:cubicBezTo>
                    <a:pt x="9589" y="21876"/>
                    <a:pt x="0" y="12227"/>
                    <a:pt x="0" y="350"/>
                  </a:cubicBezTo>
                  <a:cubicBezTo>
                    <a:pt x="-1" y="233"/>
                    <a:pt x="0" y="116"/>
                    <a:pt x="2" y="-1"/>
                  </a:cubicBezTo>
                </a:path>
                <a:path w="21600" h="21950" stroke="0" extrusionOk="0">
                  <a:moveTo>
                    <a:pt x="21467" y="21949"/>
                  </a:moveTo>
                  <a:cubicBezTo>
                    <a:pt x="9589" y="21876"/>
                    <a:pt x="0" y="12227"/>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40" name="Arc 191"/>
            <p:cNvSpPr>
              <a:spLocks/>
            </p:cNvSpPr>
            <p:nvPr/>
          </p:nvSpPr>
          <p:spPr bwMode="auto">
            <a:xfrm rot="180000">
              <a:off x="1639" y="1015"/>
              <a:ext cx="165"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589" name="Group 192"/>
          <p:cNvGrpSpPr>
            <a:grpSpLocks/>
          </p:cNvGrpSpPr>
          <p:nvPr/>
        </p:nvGrpSpPr>
        <p:grpSpPr bwMode="auto">
          <a:xfrm rot="-385665">
            <a:off x="2678113" y="1377950"/>
            <a:ext cx="204787" cy="74613"/>
            <a:chOff x="1184" y="980"/>
            <a:chExt cx="273" cy="65"/>
          </a:xfrm>
        </p:grpSpPr>
        <p:sp>
          <p:nvSpPr>
            <p:cNvPr id="38435" name="Arc 193"/>
            <p:cNvSpPr>
              <a:spLocks/>
            </p:cNvSpPr>
            <p:nvPr/>
          </p:nvSpPr>
          <p:spPr bwMode="auto">
            <a:xfrm rot="180000">
              <a:off x="1239" y="980"/>
              <a:ext cx="110"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0" y="21949"/>
                  </a:moveTo>
                  <a:cubicBezTo>
                    <a:pt x="9549" y="21839"/>
                    <a:pt x="0" y="12201"/>
                    <a:pt x="0" y="350"/>
                  </a:cubicBezTo>
                  <a:cubicBezTo>
                    <a:pt x="-1" y="233"/>
                    <a:pt x="0" y="116"/>
                    <a:pt x="2" y="-1"/>
                  </a:cubicBezTo>
                </a:path>
                <a:path w="21600" h="21949" stroke="0" extrusionOk="0">
                  <a:moveTo>
                    <a:pt x="21400" y="21949"/>
                  </a:moveTo>
                  <a:cubicBezTo>
                    <a:pt x="9549" y="21839"/>
                    <a:pt x="0" y="12201"/>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36" name="Arc 194"/>
            <p:cNvSpPr>
              <a:spLocks/>
            </p:cNvSpPr>
            <p:nvPr/>
          </p:nvSpPr>
          <p:spPr bwMode="auto">
            <a:xfrm rot="180000">
              <a:off x="1184" y="980"/>
              <a:ext cx="165"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37" name="Arc 195"/>
            <p:cNvSpPr>
              <a:spLocks/>
            </p:cNvSpPr>
            <p:nvPr/>
          </p:nvSpPr>
          <p:spPr bwMode="auto">
            <a:xfrm rot="180000">
              <a:off x="1293" y="984"/>
              <a:ext cx="164"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590" name="Group 196"/>
          <p:cNvGrpSpPr>
            <a:grpSpLocks/>
          </p:cNvGrpSpPr>
          <p:nvPr/>
        </p:nvGrpSpPr>
        <p:grpSpPr bwMode="auto">
          <a:xfrm rot="-385665">
            <a:off x="3043238" y="1389063"/>
            <a:ext cx="206375" cy="77787"/>
            <a:chOff x="1661" y="1017"/>
            <a:chExt cx="274" cy="68"/>
          </a:xfrm>
        </p:grpSpPr>
        <p:sp>
          <p:nvSpPr>
            <p:cNvPr id="38432" name="Arc 197"/>
            <p:cNvSpPr>
              <a:spLocks/>
            </p:cNvSpPr>
            <p:nvPr/>
          </p:nvSpPr>
          <p:spPr bwMode="auto">
            <a:xfrm rot="180000">
              <a:off x="1717" y="1019"/>
              <a:ext cx="109"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33" name="Arc 198"/>
            <p:cNvSpPr>
              <a:spLocks/>
            </p:cNvSpPr>
            <p:nvPr/>
          </p:nvSpPr>
          <p:spPr bwMode="auto">
            <a:xfrm rot="180000">
              <a:off x="1661" y="1017"/>
              <a:ext cx="165"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8" y="21949"/>
                  </a:moveTo>
                  <a:cubicBezTo>
                    <a:pt x="9590" y="21877"/>
                    <a:pt x="0" y="12227"/>
                    <a:pt x="0" y="350"/>
                  </a:cubicBezTo>
                  <a:cubicBezTo>
                    <a:pt x="-1" y="233"/>
                    <a:pt x="0" y="116"/>
                    <a:pt x="2" y="-1"/>
                  </a:cubicBezTo>
                </a:path>
                <a:path w="21600" h="21950" stroke="0" extrusionOk="0">
                  <a:moveTo>
                    <a:pt x="21468" y="21949"/>
                  </a:moveTo>
                  <a:cubicBezTo>
                    <a:pt x="9590" y="21877"/>
                    <a:pt x="0" y="12227"/>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34" name="Arc 199"/>
            <p:cNvSpPr>
              <a:spLocks/>
            </p:cNvSpPr>
            <p:nvPr/>
          </p:nvSpPr>
          <p:spPr bwMode="auto">
            <a:xfrm rot="180000">
              <a:off x="1770" y="1023"/>
              <a:ext cx="165"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8" y="21949"/>
                  </a:moveTo>
                  <a:cubicBezTo>
                    <a:pt x="9590" y="21877"/>
                    <a:pt x="0" y="12227"/>
                    <a:pt x="0" y="350"/>
                  </a:cubicBezTo>
                  <a:cubicBezTo>
                    <a:pt x="-1" y="233"/>
                    <a:pt x="0" y="116"/>
                    <a:pt x="2" y="-1"/>
                  </a:cubicBezTo>
                </a:path>
                <a:path w="21600" h="21950" stroke="0" extrusionOk="0">
                  <a:moveTo>
                    <a:pt x="21468" y="21949"/>
                  </a:moveTo>
                  <a:cubicBezTo>
                    <a:pt x="9590" y="21877"/>
                    <a:pt x="0" y="12227"/>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591" name="Group 200"/>
          <p:cNvGrpSpPr>
            <a:grpSpLocks/>
          </p:cNvGrpSpPr>
          <p:nvPr/>
        </p:nvGrpSpPr>
        <p:grpSpPr bwMode="auto">
          <a:xfrm rot="-385665">
            <a:off x="2490788" y="1368425"/>
            <a:ext cx="203200" cy="77788"/>
            <a:chOff x="939" y="957"/>
            <a:chExt cx="269" cy="68"/>
          </a:xfrm>
        </p:grpSpPr>
        <p:sp>
          <p:nvSpPr>
            <p:cNvPr id="38429" name="Arc 201"/>
            <p:cNvSpPr>
              <a:spLocks/>
            </p:cNvSpPr>
            <p:nvPr/>
          </p:nvSpPr>
          <p:spPr bwMode="auto">
            <a:xfrm rot="180000">
              <a:off x="990" y="959"/>
              <a:ext cx="110"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0" y="21949"/>
                  </a:moveTo>
                  <a:cubicBezTo>
                    <a:pt x="9549" y="21839"/>
                    <a:pt x="0" y="12201"/>
                    <a:pt x="0" y="350"/>
                  </a:cubicBezTo>
                  <a:cubicBezTo>
                    <a:pt x="-1" y="233"/>
                    <a:pt x="0" y="116"/>
                    <a:pt x="2" y="-1"/>
                  </a:cubicBezTo>
                </a:path>
                <a:path w="21600" h="21949" stroke="0" extrusionOk="0">
                  <a:moveTo>
                    <a:pt x="21400" y="21949"/>
                  </a:moveTo>
                  <a:cubicBezTo>
                    <a:pt x="9549" y="21839"/>
                    <a:pt x="0" y="12201"/>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30" name="Arc 202"/>
            <p:cNvSpPr>
              <a:spLocks/>
            </p:cNvSpPr>
            <p:nvPr/>
          </p:nvSpPr>
          <p:spPr bwMode="auto">
            <a:xfrm rot="180000">
              <a:off x="939" y="957"/>
              <a:ext cx="162"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31" name="Arc 203"/>
            <p:cNvSpPr>
              <a:spLocks/>
            </p:cNvSpPr>
            <p:nvPr/>
          </p:nvSpPr>
          <p:spPr bwMode="auto">
            <a:xfrm rot="180000">
              <a:off x="1044" y="963"/>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888" name="Group 204"/>
          <p:cNvGrpSpPr>
            <a:grpSpLocks/>
          </p:cNvGrpSpPr>
          <p:nvPr/>
        </p:nvGrpSpPr>
        <p:grpSpPr bwMode="auto">
          <a:xfrm rot="-385665">
            <a:off x="2582863" y="1371600"/>
            <a:ext cx="204787" cy="77788"/>
            <a:chOff x="1060" y="967"/>
            <a:chExt cx="270" cy="68"/>
          </a:xfrm>
        </p:grpSpPr>
        <p:sp>
          <p:nvSpPr>
            <p:cNvPr id="38426" name="Arc 205"/>
            <p:cNvSpPr>
              <a:spLocks/>
            </p:cNvSpPr>
            <p:nvPr/>
          </p:nvSpPr>
          <p:spPr bwMode="auto">
            <a:xfrm rot="180000">
              <a:off x="1110" y="969"/>
              <a:ext cx="111"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2" y="21949"/>
                  </a:moveTo>
                  <a:cubicBezTo>
                    <a:pt x="9551" y="21841"/>
                    <a:pt x="0" y="12202"/>
                    <a:pt x="0" y="350"/>
                  </a:cubicBezTo>
                  <a:cubicBezTo>
                    <a:pt x="-1" y="233"/>
                    <a:pt x="0" y="116"/>
                    <a:pt x="2" y="-1"/>
                  </a:cubicBezTo>
                </a:path>
                <a:path w="21600" h="21949" stroke="0" extrusionOk="0">
                  <a:moveTo>
                    <a:pt x="21402" y="21949"/>
                  </a:moveTo>
                  <a:cubicBezTo>
                    <a:pt x="9551" y="21841"/>
                    <a:pt x="0" y="12202"/>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27" name="Arc 206"/>
            <p:cNvSpPr>
              <a:spLocks/>
            </p:cNvSpPr>
            <p:nvPr/>
          </p:nvSpPr>
          <p:spPr bwMode="auto">
            <a:xfrm rot="180000">
              <a:off x="1060" y="967"/>
              <a:ext cx="164"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28" name="Arc 207"/>
            <p:cNvSpPr>
              <a:spLocks/>
            </p:cNvSpPr>
            <p:nvPr/>
          </p:nvSpPr>
          <p:spPr bwMode="auto">
            <a:xfrm rot="180000">
              <a:off x="1166" y="973"/>
              <a:ext cx="164"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889" name="Group 208"/>
          <p:cNvGrpSpPr>
            <a:grpSpLocks/>
          </p:cNvGrpSpPr>
          <p:nvPr/>
        </p:nvGrpSpPr>
        <p:grpSpPr bwMode="auto">
          <a:xfrm rot="-385665">
            <a:off x="2395538" y="1376363"/>
            <a:ext cx="204787" cy="76200"/>
            <a:chOff x="810" y="951"/>
            <a:chExt cx="274" cy="66"/>
          </a:xfrm>
        </p:grpSpPr>
        <p:sp>
          <p:nvSpPr>
            <p:cNvPr id="38423" name="Arc 209"/>
            <p:cNvSpPr>
              <a:spLocks/>
            </p:cNvSpPr>
            <p:nvPr/>
          </p:nvSpPr>
          <p:spPr bwMode="auto">
            <a:xfrm rot="180000">
              <a:off x="864" y="951"/>
              <a:ext cx="111"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2" y="21949"/>
                  </a:moveTo>
                  <a:cubicBezTo>
                    <a:pt x="9551" y="21841"/>
                    <a:pt x="0" y="12202"/>
                    <a:pt x="0" y="350"/>
                  </a:cubicBezTo>
                  <a:cubicBezTo>
                    <a:pt x="-1" y="233"/>
                    <a:pt x="0" y="116"/>
                    <a:pt x="2" y="-1"/>
                  </a:cubicBezTo>
                </a:path>
                <a:path w="21600" h="21949" stroke="0" extrusionOk="0">
                  <a:moveTo>
                    <a:pt x="21402" y="21949"/>
                  </a:moveTo>
                  <a:cubicBezTo>
                    <a:pt x="9551" y="21841"/>
                    <a:pt x="0" y="12202"/>
                    <a:pt x="0" y="350"/>
                  </a:cubicBezTo>
                  <a:cubicBezTo>
                    <a:pt x="-1" y="233"/>
                    <a:pt x="0" y="116"/>
                    <a:pt x="2" y="-1"/>
                  </a:cubicBezTo>
                  <a:lnTo>
                    <a:pt x="21600" y="350"/>
                  </a:lnTo>
                  <a:close/>
                </a:path>
              </a:pathLst>
            </a:custGeom>
            <a:noFill/>
            <a:ln w="12700" cap="rnd">
              <a:solidFill>
                <a:srgbClr val="CC9900"/>
              </a:solidFill>
              <a:round/>
              <a:headEnd type="none" w="sm" len="sm"/>
              <a:tailEnd type="none" w="sm" len="sm"/>
            </a:ln>
          </p:spPr>
          <p:txBody>
            <a:bodyPr wrap="none" anchor="ctr"/>
            <a:lstStyle/>
            <a:p>
              <a:endParaRPr lang="en-US" sz="1800"/>
            </a:p>
          </p:txBody>
        </p:sp>
        <p:sp>
          <p:nvSpPr>
            <p:cNvPr id="38424" name="Arc 210"/>
            <p:cNvSpPr>
              <a:spLocks/>
            </p:cNvSpPr>
            <p:nvPr/>
          </p:nvSpPr>
          <p:spPr bwMode="auto">
            <a:xfrm rot="180000">
              <a:off x="810" y="951"/>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rgbClr val="CC9900"/>
              </a:solidFill>
              <a:round/>
              <a:headEnd type="none" w="sm" len="sm"/>
              <a:tailEnd type="none" w="sm" len="sm"/>
            </a:ln>
          </p:spPr>
          <p:txBody>
            <a:bodyPr wrap="none" anchor="ctr"/>
            <a:lstStyle/>
            <a:p>
              <a:endParaRPr lang="en-US" sz="1800"/>
            </a:p>
          </p:txBody>
        </p:sp>
        <p:sp>
          <p:nvSpPr>
            <p:cNvPr id="38425" name="Arc 211"/>
            <p:cNvSpPr>
              <a:spLocks/>
            </p:cNvSpPr>
            <p:nvPr/>
          </p:nvSpPr>
          <p:spPr bwMode="auto">
            <a:xfrm rot="180000">
              <a:off x="921" y="956"/>
              <a:ext cx="163"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7" y="21599"/>
                  </a:moveTo>
                  <a:cubicBezTo>
                    <a:pt x="9589" y="21526"/>
                    <a:pt x="0" y="11877"/>
                    <a:pt x="0" y="0"/>
                  </a:cubicBezTo>
                </a:path>
                <a:path w="21600" h="21600" stroke="0" extrusionOk="0">
                  <a:moveTo>
                    <a:pt x="21467" y="21599"/>
                  </a:moveTo>
                  <a:cubicBezTo>
                    <a:pt x="9589" y="21526"/>
                    <a:pt x="0" y="11877"/>
                    <a:pt x="0" y="0"/>
                  </a:cubicBezTo>
                  <a:lnTo>
                    <a:pt x="21600" y="0"/>
                  </a:lnTo>
                  <a:close/>
                </a:path>
              </a:pathLst>
            </a:custGeom>
            <a:noFill/>
            <a:ln w="12700" cap="rnd">
              <a:solidFill>
                <a:srgbClr val="CC9900"/>
              </a:solidFill>
              <a:round/>
              <a:headEnd type="none" w="sm" len="sm"/>
              <a:tailEnd type="none" w="sm" len="sm"/>
            </a:ln>
          </p:spPr>
          <p:txBody>
            <a:bodyPr wrap="none" anchor="ctr"/>
            <a:lstStyle/>
            <a:p>
              <a:endParaRPr lang="en-US" sz="1800"/>
            </a:p>
          </p:txBody>
        </p:sp>
      </p:grpSp>
      <p:grpSp>
        <p:nvGrpSpPr>
          <p:cNvPr id="37899" name="Group 212"/>
          <p:cNvGrpSpPr>
            <a:grpSpLocks/>
          </p:cNvGrpSpPr>
          <p:nvPr/>
        </p:nvGrpSpPr>
        <p:grpSpPr bwMode="auto">
          <a:xfrm rot="-385665">
            <a:off x="2463800" y="1368425"/>
            <a:ext cx="203200" cy="74613"/>
            <a:chOff x="901" y="956"/>
            <a:chExt cx="272" cy="66"/>
          </a:xfrm>
        </p:grpSpPr>
        <p:sp>
          <p:nvSpPr>
            <p:cNvPr id="38420" name="Arc 213"/>
            <p:cNvSpPr>
              <a:spLocks/>
            </p:cNvSpPr>
            <p:nvPr/>
          </p:nvSpPr>
          <p:spPr bwMode="auto">
            <a:xfrm rot="180000">
              <a:off x="955" y="956"/>
              <a:ext cx="110"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2" y="21599"/>
                  </a:moveTo>
                  <a:cubicBezTo>
                    <a:pt x="9551" y="21491"/>
                    <a:pt x="0" y="11852"/>
                    <a:pt x="0" y="0"/>
                  </a:cubicBezTo>
                </a:path>
                <a:path w="21600" h="21599" stroke="0" extrusionOk="0">
                  <a:moveTo>
                    <a:pt x="21402" y="21599"/>
                  </a:moveTo>
                  <a:cubicBezTo>
                    <a:pt x="9551" y="21491"/>
                    <a:pt x="0" y="11852"/>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21" name="Arc 214"/>
            <p:cNvSpPr>
              <a:spLocks/>
            </p:cNvSpPr>
            <p:nvPr/>
          </p:nvSpPr>
          <p:spPr bwMode="auto">
            <a:xfrm rot="180000">
              <a:off x="901" y="956"/>
              <a:ext cx="165"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9" y="21599"/>
                  </a:moveTo>
                  <a:cubicBezTo>
                    <a:pt x="9590" y="21527"/>
                    <a:pt x="0" y="11878"/>
                    <a:pt x="0" y="0"/>
                  </a:cubicBezTo>
                </a:path>
                <a:path w="21600" h="21600" stroke="0" extrusionOk="0">
                  <a:moveTo>
                    <a:pt x="21469" y="21599"/>
                  </a:moveTo>
                  <a:cubicBezTo>
                    <a:pt x="9590" y="21527"/>
                    <a:pt x="0" y="11878"/>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22" name="Arc 215"/>
            <p:cNvSpPr>
              <a:spLocks/>
            </p:cNvSpPr>
            <p:nvPr/>
          </p:nvSpPr>
          <p:spPr bwMode="auto">
            <a:xfrm rot="180000">
              <a:off x="1010" y="960"/>
              <a:ext cx="163"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6" y="21949"/>
                  </a:moveTo>
                  <a:cubicBezTo>
                    <a:pt x="9589" y="21875"/>
                    <a:pt x="0" y="12227"/>
                    <a:pt x="0" y="350"/>
                  </a:cubicBezTo>
                  <a:cubicBezTo>
                    <a:pt x="-1" y="233"/>
                    <a:pt x="0" y="116"/>
                    <a:pt x="2" y="-1"/>
                  </a:cubicBezTo>
                </a:path>
                <a:path w="21600" h="21950" stroke="0" extrusionOk="0">
                  <a:moveTo>
                    <a:pt x="21466" y="21949"/>
                  </a:moveTo>
                  <a:cubicBezTo>
                    <a:pt x="9589" y="21875"/>
                    <a:pt x="0" y="12227"/>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00" name="Group 216"/>
          <p:cNvGrpSpPr>
            <a:grpSpLocks/>
          </p:cNvGrpSpPr>
          <p:nvPr/>
        </p:nvGrpSpPr>
        <p:grpSpPr bwMode="auto">
          <a:xfrm rot="-385665">
            <a:off x="2801938" y="1392238"/>
            <a:ext cx="204787" cy="76200"/>
            <a:chOff x="1347" y="992"/>
            <a:chExt cx="273" cy="67"/>
          </a:xfrm>
        </p:grpSpPr>
        <p:sp>
          <p:nvSpPr>
            <p:cNvPr id="38417" name="Arc 217"/>
            <p:cNvSpPr>
              <a:spLocks/>
            </p:cNvSpPr>
            <p:nvPr/>
          </p:nvSpPr>
          <p:spPr bwMode="auto">
            <a:xfrm rot="180000">
              <a:off x="1400" y="993"/>
              <a:ext cx="110" cy="61"/>
            </a:xfrm>
            <a:custGeom>
              <a:avLst/>
              <a:gdLst>
                <a:gd name="T0" fmla="*/ 0 w 21600"/>
                <a:gd name="T1" fmla="*/ 0 h 21957"/>
                <a:gd name="T2" fmla="*/ 0 w 21600"/>
                <a:gd name="T3" fmla="*/ 0 h 21957"/>
                <a:gd name="T4" fmla="*/ 0 w 21600"/>
                <a:gd name="T5" fmla="*/ 0 h 21957"/>
                <a:gd name="T6" fmla="*/ 0 60000 65536"/>
                <a:gd name="T7" fmla="*/ 0 60000 65536"/>
                <a:gd name="T8" fmla="*/ 0 60000 65536"/>
                <a:gd name="T9" fmla="*/ 0 w 21600"/>
                <a:gd name="T10" fmla="*/ 0 h 21957"/>
                <a:gd name="T11" fmla="*/ 21600 w 21600"/>
                <a:gd name="T12" fmla="*/ 21957 h 21957"/>
              </a:gdLst>
              <a:ahLst/>
              <a:cxnLst>
                <a:cxn ang="T6">
                  <a:pos x="T0" y="T1"/>
                </a:cxn>
                <a:cxn ang="T7">
                  <a:pos x="T2" y="T3"/>
                </a:cxn>
                <a:cxn ang="T8">
                  <a:pos x="T4" y="T5"/>
                </a:cxn>
              </a:cxnLst>
              <a:rect l="T9" t="T10" r="T11" b="T12"/>
              <a:pathLst>
                <a:path w="21600" h="21957" fill="none" extrusionOk="0">
                  <a:moveTo>
                    <a:pt x="21600" y="21957"/>
                  </a:moveTo>
                  <a:cubicBezTo>
                    <a:pt x="9670" y="21957"/>
                    <a:pt x="0" y="12286"/>
                    <a:pt x="0" y="357"/>
                  </a:cubicBezTo>
                  <a:cubicBezTo>
                    <a:pt x="-1" y="237"/>
                    <a:pt x="0" y="118"/>
                    <a:pt x="2" y="-1"/>
                  </a:cubicBezTo>
                </a:path>
                <a:path w="21600" h="21957" stroke="0" extrusionOk="0">
                  <a:moveTo>
                    <a:pt x="21600" y="21957"/>
                  </a:moveTo>
                  <a:cubicBezTo>
                    <a:pt x="9670" y="21957"/>
                    <a:pt x="0" y="12286"/>
                    <a:pt x="0" y="357"/>
                  </a:cubicBezTo>
                  <a:cubicBezTo>
                    <a:pt x="-1" y="237"/>
                    <a:pt x="0" y="118"/>
                    <a:pt x="2" y="-1"/>
                  </a:cubicBezTo>
                  <a:lnTo>
                    <a:pt x="21600" y="357"/>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18" name="Arc 218"/>
            <p:cNvSpPr>
              <a:spLocks/>
            </p:cNvSpPr>
            <p:nvPr/>
          </p:nvSpPr>
          <p:spPr bwMode="auto">
            <a:xfrm rot="180000">
              <a:off x="1347" y="992"/>
              <a:ext cx="164" cy="61"/>
            </a:xfrm>
            <a:custGeom>
              <a:avLst/>
              <a:gdLst>
                <a:gd name="T0" fmla="*/ 0 w 21600"/>
                <a:gd name="T1" fmla="*/ 0 h 21956"/>
                <a:gd name="T2" fmla="*/ 0 w 21600"/>
                <a:gd name="T3" fmla="*/ 0 h 21956"/>
                <a:gd name="T4" fmla="*/ 0 w 21600"/>
                <a:gd name="T5" fmla="*/ 0 h 21956"/>
                <a:gd name="T6" fmla="*/ 0 60000 65536"/>
                <a:gd name="T7" fmla="*/ 0 60000 65536"/>
                <a:gd name="T8" fmla="*/ 0 60000 65536"/>
                <a:gd name="T9" fmla="*/ 0 w 21600"/>
                <a:gd name="T10" fmla="*/ 0 h 21956"/>
                <a:gd name="T11" fmla="*/ 21600 w 21600"/>
                <a:gd name="T12" fmla="*/ 21956 h 21956"/>
              </a:gdLst>
              <a:ahLst/>
              <a:cxnLst>
                <a:cxn ang="T6">
                  <a:pos x="T0" y="T1"/>
                </a:cxn>
                <a:cxn ang="T7">
                  <a:pos x="T2" y="T3"/>
                </a:cxn>
                <a:cxn ang="T8">
                  <a:pos x="T4" y="T5"/>
                </a:cxn>
              </a:cxnLst>
              <a:rect l="T9" t="T10" r="T11" b="T12"/>
              <a:pathLst>
                <a:path w="21600" h="21956" fill="none" extrusionOk="0">
                  <a:moveTo>
                    <a:pt x="21467" y="21955"/>
                  </a:moveTo>
                  <a:cubicBezTo>
                    <a:pt x="9589" y="21882"/>
                    <a:pt x="0" y="12233"/>
                    <a:pt x="0" y="356"/>
                  </a:cubicBezTo>
                  <a:cubicBezTo>
                    <a:pt x="-1" y="237"/>
                    <a:pt x="0" y="118"/>
                    <a:pt x="2" y="-1"/>
                  </a:cubicBezTo>
                </a:path>
                <a:path w="21600" h="21956" stroke="0" extrusionOk="0">
                  <a:moveTo>
                    <a:pt x="21467" y="21955"/>
                  </a:moveTo>
                  <a:cubicBezTo>
                    <a:pt x="9589" y="21882"/>
                    <a:pt x="0" y="12233"/>
                    <a:pt x="0" y="356"/>
                  </a:cubicBezTo>
                  <a:cubicBezTo>
                    <a:pt x="-1" y="237"/>
                    <a:pt x="0" y="118"/>
                    <a:pt x="2" y="-1"/>
                  </a:cubicBezTo>
                  <a:lnTo>
                    <a:pt x="21600" y="356"/>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19" name="Arc 219"/>
            <p:cNvSpPr>
              <a:spLocks/>
            </p:cNvSpPr>
            <p:nvPr/>
          </p:nvSpPr>
          <p:spPr bwMode="auto">
            <a:xfrm rot="180000">
              <a:off x="1456" y="997"/>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sp>
        <p:nvSpPr>
          <p:cNvPr id="37948" name="Arc 220"/>
          <p:cNvSpPr>
            <a:spLocks noChangeAspect="1"/>
          </p:cNvSpPr>
          <p:nvPr/>
        </p:nvSpPr>
        <p:spPr bwMode="auto">
          <a:xfrm rot="-120000">
            <a:off x="5016500" y="1368425"/>
            <a:ext cx="47625" cy="171450"/>
          </a:xfrm>
          <a:custGeom>
            <a:avLst/>
            <a:gdLst>
              <a:gd name="T0" fmla="*/ 0 w 21600"/>
              <a:gd name="T1" fmla="*/ 2147483647 h 21597"/>
              <a:gd name="T2" fmla="*/ 5381259 w 21600"/>
              <a:gd name="T3" fmla="*/ 0 h 21597"/>
              <a:gd name="T4" fmla="*/ 5471733 w 21600"/>
              <a:gd name="T5" fmla="*/ 2147483647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97"/>
                </a:moveTo>
                <a:cubicBezTo>
                  <a:pt x="0" y="9806"/>
                  <a:pt x="9454" y="194"/>
                  <a:pt x="21242" y="-1"/>
                </a:cubicBezTo>
              </a:path>
              <a:path w="21600" h="21597" stroke="0" extrusionOk="0">
                <a:moveTo>
                  <a:pt x="0" y="21597"/>
                </a:moveTo>
                <a:cubicBezTo>
                  <a:pt x="0" y="9806"/>
                  <a:pt x="9454" y="194"/>
                  <a:pt x="21242" y="-1"/>
                </a:cubicBezTo>
                <a:lnTo>
                  <a:pt x="21600" y="21597"/>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7949" name="Arc 221"/>
          <p:cNvSpPr>
            <a:spLocks noChangeAspect="1"/>
          </p:cNvSpPr>
          <p:nvPr/>
        </p:nvSpPr>
        <p:spPr bwMode="auto">
          <a:xfrm rot="-120000">
            <a:off x="5148263" y="1389063"/>
            <a:ext cx="95250" cy="171450"/>
          </a:xfrm>
          <a:custGeom>
            <a:avLst/>
            <a:gdLst>
              <a:gd name="T0" fmla="*/ 0 w 21600"/>
              <a:gd name="T1" fmla="*/ 2147483647 h 21599"/>
              <a:gd name="T2" fmla="*/ 694604235 w 21600"/>
              <a:gd name="T3" fmla="*/ 0 h 21599"/>
              <a:gd name="T4" fmla="*/ 700376807 w 21600"/>
              <a:gd name="T5" fmla="*/ 2147483647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99"/>
                </a:moveTo>
                <a:cubicBezTo>
                  <a:pt x="54" y="9678"/>
                  <a:pt x="9601" y="97"/>
                  <a:pt x="21421" y="-1"/>
                </a:cubicBezTo>
              </a:path>
              <a:path w="21600" h="21599" stroke="0" extrusionOk="0">
                <a:moveTo>
                  <a:pt x="0" y="21499"/>
                </a:moveTo>
                <a:cubicBezTo>
                  <a:pt x="54" y="9678"/>
                  <a:pt x="9601" y="97"/>
                  <a:pt x="21421" y="-1"/>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nvGrpSpPr>
          <p:cNvPr id="37901" name="Group 222"/>
          <p:cNvGrpSpPr>
            <a:grpSpLocks noChangeAspect="1"/>
          </p:cNvGrpSpPr>
          <p:nvPr/>
        </p:nvGrpSpPr>
        <p:grpSpPr bwMode="auto">
          <a:xfrm>
            <a:off x="5192713" y="1373188"/>
            <a:ext cx="74612" cy="217487"/>
            <a:chOff x="4579" y="1161"/>
            <a:chExt cx="94" cy="274"/>
          </a:xfrm>
        </p:grpSpPr>
        <p:sp>
          <p:nvSpPr>
            <p:cNvPr id="38414" name="Arc 223"/>
            <p:cNvSpPr>
              <a:spLocks noChangeAspect="1"/>
            </p:cNvSpPr>
            <p:nvPr/>
          </p:nvSpPr>
          <p:spPr bwMode="auto">
            <a:xfrm rot="-120000">
              <a:off x="4579" y="1161"/>
              <a:ext cx="31" cy="272"/>
            </a:xfrm>
            <a:custGeom>
              <a:avLst/>
              <a:gdLst>
                <a:gd name="T0" fmla="*/ 0 w 21600"/>
                <a:gd name="T1" fmla="*/ 0 h 21589"/>
                <a:gd name="T2" fmla="*/ 0 w 21600"/>
                <a:gd name="T3" fmla="*/ 0 h 21589"/>
                <a:gd name="T4" fmla="*/ 0 w 21600"/>
                <a:gd name="T5" fmla="*/ 0 h 21589"/>
                <a:gd name="T6" fmla="*/ 0 60000 65536"/>
                <a:gd name="T7" fmla="*/ 0 60000 65536"/>
                <a:gd name="T8" fmla="*/ 0 60000 65536"/>
                <a:gd name="T9" fmla="*/ 0 w 21600"/>
                <a:gd name="T10" fmla="*/ 0 h 21589"/>
                <a:gd name="T11" fmla="*/ 21600 w 21600"/>
                <a:gd name="T12" fmla="*/ 21589 h 21589"/>
              </a:gdLst>
              <a:ahLst/>
              <a:cxnLst>
                <a:cxn ang="T6">
                  <a:pos x="T0" y="T1"/>
                </a:cxn>
                <a:cxn ang="T7">
                  <a:pos x="T2" y="T3"/>
                </a:cxn>
                <a:cxn ang="T8">
                  <a:pos x="T4" y="T5"/>
                </a:cxn>
              </a:cxnLst>
              <a:rect l="T9" t="T10" r="T11" b="T12"/>
              <a:pathLst>
                <a:path w="21600" h="21589" fill="none" extrusionOk="0">
                  <a:moveTo>
                    <a:pt x="0" y="21589"/>
                  </a:moveTo>
                  <a:cubicBezTo>
                    <a:pt x="0" y="9930"/>
                    <a:pt x="9251" y="375"/>
                    <a:pt x="20904" y="0"/>
                  </a:cubicBezTo>
                </a:path>
                <a:path w="21600" h="21589" stroke="0" extrusionOk="0">
                  <a:moveTo>
                    <a:pt x="0" y="21589"/>
                  </a:moveTo>
                  <a:cubicBezTo>
                    <a:pt x="0" y="9930"/>
                    <a:pt x="9251" y="375"/>
                    <a:pt x="20904" y="0"/>
                  </a:cubicBezTo>
                  <a:lnTo>
                    <a:pt x="21600" y="21589"/>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15" name="Arc 224"/>
            <p:cNvSpPr>
              <a:spLocks noChangeAspect="1"/>
            </p:cNvSpPr>
            <p:nvPr/>
          </p:nvSpPr>
          <p:spPr bwMode="auto">
            <a:xfrm rot="-120000">
              <a:off x="4580" y="1163"/>
              <a:ext cx="61" cy="270"/>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97"/>
                  </a:moveTo>
                  <a:cubicBezTo>
                    <a:pt x="0" y="9805"/>
                    <a:pt x="9456" y="193"/>
                    <a:pt x="21245" y="-1"/>
                  </a:cubicBezTo>
                </a:path>
                <a:path w="21600" h="21597" stroke="0" extrusionOk="0">
                  <a:moveTo>
                    <a:pt x="0" y="21597"/>
                  </a:moveTo>
                  <a:cubicBezTo>
                    <a:pt x="0" y="9805"/>
                    <a:pt x="9456" y="193"/>
                    <a:pt x="21245" y="-1"/>
                  </a:cubicBezTo>
                  <a:lnTo>
                    <a:pt x="21600" y="21597"/>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16" name="Arc 225"/>
            <p:cNvSpPr>
              <a:spLocks noChangeAspect="1"/>
            </p:cNvSpPr>
            <p:nvPr/>
          </p:nvSpPr>
          <p:spPr bwMode="auto">
            <a:xfrm rot="-120000">
              <a:off x="4581" y="1165"/>
              <a:ext cx="92" cy="270"/>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61"/>
                    <a:pt x="9527" y="129"/>
                    <a:pt x="21364" y="0"/>
                  </a:cubicBezTo>
                </a:path>
                <a:path w="21600" h="21599" stroke="0" extrusionOk="0">
                  <a:moveTo>
                    <a:pt x="0" y="21599"/>
                  </a:moveTo>
                  <a:cubicBezTo>
                    <a:pt x="0" y="9761"/>
                    <a:pt x="9527" y="129"/>
                    <a:pt x="21364"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sp>
        <p:nvSpPr>
          <p:cNvPr id="37951" name="Arc 226"/>
          <p:cNvSpPr>
            <a:spLocks noChangeAspect="1"/>
          </p:cNvSpPr>
          <p:nvPr/>
        </p:nvSpPr>
        <p:spPr bwMode="auto">
          <a:xfrm rot="-120000">
            <a:off x="4830763" y="1370013"/>
            <a:ext cx="25400" cy="128587"/>
          </a:xfrm>
          <a:custGeom>
            <a:avLst/>
            <a:gdLst>
              <a:gd name="T0" fmla="*/ 0 w 21600"/>
              <a:gd name="T1" fmla="*/ 2147483647 h 21589"/>
              <a:gd name="T2" fmla="*/ 65036 w 21600"/>
              <a:gd name="T3" fmla="*/ 0 h 21589"/>
              <a:gd name="T4" fmla="*/ 67162 w 21600"/>
              <a:gd name="T5" fmla="*/ 2147483647 h 21589"/>
              <a:gd name="T6" fmla="*/ 0 60000 65536"/>
              <a:gd name="T7" fmla="*/ 0 60000 65536"/>
              <a:gd name="T8" fmla="*/ 0 60000 65536"/>
              <a:gd name="T9" fmla="*/ 0 w 21600"/>
              <a:gd name="T10" fmla="*/ 0 h 21589"/>
              <a:gd name="T11" fmla="*/ 21600 w 21600"/>
              <a:gd name="T12" fmla="*/ 21589 h 21589"/>
            </a:gdLst>
            <a:ahLst/>
            <a:cxnLst>
              <a:cxn ang="T6">
                <a:pos x="T0" y="T1"/>
              </a:cxn>
              <a:cxn ang="T7">
                <a:pos x="T2" y="T3"/>
              </a:cxn>
              <a:cxn ang="T8">
                <a:pos x="T4" y="T5"/>
              </a:cxn>
            </a:cxnLst>
            <a:rect l="T9" t="T10" r="T11" b="T12"/>
            <a:pathLst>
              <a:path w="21600" h="21589" fill="none" extrusionOk="0">
                <a:moveTo>
                  <a:pt x="0" y="21458"/>
                </a:moveTo>
                <a:cubicBezTo>
                  <a:pt x="70" y="9845"/>
                  <a:pt x="9310" y="367"/>
                  <a:pt x="20916" y="-1"/>
                </a:cubicBezTo>
              </a:path>
              <a:path w="21600" h="21589" stroke="0" extrusionOk="0">
                <a:moveTo>
                  <a:pt x="0" y="21458"/>
                </a:moveTo>
                <a:cubicBezTo>
                  <a:pt x="70" y="9845"/>
                  <a:pt x="9310" y="367"/>
                  <a:pt x="20916" y="-1"/>
                </a:cubicBezTo>
                <a:lnTo>
                  <a:pt x="21600" y="21589"/>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7952" name="Arc 227"/>
          <p:cNvSpPr>
            <a:spLocks noChangeAspect="1"/>
          </p:cNvSpPr>
          <p:nvPr/>
        </p:nvSpPr>
        <p:spPr bwMode="auto">
          <a:xfrm rot="-120000">
            <a:off x="4806950" y="1412875"/>
            <a:ext cx="49213" cy="128588"/>
          </a:xfrm>
          <a:custGeom>
            <a:avLst/>
            <a:gdLst>
              <a:gd name="T0" fmla="*/ 0 w 21600"/>
              <a:gd name="T1" fmla="*/ 2147483647 h 21597"/>
              <a:gd name="T2" fmla="*/ 6771039 w 21600"/>
              <a:gd name="T3" fmla="*/ 0 h 21597"/>
              <a:gd name="T4" fmla="*/ 6883937 w 21600"/>
              <a:gd name="T5" fmla="*/ 2147483647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97"/>
                </a:moveTo>
                <a:cubicBezTo>
                  <a:pt x="0" y="9805"/>
                  <a:pt x="9456" y="193"/>
                  <a:pt x="21245" y="-1"/>
                </a:cubicBezTo>
              </a:path>
              <a:path w="21600" h="21597" stroke="0" extrusionOk="0">
                <a:moveTo>
                  <a:pt x="0" y="21597"/>
                </a:moveTo>
                <a:cubicBezTo>
                  <a:pt x="0" y="9805"/>
                  <a:pt x="9456" y="193"/>
                  <a:pt x="21245" y="-1"/>
                </a:cubicBezTo>
                <a:lnTo>
                  <a:pt x="21600" y="21597"/>
                </a:lnTo>
                <a:close/>
              </a:path>
            </a:pathLst>
          </a:custGeom>
          <a:noFill/>
          <a:ln w="12700" cap="rnd">
            <a:solidFill>
              <a:schemeClr val="tx2"/>
            </a:solidFill>
            <a:round/>
            <a:headEnd type="none" w="sm" len="sm"/>
            <a:tailEnd type="none" w="sm" len="sm"/>
          </a:ln>
        </p:spPr>
        <p:txBody>
          <a:bodyPr wrap="none" anchor="ctr"/>
          <a:lstStyle/>
          <a:p>
            <a:endParaRPr lang="en-US" sz="1800"/>
          </a:p>
        </p:txBody>
      </p:sp>
      <p:grpSp>
        <p:nvGrpSpPr>
          <p:cNvPr id="37902" name="Group 228"/>
          <p:cNvGrpSpPr>
            <a:grpSpLocks noChangeAspect="1"/>
          </p:cNvGrpSpPr>
          <p:nvPr/>
        </p:nvGrpSpPr>
        <p:grpSpPr bwMode="auto">
          <a:xfrm>
            <a:off x="5172075" y="1387475"/>
            <a:ext cx="74613" cy="217488"/>
            <a:chOff x="4553" y="1211"/>
            <a:chExt cx="94" cy="274"/>
          </a:xfrm>
        </p:grpSpPr>
        <p:sp>
          <p:nvSpPr>
            <p:cNvPr id="38411" name="Arc 229"/>
            <p:cNvSpPr>
              <a:spLocks noChangeAspect="1"/>
            </p:cNvSpPr>
            <p:nvPr/>
          </p:nvSpPr>
          <p:spPr bwMode="auto">
            <a:xfrm rot="-120000">
              <a:off x="4553" y="1211"/>
              <a:ext cx="31" cy="270"/>
            </a:xfrm>
            <a:custGeom>
              <a:avLst/>
              <a:gdLst>
                <a:gd name="T0" fmla="*/ 0 w 21600"/>
                <a:gd name="T1" fmla="*/ 0 h 21589"/>
                <a:gd name="T2" fmla="*/ 0 w 21600"/>
                <a:gd name="T3" fmla="*/ 0 h 21589"/>
                <a:gd name="T4" fmla="*/ 0 w 21600"/>
                <a:gd name="T5" fmla="*/ 0 h 21589"/>
                <a:gd name="T6" fmla="*/ 0 60000 65536"/>
                <a:gd name="T7" fmla="*/ 0 60000 65536"/>
                <a:gd name="T8" fmla="*/ 0 60000 65536"/>
                <a:gd name="T9" fmla="*/ 0 w 21600"/>
                <a:gd name="T10" fmla="*/ 0 h 21589"/>
                <a:gd name="T11" fmla="*/ 21600 w 21600"/>
                <a:gd name="T12" fmla="*/ 21589 h 21589"/>
              </a:gdLst>
              <a:ahLst/>
              <a:cxnLst>
                <a:cxn ang="T6">
                  <a:pos x="T0" y="T1"/>
                </a:cxn>
                <a:cxn ang="T7">
                  <a:pos x="T2" y="T3"/>
                </a:cxn>
                <a:cxn ang="T8">
                  <a:pos x="T4" y="T5"/>
                </a:cxn>
              </a:cxnLst>
              <a:rect l="T9" t="T10" r="T11" b="T12"/>
              <a:pathLst>
                <a:path w="21600" h="21589" fill="none" extrusionOk="0">
                  <a:moveTo>
                    <a:pt x="0" y="21589"/>
                  </a:moveTo>
                  <a:cubicBezTo>
                    <a:pt x="0" y="9930"/>
                    <a:pt x="9251" y="375"/>
                    <a:pt x="20904" y="0"/>
                  </a:cubicBezTo>
                </a:path>
                <a:path w="21600" h="21589" stroke="0" extrusionOk="0">
                  <a:moveTo>
                    <a:pt x="0" y="21589"/>
                  </a:moveTo>
                  <a:cubicBezTo>
                    <a:pt x="0" y="9930"/>
                    <a:pt x="9251" y="375"/>
                    <a:pt x="20904" y="0"/>
                  </a:cubicBezTo>
                  <a:lnTo>
                    <a:pt x="21600" y="21589"/>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12" name="Arc 230"/>
            <p:cNvSpPr>
              <a:spLocks noChangeAspect="1"/>
            </p:cNvSpPr>
            <p:nvPr/>
          </p:nvSpPr>
          <p:spPr bwMode="auto">
            <a:xfrm rot="-120000">
              <a:off x="4554" y="1215"/>
              <a:ext cx="60" cy="269"/>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17"/>
                  </a:moveTo>
                  <a:cubicBezTo>
                    <a:pt x="43" y="9758"/>
                    <a:pt x="9484" y="195"/>
                    <a:pt x="21240" y="-1"/>
                  </a:cubicBezTo>
                </a:path>
                <a:path w="21600" h="21597" stroke="0" extrusionOk="0">
                  <a:moveTo>
                    <a:pt x="0" y="21517"/>
                  </a:moveTo>
                  <a:cubicBezTo>
                    <a:pt x="43" y="9758"/>
                    <a:pt x="9484" y="195"/>
                    <a:pt x="21240" y="-1"/>
                  </a:cubicBezTo>
                  <a:lnTo>
                    <a:pt x="21600" y="21597"/>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13" name="Arc 231"/>
            <p:cNvSpPr>
              <a:spLocks noChangeAspect="1"/>
            </p:cNvSpPr>
            <p:nvPr/>
          </p:nvSpPr>
          <p:spPr bwMode="auto">
            <a:xfrm rot="-120000">
              <a:off x="4556" y="1213"/>
              <a:ext cx="91" cy="27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62"/>
                    <a:pt x="9525" y="131"/>
                    <a:pt x="21361" y="0"/>
                  </a:cubicBezTo>
                </a:path>
                <a:path w="21600" h="21599" stroke="0" extrusionOk="0">
                  <a:moveTo>
                    <a:pt x="0" y="21599"/>
                  </a:moveTo>
                  <a:cubicBezTo>
                    <a:pt x="0" y="9762"/>
                    <a:pt x="9525" y="131"/>
                    <a:pt x="21361"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03" name="Group 232"/>
          <p:cNvGrpSpPr>
            <a:grpSpLocks noChangeAspect="1"/>
          </p:cNvGrpSpPr>
          <p:nvPr/>
        </p:nvGrpSpPr>
        <p:grpSpPr bwMode="auto">
          <a:xfrm>
            <a:off x="5143500" y="1343025"/>
            <a:ext cx="74613" cy="217488"/>
            <a:chOff x="4516" y="1156"/>
            <a:chExt cx="94" cy="273"/>
          </a:xfrm>
        </p:grpSpPr>
        <p:sp>
          <p:nvSpPr>
            <p:cNvPr id="38408" name="Arc 233"/>
            <p:cNvSpPr>
              <a:spLocks noChangeAspect="1"/>
            </p:cNvSpPr>
            <p:nvPr/>
          </p:nvSpPr>
          <p:spPr bwMode="auto">
            <a:xfrm rot="-120000">
              <a:off x="4516" y="1156"/>
              <a:ext cx="31" cy="270"/>
            </a:xfrm>
            <a:custGeom>
              <a:avLst/>
              <a:gdLst>
                <a:gd name="T0" fmla="*/ 0 w 21600"/>
                <a:gd name="T1" fmla="*/ 0 h 21589"/>
                <a:gd name="T2" fmla="*/ 0 w 21600"/>
                <a:gd name="T3" fmla="*/ 0 h 21589"/>
                <a:gd name="T4" fmla="*/ 0 w 21600"/>
                <a:gd name="T5" fmla="*/ 0 h 21589"/>
                <a:gd name="T6" fmla="*/ 0 60000 65536"/>
                <a:gd name="T7" fmla="*/ 0 60000 65536"/>
                <a:gd name="T8" fmla="*/ 0 60000 65536"/>
                <a:gd name="T9" fmla="*/ 0 w 21600"/>
                <a:gd name="T10" fmla="*/ 0 h 21589"/>
                <a:gd name="T11" fmla="*/ 21600 w 21600"/>
                <a:gd name="T12" fmla="*/ 21589 h 21589"/>
              </a:gdLst>
              <a:ahLst/>
              <a:cxnLst>
                <a:cxn ang="T6">
                  <a:pos x="T0" y="T1"/>
                </a:cxn>
                <a:cxn ang="T7">
                  <a:pos x="T2" y="T3"/>
                </a:cxn>
                <a:cxn ang="T8">
                  <a:pos x="T4" y="T5"/>
                </a:cxn>
              </a:cxnLst>
              <a:rect l="T9" t="T10" r="T11" b="T12"/>
              <a:pathLst>
                <a:path w="21600" h="21589" fill="none" extrusionOk="0">
                  <a:moveTo>
                    <a:pt x="0" y="21509"/>
                  </a:moveTo>
                  <a:cubicBezTo>
                    <a:pt x="43" y="9881"/>
                    <a:pt x="9283" y="374"/>
                    <a:pt x="20905" y="0"/>
                  </a:cubicBezTo>
                </a:path>
                <a:path w="21600" h="21589" stroke="0" extrusionOk="0">
                  <a:moveTo>
                    <a:pt x="0" y="21509"/>
                  </a:moveTo>
                  <a:cubicBezTo>
                    <a:pt x="43" y="9881"/>
                    <a:pt x="9283" y="374"/>
                    <a:pt x="20905" y="0"/>
                  </a:cubicBezTo>
                  <a:lnTo>
                    <a:pt x="21600" y="21589"/>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09" name="Arc 234"/>
            <p:cNvSpPr>
              <a:spLocks noChangeAspect="1"/>
            </p:cNvSpPr>
            <p:nvPr/>
          </p:nvSpPr>
          <p:spPr bwMode="auto">
            <a:xfrm rot="-120000">
              <a:off x="4517" y="1158"/>
              <a:ext cx="60" cy="270"/>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97"/>
                  </a:moveTo>
                  <a:cubicBezTo>
                    <a:pt x="0" y="9808"/>
                    <a:pt x="9452" y="196"/>
                    <a:pt x="21240" y="0"/>
                  </a:cubicBezTo>
                </a:path>
                <a:path w="21600" h="21597" stroke="0" extrusionOk="0">
                  <a:moveTo>
                    <a:pt x="0" y="21597"/>
                  </a:moveTo>
                  <a:cubicBezTo>
                    <a:pt x="0" y="9808"/>
                    <a:pt x="9452" y="196"/>
                    <a:pt x="21240" y="0"/>
                  </a:cubicBezTo>
                  <a:lnTo>
                    <a:pt x="21600" y="21597"/>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10" name="Arc 235"/>
            <p:cNvSpPr>
              <a:spLocks noChangeAspect="1"/>
            </p:cNvSpPr>
            <p:nvPr/>
          </p:nvSpPr>
          <p:spPr bwMode="auto">
            <a:xfrm rot="-120000">
              <a:off x="4519" y="1159"/>
              <a:ext cx="91" cy="270"/>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20"/>
                  </a:moveTo>
                  <a:cubicBezTo>
                    <a:pt x="43" y="9714"/>
                    <a:pt x="9556" y="130"/>
                    <a:pt x="21362" y="0"/>
                  </a:cubicBezTo>
                </a:path>
                <a:path w="21600" h="21599" stroke="0" extrusionOk="0">
                  <a:moveTo>
                    <a:pt x="0" y="21520"/>
                  </a:moveTo>
                  <a:cubicBezTo>
                    <a:pt x="43" y="9714"/>
                    <a:pt x="9556" y="130"/>
                    <a:pt x="21362"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04" name="Group 236"/>
          <p:cNvGrpSpPr>
            <a:grpSpLocks noChangeAspect="1"/>
          </p:cNvGrpSpPr>
          <p:nvPr/>
        </p:nvGrpSpPr>
        <p:grpSpPr bwMode="auto">
          <a:xfrm>
            <a:off x="5245100" y="1392238"/>
            <a:ext cx="76200" cy="219075"/>
            <a:chOff x="4645" y="1217"/>
            <a:chExt cx="95" cy="277"/>
          </a:xfrm>
        </p:grpSpPr>
        <p:sp>
          <p:nvSpPr>
            <p:cNvPr id="38405" name="Arc 237"/>
            <p:cNvSpPr>
              <a:spLocks noChangeAspect="1"/>
            </p:cNvSpPr>
            <p:nvPr/>
          </p:nvSpPr>
          <p:spPr bwMode="auto">
            <a:xfrm rot="-120000">
              <a:off x="4645" y="1217"/>
              <a:ext cx="31" cy="273"/>
            </a:xfrm>
            <a:custGeom>
              <a:avLst/>
              <a:gdLst>
                <a:gd name="T0" fmla="*/ 0 w 21600"/>
                <a:gd name="T1" fmla="*/ 0 h 21588"/>
                <a:gd name="T2" fmla="*/ 0 w 21600"/>
                <a:gd name="T3" fmla="*/ 0 h 21588"/>
                <a:gd name="T4" fmla="*/ 0 w 21600"/>
                <a:gd name="T5" fmla="*/ 0 h 21588"/>
                <a:gd name="T6" fmla="*/ 0 60000 65536"/>
                <a:gd name="T7" fmla="*/ 0 60000 65536"/>
                <a:gd name="T8" fmla="*/ 0 60000 65536"/>
                <a:gd name="T9" fmla="*/ 0 w 21600"/>
                <a:gd name="T10" fmla="*/ 0 h 21588"/>
                <a:gd name="T11" fmla="*/ 21600 w 21600"/>
                <a:gd name="T12" fmla="*/ 21588 h 21588"/>
              </a:gdLst>
              <a:ahLst/>
              <a:cxnLst>
                <a:cxn ang="T6">
                  <a:pos x="T0" y="T1"/>
                </a:cxn>
                <a:cxn ang="T7">
                  <a:pos x="T2" y="T3"/>
                </a:cxn>
                <a:cxn ang="T8">
                  <a:pos x="T4" y="T5"/>
                </a:cxn>
              </a:cxnLst>
              <a:rect l="T9" t="T10" r="T11" b="T12"/>
              <a:pathLst>
                <a:path w="21600" h="21588" fill="none" extrusionOk="0">
                  <a:moveTo>
                    <a:pt x="0" y="21588"/>
                  </a:moveTo>
                  <a:cubicBezTo>
                    <a:pt x="0" y="9934"/>
                    <a:pt x="9244" y="381"/>
                    <a:pt x="20891" y="-1"/>
                  </a:cubicBezTo>
                </a:path>
                <a:path w="21600" h="21588" stroke="0" extrusionOk="0">
                  <a:moveTo>
                    <a:pt x="0" y="21588"/>
                  </a:moveTo>
                  <a:cubicBezTo>
                    <a:pt x="0" y="9934"/>
                    <a:pt x="9244" y="381"/>
                    <a:pt x="20891" y="-1"/>
                  </a:cubicBezTo>
                  <a:lnTo>
                    <a:pt x="21600" y="2158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06" name="Arc 238"/>
            <p:cNvSpPr>
              <a:spLocks noChangeAspect="1"/>
            </p:cNvSpPr>
            <p:nvPr/>
          </p:nvSpPr>
          <p:spPr bwMode="auto">
            <a:xfrm rot="-120000">
              <a:off x="4646" y="1223"/>
              <a:ext cx="62" cy="271"/>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18"/>
                  </a:moveTo>
                  <a:cubicBezTo>
                    <a:pt x="43" y="9756"/>
                    <a:pt x="9488" y="190"/>
                    <a:pt x="21248" y="-1"/>
                  </a:cubicBezTo>
                </a:path>
                <a:path w="21600" h="21597" stroke="0" extrusionOk="0">
                  <a:moveTo>
                    <a:pt x="0" y="21518"/>
                  </a:moveTo>
                  <a:cubicBezTo>
                    <a:pt x="43" y="9756"/>
                    <a:pt x="9488" y="190"/>
                    <a:pt x="21248" y="-1"/>
                  </a:cubicBezTo>
                  <a:lnTo>
                    <a:pt x="21600" y="21597"/>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07" name="Arc 239"/>
            <p:cNvSpPr>
              <a:spLocks noChangeAspect="1"/>
            </p:cNvSpPr>
            <p:nvPr/>
          </p:nvSpPr>
          <p:spPr bwMode="auto">
            <a:xfrm rot="-120000">
              <a:off x="4648" y="1224"/>
              <a:ext cx="92" cy="270"/>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61"/>
                    <a:pt x="9527" y="129"/>
                    <a:pt x="21364" y="0"/>
                  </a:cubicBezTo>
                </a:path>
                <a:path w="21600" h="21599" stroke="0" extrusionOk="0">
                  <a:moveTo>
                    <a:pt x="0" y="21599"/>
                  </a:moveTo>
                  <a:cubicBezTo>
                    <a:pt x="0" y="9761"/>
                    <a:pt x="9527" y="129"/>
                    <a:pt x="21364"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05" name="Group 240"/>
          <p:cNvGrpSpPr>
            <a:grpSpLocks noChangeAspect="1"/>
          </p:cNvGrpSpPr>
          <p:nvPr/>
        </p:nvGrpSpPr>
        <p:grpSpPr bwMode="auto">
          <a:xfrm>
            <a:off x="5118100" y="1341438"/>
            <a:ext cx="74613" cy="215900"/>
            <a:chOff x="4485" y="1154"/>
            <a:chExt cx="93" cy="272"/>
          </a:xfrm>
        </p:grpSpPr>
        <p:sp>
          <p:nvSpPr>
            <p:cNvPr id="38402" name="Arc 241"/>
            <p:cNvSpPr>
              <a:spLocks noChangeAspect="1"/>
            </p:cNvSpPr>
            <p:nvPr/>
          </p:nvSpPr>
          <p:spPr bwMode="auto">
            <a:xfrm rot="-120000">
              <a:off x="4485" y="1154"/>
              <a:ext cx="31" cy="270"/>
            </a:xfrm>
            <a:custGeom>
              <a:avLst/>
              <a:gdLst>
                <a:gd name="T0" fmla="*/ 0 w 21600"/>
                <a:gd name="T1" fmla="*/ 0 h 21588"/>
                <a:gd name="T2" fmla="*/ 0 w 21600"/>
                <a:gd name="T3" fmla="*/ 0 h 21588"/>
                <a:gd name="T4" fmla="*/ 0 w 21600"/>
                <a:gd name="T5" fmla="*/ 0 h 21588"/>
                <a:gd name="T6" fmla="*/ 0 60000 65536"/>
                <a:gd name="T7" fmla="*/ 0 60000 65536"/>
                <a:gd name="T8" fmla="*/ 0 60000 65536"/>
                <a:gd name="T9" fmla="*/ 0 w 21600"/>
                <a:gd name="T10" fmla="*/ 0 h 21588"/>
                <a:gd name="T11" fmla="*/ 21600 w 21600"/>
                <a:gd name="T12" fmla="*/ 21588 h 21588"/>
              </a:gdLst>
              <a:ahLst/>
              <a:cxnLst>
                <a:cxn ang="T6">
                  <a:pos x="T0" y="T1"/>
                </a:cxn>
                <a:cxn ang="T7">
                  <a:pos x="T2" y="T3"/>
                </a:cxn>
                <a:cxn ang="T8">
                  <a:pos x="T4" y="T5"/>
                </a:cxn>
              </a:cxnLst>
              <a:rect l="T9" t="T10" r="T11" b="T12"/>
              <a:pathLst>
                <a:path w="21600" h="21588" fill="none" extrusionOk="0">
                  <a:moveTo>
                    <a:pt x="0" y="21509"/>
                  </a:moveTo>
                  <a:cubicBezTo>
                    <a:pt x="42" y="9885"/>
                    <a:pt x="9275" y="380"/>
                    <a:pt x="20892" y="-1"/>
                  </a:cubicBezTo>
                </a:path>
                <a:path w="21600" h="21588" stroke="0" extrusionOk="0">
                  <a:moveTo>
                    <a:pt x="0" y="21509"/>
                  </a:moveTo>
                  <a:cubicBezTo>
                    <a:pt x="42" y="9885"/>
                    <a:pt x="9275" y="380"/>
                    <a:pt x="20892" y="-1"/>
                  </a:cubicBezTo>
                  <a:lnTo>
                    <a:pt x="21600" y="2158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03" name="Arc 242"/>
            <p:cNvSpPr>
              <a:spLocks noChangeAspect="1"/>
            </p:cNvSpPr>
            <p:nvPr/>
          </p:nvSpPr>
          <p:spPr bwMode="auto">
            <a:xfrm rot="-120000">
              <a:off x="4487" y="1155"/>
              <a:ext cx="61" cy="270"/>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97"/>
                  </a:moveTo>
                  <a:cubicBezTo>
                    <a:pt x="0" y="9805"/>
                    <a:pt x="9456" y="193"/>
                    <a:pt x="21245" y="-1"/>
                  </a:cubicBezTo>
                </a:path>
                <a:path w="21600" h="21597" stroke="0" extrusionOk="0">
                  <a:moveTo>
                    <a:pt x="0" y="21597"/>
                  </a:moveTo>
                  <a:cubicBezTo>
                    <a:pt x="0" y="9805"/>
                    <a:pt x="9456" y="193"/>
                    <a:pt x="21245" y="-1"/>
                  </a:cubicBezTo>
                  <a:lnTo>
                    <a:pt x="21600" y="21597"/>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04" name="Arc 243"/>
            <p:cNvSpPr>
              <a:spLocks noChangeAspect="1"/>
            </p:cNvSpPr>
            <p:nvPr/>
          </p:nvSpPr>
          <p:spPr bwMode="auto">
            <a:xfrm rot="-120000">
              <a:off x="4487" y="1156"/>
              <a:ext cx="91" cy="270"/>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19"/>
                  </a:moveTo>
                  <a:cubicBezTo>
                    <a:pt x="43" y="9713"/>
                    <a:pt x="9557" y="129"/>
                    <a:pt x="21363" y="0"/>
                  </a:cubicBezTo>
                </a:path>
                <a:path w="21600" h="21599" stroke="0" extrusionOk="0">
                  <a:moveTo>
                    <a:pt x="0" y="21519"/>
                  </a:moveTo>
                  <a:cubicBezTo>
                    <a:pt x="43" y="9713"/>
                    <a:pt x="9557" y="129"/>
                    <a:pt x="21363"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06" name="Group 244"/>
          <p:cNvGrpSpPr>
            <a:grpSpLocks noChangeAspect="1"/>
          </p:cNvGrpSpPr>
          <p:nvPr/>
        </p:nvGrpSpPr>
        <p:grpSpPr bwMode="auto">
          <a:xfrm>
            <a:off x="5087938" y="1333500"/>
            <a:ext cx="73025" cy="217488"/>
            <a:chOff x="4451" y="1096"/>
            <a:chExt cx="92" cy="273"/>
          </a:xfrm>
        </p:grpSpPr>
        <p:sp>
          <p:nvSpPr>
            <p:cNvPr id="38399" name="Arc 245"/>
            <p:cNvSpPr>
              <a:spLocks noChangeAspect="1"/>
            </p:cNvSpPr>
            <p:nvPr/>
          </p:nvSpPr>
          <p:spPr bwMode="auto">
            <a:xfrm rot="-120000">
              <a:off x="4451" y="1096"/>
              <a:ext cx="30" cy="270"/>
            </a:xfrm>
            <a:custGeom>
              <a:avLst/>
              <a:gdLst>
                <a:gd name="T0" fmla="*/ 0 w 21600"/>
                <a:gd name="T1" fmla="*/ 0 h 21588"/>
                <a:gd name="T2" fmla="*/ 0 w 21600"/>
                <a:gd name="T3" fmla="*/ 0 h 21588"/>
                <a:gd name="T4" fmla="*/ 0 w 21600"/>
                <a:gd name="T5" fmla="*/ 0 h 21588"/>
                <a:gd name="T6" fmla="*/ 0 60000 65536"/>
                <a:gd name="T7" fmla="*/ 0 60000 65536"/>
                <a:gd name="T8" fmla="*/ 0 60000 65536"/>
                <a:gd name="T9" fmla="*/ 0 w 21600"/>
                <a:gd name="T10" fmla="*/ 0 h 21588"/>
                <a:gd name="T11" fmla="*/ 21600 w 21600"/>
                <a:gd name="T12" fmla="*/ 21588 h 21588"/>
              </a:gdLst>
              <a:ahLst/>
              <a:cxnLst>
                <a:cxn ang="T6">
                  <a:pos x="T0" y="T1"/>
                </a:cxn>
                <a:cxn ang="T7">
                  <a:pos x="T2" y="T3"/>
                </a:cxn>
                <a:cxn ang="T8">
                  <a:pos x="T4" y="T5"/>
                </a:cxn>
              </a:cxnLst>
              <a:rect l="T9" t="T10" r="T11" b="T12"/>
              <a:pathLst>
                <a:path w="21600" h="21588" fill="none" extrusionOk="0">
                  <a:moveTo>
                    <a:pt x="0" y="21509"/>
                  </a:moveTo>
                  <a:cubicBezTo>
                    <a:pt x="42" y="9894"/>
                    <a:pt x="9262" y="392"/>
                    <a:pt x="20870" y="0"/>
                  </a:cubicBezTo>
                </a:path>
                <a:path w="21600" h="21588" stroke="0" extrusionOk="0">
                  <a:moveTo>
                    <a:pt x="0" y="21509"/>
                  </a:moveTo>
                  <a:cubicBezTo>
                    <a:pt x="42" y="9894"/>
                    <a:pt x="9262" y="392"/>
                    <a:pt x="20870" y="0"/>
                  </a:cubicBezTo>
                  <a:lnTo>
                    <a:pt x="21600" y="2158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00" name="Arc 246"/>
            <p:cNvSpPr>
              <a:spLocks noChangeAspect="1"/>
            </p:cNvSpPr>
            <p:nvPr/>
          </p:nvSpPr>
          <p:spPr bwMode="auto">
            <a:xfrm rot="-120000">
              <a:off x="4451" y="1097"/>
              <a:ext cx="60" cy="270"/>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17"/>
                  </a:moveTo>
                  <a:cubicBezTo>
                    <a:pt x="43" y="9758"/>
                    <a:pt x="9484" y="195"/>
                    <a:pt x="21240" y="-1"/>
                  </a:cubicBezTo>
                </a:path>
                <a:path w="21600" h="21597" stroke="0" extrusionOk="0">
                  <a:moveTo>
                    <a:pt x="0" y="21517"/>
                  </a:moveTo>
                  <a:cubicBezTo>
                    <a:pt x="43" y="9758"/>
                    <a:pt x="9484" y="195"/>
                    <a:pt x="21240" y="-1"/>
                  </a:cubicBezTo>
                  <a:lnTo>
                    <a:pt x="21600" y="21597"/>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01" name="Arc 247"/>
            <p:cNvSpPr>
              <a:spLocks noChangeAspect="1"/>
            </p:cNvSpPr>
            <p:nvPr/>
          </p:nvSpPr>
          <p:spPr bwMode="auto">
            <a:xfrm rot="-120000">
              <a:off x="4453" y="1099"/>
              <a:ext cx="90" cy="270"/>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63"/>
                    <a:pt x="9524" y="132"/>
                    <a:pt x="21359" y="0"/>
                  </a:cubicBezTo>
                </a:path>
                <a:path w="21600" h="21599" stroke="0" extrusionOk="0">
                  <a:moveTo>
                    <a:pt x="0" y="21599"/>
                  </a:moveTo>
                  <a:cubicBezTo>
                    <a:pt x="0" y="9763"/>
                    <a:pt x="9524" y="132"/>
                    <a:pt x="21359"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sp>
        <p:nvSpPr>
          <p:cNvPr id="37958" name="Arc 248"/>
          <p:cNvSpPr>
            <a:spLocks noChangeAspect="1"/>
          </p:cNvSpPr>
          <p:nvPr/>
        </p:nvSpPr>
        <p:spPr bwMode="auto">
          <a:xfrm rot="-120000">
            <a:off x="5035550" y="1358900"/>
            <a:ext cx="69850" cy="171450"/>
          </a:xfrm>
          <a:custGeom>
            <a:avLst/>
            <a:gdLst>
              <a:gd name="T0" fmla="*/ 0 w 21600"/>
              <a:gd name="T1" fmla="*/ 2147483647 h 21599"/>
              <a:gd name="T2" fmla="*/ 78975150 w 21600"/>
              <a:gd name="T3" fmla="*/ 0 h 21599"/>
              <a:gd name="T4" fmla="*/ 79880819 w 21600"/>
              <a:gd name="T5" fmla="*/ 2147483647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99"/>
                </a:moveTo>
                <a:cubicBezTo>
                  <a:pt x="54" y="9704"/>
                  <a:pt x="9560" y="134"/>
                  <a:pt x="21355" y="0"/>
                </a:cubicBezTo>
              </a:path>
              <a:path w="21600" h="21599" stroke="0" extrusionOk="0">
                <a:moveTo>
                  <a:pt x="0" y="21499"/>
                </a:moveTo>
                <a:cubicBezTo>
                  <a:pt x="54" y="9704"/>
                  <a:pt x="9560" y="134"/>
                  <a:pt x="21355"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nvGrpSpPr>
          <p:cNvPr id="37907" name="Group 249"/>
          <p:cNvGrpSpPr>
            <a:grpSpLocks noChangeAspect="1"/>
          </p:cNvGrpSpPr>
          <p:nvPr/>
        </p:nvGrpSpPr>
        <p:grpSpPr bwMode="auto">
          <a:xfrm>
            <a:off x="5062538" y="1331913"/>
            <a:ext cx="74612" cy="215900"/>
            <a:chOff x="4419" y="1093"/>
            <a:chExt cx="93" cy="273"/>
          </a:xfrm>
        </p:grpSpPr>
        <p:sp>
          <p:nvSpPr>
            <p:cNvPr id="38396" name="Arc 250"/>
            <p:cNvSpPr>
              <a:spLocks noChangeAspect="1"/>
            </p:cNvSpPr>
            <p:nvPr/>
          </p:nvSpPr>
          <p:spPr bwMode="auto">
            <a:xfrm rot="-120000">
              <a:off x="4419" y="1093"/>
              <a:ext cx="31" cy="270"/>
            </a:xfrm>
            <a:custGeom>
              <a:avLst/>
              <a:gdLst>
                <a:gd name="T0" fmla="*/ 0 w 21600"/>
                <a:gd name="T1" fmla="*/ 0 h 21588"/>
                <a:gd name="T2" fmla="*/ 0 w 21600"/>
                <a:gd name="T3" fmla="*/ 0 h 21588"/>
                <a:gd name="T4" fmla="*/ 0 w 21600"/>
                <a:gd name="T5" fmla="*/ 0 h 21588"/>
                <a:gd name="T6" fmla="*/ 0 60000 65536"/>
                <a:gd name="T7" fmla="*/ 0 60000 65536"/>
                <a:gd name="T8" fmla="*/ 0 60000 65536"/>
                <a:gd name="T9" fmla="*/ 0 w 21600"/>
                <a:gd name="T10" fmla="*/ 0 h 21588"/>
                <a:gd name="T11" fmla="*/ 21600 w 21600"/>
                <a:gd name="T12" fmla="*/ 21588 h 21588"/>
              </a:gdLst>
              <a:ahLst/>
              <a:cxnLst>
                <a:cxn ang="T6">
                  <a:pos x="T0" y="T1"/>
                </a:cxn>
                <a:cxn ang="T7">
                  <a:pos x="T2" y="T3"/>
                </a:cxn>
                <a:cxn ang="T8">
                  <a:pos x="T4" y="T5"/>
                </a:cxn>
              </a:cxnLst>
              <a:rect l="T9" t="T10" r="T11" b="T12"/>
              <a:pathLst>
                <a:path w="21600" h="21588" fill="none" extrusionOk="0">
                  <a:moveTo>
                    <a:pt x="0" y="21588"/>
                  </a:moveTo>
                  <a:cubicBezTo>
                    <a:pt x="0" y="9934"/>
                    <a:pt x="9244" y="381"/>
                    <a:pt x="20891" y="-1"/>
                  </a:cubicBezTo>
                </a:path>
                <a:path w="21600" h="21588" stroke="0" extrusionOk="0">
                  <a:moveTo>
                    <a:pt x="0" y="21588"/>
                  </a:moveTo>
                  <a:cubicBezTo>
                    <a:pt x="0" y="9934"/>
                    <a:pt x="9244" y="381"/>
                    <a:pt x="20891" y="-1"/>
                  </a:cubicBezTo>
                  <a:lnTo>
                    <a:pt x="21600" y="2158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97" name="Arc 251"/>
            <p:cNvSpPr>
              <a:spLocks noChangeAspect="1"/>
            </p:cNvSpPr>
            <p:nvPr/>
          </p:nvSpPr>
          <p:spPr bwMode="auto">
            <a:xfrm rot="-120000">
              <a:off x="4420" y="1096"/>
              <a:ext cx="60" cy="270"/>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18"/>
                  </a:moveTo>
                  <a:cubicBezTo>
                    <a:pt x="43" y="9760"/>
                    <a:pt x="9482" y="197"/>
                    <a:pt x="21238" y="0"/>
                  </a:cubicBezTo>
                </a:path>
                <a:path w="21600" h="21597" stroke="0" extrusionOk="0">
                  <a:moveTo>
                    <a:pt x="0" y="21518"/>
                  </a:moveTo>
                  <a:cubicBezTo>
                    <a:pt x="43" y="9760"/>
                    <a:pt x="9482" y="197"/>
                    <a:pt x="21238" y="0"/>
                  </a:cubicBezTo>
                  <a:lnTo>
                    <a:pt x="21600" y="21597"/>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98" name="Arc 252"/>
            <p:cNvSpPr>
              <a:spLocks noChangeAspect="1"/>
            </p:cNvSpPr>
            <p:nvPr/>
          </p:nvSpPr>
          <p:spPr bwMode="auto">
            <a:xfrm rot="-120000">
              <a:off x="4421" y="1096"/>
              <a:ext cx="91" cy="270"/>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19"/>
                  </a:moveTo>
                  <a:cubicBezTo>
                    <a:pt x="43" y="9713"/>
                    <a:pt x="9557" y="129"/>
                    <a:pt x="21363" y="0"/>
                  </a:cubicBezTo>
                </a:path>
                <a:path w="21600" h="21599" stroke="0" extrusionOk="0">
                  <a:moveTo>
                    <a:pt x="0" y="21519"/>
                  </a:moveTo>
                  <a:cubicBezTo>
                    <a:pt x="43" y="9713"/>
                    <a:pt x="9557" y="129"/>
                    <a:pt x="21363"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08" name="Group 253"/>
          <p:cNvGrpSpPr>
            <a:grpSpLocks noChangeAspect="1"/>
          </p:cNvGrpSpPr>
          <p:nvPr/>
        </p:nvGrpSpPr>
        <p:grpSpPr bwMode="auto">
          <a:xfrm>
            <a:off x="5029200" y="1368425"/>
            <a:ext cx="73025" cy="215900"/>
            <a:chOff x="4356" y="1087"/>
            <a:chExt cx="92" cy="272"/>
          </a:xfrm>
        </p:grpSpPr>
        <p:sp>
          <p:nvSpPr>
            <p:cNvPr id="38393" name="Arc 254"/>
            <p:cNvSpPr>
              <a:spLocks noChangeAspect="1"/>
            </p:cNvSpPr>
            <p:nvPr/>
          </p:nvSpPr>
          <p:spPr bwMode="auto">
            <a:xfrm rot="-120000">
              <a:off x="4356" y="1087"/>
              <a:ext cx="31" cy="270"/>
            </a:xfrm>
            <a:custGeom>
              <a:avLst/>
              <a:gdLst>
                <a:gd name="T0" fmla="*/ 0 w 21600"/>
                <a:gd name="T1" fmla="*/ 0 h 21588"/>
                <a:gd name="T2" fmla="*/ 0 w 21600"/>
                <a:gd name="T3" fmla="*/ 0 h 21588"/>
                <a:gd name="T4" fmla="*/ 0 w 21600"/>
                <a:gd name="T5" fmla="*/ 0 h 21588"/>
                <a:gd name="T6" fmla="*/ 0 60000 65536"/>
                <a:gd name="T7" fmla="*/ 0 60000 65536"/>
                <a:gd name="T8" fmla="*/ 0 60000 65536"/>
                <a:gd name="T9" fmla="*/ 0 w 21600"/>
                <a:gd name="T10" fmla="*/ 0 h 21588"/>
                <a:gd name="T11" fmla="*/ 21600 w 21600"/>
                <a:gd name="T12" fmla="*/ 21588 h 21588"/>
              </a:gdLst>
              <a:ahLst/>
              <a:cxnLst>
                <a:cxn ang="T6">
                  <a:pos x="T0" y="T1"/>
                </a:cxn>
                <a:cxn ang="T7">
                  <a:pos x="T2" y="T3"/>
                </a:cxn>
                <a:cxn ang="T8">
                  <a:pos x="T4" y="T5"/>
                </a:cxn>
              </a:cxnLst>
              <a:rect l="T9" t="T10" r="T11" b="T12"/>
              <a:pathLst>
                <a:path w="21600" h="21588" fill="none" extrusionOk="0">
                  <a:moveTo>
                    <a:pt x="0" y="21588"/>
                  </a:moveTo>
                  <a:cubicBezTo>
                    <a:pt x="0" y="9934"/>
                    <a:pt x="9244" y="381"/>
                    <a:pt x="20891" y="-1"/>
                  </a:cubicBezTo>
                </a:path>
                <a:path w="21600" h="21588" stroke="0" extrusionOk="0">
                  <a:moveTo>
                    <a:pt x="0" y="21588"/>
                  </a:moveTo>
                  <a:cubicBezTo>
                    <a:pt x="0" y="9934"/>
                    <a:pt x="9244" y="381"/>
                    <a:pt x="20891" y="-1"/>
                  </a:cubicBezTo>
                  <a:lnTo>
                    <a:pt x="21600" y="2158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94" name="Arc 255"/>
            <p:cNvSpPr>
              <a:spLocks noChangeAspect="1"/>
            </p:cNvSpPr>
            <p:nvPr/>
          </p:nvSpPr>
          <p:spPr bwMode="auto">
            <a:xfrm rot="-120000">
              <a:off x="4356" y="1087"/>
              <a:ext cx="61" cy="271"/>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97"/>
                  </a:moveTo>
                  <a:cubicBezTo>
                    <a:pt x="0" y="9805"/>
                    <a:pt x="9456" y="193"/>
                    <a:pt x="21245" y="-1"/>
                  </a:cubicBezTo>
                </a:path>
                <a:path w="21600" h="21597" stroke="0" extrusionOk="0">
                  <a:moveTo>
                    <a:pt x="0" y="21597"/>
                  </a:moveTo>
                  <a:cubicBezTo>
                    <a:pt x="0" y="9805"/>
                    <a:pt x="9456" y="193"/>
                    <a:pt x="21245" y="-1"/>
                  </a:cubicBezTo>
                  <a:lnTo>
                    <a:pt x="21600" y="21597"/>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95" name="Arc 256"/>
            <p:cNvSpPr>
              <a:spLocks noChangeAspect="1"/>
            </p:cNvSpPr>
            <p:nvPr/>
          </p:nvSpPr>
          <p:spPr bwMode="auto">
            <a:xfrm rot="-120000">
              <a:off x="4358" y="1089"/>
              <a:ext cx="90" cy="270"/>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20"/>
                  </a:moveTo>
                  <a:cubicBezTo>
                    <a:pt x="43" y="9715"/>
                    <a:pt x="9555" y="132"/>
                    <a:pt x="21359" y="0"/>
                  </a:cubicBezTo>
                </a:path>
                <a:path w="21600" h="21599" stroke="0" extrusionOk="0">
                  <a:moveTo>
                    <a:pt x="0" y="21520"/>
                  </a:moveTo>
                  <a:cubicBezTo>
                    <a:pt x="43" y="9715"/>
                    <a:pt x="9555" y="132"/>
                    <a:pt x="21359"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09" name="Group 257"/>
          <p:cNvGrpSpPr>
            <a:grpSpLocks noChangeAspect="1"/>
          </p:cNvGrpSpPr>
          <p:nvPr/>
        </p:nvGrpSpPr>
        <p:grpSpPr bwMode="auto">
          <a:xfrm>
            <a:off x="5218113" y="1392238"/>
            <a:ext cx="74612" cy="217487"/>
            <a:chOff x="4611" y="1217"/>
            <a:chExt cx="93" cy="274"/>
          </a:xfrm>
        </p:grpSpPr>
        <p:sp>
          <p:nvSpPr>
            <p:cNvPr id="38390" name="Arc 258"/>
            <p:cNvSpPr>
              <a:spLocks noChangeAspect="1"/>
            </p:cNvSpPr>
            <p:nvPr/>
          </p:nvSpPr>
          <p:spPr bwMode="auto">
            <a:xfrm rot="-120000">
              <a:off x="4611" y="1219"/>
              <a:ext cx="31" cy="270"/>
            </a:xfrm>
            <a:custGeom>
              <a:avLst/>
              <a:gdLst>
                <a:gd name="T0" fmla="*/ 0 w 21600"/>
                <a:gd name="T1" fmla="*/ 0 h 21589"/>
                <a:gd name="T2" fmla="*/ 0 w 21600"/>
                <a:gd name="T3" fmla="*/ 0 h 21589"/>
                <a:gd name="T4" fmla="*/ 0 w 21600"/>
                <a:gd name="T5" fmla="*/ 0 h 21589"/>
                <a:gd name="T6" fmla="*/ 0 60000 65536"/>
                <a:gd name="T7" fmla="*/ 0 60000 65536"/>
                <a:gd name="T8" fmla="*/ 0 60000 65536"/>
                <a:gd name="T9" fmla="*/ 0 w 21600"/>
                <a:gd name="T10" fmla="*/ 0 h 21589"/>
                <a:gd name="T11" fmla="*/ 21600 w 21600"/>
                <a:gd name="T12" fmla="*/ 21589 h 21589"/>
              </a:gdLst>
              <a:ahLst/>
              <a:cxnLst>
                <a:cxn ang="T6">
                  <a:pos x="T0" y="T1"/>
                </a:cxn>
                <a:cxn ang="T7">
                  <a:pos x="T2" y="T3"/>
                </a:cxn>
                <a:cxn ang="T8">
                  <a:pos x="T4" y="T5"/>
                </a:cxn>
              </a:cxnLst>
              <a:rect l="T9" t="T10" r="T11" b="T12"/>
              <a:pathLst>
                <a:path w="21600" h="21589" fill="none" extrusionOk="0">
                  <a:moveTo>
                    <a:pt x="0" y="21509"/>
                  </a:moveTo>
                  <a:cubicBezTo>
                    <a:pt x="43" y="9881"/>
                    <a:pt x="9283" y="374"/>
                    <a:pt x="20905" y="0"/>
                  </a:cubicBezTo>
                </a:path>
                <a:path w="21600" h="21589" stroke="0" extrusionOk="0">
                  <a:moveTo>
                    <a:pt x="0" y="21509"/>
                  </a:moveTo>
                  <a:cubicBezTo>
                    <a:pt x="43" y="9881"/>
                    <a:pt x="9283" y="374"/>
                    <a:pt x="20905" y="0"/>
                  </a:cubicBezTo>
                  <a:lnTo>
                    <a:pt x="21600" y="21589"/>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91" name="Arc 259"/>
            <p:cNvSpPr>
              <a:spLocks noChangeAspect="1"/>
            </p:cNvSpPr>
            <p:nvPr/>
          </p:nvSpPr>
          <p:spPr bwMode="auto">
            <a:xfrm rot="-120000">
              <a:off x="4612" y="1217"/>
              <a:ext cx="62" cy="271"/>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18"/>
                  </a:moveTo>
                  <a:cubicBezTo>
                    <a:pt x="43" y="9756"/>
                    <a:pt x="9488" y="190"/>
                    <a:pt x="21248" y="-1"/>
                  </a:cubicBezTo>
                </a:path>
                <a:path w="21600" h="21597" stroke="0" extrusionOk="0">
                  <a:moveTo>
                    <a:pt x="0" y="21518"/>
                  </a:moveTo>
                  <a:cubicBezTo>
                    <a:pt x="43" y="9756"/>
                    <a:pt x="9488" y="190"/>
                    <a:pt x="21248" y="-1"/>
                  </a:cubicBezTo>
                  <a:lnTo>
                    <a:pt x="21600" y="21597"/>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92" name="Arc 260"/>
            <p:cNvSpPr>
              <a:spLocks noChangeAspect="1"/>
            </p:cNvSpPr>
            <p:nvPr/>
          </p:nvSpPr>
          <p:spPr bwMode="auto">
            <a:xfrm rot="-120000">
              <a:off x="4613" y="1220"/>
              <a:ext cx="91" cy="27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19"/>
                  </a:moveTo>
                  <a:cubicBezTo>
                    <a:pt x="43" y="9713"/>
                    <a:pt x="9557" y="129"/>
                    <a:pt x="21363" y="0"/>
                  </a:cubicBezTo>
                </a:path>
                <a:path w="21600" h="21599" stroke="0" extrusionOk="0">
                  <a:moveTo>
                    <a:pt x="0" y="21519"/>
                  </a:moveTo>
                  <a:cubicBezTo>
                    <a:pt x="43" y="9713"/>
                    <a:pt x="9557" y="129"/>
                    <a:pt x="21363"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sp>
        <p:nvSpPr>
          <p:cNvPr id="37962" name="Arc 261"/>
          <p:cNvSpPr>
            <a:spLocks noChangeAspect="1"/>
          </p:cNvSpPr>
          <p:nvPr/>
        </p:nvSpPr>
        <p:spPr bwMode="auto">
          <a:xfrm rot="-450511">
            <a:off x="4733925" y="1330325"/>
            <a:ext cx="53975" cy="127000"/>
          </a:xfrm>
          <a:custGeom>
            <a:avLst/>
            <a:gdLst>
              <a:gd name="T0" fmla="*/ 0 w 21600"/>
              <a:gd name="T1" fmla="*/ 2147483647 h 21598"/>
              <a:gd name="T2" fmla="*/ 12949772 w 21600"/>
              <a:gd name="T3" fmla="*/ 0 h 21598"/>
              <a:gd name="T4" fmla="*/ 13140894 w 21600"/>
              <a:gd name="T5" fmla="*/ 2147483647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65"/>
                </a:moveTo>
                <a:cubicBezTo>
                  <a:pt x="72" y="9710"/>
                  <a:pt x="9532" y="171"/>
                  <a:pt x="21286" y="0"/>
                </a:cubicBezTo>
              </a:path>
              <a:path w="21600" h="21598" stroke="0" extrusionOk="0">
                <a:moveTo>
                  <a:pt x="0" y="21465"/>
                </a:moveTo>
                <a:cubicBezTo>
                  <a:pt x="72" y="9710"/>
                  <a:pt x="9532" y="171"/>
                  <a:pt x="21286" y="0"/>
                </a:cubicBezTo>
                <a:lnTo>
                  <a:pt x="21600" y="2159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7963" name="Arc 262"/>
          <p:cNvSpPr>
            <a:spLocks noChangeAspect="1"/>
          </p:cNvSpPr>
          <p:nvPr/>
        </p:nvSpPr>
        <p:spPr bwMode="auto">
          <a:xfrm rot="-450511">
            <a:off x="4870450" y="1385888"/>
            <a:ext cx="107950" cy="128587"/>
          </a:xfrm>
          <a:custGeom>
            <a:avLst/>
            <a:gdLst>
              <a:gd name="T0" fmla="*/ 0 w 21600"/>
              <a:gd name="T1" fmla="*/ 2147483647 h 21599"/>
              <a:gd name="T2" fmla="*/ 1669727776 w 21600"/>
              <a:gd name="T3" fmla="*/ 0 h 21599"/>
              <a:gd name="T4" fmla="*/ 1682035670 w 21600"/>
              <a:gd name="T5" fmla="*/ 2147483647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31"/>
                  <a:pt x="9574" y="86"/>
                  <a:pt x="21441" y="-1"/>
                </a:cubicBezTo>
              </a:path>
              <a:path w="21600" h="21599" stroke="0" extrusionOk="0">
                <a:moveTo>
                  <a:pt x="0" y="21599"/>
                </a:moveTo>
                <a:cubicBezTo>
                  <a:pt x="0" y="9731"/>
                  <a:pt x="9574" y="86"/>
                  <a:pt x="21441" y="-1"/>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nvGrpSpPr>
          <p:cNvPr id="37910" name="Group 263"/>
          <p:cNvGrpSpPr>
            <a:grpSpLocks noChangeAspect="1"/>
          </p:cNvGrpSpPr>
          <p:nvPr/>
        </p:nvGrpSpPr>
        <p:grpSpPr bwMode="auto">
          <a:xfrm rot="-390511">
            <a:off x="4919663" y="1347788"/>
            <a:ext cx="82550" cy="161925"/>
            <a:chOff x="4362" y="1124"/>
            <a:chExt cx="104" cy="204"/>
          </a:xfrm>
        </p:grpSpPr>
        <p:sp>
          <p:nvSpPr>
            <p:cNvPr id="38387" name="Arc 264"/>
            <p:cNvSpPr>
              <a:spLocks noChangeAspect="1"/>
            </p:cNvSpPr>
            <p:nvPr/>
          </p:nvSpPr>
          <p:spPr bwMode="auto">
            <a:xfrm rot="-60000">
              <a:off x="4362" y="1124"/>
              <a:ext cx="34" cy="204"/>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485"/>
                  </a:moveTo>
                  <a:cubicBezTo>
                    <a:pt x="57" y="9843"/>
                    <a:pt x="9330" y="341"/>
                    <a:pt x="20967" y="0"/>
                  </a:cubicBezTo>
                </a:path>
                <a:path w="21600" h="21591" stroke="0" extrusionOk="0">
                  <a:moveTo>
                    <a:pt x="0" y="21485"/>
                  </a:moveTo>
                  <a:cubicBezTo>
                    <a:pt x="57" y="9843"/>
                    <a:pt x="9330" y="341"/>
                    <a:pt x="20967" y="0"/>
                  </a:cubicBezTo>
                  <a:lnTo>
                    <a:pt x="21600" y="2159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88" name="Arc 265"/>
            <p:cNvSpPr>
              <a:spLocks noChangeAspect="1"/>
            </p:cNvSpPr>
            <p:nvPr/>
          </p:nvSpPr>
          <p:spPr bwMode="auto">
            <a:xfrm rot="-60000">
              <a:off x="4363" y="1126"/>
              <a:ext cx="68" cy="20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1"/>
                  </a:moveTo>
                  <a:cubicBezTo>
                    <a:pt x="58" y="9727"/>
                    <a:pt x="9520" y="172"/>
                    <a:pt x="21283" y="0"/>
                  </a:cubicBezTo>
                </a:path>
                <a:path w="21600" h="21598" stroke="0" extrusionOk="0">
                  <a:moveTo>
                    <a:pt x="0" y="21491"/>
                  </a:moveTo>
                  <a:cubicBezTo>
                    <a:pt x="58" y="9727"/>
                    <a:pt x="9520" y="172"/>
                    <a:pt x="21283" y="0"/>
                  </a:cubicBezTo>
                  <a:lnTo>
                    <a:pt x="21600" y="2159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89" name="Arc 266"/>
            <p:cNvSpPr>
              <a:spLocks noChangeAspect="1"/>
            </p:cNvSpPr>
            <p:nvPr/>
          </p:nvSpPr>
          <p:spPr bwMode="auto">
            <a:xfrm rot="-60000">
              <a:off x="4363" y="1125"/>
              <a:ext cx="103" cy="20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93"/>
                  </a:moveTo>
                  <a:cubicBezTo>
                    <a:pt x="58" y="9687"/>
                    <a:pt x="9584" y="114"/>
                    <a:pt x="21390" y="0"/>
                  </a:cubicBezTo>
                </a:path>
                <a:path w="21600" h="21599" stroke="0" extrusionOk="0">
                  <a:moveTo>
                    <a:pt x="0" y="21493"/>
                  </a:moveTo>
                  <a:cubicBezTo>
                    <a:pt x="58" y="9687"/>
                    <a:pt x="9584" y="114"/>
                    <a:pt x="21390"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sp>
        <p:nvSpPr>
          <p:cNvPr id="37965" name="Arc 267"/>
          <p:cNvSpPr>
            <a:spLocks noChangeAspect="1"/>
          </p:cNvSpPr>
          <p:nvPr/>
        </p:nvSpPr>
        <p:spPr bwMode="auto">
          <a:xfrm rot="-450511">
            <a:off x="4706938" y="1335088"/>
            <a:ext cx="26987" cy="96837"/>
          </a:xfrm>
          <a:custGeom>
            <a:avLst/>
            <a:gdLst>
              <a:gd name="T0" fmla="*/ 0 w 21600"/>
              <a:gd name="T1" fmla="*/ 788228693 h 21591"/>
              <a:gd name="T2" fmla="*/ 99636 w 21600"/>
              <a:gd name="T3" fmla="*/ 0 h 21591"/>
              <a:gd name="T4" fmla="*/ 102651 w 21600"/>
              <a:gd name="T5" fmla="*/ 788228693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591"/>
                </a:moveTo>
                <a:cubicBezTo>
                  <a:pt x="0" y="9908"/>
                  <a:pt x="9287" y="343"/>
                  <a:pt x="20965" y="0"/>
                </a:cubicBezTo>
              </a:path>
              <a:path w="21600" h="21591" stroke="0" extrusionOk="0">
                <a:moveTo>
                  <a:pt x="0" y="21591"/>
                </a:moveTo>
                <a:cubicBezTo>
                  <a:pt x="0" y="9908"/>
                  <a:pt x="9287" y="343"/>
                  <a:pt x="20965" y="0"/>
                </a:cubicBezTo>
                <a:lnTo>
                  <a:pt x="21600" y="2159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7966" name="Arc 268"/>
          <p:cNvSpPr>
            <a:spLocks noChangeAspect="1"/>
          </p:cNvSpPr>
          <p:nvPr/>
        </p:nvSpPr>
        <p:spPr bwMode="auto">
          <a:xfrm rot="-450511">
            <a:off x="4703763" y="1331913"/>
            <a:ext cx="55562" cy="98425"/>
          </a:xfrm>
          <a:custGeom>
            <a:avLst/>
            <a:gdLst>
              <a:gd name="T0" fmla="*/ 0 w 21600"/>
              <a:gd name="T1" fmla="*/ 881568900 h 21598"/>
              <a:gd name="T2" fmla="*/ 15861458 w 21600"/>
              <a:gd name="T3" fmla="*/ 0 h 21598"/>
              <a:gd name="T4" fmla="*/ 16096177 w 21600"/>
              <a:gd name="T5" fmla="*/ 88156890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598"/>
                </a:moveTo>
                <a:cubicBezTo>
                  <a:pt x="0" y="9791"/>
                  <a:pt x="9479" y="172"/>
                  <a:pt x="21285" y="0"/>
                </a:cubicBezTo>
              </a:path>
              <a:path w="21600" h="21598" stroke="0" extrusionOk="0">
                <a:moveTo>
                  <a:pt x="0" y="21598"/>
                </a:moveTo>
                <a:cubicBezTo>
                  <a:pt x="0" y="9791"/>
                  <a:pt x="9479" y="172"/>
                  <a:pt x="21285" y="0"/>
                </a:cubicBezTo>
                <a:lnTo>
                  <a:pt x="21600" y="21598"/>
                </a:lnTo>
                <a:close/>
              </a:path>
            </a:pathLst>
          </a:custGeom>
          <a:noFill/>
          <a:ln w="12700" cap="rnd">
            <a:solidFill>
              <a:schemeClr val="tx2"/>
            </a:solidFill>
            <a:round/>
            <a:headEnd type="none" w="sm" len="sm"/>
            <a:tailEnd type="none" w="sm" len="sm"/>
          </a:ln>
        </p:spPr>
        <p:txBody>
          <a:bodyPr wrap="none" anchor="ctr"/>
          <a:lstStyle/>
          <a:p>
            <a:endParaRPr lang="en-US" sz="1800"/>
          </a:p>
        </p:txBody>
      </p:sp>
      <p:grpSp>
        <p:nvGrpSpPr>
          <p:cNvPr id="37911" name="Group 269"/>
          <p:cNvGrpSpPr>
            <a:grpSpLocks noChangeAspect="1"/>
          </p:cNvGrpSpPr>
          <p:nvPr/>
        </p:nvGrpSpPr>
        <p:grpSpPr bwMode="auto">
          <a:xfrm rot="-390511">
            <a:off x="4897438" y="1382713"/>
            <a:ext cx="82550" cy="161925"/>
            <a:chOff x="4328" y="1166"/>
            <a:chExt cx="103" cy="205"/>
          </a:xfrm>
        </p:grpSpPr>
        <p:sp>
          <p:nvSpPr>
            <p:cNvPr id="38384" name="Arc 270"/>
            <p:cNvSpPr>
              <a:spLocks noChangeAspect="1"/>
            </p:cNvSpPr>
            <p:nvPr/>
          </p:nvSpPr>
          <p:spPr bwMode="auto">
            <a:xfrm rot="-60000">
              <a:off x="4328" y="1166"/>
              <a:ext cx="35" cy="203"/>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591"/>
                  </a:moveTo>
                  <a:cubicBezTo>
                    <a:pt x="0" y="9901"/>
                    <a:pt x="9298" y="333"/>
                    <a:pt x="20982" y="-1"/>
                  </a:cubicBezTo>
                </a:path>
                <a:path w="21600" h="21591" stroke="0" extrusionOk="0">
                  <a:moveTo>
                    <a:pt x="0" y="21591"/>
                  </a:moveTo>
                  <a:cubicBezTo>
                    <a:pt x="0" y="9901"/>
                    <a:pt x="9298" y="333"/>
                    <a:pt x="20982" y="-1"/>
                  </a:cubicBezTo>
                  <a:lnTo>
                    <a:pt x="21600" y="2159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85" name="Arc 271"/>
            <p:cNvSpPr>
              <a:spLocks noChangeAspect="1"/>
            </p:cNvSpPr>
            <p:nvPr/>
          </p:nvSpPr>
          <p:spPr bwMode="auto">
            <a:xfrm rot="-60000">
              <a:off x="4328" y="1167"/>
              <a:ext cx="68" cy="204"/>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2"/>
                  </a:moveTo>
                  <a:cubicBezTo>
                    <a:pt x="57" y="9727"/>
                    <a:pt x="9519" y="172"/>
                    <a:pt x="21283" y="0"/>
                  </a:cubicBezTo>
                </a:path>
                <a:path w="21600" h="21598" stroke="0" extrusionOk="0">
                  <a:moveTo>
                    <a:pt x="0" y="21492"/>
                  </a:moveTo>
                  <a:cubicBezTo>
                    <a:pt x="57" y="9727"/>
                    <a:pt x="9519" y="172"/>
                    <a:pt x="21283" y="0"/>
                  </a:cubicBezTo>
                  <a:lnTo>
                    <a:pt x="21600" y="2159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86" name="Arc 272"/>
            <p:cNvSpPr>
              <a:spLocks noChangeAspect="1"/>
            </p:cNvSpPr>
            <p:nvPr/>
          </p:nvSpPr>
          <p:spPr bwMode="auto">
            <a:xfrm rot="-60000">
              <a:off x="4328" y="1167"/>
              <a:ext cx="103" cy="20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92"/>
                  </a:moveTo>
                  <a:cubicBezTo>
                    <a:pt x="58" y="9686"/>
                    <a:pt x="9585" y="114"/>
                    <a:pt x="21391" y="0"/>
                  </a:cubicBezTo>
                </a:path>
                <a:path w="21600" h="21599" stroke="0" extrusionOk="0">
                  <a:moveTo>
                    <a:pt x="0" y="21492"/>
                  </a:moveTo>
                  <a:cubicBezTo>
                    <a:pt x="58" y="9686"/>
                    <a:pt x="9585" y="114"/>
                    <a:pt x="21391"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12" name="Group 273"/>
          <p:cNvGrpSpPr>
            <a:grpSpLocks noChangeAspect="1"/>
          </p:cNvGrpSpPr>
          <p:nvPr/>
        </p:nvGrpSpPr>
        <p:grpSpPr bwMode="auto">
          <a:xfrm rot="-390511">
            <a:off x="4865688" y="1352550"/>
            <a:ext cx="80962" cy="163513"/>
            <a:chOff x="4294" y="1125"/>
            <a:chExt cx="102" cy="205"/>
          </a:xfrm>
        </p:grpSpPr>
        <p:sp>
          <p:nvSpPr>
            <p:cNvPr id="38381" name="Arc 274"/>
            <p:cNvSpPr>
              <a:spLocks noChangeAspect="1"/>
            </p:cNvSpPr>
            <p:nvPr/>
          </p:nvSpPr>
          <p:spPr bwMode="auto">
            <a:xfrm rot="-60000">
              <a:off x="4295" y="1128"/>
              <a:ext cx="34" cy="202"/>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484"/>
                  </a:moveTo>
                  <a:cubicBezTo>
                    <a:pt x="57" y="9842"/>
                    <a:pt x="9330" y="341"/>
                    <a:pt x="20967" y="0"/>
                  </a:cubicBezTo>
                </a:path>
                <a:path w="21600" h="21591" stroke="0" extrusionOk="0">
                  <a:moveTo>
                    <a:pt x="0" y="21484"/>
                  </a:moveTo>
                  <a:cubicBezTo>
                    <a:pt x="57" y="9842"/>
                    <a:pt x="9330" y="341"/>
                    <a:pt x="20967" y="0"/>
                  </a:cubicBezTo>
                  <a:lnTo>
                    <a:pt x="21600" y="2159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82" name="Arc 275"/>
            <p:cNvSpPr>
              <a:spLocks noChangeAspect="1"/>
            </p:cNvSpPr>
            <p:nvPr/>
          </p:nvSpPr>
          <p:spPr bwMode="auto">
            <a:xfrm rot="-60000">
              <a:off x="4295" y="1125"/>
              <a:ext cx="68" cy="203"/>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598"/>
                  </a:moveTo>
                  <a:cubicBezTo>
                    <a:pt x="0" y="9792"/>
                    <a:pt x="9477" y="174"/>
                    <a:pt x="21282" y="0"/>
                  </a:cubicBezTo>
                </a:path>
                <a:path w="21600" h="21598" stroke="0" extrusionOk="0">
                  <a:moveTo>
                    <a:pt x="0" y="21598"/>
                  </a:moveTo>
                  <a:cubicBezTo>
                    <a:pt x="0" y="9792"/>
                    <a:pt x="9477" y="174"/>
                    <a:pt x="21282" y="0"/>
                  </a:cubicBezTo>
                  <a:lnTo>
                    <a:pt x="21600" y="2159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83" name="Arc 276"/>
            <p:cNvSpPr>
              <a:spLocks noChangeAspect="1"/>
            </p:cNvSpPr>
            <p:nvPr/>
          </p:nvSpPr>
          <p:spPr bwMode="auto">
            <a:xfrm rot="-60000">
              <a:off x="4294" y="1125"/>
              <a:ext cx="102" cy="204"/>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52"/>
                    <a:pt x="9541" y="116"/>
                    <a:pt x="21388" y="0"/>
                  </a:cubicBezTo>
                </a:path>
                <a:path w="21600" h="21599" stroke="0" extrusionOk="0">
                  <a:moveTo>
                    <a:pt x="0" y="21599"/>
                  </a:moveTo>
                  <a:cubicBezTo>
                    <a:pt x="0" y="9752"/>
                    <a:pt x="9541" y="116"/>
                    <a:pt x="21388"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13" name="Group 277"/>
          <p:cNvGrpSpPr>
            <a:grpSpLocks noChangeAspect="1"/>
          </p:cNvGrpSpPr>
          <p:nvPr/>
        </p:nvGrpSpPr>
        <p:grpSpPr bwMode="auto">
          <a:xfrm rot="-390511">
            <a:off x="4978400" y="1370013"/>
            <a:ext cx="80963" cy="163512"/>
            <a:chOff x="4431" y="1163"/>
            <a:chExt cx="102" cy="205"/>
          </a:xfrm>
        </p:grpSpPr>
        <p:sp>
          <p:nvSpPr>
            <p:cNvPr id="38378" name="Arc 278"/>
            <p:cNvSpPr>
              <a:spLocks noChangeAspect="1"/>
            </p:cNvSpPr>
            <p:nvPr/>
          </p:nvSpPr>
          <p:spPr bwMode="auto">
            <a:xfrm rot="-60000">
              <a:off x="4431" y="1163"/>
              <a:ext cx="35" cy="204"/>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485"/>
                  </a:moveTo>
                  <a:cubicBezTo>
                    <a:pt x="57" y="9836"/>
                    <a:pt x="9341" y="331"/>
                    <a:pt x="20984" y="-1"/>
                  </a:cubicBezTo>
                </a:path>
                <a:path w="21600" h="21591" stroke="0" extrusionOk="0">
                  <a:moveTo>
                    <a:pt x="0" y="21485"/>
                  </a:moveTo>
                  <a:cubicBezTo>
                    <a:pt x="57" y="9836"/>
                    <a:pt x="9341" y="331"/>
                    <a:pt x="20984" y="-1"/>
                  </a:cubicBezTo>
                  <a:lnTo>
                    <a:pt x="21600" y="2159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79" name="Arc 279"/>
            <p:cNvSpPr>
              <a:spLocks noChangeAspect="1"/>
            </p:cNvSpPr>
            <p:nvPr/>
          </p:nvSpPr>
          <p:spPr bwMode="auto">
            <a:xfrm rot="-60000">
              <a:off x="4431" y="1166"/>
              <a:ext cx="70" cy="20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2"/>
                  </a:moveTo>
                  <a:cubicBezTo>
                    <a:pt x="58" y="9724"/>
                    <a:pt x="9524" y="169"/>
                    <a:pt x="21290" y="0"/>
                  </a:cubicBezTo>
                </a:path>
                <a:path w="21600" h="21598" stroke="0" extrusionOk="0">
                  <a:moveTo>
                    <a:pt x="0" y="21492"/>
                  </a:moveTo>
                  <a:cubicBezTo>
                    <a:pt x="58" y="9724"/>
                    <a:pt x="9524" y="169"/>
                    <a:pt x="21290" y="0"/>
                  </a:cubicBezTo>
                  <a:lnTo>
                    <a:pt x="21600" y="2159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80" name="Arc 280"/>
            <p:cNvSpPr>
              <a:spLocks noChangeAspect="1"/>
            </p:cNvSpPr>
            <p:nvPr/>
          </p:nvSpPr>
          <p:spPr bwMode="auto">
            <a:xfrm rot="-60000">
              <a:off x="4431" y="1164"/>
              <a:ext cx="102" cy="20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52"/>
                    <a:pt x="9541" y="116"/>
                    <a:pt x="21388" y="0"/>
                  </a:cubicBezTo>
                </a:path>
                <a:path w="21600" h="21599" stroke="0" extrusionOk="0">
                  <a:moveTo>
                    <a:pt x="0" y="21599"/>
                  </a:moveTo>
                  <a:cubicBezTo>
                    <a:pt x="0" y="9752"/>
                    <a:pt x="9541" y="116"/>
                    <a:pt x="21388"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14" name="Group 281"/>
          <p:cNvGrpSpPr>
            <a:grpSpLocks noChangeAspect="1"/>
          </p:cNvGrpSpPr>
          <p:nvPr/>
        </p:nvGrpSpPr>
        <p:grpSpPr bwMode="auto">
          <a:xfrm rot="-390511">
            <a:off x="4840288" y="1357313"/>
            <a:ext cx="80962" cy="161925"/>
            <a:chOff x="4259" y="1126"/>
            <a:chExt cx="102" cy="205"/>
          </a:xfrm>
        </p:grpSpPr>
        <p:sp>
          <p:nvSpPr>
            <p:cNvPr id="38375" name="Arc 282"/>
            <p:cNvSpPr>
              <a:spLocks noChangeAspect="1"/>
            </p:cNvSpPr>
            <p:nvPr/>
          </p:nvSpPr>
          <p:spPr bwMode="auto">
            <a:xfrm rot="-60000">
              <a:off x="4259" y="1126"/>
              <a:ext cx="35" cy="204"/>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591"/>
                  </a:moveTo>
                  <a:cubicBezTo>
                    <a:pt x="0" y="9901"/>
                    <a:pt x="9298" y="333"/>
                    <a:pt x="20982" y="-1"/>
                  </a:cubicBezTo>
                </a:path>
                <a:path w="21600" h="21591" stroke="0" extrusionOk="0">
                  <a:moveTo>
                    <a:pt x="0" y="21591"/>
                  </a:moveTo>
                  <a:cubicBezTo>
                    <a:pt x="0" y="9901"/>
                    <a:pt x="9298" y="333"/>
                    <a:pt x="20982" y="-1"/>
                  </a:cubicBezTo>
                  <a:lnTo>
                    <a:pt x="21600" y="2159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76" name="Arc 283"/>
            <p:cNvSpPr>
              <a:spLocks noChangeAspect="1"/>
            </p:cNvSpPr>
            <p:nvPr/>
          </p:nvSpPr>
          <p:spPr bwMode="auto">
            <a:xfrm rot="-60000">
              <a:off x="4259" y="1129"/>
              <a:ext cx="69" cy="20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1"/>
                  </a:moveTo>
                  <a:cubicBezTo>
                    <a:pt x="58" y="9725"/>
                    <a:pt x="9523" y="170"/>
                    <a:pt x="21288" y="0"/>
                  </a:cubicBezTo>
                </a:path>
                <a:path w="21600" h="21598" stroke="0" extrusionOk="0">
                  <a:moveTo>
                    <a:pt x="0" y="21491"/>
                  </a:moveTo>
                  <a:cubicBezTo>
                    <a:pt x="58" y="9725"/>
                    <a:pt x="9523" y="170"/>
                    <a:pt x="21288" y="0"/>
                  </a:cubicBezTo>
                  <a:lnTo>
                    <a:pt x="21600" y="2159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77" name="Arc 284"/>
            <p:cNvSpPr>
              <a:spLocks noChangeAspect="1"/>
            </p:cNvSpPr>
            <p:nvPr/>
          </p:nvSpPr>
          <p:spPr bwMode="auto">
            <a:xfrm rot="-60000">
              <a:off x="4259" y="1127"/>
              <a:ext cx="102" cy="20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52"/>
                    <a:pt x="9541" y="116"/>
                    <a:pt x="21388" y="0"/>
                  </a:cubicBezTo>
                </a:path>
                <a:path w="21600" h="21599" stroke="0" extrusionOk="0">
                  <a:moveTo>
                    <a:pt x="0" y="21599"/>
                  </a:moveTo>
                  <a:cubicBezTo>
                    <a:pt x="0" y="9752"/>
                    <a:pt x="9541" y="116"/>
                    <a:pt x="21388"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15" name="Group 285"/>
          <p:cNvGrpSpPr>
            <a:grpSpLocks noChangeAspect="1"/>
          </p:cNvGrpSpPr>
          <p:nvPr/>
        </p:nvGrpSpPr>
        <p:grpSpPr bwMode="auto">
          <a:xfrm rot="-390511">
            <a:off x="4791075" y="1352550"/>
            <a:ext cx="82550" cy="161925"/>
            <a:chOff x="4224" y="1086"/>
            <a:chExt cx="103" cy="205"/>
          </a:xfrm>
        </p:grpSpPr>
        <p:sp>
          <p:nvSpPr>
            <p:cNvPr id="38372" name="Arc 286"/>
            <p:cNvSpPr>
              <a:spLocks noChangeAspect="1"/>
            </p:cNvSpPr>
            <p:nvPr/>
          </p:nvSpPr>
          <p:spPr bwMode="auto">
            <a:xfrm rot="-60000">
              <a:off x="4224" y="1088"/>
              <a:ext cx="36" cy="203"/>
            </a:xfrm>
            <a:custGeom>
              <a:avLst/>
              <a:gdLst>
                <a:gd name="T0" fmla="*/ 0 w 21600"/>
                <a:gd name="T1" fmla="*/ 0 h 21592"/>
                <a:gd name="T2" fmla="*/ 0 w 21600"/>
                <a:gd name="T3" fmla="*/ 0 h 21592"/>
                <a:gd name="T4" fmla="*/ 0 w 21600"/>
                <a:gd name="T5" fmla="*/ 0 h 21592"/>
                <a:gd name="T6" fmla="*/ 0 60000 65536"/>
                <a:gd name="T7" fmla="*/ 0 60000 65536"/>
                <a:gd name="T8" fmla="*/ 0 60000 65536"/>
                <a:gd name="T9" fmla="*/ 0 w 21600"/>
                <a:gd name="T10" fmla="*/ 0 h 21592"/>
                <a:gd name="T11" fmla="*/ 21600 w 21600"/>
                <a:gd name="T12" fmla="*/ 21592 h 21592"/>
              </a:gdLst>
              <a:ahLst/>
              <a:cxnLst>
                <a:cxn ang="T6">
                  <a:pos x="T0" y="T1"/>
                </a:cxn>
                <a:cxn ang="T7">
                  <a:pos x="T2" y="T3"/>
                </a:cxn>
                <a:cxn ang="T8">
                  <a:pos x="T4" y="T5"/>
                </a:cxn>
              </a:cxnLst>
              <a:rect l="T9" t="T10" r="T11" b="T12"/>
              <a:pathLst>
                <a:path w="21600" h="21592" fill="none" extrusionOk="0">
                  <a:moveTo>
                    <a:pt x="0" y="21486"/>
                  </a:moveTo>
                  <a:cubicBezTo>
                    <a:pt x="57" y="9830"/>
                    <a:pt x="9351" y="322"/>
                    <a:pt x="21002" y="0"/>
                  </a:cubicBezTo>
                </a:path>
                <a:path w="21600" h="21592" stroke="0" extrusionOk="0">
                  <a:moveTo>
                    <a:pt x="0" y="21486"/>
                  </a:moveTo>
                  <a:cubicBezTo>
                    <a:pt x="57" y="9830"/>
                    <a:pt x="9351" y="322"/>
                    <a:pt x="21002" y="0"/>
                  </a:cubicBezTo>
                  <a:lnTo>
                    <a:pt x="21600" y="21592"/>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73" name="Arc 287"/>
            <p:cNvSpPr>
              <a:spLocks noChangeAspect="1"/>
            </p:cNvSpPr>
            <p:nvPr/>
          </p:nvSpPr>
          <p:spPr bwMode="auto">
            <a:xfrm rot="-60000">
              <a:off x="4224" y="1088"/>
              <a:ext cx="69" cy="20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1"/>
                  </a:moveTo>
                  <a:cubicBezTo>
                    <a:pt x="58" y="9725"/>
                    <a:pt x="9523" y="170"/>
                    <a:pt x="21288" y="0"/>
                  </a:cubicBezTo>
                </a:path>
                <a:path w="21600" h="21598" stroke="0" extrusionOk="0">
                  <a:moveTo>
                    <a:pt x="0" y="21491"/>
                  </a:moveTo>
                  <a:cubicBezTo>
                    <a:pt x="58" y="9725"/>
                    <a:pt x="9523" y="170"/>
                    <a:pt x="21288" y="0"/>
                  </a:cubicBezTo>
                  <a:lnTo>
                    <a:pt x="21600" y="2159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74" name="Arc 288"/>
            <p:cNvSpPr>
              <a:spLocks noChangeAspect="1"/>
            </p:cNvSpPr>
            <p:nvPr/>
          </p:nvSpPr>
          <p:spPr bwMode="auto">
            <a:xfrm rot="-60000">
              <a:off x="4224" y="1086"/>
              <a:ext cx="103" cy="203"/>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51"/>
                    <a:pt x="9543" y="115"/>
                    <a:pt x="21390" y="0"/>
                  </a:cubicBezTo>
                </a:path>
                <a:path w="21600" h="21599" stroke="0" extrusionOk="0">
                  <a:moveTo>
                    <a:pt x="0" y="21599"/>
                  </a:moveTo>
                  <a:cubicBezTo>
                    <a:pt x="0" y="9751"/>
                    <a:pt x="9543" y="115"/>
                    <a:pt x="21390"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sp>
        <p:nvSpPr>
          <p:cNvPr id="37972" name="Arc 289"/>
          <p:cNvSpPr>
            <a:spLocks noChangeAspect="1"/>
          </p:cNvSpPr>
          <p:nvPr/>
        </p:nvSpPr>
        <p:spPr bwMode="auto">
          <a:xfrm rot="-450511">
            <a:off x="4737100" y="1358900"/>
            <a:ext cx="82550" cy="130175"/>
          </a:xfrm>
          <a:custGeom>
            <a:avLst/>
            <a:gdLst>
              <a:gd name="T0" fmla="*/ 0 w 21600"/>
              <a:gd name="T1" fmla="*/ 2147483647 h 21599"/>
              <a:gd name="T2" fmla="*/ 254726033 w 21600"/>
              <a:gd name="T3" fmla="*/ 0 h 21599"/>
              <a:gd name="T4" fmla="*/ 257215067 w 21600"/>
              <a:gd name="T5" fmla="*/ 2147483647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68"/>
                </a:moveTo>
                <a:cubicBezTo>
                  <a:pt x="71" y="9671"/>
                  <a:pt x="9594" y="114"/>
                  <a:pt x="21391" y="0"/>
                </a:cubicBezTo>
              </a:path>
              <a:path w="21600" h="21599" stroke="0" extrusionOk="0">
                <a:moveTo>
                  <a:pt x="0" y="21468"/>
                </a:moveTo>
                <a:cubicBezTo>
                  <a:pt x="71" y="9671"/>
                  <a:pt x="9594" y="114"/>
                  <a:pt x="21391"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nvGrpSpPr>
          <p:cNvPr id="37916" name="Group 290"/>
          <p:cNvGrpSpPr>
            <a:grpSpLocks noChangeAspect="1"/>
          </p:cNvGrpSpPr>
          <p:nvPr/>
        </p:nvGrpSpPr>
        <p:grpSpPr bwMode="auto">
          <a:xfrm rot="-390511">
            <a:off x="4767263" y="1355725"/>
            <a:ext cx="80962" cy="161925"/>
            <a:chOff x="4192" y="1089"/>
            <a:chExt cx="102" cy="204"/>
          </a:xfrm>
        </p:grpSpPr>
        <p:sp>
          <p:nvSpPr>
            <p:cNvPr id="38369" name="Arc 291"/>
            <p:cNvSpPr>
              <a:spLocks noChangeAspect="1"/>
            </p:cNvSpPr>
            <p:nvPr/>
          </p:nvSpPr>
          <p:spPr bwMode="auto">
            <a:xfrm rot="-60000">
              <a:off x="4192" y="1089"/>
              <a:ext cx="36" cy="204"/>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487"/>
                  </a:moveTo>
                  <a:cubicBezTo>
                    <a:pt x="56" y="9834"/>
                    <a:pt x="9345" y="326"/>
                    <a:pt x="20992" y="-1"/>
                  </a:cubicBezTo>
                </a:path>
                <a:path w="21600" h="21591" stroke="0" extrusionOk="0">
                  <a:moveTo>
                    <a:pt x="0" y="21487"/>
                  </a:moveTo>
                  <a:cubicBezTo>
                    <a:pt x="56" y="9834"/>
                    <a:pt x="9345" y="326"/>
                    <a:pt x="20992" y="-1"/>
                  </a:cubicBezTo>
                  <a:lnTo>
                    <a:pt x="21600" y="2159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70" name="Arc 292"/>
            <p:cNvSpPr>
              <a:spLocks noChangeAspect="1"/>
            </p:cNvSpPr>
            <p:nvPr/>
          </p:nvSpPr>
          <p:spPr bwMode="auto">
            <a:xfrm rot="-60000">
              <a:off x="4192" y="1089"/>
              <a:ext cx="69" cy="20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1"/>
                  </a:moveTo>
                  <a:cubicBezTo>
                    <a:pt x="58" y="9725"/>
                    <a:pt x="9523" y="170"/>
                    <a:pt x="21288" y="0"/>
                  </a:cubicBezTo>
                </a:path>
                <a:path w="21600" h="21598" stroke="0" extrusionOk="0">
                  <a:moveTo>
                    <a:pt x="0" y="21491"/>
                  </a:moveTo>
                  <a:cubicBezTo>
                    <a:pt x="58" y="9725"/>
                    <a:pt x="9523" y="170"/>
                    <a:pt x="21288" y="0"/>
                  </a:cubicBezTo>
                  <a:lnTo>
                    <a:pt x="21600" y="2159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71" name="Arc 293"/>
            <p:cNvSpPr>
              <a:spLocks noChangeAspect="1"/>
            </p:cNvSpPr>
            <p:nvPr/>
          </p:nvSpPr>
          <p:spPr bwMode="auto">
            <a:xfrm rot="-60000">
              <a:off x="4192" y="1089"/>
              <a:ext cx="102" cy="20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93"/>
                  </a:moveTo>
                  <a:cubicBezTo>
                    <a:pt x="58" y="9687"/>
                    <a:pt x="9583" y="115"/>
                    <a:pt x="21388" y="0"/>
                  </a:cubicBezTo>
                </a:path>
                <a:path w="21600" h="21599" stroke="0" extrusionOk="0">
                  <a:moveTo>
                    <a:pt x="0" y="21493"/>
                  </a:moveTo>
                  <a:cubicBezTo>
                    <a:pt x="58" y="9687"/>
                    <a:pt x="9583" y="115"/>
                    <a:pt x="21388"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17" name="Group 294"/>
          <p:cNvGrpSpPr>
            <a:grpSpLocks noChangeAspect="1"/>
          </p:cNvGrpSpPr>
          <p:nvPr/>
        </p:nvGrpSpPr>
        <p:grpSpPr bwMode="auto">
          <a:xfrm rot="-390511">
            <a:off x="4713288" y="1362075"/>
            <a:ext cx="80962" cy="161925"/>
            <a:chOff x="4123" y="1089"/>
            <a:chExt cx="102" cy="204"/>
          </a:xfrm>
        </p:grpSpPr>
        <p:sp>
          <p:nvSpPr>
            <p:cNvPr id="38366" name="Arc 295"/>
            <p:cNvSpPr>
              <a:spLocks noChangeAspect="1"/>
            </p:cNvSpPr>
            <p:nvPr/>
          </p:nvSpPr>
          <p:spPr bwMode="auto">
            <a:xfrm rot="-60000">
              <a:off x="4124" y="1091"/>
              <a:ext cx="34" cy="202"/>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484"/>
                  </a:moveTo>
                  <a:cubicBezTo>
                    <a:pt x="57" y="9842"/>
                    <a:pt x="9330" y="341"/>
                    <a:pt x="20967" y="0"/>
                  </a:cubicBezTo>
                </a:path>
                <a:path w="21600" h="21591" stroke="0" extrusionOk="0">
                  <a:moveTo>
                    <a:pt x="0" y="21484"/>
                  </a:moveTo>
                  <a:cubicBezTo>
                    <a:pt x="57" y="9842"/>
                    <a:pt x="9330" y="341"/>
                    <a:pt x="20967" y="0"/>
                  </a:cubicBezTo>
                  <a:lnTo>
                    <a:pt x="21600" y="2159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67" name="Arc 296"/>
            <p:cNvSpPr>
              <a:spLocks noChangeAspect="1"/>
            </p:cNvSpPr>
            <p:nvPr/>
          </p:nvSpPr>
          <p:spPr bwMode="auto">
            <a:xfrm rot="-60000">
              <a:off x="4123" y="1089"/>
              <a:ext cx="69" cy="203"/>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598"/>
                  </a:moveTo>
                  <a:cubicBezTo>
                    <a:pt x="0" y="9790"/>
                    <a:pt x="9480" y="171"/>
                    <a:pt x="21287" y="0"/>
                  </a:cubicBezTo>
                </a:path>
                <a:path w="21600" h="21598" stroke="0" extrusionOk="0">
                  <a:moveTo>
                    <a:pt x="0" y="21598"/>
                  </a:moveTo>
                  <a:cubicBezTo>
                    <a:pt x="0" y="9790"/>
                    <a:pt x="9480" y="171"/>
                    <a:pt x="21287" y="0"/>
                  </a:cubicBezTo>
                  <a:lnTo>
                    <a:pt x="21600" y="2159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68" name="Arc 297"/>
            <p:cNvSpPr>
              <a:spLocks noChangeAspect="1"/>
            </p:cNvSpPr>
            <p:nvPr/>
          </p:nvSpPr>
          <p:spPr bwMode="auto">
            <a:xfrm rot="-60000">
              <a:off x="4124" y="1089"/>
              <a:ext cx="101" cy="203"/>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93"/>
                  </a:moveTo>
                  <a:cubicBezTo>
                    <a:pt x="58" y="9688"/>
                    <a:pt x="9582" y="116"/>
                    <a:pt x="21387" y="0"/>
                  </a:cubicBezTo>
                </a:path>
                <a:path w="21600" h="21599" stroke="0" extrusionOk="0">
                  <a:moveTo>
                    <a:pt x="0" y="21493"/>
                  </a:moveTo>
                  <a:cubicBezTo>
                    <a:pt x="58" y="9688"/>
                    <a:pt x="9582" y="116"/>
                    <a:pt x="21387"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18" name="Group 298"/>
          <p:cNvGrpSpPr>
            <a:grpSpLocks noChangeAspect="1"/>
          </p:cNvGrpSpPr>
          <p:nvPr/>
        </p:nvGrpSpPr>
        <p:grpSpPr bwMode="auto">
          <a:xfrm rot="-390511">
            <a:off x="4945063" y="1376363"/>
            <a:ext cx="82550" cy="161925"/>
            <a:chOff x="4390" y="1165"/>
            <a:chExt cx="104" cy="203"/>
          </a:xfrm>
        </p:grpSpPr>
        <p:sp>
          <p:nvSpPr>
            <p:cNvPr id="38363" name="Arc 299"/>
            <p:cNvSpPr>
              <a:spLocks noChangeAspect="1"/>
            </p:cNvSpPr>
            <p:nvPr/>
          </p:nvSpPr>
          <p:spPr bwMode="auto">
            <a:xfrm rot="-60000">
              <a:off x="4392" y="1166"/>
              <a:ext cx="35" cy="202"/>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591"/>
                  </a:moveTo>
                  <a:cubicBezTo>
                    <a:pt x="0" y="9905"/>
                    <a:pt x="9293" y="338"/>
                    <a:pt x="20974" y="0"/>
                  </a:cubicBezTo>
                </a:path>
                <a:path w="21600" h="21591" stroke="0" extrusionOk="0">
                  <a:moveTo>
                    <a:pt x="0" y="21591"/>
                  </a:moveTo>
                  <a:cubicBezTo>
                    <a:pt x="0" y="9905"/>
                    <a:pt x="9293" y="338"/>
                    <a:pt x="20974" y="0"/>
                  </a:cubicBezTo>
                  <a:lnTo>
                    <a:pt x="21600" y="2159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64" name="Arc 300"/>
            <p:cNvSpPr>
              <a:spLocks noChangeAspect="1"/>
            </p:cNvSpPr>
            <p:nvPr/>
          </p:nvSpPr>
          <p:spPr bwMode="auto">
            <a:xfrm rot="-60000">
              <a:off x="4390" y="1166"/>
              <a:ext cx="69" cy="20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1"/>
                  </a:moveTo>
                  <a:cubicBezTo>
                    <a:pt x="58" y="9725"/>
                    <a:pt x="9523" y="170"/>
                    <a:pt x="21288" y="0"/>
                  </a:cubicBezTo>
                </a:path>
                <a:path w="21600" h="21598" stroke="0" extrusionOk="0">
                  <a:moveTo>
                    <a:pt x="0" y="21491"/>
                  </a:moveTo>
                  <a:cubicBezTo>
                    <a:pt x="58" y="9725"/>
                    <a:pt x="9523" y="170"/>
                    <a:pt x="21288" y="0"/>
                  </a:cubicBezTo>
                  <a:lnTo>
                    <a:pt x="21600" y="2159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65" name="Arc 301"/>
            <p:cNvSpPr>
              <a:spLocks noChangeAspect="1"/>
            </p:cNvSpPr>
            <p:nvPr/>
          </p:nvSpPr>
          <p:spPr bwMode="auto">
            <a:xfrm rot="-60000">
              <a:off x="4391" y="1165"/>
              <a:ext cx="103" cy="20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92"/>
                  </a:moveTo>
                  <a:cubicBezTo>
                    <a:pt x="58" y="9686"/>
                    <a:pt x="9585" y="114"/>
                    <a:pt x="21391" y="0"/>
                  </a:cubicBezTo>
                </a:path>
                <a:path w="21600" h="21599" stroke="0" extrusionOk="0">
                  <a:moveTo>
                    <a:pt x="0" y="21492"/>
                  </a:moveTo>
                  <a:cubicBezTo>
                    <a:pt x="58" y="9686"/>
                    <a:pt x="9585" y="114"/>
                    <a:pt x="21391"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sp>
        <p:nvSpPr>
          <p:cNvPr id="37976" name="Freeform 302" descr="25%"/>
          <p:cNvSpPr>
            <a:spLocks noChangeAspect="1"/>
          </p:cNvSpPr>
          <p:nvPr/>
        </p:nvSpPr>
        <p:spPr bwMode="auto">
          <a:xfrm>
            <a:off x="1514475" y="693738"/>
            <a:ext cx="1190625" cy="796925"/>
          </a:xfrm>
          <a:custGeom>
            <a:avLst/>
            <a:gdLst>
              <a:gd name="T0" fmla="*/ 0 w 750"/>
              <a:gd name="T1" fmla="*/ 2147483647 h 502"/>
              <a:gd name="T2" fmla="*/ 2147483647 w 750"/>
              <a:gd name="T3" fmla="*/ 2147483647 h 502"/>
              <a:gd name="T4" fmla="*/ 2147483647 w 750"/>
              <a:gd name="T5" fmla="*/ 2147483647 h 502"/>
              <a:gd name="T6" fmla="*/ 2147483647 w 750"/>
              <a:gd name="T7" fmla="*/ 2147483647 h 502"/>
              <a:gd name="T8" fmla="*/ 2147483647 w 750"/>
              <a:gd name="T9" fmla="*/ 2147483647 h 502"/>
              <a:gd name="T10" fmla="*/ 2147483647 w 750"/>
              <a:gd name="T11" fmla="*/ 2147483647 h 502"/>
              <a:gd name="T12" fmla="*/ 2147483647 w 750"/>
              <a:gd name="T13" fmla="*/ 2147483647 h 502"/>
              <a:gd name="T14" fmla="*/ 0 60000 65536"/>
              <a:gd name="T15" fmla="*/ 0 60000 65536"/>
              <a:gd name="T16" fmla="*/ 0 60000 65536"/>
              <a:gd name="T17" fmla="*/ 0 60000 65536"/>
              <a:gd name="T18" fmla="*/ 0 60000 65536"/>
              <a:gd name="T19" fmla="*/ 0 60000 65536"/>
              <a:gd name="T20" fmla="*/ 0 60000 65536"/>
              <a:gd name="T21" fmla="*/ 0 w 750"/>
              <a:gd name="T22" fmla="*/ 0 h 502"/>
              <a:gd name="T23" fmla="*/ 750 w 750"/>
              <a:gd name="T24" fmla="*/ 502 h 50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50" h="502">
                <a:moveTo>
                  <a:pt x="0" y="496"/>
                </a:moveTo>
                <a:cubicBezTo>
                  <a:pt x="11" y="488"/>
                  <a:pt x="26" y="471"/>
                  <a:pt x="60" y="447"/>
                </a:cubicBezTo>
                <a:cubicBezTo>
                  <a:pt x="94" y="423"/>
                  <a:pt x="136" y="420"/>
                  <a:pt x="203" y="350"/>
                </a:cubicBezTo>
                <a:cubicBezTo>
                  <a:pt x="270" y="280"/>
                  <a:pt x="405" y="48"/>
                  <a:pt x="464" y="24"/>
                </a:cubicBezTo>
                <a:cubicBezTo>
                  <a:pt x="523" y="0"/>
                  <a:pt x="533" y="141"/>
                  <a:pt x="560" y="204"/>
                </a:cubicBezTo>
                <a:cubicBezTo>
                  <a:pt x="587" y="267"/>
                  <a:pt x="594" y="353"/>
                  <a:pt x="626" y="403"/>
                </a:cubicBezTo>
                <a:cubicBezTo>
                  <a:pt x="658" y="453"/>
                  <a:pt x="724" y="482"/>
                  <a:pt x="750" y="502"/>
                </a:cubicBezTo>
              </a:path>
            </a:pathLst>
          </a:custGeom>
          <a:pattFill prst="pct25">
            <a:fgClr>
              <a:schemeClr val="tx2"/>
            </a:fgClr>
            <a:bgClr>
              <a:srgbClr val="FFFFFF"/>
            </a:bgClr>
          </a:pattFill>
          <a:ln w="9525">
            <a:noFill/>
            <a:round/>
            <a:headEnd/>
            <a:tailEnd/>
          </a:ln>
        </p:spPr>
        <p:txBody>
          <a:bodyPr/>
          <a:lstStyle/>
          <a:p>
            <a:endParaRPr lang="en-US" sz="1800"/>
          </a:p>
        </p:txBody>
      </p:sp>
      <p:sp>
        <p:nvSpPr>
          <p:cNvPr id="37977" name="Text Box 303"/>
          <p:cNvSpPr txBox="1">
            <a:spLocks noChangeArrowheads="1"/>
          </p:cNvSpPr>
          <p:nvPr/>
        </p:nvSpPr>
        <p:spPr bwMode="auto">
          <a:xfrm>
            <a:off x="2768600" y="1008063"/>
            <a:ext cx="1957388" cy="336550"/>
          </a:xfrm>
          <a:prstGeom prst="rect">
            <a:avLst/>
          </a:prstGeom>
          <a:noFill/>
          <a:ln w="12700">
            <a:noFill/>
            <a:miter lim="800000"/>
            <a:headEnd/>
            <a:tailEnd/>
          </a:ln>
        </p:spPr>
        <p:txBody>
          <a:bodyPr wrap="none">
            <a:spAutoFit/>
          </a:bodyPr>
          <a:lstStyle/>
          <a:p>
            <a:pPr eaLnBrk="0" hangingPunct="0"/>
            <a:r>
              <a:rPr lang="en-US" sz="1600" b="1"/>
              <a:t>backbarrier marsh</a:t>
            </a:r>
          </a:p>
        </p:txBody>
      </p:sp>
      <p:sp>
        <p:nvSpPr>
          <p:cNvPr id="37978" name="Text Box 304"/>
          <p:cNvSpPr txBox="1">
            <a:spLocks noChangeArrowheads="1"/>
          </p:cNvSpPr>
          <p:nvPr/>
        </p:nvSpPr>
        <p:spPr bwMode="auto">
          <a:xfrm>
            <a:off x="6416675" y="1166813"/>
            <a:ext cx="849313" cy="336550"/>
          </a:xfrm>
          <a:prstGeom prst="rect">
            <a:avLst/>
          </a:prstGeom>
          <a:noFill/>
          <a:ln w="12700">
            <a:noFill/>
            <a:miter lim="800000"/>
            <a:headEnd/>
            <a:tailEnd/>
          </a:ln>
        </p:spPr>
        <p:txBody>
          <a:bodyPr wrap="none">
            <a:spAutoFit/>
          </a:bodyPr>
          <a:lstStyle/>
          <a:p>
            <a:pPr eaLnBrk="0" hangingPunct="0"/>
            <a:r>
              <a:rPr lang="en-US" sz="1600" b="1"/>
              <a:t>lagoon</a:t>
            </a:r>
          </a:p>
        </p:txBody>
      </p:sp>
      <p:sp>
        <p:nvSpPr>
          <p:cNvPr id="37979" name="Text Box 305"/>
          <p:cNvSpPr txBox="1">
            <a:spLocks noChangeAspect="1" noChangeArrowheads="1"/>
          </p:cNvSpPr>
          <p:nvPr/>
        </p:nvSpPr>
        <p:spPr bwMode="auto">
          <a:xfrm>
            <a:off x="1620838" y="3652838"/>
            <a:ext cx="1250950" cy="300037"/>
          </a:xfrm>
          <a:prstGeom prst="rect">
            <a:avLst/>
          </a:prstGeom>
          <a:noFill/>
          <a:ln w="12700">
            <a:noFill/>
            <a:miter lim="800000"/>
            <a:headEnd/>
            <a:tailEnd/>
          </a:ln>
        </p:spPr>
        <p:txBody>
          <a:bodyPr wrap="none" lIns="101882" tIns="50941" rIns="101882" bIns="50941">
            <a:spAutoFit/>
          </a:bodyPr>
          <a:lstStyle/>
          <a:p>
            <a:pPr defTabSz="1019175" eaLnBrk="0" hangingPunct="0"/>
            <a:r>
              <a:rPr lang="en-US" sz="1300" b="1"/>
              <a:t>barrier beach</a:t>
            </a:r>
          </a:p>
        </p:txBody>
      </p:sp>
      <p:sp>
        <p:nvSpPr>
          <p:cNvPr id="37980" name="Freeform 306" descr="25%"/>
          <p:cNvSpPr>
            <a:spLocks noChangeAspect="1"/>
          </p:cNvSpPr>
          <p:nvPr/>
        </p:nvSpPr>
        <p:spPr bwMode="auto">
          <a:xfrm>
            <a:off x="368300" y="4679950"/>
            <a:ext cx="5842000" cy="1628775"/>
          </a:xfrm>
          <a:custGeom>
            <a:avLst/>
            <a:gdLst>
              <a:gd name="T0" fmla="*/ 2147483647 w 3680"/>
              <a:gd name="T1" fmla="*/ 2147483647 h 1026"/>
              <a:gd name="T2" fmla="*/ 2147483647 w 3680"/>
              <a:gd name="T3" fmla="*/ 2147483647 h 1026"/>
              <a:gd name="T4" fmla="*/ 2147483647 w 3680"/>
              <a:gd name="T5" fmla="*/ 0 h 1026"/>
              <a:gd name="T6" fmla="*/ 2147483647 w 3680"/>
              <a:gd name="T7" fmla="*/ 2147483647 h 1026"/>
              <a:gd name="T8" fmla="*/ 2147483647 w 3680"/>
              <a:gd name="T9" fmla="*/ 2147483647 h 1026"/>
              <a:gd name="T10" fmla="*/ 2147483647 w 3680"/>
              <a:gd name="T11" fmla="*/ 2147483647 h 1026"/>
              <a:gd name="T12" fmla="*/ 2147483647 w 3680"/>
              <a:gd name="T13" fmla="*/ 2147483647 h 1026"/>
              <a:gd name="T14" fmla="*/ 2147483647 w 3680"/>
              <a:gd name="T15" fmla="*/ 2147483647 h 1026"/>
              <a:gd name="T16" fmla="*/ 2147483647 w 3680"/>
              <a:gd name="T17" fmla="*/ 2147483647 h 1026"/>
              <a:gd name="T18" fmla="*/ 2147483647 w 3680"/>
              <a:gd name="T19" fmla="*/ 2147483647 h 1026"/>
              <a:gd name="T20" fmla="*/ 2147483647 w 3680"/>
              <a:gd name="T21" fmla="*/ 2147483647 h 1026"/>
              <a:gd name="T22" fmla="*/ 2147483647 w 3680"/>
              <a:gd name="T23" fmla="*/ 2147483647 h 1026"/>
              <a:gd name="T24" fmla="*/ 2147483647 w 3680"/>
              <a:gd name="T25" fmla="*/ 2147483647 h 1026"/>
              <a:gd name="T26" fmla="*/ 2147483647 w 3680"/>
              <a:gd name="T27" fmla="*/ 2147483647 h 1026"/>
              <a:gd name="T28" fmla="*/ 2147483647 w 3680"/>
              <a:gd name="T29" fmla="*/ 2147483647 h 1026"/>
              <a:gd name="T30" fmla="*/ 2147483647 w 3680"/>
              <a:gd name="T31" fmla="*/ 2147483647 h 1026"/>
              <a:gd name="T32" fmla="*/ 2147483647 w 3680"/>
              <a:gd name="T33" fmla="*/ 2147483647 h 1026"/>
              <a:gd name="T34" fmla="*/ 2147483647 w 3680"/>
              <a:gd name="T35" fmla="*/ 2147483647 h 1026"/>
              <a:gd name="T36" fmla="*/ 2147483647 w 3680"/>
              <a:gd name="T37" fmla="*/ 2147483647 h 1026"/>
              <a:gd name="T38" fmla="*/ 2147483647 w 3680"/>
              <a:gd name="T39" fmla="*/ 2147483647 h 1026"/>
              <a:gd name="T40" fmla="*/ 2147483647 w 3680"/>
              <a:gd name="T41" fmla="*/ 2147483647 h 1026"/>
              <a:gd name="T42" fmla="*/ 2147483647 w 3680"/>
              <a:gd name="T43" fmla="*/ 2147483647 h 1026"/>
              <a:gd name="T44" fmla="*/ 2147483647 w 3680"/>
              <a:gd name="T45" fmla="*/ 2147483647 h 1026"/>
              <a:gd name="T46" fmla="*/ 2147483647 w 3680"/>
              <a:gd name="T47" fmla="*/ 2147483647 h 1026"/>
              <a:gd name="T48" fmla="*/ 2147483647 w 3680"/>
              <a:gd name="T49" fmla="*/ 2147483647 h 1026"/>
              <a:gd name="T50" fmla="*/ 2147483647 w 3680"/>
              <a:gd name="T51" fmla="*/ 2147483647 h 1026"/>
              <a:gd name="T52" fmla="*/ 2147483647 w 3680"/>
              <a:gd name="T53" fmla="*/ 2147483647 h 1026"/>
              <a:gd name="T54" fmla="*/ 2147483647 w 3680"/>
              <a:gd name="T55" fmla="*/ 2147483647 h 1026"/>
              <a:gd name="T56" fmla="*/ 2147483647 w 3680"/>
              <a:gd name="T57" fmla="*/ 2147483647 h 1026"/>
              <a:gd name="T58" fmla="*/ 2147483647 w 3680"/>
              <a:gd name="T59" fmla="*/ 2147483647 h 1026"/>
              <a:gd name="T60" fmla="*/ 2147483647 w 3680"/>
              <a:gd name="T61" fmla="*/ 2147483647 h 1026"/>
              <a:gd name="T62" fmla="*/ 2147483647 w 3680"/>
              <a:gd name="T63" fmla="*/ 2147483647 h 1026"/>
              <a:gd name="T64" fmla="*/ 2147483647 w 3680"/>
              <a:gd name="T65" fmla="*/ 2147483647 h 1026"/>
              <a:gd name="T66" fmla="*/ 2147483647 w 3680"/>
              <a:gd name="T67" fmla="*/ 2147483647 h 1026"/>
              <a:gd name="T68" fmla="*/ 2147483647 w 3680"/>
              <a:gd name="T69" fmla="*/ 2147483647 h 1026"/>
              <a:gd name="T70" fmla="*/ 2147483647 w 3680"/>
              <a:gd name="T71" fmla="*/ 2147483647 h 1026"/>
              <a:gd name="T72" fmla="*/ 2147483647 w 3680"/>
              <a:gd name="T73" fmla="*/ 2147483647 h 1026"/>
              <a:gd name="T74" fmla="*/ 2147483647 w 3680"/>
              <a:gd name="T75" fmla="*/ 2147483647 h 1026"/>
              <a:gd name="T76" fmla="*/ 2147483647 w 3680"/>
              <a:gd name="T77" fmla="*/ 2147483647 h 1026"/>
              <a:gd name="T78" fmla="*/ 2147483647 w 3680"/>
              <a:gd name="T79" fmla="*/ 2147483647 h 1026"/>
              <a:gd name="T80" fmla="*/ 2147483647 w 3680"/>
              <a:gd name="T81" fmla="*/ 2147483647 h 1026"/>
              <a:gd name="T82" fmla="*/ 2147483647 w 3680"/>
              <a:gd name="T83" fmla="*/ 2147483647 h 1026"/>
              <a:gd name="T84" fmla="*/ 2147483647 w 3680"/>
              <a:gd name="T85" fmla="*/ 2147483647 h 1026"/>
              <a:gd name="T86" fmla="*/ 2147483647 w 3680"/>
              <a:gd name="T87" fmla="*/ 2147483647 h 1026"/>
              <a:gd name="T88" fmla="*/ 2147483647 w 3680"/>
              <a:gd name="T89" fmla="*/ 2147483647 h 1026"/>
              <a:gd name="T90" fmla="*/ 2147483647 w 3680"/>
              <a:gd name="T91" fmla="*/ 2147483647 h 1026"/>
              <a:gd name="T92" fmla="*/ 2147483647 w 3680"/>
              <a:gd name="T93" fmla="*/ 2147483647 h 1026"/>
              <a:gd name="T94" fmla="*/ 2147483647 w 3680"/>
              <a:gd name="T95" fmla="*/ 2147483647 h 1026"/>
              <a:gd name="T96" fmla="*/ 0 w 3680"/>
              <a:gd name="T97" fmla="*/ 2147483647 h 1026"/>
              <a:gd name="T98" fmla="*/ 2147483647 w 3680"/>
              <a:gd name="T99" fmla="*/ 2147483647 h 102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680"/>
              <a:gd name="T151" fmla="*/ 0 h 1026"/>
              <a:gd name="T152" fmla="*/ 3680 w 3680"/>
              <a:gd name="T153" fmla="*/ 1026 h 102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680" h="1026">
                <a:moveTo>
                  <a:pt x="2" y="621"/>
                </a:moveTo>
                <a:lnTo>
                  <a:pt x="710" y="21"/>
                </a:lnTo>
                <a:lnTo>
                  <a:pt x="1186" y="0"/>
                </a:lnTo>
                <a:lnTo>
                  <a:pt x="2032" y="108"/>
                </a:lnTo>
                <a:lnTo>
                  <a:pt x="1233" y="72"/>
                </a:lnTo>
                <a:lnTo>
                  <a:pt x="2105" y="157"/>
                </a:lnTo>
                <a:lnTo>
                  <a:pt x="1252" y="127"/>
                </a:lnTo>
                <a:lnTo>
                  <a:pt x="1394" y="156"/>
                </a:lnTo>
                <a:lnTo>
                  <a:pt x="1241" y="153"/>
                </a:lnTo>
                <a:lnTo>
                  <a:pt x="2618" y="267"/>
                </a:lnTo>
                <a:lnTo>
                  <a:pt x="3654" y="406"/>
                </a:lnTo>
                <a:lnTo>
                  <a:pt x="2582" y="309"/>
                </a:lnTo>
                <a:lnTo>
                  <a:pt x="1094" y="229"/>
                </a:lnTo>
                <a:lnTo>
                  <a:pt x="1259" y="252"/>
                </a:lnTo>
                <a:lnTo>
                  <a:pt x="1062" y="252"/>
                </a:lnTo>
                <a:lnTo>
                  <a:pt x="2348" y="375"/>
                </a:lnTo>
                <a:lnTo>
                  <a:pt x="976" y="330"/>
                </a:lnTo>
                <a:lnTo>
                  <a:pt x="1189" y="359"/>
                </a:lnTo>
                <a:lnTo>
                  <a:pt x="945" y="359"/>
                </a:lnTo>
                <a:lnTo>
                  <a:pt x="1764" y="451"/>
                </a:lnTo>
                <a:lnTo>
                  <a:pt x="951" y="418"/>
                </a:lnTo>
                <a:lnTo>
                  <a:pt x="1274" y="449"/>
                </a:lnTo>
                <a:lnTo>
                  <a:pt x="1004" y="447"/>
                </a:lnTo>
                <a:lnTo>
                  <a:pt x="2170" y="517"/>
                </a:lnTo>
                <a:lnTo>
                  <a:pt x="3240" y="636"/>
                </a:lnTo>
                <a:lnTo>
                  <a:pt x="3664" y="714"/>
                </a:lnTo>
                <a:lnTo>
                  <a:pt x="3126" y="688"/>
                </a:lnTo>
                <a:lnTo>
                  <a:pt x="3680" y="766"/>
                </a:lnTo>
                <a:lnTo>
                  <a:pt x="2848" y="724"/>
                </a:lnTo>
                <a:lnTo>
                  <a:pt x="3528" y="804"/>
                </a:lnTo>
                <a:lnTo>
                  <a:pt x="2888" y="788"/>
                </a:lnTo>
                <a:lnTo>
                  <a:pt x="3430" y="870"/>
                </a:lnTo>
                <a:lnTo>
                  <a:pt x="3294" y="872"/>
                </a:lnTo>
                <a:lnTo>
                  <a:pt x="3192" y="868"/>
                </a:lnTo>
                <a:lnTo>
                  <a:pt x="2976" y="852"/>
                </a:lnTo>
                <a:lnTo>
                  <a:pt x="2592" y="836"/>
                </a:lnTo>
                <a:lnTo>
                  <a:pt x="3264" y="916"/>
                </a:lnTo>
                <a:lnTo>
                  <a:pt x="2713" y="901"/>
                </a:lnTo>
                <a:lnTo>
                  <a:pt x="2541" y="901"/>
                </a:lnTo>
                <a:lnTo>
                  <a:pt x="2444" y="901"/>
                </a:lnTo>
                <a:lnTo>
                  <a:pt x="2268" y="898"/>
                </a:lnTo>
                <a:lnTo>
                  <a:pt x="2794" y="952"/>
                </a:lnTo>
                <a:lnTo>
                  <a:pt x="1702" y="929"/>
                </a:lnTo>
                <a:lnTo>
                  <a:pt x="977" y="931"/>
                </a:lnTo>
                <a:lnTo>
                  <a:pt x="828" y="946"/>
                </a:lnTo>
                <a:lnTo>
                  <a:pt x="1114" y="948"/>
                </a:lnTo>
                <a:lnTo>
                  <a:pt x="134" y="951"/>
                </a:lnTo>
                <a:lnTo>
                  <a:pt x="730" y="1006"/>
                </a:lnTo>
                <a:lnTo>
                  <a:pt x="0" y="1026"/>
                </a:lnTo>
                <a:lnTo>
                  <a:pt x="2" y="621"/>
                </a:lnTo>
                <a:close/>
              </a:path>
            </a:pathLst>
          </a:custGeom>
          <a:pattFill prst="pct25">
            <a:fgClr>
              <a:schemeClr val="tx2"/>
            </a:fgClr>
            <a:bgClr>
              <a:schemeClr val="bg1"/>
            </a:bgClr>
          </a:pattFill>
          <a:ln w="9525">
            <a:noFill/>
            <a:round/>
            <a:headEnd/>
            <a:tailEnd/>
          </a:ln>
        </p:spPr>
        <p:txBody>
          <a:bodyPr/>
          <a:lstStyle/>
          <a:p>
            <a:endParaRPr lang="en-US" sz="1800"/>
          </a:p>
        </p:txBody>
      </p:sp>
      <p:grpSp>
        <p:nvGrpSpPr>
          <p:cNvPr id="37919" name="Group 307"/>
          <p:cNvGrpSpPr>
            <a:grpSpLocks/>
          </p:cNvGrpSpPr>
          <p:nvPr/>
        </p:nvGrpSpPr>
        <p:grpSpPr bwMode="auto">
          <a:xfrm rot="-385665">
            <a:off x="3867150" y="4670425"/>
            <a:ext cx="196850" cy="63500"/>
            <a:chOff x="2830" y="1113"/>
            <a:chExt cx="262" cy="56"/>
          </a:xfrm>
        </p:grpSpPr>
        <p:sp>
          <p:nvSpPr>
            <p:cNvPr id="38360" name="Arc 308"/>
            <p:cNvSpPr>
              <a:spLocks/>
            </p:cNvSpPr>
            <p:nvPr/>
          </p:nvSpPr>
          <p:spPr bwMode="auto">
            <a:xfrm rot="120000">
              <a:off x="2883" y="1114"/>
              <a:ext cx="105" cy="53"/>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392" y="21599"/>
                  </a:moveTo>
                  <a:cubicBezTo>
                    <a:pt x="9544" y="21485"/>
                    <a:pt x="0" y="11848"/>
                    <a:pt x="0" y="0"/>
                  </a:cubicBezTo>
                </a:path>
                <a:path w="21600" h="21599" stroke="0" extrusionOk="0">
                  <a:moveTo>
                    <a:pt x="21392" y="21599"/>
                  </a:moveTo>
                  <a:cubicBezTo>
                    <a:pt x="9544" y="21485"/>
                    <a:pt x="0" y="11848"/>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61" name="Arc 309"/>
            <p:cNvSpPr>
              <a:spLocks/>
            </p:cNvSpPr>
            <p:nvPr/>
          </p:nvSpPr>
          <p:spPr bwMode="auto">
            <a:xfrm rot="120000">
              <a:off x="2830" y="1113"/>
              <a:ext cx="157"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1" y="22009"/>
                  </a:moveTo>
                  <a:cubicBezTo>
                    <a:pt x="9586" y="21933"/>
                    <a:pt x="0" y="12285"/>
                    <a:pt x="0" y="410"/>
                  </a:cubicBezTo>
                  <a:cubicBezTo>
                    <a:pt x="-1" y="273"/>
                    <a:pt x="1" y="136"/>
                    <a:pt x="3" y="-1"/>
                  </a:cubicBezTo>
                </a:path>
                <a:path w="21600" h="22010" stroke="0" extrusionOk="0">
                  <a:moveTo>
                    <a:pt x="21461"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62" name="Arc 310"/>
            <p:cNvSpPr>
              <a:spLocks/>
            </p:cNvSpPr>
            <p:nvPr/>
          </p:nvSpPr>
          <p:spPr bwMode="auto">
            <a:xfrm rot="120000">
              <a:off x="2935" y="1117"/>
              <a:ext cx="157" cy="5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20" name="Group 311"/>
          <p:cNvGrpSpPr>
            <a:grpSpLocks/>
          </p:cNvGrpSpPr>
          <p:nvPr/>
        </p:nvGrpSpPr>
        <p:grpSpPr bwMode="auto">
          <a:xfrm rot="-385665">
            <a:off x="4019550" y="4687888"/>
            <a:ext cx="196850" cy="65087"/>
            <a:chOff x="3005" y="1120"/>
            <a:chExt cx="261" cy="58"/>
          </a:xfrm>
        </p:grpSpPr>
        <p:sp>
          <p:nvSpPr>
            <p:cNvPr id="38357" name="Arc 312"/>
            <p:cNvSpPr>
              <a:spLocks/>
            </p:cNvSpPr>
            <p:nvPr/>
          </p:nvSpPr>
          <p:spPr bwMode="auto">
            <a:xfrm rot="120000">
              <a:off x="3058" y="1121"/>
              <a:ext cx="104" cy="53"/>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391" y="21598"/>
                  </a:moveTo>
                  <a:cubicBezTo>
                    <a:pt x="9543" y="21484"/>
                    <a:pt x="0" y="11847"/>
                    <a:pt x="0" y="0"/>
                  </a:cubicBezTo>
                </a:path>
                <a:path w="21600" h="21599" stroke="0" extrusionOk="0">
                  <a:moveTo>
                    <a:pt x="21391" y="21598"/>
                  </a:moveTo>
                  <a:cubicBezTo>
                    <a:pt x="9543" y="21484"/>
                    <a:pt x="0" y="1184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58" name="Arc 313"/>
            <p:cNvSpPr>
              <a:spLocks/>
            </p:cNvSpPr>
            <p:nvPr/>
          </p:nvSpPr>
          <p:spPr bwMode="auto">
            <a:xfrm rot="120000">
              <a:off x="3005" y="1120"/>
              <a:ext cx="157" cy="53"/>
            </a:xfrm>
            <a:custGeom>
              <a:avLst/>
              <a:gdLst>
                <a:gd name="T0" fmla="*/ 0 w 21600"/>
                <a:gd name="T1" fmla="*/ 0 h 22011"/>
                <a:gd name="T2" fmla="*/ 0 w 21600"/>
                <a:gd name="T3" fmla="*/ 0 h 22011"/>
                <a:gd name="T4" fmla="*/ 0 w 21600"/>
                <a:gd name="T5" fmla="*/ 0 h 22011"/>
                <a:gd name="T6" fmla="*/ 0 60000 65536"/>
                <a:gd name="T7" fmla="*/ 0 60000 65536"/>
                <a:gd name="T8" fmla="*/ 0 60000 65536"/>
                <a:gd name="T9" fmla="*/ 0 w 21600"/>
                <a:gd name="T10" fmla="*/ 0 h 22011"/>
                <a:gd name="T11" fmla="*/ 21600 w 21600"/>
                <a:gd name="T12" fmla="*/ 22011 h 22011"/>
              </a:gdLst>
              <a:ahLst/>
              <a:cxnLst>
                <a:cxn ang="T6">
                  <a:pos x="T0" y="T1"/>
                </a:cxn>
                <a:cxn ang="T7">
                  <a:pos x="T2" y="T3"/>
                </a:cxn>
                <a:cxn ang="T8">
                  <a:pos x="T4" y="T5"/>
                </a:cxn>
              </a:cxnLst>
              <a:rect l="T9" t="T10" r="T11" b="T12"/>
              <a:pathLst>
                <a:path w="21600" h="22011" fill="none" extrusionOk="0">
                  <a:moveTo>
                    <a:pt x="21600" y="22011"/>
                  </a:moveTo>
                  <a:cubicBezTo>
                    <a:pt x="9670" y="22011"/>
                    <a:pt x="0" y="12340"/>
                    <a:pt x="0" y="411"/>
                  </a:cubicBezTo>
                  <a:cubicBezTo>
                    <a:pt x="-1" y="273"/>
                    <a:pt x="1" y="136"/>
                    <a:pt x="3" y="-1"/>
                  </a:cubicBezTo>
                </a:path>
                <a:path w="21600" h="22011" stroke="0" extrusionOk="0">
                  <a:moveTo>
                    <a:pt x="21600" y="22011"/>
                  </a:moveTo>
                  <a:cubicBezTo>
                    <a:pt x="9670" y="22011"/>
                    <a:pt x="0" y="12340"/>
                    <a:pt x="0" y="411"/>
                  </a:cubicBezTo>
                  <a:cubicBezTo>
                    <a:pt x="-1" y="273"/>
                    <a:pt x="1" y="136"/>
                    <a:pt x="3" y="-1"/>
                  </a:cubicBezTo>
                  <a:lnTo>
                    <a:pt x="21600" y="41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59" name="Arc 314"/>
            <p:cNvSpPr>
              <a:spLocks/>
            </p:cNvSpPr>
            <p:nvPr/>
          </p:nvSpPr>
          <p:spPr bwMode="auto">
            <a:xfrm rot="120000">
              <a:off x="3109" y="1125"/>
              <a:ext cx="157"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1" y="22009"/>
                  </a:moveTo>
                  <a:cubicBezTo>
                    <a:pt x="9586" y="21933"/>
                    <a:pt x="0" y="12285"/>
                    <a:pt x="0" y="410"/>
                  </a:cubicBezTo>
                  <a:cubicBezTo>
                    <a:pt x="-1" y="273"/>
                    <a:pt x="1" y="136"/>
                    <a:pt x="3" y="-1"/>
                  </a:cubicBezTo>
                </a:path>
                <a:path w="21600" h="22010" stroke="0" extrusionOk="0">
                  <a:moveTo>
                    <a:pt x="21461"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21" name="Group 315"/>
          <p:cNvGrpSpPr>
            <a:grpSpLocks/>
          </p:cNvGrpSpPr>
          <p:nvPr/>
        </p:nvGrpSpPr>
        <p:grpSpPr bwMode="auto">
          <a:xfrm rot="-385665">
            <a:off x="4119563" y="4668838"/>
            <a:ext cx="200025" cy="65087"/>
            <a:chOff x="3134" y="1124"/>
            <a:chExt cx="264" cy="58"/>
          </a:xfrm>
        </p:grpSpPr>
        <p:sp>
          <p:nvSpPr>
            <p:cNvPr id="38354" name="Arc 316"/>
            <p:cNvSpPr>
              <a:spLocks/>
            </p:cNvSpPr>
            <p:nvPr/>
          </p:nvSpPr>
          <p:spPr bwMode="auto">
            <a:xfrm rot="120000">
              <a:off x="3187" y="1126"/>
              <a:ext cx="105" cy="53"/>
            </a:xfrm>
            <a:custGeom>
              <a:avLst/>
              <a:gdLst>
                <a:gd name="T0" fmla="*/ 0 w 21600"/>
                <a:gd name="T1" fmla="*/ 0 h 22011"/>
                <a:gd name="T2" fmla="*/ 0 w 21600"/>
                <a:gd name="T3" fmla="*/ 0 h 22011"/>
                <a:gd name="T4" fmla="*/ 0 w 21600"/>
                <a:gd name="T5" fmla="*/ 0 h 22011"/>
                <a:gd name="T6" fmla="*/ 0 60000 65536"/>
                <a:gd name="T7" fmla="*/ 0 60000 65536"/>
                <a:gd name="T8" fmla="*/ 0 60000 65536"/>
                <a:gd name="T9" fmla="*/ 0 w 21600"/>
                <a:gd name="T10" fmla="*/ 0 h 22011"/>
                <a:gd name="T11" fmla="*/ 21600 w 21600"/>
                <a:gd name="T12" fmla="*/ 22011 h 22011"/>
              </a:gdLst>
              <a:ahLst/>
              <a:cxnLst>
                <a:cxn ang="T6">
                  <a:pos x="T0" y="T1"/>
                </a:cxn>
                <a:cxn ang="T7">
                  <a:pos x="T2" y="T3"/>
                </a:cxn>
                <a:cxn ang="T8">
                  <a:pos x="T4" y="T5"/>
                </a:cxn>
              </a:cxnLst>
              <a:rect l="T9" t="T10" r="T11" b="T12"/>
              <a:pathLst>
                <a:path w="21600" h="22011" fill="none" extrusionOk="0">
                  <a:moveTo>
                    <a:pt x="21600" y="22011"/>
                  </a:moveTo>
                  <a:cubicBezTo>
                    <a:pt x="9670" y="22011"/>
                    <a:pt x="0" y="12340"/>
                    <a:pt x="0" y="411"/>
                  </a:cubicBezTo>
                  <a:cubicBezTo>
                    <a:pt x="-1" y="273"/>
                    <a:pt x="1" y="136"/>
                    <a:pt x="3" y="-1"/>
                  </a:cubicBezTo>
                </a:path>
                <a:path w="21600" h="22011" stroke="0" extrusionOk="0">
                  <a:moveTo>
                    <a:pt x="21600" y="22011"/>
                  </a:moveTo>
                  <a:cubicBezTo>
                    <a:pt x="9670" y="22011"/>
                    <a:pt x="0" y="12340"/>
                    <a:pt x="0" y="411"/>
                  </a:cubicBezTo>
                  <a:cubicBezTo>
                    <a:pt x="-1" y="273"/>
                    <a:pt x="1" y="136"/>
                    <a:pt x="3" y="-1"/>
                  </a:cubicBezTo>
                  <a:lnTo>
                    <a:pt x="21600" y="41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55" name="Arc 317"/>
            <p:cNvSpPr>
              <a:spLocks/>
            </p:cNvSpPr>
            <p:nvPr/>
          </p:nvSpPr>
          <p:spPr bwMode="auto">
            <a:xfrm rot="120000">
              <a:off x="3134" y="1124"/>
              <a:ext cx="158"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3" y="21599"/>
                  </a:moveTo>
                  <a:cubicBezTo>
                    <a:pt x="9587" y="21524"/>
                    <a:pt x="0" y="11875"/>
                    <a:pt x="0" y="0"/>
                  </a:cubicBezTo>
                </a:path>
                <a:path w="21600" h="21600" stroke="0" extrusionOk="0">
                  <a:moveTo>
                    <a:pt x="21463" y="21599"/>
                  </a:moveTo>
                  <a:cubicBezTo>
                    <a:pt x="9587" y="21524"/>
                    <a:pt x="0" y="11875"/>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56" name="Arc 318"/>
            <p:cNvSpPr>
              <a:spLocks/>
            </p:cNvSpPr>
            <p:nvPr/>
          </p:nvSpPr>
          <p:spPr bwMode="auto">
            <a:xfrm rot="120000">
              <a:off x="3241" y="1129"/>
              <a:ext cx="157"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2" y="21599"/>
                  </a:moveTo>
                  <a:cubicBezTo>
                    <a:pt x="9586" y="21523"/>
                    <a:pt x="0" y="11875"/>
                    <a:pt x="0" y="0"/>
                  </a:cubicBezTo>
                </a:path>
                <a:path w="21600" h="21600" stroke="0" extrusionOk="0">
                  <a:moveTo>
                    <a:pt x="21462" y="21599"/>
                  </a:moveTo>
                  <a:cubicBezTo>
                    <a:pt x="9586" y="21523"/>
                    <a:pt x="0" y="11875"/>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22" name="Group 319"/>
          <p:cNvGrpSpPr>
            <a:grpSpLocks/>
          </p:cNvGrpSpPr>
          <p:nvPr/>
        </p:nvGrpSpPr>
        <p:grpSpPr bwMode="auto">
          <a:xfrm rot="-385665">
            <a:off x="4333875" y="4673600"/>
            <a:ext cx="196850" cy="65088"/>
            <a:chOff x="3416" y="1144"/>
            <a:chExt cx="262" cy="57"/>
          </a:xfrm>
        </p:grpSpPr>
        <p:sp>
          <p:nvSpPr>
            <p:cNvPr id="38351" name="Arc 320"/>
            <p:cNvSpPr>
              <a:spLocks/>
            </p:cNvSpPr>
            <p:nvPr/>
          </p:nvSpPr>
          <p:spPr bwMode="auto">
            <a:xfrm rot="120000">
              <a:off x="3470" y="1145"/>
              <a:ext cx="104" cy="53"/>
            </a:xfrm>
            <a:custGeom>
              <a:avLst/>
              <a:gdLst>
                <a:gd name="T0" fmla="*/ 0 w 21600"/>
                <a:gd name="T1" fmla="*/ 0 h 22011"/>
                <a:gd name="T2" fmla="*/ 0 w 21600"/>
                <a:gd name="T3" fmla="*/ 0 h 22011"/>
                <a:gd name="T4" fmla="*/ 0 w 21600"/>
                <a:gd name="T5" fmla="*/ 0 h 22011"/>
                <a:gd name="T6" fmla="*/ 0 60000 65536"/>
                <a:gd name="T7" fmla="*/ 0 60000 65536"/>
                <a:gd name="T8" fmla="*/ 0 60000 65536"/>
                <a:gd name="T9" fmla="*/ 0 w 21600"/>
                <a:gd name="T10" fmla="*/ 0 h 22011"/>
                <a:gd name="T11" fmla="*/ 21600 w 21600"/>
                <a:gd name="T12" fmla="*/ 22011 h 22011"/>
              </a:gdLst>
              <a:ahLst/>
              <a:cxnLst>
                <a:cxn ang="T6">
                  <a:pos x="T0" y="T1"/>
                </a:cxn>
                <a:cxn ang="T7">
                  <a:pos x="T2" y="T3"/>
                </a:cxn>
                <a:cxn ang="T8">
                  <a:pos x="T4" y="T5"/>
                </a:cxn>
              </a:cxnLst>
              <a:rect l="T9" t="T10" r="T11" b="T12"/>
              <a:pathLst>
                <a:path w="21600" h="22011" fill="none" extrusionOk="0">
                  <a:moveTo>
                    <a:pt x="21600" y="22011"/>
                  </a:moveTo>
                  <a:cubicBezTo>
                    <a:pt x="9670" y="22011"/>
                    <a:pt x="0" y="12340"/>
                    <a:pt x="0" y="411"/>
                  </a:cubicBezTo>
                  <a:cubicBezTo>
                    <a:pt x="-1" y="273"/>
                    <a:pt x="1" y="136"/>
                    <a:pt x="3" y="-1"/>
                  </a:cubicBezTo>
                </a:path>
                <a:path w="21600" h="22011" stroke="0" extrusionOk="0">
                  <a:moveTo>
                    <a:pt x="21600" y="22011"/>
                  </a:moveTo>
                  <a:cubicBezTo>
                    <a:pt x="9670" y="22011"/>
                    <a:pt x="0" y="12340"/>
                    <a:pt x="0" y="411"/>
                  </a:cubicBezTo>
                  <a:cubicBezTo>
                    <a:pt x="-1" y="273"/>
                    <a:pt x="1" y="136"/>
                    <a:pt x="3" y="-1"/>
                  </a:cubicBezTo>
                  <a:lnTo>
                    <a:pt x="21600" y="41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52" name="Arc 321"/>
            <p:cNvSpPr>
              <a:spLocks/>
            </p:cNvSpPr>
            <p:nvPr/>
          </p:nvSpPr>
          <p:spPr bwMode="auto">
            <a:xfrm rot="120000">
              <a:off x="3416" y="1144"/>
              <a:ext cx="158"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53" name="Arc 322"/>
            <p:cNvSpPr>
              <a:spLocks/>
            </p:cNvSpPr>
            <p:nvPr/>
          </p:nvSpPr>
          <p:spPr bwMode="auto">
            <a:xfrm rot="120000">
              <a:off x="3520" y="1148"/>
              <a:ext cx="158"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23" name="Group 323"/>
          <p:cNvGrpSpPr>
            <a:grpSpLocks/>
          </p:cNvGrpSpPr>
          <p:nvPr/>
        </p:nvGrpSpPr>
        <p:grpSpPr bwMode="auto">
          <a:xfrm rot="-385665">
            <a:off x="4240213" y="4670425"/>
            <a:ext cx="196850" cy="63500"/>
            <a:chOff x="3290" y="1135"/>
            <a:chExt cx="263" cy="55"/>
          </a:xfrm>
        </p:grpSpPr>
        <p:sp>
          <p:nvSpPr>
            <p:cNvPr id="38348" name="Arc 324"/>
            <p:cNvSpPr>
              <a:spLocks/>
            </p:cNvSpPr>
            <p:nvPr/>
          </p:nvSpPr>
          <p:spPr bwMode="auto">
            <a:xfrm rot="120000">
              <a:off x="3343" y="1136"/>
              <a:ext cx="105"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49" name="Arc 325"/>
            <p:cNvSpPr>
              <a:spLocks/>
            </p:cNvSpPr>
            <p:nvPr/>
          </p:nvSpPr>
          <p:spPr bwMode="auto">
            <a:xfrm rot="120000">
              <a:off x="3290" y="1135"/>
              <a:ext cx="158"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50" name="Arc 326"/>
            <p:cNvSpPr>
              <a:spLocks/>
            </p:cNvSpPr>
            <p:nvPr/>
          </p:nvSpPr>
          <p:spPr bwMode="auto">
            <a:xfrm rot="120000">
              <a:off x="3395" y="1138"/>
              <a:ext cx="158" cy="5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3" y="21599"/>
                  </a:moveTo>
                  <a:cubicBezTo>
                    <a:pt x="9587" y="21524"/>
                    <a:pt x="0" y="11875"/>
                    <a:pt x="0" y="0"/>
                  </a:cubicBezTo>
                </a:path>
                <a:path w="21600" h="21600" stroke="0" extrusionOk="0">
                  <a:moveTo>
                    <a:pt x="21463" y="21599"/>
                  </a:moveTo>
                  <a:cubicBezTo>
                    <a:pt x="9587" y="21524"/>
                    <a:pt x="0" y="11875"/>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24" name="Group 327"/>
          <p:cNvGrpSpPr>
            <a:grpSpLocks/>
          </p:cNvGrpSpPr>
          <p:nvPr/>
        </p:nvGrpSpPr>
        <p:grpSpPr bwMode="auto">
          <a:xfrm rot="-385665">
            <a:off x="4489450" y="4687888"/>
            <a:ext cx="195263" cy="63500"/>
            <a:chOff x="3624" y="1152"/>
            <a:chExt cx="262" cy="57"/>
          </a:xfrm>
        </p:grpSpPr>
        <p:sp>
          <p:nvSpPr>
            <p:cNvPr id="38345" name="Arc 328"/>
            <p:cNvSpPr>
              <a:spLocks/>
            </p:cNvSpPr>
            <p:nvPr/>
          </p:nvSpPr>
          <p:spPr bwMode="auto">
            <a:xfrm rot="120000">
              <a:off x="3676" y="1152"/>
              <a:ext cx="106"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46" name="Arc 329"/>
            <p:cNvSpPr>
              <a:spLocks/>
            </p:cNvSpPr>
            <p:nvPr/>
          </p:nvSpPr>
          <p:spPr bwMode="auto">
            <a:xfrm rot="120000">
              <a:off x="3624" y="1152"/>
              <a:ext cx="158"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47" name="Arc 330"/>
            <p:cNvSpPr>
              <a:spLocks/>
            </p:cNvSpPr>
            <p:nvPr/>
          </p:nvSpPr>
          <p:spPr bwMode="auto">
            <a:xfrm rot="120000">
              <a:off x="3729" y="1156"/>
              <a:ext cx="157"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2" y="21599"/>
                  </a:moveTo>
                  <a:cubicBezTo>
                    <a:pt x="9586" y="21523"/>
                    <a:pt x="0" y="11875"/>
                    <a:pt x="0" y="0"/>
                  </a:cubicBezTo>
                </a:path>
                <a:path w="21600" h="21600" stroke="0" extrusionOk="0">
                  <a:moveTo>
                    <a:pt x="21462" y="21599"/>
                  </a:moveTo>
                  <a:cubicBezTo>
                    <a:pt x="9586" y="21523"/>
                    <a:pt x="0" y="11875"/>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25" name="Group 331"/>
          <p:cNvGrpSpPr>
            <a:grpSpLocks/>
          </p:cNvGrpSpPr>
          <p:nvPr/>
        </p:nvGrpSpPr>
        <p:grpSpPr bwMode="auto">
          <a:xfrm rot="-385665">
            <a:off x="4411663" y="4672013"/>
            <a:ext cx="196850" cy="65087"/>
            <a:chOff x="3520" y="1148"/>
            <a:chExt cx="262" cy="57"/>
          </a:xfrm>
        </p:grpSpPr>
        <p:sp>
          <p:nvSpPr>
            <p:cNvPr id="38342" name="Arc 332"/>
            <p:cNvSpPr>
              <a:spLocks/>
            </p:cNvSpPr>
            <p:nvPr/>
          </p:nvSpPr>
          <p:spPr bwMode="auto">
            <a:xfrm rot="120000">
              <a:off x="3573" y="1148"/>
              <a:ext cx="105"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43" name="Arc 333"/>
            <p:cNvSpPr>
              <a:spLocks/>
            </p:cNvSpPr>
            <p:nvPr/>
          </p:nvSpPr>
          <p:spPr bwMode="auto">
            <a:xfrm rot="120000">
              <a:off x="3520" y="1148"/>
              <a:ext cx="158"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44" name="Arc 334"/>
            <p:cNvSpPr>
              <a:spLocks/>
            </p:cNvSpPr>
            <p:nvPr/>
          </p:nvSpPr>
          <p:spPr bwMode="auto">
            <a:xfrm rot="120000">
              <a:off x="3624" y="1152"/>
              <a:ext cx="158"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26" name="Group 335"/>
          <p:cNvGrpSpPr>
            <a:grpSpLocks/>
          </p:cNvGrpSpPr>
          <p:nvPr/>
        </p:nvGrpSpPr>
        <p:grpSpPr bwMode="auto">
          <a:xfrm rot="599682">
            <a:off x="4567238" y="4694238"/>
            <a:ext cx="196850" cy="65087"/>
            <a:chOff x="3729" y="1156"/>
            <a:chExt cx="262" cy="57"/>
          </a:xfrm>
        </p:grpSpPr>
        <p:sp>
          <p:nvSpPr>
            <p:cNvPr id="38339" name="Arc 336"/>
            <p:cNvSpPr>
              <a:spLocks/>
            </p:cNvSpPr>
            <p:nvPr/>
          </p:nvSpPr>
          <p:spPr bwMode="auto">
            <a:xfrm rot="120000">
              <a:off x="3781" y="1156"/>
              <a:ext cx="106" cy="53"/>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394" y="21599"/>
                  </a:moveTo>
                  <a:cubicBezTo>
                    <a:pt x="9546" y="21486"/>
                    <a:pt x="0" y="11849"/>
                    <a:pt x="0" y="0"/>
                  </a:cubicBezTo>
                </a:path>
                <a:path w="21600" h="21599" stroke="0" extrusionOk="0">
                  <a:moveTo>
                    <a:pt x="21394" y="21599"/>
                  </a:moveTo>
                  <a:cubicBezTo>
                    <a:pt x="9546" y="21486"/>
                    <a:pt x="0" y="1184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40" name="Arc 337"/>
            <p:cNvSpPr>
              <a:spLocks/>
            </p:cNvSpPr>
            <p:nvPr/>
          </p:nvSpPr>
          <p:spPr bwMode="auto">
            <a:xfrm rot="120000">
              <a:off x="3729" y="1156"/>
              <a:ext cx="157"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2" y="21599"/>
                  </a:moveTo>
                  <a:cubicBezTo>
                    <a:pt x="9586" y="21523"/>
                    <a:pt x="0" y="11875"/>
                    <a:pt x="0" y="0"/>
                  </a:cubicBezTo>
                </a:path>
                <a:path w="21600" h="21600" stroke="0" extrusionOk="0">
                  <a:moveTo>
                    <a:pt x="21462" y="21599"/>
                  </a:moveTo>
                  <a:cubicBezTo>
                    <a:pt x="9586" y="21523"/>
                    <a:pt x="0" y="11875"/>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41" name="Arc 338"/>
            <p:cNvSpPr>
              <a:spLocks/>
            </p:cNvSpPr>
            <p:nvPr/>
          </p:nvSpPr>
          <p:spPr bwMode="auto">
            <a:xfrm rot="120000">
              <a:off x="3833" y="1159"/>
              <a:ext cx="158" cy="54"/>
            </a:xfrm>
            <a:custGeom>
              <a:avLst/>
              <a:gdLst>
                <a:gd name="T0" fmla="*/ 0 w 21600"/>
                <a:gd name="T1" fmla="*/ 0 h 22002"/>
                <a:gd name="T2" fmla="*/ 0 w 21600"/>
                <a:gd name="T3" fmla="*/ 0 h 22002"/>
                <a:gd name="T4" fmla="*/ 0 w 21600"/>
                <a:gd name="T5" fmla="*/ 0 h 22002"/>
                <a:gd name="T6" fmla="*/ 0 60000 65536"/>
                <a:gd name="T7" fmla="*/ 0 60000 65536"/>
                <a:gd name="T8" fmla="*/ 0 60000 65536"/>
                <a:gd name="T9" fmla="*/ 0 w 21600"/>
                <a:gd name="T10" fmla="*/ 0 h 22002"/>
                <a:gd name="T11" fmla="*/ 21600 w 21600"/>
                <a:gd name="T12" fmla="*/ 22002 h 22002"/>
              </a:gdLst>
              <a:ahLst/>
              <a:cxnLst>
                <a:cxn ang="T6">
                  <a:pos x="T0" y="T1"/>
                </a:cxn>
                <a:cxn ang="T7">
                  <a:pos x="T2" y="T3"/>
                </a:cxn>
                <a:cxn ang="T8">
                  <a:pos x="T4" y="T5"/>
                </a:cxn>
              </a:cxnLst>
              <a:rect l="T9" t="T10" r="T11" b="T12"/>
              <a:pathLst>
                <a:path w="21600" h="22002" fill="none" extrusionOk="0">
                  <a:moveTo>
                    <a:pt x="21462" y="22001"/>
                  </a:moveTo>
                  <a:cubicBezTo>
                    <a:pt x="9586" y="21925"/>
                    <a:pt x="0" y="12277"/>
                    <a:pt x="0" y="402"/>
                  </a:cubicBezTo>
                  <a:cubicBezTo>
                    <a:pt x="-1" y="267"/>
                    <a:pt x="1" y="133"/>
                    <a:pt x="3" y="-1"/>
                  </a:cubicBezTo>
                </a:path>
                <a:path w="21600" h="22002" stroke="0" extrusionOk="0">
                  <a:moveTo>
                    <a:pt x="21462" y="22001"/>
                  </a:moveTo>
                  <a:cubicBezTo>
                    <a:pt x="9586" y="21925"/>
                    <a:pt x="0" y="12277"/>
                    <a:pt x="0" y="402"/>
                  </a:cubicBezTo>
                  <a:cubicBezTo>
                    <a:pt x="-1" y="267"/>
                    <a:pt x="1" y="133"/>
                    <a:pt x="3" y="-1"/>
                  </a:cubicBezTo>
                  <a:lnTo>
                    <a:pt x="21600" y="402"/>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27" name="Group 339"/>
          <p:cNvGrpSpPr>
            <a:grpSpLocks/>
          </p:cNvGrpSpPr>
          <p:nvPr/>
        </p:nvGrpSpPr>
        <p:grpSpPr bwMode="auto">
          <a:xfrm rot="-385665">
            <a:off x="3671888" y="4659313"/>
            <a:ext cx="196850" cy="66675"/>
            <a:chOff x="2574" y="1091"/>
            <a:chExt cx="262" cy="58"/>
          </a:xfrm>
        </p:grpSpPr>
        <p:sp>
          <p:nvSpPr>
            <p:cNvPr id="38336" name="Arc 340"/>
            <p:cNvSpPr>
              <a:spLocks/>
            </p:cNvSpPr>
            <p:nvPr/>
          </p:nvSpPr>
          <p:spPr bwMode="auto">
            <a:xfrm rot="120000">
              <a:off x="2627" y="1092"/>
              <a:ext cx="106" cy="53"/>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394" y="21599"/>
                  </a:moveTo>
                  <a:cubicBezTo>
                    <a:pt x="9546" y="21486"/>
                    <a:pt x="0" y="11849"/>
                    <a:pt x="0" y="0"/>
                  </a:cubicBezTo>
                </a:path>
                <a:path w="21600" h="21599" stroke="0" extrusionOk="0">
                  <a:moveTo>
                    <a:pt x="21394" y="21599"/>
                  </a:moveTo>
                  <a:cubicBezTo>
                    <a:pt x="9546" y="21486"/>
                    <a:pt x="0" y="1184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37" name="Arc 341"/>
            <p:cNvSpPr>
              <a:spLocks/>
            </p:cNvSpPr>
            <p:nvPr/>
          </p:nvSpPr>
          <p:spPr bwMode="auto">
            <a:xfrm rot="120000">
              <a:off x="2574" y="1091"/>
              <a:ext cx="158" cy="54"/>
            </a:xfrm>
            <a:custGeom>
              <a:avLst/>
              <a:gdLst>
                <a:gd name="T0" fmla="*/ 0 w 21600"/>
                <a:gd name="T1" fmla="*/ 0 h 22002"/>
                <a:gd name="T2" fmla="*/ 0 w 21600"/>
                <a:gd name="T3" fmla="*/ 0 h 22002"/>
                <a:gd name="T4" fmla="*/ 0 w 21600"/>
                <a:gd name="T5" fmla="*/ 0 h 22002"/>
                <a:gd name="T6" fmla="*/ 0 60000 65536"/>
                <a:gd name="T7" fmla="*/ 0 60000 65536"/>
                <a:gd name="T8" fmla="*/ 0 60000 65536"/>
                <a:gd name="T9" fmla="*/ 0 w 21600"/>
                <a:gd name="T10" fmla="*/ 0 h 22002"/>
                <a:gd name="T11" fmla="*/ 21600 w 21600"/>
                <a:gd name="T12" fmla="*/ 22002 h 22002"/>
              </a:gdLst>
              <a:ahLst/>
              <a:cxnLst>
                <a:cxn ang="T6">
                  <a:pos x="T0" y="T1"/>
                </a:cxn>
                <a:cxn ang="T7">
                  <a:pos x="T2" y="T3"/>
                </a:cxn>
                <a:cxn ang="T8">
                  <a:pos x="T4" y="T5"/>
                </a:cxn>
              </a:cxnLst>
              <a:rect l="T9" t="T10" r="T11" b="T12"/>
              <a:pathLst>
                <a:path w="21600" h="22002" fill="none" extrusionOk="0">
                  <a:moveTo>
                    <a:pt x="21462" y="22001"/>
                  </a:moveTo>
                  <a:cubicBezTo>
                    <a:pt x="9586" y="21925"/>
                    <a:pt x="0" y="12277"/>
                    <a:pt x="0" y="402"/>
                  </a:cubicBezTo>
                  <a:cubicBezTo>
                    <a:pt x="-1" y="267"/>
                    <a:pt x="1" y="133"/>
                    <a:pt x="3" y="-1"/>
                  </a:cubicBezTo>
                </a:path>
                <a:path w="21600" h="22002" stroke="0" extrusionOk="0">
                  <a:moveTo>
                    <a:pt x="21462" y="22001"/>
                  </a:moveTo>
                  <a:cubicBezTo>
                    <a:pt x="9586" y="21925"/>
                    <a:pt x="0" y="12277"/>
                    <a:pt x="0" y="402"/>
                  </a:cubicBezTo>
                  <a:cubicBezTo>
                    <a:pt x="-1" y="267"/>
                    <a:pt x="1" y="133"/>
                    <a:pt x="3" y="-1"/>
                  </a:cubicBezTo>
                  <a:lnTo>
                    <a:pt x="21600" y="402"/>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38" name="Arc 342"/>
            <p:cNvSpPr>
              <a:spLocks/>
            </p:cNvSpPr>
            <p:nvPr/>
          </p:nvSpPr>
          <p:spPr bwMode="auto">
            <a:xfrm rot="120000">
              <a:off x="2679" y="1096"/>
              <a:ext cx="157" cy="53"/>
            </a:xfrm>
            <a:custGeom>
              <a:avLst/>
              <a:gdLst>
                <a:gd name="T0" fmla="*/ 0 w 21600"/>
                <a:gd name="T1" fmla="*/ 0 h 22011"/>
                <a:gd name="T2" fmla="*/ 0 w 21600"/>
                <a:gd name="T3" fmla="*/ 0 h 22011"/>
                <a:gd name="T4" fmla="*/ 0 w 21600"/>
                <a:gd name="T5" fmla="*/ 0 h 22011"/>
                <a:gd name="T6" fmla="*/ 0 60000 65536"/>
                <a:gd name="T7" fmla="*/ 0 60000 65536"/>
                <a:gd name="T8" fmla="*/ 0 60000 65536"/>
                <a:gd name="T9" fmla="*/ 0 w 21600"/>
                <a:gd name="T10" fmla="*/ 0 h 22011"/>
                <a:gd name="T11" fmla="*/ 21600 w 21600"/>
                <a:gd name="T12" fmla="*/ 22011 h 22011"/>
              </a:gdLst>
              <a:ahLst/>
              <a:cxnLst>
                <a:cxn ang="T6">
                  <a:pos x="T0" y="T1"/>
                </a:cxn>
                <a:cxn ang="T7">
                  <a:pos x="T2" y="T3"/>
                </a:cxn>
                <a:cxn ang="T8">
                  <a:pos x="T4" y="T5"/>
                </a:cxn>
              </a:cxnLst>
              <a:rect l="T9" t="T10" r="T11" b="T12"/>
              <a:pathLst>
                <a:path w="21600" h="22011" fill="none" extrusionOk="0">
                  <a:moveTo>
                    <a:pt x="21600" y="22011"/>
                  </a:moveTo>
                  <a:cubicBezTo>
                    <a:pt x="9670" y="22011"/>
                    <a:pt x="0" y="12340"/>
                    <a:pt x="0" y="411"/>
                  </a:cubicBezTo>
                  <a:cubicBezTo>
                    <a:pt x="-1" y="273"/>
                    <a:pt x="1" y="136"/>
                    <a:pt x="3" y="-1"/>
                  </a:cubicBezTo>
                </a:path>
                <a:path w="21600" h="22011" stroke="0" extrusionOk="0">
                  <a:moveTo>
                    <a:pt x="21600" y="22011"/>
                  </a:moveTo>
                  <a:cubicBezTo>
                    <a:pt x="9670" y="22011"/>
                    <a:pt x="0" y="12340"/>
                    <a:pt x="0" y="411"/>
                  </a:cubicBezTo>
                  <a:cubicBezTo>
                    <a:pt x="-1" y="273"/>
                    <a:pt x="1" y="136"/>
                    <a:pt x="3" y="-1"/>
                  </a:cubicBezTo>
                  <a:lnTo>
                    <a:pt x="21600" y="411"/>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28" name="Group 343"/>
          <p:cNvGrpSpPr>
            <a:grpSpLocks/>
          </p:cNvGrpSpPr>
          <p:nvPr/>
        </p:nvGrpSpPr>
        <p:grpSpPr bwMode="auto">
          <a:xfrm rot="-385665">
            <a:off x="3810000" y="4662488"/>
            <a:ext cx="198438" cy="66675"/>
            <a:chOff x="2757" y="1102"/>
            <a:chExt cx="263" cy="58"/>
          </a:xfrm>
        </p:grpSpPr>
        <p:sp>
          <p:nvSpPr>
            <p:cNvPr id="38333" name="Arc 344"/>
            <p:cNvSpPr>
              <a:spLocks/>
            </p:cNvSpPr>
            <p:nvPr/>
          </p:nvSpPr>
          <p:spPr bwMode="auto">
            <a:xfrm rot="120000">
              <a:off x="2810" y="1103"/>
              <a:ext cx="104"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34" name="Arc 345"/>
            <p:cNvSpPr>
              <a:spLocks/>
            </p:cNvSpPr>
            <p:nvPr/>
          </p:nvSpPr>
          <p:spPr bwMode="auto">
            <a:xfrm rot="120000">
              <a:off x="2757" y="1102"/>
              <a:ext cx="157"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35" name="Arc 346"/>
            <p:cNvSpPr>
              <a:spLocks/>
            </p:cNvSpPr>
            <p:nvPr/>
          </p:nvSpPr>
          <p:spPr bwMode="auto">
            <a:xfrm rot="120000">
              <a:off x="2862" y="1106"/>
              <a:ext cx="158" cy="54"/>
            </a:xfrm>
            <a:custGeom>
              <a:avLst/>
              <a:gdLst>
                <a:gd name="T0" fmla="*/ 0 w 21600"/>
                <a:gd name="T1" fmla="*/ 0 h 22002"/>
                <a:gd name="T2" fmla="*/ 0 w 21600"/>
                <a:gd name="T3" fmla="*/ 0 h 22002"/>
                <a:gd name="T4" fmla="*/ 0 w 21600"/>
                <a:gd name="T5" fmla="*/ 0 h 22002"/>
                <a:gd name="T6" fmla="*/ 0 60000 65536"/>
                <a:gd name="T7" fmla="*/ 0 60000 65536"/>
                <a:gd name="T8" fmla="*/ 0 60000 65536"/>
                <a:gd name="T9" fmla="*/ 0 w 21600"/>
                <a:gd name="T10" fmla="*/ 0 h 22002"/>
                <a:gd name="T11" fmla="*/ 21600 w 21600"/>
                <a:gd name="T12" fmla="*/ 22002 h 22002"/>
              </a:gdLst>
              <a:ahLst/>
              <a:cxnLst>
                <a:cxn ang="T6">
                  <a:pos x="T0" y="T1"/>
                </a:cxn>
                <a:cxn ang="T7">
                  <a:pos x="T2" y="T3"/>
                </a:cxn>
                <a:cxn ang="T8">
                  <a:pos x="T4" y="T5"/>
                </a:cxn>
              </a:cxnLst>
              <a:rect l="T9" t="T10" r="T11" b="T12"/>
              <a:pathLst>
                <a:path w="21600" h="22002" fill="none" extrusionOk="0">
                  <a:moveTo>
                    <a:pt x="21462" y="22001"/>
                  </a:moveTo>
                  <a:cubicBezTo>
                    <a:pt x="9586" y="21925"/>
                    <a:pt x="0" y="12277"/>
                    <a:pt x="0" y="402"/>
                  </a:cubicBezTo>
                  <a:cubicBezTo>
                    <a:pt x="-1" y="267"/>
                    <a:pt x="1" y="133"/>
                    <a:pt x="3" y="-1"/>
                  </a:cubicBezTo>
                </a:path>
                <a:path w="21600" h="22002" stroke="0" extrusionOk="0">
                  <a:moveTo>
                    <a:pt x="21462" y="22001"/>
                  </a:moveTo>
                  <a:cubicBezTo>
                    <a:pt x="9586" y="21925"/>
                    <a:pt x="0" y="12277"/>
                    <a:pt x="0" y="402"/>
                  </a:cubicBezTo>
                  <a:cubicBezTo>
                    <a:pt x="-1" y="267"/>
                    <a:pt x="1" y="133"/>
                    <a:pt x="3" y="-1"/>
                  </a:cubicBezTo>
                  <a:lnTo>
                    <a:pt x="21600" y="402"/>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29" name="Group 347"/>
          <p:cNvGrpSpPr>
            <a:grpSpLocks/>
          </p:cNvGrpSpPr>
          <p:nvPr/>
        </p:nvGrpSpPr>
        <p:grpSpPr bwMode="auto">
          <a:xfrm rot="-385665">
            <a:off x="4470400" y="4687888"/>
            <a:ext cx="195263" cy="63500"/>
            <a:chOff x="3600" y="1151"/>
            <a:chExt cx="260" cy="57"/>
          </a:xfrm>
        </p:grpSpPr>
        <p:sp>
          <p:nvSpPr>
            <p:cNvPr id="38330" name="Arc 348"/>
            <p:cNvSpPr>
              <a:spLocks/>
            </p:cNvSpPr>
            <p:nvPr/>
          </p:nvSpPr>
          <p:spPr bwMode="auto">
            <a:xfrm rot="120000">
              <a:off x="3651" y="1151"/>
              <a:ext cx="105" cy="5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31" name="Arc 349"/>
            <p:cNvSpPr>
              <a:spLocks/>
            </p:cNvSpPr>
            <p:nvPr/>
          </p:nvSpPr>
          <p:spPr bwMode="auto">
            <a:xfrm rot="120000">
              <a:off x="3600" y="1151"/>
              <a:ext cx="157"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32" name="Arc 350"/>
            <p:cNvSpPr>
              <a:spLocks/>
            </p:cNvSpPr>
            <p:nvPr/>
          </p:nvSpPr>
          <p:spPr bwMode="auto">
            <a:xfrm rot="120000">
              <a:off x="3703" y="1155"/>
              <a:ext cx="157" cy="53"/>
            </a:xfrm>
            <a:custGeom>
              <a:avLst/>
              <a:gdLst>
                <a:gd name="T0" fmla="*/ 0 w 21600"/>
                <a:gd name="T1" fmla="*/ 0 h 22011"/>
                <a:gd name="T2" fmla="*/ 0 w 21600"/>
                <a:gd name="T3" fmla="*/ 0 h 22011"/>
                <a:gd name="T4" fmla="*/ 0 w 21600"/>
                <a:gd name="T5" fmla="*/ 0 h 22011"/>
                <a:gd name="T6" fmla="*/ 0 60000 65536"/>
                <a:gd name="T7" fmla="*/ 0 60000 65536"/>
                <a:gd name="T8" fmla="*/ 0 60000 65536"/>
                <a:gd name="T9" fmla="*/ 0 w 21600"/>
                <a:gd name="T10" fmla="*/ 0 h 22011"/>
                <a:gd name="T11" fmla="*/ 21600 w 21600"/>
                <a:gd name="T12" fmla="*/ 22011 h 22011"/>
              </a:gdLst>
              <a:ahLst/>
              <a:cxnLst>
                <a:cxn ang="T6">
                  <a:pos x="T0" y="T1"/>
                </a:cxn>
                <a:cxn ang="T7">
                  <a:pos x="T2" y="T3"/>
                </a:cxn>
                <a:cxn ang="T8">
                  <a:pos x="T4" y="T5"/>
                </a:cxn>
              </a:cxnLst>
              <a:rect l="T9" t="T10" r="T11" b="T12"/>
              <a:pathLst>
                <a:path w="21600" h="22011" fill="none" extrusionOk="0">
                  <a:moveTo>
                    <a:pt x="21600" y="22011"/>
                  </a:moveTo>
                  <a:cubicBezTo>
                    <a:pt x="9670" y="22011"/>
                    <a:pt x="0" y="12340"/>
                    <a:pt x="0" y="411"/>
                  </a:cubicBezTo>
                  <a:cubicBezTo>
                    <a:pt x="-1" y="273"/>
                    <a:pt x="1" y="136"/>
                    <a:pt x="3" y="-1"/>
                  </a:cubicBezTo>
                </a:path>
                <a:path w="21600" h="22011" stroke="0" extrusionOk="0">
                  <a:moveTo>
                    <a:pt x="21600" y="22011"/>
                  </a:moveTo>
                  <a:cubicBezTo>
                    <a:pt x="9670" y="22011"/>
                    <a:pt x="0" y="12340"/>
                    <a:pt x="0" y="411"/>
                  </a:cubicBezTo>
                  <a:cubicBezTo>
                    <a:pt x="-1" y="273"/>
                    <a:pt x="1" y="136"/>
                    <a:pt x="3" y="-1"/>
                  </a:cubicBezTo>
                  <a:lnTo>
                    <a:pt x="21600" y="411"/>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30" name="Group 351"/>
          <p:cNvGrpSpPr>
            <a:grpSpLocks/>
          </p:cNvGrpSpPr>
          <p:nvPr/>
        </p:nvGrpSpPr>
        <p:grpSpPr bwMode="auto">
          <a:xfrm rot="-385665">
            <a:off x="4349750" y="4664075"/>
            <a:ext cx="196850" cy="63500"/>
            <a:chOff x="3440" y="1137"/>
            <a:chExt cx="261" cy="56"/>
          </a:xfrm>
        </p:grpSpPr>
        <p:sp>
          <p:nvSpPr>
            <p:cNvPr id="38327" name="Arc 352"/>
            <p:cNvSpPr>
              <a:spLocks/>
            </p:cNvSpPr>
            <p:nvPr/>
          </p:nvSpPr>
          <p:spPr bwMode="auto">
            <a:xfrm rot="120000">
              <a:off x="3491" y="1137"/>
              <a:ext cx="106" cy="53"/>
            </a:xfrm>
            <a:custGeom>
              <a:avLst/>
              <a:gdLst>
                <a:gd name="T0" fmla="*/ 0 w 21600"/>
                <a:gd name="T1" fmla="*/ 0 h 22008"/>
                <a:gd name="T2" fmla="*/ 0 w 21600"/>
                <a:gd name="T3" fmla="*/ 0 h 22008"/>
                <a:gd name="T4" fmla="*/ 0 w 21600"/>
                <a:gd name="T5" fmla="*/ 0 h 22008"/>
                <a:gd name="T6" fmla="*/ 0 60000 65536"/>
                <a:gd name="T7" fmla="*/ 0 60000 65536"/>
                <a:gd name="T8" fmla="*/ 0 60000 65536"/>
                <a:gd name="T9" fmla="*/ 0 w 21600"/>
                <a:gd name="T10" fmla="*/ 0 h 22008"/>
                <a:gd name="T11" fmla="*/ 21600 w 21600"/>
                <a:gd name="T12" fmla="*/ 22008 h 22008"/>
              </a:gdLst>
              <a:ahLst/>
              <a:cxnLst>
                <a:cxn ang="T6">
                  <a:pos x="T0" y="T1"/>
                </a:cxn>
                <a:cxn ang="T7">
                  <a:pos x="T2" y="T3"/>
                </a:cxn>
                <a:cxn ang="T8">
                  <a:pos x="T4" y="T5"/>
                </a:cxn>
              </a:cxnLst>
              <a:rect l="T9" t="T10" r="T11" b="T12"/>
              <a:pathLst>
                <a:path w="21600" h="22008" fill="none" extrusionOk="0">
                  <a:moveTo>
                    <a:pt x="21392" y="22008"/>
                  </a:moveTo>
                  <a:cubicBezTo>
                    <a:pt x="9544" y="21894"/>
                    <a:pt x="0" y="12257"/>
                    <a:pt x="0" y="409"/>
                  </a:cubicBezTo>
                  <a:cubicBezTo>
                    <a:pt x="-1" y="272"/>
                    <a:pt x="1" y="136"/>
                    <a:pt x="3" y="-1"/>
                  </a:cubicBezTo>
                </a:path>
                <a:path w="21600" h="22008" stroke="0" extrusionOk="0">
                  <a:moveTo>
                    <a:pt x="21392" y="22008"/>
                  </a:moveTo>
                  <a:cubicBezTo>
                    <a:pt x="9544" y="21894"/>
                    <a:pt x="0" y="12257"/>
                    <a:pt x="0" y="409"/>
                  </a:cubicBezTo>
                  <a:cubicBezTo>
                    <a:pt x="-1" y="272"/>
                    <a:pt x="1" y="136"/>
                    <a:pt x="3" y="-1"/>
                  </a:cubicBezTo>
                  <a:lnTo>
                    <a:pt x="21600" y="409"/>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28" name="Arc 353"/>
            <p:cNvSpPr>
              <a:spLocks/>
            </p:cNvSpPr>
            <p:nvPr/>
          </p:nvSpPr>
          <p:spPr bwMode="auto">
            <a:xfrm rot="120000">
              <a:off x="3440" y="1137"/>
              <a:ext cx="157" cy="54"/>
            </a:xfrm>
            <a:custGeom>
              <a:avLst/>
              <a:gdLst>
                <a:gd name="T0" fmla="*/ 0 w 21600"/>
                <a:gd name="T1" fmla="*/ 0 h 22002"/>
                <a:gd name="T2" fmla="*/ 0 w 21600"/>
                <a:gd name="T3" fmla="*/ 0 h 22002"/>
                <a:gd name="T4" fmla="*/ 0 w 21600"/>
                <a:gd name="T5" fmla="*/ 0 h 22002"/>
                <a:gd name="T6" fmla="*/ 0 60000 65536"/>
                <a:gd name="T7" fmla="*/ 0 60000 65536"/>
                <a:gd name="T8" fmla="*/ 0 60000 65536"/>
                <a:gd name="T9" fmla="*/ 0 w 21600"/>
                <a:gd name="T10" fmla="*/ 0 h 22002"/>
                <a:gd name="T11" fmla="*/ 21600 w 21600"/>
                <a:gd name="T12" fmla="*/ 22002 h 22002"/>
              </a:gdLst>
              <a:ahLst/>
              <a:cxnLst>
                <a:cxn ang="T6">
                  <a:pos x="T0" y="T1"/>
                </a:cxn>
                <a:cxn ang="T7">
                  <a:pos x="T2" y="T3"/>
                </a:cxn>
                <a:cxn ang="T8">
                  <a:pos x="T4" y="T5"/>
                </a:cxn>
              </a:cxnLst>
              <a:rect l="T9" t="T10" r="T11" b="T12"/>
              <a:pathLst>
                <a:path w="21600" h="22002" fill="none" extrusionOk="0">
                  <a:moveTo>
                    <a:pt x="21461" y="22001"/>
                  </a:moveTo>
                  <a:cubicBezTo>
                    <a:pt x="9586" y="21925"/>
                    <a:pt x="0" y="12277"/>
                    <a:pt x="0" y="402"/>
                  </a:cubicBezTo>
                  <a:cubicBezTo>
                    <a:pt x="-1" y="267"/>
                    <a:pt x="1" y="133"/>
                    <a:pt x="3" y="-1"/>
                  </a:cubicBezTo>
                </a:path>
                <a:path w="21600" h="22002" stroke="0" extrusionOk="0">
                  <a:moveTo>
                    <a:pt x="21461" y="22001"/>
                  </a:moveTo>
                  <a:cubicBezTo>
                    <a:pt x="9586" y="21925"/>
                    <a:pt x="0" y="12277"/>
                    <a:pt x="0" y="402"/>
                  </a:cubicBezTo>
                  <a:cubicBezTo>
                    <a:pt x="-1" y="267"/>
                    <a:pt x="1" y="133"/>
                    <a:pt x="3" y="-1"/>
                  </a:cubicBezTo>
                  <a:lnTo>
                    <a:pt x="21600" y="402"/>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29" name="Arc 354"/>
            <p:cNvSpPr>
              <a:spLocks/>
            </p:cNvSpPr>
            <p:nvPr/>
          </p:nvSpPr>
          <p:spPr bwMode="auto">
            <a:xfrm rot="120000">
              <a:off x="3543" y="1140"/>
              <a:ext cx="158"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3" y="21599"/>
                  </a:moveTo>
                  <a:cubicBezTo>
                    <a:pt x="9587" y="21524"/>
                    <a:pt x="0" y="11875"/>
                    <a:pt x="0" y="0"/>
                  </a:cubicBezTo>
                </a:path>
                <a:path w="21600" h="21600" stroke="0" extrusionOk="0">
                  <a:moveTo>
                    <a:pt x="21463" y="21599"/>
                  </a:moveTo>
                  <a:cubicBezTo>
                    <a:pt x="9587" y="21524"/>
                    <a:pt x="0" y="11875"/>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31" name="Group 355"/>
          <p:cNvGrpSpPr>
            <a:grpSpLocks/>
          </p:cNvGrpSpPr>
          <p:nvPr/>
        </p:nvGrpSpPr>
        <p:grpSpPr bwMode="auto">
          <a:xfrm rot="-385665">
            <a:off x="4070350" y="4673600"/>
            <a:ext cx="195263" cy="65088"/>
            <a:chOff x="3075" y="1110"/>
            <a:chExt cx="261" cy="57"/>
          </a:xfrm>
        </p:grpSpPr>
        <p:sp>
          <p:nvSpPr>
            <p:cNvPr id="38324" name="Arc 356"/>
            <p:cNvSpPr>
              <a:spLocks/>
            </p:cNvSpPr>
            <p:nvPr/>
          </p:nvSpPr>
          <p:spPr bwMode="auto">
            <a:xfrm rot="120000">
              <a:off x="3127" y="1111"/>
              <a:ext cx="105" cy="5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25" name="Arc 357"/>
            <p:cNvSpPr>
              <a:spLocks/>
            </p:cNvSpPr>
            <p:nvPr/>
          </p:nvSpPr>
          <p:spPr bwMode="auto">
            <a:xfrm rot="120000">
              <a:off x="3075" y="1110"/>
              <a:ext cx="157" cy="5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2" y="21599"/>
                  </a:moveTo>
                  <a:cubicBezTo>
                    <a:pt x="9586" y="21523"/>
                    <a:pt x="0" y="11875"/>
                    <a:pt x="0" y="0"/>
                  </a:cubicBezTo>
                </a:path>
                <a:path w="21600" h="21600" stroke="0" extrusionOk="0">
                  <a:moveTo>
                    <a:pt x="21462" y="21599"/>
                  </a:moveTo>
                  <a:cubicBezTo>
                    <a:pt x="9586" y="21523"/>
                    <a:pt x="0" y="11875"/>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26" name="Arc 358"/>
            <p:cNvSpPr>
              <a:spLocks/>
            </p:cNvSpPr>
            <p:nvPr/>
          </p:nvSpPr>
          <p:spPr bwMode="auto">
            <a:xfrm rot="120000">
              <a:off x="3179" y="1115"/>
              <a:ext cx="157" cy="52"/>
            </a:xfrm>
            <a:custGeom>
              <a:avLst/>
              <a:gdLst>
                <a:gd name="T0" fmla="*/ 0 w 21600"/>
                <a:gd name="T1" fmla="*/ 0 h 22019"/>
                <a:gd name="T2" fmla="*/ 0 w 21600"/>
                <a:gd name="T3" fmla="*/ 0 h 22019"/>
                <a:gd name="T4" fmla="*/ 0 w 21600"/>
                <a:gd name="T5" fmla="*/ 0 h 22019"/>
                <a:gd name="T6" fmla="*/ 0 60000 65536"/>
                <a:gd name="T7" fmla="*/ 0 60000 65536"/>
                <a:gd name="T8" fmla="*/ 0 60000 65536"/>
                <a:gd name="T9" fmla="*/ 0 w 21600"/>
                <a:gd name="T10" fmla="*/ 0 h 22019"/>
                <a:gd name="T11" fmla="*/ 21600 w 21600"/>
                <a:gd name="T12" fmla="*/ 22019 h 22019"/>
              </a:gdLst>
              <a:ahLst/>
              <a:cxnLst>
                <a:cxn ang="T6">
                  <a:pos x="T0" y="T1"/>
                </a:cxn>
                <a:cxn ang="T7">
                  <a:pos x="T2" y="T3"/>
                </a:cxn>
                <a:cxn ang="T8">
                  <a:pos x="T4" y="T5"/>
                </a:cxn>
              </a:cxnLst>
              <a:rect l="T9" t="T10" r="T11" b="T12"/>
              <a:pathLst>
                <a:path w="21600" h="22019" fill="none" extrusionOk="0">
                  <a:moveTo>
                    <a:pt x="21600" y="22019"/>
                  </a:moveTo>
                  <a:cubicBezTo>
                    <a:pt x="9670" y="22019"/>
                    <a:pt x="0" y="12348"/>
                    <a:pt x="0" y="419"/>
                  </a:cubicBezTo>
                  <a:cubicBezTo>
                    <a:pt x="-1" y="279"/>
                    <a:pt x="1" y="139"/>
                    <a:pt x="4" y="0"/>
                  </a:cubicBezTo>
                </a:path>
                <a:path w="21600" h="22019" stroke="0" extrusionOk="0">
                  <a:moveTo>
                    <a:pt x="21600" y="22019"/>
                  </a:moveTo>
                  <a:cubicBezTo>
                    <a:pt x="9670" y="22019"/>
                    <a:pt x="0" y="12348"/>
                    <a:pt x="0" y="419"/>
                  </a:cubicBezTo>
                  <a:cubicBezTo>
                    <a:pt x="-1" y="279"/>
                    <a:pt x="1" y="139"/>
                    <a:pt x="4" y="0"/>
                  </a:cubicBezTo>
                  <a:lnTo>
                    <a:pt x="21600" y="419"/>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32" name="Group 359"/>
          <p:cNvGrpSpPr>
            <a:grpSpLocks/>
          </p:cNvGrpSpPr>
          <p:nvPr/>
        </p:nvGrpSpPr>
        <p:grpSpPr bwMode="auto">
          <a:xfrm rot="-385665">
            <a:off x="3878263" y="4679950"/>
            <a:ext cx="196850" cy="65088"/>
            <a:chOff x="2844" y="1123"/>
            <a:chExt cx="260" cy="56"/>
          </a:xfrm>
        </p:grpSpPr>
        <p:sp>
          <p:nvSpPr>
            <p:cNvPr id="38321" name="Arc 360"/>
            <p:cNvSpPr>
              <a:spLocks/>
            </p:cNvSpPr>
            <p:nvPr/>
          </p:nvSpPr>
          <p:spPr bwMode="auto">
            <a:xfrm rot="120000">
              <a:off x="2895" y="1124"/>
              <a:ext cx="105" cy="5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392" y="21599"/>
                  </a:moveTo>
                  <a:cubicBezTo>
                    <a:pt x="9544" y="21485"/>
                    <a:pt x="0" y="11848"/>
                    <a:pt x="0" y="0"/>
                  </a:cubicBezTo>
                </a:path>
                <a:path w="21600" h="21599" stroke="0" extrusionOk="0">
                  <a:moveTo>
                    <a:pt x="21392" y="21599"/>
                  </a:moveTo>
                  <a:cubicBezTo>
                    <a:pt x="9544" y="21485"/>
                    <a:pt x="0" y="11848"/>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22" name="Arc 361"/>
            <p:cNvSpPr>
              <a:spLocks/>
            </p:cNvSpPr>
            <p:nvPr/>
          </p:nvSpPr>
          <p:spPr bwMode="auto">
            <a:xfrm rot="120000">
              <a:off x="2844" y="1123"/>
              <a:ext cx="157" cy="5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23" name="Arc 362"/>
            <p:cNvSpPr>
              <a:spLocks/>
            </p:cNvSpPr>
            <p:nvPr/>
          </p:nvSpPr>
          <p:spPr bwMode="auto">
            <a:xfrm rot="120000">
              <a:off x="2947" y="1126"/>
              <a:ext cx="157"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33" name="Group 363"/>
          <p:cNvGrpSpPr>
            <a:grpSpLocks/>
          </p:cNvGrpSpPr>
          <p:nvPr/>
        </p:nvGrpSpPr>
        <p:grpSpPr bwMode="auto">
          <a:xfrm rot="-385665">
            <a:off x="3935413" y="4665663"/>
            <a:ext cx="193675" cy="65087"/>
            <a:chOff x="2920" y="1108"/>
            <a:chExt cx="259" cy="58"/>
          </a:xfrm>
        </p:grpSpPr>
        <p:sp>
          <p:nvSpPr>
            <p:cNvPr id="38318" name="Arc 364"/>
            <p:cNvSpPr>
              <a:spLocks/>
            </p:cNvSpPr>
            <p:nvPr/>
          </p:nvSpPr>
          <p:spPr bwMode="auto">
            <a:xfrm rot="120000">
              <a:off x="2969" y="1110"/>
              <a:ext cx="106" cy="53"/>
            </a:xfrm>
            <a:custGeom>
              <a:avLst/>
              <a:gdLst>
                <a:gd name="T0" fmla="*/ 0 w 21600"/>
                <a:gd name="T1" fmla="*/ 0 h 22008"/>
                <a:gd name="T2" fmla="*/ 0 w 21600"/>
                <a:gd name="T3" fmla="*/ 0 h 22008"/>
                <a:gd name="T4" fmla="*/ 0 w 21600"/>
                <a:gd name="T5" fmla="*/ 0 h 22008"/>
                <a:gd name="T6" fmla="*/ 0 60000 65536"/>
                <a:gd name="T7" fmla="*/ 0 60000 65536"/>
                <a:gd name="T8" fmla="*/ 0 60000 65536"/>
                <a:gd name="T9" fmla="*/ 0 w 21600"/>
                <a:gd name="T10" fmla="*/ 0 h 22008"/>
                <a:gd name="T11" fmla="*/ 21600 w 21600"/>
                <a:gd name="T12" fmla="*/ 22008 h 22008"/>
              </a:gdLst>
              <a:ahLst/>
              <a:cxnLst>
                <a:cxn ang="T6">
                  <a:pos x="T0" y="T1"/>
                </a:cxn>
                <a:cxn ang="T7">
                  <a:pos x="T2" y="T3"/>
                </a:cxn>
                <a:cxn ang="T8">
                  <a:pos x="T4" y="T5"/>
                </a:cxn>
              </a:cxnLst>
              <a:rect l="T9" t="T10" r="T11" b="T12"/>
              <a:pathLst>
                <a:path w="21600" h="22008" fill="none" extrusionOk="0">
                  <a:moveTo>
                    <a:pt x="21392" y="22008"/>
                  </a:moveTo>
                  <a:cubicBezTo>
                    <a:pt x="9544" y="21894"/>
                    <a:pt x="0" y="12257"/>
                    <a:pt x="0" y="409"/>
                  </a:cubicBezTo>
                  <a:cubicBezTo>
                    <a:pt x="-1" y="272"/>
                    <a:pt x="1" y="136"/>
                    <a:pt x="3" y="-1"/>
                  </a:cubicBezTo>
                </a:path>
                <a:path w="21600" h="22008" stroke="0" extrusionOk="0">
                  <a:moveTo>
                    <a:pt x="21392" y="22008"/>
                  </a:moveTo>
                  <a:cubicBezTo>
                    <a:pt x="9544" y="21894"/>
                    <a:pt x="0" y="12257"/>
                    <a:pt x="0" y="409"/>
                  </a:cubicBezTo>
                  <a:cubicBezTo>
                    <a:pt x="-1" y="272"/>
                    <a:pt x="1" y="136"/>
                    <a:pt x="3" y="-1"/>
                  </a:cubicBezTo>
                  <a:lnTo>
                    <a:pt x="21600" y="409"/>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19" name="Arc 365"/>
            <p:cNvSpPr>
              <a:spLocks/>
            </p:cNvSpPr>
            <p:nvPr/>
          </p:nvSpPr>
          <p:spPr bwMode="auto">
            <a:xfrm rot="120000">
              <a:off x="2920" y="1108"/>
              <a:ext cx="156"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20" name="Arc 366"/>
            <p:cNvSpPr>
              <a:spLocks/>
            </p:cNvSpPr>
            <p:nvPr/>
          </p:nvSpPr>
          <p:spPr bwMode="auto">
            <a:xfrm rot="120000">
              <a:off x="3020" y="1113"/>
              <a:ext cx="159"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34" name="Group 367"/>
          <p:cNvGrpSpPr>
            <a:grpSpLocks/>
          </p:cNvGrpSpPr>
          <p:nvPr/>
        </p:nvGrpSpPr>
        <p:grpSpPr bwMode="auto">
          <a:xfrm rot="-385665">
            <a:off x="4187825" y="4662488"/>
            <a:ext cx="195263" cy="68262"/>
            <a:chOff x="3265" y="1129"/>
            <a:chExt cx="262" cy="59"/>
          </a:xfrm>
        </p:grpSpPr>
        <p:sp>
          <p:nvSpPr>
            <p:cNvPr id="38315" name="Arc 368"/>
            <p:cNvSpPr>
              <a:spLocks/>
            </p:cNvSpPr>
            <p:nvPr/>
          </p:nvSpPr>
          <p:spPr bwMode="auto">
            <a:xfrm rot="120000">
              <a:off x="3318" y="1130"/>
              <a:ext cx="105"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16" name="Arc 369"/>
            <p:cNvSpPr>
              <a:spLocks/>
            </p:cNvSpPr>
            <p:nvPr/>
          </p:nvSpPr>
          <p:spPr bwMode="auto">
            <a:xfrm rot="120000">
              <a:off x="3265" y="1129"/>
              <a:ext cx="158"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3" y="21599"/>
                  </a:moveTo>
                  <a:cubicBezTo>
                    <a:pt x="9587" y="21524"/>
                    <a:pt x="0" y="11875"/>
                    <a:pt x="0" y="0"/>
                  </a:cubicBezTo>
                </a:path>
                <a:path w="21600" h="21600" stroke="0" extrusionOk="0">
                  <a:moveTo>
                    <a:pt x="21463" y="21599"/>
                  </a:moveTo>
                  <a:cubicBezTo>
                    <a:pt x="9587" y="21524"/>
                    <a:pt x="0" y="11875"/>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17" name="Arc 370"/>
            <p:cNvSpPr>
              <a:spLocks/>
            </p:cNvSpPr>
            <p:nvPr/>
          </p:nvSpPr>
          <p:spPr bwMode="auto">
            <a:xfrm rot="120000">
              <a:off x="3369" y="1134"/>
              <a:ext cx="158" cy="54"/>
            </a:xfrm>
            <a:custGeom>
              <a:avLst/>
              <a:gdLst>
                <a:gd name="T0" fmla="*/ 0 w 21600"/>
                <a:gd name="T1" fmla="*/ 0 h 22002"/>
                <a:gd name="T2" fmla="*/ 0 w 21600"/>
                <a:gd name="T3" fmla="*/ 0 h 22002"/>
                <a:gd name="T4" fmla="*/ 0 w 21600"/>
                <a:gd name="T5" fmla="*/ 0 h 22002"/>
                <a:gd name="T6" fmla="*/ 0 60000 65536"/>
                <a:gd name="T7" fmla="*/ 0 60000 65536"/>
                <a:gd name="T8" fmla="*/ 0 60000 65536"/>
                <a:gd name="T9" fmla="*/ 0 w 21600"/>
                <a:gd name="T10" fmla="*/ 0 h 22002"/>
                <a:gd name="T11" fmla="*/ 21600 w 21600"/>
                <a:gd name="T12" fmla="*/ 22002 h 22002"/>
              </a:gdLst>
              <a:ahLst/>
              <a:cxnLst>
                <a:cxn ang="T6">
                  <a:pos x="T0" y="T1"/>
                </a:cxn>
                <a:cxn ang="T7">
                  <a:pos x="T2" y="T3"/>
                </a:cxn>
                <a:cxn ang="T8">
                  <a:pos x="T4" y="T5"/>
                </a:cxn>
              </a:cxnLst>
              <a:rect l="T9" t="T10" r="T11" b="T12"/>
              <a:pathLst>
                <a:path w="21600" h="22002" fill="none" extrusionOk="0">
                  <a:moveTo>
                    <a:pt x="21462" y="22001"/>
                  </a:moveTo>
                  <a:cubicBezTo>
                    <a:pt x="9586" y="21925"/>
                    <a:pt x="0" y="12277"/>
                    <a:pt x="0" y="402"/>
                  </a:cubicBezTo>
                  <a:cubicBezTo>
                    <a:pt x="-1" y="267"/>
                    <a:pt x="1" y="133"/>
                    <a:pt x="3" y="-1"/>
                  </a:cubicBezTo>
                </a:path>
                <a:path w="21600" h="22002" stroke="0" extrusionOk="0">
                  <a:moveTo>
                    <a:pt x="21462" y="22001"/>
                  </a:moveTo>
                  <a:cubicBezTo>
                    <a:pt x="9586" y="21925"/>
                    <a:pt x="0" y="12277"/>
                    <a:pt x="0" y="402"/>
                  </a:cubicBezTo>
                  <a:cubicBezTo>
                    <a:pt x="-1" y="267"/>
                    <a:pt x="1" y="133"/>
                    <a:pt x="3" y="-1"/>
                  </a:cubicBezTo>
                  <a:lnTo>
                    <a:pt x="21600" y="402"/>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35" name="Group 371"/>
          <p:cNvGrpSpPr>
            <a:grpSpLocks/>
          </p:cNvGrpSpPr>
          <p:nvPr/>
        </p:nvGrpSpPr>
        <p:grpSpPr bwMode="auto">
          <a:xfrm rot="-385665">
            <a:off x="3582988" y="4659313"/>
            <a:ext cx="195262" cy="61912"/>
            <a:chOff x="2497" y="1085"/>
            <a:chExt cx="261" cy="55"/>
          </a:xfrm>
        </p:grpSpPr>
        <p:sp>
          <p:nvSpPr>
            <p:cNvPr id="38312" name="Arc 372"/>
            <p:cNvSpPr>
              <a:spLocks/>
            </p:cNvSpPr>
            <p:nvPr/>
          </p:nvSpPr>
          <p:spPr bwMode="auto">
            <a:xfrm rot="120000">
              <a:off x="2551" y="1086"/>
              <a:ext cx="104" cy="53"/>
            </a:xfrm>
            <a:custGeom>
              <a:avLst/>
              <a:gdLst>
                <a:gd name="T0" fmla="*/ 0 w 21600"/>
                <a:gd name="T1" fmla="*/ 0 h 22011"/>
                <a:gd name="T2" fmla="*/ 0 w 21600"/>
                <a:gd name="T3" fmla="*/ 0 h 22011"/>
                <a:gd name="T4" fmla="*/ 0 w 21600"/>
                <a:gd name="T5" fmla="*/ 0 h 22011"/>
                <a:gd name="T6" fmla="*/ 0 60000 65536"/>
                <a:gd name="T7" fmla="*/ 0 60000 65536"/>
                <a:gd name="T8" fmla="*/ 0 60000 65536"/>
                <a:gd name="T9" fmla="*/ 0 w 21600"/>
                <a:gd name="T10" fmla="*/ 0 h 22011"/>
                <a:gd name="T11" fmla="*/ 21600 w 21600"/>
                <a:gd name="T12" fmla="*/ 22011 h 22011"/>
              </a:gdLst>
              <a:ahLst/>
              <a:cxnLst>
                <a:cxn ang="T6">
                  <a:pos x="T0" y="T1"/>
                </a:cxn>
                <a:cxn ang="T7">
                  <a:pos x="T2" y="T3"/>
                </a:cxn>
                <a:cxn ang="T8">
                  <a:pos x="T4" y="T5"/>
                </a:cxn>
              </a:cxnLst>
              <a:rect l="T9" t="T10" r="T11" b="T12"/>
              <a:pathLst>
                <a:path w="21600" h="22011" fill="none" extrusionOk="0">
                  <a:moveTo>
                    <a:pt x="21600" y="22011"/>
                  </a:moveTo>
                  <a:cubicBezTo>
                    <a:pt x="9670" y="22011"/>
                    <a:pt x="0" y="12340"/>
                    <a:pt x="0" y="411"/>
                  </a:cubicBezTo>
                  <a:cubicBezTo>
                    <a:pt x="-1" y="273"/>
                    <a:pt x="1" y="136"/>
                    <a:pt x="3" y="-1"/>
                  </a:cubicBezTo>
                </a:path>
                <a:path w="21600" h="22011" stroke="0" extrusionOk="0">
                  <a:moveTo>
                    <a:pt x="21600" y="22011"/>
                  </a:moveTo>
                  <a:cubicBezTo>
                    <a:pt x="9670" y="22011"/>
                    <a:pt x="0" y="12340"/>
                    <a:pt x="0" y="411"/>
                  </a:cubicBezTo>
                  <a:cubicBezTo>
                    <a:pt x="-1" y="273"/>
                    <a:pt x="1" y="136"/>
                    <a:pt x="3" y="-1"/>
                  </a:cubicBezTo>
                  <a:lnTo>
                    <a:pt x="21600" y="41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13" name="Arc 373"/>
            <p:cNvSpPr>
              <a:spLocks/>
            </p:cNvSpPr>
            <p:nvPr/>
          </p:nvSpPr>
          <p:spPr bwMode="auto">
            <a:xfrm rot="120000">
              <a:off x="2497" y="1085"/>
              <a:ext cx="158"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14" name="Arc 374"/>
            <p:cNvSpPr>
              <a:spLocks/>
            </p:cNvSpPr>
            <p:nvPr/>
          </p:nvSpPr>
          <p:spPr bwMode="auto">
            <a:xfrm rot="120000">
              <a:off x="2601" y="1088"/>
              <a:ext cx="157" cy="5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36" name="Group 375"/>
          <p:cNvGrpSpPr>
            <a:grpSpLocks/>
          </p:cNvGrpSpPr>
          <p:nvPr/>
        </p:nvGrpSpPr>
        <p:grpSpPr bwMode="auto">
          <a:xfrm rot="-385665">
            <a:off x="3721100" y="4649788"/>
            <a:ext cx="198438" cy="63500"/>
            <a:chOff x="2640" y="1086"/>
            <a:chExt cx="263" cy="56"/>
          </a:xfrm>
        </p:grpSpPr>
        <p:sp>
          <p:nvSpPr>
            <p:cNvPr id="38309" name="Arc 376"/>
            <p:cNvSpPr>
              <a:spLocks/>
            </p:cNvSpPr>
            <p:nvPr/>
          </p:nvSpPr>
          <p:spPr bwMode="auto">
            <a:xfrm rot="120000">
              <a:off x="2693" y="1087"/>
              <a:ext cx="105" cy="52"/>
            </a:xfrm>
            <a:custGeom>
              <a:avLst/>
              <a:gdLst>
                <a:gd name="T0" fmla="*/ 0 w 21600"/>
                <a:gd name="T1" fmla="*/ 0 h 22019"/>
                <a:gd name="T2" fmla="*/ 0 w 21600"/>
                <a:gd name="T3" fmla="*/ 0 h 22019"/>
                <a:gd name="T4" fmla="*/ 0 w 21600"/>
                <a:gd name="T5" fmla="*/ 0 h 22019"/>
                <a:gd name="T6" fmla="*/ 0 60000 65536"/>
                <a:gd name="T7" fmla="*/ 0 60000 65536"/>
                <a:gd name="T8" fmla="*/ 0 60000 65536"/>
                <a:gd name="T9" fmla="*/ 0 w 21600"/>
                <a:gd name="T10" fmla="*/ 0 h 22019"/>
                <a:gd name="T11" fmla="*/ 21600 w 21600"/>
                <a:gd name="T12" fmla="*/ 22019 h 22019"/>
              </a:gdLst>
              <a:ahLst/>
              <a:cxnLst>
                <a:cxn ang="T6">
                  <a:pos x="T0" y="T1"/>
                </a:cxn>
                <a:cxn ang="T7">
                  <a:pos x="T2" y="T3"/>
                </a:cxn>
                <a:cxn ang="T8">
                  <a:pos x="T4" y="T5"/>
                </a:cxn>
              </a:cxnLst>
              <a:rect l="T9" t="T10" r="T11" b="T12"/>
              <a:pathLst>
                <a:path w="21600" h="22019" fill="none" extrusionOk="0">
                  <a:moveTo>
                    <a:pt x="21600" y="22019"/>
                  </a:moveTo>
                  <a:cubicBezTo>
                    <a:pt x="9670" y="22019"/>
                    <a:pt x="0" y="12348"/>
                    <a:pt x="0" y="419"/>
                  </a:cubicBezTo>
                  <a:cubicBezTo>
                    <a:pt x="-1" y="279"/>
                    <a:pt x="1" y="139"/>
                    <a:pt x="4" y="0"/>
                  </a:cubicBezTo>
                </a:path>
                <a:path w="21600" h="22019" stroke="0" extrusionOk="0">
                  <a:moveTo>
                    <a:pt x="21600" y="22019"/>
                  </a:moveTo>
                  <a:cubicBezTo>
                    <a:pt x="9670" y="22019"/>
                    <a:pt x="0" y="12348"/>
                    <a:pt x="0" y="419"/>
                  </a:cubicBezTo>
                  <a:cubicBezTo>
                    <a:pt x="-1" y="279"/>
                    <a:pt x="1" y="139"/>
                    <a:pt x="4" y="0"/>
                  </a:cubicBezTo>
                  <a:lnTo>
                    <a:pt x="21600" y="419"/>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10" name="Arc 377"/>
            <p:cNvSpPr>
              <a:spLocks/>
            </p:cNvSpPr>
            <p:nvPr/>
          </p:nvSpPr>
          <p:spPr bwMode="auto">
            <a:xfrm rot="120000">
              <a:off x="2640" y="1086"/>
              <a:ext cx="158"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11" name="Arc 378"/>
            <p:cNvSpPr>
              <a:spLocks/>
            </p:cNvSpPr>
            <p:nvPr/>
          </p:nvSpPr>
          <p:spPr bwMode="auto">
            <a:xfrm rot="120000">
              <a:off x="2745" y="1089"/>
              <a:ext cx="158"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3" y="21599"/>
                  </a:moveTo>
                  <a:cubicBezTo>
                    <a:pt x="9587" y="21524"/>
                    <a:pt x="0" y="11875"/>
                    <a:pt x="0" y="0"/>
                  </a:cubicBezTo>
                </a:path>
                <a:path w="21600" h="21600" stroke="0" extrusionOk="0">
                  <a:moveTo>
                    <a:pt x="21463" y="21599"/>
                  </a:moveTo>
                  <a:cubicBezTo>
                    <a:pt x="9587" y="21524"/>
                    <a:pt x="0" y="11875"/>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37" name="Group 379"/>
          <p:cNvGrpSpPr>
            <a:grpSpLocks/>
          </p:cNvGrpSpPr>
          <p:nvPr/>
        </p:nvGrpSpPr>
        <p:grpSpPr bwMode="auto">
          <a:xfrm rot="-385665">
            <a:off x="3300413" y="4675188"/>
            <a:ext cx="204787" cy="74612"/>
            <a:chOff x="2053" y="1058"/>
            <a:chExt cx="274" cy="66"/>
          </a:xfrm>
        </p:grpSpPr>
        <p:sp>
          <p:nvSpPr>
            <p:cNvPr id="38306" name="Arc 380"/>
            <p:cNvSpPr>
              <a:spLocks/>
            </p:cNvSpPr>
            <p:nvPr/>
          </p:nvSpPr>
          <p:spPr bwMode="auto">
            <a:xfrm rot="180000">
              <a:off x="2109" y="1058"/>
              <a:ext cx="109"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07" name="Arc 381"/>
            <p:cNvSpPr>
              <a:spLocks/>
            </p:cNvSpPr>
            <p:nvPr/>
          </p:nvSpPr>
          <p:spPr bwMode="auto">
            <a:xfrm rot="180000">
              <a:off x="2053" y="1058"/>
              <a:ext cx="164" cy="61"/>
            </a:xfrm>
            <a:custGeom>
              <a:avLst/>
              <a:gdLst>
                <a:gd name="T0" fmla="*/ 0 w 21600"/>
                <a:gd name="T1" fmla="*/ 0 h 21957"/>
                <a:gd name="T2" fmla="*/ 0 w 21600"/>
                <a:gd name="T3" fmla="*/ 0 h 21957"/>
                <a:gd name="T4" fmla="*/ 0 w 21600"/>
                <a:gd name="T5" fmla="*/ 0 h 21957"/>
                <a:gd name="T6" fmla="*/ 0 60000 65536"/>
                <a:gd name="T7" fmla="*/ 0 60000 65536"/>
                <a:gd name="T8" fmla="*/ 0 60000 65536"/>
                <a:gd name="T9" fmla="*/ 0 w 21600"/>
                <a:gd name="T10" fmla="*/ 0 h 21957"/>
                <a:gd name="T11" fmla="*/ 21600 w 21600"/>
                <a:gd name="T12" fmla="*/ 21957 h 21957"/>
              </a:gdLst>
              <a:ahLst/>
              <a:cxnLst>
                <a:cxn ang="T6">
                  <a:pos x="T0" y="T1"/>
                </a:cxn>
                <a:cxn ang="T7">
                  <a:pos x="T2" y="T3"/>
                </a:cxn>
                <a:cxn ang="T8">
                  <a:pos x="T4" y="T5"/>
                </a:cxn>
              </a:cxnLst>
              <a:rect l="T9" t="T10" r="T11" b="T12"/>
              <a:pathLst>
                <a:path w="21600" h="21957" fill="none" extrusionOk="0">
                  <a:moveTo>
                    <a:pt x="21600" y="21957"/>
                  </a:moveTo>
                  <a:cubicBezTo>
                    <a:pt x="9670" y="21957"/>
                    <a:pt x="0" y="12286"/>
                    <a:pt x="0" y="357"/>
                  </a:cubicBezTo>
                  <a:cubicBezTo>
                    <a:pt x="-1" y="237"/>
                    <a:pt x="0" y="118"/>
                    <a:pt x="2" y="-1"/>
                  </a:cubicBezTo>
                </a:path>
                <a:path w="21600" h="21957" stroke="0" extrusionOk="0">
                  <a:moveTo>
                    <a:pt x="21600" y="21957"/>
                  </a:moveTo>
                  <a:cubicBezTo>
                    <a:pt x="9670" y="21957"/>
                    <a:pt x="0" y="12286"/>
                    <a:pt x="0" y="357"/>
                  </a:cubicBezTo>
                  <a:cubicBezTo>
                    <a:pt x="-1" y="237"/>
                    <a:pt x="0" y="118"/>
                    <a:pt x="2" y="-1"/>
                  </a:cubicBezTo>
                  <a:lnTo>
                    <a:pt x="21600" y="357"/>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08" name="Arc 382"/>
            <p:cNvSpPr>
              <a:spLocks/>
            </p:cNvSpPr>
            <p:nvPr/>
          </p:nvSpPr>
          <p:spPr bwMode="auto">
            <a:xfrm rot="180000">
              <a:off x="2164" y="1062"/>
              <a:ext cx="163"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6" y="21949"/>
                  </a:moveTo>
                  <a:cubicBezTo>
                    <a:pt x="9589" y="21875"/>
                    <a:pt x="0" y="12227"/>
                    <a:pt x="0" y="350"/>
                  </a:cubicBezTo>
                  <a:cubicBezTo>
                    <a:pt x="-1" y="233"/>
                    <a:pt x="0" y="116"/>
                    <a:pt x="2" y="-1"/>
                  </a:cubicBezTo>
                </a:path>
                <a:path w="21600" h="21950" stroke="0" extrusionOk="0">
                  <a:moveTo>
                    <a:pt x="21466" y="21949"/>
                  </a:moveTo>
                  <a:cubicBezTo>
                    <a:pt x="9589" y="21875"/>
                    <a:pt x="0" y="12227"/>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38" name="Group 383"/>
          <p:cNvGrpSpPr>
            <a:grpSpLocks/>
          </p:cNvGrpSpPr>
          <p:nvPr/>
        </p:nvGrpSpPr>
        <p:grpSpPr bwMode="auto">
          <a:xfrm rot="-385665">
            <a:off x="3206750" y="4657725"/>
            <a:ext cx="204788" cy="77788"/>
            <a:chOff x="1932" y="1036"/>
            <a:chExt cx="274" cy="68"/>
          </a:xfrm>
        </p:grpSpPr>
        <p:sp>
          <p:nvSpPr>
            <p:cNvPr id="38303" name="Arc 384"/>
            <p:cNvSpPr>
              <a:spLocks/>
            </p:cNvSpPr>
            <p:nvPr/>
          </p:nvSpPr>
          <p:spPr bwMode="auto">
            <a:xfrm rot="180000">
              <a:off x="1986" y="1038"/>
              <a:ext cx="111" cy="6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4" y="21599"/>
                  </a:moveTo>
                  <a:cubicBezTo>
                    <a:pt x="9552" y="21492"/>
                    <a:pt x="0" y="11853"/>
                    <a:pt x="0" y="0"/>
                  </a:cubicBezTo>
                </a:path>
                <a:path w="21600" h="21599" stroke="0" extrusionOk="0">
                  <a:moveTo>
                    <a:pt x="21404" y="21599"/>
                  </a:moveTo>
                  <a:cubicBezTo>
                    <a:pt x="9552" y="21492"/>
                    <a:pt x="0" y="11853"/>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04" name="Arc 385"/>
            <p:cNvSpPr>
              <a:spLocks/>
            </p:cNvSpPr>
            <p:nvPr/>
          </p:nvSpPr>
          <p:spPr bwMode="auto">
            <a:xfrm rot="180000">
              <a:off x="1932" y="1036"/>
              <a:ext cx="165"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9" y="21599"/>
                  </a:moveTo>
                  <a:cubicBezTo>
                    <a:pt x="9590" y="21527"/>
                    <a:pt x="0" y="11878"/>
                    <a:pt x="0" y="0"/>
                  </a:cubicBezTo>
                </a:path>
                <a:path w="21600" h="21600" stroke="0" extrusionOk="0">
                  <a:moveTo>
                    <a:pt x="21469" y="21599"/>
                  </a:moveTo>
                  <a:cubicBezTo>
                    <a:pt x="9590" y="21527"/>
                    <a:pt x="0" y="11878"/>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05" name="Arc 386"/>
            <p:cNvSpPr>
              <a:spLocks/>
            </p:cNvSpPr>
            <p:nvPr/>
          </p:nvSpPr>
          <p:spPr bwMode="auto">
            <a:xfrm rot="180000">
              <a:off x="2042" y="1042"/>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39" name="Group 387"/>
          <p:cNvGrpSpPr>
            <a:grpSpLocks/>
          </p:cNvGrpSpPr>
          <p:nvPr/>
        </p:nvGrpSpPr>
        <p:grpSpPr bwMode="auto">
          <a:xfrm rot="-385665">
            <a:off x="3059113" y="4651375"/>
            <a:ext cx="203200" cy="76200"/>
            <a:chOff x="1729" y="1031"/>
            <a:chExt cx="273" cy="67"/>
          </a:xfrm>
        </p:grpSpPr>
        <p:sp>
          <p:nvSpPr>
            <p:cNvPr id="38300" name="Arc 388"/>
            <p:cNvSpPr>
              <a:spLocks/>
            </p:cNvSpPr>
            <p:nvPr/>
          </p:nvSpPr>
          <p:spPr bwMode="auto">
            <a:xfrm rot="180000">
              <a:off x="1785" y="1033"/>
              <a:ext cx="110" cy="61"/>
            </a:xfrm>
            <a:custGeom>
              <a:avLst/>
              <a:gdLst>
                <a:gd name="T0" fmla="*/ 0 w 21600"/>
                <a:gd name="T1" fmla="*/ 0 h 21954"/>
                <a:gd name="T2" fmla="*/ 0 w 21600"/>
                <a:gd name="T3" fmla="*/ 0 h 21954"/>
                <a:gd name="T4" fmla="*/ 0 w 21600"/>
                <a:gd name="T5" fmla="*/ 0 h 21954"/>
                <a:gd name="T6" fmla="*/ 0 60000 65536"/>
                <a:gd name="T7" fmla="*/ 0 60000 65536"/>
                <a:gd name="T8" fmla="*/ 0 60000 65536"/>
                <a:gd name="T9" fmla="*/ 0 w 21600"/>
                <a:gd name="T10" fmla="*/ 0 h 21954"/>
                <a:gd name="T11" fmla="*/ 21600 w 21600"/>
                <a:gd name="T12" fmla="*/ 21954 h 21954"/>
              </a:gdLst>
              <a:ahLst/>
              <a:cxnLst>
                <a:cxn ang="T6">
                  <a:pos x="T0" y="T1"/>
                </a:cxn>
                <a:cxn ang="T7">
                  <a:pos x="T2" y="T3"/>
                </a:cxn>
                <a:cxn ang="T8">
                  <a:pos x="T4" y="T5"/>
                </a:cxn>
              </a:cxnLst>
              <a:rect l="T9" t="T10" r="T11" b="T12"/>
              <a:pathLst>
                <a:path w="21600" h="21954" fill="none" extrusionOk="0">
                  <a:moveTo>
                    <a:pt x="21400" y="21954"/>
                  </a:moveTo>
                  <a:cubicBezTo>
                    <a:pt x="9549" y="21844"/>
                    <a:pt x="0" y="12206"/>
                    <a:pt x="0" y="355"/>
                  </a:cubicBezTo>
                  <a:cubicBezTo>
                    <a:pt x="-1" y="236"/>
                    <a:pt x="0" y="118"/>
                    <a:pt x="2" y="-1"/>
                  </a:cubicBezTo>
                </a:path>
                <a:path w="21600" h="21954" stroke="0" extrusionOk="0">
                  <a:moveTo>
                    <a:pt x="21400" y="21954"/>
                  </a:moveTo>
                  <a:cubicBezTo>
                    <a:pt x="9549" y="21844"/>
                    <a:pt x="0" y="12206"/>
                    <a:pt x="0" y="355"/>
                  </a:cubicBezTo>
                  <a:cubicBezTo>
                    <a:pt x="-1" y="236"/>
                    <a:pt x="0" y="118"/>
                    <a:pt x="2" y="-1"/>
                  </a:cubicBezTo>
                  <a:lnTo>
                    <a:pt x="21600" y="355"/>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01" name="Arc 389"/>
            <p:cNvSpPr>
              <a:spLocks/>
            </p:cNvSpPr>
            <p:nvPr/>
          </p:nvSpPr>
          <p:spPr bwMode="auto">
            <a:xfrm rot="180000">
              <a:off x="1729" y="1031"/>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02" name="Arc 390"/>
            <p:cNvSpPr>
              <a:spLocks/>
            </p:cNvSpPr>
            <p:nvPr/>
          </p:nvSpPr>
          <p:spPr bwMode="auto">
            <a:xfrm rot="180000">
              <a:off x="1837" y="1037"/>
              <a:ext cx="165" cy="61"/>
            </a:xfrm>
            <a:custGeom>
              <a:avLst/>
              <a:gdLst>
                <a:gd name="T0" fmla="*/ 0 w 21600"/>
                <a:gd name="T1" fmla="*/ 0 h 21957"/>
                <a:gd name="T2" fmla="*/ 0 w 21600"/>
                <a:gd name="T3" fmla="*/ 0 h 21957"/>
                <a:gd name="T4" fmla="*/ 0 w 21600"/>
                <a:gd name="T5" fmla="*/ 0 h 21957"/>
                <a:gd name="T6" fmla="*/ 0 60000 65536"/>
                <a:gd name="T7" fmla="*/ 0 60000 65536"/>
                <a:gd name="T8" fmla="*/ 0 60000 65536"/>
                <a:gd name="T9" fmla="*/ 0 w 21600"/>
                <a:gd name="T10" fmla="*/ 0 h 21957"/>
                <a:gd name="T11" fmla="*/ 21600 w 21600"/>
                <a:gd name="T12" fmla="*/ 21957 h 21957"/>
              </a:gdLst>
              <a:ahLst/>
              <a:cxnLst>
                <a:cxn ang="T6">
                  <a:pos x="T0" y="T1"/>
                </a:cxn>
                <a:cxn ang="T7">
                  <a:pos x="T2" y="T3"/>
                </a:cxn>
                <a:cxn ang="T8">
                  <a:pos x="T4" y="T5"/>
                </a:cxn>
              </a:cxnLst>
              <a:rect l="T9" t="T10" r="T11" b="T12"/>
              <a:pathLst>
                <a:path w="21600" h="21957" fill="none" extrusionOk="0">
                  <a:moveTo>
                    <a:pt x="21600" y="21957"/>
                  </a:moveTo>
                  <a:cubicBezTo>
                    <a:pt x="9670" y="21957"/>
                    <a:pt x="0" y="12286"/>
                    <a:pt x="0" y="357"/>
                  </a:cubicBezTo>
                  <a:cubicBezTo>
                    <a:pt x="-1" y="237"/>
                    <a:pt x="0" y="118"/>
                    <a:pt x="2" y="-1"/>
                  </a:cubicBezTo>
                </a:path>
                <a:path w="21600" h="21957" stroke="0" extrusionOk="0">
                  <a:moveTo>
                    <a:pt x="21600" y="21957"/>
                  </a:moveTo>
                  <a:cubicBezTo>
                    <a:pt x="9670" y="21957"/>
                    <a:pt x="0" y="12286"/>
                    <a:pt x="0" y="357"/>
                  </a:cubicBezTo>
                  <a:cubicBezTo>
                    <a:pt x="-1" y="237"/>
                    <a:pt x="0" y="118"/>
                    <a:pt x="2" y="-1"/>
                  </a:cubicBezTo>
                  <a:lnTo>
                    <a:pt x="21600" y="357"/>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40" name="Group 391"/>
          <p:cNvGrpSpPr>
            <a:grpSpLocks/>
          </p:cNvGrpSpPr>
          <p:nvPr/>
        </p:nvGrpSpPr>
        <p:grpSpPr bwMode="auto">
          <a:xfrm rot="-385665">
            <a:off x="3074988" y="4659313"/>
            <a:ext cx="204787" cy="74612"/>
            <a:chOff x="1752" y="1038"/>
            <a:chExt cx="273" cy="66"/>
          </a:xfrm>
        </p:grpSpPr>
        <p:sp>
          <p:nvSpPr>
            <p:cNvPr id="38297" name="Arc 392"/>
            <p:cNvSpPr>
              <a:spLocks/>
            </p:cNvSpPr>
            <p:nvPr/>
          </p:nvSpPr>
          <p:spPr bwMode="auto">
            <a:xfrm rot="180000">
              <a:off x="1806" y="1038"/>
              <a:ext cx="111"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2" y="21949"/>
                  </a:moveTo>
                  <a:cubicBezTo>
                    <a:pt x="9551" y="21841"/>
                    <a:pt x="0" y="12202"/>
                    <a:pt x="0" y="350"/>
                  </a:cubicBezTo>
                  <a:cubicBezTo>
                    <a:pt x="-1" y="233"/>
                    <a:pt x="0" y="116"/>
                    <a:pt x="2" y="-1"/>
                  </a:cubicBezTo>
                </a:path>
                <a:path w="21600" h="21949" stroke="0" extrusionOk="0">
                  <a:moveTo>
                    <a:pt x="21402" y="21949"/>
                  </a:moveTo>
                  <a:cubicBezTo>
                    <a:pt x="9551" y="21841"/>
                    <a:pt x="0" y="12202"/>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98" name="Arc 393"/>
            <p:cNvSpPr>
              <a:spLocks/>
            </p:cNvSpPr>
            <p:nvPr/>
          </p:nvSpPr>
          <p:spPr bwMode="auto">
            <a:xfrm rot="180000">
              <a:off x="1752" y="1038"/>
              <a:ext cx="164"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99" name="Arc 394"/>
            <p:cNvSpPr>
              <a:spLocks/>
            </p:cNvSpPr>
            <p:nvPr/>
          </p:nvSpPr>
          <p:spPr bwMode="auto">
            <a:xfrm rot="180000">
              <a:off x="1861" y="1043"/>
              <a:ext cx="164"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41" name="Group 395"/>
          <p:cNvGrpSpPr>
            <a:grpSpLocks/>
          </p:cNvGrpSpPr>
          <p:nvPr/>
        </p:nvGrpSpPr>
        <p:grpSpPr bwMode="auto">
          <a:xfrm rot="-385665">
            <a:off x="2979738" y="4652963"/>
            <a:ext cx="203200" cy="77787"/>
            <a:chOff x="1625" y="1026"/>
            <a:chExt cx="273" cy="68"/>
          </a:xfrm>
        </p:grpSpPr>
        <p:sp>
          <p:nvSpPr>
            <p:cNvPr id="38294" name="Arc 396"/>
            <p:cNvSpPr>
              <a:spLocks/>
            </p:cNvSpPr>
            <p:nvPr/>
          </p:nvSpPr>
          <p:spPr bwMode="auto">
            <a:xfrm rot="180000">
              <a:off x="1679" y="1027"/>
              <a:ext cx="110"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2" y="21599"/>
                  </a:moveTo>
                  <a:cubicBezTo>
                    <a:pt x="9551" y="21491"/>
                    <a:pt x="0" y="11852"/>
                    <a:pt x="0" y="0"/>
                  </a:cubicBezTo>
                </a:path>
                <a:path w="21600" h="21599" stroke="0" extrusionOk="0">
                  <a:moveTo>
                    <a:pt x="21402" y="21599"/>
                  </a:moveTo>
                  <a:cubicBezTo>
                    <a:pt x="9551" y="21491"/>
                    <a:pt x="0" y="11852"/>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95" name="Arc 397"/>
            <p:cNvSpPr>
              <a:spLocks/>
            </p:cNvSpPr>
            <p:nvPr/>
          </p:nvSpPr>
          <p:spPr bwMode="auto">
            <a:xfrm rot="180000">
              <a:off x="1625" y="1026"/>
              <a:ext cx="165" cy="61"/>
            </a:xfrm>
            <a:custGeom>
              <a:avLst/>
              <a:gdLst>
                <a:gd name="T0" fmla="*/ 0 w 21600"/>
                <a:gd name="T1" fmla="*/ 0 h 21957"/>
                <a:gd name="T2" fmla="*/ 0 w 21600"/>
                <a:gd name="T3" fmla="*/ 0 h 21957"/>
                <a:gd name="T4" fmla="*/ 0 w 21600"/>
                <a:gd name="T5" fmla="*/ 0 h 21957"/>
                <a:gd name="T6" fmla="*/ 0 60000 65536"/>
                <a:gd name="T7" fmla="*/ 0 60000 65536"/>
                <a:gd name="T8" fmla="*/ 0 60000 65536"/>
                <a:gd name="T9" fmla="*/ 0 w 21600"/>
                <a:gd name="T10" fmla="*/ 0 h 21957"/>
                <a:gd name="T11" fmla="*/ 21600 w 21600"/>
                <a:gd name="T12" fmla="*/ 21957 h 21957"/>
              </a:gdLst>
              <a:ahLst/>
              <a:cxnLst>
                <a:cxn ang="T6">
                  <a:pos x="T0" y="T1"/>
                </a:cxn>
                <a:cxn ang="T7">
                  <a:pos x="T2" y="T3"/>
                </a:cxn>
                <a:cxn ang="T8">
                  <a:pos x="T4" y="T5"/>
                </a:cxn>
              </a:cxnLst>
              <a:rect l="T9" t="T10" r="T11" b="T12"/>
              <a:pathLst>
                <a:path w="21600" h="21957" fill="none" extrusionOk="0">
                  <a:moveTo>
                    <a:pt x="21600" y="21957"/>
                  </a:moveTo>
                  <a:cubicBezTo>
                    <a:pt x="9670" y="21957"/>
                    <a:pt x="0" y="12286"/>
                    <a:pt x="0" y="357"/>
                  </a:cubicBezTo>
                  <a:cubicBezTo>
                    <a:pt x="-1" y="237"/>
                    <a:pt x="0" y="118"/>
                    <a:pt x="2" y="-1"/>
                  </a:cubicBezTo>
                </a:path>
                <a:path w="21600" h="21957" stroke="0" extrusionOk="0">
                  <a:moveTo>
                    <a:pt x="21600" y="21957"/>
                  </a:moveTo>
                  <a:cubicBezTo>
                    <a:pt x="9670" y="21957"/>
                    <a:pt x="0" y="12286"/>
                    <a:pt x="0" y="357"/>
                  </a:cubicBezTo>
                  <a:cubicBezTo>
                    <a:pt x="-1" y="237"/>
                    <a:pt x="0" y="118"/>
                    <a:pt x="2" y="-1"/>
                  </a:cubicBezTo>
                  <a:lnTo>
                    <a:pt x="21600" y="357"/>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96" name="Arc 398"/>
            <p:cNvSpPr>
              <a:spLocks/>
            </p:cNvSpPr>
            <p:nvPr/>
          </p:nvSpPr>
          <p:spPr bwMode="auto">
            <a:xfrm rot="180000">
              <a:off x="1735" y="1032"/>
              <a:ext cx="163"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42" name="Group 399"/>
          <p:cNvGrpSpPr>
            <a:grpSpLocks/>
          </p:cNvGrpSpPr>
          <p:nvPr/>
        </p:nvGrpSpPr>
        <p:grpSpPr bwMode="auto">
          <a:xfrm rot="-385665">
            <a:off x="2900363" y="4654550"/>
            <a:ext cx="204787" cy="74613"/>
            <a:chOff x="1520" y="1021"/>
            <a:chExt cx="274" cy="66"/>
          </a:xfrm>
        </p:grpSpPr>
        <p:sp>
          <p:nvSpPr>
            <p:cNvPr id="38291" name="Arc 400"/>
            <p:cNvSpPr>
              <a:spLocks/>
            </p:cNvSpPr>
            <p:nvPr/>
          </p:nvSpPr>
          <p:spPr bwMode="auto">
            <a:xfrm rot="180000">
              <a:off x="1575" y="1023"/>
              <a:ext cx="110"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92" name="Arc 401"/>
            <p:cNvSpPr>
              <a:spLocks/>
            </p:cNvSpPr>
            <p:nvPr/>
          </p:nvSpPr>
          <p:spPr bwMode="auto">
            <a:xfrm rot="180000">
              <a:off x="1520" y="1021"/>
              <a:ext cx="164"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93" name="Arc 402"/>
            <p:cNvSpPr>
              <a:spLocks/>
            </p:cNvSpPr>
            <p:nvPr/>
          </p:nvSpPr>
          <p:spPr bwMode="auto">
            <a:xfrm rot="180000">
              <a:off x="1629" y="1026"/>
              <a:ext cx="165"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43" name="Group 403"/>
          <p:cNvGrpSpPr>
            <a:grpSpLocks/>
          </p:cNvGrpSpPr>
          <p:nvPr/>
        </p:nvGrpSpPr>
        <p:grpSpPr bwMode="auto">
          <a:xfrm rot="-385665">
            <a:off x="3208338" y="4681538"/>
            <a:ext cx="201612" cy="77787"/>
            <a:chOff x="1928" y="1056"/>
            <a:chExt cx="271" cy="69"/>
          </a:xfrm>
        </p:grpSpPr>
        <p:sp>
          <p:nvSpPr>
            <p:cNvPr id="38288" name="Arc 404"/>
            <p:cNvSpPr>
              <a:spLocks/>
            </p:cNvSpPr>
            <p:nvPr/>
          </p:nvSpPr>
          <p:spPr bwMode="auto">
            <a:xfrm rot="180000">
              <a:off x="1981" y="1057"/>
              <a:ext cx="109"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0" y="21599"/>
                  </a:moveTo>
                  <a:cubicBezTo>
                    <a:pt x="9549" y="21489"/>
                    <a:pt x="0" y="11851"/>
                    <a:pt x="0" y="0"/>
                  </a:cubicBezTo>
                </a:path>
                <a:path w="21600" h="21599" stroke="0" extrusionOk="0">
                  <a:moveTo>
                    <a:pt x="21400" y="21599"/>
                  </a:moveTo>
                  <a:cubicBezTo>
                    <a:pt x="9549" y="21489"/>
                    <a:pt x="0" y="11851"/>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89" name="Arc 405"/>
            <p:cNvSpPr>
              <a:spLocks/>
            </p:cNvSpPr>
            <p:nvPr/>
          </p:nvSpPr>
          <p:spPr bwMode="auto">
            <a:xfrm rot="180000">
              <a:off x="1928" y="1056"/>
              <a:ext cx="164"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90" name="Arc 406"/>
            <p:cNvSpPr>
              <a:spLocks/>
            </p:cNvSpPr>
            <p:nvPr/>
          </p:nvSpPr>
          <p:spPr bwMode="auto">
            <a:xfrm rot="180000">
              <a:off x="2037" y="1061"/>
              <a:ext cx="162" cy="64"/>
            </a:xfrm>
            <a:custGeom>
              <a:avLst/>
              <a:gdLst>
                <a:gd name="T0" fmla="*/ 0 w 21600"/>
                <a:gd name="T1" fmla="*/ 0 h 21946"/>
                <a:gd name="T2" fmla="*/ 0 w 21600"/>
                <a:gd name="T3" fmla="*/ 0 h 21946"/>
                <a:gd name="T4" fmla="*/ 0 w 21600"/>
                <a:gd name="T5" fmla="*/ 0 h 21946"/>
                <a:gd name="T6" fmla="*/ 0 60000 65536"/>
                <a:gd name="T7" fmla="*/ 0 60000 65536"/>
                <a:gd name="T8" fmla="*/ 0 60000 65536"/>
                <a:gd name="T9" fmla="*/ 0 w 21600"/>
                <a:gd name="T10" fmla="*/ 0 h 21946"/>
                <a:gd name="T11" fmla="*/ 21600 w 21600"/>
                <a:gd name="T12" fmla="*/ 21946 h 21946"/>
              </a:gdLst>
              <a:ahLst/>
              <a:cxnLst>
                <a:cxn ang="T6">
                  <a:pos x="T0" y="T1"/>
                </a:cxn>
                <a:cxn ang="T7">
                  <a:pos x="T2" y="T3"/>
                </a:cxn>
                <a:cxn ang="T8">
                  <a:pos x="T4" y="T5"/>
                </a:cxn>
              </a:cxnLst>
              <a:rect l="T9" t="T10" r="T11" b="T12"/>
              <a:pathLst>
                <a:path w="21600" h="21946" fill="none" extrusionOk="0">
                  <a:moveTo>
                    <a:pt x="21600" y="21946"/>
                  </a:moveTo>
                  <a:cubicBezTo>
                    <a:pt x="9670" y="21946"/>
                    <a:pt x="0" y="12275"/>
                    <a:pt x="0" y="346"/>
                  </a:cubicBezTo>
                  <a:cubicBezTo>
                    <a:pt x="-1" y="230"/>
                    <a:pt x="0" y="115"/>
                    <a:pt x="2" y="-1"/>
                  </a:cubicBezTo>
                </a:path>
                <a:path w="21600" h="21946" stroke="0" extrusionOk="0">
                  <a:moveTo>
                    <a:pt x="21600" y="21946"/>
                  </a:moveTo>
                  <a:cubicBezTo>
                    <a:pt x="9670" y="21946"/>
                    <a:pt x="0" y="12275"/>
                    <a:pt x="0" y="346"/>
                  </a:cubicBezTo>
                  <a:cubicBezTo>
                    <a:pt x="-1" y="230"/>
                    <a:pt x="0" y="115"/>
                    <a:pt x="2" y="-1"/>
                  </a:cubicBezTo>
                  <a:lnTo>
                    <a:pt x="21600" y="346"/>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44" name="Group 407"/>
          <p:cNvGrpSpPr>
            <a:grpSpLocks/>
          </p:cNvGrpSpPr>
          <p:nvPr/>
        </p:nvGrpSpPr>
        <p:grpSpPr bwMode="auto">
          <a:xfrm rot="-385665">
            <a:off x="2665413" y="4651375"/>
            <a:ext cx="201612" cy="76200"/>
            <a:chOff x="1212" y="1001"/>
            <a:chExt cx="271" cy="67"/>
          </a:xfrm>
        </p:grpSpPr>
        <p:sp>
          <p:nvSpPr>
            <p:cNvPr id="38285" name="Arc 408"/>
            <p:cNvSpPr>
              <a:spLocks/>
            </p:cNvSpPr>
            <p:nvPr/>
          </p:nvSpPr>
          <p:spPr bwMode="auto">
            <a:xfrm rot="180000">
              <a:off x="1264" y="1002"/>
              <a:ext cx="110"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2" y="21599"/>
                  </a:moveTo>
                  <a:cubicBezTo>
                    <a:pt x="9551" y="21491"/>
                    <a:pt x="0" y="11852"/>
                    <a:pt x="0" y="0"/>
                  </a:cubicBezTo>
                </a:path>
                <a:path w="21600" h="21599" stroke="0" extrusionOk="0">
                  <a:moveTo>
                    <a:pt x="21402" y="21599"/>
                  </a:moveTo>
                  <a:cubicBezTo>
                    <a:pt x="9551" y="21491"/>
                    <a:pt x="0" y="11852"/>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86" name="Arc 409"/>
            <p:cNvSpPr>
              <a:spLocks/>
            </p:cNvSpPr>
            <p:nvPr/>
          </p:nvSpPr>
          <p:spPr bwMode="auto">
            <a:xfrm rot="180000">
              <a:off x="1212" y="1001"/>
              <a:ext cx="163"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87" name="Arc 410"/>
            <p:cNvSpPr>
              <a:spLocks/>
            </p:cNvSpPr>
            <p:nvPr/>
          </p:nvSpPr>
          <p:spPr bwMode="auto">
            <a:xfrm rot="180000">
              <a:off x="1320" y="1007"/>
              <a:ext cx="163"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7" y="21599"/>
                  </a:moveTo>
                  <a:cubicBezTo>
                    <a:pt x="9589" y="21526"/>
                    <a:pt x="0" y="11877"/>
                    <a:pt x="0" y="0"/>
                  </a:cubicBezTo>
                </a:path>
                <a:path w="21600" h="21600" stroke="0" extrusionOk="0">
                  <a:moveTo>
                    <a:pt x="21467" y="21599"/>
                  </a:moveTo>
                  <a:cubicBezTo>
                    <a:pt x="9589" y="21526"/>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45" name="Group 411"/>
          <p:cNvGrpSpPr>
            <a:grpSpLocks/>
          </p:cNvGrpSpPr>
          <p:nvPr/>
        </p:nvGrpSpPr>
        <p:grpSpPr bwMode="auto">
          <a:xfrm rot="-385665">
            <a:off x="2568575" y="4649788"/>
            <a:ext cx="203200" cy="76200"/>
            <a:chOff x="1084" y="991"/>
            <a:chExt cx="273" cy="67"/>
          </a:xfrm>
        </p:grpSpPr>
        <p:sp>
          <p:nvSpPr>
            <p:cNvPr id="38282" name="Arc 412"/>
            <p:cNvSpPr>
              <a:spLocks/>
            </p:cNvSpPr>
            <p:nvPr/>
          </p:nvSpPr>
          <p:spPr bwMode="auto">
            <a:xfrm rot="180000">
              <a:off x="1138" y="992"/>
              <a:ext cx="110"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83" name="Arc 413"/>
            <p:cNvSpPr>
              <a:spLocks/>
            </p:cNvSpPr>
            <p:nvPr/>
          </p:nvSpPr>
          <p:spPr bwMode="auto">
            <a:xfrm rot="180000">
              <a:off x="1084" y="991"/>
              <a:ext cx="164" cy="61"/>
            </a:xfrm>
            <a:custGeom>
              <a:avLst/>
              <a:gdLst>
                <a:gd name="T0" fmla="*/ 0 w 21600"/>
                <a:gd name="T1" fmla="*/ 0 h 21956"/>
                <a:gd name="T2" fmla="*/ 0 w 21600"/>
                <a:gd name="T3" fmla="*/ 0 h 21956"/>
                <a:gd name="T4" fmla="*/ 0 w 21600"/>
                <a:gd name="T5" fmla="*/ 0 h 21956"/>
                <a:gd name="T6" fmla="*/ 0 60000 65536"/>
                <a:gd name="T7" fmla="*/ 0 60000 65536"/>
                <a:gd name="T8" fmla="*/ 0 60000 65536"/>
                <a:gd name="T9" fmla="*/ 0 w 21600"/>
                <a:gd name="T10" fmla="*/ 0 h 21956"/>
                <a:gd name="T11" fmla="*/ 21600 w 21600"/>
                <a:gd name="T12" fmla="*/ 21956 h 21956"/>
              </a:gdLst>
              <a:ahLst/>
              <a:cxnLst>
                <a:cxn ang="T6">
                  <a:pos x="T0" y="T1"/>
                </a:cxn>
                <a:cxn ang="T7">
                  <a:pos x="T2" y="T3"/>
                </a:cxn>
                <a:cxn ang="T8">
                  <a:pos x="T4" y="T5"/>
                </a:cxn>
              </a:cxnLst>
              <a:rect l="T9" t="T10" r="T11" b="T12"/>
              <a:pathLst>
                <a:path w="21600" h="21956" fill="none" extrusionOk="0">
                  <a:moveTo>
                    <a:pt x="21467" y="21955"/>
                  </a:moveTo>
                  <a:cubicBezTo>
                    <a:pt x="9589" y="21882"/>
                    <a:pt x="0" y="12233"/>
                    <a:pt x="0" y="356"/>
                  </a:cubicBezTo>
                  <a:cubicBezTo>
                    <a:pt x="-1" y="237"/>
                    <a:pt x="0" y="118"/>
                    <a:pt x="2" y="-1"/>
                  </a:cubicBezTo>
                </a:path>
                <a:path w="21600" h="21956" stroke="0" extrusionOk="0">
                  <a:moveTo>
                    <a:pt x="21467" y="21955"/>
                  </a:moveTo>
                  <a:cubicBezTo>
                    <a:pt x="9589" y="21882"/>
                    <a:pt x="0" y="12233"/>
                    <a:pt x="0" y="356"/>
                  </a:cubicBezTo>
                  <a:cubicBezTo>
                    <a:pt x="-1" y="237"/>
                    <a:pt x="0" y="118"/>
                    <a:pt x="2" y="-1"/>
                  </a:cubicBezTo>
                  <a:lnTo>
                    <a:pt x="21600" y="356"/>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84" name="Arc 414"/>
            <p:cNvSpPr>
              <a:spLocks/>
            </p:cNvSpPr>
            <p:nvPr/>
          </p:nvSpPr>
          <p:spPr bwMode="auto">
            <a:xfrm rot="180000">
              <a:off x="1193" y="996"/>
              <a:ext cx="164"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46" name="Group 415"/>
          <p:cNvGrpSpPr>
            <a:grpSpLocks/>
          </p:cNvGrpSpPr>
          <p:nvPr/>
        </p:nvGrpSpPr>
        <p:grpSpPr bwMode="auto">
          <a:xfrm rot="-385665">
            <a:off x="2730500" y="4667250"/>
            <a:ext cx="203200" cy="74613"/>
            <a:chOff x="1300" y="1012"/>
            <a:chExt cx="272" cy="65"/>
          </a:xfrm>
        </p:grpSpPr>
        <p:sp>
          <p:nvSpPr>
            <p:cNvPr id="38279" name="Arc 416"/>
            <p:cNvSpPr>
              <a:spLocks/>
            </p:cNvSpPr>
            <p:nvPr/>
          </p:nvSpPr>
          <p:spPr bwMode="auto">
            <a:xfrm rot="180000">
              <a:off x="1354" y="1012"/>
              <a:ext cx="110"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2" y="21599"/>
                  </a:moveTo>
                  <a:cubicBezTo>
                    <a:pt x="9551" y="21491"/>
                    <a:pt x="0" y="11852"/>
                    <a:pt x="0" y="0"/>
                  </a:cubicBezTo>
                </a:path>
                <a:path w="21600" h="21599" stroke="0" extrusionOk="0">
                  <a:moveTo>
                    <a:pt x="21402" y="21599"/>
                  </a:moveTo>
                  <a:cubicBezTo>
                    <a:pt x="9551" y="21491"/>
                    <a:pt x="0" y="11852"/>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80" name="Arc 417"/>
            <p:cNvSpPr>
              <a:spLocks/>
            </p:cNvSpPr>
            <p:nvPr/>
          </p:nvSpPr>
          <p:spPr bwMode="auto">
            <a:xfrm rot="180000">
              <a:off x="1300" y="1012"/>
              <a:ext cx="164"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7" y="21949"/>
                  </a:moveTo>
                  <a:cubicBezTo>
                    <a:pt x="9589" y="21876"/>
                    <a:pt x="0" y="12227"/>
                    <a:pt x="0" y="350"/>
                  </a:cubicBezTo>
                  <a:cubicBezTo>
                    <a:pt x="-1" y="233"/>
                    <a:pt x="0" y="116"/>
                    <a:pt x="2" y="-1"/>
                  </a:cubicBezTo>
                </a:path>
                <a:path w="21600" h="21950" stroke="0" extrusionOk="0">
                  <a:moveTo>
                    <a:pt x="21467" y="21949"/>
                  </a:moveTo>
                  <a:cubicBezTo>
                    <a:pt x="9589" y="21876"/>
                    <a:pt x="0" y="12227"/>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81" name="Arc 418"/>
            <p:cNvSpPr>
              <a:spLocks/>
            </p:cNvSpPr>
            <p:nvPr/>
          </p:nvSpPr>
          <p:spPr bwMode="auto">
            <a:xfrm rot="180000">
              <a:off x="1407" y="1015"/>
              <a:ext cx="165"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47" name="Group 419"/>
          <p:cNvGrpSpPr>
            <a:grpSpLocks/>
          </p:cNvGrpSpPr>
          <p:nvPr/>
        </p:nvGrpSpPr>
        <p:grpSpPr bwMode="auto">
          <a:xfrm rot="-385665">
            <a:off x="2466975" y="4645025"/>
            <a:ext cx="206375" cy="73025"/>
            <a:chOff x="952" y="980"/>
            <a:chExt cx="273" cy="65"/>
          </a:xfrm>
        </p:grpSpPr>
        <p:sp>
          <p:nvSpPr>
            <p:cNvPr id="38276" name="Arc 420"/>
            <p:cNvSpPr>
              <a:spLocks/>
            </p:cNvSpPr>
            <p:nvPr/>
          </p:nvSpPr>
          <p:spPr bwMode="auto">
            <a:xfrm rot="180000">
              <a:off x="1007" y="980"/>
              <a:ext cx="110"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0" y="21949"/>
                  </a:moveTo>
                  <a:cubicBezTo>
                    <a:pt x="9549" y="21839"/>
                    <a:pt x="0" y="12201"/>
                    <a:pt x="0" y="350"/>
                  </a:cubicBezTo>
                  <a:cubicBezTo>
                    <a:pt x="-1" y="233"/>
                    <a:pt x="0" y="116"/>
                    <a:pt x="2" y="-1"/>
                  </a:cubicBezTo>
                </a:path>
                <a:path w="21600" h="21949" stroke="0" extrusionOk="0">
                  <a:moveTo>
                    <a:pt x="21400" y="21949"/>
                  </a:moveTo>
                  <a:cubicBezTo>
                    <a:pt x="9549" y="21839"/>
                    <a:pt x="0" y="12201"/>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77" name="Arc 421"/>
            <p:cNvSpPr>
              <a:spLocks/>
            </p:cNvSpPr>
            <p:nvPr/>
          </p:nvSpPr>
          <p:spPr bwMode="auto">
            <a:xfrm rot="180000">
              <a:off x="952" y="980"/>
              <a:ext cx="165"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78" name="Arc 422"/>
            <p:cNvSpPr>
              <a:spLocks/>
            </p:cNvSpPr>
            <p:nvPr/>
          </p:nvSpPr>
          <p:spPr bwMode="auto">
            <a:xfrm rot="180000">
              <a:off x="1061" y="984"/>
              <a:ext cx="164"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50" name="Group 423"/>
          <p:cNvGrpSpPr>
            <a:grpSpLocks/>
          </p:cNvGrpSpPr>
          <p:nvPr/>
        </p:nvGrpSpPr>
        <p:grpSpPr bwMode="auto">
          <a:xfrm rot="-385665">
            <a:off x="2828925" y="4667250"/>
            <a:ext cx="204788" cy="76200"/>
            <a:chOff x="1429" y="1017"/>
            <a:chExt cx="274" cy="68"/>
          </a:xfrm>
        </p:grpSpPr>
        <p:sp>
          <p:nvSpPr>
            <p:cNvPr id="38273" name="Arc 424"/>
            <p:cNvSpPr>
              <a:spLocks/>
            </p:cNvSpPr>
            <p:nvPr/>
          </p:nvSpPr>
          <p:spPr bwMode="auto">
            <a:xfrm rot="180000">
              <a:off x="1485" y="1019"/>
              <a:ext cx="109"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74" name="Arc 425"/>
            <p:cNvSpPr>
              <a:spLocks/>
            </p:cNvSpPr>
            <p:nvPr/>
          </p:nvSpPr>
          <p:spPr bwMode="auto">
            <a:xfrm rot="180000">
              <a:off x="1429" y="1017"/>
              <a:ext cx="165"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8" y="21949"/>
                  </a:moveTo>
                  <a:cubicBezTo>
                    <a:pt x="9590" y="21877"/>
                    <a:pt x="0" y="12227"/>
                    <a:pt x="0" y="350"/>
                  </a:cubicBezTo>
                  <a:cubicBezTo>
                    <a:pt x="-1" y="233"/>
                    <a:pt x="0" y="116"/>
                    <a:pt x="2" y="-1"/>
                  </a:cubicBezTo>
                </a:path>
                <a:path w="21600" h="21950" stroke="0" extrusionOk="0">
                  <a:moveTo>
                    <a:pt x="21468" y="21949"/>
                  </a:moveTo>
                  <a:cubicBezTo>
                    <a:pt x="9590" y="21877"/>
                    <a:pt x="0" y="12227"/>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75" name="Arc 426"/>
            <p:cNvSpPr>
              <a:spLocks/>
            </p:cNvSpPr>
            <p:nvPr/>
          </p:nvSpPr>
          <p:spPr bwMode="auto">
            <a:xfrm rot="180000">
              <a:off x="1538" y="1023"/>
              <a:ext cx="165"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8" y="21949"/>
                  </a:moveTo>
                  <a:cubicBezTo>
                    <a:pt x="9590" y="21877"/>
                    <a:pt x="0" y="12227"/>
                    <a:pt x="0" y="350"/>
                  </a:cubicBezTo>
                  <a:cubicBezTo>
                    <a:pt x="-1" y="233"/>
                    <a:pt x="0" y="116"/>
                    <a:pt x="2" y="-1"/>
                  </a:cubicBezTo>
                </a:path>
                <a:path w="21600" h="21950" stroke="0" extrusionOk="0">
                  <a:moveTo>
                    <a:pt x="21468" y="21949"/>
                  </a:moveTo>
                  <a:cubicBezTo>
                    <a:pt x="9590" y="21877"/>
                    <a:pt x="0" y="12227"/>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53" name="Group 427"/>
          <p:cNvGrpSpPr>
            <a:grpSpLocks/>
          </p:cNvGrpSpPr>
          <p:nvPr/>
        </p:nvGrpSpPr>
        <p:grpSpPr bwMode="auto">
          <a:xfrm rot="-385665">
            <a:off x="2346325" y="4624388"/>
            <a:ext cx="201613" cy="76200"/>
            <a:chOff x="707" y="957"/>
            <a:chExt cx="269" cy="68"/>
          </a:xfrm>
        </p:grpSpPr>
        <p:sp>
          <p:nvSpPr>
            <p:cNvPr id="38270" name="Arc 428"/>
            <p:cNvSpPr>
              <a:spLocks/>
            </p:cNvSpPr>
            <p:nvPr/>
          </p:nvSpPr>
          <p:spPr bwMode="auto">
            <a:xfrm rot="180000">
              <a:off x="758" y="959"/>
              <a:ext cx="110"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0" y="21949"/>
                  </a:moveTo>
                  <a:cubicBezTo>
                    <a:pt x="9549" y="21839"/>
                    <a:pt x="0" y="12201"/>
                    <a:pt x="0" y="350"/>
                  </a:cubicBezTo>
                  <a:cubicBezTo>
                    <a:pt x="-1" y="233"/>
                    <a:pt x="0" y="116"/>
                    <a:pt x="2" y="-1"/>
                  </a:cubicBezTo>
                </a:path>
                <a:path w="21600" h="21949" stroke="0" extrusionOk="0">
                  <a:moveTo>
                    <a:pt x="21400" y="21949"/>
                  </a:moveTo>
                  <a:cubicBezTo>
                    <a:pt x="9549" y="21839"/>
                    <a:pt x="0" y="12201"/>
                    <a:pt x="0" y="350"/>
                  </a:cubicBezTo>
                  <a:cubicBezTo>
                    <a:pt x="-1" y="233"/>
                    <a:pt x="0" y="116"/>
                    <a:pt x="2" y="-1"/>
                  </a:cubicBezTo>
                  <a:lnTo>
                    <a:pt x="21600" y="350"/>
                  </a:lnTo>
                  <a:close/>
                </a:path>
              </a:pathLst>
            </a:custGeom>
            <a:noFill/>
            <a:ln w="12700" cap="rnd">
              <a:solidFill>
                <a:srgbClr val="CC9900"/>
              </a:solidFill>
              <a:round/>
              <a:headEnd type="none" w="sm" len="sm"/>
              <a:tailEnd type="none" w="sm" len="sm"/>
            </a:ln>
          </p:spPr>
          <p:txBody>
            <a:bodyPr wrap="none" anchor="ctr"/>
            <a:lstStyle/>
            <a:p>
              <a:endParaRPr lang="en-US" sz="1800"/>
            </a:p>
          </p:txBody>
        </p:sp>
        <p:sp>
          <p:nvSpPr>
            <p:cNvPr id="38271" name="Arc 429"/>
            <p:cNvSpPr>
              <a:spLocks/>
            </p:cNvSpPr>
            <p:nvPr/>
          </p:nvSpPr>
          <p:spPr bwMode="auto">
            <a:xfrm rot="180000">
              <a:off x="707" y="957"/>
              <a:ext cx="162"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rgbClr val="CC9900"/>
              </a:solidFill>
              <a:round/>
              <a:headEnd type="none" w="sm" len="sm"/>
              <a:tailEnd type="none" w="sm" len="sm"/>
            </a:ln>
          </p:spPr>
          <p:txBody>
            <a:bodyPr wrap="none" anchor="ctr"/>
            <a:lstStyle/>
            <a:p>
              <a:endParaRPr lang="en-US" sz="1800"/>
            </a:p>
          </p:txBody>
        </p:sp>
        <p:sp>
          <p:nvSpPr>
            <p:cNvPr id="38272" name="Arc 430"/>
            <p:cNvSpPr>
              <a:spLocks/>
            </p:cNvSpPr>
            <p:nvPr/>
          </p:nvSpPr>
          <p:spPr bwMode="auto">
            <a:xfrm rot="180000">
              <a:off x="812" y="963"/>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rgbClr val="CC9900"/>
              </a:solidFill>
              <a:round/>
              <a:headEnd type="none" w="sm" len="sm"/>
              <a:tailEnd type="none" w="sm" len="sm"/>
            </a:ln>
          </p:spPr>
          <p:txBody>
            <a:bodyPr wrap="none" anchor="ctr"/>
            <a:lstStyle/>
            <a:p>
              <a:endParaRPr lang="en-US" sz="1800"/>
            </a:p>
          </p:txBody>
        </p:sp>
      </p:grpSp>
      <p:grpSp>
        <p:nvGrpSpPr>
          <p:cNvPr id="37954" name="Group 431"/>
          <p:cNvGrpSpPr>
            <a:grpSpLocks/>
          </p:cNvGrpSpPr>
          <p:nvPr/>
        </p:nvGrpSpPr>
        <p:grpSpPr bwMode="auto">
          <a:xfrm rot="-385665">
            <a:off x="2381250" y="4638675"/>
            <a:ext cx="204788" cy="77788"/>
            <a:chOff x="828" y="967"/>
            <a:chExt cx="270" cy="68"/>
          </a:xfrm>
        </p:grpSpPr>
        <p:sp>
          <p:nvSpPr>
            <p:cNvPr id="38267" name="Arc 432"/>
            <p:cNvSpPr>
              <a:spLocks/>
            </p:cNvSpPr>
            <p:nvPr/>
          </p:nvSpPr>
          <p:spPr bwMode="auto">
            <a:xfrm rot="180000">
              <a:off x="878" y="969"/>
              <a:ext cx="111"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2" y="21949"/>
                  </a:moveTo>
                  <a:cubicBezTo>
                    <a:pt x="9551" y="21841"/>
                    <a:pt x="0" y="12202"/>
                    <a:pt x="0" y="350"/>
                  </a:cubicBezTo>
                  <a:cubicBezTo>
                    <a:pt x="-1" y="233"/>
                    <a:pt x="0" y="116"/>
                    <a:pt x="2" y="-1"/>
                  </a:cubicBezTo>
                </a:path>
                <a:path w="21600" h="21949" stroke="0" extrusionOk="0">
                  <a:moveTo>
                    <a:pt x="21402" y="21949"/>
                  </a:moveTo>
                  <a:cubicBezTo>
                    <a:pt x="9551" y="21841"/>
                    <a:pt x="0" y="12202"/>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68" name="Arc 433"/>
            <p:cNvSpPr>
              <a:spLocks/>
            </p:cNvSpPr>
            <p:nvPr/>
          </p:nvSpPr>
          <p:spPr bwMode="auto">
            <a:xfrm rot="180000">
              <a:off x="828" y="967"/>
              <a:ext cx="164"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69" name="Arc 434"/>
            <p:cNvSpPr>
              <a:spLocks/>
            </p:cNvSpPr>
            <p:nvPr/>
          </p:nvSpPr>
          <p:spPr bwMode="auto">
            <a:xfrm rot="180000">
              <a:off x="934" y="973"/>
              <a:ext cx="164"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55" name="Group 435"/>
          <p:cNvGrpSpPr>
            <a:grpSpLocks/>
          </p:cNvGrpSpPr>
          <p:nvPr/>
        </p:nvGrpSpPr>
        <p:grpSpPr bwMode="auto">
          <a:xfrm rot="-385665">
            <a:off x="2246313" y="4618038"/>
            <a:ext cx="204787" cy="76200"/>
            <a:chOff x="578" y="951"/>
            <a:chExt cx="274" cy="66"/>
          </a:xfrm>
        </p:grpSpPr>
        <p:sp>
          <p:nvSpPr>
            <p:cNvPr id="38264" name="Arc 436"/>
            <p:cNvSpPr>
              <a:spLocks/>
            </p:cNvSpPr>
            <p:nvPr/>
          </p:nvSpPr>
          <p:spPr bwMode="auto">
            <a:xfrm rot="180000">
              <a:off x="632" y="951"/>
              <a:ext cx="111"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2" y="21949"/>
                  </a:moveTo>
                  <a:cubicBezTo>
                    <a:pt x="9551" y="21841"/>
                    <a:pt x="0" y="12202"/>
                    <a:pt x="0" y="350"/>
                  </a:cubicBezTo>
                  <a:cubicBezTo>
                    <a:pt x="-1" y="233"/>
                    <a:pt x="0" y="116"/>
                    <a:pt x="2" y="-1"/>
                  </a:cubicBezTo>
                </a:path>
                <a:path w="21600" h="21949" stroke="0" extrusionOk="0">
                  <a:moveTo>
                    <a:pt x="21402" y="21949"/>
                  </a:moveTo>
                  <a:cubicBezTo>
                    <a:pt x="9551" y="21841"/>
                    <a:pt x="0" y="12202"/>
                    <a:pt x="0" y="350"/>
                  </a:cubicBezTo>
                  <a:cubicBezTo>
                    <a:pt x="-1" y="233"/>
                    <a:pt x="0" y="116"/>
                    <a:pt x="2" y="-1"/>
                  </a:cubicBezTo>
                  <a:lnTo>
                    <a:pt x="21600" y="350"/>
                  </a:lnTo>
                  <a:close/>
                </a:path>
              </a:pathLst>
            </a:custGeom>
            <a:noFill/>
            <a:ln w="12700" cap="rnd">
              <a:solidFill>
                <a:srgbClr val="CC9900"/>
              </a:solidFill>
              <a:round/>
              <a:headEnd type="none" w="sm" len="sm"/>
              <a:tailEnd type="none" w="sm" len="sm"/>
            </a:ln>
          </p:spPr>
          <p:txBody>
            <a:bodyPr wrap="none" anchor="ctr"/>
            <a:lstStyle/>
            <a:p>
              <a:endParaRPr lang="en-US" sz="1800"/>
            </a:p>
          </p:txBody>
        </p:sp>
        <p:sp>
          <p:nvSpPr>
            <p:cNvPr id="38265" name="Arc 437"/>
            <p:cNvSpPr>
              <a:spLocks/>
            </p:cNvSpPr>
            <p:nvPr/>
          </p:nvSpPr>
          <p:spPr bwMode="auto">
            <a:xfrm rot="180000">
              <a:off x="578" y="951"/>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rgbClr val="CC9900"/>
              </a:solidFill>
              <a:round/>
              <a:headEnd type="none" w="sm" len="sm"/>
              <a:tailEnd type="none" w="sm" len="sm"/>
            </a:ln>
          </p:spPr>
          <p:txBody>
            <a:bodyPr wrap="none" anchor="ctr"/>
            <a:lstStyle/>
            <a:p>
              <a:endParaRPr lang="en-US" sz="1800"/>
            </a:p>
          </p:txBody>
        </p:sp>
        <p:sp>
          <p:nvSpPr>
            <p:cNvPr id="38266" name="Arc 438"/>
            <p:cNvSpPr>
              <a:spLocks/>
            </p:cNvSpPr>
            <p:nvPr/>
          </p:nvSpPr>
          <p:spPr bwMode="auto">
            <a:xfrm rot="180000">
              <a:off x="689" y="956"/>
              <a:ext cx="163"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7" y="21599"/>
                  </a:moveTo>
                  <a:cubicBezTo>
                    <a:pt x="9589" y="21526"/>
                    <a:pt x="0" y="11877"/>
                    <a:pt x="0" y="0"/>
                  </a:cubicBezTo>
                </a:path>
                <a:path w="21600" h="21600" stroke="0" extrusionOk="0">
                  <a:moveTo>
                    <a:pt x="21467" y="21599"/>
                  </a:moveTo>
                  <a:cubicBezTo>
                    <a:pt x="9589" y="21526"/>
                    <a:pt x="0" y="11877"/>
                    <a:pt x="0" y="0"/>
                  </a:cubicBezTo>
                  <a:lnTo>
                    <a:pt x="21600" y="0"/>
                  </a:lnTo>
                  <a:close/>
                </a:path>
              </a:pathLst>
            </a:custGeom>
            <a:noFill/>
            <a:ln w="12700" cap="rnd">
              <a:solidFill>
                <a:srgbClr val="CC9900"/>
              </a:solidFill>
              <a:round/>
              <a:headEnd type="none" w="sm" len="sm"/>
              <a:tailEnd type="none" w="sm" len="sm"/>
            </a:ln>
          </p:spPr>
          <p:txBody>
            <a:bodyPr wrap="none" anchor="ctr"/>
            <a:lstStyle/>
            <a:p>
              <a:endParaRPr lang="en-US" sz="1800"/>
            </a:p>
          </p:txBody>
        </p:sp>
      </p:grpSp>
      <p:grpSp>
        <p:nvGrpSpPr>
          <p:cNvPr id="37956" name="Group 439"/>
          <p:cNvGrpSpPr>
            <a:grpSpLocks/>
          </p:cNvGrpSpPr>
          <p:nvPr/>
        </p:nvGrpSpPr>
        <p:grpSpPr bwMode="auto">
          <a:xfrm rot="-385665">
            <a:off x="2317750" y="4624388"/>
            <a:ext cx="204788" cy="76200"/>
            <a:chOff x="669" y="956"/>
            <a:chExt cx="272" cy="66"/>
          </a:xfrm>
        </p:grpSpPr>
        <p:sp>
          <p:nvSpPr>
            <p:cNvPr id="38261" name="Arc 440"/>
            <p:cNvSpPr>
              <a:spLocks/>
            </p:cNvSpPr>
            <p:nvPr/>
          </p:nvSpPr>
          <p:spPr bwMode="auto">
            <a:xfrm rot="180000">
              <a:off x="723" y="956"/>
              <a:ext cx="110"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2" y="21599"/>
                  </a:moveTo>
                  <a:cubicBezTo>
                    <a:pt x="9551" y="21491"/>
                    <a:pt x="0" y="11852"/>
                    <a:pt x="0" y="0"/>
                  </a:cubicBezTo>
                </a:path>
                <a:path w="21600" h="21599" stroke="0" extrusionOk="0">
                  <a:moveTo>
                    <a:pt x="21402" y="21599"/>
                  </a:moveTo>
                  <a:cubicBezTo>
                    <a:pt x="9551" y="21491"/>
                    <a:pt x="0" y="11852"/>
                    <a:pt x="0" y="0"/>
                  </a:cubicBezTo>
                  <a:lnTo>
                    <a:pt x="21600" y="0"/>
                  </a:lnTo>
                  <a:close/>
                </a:path>
              </a:pathLst>
            </a:custGeom>
            <a:noFill/>
            <a:ln w="12700" cap="rnd">
              <a:solidFill>
                <a:srgbClr val="CC9900"/>
              </a:solidFill>
              <a:round/>
              <a:headEnd type="none" w="sm" len="sm"/>
              <a:tailEnd type="none" w="sm" len="sm"/>
            </a:ln>
          </p:spPr>
          <p:txBody>
            <a:bodyPr wrap="none" anchor="ctr"/>
            <a:lstStyle/>
            <a:p>
              <a:endParaRPr lang="en-US" sz="1800"/>
            </a:p>
          </p:txBody>
        </p:sp>
        <p:sp>
          <p:nvSpPr>
            <p:cNvPr id="38262" name="Arc 441"/>
            <p:cNvSpPr>
              <a:spLocks/>
            </p:cNvSpPr>
            <p:nvPr/>
          </p:nvSpPr>
          <p:spPr bwMode="auto">
            <a:xfrm rot="180000">
              <a:off x="669" y="956"/>
              <a:ext cx="165"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9" y="21599"/>
                  </a:moveTo>
                  <a:cubicBezTo>
                    <a:pt x="9590" y="21527"/>
                    <a:pt x="0" y="11878"/>
                    <a:pt x="0" y="0"/>
                  </a:cubicBezTo>
                </a:path>
                <a:path w="21600" h="21600" stroke="0" extrusionOk="0">
                  <a:moveTo>
                    <a:pt x="21469" y="21599"/>
                  </a:moveTo>
                  <a:cubicBezTo>
                    <a:pt x="9590" y="21527"/>
                    <a:pt x="0" y="11878"/>
                    <a:pt x="0" y="0"/>
                  </a:cubicBezTo>
                  <a:lnTo>
                    <a:pt x="21600" y="0"/>
                  </a:lnTo>
                  <a:close/>
                </a:path>
              </a:pathLst>
            </a:custGeom>
            <a:noFill/>
            <a:ln w="12700" cap="rnd">
              <a:solidFill>
                <a:srgbClr val="CC9900"/>
              </a:solidFill>
              <a:round/>
              <a:headEnd type="none" w="sm" len="sm"/>
              <a:tailEnd type="none" w="sm" len="sm"/>
            </a:ln>
          </p:spPr>
          <p:txBody>
            <a:bodyPr wrap="none" anchor="ctr"/>
            <a:lstStyle/>
            <a:p>
              <a:endParaRPr lang="en-US" sz="1800"/>
            </a:p>
          </p:txBody>
        </p:sp>
        <p:sp>
          <p:nvSpPr>
            <p:cNvPr id="38263" name="Arc 442"/>
            <p:cNvSpPr>
              <a:spLocks/>
            </p:cNvSpPr>
            <p:nvPr/>
          </p:nvSpPr>
          <p:spPr bwMode="auto">
            <a:xfrm rot="180000">
              <a:off x="778" y="960"/>
              <a:ext cx="163"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6" y="21949"/>
                  </a:moveTo>
                  <a:cubicBezTo>
                    <a:pt x="9589" y="21875"/>
                    <a:pt x="0" y="12227"/>
                    <a:pt x="0" y="350"/>
                  </a:cubicBezTo>
                  <a:cubicBezTo>
                    <a:pt x="-1" y="233"/>
                    <a:pt x="0" y="116"/>
                    <a:pt x="2" y="-1"/>
                  </a:cubicBezTo>
                </a:path>
                <a:path w="21600" h="21950" stroke="0" extrusionOk="0">
                  <a:moveTo>
                    <a:pt x="21466" y="21949"/>
                  </a:moveTo>
                  <a:cubicBezTo>
                    <a:pt x="9589" y="21875"/>
                    <a:pt x="0" y="12227"/>
                    <a:pt x="0" y="350"/>
                  </a:cubicBezTo>
                  <a:cubicBezTo>
                    <a:pt x="-1" y="233"/>
                    <a:pt x="0" y="116"/>
                    <a:pt x="2" y="-1"/>
                  </a:cubicBezTo>
                  <a:lnTo>
                    <a:pt x="21600" y="350"/>
                  </a:lnTo>
                  <a:close/>
                </a:path>
              </a:pathLst>
            </a:custGeom>
            <a:noFill/>
            <a:ln w="12700" cap="rnd">
              <a:solidFill>
                <a:srgbClr val="CC9900"/>
              </a:solidFill>
              <a:round/>
              <a:headEnd type="none" w="sm" len="sm"/>
              <a:tailEnd type="none" w="sm" len="sm"/>
            </a:ln>
          </p:spPr>
          <p:txBody>
            <a:bodyPr wrap="none" anchor="ctr"/>
            <a:lstStyle/>
            <a:p>
              <a:endParaRPr lang="en-US" sz="1800"/>
            </a:p>
          </p:txBody>
        </p:sp>
      </p:grpSp>
      <p:grpSp>
        <p:nvGrpSpPr>
          <p:cNvPr id="37957" name="Group 443"/>
          <p:cNvGrpSpPr>
            <a:grpSpLocks/>
          </p:cNvGrpSpPr>
          <p:nvPr/>
        </p:nvGrpSpPr>
        <p:grpSpPr bwMode="auto">
          <a:xfrm rot="-385665">
            <a:off x="2592388" y="4648200"/>
            <a:ext cx="203200" cy="76200"/>
            <a:chOff x="1115" y="992"/>
            <a:chExt cx="273" cy="67"/>
          </a:xfrm>
        </p:grpSpPr>
        <p:sp>
          <p:nvSpPr>
            <p:cNvPr id="38258" name="Arc 444"/>
            <p:cNvSpPr>
              <a:spLocks/>
            </p:cNvSpPr>
            <p:nvPr/>
          </p:nvSpPr>
          <p:spPr bwMode="auto">
            <a:xfrm rot="180000">
              <a:off x="1168" y="993"/>
              <a:ext cx="110" cy="61"/>
            </a:xfrm>
            <a:custGeom>
              <a:avLst/>
              <a:gdLst>
                <a:gd name="T0" fmla="*/ 0 w 21600"/>
                <a:gd name="T1" fmla="*/ 0 h 21957"/>
                <a:gd name="T2" fmla="*/ 0 w 21600"/>
                <a:gd name="T3" fmla="*/ 0 h 21957"/>
                <a:gd name="T4" fmla="*/ 0 w 21600"/>
                <a:gd name="T5" fmla="*/ 0 h 21957"/>
                <a:gd name="T6" fmla="*/ 0 60000 65536"/>
                <a:gd name="T7" fmla="*/ 0 60000 65536"/>
                <a:gd name="T8" fmla="*/ 0 60000 65536"/>
                <a:gd name="T9" fmla="*/ 0 w 21600"/>
                <a:gd name="T10" fmla="*/ 0 h 21957"/>
                <a:gd name="T11" fmla="*/ 21600 w 21600"/>
                <a:gd name="T12" fmla="*/ 21957 h 21957"/>
              </a:gdLst>
              <a:ahLst/>
              <a:cxnLst>
                <a:cxn ang="T6">
                  <a:pos x="T0" y="T1"/>
                </a:cxn>
                <a:cxn ang="T7">
                  <a:pos x="T2" y="T3"/>
                </a:cxn>
                <a:cxn ang="T8">
                  <a:pos x="T4" y="T5"/>
                </a:cxn>
              </a:cxnLst>
              <a:rect l="T9" t="T10" r="T11" b="T12"/>
              <a:pathLst>
                <a:path w="21600" h="21957" fill="none" extrusionOk="0">
                  <a:moveTo>
                    <a:pt x="21600" y="21957"/>
                  </a:moveTo>
                  <a:cubicBezTo>
                    <a:pt x="9670" y="21957"/>
                    <a:pt x="0" y="12286"/>
                    <a:pt x="0" y="357"/>
                  </a:cubicBezTo>
                  <a:cubicBezTo>
                    <a:pt x="-1" y="237"/>
                    <a:pt x="0" y="118"/>
                    <a:pt x="2" y="-1"/>
                  </a:cubicBezTo>
                </a:path>
                <a:path w="21600" h="21957" stroke="0" extrusionOk="0">
                  <a:moveTo>
                    <a:pt x="21600" y="21957"/>
                  </a:moveTo>
                  <a:cubicBezTo>
                    <a:pt x="9670" y="21957"/>
                    <a:pt x="0" y="12286"/>
                    <a:pt x="0" y="357"/>
                  </a:cubicBezTo>
                  <a:cubicBezTo>
                    <a:pt x="-1" y="237"/>
                    <a:pt x="0" y="118"/>
                    <a:pt x="2" y="-1"/>
                  </a:cubicBezTo>
                  <a:lnTo>
                    <a:pt x="21600" y="357"/>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59" name="Arc 445"/>
            <p:cNvSpPr>
              <a:spLocks/>
            </p:cNvSpPr>
            <p:nvPr/>
          </p:nvSpPr>
          <p:spPr bwMode="auto">
            <a:xfrm rot="180000">
              <a:off x="1115" y="992"/>
              <a:ext cx="164" cy="61"/>
            </a:xfrm>
            <a:custGeom>
              <a:avLst/>
              <a:gdLst>
                <a:gd name="T0" fmla="*/ 0 w 21600"/>
                <a:gd name="T1" fmla="*/ 0 h 21956"/>
                <a:gd name="T2" fmla="*/ 0 w 21600"/>
                <a:gd name="T3" fmla="*/ 0 h 21956"/>
                <a:gd name="T4" fmla="*/ 0 w 21600"/>
                <a:gd name="T5" fmla="*/ 0 h 21956"/>
                <a:gd name="T6" fmla="*/ 0 60000 65536"/>
                <a:gd name="T7" fmla="*/ 0 60000 65536"/>
                <a:gd name="T8" fmla="*/ 0 60000 65536"/>
                <a:gd name="T9" fmla="*/ 0 w 21600"/>
                <a:gd name="T10" fmla="*/ 0 h 21956"/>
                <a:gd name="T11" fmla="*/ 21600 w 21600"/>
                <a:gd name="T12" fmla="*/ 21956 h 21956"/>
              </a:gdLst>
              <a:ahLst/>
              <a:cxnLst>
                <a:cxn ang="T6">
                  <a:pos x="T0" y="T1"/>
                </a:cxn>
                <a:cxn ang="T7">
                  <a:pos x="T2" y="T3"/>
                </a:cxn>
                <a:cxn ang="T8">
                  <a:pos x="T4" y="T5"/>
                </a:cxn>
              </a:cxnLst>
              <a:rect l="T9" t="T10" r="T11" b="T12"/>
              <a:pathLst>
                <a:path w="21600" h="21956" fill="none" extrusionOk="0">
                  <a:moveTo>
                    <a:pt x="21467" y="21955"/>
                  </a:moveTo>
                  <a:cubicBezTo>
                    <a:pt x="9589" y="21882"/>
                    <a:pt x="0" y="12233"/>
                    <a:pt x="0" y="356"/>
                  </a:cubicBezTo>
                  <a:cubicBezTo>
                    <a:pt x="-1" y="237"/>
                    <a:pt x="0" y="118"/>
                    <a:pt x="2" y="-1"/>
                  </a:cubicBezTo>
                </a:path>
                <a:path w="21600" h="21956" stroke="0" extrusionOk="0">
                  <a:moveTo>
                    <a:pt x="21467" y="21955"/>
                  </a:moveTo>
                  <a:cubicBezTo>
                    <a:pt x="9589" y="21882"/>
                    <a:pt x="0" y="12233"/>
                    <a:pt x="0" y="356"/>
                  </a:cubicBezTo>
                  <a:cubicBezTo>
                    <a:pt x="-1" y="237"/>
                    <a:pt x="0" y="118"/>
                    <a:pt x="2" y="-1"/>
                  </a:cubicBezTo>
                  <a:lnTo>
                    <a:pt x="21600" y="356"/>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60" name="Arc 446"/>
            <p:cNvSpPr>
              <a:spLocks/>
            </p:cNvSpPr>
            <p:nvPr/>
          </p:nvSpPr>
          <p:spPr bwMode="auto">
            <a:xfrm rot="180000">
              <a:off x="1224" y="997"/>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59" name="Group 447"/>
          <p:cNvGrpSpPr>
            <a:grpSpLocks/>
          </p:cNvGrpSpPr>
          <p:nvPr/>
        </p:nvGrpSpPr>
        <p:grpSpPr bwMode="auto">
          <a:xfrm rot="-385665">
            <a:off x="3471863" y="4662488"/>
            <a:ext cx="206375" cy="74612"/>
            <a:chOff x="2285" y="1058"/>
            <a:chExt cx="274" cy="66"/>
          </a:xfrm>
        </p:grpSpPr>
        <p:sp>
          <p:nvSpPr>
            <p:cNvPr id="38255" name="Arc 448"/>
            <p:cNvSpPr>
              <a:spLocks/>
            </p:cNvSpPr>
            <p:nvPr/>
          </p:nvSpPr>
          <p:spPr bwMode="auto">
            <a:xfrm rot="180000">
              <a:off x="2341" y="1058"/>
              <a:ext cx="109"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56" name="Arc 449"/>
            <p:cNvSpPr>
              <a:spLocks/>
            </p:cNvSpPr>
            <p:nvPr/>
          </p:nvSpPr>
          <p:spPr bwMode="auto">
            <a:xfrm rot="180000">
              <a:off x="2285" y="1058"/>
              <a:ext cx="164" cy="61"/>
            </a:xfrm>
            <a:custGeom>
              <a:avLst/>
              <a:gdLst>
                <a:gd name="T0" fmla="*/ 0 w 21600"/>
                <a:gd name="T1" fmla="*/ 0 h 21957"/>
                <a:gd name="T2" fmla="*/ 0 w 21600"/>
                <a:gd name="T3" fmla="*/ 0 h 21957"/>
                <a:gd name="T4" fmla="*/ 0 w 21600"/>
                <a:gd name="T5" fmla="*/ 0 h 21957"/>
                <a:gd name="T6" fmla="*/ 0 60000 65536"/>
                <a:gd name="T7" fmla="*/ 0 60000 65536"/>
                <a:gd name="T8" fmla="*/ 0 60000 65536"/>
                <a:gd name="T9" fmla="*/ 0 w 21600"/>
                <a:gd name="T10" fmla="*/ 0 h 21957"/>
                <a:gd name="T11" fmla="*/ 21600 w 21600"/>
                <a:gd name="T12" fmla="*/ 21957 h 21957"/>
              </a:gdLst>
              <a:ahLst/>
              <a:cxnLst>
                <a:cxn ang="T6">
                  <a:pos x="T0" y="T1"/>
                </a:cxn>
                <a:cxn ang="T7">
                  <a:pos x="T2" y="T3"/>
                </a:cxn>
                <a:cxn ang="T8">
                  <a:pos x="T4" y="T5"/>
                </a:cxn>
              </a:cxnLst>
              <a:rect l="T9" t="T10" r="T11" b="T12"/>
              <a:pathLst>
                <a:path w="21600" h="21957" fill="none" extrusionOk="0">
                  <a:moveTo>
                    <a:pt x="21600" y="21957"/>
                  </a:moveTo>
                  <a:cubicBezTo>
                    <a:pt x="9670" y="21957"/>
                    <a:pt x="0" y="12286"/>
                    <a:pt x="0" y="357"/>
                  </a:cubicBezTo>
                  <a:cubicBezTo>
                    <a:pt x="-1" y="237"/>
                    <a:pt x="0" y="118"/>
                    <a:pt x="2" y="-1"/>
                  </a:cubicBezTo>
                </a:path>
                <a:path w="21600" h="21957" stroke="0" extrusionOk="0">
                  <a:moveTo>
                    <a:pt x="21600" y="21957"/>
                  </a:moveTo>
                  <a:cubicBezTo>
                    <a:pt x="9670" y="21957"/>
                    <a:pt x="0" y="12286"/>
                    <a:pt x="0" y="357"/>
                  </a:cubicBezTo>
                  <a:cubicBezTo>
                    <a:pt x="-1" y="237"/>
                    <a:pt x="0" y="118"/>
                    <a:pt x="2" y="-1"/>
                  </a:cubicBezTo>
                  <a:lnTo>
                    <a:pt x="21600" y="357"/>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57" name="Arc 450"/>
            <p:cNvSpPr>
              <a:spLocks/>
            </p:cNvSpPr>
            <p:nvPr/>
          </p:nvSpPr>
          <p:spPr bwMode="auto">
            <a:xfrm rot="180000">
              <a:off x="2396" y="1062"/>
              <a:ext cx="163"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6" y="21949"/>
                  </a:moveTo>
                  <a:cubicBezTo>
                    <a:pt x="9589" y="21875"/>
                    <a:pt x="0" y="12227"/>
                    <a:pt x="0" y="350"/>
                  </a:cubicBezTo>
                  <a:cubicBezTo>
                    <a:pt x="-1" y="233"/>
                    <a:pt x="0" y="116"/>
                    <a:pt x="2" y="-1"/>
                  </a:cubicBezTo>
                </a:path>
                <a:path w="21600" h="21950" stroke="0" extrusionOk="0">
                  <a:moveTo>
                    <a:pt x="21466" y="21949"/>
                  </a:moveTo>
                  <a:cubicBezTo>
                    <a:pt x="9589" y="21875"/>
                    <a:pt x="0" y="12227"/>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60" name="Group 451"/>
          <p:cNvGrpSpPr>
            <a:grpSpLocks/>
          </p:cNvGrpSpPr>
          <p:nvPr/>
        </p:nvGrpSpPr>
        <p:grpSpPr bwMode="auto">
          <a:xfrm rot="-385665">
            <a:off x="3381375" y="4643438"/>
            <a:ext cx="204788" cy="77787"/>
            <a:chOff x="2164" y="1036"/>
            <a:chExt cx="274" cy="68"/>
          </a:xfrm>
        </p:grpSpPr>
        <p:sp>
          <p:nvSpPr>
            <p:cNvPr id="38252" name="Arc 452"/>
            <p:cNvSpPr>
              <a:spLocks/>
            </p:cNvSpPr>
            <p:nvPr/>
          </p:nvSpPr>
          <p:spPr bwMode="auto">
            <a:xfrm rot="180000">
              <a:off x="2218" y="1038"/>
              <a:ext cx="111" cy="6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4" y="21599"/>
                  </a:moveTo>
                  <a:cubicBezTo>
                    <a:pt x="9552" y="21492"/>
                    <a:pt x="0" y="11853"/>
                    <a:pt x="0" y="0"/>
                  </a:cubicBezTo>
                </a:path>
                <a:path w="21600" h="21599" stroke="0" extrusionOk="0">
                  <a:moveTo>
                    <a:pt x="21404" y="21599"/>
                  </a:moveTo>
                  <a:cubicBezTo>
                    <a:pt x="9552" y="21492"/>
                    <a:pt x="0" y="11853"/>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53" name="Arc 453"/>
            <p:cNvSpPr>
              <a:spLocks/>
            </p:cNvSpPr>
            <p:nvPr/>
          </p:nvSpPr>
          <p:spPr bwMode="auto">
            <a:xfrm rot="180000">
              <a:off x="2164" y="1036"/>
              <a:ext cx="165"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9" y="21599"/>
                  </a:moveTo>
                  <a:cubicBezTo>
                    <a:pt x="9590" y="21527"/>
                    <a:pt x="0" y="11878"/>
                    <a:pt x="0" y="0"/>
                  </a:cubicBezTo>
                </a:path>
                <a:path w="21600" h="21600" stroke="0" extrusionOk="0">
                  <a:moveTo>
                    <a:pt x="21469" y="21599"/>
                  </a:moveTo>
                  <a:cubicBezTo>
                    <a:pt x="9590" y="21527"/>
                    <a:pt x="0" y="11878"/>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54" name="Arc 454"/>
            <p:cNvSpPr>
              <a:spLocks/>
            </p:cNvSpPr>
            <p:nvPr/>
          </p:nvSpPr>
          <p:spPr bwMode="auto">
            <a:xfrm rot="180000">
              <a:off x="2274" y="1042"/>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61" name="Group 455"/>
          <p:cNvGrpSpPr>
            <a:grpSpLocks/>
          </p:cNvGrpSpPr>
          <p:nvPr/>
        </p:nvGrpSpPr>
        <p:grpSpPr bwMode="auto">
          <a:xfrm rot="-385665">
            <a:off x="3228975" y="4649788"/>
            <a:ext cx="203200" cy="76200"/>
            <a:chOff x="1961" y="1031"/>
            <a:chExt cx="273" cy="67"/>
          </a:xfrm>
        </p:grpSpPr>
        <p:sp>
          <p:nvSpPr>
            <p:cNvPr id="38249" name="Arc 456"/>
            <p:cNvSpPr>
              <a:spLocks/>
            </p:cNvSpPr>
            <p:nvPr/>
          </p:nvSpPr>
          <p:spPr bwMode="auto">
            <a:xfrm rot="180000">
              <a:off x="2017" y="1033"/>
              <a:ext cx="110" cy="61"/>
            </a:xfrm>
            <a:custGeom>
              <a:avLst/>
              <a:gdLst>
                <a:gd name="T0" fmla="*/ 0 w 21600"/>
                <a:gd name="T1" fmla="*/ 0 h 21954"/>
                <a:gd name="T2" fmla="*/ 0 w 21600"/>
                <a:gd name="T3" fmla="*/ 0 h 21954"/>
                <a:gd name="T4" fmla="*/ 0 w 21600"/>
                <a:gd name="T5" fmla="*/ 0 h 21954"/>
                <a:gd name="T6" fmla="*/ 0 60000 65536"/>
                <a:gd name="T7" fmla="*/ 0 60000 65536"/>
                <a:gd name="T8" fmla="*/ 0 60000 65536"/>
                <a:gd name="T9" fmla="*/ 0 w 21600"/>
                <a:gd name="T10" fmla="*/ 0 h 21954"/>
                <a:gd name="T11" fmla="*/ 21600 w 21600"/>
                <a:gd name="T12" fmla="*/ 21954 h 21954"/>
              </a:gdLst>
              <a:ahLst/>
              <a:cxnLst>
                <a:cxn ang="T6">
                  <a:pos x="T0" y="T1"/>
                </a:cxn>
                <a:cxn ang="T7">
                  <a:pos x="T2" y="T3"/>
                </a:cxn>
                <a:cxn ang="T8">
                  <a:pos x="T4" y="T5"/>
                </a:cxn>
              </a:cxnLst>
              <a:rect l="T9" t="T10" r="T11" b="T12"/>
              <a:pathLst>
                <a:path w="21600" h="21954" fill="none" extrusionOk="0">
                  <a:moveTo>
                    <a:pt x="21400" y="21954"/>
                  </a:moveTo>
                  <a:cubicBezTo>
                    <a:pt x="9549" y="21844"/>
                    <a:pt x="0" y="12206"/>
                    <a:pt x="0" y="355"/>
                  </a:cubicBezTo>
                  <a:cubicBezTo>
                    <a:pt x="-1" y="236"/>
                    <a:pt x="0" y="118"/>
                    <a:pt x="2" y="-1"/>
                  </a:cubicBezTo>
                </a:path>
                <a:path w="21600" h="21954" stroke="0" extrusionOk="0">
                  <a:moveTo>
                    <a:pt x="21400" y="21954"/>
                  </a:moveTo>
                  <a:cubicBezTo>
                    <a:pt x="9549" y="21844"/>
                    <a:pt x="0" y="12206"/>
                    <a:pt x="0" y="355"/>
                  </a:cubicBezTo>
                  <a:cubicBezTo>
                    <a:pt x="-1" y="236"/>
                    <a:pt x="0" y="118"/>
                    <a:pt x="2" y="-1"/>
                  </a:cubicBezTo>
                  <a:lnTo>
                    <a:pt x="21600" y="355"/>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50" name="Arc 457"/>
            <p:cNvSpPr>
              <a:spLocks/>
            </p:cNvSpPr>
            <p:nvPr/>
          </p:nvSpPr>
          <p:spPr bwMode="auto">
            <a:xfrm rot="180000">
              <a:off x="1961" y="1031"/>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51" name="Arc 458"/>
            <p:cNvSpPr>
              <a:spLocks/>
            </p:cNvSpPr>
            <p:nvPr/>
          </p:nvSpPr>
          <p:spPr bwMode="auto">
            <a:xfrm rot="180000">
              <a:off x="2069" y="1037"/>
              <a:ext cx="165" cy="61"/>
            </a:xfrm>
            <a:custGeom>
              <a:avLst/>
              <a:gdLst>
                <a:gd name="T0" fmla="*/ 0 w 21600"/>
                <a:gd name="T1" fmla="*/ 0 h 21957"/>
                <a:gd name="T2" fmla="*/ 0 w 21600"/>
                <a:gd name="T3" fmla="*/ 0 h 21957"/>
                <a:gd name="T4" fmla="*/ 0 w 21600"/>
                <a:gd name="T5" fmla="*/ 0 h 21957"/>
                <a:gd name="T6" fmla="*/ 0 60000 65536"/>
                <a:gd name="T7" fmla="*/ 0 60000 65536"/>
                <a:gd name="T8" fmla="*/ 0 60000 65536"/>
                <a:gd name="T9" fmla="*/ 0 w 21600"/>
                <a:gd name="T10" fmla="*/ 0 h 21957"/>
                <a:gd name="T11" fmla="*/ 21600 w 21600"/>
                <a:gd name="T12" fmla="*/ 21957 h 21957"/>
              </a:gdLst>
              <a:ahLst/>
              <a:cxnLst>
                <a:cxn ang="T6">
                  <a:pos x="T0" y="T1"/>
                </a:cxn>
                <a:cxn ang="T7">
                  <a:pos x="T2" y="T3"/>
                </a:cxn>
                <a:cxn ang="T8">
                  <a:pos x="T4" y="T5"/>
                </a:cxn>
              </a:cxnLst>
              <a:rect l="T9" t="T10" r="T11" b="T12"/>
              <a:pathLst>
                <a:path w="21600" h="21957" fill="none" extrusionOk="0">
                  <a:moveTo>
                    <a:pt x="21600" y="21957"/>
                  </a:moveTo>
                  <a:cubicBezTo>
                    <a:pt x="9670" y="21957"/>
                    <a:pt x="0" y="12286"/>
                    <a:pt x="0" y="357"/>
                  </a:cubicBezTo>
                  <a:cubicBezTo>
                    <a:pt x="-1" y="237"/>
                    <a:pt x="0" y="118"/>
                    <a:pt x="2" y="-1"/>
                  </a:cubicBezTo>
                </a:path>
                <a:path w="21600" h="21957" stroke="0" extrusionOk="0">
                  <a:moveTo>
                    <a:pt x="21600" y="21957"/>
                  </a:moveTo>
                  <a:cubicBezTo>
                    <a:pt x="9670" y="21957"/>
                    <a:pt x="0" y="12286"/>
                    <a:pt x="0" y="357"/>
                  </a:cubicBezTo>
                  <a:cubicBezTo>
                    <a:pt x="-1" y="237"/>
                    <a:pt x="0" y="118"/>
                    <a:pt x="2" y="-1"/>
                  </a:cubicBezTo>
                  <a:lnTo>
                    <a:pt x="21600" y="357"/>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64" name="Group 459"/>
          <p:cNvGrpSpPr>
            <a:grpSpLocks/>
          </p:cNvGrpSpPr>
          <p:nvPr/>
        </p:nvGrpSpPr>
        <p:grpSpPr bwMode="auto">
          <a:xfrm rot="-385665">
            <a:off x="3244850" y="4657725"/>
            <a:ext cx="204788" cy="74613"/>
            <a:chOff x="1984" y="1038"/>
            <a:chExt cx="273" cy="66"/>
          </a:xfrm>
        </p:grpSpPr>
        <p:sp>
          <p:nvSpPr>
            <p:cNvPr id="38246" name="Arc 460"/>
            <p:cNvSpPr>
              <a:spLocks/>
            </p:cNvSpPr>
            <p:nvPr/>
          </p:nvSpPr>
          <p:spPr bwMode="auto">
            <a:xfrm rot="180000">
              <a:off x="2038" y="1038"/>
              <a:ext cx="111"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2" y="21949"/>
                  </a:moveTo>
                  <a:cubicBezTo>
                    <a:pt x="9551" y="21841"/>
                    <a:pt x="0" y="12202"/>
                    <a:pt x="0" y="350"/>
                  </a:cubicBezTo>
                  <a:cubicBezTo>
                    <a:pt x="-1" y="233"/>
                    <a:pt x="0" y="116"/>
                    <a:pt x="2" y="-1"/>
                  </a:cubicBezTo>
                </a:path>
                <a:path w="21600" h="21949" stroke="0" extrusionOk="0">
                  <a:moveTo>
                    <a:pt x="21402" y="21949"/>
                  </a:moveTo>
                  <a:cubicBezTo>
                    <a:pt x="9551" y="21841"/>
                    <a:pt x="0" y="12202"/>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47" name="Arc 461"/>
            <p:cNvSpPr>
              <a:spLocks/>
            </p:cNvSpPr>
            <p:nvPr/>
          </p:nvSpPr>
          <p:spPr bwMode="auto">
            <a:xfrm rot="180000">
              <a:off x="1984" y="1038"/>
              <a:ext cx="164"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48" name="Arc 462"/>
            <p:cNvSpPr>
              <a:spLocks/>
            </p:cNvSpPr>
            <p:nvPr/>
          </p:nvSpPr>
          <p:spPr bwMode="auto">
            <a:xfrm rot="180000">
              <a:off x="2093" y="1043"/>
              <a:ext cx="164"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67" name="Group 463"/>
          <p:cNvGrpSpPr>
            <a:grpSpLocks/>
          </p:cNvGrpSpPr>
          <p:nvPr/>
        </p:nvGrpSpPr>
        <p:grpSpPr bwMode="auto">
          <a:xfrm rot="-385665">
            <a:off x="3151188" y="4651375"/>
            <a:ext cx="203200" cy="77788"/>
            <a:chOff x="1857" y="1026"/>
            <a:chExt cx="273" cy="68"/>
          </a:xfrm>
        </p:grpSpPr>
        <p:sp>
          <p:nvSpPr>
            <p:cNvPr id="38243" name="Arc 464"/>
            <p:cNvSpPr>
              <a:spLocks/>
            </p:cNvSpPr>
            <p:nvPr/>
          </p:nvSpPr>
          <p:spPr bwMode="auto">
            <a:xfrm rot="180000">
              <a:off x="1911" y="1027"/>
              <a:ext cx="110"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2" y="21599"/>
                  </a:moveTo>
                  <a:cubicBezTo>
                    <a:pt x="9551" y="21491"/>
                    <a:pt x="0" y="11852"/>
                    <a:pt x="0" y="0"/>
                  </a:cubicBezTo>
                </a:path>
                <a:path w="21600" h="21599" stroke="0" extrusionOk="0">
                  <a:moveTo>
                    <a:pt x="21402" y="21599"/>
                  </a:moveTo>
                  <a:cubicBezTo>
                    <a:pt x="9551" y="21491"/>
                    <a:pt x="0" y="11852"/>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44" name="Arc 465"/>
            <p:cNvSpPr>
              <a:spLocks/>
            </p:cNvSpPr>
            <p:nvPr/>
          </p:nvSpPr>
          <p:spPr bwMode="auto">
            <a:xfrm rot="180000">
              <a:off x="1857" y="1026"/>
              <a:ext cx="165" cy="61"/>
            </a:xfrm>
            <a:custGeom>
              <a:avLst/>
              <a:gdLst>
                <a:gd name="T0" fmla="*/ 0 w 21600"/>
                <a:gd name="T1" fmla="*/ 0 h 21957"/>
                <a:gd name="T2" fmla="*/ 0 w 21600"/>
                <a:gd name="T3" fmla="*/ 0 h 21957"/>
                <a:gd name="T4" fmla="*/ 0 w 21600"/>
                <a:gd name="T5" fmla="*/ 0 h 21957"/>
                <a:gd name="T6" fmla="*/ 0 60000 65536"/>
                <a:gd name="T7" fmla="*/ 0 60000 65536"/>
                <a:gd name="T8" fmla="*/ 0 60000 65536"/>
                <a:gd name="T9" fmla="*/ 0 w 21600"/>
                <a:gd name="T10" fmla="*/ 0 h 21957"/>
                <a:gd name="T11" fmla="*/ 21600 w 21600"/>
                <a:gd name="T12" fmla="*/ 21957 h 21957"/>
              </a:gdLst>
              <a:ahLst/>
              <a:cxnLst>
                <a:cxn ang="T6">
                  <a:pos x="T0" y="T1"/>
                </a:cxn>
                <a:cxn ang="T7">
                  <a:pos x="T2" y="T3"/>
                </a:cxn>
                <a:cxn ang="T8">
                  <a:pos x="T4" y="T5"/>
                </a:cxn>
              </a:cxnLst>
              <a:rect l="T9" t="T10" r="T11" b="T12"/>
              <a:pathLst>
                <a:path w="21600" h="21957" fill="none" extrusionOk="0">
                  <a:moveTo>
                    <a:pt x="21600" y="21957"/>
                  </a:moveTo>
                  <a:cubicBezTo>
                    <a:pt x="9670" y="21957"/>
                    <a:pt x="0" y="12286"/>
                    <a:pt x="0" y="357"/>
                  </a:cubicBezTo>
                  <a:cubicBezTo>
                    <a:pt x="-1" y="237"/>
                    <a:pt x="0" y="118"/>
                    <a:pt x="2" y="-1"/>
                  </a:cubicBezTo>
                </a:path>
                <a:path w="21600" h="21957" stroke="0" extrusionOk="0">
                  <a:moveTo>
                    <a:pt x="21600" y="21957"/>
                  </a:moveTo>
                  <a:cubicBezTo>
                    <a:pt x="9670" y="21957"/>
                    <a:pt x="0" y="12286"/>
                    <a:pt x="0" y="357"/>
                  </a:cubicBezTo>
                  <a:cubicBezTo>
                    <a:pt x="-1" y="237"/>
                    <a:pt x="0" y="118"/>
                    <a:pt x="2" y="-1"/>
                  </a:cubicBezTo>
                  <a:lnTo>
                    <a:pt x="21600" y="357"/>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45" name="Arc 466"/>
            <p:cNvSpPr>
              <a:spLocks/>
            </p:cNvSpPr>
            <p:nvPr/>
          </p:nvSpPr>
          <p:spPr bwMode="auto">
            <a:xfrm rot="180000">
              <a:off x="1967" y="1032"/>
              <a:ext cx="163"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68" name="Group 467"/>
          <p:cNvGrpSpPr>
            <a:grpSpLocks/>
          </p:cNvGrpSpPr>
          <p:nvPr/>
        </p:nvGrpSpPr>
        <p:grpSpPr bwMode="auto">
          <a:xfrm rot="-385665">
            <a:off x="3074988" y="4638675"/>
            <a:ext cx="204787" cy="76200"/>
            <a:chOff x="1752" y="1021"/>
            <a:chExt cx="274" cy="66"/>
          </a:xfrm>
        </p:grpSpPr>
        <p:sp>
          <p:nvSpPr>
            <p:cNvPr id="38240" name="Arc 468"/>
            <p:cNvSpPr>
              <a:spLocks/>
            </p:cNvSpPr>
            <p:nvPr/>
          </p:nvSpPr>
          <p:spPr bwMode="auto">
            <a:xfrm rot="180000">
              <a:off x="1807" y="1023"/>
              <a:ext cx="110"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41" name="Arc 469"/>
            <p:cNvSpPr>
              <a:spLocks/>
            </p:cNvSpPr>
            <p:nvPr/>
          </p:nvSpPr>
          <p:spPr bwMode="auto">
            <a:xfrm rot="180000">
              <a:off x="1752" y="1021"/>
              <a:ext cx="164"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42" name="Arc 470"/>
            <p:cNvSpPr>
              <a:spLocks/>
            </p:cNvSpPr>
            <p:nvPr/>
          </p:nvSpPr>
          <p:spPr bwMode="auto">
            <a:xfrm rot="180000">
              <a:off x="1861" y="1026"/>
              <a:ext cx="165"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69" name="Group 471"/>
          <p:cNvGrpSpPr>
            <a:grpSpLocks/>
          </p:cNvGrpSpPr>
          <p:nvPr/>
        </p:nvGrpSpPr>
        <p:grpSpPr bwMode="auto">
          <a:xfrm rot="-385665">
            <a:off x="3381375" y="4665663"/>
            <a:ext cx="201613" cy="79375"/>
            <a:chOff x="2160" y="1056"/>
            <a:chExt cx="271" cy="69"/>
          </a:xfrm>
        </p:grpSpPr>
        <p:sp>
          <p:nvSpPr>
            <p:cNvPr id="38237" name="Arc 472"/>
            <p:cNvSpPr>
              <a:spLocks/>
            </p:cNvSpPr>
            <p:nvPr/>
          </p:nvSpPr>
          <p:spPr bwMode="auto">
            <a:xfrm rot="180000">
              <a:off x="2213" y="1057"/>
              <a:ext cx="109"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0" y="21599"/>
                  </a:moveTo>
                  <a:cubicBezTo>
                    <a:pt x="9549" y="21489"/>
                    <a:pt x="0" y="11851"/>
                    <a:pt x="0" y="0"/>
                  </a:cubicBezTo>
                </a:path>
                <a:path w="21600" h="21599" stroke="0" extrusionOk="0">
                  <a:moveTo>
                    <a:pt x="21400" y="21599"/>
                  </a:moveTo>
                  <a:cubicBezTo>
                    <a:pt x="9549" y="21489"/>
                    <a:pt x="0" y="11851"/>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38" name="Arc 473"/>
            <p:cNvSpPr>
              <a:spLocks/>
            </p:cNvSpPr>
            <p:nvPr/>
          </p:nvSpPr>
          <p:spPr bwMode="auto">
            <a:xfrm rot="180000">
              <a:off x="2160" y="1056"/>
              <a:ext cx="164"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39" name="Arc 474"/>
            <p:cNvSpPr>
              <a:spLocks/>
            </p:cNvSpPr>
            <p:nvPr/>
          </p:nvSpPr>
          <p:spPr bwMode="auto">
            <a:xfrm rot="180000">
              <a:off x="2269" y="1061"/>
              <a:ext cx="162" cy="64"/>
            </a:xfrm>
            <a:custGeom>
              <a:avLst/>
              <a:gdLst>
                <a:gd name="T0" fmla="*/ 0 w 21600"/>
                <a:gd name="T1" fmla="*/ 0 h 21946"/>
                <a:gd name="T2" fmla="*/ 0 w 21600"/>
                <a:gd name="T3" fmla="*/ 0 h 21946"/>
                <a:gd name="T4" fmla="*/ 0 w 21600"/>
                <a:gd name="T5" fmla="*/ 0 h 21946"/>
                <a:gd name="T6" fmla="*/ 0 60000 65536"/>
                <a:gd name="T7" fmla="*/ 0 60000 65536"/>
                <a:gd name="T8" fmla="*/ 0 60000 65536"/>
                <a:gd name="T9" fmla="*/ 0 w 21600"/>
                <a:gd name="T10" fmla="*/ 0 h 21946"/>
                <a:gd name="T11" fmla="*/ 21600 w 21600"/>
                <a:gd name="T12" fmla="*/ 21946 h 21946"/>
              </a:gdLst>
              <a:ahLst/>
              <a:cxnLst>
                <a:cxn ang="T6">
                  <a:pos x="T0" y="T1"/>
                </a:cxn>
                <a:cxn ang="T7">
                  <a:pos x="T2" y="T3"/>
                </a:cxn>
                <a:cxn ang="T8">
                  <a:pos x="T4" y="T5"/>
                </a:cxn>
              </a:cxnLst>
              <a:rect l="T9" t="T10" r="T11" b="T12"/>
              <a:pathLst>
                <a:path w="21600" h="21946" fill="none" extrusionOk="0">
                  <a:moveTo>
                    <a:pt x="21600" y="21946"/>
                  </a:moveTo>
                  <a:cubicBezTo>
                    <a:pt x="9670" y="21946"/>
                    <a:pt x="0" y="12275"/>
                    <a:pt x="0" y="346"/>
                  </a:cubicBezTo>
                  <a:cubicBezTo>
                    <a:pt x="-1" y="230"/>
                    <a:pt x="0" y="115"/>
                    <a:pt x="2" y="-1"/>
                  </a:cubicBezTo>
                </a:path>
                <a:path w="21600" h="21946" stroke="0" extrusionOk="0">
                  <a:moveTo>
                    <a:pt x="21600" y="21946"/>
                  </a:moveTo>
                  <a:cubicBezTo>
                    <a:pt x="9670" y="21946"/>
                    <a:pt x="0" y="12275"/>
                    <a:pt x="0" y="346"/>
                  </a:cubicBezTo>
                  <a:cubicBezTo>
                    <a:pt x="-1" y="230"/>
                    <a:pt x="0" y="115"/>
                    <a:pt x="2" y="-1"/>
                  </a:cubicBezTo>
                  <a:lnTo>
                    <a:pt x="21600" y="346"/>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70" name="Group 475"/>
          <p:cNvGrpSpPr>
            <a:grpSpLocks/>
          </p:cNvGrpSpPr>
          <p:nvPr/>
        </p:nvGrpSpPr>
        <p:grpSpPr bwMode="auto">
          <a:xfrm rot="-385665">
            <a:off x="2838450" y="4646613"/>
            <a:ext cx="201613" cy="77787"/>
            <a:chOff x="1444" y="1001"/>
            <a:chExt cx="271" cy="67"/>
          </a:xfrm>
        </p:grpSpPr>
        <p:sp>
          <p:nvSpPr>
            <p:cNvPr id="38234" name="Arc 476"/>
            <p:cNvSpPr>
              <a:spLocks/>
            </p:cNvSpPr>
            <p:nvPr/>
          </p:nvSpPr>
          <p:spPr bwMode="auto">
            <a:xfrm rot="180000">
              <a:off x="1496" y="1002"/>
              <a:ext cx="110"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2" y="21599"/>
                  </a:moveTo>
                  <a:cubicBezTo>
                    <a:pt x="9551" y="21491"/>
                    <a:pt x="0" y="11852"/>
                    <a:pt x="0" y="0"/>
                  </a:cubicBezTo>
                </a:path>
                <a:path w="21600" h="21599" stroke="0" extrusionOk="0">
                  <a:moveTo>
                    <a:pt x="21402" y="21599"/>
                  </a:moveTo>
                  <a:cubicBezTo>
                    <a:pt x="9551" y="21491"/>
                    <a:pt x="0" y="11852"/>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35" name="Arc 477"/>
            <p:cNvSpPr>
              <a:spLocks/>
            </p:cNvSpPr>
            <p:nvPr/>
          </p:nvSpPr>
          <p:spPr bwMode="auto">
            <a:xfrm rot="180000">
              <a:off x="1444" y="1001"/>
              <a:ext cx="163"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36" name="Arc 478"/>
            <p:cNvSpPr>
              <a:spLocks/>
            </p:cNvSpPr>
            <p:nvPr/>
          </p:nvSpPr>
          <p:spPr bwMode="auto">
            <a:xfrm rot="180000">
              <a:off x="1552" y="1007"/>
              <a:ext cx="163"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7" y="21599"/>
                  </a:moveTo>
                  <a:cubicBezTo>
                    <a:pt x="9589" y="21526"/>
                    <a:pt x="0" y="11877"/>
                    <a:pt x="0" y="0"/>
                  </a:cubicBezTo>
                </a:path>
                <a:path w="21600" h="21600" stroke="0" extrusionOk="0">
                  <a:moveTo>
                    <a:pt x="21467" y="21599"/>
                  </a:moveTo>
                  <a:cubicBezTo>
                    <a:pt x="9589" y="21526"/>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71" name="Group 479"/>
          <p:cNvGrpSpPr>
            <a:grpSpLocks/>
          </p:cNvGrpSpPr>
          <p:nvPr/>
        </p:nvGrpSpPr>
        <p:grpSpPr bwMode="auto">
          <a:xfrm rot="-385665">
            <a:off x="2741613" y="4643438"/>
            <a:ext cx="203200" cy="76200"/>
            <a:chOff x="1316" y="991"/>
            <a:chExt cx="273" cy="67"/>
          </a:xfrm>
        </p:grpSpPr>
        <p:sp>
          <p:nvSpPr>
            <p:cNvPr id="38231" name="Arc 480"/>
            <p:cNvSpPr>
              <a:spLocks/>
            </p:cNvSpPr>
            <p:nvPr/>
          </p:nvSpPr>
          <p:spPr bwMode="auto">
            <a:xfrm rot="180000">
              <a:off x="1370" y="992"/>
              <a:ext cx="110"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32" name="Arc 481"/>
            <p:cNvSpPr>
              <a:spLocks/>
            </p:cNvSpPr>
            <p:nvPr/>
          </p:nvSpPr>
          <p:spPr bwMode="auto">
            <a:xfrm rot="180000">
              <a:off x="1316" y="991"/>
              <a:ext cx="164" cy="61"/>
            </a:xfrm>
            <a:custGeom>
              <a:avLst/>
              <a:gdLst>
                <a:gd name="T0" fmla="*/ 0 w 21600"/>
                <a:gd name="T1" fmla="*/ 0 h 21956"/>
                <a:gd name="T2" fmla="*/ 0 w 21600"/>
                <a:gd name="T3" fmla="*/ 0 h 21956"/>
                <a:gd name="T4" fmla="*/ 0 w 21600"/>
                <a:gd name="T5" fmla="*/ 0 h 21956"/>
                <a:gd name="T6" fmla="*/ 0 60000 65536"/>
                <a:gd name="T7" fmla="*/ 0 60000 65536"/>
                <a:gd name="T8" fmla="*/ 0 60000 65536"/>
                <a:gd name="T9" fmla="*/ 0 w 21600"/>
                <a:gd name="T10" fmla="*/ 0 h 21956"/>
                <a:gd name="T11" fmla="*/ 21600 w 21600"/>
                <a:gd name="T12" fmla="*/ 21956 h 21956"/>
              </a:gdLst>
              <a:ahLst/>
              <a:cxnLst>
                <a:cxn ang="T6">
                  <a:pos x="T0" y="T1"/>
                </a:cxn>
                <a:cxn ang="T7">
                  <a:pos x="T2" y="T3"/>
                </a:cxn>
                <a:cxn ang="T8">
                  <a:pos x="T4" y="T5"/>
                </a:cxn>
              </a:cxnLst>
              <a:rect l="T9" t="T10" r="T11" b="T12"/>
              <a:pathLst>
                <a:path w="21600" h="21956" fill="none" extrusionOk="0">
                  <a:moveTo>
                    <a:pt x="21467" y="21955"/>
                  </a:moveTo>
                  <a:cubicBezTo>
                    <a:pt x="9589" y="21882"/>
                    <a:pt x="0" y="12233"/>
                    <a:pt x="0" y="356"/>
                  </a:cubicBezTo>
                  <a:cubicBezTo>
                    <a:pt x="-1" y="237"/>
                    <a:pt x="0" y="118"/>
                    <a:pt x="2" y="-1"/>
                  </a:cubicBezTo>
                </a:path>
                <a:path w="21600" h="21956" stroke="0" extrusionOk="0">
                  <a:moveTo>
                    <a:pt x="21467" y="21955"/>
                  </a:moveTo>
                  <a:cubicBezTo>
                    <a:pt x="9589" y="21882"/>
                    <a:pt x="0" y="12233"/>
                    <a:pt x="0" y="356"/>
                  </a:cubicBezTo>
                  <a:cubicBezTo>
                    <a:pt x="-1" y="237"/>
                    <a:pt x="0" y="118"/>
                    <a:pt x="2" y="-1"/>
                  </a:cubicBezTo>
                  <a:lnTo>
                    <a:pt x="21600" y="356"/>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33" name="Arc 482"/>
            <p:cNvSpPr>
              <a:spLocks/>
            </p:cNvSpPr>
            <p:nvPr/>
          </p:nvSpPr>
          <p:spPr bwMode="auto">
            <a:xfrm rot="180000">
              <a:off x="1425" y="996"/>
              <a:ext cx="164"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73" name="Group 483"/>
          <p:cNvGrpSpPr>
            <a:grpSpLocks/>
          </p:cNvGrpSpPr>
          <p:nvPr/>
        </p:nvGrpSpPr>
        <p:grpSpPr bwMode="auto">
          <a:xfrm rot="-385665">
            <a:off x="2908300" y="4643438"/>
            <a:ext cx="203200" cy="73025"/>
            <a:chOff x="1532" y="1012"/>
            <a:chExt cx="272" cy="65"/>
          </a:xfrm>
        </p:grpSpPr>
        <p:sp>
          <p:nvSpPr>
            <p:cNvPr id="38228" name="Arc 484"/>
            <p:cNvSpPr>
              <a:spLocks/>
            </p:cNvSpPr>
            <p:nvPr/>
          </p:nvSpPr>
          <p:spPr bwMode="auto">
            <a:xfrm rot="180000">
              <a:off x="1586" y="1012"/>
              <a:ext cx="110"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2" y="21599"/>
                  </a:moveTo>
                  <a:cubicBezTo>
                    <a:pt x="9551" y="21491"/>
                    <a:pt x="0" y="11852"/>
                    <a:pt x="0" y="0"/>
                  </a:cubicBezTo>
                </a:path>
                <a:path w="21600" h="21599" stroke="0" extrusionOk="0">
                  <a:moveTo>
                    <a:pt x="21402" y="21599"/>
                  </a:moveTo>
                  <a:cubicBezTo>
                    <a:pt x="9551" y="21491"/>
                    <a:pt x="0" y="11852"/>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29" name="Arc 485"/>
            <p:cNvSpPr>
              <a:spLocks/>
            </p:cNvSpPr>
            <p:nvPr/>
          </p:nvSpPr>
          <p:spPr bwMode="auto">
            <a:xfrm rot="180000">
              <a:off x="1532" y="1012"/>
              <a:ext cx="164"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7" y="21949"/>
                  </a:moveTo>
                  <a:cubicBezTo>
                    <a:pt x="9589" y="21876"/>
                    <a:pt x="0" y="12227"/>
                    <a:pt x="0" y="350"/>
                  </a:cubicBezTo>
                  <a:cubicBezTo>
                    <a:pt x="-1" y="233"/>
                    <a:pt x="0" y="116"/>
                    <a:pt x="2" y="-1"/>
                  </a:cubicBezTo>
                </a:path>
                <a:path w="21600" h="21950" stroke="0" extrusionOk="0">
                  <a:moveTo>
                    <a:pt x="21467" y="21949"/>
                  </a:moveTo>
                  <a:cubicBezTo>
                    <a:pt x="9589" y="21876"/>
                    <a:pt x="0" y="12227"/>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30" name="Arc 486"/>
            <p:cNvSpPr>
              <a:spLocks/>
            </p:cNvSpPr>
            <p:nvPr/>
          </p:nvSpPr>
          <p:spPr bwMode="auto">
            <a:xfrm rot="180000">
              <a:off x="1639" y="1015"/>
              <a:ext cx="165"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74" name="Group 487"/>
          <p:cNvGrpSpPr>
            <a:grpSpLocks/>
          </p:cNvGrpSpPr>
          <p:nvPr/>
        </p:nvGrpSpPr>
        <p:grpSpPr bwMode="auto">
          <a:xfrm rot="-385665">
            <a:off x="2640013" y="4629150"/>
            <a:ext cx="204787" cy="74613"/>
            <a:chOff x="1184" y="980"/>
            <a:chExt cx="273" cy="65"/>
          </a:xfrm>
        </p:grpSpPr>
        <p:sp>
          <p:nvSpPr>
            <p:cNvPr id="38225" name="Arc 488"/>
            <p:cNvSpPr>
              <a:spLocks/>
            </p:cNvSpPr>
            <p:nvPr/>
          </p:nvSpPr>
          <p:spPr bwMode="auto">
            <a:xfrm rot="180000">
              <a:off x="1239" y="980"/>
              <a:ext cx="110"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0" y="21949"/>
                  </a:moveTo>
                  <a:cubicBezTo>
                    <a:pt x="9549" y="21839"/>
                    <a:pt x="0" y="12201"/>
                    <a:pt x="0" y="350"/>
                  </a:cubicBezTo>
                  <a:cubicBezTo>
                    <a:pt x="-1" y="233"/>
                    <a:pt x="0" y="116"/>
                    <a:pt x="2" y="-1"/>
                  </a:cubicBezTo>
                </a:path>
                <a:path w="21600" h="21949" stroke="0" extrusionOk="0">
                  <a:moveTo>
                    <a:pt x="21400" y="21949"/>
                  </a:moveTo>
                  <a:cubicBezTo>
                    <a:pt x="9549" y="21839"/>
                    <a:pt x="0" y="12201"/>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26" name="Arc 489"/>
            <p:cNvSpPr>
              <a:spLocks/>
            </p:cNvSpPr>
            <p:nvPr/>
          </p:nvSpPr>
          <p:spPr bwMode="auto">
            <a:xfrm rot="180000">
              <a:off x="1184" y="980"/>
              <a:ext cx="165"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27" name="Arc 490"/>
            <p:cNvSpPr>
              <a:spLocks/>
            </p:cNvSpPr>
            <p:nvPr/>
          </p:nvSpPr>
          <p:spPr bwMode="auto">
            <a:xfrm rot="180000">
              <a:off x="1293" y="984"/>
              <a:ext cx="164"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75" name="Group 491"/>
          <p:cNvGrpSpPr>
            <a:grpSpLocks/>
          </p:cNvGrpSpPr>
          <p:nvPr/>
        </p:nvGrpSpPr>
        <p:grpSpPr bwMode="auto">
          <a:xfrm rot="-385665">
            <a:off x="3005138" y="4640263"/>
            <a:ext cx="206375" cy="77787"/>
            <a:chOff x="1661" y="1017"/>
            <a:chExt cx="274" cy="68"/>
          </a:xfrm>
        </p:grpSpPr>
        <p:sp>
          <p:nvSpPr>
            <p:cNvPr id="38222" name="Arc 492"/>
            <p:cNvSpPr>
              <a:spLocks/>
            </p:cNvSpPr>
            <p:nvPr/>
          </p:nvSpPr>
          <p:spPr bwMode="auto">
            <a:xfrm rot="180000">
              <a:off x="1717" y="1019"/>
              <a:ext cx="109"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23" name="Arc 493"/>
            <p:cNvSpPr>
              <a:spLocks/>
            </p:cNvSpPr>
            <p:nvPr/>
          </p:nvSpPr>
          <p:spPr bwMode="auto">
            <a:xfrm rot="180000">
              <a:off x="1661" y="1017"/>
              <a:ext cx="165"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8" y="21949"/>
                  </a:moveTo>
                  <a:cubicBezTo>
                    <a:pt x="9590" y="21877"/>
                    <a:pt x="0" y="12227"/>
                    <a:pt x="0" y="350"/>
                  </a:cubicBezTo>
                  <a:cubicBezTo>
                    <a:pt x="-1" y="233"/>
                    <a:pt x="0" y="116"/>
                    <a:pt x="2" y="-1"/>
                  </a:cubicBezTo>
                </a:path>
                <a:path w="21600" h="21950" stroke="0" extrusionOk="0">
                  <a:moveTo>
                    <a:pt x="21468" y="21949"/>
                  </a:moveTo>
                  <a:cubicBezTo>
                    <a:pt x="9590" y="21877"/>
                    <a:pt x="0" y="12227"/>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24" name="Arc 494"/>
            <p:cNvSpPr>
              <a:spLocks/>
            </p:cNvSpPr>
            <p:nvPr/>
          </p:nvSpPr>
          <p:spPr bwMode="auto">
            <a:xfrm rot="180000">
              <a:off x="1770" y="1023"/>
              <a:ext cx="165"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8" y="21949"/>
                  </a:moveTo>
                  <a:cubicBezTo>
                    <a:pt x="9590" y="21877"/>
                    <a:pt x="0" y="12227"/>
                    <a:pt x="0" y="350"/>
                  </a:cubicBezTo>
                  <a:cubicBezTo>
                    <a:pt x="-1" y="233"/>
                    <a:pt x="0" y="116"/>
                    <a:pt x="2" y="-1"/>
                  </a:cubicBezTo>
                </a:path>
                <a:path w="21600" h="21950" stroke="0" extrusionOk="0">
                  <a:moveTo>
                    <a:pt x="21468" y="21949"/>
                  </a:moveTo>
                  <a:cubicBezTo>
                    <a:pt x="9590" y="21877"/>
                    <a:pt x="0" y="12227"/>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81" name="Group 495"/>
          <p:cNvGrpSpPr>
            <a:grpSpLocks/>
          </p:cNvGrpSpPr>
          <p:nvPr/>
        </p:nvGrpSpPr>
        <p:grpSpPr bwMode="auto">
          <a:xfrm rot="-385665">
            <a:off x="2452688" y="4619625"/>
            <a:ext cx="203200" cy="77788"/>
            <a:chOff x="939" y="957"/>
            <a:chExt cx="269" cy="68"/>
          </a:xfrm>
        </p:grpSpPr>
        <p:sp>
          <p:nvSpPr>
            <p:cNvPr id="38219" name="Arc 496"/>
            <p:cNvSpPr>
              <a:spLocks/>
            </p:cNvSpPr>
            <p:nvPr/>
          </p:nvSpPr>
          <p:spPr bwMode="auto">
            <a:xfrm rot="180000">
              <a:off x="990" y="959"/>
              <a:ext cx="110"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0" y="21949"/>
                  </a:moveTo>
                  <a:cubicBezTo>
                    <a:pt x="9549" y="21839"/>
                    <a:pt x="0" y="12201"/>
                    <a:pt x="0" y="350"/>
                  </a:cubicBezTo>
                  <a:cubicBezTo>
                    <a:pt x="-1" y="233"/>
                    <a:pt x="0" y="116"/>
                    <a:pt x="2" y="-1"/>
                  </a:cubicBezTo>
                </a:path>
                <a:path w="21600" h="21949" stroke="0" extrusionOk="0">
                  <a:moveTo>
                    <a:pt x="21400" y="21949"/>
                  </a:moveTo>
                  <a:cubicBezTo>
                    <a:pt x="9549" y="21839"/>
                    <a:pt x="0" y="12201"/>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20" name="Arc 497"/>
            <p:cNvSpPr>
              <a:spLocks/>
            </p:cNvSpPr>
            <p:nvPr/>
          </p:nvSpPr>
          <p:spPr bwMode="auto">
            <a:xfrm rot="180000">
              <a:off x="939" y="957"/>
              <a:ext cx="162"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21" name="Arc 498"/>
            <p:cNvSpPr>
              <a:spLocks/>
            </p:cNvSpPr>
            <p:nvPr/>
          </p:nvSpPr>
          <p:spPr bwMode="auto">
            <a:xfrm rot="180000">
              <a:off x="1044" y="963"/>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82" name="Group 499"/>
          <p:cNvGrpSpPr>
            <a:grpSpLocks/>
          </p:cNvGrpSpPr>
          <p:nvPr/>
        </p:nvGrpSpPr>
        <p:grpSpPr bwMode="auto">
          <a:xfrm rot="-385665">
            <a:off x="2544763" y="4622800"/>
            <a:ext cx="204787" cy="77788"/>
            <a:chOff x="1060" y="967"/>
            <a:chExt cx="270" cy="68"/>
          </a:xfrm>
        </p:grpSpPr>
        <p:sp>
          <p:nvSpPr>
            <p:cNvPr id="38216" name="Arc 500"/>
            <p:cNvSpPr>
              <a:spLocks/>
            </p:cNvSpPr>
            <p:nvPr/>
          </p:nvSpPr>
          <p:spPr bwMode="auto">
            <a:xfrm rot="180000">
              <a:off x="1110" y="969"/>
              <a:ext cx="111"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2" y="21949"/>
                  </a:moveTo>
                  <a:cubicBezTo>
                    <a:pt x="9551" y="21841"/>
                    <a:pt x="0" y="12202"/>
                    <a:pt x="0" y="350"/>
                  </a:cubicBezTo>
                  <a:cubicBezTo>
                    <a:pt x="-1" y="233"/>
                    <a:pt x="0" y="116"/>
                    <a:pt x="2" y="-1"/>
                  </a:cubicBezTo>
                </a:path>
                <a:path w="21600" h="21949" stroke="0" extrusionOk="0">
                  <a:moveTo>
                    <a:pt x="21402" y="21949"/>
                  </a:moveTo>
                  <a:cubicBezTo>
                    <a:pt x="9551" y="21841"/>
                    <a:pt x="0" y="12202"/>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17" name="Arc 501"/>
            <p:cNvSpPr>
              <a:spLocks/>
            </p:cNvSpPr>
            <p:nvPr/>
          </p:nvSpPr>
          <p:spPr bwMode="auto">
            <a:xfrm rot="180000">
              <a:off x="1060" y="967"/>
              <a:ext cx="164"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18" name="Arc 502"/>
            <p:cNvSpPr>
              <a:spLocks/>
            </p:cNvSpPr>
            <p:nvPr/>
          </p:nvSpPr>
          <p:spPr bwMode="auto">
            <a:xfrm rot="180000">
              <a:off x="1166" y="973"/>
              <a:ext cx="164"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83" name="Group 503"/>
          <p:cNvGrpSpPr>
            <a:grpSpLocks/>
          </p:cNvGrpSpPr>
          <p:nvPr/>
        </p:nvGrpSpPr>
        <p:grpSpPr bwMode="auto">
          <a:xfrm rot="-385665">
            <a:off x="2357438" y="4627563"/>
            <a:ext cx="204787" cy="76200"/>
            <a:chOff x="810" y="951"/>
            <a:chExt cx="274" cy="66"/>
          </a:xfrm>
        </p:grpSpPr>
        <p:sp>
          <p:nvSpPr>
            <p:cNvPr id="38213" name="Arc 504"/>
            <p:cNvSpPr>
              <a:spLocks/>
            </p:cNvSpPr>
            <p:nvPr/>
          </p:nvSpPr>
          <p:spPr bwMode="auto">
            <a:xfrm rot="180000">
              <a:off x="864" y="951"/>
              <a:ext cx="111"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2" y="21949"/>
                  </a:moveTo>
                  <a:cubicBezTo>
                    <a:pt x="9551" y="21841"/>
                    <a:pt x="0" y="12202"/>
                    <a:pt x="0" y="350"/>
                  </a:cubicBezTo>
                  <a:cubicBezTo>
                    <a:pt x="-1" y="233"/>
                    <a:pt x="0" y="116"/>
                    <a:pt x="2" y="-1"/>
                  </a:cubicBezTo>
                </a:path>
                <a:path w="21600" h="21949" stroke="0" extrusionOk="0">
                  <a:moveTo>
                    <a:pt x="21402" y="21949"/>
                  </a:moveTo>
                  <a:cubicBezTo>
                    <a:pt x="9551" y="21841"/>
                    <a:pt x="0" y="12202"/>
                    <a:pt x="0" y="350"/>
                  </a:cubicBezTo>
                  <a:cubicBezTo>
                    <a:pt x="-1" y="233"/>
                    <a:pt x="0" y="116"/>
                    <a:pt x="2" y="-1"/>
                  </a:cubicBezTo>
                  <a:lnTo>
                    <a:pt x="21600" y="350"/>
                  </a:lnTo>
                  <a:close/>
                </a:path>
              </a:pathLst>
            </a:custGeom>
            <a:noFill/>
            <a:ln w="12700" cap="rnd">
              <a:solidFill>
                <a:srgbClr val="CC9900"/>
              </a:solidFill>
              <a:round/>
              <a:headEnd type="none" w="sm" len="sm"/>
              <a:tailEnd type="none" w="sm" len="sm"/>
            </a:ln>
          </p:spPr>
          <p:txBody>
            <a:bodyPr wrap="none" anchor="ctr"/>
            <a:lstStyle/>
            <a:p>
              <a:endParaRPr lang="en-US" sz="1800"/>
            </a:p>
          </p:txBody>
        </p:sp>
        <p:sp>
          <p:nvSpPr>
            <p:cNvPr id="38214" name="Arc 505"/>
            <p:cNvSpPr>
              <a:spLocks/>
            </p:cNvSpPr>
            <p:nvPr/>
          </p:nvSpPr>
          <p:spPr bwMode="auto">
            <a:xfrm rot="180000">
              <a:off x="810" y="951"/>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rgbClr val="CC9900"/>
              </a:solidFill>
              <a:round/>
              <a:headEnd type="none" w="sm" len="sm"/>
              <a:tailEnd type="none" w="sm" len="sm"/>
            </a:ln>
          </p:spPr>
          <p:txBody>
            <a:bodyPr wrap="none" anchor="ctr"/>
            <a:lstStyle/>
            <a:p>
              <a:endParaRPr lang="en-US" sz="1800"/>
            </a:p>
          </p:txBody>
        </p:sp>
        <p:sp>
          <p:nvSpPr>
            <p:cNvPr id="38215" name="Arc 506"/>
            <p:cNvSpPr>
              <a:spLocks/>
            </p:cNvSpPr>
            <p:nvPr/>
          </p:nvSpPr>
          <p:spPr bwMode="auto">
            <a:xfrm rot="180000">
              <a:off x="921" y="956"/>
              <a:ext cx="163"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7" y="21599"/>
                  </a:moveTo>
                  <a:cubicBezTo>
                    <a:pt x="9589" y="21526"/>
                    <a:pt x="0" y="11877"/>
                    <a:pt x="0" y="0"/>
                  </a:cubicBezTo>
                </a:path>
                <a:path w="21600" h="21600" stroke="0" extrusionOk="0">
                  <a:moveTo>
                    <a:pt x="21467" y="21599"/>
                  </a:moveTo>
                  <a:cubicBezTo>
                    <a:pt x="9589" y="21526"/>
                    <a:pt x="0" y="11877"/>
                    <a:pt x="0" y="0"/>
                  </a:cubicBezTo>
                  <a:lnTo>
                    <a:pt x="21600" y="0"/>
                  </a:lnTo>
                  <a:close/>
                </a:path>
              </a:pathLst>
            </a:custGeom>
            <a:noFill/>
            <a:ln w="12700" cap="rnd">
              <a:solidFill>
                <a:srgbClr val="CC9900"/>
              </a:solidFill>
              <a:round/>
              <a:headEnd type="none" w="sm" len="sm"/>
              <a:tailEnd type="none" w="sm" len="sm"/>
            </a:ln>
          </p:spPr>
          <p:txBody>
            <a:bodyPr wrap="none" anchor="ctr"/>
            <a:lstStyle/>
            <a:p>
              <a:endParaRPr lang="en-US" sz="1800"/>
            </a:p>
          </p:txBody>
        </p:sp>
      </p:grpSp>
      <p:grpSp>
        <p:nvGrpSpPr>
          <p:cNvPr id="38016" name="Group 507"/>
          <p:cNvGrpSpPr>
            <a:grpSpLocks/>
          </p:cNvGrpSpPr>
          <p:nvPr/>
        </p:nvGrpSpPr>
        <p:grpSpPr bwMode="auto">
          <a:xfrm rot="-385665">
            <a:off x="2425700" y="4619625"/>
            <a:ext cx="203200" cy="74613"/>
            <a:chOff x="901" y="956"/>
            <a:chExt cx="272" cy="66"/>
          </a:xfrm>
        </p:grpSpPr>
        <p:sp>
          <p:nvSpPr>
            <p:cNvPr id="38210" name="Arc 508"/>
            <p:cNvSpPr>
              <a:spLocks/>
            </p:cNvSpPr>
            <p:nvPr/>
          </p:nvSpPr>
          <p:spPr bwMode="auto">
            <a:xfrm rot="180000">
              <a:off x="955" y="956"/>
              <a:ext cx="110"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2" y="21599"/>
                  </a:moveTo>
                  <a:cubicBezTo>
                    <a:pt x="9551" y="21491"/>
                    <a:pt x="0" y="11852"/>
                    <a:pt x="0" y="0"/>
                  </a:cubicBezTo>
                </a:path>
                <a:path w="21600" h="21599" stroke="0" extrusionOk="0">
                  <a:moveTo>
                    <a:pt x="21402" y="21599"/>
                  </a:moveTo>
                  <a:cubicBezTo>
                    <a:pt x="9551" y="21491"/>
                    <a:pt x="0" y="11852"/>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11" name="Arc 509"/>
            <p:cNvSpPr>
              <a:spLocks/>
            </p:cNvSpPr>
            <p:nvPr/>
          </p:nvSpPr>
          <p:spPr bwMode="auto">
            <a:xfrm rot="180000">
              <a:off x="901" y="956"/>
              <a:ext cx="165"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9" y="21599"/>
                  </a:moveTo>
                  <a:cubicBezTo>
                    <a:pt x="9590" y="21527"/>
                    <a:pt x="0" y="11878"/>
                    <a:pt x="0" y="0"/>
                  </a:cubicBezTo>
                </a:path>
                <a:path w="21600" h="21600" stroke="0" extrusionOk="0">
                  <a:moveTo>
                    <a:pt x="21469" y="21599"/>
                  </a:moveTo>
                  <a:cubicBezTo>
                    <a:pt x="9590" y="21527"/>
                    <a:pt x="0" y="11878"/>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12" name="Arc 510"/>
            <p:cNvSpPr>
              <a:spLocks/>
            </p:cNvSpPr>
            <p:nvPr/>
          </p:nvSpPr>
          <p:spPr bwMode="auto">
            <a:xfrm rot="180000">
              <a:off x="1010" y="960"/>
              <a:ext cx="163"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6" y="21949"/>
                  </a:moveTo>
                  <a:cubicBezTo>
                    <a:pt x="9589" y="21875"/>
                    <a:pt x="0" y="12227"/>
                    <a:pt x="0" y="350"/>
                  </a:cubicBezTo>
                  <a:cubicBezTo>
                    <a:pt x="-1" y="233"/>
                    <a:pt x="0" y="116"/>
                    <a:pt x="2" y="-1"/>
                  </a:cubicBezTo>
                </a:path>
                <a:path w="21600" h="21950" stroke="0" extrusionOk="0">
                  <a:moveTo>
                    <a:pt x="21466" y="21949"/>
                  </a:moveTo>
                  <a:cubicBezTo>
                    <a:pt x="9589" y="21875"/>
                    <a:pt x="0" y="12227"/>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017" name="Group 511"/>
          <p:cNvGrpSpPr>
            <a:grpSpLocks/>
          </p:cNvGrpSpPr>
          <p:nvPr/>
        </p:nvGrpSpPr>
        <p:grpSpPr bwMode="auto">
          <a:xfrm rot="-385665">
            <a:off x="2763838" y="4643438"/>
            <a:ext cx="204787" cy="76200"/>
            <a:chOff x="1347" y="992"/>
            <a:chExt cx="273" cy="67"/>
          </a:xfrm>
        </p:grpSpPr>
        <p:sp>
          <p:nvSpPr>
            <p:cNvPr id="38207" name="Arc 512"/>
            <p:cNvSpPr>
              <a:spLocks/>
            </p:cNvSpPr>
            <p:nvPr/>
          </p:nvSpPr>
          <p:spPr bwMode="auto">
            <a:xfrm rot="180000">
              <a:off x="1400" y="993"/>
              <a:ext cx="110" cy="61"/>
            </a:xfrm>
            <a:custGeom>
              <a:avLst/>
              <a:gdLst>
                <a:gd name="T0" fmla="*/ 0 w 21600"/>
                <a:gd name="T1" fmla="*/ 0 h 21957"/>
                <a:gd name="T2" fmla="*/ 0 w 21600"/>
                <a:gd name="T3" fmla="*/ 0 h 21957"/>
                <a:gd name="T4" fmla="*/ 0 w 21600"/>
                <a:gd name="T5" fmla="*/ 0 h 21957"/>
                <a:gd name="T6" fmla="*/ 0 60000 65536"/>
                <a:gd name="T7" fmla="*/ 0 60000 65536"/>
                <a:gd name="T8" fmla="*/ 0 60000 65536"/>
                <a:gd name="T9" fmla="*/ 0 w 21600"/>
                <a:gd name="T10" fmla="*/ 0 h 21957"/>
                <a:gd name="T11" fmla="*/ 21600 w 21600"/>
                <a:gd name="T12" fmla="*/ 21957 h 21957"/>
              </a:gdLst>
              <a:ahLst/>
              <a:cxnLst>
                <a:cxn ang="T6">
                  <a:pos x="T0" y="T1"/>
                </a:cxn>
                <a:cxn ang="T7">
                  <a:pos x="T2" y="T3"/>
                </a:cxn>
                <a:cxn ang="T8">
                  <a:pos x="T4" y="T5"/>
                </a:cxn>
              </a:cxnLst>
              <a:rect l="T9" t="T10" r="T11" b="T12"/>
              <a:pathLst>
                <a:path w="21600" h="21957" fill="none" extrusionOk="0">
                  <a:moveTo>
                    <a:pt x="21600" y="21957"/>
                  </a:moveTo>
                  <a:cubicBezTo>
                    <a:pt x="9670" y="21957"/>
                    <a:pt x="0" y="12286"/>
                    <a:pt x="0" y="357"/>
                  </a:cubicBezTo>
                  <a:cubicBezTo>
                    <a:pt x="-1" y="237"/>
                    <a:pt x="0" y="118"/>
                    <a:pt x="2" y="-1"/>
                  </a:cubicBezTo>
                </a:path>
                <a:path w="21600" h="21957" stroke="0" extrusionOk="0">
                  <a:moveTo>
                    <a:pt x="21600" y="21957"/>
                  </a:moveTo>
                  <a:cubicBezTo>
                    <a:pt x="9670" y="21957"/>
                    <a:pt x="0" y="12286"/>
                    <a:pt x="0" y="357"/>
                  </a:cubicBezTo>
                  <a:cubicBezTo>
                    <a:pt x="-1" y="237"/>
                    <a:pt x="0" y="118"/>
                    <a:pt x="2" y="-1"/>
                  </a:cubicBezTo>
                  <a:lnTo>
                    <a:pt x="21600" y="357"/>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08" name="Arc 513"/>
            <p:cNvSpPr>
              <a:spLocks/>
            </p:cNvSpPr>
            <p:nvPr/>
          </p:nvSpPr>
          <p:spPr bwMode="auto">
            <a:xfrm rot="180000">
              <a:off x="1347" y="992"/>
              <a:ext cx="164" cy="61"/>
            </a:xfrm>
            <a:custGeom>
              <a:avLst/>
              <a:gdLst>
                <a:gd name="T0" fmla="*/ 0 w 21600"/>
                <a:gd name="T1" fmla="*/ 0 h 21956"/>
                <a:gd name="T2" fmla="*/ 0 w 21600"/>
                <a:gd name="T3" fmla="*/ 0 h 21956"/>
                <a:gd name="T4" fmla="*/ 0 w 21600"/>
                <a:gd name="T5" fmla="*/ 0 h 21956"/>
                <a:gd name="T6" fmla="*/ 0 60000 65536"/>
                <a:gd name="T7" fmla="*/ 0 60000 65536"/>
                <a:gd name="T8" fmla="*/ 0 60000 65536"/>
                <a:gd name="T9" fmla="*/ 0 w 21600"/>
                <a:gd name="T10" fmla="*/ 0 h 21956"/>
                <a:gd name="T11" fmla="*/ 21600 w 21600"/>
                <a:gd name="T12" fmla="*/ 21956 h 21956"/>
              </a:gdLst>
              <a:ahLst/>
              <a:cxnLst>
                <a:cxn ang="T6">
                  <a:pos x="T0" y="T1"/>
                </a:cxn>
                <a:cxn ang="T7">
                  <a:pos x="T2" y="T3"/>
                </a:cxn>
                <a:cxn ang="T8">
                  <a:pos x="T4" y="T5"/>
                </a:cxn>
              </a:cxnLst>
              <a:rect l="T9" t="T10" r="T11" b="T12"/>
              <a:pathLst>
                <a:path w="21600" h="21956" fill="none" extrusionOk="0">
                  <a:moveTo>
                    <a:pt x="21467" y="21955"/>
                  </a:moveTo>
                  <a:cubicBezTo>
                    <a:pt x="9589" y="21882"/>
                    <a:pt x="0" y="12233"/>
                    <a:pt x="0" y="356"/>
                  </a:cubicBezTo>
                  <a:cubicBezTo>
                    <a:pt x="-1" y="237"/>
                    <a:pt x="0" y="118"/>
                    <a:pt x="2" y="-1"/>
                  </a:cubicBezTo>
                </a:path>
                <a:path w="21600" h="21956" stroke="0" extrusionOk="0">
                  <a:moveTo>
                    <a:pt x="21467" y="21955"/>
                  </a:moveTo>
                  <a:cubicBezTo>
                    <a:pt x="9589" y="21882"/>
                    <a:pt x="0" y="12233"/>
                    <a:pt x="0" y="356"/>
                  </a:cubicBezTo>
                  <a:cubicBezTo>
                    <a:pt x="-1" y="237"/>
                    <a:pt x="0" y="118"/>
                    <a:pt x="2" y="-1"/>
                  </a:cubicBezTo>
                  <a:lnTo>
                    <a:pt x="21600" y="356"/>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09" name="Arc 514"/>
            <p:cNvSpPr>
              <a:spLocks/>
            </p:cNvSpPr>
            <p:nvPr/>
          </p:nvSpPr>
          <p:spPr bwMode="auto">
            <a:xfrm rot="180000">
              <a:off x="1456" y="997"/>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sp>
        <p:nvSpPr>
          <p:cNvPr id="38033" name="Arc 515"/>
          <p:cNvSpPr>
            <a:spLocks noChangeAspect="1"/>
          </p:cNvSpPr>
          <p:nvPr/>
        </p:nvSpPr>
        <p:spPr bwMode="auto">
          <a:xfrm rot="-120000">
            <a:off x="4978400" y="4619625"/>
            <a:ext cx="47625" cy="171450"/>
          </a:xfrm>
          <a:custGeom>
            <a:avLst/>
            <a:gdLst>
              <a:gd name="T0" fmla="*/ 0 w 21600"/>
              <a:gd name="T1" fmla="*/ 2147483647 h 21597"/>
              <a:gd name="T2" fmla="*/ 5381259 w 21600"/>
              <a:gd name="T3" fmla="*/ 0 h 21597"/>
              <a:gd name="T4" fmla="*/ 5471733 w 21600"/>
              <a:gd name="T5" fmla="*/ 2147483647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97"/>
                </a:moveTo>
                <a:cubicBezTo>
                  <a:pt x="0" y="9806"/>
                  <a:pt x="9454" y="194"/>
                  <a:pt x="21242" y="-1"/>
                </a:cubicBezTo>
              </a:path>
              <a:path w="21600" h="21597" stroke="0" extrusionOk="0">
                <a:moveTo>
                  <a:pt x="0" y="21597"/>
                </a:moveTo>
                <a:cubicBezTo>
                  <a:pt x="0" y="9806"/>
                  <a:pt x="9454" y="194"/>
                  <a:pt x="21242" y="-1"/>
                </a:cubicBezTo>
                <a:lnTo>
                  <a:pt x="21600" y="21597"/>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034" name="Arc 516"/>
          <p:cNvSpPr>
            <a:spLocks noChangeAspect="1"/>
          </p:cNvSpPr>
          <p:nvPr/>
        </p:nvSpPr>
        <p:spPr bwMode="auto">
          <a:xfrm rot="-120000">
            <a:off x="5110163" y="4640263"/>
            <a:ext cx="95250" cy="171450"/>
          </a:xfrm>
          <a:custGeom>
            <a:avLst/>
            <a:gdLst>
              <a:gd name="T0" fmla="*/ 0 w 21600"/>
              <a:gd name="T1" fmla="*/ 2147483647 h 21599"/>
              <a:gd name="T2" fmla="*/ 694604235 w 21600"/>
              <a:gd name="T3" fmla="*/ 0 h 21599"/>
              <a:gd name="T4" fmla="*/ 700376807 w 21600"/>
              <a:gd name="T5" fmla="*/ 2147483647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99"/>
                </a:moveTo>
                <a:cubicBezTo>
                  <a:pt x="54" y="9678"/>
                  <a:pt x="9601" y="97"/>
                  <a:pt x="21421" y="-1"/>
                </a:cubicBezTo>
              </a:path>
              <a:path w="21600" h="21599" stroke="0" extrusionOk="0">
                <a:moveTo>
                  <a:pt x="0" y="21499"/>
                </a:moveTo>
                <a:cubicBezTo>
                  <a:pt x="54" y="9678"/>
                  <a:pt x="9601" y="97"/>
                  <a:pt x="21421" y="-1"/>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nvGrpSpPr>
          <p:cNvPr id="38018" name="Group 517"/>
          <p:cNvGrpSpPr>
            <a:grpSpLocks noChangeAspect="1"/>
          </p:cNvGrpSpPr>
          <p:nvPr/>
        </p:nvGrpSpPr>
        <p:grpSpPr bwMode="auto">
          <a:xfrm>
            <a:off x="5154613" y="4624388"/>
            <a:ext cx="74612" cy="217487"/>
            <a:chOff x="4579" y="1161"/>
            <a:chExt cx="94" cy="274"/>
          </a:xfrm>
        </p:grpSpPr>
        <p:sp>
          <p:nvSpPr>
            <p:cNvPr id="38204" name="Arc 518"/>
            <p:cNvSpPr>
              <a:spLocks noChangeAspect="1"/>
            </p:cNvSpPr>
            <p:nvPr/>
          </p:nvSpPr>
          <p:spPr bwMode="auto">
            <a:xfrm rot="-120000">
              <a:off x="4579" y="1161"/>
              <a:ext cx="31" cy="272"/>
            </a:xfrm>
            <a:custGeom>
              <a:avLst/>
              <a:gdLst>
                <a:gd name="T0" fmla="*/ 0 w 21600"/>
                <a:gd name="T1" fmla="*/ 0 h 21589"/>
                <a:gd name="T2" fmla="*/ 0 w 21600"/>
                <a:gd name="T3" fmla="*/ 0 h 21589"/>
                <a:gd name="T4" fmla="*/ 0 w 21600"/>
                <a:gd name="T5" fmla="*/ 0 h 21589"/>
                <a:gd name="T6" fmla="*/ 0 60000 65536"/>
                <a:gd name="T7" fmla="*/ 0 60000 65536"/>
                <a:gd name="T8" fmla="*/ 0 60000 65536"/>
                <a:gd name="T9" fmla="*/ 0 w 21600"/>
                <a:gd name="T10" fmla="*/ 0 h 21589"/>
                <a:gd name="T11" fmla="*/ 21600 w 21600"/>
                <a:gd name="T12" fmla="*/ 21589 h 21589"/>
              </a:gdLst>
              <a:ahLst/>
              <a:cxnLst>
                <a:cxn ang="T6">
                  <a:pos x="T0" y="T1"/>
                </a:cxn>
                <a:cxn ang="T7">
                  <a:pos x="T2" y="T3"/>
                </a:cxn>
                <a:cxn ang="T8">
                  <a:pos x="T4" y="T5"/>
                </a:cxn>
              </a:cxnLst>
              <a:rect l="T9" t="T10" r="T11" b="T12"/>
              <a:pathLst>
                <a:path w="21600" h="21589" fill="none" extrusionOk="0">
                  <a:moveTo>
                    <a:pt x="0" y="21589"/>
                  </a:moveTo>
                  <a:cubicBezTo>
                    <a:pt x="0" y="9930"/>
                    <a:pt x="9251" y="375"/>
                    <a:pt x="20904" y="0"/>
                  </a:cubicBezTo>
                </a:path>
                <a:path w="21600" h="21589" stroke="0" extrusionOk="0">
                  <a:moveTo>
                    <a:pt x="0" y="21589"/>
                  </a:moveTo>
                  <a:cubicBezTo>
                    <a:pt x="0" y="9930"/>
                    <a:pt x="9251" y="375"/>
                    <a:pt x="20904" y="0"/>
                  </a:cubicBezTo>
                  <a:lnTo>
                    <a:pt x="21600" y="21589"/>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05" name="Arc 519"/>
            <p:cNvSpPr>
              <a:spLocks noChangeAspect="1"/>
            </p:cNvSpPr>
            <p:nvPr/>
          </p:nvSpPr>
          <p:spPr bwMode="auto">
            <a:xfrm rot="-120000">
              <a:off x="4580" y="1163"/>
              <a:ext cx="61" cy="270"/>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97"/>
                  </a:moveTo>
                  <a:cubicBezTo>
                    <a:pt x="0" y="9805"/>
                    <a:pt x="9456" y="193"/>
                    <a:pt x="21245" y="-1"/>
                  </a:cubicBezTo>
                </a:path>
                <a:path w="21600" h="21597" stroke="0" extrusionOk="0">
                  <a:moveTo>
                    <a:pt x="0" y="21597"/>
                  </a:moveTo>
                  <a:cubicBezTo>
                    <a:pt x="0" y="9805"/>
                    <a:pt x="9456" y="193"/>
                    <a:pt x="21245" y="-1"/>
                  </a:cubicBezTo>
                  <a:lnTo>
                    <a:pt x="21600" y="21597"/>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06" name="Arc 520"/>
            <p:cNvSpPr>
              <a:spLocks noChangeAspect="1"/>
            </p:cNvSpPr>
            <p:nvPr/>
          </p:nvSpPr>
          <p:spPr bwMode="auto">
            <a:xfrm rot="-120000">
              <a:off x="4581" y="1165"/>
              <a:ext cx="92" cy="270"/>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61"/>
                    <a:pt x="9527" y="129"/>
                    <a:pt x="21364" y="0"/>
                  </a:cubicBezTo>
                </a:path>
                <a:path w="21600" h="21599" stroke="0" extrusionOk="0">
                  <a:moveTo>
                    <a:pt x="0" y="21599"/>
                  </a:moveTo>
                  <a:cubicBezTo>
                    <a:pt x="0" y="9761"/>
                    <a:pt x="9527" y="129"/>
                    <a:pt x="21364"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sp>
        <p:nvSpPr>
          <p:cNvPr id="38036" name="Arc 521"/>
          <p:cNvSpPr>
            <a:spLocks noChangeAspect="1"/>
          </p:cNvSpPr>
          <p:nvPr/>
        </p:nvSpPr>
        <p:spPr bwMode="auto">
          <a:xfrm rot="-120000">
            <a:off x="4792663" y="4621213"/>
            <a:ext cx="25400" cy="128587"/>
          </a:xfrm>
          <a:custGeom>
            <a:avLst/>
            <a:gdLst>
              <a:gd name="T0" fmla="*/ 0 w 21600"/>
              <a:gd name="T1" fmla="*/ 2147483647 h 21589"/>
              <a:gd name="T2" fmla="*/ 65036 w 21600"/>
              <a:gd name="T3" fmla="*/ 0 h 21589"/>
              <a:gd name="T4" fmla="*/ 67162 w 21600"/>
              <a:gd name="T5" fmla="*/ 2147483647 h 21589"/>
              <a:gd name="T6" fmla="*/ 0 60000 65536"/>
              <a:gd name="T7" fmla="*/ 0 60000 65536"/>
              <a:gd name="T8" fmla="*/ 0 60000 65536"/>
              <a:gd name="T9" fmla="*/ 0 w 21600"/>
              <a:gd name="T10" fmla="*/ 0 h 21589"/>
              <a:gd name="T11" fmla="*/ 21600 w 21600"/>
              <a:gd name="T12" fmla="*/ 21589 h 21589"/>
            </a:gdLst>
            <a:ahLst/>
            <a:cxnLst>
              <a:cxn ang="T6">
                <a:pos x="T0" y="T1"/>
              </a:cxn>
              <a:cxn ang="T7">
                <a:pos x="T2" y="T3"/>
              </a:cxn>
              <a:cxn ang="T8">
                <a:pos x="T4" y="T5"/>
              </a:cxn>
            </a:cxnLst>
            <a:rect l="T9" t="T10" r="T11" b="T12"/>
            <a:pathLst>
              <a:path w="21600" h="21589" fill="none" extrusionOk="0">
                <a:moveTo>
                  <a:pt x="0" y="21458"/>
                </a:moveTo>
                <a:cubicBezTo>
                  <a:pt x="70" y="9845"/>
                  <a:pt x="9310" y="367"/>
                  <a:pt x="20916" y="-1"/>
                </a:cubicBezTo>
              </a:path>
              <a:path w="21600" h="21589" stroke="0" extrusionOk="0">
                <a:moveTo>
                  <a:pt x="0" y="21458"/>
                </a:moveTo>
                <a:cubicBezTo>
                  <a:pt x="70" y="9845"/>
                  <a:pt x="9310" y="367"/>
                  <a:pt x="20916" y="-1"/>
                </a:cubicBezTo>
                <a:lnTo>
                  <a:pt x="21600" y="21589"/>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037" name="Arc 522"/>
          <p:cNvSpPr>
            <a:spLocks noChangeAspect="1"/>
          </p:cNvSpPr>
          <p:nvPr/>
        </p:nvSpPr>
        <p:spPr bwMode="auto">
          <a:xfrm rot="-120000">
            <a:off x="4768850" y="4664075"/>
            <a:ext cx="49213" cy="128588"/>
          </a:xfrm>
          <a:custGeom>
            <a:avLst/>
            <a:gdLst>
              <a:gd name="T0" fmla="*/ 0 w 21600"/>
              <a:gd name="T1" fmla="*/ 2147483647 h 21597"/>
              <a:gd name="T2" fmla="*/ 6771039 w 21600"/>
              <a:gd name="T3" fmla="*/ 0 h 21597"/>
              <a:gd name="T4" fmla="*/ 6883937 w 21600"/>
              <a:gd name="T5" fmla="*/ 2147483647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97"/>
                </a:moveTo>
                <a:cubicBezTo>
                  <a:pt x="0" y="9805"/>
                  <a:pt x="9456" y="193"/>
                  <a:pt x="21245" y="-1"/>
                </a:cubicBezTo>
              </a:path>
              <a:path w="21600" h="21597" stroke="0" extrusionOk="0">
                <a:moveTo>
                  <a:pt x="0" y="21597"/>
                </a:moveTo>
                <a:cubicBezTo>
                  <a:pt x="0" y="9805"/>
                  <a:pt x="9456" y="193"/>
                  <a:pt x="21245" y="-1"/>
                </a:cubicBezTo>
                <a:lnTo>
                  <a:pt x="21600" y="21597"/>
                </a:lnTo>
                <a:close/>
              </a:path>
            </a:pathLst>
          </a:custGeom>
          <a:noFill/>
          <a:ln w="12700" cap="rnd">
            <a:solidFill>
              <a:schemeClr val="tx2"/>
            </a:solidFill>
            <a:round/>
            <a:headEnd type="none" w="sm" len="sm"/>
            <a:tailEnd type="none" w="sm" len="sm"/>
          </a:ln>
        </p:spPr>
        <p:txBody>
          <a:bodyPr wrap="none" anchor="ctr"/>
          <a:lstStyle/>
          <a:p>
            <a:endParaRPr lang="en-US" sz="1800"/>
          </a:p>
        </p:txBody>
      </p:sp>
      <p:grpSp>
        <p:nvGrpSpPr>
          <p:cNvPr id="38019" name="Group 523"/>
          <p:cNvGrpSpPr>
            <a:grpSpLocks noChangeAspect="1"/>
          </p:cNvGrpSpPr>
          <p:nvPr/>
        </p:nvGrpSpPr>
        <p:grpSpPr bwMode="auto">
          <a:xfrm>
            <a:off x="5133975" y="4638675"/>
            <a:ext cx="74613" cy="217488"/>
            <a:chOff x="4553" y="1211"/>
            <a:chExt cx="94" cy="274"/>
          </a:xfrm>
        </p:grpSpPr>
        <p:sp>
          <p:nvSpPr>
            <p:cNvPr id="38201" name="Arc 524"/>
            <p:cNvSpPr>
              <a:spLocks noChangeAspect="1"/>
            </p:cNvSpPr>
            <p:nvPr/>
          </p:nvSpPr>
          <p:spPr bwMode="auto">
            <a:xfrm rot="-120000">
              <a:off x="4553" y="1211"/>
              <a:ext cx="31" cy="270"/>
            </a:xfrm>
            <a:custGeom>
              <a:avLst/>
              <a:gdLst>
                <a:gd name="T0" fmla="*/ 0 w 21600"/>
                <a:gd name="T1" fmla="*/ 0 h 21589"/>
                <a:gd name="T2" fmla="*/ 0 w 21600"/>
                <a:gd name="T3" fmla="*/ 0 h 21589"/>
                <a:gd name="T4" fmla="*/ 0 w 21600"/>
                <a:gd name="T5" fmla="*/ 0 h 21589"/>
                <a:gd name="T6" fmla="*/ 0 60000 65536"/>
                <a:gd name="T7" fmla="*/ 0 60000 65536"/>
                <a:gd name="T8" fmla="*/ 0 60000 65536"/>
                <a:gd name="T9" fmla="*/ 0 w 21600"/>
                <a:gd name="T10" fmla="*/ 0 h 21589"/>
                <a:gd name="T11" fmla="*/ 21600 w 21600"/>
                <a:gd name="T12" fmla="*/ 21589 h 21589"/>
              </a:gdLst>
              <a:ahLst/>
              <a:cxnLst>
                <a:cxn ang="T6">
                  <a:pos x="T0" y="T1"/>
                </a:cxn>
                <a:cxn ang="T7">
                  <a:pos x="T2" y="T3"/>
                </a:cxn>
                <a:cxn ang="T8">
                  <a:pos x="T4" y="T5"/>
                </a:cxn>
              </a:cxnLst>
              <a:rect l="T9" t="T10" r="T11" b="T12"/>
              <a:pathLst>
                <a:path w="21600" h="21589" fill="none" extrusionOk="0">
                  <a:moveTo>
                    <a:pt x="0" y="21589"/>
                  </a:moveTo>
                  <a:cubicBezTo>
                    <a:pt x="0" y="9930"/>
                    <a:pt x="9251" y="375"/>
                    <a:pt x="20904" y="0"/>
                  </a:cubicBezTo>
                </a:path>
                <a:path w="21600" h="21589" stroke="0" extrusionOk="0">
                  <a:moveTo>
                    <a:pt x="0" y="21589"/>
                  </a:moveTo>
                  <a:cubicBezTo>
                    <a:pt x="0" y="9930"/>
                    <a:pt x="9251" y="375"/>
                    <a:pt x="20904" y="0"/>
                  </a:cubicBezTo>
                  <a:lnTo>
                    <a:pt x="21600" y="21589"/>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02" name="Arc 525"/>
            <p:cNvSpPr>
              <a:spLocks noChangeAspect="1"/>
            </p:cNvSpPr>
            <p:nvPr/>
          </p:nvSpPr>
          <p:spPr bwMode="auto">
            <a:xfrm rot="-120000">
              <a:off x="4554" y="1215"/>
              <a:ext cx="60" cy="269"/>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17"/>
                  </a:moveTo>
                  <a:cubicBezTo>
                    <a:pt x="43" y="9758"/>
                    <a:pt x="9484" y="195"/>
                    <a:pt x="21240" y="-1"/>
                  </a:cubicBezTo>
                </a:path>
                <a:path w="21600" h="21597" stroke="0" extrusionOk="0">
                  <a:moveTo>
                    <a:pt x="0" y="21517"/>
                  </a:moveTo>
                  <a:cubicBezTo>
                    <a:pt x="43" y="9758"/>
                    <a:pt x="9484" y="195"/>
                    <a:pt x="21240" y="-1"/>
                  </a:cubicBezTo>
                  <a:lnTo>
                    <a:pt x="21600" y="21597"/>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03" name="Arc 526"/>
            <p:cNvSpPr>
              <a:spLocks noChangeAspect="1"/>
            </p:cNvSpPr>
            <p:nvPr/>
          </p:nvSpPr>
          <p:spPr bwMode="auto">
            <a:xfrm rot="-120000">
              <a:off x="4556" y="1213"/>
              <a:ext cx="91" cy="27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62"/>
                    <a:pt x="9525" y="131"/>
                    <a:pt x="21361" y="0"/>
                  </a:cubicBezTo>
                </a:path>
                <a:path w="21600" h="21599" stroke="0" extrusionOk="0">
                  <a:moveTo>
                    <a:pt x="0" y="21599"/>
                  </a:moveTo>
                  <a:cubicBezTo>
                    <a:pt x="0" y="9762"/>
                    <a:pt x="9525" y="131"/>
                    <a:pt x="21361"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020" name="Group 527"/>
          <p:cNvGrpSpPr>
            <a:grpSpLocks noChangeAspect="1"/>
          </p:cNvGrpSpPr>
          <p:nvPr/>
        </p:nvGrpSpPr>
        <p:grpSpPr bwMode="auto">
          <a:xfrm>
            <a:off x="5105400" y="4594225"/>
            <a:ext cx="74613" cy="217488"/>
            <a:chOff x="4516" y="1156"/>
            <a:chExt cx="94" cy="273"/>
          </a:xfrm>
        </p:grpSpPr>
        <p:sp>
          <p:nvSpPr>
            <p:cNvPr id="38198" name="Arc 528"/>
            <p:cNvSpPr>
              <a:spLocks noChangeAspect="1"/>
            </p:cNvSpPr>
            <p:nvPr/>
          </p:nvSpPr>
          <p:spPr bwMode="auto">
            <a:xfrm rot="-120000">
              <a:off x="4516" y="1156"/>
              <a:ext cx="31" cy="270"/>
            </a:xfrm>
            <a:custGeom>
              <a:avLst/>
              <a:gdLst>
                <a:gd name="T0" fmla="*/ 0 w 21600"/>
                <a:gd name="T1" fmla="*/ 0 h 21589"/>
                <a:gd name="T2" fmla="*/ 0 w 21600"/>
                <a:gd name="T3" fmla="*/ 0 h 21589"/>
                <a:gd name="T4" fmla="*/ 0 w 21600"/>
                <a:gd name="T5" fmla="*/ 0 h 21589"/>
                <a:gd name="T6" fmla="*/ 0 60000 65536"/>
                <a:gd name="T7" fmla="*/ 0 60000 65536"/>
                <a:gd name="T8" fmla="*/ 0 60000 65536"/>
                <a:gd name="T9" fmla="*/ 0 w 21600"/>
                <a:gd name="T10" fmla="*/ 0 h 21589"/>
                <a:gd name="T11" fmla="*/ 21600 w 21600"/>
                <a:gd name="T12" fmla="*/ 21589 h 21589"/>
              </a:gdLst>
              <a:ahLst/>
              <a:cxnLst>
                <a:cxn ang="T6">
                  <a:pos x="T0" y="T1"/>
                </a:cxn>
                <a:cxn ang="T7">
                  <a:pos x="T2" y="T3"/>
                </a:cxn>
                <a:cxn ang="T8">
                  <a:pos x="T4" y="T5"/>
                </a:cxn>
              </a:cxnLst>
              <a:rect l="T9" t="T10" r="T11" b="T12"/>
              <a:pathLst>
                <a:path w="21600" h="21589" fill="none" extrusionOk="0">
                  <a:moveTo>
                    <a:pt x="0" y="21509"/>
                  </a:moveTo>
                  <a:cubicBezTo>
                    <a:pt x="43" y="9881"/>
                    <a:pt x="9283" y="374"/>
                    <a:pt x="20905" y="0"/>
                  </a:cubicBezTo>
                </a:path>
                <a:path w="21600" h="21589" stroke="0" extrusionOk="0">
                  <a:moveTo>
                    <a:pt x="0" y="21509"/>
                  </a:moveTo>
                  <a:cubicBezTo>
                    <a:pt x="43" y="9881"/>
                    <a:pt x="9283" y="374"/>
                    <a:pt x="20905" y="0"/>
                  </a:cubicBezTo>
                  <a:lnTo>
                    <a:pt x="21600" y="21589"/>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99" name="Arc 529"/>
            <p:cNvSpPr>
              <a:spLocks noChangeAspect="1"/>
            </p:cNvSpPr>
            <p:nvPr/>
          </p:nvSpPr>
          <p:spPr bwMode="auto">
            <a:xfrm rot="-120000">
              <a:off x="4517" y="1158"/>
              <a:ext cx="60" cy="270"/>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97"/>
                  </a:moveTo>
                  <a:cubicBezTo>
                    <a:pt x="0" y="9808"/>
                    <a:pt x="9452" y="196"/>
                    <a:pt x="21240" y="0"/>
                  </a:cubicBezTo>
                </a:path>
                <a:path w="21600" h="21597" stroke="0" extrusionOk="0">
                  <a:moveTo>
                    <a:pt x="0" y="21597"/>
                  </a:moveTo>
                  <a:cubicBezTo>
                    <a:pt x="0" y="9808"/>
                    <a:pt x="9452" y="196"/>
                    <a:pt x="21240" y="0"/>
                  </a:cubicBezTo>
                  <a:lnTo>
                    <a:pt x="21600" y="21597"/>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00" name="Arc 530"/>
            <p:cNvSpPr>
              <a:spLocks noChangeAspect="1"/>
            </p:cNvSpPr>
            <p:nvPr/>
          </p:nvSpPr>
          <p:spPr bwMode="auto">
            <a:xfrm rot="-120000">
              <a:off x="4519" y="1159"/>
              <a:ext cx="91" cy="270"/>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20"/>
                  </a:moveTo>
                  <a:cubicBezTo>
                    <a:pt x="43" y="9714"/>
                    <a:pt x="9556" y="130"/>
                    <a:pt x="21362" y="0"/>
                  </a:cubicBezTo>
                </a:path>
                <a:path w="21600" h="21599" stroke="0" extrusionOk="0">
                  <a:moveTo>
                    <a:pt x="0" y="21520"/>
                  </a:moveTo>
                  <a:cubicBezTo>
                    <a:pt x="43" y="9714"/>
                    <a:pt x="9556" y="130"/>
                    <a:pt x="21362"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021" name="Group 531"/>
          <p:cNvGrpSpPr>
            <a:grpSpLocks noChangeAspect="1"/>
          </p:cNvGrpSpPr>
          <p:nvPr/>
        </p:nvGrpSpPr>
        <p:grpSpPr bwMode="auto">
          <a:xfrm>
            <a:off x="5207000" y="4643438"/>
            <a:ext cx="76200" cy="219075"/>
            <a:chOff x="4645" y="1217"/>
            <a:chExt cx="95" cy="277"/>
          </a:xfrm>
        </p:grpSpPr>
        <p:sp>
          <p:nvSpPr>
            <p:cNvPr id="38195" name="Arc 532"/>
            <p:cNvSpPr>
              <a:spLocks noChangeAspect="1"/>
            </p:cNvSpPr>
            <p:nvPr/>
          </p:nvSpPr>
          <p:spPr bwMode="auto">
            <a:xfrm rot="-120000">
              <a:off x="4645" y="1217"/>
              <a:ext cx="31" cy="273"/>
            </a:xfrm>
            <a:custGeom>
              <a:avLst/>
              <a:gdLst>
                <a:gd name="T0" fmla="*/ 0 w 21600"/>
                <a:gd name="T1" fmla="*/ 0 h 21588"/>
                <a:gd name="T2" fmla="*/ 0 w 21600"/>
                <a:gd name="T3" fmla="*/ 0 h 21588"/>
                <a:gd name="T4" fmla="*/ 0 w 21600"/>
                <a:gd name="T5" fmla="*/ 0 h 21588"/>
                <a:gd name="T6" fmla="*/ 0 60000 65536"/>
                <a:gd name="T7" fmla="*/ 0 60000 65536"/>
                <a:gd name="T8" fmla="*/ 0 60000 65536"/>
                <a:gd name="T9" fmla="*/ 0 w 21600"/>
                <a:gd name="T10" fmla="*/ 0 h 21588"/>
                <a:gd name="T11" fmla="*/ 21600 w 21600"/>
                <a:gd name="T12" fmla="*/ 21588 h 21588"/>
              </a:gdLst>
              <a:ahLst/>
              <a:cxnLst>
                <a:cxn ang="T6">
                  <a:pos x="T0" y="T1"/>
                </a:cxn>
                <a:cxn ang="T7">
                  <a:pos x="T2" y="T3"/>
                </a:cxn>
                <a:cxn ang="T8">
                  <a:pos x="T4" y="T5"/>
                </a:cxn>
              </a:cxnLst>
              <a:rect l="T9" t="T10" r="T11" b="T12"/>
              <a:pathLst>
                <a:path w="21600" h="21588" fill="none" extrusionOk="0">
                  <a:moveTo>
                    <a:pt x="0" y="21588"/>
                  </a:moveTo>
                  <a:cubicBezTo>
                    <a:pt x="0" y="9934"/>
                    <a:pt x="9244" y="381"/>
                    <a:pt x="20891" y="-1"/>
                  </a:cubicBezTo>
                </a:path>
                <a:path w="21600" h="21588" stroke="0" extrusionOk="0">
                  <a:moveTo>
                    <a:pt x="0" y="21588"/>
                  </a:moveTo>
                  <a:cubicBezTo>
                    <a:pt x="0" y="9934"/>
                    <a:pt x="9244" y="381"/>
                    <a:pt x="20891" y="-1"/>
                  </a:cubicBezTo>
                  <a:lnTo>
                    <a:pt x="21600" y="2158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96" name="Arc 533"/>
            <p:cNvSpPr>
              <a:spLocks noChangeAspect="1"/>
            </p:cNvSpPr>
            <p:nvPr/>
          </p:nvSpPr>
          <p:spPr bwMode="auto">
            <a:xfrm rot="-120000">
              <a:off x="4646" y="1223"/>
              <a:ext cx="62" cy="271"/>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18"/>
                  </a:moveTo>
                  <a:cubicBezTo>
                    <a:pt x="43" y="9756"/>
                    <a:pt x="9488" y="190"/>
                    <a:pt x="21248" y="-1"/>
                  </a:cubicBezTo>
                </a:path>
                <a:path w="21600" h="21597" stroke="0" extrusionOk="0">
                  <a:moveTo>
                    <a:pt x="0" y="21518"/>
                  </a:moveTo>
                  <a:cubicBezTo>
                    <a:pt x="43" y="9756"/>
                    <a:pt x="9488" y="190"/>
                    <a:pt x="21248" y="-1"/>
                  </a:cubicBezTo>
                  <a:lnTo>
                    <a:pt x="21600" y="21597"/>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97" name="Arc 534"/>
            <p:cNvSpPr>
              <a:spLocks noChangeAspect="1"/>
            </p:cNvSpPr>
            <p:nvPr/>
          </p:nvSpPr>
          <p:spPr bwMode="auto">
            <a:xfrm rot="-120000">
              <a:off x="4648" y="1224"/>
              <a:ext cx="92" cy="270"/>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61"/>
                    <a:pt x="9527" y="129"/>
                    <a:pt x="21364" y="0"/>
                  </a:cubicBezTo>
                </a:path>
                <a:path w="21600" h="21599" stroke="0" extrusionOk="0">
                  <a:moveTo>
                    <a:pt x="0" y="21599"/>
                  </a:moveTo>
                  <a:cubicBezTo>
                    <a:pt x="0" y="9761"/>
                    <a:pt x="9527" y="129"/>
                    <a:pt x="21364"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022" name="Group 535"/>
          <p:cNvGrpSpPr>
            <a:grpSpLocks noChangeAspect="1"/>
          </p:cNvGrpSpPr>
          <p:nvPr/>
        </p:nvGrpSpPr>
        <p:grpSpPr bwMode="auto">
          <a:xfrm>
            <a:off x="5080000" y="4592638"/>
            <a:ext cx="74613" cy="215900"/>
            <a:chOff x="4485" y="1154"/>
            <a:chExt cx="93" cy="272"/>
          </a:xfrm>
        </p:grpSpPr>
        <p:sp>
          <p:nvSpPr>
            <p:cNvPr id="38192" name="Arc 536"/>
            <p:cNvSpPr>
              <a:spLocks noChangeAspect="1"/>
            </p:cNvSpPr>
            <p:nvPr/>
          </p:nvSpPr>
          <p:spPr bwMode="auto">
            <a:xfrm rot="-120000">
              <a:off x="4485" y="1154"/>
              <a:ext cx="31" cy="270"/>
            </a:xfrm>
            <a:custGeom>
              <a:avLst/>
              <a:gdLst>
                <a:gd name="T0" fmla="*/ 0 w 21600"/>
                <a:gd name="T1" fmla="*/ 0 h 21588"/>
                <a:gd name="T2" fmla="*/ 0 w 21600"/>
                <a:gd name="T3" fmla="*/ 0 h 21588"/>
                <a:gd name="T4" fmla="*/ 0 w 21600"/>
                <a:gd name="T5" fmla="*/ 0 h 21588"/>
                <a:gd name="T6" fmla="*/ 0 60000 65536"/>
                <a:gd name="T7" fmla="*/ 0 60000 65536"/>
                <a:gd name="T8" fmla="*/ 0 60000 65536"/>
                <a:gd name="T9" fmla="*/ 0 w 21600"/>
                <a:gd name="T10" fmla="*/ 0 h 21588"/>
                <a:gd name="T11" fmla="*/ 21600 w 21600"/>
                <a:gd name="T12" fmla="*/ 21588 h 21588"/>
              </a:gdLst>
              <a:ahLst/>
              <a:cxnLst>
                <a:cxn ang="T6">
                  <a:pos x="T0" y="T1"/>
                </a:cxn>
                <a:cxn ang="T7">
                  <a:pos x="T2" y="T3"/>
                </a:cxn>
                <a:cxn ang="T8">
                  <a:pos x="T4" y="T5"/>
                </a:cxn>
              </a:cxnLst>
              <a:rect l="T9" t="T10" r="T11" b="T12"/>
              <a:pathLst>
                <a:path w="21600" h="21588" fill="none" extrusionOk="0">
                  <a:moveTo>
                    <a:pt x="0" y="21509"/>
                  </a:moveTo>
                  <a:cubicBezTo>
                    <a:pt x="42" y="9885"/>
                    <a:pt x="9275" y="380"/>
                    <a:pt x="20892" y="-1"/>
                  </a:cubicBezTo>
                </a:path>
                <a:path w="21600" h="21588" stroke="0" extrusionOk="0">
                  <a:moveTo>
                    <a:pt x="0" y="21509"/>
                  </a:moveTo>
                  <a:cubicBezTo>
                    <a:pt x="42" y="9885"/>
                    <a:pt x="9275" y="380"/>
                    <a:pt x="20892" y="-1"/>
                  </a:cubicBezTo>
                  <a:lnTo>
                    <a:pt x="21600" y="2158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93" name="Arc 537"/>
            <p:cNvSpPr>
              <a:spLocks noChangeAspect="1"/>
            </p:cNvSpPr>
            <p:nvPr/>
          </p:nvSpPr>
          <p:spPr bwMode="auto">
            <a:xfrm rot="-120000">
              <a:off x="4487" y="1155"/>
              <a:ext cx="61" cy="270"/>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97"/>
                  </a:moveTo>
                  <a:cubicBezTo>
                    <a:pt x="0" y="9805"/>
                    <a:pt x="9456" y="193"/>
                    <a:pt x="21245" y="-1"/>
                  </a:cubicBezTo>
                </a:path>
                <a:path w="21600" h="21597" stroke="0" extrusionOk="0">
                  <a:moveTo>
                    <a:pt x="0" y="21597"/>
                  </a:moveTo>
                  <a:cubicBezTo>
                    <a:pt x="0" y="9805"/>
                    <a:pt x="9456" y="193"/>
                    <a:pt x="21245" y="-1"/>
                  </a:cubicBezTo>
                  <a:lnTo>
                    <a:pt x="21600" y="21597"/>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94" name="Arc 538"/>
            <p:cNvSpPr>
              <a:spLocks noChangeAspect="1"/>
            </p:cNvSpPr>
            <p:nvPr/>
          </p:nvSpPr>
          <p:spPr bwMode="auto">
            <a:xfrm rot="-120000">
              <a:off x="4487" y="1156"/>
              <a:ext cx="91" cy="270"/>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19"/>
                  </a:moveTo>
                  <a:cubicBezTo>
                    <a:pt x="43" y="9713"/>
                    <a:pt x="9557" y="129"/>
                    <a:pt x="21363" y="0"/>
                  </a:cubicBezTo>
                </a:path>
                <a:path w="21600" h="21599" stroke="0" extrusionOk="0">
                  <a:moveTo>
                    <a:pt x="0" y="21519"/>
                  </a:moveTo>
                  <a:cubicBezTo>
                    <a:pt x="43" y="9713"/>
                    <a:pt x="9557" y="129"/>
                    <a:pt x="21363"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023" name="Group 539"/>
          <p:cNvGrpSpPr>
            <a:grpSpLocks noChangeAspect="1"/>
          </p:cNvGrpSpPr>
          <p:nvPr/>
        </p:nvGrpSpPr>
        <p:grpSpPr bwMode="auto">
          <a:xfrm>
            <a:off x="5049838" y="4584700"/>
            <a:ext cx="73025" cy="217488"/>
            <a:chOff x="4451" y="1096"/>
            <a:chExt cx="92" cy="273"/>
          </a:xfrm>
        </p:grpSpPr>
        <p:sp>
          <p:nvSpPr>
            <p:cNvPr id="38189" name="Arc 540"/>
            <p:cNvSpPr>
              <a:spLocks noChangeAspect="1"/>
            </p:cNvSpPr>
            <p:nvPr/>
          </p:nvSpPr>
          <p:spPr bwMode="auto">
            <a:xfrm rot="-120000">
              <a:off x="4451" y="1096"/>
              <a:ext cx="30" cy="270"/>
            </a:xfrm>
            <a:custGeom>
              <a:avLst/>
              <a:gdLst>
                <a:gd name="T0" fmla="*/ 0 w 21600"/>
                <a:gd name="T1" fmla="*/ 0 h 21588"/>
                <a:gd name="T2" fmla="*/ 0 w 21600"/>
                <a:gd name="T3" fmla="*/ 0 h 21588"/>
                <a:gd name="T4" fmla="*/ 0 w 21600"/>
                <a:gd name="T5" fmla="*/ 0 h 21588"/>
                <a:gd name="T6" fmla="*/ 0 60000 65536"/>
                <a:gd name="T7" fmla="*/ 0 60000 65536"/>
                <a:gd name="T8" fmla="*/ 0 60000 65536"/>
                <a:gd name="T9" fmla="*/ 0 w 21600"/>
                <a:gd name="T10" fmla="*/ 0 h 21588"/>
                <a:gd name="T11" fmla="*/ 21600 w 21600"/>
                <a:gd name="T12" fmla="*/ 21588 h 21588"/>
              </a:gdLst>
              <a:ahLst/>
              <a:cxnLst>
                <a:cxn ang="T6">
                  <a:pos x="T0" y="T1"/>
                </a:cxn>
                <a:cxn ang="T7">
                  <a:pos x="T2" y="T3"/>
                </a:cxn>
                <a:cxn ang="T8">
                  <a:pos x="T4" y="T5"/>
                </a:cxn>
              </a:cxnLst>
              <a:rect l="T9" t="T10" r="T11" b="T12"/>
              <a:pathLst>
                <a:path w="21600" h="21588" fill="none" extrusionOk="0">
                  <a:moveTo>
                    <a:pt x="0" y="21509"/>
                  </a:moveTo>
                  <a:cubicBezTo>
                    <a:pt x="42" y="9894"/>
                    <a:pt x="9262" y="392"/>
                    <a:pt x="20870" y="0"/>
                  </a:cubicBezTo>
                </a:path>
                <a:path w="21600" h="21588" stroke="0" extrusionOk="0">
                  <a:moveTo>
                    <a:pt x="0" y="21509"/>
                  </a:moveTo>
                  <a:cubicBezTo>
                    <a:pt x="42" y="9894"/>
                    <a:pt x="9262" y="392"/>
                    <a:pt x="20870" y="0"/>
                  </a:cubicBezTo>
                  <a:lnTo>
                    <a:pt x="21600" y="2158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90" name="Arc 541"/>
            <p:cNvSpPr>
              <a:spLocks noChangeAspect="1"/>
            </p:cNvSpPr>
            <p:nvPr/>
          </p:nvSpPr>
          <p:spPr bwMode="auto">
            <a:xfrm rot="-120000">
              <a:off x="4451" y="1097"/>
              <a:ext cx="60" cy="270"/>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17"/>
                  </a:moveTo>
                  <a:cubicBezTo>
                    <a:pt x="43" y="9758"/>
                    <a:pt x="9484" y="195"/>
                    <a:pt x="21240" y="-1"/>
                  </a:cubicBezTo>
                </a:path>
                <a:path w="21600" h="21597" stroke="0" extrusionOk="0">
                  <a:moveTo>
                    <a:pt x="0" y="21517"/>
                  </a:moveTo>
                  <a:cubicBezTo>
                    <a:pt x="43" y="9758"/>
                    <a:pt x="9484" y="195"/>
                    <a:pt x="21240" y="-1"/>
                  </a:cubicBezTo>
                  <a:lnTo>
                    <a:pt x="21600" y="21597"/>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91" name="Arc 542"/>
            <p:cNvSpPr>
              <a:spLocks noChangeAspect="1"/>
            </p:cNvSpPr>
            <p:nvPr/>
          </p:nvSpPr>
          <p:spPr bwMode="auto">
            <a:xfrm rot="-120000">
              <a:off x="4453" y="1099"/>
              <a:ext cx="90" cy="270"/>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63"/>
                    <a:pt x="9524" y="132"/>
                    <a:pt x="21359" y="0"/>
                  </a:cubicBezTo>
                </a:path>
                <a:path w="21600" h="21599" stroke="0" extrusionOk="0">
                  <a:moveTo>
                    <a:pt x="0" y="21599"/>
                  </a:moveTo>
                  <a:cubicBezTo>
                    <a:pt x="0" y="9763"/>
                    <a:pt x="9524" y="132"/>
                    <a:pt x="21359"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sp>
        <p:nvSpPr>
          <p:cNvPr id="38043" name="Arc 543"/>
          <p:cNvSpPr>
            <a:spLocks noChangeAspect="1"/>
          </p:cNvSpPr>
          <p:nvPr/>
        </p:nvSpPr>
        <p:spPr bwMode="auto">
          <a:xfrm rot="-120000">
            <a:off x="4997450" y="4610100"/>
            <a:ext cx="69850" cy="171450"/>
          </a:xfrm>
          <a:custGeom>
            <a:avLst/>
            <a:gdLst>
              <a:gd name="T0" fmla="*/ 0 w 21600"/>
              <a:gd name="T1" fmla="*/ 2147483647 h 21599"/>
              <a:gd name="T2" fmla="*/ 78975150 w 21600"/>
              <a:gd name="T3" fmla="*/ 0 h 21599"/>
              <a:gd name="T4" fmla="*/ 79880819 w 21600"/>
              <a:gd name="T5" fmla="*/ 2147483647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99"/>
                </a:moveTo>
                <a:cubicBezTo>
                  <a:pt x="54" y="9704"/>
                  <a:pt x="9560" y="134"/>
                  <a:pt x="21355" y="0"/>
                </a:cubicBezTo>
              </a:path>
              <a:path w="21600" h="21599" stroke="0" extrusionOk="0">
                <a:moveTo>
                  <a:pt x="0" y="21499"/>
                </a:moveTo>
                <a:cubicBezTo>
                  <a:pt x="54" y="9704"/>
                  <a:pt x="9560" y="134"/>
                  <a:pt x="21355"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nvGrpSpPr>
          <p:cNvPr id="38024" name="Group 544"/>
          <p:cNvGrpSpPr>
            <a:grpSpLocks noChangeAspect="1"/>
          </p:cNvGrpSpPr>
          <p:nvPr/>
        </p:nvGrpSpPr>
        <p:grpSpPr bwMode="auto">
          <a:xfrm>
            <a:off x="5024438" y="4583113"/>
            <a:ext cx="74612" cy="215900"/>
            <a:chOff x="4419" y="1093"/>
            <a:chExt cx="93" cy="273"/>
          </a:xfrm>
        </p:grpSpPr>
        <p:sp>
          <p:nvSpPr>
            <p:cNvPr id="38186" name="Arc 545"/>
            <p:cNvSpPr>
              <a:spLocks noChangeAspect="1"/>
            </p:cNvSpPr>
            <p:nvPr/>
          </p:nvSpPr>
          <p:spPr bwMode="auto">
            <a:xfrm rot="-120000">
              <a:off x="4419" y="1093"/>
              <a:ext cx="31" cy="270"/>
            </a:xfrm>
            <a:custGeom>
              <a:avLst/>
              <a:gdLst>
                <a:gd name="T0" fmla="*/ 0 w 21600"/>
                <a:gd name="T1" fmla="*/ 0 h 21588"/>
                <a:gd name="T2" fmla="*/ 0 w 21600"/>
                <a:gd name="T3" fmla="*/ 0 h 21588"/>
                <a:gd name="T4" fmla="*/ 0 w 21600"/>
                <a:gd name="T5" fmla="*/ 0 h 21588"/>
                <a:gd name="T6" fmla="*/ 0 60000 65536"/>
                <a:gd name="T7" fmla="*/ 0 60000 65536"/>
                <a:gd name="T8" fmla="*/ 0 60000 65536"/>
                <a:gd name="T9" fmla="*/ 0 w 21600"/>
                <a:gd name="T10" fmla="*/ 0 h 21588"/>
                <a:gd name="T11" fmla="*/ 21600 w 21600"/>
                <a:gd name="T12" fmla="*/ 21588 h 21588"/>
              </a:gdLst>
              <a:ahLst/>
              <a:cxnLst>
                <a:cxn ang="T6">
                  <a:pos x="T0" y="T1"/>
                </a:cxn>
                <a:cxn ang="T7">
                  <a:pos x="T2" y="T3"/>
                </a:cxn>
                <a:cxn ang="T8">
                  <a:pos x="T4" y="T5"/>
                </a:cxn>
              </a:cxnLst>
              <a:rect l="T9" t="T10" r="T11" b="T12"/>
              <a:pathLst>
                <a:path w="21600" h="21588" fill="none" extrusionOk="0">
                  <a:moveTo>
                    <a:pt x="0" y="21588"/>
                  </a:moveTo>
                  <a:cubicBezTo>
                    <a:pt x="0" y="9934"/>
                    <a:pt x="9244" y="381"/>
                    <a:pt x="20891" y="-1"/>
                  </a:cubicBezTo>
                </a:path>
                <a:path w="21600" h="21588" stroke="0" extrusionOk="0">
                  <a:moveTo>
                    <a:pt x="0" y="21588"/>
                  </a:moveTo>
                  <a:cubicBezTo>
                    <a:pt x="0" y="9934"/>
                    <a:pt x="9244" y="381"/>
                    <a:pt x="20891" y="-1"/>
                  </a:cubicBezTo>
                  <a:lnTo>
                    <a:pt x="21600" y="2158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87" name="Arc 546"/>
            <p:cNvSpPr>
              <a:spLocks noChangeAspect="1"/>
            </p:cNvSpPr>
            <p:nvPr/>
          </p:nvSpPr>
          <p:spPr bwMode="auto">
            <a:xfrm rot="-120000">
              <a:off x="4420" y="1096"/>
              <a:ext cx="60" cy="270"/>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18"/>
                  </a:moveTo>
                  <a:cubicBezTo>
                    <a:pt x="43" y="9760"/>
                    <a:pt x="9482" y="197"/>
                    <a:pt x="21238" y="0"/>
                  </a:cubicBezTo>
                </a:path>
                <a:path w="21600" h="21597" stroke="0" extrusionOk="0">
                  <a:moveTo>
                    <a:pt x="0" y="21518"/>
                  </a:moveTo>
                  <a:cubicBezTo>
                    <a:pt x="43" y="9760"/>
                    <a:pt x="9482" y="197"/>
                    <a:pt x="21238" y="0"/>
                  </a:cubicBezTo>
                  <a:lnTo>
                    <a:pt x="21600" y="21597"/>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88" name="Arc 547"/>
            <p:cNvSpPr>
              <a:spLocks noChangeAspect="1"/>
            </p:cNvSpPr>
            <p:nvPr/>
          </p:nvSpPr>
          <p:spPr bwMode="auto">
            <a:xfrm rot="-120000">
              <a:off x="4421" y="1096"/>
              <a:ext cx="91" cy="270"/>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19"/>
                  </a:moveTo>
                  <a:cubicBezTo>
                    <a:pt x="43" y="9713"/>
                    <a:pt x="9557" y="129"/>
                    <a:pt x="21363" y="0"/>
                  </a:cubicBezTo>
                </a:path>
                <a:path w="21600" h="21599" stroke="0" extrusionOk="0">
                  <a:moveTo>
                    <a:pt x="0" y="21519"/>
                  </a:moveTo>
                  <a:cubicBezTo>
                    <a:pt x="43" y="9713"/>
                    <a:pt x="9557" y="129"/>
                    <a:pt x="21363"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025" name="Group 548"/>
          <p:cNvGrpSpPr>
            <a:grpSpLocks noChangeAspect="1"/>
          </p:cNvGrpSpPr>
          <p:nvPr/>
        </p:nvGrpSpPr>
        <p:grpSpPr bwMode="auto">
          <a:xfrm>
            <a:off x="4991100" y="4619625"/>
            <a:ext cx="73025" cy="215900"/>
            <a:chOff x="4356" y="1087"/>
            <a:chExt cx="92" cy="272"/>
          </a:xfrm>
        </p:grpSpPr>
        <p:sp>
          <p:nvSpPr>
            <p:cNvPr id="38183" name="Arc 549"/>
            <p:cNvSpPr>
              <a:spLocks noChangeAspect="1"/>
            </p:cNvSpPr>
            <p:nvPr/>
          </p:nvSpPr>
          <p:spPr bwMode="auto">
            <a:xfrm rot="-120000">
              <a:off x="4356" y="1087"/>
              <a:ext cx="31" cy="270"/>
            </a:xfrm>
            <a:custGeom>
              <a:avLst/>
              <a:gdLst>
                <a:gd name="T0" fmla="*/ 0 w 21600"/>
                <a:gd name="T1" fmla="*/ 0 h 21588"/>
                <a:gd name="T2" fmla="*/ 0 w 21600"/>
                <a:gd name="T3" fmla="*/ 0 h 21588"/>
                <a:gd name="T4" fmla="*/ 0 w 21600"/>
                <a:gd name="T5" fmla="*/ 0 h 21588"/>
                <a:gd name="T6" fmla="*/ 0 60000 65536"/>
                <a:gd name="T7" fmla="*/ 0 60000 65536"/>
                <a:gd name="T8" fmla="*/ 0 60000 65536"/>
                <a:gd name="T9" fmla="*/ 0 w 21600"/>
                <a:gd name="T10" fmla="*/ 0 h 21588"/>
                <a:gd name="T11" fmla="*/ 21600 w 21600"/>
                <a:gd name="T12" fmla="*/ 21588 h 21588"/>
              </a:gdLst>
              <a:ahLst/>
              <a:cxnLst>
                <a:cxn ang="T6">
                  <a:pos x="T0" y="T1"/>
                </a:cxn>
                <a:cxn ang="T7">
                  <a:pos x="T2" y="T3"/>
                </a:cxn>
                <a:cxn ang="T8">
                  <a:pos x="T4" y="T5"/>
                </a:cxn>
              </a:cxnLst>
              <a:rect l="T9" t="T10" r="T11" b="T12"/>
              <a:pathLst>
                <a:path w="21600" h="21588" fill="none" extrusionOk="0">
                  <a:moveTo>
                    <a:pt x="0" y="21588"/>
                  </a:moveTo>
                  <a:cubicBezTo>
                    <a:pt x="0" y="9934"/>
                    <a:pt x="9244" y="381"/>
                    <a:pt x="20891" y="-1"/>
                  </a:cubicBezTo>
                </a:path>
                <a:path w="21600" h="21588" stroke="0" extrusionOk="0">
                  <a:moveTo>
                    <a:pt x="0" y="21588"/>
                  </a:moveTo>
                  <a:cubicBezTo>
                    <a:pt x="0" y="9934"/>
                    <a:pt x="9244" y="381"/>
                    <a:pt x="20891" y="-1"/>
                  </a:cubicBezTo>
                  <a:lnTo>
                    <a:pt x="21600" y="2158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84" name="Arc 550"/>
            <p:cNvSpPr>
              <a:spLocks noChangeAspect="1"/>
            </p:cNvSpPr>
            <p:nvPr/>
          </p:nvSpPr>
          <p:spPr bwMode="auto">
            <a:xfrm rot="-120000">
              <a:off x="4356" y="1087"/>
              <a:ext cx="61" cy="271"/>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97"/>
                  </a:moveTo>
                  <a:cubicBezTo>
                    <a:pt x="0" y="9805"/>
                    <a:pt x="9456" y="193"/>
                    <a:pt x="21245" y="-1"/>
                  </a:cubicBezTo>
                </a:path>
                <a:path w="21600" h="21597" stroke="0" extrusionOk="0">
                  <a:moveTo>
                    <a:pt x="0" y="21597"/>
                  </a:moveTo>
                  <a:cubicBezTo>
                    <a:pt x="0" y="9805"/>
                    <a:pt x="9456" y="193"/>
                    <a:pt x="21245" y="-1"/>
                  </a:cubicBezTo>
                  <a:lnTo>
                    <a:pt x="21600" y="21597"/>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85" name="Arc 551"/>
            <p:cNvSpPr>
              <a:spLocks noChangeAspect="1"/>
            </p:cNvSpPr>
            <p:nvPr/>
          </p:nvSpPr>
          <p:spPr bwMode="auto">
            <a:xfrm rot="-120000">
              <a:off x="4358" y="1089"/>
              <a:ext cx="90" cy="270"/>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20"/>
                  </a:moveTo>
                  <a:cubicBezTo>
                    <a:pt x="43" y="9715"/>
                    <a:pt x="9555" y="132"/>
                    <a:pt x="21359" y="0"/>
                  </a:cubicBezTo>
                </a:path>
                <a:path w="21600" h="21599" stroke="0" extrusionOk="0">
                  <a:moveTo>
                    <a:pt x="0" y="21520"/>
                  </a:moveTo>
                  <a:cubicBezTo>
                    <a:pt x="43" y="9715"/>
                    <a:pt x="9555" y="132"/>
                    <a:pt x="21359"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026" name="Group 552"/>
          <p:cNvGrpSpPr>
            <a:grpSpLocks noChangeAspect="1"/>
          </p:cNvGrpSpPr>
          <p:nvPr/>
        </p:nvGrpSpPr>
        <p:grpSpPr bwMode="auto">
          <a:xfrm>
            <a:off x="5180013" y="4643438"/>
            <a:ext cx="74612" cy="217487"/>
            <a:chOff x="4611" y="1217"/>
            <a:chExt cx="93" cy="274"/>
          </a:xfrm>
        </p:grpSpPr>
        <p:sp>
          <p:nvSpPr>
            <p:cNvPr id="38180" name="Arc 553"/>
            <p:cNvSpPr>
              <a:spLocks noChangeAspect="1"/>
            </p:cNvSpPr>
            <p:nvPr/>
          </p:nvSpPr>
          <p:spPr bwMode="auto">
            <a:xfrm rot="-120000">
              <a:off x="4611" y="1219"/>
              <a:ext cx="31" cy="270"/>
            </a:xfrm>
            <a:custGeom>
              <a:avLst/>
              <a:gdLst>
                <a:gd name="T0" fmla="*/ 0 w 21600"/>
                <a:gd name="T1" fmla="*/ 0 h 21589"/>
                <a:gd name="T2" fmla="*/ 0 w 21600"/>
                <a:gd name="T3" fmla="*/ 0 h 21589"/>
                <a:gd name="T4" fmla="*/ 0 w 21600"/>
                <a:gd name="T5" fmla="*/ 0 h 21589"/>
                <a:gd name="T6" fmla="*/ 0 60000 65536"/>
                <a:gd name="T7" fmla="*/ 0 60000 65536"/>
                <a:gd name="T8" fmla="*/ 0 60000 65536"/>
                <a:gd name="T9" fmla="*/ 0 w 21600"/>
                <a:gd name="T10" fmla="*/ 0 h 21589"/>
                <a:gd name="T11" fmla="*/ 21600 w 21600"/>
                <a:gd name="T12" fmla="*/ 21589 h 21589"/>
              </a:gdLst>
              <a:ahLst/>
              <a:cxnLst>
                <a:cxn ang="T6">
                  <a:pos x="T0" y="T1"/>
                </a:cxn>
                <a:cxn ang="T7">
                  <a:pos x="T2" y="T3"/>
                </a:cxn>
                <a:cxn ang="T8">
                  <a:pos x="T4" y="T5"/>
                </a:cxn>
              </a:cxnLst>
              <a:rect l="T9" t="T10" r="T11" b="T12"/>
              <a:pathLst>
                <a:path w="21600" h="21589" fill="none" extrusionOk="0">
                  <a:moveTo>
                    <a:pt x="0" y="21509"/>
                  </a:moveTo>
                  <a:cubicBezTo>
                    <a:pt x="43" y="9881"/>
                    <a:pt x="9283" y="374"/>
                    <a:pt x="20905" y="0"/>
                  </a:cubicBezTo>
                </a:path>
                <a:path w="21600" h="21589" stroke="0" extrusionOk="0">
                  <a:moveTo>
                    <a:pt x="0" y="21509"/>
                  </a:moveTo>
                  <a:cubicBezTo>
                    <a:pt x="43" y="9881"/>
                    <a:pt x="9283" y="374"/>
                    <a:pt x="20905" y="0"/>
                  </a:cubicBezTo>
                  <a:lnTo>
                    <a:pt x="21600" y="21589"/>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81" name="Arc 554"/>
            <p:cNvSpPr>
              <a:spLocks noChangeAspect="1"/>
            </p:cNvSpPr>
            <p:nvPr/>
          </p:nvSpPr>
          <p:spPr bwMode="auto">
            <a:xfrm rot="-120000">
              <a:off x="4612" y="1217"/>
              <a:ext cx="62" cy="271"/>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18"/>
                  </a:moveTo>
                  <a:cubicBezTo>
                    <a:pt x="43" y="9756"/>
                    <a:pt x="9488" y="190"/>
                    <a:pt x="21248" y="-1"/>
                  </a:cubicBezTo>
                </a:path>
                <a:path w="21600" h="21597" stroke="0" extrusionOk="0">
                  <a:moveTo>
                    <a:pt x="0" y="21518"/>
                  </a:moveTo>
                  <a:cubicBezTo>
                    <a:pt x="43" y="9756"/>
                    <a:pt x="9488" y="190"/>
                    <a:pt x="21248" y="-1"/>
                  </a:cubicBezTo>
                  <a:lnTo>
                    <a:pt x="21600" y="21597"/>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82" name="Arc 555"/>
            <p:cNvSpPr>
              <a:spLocks noChangeAspect="1"/>
            </p:cNvSpPr>
            <p:nvPr/>
          </p:nvSpPr>
          <p:spPr bwMode="auto">
            <a:xfrm rot="-120000">
              <a:off x="4613" y="1220"/>
              <a:ext cx="91" cy="27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19"/>
                  </a:moveTo>
                  <a:cubicBezTo>
                    <a:pt x="43" y="9713"/>
                    <a:pt x="9557" y="129"/>
                    <a:pt x="21363" y="0"/>
                  </a:cubicBezTo>
                </a:path>
                <a:path w="21600" h="21599" stroke="0" extrusionOk="0">
                  <a:moveTo>
                    <a:pt x="0" y="21519"/>
                  </a:moveTo>
                  <a:cubicBezTo>
                    <a:pt x="43" y="9713"/>
                    <a:pt x="9557" y="129"/>
                    <a:pt x="21363"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sp>
        <p:nvSpPr>
          <p:cNvPr id="38047" name="Arc 556"/>
          <p:cNvSpPr>
            <a:spLocks noChangeAspect="1"/>
          </p:cNvSpPr>
          <p:nvPr/>
        </p:nvSpPr>
        <p:spPr bwMode="auto">
          <a:xfrm rot="-450511">
            <a:off x="4695825" y="4581525"/>
            <a:ext cx="53975" cy="127000"/>
          </a:xfrm>
          <a:custGeom>
            <a:avLst/>
            <a:gdLst>
              <a:gd name="T0" fmla="*/ 0 w 21600"/>
              <a:gd name="T1" fmla="*/ 2147483647 h 21598"/>
              <a:gd name="T2" fmla="*/ 12949772 w 21600"/>
              <a:gd name="T3" fmla="*/ 0 h 21598"/>
              <a:gd name="T4" fmla="*/ 13140894 w 21600"/>
              <a:gd name="T5" fmla="*/ 2147483647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65"/>
                </a:moveTo>
                <a:cubicBezTo>
                  <a:pt x="72" y="9710"/>
                  <a:pt x="9532" y="171"/>
                  <a:pt x="21286" y="0"/>
                </a:cubicBezTo>
              </a:path>
              <a:path w="21600" h="21598" stroke="0" extrusionOk="0">
                <a:moveTo>
                  <a:pt x="0" y="21465"/>
                </a:moveTo>
                <a:cubicBezTo>
                  <a:pt x="72" y="9710"/>
                  <a:pt x="9532" y="171"/>
                  <a:pt x="21286" y="0"/>
                </a:cubicBezTo>
                <a:lnTo>
                  <a:pt x="21600" y="2159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048" name="Arc 557"/>
          <p:cNvSpPr>
            <a:spLocks noChangeAspect="1"/>
          </p:cNvSpPr>
          <p:nvPr/>
        </p:nvSpPr>
        <p:spPr bwMode="auto">
          <a:xfrm rot="-450511">
            <a:off x="4832350" y="4637088"/>
            <a:ext cx="107950" cy="128587"/>
          </a:xfrm>
          <a:custGeom>
            <a:avLst/>
            <a:gdLst>
              <a:gd name="T0" fmla="*/ 0 w 21600"/>
              <a:gd name="T1" fmla="*/ 2147483647 h 21599"/>
              <a:gd name="T2" fmla="*/ 1669727776 w 21600"/>
              <a:gd name="T3" fmla="*/ 0 h 21599"/>
              <a:gd name="T4" fmla="*/ 1682035670 w 21600"/>
              <a:gd name="T5" fmla="*/ 2147483647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31"/>
                  <a:pt x="9574" y="86"/>
                  <a:pt x="21441" y="-1"/>
                </a:cubicBezTo>
              </a:path>
              <a:path w="21600" h="21599" stroke="0" extrusionOk="0">
                <a:moveTo>
                  <a:pt x="0" y="21599"/>
                </a:moveTo>
                <a:cubicBezTo>
                  <a:pt x="0" y="9731"/>
                  <a:pt x="9574" y="86"/>
                  <a:pt x="21441" y="-1"/>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nvGrpSpPr>
          <p:cNvPr id="38027" name="Group 558"/>
          <p:cNvGrpSpPr>
            <a:grpSpLocks noChangeAspect="1"/>
          </p:cNvGrpSpPr>
          <p:nvPr/>
        </p:nvGrpSpPr>
        <p:grpSpPr bwMode="auto">
          <a:xfrm rot="-390511">
            <a:off x="4881563" y="4598988"/>
            <a:ext cx="82550" cy="161925"/>
            <a:chOff x="4362" y="1124"/>
            <a:chExt cx="104" cy="204"/>
          </a:xfrm>
        </p:grpSpPr>
        <p:sp>
          <p:nvSpPr>
            <p:cNvPr id="38177" name="Arc 559"/>
            <p:cNvSpPr>
              <a:spLocks noChangeAspect="1"/>
            </p:cNvSpPr>
            <p:nvPr/>
          </p:nvSpPr>
          <p:spPr bwMode="auto">
            <a:xfrm rot="-60000">
              <a:off x="4362" y="1124"/>
              <a:ext cx="34" cy="204"/>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485"/>
                  </a:moveTo>
                  <a:cubicBezTo>
                    <a:pt x="57" y="9843"/>
                    <a:pt x="9330" y="341"/>
                    <a:pt x="20967" y="0"/>
                  </a:cubicBezTo>
                </a:path>
                <a:path w="21600" h="21591" stroke="0" extrusionOk="0">
                  <a:moveTo>
                    <a:pt x="0" y="21485"/>
                  </a:moveTo>
                  <a:cubicBezTo>
                    <a:pt x="57" y="9843"/>
                    <a:pt x="9330" y="341"/>
                    <a:pt x="20967" y="0"/>
                  </a:cubicBezTo>
                  <a:lnTo>
                    <a:pt x="21600" y="2159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78" name="Arc 560"/>
            <p:cNvSpPr>
              <a:spLocks noChangeAspect="1"/>
            </p:cNvSpPr>
            <p:nvPr/>
          </p:nvSpPr>
          <p:spPr bwMode="auto">
            <a:xfrm rot="-60000">
              <a:off x="4363" y="1126"/>
              <a:ext cx="68" cy="20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1"/>
                  </a:moveTo>
                  <a:cubicBezTo>
                    <a:pt x="58" y="9727"/>
                    <a:pt x="9520" y="172"/>
                    <a:pt x="21283" y="0"/>
                  </a:cubicBezTo>
                </a:path>
                <a:path w="21600" h="21598" stroke="0" extrusionOk="0">
                  <a:moveTo>
                    <a:pt x="0" y="21491"/>
                  </a:moveTo>
                  <a:cubicBezTo>
                    <a:pt x="58" y="9727"/>
                    <a:pt x="9520" y="172"/>
                    <a:pt x="21283" y="0"/>
                  </a:cubicBezTo>
                  <a:lnTo>
                    <a:pt x="21600" y="2159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79" name="Arc 561"/>
            <p:cNvSpPr>
              <a:spLocks noChangeAspect="1"/>
            </p:cNvSpPr>
            <p:nvPr/>
          </p:nvSpPr>
          <p:spPr bwMode="auto">
            <a:xfrm rot="-60000">
              <a:off x="4363" y="1125"/>
              <a:ext cx="103" cy="20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93"/>
                  </a:moveTo>
                  <a:cubicBezTo>
                    <a:pt x="58" y="9687"/>
                    <a:pt x="9584" y="114"/>
                    <a:pt x="21390" y="0"/>
                  </a:cubicBezTo>
                </a:path>
                <a:path w="21600" h="21599" stroke="0" extrusionOk="0">
                  <a:moveTo>
                    <a:pt x="0" y="21493"/>
                  </a:moveTo>
                  <a:cubicBezTo>
                    <a:pt x="58" y="9687"/>
                    <a:pt x="9584" y="114"/>
                    <a:pt x="21390"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sp>
        <p:nvSpPr>
          <p:cNvPr id="38050" name="Arc 562"/>
          <p:cNvSpPr>
            <a:spLocks noChangeAspect="1"/>
          </p:cNvSpPr>
          <p:nvPr/>
        </p:nvSpPr>
        <p:spPr bwMode="auto">
          <a:xfrm rot="-450511">
            <a:off x="4668838" y="4586288"/>
            <a:ext cx="26987" cy="96837"/>
          </a:xfrm>
          <a:custGeom>
            <a:avLst/>
            <a:gdLst>
              <a:gd name="T0" fmla="*/ 0 w 21600"/>
              <a:gd name="T1" fmla="*/ 788228693 h 21591"/>
              <a:gd name="T2" fmla="*/ 99636 w 21600"/>
              <a:gd name="T3" fmla="*/ 0 h 21591"/>
              <a:gd name="T4" fmla="*/ 102651 w 21600"/>
              <a:gd name="T5" fmla="*/ 788228693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591"/>
                </a:moveTo>
                <a:cubicBezTo>
                  <a:pt x="0" y="9908"/>
                  <a:pt x="9287" y="343"/>
                  <a:pt x="20965" y="0"/>
                </a:cubicBezTo>
              </a:path>
              <a:path w="21600" h="21591" stroke="0" extrusionOk="0">
                <a:moveTo>
                  <a:pt x="0" y="21591"/>
                </a:moveTo>
                <a:cubicBezTo>
                  <a:pt x="0" y="9908"/>
                  <a:pt x="9287" y="343"/>
                  <a:pt x="20965" y="0"/>
                </a:cubicBezTo>
                <a:lnTo>
                  <a:pt x="21600" y="2159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051" name="Arc 563"/>
          <p:cNvSpPr>
            <a:spLocks noChangeAspect="1"/>
          </p:cNvSpPr>
          <p:nvPr/>
        </p:nvSpPr>
        <p:spPr bwMode="auto">
          <a:xfrm rot="-450511">
            <a:off x="4665663" y="4583113"/>
            <a:ext cx="55562" cy="98425"/>
          </a:xfrm>
          <a:custGeom>
            <a:avLst/>
            <a:gdLst>
              <a:gd name="T0" fmla="*/ 0 w 21600"/>
              <a:gd name="T1" fmla="*/ 881568900 h 21598"/>
              <a:gd name="T2" fmla="*/ 15861458 w 21600"/>
              <a:gd name="T3" fmla="*/ 0 h 21598"/>
              <a:gd name="T4" fmla="*/ 16096177 w 21600"/>
              <a:gd name="T5" fmla="*/ 88156890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598"/>
                </a:moveTo>
                <a:cubicBezTo>
                  <a:pt x="0" y="9791"/>
                  <a:pt x="9479" y="172"/>
                  <a:pt x="21285" y="0"/>
                </a:cubicBezTo>
              </a:path>
              <a:path w="21600" h="21598" stroke="0" extrusionOk="0">
                <a:moveTo>
                  <a:pt x="0" y="21598"/>
                </a:moveTo>
                <a:cubicBezTo>
                  <a:pt x="0" y="9791"/>
                  <a:pt x="9479" y="172"/>
                  <a:pt x="21285" y="0"/>
                </a:cubicBezTo>
                <a:lnTo>
                  <a:pt x="21600" y="21598"/>
                </a:lnTo>
                <a:close/>
              </a:path>
            </a:pathLst>
          </a:custGeom>
          <a:noFill/>
          <a:ln w="12700" cap="rnd">
            <a:solidFill>
              <a:schemeClr val="tx2"/>
            </a:solidFill>
            <a:round/>
            <a:headEnd type="none" w="sm" len="sm"/>
            <a:tailEnd type="none" w="sm" len="sm"/>
          </a:ln>
        </p:spPr>
        <p:txBody>
          <a:bodyPr wrap="none" anchor="ctr"/>
          <a:lstStyle/>
          <a:p>
            <a:endParaRPr lang="en-US" sz="1800"/>
          </a:p>
        </p:txBody>
      </p:sp>
      <p:grpSp>
        <p:nvGrpSpPr>
          <p:cNvPr id="38028" name="Group 564"/>
          <p:cNvGrpSpPr>
            <a:grpSpLocks noChangeAspect="1"/>
          </p:cNvGrpSpPr>
          <p:nvPr/>
        </p:nvGrpSpPr>
        <p:grpSpPr bwMode="auto">
          <a:xfrm rot="-390511">
            <a:off x="4859338" y="4633913"/>
            <a:ext cx="82550" cy="161925"/>
            <a:chOff x="4328" y="1166"/>
            <a:chExt cx="103" cy="205"/>
          </a:xfrm>
        </p:grpSpPr>
        <p:sp>
          <p:nvSpPr>
            <p:cNvPr id="38174" name="Arc 565"/>
            <p:cNvSpPr>
              <a:spLocks noChangeAspect="1"/>
            </p:cNvSpPr>
            <p:nvPr/>
          </p:nvSpPr>
          <p:spPr bwMode="auto">
            <a:xfrm rot="-60000">
              <a:off x="4328" y="1166"/>
              <a:ext cx="35" cy="203"/>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591"/>
                  </a:moveTo>
                  <a:cubicBezTo>
                    <a:pt x="0" y="9901"/>
                    <a:pt x="9298" y="333"/>
                    <a:pt x="20982" y="-1"/>
                  </a:cubicBezTo>
                </a:path>
                <a:path w="21600" h="21591" stroke="0" extrusionOk="0">
                  <a:moveTo>
                    <a:pt x="0" y="21591"/>
                  </a:moveTo>
                  <a:cubicBezTo>
                    <a:pt x="0" y="9901"/>
                    <a:pt x="9298" y="333"/>
                    <a:pt x="20982" y="-1"/>
                  </a:cubicBezTo>
                  <a:lnTo>
                    <a:pt x="21600" y="2159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75" name="Arc 566"/>
            <p:cNvSpPr>
              <a:spLocks noChangeAspect="1"/>
            </p:cNvSpPr>
            <p:nvPr/>
          </p:nvSpPr>
          <p:spPr bwMode="auto">
            <a:xfrm rot="-60000">
              <a:off x="4328" y="1167"/>
              <a:ext cx="68" cy="204"/>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2"/>
                  </a:moveTo>
                  <a:cubicBezTo>
                    <a:pt x="57" y="9727"/>
                    <a:pt x="9519" y="172"/>
                    <a:pt x="21283" y="0"/>
                  </a:cubicBezTo>
                </a:path>
                <a:path w="21600" h="21598" stroke="0" extrusionOk="0">
                  <a:moveTo>
                    <a:pt x="0" y="21492"/>
                  </a:moveTo>
                  <a:cubicBezTo>
                    <a:pt x="57" y="9727"/>
                    <a:pt x="9519" y="172"/>
                    <a:pt x="21283" y="0"/>
                  </a:cubicBezTo>
                  <a:lnTo>
                    <a:pt x="21600" y="2159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76" name="Arc 567"/>
            <p:cNvSpPr>
              <a:spLocks noChangeAspect="1"/>
            </p:cNvSpPr>
            <p:nvPr/>
          </p:nvSpPr>
          <p:spPr bwMode="auto">
            <a:xfrm rot="-60000">
              <a:off x="4328" y="1167"/>
              <a:ext cx="103" cy="20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92"/>
                  </a:moveTo>
                  <a:cubicBezTo>
                    <a:pt x="58" y="9686"/>
                    <a:pt x="9585" y="114"/>
                    <a:pt x="21391" y="0"/>
                  </a:cubicBezTo>
                </a:path>
                <a:path w="21600" h="21599" stroke="0" extrusionOk="0">
                  <a:moveTo>
                    <a:pt x="0" y="21492"/>
                  </a:moveTo>
                  <a:cubicBezTo>
                    <a:pt x="58" y="9686"/>
                    <a:pt x="9585" y="114"/>
                    <a:pt x="21391"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029" name="Group 568"/>
          <p:cNvGrpSpPr>
            <a:grpSpLocks noChangeAspect="1"/>
          </p:cNvGrpSpPr>
          <p:nvPr/>
        </p:nvGrpSpPr>
        <p:grpSpPr bwMode="auto">
          <a:xfrm rot="-390511">
            <a:off x="4827588" y="4603750"/>
            <a:ext cx="80962" cy="163513"/>
            <a:chOff x="4294" y="1125"/>
            <a:chExt cx="102" cy="205"/>
          </a:xfrm>
        </p:grpSpPr>
        <p:sp>
          <p:nvSpPr>
            <p:cNvPr id="38171" name="Arc 569"/>
            <p:cNvSpPr>
              <a:spLocks noChangeAspect="1"/>
            </p:cNvSpPr>
            <p:nvPr/>
          </p:nvSpPr>
          <p:spPr bwMode="auto">
            <a:xfrm rot="-60000">
              <a:off x="4295" y="1128"/>
              <a:ext cx="34" cy="202"/>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484"/>
                  </a:moveTo>
                  <a:cubicBezTo>
                    <a:pt x="57" y="9842"/>
                    <a:pt x="9330" y="341"/>
                    <a:pt x="20967" y="0"/>
                  </a:cubicBezTo>
                </a:path>
                <a:path w="21600" h="21591" stroke="0" extrusionOk="0">
                  <a:moveTo>
                    <a:pt x="0" y="21484"/>
                  </a:moveTo>
                  <a:cubicBezTo>
                    <a:pt x="57" y="9842"/>
                    <a:pt x="9330" y="341"/>
                    <a:pt x="20967" y="0"/>
                  </a:cubicBezTo>
                  <a:lnTo>
                    <a:pt x="21600" y="2159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72" name="Arc 570"/>
            <p:cNvSpPr>
              <a:spLocks noChangeAspect="1"/>
            </p:cNvSpPr>
            <p:nvPr/>
          </p:nvSpPr>
          <p:spPr bwMode="auto">
            <a:xfrm rot="-60000">
              <a:off x="4295" y="1125"/>
              <a:ext cx="68" cy="203"/>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598"/>
                  </a:moveTo>
                  <a:cubicBezTo>
                    <a:pt x="0" y="9792"/>
                    <a:pt x="9477" y="174"/>
                    <a:pt x="21282" y="0"/>
                  </a:cubicBezTo>
                </a:path>
                <a:path w="21600" h="21598" stroke="0" extrusionOk="0">
                  <a:moveTo>
                    <a:pt x="0" y="21598"/>
                  </a:moveTo>
                  <a:cubicBezTo>
                    <a:pt x="0" y="9792"/>
                    <a:pt x="9477" y="174"/>
                    <a:pt x="21282" y="0"/>
                  </a:cubicBezTo>
                  <a:lnTo>
                    <a:pt x="21600" y="2159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73" name="Arc 571"/>
            <p:cNvSpPr>
              <a:spLocks noChangeAspect="1"/>
            </p:cNvSpPr>
            <p:nvPr/>
          </p:nvSpPr>
          <p:spPr bwMode="auto">
            <a:xfrm rot="-60000">
              <a:off x="4294" y="1125"/>
              <a:ext cx="102" cy="204"/>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52"/>
                    <a:pt x="9541" y="116"/>
                    <a:pt x="21388" y="0"/>
                  </a:cubicBezTo>
                </a:path>
                <a:path w="21600" h="21599" stroke="0" extrusionOk="0">
                  <a:moveTo>
                    <a:pt x="0" y="21599"/>
                  </a:moveTo>
                  <a:cubicBezTo>
                    <a:pt x="0" y="9752"/>
                    <a:pt x="9541" y="116"/>
                    <a:pt x="21388"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030" name="Group 572"/>
          <p:cNvGrpSpPr>
            <a:grpSpLocks noChangeAspect="1"/>
          </p:cNvGrpSpPr>
          <p:nvPr/>
        </p:nvGrpSpPr>
        <p:grpSpPr bwMode="auto">
          <a:xfrm rot="-390511">
            <a:off x="4940300" y="4621213"/>
            <a:ext cx="80963" cy="163512"/>
            <a:chOff x="4431" y="1163"/>
            <a:chExt cx="102" cy="205"/>
          </a:xfrm>
        </p:grpSpPr>
        <p:sp>
          <p:nvSpPr>
            <p:cNvPr id="38168" name="Arc 573"/>
            <p:cNvSpPr>
              <a:spLocks noChangeAspect="1"/>
            </p:cNvSpPr>
            <p:nvPr/>
          </p:nvSpPr>
          <p:spPr bwMode="auto">
            <a:xfrm rot="-60000">
              <a:off x="4431" y="1163"/>
              <a:ext cx="35" cy="204"/>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485"/>
                  </a:moveTo>
                  <a:cubicBezTo>
                    <a:pt x="57" y="9836"/>
                    <a:pt x="9341" y="331"/>
                    <a:pt x="20984" y="-1"/>
                  </a:cubicBezTo>
                </a:path>
                <a:path w="21600" h="21591" stroke="0" extrusionOk="0">
                  <a:moveTo>
                    <a:pt x="0" y="21485"/>
                  </a:moveTo>
                  <a:cubicBezTo>
                    <a:pt x="57" y="9836"/>
                    <a:pt x="9341" y="331"/>
                    <a:pt x="20984" y="-1"/>
                  </a:cubicBezTo>
                  <a:lnTo>
                    <a:pt x="21600" y="2159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69" name="Arc 574"/>
            <p:cNvSpPr>
              <a:spLocks noChangeAspect="1"/>
            </p:cNvSpPr>
            <p:nvPr/>
          </p:nvSpPr>
          <p:spPr bwMode="auto">
            <a:xfrm rot="-60000">
              <a:off x="4431" y="1166"/>
              <a:ext cx="70" cy="20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2"/>
                  </a:moveTo>
                  <a:cubicBezTo>
                    <a:pt x="58" y="9724"/>
                    <a:pt x="9524" y="169"/>
                    <a:pt x="21290" y="0"/>
                  </a:cubicBezTo>
                </a:path>
                <a:path w="21600" h="21598" stroke="0" extrusionOk="0">
                  <a:moveTo>
                    <a:pt x="0" y="21492"/>
                  </a:moveTo>
                  <a:cubicBezTo>
                    <a:pt x="58" y="9724"/>
                    <a:pt x="9524" y="169"/>
                    <a:pt x="21290" y="0"/>
                  </a:cubicBezTo>
                  <a:lnTo>
                    <a:pt x="21600" y="2159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70" name="Arc 575"/>
            <p:cNvSpPr>
              <a:spLocks noChangeAspect="1"/>
            </p:cNvSpPr>
            <p:nvPr/>
          </p:nvSpPr>
          <p:spPr bwMode="auto">
            <a:xfrm rot="-60000">
              <a:off x="4431" y="1164"/>
              <a:ext cx="102" cy="20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52"/>
                    <a:pt x="9541" y="116"/>
                    <a:pt x="21388" y="0"/>
                  </a:cubicBezTo>
                </a:path>
                <a:path w="21600" h="21599" stroke="0" extrusionOk="0">
                  <a:moveTo>
                    <a:pt x="0" y="21599"/>
                  </a:moveTo>
                  <a:cubicBezTo>
                    <a:pt x="0" y="9752"/>
                    <a:pt x="9541" y="116"/>
                    <a:pt x="21388"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031" name="Group 576"/>
          <p:cNvGrpSpPr>
            <a:grpSpLocks noChangeAspect="1"/>
          </p:cNvGrpSpPr>
          <p:nvPr/>
        </p:nvGrpSpPr>
        <p:grpSpPr bwMode="auto">
          <a:xfrm rot="-390511">
            <a:off x="4802188" y="4608513"/>
            <a:ext cx="80962" cy="161925"/>
            <a:chOff x="4259" y="1126"/>
            <a:chExt cx="102" cy="205"/>
          </a:xfrm>
        </p:grpSpPr>
        <p:sp>
          <p:nvSpPr>
            <p:cNvPr id="38165" name="Arc 577"/>
            <p:cNvSpPr>
              <a:spLocks noChangeAspect="1"/>
            </p:cNvSpPr>
            <p:nvPr/>
          </p:nvSpPr>
          <p:spPr bwMode="auto">
            <a:xfrm rot="-60000">
              <a:off x="4259" y="1126"/>
              <a:ext cx="35" cy="204"/>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591"/>
                  </a:moveTo>
                  <a:cubicBezTo>
                    <a:pt x="0" y="9901"/>
                    <a:pt x="9298" y="333"/>
                    <a:pt x="20982" y="-1"/>
                  </a:cubicBezTo>
                </a:path>
                <a:path w="21600" h="21591" stroke="0" extrusionOk="0">
                  <a:moveTo>
                    <a:pt x="0" y="21591"/>
                  </a:moveTo>
                  <a:cubicBezTo>
                    <a:pt x="0" y="9901"/>
                    <a:pt x="9298" y="333"/>
                    <a:pt x="20982" y="-1"/>
                  </a:cubicBezTo>
                  <a:lnTo>
                    <a:pt x="21600" y="2159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66" name="Arc 578"/>
            <p:cNvSpPr>
              <a:spLocks noChangeAspect="1"/>
            </p:cNvSpPr>
            <p:nvPr/>
          </p:nvSpPr>
          <p:spPr bwMode="auto">
            <a:xfrm rot="-60000">
              <a:off x="4259" y="1129"/>
              <a:ext cx="69" cy="20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1"/>
                  </a:moveTo>
                  <a:cubicBezTo>
                    <a:pt x="58" y="9725"/>
                    <a:pt x="9523" y="170"/>
                    <a:pt x="21288" y="0"/>
                  </a:cubicBezTo>
                </a:path>
                <a:path w="21600" h="21598" stroke="0" extrusionOk="0">
                  <a:moveTo>
                    <a:pt x="0" y="21491"/>
                  </a:moveTo>
                  <a:cubicBezTo>
                    <a:pt x="58" y="9725"/>
                    <a:pt x="9523" y="170"/>
                    <a:pt x="21288" y="0"/>
                  </a:cubicBezTo>
                  <a:lnTo>
                    <a:pt x="21600" y="2159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67" name="Arc 579"/>
            <p:cNvSpPr>
              <a:spLocks noChangeAspect="1"/>
            </p:cNvSpPr>
            <p:nvPr/>
          </p:nvSpPr>
          <p:spPr bwMode="auto">
            <a:xfrm rot="-60000">
              <a:off x="4259" y="1127"/>
              <a:ext cx="102" cy="20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52"/>
                    <a:pt x="9541" y="116"/>
                    <a:pt x="21388" y="0"/>
                  </a:cubicBezTo>
                </a:path>
                <a:path w="21600" h="21599" stroke="0" extrusionOk="0">
                  <a:moveTo>
                    <a:pt x="0" y="21599"/>
                  </a:moveTo>
                  <a:cubicBezTo>
                    <a:pt x="0" y="9752"/>
                    <a:pt x="9541" y="116"/>
                    <a:pt x="21388"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032" name="Group 580"/>
          <p:cNvGrpSpPr>
            <a:grpSpLocks noChangeAspect="1"/>
          </p:cNvGrpSpPr>
          <p:nvPr/>
        </p:nvGrpSpPr>
        <p:grpSpPr bwMode="auto">
          <a:xfrm rot="-390511">
            <a:off x="4752975" y="4603750"/>
            <a:ext cx="82550" cy="161925"/>
            <a:chOff x="4224" y="1086"/>
            <a:chExt cx="103" cy="205"/>
          </a:xfrm>
        </p:grpSpPr>
        <p:sp>
          <p:nvSpPr>
            <p:cNvPr id="38162" name="Arc 581"/>
            <p:cNvSpPr>
              <a:spLocks noChangeAspect="1"/>
            </p:cNvSpPr>
            <p:nvPr/>
          </p:nvSpPr>
          <p:spPr bwMode="auto">
            <a:xfrm rot="-60000">
              <a:off x="4224" y="1088"/>
              <a:ext cx="36" cy="203"/>
            </a:xfrm>
            <a:custGeom>
              <a:avLst/>
              <a:gdLst>
                <a:gd name="T0" fmla="*/ 0 w 21600"/>
                <a:gd name="T1" fmla="*/ 0 h 21592"/>
                <a:gd name="T2" fmla="*/ 0 w 21600"/>
                <a:gd name="T3" fmla="*/ 0 h 21592"/>
                <a:gd name="T4" fmla="*/ 0 w 21600"/>
                <a:gd name="T5" fmla="*/ 0 h 21592"/>
                <a:gd name="T6" fmla="*/ 0 60000 65536"/>
                <a:gd name="T7" fmla="*/ 0 60000 65536"/>
                <a:gd name="T8" fmla="*/ 0 60000 65536"/>
                <a:gd name="T9" fmla="*/ 0 w 21600"/>
                <a:gd name="T10" fmla="*/ 0 h 21592"/>
                <a:gd name="T11" fmla="*/ 21600 w 21600"/>
                <a:gd name="T12" fmla="*/ 21592 h 21592"/>
              </a:gdLst>
              <a:ahLst/>
              <a:cxnLst>
                <a:cxn ang="T6">
                  <a:pos x="T0" y="T1"/>
                </a:cxn>
                <a:cxn ang="T7">
                  <a:pos x="T2" y="T3"/>
                </a:cxn>
                <a:cxn ang="T8">
                  <a:pos x="T4" y="T5"/>
                </a:cxn>
              </a:cxnLst>
              <a:rect l="T9" t="T10" r="T11" b="T12"/>
              <a:pathLst>
                <a:path w="21600" h="21592" fill="none" extrusionOk="0">
                  <a:moveTo>
                    <a:pt x="0" y="21486"/>
                  </a:moveTo>
                  <a:cubicBezTo>
                    <a:pt x="57" y="9830"/>
                    <a:pt x="9351" y="322"/>
                    <a:pt x="21002" y="0"/>
                  </a:cubicBezTo>
                </a:path>
                <a:path w="21600" h="21592" stroke="0" extrusionOk="0">
                  <a:moveTo>
                    <a:pt x="0" y="21486"/>
                  </a:moveTo>
                  <a:cubicBezTo>
                    <a:pt x="57" y="9830"/>
                    <a:pt x="9351" y="322"/>
                    <a:pt x="21002" y="0"/>
                  </a:cubicBezTo>
                  <a:lnTo>
                    <a:pt x="21600" y="21592"/>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63" name="Arc 582"/>
            <p:cNvSpPr>
              <a:spLocks noChangeAspect="1"/>
            </p:cNvSpPr>
            <p:nvPr/>
          </p:nvSpPr>
          <p:spPr bwMode="auto">
            <a:xfrm rot="-60000">
              <a:off x="4224" y="1088"/>
              <a:ext cx="69" cy="20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1"/>
                  </a:moveTo>
                  <a:cubicBezTo>
                    <a:pt x="58" y="9725"/>
                    <a:pt x="9523" y="170"/>
                    <a:pt x="21288" y="0"/>
                  </a:cubicBezTo>
                </a:path>
                <a:path w="21600" h="21598" stroke="0" extrusionOk="0">
                  <a:moveTo>
                    <a:pt x="0" y="21491"/>
                  </a:moveTo>
                  <a:cubicBezTo>
                    <a:pt x="58" y="9725"/>
                    <a:pt x="9523" y="170"/>
                    <a:pt x="21288" y="0"/>
                  </a:cubicBezTo>
                  <a:lnTo>
                    <a:pt x="21600" y="2159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64" name="Arc 583"/>
            <p:cNvSpPr>
              <a:spLocks noChangeAspect="1"/>
            </p:cNvSpPr>
            <p:nvPr/>
          </p:nvSpPr>
          <p:spPr bwMode="auto">
            <a:xfrm rot="-60000">
              <a:off x="4224" y="1086"/>
              <a:ext cx="103" cy="203"/>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51"/>
                    <a:pt x="9543" y="115"/>
                    <a:pt x="21390" y="0"/>
                  </a:cubicBezTo>
                </a:path>
                <a:path w="21600" h="21599" stroke="0" extrusionOk="0">
                  <a:moveTo>
                    <a:pt x="0" y="21599"/>
                  </a:moveTo>
                  <a:cubicBezTo>
                    <a:pt x="0" y="9751"/>
                    <a:pt x="9543" y="115"/>
                    <a:pt x="21390"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sp>
        <p:nvSpPr>
          <p:cNvPr id="38057" name="Arc 584"/>
          <p:cNvSpPr>
            <a:spLocks noChangeAspect="1"/>
          </p:cNvSpPr>
          <p:nvPr/>
        </p:nvSpPr>
        <p:spPr bwMode="auto">
          <a:xfrm rot="-450511">
            <a:off x="4699000" y="4610100"/>
            <a:ext cx="82550" cy="130175"/>
          </a:xfrm>
          <a:custGeom>
            <a:avLst/>
            <a:gdLst>
              <a:gd name="T0" fmla="*/ 0 w 21600"/>
              <a:gd name="T1" fmla="*/ 2147483647 h 21599"/>
              <a:gd name="T2" fmla="*/ 254726033 w 21600"/>
              <a:gd name="T3" fmla="*/ 0 h 21599"/>
              <a:gd name="T4" fmla="*/ 257215067 w 21600"/>
              <a:gd name="T5" fmla="*/ 2147483647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68"/>
                </a:moveTo>
                <a:cubicBezTo>
                  <a:pt x="71" y="9671"/>
                  <a:pt x="9594" y="114"/>
                  <a:pt x="21391" y="0"/>
                </a:cubicBezTo>
              </a:path>
              <a:path w="21600" h="21599" stroke="0" extrusionOk="0">
                <a:moveTo>
                  <a:pt x="0" y="21468"/>
                </a:moveTo>
                <a:cubicBezTo>
                  <a:pt x="71" y="9671"/>
                  <a:pt x="9594" y="114"/>
                  <a:pt x="21391"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nvGrpSpPr>
          <p:cNvPr id="38035" name="Group 585"/>
          <p:cNvGrpSpPr>
            <a:grpSpLocks noChangeAspect="1"/>
          </p:cNvGrpSpPr>
          <p:nvPr/>
        </p:nvGrpSpPr>
        <p:grpSpPr bwMode="auto">
          <a:xfrm rot="-390511">
            <a:off x="4729163" y="4606925"/>
            <a:ext cx="80962" cy="161925"/>
            <a:chOff x="4192" y="1089"/>
            <a:chExt cx="102" cy="204"/>
          </a:xfrm>
        </p:grpSpPr>
        <p:sp>
          <p:nvSpPr>
            <p:cNvPr id="38159" name="Arc 586"/>
            <p:cNvSpPr>
              <a:spLocks noChangeAspect="1"/>
            </p:cNvSpPr>
            <p:nvPr/>
          </p:nvSpPr>
          <p:spPr bwMode="auto">
            <a:xfrm rot="-60000">
              <a:off x="4192" y="1089"/>
              <a:ext cx="36" cy="204"/>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487"/>
                  </a:moveTo>
                  <a:cubicBezTo>
                    <a:pt x="56" y="9834"/>
                    <a:pt x="9345" y="326"/>
                    <a:pt x="20992" y="-1"/>
                  </a:cubicBezTo>
                </a:path>
                <a:path w="21600" h="21591" stroke="0" extrusionOk="0">
                  <a:moveTo>
                    <a:pt x="0" y="21487"/>
                  </a:moveTo>
                  <a:cubicBezTo>
                    <a:pt x="56" y="9834"/>
                    <a:pt x="9345" y="326"/>
                    <a:pt x="20992" y="-1"/>
                  </a:cubicBezTo>
                  <a:lnTo>
                    <a:pt x="21600" y="2159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60" name="Arc 587"/>
            <p:cNvSpPr>
              <a:spLocks noChangeAspect="1"/>
            </p:cNvSpPr>
            <p:nvPr/>
          </p:nvSpPr>
          <p:spPr bwMode="auto">
            <a:xfrm rot="-60000">
              <a:off x="4192" y="1089"/>
              <a:ext cx="69" cy="20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1"/>
                  </a:moveTo>
                  <a:cubicBezTo>
                    <a:pt x="58" y="9725"/>
                    <a:pt x="9523" y="170"/>
                    <a:pt x="21288" y="0"/>
                  </a:cubicBezTo>
                </a:path>
                <a:path w="21600" h="21598" stroke="0" extrusionOk="0">
                  <a:moveTo>
                    <a:pt x="0" y="21491"/>
                  </a:moveTo>
                  <a:cubicBezTo>
                    <a:pt x="58" y="9725"/>
                    <a:pt x="9523" y="170"/>
                    <a:pt x="21288" y="0"/>
                  </a:cubicBezTo>
                  <a:lnTo>
                    <a:pt x="21600" y="2159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61" name="Arc 588"/>
            <p:cNvSpPr>
              <a:spLocks noChangeAspect="1"/>
            </p:cNvSpPr>
            <p:nvPr/>
          </p:nvSpPr>
          <p:spPr bwMode="auto">
            <a:xfrm rot="-60000">
              <a:off x="4192" y="1089"/>
              <a:ext cx="102" cy="20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93"/>
                  </a:moveTo>
                  <a:cubicBezTo>
                    <a:pt x="58" y="9687"/>
                    <a:pt x="9583" y="115"/>
                    <a:pt x="21388" y="0"/>
                  </a:cubicBezTo>
                </a:path>
                <a:path w="21600" h="21599" stroke="0" extrusionOk="0">
                  <a:moveTo>
                    <a:pt x="0" y="21493"/>
                  </a:moveTo>
                  <a:cubicBezTo>
                    <a:pt x="58" y="9687"/>
                    <a:pt x="9583" y="115"/>
                    <a:pt x="21388"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038" name="Group 589"/>
          <p:cNvGrpSpPr>
            <a:grpSpLocks noChangeAspect="1"/>
          </p:cNvGrpSpPr>
          <p:nvPr/>
        </p:nvGrpSpPr>
        <p:grpSpPr bwMode="auto">
          <a:xfrm rot="-390511">
            <a:off x="4675188" y="4613275"/>
            <a:ext cx="80962" cy="161925"/>
            <a:chOff x="4123" y="1089"/>
            <a:chExt cx="102" cy="204"/>
          </a:xfrm>
        </p:grpSpPr>
        <p:sp>
          <p:nvSpPr>
            <p:cNvPr id="38156" name="Arc 590"/>
            <p:cNvSpPr>
              <a:spLocks noChangeAspect="1"/>
            </p:cNvSpPr>
            <p:nvPr/>
          </p:nvSpPr>
          <p:spPr bwMode="auto">
            <a:xfrm rot="-60000">
              <a:off x="4124" y="1091"/>
              <a:ext cx="34" cy="202"/>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484"/>
                  </a:moveTo>
                  <a:cubicBezTo>
                    <a:pt x="57" y="9842"/>
                    <a:pt x="9330" y="341"/>
                    <a:pt x="20967" y="0"/>
                  </a:cubicBezTo>
                </a:path>
                <a:path w="21600" h="21591" stroke="0" extrusionOk="0">
                  <a:moveTo>
                    <a:pt x="0" y="21484"/>
                  </a:moveTo>
                  <a:cubicBezTo>
                    <a:pt x="57" y="9842"/>
                    <a:pt x="9330" y="341"/>
                    <a:pt x="20967" y="0"/>
                  </a:cubicBezTo>
                  <a:lnTo>
                    <a:pt x="21600" y="2159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57" name="Arc 591"/>
            <p:cNvSpPr>
              <a:spLocks noChangeAspect="1"/>
            </p:cNvSpPr>
            <p:nvPr/>
          </p:nvSpPr>
          <p:spPr bwMode="auto">
            <a:xfrm rot="-60000">
              <a:off x="4123" y="1089"/>
              <a:ext cx="69" cy="203"/>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598"/>
                  </a:moveTo>
                  <a:cubicBezTo>
                    <a:pt x="0" y="9790"/>
                    <a:pt x="9480" y="171"/>
                    <a:pt x="21287" y="0"/>
                  </a:cubicBezTo>
                </a:path>
                <a:path w="21600" h="21598" stroke="0" extrusionOk="0">
                  <a:moveTo>
                    <a:pt x="0" y="21598"/>
                  </a:moveTo>
                  <a:cubicBezTo>
                    <a:pt x="0" y="9790"/>
                    <a:pt x="9480" y="171"/>
                    <a:pt x="21287" y="0"/>
                  </a:cubicBezTo>
                  <a:lnTo>
                    <a:pt x="21600" y="2159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58" name="Arc 592"/>
            <p:cNvSpPr>
              <a:spLocks noChangeAspect="1"/>
            </p:cNvSpPr>
            <p:nvPr/>
          </p:nvSpPr>
          <p:spPr bwMode="auto">
            <a:xfrm rot="-60000">
              <a:off x="4124" y="1089"/>
              <a:ext cx="101" cy="203"/>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93"/>
                  </a:moveTo>
                  <a:cubicBezTo>
                    <a:pt x="58" y="9688"/>
                    <a:pt x="9582" y="116"/>
                    <a:pt x="21387" y="0"/>
                  </a:cubicBezTo>
                </a:path>
                <a:path w="21600" h="21599" stroke="0" extrusionOk="0">
                  <a:moveTo>
                    <a:pt x="0" y="21493"/>
                  </a:moveTo>
                  <a:cubicBezTo>
                    <a:pt x="58" y="9688"/>
                    <a:pt x="9582" y="116"/>
                    <a:pt x="21387"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039" name="Group 593"/>
          <p:cNvGrpSpPr>
            <a:grpSpLocks noChangeAspect="1"/>
          </p:cNvGrpSpPr>
          <p:nvPr/>
        </p:nvGrpSpPr>
        <p:grpSpPr bwMode="auto">
          <a:xfrm rot="-390511">
            <a:off x="4906963" y="4627563"/>
            <a:ext cx="82550" cy="161925"/>
            <a:chOff x="4390" y="1165"/>
            <a:chExt cx="104" cy="203"/>
          </a:xfrm>
        </p:grpSpPr>
        <p:sp>
          <p:nvSpPr>
            <p:cNvPr id="38153" name="Arc 594"/>
            <p:cNvSpPr>
              <a:spLocks noChangeAspect="1"/>
            </p:cNvSpPr>
            <p:nvPr/>
          </p:nvSpPr>
          <p:spPr bwMode="auto">
            <a:xfrm rot="-60000">
              <a:off x="4392" y="1166"/>
              <a:ext cx="35" cy="202"/>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591"/>
                  </a:moveTo>
                  <a:cubicBezTo>
                    <a:pt x="0" y="9905"/>
                    <a:pt x="9293" y="338"/>
                    <a:pt x="20974" y="0"/>
                  </a:cubicBezTo>
                </a:path>
                <a:path w="21600" h="21591" stroke="0" extrusionOk="0">
                  <a:moveTo>
                    <a:pt x="0" y="21591"/>
                  </a:moveTo>
                  <a:cubicBezTo>
                    <a:pt x="0" y="9905"/>
                    <a:pt x="9293" y="338"/>
                    <a:pt x="20974" y="0"/>
                  </a:cubicBezTo>
                  <a:lnTo>
                    <a:pt x="21600" y="2159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54" name="Arc 595"/>
            <p:cNvSpPr>
              <a:spLocks noChangeAspect="1"/>
            </p:cNvSpPr>
            <p:nvPr/>
          </p:nvSpPr>
          <p:spPr bwMode="auto">
            <a:xfrm rot="-60000">
              <a:off x="4390" y="1166"/>
              <a:ext cx="69" cy="20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1"/>
                  </a:moveTo>
                  <a:cubicBezTo>
                    <a:pt x="58" y="9725"/>
                    <a:pt x="9523" y="170"/>
                    <a:pt x="21288" y="0"/>
                  </a:cubicBezTo>
                </a:path>
                <a:path w="21600" h="21598" stroke="0" extrusionOk="0">
                  <a:moveTo>
                    <a:pt x="0" y="21491"/>
                  </a:moveTo>
                  <a:cubicBezTo>
                    <a:pt x="58" y="9725"/>
                    <a:pt x="9523" y="170"/>
                    <a:pt x="21288" y="0"/>
                  </a:cubicBezTo>
                  <a:lnTo>
                    <a:pt x="21600" y="2159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55" name="Arc 596"/>
            <p:cNvSpPr>
              <a:spLocks noChangeAspect="1"/>
            </p:cNvSpPr>
            <p:nvPr/>
          </p:nvSpPr>
          <p:spPr bwMode="auto">
            <a:xfrm rot="-60000">
              <a:off x="4391" y="1165"/>
              <a:ext cx="103" cy="20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92"/>
                  </a:moveTo>
                  <a:cubicBezTo>
                    <a:pt x="58" y="9686"/>
                    <a:pt x="9585" y="114"/>
                    <a:pt x="21391" y="0"/>
                  </a:cubicBezTo>
                </a:path>
                <a:path w="21600" h="21599" stroke="0" extrusionOk="0">
                  <a:moveTo>
                    <a:pt x="0" y="21492"/>
                  </a:moveTo>
                  <a:cubicBezTo>
                    <a:pt x="58" y="9686"/>
                    <a:pt x="9585" y="114"/>
                    <a:pt x="21391"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sp>
        <p:nvSpPr>
          <p:cNvPr id="38061" name="Freeform 597" descr="25%"/>
          <p:cNvSpPr>
            <a:spLocks noChangeAspect="1"/>
          </p:cNvSpPr>
          <p:nvPr/>
        </p:nvSpPr>
        <p:spPr bwMode="auto">
          <a:xfrm>
            <a:off x="1476375" y="3944938"/>
            <a:ext cx="1190625" cy="796925"/>
          </a:xfrm>
          <a:custGeom>
            <a:avLst/>
            <a:gdLst>
              <a:gd name="T0" fmla="*/ 0 w 750"/>
              <a:gd name="T1" fmla="*/ 2147483647 h 502"/>
              <a:gd name="T2" fmla="*/ 2147483647 w 750"/>
              <a:gd name="T3" fmla="*/ 2147483647 h 502"/>
              <a:gd name="T4" fmla="*/ 2147483647 w 750"/>
              <a:gd name="T5" fmla="*/ 2147483647 h 502"/>
              <a:gd name="T6" fmla="*/ 2147483647 w 750"/>
              <a:gd name="T7" fmla="*/ 2147483647 h 502"/>
              <a:gd name="T8" fmla="*/ 2147483647 w 750"/>
              <a:gd name="T9" fmla="*/ 2147483647 h 502"/>
              <a:gd name="T10" fmla="*/ 2147483647 w 750"/>
              <a:gd name="T11" fmla="*/ 2147483647 h 502"/>
              <a:gd name="T12" fmla="*/ 2147483647 w 750"/>
              <a:gd name="T13" fmla="*/ 2147483647 h 502"/>
              <a:gd name="T14" fmla="*/ 0 60000 65536"/>
              <a:gd name="T15" fmla="*/ 0 60000 65536"/>
              <a:gd name="T16" fmla="*/ 0 60000 65536"/>
              <a:gd name="T17" fmla="*/ 0 60000 65536"/>
              <a:gd name="T18" fmla="*/ 0 60000 65536"/>
              <a:gd name="T19" fmla="*/ 0 60000 65536"/>
              <a:gd name="T20" fmla="*/ 0 60000 65536"/>
              <a:gd name="T21" fmla="*/ 0 w 750"/>
              <a:gd name="T22" fmla="*/ 0 h 502"/>
              <a:gd name="T23" fmla="*/ 750 w 750"/>
              <a:gd name="T24" fmla="*/ 502 h 50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50" h="502">
                <a:moveTo>
                  <a:pt x="0" y="496"/>
                </a:moveTo>
                <a:cubicBezTo>
                  <a:pt x="11" y="488"/>
                  <a:pt x="26" y="471"/>
                  <a:pt x="60" y="447"/>
                </a:cubicBezTo>
                <a:cubicBezTo>
                  <a:pt x="94" y="423"/>
                  <a:pt x="136" y="420"/>
                  <a:pt x="203" y="350"/>
                </a:cubicBezTo>
                <a:cubicBezTo>
                  <a:pt x="270" y="280"/>
                  <a:pt x="405" y="48"/>
                  <a:pt x="464" y="24"/>
                </a:cubicBezTo>
                <a:cubicBezTo>
                  <a:pt x="523" y="0"/>
                  <a:pt x="533" y="141"/>
                  <a:pt x="560" y="204"/>
                </a:cubicBezTo>
                <a:cubicBezTo>
                  <a:pt x="587" y="267"/>
                  <a:pt x="594" y="353"/>
                  <a:pt x="626" y="403"/>
                </a:cubicBezTo>
                <a:cubicBezTo>
                  <a:pt x="658" y="453"/>
                  <a:pt x="724" y="482"/>
                  <a:pt x="750" y="502"/>
                </a:cubicBezTo>
              </a:path>
            </a:pathLst>
          </a:custGeom>
          <a:pattFill prst="pct25">
            <a:fgClr>
              <a:schemeClr val="tx2"/>
            </a:fgClr>
            <a:bgClr>
              <a:srgbClr val="FFFFFF"/>
            </a:bgClr>
          </a:pattFill>
          <a:ln w="9525">
            <a:noFill/>
            <a:round/>
            <a:headEnd/>
            <a:tailEnd/>
          </a:ln>
        </p:spPr>
        <p:txBody>
          <a:bodyPr/>
          <a:lstStyle/>
          <a:p>
            <a:endParaRPr lang="en-US" sz="1800"/>
          </a:p>
        </p:txBody>
      </p:sp>
      <p:sp>
        <p:nvSpPr>
          <p:cNvPr id="38062" name="Text Box 598"/>
          <p:cNvSpPr txBox="1">
            <a:spLocks noChangeArrowheads="1"/>
          </p:cNvSpPr>
          <p:nvPr/>
        </p:nvSpPr>
        <p:spPr bwMode="auto">
          <a:xfrm>
            <a:off x="2794000" y="4284663"/>
            <a:ext cx="1957388" cy="336550"/>
          </a:xfrm>
          <a:prstGeom prst="rect">
            <a:avLst/>
          </a:prstGeom>
          <a:noFill/>
          <a:ln w="12700">
            <a:noFill/>
            <a:miter lim="800000"/>
            <a:headEnd/>
            <a:tailEnd/>
          </a:ln>
        </p:spPr>
        <p:txBody>
          <a:bodyPr wrap="none">
            <a:spAutoFit/>
          </a:bodyPr>
          <a:lstStyle/>
          <a:p>
            <a:pPr eaLnBrk="0" hangingPunct="0"/>
            <a:r>
              <a:rPr lang="en-US" sz="1600" b="1"/>
              <a:t>backbarrier marsh</a:t>
            </a:r>
          </a:p>
        </p:txBody>
      </p:sp>
      <p:sp>
        <p:nvSpPr>
          <p:cNvPr id="38063" name="Text Box 599"/>
          <p:cNvSpPr txBox="1">
            <a:spLocks noChangeArrowheads="1"/>
          </p:cNvSpPr>
          <p:nvPr/>
        </p:nvSpPr>
        <p:spPr bwMode="auto">
          <a:xfrm>
            <a:off x="6378575" y="4418013"/>
            <a:ext cx="849313" cy="336550"/>
          </a:xfrm>
          <a:prstGeom prst="rect">
            <a:avLst/>
          </a:prstGeom>
          <a:noFill/>
          <a:ln w="12700">
            <a:noFill/>
            <a:miter lim="800000"/>
            <a:headEnd/>
            <a:tailEnd/>
          </a:ln>
        </p:spPr>
        <p:txBody>
          <a:bodyPr wrap="none">
            <a:spAutoFit/>
          </a:bodyPr>
          <a:lstStyle/>
          <a:p>
            <a:pPr eaLnBrk="0" hangingPunct="0"/>
            <a:r>
              <a:rPr lang="en-US" sz="1600" b="1"/>
              <a:t>lagoon</a:t>
            </a:r>
          </a:p>
        </p:txBody>
      </p:sp>
      <p:sp>
        <p:nvSpPr>
          <p:cNvPr id="38064" name="Text Box 600"/>
          <p:cNvSpPr txBox="1">
            <a:spLocks noChangeArrowheads="1"/>
          </p:cNvSpPr>
          <p:nvPr/>
        </p:nvSpPr>
        <p:spPr bwMode="auto">
          <a:xfrm>
            <a:off x="61913" y="1169988"/>
            <a:ext cx="365125" cy="336550"/>
          </a:xfrm>
          <a:prstGeom prst="rect">
            <a:avLst/>
          </a:prstGeom>
          <a:noFill/>
          <a:ln w="12700">
            <a:noFill/>
            <a:miter lim="800000"/>
            <a:headEnd/>
            <a:tailEnd/>
          </a:ln>
        </p:spPr>
        <p:txBody>
          <a:bodyPr wrap="none">
            <a:spAutoFit/>
          </a:bodyPr>
          <a:lstStyle/>
          <a:p>
            <a:pPr eaLnBrk="0" hangingPunct="0"/>
            <a:r>
              <a:rPr lang="en-US" sz="1600" b="1"/>
              <a:t>a)</a:t>
            </a:r>
          </a:p>
        </p:txBody>
      </p:sp>
      <p:sp>
        <p:nvSpPr>
          <p:cNvPr id="38065" name="Text Box 601"/>
          <p:cNvSpPr txBox="1">
            <a:spLocks noChangeArrowheads="1"/>
          </p:cNvSpPr>
          <p:nvPr/>
        </p:nvSpPr>
        <p:spPr bwMode="auto">
          <a:xfrm>
            <a:off x="0" y="4421188"/>
            <a:ext cx="376238" cy="336550"/>
          </a:xfrm>
          <a:prstGeom prst="rect">
            <a:avLst/>
          </a:prstGeom>
          <a:noFill/>
          <a:ln w="12700">
            <a:noFill/>
            <a:miter lim="800000"/>
            <a:headEnd/>
            <a:tailEnd/>
          </a:ln>
        </p:spPr>
        <p:txBody>
          <a:bodyPr wrap="none">
            <a:spAutoFit/>
          </a:bodyPr>
          <a:lstStyle/>
          <a:p>
            <a:pPr eaLnBrk="0" hangingPunct="0"/>
            <a:r>
              <a:rPr lang="en-US" sz="1600" b="1"/>
              <a:t>b)</a:t>
            </a:r>
          </a:p>
        </p:txBody>
      </p:sp>
      <p:grpSp>
        <p:nvGrpSpPr>
          <p:cNvPr id="38040" name="Group 602"/>
          <p:cNvGrpSpPr>
            <a:grpSpLocks/>
          </p:cNvGrpSpPr>
          <p:nvPr/>
        </p:nvGrpSpPr>
        <p:grpSpPr bwMode="auto">
          <a:xfrm>
            <a:off x="7888288" y="1376363"/>
            <a:ext cx="481012" cy="190500"/>
            <a:chOff x="4969" y="867"/>
            <a:chExt cx="303" cy="120"/>
          </a:xfrm>
        </p:grpSpPr>
        <p:sp>
          <p:nvSpPr>
            <p:cNvPr id="38120" name="Arc 603"/>
            <p:cNvSpPr>
              <a:spLocks noChangeAspect="1"/>
            </p:cNvSpPr>
            <p:nvPr/>
          </p:nvSpPr>
          <p:spPr bwMode="auto">
            <a:xfrm rot="-120000">
              <a:off x="5027" y="879"/>
              <a:ext cx="16" cy="81"/>
            </a:xfrm>
            <a:custGeom>
              <a:avLst/>
              <a:gdLst>
                <a:gd name="T0" fmla="*/ 0 w 21600"/>
                <a:gd name="T1" fmla="*/ 0 h 21589"/>
                <a:gd name="T2" fmla="*/ 0 w 21600"/>
                <a:gd name="T3" fmla="*/ 0 h 21589"/>
                <a:gd name="T4" fmla="*/ 0 w 21600"/>
                <a:gd name="T5" fmla="*/ 0 h 21589"/>
                <a:gd name="T6" fmla="*/ 0 60000 65536"/>
                <a:gd name="T7" fmla="*/ 0 60000 65536"/>
                <a:gd name="T8" fmla="*/ 0 60000 65536"/>
                <a:gd name="T9" fmla="*/ 0 w 21600"/>
                <a:gd name="T10" fmla="*/ 0 h 21589"/>
                <a:gd name="T11" fmla="*/ 21600 w 21600"/>
                <a:gd name="T12" fmla="*/ 21589 h 21589"/>
              </a:gdLst>
              <a:ahLst/>
              <a:cxnLst>
                <a:cxn ang="T6">
                  <a:pos x="T0" y="T1"/>
                </a:cxn>
                <a:cxn ang="T7">
                  <a:pos x="T2" y="T3"/>
                </a:cxn>
                <a:cxn ang="T8">
                  <a:pos x="T4" y="T5"/>
                </a:cxn>
              </a:cxnLst>
              <a:rect l="T9" t="T10" r="T11" b="T12"/>
              <a:pathLst>
                <a:path w="21600" h="21589" fill="none" extrusionOk="0">
                  <a:moveTo>
                    <a:pt x="0" y="21458"/>
                  </a:moveTo>
                  <a:cubicBezTo>
                    <a:pt x="70" y="9845"/>
                    <a:pt x="9310" y="367"/>
                    <a:pt x="20916" y="-1"/>
                  </a:cubicBezTo>
                </a:path>
                <a:path w="21600" h="21589" stroke="0" extrusionOk="0">
                  <a:moveTo>
                    <a:pt x="0" y="21458"/>
                  </a:moveTo>
                  <a:cubicBezTo>
                    <a:pt x="70" y="9845"/>
                    <a:pt x="9310" y="367"/>
                    <a:pt x="20916" y="-1"/>
                  </a:cubicBezTo>
                  <a:lnTo>
                    <a:pt x="21600" y="21589"/>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21" name="Arc 604"/>
            <p:cNvSpPr>
              <a:spLocks noChangeAspect="1"/>
            </p:cNvSpPr>
            <p:nvPr/>
          </p:nvSpPr>
          <p:spPr bwMode="auto">
            <a:xfrm rot="-120000">
              <a:off x="5012" y="906"/>
              <a:ext cx="31" cy="81"/>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97"/>
                  </a:moveTo>
                  <a:cubicBezTo>
                    <a:pt x="0" y="9805"/>
                    <a:pt x="9456" y="193"/>
                    <a:pt x="21245" y="-1"/>
                  </a:cubicBezTo>
                </a:path>
                <a:path w="21600" h="21597" stroke="0" extrusionOk="0">
                  <a:moveTo>
                    <a:pt x="0" y="21597"/>
                  </a:moveTo>
                  <a:cubicBezTo>
                    <a:pt x="0" y="9805"/>
                    <a:pt x="9456" y="193"/>
                    <a:pt x="21245" y="-1"/>
                  </a:cubicBezTo>
                  <a:lnTo>
                    <a:pt x="21600" y="21597"/>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22" name="Arc 605"/>
            <p:cNvSpPr>
              <a:spLocks noChangeAspect="1"/>
            </p:cNvSpPr>
            <p:nvPr/>
          </p:nvSpPr>
          <p:spPr bwMode="auto">
            <a:xfrm rot="-450511">
              <a:off x="4970" y="886"/>
              <a:ext cx="34" cy="80"/>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65"/>
                  </a:moveTo>
                  <a:cubicBezTo>
                    <a:pt x="72" y="9710"/>
                    <a:pt x="9532" y="171"/>
                    <a:pt x="21286" y="0"/>
                  </a:cubicBezTo>
                </a:path>
                <a:path w="21600" h="21598" stroke="0" extrusionOk="0">
                  <a:moveTo>
                    <a:pt x="0" y="21465"/>
                  </a:moveTo>
                  <a:cubicBezTo>
                    <a:pt x="72" y="9710"/>
                    <a:pt x="9532" y="171"/>
                    <a:pt x="21286" y="0"/>
                  </a:cubicBezTo>
                  <a:lnTo>
                    <a:pt x="21600" y="2159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23" name="Arc 606"/>
            <p:cNvSpPr>
              <a:spLocks noChangeAspect="1"/>
            </p:cNvSpPr>
            <p:nvPr/>
          </p:nvSpPr>
          <p:spPr bwMode="auto">
            <a:xfrm rot="-450511">
              <a:off x="4969" y="867"/>
              <a:ext cx="17" cy="61"/>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591"/>
                  </a:moveTo>
                  <a:cubicBezTo>
                    <a:pt x="0" y="9908"/>
                    <a:pt x="9287" y="343"/>
                    <a:pt x="20965" y="0"/>
                  </a:cubicBezTo>
                </a:path>
                <a:path w="21600" h="21591" stroke="0" extrusionOk="0">
                  <a:moveTo>
                    <a:pt x="0" y="21591"/>
                  </a:moveTo>
                  <a:cubicBezTo>
                    <a:pt x="0" y="9908"/>
                    <a:pt x="9287" y="343"/>
                    <a:pt x="20965" y="0"/>
                  </a:cubicBezTo>
                  <a:lnTo>
                    <a:pt x="21600" y="2159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24" name="Arc 607"/>
            <p:cNvSpPr>
              <a:spLocks noChangeAspect="1"/>
            </p:cNvSpPr>
            <p:nvPr/>
          </p:nvSpPr>
          <p:spPr bwMode="auto">
            <a:xfrm rot="-450511">
              <a:off x="5049" y="867"/>
              <a:ext cx="35" cy="6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598"/>
                  </a:moveTo>
                  <a:cubicBezTo>
                    <a:pt x="0" y="9791"/>
                    <a:pt x="9479" y="172"/>
                    <a:pt x="21285" y="0"/>
                  </a:cubicBezTo>
                </a:path>
                <a:path w="21600" h="21598" stroke="0" extrusionOk="0">
                  <a:moveTo>
                    <a:pt x="0" y="21598"/>
                  </a:moveTo>
                  <a:cubicBezTo>
                    <a:pt x="0" y="9791"/>
                    <a:pt x="9479" y="172"/>
                    <a:pt x="21285" y="0"/>
                  </a:cubicBezTo>
                  <a:lnTo>
                    <a:pt x="21600" y="21598"/>
                  </a:lnTo>
                  <a:close/>
                </a:path>
              </a:pathLst>
            </a:custGeom>
            <a:noFill/>
            <a:ln w="12700" cap="rnd">
              <a:solidFill>
                <a:schemeClr val="tx2"/>
              </a:solidFill>
              <a:round/>
              <a:headEnd type="none" w="sm" len="sm"/>
              <a:tailEnd type="none" w="sm" len="sm"/>
            </a:ln>
          </p:spPr>
          <p:txBody>
            <a:bodyPr wrap="none" anchor="ctr"/>
            <a:lstStyle/>
            <a:p>
              <a:endParaRPr lang="en-US" sz="1800"/>
            </a:p>
          </p:txBody>
        </p:sp>
        <p:grpSp>
          <p:nvGrpSpPr>
            <p:cNvPr id="38041" name="Group 608"/>
            <p:cNvGrpSpPr>
              <a:grpSpLocks noChangeAspect="1"/>
            </p:cNvGrpSpPr>
            <p:nvPr/>
          </p:nvGrpSpPr>
          <p:grpSpPr bwMode="auto">
            <a:xfrm rot="-390511">
              <a:off x="5033" y="871"/>
              <a:ext cx="51" cy="102"/>
              <a:chOff x="4259" y="1126"/>
              <a:chExt cx="102" cy="205"/>
            </a:xfrm>
          </p:grpSpPr>
          <p:sp>
            <p:nvSpPr>
              <p:cNvPr id="38150" name="Arc 609"/>
              <p:cNvSpPr>
                <a:spLocks noChangeAspect="1"/>
              </p:cNvSpPr>
              <p:nvPr/>
            </p:nvSpPr>
            <p:spPr bwMode="auto">
              <a:xfrm rot="-60000">
                <a:off x="4259" y="1126"/>
                <a:ext cx="35" cy="204"/>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591"/>
                    </a:moveTo>
                    <a:cubicBezTo>
                      <a:pt x="0" y="9901"/>
                      <a:pt x="9298" y="333"/>
                      <a:pt x="20982" y="-1"/>
                    </a:cubicBezTo>
                  </a:path>
                  <a:path w="21600" h="21591" stroke="0" extrusionOk="0">
                    <a:moveTo>
                      <a:pt x="0" y="21591"/>
                    </a:moveTo>
                    <a:cubicBezTo>
                      <a:pt x="0" y="9901"/>
                      <a:pt x="9298" y="333"/>
                      <a:pt x="20982" y="-1"/>
                    </a:cubicBezTo>
                    <a:lnTo>
                      <a:pt x="21600" y="2159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51" name="Arc 610"/>
              <p:cNvSpPr>
                <a:spLocks noChangeAspect="1"/>
              </p:cNvSpPr>
              <p:nvPr/>
            </p:nvSpPr>
            <p:spPr bwMode="auto">
              <a:xfrm rot="-60000">
                <a:off x="4259" y="1129"/>
                <a:ext cx="69" cy="20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1"/>
                    </a:moveTo>
                    <a:cubicBezTo>
                      <a:pt x="58" y="9725"/>
                      <a:pt x="9523" y="170"/>
                      <a:pt x="21288" y="0"/>
                    </a:cubicBezTo>
                  </a:path>
                  <a:path w="21600" h="21598" stroke="0" extrusionOk="0">
                    <a:moveTo>
                      <a:pt x="0" y="21491"/>
                    </a:moveTo>
                    <a:cubicBezTo>
                      <a:pt x="58" y="9725"/>
                      <a:pt x="9523" y="170"/>
                      <a:pt x="21288" y="0"/>
                    </a:cubicBezTo>
                    <a:lnTo>
                      <a:pt x="21600" y="2159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52" name="Arc 611"/>
              <p:cNvSpPr>
                <a:spLocks noChangeAspect="1"/>
              </p:cNvSpPr>
              <p:nvPr/>
            </p:nvSpPr>
            <p:spPr bwMode="auto">
              <a:xfrm rot="-60000">
                <a:off x="4259" y="1127"/>
                <a:ext cx="102" cy="20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52"/>
                      <a:pt x="9541" y="116"/>
                      <a:pt x="21388" y="0"/>
                    </a:cubicBezTo>
                  </a:path>
                  <a:path w="21600" h="21599" stroke="0" extrusionOk="0">
                    <a:moveTo>
                      <a:pt x="0" y="21599"/>
                    </a:moveTo>
                    <a:cubicBezTo>
                      <a:pt x="0" y="9752"/>
                      <a:pt x="9541" y="116"/>
                      <a:pt x="21388"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042" name="Group 612"/>
            <p:cNvGrpSpPr>
              <a:grpSpLocks noChangeAspect="1"/>
            </p:cNvGrpSpPr>
            <p:nvPr/>
          </p:nvGrpSpPr>
          <p:grpSpPr bwMode="auto">
            <a:xfrm rot="-390511">
              <a:off x="5002" y="868"/>
              <a:ext cx="52" cy="102"/>
              <a:chOff x="4224" y="1086"/>
              <a:chExt cx="103" cy="205"/>
            </a:xfrm>
          </p:grpSpPr>
          <p:sp>
            <p:nvSpPr>
              <p:cNvPr id="38147" name="Arc 613"/>
              <p:cNvSpPr>
                <a:spLocks noChangeAspect="1"/>
              </p:cNvSpPr>
              <p:nvPr/>
            </p:nvSpPr>
            <p:spPr bwMode="auto">
              <a:xfrm rot="-60000">
                <a:off x="4224" y="1088"/>
                <a:ext cx="36" cy="203"/>
              </a:xfrm>
              <a:custGeom>
                <a:avLst/>
                <a:gdLst>
                  <a:gd name="T0" fmla="*/ 0 w 21600"/>
                  <a:gd name="T1" fmla="*/ 0 h 21592"/>
                  <a:gd name="T2" fmla="*/ 0 w 21600"/>
                  <a:gd name="T3" fmla="*/ 0 h 21592"/>
                  <a:gd name="T4" fmla="*/ 0 w 21600"/>
                  <a:gd name="T5" fmla="*/ 0 h 21592"/>
                  <a:gd name="T6" fmla="*/ 0 60000 65536"/>
                  <a:gd name="T7" fmla="*/ 0 60000 65536"/>
                  <a:gd name="T8" fmla="*/ 0 60000 65536"/>
                  <a:gd name="T9" fmla="*/ 0 w 21600"/>
                  <a:gd name="T10" fmla="*/ 0 h 21592"/>
                  <a:gd name="T11" fmla="*/ 21600 w 21600"/>
                  <a:gd name="T12" fmla="*/ 21592 h 21592"/>
                </a:gdLst>
                <a:ahLst/>
                <a:cxnLst>
                  <a:cxn ang="T6">
                    <a:pos x="T0" y="T1"/>
                  </a:cxn>
                  <a:cxn ang="T7">
                    <a:pos x="T2" y="T3"/>
                  </a:cxn>
                  <a:cxn ang="T8">
                    <a:pos x="T4" y="T5"/>
                  </a:cxn>
                </a:cxnLst>
                <a:rect l="T9" t="T10" r="T11" b="T12"/>
                <a:pathLst>
                  <a:path w="21600" h="21592" fill="none" extrusionOk="0">
                    <a:moveTo>
                      <a:pt x="0" y="21486"/>
                    </a:moveTo>
                    <a:cubicBezTo>
                      <a:pt x="57" y="9830"/>
                      <a:pt x="9351" y="322"/>
                      <a:pt x="21002" y="0"/>
                    </a:cubicBezTo>
                  </a:path>
                  <a:path w="21600" h="21592" stroke="0" extrusionOk="0">
                    <a:moveTo>
                      <a:pt x="0" y="21486"/>
                    </a:moveTo>
                    <a:cubicBezTo>
                      <a:pt x="57" y="9830"/>
                      <a:pt x="9351" y="322"/>
                      <a:pt x="21002" y="0"/>
                    </a:cubicBezTo>
                    <a:lnTo>
                      <a:pt x="21600" y="21592"/>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48" name="Arc 614"/>
              <p:cNvSpPr>
                <a:spLocks noChangeAspect="1"/>
              </p:cNvSpPr>
              <p:nvPr/>
            </p:nvSpPr>
            <p:spPr bwMode="auto">
              <a:xfrm rot="-60000">
                <a:off x="4224" y="1088"/>
                <a:ext cx="69" cy="20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1"/>
                    </a:moveTo>
                    <a:cubicBezTo>
                      <a:pt x="58" y="9725"/>
                      <a:pt x="9523" y="170"/>
                      <a:pt x="21288" y="0"/>
                    </a:cubicBezTo>
                  </a:path>
                  <a:path w="21600" h="21598" stroke="0" extrusionOk="0">
                    <a:moveTo>
                      <a:pt x="0" y="21491"/>
                    </a:moveTo>
                    <a:cubicBezTo>
                      <a:pt x="58" y="9725"/>
                      <a:pt x="9523" y="170"/>
                      <a:pt x="21288" y="0"/>
                    </a:cubicBezTo>
                    <a:lnTo>
                      <a:pt x="21600" y="2159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49" name="Arc 615"/>
              <p:cNvSpPr>
                <a:spLocks noChangeAspect="1"/>
              </p:cNvSpPr>
              <p:nvPr/>
            </p:nvSpPr>
            <p:spPr bwMode="auto">
              <a:xfrm rot="-60000">
                <a:off x="4224" y="1086"/>
                <a:ext cx="103" cy="203"/>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51"/>
                      <a:pt x="9543" y="115"/>
                      <a:pt x="21390" y="0"/>
                    </a:cubicBezTo>
                  </a:path>
                  <a:path w="21600" h="21599" stroke="0" extrusionOk="0">
                    <a:moveTo>
                      <a:pt x="0" y="21599"/>
                    </a:moveTo>
                    <a:cubicBezTo>
                      <a:pt x="0" y="9751"/>
                      <a:pt x="9543" y="115"/>
                      <a:pt x="21390"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sp>
          <p:nvSpPr>
            <p:cNvPr id="38127" name="Arc 616"/>
            <p:cNvSpPr>
              <a:spLocks noChangeAspect="1"/>
            </p:cNvSpPr>
            <p:nvPr/>
          </p:nvSpPr>
          <p:spPr bwMode="auto">
            <a:xfrm rot="-450511">
              <a:off x="4974" y="892"/>
              <a:ext cx="52" cy="8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68"/>
                  </a:moveTo>
                  <a:cubicBezTo>
                    <a:pt x="71" y="9671"/>
                    <a:pt x="9594" y="114"/>
                    <a:pt x="21391" y="0"/>
                  </a:cubicBezTo>
                </a:path>
                <a:path w="21600" h="21599" stroke="0" extrusionOk="0">
                  <a:moveTo>
                    <a:pt x="0" y="21468"/>
                  </a:moveTo>
                  <a:cubicBezTo>
                    <a:pt x="71" y="9671"/>
                    <a:pt x="9594" y="114"/>
                    <a:pt x="21391"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nvGrpSpPr>
            <p:cNvPr id="38044" name="Group 617"/>
            <p:cNvGrpSpPr>
              <a:grpSpLocks noChangeAspect="1"/>
            </p:cNvGrpSpPr>
            <p:nvPr/>
          </p:nvGrpSpPr>
          <p:grpSpPr bwMode="auto">
            <a:xfrm rot="-390511">
              <a:off x="4987" y="870"/>
              <a:ext cx="51" cy="102"/>
              <a:chOff x="4192" y="1089"/>
              <a:chExt cx="102" cy="204"/>
            </a:xfrm>
          </p:grpSpPr>
          <p:sp>
            <p:nvSpPr>
              <p:cNvPr id="38144" name="Arc 618"/>
              <p:cNvSpPr>
                <a:spLocks noChangeAspect="1"/>
              </p:cNvSpPr>
              <p:nvPr/>
            </p:nvSpPr>
            <p:spPr bwMode="auto">
              <a:xfrm rot="-60000">
                <a:off x="4192" y="1089"/>
                <a:ext cx="36" cy="204"/>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487"/>
                    </a:moveTo>
                    <a:cubicBezTo>
                      <a:pt x="56" y="9834"/>
                      <a:pt x="9345" y="326"/>
                      <a:pt x="20992" y="-1"/>
                    </a:cubicBezTo>
                  </a:path>
                  <a:path w="21600" h="21591" stroke="0" extrusionOk="0">
                    <a:moveTo>
                      <a:pt x="0" y="21487"/>
                    </a:moveTo>
                    <a:cubicBezTo>
                      <a:pt x="56" y="9834"/>
                      <a:pt x="9345" y="326"/>
                      <a:pt x="20992" y="-1"/>
                    </a:cubicBezTo>
                    <a:lnTo>
                      <a:pt x="21600" y="2159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45" name="Arc 619"/>
              <p:cNvSpPr>
                <a:spLocks noChangeAspect="1"/>
              </p:cNvSpPr>
              <p:nvPr/>
            </p:nvSpPr>
            <p:spPr bwMode="auto">
              <a:xfrm rot="-60000">
                <a:off x="4192" y="1089"/>
                <a:ext cx="69" cy="20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1"/>
                    </a:moveTo>
                    <a:cubicBezTo>
                      <a:pt x="58" y="9725"/>
                      <a:pt x="9523" y="170"/>
                      <a:pt x="21288" y="0"/>
                    </a:cubicBezTo>
                  </a:path>
                  <a:path w="21600" h="21598" stroke="0" extrusionOk="0">
                    <a:moveTo>
                      <a:pt x="0" y="21491"/>
                    </a:moveTo>
                    <a:cubicBezTo>
                      <a:pt x="58" y="9725"/>
                      <a:pt x="9523" y="170"/>
                      <a:pt x="21288" y="0"/>
                    </a:cubicBezTo>
                    <a:lnTo>
                      <a:pt x="21600" y="2159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46" name="Arc 620"/>
              <p:cNvSpPr>
                <a:spLocks noChangeAspect="1"/>
              </p:cNvSpPr>
              <p:nvPr/>
            </p:nvSpPr>
            <p:spPr bwMode="auto">
              <a:xfrm rot="-60000">
                <a:off x="4192" y="1089"/>
                <a:ext cx="102" cy="20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93"/>
                    </a:moveTo>
                    <a:cubicBezTo>
                      <a:pt x="58" y="9687"/>
                      <a:pt x="9583" y="115"/>
                      <a:pt x="21388" y="0"/>
                    </a:cubicBezTo>
                  </a:path>
                  <a:path w="21600" h="21599" stroke="0" extrusionOk="0">
                    <a:moveTo>
                      <a:pt x="0" y="21493"/>
                    </a:moveTo>
                    <a:cubicBezTo>
                      <a:pt x="58" y="9687"/>
                      <a:pt x="9583" y="115"/>
                      <a:pt x="21388"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sp>
          <p:nvSpPr>
            <p:cNvPr id="38129" name="Arc 621"/>
            <p:cNvSpPr>
              <a:spLocks/>
            </p:cNvSpPr>
            <p:nvPr/>
          </p:nvSpPr>
          <p:spPr bwMode="auto">
            <a:xfrm rot="-457286">
              <a:off x="5042" y="899"/>
              <a:ext cx="50" cy="38"/>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392" y="21599"/>
                  </a:moveTo>
                  <a:cubicBezTo>
                    <a:pt x="9544" y="21485"/>
                    <a:pt x="0" y="11848"/>
                    <a:pt x="0" y="0"/>
                  </a:cubicBezTo>
                </a:path>
                <a:path w="21600" h="21599" stroke="0" extrusionOk="0">
                  <a:moveTo>
                    <a:pt x="21392" y="21599"/>
                  </a:moveTo>
                  <a:cubicBezTo>
                    <a:pt x="9544" y="21485"/>
                    <a:pt x="0" y="11848"/>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30" name="Arc 622"/>
            <p:cNvSpPr>
              <a:spLocks/>
            </p:cNvSpPr>
            <p:nvPr/>
          </p:nvSpPr>
          <p:spPr bwMode="auto">
            <a:xfrm rot="-457286">
              <a:off x="5017" y="900"/>
              <a:ext cx="74" cy="38"/>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1" y="22009"/>
                  </a:moveTo>
                  <a:cubicBezTo>
                    <a:pt x="9586" y="21933"/>
                    <a:pt x="0" y="12285"/>
                    <a:pt x="0" y="410"/>
                  </a:cubicBezTo>
                  <a:cubicBezTo>
                    <a:pt x="-1" y="273"/>
                    <a:pt x="1" y="136"/>
                    <a:pt x="3" y="-1"/>
                  </a:cubicBezTo>
                </a:path>
                <a:path w="21600" h="22010" stroke="0" extrusionOk="0">
                  <a:moveTo>
                    <a:pt x="21461"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31" name="Arc 623"/>
            <p:cNvSpPr>
              <a:spLocks/>
            </p:cNvSpPr>
            <p:nvPr/>
          </p:nvSpPr>
          <p:spPr bwMode="auto">
            <a:xfrm rot="-457286">
              <a:off x="5066" y="894"/>
              <a:ext cx="74" cy="37"/>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nvGrpSpPr>
            <p:cNvPr id="38045" name="Group 624"/>
            <p:cNvGrpSpPr>
              <a:grpSpLocks/>
            </p:cNvGrpSpPr>
            <p:nvPr/>
          </p:nvGrpSpPr>
          <p:grpSpPr bwMode="auto">
            <a:xfrm rot="-577286">
              <a:off x="5070" y="896"/>
              <a:ext cx="124" cy="41"/>
              <a:chOff x="3005" y="1120"/>
              <a:chExt cx="261" cy="58"/>
            </a:xfrm>
          </p:grpSpPr>
          <p:sp>
            <p:nvSpPr>
              <p:cNvPr id="38141" name="Arc 625"/>
              <p:cNvSpPr>
                <a:spLocks/>
              </p:cNvSpPr>
              <p:nvPr/>
            </p:nvSpPr>
            <p:spPr bwMode="auto">
              <a:xfrm rot="120000">
                <a:off x="3058" y="1121"/>
                <a:ext cx="104" cy="53"/>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391" y="21598"/>
                    </a:moveTo>
                    <a:cubicBezTo>
                      <a:pt x="9543" y="21484"/>
                      <a:pt x="0" y="11847"/>
                      <a:pt x="0" y="0"/>
                    </a:cubicBezTo>
                  </a:path>
                  <a:path w="21600" h="21599" stroke="0" extrusionOk="0">
                    <a:moveTo>
                      <a:pt x="21391" y="21598"/>
                    </a:moveTo>
                    <a:cubicBezTo>
                      <a:pt x="9543" y="21484"/>
                      <a:pt x="0" y="1184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42" name="Arc 626"/>
              <p:cNvSpPr>
                <a:spLocks/>
              </p:cNvSpPr>
              <p:nvPr/>
            </p:nvSpPr>
            <p:spPr bwMode="auto">
              <a:xfrm rot="120000">
                <a:off x="3005" y="1120"/>
                <a:ext cx="157" cy="53"/>
              </a:xfrm>
              <a:custGeom>
                <a:avLst/>
                <a:gdLst>
                  <a:gd name="T0" fmla="*/ 0 w 21600"/>
                  <a:gd name="T1" fmla="*/ 0 h 22011"/>
                  <a:gd name="T2" fmla="*/ 0 w 21600"/>
                  <a:gd name="T3" fmla="*/ 0 h 22011"/>
                  <a:gd name="T4" fmla="*/ 0 w 21600"/>
                  <a:gd name="T5" fmla="*/ 0 h 22011"/>
                  <a:gd name="T6" fmla="*/ 0 60000 65536"/>
                  <a:gd name="T7" fmla="*/ 0 60000 65536"/>
                  <a:gd name="T8" fmla="*/ 0 60000 65536"/>
                  <a:gd name="T9" fmla="*/ 0 w 21600"/>
                  <a:gd name="T10" fmla="*/ 0 h 22011"/>
                  <a:gd name="T11" fmla="*/ 21600 w 21600"/>
                  <a:gd name="T12" fmla="*/ 22011 h 22011"/>
                </a:gdLst>
                <a:ahLst/>
                <a:cxnLst>
                  <a:cxn ang="T6">
                    <a:pos x="T0" y="T1"/>
                  </a:cxn>
                  <a:cxn ang="T7">
                    <a:pos x="T2" y="T3"/>
                  </a:cxn>
                  <a:cxn ang="T8">
                    <a:pos x="T4" y="T5"/>
                  </a:cxn>
                </a:cxnLst>
                <a:rect l="T9" t="T10" r="T11" b="T12"/>
                <a:pathLst>
                  <a:path w="21600" h="22011" fill="none" extrusionOk="0">
                    <a:moveTo>
                      <a:pt x="21600" y="22011"/>
                    </a:moveTo>
                    <a:cubicBezTo>
                      <a:pt x="9670" y="22011"/>
                      <a:pt x="0" y="12340"/>
                      <a:pt x="0" y="411"/>
                    </a:cubicBezTo>
                    <a:cubicBezTo>
                      <a:pt x="-1" y="273"/>
                      <a:pt x="1" y="136"/>
                      <a:pt x="3" y="-1"/>
                    </a:cubicBezTo>
                  </a:path>
                  <a:path w="21600" h="22011" stroke="0" extrusionOk="0">
                    <a:moveTo>
                      <a:pt x="21600" y="22011"/>
                    </a:moveTo>
                    <a:cubicBezTo>
                      <a:pt x="9670" y="22011"/>
                      <a:pt x="0" y="12340"/>
                      <a:pt x="0" y="411"/>
                    </a:cubicBezTo>
                    <a:cubicBezTo>
                      <a:pt x="-1" y="273"/>
                      <a:pt x="1" y="136"/>
                      <a:pt x="3" y="-1"/>
                    </a:cubicBezTo>
                    <a:lnTo>
                      <a:pt x="21600" y="41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43" name="Arc 627"/>
              <p:cNvSpPr>
                <a:spLocks/>
              </p:cNvSpPr>
              <p:nvPr/>
            </p:nvSpPr>
            <p:spPr bwMode="auto">
              <a:xfrm rot="120000">
                <a:off x="3109" y="1125"/>
                <a:ext cx="157"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1" y="22009"/>
                    </a:moveTo>
                    <a:cubicBezTo>
                      <a:pt x="9586" y="21933"/>
                      <a:pt x="0" y="12285"/>
                      <a:pt x="0" y="410"/>
                    </a:cubicBezTo>
                    <a:cubicBezTo>
                      <a:pt x="-1" y="273"/>
                      <a:pt x="1" y="136"/>
                      <a:pt x="3" y="-1"/>
                    </a:cubicBezTo>
                  </a:path>
                  <a:path w="21600" h="22010" stroke="0" extrusionOk="0">
                    <a:moveTo>
                      <a:pt x="21461"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046" name="Group 628"/>
            <p:cNvGrpSpPr>
              <a:grpSpLocks/>
            </p:cNvGrpSpPr>
            <p:nvPr/>
          </p:nvGrpSpPr>
          <p:grpSpPr bwMode="auto">
            <a:xfrm rot="-577286">
              <a:off x="5085" y="892"/>
              <a:ext cx="124" cy="41"/>
              <a:chOff x="2844" y="1123"/>
              <a:chExt cx="260" cy="56"/>
            </a:xfrm>
          </p:grpSpPr>
          <p:sp>
            <p:nvSpPr>
              <p:cNvPr id="38138" name="Arc 629"/>
              <p:cNvSpPr>
                <a:spLocks/>
              </p:cNvSpPr>
              <p:nvPr/>
            </p:nvSpPr>
            <p:spPr bwMode="auto">
              <a:xfrm rot="120000">
                <a:off x="2895" y="1124"/>
                <a:ext cx="105" cy="5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392" y="21599"/>
                    </a:moveTo>
                    <a:cubicBezTo>
                      <a:pt x="9544" y="21485"/>
                      <a:pt x="0" y="11848"/>
                      <a:pt x="0" y="0"/>
                    </a:cubicBezTo>
                  </a:path>
                  <a:path w="21600" h="21599" stroke="0" extrusionOk="0">
                    <a:moveTo>
                      <a:pt x="21392" y="21599"/>
                    </a:moveTo>
                    <a:cubicBezTo>
                      <a:pt x="9544" y="21485"/>
                      <a:pt x="0" y="11848"/>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39" name="Arc 630"/>
              <p:cNvSpPr>
                <a:spLocks/>
              </p:cNvSpPr>
              <p:nvPr/>
            </p:nvSpPr>
            <p:spPr bwMode="auto">
              <a:xfrm rot="120000">
                <a:off x="2844" y="1123"/>
                <a:ext cx="157" cy="5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40" name="Arc 631"/>
              <p:cNvSpPr>
                <a:spLocks/>
              </p:cNvSpPr>
              <p:nvPr/>
            </p:nvSpPr>
            <p:spPr bwMode="auto">
              <a:xfrm rot="120000">
                <a:off x="2947" y="1126"/>
                <a:ext cx="157"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049" name="Group 632"/>
            <p:cNvGrpSpPr>
              <a:grpSpLocks/>
            </p:cNvGrpSpPr>
            <p:nvPr/>
          </p:nvGrpSpPr>
          <p:grpSpPr bwMode="auto">
            <a:xfrm rot="-577286">
              <a:off x="5150" y="889"/>
              <a:ext cx="122" cy="41"/>
              <a:chOff x="2920" y="1108"/>
              <a:chExt cx="259" cy="58"/>
            </a:xfrm>
          </p:grpSpPr>
          <p:sp>
            <p:nvSpPr>
              <p:cNvPr id="38135" name="Arc 633"/>
              <p:cNvSpPr>
                <a:spLocks/>
              </p:cNvSpPr>
              <p:nvPr/>
            </p:nvSpPr>
            <p:spPr bwMode="auto">
              <a:xfrm rot="120000">
                <a:off x="2969" y="1110"/>
                <a:ext cx="106" cy="53"/>
              </a:xfrm>
              <a:custGeom>
                <a:avLst/>
                <a:gdLst>
                  <a:gd name="T0" fmla="*/ 0 w 21600"/>
                  <a:gd name="T1" fmla="*/ 0 h 22008"/>
                  <a:gd name="T2" fmla="*/ 0 w 21600"/>
                  <a:gd name="T3" fmla="*/ 0 h 22008"/>
                  <a:gd name="T4" fmla="*/ 0 w 21600"/>
                  <a:gd name="T5" fmla="*/ 0 h 22008"/>
                  <a:gd name="T6" fmla="*/ 0 60000 65536"/>
                  <a:gd name="T7" fmla="*/ 0 60000 65536"/>
                  <a:gd name="T8" fmla="*/ 0 60000 65536"/>
                  <a:gd name="T9" fmla="*/ 0 w 21600"/>
                  <a:gd name="T10" fmla="*/ 0 h 22008"/>
                  <a:gd name="T11" fmla="*/ 21600 w 21600"/>
                  <a:gd name="T12" fmla="*/ 22008 h 22008"/>
                </a:gdLst>
                <a:ahLst/>
                <a:cxnLst>
                  <a:cxn ang="T6">
                    <a:pos x="T0" y="T1"/>
                  </a:cxn>
                  <a:cxn ang="T7">
                    <a:pos x="T2" y="T3"/>
                  </a:cxn>
                  <a:cxn ang="T8">
                    <a:pos x="T4" y="T5"/>
                  </a:cxn>
                </a:cxnLst>
                <a:rect l="T9" t="T10" r="T11" b="T12"/>
                <a:pathLst>
                  <a:path w="21600" h="22008" fill="none" extrusionOk="0">
                    <a:moveTo>
                      <a:pt x="21392" y="22008"/>
                    </a:moveTo>
                    <a:cubicBezTo>
                      <a:pt x="9544" y="21894"/>
                      <a:pt x="0" y="12257"/>
                      <a:pt x="0" y="409"/>
                    </a:cubicBezTo>
                    <a:cubicBezTo>
                      <a:pt x="-1" y="272"/>
                      <a:pt x="1" y="136"/>
                      <a:pt x="3" y="-1"/>
                    </a:cubicBezTo>
                  </a:path>
                  <a:path w="21600" h="22008" stroke="0" extrusionOk="0">
                    <a:moveTo>
                      <a:pt x="21392" y="22008"/>
                    </a:moveTo>
                    <a:cubicBezTo>
                      <a:pt x="9544" y="21894"/>
                      <a:pt x="0" y="12257"/>
                      <a:pt x="0" y="409"/>
                    </a:cubicBezTo>
                    <a:cubicBezTo>
                      <a:pt x="-1" y="272"/>
                      <a:pt x="1" y="136"/>
                      <a:pt x="3" y="-1"/>
                    </a:cubicBezTo>
                    <a:lnTo>
                      <a:pt x="21600" y="409"/>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36" name="Arc 634"/>
              <p:cNvSpPr>
                <a:spLocks/>
              </p:cNvSpPr>
              <p:nvPr/>
            </p:nvSpPr>
            <p:spPr bwMode="auto">
              <a:xfrm rot="120000">
                <a:off x="2920" y="1108"/>
                <a:ext cx="156"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37" name="Arc 635"/>
              <p:cNvSpPr>
                <a:spLocks/>
              </p:cNvSpPr>
              <p:nvPr/>
            </p:nvSpPr>
            <p:spPr bwMode="auto">
              <a:xfrm rot="120000">
                <a:off x="3020" y="1113"/>
                <a:ext cx="159"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sp>
        <p:nvSpPr>
          <p:cNvPr id="38067" name="Freeform 636"/>
          <p:cNvSpPr>
            <a:spLocks/>
          </p:cNvSpPr>
          <p:nvPr/>
        </p:nvSpPr>
        <p:spPr bwMode="auto">
          <a:xfrm>
            <a:off x="6051550" y="1457325"/>
            <a:ext cx="2225675" cy="1603375"/>
          </a:xfrm>
          <a:custGeom>
            <a:avLst/>
            <a:gdLst>
              <a:gd name="T0" fmla="*/ 2147483647 w 1402"/>
              <a:gd name="T1" fmla="*/ 2147483647 h 1010"/>
              <a:gd name="T2" fmla="*/ 2147483647 w 1402"/>
              <a:gd name="T3" fmla="*/ 2147483647 h 1010"/>
              <a:gd name="T4" fmla="*/ 2147483647 w 1402"/>
              <a:gd name="T5" fmla="*/ 2147483647 h 1010"/>
              <a:gd name="T6" fmla="*/ 2147483647 w 1402"/>
              <a:gd name="T7" fmla="*/ 2147483647 h 1010"/>
              <a:gd name="T8" fmla="*/ 2147483647 w 1402"/>
              <a:gd name="T9" fmla="*/ 2147483647 h 1010"/>
              <a:gd name="T10" fmla="*/ 2147483647 w 1402"/>
              <a:gd name="T11" fmla="*/ 2147483647 h 1010"/>
              <a:gd name="T12" fmla="*/ 0 w 1402"/>
              <a:gd name="T13" fmla="*/ 2147483647 h 1010"/>
              <a:gd name="T14" fmla="*/ 2147483647 w 1402"/>
              <a:gd name="T15" fmla="*/ 2147483647 h 1010"/>
              <a:gd name="T16" fmla="*/ 2147483647 w 1402"/>
              <a:gd name="T17" fmla="*/ 2147483647 h 1010"/>
              <a:gd name="T18" fmla="*/ 2147483647 w 1402"/>
              <a:gd name="T19" fmla="*/ 2147483647 h 1010"/>
              <a:gd name="T20" fmla="*/ 2147483647 w 1402"/>
              <a:gd name="T21" fmla="*/ 0 h 1010"/>
              <a:gd name="T22" fmla="*/ 2147483647 w 1402"/>
              <a:gd name="T23" fmla="*/ 2147483647 h 1010"/>
              <a:gd name="T24" fmla="*/ 2147483647 w 1402"/>
              <a:gd name="T25" fmla="*/ 2147483647 h 10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402"/>
              <a:gd name="T40" fmla="*/ 0 h 1010"/>
              <a:gd name="T41" fmla="*/ 1402 w 1402"/>
              <a:gd name="T42" fmla="*/ 1010 h 101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402" h="1010">
                <a:moveTo>
                  <a:pt x="1258" y="18"/>
                </a:moveTo>
                <a:lnTo>
                  <a:pt x="1236" y="22"/>
                </a:lnTo>
                <a:lnTo>
                  <a:pt x="1170" y="60"/>
                </a:lnTo>
                <a:lnTo>
                  <a:pt x="788" y="374"/>
                </a:lnTo>
                <a:lnTo>
                  <a:pt x="366" y="704"/>
                </a:lnTo>
                <a:lnTo>
                  <a:pt x="80" y="936"/>
                </a:lnTo>
                <a:lnTo>
                  <a:pt x="0" y="1010"/>
                </a:lnTo>
                <a:lnTo>
                  <a:pt x="208" y="1010"/>
                </a:lnTo>
                <a:lnTo>
                  <a:pt x="982" y="402"/>
                </a:lnTo>
                <a:lnTo>
                  <a:pt x="1208" y="204"/>
                </a:lnTo>
                <a:lnTo>
                  <a:pt x="1402" y="0"/>
                </a:lnTo>
                <a:lnTo>
                  <a:pt x="1282" y="14"/>
                </a:lnTo>
                <a:lnTo>
                  <a:pt x="1216" y="28"/>
                </a:lnTo>
              </a:path>
            </a:pathLst>
          </a:custGeom>
          <a:solidFill>
            <a:schemeClr val="tx1"/>
          </a:solidFill>
          <a:ln w="12700">
            <a:solidFill>
              <a:schemeClr val="tx1"/>
            </a:solidFill>
            <a:round/>
            <a:headEnd/>
            <a:tailEnd/>
          </a:ln>
        </p:spPr>
        <p:txBody>
          <a:bodyPr/>
          <a:lstStyle/>
          <a:p>
            <a:endParaRPr lang="en-US" sz="1800"/>
          </a:p>
        </p:txBody>
      </p:sp>
      <p:sp>
        <p:nvSpPr>
          <p:cNvPr id="38068" name="Freeform 637" descr="Large confetti"/>
          <p:cNvSpPr>
            <a:spLocks/>
          </p:cNvSpPr>
          <p:nvPr/>
        </p:nvSpPr>
        <p:spPr bwMode="auto">
          <a:xfrm>
            <a:off x="6388100" y="698500"/>
            <a:ext cx="2578100" cy="2362200"/>
          </a:xfrm>
          <a:custGeom>
            <a:avLst/>
            <a:gdLst>
              <a:gd name="T0" fmla="*/ 0 w 1624"/>
              <a:gd name="T1" fmla="*/ 2147483647 h 1488"/>
              <a:gd name="T2" fmla="*/ 2147483647 w 1624"/>
              <a:gd name="T3" fmla="*/ 2147483647 h 1488"/>
              <a:gd name="T4" fmla="*/ 2147483647 w 1624"/>
              <a:gd name="T5" fmla="*/ 2147483647 h 1488"/>
              <a:gd name="T6" fmla="*/ 2147483647 w 1624"/>
              <a:gd name="T7" fmla="*/ 2147483647 h 1488"/>
              <a:gd name="T8" fmla="*/ 2147483647 w 1624"/>
              <a:gd name="T9" fmla="*/ 0 h 1488"/>
              <a:gd name="T10" fmla="*/ 2147483647 w 1624"/>
              <a:gd name="T11" fmla="*/ 2147483647 h 1488"/>
              <a:gd name="T12" fmla="*/ 0 w 1624"/>
              <a:gd name="T13" fmla="*/ 2147483647 h 1488"/>
              <a:gd name="T14" fmla="*/ 0 60000 65536"/>
              <a:gd name="T15" fmla="*/ 0 60000 65536"/>
              <a:gd name="T16" fmla="*/ 0 60000 65536"/>
              <a:gd name="T17" fmla="*/ 0 60000 65536"/>
              <a:gd name="T18" fmla="*/ 0 60000 65536"/>
              <a:gd name="T19" fmla="*/ 0 60000 65536"/>
              <a:gd name="T20" fmla="*/ 0 60000 65536"/>
              <a:gd name="T21" fmla="*/ 0 w 1624"/>
              <a:gd name="T22" fmla="*/ 0 h 1488"/>
              <a:gd name="T23" fmla="*/ 1624 w 1624"/>
              <a:gd name="T24" fmla="*/ 1488 h 14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24" h="1488">
                <a:moveTo>
                  <a:pt x="0" y="1488"/>
                </a:moveTo>
                <a:lnTo>
                  <a:pt x="752" y="896"/>
                </a:lnTo>
                <a:lnTo>
                  <a:pt x="1000" y="680"/>
                </a:lnTo>
                <a:lnTo>
                  <a:pt x="1336" y="328"/>
                </a:lnTo>
                <a:lnTo>
                  <a:pt x="1624" y="0"/>
                </a:lnTo>
                <a:lnTo>
                  <a:pt x="1624" y="1488"/>
                </a:lnTo>
                <a:lnTo>
                  <a:pt x="0" y="1488"/>
                </a:lnTo>
                <a:close/>
              </a:path>
            </a:pathLst>
          </a:custGeom>
          <a:pattFill prst="lgConfetti">
            <a:fgClr>
              <a:schemeClr val="tx2"/>
            </a:fgClr>
            <a:bgClr>
              <a:schemeClr val="bg1"/>
            </a:bgClr>
          </a:pattFill>
          <a:ln w="12700">
            <a:solidFill>
              <a:schemeClr val="tx1"/>
            </a:solidFill>
            <a:round/>
            <a:headEnd/>
            <a:tailEnd/>
          </a:ln>
        </p:spPr>
        <p:txBody>
          <a:bodyPr/>
          <a:lstStyle/>
          <a:p>
            <a:endParaRPr lang="en-US" sz="1800"/>
          </a:p>
        </p:txBody>
      </p:sp>
      <p:grpSp>
        <p:nvGrpSpPr>
          <p:cNvPr id="38052" name="Group 638"/>
          <p:cNvGrpSpPr>
            <a:grpSpLocks/>
          </p:cNvGrpSpPr>
          <p:nvPr/>
        </p:nvGrpSpPr>
        <p:grpSpPr bwMode="auto">
          <a:xfrm>
            <a:off x="7831138" y="4638675"/>
            <a:ext cx="481012" cy="190500"/>
            <a:chOff x="4969" y="867"/>
            <a:chExt cx="303" cy="120"/>
          </a:xfrm>
        </p:grpSpPr>
        <p:sp>
          <p:nvSpPr>
            <p:cNvPr id="38087" name="Arc 639"/>
            <p:cNvSpPr>
              <a:spLocks noChangeAspect="1"/>
            </p:cNvSpPr>
            <p:nvPr/>
          </p:nvSpPr>
          <p:spPr bwMode="auto">
            <a:xfrm rot="-120000">
              <a:off x="5027" y="879"/>
              <a:ext cx="16" cy="81"/>
            </a:xfrm>
            <a:custGeom>
              <a:avLst/>
              <a:gdLst>
                <a:gd name="T0" fmla="*/ 0 w 21600"/>
                <a:gd name="T1" fmla="*/ 0 h 21589"/>
                <a:gd name="T2" fmla="*/ 0 w 21600"/>
                <a:gd name="T3" fmla="*/ 0 h 21589"/>
                <a:gd name="T4" fmla="*/ 0 w 21600"/>
                <a:gd name="T5" fmla="*/ 0 h 21589"/>
                <a:gd name="T6" fmla="*/ 0 60000 65536"/>
                <a:gd name="T7" fmla="*/ 0 60000 65536"/>
                <a:gd name="T8" fmla="*/ 0 60000 65536"/>
                <a:gd name="T9" fmla="*/ 0 w 21600"/>
                <a:gd name="T10" fmla="*/ 0 h 21589"/>
                <a:gd name="T11" fmla="*/ 21600 w 21600"/>
                <a:gd name="T12" fmla="*/ 21589 h 21589"/>
              </a:gdLst>
              <a:ahLst/>
              <a:cxnLst>
                <a:cxn ang="T6">
                  <a:pos x="T0" y="T1"/>
                </a:cxn>
                <a:cxn ang="T7">
                  <a:pos x="T2" y="T3"/>
                </a:cxn>
                <a:cxn ang="T8">
                  <a:pos x="T4" y="T5"/>
                </a:cxn>
              </a:cxnLst>
              <a:rect l="T9" t="T10" r="T11" b="T12"/>
              <a:pathLst>
                <a:path w="21600" h="21589" fill="none" extrusionOk="0">
                  <a:moveTo>
                    <a:pt x="0" y="21458"/>
                  </a:moveTo>
                  <a:cubicBezTo>
                    <a:pt x="70" y="9845"/>
                    <a:pt x="9310" y="367"/>
                    <a:pt x="20916" y="-1"/>
                  </a:cubicBezTo>
                </a:path>
                <a:path w="21600" h="21589" stroke="0" extrusionOk="0">
                  <a:moveTo>
                    <a:pt x="0" y="21458"/>
                  </a:moveTo>
                  <a:cubicBezTo>
                    <a:pt x="70" y="9845"/>
                    <a:pt x="9310" y="367"/>
                    <a:pt x="20916" y="-1"/>
                  </a:cubicBezTo>
                  <a:lnTo>
                    <a:pt x="21600" y="21589"/>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088" name="Arc 640"/>
            <p:cNvSpPr>
              <a:spLocks noChangeAspect="1"/>
            </p:cNvSpPr>
            <p:nvPr/>
          </p:nvSpPr>
          <p:spPr bwMode="auto">
            <a:xfrm rot="-120000">
              <a:off x="5012" y="906"/>
              <a:ext cx="31" cy="81"/>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97"/>
                  </a:moveTo>
                  <a:cubicBezTo>
                    <a:pt x="0" y="9805"/>
                    <a:pt x="9456" y="193"/>
                    <a:pt x="21245" y="-1"/>
                  </a:cubicBezTo>
                </a:path>
                <a:path w="21600" h="21597" stroke="0" extrusionOk="0">
                  <a:moveTo>
                    <a:pt x="0" y="21597"/>
                  </a:moveTo>
                  <a:cubicBezTo>
                    <a:pt x="0" y="9805"/>
                    <a:pt x="9456" y="193"/>
                    <a:pt x="21245" y="-1"/>
                  </a:cubicBezTo>
                  <a:lnTo>
                    <a:pt x="21600" y="21597"/>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089" name="Arc 641"/>
            <p:cNvSpPr>
              <a:spLocks noChangeAspect="1"/>
            </p:cNvSpPr>
            <p:nvPr/>
          </p:nvSpPr>
          <p:spPr bwMode="auto">
            <a:xfrm rot="-450511">
              <a:off x="4970" y="886"/>
              <a:ext cx="34" cy="80"/>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65"/>
                  </a:moveTo>
                  <a:cubicBezTo>
                    <a:pt x="72" y="9710"/>
                    <a:pt x="9532" y="171"/>
                    <a:pt x="21286" y="0"/>
                  </a:cubicBezTo>
                </a:path>
                <a:path w="21600" h="21598" stroke="0" extrusionOk="0">
                  <a:moveTo>
                    <a:pt x="0" y="21465"/>
                  </a:moveTo>
                  <a:cubicBezTo>
                    <a:pt x="72" y="9710"/>
                    <a:pt x="9532" y="171"/>
                    <a:pt x="21286" y="0"/>
                  </a:cubicBezTo>
                  <a:lnTo>
                    <a:pt x="21600" y="2159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090" name="Arc 642"/>
            <p:cNvSpPr>
              <a:spLocks noChangeAspect="1"/>
            </p:cNvSpPr>
            <p:nvPr/>
          </p:nvSpPr>
          <p:spPr bwMode="auto">
            <a:xfrm rot="-450511">
              <a:off x="4969" y="867"/>
              <a:ext cx="17" cy="61"/>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591"/>
                  </a:moveTo>
                  <a:cubicBezTo>
                    <a:pt x="0" y="9908"/>
                    <a:pt x="9287" y="343"/>
                    <a:pt x="20965" y="0"/>
                  </a:cubicBezTo>
                </a:path>
                <a:path w="21600" h="21591" stroke="0" extrusionOk="0">
                  <a:moveTo>
                    <a:pt x="0" y="21591"/>
                  </a:moveTo>
                  <a:cubicBezTo>
                    <a:pt x="0" y="9908"/>
                    <a:pt x="9287" y="343"/>
                    <a:pt x="20965" y="0"/>
                  </a:cubicBezTo>
                  <a:lnTo>
                    <a:pt x="21600" y="2159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091" name="Arc 643"/>
            <p:cNvSpPr>
              <a:spLocks noChangeAspect="1"/>
            </p:cNvSpPr>
            <p:nvPr/>
          </p:nvSpPr>
          <p:spPr bwMode="auto">
            <a:xfrm rot="-450511">
              <a:off x="5049" y="867"/>
              <a:ext cx="35" cy="6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598"/>
                  </a:moveTo>
                  <a:cubicBezTo>
                    <a:pt x="0" y="9791"/>
                    <a:pt x="9479" y="172"/>
                    <a:pt x="21285" y="0"/>
                  </a:cubicBezTo>
                </a:path>
                <a:path w="21600" h="21598" stroke="0" extrusionOk="0">
                  <a:moveTo>
                    <a:pt x="0" y="21598"/>
                  </a:moveTo>
                  <a:cubicBezTo>
                    <a:pt x="0" y="9791"/>
                    <a:pt x="9479" y="172"/>
                    <a:pt x="21285" y="0"/>
                  </a:cubicBezTo>
                  <a:lnTo>
                    <a:pt x="21600" y="21598"/>
                  </a:lnTo>
                  <a:close/>
                </a:path>
              </a:pathLst>
            </a:custGeom>
            <a:noFill/>
            <a:ln w="12700" cap="rnd">
              <a:solidFill>
                <a:schemeClr val="tx2"/>
              </a:solidFill>
              <a:round/>
              <a:headEnd type="none" w="sm" len="sm"/>
              <a:tailEnd type="none" w="sm" len="sm"/>
            </a:ln>
          </p:spPr>
          <p:txBody>
            <a:bodyPr wrap="none" anchor="ctr"/>
            <a:lstStyle/>
            <a:p>
              <a:endParaRPr lang="en-US" sz="1800"/>
            </a:p>
          </p:txBody>
        </p:sp>
        <p:grpSp>
          <p:nvGrpSpPr>
            <p:cNvPr id="38053" name="Group 644"/>
            <p:cNvGrpSpPr>
              <a:grpSpLocks noChangeAspect="1"/>
            </p:cNvGrpSpPr>
            <p:nvPr/>
          </p:nvGrpSpPr>
          <p:grpSpPr bwMode="auto">
            <a:xfrm rot="-390511">
              <a:off x="5033" y="871"/>
              <a:ext cx="51" cy="102"/>
              <a:chOff x="4259" y="1126"/>
              <a:chExt cx="102" cy="205"/>
            </a:xfrm>
          </p:grpSpPr>
          <p:sp>
            <p:nvSpPr>
              <p:cNvPr id="38117" name="Arc 645"/>
              <p:cNvSpPr>
                <a:spLocks noChangeAspect="1"/>
              </p:cNvSpPr>
              <p:nvPr/>
            </p:nvSpPr>
            <p:spPr bwMode="auto">
              <a:xfrm rot="-60000">
                <a:off x="4259" y="1126"/>
                <a:ext cx="35" cy="204"/>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591"/>
                    </a:moveTo>
                    <a:cubicBezTo>
                      <a:pt x="0" y="9901"/>
                      <a:pt x="9298" y="333"/>
                      <a:pt x="20982" y="-1"/>
                    </a:cubicBezTo>
                  </a:path>
                  <a:path w="21600" h="21591" stroke="0" extrusionOk="0">
                    <a:moveTo>
                      <a:pt x="0" y="21591"/>
                    </a:moveTo>
                    <a:cubicBezTo>
                      <a:pt x="0" y="9901"/>
                      <a:pt x="9298" y="333"/>
                      <a:pt x="20982" y="-1"/>
                    </a:cubicBezTo>
                    <a:lnTo>
                      <a:pt x="21600" y="2159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18" name="Arc 646"/>
              <p:cNvSpPr>
                <a:spLocks noChangeAspect="1"/>
              </p:cNvSpPr>
              <p:nvPr/>
            </p:nvSpPr>
            <p:spPr bwMode="auto">
              <a:xfrm rot="-60000">
                <a:off x="4259" y="1129"/>
                <a:ext cx="69" cy="20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1"/>
                    </a:moveTo>
                    <a:cubicBezTo>
                      <a:pt x="58" y="9725"/>
                      <a:pt x="9523" y="170"/>
                      <a:pt x="21288" y="0"/>
                    </a:cubicBezTo>
                  </a:path>
                  <a:path w="21600" h="21598" stroke="0" extrusionOk="0">
                    <a:moveTo>
                      <a:pt x="0" y="21491"/>
                    </a:moveTo>
                    <a:cubicBezTo>
                      <a:pt x="58" y="9725"/>
                      <a:pt x="9523" y="170"/>
                      <a:pt x="21288" y="0"/>
                    </a:cubicBezTo>
                    <a:lnTo>
                      <a:pt x="21600" y="2159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19" name="Arc 647"/>
              <p:cNvSpPr>
                <a:spLocks noChangeAspect="1"/>
              </p:cNvSpPr>
              <p:nvPr/>
            </p:nvSpPr>
            <p:spPr bwMode="auto">
              <a:xfrm rot="-60000">
                <a:off x="4259" y="1127"/>
                <a:ext cx="102" cy="20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52"/>
                      <a:pt x="9541" y="116"/>
                      <a:pt x="21388" y="0"/>
                    </a:cubicBezTo>
                  </a:path>
                  <a:path w="21600" h="21599" stroke="0" extrusionOk="0">
                    <a:moveTo>
                      <a:pt x="0" y="21599"/>
                    </a:moveTo>
                    <a:cubicBezTo>
                      <a:pt x="0" y="9752"/>
                      <a:pt x="9541" y="116"/>
                      <a:pt x="21388"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054" name="Group 648"/>
            <p:cNvGrpSpPr>
              <a:grpSpLocks noChangeAspect="1"/>
            </p:cNvGrpSpPr>
            <p:nvPr/>
          </p:nvGrpSpPr>
          <p:grpSpPr bwMode="auto">
            <a:xfrm rot="-390511">
              <a:off x="5002" y="868"/>
              <a:ext cx="52" cy="102"/>
              <a:chOff x="4224" y="1086"/>
              <a:chExt cx="103" cy="205"/>
            </a:xfrm>
          </p:grpSpPr>
          <p:sp>
            <p:nvSpPr>
              <p:cNvPr id="38114" name="Arc 649"/>
              <p:cNvSpPr>
                <a:spLocks noChangeAspect="1"/>
              </p:cNvSpPr>
              <p:nvPr/>
            </p:nvSpPr>
            <p:spPr bwMode="auto">
              <a:xfrm rot="-60000">
                <a:off x="4224" y="1088"/>
                <a:ext cx="36" cy="203"/>
              </a:xfrm>
              <a:custGeom>
                <a:avLst/>
                <a:gdLst>
                  <a:gd name="T0" fmla="*/ 0 w 21600"/>
                  <a:gd name="T1" fmla="*/ 0 h 21592"/>
                  <a:gd name="T2" fmla="*/ 0 w 21600"/>
                  <a:gd name="T3" fmla="*/ 0 h 21592"/>
                  <a:gd name="T4" fmla="*/ 0 w 21600"/>
                  <a:gd name="T5" fmla="*/ 0 h 21592"/>
                  <a:gd name="T6" fmla="*/ 0 60000 65536"/>
                  <a:gd name="T7" fmla="*/ 0 60000 65536"/>
                  <a:gd name="T8" fmla="*/ 0 60000 65536"/>
                  <a:gd name="T9" fmla="*/ 0 w 21600"/>
                  <a:gd name="T10" fmla="*/ 0 h 21592"/>
                  <a:gd name="T11" fmla="*/ 21600 w 21600"/>
                  <a:gd name="T12" fmla="*/ 21592 h 21592"/>
                </a:gdLst>
                <a:ahLst/>
                <a:cxnLst>
                  <a:cxn ang="T6">
                    <a:pos x="T0" y="T1"/>
                  </a:cxn>
                  <a:cxn ang="T7">
                    <a:pos x="T2" y="T3"/>
                  </a:cxn>
                  <a:cxn ang="T8">
                    <a:pos x="T4" y="T5"/>
                  </a:cxn>
                </a:cxnLst>
                <a:rect l="T9" t="T10" r="T11" b="T12"/>
                <a:pathLst>
                  <a:path w="21600" h="21592" fill="none" extrusionOk="0">
                    <a:moveTo>
                      <a:pt x="0" y="21486"/>
                    </a:moveTo>
                    <a:cubicBezTo>
                      <a:pt x="57" y="9830"/>
                      <a:pt x="9351" y="322"/>
                      <a:pt x="21002" y="0"/>
                    </a:cubicBezTo>
                  </a:path>
                  <a:path w="21600" h="21592" stroke="0" extrusionOk="0">
                    <a:moveTo>
                      <a:pt x="0" y="21486"/>
                    </a:moveTo>
                    <a:cubicBezTo>
                      <a:pt x="57" y="9830"/>
                      <a:pt x="9351" y="322"/>
                      <a:pt x="21002" y="0"/>
                    </a:cubicBezTo>
                    <a:lnTo>
                      <a:pt x="21600" y="21592"/>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15" name="Arc 650"/>
              <p:cNvSpPr>
                <a:spLocks noChangeAspect="1"/>
              </p:cNvSpPr>
              <p:nvPr/>
            </p:nvSpPr>
            <p:spPr bwMode="auto">
              <a:xfrm rot="-60000">
                <a:off x="4224" y="1088"/>
                <a:ext cx="69" cy="20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1"/>
                    </a:moveTo>
                    <a:cubicBezTo>
                      <a:pt x="58" y="9725"/>
                      <a:pt x="9523" y="170"/>
                      <a:pt x="21288" y="0"/>
                    </a:cubicBezTo>
                  </a:path>
                  <a:path w="21600" h="21598" stroke="0" extrusionOk="0">
                    <a:moveTo>
                      <a:pt x="0" y="21491"/>
                    </a:moveTo>
                    <a:cubicBezTo>
                      <a:pt x="58" y="9725"/>
                      <a:pt x="9523" y="170"/>
                      <a:pt x="21288" y="0"/>
                    </a:cubicBezTo>
                    <a:lnTo>
                      <a:pt x="21600" y="2159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16" name="Arc 651"/>
              <p:cNvSpPr>
                <a:spLocks noChangeAspect="1"/>
              </p:cNvSpPr>
              <p:nvPr/>
            </p:nvSpPr>
            <p:spPr bwMode="auto">
              <a:xfrm rot="-60000">
                <a:off x="4224" y="1086"/>
                <a:ext cx="103" cy="203"/>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51"/>
                      <a:pt x="9543" y="115"/>
                      <a:pt x="21390" y="0"/>
                    </a:cubicBezTo>
                  </a:path>
                  <a:path w="21600" h="21599" stroke="0" extrusionOk="0">
                    <a:moveTo>
                      <a:pt x="0" y="21599"/>
                    </a:moveTo>
                    <a:cubicBezTo>
                      <a:pt x="0" y="9751"/>
                      <a:pt x="9543" y="115"/>
                      <a:pt x="21390"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sp>
          <p:nvSpPr>
            <p:cNvPr id="38094" name="Arc 652"/>
            <p:cNvSpPr>
              <a:spLocks noChangeAspect="1"/>
            </p:cNvSpPr>
            <p:nvPr/>
          </p:nvSpPr>
          <p:spPr bwMode="auto">
            <a:xfrm rot="-450511">
              <a:off x="4974" y="892"/>
              <a:ext cx="52" cy="8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68"/>
                  </a:moveTo>
                  <a:cubicBezTo>
                    <a:pt x="71" y="9671"/>
                    <a:pt x="9594" y="114"/>
                    <a:pt x="21391" y="0"/>
                  </a:cubicBezTo>
                </a:path>
                <a:path w="21600" h="21599" stroke="0" extrusionOk="0">
                  <a:moveTo>
                    <a:pt x="0" y="21468"/>
                  </a:moveTo>
                  <a:cubicBezTo>
                    <a:pt x="71" y="9671"/>
                    <a:pt x="9594" y="114"/>
                    <a:pt x="21391"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nvGrpSpPr>
            <p:cNvPr id="38055" name="Group 653"/>
            <p:cNvGrpSpPr>
              <a:grpSpLocks noChangeAspect="1"/>
            </p:cNvGrpSpPr>
            <p:nvPr/>
          </p:nvGrpSpPr>
          <p:grpSpPr bwMode="auto">
            <a:xfrm rot="-390511">
              <a:off x="4987" y="870"/>
              <a:ext cx="51" cy="102"/>
              <a:chOff x="4192" y="1089"/>
              <a:chExt cx="102" cy="204"/>
            </a:xfrm>
          </p:grpSpPr>
          <p:sp>
            <p:nvSpPr>
              <p:cNvPr id="38111" name="Arc 654"/>
              <p:cNvSpPr>
                <a:spLocks noChangeAspect="1"/>
              </p:cNvSpPr>
              <p:nvPr/>
            </p:nvSpPr>
            <p:spPr bwMode="auto">
              <a:xfrm rot="-60000">
                <a:off x="4192" y="1089"/>
                <a:ext cx="36" cy="204"/>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487"/>
                    </a:moveTo>
                    <a:cubicBezTo>
                      <a:pt x="56" y="9834"/>
                      <a:pt x="9345" y="326"/>
                      <a:pt x="20992" y="-1"/>
                    </a:cubicBezTo>
                  </a:path>
                  <a:path w="21600" h="21591" stroke="0" extrusionOk="0">
                    <a:moveTo>
                      <a:pt x="0" y="21487"/>
                    </a:moveTo>
                    <a:cubicBezTo>
                      <a:pt x="56" y="9834"/>
                      <a:pt x="9345" y="326"/>
                      <a:pt x="20992" y="-1"/>
                    </a:cubicBezTo>
                    <a:lnTo>
                      <a:pt x="21600" y="2159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12" name="Arc 655"/>
              <p:cNvSpPr>
                <a:spLocks noChangeAspect="1"/>
              </p:cNvSpPr>
              <p:nvPr/>
            </p:nvSpPr>
            <p:spPr bwMode="auto">
              <a:xfrm rot="-60000">
                <a:off x="4192" y="1089"/>
                <a:ext cx="69" cy="20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1"/>
                    </a:moveTo>
                    <a:cubicBezTo>
                      <a:pt x="58" y="9725"/>
                      <a:pt x="9523" y="170"/>
                      <a:pt x="21288" y="0"/>
                    </a:cubicBezTo>
                  </a:path>
                  <a:path w="21600" h="21598" stroke="0" extrusionOk="0">
                    <a:moveTo>
                      <a:pt x="0" y="21491"/>
                    </a:moveTo>
                    <a:cubicBezTo>
                      <a:pt x="58" y="9725"/>
                      <a:pt x="9523" y="170"/>
                      <a:pt x="21288" y="0"/>
                    </a:cubicBezTo>
                    <a:lnTo>
                      <a:pt x="21600" y="2159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13" name="Arc 656"/>
              <p:cNvSpPr>
                <a:spLocks noChangeAspect="1"/>
              </p:cNvSpPr>
              <p:nvPr/>
            </p:nvSpPr>
            <p:spPr bwMode="auto">
              <a:xfrm rot="-60000">
                <a:off x="4192" y="1089"/>
                <a:ext cx="102" cy="20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93"/>
                    </a:moveTo>
                    <a:cubicBezTo>
                      <a:pt x="58" y="9687"/>
                      <a:pt x="9583" y="115"/>
                      <a:pt x="21388" y="0"/>
                    </a:cubicBezTo>
                  </a:path>
                  <a:path w="21600" h="21599" stroke="0" extrusionOk="0">
                    <a:moveTo>
                      <a:pt x="0" y="21493"/>
                    </a:moveTo>
                    <a:cubicBezTo>
                      <a:pt x="58" y="9687"/>
                      <a:pt x="9583" y="115"/>
                      <a:pt x="21388"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sp>
          <p:nvSpPr>
            <p:cNvPr id="38096" name="Arc 657"/>
            <p:cNvSpPr>
              <a:spLocks/>
            </p:cNvSpPr>
            <p:nvPr/>
          </p:nvSpPr>
          <p:spPr bwMode="auto">
            <a:xfrm rot="-457286">
              <a:off x="5042" y="899"/>
              <a:ext cx="50" cy="38"/>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392" y="21599"/>
                  </a:moveTo>
                  <a:cubicBezTo>
                    <a:pt x="9544" y="21485"/>
                    <a:pt x="0" y="11848"/>
                    <a:pt x="0" y="0"/>
                  </a:cubicBezTo>
                </a:path>
                <a:path w="21600" h="21599" stroke="0" extrusionOk="0">
                  <a:moveTo>
                    <a:pt x="21392" y="21599"/>
                  </a:moveTo>
                  <a:cubicBezTo>
                    <a:pt x="9544" y="21485"/>
                    <a:pt x="0" y="11848"/>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097" name="Arc 658"/>
            <p:cNvSpPr>
              <a:spLocks/>
            </p:cNvSpPr>
            <p:nvPr/>
          </p:nvSpPr>
          <p:spPr bwMode="auto">
            <a:xfrm rot="-457286">
              <a:off x="5017" y="900"/>
              <a:ext cx="74" cy="38"/>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1" y="22009"/>
                  </a:moveTo>
                  <a:cubicBezTo>
                    <a:pt x="9586" y="21933"/>
                    <a:pt x="0" y="12285"/>
                    <a:pt x="0" y="410"/>
                  </a:cubicBezTo>
                  <a:cubicBezTo>
                    <a:pt x="-1" y="273"/>
                    <a:pt x="1" y="136"/>
                    <a:pt x="3" y="-1"/>
                  </a:cubicBezTo>
                </a:path>
                <a:path w="21600" h="22010" stroke="0" extrusionOk="0">
                  <a:moveTo>
                    <a:pt x="21461"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098" name="Arc 659"/>
            <p:cNvSpPr>
              <a:spLocks/>
            </p:cNvSpPr>
            <p:nvPr/>
          </p:nvSpPr>
          <p:spPr bwMode="auto">
            <a:xfrm rot="-457286">
              <a:off x="5066" y="894"/>
              <a:ext cx="74" cy="37"/>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nvGrpSpPr>
            <p:cNvPr id="38056" name="Group 660"/>
            <p:cNvGrpSpPr>
              <a:grpSpLocks/>
            </p:cNvGrpSpPr>
            <p:nvPr/>
          </p:nvGrpSpPr>
          <p:grpSpPr bwMode="auto">
            <a:xfrm rot="-577286">
              <a:off x="5070" y="896"/>
              <a:ext cx="124" cy="41"/>
              <a:chOff x="3005" y="1120"/>
              <a:chExt cx="261" cy="58"/>
            </a:xfrm>
          </p:grpSpPr>
          <p:sp>
            <p:nvSpPr>
              <p:cNvPr id="38108" name="Arc 661"/>
              <p:cNvSpPr>
                <a:spLocks/>
              </p:cNvSpPr>
              <p:nvPr/>
            </p:nvSpPr>
            <p:spPr bwMode="auto">
              <a:xfrm rot="120000">
                <a:off x="3058" y="1121"/>
                <a:ext cx="104" cy="53"/>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391" y="21598"/>
                    </a:moveTo>
                    <a:cubicBezTo>
                      <a:pt x="9543" y="21484"/>
                      <a:pt x="0" y="11847"/>
                      <a:pt x="0" y="0"/>
                    </a:cubicBezTo>
                  </a:path>
                  <a:path w="21600" h="21599" stroke="0" extrusionOk="0">
                    <a:moveTo>
                      <a:pt x="21391" y="21598"/>
                    </a:moveTo>
                    <a:cubicBezTo>
                      <a:pt x="9543" y="21484"/>
                      <a:pt x="0" y="1184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09" name="Arc 662"/>
              <p:cNvSpPr>
                <a:spLocks/>
              </p:cNvSpPr>
              <p:nvPr/>
            </p:nvSpPr>
            <p:spPr bwMode="auto">
              <a:xfrm rot="120000">
                <a:off x="3005" y="1120"/>
                <a:ext cx="157" cy="53"/>
              </a:xfrm>
              <a:custGeom>
                <a:avLst/>
                <a:gdLst>
                  <a:gd name="T0" fmla="*/ 0 w 21600"/>
                  <a:gd name="T1" fmla="*/ 0 h 22011"/>
                  <a:gd name="T2" fmla="*/ 0 w 21600"/>
                  <a:gd name="T3" fmla="*/ 0 h 22011"/>
                  <a:gd name="T4" fmla="*/ 0 w 21600"/>
                  <a:gd name="T5" fmla="*/ 0 h 22011"/>
                  <a:gd name="T6" fmla="*/ 0 60000 65536"/>
                  <a:gd name="T7" fmla="*/ 0 60000 65536"/>
                  <a:gd name="T8" fmla="*/ 0 60000 65536"/>
                  <a:gd name="T9" fmla="*/ 0 w 21600"/>
                  <a:gd name="T10" fmla="*/ 0 h 22011"/>
                  <a:gd name="T11" fmla="*/ 21600 w 21600"/>
                  <a:gd name="T12" fmla="*/ 22011 h 22011"/>
                </a:gdLst>
                <a:ahLst/>
                <a:cxnLst>
                  <a:cxn ang="T6">
                    <a:pos x="T0" y="T1"/>
                  </a:cxn>
                  <a:cxn ang="T7">
                    <a:pos x="T2" y="T3"/>
                  </a:cxn>
                  <a:cxn ang="T8">
                    <a:pos x="T4" y="T5"/>
                  </a:cxn>
                </a:cxnLst>
                <a:rect l="T9" t="T10" r="T11" b="T12"/>
                <a:pathLst>
                  <a:path w="21600" h="22011" fill="none" extrusionOk="0">
                    <a:moveTo>
                      <a:pt x="21600" y="22011"/>
                    </a:moveTo>
                    <a:cubicBezTo>
                      <a:pt x="9670" y="22011"/>
                      <a:pt x="0" y="12340"/>
                      <a:pt x="0" y="411"/>
                    </a:cubicBezTo>
                    <a:cubicBezTo>
                      <a:pt x="-1" y="273"/>
                      <a:pt x="1" y="136"/>
                      <a:pt x="3" y="-1"/>
                    </a:cubicBezTo>
                  </a:path>
                  <a:path w="21600" h="22011" stroke="0" extrusionOk="0">
                    <a:moveTo>
                      <a:pt x="21600" y="22011"/>
                    </a:moveTo>
                    <a:cubicBezTo>
                      <a:pt x="9670" y="22011"/>
                      <a:pt x="0" y="12340"/>
                      <a:pt x="0" y="411"/>
                    </a:cubicBezTo>
                    <a:cubicBezTo>
                      <a:pt x="-1" y="273"/>
                      <a:pt x="1" y="136"/>
                      <a:pt x="3" y="-1"/>
                    </a:cubicBezTo>
                    <a:lnTo>
                      <a:pt x="21600" y="41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10" name="Arc 663"/>
              <p:cNvSpPr>
                <a:spLocks/>
              </p:cNvSpPr>
              <p:nvPr/>
            </p:nvSpPr>
            <p:spPr bwMode="auto">
              <a:xfrm rot="120000">
                <a:off x="3109" y="1125"/>
                <a:ext cx="157"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1" y="22009"/>
                    </a:moveTo>
                    <a:cubicBezTo>
                      <a:pt x="9586" y="21933"/>
                      <a:pt x="0" y="12285"/>
                      <a:pt x="0" y="410"/>
                    </a:cubicBezTo>
                    <a:cubicBezTo>
                      <a:pt x="-1" y="273"/>
                      <a:pt x="1" y="136"/>
                      <a:pt x="3" y="-1"/>
                    </a:cubicBezTo>
                  </a:path>
                  <a:path w="21600" h="22010" stroke="0" extrusionOk="0">
                    <a:moveTo>
                      <a:pt x="21461"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058" name="Group 664"/>
            <p:cNvGrpSpPr>
              <a:grpSpLocks/>
            </p:cNvGrpSpPr>
            <p:nvPr/>
          </p:nvGrpSpPr>
          <p:grpSpPr bwMode="auto">
            <a:xfrm rot="-577286">
              <a:off x="5085" y="892"/>
              <a:ext cx="124" cy="41"/>
              <a:chOff x="2844" y="1123"/>
              <a:chExt cx="260" cy="56"/>
            </a:xfrm>
          </p:grpSpPr>
          <p:sp>
            <p:nvSpPr>
              <p:cNvPr id="38105" name="Arc 665"/>
              <p:cNvSpPr>
                <a:spLocks/>
              </p:cNvSpPr>
              <p:nvPr/>
            </p:nvSpPr>
            <p:spPr bwMode="auto">
              <a:xfrm rot="120000">
                <a:off x="2895" y="1124"/>
                <a:ext cx="105" cy="5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392" y="21599"/>
                    </a:moveTo>
                    <a:cubicBezTo>
                      <a:pt x="9544" y="21485"/>
                      <a:pt x="0" y="11848"/>
                      <a:pt x="0" y="0"/>
                    </a:cubicBezTo>
                  </a:path>
                  <a:path w="21600" h="21599" stroke="0" extrusionOk="0">
                    <a:moveTo>
                      <a:pt x="21392" y="21599"/>
                    </a:moveTo>
                    <a:cubicBezTo>
                      <a:pt x="9544" y="21485"/>
                      <a:pt x="0" y="11848"/>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06" name="Arc 666"/>
              <p:cNvSpPr>
                <a:spLocks/>
              </p:cNvSpPr>
              <p:nvPr/>
            </p:nvSpPr>
            <p:spPr bwMode="auto">
              <a:xfrm rot="120000">
                <a:off x="2844" y="1123"/>
                <a:ext cx="157" cy="5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07" name="Arc 667"/>
              <p:cNvSpPr>
                <a:spLocks/>
              </p:cNvSpPr>
              <p:nvPr/>
            </p:nvSpPr>
            <p:spPr bwMode="auto">
              <a:xfrm rot="120000">
                <a:off x="2947" y="1126"/>
                <a:ext cx="157"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059" name="Group 668"/>
            <p:cNvGrpSpPr>
              <a:grpSpLocks/>
            </p:cNvGrpSpPr>
            <p:nvPr/>
          </p:nvGrpSpPr>
          <p:grpSpPr bwMode="auto">
            <a:xfrm rot="-577286">
              <a:off x="5150" y="889"/>
              <a:ext cx="122" cy="41"/>
              <a:chOff x="2920" y="1108"/>
              <a:chExt cx="259" cy="58"/>
            </a:xfrm>
          </p:grpSpPr>
          <p:sp>
            <p:nvSpPr>
              <p:cNvPr id="38102" name="Arc 669"/>
              <p:cNvSpPr>
                <a:spLocks/>
              </p:cNvSpPr>
              <p:nvPr/>
            </p:nvSpPr>
            <p:spPr bwMode="auto">
              <a:xfrm rot="120000">
                <a:off x="2969" y="1110"/>
                <a:ext cx="106" cy="53"/>
              </a:xfrm>
              <a:custGeom>
                <a:avLst/>
                <a:gdLst>
                  <a:gd name="T0" fmla="*/ 0 w 21600"/>
                  <a:gd name="T1" fmla="*/ 0 h 22008"/>
                  <a:gd name="T2" fmla="*/ 0 w 21600"/>
                  <a:gd name="T3" fmla="*/ 0 h 22008"/>
                  <a:gd name="T4" fmla="*/ 0 w 21600"/>
                  <a:gd name="T5" fmla="*/ 0 h 22008"/>
                  <a:gd name="T6" fmla="*/ 0 60000 65536"/>
                  <a:gd name="T7" fmla="*/ 0 60000 65536"/>
                  <a:gd name="T8" fmla="*/ 0 60000 65536"/>
                  <a:gd name="T9" fmla="*/ 0 w 21600"/>
                  <a:gd name="T10" fmla="*/ 0 h 22008"/>
                  <a:gd name="T11" fmla="*/ 21600 w 21600"/>
                  <a:gd name="T12" fmla="*/ 22008 h 22008"/>
                </a:gdLst>
                <a:ahLst/>
                <a:cxnLst>
                  <a:cxn ang="T6">
                    <a:pos x="T0" y="T1"/>
                  </a:cxn>
                  <a:cxn ang="T7">
                    <a:pos x="T2" y="T3"/>
                  </a:cxn>
                  <a:cxn ang="T8">
                    <a:pos x="T4" y="T5"/>
                  </a:cxn>
                </a:cxnLst>
                <a:rect l="T9" t="T10" r="T11" b="T12"/>
                <a:pathLst>
                  <a:path w="21600" h="22008" fill="none" extrusionOk="0">
                    <a:moveTo>
                      <a:pt x="21392" y="22008"/>
                    </a:moveTo>
                    <a:cubicBezTo>
                      <a:pt x="9544" y="21894"/>
                      <a:pt x="0" y="12257"/>
                      <a:pt x="0" y="409"/>
                    </a:cubicBezTo>
                    <a:cubicBezTo>
                      <a:pt x="-1" y="272"/>
                      <a:pt x="1" y="136"/>
                      <a:pt x="3" y="-1"/>
                    </a:cubicBezTo>
                  </a:path>
                  <a:path w="21600" h="22008" stroke="0" extrusionOk="0">
                    <a:moveTo>
                      <a:pt x="21392" y="22008"/>
                    </a:moveTo>
                    <a:cubicBezTo>
                      <a:pt x="9544" y="21894"/>
                      <a:pt x="0" y="12257"/>
                      <a:pt x="0" y="409"/>
                    </a:cubicBezTo>
                    <a:cubicBezTo>
                      <a:pt x="-1" y="272"/>
                      <a:pt x="1" y="136"/>
                      <a:pt x="3" y="-1"/>
                    </a:cubicBezTo>
                    <a:lnTo>
                      <a:pt x="21600" y="409"/>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03" name="Arc 670"/>
              <p:cNvSpPr>
                <a:spLocks/>
              </p:cNvSpPr>
              <p:nvPr/>
            </p:nvSpPr>
            <p:spPr bwMode="auto">
              <a:xfrm rot="120000">
                <a:off x="2920" y="1108"/>
                <a:ext cx="156"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04" name="Arc 671"/>
              <p:cNvSpPr>
                <a:spLocks/>
              </p:cNvSpPr>
              <p:nvPr/>
            </p:nvSpPr>
            <p:spPr bwMode="auto">
              <a:xfrm rot="120000">
                <a:off x="3020" y="1113"/>
                <a:ext cx="159"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sp>
        <p:nvSpPr>
          <p:cNvPr id="38070" name="Freeform 672" descr="Large confetti"/>
          <p:cNvSpPr>
            <a:spLocks/>
          </p:cNvSpPr>
          <p:nvPr/>
        </p:nvSpPr>
        <p:spPr bwMode="auto">
          <a:xfrm>
            <a:off x="6350000" y="3949700"/>
            <a:ext cx="2578100" cy="2362200"/>
          </a:xfrm>
          <a:custGeom>
            <a:avLst/>
            <a:gdLst>
              <a:gd name="T0" fmla="*/ 0 w 1624"/>
              <a:gd name="T1" fmla="*/ 2147483647 h 1488"/>
              <a:gd name="T2" fmla="*/ 2147483647 w 1624"/>
              <a:gd name="T3" fmla="*/ 2147483647 h 1488"/>
              <a:gd name="T4" fmla="*/ 2147483647 w 1624"/>
              <a:gd name="T5" fmla="*/ 2147483647 h 1488"/>
              <a:gd name="T6" fmla="*/ 2147483647 w 1624"/>
              <a:gd name="T7" fmla="*/ 2147483647 h 1488"/>
              <a:gd name="T8" fmla="*/ 2147483647 w 1624"/>
              <a:gd name="T9" fmla="*/ 0 h 1488"/>
              <a:gd name="T10" fmla="*/ 2147483647 w 1624"/>
              <a:gd name="T11" fmla="*/ 2147483647 h 1488"/>
              <a:gd name="T12" fmla="*/ 0 w 1624"/>
              <a:gd name="T13" fmla="*/ 2147483647 h 1488"/>
              <a:gd name="T14" fmla="*/ 0 60000 65536"/>
              <a:gd name="T15" fmla="*/ 0 60000 65536"/>
              <a:gd name="T16" fmla="*/ 0 60000 65536"/>
              <a:gd name="T17" fmla="*/ 0 60000 65536"/>
              <a:gd name="T18" fmla="*/ 0 60000 65536"/>
              <a:gd name="T19" fmla="*/ 0 60000 65536"/>
              <a:gd name="T20" fmla="*/ 0 60000 65536"/>
              <a:gd name="T21" fmla="*/ 0 w 1624"/>
              <a:gd name="T22" fmla="*/ 0 h 1488"/>
              <a:gd name="T23" fmla="*/ 1624 w 1624"/>
              <a:gd name="T24" fmla="*/ 1488 h 14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24" h="1488">
                <a:moveTo>
                  <a:pt x="0" y="1488"/>
                </a:moveTo>
                <a:lnTo>
                  <a:pt x="752" y="896"/>
                </a:lnTo>
                <a:lnTo>
                  <a:pt x="1000" y="680"/>
                </a:lnTo>
                <a:lnTo>
                  <a:pt x="1336" y="328"/>
                </a:lnTo>
                <a:lnTo>
                  <a:pt x="1624" y="0"/>
                </a:lnTo>
                <a:lnTo>
                  <a:pt x="1624" y="1488"/>
                </a:lnTo>
                <a:lnTo>
                  <a:pt x="0" y="1488"/>
                </a:lnTo>
                <a:close/>
              </a:path>
            </a:pathLst>
          </a:custGeom>
          <a:pattFill prst="lgConfetti">
            <a:fgClr>
              <a:schemeClr val="tx2"/>
            </a:fgClr>
            <a:bgClr>
              <a:schemeClr val="bg1"/>
            </a:bgClr>
          </a:pattFill>
          <a:ln w="12700">
            <a:solidFill>
              <a:schemeClr val="tx1"/>
            </a:solidFill>
            <a:round/>
            <a:headEnd/>
            <a:tailEnd/>
          </a:ln>
        </p:spPr>
        <p:txBody>
          <a:bodyPr/>
          <a:lstStyle/>
          <a:p>
            <a:endParaRPr lang="en-US" sz="1800"/>
          </a:p>
        </p:txBody>
      </p:sp>
      <p:sp>
        <p:nvSpPr>
          <p:cNvPr id="38071" name="Text Box 673"/>
          <p:cNvSpPr txBox="1">
            <a:spLocks noChangeArrowheads="1"/>
          </p:cNvSpPr>
          <p:nvPr/>
        </p:nvSpPr>
        <p:spPr bwMode="auto">
          <a:xfrm>
            <a:off x="657225" y="6475413"/>
            <a:ext cx="2636838" cy="304800"/>
          </a:xfrm>
          <a:prstGeom prst="rect">
            <a:avLst/>
          </a:prstGeom>
          <a:noFill/>
          <a:ln w="12700">
            <a:noFill/>
            <a:miter lim="800000"/>
            <a:headEnd/>
            <a:tailEnd/>
          </a:ln>
        </p:spPr>
        <p:txBody>
          <a:bodyPr wrap="none">
            <a:spAutoFit/>
          </a:bodyPr>
          <a:lstStyle/>
          <a:p>
            <a:pPr eaLnBrk="0" hangingPunct="0"/>
            <a:r>
              <a:rPr lang="en-US" sz="1400" b="1"/>
              <a:t>Source:  Jeff Donnelly, WHOI</a:t>
            </a:r>
          </a:p>
        </p:txBody>
      </p:sp>
      <p:sp>
        <p:nvSpPr>
          <p:cNvPr id="38072" name="Text Box 674"/>
          <p:cNvSpPr txBox="1">
            <a:spLocks noChangeArrowheads="1"/>
          </p:cNvSpPr>
          <p:nvPr/>
        </p:nvSpPr>
        <p:spPr bwMode="auto">
          <a:xfrm>
            <a:off x="7854950" y="3884613"/>
            <a:ext cx="849313" cy="336550"/>
          </a:xfrm>
          <a:prstGeom prst="rect">
            <a:avLst/>
          </a:prstGeom>
          <a:noFill/>
          <a:ln w="12700">
            <a:noFill/>
            <a:miter lim="800000"/>
            <a:headEnd/>
            <a:tailEnd/>
          </a:ln>
        </p:spPr>
        <p:txBody>
          <a:bodyPr wrap="none">
            <a:spAutoFit/>
          </a:bodyPr>
          <a:lstStyle/>
          <a:p>
            <a:pPr eaLnBrk="0" hangingPunct="0"/>
            <a:r>
              <a:rPr lang="en-US" sz="1600" b="1"/>
              <a:t>upland</a:t>
            </a:r>
          </a:p>
        </p:txBody>
      </p:sp>
      <p:sp>
        <p:nvSpPr>
          <p:cNvPr id="38073" name="Text Box 675"/>
          <p:cNvSpPr txBox="1">
            <a:spLocks noChangeArrowheads="1"/>
          </p:cNvSpPr>
          <p:nvPr/>
        </p:nvSpPr>
        <p:spPr bwMode="auto">
          <a:xfrm>
            <a:off x="7880350" y="671513"/>
            <a:ext cx="849313" cy="336550"/>
          </a:xfrm>
          <a:prstGeom prst="rect">
            <a:avLst/>
          </a:prstGeom>
          <a:noFill/>
          <a:ln w="12700">
            <a:noFill/>
            <a:miter lim="800000"/>
            <a:headEnd/>
            <a:tailEnd/>
          </a:ln>
        </p:spPr>
        <p:txBody>
          <a:bodyPr wrap="none">
            <a:spAutoFit/>
          </a:bodyPr>
          <a:lstStyle/>
          <a:p>
            <a:pPr eaLnBrk="0" hangingPunct="0"/>
            <a:r>
              <a:rPr lang="en-US" sz="1600" b="1"/>
              <a:t>upland</a:t>
            </a:r>
          </a:p>
        </p:txBody>
      </p:sp>
      <p:sp>
        <p:nvSpPr>
          <p:cNvPr id="38074" name="Freeform 676" descr="Large confetti"/>
          <p:cNvSpPr>
            <a:spLocks/>
          </p:cNvSpPr>
          <p:nvPr/>
        </p:nvSpPr>
        <p:spPr bwMode="auto">
          <a:xfrm>
            <a:off x="749300" y="6134100"/>
            <a:ext cx="2168525" cy="76200"/>
          </a:xfrm>
          <a:custGeom>
            <a:avLst/>
            <a:gdLst>
              <a:gd name="T0" fmla="*/ 2147483647 w 1366"/>
              <a:gd name="T1" fmla="*/ 2147483647 h 48"/>
              <a:gd name="T2" fmla="*/ 2147483647 w 1366"/>
              <a:gd name="T3" fmla="*/ 0 h 48"/>
              <a:gd name="T4" fmla="*/ 2147483647 w 1366"/>
              <a:gd name="T5" fmla="*/ 2147483647 h 48"/>
              <a:gd name="T6" fmla="*/ 2147483647 w 1366"/>
              <a:gd name="T7" fmla="*/ 2147483647 h 48"/>
              <a:gd name="T8" fmla="*/ 2147483647 w 1366"/>
              <a:gd name="T9" fmla="*/ 2147483647 h 48"/>
              <a:gd name="T10" fmla="*/ 0 w 1366"/>
              <a:gd name="T11" fmla="*/ 2147483647 h 48"/>
              <a:gd name="T12" fmla="*/ 2147483647 w 1366"/>
              <a:gd name="T13" fmla="*/ 2147483647 h 48"/>
              <a:gd name="T14" fmla="*/ 0 60000 65536"/>
              <a:gd name="T15" fmla="*/ 0 60000 65536"/>
              <a:gd name="T16" fmla="*/ 0 60000 65536"/>
              <a:gd name="T17" fmla="*/ 0 60000 65536"/>
              <a:gd name="T18" fmla="*/ 0 60000 65536"/>
              <a:gd name="T19" fmla="*/ 0 60000 65536"/>
              <a:gd name="T20" fmla="*/ 0 60000 65536"/>
              <a:gd name="T21" fmla="*/ 0 w 1366"/>
              <a:gd name="T22" fmla="*/ 0 h 48"/>
              <a:gd name="T23" fmla="*/ 1366 w 1366"/>
              <a:gd name="T24" fmla="*/ 48 h 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66" h="48">
                <a:moveTo>
                  <a:pt x="272" y="8"/>
                </a:moveTo>
                <a:lnTo>
                  <a:pt x="1008" y="0"/>
                </a:lnTo>
                <a:lnTo>
                  <a:pt x="1366" y="14"/>
                </a:lnTo>
                <a:lnTo>
                  <a:pt x="1198" y="45"/>
                </a:lnTo>
                <a:lnTo>
                  <a:pt x="216" y="48"/>
                </a:lnTo>
                <a:lnTo>
                  <a:pt x="0" y="28"/>
                </a:lnTo>
                <a:lnTo>
                  <a:pt x="272" y="8"/>
                </a:lnTo>
                <a:close/>
              </a:path>
            </a:pathLst>
          </a:custGeom>
          <a:pattFill prst="lgConfetti">
            <a:fgClr>
              <a:schemeClr val="tx1"/>
            </a:fgClr>
            <a:bgClr>
              <a:schemeClr val="bg1"/>
            </a:bgClr>
          </a:pattFill>
          <a:ln w="12700">
            <a:noFill/>
            <a:round/>
            <a:headEnd/>
            <a:tailEnd/>
          </a:ln>
        </p:spPr>
        <p:txBody>
          <a:bodyPr/>
          <a:lstStyle/>
          <a:p>
            <a:endParaRPr lang="en-US" sz="1800"/>
          </a:p>
        </p:txBody>
      </p:sp>
      <p:sp>
        <p:nvSpPr>
          <p:cNvPr id="38075" name="Freeform 677" descr="Large confetti"/>
          <p:cNvSpPr>
            <a:spLocks/>
          </p:cNvSpPr>
          <p:nvPr/>
        </p:nvSpPr>
        <p:spPr bwMode="auto">
          <a:xfrm>
            <a:off x="1231900" y="5818188"/>
            <a:ext cx="1930400" cy="55562"/>
          </a:xfrm>
          <a:custGeom>
            <a:avLst/>
            <a:gdLst>
              <a:gd name="T0" fmla="*/ 2147483647 w 1216"/>
              <a:gd name="T1" fmla="*/ 2147483647 h 35"/>
              <a:gd name="T2" fmla="*/ 2147483647 w 1216"/>
              <a:gd name="T3" fmla="*/ 0 h 35"/>
              <a:gd name="T4" fmla="*/ 2147483647 w 1216"/>
              <a:gd name="T5" fmla="*/ 2147483647 h 35"/>
              <a:gd name="T6" fmla="*/ 2147483647 w 1216"/>
              <a:gd name="T7" fmla="*/ 2147483647 h 35"/>
              <a:gd name="T8" fmla="*/ 2147483647 w 1216"/>
              <a:gd name="T9" fmla="*/ 2147483647 h 35"/>
              <a:gd name="T10" fmla="*/ 0 w 1216"/>
              <a:gd name="T11" fmla="*/ 2147483647 h 35"/>
              <a:gd name="T12" fmla="*/ 2147483647 w 1216"/>
              <a:gd name="T13" fmla="*/ 2147483647 h 35"/>
              <a:gd name="T14" fmla="*/ 0 60000 65536"/>
              <a:gd name="T15" fmla="*/ 0 60000 65536"/>
              <a:gd name="T16" fmla="*/ 0 60000 65536"/>
              <a:gd name="T17" fmla="*/ 0 60000 65536"/>
              <a:gd name="T18" fmla="*/ 0 60000 65536"/>
              <a:gd name="T19" fmla="*/ 0 60000 65536"/>
              <a:gd name="T20" fmla="*/ 0 60000 65536"/>
              <a:gd name="T21" fmla="*/ 0 w 1216"/>
              <a:gd name="T22" fmla="*/ 0 h 35"/>
              <a:gd name="T23" fmla="*/ 1216 w 1216"/>
              <a:gd name="T24" fmla="*/ 35 h 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16" h="35">
                <a:moveTo>
                  <a:pt x="240" y="8"/>
                </a:moveTo>
                <a:lnTo>
                  <a:pt x="976" y="0"/>
                </a:lnTo>
                <a:lnTo>
                  <a:pt x="1216" y="15"/>
                </a:lnTo>
                <a:lnTo>
                  <a:pt x="872" y="19"/>
                </a:lnTo>
                <a:lnTo>
                  <a:pt x="184" y="35"/>
                </a:lnTo>
                <a:lnTo>
                  <a:pt x="0" y="21"/>
                </a:lnTo>
                <a:lnTo>
                  <a:pt x="240" y="8"/>
                </a:lnTo>
                <a:close/>
              </a:path>
            </a:pathLst>
          </a:custGeom>
          <a:pattFill prst="lgConfetti">
            <a:fgClr>
              <a:schemeClr val="tx1"/>
            </a:fgClr>
            <a:bgClr>
              <a:schemeClr val="bg1"/>
            </a:bgClr>
          </a:pattFill>
          <a:ln w="12700">
            <a:noFill/>
            <a:round/>
            <a:headEnd/>
            <a:tailEnd/>
          </a:ln>
        </p:spPr>
        <p:txBody>
          <a:bodyPr/>
          <a:lstStyle/>
          <a:p>
            <a:endParaRPr lang="en-US" sz="1800"/>
          </a:p>
        </p:txBody>
      </p:sp>
      <p:sp>
        <p:nvSpPr>
          <p:cNvPr id="38076" name="Freeform 678" descr="Large confetti"/>
          <p:cNvSpPr>
            <a:spLocks/>
          </p:cNvSpPr>
          <p:nvPr/>
        </p:nvSpPr>
        <p:spPr bwMode="auto">
          <a:xfrm>
            <a:off x="1517650" y="5962650"/>
            <a:ext cx="1797050" cy="63500"/>
          </a:xfrm>
          <a:custGeom>
            <a:avLst/>
            <a:gdLst>
              <a:gd name="T0" fmla="*/ 2147483647 w 1132"/>
              <a:gd name="T1" fmla="*/ 2147483647 h 40"/>
              <a:gd name="T2" fmla="*/ 2147483647 w 1132"/>
              <a:gd name="T3" fmla="*/ 0 h 40"/>
              <a:gd name="T4" fmla="*/ 2147483647 w 1132"/>
              <a:gd name="T5" fmla="*/ 2147483647 h 40"/>
              <a:gd name="T6" fmla="*/ 2147483647 w 1132"/>
              <a:gd name="T7" fmla="*/ 2147483647 h 40"/>
              <a:gd name="T8" fmla="*/ 2147483647 w 1132"/>
              <a:gd name="T9" fmla="*/ 2147483647 h 40"/>
              <a:gd name="T10" fmla="*/ 0 w 1132"/>
              <a:gd name="T11" fmla="*/ 2147483647 h 40"/>
              <a:gd name="T12" fmla="*/ 2147483647 w 1132"/>
              <a:gd name="T13" fmla="*/ 2147483647 h 40"/>
              <a:gd name="T14" fmla="*/ 0 60000 65536"/>
              <a:gd name="T15" fmla="*/ 0 60000 65536"/>
              <a:gd name="T16" fmla="*/ 0 60000 65536"/>
              <a:gd name="T17" fmla="*/ 0 60000 65536"/>
              <a:gd name="T18" fmla="*/ 0 60000 65536"/>
              <a:gd name="T19" fmla="*/ 0 60000 65536"/>
              <a:gd name="T20" fmla="*/ 0 60000 65536"/>
              <a:gd name="T21" fmla="*/ 0 w 1132"/>
              <a:gd name="T22" fmla="*/ 0 h 40"/>
              <a:gd name="T23" fmla="*/ 1132 w 1132"/>
              <a:gd name="T24" fmla="*/ 40 h 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32" h="40">
                <a:moveTo>
                  <a:pt x="156" y="13"/>
                </a:moveTo>
                <a:lnTo>
                  <a:pt x="644" y="0"/>
                </a:lnTo>
                <a:lnTo>
                  <a:pt x="1132" y="20"/>
                </a:lnTo>
                <a:lnTo>
                  <a:pt x="788" y="24"/>
                </a:lnTo>
                <a:lnTo>
                  <a:pt x="100" y="40"/>
                </a:lnTo>
                <a:lnTo>
                  <a:pt x="0" y="24"/>
                </a:lnTo>
                <a:lnTo>
                  <a:pt x="156" y="13"/>
                </a:lnTo>
                <a:close/>
              </a:path>
            </a:pathLst>
          </a:custGeom>
          <a:pattFill prst="lgConfetti">
            <a:fgClr>
              <a:schemeClr val="tx1"/>
            </a:fgClr>
            <a:bgClr>
              <a:schemeClr val="bg1"/>
            </a:bgClr>
          </a:pattFill>
          <a:ln w="12700">
            <a:noFill/>
            <a:round/>
            <a:headEnd/>
            <a:tailEnd/>
          </a:ln>
        </p:spPr>
        <p:txBody>
          <a:bodyPr/>
          <a:lstStyle/>
          <a:p>
            <a:endParaRPr lang="en-US" sz="1800"/>
          </a:p>
        </p:txBody>
      </p:sp>
      <p:sp>
        <p:nvSpPr>
          <p:cNvPr id="38077" name="Freeform 679" descr="Large confetti"/>
          <p:cNvSpPr>
            <a:spLocks/>
          </p:cNvSpPr>
          <p:nvPr/>
        </p:nvSpPr>
        <p:spPr bwMode="auto">
          <a:xfrm>
            <a:off x="1974850" y="5683250"/>
            <a:ext cx="1504950" cy="38100"/>
          </a:xfrm>
          <a:custGeom>
            <a:avLst/>
            <a:gdLst>
              <a:gd name="T0" fmla="*/ 2147483647 w 948"/>
              <a:gd name="T1" fmla="*/ 2147483647 h 24"/>
              <a:gd name="T2" fmla="*/ 2147483647 w 948"/>
              <a:gd name="T3" fmla="*/ 0 h 24"/>
              <a:gd name="T4" fmla="*/ 2147483647 w 948"/>
              <a:gd name="T5" fmla="*/ 2147483647 h 24"/>
              <a:gd name="T6" fmla="*/ 2147483647 w 948"/>
              <a:gd name="T7" fmla="*/ 2147483647 h 24"/>
              <a:gd name="T8" fmla="*/ 2147483647 w 948"/>
              <a:gd name="T9" fmla="*/ 2147483647 h 24"/>
              <a:gd name="T10" fmla="*/ 0 w 948"/>
              <a:gd name="T11" fmla="*/ 2147483647 h 24"/>
              <a:gd name="T12" fmla="*/ 2147483647 w 948"/>
              <a:gd name="T13" fmla="*/ 2147483647 h 24"/>
              <a:gd name="T14" fmla="*/ 0 60000 65536"/>
              <a:gd name="T15" fmla="*/ 0 60000 65536"/>
              <a:gd name="T16" fmla="*/ 0 60000 65536"/>
              <a:gd name="T17" fmla="*/ 0 60000 65536"/>
              <a:gd name="T18" fmla="*/ 0 60000 65536"/>
              <a:gd name="T19" fmla="*/ 0 60000 65536"/>
              <a:gd name="T20" fmla="*/ 0 60000 65536"/>
              <a:gd name="T21" fmla="*/ 0 w 948"/>
              <a:gd name="T22" fmla="*/ 0 h 24"/>
              <a:gd name="T23" fmla="*/ 948 w 948"/>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48" h="24">
                <a:moveTo>
                  <a:pt x="108" y="4"/>
                </a:moveTo>
                <a:lnTo>
                  <a:pt x="460" y="0"/>
                </a:lnTo>
                <a:lnTo>
                  <a:pt x="948" y="20"/>
                </a:lnTo>
                <a:lnTo>
                  <a:pt x="604" y="24"/>
                </a:lnTo>
                <a:lnTo>
                  <a:pt x="188" y="24"/>
                </a:lnTo>
                <a:lnTo>
                  <a:pt x="0" y="12"/>
                </a:lnTo>
                <a:lnTo>
                  <a:pt x="108" y="4"/>
                </a:lnTo>
                <a:close/>
              </a:path>
            </a:pathLst>
          </a:custGeom>
          <a:pattFill prst="lgConfetti">
            <a:fgClr>
              <a:schemeClr val="tx1"/>
            </a:fgClr>
            <a:bgClr>
              <a:schemeClr val="bg1"/>
            </a:bgClr>
          </a:pattFill>
          <a:ln w="12700">
            <a:noFill/>
            <a:round/>
            <a:headEnd/>
            <a:tailEnd/>
          </a:ln>
        </p:spPr>
        <p:txBody>
          <a:bodyPr/>
          <a:lstStyle/>
          <a:p>
            <a:endParaRPr lang="en-US" sz="1800"/>
          </a:p>
        </p:txBody>
      </p:sp>
      <p:sp>
        <p:nvSpPr>
          <p:cNvPr id="38078" name="Text Box 680"/>
          <p:cNvSpPr txBox="1">
            <a:spLocks noChangeArrowheads="1"/>
          </p:cNvSpPr>
          <p:nvPr/>
        </p:nvSpPr>
        <p:spPr bwMode="auto">
          <a:xfrm>
            <a:off x="2520950" y="5592763"/>
            <a:ext cx="1689100" cy="336550"/>
          </a:xfrm>
          <a:prstGeom prst="rect">
            <a:avLst/>
          </a:prstGeom>
          <a:noFill/>
          <a:ln w="12700">
            <a:noFill/>
            <a:miter lim="800000"/>
            <a:headEnd/>
            <a:tailEnd/>
          </a:ln>
        </p:spPr>
        <p:txBody>
          <a:bodyPr wrap="none">
            <a:spAutoFit/>
          </a:bodyPr>
          <a:lstStyle/>
          <a:p>
            <a:pPr eaLnBrk="0" hangingPunct="0"/>
            <a:r>
              <a:rPr lang="en-US" sz="1600" b="1"/>
              <a:t>flood tidal delta</a:t>
            </a:r>
          </a:p>
        </p:txBody>
      </p:sp>
      <p:sp>
        <p:nvSpPr>
          <p:cNvPr id="38079" name="Freeform 681" descr="Large confetti"/>
          <p:cNvSpPr>
            <a:spLocks/>
          </p:cNvSpPr>
          <p:nvPr/>
        </p:nvSpPr>
        <p:spPr bwMode="auto">
          <a:xfrm>
            <a:off x="2101850" y="5562600"/>
            <a:ext cx="1651000" cy="38100"/>
          </a:xfrm>
          <a:custGeom>
            <a:avLst/>
            <a:gdLst>
              <a:gd name="T0" fmla="*/ 2147483647 w 1040"/>
              <a:gd name="T1" fmla="*/ 2147483647 h 24"/>
              <a:gd name="T2" fmla="*/ 2147483647 w 1040"/>
              <a:gd name="T3" fmla="*/ 0 h 24"/>
              <a:gd name="T4" fmla="*/ 2147483647 w 1040"/>
              <a:gd name="T5" fmla="*/ 2147483647 h 24"/>
              <a:gd name="T6" fmla="*/ 2147483647 w 1040"/>
              <a:gd name="T7" fmla="*/ 2147483647 h 24"/>
              <a:gd name="T8" fmla="*/ 2147483647 w 1040"/>
              <a:gd name="T9" fmla="*/ 2147483647 h 24"/>
              <a:gd name="T10" fmla="*/ 0 w 1040"/>
              <a:gd name="T11" fmla="*/ 2147483647 h 24"/>
              <a:gd name="T12" fmla="*/ 2147483647 w 1040"/>
              <a:gd name="T13" fmla="*/ 2147483647 h 24"/>
              <a:gd name="T14" fmla="*/ 0 60000 65536"/>
              <a:gd name="T15" fmla="*/ 0 60000 65536"/>
              <a:gd name="T16" fmla="*/ 0 60000 65536"/>
              <a:gd name="T17" fmla="*/ 0 60000 65536"/>
              <a:gd name="T18" fmla="*/ 0 60000 65536"/>
              <a:gd name="T19" fmla="*/ 0 60000 65536"/>
              <a:gd name="T20" fmla="*/ 0 60000 65536"/>
              <a:gd name="T21" fmla="*/ 0 w 1040"/>
              <a:gd name="T22" fmla="*/ 0 h 24"/>
              <a:gd name="T23" fmla="*/ 1040 w 1040"/>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40" h="24">
                <a:moveTo>
                  <a:pt x="64" y="13"/>
                </a:moveTo>
                <a:lnTo>
                  <a:pt x="552" y="0"/>
                </a:lnTo>
                <a:lnTo>
                  <a:pt x="1040" y="20"/>
                </a:lnTo>
                <a:lnTo>
                  <a:pt x="696" y="24"/>
                </a:lnTo>
                <a:lnTo>
                  <a:pt x="280" y="24"/>
                </a:lnTo>
                <a:lnTo>
                  <a:pt x="0" y="20"/>
                </a:lnTo>
                <a:lnTo>
                  <a:pt x="64" y="13"/>
                </a:lnTo>
                <a:close/>
              </a:path>
            </a:pathLst>
          </a:custGeom>
          <a:pattFill prst="lgConfetti">
            <a:fgClr>
              <a:schemeClr val="tx1"/>
            </a:fgClr>
            <a:bgClr>
              <a:schemeClr val="bg1"/>
            </a:bgClr>
          </a:pattFill>
          <a:ln w="12700">
            <a:noFill/>
            <a:round/>
            <a:headEnd/>
            <a:tailEnd/>
          </a:ln>
        </p:spPr>
        <p:txBody>
          <a:bodyPr/>
          <a:lstStyle/>
          <a:p>
            <a:endParaRPr lang="en-US" sz="1800"/>
          </a:p>
        </p:txBody>
      </p:sp>
      <p:sp>
        <p:nvSpPr>
          <p:cNvPr id="38080" name="Text Box 682"/>
          <p:cNvSpPr txBox="1">
            <a:spLocks noChangeArrowheads="1"/>
          </p:cNvSpPr>
          <p:nvPr/>
        </p:nvSpPr>
        <p:spPr bwMode="auto">
          <a:xfrm>
            <a:off x="5597525" y="5332413"/>
            <a:ext cx="1385888" cy="304800"/>
          </a:xfrm>
          <a:prstGeom prst="rect">
            <a:avLst/>
          </a:prstGeom>
          <a:noFill/>
          <a:ln w="12700">
            <a:noFill/>
            <a:miter lim="800000"/>
            <a:headEnd/>
            <a:tailEnd/>
          </a:ln>
        </p:spPr>
        <p:txBody>
          <a:bodyPr wrap="none">
            <a:spAutoFit/>
          </a:bodyPr>
          <a:lstStyle/>
          <a:p>
            <a:pPr eaLnBrk="0" hangingPunct="0"/>
            <a:r>
              <a:rPr lang="en-US" sz="1400" b="1"/>
              <a:t>terminal lobes</a:t>
            </a:r>
          </a:p>
        </p:txBody>
      </p:sp>
      <p:sp>
        <p:nvSpPr>
          <p:cNvPr id="38081" name="Line 683"/>
          <p:cNvSpPr>
            <a:spLocks noChangeShapeType="1"/>
          </p:cNvSpPr>
          <p:nvPr/>
        </p:nvSpPr>
        <p:spPr bwMode="auto">
          <a:xfrm flipV="1">
            <a:off x="5892800" y="5588000"/>
            <a:ext cx="292100" cy="152400"/>
          </a:xfrm>
          <a:prstGeom prst="line">
            <a:avLst/>
          </a:prstGeom>
          <a:noFill/>
          <a:ln w="12700">
            <a:solidFill>
              <a:schemeClr val="tx1"/>
            </a:solidFill>
            <a:round/>
            <a:headEnd/>
            <a:tailEnd/>
          </a:ln>
        </p:spPr>
        <p:txBody>
          <a:bodyPr/>
          <a:lstStyle/>
          <a:p>
            <a:endParaRPr lang="en-US"/>
          </a:p>
        </p:txBody>
      </p:sp>
      <p:sp>
        <p:nvSpPr>
          <p:cNvPr id="38082" name="Line 684"/>
          <p:cNvSpPr>
            <a:spLocks noChangeShapeType="1"/>
          </p:cNvSpPr>
          <p:nvPr/>
        </p:nvSpPr>
        <p:spPr bwMode="auto">
          <a:xfrm flipV="1">
            <a:off x="5232400" y="4378325"/>
            <a:ext cx="406400" cy="773113"/>
          </a:xfrm>
          <a:prstGeom prst="line">
            <a:avLst/>
          </a:prstGeom>
          <a:noFill/>
          <a:ln w="12700">
            <a:solidFill>
              <a:schemeClr val="tx1"/>
            </a:solidFill>
            <a:round/>
            <a:headEnd/>
            <a:tailEnd/>
          </a:ln>
        </p:spPr>
        <p:txBody>
          <a:bodyPr/>
          <a:lstStyle/>
          <a:p>
            <a:endParaRPr lang="en-US"/>
          </a:p>
        </p:txBody>
      </p:sp>
      <p:sp>
        <p:nvSpPr>
          <p:cNvPr id="38083" name="Text Box 685"/>
          <p:cNvSpPr txBox="1">
            <a:spLocks noChangeArrowheads="1"/>
          </p:cNvSpPr>
          <p:nvPr/>
        </p:nvSpPr>
        <p:spPr bwMode="auto">
          <a:xfrm>
            <a:off x="4957763" y="4049713"/>
            <a:ext cx="1482725" cy="336550"/>
          </a:xfrm>
          <a:prstGeom prst="rect">
            <a:avLst/>
          </a:prstGeom>
          <a:noFill/>
          <a:ln w="12700">
            <a:noFill/>
            <a:miter lim="800000"/>
            <a:headEnd/>
            <a:tailEnd/>
          </a:ln>
        </p:spPr>
        <p:txBody>
          <a:bodyPr wrap="none">
            <a:spAutoFit/>
          </a:bodyPr>
          <a:lstStyle/>
          <a:p>
            <a:pPr eaLnBrk="0" hangingPunct="0"/>
            <a:r>
              <a:rPr lang="en-US" sz="1600" b="1"/>
              <a:t>overwash fan</a:t>
            </a:r>
          </a:p>
        </p:txBody>
      </p:sp>
      <p:sp>
        <p:nvSpPr>
          <p:cNvPr id="38084" name="Line 686"/>
          <p:cNvSpPr>
            <a:spLocks noChangeShapeType="1"/>
          </p:cNvSpPr>
          <p:nvPr/>
        </p:nvSpPr>
        <p:spPr bwMode="auto">
          <a:xfrm flipV="1">
            <a:off x="5314950" y="1146175"/>
            <a:ext cx="406400" cy="773113"/>
          </a:xfrm>
          <a:prstGeom prst="line">
            <a:avLst/>
          </a:prstGeom>
          <a:noFill/>
          <a:ln w="12700">
            <a:solidFill>
              <a:schemeClr val="tx1"/>
            </a:solidFill>
            <a:round/>
            <a:headEnd/>
            <a:tailEnd/>
          </a:ln>
        </p:spPr>
        <p:txBody>
          <a:bodyPr/>
          <a:lstStyle/>
          <a:p>
            <a:endParaRPr lang="en-US"/>
          </a:p>
        </p:txBody>
      </p:sp>
      <p:sp>
        <p:nvSpPr>
          <p:cNvPr id="38085" name="Text Box 687"/>
          <p:cNvSpPr txBox="1">
            <a:spLocks noChangeArrowheads="1"/>
          </p:cNvSpPr>
          <p:nvPr/>
        </p:nvSpPr>
        <p:spPr bwMode="auto">
          <a:xfrm>
            <a:off x="5040313" y="817563"/>
            <a:ext cx="1482725" cy="336550"/>
          </a:xfrm>
          <a:prstGeom prst="rect">
            <a:avLst/>
          </a:prstGeom>
          <a:noFill/>
          <a:ln w="12700">
            <a:noFill/>
            <a:miter lim="800000"/>
            <a:headEnd/>
            <a:tailEnd/>
          </a:ln>
        </p:spPr>
        <p:txBody>
          <a:bodyPr wrap="none">
            <a:spAutoFit/>
          </a:bodyPr>
          <a:lstStyle/>
          <a:p>
            <a:pPr eaLnBrk="0" hangingPunct="0"/>
            <a:r>
              <a:rPr lang="en-US" sz="1600" b="1"/>
              <a:t>overwash fan</a:t>
            </a:r>
          </a:p>
        </p:txBody>
      </p:sp>
      <p:sp>
        <p:nvSpPr>
          <p:cNvPr id="38086" name="Text Box 688"/>
          <p:cNvSpPr txBox="1">
            <a:spLocks noChangeArrowheads="1"/>
          </p:cNvSpPr>
          <p:nvPr/>
        </p:nvSpPr>
        <p:spPr bwMode="auto">
          <a:xfrm>
            <a:off x="3048000" y="0"/>
            <a:ext cx="4191000" cy="519113"/>
          </a:xfrm>
          <a:prstGeom prst="rect">
            <a:avLst/>
          </a:prstGeom>
          <a:noFill/>
          <a:ln w="9525">
            <a:noFill/>
            <a:miter lim="800000"/>
            <a:headEnd/>
            <a:tailEnd/>
          </a:ln>
        </p:spPr>
        <p:txBody>
          <a:bodyPr>
            <a:spAutoFit/>
          </a:bodyPr>
          <a:lstStyle/>
          <a:p>
            <a:pPr>
              <a:spcBef>
                <a:spcPct val="50000"/>
              </a:spcBef>
            </a:pPr>
            <a:r>
              <a:rPr lang="en-US" sz="2800" b="1" dirty="0">
                <a:solidFill>
                  <a:srgbClr val="000066"/>
                </a:solidFill>
              </a:rPr>
              <a:t>Paleotempestology</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4"/>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38915" name="Text Box 5"/>
          <p:cNvSpPr txBox="1">
            <a:spLocks noChangeArrowheads="1"/>
          </p:cNvSpPr>
          <p:nvPr/>
        </p:nvSpPr>
        <p:spPr bwMode="auto">
          <a:xfrm>
            <a:off x="0" y="6019800"/>
            <a:ext cx="4343400" cy="641350"/>
          </a:xfrm>
          <a:prstGeom prst="rect">
            <a:avLst/>
          </a:prstGeom>
          <a:noFill/>
          <a:ln w="9525">
            <a:noFill/>
            <a:miter lim="800000"/>
            <a:headEnd/>
            <a:tailEnd/>
          </a:ln>
        </p:spPr>
        <p:txBody>
          <a:bodyPr>
            <a:spAutoFit/>
          </a:bodyPr>
          <a:lstStyle/>
          <a:p>
            <a:pPr>
              <a:spcBef>
                <a:spcPct val="50000"/>
              </a:spcBef>
            </a:pPr>
            <a:r>
              <a:rPr lang="en-US" sz="1800" b="1">
                <a:solidFill>
                  <a:schemeClr val="bg1"/>
                </a:solidFill>
              </a:rPr>
              <a:t>Source:  Jeff Donnelly, Jon Woodruff, Phil Lane; WHOI</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9938" name="Picture 4"/>
          <p:cNvPicPr>
            <a:picLocks noChangeAspect="1" noChangeArrowheads="1"/>
          </p:cNvPicPr>
          <p:nvPr/>
        </p:nvPicPr>
        <p:blipFill>
          <a:blip r:embed="rId3" cstate="print"/>
          <a:srcRect/>
          <a:stretch>
            <a:fillRect/>
          </a:stretch>
        </p:blipFill>
        <p:spPr bwMode="auto">
          <a:xfrm>
            <a:off x="685800" y="228600"/>
            <a:ext cx="7835900" cy="5789613"/>
          </a:xfrm>
          <a:prstGeom prst="rect">
            <a:avLst/>
          </a:prstGeom>
          <a:noFill/>
          <a:ln w="9525">
            <a:noFill/>
            <a:miter lim="800000"/>
            <a:headEnd/>
            <a:tailEnd/>
          </a:ln>
        </p:spPr>
      </p:pic>
      <p:sp>
        <p:nvSpPr>
          <p:cNvPr id="39939" name="Text Box 5"/>
          <p:cNvSpPr txBox="1">
            <a:spLocks noChangeArrowheads="1"/>
          </p:cNvSpPr>
          <p:nvPr/>
        </p:nvSpPr>
        <p:spPr bwMode="auto">
          <a:xfrm>
            <a:off x="1600200" y="6248400"/>
            <a:ext cx="6781800" cy="366713"/>
          </a:xfrm>
          <a:prstGeom prst="rect">
            <a:avLst/>
          </a:prstGeom>
          <a:noFill/>
          <a:ln w="9525">
            <a:noFill/>
            <a:miter lim="800000"/>
            <a:headEnd/>
            <a:tailEnd/>
          </a:ln>
        </p:spPr>
        <p:txBody>
          <a:bodyPr>
            <a:spAutoFit/>
          </a:bodyPr>
          <a:lstStyle/>
          <a:p>
            <a:pPr>
              <a:spcBef>
                <a:spcPct val="50000"/>
              </a:spcBef>
            </a:pPr>
            <a:r>
              <a:rPr lang="en-US" sz="1800" b="1" dirty="0">
                <a:solidFill>
                  <a:schemeClr val="bg1"/>
                </a:solidFill>
              </a:rPr>
              <a:t>Source:  Jeff Donnelly, Jon Woodruff, Phil Lane; WHOI</a:t>
            </a: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447800"/>
            <a:ext cx="7772400" cy="3306763"/>
          </a:xfrm>
        </p:spPr>
        <p:txBody>
          <a:bodyPr rtlCol="0">
            <a:normAutofit/>
          </a:bodyPr>
          <a:lstStyle/>
          <a:p>
            <a:pPr fontAlgn="auto">
              <a:spcAft>
                <a:spcPts val="0"/>
              </a:spcAft>
              <a:defRPr/>
            </a:pPr>
            <a:r>
              <a:rPr lang="en-US" dirty="0" smtClean="0">
                <a:solidFill>
                  <a:srgbClr val="002060"/>
                </a:solidFill>
                <a:effectLst>
                  <a:outerShdw blurRad="38100" dist="38100" dir="2700000" algn="tl">
                    <a:srgbClr val="000000">
                      <a:alpha val="43137"/>
                    </a:srgbClr>
                  </a:outerShdw>
                </a:effectLst>
              </a:rPr>
              <a:t>Inferences from Modeling</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386" name="Picture 4" descr="iss007e14908"/>
          <p:cNvPicPr>
            <a:picLocks noGrp="1" noChangeAspect="1" noChangeArrowheads="1"/>
          </p:cNvPicPr>
          <p:nvPr>
            <p:ph sz="half" idx="2"/>
          </p:nvPr>
        </p:nvPicPr>
        <p:blipFill>
          <a:blip r:embed="rId3" cstate="print">
            <a:lum bright="36000" contrast="-54000"/>
          </a:blip>
          <a:srcRect b="4210"/>
          <a:stretch>
            <a:fillRect/>
          </a:stretch>
        </p:blipFill>
        <p:spPr>
          <a:xfrm>
            <a:off x="0" y="0"/>
            <a:ext cx="9144000" cy="6858000"/>
          </a:xfrm>
        </p:spPr>
      </p:pic>
      <p:sp>
        <p:nvSpPr>
          <p:cNvPr id="559106" name="Rectangle 2"/>
          <p:cNvSpPr>
            <a:spLocks noGrp="1" noChangeArrowheads="1"/>
          </p:cNvSpPr>
          <p:nvPr>
            <p:ph type="title"/>
          </p:nvPr>
        </p:nvSpPr>
        <p:spPr>
          <a:xfrm>
            <a:off x="457200" y="0"/>
            <a:ext cx="8229600" cy="1143000"/>
          </a:xfrm>
        </p:spPr>
        <p:txBody>
          <a:bodyPr rtlCol="0">
            <a:normAutofit/>
          </a:bodyPr>
          <a:lstStyle/>
          <a:p>
            <a:pPr fontAlgn="auto">
              <a:spcAft>
                <a:spcPts val="0"/>
              </a:spcAft>
              <a:defRPr/>
            </a:pPr>
            <a:r>
              <a:rPr lang="en-US" b="1" dirty="0" smtClean="0">
                <a:solidFill>
                  <a:srgbClr val="FFFF00"/>
                </a:solidFill>
                <a:effectLst>
                  <a:outerShdw blurRad="38100" dist="38100" dir="2700000" algn="tl">
                    <a:srgbClr val="C0C0C0"/>
                  </a:outerShdw>
                </a:effectLst>
              </a:rPr>
              <a:t>The Problem:</a:t>
            </a:r>
          </a:p>
        </p:txBody>
      </p:sp>
      <p:sp>
        <p:nvSpPr>
          <p:cNvPr id="5124" name="Rectangle 3"/>
          <p:cNvSpPr>
            <a:spLocks noGrp="1" noChangeArrowheads="1"/>
          </p:cNvSpPr>
          <p:nvPr>
            <p:ph type="body" sz="half" idx="1"/>
          </p:nvPr>
        </p:nvSpPr>
        <p:spPr>
          <a:xfrm>
            <a:off x="457200" y="2057400"/>
            <a:ext cx="8229600" cy="3657600"/>
          </a:xfrm>
        </p:spPr>
        <p:txBody>
          <a:bodyPr rtlCol="0">
            <a:normAutofit fontScale="85000" lnSpcReduction="20000"/>
          </a:bodyPr>
          <a:lstStyle/>
          <a:p>
            <a:pPr fontAlgn="auto">
              <a:spcAft>
                <a:spcPts val="0"/>
              </a:spcAft>
              <a:buFontTx/>
              <a:buNone/>
              <a:defRPr/>
            </a:pPr>
            <a:endParaRPr lang="en-US" sz="2800" b="1" dirty="0" smtClean="0">
              <a:solidFill>
                <a:srgbClr val="002266"/>
              </a:solidFill>
              <a:effectLst>
                <a:outerShdw blurRad="38100" dist="38100" dir="2700000" algn="tl">
                  <a:srgbClr val="C0C0C0"/>
                </a:outerShdw>
              </a:effectLst>
            </a:endParaRPr>
          </a:p>
          <a:p>
            <a:pPr fontAlgn="auto">
              <a:spcAft>
                <a:spcPts val="0"/>
              </a:spcAft>
              <a:buFont typeface="Arial" pitchFamily="34" charset="0"/>
              <a:buChar char="•"/>
              <a:defRPr/>
            </a:pPr>
            <a:r>
              <a:rPr lang="en-US" sz="3900" b="1" dirty="0" smtClean="0">
                <a:solidFill>
                  <a:srgbClr val="002266"/>
                </a:solidFill>
                <a:effectLst>
                  <a:outerShdw blurRad="38100" dist="38100" dir="2700000" algn="tl">
                    <a:srgbClr val="C0C0C0"/>
                  </a:outerShdw>
                </a:effectLst>
              </a:rPr>
              <a:t>Global models are far too coarse to simulate high intensity tropical cyclones</a:t>
            </a:r>
          </a:p>
          <a:p>
            <a:pPr fontAlgn="auto">
              <a:spcAft>
                <a:spcPts val="0"/>
              </a:spcAft>
              <a:buFont typeface="Arial" pitchFamily="34" charset="0"/>
              <a:buChar char="•"/>
              <a:defRPr/>
            </a:pPr>
            <a:endParaRPr lang="en-US" sz="3900" b="1" dirty="0" smtClean="0">
              <a:solidFill>
                <a:srgbClr val="002266"/>
              </a:solidFill>
              <a:effectLst>
                <a:outerShdw blurRad="38100" dist="38100" dir="2700000" algn="tl">
                  <a:srgbClr val="C0C0C0"/>
                </a:outerShdw>
              </a:effectLst>
            </a:endParaRPr>
          </a:p>
          <a:p>
            <a:pPr fontAlgn="auto">
              <a:spcAft>
                <a:spcPts val="0"/>
              </a:spcAft>
              <a:buFont typeface="Arial" pitchFamily="34" charset="0"/>
              <a:buChar char="•"/>
              <a:defRPr/>
            </a:pPr>
            <a:r>
              <a:rPr lang="en-US" sz="3900" b="1" dirty="0" smtClean="0">
                <a:solidFill>
                  <a:srgbClr val="002266"/>
                </a:solidFill>
                <a:effectLst>
                  <a:outerShdw blurRad="38100" dist="38100" dir="2700000" algn="tl">
                    <a:srgbClr val="C0C0C0"/>
                  </a:outerShdw>
                </a:effectLst>
              </a:rPr>
              <a:t>Embedding regional models within global models introduces problems stemming from incompatibility of models, and even regional models are usually too coarse</a:t>
            </a:r>
          </a:p>
          <a:p>
            <a:pPr fontAlgn="auto">
              <a:spcAft>
                <a:spcPts val="0"/>
              </a:spcAft>
              <a:buFontTx/>
              <a:buNone/>
              <a:defRPr/>
            </a:pPr>
            <a:endParaRPr lang="en-US" sz="2400" dirty="0" smtClean="0">
              <a:effectLst>
                <a:outerShdw blurRad="38100" dist="38100" dir="2700000" algn="tl">
                  <a:srgbClr val="C0C0C0"/>
                </a:outerShdw>
              </a:effectLst>
            </a:endParaRPr>
          </a:p>
          <a:p>
            <a:pPr fontAlgn="auto">
              <a:spcAft>
                <a:spcPts val="0"/>
              </a:spcAft>
              <a:buFontTx/>
              <a:buNone/>
              <a:defRPr/>
            </a:pPr>
            <a:endParaRPr lang="en-US" sz="2400" dirty="0" smtClean="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6"/>
          <p:cNvSpPr>
            <a:spLocks noGrp="1" noChangeArrowheads="1"/>
          </p:cNvSpPr>
          <p:nvPr>
            <p:ph type="title"/>
          </p:nvPr>
        </p:nvSpPr>
        <p:spPr/>
        <p:txBody>
          <a:bodyPr/>
          <a:lstStyle/>
          <a:p>
            <a:pPr eaLnBrk="1" hangingPunct="1"/>
            <a:r>
              <a:rPr lang="en-US" sz="2800" dirty="0" smtClean="0">
                <a:solidFill>
                  <a:srgbClr val="0033CC"/>
                </a:solidFill>
                <a:effectLst>
                  <a:outerShdw blurRad="38100" dist="38100" dir="2700000" algn="tl">
                    <a:srgbClr val="000000">
                      <a:alpha val="43137"/>
                    </a:srgbClr>
                  </a:outerShdw>
                </a:effectLst>
              </a:rPr>
              <a:t>Early historical encounters: The Mongol invasions of Japan in 1274 and 1281</a:t>
            </a:r>
          </a:p>
        </p:txBody>
      </p:sp>
      <p:pic>
        <p:nvPicPr>
          <p:cNvPr id="13315" name="Picture 5" descr="fig1"/>
          <p:cNvPicPr>
            <a:picLocks noGrp="1" noChangeAspect="1" noChangeArrowheads="1"/>
          </p:cNvPicPr>
          <p:nvPr>
            <p:ph idx="1"/>
          </p:nvPr>
        </p:nvPicPr>
        <p:blipFill>
          <a:blip r:embed="rId3" cstate="print"/>
          <a:srcRect/>
          <a:stretch>
            <a:fillRect/>
          </a:stretch>
        </p:blipFill>
        <p:spPr>
          <a:xfrm>
            <a:off x="533400" y="1447800"/>
            <a:ext cx="8229600" cy="4424363"/>
          </a:xfrm>
          <a:noFill/>
        </p:spPr>
      </p:pic>
      <p:sp>
        <p:nvSpPr>
          <p:cNvPr id="13316" name="Text Box 8"/>
          <p:cNvSpPr txBox="1">
            <a:spLocks noChangeArrowheads="1"/>
          </p:cNvSpPr>
          <p:nvPr/>
        </p:nvSpPr>
        <p:spPr bwMode="auto">
          <a:xfrm>
            <a:off x="304800" y="6019800"/>
            <a:ext cx="8458200" cy="641350"/>
          </a:xfrm>
          <a:prstGeom prst="rect">
            <a:avLst/>
          </a:prstGeom>
          <a:noFill/>
          <a:ln w="9525">
            <a:noFill/>
            <a:miter lim="800000"/>
            <a:headEnd/>
            <a:tailEnd/>
          </a:ln>
        </p:spPr>
        <p:txBody>
          <a:bodyPr>
            <a:spAutoFit/>
          </a:bodyPr>
          <a:lstStyle/>
          <a:p>
            <a:pPr algn="ctr">
              <a:spcBef>
                <a:spcPct val="50000"/>
              </a:spcBef>
            </a:pPr>
            <a:r>
              <a:rPr lang="en-US" b="1" dirty="0">
                <a:solidFill>
                  <a:srgbClr val="0033CC"/>
                </a:solidFill>
              </a:rPr>
              <a:t>Scene from the 13th century Mongol invasion scrolls, based on a narrative written by the Japanese warrior </a:t>
            </a:r>
            <a:r>
              <a:rPr lang="en-US" b="1" dirty="0" err="1">
                <a:solidFill>
                  <a:srgbClr val="0033CC"/>
                </a:solidFill>
              </a:rPr>
              <a:t>Takezaki</a:t>
            </a:r>
            <a:r>
              <a:rPr lang="en-US" b="1" dirty="0">
                <a:solidFill>
                  <a:srgbClr val="0033CC"/>
                </a:solidFill>
              </a:rPr>
              <a:t> </a:t>
            </a:r>
            <a:r>
              <a:rPr lang="en-US" b="1" dirty="0" err="1">
                <a:solidFill>
                  <a:srgbClr val="0033CC"/>
                </a:solidFill>
              </a:rPr>
              <a:t>Suenaga</a:t>
            </a:r>
            <a:r>
              <a:rPr lang="en-US" dirty="0">
                <a:solidFill>
                  <a:srgbClr val="0033CC"/>
                </a:solidFill>
              </a:rPr>
              <a:t>. </a:t>
            </a: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410" name="Picture 2" descr="C:\Users\Kerry Emaanuel\Graphics\Transparent Figures\Intensity_histo_models.png"/>
          <p:cNvPicPr>
            <a:picLocks noChangeAspect="1" noChangeArrowheads="1"/>
          </p:cNvPicPr>
          <p:nvPr/>
        </p:nvPicPr>
        <p:blipFill>
          <a:blip r:embed="rId2" cstate="print"/>
          <a:srcRect t="10204" b="9389"/>
          <a:stretch>
            <a:fillRect/>
          </a:stretch>
        </p:blipFill>
        <p:spPr bwMode="auto">
          <a:xfrm>
            <a:off x="228600" y="228600"/>
            <a:ext cx="5478463" cy="6203950"/>
          </a:xfrm>
          <a:prstGeom prst="rect">
            <a:avLst/>
          </a:prstGeom>
          <a:noFill/>
          <a:ln w="9525">
            <a:noFill/>
            <a:miter lim="800000"/>
            <a:headEnd/>
            <a:tailEnd/>
          </a:ln>
        </p:spPr>
      </p:pic>
      <p:sp>
        <p:nvSpPr>
          <p:cNvPr id="17411" name="TextBox 5"/>
          <p:cNvSpPr txBox="1">
            <a:spLocks noChangeArrowheads="1"/>
          </p:cNvSpPr>
          <p:nvPr/>
        </p:nvSpPr>
        <p:spPr bwMode="auto">
          <a:xfrm>
            <a:off x="5257800" y="1828800"/>
            <a:ext cx="3505200" cy="2308225"/>
          </a:xfrm>
          <a:prstGeom prst="rect">
            <a:avLst/>
          </a:prstGeom>
          <a:noFill/>
          <a:ln w="9525">
            <a:noFill/>
            <a:miter lim="800000"/>
            <a:headEnd/>
            <a:tailEnd/>
          </a:ln>
        </p:spPr>
        <p:txBody>
          <a:bodyPr>
            <a:spAutoFit/>
          </a:bodyPr>
          <a:lstStyle/>
          <a:p>
            <a:r>
              <a:rPr lang="en-US" sz="2400">
                <a:solidFill>
                  <a:srgbClr val="002060"/>
                </a:solidFill>
                <a:latin typeface="Calibri" pitchFamily="34" charset="0"/>
              </a:rPr>
              <a:t>Histograms of Tropical Cyclone Intensity as Simulated by a Global Model with 50 km grid point spacing. (Courtesy Isaac Held, GFDL)</a:t>
            </a:r>
          </a:p>
        </p:txBody>
      </p:sp>
      <p:cxnSp>
        <p:nvCxnSpPr>
          <p:cNvPr id="10" name="Straight Connector 9"/>
          <p:cNvCxnSpPr/>
          <p:nvPr/>
        </p:nvCxnSpPr>
        <p:spPr>
          <a:xfrm rot="5400000">
            <a:off x="2324100" y="1257300"/>
            <a:ext cx="1447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5400000">
            <a:off x="2324100" y="3314700"/>
            <a:ext cx="1447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5400000">
            <a:off x="2324100" y="5372100"/>
            <a:ext cx="1447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rot="10800000">
            <a:off x="3124200" y="5105400"/>
            <a:ext cx="2895600" cy="53340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416" name="TextBox 16"/>
          <p:cNvSpPr txBox="1">
            <a:spLocks noChangeArrowheads="1"/>
          </p:cNvSpPr>
          <p:nvPr/>
        </p:nvSpPr>
        <p:spPr bwMode="auto">
          <a:xfrm>
            <a:off x="6096000" y="5486400"/>
            <a:ext cx="2667000" cy="369888"/>
          </a:xfrm>
          <a:prstGeom prst="rect">
            <a:avLst/>
          </a:prstGeom>
          <a:noFill/>
          <a:ln w="9525">
            <a:noFill/>
            <a:miter lim="800000"/>
            <a:headEnd/>
            <a:tailEnd/>
          </a:ln>
        </p:spPr>
        <p:txBody>
          <a:bodyPr>
            <a:spAutoFit/>
          </a:bodyPr>
          <a:lstStyle/>
          <a:p>
            <a:r>
              <a:rPr lang="en-US">
                <a:latin typeface="Calibri" pitchFamily="34" charset="0"/>
              </a:rPr>
              <a:t>Category 3</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434" name="Picture 2" descr="C:\Users\Kerry Emaanuel\World Bank Project\miroc_pdf.png"/>
          <p:cNvPicPr>
            <a:picLocks noChangeAspect="1" noChangeArrowheads="1"/>
          </p:cNvPicPr>
          <p:nvPr/>
        </p:nvPicPr>
        <p:blipFill>
          <a:blip r:embed="rId2" cstate="print"/>
          <a:srcRect/>
          <a:stretch>
            <a:fillRect/>
          </a:stretch>
        </p:blipFill>
        <p:spPr bwMode="auto">
          <a:xfrm>
            <a:off x="4343400" y="152400"/>
            <a:ext cx="4268788" cy="3200400"/>
          </a:xfrm>
          <a:prstGeom prst="rect">
            <a:avLst/>
          </a:prstGeom>
          <a:noFill/>
          <a:ln w="9525">
            <a:noFill/>
            <a:miter lim="800000"/>
            <a:headEnd/>
            <a:tailEnd/>
          </a:ln>
        </p:spPr>
      </p:pic>
      <p:pic>
        <p:nvPicPr>
          <p:cNvPr id="18435" name="Picture 3" descr="C:\Users\Kerry Emaanuel\World Bank Project\miroc_dam_prob.png"/>
          <p:cNvPicPr>
            <a:picLocks noChangeAspect="1" noChangeArrowheads="1"/>
          </p:cNvPicPr>
          <p:nvPr/>
        </p:nvPicPr>
        <p:blipFill>
          <a:blip r:embed="rId3" cstate="print"/>
          <a:srcRect/>
          <a:stretch>
            <a:fillRect/>
          </a:stretch>
        </p:blipFill>
        <p:spPr bwMode="auto">
          <a:xfrm>
            <a:off x="4343400" y="3390900"/>
            <a:ext cx="4267200" cy="3198813"/>
          </a:xfrm>
          <a:prstGeom prst="rect">
            <a:avLst/>
          </a:prstGeom>
          <a:noFill/>
          <a:ln w="9525">
            <a:noFill/>
            <a:miter lim="800000"/>
            <a:headEnd/>
            <a:tailEnd/>
          </a:ln>
        </p:spPr>
      </p:pic>
      <p:sp>
        <p:nvSpPr>
          <p:cNvPr id="18436" name="TextBox 3"/>
          <p:cNvSpPr txBox="1">
            <a:spLocks noChangeArrowheads="1"/>
          </p:cNvSpPr>
          <p:nvPr/>
        </p:nvSpPr>
        <p:spPr bwMode="auto">
          <a:xfrm>
            <a:off x="457200" y="914400"/>
            <a:ext cx="3200400" cy="1384300"/>
          </a:xfrm>
          <a:prstGeom prst="rect">
            <a:avLst/>
          </a:prstGeom>
          <a:noFill/>
          <a:ln w="9525">
            <a:noFill/>
            <a:miter lim="800000"/>
            <a:headEnd/>
            <a:tailEnd/>
          </a:ln>
        </p:spPr>
        <p:txBody>
          <a:bodyPr>
            <a:spAutoFit/>
          </a:bodyPr>
          <a:lstStyle/>
          <a:p>
            <a:r>
              <a:rPr lang="en-US" sz="2800">
                <a:solidFill>
                  <a:srgbClr val="002060"/>
                </a:solidFill>
                <a:latin typeface="Calibri" pitchFamily="34" charset="0"/>
              </a:rPr>
              <a:t>Probability Density of TC Damage, U.S. East Coast</a:t>
            </a:r>
          </a:p>
        </p:txBody>
      </p:sp>
      <p:sp>
        <p:nvSpPr>
          <p:cNvPr id="18437" name="TextBox 4"/>
          <p:cNvSpPr txBox="1">
            <a:spLocks noChangeArrowheads="1"/>
          </p:cNvSpPr>
          <p:nvPr/>
        </p:nvSpPr>
        <p:spPr bwMode="auto">
          <a:xfrm>
            <a:off x="381000" y="4114800"/>
            <a:ext cx="3200400" cy="2246313"/>
          </a:xfrm>
          <a:prstGeom prst="rect">
            <a:avLst/>
          </a:prstGeom>
          <a:noFill/>
          <a:ln w="9525">
            <a:noFill/>
            <a:miter lim="800000"/>
            <a:headEnd/>
            <a:tailEnd/>
          </a:ln>
        </p:spPr>
        <p:txBody>
          <a:bodyPr>
            <a:spAutoFit/>
          </a:bodyPr>
          <a:lstStyle/>
          <a:p>
            <a:r>
              <a:rPr lang="en-US" sz="2800">
                <a:solidFill>
                  <a:srgbClr val="002060"/>
                </a:solidFill>
                <a:latin typeface="Calibri" pitchFamily="34" charset="0"/>
              </a:rPr>
              <a:t>Damage Multiplied by Probability Density of TC Damage, U.S. East Coast</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Box 1"/>
          <p:cNvSpPr txBox="1">
            <a:spLocks noChangeArrowheads="1"/>
          </p:cNvSpPr>
          <p:nvPr/>
        </p:nvSpPr>
        <p:spPr bwMode="auto">
          <a:xfrm>
            <a:off x="457200" y="1676400"/>
            <a:ext cx="8153400" cy="3970338"/>
          </a:xfrm>
          <a:prstGeom prst="rect">
            <a:avLst/>
          </a:prstGeom>
          <a:noFill/>
          <a:ln w="9525">
            <a:noFill/>
            <a:miter lim="800000"/>
            <a:headEnd/>
            <a:tailEnd/>
          </a:ln>
        </p:spPr>
        <p:txBody>
          <a:bodyPr>
            <a:spAutoFit/>
          </a:bodyPr>
          <a:lstStyle/>
          <a:p>
            <a:pPr algn="just"/>
            <a:r>
              <a:rPr lang="en-US" sz="3600" b="1">
                <a:solidFill>
                  <a:srgbClr val="002060"/>
                </a:solidFill>
                <a:latin typeface="Calibri" pitchFamily="34" charset="0"/>
              </a:rPr>
              <a:t>To the extent that they simulate tropical cyclones at all, global models simulate storms that are largely irrelevant to society and to the climate system itself, given that ocean stirring effects are heavily weighted towards the most intense storms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92163"/>
          </a:xfrm>
        </p:spPr>
        <p:txBody>
          <a:bodyPr rtlCol="0">
            <a:normAutofit/>
          </a:bodyPr>
          <a:lstStyle/>
          <a:p>
            <a:pPr fontAlgn="auto">
              <a:spcAft>
                <a:spcPts val="0"/>
              </a:spcAft>
              <a:defRPr/>
            </a:pPr>
            <a:r>
              <a:rPr lang="en-US" sz="3200" dirty="0" smtClean="0">
                <a:solidFill>
                  <a:srgbClr val="002060"/>
                </a:solidFill>
                <a:effectLst>
                  <a:outerShdw blurRad="38100" dist="38100" dir="2700000" algn="tl">
                    <a:srgbClr val="000000">
                      <a:alpha val="43137"/>
                    </a:srgbClr>
                  </a:outerShdw>
                </a:effectLst>
              </a:rPr>
              <a:t>Decomposition of PDI Trends</a:t>
            </a:r>
            <a:endParaRPr lang="en-US" sz="3200" dirty="0">
              <a:solidFill>
                <a:srgbClr val="002060"/>
              </a:solidFill>
              <a:effectLst>
                <a:outerShdw blurRad="38100" dist="38100" dir="2700000" algn="tl">
                  <a:srgbClr val="000000">
                    <a:alpha val="43137"/>
                  </a:srgbClr>
                </a:outerShdw>
              </a:effectLst>
            </a:endParaRPr>
          </a:p>
        </p:txBody>
      </p:sp>
      <p:pic>
        <p:nvPicPr>
          <p:cNvPr id="22531" name="Picture 2" descr="C:\Users\Kerry Emaanuel\Graphics\Transparent Figures\1980_2006_pdi_decomp_trend.PNG"/>
          <p:cNvPicPr>
            <a:picLocks noChangeAspect="1" noChangeArrowheads="1"/>
          </p:cNvPicPr>
          <p:nvPr/>
        </p:nvPicPr>
        <p:blipFill>
          <a:blip r:embed="rId3" cstate="print"/>
          <a:srcRect/>
          <a:stretch>
            <a:fillRect/>
          </a:stretch>
        </p:blipFill>
        <p:spPr bwMode="auto">
          <a:xfrm>
            <a:off x="228600" y="685800"/>
            <a:ext cx="8820150" cy="6172200"/>
          </a:xfrm>
          <a:prstGeom prst="rect">
            <a:avLst/>
          </a:prstGeom>
          <a:noFill/>
          <a:ln w="9525">
            <a:noFill/>
            <a:miter lim="800000"/>
            <a:headEnd/>
            <a:tailEnd/>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iss007e14908"/>
          <p:cNvPicPr>
            <a:picLocks noGrp="1" noChangeAspect="1" noChangeArrowheads="1"/>
          </p:cNvPicPr>
          <p:nvPr>
            <p:ph sz="quarter" idx="2"/>
          </p:nvPr>
        </p:nvPicPr>
        <p:blipFill>
          <a:blip r:embed="rId3" cstate="print">
            <a:lum bright="36000" contrast="-54000"/>
          </a:blip>
          <a:srcRect b="4210"/>
          <a:stretch>
            <a:fillRect/>
          </a:stretch>
        </p:blipFill>
        <p:spPr>
          <a:xfrm>
            <a:off x="0" y="0"/>
            <a:ext cx="9144000" cy="6858000"/>
          </a:xfrm>
          <a:noFill/>
        </p:spPr>
      </p:pic>
      <p:sp>
        <p:nvSpPr>
          <p:cNvPr id="196611" name="Rectangle 3"/>
          <p:cNvSpPr>
            <a:spLocks noGrp="1" noChangeArrowheads="1"/>
          </p:cNvSpPr>
          <p:nvPr>
            <p:ph type="title"/>
          </p:nvPr>
        </p:nvSpPr>
        <p:spPr>
          <a:xfrm>
            <a:off x="457200" y="0"/>
            <a:ext cx="8229600" cy="1143000"/>
          </a:xfrm>
        </p:spPr>
        <p:txBody>
          <a:bodyPr/>
          <a:lstStyle/>
          <a:p>
            <a:pPr eaLnBrk="1" hangingPunct="1">
              <a:defRPr/>
            </a:pPr>
            <a:r>
              <a:rPr lang="en-US" sz="4000" dirty="0" smtClean="0">
                <a:solidFill>
                  <a:srgbClr val="FFFF00"/>
                </a:solidFill>
                <a:effectLst>
                  <a:outerShdw blurRad="38100" dist="38100" dir="2700000" algn="tl">
                    <a:srgbClr val="C0C0C0"/>
                  </a:outerShdw>
                </a:effectLst>
              </a:rPr>
              <a:t>Sensitivity to Shear and Potential Intensity</a:t>
            </a:r>
          </a:p>
        </p:txBody>
      </p:sp>
      <p:pic>
        <p:nvPicPr>
          <p:cNvPr id="67588" name="Picture 3" descr="C:\Users\Kerry Emaanuel\Riskproject\Shear_PI_Comp2.png"/>
          <p:cNvPicPr>
            <a:picLocks noGrp="1" noChangeAspect="1" noChangeArrowheads="1"/>
          </p:cNvPicPr>
          <p:nvPr>
            <p:ph sz="quarter" idx="2"/>
          </p:nvPr>
        </p:nvPicPr>
        <p:blipFill>
          <a:blip r:embed="rId4" cstate="print"/>
          <a:srcRect/>
          <a:stretch>
            <a:fillRect/>
          </a:stretch>
        </p:blipFill>
        <p:spPr>
          <a:xfrm>
            <a:off x="1295400" y="1219200"/>
            <a:ext cx="6850063" cy="5411788"/>
          </a:xfrm>
          <a:noFill/>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nvGraphicFramePr>
        <p:xfrm>
          <a:off x="1752600" y="2286000"/>
          <a:ext cx="5665124" cy="1750460"/>
        </p:xfrm>
        <a:graphic>
          <a:graphicData uri="http://schemas.openxmlformats.org/presentationml/2006/ole">
            <p:oleObj spid="_x0000_s121858" name="Equation" r:id="rId4" imgW="2260440" imgH="698400" progId="Equation.DSMT4">
              <p:embed/>
            </p:oleObj>
          </a:graphicData>
        </a:graphic>
      </p:graphicFrame>
      <p:sp>
        <p:nvSpPr>
          <p:cNvPr id="4" name="TextBox 3"/>
          <p:cNvSpPr txBox="1"/>
          <p:nvPr/>
        </p:nvSpPr>
        <p:spPr>
          <a:xfrm>
            <a:off x="914400" y="381000"/>
            <a:ext cx="6858000" cy="954107"/>
          </a:xfrm>
          <a:prstGeom prst="rect">
            <a:avLst/>
          </a:prstGeom>
          <a:noFill/>
        </p:spPr>
        <p:txBody>
          <a:bodyPr wrap="square" rtlCol="0">
            <a:spAutoFit/>
          </a:bodyPr>
          <a:lstStyle/>
          <a:p>
            <a:pPr algn="ctr"/>
            <a:r>
              <a:rPr lang="en-US" sz="2800" dirty="0" smtClean="0">
                <a:solidFill>
                  <a:srgbClr val="002060"/>
                </a:solidFill>
                <a:effectLst>
                  <a:outerShdw blurRad="38100" dist="38100" dir="2700000" algn="tl">
                    <a:srgbClr val="000000">
                      <a:alpha val="43137"/>
                    </a:srgbClr>
                  </a:outerShdw>
                </a:effectLst>
              </a:rPr>
              <a:t>Hydrostatic Compensation (following Holloway and Neelin)</a:t>
            </a:r>
            <a:endParaRPr lang="en-US" sz="2800" dirty="0">
              <a:solidFill>
                <a:srgbClr val="002060"/>
              </a:solidFill>
              <a:effectLst>
                <a:outerShdw blurRad="38100" dist="38100" dir="2700000" algn="tl">
                  <a:srgbClr val="000000">
                    <a:alpha val="43137"/>
                  </a:srgbClr>
                </a:outerShdw>
              </a:effectLst>
            </a:endParaRPr>
          </a:p>
        </p:txBody>
      </p:sp>
      <p:sp>
        <p:nvSpPr>
          <p:cNvPr id="5" name="TextBox 4"/>
          <p:cNvSpPr txBox="1"/>
          <p:nvPr/>
        </p:nvSpPr>
        <p:spPr>
          <a:xfrm>
            <a:off x="609600" y="1752600"/>
            <a:ext cx="5638800" cy="369332"/>
          </a:xfrm>
          <a:prstGeom prst="rect">
            <a:avLst/>
          </a:prstGeom>
          <a:noFill/>
        </p:spPr>
        <p:txBody>
          <a:bodyPr wrap="square" rtlCol="0">
            <a:spAutoFit/>
          </a:bodyPr>
          <a:lstStyle/>
          <a:p>
            <a:r>
              <a:rPr lang="en-US" dirty="0" smtClean="0">
                <a:solidFill>
                  <a:srgbClr val="002060"/>
                </a:solidFill>
              </a:rPr>
              <a:t>Perturbations to moist adiabatic troposphere:</a:t>
            </a:r>
            <a:endParaRPr lang="en-US" dirty="0">
              <a:solidFill>
                <a:srgbClr val="002060"/>
              </a:solidFill>
            </a:endParaRPr>
          </a:p>
        </p:txBody>
      </p:sp>
      <p:sp>
        <p:nvSpPr>
          <p:cNvPr id="6" name="TextBox 5"/>
          <p:cNvSpPr txBox="1"/>
          <p:nvPr/>
        </p:nvSpPr>
        <p:spPr>
          <a:xfrm>
            <a:off x="762000" y="4114800"/>
            <a:ext cx="6400800" cy="381000"/>
          </a:xfrm>
          <a:prstGeom prst="rect">
            <a:avLst/>
          </a:prstGeom>
          <a:noFill/>
        </p:spPr>
        <p:txBody>
          <a:bodyPr wrap="square" rtlCol="0">
            <a:spAutoFit/>
          </a:bodyPr>
          <a:lstStyle/>
          <a:p>
            <a:r>
              <a:rPr lang="en-US" dirty="0" smtClean="0">
                <a:solidFill>
                  <a:srgbClr val="002060"/>
                </a:solidFill>
              </a:rPr>
              <a:t>Stratospheric compensation:</a:t>
            </a:r>
            <a:endParaRPr lang="en-US" dirty="0">
              <a:solidFill>
                <a:srgbClr val="002060"/>
              </a:solidFill>
            </a:endParaRPr>
          </a:p>
        </p:txBody>
      </p:sp>
      <p:graphicFrame>
        <p:nvGraphicFramePr>
          <p:cNvPr id="7" name="Object 6"/>
          <p:cNvGraphicFramePr>
            <a:graphicFrameLocks noChangeAspect="1"/>
          </p:cNvGraphicFramePr>
          <p:nvPr/>
        </p:nvGraphicFramePr>
        <p:xfrm>
          <a:off x="1554163" y="4876800"/>
          <a:ext cx="6127750" cy="1066800"/>
        </p:xfrm>
        <a:graphic>
          <a:graphicData uri="http://schemas.openxmlformats.org/presentationml/2006/ole">
            <p:oleObj spid="_x0000_s121859" name="Equation" r:id="rId5" imgW="2552400" imgH="444240" progId="Equation.DSMT4">
              <p:embed/>
            </p:oleObj>
          </a:graphicData>
        </a:graphic>
      </p:graphicFrame>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nvGraphicFramePr>
        <p:xfrm>
          <a:off x="3429000" y="2362200"/>
          <a:ext cx="1766094" cy="614293"/>
        </p:xfrm>
        <a:graphic>
          <a:graphicData uri="http://schemas.openxmlformats.org/presentationml/2006/ole">
            <p:oleObj spid="_x0000_s122882" name="Equation" r:id="rId4" imgW="583920" imgH="203040" progId="Equation.DSMT4">
              <p:embed/>
            </p:oleObj>
          </a:graphicData>
        </a:graphic>
      </p:graphicFrame>
      <p:sp>
        <p:nvSpPr>
          <p:cNvPr id="3" name="TextBox 2"/>
          <p:cNvSpPr txBox="1"/>
          <p:nvPr/>
        </p:nvSpPr>
        <p:spPr>
          <a:xfrm>
            <a:off x="533400" y="914400"/>
            <a:ext cx="7391400" cy="523220"/>
          </a:xfrm>
          <a:prstGeom prst="rect">
            <a:avLst/>
          </a:prstGeom>
          <a:noFill/>
        </p:spPr>
        <p:txBody>
          <a:bodyPr wrap="square" rtlCol="0">
            <a:spAutoFit/>
          </a:bodyPr>
          <a:lstStyle/>
          <a:p>
            <a:r>
              <a:rPr lang="en-US" sz="2800" dirty="0" smtClean="0">
                <a:solidFill>
                  <a:srgbClr val="002060"/>
                </a:solidFill>
              </a:rPr>
              <a:t>For typical values of the parameters </a:t>
            </a:r>
            <a:endParaRPr lang="en-US" sz="2800" dirty="0">
              <a:solidFill>
                <a:srgbClr val="002060"/>
              </a:solidFill>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solidFill>
                  <a:srgbClr val="002060"/>
                </a:solidFill>
                <a:effectLst>
                  <a:outerShdw blurRad="38100" dist="38100" dir="2700000" algn="tl">
                    <a:srgbClr val="000000">
                      <a:alpha val="43137"/>
                    </a:srgbClr>
                  </a:outerShdw>
                </a:effectLst>
              </a:rPr>
              <a:t>Ozone may not explain spatial pattern of cooling</a:t>
            </a:r>
            <a:br>
              <a:rPr lang="en-US" sz="2800" dirty="0" smtClean="0">
                <a:solidFill>
                  <a:srgbClr val="002060"/>
                </a:solidFill>
                <a:effectLst>
                  <a:outerShdw blurRad="38100" dist="38100" dir="2700000" algn="tl">
                    <a:srgbClr val="000000">
                      <a:alpha val="43137"/>
                    </a:srgbClr>
                  </a:outerShdw>
                </a:effectLst>
              </a:rPr>
            </a:br>
            <a:r>
              <a:rPr lang="en-US" sz="2800" dirty="0" smtClean="0">
                <a:solidFill>
                  <a:srgbClr val="002060"/>
                </a:solidFill>
                <a:effectLst>
                  <a:outerShdw blurRad="38100" dist="38100" dir="2700000" algn="tl">
                    <a:srgbClr val="000000">
                      <a:alpha val="43137"/>
                    </a:srgbClr>
                  </a:outerShdw>
                </a:effectLst>
              </a:rPr>
              <a:t>(Fu and Wallace, </a:t>
            </a:r>
            <a:r>
              <a:rPr lang="en-US" sz="2800" i="1" dirty="0" smtClean="0">
                <a:solidFill>
                  <a:srgbClr val="002060"/>
                </a:solidFill>
                <a:effectLst>
                  <a:outerShdw blurRad="38100" dist="38100" dir="2700000" algn="tl">
                    <a:srgbClr val="000000">
                      <a:alpha val="43137"/>
                    </a:srgbClr>
                  </a:outerShdw>
                </a:effectLst>
              </a:rPr>
              <a:t>Science</a:t>
            </a:r>
            <a:r>
              <a:rPr lang="en-US" sz="2800" dirty="0" smtClean="0">
                <a:solidFill>
                  <a:srgbClr val="002060"/>
                </a:solidFill>
                <a:effectLst>
                  <a:outerShdw blurRad="38100" dist="38100" dir="2700000" algn="tl">
                    <a:srgbClr val="000000">
                      <a:alpha val="43137"/>
                    </a:srgbClr>
                  </a:outerShdw>
                </a:effectLst>
              </a:rPr>
              <a:t>, 2006)</a:t>
            </a:r>
            <a:endParaRPr lang="en-US" sz="2800" dirty="0">
              <a:solidFill>
                <a:srgbClr val="002060"/>
              </a:solidFill>
              <a:effectLst>
                <a:outerShdw blurRad="38100" dist="38100" dir="2700000" algn="tl">
                  <a:srgbClr val="000000">
                    <a:alpha val="43137"/>
                  </a:srgbClr>
                </a:outerShdw>
              </a:effectLst>
            </a:endParaRPr>
          </a:p>
        </p:txBody>
      </p:sp>
      <p:pic>
        <p:nvPicPr>
          <p:cNvPr id="61442" name="Picture 2" descr="http://www.sciencemag.org.libproxy.mit.edu/content/vol312/issue5777/images/large/312_1179_F1.jpeg"/>
          <p:cNvPicPr>
            <a:picLocks noChangeAspect="1" noChangeArrowheads="1"/>
          </p:cNvPicPr>
          <p:nvPr/>
        </p:nvPicPr>
        <p:blipFill>
          <a:blip r:embed="rId3" cstate="print"/>
          <a:srcRect/>
          <a:stretch>
            <a:fillRect/>
          </a:stretch>
        </p:blipFill>
        <p:spPr bwMode="auto">
          <a:xfrm>
            <a:off x="1684655" y="1447800"/>
            <a:ext cx="6062356" cy="4876800"/>
          </a:xfrm>
          <a:prstGeom prst="rect">
            <a:avLst/>
          </a:prstGeom>
          <a:noFill/>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solidFill>
                  <a:srgbClr val="002060"/>
                </a:solidFill>
                <a:effectLst>
                  <a:outerShdw blurRad="38100" dist="38100" dir="2700000" algn="tl">
                    <a:srgbClr val="000000">
                      <a:alpha val="43137"/>
                    </a:srgbClr>
                  </a:outerShdw>
                </a:effectLst>
              </a:rPr>
              <a:t>Stratospheric Compensation</a:t>
            </a:r>
            <a:endParaRPr lang="en-US" sz="3200" dirty="0">
              <a:solidFill>
                <a:srgbClr val="002060"/>
              </a:solidFill>
              <a:effectLst>
                <a:outerShdw blurRad="38100" dist="38100" dir="2700000" algn="tl">
                  <a:srgbClr val="000000">
                    <a:alpha val="43137"/>
                  </a:srgbClr>
                </a:outerShdw>
              </a:effectLst>
            </a:endParaRPr>
          </a:p>
        </p:txBody>
      </p:sp>
      <p:pic>
        <p:nvPicPr>
          <p:cNvPr id="113666" name="Picture 2" descr="C:\Documents and Settings\Kerry Emanuel\My Documents\Graphics\Technical figures\Stratosphere_relax.png"/>
          <p:cNvPicPr>
            <a:picLocks noChangeAspect="1" noChangeArrowheads="1"/>
          </p:cNvPicPr>
          <p:nvPr/>
        </p:nvPicPr>
        <p:blipFill>
          <a:blip r:embed="rId3" cstate="print"/>
          <a:srcRect/>
          <a:stretch>
            <a:fillRect/>
          </a:stretch>
        </p:blipFill>
        <p:spPr bwMode="auto">
          <a:xfrm>
            <a:off x="1143000" y="1219200"/>
            <a:ext cx="6832786" cy="5119892"/>
          </a:xfrm>
          <a:prstGeom prst="rect">
            <a:avLst/>
          </a:prstGeom>
          <a:noFill/>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7346" name="Picture 2"/>
          <p:cNvPicPr>
            <a:picLocks noChangeAspect="1" noChangeArrowheads="1"/>
          </p:cNvPicPr>
          <p:nvPr/>
        </p:nvPicPr>
        <p:blipFill>
          <a:blip r:embed="rId2" cstate="print"/>
          <a:srcRect/>
          <a:stretch>
            <a:fillRect/>
          </a:stretch>
        </p:blipFill>
        <p:spPr bwMode="auto">
          <a:xfrm>
            <a:off x="533399" y="766075"/>
            <a:ext cx="7924801" cy="5796650"/>
          </a:xfrm>
          <a:prstGeom prst="rect">
            <a:avLst/>
          </a:prstGeom>
          <a:noFill/>
          <a:ln w="9525">
            <a:noFill/>
            <a:miter lim="800000"/>
            <a:headEnd/>
            <a:tailEnd/>
          </a:ln>
        </p:spPr>
      </p:pic>
      <p:sp>
        <p:nvSpPr>
          <p:cNvPr id="3" name="TextBox 2"/>
          <p:cNvSpPr txBox="1"/>
          <p:nvPr/>
        </p:nvSpPr>
        <p:spPr>
          <a:xfrm>
            <a:off x="304800" y="228600"/>
            <a:ext cx="8534400" cy="461665"/>
          </a:xfrm>
          <a:prstGeom prst="rect">
            <a:avLst/>
          </a:prstGeom>
          <a:noFill/>
        </p:spPr>
        <p:txBody>
          <a:bodyPr wrap="square" rtlCol="0">
            <a:spAutoFit/>
          </a:bodyPr>
          <a:lstStyle/>
          <a:p>
            <a:pPr algn="ctr"/>
            <a:r>
              <a:rPr lang="en-US" sz="2400" dirty="0" smtClean="0">
                <a:solidFill>
                  <a:srgbClr val="0D428F"/>
                </a:solidFill>
                <a:effectLst>
                  <a:outerShdw blurRad="38100" dist="38100" dir="2700000" algn="tl">
                    <a:srgbClr val="000000">
                      <a:alpha val="43137"/>
                    </a:srgbClr>
                  </a:outerShdw>
                </a:effectLst>
              </a:rPr>
              <a:t>Application to the Climate of the Pliocene</a:t>
            </a:r>
            <a:endParaRPr lang="en-US" sz="2400" dirty="0">
              <a:solidFill>
                <a:srgbClr val="0D428F"/>
              </a:solidFill>
              <a:effectLst>
                <a:outerShdw blurRad="38100" dist="38100" dir="2700000" algn="tl">
                  <a:srgbClr val="000000">
                    <a:alpha val="43137"/>
                  </a:srgbClr>
                </a:outerShdw>
              </a:effectLst>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F2AB1"/>
                </a:solidFill>
                <a:effectLst>
                  <a:outerShdw blurRad="38100" dist="38100" dir="2700000" algn="tl">
                    <a:srgbClr val="000000">
                      <a:alpha val="43137"/>
                    </a:srgbClr>
                  </a:outerShdw>
                </a:effectLst>
                <a:latin typeface="Arial" pitchFamily="34" charset="0"/>
                <a:cs typeface="Arial" pitchFamily="34" charset="0"/>
              </a:rPr>
              <a:t>Galveston, 1900</a:t>
            </a:r>
            <a:endParaRPr lang="en-US" dirty="0">
              <a:solidFill>
                <a:srgbClr val="0F2AB1"/>
              </a:solidFill>
              <a:effectLst>
                <a:outerShdw blurRad="38100" dist="38100" dir="2700000" algn="tl">
                  <a:srgbClr val="000000">
                    <a:alpha val="43137"/>
                  </a:srgbClr>
                </a:outerShdw>
              </a:effectLst>
              <a:latin typeface="Arial" pitchFamily="34" charset="0"/>
              <a:cs typeface="Arial" pitchFamily="34" charset="0"/>
            </a:endParaRPr>
          </a:p>
        </p:txBody>
      </p:sp>
      <p:sp>
        <p:nvSpPr>
          <p:cNvPr id="101377" name="Rectangle 1"/>
          <p:cNvSpPr>
            <a:spLocks noChangeArrowheads="1"/>
          </p:cNvSpPr>
          <p:nvPr/>
        </p:nvSpPr>
        <p:spPr bwMode="auto">
          <a:xfrm>
            <a:off x="685800" y="1827311"/>
            <a:ext cx="7391400" cy="298543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38100" algn="l" defTabSz="914400" rtl="0" eaLnBrk="1" fontAlgn="base" latinLnBrk="0" hangingPunct="1">
              <a:lnSpc>
                <a:spcPct val="100000"/>
              </a:lnSpc>
              <a:spcBef>
                <a:spcPct val="0"/>
              </a:spcBef>
              <a:spcAft>
                <a:spcPct val="0"/>
              </a:spcAft>
              <a:buClrTx/>
              <a:buSzTx/>
              <a:buFontTx/>
              <a:buNone/>
              <a:tabLst/>
            </a:pPr>
            <a:r>
              <a:rPr kumimoji="0" lang="en-US" sz="2400" b="0" i="1" u="none" strike="noStrike" cap="none" normalizeH="0" baseline="0" dirty="0" smtClean="0">
                <a:ln>
                  <a:noFill/>
                </a:ln>
                <a:solidFill>
                  <a:srgbClr val="0F2AB1"/>
                </a:solidFill>
                <a:effectLst/>
                <a:latin typeface="Arial" pitchFamily="34" charset="0"/>
                <a:ea typeface="Times New Roman" pitchFamily="18" charset="0"/>
                <a:cs typeface="Arial" pitchFamily="34" charset="0"/>
              </a:rPr>
              <a:t>The opinion held by some who are unacquainted with the actual conditions of things, that Galveston will at some time be seriously damaged by some such disturbance, is simply an absurd delusion</a:t>
            </a:r>
          </a:p>
          <a:p>
            <a:pPr marL="0" marR="0" lvl="0" indent="3810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rgbClr val="0F2AB1"/>
              </a:solidFill>
              <a:effectLst/>
              <a:latin typeface="Arial" pitchFamily="34" charset="0"/>
              <a:cs typeface="Arial" pitchFamily="34" charset="0"/>
            </a:endParaRPr>
          </a:p>
          <a:p>
            <a:pPr marL="0" marR="0" lvl="0" indent="3810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0F2AB1"/>
                </a:solidFill>
                <a:effectLst/>
                <a:latin typeface="Arial" pitchFamily="34" charset="0"/>
                <a:ea typeface="Times New Roman" pitchFamily="18" charset="0"/>
                <a:cs typeface="Arial" pitchFamily="34" charset="0"/>
              </a:rPr>
              <a:t>-  </a:t>
            </a:r>
            <a:r>
              <a:rPr kumimoji="0" lang="en-US" sz="2200" b="0" i="0" u="none" strike="noStrike" cap="none" normalizeH="0" baseline="0" dirty="0" smtClean="0">
                <a:ln>
                  <a:noFill/>
                </a:ln>
                <a:solidFill>
                  <a:srgbClr val="0F2AB1"/>
                </a:solidFill>
                <a:effectLst/>
                <a:latin typeface="Arial" pitchFamily="34" charset="0"/>
                <a:ea typeface="Times New Roman" pitchFamily="18" charset="0"/>
                <a:cs typeface="Arial" pitchFamily="34" charset="0"/>
              </a:rPr>
              <a:t>Isaac Cline, Local Forecast Official and Section Director, U.S Weather Bureau, Galveston, Texas, in </a:t>
            </a:r>
            <a:r>
              <a:rPr kumimoji="0" lang="en-US" sz="2200" b="0" i="1" u="none" strike="noStrike" cap="none" normalizeH="0" baseline="0" dirty="0" smtClean="0">
                <a:ln>
                  <a:noFill/>
                </a:ln>
                <a:solidFill>
                  <a:srgbClr val="0F2AB1"/>
                </a:solidFill>
                <a:effectLst/>
                <a:latin typeface="Arial" pitchFamily="34" charset="0"/>
                <a:ea typeface="Times New Roman" pitchFamily="18" charset="0"/>
                <a:cs typeface="Arial" pitchFamily="34" charset="0"/>
              </a:rPr>
              <a:t>The Galveston News</a:t>
            </a:r>
            <a:r>
              <a:rPr kumimoji="0" lang="en-US" sz="2200" b="0" i="0" u="none" strike="noStrike" cap="none" normalizeH="0" baseline="0" dirty="0" smtClean="0">
                <a:ln>
                  <a:noFill/>
                </a:ln>
                <a:solidFill>
                  <a:srgbClr val="0F2AB1"/>
                </a:solidFill>
                <a:effectLst/>
                <a:latin typeface="Arial" pitchFamily="34" charset="0"/>
                <a:ea typeface="Times New Roman" pitchFamily="18" charset="0"/>
                <a:cs typeface="Arial" pitchFamily="34" charset="0"/>
              </a:rPr>
              <a:t>, 1891</a:t>
            </a:r>
            <a:endParaRPr kumimoji="0" lang="en-US" sz="2200" b="0" i="0" u="none" strike="noStrike" cap="none" normalizeH="0" baseline="0" dirty="0" smtClean="0">
              <a:ln>
                <a:noFill/>
              </a:ln>
              <a:solidFill>
                <a:srgbClr val="0F2AB1"/>
              </a:solidFill>
              <a:effectLst/>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1377">
                                            <p:txEl>
                                              <p:pRg st="0" end="0"/>
                                            </p:txEl>
                                          </p:spTgt>
                                        </p:tgtEl>
                                        <p:attrNameLst>
                                          <p:attrName>style.visibility</p:attrName>
                                        </p:attrNameLst>
                                      </p:cBhvr>
                                      <p:to>
                                        <p:strVal val="visible"/>
                                      </p:to>
                                    </p:set>
                                    <p:animEffect transition="in" filter="fade">
                                      <p:cBhvr>
                                        <p:cTn id="7" dur="2000"/>
                                        <p:tgtEl>
                                          <p:spTgt spid="10137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1377">
                                            <p:txEl>
                                              <p:pRg st="2" end="2"/>
                                            </p:txEl>
                                          </p:spTgt>
                                        </p:tgtEl>
                                        <p:attrNameLst>
                                          <p:attrName>style.visibility</p:attrName>
                                        </p:attrNameLst>
                                      </p:cBhvr>
                                      <p:to>
                                        <p:strVal val="visible"/>
                                      </p:to>
                                    </p:set>
                                    <p:animEffect transition="in" filter="fade">
                                      <p:cBhvr>
                                        <p:cTn id="10" dur="2000"/>
                                        <p:tgtEl>
                                          <p:spTgt spid="10137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fig1b_rev.png"/>
          <p:cNvPicPr>
            <a:picLocks noChangeAspect="1"/>
          </p:cNvPicPr>
          <p:nvPr/>
        </p:nvPicPr>
        <p:blipFill>
          <a:blip r:embed="rId2" cstate="print"/>
          <a:stretch>
            <a:fillRect/>
          </a:stretch>
        </p:blipFill>
        <p:spPr>
          <a:xfrm>
            <a:off x="3280975" y="3406948"/>
            <a:ext cx="5634425" cy="3451052"/>
          </a:xfrm>
          <a:prstGeom prst="rect">
            <a:avLst/>
          </a:prstGeom>
        </p:spPr>
      </p:pic>
      <p:pic>
        <p:nvPicPr>
          <p:cNvPr id="3" name="Picture 2" descr="fig1a_rev.png"/>
          <p:cNvPicPr>
            <a:picLocks noChangeAspect="1"/>
          </p:cNvPicPr>
          <p:nvPr/>
        </p:nvPicPr>
        <p:blipFill>
          <a:blip r:embed="rId3" cstate="print"/>
          <a:stretch>
            <a:fillRect/>
          </a:stretch>
        </p:blipFill>
        <p:spPr>
          <a:xfrm>
            <a:off x="3276600" y="0"/>
            <a:ext cx="5651005" cy="3461208"/>
          </a:xfrm>
          <a:prstGeom prst="rect">
            <a:avLst/>
          </a:prstGeom>
        </p:spPr>
      </p:pic>
      <p:sp>
        <p:nvSpPr>
          <p:cNvPr id="4" name="TextBox 3"/>
          <p:cNvSpPr txBox="1"/>
          <p:nvPr/>
        </p:nvSpPr>
        <p:spPr>
          <a:xfrm>
            <a:off x="304800" y="1143000"/>
            <a:ext cx="3200400" cy="4154984"/>
          </a:xfrm>
          <a:prstGeom prst="rect">
            <a:avLst/>
          </a:prstGeom>
          <a:noFill/>
        </p:spPr>
        <p:txBody>
          <a:bodyPr wrap="square" rtlCol="0">
            <a:spAutoFit/>
          </a:bodyPr>
          <a:lstStyle/>
          <a:p>
            <a:r>
              <a:rPr lang="en-US" sz="2400" dirty="0" smtClean="0">
                <a:solidFill>
                  <a:srgbClr val="0D428F"/>
                </a:solidFill>
              </a:rPr>
              <a:t>Explicit (blue dots) and downscaled (red dots) genesis points for June-October for Control (top) and Global Warming (bottom) experiments using the 14-km resolution NICAM model. Collaborative work with K. Oouchi.</a:t>
            </a:r>
            <a:endParaRPr lang="en-US" sz="2400" dirty="0">
              <a:solidFill>
                <a:srgbClr val="0D428F"/>
              </a:solidFill>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fig3a_rev.png"/>
          <p:cNvPicPr>
            <a:picLocks noChangeAspect="1"/>
          </p:cNvPicPr>
          <p:nvPr/>
        </p:nvPicPr>
        <p:blipFill>
          <a:blip r:embed="rId2" cstate="print"/>
          <a:stretch>
            <a:fillRect/>
          </a:stretch>
        </p:blipFill>
        <p:spPr>
          <a:xfrm>
            <a:off x="673353" y="1371600"/>
            <a:ext cx="7837790" cy="4800600"/>
          </a:xfrm>
          <a:prstGeom prst="rect">
            <a:avLst/>
          </a:prstGeom>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fig4b_rev.png"/>
          <p:cNvPicPr>
            <a:picLocks noChangeAspect="1"/>
          </p:cNvPicPr>
          <p:nvPr/>
        </p:nvPicPr>
        <p:blipFill>
          <a:blip r:embed="rId2" cstate="print"/>
          <a:stretch>
            <a:fillRect/>
          </a:stretch>
        </p:blipFill>
        <p:spPr>
          <a:xfrm>
            <a:off x="533400" y="1524000"/>
            <a:ext cx="8025309" cy="4908538"/>
          </a:xfrm>
          <a:prstGeom prst="rect">
            <a:avLst/>
          </a:prstGeom>
        </p:spPr>
      </p:pic>
      <p:sp>
        <p:nvSpPr>
          <p:cNvPr id="3" name="Title 2"/>
          <p:cNvSpPr>
            <a:spLocks noGrp="1"/>
          </p:cNvSpPr>
          <p:nvPr>
            <p:ph type="title"/>
          </p:nvPr>
        </p:nvSpPr>
        <p:spPr/>
        <p:txBody>
          <a:bodyPr/>
          <a:lstStyle/>
          <a:p>
            <a:r>
              <a:rPr lang="en-US" sz="3200" dirty="0" smtClean="0">
                <a:solidFill>
                  <a:srgbClr val="0D428F"/>
                </a:solidFill>
                <a:effectLst>
                  <a:outerShdw blurRad="38100" dist="38100" dir="2700000" algn="tl">
                    <a:srgbClr val="000000">
                      <a:alpha val="43137"/>
                    </a:srgbClr>
                  </a:outerShdw>
                </a:effectLst>
              </a:rPr>
              <a:t>Change in Power Dissipation with Global Warming</a:t>
            </a:r>
            <a:endParaRPr lang="en-US" sz="3200" dirty="0">
              <a:solidFill>
                <a:srgbClr val="0D428F"/>
              </a:solidFill>
              <a:effectLst>
                <a:outerShdw blurRad="38100" dist="38100" dir="2700000" algn="tl">
                  <a:srgbClr val="000000">
                    <a:alpha val="43137"/>
                  </a:srgbClr>
                </a:outerShdw>
              </a:effectLst>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fig5_rev.png"/>
          <p:cNvPicPr>
            <a:picLocks noChangeAspect="1"/>
          </p:cNvPicPr>
          <p:nvPr/>
        </p:nvPicPr>
        <p:blipFill>
          <a:blip r:embed="rId2" cstate="print"/>
          <a:stretch>
            <a:fillRect/>
          </a:stretch>
        </p:blipFill>
        <p:spPr>
          <a:xfrm>
            <a:off x="609600" y="1447800"/>
            <a:ext cx="7902225" cy="4899905"/>
          </a:xfrm>
          <a:prstGeom prst="rect">
            <a:avLst/>
          </a:prstGeom>
        </p:spPr>
      </p:pic>
      <p:sp>
        <p:nvSpPr>
          <p:cNvPr id="3" name="Title 2"/>
          <p:cNvSpPr>
            <a:spLocks noGrp="1"/>
          </p:cNvSpPr>
          <p:nvPr>
            <p:ph type="title"/>
          </p:nvPr>
        </p:nvSpPr>
        <p:spPr/>
        <p:txBody>
          <a:bodyPr/>
          <a:lstStyle/>
          <a:p>
            <a:r>
              <a:rPr lang="en-US" sz="3200" dirty="0" smtClean="0">
                <a:solidFill>
                  <a:srgbClr val="0D428F"/>
                </a:solidFill>
                <a:effectLst>
                  <a:outerShdw blurRad="38100" dist="38100" dir="2700000" algn="tl">
                    <a:srgbClr val="000000">
                      <a:alpha val="43137"/>
                    </a:srgbClr>
                  </a:outerShdw>
                </a:effectLst>
              </a:rPr>
              <a:t>Probability Density by Storm Lifetime Peak Wind Speed, Explicit and Downscaled Events</a:t>
            </a:r>
            <a:endParaRPr lang="en-US" sz="3200" dirty="0">
              <a:solidFill>
                <a:srgbClr val="0D428F"/>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1000" y="1600200"/>
            <a:ext cx="8229600" cy="1143000"/>
          </a:xfrm>
        </p:spPr>
        <p:txBody>
          <a:bodyPr/>
          <a:lstStyle/>
          <a:p>
            <a:r>
              <a:rPr lang="en-US" b="1"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The Genesis Puzzle</a:t>
            </a:r>
            <a:endParaRPr lang="en-US" b="1" dirty="0">
              <a:solidFill>
                <a:srgbClr val="0033CC"/>
              </a:solidFill>
              <a:effectLst>
                <a:outerShdw blurRad="38100" dist="38100" dir="2700000" algn="tl">
                  <a:srgbClr val="000000">
                    <a:alpha val="43137"/>
                  </a:srgbClr>
                </a:outerShdw>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2819" name="Text Box 10"/>
          <p:cNvSpPr txBox="1">
            <a:spLocks noChangeArrowheads="1"/>
          </p:cNvSpPr>
          <p:nvPr/>
        </p:nvSpPr>
        <p:spPr bwMode="auto">
          <a:xfrm>
            <a:off x="762000" y="228600"/>
            <a:ext cx="7924800" cy="523220"/>
          </a:xfrm>
          <a:prstGeom prst="rect">
            <a:avLst/>
          </a:prstGeom>
          <a:noFill/>
          <a:ln w="9525">
            <a:noFill/>
            <a:miter lim="800000"/>
            <a:headEnd/>
            <a:tailEnd/>
          </a:ln>
        </p:spPr>
        <p:txBody>
          <a:bodyPr>
            <a:spAutoFit/>
          </a:bodyPr>
          <a:lstStyle/>
          <a:p>
            <a:pPr algn="ctr">
              <a:spcBef>
                <a:spcPct val="50000"/>
              </a:spcBef>
              <a:defRPr/>
            </a:pPr>
            <a:r>
              <a:rPr lang="en-US" sz="2800" dirty="0" smtClean="0">
                <a:solidFill>
                  <a:srgbClr val="0033CC"/>
                </a:solidFill>
                <a:effectLst>
                  <a:outerShdw blurRad="38100" dist="38100" dir="2700000" algn="tl">
                    <a:srgbClr val="C0C0C0"/>
                  </a:outerShdw>
                </a:effectLst>
              </a:rPr>
              <a:t>Global Tropical Cyclone </a:t>
            </a:r>
            <a:r>
              <a:rPr lang="en-US" sz="2800" dirty="0">
                <a:solidFill>
                  <a:srgbClr val="0033CC"/>
                </a:solidFill>
                <a:effectLst>
                  <a:outerShdw blurRad="38100" dist="38100" dir="2700000" algn="tl">
                    <a:srgbClr val="C0C0C0"/>
                  </a:outerShdw>
                </a:effectLst>
              </a:rPr>
              <a:t>Frequency, </a:t>
            </a:r>
            <a:r>
              <a:rPr lang="en-US" sz="2800" dirty="0" smtClean="0">
                <a:solidFill>
                  <a:srgbClr val="0033CC"/>
                </a:solidFill>
                <a:effectLst>
                  <a:outerShdw blurRad="38100" dist="38100" dir="2700000" algn="tl">
                    <a:srgbClr val="C0C0C0"/>
                  </a:outerShdw>
                </a:effectLst>
              </a:rPr>
              <a:t>1980-2011</a:t>
            </a:r>
            <a:endParaRPr lang="en-US" sz="2800" dirty="0">
              <a:solidFill>
                <a:srgbClr val="0033CC"/>
              </a:solidFill>
              <a:effectLst>
                <a:outerShdw blurRad="38100" dist="38100" dir="2700000" algn="tl">
                  <a:srgbClr val="C0C0C0"/>
                </a:outerShdw>
              </a:effectLst>
            </a:endParaRPr>
          </a:p>
        </p:txBody>
      </p:sp>
      <p:sp>
        <p:nvSpPr>
          <p:cNvPr id="27652" name="Text Box 11"/>
          <p:cNvSpPr txBox="1">
            <a:spLocks noChangeArrowheads="1"/>
          </p:cNvSpPr>
          <p:nvPr/>
        </p:nvSpPr>
        <p:spPr bwMode="auto">
          <a:xfrm>
            <a:off x="0" y="6553200"/>
            <a:ext cx="3962400" cy="304800"/>
          </a:xfrm>
          <a:prstGeom prst="rect">
            <a:avLst/>
          </a:prstGeom>
          <a:noFill/>
          <a:ln w="9525">
            <a:noFill/>
            <a:miter lim="800000"/>
            <a:headEnd/>
            <a:tailEnd/>
          </a:ln>
        </p:spPr>
        <p:txBody>
          <a:bodyPr>
            <a:spAutoFit/>
          </a:bodyPr>
          <a:lstStyle/>
          <a:p>
            <a:pPr>
              <a:spcBef>
                <a:spcPct val="50000"/>
              </a:spcBef>
            </a:pPr>
            <a:r>
              <a:rPr lang="en-US" sz="1400" b="1" dirty="0"/>
              <a:t>Data Sources: NOAA/TPC and NAVY/JTWC</a:t>
            </a:r>
          </a:p>
        </p:txBody>
      </p:sp>
      <p:pic>
        <p:nvPicPr>
          <p:cNvPr id="575489" name="Picture 1" descr="C:\Users\Kerry\Documents\CHIP\Data\tc_count_1980_2011.png"/>
          <p:cNvPicPr>
            <a:picLocks noChangeAspect="1" noChangeArrowheads="1"/>
          </p:cNvPicPr>
          <p:nvPr/>
        </p:nvPicPr>
        <p:blipFill>
          <a:blip r:embed="rId3" cstate="print"/>
          <a:srcRect/>
          <a:stretch>
            <a:fillRect/>
          </a:stretch>
        </p:blipFill>
        <p:spPr bwMode="auto">
          <a:xfrm>
            <a:off x="609600" y="802963"/>
            <a:ext cx="7874313" cy="5674037"/>
          </a:xfrm>
          <a:prstGeom prst="rect">
            <a:avLst/>
          </a:prstGeom>
          <a:noFill/>
        </p:spPr>
      </p:pic>
      <p:cxnSp>
        <p:nvCxnSpPr>
          <p:cNvPr id="8" name="Straight Arrow Connector 7"/>
          <p:cNvCxnSpPr/>
          <p:nvPr/>
        </p:nvCxnSpPr>
        <p:spPr>
          <a:xfrm flipH="1">
            <a:off x="7772400" y="2362200"/>
            <a:ext cx="685800" cy="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7772400" y="1981200"/>
            <a:ext cx="914400" cy="369332"/>
          </a:xfrm>
          <a:prstGeom prst="rect">
            <a:avLst/>
          </a:prstGeom>
          <a:noFill/>
        </p:spPr>
        <p:txBody>
          <a:bodyPr wrap="square" rtlCol="0">
            <a:spAutoFit/>
          </a:bodyPr>
          <a:lstStyle/>
          <a:p>
            <a:r>
              <a:rPr lang="en-US" dirty="0" smtClean="0"/>
              <a:t>2012</a:t>
            </a:r>
            <a:endParaRPr lang="en-US" dirty="0"/>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905000"/>
            <a:ext cx="8229600" cy="2590800"/>
          </a:xfrm>
        </p:spPr>
        <p:txBody>
          <a:bodyPr>
            <a:normAutofit/>
          </a:bodyPr>
          <a:lstStyle/>
          <a:p>
            <a:r>
              <a:rPr lang="en-US" sz="4000" b="1"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Tropical Cyclones Often Develop from Cloud Clusters:</a:t>
            </a:r>
            <a:br>
              <a:rPr lang="en-US" sz="4000" b="1" dirty="0" smtClean="0">
                <a:solidFill>
                  <a:srgbClr val="0033CC"/>
                </a:solidFill>
                <a:effectLst>
                  <a:outerShdw blurRad="38100" dist="38100" dir="2700000" algn="tl">
                    <a:srgbClr val="000000">
                      <a:alpha val="43137"/>
                    </a:srgbClr>
                  </a:outerShdw>
                </a:effectLst>
                <a:latin typeface="Arial" pitchFamily="34" charset="0"/>
                <a:cs typeface="Arial" pitchFamily="34" charset="0"/>
              </a:rPr>
            </a:br>
            <a:r>
              <a:rPr lang="en-US" sz="4000" b="1"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When/Why Does Convection Form Clusters?</a:t>
            </a:r>
            <a:endParaRPr lang="en-US" sz="4000" b="1" dirty="0">
              <a:solidFill>
                <a:srgbClr val="0033CC"/>
              </a:solidFill>
              <a:effectLst>
                <a:outerShdw blurRad="38100" dist="38100" dir="2700000" algn="tl">
                  <a:srgbClr val="000000">
                    <a:alpha val="43137"/>
                  </a:srgbClr>
                </a:outerShdw>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pic>
        <p:nvPicPr>
          <p:cNvPr id="173060" name="Picture 4" descr="monsoon4"/>
          <p:cNvPicPr>
            <a:picLocks noChangeAspect="1" noChangeArrowheads="1"/>
          </p:cNvPicPr>
          <p:nvPr/>
        </p:nvPicPr>
        <p:blipFill>
          <a:blip r:embed="rId2" cstate="print"/>
          <a:srcRect/>
          <a:stretch>
            <a:fillRect/>
          </a:stretch>
        </p:blipFill>
        <p:spPr bwMode="auto">
          <a:xfrm>
            <a:off x="1295400" y="228600"/>
            <a:ext cx="6455424" cy="6019800"/>
          </a:xfrm>
          <a:prstGeom prst="rect">
            <a:avLst/>
          </a:prstGeom>
          <a:noFill/>
        </p:spPr>
      </p:pic>
      <p:sp>
        <p:nvSpPr>
          <p:cNvPr id="3" name="Rectangle 2"/>
          <p:cNvSpPr/>
          <p:nvPr/>
        </p:nvSpPr>
        <p:spPr>
          <a:xfrm>
            <a:off x="1219200" y="6324600"/>
            <a:ext cx="6705600" cy="369332"/>
          </a:xfrm>
          <a:prstGeom prst="rect">
            <a:avLst/>
          </a:prstGeom>
        </p:spPr>
        <p:txBody>
          <a:bodyPr wrap="square">
            <a:spAutoFit/>
          </a:bodyPr>
          <a:lstStyle/>
          <a:p>
            <a:pPr algn="ctr"/>
            <a:r>
              <a:rPr lang="en-US" dirty="0" smtClean="0">
                <a:solidFill>
                  <a:schemeClr val="bg1"/>
                </a:solidFill>
              </a:rPr>
              <a:t>Monsoonal Thunderstorms, Bangladesh and India July 1985</a:t>
            </a:r>
            <a:endParaRPr lang="en-US" dirty="0">
              <a:solidFill>
                <a:schemeClr val="bg1"/>
              </a:solidFill>
            </a:endParaRPr>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00200"/>
            <a:ext cx="8229600" cy="3001962"/>
          </a:xfrm>
        </p:spPr>
        <p:txBody>
          <a:bodyPr>
            <a:normAutofit fontScale="90000"/>
          </a:bodyPr>
          <a:lstStyle/>
          <a:p>
            <a:r>
              <a:rPr lang="en-US"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Simplest Statistical Equilibrium State:</a:t>
            </a:r>
            <a:br>
              <a:rPr lang="en-US" dirty="0" smtClean="0">
                <a:solidFill>
                  <a:srgbClr val="0033CC"/>
                </a:solidFill>
                <a:effectLst>
                  <a:outerShdw blurRad="38100" dist="38100" dir="2700000" algn="tl">
                    <a:srgbClr val="000000">
                      <a:alpha val="43137"/>
                    </a:srgbClr>
                  </a:outerShdw>
                </a:effectLst>
                <a:latin typeface="Arial" pitchFamily="34" charset="0"/>
                <a:cs typeface="Arial" pitchFamily="34" charset="0"/>
              </a:rPr>
            </a:br>
            <a:r>
              <a:rPr lang="en-US" dirty="0">
                <a:solidFill>
                  <a:srgbClr val="0033CC"/>
                </a:solidFill>
                <a:effectLst>
                  <a:outerShdw blurRad="38100" dist="38100" dir="2700000" algn="tl">
                    <a:srgbClr val="000000">
                      <a:alpha val="43137"/>
                    </a:srgbClr>
                  </a:outerShdw>
                </a:effectLst>
                <a:latin typeface="Arial" pitchFamily="34" charset="0"/>
                <a:cs typeface="Arial" pitchFamily="34" charset="0"/>
              </a:rPr>
              <a:t/>
            </a:r>
            <a:br>
              <a:rPr lang="en-US" dirty="0">
                <a:solidFill>
                  <a:srgbClr val="0033CC"/>
                </a:solidFill>
                <a:effectLst>
                  <a:outerShdw blurRad="38100" dist="38100" dir="2700000" algn="tl">
                    <a:srgbClr val="000000">
                      <a:alpha val="43137"/>
                    </a:srgbClr>
                  </a:outerShdw>
                </a:effectLst>
                <a:latin typeface="Arial" pitchFamily="34" charset="0"/>
                <a:cs typeface="Arial" pitchFamily="34" charset="0"/>
              </a:rPr>
            </a:br>
            <a:r>
              <a:rPr lang="en-US"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Radiative-Convective Equilibrium</a:t>
            </a:r>
            <a:endParaRPr lang="en-US" dirty="0">
              <a:solidFill>
                <a:srgbClr val="0033CC"/>
              </a:solidFill>
              <a:effectLst>
                <a:outerShdw blurRad="38100" dist="38100" dir="2700000" algn="tl">
                  <a:srgbClr val="000000">
                    <a:alpha val="43137"/>
                  </a:srgbClr>
                </a:outerShdw>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2226" name="Picture 2"/>
          <p:cNvPicPr>
            <a:picLocks noChangeAspect="1" noChangeArrowheads="1"/>
          </p:cNvPicPr>
          <p:nvPr/>
        </p:nvPicPr>
        <p:blipFill>
          <a:blip r:embed="rId2" cstate="print"/>
          <a:srcRect b="53333"/>
          <a:stretch>
            <a:fillRect/>
          </a:stretch>
        </p:blipFill>
        <p:spPr bwMode="auto">
          <a:xfrm>
            <a:off x="914400" y="914400"/>
            <a:ext cx="7188926" cy="2773690"/>
          </a:xfrm>
          <a:prstGeom prst="rect">
            <a:avLst/>
          </a:prstGeom>
          <a:noFill/>
          <a:ln w="9525">
            <a:noFill/>
            <a:miter lim="800000"/>
            <a:headEnd/>
            <a:tailEnd/>
          </a:ln>
        </p:spPr>
      </p:pic>
      <p:sp>
        <p:nvSpPr>
          <p:cNvPr id="5" name="Title 4"/>
          <p:cNvSpPr>
            <a:spLocks noGrp="1"/>
          </p:cNvSpPr>
          <p:nvPr>
            <p:ph type="title"/>
          </p:nvPr>
        </p:nvSpPr>
        <p:spPr>
          <a:xfrm>
            <a:off x="457200" y="0"/>
            <a:ext cx="8229600" cy="1143000"/>
          </a:xfrm>
        </p:spPr>
        <p:txBody>
          <a:bodyPr>
            <a:normAutofit/>
          </a:bodyPr>
          <a:lstStyle/>
          <a:p>
            <a:r>
              <a:rPr lang="en-US" sz="2800"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Spontaneous Aggregation of Convection</a:t>
            </a:r>
            <a:br>
              <a:rPr lang="en-US" sz="2800" dirty="0" smtClean="0">
                <a:solidFill>
                  <a:srgbClr val="0033CC"/>
                </a:solidFill>
                <a:effectLst>
                  <a:outerShdw blurRad="38100" dist="38100" dir="2700000" algn="tl">
                    <a:srgbClr val="000000">
                      <a:alpha val="43137"/>
                    </a:srgbClr>
                  </a:outerShdw>
                </a:effectLst>
                <a:latin typeface="Arial" pitchFamily="34" charset="0"/>
                <a:cs typeface="Arial" pitchFamily="34" charset="0"/>
              </a:rPr>
            </a:br>
            <a:endParaRPr lang="en-US" sz="2800" dirty="0">
              <a:solidFill>
                <a:srgbClr val="0033CC"/>
              </a:solidFill>
              <a:effectLst>
                <a:outerShdw blurRad="38100" dist="38100" dir="2700000" algn="tl">
                  <a:srgbClr val="000000">
                    <a:alpha val="43137"/>
                  </a:srgbClr>
                </a:outerShdw>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2345</TotalTime>
  <Words>2733</Words>
  <Application>Microsoft Office PowerPoint</Application>
  <PresentationFormat>On-screen Show (4:3)</PresentationFormat>
  <Paragraphs>290</Paragraphs>
  <Slides>106</Slides>
  <Notes>53</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106</vt:i4>
      </vt:variant>
    </vt:vector>
  </HeadingPairs>
  <TitlesOfParts>
    <vt:vector size="108" baseType="lpstr">
      <vt:lpstr>Office Theme</vt:lpstr>
      <vt:lpstr>Equation</vt:lpstr>
      <vt:lpstr>Slide 1</vt:lpstr>
      <vt:lpstr>Hurricanes: Present and Future</vt:lpstr>
      <vt:lpstr>Program</vt:lpstr>
      <vt:lpstr>Brief Overview of Tropical Cyclones </vt:lpstr>
      <vt:lpstr>What is a Hurricane?</vt:lpstr>
      <vt:lpstr>The word Hurricane is derived from the Mayan word Huracan and the Taino and Carib word Hunraken, a terrible God of Evil, and brought to the West by Spanish explorers</vt:lpstr>
      <vt:lpstr>Hurricanes in History</vt:lpstr>
      <vt:lpstr>Early historical encounters: The Mongol invasions of Japan in 1274 and 1281</vt:lpstr>
      <vt:lpstr>Galveston, 1900</vt:lpstr>
      <vt:lpstr>Slide 10</vt:lpstr>
      <vt:lpstr>The View from Space</vt:lpstr>
      <vt:lpstr>Slide 12</vt:lpstr>
      <vt:lpstr>Slide 13</vt:lpstr>
      <vt:lpstr>Physics of Mature Hurricanes</vt:lpstr>
      <vt:lpstr>Slide 15</vt:lpstr>
      <vt:lpstr>Carnot Theorem:  Maximum efficiency results from a particular energy cycle:</vt:lpstr>
      <vt:lpstr>Theoretical Upper Bound on Hurricane Maximum Wind Speed:</vt:lpstr>
      <vt:lpstr>Slide 18</vt:lpstr>
      <vt:lpstr>Slide 19</vt:lpstr>
      <vt:lpstr>Atlantic Hurricanes and Climate Change</vt:lpstr>
      <vt:lpstr>Intensity Metric:  Hurricane Power (Power Dissipation Index)</vt:lpstr>
      <vt:lpstr>Slide 22</vt:lpstr>
      <vt:lpstr>Slide 23</vt:lpstr>
      <vt:lpstr>Slide 24</vt:lpstr>
      <vt:lpstr>Slide 25</vt:lpstr>
      <vt:lpstr>What is Causing Changes in Tropical Atlantic Sea Surface Temperature?</vt:lpstr>
      <vt:lpstr>Slide 27</vt:lpstr>
      <vt:lpstr>Slide 28</vt:lpstr>
      <vt:lpstr>Slide 29</vt:lpstr>
      <vt:lpstr>Slide 30</vt:lpstr>
      <vt:lpstr>Feedback of Global Tropical Cyclone Activity on the Climate System </vt:lpstr>
      <vt:lpstr>Slide 32</vt:lpstr>
      <vt:lpstr>Slide 33</vt:lpstr>
      <vt:lpstr>Slide 34</vt:lpstr>
      <vt:lpstr>Slide 35</vt:lpstr>
      <vt:lpstr>Slide 36</vt:lpstr>
      <vt:lpstr>Slide 37</vt:lpstr>
      <vt:lpstr>Slide 38</vt:lpstr>
      <vt:lpstr>Looking Ahead: Using Physics to Assess Hurricane Risk</vt:lpstr>
      <vt:lpstr>Our Approach to Downscaling Tropical Cyclones from Climate Models</vt:lpstr>
      <vt:lpstr>Slide 41</vt:lpstr>
      <vt:lpstr>Cumulative Distribution of Storm Lifetime Peak Wind Speed, with Sample of 1755 Synthetic Tracks</vt:lpstr>
      <vt:lpstr>Slide 43</vt:lpstr>
      <vt:lpstr>Wind Swath</vt:lpstr>
      <vt:lpstr>Accumulated Rainfall (mm)</vt:lpstr>
      <vt:lpstr>Slide 46</vt:lpstr>
      <vt:lpstr>Slide 47</vt:lpstr>
      <vt:lpstr>Slide 48</vt:lpstr>
      <vt:lpstr>Slide 49</vt:lpstr>
      <vt:lpstr>Looking Ahead</vt:lpstr>
      <vt:lpstr>Downscaling of AR5 GCMs</vt:lpstr>
      <vt:lpstr>Slide 52</vt:lpstr>
      <vt:lpstr>Slide 53</vt:lpstr>
      <vt:lpstr>Slide 54</vt:lpstr>
      <vt:lpstr>Slide 55</vt:lpstr>
      <vt:lpstr>Slide 56</vt:lpstr>
      <vt:lpstr>Summary</vt:lpstr>
      <vt:lpstr>Slide 58</vt:lpstr>
      <vt:lpstr>Integrated Assessments  with Robert Mendelsohn, Yale</vt:lpstr>
      <vt:lpstr>Slide 60</vt:lpstr>
      <vt:lpstr>Slide 61</vt:lpstr>
      <vt:lpstr>Slide 62</vt:lpstr>
      <vt:lpstr>Slide 63</vt:lpstr>
      <vt:lpstr>Slide 64</vt:lpstr>
      <vt:lpstr>Projections of U.S. Insured Damage</vt:lpstr>
      <vt:lpstr>Slide 66</vt:lpstr>
      <vt:lpstr>Slide 67</vt:lpstr>
      <vt:lpstr>What is Causing Changes in Tropical Atlantic Sea Surface Temperature?</vt:lpstr>
      <vt:lpstr>Slide 69</vt:lpstr>
      <vt:lpstr>Slide 70</vt:lpstr>
      <vt:lpstr>Slide 71</vt:lpstr>
      <vt:lpstr>Slide 72</vt:lpstr>
      <vt:lpstr>Slide 73</vt:lpstr>
      <vt:lpstr>Pushing Back the Record of Tropical Cyclone Activity:  Paleotempestology </vt:lpstr>
      <vt:lpstr>Slide 75</vt:lpstr>
      <vt:lpstr>Slide 76</vt:lpstr>
      <vt:lpstr>Slide 77</vt:lpstr>
      <vt:lpstr>Inferences from Modeling</vt:lpstr>
      <vt:lpstr>The Problem:</vt:lpstr>
      <vt:lpstr>Slide 80</vt:lpstr>
      <vt:lpstr>Slide 81</vt:lpstr>
      <vt:lpstr>Slide 82</vt:lpstr>
      <vt:lpstr>Decomposition of PDI Trends</vt:lpstr>
      <vt:lpstr>Sensitivity to Shear and Potential Intensity</vt:lpstr>
      <vt:lpstr>Slide 85</vt:lpstr>
      <vt:lpstr>Slide 86</vt:lpstr>
      <vt:lpstr>Ozone may not explain spatial pattern of cooling (Fu and Wallace, Science, 2006)</vt:lpstr>
      <vt:lpstr>Stratospheric Compensation</vt:lpstr>
      <vt:lpstr>Slide 89</vt:lpstr>
      <vt:lpstr>Slide 90</vt:lpstr>
      <vt:lpstr>Slide 91</vt:lpstr>
      <vt:lpstr>Change in Power Dissipation with Global Warming</vt:lpstr>
      <vt:lpstr>Probability Density by Storm Lifetime Peak Wind Speed, Explicit and Downscaled Events</vt:lpstr>
      <vt:lpstr>The Genesis Puzzle</vt:lpstr>
      <vt:lpstr>Slide 95</vt:lpstr>
      <vt:lpstr>Tropical Cyclones Often Develop from Cloud Clusters: When/Why Does Convection Form Clusters?</vt:lpstr>
      <vt:lpstr>Slide 97</vt:lpstr>
      <vt:lpstr>Simplest Statistical Equilibrium State:  Radiative-Convective Equilibrium</vt:lpstr>
      <vt:lpstr>Spontaneous Aggregation of Convection </vt:lpstr>
      <vt:lpstr>Spontaneous Aggregation of Convection </vt:lpstr>
      <vt:lpstr>Nolan et al., QJRMS, 2007</vt:lpstr>
      <vt:lpstr>Slide 102</vt:lpstr>
      <vt:lpstr>Empirical Necessary Conditions for Self-Aggregation  (after Held et al., 1993; Bretherton et al., 2005; Nolan et al.; 2007)</vt:lpstr>
      <vt:lpstr>Self-Aggregation is Temperature-Dependent  (Nolan et al., 2007;  Emanuel and Khairoutdinov, in preparation, 2012)</vt:lpstr>
      <vt:lpstr>Slide 105</vt:lpstr>
      <vt:lpstr>TC-World Scaling </vt:lpstr>
    </vt:vector>
  </TitlesOfParts>
  <Company>Sony Electronics, Inc.</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Tropical Cyclones and Climate: Some New Findings</dc:title>
  <dc:creator>Kerry Emanuel</dc:creator>
  <cp:lastModifiedBy>Kerry Emanuel</cp:lastModifiedBy>
  <cp:revision>57</cp:revision>
  <dcterms:created xsi:type="dcterms:W3CDTF">2009-10-19T11:54:34Z</dcterms:created>
  <dcterms:modified xsi:type="dcterms:W3CDTF">2013-03-12T21:08:30Z</dcterms:modified>
</cp:coreProperties>
</file>