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1" r:id="rId2"/>
    <p:sldId id="482" r:id="rId3"/>
    <p:sldId id="483" r:id="rId4"/>
    <p:sldId id="484" r:id="rId5"/>
    <p:sldId id="485" r:id="rId6"/>
    <p:sldId id="486" r:id="rId7"/>
    <p:sldId id="487" r:id="rId8"/>
    <p:sldId id="488" r:id="rId9"/>
    <p:sldId id="490" r:id="rId10"/>
    <p:sldId id="489" r:id="rId11"/>
    <p:sldId id="491" r:id="rId12"/>
    <p:sldId id="492" r:id="rId13"/>
    <p:sldId id="493" r:id="rId14"/>
    <p:sldId id="4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0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3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0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9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89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3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1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6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15F2-13BA-478B-9B7B-600BB2D17F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2AEEE9-66C9-4F10-BE9D-5193EC1E1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7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DC0297-DF59-4869-BCF6-C7F03F683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9" y="365793"/>
            <a:ext cx="7772400" cy="2096670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Reconciling two disparate estimates of long-term trends in tropical cyclones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F39CCC-0199-4BF5-9DEB-BE93F86D9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</a:rPr>
              <a:t>Kerry Emanuel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</a:rPr>
              <a:t>Lorenz Center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</a:rPr>
              <a:t>MIT</a:t>
            </a:r>
          </a:p>
        </p:txBody>
      </p:sp>
    </p:spTree>
    <p:extLst>
      <p:ext uri="{BB962C8B-B14F-4D97-AF65-F5344CB8AC3E}">
        <p14:creationId xmlns:p14="http://schemas.microsoft.com/office/powerpoint/2010/main" val="41250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ADA1-A1AC-4D60-B8FA-DDD0CB4F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82" y="1061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MIT, Global, All 3 20C Reanalyses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DB9A9-1A65-41C6-AC68-461B7CC8E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2" y="1047749"/>
            <a:ext cx="8667550" cy="5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16B31E-5F22-413B-B53C-B0A942DF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in Both Approaches: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0FDBA-EE8A-4EC6-B5FD-0207F139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MIT</a:t>
            </a:r>
            <a:r>
              <a:rPr lang="en-US" dirty="0"/>
              <a:t>:  Although method captures most well-measured TC variability, such as geographic, seasonal, and ENSO-related variations, no obvious way to test whether it can simulate truly global changes</a:t>
            </a:r>
          </a:p>
        </p:txBody>
      </p:sp>
    </p:spTree>
    <p:extLst>
      <p:ext uri="{BB962C8B-B14F-4D97-AF65-F5344CB8AC3E}">
        <p14:creationId xmlns:p14="http://schemas.microsoft.com/office/powerpoint/2010/main" val="18473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6B0B-BEE2-473B-807B-8222B7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40"/>
            <a:ext cx="8229600" cy="529558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Direct detection in 20C reanalyses</a:t>
            </a:r>
            <a:r>
              <a:rPr lang="en-US" dirty="0"/>
              <a:t>: Very large increases in number of surface pressure observations (and best-track data) may bias trends</a:t>
            </a:r>
          </a:p>
          <a:p>
            <a:pPr lvl="1"/>
            <a:r>
              <a:rPr lang="en-US" b="1" i="1" dirty="0"/>
              <a:t>Proxy for TCs</a:t>
            </a:r>
            <a:r>
              <a:rPr lang="en-US" i="1" dirty="0"/>
              <a:t>: </a:t>
            </a:r>
            <a:r>
              <a:rPr lang="en-US" dirty="0"/>
              <a:t>Number of OWZ counts in excess of a threshold</a:t>
            </a:r>
          </a:p>
          <a:p>
            <a:pPr lvl="1"/>
            <a:r>
              <a:rPr lang="en-US" b="1" i="1" dirty="0"/>
              <a:t>Proxy for model-only TCs</a:t>
            </a:r>
            <a:r>
              <a:rPr lang="en-US" dirty="0"/>
              <a:t>: Difference between mean TC proxy among ensemble members, and TC proxy applied to ensemble-mean fields</a:t>
            </a:r>
          </a:p>
          <a:p>
            <a:pPr lvl="1"/>
            <a:r>
              <a:rPr lang="en-US" b="1" i="1" dirty="0"/>
              <a:t>Probability of detection</a:t>
            </a:r>
            <a:r>
              <a:rPr lang="en-US" dirty="0"/>
              <a:t>:  Estimated from monthly density of successfully assimilated observations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9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FFC8F-3902-477E-AAE6-3396B1C27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83"/>
            <a:ext cx="9144000" cy="6018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D530E-35BB-4A9B-808C-DEFF13898391}"/>
              </a:ext>
            </a:extLst>
          </p:cNvPr>
          <p:cNvSpPr txBox="1"/>
          <p:nvPr/>
        </p:nvSpPr>
        <p:spPr>
          <a:xfrm>
            <a:off x="1676400" y="967740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between ensemble mean OWZ count and OWZ count of ensemble mean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954B62-756E-4B9A-88AB-27AD06F719DC}"/>
              </a:ext>
            </a:extLst>
          </p:cNvPr>
          <p:cNvCxnSpPr/>
          <p:nvPr/>
        </p:nvCxnSpPr>
        <p:spPr>
          <a:xfrm flipH="1">
            <a:off x="2712720" y="1614071"/>
            <a:ext cx="1859280" cy="306169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316ECC-79B7-450A-827D-EF55BC1AF557}"/>
              </a:ext>
            </a:extLst>
          </p:cNvPr>
          <p:cNvSpPr txBox="1"/>
          <p:nvPr/>
        </p:nvSpPr>
        <p:spPr>
          <a:xfrm>
            <a:off x="1394460" y="3101340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observational detection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C0F718-E377-4CF5-AE8A-773FF3480F27}"/>
              </a:ext>
            </a:extLst>
          </p:cNvPr>
          <p:cNvCxnSpPr/>
          <p:nvPr/>
        </p:nvCxnSpPr>
        <p:spPr>
          <a:xfrm flipV="1">
            <a:off x="1981200" y="2362200"/>
            <a:ext cx="1028700" cy="8153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7603-9C54-4555-AD35-B3B41BD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2187-4AD3-4E29-ADC5-481C6DC3D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compared direct detection of TCs in a 20</a:t>
            </a:r>
            <a:r>
              <a:rPr lang="en-US" baseline="30000" dirty="0"/>
              <a:t>th</a:t>
            </a:r>
            <a:r>
              <a:rPr lang="en-US" dirty="0"/>
              <a:t> 	century reanalysis with downscaling of TCs 	from same reanalysis</a:t>
            </a:r>
          </a:p>
          <a:p>
            <a:r>
              <a:rPr lang="en-US" dirty="0"/>
              <a:t>While global TC counts from both methods show 	similar downward trends, downscaling of other 	20C reanalyses show little trend</a:t>
            </a:r>
          </a:p>
          <a:p>
            <a:r>
              <a:rPr lang="en-US" dirty="0"/>
              <a:t>Downscaling of Atlantic shows significant upward 	trends while direct detection shows downward 	trends</a:t>
            </a:r>
          </a:p>
          <a:p>
            <a:r>
              <a:rPr lang="en-US" dirty="0"/>
              <a:t>Assimilation of strongly increasing number of </a:t>
            </a:r>
            <a:r>
              <a:rPr lang="en-US" dirty="0" err="1"/>
              <a:t>obs</a:t>
            </a:r>
            <a:r>
              <a:rPr lang="en-US" dirty="0"/>
              <a:t> 	may bias TC trends in reanalyses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723B-4E92-46ED-96E8-F88EAD2E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7819-1066-4071-8A8B-DD460B79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Emanuel, K., 2021: Atlantic tropical cyclones downscaled from 	climate reanalyses show increasing activity over past 150 	years. </a:t>
            </a:r>
            <a:r>
              <a:rPr lang="en-US" sz="1800" i="1" dirty="0"/>
              <a:t>Nature Comm. </a:t>
            </a:r>
          </a:p>
          <a:p>
            <a:pPr lvl="1"/>
            <a:r>
              <a:rPr lang="en-US" sz="1800" dirty="0"/>
              <a:t>100 TCs per year downscaled from three 20</a:t>
            </a:r>
            <a:r>
              <a:rPr lang="en-US" sz="1800" baseline="30000" dirty="0"/>
              <a:t>th</a:t>
            </a:r>
            <a:r>
              <a:rPr lang="en-US" sz="1800" dirty="0"/>
              <a:t> century reanalyses 	including NOAA 20C ver. 2c. Random seeing approach using coupled 	deterministic CHIPS model for intensity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Chand, S. S., 2022: Declining tropical cyclone frequency under 	global warming. </a:t>
            </a:r>
            <a:r>
              <a:rPr lang="en-US" sz="1800" i="1" dirty="0"/>
              <a:t>Nature </a:t>
            </a:r>
            <a:r>
              <a:rPr lang="en-US" sz="1800" i="1" dirty="0" err="1"/>
              <a:t>Clim</a:t>
            </a:r>
            <a:r>
              <a:rPr lang="en-US" sz="1800" i="1" dirty="0"/>
              <a:t>. Change</a:t>
            </a:r>
          </a:p>
          <a:p>
            <a:pPr lvl="1"/>
            <a:r>
              <a:rPr lang="en-US" sz="1800" dirty="0"/>
              <a:t>Direct detection of tropical cyclones in NOAA 20C, ver. 2c using 	modified Okubo-Weiss parameter and other criteria. </a:t>
            </a:r>
          </a:p>
        </p:txBody>
      </p:sp>
    </p:spTree>
    <p:extLst>
      <p:ext uri="{BB962C8B-B14F-4D97-AF65-F5344CB8AC3E}">
        <p14:creationId xmlns:p14="http://schemas.microsoft.com/office/powerpoint/2010/main" val="37028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3606-DAF1-4AF5-9BBB-1FB4703C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C6FA4-0ECE-4C35-900A-D6F98900C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Chand et al. (direct detection): </a:t>
            </a:r>
            <a:r>
              <a:rPr lang="en-US" i="1" dirty="0"/>
              <a:t>“</a:t>
            </a:r>
            <a:r>
              <a:rPr lang="en-US" b="1" i="1" dirty="0">
                <a:latin typeface="Whitney-Bold"/>
              </a:rPr>
              <a:t>We show robust declining trends in the annual number of TCs at global and regional scales during the twentieth century.”</a:t>
            </a:r>
          </a:p>
          <a:p>
            <a:r>
              <a:rPr lang="en-US" dirty="0">
                <a:latin typeface="Whitney-Bold"/>
              </a:rPr>
              <a:t>Emanuel (MIT): </a:t>
            </a:r>
            <a:r>
              <a:rPr lang="en-US" b="1" i="1" dirty="0">
                <a:latin typeface="Whitney-Bold"/>
              </a:rPr>
              <a:t>“The [Atlantic] results show increasing tropical cyclone activity through the period…tropical cyclones downscaled over all the tropics show weak and/or insigniﬁcant trends over the last century”</a:t>
            </a:r>
          </a:p>
        </p:txBody>
      </p:sp>
    </p:spTree>
    <p:extLst>
      <p:ext uri="{BB962C8B-B14F-4D97-AF65-F5344CB8AC3E}">
        <p14:creationId xmlns:p14="http://schemas.microsoft.com/office/powerpoint/2010/main" val="11896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3BD1F-CD9E-4DE1-914F-FF5FB9C3F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7" y="1074236"/>
            <a:ext cx="7151574" cy="56377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23100D-E792-48B3-8131-C3B87880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415"/>
          </a:xfrm>
        </p:spPr>
        <p:txBody>
          <a:bodyPr>
            <a:normAutofit/>
          </a:bodyPr>
          <a:lstStyle/>
          <a:p>
            <a:r>
              <a:rPr lang="en-US" sz="3600" dirty="0"/>
              <a:t>Direct detection, Atlantic</a:t>
            </a:r>
          </a:p>
        </p:txBody>
      </p:sp>
    </p:spTree>
    <p:extLst>
      <p:ext uri="{BB962C8B-B14F-4D97-AF65-F5344CB8AC3E}">
        <p14:creationId xmlns:p14="http://schemas.microsoft.com/office/powerpoint/2010/main" val="70340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2F6D-E537-4C4A-A617-1479C534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1"/>
          </a:xfrm>
        </p:spPr>
        <p:txBody>
          <a:bodyPr>
            <a:normAutofit/>
          </a:bodyPr>
          <a:lstStyle/>
          <a:p>
            <a:r>
              <a:rPr lang="en-US" sz="3600" dirty="0"/>
              <a:t>MIT, Atlantic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2C49A-CE19-48C1-B6D4-476744F1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" y="1047749"/>
            <a:ext cx="8856981" cy="5535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2FCD1-DFFA-4D25-BE45-44F332DEACB1}"/>
              </a:ext>
            </a:extLst>
          </p:cNvPr>
          <p:cNvSpPr txBox="1"/>
          <p:nvPr/>
        </p:nvSpPr>
        <p:spPr>
          <a:xfrm>
            <a:off x="4660297" y="1820860"/>
            <a:ext cx="306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7-year running means</a:t>
            </a:r>
          </a:p>
        </p:txBody>
      </p:sp>
    </p:spTree>
    <p:extLst>
      <p:ext uri="{BB962C8B-B14F-4D97-AF65-F5344CB8AC3E}">
        <p14:creationId xmlns:p14="http://schemas.microsoft.com/office/powerpoint/2010/main" val="93042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4EAC-E101-4675-85E4-478A7B3C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>
            <a:normAutofit/>
          </a:bodyPr>
          <a:lstStyle/>
          <a:p>
            <a:r>
              <a:rPr lang="en-US" sz="3600" dirty="0"/>
              <a:t>MIT, Atlantic, CERA 20C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FA13E-0F99-42B0-9C78-4C531750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6" y="1047750"/>
            <a:ext cx="8856980" cy="5535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6516F-F323-4549-AC1E-87070475883F}"/>
              </a:ext>
            </a:extLst>
          </p:cNvPr>
          <p:cNvSpPr txBox="1"/>
          <p:nvPr/>
        </p:nvSpPr>
        <p:spPr>
          <a:xfrm>
            <a:off x="5245834" y="5285955"/>
            <a:ext cx="306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7-year running means</a:t>
            </a:r>
          </a:p>
        </p:txBody>
      </p:sp>
    </p:spTree>
    <p:extLst>
      <p:ext uri="{BB962C8B-B14F-4D97-AF65-F5344CB8AC3E}">
        <p14:creationId xmlns:p14="http://schemas.microsoft.com/office/powerpoint/2010/main" val="70601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3A2CA-7ADB-4C66-BC73-A76EFF03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1" y="1307432"/>
            <a:ext cx="6808915" cy="5400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925AD-20BF-450F-A0E9-CBDFAF53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794"/>
          </a:xfrm>
        </p:spPr>
        <p:txBody>
          <a:bodyPr>
            <a:normAutofit/>
          </a:bodyPr>
          <a:lstStyle/>
          <a:p>
            <a:r>
              <a:rPr lang="en-US" sz="3600" dirty="0"/>
              <a:t>Direct detection, Global</a:t>
            </a:r>
          </a:p>
        </p:txBody>
      </p:sp>
    </p:spTree>
    <p:extLst>
      <p:ext uri="{BB962C8B-B14F-4D97-AF65-F5344CB8AC3E}">
        <p14:creationId xmlns:p14="http://schemas.microsoft.com/office/powerpoint/2010/main" val="74617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1925-9BB0-4197-AACE-867BCDB2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520"/>
          </a:xfrm>
        </p:spPr>
        <p:txBody>
          <a:bodyPr>
            <a:normAutofit/>
          </a:bodyPr>
          <a:lstStyle/>
          <a:p>
            <a:r>
              <a:rPr lang="en-US" sz="3600" dirty="0"/>
              <a:t>MIT, Global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2AD3D-481E-425F-869E-3B6548E0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5" y="1148515"/>
            <a:ext cx="8788667" cy="549291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3E5B5B-166A-4E84-97A2-55EABA16C102}"/>
              </a:ext>
            </a:extLst>
          </p:cNvPr>
          <p:cNvCxnSpPr/>
          <p:nvPr/>
        </p:nvCxnSpPr>
        <p:spPr>
          <a:xfrm>
            <a:off x="3566160" y="1577340"/>
            <a:ext cx="0" cy="44272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7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480B-BA5F-43F0-B179-C59D8820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982"/>
          </a:xfrm>
        </p:spPr>
        <p:txBody>
          <a:bodyPr>
            <a:normAutofit/>
          </a:bodyPr>
          <a:lstStyle/>
          <a:p>
            <a:r>
              <a:rPr lang="en-US" sz="3200" dirty="0"/>
              <a:t>MIT, Global, Number of Major TCs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5E142-1314-49E5-94AB-96F8D7CD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3" y="1059180"/>
            <a:ext cx="8838691" cy="55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63587"/>
      </p:ext>
    </p:extLst>
  </p:cSld>
  <p:clrMapOvr>
    <a:masterClrMapping/>
  </p:clrMapOvr>
</p:sld>
</file>

<file path=ppt/theme/theme1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207</TotalTime>
  <Words>423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Whitney-Bold</vt:lpstr>
      <vt:lpstr>Ariel</vt:lpstr>
      <vt:lpstr>Reconciling two disparate estimates of long-term trends in tropical cyclones</vt:lpstr>
      <vt:lpstr>Two different methods:</vt:lpstr>
      <vt:lpstr>Bottom line results</vt:lpstr>
      <vt:lpstr>Direct detection, Atlantic</vt:lpstr>
      <vt:lpstr>MIT, Atlantic</vt:lpstr>
      <vt:lpstr>MIT, Atlantic, CERA 20C</vt:lpstr>
      <vt:lpstr>Direct detection, Global</vt:lpstr>
      <vt:lpstr>MIT, Global</vt:lpstr>
      <vt:lpstr>MIT, Global, Number of Major TCs</vt:lpstr>
      <vt:lpstr>MIT, Global, All 3 20C Reanalyses</vt:lpstr>
      <vt:lpstr>Flaws in Both Approaches: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Reconciling two disparate estimates of long-term trends in tropical cyclones</dc:title>
  <dc:creator>Kerry</dc:creator>
  <cp:lastModifiedBy>Kerry</cp:lastModifiedBy>
  <cp:revision>17</cp:revision>
  <dcterms:created xsi:type="dcterms:W3CDTF">2022-12-26T13:11:08Z</dcterms:created>
  <dcterms:modified xsi:type="dcterms:W3CDTF">2022-12-27T07:34:48Z</dcterms:modified>
</cp:coreProperties>
</file>