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62" r:id="rId3"/>
  </p:sldMasterIdLst>
  <p:notesMasterIdLst>
    <p:notesMasterId r:id="rId75"/>
  </p:notesMasterIdLst>
  <p:sldIdLst>
    <p:sldId id="256" r:id="rId4"/>
    <p:sldId id="375" r:id="rId5"/>
    <p:sldId id="374" r:id="rId6"/>
    <p:sldId id="377" r:id="rId7"/>
    <p:sldId id="376" r:id="rId8"/>
    <p:sldId id="379" r:id="rId9"/>
    <p:sldId id="268" r:id="rId10"/>
    <p:sldId id="378" r:id="rId11"/>
    <p:sldId id="357" r:id="rId12"/>
    <p:sldId id="316" r:id="rId13"/>
    <p:sldId id="258" r:id="rId14"/>
    <p:sldId id="259" r:id="rId15"/>
    <p:sldId id="260" r:id="rId16"/>
    <p:sldId id="261" r:id="rId17"/>
    <p:sldId id="264" r:id="rId18"/>
    <p:sldId id="265" r:id="rId19"/>
    <p:sldId id="267" r:id="rId20"/>
    <p:sldId id="263" r:id="rId21"/>
    <p:sldId id="307" r:id="rId22"/>
    <p:sldId id="347" r:id="rId23"/>
    <p:sldId id="380" r:id="rId24"/>
    <p:sldId id="269" r:id="rId25"/>
    <p:sldId id="311" r:id="rId26"/>
    <p:sldId id="312" r:id="rId27"/>
    <p:sldId id="272" r:id="rId28"/>
    <p:sldId id="302" r:id="rId29"/>
    <p:sldId id="359" r:id="rId30"/>
    <p:sldId id="271" r:id="rId31"/>
    <p:sldId id="273" r:id="rId32"/>
    <p:sldId id="371" r:id="rId33"/>
    <p:sldId id="372" r:id="rId34"/>
    <p:sldId id="373" r:id="rId35"/>
    <p:sldId id="381" r:id="rId36"/>
    <p:sldId id="348" r:id="rId37"/>
    <p:sldId id="329" r:id="rId38"/>
    <p:sldId id="289" r:id="rId39"/>
    <p:sldId id="330" r:id="rId40"/>
    <p:sldId id="331" r:id="rId41"/>
    <p:sldId id="350" r:id="rId42"/>
    <p:sldId id="364" r:id="rId43"/>
    <p:sldId id="365" r:id="rId44"/>
    <p:sldId id="382" r:id="rId45"/>
    <p:sldId id="361" r:id="rId46"/>
    <p:sldId id="303" r:id="rId47"/>
    <p:sldId id="291" r:id="rId48"/>
    <p:sldId id="325" r:id="rId49"/>
    <p:sldId id="337" r:id="rId50"/>
    <p:sldId id="338" r:id="rId51"/>
    <p:sldId id="362" r:id="rId52"/>
    <p:sldId id="363" r:id="rId53"/>
    <p:sldId id="367" r:id="rId54"/>
    <p:sldId id="366" r:id="rId55"/>
    <p:sldId id="341" r:id="rId56"/>
    <p:sldId id="342" r:id="rId57"/>
    <p:sldId id="343" r:id="rId58"/>
    <p:sldId id="344" r:id="rId59"/>
    <p:sldId id="326" r:id="rId60"/>
    <p:sldId id="276" r:id="rId61"/>
    <p:sldId id="277" r:id="rId62"/>
    <p:sldId id="278" r:id="rId63"/>
    <p:sldId id="279" r:id="rId64"/>
    <p:sldId id="293" r:id="rId65"/>
    <p:sldId id="290" r:id="rId66"/>
    <p:sldId id="295" r:id="rId67"/>
    <p:sldId id="358" r:id="rId68"/>
    <p:sldId id="317" r:id="rId69"/>
    <p:sldId id="318" r:id="rId70"/>
    <p:sldId id="319" r:id="rId71"/>
    <p:sldId id="320" r:id="rId72"/>
    <p:sldId id="321" r:id="rId73"/>
    <p:sldId id="32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312" autoAdjust="0"/>
  </p:normalViewPr>
  <p:slideViewPr>
    <p:cSldViewPr snapToGrid="0">
      <p:cViewPr varScale="1">
        <p:scale>
          <a:sx n="103" d="100"/>
          <a:sy n="103" d="100"/>
        </p:scale>
        <p:origin x="64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8E82C-5F10-4197-B424-2243E443840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4068C-0F76-4BB1-B719-428646F3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4068C-0F76-4BB1-B719-428646F3C7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4068C-0F76-4BB1-B719-428646F3C7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63B2-A6AA-4065-9DCF-F1EB71E8D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4068C-0F76-4BB1-B719-428646F3C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42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AF5A9-1F13-410A-8069-697A06B841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2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4068C-0F76-4BB1-B719-428646F3C7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5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963B2-A6AA-4065-9DCF-F1EB71E8DA46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9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28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Light"/>
                <a:ea typeface="MS PGothic" panose="020B0600070205080204" pitchFamily="34" charset="-128"/>
                <a:cs typeface="Helvetica Light"/>
              </a:rPr>
              <a:t>Introduction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8288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Idealized model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36576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Peak CAPE scaling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4864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F7F7F"/>
                </a:solidFill>
                <a:latin typeface="Helvetica Light" charset="0"/>
              </a:rPr>
              <a:t>Times and parameters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7315200" y="0"/>
            <a:ext cx="1828800" cy="304800"/>
          </a:xfrm>
          <a:prstGeom prst="rect">
            <a:avLst/>
          </a:prstGeom>
          <a:solidFill>
            <a:srgbClr val="DDE3E4"/>
          </a:solidFill>
          <a:ln w="9525">
            <a:solidFill>
              <a:srgbClr val="E9F5F4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Light"/>
                <a:ea typeface="MS PGothic" panose="020B0600070205080204" pitchFamily="34" charset="-128"/>
                <a:cs typeface="Helvetica Light"/>
              </a:rPr>
              <a:t>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45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0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 no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110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83CC-6EBE-4277-9967-ED03951E0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86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DE4FC-66A1-4A33-9A5D-F081C996B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55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B0594-5C7E-4F01-9382-E8A922218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4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B678D-E118-4260-9F5F-8340B6553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A9A1A-1E58-479E-9EBE-D418E3BA8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02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346F-D03C-409E-BFD2-2B9C8802A4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87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528F9-8C0C-4F67-AAAC-6ED4614C6E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8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C4E6-0624-4292-ABD5-C6515408B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7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CC322-9263-409A-AA27-05EB3A105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2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E9BF-6142-472F-B946-F1806E9291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2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BA128-9DAE-4480-AC85-EA0844C6F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24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549D-5C82-4F48-B81C-E15E01651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86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AB4D-B66C-D626-6713-3F05D4016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F06CF-DE0A-1844-3029-7F566C226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99D66-E40C-AAD2-EA4A-9C5E4A13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C57A0-B115-43FC-CE70-66B7541F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8BBD3-772F-FF72-D920-07C7E39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A0324-FE94-4CD8-821E-0C9436817E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273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8CC-075A-48F5-CFC9-A7A75B2E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8ED2C-9793-0C9D-03EA-426055E79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0629E-3334-1B43-CE05-1D920CC0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2C86-2CC6-C774-B980-12791E6D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E6C43-27F4-CF6D-007C-E77DA873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30A3E-87E8-4095-9484-F0BA06AD8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26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7138-9905-5A3C-C8A7-93E46C87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8CB4E-4683-0DF6-1325-CFE645E55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BC828-1BD8-1393-2632-7D09C7CF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B577C-2051-00C2-3BA6-88C96083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8DDD6-9E4C-4BDE-9069-6010A4B9F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845A4-9E05-4DFC-9EC8-DF1CA7012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177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EF60-7646-BDDA-EE2C-339AD9BC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F1F37-59BE-79AE-943D-C0730D6E2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F1AB-CE04-D837-55A8-B2AAA2EE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2692-A04D-F5DB-FAEE-D7FB974A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87FA1-3523-12E0-3849-AEC751D3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DFFA1-5200-F5AF-C0FD-7C016D3A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4D0CD-4936-44E6-8549-90BC9C838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042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2EEB-6DDA-2405-BB1A-2A7BE67F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C6E31-03DD-66CB-97F8-CFCD9F8CA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B84A0-831D-1815-42B5-84D47F85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AA903-7B37-77D5-FCFF-6C05DF5B3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7D774-A290-1CD0-AD43-393A2568B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657CD-A3B4-0F0F-DA30-82EBEAE8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6A0F4-9F51-9F3F-013F-9050ED6D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3DDC4-617F-7C86-BC95-8783625D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91145-D16A-4DB6-B0C6-796A66F76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E0DB-6E37-3ACE-1683-4BE2E2C2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6B28D-7F85-C3CB-0630-FF4DE53E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F40C2-ACA1-5719-4E7C-3BF78B24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4CA11-CF95-170C-D8B5-1B0B3A45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C1B96-807C-4979-B327-D492DDE58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026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688D2-2DCB-0E4B-F4D2-88BEE28D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8C4A6-FABA-991D-12C8-77E1D1BF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B1A8C-2CB1-7666-F32B-3EC6FB62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9814E-F953-405E-85BD-C0064E0648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484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CCBD-DBD4-EEDA-D0FF-9221DBB5D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2337-6394-AAF5-25FB-3E772D054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DFB59-7385-8967-7D17-D35EF3C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B4FF-7DFE-2C5B-4F68-C6BADEFB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6DFB2-FA87-21DD-3BCE-D4629BFF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D5615-95DD-5E0F-19D8-ADC380D8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644A4-598E-4CBC-9794-FB6017994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221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230E-83F5-9BAA-20DE-365FD336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9A6A12-7802-2CD9-D701-1AC6D398D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AF174-5937-BECA-E5A0-CBE4AC794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DC9F3-8830-FCCF-B348-E9265D6E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D4196-6DFB-EACF-897A-DED2F6EA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073C4-159A-777E-9491-9F479808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422DA-561C-4A2D-81FA-E128BB17B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40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D598-6F87-90C7-AFF1-E15AE7CF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BBBDA-B9B5-18F3-FB41-30C057A74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82407-F181-1E67-DC22-06882A76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F601-5AA3-7BC0-639E-A8098792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E2748-CBF4-6FDE-8EC9-A8C94B5E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926D5-DCD8-4C81-B493-A2527144F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623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57CCC-C924-DAD9-9A58-E79CA91E0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1B0AA-3A55-4C08-E716-25649BF40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38796-F79B-85EF-9BFC-93F83D4E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CE208-D4E4-6546-921E-BCAE8901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1AF3B-68F9-F554-4DC7-BEA1268A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C771B-C341-446C-B238-0E93BC7B1C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14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  <p:sldLayoutId id="2147483712" r:id="rId13"/>
    <p:sldLayoutId id="2147483715" r:id="rId14"/>
    <p:sldLayoutId id="214748371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54C6D-CAFB-4DD4-B8AC-1B8170978C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9B1AC20-2ABE-788E-6FC1-8529D87A0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136AE69-AFC8-A91B-F1C6-2D850AE76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DE7CBEC-35AD-56A3-CDC8-3AF5B7581D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DCD766E-B2AA-D967-FFF8-7B15FC7476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28480954-F00C-348B-EBF7-56D938F1D5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8226E9-8042-4D23-B6C8-E995F8E18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4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54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5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16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3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5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9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43000" y="1070263"/>
            <a:ext cx="6858000" cy="1826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Segoe UI" panose="020B0502040204020203" pitchFamily="34" charset="0"/>
              </a:rPr>
              <a:t>Tornadoes and Farms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039637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pPr algn="l"/>
            <a:r>
              <a:rPr lang="en-US" sz="2800" dirty="0"/>
              <a:t>Kerry Emanuel</a:t>
            </a:r>
          </a:p>
          <a:p>
            <a:pPr algn="l"/>
            <a:r>
              <a:rPr lang="en-US" sz="2800" dirty="0"/>
              <a:t>Lorenz Center</a:t>
            </a:r>
          </a:p>
          <a:p>
            <a:pPr algn="l"/>
            <a:r>
              <a:rPr lang="en-US" sz="2800" dirty="0"/>
              <a:t>MIT</a:t>
            </a:r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>
            <a:extLst>
              <a:ext uri="{FF2B5EF4-FFF2-40B4-BE49-F238E27FC236}">
                <a16:creationId xmlns:a16="http://schemas.microsoft.com/office/drawing/2014/main" id="{6E6CBFB3-82ED-F487-7933-ABC63A7D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045968"/>
            <a:ext cx="4375978" cy="5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C8192-BD65-D2A0-4BE0-06736ABD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330"/>
          </a:xfrm>
        </p:spPr>
        <p:txBody>
          <a:bodyPr/>
          <a:lstStyle/>
          <a:p>
            <a:r>
              <a:rPr lang="en-US" sz="2800" dirty="0"/>
              <a:t>What is CAPE?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1A6E8-C330-8D8A-5D8A-E5CF0CA9E80C}"/>
              </a:ext>
            </a:extLst>
          </p:cNvPr>
          <p:cNvSpPr txBox="1"/>
          <p:nvPr/>
        </p:nvSpPr>
        <p:spPr>
          <a:xfrm>
            <a:off x="157882" y="1953790"/>
            <a:ext cx="2216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Temperature profile measured by weather balloon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3AFD7C-5EC6-A9BE-19DE-055EF4410D5E}"/>
              </a:ext>
            </a:extLst>
          </p:cNvPr>
          <p:cNvCxnSpPr/>
          <p:nvPr/>
        </p:nvCxnSpPr>
        <p:spPr>
          <a:xfrm>
            <a:off x="1901163" y="2670837"/>
            <a:ext cx="947292" cy="2368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C9DE35F-E5F4-AF7D-3E9E-D7B64D8A44F9}"/>
              </a:ext>
            </a:extLst>
          </p:cNvPr>
          <p:cNvSpPr txBox="1"/>
          <p:nvPr/>
        </p:nvSpPr>
        <p:spPr>
          <a:xfrm>
            <a:off x="546009" y="3663237"/>
            <a:ext cx="1638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Dry adiabatic ascent from surface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7BF114-8065-3E36-34C8-1DB574016C0C}"/>
              </a:ext>
            </a:extLst>
          </p:cNvPr>
          <p:cNvCxnSpPr/>
          <p:nvPr/>
        </p:nvCxnSpPr>
        <p:spPr>
          <a:xfrm>
            <a:off x="1828800" y="4190452"/>
            <a:ext cx="1019655" cy="14472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BC5AF1-222D-CBB8-C48F-9B48050A40C5}"/>
              </a:ext>
            </a:extLst>
          </p:cNvPr>
          <p:cNvSpPr txBox="1"/>
          <p:nvPr/>
        </p:nvSpPr>
        <p:spPr>
          <a:xfrm>
            <a:off x="3665276" y="1078634"/>
            <a:ext cx="197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Moist adiabatic ascent from cloud base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027DBF-72A4-8C37-2E24-66A7E212452D}"/>
              </a:ext>
            </a:extLst>
          </p:cNvPr>
          <p:cNvCxnSpPr/>
          <p:nvPr/>
        </p:nvCxnSpPr>
        <p:spPr>
          <a:xfrm flipH="1">
            <a:off x="3802325" y="1601854"/>
            <a:ext cx="657842" cy="57560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35AF6B-651C-4C33-5B23-137F6A318701}"/>
              </a:ext>
            </a:extLst>
          </p:cNvPr>
          <p:cNvCxnSpPr>
            <a:cxnSpLocks/>
          </p:cNvCxnSpPr>
          <p:nvPr/>
        </p:nvCxnSpPr>
        <p:spPr>
          <a:xfrm flipV="1">
            <a:off x="2749550" y="1873250"/>
            <a:ext cx="692150" cy="54610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3CBDCF-AD1E-74AB-CF0F-076949FF6C6D}"/>
              </a:ext>
            </a:extLst>
          </p:cNvPr>
          <p:cNvCxnSpPr>
            <a:cxnSpLocks/>
          </p:cNvCxnSpPr>
          <p:nvPr/>
        </p:nvCxnSpPr>
        <p:spPr>
          <a:xfrm flipV="1">
            <a:off x="2911475" y="2177456"/>
            <a:ext cx="746125" cy="54091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638F9D-5EDB-323D-4A81-5FEF933F4FB5}"/>
              </a:ext>
            </a:extLst>
          </p:cNvPr>
          <p:cNvCxnSpPr>
            <a:cxnSpLocks/>
          </p:cNvCxnSpPr>
          <p:nvPr/>
        </p:nvCxnSpPr>
        <p:spPr>
          <a:xfrm flipV="1">
            <a:off x="3080893" y="2481662"/>
            <a:ext cx="760857" cy="56170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1AC123-CE58-17D1-301A-9D696F5ABB94}"/>
              </a:ext>
            </a:extLst>
          </p:cNvPr>
          <p:cNvCxnSpPr/>
          <p:nvPr/>
        </p:nvCxnSpPr>
        <p:spPr>
          <a:xfrm flipV="1">
            <a:off x="3295650" y="2813255"/>
            <a:ext cx="755560" cy="555886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E5D25C-E470-0A21-7A8E-B0FB4FC5026B}"/>
              </a:ext>
            </a:extLst>
          </p:cNvPr>
          <p:cNvCxnSpPr/>
          <p:nvPr/>
        </p:nvCxnSpPr>
        <p:spPr>
          <a:xfrm flipV="1">
            <a:off x="3441700" y="3246632"/>
            <a:ext cx="704851" cy="51485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F4E5CC-AF1B-E295-C9BD-255B92F23F93}"/>
              </a:ext>
            </a:extLst>
          </p:cNvPr>
          <p:cNvCxnSpPr/>
          <p:nvPr/>
        </p:nvCxnSpPr>
        <p:spPr>
          <a:xfrm flipV="1">
            <a:off x="3600450" y="3799630"/>
            <a:ext cx="559304" cy="39082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EF416A-6132-6669-0CCF-0E1949628E47}"/>
              </a:ext>
            </a:extLst>
          </p:cNvPr>
          <p:cNvCxnSpPr/>
          <p:nvPr/>
        </p:nvCxnSpPr>
        <p:spPr>
          <a:xfrm flipV="1">
            <a:off x="3860436" y="4401901"/>
            <a:ext cx="286115" cy="189149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E565B2-D29A-1024-B594-8ED13DE1E387}"/>
              </a:ext>
            </a:extLst>
          </p:cNvPr>
          <p:cNvCxnSpPr/>
          <p:nvPr/>
        </p:nvCxnSpPr>
        <p:spPr>
          <a:xfrm flipV="1">
            <a:off x="2622550" y="1634520"/>
            <a:ext cx="577850" cy="40071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27EE9BA-39E4-194E-BE56-12BD912B1333}"/>
              </a:ext>
            </a:extLst>
          </p:cNvPr>
          <p:cNvSpPr txBox="1"/>
          <p:nvPr/>
        </p:nvSpPr>
        <p:spPr>
          <a:xfrm>
            <a:off x="6742017" y="2322884"/>
            <a:ext cx="1885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CAPE is proportional to the area enclosed by the sounding and the moist adiabat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2D26B2-82C1-4CBF-760E-62BBFF290D8B}"/>
              </a:ext>
            </a:extLst>
          </p:cNvPr>
          <p:cNvCxnSpPr/>
          <p:nvPr/>
        </p:nvCxnSpPr>
        <p:spPr>
          <a:xfrm flipH="1">
            <a:off x="3880102" y="3091198"/>
            <a:ext cx="2861915" cy="57203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66648-A8A3-BDCF-75BD-F52529ACE52D}"/>
              </a:ext>
            </a:extLst>
          </p:cNvPr>
          <p:cNvCxnSpPr>
            <a:cxnSpLocks/>
          </p:cNvCxnSpPr>
          <p:nvPr/>
        </p:nvCxnSpPr>
        <p:spPr>
          <a:xfrm>
            <a:off x="4095750" y="5270500"/>
            <a:ext cx="1349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D3464E0-E24A-9E8B-498E-79717BAC0EC3}"/>
              </a:ext>
            </a:extLst>
          </p:cNvPr>
          <p:cNvCxnSpPr>
            <a:cxnSpLocks/>
          </p:cNvCxnSpPr>
          <p:nvPr/>
        </p:nvCxnSpPr>
        <p:spPr>
          <a:xfrm>
            <a:off x="4095750" y="5353050"/>
            <a:ext cx="1587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47B5E0-FCF0-7B56-1E9C-3C1186A95937}"/>
              </a:ext>
            </a:extLst>
          </p:cNvPr>
          <p:cNvCxnSpPr>
            <a:cxnSpLocks/>
          </p:cNvCxnSpPr>
          <p:nvPr/>
        </p:nvCxnSpPr>
        <p:spPr>
          <a:xfrm>
            <a:off x="4076700" y="5419725"/>
            <a:ext cx="2095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C92A87-313E-CA17-81E3-1FCB1988C80E}"/>
              </a:ext>
            </a:extLst>
          </p:cNvPr>
          <p:cNvSpPr txBox="1"/>
          <p:nvPr/>
        </p:nvSpPr>
        <p:spPr>
          <a:xfrm>
            <a:off x="6692900" y="4578002"/>
            <a:ext cx="226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Convective Inhibition (CIN) is proportional to the ‘negative’ area enclosed by the sounding and the moist adiabat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48EDEB-5004-745B-366F-35CD44D0A56D}"/>
              </a:ext>
            </a:extLst>
          </p:cNvPr>
          <p:cNvCxnSpPr>
            <a:cxnSpLocks/>
          </p:cNvCxnSpPr>
          <p:nvPr/>
        </p:nvCxnSpPr>
        <p:spPr>
          <a:xfrm>
            <a:off x="4079082" y="5478462"/>
            <a:ext cx="2071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0E014FA-2BDC-E2DA-DFF1-555797795F7F}"/>
              </a:ext>
            </a:extLst>
          </p:cNvPr>
          <p:cNvCxnSpPr>
            <a:cxnSpLocks/>
          </p:cNvCxnSpPr>
          <p:nvPr/>
        </p:nvCxnSpPr>
        <p:spPr>
          <a:xfrm>
            <a:off x="4114006" y="5207000"/>
            <a:ext cx="83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98209CF-EDCF-F701-EBA6-D7D92BB2EBA4}"/>
              </a:ext>
            </a:extLst>
          </p:cNvPr>
          <p:cNvCxnSpPr/>
          <p:nvPr/>
        </p:nvCxnSpPr>
        <p:spPr>
          <a:xfrm flipH="1">
            <a:off x="4368800" y="4806950"/>
            <a:ext cx="2373217" cy="5461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5D43BF-A1EA-C826-E05C-93AAC39E50C9}"/>
              </a:ext>
            </a:extLst>
          </p:cNvPr>
          <p:cNvSpPr txBox="1"/>
          <p:nvPr/>
        </p:nvSpPr>
        <p:spPr>
          <a:xfrm>
            <a:off x="1699358" y="6452665"/>
            <a:ext cx="489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 on skewed 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E57F4-4EAA-D64D-6280-1F88F9D92AE0}"/>
              </a:ext>
            </a:extLst>
          </p:cNvPr>
          <p:cNvSpPr txBox="1"/>
          <p:nvPr/>
        </p:nvSpPr>
        <p:spPr>
          <a:xfrm>
            <a:off x="5990492" y="1045968"/>
            <a:ext cx="249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Pressure (proxy for altitude)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28946E-EB47-6446-EA3C-5C4EB6A7AED7}"/>
              </a:ext>
            </a:extLst>
          </p:cNvPr>
          <p:cNvCxnSpPr/>
          <p:nvPr/>
        </p:nvCxnSpPr>
        <p:spPr>
          <a:xfrm flipH="1">
            <a:off x="6441831" y="1601854"/>
            <a:ext cx="603738" cy="3519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B481D4A-74CC-AF7B-66A3-7237F11A7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182820"/>
              </p:ext>
            </p:extLst>
          </p:nvPr>
        </p:nvGraphicFramePr>
        <p:xfrm>
          <a:off x="7326469" y="3444667"/>
          <a:ext cx="770702" cy="568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393480" progId="Equation.DSMT4">
                  <p:embed/>
                </p:oleObj>
              </mc:Choice>
              <mc:Fallback>
                <p:oleObj name="Equation" r:id="rId4" imgW="533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26469" y="3444667"/>
                        <a:ext cx="770702" cy="568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33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590"/>
            <a:ext cx="9144000" cy="6124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034" y="155275"/>
            <a:ext cx="845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Convection over the Tropical Oceans</a:t>
            </a:r>
          </a:p>
        </p:txBody>
      </p:sp>
    </p:spTree>
    <p:extLst>
      <p:ext uri="{BB962C8B-B14F-4D97-AF65-F5344CB8AC3E}">
        <p14:creationId xmlns:p14="http://schemas.microsoft.com/office/powerpoint/2010/main" val="343931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085860"/>
            <a:ext cx="7233357" cy="5427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668" y="207034"/>
            <a:ext cx="592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at Majuro, August 1 2016 0 GMT</a:t>
            </a:r>
          </a:p>
        </p:txBody>
      </p:sp>
    </p:spTree>
    <p:extLst>
      <p:ext uri="{BB962C8B-B14F-4D97-AF65-F5344CB8AC3E}">
        <p14:creationId xmlns:p14="http://schemas.microsoft.com/office/powerpoint/2010/main" val="109572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085860"/>
            <a:ext cx="7233357" cy="5427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668" y="207034"/>
            <a:ext cx="592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at Majuro, August 1 2016 0 GMT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7" y="1085860"/>
            <a:ext cx="7233357" cy="542708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5E8155-D566-DEF2-45BC-A8472D602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29390"/>
              </p:ext>
            </p:extLst>
          </p:nvPr>
        </p:nvGraphicFramePr>
        <p:xfrm>
          <a:off x="7564737" y="3552482"/>
          <a:ext cx="1491954" cy="40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77480" progId="Equation.DSMT4">
                  <p:embed/>
                </p:oleObj>
              </mc:Choice>
              <mc:Fallback>
                <p:oleObj name="Equation" r:id="rId4" imgW="660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64737" y="3552482"/>
                        <a:ext cx="1491954" cy="40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03C452-E08A-9774-695C-3F8A2732F05F}"/>
              </a:ext>
            </a:extLst>
          </p:cNvPr>
          <p:cNvSpPr txBox="1"/>
          <p:nvPr/>
        </p:nvSpPr>
        <p:spPr>
          <a:xfrm>
            <a:off x="7364627" y="4139514"/>
            <a:ext cx="1692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Convection releases CAPE as fast as it is generated</a:t>
            </a:r>
          </a:p>
        </p:txBody>
      </p:sp>
    </p:spTree>
    <p:extLst>
      <p:ext uri="{BB962C8B-B14F-4D97-AF65-F5344CB8AC3E}">
        <p14:creationId xmlns:p14="http://schemas.microsoft.com/office/powerpoint/2010/main" val="218821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453" y="431321"/>
            <a:ext cx="7919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Stored-Energy Convection: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CAPE!</a:t>
            </a:r>
          </a:p>
        </p:txBody>
      </p:sp>
    </p:spTree>
    <p:extLst>
      <p:ext uri="{BB962C8B-B14F-4D97-AF65-F5344CB8AC3E}">
        <p14:creationId xmlns:p14="http://schemas.microsoft.com/office/powerpoint/2010/main" val="251072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1" y="867267"/>
            <a:ext cx="7187247" cy="5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291" y="276045"/>
            <a:ext cx="690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Sounding at Norman, Oklahoma, May 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2007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8E845B-A0A6-90AA-E438-D328CAA9FDBE}"/>
              </a:ext>
            </a:extLst>
          </p:cNvPr>
          <p:cNvCxnSpPr/>
          <p:nvPr/>
        </p:nvCxnSpPr>
        <p:spPr>
          <a:xfrm flipH="1">
            <a:off x="6181344" y="4967021"/>
            <a:ext cx="1441094" cy="256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7A98B20-110D-F6F5-E4B6-68A8DBCF50CE}"/>
              </a:ext>
            </a:extLst>
          </p:cNvPr>
          <p:cNvSpPr txBox="1"/>
          <p:nvPr/>
        </p:nvSpPr>
        <p:spPr>
          <a:xfrm>
            <a:off x="7735031" y="4643855"/>
            <a:ext cx="110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Capping inversion</a:t>
            </a:r>
          </a:p>
        </p:txBody>
      </p:sp>
    </p:spTree>
    <p:extLst>
      <p:ext uri="{BB962C8B-B14F-4D97-AF65-F5344CB8AC3E}">
        <p14:creationId xmlns:p14="http://schemas.microsoft.com/office/powerpoint/2010/main" val="3532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1" y="867267"/>
            <a:ext cx="7187247" cy="5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291" y="276045"/>
            <a:ext cx="690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Sounding at Norman, Oklahoma, May 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1" y="867267"/>
            <a:ext cx="7239006" cy="5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1" y="867267"/>
            <a:ext cx="7187247" cy="5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7195" y="23741"/>
            <a:ext cx="690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Sounding at Norman, Oklahoma, May 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1" y="867267"/>
            <a:ext cx="7239006" cy="5431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579" y="475188"/>
            <a:ext cx="574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 = 6900 J/Kg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w = 110 m/s =~ 250 MPH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D959C2-7F4B-4291-06FB-A9109B3B49CA}"/>
              </a:ext>
            </a:extLst>
          </p:cNvPr>
          <p:cNvCxnSpPr/>
          <p:nvPr/>
        </p:nvCxnSpPr>
        <p:spPr>
          <a:xfrm flipH="1">
            <a:off x="6181344" y="4967021"/>
            <a:ext cx="1441094" cy="256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41CF9B-8048-CBC3-2764-49C8B631D176}"/>
              </a:ext>
            </a:extLst>
          </p:cNvPr>
          <p:cNvSpPr txBox="1"/>
          <p:nvPr/>
        </p:nvSpPr>
        <p:spPr>
          <a:xfrm>
            <a:off x="7735031" y="4643855"/>
            <a:ext cx="110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Capping inversion</a:t>
            </a:r>
          </a:p>
        </p:txBody>
      </p:sp>
    </p:spTree>
    <p:extLst>
      <p:ext uri="{BB962C8B-B14F-4D97-AF65-F5344CB8AC3E}">
        <p14:creationId xmlns:p14="http://schemas.microsoft.com/office/powerpoint/2010/main" val="2929782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" y="99203"/>
            <a:ext cx="5221138" cy="3480759"/>
          </a:xfrm>
          <a:prstGeom prst="rect">
            <a:avLst/>
          </a:prstGeom>
        </p:spPr>
      </p:pic>
      <p:pic>
        <p:nvPicPr>
          <p:cNvPr id="1026" name="Picture 2" descr="Image result for hailsto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0" y="3776913"/>
            <a:ext cx="5262073" cy="29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7773" y="1017764"/>
            <a:ext cx="3666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Each year in the U.S., 1,200 </a:t>
            </a:r>
            <a:r>
              <a:rPr lang="en-US" b="1" dirty="0">
                <a:solidFill>
                  <a:srgbClr val="0000FF"/>
                </a:solidFill>
              </a:rPr>
              <a:t>tornadoes</a:t>
            </a:r>
            <a:r>
              <a:rPr lang="en-US" dirty="0"/>
              <a:t> on average kill 60 people, injure 1,500, and cause roughly $400 million in damages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51853" y="4441976"/>
            <a:ext cx="36921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Hail</a:t>
            </a:r>
            <a:r>
              <a:rPr lang="en-US" dirty="0"/>
              <a:t> causes about $1 billion dollars in damage to crops and property each year, according to the National Oceanic Atmospheric Administration (NOAA)</a:t>
            </a:r>
          </a:p>
        </p:txBody>
      </p:sp>
    </p:spTree>
    <p:extLst>
      <p:ext uri="{BB962C8B-B14F-4D97-AF65-F5344CB8AC3E}">
        <p14:creationId xmlns:p14="http://schemas.microsoft.com/office/powerpoint/2010/main" val="38060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/>
        </p:blipFill>
        <p:spPr>
          <a:xfrm>
            <a:off x="2990509" y="284797"/>
            <a:ext cx="5673552" cy="6443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004" y="1661020"/>
            <a:ext cx="204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that were not bad enough…..</a:t>
            </a:r>
          </a:p>
        </p:txBody>
      </p:sp>
    </p:spTree>
    <p:extLst>
      <p:ext uri="{BB962C8B-B14F-4D97-AF65-F5344CB8AC3E}">
        <p14:creationId xmlns:p14="http://schemas.microsoft.com/office/powerpoint/2010/main" val="1103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ree Tornado Barn photo and picture">
            <a:extLst>
              <a:ext uri="{FF2B5EF4-FFF2-40B4-BE49-F238E27FC236}">
                <a16:creationId xmlns:a16="http://schemas.microsoft.com/office/drawing/2014/main" id="{396F85A7-E868-10B4-016F-91DFAF54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108"/>
            <a:ext cx="9144000" cy="57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D6E04E-10EE-481D-7861-A638AEA15F32}"/>
              </a:ext>
            </a:extLst>
          </p:cNvPr>
          <p:cNvSpPr txBox="1"/>
          <p:nvPr/>
        </p:nvSpPr>
        <p:spPr>
          <a:xfrm>
            <a:off x="181708" y="64477"/>
            <a:ext cx="8516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do so many photos and videos of tornadoes feature farms?</a:t>
            </a:r>
          </a:p>
        </p:txBody>
      </p:sp>
    </p:spTree>
    <p:extLst>
      <p:ext uri="{BB962C8B-B14F-4D97-AF65-F5344CB8AC3E}">
        <p14:creationId xmlns:p14="http://schemas.microsoft.com/office/powerpoint/2010/main" val="1749696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CBB70-07E5-6AED-59D2-0C8719640180}"/>
              </a:ext>
            </a:extLst>
          </p:cNvPr>
          <p:cNvSpPr txBox="1"/>
          <p:nvPr/>
        </p:nvSpPr>
        <p:spPr>
          <a:xfrm>
            <a:off x="1019655" y="1493301"/>
            <a:ext cx="7262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these high CAPE soundings arise?</a:t>
            </a:r>
          </a:p>
          <a:p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Clues in the climatology….</a:t>
            </a:r>
          </a:p>
        </p:txBody>
      </p:sp>
    </p:spTree>
    <p:extLst>
      <p:ext uri="{BB962C8B-B14F-4D97-AF65-F5344CB8AC3E}">
        <p14:creationId xmlns:p14="http://schemas.microsoft.com/office/powerpoint/2010/main" val="279840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CC100-AC38-E837-4C78-2BE105F8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912"/>
            <a:ext cx="9144000" cy="515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0BD6DC-7E92-F714-D032-316FEB772B90}"/>
              </a:ext>
            </a:extLst>
          </p:cNvPr>
          <p:cNvSpPr txBox="1"/>
          <p:nvPr/>
        </p:nvSpPr>
        <p:spPr>
          <a:xfrm>
            <a:off x="1318846" y="656492"/>
            <a:ext cx="6283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Days per year of hail &gt; 2.5 cm in diameter</a:t>
            </a:r>
          </a:p>
        </p:txBody>
      </p:sp>
    </p:spTree>
    <p:extLst>
      <p:ext uri="{BB962C8B-B14F-4D97-AF65-F5344CB8AC3E}">
        <p14:creationId xmlns:p14="http://schemas.microsoft.com/office/powerpoint/2010/main" val="2702059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784301-994C-E894-1000-A7E47B05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77ED3-862A-40CD-068F-D6EB4DD1B0D9}"/>
              </a:ext>
            </a:extLst>
          </p:cNvPr>
          <p:cNvSpPr txBox="1"/>
          <p:nvPr/>
        </p:nvSpPr>
        <p:spPr>
          <a:xfrm>
            <a:off x="1430215" y="216877"/>
            <a:ext cx="6283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per year of hail &gt; 1 inch in diameter</a:t>
            </a:r>
          </a:p>
        </p:txBody>
      </p:sp>
    </p:spTree>
    <p:extLst>
      <p:ext uri="{BB962C8B-B14F-4D97-AF65-F5344CB8AC3E}">
        <p14:creationId xmlns:p14="http://schemas.microsoft.com/office/powerpoint/2010/main" val="40961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4" y="756791"/>
            <a:ext cx="8095376" cy="5687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7013" y="176169"/>
            <a:ext cx="716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Illinois-Missouri Hail Climatology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2159" y="6352374"/>
            <a:ext cx="5020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</a:rPr>
              <a:t>Mark F. Britt, WFO St. Louis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59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02" y="352815"/>
            <a:ext cx="8371469" cy="6024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2159" y="6352374"/>
            <a:ext cx="5020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</a:rPr>
              <a:t>Mark F. Britt, WFO St. Louis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18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Diurnal Variation of Tornadoes</a:t>
            </a:r>
          </a:p>
        </p:txBody>
      </p:sp>
      <p:pic>
        <p:nvPicPr>
          <p:cNvPr id="67587" name="Picture 5" descr="byhou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506" y="1756331"/>
            <a:ext cx="8034396" cy="4820637"/>
          </a:xfrm>
          <a:noFill/>
        </p:spPr>
      </p:pic>
    </p:spTree>
    <p:extLst>
      <p:ext uri="{BB962C8B-B14F-4D97-AF65-F5344CB8AC3E}">
        <p14:creationId xmlns:p14="http://schemas.microsoft.com/office/powerpoint/2010/main" val="4085010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Necessary Conditions for Severe Thunderstorms: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8704"/>
            <a:ext cx="7886700" cy="2824013"/>
          </a:xfrm>
        </p:spPr>
        <p:txBody>
          <a:bodyPr>
            <a:no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/>
              <a:t>  High values of CAPE</a:t>
            </a:r>
            <a:endParaRPr lang="en-US" sz="2400" dirty="0"/>
          </a:p>
          <a:p>
            <a:pPr>
              <a:buSzPct val="70000"/>
              <a:buBlip>
                <a:blip r:embed="rId2"/>
              </a:buBlip>
            </a:pPr>
            <a:endParaRPr lang="en-US" dirty="0"/>
          </a:p>
          <a:p>
            <a:pPr>
              <a:buSzPct val="70000"/>
              <a:buBlip>
                <a:blip r:embed="rId2"/>
              </a:buBlip>
            </a:pPr>
            <a:r>
              <a:rPr lang="en-US" dirty="0"/>
              <a:t>  Large vertical shear of horizontal wind, 	particularly at low levels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Necessary Conditions for Severe Thunderstorms: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CF9D20-8B27-4F5C-C8BB-C51DE9A3BB55}"/>
              </a:ext>
            </a:extLst>
          </p:cNvPr>
          <p:cNvSpPr/>
          <p:nvPr/>
        </p:nvSpPr>
        <p:spPr>
          <a:xfrm>
            <a:off x="506538" y="2039309"/>
            <a:ext cx="8180262" cy="1085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8704"/>
            <a:ext cx="7886700" cy="2824013"/>
          </a:xfrm>
        </p:spPr>
        <p:txBody>
          <a:bodyPr>
            <a:no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/>
              <a:t>  High values of CAPE</a:t>
            </a:r>
          </a:p>
          <a:p>
            <a:pPr>
              <a:buSzPct val="70000"/>
              <a:buBlip>
                <a:blip r:embed="rId2"/>
              </a:buBlip>
            </a:pPr>
            <a:endParaRPr lang="en-US" dirty="0"/>
          </a:p>
          <a:p>
            <a:pPr>
              <a:buSzPct val="70000"/>
              <a:buBlip>
                <a:blip r:embed="rId2"/>
              </a:buBlip>
            </a:pPr>
            <a:r>
              <a:rPr lang="en-US" dirty="0"/>
              <a:t>  Large vertical shear of horizontal wind, 	particularly at low levels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Key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8704"/>
            <a:ext cx="7886700" cy="3790760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400" dirty="0"/>
              <a:t>What determines geographical distribution of stored-	energy storms?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Why do tornadoes and hailstorms peak in late-	afternoon to early evening?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Why are peak CAPE values around 3000-6000 J/Kg?</a:t>
            </a:r>
          </a:p>
          <a:p>
            <a:endParaRPr lang="en-US" sz="2400" dirty="0"/>
          </a:p>
          <a:p>
            <a:r>
              <a:rPr lang="en-US" sz="2400" dirty="0"/>
              <a:t>  How might these values change with climate?</a:t>
            </a:r>
          </a:p>
        </p:txBody>
      </p:sp>
    </p:spTree>
    <p:extLst>
      <p:ext uri="{BB962C8B-B14F-4D97-AF65-F5344CB8AC3E}">
        <p14:creationId xmlns:p14="http://schemas.microsoft.com/office/powerpoint/2010/main" val="11850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Hypothesis: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288" y="2386342"/>
            <a:ext cx="7886700" cy="222879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Large CAPE is produced when a deep, dry-	adiabatic layer formed over dry land is 	advected over moist soil which is then 	subjected to solar heating.</a:t>
            </a:r>
          </a:p>
        </p:txBody>
      </p:sp>
    </p:spTree>
    <p:extLst>
      <p:ext uri="{BB962C8B-B14F-4D97-AF65-F5344CB8AC3E}">
        <p14:creationId xmlns:p14="http://schemas.microsoft.com/office/powerpoint/2010/main" val="408366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2FCD3F-3707-D842-E065-FD4E0A06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525"/>
            <a:ext cx="9144000" cy="4945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3A9A1-7AFC-2865-3B90-B974BF138B28}"/>
              </a:ext>
            </a:extLst>
          </p:cNvPr>
          <p:cNvSpPr txBox="1"/>
          <p:nvPr/>
        </p:nvSpPr>
        <p:spPr>
          <a:xfrm>
            <a:off x="169985" y="288095"/>
            <a:ext cx="868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….and farm animals?</a:t>
            </a:r>
          </a:p>
        </p:txBody>
      </p:sp>
    </p:spTree>
    <p:extLst>
      <p:ext uri="{BB962C8B-B14F-4D97-AF65-F5344CB8AC3E}">
        <p14:creationId xmlns:p14="http://schemas.microsoft.com/office/powerpoint/2010/main" val="923547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30BD9-8A3B-4AB3-DC3B-D867C4F03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5" y="1453892"/>
            <a:ext cx="6269749" cy="3950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FA483-BDB4-A39D-387E-D428173411D1}"/>
              </a:ext>
            </a:extLst>
          </p:cNvPr>
          <p:cNvSpPr txBox="1"/>
          <p:nvPr/>
        </p:nvSpPr>
        <p:spPr>
          <a:xfrm>
            <a:off x="697312" y="243401"/>
            <a:ext cx="765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Start with deep dry adiabatic layer formed over dry soils</a:t>
            </a:r>
          </a:p>
        </p:txBody>
      </p:sp>
    </p:spTree>
    <p:extLst>
      <p:ext uri="{BB962C8B-B14F-4D97-AF65-F5344CB8AC3E}">
        <p14:creationId xmlns:p14="http://schemas.microsoft.com/office/powerpoint/2010/main" val="4161771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8066A-F3C7-1283-461B-3340AAAE1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49" y="1335419"/>
            <a:ext cx="6571501" cy="4327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ABA0D-10F6-A403-B079-7A1DA019DFD6}"/>
              </a:ext>
            </a:extLst>
          </p:cNvPr>
          <p:cNvSpPr txBox="1"/>
          <p:nvPr/>
        </p:nvSpPr>
        <p:spPr>
          <a:xfrm>
            <a:off x="618371" y="249979"/>
            <a:ext cx="809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Move over moist and possibly vegetated soil, develop new shallow, wind-driven boundary layer, just saturated at its top</a:t>
            </a:r>
          </a:p>
        </p:txBody>
      </p:sp>
    </p:spTree>
    <p:extLst>
      <p:ext uri="{BB962C8B-B14F-4D97-AF65-F5344CB8AC3E}">
        <p14:creationId xmlns:p14="http://schemas.microsoft.com/office/powerpoint/2010/main" val="1554299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38A6A-9276-C7A1-C910-6EB7842AF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77" y="1394624"/>
            <a:ext cx="6352045" cy="4776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C7218-C722-DD74-E9D7-3A059EBC1AB8}"/>
              </a:ext>
            </a:extLst>
          </p:cNvPr>
          <p:cNvSpPr txBox="1"/>
          <p:nvPr/>
        </p:nvSpPr>
        <p:spPr>
          <a:xfrm>
            <a:off x="697312" y="243401"/>
            <a:ext cx="7657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Sun rises and heats and moistens new boundary layer. Convective boundary layer grows; CAPE increases and CIN decreases</a:t>
            </a:r>
          </a:p>
        </p:txBody>
      </p:sp>
    </p:spTree>
    <p:extLst>
      <p:ext uri="{BB962C8B-B14F-4D97-AF65-F5344CB8AC3E}">
        <p14:creationId xmlns:p14="http://schemas.microsoft.com/office/powerpoint/2010/main" val="125489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B33C05-AAEB-D9AF-133D-4D3448995471}"/>
              </a:ext>
            </a:extLst>
          </p:cNvPr>
          <p:cNvSpPr txBox="1"/>
          <p:nvPr/>
        </p:nvSpPr>
        <p:spPr>
          <a:xfrm>
            <a:off x="152400" y="640140"/>
            <a:ext cx="8434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basic physics can be encoded in a simply, one-dimensional model of the atmosphere and underlying ground. Start with a dry column of the atmosphere and place it over a wet and possibly vegetated soil. Soil physics include percolation, evaporation, transpiration, runoff.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D00C-8C6A-2939-0297-11AFCA0B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2895600"/>
            <a:ext cx="3395296" cy="33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BD9D4-7216-927E-0E91-C3FC417D8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Model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DB23F-2FA3-CB4D-8AEC-EEDBE1157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Desert air temperature</a:t>
            </a:r>
          </a:p>
          <a:p>
            <a:pPr>
              <a:spcBef>
                <a:spcPts val="2000"/>
              </a:spcBef>
            </a:pPr>
            <a:r>
              <a:rPr lang="en-US" dirty="0"/>
              <a:t> Initial depth of boundary layer</a:t>
            </a:r>
          </a:p>
          <a:p>
            <a:pPr>
              <a:spcBef>
                <a:spcPts val="2000"/>
              </a:spcBef>
            </a:pPr>
            <a:r>
              <a:rPr lang="en-US" dirty="0"/>
              <a:t> Surface wind speed</a:t>
            </a:r>
          </a:p>
          <a:p>
            <a:pPr>
              <a:spcBef>
                <a:spcPts val="2000"/>
              </a:spcBef>
            </a:pPr>
            <a:r>
              <a:rPr lang="en-US" dirty="0"/>
              <a:t> Initial surface moisture availability</a:t>
            </a:r>
          </a:p>
          <a:p>
            <a:pPr>
              <a:spcBef>
                <a:spcPts val="2000"/>
              </a:spcBef>
            </a:pPr>
            <a:r>
              <a:rPr lang="en-US" dirty="0"/>
              <a:t> Surface exchange coefficients</a:t>
            </a:r>
          </a:p>
          <a:p>
            <a:pPr>
              <a:spcBef>
                <a:spcPts val="2000"/>
              </a:spcBef>
            </a:pPr>
            <a:r>
              <a:rPr lang="en-US" dirty="0"/>
              <a:t> Magnitude and time evolution of insolation</a:t>
            </a:r>
          </a:p>
          <a:p>
            <a:pPr>
              <a:spcBef>
                <a:spcPts val="2000"/>
              </a:spcBef>
            </a:pPr>
            <a:r>
              <a:rPr lang="en-US" dirty="0"/>
              <a:t> Many more parameters added with soil/vegetation model </a:t>
            </a:r>
          </a:p>
        </p:txBody>
      </p:sp>
      <p:pic>
        <p:nvPicPr>
          <p:cNvPr id="5" name="Graphic 4" descr="Sad face with no fill">
            <a:extLst>
              <a:ext uri="{FF2B5EF4-FFF2-40B4-BE49-F238E27FC236}">
                <a16:creationId xmlns:a16="http://schemas.microsoft.com/office/drawing/2014/main" id="{11D50B23-86F4-227E-74EF-88CBD912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3402" y="4896788"/>
            <a:ext cx="690563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279D-93B6-21C3-1A05-464E2F1B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5809"/>
            <a:ext cx="7886700" cy="1325563"/>
          </a:xfrm>
        </p:spPr>
        <p:txBody>
          <a:bodyPr/>
          <a:lstStyle/>
          <a:p>
            <a:r>
              <a:rPr lang="en-US" dirty="0"/>
              <a:t>Impose a diurnal cycle of surface net radiative forcing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40BE3F8-28C4-92DF-FD6A-A77373724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09229"/>
              </p:ext>
            </p:extLst>
          </p:nvPr>
        </p:nvGraphicFramePr>
        <p:xfrm>
          <a:off x="2355495" y="1397203"/>
          <a:ext cx="4230745" cy="1031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82600" imgH="507960" progId="Equation.DSMT4">
                  <p:embed/>
                </p:oleObj>
              </mc:Choice>
              <mc:Fallback>
                <p:oleObj name="Equation" r:id="rId2" imgW="2082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5495" y="1397203"/>
                        <a:ext cx="4230745" cy="1031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BA252AE-AA26-584D-08D0-9BC54B9E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13" y="2648705"/>
            <a:ext cx="6868973" cy="40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5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43000" y="1423358"/>
            <a:ext cx="6858000" cy="148275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FF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40105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AD33D-3976-C5ED-218B-43B24F6BE7C6}"/>
              </a:ext>
            </a:extLst>
          </p:cNvPr>
          <p:cNvSpPr txBox="1"/>
          <p:nvPr/>
        </p:nvSpPr>
        <p:spPr>
          <a:xfrm>
            <a:off x="855194" y="230245"/>
            <a:ext cx="757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Bare soil CAPE dependence on temperature of desert-modified 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8C132-890D-95A3-E705-FBEFE9C6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931"/>
            <a:ext cx="9144000" cy="5488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8E5D73-897E-6395-0E6D-C4D594F979C9}"/>
              </a:ext>
            </a:extLst>
          </p:cNvPr>
          <p:cNvSpPr txBox="1"/>
          <p:nvPr/>
        </p:nvSpPr>
        <p:spPr>
          <a:xfrm>
            <a:off x="3374065" y="561399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ADFB8-6EF2-EAE3-FF2A-3FD4146BFFDD}"/>
              </a:ext>
            </a:extLst>
          </p:cNvPr>
          <p:cNvSpPr txBox="1"/>
          <p:nvPr/>
        </p:nvSpPr>
        <p:spPr>
          <a:xfrm>
            <a:off x="3871473" y="554329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820F5-1839-7CEB-66C0-F1D1ADF56B7B}"/>
              </a:ext>
            </a:extLst>
          </p:cNvPr>
          <p:cNvSpPr txBox="1"/>
          <p:nvPr/>
        </p:nvSpPr>
        <p:spPr>
          <a:xfrm>
            <a:off x="4221126" y="5394436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FEF47-BDFD-BAC2-B809-ACCF808B271E}"/>
              </a:ext>
            </a:extLst>
          </p:cNvPr>
          <p:cNvSpPr txBox="1"/>
          <p:nvPr/>
        </p:nvSpPr>
        <p:spPr>
          <a:xfrm>
            <a:off x="4866168" y="508665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3F26B-359A-4173-779C-BD752BB93AAE}"/>
              </a:ext>
            </a:extLst>
          </p:cNvPr>
          <p:cNvSpPr txBox="1"/>
          <p:nvPr/>
        </p:nvSpPr>
        <p:spPr>
          <a:xfrm>
            <a:off x="5521843" y="460819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EE32D-4D30-4B0C-57E3-2495397899E7}"/>
              </a:ext>
            </a:extLst>
          </p:cNvPr>
          <p:cNvSpPr txBox="1"/>
          <p:nvPr/>
        </p:nvSpPr>
        <p:spPr>
          <a:xfrm>
            <a:off x="6542568" y="444740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EA4A9-9A05-FDFF-67F8-63CB73764D69}"/>
              </a:ext>
            </a:extLst>
          </p:cNvPr>
          <p:cNvSpPr txBox="1"/>
          <p:nvPr/>
        </p:nvSpPr>
        <p:spPr>
          <a:xfrm>
            <a:off x="6726865" y="26234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61E89-FD31-42AA-885F-8F29C4BE5ED0}"/>
              </a:ext>
            </a:extLst>
          </p:cNvPr>
          <p:cNvSpPr txBox="1"/>
          <p:nvPr/>
        </p:nvSpPr>
        <p:spPr>
          <a:xfrm>
            <a:off x="6726865" y="166354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3923495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960A5-20B8-FD91-9246-ED588CDC5C29}"/>
              </a:ext>
            </a:extLst>
          </p:cNvPr>
          <p:cNvSpPr txBox="1"/>
          <p:nvPr/>
        </p:nvSpPr>
        <p:spPr>
          <a:xfrm>
            <a:off x="855194" y="230245"/>
            <a:ext cx="757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Bare soil CIN dependence on temperature of desert-modified 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F17A5-B316-BAE1-92A7-14541FBB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197"/>
            <a:ext cx="9144000" cy="5488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64B1FF-1D09-4AF8-6F4A-B612184A377B}"/>
              </a:ext>
            </a:extLst>
          </p:cNvPr>
          <p:cNvSpPr txBox="1"/>
          <p:nvPr/>
        </p:nvSpPr>
        <p:spPr>
          <a:xfrm>
            <a:off x="7073900" y="4749800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Stranded CAPE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833AD0-942E-C59D-83D1-827D81E12AEA}"/>
              </a:ext>
            </a:extLst>
          </p:cNvPr>
          <p:cNvCxnSpPr/>
          <p:nvPr/>
        </p:nvCxnSpPr>
        <p:spPr>
          <a:xfrm flipH="1">
            <a:off x="7578337" y="5057577"/>
            <a:ext cx="181363" cy="3589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B2AE8F-5B74-7DD9-064B-F3EFF7DEFC68}"/>
              </a:ext>
            </a:extLst>
          </p:cNvPr>
          <p:cNvCxnSpPr/>
          <p:nvPr/>
        </p:nvCxnSpPr>
        <p:spPr>
          <a:xfrm flipH="1">
            <a:off x="7578337" y="5057577"/>
            <a:ext cx="517913" cy="6193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F9244BE-0E84-2A53-5CE4-34F059AFA468}"/>
              </a:ext>
            </a:extLst>
          </p:cNvPr>
          <p:cNvSpPr txBox="1"/>
          <p:nvPr/>
        </p:nvSpPr>
        <p:spPr>
          <a:xfrm>
            <a:off x="3132653" y="552301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04FE9-9E62-7BE7-496B-1A2F1B087F74}"/>
              </a:ext>
            </a:extLst>
          </p:cNvPr>
          <p:cNvSpPr txBox="1"/>
          <p:nvPr/>
        </p:nvSpPr>
        <p:spPr>
          <a:xfrm>
            <a:off x="3043320" y="485703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48B47-0D15-1399-8321-06C7DD58E054}"/>
              </a:ext>
            </a:extLst>
          </p:cNvPr>
          <p:cNvSpPr txBox="1"/>
          <p:nvPr/>
        </p:nvSpPr>
        <p:spPr>
          <a:xfrm>
            <a:off x="3076823" y="437684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7F61-B948-966C-7849-9935E710803D}"/>
              </a:ext>
            </a:extLst>
          </p:cNvPr>
          <p:cNvSpPr txBox="1"/>
          <p:nvPr/>
        </p:nvSpPr>
        <p:spPr>
          <a:xfrm>
            <a:off x="3088556" y="386958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0FAAAC-F4BB-86F7-2B90-0F0595814C6A}"/>
              </a:ext>
            </a:extLst>
          </p:cNvPr>
          <p:cNvSpPr txBox="1"/>
          <p:nvPr/>
        </p:nvSpPr>
        <p:spPr>
          <a:xfrm>
            <a:off x="3132653" y="333130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A725B-F764-B185-B076-8EB7CB816791}"/>
              </a:ext>
            </a:extLst>
          </p:cNvPr>
          <p:cNvSpPr txBox="1"/>
          <p:nvPr/>
        </p:nvSpPr>
        <p:spPr>
          <a:xfrm>
            <a:off x="3132653" y="272824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4D97A-46AA-C515-2374-C9A487DAC59E}"/>
              </a:ext>
            </a:extLst>
          </p:cNvPr>
          <p:cNvSpPr txBox="1"/>
          <p:nvPr/>
        </p:nvSpPr>
        <p:spPr>
          <a:xfrm>
            <a:off x="3182679" y="208230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9FBA3-8E31-0F7A-4028-2574DCB1BCC6}"/>
              </a:ext>
            </a:extLst>
          </p:cNvPr>
          <p:cNvSpPr txBox="1"/>
          <p:nvPr/>
        </p:nvSpPr>
        <p:spPr>
          <a:xfrm>
            <a:off x="3232298" y="147924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16219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B77C9D-FB34-F031-296C-715FE1014332}"/>
              </a:ext>
            </a:extLst>
          </p:cNvPr>
          <p:cNvSpPr txBox="1"/>
          <p:nvPr/>
        </p:nvSpPr>
        <p:spPr>
          <a:xfrm>
            <a:off x="1341997" y="230245"/>
            <a:ext cx="6460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Dependence of CAPE Evolution on Soil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3743B-36BC-C31A-BEFA-2BB22B187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179455"/>
            <a:ext cx="91122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A8384-ADC6-676A-C187-3F54CE756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3" y="909686"/>
            <a:ext cx="8528538" cy="5759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AB7569-18FE-AAC1-A5ED-99AEA0D5A1BD}"/>
              </a:ext>
            </a:extLst>
          </p:cNvPr>
          <p:cNvSpPr txBox="1"/>
          <p:nvPr/>
        </p:nvSpPr>
        <p:spPr>
          <a:xfrm>
            <a:off x="674077" y="322385"/>
            <a:ext cx="763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And, of course, in fiction</a:t>
            </a:r>
          </a:p>
        </p:txBody>
      </p:sp>
    </p:spTree>
    <p:extLst>
      <p:ext uri="{BB962C8B-B14F-4D97-AF65-F5344CB8AC3E}">
        <p14:creationId xmlns:p14="http://schemas.microsoft.com/office/powerpoint/2010/main" val="609173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FAD30E-6B1C-FDC3-2AD4-CED038020CDD}"/>
              </a:ext>
            </a:extLst>
          </p:cNvPr>
          <p:cNvSpPr txBox="1"/>
          <p:nvPr/>
        </p:nvSpPr>
        <p:spPr>
          <a:xfrm>
            <a:off x="842037" y="315764"/>
            <a:ext cx="750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Dependence on Vegetative Coverage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29B30-24B0-CD61-E0AE-DF09F14D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015"/>
            <a:ext cx="91122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04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25D8F-3EAD-7356-9EFC-5DAFF86EE44F}"/>
              </a:ext>
            </a:extLst>
          </p:cNvPr>
          <p:cNvSpPr txBox="1"/>
          <p:nvPr/>
        </p:nvSpPr>
        <p:spPr>
          <a:xfrm>
            <a:off x="953871" y="236823"/>
            <a:ext cx="745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Dependence on root zone saturation level, 100% vegetative 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9E835-F859-BEA4-B83D-493B3AB1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200"/>
            <a:ext cx="9144000" cy="54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22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6E6A-1F51-2C03-8F91-664ABB6D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Prescription for Large CAPE: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E70A-D679-4E40-5E8B-E69C847A1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Moist and/or vegetated soils downwind of arid or semi-	arid regions</a:t>
            </a:r>
          </a:p>
          <a:p>
            <a:endParaRPr lang="en-US" sz="2400" dirty="0"/>
          </a:p>
          <a:p>
            <a:r>
              <a:rPr lang="en-US" sz="2400" dirty="0"/>
              <a:t>  Crops are usually irrigated and are darker than most 	native soils, absorbing more sunlight</a:t>
            </a:r>
          </a:p>
          <a:p>
            <a:endParaRPr lang="en-US" sz="2400" dirty="0"/>
          </a:p>
          <a:p>
            <a:r>
              <a:rPr lang="en-US" sz="2400" dirty="0"/>
              <a:t>  Farms downwind of dry land are ideal for developing 	large CAPE</a:t>
            </a:r>
          </a:p>
        </p:txBody>
      </p:sp>
    </p:spTree>
    <p:extLst>
      <p:ext uri="{BB962C8B-B14F-4D97-AF65-F5344CB8AC3E}">
        <p14:creationId xmlns:p14="http://schemas.microsoft.com/office/powerpoint/2010/main" val="34371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35ED7B-D727-195E-6351-F8F8F5A8086B}"/>
              </a:ext>
            </a:extLst>
          </p:cNvPr>
          <p:cNvSpPr txBox="1"/>
          <p:nvPr/>
        </p:nvSpPr>
        <p:spPr>
          <a:xfrm>
            <a:off x="401285" y="6231548"/>
            <a:ext cx="8538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Reichle</a:t>
            </a:r>
            <a:r>
              <a:rPr lang="en-US" sz="1400" dirty="0"/>
              <a:t>, Rolf H., et al. </a:t>
            </a:r>
            <a:r>
              <a:rPr lang="en-US" sz="1400" i="1" dirty="0"/>
              <a:t>Soil Moisture Active Passive (SMAP) Project Assessment Report for Version 6 of the L4_SM Data Product</a:t>
            </a:r>
            <a:r>
              <a:rPr lang="en-US" sz="1400" dirty="0"/>
              <a:t>. Technical Report Series on Global Modeling and Data Assimilation 60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B3075-AF65-C18A-3C02-FFECA2272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10"/>
            <a:ext cx="9144000" cy="4681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19863-90AA-43BB-9192-067CD76B2071}"/>
              </a:ext>
            </a:extLst>
          </p:cNvPr>
          <p:cNvSpPr txBox="1"/>
          <p:nvPr/>
        </p:nvSpPr>
        <p:spPr>
          <a:xfrm>
            <a:off x="217088" y="164460"/>
            <a:ext cx="833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NASA Soil Moisture Active-Passive (SMAP) program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Soil Moisture, April 2015-March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7D22F3-4811-8641-33D1-1A56AB753272}"/>
              </a:ext>
            </a:extLst>
          </p:cNvPr>
          <p:cNvSpPr/>
          <p:nvPr/>
        </p:nvSpPr>
        <p:spPr>
          <a:xfrm>
            <a:off x="2302446" y="1986682"/>
            <a:ext cx="467068" cy="552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C7FB92-0571-8D0D-F691-7CDD39AC8C3E}"/>
              </a:ext>
            </a:extLst>
          </p:cNvPr>
          <p:cNvSpPr/>
          <p:nvPr/>
        </p:nvSpPr>
        <p:spPr>
          <a:xfrm>
            <a:off x="3164219" y="3631286"/>
            <a:ext cx="434175" cy="657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1CE62C-031E-E9FA-AB71-35814E7A6B28}"/>
              </a:ext>
            </a:extLst>
          </p:cNvPr>
          <p:cNvSpPr/>
          <p:nvPr/>
        </p:nvSpPr>
        <p:spPr>
          <a:xfrm>
            <a:off x="7696748" y="3863998"/>
            <a:ext cx="322343" cy="539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01F6A3-9CE8-92D7-CA26-B1D3EF1DA968}"/>
              </a:ext>
            </a:extLst>
          </p:cNvPr>
          <p:cNvSpPr/>
          <p:nvPr/>
        </p:nvSpPr>
        <p:spPr>
          <a:xfrm>
            <a:off x="6170555" y="2447171"/>
            <a:ext cx="374970" cy="249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244507-469D-23EF-8FAE-4A16ABE1309A}"/>
              </a:ext>
            </a:extLst>
          </p:cNvPr>
          <p:cNvSpPr/>
          <p:nvPr/>
        </p:nvSpPr>
        <p:spPr>
          <a:xfrm rot="-1800000">
            <a:off x="6567810" y="2090782"/>
            <a:ext cx="848616" cy="5496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EF447C-5CB1-F58E-B0F3-BB994C8AD8EC}"/>
              </a:ext>
            </a:extLst>
          </p:cNvPr>
          <p:cNvSpPr/>
          <p:nvPr/>
        </p:nvSpPr>
        <p:spPr>
          <a:xfrm>
            <a:off x="5229842" y="2830546"/>
            <a:ext cx="381549" cy="710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04D7D4-2102-E734-CFF8-22D1A0E1D6B2}"/>
              </a:ext>
            </a:extLst>
          </p:cNvPr>
          <p:cNvSpPr/>
          <p:nvPr/>
        </p:nvSpPr>
        <p:spPr>
          <a:xfrm>
            <a:off x="4384515" y="1841958"/>
            <a:ext cx="937425" cy="60521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F20A08-EC3E-99F5-416E-04BE573108C5}"/>
              </a:ext>
            </a:extLst>
          </p:cNvPr>
          <p:cNvSpPr/>
          <p:nvPr/>
        </p:nvSpPr>
        <p:spPr>
          <a:xfrm>
            <a:off x="5177215" y="3745286"/>
            <a:ext cx="243401" cy="4670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32E3B3-DDBE-0424-12FD-36479A8B072D}"/>
              </a:ext>
            </a:extLst>
          </p:cNvPr>
          <p:cNvCxnSpPr>
            <a:cxnSpLocks/>
          </p:cNvCxnSpPr>
          <p:nvPr/>
        </p:nvCxnSpPr>
        <p:spPr>
          <a:xfrm>
            <a:off x="7836877" y="1986682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34FAD-2696-1354-BBD6-7F59C3546F64}"/>
              </a:ext>
            </a:extLst>
          </p:cNvPr>
          <p:cNvCxnSpPr>
            <a:cxnSpLocks/>
          </p:cNvCxnSpPr>
          <p:nvPr/>
        </p:nvCxnSpPr>
        <p:spPr>
          <a:xfrm>
            <a:off x="7834373" y="2200866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A515C9-2818-EA35-F892-450FC323283B}"/>
              </a:ext>
            </a:extLst>
          </p:cNvPr>
          <p:cNvCxnSpPr>
            <a:cxnSpLocks/>
          </p:cNvCxnSpPr>
          <p:nvPr/>
        </p:nvCxnSpPr>
        <p:spPr>
          <a:xfrm>
            <a:off x="7834373" y="2447171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E9BE25-284C-DFF5-E69C-8333D31BFEEC}"/>
              </a:ext>
            </a:extLst>
          </p:cNvPr>
          <p:cNvCxnSpPr>
            <a:cxnSpLocks/>
          </p:cNvCxnSpPr>
          <p:nvPr/>
        </p:nvCxnSpPr>
        <p:spPr>
          <a:xfrm>
            <a:off x="7836877" y="4079822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B55AAC-2F9F-AD86-E703-9F81647007B4}"/>
              </a:ext>
            </a:extLst>
          </p:cNvPr>
          <p:cNvCxnSpPr>
            <a:cxnSpLocks/>
          </p:cNvCxnSpPr>
          <p:nvPr/>
        </p:nvCxnSpPr>
        <p:spPr>
          <a:xfrm>
            <a:off x="7834373" y="4294006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AA0A9A-3E39-6FB9-1DCB-783F70A52C29}"/>
              </a:ext>
            </a:extLst>
          </p:cNvPr>
          <p:cNvCxnSpPr>
            <a:cxnSpLocks/>
          </p:cNvCxnSpPr>
          <p:nvPr/>
        </p:nvCxnSpPr>
        <p:spPr>
          <a:xfrm>
            <a:off x="7834373" y="4540311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F42378-29B8-A8DE-9A43-CAAC9F18BDD4}"/>
              </a:ext>
            </a:extLst>
          </p:cNvPr>
          <p:cNvCxnSpPr>
            <a:cxnSpLocks/>
          </p:cNvCxnSpPr>
          <p:nvPr/>
        </p:nvCxnSpPr>
        <p:spPr>
          <a:xfrm>
            <a:off x="7836877" y="3047304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0412CD-D32F-798E-3312-A859612DEB4B}"/>
              </a:ext>
            </a:extLst>
          </p:cNvPr>
          <p:cNvCxnSpPr>
            <a:cxnSpLocks/>
          </p:cNvCxnSpPr>
          <p:nvPr/>
        </p:nvCxnSpPr>
        <p:spPr>
          <a:xfrm>
            <a:off x="7834373" y="3261488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3EC27E-E127-5797-3625-6871077FBB83}"/>
              </a:ext>
            </a:extLst>
          </p:cNvPr>
          <p:cNvCxnSpPr>
            <a:cxnSpLocks/>
          </p:cNvCxnSpPr>
          <p:nvPr/>
        </p:nvCxnSpPr>
        <p:spPr>
          <a:xfrm>
            <a:off x="7834373" y="3507793"/>
            <a:ext cx="6623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Global Distribution of Tornadoes</a:t>
            </a:r>
          </a:p>
        </p:txBody>
      </p:sp>
      <p:pic>
        <p:nvPicPr>
          <p:cNvPr id="59395" name="Picture 9" descr="tornado_agri_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1417638"/>
            <a:ext cx="8153400" cy="4216400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68E028-040C-E35E-10F0-2A404BD17502}"/>
              </a:ext>
            </a:extLst>
          </p:cNvPr>
          <p:cNvSpPr txBox="1"/>
          <p:nvPr/>
        </p:nvSpPr>
        <p:spPr>
          <a:xfrm>
            <a:off x="1606062" y="5920154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Ted was Right!</a:t>
            </a:r>
          </a:p>
        </p:txBody>
      </p:sp>
    </p:spTree>
    <p:extLst>
      <p:ext uri="{BB962C8B-B14F-4D97-AF65-F5344CB8AC3E}">
        <p14:creationId xmlns:p14="http://schemas.microsoft.com/office/powerpoint/2010/main" val="3633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4331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9457"/>
            <a:ext cx="7886700" cy="52926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  Large CAPE occurs when desert air moves over moist and/or 	vegetated soils (connection to agriculture) </a:t>
            </a:r>
          </a:p>
          <a:p>
            <a:pPr>
              <a:spcAft>
                <a:spcPts val="1200"/>
              </a:spcAft>
            </a:pPr>
            <a:r>
              <a:rPr lang="en-US" dirty="0"/>
              <a:t> Diurnal peak values of CAPE increase monotonically with 	temperature of the desert-modified air</a:t>
            </a:r>
          </a:p>
          <a:p>
            <a:pPr>
              <a:spcAft>
                <a:spcPts val="1200"/>
              </a:spcAft>
            </a:pPr>
            <a:r>
              <a:rPr lang="en-US" dirty="0"/>
              <a:t>  Peak CAPE also increases with surface wind speed and soil 	moisture, though it also large for very low wind speed</a:t>
            </a:r>
          </a:p>
          <a:p>
            <a:pPr>
              <a:spcAft>
                <a:spcPts val="1200"/>
              </a:spcAft>
            </a:pPr>
            <a:r>
              <a:rPr lang="en-US" dirty="0"/>
              <a:t>  Coupling to soil thermodynamics and vegetation physics is 	important</a:t>
            </a:r>
          </a:p>
          <a:p>
            <a:pPr>
              <a:spcAft>
                <a:spcPts val="1200"/>
              </a:spcAft>
            </a:pPr>
            <a:r>
              <a:rPr lang="en-US" dirty="0"/>
              <a:t>  Dependence on soil moisture may offer a degree of seasonal 	predictability of CAPE</a:t>
            </a:r>
          </a:p>
          <a:p>
            <a:pPr>
              <a:spcAft>
                <a:spcPts val="1200"/>
              </a:spcAft>
            </a:pPr>
            <a:r>
              <a:rPr lang="en-US" dirty="0"/>
              <a:t>  Agricultural and other land use practices on regional scales 	may have altered severe storm climatology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92590"/>
            <a:ext cx="7886700" cy="1325563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4029573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7D0F3-9688-4273-57AC-E86475E2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954"/>
            <a:ext cx="9144000" cy="4293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62A3C3-5518-013D-7119-697A497057BD}"/>
              </a:ext>
            </a:extLst>
          </p:cNvPr>
          <p:cNvSpPr txBox="1"/>
          <p:nvPr/>
        </p:nvSpPr>
        <p:spPr>
          <a:xfrm>
            <a:off x="285293" y="329184"/>
            <a:ext cx="85075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Analyze development of CAPE and CIN along trajectories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(PJ Tuckman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Mon. Wea. Rev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2023)</a:t>
            </a:r>
          </a:p>
        </p:txBody>
      </p:sp>
    </p:spTree>
    <p:extLst>
      <p:ext uri="{BB962C8B-B14F-4D97-AF65-F5344CB8AC3E}">
        <p14:creationId xmlns:p14="http://schemas.microsoft.com/office/powerpoint/2010/main" val="193076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77C96-33F1-E0AF-1352-D205F1AEB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0"/>
          <a:stretch/>
        </p:blipFill>
        <p:spPr>
          <a:xfrm>
            <a:off x="109728" y="980318"/>
            <a:ext cx="8996944" cy="479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7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5F2A6-13DB-E5FB-3FA5-68ACC53B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6"/>
          <a:stretch/>
        </p:blipFill>
        <p:spPr>
          <a:xfrm>
            <a:off x="0" y="1677496"/>
            <a:ext cx="9144000" cy="3821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F3649-C2C4-5E8F-7DD0-01D2FDCB475C}"/>
              </a:ext>
            </a:extLst>
          </p:cNvPr>
          <p:cNvSpPr txBox="1"/>
          <p:nvPr/>
        </p:nvSpPr>
        <p:spPr>
          <a:xfrm>
            <a:off x="2236662" y="684155"/>
            <a:ext cx="451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June 2012</a:t>
            </a:r>
          </a:p>
        </p:txBody>
      </p:sp>
    </p:spTree>
    <p:extLst>
      <p:ext uri="{BB962C8B-B14F-4D97-AF65-F5344CB8AC3E}">
        <p14:creationId xmlns:p14="http://schemas.microsoft.com/office/powerpoint/2010/main" val="426237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B9F5F-24CF-8B76-8A2B-E9708906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" y="977042"/>
            <a:ext cx="7679376" cy="5183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A64190-4064-8731-6864-FD0281755882}"/>
              </a:ext>
            </a:extLst>
          </p:cNvPr>
          <p:cNvSpPr txBox="1"/>
          <p:nvPr/>
        </p:nvSpPr>
        <p:spPr>
          <a:xfrm>
            <a:off x="281734" y="497468"/>
            <a:ext cx="8675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And, by the way, why do towns in tornado country have such weird names?</a:t>
            </a:r>
          </a:p>
        </p:txBody>
      </p:sp>
    </p:spTree>
    <p:extLst>
      <p:ext uri="{BB962C8B-B14F-4D97-AF65-F5344CB8AC3E}">
        <p14:creationId xmlns:p14="http://schemas.microsoft.com/office/powerpoint/2010/main" val="20665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07C96-56C7-8284-9DA6-9FFBD1A26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293"/>
            <a:ext cx="9144000" cy="4567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C71AC-A45C-AA19-7767-A1138A70773D}"/>
              </a:ext>
            </a:extLst>
          </p:cNvPr>
          <p:cNvSpPr txBox="1"/>
          <p:nvPr/>
        </p:nvSpPr>
        <p:spPr>
          <a:xfrm>
            <a:off x="2190613" y="493381"/>
            <a:ext cx="451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June 2012</a:t>
            </a:r>
          </a:p>
        </p:txBody>
      </p:sp>
    </p:spTree>
    <p:extLst>
      <p:ext uri="{BB962C8B-B14F-4D97-AF65-F5344CB8AC3E}">
        <p14:creationId xmlns:p14="http://schemas.microsoft.com/office/powerpoint/2010/main" val="733363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58B1B-6DB6-682B-6FA9-9C53D741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93" y="1293014"/>
            <a:ext cx="7116205" cy="433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158202-0F1E-E439-283A-A6F99B9FDD60}"/>
              </a:ext>
            </a:extLst>
          </p:cNvPr>
          <p:cNvSpPr txBox="1"/>
          <p:nvPr/>
        </p:nvSpPr>
        <p:spPr>
          <a:xfrm>
            <a:off x="2177456" y="6014434"/>
            <a:ext cx="67955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Chen, J., A. Dai, Y. Zhang, and K. L. Rasmussen, 2020: Changes in convective available potential energy and convective inhibition under global warming.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Climate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2025–2050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1D99F-9825-3445-60EE-452373E0FFF7}"/>
              </a:ext>
            </a:extLst>
          </p:cNvPr>
          <p:cNvSpPr txBox="1"/>
          <p:nvPr/>
        </p:nvSpPr>
        <p:spPr>
          <a:xfrm>
            <a:off x="953871" y="197353"/>
            <a:ext cx="760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Occurrence frequency of CIN and CAPE over CONUS, 20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during May and June, 2009-2013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B4E64-7AAB-7D70-6F8B-7DA3561C2CE1}"/>
              </a:ext>
            </a:extLst>
          </p:cNvPr>
          <p:cNvSpPr txBox="1"/>
          <p:nvPr/>
        </p:nvSpPr>
        <p:spPr>
          <a:xfrm>
            <a:off x="223666" y="2039310"/>
            <a:ext cx="88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31CC0-5C9B-D490-5E92-541F2D4B71CC}"/>
              </a:ext>
            </a:extLst>
          </p:cNvPr>
          <p:cNvSpPr txBox="1"/>
          <p:nvPr/>
        </p:nvSpPr>
        <p:spPr>
          <a:xfrm>
            <a:off x="151304" y="3927316"/>
            <a:ext cx="1118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CCSM4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8DF70-B384-6703-0210-58A1D074690C}"/>
              </a:ext>
            </a:extLst>
          </p:cNvPr>
          <p:cNvSpPr txBox="1"/>
          <p:nvPr/>
        </p:nvSpPr>
        <p:spPr>
          <a:xfrm>
            <a:off x="2013817" y="939073"/>
            <a:ext cx="273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9062F-97C6-71F5-DA43-F44E136ABDE0}"/>
              </a:ext>
            </a:extLst>
          </p:cNvPr>
          <p:cNvSpPr txBox="1"/>
          <p:nvPr/>
        </p:nvSpPr>
        <p:spPr>
          <a:xfrm>
            <a:off x="5110609" y="939073"/>
            <a:ext cx="2835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PGW - Control</a:t>
            </a:r>
          </a:p>
        </p:txBody>
      </p:sp>
    </p:spTree>
    <p:extLst>
      <p:ext uri="{BB962C8B-B14F-4D97-AF65-F5344CB8AC3E}">
        <p14:creationId xmlns:p14="http://schemas.microsoft.com/office/powerpoint/2010/main" val="2063399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0A73-97E1-D2D4-A828-98983C34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864704"/>
            <a:ext cx="5870797" cy="5128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361B1-92B2-9E90-2BA0-421EDE3B8BC1}"/>
              </a:ext>
            </a:extLst>
          </p:cNvPr>
          <p:cNvSpPr txBox="1"/>
          <p:nvPr/>
        </p:nvSpPr>
        <p:spPr>
          <a:xfrm>
            <a:off x="2256397" y="6119336"/>
            <a:ext cx="67955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Chen, J., A. Dai, Y. Zhang, and K. L. Rasmussen, 2020: Changes in convective available potential energy and convective inhibition under global warming.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Climate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2025–2050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2410E-2B2C-97E3-A583-AE9150B50652}"/>
              </a:ext>
            </a:extLst>
          </p:cNvPr>
          <p:cNvSpPr txBox="1"/>
          <p:nvPr/>
        </p:nvSpPr>
        <p:spPr>
          <a:xfrm>
            <a:off x="2006417" y="156818"/>
            <a:ext cx="2822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CCSM4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1980-1999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ABD6C-2E98-FBCC-0447-6AA0EDA339D9}"/>
              </a:ext>
            </a:extLst>
          </p:cNvPr>
          <p:cNvSpPr txBox="1"/>
          <p:nvPr/>
        </p:nvSpPr>
        <p:spPr>
          <a:xfrm>
            <a:off x="4729882" y="156818"/>
            <a:ext cx="286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CCSM4 RCP 8.5. 2081-2100, -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8B8F3-6269-3B7E-0832-B6F816A54F45}"/>
              </a:ext>
            </a:extLst>
          </p:cNvPr>
          <p:cNvSpPr txBox="1"/>
          <p:nvPr/>
        </p:nvSpPr>
        <p:spPr>
          <a:xfrm>
            <a:off x="223666" y="1484607"/>
            <a:ext cx="132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E765E-49E7-6F62-37A0-194BC1E03EAE}"/>
              </a:ext>
            </a:extLst>
          </p:cNvPr>
          <p:cNvSpPr txBox="1"/>
          <p:nvPr/>
        </p:nvSpPr>
        <p:spPr>
          <a:xfrm>
            <a:off x="223666" y="3008682"/>
            <a:ext cx="1506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Sub-tropics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3E74F-9769-7F91-637C-72F2252BB4B0}"/>
              </a:ext>
            </a:extLst>
          </p:cNvPr>
          <p:cNvSpPr txBox="1"/>
          <p:nvPr/>
        </p:nvSpPr>
        <p:spPr>
          <a:xfrm>
            <a:off x="109257" y="4532757"/>
            <a:ext cx="1735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Mid-latitudes</a:t>
            </a:r>
          </a:p>
        </p:txBody>
      </p:sp>
    </p:spTree>
    <p:extLst>
      <p:ext uri="{BB962C8B-B14F-4D97-AF65-F5344CB8AC3E}">
        <p14:creationId xmlns:p14="http://schemas.microsoft.com/office/powerpoint/2010/main" val="1085316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E9F16-C867-67DF-5C51-8F346EB4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4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75046-EB5D-E743-FA73-4EAFFCEA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4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006D7-8BF2-9D96-6702-72670900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1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BA8A5-E06E-2BD8-0EBF-7B67E4D4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93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284" y="553673"/>
            <a:ext cx="7852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Formalized by very simple model whose variables are: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4618" y="6373826"/>
            <a:ext cx="5054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Agard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Emanuel,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J. Atmos. Sci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2017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74717" y="2295945"/>
          <a:ext cx="3181467" cy="643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228600" progId="Equation.DSMT4">
                  <p:embed/>
                </p:oleObj>
              </mc:Choice>
              <mc:Fallback>
                <p:oleObj name="Equation" r:id="rId2" imgW="11300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4717" y="2295945"/>
                        <a:ext cx="3181467" cy="643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74717" y="1571992"/>
          <a:ext cx="2064325" cy="60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28600" progId="Equation.DSMT4">
                  <p:embed/>
                </p:oleObj>
              </mc:Choice>
              <mc:Fallback>
                <p:oleObj name="Equation" r:id="rId4" imgW="7743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4717" y="1571992"/>
                        <a:ext cx="2064325" cy="609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74717" y="3013285"/>
          <a:ext cx="394692" cy="570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20" imgH="164880" progId="Equation.DSMT4">
                  <p:embed/>
                </p:oleObj>
              </mc:Choice>
              <mc:Fallback>
                <p:oleObj name="Equation" r:id="rId6" imgW="114120" imgH="1648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4717" y="3013285"/>
                        <a:ext cx="394692" cy="570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74717" y="3377083"/>
          <a:ext cx="1527984" cy="113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5000" imgH="368280" progId="Equation.DSMT4">
                  <p:embed/>
                </p:oleObj>
              </mc:Choice>
              <mc:Fallback>
                <p:oleObj name="Equation" r:id="rId8" imgW="495000" imgH="3682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4717" y="3377083"/>
                        <a:ext cx="1527984" cy="1136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74717" y="4513276"/>
          <a:ext cx="500933" cy="61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03040" progId="Equation.DSMT4">
                  <p:embed/>
                </p:oleObj>
              </mc:Choice>
              <mc:Fallback>
                <p:oleObj name="Equation" r:id="rId10" imgW="16488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4717" y="4513276"/>
                        <a:ext cx="500933" cy="616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274717" y="5253009"/>
          <a:ext cx="5397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203040" progId="Equation.DSMT4">
                  <p:embed/>
                </p:oleObj>
              </mc:Choice>
              <mc:Fallback>
                <p:oleObj name="Equation" r:id="rId12" imgW="17748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74717" y="5253009"/>
                        <a:ext cx="539750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17891" y="1614201"/>
            <a:ext cx="3467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static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7891" y="2364197"/>
            <a:ext cx="259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 static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7890" y="3098285"/>
            <a:ext cx="259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PBL 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7890" y="3745124"/>
            <a:ext cx="259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Entrainment velocity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17889" y="4663766"/>
            <a:ext cx="331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sensible heat flux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17889" y="5360929"/>
            <a:ext cx="331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latent heat flux</a:t>
            </a:r>
          </a:p>
        </p:txBody>
      </p:sp>
    </p:spTree>
    <p:extLst>
      <p:ext uri="{BB962C8B-B14F-4D97-AF65-F5344CB8AC3E}">
        <p14:creationId xmlns:p14="http://schemas.microsoft.com/office/powerpoint/2010/main" val="9534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771" y="166720"/>
            <a:ext cx="7886700" cy="83394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Boundary Layer Equations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32686" y="1019449"/>
          <a:ext cx="3781542" cy="867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14320" imgH="393480" progId="Equation.DSMT4">
                  <p:embed/>
                </p:oleObj>
              </mc:Choice>
              <mc:Fallback>
                <p:oleObj name="Equation" r:id="rId2" imgW="171432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2686" y="1019449"/>
                        <a:ext cx="3781542" cy="867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4292" y="2033320"/>
          <a:ext cx="4021849" cy="848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600" imgH="393480" progId="Equation.DSMT4">
                  <p:embed/>
                </p:oleObj>
              </mc:Choice>
              <mc:Fallback>
                <p:oleObj name="Equation" r:id="rId4" imgW="18666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4292" y="2033320"/>
                        <a:ext cx="4021849" cy="848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5133" y="2964126"/>
          <a:ext cx="2748552" cy="560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253800" progId="Equation.DSMT4">
                  <p:embed/>
                </p:oleObj>
              </mc:Choice>
              <mc:Fallback>
                <p:oleObj name="Equation" r:id="rId6" imgW="124452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133" y="2964126"/>
                        <a:ext cx="2748552" cy="560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54292" y="3692345"/>
          <a:ext cx="3045706" cy="53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34960" imgH="253800" progId="Equation.DSMT4">
                  <p:embed/>
                </p:oleObj>
              </mc:Choice>
              <mc:Fallback>
                <p:oleObj name="Equation" r:id="rId8" imgW="1434960" imgH="253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4292" y="3692345"/>
                        <a:ext cx="3045706" cy="53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66725" y="4357688"/>
          <a:ext cx="427196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45960" imgH="253800" progId="Equation.DSMT4">
                  <p:embed/>
                </p:oleObj>
              </mc:Choice>
              <mc:Fallback>
                <p:oleObj name="Equation" r:id="rId10" imgW="2145960" imgH="253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6725" y="4357688"/>
                        <a:ext cx="4271963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2686" y="5061725"/>
          <a:ext cx="1771510" cy="48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38080" imgH="228600" progId="Equation.DSMT4">
                  <p:embed/>
                </p:oleObj>
              </mc:Choice>
              <mc:Fallback>
                <p:oleObj name="Equation" r:id="rId12" imgW="8380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2686" y="5061725"/>
                        <a:ext cx="1771510" cy="483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32686" y="5604493"/>
          <a:ext cx="1223694" cy="903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33160" imgH="393480" progId="Equation.DSMT4">
                  <p:embed/>
                </p:oleObj>
              </mc:Choice>
              <mc:Fallback>
                <p:oleObj name="Equation" r:id="rId14" imgW="53316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2686" y="5604493"/>
                        <a:ext cx="1223694" cy="903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162909" y="1257012"/>
            <a:ext cx="3467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static energy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2909" y="2268524"/>
            <a:ext cx="259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 static energy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3102" y="3124522"/>
            <a:ext cx="395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Lilly’s entrainment formulation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3102" y="3838562"/>
            <a:ext cx="3459192" cy="40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sensible heat flux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3102" y="4389329"/>
            <a:ext cx="3493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latent heat flux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6041" y="5062287"/>
            <a:ext cx="294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surface flux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6041" y="5856039"/>
            <a:ext cx="369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layer mass</a:t>
            </a:r>
          </a:p>
        </p:txBody>
      </p:sp>
    </p:spTree>
    <p:extLst>
      <p:ext uri="{BB962C8B-B14F-4D97-AF65-F5344CB8AC3E}">
        <p14:creationId xmlns:p14="http://schemas.microsoft.com/office/powerpoint/2010/main" val="19735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Note: </a:t>
            </a:r>
            <a:r>
              <a:rPr lang="en-US" sz="2400" i="1" dirty="0" err="1">
                <a:solidFill>
                  <a:srgbClr val="0000FF"/>
                </a:solidFill>
              </a:rPr>
              <a:t>M</a:t>
            </a:r>
            <a:r>
              <a:rPr lang="en-US" sz="2400" i="1" baseline="-25000" dirty="0" err="1">
                <a:solidFill>
                  <a:srgbClr val="0000FF"/>
                </a:solidFill>
              </a:rPr>
              <a:t>s</a:t>
            </a:r>
            <a:r>
              <a:rPr lang="en-US" sz="2400" dirty="0">
                <a:solidFill>
                  <a:srgbClr val="0000FF"/>
                </a:solidFill>
              </a:rPr>
              <a:t> is related to </a:t>
            </a:r>
            <a:r>
              <a:rPr lang="en-US" sz="2400" i="1" dirty="0">
                <a:solidFill>
                  <a:srgbClr val="0000FF"/>
                </a:solidFill>
              </a:rPr>
              <a:t>D</a:t>
            </a:r>
            <a:r>
              <a:rPr lang="en-US" sz="2400" i="1" baseline="-25000" dirty="0">
                <a:solidFill>
                  <a:srgbClr val="0000FF"/>
                </a:solidFill>
              </a:rPr>
              <a:t>s</a:t>
            </a:r>
            <a:r>
              <a:rPr lang="en-US" sz="2400" dirty="0">
                <a:solidFill>
                  <a:srgbClr val="0000FF"/>
                </a:solidFill>
              </a:rPr>
              <a:t> by Clausius-Clapeyron Equation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7917" y="2294626"/>
            <a:ext cx="5917721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conditions: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(t=0) = D</a:t>
            </a:r>
            <a:r>
              <a:rPr lang="en-US" sz="2400" i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endParaRPr lang="en-US" sz="2400" i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(t=0)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 so that air is 			just saturated at boundary 			layer top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h=h</a:t>
            </a:r>
            <a:r>
              <a:rPr lang="en-US" sz="2400" i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endParaRPr lang="en-US" sz="2000" i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6776" y="3069858"/>
            <a:ext cx="5167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dry static energy of free troposphere</a:t>
            </a:r>
          </a:p>
        </p:txBody>
      </p:sp>
    </p:spTree>
    <p:extLst>
      <p:ext uri="{BB962C8B-B14F-4D97-AF65-F5344CB8AC3E}">
        <p14:creationId xmlns:p14="http://schemas.microsoft.com/office/powerpoint/2010/main" val="276201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28B1F6B-BB01-BEDB-86C3-66DBB418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5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866F2-B1D0-C3DD-0136-A342CA9F4143}"/>
              </a:ext>
            </a:extLst>
          </p:cNvPr>
          <p:cNvSpPr txBox="1"/>
          <p:nvPr/>
        </p:nvSpPr>
        <p:spPr>
          <a:xfrm>
            <a:off x="369277" y="216877"/>
            <a:ext cx="807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quixotic quest began with this man: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4AC02-BA1E-B1D4-4767-0076F0C31B2A}"/>
              </a:ext>
            </a:extLst>
          </p:cNvPr>
          <p:cNvSpPr txBox="1"/>
          <p:nvPr/>
        </p:nvSpPr>
        <p:spPr>
          <a:xfrm>
            <a:off x="2502877" y="849923"/>
            <a:ext cx="424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Ted Fujita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a.k.a. the “Tornado Man”</a:t>
            </a:r>
          </a:p>
        </p:txBody>
      </p:sp>
    </p:spTree>
    <p:extLst>
      <p:ext uri="{BB962C8B-B14F-4D97-AF65-F5344CB8AC3E}">
        <p14:creationId xmlns:p14="http://schemas.microsoft.com/office/powerpoint/2010/main" val="41205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024" y="218477"/>
            <a:ext cx="7886700" cy="115312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Nondimensionalize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993366" y="1669881"/>
          <a:ext cx="3425924" cy="3592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1371600" progId="Equation.DSMT4">
                  <p:embed/>
                </p:oleObj>
              </mc:Choice>
              <mc:Fallback>
                <p:oleObj name="Equation" r:id="rId2" imgW="1307880" imgH="1371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3366" y="1669881"/>
                        <a:ext cx="3425924" cy="3592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3356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71" y="235730"/>
            <a:ext cx="7886700" cy="115312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Equations are normalized and recombined to arrive at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33372" y="1636262"/>
          <a:ext cx="1884999" cy="77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200" imgH="393480" progId="Equation.DSMT4">
                  <p:embed/>
                </p:oleObj>
              </mc:Choice>
              <mc:Fallback>
                <p:oleObj name="Equation" r:id="rId2" imgW="95220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3372" y="1636262"/>
                        <a:ext cx="1884999" cy="779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42420" y="2527717"/>
          <a:ext cx="1511905" cy="822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2420" y="2527717"/>
                        <a:ext cx="1511905" cy="822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33372" y="3349981"/>
          <a:ext cx="2808728" cy="72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200" imgH="355320" progId="Equation.DSMT4">
                  <p:embed/>
                </p:oleObj>
              </mc:Choice>
              <mc:Fallback>
                <p:oleObj name="Equation" r:id="rId6" imgW="1384200" imgH="3553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3372" y="3349981"/>
                        <a:ext cx="2808728" cy="721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33372" y="4376523"/>
          <a:ext cx="4274803" cy="50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8920" imgH="253800" progId="Equation.DSMT4">
                  <p:embed/>
                </p:oleObj>
              </mc:Choice>
              <mc:Fallback>
                <p:oleObj name="Equation" r:id="rId8" imgW="21589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3372" y="4376523"/>
                        <a:ext cx="4274803" cy="502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33371" y="5082509"/>
          <a:ext cx="2691973" cy="950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95280" imgH="457200" progId="Equation.DSMT4">
                  <p:embed/>
                </p:oleObj>
              </mc:Choice>
              <mc:Fallback>
                <p:oleObj name="Equation" r:id="rId10" imgW="129528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3371" y="5082509"/>
                        <a:ext cx="2691973" cy="950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336672" y="1574800"/>
          <a:ext cx="1417637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71320" imgH="888840" progId="Equation.DSMT4">
                  <p:embed/>
                </p:oleObj>
              </mc:Choice>
              <mc:Fallback>
                <p:oleObj name="Equation" r:id="rId12" imgW="571320" imgH="8888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36672" y="1574800"/>
                        <a:ext cx="1417637" cy="220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04325" y="3779838"/>
            <a:ext cx="2323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Determined so that air is initially just saturated at boundary layer top</a:t>
            </a:r>
          </a:p>
        </p:txBody>
      </p:sp>
    </p:spTree>
    <p:extLst>
      <p:ext uri="{BB962C8B-B14F-4D97-AF65-F5344CB8AC3E}">
        <p14:creationId xmlns:p14="http://schemas.microsoft.com/office/powerpoint/2010/main" val="366761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9273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Long-time Asymptotic Behavior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86801" y="1812138"/>
          <a:ext cx="26781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457200" progId="Equation.DSMT4">
                  <p:embed/>
                </p:oleObj>
              </mc:Choice>
              <mc:Fallback>
                <p:oleObj name="Equation" r:id="rId2" imgW="111744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6801" y="1812138"/>
                        <a:ext cx="2678113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63041" y="1548499"/>
            <a:ext cx="4873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 reaches a maximum at a particular time and then falls to zero at a later time, while the boundary layer depth goes to infinity at the later time and D, D</a:t>
            </a:r>
            <a:r>
              <a:rPr lang="en-US" sz="20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 approach unity.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surface air temperature of the initial dry state.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73065" y="3770567"/>
          <a:ext cx="2697095" cy="11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440" imgH="457200" progId="Equation.DSMT4">
                  <p:embed/>
                </p:oleObj>
              </mc:Choice>
              <mc:Fallback>
                <p:oleObj name="Equation" r:id="rId4" imgW="1117440" imgH="457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065" y="3770567"/>
                        <a:ext cx="2697095" cy="110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32848" y="3550485"/>
            <a:ext cx="4934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 still reaches a peak at a particular time and then falls off to or asymptotes to a positive long-time asymptotic value. The asymptotic limits are given by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760337" y="5011230"/>
          <a:ext cx="5310175" cy="168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82880" imgH="914400" progId="Equation.DSMT4">
                  <p:embed/>
                </p:oleObj>
              </mc:Choice>
              <mc:Fallback>
                <p:oleObj name="Equation" r:id="rId6" imgW="2882880" imgH="914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60337" y="5011230"/>
                        <a:ext cx="5310175" cy="168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27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Convective Available Potential Energy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(CAPE)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80393" y="2337759"/>
          <a:ext cx="4583214" cy="1328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507960" progId="Equation.DSMT4">
                  <p:embed/>
                </p:oleObj>
              </mc:Choice>
              <mc:Fallback>
                <p:oleObj name="Equation" r:id="rId2" imgW="1752480" imgH="507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0393" y="2337759"/>
                        <a:ext cx="4583214" cy="1328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66490" y="4113242"/>
            <a:ext cx="6211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determined by fixed anvil temperature hypothesis</a:t>
            </a:r>
          </a:p>
        </p:txBody>
      </p:sp>
    </p:spTree>
    <p:extLst>
      <p:ext uri="{BB962C8B-B14F-4D97-AF65-F5344CB8AC3E}">
        <p14:creationId xmlns:p14="http://schemas.microsoft.com/office/powerpoint/2010/main" val="2181946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Asymptotic Cape Scaling in ‘Warm’ Regime, Applicable at Time when PBL Growth Becomes Linear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4681057"/>
            <a:ext cx="7886700" cy="176168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 CAPE rises exponentially with surface temperature </a:t>
            </a:r>
          </a:p>
          <a:p>
            <a:pPr>
              <a:spcAft>
                <a:spcPts val="600"/>
              </a:spcAft>
            </a:pPr>
            <a:r>
              <a:rPr lang="en-US" dirty="0"/>
              <a:t> CAPE increases with increasing surface wind</a:t>
            </a:r>
          </a:p>
          <a:p>
            <a:pPr>
              <a:spcAft>
                <a:spcPts val="600"/>
              </a:spcAft>
            </a:pPr>
            <a:r>
              <a:rPr lang="en-US" dirty="0"/>
              <a:t> CAPE increases with increasing soil moisture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 For a given surface temperature, CAPE declines with absorbed solar 	radiation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98613" y="1941767"/>
          <a:ext cx="2697095" cy="11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457200" progId="Equation.DSMT4">
                  <p:embed/>
                </p:oleObj>
              </mc:Choice>
              <mc:Fallback>
                <p:oleObj name="Equation" r:id="rId2" imgW="1117440" imgH="45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8613" y="1941767"/>
                        <a:ext cx="2697095" cy="110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27100" y="3165475"/>
          <a:ext cx="7288213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09600" imgH="482400" progId="Equation.DSMT4">
                  <p:embed/>
                </p:oleObj>
              </mc:Choice>
              <mc:Fallback>
                <p:oleObj name="Equation" r:id="rId4" imgW="300960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7100" y="3165475"/>
                        <a:ext cx="7288213" cy="1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187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4AD62-C5F6-4EDA-B587-8388A856C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179"/>
            <a:ext cx="9144000" cy="5355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7A0C6-DF63-6C73-0266-2C26EFB9747E}"/>
              </a:ext>
            </a:extLst>
          </p:cNvPr>
          <p:cNvSpPr txBox="1"/>
          <p:nvPr/>
        </p:nvSpPr>
        <p:spPr>
          <a:xfrm>
            <a:off x="1164380" y="5915970"/>
            <a:ext cx="708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99.9% quantile of non-zero CAPE from ERA5 reanalysis hourly data over a single year.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PJ Tuckman, MIT</a:t>
            </a:r>
          </a:p>
        </p:txBody>
      </p:sp>
    </p:spTree>
    <p:extLst>
      <p:ext uri="{BB962C8B-B14F-4D97-AF65-F5344CB8AC3E}">
        <p14:creationId xmlns:p14="http://schemas.microsoft.com/office/powerpoint/2010/main" val="1088166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49" y="723894"/>
            <a:ext cx="6190501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1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49" y="723894"/>
            <a:ext cx="6190501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49" y="723894"/>
            <a:ext cx="6190501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1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49" y="723894"/>
            <a:ext cx="6190501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5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Global Distribution of Tornadoes</a:t>
            </a:r>
          </a:p>
        </p:txBody>
      </p:sp>
      <p:pic>
        <p:nvPicPr>
          <p:cNvPr id="59395" name="Picture 9" descr="tornado_agri_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565031"/>
            <a:ext cx="8153400" cy="4216400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BE89F-1CA4-0BC6-C72D-E9FF8D722C6F}"/>
              </a:ext>
            </a:extLst>
          </p:cNvPr>
          <p:cNvSpPr txBox="1"/>
          <p:nvPr/>
        </p:nvSpPr>
        <p:spPr>
          <a:xfrm>
            <a:off x="2227384" y="6043340"/>
            <a:ext cx="504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do tornadoes like farms? --Ted Fujita</a:t>
            </a:r>
          </a:p>
        </p:txBody>
      </p:sp>
    </p:spTree>
    <p:extLst>
      <p:ext uri="{BB962C8B-B14F-4D97-AF65-F5344CB8AC3E}">
        <p14:creationId xmlns:p14="http://schemas.microsoft.com/office/powerpoint/2010/main" val="46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" y="723894"/>
            <a:ext cx="7208535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873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" y="723894"/>
            <a:ext cx="7208535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0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759EDB7-35D8-CE37-50A4-92DF3296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13"/>
            <a:ext cx="9144000" cy="39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63C4F-B87F-9925-0790-CE3D99C3BE68}"/>
              </a:ext>
            </a:extLst>
          </p:cNvPr>
          <p:cNvSpPr txBox="1"/>
          <p:nvPr/>
        </p:nvSpPr>
        <p:spPr>
          <a:xfrm>
            <a:off x="416170" y="507635"/>
            <a:ext cx="811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Mean Lightning Discharges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4ED7C-D5C4-88CB-6AF5-96472FEBC46B}"/>
              </a:ext>
            </a:extLst>
          </p:cNvPr>
          <p:cNvSpPr txBox="1"/>
          <p:nvPr/>
        </p:nvSpPr>
        <p:spPr>
          <a:xfrm>
            <a:off x="269631" y="5767754"/>
            <a:ext cx="844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does this distribution differ so much from the distribution of tornadoes and hail?</a:t>
            </a:r>
          </a:p>
        </p:txBody>
      </p:sp>
    </p:spTree>
    <p:extLst>
      <p:ext uri="{BB962C8B-B14F-4D97-AF65-F5344CB8AC3E}">
        <p14:creationId xmlns:p14="http://schemas.microsoft.com/office/powerpoint/2010/main" val="121158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FB41-8EB3-2FC6-C5CB-E5BD4FE9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E20C-515E-D884-F788-817FC3ED6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Severe convective storms are a significant cause of damage 	and loss of crops worldwide</a:t>
            </a:r>
          </a:p>
          <a:p>
            <a:r>
              <a:rPr lang="en-US" dirty="0"/>
              <a:t>  For example, hail losses are second only to flood losses 	among weather hazards in Switzerland</a:t>
            </a:r>
          </a:p>
          <a:p>
            <a:r>
              <a:rPr lang="en-US" dirty="0"/>
              <a:t>  Comparatively little is know about how climate change affects 	this weather hazard</a:t>
            </a:r>
          </a:p>
          <a:p>
            <a:r>
              <a:rPr lang="en-US" dirty="0"/>
              <a:t>  </a:t>
            </a:r>
            <a:r>
              <a:rPr lang="en-US" b="1" dirty="0"/>
              <a:t>Convective Available Potential Energy (CAPE) </a:t>
            </a:r>
            <a:r>
              <a:rPr lang="en-US" dirty="0"/>
              <a:t>is an 	important ingredient in severe convective storms</a:t>
            </a:r>
          </a:p>
          <a:p>
            <a:r>
              <a:rPr lang="en-US" dirty="0"/>
              <a:t>  Understanding the climatology of CAPE in today’s climate is a 	step toward quantifying current and future severe 	convective storm risk </a:t>
            </a:r>
          </a:p>
          <a:p>
            <a:r>
              <a:rPr lang="en-US" dirty="0"/>
              <a:t>  The rest of this talk will be about CAPE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5201</TotalTime>
  <Words>1519</Words>
  <Application>Microsoft Office PowerPoint</Application>
  <PresentationFormat>On-screen Show (4:3)</PresentationFormat>
  <Paragraphs>191</Paragraphs>
  <Slides>71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Calibri</vt:lpstr>
      <vt:lpstr>Calibri Light</vt:lpstr>
      <vt:lpstr>Helvetica</vt:lpstr>
      <vt:lpstr>Helvetica Light</vt:lpstr>
      <vt:lpstr>Segoe UI</vt:lpstr>
      <vt:lpstr>Office Theme</vt:lpstr>
      <vt:lpstr>Default Design</vt:lpstr>
      <vt:lpstr>1_Default Design</vt:lpstr>
      <vt:lpstr>Equation</vt:lpstr>
      <vt:lpstr>MathType 6.0 Equation</vt:lpstr>
      <vt:lpstr>Tornadoes and Farms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Distribution of Tornadoes</vt:lpstr>
      <vt:lpstr>PowerPoint Presentation</vt:lpstr>
      <vt:lpstr>Why Should We Care?</vt:lpstr>
      <vt:lpstr>What is CAPE?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Diurnal Variation of Tornadoes</vt:lpstr>
      <vt:lpstr>Necessary Conditions for Severe Thunderstorms:</vt:lpstr>
      <vt:lpstr>Necessary Conditions for Severe Thunderstorms:</vt:lpstr>
      <vt:lpstr>Key Questions:</vt:lpstr>
      <vt:lpstr>Hypothesis:</vt:lpstr>
      <vt:lpstr>PowerPoint Presentation</vt:lpstr>
      <vt:lpstr>PowerPoint Presentation</vt:lpstr>
      <vt:lpstr>PowerPoint Presentation</vt:lpstr>
      <vt:lpstr>PowerPoint Presentation</vt:lpstr>
      <vt:lpstr>Key Model Parameters</vt:lpstr>
      <vt:lpstr>Impose a diurnal cycle of surface net radiative forcing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Prescription for Large CAPE:</vt:lpstr>
      <vt:lpstr>PowerPoint Presentation</vt:lpstr>
      <vt:lpstr>Global Distribution of Tornadoes</vt:lpstr>
      <vt:lpstr>Summary</vt:lpstr>
      <vt:lpstr>Spare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Boundary Layer Equations</vt:lpstr>
      <vt:lpstr>Note: Ms is related to Ds by Clausius-Clapeyron Equation</vt:lpstr>
      <vt:lpstr>Nondimensionalize:</vt:lpstr>
      <vt:lpstr>Equations are normalized and recombined to arrive at</vt:lpstr>
      <vt:lpstr>Long-time Asymptotic Behavior</vt:lpstr>
      <vt:lpstr>Convective Available Potential Energy (CAPE)</vt:lpstr>
      <vt:lpstr>Asymptotic Cape Scaling in ‘Warm’ Regime, Applicable at Time when PBL Growth Becomes Linear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Theory for Peak Values of Convective Available Potential Energy</dc:title>
  <dc:creator>Kerry Emanuel</dc:creator>
  <cp:lastModifiedBy>Kerry Emanuel</cp:lastModifiedBy>
  <cp:revision>143</cp:revision>
  <dcterms:created xsi:type="dcterms:W3CDTF">2016-10-04T17:48:54Z</dcterms:created>
  <dcterms:modified xsi:type="dcterms:W3CDTF">2024-09-15T18:52:16Z</dcterms:modified>
</cp:coreProperties>
</file>