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 id="27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243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538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91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783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41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490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83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452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034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85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6/24/2017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6/24/2017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463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tp://texmex.mit.edu/pub/emanuel/PAPERS/Emanuel_Sobel_2013.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43000" y="664234"/>
            <a:ext cx="6858000" cy="1784680"/>
          </a:xfrm>
        </p:spPr>
        <p:txBody>
          <a:bodyPr>
            <a:noAutofit/>
          </a:bodyPr>
          <a:lstStyle/>
          <a:p>
            <a:pPr>
              <a:lnSpc>
                <a:spcPct val="110000"/>
              </a:lnSpc>
            </a:pPr>
            <a:r>
              <a:rPr lang="en-US" sz="3600" dirty="0">
                <a:solidFill>
                  <a:srgbClr val="0000FF"/>
                </a:solidFill>
              </a:rPr>
              <a:t>Sulfate </a:t>
            </a:r>
            <a:r>
              <a:rPr lang="en-US" sz="3600" dirty="0" smtClean="0">
                <a:solidFill>
                  <a:srgbClr val="0000FF"/>
                </a:solidFill>
              </a:rPr>
              <a:t>Aerosols </a:t>
            </a:r>
            <a:r>
              <a:rPr lang="en-US" sz="3600" dirty="0">
                <a:solidFill>
                  <a:srgbClr val="0000FF"/>
                </a:solidFill>
              </a:rPr>
              <a:t>and the </a:t>
            </a:r>
            <a:r>
              <a:rPr lang="en-US" sz="3600" dirty="0" smtClean="0">
                <a:solidFill>
                  <a:srgbClr val="0000FF"/>
                </a:solidFill>
              </a:rPr>
              <a:t>Late </a:t>
            </a:r>
            <a:r>
              <a:rPr lang="en-US" sz="3600" dirty="0">
                <a:solidFill>
                  <a:srgbClr val="0000FF"/>
                </a:solidFill>
              </a:rPr>
              <a:t>20th Century North Atlantic </a:t>
            </a:r>
            <a:r>
              <a:rPr lang="en-US" sz="3600" dirty="0" smtClean="0">
                <a:solidFill>
                  <a:srgbClr val="0000FF"/>
                </a:solidFill>
              </a:rPr>
              <a:t>Hurricane </a:t>
            </a:r>
            <a:r>
              <a:rPr lang="en-US" sz="3600" dirty="0">
                <a:solidFill>
                  <a:srgbClr val="0000FF"/>
                </a:solidFill>
              </a:rPr>
              <a:t>D</a:t>
            </a:r>
            <a:r>
              <a:rPr lang="en-US" sz="3600" dirty="0" smtClean="0">
                <a:solidFill>
                  <a:srgbClr val="0000FF"/>
                </a:solidFill>
              </a:rPr>
              <a:t>rought </a:t>
            </a:r>
            <a:endParaRPr lang="en-US" sz="3600" dirty="0">
              <a:solidFill>
                <a:srgbClr val="0000FF"/>
              </a:solidFill>
            </a:endParaRPr>
          </a:p>
        </p:txBody>
      </p:sp>
      <p:sp>
        <p:nvSpPr>
          <p:cNvPr id="6" name="Content Placeholder 5"/>
          <p:cNvSpPr>
            <a:spLocks noGrp="1"/>
          </p:cNvSpPr>
          <p:nvPr>
            <p:ph type="subTitle" idx="1"/>
          </p:nvPr>
        </p:nvSpPr>
        <p:spPr/>
        <p:txBody>
          <a:bodyPr/>
          <a:lstStyle/>
          <a:p>
            <a:r>
              <a:rPr lang="en-US" dirty="0" smtClean="0"/>
              <a:t> </a:t>
            </a:r>
            <a:endParaRPr lang="en-US" dirty="0"/>
          </a:p>
        </p:txBody>
      </p:sp>
      <p:sp>
        <p:nvSpPr>
          <p:cNvPr id="2" name="TextBox 1"/>
          <p:cNvSpPr txBox="1"/>
          <p:nvPr/>
        </p:nvSpPr>
        <p:spPr>
          <a:xfrm>
            <a:off x="595223" y="3752491"/>
            <a:ext cx="7798279" cy="1631216"/>
          </a:xfrm>
          <a:prstGeom prst="rect">
            <a:avLst/>
          </a:prstGeom>
          <a:noFill/>
        </p:spPr>
        <p:txBody>
          <a:bodyPr wrap="square" rtlCol="0">
            <a:spAutoFit/>
          </a:bodyPr>
          <a:lstStyle/>
          <a:p>
            <a:pPr algn="ctr"/>
            <a:r>
              <a:rPr lang="en-US" sz="2000" dirty="0"/>
              <a:t>Kerry </a:t>
            </a:r>
            <a:r>
              <a:rPr lang="en-US" sz="2000" dirty="0" smtClean="0"/>
              <a:t>Emanuel</a:t>
            </a:r>
          </a:p>
          <a:p>
            <a:pPr algn="ctr"/>
            <a:r>
              <a:rPr lang="en-US" sz="2000" dirty="0"/>
              <a:t/>
            </a:r>
            <a:br>
              <a:rPr lang="en-US" sz="2000" dirty="0"/>
            </a:br>
            <a:r>
              <a:rPr lang="en-US" sz="2000" dirty="0"/>
              <a:t>Lorenz </a:t>
            </a:r>
            <a:r>
              <a:rPr lang="en-US" sz="2000" dirty="0" smtClean="0"/>
              <a:t>Center</a:t>
            </a:r>
          </a:p>
          <a:p>
            <a:pPr algn="ctr"/>
            <a:r>
              <a:rPr lang="en-US" sz="2000" dirty="0"/>
              <a:t/>
            </a:r>
            <a:br>
              <a:rPr lang="en-US" sz="2000" dirty="0"/>
            </a:br>
            <a:r>
              <a:rPr lang="en-US" sz="2000" dirty="0"/>
              <a:t>Massachusetts Institute of Technology</a:t>
            </a:r>
            <a:endParaRPr lang="en-US" sz="2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705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959" y="1202373"/>
            <a:ext cx="8190487" cy="5069031"/>
          </a:xfrm>
          <a:prstGeom prst="rect">
            <a:avLst/>
          </a:prstGeom>
        </p:spPr>
      </p:pic>
      <p:sp>
        <p:nvSpPr>
          <p:cNvPr id="3" name="TextBox 2"/>
          <p:cNvSpPr txBox="1"/>
          <p:nvPr/>
        </p:nvSpPr>
        <p:spPr>
          <a:xfrm>
            <a:off x="508959" y="207034"/>
            <a:ext cx="8190487" cy="830997"/>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Linearly regress European sulfates and log (CO</a:t>
            </a:r>
            <a:r>
              <a:rPr lang="en-US" sz="2400" baseline="-25000" dirty="0" smtClean="0">
                <a:solidFill>
                  <a:srgbClr val="0000FF"/>
                </a:solidFill>
                <a:latin typeface="Arial" panose="020B0604020202020204" pitchFamily="34" charset="0"/>
                <a:cs typeface="Arial" panose="020B0604020202020204" pitchFamily="34" charset="0"/>
              </a:rPr>
              <a:t>2</a:t>
            </a:r>
            <a:r>
              <a:rPr lang="en-US" sz="2400" dirty="0" smtClean="0">
                <a:solidFill>
                  <a:srgbClr val="0000FF"/>
                </a:solidFill>
                <a:latin typeface="Arial" panose="020B0604020202020204" pitchFamily="34" charset="0"/>
                <a:cs typeface="Arial" panose="020B0604020202020204" pitchFamily="34" charset="0"/>
              </a:rPr>
              <a:t>) onto </a:t>
            </a:r>
            <a:r>
              <a:rPr lang="en-US" sz="2400" dirty="0" smtClean="0">
                <a:solidFill>
                  <a:srgbClr val="0000FF"/>
                </a:solidFill>
                <a:latin typeface="Arial" panose="020B0604020202020204" pitchFamily="34" charset="0"/>
                <a:cs typeface="Arial" panose="020B0604020202020204" pitchFamily="34" charset="0"/>
              </a:rPr>
              <a:t>low-pass-filtered storm </a:t>
            </a:r>
            <a:r>
              <a:rPr lang="en-US" sz="2400" dirty="0">
                <a:solidFill>
                  <a:srgbClr val="0000FF"/>
                </a:solidFill>
                <a:latin typeface="Arial" panose="020B0604020202020204" pitchFamily="34" charset="0"/>
                <a:cs typeface="Arial" panose="020B0604020202020204" pitchFamily="34" charset="0"/>
              </a:rPr>
              <a:t>m</a:t>
            </a:r>
            <a:r>
              <a:rPr lang="en-US" sz="2400" dirty="0" smtClean="0">
                <a:solidFill>
                  <a:srgbClr val="0000FF"/>
                </a:solidFill>
                <a:latin typeface="Arial" panose="020B0604020202020204" pitchFamily="34" charset="0"/>
                <a:cs typeface="Arial" panose="020B0604020202020204" pitchFamily="34" charset="0"/>
              </a:rPr>
              <a:t>aximum </a:t>
            </a:r>
            <a:r>
              <a:rPr lang="en-US" sz="2400" dirty="0">
                <a:solidFill>
                  <a:srgbClr val="0000FF"/>
                </a:solidFill>
                <a:latin typeface="Arial" panose="020B0604020202020204" pitchFamily="34" charset="0"/>
                <a:cs typeface="Arial" panose="020B0604020202020204" pitchFamily="34" charset="0"/>
              </a:rPr>
              <a:t>p</a:t>
            </a:r>
            <a:r>
              <a:rPr lang="en-US" sz="2400" dirty="0" smtClean="0">
                <a:solidFill>
                  <a:srgbClr val="0000FF"/>
                </a:solidFill>
                <a:latin typeface="Arial" panose="020B0604020202020204" pitchFamily="34" charset="0"/>
                <a:cs typeface="Arial" panose="020B0604020202020204" pitchFamily="34" charset="0"/>
              </a:rPr>
              <a:t>ower </a:t>
            </a:r>
            <a:r>
              <a:rPr lang="en-US" sz="2400" dirty="0">
                <a:solidFill>
                  <a:srgbClr val="0000FF"/>
                </a:solidFill>
                <a:latin typeface="Arial" panose="020B0604020202020204" pitchFamily="34" charset="0"/>
                <a:cs typeface="Arial" panose="020B0604020202020204" pitchFamily="34" charset="0"/>
              </a:rPr>
              <a:t>d</a:t>
            </a:r>
            <a:r>
              <a:rPr lang="en-US" sz="2400" dirty="0" smtClean="0">
                <a:solidFill>
                  <a:srgbClr val="0000FF"/>
                </a:solidFill>
                <a:latin typeface="Arial" panose="020B0604020202020204" pitchFamily="34" charset="0"/>
                <a:cs typeface="Arial" panose="020B0604020202020204" pitchFamily="34" charset="0"/>
              </a:rPr>
              <a:t>issipation</a:t>
            </a:r>
            <a:endParaRPr lang="en-US" sz="24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091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068" y="996055"/>
            <a:ext cx="8159755" cy="5266721"/>
          </a:xfrm>
          <a:prstGeom prst="rect">
            <a:avLst/>
          </a:prstGeom>
        </p:spPr>
      </p:pic>
    </p:spTree>
    <p:extLst>
      <p:ext uri="{BB962C8B-B14F-4D97-AF65-F5344CB8AC3E}">
        <p14:creationId xmlns:p14="http://schemas.microsoft.com/office/powerpoint/2010/main" val="416279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19" y="836762"/>
            <a:ext cx="8098252" cy="5011947"/>
          </a:xfrm>
          <a:prstGeom prst="rect">
            <a:avLst/>
          </a:prstGeom>
        </p:spPr>
      </p:pic>
      <p:sp>
        <p:nvSpPr>
          <p:cNvPr id="3" name="TextBox 2"/>
          <p:cNvSpPr txBox="1"/>
          <p:nvPr/>
        </p:nvSpPr>
        <p:spPr>
          <a:xfrm>
            <a:off x="1768416" y="5848709"/>
            <a:ext cx="5917720"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Spectral peak at ~6 years</a:t>
            </a:r>
          </a:p>
        </p:txBody>
      </p:sp>
    </p:spTree>
    <p:extLst>
      <p:ext uri="{BB962C8B-B14F-4D97-AF65-F5344CB8AC3E}">
        <p14:creationId xmlns:p14="http://schemas.microsoft.com/office/powerpoint/2010/main" val="2423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b="745"/>
          <a:stretch/>
        </p:blipFill>
        <p:spPr>
          <a:xfrm>
            <a:off x="1536036" y="1193556"/>
            <a:ext cx="6512409" cy="4827682"/>
          </a:xfrm>
          <a:prstGeom prst="rect">
            <a:avLst/>
          </a:prstGeom>
        </p:spPr>
      </p:pic>
    </p:spTree>
    <p:extLst>
      <p:ext uri="{BB962C8B-B14F-4D97-AF65-F5344CB8AC3E}">
        <p14:creationId xmlns:p14="http://schemas.microsoft.com/office/powerpoint/2010/main" val="561487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995" y="880983"/>
            <a:ext cx="6759416" cy="5062767"/>
          </a:xfrm>
          <a:prstGeom prst="rect">
            <a:avLst/>
          </a:prstGeom>
        </p:spPr>
      </p:pic>
      <p:sp>
        <p:nvSpPr>
          <p:cNvPr id="3" name="TextBox 2"/>
          <p:cNvSpPr txBox="1"/>
          <p:nvPr/>
        </p:nvSpPr>
        <p:spPr>
          <a:xfrm>
            <a:off x="828136" y="181155"/>
            <a:ext cx="7522234"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Multi-decadal Variability in 25 CMIP5 Climate Models</a:t>
            </a:r>
          </a:p>
        </p:txBody>
      </p:sp>
      <p:sp>
        <p:nvSpPr>
          <p:cNvPr id="4" name="TextBox 3"/>
          <p:cNvSpPr txBox="1"/>
          <p:nvPr/>
        </p:nvSpPr>
        <p:spPr>
          <a:xfrm>
            <a:off x="508958" y="6116128"/>
            <a:ext cx="8074325"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From Ting et al, </a:t>
            </a:r>
            <a:r>
              <a:rPr lang="en-US" sz="2000" i="1" dirty="0" smtClean="0">
                <a:solidFill>
                  <a:srgbClr val="0000FF"/>
                </a:solidFill>
                <a:latin typeface="Arial" panose="020B0604020202020204" pitchFamily="34" charset="0"/>
                <a:cs typeface="Arial" panose="020B0604020202020204" pitchFamily="34" charset="0"/>
              </a:rPr>
              <a:t>J. Climate, </a:t>
            </a:r>
            <a:r>
              <a:rPr lang="en-US" sz="2000" i="1" dirty="0" smtClean="0">
                <a:solidFill>
                  <a:srgbClr val="0000FF"/>
                </a:solidFill>
                <a:latin typeface="Arial" panose="020B0604020202020204" pitchFamily="34" charset="0"/>
                <a:cs typeface="Arial" panose="020B0604020202020204" pitchFamily="34" charset="0"/>
              </a:rPr>
              <a:t>2015</a:t>
            </a:r>
            <a:r>
              <a:rPr lang="en-US" sz="2000" dirty="0" smtClean="0">
                <a:solidFill>
                  <a:srgbClr val="0000FF"/>
                </a:solidFill>
                <a:latin typeface="Arial" panose="020B0604020202020204" pitchFamily="34" charset="0"/>
                <a:cs typeface="Arial" panose="020B0604020202020204" pitchFamily="34" charset="0"/>
              </a:rPr>
              <a:t>. </a:t>
            </a:r>
            <a:r>
              <a:rPr lang="en-US" sz="2000" dirty="0" smtClean="0">
                <a:solidFill>
                  <a:srgbClr val="0000FF"/>
                </a:solidFill>
                <a:latin typeface="Arial" panose="020B0604020202020204" pitchFamily="34" charset="0"/>
                <a:cs typeface="Arial" panose="020B0604020202020204" pitchFamily="34" charset="0"/>
              </a:rPr>
              <a:t>Data courtesy </a:t>
            </a:r>
            <a:r>
              <a:rPr lang="en-US" sz="2000" dirty="0" err="1" smtClean="0">
                <a:solidFill>
                  <a:srgbClr val="0000FF"/>
                </a:solidFill>
                <a:latin typeface="Arial" panose="020B0604020202020204" pitchFamily="34" charset="0"/>
                <a:cs typeface="Arial" panose="020B0604020202020204" pitchFamily="34" charset="0"/>
              </a:rPr>
              <a:t>Mingfang</a:t>
            </a:r>
            <a:r>
              <a:rPr lang="en-US" sz="2000" dirty="0" smtClean="0">
                <a:solidFill>
                  <a:srgbClr val="0000FF"/>
                </a:solidFill>
                <a:latin typeface="Arial" panose="020B0604020202020204" pitchFamily="34" charset="0"/>
                <a:cs typeface="Arial" panose="020B0604020202020204" pitchFamily="34" charset="0"/>
              </a:rPr>
              <a:t> Ting.</a:t>
            </a:r>
          </a:p>
        </p:txBody>
      </p:sp>
      <p:sp>
        <p:nvSpPr>
          <p:cNvPr id="5" name="TextBox 4"/>
          <p:cNvSpPr txBox="1"/>
          <p:nvPr/>
        </p:nvSpPr>
        <p:spPr>
          <a:xfrm>
            <a:off x="7410091" y="2570672"/>
            <a:ext cx="1613139" cy="830997"/>
          </a:xfrm>
          <a:prstGeom prst="rect">
            <a:avLst/>
          </a:prstGeom>
          <a:noFill/>
        </p:spPr>
        <p:txBody>
          <a:bodyPr wrap="square" rtlCol="0">
            <a:spAutoFit/>
          </a:bodyPr>
          <a:lstStyle/>
          <a:p>
            <a:pPr algn="ctr"/>
            <a:r>
              <a:rPr lang="en-US" sz="1600" dirty="0" smtClean="0">
                <a:solidFill>
                  <a:srgbClr val="0000FF"/>
                </a:solidFill>
                <a:latin typeface="Arial" panose="020B0604020202020204" pitchFamily="34" charset="0"/>
                <a:cs typeface="Arial" panose="020B0604020202020204" pitchFamily="34" charset="0"/>
              </a:rPr>
              <a:t>Spectral peaks from </a:t>
            </a:r>
            <a:r>
              <a:rPr lang="en-US" sz="1600" dirty="0">
                <a:solidFill>
                  <a:srgbClr val="0000FF"/>
                </a:solidFill>
                <a:latin typeface="Arial" panose="020B0604020202020204" pitchFamily="34" charset="0"/>
                <a:cs typeface="Arial" panose="020B0604020202020204" pitchFamily="34" charset="0"/>
              </a:rPr>
              <a:t>5</a:t>
            </a:r>
            <a:r>
              <a:rPr lang="en-US" sz="1600" dirty="0" smtClean="0">
                <a:solidFill>
                  <a:srgbClr val="0000FF"/>
                </a:solidFill>
                <a:latin typeface="Arial" panose="020B0604020202020204" pitchFamily="34" charset="0"/>
                <a:cs typeface="Arial" panose="020B0604020202020204" pitchFamily="34" charset="0"/>
              </a:rPr>
              <a:t> to 20 years</a:t>
            </a:r>
          </a:p>
        </p:txBody>
      </p:sp>
    </p:spTree>
    <p:extLst>
      <p:ext uri="{BB962C8B-B14F-4D97-AF65-F5344CB8AC3E}">
        <p14:creationId xmlns:p14="http://schemas.microsoft.com/office/powerpoint/2010/main" val="26392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3027" y="422694"/>
            <a:ext cx="6892505" cy="830997"/>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CMIP5 multi-decadal signal regressed onto potential intensity</a:t>
            </a:r>
          </a:p>
        </p:txBody>
      </p:sp>
      <p:pic>
        <p:nvPicPr>
          <p:cNvPr id="4" name="Picture 3"/>
          <p:cNvPicPr>
            <a:picLocks noChangeAspect="1"/>
          </p:cNvPicPr>
          <p:nvPr/>
        </p:nvPicPr>
        <p:blipFill>
          <a:blip r:embed="rId2"/>
          <a:stretch>
            <a:fillRect/>
          </a:stretch>
        </p:blipFill>
        <p:spPr>
          <a:xfrm>
            <a:off x="519467" y="1422323"/>
            <a:ext cx="8034614" cy="4098583"/>
          </a:xfrm>
          <a:prstGeom prst="rect">
            <a:avLst/>
          </a:prstGeom>
        </p:spPr>
      </p:pic>
      <p:sp>
        <p:nvSpPr>
          <p:cNvPr id="6" name="TextBox 5"/>
          <p:cNvSpPr txBox="1"/>
          <p:nvPr/>
        </p:nvSpPr>
        <p:spPr>
          <a:xfrm>
            <a:off x="508958" y="6116128"/>
            <a:ext cx="8074325"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From Ting et al, </a:t>
            </a:r>
            <a:r>
              <a:rPr lang="en-US" sz="2000" i="1" dirty="0" smtClean="0">
                <a:solidFill>
                  <a:srgbClr val="0000FF"/>
                </a:solidFill>
                <a:latin typeface="Arial" panose="020B0604020202020204" pitchFamily="34" charset="0"/>
                <a:cs typeface="Arial" panose="020B0604020202020204" pitchFamily="34" charset="0"/>
              </a:rPr>
              <a:t>J. Climate, </a:t>
            </a:r>
            <a:r>
              <a:rPr lang="en-US" sz="2000" i="1" dirty="0" smtClean="0">
                <a:solidFill>
                  <a:srgbClr val="0000FF"/>
                </a:solidFill>
                <a:latin typeface="Arial" panose="020B0604020202020204" pitchFamily="34" charset="0"/>
                <a:cs typeface="Arial" panose="020B0604020202020204" pitchFamily="34" charset="0"/>
              </a:rPr>
              <a:t>2015</a:t>
            </a:r>
            <a:r>
              <a:rPr lang="en-US" sz="2000" dirty="0" smtClean="0">
                <a:solidFill>
                  <a:srgbClr val="0000FF"/>
                </a:solidFill>
                <a:latin typeface="Arial" panose="020B0604020202020204" pitchFamily="34" charset="0"/>
                <a:cs typeface="Arial" panose="020B0604020202020204" pitchFamily="34" charset="0"/>
              </a:rPr>
              <a:t>. </a:t>
            </a:r>
            <a:r>
              <a:rPr lang="en-US" sz="2000" dirty="0" smtClean="0">
                <a:solidFill>
                  <a:srgbClr val="0000FF"/>
                </a:solidFill>
                <a:latin typeface="Arial" panose="020B0604020202020204" pitchFamily="34" charset="0"/>
                <a:cs typeface="Arial" panose="020B0604020202020204" pitchFamily="34" charset="0"/>
              </a:rPr>
              <a:t>Data courtesy </a:t>
            </a:r>
            <a:r>
              <a:rPr lang="en-US" sz="2000" dirty="0" err="1" smtClean="0">
                <a:solidFill>
                  <a:srgbClr val="0000FF"/>
                </a:solidFill>
                <a:latin typeface="Arial" panose="020B0604020202020204" pitchFamily="34" charset="0"/>
                <a:cs typeface="Arial" panose="020B0604020202020204" pitchFamily="34" charset="0"/>
              </a:rPr>
              <a:t>Mingfang</a:t>
            </a:r>
            <a:r>
              <a:rPr lang="en-US" sz="2000" dirty="0" smtClean="0">
                <a:solidFill>
                  <a:srgbClr val="0000FF"/>
                </a:solidFill>
                <a:latin typeface="Arial" panose="020B0604020202020204" pitchFamily="34" charset="0"/>
                <a:cs typeface="Arial" panose="020B0604020202020204" pitchFamily="34" charset="0"/>
              </a:rPr>
              <a:t> Ting.</a:t>
            </a:r>
          </a:p>
        </p:txBody>
      </p:sp>
    </p:spTree>
    <p:extLst>
      <p:ext uri="{BB962C8B-B14F-4D97-AF65-F5344CB8AC3E}">
        <p14:creationId xmlns:p14="http://schemas.microsoft.com/office/powerpoint/2010/main" val="264425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243" y="1275582"/>
            <a:ext cx="7522479" cy="5221235"/>
          </a:xfrm>
          <a:prstGeom prst="rect">
            <a:avLst/>
          </a:prstGeom>
        </p:spPr>
      </p:pic>
      <p:sp>
        <p:nvSpPr>
          <p:cNvPr id="3" name="TextBox 2"/>
          <p:cNvSpPr txBox="1"/>
          <p:nvPr/>
        </p:nvSpPr>
        <p:spPr>
          <a:xfrm>
            <a:off x="250166" y="224287"/>
            <a:ext cx="8583283" cy="830997"/>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Results from downscaling tropical cyclones from HADGEM2-ES, 1950-2005, 100 North Atlantic events per year</a:t>
            </a:r>
            <a:endParaRPr lang="en-US" sz="24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314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Summary</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A pronounced “hurricane drought” affected the North Atlantic 	from the 1960s through the early 1990s</a:t>
            </a:r>
          </a:p>
          <a:p>
            <a:r>
              <a:rPr lang="en-US" dirty="0"/>
              <a:t> </a:t>
            </a:r>
            <a:r>
              <a:rPr lang="en-US" dirty="0" smtClean="0"/>
              <a:t> Hurricane power dissipation during this period was strongly 	inversely correlated with European sulfur emissions  </a:t>
            </a:r>
          </a:p>
          <a:p>
            <a:r>
              <a:rPr lang="en-US" dirty="0"/>
              <a:t> </a:t>
            </a:r>
            <a:r>
              <a:rPr lang="en-US" dirty="0" smtClean="0"/>
              <a:t> Spatial pattern of potential intensity projected onto hurricane 	power dissipation consistent with strong radiative forcing 	over the main development region </a:t>
            </a:r>
          </a:p>
          <a:p>
            <a:r>
              <a:rPr lang="en-US" dirty="0"/>
              <a:t> </a:t>
            </a:r>
            <a:r>
              <a:rPr lang="en-US" dirty="0" smtClean="0"/>
              <a:t> Spatial pattern of residual potential intensity changes, with 	multi-decadal signal removed, consistent with CMIP5 	signatures of Atlantic quasi-decadal natural variability</a:t>
            </a:r>
          </a:p>
          <a:p>
            <a:r>
              <a:rPr lang="en-US" dirty="0"/>
              <a:t> </a:t>
            </a:r>
            <a:r>
              <a:rPr lang="en-US" dirty="0" smtClean="0"/>
              <a:t> Of 7 CMIP5 models downscaled, only the HADGEM model 	captures the Atlantic hurricane drought</a:t>
            </a:r>
            <a:endParaRPr lang="en-US" dirty="0"/>
          </a:p>
        </p:txBody>
      </p:sp>
    </p:spTree>
    <p:extLst>
      <p:ext uri="{BB962C8B-B14F-4D97-AF65-F5344CB8AC3E}">
        <p14:creationId xmlns:p14="http://schemas.microsoft.com/office/powerpoint/2010/main" val="33297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28" y="575814"/>
            <a:ext cx="8376249" cy="6282186"/>
          </a:xfrm>
          <a:prstGeom prst="rect">
            <a:avLst/>
          </a:prstGeom>
        </p:spPr>
      </p:pic>
      <p:sp>
        <p:nvSpPr>
          <p:cNvPr id="5" name="TextBox 4"/>
          <p:cNvSpPr txBox="1"/>
          <p:nvPr/>
        </p:nvSpPr>
        <p:spPr>
          <a:xfrm>
            <a:off x="793630" y="163902"/>
            <a:ext cx="7349706" cy="830997"/>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August-October MDR SST and Storm Lifetime Maximum Power Dissipation</a:t>
            </a:r>
          </a:p>
        </p:txBody>
      </p:sp>
    </p:spTree>
    <p:extLst>
      <p:ext uri="{BB962C8B-B14F-4D97-AF65-F5344CB8AC3E}">
        <p14:creationId xmlns:p14="http://schemas.microsoft.com/office/powerpoint/2010/main" val="311172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30"/>
          <a:stretch/>
        </p:blipFill>
        <p:spPr>
          <a:xfrm>
            <a:off x="884599" y="518436"/>
            <a:ext cx="7310494" cy="6063519"/>
          </a:xfrm>
          <a:prstGeom prst="rect">
            <a:avLst/>
          </a:prstGeom>
        </p:spPr>
      </p:pic>
      <p:sp>
        <p:nvSpPr>
          <p:cNvPr id="3" name="TextBox 2"/>
          <p:cNvSpPr txBox="1"/>
          <p:nvPr/>
        </p:nvSpPr>
        <p:spPr>
          <a:xfrm>
            <a:off x="1078302" y="163902"/>
            <a:ext cx="7453223"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U.S. Landfall Power Dissipation</a:t>
            </a:r>
          </a:p>
        </p:txBody>
      </p:sp>
    </p:spTree>
    <p:extLst>
      <p:ext uri="{BB962C8B-B14F-4D97-AF65-F5344CB8AC3E}">
        <p14:creationId xmlns:p14="http://schemas.microsoft.com/office/powerpoint/2010/main" val="2228074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Sulfate Aerosols and North Atlantic Hurricanes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During the late 20</a:t>
            </a:r>
            <a:r>
              <a:rPr lang="en-US" baseline="30000" dirty="0" smtClean="0"/>
              <a:t>th</a:t>
            </a:r>
            <a:r>
              <a:rPr lang="en-US" dirty="0" smtClean="0"/>
              <a:t> Century, global aerosol radiative forcing is 	thought to be of the same order as CO</a:t>
            </a:r>
            <a:r>
              <a:rPr lang="en-US" baseline="-25000" dirty="0" smtClean="0"/>
              <a:t>2</a:t>
            </a:r>
            <a:r>
              <a:rPr lang="en-US" dirty="0" smtClean="0"/>
              <a:t> radiative forcing</a:t>
            </a:r>
          </a:p>
          <a:p>
            <a:endParaRPr lang="en-US" dirty="0"/>
          </a:p>
          <a:p>
            <a:r>
              <a:rPr lang="en-US" dirty="0" smtClean="0"/>
              <a:t>  Per unit sea surface temperature change, shortwave forcing is 	roughly twice as effective as longwave forcing in changing 	potential intensity</a:t>
            </a:r>
          </a:p>
          <a:p>
            <a:endParaRPr lang="en-US" dirty="0" smtClean="0"/>
          </a:p>
          <a:p>
            <a:r>
              <a:rPr lang="en-US" dirty="0"/>
              <a:t> </a:t>
            </a:r>
            <a:r>
              <a:rPr lang="en-US" dirty="0" smtClean="0"/>
              <a:t> Much of the interannual variability of aerosol forcing over the 	tropical North Atlantic in summer is thought to be owing to 	the interaction of sulfate aerosols of European origin with 	African dust (Li-Jones and Prospero, 1998)</a:t>
            </a:r>
            <a:endParaRPr lang="en-US" dirty="0"/>
          </a:p>
        </p:txBody>
      </p:sp>
    </p:spTree>
    <p:extLst>
      <p:ext uri="{BB962C8B-B14F-4D97-AF65-F5344CB8AC3E}">
        <p14:creationId xmlns:p14="http://schemas.microsoft.com/office/powerpoint/2010/main" val="334730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158" y="1098416"/>
            <a:ext cx="6814867" cy="5113110"/>
          </a:xfrm>
          <a:prstGeom prst="rect">
            <a:avLst/>
          </a:prstGeom>
        </p:spPr>
      </p:pic>
      <p:sp>
        <p:nvSpPr>
          <p:cNvPr id="3" name="TextBox 2"/>
          <p:cNvSpPr txBox="1"/>
          <p:nvPr/>
        </p:nvSpPr>
        <p:spPr>
          <a:xfrm>
            <a:off x="776377" y="267419"/>
            <a:ext cx="7858665" cy="830997"/>
          </a:xfrm>
          <a:prstGeom prst="rect">
            <a:avLst/>
          </a:prstGeom>
          <a:noFill/>
        </p:spPr>
        <p:txBody>
          <a:bodyPr wrap="square" rtlCol="0">
            <a:spAutoFit/>
          </a:bodyPr>
          <a:lstStyle/>
          <a:p>
            <a:pPr algn="ctr"/>
            <a:r>
              <a:rPr lang="en-US" sz="2400" dirty="0">
                <a:solidFill>
                  <a:srgbClr val="0000FF"/>
                </a:solidFill>
              </a:rPr>
              <a:t>V</a:t>
            </a:r>
            <a:r>
              <a:rPr lang="en-US" sz="2400" dirty="0" smtClean="0">
                <a:solidFill>
                  <a:srgbClr val="0000FF"/>
                </a:solidFill>
              </a:rPr>
              <a:t>ariation of Potential Intensity with Ocean Heat Flux, Surface Wind Speed, CO</a:t>
            </a:r>
            <a:r>
              <a:rPr lang="en-US" sz="2400" baseline="-25000" dirty="0" smtClean="0">
                <a:solidFill>
                  <a:srgbClr val="0000FF"/>
                </a:solidFill>
              </a:rPr>
              <a:t>2</a:t>
            </a:r>
            <a:r>
              <a:rPr lang="en-US" sz="2400" dirty="0" smtClean="0">
                <a:solidFill>
                  <a:srgbClr val="0000FF"/>
                </a:solidFill>
              </a:rPr>
              <a:t>, and Solar Forcing </a:t>
            </a:r>
            <a:endParaRPr lang="en-US" sz="2400" dirty="0">
              <a:solidFill>
                <a:srgbClr val="0000FF"/>
              </a:solidFill>
            </a:endParaRPr>
          </a:p>
        </p:txBody>
      </p:sp>
      <p:sp>
        <p:nvSpPr>
          <p:cNvPr id="4" name="Rectangle 3"/>
          <p:cNvSpPr/>
          <p:nvPr/>
        </p:nvSpPr>
        <p:spPr>
          <a:xfrm>
            <a:off x="172528" y="6027003"/>
            <a:ext cx="8721305" cy="830997"/>
          </a:xfrm>
          <a:prstGeom prst="rect">
            <a:avLst/>
          </a:prstGeom>
        </p:spPr>
        <p:txBody>
          <a:bodyPr wrap="square">
            <a:spAutoFit/>
          </a:bodyPr>
          <a:lstStyle/>
          <a:p>
            <a:r>
              <a:rPr lang="en-US" sz="1600" dirty="0">
                <a:solidFill>
                  <a:srgbClr val="000000"/>
                </a:solidFill>
              </a:rPr>
              <a:t>Emanuel, K., and A. Sobel, 2013: </a:t>
            </a:r>
            <a:r>
              <a:rPr lang="en-US" sz="1600" dirty="0">
                <a:solidFill>
                  <a:srgbClr val="000000"/>
                </a:solidFill>
                <a:hlinkClick r:id="rId3"/>
              </a:rPr>
              <a:t>Response of tropical sea surface temperature, precipitation, and tropical cyclone-related variables to changes in global and local forcing. </a:t>
            </a:r>
            <a:r>
              <a:rPr lang="en-US" sz="1600" i="1" dirty="0">
                <a:solidFill>
                  <a:srgbClr val="000000"/>
                </a:solidFill>
              </a:rPr>
              <a:t>J. Adv. Model. Earth Sys.</a:t>
            </a:r>
            <a:r>
              <a:rPr lang="en-US" sz="1600" dirty="0">
                <a:solidFill>
                  <a:srgbClr val="000000"/>
                </a:solidFill>
              </a:rPr>
              <a:t>, </a:t>
            </a:r>
            <a:r>
              <a:rPr lang="en-US" sz="1600" b="1" dirty="0">
                <a:solidFill>
                  <a:srgbClr val="000000"/>
                </a:solidFill>
              </a:rPr>
              <a:t>5</a:t>
            </a:r>
            <a:r>
              <a:rPr lang="en-US" sz="1600" dirty="0">
                <a:solidFill>
                  <a:srgbClr val="000000"/>
                </a:solidFill>
              </a:rPr>
              <a:t>, doi:10.1002/jame.20032</a:t>
            </a:r>
          </a:p>
        </p:txBody>
      </p:sp>
    </p:spTree>
    <p:extLst>
      <p:ext uri="{BB962C8B-B14F-4D97-AF65-F5344CB8AC3E}">
        <p14:creationId xmlns:p14="http://schemas.microsoft.com/office/powerpoint/2010/main" val="1131401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343" y="655807"/>
            <a:ext cx="7955798" cy="5512080"/>
          </a:xfrm>
          <a:prstGeom prst="rect">
            <a:avLst/>
          </a:prstGeom>
        </p:spPr>
      </p:pic>
    </p:spTree>
    <p:extLst>
      <p:ext uri="{BB962C8B-B14F-4D97-AF65-F5344CB8AC3E}">
        <p14:creationId xmlns:p14="http://schemas.microsoft.com/office/powerpoint/2010/main" val="2718749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83" y="823816"/>
            <a:ext cx="7677518" cy="5758138"/>
          </a:xfrm>
          <a:prstGeom prst="rect">
            <a:avLst/>
          </a:prstGeom>
        </p:spPr>
      </p:pic>
      <p:sp>
        <p:nvSpPr>
          <p:cNvPr id="3" name="TextBox 2"/>
          <p:cNvSpPr txBox="1"/>
          <p:nvPr/>
        </p:nvSpPr>
        <p:spPr>
          <a:xfrm>
            <a:off x="845389" y="198408"/>
            <a:ext cx="7536612" cy="461665"/>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August-October MDR SST</a:t>
            </a:r>
          </a:p>
        </p:txBody>
      </p:sp>
    </p:spTree>
    <p:extLst>
      <p:ext uri="{BB962C8B-B14F-4D97-AF65-F5344CB8AC3E}">
        <p14:creationId xmlns:p14="http://schemas.microsoft.com/office/powerpoint/2010/main" val="2540173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Hypothesis:</a:t>
            </a:r>
            <a:endParaRPr lang="en-US" dirty="0">
              <a:solidFill>
                <a:srgbClr val="0000FF"/>
              </a:solidFill>
            </a:endParaRPr>
          </a:p>
        </p:txBody>
      </p:sp>
      <p:sp>
        <p:nvSpPr>
          <p:cNvPr id="3" name="Content Placeholder 2"/>
          <p:cNvSpPr>
            <a:spLocks noGrp="1"/>
          </p:cNvSpPr>
          <p:nvPr>
            <p:ph idx="1"/>
          </p:nvPr>
        </p:nvSpPr>
        <p:spPr>
          <a:xfrm>
            <a:off x="628650" y="2308704"/>
            <a:ext cx="7886700" cy="4351338"/>
          </a:xfrm>
        </p:spPr>
        <p:txBody>
          <a:bodyPr/>
          <a:lstStyle/>
          <a:p>
            <a:r>
              <a:rPr lang="en-US" dirty="0" smtClean="0"/>
              <a:t>  Multi-decadal variability of North Atlantic hurricane activity in 	the late 20</a:t>
            </a:r>
            <a:r>
              <a:rPr lang="en-US" baseline="30000" dirty="0" smtClean="0"/>
              <a:t>th</a:t>
            </a:r>
            <a:r>
              <a:rPr lang="en-US" dirty="0" smtClean="0"/>
              <a:t> Century is owing to variations in shortwave 	and longwave radiative forcing</a:t>
            </a:r>
          </a:p>
          <a:p>
            <a:endParaRPr lang="en-US" dirty="0"/>
          </a:p>
          <a:p>
            <a:r>
              <a:rPr lang="en-US" dirty="0" smtClean="0"/>
              <a:t>  Residual quasi-decadal hurricane variability is owing to a 	natural oscillatory mode of the North Atlantic, nominally 	equivalent to the Atlantic Multi-Decadal Oscillation (AMO)</a:t>
            </a:r>
          </a:p>
          <a:p>
            <a:endParaRPr lang="en-US" dirty="0"/>
          </a:p>
        </p:txBody>
      </p:sp>
    </p:spTree>
    <p:extLst>
      <p:ext uri="{BB962C8B-B14F-4D97-AF65-F5344CB8AC3E}">
        <p14:creationId xmlns:p14="http://schemas.microsoft.com/office/powerpoint/2010/main" val="167438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Test:</a:t>
            </a:r>
            <a:endParaRPr lang="en-US" dirty="0">
              <a:solidFill>
                <a:srgbClr val="0000FF"/>
              </a:solidFill>
            </a:endParaRPr>
          </a:p>
        </p:txBody>
      </p:sp>
      <p:sp>
        <p:nvSpPr>
          <p:cNvPr id="3" name="Content Placeholder 2"/>
          <p:cNvSpPr>
            <a:spLocks noGrp="1"/>
          </p:cNvSpPr>
          <p:nvPr>
            <p:ph idx="1"/>
          </p:nvPr>
        </p:nvSpPr>
        <p:spPr>
          <a:xfrm>
            <a:off x="628650" y="2308704"/>
            <a:ext cx="7886700" cy="4351338"/>
          </a:xfrm>
        </p:spPr>
        <p:txBody>
          <a:bodyPr/>
          <a:lstStyle/>
          <a:p>
            <a:r>
              <a:rPr lang="en-US" dirty="0" smtClean="0"/>
              <a:t>  Separate North Atlantic Storm Maximum Power Dissipation 	into two parts: a) Long-period variability (10-year running 	average) and b) quasi-decadal variability (residual)</a:t>
            </a:r>
          </a:p>
          <a:p>
            <a:endParaRPr lang="en-US" dirty="0"/>
          </a:p>
          <a:p>
            <a:r>
              <a:rPr lang="en-US" dirty="0" smtClean="0"/>
              <a:t>  Use multiple linear regression to regress long-period signal 	onto 20-year lagged log(CO</a:t>
            </a:r>
            <a:r>
              <a:rPr lang="en-US" baseline="-25000" dirty="0" smtClean="0"/>
              <a:t>2</a:t>
            </a:r>
            <a:r>
              <a:rPr lang="en-US" dirty="0" smtClean="0"/>
              <a:t>) and European sulfate 	emissions</a:t>
            </a:r>
          </a:p>
          <a:p>
            <a:endParaRPr lang="en-US" dirty="0" smtClean="0"/>
          </a:p>
          <a:p>
            <a:r>
              <a:rPr lang="en-US" dirty="0"/>
              <a:t> </a:t>
            </a:r>
            <a:r>
              <a:rPr lang="en-US" dirty="0" smtClean="0"/>
              <a:t> Correlate residual (quasi-decadal) signal in storm maximum 	power dissipation with North Atlantic potential intensity from 	NCEP reanalysis</a:t>
            </a:r>
            <a:endParaRPr lang="en-US" dirty="0"/>
          </a:p>
        </p:txBody>
      </p:sp>
    </p:spTree>
    <p:extLst>
      <p:ext uri="{BB962C8B-B14F-4D97-AF65-F5344CB8AC3E}">
        <p14:creationId xmlns:p14="http://schemas.microsoft.com/office/powerpoint/2010/main" val="324167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A3F6CE7F-051D-4097-99B8-BFB0C10834C8}" vid="{1027D983-5421-4602-A5EE-9989E9207A50}"/>
    </a:ext>
  </a:extLst>
</a:theme>
</file>

<file path=docProps/app.xml><?xml version="1.0" encoding="utf-8"?>
<Properties xmlns="http://schemas.openxmlformats.org/officeDocument/2006/extended-properties" xmlns:vt="http://schemas.openxmlformats.org/officeDocument/2006/docPropsVTypes">
  <Template>Ariel2</Template>
  <TotalTime>41</TotalTime>
  <Words>229</Words>
  <Application>Microsoft Office PowerPoint</Application>
  <PresentationFormat>On-screen Show (4:3)</PresentationFormat>
  <Paragraphs>40</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3_Office Theme</vt:lpstr>
      <vt:lpstr>Sulfate Aerosols and the Late 20th Century North Atlantic Hurricane Drought </vt:lpstr>
      <vt:lpstr>PowerPoint Presentation</vt:lpstr>
      <vt:lpstr>PowerPoint Presentation</vt:lpstr>
      <vt:lpstr>Sulfate Aerosols and North Atlantic Hurricanes</vt:lpstr>
      <vt:lpstr>PowerPoint Presentation</vt:lpstr>
      <vt:lpstr>PowerPoint Presentation</vt:lpstr>
      <vt:lpstr>PowerPoint Presentation</vt:lpstr>
      <vt:lpstr>Hypothesis:</vt:lpstr>
      <vt:lpstr>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Late 20th Century Atlantic Hurricane Drought, and a View to the Future</dc:title>
  <dc:creator>Kerry Emanuel</dc:creator>
  <cp:lastModifiedBy>Kerry Emanuel</cp:lastModifiedBy>
  <cp:revision>7</cp:revision>
  <dcterms:created xsi:type="dcterms:W3CDTF">2016-06-15T11:37:02Z</dcterms:created>
  <dcterms:modified xsi:type="dcterms:W3CDTF">2017-06-24T13:42:31Z</dcterms:modified>
</cp:coreProperties>
</file>