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547" r:id="rId2"/>
    <p:sldId id="451" r:id="rId3"/>
    <p:sldId id="257" r:id="rId4"/>
    <p:sldId id="478" r:id="rId5"/>
    <p:sldId id="548" r:id="rId6"/>
    <p:sldId id="549" r:id="rId7"/>
    <p:sldId id="550" r:id="rId8"/>
    <p:sldId id="551" r:id="rId9"/>
    <p:sldId id="552" r:id="rId10"/>
    <p:sldId id="553" r:id="rId11"/>
    <p:sldId id="479" r:id="rId12"/>
    <p:sldId id="480" r:id="rId13"/>
    <p:sldId id="493" r:id="rId14"/>
    <p:sldId id="482" r:id="rId15"/>
    <p:sldId id="483" r:id="rId16"/>
    <p:sldId id="484" r:id="rId17"/>
    <p:sldId id="488" r:id="rId18"/>
    <p:sldId id="489" r:id="rId19"/>
    <p:sldId id="490" r:id="rId20"/>
    <p:sldId id="505" r:id="rId21"/>
    <p:sldId id="518" r:id="rId22"/>
    <p:sldId id="507" r:id="rId23"/>
    <p:sldId id="508" r:id="rId24"/>
    <p:sldId id="509" r:id="rId25"/>
    <p:sldId id="510" r:id="rId26"/>
    <p:sldId id="511" r:id="rId27"/>
    <p:sldId id="512" r:id="rId28"/>
    <p:sldId id="519" r:id="rId29"/>
    <p:sldId id="513" r:id="rId30"/>
    <p:sldId id="514" r:id="rId31"/>
    <p:sldId id="515" r:id="rId32"/>
    <p:sldId id="520" r:id="rId33"/>
    <p:sldId id="516" r:id="rId34"/>
    <p:sldId id="517" r:id="rId35"/>
    <p:sldId id="544" r:id="rId36"/>
    <p:sldId id="494" r:id="rId37"/>
    <p:sldId id="495" r:id="rId38"/>
    <p:sldId id="540" r:id="rId39"/>
    <p:sldId id="541" r:id="rId40"/>
    <p:sldId id="542" r:id="rId41"/>
    <p:sldId id="543" r:id="rId42"/>
    <p:sldId id="521" r:id="rId43"/>
    <p:sldId id="522" r:id="rId44"/>
    <p:sldId id="524" r:id="rId45"/>
    <p:sldId id="525" r:id="rId46"/>
    <p:sldId id="526" r:id="rId47"/>
    <p:sldId id="555" r:id="rId48"/>
    <p:sldId id="464" r:id="rId49"/>
    <p:sldId id="554" r:id="rId50"/>
    <p:sldId id="557" r:id="rId51"/>
    <p:sldId id="556" r:id="rId52"/>
    <p:sldId id="558" r:id="rId53"/>
    <p:sldId id="559" r:id="rId54"/>
    <p:sldId id="560" r:id="rId55"/>
    <p:sldId id="561" r:id="rId56"/>
    <p:sldId id="562" r:id="rId57"/>
    <p:sldId id="563" r:id="rId58"/>
    <p:sldId id="564" r:id="rId59"/>
    <p:sldId id="545" r:id="rId60"/>
    <p:sldId id="546" r:id="rId61"/>
    <p:sldId id="472" r:id="rId62"/>
    <p:sldId id="473" r:id="rId63"/>
    <p:sldId id="474" r:id="rId64"/>
    <p:sldId id="534" r:id="rId65"/>
    <p:sldId id="535" r:id="rId66"/>
    <p:sldId id="536" r:id="rId67"/>
    <p:sldId id="537" r:id="rId68"/>
    <p:sldId id="538" r:id="rId69"/>
    <p:sldId id="539" r:id="rId70"/>
    <p:sldId id="370" r:id="rId71"/>
    <p:sldId id="399" r:id="rId72"/>
    <p:sldId id="371" r:id="rId73"/>
    <p:sldId id="400" r:id="rId74"/>
    <p:sldId id="372" r:id="rId75"/>
    <p:sldId id="373" r:id="rId76"/>
    <p:sldId id="389" r:id="rId77"/>
    <p:sldId id="390" r:id="rId78"/>
    <p:sldId id="374" r:id="rId79"/>
    <p:sldId id="375" r:id="rId80"/>
    <p:sldId id="376" r:id="rId81"/>
    <p:sldId id="427" r:id="rId82"/>
    <p:sldId id="428" r:id="rId83"/>
    <p:sldId id="429" r:id="rId84"/>
    <p:sldId id="430" r:id="rId85"/>
    <p:sldId id="431" r:id="rId86"/>
    <p:sldId id="432" r:id="rId87"/>
    <p:sldId id="433" r:id="rId88"/>
    <p:sldId id="434" r:id="rId89"/>
    <p:sldId id="435" r:id="rId90"/>
    <p:sldId id="436" r:id="rId91"/>
    <p:sldId id="438" r:id="rId92"/>
    <p:sldId id="439" r:id="rId93"/>
    <p:sldId id="440" r:id="rId94"/>
    <p:sldId id="441" r:id="rId95"/>
    <p:sldId id="442" r:id="rId96"/>
    <p:sldId id="445" r:id="rId97"/>
    <p:sldId id="446" r:id="rId98"/>
    <p:sldId id="448" r:id="rId99"/>
    <p:sldId id="449" r:id="rId100"/>
    <p:sldId id="527" r:id="rId101"/>
    <p:sldId id="528" r:id="rId102"/>
    <p:sldId id="529" r:id="rId103"/>
    <p:sldId id="530" r:id="rId104"/>
    <p:sldId id="531" r:id="rId105"/>
    <p:sldId id="532" r:id="rId106"/>
    <p:sldId id="533" r:id="rId10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D428F"/>
    <a:srgbClr val="174FA9"/>
    <a:srgbClr val="32961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4660"/>
  </p:normalViewPr>
  <p:slideViewPr>
    <p:cSldViewPr>
      <p:cViewPr varScale="1">
        <p:scale>
          <a:sx n="64" d="100"/>
          <a:sy n="64" d="100"/>
        </p:scale>
        <p:origin x="-1306"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C84CC40-78A9-4B91-84E2-49EB3A4B026E}" type="datetimeFigureOut">
              <a:rPr lang="en-US"/>
              <a:pPr>
                <a:defRPr/>
              </a:pPr>
              <a:t>10/26/2012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80CC937-6341-408D-A01B-D9227AE93DD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00DBDC-076F-4398-BD32-9FB6D17C5554}" type="slidenum">
              <a:rPr lang="en-US" sz="1200"/>
              <a:pPr algn="r"/>
              <a:t>2</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6B2E8CC-8C16-41E7-BD3F-A2BF1F473C58}" type="slidenum">
              <a:rPr lang="en-US" smtClean="0"/>
              <a:pPr/>
              <a:t>14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C169610-D7EC-40DD-8D68-B4F30F77A664}" type="slidenum">
              <a:rPr lang="en-US" smtClean="0"/>
              <a:pPr/>
              <a:t>15</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5FC366E-10E7-4BC5-94CD-72C7C9305866}" type="slidenum">
              <a:rPr lang="en-US" smtClean="0"/>
              <a:pPr/>
              <a:t>16</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F3A0BD9-9622-4AA6-8A1D-E368F5B89C71}" type="slidenum">
              <a:rPr lang="en-US" smtClean="0"/>
              <a:pPr/>
              <a:t>17</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7408DA8-29FA-47AE-885B-FC0463161E20}" type="slidenum">
              <a:rPr lang="en-US" smtClean="0"/>
              <a:pPr/>
              <a:t>18</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smtClean="0"/>
              <a:pPr/>
              <a:t>19</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7E15B73-017E-4A48-AB4F-562F5ADAC1C9}" type="slidenum">
              <a:rPr lang="en-US" sz="1200"/>
              <a:pPr algn="r"/>
              <a:t>21</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620AD85-A016-4AC8-88BC-E93B83E0D7F5}" type="slidenum">
              <a:rPr lang="en-US" smtClean="0"/>
              <a:pPr/>
              <a:t>37</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B0DEE79-A313-42E4-90D5-81C7A365DF7C}" type="slidenum">
              <a:rPr lang="en-US" smtClean="0"/>
              <a:pPr/>
              <a:t>42</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B3F09F-A8CE-48F9-9EFB-5616DEA180A0}" type="slidenum">
              <a:rPr lang="en-US" smtClean="0"/>
              <a:pPr/>
              <a:t>43</a:t>
            </a:fld>
            <a:endParaRPr lang="en-US" smtClean="0"/>
          </a:p>
        </p:txBody>
      </p:sp>
      <p:sp>
        <p:nvSpPr>
          <p:cNvPr id="105475" name="Rectangle 2"/>
          <p:cNvSpPr>
            <a:spLocks noGrp="1" noRot="1" noChangeAspect="1" noChangeArrowheads="1" noTextEdit="1"/>
          </p:cNvSpPr>
          <p:nvPr>
            <p:ph type="sldImg"/>
          </p:nvPr>
        </p:nvSpPr>
        <p:spPr>
          <a:xfrm>
            <a:off x="1144588" y="685800"/>
            <a:ext cx="4572000" cy="3429000"/>
          </a:xfrm>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3B62D8-56B7-48E0-8636-11251B392395}" type="slidenum">
              <a:rPr lang="en-US" sz="1200"/>
              <a:pPr algn="r"/>
              <a:t>4</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C195228-F3DD-4268-B62D-264DF916B49A}" type="slidenum">
              <a:rPr lang="en-US" smtClean="0"/>
              <a:pPr/>
              <a:t>44</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A4D7137-56F1-4109-90B2-0557427C9F18}" type="slidenum">
              <a:rPr lang="en-US" smtClean="0"/>
              <a:pPr/>
              <a:t>48</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1A6BA8BB-1C88-4506-9CC3-A349AE0CAA72}" type="slidenum">
              <a:rPr lang="en-US" smtClean="0"/>
              <a:pPr>
                <a:defRPr/>
              </a:pPr>
              <a:t>51</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B81912-4841-46DA-A69A-E6B03BB04632}" type="slidenum">
              <a:rPr lang="en-US" smtClean="0"/>
              <a:pPr fontAlgn="base">
                <a:spcBef>
                  <a:spcPct val="0"/>
                </a:spcBef>
                <a:spcAft>
                  <a:spcPct val="0"/>
                </a:spcAft>
                <a:defRPr/>
              </a:pPr>
              <a:t>52</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1B9E0CD-602E-4DED-A34E-132B9F182323}" type="slidenum">
              <a:rPr lang="en-US" sz="1200"/>
              <a:pPr algn="r"/>
              <a:t>54</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BB3DEECE-10FE-467B-9E37-0919343B6CBD}" type="slidenum">
              <a:rPr lang="en-US" smtClean="0"/>
              <a:pPr>
                <a:defRPr/>
              </a:pPr>
              <a:t>57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BFA83F-5F78-4395-AC7E-76CE5FC28D7D}" type="slidenum">
              <a:rPr lang="en-US" sz="1200"/>
              <a:pPr algn="r"/>
              <a:t>70</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DE166F5-E8D3-43A4-A9A9-3548073C89F9}" type="slidenum">
              <a:rPr lang="en-US" sz="1200"/>
              <a:pPr algn="r"/>
              <a:t>72</a:t>
            </a:fld>
            <a:endParaRPr 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latin typeface="Times New Roman" pitchFamily="18" charset="0"/>
              </a:rPr>
              <a:t>We know that tropical cyclones are responsible for strong mixing of the upper oceans and this can be seen in satellite images…</a:t>
            </a: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8986E8-3D3D-49B5-BE29-0FF77821C912}" type="slidenum">
              <a:rPr lang="en-US" smtClean="0"/>
              <a:pPr fontAlgn="base">
                <a:spcBef>
                  <a:spcPct val="0"/>
                </a:spcBef>
                <a:spcAft>
                  <a:spcPct val="0"/>
                </a:spcAft>
                <a:defRPr/>
              </a:pPr>
              <a:t>5</a:t>
            </a:fld>
            <a:endParaRPr lang="en-US"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343CA2-D3D4-412F-BDD2-F953B257E028}" type="slidenum">
              <a:rPr lang="en-US" sz="1200"/>
              <a:pPr algn="r"/>
              <a:t>74</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9A8CC8A-11C7-41B0-803D-066613E45641}" type="slidenum">
              <a:rPr lang="en-US" sz="1200"/>
              <a:pPr algn="r"/>
              <a:t>75</a:t>
            </a:fld>
            <a:endParaRPr lang="en-US" sz="1200"/>
          </a:p>
        </p:txBody>
      </p:sp>
      <p:sp>
        <p:nvSpPr>
          <p:cNvPr id="131075" name="Rectangle 2"/>
          <p:cNvSpPr>
            <a:spLocks noGrp="1" noRot="1" noChangeAspect="1" noChangeArrowheads="1" noTextEdit="1"/>
          </p:cNvSpPr>
          <p:nvPr>
            <p:ph type="sldImg"/>
          </p:nvPr>
        </p:nvSpPr>
        <p:spPr>
          <a:xfrm>
            <a:off x="1144588" y="685800"/>
            <a:ext cx="4572000" cy="3429000"/>
          </a:xfrm>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087A27F-A841-4E69-A08C-822649039247}" type="slidenum">
              <a:rPr lang="en-US" sz="1200"/>
              <a:pPr algn="r"/>
              <a:t>78</a:t>
            </a:fld>
            <a:endParaRPr lang="en-US"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CE8CD5C-19FF-472D-90EB-C224CD552BEC}" type="slidenum">
              <a:rPr lang="en-US" sz="1200"/>
              <a:pPr algn="r"/>
              <a:t>79</a:t>
            </a:fld>
            <a:endParaRPr 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59537E3-3162-4BBC-B19F-F200839648FB}" type="slidenum">
              <a:rPr lang="en-US" sz="1200"/>
              <a:pPr algn="r"/>
              <a:t>80</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B0DEE79-A313-42E4-90D5-81C7A365DF7C}" type="slidenum">
              <a:rPr lang="en-US" smtClean="0"/>
              <a:pPr/>
              <a:t>81</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B3F09F-A8CE-48F9-9EFB-5616DEA180A0}" type="slidenum">
              <a:rPr lang="en-US" smtClean="0"/>
              <a:pPr/>
              <a:t>82</a:t>
            </a:fld>
            <a:endParaRPr lang="en-US" smtClean="0"/>
          </a:p>
        </p:txBody>
      </p:sp>
      <p:sp>
        <p:nvSpPr>
          <p:cNvPr id="105475" name="Rectangle 2"/>
          <p:cNvSpPr>
            <a:spLocks noGrp="1" noRot="1" noChangeAspect="1" noChangeArrowheads="1" noTextEdit="1"/>
          </p:cNvSpPr>
          <p:nvPr>
            <p:ph type="sldImg"/>
          </p:nvPr>
        </p:nvSpPr>
        <p:spPr>
          <a:xfrm>
            <a:off x="1144588" y="685800"/>
            <a:ext cx="4572000" cy="3429000"/>
          </a:xfrm>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BC698BE-D89B-4A44-A3BE-CD018D0E24A9}" type="slidenum">
              <a:rPr lang="en-US" smtClean="0"/>
              <a:pPr/>
              <a:t>83</a:t>
            </a:fld>
            <a:endParaRPr lang="en-US" smtClean="0"/>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2D118F9-583D-4E1D-AC2F-3A4120787842}" type="slidenum">
              <a:rPr lang="en-US" sz="1200">
                <a:latin typeface="Calibri" pitchFamily="34" charset="0"/>
              </a:rPr>
              <a:pPr algn="r"/>
              <a:t>83</a:t>
            </a:fld>
            <a:endParaRPr lang="en-US" sz="1200">
              <a:latin typeface="Calibri" pitchFamily="34"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C195228-F3DD-4268-B62D-264DF916B49A}" type="slidenum">
              <a:rPr lang="en-US" smtClean="0"/>
              <a:pPr/>
              <a:t>84</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75AED7-2B9E-4464-9102-73AC1DCEA74D}" type="slidenum">
              <a:rPr lang="en-US" smtClean="0"/>
              <a:pPr fontAlgn="base">
                <a:spcBef>
                  <a:spcPct val="0"/>
                </a:spcBef>
                <a:spcAft>
                  <a:spcPct val="0"/>
                </a:spcAft>
                <a:defRPr/>
              </a:pPr>
              <a:t>6</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A29C03E-C48A-46D1-9AAE-34ED6D801CDF}" type="slidenum">
              <a:rPr lang="en-US" sz="1200"/>
              <a:pPr algn="r"/>
              <a:t>87</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A7DBC0E-4039-496B-B1BC-21BB046D259F}" type="slidenum">
              <a:rPr lang="en-US" sz="1200"/>
              <a:pPr algn="r"/>
              <a:t>88</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7EA824C-89BC-40F3-A6F1-FF43C75AD033}" type="slidenum">
              <a:rPr lang="en-US" sz="1200"/>
              <a:pPr algn="r"/>
              <a:t>89</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53A8F04-0563-45C2-9300-97E69DE304EF}" type="slidenum">
              <a:rPr lang="en-US" sz="1200"/>
              <a:pPr algn="r"/>
              <a:t>90</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6E8BB2-6F75-4763-9638-BF6914662F5C}" type="slidenum">
              <a:rPr lang="en-US"/>
              <a:pPr fontAlgn="base">
                <a:spcBef>
                  <a:spcPct val="0"/>
                </a:spcBef>
                <a:spcAft>
                  <a:spcPct val="0"/>
                </a:spcAft>
              </a:pPr>
              <a:t>92</a:t>
            </a:fld>
            <a:endParaRPr lang="en-US"/>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96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539DB9C-EFF0-417C-8F35-FF9D26147A44}" type="slidenum">
              <a:rPr lang="en-US" smtClean="0"/>
              <a:pPr/>
              <a:t>97</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98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99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568ACE-0697-41E3-A5A4-1508FA7F3431}" type="slidenum">
              <a:rPr lang="en-US" smtClean="0"/>
              <a:pPr fontAlgn="base">
                <a:spcBef>
                  <a:spcPct val="0"/>
                </a:spcBef>
                <a:spcAft>
                  <a:spcPct val="0"/>
                </a:spcAft>
                <a:defRPr/>
              </a:pPr>
              <a:t>7</a:t>
            </a:fld>
            <a:endParaRPr lang="en-US"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100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101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6933CB9C-65E1-4964-BBF7-124791BDAAAB}" type="slidenum">
              <a:rPr lang="en-US" smtClean="0"/>
              <a:pPr>
                <a:defRPr/>
              </a:pPr>
              <a:t>8</a:t>
            </a:fld>
            <a:endParaRPr lang="en-US"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8E57C9-3AC7-44FB-B768-6AA754FF3C5F}" type="slidenum">
              <a:rPr lang="en-US" smtClean="0"/>
              <a:pPr fontAlgn="base">
                <a:spcBef>
                  <a:spcPct val="0"/>
                </a:spcBef>
                <a:spcAft>
                  <a:spcPct val="0"/>
                </a:spcAft>
                <a:defRPr/>
              </a:pPr>
              <a:t>10</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pPr/>
              <a:t>11</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pPr/>
              <a:t>12</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pPr>
                <a:defRPr/>
              </a:pPr>
              <a:t>10/26/2012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pPr>
                <a:defRPr/>
              </a:pPr>
              <a:t>10/26/2012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pPr>
                <a:defRPr/>
              </a:pPr>
              <a:t>10/26/2012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pPr>
                <a:defRPr/>
              </a:pPr>
              <a:t>10/26/2012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pPr>
                <a:defRPr/>
              </a:pPr>
              <a:t>10/26/2012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pPr>
                <a:defRPr/>
              </a:pPr>
              <a:t>10/26/2012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pPr>
                <a:defRPr/>
              </a:pPr>
              <a:t>10/26/2012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pPr>
                <a:defRPr/>
              </a:pPr>
              <a:t>10/26/2012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pPr>
                <a:defRPr/>
              </a:pPr>
              <a:t>10/26/2012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pPr>
                <a:defRPr/>
              </a:pPr>
              <a:t>10/26/2012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pPr>
                <a:defRPr/>
              </a:pPr>
              <a:t>10/26/2012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pPr>
                <a:defRPr/>
              </a:pPr>
              <a:t>10/26/2012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cid:35949745-62D5-4BA5-80E6-7D219866182E@s154.bnl.gov" TargetMode="External"/><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3.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23587" name="Picture 3"/>
          <p:cNvPicPr>
            <a:picLocks noChangeAspect="1" noChangeArrowheads="1"/>
          </p:cNvPicPr>
          <p:nvPr/>
        </p:nvPicPr>
        <p:blipFill>
          <a:blip r:embed="rId2" cstate="print"/>
          <a:srcRect/>
          <a:stretch>
            <a:fillRect/>
          </a:stretch>
        </p:blipFill>
        <p:spPr bwMode="auto">
          <a:xfrm>
            <a:off x="609600" y="457200"/>
            <a:ext cx="7905750" cy="5086350"/>
          </a:xfrm>
          <a:prstGeom prst="rect">
            <a:avLst/>
          </a:prstGeom>
          <a:noFill/>
          <a:ln w="9525">
            <a:noFill/>
            <a:miter lim="800000"/>
            <a:headEnd/>
            <a:tailEnd/>
          </a:ln>
        </p:spPr>
      </p:pic>
      <p:sp>
        <p:nvSpPr>
          <p:cNvPr id="7" name="Rectangle 6"/>
          <p:cNvSpPr/>
          <p:nvPr/>
        </p:nvSpPr>
        <p:spPr>
          <a:xfrm>
            <a:off x="457200" y="5657671"/>
            <a:ext cx="8229600" cy="1200329"/>
          </a:xfrm>
          <a:prstGeom prst="rect">
            <a:avLst/>
          </a:prstGeom>
        </p:spPr>
        <p:txBody>
          <a:bodyPr wrap="square">
            <a:spAutoFit/>
          </a:bodyPr>
          <a:lstStyle/>
          <a:p>
            <a:r>
              <a:rPr lang="en-US" i="1" dirty="0" smtClean="0">
                <a:solidFill>
                  <a:srgbClr val="FFFF00"/>
                </a:solidFill>
              </a:rPr>
              <a:t>The Voice of the Sea is never one voice, but a tumult of many voices—voices of drowned men,—the mutterings of multitudinous dead,—the moaning of innumerable ghosts, all rising, to rage against the living, at the great Witch-call of storms….—</a:t>
            </a:r>
            <a:r>
              <a:rPr lang="en-US" dirty="0" err="1" smtClean="0">
                <a:solidFill>
                  <a:srgbClr val="FFFF00"/>
                </a:solidFill>
              </a:rPr>
              <a:t>Lafcadio</a:t>
            </a:r>
            <a:r>
              <a:rPr lang="en-US" dirty="0" smtClean="0">
                <a:solidFill>
                  <a:srgbClr val="FFFF00"/>
                </a:solidFill>
              </a:rPr>
              <a:t> Hearn (1850–1904</a:t>
            </a:r>
            <a:r>
              <a:rPr lang="en-US" i="1" dirty="0" smtClean="0">
                <a:solidFill>
                  <a:srgbClr val="FFFF00"/>
                </a:solidFill>
              </a:rPr>
              <a:t>), Chita: A Memory of Last Island</a:t>
            </a:r>
            <a:endParaRPr lang="en-US" dirty="0">
              <a:solidFill>
                <a:srgbClr val="FFFF00"/>
              </a:solidFill>
            </a:endParaRPr>
          </a:p>
        </p:txBody>
      </p:sp>
      <p:sp>
        <p:nvSpPr>
          <p:cNvPr id="8" name="Rectangle 7"/>
          <p:cNvSpPr/>
          <p:nvPr/>
        </p:nvSpPr>
        <p:spPr>
          <a:xfrm>
            <a:off x="1828800" y="0"/>
            <a:ext cx="6324600" cy="461665"/>
          </a:xfrm>
          <a:prstGeom prst="rect">
            <a:avLst/>
          </a:prstGeom>
        </p:spPr>
        <p:txBody>
          <a:bodyPr wrap="square">
            <a:spAutoFit/>
          </a:bodyPr>
          <a:lstStyle/>
          <a:p>
            <a:r>
              <a:rPr lang="en-US" sz="2400" i="1" dirty="0" smtClean="0">
                <a:solidFill>
                  <a:srgbClr val="FFFF00"/>
                </a:solidFill>
              </a:rPr>
              <a:t>Impending.</a:t>
            </a:r>
            <a:r>
              <a:rPr lang="en-US" i="1" dirty="0" smtClean="0">
                <a:solidFill>
                  <a:srgbClr val="FFFF00"/>
                </a:solidFill>
              </a:rPr>
              <a:t> Oil painting by </a:t>
            </a:r>
            <a:r>
              <a:rPr lang="en-US" dirty="0" smtClean="0">
                <a:solidFill>
                  <a:srgbClr val="FFFF00"/>
                </a:solidFill>
              </a:rPr>
              <a:t>American artist Amy Marx</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1" name="Picture 3" descr="res13"/>
          <p:cNvPicPr>
            <a:picLocks noGrp="1" noChangeAspect="1" noChangeArrowheads="1"/>
          </p:cNvPicPr>
          <p:nvPr>
            <p:ph idx="4294967295"/>
          </p:nvPr>
        </p:nvPicPr>
        <p:blipFill>
          <a:blip r:embed="rId3" cstate="print"/>
          <a:srcRect/>
          <a:stretch>
            <a:fillRect/>
          </a:stretch>
        </p:blipFill>
        <p:spPr>
          <a:xfrm>
            <a:off x="381000" y="1143000"/>
            <a:ext cx="8459318" cy="5427399"/>
          </a:xfrm>
          <a:noFill/>
        </p:spPr>
      </p:pic>
      <p:sp>
        <p:nvSpPr>
          <p:cNvPr id="115713" name="Rectangle 1"/>
          <p:cNvSpPr>
            <a:spLocks noChangeArrowheads="1"/>
          </p:cNvSpPr>
          <p:nvPr/>
        </p:nvSpPr>
        <p:spPr bwMode="auto">
          <a:xfrm>
            <a:off x="304800" y="306288"/>
            <a:ext cx="8610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Sunday, September 9, 1900, revealed one of the most horrible sights that ever a civilized people looked upon.         </a:t>
            </a:r>
            <a:r>
              <a:rPr kumimoji="0" lang="en-US" sz="2000"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  Isaac Cline</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13">
                                            <p:txEl>
                                              <p:pRg st="0" end="0"/>
                                            </p:txEl>
                                          </p:spTgt>
                                        </p:tgtEl>
                                        <p:attrNameLst>
                                          <p:attrName>style.visibility</p:attrName>
                                        </p:attrNameLst>
                                      </p:cBhvr>
                                      <p:to>
                                        <p:strVal val="visible"/>
                                      </p:to>
                                    </p:set>
                                    <p:animEffect transition="in" filter="fade">
                                      <p:cBhvr>
                                        <p:cTn id="7" dur="2000"/>
                                        <p:tgtEl>
                                          <p:spTgt spid="1157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2060"/>
                </a:solidFill>
                <a:effectLst>
                  <a:outerShdw blurRad="38100" dist="38100" dir="2700000" algn="tl">
                    <a:srgbClr val="000000">
                      <a:alpha val="43137"/>
                    </a:srgbClr>
                  </a:outerShdw>
                </a:effectLst>
              </a:rPr>
              <a:t>Ozone may not explain spatial pattern of cooling</a:t>
            </a:r>
            <a:br>
              <a:rPr lang="en-US" sz="2800" dirty="0" smtClean="0">
                <a:solidFill>
                  <a:srgbClr val="002060"/>
                </a:solidFill>
                <a:effectLst>
                  <a:outerShdw blurRad="38100" dist="38100" dir="2700000" algn="tl">
                    <a:srgbClr val="000000">
                      <a:alpha val="43137"/>
                    </a:srgbClr>
                  </a:outerShdw>
                </a:effectLst>
              </a:rPr>
            </a:br>
            <a:r>
              <a:rPr lang="en-US" sz="2800" dirty="0" smtClean="0">
                <a:solidFill>
                  <a:srgbClr val="002060"/>
                </a:solidFill>
                <a:effectLst>
                  <a:outerShdw blurRad="38100" dist="38100" dir="2700000" algn="tl">
                    <a:srgbClr val="000000">
                      <a:alpha val="43137"/>
                    </a:srgbClr>
                  </a:outerShdw>
                </a:effectLst>
              </a:rPr>
              <a:t>(Fu and Wallace, </a:t>
            </a:r>
            <a:r>
              <a:rPr lang="en-US" sz="2800" i="1" dirty="0" smtClean="0">
                <a:solidFill>
                  <a:srgbClr val="002060"/>
                </a:solidFill>
                <a:effectLst>
                  <a:outerShdw blurRad="38100" dist="38100" dir="2700000" algn="tl">
                    <a:srgbClr val="000000">
                      <a:alpha val="43137"/>
                    </a:srgbClr>
                  </a:outerShdw>
                </a:effectLst>
              </a:rPr>
              <a:t>Science</a:t>
            </a:r>
            <a:r>
              <a:rPr lang="en-US" sz="2800" dirty="0" smtClean="0">
                <a:solidFill>
                  <a:srgbClr val="002060"/>
                </a:solidFill>
                <a:effectLst>
                  <a:outerShdw blurRad="38100" dist="38100" dir="2700000" algn="tl">
                    <a:srgbClr val="000000">
                      <a:alpha val="43137"/>
                    </a:srgbClr>
                  </a:outerShdw>
                </a:effectLst>
              </a:rPr>
              <a:t>, 2006)</a:t>
            </a:r>
            <a:endParaRPr lang="en-US" sz="2800" dirty="0">
              <a:solidFill>
                <a:srgbClr val="002060"/>
              </a:solidFill>
              <a:effectLst>
                <a:outerShdw blurRad="38100" dist="38100" dir="2700000" algn="tl">
                  <a:srgbClr val="000000">
                    <a:alpha val="43137"/>
                  </a:srgbClr>
                </a:outerShdw>
              </a:effectLst>
            </a:endParaRPr>
          </a:p>
        </p:txBody>
      </p:sp>
      <p:pic>
        <p:nvPicPr>
          <p:cNvPr id="61442" name="Picture 2" descr="http://www.sciencemag.org.libproxy.mit.edu/content/vol312/issue5777/images/large/312_1179_F1.jpeg"/>
          <p:cNvPicPr>
            <a:picLocks noChangeAspect="1" noChangeArrowheads="1"/>
          </p:cNvPicPr>
          <p:nvPr/>
        </p:nvPicPr>
        <p:blipFill>
          <a:blip r:embed="rId3" cstate="print"/>
          <a:srcRect/>
          <a:stretch>
            <a:fillRect/>
          </a:stretch>
        </p:blipFill>
        <p:spPr bwMode="auto">
          <a:xfrm>
            <a:off x="1684655" y="1447800"/>
            <a:ext cx="6062356" cy="48768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02060"/>
                </a:solidFill>
                <a:effectLst>
                  <a:outerShdw blurRad="38100" dist="38100" dir="2700000" algn="tl">
                    <a:srgbClr val="000000">
                      <a:alpha val="43137"/>
                    </a:srgbClr>
                  </a:outerShdw>
                </a:effectLst>
              </a:rPr>
              <a:t>Stratospheric Compensation</a:t>
            </a:r>
            <a:endParaRPr lang="en-US" sz="3200" dirty="0">
              <a:solidFill>
                <a:srgbClr val="002060"/>
              </a:solidFill>
              <a:effectLst>
                <a:outerShdw blurRad="38100" dist="38100" dir="2700000" algn="tl">
                  <a:srgbClr val="000000">
                    <a:alpha val="43137"/>
                  </a:srgbClr>
                </a:outerShdw>
              </a:effectLst>
            </a:endParaRPr>
          </a:p>
        </p:txBody>
      </p:sp>
      <p:pic>
        <p:nvPicPr>
          <p:cNvPr id="113666" name="Picture 2" descr="C:\Documents and Settings\Kerry Emanuel\My Documents\Graphics\Technical figures\Stratosphere_relax.png"/>
          <p:cNvPicPr>
            <a:picLocks noChangeAspect="1" noChangeArrowheads="1"/>
          </p:cNvPicPr>
          <p:nvPr/>
        </p:nvPicPr>
        <p:blipFill>
          <a:blip r:embed="rId3" cstate="print"/>
          <a:srcRect/>
          <a:stretch>
            <a:fillRect/>
          </a:stretch>
        </p:blipFill>
        <p:spPr bwMode="auto">
          <a:xfrm>
            <a:off x="1143000" y="1219200"/>
            <a:ext cx="6832786" cy="5119892"/>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533399" y="766075"/>
            <a:ext cx="7924801" cy="5796650"/>
          </a:xfrm>
          <a:prstGeom prst="rect">
            <a:avLst/>
          </a:prstGeom>
          <a:noFill/>
          <a:ln w="9525">
            <a:noFill/>
            <a:miter lim="800000"/>
            <a:headEnd/>
            <a:tailEnd/>
          </a:ln>
        </p:spPr>
      </p:pic>
      <p:sp>
        <p:nvSpPr>
          <p:cNvPr id="3" name="TextBox 2"/>
          <p:cNvSpPr txBox="1"/>
          <p:nvPr/>
        </p:nvSpPr>
        <p:spPr>
          <a:xfrm>
            <a:off x="304800" y="228600"/>
            <a:ext cx="8534400" cy="461665"/>
          </a:xfrm>
          <a:prstGeom prst="rect">
            <a:avLst/>
          </a:prstGeom>
          <a:noFill/>
        </p:spPr>
        <p:txBody>
          <a:bodyPr wrap="square" rtlCol="0">
            <a:spAutoFit/>
          </a:bodyPr>
          <a:lstStyle/>
          <a:p>
            <a:pPr algn="ctr"/>
            <a:r>
              <a:rPr lang="en-US" sz="2400" dirty="0" smtClean="0">
                <a:solidFill>
                  <a:srgbClr val="0D428F"/>
                </a:solidFill>
                <a:effectLst>
                  <a:outerShdw blurRad="38100" dist="38100" dir="2700000" algn="tl">
                    <a:srgbClr val="000000">
                      <a:alpha val="43137"/>
                    </a:srgbClr>
                  </a:outerShdw>
                </a:effectLst>
              </a:rPr>
              <a:t>Application to the Climate of the Pliocene</a:t>
            </a:r>
            <a:endParaRPr lang="en-US" sz="24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1b_rev.png"/>
          <p:cNvPicPr>
            <a:picLocks noChangeAspect="1"/>
          </p:cNvPicPr>
          <p:nvPr/>
        </p:nvPicPr>
        <p:blipFill>
          <a:blip r:embed="rId2" cstate="print"/>
          <a:stretch>
            <a:fillRect/>
          </a:stretch>
        </p:blipFill>
        <p:spPr>
          <a:xfrm>
            <a:off x="3280975" y="3406948"/>
            <a:ext cx="5634425" cy="3451052"/>
          </a:xfrm>
          <a:prstGeom prst="rect">
            <a:avLst/>
          </a:prstGeom>
        </p:spPr>
      </p:pic>
      <p:pic>
        <p:nvPicPr>
          <p:cNvPr id="3" name="Picture 2" descr="fig1a_rev.png"/>
          <p:cNvPicPr>
            <a:picLocks noChangeAspect="1"/>
          </p:cNvPicPr>
          <p:nvPr/>
        </p:nvPicPr>
        <p:blipFill>
          <a:blip r:embed="rId3" cstate="print"/>
          <a:stretch>
            <a:fillRect/>
          </a:stretch>
        </p:blipFill>
        <p:spPr>
          <a:xfrm>
            <a:off x="3276600" y="0"/>
            <a:ext cx="5651005" cy="3461208"/>
          </a:xfrm>
          <a:prstGeom prst="rect">
            <a:avLst/>
          </a:prstGeom>
        </p:spPr>
      </p:pic>
      <p:sp>
        <p:nvSpPr>
          <p:cNvPr id="4" name="TextBox 3"/>
          <p:cNvSpPr txBox="1"/>
          <p:nvPr/>
        </p:nvSpPr>
        <p:spPr>
          <a:xfrm>
            <a:off x="304800" y="1143000"/>
            <a:ext cx="3200400" cy="4154984"/>
          </a:xfrm>
          <a:prstGeom prst="rect">
            <a:avLst/>
          </a:prstGeom>
          <a:noFill/>
        </p:spPr>
        <p:txBody>
          <a:bodyPr wrap="square" rtlCol="0">
            <a:spAutoFit/>
          </a:bodyPr>
          <a:lstStyle/>
          <a:p>
            <a:r>
              <a:rPr lang="en-US" sz="2400" dirty="0" smtClean="0">
                <a:solidFill>
                  <a:srgbClr val="0D428F"/>
                </a:solidFill>
              </a:rPr>
              <a:t>Explicit (blue dots) and downscaled (red dots) genesis points for June-October for Control (top) and Global Warming (bottom) experiments using the 14-km resolution NICAM model. Collaborative work with K. Oouchi.</a:t>
            </a:r>
            <a:endParaRPr lang="en-US" sz="2400" dirty="0">
              <a:solidFill>
                <a:srgbClr val="0D428F"/>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fig3a_rev.png"/>
          <p:cNvPicPr>
            <a:picLocks noChangeAspect="1"/>
          </p:cNvPicPr>
          <p:nvPr/>
        </p:nvPicPr>
        <p:blipFill>
          <a:blip r:embed="rId2" cstate="print"/>
          <a:stretch>
            <a:fillRect/>
          </a:stretch>
        </p:blipFill>
        <p:spPr>
          <a:xfrm>
            <a:off x="673353" y="1371600"/>
            <a:ext cx="7837790" cy="48006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4b_rev.png"/>
          <p:cNvPicPr>
            <a:picLocks noChangeAspect="1"/>
          </p:cNvPicPr>
          <p:nvPr/>
        </p:nvPicPr>
        <p:blipFill>
          <a:blip r:embed="rId2" cstate="print"/>
          <a:stretch>
            <a:fillRect/>
          </a:stretch>
        </p:blipFill>
        <p:spPr>
          <a:xfrm>
            <a:off x="533400" y="1524000"/>
            <a:ext cx="8025309" cy="4908538"/>
          </a:xfrm>
          <a:prstGeom prst="rect">
            <a:avLst/>
          </a:prstGeom>
        </p:spPr>
      </p:pic>
      <p:sp>
        <p:nvSpPr>
          <p:cNvPr id="3" name="Title 2"/>
          <p:cNvSpPr>
            <a:spLocks noGrp="1"/>
          </p:cNvSpPr>
          <p:nvPr>
            <p:ph type="title"/>
          </p:nvPr>
        </p:nvSpPr>
        <p:spPr/>
        <p:txBody>
          <a:bodyPr/>
          <a:lstStyle/>
          <a:p>
            <a:r>
              <a:rPr lang="en-US" sz="3200" dirty="0" smtClean="0">
                <a:solidFill>
                  <a:srgbClr val="0D428F"/>
                </a:solidFill>
                <a:effectLst>
                  <a:outerShdw blurRad="38100" dist="38100" dir="2700000" algn="tl">
                    <a:srgbClr val="000000">
                      <a:alpha val="43137"/>
                    </a:srgbClr>
                  </a:outerShdw>
                </a:effectLst>
              </a:rPr>
              <a:t>Change in Power Dissipation with Global Warming</a:t>
            </a:r>
            <a:endParaRPr lang="en-US" sz="32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5_rev.png"/>
          <p:cNvPicPr>
            <a:picLocks noChangeAspect="1"/>
          </p:cNvPicPr>
          <p:nvPr/>
        </p:nvPicPr>
        <p:blipFill>
          <a:blip r:embed="rId2" cstate="print"/>
          <a:stretch>
            <a:fillRect/>
          </a:stretch>
        </p:blipFill>
        <p:spPr>
          <a:xfrm>
            <a:off x="609600" y="1447800"/>
            <a:ext cx="7902225" cy="4899905"/>
          </a:xfrm>
          <a:prstGeom prst="rect">
            <a:avLst/>
          </a:prstGeom>
        </p:spPr>
      </p:pic>
      <p:sp>
        <p:nvSpPr>
          <p:cNvPr id="3" name="Title 2"/>
          <p:cNvSpPr>
            <a:spLocks noGrp="1"/>
          </p:cNvSpPr>
          <p:nvPr>
            <p:ph type="title"/>
          </p:nvPr>
        </p:nvSpPr>
        <p:spPr/>
        <p:txBody>
          <a:bodyPr/>
          <a:lstStyle/>
          <a:p>
            <a:r>
              <a:rPr lang="en-US" sz="3200" dirty="0" smtClean="0">
                <a:solidFill>
                  <a:srgbClr val="0D428F"/>
                </a:solidFill>
                <a:effectLst>
                  <a:outerShdw blurRad="38100" dist="38100" dir="2700000" algn="tl">
                    <a:srgbClr val="000000">
                      <a:alpha val="43137"/>
                    </a:srgbClr>
                  </a:outerShdw>
                </a:effectLst>
              </a:rPr>
              <a:t>Probability Density by Storm Lifetime Peak Wind Speed, Explicit and Downscaled Events</a:t>
            </a:r>
            <a:endParaRPr lang="en-US" sz="32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dirty="0" smtClean="0">
                <a:solidFill>
                  <a:srgbClr val="FFFF00"/>
                </a:solidFill>
                <a:effectLst>
                  <a:outerShdw blurRad="38100" dist="38100" dir="2700000" algn="tl">
                    <a:srgbClr val="000000">
                      <a:alpha val="43137"/>
                    </a:srgbClr>
                  </a:outerShdw>
                </a:effectLst>
              </a:rPr>
              <a:t>The View from Space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23555" name="Rectangle 2"/>
          <p:cNvSpPr>
            <a:spLocks noGrp="1" noChangeArrowheads="1"/>
          </p:cNvSpPr>
          <p:nvPr>
            <p:ph type="title"/>
          </p:nvPr>
        </p:nvSpPr>
        <p:spPr>
          <a:xfrm>
            <a:off x="457200" y="2133600"/>
            <a:ext cx="8229600" cy="1143000"/>
          </a:xfrm>
        </p:spPr>
        <p:txBody>
          <a:bodyPr/>
          <a:lstStyle/>
          <a:p>
            <a:pPr eaLnBrk="1" hangingPunct="1">
              <a:defRPr/>
            </a:pPr>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Physics of Mature Hurricanes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fig10"/>
          <p:cNvPicPr>
            <a:picLocks noChangeAspect="1" noChangeArrowheads="1"/>
          </p:cNvPicPr>
          <p:nvPr/>
        </p:nvPicPr>
        <p:blipFill>
          <a:blip r:embed="rId3" cstate="print"/>
          <a:srcRect l="3751" r="1875" b="16667"/>
          <a:stretch>
            <a:fillRect/>
          </a:stretch>
        </p:blipFill>
        <p:spPr bwMode="auto">
          <a:xfrm>
            <a:off x="0" y="676275"/>
            <a:ext cx="9144000" cy="6054725"/>
          </a:xfrm>
          <a:prstGeom prst="rect">
            <a:avLst/>
          </a:prstGeom>
          <a:noFill/>
          <a:ln w="9525">
            <a:noFill/>
            <a:miter lim="800000"/>
            <a:headEnd/>
            <a:tailEnd/>
          </a:ln>
        </p:spPr>
      </p:pic>
      <p:sp>
        <p:nvSpPr>
          <p:cNvPr id="1080323" name="Text Box 3"/>
          <p:cNvSpPr txBox="1">
            <a:spLocks noChangeArrowheads="1"/>
          </p:cNvSpPr>
          <p:nvPr/>
        </p:nvSpPr>
        <p:spPr bwMode="auto">
          <a:xfrm>
            <a:off x="2438400" y="228600"/>
            <a:ext cx="4405373" cy="707886"/>
          </a:xfrm>
          <a:prstGeom prst="rect">
            <a:avLst/>
          </a:prstGeom>
          <a:noFill/>
          <a:ln w="12700" cap="sq">
            <a:noFill/>
            <a:miter lim="800000"/>
            <a:headEnd type="none" w="sm" len="sm"/>
            <a:tailEnd type="none" w="sm" len="sm"/>
          </a:ln>
          <a:effectLst/>
        </p:spPr>
        <p:txBody>
          <a:bodyPr wrap="none">
            <a:spAutoFit/>
          </a:bodyPr>
          <a:lstStyle/>
          <a:p>
            <a:pPr>
              <a:defRPr/>
            </a:pPr>
            <a:r>
              <a:rPr lang="en-US" sz="4000" dirty="0">
                <a:solidFill>
                  <a:srgbClr val="0033CC"/>
                </a:solidFill>
                <a:effectLst>
                  <a:outerShdw blurRad="38100" dist="38100" dir="2700000" algn="tl">
                    <a:srgbClr val="C0C0C0"/>
                  </a:outerShdw>
                </a:effectLst>
                <a:latin typeface="Arial" pitchFamily="34" charset="0"/>
                <a:cs typeface="Arial" pitchFamily="34" charset="0"/>
              </a:rPr>
              <a:t>Energy Production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304800" y="762000"/>
            <a:ext cx="8458200" cy="366713"/>
          </a:xfrm>
          <a:prstGeom prst="rect">
            <a:avLst/>
          </a:prstGeom>
          <a:noFill/>
          <a:ln w="9525">
            <a:noFill/>
            <a:miter lim="800000"/>
            <a:headEnd/>
            <a:tailEnd/>
          </a:ln>
        </p:spPr>
        <p:txBody>
          <a:bodyPr>
            <a:spAutoFit/>
          </a:bodyPr>
          <a:lstStyle/>
          <a:p>
            <a:pPr>
              <a:spcBef>
                <a:spcPct val="50000"/>
              </a:spcBef>
            </a:pPr>
            <a:endParaRPr lang="en-US" sz="1800"/>
          </a:p>
        </p:txBody>
      </p:sp>
      <p:sp>
        <p:nvSpPr>
          <p:cNvPr id="1028" name="Rectangle 3"/>
          <p:cNvSpPr>
            <a:spLocks noGrp="1" noChangeArrowheads="1"/>
          </p:cNvSpPr>
          <p:nvPr>
            <p:ph type="title"/>
          </p:nvPr>
        </p:nvSpPr>
        <p:spPr>
          <a:xfrm>
            <a:off x="457200" y="152400"/>
            <a:ext cx="8153400" cy="1173162"/>
          </a:xfrm>
        </p:spPr>
        <p:txBody>
          <a:bodyPr/>
          <a:lstStyle/>
          <a:p>
            <a:pPr eaLnBrk="1" hangingPunct="1">
              <a:defRPr/>
            </a:pP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Carnot Theorem:  Maximum efficiency results from a particular energy cycle:</a:t>
            </a:r>
            <a:endParaRPr lang="en-US" sz="2800" dirty="0" smtClean="0">
              <a:solidFill>
                <a:srgbClr val="002060"/>
              </a:solidFill>
              <a:effectLst>
                <a:outerShdw blurRad="38100" dist="38100" dir="2700000" algn="tl">
                  <a:srgbClr val="000000">
                    <a:alpha val="43137"/>
                  </a:srgbClr>
                </a:outerShdw>
              </a:effectLst>
            </a:endParaRPr>
          </a:p>
        </p:txBody>
      </p:sp>
      <p:sp>
        <p:nvSpPr>
          <p:cNvPr id="1029" name="Rectangle 4"/>
          <p:cNvSpPr>
            <a:spLocks noGrp="1" noChangeArrowheads="1"/>
          </p:cNvSpPr>
          <p:nvPr>
            <p:ph type="body" idx="1"/>
          </p:nvPr>
        </p:nvSpPr>
        <p:spPr>
          <a:xfrm>
            <a:off x="457200" y="1600200"/>
            <a:ext cx="8229600" cy="2514600"/>
          </a:xfrm>
        </p:spPr>
        <p:txBody>
          <a:bodyPr/>
          <a:lstStyle/>
          <a:p>
            <a:pPr eaLnBrk="1" hangingPunct="1">
              <a:buSzPct val="70000"/>
              <a:buBlip>
                <a:blip r:embed="rId4"/>
              </a:buBlip>
            </a:pPr>
            <a:r>
              <a:rPr lang="en-US" dirty="0" smtClean="0">
                <a:solidFill>
                  <a:srgbClr val="0033CC"/>
                </a:solidFill>
                <a:latin typeface="Arial" pitchFamily="34" charset="0"/>
                <a:cs typeface="Arial" pitchFamily="34" charset="0"/>
              </a:rPr>
              <a:t>Isothermal expansion</a:t>
            </a:r>
          </a:p>
          <a:p>
            <a:pPr eaLnBrk="1" hangingPunct="1">
              <a:buSzPct val="70000"/>
              <a:buBlip>
                <a:blip r:embed="rId4"/>
              </a:buBlip>
            </a:pPr>
            <a:r>
              <a:rPr lang="en-US" dirty="0" smtClean="0">
                <a:solidFill>
                  <a:srgbClr val="0033CC"/>
                </a:solidFill>
                <a:latin typeface="Arial" pitchFamily="34" charset="0"/>
                <a:cs typeface="Arial" pitchFamily="34" charset="0"/>
              </a:rPr>
              <a:t>Adiabatic expansion</a:t>
            </a:r>
          </a:p>
          <a:p>
            <a:pPr eaLnBrk="1" hangingPunct="1">
              <a:buSzPct val="70000"/>
              <a:buBlip>
                <a:blip r:embed="rId4"/>
              </a:buBlip>
            </a:pPr>
            <a:r>
              <a:rPr lang="en-US" dirty="0" smtClean="0">
                <a:solidFill>
                  <a:srgbClr val="0033CC"/>
                </a:solidFill>
                <a:latin typeface="Arial" pitchFamily="34" charset="0"/>
                <a:cs typeface="Arial" pitchFamily="34" charset="0"/>
              </a:rPr>
              <a:t>Isothermal compression</a:t>
            </a:r>
          </a:p>
          <a:p>
            <a:pPr eaLnBrk="1" hangingPunct="1">
              <a:buSzPct val="70000"/>
              <a:buBlip>
                <a:blip r:embed="rId4"/>
              </a:buBlip>
            </a:pPr>
            <a:r>
              <a:rPr lang="en-US" dirty="0" smtClean="0">
                <a:solidFill>
                  <a:srgbClr val="0033CC"/>
                </a:solidFill>
                <a:latin typeface="Arial" pitchFamily="34" charset="0"/>
                <a:cs typeface="Arial" pitchFamily="34" charset="0"/>
              </a:rPr>
              <a:t>Adiabatic compression</a:t>
            </a:r>
          </a:p>
          <a:p>
            <a:pPr eaLnBrk="1" hangingPunct="1"/>
            <a:endParaRPr lang="en-US" dirty="0" smtClean="0"/>
          </a:p>
        </p:txBody>
      </p:sp>
      <p:sp>
        <p:nvSpPr>
          <p:cNvPr id="1030" name="Text Box 5"/>
          <p:cNvSpPr txBox="1">
            <a:spLocks noChangeArrowheads="1"/>
          </p:cNvSpPr>
          <p:nvPr/>
        </p:nvSpPr>
        <p:spPr bwMode="auto">
          <a:xfrm>
            <a:off x="914400" y="4038600"/>
            <a:ext cx="7848600" cy="1190625"/>
          </a:xfrm>
          <a:prstGeom prst="rect">
            <a:avLst/>
          </a:prstGeom>
          <a:noFill/>
          <a:ln w="9525">
            <a:noFill/>
            <a:miter lim="800000"/>
            <a:headEnd/>
            <a:tailEnd/>
          </a:ln>
        </p:spPr>
        <p:txBody>
          <a:bodyPr>
            <a:spAutoFit/>
          </a:bodyPr>
          <a:lstStyle/>
          <a:p>
            <a:pPr>
              <a:spcBef>
                <a:spcPct val="50000"/>
              </a:spcBef>
            </a:pPr>
            <a:r>
              <a:rPr lang="en-US" sz="1800">
                <a:solidFill>
                  <a:srgbClr val="002060"/>
                </a:solidFill>
              </a:rPr>
              <a:t>Note:  Last leg is not adiabatic in hurricane: Air cools radiatively. But since environmental temperature profile is moist adiabatic, the amount of radiative cooling is the same as if air were saturated and descending moist adiabatically. </a:t>
            </a:r>
          </a:p>
        </p:txBody>
      </p:sp>
      <p:sp>
        <p:nvSpPr>
          <p:cNvPr id="1031" name="Text Box 6"/>
          <p:cNvSpPr txBox="1">
            <a:spLocks noChangeArrowheads="1"/>
          </p:cNvSpPr>
          <p:nvPr/>
        </p:nvSpPr>
        <p:spPr bwMode="auto">
          <a:xfrm>
            <a:off x="304800" y="5181600"/>
            <a:ext cx="5105400" cy="461665"/>
          </a:xfrm>
          <a:prstGeom prst="rect">
            <a:avLst/>
          </a:prstGeom>
          <a:noFill/>
          <a:ln w="9525">
            <a:noFill/>
            <a:miter lim="800000"/>
            <a:headEnd/>
            <a:tailEnd/>
          </a:ln>
        </p:spPr>
        <p:txBody>
          <a:bodyPr>
            <a:spAutoFit/>
          </a:bodyPr>
          <a:lstStyle/>
          <a:p>
            <a:pPr>
              <a:spcBef>
                <a:spcPct val="50000"/>
              </a:spcBef>
            </a:pPr>
            <a:r>
              <a:rPr lang="en-US" sz="2400" dirty="0">
                <a:solidFill>
                  <a:srgbClr val="0033CC"/>
                </a:solidFill>
              </a:rPr>
              <a:t>Maximum rate of </a:t>
            </a:r>
            <a:r>
              <a:rPr lang="en-US" sz="2400" dirty="0" smtClean="0">
                <a:solidFill>
                  <a:srgbClr val="0033CC"/>
                </a:solidFill>
              </a:rPr>
              <a:t>energy production:</a:t>
            </a:r>
            <a:endParaRPr lang="en-US" sz="2400" dirty="0">
              <a:solidFill>
                <a:srgbClr val="0033CC"/>
              </a:solidFill>
            </a:endParaRPr>
          </a:p>
        </p:txBody>
      </p:sp>
      <p:graphicFrame>
        <p:nvGraphicFramePr>
          <p:cNvPr id="1026" name="Object 7"/>
          <p:cNvGraphicFramePr>
            <a:graphicFrameLocks noChangeAspect="1"/>
          </p:cNvGraphicFramePr>
          <p:nvPr/>
        </p:nvGraphicFramePr>
        <p:xfrm>
          <a:off x="3429000" y="5562600"/>
          <a:ext cx="2144713" cy="1089025"/>
        </p:xfrm>
        <a:graphic>
          <a:graphicData uri="http://schemas.openxmlformats.org/presentationml/2006/ole">
            <p:oleObj spid="_x0000_s299010" name="Equation" r:id="rId5" imgW="850680" imgH="431640" progId="Equation.DSMT4">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defRPr/>
            </a:pP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Theoretical Upper Bound on Hurricane Maximum Wind Speed:</a:t>
            </a:r>
          </a:p>
        </p:txBody>
      </p:sp>
      <p:graphicFrame>
        <p:nvGraphicFramePr>
          <p:cNvPr id="4098" name="Object 3"/>
          <p:cNvGraphicFramePr>
            <a:graphicFrameLocks noChangeAspect="1"/>
          </p:cNvGraphicFramePr>
          <p:nvPr>
            <p:ph idx="1"/>
          </p:nvPr>
        </p:nvGraphicFramePr>
        <p:xfrm>
          <a:off x="1041400" y="2514600"/>
          <a:ext cx="6632575" cy="2060575"/>
        </p:xfrm>
        <a:graphic>
          <a:graphicData uri="http://schemas.openxmlformats.org/presentationml/2006/ole">
            <p:oleObj spid="_x0000_s302082" name="Equation" r:id="rId4" imgW="3924000" imgH="1218960" progId="Equation.DSMT4">
              <p:embed/>
            </p:oleObj>
          </a:graphicData>
        </a:graphic>
      </p:graphicFrame>
      <p:sp>
        <p:nvSpPr>
          <p:cNvPr id="4100" name="Text Box 4"/>
          <p:cNvSpPr txBox="1">
            <a:spLocks noChangeArrowheads="1"/>
          </p:cNvSpPr>
          <p:nvPr/>
        </p:nvSpPr>
        <p:spPr bwMode="auto">
          <a:xfrm>
            <a:off x="5867400" y="4495800"/>
            <a:ext cx="20574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Air-sea enthalpy disequilibrium</a:t>
            </a:r>
          </a:p>
        </p:txBody>
      </p:sp>
      <p:sp>
        <p:nvSpPr>
          <p:cNvPr id="4101"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Surface temperature</a:t>
            </a:r>
          </a:p>
        </p:txBody>
      </p:sp>
      <p:sp>
        <p:nvSpPr>
          <p:cNvPr id="4102"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Outflow temperature</a:t>
            </a:r>
          </a:p>
        </p:txBody>
      </p:sp>
      <p:sp>
        <p:nvSpPr>
          <p:cNvPr id="4103"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endParaRPr lang="en-US"/>
          </a:p>
        </p:txBody>
      </p:sp>
      <p:sp>
        <p:nvSpPr>
          <p:cNvPr id="4104" name="Line 8"/>
          <p:cNvSpPr>
            <a:spLocks noChangeShapeType="1"/>
          </p:cNvSpPr>
          <p:nvPr/>
        </p:nvSpPr>
        <p:spPr bwMode="auto">
          <a:xfrm flipH="1">
            <a:off x="4724400" y="2362200"/>
            <a:ext cx="381000" cy="304800"/>
          </a:xfrm>
          <a:prstGeom prst="line">
            <a:avLst/>
          </a:prstGeom>
          <a:noFill/>
          <a:ln w="9525">
            <a:solidFill>
              <a:schemeClr val="tx1"/>
            </a:solidFill>
            <a:round/>
            <a:headEnd/>
            <a:tailEnd type="triangle" w="med" len="med"/>
          </a:ln>
        </p:spPr>
        <p:txBody>
          <a:bodyPr/>
          <a:lstStyle/>
          <a:p>
            <a:endParaRPr lang="en-US"/>
          </a:p>
        </p:txBody>
      </p:sp>
      <p:sp>
        <p:nvSpPr>
          <p:cNvPr id="4105"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Ratio of exchange coefficients of enthalpy and momentum</a:t>
            </a:r>
          </a:p>
        </p:txBody>
      </p:sp>
      <p:sp>
        <p:nvSpPr>
          <p:cNvPr id="4106"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vm"/>
          <p:cNvPicPr>
            <a:picLocks noChangeAspect="1" noChangeArrowheads="1"/>
          </p:cNvPicPr>
          <p:nvPr/>
        </p:nvPicPr>
        <p:blipFill>
          <a:blip r:embed="rId3" cstate="print"/>
          <a:srcRect/>
          <a:stretch>
            <a:fillRect/>
          </a:stretch>
        </p:blipFill>
        <p:spPr bwMode="auto">
          <a:xfrm>
            <a:off x="228600" y="515938"/>
            <a:ext cx="8610600" cy="577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a:defRPr/>
            </a:pPr>
            <a:r>
              <a:rPr lang="en-US" sz="2800" dirty="0">
                <a:solidFill>
                  <a:srgbClr val="0033CC"/>
                </a:solidFill>
                <a:effectLst>
                  <a:outerShdw blurRad="38100" dist="38100" dir="2700000" algn="tl">
                    <a:srgbClr val="000000">
                      <a:alpha val="43137"/>
                    </a:srgbClr>
                  </a:outerShdw>
                </a:effectLst>
              </a:rPr>
              <a:t>Annual Maximum Potential Intensity (m/s)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1066800" y="685800"/>
            <a:ext cx="7772400" cy="1981200"/>
          </a:xfrm>
          <a:effectLst>
            <a:outerShdw dist="35921" dir="2700000" algn="ctr" rotWithShape="0">
              <a:schemeClr val="tx1"/>
            </a:outerShdw>
          </a:effectLst>
        </p:spPr>
        <p:txBody>
          <a:bodyPr>
            <a:normAutofit/>
          </a:bodyPr>
          <a:lstStyle/>
          <a:p>
            <a:r>
              <a:rPr lang="en-US" sz="4800" b="1" dirty="0" smtClean="0">
                <a:solidFill>
                  <a:srgbClr val="FFFF00"/>
                </a:solidFill>
                <a:latin typeface="Arial" pitchFamily="34" charset="0"/>
                <a:cs typeface="Arial" pitchFamily="34" charset="0"/>
              </a:rPr>
              <a:t>Hurricane Science</a:t>
            </a:r>
            <a:endParaRPr lang="en-US" sz="4800" dirty="0">
              <a:solidFill>
                <a:srgbClr val="FFFF00"/>
              </a:solidFill>
              <a:latin typeface="Arial" pitchFamily="34" charset="0"/>
              <a:cs typeface="Arial" pitchFamily="34" charset="0"/>
            </a:endParaRPr>
          </a:p>
        </p:txBody>
      </p:sp>
      <p:sp>
        <p:nvSpPr>
          <p:cNvPr id="3076" name="Rectangle 4"/>
          <p:cNvSpPr>
            <a:spLocks noGrp="1" noChangeArrowheads="1"/>
          </p:cNvSpPr>
          <p:nvPr>
            <p:ph type="subTitle" idx="4294967295"/>
          </p:nvPr>
        </p:nvSpPr>
        <p:spPr>
          <a:xfrm>
            <a:off x="304800" y="5181600"/>
            <a:ext cx="7010400" cy="1524000"/>
          </a:xfrm>
        </p:spPr>
        <p:txBody>
          <a:bodyPr/>
          <a:lstStyle/>
          <a:p>
            <a:pPr marL="0" indent="0">
              <a:lnSpc>
                <a:spcPct val="90000"/>
              </a:lnSpc>
              <a:buFontTx/>
              <a:buNone/>
            </a:pPr>
            <a:r>
              <a:rPr lang="en-US" b="1" dirty="0" smtClean="0">
                <a:solidFill>
                  <a:srgbClr val="0033CC"/>
                </a:solidFill>
                <a:latin typeface="Arial" pitchFamily="34" charset="0"/>
                <a:cs typeface="Arial" pitchFamily="34" charset="0"/>
              </a:rPr>
              <a:t>Kerry Emanuel</a:t>
            </a:r>
          </a:p>
          <a:p>
            <a:pPr marL="0" indent="0">
              <a:lnSpc>
                <a:spcPct val="90000"/>
              </a:lnSpc>
              <a:buFontTx/>
              <a:buNone/>
            </a:pPr>
            <a:r>
              <a:rPr lang="en-US" b="1" dirty="0" smtClean="0">
                <a:solidFill>
                  <a:srgbClr val="0033CC"/>
                </a:solidFill>
                <a:latin typeface="Arial" pitchFamily="34" charset="0"/>
                <a:cs typeface="Arial" pitchFamily="34" charset="0"/>
              </a:rPr>
              <a:t>Massachusetts Institute of Technology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600200"/>
            <a:ext cx="8229600" cy="1143000"/>
          </a:xfrm>
        </p:spPr>
        <p:txBody>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 Genesis Puzzle</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9" name="Text Box 10"/>
          <p:cNvSpPr txBox="1">
            <a:spLocks noChangeArrowheads="1"/>
          </p:cNvSpPr>
          <p:nvPr/>
        </p:nvSpPr>
        <p:spPr bwMode="auto">
          <a:xfrm>
            <a:off x="762000" y="228600"/>
            <a:ext cx="7924800" cy="523220"/>
          </a:xfrm>
          <a:prstGeom prst="rect">
            <a:avLst/>
          </a:prstGeom>
          <a:noFill/>
          <a:ln w="9525">
            <a:noFill/>
            <a:miter lim="800000"/>
            <a:headEnd/>
            <a:tailEnd/>
          </a:ln>
        </p:spPr>
        <p:txBody>
          <a:bodyPr>
            <a:spAutoFit/>
          </a:bodyPr>
          <a:lstStyle/>
          <a:p>
            <a:pPr algn="ctr">
              <a:spcBef>
                <a:spcPct val="50000"/>
              </a:spcBef>
              <a:defRPr/>
            </a:pPr>
            <a:r>
              <a:rPr lang="en-US" sz="2800" dirty="0" smtClean="0">
                <a:solidFill>
                  <a:srgbClr val="0033CC"/>
                </a:solidFill>
                <a:effectLst>
                  <a:outerShdw blurRad="38100" dist="38100" dir="2700000" algn="tl">
                    <a:srgbClr val="C0C0C0"/>
                  </a:outerShdw>
                </a:effectLst>
              </a:rPr>
              <a:t>Global Tropical Cyclone </a:t>
            </a:r>
            <a:r>
              <a:rPr lang="en-US" sz="2800" dirty="0">
                <a:solidFill>
                  <a:srgbClr val="0033CC"/>
                </a:solidFill>
                <a:effectLst>
                  <a:outerShdw blurRad="38100" dist="38100" dir="2700000" algn="tl">
                    <a:srgbClr val="C0C0C0"/>
                  </a:outerShdw>
                </a:effectLst>
              </a:rPr>
              <a:t>Frequency, </a:t>
            </a:r>
            <a:r>
              <a:rPr lang="en-US" sz="2800" dirty="0" smtClean="0">
                <a:solidFill>
                  <a:srgbClr val="0033CC"/>
                </a:solidFill>
                <a:effectLst>
                  <a:outerShdw blurRad="38100" dist="38100" dir="2700000" algn="tl">
                    <a:srgbClr val="C0C0C0"/>
                  </a:outerShdw>
                </a:effectLst>
              </a:rPr>
              <a:t>1980-2011</a:t>
            </a:r>
            <a:endParaRPr lang="en-US" sz="2800" dirty="0">
              <a:solidFill>
                <a:srgbClr val="0033CC"/>
              </a:solidFill>
              <a:effectLst>
                <a:outerShdw blurRad="38100" dist="38100" dir="2700000" algn="tl">
                  <a:srgbClr val="C0C0C0"/>
                </a:outerShdw>
              </a:effectLst>
            </a:endParaRP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dirty="0"/>
              <a:t>Data Sources: NOAA/TPC and NAVY/JTWC</a:t>
            </a:r>
          </a:p>
        </p:txBody>
      </p:sp>
      <p:pic>
        <p:nvPicPr>
          <p:cNvPr id="575489" name="Picture 1" descr="C:\Users\Kerry\Documents\CHIP\Data\tc_count_1980_2011.png"/>
          <p:cNvPicPr>
            <a:picLocks noChangeAspect="1" noChangeArrowheads="1"/>
          </p:cNvPicPr>
          <p:nvPr/>
        </p:nvPicPr>
        <p:blipFill>
          <a:blip r:embed="rId3" cstate="print"/>
          <a:srcRect/>
          <a:stretch>
            <a:fillRect/>
          </a:stretch>
        </p:blipFill>
        <p:spPr bwMode="auto">
          <a:xfrm>
            <a:off x="609600" y="802963"/>
            <a:ext cx="7874313" cy="5674037"/>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05000"/>
            <a:ext cx="8229600" cy="2590800"/>
          </a:xfrm>
        </p:spPr>
        <p:txBody>
          <a:bodyPr>
            <a:normAutofit/>
          </a:bodyPr>
          <a:lstStyle/>
          <a:p>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Tropical Cyclones Often Develop from Cloud Clusters:</a:t>
            </a:r>
            <a:b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When/Why Does Convection Form Clusters?</a:t>
            </a:r>
            <a:endParaRPr lang="en-US" sz="40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173060" name="Picture 4" descr="monsoon4"/>
          <p:cNvPicPr>
            <a:picLocks noChangeAspect="1" noChangeArrowheads="1"/>
          </p:cNvPicPr>
          <p:nvPr/>
        </p:nvPicPr>
        <p:blipFill>
          <a:blip r:embed="rId2" cstate="print"/>
          <a:srcRect/>
          <a:stretch>
            <a:fillRect/>
          </a:stretch>
        </p:blipFill>
        <p:spPr bwMode="auto">
          <a:xfrm>
            <a:off x="1295400" y="228600"/>
            <a:ext cx="6455424" cy="6019800"/>
          </a:xfrm>
          <a:prstGeom prst="rect">
            <a:avLst/>
          </a:prstGeom>
          <a:noFill/>
        </p:spPr>
      </p:pic>
      <p:sp>
        <p:nvSpPr>
          <p:cNvPr id="3" name="Rectangle 2"/>
          <p:cNvSpPr/>
          <p:nvPr/>
        </p:nvSpPr>
        <p:spPr>
          <a:xfrm>
            <a:off x="1219200" y="6324600"/>
            <a:ext cx="6705600" cy="369332"/>
          </a:xfrm>
          <a:prstGeom prst="rect">
            <a:avLst/>
          </a:prstGeom>
        </p:spPr>
        <p:txBody>
          <a:bodyPr wrap="square">
            <a:spAutoFit/>
          </a:bodyPr>
          <a:lstStyle/>
          <a:p>
            <a:pPr algn="ctr"/>
            <a:r>
              <a:rPr lang="en-US" dirty="0" smtClean="0">
                <a:solidFill>
                  <a:schemeClr val="bg1"/>
                </a:solidFill>
              </a:rPr>
              <a:t>Monsoonal Thunderstorms, Bangladesh and India July 1985</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3001962"/>
          </a:xfrm>
        </p:spPr>
        <p:txBody>
          <a:bodyPr>
            <a:normAutofit fontScale="90000"/>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Simplest Statistical Equilibrium State:</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Radiative-Convective Equilibrium</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r="49548" b="49426"/>
          <a:stretch>
            <a:fillRect/>
          </a:stretch>
        </p:blipFill>
        <p:spPr bwMode="auto">
          <a:xfrm>
            <a:off x="1295399" y="990599"/>
            <a:ext cx="6400801" cy="5226651"/>
          </a:xfrm>
          <a:prstGeom prst="rect">
            <a:avLst/>
          </a:prstGeom>
          <a:noFill/>
          <a:ln w="9525">
            <a:noFill/>
            <a:miter lim="800000"/>
            <a:headEnd/>
            <a:tailEnd/>
          </a:ln>
        </p:spPr>
      </p:pic>
      <p:sp>
        <p:nvSpPr>
          <p:cNvPr id="4" name="Rectangle 3"/>
          <p:cNvSpPr/>
          <p:nvPr/>
        </p:nvSpPr>
        <p:spPr>
          <a:xfrm>
            <a:off x="0" y="228600"/>
            <a:ext cx="8915400" cy="830997"/>
          </a:xfrm>
          <a:prstGeom prst="rect">
            <a:avLst/>
          </a:prstGeom>
        </p:spPr>
        <p:txBody>
          <a:bodyPr wrap="square">
            <a:spAutoFit/>
          </a:bodyPr>
          <a:lstStyle/>
          <a:p>
            <a:pPr algn="ctr">
              <a:defRPr/>
            </a:pPr>
            <a:r>
              <a:rPr lang="en-US" sz="2400" dirty="0">
                <a:solidFill>
                  <a:srgbClr val="0D428F"/>
                </a:solidFill>
                <a:effectLst>
                  <a:outerShdw blurRad="38100" dist="38100" dir="2700000" algn="tl">
                    <a:srgbClr val="000000">
                      <a:alpha val="43137"/>
                    </a:srgbClr>
                  </a:outerShdw>
                </a:effectLst>
              </a:rPr>
              <a:t>Vertically integrated water vapor at 4 </a:t>
            </a:r>
            <a:r>
              <a:rPr lang="en-US" sz="2400" dirty="0" smtClean="0">
                <a:solidFill>
                  <a:srgbClr val="0D428F"/>
                </a:solidFill>
                <a:effectLst>
                  <a:outerShdw blurRad="38100" dist="38100" dir="2700000" algn="tl">
                    <a:srgbClr val="000000">
                      <a:alpha val="43137"/>
                    </a:srgbClr>
                  </a:outerShdw>
                </a:effectLst>
              </a:rPr>
              <a:t>days  </a:t>
            </a:r>
            <a:r>
              <a:rPr lang="en-US" sz="2400" dirty="0">
                <a:solidFill>
                  <a:srgbClr val="0D428F"/>
                </a:solidFill>
                <a:effectLst>
                  <a:outerShdw blurRad="38100" dist="38100" dir="2700000" algn="tl">
                    <a:srgbClr val="000000">
                      <a:alpha val="43137"/>
                    </a:srgbClr>
                  </a:outerShdw>
                </a:effectLst>
              </a:rPr>
              <a:t>(Nolan et al., QJRMS, 2007)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srcRect/>
          <a:stretch>
            <a:fillRect/>
          </a:stretch>
        </p:blipFill>
        <p:spPr bwMode="auto">
          <a:xfrm>
            <a:off x="1295400" y="990600"/>
            <a:ext cx="6858000" cy="5586413"/>
          </a:xfrm>
          <a:prstGeom prst="rect">
            <a:avLst/>
          </a:prstGeom>
          <a:noFill/>
          <a:ln w="9525">
            <a:noFill/>
            <a:miter lim="800000"/>
            <a:headEnd/>
            <a:tailEnd/>
          </a:ln>
        </p:spPr>
      </p:pic>
      <p:sp>
        <p:nvSpPr>
          <p:cNvPr id="12291" name="TextBox 4"/>
          <p:cNvSpPr txBox="1">
            <a:spLocks noChangeArrowheads="1"/>
          </p:cNvSpPr>
          <p:nvPr/>
        </p:nvSpPr>
        <p:spPr bwMode="auto">
          <a:xfrm>
            <a:off x="762000" y="0"/>
            <a:ext cx="7696200" cy="830997"/>
          </a:xfrm>
          <a:prstGeom prst="rect">
            <a:avLst/>
          </a:prstGeom>
          <a:noFill/>
          <a:ln w="9525">
            <a:noFill/>
            <a:miter lim="800000"/>
            <a:headEnd/>
            <a:tailEnd/>
          </a:ln>
        </p:spPr>
        <p:txBody>
          <a:bodyPr>
            <a:spAutoFit/>
          </a:bodyPr>
          <a:lstStyle/>
          <a:p>
            <a:pPr algn="ctr">
              <a:defRPr/>
            </a:pPr>
            <a:r>
              <a:rPr lang="en-US" sz="2400" dirty="0">
                <a:solidFill>
                  <a:srgbClr val="0070C0"/>
                </a:solidFill>
                <a:effectLst>
                  <a:outerShdw blurRad="38100" dist="38100" dir="2700000" algn="tl">
                    <a:srgbClr val="000000">
                      <a:alpha val="43137"/>
                    </a:srgbClr>
                  </a:outerShdw>
                </a:effectLst>
              </a:rPr>
              <a:t>Vertically integrated water vapor at 4 (a), 6 (b), 8 (c), and 10 (d) </a:t>
            </a:r>
            <a:r>
              <a:rPr lang="en-US" sz="2400" dirty="0" smtClean="0">
                <a:solidFill>
                  <a:srgbClr val="0070C0"/>
                </a:solidFill>
                <a:effectLst>
                  <a:outerShdw blurRad="38100" dist="38100" dir="2700000" algn="tl">
                    <a:srgbClr val="000000">
                      <a:alpha val="43137"/>
                    </a:srgbClr>
                  </a:outerShdw>
                </a:effectLst>
              </a:rPr>
              <a:t>days   (Nolan </a:t>
            </a:r>
            <a:r>
              <a:rPr lang="en-US" sz="2400" dirty="0">
                <a:solidFill>
                  <a:srgbClr val="0070C0"/>
                </a:solidFill>
                <a:effectLst>
                  <a:outerShdw blurRad="38100" dist="38100" dir="2700000" algn="tl">
                    <a:srgbClr val="000000">
                      <a:alpha val="43137"/>
                    </a:srgbClr>
                  </a:outerShdw>
                </a:effectLst>
              </a:rPr>
              <a:t>et al., QJRMS, 2007)</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2" descr="C:\Users\Kerry Emaanuel\Convect\RCnew\rh_random_TCs.png"/>
          <p:cNvPicPr>
            <a:picLocks noChangeAspect="1" noChangeArrowheads="1"/>
          </p:cNvPicPr>
          <p:nvPr/>
        </p:nvPicPr>
        <p:blipFill>
          <a:blip r:embed="rId2" cstate="print"/>
          <a:srcRect/>
          <a:stretch>
            <a:fillRect/>
          </a:stretch>
        </p:blipFill>
        <p:spPr bwMode="auto">
          <a:xfrm>
            <a:off x="1219200" y="1066800"/>
            <a:ext cx="6858000" cy="5451475"/>
          </a:xfrm>
          <a:prstGeom prst="rect">
            <a:avLst/>
          </a:prstGeom>
          <a:noFill/>
          <a:ln w="9525">
            <a:noFill/>
            <a:miter lim="800000"/>
            <a:headEnd/>
            <a:tailEnd/>
          </a:ln>
        </p:spPr>
      </p:pic>
      <p:sp>
        <p:nvSpPr>
          <p:cNvPr id="3" name="Title 2"/>
          <p:cNvSpPr>
            <a:spLocks noGrp="1"/>
          </p:cNvSpPr>
          <p:nvPr>
            <p:ph type="title"/>
          </p:nvPr>
        </p:nvSpPr>
        <p:spPr>
          <a:xfrm>
            <a:off x="457200" y="274638"/>
            <a:ext cx="8229600" cy="715962"/>
          </a:xfrm>
        </p:spPr>
        <p:txBody>
          <a:bodyPr/>
          <a:lstStyle/>
          <a:p>
            <a:pPr>
              <a:defRPr/>
            </a:pP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Nolan et al., QJRMS, 2007</a:t>
            </a:r>
            <a:endParaRPr lang="en-US" sz="2800"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cstate="print"/>
          <a:srcRect/>
          <a:stretch>
            <a:fillRect/>
          </a:stretch>
        </p:blipFill>
        <p:spPr bwMode="auto">
          <a:xfrm>
            <a:off x="4267200" y="381000"/>
            <a:ext cx="4267200" cy="6059424"/>
          </a:xfrm>
          <a:prstGeom prst="rect">
            <a:avLst/>
          </a:prstGeom>
          <a:noFill/>
          <a:ln w="9525">
            <a:noFill/>
            <a:miter lim="800000"/>
            <a:headEnd/>
            <a:tailEnd/>
          </a:ln>
        </p:spPr>
      </p:pic>
      <p:sp>
        <p:nvSpPr>
          <p:cNvPr id="4" name="TextBox 3"/>
          <p:cNvSpPr txBox="1"/>
          <p:nvPr/>
        </p:nvSpPr>
        <p:spPr>
          <a:xfrm>
            <a:off x="609600" y="1295400"/>
            <a:ext cx="3657600" cy="3416320"/>
          </a:xfrm>
          <a:prstGeom prst="rect">
            <a:avLst/>
          </a:prstGeom>
          <a:noFill/>
        </p:spPr>
        <p:txBody>
          <a:bodyPr wrap="square" rtlCol="0">
            <a:spAutoFit/>
          </a:bodyPr>
          <a:lstStyle/>
          <a:p>
            <a:r>
              <a:rPr lang="en-US" sz="2400" dirty="0" smtClean="0">
                <a:solidFill>
                  <a:srgbClr val="0033CC"/>
                </a:solidFill>
                <a:latin typeface="Arial" pitchFamily="34" charset="0"/>
                <a:cs typeface="Arial" pitchFamily="34" charset="0"/>
              </a:rPr>
              <a:t>Variation of tropical relative humidity profiles with a Simple Convective Aggregation Index (SCAI).</a:t>
            </a:r>
          </a:p>
          <a:p>
            <a:endParaRPr lang="en-US" sz="2400" dirty="0" smtClean="0">
              <a:solidFill>
                <a:srgbClr val="0033CC"/>
              </a:solidFill>
              <a:latin typeface="Arial" pitchFamily="34" charset="0"/>
              <a:cs typeface="Arial" pitchFamily="34" charset="0"/>
            </a:endParaRPr>
          </a:p>
          <a:p>
            <a:r>
              <a:rPr lang="en-US" sz="2400" i="1" dirty="0" smtClean="0">
                <a:solidFill>
                  <a:srgbClr val="0033CC"/>
                </a:solidFill>
                <a:latin typeface="Arial" pitchFamily="34" charset="0"/>
                <a:cs typeface="Arial" pitchFamily="34" charset="0"/>
              </a:rPr>
              <a:t>Courtesy Isabelle Tobin, Sandrine Bony, and Remy Roca</a:t>
            </a:r>
            <a:endParaRPr lang="en-US" sz="2400" i="1"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325562"/>
          </a:xfrm>
        </p:spPr>
        <p:txBody>
          <a:bodyPr>
            <a:normAutofit/>
          </a:bodyPr>
          <a:lstStyle/>
          <a:p>
            <a:pPr>
              <a:defRPr/>
            </a:pP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Empirical Necessary Conditions for Self-Aggregation </a:t>
            </a:r>
            <a: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400" dirty="0" smtClean="0">
                <a:solidFill>
                  <a:srgbClr val="0033CC"/>
                </a:solidFill>
                <a:latin typeface="Arial" pitchFamily="34" charset="0"/>
                <a:cs typeface="Arial" pitchFamily="34" charset="0"/>
              </a:rPr>
              <a:t>(after Held et al., 1993; Bretherton et al., 2005; Nolan et al.; 2007)</a:t>
            </a:r>
            <a:endParaRPr lang="en-US" sz="2400" dirty="0">
              <a:solidFill>
                <a:srgbClr val="0033CC"/>
              </a:solidFill>
              <a:latin typeface="Arial" pitchFamily="34" charset="0"/>
              <a:cs typeface="Arial" pitchFamily="34" charset="0"/>
            </a:endParaRPr>
          </a:p>
        </p:txBody>
      </p:sp>
      <p:sp>
        <p:nvSpPr>
          <p:cNvPr id="32771" name="Content Placeholder 3"/>
          <p:cNvSpPr>
            <a:spLocks noGrp="1"/>
          </p:cNvSpPr>
          <p:nvPr>
            <p:ph idx="1"/>
          </p:nvPr>
        </p:nvSpPr>
        <p:spPr>
          <a:xfrm>
            <a:off x="457200" y="2057400"/>
            <a:ext cx="8229600" cy="3581400"/>
          </a:xfrm>
        </p:spPr>
        <p:txBody>
          <a:bodyPr/>
          <a:lstStyle/>
          <a:p>
            <a:pPr>
              <a:buSzPct val="70000"/>
              <a:buBlip>
                <a:blip r:embed="rId2"/>
              </a:buBlip>
            </a:pPr>
            <a:r>
              <a:rPr lang="en-US" dirty="0" smtClean="0">
                <a:solidFill>
                  <a:srgbClr val="0033CC"/>
                </a:solidFill>
                <a:latin typeface="Arial" pitchFamily="34" charset="0"/>
                <a:cs typeface="Arial" pitchFamily="34" charset="0"/>
              </a:rPr>
              <a:t>Small vertical shear of horizontal wind</a:t>
            </a:r>
          </a:p>
          <a:p>
            <a:pPr>
              <a:buSzPct val="70000"/>
              <a:buBlip>
                <a:blip r:embed="rId2"/>
              </a:buBlip>
            </a:pPr>
            <a:r>
              <a:rPr lang="en-US" dirty="0" smtClean="0">
                <a:solidFill>
                  <a:srgbClr val="0033CC"/>
                </a:solidFill>
                <a:latin typeface="Arial" pitchFamily="34" charset="0"/>
                <a:cs typeface="Arial" pitchFamily="34" charset="0"/>
              </a:rPr>
              <a:t>Interaction of radiation with clouds and/or water vapor</a:t>
            </a:r>
          </a:p>
          <a:p>
            <a:pPr>
              <a:buSzPct val="70000"/>
              <a:buBlip>
                <a:blip r:embed="rId2"/>
              </a:buBlip>
            </a:pPr>
            <a:r>
              <a:rPr lang="en-US" dirty="0" smtClean="0">
                <a:solidFill>
                  <a:srgbClr val="0033CC"/>
                </a:solidFill>
                <a:latin typeface="Arial" pitchFamily="34" charset="0"/>
                <a:cs typeface="Arial" pitchFamily="34" charset="0"/>
              </a:rPr>
              <a:t>Feedback of convective downdraft surface winds on surface fluxes</a:t>
            </a:r>
          </a:p>
          <a:p>
            <a:pPr>
              <a:buSzPct val="70000"/>
              <a:buBlip>
                <a:blip r:embed="rId2"/>
              </a:buBlip>
            </a:pPr>
            <a:r>
              <a:rPr lang="en-US" dirty="0" smtClean="0">
                <a:solidFill>
                  <a:srgbClr val="0033CC"/>
                </a:solidFill>
                <a:latin typeface="Arial" pitchFamily="34" charset="0"/>
                <a:cs typeface="Arial" pitchFamily="34" charset="0"/>
              </a:rPr>
              <a:t>Sufficiently high surface temperature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Program</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457200" y="1219200"/>
            <a:ext cx="8229600" cy="5029200"/>
          </a:xfrm>
        </p:spPr>
        <p:txBody>
          <a:bodyPr rtlCol="0">
            <a:normAutofit/>
          </a:bodyPr>
          <a:lstStyle/>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Overview of Tropical Cyclones</a:t>
            </a:r>
          </a:p>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What processes control rates of formation of tropical cyclones?</a:t>
            </a:r>
          </a:p>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What have TCs been like in the past, and how will they be affected by global warming?</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Self-Aggregation is Temperature-Dependent</a:t>
            </a:r>
            <a:b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t>
            </a:r>
            <a:r>
              <a:rPr lang="en-US" sz="2000" dirty="0" smtClean="0">
                <a:solidFill>
                  <a:srgbClr val="0033CC"/>
                </a:solidFill>
                <a:latin typeface="Arial" pitchFamily="34" charset="0"/>
                <a:cs typeface="Arial" pitchFamily="34" charset="0"/>
              </a:rPr>
              <a:t>(Nolan et al., 2007;  Emanuel and Khairoutdinov, in preparation, 2012)</a:t>
            </a:r>
            <a:endParaRPr lang="en-US" sz="2000" dirty="0">
              <a:solidFill>
                <a:srgbClr val="0033CC"/>
              </a:solidFill>
              <a:latin typeface="Arial" pitchFamily="34" charset="0"/>
              <a:cs typeface="Arial" pitchFamily="34" charset="0"/>
            </a:endParaRPr>
          </a:p>
        </p:txBody>
      </p:sp>
      <p:pic>
        <p:nvPicPr>
          <p:cNvPr id="3" name="Picture 2" descr="C:\Users\Kerry Emaanuel\Graphics\Technical figures\LW_TOA_evol_100days.jpg"/>
          <p:cNvPicPr>
            <a:picLocks noChangeAspect="1" noChangeArrowheads="1"/>
          </p:cNvPicPr>
          <p:nvPr/>
        </p:nvPicPr>
        <p:blipFill>
          <a:blip r:embed="rId2" cstate="print"/>
          <a:srcRect/>
          <a:stretch>
            <a:fillRect/>
          </a:stretch>
        </p:blipFill>
        <p:spPr bwMode="auto">
          <a:xfrm>
            <a:off x="1219003" y="1441692"/>
            <a:ext cx="6821211" cy="480670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Extension to Rotating Planet</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descr="cid:35949745-62D5-4BA5-80E6-7D219866182E@s154.bnl.gov"/>
          <p:cNvPicPr/>
          <p:nvPr/>
        </p:nvPicPr>
        <p:blipFill>
          <a:blip r:embed="rId2" r:link="rId3" cstate="print"/>
          <a:srcRect l="48333" t="44824"/>
          <a:stretch>
            <a:fillRect/>
          </a:stretch>
        </p:blipFill>
        <p:spPr bwMode="auto">
          <a:xfrm>
            <a:off x="1752600" y="1447800"/>
            <a:ext cx="5257800" cy="5105400"/>
          </a:xfrm>
          <a:prstGeom prst="rect">
            <a:avLst/>
          </a:prstGeom>
          <a:noFill/>
          <a:ln w="9525">
            <a:noFill/>
            <a:miter lim="800000"/>
            <a:headEnd/>
            <a:tailEnd/>
          </a:ln>
        </p:spPr>
      </p:pic>
      <p:sp>
        <p:nvSpPr>
          <p:cNvPr id="4" name="TextBox 3"/>
          <p:cNvSpPr txBox="1"/>
          <p:nvPr/>
        </p:nvSpPr>
        <p:spPr>
          <a:xfrm>
            <a:off x="0" y="2438400"/>
            <a:ext cx="1981200" cy="2308324"/>
          </a:xfrm>
          <a:prstGeom prst="rect">
            <a:avLst/>
          </a:prstGeom>
          <a:noFill/>
        </p:spPr>
        <p:txBody>
          <a:bodyPr wrap="square" rtlCol="0">
            <a:spAutoFit/>
          </a:bodyPr>
          <a:lstStyle/>
          <a:p>
            <a:pPr algn="ctr"/>
            <a:r>
              <a:rPr lang="en-US" sz="2400" dirty="0" smtClean="0">
                <a:solidFill>
                  <a:srgbClr val="0033CC"/>
                </a:solidFill>
              </a:rPr>
              <a:t>Distance between vortex centers scales as </a:t>
            </a:r>
            <a:r>
              <a:rPr lang="en-US" sz="2400" dirty="0" err="1" smtClean="0">
                <a:solidFill>
                  <a:srgbClr val="0033CC"/>
                </a:solidFill>
              </a:rPr>
              <a:t>V</a:t>
            </a:r>
            <a:r>
              <a:rPr lang="en-US" sz="2400" baseline="-25000" dirty="0" err="1" smtClean="0">
                <a:solidFill>
                  <a:srgbClr val="0033CC"/>
                </a:solidFill>
              </a:rPr>
              <a:t>pot</a:t>
            </a:r>
            <a:r>
              <a:rPr lang="en-US" sz="2400" dirty="0" smtClean="0">
                <a:solidFill>
                  <a:srgbClr val="0033CC"/>
                </a:solidFill>
              </a:rPr>
              <a:t>/f</a:t>
            </a:r>
            <a:endParaRPr lang="en-US" sz="2400" dirty="0">
              <a:solidFill>
                <a:srgbClr val="0033CC"/>
              </a:solidFill>
            </a:endParaRPr>
          </a:p>
        </p:txBody>
      </p:sp>
      <p:pic>
        <p:nvPicPr>
          <p:cNvPr id="120834" name="Picture 2"/>
          <p:cNvPicPr>
            <a:picLocks noChangeAspect="1" noChangeArrowheads="1"/>
          </p:cNvPicPr>
          <p:nvPr/>
        </p:nvPicPr>
        <p:blipFill>
          <a:blip r:embed="rId4" cstate="print"/>
          <a:srcRect/>
          <a:stretch>
            <a:fillRect/>
          </a:stretch>
        </p:blipFill>
        <p:spPr bwMode="auto">
          <a:xfrm>
            <a:off x="6553200" y="2971800"/>
            <a:ext cx="2341908" cy="1795463"/>
          </a:xfrm>
          <a:prstGeom prst="rect">
            <a:avLst/>
          </a:prstGeom>
          <a:noFill/>
          <a:ln w="9525">
            <a:noFill/>
            <a:miter lim="800000"/>
            <a:headEnd/>
            <a:tailEnd/>
          </a:ln>
          <a:scene3d>
            <a:camera prst="orthographicFront">
              <a:rot lat="0" lon="10800000" rev="0"/>
            </a:camera>
            <a:lightRig rig="threePt" dir="t">
              <a:rot lat="0" lon="0" rev="10800000"/>
            </a:lightRig>
          </a:scene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TC-World Scaling </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381000" y="2667000"/>
            <a:ext cx="8229600" cy="3200400"/>
          </a:xfrm>
        </p:spPr>
        <p:txBody>
          <a:bodyPr>
            <a:normAutofit/>
          </a:bodyPr>
          <a:lstStyle/>
          <a:p>
            <a:pPr>
              <a:buSzPct val="75000"/>
              <a:buBlip>
                <a:blip r:embed="rId3"/>
              </a:buBlip>
            </a:pPr>
            <a:r>
              <a:rPr lang="en-US" dirty="0" smtClean="0">
                <a:solidFill>
                  <a:srgbClr val="0033CC"/>
                </a:solidFill>
              </a:rPr>
              <a:t> </a:t>
            </a:r>
            <a:r>
              <a:rPr lang="en-US" sz="3000" dirty="0" smtClean="0">
                <a:solidFill>
                  <a:srgbClr val="0033CC"/>
                </a:solidFill>
                <a:latin typeface="Arial" pitchFamily="34" charset="0"/>
                <a:cs typeface="Arial" pitchFamily="34" charset="0"/>
              </a:rPr>
              <a:t>Frequency ~ </a:t>
            </a:r>
          </a:p>
          <a:p>
            <a:pPr>
              <a:buSzPct val="75000"/>
              <a:buBlip>
                <a:blip r:embed="rId3"/>
              </a:buBlip>
            </a:pPr>
            <a:endParaRPr lang="en-US" sz="3000" dirty="0">
              <a:solidFill>
                <a:srgbClr val="0033CC"/>
              </a:solidFill>
              <a:latin typeface="Arial" pitchFamily="34" charset="0"/>
              <a:cs typeface="Arial" pitchFamily="34" charset="0"/>
            </a:endParaRPr>
          </a:p>
          <a:p>
            <a:pPr>
              <a:buSzPct val="75000"/>
              <a:buBlip>
                <a:blip r:embed="rId3"/>
              </a:buBlip>
            </a:pPr>
            <a:r>
              <a:rPr lang="en-US" sz="3000" dirty="0" smtClean="0">
                <a:solidFill>
                  <a:srgbClr val="0033CC"/>
                </a:solidFill>
                <a:latin typeface="Arial" pitchFamily="34" charset="0"/>
                <a:cs typeface="Arial" pitchFamily="34" charset="0"/>
              </a:rPr>
              <a:t> Intensity ~</a:t>
            </a:r>
          </a:p>
          <a:p>
            <a:pPr>
              <a:buSzPct val="75000"/>
              <a:buBlip>
                <a:blip r:embed="rId3"/>
              </a:buBlip>
            </a:pPr>
            <a:endParaRPr lang="en-US" sz="3000" dirty="0" smtClean="0">
              <a:solidFill>
                <a:srgbClr val="0033CC"/>
              </a:solidFill>
              <a:latin typeface="Arial" pitchFamily="34" charset="0"/>
              <a:cs typeface="Arial" pitchFamily="34" charset="0"/>
            </a:endParaRPr>
          </a:p>
          <a:p>
            <a:pPr>
              <a:buSzPct val="75000"/>
              <a:buBlip>
                <a:blip r:embed="rId3"/>
              </a:buBlip>
            </a:pPr>
            <a:r>
              <a:rPr lang="en-US" sz="3000" dirty="0" smtClean="0">
                <a:solidFill>
                  <a:srgbClr val="0033CC"/>
                </a:solidFill>
                <a:latin typeface="Arial" pitchFamily="34" charset="0"/>
                <a:cs typeface="Arial" pitchFamily="34" charset="0"/>
              </a:rPr>
              <a:t> Power Dissipation ~ </a:t>
            </a:r>
          </a:p>
          <a:p>
            <a:endParaRPr lang="en-US" dirty="0"/>
          </a:p>
        </p:txBody>
      </p:sp>
      <p:graphicFrame>
        <p:nvGraphicFramePr>
          <p:cNvPr id="5" name="Object 4"/>
          <p:cNvGraphicFramePr>
            <a:graphicFrameLocks noChangeAspect="1"/>
          </p:cNvGraphicFramePr>
          <p:nvPr/>
        </p:nvGraphicFramePr>
        <p:xfrm>
          <a:off x="3124200" y="2286000"/>
          <a:ext cx="762000" cy="1225826"/>
        </p:xfrm>
        <a:graphic>
          <a:graphicData uri="http://schemas.openxmlformats.org/presentationml/2006/ole">
            <p:oleObj spid="_x0000_s563202" name="Equation" r:id="rId4" imgW="291960" imgH="469800" progId="Equation.DSMT4">
              <p:embed/>
            </p:oleObj>
          </a:graphicData>
        </a:graphic>
      </p:graphicFrame>
      <p:graphicFrame>
        <p:nvGraphicFramePr>
          <p:cNvPr id="6" name="Object 5"/>
          <p:cNvGraphicFramePr>
            <a:graphicFrameLocks noChangeAspect="1"/>
          </p:cNvGraphicFramePr>
          <p:nvPr/>
        </p:nvGraphicFramePr>
        <p:xfrm>
          <a:off x="2819400" y="3733800"/>
          <a:ext cx="721895" cy="685800"/>
        </p:xfrm>
        <a:graphic>
          <a:graphicData uri="http://schemas.openxmlformats.org/presentationml/2006/ole">
            <p:oleObj spid="_x0000_s563203" name="Equation" r:id="rId5" imgW="253800" imgH="241200" progId="Equation.DSMT4">
              <p:embed/>
            </p:oleObj>
          </a:graphicData>
        </a:graphic>
      </p:graphicFrame>
      <p:graphicFrame>
        <p:nvGraphicFramePr>
          <p:cNvPr id="7" name="Object 6"/>
          <p:cNvGraphicFramePr>
            <a:graphicFrameLocks noChangeAspect="1"/>
          </p:cNvGraphicFramePr>
          <p:nvPr/>
        </p:nvGraphicFramePr>
        <p:xfrm>
          <a:off x="4495800" y="4781550"/>
          <a:ext cx="1295400" cy="809625"/>
        </p:xfrm>
        <a:graphic>
          <a:graphicData uri="http://schemas.openxmlformats.org/presentationml/2006/ole">
            <p:oleObj spid="_x0000_s563204" name="Equation" r:id="rId6" imgW="406080" imgH="253800" progId="Equation.DSMT4">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Hypothesis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3795" name="Content Placeholder 2"/>
          <p:cNvSpPr>
            <a:spLocks noGrp="1"/>
          </p:cNvSpPr>
          <p:nvPr>
            <p:ph idx="1"/>
          </p:nvPr>
        </p:nvSpPr>
        <p:spPr>
          <a:xfrm>
            <a:off x="457200" y="1600200"/>
            <a:ext cx="8229600" cy="4876800"/>
          </a:xfrm>
        </p:spPr>
        <p:txBody>
          <a:bodyPr>
            <a:normAutofit fontScale="92500"/>
          </a:bodyPr>
          <a:lstStyle/>
          <a:p>
            <a:pPr>
              <a:buSzPct val="70000"/>
              <a:buBlip>
                <a:blip r:embed="rId2"/>
              </a:buBlip>
            </a:pPr>
            <a:r>
              <a:rPr lang="en-US" dirty="0" smtClean="0">
                <a:solidFill>
                  <a:srgbClr val="0033CC"/>
                </a:solidFill>
                <a:latin typeface="Arial" pitchFamily="34" charset="0"/>
                <a:cs typeface="Arial" pitchFamily="34" charset="0"/>
              </a:rPr>
              <a:t>At high temperature, convection self-aggregates</a:t>
            </a:r>
          </a:p>
          <a:p>
            <a:pPr>
              <a:buSzPct val="70000"/>
              <a:buBlip>
                <a:blip r:embed="rId2"/>
              </a:buBlip>
            </a:pPr>
            <a:r>
              <a:rPr lang="en-US" dirty="0" smtClean="0">
                <a:solidFill>
                  <a:srgbClr val="0033CC"/>
                </a:solidFill>
                <a:latin typeface="Arial" pitchFamily="34" charset="0"/>
                <a:cs typeface="Arial" pitchFamily="34" charset="0"/>
              </a:rPr>
              <a:t>→Horizontally averaged humidity drops dramatically</a:t>
            </a:r>
          </a:p>
          <a:p>
            <a:pPr>
              <a:buSzPct val="70000"/>
              <a:buBlip>
                <a:blip r:embed="rId2"/>
              </a:buBlip>
            </a:pPr>
            <a:r>
              <a:rPr lang="en-US" dirty="0" smtClean="0">
                <a:solidFill>
                  <a:srgbClr val="0033CC"/>
                </a:solidFill>
                <a:latin typeface="Arial" pitchFamily="34" charset="0"/>
                <a:cs typeface="Arial" pitchFamily="34" charset="0"/>
              </a:rPr>
              <a:t>→Reduced greenhouse effect cools system</a:t>
            </a:r>
          </a:p>
          <a:p>
            <a:pPr>
              <a:buSzPct val="70000"/>
              <a:buBlip>
                <a:blip r:embed="rId2"/>
              </a:buBlip>
            </a:pPr>
            <a:r>
              <a:rPr lang="en-US" dirty="0" smtClean="0">
                <a:solidFill>
                  <a:srgbClr val="0033CC"/>
                </a:solidFill>
                <a:latin typeface="Arial" pitchFamily="34" charset="0"/>
                <a:cs typeface="Arial" pitchFamily="34" charset="0"/>
              </a:rPr>
              <a:t>→Convection disaggregates</a:t>
            </a:r>
          </a:p>
          <a:p>
            <a:pPr>
              <a:buSzPct val="70000"/>
              <a:buBlip>
                <a:blip r:embed="rId2"/>
              </a:buBlip>
            </a:pPr>
            <a:r>
              <a:rPr lang="en-US" dirty="0" smtClean="0">
                <a:solidFill>
                  <a:srgbClr val="0033CC"/>
                </a:solidFill>
                <a:latin typeface="Arial" pitchFamily="34" charset="0"/>
                <a:cs typeface="Arial" pitchFamily="34" charset="0"/>
              </a:rPr>
              <a:t>→Humidity increases, system warms</a:t>
            </a:r>
          </a:p>
          <a:p>
            <a:pPr>
              <a:buSzPct val="70000"/>
              <a:buBlip>
                <a:blip r:embed="rId2"/>
              </a:buBlip>
            </a:pPr>
            <a:r>
              <a:rPr lang="en-US" dirty="0" smtClean="0">
                <a:solidFill>
                  <a:srgbClr val="0033CC"/>
                </a:solidFill>
                <a:latin typeface="Arial" pitchFamily="34" charset="0"/>
                <a:cs typeface="Arial" pitchFamily="34" charset="0"/>
              </a:rPr>
              <a:t>→System wants to be near phase transition to aggregated state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pPr>
              <a:defRPr/>
            </a:pPr>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Recipe for Self-Organized Criticality</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(First proposed by David Neelin, but by different mechanism)</a:t>
            </a: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4819" name="Content Placeholder 2"/>
          <p:cNvSpPr>
            <a:spLocks noGrp="1"/>
          </p:cNvSpPr>
          <p:nvPr>
            <p:ph idx="1"/>
          </p:nvPr>
        </p:nvSpPr>
        <p:spPr>
          <a:xfrm>
            <a:off x="457200" y="2819400"/>
            <a:ext cx="8229600" cy="3200400"/>
          </a:xfrm>
        </p:spPr>
        <p:txBody>
          <a:bodyPr/>
          <a:lstStyle/>
          <a:p>
            <a:pPr>
              <a:buSzPct val="70000"/>
              <a:buBlip>
                <a:blip r:embed="rId2"/>
              </a:buBlip>
            </a:pPr>
            <a:r>
              <a:rPr lang="en-US" dirty="0" smtClean="0">
                <a:solidFill>
                  <a:srgbClr val="0033CC"/>
                </a:solidFill>
                <a:latin typeface="Arial" pitchFamily="34" charset="0"/>
                <a:cs typeface="Arial" pitchFamily="34" charset="0"/>
              </a:rPr>
              <a:t>System should reside near critical threshold for self-aggregation</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Convective cluster size should follow power law distribution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3010" name="Picture 2" descr="bifurcation"/>
          <p:cNvPicPr>
            <a:picLocks noChangeAspect="1" noChangeArrowheads="1"/>
          </p:cNvPicPr>
          <p:nvPr/>
        </p:nvPicPr>
        <p:blipFill>
          <a:blip r:embed="rId2" cstate="print"/>
          <a:srcRect/>
          <a:stretch>
            <a:fillRect/>
          </a:stretch>
        </p:blipFill>
        <p:spPr bwMode="auto">
          <a:xfrm>
            <a:off x="762000" y="1447800"/>
            <a:ext cx="7568695" cy="4343400"/>
          </a:xfrm>
          <a:prstGeom prst="rect">
            <a:avLst/>
          </a:prstGeom>
          <a:noFill/>
          <a:ln w="9525">
            <a:noFill/>
            <a:miter lim="800000"/>
            <a:headEnd/>
            <a:tailEnd/>
          </a:ln>
        </p:spPr>
      </p:pic>
      <p:sp>
        <p:nvSpPr>
          <p:cNvPr id="5" name="TextBox 4"/>
          <p:cNvSpPr txBox="1"/>
          <p:nvPr/>
        </p:nvSpPr>
        <p:spPr>
          <a:xfrm>
            <a:off x="457200" y="228600"/>
            <a:ext cx="8077200" cy="523220"/>
          </a:xfrm>
          <a:prstGeom prst="rect">
            <a:avLst/>
          </a:prstGeom>
          <a:noFill/>
        </p:spPr>
        <p:txBody>
          <a:bodyPr wrap="square" rtlCol="0">
            <a:spAutoFit/>
          </a:bodyPr>
          <a:lstStyle/>
          <a:p>
            <a:pPr algn="ctr"/>
            <a:r>
              <a:rPr lang="en-US" sz="2800" dirty="0" smtClean="0">
                <a:solidFill>
                  <a:srgbClr val="0033CC"/>
                </a:solidFill>
              </a:rPr>
              <a:t>Hypothetical Subcritical Bifurcation</a:t>
            </a:r>
            <a:endParaRPr lang="en-US" sz="2800" dirty="0">
              <a:solidFill>
                <a:srgbClr val="0033CC"/>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1676400"/>
          </a:xfrm>
        </p:spPr>
        <p:txBody>
          <a:bodyPr/>
          <a:lstStyle/>
          <a:p>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Atlantic Hurricanes and Climate Change</a:t>
            </a:r>
            <a:endParaRPr lang="en-US" sz="40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iss007e14908"/>
          <p:cNvPicPr>
            <a:picLocks noChangeAspect="1" noChangeArrowheads="1"/>
          </p:cNvPicPr>
          <p:nvPr/>
        </p:nvPicPr>
        <p:blipFill>
          <a:blip r:embed="rId4"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052" name="Rectangle 3"/>
          <p:cNvSpPr>
            <a:spLocks noGrp="1" noChangeArrowheads="1"/>
          </p:cNvSpPr>
          <p:nvPr>
            <p:ph type="title"/>
          </p:nvPr>
        </p:nvSpPr>
        <p:spPr>
          <a:xfrm>
            <a:off x="457200" y="0"/>
            <a:ext cx="8458200" cy="2590800"/>
          </a:xfrm>
        </p:spPr>
        <p:txBody>
          <a:bodyPr/>
          <a:lstStyle/>
          <a:p>
            <a:pPr eaLnBrk="1" hangingPunct="1">
              <a:defRPr/>
            </a:pPr>
            <a:r>
              <a:rPr lang="en-US" sz="4000" dirty="0" smtClean="0">
                <a:solidFill>
                  <a:srgbClr val="FFFF00"/>
                </a:solidFill>
                <a:effectLst>
                  <a:outerShdw blurRad="38100" dist="38100" dir="2700000" algn="tl">
                    <a:srgbClr val="C0C0C0"/>
                  </a:outerShdw>
                </a:effectLst>
                <a:latin typeface="Arial" pitchFamily="34" charset="0"/>
                <a:cs typeface="Arial" pitchFamily="34" charset="0"/>
              </a:rPr>
              <a:t>Intensity Metric:</a:t>
            </a:r>
            <a:r>
              <a:rPr lang="en-US" sz="4000" dirty="0" smtClean="0">
                <a:solidFill>
                  <a:srgbClr val="FFFF00"/>
                </a:solidFill>
                <a:effectLst>
                  <a:outerShdw blurRad="38100" dist="38100" dir="2700000" algn="tl">
                    <a:srgbClr val="C0C0C0"/>
                  </a:outerShdw>
                </a:effectLst>
              </a:rPr>
              <a:t/>
            </a:r>
            <a:br>
              <a:rPr lang="en-US" sz="4000" dirty="0" smtClean="0">
                <a:solidFill>
                  <a:srgbClr val="FFFF00"/>
                </a:solidFill>
                <a:effectLst>
                  <a:outerShdw blurRad="38100" dist="38100" dir="2700000" algn="tl">
                    <a:srgbClr val="C0C0C0"/>
                  </a:outerShdw>
                </a:effectLst>
              </a:rPr>
            </a:br>
            <a:r>
              <a:rPr lang="en-US" sz="4000" dirty="0" smtClean="0">
                <a:effectLst>
                  <a:outerShdw blurRad="38100" dist="38100" dir="2700000" algn="tl">
                    <a:srgbClr val="C0C0C0"/>
                  </a:outerShdw>
                </a:effectLst>
              </a:rPr>
              <a:t/>
            </a:r>
            <a:br>
              <a:rPr lang="en-US" sz="4000" dirty="0" smtClean="0">
                <a:effectLst>
                  <a:outerShdw blurRad="38100" dist="38100" dir="2700000" algn="tl">
                    <a:srgbClr val="C0C0C0"/>
                  </a:outerShdw>
                </a:effectLst>
              </a:rPr>
            </a:br>
            <a:r>
              <a:rPr lang="en-US" sz="4000" b="1" dirty="0" smtClean="0">
                <a:solidFill>
                  <a:srgbClr val="0033CC"/>
                </a:solidFill>
                <a:effectLst>
                  <a:outerShdw blurRad="38100" dist="38100" dir="2700000" algn="tl">
                    <a:srgbClr val="C0C0C0"/>
                  </a:outerShdw>
                </a:effectLst>
                <a:latin typeface="Arial" pitchFamily="34" charset="0"/>
                <a:cs typeface="Arial" pitchFamily="34" charset="0"/>
              </a:rPr>
              <a:t>Hurricane Power</a:t>
            </a:r>
            <a:br>
              <a:rPr lang="en-US" sz="4000" b="1" dirty="0" smtClean="0">
                <a:solidFill>
                  <a:srgbClr val="0033CC"/>
                </a:solidFill>
                <a:effectLst>
                  <a:outerShdw blurRad="38100" dist="38100" dir="2700000" algn="tl">
                    <a:srgbClr val="C0C0C0"/>
                  </a:outerShdw>
                </a:effectLst>
                <a:latin typeface="Arial" pitchFamily="34" charset="0"/>
                <a:cs typeface="Arial" pitchFamily="34" charset="0"/>
              </a:rPr>
            </a:br>
            <a:r>
              <a:rPr lang="en-US" sz="4000" b="1" dirty="0" smtClean="0">
                <a:solidFill>
                  <a:srgbClr val="0033CC"/>
                </a:solidFill>
                <a:effectLst>
                  <a:outerShdw blurRad="38100" dist="38100" dir="2700000" algn="tl">
                    <a:srgbClr val="C0C0C0"/>
                  </a:outerShdw>
                </a:effectLst>
                <a:latin typeface="Arial" pitchFamily="34" charset="0"/>
                <a:cs typeface="Arial" pitchFamily="34" charset="0"/>
              </a:rPr>
              <a:t>(Power Dissipation Index)</a:t>
            </a:r>
          </a:p>
        </p:txBody>
      </p:sp>
      <p:graphicFrame>
        <p:nvGraphicFramePr>
          <p:cNvPr id="3074" name="Object 4"/>
          <p:cNvGraphicFramePr>
            <a:graphicFrameLocks noChangeAspect="1"/>
          </p:cNvGraphicFramePr>
          <p:nvPr>
            <p:ph idx="1"/>
          </p:nvPr>
        </p:nvGraphicFramePr>
        <p:xfrm>
          <a:off x="2133600" y="2768600"/>
          <a:ext cx="4572000" cy="1541463"/>
        </p:xfrm>
        <a:graphic>
          <a:graphicData uri="http://schemas.openxmlformats.org/presentationml/2006/ole">
            <p:oleObj spid="_x0000_s452610" name="Equation" r:id="rId5" imgW="977760" imgH="330120" progId="Equation.DSMT4">
              <p:embed/>
            </p:oleObj>
          </a:graphicData>
        </a:graphic>
      </p:graphicFrame>
      <p:sp>
        <p:nvSpPr>
          <p:cNvPr id="2053" name="Text Box 5"/>
          <p:cNvSpPr txBox="1">
            <a:spLocks noChangeArrowheads="1"/>
          </p:cNvSpPr>
          <p:nvPr/>
        </p:nvSpPr>
        <p:spPr bwMode="auto">
          <a:xfrm>
            <a:off x="762000" y="4724400"/>
            <a:ext cx="7239000" cy="1200329"/>
          </a:xfrm>
          <a:prstGeom prst="rect">
            <a:avLst/>
          </a:prstGeom>
          <a:noFill/>
          <a:ln w="9525">
            <a:noFill/>
            <a:miter lim="800000"/>
            <a:headEnd/>
            <a:tailEnd/>
          </a:ln>
        </p:spPr>
        <p:txBody>
          <a:bodyPr>
            <a:spAutoFit/>
          </a:bodyPr>
          <a:lstStyle/>
          <a:p>
            <a:pPr algn="ctr">
              <a:spcBef>
                <a:spcPct val="50000"/>
              </a:spcBef>
              <a:defRPr/>
            </a:pPr>
            <a:r>
              <a:rPr lang="en-US" sz="2400" b="1" dirty="0">
                <a:solidFill>
                  <a:srgbClr val="0033CC"/>
                </a:solidFill>
                <a:effectLst>
                  <a:outerShdw blurRad="38100" dist="38100" dir="2700000" algn="tl">
                    <a:srgbClr val="C0C0C0"/>
                  </a:outerShdw>
                </a:effectLst>
              </a:rPr>
              <a:t>A measure of the total frictional dissipation of kinetic energy in the hurricane boundary layer over the lifetime of the storm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di_1970_2011.png"/>
          <p:cNvPicPr>
            <a:picLocks noChangeAspect="1"/>
          </p:cNvPicPr>
          <p:nvPr/>
        </p:nvPicPr>
        <p:blipFill>
          <a:blip r:embed="rId2" cstate="print"/>
          <a:stretch>
            <a:fillRect/>
          </a:stretch>
        </p:blipFill>
        <p:spPr>
          <a:xfrm>
            <a:off x="990600" y="1371600"/>
            <a:ext cx="6831353" cy="5125480"/>
          </a:xfrm>
          <a:prstGeom prst="rect">
            <a:avLst/>
          </a:prstGeom>
        </p:spPr>
      </p:pic>
      <p:sp>
        <p:nvSpPr>
          <p:cNvPr id="5" name="TextBox 4"/>
          <p:cNvSpPr txBox="1"/>
          <p:nvPr/>
        </p:nvSpPr>
        <p:spPr>
          <a:xfrm>
            <a:off x="533400" y="152400"/>
            <a:ext cx="7848600" cy="1200329"/>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Atlantic Storm Maximum Tropical Cyclone Power Dissipation during an era of high quality measurements, 1970-2011 (smoothed with 1-3-4-3-1 filter)</a:t>
            </a:r>
            <a:endParaRPr lang="en-US" sz="24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33400" y="152400"/>
            <a:ext cx="7848600" cy="1015663"/>
          </a:xfrm>
          <a:prstGeom prst="rect">
            <a:avLst/>
          </a:prstGeom>
          <a:noFill/>
        </p:spPr>
        <p:txBody>
          <a:bodyPr wrap="square" rtlCol="0">
            <a:spAutoFit/>
          </a:bodyPr>
          <a:lstStyle/>
          <a:p>
            <a:pPr algn="ctr"/>
            <a:r>
              <a:rPr lang="en-US" sz="2000" dirty="0" smtClean="0">
                <a:solidFill>
                  <a:srgbClr val="0033CC"/>
                </a:solidFill>
                <a:effectLst>
                  <a:outerShdw blurRad="38100" dist="38100" dir="2700000" algn="tl">
                    <a:srgbClr val="000000">
                      <a:alpha val="43137"/>
                    </a:srgbClr>
                  </a:outerShdw>
                </a:effectLst>
              </a:rPr>
              <a:t>Atlantic Storm Maximum Tropical Cyclone Power Dissipation and Sea Surface Temperature during an era of high quality measurements, 1970-2011 (smoothed with 1-3-4-3-1 filter)</a:t>
            </a:r>
            <a:endParaRPr lang="en-US" sz="2000" dirty="0">
              <a:solidFill>
                <a:srgbClr val="0033CC"/>
              </a:solidFill>
              <a:effectLst>
                <a:outerShdw blurRad="38100" dist="38100" dir="2700000" algn="tl">
                  <a:srgbClr val="000000">
                    <a:alpha val="43137"/>
                  </a:srgbClr>
                </a:outerShdw>
              </a:effectLst>
            </a:endParaRPr>
          </a:p>
        </p:txBody>
      </p:sp>
      <p:pic>
        <p:nvPicPr>
          <p:cNvPr id="6" name="Picture 5" descr="sst_pdi_1970_2011.png"/>
          <p:cNvPicPr>
            <a:picLocks noChangeAspect="1"/>
          </p:cNvPicPr>
          <p:nvPr/>
        </p:nvPicPr>
        <p:blipFill>
          <a:blip r:embed="rId2" cstate="print"/>
          <a:stretch>
            <a:fillRect/>
          </a:stretch>
        </p:blipFill>
        <p:spPr>
          <a:xfrm>
            <a:off x="914400" y="1441700"/>
            <a:ext cx="7009114" cy="525885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idx="4294967295"/>
          </p:nvPr>
        </p:nvSpPr>
        <p:spPr>
          <a:xfrm>
            <a:off x="381000" y="1752600"/>
            <a:ext cx="8229600" cy="3078163"/>
          </a:xfrm>
        </p:spPr>
        <p:txBody>
          <a:bodyPr/>
          <a:lstStyle/>
          <a:p>
            <a:pPr eaLnBrk="1" hangingPunct="1">
              <a:defRPr/>
            </a:pPr>
            <a:r>
              <a:rPr lang="en-US" b="1" dirty="0" smtClean="0">
                <a:solidFill>
                  <a:srgbClr val="0033CC"/>
                </a:solidFill>
                <a:effectLst>
                  <a:outerShdw blurRad="38100" dist="38100" dir="2700000" algn="tl">
                    <a:srgbClr val="C0C0C0"/>
                  </a:outerShdw>
                </a:effectLst>
                <a:latin typeface="Arial" pitchFamily="34" charset="0"/>
                <a:cs typeface="Arial" pitchFamily="34" charset="0"/>
              </a:rPr>
              <a:t>Brief Overview of Tropical Cyclones</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33400" y="152400"/>
            <a:ext cx="7848600" cy="830997"/>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Use Linear Regression to Predict Power Dissipation back to 1870 based on SST:</a:t>
            </a:r>
            <a:endParaRPr lang="en-US" sz="2400" dirty="0">
              <a:solidFill>
                <a:srgbClr val="0033CC"/>
              </a:solidFill>
              <a:effectLst>
                <a:outerShdw blurRad="38100" dist="38100" dir="2700000" algn="tl">
                  <a:srgbClr val="000000">
                    <a:alpha val="43137"/>
                  </a:srgbClr>
                </a:outerShdw>
              </a:effectLst>
            </a:endParaRPr>
          </a:p>
        </p:txBody>
      </p:sp>
      <p:pic>
        <p:nvPicPr>
          <p:cNvPr id="4" name="Picture 3" descr="pdi_pred.png"/>
          <p:cNvPicPr>
            <a:picLocks noChangeAspect="1"/>
          </p:cNvPicPr>
          <p:nvPr/>
        </p:nvPicPr>
        <p:blipFill>
          <a:blip r:embed="rId2" cstate="print"/>
          <a:stretch>
            <a:fillRect/>
          </a:stretch>
        </p:blipFill>
        <p:spPr>
          <a:xfrm>
            <a:off x="1118924" y="1327355"/>
            <a:ext cx="6729676" cy="5049193"/>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09600" y="381000"/>
            <a:ext cx="7848600" cy="830997"/>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Now Compare to Observed Storm Maximum Power Dissipation</a:t>
            </a:r>
            <a:endParaRPr lang="en-US" sz="2400" dirty="0">
              <a:solidFill>
                <a:srgbClr val="0033CC"/>
              </a:solidFill>
              <a:effectLst>
                <a:outerShdw blurRad="38100" dist="38100" dir="2700000" algn="tl">
                  <a:srgbClr val="000000">
                    <a:alpha val="43137"/>
                  </a:srgbClr>
                </a:outerShdw>
              </a:effectLst>
            </a:endParaRPr>
          </a:p>
        </p:txBody>
      </p:sp>
      <p:pic>
        <p:nvPicPr>
          <p:cNvPr id="6" name="Picture 5" descr="pred_obs_pdi.png"/>
          <p:cNvPicPr>
            <a:picLocks noChangeAspect="1"/>
          </p:cNvPicPr>
          <p:nvPr/>
        </p:nvPicPr>
        <p:blipFill>
          <a:blip r:embed="rId2" cstate="print"/>
          <a:stretch>
            <a:fillRect/>
          </a:stretch>
        </p:blipFill>
        <p:spPr>
          <a:xfrm>
            <a:off x="1137323" y="1295400"/>
            <a:ext cx="6703030" cy="50292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4770" name="Rectangle 2"/>
          <p:cNvSpPr>
            <a:spLocks noGrp="1" noChangeArrowheads="1"/>
          </p:cNvSpPr>
          <p:nvPr>
            <p:ph type="title"/>
          </p:nvPr>
        </p:nvSpPr>
        <p:spPr>
          <a:xfrm>
            <a:off x="228600" y="1295400"/>
            <a:ext cx="8458200" cy="3124200"/>
          </a:xfrm>
        </p:spPr>
        <p:txBody>
          <a:bodyPr/>
          <a:lstStyle/>
          <a:p>
            <a:pPr eaLnBrk="1" hangingPunct="1">
              <a:defRPr/>
            </a:pPr>
            <a:r>
              <a:rPr lang="en-US" sz="4000" b="1" dirty="0" smtClean="0">
                <a:solidFill>
                  <a:srgbClr val="0033CC"/>
                </a:solidFill>
                <a:effectLst>
                  <a:outerShdw blurRad="38100" dist="38100" dir="2700000" algn="tl">
                    <a:srgbClr val="C0C0C0"/>
                  </a:outerShdw>
                </a:effectLst>
                <a:latin typeface="Arial" pitchFamily="34" charset="0"/>
                <a:cs typeface="Arial" pitchFamily="34" charset="0"/>
              </a:rPr>
              <a:t>What is Causing Changes in Tropical Atlantic Sea Surface Temperature?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6818" name="Text Box 2"/>
          <p:cNvSpPr txBox="1">
            <a:spLocks noChangeArrowheads="1"/>
          </p:cNvSpPr>
          <p:nvPr/>
        </p:nvSpPr>
        <p:spPr bwMode="auto">
          <a:xfrm>
            <a:off x="228600" y="228600"/>
            <a:ext cx="8686800" cy="830263"/>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10-year Running Average of Aug-Oct Northern Hemisphere Surface Temp and Hurricane Region Ocean Temp</a:t>
            </a:r>
          </a:p>
        </p:txBody>
      </p:sp>
      <p:pic>
        <p:nvPicPr>
          <p:cNvPr id="32772" name="Picture 4" descr="C:\Users\Kerry Emaanuel\Graphics\Technical figures\atlantic_sst_NH_T.png"/>
          <p:cNvPicPr>
            <a:picLocks noChangeAspect="1" noChangeArrowheads="1"/>
          </p:cNvPicPr>
          <p:nvPr/>
        </p:nvPicPr>
        <p:blipFill>
          <a:blip r:embed="rId4" cstate="print"/>
          <a:srcRect/>
          <a:stretch>
            <a:fillRect/>
          </a:stretch>
        </p:blipFill>
        <p:spPr bwMode="auto">
          <a:xfrm>
            <a:off x="762000" y="762000"/>
            <a:ext cx="7793038" cy="592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6" name="Rectangle 4"/>
          <p:cNvSpPr>
            <a:spLocks noGrp="1" noChangeArrowheads="1"/>
          </p:cNvSpPr>
          <p:nvPr>
            <p:ph type="body" idx="4294967295"/>
          </p:nvPr>
        </p:nvSpPr>
        <p:spPr>
          <a:xfrm>
            <a:off x="0" y="1981200"/>
            <a:ext cx="8229600" cy="3810000"/>
          </a:xfrm>
        </p:spPr>
        <p:txBody>
          <a:bodyPr/>
          <a:lstStyle/>
          <a:p>
            <a:pPr>
              <a:buFontTx/>
              <a:buNone/>
            </a:pPr>
            <a:endParaRPr lang="en-US" smtClean="0"/>
          </a:p>
          <a:p>
            <a:endParaRPr lang="en-US" smtClean="0"/>
          </a:p>
        </p:txBody>
      </p:sp>
      <p:pic>
        <p:nvPicPr>
          <p:cNvPr id="33797" name="Picture 10" descr="Climate_Change_Attribution"/>
          <p:cNvPicPr>
            <a:picLocks noGrp="1" noChangeAspect="1" noChangeArrowheads="1"/>
          </p:cNvPicPr>
          <p:nvPr>
            <p:ph sz="half" idx="4294967295"/>
          </p:nvPr>
        </p:nvPicPr>
        <p:blipFill>
          <a:blip r:embed="rId3" cstate="print"/>
          <a:srcRect/>
          <a:stretch>
            <a:fillRect/>
          </a:stretch>
        </p:blipFill>
        <p:spPr>
          <a:xfrm>
            <a:off x="2057400" y="152400"/>
            <a:ext cx="5653087" cy="6477000"/>
          </a:xfr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68965" name="Text Box 5"/>
          <p:cNvSpPr txBox="1">
            <a:spLocks noChangeArrowheads="1"/>
          </p:cNvSpPr>
          <p:nvPr/>
        </p:nvSpPr>
        <p:spPr bwMode="auto">
          <a:xfrm>
            <a:off x="0" y="228600"/>
            <a:ext cx="9144000" cy="707886"/>
          </a:xfrm>
          <a:prstGeom prst="rect">
            <a:avLst/>
          </a:prstGeom>
          <a:noFill/>
          <a:ln w="9525">
            <a:noFill/>
            <a:miter lim="800000"/>
            <a:headEnd/>
            <a:tailEnd/>
          </a:ln>
          <a:effectLst/>
        </p:spPr>
        <p:txBody>
          <a:bodyPr wrap="square">
            <a:spAutoFit/>
          </a:bodyPr>
          <a:lstStyle/>
          <a:p>
            <a:pPr algn="ctr">
              <a:spcBef>
                <a:spcPct val="50000"/>
              </a:spcBef>
              <a:defRPr/>
            </a:pPr>
            <a:r>
              <a:rPr lang="en-US" sz="2000" b="1" dirty="0">
                <a:solidFill>
                  <a:srgbClr val="FFFF00"/>
                </a:solidFill>
                <a:effectLst>
                  <a:outerShdw blurRad="38100" dist="38100" dir="2700000" algn="tl">
                    <a:srgbClr val="C0C0C0"/>
                  </a:outerShdw>
                </a:effectLst>
              </a:rPr>
              <a:t>Tropical Atlantic SST(blue), Global Mean Surface Temperature (red), </a:t>
            </a:r>
            <a:br>
              <a:rPr lang="en-US" sz="2000" b="1" dirty="0">
                <a:solidFill>
                  <a:srgbClr val="FFFF00"/>
                </a:solidFill>
                <a:effectLst>
                  <a:outerShdw blurRad="38100" dist="38100" dir="2700000" algn="tl">
                    <a:srgbClr val="C0C0C0"/>
                  </a:outerShdw>
                </a:effectLst>
              </a:rPr>
            </a:br>
            <a:r>
              <a:rPr lang="en-US" sz="2000" b="1" dirty="0">
                <a:solidFill>
                  <a:srgbClr val="FFFF00"/>
                </a:solidFill>
                <a:effectLst>
                  <a:outerShdw blurRad="38100" dist="38100" dir="2700000" algn="tl">
                    <a:srgbClr val="C0C0C0"/>
                  </a:outerShdw>
                </a:effectLst>
              </a:rPr>
              <a:t>Aerosol Forcing (aqua)</a:t>
            </a:r>
          </a:p>
        </p:txBody>
      </p:sp>
      <p:pic>
        <p:nvPicPr>
          <p:cNvPr id="34820" name="Picture 6" descr="Mann_Emanuel_1"/>
          <p:cNvPicPr>
            <a:picLocks noChangeAspect="1" noChangeArrowheads="1"/>
          </p:cNvPicPr>
          <p:nvPr/>
        </p:nvPicPr>
        <p:blipFill>
          <a:blip r:embed="rId4" cstate="print">
            <a:lum bright="-4000" contrast="-10000"/>
          </a:blip>
          <a:srcRect/>
          <a:stretch>
            <a:fillRect/>
          </a:stretch>
        </p:blipFill>
        <p:spPr bwMode="auto">
          <a:xfrm>
            <a:off x="1676400" y="1828800"/>
            <a:ext cx="5846763" cy="4413250"/>
          </a:xfrm>
          <a:prstGeom prst="rect">
            <a:avLst/>
          </a:prstGeom>
          <a:noFill/>
          <a:ln w="9525">
            <a:noFill/>
            <a:miter lim="800000"/>
            <a:headEnd/>
            <a:tailEnd/>
          </a:ln>
        </p:spPr>
      </p:pic>
      <p:sp>
        <p:nvSpPr>
          <p:cNvPr id="34821"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4822" name="Text Box 8"/>
          <p:cNvSpPr txBox="1">
            <a:spLocks noChangeArrowheads="1"/>
          </p:cNvSpPr>
          <p:nvPr/>
        </p:nvSpPr>
        <p:spPr bwMode="auto">
          <a:xfrm>
            <a:off x="3124200" y="2286000"/>
            <a:ext cx="3200400" cy="304800"/>
          </a:xfrm>
          <a:prstGeom prst="rect">
            <a:avLst/>
          </a:prstGeom>
          <a:noFill/>
          <a:ln w="9525">
            <a:noFill/>
            <a:miter lim="800000"/>
            <a:headEnd/>
            <a:tailEnd/>
          </a:ln>
        </p:spPr>
        <p:txBody>
          <a:bodyPr>
            <a:spAutoFit/>
          </a:bodyPr>
          <a:lstStyle/>
          <a:p>
            <a:pPr>
              <a:spcBef>
                <a:spcPct val="50000"/>
              </a:spcBef>
            </a:pPr>
            <a:r>
              <a:rPr lang="en-US" sz="1400" b="1"/>
              <a:t>Global mean surface temperature</a:t>
            </a:r>
          </a:p>
        </p:txBody>
      </p:sp>
      <p:sp>
        <p:nvSpPr>
          <p:cNvPr id="34823" name="Line 9"/>
          <p:cNvSpPr>
            <a:spLocks noChangeShapeType="1"/>
          </p:cNvSpPr>
          <p:nvPr/>
        </p:nvSpPr>
        <p:spPr bwMode="auto">
          <a:xfrm>
            <a:off x="6096000" y="2743200"/>
            <a:ext cx="533400" cy="304800"/>
          </a:xfrm>
          <a:prstGeom prst="line">
            <a:avLst/>
          </a:prstGeom>
          <a:noFill/>
          <a:ln w="50800">
            <a:solidFill>
              <a:schemeClr val="tx1"/>
            </a:solidFill>
            <a:round/>
            <a:headEnd/>
            <a:tailEnd type="triangle" w="med" len="med"/>
          </a:ln>
        </p:spPr>
        <p:txBody>
          <a:bodyPr/>
          <a:lstStyle/>
          <a:p>
            <a:endParaRPr lang="en-US"/>
          </a:p>
        </p:txBody>
      </p:sp>
      <p:sp>
        <p:nvSpPr>
          <p:cNvPr id="34824" name="Text Box 10"/>
          <p:cNvSpPr txBox="1">
            <a:spLocks noChangeArrowheads="1"/>
          </p:cNvSpPr>
          <p:nvPr/>
        </p:nvSpPr>
        <p:spPr bwMode="auto">
          <a:xfrm>
            <a:off x="5257800" y="48006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4825" name="Line 11"/>
          <p:cNvSpPr>
            <a:spLocks noChangeShapeType="1"/>
          </p:cNvSpPr>
          <p:nvPr/>
        </p:nvSpPr>
        <p:spPr bwMode="auto">
          <a:xfrm flipH="1" flipV="1">
            <a:off x="6781800" y="4267200"/>
            <a:ext cx="152400" cy="609600"/>
          </a:xfrm>
          <a:prstGeom prst="line">
            <a:avLst/>
          </a:prstGeom>
          <a:noFill/>
          <a:ln w="50800">
            <a:solidFill>
              <a:schemeClr val="tx1"/>
            </a:solidFill>
            <a:round/>
            <a:headEnd/>
            <a:tailEnd type="triangle" w="med" len="med"/>
          </a:ln>
        </p:spPr>
        <p:txBody>
          <a:bodyPr/>
          <a:lstStyle/>
          <a:p>
            <a:endParaRPr lang="en-US"/>
          </a:p>
        </p:txBody>
      </p:sp>
      <p:sp>
        <p:nvSpPr>
          <p:cNvPr id="34826" name="Text Box 12"/>
          <p:cNvSpPr txBox="1">
            <a:spLocks noChangeArrowheads="1"/>
          </p:cNvSpPr>
          <p:nvPr/>
        </p:nvSpPr>
        <p:spPr bwMode="auto">
          <a:xfrm>
            <a:off x="2667000" y="5486400"/>
            <a:ext cx="3124200" cy="304800"/>
          </a:xfrm>
          <a:prstGeom prst="rect">
            <a:avLst/>
          </a:prstGeom>
          <a:noFill/>
          <a:ln w="9525">
            <a:noFill/>
            <a:miter lim="800000"/>
            <a:headEnd/>
            <a:tailEnd/>
          </a:ln>
        </p:spPr>
        <p:txBody>
          <a:bodyPr>
            <a:spAutoFit/>
          </a:bodyPr>
          <a:lstStyle/>
          <a:p>
            <a:pPr>
              <a:spcBef>
                <a:spcPct val="50000"/>
              </a:spcBef>
            </a:pPr>
            <a:r>
              <a:rPr lang="en-US" sz="1400" b="1"/>
              <a:t>Sulfate aerosol radiative forcing</a:t>
            </a:r>
          </a:p>
        </p:txBody>
      </p:sp>
      <p:sp>
        <p:nvSpPr>
          <p:cNvPr id="34827" name="Line 13"/>
          <p:cNvSpPr>
            <a:spLocks noChangeShapeType="1"/>
          </p:cNvSpPr>
          <p:nvPr/>
        </p:nvSpPr>
        <p:spPr bwMode="auto">
          <a:xfrm flipV="1">
            <a:off x="5105400" y="5334000"/>
            <a:ext cx="685800" cy="152400"/>
          </a:xfrm>
          <a:prstGeom prst="line">
            <a:avLst/>
          </a:prstGeom>
          <a:noFill/>
          <a:ln w="508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35843" name="Picture 12" descr="Mann_Emanuel_2"/>
          <p:cNvPicPr>
            <a:picLocks noChangeAspect="1" noChangeArrowheads="1"/>
          </p:cNvPicPr>
          <p:nvPr/>
        </p:nvPicPr>
        <p:blipFill>
          <a:blip r:embed="rId4" cstate="print">
            <a:lum bright="-6000" contrast="-24000"/>
          </a:blip>
          <a:srcRect/>
          <a:stretch>
            <a:fillRect/>
          </a:stretch>
        </p:blipFill>
        <p:spPr bwMode="auto">
          <a:xfrm>
            <a:off x="1676400" y="1600200"/>
            <a:ext cx="5989638" cy="4352925"/>
          </a:xfrm>
          <a:prstGeom prst="rect">
            <a:avLst/>
          </a:prstGeom>
          <a:noFill/>
          <a:ln w="9525">
            <a:noFill/>
            <a:miter lim="800000"/>
            <a:headEnd/>
            <a:tailEnd/>
          </a:ln>
        </p:spPr>
      </p:pic>
      <p:sp>
        <p:nvSpPr>
          <p:cNvPr id="171011" name="Text Box 3"/>
          <p:cNvSpPr txBox="1">
            <a:spLocks noChangeArrowheads="1"/>
          </p:cNvSpPr>
          <p:nvPr/>
        </p:nvSpPr>
        <p:spPr bwMode="auto">
          <a:xfrm>
            <a:off x="304800" y="0"/>
            <a:ext cx="8686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Best Fit Linear Combination of Global Warming and Aerosol Forcing (red) versus Tropical Atlantic SST (blue)</a:t>
            </a:r>
          </a:p>
        </p:txBody>
      </p:sp>
      <p:sp>
        <p:nvSpPr>
          <p:cNvPr id="35845"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5846" name="Line 7"/>
          <p:cNvSpPr>
            <a:spLocks noChangeShapeType="1"/>
          </p:cNvSpPr>
          <p:nvPr/>
        </p:nvSpPr>
        <p:spPr bwMode="auto">
          <a:xfrm>
            <a:off x="4419600" y="2438400"/>
            <a:ext cx="533400" cy="304800"/>
          </a:xfrm>
          <a:prstGeom prst="line">
            <a:avLst/>
          </a:prstGeom>
          <a:noFill/>
          <a:ln w="50800">
            <a:solidFill>
              <a:schemeClr val="tx1"/>
            </a:solidFill>
            <a:round/>
            <a:headEnd/>
            <a:tailEnd type="triangle" w="med" len="med"/>
          </a:ln>
        </p:spPr>
        <p:txBody>
          <a:bodyPr/>
          <a:lstStyle/>
          <a:p>
            <a:endParaRPr lang="en-US"/>
          </a:p>
        </p:txBody>
      </p:sp>
      <p:sp>
        <p:nvSpPr>
          <p:cNvPr id="35847" name="Text Box 8"/>
          <p:cNvSpPr txBox="1">
            <a:spLocks noChangeArrowheads="1"/>
          </p:cNvSpPr>
          <p:nvPr/>
        </p:nvSpPr>
        <p:spPr bwMode="auto">
          <a:xfrm>
            <a:off x="2362200" y="20574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5848" name="Line 9"/>
          <p:cNvSpPr>
            <a:spLocks noChangeShapeType="1"/>
          </p:cNvSpPr>
          <p:nvPr/>
        </p:nvSpPr>
        <p:spPr bwMode="auto">
          <a:xfrm flipH="1" flipV="1">
            <a:off x="6629400" y="4038600"/>
            <a:ext cx="152400" cy="609600"/>
          </a:xfrm>
          <a:prstGeom prst="line">
            <a:avLst/>
          </a:prstGeom>
          <a:noFill/>
          <a:ln w="50800">
            <a:solidFill>
              <a:schemeClr val="tx1"/>
            </a:solidFill>
            <a:round/>
            <a:headEnd/>
            <a:tailEnd type="triangle" w="med" len="med"/>
          </a:ln>
        </p:spPr>
        <p:txBody>
          <a:bodyPr/>
          <a:lstStyle/>
          <a:p>
            <a:endParaRPr lang="en-US"/>
          </a:p>
        </p:txBody>
      </p:sp>
      <p:sp>
        <p:nvSpPr>
          <p:cNvPr id="35849" name="Text Box 10"/>
          <p:cNvSpPr txBox="1">
            <a:spLocks noChangeArrowheads="1"/>
          </p:cNvSpPr>
          <p:nvPr/>
        </p:nvSpPr>
        <p:spPr bwMode="auto">
          <a:xfrm>
            <a:off x="5029200" y="4724400"/>
            <a:ext cx="3581400" cy="304800"/>
          </a:xfrm>
          <a:prstGeom prst="rect">
            <a:avLst/>
          </a:prstGeom>
          <a:noFill/>
          <a:ln w="9525">
            <a:noFill/>
            <a:miter lim="800000"/>
            <a:headEnd/>
            <a:tailEnd/>
          </a:ln>
        </p:spPr>
        <p:txBody>
          <a:bodyPr>
            <a:spAutoFit/>
          </a:bodyPr>
          <a:lstStyle/>
          <a:p>
            <a:pPr>
              <a:spcBef>
                <a:spcPct val="50000"/>
              </a:spcBef>
            </a:pPr>
            <a:r>
              <a:rPr lang="en-US" sz="1400" b="1"/>
              <a:t>Global Surface T + Aerosol Forcing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47800"/>
            <a:ext cx="8305800" cy="1477962"/>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Using Physics to Assess Hurricane Risk</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a:noFill/>
        </p:spPr>
      </p:pic>
      <p:sp>
        <p:nvSpPr>
          <p:cNvPr id="181251" name="Rectangle 3"/>
          <p:cNvSpPr>
            <a:spLocks noGrp="1" noChangeArrowheads="1"/>
          </p:cNvSpPr>
          <p:nvPr>
            <p:ph type="title"/>
          </p:nvPr>
        </p:nvSpPr>
        <p:spPr>
          <a:xfrm>
            <a:off x="457200" y="0"/>
            <a:ext cx="8229600" cy="1143000"/>
          </a:xfrm>
        </p:spPr>
        <p:txBody>
          <a:bodyPr/>
          <a:lstStyle/>
          <a:p>
            <a:pPr eaLnBrk="1" hangingPunct="1">
              <a:defRPr/>
            </a:pPr>
            <a:r>
              <a:rPr lang="en-US" sz="3200" b="1" dirty="0" smtClean="0">
                <a:solidFill>
                  <a:srgbClr val="FFFF00"/>
                </a:solidFill>
                <a:effectLst>
                  <a:outerShdw blurRad="38100" dist="38100" dir="2700000" algn="tl">
                    <a:srgbClr val="C0C0C0"/>
                  </a:outerShdw>
                </a:effectLst>
              </a:rPr>
              <a:t>Our Approach to Downscaling Tropical Cyclones from Climate Models</a:t>
            </a:r>
          </a:p>
        </p:txBody>
      </p:sp>
      <p:sp>
        <p:nvSpPr>
          <p:cNvPr id="53252" name="Rectangle 4"/>
          <p:cNvSpPr>
            <a:spLocks noGrp="1" noChangeArrowheads="1"/>
          </p:cNvSpPr>
          <p:nvPr>
            <p:ph type="body" sz="half" idx="1"/>
          </p:nvPr>
        </p:nvSpPr>
        <p:spPr>
          <a:xfrm>
            <a:off x="457200" y="1295400"/>
            <a:ext cx="8077200" cy="5334000"/>
          </a:xfrm>
        </p:spPr>
        <p:txBody>
          <a:bodyPr/>
          <a:lstStyle/>
          <a:p>
            <a:pPr eaLnBrk="1" hangingPunct="1">
              <a:lnSpc>
                <a:spcPct val="90000"/>
              </a:lnSpc>
              <a:defRPr/>
            </a:pPr>
            <a:r>
              <a:rPr lang="en-US" sz="2600" b="1" dirty="0" smtClean="0">
                <a:solidFill>
                  <a:srgbClr val="002060"/>
                </a:solidFill>
                <a:effectLst>
                  <a:outerShdw blurRad="38100" dist="38100" dir="2700000" algn="tl">
                    <a:srgbClr val="C0C0C0"/>
                  </a:outerShdw>
                </a:effectLst>
              </a:rPr>
              <a:t>Step 1</a:t>
            </a:r>
            <a:r>
              <a:rPr lang="en-US" sz="2600" dirty="0" smtClean="0">
                <a:solidFill>
                  <a:srgbClr val="002060"/>
                </a:solidFill>
                <a:effectLst>
                  <a:outerShdw blurRad="38100" dist="38100" dir="2700000" algn="tl">
                    <a:srgbClr val="C0C0C0"/>
                  </a:outerShdw>
                </a:effectLst>
              </a:rPr>
              <a:t>: Seed each ocean basin with a very large number of weak, randomly located vortices</a:t>
            </a:r>
          </a:p>
          <a:p>
            <a:pPr eaLnBrk="1" hangingPunct="1">
              <a:lnSpc>
                <a:spcPct val="90000"/>
              </a:lnSpc>
              <a:buFontTx/>
              <a:buNone/>
              <a:defRPr/>
            </a:pPr>
            <a:endParaRPr lang="en-US" sz="2600" dirty="0" smtClean="0">
              <a:solidFill>
                <a:srgbClr val="002060"/>
              </a:solidFill>
              <a:effectLst>
                <a:outerShdw blurRad="38100" dist="38100" dir="2700000" algn="tl">
                  <a:srgbClr val="C0C0C0"/>
                </a:outerShdw>
              </a:effectLst>
            </a:endParaRPr>
          </a:p>
          <a:p>
            <a:pPr eaLnBrk="1" hangingPunct="1">
              <a:lnSpc>
                <a:spcPct val="90000"/>
              </a:lnSpc>
              <a:defRPr/>
            </a:pPr>
            <a:r>
              <a:rPr lang="en-US" sz="2600" b="1" dirty="0" smtClean="0">
                <a:solidFill>
                  <a:srgbClr val="002060"/>
                </a:solidFill>
                <a:effectLst>
                  <a:outerShdw blurRad="38100" dist="38100" dir="2700000" algn="tl">
                    <a:srgbClr val="C0C0C0"/>
                  </a:outerShdw>
                </a:effectLst>
              </a:rPr>
              <a:t>Step 2</a:t>
            </a:r>
            <a:r>
              <a:rPr lang="en-US" sz="2600" dirty="0" smtClean="0">
                <a:solidFill>
                  <a:srgbClr val="002060"/>
                </a:solidFill>
                <a:effectLst>
                  <a:outerShdw blurRad="38100" dist="38100" dir="2700000" algn="tl">
                    <a:srgbClr val="C0C0C0"/>
                  </a:outerShdw>
                </a:effectLst>
              </a:rPr>
              <a:t>: Vortices are assumed to move with the large scale atmospheric flow in which they are embedded</a:t>
            </a:r>
          </a:p>
          <a:p>
            <a:pPr eaLnBrk="1" hangingPunct="1">
              <a:lnSpc>
                <a:spcPct val="90000"/>
              </a:lnSpc>
              <a:buFontTx/>
              <a:buNone/>
              <a:defRPr/>
            </a:pPr>
            <a:endParaRPr lang="en-US" sz="2600" dirty="0" smtClean="0">
              <a:solidFill>
                <a:srgbClr val="002060"/>
              </a:solidFill>
              <a:effectLst>
                <a:outerShdw blurRad="38100" dist="38100" dir="2700000" algn="tl">
                  <a:srgbClr val="C0C0C0"/>
                </a:outerShdw>
              </a:effectLst>
            </a:endParaRPr>
          </a:p>
          <a:p>
            <a:pPr eaLnBrk="1" hangingPunct="1">
              <a:lnSpc>
                <a:spcPct val="90000"/>
              </a:lnSpc>
              <a:defRPr/>
            </a:pPr>
            <a:r>
              <a:rPr lang="en-US" sz="2600" b="1" dirty="0" smtClean="0">
                <a:solidFill>
                  <a:srgbClr val="002060"/>
                </a:solidFill>
                <a:effectLst>
                  <a:outerShdw blurRad="38100" dist="38100" dir="2700000" algn="tl">
                    <a:srgbClr val="C0C0C0"/>
                  </a:outerShdw>
                </a:effectLst>
              </a:rPr>
              <a:t>Step 3</a:t>
            </a:r>
            <a:r>
              <a:rPr lang="en-US" sz="2600" dirty="0" smtClean="0">
                <a:solidFill>
                  <a:srgbClr val="002060"/>
                </a:solidFill>
                <a:effectLst>
                  <a:outerShdw blurRad="38100" dist="38100" dir="2700000" algn="tl">
                    <a:srgbClr val="C0C0C0"/>
                  </a:outerShdw>
                </a:effectLst>
              </a:rPr>
              <a:t>: Run a coupled, ocean-atmosphere computer model for each vortex, and note how many achieve at least tropical storm strength; discard others</a:t>
            </a:r>
          </a:p>
          <a:p>
            <a:pPr eaLnBrk="1" hangingPunct="1">
              <a:lnSpc>
                <a:spcPct val="90000"/>
              </a:lnSpc>
              <a:defRPr/>
            </a:pPr>
            <a:endParaRPr lang="en-US" sz="2600" dirty="0" smtClean="0">
              <a:solidFill>
                <a:srgbClr val="002060"/>
              </a:solidFill>
              <a:effectLst>
                <a:outerShdw blurRad="38100" dist="38100" dir="2700000" algn="tl">
                  <a:srgbClr val="C0C0C0"/>
                </a:outerShdw>
              </a:effectLst>
            </a:endParaRPr>
          </a:p>
          <a:p>
            <a:pPr eaLnBrk="1" hangingPunct="1">
              <a:lnSpc>
                <a:spcPct val="90000"/>
              </a:lnSpc>
              <a:defRPr/>
            </a:pPr>
            <a:r>
              <a:rPr lang="en-US" sz="2600" b="1" dirty="0" smtClean="0">
                <a:solidFill>
                  <a:srgbClr val="002060"/>
                </a:solidFill>
                <a:effectLst>
                  <a:outerShdw blurRad="38100" dist="38100" dir="2700000" algn="tl">
                    <a:srgbClr val="C0C0C0"/>
                  </a:outerShdw>
                </a:effectLst>
              </a:rPr>
              <a:t>Step 4:</a:t>
            </a:r>
            <a:r>
              <a:rPr lang="en-US" sz="2600" dirty="0" smtClean="0">
                <a:solidFill>
                  <a:srgbClr val="002060"/>
                </a:solidFill>
                <a:effectLst>
                  <a:outerShdw blurRad="38100" dist="38100" dir="2700000" algn="tl">
                    <a:srgbClr val="C0C0C0"/>
                  </a:outerShdw>
                </a:effectLst>
              </a:rPr>
              <a:t> Using the small fraction of surviving events, determine storm statistics.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076" name="Rectangle 4"/>
          <p:cNvSpPr>
            <a:spLocks noGrp="1" noChangeArrowheads="1"/>
          </p:cNvSpPr>
          <p:nvPr>
            <p:ph type="ctrTitle"/>
          </p:nvPr>
        </p:nvSpPr>
        <p:spPr>
          <a:xfrm>
            <a:off x="609600" y="152400"/>
            <a:ext cx="7772400" cy="1143000"/>
          </a:xfrm>
        </p:spPr>
        <p:txBody>
          <a:bodyPr rtlCol="0">
            <a:normAutofit/>
          </a:bodyPr>
          <a:lstStyle/>
          <a:p>
            <a:pPr eaLnBrk="1" fontAlgn="auto" hangingPunct="1">
              <a:spcAft>
                <a:spcPts val="0"/>
              </a:spcAft>
              <a:defRPr/>
            </a:pPr>
            <a:r>
              <a:rPr lang="en-US" b="1" smtClean="0">
                <a:solidFill>
                  <a:srgbClr val="FFFF00"/>
                </a:solidFill>
                <a:effectLst>
                  <a:outerShdw blurRad="38100" dist="38100" dir="2700000" algn="tl">
                    <a:srgbClr val="C0C0C0"/>
                  </a:outerShdw>
                </a:effectLst>
              </a:rPr>
              <a:t>What is a Hurricane?</a:t>
            </a:r>
          </a:p>
        </p:txBody>
      </p:sp>
      <p:sp>
        <p:nvSpPr>
          <p:cNvPr id="10244" name="Rectangle 5"/>
          <p:cNvSpPr>
            <a:spLocks noGrp="1" noChangeArrowheads="1"/>
          </p:cNvSpPr>
          <p:nvPr>
            <p:ph type="subTitle" idx="1"/>
          </p:nvPr>
        </p:nvSpPr>
        <p:spPr>
          <a:xfrm>
            <a:off x="1371600" y="2590800"/>
            <a:ext cx="6629400" cy="3200400"/>
          </a:xfrm>
        </p:spPr>
        <p:txBody>
          <a:bodyPr/>
          <a:lstStyle/>
          <a:p>
            <a:pPr algn="l" eaLnBrk="1" hangingPunct="1"/>
            <a:r>
              <a:rPr lang="en-US" b="1" dirty="0" smtClean="0">
                <a:solidFill>
                  <a:srgbClr val="0033CC"/>
                </a:solidFill>
                <a:latin typeface="Arial" pitchFamily="34" charset="0"/>
                <a:cs typeface="Arial" pitchFamily="34" charset="0"/>
              </a:rPr>
              <a:t>Formal definition</a:t>
            </a:r>
            <a:r>
              <a:rPr lang="en-US" dirty="0" smtClean="0">
                <a:solidFill>
                  <a:srgbClr val="0033CC"/>
                </a:solidFill>
                <a:latin typeface="Arial" pitchFamily="34" charset="0"/>
                <a:cs typeface="Arial" pitchFamily="34" charset="0"/>
              </a:rPr>
              <a:t>: A </a:t>
            </a:r>
            <a:r>
              <a:rPr lang="en-US" i="1" dirty="0" smtClean="0">
                <a:solidFill>
                  <a:srgbClr val="0033CC"/>
                </a:solidFill>
                <a:latin typeface="Arial" pitchFamily="34" charset="0"/>
                <a:cs typeface="Arial" pitchFamily="34" charset="0"/>
              </a:rPr>
              <a:t>tropical cyclone</a:t>
            </a:r>
            <a:r>
              <a:rPr lang="en-US" dirty="0" smtClean="0">
                <a:solidFill>
                  <a:srgbClr val="0033CC"/>
                </a:solidFill>
                <a:latin typeface="Arial" pitchFamily="34" charset="0"/>
                <a:cs typeface="Arial" pitchFamily="34" charset="0"/>
              </a:rPr>
              <a:t> with 1-min average winds at 10 m altitude in excess of 32 m/s (64 knots or 74 MPH) occurring over the North Atlantic or eastern North Pacific</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58000"/>
          </a:schemeClr>
        </a:solidFill>
        <a:effectLst/>
      </p:bgPr>
    </p:bg>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2" cstate="print"/>
          <a:srcRect/>
          <a:stretch>
            <a:fillRect/>
          </a:stretch>
        </p:blipFill>
        <p:spPr bwMode="auto">
          <a:xfrm>
            <a:off x="457200" y="742950"/>
            <a:ext cx="8077200" cy="6057900"/>
          </a:xfrm>
          <a:prstGeom prst="rect">
            <a:avLst/>
          </a:prstGeom>
          <a:noFill/>
          <a:ln w="9525">
            <a:noFill/>
            <a:miter lim="800000"/>
            <a:headEnd/>
            <a:tailEnd/>
          </a:ln>
        </p:spPr>
      </p:pic>
      <p:sp>
        <p:nvSpPr>
          <p:cNvPr id="2" name="Title 1"/>
          <p:cNvSpPr>
            <a:spLocks noGrp="1"/>
          </p:cNvSpPr>
          <p:nvPr>
            <p:ph type="title"/>
          </p:nvPr>
        </p:nvSpPr>
        <p:spPr>
          <a:xfrm>
            <a:off x="457200" y="274638"/>
            <a:ext cx="8229600" cy="639762"/>
          </a:xfrm>
        </p:spPr>
        <p:txBody>
          <a:bodyPr>
            <a:normAutofit fontScale="90000"/>
          </a:bodyPr>
          <a:lstStyle/>
          <a:p>
            <a:r>
              <a:rPr lang="en-US" sz="3600" dirty="0" smtClean="0">
                <a:solidFill>
                  <a:srgbClr val="0033CC"/>
                </a:solidFill>
                <a:latin typeface="Arial" pitchFamily="34" charset="0"/>
                <a:cs typeface="Arial" pitchFamily="34" charset="0"/>
              </a:rPr>
              <a:t>Sample Storm Wind Swath</a:t>
            </a:r>
            <a:endParaRPr lang="en-US" sz="3600"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F2AB1"/>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a:t>
            </a:r>
            <a:r>
              <a:rPr lang="en-US" sz="2600" dirty="0" smtClean="0">
                <a:solidFill>
                  <a:srgbClr val="0F2AB1"/>
                </a:solidFill>
                <a:effectLst>
                  <a:outerShdw blurRad="38100" dist="38100" dir="2700000" algn="tl">
                    <a:srgbClr val="C0C0C0"/>
                  </a:outerShdw>
                </a:effectLst>
                <a:latin typeface="Arial" pitchFamily="34" charset="0"/>
                <a:cs typeface="Arial" pitchFamily="34" charset="0"/>
              </a:rPr>
              <a:t>1755</a:t>
            </a:r>
            <a:r>
              <a:rPr lang="en-US" sz="2600" dirty="0" smtClean="0">
                <a:solidFill>
                  <a:srgbClr val="0F2AB1"/>
                </a:solidFill>
                <a:latin typeface="Arial" pitchFamily="34" charset="0"/>
                <a:cs typeface="Arial" pitchFamily="34" charset="0"/>
              </a:rPr>
              <a:t> </a:t>
            </a:r>
            <a:r>
              <a:rPr lang="en-US" sz="2600" dirty="0">
                <a:solidFill>
                  <a:srgbClr val="0F2AB1"/>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a:spcBef>
                <a:spcPct val="50000"/>
              </a:spcBef>
            </a:pPr>
            <a:r>
              <a:rPr lang="en-US" b="1" dirty="0" smtClean="0">
                <a:latin typeface="Calibri" pitchFamily="34" charset="0"/>
              </a:rPr>
              <a:t>90% </a:t>
            </a:r>
            <a:r>
              <a:rPr lang="en-US" b="1" dirty="0">
                <a:latin typeface="Calibri" pitchFamily="34" charset="0"/>
              </a:rPr>
              <a:t>confidence bounds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90600"/>
          </a:xfrm>
        </p:spPr>
        <p:txBody>
          <a:bodyPr rtlCol="0">
            <a:normAutofit/>
          </a:bodyPr>
          <a:lstStyle/>
          <a:p>
            <a:pPr eaLnBrk="1" fontAlgn="auto" hangingPunct="1">
              <a:spcAft>
                <a:spcPts val="0"/>
              </a:spcAft>
              <a:defRPr/>
            </a:pPr>
            <a:r>
              <a:rPr lang="en-US" sz="32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Return Periods</a:t>
            </a:r>
          </a:p>
        </p:txBody>
      </p:sp>
      <p:pic>
        <p:nvPicPr>
          <p:cNvPr id="18435" name="Picture 4" descr="C:\Documents and Settings\Kerry Emanuel\My Documents\riskproject\fig2ct.png"/>
          <p:cNvPicPr>
            <a:picLocks noChangeAspect="1" noChangeArrowheads="1"/>
          </p:cNvPicPr>
          <p:nvPr/>
        </p:nvPicPr>
        <p:blipFill>
          <a:blip r:embed="rId3" cstate="print"/>
          <a:srcRect/>
          <a:stretch>
            <a:fillRect/>
          </a:stretch>
        </p:blipFill>
        <p:spPr bwMode="auto">
          <a:xfrm>
            <a:off x="685800" y="914400"/>
            <a:ext cx="7572375" cy="567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descr="C:\Users\Kerry Emaanuel\Graphics\Transparent Figures\amm_freq.PNG"/>
          <p:cNvPicPr>
            <a:picLocks noChangeAspect="1" noChangeArrowheads="1"/>
          </p:cNvPicPr>
          <p:nvPr/>
        </p:nvPicPr>
        <p:blipFill>
          <a:blip r:embed="rId2" cstate="print"/>
          <a:srcRect/>
          <a:stretch>
            <a:fillRect/>
          </a:stretch>
        </p:blipFill>
        <p:spPr bwMode="auto">
          <a:xfrm>
            <a:off x="228600" y="1676400"/>
            <a:ext cx="8656638" cy="4438650"/>
          </a:xfrm>
          <a:prstGeom prst="rect">
            <a:avLst/>
          </a:prstGeom>
          <a:noFill/>
          <a:ln w="9525">
            <a:noFill/>
            <a:miter lim="800000"/>
            <a:headEnd/>
            <a:tailEnd/>
          </a:ln>
        </p:spPr>
      </p:pic>
      <p:sp>
        <p:nvSpPr>
          <p:cNvPr id="6" name="TextBox 5"/>
          <p:cNvSpPr txBox="1"/>
          <p:nvPr/>
        </p:nvSpPr>
        <p:spPr>
          <a:xfrm>
            <a:off x="381000" y="381000"/>
            <a:ext cx="8382000" cy="1077913"/>
          </a:xfrm>
          <a:prstGeom prst="rect">
            <a:avLst/>
          </a:prstGeom>
          <a:noFill/>
        </p:spPr>
        <p:txBody>
          <a:bodyPr>
            <a:spAutoFit/>
          </a:bodyPr>
          <a:lstStyle/>
          <a:p>
            <a:pPr algn="ctr">
              <a:defRPr/>
            </a:pPr>
            <a:r>
              <a:rPr lang="en-US" sz="3200" dirty="0">
                <a:solidFill>
                  <a:srgbClr val="0F2AB1"/>
                </a:solidFill>
                <a:effectLst>
                  <a:outerShdw blurRad="38100" dist="38100" dir="2700000" algn="tl">
                    <a:srgbClr val="000000">
                      <a:alpha val="43137"/>
                    </a:srgbClr>
                  </a:outerShdw>
                </a:effectLst>
              </a:rPr>
              <a:t>Captures effects of regional climate phenomena (e.g. ENSO, AMM)</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0"/>
            <a:ext cx="8229600" cy="1143000"/>
          </a:xfrm>
        </p:spPr>
        <p:txBody>
          <a:bodyPr/>
          <a:lstStyle/>
          <a:p>
            <a:pPr eaLnBrk="1" hangingPunct="1">
              <a:defRPr/>
            </a:pPr>
            <a:r>
              <a:rPr lang="en-US" dirty="0">
                <a:solidFill>
                  <a:srgbClr val="0F2AB1"/>
                </a:solidFill>
                <a:effectLst>
                  <a:outerShdw blurRad="38100" dist="38100" dir="2700000" algn="tl">
                    <a:srgbClr val="000000">
                      <a:alpha val="43137"/>
                    </a:srgbClr>
                  </a:outerShdw>
                </a:effectLst>
              </a:rPr>
              <a:t>Seasonal Cycles</a:t>
            </a:r>
          </a:p>
        </p:txBody>
      </p:sp>
      <p:sp>
        <p:nvSpPr>
          <p:cNvPr id="148484" name="TextBox 5"/>
          <p:cNvSpPr txBox="1">
            <a:spLocks noChangeArrowheads="1"/>
          </p:cNvSpPr>
          <p:nvPr/>
        </p:nvSpPr>
        <p:spPr bwMode="auto">
          <a:xfrm>
            <a:off x="3962400" y="6019800"/>
            <a:ext cx="2133600" cy="457200"/>
          </a:xfrm>
          <a:prstGeom prst="rect">
            <a:avLst/>
          </a:prstGeom>
          <a:noFill/>
          <a:ln w="9525">
            <a:noFill/>
            <a:miter lim="800000"/>
            <a:headEnd/>
            <a:tailEnd/>
          </a:ln>
        </p:spPr>
        <p:txBody>
          <a:bodyPr>
            <a:spAutoFit/>
          </a:bodyPr>
          <a:lstStyle/>
          <a:p>
            <a:pPr>
              <a:defRPr/>
            </a:pPr>
            <a:r>
              <a:rPr lang="en-US" dirty="0">
                <a:effectLst>
                  <a:outerShdw blurRad="38100" dist="38100" dir="2700000" algn="tl">
                    <a:srgbClr val="C0C0C0"/>
                  </a:outerShdw>
                </a:effectLst>
                <a:cs typeface="+mn-cs"/>
              </a:rPr>
              <a:t>Atlantic</a:t>
            </a:r>
          </a:p>
        </p:txBody>
      </p:sp>
      <p:pic>
        <p:nvPicPr>
          <p:cNvPr id="25605" name="Picture 6" descr="C:\Users\Kerry Emaanuel\Papers\IPCC_TC\version4\fig2a_newt.PNG"/>
          <p:cNvPicPr>
            <a:picLocks noChangeAspect="1" noChangeArrowheads="1"/>
          </p:cNvPicPr>
          <p:nvPr/>
        </p:nvPicPr>
        <p:blipFill>
          <a:blip r:embed="rId3" cstate="print"/>
          <a:srcRect/>
          <a:stretch>
            <a:fillRect/>
          </a:stretch>
        </p:blipFill>
        <p:spPr bwMode="auto">
          <a:xfrm>
            <a:off x="1066800" y="800100"/>
            <a:ext cx="7010400" cy="525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2" descr="C:\Users\Kerry\Documents\Riskproject\Surge\ncep3ALNY_return_19-45_slosh.png"/>
          <p:cNvPicPr>
            <a:picLocks noChangeAspect="1" noChangeArrowheads="1"/>
          </p:cNvPicPr>
          <p:nvPr/>
        </p:nvPicPr>
        <p:blipFill>
          <a:blip r:embed="rId2" cstate="print"/>
          <a:srcRect t="10929"/>
          <a:stretch>
            <a:fillRect/>
          </a:stretch>
        </p:blipFill>
        <p:spPr bwMode="auto">
          <a:xfrm>
            <a:off x="1430214" y="910265"/>
            <a:ext cx="6142893" cy="5461595"/>
          </a:xfrm>
          <a:prstGeom prst="rect">
            <a:avLst/>
          </a:prstGeom>
          <a:noFill/>
        </p:spPr>
      </p:pic>
      <p:sp>
        <p:nvSpPr>
          <p:cNvPr id="3" name="TextBox 2"/>
          <p:cNvSpPr txBox="1"/>
          <p:nvPr/>
        </p:nvSpPr>
        <p:spPr>
          <a:xfrm>
            <a:off x="1430214" y="281354"/>
            <a:ext cx="6142893"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Surge Return Periods for The Battery, New York</a:t>
            </a:r>
            <a:endParaRPr lang="en-US" sz="24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Users\Kerry\Documents\Proposals\NSF_2012\Katrina_rainfall.jpg"/>
          <p:cNvPicPr>
            <a:picLocks noChangeAspect="1"/>
          </p:cNvPicPr>
          <p:nvPr/>
        </p:nvPicPr>
        <p:blipFill>
          <a:blip r:embed="rId2" cstate="print"/>
          <a:srcRect/>
          <a:stretch>
            <a:fillRect/>
          </a:stretch>
        </p:blipFill>
        <p:spPr bwMode="auto">
          <a:xfrm>
            <a:off x="220728" y="914400"/>
            <a:ext cx="4194859" cy="2362200"/>
          </a:xfrm>
          <a:prstGeom prst="rect">
            <a:avLst/>
          </a:prstGeom>
          <a:noFill/>
          <a:ln w="9525">
            <a:noFill/>
            <a:miter lim="800000"/>
            <a:headEnd/>
            <a:tailEnd/>
          </a:ln>
        </p:spPr>
      </p:pic>
      <p:pic>
        <p:nvPicPr>
          <p:cNvPr id="4" name="Picture 3" descr="C:\Users\Kerry\Documents\Proposals\NSF_2012\fig4b.png"/>
          <p:cNvPicPr>
            <a:picLocks noChangeAspect="1"/>
          </p:cNvPicPr>
          <p:nvPr/>
        </p:nvPicPr>
        <p:blipFill>
          <a:blip r:embed="rId3" cstate="print"/>
          <a:srcRect l="5178" r="3452"/>
          <a:stretch>
            <a:fillRect/>
          </a:stretch>
        </p:blipFill>
        <p:spPr bwMode="auto">
          <a:xfrm>
            <a:off x="4464942" y="350662"/>
            <a:ext cx="4679058" cy="3840338"/>
          </a:xfrm>
          <a:prstGeom prst="rect">
            <a:avLst/>
          </a:prstGeom>
          <a:noFill/>
          <a:ln w="9525">
            <a:noFill/>
            <a:miter lim="800000"/>
            <a:headEnd/>
            <a:tailEnd/>
          </a:ln>
        </p:spPr>
      </p:pic>
      <p:sp>
        <p:nvSpPr>
          <p:cNvPr id="5" name="Rectangle 4"/>
          <p:cNvSpPr/>
          <p:nvPr/>
        </p:nvSpPr>
        <p:spPr>
          <a:xfrm>
            <a:off x="381000" y="4343400"/>
            <a:ext cx="8534400" cy="1323439"/>
          </a:xfrm>
          <a:prstGeom prst="rect">
            <a:avLst/>
          </a:prstGeom>
        </p:spPr>
        <p:txBody>
          <a:bodyPr wrap="square">
            <a:spAutoFit/>
          </a:bodyPr>
          <a:lstStyle/>
          <a:p>
            <a:pPr algn="ctr"/>
            <a:r>
              <a:rPr lang="en-US" sz="1600" b="1" dirty="0" smtClean="0">
                <a:solidFill>
                  <a:srgbClr val="0033CC"/>
                </a:solidFill>
              </a:rPr>
              <a:t>Observed (left) and simulated storm total rainfall accumulation during Hurricane Katrina of 2005. The plot at left is from NASA’s Multi-Satellite Precipitation Analysis, which is based on the Tropical Rainfall Measurement Mission (TRMM) satellite, among others. Dark red areas exceed 300 mm of rainfall; yellow areas exceed 200 mm, and green areas exceed 125 mm</a:t>
            </a:r>
            <a:endParaRPr lang="en-US" sz="1600" dirty="0">
              <a:solidFill>
                <a:srgbClr val="0033CC"/>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descr="C:\Documents and Settings\Kerry Emanuel\My Documents\riskproject\miroc_return_compt.png"/>
          <p:cNvPicPr>
            <a:picLocks noChangeAspect="1" noChangeArrowheads="1"/>
          </p:cNvPicPr>
          <p:nvPr/>
        </p:nvPicPr>
        <p:blipFill>
          <a:blip r:embed="rId3" cstate="print"/>
          <a:srcRect/>
          <a:stretch>
            <a:fillRect/>
          </a:stretch>
        </p:blipFill>
        <p:spPr bwMode="auto">
          <a:xfrm>
            <a:off x="914400" y="857250"/>
            <a:ext cx="76231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685800" y="228600"/>
            <a:ext cx="80010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Storm Total Rainfall, College Station</a:t>
            </a:r>
            <a:endParaRPr lang="en-US" sz="2400" dirty="0">
              <a:solidFill>
                <a:srgbClr val="0033CC"/>
              </a:solidFill>
              <a:effectLst>
                <a:outerShdw blurRad="38100" dist="38100" dir="2700000" algn="tl">
                  <a:srgbClr val="000000">
                    <a:alpha val="43137"/>
                  </a:srgbClr>
                </a:outerShdw>
              </a:effectLst>
            </a:endParaRPr>
          </a:p>
        </p:txBody>
      </p:sp>
      <p:pic>
        <p:nvPicPr>
          <p:cNvPr id="47106" name="Picture 2" descr="C:\Users\Kerry\Documents\Riskproject\Figures\cs_rain_return_climate.png"/>
          <p:cNvPicPr>
            <a:picLocks noChangeAspect="1" noChangeArrowheads="1"/>
          </p:cNvPicPr>
          <p:nvPr/>
        </p:nvPicPr>
        <p:blipFill>
          <a:blip r:embed="rId2" cstate="print"/>
          <a:srcRect/>
          <a:stretch>
            <a:fillRect/>
          </a:stretch>
        </p:blipFill>
        <p:spPr bwMode="auto">
          <a:xfrm>
            <a:off x="712334" y="683835"/>
            <a:ext cx="7517265" cy="564076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533400" y="838200"/>
            <a:ext cx="8034548" cy="5876925"/>
          </a:xfrm>
          <a:prstGeom prst="rect">
            <a:avLst/>
          </a:prstGeom>
          <a:noFill/>
          <a:ln w="9525">
            <a:noFill/>
            <a:miter lim="800000"/>
            <a:headEnd/>
            <a:tailEnd/>
          </a:ln>
        </p:spPr>
      </p:pic>
      <p:sp>
        <p:nvSpPr>
          <p:cNvPr id="3" name="TextBox 2"/>
          <p:cNvSpPr txBox="1"/>
          <p:nvPr/>
        </p:nvSpPr>
        <p:spPr>
          <a:xfrm>
            <a:off x="304800" y="152400"/>
            <a:ext cx="8458200" cy="523220"/>
          </a:xfrm>
          <a:prstGeom prst="rect">
            <a:avLst/>
          </a:prstGeom>
          <a:noFill/>
        </p:spPr>
        <p:txBody>
          <a:bodyPr wrap="square" rtlCol="0">
            <a:spAutoFit/>
          </a:bodyPr>
          <a:lstStyle/>
          <a:p>
            <a:pPr algn="ctr"/>
            <a:r>
              <a:rPr lang="en-US" sz="28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Application to Other Climates</a:t>
            </a:r>
            <a:endParaRPr lang="en-US" sz="2800"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0" y="6477000"/>
            <a:ext cx="2667000" cy="381000"/>
          </a:xfrm>
          <a:prstGeom prst="rect">
            <a:avLst/>
          </a:prstGeom>
          <a:noFill/>
        </p:spPr>
        <p:txBody>
          <a:bodyPr wrap="square" rtlCol="0">
            <a:spAutoFit/>
          </a:bodyPr>
          <a:lstStyle/>
          <a:p>
            <a:r>
              <a:rPr lang="en-US" dirty="0" err="1" smtClean="0"/>
              <a:t>Federov</a:t>
            </a:r>
            <a:r>
              <a:rPr lang="en-US" dirty="0" smtClean="0"/>
              <a:t> et al., 2010</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4"/>
          <p:cNvSpPr>
            <a:spLocks noGrp="1" noChangeArrowheads="1"/>
          </p:cNvSpPr>
          <p:nvPr>
            <p:ph type="title"/>
          </p:nvPr>
        </p:nvSpPr>
        <p:spPr>
          <a:xfrm>
            <a:off x="457200" y="0"/>
            <a:ext cx="8153400" cy="2743200"/>
          </a:xfrm>
        </p:spPr>
        <p:txBody>
          <a:bodyPr rtlCol="0">
            <a:normAutofit/>
          </a:bodyPr>
          <a:lstStyle/>
          <a:p>
            <a:pPr eaLnBrk="1" fontAlgn="auto" hangingPunct="1">
              <a:spcAft>
                <a:spcPts val="0"/>
              </a:spcAft>
              <a:defRPr/>
            </a:pP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The word </a:t>
            </a:r>
            <a:r>
              <a:rPr lang="en-US" sz="2800" i="1" dirty="0" smtClean="0">
                <a:solidFill>
                  <a:srgbClr val="0033CC"/>
                </a:solidFill>
                <a:effectLst>
                  <a:outerShdw blurRad="38100" dist="38100" dir="2700000" algn="tl">
                    <a:srgbClr val="C0C0C0"/>
                  </a:outerShdw>
                </a:effectLst>
                <a:latin typeface="Arial" pitchFamily="34" charset="0"/>
                <a:cs typeface="Arial" pitchFamily="34" charset="0"/>
              </a:rPr>
              <a:t>Hurricane</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is derived from the Mayan word </a:t>
            </a:r>
            <a:r>
              <a:rPr lang="en-US" sz="2800" i="1" dirty="0" err="1" smtClean="0">
                <a:solidFill>
                  <a:srgbClr val="0033CC"/>
                </a:solidFill>
                <a:effectLst>
                  <a:outerShdw blurRad="38100" dist="38100" dir="2700000" algn="tl">
                    <a:srgbClr val="C0C0C0"/>
                  </a:outerShdw>
                </a:effectLst>
                <a:latin typeface="Arial" pitchFamily="34" charset="0"/>
                <a:cs typeface="Arial" pitchFamily="34" charset="0"/>
              </a:rPr>
              <a:t>Huracan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and the </a:t>
            </a:r>
            <a:r>
              <a:rPr lang="en-US" sz="2800" dirty="0" err="1" smtClean="0">
                <a:solidFill>
                  <a:srgbClr val="0033CC"/>
                </a:solidFill>
                <a:effectLst>
                  <a:outerShdw blurRad="38100" dist="38100" dir="2700000" algn="tl">
                    <a:srgbClr val="C0C0C0"/>
                  </a:outerShdw>
                </a:effectLst>
                <a:latin typeface="Arial" pitchFamily="34" charset="0"/>
                <a:cs typeface="Arial" pitchFamily="34" charset="0"/>
              </a:rPr>
              <a:t>Taino</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and </a:t>
            </a:r>
            <a:r>
              <a:rPr lang="en-US" sz="2800" dirty="0" err="1" smtClean="0">
                <a:solidFill>
                  <a:srgbClr val="0033CC"/>
                </a:solidFill>
                <a:effectLst>
                  <a:outerShdw blurRad="38100" dist="38100" dir="2700000" algn="tl">
                    <a:srgbClr val="C0C0C0"/>
                  </a:outerShdw>
                </a:effectLst>
                <a:latin typeface="Arial" pitchFamily="34" charset="0"/>
                <a:cs typeface="Arial" pitchFamily="34" charset="0"/>
              </a:rPr>
              <a:t>Carib</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word </a:t>
            </a:r>
            <a:r>
              <a:rPr lang="en-US" sz="2800" i="1" dirty="0" err="1" smtClean="0">
                <a:solidFill>
                  <a:srgbClr val="0033CC"/>
                </a:solidFill>
                <a:effectLst>
                  <a:outerShdw blurRad="38100" dist="38100" dir="2700000" algn="tl">
                    <a:srgbClr val="C0C0C0"/>
                  </a:outerShdw>
                </a:effectLst>
                <a:latin typeface="Arial" pitchFamily="34" charset="0"/>
                <a:cs typeface="Arial" pitchFamily="34" charset="0"/>
              </a:rPr>
              <a:t>Hunraken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 terrible God of Evil, and brought to the West by Spanish explorers</a:t>
            </a:r>
          </a:p>
        </p:txBody>
      </p:sp>
      <p:pic>
        <p:nvPicPr>
          <p:cNvPr id="11268" name="Picture 6" descr="hurakan"/>
          <p:cNvPicPr>
            <a:picLocks noChangeAspect="1" noChangeArrowheads="1"/>
          </p:cNvPicPr>
          <p:nvPr/>
        </p:nvPicPr>
        <p:blipFill>
          <a:blip r:embed="rId4" cstate="print"/>
          <a:srcRect/>
          <a:stretch>
            <a:fillRect/>
          </a:stretch>
        </p:blipFill>
        <p:spPr bwMode="auto">
          <a:xfrm>
            <a:off x="533400" y="2438400"/>
            <a:ext cx="5019675" cy="3359150"/>
          </a:xfrm>
          <a:prstGeom prst="rect">
            <a:avLst/>
          </a:prstGeom>
          <a:noFill/>
          <a:ln w="9525">
            <a:noFill/>
            <a:miter lim="800000"/>
            <a:headEnd/>
            <a:tailEnd/>
          </a:ln>
        </p:spPr>
      </p:pic>
      <p:pic>
        <p:nvPicPr>
          <p:cNvPr id="11269" name="Picture 7" descr="hur_symbol"/>
          <p:cNvPicPr>
            <a:picLocks noChangeAspect="1" noChangeArrowheads="1"/>
          </p:cNvPicPr>
          <p:nvPr/>
        </p:nvPicPr>
        <p:blipFill>
          <a:blip r:embed="rId5" cstate="print"/>
          <a:srcRect/>
          <a:stretch>
            <a:fillRect/>
          </a:stretch>
        </p:blipFill>
        <p:spPr bwMode="auto">
          <a:xfrm rot="2700000">
            <a:off x="5715000" y="2438400"/>
            <a:ext cx="2465388" cy="3246438"/>
          </a:xfrm>
          <a:prstGeom prst="rect">
            <a:avLst/>
          </a:prstGeom>
          <a:noFill/>
          <a:ln w="9525">
            <a:noFill/>
            <a:miter lim="800000"/>
            <a:headEnd/>
            <a:tailEnd/>
          </a:ln>
        </p:spPr>
      </p:pic>
      <p:sp>
        <p:nvSpPr>
          <p:cNvPr id="6" name="Rectangle 5"/>
          <p:cNvSpPr/>
          <p:nvPr/>
        </p:nvSpPr>
        <p:spPr>
          <a:xfrm>
            <a:off x="381000" y="5562600"/>
            <a:ext cx="8153400" cy="923330"/>
          </a:xfrm>
          <a:prstGeom prst="rect">
            <a:avLst/>
          </a:prstGeom>
        </p:spPr>
        <p:txBody>
          <a:bodyPr wrap="square">
            <a:spAutoFit/>
          </a:bodyPr>
          <a:lstStyle/>
          <a:p>
            <a:r>
              <a:rPr lang="en-US" i="1" dirty="0" smtClean="0"/>
              <a:t>Blow, winds, and crack your cheeks! rage! blow! You cataracts and </a:t>
            </a:r>
            <a:r>
              <a:rPr lang="en-US" i="1" dirty="0" err="1" smtClean="0"/>
              <a:t>hurricanoes</a:t>
            </a:r>
            <a:r>
              <a:rPr lang="en-US" i="1" dirty="0" smtClean="0"/>
              <a:t>, spout Till you have </a:t>
            </a:r>
            <a:r>
              <a:rPr lang="en-US" i="1" dirty="0" err="1" smtClean="0"/>
              <a:t>drench’d</a:t>
            </a:r>
            <a:r>
              <a:rPr lang="en-US" i="1" dirty="0" smtClean="0"/>
              <a:t> our steeples, </a:t>
            </a:r>
            <a:r>
              <a:rPr lang="en-US" i="1" dirty="0" err="1" smtClean="0"/>
              <a:t>drown’d</a:t>
            </a:r>
            <a:r>
              <a:rPr lang="en-US" i="1" dirty="0" smtClean="0"/>
              <a:t> the cocks!  </a:t>
            </a:r>
            <a:r>
              <a:rPr lang="en-US" dirty="0" smtClean="0"/>
              <a:t> 				-- King Lear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2" cstate="print"/>
          <a:srcRect/>
          <a:stretch>
            <a:fillRect/>
          </a:stretch>
        </p:blipFill>
        <p:spPr bwMode="auto">
          <a:xfrm>
            <a:off x="1" y="922128"/>
            <a:ext cx="9144000" cy="3794546"/>
          </a:xfrm>
          <a:prstGeom prst="rect">
            <a:avLst/>
          </a:prstGeom>
          <a:noFill/>
          <a:ln w="9525">
            <a:noFill/>
            <a:miter lim="800000"/>
            <a:headEnd/>
            <a:tailEnd/>
          </a:ln>
        </p:spPr>
      </p:pic>
      <p:sp>
        <p:nvSpPr>
          <p:cNvPr id="5" name="Rectangle 4"/>
          <p:cNvSpPr/>
          <p:nvPr/>
        </p:nvSpPr>
        <p:spPr>
          <a:xfrm>
            <a:off x="762000" y="4876800"/>
            <a:ext cx="7848600" cy="1323439"/>
          </a:xfrm>
          <a:prstGeom prst="rect">
            <a:avLst/>
          </a:prstGeom>
        </p:spPr>
        <p:txBody>
          <a:bodyPr wrap="square">
            <a:spAutoFit/>
          </a:bodyPr>
          <a:lstStyle/>
          <a:p>
            <a:pPr algn="ctr"/>
            <a:r>
              <a:rPr lang="en-US" sz="2000" b="1" dirty="0" smtClean="0">
                <a:solidFill>
                  <a:srgbClr val="0F2AB1"/>
                </a:solidFill>
              </a:rPr>
              <a:t>Climate change impacts on tropical cyclone damage by region in 2100</a:t>
            </a:r>
            <a:r>
              <a:rPr lang="en-US" sz="2000" dirty="0" smtClean="0">
                <a:solidFill>
                  <a:srgbClr val="0F2AB1"/>
                </a:solidFill>
              </a:rPr>
              <a:t>. Damage is concentrated in North America, East Asia and Central America–Caribbean. Damage is generally higher in the CNRM and GFDL climate scenarios.</a:t>
            </a:r>
            <a:endParaRPr lang="en-US" sz="2000" dirty="0">
              <a:solidFill>
                <a:srgbClr val="0F2AB1"/>
              </a:solidFill>
            </a:endParaRPr>
          </a:p>
        </p:txBody>
      </p:sp>
      <p:sp>
        <p:nvSpPr>
          <p:cNvPr id="4" name="TextBox 3"/>
          <p:cNvSpPr txBox="1"/>
          <p:nvPr/>
        </p:nvSpPr>
        <p:spPr>
          <a:xfrm>
            <a:off x="228600" y="152400"/>
            <a:ext cx="3657600" cy="381000"/>
          </a:xfrm>
          <a:prstGeom prst="rect">
            <a:avLst/>
          </a:prstGeom>
          <a:noFill/>
        </p:spPr>
        <p:txBody>
          <a:bodyPr wrap="square" rtlCol="0">
            <a:spAutoFit/>
          </a:bodyPr>
          <a:lstStyle/>
          <a:p>
            <a:r>
              <a:rPr lang="en-US" dirty="0" smtClean="0"/>
              <a:t>Mendelsohn et al., 2012</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Summary</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61443" name="Content Placeholder 2"/>
          <p:cNvSpPr>
            <a:spLocks noGrp="1"/>
          </p:cNvSpPr>
          <p:nvPr>
            <p:ph idx="1"/>
          </p:nvPr>
        </p:nvSpPr>
        <p:spPr/>
        <p:txBody>
          <a:bodyPr/>
          <a:lstStyle/>
          <a:p>
            <a:pPr>
              <a:buSzPct val="70000"/>
              <a:buBlip>
                <a:blip r:embed="rId2"/>
              </a:buBlip>
            </a:pPr>
            <a:r>
              <a:rPr lang="en-US" sz="2800" b="1" dirty="0" smtClean="0">
                <a:solidFill>
                  <a:srgbClr val="0033CC"/>
                </a:solidFill>
                <a:latin typeface="Arial" pitchFamily="34" charset="0"/>
                <a:cs typeface="Arial" pitchFamily="34" charset="0"/>
              </a:rPr>
              <a:t>Hurricanes have had a substantial influence on the course of history</a:t>
            </a:r>
          </a:p>
          <a:p>
            <a:pPr>
              <a:buSzPct val="70000"/>
              <a:buBlip>
                <a:blip r:embed="rId2"/>
              </a:buBlip>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Hurricanes are almost pure examples of  Carnot heat engines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SzPct val="70000"/>
              <a:buBlip>
                <a:blip r:embed="rId2"/>
              </a:buBlip>
            </a:pPr>
            <a:r>
              <a:rPr lang="en-US" b="1" dirty="0" smtClean="0">
                <a:solidFill>
                  <a:srgbClr val="0033CC"/>
                </a:solidFill>
              </a:rPr>
              <a:t>Tropical cyclones may be a subclass of aggregated convection, which may tend toward self-organized critical states, thus stabilizing tropical climate</a:t>
            </a:r>
            <a:endParaRPr lang="en-US" b="1" dirty="0" smtClean="0">
              <a:solidFill>
                <a:srgbClr val="0033CC"/>
              </a:solidFill>
            </a:endParaRPr>
          </a:p>
          <a:p>
            <a:pPr>
              <a:buSzPct val="70000"/>
              <a:buBlip>
                <a:blip r:embed="rId2"/>
              </a:buBlip>
            </a:pPr>
            <a:endParaRPr lang="en-US" b="1" dirty="0" smtClean="0">
              <a:solidFill>
                <a:srgbClr val="0033CC"/>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457200" y="1295400"/>
            <a:ext cx="8229600" cy="4800600"/>
          </a:xfrm>
        </p:spPr>
        <p:txBody>
          <a:bodyPr/>
          <a:lstStyle/>
          <a:p>
            <a:pPr>
              <a:buSzPct val="70000"/>
              <a:buBlip>
                <a:blip r:embed="rId2"/>
              </a:buBlip>
            </a:pPr>
            <a:r>
              <a:rPr lang="en-US" sz="2800" b="1" dirty="0" smtClean="0">
                <a:solidFill>
                  <a:srgbClr val="0033CC"/>
                </a:solidFill>
                <a:latin typeface="Arial" pitchFamily="34" charset="0"/>
                <a:cs typeface="Arial" pitchFamily="34" charset="0"/>
              </a:rPr>
              <a:t>Simple but high resolution coupled TC model can be used to ‘downscale” TC activity from global climate data sets</a:t>
            </a:r>
          </a:p>
          <a:p>
            <a:pPr>
              <a:buSzPct val="70000"/>
              <a:buBlip>
                <a:blip r:embed="rId2"/>
              </a:buBlip>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Studies based on this downscaling suggest </a:t>
            </a:r>
            <a:r>
              <a:rPr lang="en-US" sz="2800" b="1" dirty="0" smtClean="0">
                <a:solidFill>
                  <a:srgbClr val="0033CC"/>
                </a:solidFill>
                <a:latin typeface="Arial" pitchFamily="34" charset="0"/>
                <a:cs typeface="Arial" pitchFamily="34" charset="0"/>
              </a:rPr>
              <a:t>some sensitivity </a:t>
            </a:r>
            <a:r>
              <a:rPr lang="en-US" sz="2800" b="1" dirty="0" smtClean="0">
                <a:solidFill>
                  <a:srgbClr val="0033CC"/>
                </a:solidFill>
                <a:latin typeface="Arial" pitchFamily="34" charset="0"/>
                <a:cs typeface="Arial" pitchFamily="34" charset="0"/>
              </a:rPr>
              <a:t>of TCs to climate </a:t>
            </a:r>
            <a:r>
              <a:rPr lang="en-US" sz="2800" b="1" dirty="0" smtClean="0">
                <a:solidFill>
                  <a:srgbClr val="0033CC"/>
                </a:solidFill>
                <a:latin typeface="Arial" pitchFamily="34" charset="0"/>
                <a:cs typeface="Arial" pitchFamily="34" charset="0"/>
              </a:rPr>
              <a:t>state</a:t>
            </a:r>
            <a:endParaRPr lang="en-US" sz="2800" b="1" dirty="0" smtClean="0">
              <a:solidFill>
                <a:srgbClr val="0033CC"/>
              </a:solidFill>
              <a:latin typeface="Arial" pitchFamily="34" charset="0"/>
              <a:cs typeface="Arial" pitchFamily="34" charset="0"/>
            </a:endParaRPr>
          </a:p>
          <a:p>
            <a:pPr>
              <a:buNone/>
            </a:pPr>
            <a:endParaRPr lang="en-US" b="1" dirty="0" smtClean="0">
              <a:solidFill>
                <a:srgbClr val="00206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229600" cy="2087562"/>
          </a:xfrm>
        </p:spPr>
        <p:txBody>
          <a:bodyPr>
            <a:normAutofit/>
          </a:bodyPr>
          <a:lstStyle/>
          <a:p>
            <a:r>
              <a:rPr lang="en-US" dirty="0" smtClean="0">
                <a:solidFill>
                  <a:srgbClr val="0F2AB1"/>
                </a:solidFill>
                <a:effectLst>
                  <a:outerShdw blurRad="38100" dist="38100" dir="2700000" algn="tl">
                    <a:srgbClr val="000000">
                      <a:alpha val="43137"/>
                    </a:srgbClr>
                  </a:outerShdw>
                </a:effectLst>
              </a:rPr>
              <a:t>Integrated Assessments</a:t>
            </a:r>
            <a:br>
              <a:rPr lang="en-US" dirty="0" smtClean="0">
                <a:solidFill>
                  <a:srgbClr val="0F2AB1"/>
                </a:solidFill>
                <a:effectLst>
                  <a:outerShdw blurRad="38100" dist="38100" dir="2700000" algn="tl">
                    <a:srgbClr val="000000">
                      <a:alpha val="43137"/>
                    </a:srgbClr>
                  </a:outerShdw>
                </a:effectLst>
              </a:rPr>
            </a:br>
            <a:r>
              <a:rPr lang="en-US" dirty="0" smtClean="0">
                <a:solidFill>
                  <a:srgbClr val="0F2AB1"/>
                </a:solidFill>
                <a:effectLst>
                  <a:outerShdw blurRad="38100" dist="38100" dir="2700000" algn="tl">
                    <a:srgbClr val="000000">
                      <a:alpha val="43137"/>
                    </a:srgbClr>
                  </a:outerShdw>
                </a:effectLst>
              </a:rPr>
              <a:t/>
            </a:r>
            <a:br>
              <a:rPr lang="en-US" dirty="0" smtClean="0">
                <a:solidFill>
                  <a:srgbClr val="0F2AB1"/>
                </a:solidFill>
                <a:effectLst>
                  <a:outerShdw blurRad="38100" dist="38100" dir="2700000" algn="tl">
                    <a:srgbClr val="000000">
                      <a:alpha val="43137"/>
                    </a:srgbClr>
                  </a:outerShdw>
                </a:effectLst>
              </a:rPr>
            </a:br>
            <a:r>
              <a:rPr lang="en-US" sz="3600" dirty="0" smtClean="0">
                <a:solidFill>
                  <a:srgbClr val="0F2AB1"/>
                </a:solidFill>
              </a:rPr>
              <a:t>with Robert Mendelsohn, Yale</a:t>
            </a:r>
            <a:endParaRPr lang="en-US" sz="3600" dirty="0">
              <a:solidFill>
                <a:srgbClr val="0F2AB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C:\Users\Kerry Emaanuel\World Bank Project\miroc_pdf.png"/>
          <p:cNvPicPr>
            <a:picLocks noChangeAspect="1" noChangeArrowheads="1"/>
          </p:cNvPicPr>
          <p:nvPr/>
        </p:nvPicPr>
        <p:blipFill>
          <a:blip r:embed="rId2" cstate="print"/>
          <a:srcRect/>
          <a:stretch>
            <a:fillRect/>
          </a:stretch>
        </p:blipFill>
        <p:spPr bwMode="auto">
          <a:xfrm>
            <a:off x="4343400" y="152400"/>
            <a:ext cx="4268788" cy="3200400"/>
          </a:xfrm>
          <a:prstGeom prst="rect">
            <a:avLst/>
          </a:prstGeom>
          <a:noFill/>
          <a:ln w="9525">
            <a:noFill/>
            <a:miter lim="800000"/>
            <a:headEnd/>
            <a:tailEnd/>
          </a:ln>
        </p:spPr>
      </p:pic>
      <p:pic>
        <p:nvPicPr>
          <p:cNvPr id="18435" name="Picture 3" descr="C:\Users\Kerry Emaanuel\World Bank Project\miroc_dam_prob.png"/>
          <p:cNvPicPr>
            <a:picLocks noChangeAspect="1" noChangeArrowheads="1"/>
          </p:cNvPicPr>
          <p:nvPr/>
        </p:nvPicPr>
        <p:blipFill>
          <a:blip r:embed="rId3" cstate="print"/>
          <a:srcRect/>
          <a:stretch>
            <a:fillRect/>
          </a:stretch>
        </p:blipFill>
        <p:spPr bwMode="auto">
          <a:xfrm>
            <a:off x="4343400" y="3390900"/>
            <a:ext cx="4267200" cy="3198813"/>
          </a:xfrm>
          <a:prstGeom prst="rect">
            <a:avLst/>
          </a:prstGeom>
          <a:noFill/>
          <a:ln w="9525">
            <a:noFill/>
            <a:miter lim="800000"/>
            <a:headEnd/>
            <a:tailEnd/>
          </a:ln>
        </p:spPr>
      </p:pic>
      <p:sp>
        <p:nvSpPr>
          <p:cNvPr id="18436" name="TextBox 3"/>
          <p:cNvSpPr txBox="1">
            <a:spLocks noChangeArrowheads="1"/>
          </p:cNvSpPr>
          <p:nvPr/>
        </p:nvSpPr>
        <p:spPr bwMode="auto">
          <a:xfrm>
            <a:off x="457200" y="914400"/>
            <a:ext cx="3200400" cy="1200329"/>
          </a:xfrm>
          <a:prstGeom prst="rect">
            <a:avLst/>
          </a:prstGeom>
          <a:noFill/>
          <a:ln w="9525">
            <a:noFill/>
            <a:miter lim="800000"/>
            <a:headEnd/>
            <a:tailEnd/>
          </a:ln>
        </p:spPr>
        <p:txBody>
          <a:bodyPr>
            <a:spAutoFit/>
          </a:bodyPr>
          <a:lstStyle/>
          <a:p>
            <a:pPr algn="ctr"/>
            <a:r>
              <a:rPr lang="en-US" sz="2400" dirty="0">
                <a:solidFill>
                  <a:srgbClr val="0066FF"/>
                </a:solidFill>
                <a:latin typeface="Arial" pitchFamily="34" charset="0"/>
                <a:cs typeface="Arial" pitchFamily="34" charset="0"/>
              </a:rPr>
              <a:t>Probability Density of TC Damage, U.S. East Coast</a:t>
            </a:r>
          </a:p>
        </p:txBody>
      </p:sp>
      <p:sp>
        <p:nvSpPr>
          <p:cNvPr id="18437" name="TextBox 4"/>
          <p:cNvSpPr txBox="1">
            <a:spLocks noChangeArrowheads="1"/>
          </p:cNvSpPr>
          <p:nvPr/>
        </p:nvSpPr>
        <p:spPr bwMode="auto">
          <a:xfrm>
            <a:off x="381000" y="4114800"/>
            <a:ext cx="3200400" cy="1569660"/>
          </a:xfrm>
          <a:prstGeom prst="rect">
            <a:avLst/>
          </a:prstGeom>
          <a:noFill/>
          <a:ln w="9525">
            <a:noFill/>
            <a:miter lim="800000"/>
            <a:headEnd/>
            <a:tailEnd/>
          </a:ln>
        </p:spPr>
        <p:txBody>
          <a:bodyPr>
            <a:spAutoFit/>
          </a:bodyPr>
          <a:lstStyle/>
          <a:p>
            <a:pPr algn="ctr"/>
            <a:r>
              <a:rPr lang="en-US" sz="2400" dirty="0">
                <a:solidFill>
                  <a:srgbClr val="0066FF"/>
                </a:solidFill>
                <a:latin typeface="Arial" pitchFamily="34" charset="0"/>
                <a:cs typeface="Arial" pitchFamily="34" charset="0"/>
              </a:rPr>
              <a:t>Damage Multiplied by Probability Density of TC Damage, U.S. East Coast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linds(horizontal)">
                                      <p:cBhvr>
                                        <p:cTn id="7" dur="500"/>
                                        <p:tgtEl>
                                          <p:spTgt spid="18437"/>
                                        </p:tgtEl>
                                      </p:cBhvr>
                                    </p:animEffect>
                                  </p:childTnLst>
                                </p:cTn>
                              </p:par>
                              <p:par>
                                <p:cTn id="8" presetID="3" presetClass="entr" presetSubtype="10"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blinds(horizontal)">
                                      <p:cBhvr>
                                        <p:cTn id="10"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43000" y="4800600"/>
            <a:ext cx="6934200" cy="1631216"/>
          </a:xfrm>
          <a:prstGeom prst="rect">
            <a:avLst/>
          </a:prstGeom>
        </p:spPr>
        <p:txBody>
          <a:bodyPr wrap="square">
            <a:spAutoFit/>
          </a:bodyPr>
          <a:lstStyle/>
          <a:p>
            <a:pPr algn="ctr"/>
            <a:r>
              <a:rPr lang="en-US" sz="2000" b="1" dirty="0" smtClean="0">
                <a:solidFill>
                  <a:srgbClr val="0F2AB1"/>
                </a:solidFill>
              </a:rPr>
              <a:t>Present and future baseline tropical cyclone damage by region</a:t>
            </a:r>
            <a:r>
              <a:rPr lang="en-US" sz="2000" dirty="0" smtClean="0">
                <a:solidFill>
                  <a:srgbClr val="0F2AB1"/>
                </a:solidFill>
              </a:rPr>
              <a:t>.</a:t>
            </a:r>
          </a:p>
          <a:p>
            <a:pPr algn="ctr"/>
            <a:r>
              <a:rPr lang="en-US" sz="2000" dirty="0" smtClean="0">
                <a:solidFill>
                  <a:srgbClr val="0F2AB1"/>
                </a:solidFill>
              </a:rPr>
              <a:t>Changes in income will increase future tropical cyclone damages in 2100 in every region even if climate does not change. Changes are larger in regions experiencing faster economic growth, such as East Asia and the Central America–Caribbean region.</a:t>
            </a:r>
            <a:endParaRPr lang="en-US" sz="2000" dirty="0">
              <a:solidFill>
                <a:srgbClr val="0F2AB1"/>
              </a:solidFill>
            </a:endParaRPr>
          </a:p>
        </p:txBody>
      </p:sp>
      <p:pic>
        <p:nvPicPr>
          <p:cNvPr id="306179" name="Picture 3"/>
          <p:cNvPicPr>
            <a:picLocks noChangeAspect="1" noChangeArrowheads="1"/>
          </p:cNvPicPr>
          <p:nvPr/>
        </p:nvPicPr>
        <p:blipFill>
          <a:blip r:embed="rId2" cstate="print"/>
          <a:srcRect/>
          <a:stretch>
            <a:fillRect/>
          </a:stretch>
        </p:blipFill>
        <p:spPr bwMode="auto">
          <a:xfrm>
            <a:off x="685800" y="685800"/>
            <a:ext cx="7924800" cy="406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2" cstate="print"/>
          <a:srcRect/>
          <a:stretch>
            <a:fillRect/>
          </a:stretch>
        </p:blipFill>
        <p:spPr bwMode="auto">
          <a:xfrm>
            <a:off x="1" y="922128"/>
            <a:ext cx="9144000" cy="3794546"/>
          </a:xfrm>
          <a:prstGeom prst="rect">
            <a:avLst/>
          </a:prstGeom>
          <a:noFill/>
          <a:ln w="9525">
            <a:noFill/>
            <a:miter lim="800000"/>
            <a:headEnd/>
            <a:tailEnd/>
          </a:ln>
        </p:spPr>
      </p:pic>
      <p:sp>
        <p:nvSpPr>
          <p:cNvPr id="5" name="Rectangle 4"/>
          <p:cNvSpPr/>
          <p:nvPr/>
        </p:nvSpPr>
        <p:spPr>
          <a:xfrm>
            <a:off x="762000" y="4876800"/>
            <a:ext cx="7848600" cy="1323439"/>
          </a:xfrm>
          <a:prstGeom prst="rect">
            <a:avLst/>
          </a:prstGeom>
        </p:spPr>
        <p:txBody>
          <a:bodyPr wrap="square">
            <a:spAutoFit/>
          </a:bodyPr>
          <a:lstStyle/>
          <a:p>
            <a:pPr algn="ctr"/>
            <a:r>
              <a:rPr lang="en-US" sz="2000" b="1" dirty="0" smtClean="0">
                <a:solidFill>
                  <a:srgbClr val="0F2AB1"/>
                </a:solidFill>
              </a:rPr>
              <a:t>Climate change impacts on tropical cyclone damage by region in 2100</a:t>
            </a:r>
            <a:r>
              <a:rPr lang="en-US" sz="2000" dirty="0" smtClean="0">
                <a:solidFill>
                  <a:srgbClr val="0F2AB1"/>
                </a:solidFill>
              </a:rPr>
              <a:t>. Damage is concentrated in North America, East Asia and Central America–Caribbean. Damage is generally higher in the CNRM and GFDL climate scenarios.</a:t>
            </a:r>
            <a:endParaRPr lang="en-US" sz="2000" dirty="0">
              <a:solidFill>
                <a:srgbClr val="0F2AB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2" cstate="print"/>
          <a:srcRect/>
          <a:stretch>
            <a:fillRect/>
          </a:stretch>
        </p:blipFill>
        <p:spPr bwMode="auto">
          <a:xfrm>
            <a:off x="80411" y="533400"/>
            <a:ext cx="9063589" cy="4400550"/>
          </a:xfrm>
          <a:prstGeom prst="rect">
            <a:avLst/>
          </a:prstGeom>
          <a:noFill/>
          <a:ln w="9525">
            <a:noFill/>
            <a:miter lim="800000"/>
            <a:headEnd/>
            <a:tailEnd/>
          </a:ln>
        </p:spPr>
      </p:pic>
      <p:sp>
        <p:nvSpPr>
          <p:cNvPr id="3" name="Rectangle 2"/>
          <p:cNvSpPr/>
          <p:nvPr/>
        </p:nvSpPr>
        <p:spPr>
          <a:xfrm>
            <a:off x="304800" y="5257800"/>
            <a:ext cx="8534400" cy="923330"/>
          </a:xfrm>
          <a:prstGeom prst="rect">
            <a:avLst/>
          </a:prstGeom>
        </p:spPr>
        <p:txBody>
          <a:bodyPr wrap="square">
            <a:spAutoFit/>
          </a:bodyPr>
          <a:lstStyle/>
          <a:p>
            <a:pPr algn="ctr"/>
            <a:r>
              <a:rPr lang="en-US" b="1" dirty="0" smtClean="0">
                <a:solidFill>
                  <a:srgbClr val="0F2AB1"/>
                </a:solidFill>
              </a:rPr>
              <a:t>Climate change impacts on tropical cyclone damage divided by GDP by region in 2100</a:t>
            </a:r>
            <a:r>
              <a:rPr lang="en-US" dirty="0" smtClean="0">
                <a:solidFill>
                  <a:srgbClr val="0F2AB1"/>
                </a:solidFill>
              </a:rPr>
              <a:t>. The ratio of damage to GDP is highest in the Caribbean–Central American region but North America, Oceania and East Asia all have above-average ratios.</a:t>
            </a:r>
            <a:endParaRPr lang="en-US" dirty="0">
              <a:solidFill>
                <a:srgbClr val="0F2AB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C:\Users\Kerry\Documents\Papers\gwdamage\gfdlgwrev.png"/>
          <p:cNvPicPr>
            <a:picLocks noChangeAspect="1" noChangeArrowheads="1"/>
          </p:cNvPicPr>
          <p:nvPr/>
        </p:nvPicPr>
        <p:blipFill>
          <a:blip r:embed="rId2" cstate="print"/>
          <a:srcRect/>
          <a:stretch>
            <a:fillRect/>
          </a:stretch>
        </p:blipFill>
        <p:spPr bwMode="auto">
          <a:xfrm>
            <a:off x="1143000" y="990600"/>
            <a:ext cx="7210879" cy="5410861"/>
          </a:xfrm>
          <a:prstGeom prst="rect">
            <a:avLst/>
          </a:prstGeom>
          <a:noFill/>
        </p:spPr>
      </p:pic>
      <p:sp>
        <p:nvSpPr>
          <p:cNvPr id="5" name="Title 4"/>
          <p:cNvSpPr>
            <a:spLocks noGrp="1"/>
          </p:cNvSpPr>
          <p:nvPr>
            <p:ph type="title"/>
          </p:nvPr>
        </p:nvSpPr>
        <p:spPr>
          <a:xfrm>
            <a:off x="457200" y="152400"/>
            <a:ext cx="8229600" cy="1143000"/>
          </a:xfrm>
        </p:spPr>
        <p:txBody>
          <a:bodyPr>
            <a:norm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Projections of U.S. Insured Damage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0" y="6477000"/>
            <a:ext cx="5943600" cy="381000"/>
          </a:xfrm>
          <a:prstGeom prst="rect">
            <a:avLst/>
          </a:prstGeom>
          <a:noFill/>
        </p:spPr>
        <p:txBody>
          <a:bodyPr wrap="square" rtlCol="0">
            <a:spAutoFit/>
          </a:bodyPr>
          <a:lstStyle/>
          <a:p>
            <a:r>
              <a:rPr lang="en-US" b="1" dirty="0" smtClean="0"/>
              <a:t>Emanuel, K. A., 2012, </a:t>
            </a:r>
            <a:r>
              <a:rPr lang="en-US" b="1" i="1" dirty="0" smtClean="0"/>
              <a:t>Weather, Climate, and Society</a:t>
            </a:r>
            <a:endParaRPr lang="en-US" b="1"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399364" name="Rectangle 4"/>
          <p:cNvSpPr>
            <a:spLocks noGrp="1" noChangeArrowheads="1"/>
          </p:cNvSpPr>
          <p:nvPr>
            <p:ph type="title"/>
          </p:nvPr>
        </p:nvSpPr>
        <p:spPr>
          <a:xfrm>
            <a:off x="533400" y="1524000"/>
            <a:ext cx="8229600" cy="1143000"/>
          </a:xfrm>
        </p:spPr>
        <p:txBody>
          <a:bodyPr rtlCol="0">
            <a:normAutofit/>
          </a:bodyPr>
          <a:lstStyle/>
          <a:p>
            <a:pPr eaLnBrk="1" fontAlgn="auto" hangingPunct="1">
              <a:spcAft>
                <a:spcPts val="0"/>
              </a:spcAft>
              <a:defRPr/>
            </a:pPr>
            <a:r>
              <a:rPr lang="en-US" b="1" dirty="0" smtClean="0">
                <a:solidFill>
                  <a:srgbClr val="0033CC"/>
                </a:solidFill>
                <a:effectLst>
                  <a:outerShdw blurRad="38100" dist="38100" dir="2700000" algn="tl">
                    <a:srgbClr val="C0C0C0"/>
                  </a:outerShdw>
                </a:effectLst>
                <a:latin typeface="Arial" pitchFamily="34" charset="0"/>
                <a:cs typeface="Arial" pitchFamily="34" charset="0"/>
              </a:rPr>
              <a:t>Hurricanes in History</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5299" name="Rectangle 3"/>
          <p:cNvSpPr>
            <a:spLocks noGrp="1" noChangeArrowheads="1"/>
          </p:cNvSpPr>
          <p:nvPr>
            <p:ph type="title" idx="4294967295"/>
          </p:nvPr>
        </p:nvSpPr>
        <p:spPr>
          <a:xfrm>
            <a:off x="381000" y="1752600"/>
            <a:ext cx="8229600" cy="3581400"/>
          </a:xfrm>
        </p:spPr>
        <p:txBody>
          <a:bodyPr/>
          <a:lstStyle/>
          <a:p>
            <a:pPr eaLnBrk="1" hangingPunct="1"/>
            <a:r>
              <a:rPr lang="en-US" b="1" dirty="0" smtClean="0">
                <a:solidFill>
                  <a:srgbClr val="002060"/>
                </a:solidFill>
                <a:effectLst>
                  <a:outerShdw blurRad="38100" dist="38100" dir="2700000" algn="tl">
                    <a:srgbClr val="000000">
                      <a:alpha val="43137"/>
                    </a:srgbClr>
                  </a:outerShdw>
                </a:effectLst>
              </a:rPr>
              <a:t>Feedback of Global Tropical Cyclone Activity on the Climate System</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1380995" y="228600"/>
            <a:ext cx="7763005" cy="5105400"/>
          </a:xfrm>
          <a:prstGeom prst="rect">
            <a:avLst/>
          </a:prstGeom>
          <a:noFill/>
          <a:ln w="9525">
            <a:noFill/>
            <a:miter lim="800000"/>
            <a:headEnd/>
            <a:tailEnd/>
          </a:ln>
        </p:spPr>
      </p:pic>
      <p:sp>
        <p:nvSpPr>
          <p:cNvPr id="3" name="Rectangle 2"/>
          <p:cNvSpPr/>
          <p:nvPr/>
        </p:nvSpPr>
        <p:spPr>
          <a:xfrm>
            <a:off x="152400" y="5181600"/>
            <a:ext cx="8763000" cy="1477328"/>
          </a:xfrm>
          <a:prstGeom prst="rect">
            <a:avLst/>
          </a:prstGeom>
        </p:spPr>
        <p:txBody>
          <a:bodyPr wrap="square">
            <a:spAutoFit/>
          </a:bodyPr>
          <a:lstStyle/>
          <a:p>
            <a:pPr algn="ctr"/>
            <a:r>
              <a:rPr lang="en-US" dirty="0" smtClean="0">
                <a:solidFill>
                  <a:srgbClr val="002060"/>
                </a:solidFill>
              </a:rPr>
              <a:t>500hPa zonal mean meridional temperature flux (</a:t>
            </a:r>
            <a:r>
              <a:rPr lang="en-US" dirty="0" err="1" smtClean="0">
                <a:solidFill>
                  <a:srgbClr val="002060"/>
                </a:solidFill>
              </a:rPr>
              <a:t>mK</a:t>
            </a:r>
            <a:r>
              <a:rPr lang="en-US" dirty="0" smtClean="0">
                <a:solidFill>
                  <a:srgbClr val="002060"/>
                </a:solidFill>
              </a:rPr>
              <a:t>/s) of the stationary eddies for January through March. The dotted (solid) curve represents the composite mean of the winters following inactive (active) northern hemisphere TC seasons. Error bars represent the standard error of the mean for datasets of size varying from N=9 to 13. Flux calculated using NCAR/NCEP reanalysis for the period 1960‐2008</a:t>
            </a:r>
            <a:endParaRPr lang="en-US" dirty="0">
              <a:solidFill>
                <a:srgbClr val="002060"/>
              </a:solidFill>
            </a:endParaRPr>
          </a:p>
        </p:txBody>
      </p:sp>
      <p:sp>
        <p:nvSpPr>
          <p:cNvPr id="4" name="TextBox 3"/>
          <p:cNvSpPr txBox="1"/>
          <p:nvPr/>
        </p:nvSpPr>
        <p:spPr>
          <a:xfrm>
            <a:off x="228600" y="3124200"/>
            <a:ext cx="1828800" cy="369332"/>
          </a:xfrm>
          <a:prstGeom prst="rect">
            <a:avLst/>
          </a:prstGeom>
          <a:noFill/>
        </p:spPr>
        <p:txBody>
          <a:bodyPr wrap="square" rtlCol="0">
            <a:spAutoFit/>
          </a:bodyPr>
          <a:lstStyle/>
          <a:p>
            <a:pPr algn="ctr"/>
            <a:r>
              <a:rPr lang="en-US" dirty="0" smtClean="0">
                <a:solidFill>
                  <a:srgbClr val="002060"/>
                </a:solidFill>
              </a:rPr>
              <a:t>Hart, 2010</a:t>
            </a:r>
            <a:endParaRPr lang="en-US" dirty="0">
              <a:solidFill>
                <a:srgbClr val="00206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22" name="Picture 2" descr="emily_sst"/>
          <p:cNvPicPr>
            <a:picLocks noChangeAspect="1" noChangeArrowheads="1"/>
          </p:cNvPicPr>
          <p:nvPr/>
        </p:nvPicPr>
        <p:blipFill>
          <a:blip r:embed="rId3" cstate="print"/>
          <a:srcRect/>
          <a:stretch>
            <a:fillRect/>
          </a:stretch>
        </p:blipFill>
        <p:spPr bwMode="auto">
          <a:xfrm>
            <a:off x="1219200" y="0"/>
            <a:ext cx="7081838" cy="6838950"/>
          </a:xfrm>
          <a:prstGeom prst="rect">
            <a:avLst/>
          </a:prstGeom>
          <a:noFill/>
          <a:ln w="9525">
            <a:noFill/>
            <a:miter lim="800000"/>
            <a:headEnd/>
            <a:tailEnd/>
          </a:ln>
        </p:spPr>
      </p:pic>
      <p:sp>
        <p:nvSpPr>
          <p:cNvPr id="56323" name="Freeform 3"/>
          <p:cNvSpPr>
            <a:spLocks/>
          </p:cNvSpPr>
          <p:nvPr/>
        </p:nvSpPr>
        <p:spPr bwMode="auto">
          <a:xfrm>
            <a:off x="1828800" y="2590800"/>
            <a:ext cx="4953000" cy="2209800"/>
          </a:xfrm>
          <a:custGeom>
            <a:avLst/>
            <a:gdLst>
              <a:gd name="T0" fmla="*/ 0 w 3120"/>
              <a:gd name="T1" fmla="*/ 0 h 1392"/>
              <a:gd name="T2" fmla="*/ 2147483647 w 3120"/>
              <a:gd name="T3" fmla="*/ 2147483647 h 1392"/>
              <a:gd name="T4" fmla="*/ 2147483647 w 3120"/>
              <a:gd name="T5" fmla="*/ 2147483647 h 1392"/>
              <a:gd name="T6" fmla="*/ 2147483647 w 3120"/>
              <a:gd name="T7" fmla="*/ 2147483647 h 1392"/>
              <a:gd name="T8" fmla="*/ 2147483647 w 3120"/>
              <a:gd name="T9" fmla="*/ 2147483647 h 1392"/>
              <a:gd name="T10" fmla="*/ 2147483647 w 3120"/>
              <a:gd name="T11" fmla="*/ 2147483647 h 1392"/>
              <a:gd name="T12" fmla="*/ 2147483647 w 3120"/>
              <a:gd name="T13" fmla="*/ 2147483647 h 1392"/>
              <a:gd name="T14" fmla="*/ 2147483647 w 3120"/>
              <a:gd name="T15" fmla="*/ 2147483647 h 1392"/>
              <a:gd name="T16" fmla="*/ 2147483647 w 3120"/>
              <a:gd name="T17" fmla="*/ 2147483647 h 1392"/>
              <a:gd name="T18" fmla="*/ 2147483647 w 3120"/>
              <a:gd name="T19" fmla="*/ 2147483647 h 1392"/>
              <a:gd name="T20" fmla="*/ 2147483647 w 3120"/>
              <a:gd name="T21" fmla="*/ 2147483647 h 1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0"/>
              <a:gd name="T34" fmla="*/ 0 h 1392"/>
              <a:gd name="T35" fmla="*/ 3120 w 3120"/>
              <a:gd name="T36" fmla="*/ 1392 h 1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0" h="1392">
                <a:moveTo>
                  <a:pt x="0" y="0"/>
                </a:moveTo>
                <a:cubicBezTo>
                  <a:pt x="30" y="10"/>
                  <a:pt x="122" y="38"/>
                  <a:pt x="181" y="60"/>
                </a:cubicBezTo>
                <a:cubicBezTo>
                  <a:pt x="240" y="82"/>
                  <a:pt x="290" y="112"/>
                  <a:pt x="356" y="134"/>
                </a:cubicBezTo>
                <a:cubicBezTo>
                  <a:pt x="422" y="156"/>
                  <a:pt x="507" y="166"/>
                  <a:pt x="576" y="192"/>
                </a:cubicBezTo>
                <a:cubicBezTo>
                  <a:pt x="645" y="218"/>
                  <a:pt x="672" y="248"/>
                  <a:pt x="768" y="288"/>
                </a:cubicBezTo>
                <a:cubicBezTo>
                  <a:pt x="864" y="328"/>
                  <a:pt x="1016" y="376"/>
                  <a:pt x="1152" y="432"/>
                </a:cubicBezTo>
                <a:cubicBezTo>
                  <a:pt x="1288" y="488"/>
                  <a:pt x="1448" y="544"/>
                  <a:pt x="1584" y="624"/>
                </a:cubicBezTo>
                <a:cubicBezTo>
                  <a:pt x="1720" y="704"/>
                  <a:pt x="1840" y="832"/>
                  <a:pt x="1968" y="912"/>
                </a:cubicBezTo>
                <a:cubicBezTo>
                  <a:pt x="2096" y="992"/>
                  <a:pt x="2224" y="1040"/>
                  <a:pt x="2352" y="1104"/>
                </a:cubicBezTo>
                <a:cubicBezTo>
                  <a:pt x="2480" y="1168"/>
                  <a:pt x="2608" y="1248"/>
                  <a:pt x="2736" y="1296"/>
                </a:cubicBezTo>
                <a:cubicBezTo>
                  <a:pt x="2864" y="1344"/>
                  <a:pt x="3056" y="1376"/>
                  <a:pt x="3120" y="1392"/>
                </a:cubicBezTo>
              </a:path>
            </a:pathLst>
          </a:custGeom>
          <a:noFill/>
          <a:ln w="76200">
            <a:solidFill>
              <a:schemeClr val="tx1"/>
            </a:solidFill>
            <a:round/>
            <a:headEnd/>
            <a:tailEnd/>
          </a:ln>
        </p:spPr>
        <p:txBody>
          <a:bodyPr wrap="none" anchor="ctr"/>
          <a:lstStyle/>
          <a:p>
            <a:endParaRPr lang="en-US" sz="1800"/>
          </a:p>
        </p:txBody>
      </p:sp>
      <p:sp>
        <p:nvSpPr>
          <p:cNvPr id="56324" name="Text Box 4"/>
          <p:cNvSpPr txBox="1">
            <a:spLocks noChangeArrowheads="1"/>
          </p:cNvSpPr>
          <p:nvPr/>
        </p:nvSpPr>
        <p:spPr bwMode="auto">
          <a:xfrm>
            <a:off x="1447800" y="152400"/>
            <a:ext cx="6599238" cy="519113"/>
          </a:xfrm>
          <a:prstGeom prst="rect">
            <a:avLst/>
          </a:prstGeom>
          <a:solidFill>
            <a:schemeClr val="bg1"/>
          </a:solidFill>
          <a:ln w="9525">
            <a:noFill/>
            <a:miter lim="800000"/>
            <a:headEnd/>
            <a:tailEnd/>
          </a:ln>
        </p:spPr>
        <p:txBody>
          <a:bodyPr wrap="none">
            <a:spAutoFit/>
          </a:bodyPr>
          <a:lstStyle/>
          <a:p>
            <a:r>
              <a:rPr lang="en-US" sz="2800" dirty="0">
                <a:solidFill>
                  <a:srgbClr val="002060"/>
                </a:solidFill>
              </a:rPr>
              <a:t>The wake of Hurricane Emily (July 2005)</a:t>
            </a:r>
          </a:p>
        </p:txBody>
      </p:sp>
      <p:sp>
        <p:nvSpPr>
          <p:cNvPr id="56325" name="Freeform 5"/>
          <p:cNvSpPr>
            <a:spLocks/>
          </p:cNvSpPr>
          <p:nvPr/>
        </p:nvSpPr>
        <p:spPr bwMode="auto">
          <a:xfrm>
            <a:off x="5105400" y="685800"/>
            <a:ext cx="2362200" cy="3124200"/>
          </a:xfrm>
          <a:custGeom>
            <a:avLst/>
            <a:gdLst>
              <a:gd name="T0" fmla="*/ 0 w 1488"/>
              <a:gd name="T1" fmla="*/ 0 h 1968"/>
              <a:gd name="T2" fmla="*/ 2147483647 w 1488"/>
              <a:gd name="T3" fmla="*/ 2147483647 h 1968"/>
              <a:gd name="T4" fmla="*/ 2147483647 w 1488"/>
              <a:gd name="T5" fmla="*/ 2147483647 h 1968"/>
              <a:gd name="T6" fmla="*/ 2147483647 w 1488"/>
              <a:gd name="T7" fmla="*/ 2147483647 h 1968"/>
              <a:gd name="T8" fmla="*/ 2147483647 w 1488"/>
              <a:gd name="T9" fmla="*/ 2147483647 h 1968"/>
              <a:gd name="T10" fmla="*/ 2147483647 w 1488"/>
              <a:gd name="T11" fmla="*/ 2147483647 h 1968"/>
              <a:gd name="T12" fmla="*/ 2147483647 w 1488"/>
              <a:gd name="T13" fmla="*/ 2147483647 h 1968"/>
              <a:gd name="T14" fmla="*/ 0 60000 65536"/>
              <a:gd name="T15" fmla="*/ 0 60000 65536"/>
              <a:gd name="T16" fmla="*/ 0 60000 65536"/>
              <a:gd name="T17" fmla="*/ 0 60000 65536"/>
              <a:gd name="T18" fmla="*/ 0 60000 65536"/>
              <a:gd name="T19" fmla="*/ 0 60000 65536"/>
              <a:gd name="T20" fmla="*/ 0 60000 65536"/>
              <a:gd name="T21" fmla="*/ 0 w 1488"/>
              <a:gd name="T22" fmla="*/ 0 h 1968"/>
              <a:gd name="T23" fmla="*/ 1488 w 1488"/>
              <a:gd name="T24" fmla="*/ 1968 h 1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8" h="1968">
                <a:moveTo>
                  <a:pt x="0" y="0"/>
                </a:moveTo>
                <a:cubicBezTo>
                  <a:pt x="24" y="60"/>
                  <a:pt x="48" y="120"/>
                  <a:pt x="96" y="240"/>
                </a:cubicBezTo>
                <a:cubicBezTo>
                  <a:pt x="144" y="360"/>
                  <a:pt x="224" y="592"/>
                  <a:pt x="288" y="720"/>
                </a:cubicBezTo>
                <a:cubicBezTo>
                  <a:pt x="352" y="848"/>
                  <a:pt x="416" y="928"/>
                  <a:pt x="480" y="1008"/>
                </a:cubicBezTo>
                <a:cubicBezTo>
                  <a:pt x="544" y="1088"/>
                  <a:pt x="576" y="1104"/>
                  <a:pt x="672" y="1200"/>
                </a:cubicBezTo>
                <a:cubicBezTo>
                  <a:pt x="768" y="1296"/>
                  <a:pt x="920" y="1456"/>
                  <a:pt x="1056" y="1584"/>
                </a:cubicBezTo>
                <a:cubicBezTo>
                  <a:pt x="1192" y="1712"/>
                  <a:pt x="1416" y="1904"/>
                  <a:pt x="1488" y="1968"/>
                </a:cubicBezTo>
              </a:path>
            </a:pathLst>
          </a:custGeom>
          <a:noFill/>
          <a:ln w="76200">
            <a:solidFill>
              <a:schemeClr val="tx1"/>
            </a:solidFill>
            <a:round/>
            <a:headEnd/>
            <a:tailEnd/>
          </a:ln>
        </p:spPr>
        <p:txBody>
          <a:bodyPr wrap="none" anchor="ctr"/>
          <a:lstStyle/>
          <a:p>
            <a:endParaRPr lang="en-US" sz="1800"/>
          </a:p>
        </p:txBody>
      </p:sp>
      <p:sp>
        <p:nvSpPr>
          <p:cNvPr id="56326" name="Text Box 6"/>
          <p:cNvSpPr txBox="1">
            <a:spLocks noChangeArrowheads="1"/>
          </p:cNvSpPr>
          <p:nvPr/>
        </p:nvSpPr>
        <p:spPr bwMode="auto">
          <a:xfrm>
            <a:off x="6172200" y="1981200"/>
            <a:ext cx="2932113" cy="823913"/>
          </a:xfrm>
          <a:prstGeom prst="rect">
            <a:avLst/>
          </a:prstGeom>
          <a:noFill/>
          <a:ln w="9525">
            <a:noFill/>
            <a:miter lim="800000"/>
            <a:headEnd/>
            <a:tailEnd/>
          </a:ln>
        </p:spPr>
        <p:txBody>
          <a:bodyPr wrap="none">
            <a:spAutoFit/>
          </a:bodyPr>
          <a:lstStyle/>
          <a:p>
            <a:pPr algn="ctr"/>
            <a:r>
              <a:rPr lang="en-US" sz="2800"/>
              <a:t>Hurricane Dennis</a:t>
            </a:r>
          </a:p>
          <a:p>
            <a:pPr algn="ctr"/>
            <a:r>
              <a:rPr lang="en-US" sz="2000"/>
              <a:t>(one week earlier)</a:t>
            </a:r>
            <a:endParaRPr lang="en-US" sz="2800"/>
          </a:p>
        </p:txBody>
      </p:sp>
      <p:sp>
        <p:nvSpPr>
          <p:cNvPr id="56327" name="Line 7"/>
          <p:cNvSpPr>
            <a:spLocks noChangeShapeType="1"/>
          </p:cNvSpPr>
          <p:nvPr/>
        </p:nvSpPr>
        <p:spPr bwMode="auto">
          <a:xfrm flipH="1">
            <a:off x="7010400" y="2743200"/>
            <a:ext cx="1219200" cy="533400"/>
          </a:xfrm>
          <a:prstGeom prst="line">
            <a:avLst/>
          </a:prstGeom>
          <a:noFill/>
          <a:ln w="9525">
            <a:solidFill>
              <a:schemeClr val="tx1"/>
            </a:solidFill>
            <a:round/>
            <a:headEnd/>
            <a:tailEnd type="triangle" w="med" len="med"/>
          </a:ln>
        </p:spPr>
        <p:txBody>
          <a:bodyPr wrap="none" anchor="ctr"/>
          <a:lstStyle/>
          <a:p>
            <a:endParaRPr lang="en-US"/>
          </a:p>
        </p:txBody>
      </p:sp>
      <p:sp>
        <p:nvSpPr>
          <p:cNvPr id="56328" name="Text Box 8"/>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Rob Korty, CalTech</a:t>
            </a:r>
          </a:p>
        </p:txBody>
      </p:sp>
      <p:sp>
        <p:nvSpPr>
          <p:cNvPr id="208905" name="Text Box 9"/>
          <p:cNvSpPr txBox="1">
            <a:spLocks noChangeArrowheads="1"/>
          </p:cNvSpPr>
          <p:nvPr/>
        </p:nvSpPr>
        <p:spPr bwMode="auto">
          <a:xfrm>
            <a:off x="0" y="1066800"/>
            <a:ext cx="1752600" cy="1311275"/>
          </a:xfrm>
          <a:prstGeom prst="rect">
            <a:avLst/>
          </a:prstGeom>
          <a:noFill/>
          <a:ln w="9525">
            <a:noFill/>
            <a:miter lim="800000"/>
            <a:headEnd/>
            <a:tailEnd/>
          </a:ln>
          <a:effectLst/>
        </p:spPr>
        <p:txBody>
          <a:bodyPr>
            <a:spAutoFit/>
          </a:bodyPr>
          <a:lstStyle/>
          <a:p>
            <a:pPr>
              <a:spcBef>
                <a:spcPct val="50000"/>
              </a:spcBef>
              <a:defRPr/>
            </a:pPr>
            <a:r>
              <a:rPr lang="en-US" sz="2000" dirty="0">
                <a:solidFill>
                  <a:srgbClr val="002060"/>
                </a:solidFill>
                <a:effectLst>
                  <a:outerShdw blurRad="38100" dist="38100" dir="2700000" algn="tl">
                    <a:srgbClr val="C0C0C0"/>
                  </a:outerShdw>
                </a:effectLst>
              </a:rPr>
              <a:t>Sea Surface Temperature in the Wakes of Hurricanes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1" name="Picture 3"/>
          <p:cNvPicPr>
            <a:picLocks noChangeAspect="1" noChangeArrowheads="1"/>
          </p:cNvPicPr>
          <p:nvPr/>
        </p:nvPicPr>
        <p:blipFill>
          <a:blip r:embed="rId2" cstate="print"/>
          <a:srcRect/>
          <a:stretch>
            <a:fillRect/>
          </a:stretch>
        </p:blipFill>
        <p:spPr bwMode="auto">
          <a:xfrm>
            <a:off x="381000" y="1295400"/>
            <a:ext cx="8082342" cy="3886200"/>
          </a:xfrm>
          <a:prstGeom prst="rect">
            <a:avLst/>
          </a:prstGeom>
          <a:noFill/>
          <a:ln w="9525">
            <a:noFill/>
            <a:miter lim="800000"/>
            <a:headEnd/>
            <a:tailEnd/>
          </a:ln>
        </p:spPr>
      </p:pic>
      <p:sp>
        <p:nvSpPr>
          <p:cNvPr id="4" name="TextBox 3"/>
          <p:cNvSpPr txBox="1"/>
          <p:nvPr/>
        </p:nvSpPr>
        <p:spPr>
          <a:xfrm>
            <a:off x="762000" y="228600"/>
            <a:ext cx="7772400" cy="523220"/>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Wake Recovery</a:t>
            </a:r>
            <a:endParaRPr lang="en-US" sz="2800"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1295400" y="5715000"/>
            <a:ext cx="7162800" cy="369332"/>
          </a:xfrm>
          <a:prstGeom prst="rect">
            <a:avLst/>
          </a:prstGeom>
          <a:noFill/>
        </p:spPr>
        <p:txBody>
          <a:bodyPr wrap="square" rtlCol="0">
            <a:spAutoFit/>
          </a:bodyPr>
          <a:lstStyle/>
          <a:p>
            <a:pPr algn="ctr"/>
            <a:r>
              <a:rPr lang="en-US" dirty="0" smtClean="0">
                <a:solidFill>
                  <a:srgbClr val="002060"/>
                </a:solidFill>
              </a:rPr>
              <a:t>Hart, Maue, and Watson, </a:t>
            </a:r>
            <a:r>
              <a:rPr lang="en-US" i="1" dirty="0" smtClean="0">
                <a:solidFill>
                  <a:srgbClr val="002060"/>
                </a:solidFill>
              </a:rPr>
              <a:t>Mon. </a:t>
            </a:r>
            <a:r>
              <a:rPr lang="en-US" i="1" dirty="0" err="1" smtClean="0">
                <a:solidFill>
                  <a:srgbClr val="002060"/>
                </a:solidFill>
              </a:rPr>
              <a:t>Wea</a:t>
            </a:r>
            <a:r>
              <a:rPr lang="en-US" i="1" dirty="0" smtClean="0">
                <a:solidFill>
                  <a:srgbClr val="002060"/>
                </a:solidFill>
              </a:rPr>
              <a:t>. Rev</a:t>
            </a:r>
            <a:r>
              <a:rPr lang="en-US" dirty="0" smtClean="0">
                <a:solidFill>
                  <a:srgbClr val="002060"/>
                </a:solidFill>
              </a:rPr>
              <a:t>., 2007</a:t>
            </a:r>
            <a:endParaRPr lang="en-US" dirty="0">
              <a:solidFill>
                <a:srgbClr val="00206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457200" y="0"/>
            <a:ext cx="8077200" cy="579438"/>
          </a:xfrm>
          <a:prstGeom prst="rect">
            <a:avLst/>
          </a:prstGeom>
          <a:noFill/>
          <a:ln w="9525">
            <a:noFill/>
            <a:miter lim="800000"/>
            <a:headEnd/>
            <a:tailEnd/>
          </a:ln>
        </p:spPr>
        <p:txBody>
          <a:bodyPr>
            <a:spAutoFit/>
          </a:bodyPr>
          <a:lstStyle/>
          <a:p>
            <a:pPr algn="ctr">
              <a:spcBef>
                <a:spcPct val="50000"/>
              </a:spcBef>
            </a:pPr>
            <a:r>
              <a:rPr lang="en-US" sz="3200" dirty="0">
                <a:solidFill>
                  <a:srgbClr val="002060"/>
                </a:solidFill>
                <a:effectLst>
                  <a:outerShdw blurRad="38100" dist="38100" dir="2700000" algn="tl">
                    <a:srgbClr val="000000">
                      <a:alpha val="43137"/>
                    </a:srgbClr>
                  </a:outerShdw>
                </a:effectLst>
              </a:rPr>
              <a:t>Direct mixing by tropical cyclones</a:t>
            </a:r>
          </a:p>
        </p:txBody>
      </p:sp>
      <p:sp>
        <p:nvSpPr>
          <p:cNvPr id="57347" name="Text Box 4"/>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Rob Korty, CalTech</a:t>
            </a:r>
          </a:p>
        </p:txBody>
      </p:sp>
      <p:pic>
        <p:nvPicPr>
          <p:cNvPr id="57348" name="Picture 5" descr="mixing"/>
          <p:cNvPicPr>
            <a:picLocks noGrp="1" noChangeAspect="1" noChangeArrowheads="1"/>
          </p:cNvPicPr>
          <p:nvPr>
            <p:ph idx="4294967295"/>
          </p:nvPr>
        </p:nvPicPr>
        <p:blipFill>
          <a:blip r:embed="rId3" cstate="print"/>
          <a:srcRect/>
          <a:stretch>
            <a:fillRect/>
          </a:stretch>
        </p:blipFill>
        <p:spPr>
          <a:xfrm>
            <a:off x="0" y="609600"/>
            <a:ext cx="8915400" cy="4437063"/>
          </a:xfrm>
          <a:noFill/>
        </p:spPr>
      </p:pic>
      <p:sp>
        <p:nvSpPr>
          <p:cNvPr id="57349" name="Text Box 7"/>
          <p:cNvSpPr txBox="1">
            <a:spLocks noChangeArrowheads="1"/>
          </p:cNvSpPr>
          <p:nvPr/>
        </p:nvSpPr>
        <p:spPr bwMode="auto">
          <a:xfrm>
            <a:off x="304800" y="4953000"/>
            <a:ext cx="8839200" cy="396875"/>
          </a:xfrm>
          <a:prstGeom prst="rect">
            <a:avLst/>
          </a:prstGeom>
          <a:noFill/>
          <a:ln w="9525">
            <a:noFill/>
            <a:miter lim="800000"/>
            <a:headEnd/>
            <a:tailEnd/>
          </a:ln>
        </p:spPr>
        <p:txBody>
          <a:bodyPr>
            <a:spAutoFit/>
          </a:bodyPr>
          <a:lstStyle/>
          <a:p>
            <a:pPr>
              <a:spcBef>
                <a:spcPct val="50000"/>
              </a:spcBef>
            </a:pPr>
            <a:r>
              <a:rPr lang="en-US" sz="2000" b="1"/>
              <a:t>Emanuel (2001) estimated global rate of heat input as 1.4 X 10</a:t>
            </a:r>
            <a:r>
              <a:rPr lang="en-US" sz="2000" b="1" baseline="30000"/>
              <a:t>15</a:t>
            </a:r>
            <a:r>
              <a:rPr lang="en-US" sz="2000" b="1"/>
              <a:t> Watts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descr="trenberth"/>
          <p:cNvPicPr>
            <a:picLocks noChangeAspect="1" noChangeArrowheads="1"/>
          </p:cNvPicPr>
          <p:nvPr/>
        </p:nvPicPr>
        <p:blipFill>
          <a:blip r:embed="rId3" cstate="print">
            <a:lum bright="14000" contrast="-16000"/>
          </a:blip>
          <a:srcRect/>
          <a:stretch>
            <a:fillRect/>
          </a:stretch>
        </p:blipFill>
        <p:spPr bwMode="auto">
          <a:xfrm>
            <a:off x="228600" y="1311275"/>
            <a:ext cx="8610600" cy="5546725"/>
          </a:xfrm>
          <a:prstGeom prst="rect">
            <a:avLst/>
          </a:prstGeom>
          <a:noFill/>
          <a:ln w="9525">
            <a:noFill/>
            <a:miter lim="800000"/>
            <a:headEnd/>
            <a:tailEnd/>
          </a:ln>
        </p:spPr>
      </p:pic>
      <p:sp>
        <p:nvSpPr>
          <p:cNvPr id="58371" name="Text Box 3"/>
          <p:cNvSpPr txBox="1">
            <a:spLocks noChangeArrowheads="1"/>
          </p:cNvSpPr>
          <p:nvPr/>
        </p:nvSpPr>
        <p:spPr bwMode="auto">
          <a:xfrm>
            <a:off x="304800" y="228600"/>
            <a:ext cx="8686800" cy="946150"/>
          </a:xfrm>
          <a:prstGeom prst="rect">
            <a:avLst/>
          </a:prstGeom>
          <a:noFill/>
          <a:ln w="9525">
            <a:noFill/>
            <a:miter lim="800000"/>
            <a:headEnd/>
            <a:tailEnd/>
          </a:ln>
        </p:spPr>
        <p:txBody>
          <a:bodyPr>
            <a:spAutoFit/>
          </a:bodyPr>
          <a:lstStyle/>
          <a:p>
            <a:pPr algn="ctr">
              <a:spcBef>
                <a:spcPct val="50000"/>
              </a:spcBef>
            </a:pPr>
            <a:r>
              <a:rPr lang="en-US" sz="2800" b="1">
                <a:solidFill>
                  <a:srgbClr val="000066"/>
                </a:solidFill>
              </a:rPr>
              <a:t>TC Mixing May Induce Much or Most of the Observed Poleward Heat Flux by the Oceans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2" descr="C:\Users\Kerry Emaanuel\CHIP\Data\THC_heat_flux.tif"/>
          <p:cNvPicPr>
            <a:picLocks noChangeAspect="1" noChangeArrowheads="1"/>
          </p:cNvPicPr>
          <p:nvPr/>
        </p:nvPicPr>
        <p:blipFill>
          <a:blip r:embed="rId2" cstate="print"/>
          <a:srcRect/>
          <a:stretch>
            <a:fillRect/>
          </a:stretch>
        </p:blipFill>
        <p:spPr bwMode="auto">
          <a:xfrm>
            <a:off x="0" y="609599"/>
            <a:ext cx="9144000" cy="5563705"/>
          </a:xfrm>
          <a:prstGeom prst="rect">
            <a:avLst/>
          </a:prstGeom>
          <a:noFill/>
        </p:spPr>
      </p:pic>
      <p:sp>
        <p:nvSpPr>
          <p:cNvPr id="3" name="TextBox 2"/>
          <p:cNvSpPr txBox="1"/>
          <p:nvPr/>
        </p:nvSpPr>
        <p:spPr>
          <a:xfrm>
            <a:off x="685800" y="5943600"/>
            <a:ext cx="2743200" cy="584775"/>
          </a:xfrm>
          <a:prstGeom prst="rect">
            <a:avLst/>
          </a:prstGeom>
          <a:noFill/>
        </p:spPr>
        <p:txBody>
          <a:bodyPr wrap="square" rtlCol="0">
            <a:spAutoFit/>
          </a:bodyPr>
          <a:lstStyle/>
          <a:p>
            <a:pPr algn="ctr"/>
            <a:r>
              <a:rPr lang="en-US" sz="1600" b="1" dirty="0" smtClean="0">
                <a:solidFill>
                  <a:srgbClr val="0070C0"/>
                </a:solidFill>
                <a:latin typeface="Arial" pitchFamily="34" charset="0"/>
                <a:cs typeface="Arial" pitchFamily="34" charset="0"/>
              </a:rPr>
              <a:t>Estimate of total heat uptake by tropical oceans</a:t>
            </a:r>
            <a:endParaRPr lang="en-US" sz="1600" b="1" dirty="0">
              <a:solidFill>
                <a:srgbClr val="0070C0"/>
              </a:solidFill>
              <a:latin typeface="Arial" pitchFamily="34" charset="0"/>
              <a:cs typeface="Arial" pitchFamily="34" charset="0"/>
            </a:endParaRPr>
          </a:p>
        </p:txBody>
      </p:sp>
      <p:sp>
        <p:nvSpPr>
          <p:cNvPr id="4" name="TextBox 3"/>
          <p:cNvSpPr txBox="1"/>
          <p:nvPr/>
        </p:nvSpPr>
        <p:spPr>
          <a:xfrm>
            <a:off x="4724400" y="5867400"/>
            <a:ext cx="1828800" cy="830997"/>
          </a:xfrm>
          <a:prstGeom prst="rect">
            <a:avLst/>
          </a:prstGeom>
          <a:noFill/>
        </p:spPr>
        <p:txBody>
          <a:bodyPr wrap="square" rtlCol="0">
            <a:spAutoFit/>
          </a:bodyPr>
          <a:lstStyle/>
          <a:p>
            <a:pPr algn="ctr"/>
            <a:r>
              <a:rPr lang="en-US" sz="1600" b="1" dirty="0" smtClean="0"/>
              <a:t>Estimate from satellite-derived wake recoveries</a:t>
            </a:r>
            <a:endParaRPr lang="en-US" sz="1600" b="1" dirty="0"/>
          </a:p>
        </p:txBody>
      </p:sp>
      <p:sp>
        <p:nvSpPr>
          <p:cNvPr id="5" name="TextBox 4"/>
          <p:cNvSpPr txBox="1"/>
          <p:nvPr/>
        </p:nvSpPr>
        <p:spPr>
          <a:xfrm>
            <a:off x="6553200" y="5780782"/>
            <a:ext cx="2362200" cy="1077218"/>
          </a:xfrm>
          <a:prstGeom prst="rect">
            <a:avLst/>
          </a:prstGeom>
          <a:noFill/>
        </p:spPr>
        <p:txBody>
          <a:bodyPr wrap="square" rtlCol="0">
            <a:spAutoFit/>
          </a:bodyPr>
          <a:lstStyle/>
          <a:p>
            <a:pPr algn="ctr"/>
            <a:r>
              <a:rPr lang="en-US" sz="1600" b="1" dirty="0" smtClean="0"/>
              <a:t>Extrapolation from detailed ocean measurements of one storm</a:t>
            </a:r>
            <a:endParaRPr lang="en-US" sz="16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304800" y="457200"/>
            <a:ext cx="8347075" cy="6105525"/>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4" descr="fig32"/>
          <p:cNvPicPr>
            <a:picLocks noChangeAspect="1" noChangeArrowheads="1"/>
          </p:cNvPicPr>
          <p:nvPr/>
        </p:nvPicPr>
        <p:blipFill>
          <a:blip r:embed="rId3" cstate="print"/>
          <a:srcRect/>
          <a:stretch>
            <a:fillRect/>
          </a:stretch>
        </p:blipFill>
        <p:spPr bwMode="auto">
          <a:xfrm>
            <a:off x="1600200" y="1524000"/>
            <a:ext cx="5638800" cy="5018088"/>
          </a:xfrm>
          <a:prstGeom prst="rect">
            <a:avLst/>
          </a:prstGeom>
          <a:noFill/>
          <a:ln w="9525">
            <a:noFill/>
            <a:miter lim="800000"/>
            <a:headEnd/>
            <a:tailEnd/>
          </a:ln>
        </p:spPr>
      </p:pic>
      <p:sp>
        <p:nvSpPr>
          <p:cNvPr id="60419" name="Text Box 5"/>
          <p:cNvSpPr txBox="1">
            <a:spLocks noChangeArrowheads="1"/>
          </p:cNvSpPr>
          <p:nvPr/>
        </p:nvSpPr>
        <p:spPr bwMode="auto">
          <a:xfrm>
            <a:off x="457200" y="0"/>
            <a:ext cx="8077200" cy="1187450"/>
          </a:xfrm>
          <a:prstGeom prst="rect">
            <a:avLst/>
          </a:prstGeom>
          <a:noFill/>
          <a:ln w="9525">
            <a:noFill/>
            <a:miter lim="800000"/>
            <a:headEnd/>
            <a:tailEnd/>
          </a:ln>
        </p:spPr>
        <p:txBody>
          <a:bodyPr>
            <a:spAutoFit/>
          </a:bodyPr>
          <a:lstStyle/>
          <a:p>
            <a:pPr algn="ctr">
              <a:spcBef>
                <a:spcPct val="50000"/>
              </a:spcBef>
            </a:pPr>
            <a:r>
              <a:rPr lang="en-US" b="1">
                <a:solidFill>
                  <a:srgbClr val="000066"/>
                </a:solidFill>
              </a:rPr>
              <a:t>TC-Mixing may be Crucial for High-Latitude Warmth and Low-Latitude Moderation During Warm Climates, such as that of the Eocene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65my"/>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p:spPr>
      </p:pic>
      <p:sp>
        <p:nvSpPr>
          <p:cNvPr id="61443" name="Text Box 5"/>
          <p:cNvSpPr txBox="1">
            <a:spLocks noChangeArrowheads="1"/>
          </p:cNvSpPr>
          <p:nvPr/>
        </p:nvSpPr>
        <p:spPr bwMode="auto">
          <a:xfrm>
            <a:off x="1447800" y="838200"/>
            <a:ext cx="2514600" cy="519113"/>
          </a:xfrm>
          <a:prstGeom prst="rect">
            <a:avLst/>
          </a:prstGeom>
          <a:noFill/>
          <a:ln w="9525">
            <a:noFill/>
            <a:miter lim="800000"/>
            <a:headEnd/>
            <a:tailEnd/>
          </a:ln>
        </p:spPr>
        <p:txBody>
          <a:bodyPr>
            <a:spAutoFit/>
          </a:bodyPr>
          <a:lstStyle/>
          <a:p>
            <a:pPr>
              <a:spcBef>
                <a:spcPct val="50000"/>
              </a:spcBef>
            </a:pPr>
            <a:r>
              <a:rPr lang="en-US" sz="2800" b="1"/>
              <a:t>Our future?</a:t>
            </a:r>
          </a:p>
        </p:txBody>
      </p:sp>
      <p:sp>
        <p:nvSpPr>
          <p:cNvPr id="61444" name="Text Box 6"/>
          <p:cNvSpPr txBox="1">
            <a:spLocks noChangeArrowheads="1"/>
          </p:cNvSpPr>
          <p:nvPr/>
        </p:nvSpPr>
        <p:spPr bwMode="auto">
          <a:xfrm>
            <a:off x="152400" y="6461125"/>
            <a:ext cx="5257800" cy="396875"/>
          </a:xfrm>
          <a:prstGeom prst="rect">
            <a:avLst/>
          </a:prstGeom>
          <a:noFill/>
          <a:ln w="9525">
            <a:noFill/>
            <a:miter lim="800000"/>
            <a:headEnd/>
            <a:tailEnd/>
          </a:ln>
        </p:spPr>
        <p:txBody>
          <a:bodyPr>
            <a:spAutoFit/>
          </a:bodyPr>
          <a:lstStyle/>
          <a:p>
            <a:pPr>
              <a:spcBef>
                <a:spcPct val="50000"/>
              </a:spcBef>
            </a:pPr>
            <a:r>
              <a:rPr lang="en-US" sz="2000" b="1">
                <a:solidFill>
                  <a:srgbClr val="FBFEBE"/>
                </a:solidFill>
              </a:rPr>
              <a:t>Figure courtesy of Rob Korty, CalTech</a:t>
            </a:r>
          </a:p>
        </p:txBody>
      </p:sp>
      <p:sp>
        <p:nvSpPr>
          <p:cNvPr id="61445" name="Text Box 7"/>
          <p:cNvSpPr txBox="1">
            <a:spLocks noChangeArrowheads="1"/>
          </p:cNvSpPr>
          <p:nvPr/>
        </p:nvSpPr>
        <p:spPr bwMode="auto">
          <a:xfrm>
            <a:off x="0" y="0"/>
            <a:ext cx="5867400" cy="336550"/>
          </a:xfrm>
          <a:prstGeom prst="rect">
            <a:avLst/>
          </a:prstGeom>
          <a:noFill/>
          <a:ln w="9525">
            <a:noFill/>
            <a:miter lim="800000"/>
            <a:headEnd/>
            <a:tailEnd/>
          </a:ln>
        </p:spPr>
        <p:txBody>
          <a:bodyPr>
            <a:spAutoFit/>
          </a:bodyPr>
          <a:lstStyle/>
          <a:p>
            <a:pPr>
              <a:spcBef>
                <a:spcPct val="50000"/>
              </a:spcBef>
            </a:pPr>
            <a:r>
              <a:rPr lang="en-US" sz="1600" b="1"/>
              <a:t>Depiction of central North America, ~60 million years ago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6"/>
          <p:cNvSpPr>
            <a:spLocks noGrp="1" noChangeArrowheads="1"/>
          </p:cNvSpPr>
          <p:nvPr>
            <p:ph type="title"/>
          </p:nvPr>
        </p:nvSpPr>
        <p:spPr/>
        <p:txBody>
          <a:bodyPr/>
          <a:lstStyle/>
          <a:p>
            <a:pPr eaLnBrk="1" hangingPunct="1"/>
            <a:r>
              <a:rPr lang="en-US" sz="2800" dirty="0" smtClean="0">
                <a:solidFill>
                  <a:srgbClr val="0033CC"/>
                </a:solidFill>
                <a:effectLst>
                  <a:outerShdw blurRad="38100" dist="38100" dir="2700000" algn="tl">
                    <a:srgbClr val="000000">
                      <a:alpha val="43137"/>
                    </a:srgbClr>
                  </a:outerShdw>
                </a:effectLst>
              </a:rPr>
              <a:t>Early historical encounters: The Mongol invasions of Japan in 1274 and 1281</a:t>
            </a:r>
          </a:p>
        </p:txBody>
      </p:sp>
      <p:pic>
        <p:nvPicPr>
          <p:cNvPr id="13315" name="Picture 5" descr="fig1"/>
          <p:cNvPicPr>
            <a:picLocks noGrp="1" noChangeAspect="1" noChangeArrowheads="1"/>
          </p:cNvPicPr>
          <p:nvPr>
            <p:ph idx="1"/>
          </p:nvPr>
        </p:nvPicPr>
        <p:blipFill>
          <a:blip r:embed="rId3" cstate="print"/>
          <a:srcRect/>
          <a:stretch>
            <a:fillRect/>
          </a:stretch>
        </p:blipFill>
        <p:spPr>
          <a:xfrm>
            <a:off x="533400" y="1447800"/>
            <a:ext cx="8229600" cy="4424363"/>
          </a:xfrm>
          <a:noFill/>
        </p:spPr>
      </p:pic>
      <p:sp>
        <p:nvSpPr>
          <p:cNvPr id="13316" name="Text Box 8"/>
          <p:cNvSpPr txBox="1">
            <a:spLocks noChangeArrowheads="1"/>
          </p:cNvSpPr>
          <p:nvPr/>
        </p:nvSpPr>
        <p:spPr bwMode="auto">
          <a:xfrm>
            <a:off x="304800" y="6019800"/>
            <a:ext cx="8458200" cy="641350"/>
          </a:xfrm>
          <a:prstGeom prst="rect">
            <a:avLst/>
          </a:prstGeom>
          <a:noFill/>
          <a:ln w="9525">
            <a:noFill/>
            <a:miter lim="800000"/>
            <a:headEnd/>
            <a:tailEnd/>
          </a:ln>
        </p:spPr>
        <p:txBody>
          <a:bodyPr>
            <a:spAutoFit/>
          </a:bodyPr>
          <a:lstStyle/>
          <a:p>
            <a:pPr algn="ctr">
              <a:spcBef>
                <a:spcPct val="50000"/>
              </a:spcBef>
            </a:pPr>
            <a:r>
              <a:rPr lang="en-US" b="1" dirty="0">
                <a:solidFill>
                  <a:srgbClr val="0033CC"/>
                </a:solidFill>
              </a:rPr>
              <a:t>Scene from the 13th century Mongol invasion scrolls, based on a narrative written by the Japanese warrior </a:t>
            </a:r>
            <a:r>
              <a:rPr lang="en-US" b="1" dirty="0" err="1">
                <a:solidFill>
                  <a:srgbClr val="0033CC"/>
                </a:solidFill>
              </a:rPr>
              <a:t>Takezaki</a:t>
            </a:r>
            <a:r>
              <a:rPr lang="en-US" b="1" dirty="0">
                <a:solidFill>
                  <a:srgbClr val="0033CC"/>
                </a:solidFill>
              </a:rPr>
              <a:t> </a:t>
            </a:r>
            <a:r>
              <a:rPr lang="en-US" b="1" dirty="0" err="1">
                <a:solidFill>
                  <a:srgbClr val="0033CC"/>
                </a:solidFill>
              </a:rPr>
              <a:t>Suenaga</a:t>
            </a:r>
            <a:r>
              <a:rPr lang="en-US" dirty="0">
                <a:solidFill>
                  <a:srgbClr val="0033CC"/>
                </a:solidFill>
              </a:rPr>
              <a:t>.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4" descr="levitusb_2"/>
          <p:cNvPicPr>
            <a:picLocks noChangeAspect="1" noChangeArrowheads="1"/>
          </p:cNvPicPr>
          <p:nvPr/>
        </p:nvPicPr>
        <p:blipFill>
          <a:blip r:embed="rId3" cstate="print"/>
          <a:srcRect/>
          <a:stretch>
            <a:fillRect/>
          </a:stretch>
        </p:blipFill>
        <p:spPr bwMode="auto">
          <a:xfrm>
            <a:off x="4419600" y="0"/>
            <a:ext cx="4724400" cy="2974975"/>
          </a:xfrm>
          <a:prstGeom prst="rect">
            <a:avLst/>
          </a:prstGeom>
          <a:noFill/>
          <a:ln w="9525">
            <a:noFill/>
            <a:miter lim="800000"/>
            <a:headEnd/>
            <a:tailEnd/>
          </a:ln>
        </p:spPr>
      </p:pic>
      <p:pic>
        <p:nvPicPr>
          <p:cNvPr id="59395" name="Picture 5" descr="manabe"/>
          <p:cNvPicPr>
            <a:picLocks noChangeAspect="1" noChangeArrowheads="1"/>
          </p:cNvPicPr>
          <p:nvPr/>
        </p:nvPicPr>
        <p:blipFill>
          <a:blip r:embed="rId4" cstate="print"/>
          <a:srcRect/>
          <a:stretch>
            <a:fillRect/>
          </a:stretch>
        </p:blipFill>
        <p:spPr bwMode="auto">
          <a:xfrm>
            <a:off x="4191000" y="3048000"/>
            <a:ext cx="4800600" cy="3602038"/>
          </a:xfrm>
          <a:prstGeom prst="rect">
            <a:avLst/>
          </a:prstGeom>
          <a:noFill/>
          <a:ln w="9525">
            <a:noFill/>
            <a:miter lim="800000"/>
            <a:headEnd/>
            <a:tailEnd/>
          </a:ln>
        </p:spPr>
      </p:pic>
      <p:sp>
        <p:nvSpPr>
          <p:cNvPr id="59396" name="Text Box 6"/>
          <p:cNvSpPr txBox="1">
            <a:spLocks noChangeArrowheads="1"/>
          </p:cNvSpPr>
          <p:nvPr/>
        </p:nvSpPr>
        <p:spPr bwMode="auto">
          <a:xfrm>
            <a:off x="228600" y="304800"/>
            <a:ext cx="4038600" cy="1878013"/>
          </a:xfrm>
          <a:prstGeom prst="rect">
            <a:avLst/>
          </a:prstGeom>
          <a:noFill/>
          <a:ln w="9525">
            <a:noFill/>
            <a:miter lim="800000"/>
            <a:headEnd/>
            <a:tailEnd/>
          </a:ln>
        </p:spPr>
        <p:txBody>
          <a:bodyPr>
            <a:spAutoFit/>
          </a:bodyPr>
          <a:lstStyle/>
          <a:p>
            <a:r>
              <a:rPr lang="en-US" sz="1800" b="1"/>
              <a:t>Linear trend (1955–2003) of the zonally integrated heat content of the world ocean by one-degree latitude belts for 100-m thick layers. Source: Levitus et al., 2005</a:t>
            </a:r>
          </a:p>
          <a:p>
            <a:pPr>
              <a:spcBef>
                <a:spcPct val="50000"/>
              </a:spcBef>
            </a:pPr>
            <a:endParaRPr lang="en-US" sz="1800" b="1"/>
          </a:p>
        </p:txBody>
      </p:sp>
      <p:sp>
        <p:nvSpPr>
          <p:cNvPr id="59397" name="Text Box 7"/>
          <p:cNvSpPr txBox="1">
            <a:spLocks noChangeArrowheads="1"/>
          </p:cNvSpPr>
          <p:nvPr/>
        </p:nvSpPr>
        <p:spPr bwMode="auto">
          <a:xfrm>
            <a:off x="381000" y="5181600"/>
            <a:ext cx="3657600" cy="1190625"/>
          </a:xfrm>
          <a:prstGeom prst="rect">
            <a:avLst/>
          </a:prstGeom>
          <a:noFill/>
          <a:ln w="9525">
            <a:noFill/>
            <a:miter lim="800000"/>
            <a:headEnd/>
            <a:tailEnd/>
          </a:ln>
        </p:spPr>
        <p:txBody>
          <a:bodyPr>
            <a:spAutoFit/>
          </a:bodyPr>
          <a:lstStyle/>
          <a:p>
            <a:pPr>
              <a:spcBef>
                <a:spcPct val="50000"/>
              </a:spcBef>
            </a:pPr>
            <a:r>
              <a:rPr lang="en-US" sz="1800" b="1"/>
              <a:t>Zonally averaged temperature trend due to global warming in a coupled climate model.  Source:  Manabe et al, 1991</a:t>
            </a:r>
          </a:p>
        </p:txBody>
      </p:sp>
      <p:sp>
        <p:nvSpPr>
          <p:cNvPr id="59398" name="Text Box 8"/>
          <p:cNvSpPr txBox="1">
            <a:spLocks noChangeArrowheads="1"/>
          </p:cNvSpPr>
          <p:nvPr/>
        </p:nvSpPr>
        <p:spPr bwMode="auto">
          <a:xfrm>
            <a:off x="228600" y="2743200"/>
            <a:ext cx="3733800" cy="1552575"/>
          </a:xfrm>
          <a:prstGeom prst="rect">
            <a:avLst/>
          </a:prstGeom>
          <a:noFill/>
          <a:ln w="9525">
            <a:noFill/>
            <a:miter lim="800000"/>
            <a:headEnd/>
            <a:tailEnd/>
          </a:ln>
        </p:spPr>
        <p:txBody>
          <a:bodyPr>
            <a:spAutoFit/>
          </a:bodyPr>
          <a:lstStyle/>
          <a:p>
            <a:pPr algn="ctr">
              <a:spcBef>
                <a:spcPct val="50000"/>
              </a:spcBef>
            </a:pPr>
            <a:r>
              <a:rPr lang="en-US" b="1">
                <a:solidFill>
                  <a:srgbClr val="000066"/>
                </a:solidFill>
              </a:rPr>
              <a:t>TC-Mixing may explain difference between observed and modeled ocean warming</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4770" name="Rectangle 2"/>
          <p:cNvSpPr>
            <a:spLocks noGrp="1" noChangeArrowheads="1"/>
          </p:cNvSpPr>
          <p:nvPr>
            <p:ph type="title"/>
          </p:nvPr>
        </p:nvSpPr>
        <p:spPr>
          <a:xfrm>
            <a:off x="228600" y="1295400"/>
            <a:ext cx="8458200" cy="3124200"/>
          </a:xfrm>
        </p:spPr>
        <p:txBody>
          <a:bodyPr/>
          <a:lstStyle/>
          <a:p>
            <a:pPr eaLnBrk="1" hangingPunct="1">
              <a:defRPr/>
            </a:pPr>
            <a:r>
              <a:rPr lang="en-US" b="1" dirty="0" smtClean="0">
                <a:solidFill>
                  <a:srgbClr val="002060"/>
                </a:solidFill>
                <a:effectLst>
                  <a:outerShdw blurRad="38100" dist="38100" dir="2700000" algn="tl">
                    <a:srgbClr val="C0C0C0"/>
                  </a:outerShdw>
                </a:effectLst>
              </a:rPr>
              <a:t>What is Causing Changes in Tropical Atlantic Sea Surface Temperature?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6818" name="Text Box 2"/>
          <p:cNvSpPr txBox="1">
            <a:spLocks noChangeArrowheads="1"/>
          </p:cNvSpPr>
          <p:nvPr/>
        </p:nvSpPr>
        <p:spPr bwMode="auto">
          <a:xfrm>
            <a:off x="228600" y="228600"/>
            <a:ext cx="8686800" cy="830263"/>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10-year Running Average of Aug-Oct Northern Hemisphere Surface Temp and Hurricane Region Ocean Temp</a:t>
            </a:r>
          </a:p>
        </p:txBody>
      </p:sp>
      <p:pic>
        <p:nvPicPr>
          <p:cNvPr id="32772" name="Picture 4" descr="C:\Users\Kerry Emaanuel\Graphics\Technical figures\atlantic_sst_NH_T.png"/>
          <p:cNvPicPr>
            <a:picLocks noChangeAspect="1" noChangeArrowheads="1"/>
          </p:cNvPicPr>
          <p:nvPr/>
        </p:nvPicPr>
        <p:blipFill>
          <a:blip r:embed="rId4" cstate="print"/>
          <a:srcRect/>
          <a:stretch>
            <a:fillRect/>
          </a:stretch>
        </p:blipFill>
        <p:spPr bwMode="auto">
          <a:xfrm>
            <a:off x="762000" y="762000"/>
            <a:ext cx="7793038" cy="592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Grp="1" noChangeAspect="1" noChangeArrowheads="1"/>
          </p:cNvPicPr>
          <p:nvPr>
            <p:ph idx="4294967295"/>
          </p:nvPr>
        </p:nvPicPr>
        <p:blipFill>
          <a:blip r:embed="rId3" cstate="print"/>
          <a:srcRect/>
          <a:stretch>
            <a:fillRect/>
          </a:stretch>
        </p:blipFill>
        <p:spPr>
          <a:xfrm>
            <a:off x="304800" y="685800"/>
            <a:ext cx="8458200" cy="5818188"/>
          </a:xfrm>
          <a:noFill/>
        </p:spPr>
      </p:pic>
      <p:sp>
        <p:nvSpPr>
          <p:cNvPr id="173059" name="TextBox 2"/>
          <p:cNvSpPr txBox="1">
            <a:spLocks noChangeArrowheads="1"/>
          </p:cNvSpPr>
          <p:nvPr/>
        </p:nvSpPr>
        <p:spPr bwMode="auto">
          <a:xfrm>
            <a:off x="1143000" y="228600"/>
            <a:ext cx="7391400" cy="946150"/>
          </a:xfrm>
          <a:prstGeom prst="rect">
            <a:avLst/>
          </a:prstGeom>
          <a:noFill/>
          <a:ln w="9525">
            <a:noFill/>
            <a:miter lim="800000"/>
            <a:headEnd/>
            <a:tailEnd/>
          </a:ln>
        </p:spPr>
        <p:txBody>
          <a:bodyPr>
            <a:spAutoFit/>
          </a:bodyPr>
          <a:lstStyle/>
          <a:p>
            <a:pPr algn="ctr">
              <a:defRPr/>
            </a:pPr>
            <a:r>
              <a:rPr lang="en-US" sz="2800">
                <a:solidFill>
                  <a:srgbClr val="002162"/>
                </a:solidFill>
                <a:effectLst>
                  <a:outerShdw blurRad="38100" dist="38100" dir="2700000" algn="tl">
                    <a:srgbClr val="C0C0C0"/>
                  </a:outerShdw>
                </a:effectLst>
                <a:latin typeface="Calibri" pitchFamily="34" charset="0"/>
              </a:rPr>
              <a:t>Estimates of Global Mean Surface Temperature from the Instrumental Record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p:txBody>
          <a:bodyPr/>
          <a:lstStyle/>
          <a:p>
            <a:endParaRPr lang="en-US" smtClean="0"/>
          </a:p>
        </p:txBody>
      </p:sp>
      <p:pic>
        <p:nvPicPr>
          <p:cNvPr id="33795" name="Picture 2" descr="fig15"/>
          <p:cNvPicPr>
            <a:picLocks noGrp="1" noChangeAspect="1" noChangeArrowheads="1"/>
          </p:cNvPicPr>
          <p:nvPr>
            <p:ph sz="half" idx="1"/>
          </p:nvPr>
        </p:nvPicPr>
        <p:blipFill>
          <a:blip r:embed="rId3" cstate="print">
            <a:lum bright="60000" contrast="-76000"/>
          </a:blip>
          <a:srcRect/>
          <a:stretch>
            <a:fillRect/>
          </a:stretch>
        </p:blipFill>
        <p:spPr>
          <a:xfrm>
            <a:off x="0" y="0"/>
            <a:ext cx="9144000" cy="6858000"/>
          </a:xfrm>
          <a:noFill/>
        </p:spPr>
      </p:pic>
      <p:sp>
        <p:nvSpPr>
          <p:cNvPr id="33796" name="Rectangle 4"/>
          <p:cNvSpPr>
            <a:spLocks noGrp="1" noChangeArrowheads="1"/>
          </p:cNvSpPr>
          <p:nvPr>
            <p:ph type="body" idx="4294967295"/>
          </p:nvPr>
        </p:nvSpPr>
        <p:spPr>
          <a:xfrm>
            <a:off x="0" y="1981200"/>
            <a:ext cx="8229600" cy="3810000"/>
          </a:xfrm>
        </p:spPr>
        <p:txBody>
          <a:bodyPr/>
          <a:lstStyle/>
          <a:p>
            <a:pPr>
              <a:buFontTx/>
              <a:buNone/>
            </a:pPr>
            <a:endParaRPr lang="en-US" smtClean="0"/>
          </a:p>
          <a:p>
            <a:endParaRPr lang="en-US" smtClean="0"/>
          </a:p>
        </p:txBody>
      </p:sp>
      <p:pic>
        <p:nvPicPr>
          <p:cNvPr id="33797" name="Picture 10" descr="Climate_Change_Attribution"/>
          <p:cNvPicPr>
            <a:picLocks noGrp="1" noChangeAspect="1" noChangeArrowheads="1"/>
          </p:cNvPicPr>
          <p:nvPr>
            <p:ph sz="half" idx="2"/>
          </p:nvPr>
        </p:nvPicPr>
        <p:blipFill>
          <a:blip r:embed="rId4" cstate="print"/>
          <a:srcRect/>
          <a:stretch>
            <a:fillRect/>
          </a:stretch>
        </p:blipFill>
        <p:spPr>
          <a:xfrm>
            <a:off x="1981200" y="152400"/>
            <a:ext cx="5653088" cy="6477000"/>
          </a:xfr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68965" name="Text Box 5"/>
          <p:cNvSpPr txBox="1">
            <a:spLocks noChangeArrowheads="1"/>
          </p:cNvSpPr>
          <p:nvPr/>
        </p:nvSpPr>
        <p:spPr bwMode="auto">
          <a:xfrm>
            <a:off x="304800" y="228600"/>
            <a:ext cx="8686800" cy="1200329"/>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Tropical Atlantic SST(blue),</a:t>
            </a:r>
            <a:r>
              <a:rPr lang="en-US" sz="2400" b="1" dirty="0">
                <a:solidFill>
                  <a:schemeClr val="tx2">
                    <a:lumMod val="60000"/>
                    <a:lumOff val="40000"/>
                  </a:schemeClr>
                </a:solidFill>
                <a:effectLst>
                  <a:outerShdw blurRad="38100" dist="38100" dir="2700000" algn="tl">
                    <a:srgbClr val="C0C0C0"/>
                  </a:outerShdw>
                </a:effectLst>
              </a:rPr>
              <a:t> </a:t>
            </a:r>
            <a:r>
              <a:rPr lang="en-US" sz="2400" b="1" dirty="0">
                <a:solidFill>
                  <a:srgbClr val="FFFF00"/>
                </a:solidFill>
                <a:effectLst>
                  <a:outerShdw blurRad="38100" dist="38100" dir="2700000" algn="tl">
                    <a:srgbClr val="C0C0C0"/>
                  </a:outerShdw>
                </a:effectLst>
              </a:rPr>
              <a:t>Global Mean Surface Temperature (red), </a:t>
            </a:r>
            <a:br>
              <a:rPr lang="en-US" sz="2400" b="1" dirty="0">
                <a:solidFill>
                  <a:srgbClr val="FFFF00"/>
                </a:solidFill>
                <a:effectLst>
                  <a:outerShdw blurRad="38100" dist="38100" dir="2700000" algn="tl">
                    <a:srgbClr val="C0C0C0"/>
                  </a:outerShdw>
                </a:effectLst>
              </a:rPr>
            </a:br>
            <a:r>
              <a:rPr lang="en-US" sz="2400" b="1" dirty="0">
                <a:solidFill>
                  <a:srgbClr val="002060"/>
                </a:solidFill>
                <a:effectLst>
                  <a:outerShdw blurRad="38100" dist="38100" dir="2700000" algn="tl">
                    <a:srgbClr val="C0C0C0"/>
                  </a:outerShdw>
                </a:effectLst>
              </a:rPr>
              <a:t>Aerosol Forcing (aqua)</a:t>
            </a:r>
          </a:p>
        </p:txBody>
      </p:sp>
      <p:pic>
        <p:nvPicPr>
          <p:cNvPr id="34820" name="Picture 6" descr="Mann_Emanuel_1"/>
          <p:cNvPicPr>
            <a:picLocks noChangeAspect="1" noChangeArrowheads="1"/>
          </p:cNvPicPr>
          <p:nvPr/>
        </p:nvPicPr>
        <p:blipFill>
          <a:blip r:embed="rId4" cstate="print">
            <a:lum bright="-4000" contrast="-10000"/>
          </a:blip>
          <a:srcRect/>
          <a:stretch>
            <a:fillRect/>
          </a:stretch>
        </p:blipFill>
        <p:spPr bwMode="auto">
          <a:xfrm>
            <a:off x="1676400" y="1828800"/>
            <a:ext cx="5846763" cy="4413250"/>
          </a:xfrm>
          <a:prstGeom prst="rect">
            <a:avLst/>
          </a:prstGeom>
          <a:noFill/>
          <a:ln w="9525">
            <a:noFill/>
            <a:miter lim="800000"/>
            <a:headEnd/>
            <a:tailEnd/>
          </a:ln>
        </p:spPr>
      </p:pic>
      <p:sp>
        <p:nvSpPr>
          <p:cNvPr id="34821"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4822" name="Text Box 8"/>
          <p:cNvSpPr txBox="1">
            <a:spLocks noChangeArrowheads="1"/>
          </p:cNvSpPr>
          <p:nvPr/>
        </p:nvSpPr>
        <p:spPr bwMode="auto">
          <a:xfrm>
            <a:off x="3124200" y="2438400"/>
            <a:ext cx="3200400" cy="304800"/>
          </a:xfrm>
          <a:prstGeom prst="rect">
            <a:avLst/>
          </a:prstGeom>
          <a:noFill/>
          <a:ln w="9525">
            <a:noFill/>
            <a:miter lim="800000"/>
            <a:headEnd/>
            <a:tailEnd/>
          </a:ln>
        </p:spPr>
        <p:txBody>
          <a:bodyPr>
            <a:spAutoFit/>
          </a:bodyPr>
          <a:lstStyle/>
          <a:p>
            <a:pPr>
              <a:spcBef>
                <a:spcPct val="50000"/>
              </a:spcBef>
            </a:pPr>
            <a:r>
              <a:rPr lang="en-US" sz="1400" b="1"/>
              <a:t>Global mean surface temperature</a:t>
            </a:r>
          </a:p>
        </p:txBody>
      </p:sp>
      <p:sp>
        <p:nvSpPr>
          <p:cNvPr id="34823" name="Line 9"/>
          <p:cNvSpPr>
            <a:spLocks noChangeShapeType="1"/>
          </p:cNvSpPr>
          <p:nvPr/>
        </p:nvSpPr>
        <p:spPr bwMode="auto">
          <a:xfrm>
            <a:off x="6096000" y="2743200"/>
            <a:ext cx="533400" cy="304800"/>
          </a:xfrm>
          <a:prstGeom prst="line">
            <a:avLst/>
          </a:prstGeom>
          <a:noFill/>
          <a:ln w="50800">
            <a:solidFill>
              <a:schemeClr val="tx1"/>
            </a:solidFill>
            <a:round/>
            <a:headEnd/>
            <a:tailEnd type="triangle" w="med" len="med"/>
          </a:ln>
        </p:spPr>
        <p:txBody>
          <a:bodyPr/>
          <a:lstStyle/>
          <a:p>
            <a:endParaRPr lang="en-US"/>
          </a:p>
        </p:txBody>
      </p:sp>
      <p:sp>
        <p:nvSpPr>
          <p:cNvPr id="34824" name="Text Box 10"/>
          <p:cNvSpPr txBox="1">
            <a:spLocks noChangeArrowheads="1"/>
          </p:cNvSpPr>
          <p:nvPr/>
        </p:nvSpPr>
        <p:spPr bwMode="auto">
          <a:xfrm>
            <a:off x="5257800" y="48006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4825" name="Line 11"/>
          <p:cNvSpPr>
            <a:spLocks noChangeShapeType="1"/>
          </p:cNvSpPr>
          <p:nvPr/>
        </p:nvSpPr>
        <p:spPr bwMode="auto">
          <a:xfrm flipH="1" flipV="1">
            <a:off x="6781800" y="4267200"/>
            <a:ext cx="152400" cy="609600"/>
          </a:xfrm>
          <a:prstGeom prst="line">
            <a:avLst/>
          </a:prstGeom>
          <a:noFill/>
          <a:ln w="50800">
            <a:solidFill>
              <a:schemeClr val="tx1"/>
            </a:solidFill>
            <a:round/>
            <a:headEnd/>
            <a:tailEnd type="triangle" w="med" len="med"/>
          </a:ln>
        </p:spPr>
        <p:txBody>
          <a:bodyPr/>
          <a:lstStyle/>
          <a:p>
            <a:endParaRPr lang="en-US"/>
          </a:p>
        </p:txBody>
      </p:sp>
      <p:sp>
        <p:nvSpPr>
          <p:cNvPr id="34826" name="Text Box 12"/>
          <p:cNvSpPr txBox="1">
            <a:spLocks noChangeArrowheads="1"/>
          </p:cNvSpPr>
          <p:nvPr/>
        </p:nvSpPr>
        <p:spPr bwMode="auto">
          <a:xfrm>
            <a:off x="2667000" y="5486400"/>
            <a:ext cx="3124200" cy="304800"/>
          </a:xfrm>
          <a:prstGeom prst="rect">
            <a:avLst/>
          </a:prstGeom>
          <a:noFill/>
          <a:ln w="9525">
            <a:noFill/>
            <a:miter lim="800000"/>
            <a:headEnd/>
            <a:tailEnd/>
          </a:ln>
        </p:spPr>
        <p:txBody>
          <a:bodyPr>
            <a:spAutoFit/>
          </a:bodyPr>
          <a:lstStyle/>
          <a:p>
            <a:pPr>
              <a:spcBef>
                <a:spcPct val="50000"/>
              </a:spcBef>
            </a:pPr>
            <a:r>
              <a:rPr lang="en-US" sz="1400" b="1"/>
              <a:t>Sulfate aerosol radiative forcing</a:t>
            </a:r>
          </a:p>
        </p:txBody>
      </p:sp>
      <p:sp>
        <p:nvSpPr>
          <p:cNvPr id="34827" name="Line 13"/>
          <p:cNvSpPr>
            <a:spLocks noChangeShapeType="1"/>
          </p:cNvSpPr>
          <p:nvPr/>
        </p:nvSpPr>
        <p:spPr bwMode="auto">
          <a:xfrm flipV="1">
            <a:off x="5105400" y="5334000"/>
            <a:ext cx="685800" cy="152400"/>
          </a:xfrm>
          <a:prstGeom prst="line">
            <a:avLst/>
          </a:prstGeom>
          <a:noFill/>
          <a:ln w="508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35843" name="Picture 12" descr="Mann_Emanuel_2"/>
          <p:cNvPicPr>
            <a:picLocks noChangeAspect="1" noChangeArrowheads="1"/>
          </p:cNvPicPr>
          <p:nvPr/>
        </p:nvPicPr>
        <p:blipFill>
          <a:blip r:embed="rId4" cstate="print">
            <a:lum bright="-6000" contrast="-24000"/>
          </a:blip>
          <a:srcRect/>
          <a:stretch>
            <a:fillRect/>
          </a:stretch>
        </p:blipFill>
        <p:spPr bwMode="auto">
          <a:xfrm>
            <a:off x="1676400" y="1600200"/>
            <a:ext cx="5989638" cy="4352925"/>
          </a:xfrm>
          <a:prstGeom prst="rect">
            <a:avLst/>
          </a:prstGeom>
          <a:noFill/>
          <a:ln w="9525">
            <a:noFill/>
            <a:miter lim="800000"/>
            <a:headEnd/>
            <a:tailEnd/>
          </a:ln>
        </p:spPr>
      </p:pic>
      <p:sp>
        <p:nvSpPr>
          <p:cNvPr id="171011" name="Text Box 3"/>
          <p:cNvSpPr txBox="1">
            <a:spLocks noChangeArrowheads="1"/>
          </p:cNvSpPr>
          <p:nvPr/>
        </p:nvSpPr>
        <p:spPr bwMode="auto">
          <a:xfrm>
            <a:off x="304800" y="0"/>
            <a:ext cx="8686800" cy="1373188"/>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FFFF00"/>
                </a:solidFill>
                <a:effectLst>
                  <a:outerShdw blurRad="38100" dist="38100" dir="2700000" algn="tl">
                    <a:srgbClr val="C0C0C0"/>
                  </a:outerShdw>
                </a:effectLst>
              </a:rPr>
              <a:t>Best Fit Linear Combination of Global Warming and Aerosol Forcing (red) versus Tropical Atlantic SST (blue)</a:t>
            </a:r>
          </a:p>
        </p:txBody>
      </p:sp>
      <p:sp>
        <p:nvSpPr>
          <p:cNvPr id="35845"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5846" name="Line 7"/>
          <p:cNvSpPr>
            <a:spLocks noChangeShapeType="1"/>
          </p:cNvSpPr>
          <p:nvPr/>
        </p:nvSpPr>
        <p:spPr bwMode="auto">
          <a:xfrm>
            <a:off x="4419600" y="2438400"/>
            <a:ext cx="533400" cy="304800"/>
          </a:xfrm>
          <a:prstGeom prst="line">
            <a:avLst/>
          </a:prstGeom>
          <a:noFill/>
          <a:ln w="50800">
            <a:solidFill>
              <a:schemeClr val="tx1"/>
            </a:solidFill>
            <a:round/>
            <a:headEnd/>
            <a:tailEnd type="triangle" w="med" len="med"/>
          </a:ln>
        </p:spPr>
        <p:txBody>
          <a:bodyPr/>
          <a:lstStyle/>
          <a:p>
            <a:endParaRPr lang="en-US"/>
          </a:p>
        </p:txBody>
      </p:sp>
      <p:sp>
        <p:nvSpPr>
          <p:cNvPr id="35847" name="Text Box 8"/>
          <p:cNvSpPr txBox="1">
            <a:spLocks noChangeArrowheads="1"/>
          </p:cNvSpPr>
          <p:nvPr/>
        </p:nvSpPr>
        <p:spPr bwMode="auto">
          <a:xfrm>
            <a:off x="2362200" y="20574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5848" name="Line 9"/>
          <p:cNvSpPr>
            <a:spLocks noChangeShapeType="1"/>
          </p:cNvSpPr>
          <p:nvPr/>
        </p:nvSpPr>
        <p:spPr bwMode="auto">
          <a:xfrm flipH="1" flipV="1">
            <a:off x="6629400" y="4038600"/>
            <a:ext cx="152400" cy="609600"/>
          </a:xfrm>
          <a:prstGeom prst="line">
            <a:avLst/>
          </a:prstGeom>
          <a:noFill/>
          <a:ln w="50800">
            <a:solidFill>
              <a:schemeClr val="tx1"/>
            </a:solidFill>
            <a:round/>
            <a:headEnd/>
            <a:tailEnd type="triangle" w="med" len="med"/>
          </a:ln>
        </p:spPr>
        <p:txBody>
          <a:bodyPr/>
          <a:lstStyle/>
          <a:p>
            <a:endParaRPr lang="en-US"/>
          </a:p>
        </p:txBody>
      </p:sp>
      <p:sp>
        <p:nvSpPr>
          <p:cNvPr id="35849" name="Text Box 10"/>
          <p:cNvSpPr txBox="1">
            <a:spLocks noChangeArrowheads="1"/>
          </p:cNvSpPr>
          <p:nvPr/>
        </p:nvSpPr>
        <p:spPr bwMode="auto">
          <a:xfrm>
            <a:off x="5029200" y="4724400"/>
            <a:ext cx="3581400" cy="304800"/>
          </a:xfrm>
          <a:prstGeom prst="rect">
            <a:avLst/>
          </a:prstGeom>
          <a:noFill/>
          <a:ln w="9525">
            <a:noFill/>
            <a:miter lim="800000"/>
            <a:headEnd/>
            <a:tailEnd/>
          </a:ln>
        </p:spPr>
        <p:txBody>
          <a:bodyPr>
            <a:spAutoFit/>
          </a:bodyPr>
          <a:lstStyle/>
          <a:p>
            <a:pPr>
              <a:spcBef>
                <a:spcPct val="50000"/>
              </a:spcBef>
            </a:pPr>
            <a:r>
              <a:rPr lang="en-US" sz="1400" b="1"/>
              <a:t>Global Surface T + Aerosol Forcing</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65539" name="Rectangle 3"/>
          <p:cNvSpPr>
            <a:spLocks noGrp="1" noChangeArrowheads="1"/>
          </p:cNvSpPr>
          <p:nvPr>
            <p:ph type="title" idx="4294967295"/>
          </p:nvPr>
        </p:nvSpPr>
        <p:spPr>
          <a:xfrm>
            <a:off x="381000" y="1752600"/>
            <a:ext cx="8229600" cy="3581400"/>
          </a:xfrm>
        </p:spPr>
        <p:txBody>
          <a:bodyPr/>
          <a:lstStyle/>
          <a:p>
            <a:pPr eaLnBrk="1" hangingPunct="1">
              <a:defRPr/>
            </a:pPr>
            <a:r>
              <a:rPr lang="en-US" b="1" smtClean="0">
                <a:effectLst>
                  <a:outerShdw blurRad="38100" dist="38100" dir="2700000" algn="tl">
                    <a:srgbClr val="C0C0C0"/>
                  </a:outerShdw>
                </a:effectLst>
              </a:rPr>
              <a:t>Pushing Back the Record of Tropical Cyclone Activity:</a:t>
            </a:r>
            <a:br>
              <a:rPr lang="en-US" b="1" smtClean="0">
                <a:effectLst>
                  <a:outerShdw blurRad="38100" dist="38100" dir="2700000" algn="tl">
                    <a:srgbClr val="C0C0C0"/>
                  </a:outerShdw>
                </a:effectLst>
              </a:rPr>
            </a:b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r>
              <a:rPr lang="en-US" b="1" smtClean="0">
                <a:solidFill>
                  <a:srgbClr val="000066"/>
                </a:solidFill>
                <a:effectLst>
                  <a:outerShdw blurRad="38100" dist="38100" dir="2700000" algn="tl">
                    <a:srgbClr val="C0C0C0"/>
                  </a:outerShdw>
                </a:effectLst>
              </a:rPr>
              <a:t>Paleotempestology</a:t>
            </a: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endParaRPr lang="en-US"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eaLnBrk="0" hangingPunct="0"/>
            <a:r>
              <a:rPr lang="en-US" sz="1600" b="1"/>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eaLnBrk="0" hangingPunct="0"/>
            <a:r>
              <a:rPr lang="en-US" sz="1600" b="1"/>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eaLnBrk="0" hangingPunct="0"/>
            <a:r>
              <a:rPr lang="en-US" sz="1400" b="1"/>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eaLnBrk="0" hangingPunct="0"/>
            <a:r>
              <a:rPr lang="en-US" sz="1600" b="1"/>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eaLnBrk="0" hangingPunct="0"/>
            <a:r>
              <a:rPr lang="en-US" sz="1400" b="1"/>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endParaRPr lang="en-US"/>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endParaRPr lang="en-US"/>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endParaRPr lang="en-US"/>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a:spcBef>
                <a:spcPct val="50000"/>
              </a:spcBef>
            </a:pPr>
            <a:r>
              <a:rPr lang="en-US" sz="2800" b="1" dirty="0">
                <a:solidFill>
                  <a:srgbClr val="000066"/>
                </a:solidFill>
              </a:rPr>
              <a:t>Paleotempestology</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5" name="Text Box 5"/>
          <p:cNvSpPr txBox="1">
            <a:spLocks noChangeArrowheads="1"/>
          </p:cNvSpPr>
          <p:nvPr/>
        </p:nvSpPr>
        <p:spPr bwMode="auto">
          <a:xfrm>
            <a:off x="0" y="6019800"/>
            <a:ext cx="4343400" cy="641350"/>
          </a:xfrm>
          <a:prstGeom prst="rect">
            <a:avLst/>
          </a:prstGeom>
          <a:noFill/>
          <a:ln w="9525">
            <a:noFill/>
            <a:miter lim="800000"/>
            <a:headEnd/>
            <a:tailEnd/>
          </a:ln>
        </p:spPr>
        <p:txBody>
          <a:bodyPr>
            <a:spAutoFit/>
          </a:bodyPr>
          <a:lstStyle/>
          <a:p>
            <a:pPr>
              <a:spcBef>
                <a:spcPct val="50000"/>
              </a:spcBef>
            </a:pPr>
            <a:r>
              <a:rPr lang="en-US" sz="1800" b="1">
                <a:solidFill>
                  <a:schemeClr val="bg1"/>
                </a:solidFill>
              </a:rPr>
              <a:t>Source:  Jeff Donnelly, Jon Woodruff, Phil Lane; WHOI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Galveston, 1900</a:t>
            </a:r>
            <a:endParaRPr lang="en-US"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101377" name="Rectangle 1"/>
          <p:cNvSpPr>
            <a:spLocks noChangeArrowheads="1"/>
          </p:cNvSpPr>
          <p:nvPr/>
        </p:nvSpPr>
        <p:spPr bwMode="auto">
          <a:xfrm>
            <a:off x="685800" y="1827311"/>
            <a:ext cx="7391400" cy="29854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opinion held by some who are unacquainted with the actual conditions of things, that Galveston will at some time be seriously damaged by some such disturbance, is simply an absurd delusion</a:t>
            </a:r>
          </a:p>
          <a:p>
            <a:pPr marL="0" marR="0" lvl="0" indent="381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F2AB1"/>
              </a:solidFill>
              <a:effectLst/>
              <a:latin typeface="Arial" pitchFamily="34" charset="0"/>
              <a:cs typeface="Arial" pitchFamily="34" charset="0"/>
            </a:endParaRPr>
          </a:p>
          <a:p>
            <a:pPr marL="0" marR="0" lvl="0" indent="3810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  </a:t>
            </a: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Isaac Cline, Local Forecast Official and Section Director, U.S Weather Bureau, Galveston, Texas, in </a:t>
            </a:r>
            <a:r>
              <a:rPr kumimoji="0" lang="en-US" sz="22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Galveston News</a:t>
            </a: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 1891</a:t>
            </a:r>
            <a:endParaRPr kumimoji="0" lang="en-US" sz="2200" b="0" i="0" u="none" strike="noStrike" cap="none" normalizeH="0" baseline="0" dirty="0" smtClean="0">
              <a:ln>
                <a:noFill/>
              </a:ln>
              <a:solidFill>
                <a:srgbClr val="0F2AB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7">
                                            <p:txEl>
                                              <p:pRg st="0" end="0"/>
                                            </p:txEl>
                                          </p:spTgt>
                                        </p:tgtEl>
                                        <p:attrNameLst>
                                          <p:attrName>style.visibility</p:attrName>
                                        </p:attrNameLst>
                                      </p:cBhvr>
                                      <p:to>
                                        <p:strVal val="visible"/>
                                      </p:to>
                                    </p:set>
                                    <p:animEffect transition="in" filter="fade">
                                      <p:cBhvr>
                                        <p:cTn id="7" dur="2000"/>
                                        <p:tgtEl>
                                          <p:spTgt spid="10137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1377">
                                            <p:txEl>
                                              <p:pRg st="2" end="2"/>
                                            </p:txEl>
                                          </p:spTgt>
                                        </p:tgtEl>
                                        <p:attrNameLst>
                                          <p:attrName>style.visibility</p:attrName>
                                        </p:attrNameLst>
                                      </p:cBhvr>
                                      <p:to>
                                        <p:strVal val="visible"/>
                                      </p:to>
                                    </p:set>
                                    <p:animEffect transition="in" filter="fade">
                                      <p:cBhvr>
                                        <p:cTn id="10" dur="2000"/>
                                        <p:tgtEl>
                                          <p:spTgt spid="1013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a:stretch>
            <a:fillRect/>
          </a:stretch>
        </p:blipFill>
        <p:spPr bwMode="auto">
          <a:xfrm>
            <a:off x="685800" y="228600"/>
            <a:ext cx="7835900" cy="5789613"/>
          </a:xfrm>
          <a:prstGeom prst="rect">
            <a:avLst/>
          </a:prstGeom>
          <a:noFill/>
          <a:ln w="9525">
            <a:noFill/>
            <a:miter lim="800000"/>
            <a:headEnd/>
            <a:tailEnd/>
          </a:ln>
        </p:spPr>
      </p:pic>
      <p:sp>
        <p:nvSpPr>
          <p:cNvPr id="39939" name="Text Box 5"/>
          <p:cNvSpPr txBox="1">
            <a:spLocks noChangeArrowheads="1"/>
          </p:cNvSpPr>
          <p:nvPr/>
        </p:nvSpPr>
        <p:spPr bwMode="auto">
          <a:xfrm>
            <a:off x="1600200" y="6248400"/>
            <a:ext cx="6781800" cy="366713"/>
          </a:xfrm>
          <a:prstGeom prst="rect">
            <a:avLst/>
          </a:prstGeom>
          <a:noFill/>
          <a:ln w="9525">
            <a:noFill/>
            <a:miter lim="800000"/>
            <a:headEnd/>
            <a:tailEnd/>
          </a:ln>
        </p:spPr>
        <p:txBody>
          <a:bodyPr>
            <a:spAutoFit/>
          </a:bodyPr>
          <a:lstStyle/>
          <a:p>
            <a:pPr>
              <a:spcBef>
                <a:spcPct val="50000"/>
              </a:spcBef>
            </a:pPr>
            <a:r>
              <a:rPr lang="en-US" sz="1800" b="1" dirty="0">
                <a:solidFill>
                  <a:schemeClr val="bg1"/>
                </a:solidFill>
              </a:rPr>
              <a:t>Source:  Jeff Donnelly, Jon Woodruff, Phil Lane; WHOI</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3306763"/>
          </a:xfrm>
        </p:spPr>
        <p:txBody>
          <a:bodyPr rtlCol="0">
            <a:normAutofit/>
          </a:bodyPr>
          <a:lstStyle/>
          <a:p>
            <a:pPr fontAlgn="auto">
              <a:spcAft>
                <a:spcPts val="0"/>
              </a:spcAft>
              <a:defRPr/>
            </a:pPr>
            <a:r>
              <a:rPr lang="en-US" dirty="0" smtClean="0">
                <a:solidFill>
                  <a:srgbClr val="002060"/>
                </a:solidFill>
                <a:effectLst>
                  <a:outerShdw blurRad="38100" dist="38100" dir="2700000" algn="tl">
                    <a:srgbClr val="000000">
                      <a:alpha val="43137"/>
                    </a:srgbClr>
                  </a:outerShdw>
                </a:effectLst>
              </a:rPr>
              <a:t>Inferences from Modeling</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4"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p:spPr>
      </p:pic>
      <p:sp>
        <p:nvSpPr>
          <p:cNvPr id="559106" name="Rectangle 2"/>
          <p:cNvSpPr>
            <a:spLocks noGrp="1" noChangeArrowheads="1"/>
          </p:cNvSpPr>
          <p:nvPr>
            <p:ph type="title"/>
          </p:nvPr>
        </p:nvSpPr>
        <p:spPr>
          <a:xfrm>
            <a:off x="457200" y="0"/>
            <a:ext cx="8229600" cy="1143000"/>
          </a:xfrm>
        </p:spPr>
        <p:txBody>
          <a:bodyPr rtlCol="0">
            <a:normAutofit/>
          </a:bodyPr>
          <a:lstStyle/>
          <a:p>
            <a:pPr fontAlgn="auto">
              <a:spcAft>
                <a:spcPts val="0"/>
              </a:spcAft>
              <a:defRPr/>
            </a:pPr>
            <a:r>
              <a:rPr lang="en-US" b="1" dirty="0" smtClean="0">
                <a:solidFill>
                  <a:srgbClr val="FFFF00"/>
                </a:solidFill>
                <a:effectLst>
                  <a:outerShdw blurRad="38100" dist="38100" dir="2700000" algn="tl">
                    <a:srgbClr val="C0C0C0"/>
                  </a:outerShdw>
                </a:effectLst>
              </a:rPr>
              <a:t>The Problem:</a:t>
            </a:r>
          </a:p>
        </p:txBody>
      </p:sp>
      <p:sp>
        <p:nvSpPr>
          <p:cNvPr id="5124" name="Rectangle 3"/>
          <p:cNvSpPr>
            <a:spLocks noGrp="1" noChangeArrowheads="1"/>
          </p:cNvSpPr>
          <p:nvPr>
            <p:ph type="body" sz="half" idx="1"/>
          </p:nvPr>
        </p:nvSpPr>
        <p:spPr>
          <a:xfrm>
            <a:off x="457200" y="2057400"/>
            <a:ext cx="8229600" cy="3657600"/>
          </a:xfrm>
        </p:spPr>
        <p:txBody>
          <a:bodyPr rtlCol="0">
            <a:normAutofit fontScale="85000" lnSpcReduction="20000"/>
          </a:bodyPr>
          <a:lstStyle/>
          <a:p>
            <a:pPr fontAlgn="auto">
              <a:spcAft>
                <a:spcPts val="0"/>
              </a:spcAft>
              <a:buFontTx/>
              <a:buNone/>
              <a:defRPr/>
            </a:pPr>
            <a:endParaRPr lang="en-US" sz="2800" b="1" dirty="0" smtClean="0">
              <a:solidFill>
                <a:srgbClr val="002266"/>
              </a:solidFill>
              <a:effectLst>
                <a:outerShdw blurRad="38100" dist="38100" dir="2700000" algn="tl">
                  <a:srgbClr val="C0C0C0"/>
                </a:outerShdw>
              </a:effectLst>
            </a:endParaRPr>
          </a:p>
          <a:p>
            <a:pPr fontAlgn="auto">
              <a:spcAft>
                <a:spcPts val="0"/>
              </a:spcAft>
              <a:buFont typeface="Arial" pitchFamily="34" charset="0"/>
              <a:buChar char="•"/>
              <a:defRPr/>
            </a:pPr>
            <a:r>
              <a:rPr lang="en-US" sz="3900" b="1" dirty="0" smtClean="0">
                <a:solidFill>
                  <a:srgbClr val="002266"/>
                </a:solidFill>
                <a:effectLst>
                  <a:outerShdw blurRad="38100" dist="38100" dir="2700000" algn="tl">
                    <a:srgbClr val="C0C0C0"/>
                  </a:outerShdw>
                </a:effectLst>
              </a:rPr>
              <a:t>Global models are far too coarse to simulate high intensity tropical cyclones</a:t>
            </a:r>
          </a:p>
          <a:p>
            <a:pPr fontAlgn="auto">
              <a:spcAft>
                <a:spcPts val="0"/>
              </a:spcAft>
              <a:buFont typeface="Arial" pitchFamily="34" charset="0"/>
              <a:buChar char="•"/>
              <a:defRPr/>
            </a:pPr>
            <a:endParaRPr lang="en-US" sz="3900" b="1" dirty="0" smtClean="0">
              <a:solidFill>
                <a:srgbClr val="002266"/>
              </a:solidFill>
              <a:effectLst>
                <a:outerShdw blurRad="38100" dist="38100" dir="2700000" algn="tl">
                  <a:srgbClr val="C0C0C0"/>
                </a:outerShdw>
              </a:effectLst>
            </a:endParaRPr>
          </a:p>
          <a:p>
            <a:pPr fontAlgn="auto">
              <a:spcAft>
                <a:spcPts val="0"/>
              </a:spcAft>
              <a:buFont typeface="Arial" pitchFamily="34" charset="0"/>
              <a:buChar char="•"/>
              <a:defRPr/>
            </a:pPr>
            <a:r>
              <a:rPr lang="en-US" sz="3900" b="1" dirty="0" smtClean="0">
                <a:solidFill>
                  <a:srgbClr val="002266"/>
                </a:solidFill>
                <a:effectLst>
                  <a:outerShdw blurRad="38100" dist="38100" dir="2700000" algn="tl">
                    <a:srgbClr val="C0C0C0"/>
                  </a:outerShdw>
                </a:effectLst>
              </a:rPr>
              <a:t>Embedding regional models within global models introduces problems stemming from incompatibility of models, and even regional models are usually too coarse</a:t>
            </a:r>
          </a:p>
          <a:p>
            <a:pPr fontAlgn="auto">
              <a:spcAft>
                <a:spcPts val="0"/>
              </a:spcAft>
              <a:buFontTx/>
              <a:buNone/>
              <a:defRPr/>
            </a:pPr>
            <a:endParaRPr lang="en-US" sz="2400" dirty="0" smtClean="0">
              <a:effectLst>
                <a:outerShdw blurRad="38100" dist="38100" dir="2700000" algn="tl">
                  <a:srgbClr val="C0C0C0"/>
                </a:outerShdw>
              </a:effectLst>
            </a:endParaRPr>
          </a:p>
          <a:p>
            <a:pPr fontAlgn="auto">
              <a:spcAft>
                <a:spcPts val="0"/>
              </a:spcAft>
              <a:buFontTx/>
              <a:buNone/>
              <a:defRPr/>
            </a:pPr>
            <a:endParaRPr lang="en-US" sz="2400" dirty="0" smtClean="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C:\Users\Kerry Emaanuel\Graphics\Transparent Figures\Intensity_histo_models.png"/>
          <p:cNvPicPr>
            <a:picLocks noChangeAspect="1" noChangeArrowheads="1"/>
          </p:cNvPicPr>
          <p:nvPr/>
        </p:nvPicPr>
        <p:blipFill>
          <a:blip r:embed="rId2" cstate="print"/>
          <a:srcRect t="10204" b="9389"/>
          <a:stretch>
            <a:fillRect/>
          </a:stretch>
        </p:blipFill>
        <p:spPr bwMode="auto">
          <a:xfrm>
            <a:off x="228600" y="228600"/>
            <a:ext cx="5478463" cy="6203950"/>
          </a:xfrm>
          <a:prstGeom prst="rect">
            <a:avLst/>
          </a:prstGeom>
          <a:noFill/>
          <a:ln w="9525">
            <a:noFill/>
            <a:miter lim="800000"/>
            <a:headEnd/>
            <a:tailEnd/>
          </a:ln>
        </p:spPr>
      </p:pic>
      <p:sp>
        <p:nvSpPr>
          <p:cNvPr id="17411" name="TextBox 5"/>
          <p:cNvSpPr txBox="1">
            <a:spLocks noChangeArrowheads="1"/>
          </p:cNvSpPr>
          <p:nvPr/>
        </p:nvSpPr>
        <p:spPr bwMode="auto">
          <a:xfrm>
            <a:off x="5257800" y="1828800"/>
            <a:ext cx="3505200" cy="2308225"/>
          </a:xfrm>
          <a:prstGeom prst="rect">
            <a:avLst/>
          </a:prstGeom>
          <a:noFill/>
          <a:ln w="9525">
            <a:noFill/>
            <a:miter lim="800000"/>
            <a:headEnd/>
            <a:tailEnd/>
          </a:ln>
        </p:spPr>
        <p:txBody>
          <a:bodyPr>
            <a:spAutoFit/>
          </a:bodyPr>
          <a:lstStyle/>
          <a:p>
            <a:r>
              <a:rPr lang="en-US" sz="2400">
                <a:solidFill>
                  <a:srgbClr val="002060"/>
                </a:solidFill>
                <a:latin typeface="Calibri" pitchFamily="34" charset="0"/>
              </a:rPr>
              <a:t>Histograms of Tropical Cyclone Intensity as Simulated by a Global Model with 50 km grid point spacing. (Courtesy Isaac Held, GFDL)</a:t>
            </a:r>
          </a:p>
        </p:txBody>
      </p:sp>
      <p:cxnSp>
        <p:nvCxnSpPr>
          <p:cNvPr id="10" name="Straight Connector 9"/>
          <p:cNvCxnSpPr/>
          <p:nvPr/>
        </p:nvCxnSpPr>
        <p:spPr>
          <a:xfrm rot="5400000">
            <a:off x="2324100" y="12573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324100" y="33147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324100" y="53721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124200" y="5105400"/>
            <a:ext cx="2895600" cy="533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16" name="TextBox 16"/>
          <p:cNvSpPr txBox="1">
            <a:spLocks noChangeArrowheads="1"/>
          </p:cNvSpPr>
          <p:nvPr/>
        </p:nvSpPr>
        <p:spPr bwMode="auto">
          <a:xfrm>
            <a:off x="6096000" y="5486400"/>
            <a:ext cx="2667000" cy="369888"/>
          </a:xfrm>
          <a:prstGeom prst="rect">
            <a:avLst/>
          </a:prstGeom>
          <a:noFill/>
          <a:ln w="9525">
            <a:noFill/>
            <a:miter lim="800000"/>
            <a:headEnd/>
            <a:tailEnd/>
          </a:ln>
        </p:spPr>
        <p:txBody>
          <a:bodyPr>
            <a:spAutoFit/>
          </a:bodyPr>
          <a:lstStyle/>
          <a:p>
            <a:r>
              <a:rPr lang="en-US">
                <a:latin typeface="Calibri" pitchFamily="34" charset="0"/>
              </a:rPr>
              <a:t>Category 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C:\Users\Kerry Emaanuel\World Bank Project\miroc_pdf.png"/>
          <p:cNvPicPr>
            <a:picLocks noChangeAspect="1" noChangeArrowheads="1"/>
          </p:cNvPicPr>
          <p:nvPr/>
        </p:nvPicPr>
        <p:blipFill>
          <a:blip r:embed="rId2" cstate="print"/>
          <a:srcRect/>
          <a:stretch>
            <a:fillRect/>
          </a:stretch>
        </p:blipFill>
        <p:spPr bwMode="auto">
          <a:xfrm>
            <a:off x="4343400" y="152400"/>
            <a:ext cx="4268788" cy="3200400"/>
          </a:xfrm>
          <a:prstGeom prst="rect">
            <a:avLst/>
          </a:prstGeom>
          <a:noFill/>
          <a:ln w="9525">
            <a:noFill/>
            <a:miter lim="800000"/>
            <a:headEnd/>
            <a:tailEnd/>
          </a:ln>
        </p:spPr>
      </p:pic>
      <p:pic>
        <p:nvPicPr>
          <p:cNvPr id="18435" name="Picture 3" descr="C:\Users\Kerry Emaanuel\World Bank Project\miroc_dam_prob.png"/>
          <p:cNvPicPr>
            <a:picLocks noChangeAspect="1" noChangeArrowheads="1"/>
          </p:cNvPicPr>
          <p:nvPr/>
        </p:nvPicPr>
        <p:blipFill>
          <a:blip r:embed="rId3" cstate="print"/>
          <a:srcRect/>
          <a:stretch>
            <a:fillRect/>
          </a:stretch>
        </p:blipFill>
        <p:spPr bwMode="auto">
          <a:xfrm>
            <a:off x="4343400" y="3390900"/>
            <a:ext cx="4267200" cy="3198813"/>
          </a:xfrm>
          <a:prstGeom prst="rect">
            <a:avLst/>
          </a:prstGeom>
          <a:noFill/>
          <a:ln w="9525">
            <a:noFill/>
            <a:miter lim="800000"/>
            <a:headEnd/>
            <a:tailEnd/>
          </a:ln>
        </p:spPr>
      </p:pic>
      <p:sp>
        <p:nvSpPr>
          <p:cNvPr id="18436" name="TextBox 3"/>
          <p:cNvSpPr txBox="1">
            <a:spLocks noChangeArrowheads="1"/>
          </p:cNvSpPr>
          <p:nvPr/>
        </p:nvSpPr>
        <p:spPr bwMode="auto">
          <a:xfrm>
            <a:off x="457200" y="914400"/>
            <a:ext cx="3200400" cy="1384300"/>
          </a:xfrm>
          <a:prstGeom prst="rect">
            <a:avLst/>
          </a:prstGeom>
          <a:noFill/>
          <a:ln w="9525">
            <a:noFill/>
            <a:miter lim="800000"/>
            <a:headEnd/>
            <a:tailEnd/>
          </a:ln>
        </p:spPr>
        <p:txBody>
          <a:bodyPr>
            <a:spAutoFit/>
          </a:bodyPr>
          <a:lstStyle/>
          <a:p>
            <a:r>
              <a:rPr lang="en-US" sz="2800">
                <a:solidFill>
                  <a:srgbClr val="002060"/>
                </a:solidFill>
                <a:latin typeface="Calibri" pitchFamily="34" charset="0"/>
              </a:rPr>
              <a:t>Probability Density of TC Damage, U.S. East Coast</a:t>
            </a:r>
          </a:p>
        </p:txBody>
      </p:sp>
      <p:sp>
        <p:nvSpPr>
          <p:cNvPr id="18437" name="TextBox 4"/>
          <p:cNvSpPr txBox="1">
            <a:spLocks noChangeArrowheads="1"/>
          </p:cNvSpPr>
          <p:nvPr/>
        </p:nvSpPr>
        <p:spPr bwMode="auto">
          <a:xfrm>
            <a:off x="381000" y="4114800"/>
            <a:ext cx="3200400" cy="2246313"/>
          </a:xfrm>
          <a:prstGeom prst="rect">
            <a:avLst/>
          </a:prstGeom>
          <a:noFill/>
          <a:ln w="9525">
            <a:noFill/>
            <a:miter lim="800000"/>
            <a:headEnd/>
            <a:tailEnd/>
          </a:ln>
        </p:spPr>
        <p:txBody>
          <a:bodyPr>
            <a:spAutoFit/>
          </a:bodyPr>
          <a:lstStyle/>
          <a:p>
            <a:r>
              <a:rPr lang="en-US" sz="2800">
                <a:solidFill>
                  <a:srgbClr val="002060"/>
                </a:solidFill>
                <a:latin typeface="Calibri" pitchFamily="34" charset="0"/>
              </a:rPr>
              <a:t>Damage Multiplied by Probability Density of TC Damage, U.S. East Coast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457200" y="1676400"/>
            <a:ext cx="8153400" cy="3970338"/>
          </a:xfrm>
          <a:prstGeom prst="rect">
            <a:avLst/>
          </a:prstGeom>
          <a:noFill/>
          <a:ln w="9525">
            <a:noFill/>
            <a:miter lim="800000"/>
            <a:headEnd/>
            <a:tailEnd/>
          </a:ln>
        </p:spPr>
        <p:txBody>
          <a:bodyPr>
            <a:spAutoFit/>
          </a:bodyPr>
          <a:lstStyle/>
          <a:p>
            <a:pPr algn="just"/>
            <a:r>
              <a:rPr lang="en-US" sz="3600" b="1">
                <a:solidFill>
                  <a:srgbClr val="002060"/>
                </a:solidFill>
                <a:latin typeface="Calibri" pitchFamily="34" charset="0"/>
              </a:rPr>
              <a:t>To the extent that they simulate tropical cyclones at all, global models simulate storms that are largely irrelevant to society and to the climate system itself, given that ocean stirring effects are heavily weighted towards the most intense storms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sz="3200" dirty="0" smtClean="0">
                <a:solidFill>
                  <a:srgbClr val="002060"/>
                </a:solidFill>
                <a:effectLst>
                  <a:outerShdw blurRad="38100" dist="38100" dir="2700000" algn="tl">
                    <a:srgbClr val="000000">
                      <a:alpha val="43137"/>
                    </a:srgbClr>
                  </a:outerShdw>
                </a:effectLst>
              </a:rPr>
              <a:t>Decomposition of PDI Trends</a:t>
            </a:r>
            <a:endParaRPr lang="en-US" sz="3200" dirty="0">
              <a:solidFill>
                <a:srgbClr val="002060"/>
              </a:solidFill>
              <a:effectLst>
                <a:outerShdw blurRad="38100" dist="38100" dir="2700000" algn="tl">
                  <a:srgbClr val="000000">
                    <a:alpha val="43137"/>
                  </a:srgbClr>
                </a:outerShdw>
              </a:effectLst>
            </a:endParaRPr>
          </a:p>
        </p:txBody>
      </p:sp>
      <p:pic>
        <p:nvPicPr>
          <p:cNvPr id="22531" name="Picture 2" descr="C:\Users\Kerry Emaanuel\Graphics\Transparent Figures\1980_2006_pdi_decomp_trend.PNG"/>
          <p:cNvPicPr>
            <a:picLocks noChangeAspect="1" noChangeArrowheads="1"/>
          </p:cNvPicPr>
          <p:nvPr/>
        </p:nvPicPr>
        <p:blipFill>
          <a:blip r:embed="rId3" cstate="print"/>
          <a:srcRect/>
          <a:stretch>
            <a:fillRect/>
          </a:stretch>
        </p:blipFill>
        <p:spPr bwMode="auto">
          <a:xfrm>
            <a:off x="228600" y="685800"/>
            <a:ext cx="8820150" cy="61722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ss007e14908"/>
          <p:cNvPicPr>
            <a:picLocks noGrp="1" noChangeAspect="1" noChangeArrowheads="1"/>
          </p:cNvPicPr>
          <p:nvPr>
            <p:ph sz="quarter" idx="2"/>
          </p:nvPr>
        </p:nvPicPr>
        <p:blipFill>
          <a:blip r:embed="rId3" cstate="print">
            <a:lum bright="36000" contrast="-54000"/>
          </a:blip>
          <a:srcRect b="4210"/>
          <a:stretch>
            <a:fillRect/>
          </a:stretch>
        </p:blipFill>
        <p:spPr>
          <a:xfrm>
            <a:off x="0" y="0"/>
            <a:ext cx="9144000" cy="6858000"/>
          </a:xfrm>
          <a:noFill/>
        </p:spPr>
      </p:pic>
      <p:sp>
        <p:nvSpPr>
          <p:cNvPr id="196611" name="Rectangle 3"/>
          <p:cNvSpPr>
            <a:spLocks noGrp="1" noChangeArrowheads="1"/>
          </p:cNvSpPr>
          <p:nvPr>
            <p:ph type="title"/>
          </p:nvPr>
        </p:nvSpPr>
        <p:spPr>
          <a:xfrm>
            <a:off x="457200" y="0"/>
            <a:ext cx="8229600" cy="1143000"/>
          </a:xfrm>
        </p:spPr>
        <p:txBody>
          <a:bodyPr/>
          <a:lstStyle/>
          <a:p>
            <a:pPr eaLnBrk="1" hangingPunct="1">
              <a:defRPr/>
            </a:pPr>
            <a:r>
              <a:rPr lang="en-US" sz="4000" dirty="0" smtClean="0">
                <a:solidFill>
                  <a:srgbClr val="FFFF00"/>
                </a:solidFill>
                <a:effectLst>
                  <a:outerShdw blurRad="38100" dist="38100" dir="2700000" algn="tl">
                    <a:srgbClr val="C0C0C0"/>
                  </a:outerShdw>
                </a:effectLst>
              </a:rPr>
              <a:t>Sensitivity to Shear and Potential Intensity</a:t>
            </a:r>
          </a:p>
        </p:txBody>
      </p:sp>
      <p:pic>
        <p:nvPicPr>
          <p:cNvPr id="67588" name="Picture 3" descr="C:\Users\Kerry Emaanuel\Riskproject\Shear_PI_Comp2.png"/>
          <p:cNvPicPr>
            <a:picLocks noGrp="1" noChangeAspect="1" noChangeArrowheads="1"/>
          </p:cNvPicPr>
          <p:nvPr>
            <p:ph sz="quarter" idx="2"/>
          </p:nvPr>
        </p:nvPicPr>
        <p:blipFill>
          <a:blip r:embed="rId4" cstate="print"/>
          <a:srcRect/>
          <a:stretch>
            <a:fillRect/>
          </a:stretch>
        </p:blipFill>
        <p:spPr>
          <a:xfrm>
            <a:off x="1295400" y="1219200"/>
            <a:ext cx="6850063" cy="5411788"/>
          </a:xfr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1752600" y="2286000"/>
          <a:ext cx="5665124" cy="1750460"/>
        </p:xfrm>
        <a:graphic>
          <a:graphicData uri="http://schemas.openxmlformats.org/presentationml/2006/ole">
            <p:oleObj spid="_x0000_s121858" name="Equation" r:id="rId4" imgW="2260440" imgH="698400" progId="Equation.DSMT4">
              <p:embed/>
            </p:oleObj>
          </a:graphicData>
        </a:graphic>
      </p:graphicFrame>
      <p:sp>
        <p:nvSpPr>
          <p:cNvPr id="4" name="TextBox 3"/>
          <p:cNvSpPr txBox="1"/>
          <p:nvPr/>
        </p:nvSpPr>
        <p:spPr>
          <a:xfrm>
            <a:off x="914400" y="381000"/>
            <a:ext cx="6858000" cy="954107"/>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Hydrostatic Compensation (following Holloway and Neelin)</a:t>
            </a:r>
            <a:endParaRPr lang="en-US" sz="2800"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609600" y="1752600"/>
            <a:ext cx="5638800" cy="369332"/>
          </a:xfrm>
          <a:prstGeom prst="rect">
            <a:avLst/>
          </a:prstGeom>
          <a:noFill/>
        </p:spPr>
        <p:txBody>
          <a:bodyPr wrap="square" rtlCol="0">
            <a:spAutoFit/>
          </a:bodyPr>
          <a:lstStyle/>
          <a:p>
            <a:r>
              <a:rPr lang="en-US" dirty="0" smtClean="0">
                <a:solidFill>
                  <a:srgbClr val="002060"/>
                </a:solidFill>
              </a:rPr>
              <a:t>Perturbations to moist adiabatic troposphere:</a:t>
            </a:r>
            <a:endParaRPr lang="en-US" dirty="0">
              <a:solidFill>
                <a:srgbClr val="002060"/>
              </a:solidFill>
            </a:endParaRPr>
          </a:p>
        </p:txBody>
      </p:sp>
      <p:sp>
        <p:nvSpPr>
          <p:cNvPr id="6" name="TextBox 5"/>
          <p:cNvSpPr txBox="1"/>
          <p:nvPr/>
        </p:nvSpPr>
        <p:spPr>
          <a:xfrm>
            <a:off x="762000" y="4114800"/>
            <a:ext cx="6400800" cy="381000"/>
          </a:xfrm>
          <a:prstGeom prst="rect">
            <a:avLst/>
          </a:prstGeom>
          <a:noFill/>
        </p:spPr>
        <p:txBody>
          <a:bodyPr wrap="square" rtlCol="0">
            <a:spAutoFit/>
          </a:bodyPr>
          <a:lstStyle/>
          <a:p>
            <a:r>
              <a:rPr lang="en-US" dirty="0" smtClean="0">
                <a:solidFill>
                  <a:srgbClr val="002060"/>
                </a:solidFill>
              </a:rPr>
              <a:t>Stratospheric compensation:</a:t>
            </a:r>
            <a:endParaRPr lang="en-US" dirty="0">
              <a:solidFill>
                <a:srgbClr val="002060"/>
              </a:solidFill>
            </a:endParaRPr>
          </a:p>
        </p:txBody>
      </p:sp>
      <p:graphicFrame>
        <p:nvGraphicFramePr>
          <p:cNvPr id="7" name="Object 6"/>
          <p:cNvGraphicFramePr>
            <a:graphicFrameLocks noChangeAspect="1"/>
          </p:cNvGraphicFramePr>
          <p:nvPr/>
        </p:nvGraphicFramePr>
        <p:xfrm>
          <a:off x="1554163" y="4876800"/>
          <a:ext cx="6127750" cy="1066800"/>
        </p:xfrm>
        <a:graphic>
          <a:graphicData uri="http://schemas.openxmlformats.org/presentationml/2006/ole">
            <p:oleObj spid="_x0000_s121859" name="Equation" r:id="rId5" imgW="2552400" imgH="444240" progId="Equation.DSMT4">
              <p:embed/>
            </p:oleObj>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29000" y="2362200"/>
          <a:ext cx="1766094" cy="614293"/>
        </p:xfrm>
        <a:graphic>
          <a:graphicData uri="http://schemas.openxmlformats.org/presentationml/2006/ole">
            <p:oleObj spid="_x0000_s122882" name="Equation" r:id="rId4" imgW="583920" imgH="203040" progId="Equation.DSMT4">
              <p:embed/>
            </p:oleObj>
          </a:graphicData>
        </a:graphic>
      </p:graphicFrame>
      <p:sp>
        <p:nvSpPr>
          <p:cNvPr id="3" name="TextBox 2"/>
          <p:cNvSpPr txBox="1"/>
          <p:nvPr/>
        </p:nvSpPr>
        <p:spPr>
          <a:xfrm>
            <a:off x="533400" y="914400"/>
            <a:ext cx="7391400" cy="523220"/>
          </a:xfrm>
          <a:prstGeom prst="rect">
            <a:avLst/>
          </a:prstGeom>
          <a:noFill/>
        </p:spPr>
        <p:txBody>
          <a:bodyPr wrap="square" rtlCol="0">
            <a:spAutoFit/>
          </a:bodyPr>
          <a:lstStyle/>
          <a:p>
            <a:r>
              <a:rPr lang="en-US" sz="2800" dirty="0" smtClean="0">
                <a:solidFill>
                  <a:srgbClr val="002060"/>
                </a:solidFill>
              </a:rPr>
              <a:t>For typical values of the parameters </a:t>
            </a:r>
            <a:endParaRPr lang="en-US" sz="2800" dirty="0">
              <a:solidFill>
                <a:srgbClr val="00206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2203</TotalTime>
  <Words>2260</Words>
  <Application>Microsoft Office PowerPoint</Application>
  <PresentationFormat>On-screen Show (4:3)</PresentationFormat>
  <Paragraphs>263</Paragraphs>
  <Slides>106</Slides>
  <Notes>51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08" baseType="lpstr">
      <vt:lpstr>Office Theme</vt:lpstr>
      <vt:lpstr>Equation</vt:lpstr>
      <vt:lpstr>Slide 1</vt:lpstr>
      <vt:lpstr>Hurricane Science</vt:lpstr>
      <vt:lpstr>Program</vt:lpstr>
      <vt:lpstr>Brief Overview of Tropical Cyclones </vt:lpstr>
      <vt:lpstr>What is a Hurricane?</vt:lpstr>
      <vt:lpstr>The word Hurricane is derived from the Mayan word Huracan and the Taino and Carib word Hunraken, a terrible God of Evil, and brought to the West by Spanish explorers</vt:lpstr>
      <vt:lpstr>Hurricanes in History</vt:lpstr>
      <vt:lpstr>Early historical encounters: The Mongol invasions of Japan in 1274 and 1281</vt:lpstr>
      <vt:lpstr>Galveston, 1900</vt:lpstr>
      <vt:lpstr>Slide 10</vt:lpstr>
      <vt:lpstr>The View from Space</vt:lpstr>
      <vt:lpstr>Slide 12</vt:lpstr>
      <vt:lpstr>Slide 13</vt:lpstr>
      <vt:lpstr>Physics of Mature Hurricanes</vt:lpstr>
      <vt:lpstr>Slide 15</vt:lpstr>
      <vt:lpstr>Carnot Theorem:  Maximum efficiency results from a particular energy cycle:</vt:lpstr>
      <vt:lpstr>Theoretical Upper Bound on Hurricane Maximum Wind Speed:</vt:lpstr>
      <vt:lpstr>Slide 18</vt:lpstr>
      <vt:lpstr>Slide 19</vt:lpstr>
      <vt:lpstr>The Genesis Puzzle</vt:lpstr>
      <vt:lpstr>Slide 21</vt:lpstr>
      <vt:lpstr>Tropical Cyclones Often Develop from Cloud Clusters: When/Why Does Convection Form Clusters?</vt:lpstr>
      <vt:lpstr>Slide 23</vt:lpstr>
      <vt:lpstr>Simplest Statistical Equilibrium State:  Radiative-Convective Equilibrium</vt:lpstr>
      <vt:lpstr>Slide 25</vt:lpstr>
      <vt:lpstr>Slide 26</vt:lpstr>
      <vt:lpstr>Nolan et al., QJRMS, 2007</vt:lpstr>
      <vt:lpstr>Slide 28</vt:lpstr>
      <vt:lpstr>Empirical Necessary Conditions for Self-Aggregation  (after Held et al., 1993; Bretherton et al., 2005; Nolan et al.; 2007)</vt:lpstr>
      <vt:lpstr>Self-Aggregation is Temperature-Dependent  (Nolan et al., 2007;  Emanuel and Khairoutdinov, in preparation, 2012)</vt:lpstr>
      <vt:lpstr>Extension to Rotating Planet</vt:lpstr>
      <vt:lpstr>TC-World Scaling </vt:lpstr>
      <vt:lpstr>Hypothesis</vt:lpstr>
      <vt:lpstr>Recipe for Self-Organized Criticality (First proposed by David Neelin, but by different mechanism)</vt:lpstr>
      <vt:lpstr>Slide 35</vt:lpstr>
      <vt:lpstr>Atlantic Hurricanes and Climate Change</vt:lpstr>
      <vt:lpstr>Intensity Metric:  Hurricane Power (Power Dissipation Index)</vt:lpstr>
      <vt:lpstr>Slide 38</vt:lpstr>
      <vt:lpstr>Slide 39</vt:lpstr>
      <vt:lpstr>Slide 40</vt:lpstr>
      <vt:lpstr>Slide 41</vt:lpstr>
      <vt:lpstr>What is Causing Changes in Tropical Atlantic Sea Surface Temperature?</vt:lpstr>
      <vt:lpstr>Slide 43</vt:lpstr>
      <vt:lpstr>Slide 44</vt:lpstr>
      <vt:lpstr>Slide 45</vt:lpstr>
      <vt:lpstr>Slide 46</vt:lpstr>
      <vt:lpstr>Using Physics to Assess Hurricane Risk</vt:lpstr>
      <vt:lpstr>Our Approach to Downscaling Tropical Cyclones from Climate Models</vt:lpstr>
      <vt:lpstr>Slide 49</vt:lpstr>
      <vt:lpstr>Sample Storm Wind Swath</vt:lpstr>
      <vt:lpstr>Cumulative Distribution of Storm Lifetime Peak Wind Speed, with Sample of 1755 Synthetic Tracks</vt:lpstr>
      <vt:lpstr>Return Periods</vt:lpstr>
      <vt:lpstr>Slide 53</vt:lpstr>
      <vt:lpstr>Seasonal Cycles</vt:lpstr>
      <vt:lpstr>Slide 55</vt:lpstr>
      <vt:lpstr>Slide 56</vt:lpstr>
      <vt:lpstr>Slide 57</vt:lpstr>
      <vt:lpstr>Slide 58</vt:lpstr>
      <vt:lpstr>Slide 59</vt:lpstr>
      <vt:lpstr>Slide 60</vt:lpstr>
      <vt:lpstr>Summary</vt:lpstr>
      <vt:lpstr>Slide 62</vt:lpstr>
      <vt:lpstr>Slide 63</vt:lpstr>
      <vt:lpstr>Integrated Assessments  with Robert Mendelsohn, Yale</vt:lpstr>
      <vt:lpstr>Slide 65</vt:lpstr>
      <vt:lpstr>Slide 66</vt:lpstr>
      <vt:lpstr>Slide 67</vt:lpstr>
      <vt:lpstr>Slide 68</vt:lpstr>
      <vt:lpstr>Projections of U.S. Insured Damage</vt:lpstr>
      <vt:lpstr>Feedback of Global Tropical Cyclone Activity on the Climate System </vt:lpstr>
      <vt:lpstr>Slide 71</vt:lpstr>
      <vt:lpstr>Slide 72</vt:lpstr>
      <vt:lpstr>Slide 73</vt:lpstr>
      <vt:lpstr>Slide 74</vt:lpstr>
      <vt:lpstr>Slide 75</vt:lpstr>
      <vt:lpstr>Slide 76</vt:lpstr>
      <vt:lpstr>Slide 77</vt:lpstr>
      <vt:lpstr>Slide 78</vt:lpstr>
      <vt:lpstr>Slide 79</vt:lpstr>
      <vt:lpstr>Slide 80</vt:lpstr>
      <vt:lpstr>What is Causing Changes in Tropical Atlantic Sea Surface Temperature?</vt:lpstr>
      <vt:lpstr>Slide 82</vt:lpstr>
      <vt:lpstr>Slide 83</vt:lpstr>
      <vt:lpstr>Slide 84</vt:lpstr>
      <vt:lpstr>Slide 85</vt:lpstr>
      <vt:lpstr>Slide 86</vt:lpstr>
      <vt:lpstr>Pushing Back the Record of Tropical Cyclone Activity:  Paleotempestology </vt:lpstr>
      <vt:lpstr>Slide 88</vt:lpstr>
      <vt:lpstr>Slide 89</vt:lpstr>
      <vt:lpstr>Slide 90</vt:lpstr>
      <vt:lpstr>Inferences from Modeling</vt:lpstr>
      <vt:lpstr>The Problem:</vt:lpstr>
      <vt:lpstr>Slide 93</vt:lpstr>
      <vt:lpstr>Slide 94</vt:lpstr>
      <vt:lpstr>Slide 95</vt:lpstr>
      <vt:lpstr>Decomposition of PDI Trends</vt:lpstr>
      <vt:lpstr>Sensitivity to Shear and Potential Intensity</vt:lpstr>
      <vt:lpstr>Slide 98</vt:lpstr>
      <vt:lpstr>Slide 99</vt:lpstr>
      <vt:lpstr>Ozone may not explain spatial pattern of cooling (Fu and Wallace, Science, 2006)</vt:lpstr>
      <vt:lpstr>Stratospheric Compensation</vt:lpstr>
      <vt:lpstr>Slide 102</vt:lpstr>
      <vt:lpstr>Slide 103</vt:lpstr>
      <vt:lpstr>Slide 104</vt:lpstr>
      <vt:lpstr>Change in Power Dissipation with Global Warming</vt:lpstr>
      <vt:lpstr>Probability Density by Storm Lifetime Peak Wind Speed, Explicit and Downscaled Events</vt:lpstr>
    </vt:vector>
  </TitlesOfParts>
  <Company>Sony Electronics,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Cyclones and Climate: Some New Findings</dc:title>
  <dc:creator>Kerry Emanuel</dc:creator>
  <cp:lastModifiedBy>Kerry Emanuel</cp:lastModifiedBy>
  <cp:revision>53</cp:revision>
  <dcterms:created xsi:type="dcterms:W3CDTF">2009-10-19T11:54:34Z</dcterms:created>
  <dcterms:modified xsi:type="dcterms:W3CDTF">2012-10-26T13:07:48Z</dcterms:modified>
</cp:coreProperties>
</file>