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717" r:id="rId4"/>
    <p:sldMasterId id="2147483729" r:id="rId5"/>
    <p:sldMasterId id="2147483742" r:id="rId6"/>
    <p:sldMasterId id="2147483754" r:id="rId7"/>
    <p:sldMasterId id="2147483768" r:id="rId8"/>
    <p:sldMasterId id="2147483794" r:id="rId9"/>
    <p:sldMasterId id="2147483807" r:id="rId10"/>
    <p:sldMasterId id="2147483820" r:id="rId11"/>
    <p:sldMasterId id="2147483846" r:id="rId12"/>
    <p:sldMasterId id="2147483871" r:id="rId13"/>
    <p:sldMasterId id="2147483911" r:id="rId14"/>
  </p:sldMasterIdLst>
  <p:notesMasterIdLst>
    <p:notesMasterId r:id="rId60"/>
  </p:notesMasterIdLst>
  <p:sldIdLst>
    <p:sldId id="257" r:id="rId15"/>
    <p:sldId id="270" r:id="rId16"/>
    <p:sldId id="271" r:id="rId17"/>
    <p:sldId id="258" r:id="rId18"/>
    <p:sldId id="259" r:id="rId19"/>
    <p:sldId id="279" r:id="rId20"/>
    <p:sldId id="280" r:id="rId21"/>
    <p:sldId id="281" r:id="rId22"/>
    <p:sldId id="476" r:id="rId23"/>
    <p:sldId id="477" r:id="rId24"/>
    <p:sldId id="284" r:id="rId25"/>
    <p:sldId id="260" r:id="rId26"/>
    <p:sldId id="261" r:id="rId27"/>
    <p:sldId id="277" r:id="rId28"/>
    <p:sldId id="278" r:id="rId29"/>
    <p:sldId id="262" r:id="rId30"/>
    <p:sldId id="264" r:id="rId31"/>
    <p:sldId id="265" r:id="rId32"/>
    <p:sldId id="285" r:id="rId33"/>
    <p:sldId id="286" r:id="rId34"/>
    <p:sldId id="290" r:id="rId35"/>
    <p:sldId id="276" r:id="rId36"/>
    <p:sldId id="291" r:id="rId37"/>
    <p:sldId id="295" r:id="rId38"/>
    <p:sldId id="296" r:id="rId39"/>
    <p:sldId id="299" r:id="rId40"/>
    <p:sldId id="301" r:id="rId41"/>
    <p:sldId id="302" r:id="rId42"/>
    <p:sldId id="300" r:id="rId43"/>
    <p:sldId id="303" r:id="rId44"/>
    <p:sldId id="304" r:id="rId45"/>
    <p:sldId id="273" r:id="rId46"/>
    <p:sldId id="305" r:id="rId47"/>
    <p:sldId id="306" r:id="rId48"/>
    <p:sldId id="307" r:id="rId49"/>
    <p:sldId id="308" r:id="rId50"/>
    <p:sldId id="309" r:id="rId51"/>
    <p:sldId id="310" r:id="rId52"/>
    <p:sldId id="311" r:id="rId53"/>
    <p:sldId id="324" r:id="rId54"/>
    <p:sldId id="321" r:id="rId55"/>
    <p:sldId id="323" r:id="rId56"/>
    <p:sldId id="327" r:id="rId57"/>
    <p:sldId id="328" r:id="rId58"/>
    <p:sldId id="32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1443"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E58B9-C148-46C8-A8A6-61C75F522212}" type="datetimeFigureOut">
              <a:rPr lang="en-US" smtClean="0"/>
              <a:t>4/21/2021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A9337-799D-46AB-9DEC-0CE7EC4AC560}" type="slidenum">
              <a:rPr lang="en-US" smtClean="0"/>
              <a:t>‹#›</a:t>
            </a:fld>
            <a:endParaRPr lang="en-US"/>
          </a:p>
        </p:txBody>
      </p:sp>
    </p:spTree>
    <p:extLst>
      <p:ext uri="{BB962C8B-B14F-4D97-AF65-F5344CB8AC3E}">
        <p14:creationId xmlns:p14="http://schemas.microsoft.com/office/powerpoint/2010/main" val="379040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300DBDC-076F-4398-BD32-9FB6D17C5554}" type="slidenum">
              <a:rPr kumimoji="0" lang="en-US" sz="13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37888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AF49C5-BE32-4B36-BEA5-B351F266644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58014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E6709E-8377-426D-B6FA-99DFB5D284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7154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B2E8CC-8C16-41E7-BD3F-A2BF1F473C5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03820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DD54B-57E5-486E-AE86-D0D7A39043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p:txBody>
          <a:bodyPr/>
          <a:lstStyle/>
          <a:p>
            <a:r>
              <a:rPr lang="en-US" b="1"/>
              <a:t>NOTE:  We have animated the path of air for this slide and included labels to help our audience understand what you will be describing.  Many of them will have never even heard of a Carnot heat engine and do not have a strong understanding of entropy.  We would like to do whatever we can in to make this information accessible to our audience.  Please let us know if you approve of these changes, and feel free to replace the labels as needed.  The simpler you can keep your description of this, the better.  You do an excellent job of describing the process in your book. </a:t>
            </a:r>
          </a:p>
          <a:p>
            <a:r>
              <a:rPr lang="en-US" b="1"/>
              <a:t>***</a:t>
            </a:r>
          </a:p>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a:t>
            </a:r>
            <a:r>
              <a:rPr lang="en-US" b="1"/>
              <a:t>compression</a:t>
            </a:r>
            <a:r>
              <a:rPr lang="en-US"/>
              <a:t>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p:txBody>
      </p:sp>
    </p:spTree>
    <p:extLst>
      <p:ext uri="{BB962C8B-B14F-4D97-AF65-F5344CB8AC3E}">
        <p14:creationId xmlns:p14="http://schemas.microsoft.com/office/powerpoint/2010/main" val="3591259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7D53C-E5EE-4427-9D05-A003EF1B141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91643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F6480C-D791-4DE3-9074-D8A919B9CC5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7043" name="Rectangle 2"/>
          <p:cNvSpPr>
            <a:spLocks noGrp="1" noRot="1" noChangeAspect="1" noChangeArrowheads="1" noTextEdit="1"/>
          </p:cNvSpPr>
          <p:nvPr>
            <p:ph type="sldImg"/>
          </p:nvPr>
        </p:nvSpPr>
        <p:spPr>
          <a:xfrm>
            <a:off x="1144588" y="685800"/>
            <a:ext cx="4572000" cy="3429000"/>
          </a:xfrm>
          <a:ln/>
        </p:spPr>
      </p:sp>
      <p:sp>
        <p:nvSpPr>
          <p:cNvPr id="870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5938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85F56A3-4A7D-4F25-9625-62198924CEBF}" type="slidenum">
              <a:rPr lang="en-US" smtClean="0"/>
              <a:pPr/>
              <a:t>24</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65117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6159051-2088-4E26-8E63-C5E6026CE17F}" type="slidenum">
              <a:rPr lang="en-US" smtClean="0"/>
              <a:pPr/>
              <a:t>25</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spcBef>
                <a:spcPct val="0"/>
              </a:spcBef>
            </a:pPr>
            <a:endParaRPr lang="en-US"/>
          </a:p>
        </p:txBody>
      </p:sp>
    </p:spTree>
    <p:extLst>
      <p:ext uri="{BB962C8B-B14F-4D97-AF65-F5344CB8AC3E}">
        <p14:creationId xmlns:p14="http://schemas.microsoft.com/office/powerpoint/2010/main" val="1921247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C55547A-DCB3-43E8-9C60-3449106F49E0}" type="slidenum">
              <a:rPr lang="en-US" smtClean="0"/>
              <a:pPr/>
              <a:t>26</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0815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F3B3D487-0EDE-491B-96FC-76C71A7250D7}" type="slidenum">
              <a:rPr lang="en-US" smtClean="0"/>
              <a:pPr/>
              <a:t>28</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5186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1DF2FD-247E-414E-9DE9-1596A755EAC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8574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69A8218-AADE-46E5-BA4A-35E3CC441691}" type="slidenum">
              <a:rPr lang="en-US" smtClean="0"/>
              <a:pPr/>
              <a:t>29</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77446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95EBB3-3996-4823-BCE9-C75E3271949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23563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AF49C5-BE32-4B36-BEA5-B351F266644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09633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D0C39D-AF7B-4DCD-95C1-518F6901BA0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45763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757C07-FB6B-49BD-BF9C-1887CE9EB79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56610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757C07-FB6B-49BD-BF9C-1887CE9EB79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1525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3" tIns="48326" rIns="96653" bIns="4832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7E15B73-017E-4A48-AB4F-562F5ADAC1C9}" type="slidenum">
              <a:rPr kumimoji="0" lang="en-US" sz="13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38074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6A47A-98FF-4535-B6E5-9BB9E31D6D7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extLst>
      <p:ext uri="{BB962C8B-B14F-4D97-AF65-F5344CB8AC3E}">
        <p14:creationId xmlns:p14="http://schemas.microsoft.com/office/powerpoint/2010/main" val="735009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D1C3D-91E2-4F08-8C51-CB7AC6C2E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F857EB-9BBB-43F9-A843-7A451C0B0C4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20233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EA497-4F16-468D-8E2F-2EE0E75C5C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80781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C73B0-C179-4EE2-8378-C4650C53E2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242775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750DFA-6714-423C-A5ED-325D4D396FC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a:t>A composite view of the distribution of wind speed in a typical hurricane based on measurements made from research aircraft.  In this image and the two that follow, the center of the hurricane is in the center of the panel and the cutaway extends outward about 200 km (125 miles) and upward to about 18 km (11 miles).  A satellite image of the top of a storm has been superimposed. </a:t>
            </a:r>
          </a:p>
          <a:p>
            <a:pPr eaLnBrk="1" hangingPunct="1"/>
            <a:endParaRPr lang="en-US"/>
          </a:p>
          <a:p>
            <a:pPr eaLnBrk="1" hangingPunct="1"/>
            <a:r>
              <a:rPr lang="en-US"/>
              <a:t>This image shows the speed of the wind going counterclockwise around the center of the storm; the black dashed lines show the altitudes at which the aircraft were flying.  The darkest shade of blue indicates the lightest winds, less than 5 meters/second (11 mph).  Each successive color represents an increment of 5 meters/second (11 mph), with bright orange showing winds in excess of 65 meters/second (145 mph).  The strongest winds occur just above the ocean in a ring around the center, slightly outside the eyewall of the storm.  Winds decrease rapidly inward toward the center, which is practically calm.  They also decrease outward from the ring of maximum wind , but much more slowly, so that strong winds can still be found 100 kilometers (60 miles) from the center of the storm.  As we go up from the surface, the counterclockwise winds get lighter and lighter.  If the highest aircraft had flown even higher, it would have actually encountered “negative” wind speed, which here means winds going the other way (clockwise) around the center.  </a:t>
            </a:r>
          </a:p>
          <a:p>
            <a:pPr eaLnBrk="1" hangingPunct="1"/>
            <a:endParaRPr lang="en-US"/>
          </a:p>
          <a:p>
            <a:pPr eaLnBrk="1" hangingPunct="1"/>
            <a:r>
              <a:rPr lang="en-US"/>
              <a:t>Image is copyrighted 2005 by Oxford University Press.  </a:t>
            </a:r>
          </a:p>
          <a:p>
            <a:pPr eaLnBrk="1" hangingPunct="1"/>
            <a:endParaRPr lang="en-US"/>
          </a:p>
          <a:p>
            <a:pPr eaLnBrk="1" hangingPunct="1"/>
            <a:r>
              <a:rPr lang="en-US"/>
              <a:t>Image and description from “Divine Wind: The History and Science of Hurricanes”, Kerry Emanuel, 2005, Oxford University Press, 296 p.</a:t>
            </a:r>
          </a:p>
        </p:txBody>
      </p:sp>
    </p:spTree>
    <p:extLst>
      <p:ext uri="{BB962C8B-B14F-4D97-AF65-F5344CB8AC3E}">
        <p14:creationId xmlns:p14="http://schemas.microsoft.com/office/powerpoint/2010/main" val="208407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161298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64662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541468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073008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97020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695614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663350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569884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232517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2575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98446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978915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54017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45795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387282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255496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53842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587016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933862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47132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25889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B4579F-77EF-4091-926E-F938BFCB5F1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18421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FB172C-240F-45B8-935D-9658B997967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911693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50FBD8-EBA6-4FB8-88DA-47F94608CB9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87494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EA8D35-848D-4540-BBB7-07C35E1F920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425885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9DBAC2-0800-4182-83B4-1A0B000F8AB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5886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3AFE2B-FF1E-4B15-A2C2-B92BB81FA10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859598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C8705D-0196-43F6-8941-1FFBB712023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957618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851564-FC34-407B-BFD2-4EA646B508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29714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A7D76B4-E3EA-42E3-9FE1-6394A8765EC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112692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6E409D-1F62-425D-B5F2-595852D9DF57}"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96248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8948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EF18088-2B46-4F71-A39F-ED1CDB7B42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09316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71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6601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158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8109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2324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6397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5780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699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759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08038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329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57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1613966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88086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18892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06017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90584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85238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44869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8404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382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32099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46141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27766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95225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14165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75723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779319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286212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869467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32885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62844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35713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127028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243635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427608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8624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5141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596257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37251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2254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2723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510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244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7563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3332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835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5595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7004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13800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76465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06642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966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16969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37085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12364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1010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37177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29155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15312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532735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754505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440853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10161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54746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15198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78165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432618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31591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475559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51996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CF61A5-9220-4104-8C41-A3BFE98442E0}"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73252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B9DA1E-F26B-4D15-A9CD-420F1E94DB4F}"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8457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4/21/2021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00E258-02EE-43AB-8ABF-EDE581B4684D}"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45720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EDA3F5-1226-4BE4-8DF9-0A1811DC6F0F}"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04681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506AE0-3F1E-41CD-B3D1-0781EF3D352B}"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94141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199FA4-44A6-47D3-AC1B-9A7A2B597722}"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40013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7D2A0D-7D5C-46E7-90F7-C107FA576FFE}"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920285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3058F4-F319-42EC-A445-021DACCB8CAD}"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602402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8BEE74-9A8C-4B4B-92AF-0927D87E0B05}"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05048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CE9A42-D81B-4EFE-A481-E567649BE8D3}"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95041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3D0C52-1913-4F1A-B644-AAF571270F85}"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37750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1587D3-1BE5-4F66-BFC1-6991A140224A}"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02806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4/21/2021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72588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948498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67964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55476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35212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58027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815161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709840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538013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90499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4/21/2021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71001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942577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37809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51768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36711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295255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315454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58490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726420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79562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493202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432819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395018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BCD941-05C6-42E0-8E03-8E92EBC18FCF}"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259010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237635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27160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36233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45763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95148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17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96481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259447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722160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649189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40677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662239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59963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103180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88432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7817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image" Target="../media/image2.tiff"/><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tif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3.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4/21/2021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5726658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88FB5B-B64C-4858-AC06-89D993E9CFB7}"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9263275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406548753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706099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2222045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361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20500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2506839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05D5C8-632D-4A12-AF43-07EFFA1F736A}"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9138702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150941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0561943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931814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1223204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1.bin"/><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6.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6.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6.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26.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4.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57.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57.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5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
                    </a14:imgEffect>
                  </a14:imgLayer>
                </a14:imgProps>
              </a:ext>
            </a:extLst>
          </a:blip>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766653" y="720700"/>
            <a:ext cx="7772400" cy="1981200"/>
          </a:xfrm>
          <a:effectLst>
            <a:outerShdw dist="35921" dir="2700000" algn="ctr" rotWithShape="0">
              <a:schemeClr val="tx1"/>
            </a:outerShdw>
          </a:effectLst>
        </p:spPr>
        <p:txBody>
          <a:bodyPr>
            <a:normAutofit/>
          </a:bodyPr>
          <a:lstStyle/>
          <a:p>
            <a:r>
              <a:rPr lang="en-US" b="1" dirty="0">
                <a:solidFill>
                  <a:srgbClr val="FFFF00"/>
                </a:solidFill>
              </a:rPr>
              <a:t> </a:t>
            </a:r>
            <a:r>
              <a:rPr lang="en-US" sz="4800" b="1" dirty="0">
                <a:solidFill>
                  <a:srgbClr val="FFFF00"/>
                </a:solidFill>
              </a:rPr>
              <a:t>Hurricane Science Tutorial</a:t>
            </a:r>
            <a:endPar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3076" name="Rectangle 4"/>
          <p:cNvSpPr>
            <a:spLocks noGrp="1" noChangeArrowheads="1"/>
          </p:cNvSpPr>
          <p:nvPr>
            <p:ph type="subTitle" idx="4294967295"/>
          </p:nvPr>
        </p:nvSpPr>
        <p:spPr>
          <a:xfrm>
            <a:off x="781401" y="4191000"/>
            <a:ext cx="7010400" cy="1524000"/>
          </a:xfrm>
        </p:spPr>
        <p:txBody>
          <a:bodyPr/>
          <a:lstStyle/>
          <a:p>
            <a:pPr marL="0" indent="0" algn="ctr">
              <a:lnSpc>
                <a:spcPct val="90000"/>
              </a:lnSpc>
              <a:buFontTx/>
              <a:buNone/>
            </a:pPr>
            <a:r>
              <a:rPr lang="en-US" b="1" i="1" dirty="0">
                <a:solidFill>
                  <a:srgbClr val="0033CC"/>
                </a:solidFill>
                <a:latin typeface="Arial" pitchFamily="34" charset="0"/>
                <a:cs typeface="Arial" pitchFamily="34" charset="0"/>
              </a:rPr>
              <a:t>Kerry Emanuel</a:t>
            </a:r>
          </a:p>
          <a:p>
            <a:pPr marL="0" indent="0" algn="ctr">
              <a:lnSpc>
                <a:spcPct val="90000"/>
              </a:lnSpc>
              <a:buFontTx/>
              <a:buNone/>
            </a:pPr>
            <a:r>
              <a:rPr lang="en-US" b="1" dirty="0">
                <a:solidFill>
                  <a:srgbClr val="0033CC"/>
                </a:solidFill>
                <a:latin typeface="Arial" pitchFamily="34" charset="0"/>
                <a:cs typeface="Arial" pitchFamily="34" charset="0"/>
              </a:rPr>
              <a:t> Lorenz Center, MIT</a:t>
            </a:r>
          </a:p>
        </p:txBody>
      </p:sp>
    </p:spTree>
    <p:extLst>
      <p:ext uri="{BB962C8B-B14F-4D97-AF65-F5344CB8AC3E}">
        <p14:creationId xmlns:p14="http://schemas.microsoft.com/office/powerpoint/2010/main" val="403589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6920" y="708587"/>
            <a:ext cx="8015167" cy="4407699"/>
          </a:xfrm>
          <a:prstGeom prst="rect">
            <a:avLst/>
          </a:prstGeom>
        </p:spPr>
      </p:pic>
      <p:sp>
        <p:nvSpPr>
          <p:cNvPr id="5" name="TextBox 4"/>
          <p:cNvSpPr txBox="1"/>
          <p:nvPr/>
        </p:nvSpPr>
        <p:spPr>
          <a:xfrm>
            <a:off x="687048" y="203200"/>
            <a:ext cx="7854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Global Tropical Cyclone Damage Normalized by Gross World Product</a:t>
            </a:r>
          </a:p>
        </p:txBody>
      </p:sp>
      <p:sp>
        <p:nvSpPr>
          <p:cNvPr id="7" name="Content Placeholder 6"/>
          <p:cNvSpPr>
            <a:spLocks noGrp="1"/>
          </p:cNvSpPr>
          <p:nvPr>
            <p:ph idx="1"/>
          </p:nvPr>
        </p:nvSpPr>
        <p:spPr>
          <a:xfrm>
            <a:off x="392487" y="5116286"/>
            <a:ext cx="8229600" cy="1066800"/>
          </a:xfrm>
        </p:spPr>
        <p:txBody>
          <a:bodyPr>
            <a:normAutofit fontScale="55000" lnSpcReduction="20000"/>
          </a:bodyPr>
          <a:lstStyle/>
          <a:p>
            <a:r>
              <a:rPr lang="en-US" dirty="0"/>
              <a:t>380% increase since 1970</a:t>
            </a:r>
          </a:p>
          <a:p>
            <a:r>
              <a:rPr lang="en-US" dirty="0"/>
              <a:t>Population of TC-prone regions increased by ~200%</a:t>
            </a:r>
          </a:p>
          <a:p>
            <a:r>
              <a:rPr lang="en-US" dirty="0"/>
              <a:t>Suggests that climate change has contributed to increasing damage</a:t>
            </a:r>
          </a:p>
        </p:txBody>
      </p:sp>
      <p:sp>
        <p:nvSpPr>
          <p:cNvPr id="8" name="Rectangle 7"/>
          <p:cNvSpPr/>
          <p:nvPr/>
        </p:nvSpPr>
        <p:spPr>
          <a:xfrm>
            <a:off x="4199617" y="6345535"/>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2020: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198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23825"/>
            <a:ext cx="8553450" cy="6610350"/>
          </a:xfrm>
          <a:prstGeom prst="rect">
            <a:avLst/>
          </a:prstGeom>
        </p:spPr>
      </p:pic>
      <p:sp>
        <p:nvSpPr>
          <p:cNvPr id="2" name="Right Brace 1"/>
          <p:cNvSpPr/>
          <p:nvPr/>
        </p:nvSpPr>
        <p:spPr>
          <a:xfrm>
            <a:off x="4162425" y="2705100"/>
            <a:ext cx="219075" cy="1285875"/>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Box 3"/>
          <p:cNvSpPr txBox="1"/>
          <p:nvPr/>
        </p:nvSpPr>
        <p:spPr>
          <a:xfrm>
            <a:off x="4743449" y="3163371"/>
            <a:ext cx="29622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Privately insured… $$$</a:t>
            </a:r>
          </a:p>
        </p:txBody>
      </p:sp>
      <p:sp>
        <p:nvSpPr>
          <p:cNvPr id="5" name="Right Brace 4"/>
          <p:cNvSpPr/>
          <p:nvPr/>
        </p:nvSpPr>
        <p:spPr>
          <a:xfrm>
            <a:off x="7591425" y="1171575"/>
            <a:ext cx="114300" cy="1333500"/>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TextBox 5"/>
          <p:cNvSpPr txBox="1"/>
          <p:nvPr/>
        </p:nvSpPr>
        <p:spPr>
          <a:xfrm>
            <a:off x="7820026" y="1171575"/>
            <a:ext cx="12382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Publicly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insured…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No $$$</a:t>
            </a:r>
          </a:p>
        </p:txBody>
      </p:sp>
    </p:spTree>
    <p:extLst>
      <p:ext uri="{BB962C8B-B14F-4D97-AF65-F5344CB8AC3E}">
        <p14:creationId xmlns:p14="http://schemas.microsoft.com/office/powerpoint/2010/main" val="2388261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7410" name="Picture 2"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3"/>
          <p:cNvSpPr>
            <a:spLocks noGrp="1" noChangeArrowheads="1"/>
          </p:cNvSpPr>
          <p:nvPr>
            <p:ph type="title"/>
          </p:nvPr>
        </p:nvSpPr>
        <p:spPr/>
        <p:txBody>
          <a:bodyPr/>
          <a:lstStyle/>
          <a:p>
            <a:pPr eaLnBrk="1" hangingPunct="1">
              <a:defRPr/>
            </a:pPr>
            <a:r>
              <a:rPr lang="en-US" dirty="0">
                <a:solidFill>
                  <a:srgbClr val="FFFF00"/>
                </a:solidFill>
                <a:effectLst>
                  <a:outerShdw blurRad="38100" dist="38100" dir="2700000" algn="tl">
                    <a:srgbClr val="000000">
                      <a:alpha val="43137"/>
                    </a:srgbClr>
                  </a:outerShdw>
                </a:effectLst>
              </a:rPr>
              <a:t>The View from Space</a:t>
            </a:r>
          </a:p>
        </p:txBody>
      </p:sp>
    </p:spTree>
    <p:extLst>
      <p:ext uri="{BB962C8B-B14F-4D97-AF65-F5344CB8AC3E}">
        <p14:creationId xmlns:p14="http://schemas.microsoft.com/office/powerpoint/2010/main" val="1097874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4343400" y="6019800"/>
            <a:ext cx="4572000" cy="738664"/>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View of the eye of Hurricane Katrina on August 28</a:t>
            </a:r>
            <a:r>
              <a:rPr kumimoji="0" lang="en-US" sz="1400" b="0"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th</a:t>
            </a:r>
            <a:r>
              <a:rPr kumimoji="0" lang="en-US" sz="14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2005, as seen from a NOAA WP-3D hurricane reconnaissance aircraft. </a:t>
            </a:r>
            <a:endParaRPr kumimoji="0" lang="en-US" sz="1400" b="0" i="0" u="none" strike="noStrike" kern="1200" cap="none" spc="0" normalizeH="0" baseline="0" noProof="0" dirty="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4246625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2"/>
          <p:cNvPicPr>
            <a:picLocks noGrp="1" noChangeAspect="1" noChangeArrowheads="1"/>
          </p:cNvPicPr>
          <p:nvPr>
            <p:ph idx="4294967295"/>
          </p:nvPr>
        </p:nvPicPr>
        <p:blipFill>
          <a:blip r:embed="rId3" cstate="print"/>
          <a:srcRect r="17828"/>
          <a:stretch>
            <a:fillRect/>
          </a:stretch>
        </p:blipFill>
        <p:spPr>
          <a:xfrm>
            <a:off x="1600200" y="920750"/>
            <a:ext cx="6315075" cy="5937250"/>
          </a:xfrm>
          <a:noFill/>
        </p:spPr>
      </p:pic>
      <p:sp>
        <p:nvSpPr>
          <p:cNvPr id="19459" name="Text Box 3"/>
          <p:cNvSpPr txBox="1">
            <a:spLocks noChangeArrowheads="1"/>
          </p:cNvSpPr>
          <p:nvPr/>
        </p:nvSpPr>
        <p:spPr bwMode="auto">
          <a:xfrm>
            <a:off x="2286000" y="381000"/>
            <a:ext cx="5029200" cy="36933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0033CC"/>
                </a:solidFill>
                <a:effectLst/>
                <a:uLnTx/>
                <a:uFillTx/>
                <a:latin typeface="Arial"/>
                <a:ea typeface="+mn-ea"/>
                <a:cs typeface="+mn-cs"/>
              </a:rPr>
              <a:t>Airborne Radar: Horizontal Map</a:t>
            </a:r>
          </a:p>
        </p:txBody>
      </p:sp>
      <p:sp>
        <p:nvSpPr>
          <p:cNvPr id="19460" name="Text Box 4"/>
          <p:cNvSpPr txBox="1">
            <a:spLocks noChangeArrowheads="1"/>
          </p:cNvSpPr>
          <p:nvPr/>
        </p:nvSpPr>
        <p:spPr bwMode="auto">
          <a:xfrm>
            <a:off x="152400" y="3733800"/>
            <a:ext cx="1371600" cy="457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360 km</a:t>
            </a:r>
          </a:p>
        </p:txBody>
      </p:sp>
      <p:sp>
        <p:nvSpPr>
          <p:cNvPr id="19461" name="Line 5"/>
          <p:cNvSpPr>
            <a:spLocks noChangeShapeType="1"/>
          </p:cNvSpPr>
          <p:nvPr/>
        </p:nvSpPr>
        <p:spPr bwMode="auto">
          <a:xfrm>
            <a:off x="838200" y="4572000"/>
            <a:ext cx="46038" cy="19812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462" name="Line 6"/>
          <p:cNvSpPr>
            <a:spLocks noChangeShapeType="1"/>
          </p:cNvSpPr>
          <p:nvPr/>
        </p:nvSpPr>
        <p:spPr bwMode="auto">
          <a:xfrm flipV="1">
            <a:off x="838200" y="1066800"/>
            <a:ext cx="0" cy="26670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463" name="TextBox 6"/>
          <p:cNvSpPr txBox="1">
            <a:spLocks noChangeArrowheads="1"/>
          </p:cNvSpPr>
          <p:nvPr/>
        </p:nvSpPr>
        <p:spPr bwMode="auto">
          <a:xfrm>
            <a:off x="304800" y="4114800"/>
            <a:ext cx="1295400" cy="3698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(220 mi)</a:t>
            </a:r>
          </a:p>
        </p:txBody>
      </p:sp>
    </p:spTree>
    <p:extLst>
      <p:ext uri="{BB962C8B-B14F-4D97-AF65-F5344CB8AC3E}">
        <p14:creationId xmlns:p14="http://schemas.microsoft.com/office/powerpoint/2010/main" val="3147874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2"/>
          <p:cNvPicPr>
            <a:picLocks noGrp="1" noChangeAspect="1" noChangeArrowheads="1"/>
          </p:cNvPicPr>
          <p:nvPr>
            <p:ph idx="4294967295"/>
          </p:nvPr>
        </p:nvPicPr>
        <p:blipFill>
          <a:blip r:embed="rId3" cstate="print"/>
          <a:srcRect b="20731"/>
          <a:stretch>
            <a:fillRect/>
          </a:stretch>
        </p:blipFill>
        <p:spPr>
          <a:xfrm>
            <a:off x="990600" y="609600"/>
            <a:ext cx="8153400" cy="5014913"/>
          </a:xfrm>
          <a:noFill/>
        </p:spPr>
      </p:pic>
      <p:sp>
        <p:nvSpPr>
          <p:cNvPr id="20483" name="Text Box 3"/>
          <p:cNvSpPr txBox="1">
            <a:spLocks noChangeArrowheads="1"/>
          </p:cNvSpPr>
          <p:nvPr/>
        </p:nvSpPr>
        <p:spPr bwMode="auto">
          <a:xfrm>
            <a:off x="4495800" y="5867400"/>
            <a:ext cx="1371600" cy="457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120 km</a:t>
            </a:r>
          </a:p>
        </p:txBody>
      </p:sp>
      <p:sp>
        <p:nvSpPr>
          <p:cNvPr id="20484" name="Text Box 4"/>
          <p:cNvSpPr txBox="1">
            <a:spLocks noChangeArrowheads="1"/>
          </p:cNvSpPr>
          <p:nvPr/>
        </p:nvSpPr>
        <p:spPr bwMode="auto">
          <a:xfrm>
            <a:off x="0" y="2667000"/>
            <a:ext cx="1143000" cy="457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20 km</a:t>
            </a:r>
          </a:p>
        </p:txBody>
      </p:sp>
      <p:sp>
        <p:nvSpPr>
          <p:cNvPr id="20485" name="Line 5"/>
          <p:cNvSpPr>
            <a:spLocks noChangeShapeType="1"/>
          </p:cNvSpPr>
          <p:nvPr/>
        </p:nvSpPr>
        <p:spPr bwMode="auto">
          <a:xfrm>
            <a:off x="5715000" y="6096000"/>
            <a:ext cx="3276600" cy="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486" name="Line 6"/>
          <p:cNvSpPr>
            <a:spLocks noChangeShapeType="1"/>
          </p:cNvSpPr>
          <p:nvPr/>
        </p:nvSpPr>
        <p:spPr bwMode="auto">
          <a:xfrm flipH="1">
            <a:off x="1143000" y="6096000"/>
            <a:ext cx="3352800" cy="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487" name="Line 7"/>
          <p:cNvSpPr>
            <a:spLocks noChangeShapeType="1"/>
          </p:cNvSpPr>
          <p:nvPr/>
        </p:nvSpPr>
        <p:spPr bwMode="auto">
          <a:xfrm>
            <a:off x="533400" y="3505200"/>
            <a:ext cx="0" cy="16002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488" name="Line 8"/>
          <p:cNvSpPr>
            <a:spLocks noChangeShapeType="1"/>
          </p:cNvSpPr>
          <p:nvPr/>
        </p:nvSpPr>
        <p:spPr bwMode="auto">
          <a:xfrm flipV="1">
            <a:off x="533400" y="609600"/>
            <a:ext cx="0" cy="19812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489" name="TextBox 8"/>
          <p:cNvSpPr txBox="1">
            <a:spLocks noChangeArrowheads="1"/>
          </p:cNvSpPr>
          <p:nvPr/>
        </p:nvSpPr>
        <p:spPr bwMode="auto">
          <a:xfrm>
            <a:off x="152400" y="3048000"/>
            <a:ext cx="1066800" cy="3698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(12 mi)</a:t>
            </a:r>
          </a:p>
        </p:txBody>
      </p:sp>
      <p:sp>
        <p:nvSpPr>
          <p:cNvPr id="20490" name="TextBox 9"/>
          <p:cNvSpPr txBox="1">
            <a:spLocks noChangeArrowheads="1"/>
          </p:cNvSpPr>
          <p:nvPr/>
        </p:nvSpPr>
        <p:spPr bwMode="auto">
          <a:xfrm>
            <a:off x="4648200" y="6324600"/>
            <a:ext cx="1752600" cy="3698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(75 mi)</a:t>
            </a:r>
          </a:p>
        </p:txBody>
      </p:sp>
      <p:sp>
        <p:nvSpPr>
          <p:cNvPr id="20491" name="Text Box 3"/>
          <p:cNvSpPr txBox="1">
            <a:spLocks noChangeArrowheads="1"/>
          </p:cNvSpPr>
          <p:nvPr/>
        </p:nvSpPr>
        <p:spPr bwMode="auto">
          <a:xfrm>
            <a:off x="2590800" y="152400"/>
            <a:ext cx="4648200" cy="36933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0033CC"/>
                </a:solidFill>
                <a:effectLst/>
                <a:uLnTx/>
                <a:uFillTx/>
                <a:latin typeface="Arial"/>
                <a:ea typeface="+mn-ea"/>
                <a:cs typeface="+mn-cs"/>
              </a:rPr>
              <a:t>Airborne Radar: Vertical Slice</a:t>
            </a:r>
          </a:p>
        </p:txBody>
      </p:sp>
    </p:spTree>
    <p:extLst>
      <p:ext uri="{BB962C8B-B14F-4D97-AF65-F5344CB8AC3E}">
        <p14:creationId xmlns:p14="http://schemas.microsoft.com/office/powerpoint/2010/main" val="1586611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lstStyle/>
          <a:p>
            <a:pPr eaLnBrk="1" hangingPunct="1"/>
            <a:r>
              <a:rPr lang="en-US" sz="4000" b="1">
                <a:solidFill>
                  <a:schemeClr val="accent2"/>
                </a:solidFill>
              </a:rPr>
              <a:t>Hurricane Structure: Wind Speed</a:t>
            </a:r>
          </a:p>
        </p:txBody>
      </p:sp>
      <p:pic>
        <p:nvPicPr>
          <p:cNvPr id="18435" name="Picture 3" descr="fig2"/>
          <p:cNvPicPr>
            <a:picLocks noGrp="1" noChangeAspect="1" noChangeArrowheads="1"/>
          </p:cNvPicPr>
          <p:nvPr>
            <p:ph idx="1"/>
          </p:nvPr>
        </p:nvPicPr>
        <p:blipFill>
          <a:blip r:embed="rId3" cstate="print"/>
          <a:srcRect/>
          <a:stretch>
            <a:fillRect/>
          </a:stretch>
        </p:blipFill>
        <p:spPr>
          <a:xfrm>
            <a:off x="457200" y="1143000"/>
            <a:ext cx="8274050" cy="4730750"/>
          </a:xfrm>
          <a:noFill/>
        </p:spPr>
      </p:pic>
      <p:sp>
        <p:nvSpPr>
          <p:cNvPr id="18436" name="Text Box 4"/>
          <p:cNvSpPr txBox="1">
            <a:spLocks noChangeArrowheads="1"/>
          </p:cNvSpPr>
          <p:nvPr/>
        </p:nvSpPr>
        <p:spPr bwMode="auto">
          <a:xfrm>
            <a:off x="2209800" y="5867400"/>
            <a:ext cx="54864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mn-ea"/>
                <a:cs typeface="+mn-cs"/>
              </a:rPr>
              <a:t>Azimuthal component of wind</a:t>
            </a:r>
            <a:r>
              <a:rPr kumimoji="0" lang="en-US" sz="1800"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390597" name="Text Box 5"/>
          <p:cNvSpPr txBox="1">
            <a:spLocks noChangeArrowheads="1"/>
          </p:cNvSpPr>
          <p:nvPr/>
        </p:nvSpPr>
        <p:spPr bwMode="auto">
          <a:xfrm>
            <a:off x="2590800" y="6324600"/>
            <a:ext cx="4876800" cy="488950"/>
          </a:xfrm>
          <a:prstGeom prst="rect">
            <a:avLst/>
          </a:prstGeom>
          <a:solidFill>
            <a:schemeClr val="bg1"/>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a:ln>
                  <a:noFill/>
                </a:ln>
                <a:solidFill>
                  <a:srgbClr val="000066"/>
                </a:solidFill>
                <a:effectLst>
                  <a:outerShdw blurRad="38100" dist="38100" dir="2700000" algn="tl">
                    <a:srgbClr val="C0C0C0"/>
                  </a:outerShdw>
                </a:effectLst>
                <a:uLnTx/>
                <a:uFillTx/>
                <a:latin typeface="Arial" charset="0"/>
                <a:ea typeface="+mn-ea"/>
                <a:cs typeface="+mn-cs"/>
              </a:rPr>
              <a:t>&lt; 11 5 ms</a:t>
            </a:r>
            <a:r>
              <a:rPr kumimoji="0" lang="en-US" sz="2600" b="1" i="0" u="none" strike="noStrike" kern="1200" cap="none" spc="0" normalizeH="0" baseline="30000" noProof="0">
                <a:ln>
                  <a:noFill/>
                </a:ln>
                <a:solidFill>
                  <a:srgbClr val="000066"/>
                </a:solidFill>
                <a:effectLst>
                  <a:outerShdw blurRad="38100" dist="38100" dir="2700000" algn="tl">
                    <a:srgbClr val="C0C0C0"/>
                  </a:outerShdw>
                </a:effectLst>
                <a:uLnTx/>
                <a:uFillTx/>
                <a:latin typeface="Arial" charset="0"/>
                <a:ea typeface="+mn-ea"/>
                <a:cs typeface="+mn-cs"/>
              </a:rPr>
              <a:t>-1</a:t>
            </a:r>
            <a:r>
              <a:rPr kumimoji="0" lang="en-US" sz="2600" b="1" i="0" u="none" strike="noStrike" kern="1200" cap="none" spc="0" normalizeH="0" baseline="0" noProof="0">
                <a:ln>
                  <a:noFill/>
                </a:ln>
                <a:solidFill>
                  <a:srgbClr val="000066"/>
                </a:solidFill>
                <a:effectLst>
                  <a:outerShdw blurRad="38100" dist="38100" dir="2700000" algn="tl">
                    <a:srgbClr val="C0C0C0"/>
                  </a:outerShdw>
                </a:effectLst>
                <a:uLnTx/>
                <a:uFillTx/>
                <a:latin typeface="Arial" charset="0"/>
                <a:ea typeface="+mn-ea"/>
                <a:cs typeface="+mn-cs"/>
              </a:rPr>
              <a:t> </a:t>
            </a:r>
            <a:r>
              <a:rPr kumimoji="0" lang="en-US" sz="26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mn-ea"/>
                <a:cs typeface="+mn-cs"/>
              </a:rPr>
              <a:t>-</a:t>
            </a:r>
            <a:r>
              <a:rPr kumimoji="0" lang="en-US" sz="2600" b="1" i="0" u="none" strike="noStrike" kern="1200" cap="none" spc="0" normalizeH="0" baseline="0" noProof="0">
                <a:ln>
                  <a:noFill/>
                </a:ln>
                <a:solidFill>
                  <a:srgbClr val="000066"/>
                </a:solidFill>
                <a:effectLst>
                  <a:outerShdw blurRad="38100" dist="38100" dir="2700000" algn="tl">
                    <a:srgbClr val="C0C0C0"/>
                  </a:outerShdw>
                </a:effectLst>
                <a:uLnTx/>
                <a:uFillTx/>
                <a:latin typeface="Arial" charset="0"/>
                <a:ea typeface="+mn-ea"/>
                <a:cs typeface="+mn-cs"/>
              </a:rPr>
              <a:t> </a:t>
            </a:r>
            <a:r>
              <a:rPr kumimoji="0" lang="en-US" sz="2600" b="1" i="0" u="none" strike="noStrike" kern="1200" cap="none" spc="0" normalizeH="0" baseline="0" noProof="0">
                <a:ln>
                  <a:noFill/>
                </a:ln>
                <a:solidFill>
                  <a:srgbClr val="FF6600"/>
                </a:solidFill>
                <a:effectLst>
                  <a:outerShdw blurRad="38100" dist="38100" dir="2700000" algn="tl">
                    <a:srgbClr val="C0C0C0"/>
                  </a:outerShdw>
                </a:effectLst>
                <a:uLnTx/>
                <a:uFillTx/>
                <a:latin typeface="Arial" charset="0"/>
                <a:ea typeface="+mn-ea"/>
                <a:cs typeface="+mn-cs"/>
              </a:rPr>
              <a:t>&gt; 60 ms</a:t>
            </a:r>
            <a:r>
              <a:rPr kumimoji="0" lang="en-US" sz="2600" b="1" i="0" u="none" strike="noStrike" kern="1200" cap="none" spc="0" normalizeH="0" baseline="30000" noProof="0">
                <a:ln>
                  <a:noFill/>
                </a:ln>
                <a:solidFill>
                  <a:srgbClr val="FF6600"/>
                </a:solidFill>
                <a:effectLst>
                  <a:outerShdw blurRad="38100" dist="38100" dir="2700000" algn="tl">
                    <a:srgbClr val="C0C0C0"/>
                  </a:outerShdw>
                </a:effectLst>
                <a:uLnTx/>
                <a:uFillTx/>
                <a:latin typeface="Arial" charset="0"/>
                <a:ea typeface="+mn-ea"/>
                <a:cs typeface="+mn-cs"/>
              </a:rPr>
              <a:t>-1</a:t>
            </a:r>
          </a:p>
        </p:txBody>
      </p:sp>
    </p:spTree>
    <p:extLst>
      <p:ext uri="{BB962C8B-B14F-4D97-AF65-F5344CB8AC3E}">
        <p14:creationId xmlns:p14="http://schemas.microsoft.com/office/powerpoint/2010/main" val="2340758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nezthe"/>
          <p:cNvPicPr>
            <a:picLocks noChangeAspect="1" noChangeArrowheads="1"/>
          </p:cNvPicPr>
          <p:nvPr/>
        </p:nvPicPr>
        <p:blipFill>
          <a:blip r:embed="rId3" cstate="print"/>
          <a:srcRect/>
          <a:stretch>
            <a:fillRect/>
          </a:stretch>
        </p:blipFill>
        <p:spPr bwMode="auto">
          <a:xfrm>
            <a:off x="381000" y="74613"/>
            <a:ext cx="8458200" cy="6769100"/>
          </a:xfrm>
          <a:prstGeom prst="rect">
            <a:avLst/>
          </a:prstGeom>
          <a:noFill/>
          <a:ln w="9525">
            <a:noFill/>
            <a:miter lim="800000"/>
            <a:headEnd/>
            <a:tailEnd/>
          </a:ln>
        </p:spPr>
      </p:pic>
      <p:sp>
        <p:nvSpPr>
          <p:cNvPr id="3" name="TextBox 2"/>
          <p:cNvSpPr txBox="1"/>
          <p:nvPr/>
        </p:nvSpPr>
        <p:spPr>
          <a:xfrm>
            <a:off x="3810000" y="0"/>
            <a:ext cx="1981200" cy="369888"/>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charset="0"/>
                <a:ea typeface="+mn-ea"/>
                <a:cs typeface="+mn-cs"/>
              </a:rPr>
              <a:t>Specific entropy</a:t>
            </a:r>
          </a:p>
        </p:txBody>
      </p:sp>
      <p:cxnSp>
        <p:nvCxnSpPr>
          <p:cNvPr id="6" name="Straight Arrow Connector 5"/>
          <p:cNvCxnSpPr/>
          <p:nvPr/>
        </p:nvCxnSpPr>
        <p:spPr>
          <a:xfrm flipH="1" flipV="1">
            <a:off x="5410200" y="5715000"/>
            <a:ext cx="2209800" cy="2286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370871" y="2286000"/>
            <a:ext cx="0" cy="31242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638800" y="1219200"/>
            <a:ext cx="2362200" cy="9906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43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838200"/>
            <a:ext cx="7747000" cy="5810250"/>
          </a:xfrm>
          <a:prstGeom prst="rect">
            <a:avLst/>
          </a:prstGeom>
        </p:spPr>
      </p:pic>
      <p:sp>
        <p:nvSpPr>
          <p:cNvPr id="3" name="TextBox 2"/>
          <p:cNvSpPr txBox="1"/>
          <p:nvPr/>
        </p:nvSpPr>
        <p:spPr>
          <a:xfrm>
            <a:off x="457200" y="228600"/>
            <a:ext cx="80772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charset="0"/>
                <a:ea typeface="+mn-ea"/>
                <a:cs typeface="+mn-cs"/>
              </a:rPr>
              <a:t>Absolute angular momentum per unit mass</a:t>
            </a:r>
          </a:p>
        </p:txBody>
      </p:sp>
      <p:graphicFrame>
        <p:nvGraphicFramePr>
          <p:cNvPr id="4" name="Object 3"/>
          <p:cNvGraphicFramePr>
            <a:graphicFrameLocks noChangeAspect="1"/>
          </p:cNvGraphicFramePr>
          <p:nvPr>
            <p:extLst/>
          </p:nvPr>
        </p:nvGraphicFramePr>
        <p:xfrm>
          <a:off x="3429000" y="573732"/>
          <a:ext cx="2327314" cy="528935"/>
        </p:xfrm>
        <a:graphic>
          <a:graphicData uri="http://schemas.openxmlformats.org/presentationml/2006/ole">
            <mc:AlternateContent xmlns:mc="http://schemas.openxmlformats.org/markup-compatibility/2006">
              <mc:Choice xmlns:v="urn:schemas-microsoft-com:vml" Requires="v">
                <p:oleObj spid="_x0000_s1044" name="Equation" r:id="rId5" imgW="838080" imgH="190440" progId="Equation.DSMT4">
                  <p:embed/>
                </p:oleObj>
              </mc:Choice>
              <mc:Fallback>
                <p:oleObj name="Equation" r:id="rId5" imgW="838080" imgH="190440" progId="Equation.DSMT4">
                  <p:embed/>
                  <p:pic>
                    <p:nvPicPr>
                      <p:cNvPr id="4" name="Object 3"/>
                      <p:cNvPicPr/>
                      <p:nvPr/>
                    </p:nvPicPr>
                    <p:blipFill>
                      <a:blip r:embed="rId6"/>
                      <a:stretch>
                        <a:fillRect/>
                      </a:stretch>
                    </p:blipFill>
                    <p:spPr>
                      <a:xfrm>
                        <a:off x="3429000" y="573732"/>
                        <a:ext cx="2327314" cy="528935"/>
                      </a:xfrm>
                      <a:prstGeom prst="rect">
                        <a:avLst/>
                      </a:prstGeom>
                    </p:spPr>
                  </p:pic>
                </p:oleObj>
              </mc:Fallback>
            </mc:AlternateContent>
          </a:graphicData>
        </a:graphic>
      </p:graphicFrame>
      <p:cxnSp>
        <p:nvCxnSpPr>
          <p:cNvPr id="6" name="Straight Arrow Connector 5"/>
          <p:cNvCxnSpPr/>
          <p:nvPr/>
        </p:nvCxnSpPr>
        <p:spPr>
          <a:xfrm>
            <a:off x="6400800" y="5715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828800" y="5638800"/>
            <a:ext cx="4876800"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828800" y="2743200"/>
            <a:ext cx="76200" cy="27432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81200" y="2590800"/>
            <a:ext cx="4648200" cy="1524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7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23555" name="Rectangle 2"/>
          <p:cNvSpPr>
            <a:spLocks noGrp="1" noChangeArrowheads="1"/>
          </p:cNvSpPr>
          <p:nvPr>
            <p:ph type="title"/>
          </p:nvPr>
        </p:nvSpPr>
        <p:spPr>
          <a:xfrm>
            <a:off x="457200" y="2133600"/>
            <a:ext cx="8229600" cy="1143000"/>
          </a:xfrm>
        </p:spPr>
        <p:txBody>
          <a:bodyPr/>
          <a:lstStyle/>
          <a:p>
            <a:pPr eaLnBrk="1" hangingPunct="1">
              <a:defRPr/>
            </a:pPr>
            <a:r>
              <a:rPr lang="en-US" b="1" dirty="0">
                <a:solidFill>
                  <a:srgbClr val="0033CC"/>
                </a:solidFill>
                <a:effectLst>
                  <a:outerShdw blurRad="38100" dist="38100" dir="2700000" algn="tl">
                    <a:srgbClr val="000000">
                      <a:alpha val="43137"/>
                    </a:srgbClr>
                  </a:outerShdw>
                </a:effectLst>
              </a:rPr>
              <a:t>Physics of Mature Hurricanes</a:t>
            </a:r>
          </a:p>
        </p:txBody>
      </p:sp>
    </p:spTree>
    <p:extLst>
      <p:ext uri="{BB962C8B-B14F-4D97-AF65-F5344CB8AC3E}">
        <p14:creationId xmlns:p14="http://schemas.microsoft.com/office/powerpoint/2010/main" val="850611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Why Should You Care?</a:t>
            </a:r>
          </a:p>
        </p:txBody>
      </p:sp>
      <p:sp>
        <p:nvSpPr>
          <p:cNvPr id="6" name="Content Placeholder 5"/>
          <p:cNvSpPr>
            <a:spLocks noGrp="1"/>
          </p:cNvSpPr>
          <p:nvPr>
            <p:ph idx="1"/>
          </p:nvPr>
        </p:nvSpPr>
        <p:spPr/>
        <p:txBody>
          <a:bodyPr/>
          <a:lstStyle/>
          <a:p>
            <a:pPr>
              <a:spcBef>
                <a:spcPts val="2400"/>
              </a:spcBef>
            </a:pPr>
            <a:r>
              <a:rPr lang="en-US" dirty="0"/>
              <a:t>  </a:t>
            </a:r>
            <a:r>
              <a:rPr lang="en-US" b="1" dirty="0"/>
              <a:t>Forecasting</a:t>
            </a:r>
          </a:p>
          <a:p>
            <a:pPr lvl="1">
              <a:spcBef>
                <a:spcPts val="2400"/>
              </a:spcBef>
            </a:pPr>
            <a:r>
              <a:rPr lang="en-US" dirty="0"/>
              <a:t>Much progress in social science of response to warnings, requests to 	evacuate, etc.</a:t>
            </a:r>
          </a:p>
          <a:p>
            <a:pPr lvl="1">
              <a:spcBef>
                <a:spcPts val="2400"/>
              </a:spcBef>
            </a:pPr>
            <a:endParaRPr lang="en-US" dirty="0"/>
          </a:p>
          <a:p>
            <a:pPr>
              <a:spcBef>
                <a:spcPts val="2400"/>
              </a:spcBef>
            </a:pPr>
            <a:r>
              <a:rPr lang="en-US" dirty="0"/>
              <a:t>  </a:t>
            </a:r>
            <a:r>
              <a:rPr lang="en-US" b="1" dirty="0"/>
              <a:t>Forecasters are ambassadors to meteorology</a:t>
            </a:r>
          </a:p>
          <a:p>
            <a:pPr lvl="1">
              <a:spcBef>
                <a:spcPts val="2400"/>
              </a:spcBef>
            </a:pPr>
            <a:r>
              <a:rPr lang="en-US" dirty="0"/>
              <a:t> Opportunity to inform public</a:t>
            </a:r>
          </a:p>
          <a:p>
            <a:pPr lvl="1">
              <a:spcBef>
                <a:spcPts val="2400"/>
              </a:spcBef>
            </a:pPr>
            <a:r>
              <a:rPr lang="en-US" dirty="0"/>
              <a:t> Knowledge of hurricane science increases public interest and trust</a:t>
            </a:r>
          </a:p>
        </p:txBody>
      </p:sp>
    </p:spTree>
    <p:extLst>
      <p:ext uri="{BB962C8B-B14F-4D97-AF65-F5344CB8AC3E}">
        <p14:creationId xmlns:p14="http://schemas.microsoft.com/office/powerpoint/2010/main" val="665460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33CC"/>
                </a:solidFill>
                <a:effectLst/>
                <a:uLnTx/>
                <a:uFillTx/>
                <a:latin typeface="Arial"/>
                <a:ea typeface="+mn-ea"/>
                <a:cs typeface="+mn-cs"/>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609284"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5"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86"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609288"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9"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0"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1"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92"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609293" name="Picture 13"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609294" name="Picture 14"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609295" name="Picture 15"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609296" name="Picture 16"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17"/>
          <p:cNvGrpSpPr>
            <a:grpSpLocks/>
          </p:cNvGrpSpPr>
          <p:nvPr/>
        </p:nvGrpSpPr>
        <p:grpSpPr bwMode="auto">
          <a:xfrm>
            <a:off x="1475160" y="5042693"/>
            <a:ext cx="3609727" cy="384175"/>
            <a:chOff x="1200" y="3408"/>
            <a:chExt cx="1536" cy="242"/>
          </a:xfrm>
          <a:noFill/>
        </p:grpSpPr>
        <p:sp>
          <p:nvSpPr>
            <p:cNvPr id="609298" name="Rectangle 18"/>
            <p:cNvSpPr>
              <a:spLocks noChangeArrowheads="1"/>
            </p:cNvSpPr>
            <p:nvPr/>
          </p:nvSpPr>
          <p:spPr bwMode="auto">
            <a:xfrm>
              <a:off x="1200" y="3408"/>
              <a:ext cx="1536" cy="240"/>
            </a:xfrm>
            <a:prstGeom prst="rect">
              <a:avLst/>
            </a:prstGeom>
            <a:grp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9" name="Text Box 19"/>
            <p:cNvSpPr txBox="1">
              <a:spLocks noChangeArrowheads="1"/>
            </p:cNvSpPr>
            <p:nvPr/>
          </p:nvSpPr>
          <p:spPr bwMode="auto">
            <a:xfrm>
              <a:off x="1344" y="3417"/>
              <a:ext cx="1344" cy="233"/>
            </a:xfrm>
            <a:prstGeom prst="rect">
              <a:avLst/>
            </a:prstGeom>
            <a:solidFill>
              <a:schemeClr val="bg1"/>
            </a:solid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Nearly isothermal expansion</a:t>
              </a:r>
            </a:p>
          </p:txBody>
        </p:sp>
      </p:grpSp>
      <p:grpSp>
        <p:nvGrpSpPr>
          <p:cNvPr id="5" name="Group 20"/>
          <p:cNvGrpSpPr>
            <a:grpSpLocks/>
          </p:cNvGrpSpPr>
          <p:nvPr/>
        </p:nvGrpSpPr>
        <p:grpSpPr bwMode="auto">
          <a:xfrm>
            <a:off x="5764213" y="1600202"/>
            <a:ext cx="2743200" cy="392113"/>
            <a:chOff x="3631" y="1056"/>
            <a:chExt cx="1728" cy="247"/>
          </a:xfrm>
        </p:grpSpPr>
        <p:sp>
          <p:nvSpPr>
            <p:cNvPr id="609301" name="Rectangle 21"/>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2" name="Text Box 22"/>
            <p:cNvSpPr txBox="1">
              <a:spLocks noChangeArrowheads="1"/>
            </p:cNvSpPr>
            <p:nvPr/>
          </p:nvSpPr>
          <p:spPr bwMode="auto">
            <a:xfrm>
              <a:off x="3631" y="1072"/>
              <a:ext cx="1728"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Isothermal compression</a:t>
              </a:r>
            </a:p>
          </p:txBody>
        </p:sp>
      </p:grpSp>
      <p:grpSp>
        <p:nvGrpSpPr>
          <p:cNvPr id="6" name="Group 23"/>
          <p:cNvGrpSpPr>
            <a:grpSpLocks/>
          </p:cNvGrpSpPr>
          <p:nvPr/>
        </p:nvGrpSpPr>
        <p:grpSpPr bwMode="auto">
          <a:xfrm>
            <a:off x="1920472" y="2514600"/>
            <a:ext cx="1590480" cy="646113"/>
            <a:chOff x="1095" y="1688"/>
            <a:chExt cx="1106" cy="407"/>
          </a:xfrm>
        </p:grpSpPr>
        <p:sp>
          <p:nvSpPr>
            <p:cNvPr id="609304" name="Rectangle 24"/>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5" name="Text Box 25"/>
            <p:cNvSpPr txBox="1">
              <a:spLocks noChangeArrowheads="1"/>
            </p:cNvSpPr>
            <p:nvPr/>
          </p:nvSpPr>
          <p:spPr bwMode="auto">
            <a:xfrm rot="18903303">
              <a:off x="1200" y="1688"/>
              <a:ext cx="884" cy="407"/>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Adiabatic expansion</a:t>
              </a:r>
            </a:p>
          </p:txBody>
        </p:sp>
      </p:grpSp>
      <p:grpSp>
        <p:nvGrpSpPr>
          <p:cNvPr id="7" name="Group 26"/>
          <p:cNvGrpSpPr>
            <a:grpSpLocks/>
          </p:cNvGrpSpPr>
          <p:nvPr/>
        </p:nvGrpSpPr>
        <p:grpSpPr bwMode="auto">
          <a:xfrm>
            <a:off x="5056187" y="3078561"/>
            <a:ext cx="3249613" cy="585788"/>
            <a:chOff x="3306" y="1919"/>
            <a:chExt cx="1734" cy="369"/>
          </a:xfrm>
        </p:grpSpPr>
        <p:sp>
          <p:nvSpPr>
            <p:cNvPr id="609307" name="Rectangle 27"/>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8" name="Text Box 28"/>
            <p:cNvSpPr txBox="1">
              <a:spLocks noChangeArrowheads="1"/>
            </p:cNvSpPr>
            <p:nvPr/>
          </p:nvSpPr>
          <p:spPr bwMode="auto">
            <a:xfrm rot="19265493">
              <a:off x="3360" y="1919"/>
              <a:ext cx="1680" cy="25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Adiabatic compression</a:t>
              </a:r>
            </a:p>
          </p:txBody>
        </p:sp>
      </p:grpSp>
      <p:grpSp>
        <p:nvGrpSpPr>
          <p:cNvPr id="8" name="Group 29"/>
          <p:cNvGrpSpPr>
            <a:grpSpLocks/>
          </p:cNvGrpSpPr>
          <p:nvPr/>
        </p:nvGrpSpPr>
        <p:grpSpPr bwMode="auto">
          <a:xfrm>
            <a:off x="152400" y="762000"/>
            <a:ext cx="8763000" cy="5913438"/>
            <a:chOff x="96" y="480"/>
            <a:chExt cx="5520" cy="3725"/>
          </a:xfrm>
        </p:grpSpPr>
        <p:sp>
          <p:nvSpPr>
            <p:cNvPr id="609310" name="Text Box 30"/>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eye</a:t>
              </a:r>
            </a:p>
          </p:txBody>
        </p:sp>
        <p:sp>
          <p:nvSpPr>
            <p:cNvPr id="609311" name="Text Box 31"/>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edge</a:t>
              </a:r>
            </a:p>
          </p:txBody>
        </p:sp>
        <p:sp>
          <p:nvSpPr>
            <p:cNvPr id="609312" name="Text Box 32"/>
            <p:cNvSpPr txBox="1">
              <a:spLocks noChangeArrowheads="1"/>
            </p:cNvSpPr>
            <p:nvPr/>
          </p:nvSpPr>
          <p:spPr bwMode="auto">
            <a:xfrm>
              <a:off x="3852" y="3126"/>
              <a:ext cx="940" cy="21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Low entropy </a:t>
              </a:r>
            </a:p>
          </p:txBody>
        </p:sp>
        <p:sp>
          <p:nvSpPr>
            <p:cNvPr id="609313" name="Text Box 33"/>
            <p:cNvSpPr txBox="1">
              <a:spLocks noChangeArrowheads="1"/>
            </p:cNvSpPr>
            <p:nvPr/>
          </p:nvSpPr>
          <p:spPr bwMode="auto">
            <a:xfrm rot="16200000">
              <a:off x="-753" y="2049"/>
              <a:ext cx="1968"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Height above ocean</a:t>
              </a:r>
            </a:p>
          </p:txBody>
        </p:sp>
        <p:sp>
          <p:nvSpPr>
            <p:cNvPr id="609314" name="Text Box 34"/>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Ocean surface</a:t>
              </a:r>
            </a:p>
          </p:txBody>
        </p:sp>
        <p:sp>
          <p:nvSpPr>
            <p:cNvPr id="609315" name="Text Box 35"/>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Radius (km)</a:t>
              </a:r>
            </a:p>
          </p:txBody>
        </p:sp>
      </p:grpSp>
    </p:spTree>
    <p:extLst>
      <p:ext uri="{BB962C8B-B14F-4D97-AF65-F5344CB8AC3E}">
        <p14:creationId xmlns:p14="http://schemas.microsoft.com/office/powerpoint/2010/main" val="196617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09292"/>
                                        </p:tgtEl>
                                        <p:attrNameLst>
                                          <p:attrName>style.visibility</p:attrName>
                                        </p:attrNameLst>
                                      </p:cBhvr>
                                      <p:to>
                                        <p:strVal val="visible"/>
                                      </p:to>
                                    </p:set>
                                    <p:anim calcmode="lin" valueType="num">
                                      <p:cBhvr>
                                        <p:cTn id="12" dur="500" fill="hold"/>
                                        <p:tgtEl>
                                          <p:spTgt spid="609292"/>
                                        </p:tgtEl>
                                        <p:attrNameLst>
                                          <p:attrName>ppt_w</p:attrName>
                                        </p:attrNameLst>
                                      </p:cBhvr>
                                      <p:tavLst>
                                        <p:tav tm="0">
                                          <p:val>
                                            <p:fltVal val="0"/>
                                          </p:val>
                                        </p:tav>
                                        <p:tav tm="100000">
                                          <p:val>
                                            <p:strVal val="#ppt_w"/>
                                          </p:val>
                                        </p:tav>
                                      </p:tavLst>
                                    </p:anim>
                                    <p:anim calcmode="lin" valueType="num">
                                      <p:cBhvr>
                                        <p:cTn id="13" dur="500" fill="hold"/>
                                        <p:tgtEl>
                                          <p:spTgt spid="609292"/>
                                        </p:tgtEl>
                                        <p:attrNameLst>
                                          <p:attrName>ppt_h</p:attrName>
                                        </p:attrNameLst>
                                      </p:cBhvr>
                                      <p:tavLst>
                                        <p:tav tm="0">
                                          <p:val>
                                            <p:fltVal val="0"/>
                                          </p:val>
                                        </p:tav>
                                        <p:tav tm="100000">
                                          <p:val>
                                            <p:strVal val="#ppt_h"/>
                                          </p:val>
                                        </p:tav>
                                      </p:tavLst>
                                    </p:anim>
                                    <p:animEffect transition="in" filter="fade">
                                      <p:cBhvr>
                                        <p:cTn id="14" dur="500"/>
                                        <p:tgtEl>
                                          <p:spTgt spid="60929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22" presetClass="entr" presetSubtype="2" fill="hold" nodeType="afterEffect">
                                  <p:stCondLst>
                                    <p:cond delay="0"/>
                                  </p:stCondLst>
                                  <p:childTnLst>
                                    <p:set>
                                      <p:cBhvr>
                                        <p:cTn id="24" dur="1" fill="hold">
                                          <p:stCondLst>
                                            <p:cond delay="0"/>
                                          </p:stCondLst>
                                        </p:cTn>
                                        <p:tgtEl>
                                          <p:spTgt spid="609293"/>
                                        </p:tgtEl>
                                        <p:attrNameLst>
                                          <p:attrName>style.visibility</p:attrName>
                                        </p:attrNameLst>
                                      </p:cBhvr>
                                      <p:to>
                                        <p:strVal val="visible"/>
                                      </p:to>
                                    </p:set>
                                    <p:animEffect transition="in" filter="wipe(right)">
                                      <p:cBhvr>
                                        <p:cTn id="25" dur="2000"/>
                                        <p:tgtEl>
                                          <p:spTgt spid="60929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09294"/>
                                        </p:tgtEl>
                                        <p:attrNameLst>
                                          <p:attrName>style.visibility</p:attrName>
                                        </p:attrNameLst>
                                      </p:cBhvr>
                                      <p:to>
                                        <p:strVal val="visible"/>
                                      </p:to>
                                    </p:set>
                                    <p:animEffect transition="in" filter="wipe(down)">
                                      <p:cBhvr>
                                        <p:cTn id="30" dur="2000"/>
                                        <p:tgtEl>
                                          <p:spTgt spid="609294"/>
                                        </p:tgtEl>
                                      </p:cBhvr>
                                    </p:animEffec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09295"/>
                                        </p:tgtEl>
                                        <p:attrNameLst>
                                          <p:attrName>style.visibility</p:attrName>
                                        </p:attrNameLst>
                                      </p:cBhvr>
                                      <p:to>
                                        <p:strVal val="visible"/>
                                      </p:to>
                                    </p:set>
                                    <p:animEffect transition="in" filter="wipe(up)">
                                      <p:cBhvr>
                                        <p:cTn id="37" dur="2000"/>
                                        <p:tgtEl>
                                          <p:spTgt spid="609295"/>
                                        </p:tgtEl>
                                      </p:cBhvr>
                                    </p:animEffec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09296"/>
                                        </p:tgtEl>
                                        <p:attrNameLst>
                                          <p:attrName>style.visibility</p:attrName>
                                        </p:attrNameLst>
                                      </p:cBhvr>
                                      <p:to>
                                        <p:strVal val="visible"/>
                                      </p:to>
                                    </p:set>
                                    <p:animEffect transition="in" filter="wipe(up)">
                                      <p:cBhvr>
                                        <p:cTn id="44" dur="2000"/>
                                        <p:tgtEl>
                                          <p:spTgt spid="609296"/>
                                        </p:tgtEl>
                                      </p:cBhvr>
                                    </p:animEffec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Arial" charset="0"/>
                <a:ea typeface="+mn-ea"/>
                <a:cs typeface="+mn-cs"/>
              </a:rPr>
              <a:t>Annual Maximum Potential Intensity (m/s)</a:t>
            </a:r>
          </a:p>
        </p:txBody>
      </p:sp>
    </p:spTree>
    <p:extLst>
      <p:ext uri="{BB962C8B-B14F-4D97-AF65-F5344CB8AC3E}">
        <p14:creationId xmlns:p14="http://schemas.microsoft.com/office/powerpoint/2010/main" val="1902304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506" y="287897"/>
            <a:ext cx="6841121" cy="6427009"/>
          </a:xfrm>
          <a:prstGeom prst="rect">
            <a:avLst/>
          </a:prstGeom>
        </p:spPr>
      </p:pic>
    </p:spTree>
    <p:extLst>
      <p:ext uri="{BB962C8B-B14F-4D97-AF65-F5344CB8AC3E}">
        <p14:creationId xmlns:p14="http://schemas.microsoft.com/office/powerpoint/2010/main" val="2027460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sz="4000" dirty="0">
                <a:solidFill>
                  <a:srgbClr val="0000FF"/>
                </a:solidFill>
              </a:rPr>
              <a:t>Dependence on Sea Surface Temperature (SST):</a:t>
            </a:r>
          </a:p>
        </p:txBody>
      </p:sp>
      <p:pic>
        <p:nvPicPr>
          <p:cNvPr id="28675" name="Picture 4" descr="C:\Users\Kerry Emaanuel\Convect\RCnew\single column PI vs SST.png"/>
          <p:cNvPicPr>
            <a:picLocks noChangeAspect="1" noChangeArrowheads="1"/>
          </p:cNvPicPr>
          <p:nvPr/>
        </p:nvPicPr>
        <p:blipFill>
          <a:blip r:embed="rId3" cstate="print"/>
          <a:srcRect/>
          <a:stretch>
            <a:fillRect/>
          </a:stretch>
        </p:blipFill>
        <p:spPr bwMode="auto">
          <a:xfrm>
            <a:off x="173340" y="1685125"/>
            <a:ext cx="6756400" cy="5068888"/>
          </a:xfrm>
          <a:prstGeom prst="rect">
            <a:avLst/>
          </a:prstGeom>
          <a:noFill/>
          <a:ln w="9525">
            <a:noFill/>
            <a:miter lim="800000"/>
            <a:headEnd/>
            <a:tailEnd/>
          </a:ln>
        </p:spPr>
      </p:pic>
      <p:sp>
        <p:nvSpPr>
          <p:cNvPr id="3" name="TextBox 2"/>
          <p:cNvSpPr txBox="1"/>
          <p:nvPr/>
        </p:nvSpPr>
        <p:spPr>
          <a:xfrm>
            <a:off x="6477581" y="3296239"/>
            <a:ext cx="2394193" cy="923330"/>
          </a:xfrm>
          <a:prstGeom prst="rect">
            <a:avLst/>
          </a:prstGeom>
          <a:noFill/>
        </p:spPr>
        <p:txBody>
          <a:bodyPr wrap="square" rtlCol="0">
            <a:spAutoFit/>
          </a:bodyPr>
          <a:lstStyle/>
          <a:p>
            <a:pPr algn="ctr"/>
            <a:r>
              <a:rPr lang="en-US" dirty="0"/>
              <a:t>Potential Intensity is not the same thing as SST!</a:t>
            </a:r>
          </a:p>
        </p:txBody>
      </p:sp>
    </p:spTree>
    <p:extLst>
      <p:ext uri="{BB962C8B-B14F-4D97-AF65-F5344CB8AC3E}">
        <p14:creationId xmlns:p14="http://schemas.microsoft.com/office/powerpoint/2010/main" val="909147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ctrTitle"/>
          </p:nvPr>
        </p:nvSpPr>
        <p:spPr/>
        <p:txBody>
          <a:bodyPr/>
          <a:lstStyle/>
          <a:p>
            <a:pPr eaLnBrk="1" hangingPunct="1">
              <a:defRPr/>
            </a:pPr>
            <a:r>
              <a:rPr lang="en-US" sz="3600" b="1" dirty="0">
                <a:solidFill>
                  <a:srgbClr val="0033CC"/>
                </a:solidFill>
                <a:effectLst>
                  <a:outerShdw blurRad="38100" dist="38100" dir="2700000" algn="tl">
                    <a:srgbClr val="000000">
                      <a:alpha val="43137"/>
                    </a:srgbClr>
                  </a:outerShdw>
                </a:effectLst>
              </a:rPr>
              <a:t>Why do real storms seldom reach their thermodynamic potential?</a:t>
            </a:r>
          </a:p>
        </p:txBody>
      </p:sp>
      <p:sp>
        <p:nvSpPr>
          <p:cNvPr id="32772" name="Rectangle 3"/>
          <p:cNvSpPr>
            <a:spLocks noGrp="1" noChangeArrowheads="1"/>
          </p:cNvSpPr>
          <p:nvPr>
            <p:ph type="subTitle" idx="1"/>
          </p:nvPr>
        </p:nvSpPr>
        <p:spPr/>
        <p:txBody>
          <a:bodyPr/>
          <a:lstStyle/>
          <a:p>
            <a:pPr eaLnBrk="1" hangingPunct="1"/>
            <a:r>
              <a:rPr lang="en-US" dirty="0"/>
              <a:t>One Reason:  Ocean Interaction</a:t>
            </a:r>
          </a:p>
        </p:txBody>
      </p:sp>
    </p:spTree>
    <p:extLst>
      <p:ext uri="{BB962C8B-B14F-4D97-AF65-F5344CB8AC3E}">
        <p14:creationId xmlns:p14="http://schemas.microsoft.com/office/powerpoint/2010/main" val="2788832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alpha val="90000"/>
          </a:schemeClr>
        </a:solidFill>
        <a:effectLst/>
      </p:bgPr>
    </p:bg>
    <p:spTree>
      <p:nvGrpSpPr>
        <p:cNvPr id="1" name=""/>
        <p:cNvGrpSpPr/>
        <p:nvPr/>
      </p:nvGrpSpPr>
      <p:grpSpPr>
        <a:xfrm>
          <a:off x="0" y="0"/>
          <a:ext cx="0" cy="0"/>
          <a:chOff x="0" y="0"/>
          <a:chExt cx="0" cy="0"/>
        </a:xfrm>
      </p:grpSpPr>
      <p:pic>
        <p:nvPicPr>
          <p:cNvPr id="33794" name="Picture 3" descr="edouard_sst_1"/>
          <p:cNvPicPr>
            <a:picLocks noGrp="1" noChangeAspect="1" noChangeArrowheads="1"/>
          </p:cNvPicPr>
          <p:nvPr>
            <p:ph idx="1"/>
          </p:nvPr>
        </p:nvPicPr>
        <p:blipFill>
          <a:blip r:embed="rId3" cstate="print"/>
          <a:srcRect/>
          <a:stretch>
            <a:fillRect/>
          </a:stretch>
        </p:blipFill>
        <p:spPr>
          <a:xfrm>
            <a:off x="1790700" y="852715"/>
            <a:ext cx="5562600" cy="5815013"/>
          </a:xfrm>
          <a:noFill/>
        </p:spPr>
      </p:pic>
      <p:sp>
        <p:nvSpPr>
          <p:cNvPr id="33795" name="Rectangle 2"/>
          <p:cNvSpPr>
            <a:spLocks noGrp="1" noChangeArrowheads="1"/>
          </p:cNvSpPr>
          <p:nvPr>
            <p:ph type="title"/>
          </p:nvPr>
        </p:nvSpPr>
        <p:spPr>
          <a:xfrm>
            <a:off x="457200" y="0"/>
            <a:ext cx="8229600" cy="990600"/>
          </a:xfrm>
        </p:spPr>
        <p:txBody>
          <a:bodyPr/>
          <a:lstStyle/>
          <a:p>
            <a:pPr eaLnBrk="1" hangingPunct="1"/>
            <a:r>
              <a:rPr lang="en-US">
                <a:solidFill>
                  <a:srgbClr val="FFFF00"/>
                </a:solidFill>
              </a:rPr>
              <a:t>Strong Mixing of Upper Ocean</a:t>
            </a:r>
          </a:p>
        </p:txBody>
      </p:sp>
    </p:spTree>
    <p:extLst>
      <p:ext uri="{BB962C8B-B14F-4D97-AF65-F5344CB8AC3E}">
        <p14:creationId xmlns:p14="http://schemas.microsoft.com/office/powerpoint/2010/main" val="1960637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g5bc"/>
          <p:cNvPicPr>
            <a:picLocks noChangeAspect="1" noChangeArrowheads="1"/>
          </p:cNvPicPr>
          <p:nvPr/>
        </p:nvPicPr>
        <p:blipFill>
          <a:blip r:embed="rId3" cstate="print"/>
          <a:srcRect/>
          <a:stretch>
            <a:fillRect/>
          </a:stretch>
        </p:blipFill>
        <p:spPr bwMode="auto">
          <a:xfrm>
            <a:off x="609600" y="971550"/>
            <a:ext cx="7848600" cy="5886450"/>
          </a:xfrm>
          <a:prstGeom prst="rect">
            <a:avLst/>
          </a:prstGeom>
          <a:noFill/>
          <a:ln w="9525">
            <a:noFill/>
            <a:miter lim="800000"/>
            <a:headEnd/>
            <a:tailEnd/>
          </a:ln>
        </p:spPr>
      </p:pic>
      <p:sp>
        <p:nvSpPr>
          <p:cNvPr id="33795" name="Text Box 3"/>
          <p:cNvSpPr txBox="1">
            <a:spLocks noChangeArrowheads="1"/>
          </p:cNvSpPr>
          <p:nvPr/>
        </p:nvSpPr>
        <p:spPr bwMode="auto">
          <a:xfrm>
            <a:off x="1977975" y="513041"/>
            <a:ext cx="5111849" cy="461665"/>
          </a:xfrm>
          <a:prstGeom prst="rect">
            <a:avLst/>
          </a:prstGeom>
          <a:noFill/>
          <a:ln w="9525">
            <a:noFill/>
            <a:miter lim="800000"/>
            <a:headEnd/>
            <a:tailEnd/>
          </a:ln>
        </p:spPr>
        <p:txBody>
          <a:bodyPr wrap="none">
            <a:spAutoFit/>
          </a:bodyPr>
          <a:lstStyle/>
          <a:p>
            <a:pPr algn="ctr">
              <a:defRPr/>
            </a:pPr>
            <a:r>
              <a:rPr lang="en-US" sz="2400" dirty="0">
                <a:solidFill>
                  <a:srgbClr val="0000FF"/>
                </a:solidFill>
                <a:effectLst>
                  <a:outerShdw blurRad="38100" dist="38100" dir="2700000" algn="tl">
                    <a:srgbClr val="000000">
                      <a:alpha val="43137"/>
                    </a:srgbClr>
                  </a:outerShdw>
                </a:effectLst>
              </a:rPr>
              <a:t>Comparing Fixed to Interactive SST:</a:t>
            </a:r>
          </a:p>
        </p:txBody>
      </p:sp>
    </p:spTree>
    <p:extLst>
      <p:ext uri="{BB962C8B-B14F-4D97-AF65-F5344CB8AC3E}">
        <p14:creationId xmlns:p14="http://schemas.microsoft.com/office/powerpoint/2010/main" val="1099484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187" y="204787"/>
            <a:ext cx="8429625" cy="6448425"/>
          </a:xfrm>
          <a:prstGeom prst="rect">
            <a:avLst/>
          </a:prstGeom>
        </p:spPr>
      </p:pic>
    </p:spTree>
    <p:extLst>
      <p:ext uri="{BB962C8B-B14F-4D97-AF65-F5344CB8AC3E}">
        <p14:creationId xmlns:p14="http://schemas.microsoft.com/office/powerpoint/2010/main" val="1261847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26"/>
          <p:cNvPicPr>
            <a:picLocks noChangeAspect="1" noChangeArrowheads="1"/>
          </p:cNvPicPr>
          <p:nvPr/>
        </p:nvPicPr>
        <p:blipFill rotWithShape="1">
          <a:blip r:embed="rId3" cstate="print"/>
          <a:srcRect t="7123" b="5973"/>
          <a:stretch/>
        </p:blipFill>
        <p:spPr bwMode="auto">
          <a:xfrm>
            <a:off x="914401" y="294922"/>
            <a:ext cx="6743700" cy="6410677"/>
          </a:xfrm>
          <a:prstGeom prst="rect">
            <a:avLst/>
          </a:prstGeom>
          <a:noFill/>
          <a:ln w="9525">
            <a:noFill/>
            <a:miter lim="800000"/>
            <a:headEnd/>
            <a:tailEnd/>
          </a:ln>
        </p:spPr>
      </p:pic>
      <p:sp>
        <p:nvSpPr>
          <p:cNvPr id="2" name="TextBox 1"/>
          <p:cNvSpPr txBox="1"/>
          <p:nvPr/>
        </p:nvSpPr>
        <p:spPr>
          <a:xfrm>
            <a:off x="7467600" y="2667000"/>
            <a:ext cx="1295400" cy="830997"/>
          </a:xfrm>
          <a:prstGeom prst="rect">
            <a:avLst/>
          </a:prstGeom>
          <a:noFill/>
        </p:spPr>
        <p:txBody>
          <a:bodyPr wrap="square" rtlCol="0">
            <a:spAutoFit/>
          </a:bodyPr>
          <a:lstStyle/>
          <a:p>
            <a:pPr algn="ctr"/>
            <a:r>
              <a:rPr lang="en-US" dirty="0">
                <a:solidFill>
                  <a:srgbClr val="0033CC"/>
                </a:solidFill>
              </a:rPr>
              <a:t>Loop Current</a:t>
            </a:r>
          </a:p>
        </p:txBody>
      </p:sp>
      <p:cxnSp>
        <p:nvCxnSpPr>
          <p:cNvPr id="4" name="Straight Arrow Connector 3"/>
          <p:cNvCxnSpPr/>
          <p:nvPr/>
        </p:nvCxnSpPr>
        <p:spPr>
          <a:xfrm flipH="1">
            <a:off x="6477000" y="3048000"/>
            <a:ext cx="914400" cy="7620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791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cfig14c"/>
          <p:cNvPicPr>
            <a:picLocks noChangeAspect="1" noChangeArrowheads="1"/>
          </p:cNvPicPr>
          <p:nvPr/>
        </p:nvPicPr>
        <p:blipFill>
          <a:blip r:embed="rId3" cstate="print"/>
          <a:srcRect/>
          <a:stretch>
            <a:fillRect/>
          </a:stretch>
        </p:blipFill>
        <p:spPr bwMode="auto">
          <a:xfrm>
            <a:off x="533400" y="742950"/>
            <a:ext cx="8153400" cy="6115050"/>
          </a:xfrm>
          <a:prstGeom prst="rect">
            <a:avLst/>
          </a:prstGeom>
          <a:noFill/>
          <a:ln w="9525">
            <a:noFill/>
            <a:miter lim="800000"/>
            <a:headEnd/>
            <a:tailEnd/>
          </a:ln>
        </p:spPr>
      </p:pic>
      <p:sp>
        <p:nvSpPr>
          <p:cNvPr id="34819" name="Text Box 3"/>
          <p:cNvSpPr txBox="1">
            <a:spLocks noChangeArrowheads="1"/>
          </p:cNvSpPr>
          <p:nvPr/>
        </p:nvSpPr>
        <p:spPr bwMode="auto">
          <a:xfrm>
            <a:off x="609600" y="152400"/>
            <a:ext cx="7804150" cy="701675"/>
          </a:xfrm>
          <a:prstGeom prst="rect">
            <a:avLst/>
          </a:prstGeom>
          <a:noFill/>
          <a:ln w="9525">
            <a:noFill/>
            <a:miter lim="800000"/>
            <a:headEnd/>
            <a:tailEnd/>
          </a:ln>
        </p:spPr>
        <p:txBody>
          <a:bodyPr wrap="none">
            <a:spAutoFit/>
          </a:bodyPr>
          <a:lstStyle/>
          <a:p>
            <a:pPr algn="ctr">
              <a:defRPr/>
            </a:pPr>
            <a:r>
              <a:rPr lang="en-US" sz="2000" dirty="0">
                <a:solidFill>
                  <a:srgbClr val="0000FF"/>
                </a:solidFill>
                <a:effectLst>
                  <a:outerShdw blurRad="38100" dist="38100" dir="2700000" algn="tl">
                    <a:srgbClr val="000000">
                      <a:alpha val="43137"/>
                    </a:srgbClr>
                  </a:outerShdw>
                </a:effectLst>
              </a:rPr>
              <a:t>A good simulation of Camille can only be obtained by assuming that</a:t>
            </a:r>
          </a:p>
          <a:p>
            <a:pPr algn="ctr">
              <a:defRPr/>
            </a:pPr>
            <a:r>
              <a:rPr lang="en-US" sz="2000" dirty="0">
                <a:solidFill>
                  <a:srgbClr val="0000FF"/>
                </a:solidFill>
                <a:effectLst>
                  <a:outerShdw blurRad="38100" dist="38100" dir="2700000" algn="tl">
                    <a:srgbClr val="000000">
                      <a:alpha val="43137"/>
                    </a:srgbClr>
                  </a:outerShdw>
                </a:effectLst>
              </a:rPr>
              <a:t>it traveled right up the axis of the Loop Current:</a:t>
            </a:r>
          </a:p>
        </p:txBody>
      </p:sp>
    </p:spTree>
    <p:extLst>
      <p:ext uri="{BB962C8B-B14F-4D97-AF65-F5344CB8AC3E}">
        <p14:creationId xmlns:p14="http://schemas.microsoft.com/office/powerpoint/2010/main" val="79583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Program</a:t>
            </a:r>
          </a:p>
        </p:txBody>
      </p:sp>
      <p:sp>
        <p:nvSpPr>
          <p:cNvPr id="3" name="Content Placeholder 2"/>
          <p:cNvSpPr>
            <a:spLocks noGrp="1"/>
          </p:cNvSpPr>
          <p:nvPr>
            <p:ph idx="1"/>
          </p:nvPr>
        </p:nvSpPr>
        <p:spPr>
          <a:xfrm>
            <a:off x="628650" y="1825624"/>
            <a:ext cx="7886700" cy="4742699"/>
          </a:xfrm>
        </p:spPr>
        <p:txBody>
          <a:bodyPr>
            <a:normAutofit/>
          </a:bodyPr>
          <a:lstStyle/>
          <a:p>
            <a:pPr>
              <a:spcBef>
                <a:spcPts val="1800"/>
              </a:spcBef>
            </a:pPr>
            <a:r>
              <a:rPr lang="en-US" dirty="0"/>
              <a:t>  Brief overview of hurricanes</a:t>
            </a:r>
          </a:p>
          <a:p>
            <a:pPr>
              <a:spcBef>
                <a:spcPts val="1800"/>
              </a:spcBef>
            </a:pPr>
            <a:r>
              <a:rPr lang="en-US" dirty="0"/>
              <a:t>  Current understanding</a:t>
            </a:r>
          </a:p>
          <a:p>
            <a:pPr lvl="1">
              <a:spcBef>
                <a:spcPts val="1800"/>
              </a:spcBef>
            </a:pPr>
            <a:r>
              <a:rPr lang="en-US" dirty="0"/>
              <a:t>Basic state of the tropical atmosphere</a:t>
            </a:r>
          </a:p>
          <a:p>
            <a:pPr lvl="1">
              <a:spcBef>
                <a:spcPts val="1800"/>
              </a:spcBef>
            </a:pPr>
            <a:r>
              <a:rPr lang="en-US" dirty="0"/>
              <a:t>Instability of the basic state – genesis</a:t>
            </a:r>
          </a:p>
          <a:p>
            <a:pPr lvl="1">
              <a:spcBef>
                <a:spcPts val="1800"/>
              </a:spcBef>
            </a:pPr>
            <a:r>
              <a:rPr lang="en-US" dirty="0"/>
              <a:t>Energy cycle of mature hurricanes – concept of potential intensity</a:t>
            </a:r>
          </a:p>
          <a:p>
            <a:pPr lvl="1">
              <a:spcBef>
                <a:spcPts val="1800"/>
              </a:spcBef>
            </a:pPr>
            <a:r>
              <a:rPr lang="en-US" dirty="0"/>
              <a:t>Negative influences on hurricanes</a:t>
            </a:r>
          </a:p>
          <a:p>
            <a:pPr lvl="1">
              <a:spcBef>
                <a:spcPts val="1800"/>
              </a:spcBef>
            </a:pPr>
            <a:r>
              <a:rPr lang="en-US" dirty="0"/>
              <a:t>Statistics of hurricane intensification</a:t>
            </a:r>
          </a:p>
          <a:p>
            <a:pPr lvl="1">
              <a:spcBef>
                <a:spcPts val="1800"/>
              </a:spcBef>
            </a:pPr>
            <a:r>
              <a:rPr lang="en-US" dirty="0"/>
              <a:t>Hurricane motion</a:t>
            </a:r>
          </a:p>
          <a:p>
            <a:pPr lvl="1">
              <a:spcBef>
                <a:spcPts val="1800"/>
              </a:spcBef>
            </a:pPr>
            <a:r>
              <a:rPr lang="en-US" dirty="0"/>
              <a:t>Hurricanes and climate change</a:t>
            </a:r>
          </a:p>
          <a:p>
            <a:pPr>
              <a:spcBef>
                <a:spcPts val="1800"/>
              </a:spcBef>
            </a:pPr>
            <a:r>
              <a:rPr lang="en-US" dirty="0"/>
              <a:t>  Summary</a:t>
            </a:r>
          </a:p>
        </p:txBody>
      </p:sp>
    </p:spTree>
    <p:extLst>
      <p:ext uri="{BB962C8B-B14F-4D97-AF65-F5344CB8AC3E}">
        <p14:creationId xmlns:p14="http://schemas.microsoft.com/office/powerpoint/2010/main" val="1792655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dirty="0">
                <a:solidFill>
                  <a:schemeClr val="bg1">
                    <a:lumMod val="85000"/>
                  </a:schemeClr>
                </a:solidFill>
                <a:effectLst>
                  <a:outerShdw blurRad="38100" dist="38100" dir="2700000" algn="tl">
                    <a:srgbClr val="000000">
                      <a:alpha val="43137"/>
                    </a:srgbClr>
                  </a:outerShdw>
                </a:effectLst>
              </a:rPr>
              <a:t>Wind Shear</a:t>
            </a:r>
          </a:p>
        </p:txBody>
      </p:sp>
      <p:pic>
        <p:nvPicPr>
          <p:cNvPr id="40963" name="Picture 3" descr="BERTHA5"/>
          <p:cNvPicPr>
            <a:picLocks noGrp="1" noChangeAspect="1" noChangeArrowheads="1"/>
          </p:cNvPicPr>
          <p:nvPr>
            <p:ph idx="1"/>
          </p:nvPr>
        </p:nvPicPr>
        <p:blipFill>
          <a:blip r:embed="rId3" cstate="print"/>
          <a:srcRect/>
          <a:stretch>
            <a:fillRect/>
          </a:stretch>
        </p:blipFill>
        <p:spPr>
          <a:xfrm>
            <a:off x="1447800" y="1295400"/>
            <a:ext cx="6553200" cy="5241925"/>
          </a:xfrm>
          <a:noFill/>
        </p:spPr>
      </p:pic>
    </p:spTree>
    <p:extLst>
      <p:ext uri="{BB962C8B-B14F-4D97-AF65-F5344CB8AC3E}">
        <p14:creationId xmlns:p14="http://schemas.microsoft.com/office/powerpoint/2010/main" val="423532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nezthe"/>
          <p:cNvPicPr>
            <a:picLocks noChangeAspect="1" noChangeArrowheads="1"/>
          </p:cNvPicPr>
          <p:nvPr/>
        </p:nvPicPr>
        <p:blipFill>
          <a:blip r:embed="rId3" cstate="print"/>
          <a:srcRect/>
          <a:stretch>
            <a:fillRect/>
          </a:stretch>
        </p:blipFill>
        <p:spPr bwMode="auto">
          <a:xfrm>
            <a:off x="381000" y="830613"/>
            <a:ext cx="7513553" cy="6013099"/>
          </a:xfrm>
          <a:prstGeom prst="rect">
            <a:avLst/>
          </a:prstGeom>
          <a:noFill/>
          <a:ln w="9525">
            <a:noFill/>
            <a:miter lim="800000"/>
            <a:headEnd/>
            <a:tailEnd/>
          </a:ln>
        </p:spPr>
      </p:pic>
      <p:cxnSp>
        <p:nvCxnSpPr>
          <p:cNvPr id="6" name="Straight Arrow Connector 5"/>
          <p:cNvCxnSpPr/>
          <p:nvPr/>
        </p:nvCxnSpPr>
        <p:spPr>
          <a:xfrm flipH="1" flipV="1">
            <a:off x="5074571" y="4900067"/>
            <a:ext cx="2175481" cy="349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242095" y="3894925"/>
            <a:ext cx="3657600" cy="923330"/>
          </a:xfrm>
          <a:prstGeom prst="rect">
            <a:avLst/>
          </a:prstGeom>
          <a:noFill/>
        </p:spPr>
        <p:txBody>
          <a:bodyPr wrap="square" rtlCol="0">
            <a:spAutoFit/>
          </a:bodyPr>
          <a:lstStyle/>
          <a:p>
            <a:pPr algn="ctr"/>
            <a:r>
              <a:rPr lang="en-US" dirty="0">
                <a:solidFill>
                  <a:srgbClr val="C00000"/>
                </a:solidFill>
              </a:rPr>
              <a:t>Shear appears to weaken TCs by blowing dry, low </a:t>
            </a:r>
            <a:r>
              <a:rPr lang="en-US" dirty="0" err="1">
                <a:solidFill>
                  <a:srgbClr val="C00000"/>
                </a:solidFill>
              </a:rPr>
              <a:t>theta_e</a:t>
            </a:r>
            <a:r>
              <a:rPr lang="en-US" dirty="0">
                <a:solidFill>
                  <a:srgbClr val="C00000"/>
                </a:solidFill>
              </a:rPr>
              <a:t> air into the core</a:t>
            </a:r>
          </a:p>
        </p:txBody>
      </p:sp>
    </p:spTree>
    <p:extLst>
      <p:ext uri="{BB962C8B-B14F-4D97-AF65-F5344CB8AC3E}">
        <p14:creationId xmlns:p14="http://schemas.microsoft.com/office/powerpoint/2010/main" val="109847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56401"/>
          </a:xfrm>
        </p:spPr>
        <p:txBody>
          <a:bodyPr/>
          <a:lstStyle/>
          <a:p>
            <a:r>
              <a:rPr lang="en-US" dirty="0">
                <a:solidFill>
                  <a:srgbClr val="0000FF"/>
                </a:solidFill>
              </a:rPr>
              <a:t>Statistics of Hurricane Intensification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3364" y="1221527"/>
            <a:ext cx="6071628" cy="4413513"/>
          </a:xfrm>
          <a:prstGeom prst="rect">
            <a:avLst/>
          </a:prstGeom>
        </p:spPr>
      </p:pic>
      <p:sp>
        <p:nvSpPr>
          <p:cNvPr id="5" name="Rectangle 4"/>
          <p:cNvSpPr/>
          <p:nvPr/>
        </p:nvSpPr>
        <p:spPr>
          <a:xfrm>
            <a:off x="251286" y="5635040"/>
            <a:ext cx="8794991" cy="1169551"/>
          </a:xfrm>
          <a:prstGeom prst="rect">
            <a:avLst/>
          </a:prstGeom>
        </p:spPr>
        <p:txBody>
          <a:bodyPr wrap="square">
            <a:spAutoFit/>
          </a:bodyPr>
          <a:lstStyle/>
          <a:p>
            <a:r>
              <a:rPr lang="en-US" sz="1400" dirty="0"/>
              <a:t>Common logarithms of the probability densities of open-ocean tropical cyclone intensity change rates in the North Atlantic region from 3504 observations (blue) and from 316 950 synthetic samples (red) of hurricane-intensity storms. Green lines or dots indicate the 5th and 95th percentiles of 1000 subsamples of the synthetic tracks data at the rate of the observed data for each intensity change bin. All distributions are bounded below by 1025. The synthetic data are subsampled every 6 h and rounded to 5 </a:t>
            </a:r>
            <a:r>
              <a:rPr lang="en-US" sz="1400" dirty="0" err="1"/>
              <a:t>kt</a:t>
            </a:r>
            <a:r>
              <a:rPr lang="en-US" sz="1400" dirty="0"/>
              <a:t> to match the best track data</a:t>
            </a:r>
          </a:p>
        </p:txBody>
      </p:sp>
    </p:spTree>
    <p:extLst>
      <p:ext uri="{BB962C8B-B14F-4D97-AF65-F5344CB8AC3E}">
        <p14:creationId xmlns:p14="http://schemas.microsoft.com/office/powerpoint/2010/main" val="1749373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457200" y="1905000"/>
            <a:ext cx="8229600" cy="1143000"/>
          </a:xfrm>
        </p:spPr>
        <p:txBody>
          <a:bodyPr/>
          <a:lstStyle/>
          <a:p>
            <a:pPr eaLnBrk="1" hangingPunct="1"/>
            <a:r>
              <a:rPr lang="en-US" dirty="0">
                <a:solidFill>
                  <a:srgbClr val="0000FF"/>
                </a:solidFill>
                <a:effectLst>
                  <a:outerShdw blurRad="38100" dist="38100" dir="2700000" algn="tl">
                    <a:srgbClr val="000000">
                      <a:alpha val="43137"/>
                    </a:srgbClr>
                  </a:outerShdw>
                </a:effectLst>
              </a:rPr>
              <a:t>Tropical Cyclone Motion</a:t>
            </a:r>
          </a:p>
        </p:txBody>
      </p:sp>
    </p:spTree>
    <p:extLst>
      <p:ext uri="{BB962C8B-B14F-4D97-AF65-F5344CB8AC3E}">
        <p14:creationId xmlns:p14="http://schemas.microsoft.com/office/powerpoint/2010/main" val="1189920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304800" y="304800"/>
            <a:ext cx="80010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Tropical cyclones move approximately with a suitably defined vertical vector average of the flow in which they are embedded</a:t>
            </a:r>
          </a:p>
        </p:txBody>
      </p:sp>
      <p:pic>
        <p:nvPicPr>
          <p:cNvPr id="16387" name="Picture 6" descr="fig18"/>
          <p:cNvPicPr>
            <a:picLocks noChangeAspect="1" noChangeArrowheads="1"/>
          </p:cNvPicPr>
          <p:nvPr/>
        </p:nvPicPr>
        <p:blipFill>
          <a:blip r:embed="rId2" cstate="print"/>
          <a:srcRect/>
          <a:stretch>
            <a:fillRect/>
          </a:stretch>
        </p:blipFill>
        <p:spPr bwMode="auto">
          <a:xfrm>
            <a:off x="1295400" y="1600200"/>
            <a:ext cx="6096000" cy="4572000"/>
          </a:xfrm>
          <a:prstGeom prst="rect">
            <a:avLst/>
          </a:prstGeom>
          <a:noFill/>
          <a:ln w="9525">
            <a:noFill/>
            <a:miter lim="800000"/>
            <a:headEnd/>
            <a:tailEnd/>
          </a:ln>
        </p:spPr>
      </p:pic>
    </p:spTree>
    <p:extLst>
      <p:ext uri="{BB962C8B-B14F-4D97-AF65-F5344CB8AC3E}">
        <p14:creationId xmlns:p14="http://schemas.microsoft.com/office/powerpoint/2010/main" val="245393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fig18"/>
          <p:cNvPicPr>
            <a:picLocks noChangeAspect="1" noChangeArrowheads="1"/>
          </p:cNvPicPr>
          <p:nvPr/>
        </p:nvPicPr>
        <p:blipFill>
          <a:blip r:embed="rId2" cstate="print"/>
          <a:srcRect/>
          <a:stretch>
            <a:fillRect/>
          </a:stretch>
        </p:blipFill>
        <p:spPr bwMode="auto">
          <a:xfrm>
            <a:off x="1066800" y="800100"/>
            <a:ext cx="6934200" cy="5200650"/>
          </a:xfrm>
          <a:prstGeom prst="rect">
            <a:avLst/>
          </a:prstGeom>
          <a:noFill/>
          <a:ln w="9525">
            <a:noFill/>
            <a:miter lim="800000"/>
            <a:headEnd/>
            <a:tailEnd/>
          </a:ln>
        </p:spPr>
      </p:pic>
    </p:spTree>
    <p:extLst>
      <p:ext uri="{BB962C8B-B14F-4D97-AF65-F5344CB8AC3E}">
        <p14:creationId xmlns:p14="http://schemas.microsoft.com/office/powerpoint/2010/main" val="2613375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fig18"/>
          <p:cNvPicPr>
            <a:picLocks noChangeAspect="1" noChangeArrowheads="1"/>
          </p:cNvPicPr>
          <p:nvPr/>
        </p:nvPicPr>
        <p:blipFill>
          <a:blip r:embed="rId2" cstate="print"/>
          <a:srcRect/>
          <a:stretch>
            <a:fillRect/>
          </a:stretch>
        </p:blipFill>
        <p:spPr bwMode="auto">
          <a:xfrm>
            <a:off x="914400" y="685800"/>
            <a:ext cx="7315200" cy="5486400"/>
          </a:xfrm>
          <a:prstGeom prst="rect">
            <a:avLst/>
          </a:prstGeom>
          <a:noFill/>
          <a:ln w="9525">
            <a:noFill/>
            <a:miter lim="800000"/>
            <a:headEnd/>
            <a:tailEnd/>
          </a:ln>
        </p:spPr>
      </p:pic>
    </p:spTree>
    <p:extLst>
      <p:ext uri="{BB962C8B-B14F-4D97-AF65-F5344CB8AC3E}">
        <p14:creationId xmlns:p14="http://schemas.microsoft.com/office/powerpoint/2010/main" val="1781613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fig18"/>
          <p:cNvPicPr>
            <a:picLocks noChangeAspect="1" noChangeArrowheads="1"/>
          </p:cNvPicPr>
          <p:nvPr/>
        </p:nvPicPr>
        <p:blipFill>
          <a:blip r:embed="rId2" cstate="print"/>
          <a:srcRect/>
          <a:stretch>
            <a:fillRect/>
          </a:stretch>
        </p:blipFill>
        <p:spPr bwMode="auto">
          <a:xfrm>
            <a:off x="838200" y="630238"/>
            <a:ext cx="7467600" cy="5599112"/>
          </a:xfrm>
          <a:prstGeom prst="rect">
            <a:avLst/>
          </a:prstGeom>
          <a:noFill/>
          <a:ln w="9525">
            <a:noFill/>
            <a:miter lim="800000"/>
            <a:headEnd/>
            <a:tailEnd/>
          </a:ln>
        </p:spPr>
      </p:pic>
    </p:spTree>
    <p:extLst>
      <p:ext uri="{BB962C8B-B14F-4D97-AF65-F5344CB8AC3E}">
        <p14:creationId xmlns:p14="http://schemas.microsoft.com/office/powerpoint/2010/main" val="454669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3581400" y="304800"/>
            <a:ext cx="35052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charset="0"/>
                <a:ea typeface="+mn-ea"/>
                <a:cs typeface="+mn-cs"/>
              </a:rPr>
              <a:t>Lagrangian chaos:</a:t>
            </a:r>
          </a:p>
        </p:txBody>
      </p:sp>
      <p:pic>
        <p:nvPicPr>
          <p:cNvPr id="20483" name="Picture 5" descr="fig18"/>
          <p:cNvPicPr>
            <a:picLocks noChangeAspect="1" noChangeArrowheads="1"/>
          </p:cNvPicPr>
          <p:nvPr/>
        </p:nvPicPr>
        <p:blipFill>
          <a:blip r:embed="rId2" cstate="print"/>
          <a:srcRect/>
          <a:stretch>
            <a:fillRect/>
          </a:stretch>
        </p:blipFill>
        <p:spPr bwMode="auto">
          <a:xfrm>
            <a:off x="1295400" y="808038"/>
            <a:ext cx="6934200" cy="5546725"/>
          </a:xfrm>
          <a:prstGeom prst="rect">
            <a:avLst/>
          </a:prstGeom>
          <a:noFill/>
          <a:ln w="9525">
            <a:noFill/>
            <a:miter lim="800000"/>
            <a:headEnd/>
            <a:tailEnd/>
          </a:ln>
        </p:spPr>
      </p:pic>
    </p:spTree>
    <p:extLst>
      <p:ext uri="{BB962C8B-B14F-4D97-AF65-F5344CB8AC3E}">
        <p14:creationId xmlns:p14="http://schemas.microsoft.com/office/powerpoint/2010/main" val="1465362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1619396" y="700924"/>
            <a:ext cx="6023872" cy="46166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charset="0"/>
                <a:ea typeface="+mn-ea"/>
                <a:cs typeface="+mn-cs"/>
              </a:rPr>
              <a:t>Vortices in interacting with Earth’s vorticity:</a:t>
            </a:r>
          </a:p>
        </p:txBody>
      </p:sp>
      <p:pic>
        <p:nvPicPr>
          <p:cNvPr id="21507" name="Picture 5" descr="beta"/>
          <p:cNvPicPr>
            <a:picLocks noChangeAspect="1" noChangeArrowheads="1"/>
          </p:cNvPicPr>
          <p:nvPr/>
        </p:nvPicPr>
        <p:blipFill>
          <a:blip r:embed="rId2" cstate="print"/>
          <a:srcRect/>
          <a:stretch>
            <a:fillRect/>
          </a:stretch>
        </p:blipFill>
        <p:spPr bwMode="auto">
          <a:xfrm>
            <a:off x="685800" y="1317625"/>
            <a:ext cx="7772400" cy="4748213"/>
          </a:xfrm>
          <a:prstGeom prst="rect">
            <a:avLst/>
          </a:prstGeom>
          <a:noFill/>
          <a:ln w="9525">
            <a:noFill/>
            <a:miter lim="800000"/>
            <a:headEnd/>
            <a:tailEnd/>
          </a:ln>
        </p:spPr>
      </p:pic>
    </p:spTree>
    <p:extLst>
      <p:ext uri="{BB962C8B-B14F-4D97-AF65-F5344CB8AC3E}">
        <p14:creationId xmlns:p14="http://schemas.microsoft.com/office/powerpoint/2010/main" val="406469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047554" name="Rectangle 2"/>
          <p:cNvSpPr>
            <a:spLocks noGrp="1" noChangeArrowheads="1"/>
          </p:cNvSpPr>
          <p:nvPr>
            <p:ph type="ctrTitle"/>
          </p:nvPr>
        </p:nvSpPr>
        <p:spPr>
          <a:xfrm>
            <a:off x="304800" y="152400"/>
            <a:ext cx="8534400" cy="1143000"/>
          </a:xfrm>
        </p:spPr>
        <p:txBody>
          <a:bodyPr/>
          <a:lstStyle/>
          <a:p>
            <a:pPr eaLnBrk="1" hangingPunct="1">
              <a:defRPr/>
            </a:pPr>
            <a:r>
              <a:rPr lang="en-US" sz="4000" b="1" dirty="0">
                <a:solidFill>
                  <a:srgbClr val="FFFF00"/>
                </a:solidFill>
                <a:effectLst>
                  <a:outerShdw blurRad="38100" dist="38100" dir="2700000" algn="tl">
                    <a:srgbClr val="C0C0C0"/>
                  </a:outerShdw>
                </a:effectLst>
              </a:rPr>
              <a:t> Overview: What is a Hurricane?</a:t>
            </a:r>
          </a:p>
        </p:txBody>
      </p:sp>
      <p:sp>
        <p:nvSpPr>
          <p:cNvPr id="14340" name="Rectangle 3"/>
          <p:cNvSpPr>
            <a:spLocks noGrp="1" noChangeArrowheads="1"/>
          </p:cNvSpPr>
          <p:nvPr>
            <p:ph type="subTitle" idx="1"/>
          </p:nvPr>
        </p:nvSpPr>
        <p:spPr>
          <a:xfrm>
            <a:off x="1088570" y="1738086"/>
            <a:ext cx="7395029" cy="4267200"/>
          </a:xfrm>
        </p:spPr>
        <p:txBody>
          <a:bodyPr/>
          <a:lstStyle/>
          <a:p>
            <a:pPr algn="l" eaLnBrk="1" hangingPunct="1">
              <a:lnSpc>
                <a:spcPct val="90000"/>
              </a:lnSpc>
            </a:pPr>
            <a:r>
              <a:rPr lang="en-US" sz="2800" b="1" dirty="0">
                <a:solidFill>
                  <a:srgbClr val="002060"/>
                </a:solidFill>
              </a:rPr>
              <a:t>Formal definition</a:t>
            </a:r>
            <a:r>
              <a:rPr lang="en-US" sz="2800" dirty="0">
                <a:solidFill>
                  <a:srgbClr val="002060"/>
                </a:solidFill>
              </a:rPr>
              <a:t>: A </a:t>
            </a:r>
            <a:r>
              <a:rPr lang="en-US" sz="2800" i="1" dirty="0">
                <a:solidFill>
                  <a:srgbClr val="002060"/>
                </a:solidFill>
              </a:rPr>
              <a:t>tropical cyclone</a:t>
            </a:r>
            <a:r>
              <a:rPr lang="en-US" sz="2800" dirty="0">
                <a:solidFill>
                  <a:srgbClr val="002060"/>
                </a:solidFill>
              </a:rPr>
              <a:t> with 1-min average winds at 10 m altitude in excess of 32 m/s (64 knots or 74 MPH) occurring over the North Atlantic or eastern North Pacific</a:t>
            </a:r>
          </a:p>
          <a:p>
            <a:pPr algn="l" eaLnBrk="1" hangingPunct="1">
              <a:lnSpc>
                <a:spcPct val="90000"/>
              </a:lnSpc>
            </a:pPr>
            <a:endParaRPr lang="en-US" sz="2800" dirty="0">
              <a:solidFill>
                <a:srgbClr val="002060"/>
              </a:solidFill>
            </a:endParaRPr>
          </a:p>
          <a:p>
            <a:pPr algn="l" eaLnBrk="1" hangingPunct="1">
              <a:lnSpc>
                <a:spcPct val="90000"/>
              </a:lnSpc>
            </a:pPr>
            <a:r>
              <a:rPr lang="en-US" sz="2800" dirty="0">
                <a:solidFill>
                  <a:srgbClr val="002060"/>
                </a:solidFill>
              </a:rPr>
              <a:t>A </a:t>
            </a:r>
            <a:r>
              <a:rPr lang="en-US" sz="2800" i="1" dirty="0">
                <a:solidFill>
                  <a:srgbClr val="002060"/>
                </a:solidFill>
              </a:rPr>
              <a:t>tropical cyclone</a:t>
            </a:r>
            <a:r>
              <a:rPr lang="en-US" sz="2800" dirty="0">
                <a:solidFill>
                  <a:srgbClr val="002060"/>
                </a:solidFill>
              </a:rPr>
              <a:t> is a nearly symmetric, warm-core cyclone powered by wind-induced enthalpy fluxes from the sea surface</a:t>
            </a:r>
          </a:p>
          <a:p>
            <a:pPr algn="l" eaLnBrk="1" hangingPunct="1">
              <a:lnSpc>
                <a:spcPct val="90000"/>
              </a:lnSpc>
            </a:pPr>
            <a:endParaRPr lang="en-US" sz="2800" dirty="0"/>
          </a:p>
        </p:txBody>
      </p:sp>
    </p:spTree>
    <p:extLst>
      <p:ext uri="{BB962C8B-B14F-4D97-AF65-F5344CB8AC3E}">
        <p14:creationId xmlns:p14="http://schemas.microsoft.com/office/powerpoint/2010/main" val="2241519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00" y="1572946"/>
            <a:ext cx="8229600" cy="1143000"/>
          </a:xfrm>
        </p:spPr>
        <p:txBody>
          <a:bodyPr/>
          <a:lstStyle/>
          <a:p>
            <a:r>
              <a:rPr lang="en-US" dirty="0">
                <a:solidFill>
                  <a:srgbClr val="0000FF"/>
                </a:solidFill>
              </a:rPr>
              <a:t>Hurricanes and Climate</a:t>
            </a:r>
          </a:p>
        </p:txBody>
      </p:sp>
    </p:spTree>
    <p:extLst>
      <p:ext uri="{BB962C8B-B14F-4D97-AF65-F5344CB8AC3E}">
        <p14:creationId xmlns:p14="http://schemas.microsoft.com/office/powerpoint/2010/main" val="668343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324" y="319177"/>
            <a:ext cx="79317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Trends in Thermodynamic Potential for Hurricanes, 1980-2010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(NCAR/NCEP Reanalysis)</a:t>
            </a:r>
          </a:p>
        </p:txBody>
      </p:sp>
      <p:sp>
        <p:nvSpPr>
          <p:cNvPr id="5" name="TextBox 4"/>
          <p:cNvSpPr txBox="1"/>
          <p:nvPr/>
        </p:nvSpPr>
        <p:spPr>
          <a:xfrm>
            <a:off x="7332740" y="1445356"/>
            <a:ext cx="17247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ms</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Arial" charset="0"/>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decade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Arial" charset="0"/>
              </a:rPr>
              <a:t>-1</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814" t="19381" r="7327" b="20710"/>
          <a:stretch/>
        </p:blipFill>
        <p:spPr>
          <a:xfrm>
            <a:off x="263324" y="1794039"/>
            <a:ext cx="8537702" cy="4343743"/>
          </a:xfrm>
          <a:prstGeom prst="rect">
            <a:avLst/>
          </a:prstGeom>
        </p:spPr>
      </p:pic>
    </p:spTree>
    <p:extLst>
      <p:ext uri="{BB962C8B-B14F-4D97-AF65-F5344CB8AC3E}">
        <p14:creationId xmlns:p14="http://schemas.microsoft.com/office/powerpoint/2010/main" val="96611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Inferences from Basic Theory:</a:t>
            </a:r>
          </a:p>
        </p:txBody>
      </p:sp>
      <p:sp>
        <p:nvSpPr>
          <p:cNvPr id="3" name="Content Placeholder 2"/>
          <p:cNvSpPr>
            <a:spLocks noGrp="1"/>
          </p:cNvSpPr>
          <p:nvPr>
            <p:ph idx="1"/>
          </p:nvPr>
        </p:nvSpPr>
        <p:spPr>
          <a:xfrm>
            <a:off x="457200" y="1600200"/>
            <a:ext cx="8229600" cy="5050766"/>
          </a:xfrm>
        </p:spPr>
        <p:txBody>
          <a:bodyPr/>
          <a:lstStyle/>
          <a:p>
            <a:pPr>
              <a:spcBef>
                <a:spcPts val="1200"/>
              </a:spcBef>
              <a:buSzPct val="70000"/>
              <a:buBlip>
                <a:blip r:embed="rId2"/>
              </a:buBlip>
            </a:pPr>
            <a:r>
              <a:rPr lang="en-US" dirty="0"/>
              <a:t>Potential intensity increases with global 	warming</a:t>
            </a:r>
          </a:p>
          <a:p>
            <a:pPr>
              <a:spcBef>
                <a:spcPts val="1200"/>
              </a:spcBef>
              <a:buSzPct val="70000"/>
              <a:buBlip>
                <a:blip r:embed="rId2"/>
              </a:buBlip>
            </a:pPr>
            <a:r>
              <a:rPr lang="en-US" dirty="0"/>
              <a:t>Incidence of high-intensity hurricanes should 	increase</a:t>
            </a:r>
          </a:p>
          <a:p>
            <a:pPr>
              <a:spcBef>
                <a:spcPts val="1200"/>
              </a:spcBef>
              <a:buSzPct val="70000"/>
              <a:buBlip>
                <a:blip r:embed="rId2"/>
              </a:buBlip>
            </a:pPr>
            <a:r>
              <a:rPr lang="en-US" dirty="0"/>
              <a:t>Increases in potential intensity should be 	faster in sub-tropics</a:t>
            </a:r>
          </a:p>
          <a:p>
            <a:pPr>
              <a:spcBef>
                <a:spcPts val="1200"/>
              </a:spcBef>
              <a:buSzPct val="70000"/>
              <a:buBlip>
                <a:blip r:embed="rId2"/>
              </a:buBlip>
            </a:pPr>
            <a:r>
              <a:rPr lang="en-US" dirty="0"/>
              <a:t>Hurricanes will produce substantially more 	rain:  Clausius-Clapeyron yields  ~7% 	increase in water vapor per 1</a:t>
            </a:r>
            <a:r>
              <a:rPr lang="en-US" baseline="30000" dirty="0"/>
              <a:t>o</a:t>
            </a:r>
            <a:r>
              <a:rPr lang="en-US" dirty="0"/>
              <a:t>C warming</a:t>
            </a:r>
          </a:p>
          <a:p>
            <a:pPr marL="0" indent="0">
              <a:buSzPct val="70000"/>
              <a:buNone/>
            </a:pPr>
            <a:endParaRPr lang="en-US" dirty="0"/>
          </a:p>
        </p:txBody>
      </p:sp>
    </p:spTree>
    <p:extLst>
      <p:ext uri="{BB962C8B-B14F-4D97-AF65-F5344CB8AC3E}">
        <p14:creationId xmlns:p14="http://schemas.microsoft.com/office/powerpoint/2010/main" val="3321572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p:txBody>
          <a:bodyPr/>
          <a:lstStyle/>
          <a:p>
            <a:pPr eaLnBrk="1" hangingPunct="1">
              <a:defRPr/>
            </a:pPr>
            <a:r>
              <a:rPr lang="en-US" b="1" dirty="0">
                <a:solidFill>
                  <a:srgbClr val="FFFF00"/>
                </a:solidFill>
                <a:effectLst>
                  <a:outerShdw blurRad="38100" dist="38100" dir="2700000" algn="tl">
                    <a:srgbClr val="000000">
                      <a:alpha val="43137"/>
                    </a:srgbClr>
                  </a:outerShdw>
                </a:effectLst>
              </a:rPr>
              <a:t>Summary</a:t>
            </a:r>
          </a:p>
        </p:txBody>
      </p:sp>
      <p:sp>
        <p:nvSpPr>
          <p:cNvPr id="62468" name="Rectangle 3"/>
          <p:cNvSpPr>
            <a:spLocks noGrp="1" noChangeArrowheads="1"/>
          </p:cNvSpPr>
          <p:nvPr>
            <p:ph type="body" idx="1"/>
          </p:nvPr>
        </p:nvSpPr>
        <p:spPr>
          <a:xfrm>
            <a:off x="457200" y="1371600"/>
            <a:ext cx="8153400" cy="5105400"/>
          </a:xfrm>
        </p:spPr>
        <p:txBody>
          <a:bodyPr/>
          <a:lstStyle/>
          <a:p>
            <a:pPr marL="0" indent="0" eaLnBrk="1" hangingPunct="1">
              <a:lnSpc>
                <a:spcPct val="90000"/>
              </a:lnSpc>
              <a:buNone/>
            </a:pPr>
            <a:endParaRPr lang="en-US" b="1" dirty="0">
              <a:solidFill>
                <a:srgbClr val="0033CC"/>
              </a:solidFill>
            </a:endParaRPr>
          </a:p>
          <a:p>
            <a:pPr eaLnBrk="1" hangingPunct="1">
              <a:lnSpc>
                <a:spcPct val="90000"/>
              </a:lnSpc>
            </a:pPr>
            <a:r>
              <a:rPr lang="en-US" b="1" dirty="0">
                <a:solidFill>
                  <a:srgbClr val="0033CC"/>
                </a:solidFill>
              </a:rPr>
              <a:t>Hurricanes are almost perfect Carnot heat engines, operating off the thermodynamic disequilibrium between the tropical ocean and atmosphere, made possible by the greenhouse effect</a:t>
            </a:r>
          </a:p>
          <a:p>
            <a:pPr eaLnBrk="1" hangingPunct="1">
              <a:lnSpc>
                <a:spcPct val="90000"/>
              </a:lnSpc>
            </a:pPr>
            <a:endParaRPr lang="en-US" b="1" dirty="0">
              <a:solidFill>
                <a:srgbClr val="0033CC"/>
              </a:solidFill>
            </a:endParaRPr>
          </a:p>
        </p:txBody>
      </p:sp>
    </p:spTree>
    <p:extLst>
      <p:ext uri="{BB962C8B-B14F-4D97-AF65-F5344CB8AC3E}">
        <p14:creationId xmlns:p14="http://schemas.microsoft.com/office/powerpoint/2010/main" val="2716723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63491" name="Rectangle 3"/>
          <p:cNvSpPr>
            <a:spLocks noGrp="1" noChangeArrowheads="1"/>
          </p:cNvSpPr>
          <p:nvPr>
            <p:ph type="body" idx="1"/>
          </p:nvPr>
        </p:nvSpPr>
        <p:spPr/>
        <p:txBody>
          <a:bodyPr/>
          <a:lstStyle/>
          <a:p>
            <a:pPr eaLnBrk="1" hangingPunct="1">
              <a:lnSpc>
                <a:spcPct val="90000"/>
              </a:lnSpc>
            </a:pPr>
            <a:r>
              <a:rPr lang="en-US" b="1" dirty="0">
                <a:solidFill>
                  <a:srgbClr val="0033CC"/>
                </a:solidFill>
              </a:rPr>
              <a:t>Most hurricanes are prevented from reaching their potential intensity by storm-induced ocean cooling and environmental wind shear</a:t>
            </a:r>
          </a:p>
          <a:p>
            <a:pPr marL="0" indent="0" eaLnBrk="1" hangingPunct="1">
              <a:buNone/>
            </a:pPr>
            <a:endParaRPr lang="en-US" b="1" dirty="0">
              <a:solidFill>
                <a:srgbClr val="0033CC"/>
              </a:solidFill>
            </a:endParaRPr>
          </a:p>
          <a:p>
            <a:pPr eaLnBrk="1" hangingPunct="1"/>
            <a:r>
              <a:rPr lang="en-US" b="1" dirty="0">
                <a:solidFill>
                  <a:srgbClr val="0033CC"/>
                </a:solidFill>
              </a:rPr>
              <a:t>Hurricanes move with some vertical average of the environmental flow plus effects due to the earth’s rotation and curvature, and to wind shear</a:t>
            </a:r>
          </a:p>
        </p:txBody>
      </p:sp>
    </p:spTree>
    <p:extLst>
      <p:ext uri="{BB962C8B-B14F-4D97-AF65-F5344CB8AC3E}">
        <p14:creationId xmlns:p14="http://schemas.microsoft.com/office/powerpoint/2010/main" val="1246340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63491" name="Rectangle 3"/>
          <p:cNvSpPr>
            <a:spLocks noGrp="1" noChangeArrowheads="1"/>
          </p:cNvSpPr>
          <p:nvPr>
            <p:ph type="body" idx="1"/>
          </p:nvPr>
        </p:nvSpPr>
        <p:spPr/>
        <p:txBody>
          <a:bodyPr/>
          <a:lstStyle/>
          <a:p>
            <a:pPr eaLnBrk="1" hangingPunct="1"/>
            <a:r>
              <a:rPr lang="en-US" b="1" dirty="0">
                <a:solidFill>
                  <a:srgbClr val="0033CC"/>
                </a:solidFill>
              </a:rPr>
              <a:t>Hurricanes are expected to become more intense and rain more as the climate warms</a:t>
            </a:r>
          </a:p>
          <a:p>
            <a:pPr eaLnBrk="1" hangingPunct="1"/>
            <a:endParaRPr lang="en-US" b="1" dirty="0">
              <a:solidFill>
                <a:srgbClr val="0033CC"/>
              </a:solidFill>
            </a:endParaRPr>
          </a:p>
        </p:txBody>
      </p:sp>
    </p:spTree>
    <p:extLst>
      <p:ext uri="{BB962C8B-B14F-4D97-AF65-F5344CB8AC3E}">
        <p14:creationId xmlns:p14="http://schemas.microsoft.com/office/powerpoint/2010/main" val="317955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33CC"/>
                </a:solidFill>
              </a:rPr>
              <a:t>Global Climatology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10" t="1519" r="1010"/>
          <a:stretch/>
        </p:blipFill>
        <p:spPr>
          <a:xfrm>
            <a:off x="838200" y="1364226"/>
            <a:ext cx="7391400" cy="4462169"/>
          </a:xfrm>
          <a:prstGeom prst="rect">
            <a:avLst/>
          </a:prstGeom>
        </p:spPr>
      </p:pic>
      <p:sp>
        <p:nvSpPr>
          <p:cNvPr id="6" name="Rectangle 5"/>
          <p:cNvSpPr/>
          <p:nvPr/>
        </p:nvSpPr>
        <p:spPr>
          <a:xfrm>
            <a:off x="762000" y="6019800"/>
            <a:ext cx="8153400" cy="58477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600" b="0" i="1" u="none" strike="noStrike" kern="1200" cap="none" spc="0" normalizeH="0" baseline="0" noProof="0" dirty="0">
                <a:ln>
                  <a:noFill/>
                </a:ln>
                <a:solidFill>
                  <a:srgbClr val="44546A"/>
                </a:solidFill>
                <a:effectLst/>
                <a:uLnTx/>
                <a:uFillTx/>
                <a:latin typeface="Arial" panose="020B0604020202020204" pitchFamily="34" charset="0"/>
                <a:ea typeface="Calibri" panose="020F0502020204030204" pitchFamily="34" charset="0"/>
                <a:cs typeface="Times New Roman" panose="02020603050405020304" pitchFamily="18" charset="0"/>
              </a:rPr>
              <a:t>Tracks of all tropical cyclones in the historical record from 1851 to 2010. The tracks are colored according to the maximum wind at 10 m altitude, on the scale at lower right.</a:t>
            </a:r>
          </a:p>
        </p:txBody>
      </p:sp>
    </p:spTree>
    <p:extLst>
      <p:ext uri="{BB962C8B-B14F-4D97-AF65-F5344CB8AC3E}">
        <p14:creationId xmlns:p14="http://schemas.microsoft.com/office/powerpoint/2010/main" val="128912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370115" y="231876"/>
            <a:ext cx="7924800" cy="52322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33CC"/>
                </a:solidFill>
                <a:effectLst>
                  <a:outerShdw blurRad="38100" dist="38100" dir="2700000" algn="tl">
                    <a:srgbClr val="C0C0C0"/>
                  </a:outerShdw>
                </a:effectLst>
                <a:uLnTx/>
                <a:uFillTx/>
                <a:latin typeface="Arial" charset="0"/>
                <a:ea typeface="+mn-ea"/>
                <a:cs typeface="Arial" charset="0"/>
              </a:rPr>
              <a:t>Global Tropical Cyclone Frequency, 1980-2019</a:t>
            </a: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Data Sources: NOAA/TPC and NAVY/JTWC</a:t>
            </a:r>
          </a:p>
        </p:txBody>
      </p:sp>
      <p:pic>
        <p:nvPicPr>
          <p:cNvPr id="2" name="Picture 1">
            <a:extLst>
              <a:ext uri="{FF2B5EF4-FFF2-40B4-BE49-F238E27FC236}">
                <a16:creationId xmlns:a16="http://schemas.microsoft.com/office/drawing/2014/main" id="{9E73A39B-78BE-443F-B4D0-4010683ECF88}"/>
              </a:ext>
            </a:extLst>
          </p:cNvPr>
          <p:cNvPicPr>
            <a:picLocks noChangeAspect="1"/>
          </p:cNvPicPr>
          <p:nvPr/>
        </p:nvPicPr>
        <p:blipFill>
          <a:blip r:embed="rId3"/>
          <a:stretch>
            <a:fillRect/>
          </a:stretch>
        </p:blipFill>
        <p:spPr>
          <a:xfrm>
            <a:off x="62095" y="1056620"/>
            <a:ext cx="9019809" cy="5307894"/>
          </a:xfrm>
          <a:prstGeom prst="rect">
            <a:avLst/>
          </a:prstGeom>
        </p:spPr>
      </p:pic>
    </p:spTree>
    <p:extLst>
      <p:ext uri="{BB962C8B-B14F-4D97-AF65-F5344CB8AC3E}">
        <p14:creationId xmlns:p14="http://schemas.microsoft.com/office/powerpoint/2010/main" val="2091207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Arial"/>
                <a:ea typeface="+mn-ea"/>
                <a:cs typeface="+mn-cs"/>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Arial"/>
                <a:ea typeface="+mn-ea"/>
                <a:cs typeface="+mn-cs"/>
              </a:rPr>
              <a:t> Jan   Feb    Mar    Apr   May   Jun    Jul   Aug    Sep   Oct    Nov   Dec   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Arial"/>
                <a:ea typeface="+mn-ea"/>
                <a:cs typeface="+mn-cs"/>
              </a:rPr>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Northern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Hemisphere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Southern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Hemisphere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CC"/>
                </a:solidFill>
                <a:effectLst/>
                <a:uLnTx/>
                <a:uFillTx/>
                <a:latin typeface="Arial"/>
                <a:ea typeface="+mn-ea"/>
                <a:cs typeface="+mn-cs"/>
              </a:rPr>
              <a:t>Number of Events per Month</a:t>
            </a:r>
          </a:p>
        </p:txBody>
      </p:sp>
    </p:spTree>
    <p:extLst>
      <p:ext uri="{BB962C8B-B14F-4D97-AF65-F5344CB8AC3E}">
        <p14:creationId xmlns:p14="http://schemas.microsoft.com/office/powerpoint/2010/main" val="35719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http://weather.com.ph/theme/weatherph/img/Tropical_Cyclone_101_html_4b5b499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9" y="36576"/>
            <a:ext cx="9140839" cy="636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656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Global Hurricane Hazard</a:t>
            </a:r>
          </a:p>
        </p:txBody>
      </p:sp>
      <p:sp>
        <p:nvSpPr>
          <p:cNvPr id="3" name="Content Placeholder 2"/>
          <p:cNvSpPr>
            <a:spLocks noGrp="1"/>
          </p:cNvSpPr>
          <p:nvPr>
            <p:ph idx="1"/>
          </p:nvPr>
        </p:nvSpPr>
        <p:spPr>
          <a:xfrm>
            <a:off x="533400" y="1826824"/>
            <a:ext cx="8229600" cy="3745840"/>
          </a:xfrm>
        </p:spPr>
        <p:txBody>
          <a:bodyPr>
            <a:normAutofit fontScale="92500" lnSpcReduction="10000"/>
          </a:bodyPr>
          <a:lstStyle/>
          <a:p>
            <a:r>
              <a:rPr lang="en-US" dirty="0"/>
              <a:t>About 15,000 deaths per year since 1971</a:t>
            </a:r>
          </a:p>
          <a:p>
            <a:endParaRPr lang="en-US" dirty="0"/>
          </a:p>
          <a:p>
            <a:r>
              <a:rPr lang="en-US" dirty="0"/>
              <a:t>$ 1.1 trillion 2015 U.S. dollars in damages 	($21 billion/</a:t>
            </a:r>
            <a:r>
              <a:rPr lang="en-US" dirty="0" err="1"/>
              <a:t>yr</a:t>
            </a:r>
            <a:r>
              <a:rPr lang="en-US" dirty="0"/>
              <a:t>) since 1971</a:t>
            </a:r>
          </a:p>
          <a:p>
            <a:pPr marL="0" indent="0">
              <a:buNone/>
            </a:pPr>
            <a:endParaRPr lang="en-US" dirty="0"/>
          </a:p>
          <a:p>
            <a:r>
              <a:rPr lang="en-US" dirty="0"/>
              <a:t>Global population exposed to hurricane 	hazards has tripled since 1970</a:t>
            </a:r>
          </a:p>
          <a:p>
            <a:pPr marL="0" indent="0">
              <a:buNone/>
            </a:pPr>
            <a:endParaRPr lang="en-US" dirty="0"/>
          </a:p>
        </p:txBody>
      </p:sp>
      <p:sp>
        <p:nvSpPr>
          <p:cNvPr id="4" name="Rectangle 3"/>
          <p:cNvSpPr/>
          <p:nvPr/>
        </p:nvSpPr>
        <p:spPr>
          <a:xfrm>
            <a:off x="3952874" y="6057224"/>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2020: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3573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Ariel</Template>
  <TotalTime>1666</TotalTime>
  <Words>2096</Words>
  <Application>Microsoft Office PowerPoint</Application>
  <PresentationFormat>On-screen Show (4:3)</PresentationFormat>
  <Paragraphs>168</Paragraphs>
  <Slides>45</Slides>
  <Notes>25</Notes>
  <HiddenSlides>0</HiddenSlides>
  <MMClips>0</MMClips>
  <ScaleCrop>false</ScaleCrop>
  <HeadingPairs>
    <vt:vector size="8" baseType="variant">
      <vt:variant>
        <vt:lpstr>Fonts Used</vt:lpstr>
      </vt:variant>
      <vt:variant>
        <vt:i4>5</vt:i4>
      </vt:variant>
      <vt:variant>
        <vt:lpstr>Theme</vt:lpstr>
      </vt:variant>
      <vt:variant>
        <vt:i4>14</vt:i4>
      </vt:variant>
      <vt:variant>
        <vt:lpstr>Embedded OLE Servers</vt:lpstr>
      </vt:variant>
      <vt:variant>
        <vt:i4>1</vt:i4>
      </vt:variant>
      <vt:variant>
        <vt:lpstr>Slide Titles</vt:lpstr>
      </vt:variant>
      <vt:variant>
        <vt:i4>45</vt:i4>
      </vt:variant>
    </vt:vector>
  </HeadingPairs>
  <TitlesOfParts>
    <vt:vector size="65" baseType="lpstr">
      <vt:lpstr>Arial</vt:lpstr>
      <vt:lpstr>Calibri</vt:lpstr>
      <vt:lpstr>Calibri Light</vt:lpstr>
      <vt:lpstr>Helvetica</vt:lpstr>
      <vt:lpstr>Times New Roman</vt:lpstr>
      <vt:lpstr>Office Theme</vt:lpstr>
      <vt:lpstr>1_Office Theme</vt:lpstr>
      <vt:lpstr>Default Design</vt:lpstr>
      <vt:lpstr>Ariel</vt:lpstr>
      <vt:lpstr>1_Default Design</vt:lpstr>
      <vt:lpstr>1_Ariel</vt:lpstr>
      <vt:lpstr>2_Ariel</vt:lpstr>
      <vt:lpstr>2_Default Design</vt:lpstr>
      <vt:lpstr>4_Default Design</vt:lpstr>
      <vt:lpstr>5_Default Design</vt:lpstr>
      <vt:lpstr>6_Default Design</vt:lpstr>
      <vt:lpstr>5_Office Theme</vt:lpstr>
      <vt:lpstr>6_Office Theme</vt:lpstr>
      <vt:lpstr>8_Default Design</vt:lpstr>
      <vt:lpstr>Equation</vt:lpstr>
      <vt:lpstr> Hurricane Science Tutorial</vt:lpstr>
      <vt:lpstr>Why Should You Care?</vt:lpstr>
      <vt:lpstr>Program</vt:lpstr>
      <vt:lpstr> Overview: What is a Hurricane?</vt:lpstr>
      <vt:lpstr>Global Climatology</vt:lpstr>
      <vt:lpstr>PowerPoint Presentation</vt:lpstr>
      <vt:lpstr>PowerPoint Presentation</vt:lpstr>
      <vt:lpstr>PowerPoint Presentation</vt:lpstr>
      <vt:lpstr>The Global Hurricane Hazard</vt:lpstr>
      <vt:lpstr>PowerPoint Presentation</vt:lpstr>
      <vt:lpstr>PowerPoint Presentation</vt:lpstr>
      <vt:lpstr>The View from Space</vt:lpstr>
      <vt:lpstr>PowerPoint Presentation</vt:lpstr>
      <vt:lpstr>PowerPoint Presentation</vt:lpstr>
      <vt:lpstr>PowerPoint Presentation</vt:lpstr>
      <vt:lpstr>Hurricane Structure: Wind Speed</vt:lpstr>
      <vt:lpstr>PowerPoint Presentation</vt:lpstr>
      <vt:lpstr>PowerPoint Presentation</vt:lpstr>
      <vt:lpstr>Physics of Mature Hurricanes</vt:lpstr>
      <vt:lpstr>PowerPoint Presentation</vt:lpstr>
      <vt:lpstr>PowerPoint Presentation</vt:lpstr>
      <vt:lpstr>PowerPoint Presentation</vt:lpstr>
      <vt:lpstr>Dependence on Sea Surface Temperature (SST):</vt:lpstr>
      <vt:lpstr>Why do real storms seldom reach their thermodynamic potential?</vt:lpstr>
      <vt:lpstr>Strong Mixing of Upper Ocean</vt:lpstr>
      <vt:lpstr>PowerPoint Presentation</vt:lpstr>
      <vt:lpstr>PowerPoint Presentation</vt:lpstr>
      <vt:lpstr>PowerPoint Presentation</vt:lpstr>
      <vt:lpstr>PowerPoint Presentation</vt:lpstr>
      <vt:lpstr>Wind Shear</vt:lpstr>
      <vt:lpstr>PowerPoint Presentation</vt:lpstr>
      <vt:lpstr>Statistics of Hurricane Intensification</vt:lpstr>
      <vt:lpstr>Tropical Cyclone Motion</vt:lpstr>
      <vt:lpstr>PowerPoint Presentation</vt:lpstr>
      <vt:lpstr>PowerPoint Presentation</vt:lpstr>
      <vt:lpstr>PowerPoint Presentation</vt:lpstr>
      <vt:lpstr>PowerPoint Presentation</vt:lpstr>
      <vt:lpstr>PowerPoint Presentation</vt:lpstr>
      <vt:lpstr>PowerPoint Presentation</vt:lpstr>
      <vt:lpstr>Hurricanes and Climate</vt:lpstr>
      <vt:lpstr>PowerPoint Presentation</vt:lpstr>
      <vt:lpstr>Inferences from Basic Theory:</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 Science Tutorial</dc:title>
  <dc:creator>Kerry</dc:creator>
  <cp:lastModifiedBy>Kerry</cp:lastModifiedBy>
  <cp:revision>30</cp:revision>
  <dcterms:created xsi:type="dcterms:W3CDTF">2018-03-02T13:32:38Z</dcterms:created>
  <dcterms:modified xsi:type="dcterms:W3CDTF">2021-04-22T15:01:39Z</dcterms:modified>
</cp:coreProperties>
</file>