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10" r:id="rId4"/>
  </p:sldMasterIdLst>
  <p:sldIdLst>
    <p:sldId id="465" r:id="rId5"/>
    <p:sldId id="368" r:id="rId6"/>
    <p:sldId id="377" r:id="rId7"/>
    <p:sldId id="378" r:id="rId8"/>
    <p:sldId id="379" r:id="rId9"/>
    <p:sldId id="380" r:id="rId10"/>
    <p:sldId id="381" r:id="rId11"/>
    <p:sldId id="422" r:id="rId12"/>
    <p:sldId id="419" r:id="rId13"/>
    <p:sldId id="650" r:id="rId14"/>
    <p:sldId id="644" r:id="rId15"/>
    <p:sldId id="651" r:id="rId16"/>
    <p:sldId id="652" r:id="rId17"/>
    <p:sldId id="653" r:id="rId18"/>
    <p:sldId id="654" r:id="rId19"/>
    <p:sldId id="65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9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4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8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8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6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1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81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09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56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12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30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9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9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67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60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8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67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19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06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77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9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53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82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895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46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05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32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48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079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624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61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8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026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792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8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5C5CF-0152-4F67-A9D7-3926E862D6E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949B-05E9-43E4-A9B6-E9231BC0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5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5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4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7ABDF-97D9-429D-BB43-12F99B4B8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7"/>
          <a:stretch/>
        </p:blipFill>
        <p:spPr>
          <a:xfrm>
            <a:off x="-43135" y="-48539"/>
            <a:ext cx="9230269" cy="6906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632" y="560583"/>
            <a:ext cx="7120164" cy="170293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Climate Change on TC Freshwater Flooding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714" y="4202064"/>
            <a:ext cx="6858000" cy="1771129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Kerry Emanuel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Lorenz Center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Massachusetts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78779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7144" r="5" b="8704"/>
          <a:stretch/>
        </p:blipFill>
        <p:spPr>
          <a:xfrm>
            <a:off x="0" y="1037975"/>
            <a:ext cx="9172419" cy="5736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FB3EA8-9494-3F7B-0DFB-F12A52A4D6A3}"/>
              </a:ext>
            </a:extLst>
          </p:cNvPr>
          <p:cNvSpPr txBox="1"/>
          <p:nvPr/>
        </p:nvSpPr>
        <p:spPr>
          <a:xfrm>
            <a:off x="342900" y="83498"/>
            <a:ext cx="8324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100-year hurricane storm total rain based on downscaling 8 CMIP6 climate models, 1984-2014</a:t>
            </a:r>
          </a:p>
        </p:txBody>
      </p:sp>
    </p:spTree>
    <p:extLst>
      <p:ext uri="{BB962C8B-B14F-4D97-AF65-F5344CB8AC3E}">
        <p14:creationId xmlns:p14="http://schemas.microsoft.com/office/powerpoint/2010/main" val="126241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9216"/>
          <a:stretch/>
        </p:blipFill>
        <p:spPr>
          <a:xfrm>
            <a:off x="-20430" y="1057274"/>
            <a:ext cx="9164430" cy="5562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9773C1-95F8-C1AF-F860-3CA60008A01A}"/>
              </a:ext>
            </a:extLst>
          </p:cNvPr>
          <p:cNvSpPr txBox="1"/>
          <p:nvPr/>
        </p:nvSpPr>
        <p:spPr>
          <a:xfrm>
            <a:off x="342900" y="83498"/>
            <a:ext cx="8324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100-year hurricane storm total rain based on downscaling 8 CMIP6 climate models, 2070-2100</a:t>
            </a:r>
          </a:p>
        </p:txBody>
      </p:sp>
    </p:spTree>
    <p:extLst>
      <p:ext uri="{BB962C8B-B14F-4D97-AF65-F5344CB8AC3E}">
        <p14:creationId xmlns:p14="http://schemas.microsoft.com/office/powerpoint/2010/main" val="205339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D8B5-8F2D-D3B4-8717-9350E73F2697}"/>
              </a:ext>
            </a:extLst>
          </p:cNvPr>
          <p:cNvSpPr txBox="1"/>
          <p:nvPr/>
        </p:nvSpPr>
        <p:spPr>
          <a:xfrm>
            <a:off x="147837" y="279248"/>
            <a:ext cx="8771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Disaggregating different contributions to 100-year rainfall at fixed locations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9DB73-D6FA-9F78-4DD1-861DCE5A1B90}"/>
              </a:ext>
            </a:extLst>
          </p:cNvPr>
          <p:cNvSpPr txBox="1"/>
          <p:nvPr/>
        </p:nvSpPr>
        <p:spPr>
          <a:xfrm>
            <a:off x="306625" y="1828800"/>
            <a:ext cx="3296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Storm total rainfall: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76A83AD-FC55-6344-8C98-4EAAD8A08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3589"/>
              </p:ext>
            </p:extLst>
          </p:nvPr>
        </p:nvGraphicFramePr>
        <p:xfrm>
          <a:off x="3313113" y="1695450"/>
          <a:ext cx="17986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330120" progId="Equation.DSMT4">
                  <p:embed/>
                </p:oleObj>
              </mc:Choice>
              <mc:Fallback>
                <p:oleObj name="Equation" r:id="rId2" imgW="888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13113" y="1695450"/>
                        <a:ext cx="17986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1C4228-969C-3C16-6F51-3ABA8991453A}"/>
              </a:ext>
            </a:extLst>
          </p:cNvPr>
          <p:cNvSpPr txBox="1"/>
          <p:nvPr/>
        </p:nvSpPr>
        <p:spPr>
          <a:xfrm>
            <a:off x="306625" y="2496805"/>
            <a:ext cx="815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w50 as the median vertical velocity over the time series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98DA3-E7E6-F795-ACA7-9FB2F2AB5680}"/>
              </a:ext>
            </a:extLst>
          </p:cNvPr>
          <p:cNvSpPr txBox="1"/>
          <p:nvPr/>
        </p:nvSpPr>
        <p:spPr>
          <a:xfrm>
            <a:off x="306625" y="3173632"/>
            <a:ext cx="3027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Duration: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8CB851A-86CC-3D4F-ECA9-E98243AFC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356474"/>
              </p:ext>
            </p:extLst>
          </p:nvPr>
        </p:nvGraphicFramePr>
        <p:xfrm>
          <a:off x="3449646" y="3026947"/>
          <a:ext cx="1539567" cy="71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406080" progId="Equation.DSMT4">
                  <p:embed/>
                </p:oleObj>
              </mc:Choice>
              <mc:Fallback>
                <p:oleObj name="Equation" r:id="rId4" imgW="8762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9646" y="3026947"/>
                        <a:ext cx="1539567" cy="71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061FED-D424-C920-5B64-CD1466CD8A74}"/>
              </a:ext>
            </a:extLst>
          </p:cNvPr>
          <p:cNvSpPr txBox="1"/>
          <p:nvPr/>
        </p:nvSpPr>
        <p:spPr>
          <a:xfrm>
            <a:off x="348564" y="4084310"/>
            <a:ext cx="3027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Moisture: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436AA35-84FF-D335-A8FF-100F64169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62544"/>
              </p:ext>
            </p:extLst>
          </p:nvPr>
        </p:nvGraphicFramePr>
        <p:xfrm>
          <a:off x="3449646" y="3740949"/>
          <a:ext cx="1456356" cy="108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634680" progId="Equation.DSMT4">
                  <p:embed/>
                </p:oleObj>
              </mc:Choice>
              <mc:Fallback>
                <p:oleObj name="Equation" r:id="rId6" imgW="8506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9646" y="3740949"/>
                        <a:ext cx="1456356" cy="1086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AB2FBEA-F0A6-594D-9EB9-4A073C49D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125848"/>
              </p:ext>
            </p:extLst>
          </p:nvPr>
        </p:nvGraphicFramePr>
        <p:xfrm>
          <a:off x="3463925" y="5108575"/>
          <a:ext cx="15176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3925" y="5108575"/>
                        <a:ext cx="1517650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C7309F-3C7D-249C-72CF-E1F66ABDD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13107"/>
              </p:ext>
            </p:extLst>
          </p:nvPr>
        </p:nvGraphicFramePr>
        <p:xfrm>
          <a:off x="2333625" y="5851525"/>
          <a:ext cx="42259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203040" progId="Equation.DSMT4">
                  <p:embed/>
                </p:oleObj>
              </mc:Choice>
              <mc:Fallback>
                <p:oleObj name="Equation" r:id="rId10" imgW="2145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3625" y="5851525"/>
                        <a:ext cx="42259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9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EC9BB2-3992-6CBF-F0BD-26B17FB466BC}"/>
              </a:ext>
            </a:extLst>
          </p:cNvPr>
          <p:cNvSpPr txBox="1"/>
          <p:nvPr/>
        </p:nvSpPr>
        <p:spPr>
          <a:xfrm>
            <a:off x="306625" y="323051"/>
            <a:ext cx="843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Now, using the whole TC set,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find the subset of events whose rainfall exceeds the 100-year rainfall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A4074-5BB6-F80F-D95A-634F0D6C5AE5}"/>
              </a:ext>
            </a:extLst>
          </p:cNvPr>
          <p:cNvSpPr txBox="1"/>
          <p:nvPr/>
        </p:nvSpPr>
        <p:spPr>
          <a:xfrm>
            <a:off x="334002" y="1242904"/>
            <a:ext cx="8037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Next, define a “mean log 100-year rainfall” as the integral over probability of the log of the rainfall over the whole subset defined above. (Denote this operation with an overbar.)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96746-5A3F-ADE9-D588-04D818AD0002}"/>
              </a:ext>
            </a:extLst>
          </p:cNvPr>
          <p:cNvSpPr txBox="1"/>
          <p:nvPr/>
        </p:nvSpPr>
        <p:spPr>
          <a:xfrm>
            <a:off x="306625" y="2393911"/>
            <a:ext cx="780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the same for the logs of w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Q, and 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9B40C-B658-9D94-0D3E-098D4B49F90A}"/>
              </a:ext>
            </a:extLst>
          </p:cNvPr>
          <p:cNvSpPr txBox="1"/>
          <p:nvPr/>
        </p:nvSpPr>
        <p:spPr>
          <a:xfrm>
            <a:off x="334002" y="2929365"/>
            <a:ext cx="803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this for each downscaled climate model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and define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the difference between two climate states: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102246A-388F-E2DE-ACEA-BD2E06169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822856"/>
              </p:ext>
            </p:extLst>
          </p:nvPr>
        </p:nvGraphicFramePr>
        <p:xfrm>
          <a:off x="2003253" y="3907940"/>
          <a:ext cx="4682621" cy="48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200" imgH="241200" progId="Equation.DSMT4">
                  <p:embed/>
                </p:oleObj>
              </mc:Choice>
              <mc:Fallback>
                <p:oleObj name="Equation" r:id="rId2" imgW="2311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3253" y="3907940"/>
                        <a:ext cx="4682621" cy="488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FB407-FDBA-9A89-97F4-91CD1BF8B80C}"/>
              </a:ext>
            </a:extLst>
          </p:cNvPr>
          <p:cNvSpPr txBox="1"/>
          <p:nvPr/>
        </p:nvSpPr>
        <p:spPr>
          <a:xfrm>
            <a:off x="334002" y="4763641"/>
            <a:ext cx="809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Finally, take the mean and standard deviation of the above over all climate models</a:t>
            </a:r>
          </a:p>
        </p:txBody>
      </p:sp>
    </p:spTree>
    <p:extLst>
      <p:ext uri="{BB962C8B-B14F-4D97-AF65-F5344CB8AC3E}">
        <p14:creationId xmlns:p14="http://schemas.microsoft.com/office/powerpoint/2010/main" val="6068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CFC69-E597-4372-4E49-4C4507533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9" y="1021501"/>
            <a:ext cx="7939401" cy="5263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34E1D-97C2-3299-3F78-7BC5B6CA2AF7}"/>
              </a:ext>
            </a:extLst>
          </p:cNvPr>
          <p:cNvSpPr txBox="1"/>
          <p:nvPr/>
        </p:nvSpPr>
        <p:spPr>
          <a:xfrm>
            <a:off x="657055" y="213542"/>
            <a:ext cx="757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Example:   Houston, Texas based on 9 CMIP6 models, comparing 1981-2010 to SSP 5-8.5 2071-2100:</a:t>
            </a:r>
          </a:p>
        </p:txBody>
      </p:sp>
    </p:spTree>
    <p:extLst>
      <p:ext uri="{BB962C8B-B14F-4D97-AF65-F5344CB8AC3E}">
        <p14:creationId xmlns:p14="http://schemas.microsoft.com/office/powerpoint/2010/main" val="10986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2AB42E-C84F-8131-2130-1B87CC367E66}"/>
              </a:ext>
            </a:extLst>
          </p:cNvPr>
          <p:cNvSpPr txBox="1"/>
          <p:nvPr/>
        </p:nvSpPr>
        <p:spPr>
          <a:xfrm>
            <a:off x="657055" y="213542"/>
            <a:ext cx="757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Example:   Gloucester, MA based on 8 CMIP6 models, comparing 1985-2014 to SSP 3-7.0 2071-2100: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BE4B7-9ED9-C60A-F9D2-53AC8EE9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37" y="1248402"/>
            <a:ext cx="7897723" cy="5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0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BB9F-07F3-D350-4CF6-77425DBD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DC5D-2C22-1181-5917-E09FDAD9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Freshwater flooding is the costliest and deadliest sub-hazard 	of tropical cyclones</a:t>
            </a:r>
          </a:p>
          <a:p>
            <a:endParaRPr lang="en-US" dirty="0"/>
          </a:p>
          <a:p>
            <a:r>
              <a:rPr lang="en-US" dirty="0"/>
              <a:t> Downscaling of climate models indicates potentially large 	increases in this hazard</a:t>
            </a:r>
          </a:p>
          <a:p>
            <a:endParaRPr lang="en-US" dirty="0"/>
          </a:p>
          <a:p>
            <a:r>
              <a:rPr lang="en-US" dirty="0"/>
              <a:t> We developed a new method dis-aggregating the sources of 	increased rainfall</a:t>
            </a:r>
          </a:p>
          <a:p>
            <a:endParaRPr lang="en-US" dirty="0"/>
          </a:p>
          <a:p>
            <a:r>
              <a:rPr lang="en-US" dirty="0"/>
              <a:t> This shows that increased rainfall results from increases in 	basin frequency, duration of rainfall events, increased 	upward motion, and increased moisture in nearly equal 	proportion</a:t>
            </a:r>
          </a:p>
        </p:txBody>
      </p:sp>
    </p:spTree>
    <p:extLst>
      <p:ext uri="{BB962C8B-B14F-4D97-AF65-F5344CB8AC3E}">
        <p14:creationId xmlns:p14="http://schemas.microsoft.com/office/powerpoint/2010/main" val="88290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8" y="670262"/>
            <a:ext cx="7775537" cy="6009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EAB90-C914-2D62-A342-BB0F51D7311F}"/>
              </a:ext>
            </a:extLst>
          </p:cNvPr>
          <p:cNvSpPr txBox="1"/>
          <p:nvPr/>
        </p:nvSpPr>
        <p:spPr>
          <a:xfrm>
            <a:off x="4571999" y="3124200"/>
            <a:ext cx="39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~500 from water, ~80 from wind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A1A8D-457E-13AE-F451-61D10295B64A}"/>
              </a:ext>
            </a:extLst>
          </p:cNvPr>
          <p:cNvSpPr txBox="1"/>
          <p:nvPr/>
        </p:nvSpPr>
        <p:spPr>
          <a:xfrm>
            <a:off x="1122467" y="186165"/>
            <a:ext cx="730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Water, not Wind, is the Dominant Problem in Hurricanes</a:t>
            </a:r>
          </a:p>
        </p:txBody>
      </p:sp>
    </p:spTree>
    <p:extLst>
      <p:ext uri="{BB962C8B-B14F-4D97-AF65-F5344CB8AC3E}">
        <p14:creationId xmlns:p14="http://schemas.microsoft.com/office/powerpoint/2010/main" val="8133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/>
              <a:t>Predicting Rainfall from Large Sets of Synthetic TCs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4999"/>
            <a:ext cx="6400800" cy="42066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CHIPS models predicts updraft and downdraft convective mass flux as a function of time and potential radius, BUT:</a:t>
            </a:r>
          </a:p>
          <a:p>
            <a:r>
              <a:rPr lang="en-US" dirty="0"/>
              <a:t>Storing these variables at all radii would increase overall storage requirements by a factor of ~50</a:t>
            </a:r>
          </a:p>
          <a:p>
            <a:r>
              <a:rPr lang="en-US" dirty="0"/>
              <a:t>(We are dealing with 10,000-100,000 individual events)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123" y="1594338"/>
            <a:ext cx="8229600" cy="4009293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>
                <a:effectLst/>
              </a:rPr>
              <a:t>Basic strategy</a:t>
            </a:r>
            <a:r>
              <a:rPr lang="en-US" sz="3200" dirty="0">
                <a:effectLst/>
              </a:rPr>
              <a:t>: Reconstruct time-evolving 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2-D wind field by fitting a canonical radial wind profile to predicted values of V</a:t>
            </a:r>
            <a:r>
              <a:rPr lang="en-US" sz="3200" baseline="-25000" dirty="0">
                <a:effectLst/>
              </a:rPr>
              <a:t>max</a:t>
            </a:r>
            <a:r>
              <a:rPr lang="en-US" sz="3200" dirty="0">
                <a:effectLst/>
              </a:rPr>
              <a:t> and </a:t>
            </a:r>
            <a:r>
              <a:rPr lang="en-US" sz="3200" dirty="0" err="1">
                <a:effectLst/>
              </a:rPr>
              <a:t>r</a:t>
            </a:r>
            <a:r>
              <a:rPr lang="en-US" sz="3200" baseline="-25000" dirty="0" err="1">
                <a:effectLst/>
              </a:rPr>
              <a:t>max</a:t>
            </a:r>
            <a:r>
              <a:rPr lang="en-US" sz="3200" dirty="0">
                <a:effectLst/>
              </a:rPr>
              <a:t>. Allow resulting vortex to interact with surface, including topography, and background wind and thermodynamic fields.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831" y="312615"/>
            <a:ext cx="8362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 of Quasi-Balance  Dynamics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8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3200" dirty="0"/>
              <a:t>Calculating vertical motion in middle troposphere from time-dependent azimuthal gradient wind. Four components: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Vertical motion at the top of the boundary layer owing to frictional effects within the boundary layer. This is estimated using a slab boundary layer model forced by the model gradient wind as well as the low-level environmental wind used as an input to the storm synthesizer. Use spatially varying drag coefficient.</a:t>
            </a:r>
          </a:p>
          <a:p>
            <a:pPr lvl="0"/>
            <a:r>
              <a:rPr lang="en-US" dirty="0"/>
              <a:t>Vertical motion at the top of the boundary layer forced by topography interacting with the combination of storm and environmental flow.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566"/>
            <a:ext cx="8229600" cy="502559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Vertical stretching between the top of the boundary layer and the middle troposphere associated with changes in the vorticity of the (axisymmetric) gradient wind.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Add mid-tropospheric vertical motion caused by the dynamical interaction of the axisymmetric vortical flow and the background shear/horizontal temperature gradient. Classical quasi-balance reasoning.</a:t>
            </a:r>
          </a:p>
        </p:txBody>
      </p:sp>
    </p:spTree>
    <p:extLst>
      <p:ext uri="{BB962C8B-B14F-4D97-AF65-F5344CB8AC3E}">
        <p14:creationId xmlns:p14="http://schemas.microsoft.com/office/powerpoint/2010/main" val="39154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382962"/>
          </a:xfrm>
        </p:spPr>
        <p:txBody>
          <a:bodyPr>
            <a:noAutofit/>
          </a:bodyPr>
          <a:lstStyle/>
          <a:p>
            <a:r>
              <a:rPr lang="en-US" sz="3200" dirty="0"/>
              <a:t>Given mid-tropospheric vertical motion, rainfall is calculated by assuming ascent along a moist adiabat, calculated using the environmental 600 hPa temperature plus a correction for the storm’s warm core</a:t>
            </a:r>
          </a:p>
        </p:txBody>
      </p:sp>
    </p:spTree>
    <p:extLst>
      <p:ext uri="{BB962C8B-B14F-4D97-AF65-F5344CB8AC3E}">
        <p14:creationId xmlns:p14="http://schemas.microsoft.com/office/powerpoint/2010/main" val="106517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158" y="99026"/>
            <a:ext cx="573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Evaluation against radar and rain gauge data (Monika Feldmann)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49EF97-E6C1-0CCB-DD2E-B207BAEABF8E}"/>
              </a:ext>
            </a:extLst>
          </p:cNvPr>
          <p:cNvGrpSpPr/>
          <p:nvPr/>
        </p:nvGrpSpPr>
        <p:grpSpPr>
          <a:xfrm>
            <a:off x="1146524" y="1136938"/>
            <a:ext cx="7024120" cy="5489498"/>
            <a:chOff x="1141048" y="890543"/>
            <a:chExt cx="7024120" cy="54894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048" y="890543"/>
              <a:ext cx="7024120" cy="548949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91631" y="1638555"/>
              <a:ext cx="1864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Estimated gauge sampling error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90646" y="3055815"/>
              <a:ext cx="765908" cy="93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90646" y="2532595"/>
              <a:ext cx="1864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Estimated radar sampling error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438769" y="2161775"/>
              <a:ext cx="531446" cy="120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303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1" y="1324868"/>
            <a:ext cx="7626112" cy="5105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958" y="370936"/>
            <a:ext cx="7884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Accumulated Rainfall from a Harvey-like Event Downscaled from ERA Interim Reanalysis</a:t>
            </a:r>
          </a:p>
        </p:txBody>
      </p:sp>
    </p:spTree>
    <p:extLst>
      <p:ext uri="{BB962C8B-B14F-4D97-AF65-F5344CB8AC3E}">
        <p14:creationId xmlns:p14="http://schemas.microsoft.com/office/powerpoint/2010/main" val="204570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l2.potx" id="{250AC1EA-DA14-4220-9E36-111C7C5F504E}" vid="{0FB28C82-03FD-43C2-9C06-BBD8F4212DC3}"/>
    </a:ext>
  </a:extLst>
</a:theme>
</file>

<file path=ppt/theme/theme2.xml><?xml version="1.0" encoding="utf-8"?>
<a:theme xmlns:a="http://schemas.openxmlformats.org/drawingml/2006/main" name="1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Ariel2</Template>
  <TotalTime>180</TotalTime>
  <Words>614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1_Ariel</vt:lpstr>
      <vt:lpstr>3_Office Theme</vt:lpstr>
      <vt:lpstr>9_Office Theme</vt:lpstr>
      <vt:lpstr>Equation</vt:lpstr>
      <vt:lpstr>Effects of Climate Change on TC Freshwater Flooding</vt:lpstr>
      <vt:lpstr>PowerPoint Presentation</vt:lpstr>
      <vt:lpstr>Predicting Rainfall from Large Sets of Synthetic TCs</vt:lpstr>
      <vt:lpstr>Basic strategy: Reconstruct time-evolving  2-D wind field by fitting a canonical radial wind profile to predicted values of Vmax and rmax. Allow resulting vortex to interact with surface, including topography, and background wind and thermodynamic fields.</vt:lpstr>
      <vt:lpstr>Calculating vertical motion in middle troposphere from time-dependent azimuthal gradient wind. Four components:</vt:lpstr>
      <vt:lpstr>PowerPoint Presentation</vt:lpstr>
      <vt:lpstr>Given mid-tropospheric vertical motion, rainfall is calculated by assuming ascent along a moist adiabat, calculated using the environmental 600 hPa temperature plus a correction for the storm’s warm 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Climate Change on TC Freshwater Flooding</dc:title>
  <dc:creator>Kerry Emanuel</dc:creator>
  <cp:lastModifiedBy>Kerry Emanuel</cp:lastModifiedBy>
  <cp:revision>7</cp:revision>
  <dcterms:created xsi:type="dcterms:W3CDTF">2023-04-24T10:51:41Z</dcterms:created>
  <dcterms:modified xsi:type="dcterms:W3CDTF">2023-04-25T18:18:59Z</dcterms:modified>
</cp:coreProperties>
</file>