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51" r:id="rId2"/>
    <p:sldId id="257" r:id="rId3"/>
    <p:sldId id="478" r:id="rId4"/>
    <p:sldId id="479" r:id="rId5"/>
    <p:sldId id="553" r:id="rId6"/>
    <p:sldId id="555" r:id="rId7"/>
    <p:sldId id="556" r:id="rId8"/>
    <p:sldId id="557" r:id="rId9"/>
    <p:sldId id="558" r:id="rId10"/>
    <p:sldId id="493" r:id="rId11"/>
    <p:sldId id="559" r:id="rId12"/>
    <p:sldId id="482" r:id="rId13"/>
    <p:sldId id="483" r:id="rId14"/>
    <p:sldId id="577" r:id="rId15"/>
    <p:sldId id="484" r:id="rId16"/>
    <p:sldId id="488" r:id="rId17"/>
    <p:sldId id="489" r:id="rId18"/>
    <p:sldId id="490" r:id="rId19"/>
    <p:sldId id="494" r:id="rId20"/>
    <p:sldId id="495" r:id="rId21"/>
    <p:sldId id="540" r:id="rId22"/>
    <p:sldId id="541" r:id="rId23"/>
    <p:sldId id="542" r:id="rId24"/>
    <p:sldId id="543" r:id="rId25"/>
    <p:sldId id="497" r:id="rId26"/>
    <p:sldId id="521" r:id="rId27"/>
    <p:sldId id="522" r:id="rId28"/>
    <p:sldId id="524" r:id="rId29"/>
    <p:sldId id="525" r:id="rId30"/>
    <p:sldId id="526" r:id="rId31"/>
    <p:sldId id="560" r:id="rId32"/>
    <p:sldId id="561" r:id="rId33"/>
    <p:sldId id="562" r:id="rId34"/>
    <p:sldId id="563" r:id="rId35"/>
    <p:sldId id="564" r:id="rId36"/>
    <p:sldId id="565" r:id="rId37"/>
    <p:sldId id="566" r:id="rId38"/>
    <p:sldId id="567" r:id="rId39"/>
    <p:sldId id="568" r:id="rId40"/>
    <p:sldId id="569" r:id="rId41"/>
    <p:sldId id="570" r:id="rId42"/>
    <p:sldId id="571" r:id="rId43"/>
    <p:sldId id="572" r:id="rId44"/>
    <p:sldId id="573" r:id="rId45"/>
    <p:sldId id="574" r:id="rId46"/>
    <p:sldId id="575" r:id="rId47"/>
    <p:sldId id="576" r:id="rId48"/>
    <p:sldId id="464" r:id="rId49"/>
    <p:sldId id="550" r:id="rId50"/>
    <p:sldId id="578" r:id="rId51"/>
    <p:sldId id="580" r:id="rId52"/>
    <p:sldId id="581" r:id="rId53"/>
    <p:sldId id="582" r:id="rId54"/>
    <p:sldId id="583" r:id="rId55"/>
    <p:sldId id="589" r:id="rId56"/>
    <p:sldId id="545" r:id="rId57"/>
    <p:sldId id="472" r:id="rId58"/>
    <p:sldId id="588"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D428F"/>
    <a:srgbClr val="174FA9"/>
    <a:srgbClr val="3296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660"/>
  </p:normalViewPr>
  <p:slideViewPr>
    <p:cSldViewPr>
      <p:cViewPr varScale="1">
        <p:scale>
          <a:sx n="59" d="100"/>
          <a:sy n="59" d="100"/>
        </p:scale>
        <p:origin x="-1440"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1</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6B2E8CC-8C16-41E7-BD3F-A2BF1F473C58}" type="slidenum">
              <a:rPr lang="en-US" smtClean="0"/>
              <a:pPr/>
              <a:t>12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smtClean="0"/>
              <a:pPr/>
              <a:t>13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C061A37-9D0E-4668-A460-D19B5FE6F8A2}" type="slidenum">
              <a:rPr lang="en-US" smtClean="0"/>
              <a:pPr/>
              <a:t>14</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FC366E-10E7-4BC5-94CD-72C7C9305866}" type="slidenum">
              <a:rPr lang="en-US" smtClean="0"/>
              <a:pPr/>
              <a:t>15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smtClean="0"/>
              <a:pPr/>
              <a:t>16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7408DA8-29FA-47AE-885B-FC0463161E20}" type="slidenum">
              <a:rPr lang="en-US" smtClean="0"/>
              <a:pPr/>
              <a:t>17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18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620AD85-A016-4AC8-88BC-E93B83E0D7F5}" type="slidenum">
              <a:rPr lang="en-US" smtClean="0"/>
              <a:pPr/>
              <a:t>20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26</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27</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3</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28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7E15B73-017E-4A48-AB4F-562F5ADAC1C9}" type="slidenum">
              <a:rPr lang="en-US" sz="1200"/>
              <a:pPr algn="r"/>
              <a:t>32</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48</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pPr>
                <a:defRPr/>
              </a:pPr>
              <a:t>53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4</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6</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7</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8</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9</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11</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1/16/2013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1/16/2013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1/16/2013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AEE51B-BE00-49CD-9561-799AC576711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1/16/2013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1/16/2013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1/16/2013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1/16/2013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1/16/2013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1/16/2013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1/16/2013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1/16/2013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1/16/2013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219200" y="304800"/>
            <a:ext cx="7772400" cy="1981200"/>
          </a:xfrm>
          <a:effectLst>
            <a:outerShdw dist="35921" dir="2700000" algn="ctr" rotWithShape="0">
              <a:schemeClr val="tx1"/>
            </a:outerShdw>
          </a:effectLst>
        </p:spPr>
        <p:txBody>
          <a:bodyPr>
            <a:normAutofit/>
          </a:bodyPr>
          <a:lstStyle/>
          <a:p>
            <a:pPr algn="r"/>
            <a:r>
              <a:rPr lang="en-US" b="1" dirty="0" smtClean="0">
                <a:solidFill>
                  <a:srgbClr val="FFFF00"/>
                </a:solidFill>
              </a:rPr>
              <a:t>Hurricanes: Their physics and relationship to climate</a:t>
            </a:r>
            <a:endParaRPr lang="en-US" sz="4800" b="1" dirty="0">
              <a:solidFill>
                <a:srgbClr val="FFFF00"/>
              </a:solidFill>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Physics of Mature Hurricanes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Inez"/>
          <p:cNvPicPr>
            <a:picLocks noGrp="1" noChangeAspect="1" noChangeArrowheads="1"/>
          </p:cNvPicPr>
          <p:nvPr>
            <p:ph/>
          </p:nvPr>
        </p:nvPicPr>
        <p:blipFill>
          <a:blip r:embed="rId3" cstate="print"/>
          <a:srcRect l="6741" t="4509" r="8989" b="6012"/>
          <a:stretch>
            <a:fillRect/>
          </a:stretch>
        </p:blipFill>
        <p:spPr>
          <a:xfrm>
            <a:off x="838200" y="685800"/>
            <a:ext cx="7391400" cy="5867400"/>
          </a:xfrm>
          <a:noFill/>
        </p:spPr>
      </p:pic>
      <p:sp>
        <p:nvSpPr>
          <p:cNvPr id="26627" name="Text Box 3"/>
          <p:cNvSpPr txBox="1">
            <a:spLocks noChangeArrowheads="1"/>
          </p:cNvSpPr>
          <p:nvPr/>
        </p:nvSpPr>
        <p:spPr bwMode="auto">
          <a:xfrm>
            <a:off x="609600" y="228600"/>
            <a:ext cx="8305800" cy="519113"/>
          </a:xfrm>
          <a:prstGeom prst="rect">
            <a:avLst/>
          </a:prstGeom>
          <a:noFill/>
          <a:ln w="9525">
            <a:noFill/>
            <a:miter lim="800000"/>
            <a:headEnd/>
            <a:tailEnd/>
          </a:ln>
        </p:spPr>
        <p:txBody>
          <a:bodyPr>
            <a:spAutoFit/>
          </a:bodyPr>
          <a:lstStyle/>
          <a:p>
            <a:pPr>
              <a:spcBef>
                <a:spcPct val="50000"/>
              </a:spcBef>
            </a:pPr>
            <a:r>
              <a:rPr lang="en-US" sz="2800" b="1"/>
              <a:t>Distribution of Entropy in Hurricane Inez, 1966</a:t>
            </a:r>
          </a:p>
        </p:txBody>
      </p:sp>
      <p:sp>
        <p:nvSpPr>
          <p:cNvPr id="26628"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Hawkins and Imbembo, 1976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1028" name="Rectangle 3"/>
          <p:cNvSpPr>
            <a:spLocks noGrp="1" noChangeArrowheads="1"/>
          </p:cNvSpPr>
          <p:nvPr>
            <p:ph type="title"/>
          </p:nvPr>
        </p:nvSpPr>
        <p:spPr>
          <a:xfrm>
            <a:off x="457200" y="152400"/>
            <a:ext cx="8153400" cy="1173162"/>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Carnot Theorem:  Maximum efficiency results from a particular energy cycle:</a:t>
            </a:r>
            <a:endParaRPr lang="en-US" sz="2800" dirty="0" smtClean="0">
              <a:solidFill>
                <a:srgbClr val="002060"/>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33CC"/>
                </a:solidFill>
                <a:latin typeface="Arial" pitchFamily="34" charset="0"/>
                <a:cs typeface="Arial" pitchFamily="34" charset="0"/>
              </a:rPr>
              <a:t>Isothermal expansion</a:t>
            </a:r>
          </a:p>
          <a:p>
            <a:pPr eaLnBrk="1" hangingPunct="1">
              <a:buSzPct val="70000"/>
              <a:buBlip>
                <a:blip r:embed="rId4"/>
              </a:buBlip>
            </a:pPr>
            <a:r>
              <a:rPr lang="en-US" dirty="0" smtClean="0">
                <a:solidFill>
                  <a:srgbClr val="0033CC"/>
                </a:solidFill>
                <a:latin typeface="Arial" pitchFamily="34" charset="0"/>
                <a:cs typeface="Arial" pitchFamily="34" charset="0"/>
              </a:rPr>
              <a:t>Adiabatic expansion</a:t>
            </a:r>
          </a:p>
          <a:p>
            <a:pPr eaLnBrk="1" hangingPunct="1">
              <a:buSzPct val="70000"/>
              <a:buBlip>
                <a:blip r:embed="rId4"/>
              </a:buBlip>
            </a:pPr>
            <a:r>
              <a:rPr lang="en-US" dirty="0" smtClean="0">
                <a:solidFill>
                  <a:srgbClr val="0033CC"/>
                </a:solidFill>
                <a:latin typeface="Arial" pitchFamily="34" charset="0"/>
                <a:cs typeface="Arial" pitchFamily="34" charset="0"/>
              </a:rPr>
              <a:t>Isothermal compression</a:t>
            </a:r>
          </a:p>
          <a:p>
            <a:pPr eaLnBrk="1" hangingPunct="1">
              <a:buSzPct val="70000"/>
              <a:buBlip>
                <a:blip r:embed="rId4"/>
              </a:buBlip>
            </a:pPr>
            <a:r>
              <a:rPr lang="en-US" dirty="0" smtClean="0">
                <a:solidFill>
                  <a:srgbClr val="0033CC"/>
                </a:solidFill>
                <a:latin typeface="Arial" pitchFamily="34" charset="0"/>
                <a:cs typeface="Arial" pitchFamily="34" charset="0"/>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a:spcBef>
                <a:spcPct val="50000"/>
              </a:spcBef>
            </a:pPr>
            <a:r>
              <a:rPr lang="en-US" sz="1800">
                <a:solidFill>
                  <a:srgbClr val="002060"/>
                </a:solidFill>
              </a:rPr>
              <a:t>Note:  Last leg is not adiabatic in hurricane: Air cools radiatively. But since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181600"/>
            <a:ext cx="51054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rPr>
              <a:t>Maximum rate of </a:t>
            </a:r>
            <a:r>
              <a:rPr lang="en-US" sz="2400" dirty="0" smtClean="0">
                <a:solidFill>
                  <a:srgbClr val="0033CC"/>
                </a:solidFill>
              </a:rPr>
              <a:t>energy production:</a:t>
            </a:r>
            <a:endParaRPr lang="en-US" sz="2400" dirty="0">
              <a:solidFill>
                <a:srgbClr val="0033CC"/>
              </a:solidFill>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p:oleObj spid="_x0000_s299010" name="Equation" r:id="rId5" imgW="850680" imgH="431640" progId="Equation.DSMT4">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ChangeAspect="1"/>
          </p:cNvGraphicFramePr>
          <p:nvPr>
            <p:ph idx="1"/>
          </p:nvPr>
        </p:nvGraphicFramePr>
        <p:xfrm>
          <a:off x="1041400" y="2514600"/>
          <a:ext cx="6632575" cy="2060575"/>
        </p:xfrm>
        <a:graphic>
          <a:graphicData uri="http://schemas.openxmlformats.org/presentationml/2006/ole">
            <p:oleObj spid="_x0000_s302082" name="Equation" r:id="rId4" imgW="3924000" imgH="1218960" progId="Equation.DSMT4">
              <p:embed/>
            </p:oleObj>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Hurricanes and Climate:</a:t>
            </a:r>
            <a:b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Some Empirical Results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rPr>
              <a:t>Topics</a:t>
            </a:r>
            <a:endParaRPr lang="en-US" dirty="0">
              <a:solidFill>
                <a:srgbClr val="FFFF00"/>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295400"/>
            <a:ext cx="8229600" cy="4953000"/>
          </a:xfrm>
        </p:spPr>
        <p:txBody>
          <a:bodyPr rtlCol="0">
            <a:normAutofit/>
          </a:bodyPr>
          <a:lstStyle/>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Tropical Cyclones</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Tropical Cyclone Physics</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have TCs been like in the past, and how will they be affected by global warming?</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iss007e14908"/>
          <p:cNvPicPr>
            <a:picLocks noChangeAspect="1" noChangeArrowheads="1"/>
          </p:cNvPicPr>
          <p:nvPr/>
        </p:nvPicPr>
        <p:blipFill>
          <a:blip r:embed="rId4"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52" name="Rectangle 3"/>
          <p:cNvSpPr>
            <a:spLocks noGrp="1" noChangeArrowheads="1"/>
          </p:cNvSpPr>
          <p:nvPr>
            <p:ph type="title"/>
          </p:nvPr>
        </p:nvSpPr>
        <p:spPr>
          <a:xfrm>
            <a:off x="457200" y="0"/>
            <a:ext cx="8458200" cy="2590800"/>
          </a:xfrm>
        </p:spPr>
        <p:txBody>
          <a:bodyPr/>
          <a:lstStyle/>
          <a:p>
            <a:pPr eaLnBrk="1" hangingPunct="1">
              <a:defRPr/>
            </a:pPr>
            <a:r>
              <a:rPr lang="en-US" sz="4000" dirty="0" smtClean="0">
                <a:solidFill>
                  <a:srgbClr val="FFFF00"/>
                </a:solidFill>
                <a:effectLst>
                  <a:outerShdw blurRad="38100" dist="38100" dir="2700000" algn="tl">
                    <a:srgbClr val="C0C0C0"/>
                  </a:outerShdw>
                </a:effectLst>
                <a:latin typeface="Arial" pitchFamily="34" charset="0"/>
                <a:cs typeface="Arial" pitchFamily="34" charset="0"/>
              </a:rPr>
              <a:t>Intensity Metric:</a:t>
            </a:r>
            <a:r>
              <a:rPr lang="en-US" sz="4000" dirty="0" smtClean="0">
                <a:solidFill>
                  <a:srgbClr val="FFFF00"/>
                </a:solidFill>
                <a:effectLst>
                  <a:outerShdw blurRad="38100" dist="38100" dir="2700000" algn="tl">
                    <a:srgbClr val="C0C0C0"/>
                  </a:outerShdw>
                </a:effectLst>
              </a:rPr>
              <a:t/>
            </a:r>
            <a:br>
              <a:rPr lang="en-US" sz="4000" dirty="0" smtClean="0">
                <a:solidFill>
                  <a:srgbClr val="FFFF00"/>
                </a:solidFill>
                <a:effectLst>
                  <a:outerShdw blurRad="38100" dist="38100" dir="2700000" algn="tl">
                    <a:srgbClr val="C0C0C0"/>
                  </a:outerShdw>
                </a:effectLst>
              </a:rPr>
            </a:b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Hurricane Power</a:t>
            </a:r>
            <a:br>
              <a:rPr lang="en-US" sz="4000" b="1" dirty="0" smtClean="0">
                <a:solidFill>
                  <a:srgbClr val="0033CC"/>
                </a:solidFill>
                <a:effectLst>
                  <a:outerShdw blurRad="38100" dist="38100" dir="2700000" algn="tl">
                    <a:srgbClr val="C0C0C0"/>
                  </a:outerShdw>
                </a:effectLst>
                <a:latin typeface="Arial" pitchFamily="34" charset="0"/>
                <a:cs typeface="Arial" pitchFamily="34" charset="0"/>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(Power Dissipation Index)</a:t>
            </a:r>
          </a:p>
        </p:txBody>
      </p:sp>
      <p:graphicFrame>
        <p:nvGraphicFramePr>
          <p:cNvPr id="3074" name="Object 4"/>
          <p:cNvGraphicFramePr>
            <a:graphicFrameLocks noChangeAspect="1"/>
          </p:cNvGraphicFramePr>
          <p:nvPr>
            <p:ph idx="1"/>
          </p:nvPr>
        </p:nvGraphicFramePr>
        <p:xfrm>
          <a:off x="2133600" y="2768600"/>
          <a:ext cx="4572000" cy="1541463"/>
        </p:xfrm>
        <a:graphic>
          <a:graphicData uri="http://schemas.openxmlformats.org/presentationml/2006/ole">
            <p:oleObj spid="_x0000_s452610" name="Equation" r:id="rId5" imgW="977760" imgH="330120" progId="Equation.DSMT4">
              <p:embed/>
            </p:oleObj>
          </a:graphicData>
        </a:graphic>
      </p:graphicFrame>
      <p:sp>
        <p:nvSpPr>
          <p:cNvPr id="2053" name="Text Box 5"/>
          <p:cNvSpPr txBox="1">
            <a:spLocks noChangeArrowheads="1"/>
          </p:cNvSpPr>
          <p:nvPr/>
        </p:nvSpPr>
        <p:spPr bwMode="auto">
          <a:xfrm>
            <a:off x="762000" y="4724400"/>
            <a:ext cx="7239000" cy="1200329"/>
          </a:xfrm>
          <a:prstGeom prst="rect">
            <a:avLst/>
          </a:prstGeom>
          <a:noFill/>
          <a:ln w="9525">
            <a:noFill/>
            <a:miter lim="800000"/>
            <a:headEnd/>
            <a:tailEnd/>
          </a:ln>
        </p:spPr>
        <p:txBody>
          <a:bodyPr>
            <a:spAutoFit/>
          </a:bodyPr>
          <a:lstStyle/>
          <a:p>
            <a:pPr algn="ctr">
              <a:spcBef>
                <a:spcPct val="50000"/>
              </a:spcBef>
              <a:defRPr/>
            </a:pPr>
            <a:r>
              <a:rPr lang="en-US" sz="2400" b="1" dirty="0">
                <a:solidFill>
                  <a:srgbClr val="0033CC"/>
                </a:solidFill>
                <a:effectLst>
                  <a:outerShdw blurRad="38100" dist="38100" dir="2700000" algn="tl">
                    <a:srgbClr val="C0C0C0"/>
                  </a:outerShdw>
                </a:effectLst>
              </a:rPr>
              <a:t>A measure of the total frictional dissipation of kinetic energy in the hurricane boundary layer over the lifetime of the storm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di_1970_2011.png"/>
          <p:cNvPicPr>
            <a:picLocks noChangeAspect="1"/>
          </p:cNvPicPr>
          <p:nvPr/>
        </p:nvPicPr>
        <p:blipFill>
          <a:blip r:embed="rId2" cstate="print"/>
          <a:stretch>
            <a:fillRect/>
          </a:stretch>
        </p:blipFill>
        <p:spPr>
          <a:xfrm>
            <a:off x="990600" y="1371600"/>
            <a:ext cx="6831353" cy="5125480"/>
          </a:xfrm>
          <a:prstGeom prst="rect">
            <a:avLst/>
          </a:prstGeom>
        </p:spPr>
      </p:pic>
      <p:sp>
        <p:nvSpPr>
          <p:cNvPr id="5" name="TextBox 4"/>
          <p:cNvSpPr txBox="1"/>
          <p:nvPr/>
        </p:nvSpPr>
        <p:spPr>
          <a:xfrm>
            <a:off x="533400" y="152400"/>
            <a:ext cx="7848600" cy="1200329"/>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Atlantic Tropical Cyclone Power Dissipation during an era of high quality measurements, 1970-2011 (smoothed with 1-3-4-3-1 filter)</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1015663"/>
          </a:xfrm>
          <a:prstGeom prst="rect">
            <a:avLst/>
          </a:prstGeom>
          <a:noFill/>
        </p:spPr>
        <p:txBody>
          <a:bodyPr wrap="square" rtlCol="0">
            <a:spAutoFit/>
          </a:bodyPr>
          <a:lstStyle/>
          <a:p>
            <a:pPr algn="ctr"/>
            <a:r>
              <a:rPr lang="en-US" sz="2000" dirty="0" smtClean="0">
                <a:solidFill>
                  <a:srgbClr val="0033CC"/>
                </a:solidFill>
                <a:effectLst>
                  <a:outerShdw blurRad="38100" dist="38100" dir="2700000" algn="tl">
                    <a:srgbClr val="000000">
                      <a:alpha val="43137"/>
                    </a:srgbClr>
                  </a:outerShdw>
                </a:effectLst>
              </a:rPr>
              <a:t>Atlantic Tropical Cyclone Power Dissipation and Sea Surface Temperature during an era of high quality measurements, 1970-2011 (smoothed with 1-3-4-3-1 filter)</a:t>
            </a:r>
            <a:endParaRPr lang="en-US" sz="2000" dirty="0">
              <a:solidFill>
                <a:srgbClr val="0033CC"/>
              </a:solidFill>
              <a:effectLst>
                <a:outerShdw blurRad="38100" dist="38100" dir="2700000" algn="tl">
                  <a:srgbClr val="000000">
                    <a:alpha val="43137"/>
                  </a:srgbClr>
                </a:outerShdw>
              </a:effectLst>
            </a:endParaRPr>
          </a:p>
        </p:txBody>
      </p:sp>
      <p:pic>
        <p:nvPicPr>
          <p:cNvPr id="6" name="Picture 5" descr="sst_pdi_1970_2011.png"/>
          <p:cNvPicPr>
            <a:picLocks noChangeAspect="1"/>
          </p:cNvPicPr>
          <p:nvPr/>
        </p:nvPicPr>
        <p:blipFill>
          <a:blip r:embed="rId2" cstate="print"/>
          <a:stretch>
            <a:fillRect/>
          </a:stretch>
        </p:blipFill>
        <p:spPr>
          <a:xfrm>
            <a:off x="914400" y="1441700"/>
            <a:ext cx="7009114" cy="525885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Use Linear Regression to Predict Power Dissipation back to 1870 based on sea surface temperature:</a:t>
            </a:r>
            <a:endParaRPr lang="en-US" sz="2400" dirty="0">
              <a:solidFill>
                <a:srgbClr val="0033CC"/>
              </a:solidFill>
              <a:effectLst>
                <a:outerShdw blurRad="38100" dist="38100" dir="2700000" algn="tl">
                  <a:srgbClr val="000000">
                    <a:alpha val="43137"/>
                  </a:srgbClr>
                </a:outerShdw>
              </a:effectLst>
            </a:endParaRPr>
          </a:p>
        </p:txBody>
      </p:sp>
      <p:pic>
        <p:nvPicPr>
          <p:cNvPr id="4" name="Picture 3" descr="pdi_pred.png"/>
          <p:cNvPicPr>
            <a:picLocks noChangeAspect="1"/>
          </p:cNvPicPr>
          <p:nvPr/>
        </p:nvPicPr>
        <p:blipFill>
          <a:blip r:embed="rId2" cstate="print"/>
          <a:stretch>
            <a:fillRect/>
          </a:stretch>
        </p:blipFill>
        <p:spPr>
          <a:xfrm>
            <a:off x="1118924" y="1327355"/>
            <a:ext cx="6729676" cy="504919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533400"/>
            <a:ext cx="7848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Now Compare to Observed Power Dissipation</a:t>
            </a:r>
            <a:endParaRPr lang="en-US" sz="2400" dirty="0">
              <a:solidFill>
                <a:srgbClr val="0033CC"/>
              </a:solidFill>
              <a:effectLst>
                <a:outerShdw blurRad="38100" dist="38100" dir="2700000" algn="tl">
                  <a:srgbClr val="000000">
                    <a:alpha val="43137"/>
                  </a:srgbClr>
                </a:outerShdw>
              </a:effectLst>
            </a:endParaRPr>
          </a:p>
        </p:txBody>
      </p:sp>
      <p:pic>
        <p:nvPicPr>
          <p:cNvPr id="6" name="Picture 5" descr="pred_obs_pdi.png"/>
          <p:cNvPicPr>
            <a:picLocks noChangeAspect="1"/>
          </p:cNvPicPr>
          <p:nvPr/>
        </p:nvPicPr>
        <p:blipFill>
          <a:blip r:embed="rId2" cstate="print"/>
          <a:stretch>
            <a:fillRect/>
          </a:stretch>
        </p:blipFill>
        <p:spPr>
          <a:xfrm>
            <a:off x="1137323" y="1295400"/>
            <a:ext cx="6703030" cy="50292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057400"/>
            <a:ext cx="7772400" cy="2862322"/>
          </a:xfrm>
          <a:prstGeom prst="rect">
            <a:avLst/>
          </a:prstGeom>
          <a:noFill/>
        </p:spPr>
        <p:txBody>
          <a:bodyPr wrap="square" rtlCol="0">
            <a:spAutoFit/>
          </a:bodyPr>
          <a:lstStyle/>
          <a:p>
            <a:pPr algn="ctr"/>
            <a:r>
              <a:rPr lang="en-US" sz="3600" b="1" dirty="0" smtClean="0">
                <a:solidFill>
                  <a:srgbClr val="0033CC"/>
                </a:solidFill>
                <a:effectLst>
                  <a:outerShdw blurRad="38100" dist="38100" dir="2700000" algn="tl">
                    <a:srgbClr val="000000">
                      <a:alpha val="43137"/>
                    </a:srgbClr>
                  </a:outerShdw>
                </a:effectLst>
              </a:rPr>
              <a:t>Tropical cyclone </a:t>
            </a:r>
            <a:r>
              <a:rPr lang="en-US" sz="3600" b="1" dirty="0">
                <a:solidFill>
                  <a:srgbClr val="0033CC"/>
                </a:solidFill>
                <a:effectLst>
                  <a:outerShdw blurRad="38100" dist="38100" dir="2700000" algn="tl">
                    <a:srgbClr val="000000">
                      <a:alpha val="43137"/>
                    </a:srgbClr>
                  </a:outerShdw>
                </a:effectLst>
              </a:rPr>
              <a:t>p</a:t>
            </a:r>
            <a:r>
              <a:rPr lang="en-US" sz="3600" b="1" dirty="0" smtClean="0">
                <a:solidFill>
                  <a:srgbClr val="0033CC"/>
                </a:solidFill>
                <a:effectLst>
                  <a:outerShdw blurRad="38100" dist="38100" dir="2700000" algn="tl">
                    <a:srgbClr val="000000">
                      <a:alpha val="43137"/>
                    </a:srgbClr>
                  </a:outerShdw>
                </a:effectLst>
              </a:rPr>
              <a:t>ower </a:t>
            </a:r>
            <a:r>
              <a:rPr lang="en-US" sz="3600" b="1" dirty="0">
                <a:solidFill>
                  <a:srgbClr val="0033CC"/>
                </a:solidFill>
                <a:effectLst>
                  <a:outerShdw blurRad="38100" dist="38100" dir="2700000" algn="tl">
                    <a:srgbClr val="000000">
                      <a:alpha val="43137"/>
                    </a:srgbClr>
                  </a:outerShdw>
                </a:effectLst>
              </a:rPr>
              <a:t>d</a:t>
            </a:r>
            <a:r>
              <a:rPr lang="en-US" sz="3600" b="1" dirty="0" smtClean="0">
                <a:solidFill>
                  <a:srgbClr val="0033CC"/>
                </a:solidFill>
                <a:effectLst>
                  <a:outerShdw blurRad="38100" dist="38100" dir="2700000" algn="tl">
                    <a:srgbClr val="000000">
                      <a:alpha val="43137"/>
                    </a:srgbClr>
                  </a:outerShdw>
                </a:effectLst>
              </a:rPr>
              <a:t>issipation has more than doubled since the 1980s, though there has been an increase of only 0.5</a:t>
            </a:r>
            <a:r>
              <a:rPr lang="en-US" sz="3600" b="1" baseline="30000" dirty="0" smtClean="0">
                <a:solidFill>
                  <a:srgbClr val="0033CC"/>
                </a:solidFill>
                <a:effectLst>
                  <a:outerShdw blurRad="38100" dist="38100" dir="2700000" algn="tl">
                    <a:srgbClr val="000000">
                      <a:alpha val="43137"/>
                    </a:srgbClr>
                  </a:outerShdw>
                </a:effectLst>
              </a:rPr>
              <a:t>o</a:t>
            </a:r>
            <a:r>
              <a:rPr lang="en-US" sz="3600" b="1" dirty="0" smtClean="0">
                <a:solidFill>
                  <a:srgbClr val="0033CC"/>
                </a:solidFill>
                <a:effectLst>
                  <a:outerShdw blurRad="38100" dist="38100" dir="2700000" algn="tl">
                    <a:srgbClr val="000000">
                      <a:alpha val="43137"/>
                    </a:srgbClr>
                  </a:outerShdw>
                </a:effectLst>
              </a:rPr>
              <a:t> C in sea </a:t>
            </a:r>
            <a:r>
              <a:rPr lang="en-US" sz="3600" b="1" dirty="0">
                <a:solidFill>
                  <a:srgbClr val="0033CC"/>
                </a:solidFill>
                <a:effectLst>
                  <a:outerShdw blurRad="38100" dist="38100" dir="2700000" algn="tl">
                    <a:srgbClr val="000000">
                      <a:alpha val="43137"/>
                    </a:srgbClr>
                  </a:outerShdw>
                </a:effectLst>
              </a:rPr>
              <a:t>s</a:t>
            </a:r>
            <a:r>
              <a:rPr lang="en-US" sz="3600" b="1" dirty="0" smtClean="0">
                <a:solidFill>
                  <a:srgbClr val="0033CC"/>
                </a:solidFill>
                <a:effectLst>
                  <a:outerShdw blurRad="38100" dist="38100" dir="2700000" algn="tl">
                    <a:srgbClr val="000000">
                      <a:alpha val="43137"/>
                    </a:srgbClr>
                  </a:outerShdw>
                </a:effectLst>
              </a:rPr>
              <a:t>urface temperature</a:t>
            </a:r>
            <a:endParaRPr lang="en-US" sz="3600" b="1"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What is Causing Changes in Tropical Atlantic Sea Surface Temperature?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33CC"/>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3"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4294967295"/>
          </p:nvPr>
        </p:nvPicPr>
        <p:blipFill>
          <a:blip r:embed="rId3" cstate="print"/>
          <a:srcRect/>
          <a:stretch>
            <a:fillRect/>
          </a:stretch>
        </p:blipFill>
        <p:spPr>
          <a:xfrm>
            <a:off x="1905000" y="152400"/>
            <a:ext cx="5653087" cy="6477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5" name="Text Box 5"/>
          <p:cNvSpPr txBox="1">
            <a:spLocks noChangeArrowheads="1"/>
          </p:cNvSpPr>
          <p:nvPr/>
        </p:nvSpPr>
        <p:spPr bwMode="auto">
          <a:xfrm>
            <a:off x="0" y="228600"/>
            <a:ext cx="9144000" cy="707886"/>
          </a:xfrm>
          <a:prstGeom prst="rect">
            <a:avLst/>
          </a:prstGeom>
          <a:noFill/>
          <a:ln w="9525">
            <a:noFill/>
            <a:miter lim="800000"/>
            <a:headEnd/>
            <a:tailEnd/>
          </a:ln>
          <a:effectLst/>
        </p:spPr>
        <p:txBody>
          <a:bodyPr wrap="square">
            <a:spAutoFit/>
          </a:bodyPr>
          <a:lstStyle/>
          <a:p>
            <a:pPr algn="ctr">
              <a:spcBef>
                <a:spcPct val="50000"/>
              </a:spcBef>
              <a:defRPr/>
            </a:pPr>
            <a:r>
              <a:rPr lang="en-US" sz="2000" b="1" dirty="0">
                <a:solidFill>
                  <a:srgbClr val="0033CC"/>
                </a:solidFill>
                <a:effectLst>
                  <a:outerShdw blurRad="38100" dist="38100" dir="2700000" algn="tl">
                    <a:srgbClr val="C0C0C0"/>
                  </a:outerShdw>
                </a:effectLst>
              </a:rPr>
              <a:t>Tropical Atlantic SST(blue), Global Mean Surface Temperature (red), </a:t>
            </a:r>
            <a:br>
              <a:rPr lang="en-US" sz="2000" b="1" dirty="0">
                <a:solidFill>
                  <a:srgbClr val="0033CC"/>
                </a:solidFill>
                <a:effectLst>
                  <a:outerShdw blurRad="38100" dist="38100" dir="2700000" algn="tl">
                    <a:srgbClr val="C0C0C0"/>
                  </a:outerShdw>
                </a:effectLst>
              </a:rPr>
            </a:br>
            <a:r>
              <a:rPr lang="en-US" sz="2000" b="1" dirty="0">
                <a:solidFill>
                  <a:srgbClr val="0033CC"/>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3"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2860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3" name="Picture 12" descr="Mann_Emanuel_2"/>
          <p:cNvPicPr>
            <a:picLocks noChangeAspect="1" noChangeArrowheads="1"/>
          </p:cNvPicPr>
          <p:nvPr/>
        </p:nvPicPr>
        <p:blipFill>
          <a:blip r:embed="rId3"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33CC"/>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002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 Genesis Puzzle</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1980-2011</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75489" name="Picture 1" descr="C:\Users\Kerry\Documents\CHIP\Data\tc_count_1980_2011.png"/>
          <p:cNvPicPr>
            <a:picLocks noChangeAspect="1" noChangeArrowheads="1"/>
          </p:cNvPicPr>
          <p:nvPr/>
        </p:nvPicPr>
        <p:blipFill>
          <a:blip r:embed="rId3" cstate="print"/>
          <a:srcRect/>
          <a:stretch>
            <a:fillRect/>
          </a:stretch>
        </p:blipFill>
        <p:spPr bwMode="auto">
          <a:xfrm>
            <a:off x="609600" y="802963"/>
            <a:ext cx="7874313" cy="567403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2590800"/>
          </a:xfrm>
        </p:spPr>
        <p:txBody>
          <a:bodyPr>
            <a:normAutofit/>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Tropical Cyclones Often Develop from Cloud Clusters:</a:t>
            </a:r>
            <a:b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When/Why Does Convection Form Clusters?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455424" cy="6019800"/>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3001962"/>
          </a:xfrm>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Simplest Statistical Equilibrium State:</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Radiative-Convective Equilibrium</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r="49548" b="49426"/>
          <a:stretch>
            <a:fillRect/>
          </a:stretch>
        </p:blipFill>
        <p:spPr bwMode="auto">
          <a:xfrm>
            <a:off x="1295399" y="990599"/>
            <a:ext cx="6400801" cy="5226651"/>
          </a:xfrm>
          <a:prstGeom prst="rect">
            <a:avLst/>
          </a:prstGeom>
          <a:noFill/>
          <a:ln w="9525">
            <a:noFill/>
            <a:miter lim="800000"/>
            <a:headEnd/>
            <a:tailEnd/>
          </a:ln>
        </p:spPr>
      </p:pic>
      <p:sp>
        <p:nvSpPr>
          <p:cNvPr id="4" name="Rectangle 3"/>
          <p:cNvSpPr/>
          <p:nvPr/>
        </p:nvSpPr>
        <p:spPr>
          <a:xfrm>
            <a:off x="0" y="228600"/>
            <a:ext cx="8915400" cy="830997"/>
          </a:xfrm>
          <a:prstGeom prst="rect">
            <a:avLst/>
          </a:prstGeom>
        </p:spPr>
        <p:txBody>
          <a:bodyPr wrap="square">
            <a:spAutoFit/>
          </a:bodyPr>
          <a:lstStyle/>
          <a:p>
            <a:pPr algn="ctr">
              <a:defRPr/>
            </a:pPr>
            <a:r>
              <a:rPr lang="en-US" sz="2400" dirty="0">
                <a:solidFill>
                  <a:srgbClr val="0033CC"/>
                </a:solidFill>
                <a:effectLst>
                  <a:outerShdw blurRad="38100" dist="38100" dir="2700000" algn="tl">
                    <a:srgbClr val="000000">
                      <a:alpha val="43137"/>
                    </a:srgbClr>
                  </a:outerShdw>
                </a:effectLst>
              </a:rPr>
              <a:t>Vertically integrated water vapor at 4 </a:t>
            </a:r>
            <a:r>
              <a:rPr lang="en-US" sz="2400" dirty="0" smtClean="0">
                <a:solidFill>
                  <a:srgbClr val="0033CC"/>
                </a:solidFill>
                <a:effectLst>
                  <a:outerShdw blurRad="38100" dist="38100" dir="2700000" algn="tl">
                    <a:srgbClr val="000000">
                      <a:alpha val="43137"/>
                    </a:srgbClr>
                  </a:outerShdw>
                </a:effectLst>
              </a:rPr>
              <a:t>days  </a:t>
            </a:r>
            <a:r>
              <a:rPr lang="en-US" sz="2400" dirty="0">
                <a:solidFill>
                  <a:srgbClr val="0033CC"/>
                </a:solidFill>
                <a:effectLst>
                  <a:outerShdw blurRad="38100" dist="38100" dir="2700000" algn="tl">
                    <a:srgbClr val="000000">
                      <a:alpha val="43137"/>
                    </a:srgbClr>
                  </a:outerShdw>
                </a:effectLst>
              </a:rPr>
              <a:t>(Nolan et al., QJRMS, 2007)</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1295400" y="990600"/>
            <a:ext cx="6858000" cy="5586413"/>
          </a:xfrm>
          <a:prstGeom prst="rect">
            <a:avLst/>
          </a:prstGeom>
          <a:noFill/>
          <a:ln w="9525">
            <a:noFill/>
            <a:miter lim="800000"/>
            <a:headEnd/>
            <a:tailEnd/>
          </a:ln>
        </p:spPr>
      </p:pic>
      <p:sp>
        <p:nvSpPr>
          <p:cNvPr id="12291" name="TextBox 4"/>
          <p:cNvSpPr txBox="1">
            <a:spLocks noChangeArrowheads="1"/>
          </p:cNvSpPr>
          <p:nvPr/>
        </p:nvSpPr>
        <p:spPr bwMode="auto">
          <a:xfrm>
            <a:off x="762000" y="0"/>
            <a:ext cx="7696200" cy="830997"/>
          </a:xfrm>
          <a:prstGeom prst="rect">
            <a:avLst/>
          </a:prstGeom>
          <a:noFill/>
          <a:ln w="9525">
            <a:noFill/>
            <a:miter lim="800000"/>
            <a:headEnd/>
            <a:tailEnd/>
          </a:ln>
        </p:spPr>
        <p:txBody>
          <a:bodyPr>
            <a:spAutoFit/>
          </a:bodyPr>
          <a:lstStyle/>
          <a:p>
            <a:pPr algn="ctr">
              <a:defRPr/>
            </a:pPr>
            <a:r>
              <a:rPr lang="en-US" sz="2400" dirty="0">
                <a:solidFill>
                  <a:srgbClr val="0033CC"/>
                </a:solidFill>
                <a:effectLst>
                  <a:outerShdw blurRad="38100" dist="38100" dir="2700000" algn="tl">
                    <a:srgbClr val="000000">
                      <a:alpha val="43137"/>
                    </a:srgbClr>
                  </a:outerShdw>
                </a:effectLst>
              </a:rPr>
              <a:t>Vertically integrated water vapor at 4 (a), 6 (b), 8 (c), and 10 (d) </a:t>
            </a:r>
            <a:r>
              <a:rPr lang="en-US" sz="2400" dirty="0" smtClean="0">
                <a:solidFill>
                  <a:srgbClr val="0033CC"/>
                </a:solidFill>
                <a:effectLst>
                  <a:outerShdw blurRad="38100" dist="38100" dir="2700000" algn="tl">
                    <a:srgbClr val="000000">
                      <a:alpha val="43137"/>
                    </a:srgbClr>
                  </a:outerShdw>
                </a:effectLst>
              </a:rPr>
              <a:t>days   (Nolan </a:t>
            </a:r>
            <a:r>
              <a:rPr lang="en-US" sz="2400" dirty="0">
                <a:solidFill>
                  <a:srgbClr val="0033CC"/>
                </a:solidFill>
                <a:effectLst>
                  <a:outerShdw blurRad="38100" dist="38100" dir="2700000" algn="tl">
                    <a:srgbClr val="000000">
                      <a:alpha val="43137"/>
                    </a:srgbClr>
                  </a:outerShdw>
                </a:effectLst>
              </a:rPr>
              <a:t>et al., QJRMS, 2007)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C:\Users\Kerry Emaanuel\Convect\RCnew\rh_random_TCs.png"/>
          <p:cNvPicPr>
            <a:picLocks noChangeAspect="1" noChangeArrowheads="1"/>
          </p:cNvPicPr>
          <p:nvPr/>
        </p:nvPicPr>
        <p:blipFill>
          <a:blip r:embed="rId2" cstate="print"/>
          <a:srcRect/>
          <a:stretch>
            <a:fillRect/>
          </a:stretch>
        </p:blipFill>
        <p:spPr bwMode="auto">
          <a:xfrm>
            <a:off x="1219200" y="1066800"/>
            <a:ext cx="6858000" cy="5451475"/>
          </a:xfrm>
          <a:prstGeom prst="rect">
            <a:avLst/>
          </a:prstGeom>
          <a:noFill/>
          <a:ln w="9525">
            <a:noFill/>
            <a:miter lim="800000"/>
            <a:headEnd/>
            <a:tailEnd/>
          </a:ln>
        </p:spPr>
      </p:pic>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Nolan et al., QJRMS, 2007</a:t>
            </a:r>
            <a:endParaRPr lang="en-US" sz="28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3416320"/>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endParaRPr lang="en-US" sz="2400" i="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325562"/>
          </a:xfrm>
        </p:spPr>
        <p:txBody>
          <a:bodyPr>
            <a:normAutofit/>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Empirical Necessary Conditions for Self-Aggregation </a:t>
            </a: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400" dirty="0" smtClean="0">
                <a:solidFill>
                  <a:srgbClr val="0033CC"/>
                </a:solidFill>
                <a:latin typeface="Arial" pitchFamily="34" charset="0"/>
                <a:cs typeface="Arial" pitchFamily="34" charset="0"/>
              </a:rPr>
              <a:t>(after Held et al., 1993; Bretherton et al., 2005; Nolan et al.; 2007)</a:t>
            </a:r>
            <a:endParaRPr lang="en-US" sz="2400" dirty="0">
              <a:solidFill>
                <a:srgbClr val="0033CC"/>
              </a:solidFill>
              <a:latin typeface="Arial" pitchFamily="34" charset="0"/>
              <a:cs typeface="Arial" pitchFamily="34" charset="0"/>
            </a:endParaRPr>
          </a:p>
        </p:txBody>
      </p:sp>
      <p:sp>
        <p:nvSpPr>
          <p:cNvPr id="32771" name="Content Placeholder 3"/>
          <p:cNvSpPr>
            <a:spLocks noGrp="1"/>
          </p:cNvSpPr>
          <p:nvPr>
            <p:ph idx="1"/>
          </p:nvPr>
        </p:nvSpPr>
        <p:spPr>
          <a:xfrm>
            <a:off x="457200" y="2057400"/>
            <a:ext cx="8229600" cy="3581400"/>
          </a:xfrm>
        </p:spPr>
        <p:txBody>
          <a:bodyPr/>
          <a:lstStyle/>
          <a:p>
            <a:pPr>
              <a:buSzPct val="70000"/>
              <a:buBlip>
                <a:blip r:embed="rId2"/>
              </a:buBlip>
            </a:pPr>
            <a:r>
              <a:rPr lang="en-US" dirty="0" smtClean="0">
                <a:solidFill>
                  <a:srgbClr val="0033CC"/>
                </a:solidFill>
                <a:latin typeface="Arial" pitchFamily="34" charset="0"/>
                <a:cs typeface="Arial" pitchFamily="34" charset="0"/>
              </a:rPr>
              <a:t>Small vertical shear of horizontal wind</a:t>
            </a:r>
          </a:p>
          <a:p>
            <a:pPr>
              <a:buSzPct val="70000"/>
              <a:buBlip>
                <a:blip r:embed="rId2"/>
              </a:buBlip>
            </a:pPr>
            <a:r>
              <a:rPr lang="en-US" dirty="0" smtClean="0">
                <a:solidFill>
                  <a:srgbClr val="0033CC"/>
                </a:solidFill>
                <a:latin typeface="Arial" pitchFamily="34" charset="0"/>
                <a:cs typeface="Arial" pitchFamily="34" charset="0"/>
              </a:rPr>
              <a:t>Interaction of radiation with clouds and/or water vapor</a:t>
            </a:r>
          </a:p>
          <a:p>
            <a:pPr>
              <a:buSzPct val="70000"/>
              <a:buBlip>
                <a:blip r:embed="rId2"/>
              </a:buBlip>
            </a:pPr>
            <a:r>
              <a:rPr lang="en-US" dirty="0" smtClean="0">
                <a:solidFill>
                  <a:srgbClr val="0033CC"/>
                </a:solidFill>
                <a:latin typeface="Arial" pitchFamily="34" charset="0"/>
                <a:cs typeface="Arial" pitchFamily="34" charset="0"/>
              </a:rPr>
              <a:t>Feedback of convective downdraft surface winds on surface fluxes</a:t>
            </a:r>
          </a:p>
          <a:p>
            <a:pPr>
              <a:buSzPct val="70000"/>
              <a:buBlip>
                <a:blip r:embed="rId2"/>
              </a:buBlip>
            </a:pPr>
            <a:r>
              <a:rPr lang="en-US" dirty="0" smtClean="0">
                <a:solidFill>
                  <a:srgbClr val="0033CC"/>
                </a:solidFill>
                <a:latin typeface="Arial" pitchFamily="34" charset="0"/>
                <a:cs typeface="Arial" pitchFamily="34" charset="0"/>
              </a:rPr>
              <a:t>Sufficiently high surface temperature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linds(horizontal)">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blinds(horizontal)">
                                      <p:cBhvr>
                                        <p:cTn id="12" dur="500"/>
                                        <p:tgtEl>
                                          <p:spTgt spid="32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blinds(horizontal)">
                                      <p:cBhvr>
                                        <p:cTn id="17" dur="500"/>
                                        <p:tgtEl>
                                          <p:spTgt spid="327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blinds(horizontal)">
                                      <p:cBhvr>
                                        <p:cTn id="22" dur="5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is Temperature-Dependent</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t>
            </a:r>
            <a:r>
              <a:rPr lang="en-US" sz="2000" dirty="0" smtClean="0">
                <a:solidFill>
                  <a:srgbClr val="0033CC"/>
                </a:solidFill>
                <a:latin typeface="Arial" pitchFamily="34" charset="0"/>
                <a:cs typeface="Arial" pitchFamily="34" charset="0"/>
              </a:rPr>
              <a:t>(Nolan et al., 2007;  Emanuel and Khairoutdinov, in preparation, 2012)</a:t>
            </a:r>
            <a:endParaRPr lang="en-US" sz="2000" dirty="0">
              <a:solidFill>
                <a:srgbClr val="0033CC"/>
              </a:solidFill>
              <a:latin typeface="Arial" pitchFamily="34" charset="0"/>
              <a:cs typeface="Arial" pitchFamily="34" charset="0"/>
            </a:endParaRPr>
          </a:p>
        </p:txBody>
      </p:sp>
      <p:pic>
        <p:nvPicPr>
          <p:cNvPr id="3" name="Picture 2" descr="C:\Users\Kerry Emaanuel\Graphics\Technical figures\LW_TOA_evol_100days.jpg"/>
          <p:cNvPicPr>
            <a:picLocks noChangeAspect="1" noChangeArrowheads="1"/>
          </p:cNvPicPr>
          <p:nvPr/>
        </p:nvPicPr>
        <p:blipFill>
          <a:blip r:embed="rId2" cstate="print"/>
          <a:srcRect/>
          <a:stretch>
            <a:fillRect/>
          </a:stretch>
        </p:blipFill>
        <p:spPr bwMode="auto">
          <a:xfrm>
            <a:off x="1219003" y="1441692"/>
            <a:ext cx="6821211" cy="480670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Extension to Rotating Planet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id:35949745-62D5-4BA5-80E6-7D219866182E@s154.bnl.gov"/>
          <p:cNvPicPr/>
          <p:nvPr/>
        </p:nvPicPr>
        <p:blipFill>
          <a:blip r:embed="rId2" r:link="rId3" cstate="print"/>
          <a:srcRect l="48333" t="44824"/>
          <a:stretch>
            <a:fillRect/>
          </a:stretch>
        </p:blipFill>
        <p:spPr bwMode="auto">
          <a:xfrm>
            <a:off x="1752600" y="1447800"/>
            <a:ext cx="5257800" cy="5105400"/>
          </a:xfrm>
          <a:prstGeom prst="rect">
            <a:avLst/>
          </a:prstGeom>
          <a:noFill/>
          <a:ln w="9525">
            <a:noFill/>
            <a:miter lim="800000"/>
            <a:headEnd/>
            <a:tailEnd/>
          </a:ln>
        </p:spPr>
      </p:pic>
      <p:sp>
        <p:nvSpPr>
          <p:cNvPr id="4" name="TextBox 3"/>
          <p:cNvSpPr txBox="1"/>
          <p:nvPr/>
        </p:nvSpPr>
        <p:spPr>
          <a:xfrm>
            <a:off x="0" y="2438400"/>
            <a:ext cx="1981200" cy="2308324"/>
          </a:xfrm>
          <a:prstGeom prst="rect">
            <a:avLst/>
          </a:prstGeom>
          <a:noFill/>
        </p:spPr>
        <p:txBody>
          <a:bodyPr wrap="square" rtlCol="0">
            <a:spAutoFit/>
          </a:bodyPr>
          <a:lstStyle/>
          <a:p>
            <a:pPr algn="ctr"/>
            <a:r>
              <a:rPr lang="en-US" sz="2400" dirty="0" smtClean="0">
                <a:solidFill>
                  <a:srgbClr val="0033CC"/>
                </a:solidFill>
              </a:rPr>
              <a:t>Distance between vortex centers scales as </a:t>
            </a:r>
            <a:r>
              <a:rPr lang="en-US" sz="2400" dirty="0" err="1" smtClean="0">
                <a:solidFill>
                  <a:srgbClr val="0033CC"/>
                </a:solidFill>
              </a:rPr>
              <a:t>V</a:t>
            </a:r>
            <a:r>
              <a:rPr lang="en-US" sz="2400" baseline="-25000" dirty="0" err="1" smtClean="0">
                <a:solidFill>
                  <a:srgbClr val="0033CC"/>
                </a:solidFill>
              </a:rPr>
              <a:t>pot</a:t>
            </a:r>
            <a:r>
              <a:rPr lang="en-US" sz="2400" dirty="0" smtClean="0">
                <a:solidFill>
                  <a:srgbClr val="0033CC"/>
                </a:solidFill>
              </a:rPr>
              <a:t>/f</a:t>
            </a:r>
            <a:endParaRPr lang="en-US" sz="2400" dirty="0">
              <a:solidFill>
                <a:srgbClr val="0033CC"/>
              </a:solidFill>
            </a:endParaRPr>
          </a:p>
        </p:txBody>
      </p:sp>
      <p:pic>
        <p:nvPicPr>
          <p:cNvPr id="120834" name="Picture 2"/>
          <p:cNvPicPr>
            <a:picLocks noChangeAspect="1" noChangeArrowheads="1"/>
          </p:cNvPicPr>
          <p:nvPr/>
        </p:nvPicPr>
        <p:blipFill>
          <a:blip r:embed="rId4" cstate="print"/>
          <a:srcRect/>
          <a:stretch>
            <a:fillRect/>
          </a:stretch>
        </p:blipFill>
        <p:spPr bwMode="auto">
          <a:xfrm>
            <a:off x="6553200" y="29718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TC-World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381000" y="2667000"/>
            <a:ext cx="8229600" cy="3200400"/>
          </a:xfrm>
        </p:spPr>
        <p:txBody>
          <a:bodyPr>
            <a:normAutofit/>
          </a:bodyPr>
          <a:lstStyle/>
          <a:p>
            <a:pPr>
              <a:buSzPct val="75000"/>
              <a:buBlip>
                <a:blip r:embed="rId3"/>
              </a:buBlip>
            </a:pPr>
            <a:r>
              <a:rPr lang="en-US" dirty="0" smtClean="0">
                <a:solidFill>
                  <a:srgbClr val="0033CC"/>
                </a:solidFill>
              </a:rPr>
              <a:t> </a:t>
            </a:r>
            <a:r>
              <a:rPr lang="en-US" sz="3000" dirty="0" smtClean="0">
                <a:solidFill>
                  <a:srgbClr val="0033CC"/>
                </a:solidFill>
                <a:latin typeface="Arial" pitchFamily="34" charset="0"/>
                <a:cs typeface="Arial" pitchFamily="34" charset="0"/>
              </a:rPr>
              <a:t>Frequency ~ </a:t>
            </a:r>
          </a:p>
          <a:p>
            <a:pPr>
              <a:buSzPct val="75000"/>
              <a:buBlip>
                <a:blip r:embed="rId3"/>
              </a:buBlip>
            </a:pPr>
            <a:endParaRPr lang="en-US" sz="3000" dirty="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Intensity ~</a:t>
            </a:r>
          </a:p>
          <a:p>
            <a:pPr>
              <a:buSzPct val="75000"/>
              <a:buBlip>
                <a:blip r:embed="rId3"/>
              </a:buBlip>
            </a:pPr>
            <a:endParaRPr lang="en-US" sz="3000" dirty="0" smtClean="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Power Dissipation ~ </a:t>
            </a:r>
          </a:p>
          <a:p>
            <a:endParaRPr lang="en-US" dirty="0"/>
          </a:p>
        </p:txBody>
      </p:sp>
      <p:graphicFrame>
        <p:nvGraphicFramePr>
          <p:cNvPr id="5" name="Object 4"/>
          <p:cNvGraphicFramePr>
            <a:graphicFrameLocks noChangeAspect="1"/>
          </p:cNvGraphicFramePr>
          <p:nvPr/>
        </p:nvGraphicFramePr>
        <p:xfrm>
          <a:off x="3124200" y="2286000"/>
          <a:ext cx="762000" cy="1225826"/>
        </p:xfrm>
        <a:graphic>
          <a:graphicData uri="http://schemas.openxmlformats.org/presentationml/2006/ole">
            <p:oleObj spid="_x0000_s459778" name="Equation" r:id="rId4" imgW="291960" imgH="469800" progId="Equation.DSMT4">
              <p:embed/>
            </p:oleObj>
          </a:graphicData>
        </a:graphic>
      </p:graphicFrame>
      <p:graphicFrame>
        <p:nvGraphicFramePr>
          <p:cNvPr id="6" name="Object 5"/>
          <p:cNvGraphicFramePr>
            <a:graphicFrameLocks noChangeAspect="1"/>
          </p:cNvGraphicFramePr>
          <p:nvPr/>
        </p:nvGraphicFramePr>
        <p:xfrm>
          <a:off x="2819400" y="3733800"/>
          <a:ext cx="721895" cy="685800"/>
        </p:xfrm>
        <a:graphic>
          <a:graphicData uri="http://schemas.openxmlformats.org/presentationml/2006/ole">
            <p:oleObj spid="_x0000_s459779" name="Equation" r:id="rId5" imgW="253800" imgH="241200" progId="Equation.DSMT4">
              <p:embed/>
            </p:oleObj>
          </a:graphicData>
        </a:graphic>
      </p:graphicFrame>
      <p:graphicFrame>
        <p:nvGraphicFramePr>
          <p:cNvPr id="7" name="Object 6"/>
          <p:cNvGraphicFramePr>
            <a:graphicFrameLocks noChangeAspect="1"/>
          </p:cNvGraphicFramePr>
          <p:nvPr/>
        </p:nvGraphicFramePr>
        <p:xfrm>
          <a:off x="4495800" y="4781550"/>
          <a:ext cx="1295400" cy="809625"/>
        </p:xfrm>
        <a:graphic>
          <a:graphicData uri="http://schemas.openxmlformats.org/presentationml/2006/ole">
            <p:oleObj spid="_x0000_s459780" name="Equation" r:id="rId6" imgW="406080" imgH="253800" progId="Equation.DSMT4">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Hypothesis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3795" name="Content Placeholder 2"/>
          <p:cNvSpPr>
            <a:spLocks noGrp="1"/>
          </p:cNvSpPr>
          <p:nvPr>
            <p:ph idx="1"/>
          </p:nvPr>
        </p:nvSpPr>
        <p:spPr>
          <a:xfrm>
            <a:off x="457200" y="1600200"/>
            <a:ext cx="8229600" cy="4876800"/>
          </a:xfrm>
        </p:spPr>
        <p:txBody>
          <a:bodyPr>
            <a:normAutofit fontScale="92500"/>
          </a:bodyPr>
          <a:lstStyle/>
          <a:p>
            <a:pPr>
              <a:buSzPct val="70000"/>
              <a:buBlip>
                <a:blip r:embed="rId2"/>
              </a:buBlip>
            </a:pPr>
            <a:r>
              <a:rPr lang="en-US" dirty="0" smtClean="0">
                <a:solidFill>
                  <a:srgbClr val="0033CC"/>
                </a:solidFill>
                <a:latin typeface="Arial" pitchFamily="34" charset="0"/>
                <a:cs typeface="Arial" pitchFamily="34" charset="0"/>
              </a:rPr>
              <a:t>At high temperature, convection self-aggregates</a:t>
            </a:r>
          </a:p>
          <a:p>
            <a:pPr>
              <a:buSzPct val="70000"/>
              <a:buBlip>
                <a:blip r:embed="rId2"/>
              </a:buBlip>
            </a:pPr>
            <a:r>
              <a:rPr lang="en-US" dirty="0" smtClean="0">
                <a:solidFill>
                  <a:srgbClr val="0033CC"/>
                </a:solidFill>
                <a:latin typeface="Arial" pitchFamily="34" charset="0"/>
                <a:cs typeface="Arial" pitchFamily="34" charset="0"/>
              </a:rPr>
              <a:t>→Horizontally averaged humidity drops dramatically</a:t>
            </a:r>
          </a:p>
          <a:p>
            <a:pPr>
              <a:buSzPct val="70000"/>
              <a:buBlip>
                <a:blip r:embed="rId2"/>
              </a:buBlip>
            </a:pPr>
            <a:r>
              <a:rPr lang="en-US" dirty="0" smtClean="0">
                <a:solidFill>
                  <a:srgbClr val="0033CC"/>
                </a:solidFill>
                <a:latin typeface="Arial" pitchFamily="34" charset="0"/>
                <a:cs typeface="Arial" pitchFamily="34" charset="0"/>
              </a:rPr>
              <a:t>→Reduced greenhouse effect cools system</a:t>
            </a:r>
          </a:p>
          <a:p>
            <a:pPr>
              <a:buSzPct val="70000"/>
              <a:buBlip>
                <a:blip r:embed="rId2"/>
              </a:buBlip>
            </a:pPr>
            <a:r>
              <a:rPr lang="en-US" dirty="0" smtClean="0">
                <a:solidFill>
                  <a:srgbClr val="0033CC"/>
                </a:solidFill>
                <a:latin typeface="Arial" pitchFamily="34" charset="0"/>
                <a:cs typeface="Arial" pitchFamily="34" charset="0"/>
              </a:rPr>
              <a:t>→Convection disaggregates</a:t>
            </a:r>
          </a:p>
          <a:p>
            <a:pPr>
              <a:buSzPct val="70000"/>
              <a:buBlip>
                <a:blip r:embed="rId2"/>
              </a:buBlip>
            </a:pPr>
            <a:r>
              <a:rPr lang="en-US" dirty="0" smtClean="0">
                <a:solidFill>
                  <a:srgbClr val="0033CC"/>
                </a:solidFill>
                <a:latin typeface="Arial" pitchFamily="34" charset="0"/>
                <a:cs typeface="Arial" pitchFamily="34" charset="0"/>
              </a:rPr>
              <a:t>→Humidity increases, system warms</a:t>
            </a:r>
          </a:p>
          <a:p>
            <a:pPr>
              <a:buSzPct val="70000"/>
              <a:buBlip>
                <a:blip r:embed="rId2"/>
              </a:buBlip>
            </a:pPr>
            <a:r>
              <a:rPr lang="en-US" dirty="0" smtClean="0">
                <a:solidFill>
                  <a:srgbClr val="0033CC"/>
                </a:solidFill>
                <a:latin typeface="Arial" pitchFamily="34" charset="0"/>
                <a:cs typeface="Arial" pitchFamily="34" charset="0"/>
              </a:rPr>
              <a:t>→System wants to be near phase transition to aggregated state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blinds(horizontal)">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blinds(horizontal)">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blinds(horizontal)">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blinds(horizontal)">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pPr>
              <a:defRPr/>
            </a:pP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Recipe for Self-Organized Criticality</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(First proposed by David Neelin, but by different mechanism)</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4819" name="Content Placeholder 2"/>
          <p:cNvSpPr>
            <a:spLocks noGrp="1"/>
          </p:cNvSpPr>
          <p:nvPr>
            <p:ph idx="1"/>
          </p:nvPr>
        </p:nvSpPr>
        <p:spPr>
          <a:xfrm>
            <a:off x="457200" y="2819400"/>
            <a:ext cx="8229600" cy="3200400"/>
          </a:xfrm>
        </p:spPr>
        <p:txBody>
          <a:bodyPr/>
          <a:lstStyle/>
          <a:p>
            <a:pPr>
              <a:buSzPct val="70000"/>
              <a:buBlip>
                <a:blip r:embed="rId2"/>
              </a:buBlip>
            </a:pPr>
            <a:r>
              <a:rPr lang="en-US" dirty="0" smtClean="0">
                <a:solidFill>
                  <a:srgbClr val="0033CC"/>
                </a:solidFill>
                <a:latin typeface="Arial" pitchFamily="34" charset="0"/>
                <a:cs typeface="Arial" pitchFamily="34" charset="0"/>
              </a:rPr>
              <a:t>System should reside near critical threshold for self-aggregation</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Convective cluster size should follow power law distribution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3010" name="Picture 2" descr="bifurcation"/>
          <p:cNvPicPr>
            <a:picLocks noChangeAspect="1" noChangeArrowheads="1"/>
          </p:cNvPicPr>
          <p:nvPr/>
        </p:nvPicPr>
        <p:blipFill>
          <a:blip r:embed="rId2" cstate="print"/>
          <a:srcRect/>
          <a:stretch>
            <a:fillRect/>
          </a:stretch>
        </p:blipFill>
        <p:spPr bwMode="auto">
          <a:xfrm>
            <a:off x="762000" y="1447800"/>
            <a:ext cx="7568695" cy="4343400"/>
          </a:xfrm>
          <a:prstGeom prst="rect">
            <a:avLst/>
          </a:prstGeom>
          <a:noFill/>
          <a:ln w="9525">
            <a:noFill/>
            <a:miter lim="800000"/>
            <a:headEnd/>
            <a:tailEnd/>
          </a:ln>
        </p:spPr>
      </p:pic>
      <p:sp>
        <p:nvSpPr>
          <p:cNvPr id="5" name="TextBox 4"/>
          <p:cNvSpPr txBox="1"/>
          <p:nvPr/>
        </p:nvSpPr>
        <p:spPr>
          <a:xfrm>
            <a:off x="457200" y="228600"/>
            <a:ext cx="8077200" cy="523220"/>
          </a:xfrm>
          <a:prstGeom prst="rect">
            <a:avLst/>
          </a:prstGeom>
          <a:noFill/>
        </p:spPr>
        <p:txBody>
          <a:bodyPr wrap="square" rtlCol="0">
            <a:spAutoFit/>
          </a:bodyPr>
          <a:lstStyle/>
          <a:p>
            <a:pPr algn="ctr"/>
            <a:r>
              <a:rPr lang="en-US" sz="2800" dirty="0" smtClean="0">
                <a:solidFill>
                  <a:srgbClr val="0033CC"/>
                </a:solidFill>
              </a:rPr>
              <a:t>Hypothetical Subcritical Bifurcation</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lstStyle/>
          <a:p>
            <a:r>
              <a:rPr lang="en-US" dirty="0" smtClean="0">
                <a:solidFill>
                  <a:srgbClr val="0033CC"/>
                </a:solidFill>
                <a:effectLst>
                  <a:outerShdw blurRad="38100" dist="38100" dir="2700000" algn="tl">
                    <a:srgbClr val="000000">
                      <a:alpha val="43137"/>
                    </a:srgbClr>
                  </a:outerShdw>
                </a:effectLst>
              </a:rPr>
              <a:t>Future Tropical Cyclone Risk</a:t>
            </a:r>
            <a:endParaRPr lang="en-US"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sz="3200" b="1" dirty="0" smtClean="0">
                <a:solidFill>
                  <a:srgbClr val="0033CC"/>
                </a:solidFill>
                <a:effectLst>
                  <a:outerShdw blurRad="38100" dist="38100" dir="2700000" algn="tl">
                    <a:srgbClr val="C0C0C0"/>
                  </a:outerShdw>
                </a:effectLst>
              </a:rPr>
              <a:t>MIT Approach to Downscaling Tropical Cyclones from Climate Models</a:t>
            </a:r>
          </a:p>
        </p:txBody>
      </p:sp>
      <p:sp>
        <p:nvSpPr>
          <p:cNvPr id="53252" name="Rectangle 4"/>
          <p:cNvSpPr>
            <a:spLocks noGrp="1" noChangeArrowheads="1"/>
          </p:cNvSpPr>
          <p:nvPr>
            <p:ph type="body" sz="half" idx="1"/>
          </p:nvPr>
        </p:nvSpPr>
        <p:spPr>
          <a:xfrm>
            <a:off x="457200" y="1295400"/>
            <a:ext cx="8077200" cy="5334000"/>
          </a:xfrm>
        </p:spPr>
        <p:txBody>
          <a:bodyPr/>
          <a:lstStyle/>
          <a:p>
            <a:pPr eaLnBrk="1" hangingPunct="1">
              <a:lnSpc>
                <a:spcPct val="90000"/>
              </a:lnSpc>
              <a:buSzPct val="70000"/>
              <a:buBlip>
                <a:blip r:embed="rId3"/>
              </a:buBlip>
              <a:defRPr/>
            </a:pPr>
            <a:r>
              <a:rPr lang="en-US" sz="2600" b="1" dirty="0" smtClean="0">
                <a:solidFill>
                  <a:srgbClr val="0033CC"/>
                </a:solidFill>
                <a:effectLst>
                  <a:outerShdw blurRad="38100" dist="38100" dir="2700000" algn="tl">
                    <a:srgbClr val="C0C0C0"/>
                  </a:outerShdw>
                </a:effectLst>
              </a:rPr>
              <a:t>Step 1</a:t>
            </a:r>
            <a:r>
              <a:rPr lang="en-US" sz="2600" dirty="0" smtClean="0">
                <a:solidFill>
                  <a:srgbClr val="0033CC"/>
                </a:solidFill>
                <a:effectLst>
                  <a:outerShdw blurRad="38100" dist="38100" dir="2700000" algn="tl">
                    <a:srgbClr val="C0C0C0"/>
                  </a:outerShdw>
                </a:effectLst>
              </a:rPr>
              <a:t>: Seed each ocean basin with a very large number of weak, randomly located vortices</a:t>
            </a:r>
          </a:p>
          <a:p>
            <a:pPr eaLnBrk="1" hangingPunct="1">
              <a:lnSpc>
                <a:spcPct val="90000"/>
              </a:lnSpc>
              <a:buSzPct val="70000"/>
              <a:buBlip>
                <a:blip r:embed="rId3"/>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3"/>
              </a:buBlip>
              <a:defRPr/>
            </a:pPr>
            <a:r>
              <a:rPr lang="en-US" sz="2600" b="1" dirty="0" smtClean="0">
                <a:solidFill>
                  <a:srgbClr val="0033CC"/>
                </a:solidFill>
                <a:effectLst>
                  <a:outerShdw blurRad="38100" dist="38100" dir="2700000" algn="tl">
                    <a:srgbClr val="C0C0C0"/>
                  </a:outerShdw>
                </a:effectLst>
              </a:rPr>
              <a:t>Step 2</a:t>
            </a:r>
            <a:r>
              <a:rPr lang="en-US" sz="2600" dirty="0" smtClean="0">
                <a:solidFill>
                  <a:srgbClr val="0033CC"/>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SzPct val="70000"/>
              <a:buBlip>
                <a:blip r:embed="rId3"/>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3"/>
              </a:buBlip>
              <a:defRPr/>
            </a:pPr>
            <a:r>
              <a:rPr lang="en-US" sz="2600" b="1" dirty="0" smtClean="0">
                <a:solidFill>
                  <a:srgbClr val="0033CC"/>
                </a:solidFill>
                <a:effectLst>
                  <a:outerShdw blurRad="38100" dist="38100" dir="2700000" algn="tl">
                    <a:srgbClr val="C0C0C0"/>
                  </a:outerShdw>
                </a:effectLst>
              </a:rPr>
              <a:t>Step 3</a:t>
            </a:r>
            <a:r>
              <a:rPr lang="en-US" sz="2600" dirty="0" smtClean="0">
                <a:solidFill>
                  <a:srgbClr val="0033CC"/>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buSzPct val="70000"/>
              <a:buBlip>
                <a:blip r:embed="rId3"/>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3"/>
              </a:buBlip>
              <a:defRPr/>
            </a:pPr>
            <a:r>
              <a:rPr lang="en-US" sz="2600" b="1" dirty="0" smtClean="0">
                <a:solidFill>
                  <a:srgbClr val="0033CC"/>
                </a:solidFill>
                <a:effectLst>
                  <a:outerShdw blurRad="38100" dist="38100" dir="2700000" algn="tl">
                    <a:srgbClr val="C0C0C0"/>
                  </a:outerShdw>
                </a:effectLst>
              </a:rPr>
              <a:t>Step 4:</a:t>
            </a:r>
            <a:r>
              <a:rPr lang="en-US" sz="2600" dirty="0" smtClean="0">
                <a:solidFill>
                  <a:srgbClr val="0033CC"/>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Effect transition="in" filter="blinds(horizontal)">
                                      <p:cBhvr>
                                        <p:cTn id="7" dur="500"/>
                                        <p:tgtEl>
                                          <p:spTgt spid="53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252">
                                            <p:txEl>
                                              <p:pRg st="2" end="2"/>
                                            </p:txEl>
                                          </p:spTgt>
                                        </p:tgtEl>
                                        <p:attrNameLst>
                                          <p:attrName>style.visibility</p:attrName>
                                        </p:attrNameLst>
                                      </p:cBhvr>
                                      <p:to>
                                        <p:strVal val="visible"/>
                                      </p:to>
                                    </p:set>
                                    <p:animEffect transition="in" filter="blinds(horizontal)">
                                      <p:cBhvr>
                                        <p:cTn id="12" dur="500"/>
                                        <p:tgtEl>
                                          <p:spTgt spid="532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252">
                                            <p:txEl>
                                              <p:pRg st="4" end="4"/>
                                            </p:txEl>
                                          </p:spTgt>
                                        </p:tgtEl>
                                        <p:attrNameLst>
                                          <p:attrName>style.visibility</p:attrName>
                                        </p:attrNameLst>
                                      </p:cBhvr>
                                      <p:to>
                                        <p:strVal val="visible"/>
                                      </p:to>
                                    </p:set>
                                    <p:animEffect transition="in" filter="blinds(horizontal)">
                                      <p:cBhvr>
                                        <p:cTn id="17" dur="500"/>
                                        <p:tgtEl>
                                          <p:spTgt spid="5325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3252">
                                            <p:txEl>
                                              <p:pRg st="6" end="6"/>
                                            </p:txEl>
                                          </p:spTgt>
                                        </p:tgtEl>
                                        <p:attrNameLst>
                                          <p:attrName>style.visibility</p:attrName>
                                        </p:attrNameLst>
                                      </p:cBhvr>
                                      <p:to>
                                        <p:strVal val="visible"/>
                                      </p:to>
                                    </p:set>
                                    <p:animEffect transition="in" filter="blinds(horizontal)">
                                      <p:cBhvr>
                                        <p:cTn id="22" dur="500"/>
                                        <p:tgtEl>
                                          <p:spTgt spid="532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solidFill>
                  <a:srgbClr val="002060"/>
                </a:solidFill>
                <a:effectLst>
                  <a:outerShdw blurRad="38100" dist="38100" dir="2700000" algn="tl">
                    <a:srgbClr val="000000">
                      <a:alpha val="43137"/>
                    </a:srgbClr>
                  </a:outerShdw>
                </a:effectLst>
              </a:rPr>
              <a:t>Igor, 2010</a:t>
            </a:r>
            <a:endParaRPr lang="en-US" dirty="0">
              <a:solidFill>
                <a:srgbClr val="002060"/>
              </a:solidFill>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152400"/>
            <a:ext cx="8382000" cy="1077913"/>
          </a:xfrm>
          <a:prstGeom prst="rect">
            <a:avLst/>
          </a:prstGeom>
          <a:noFill/>
        </p:spPr>
        <p:txBody>
          <a:bodyPr>
            <a:spAutoFit/>
          </a:bodyPr>
          <a:lstStyle/>
          <a:p>
            <a:pPr algn="ctr" fontAlgn="auto">
              <a:spcBef>
                <a:spcPts val="0"/>
              </a:spcBef>
              <a:spcAft>
                <a:spcPts val="0"/>
              </a:spcAft>
              <a:defRPr/>
            </a:pPr>
            <a:r>
              <a:rPr lang="en-US" sz="3200" dirty="0" smtClean="0">
                <a:solidFill>
                  <a:srgbClr val="FFFF00"/>
                </a:solidFill>
                <a:effectLst>
                  <a:outerShdw blurRad="38100" dist="38100" dir="2700000" algn="tl">
                    <a:srgbClr val="000000">
                      <a:alpha val="43137"/>
                    </a:srgbClr>
                  </a:outerShdw>
                </a:effectLst>
                <a:latin typeface="+mn-lt"/>
              </a:rPr>
              <a:t>60</a:t>
            </a:r>
            <a:r>
              <a:rPr lang="en-US" sz="3200" dirty="0" smtClean="0">
                <a:solidFill>
                  <a:srgbClr val="FFFF00"/>
                </a:solidFill>
                <a:effectLst>
                  <a:outerShdw blurRad="38100" dist="38100" dir="2700000" algn="tl">
                    <a:srgbClr val="000000">
                      <a:alpha val="43137"/>
                    </a:srgbClr>
                  </a:outerShdw>
                </a:effectLst>
                <a:latin typeface="+mn-lt"/>
                <a:cs typeface="+mn-cs"/>
              </a:rPr>
              <a:t> </a:t>
            </a:r>
            <a:r>
              <a:rPr lang="en-US" sz="3200" dirty="0">
                <a:solidFill>
                  <a:srgbClr val="FFFF00"/>
                </a:solidFill>
                <a:effectLst>
                  <a:outerShdw blurRad="38100" dist="38100" dir="2700000" algn="tl">
                    <a:srgbClr val="000000">
                      <a:alpha val="43137"/>
                    </a:srgbClr>
                  </a:outerShdw>
                </a:effectLst>
                <a:latin typeface="+mn-lt"/>
                <a:cs typeface="+mn-cs"/>
              </a:rPr>
              <a:t>Synthetic U.S. Landfalling tracks (color coded by </a:t>
            </a:r>
            <a:r>
              <a:rPr lang="en-US" sz="3200" dirty="0" err="1">
                <a:solidFill>
                  <a:srgbClr val="FFFF00"/>
                </a:solidFill>
                <a:effectLst>
                  <a:outerShdw blurRad="38100" dist="38100" dir="2700000" algn="tl">
                    <a:srgbClr val="000000">
                      <a:alpha val="43137"/>
                    </a:srgbClr>
                  </a:outerShdw>
                </a:effectLst>
                <a:latin typeface="+mn-lt"/>
                <a:cs typeface="+mn-cs"/>
              </a:rPr>
              <a:t>Saffir</a:t>
            </a:r>
            <a:r>
              <a:rPr lang="en-US" sz="3200" dirty="0">
                <a:solidFill>
                  <a:srgbClr val="FFFF00"/>
                </a:solidFill>
                <a:effectLst>
                  <a:outerShdw blurRad="38100" dist="38100" dir="2700000" algn="tl">
                    <a:srgbClr val="000000">
                      <a:alpha val="43137"/>
                    </a:srgbClr>
                  </a:outerShdw>
                </a:effectLst>
                <a:latin typeface="+mn-lt"/>
                <a:cs typeface="+mn-cs"/>
              </a:rPr>
              <a:t>-Simpson Scale)</a:t>
            </a:r>
          </a:p>
        </p:txBody>
      </p:sp>
      <p:pic>
        <p:nvPicPr>
          <p:cNvPr id="141313" name="Picture 1" descr="C:\Users\Kerry\Documents\Corel\Desktop\Capture.PNG"/>
          <p:cNvPicPr>
            <a:picLocks noChangeAspect="1" noChangeArrowheads="1"/>
          </p:cNvPicPr>
          <p:nvPr/>
        </p:nvPicPr>
        <p:blipFill>
          <a:blip r:embed="rId2" cstate="print"/>
          <a:srcRect/>
          <a:stretch>
            <a:fillRect/>
          </a:stretch>
        </p:blipFill>
        <p:spPr bwMode="auto">
          <a:xfrm>
            <a:off x="1905000" y="1371600"/>
            <a:ext cx="5668698" cy="517915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 Swath</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36610" name="Picture 2"/>
          <p:cNvPicPr>
            <a:picLocks noChangeAspect="1" noChangeArrowheads="1"/>
          </p:cNvPicPr>
          <p:nvPr/>
        </p:nvPicPr>
        <p:blipFill>
          <a:blip r:embed="rId2" cstate="print"/>
          <a:srcRect/>
          <a:stretch>
            <a:fillRect/>
          </a:stretch>
        </p:blipFill>
        <p:spPr bwMode="auto">
          <a:xfrm>
            <a:off x="990600" y="1028700"/>
            <a:ext cx="73406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Accumulated Rainfall (mm)</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72450" name="Picture 2"/>
          <p:cNvPicPr>
            <a:picLocks noChangeAspect="1" noChangeArrowheads="1"/>
          </p:cNvPicPr>
          <p:nvPr/>
        </p:nvPicPr>
        <p:blipFill>
          <a:blip r:embed="rId2" cstate="print"/>
          <a:srcRect/>
          <a:stretch>
            <a:fillRect/>
          </a:stretch>
        </p:blipFill>
        <p:spPr bwMode="auto">
          <a:xfrm>
            <a:off x="1143000" y="1143000"/>
            <a:ext cx="7315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F2AB1"/>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F2AB1"/>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F2AB1"/>
                </a:solidFill>
                <a:latin typeface="Arial" pitchFamily="34" charset="0"/>
                <a:cs typeface="Arial" pitchFamily="34" charset="0"/>
              </a:rPr>
              <a:t> </a:t>
            </a:r>
            <a:r>
              <a:rPr lang="en-US" sz="2600" dirty="0">
                <a:solidFill>
                  <a:srgbClr val="0F2AB1"/>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smtClean="0">
                <a:latin typeface="Calibri" pitchFamily="34" charset="0"/>
              </a:rPr>
              <a:t>90% </a:t>
            </a:r>
            <a:r>
              <a:rPr lang="en-US" b="1" dirty="0">
                <a:latin typeface="Calibri" pitchFamily="34" charset="0"/>
              </a:rPr>
              <a:t>confidence bounds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Application to Future Climates</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Content Placeholder 5"/>
          <p:cNvSpPr>
            <a:spLocks noGrp="1"/>
          </p:cNvSpPr>
          <p:nvPr>
            <p:ph idx="1"/>
          </p:nvPr>
        </p:nvSpPr>
        <p:spPr>
          <a:xfrm>
            <a:off x="457200" y="1600200"/>
            <a:ext cx="8229600" cy="4724400"/>
          </a:xfrm>
        </p:spPr>
        <p:txBody>
          <a:bodyPr/>
          <a:lstStyle/>
          <a:p>
            <a:pPr>
              <a:buSzPct val="70000"/>
              <a:buBlip>
                <a:blip r:embed="rId2"/>
              </a:buBlip>
            </a:pPr>
            <a:r>
              <a:rPr lang="en-US" sz="3000" b="1" dirty="0" smtClean="0">
                <a:solidFill>
                  <a:srgbClr val="0033CC"/>
                </a:solidFill>
                <a:latin typeface="Arial" pitchFamily="34" charset="0"/>
                <a:cs typeface="Arial" pitchFamily="34" charset="0"/>
              </a:rPr>
              <a:t>Apply to global climate model simulations run in support of the upcoming IPCC report</a:t>
            </a:r>
          </a:p>
          <a:p>
            <a:pPr>
              <a:buSzPct val="70000"/>
              <a:buBlip>
                <a:blip r:embed="rId2"/>
              </a:buBlip>
            </a:pPr>
            <a:endParaRPr lang="en-US" sz="3000" b="1" dirty="0" smtClean="0">
              <a:solidFill>
                <a:srgbClr val="0033CC"/>
              </a:solidFill>
              <a:latin typeface="Arial" pitchFamily="34" charset="0"/>
              <a:cs typeface="Arial" pitchFamily="34" charset="0"/>
            </a:endParaRPr>
          </a:p>
          <a:p>
            <a:pPr>
              <a:buSzPct val="70000"/>
              <a:buBlip>
                <a:blip r:embed="rId2"/>
              </a:buBlip>
            </a:pPr>
            <a:r>
              <a:rPr lang="en-US" sz="3000" b="1" dirty="0" smtClean="0">
                <a:solidFill>
                  <a:srgbClr val="0033CC"/>
                </a:solidFill>
                <a:latin typeface="Arial" pitchFamily="34" charset="0"/>
                <a:cs typeface="Arial" pitchFamily="34" charset="0"/>
              </a:rPr>
              <a:t>Run for historical simulations, 1950-2005</a:t>
            </a:r>
          </a:p>
          <a:p>
            <a:pPr>
              <a:buSzPct val="70000"/>
              <a:buBlip>
                <a:blip r:embed="rId2"/>
              </a:buBlip>
            </a:pPr>
            <a:endParaRPr lang="en-US" sz="3000" b="1" dirty="0" smtClean="0">
              <a:solidFill>
                <a:srgbClr val="0033CC"/>
              </a:solidFill>
              <a:latin typeface="Arial" pitchFamily="34" charset="0"/>
              <a:cs typeface="Arial" pitchFamily="34" charset="0"/>
            </a:endParaRPr>
          </a:p>
          <a:p>
            <a:pPr>
              <a:buSzPct val="70000"/>
              <a:buBlip>
                <a:blip r:embed="rId2"/>
              </a:buBlip>
            </a:pPr>
            <a:r>
              <a:rPr lang="en-US" sz="3000" b="1" dirty="0" smtClean="0">
                <a:solidFill>
                  <a:srgbClr val="0033CC"/>
                </a:solidFill>
                <a:latin typeface="Arial" pitchFamily="34" charset="0"/>
                <a:cs typeface="Arial" pitchFamily="34" charset="0"/>
              </a:rPr>
              <a:t>Run for CMIP5 emissions scenario RCP 8.5</a:t>
            </a:r>
            <a:endParaRPr lang="en-US" sz="3000"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752600"/>
            <a:ext cx="8229600" cy="1143000"/>
          </a:xfrm>
        </p:spPr>
        <p:txBody>
          <a:bodyPr/>
          <a:lstStyle/>
          <a:p>
            <a:r>
              <a:rPr lang="en-US" dirty="0" smtClean="0">
                <a:latin typeface="Arial" pitchFamily="34" charset="0"/>
                <a:cs typeface="Arial" pitchFamily="34" charset="0"/>
              </a:rPr>
              <a:t>(Slides Omitted)</a:t>
            </a:r>
            <a:endParaRPr lang="en-US"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400" y="838200"/>
            <a:ext cx="8034548" cy="5876925"/>
          </a:xfrm>
          <a:prstGeom prst="rect">
            <a:avLst/>
          </a:prstGeom>
          <a:noFill/>
          <a:ln w="9525">
            <a:noFill/>
            <a:miter lim="800000"/>
            <a:headEnd/>
            <a:tailEnd/>
          </a:ln>
        </p:spPr>
      </p:pic>
      <p:sp>
        <p:nvSpPr>
          <p:cNvPr id="3" name="TextBox 2"/>
          <p:cNvSpPr txBox="1"/>
          <p:nvPr/>
        </p:nvSpPr>
        <p:spPr>
          <a:xfrm>
            <a:off x="304800" y="152400"/>
            <a:ext cx="8458200" cy="523220"/>
          </a:xfrm>
          <a:prstGeom prst="rect">
            <a:avLst/>
          </a:prstGeom>
          <a:noFill/>
        </p:spPr>
        <p:txBody>
          <a:bodyPr wrap="square" rtlCol="0">
            <a:spAutoFit/>
          </a:bodyPr>
          <a:lstStyle/>
          <a:p>
            <a:pPr algn="ctr"/>
            <a:r>
              <a:rPr lang="en-US" sz="2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Application to Other Climates</a:t>
            </a:r>
            <a:endParaRPr lang="en-US" sz="2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2667000" cy="381000"/>
          </a:xfrm>
          <a:prstGeom prst="rect">
            <a:avLst/>
          </a:prstGeom>
          <a:noFill/>
        </p:spPr>
        <p:txBody>
          <a:bodyPr wrap="square" rtlCol="0">
            <a:spAutoFit/>
          </a:bodyPr>
          <a:lstStyle/>
          <a:p>
            <a:r>
              <a:rPr lang="en-US" dirty="0" err="1" smtClean="0"/>
              <a:t>Federov</a:t>
            </a:r>
            <a:r>
              <a:rPr lang="en-US" dirty="0" smtClean="0"/>
              <a:t> et al., 2010</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a:xfrm>
            <a:off x="457200" y="1828800"/>
            <a:ext cx="8229600" cy="38100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Hurricanes are giant Carnot heat engines that convert thermal energy into wind</a:t>
            </a:r>
          </a:p>
          <a:p>
            <a:pPr>
              <a:buSzPct val="70000"/>
              <a:buNone/>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Tropical cyclones may be a subclass of aggregated convection, which may tend toward self-organized critical states, thus stabilizing tropical climate</a:t>
            </a:r>
          </a:p>
          <a:p>
            <a:pPr>
              <a:buSzPct val="70000"/>
              <a:buNone/>
            </a:pPr>
            <a:endParaRPr lang="en-US" sz="2800" b="1" dirty="0" smtClean="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70000"/>
              <a:buBlip>
                <a:blip r:embed="rId2"/>
              </a:buBlip>
            </a:pPr>
            <a:r>
              <a:rPr lang="en-US" sz="2800" b="1" dirty="0" smtClean="0">
                <a:solidFill>
                  <a:srgbClr val="0033CC"/>
                </a:solidFill>
                <a:latin typeface="Arial" pitchFamily="34" charset="0"/>
                <a:cs typeface="Arial" pitchFamily="34" charset="0"/>
              </a:rPr>
              <a:t>Simple but high resolution coupled TC model can be used to ‘downscale” TC activity from global climate data sets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Hurricane power is increasing in the Atlantic and is projected to increase globally as temperatures rise</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solidFill>
                  <a:srgbClr val="0033CC"/>
                </a:solidFill>
                <a:latin typeface="Arial" pitchFamily="34" charset="0"/>
                <a:cs typeface="Arial" pitchFamily="34" charset="0"/>
              </a:rPr>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pPr algn="ctr"/>
            <a:r>
              <a:rPr lang="en-US" sz="2600" b="1" dirty="0">
                <a:solidFill>
                  <a:srgbClr val="0033CC"/>
                </a:solidFill>
                <a:effectLst>
                  <a:outerShdw blurRad="38100" dist="38100" dir="2700000" algn="tl">
                    <a:srgbClr val="C0C0C0"/>
                  </a:outerShdw>
                </a:effectLst>
              </a:rPr>
              <a:t>&lt; </a:t>
            </a:r>
            <a:r>
              <a:rPr lang="en-US" sz="2600" b="1" dirty="0" smtClean="0">
                <a:solidFill>
                  <a:srgbClr val="0033CC"/>
                </a:solidFill>
                <a:effectLst>
                  <a:outerShdw blurRad="38100" dist="38100" dir="2700000" algn="tl">
                    <a:srgbClr val="C0C0C0"/>
                  </a:outerShdw>
                </a:effectLst>
              </a:rPr>
              <a:t>5 m/s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a:t>
            </a:r>
            <a:r>
              <a:rPr lang="en-US" sz="2600" b="1" dirty="0" smtClean="0">
                <a:solidFill>
                  <a:srgbClr val="FF6600"/>
                </a:solidFill>
                <a:effectLst>
                  <a:outerShdw blurRad="38100" dist="38100" dir="2700000" algn="tl">
                    <a:srgbClr val="C0C0C0"/>
                  </a:outerShdw>
                </a:effectLst>
              </a:rPr>
              <a:t>70 m/s</a:t>
            </a:r>
            <a:endParaRPr lang="en-US" sz="2600" b="1" dirty="0">
              <a:solidFill>
                <a:srgbClr val="FF66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00B0F0"/>
                </a:solidFill>
              </a:rPr>
              <a:t>No temperature difference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2587</TotalTime>
  <Words>2197</Words>
  <Application>Microsoft Office PowerPoint</Application>
  <PresentationFormat>On-screen Show (4:3)</PresentationFormat>
  <Paragraphs>197</Paragraphs>
  <Slides>58</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Equation</vt:lpstr>
      <vt:lpstr>Hurricanes: Their physics and relationship to climate</vt:lpstr>
      <vt:lpstr>Topics</vt:lpstr>
      <vt:lpstr>Brief Overview of Tropical Cyclones </vt:lpstr>
      <vt:lpstr>The View from Space</vt:lpstr>
      <vt:lpstr>Igor, 2010</vt:lpstr>
      <vt:lpstr>Slide 6</vt:lpstr>
      <vt:lpstr>Hurricane Structure: Wind Speed</vt:lpstr>
      <vt:lpstr>Slide 8</vt:lpstr>
      <vt:lpstr>Slide 9</vt:lpstr>
      <vt:lpstr>Slide 10</vt:lpstr>
      <vt:lpstr>Slide 11</vt:lpstr>
      <vt:lpstr>Physics of Mature Hurricanes</vt:lpstr>
      <vt:lpstr>Slide 13</vt:lpstr>
      <vt:lpstr>Slide 14</vt:lpstr>
      <vt:lpstr>Carnot Theorem:  Maximum efficiency results from a particular energy cycle:</vt:lpstr>
      <vt:lpstr>Theoretical Upper Bound on Hurricane Maximum Wind Speed:</vt:lpstr>
      <vt:lpstr>Slide 17</vt:lpstr>
      <vt:lpstr>Slide 18</vt:lpstr>
      <vt:lpstr>Hurricanes and Climate: Some Empirical Results</vt:lpstr>
      <vt:lpstr>Intensity Metric:  Hurricane Power (Power Dissipation Index)</vt:lpstr>
      <vt:lpstr>Slide 21</vt:lpstr>
      <vt:lpstr>Slide 22</vt:lpstr>
      <vt:lpstr>Slide 23</vt:lpstr>
      <vt:lpstr>Slide 24</vt:lpstr>
      <vt:lpstr>Slide 25</vt:lpstr>
      <vt:lpstr>What is Causing Changes in Tropical Atlantic Sea Surface Temperature?</vt:lpstr>
      <vt:lpstr>Slide 27</vt:lpstr>
      <vt:lpstr>Slide 28</vt:lpstr>
      <vt:lpstr>Slide 29</vt:lpstr>
      <vt:lpstr>Slide 30</vt:lpstr>
      <vt:lpstr>The Genesis Puzzle</vt:lpstr>
      <vt:lpstr>Slide 32</vt:lpstr>
      <vt:lpstr>Tropical Cyclones Often Develop from Cloud Clusters: When/Why Does Convection Form Clusters?</vt:lpstr>
      <vt:lpstr>Slide 34</vt:lpstr>
      <vt:lpstr>Simplest Statistical Equilibrium State:  Radiative-Convective Equilibrium</vt:lpstr>
      <vt:lpstr>Slide 36</vt:lpstr>
      <vt:lpstr>Slide 37</vt:lpstr>
      <vt:lpstr>Nolan et al., QJRMS, 2007</vt:lpstr>
      <vt:lpstr>Slide 39</vt:lpstr>
      <vt:lpstr>Empirical Necessary Conditions for Self-Aggregation  (after Held et al., 1993; Bretherton et al., 2005; Nolan et al.; 2007)</vt:lpstr>
      <vt:lpstr>Self-Aggregation is Temperature-Dependent  (Nolan et al., 2007;  Emanuel and Khairoutdinov, in preparation, 2012)</vt:lpstr>
      <vt:lpstr>Extension to Rotating Planet</vt:lpstr>
      <vt:lpstr>TC-World Scaling </vt:lpstr>
      <vt:lpstr>Hypothesis</vt:lpstr>
      <vt:lpstr>Recipe for Self-Organized Criticality (First proposed by David Neelin, but by different mechanism)</vt:lpstr>
      <vt:lpstr>Slide 46</vt:lpstr>
      <vt:lpstr>Future Tropical Cyclone Risk</vt:lpstr>
      <vt:lpstr>MIT Approach to Downscaling Tropical Cyclones from Climate Models</vt:lpstr>
      <vt:lpstr>Slide 49</vt:lpstr>
      <vt:lpstr>Slide 50</vt:lpstr>
      <vt:lpstr>Wind Swath</vt:lpstr>
      <vt:lpstr>Accumulated Rainfall (mm)</vt:lpstr>
      <vt:lpstr>Cumulative Distribution of Storm Lifetime Peak Wind Speed, with Sample of 1755 Synthetic Tracks</vt:lpstr>
      <vt:lpstr>Application to Future Climates</vt:lpstr>
      <vt:lpstr>(Slides Omitted)</vt:lpstr>
      <vt:lpstr>Slide 56</vt:lpstr>
      <vt:lpstr>Summary</vt:lpstr>
      <vt:lpstr>Slide 58</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56</cp:revision>
  <dcterms:created xsi:type="dcterms:W3CDTF">2009-10-19T11:54:34Z</dcterms:created>
  <dcterms:modified xsi:type="dcterms:W3CDTF">2013-01-16T14:17:44Z</dcterms:modified>
</cp:coreProperties>
</file>