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49" r:id="rId4"/>
    <p:sldMasterId id="2147483799" r:id="rId5"/>
    <p:sldMasterId id="2147483847" r:id="rId6"/>
    <p:sldMasterId id="2147483878" r:id="rId7"/>
    <p:sldMasterId id="2147483903" r:id="rId8"/>
    <p:sldMasterId id="2147483917" r:id="rId9"/>
  </p:sldMasterIdLst>
  <p:notesMasterIdLst>
    <p:notesMasterId r:id="rId96"/>
  </p:notesMasterIdLst>
  <p:sldIdLst>
    <p:sldId id="263" r:id="rId10"/>
    <p:sldId id="265" r:id="rId11"/>
    <p:sldId id="327" r:id="rId12"/>
    <p:sldId id="494" r:id="rId13"/>
    <p:sldId id="478" r:id="rId14"/>
    <p:sldId id="268" r:id="rId15"/>
    <p:sldId id="376" r:id="rId16"/>
    <p:sldId id="377" r:id="rId17"/>
    <p:sldId id="274" r:id="rId18"/>
    <p:sldId id="457" r:id="rId19"/>
    <p:sldId id="458" r:id="rId20"/>
    <p:sldId id="387" r:id="rId21"/>
    <p:sldId id="276" r:id="rId22"/>
    <p:sldId id="388" r:id="rId23"/>
    <p:sldId id="278" r:id="rId24"/>
    <p:sldId id="481" r:id="rId25"/>
    <p:sldId id="398" r:id="rId26"/>
    <p:sldId id="339" r:id="rId27"/>
    <p:sldId id="372" r:id="rId28"/>
    <p:sldId id="373" r:id="rId29"/>
    <p:sldId id="499" r:id="rId30"/>
    <p:sldId id="500" r:id="rId31"/>
    <p:sldId id="501" r:id="rId32"/>
    <p:sldId id="374" r:id="rId33"/>
    <p:sldId id="442" r:id="rId34"/>
    <p:sldId id="443" r:id="rId35"/>
    <p:sldId id="445" r:id="rId36"/>
    <p:sldId id="389" r:id="rId37"/>
    <p:sldId id="469" r:id="rId38"/>
    <p:sldId id="482" r:id="rId39"/>
    <p:sldId id="470" r:id="rId40"/>
    <p:sldId id="471" r:id="rId41"/>
    <p:sldId id="317" r:id="rId42"/>
    <p:sldId id="318" r:id="rId43"/>
    <p:sldId id="514" r:id="rId44"/>
    <p:sldId id="393" r:id="rId45"/>
    <p:sldId id="319" r:id="rId46"/>
    <p:sldId id="468" r:id="rId47"/>
    <p:sldId id="420" r:id="rId48"/>
    <p:sldId id="313" r:id="rId49"/>
    <p:sldId id="261" r:id="rId50"/>
    <p:sldId id="362" r:id="rId51"/>
    <p:sldId id="262" r:id="rId52"/>
    <p:sldId id="256" r:id="rId53"/>
    <p:sldId id="257" r:id="rId54"/>
    <p:sldId id="258" r:id="rId55"/>
    <p:sldId id="260" r:id="rId56"/>
    <p:sldId id="303" r:id="rId57"/>
    <p:sldId id="355" r:id="rId58"/>
    <p:sldId id="357" r:id="rId59"/>
    <p:sldId id="358" r:id="rId60"/>
    <p:sldId id="386" r:id="rId61"/>
    <p:sldId id="446" r:id="rId62"/>
    <p:sldId id="447" r:id="rId63"/>
    <p:sldId id="453" r:id="rId64"/>
    <p:sldId id="454" r:id="rId65"/>
    <p:sldId id="455" r:id="rId66"/>
    <p:sldId id="459" r:id="rId67"/>
    <p:sldId id="460" r:id="rId68"/>
    <p:sldId id="477" r:id="rId69"/>
    <p:sldId id="462" r:id="rId70"/>
    <p:sldId id="463" r:id="rId71"/>
    <p:sldId id="464" r:id="rId72"/>
    <p:sldId id="486" r:id="rId73"/>
    <p:sldId id="487" r:id="rId74"/>
    <p:sldId id="488" r:id="rId75"/>
    <p:sldId id="489" r:id="rId76"/>
    <p:sldId id="490" r:id="rId77"/>
    <p:sldId id="491" r:id="rId78"/>
    <p:sldId id="492" r:id="rId79"/>
    <p:sldId id="493" r:id="rId80"/>
    <p:sldId id="495" r:id="rId81"/>
    <p:sldId id="496" r:id="rId82"/>
    <p:sldId id="497" r:id="rId83"/>
    <p:sldId id="498" r:id="rId84"/>
    <p:sldId id="502" r:id="rId85"/>
    <p:sldId id="503" r:id="rId86"/>
    <p:sldId id="504" r:id="rId87"/>
    <p:sldId id="505" r:id="rId88"/>
    <p:sldId id="506" r:id="rId89"/>
    <p:sldId id="507" r:id="rId90"/>
    <p:sldId id="508" r:id="rId91"/>
    <p:sldId id="509" r:id="rId92"/>
    <p:sldId id="510" r:id="rId93"/>
    <p:sldId id="511" r:id="rId94"/>
    <p:sldId id="512"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071" autoAdjust="0"/>
  </p:normalViewPr>
  <p:slideViewPr>
    <p:cSldViewPr snapToGrid="0">
      <p:cViewPr varScale="1">
        <p:scale>
          <a:sx n="74" d="100"/>
          <a:sy n="74" d="100"/>
        </p:scale>
        <p:origin x="1553" y="3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11/7/2018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6</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8115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46</a:t>
            </a:fld>
            <a:endParaRPr lang="en-US"/>
          </a:p>
        </p:txBody>
      </p:sp>
    </p:spTree>
    <p:extLst>
      <p:ext uri="{BB962C8B-B14F-4D97-AF65-F5344CB8AC3E}">
        <p14:creationId xmlns:p14="http://schemas.microsoft.com/office/powerpoint/2010/main" val="98152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47</a:t>
            </a:fld>
            <a:endParaRPr lang="en-US"/>
          </a:p>
        </p:txBody>
      </p:sp>
    </p:spTree>
    <p:extLst>
      <p:ext uri="{BB962C8B-B14F-4D97-AF65-F5344CB8AC3E}">
        <p14:creationId xmlns:p14="http://schemas.microsoft.com/office/powerpoint/2010/main" val="70241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48</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48329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49</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49</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95797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solidFill>
                  <a:prstClr val="black"/>
                </a:solidFill>
              </a:rPr>
              <a:pPr/>
              <a:t>55</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45044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simulations of Arctic sea ice extent for September (1900-2100) based on observed concentrations of heat-trapping gases and particles (through 2005) and four scenarios. Colored lines for RCP scenarios are model averages (CMIP5) and lighter shades of the line colors denote ranges among models for each scenario. Dotted gray line and gray shading denotes average and range of the historical simulations through 2005. The thick black line shows observed data for 1953-2012. These newer model (CMIP5) simulations project more rapid sea ice loss compared to the previous generation of models (CMIP3) under similar forcing scenarios, although the simulated September ice losses under all scenarios still lag the observed loss of the past decade. Extrapolation of the present observed trend suggests an essentially ice-free Arctic in summer before mid-century. The Arctic is considered essentially ice-free when the areal extent of ice is less than one million square kilometers. (Figure source: adapted from Stroeve et al. 2012).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B48AC-F0A4-4B58-A67F-C05AC4268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453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5B387-3EB6-4A47-AF74-8717047B00BE}"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2688539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IPCC (2001)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0CC937-6341-408D-A01B-D9227AE93D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1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7</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8</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9</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18</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753523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http://tamino.wordpress.com/2011/01/20/how-fast-is-earth-warming/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44</a:t>
            </a:fld>
            <a:endParaRPr lang="en-US"/>
          </a:p>
        </p:txBody>
      </p:sp>
    </p:spTree>
    <p:extLst>
      <p:ext uri="{BB962C8B-B14F-4D97-AF65-F5344CB8AC3E}">
        <p14:creationId xmlns:p14="http://schemas.microsoft.com/office/powerpoint/2010/main" val="113659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45</a:t>
            </a:fld>
            <a:endParaRPr lang="en-US"/>
          </a:p>
        </p:txBody>
      </p:sp>
    </p:spTree>
    <p:extLst>
      <p:ext uri="{BB962C8B-B14F-4D97-AF65-F5344CB8AC3E}">
        <p14:creationId xmlns:p14="http://schemas.microsoft.com/office/powerpoint/2010/main" val="191223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5455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4104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7044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98274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89909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35401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6334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34505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21863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1999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6821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935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68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917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11/7/2018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764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11/7/2018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5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11/7/2018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104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716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11/7/2018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425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035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2516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72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95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771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332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6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11/7/2018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462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2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66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009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23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96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15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54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7950"/>
            <a:ext cx="9101138" cy="6750050"/>
            <a:chOff x="0" y="68"/>
            <a:chExt cx="5733" cy="4252"/>
          </a:xfrm>
        </p:grpSpPr>
        <p:grpSp>
          <p:nvGrpSpPr>
            <p:cNvPr id="5" name="Group 3"/>
            <p:cNvGrpSpPr>
              <a:grpSpLocks/>
            </p:cNvGrpSpPr>
            <p:nvPr/>
          </p:nvGrpSpPr>
          <p:grpSpPr bwMode="auto">
            <a:xfrm>
              <a:off x="0" y="68"/>
              <a:ext cx="6556" cy="4088"/>
              <a:chOff x="0" y="68"/>
              <a:chExt cx="6556" cy="4088"/>
            </a:xfrm>
          </p:grpSpPr>
          <p:grpSp>
            <p:nvGrpSpPr>
              <p:cNvPr id="37" name="Group 4"/>
              <p:cNvGrpSpPr>
                <a:grpSpLocks/>
              </p:cNvGrpSpPr>
              <p:nvPr userDrawn="1"/>
            </p:nvGrpSpPr>
            <p:grpSpPr bwMode="auto">
              <a:xfrm>
                <a:off x="0" y="144"/>
                <a:ext cx="6556" cy="4012"/>
                <a:chOff x="0" y="144"/>
                <a:chExt cx="6556" cy="4012"/>
              </a:xfrm>
            </p:grpSpPr>
            <p:sp>
              <p:nvSpPr>
                <p:cNvPr id="50"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1"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2"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3"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4"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5"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6"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7"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nvGrpSpPr>
                <p:cNvPr id="58" name="Group 13"/>
                <p:cNvGrpSpPr>
                  <a:grpSpLocks/>
                </p:cNvGrpSpPr>
                <p:nvPr userDrawn="1"/>
              </p:nvGrpSpPr>
              <p:grpSpPr bwMode="auto">
                <a:xfrm>
                  <a:off x="483" y="144"/>
                  <a:ext cx="1801" cy="4012"/>
                  <a:chOff x="483" y="144"/>
                  <a:chExt cx="1801" cy="4012"/>
                </a:xfrm>
              </p:grpSpPr>
              <p:grpSp>
                <p:nvGrpSpPr>
                  <p:cNvPr id="207" name="Group 14"/>
                  <p:cNvGrpSpPr>
                    <a:grpSpLocks/>
                  </p:cNvGrpSpPr>
                  <p:nvPr userDrawn="1"/>
                </p:nvGrpSpPr>
                <p:grpSpPr bwMode="auto">
                  <a:xfrm>
                    <a:off x="483" y="144"/>
                    <a:ext cx="975" cy="947"/>
                    <a:chOff x="483" y="144"/>
                    <a:chExt cx="975" cy="947"/>
                  </a:xfrm>
                </p:grpSpPr>
                <p:sp>
                  <p:nvSpPr>
                    <p:cNvPr id="235"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6"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7"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8"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9"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0"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1"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2"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8" name="Group 23"/>
                  <p:cNvGrpSpPr>
                    <a:grpSpLocks/>
                  </p:cNvGrpSpPr>
                  <p:nvPr/>
                </p:nvGrpSpPr>
                <p:grpSpPr bwMode="auto">
                  <a:xfrm>
                    <a:off x="604" y="1166"/>
                    <a:ext cx="1680" cy="947"/>
                    <a:chOff x="288" y="528"/>
                    <a:chExt cx="1680" cy="1632"/>
                  </a:xfrm>
                </p:grpSpPr>
                <p:sp>
                  <p:nvSpPr>
                    <p:cNvPr id="227"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8"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9" name="Line 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0" name="Line 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1" name="Line 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2" name="Line 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3"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4"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9" name="Group 32"/>
                  <p:cNvGrpSpPr>
                    <a:grpSpLocks/>
                  </p:cNvGrpSpPr>
                  <p:nvPr/>
                </p:nvGrpSpPr>
                <p:grpSpPr bwMode="auto">
                  <a:xfrm>
                    <a:off x="604" y="2187"/>
                    <a:ext cx="1680" cy="947"/>
                    <a:chOff x="288" y="528"/>
                    <a:chExt cx="1680" cy="1632"/>
                  </a:xfrm>
                </p:grpSpPr>
                <p:sp>
                  <p:nvSpPr>
                    <p:cNvPr id="219"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0"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1" name="Line 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2" name="Line 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3" name="Line 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4" name="Line 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5"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6"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10" name="Group 41"/>
                  <p:cNvGrpSpPr>
                    <a:grpSpLocks/>
                  </p:cNvGrpSpPr>
                  <p:nvPr/>
                </p:nvGrpSpPr>
                <p:grpSpPr bwMode="auto">
                  <a:xfrm>
                    <a:off x="604" y="3209"/>
                    <a:ext cx="1680" cy="947"/>
                    <a:chOff x="288" y="528"/>
                    <a:chExt cx="1680" cy="1632"/>
                  </a:xfrm>
                </p:grpSpPr>
                <p:sp>
                  <p:nvSpPr>
                    <p:cNvPr id="211"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2"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3" name="Line 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4" name="Line 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5" name="Line 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6" name="Line 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7"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8"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59" name="Group 50"/>
                <p:cNvGrpSpPr>
                  <a:grpSpLocks/>
                </p:cNvGrpSpPr>
                <p:nvPr userDrawn="1"/>
              </p:nvGrpSpPr>
              <p:grpSpPr bwMode="auto">
                <a:xfrm>
                  <a:off x="1551" y="144"/>
                  <a:ext cx="1801" cy="4012"/>
                  <a:chOff x="1551" y="144"/>
                  <a:chExt cx="1801" cy="4012"/>
                </a:xfrm>
              </p:grpSpPr>
              <p:grpSp>
                <p:nvGrpSpPr>
                  <p:cNvPr id="171" name="Group 51"/>
                  <p:cNvGrpSpPr>
                    <a:grpSpLocks/>
                  </p:cNvGrpSpPr>
                  <p:nvPr userDrawn="1"/>
                </p:nvGrpSpPr>
                <p:grpSpPr bwMode="auto">
                  <a:xfrm>
                    <a:off x="1551" y="144"/>
                    <a:ext cx="975" cy="947"/>
                    <a:chOff x="1551" y="144"/>
                    <a:chExt cx="975" cy="947"/>
                  </a:xfrm>
                </p:grpSpPr>
                <p:sp>
                  <p:nvSpPr>
                    <p:cNvPr id="199"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0"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1"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2"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3"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4"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5"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6"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2" name="Group 60"/>
                  <p:cNvGrpSpPr>
                    <a:grpSpLocks/>
                  </p:cNvGrpSpPr>
                  <p:nvPr/>
                </p:nvGrpSpPr>
                <p:grpSpPr bwMode="auto">
                  <a:xfrm>
                    <a:off x="1672" y="1166"/>
                    <a:ext cx="1680" cy="947"/>
                    <a:chOff x="288" y="528"/>
                    <a:chExt cx="1680" cy="1632"/>
                  </a:xfrm>
                </p:grpSpPr>
                <p:sp>
                  <p:nvSpPr>
                    <p:cNvPr id="191"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2"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3" name="Line 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4" name="Line 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5" name="Line 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6" name="Line 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7"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8"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3" name="Group 69"/>
                  <p:cNvGrpSpPr>
                    <a:grpSpLocks/>
                  </p:cNvGrpSpPr>
                  <p:nvPr/>
                </p:nvGrpSpPr>
                <p:grpSpPr bwMode="auto">
                  <a:xfrm>
                    <a:off x="1672" y="2187"/>
                    <a:ext cx="1680" cy="947"/>
                    <a:chOff x="288" y="528"/>
                    <a:chExt cx="1680" cy="1632"/>
                  </a:xfrm>
                </p:grpSpPr>
                <p:sp>
                  <p:nvSpPr>
                    <p:cNvPr id="183"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4"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5" name="Line 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6" name="Line 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7" name="Line 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8" name="Line 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9"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0"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4" name="Group 78"/>
                  <p:cNvGrpSpPr>
                    <a:grpSpLocks/>
                  </p:cNvGrpSpPr>
                  <p:nvPr/>
                </p:nvGrpSpPr>
                <p:grpSpPr bwMode="auto">
                  <a:xfrm>
                    <a:off x="1672" y="3209"/>
                    <a:ext cx="1680" cy="947"/>
                    <a:chOff x="288" y="528"/>
                    <a:chExt cx="1680" cy="1632"/>
                  </a:xfrm>
                </p:grpSpPr>
                <p:sp>
                  <p:nvSpPr>
                    <p:cNvPr id="175"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6"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7" name="Line 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8" name="Line 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9" name="Line 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0" name="Line 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1"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2"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0" name="Group 87"/>
                <p:cNvGrpSpPr>
                  <a:grpSpLocks/>
                </p:cNvGrpSpPr>
                <p:nvPr userDrawn="1"/>
              </p:nvGrpSpPr>
              <p:grpSpPr bwMode="auto">
                <a:xfrm>
                  <a:off x="2619" y="144"/>
                  <a:ext cx="1801" cy="4012"/>
                  <a:chOff x="2619" y="144"/>
                  <a:chExt cx="1801" cy="4012"/>
                </a:xfrm>
              </p:grpSpPr>
              <p:grpSp>
                <p:nvGrpSpPr>
                  <p:cNvPr id="135" name="Group 88"/>
                  <p:cNvGrpSpPr>
                    <a:grpSpLocks/>
                  </p:cNvGrpSpPr>
                  <p:nvPr userDrawn="1"/>
                </p:nvGrpSpPr>
                <p:grpSpPr bwMode="auto">
                  <a:xfrm>
                    <a:off x="2619" y="144"/>
                    <a:ext cx="975" cy="947"/>
                    <a:chOff x="2619" y="144"/>
                    <a:chExt cx="975" cy="947"/>
                  </a:xfrm>
                </p:grpSpPr>
                <p:sp>
                  <p:nvSpPr>
                    <p:cNvPr id="16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6" name="Group 97"/>
                  <p:cNvGrpSpPr>
                    <a:grpSpLocks/>
                  </p:cNvGrpSpPr>
                  <p:nvPr/>
                </p:nvGrpSpPr>
                <p:grpSpPr bwMode="auto">
                  <a:xfrm>
                    <a:off x="2740" y="1166"/>
                    <a:ext cx="1680" cy="947"/>
                    <a:chOff x="288" y="528"/>
                    <a:chExt cx="1680" cy="1632"/>
                  </a:xfrm>
                </p:grpSpPr>
                <p:sp>
                  <p:nvSpPr>
                    <p:cNvPr id="155"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6"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7" name="Line 10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8" name="Line 10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9" name="Line 10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0" name="Line 10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1"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2"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7" name="Group 106"/>
                  <p:cNvGrpSpPr>
                    <a:grpSpLocks/>
                  </p:cNvGrpSpPr>
                  <p:nvPr/>
                </p:nvGrpSpPr>
                <p:grpSpPr bwMode="auto">
                  <a:xfrm>
                    <a:off x="2740" y="2187"/>
                    <a:ext cx="1680" cy="947"/>
                    <a:chOff x="288" y="528"/>
                    <a:chExt cx="1680" cy="1632"/>
                  </a:xfrm>
                </p:grpSpPr>
                <p:sp>
                  <p:nvSpPr>
                    <p:cNvPr id="147"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8"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9" name="Line 10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0" name="Line 11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1" name="Line 11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2" name="Line 11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3"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4"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8" name="Group 115"/>
                  <p:cNvGrpSpPr>
                    <a:grpSpLocks/>
                  </p:cNvGrpSpPr>
                  <p:nvPr/>
                </p:nvGrpSpPr>
                <p:grpSpPr bwMode="auto">
                  <a:xfrm>
                    <a:off x="2740" y="3209"/>
                    <a:ext cx="1680" cy="947"/>
                    <a:chOff x="288" y="528"/>
                    <a:chExt cx="1680" cy="1632"/>
                  </a:xfrm>
                </p:grpSpPr>
                <p:sp>
                  <p:nvSpPr>
                    <p:cNvPr id="139"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0"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1" name="Line 11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2" name="Line 11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3" name="Line 12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4" name="Line 12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5"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6"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1" name="Group 124"/>
                <p:cNvGrpSpPr>
                  <a:grpSpLocks/>
                </p:cNvGrpSpPr>
                <p:nvPr userDrawn="1"/>
              </p:nvGrpSpPr>
              <p:grpSpPr bwMode="auto">
                <a:xfrm>
                  <a:off x="3687" y="144"/>
                  <a:ext cx="1801" cy="4012"/>
                  <a:chOff x="3687" y="144"/>
                  <a:chExt cx="1801" cy="4012"/>
                </a:xfrm>
              </p:grpSpPr>
              <p:grpSp>
                <p:nvGrpSpPr>
                  <p:cNvPr id="99" name="Group 125"/>
                  <p:cNvGrpSpPr>
                    <a:grpSpLocks/>
                  </p:cNvGrpSpPr>
                  <p:nvPr userDrawn="1"/>
                </p:nvGrpSpPr>
                <p:grpSpPr bwMode="auto">
                  <a:xfrm>
                    <a:off x="3687" y="144"/>
                    <a:ext cx="975" cy="947"/>
                    <a:chOff x="3687" y="144"/>
                    <a:chExt cx="975" cy="947"/>
                  </a:xfrm>
                </p:grpSpPr>
                <p:sp>
                  <p:nvSpPr>
                    <p:cNvPr id="127"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8"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9"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0"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1"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2"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3"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4"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0" name="Group 134"/>
                  <p:cNvGrpSpPr>
                    <a:grpSpLocks/>
                  </p:cNvGrpSpPr>
                  <p:nvPr/>
                </p:nvGrpSpPr>
                <p:grpSpPr bwMode="auto">
                  <a:xfrm>
                    <a:off x="3808" y="1166"/>
                    <a:ext cx="1680" cy="947"/>
                    <a:chOff x="288" y="528"/>
                    <a:chExt cx="1680" cy="1632"/>
                  </a:xfrm>
                </p:grpSpPr>
                <p:sp>
                  <p:nvSpPr>
                    <p:cNvPr id="11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1" name="Line 13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2" name="Line 13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3" name="Line 13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4" name="Line 14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1" name="Group 143"/>
                  <p:cNvGrpSpPr>
                    <a:grpSpLocks/>
                  </p:cNvGrpSpPr>
                  <p:nvPr/>
                </p:nvGrpSpPr>
                <p:grpSpPr bwMode="auto">
                  <a:xfrm>
                    <a:off x="3808" y="2187"/>
                    <a:ext cx="1680" cy="947"/>
                    <a:chOff x="288" y="528"/>
                    <a:chExt cx="1680" cy="1632"/>
                  </a:xfrm>
                </p:grpSpPr>
                <p:sp>
                  <p:nvSpPr>
                    <p:cNvPr id="111"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2"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3" name="Line 14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4" name="Line 14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5" name="Line 14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6" name="Line 14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7"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8"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2" name="Group 152"/>
                  <p:cNvGrpSpPr>
                    <a:grpSpLocks/>
                  </p:cNvGrpSpPr>
                  <p:nvPr/>
                </p:nvGrpSpPr>
                <p:grpSpPr bwMode="auto">
                  <a:xfrm>
                    <a:off x="3808" y="3209"/>
                    <a:ext cx="1680" cy="947"/>
                    <a:chOff x="288" y="528"/>
                    <a:chExt cx="1680" cy="1632"/>
                  </a:xfrm>
                </p:grpSpPr>
                <p:sp>
                  <p:nvSpPr>
                    <p:cNvPr id="103"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4"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5" name="Line 15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6" name="Line 15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7" name="Line 15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8" name="Line 15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9"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0"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2" name="Group 161"/>
                <p:cNvGrpSpPr>
                  <a:grpSpLocks/>
                </p:cNvGrpSpPr>
                <p:nvPr userDrawn="1"/>
              </p:nvGrpSpPr>
              <p:grpSpPr bwMode="auto">
                <a:xfrm>
                  <a:off x="4755" y="144"/>
                  <a:ext cx="1801" cy="4012"/>
                  <a:chOff x="4755" y="144"/>
                  <a:chExt cx="1801" cy="4012"/>
                </a:xfrm>
              </p:grpSpPr>
              <p:grpSp>
                <p:nvGrpSpPr>
                  <p:cNvPr id="63" name="Group 162"/>
                  <p:cNvGrpSpPr>
                    <a:grpSpLocks/>
                  </p:cNvGrpSpPr>
                  <p:nvPr userDrawn="1"/>
                </p:nvGrpSpPr>
                <p:grpSpPr bwMode="auto">
                  <a:xfrm>
                    <a:off x="4755" y="144"/>
                    <a:ext cx="975" cy="947"/>
                    <a:chOff x="4755" y="144"/>
                    <a:chExt cx="975" cy="947"/>
                  </a:xfrm>
                </p:grpSpPr>
                <p:sp>
                  <p:nvSpPr>
                    <p:cNvPr id="91"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2"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3"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4"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5"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6"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7"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8"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4" name="Group 171"/>
                  <p:cNvGrpSpPr>
                    <a:grpSpLocks/>
                  </p:cNvGrpSpPr>
                  <p:nvPr/>
                </p:nvGrpSpPr>
                <p:grpSpPr bwMode="auto">
                  <a:xfrm>
                    <a:off x="4876" y="1166"/>
                    <a:ext cx="1680" cy="947"/>
                    <a:chOff x="288" y="528"/>
                    <a:chExt cx="1680" cy="1632"/>
                  </a:xfrm>
                </p:grpSpPr>
                <p:sp>
                  <p:nvSpPr>
                    <p:cNvPr id="83"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4"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5" name="Line 17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6" name="Line 17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7" name="Line 17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8" name="Line 17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9"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0"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5" name="Group 180"/>
                  <p:cNvGrpSpPr>
                    <a:grpSpLocks/>
                  </p:cNvGrpSpPr>
                  <p:nvPr/>
                </p:nvGrpSpPr>
                <p:grpSpPr bwMode="auto">
                  <a:xfrm>
                    <a:off x="4876" y="2187"/>
                    <a:ext cx="1680" cy="947"/>
                    <a:chOff x="288" y="528"/>
                    <a:chExt cx="1680" cy="1632"/>
                  </a:xfrm>
                </p:grpSpPr>
                <p:sp>
                  <p:nvSpPr>
                    <p:cNvPr id="7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7" name="Line 18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8" name="Line 18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9" name="Line 18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0" name="Line 18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6" name="Group 189"/>
                  <p:cNvGrpSpPr>
                    <a:grpSpLocks/>
                  </p:cNvGrpSpPr>
                  <p:nvPr/>
                </p:nvGrpSpPr>
                <p:grpSpPr bwMode="auto">
                  <a:xfrm>
                    <a:off x="4876" y="3209"/>
                    <a:ext cx="1680" cy="947"/>
                    <a:chOff x="288" y="528"/>
                    <a:chExt cx="1680" cy="1632"/>
                  </a:xfrm>
                </p:grpSpPr>
                <p:sp>
                  <p:nvSpPr>
                    <p:cNvPr id="67"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8"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9" name="Line 19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0" name="Line 19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1" name="Line 19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2" name="Line 19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3"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4"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grpSp>
            <p:nvGrpSpPr>
              <p:cNvPr id="38" name="Group 198"/>
              <p:cNvGrpSpPr>
                <a:grpSpLocks/>
              </p:cNvGrpSpPr>
              <p:nvPr userDrawn="1"/>
            </p:nvGrpSpPr>
            <p:grpSpPr bwMode="auto">
              <a:xfrm>
                <a:off x="3" y="68"/>
                <a:ext cx="5730" cy="0"/>
                <a:chOff x="3" y="68"/>
                <a:chExt cx="5730" cy="0"/>
              </a:xfrm>
            </p:grpSpPr>
            <p:sp>
              <p:nvSpPr>
                <p:cNvPr id="39" name="Line 199"/>
                <p:cNvSpPr>
                  <a:spLocks noChangeShapeType="1"/>
                </p:cNvSpPr>
                <p:nvPr/>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0" name="Line 200"/>
                <p:cNvSpPr>
                  <a:spLocks noChangeShapeType="1"/>
                </p:cNvSpPr>
                <p:nvPr/>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1" name="Line 201"/>
                <p:cNvSpPr>
                  <a:spLocks noChangeShapeType="1"/>
                </p:cNvSpPr>
                <p:nvPr/>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2" name="Line 202"/>
                <p:cNvSpPr>
                  <a:spLocks noChangeShapeType="1"/>
                </p:cNvSpPr>
                <p:nvPr/>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3" name="Line 203"/>
                <p:cNvSpPr>
                  <a:spLocks noChangeShapeType="1"/>
                </p:cNvSpPr>
                <p:nvPr/>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4" name="Line 204"/>
                <p:cNvSpPr>
                  <a:spLocks noChangeShapeType="1"/>
                </p:cNvSpPr>
                <p:nvPr/>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5" name="Line 205"/>
                <p:cNvSpPr>
                  <a:spLocks noChangeShapeType="1"/>
                </p:cNvSpPr>
                <p:nvPr/>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6" name="Line 206"/>
                <p:cNvSpPr>
                  <a:spLocks noChangeShapeType="1"/>
                </p:cNvSpPr>
                <p:nvPr/>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7" name="Line 207"/>
                <p:cNvSpPr>
                  <a:spLocks noChangeShapeType="1"/>
                </p:cNvSpPr>
                <p:nvPr/>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8" name="Line 208"/>
                <p:cNvSpPr>
                  <a:spLocks noChangeShapeType="1"/>
                </p:cNvSpPr>
                <p:nvPr/>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9" name="Line 209"/>
                <p:cNvSpPr>
                  <a:spLocks noChangeShapeType="1"/>
                </p:cNvSpPr>
                <p:nvPr/>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 name="Group 210"/>
            <p:cNvGrpSpPr>
              <a:grpSpLocks/>
            </p:cNvGrpSpPr>
            <p:nvPr/>
          </p:nvGrpSpPr>
          <p:grpSpPr bwMode="auto">
            <a:xfrm>
              <a:off x="336" y="1200"/>
              <a:ext cx="5088" cy="1056"/>
              <a:chOff x="336" y="1200"/>
              <a:chExt cx="5088" cy="1056"/>
            </a:xfrm>
          </p:grpSpPr>
          <p:sp>
            <p:nvSpPr>
              <p:cNvPr id="32" name="Rectangle 211"/>
              <p:cNvSpPr>
                <a:spLocks noChangeArrowheads="1"/>
              </p:cNvSpPr>
              <p:nvPr/>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3" name="Rectangle 212"/>
              <p:cNvSpPr>
                <a:spLocks noChangeArrowheads="1"/>
              </p:cNvSpPr>
              <p:nvPr/>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4" name="Rectangle 213"/>
              <p:cNvSpPr>
                <a:spLocks noChangeArrowheads="1"/>
              </p:cNvSpPr>
              <p:nvPr/>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5" name="Rectangle 214"/>
              <p:cNvSpPr>
                <a:spLocks noChangeArrowheads="1"/>
              </p:cNvSpPr>
              <p:nvPr/>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6" name="Rectangle 215"/>
              <p:cNvSpPr>
                <a:spLocks noChangeArrowheads="1"/>
              </p:cNvSpPr>
              <p:nvPr/>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7" name="Group 216"/>
            <p:cNvGrpSpPr>
              <a:grpSpLocks/>
            </p:cNvGrpSpPr>
            <p:nvPr/>
          </p:nvGrpSpPr>
          <p:grpSpPr bwMode="auto">
            <a:xfrm>
              <a:off x="192" y="4273"/>
              <a:ext cx="5328" cy="47"/>
              <a:chOff x="192" y="3840"/>
              <a:chExt cx="5328" cy="47"/>
            </a:xfrm>
          </p:grpSpPr>
          <p:grpSp>
            <p:nvGrpSpPr>
              <p:cNvPr id="8" name="Group 217"/>
              <p:cNvGrpSpPr>
                <a:grpSpLocks/>
              </p:cNvGrpSpPr>
              <p:nvPr userDrawn="1"/>
            </p:nvGrpSpPr>
            <p:grpSpPr bwMode="auto">
              <a:xfrm>
                <a:off x="192" y="3840"/>
                <a:ext cx="624" cy="47"/>
                <a:chOff x="624" y="3706"/>
                <a:chExt cx="1056" cy="106"/>
              </a:xfrm>
            </p:grpSpPr>
            <p:sp>
              <p:nvSpPr>
                <p:cNvPr id="30" name="Rectangle 218"/>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1" name="Rectangle 219"/>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9" name="Group 220"/>
              <p:cNvGrpSpPr>
                <a:grpSpLocks/>
              </p:cNvGrpSpPr>
              <p:nvPr userDrawn="1"/>
            </p:nvGrpSpPr>
            <p:grpSpPr bwMode="auto">
              <a:xfrm>
                <a:off x="864" y="3840"/>
                <a:ext cx="624" cy="47"/>
                <a:chOff x="624" y="3600"/>
                <a:chExt cx="1056" cy="106"/>
              </a:xfrm>
            </p:grpSpPr>
            <p:sp>
              <p:nvSpPr>
                <p:cNvPr id="28" name="Rectangle 221"/>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9" name="Rectangle 222"/>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0" name="Group 223"/>
              <p:cNvGrpSpPr>
                <a:grpSpLocks/>
              </p:cNvGrpSpPr>
              <p:nvPr userDrawn="1"/>
            </p:nvGrpSpPr>
            <p:grpSpPr bwMode="auto">
              <a:xfrm>
                <a:off x="1536" y="3840"/>
                <a:ext cx="624" cy="47"/>
                <a:chOff x="624" y="3706"/>
                <a:chExt cx="1056" cy="106"/>
              </a:xfrm>
            </p:grpSpPr>
            <p:sp>
              <p:nvSpPr>
                <p:cNvPr id="26" name="Rectangle 224"/>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7" name="Rectangle 225"/>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1" name="Group 226"/>
              <p:cNvGrpSpPr>
                <a:grpSpLocks/>
              </p:cNvGrpSpPr>
              <p:nvPr userDrawn="1"/>
            </p:nvGrpSpPr>
            <p:grpSpPr bwMode="auto">
              <a:xfrm>
                <a:off x="2208" y="3840"/>
                <a:ext cx="624" cy="47"/>
                <a:chOff x="624" y="3600"/>
                <a:chExt cx="1056" cy="106"/>
              </a:xfrm>
            </p:grpSpPr>
            <p:sp>
              <p:nvSpPr>
                <p:cNvPr id="24" name="Rectangle 227"/>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5" name="Rectangle 228"/>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2" name="Group 229"/>
              <p:cNvGrpSpPr>
                <a:grpSpLocks/>
              </p:cNvGrpSpPr>
              <p:nvPr userDrawn="1"/>
            </p:nvGrpSpPr>
            <p:grpSpPr bwMode="auto">
              <a:xfrm>
                <a:off x="2880" y="3840"/>
                <a:ext cx="624" cy="47"/>
                <a:chOff x="624" y="3706"/>
                <a:chExt cx="1056" cy="106"/>
              </a:xfrm>
            </p:grpSpPr>
            <p:sp>
              <p:nvSpPr>
                <p:cNvPr id="22" name="Rectangle 230"/>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3" name="Rectangle 231"/>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3" name="Group 232"/>
              <p:cNvGrpSpPr>
                <a:grpSpLocks/>
              </p:cNvGrpSpPr>
              <p:nvPr userDrawn="1"/>
            </p:nvGrpSpPr>
            <p:grpSpPr bwMode="auto">
              <a:xfrm>
                <a:off x="3552" y="3840"/>
                <a:ext cx="624" cy="47"/>
                <a:chOff x="624" y="3600"/>
                <a:chExt cx="1056" cy="106"/>
              </a:xfrm>
            </p:grpSpPr>
            <p:sp>
              <p:nvSpPr>
                <p:cNvPr id="20" name="Rectangle 233"/>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1" name="Rectangle 234"/>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4" name="Group 235"/>
              <p:cNvGrpSpPr>
                <a:grpSpLocks/>
              </p:cNvGrpSpPr>
              <p:nvPr userDrawn="1"/>
            </p:nvGrpSpPr>
            <p:grpSpPr bwMode="auto">
              <a:xfrm>
                <a:off x="4224" y="3840"/>
                <a:ext cx="624" cy="47"/>
                <a:chOff x="624" y="3706"/>
                <a:chExt cx="1056" cy="106"/>
              </a:xfrm>
            </p:grpSpPr>
            <p:sp>
              <p:nvSpPr>
                <p:cNvPr id="18" name="Rectangle 236"/>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9" name="Rectangle 237"/>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5" name="Group 238"/>
              <p:cNvGrpSpPr>
                <a:grpSpLocks/>
              </p:cNvGrpSpPr>
              <p:nvPr userDrawn="1"/>
            </p:nvGrpSpPr>
            <p:grpSpPr bwMode="auto">
              <a:xfrm>
                <a:off x="4896" y="3840"/>
                <a:ext cx="624" cy="47"/>
                <a:chOff x="624" y="3600"/>
                <a:chExt cx="1056" cy="106"/>
              </a:xfrm>
            </p:grpSpPr>
            <p:sp>
              <p:nvSpPr>
                <p:cNvPr id="16" name="Rectangle 239"/>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7" name="Rectangle 240"/>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grpSp>
      <p:pic>
        <p:nvPicPr>
          <p:cNvPr id="243"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41"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5842"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p:cNvSpPr>
            <a:spLocks noGrp="1" noChangeArrowheads="1"/>
          </p:cNvSpPr>
          <p:nvPr>
            <p:ph type="dt" sz="half" idx="10"/>
          </p:nvPr>
        </p:nvSpPr>
        <p:spPr>
          <a:xfrm>
            <a:off x="6858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5" name="Footer Placeholder 244"/>
          <p:cNvSpPr>
            <a:spLocks noGrp="1" noChangeArrowheads="1"/>
          </p:cNvSpPr>
          <p:nvPr>
            <p:ph type="ftr" sz="quarter" idx="11"/>
          </p:nvPr>
        </p:nvSpPr>
        <p:spPr>
          <a:xfrm>
            <a:off x="3124200" y="62484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6" name="Slide Number Placeholder 245"/>
          <p:cNvSpPr>
            <a:spLocks noGrp="1" noChangeArrowheads="1"/>
          </p:cNvSpPr>
          <p:nvPr>
            <p:ph type="sldNum" sz="quarter" idx="12"/>
          </p:nvPr>
        </p:nvSpPr>
        <p:spPr>
          <a:xfrm>
            <a:off x="65532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3A44A8A-C672-43AD-8EE9-2A93EDE53B3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981505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258681E-A4EA-45BF-8462-D786F4F4C1DA}"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429136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86F32A6-97E3-4EE3-B8C6-B81927BD54F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771744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95D480C8-0D51-491F-8A3E-5BECDFDFDD68}"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2144814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BCE3C888-C247-48C1-9358-F4FE62EE8BF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620660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C3775D00-76B5-40EF-8221-2D10ADD57CD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8608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472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DB3EE73D-963D-4A74-B823-07C14701662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8466020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7F0C2A1E-BD10-49FE-9A86-746DFAA2F4E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106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081E53E5-09D6-410A-B3C0-D85AFB2BB0B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24370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12EA2E69-B1C3-4BF9-80C6-C36CA87608B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703061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84E680CA-6080-4E78-A25F-8A9A109ABC3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2474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602BADA5-B55A-4DAF-90EE-A1381BC89E6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991251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ED182923-7725-4974-ABD6-D477A476CEDE}"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21642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2254DEC3-985A-4656-BC8D-08A62938F13F}"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618101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DE877B7-2A46-4AB5-807E-93EB4957AA40}"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805784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93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05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04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703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03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7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351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03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019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857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87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83439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75271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828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3704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460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39315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9385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066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7705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5698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96231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41405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22415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0070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13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tif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2.tiff"/><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52948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11/7/2018</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19292735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503344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2154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867988"/>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240214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64.xml"/><Relationship Id="rId5" Type="http://schemas.openxmlformats.org/officeDocument/2006/relationships/image" Target="../media/image57.png"/><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91.xml"/></Relationships>
</file>

<file path=ppt/slides/_rels/slide6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4.xml"/></Relationships>
</file>

<file path=ppt/slides/_rels/slide8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90927" y="700547"/>
            <a:ext cx="6858000" cy="1473047"/>
          </a:xfrm>
        </p:spPr>
        <p:txBody>
          <a:bodyPr/>
          <a:lstStyle/>
          <a:p>
            <a:r>
              <a:rPr lang="en-US" b="1" dirty="0" smtClean="0">
                <a:solidFill>
                  <a:srgbClr val="0000FF"/>
                </a:solidFill>
              </a:rPr>
              <a:t>Climate Risks and Solutions</a:t>
            </a:r>
            <a:endParaRPr lang="en-US"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smtClean="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89493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592" y="481685"/>
            <a:ext cx="8205990" cy="5933075"/>
          </a:xfrm>
          <a:prstGeom prst="rect">
            <a:avLst/>
          </a:prstGeom>
        </p:spPr>
      </p:pic>
    </p:spTree>
    <p:extLst>
      <p:ext uri="{BB962C8B-B14F-4D97-AF65-F5344CB8AC3E}">
        <p14:creationId xmlns:p14="http://schemas.microsoft.com/office/powerpoint/2010/main" val="3812113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7868264" y="-221226"/>
            <a:ext cx="427703" cy="4424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295967" y="523568"/>
            <a:ext cx="1371600" cy="400110"/>
          </a:xfrm>
          <a:prstGeom prst="rect">
            <a:avLst/>
          </a:prstGeom>
          <a:noFill/>
        </p:spPr>
        <p:txBody>
          <a:bodyPr wrap="square" rtlCol="0">
            <a:spAutoFit/>
          </a:bodyPr>
          <a:lstStyle/>
          <a:p>
            <a:r>
              <a:rPr lang="en-US" sz="2000" dirty="0" smtClean="0">
                <a:solidFill>
                  <a:schemeClr val="accent5"/>
                </a:solidFill>
                <a:latin typeface="Arial" panose="020B0604020202020204" pitchFamily="34" charset="0"/>
                <a:cs typeface="Arial" panose="020B0604020202020204" pitchFamily="34" charset="0"/>
              </a:rPr>
              <a:t>Today</a:t>
            </a:r>
            <a:endParaRPr lang="en-US" sz="2000" dirty="0" smtClean="0">
              <a:solidFill>
                <a:schemeClr val="accent5"/>
              </a:solidFill>
              <a:latin typeface="Arial" panose="020B0604020202020204" pitchFamily="34" charset="0"/>
              <a:cs typeface="Arial" panose="020B0604020202020204" pitchFamily="34" charset="0"/>
            </a:endParaRPr>
          </a:p>
        </p:txBody>
      </p:sp>
      <p:cxnSp>
        <p:nvCxnSpPr>
          <p:cNvPr id="5" name="Straight Arrow Connector 4"/>
          <p:cNvCxnSpPr/>
          <p:nvPr/>
        </p:nvCxnSpPr>
        <p:spPr>
          <a:xfrm flipH="1" flipV="1">
            <a:off x="8295967" y="140110"/>
            <a:ext cx="501446" cy="383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Global Climate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90136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780"/>
            <a:ext cx="7886700" cy="1148581"/>
          </a:xfrm>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5343"/>
            <a:ext cx="8229600" cy="4313902"/>
          </a:xfrm>
        </p:spPr>
        <p:txBody>
          <a:bodyPr>
            <a:normAutofit/>
          </a:bodyPr>
          <a:lstStyle/>
          <a:p>
            <a:pPr>
              <a:lnSpc>
                <a:spcPct val="120000"/>
              </a:lnSpc>
              <a:spcBef>
                <a:spcPts val="2300"/>
              </a:spcBef>
              <a:buSzPct val="70000"/>
              <a:buBlip>
                <a:blip r:embed="rId2"/>
              </a:buBlip>
            </a:pPr>
            <a:r>
              <a:rPr lang="en-US" sz="2400" dirty="0" smtClean="0">
                <a:latin typeface="Arial" pitchFamily="34" charset="0"/>
                <a:cs typeface="Arial" pitchFamily="34" charset="0"/>
              </a:rPr>
              <a:t> </a:t>
            </a:r>
            <a:r>
              <a:rPr lang="en-US" sz="2400" dirty="0" smtClean="0">
                <a:latin typeface="Arial" pitchFamily="34" charset="0"/>
                <a:cs typeface="Arial" pitchFamily="34" charset="0"/>
              </a:rPr>
              <a:t>Brief history of Earth’s climate and climate science</a:t>
            </a:r>
            <a:endParaRPr lang="en-US" sz="2400" dirty="0" smtClean="0">
              <a:latin typeface="Arial" pitchFamily="34" charset="0"/>
              <a:cs typeface="Arial" pitchFamily="34" charset="0"/>
            </a:endParaRPr>
          </a:p>
          <a:p>
            <a:pPr>
              <a:lnSpc>
                <a:spcPct val="120000"/>
              </a:lnSpc>
              <a:spcBef>
                <a:spcPts val="2300"/>
              </a:spcBef>
              <a:buSzPct val="70000"/>
              <a:buBlip>
                <a:blip r:embed="rId2"/>
              </a:buBlip>
            </a:pPr>
            <a:r>
              <a:rPr lang="en-US" sz="2400" dirty="0" smtClean="0"/>
              <a:t> Evidence that human </a:t>
            </a:r>
            <a:r>
              <a:rPr lang="en-US" sz="2400" dirty="0"/>
              <a:t>activities can and do have a strong </a:t>
            </a:r>
            <a:r>
              <a:rPr lang="en-US" sz="2400" dirty="0" smtClean="0"/>
              <a:t>	effect </a:t>
            </a:r>
            <a:r>
              <a:rPr lang="en-US" sz="2400" dirty="0"/>
              <a:t>on </a:t>
            </a:r>
            <a:r>
              <a:rPr lang="en-US" sz="2400" dirty="0" smtClean="0"/>
              <a:t>climate</a:t>
            </a:r>
          </a:p>
          <a:p>
            <a:pPr>
              <a:lnSpc>
                <a:spcPct val="120000"/>
              </a:lnSpc>
              <a:spcBef>
                <a:spcPts val="2300"/>
              </a:spcBef>
              <a:buSzPct val="70000"/>
              <a:buBlip>
                <a:blip r:embed="rId2"/>
              </a:buBlip>
            </a:pPr>
            <a:r>
              <a:rPr lang="en-US" sz="2400" dirty="0" smtClean="0"/>
              <a:t> </a:t>
            </a:r>
            <a:r>
              <a:rPr lang="en-US" sz="2400" dirty="0" smtClean="0"/>
              <a:t>Climate risks</a:t>
            </a:r>
            <a:endParaRPr lang="en-US" sz="2400" dirty="0" smtClean="0"/>
          </a:p>
          <a:p>
            <a:pPr>
              <a:lnSpc>
                <a:spcPct val="120000"/>
              </a:lnSpc>
              <a:spcBef>
                <a:spcPts val="2300"/>
              </a:spcBef>
              <a:buSzPct val="70000"/>
              <a:buBlip>
                <a:blip r:embed="rId2"/>
              </a:buBlip>
            </a:pPr>
            <a:r>
              <a:rPr lang="en-US" sz="2400" dirty="0"/>
              <a:t> </a:t>
            </a:r>
            <a:r>
              <a:rPr lang="en-US" sz="2400" dirty="0" smtClean="0"/>
              <a:t>Solutions</a:t>
            </a:r>
            <a:endParaRPr lang="en-US" sz="2400" dirty="0"/>
          </a:p>
          <a:p>
            <a:pPr marL="0" indent="0">
              <a:spcAft>
                <a:spcPts val="2000"/>
              </a:spcAft>
              <a:buSzPct val="70000"/>
              <a:buNone/>
            </a:pPr>
            <a:endParaRPr lang="en-US" dirty="0"/>
          </a:p>
        </p:txBody>
      </p:sp>
    </p:spTree>
    <p:extLst>
      <p:ext uri="{BB962C8B-B14F-4D97-AF65-F5344CB8AC3E}">
        <p14:creationId xmlns:p14="http://schemas.microsoft.com/office/powerpoint/2010/main" val="17647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smtClean="0">
                <a:solidFill>
                  <a:prstClr val="black"/>
                </a:solidFill>
              </a:rPr>
              <a:t>Based on 4-member PCM ensembles, Meehl et al</a:t>
            </a:r>
            <a:r>
              <a:rPr lang="en-US" i="1" dirty="0" smtClean="0">
                <a:solidFill>
                  <a:prstClr val="black"/>
                </a:solidFill>
              </a:rPr>
              <a:t>., J. Climate</a:t>
            </a:r>
            <a:r>
              <a:rPr lang="en-US" dirty="0" smtClean="0">
                <a:solidFill>
                  <a:prstClr val="black"/>
                </a:solidFill>
              </a:rPr>
              <a:t>, 2004 </a:t>
            </a:r>
            <a:endParaRPr lang="en-US" dirty="0">
              <a:solidFill>
                <a:prstClr val="black"/>
              </a:solidFill>
            </a:endParaRPr>
          </a:p>
        </p:txBody>
      </p:sp>
    </p:spTree>
    <p:extLst>
      <p:ext uri="{BB962C8B-B14F-4D97-AF65-F5344CB8AC3E}">
        <p14:creationId xmlns:p14="http://schemas.microsoft.com/office/powerpoint/2010/main" val="1001794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smtClean="0">
                <a:solidFill>
                  <a:srgbClr val="0000FF"/>
                </a:solidFill>
              </a:rPr>
              <a:t>Known Risks</a:t>
            </a:r>
            <a:endParaRPr lang="en-US" dirty="0">
              <a:solidFill>
                <a:srgbClr val="0000FF"/>
              </a:solidFill>
            </a:endParaRP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smtClean="0"/>
              <a:t> Increasing sea level</a:t>
            </a:r>
          </a:p>
          <a:p>
            <a:pPr>
              <a:spcBef>
                <a:spcPts val="500"/>
              </a:spcBef>
            </a:pPr>
            <a:endParaRPr lang="en-US" dirty="0" smtClean="0"/>
          </a:p>
          <a:p>
            <a:pPr>
              <a:spcBef>
                <a:spcPts val="500"/>
              </a:spcBef>
            </a:pPr>
            <a:r>
              <a:rPr lang="en-US" dirty="0"/>
              <a:t> </a:t>
            </a:r>
            <a:r>
              <a:rPr lang="en-US" dirty="0" smtClean="0"/>
              <a:t>Increasing hydrological events…  droughts and floods</a:t>
            </a:r>
          </a:p>
          <a:p>
            <a:pPr marL="0" indent="0">
              <a:spcBef>
                <a:spcPts val="500"/>
              </a:spcBef>
              <a:buNone/>
            </a:pPr>
            <a:endParaRPr lang="en-US" dirty="0" smtClean="0"/>
          </a:p>
          <a:p>
            <a:pPr>
              <a:spcBef>
                <a:spcPts val="500"/>
              </a:spcBef>
            </a:pPr>
            <a:r>
              <a:rPr lang="en-US" dirty="0"/>
              <a:t> </a:t>
            </a:r>
            <a:r>
              <a:rPr lang="en-US" dirty="0" smtClean="0"/>
              <a:t>Increasing incidence of high category hurricanes and 	associated storm surges and freshwater flooding</a:t>
            </a:r>
          </a:p>
          <a:p>
            <a:pPr>
              <a:spcBef>
                <a:spcPts val="500"/>
              </a:spcBef>
            </a:pPr>
            <a:endParaRPr lang="en-US" dirty="0" smtClean="0"/>
          </a:p>
          <a:p>
            <a:pPr>
              <a:spcBef>
                <a:spcPts val="500"/>
              </a:spcBef>
            </a:pPr>
            <a:r>
              <a:rPr lang="en-US" dirty="0"/>
              <a:t> </a:t>
            </a:r>
            <a:r>
              <a:rPr lang="en-US" dirty="0" smtClean="0"/>
              <a:t>More heat stress and other health risks</a:t>
            </a:r>
          </a:p>
          <a:p>
            <a:pPr>
              <a:spcBef>
                <a:spcPts val="500"/>
              </a:spcBef>
            </a:pPr>
            <a:endParaRPr lang="en-US" dirty="0"/>
          </a:p>
          <a:p>
            <a:pPr>
              <a:spcBef>
                <a:spcPts val="500"/>
              </a:spcBef>
            </a:pPr>
            <a:r>
              <a:rPr lang="en-US" dirty="0" smtClean="0"/>
              <a:t>  Armed conflict</a:t>
            </a:r>
          </a:p>
          <a:p>
            <a:pPr>
              <a:spcBef>
                <a:spcPts val="500"/>
              </a:spcBef>
            </a:pPr>
            <a:endParaRPr lang="en-US" dirty="0" smtClean="0"/>
          </a:p>
          <a:p>
            <a:pPr>
              <a:spcBef>
                <a:spcPts val="500"/>
              </a:spcBef>
            </a:pPr>
            <a:endParaRPr lang="en-US" dirty="0"/>
          </a:p>
          <a:p>
            <a:pPr marL="0" indent="0">
              <a:spcBef>
                <a:spcPts val="500"/>
              </a:spcBef>
              <a:buNone/>
            </a:pPr>
            <a:endParaRPr lang="en-US" dirty="0" smtClean="0"/>
          </a:p>
          <a:p>
            <a:pPr>
              <a:spcBef>
                <a:spcPts val="500"/>
              </a:spcBef>
            </a:pPr>
            <a:r>
              <a:rPr lang="en-US" dirty="0"/>
              <a:t> </a:t>
            </a:r>
            <a:r>
              <a:rPr lang="en-US" dirty="0" smtClean="0"/>
              <a:t>Some increase in plant productivity</a:t>
            </a:r>
          </a:p>
          <a:p>
            <a:pPr>
              <a:spcBef>
                <a:spcPts val="500"/>
              </a:spcBef>
            </a:pPr>
            <a:endParaRPr lang="en-US" dirty="0"/>
          </a:p>
          <a:p>
            <a:pPr>
              <a:spcBef>
                <a:spcPts val="500"/>
              </a:spcBef>
            </a:pPr>
            <a:r>
              <a:rPr lang="en-US" dirty="0" smtClean="0"/>
              <a:t> Reduction in health problems related to cold weather</a:t>
            </a:r>
          </a:p>
          <a:p>
            <a:pPr marL="0" indent="0">
              <a:buNone/>
            </a:pPr>
            <a:endParaRPr lang="en-US" dirty="0" smtClean="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1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Benefits</a:t>
            </a:r>
          </a:p>
        </p:txBody>
      </p:sp>
    </p:spTree>
    <p:extLst>
      <p:ext uri="{BB962C8B-B14F-4D97-AF65-F5344CB8AC3E}">
        <p14:creationId xmlns:p14="http://schemas.microsoft.com/office/powerpoint/2010/main" val="36465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Arial" charset="0"/>
                <a:ea typeface="+mn-ea"/>
                <a:cs typeface="Arial" charset="0"/>
              </a:rPr>
              <a:t>“Taken </a:t>
            </a:r>
            <a:r>
              <a:rPr kumimoji="0" lang="en-US" sz="2400" b="0" i="0" u="none" strike="noStrike" kern="1200" cap="none" spc="0" normalizeH="0" baseline="0" noProof="0" dirty="0">
                <a:ln>
                  <a:noFill/>
                </a:ln>
                <a:solidFill>
                  <a:srgbClr val="0033CC"/>
                </a:solidFill>
                <a:effectLst/>
                <a:uLnTx/>
                <a:uFillTx/>
                <a:latin typeface="Arial" charset="0"/>
                <a:ea typeface="+mn-ea"/>
                <a:cs typeface="Arial" charset="0"/>
              </a:rPr>
              <a:t>as a whole, the range of published evidence indicates that the net damage costs of climate change are likely to be significant and to increase over time</a:t>
            </a:r>
            <a:r>
              <a:rPr kumimoji="0" lang="en-US" sz="2400" b="0" i="0" u="none" strike="noStrike" kern="1200" cap="none" spc="0" normalizeH="0" baseline="0" noProof="0" dirty="0" smtClean="0">
                <a:ln>
                  <a:noFill/>
                </a:ln>
                <a:solidFill>
                  <a:srgbClr val="0033CC"/>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 charset="0"/>
                <a:ea typeface="+mn-ea"/>
                <a:cs typeface="Arial" charset="0"/>
              </a:rPr>
              <a:t>- Intergovernmental Panel on Climate </a:t>
            </a:r>
            <a:r>
              <a:rPr kumimoji="0" lang="en-US" sz="2400" b="0" i="1" u="none" strike="noStrike" kern="1200" cap="none" spc="0" normalizeH="0" baseline="0" noProof="0" dirty="0" smtClean="0">
                <a:ln>
                  <a:noFill/>
                </a:ln>
                <a:solidFill>
                  <a:prstClr val="black"/>
                </a:solidFill>
                <a:effectLst/>
                <a:uLnTx/>
                <a:uFillTx/>
                <a:latin typeface="Arial" charset="0"/>
                <a:ea typeface="+mn-ea"/>
                <a:cs typeface="Arial" charset="0"/>
              </a:rPr>
              <a:t>	Change</a:t>
            </a:r>
            <a:r>
              <a:rPr kumimoji="0" lang="en-US" sz="2400" b="0" i="0" u="none" strike="noStrike" kern="1200" cap="none" spc="0" normalizeH="0" baseline="0" noProof="0" dirty="0" smtClean="0">
                <a:ln>
                  <a:noFill/>
                </a:ln>
                <a:solidFill>
                  <a:prstClr val="black"/>
                </a:solidFill>
                <a:effectLst/>
                <a:uLnTx/>
                <a:uFillTx/>
                <a:latin typeface="Arial" charset="0"/>
                <a:ea typeface="+mn-ea"/>
                <a:cs typeface="Arial" charset="0"/>
              </a:rPr>
              <a:t> </a:t>
            </a:r>
            <a:endParaRPr kumimoji="0" lang="en-US"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26859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33CC"/>
                </a:solidFill>
                <a:effectLst/>
                <a:uLnTx/>
                <a:uFillTx/>
                <a:latin typeface="Calibri" panose="020F0502020204030204"/>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dirty="0" smtClean="0">
              <a:ln>
                <a:noFill/>
              </a:ln>
              <a:solidFill>
                <a:srgbClr val="0033CC"/>
              </a:solidFill>
              <a:effectLst/>
              <a:uLnTx/>
              <a:uFillTx/>
              <a:latin typeface="Calibri" panose="020F0502020204030204"/>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0033CC"/>
              </a:solidFill>
              <a:effectLst/>
              <a:uLnTx/>
              <a:uFillTx/>
              <a:latin typeface="Calibri" panose="020F0502020204030204"/>
              <a:ea typeface="+mn-ea"/>
              <a:cs typeface="Arial" charset="0"/>
            </a:endParaRPr>
          </a:p>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33CC"/>
                </a:solidFill>
                <a:effectLst/>
                <a:uLnTx/>
                <a:uFillTx/>
                <a:latin typeface="Calibri" panose="020F0502020204030204"/>
                <a:ea typeface="+mn-ea"/>
                <a:cs typeface="Arial" pitchFamily="34" charset="0"/>
              </a:rPr>
              <a:t>-- Quadrennial Defense Review, U.S. Department of Defense, February, 2010</a:t>
            </a:r>
          </a:p>
        </p:txBody>
      </p:sp>
    </p:spTree>
    <p:extLst>
      <p:ext uri="{BB962C8B-B14F-4D97-AF65-F5344CB8AC3E}">
        <p14:creationId xmlns:p14="http://schemas.microsoft.com/office/powerpoint/2010/main" val="1457461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205621004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3904160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Solutions and Opportunities</a:t>
            </a:r>
            <a:endParaRPr lang="en-US" dirty="0">
              <a:solidFill>
                <a:srgbClr val="0000FF"/>
              </a:solidFill>
            </a:endParaRPr>
          </a:p>
        </p:txBody>
      </p:sp>
      <p:sp>
        <p:nvSpPr>
          <p:cNvPr id="3" name="Content Placeholder 2"/>
          <p:cNvSpPr>
            <a:spLocks noGrp="1"/>
          </p:cNvSpPr>
          <p:nvPr>
            <p:ph idx="1"/>
          </p:nvPr>
        </p:nvSpPr>
        <p:spPr/>
        <p:txBody>
          <a:bodyPr>
            <a:normAutofit lnSpcReduction="10000"/>
          </a:bodyPr>
          <a:lstStyle/>
          <a:p>
            <a:r>
              <a:rPr lang="en-US" dirty="0" smtClean="0"/>
              <a:t>  Renewables (solar and wind)</a:t>
            </a:r>
          </a:p>
          <a:p>
            <a:pPr lvl="1">
              <a:spcBef>
                <a:spcPts val="1200"/>
              </a:spcBef>
            </a:pPr>
            <a:r>
              <a:rPr lang="en-US" dirty="0"/>
              <a:t> </a:t>
            </a:r>
            <a:r>
              <a:rPr lang="en-US" dirty="0" smtClean="0"/>
              <a:t> Might provide up to 30% of current power needs</a:t>
            </a:r>
          </a:p>
          <a:p>
            <a:pPr lvl="1">
              <a:spcBef>
                <a:spcPts val="1200"/>
              </a:spcBef>
            </a:pPr>
            <a:r>
              <a:rPr lang="en-US" dirty="0" smtClean="0"/>
              <a:t>  Limited by intermittency and lack of storage</a:t>
            </a:r>
          </a:p>
          <a:p>
            <a:pPr marL="342900" lvl="1" indent="0">
              <a:buNone/>
            </a:pPr>
            <a:r>
              <a:rPr lang="en-US" dirty="0" smtClean="0"/>
              <a:t>   </a:t>
            </a:r>
          </a:p>
          <a:p>
            <a:r>
              <a:rPr lang="en-US" dirty="0" smtClean="0"/>
              <a:t>  Carbon Capture and Sequestration</a:t>
            </a:r>
          </a:p>
          <a:p>
            <a:pPr marL="0" indent="0">
              <a:buNone/>
            </a:pPr>
            <a:endParaRPr lang="en-US" dirty="0" smtClean="0"/>
          </a:p>
          <a:p>
            <a:pPr lvl="1"/>
            <a:r>
              <a:rPr lang="en-US" dirty="0"/>
              <a:t> </a:t>
            </a:r>
            <a:r>
              <a:rPr lang="en-US" dirty="0" smtClean="0"/>
              <a:t>Currently would add ~$200/ton to energy costs</a:t>
            </a:r>
          </a:p>
          <a:p>
            <a:pPr marL="342900" lvl="1" indent="0">
              <a:buNone/>
            </a:pPr>
            <a:endParaRPr lang="en-US" dirty="0" smtClean="0"/>
          </a:p>
          <a:p>
            <a:pPr lvl="1"/>
            <a:r>
              <a:rPr lang="en-US" dirty="0"/>
              <a:t> </a:t>
            </a:r>
            <a:r>
              <a:rPr lang="en-US" dirty="0" smtClean="0"/>
              <a:t>Reasonable prospects for reducing this to ~$100/ton</a:t>
            </a:r>
          </a:p>
          <a:p>
            <a:pPr marL="342900" lvl="1" indent="0">
              <a:buNone/>
            </a:pPr>
            <a:endParaRPr lang="en-US" dirty="0" smtClean="0"/>
          </a:p>
          <a:p>
            <a:pPr lvl="1"/>
            <a:r>
              <a:rPr lang="en-US" dirty="0"/>
              <a:t> </a:t>
            </a:r>
            <a:r>
              <a:rPr lang="en-US" dirty="0" smtClean="0"/>
              <a:t>Currently little incentive to develop this</a:t>
            </a:r>
          </a:p>
          <a:p>
            <a:pPr marL="342900" lvl="1" indent="0">
              <a:buNone/>
            </a:pPr>
            <a:endParaRPr lang="en-US" dirty="0" smtClean="0"/>
          </a:p>
          <a:p>
            <a:r>
              <a:rPr lang="en-US" dirty="0"/>
              <a:t> </a:t>
            </a:r>
            <a:r>
              <a:rPr lang="en-US" dirty="0" smtClean="0"/>
              <a:t>   Nuclear fission and fusion</a:t>
            </a:r>
            <a:endParaRPr lang="en-US" dirty="0"/>
          </a:p>
        </p:txBody>
      </p:sp>
    </p:spTree>
    <p:extLst>
      <p:ext uri="{BB962C8B-B14F-4D97-AF65-F5344CB8AC3E}">
        <p14:creationId xmlns:p14="http://schemas.microsoft.com/office/powerpoint/2010/main" val="22484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6468090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758745" y="6091083"/>
            <a:ext cx="5626509"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CHP=Combined Heat &amp; Power (co-generation)</a:t>
            </a:r>
          </a:p>
        </p:txBody>
      </p:sp>
    </p:spTree>
    <p:extLst>
      <p:ext uri="{BB962C8B-B14F-4D97-AF65-F5344CB8AC3E}">
        <p14:creationId xmlns:p14="http://schemas.microsoft.com/office/powerpoint/2010/main" val="1547818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392871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30308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410200"/>
          </a:xfrm>
        </p:spPr>
        <p:txBody>
          <a:bodyPr>
            <a:normAutofit fontScale="92500" lnSpcReduction="20000"/>
          </a:bodyPr>
          <a:lstStyle/>
          <a:p>
            <a:pPr>
              <a:spcAft>
                <a:spcPts val="1200"/>
              </a:spcAft>
              <a:buSzPct val="70000"/>
              <a:buBlip>
                <a:blip r:embed="rId2"/>
              </a:buBlip>
            </a:pPr>
            <a:r>
              <a:rPr lang="en-US" dirty="0" smtClean="0">
                <a:latin typeface="Arial" pitchFamily="34" charset="0"/>
                <a:cs typeface="Arial" pitchFamily="34" charset="0"/>
              </a:rPr>
              <a:t>Several aspects of climate science are </a:t>
            </a:r>
            <a:r>
              <a:rPr lang="en-US" dirty="0" smtClean="0">
                <a:latin typeface="Arial" pitchFamily="34" charset="0"/>
                <a:cs typeface="Arial" pitchFamily="34" charset="0"/>
              </a:rPr>
              <a:t>well 	established</a:t>
            </a:r>
            <a:endParaRPr lang="en-US" dirty="0" smtClean="0">
              <a:latin typeface="Arial" pitchFamily="34" charset="0"/>
              <a:cs typeface="Arial" pitchFamily="34" charset="0"/>
            </a:endParaRPr>
          </a:p>
          <a:p>
            <a:pPr>
              <a:spcAft>
                <a:spcPts val="1200"/>
              </a:spcAft>
              <a:buSzPct val="70000"/>
              <a:buBlip>
                <a:blip r:embed="rId2"/>
              </a:buBlip>
            </a:pPr>
            <a:r>
              <a:rPr lang="en-US" dirty="0" smtClean="0">
                <a:latin typeface="Arial" pitchFamily="34" charset="0"/>
                <a:cs typeface="Arial" pitchFamily="34" charset="0"/>
              </a:rPr>
              <a:t>Climate science dates back well into </a:t>
            </a:r>
            <a:r>
              <a:rPr lang="en-US" dirty="0" smtClean="0">
                <a:latin typeface="Arial" pitchFamily="34" charset="0"/>
                <a:cs typeface="Arial" pitchFamily="34" charset="0"/>
              </a:rPr>
              <a:t>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century </a:t>
            </a:r>
            <a:r>
              <a:rPr lang="en-US" dirty="0" smtClean="0">
                <a:latin typeface="Arial" pitchFamily="34" charset="0"/>
                <a:cs typeface="Arial" pitchFamily="34" charset="0"/>
              </a:rPr>
              <a:t>and is well </a:t>
            </a:r>
            <a:r>
              <a:rPr lang="en-US" dirty="0" smtClean="0">
                <a:latin typeface="Arial" pitchFamily="34" charset="0"/>
                <a:cs typeface="Arial" pitchFamily="34" charset="0"/>
              </a:rPr>
              <a:t>established</a:t>
            </a:r>
          </a:p>
          <a:p>
            <a:pPr>
              <a:spcAft>
                <a:spcPts val="1200"/>
              </a:spcAft>
              <a:buSzPct val="70000"/>
              <a:buBlip>
                <a:blip r:embed="rId2"/>
              </a:buBlip>
            </a:pPr>
            <a:r>
              <a:rPr lang="en-US" dirty="0">
                <a:latin typeface="Arial" pitchFamily="34" charset="0"/>
                <a:cs typeface="Arial" pitchFamily="34" charset="0"/>
              </a:rPr>
              <a:t>Earth’s greenhouse effect triples the amount </a:t>
            </a:r>
            <a:r>
              <a:rPr lang="en-US" dirty="0" smtClean="0">
                <a:latin typeface="Arial" pitchFamily="34" charset="0"/>
                <a:cs typeface="Arial" pitchFamily="34" charset="0"/>
              </a:rPr>
              <a:t>	of </a:t>
            </a:r>
            <a:r>
              <a:rPr lang="en-US" dirty="0">
                <a:latin typeface="Arial" pitchFamily="34" charset="0"/>
                <a:cs typeface="Arial" pitchFamily="34" charset="0"/>
              </a:rPr>
              <a:t>radiation absorbed by the surface </a:t>
            </a:r>
            <a:r>
              <a:rPr lang="en-US" dirty="0" smtClean="0">
                <a:latin typeface="Arial" pitchFamily="34" charset="0"/>
                <a:cs typeface="Arial" pitchFamily="34" charset="0"/>
              </a:rPr>
              <a:t>	though </a:t>
            </a:r>
            <a:r>
              <a:rPr lang="en-US" dirty="0">
                <a:latin typeface="Arial" pitchFamily="34" charset="0"/>
                <a:cs typeface="Arial" pitchFamily="34" charset="0"/>
              </a:rPr>
              <a:t>it is regulated by trace gases </a:t>
            </a:r>
            <a:r>
              <a:rPr lang="en-US" dirty="0" smtClean="0">
                <a:latin typeface="Arial" pitchFamily="34" charset="0"/>
                <a:cs typeface="Arial" pitchFamily="34" charset="0"/>
              </a:rPr>
              <a:t>	comprising </a:t>
            </a:r>
            <a:r>
              <a:rPr lang="en-US" dirty="0">
                <a:latin typeface="Arial" pitchFamily="34" charset="0"/>
                <a:cs typeface="Arial" pitchFamily="34" charset="0"/>
              </a:rPr>
              <a:t>no more than 0.04% of the </a:t>
            </a:r>
            <a:r>
              <a:rPr lang="en-US" dirty="0" smtClean="0">
                <a:latin typeface="Arial" pitchFamily="34" charset="0"/>
                <a:cs typeface="Arial" pitchFamily="34" charset="0"/>
              </a:rPr>
              <a:t>	mass </a:t>
            </a:r>
            <a:r>
              <a:rPr lang="en-US" dirty="0">
                <a:latin typeface="Arial" pitchFamily="34" charset="0"/>
                <a:cs typeface="Arial" pitchFamily="34" charset="0"/>
              </a:rPr>
              <a:t>of the atmosphere. The </a:t>
            </a:r>
            <a:r>
              <a:rPr lang="en-US" dirty="0" smtClean="0">
                <a:latin typeface="Arial" pitchFamily="34" charset="0"/>
                <a:cs typeface="Arial" pitchFamily="34" charset="0"/>
              </a:rPr>
              <a:t>	concentration </a:t>
            </a:r>
            <a:r>
              <a:rPr lang="en-US" dirty="0">
                <a:latin typeface="Arial" pitchFamily="34" charset="0"/>
                <a:cs typeface="Arial" pitchFamily="34" charset="0"/>
              </a:rPr>
              <a:t>of CO</a:t>
            </a:r>
            <a:r>
              <a:rPr lang="en-US" baseline="-25000" dirty="0">
                <a:latin typeface="Arial" pitchFamily="34" charset="0"/>
                <a:cs typeface="Arial" pitchFamily="34" charset="0"/>
              </a:rPr>
              <a:t>2</a:t>
            </a:r>
            <a:r>
              <a:rPr lang="en-US" dirty="0">
                <a:latin typeface="Arial" pitchFamily="34" charset="0"/>
                <a:cs typeface="Arial" pitchFamily="34" charset="0"/>
              </a:rPr>
              <a:t> has increased by </a:t>
            </a:r>
            <a:r>
              <a:rPr lang="en-US" dirty="0" smtClean="0">
                <a:latin typeface="Arial" pitchFamily="34" charset="0"/>
                <a:cs typeface="Arial" pitchFamily="34" charset="0"/>
              </a:rPr>
              <a:t>	~</a:t>
            </a:r>
            <a:r>
              <a:rPr lang="en-US" dirty="0">
                <a:latin typeface="Arial" pitchFamily="34" charset="0"/>
                <a:cs typeface="Arial" pitchFamily="34" charset="0"/>
              </a:rPr>
              <a:t>45% since the dawn of the industrial </a:t>
            </a:r>
            <a:r>
              <a:rPr lang="en-US" dirty="0" smtClean="0">
                <a:latin typeface="Arial" pitchFamily="34" charset="0"/>
                <a:cs typeface="Arial" pitchFamily="34" charset="0"/>
              </a:rPr>
              <a:t>	revolution</a:t>
            </a:r>
            <a:endParaRPr lang="en-US" dirty="0" smtClean="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92500" lnSpcReduction="10000"/>
          </a:bodyPr>
          <a:lstStyle/>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smtClean="0">
                <a:latin typeface="Arial" pitchFamily="34" charset="0"/>
                <a:cs typeface="Arial" pitchFamily="34" charset="0"/>
              </a:rPr>
              <a:t>o</a:t>
            </a:r>
            <a:r>
              <a:rPr lang="en-US" dirty="0" err="1" smtClean="0">
                <a:latin typeface="Arial" pitchFamily="34" charset="0"/>
                <a:cs typeface="Arial" pitchFamily="34" charset="0"/>
              </a:rPr>
              <a:t>C</a:t>
            </a:r>
            <a:r>
              <a:rPr lang="en-US" dirty="0" smtClean="0">
                <a:latin typeface="Arial" pitchFamily="34" charset="0"/>
                <a:cs typeface="Arial" pitchFamily="34" charset="0"/>
              </a:rPr>
              <a:t> for each doubling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Long atmospheric lifetime (~1000 years) of </a:t>
            </a:r>
            <a:r>
              <a:rPr lang="en-US" dirty="0">
                <a:latin typeface="Arial" pitchFamily="34" charset="0"/>
                <a:cs typeface="Arial" pitchFamily="34" charset="0"/>
              </a:rPr>
              <a:t>CO</a:t>
            </a:r>
            <a:r>
              <a:rPr lang="en-US" baseline="-25000" dirty="0">
                <a:latin typeface="Arial" pitchFamily="34" charset="0"/>
                <a:cs typeface="Arial" pitchFamily="34" charset="0"/>
              </a:rPr>
              <a:t>2</a:t>
            </a:r>
            <a:r>
              <a:rPr lang="en-US" dirty="0" smtClean="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58"/>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92500" lnSpcReduction="20000"/>
          </a:bodyPr>
          <a:lstStyle/>
          <a:p>
            <a:pPr>
              <a:buSzPct val="70000"/>
              <a:buBlip>
                <a:blip r:embed="rId2"/>
              </a:buBlip>
            </a:pPr>
            <a:r>
              <a:rPr lang="en-US" dirty="0" smtClean="0">
                <a:latin typeface="Arial" pitchFamily="34" charset="0"/>
                <a:cs typeface="Arial" pitchFamily="34" charset="0"/>
              </a:rPr>
              <a:t>Renewables are fine, but if we want to 	decarbonize fast, nuclear fission is 	essential. Climate risks are far greater 	than nuclear risks.</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We will eventually need to do this anyway. 	Why not start now?</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Real world economics:  20 years from now, 	will we be selling clean energy technology 	to China and India, or buying it from 	them?</a:t>
            </a:r>
            <a:endParaRPr lang="en-US" dirty="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153773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58"/>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440362"/>
          </a:xfrm>
        </p:spPr>
        <p:txBody>
          <a:bodyPr>
            <a:normAutofit fontScale="92500"/>
          </a:bodyPr>
          <a:lstStyle/>
          <a:p>
            <a:pPr>
              <a:buSzPct val="70000"/>
              <a:buBlip>
                <a:blip r:embed="rId2"/>
              </a:buBlip>
            </a:pPr>
            <a:r>
              <a:rPr lang="en-US" b="1" dirty="0" smtClean="0">
                <a:latin typeface="Arial" pitchFamily="34" charset="0"/>
                <a:cs typeface="Arial" pitchFamily="34" charset="0"/>
              </a:rPr>
              <a:t>How to achieve rapid de-carbonization:</a:t>
            </a:r>
          </a:p>
          <a:p>
            <a:pPr lvl="1">
              <a:buSzPct val="70000"/>
              <a:buBlip>
                <a:blip r:embed="rId2"/>
              </a:buBlip>
            </a:pPr>
            <a:r>
              <a:rPr lang="en-US" dirty="0" smtClean="0">
                <a:latin typeface="Arial" pitchFamily="34" charset="0"/>
                <a:cs typeface="Arial" pitchFamily="34" charset="0"/>
              </a:rPr>
              <a:t>Eliminate all energy subsidies (coal, oil, gas, solar, wind, hydro, nuclear)</a:t>
            </a:r>
          </a:p>
          <a:p>
            <a:pPr lvl="1">
              <a:buSzPct val="70000"/>
              <a:buBlip>
                <a:blip r:embed="rId2"/>
              </a:buBlip>
            </a:pPr>
            <a:r>
              <a:rPr lang="en-US" dirty="0" smtClean="0">
                <a:latin typeface="Arial" pitchFamily="34" charset="0"/>
                <a:cs typeface="Arial" pitchFamily="34" charset="0"/>
              </a:rPr>
              <a:t>Tax health externalities using existing high quality data on energy mortality and other health costs. (Would eliminate coal immediately)</a:t>
            </a:r>
          </a:p>
          <a:p>
            <a:pPr lvl="1">
              <a:buSzPct val="70000"/>
              <a:buBlip>
                <a:blip r:embed="rId2"/>
              </a:buBlip>
            </a:pPr>
            <a:r>
              <a:rPr lang="en-US" dirty="0" smtClean="0">
                <a:latin typeface="Arial" pitchFamily="34" charset="0"/>
                <a:cs typeface="Arial" pitchFamily="34" charset="0"/>
              </a:rPr>
              <a:t>Tax climate externalities by pricing carbon according to how much it costs to extract it from the atmosphere. (Graceful ramp-up period)</a:t>
            </a:r>
          </a:p>
          <a:p>
            <a:pPr lvl="1">
              <a:buSzPct val="70000"/>
              <a:buBlip>
                <a:blip r:embed="rId2"/>
              </a:buBlip>
            </a:pPr>
            <a:r>
              <a:rPr lang="en-US" dirty="0" smtClean="0">
                <a:latin typeface="Arial" pitchFamily="34" charset="0"/>
                <a:cs typeface="Arial" pitchFamily="34" charset="0"/>
              </a:rPr>
              <a:t>Support research and development of low-carbon energy and carbon extraction</a:t>
            </a:r>
            <a:endParaRPr lang="en-US" dirty="0" smtClean="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38725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2113598"/>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1663121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r>
              <a:rPr lang="en-US" dirty="0">
                <a:solidFill>
                  <a:prstClr val="black"/>
                </a:solidFill>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81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9615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694" y="664094"/>
            <a:ext cx="51005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20,000 years before present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448" y="1479049"/>
            <a:ext cx="8444820" cy="4614179"/>
          </a:xfrm>
          <a:prstGeom prst="rect">
            <a:avLst/>
          </a:prstGeom>
        </p:spPr>
      </p:pic>
    </p:spTree>
    <p:extLst>
      <p:ext uri="{BB962C8B-B14F-4D97-AF65-F5344CB8AC3E}">
        <p14:creationId xmlns:p14="http://schemas.microsoft.com/office/powerpoint/2010/main" val="1840577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 y="851327"/>
            <a:ext cx="8534400" cy="3416320"/>
          </a:xfrm>
          <a:prstGeom prst="rect">
            <a:avLst/>
          </a:prstGeom>
        </p:spPr>
        <p:txBody>
          <a:bodyPr wrap="square">
            <a:spAutoFit/>
          </a:bodyPr>
          <a:lstStyle/>
          <a:p>
            <a:r>
              <a:rPr lang="en-US" b="1" u="sng" dirty="0"/>
              <a:t>Energy Source</a:t>
            </a:r>
            <a:r>
              <a:rPr lang="en-US" dirty="0"/>
              <a:t>              </a:t>
            </a:r>
            <a:r>
              <a:rPr lang="en-US" dirty="0" smtClean="0"/>
              <a:t>  </a:t>
            </a:r>
            <a:r>
              <a:rPr lang="en-US" dirty="0"/>
              <a:t> </a:t>
            </a:r>
            <a:r>
              <a:rPr lang="en-US" dirty="0" smtClean="0"/>
              <a:t>   </a:t>
            </a:r>
            <a:r>
              <a:rPr lang="en-US" b="1" u="sng" dirty="0" smtClean="0"/>
              <a:t>Mortality </a:t>
            </a:r>
            <a:r>
              <a:rPr lang="en-US" b="1" u="sng" dirty="0"/>
              <a:t>Rate (deaths/</a:t>
            </a:r>
            <a:r>
              <a:rPr lang="en-US" b="1" u="sng" dirty="0" err="1"/>
              <a:t>trillionkWhr</a:t>
            </a:r>
            <a:r>
              <a:rPr lang="en-US" b="1" u="sng" dirty="0" smtClean="0"/>
              <a:t>)</a:t>
            </a:r>
          </a:p>
          <a:p>
            <a:endParaRPr lang="en-US" b="1" u="sng" dirty="0"/>
          </a:p>
          <a:p>
            <a:r>
              <a:rPr lang="en-US" dirty="0"/>
              <a:t>Coal – global average         170,000    (50% global electricity)</a:t>
            </a:r>
          </a:p>
          <a:p>
            <a:r>
              <a:rPr lang="en-US" dirty="0"/>
              <a:t>Coal – China                         280,000 </a:t>
            </a:r>
            <a:r>
              <a:rPr lang="en-US" dirty="0" smtClean="0"/>
              <a:t> </a:t>
            </a:r>
            <a:r>
              <a:rPr lang="en-US" dirty="0"/>
              <a:t>  (75% China’s electricity)</a:t>
            </a:r>
          </a:p>
          <a:p>
            <a:r>
              <a:rPr lang="en-US" dirty="0"/>
              <a:t>Coal – U.S.                               15,000    (44% U.S. electricity)</a:t>
            </a:r>
          </a:p>
          <a:p>
            <a:r>
              <a:rPr lang="en-US" dirty="0"/>
              <a:t>Oil </a:t>
            </a:r>
            <a:r>
              <a:rPr lang="en-US" dirty="0" smtClean="0"/>
              <a:t> (electricity) </a:t>
            </a:r>
            <a:r>
              <a:rPr lang="en-US" dirty="0"/>
              <a:t>                      36,000    (36% of energy, 8% of </a:t>
            </a:r>
            <a:r>
              <a:rPr lang="en-US" dirty="0" smtClean="0"/>
              <a:t>Natural </a:t>
            </a:r>
            <a:r>
              <a:rPr lang="en-US" dirty="0"/>
              <a:t>Gas                             </a:t>
            </a:r>
            <a:r>
              <a:rPr lang="en-US" dirty="0" smtClean="0"/>
              <a:t>              </a:t>
            </a:r>
            <a:r>
              <a:rPr lang="en-US" dirty="0"/>
              <a:t>  </a:t>
            </a:r>
            <a:r>
              <a:rPr lang="en-US" dirty="0" smtClean="0"/>
              <a:t>4,000</a:t>
            </a:r>
            <a:r>
              <a:rPr lang="en-US" dirty="0"/>
              <a:t>    (20% global electricity)</a:t>
            </a:r>
          </a:p>
          <a:p>
            <a:r>
              <a:rPr lang="en-US" dirty="0"/>
              <a:t>Biofuel/Biomass                    24,000    (21% global energy)</a:t>
            </a:r>
          </a:p>
          <a:p>
            <a:r>
              <a:rPr lang="en-US" dirty="0"/>
              <a:t>Solar (rooftop)                            </a:t>
            </a:r>
            <a:r>
              <a:rPr lang="en-US" dirty="0" smtClean="0"/>
              <a:t>440</a:t>
            </a:r>
            <a:r>
              <a:rPr lang="en-US" dirty="0"/>
              <a:t> </a:t>
            </a:r>
            <a:r>
              <a:rPr lang="en-US" dirty="0" smtClean="0"/>
              <a:t> </a:t>
            </a:r>
            <a:r>
              <a:rPr lang="en-US" dirty="0"/>
              <a:t>   (&lt; 1% global electricity)</a:t>
            </a:r>
          </a:p>
          <a:p>
            <a:r>
              <a:rPr lang="en-US" dirty="0"/>
              <a:t>Wind                                            </a:t>
            </a:r>
            <a:r>
              <a:rPr lang="en-US" dirty="0" smtClean="0"/>
              <a:t> 150</a:t>
            </a:r>
            <a:r>
              <a:rPr lang="en-US" dirty="0"/>
              <a:t>    (~ 1% global electricity)</a:t>
            </a:r>
          </a:p>
          <a:p>
            <a:r>
              <a:rPr lang="en-US" dirty="0"/>
              <a:t>Hydro – global average          1,400    (15% global electricity)</a:t>
            </a:r>
          </a:p>
          <a:p>
            <a:r>
              <a:rPr lang="en-US" dirty="0"/>
              <a:t>Nuclear – global average            90    (17%  global electricity w/</a:t>
            </a:r>
            <a:r>
              <a:rPr lang="en-US" dirty="0" err="1"/>
              <a:t>Chern&amp;Fukush</a:t>
            </a:r>
            <a:r>
              <a:rPr lang="en-US" dirty="0"/>
              <a:t>)</a:t>
            </a:r>
          </a:p>
        </p:txBody>
      </p:sp>
    </p:spTree>
    <p:extLst>
      <p:ext uri="{BB962C8B-B14F-4D97-AF65-F5344CB8AC3E}">
        <p14:creationId xmlns:p14="http://schemas.microsoft.com/office/powerpoint/2010/main" val="4179476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logs.de/klimalounge/files/had4_v2_g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 y="386715"/>
            <a:ext cx="7403465" cy="51380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94" y="5830391"/>
            <a:ext cx="8185786" cy="646331"/>
          </a:xfrm>
          <a:prstGeom prst="rect">
            <a:avLst/>
          </a:prstGeom>
        </p:spPr>
        <p:txBody>
          <a:bodyPr wrap="square">
            <a:spAutoFit/>
          </a:bodyPr>
          <a:lstStyle/>
          <a:p>
            <a:r>
              <a:rPr lang="en-US" dirty="0"/>
              <a:t>Global temperature (annual values) in the data from NASA GISS (orange) and from </a:t>
            </a:r>
            <a:r>
              <a:rPr lang="en-US" dirty="0" err="1"/>
              <a:t>Cowtan</a:t>
            </a:r>
            <a:r>
              <a:rPr lang="en-US" dirty="0"/>
              <a:t> &amp; Way (blue), i.e. HadCRUT4 with interpolated data gaps. </a:t>
            </a:r>
          </a:p>
        </p:txBody>
      </p:sp>
    </p:spTree>
    <p:extLst>
      <p:ext uri="{BB962C8B-B14F-4D97-AF65-F5344CB8AC3E}">
        <p14:creationId xmlns:p14="http://schemas.microsoft.com/office/powerpoint/2010/main" val="21172407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8118615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logs.de/klimalounge/files/gistemp_nino_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 y="1686877"/>
            <a:ext cx="85725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1" y="5077778"/>
            <a:ext cx="7823834" cy="646331"/>
          </a:xfrm>
          <a:prstGeom prst="rect">
            <a:avLst/>
          </a:prstGeom>
        </p:spPr>
        <p:txBody>
          <a:bodyPr wrap="square">
            <a:spAutoFit/>
          </a:bodyPr>
          <a:lstStyle/>
          <a:p>
            <a:r>
              <a:rPr lang="en-US" dirty="0"/>
              <a:t>The GISS data, with El Niño and La Niña conditions highlighted. Neutral years like 2013 are gray. </a:t>
            </a:r>
            <a:endParaRPr lang="en-US" dirty="0">
              <a:effectLst/>
            </a:endParaRPr>
          </a:p>
        </p:txBody>
      </p:sp>
    </p:spTree>
    <p:extLst>
      <p:ext uri="{BB962C8B-B14F-4D97-AF65-F5344CB8AC3E}">
        <p14:creationId xmlns:p14="http://schemas.microsoft.com/office/powerpoint/2010/main" val="27095426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mino trend ENSO volcanic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9" y="908654"/>
            <a:ext cx="7306274" cy="4763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5200" y="5528427"/>
            <a:ext cx="7160883" cy="923330"/>
          </a:xfrm>
          <a:prstGeom prst="rect">
            <a:avLst/>
          </a:prstGeom>
        </p:spPr>
        <p:txBody>
          <a:bodyPr wrap="square">
            <a:spAutoFit/>
          </a:bodyPr>
          <a:lstStyle/>
          <a:p>
            <a:r>
              <a:rPr lang="en-US" dirty="0" smtClean="0"/>
              <a:t>Adjusted </a:t>
            </a:r>
            <a:r>
              <a:rPr lang="en-US" dirty="0"/>
              <a:t>annual average temperature data with the estimated impact of El Niño, volcanic eruptions, solar variation, and the residual annual cycle </a:t>
            </a:r>
            <a:r>
              <a:rPr lang="en-US" dirty="0" smtClean="0"/>
              <a:t>removed.</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907" y="441007"/>
            <a:ext cx="6448425" cy="4391025"/>
          </a:xfrm>
          <a:prstGeom prst="rect">
            <a:avLst/>
          </a:prstGeom>
        </p:spPr>
      </p:pic>
      <p:sp>
        <p:nvSpPr>
          <p:cNvPr id="3" name="Rectangle 2"/>
          <p:cNvSpPr/>
          <p:nvPr/>
        </p:nvSpPr>
        <p:spPr>
          <a:xfrm>
            <a:off x="1249680" y="5122317"/>
            <a:ext cx="7162800" cy="1200329"/>
          </a:xfrm>
          <a:prstGeom prst="rect">
            <a:avLst/>
          </a:prstGeom>
        </p:spPr>
        <p:txBody>
          <a:bodyPr wrap="square">
            <a:spAutoFit/>
          </a:bodyPr>
          <a:lstStyle/>
          <a:p>
            <a:r>
              <a:rPr lang="en-US" dirty="0"/>
              <a:t>Figure 1: Average global temperature surface anomaly multi-model mean from CMIP5 (green) and as measured by the NASA Goddard Institute for Space Studies (GISS black).  Most of this figure is a </a:t>
            </a:r>
            <a:r>
              <a:rPr lang="en-US" dirty="0" err="1"/>
              <a:t>hindcast</a:t>
            </a:r>
            <a:r>
              <a:rPr lang="en-US" dirty="0"/>
              <a:t> of models fitting past temperature data.</a:t>
            </a:r>
          </a:p>
        </p:txBody>
      </p:sp>
    </p:spTree>
    <p:extLst>
      <p:ext uri="{BB962C8B-B14F-4D97-AF65-F5344CB8AC3E}">
        <p14:creationId xmlns:p14="http://schemas.microsoft.com/office/powerpoint/2010/main" val="11858898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midt model-data 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75" y="181080"/>
            <a:ext cx="6478906" cy="5416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5880" y="5597445"/>
            <a:ext cx="6492240" cy="923330"/>
          </a:xfrm>
          <a:prstGeom prst="rect">
            <a:avLst/>
          </a:prstGeom>
        </p:spPr>
        <p:txBody>
          <a:bodyPr wrap="square">
            <a:spAutoFit/>
          </a:bodyPr>
          <a:lstStyle/>
          <a:p>
            <a:r>
              <a:rPr lang="en-US" dirty="0"/>
              <a:t>Figure 2: 2007 IPCC report model ensemble mean (black) and 95% individual model run envelope (grey) vs. surface temperature </a:t>
            </a:r>
            <a:r>
              <a:rPr lang="en-US" dirty="0" smtClean="0"/>
              <a:t>anomaly </a:t>
            </a:r>
            <a:r>
              <a:rPr lang="en-US" dirty="0"/>
              <a:t>from GISS (blue), NOAA (yellow), and HadCRUT3 (red).</a:t>
            </a:r>
          </a:p>
        </p:txBody>
      </p:sp>
    </p:spTree>
    <p:extLst>
      <p:ext uri="{BB962C8B-B14F-4D97-AF65-F5344CB8AC3E}">
        <p14:creationId xmlns:p14="http://schemas.microsoft.com/office/powerpoint/2010/main" val="1130499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1240" y="170180"/>
            <a:ext cx="5471160" cy="2735580"/>
          </a:xfrm>
          <a:prstGeom prst="rect">
            <a:avLst/>
          </a:prstGeom>
        </p:spPr>
      </p:pic>
      <p:sp>
        <p:nvSpPr>
          <p:cNvPr id="3" name="Rectangle 2"/>
          <p:cNvSpPr/>
          <p:nvPr/>
        </p:nvSpPr>
        <p:spPr>
          <a:xfrm>
            <a:off x="731520" y="2828836"/>
            <a:ext cx="6126480" cy="923330"/>
          </a:xfrm>
          <a:prstGeom prst="rect">
            <a:avLst/>
          </a:prstGeom>
        </p:spPr>
        <p:txBody>
          <a:bodyPr wrap="square">
            <a:spAutoFit/>
          </a:bodyPr>
          <a:lstStyle/>
          <a:p>
            <a:r>
              <a:rPr lang="en-US" dirty="0"/>
              <a:t>Figure 5: 1970-1990 aerosol loading of the atmosphere over the lower 48 United States and estimated associated surface air temperature change.</a:t>
            </a:r>
          </a:p>
        </p:txBody>
      </p:sp>
      <p:pic>
        <p:nvPicPr>
          <p:cNvPr id="4" name="Picture 3"/>
          <p:cNvPicPr>
            <a:picLocks noChangeAspect="1"/>
          </p:cNvPicPr>
          <p:nvPr/>
        </p:nvPicPr>
        <p:blipFill>
          <a:blip r:embed="rId4"/>
          <a:stretch>
            <a:fillRect/>
          </a:stretch>
        </p:blipFill>
        <p:spPr>
          <a:xfrm>
            <a:off x="731520" y="4010522"/>
            <a:ext cx="4800600" cy="2400300"/>
          </a:xfrm>
          <a:prstGeom prst="rect">
            <a:avLst/>
          </a:prstGeom>
        </p:spPr>
      </p:pic>
      <p:sp>
        <p:nvSpPr>
          <p:cNvPr id="5" name="Rectangle 4"/>
          <p:cNvSpPr/>
          <p:nvPr/>
        </p:nvSpPr>
        <p:spPr>
          <a:xfrm>
            <a:off x="5750560" y="4702046"/>
            <a:ext cx="3393440" cy="1200329"/>
          </a:xfrm>
          <a:prstGeom prst="rect">
            <a:avLst/>
          </a:prstGeom>
        </p:spPr>
        <p:txBody>
          <a:bodyPr wrap="square">
            <a:spAutoFit/>
          </a:bodyPr>
          <a:lstStyle/>
          <a:p>
            <a:r>
              <a:rPr lang="en-US" dirty="0"/>
              <a:t>Figure 6: Observed total surface temperature change over the lower 48 United States from 1930 to 1990.</a:t>
            </a:r>
          </a:p>
        </p:txBody>
      </p:sp>
    </p:spTree>
    <p:extLst>
      <p:ext uri="{BB962C8B-B14F-4D97-AF65-F5344CB8AC3E}">
        <p14:creationId xmlns:p14="http://schemas.microsoft.com/office/powerpoint/2010/main" val="15754030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2581938418"/>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solidFill>
                  <a:prstClr val="black"/>
                </a:solidFill>
              </a:rPr>
              <a:t>“Hockey Stick”</a:t>
            </a:r>
            <a:endParaRPr lang="en-US" sz="2000" dirty="0">
              <a:solidFill>
                <a:prstClr val="black"/>
              </a:solidFill>
            </a:endParaRPr>
          </a:p>
        </p:txBody>
      </p:sp>
    </p:spTree>
    <p:extLst>
      <p:ext uri="{BB962C8B-B14F-4D97-AF65-F5344CB8AC3E}">
        <p14:creationId xmlns:p14="http://schemas.microsoft.com/office/powerpoint/2010/main" val="95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374" y="811578"/>
            <a:ext cx="7403994" cy="4802043"/>
          </a:xfrm>
          <a:prstGeom prst="rect">
            <a:avLst/>
          </a:prstGeom>
        </p:spPr>
      </p:pic>
      <p:sp>
        <p:nvSpPr>
          <p:cNvPr id="4" name="TextBox 3"/>
          <p:cNvSpPr txBox="1"/>
          <p:nvPr/>
        </p:nvSpPr>
        <p:spPr>
          <a:xfrm>
            <a:off x="3228230" y="6225871"/>
            <a:ext cx="581240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Annan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Hargreaves, </a:t>
            </a:r>
            <a:r>
              <a:rPr kumimoji="0" lang="en-US"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Clim</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Past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367–376, 2013</a:t>
            </a:r>
            <a:endPar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61366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3" r="864" b="2189"/>
          <a:stretch/>
        </p:blipFill>
        <p:spPr>
          <a:xfrm>
            <a:off x="397829" y="1422400"/>
            <a:ext cx="8587280" cy="4257040"/>
          </a:xfrm>
          <a:prstGeom prst="rect">
            <a:avLst/>
          </a:prstGeom>
        </p:spPr>
      </p:pic>
      <p:sp>
        <p:nvSpPr>
          <p:cNvPr id="5" name="Title 4"/>
          <p:cNvSpPr>
            <a:spLocks noGrp="1"/>
          </p:cNvSpPr>
          <p:nvPr>
            <p:ph type="title"/>
          </p:nvPr>
        </p:nvSpPr>
        <p:spPr/>
        <p:txBody>
          <a:bodyPr/>
          <a:lstStyle/>
          <a:p>
            <a:r>
              <a:rPr lang="en-US" dirty="0" smtClean="0"/>
              <a:t>Renewables Require </a:t>
            </a:r>
            <a:r>
              <a:rPr lang="en-US" dirty="0" err="1" smtClean="0"/>
              <a:t>Baseload</a:t>
            </a:r>
            <a:endParaRPr lang="en-US" dirty="0"/>
          </a:p>
        </p:txBody>
      </p:sp>
    </p:spTree>
    <p:extLst>
      <p:ext uri="{BB962C8B-B14F-4D97-AF65-F5344CB8AC3E}">
        <p14:creationId xmlns:p14="http://schemas.microsoft.com/office/powerpoint/2010/main" val="41852488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deployed on 15-25 year time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5" y="2252578"/>
            <a:ext cx="8505825" cy="3436069"/>
          </a:xfrm>
          <a:prstGeom prst="rect">
            <a:avLst/>
          </a:prstGeom>
        </p:spPr>
      </p:pic>
    </p:spTree>
    <p:extLst>
      <p:ext uri="{BB962C8B-B14F-4D97-AF65-F5344CB8AC3E}">
        <p14:creationId xmlns:p14="http://schemas.microsoft.com/office/powerpoint/2010/main" val="3400681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19393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rricanes dominate economic losses from dis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 y="1132925"/>
            <a:ext cx="7394613" cy="5465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62" y="311971"/>
            <a:ext cx="8122024" cy="523220"/>
          </a:xfrm>
          <a:prstGeom prst="rect">
            <a:avLst/>
          </a:prstGeom>
          <a:noFill/>
        </p:spPr>
        <p:txBody>
          <a:bodyPr wrap="square" rtlCol="0">
            <a:spAutoFit/>
          </a:bodyPr>
          <a:lstStyle/>
          <a:p>
            <a:pPr algn="ctr"/>
            <a:r>
              <a:rPr lang="en-US" sz="2800" dirty="0" smtClean="0">
                <a:solidFill>
                  <a:srgbClr val="0000FF"/>
                </a:solidFill>
                <a:cs typeface="Arial" charset="0"/>
              </a:rPr>
              <a:t>Total US Damages by Natural Hazard, 1980-2012</a:t>
            </a:r>
            <a:endParaRPr lang="en-US" sz="2800" dirty="0">
              <a:solidFill>
                <a:srgbClr val="0000FF"/>
              </a:solidFill>
              <a:cs typeface="Arial" charset="0"/>
            </a:endParaRPr>
          </a:p>
        </p:txBody>
      </p:sp>
      <p:sp>
        <p:nvSpPr>
          <p:cNvPr id="4" name="TextBox 3"/>
          <p:cNvSpPr txBox="1"/>
          <p:nvPr/>
        </p:nvSpPr>
        <p:spPr>
          <a:xfrm>
            <a:off x="172122" y="6217920"/>
            <a:ext cx="1968650" cy="369332"/>
          </a:xfrm>
          <a:prstGeom prst="rect">
            <a:avLst/>
          </a:prstGeom>
          <a:noFill/>
        </p:spPr>
        <p:txBody>
          <a:bodyPr wrap="square" rtlCol="0">
            <a:spAutoFit/>
          </a:bodyPr>
          <a:lstStyle/>
          <a:p>
            <a:r>
              <a:rPr lang="en-US" dirty="0" smtClean="0">
                <a:solidFill>
                  <a:prstClr val="black"/>
                </a:solidFill>
                <a:cs typeface="Arial" charset="0"/>
              </a:rPr>
              <a:t>Source:  NOAA</a:t>
            </a:r>
            <a:endParaRPr lang="en-US" dirty="0">
              <a:solidFill>
                <a:prstClr val="black"/>
              </a:solidFill>
              <a:cs typeface="Arial" charset="0"/>
            </a:endParaRPr>
          </a:p>
        </p:txBody>
      </p:sp>
    </p:spTree>
    <p:extLst>
      <p:ext uri="{BB962C8B-B14F-4D97-AF65-F5344CB8AC3E}">
        <p14:creationId xmlns:p14="http://schemas.microsoft.com/office/powerpoint/2010/main" val="19834035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808" y="1295400"/>
            <a:ext cx="7010400" cy="5259817"/>
          </a:xfrm>
          <a:prstGeom prst="rect">
            <a:avLst/>
          </a:prstGeom>
        </p:spPr>
      </p:pic>
      <p:sp>
        <p:nvSpPr>
          <p:cNvPr id="3" name="Title 2"/>
          <p:cNvSpPr>
            <a:spLocks noGrp="1"/>
          </p:cNvSpPr>
          <p:nvPr>
            <p:ph type="title"/>
          </p:nvPr>
        </p:nvSpPr>
        <p:spPr>
          <a:xfrm>
            <a:off x="503208" y="152400"/>
            <a:ext cx="8229600" cy="1143000"/>
          </a:xfrm>
        </p:spPr>
        <p:txBody>
          <a:bodyPr>
            <a:normAutofit/>
          </a:bodyPr>
          <a:lstStyle/>
          <a:p>
            <a:r>
              <a:rPr lang="en-US" sz="3200" dirty="0" smtClean="0"/>
              <a:t>Global Hurricane Power under RCP 8.5</a:t>
            </a:r>
            <a:endParaRPr lang="en-US" sz="3200" dirty="0"/>
          </a:p>
        </p:txBody>
      </p:sp>
    </p:spTree>
    <p:extLst>
      <p:ext uri="{BB962C8B-B14F-4D97-AF65-F5344CB8AC3E}">
        <p14:creationId xmlns:p14="http://schemas.microsoft.com/office/powerpoint/2010/main" val="8889373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3652433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Sea Ice Ex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67" y="1279722"/>
            <a:ext cx="6031865" cy="543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46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2/2f/Whitechuck_glacier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251776"/>
            <a:ext cx="4657746" cy="285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 Chuck Glacier in 2006; the glacier has retreated 1.9 kilometres (1.2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4" y="3616642"/>
            <a:ext cx="4679753" cy="245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6367" y="1097280"/>
            <a:ext cx="359664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a:t>
            </a:r>
          </a:p>
          <a:p>
            <a:pPr algn="ctr"/>
            <a:r>
              <a:rPr lang="en-US" sz="2000" dirty="0" smtClean="0">
                <a:solidFill>
                  <a:srgbClr val="0000FF"/>
                </a:solidFill>
                <a:latin typeface="Arial" panose="020B0604020202020204" pitchFamily="34" charset="0"/>
                <a:cs typeface="Arial" panose="020B0604020202020204" pitchFamily="34" charset="0"/>
              </a:rPr>
              <a:t>Washington state, in 1973</a:t>
            </a:r>
          </a:p>
        </p:txBody>
      </p:sp>
      <p:sp>
        <p:nvSpPr>
          <p:cNvPr id="4" name="TextBox 3"/>
          <p:cNvSpPr txBox="1"/>
          <p:nvPr/>
        </p:nvSpPr>
        <p:spPr>
          <a:xfrm>
            <a:off x="5514361" y="4015690"/>
            <a:ext cx="3495040" cy="1323439"/>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 in 2006 from same vantage point. The glacier retreated 1.2 miles in 30 years.</a:t>
            </a:r>
          </a:p>
        </p:txBody>
      </p:sp>
    </p:spTree>
    <p:extLst>
      <p:ext uri="{BB962C8B-B14F-4D97-AF65-F5344CB8AC3E}">
        <p14:creationId xmlns:p14="http://schemas.microsoft.com/office/powerpoint/2010/main" val="178242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transitmiami.com/wp-content/uploads/2009/09/091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086600" cy="5317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5943600"/>
            <a:ext cx="7543800"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charset="0"/>
                <a:cs typeface="Arial" charset="0"/>
              </a:rPr>
              <a:t>Miami Beach</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6496142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17" y="976312"/>
            <a:ext cx="8466898" cy="5404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5200" y="213360"/>
            <a:ext cx="6969760" cy="523220"/>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Ramping up Fission Power</a:t>
            </a:r>
          </a:p>
        </p:txBody>
      </p:sp>
    </p:spTree>
    <p:extLst>
      <p:ext uri="{BB962C8B-B14F-4D97-AF65-F5344CB8AC3E}">
        <p14:creationId xmlns:p14="http://schemas.microsoft.com/office/powerpoint/2010/main" val="3084503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smtClean="0"/>
              <a:t>  Polar radiative forcing:  10 W/m</a:t>
            </a:r>
            <a:r>
              <a:rPr lang="en-US" sz="2000" baseline="30000" dirty="0" smtClean="0"/>
              <a:t>2</a:t>
            </a:r>
            <a:r>
              <a:rPr lang="en-US" sz="2000" dirty="0" smtClean="0"/>
              <a:t>    (</a:t>
            </a:r>
            <a:r>
              <a:rPr lang="en-US" sz="2000" dirty="0"/>
              <a:t>4 </a:t>
            </a:r>
            <a:r>
              <a:rPr lang="en-US" sz="2000" dirty="0" smtClean="0"/>
              <a:t>W/m</a:t>
            </a:r>
            <a:r>
              <a:rPr lang="en-US" sz="1800" baseline="30000" dirty="0" smtClean="0"/>
              <a:t>2</a:t>
            </a:r>
            <a:r>
              <a:rPr lang="en-US" sz="1800" dirty="0" smtClean="0"/>
              <a:t> for 2 x CO</a:t>
            </a:r>
            <a:r>
              <a:rPr lang="en-US" sz="1800" baseline="-25000" dirty="0" smtClean="0"/>
              <a:t>2</a:t>
            </a:r>
            <a:r>
              <a:rPr lang="en-US" sz="1800" dirty="0" smtClean="0"/>
              <a:t>)</a:t>
            </a:r>
            <a:endParaRPr lang="en-US" sz="2000" baseline="30000" dirty="0" smtClean="0"/>
          </a:p>
          <a:p>
            <a:r>
              <a:rPr lang="en-US" sz="2000" baseline="30000" dirty="0"/>
              <a:t> </a:t>
            </a:r>
            <a:r>
              <a:rPr lang="en-US" sz="2000" baseline="30000" dirty="0" smtClean="0"/>
              <a:t>  </a:t>
            </a:r>
            <a:r>
              <a:rPr lang="en-US" sz="2000" dirty="0" smtClean="0"/>
              <a:t>Global mean temperature fluctuation:  ~5 C</a:t>
            </a:r>
            <a:endParaRPr lang="en-US" sz="2000" dirty="0"/>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781" y="939632"/>
            <a:ext cx="7911478" cy="5293644"/>
          </a:xfrm>
          <a:prstGeom prst="rect">
            <a:avLst/>
          </a:prstGeom>
        </p:spPr>
      </p:pic>
      <p:sp>
        <p:nvSpPr>
          <p:cNvPr id="3" name="Title 2"/>
          <p:cNvSpPr>
            <a:spLocks noGrp="1"/>
          </p:cNvSpPr>
          <p:nvPr>
            <p:ph type="title"/>
          </p:nvPr>
        </p:nvSpPr>
        <p:spPr>
          <a:xfrm>
            <a:off x="729859" y="0"/>
            <a:ext cx="7772400" cy="1143000"/>
          </a:xfrm>
        </p:spPr>
        <p:txBody>
          <a:bodyPr/>
          <a:lstStyle/>
          <a:p>
            <a:r>
              <a:rPr lang="en-US" sz="3200" dirty="0" smtClean="0">
                <a:solidFill>
                  <a:srgbClr val="0000FF"/>
                </a:solidFill>
              </a:rPr>
              <a:t>Carbon Emissions and GDP in Sweden</a:t>
            </a:r>
            <a:endParaRPr lang="en-US" sz="3200" dirty="0">
              <a:solidFill>
                <a:srgbClr val="0000FF"/>
              </a:solidFill>
            </a:endParaRPr>
          </a:p>
        </p:txBody>
      </p:sp>
    </p:spTree>
    <p:extLst>
      <p:ext uri="{BB962C8B-B14F-4D97-AF65-F5344CB8AC3E}">
        <p14:creationId xmlns:p14="http://schemas.microsoft.com/office/powerpoint/2010/main" val="8668433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28663"/>
            <a:ext cx="1608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01600"/>
            <a:ext cx="8229600" cy="7620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a:solidFill>
                  <a:srgbClr val="C00000"/>
                </a:solidFill>
              </a:rPr>
              <a:t>O</a:t>
            </a:r>
            <a:r>
              <a:rPr lang="en-US" sz="3400" b="1" kern="0" dirty="0" smtClean="0">
                <a:solidFill>
                  <a:srgbClr val="C00000"/>
                </a:solidFill>
              </a:rPr>
              <a:t>ffshore floating nuclear power plant</a:t>
            </a:r>
            <a:endParaRPr lang="en-US" sz="3400" b="1" kern="0" dirty="0">
              <a:solidFill>
                <a:srgbClr val="C00000"/>
              </a:solidFill>
            </a:endParaRPr>
          </a:p>
        </p:txBody>
      </p:sp>
      <p:sp>
        <p:nvSpPr>
          <p:cNvPr id="5" name="Rectangle 2"/>
          <p:cNvSpPr txBox="1">
            <a:spLocks noChangeArrowheads="1"/>
          </p:cNvSpPr>
          <p:nvPr/>
        </p:nvSpPr>
        <p:spPr>
          <a:xfrm>
            <a:off x="3352800" y="3649663"/>
            <a:ext cx="1885950" cy="633412"/>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eaLnBrk="1" hangingPunct="1">
              <a:lnSpc>
                <a:spcPct val="90000"/>
              </a:lnSpc>
              <a:buFontTx/>
              <a:buNone/>
              <a:defRPr/>
            </a:pPr>
            <a:r>
              <a:rPr lang="en-US" sz="3400" b="1" kern="0" dirty="0" smtClean="0">
                <a:solidFill>
                  <a:srgbClr val="006666"/>
                </a:solidFill>
              </a:rPr>
              <a:t>Nuclear reactor</a:t>
            </a:r>
            <a:endParaRPr lang="en-US" sz="3400" kern="0" dirty="0" smtClean="0">
              <a:solidFill>
                <a:srgbClr val="C08319"/>
              </a:solidFill>
            </a:endParaRPr>
          </a:p>
        </p:txBody>
      </p:sp>
      <p:sp>
        <p:nvSpPr>
          <p:cNvPr id="41989" name="Text Box 7"/>
          <p:cNvSpPr txBox="1">
            <a:spLocks noChangeArrowheads="1"/>
          </p:cNvSpPr>
          <p:nvPr/>
        </p:nvSpPr>
        <p:spPr bwMode="auto">
          <a:xfrm>
            <a:off x="2667000" y="1349375"/>
            <a:ext cx="762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41990" name="Text Box 7"/>
          <p:cNvSpPr txBox="1">
            <a:spLocks noChangeArrowheads="1"/>
          </p:cNvSpPr>
          <p:nvPr/>
        </p:nvSpPr>
        <p:spPr bwMode="auto">
          <a:xfrm>
            <a:off x="5105400" y="1379538"/>
            <a:ext cx="7620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12" name="Rectangle 11"/>
          <p:cNvSpPr/>
          <p:nvPr/>
        </p:nvSpPr>
        <p:spPr>
          <a:xfrm>
            <a:off x="152400" y="3609975"/>
            <a:ext cx="25146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006666"/>
                </a:solidFill>
              </a:rPr>
              <a:t>Floating rig</a:t>
            </a:r>
            <a:endParaRPr lang="en-US" sz="3200" dirty="0">
              <a:solidFill>
                <a:srgbClr val="8383AD"/>
              </a:solidFill>
            </a:endParaRPr>
          </a:p>
        </p:txBody>
      </p:sp>
      <p:sp>
        <p:nvSpPr>
          <p:cNvPr id="13" name="Rectangle 2"/>
          <p:cNvSpPr txBox="1">
            <a:spLocks noChangeArrowheads="1"/>
          </p:cNvSpPr>
          <p:nvPr/>
        </p:nvSpPr>
        <p:spPr>
          <a:xfrm>
            <a:off x="5321300" y="3711575"/>
            <a:ext cx="4051300" cy="631825"/>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smtClean="0">
                <a:solidFill>
                  <a:srgbClr val="006666"/>
                </a:solidFill>
              </a:rPr>
              <a:t>OFNP</a:t>
            </a:r>
            <a:endParaRPr lang="en-US" sz="3400" kern="0" dirty="0" smtClean="0">
              <a:solidFill>
                <a:srgbClr val="C08319"/>
              </a:solidFill>
            </a:endParaRPr>
          </a:p>
        </p:txBody>
      </p:sp>
      <p:sp>
        <p:nvSpPr>
          <p:cNvPr id="14" name="Rectangle 2"/>
          <p:cNvSpPr txBox="1">
            <a:spLocks noChangeArrowheads="1"/>
          </p:cNvSpPr>
          <p:nvPr/>
        </p:nvSpPr>
        <p:spPr>
          <a:xfrm>
            <a:off x="76200" y="4751388"/>
            <a:ext cx="9296400" cy="5334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eaLnBrk="1" hangingPunct="1">
              <a:lnSpc>
                <a:spcPct val="90000"/>
              </a:lnSpc>
              <a:buFontTx/>
              <a:buChar char="-"/>
              <a:defRPr/>
            </a:pPr>
            <a:r>
              <a:rPr lang="en-US" sz="2400" kern="0" dirty="0" smtClean="0">
                <a:solidFill>
                  <a:srgbClr val="C08319"/>
                </a:solidFill>
              </a:rPr>
              <a:t>Reduced capital cost (&gt;90% cut in reinforced concrete)</a:t>
            </a:r>
          </a:p>
          <a:p>
            <a:pPr eaLnBrk="1" hangingPunct="1">
              <a:lnSpc>
                <a:spcPct val="90000"/>
              </a:lnSpc>
              <a:buFontTx/>
              <a:buChar char="-"/>
              <a:defRPr/>
            </a:pPr>
            <a:r>
              <a:rPr lang="en-US" sz="2400" kern="0" dirty="0" smtClean="0">
                <a:solidFill>
                  <a:srgbClr val="C08319"/>
                </a:solidFill>
              </a:rPr>
              <a:t>Reduced construction/decommissioning schedule</a:t>
            </a:r>
          </a:p>
          <a:p>
            <a:pPr eaLnBrk="1" hangingPunct="1">
              <a:lnSpc>
                <a:spcPct val="90000"/>
              </a:lnSpc>
              <a:buFontTx/>
              <a:buChar char="-"/>
              <a:defRPr/>
            </a:pPr>
            <a:r>
              <a:rPr lang="en-US" sz="2400" kern="0" dirty="0">
                <a:solidFill>
                  <a:srgbClr val="C08319"/>
                </a:solidFill>
              </a:rPr>
              <a:t>Flexible </a:t>
            </a:r>
            <a:r>
              <a:rPr lang="en-US" sz="2400" kern="0" dirty="0" smtClean="0">
                <a:solidFill>
                  <a:srgbClr val="C08319"/>
                </a:solidFill>
              </a:rPr>
              <a:t>siting + minimal local infrastructure (‘plug and play’)</a:t>
            </a:r>
            <a:endParaRPr lang="en-US" sz="2400" kern="0" dirty="0">
              <a:solidFill>
                <a:srgbClr val="C08319"/>
              </a:solidFill>
            </a:endParaRPr>
          </a:p>
          <a:p>
            <a:pPr eaLnBrk="1" hangingPunct="1">
              <a:lnSpc>
                <a:spcPct val="90000"/>
              </a:lnSpc>
              <a:buFontTx/>
              <a:buChar char="-"/>
              <a:defRPr/>
            </a:pPr>
            <a:r>
              <a:rPr lang="en-US" sz="2400" kern="0" dirty="0" smtClean="0">
                <a:solidFill>
                  <a:srgbClr val="C08319"/>
                </a:solidFill>
              </a:rPr>
              <a:t>Reliable passive cooling; no land/ocean contamination</a:t>
            </a: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marL="0" indent="0" eaLnBrk="1" hangingPunct="1">
              <a:lnSpc>
                <a:spcPct val="90000"/>
              </a:lnSpc>
              <a:buFontTx/>
              <a:buNone/>
              <a:defRPr/>
            </a:pPr>
            <a:endParaRPr lang="en-US" sz="2400" kern="0" dirty="0">
              <a:solidFill>
                <a:srgbClr val="C08319"/>
              </a:solidFill>
            </a:endParaRPr>
          </a:p>
          <a:p>
            <a:pPr marL="0" indent="0" eaLnBrk="1" hangingPunct="1">
              <a:lnSpc>
                <a:spcPct val="90000"/>
              </a:lnSpc>
              <a:buFontTx/>
              <a:buNone/>
              <a:defRPr/>
            </a:pPr>
            <a:endParaRPr lang="en-US" sz="2400" kern="0" dirty="0">
              <a:solidFill>
                <a:srgbClr val="006666"/>
              </a:solidFill>
            </a:endParaRPr>
          </a:p>
          <a:p>
            <a:pPr marL="0" indent="0" eaLnBrk="1" hangingPunct="1">
              <a:lnSpc>
                <a:spcPct val="90000"/>
              </a:lnSpc>
              <a:buFontTx/>
              <a:buNone/>
              <a:defRPr/>
            </a:pPr>
            <a:endParaRPr lang="en-US" sz="2400" kern="0" dirty="0" smtClean="0">
              <a:solidFill>
                <a:srgbClr val="8383AD"/>
              </a:solidFill>
            </a:endParaRPr>
          </a:p>
          <a:p>
            <a:pPr marL="0" indent="0" eaLnBrk="1" hangingPunct="1">
              <a:lnSpc>
                <a:spcPct val="90000"/>
              </a:lnSpc>
              <a:buFontTx/>
              <a:buNone/>
              <a:defRPr/>
            </a:pPr>
            <a:endParaRPr lang="en-US" sz="2400" kern="0" dirty="0" smtClean="0">
              <a:solidFill>
                <a:srgbClr val="C08319"/>
              </a:solidFill>
            </a:endParaRPr>
          </a:p>
        </p:txBody>
      </p:sp>
      <p:pic>
        <p:nvPicPr>
          <p:cNvPr id="4199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450" y="1095375"/>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920750"/>
            <a:ext cx="27511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419725" y="6519863"/>
            <a:ext cx="3735388" cy="338137"/>
          </a:xfrm>
          <a:prstGeom prst="rect">
            <a:avLst/>
          </a:prstGeom>
        </p:spPr>
        <p:txBody>
          <a:bodyPr wrap="none">
            <a:spAutoFit/>
          </a:bodyPr>
          <a:lstStyle/>
          <a:p>
            <a:pPr algn="ctr" eaLnBrk="0" fontAlgn="base" hangingPunct="0">
              <a:spcBef>
                <a:spcPct val="0"/>
              </a:spcBef>
              <a:spcAft>
                <a:spcPct val="0"/>
              </a:spcAft>
              <a:defRPr/>
            </a:pPr>
            <a:r>
              <a:rPr lang="en-US" sz="1600" b="1" dirty="0">
                <a:solidFill>
                  <a:srgbClr val="032EE3"/>
                </a:solidFill>
                <a:latin typeface="Calibri" panose="020F0502020204030204" pitchFamily="34" charset="0"/>
              </a:rPr>
              <a:t>Profs. J. Buongiorno, M. Golay, N. </a:t>
            </a:r>
            <a:r>
              <a:rPr lang="en-US" sz="1600" b="1" dirty="0" err="1">
                <a:solidFill>
                  <a:srgbClr val="032EE3"/>
                </a:solidFill>
                <a:latin typeface="Calibri" panose="020F0502020204030204" pitchFamily="34" charset="0"/>
              </a:rPr>
              <a:t>Todreas</a:t>
            </a:r>
            <a:endParaRPr lang="en-US" sz="1600" b="1" kern="0" dirty="0">
              <a:solidFill>
                <a:srgbClr val="032EE3"/>
              </a:solidFill>
              <a:latin typeface="Calibri" pitchFamily="34" charset="0"/>
            </a:endParaRPr>
          </a:p>
        </p:txBody>
      </p:sp>
    </p:spTree>
    <p:extLst>
      <p:ext uri="{BB962C8B-B14F-4D97-AF65-F5344CB8AC3E}">
        <p14:creationId xmlns:p14="http://schemas.microsoft.com/office/powerpoint/2010/main" val="336696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help process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48921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Turning Electricity into Liquid Fuels</a:t>
            </a:r>
            <a:endParaRPr lang="en-US" dirty="0">
              <a:solidFill>
                <a:srgbClr val="0000FF"/>
              </a:solidFill>
            </a:endParaRPr>
          </a:p>
        </p:txBody>
      </p:sp>
      <p:sp>
        <p:nvSpPr>
          <p:cNvPr id="3" name="Content Placeholder 2"/>
          <p:cNvSpPr>
            <a:spLocks noGrp="1"/>
          </p:cNvSpPr>
          <p:nvPr>
            <p:ph idx="1"/>
          </p:nvPr>
        </p:nvSpPr>
        <p:spPr/>
        <p:txBody>
          <a:bodyPr/>
          <a:lstStyle/>
          <a:p>
            <a:pPr lvl="0"/>
            <a:r>
              <a:rPr lang="en-US" dirty="0" smtClean="0"/>
              <a:t> </a:t>
            </a:r>
            <a:r>
              <a:rPr lang="en-US" sz="2400" b="1" dirty="0"/>
              <a:t>E-CEM (Electrolytic Cation Exchange </a:t>
            </a:r>
            <a:r>
              <a:rPr lang="en-US" sz="2400" b="1" dirty="0" smtClean="0"/>
              <a:t>Module)</a:t>
            </a:r>
          </a:p>
          <a:p>
            <a:pPr lvl="1">
              <a:spcBef>
                <a:spcPts val="1200"/>
              </a:spcBef>
            </a:pPr>
            <a:r>
              <a:rPr lang="en-US" sz="2400" dirty="0" smtClean="0"/>
              <a:t> Developed </a:t>
            </a:r>
            <a:r>
              <a:rPr lang="en-US" sz="2400" dirty="0"/>
              <a:t>by U.S. </a:t>
            </a:r>
            <a:r>
              <a:rPr lang="en-US" sz="2400" dirty="0" smtClean="0"/>
              <a:t>Navy</a:t>
            </a:r>
          </a:p>
          <a:p>
            <a:pPr lvl="1">
              <a:spcBef>
                <a:spcPts val="1200"/>
              </a:spcBef>
            </a:pPr>
            <a:r>
              <a:rPr lang="en-US" sz="2400" dirty="0" smtClean="0"/>
              <a:t> Uses </a:t>
            </a:r>
            <a:r>
              <a:rPr lang="en-US" sz="2400" dirty="0"/>
              <a:t>electricity to synthesize liquid fuel from CO</a:t>
            </a:r>
            <a:r>
              <a:rPr lang="en-US" sz="2400" baseline="-25000" dirty="0"/>
              <a:t>2</a:t>
            </a:r>
            <a:r>
              <a:rPr lang="en-US" sz="2400" dirty="0"/>
              <a:t> in </a:t>
            </a:r>
            <a:r>
              <a:rPr lang="en-US" sz="2400" dirty="0" smtClean="0"/>
              <a:t>	seawater </a:t>
            </a:r>
            <a:r>
              <a:rPr lang="en-US" sz="2400" dirty="0"/>
              <a:t>and electrolysis to get H</a:t>
            </a:r>
            <a:r>
              <a:rPr lang="en-US" sz="2400" baseline="-25000" dirty="0"/>
              <a:t>2</a:t>
            </a:r>
            <a:r>
              <a:rPr lang="en-US" sz="2400" dirty="0"/>
              <a:t>, then combined </a:t>
            </a:r>
            <a:r>
              <a:rPr lang="en-US" sz="2400" dirty="0" smtClean="0"/>
              <a:t>	into hydrocarbons</a:t>
            </a:r>
          </a:p>
          <a:p>
            <a:pPr lvl="1">
              <a:spcBef>
                <a:spcPts val="1200"/>
              </a:spcBef>
            </a:pPr>
            <a:r>
              <a:rPr lang="en-US" sz="2400" dirty="0" smtClean="0"/>
              <a:t> Carbon-neutral</a:t>
            </a:r>
          </a:p>
          <a:p>
            <a:pPr lvl="1">
              <a:spcBef>
                <a:spcPts val="1200"/>
              </a:spcBef>
            </a:pPr>
            <a:r>
              <a:rPr lang="en-US" sz="2400" dirty="0" smtClean="0"/>
              <a:t> Can </a:t>
            </a:r>
            <a:r>
              <a:rPr lang="en-US" sz="2400" dirty="0"/>
              <a:t>be done for $3-6 per gallon. </a:t>
            </a:r>
          </a:p>
          <a:p>
            <a:pPr marL="0" indent="0">
              <a:buNone/>
            </a:pPr>
            <a:endParaRPr lang="en-US" dirty="0"/>
          </a:p>
        </p:txBody>
      </p:sp>
    </p:spTree>
    <p:extLst>
      <p:ext uri="{BB962C8B-B14F-4D97-AF65-F5344CB8AC3E}">
        <p14:creationId xmlns:p14="http://schemas.microsoft.com/office/powerpoint/2010/main" val="25056121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Tropospheric temperature trend from 1979-2012 based on satellite measurements (RSS)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Top of the stratosphere (TTS) 1979-2006 temperature trend.</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5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5898" y="469126"/>
            <a:ext cx="8560904" cy="6042991"/>
          </a:xfrm>
          <a:prstGeom prst="rect">
            <a:avLst/>
          </a:prstGeom>
        </p:spPr>
      </p:pic>
    </p:spTree>
    <p:extLst>
      <p:ext uri="{BB962C8B-B14F-4D97-AF65-F5344CB8AC3E}">
        <p14:creationId xmlns:p14="http://schemas.microsoft.com/office/powerpoint/2010/main" val="33432719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95" y="1121658"/>
            <a:ext cx="7722014" cy="5628853"/>
          </a:xfrm>
          <a:prstGeom prst="rect">
            <a:avLst/>
          </a:prstGeom>
        </p:spPr>
      </p:pic>
      <p:sp>
        <p:nvSpPr>
          <p:cNvPr id="4" name="TextBox 3"/>
          <p:cNvSpPr txBox="1"/>
          <p:nvPr/>
        </p:nvSpPr>
        <p:spPr>
          <a:xfrm>
            <a:off x="449826" y="290661"/>
            <a:ext cx="83844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Trends in Global TC Frequency Over Threshold Intensities, from Historical TC Data, 1980-2016. Trends Shown Only </a:t>
            </a:r>
            <a:r>
              <a:rPr kumimoji="0" lang="en-US" sz="2400" b="0" i="0" u="none" strike="noStrike" kern="1200" cap="none" spc="0" normalizeH="0" baseline="0" noProof="0" dirty="0">
                <a:ln>
                  <a:noFill/>
                </a:ln>
                <a:solidFill>
                  <a:srgbClr val="0000FF"/>
                </a:solidFill>
                <a:effectLst/>
                <a:uLnTx/>
                <a:uFillTx/>
                <a:latin typeface="Calibri"/>
                <a:ea typeface="+mn-ea"/>
                <a:cs typeface="+mn-cs"/>
              </a:rPr>
              <a:t>W</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hen p &lt; 0.05.</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2013155" y="1689046"/>
            <a:ext cx="6821129" cy="368353"/>
          </a:xfrm>
          <a:prstGeom prst="rect">
            <a:avLst/>
          </a:prstGeom>
        </p:spPr>
      </p:pic>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55255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Time series of the latitudes at which tropical cyclones reach maximum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From </a:t>
            </a:r>
            <a:r>
              <a:rPr kumimoji="0" lang="en-US" sz="1800" b="0" i="1" u="none" strike="noStrike" kern="1200" cap="none" spc="0" normalizeH="0" baseline="0" noProof="0" dirty="0" err="1" smtClean="0">
                <a:ln>
                  <a:noFill/>
                </a:ln>
                <a:solidFill>
                  <a:prstClr val="black"/>
                </a:solidFill>
                <a:effectLst/>
                <a:uLnTx/>
                <a:uFillTx/>
                <a:latin typeface="Calibri"/>
                <a:ea typeface="+mn-ea"/>
                <a:cs typeface="Arial" charset="0"/>
              </a:rPr>
              <a:t>Kossin</a:t>
            </a:r>
            <a:r>
              <a:rPr kumimoji="0" lang="en-US" sz="1800" b="0" i="1" u="none" strike="noStrike" kern="1200" cap="none" spc="0" normalizeH="0" baseline="0" noProof="0" dirty="0" smtClean="0">
                <a:ln>
                  <a:noFill/>
                </a:ln>
                <a:solidFill>
                  <a:prstClr val="black"/>
                </a:solidFill>
                <a:effectLst/>
                <a:uLnTx/>
                <a:uFillTx/>
                <a:latin typeface="Calibri"/>
                <a:ea typeface="+mn-ea"/>
                <a:cs typeface="Arial" charset="0"/>
              </a:rPr>
              <a:t> et al. (2014)</a:t>
            </a:r>
            <a:endParaRPr kumimoji="0" lang="en-US" sz="1800" b="0" i="1"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 name="TextBox 3"/>
          <p:cNvSpPr txBox="1"/>
          <p:nvPr/>
        </p:nvSpPr>
        <p:spPr>
          <a:xfrm>
            <a:off x="5923280" y="365760"/>
            <a:ext cx="30988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00FF"/>
                </a:solidFill>
                <a:effectLst/>
                <a:uLnTx/>
                <a:uFillTx/>
                <a:latin typeface="Calibri"/>
                <a:ea typeface="+mn-ea"/>
                <a:cs typeface="+mn-cs"/>
              </a:rPr>
              <a:t>Hurricanes are reaching peak intensity at higher latitudes</a:t>
            </a:r>
            <a:endParaRPr kumimoji="0" lang="en-US" sz="28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7458211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63880" y="1036320"/>
            <a:ext cx="8229600" cy="1143000"/>
          </a:xfrm>
        </p:spPr>
        <p:txBody>
          <a:bodyPr/>
          <a:lstStyle/>
          <a:p>
            <a:r>
              <a:rPr lang="en-US" dirty="0" smtClean="0">
                <a:solidFill>
                  <a:srgbClr val="0033CC"/>
                </a:solidFill>
                <a:latin typeface="Arial" pitchFamily="34" charset="0"/>
                <a:cs typeface="Arial" pitchFamily="34" charset="0"/>
              </a:rPr>
              <a:t>Simple Models of Climate Change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4234500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1010920" y="1513712"/>
            <a:ext cx="7122160" cy="5344288"/>
          </a:xfrm>
          <a:prstGeom prst="rect">
            <a:avLst/>
          </a:prstGeom>
          <a:noFill/>
        </p:spPr>
      </p:pic>
      <p:sp>
        <p:nvSpPr>
          <p:cNvPr id="4" name="Title 3"/>
          <p:cNvSpPr>
            <a:spLocks noGrp="1"/>
          </p:cNvSpPr>
          <p:nvPr>
            <p:ph type="title"/>
          </p:nvPr>
        </p:nvSpPr>
        <p:spPr>
          <a:xfrm>
            <a:off x="457200" y="274638"/>
            <a:ext cx="8229600" cy="715962"/>
          </a:xfrm>
        </p:spPr>
        <p:txBody>
          <a:bodyPr>
            <a:normAutofit fontScale="90000"/>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b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200" dirty="0" smtClean="0">
                <a:solidFill>
                  <a:srgbClr val="0033CC"/>
                </a:solidFill>
                <a:effectLst>
                  <a:outerShdw blurRad="38100" dist="38100" dir="2700000" algn="tl">
                    <a:srgbClr val="000000">
                      <a:alpha val="43137"/>
                    </a:srgbClr>
                  </a:outerShdw>
                </a:effectLst>
              </a:rPr>
              <a:t>(Radiation and Convection Only)</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7848600" y="2514600"/>
            <a:ext cx="11430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IPCC Estimate: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2-4.5 </a:t>
            </a:r>
            <a:r>
              <a:rPr kumimoji="0" lang="en-US" sz="1800" b="1" i="0" u="none" strike="noStrike" kern="1200" cap="none" spc="0" normalizeH="0" baseline="30000" noProof="0" dirty="0" err="1" smtClean="0">
                <a:ln>
                  <a:noFill/>
                </a:ln>
                <a:solidFill>
                  <a:prstClr val="black"/>
                </a:solidFill>
                <a:effectLst/>
                <a:uLnTx/>
                <a:uFillTx/>
                <a:latin typeface="Calibri" panose="020F0502020204030204"/>
                <a:ea typeface="+mn-ea"/>
                <a:cs typeface="+mn-cs"/>
              </a:rPr>
              <a:t>o</a:t>
            </a:r>
            <a:r>
              <a:rPr kumimoji="0" lang="en-U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082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2017 Hurricane Records</a:t>
            </a:r>
            <a:endParaRPr lang="en-US" dirty="0">
              <a:solidFill>
                <a:srgbClr val="0000FF"/>
              </a:solidFill>
            </a:endParaRPr>
          </a:p>
        </p:txBody>
      </p:sp>
      <p:sp>
        <p:nvSpPr>
          <p:cNvPr id="3" name="Content Placeholder 2"/>
          <p:cNvSpPr>
            <a:spLocks noGrp="1"/>
          </p:cNvSpPr>
          <p:nvPr>
            <p:ph idx="1"/>
          </p:nvPr>
        </p:nvSpPr>
        <p:spPr/>
        <p:txBody>
          <a:bodyPr/>
          <a:lstStyle/>
          <a:p>
            <a:pPr>
              <a:spcBef>
                <a:spcPts val="1500"/>
              </a:spcBef>
            </a:pPr>
            <a:r>
              <a:rPr lang="en-US" dirty="0" smtClean="0"/>
              <a:t> Harvey’s storm total rainfall was largest ever recorded from a 	hurricane in the U.S.</a:t>
            </a:r>
          </a:p>
          <a:p>
            <a:pPr>
              <a:spcBef>
                <a:spcPts val="1500"/>
              </a:spcBef>
            </a:pPr>
            <a:r>
              <a:rPr lang="en-US" dirty="0"/>
              <a:t> </a:t>
            </a:r>
            <a:r>
              <a:rPr lang="en-US" dirty="0" smtClean="0"/>
              <a:t>Hurricane Irma sustained Category 5 winds for longer than 	ever </a:t>
            </a:r>
            <a:r>
              <a:rPr lang="en-US" dirty="0"/>
              <a:t>recorded </a:t>
            </a:r>
            <a:r>
              <a:rPr lang="en-US" dirty="0" smtClean="0"/>
              <a:t>in any tropical cyclone on the planet</a:t>
            </a:r>
          </a:p>
          <a:p>
            <a:pPr>
              <a:spcBef>
                <a:spcPts val="1500"/>
              </a:spcBef>
            </a:pPr>
            <a:r>
              <a:rPr lang="en-US" dirty="0"/>
              <a:t> </a:t>
            </a:r>
            <a:r>
              <a:rPr lang="en-US" dirty="0" smtClean="0"/>
              <a:t>Hurricane Irma was the first recorded Atlantic hurricane to 	reach Cat 4 status outside the Caribbean and the second 	strongest hurricane ever recorded in the Atlantic</a:t>
            </a:r>
          </a:p>
          <a:p>
            <a:pPr>
              <a:spcBef>
                <a:spcPts val="1500"/>
              </a:spcBef>
            </a:pPr>
            <a:r>
              <a:rPr lang="en-US" dirty="0"/>
              <a:t> </a:t>
            </a:r>
            <a:r>
              <a:rPr lang="en-US" dirty="0" smtClean="0"/>
              <a:t>The 2017 hurricanes caused more than $300 billion in 	damages, the largest of any hurricane season on record</a:t>
            </a:r>
          </a:p>
          <a:p>
            <a:endParaRPr lang="en-US" dirty="0"/>
          </a:p>
        </p:txBody>
      </p:sp>
    </p:spTree>
    <p:extLst>
      <p:ext uri="{BB962C8B-B14F-4D97-AF65-F5344CB8AC3E}">
        <p14:creationId xmlns:p14="http://schemas.microsoft.com/office/powerpoint/2010/main" val="217152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49" y="634477"/>
            <a:ext cx="8186031" cy="5535977"/>
          </a:xfrm>
          <a:prstGeom prst="rect">
            <a:avLst/>
          </a:prstGeom>
        </p:spPr>
      </p:pic>
      <p:sp>
        <p:nvSpPr>
          <p:cNvPr id="5" name="TextBox 4"/>
          <p:cNvSpPr txBox="1"/>
          <p:nvPr/>
        </p:nvSpPr>
        <p:spPr>
          <a:xfrm>
            <a:off x="584644" y="6310057"/>
            <a:ext cx="80411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Dominica in the wake of Hurricane Maria</a:t>
            </a:r>
          </a:p>
        </p:txBody>
      </p:sp>
    </p:spTree>
    <p:extLst>
      <p:ext uri="{BB962C8B-B14F-4D97-AF65-F5344CB8AC3E}">
        <p14:creationId xmlns:p14="http://schemas.microsoft.com/office/powerpoint/2010/main" val="24452093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486"/>
            <a:ext cx="7886700" cy="1325563"/>
          </a:xfrm>
        </p:spPr>
        <p:txBody>
          <a:bodyPr>
            <a:normAutofit/>
          </a:bodyPr>
          <a:lstStyle/>
          <a:p>
            <a:r>
              <a:rPr lang="en-US" sz="4400" dirty="0" smtClean="0">
                <a:solidFill>
                  <a:srgbClr val="0000FF"/>
                </a:solidFill>
              </a:rPr>
              <a:t>Other Trends</a:t>
            </a:r>
            <a:endParaRPr lang="en-US" sz="4400" dirty="0">
              <a:solidFill>
                <a:srgbClr val="0000FF"/>
              </a:solidFill>
            </a:endParaRPr>
          </a:p>
        </p:txBody>
      </p:sp>
    </p:spTree>
    <p:extLst>
      <p:ext uri="{BB962C8B-B14F-4D97-AF65-F5344CB8AC3E}">
        <p14:creationId xmlns:p14="http://schemas.microsoft.com/office/powerpoint/2010/main" val="15978031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ea.europa.eu/data-and-maps/figures/cumulative-specific-net-mass-balance-of-glaciers-from-all-european-glaciated-regions-1946-2006/image_x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74152"/>
            <a:ext cx="6562725" cy="4638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120" y="284480"/>
            <a:ext cx="7813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European Alpine Glaciers</a:t>
            </a:r>
          </a:p>
        </p:txBody>
      </p:sp>
    </p:spTree>
    <p:extLst>
      <p:ext uri="{BB962C8B-B14F-4D97-AF65-F5344CB8AC3E}">
        <p14:creationId xmlns:p14="http://schemas.microsoft.com/office/powerpoint/2010/main" val="25465848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37038683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2A390E-1027-4F8A-A08E-0A1233E0D43F}"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marR="0" lvl="0" indent="-457200" algn="l" defTabSz="914400" rtl="0" eaLnBrk="0" fontAlgn="auto" latinLnBrk="0" hangingPunct="0">
              <a:lnSpc>
                <a:spcPct val="100000"/>
              </a:lnSpc>
              <a:spcBef>
                <a:spcPct val="50000"/>
              </a:spcBef>
              <a:spcAft>
                <a:spcPts val="0"/>
              </a:spcAft>
              <a:buClr>
                <a:srgbClr val="91005C"/>
              </a:buClr>
              <a:buSzPct val="80000"/>
              <a:buFont typeface="Wingdings 3" pitchFamily="18" charset="2"/>
              <a:buChar char="p"/>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Acidification through CO</a:t>
            </a:r>
            <a:r>
              <a:rPr kumimoji="0" lang="en-GB" sz="2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Plankton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Coral Reefs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563982"/>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571500"/>
            <a:ext cx="8096250" cy="5715000"/>
          </a:xfrm>
          <a:prstGeom prst="rect">
            <a:avLst/>
          </a:prstGeom>
        </p:spPr>
      </p:pic>
    </p:spTree>
    <p:extLst>
      <p:ext uri="{BB962C8B-B14F-4D97-AF65-F5344CB8AC3E}">
        <p14:creationId xmlns:p14="http://schemas.microsoft.com/office/powerpoint/2010/main" val="6339080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96529" y="1555953"/>
            <a:ext cx="7983794" cy="1496961"/>
          </a:xfrm>
        </p:spPr>
        <p:txBody>
          <a:bodyPr>
            <a:normAutofit/>
          </a:bodyPr>
          <a:lstStyle/>
          <a:p>
            <a:r>
              <a:rPr lang="en-US" dirty="0" smtClean="0">
                <a:solidFill>
                  <a:srgbClr val="0033CC"/>
                </a:solidFill>
              </a:rPr>
              <a:t>Specific Risks:</a:t>
            </a:r>
            <a:br>
              <a:rPr lang="en-US" dirty="0" smtClean="0">
                <a:solidFill>
                  <a:srgbClr val="0033CC"/>
                </a:solidFill>
              </a:rPr>
            </a:br>
            <a:r>
              <a:rPr lang="en-US" dirty="0" smtClean="0">
                <a:solidFill>
                  <a:srgbClr val="0033CC"/>
                </a:solidFill>
              </a:rPr>
              <a:t/>
            </a:r>
            <a:br>
              <a:rPr lang="en-US" dirty="0" smtClean="0">
                <a:solidFill>
                  <a:srgbClr val="0033CC"/>
                </a:solidFill>
              </a:rPr>
            </a:br>
            <a:r>
              <a:rPr lang="en-US" dirty="0" smtClean="0">
                <a:solidFill>
                  <a:srgbClr val="0033CC"/>
                </a:solidFill>
              </a:rPr>
              <a:t>Heat</a:t>
            </a:r>
            <a:endParaRPr lang="en-US" dirty="0">
              <a:solidFill>
                <a:srgbClr val="0033CC"/>
              </a:solidFill>
            </a:endParaRPr>
          </a:p>
        </p:txBody>
      </p:sp>
    </p:spTree>
    <p:extLst>
      <p:ext uri="{BB962C8B-B14F-4D97-AF65-F5344CB8AC3E}">
        <p14:creationId xmlns:p14="http://schemas.microsoft.com/office/powerpoint/2010/main" val="25523695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668346-4372-41F4-884A-7B6610296D0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478630" y="672894"/>
            <a:ext cx="8665369" cy="6048582"/>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mn-ea"/>
                <a:cs typeface="Arial" charset="0"/>
              </a:rPr>
              <a:t>observations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0000"/>
                </a:solidFill>
                <a:effectLst/>
                <a:uLnTx/>
                <a:uFillTx/>
                <a:latin typeface="Arial" charset="0"/>
                <a:ea typeface="+mn-ea"/>
                <a:cs typeface="Arial" charset="0"/>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43" name="Text Box 11"/>
          <p:cNvSpPr txBox="1">
            <a:spLocks noChangeArrowheads="1"/>
          </p:cNvSpPr>
          <p:nvPr/>
        </p:nvSpPr>
        <p:spPr bwMode="auto">
          <a:xfrm>
            <a:off x="4857956" y="2603501"/>
            <a:ext cx="635000" cy="33655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Arial" charset="0"/>
                <a:ea typeface="+mn-ea"/>
                <a:cs typeface="Arial" charset="0"/>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CC3300"/>
                </a:solidFill>
                <a:effectLst/>
                <a:uLnTx/>
                <a:uFillTx/>
                <a:latin typeface="Arial" charset="0"/>
                <a:ea typeface="+mn-ea"/>
                <a:cs typeface="Arial" charset="0"/>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CC3300"/>
                </a:solidFill>
                <a:effectLst/>
                <a:uLnTx/>
                <a:uFillTx/>
                <a:latin typeface="Arial" charset="0"/>
                <a:ea typeface="+mn-ea"/>
                <a:cs typeface="Arial" charset="0"/>
              </a:rPr>
              <a:t>2060s</a:t>
            </a:r>
          </a:p>
        </p:txBody>
      </p:sp>
      <p:sp>
        <p:nvSpPr>
          <p:cNvPr id="479246" name="AutoShape 14"/>
          <p:cNvSpPr>
            <a:spLocks noChangeArrowheads="1"/>
          </p:cNvSpPr>
          <p:nvPr/>
        </p:nvSpPr>
        <p:spPr bwMode="auto">
          <a:xfrm>
            <a:off x="5068300" y="2988828"/>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C0504D"/>
              </a:solidFill>
              <a:effectLst/>
              <a:uLnTx/>
              <a:uFillTx/>
              <a:latin typeface="Arial" charset="0"/>
              <a:ea typeface="+mn-ea"/>
              <a:cs typeface="Arial" charset="0"/>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charset="0"/>
                <a:ea typeface="+mn-ea"/>
                <a:cs typeface="Times New Roman" pitchFamily="18" charset="0"/>
              </a:rPr>
              <a:t>Temperature anomaly (wrt 1961-90)  </a:t>
            </a:r>
            <a:r>
              <a:rPr kumimoji="0" lang="en-US" sz="1800" b="1" i="0" u="none" strike="noStrike" kern="1200" cap="none" spc="0" normalizeH="0" baseline="0" noProof="0">
                <a:ln>
                  <a:noFill/>
                </a:ln>
                <a:solidFill>
                  <a:srgbClr val="000000"/>
                </a:solidFill>
                <a:effectLst/>
                <a:uLnTx/>
                <a:uFillTx/>
                <a:latin typeface="Arial" charset="0"/>
                <a:ea typeface="+mn-ea"/>
                <a:cs typeface="Arial" pitchFamily="34" charset="0"/>
              </a:rPr>
              <a:t>°</a:t>
            </a:r>
            <a:r>
              <a:rPr kumimoji="0" lang="en-GB" sz="1800" b="1" i="0" u="none" strike="noStrike" kern="1200" cap="none" spc="0" normalizeH="0" baseline="0" noProof="0">
                <a:ln>
                  <a:noFill/>
                </a:ln>
                <a:solidFill>
                  <a:srgbClr val="000000"/>
                </a:solidFill>
                <a:effectLst/>
                <a:uLnTx/>
                <a:uFillTx/>
                <a:latin typeface="Arial" charset="0"/>
                <a:ea typeface="+mn-ea"/>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1412815" y="82551"/>
            <a:ext cx="7219950" cy="8382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charset="0"/>
                <a:ea typeface="+mn-ea"/>
                <a:cs typeface="Arial" charset="0"/>
              </a:rPr>
              <a:t>Heat Waves</a:t>
            </a:r>
          </a:p>
        </p:txBody>
      </p:sp>
    </p:spTree>
    <p:extLst>
      <p:ext uri="{BB962C8B-B14F-4D97-AF65-F5344CB8AC3E}">
        <p14:creationId xmlns:p14="http://schemas.microsoft.com/office/powerpoint/2010/main" val="704889603"/>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22208"/>
            <a:ext cx="8229600" cy="1143000"/>
          </a:xfrm>
        </p:spPr>
        <p:txBody>
          <a:bodyPr/>
          <a:lstStyle/>
          <a:p>
            <a:r>
              <a:rPr lang="en-US" dirty="0" smtClean="0">
                <a:solidFill>
                  <a:srgbClr val="0033CC"/>
                </a:solidFill>
              </a:rPr>
              <a:t>Hydrological Extremes</a:t>
            </a:r>
            <a:endParaRPr lang="en-US" dirty="0">
              <a:solidFill>
                <a:srgbClr val="0033CC"/>
              </a:solidFill>
            </a:endParaRPr>
          </a:p>
        </p:txBody>
      </p:sp>
      <p:sp>
        <p:nvSpPr>
          <p:cNvPr id="4" name="Content Placeholder 3"/>
          <p:cNvSpPr>
            <a:spLocks noGrp="1"/>
          </p:cNvSpPr>
          <p:nvPr>
            <p:ph idx="1"/>
          </p:nvPr>
        </p:nvSpPr>
        <p:spPr>
          <a:xfrm>
            <a:off x="457200" y="1295400"/>
            <a:ext cx="8229600" cy="5105400"/>
          </a:xfrm>
        </p:spPr>
        <p:txBody>
          <a:bodyPr/>
          <a:lstStyle/>
          <a:p>
            <a:pPr>
              <a:buSzPct val="70000"/>
              <a:buBlip>
                <a:blip r:embed="rId2"/>
              </a:buBlip>
            </a:pPr>
            <a:r>
              <a:rPr lang="en-US" sz="3000" dirty="0" smtClean="0"/>
              <a:t>Rainfall intensity (how hard it rains when/where it is raining) scales with the Clausius-Clapeyron equation, doubling for every 10</a:t>
            </a:r>
            <a:r>
              <a:rPr lang="en-US" sz="3000" baseline="30000" dirty="0" smtClean="0"/>
              <a:t>o</a:t>
            </a:r>
            <a:r>
              <a:rPr lang="en-US" sz="3000" dirty="0" smtClean="0"/>
              <a:t> C temperature increase</a:t>
            </a:r>
          </a:p>
          <a:p>
            <a:pPr>
              <a:buSzPct val="70000"/>
              <a:buBlip>
                <a:blip r:embed="rId2"/>
              </a:buBlip>
            </a:pPr>
            <a:endParaRPr lang="en-US" sz="3000" dirty="0" smtClean="0"/>
          </a:p>
          <a:p>
            <a:pPr>
              <a:buSzPct val="70000"/>
              <a:buBlip>
                <a:blip r:embed="rId2"/>
              </a:buBlip>
            </a:pPr>
            <a:r>
              <a:rPr lang="en-US" sz="3000" dirty="0" smtClean="0"/>
              <a:t>Wet places get wetter, dry places get drier; incidence of both floods and droughts increases</a:t>
            </a:r>
          </a:p>
          <a:p>
            <a:pPr>
              <a:buSzPct val="70000"/>
              <a:buBlip>
                <a:blip r:embed="rId2"/>
              </a:buBlip>
            </a:pPr>
            <a:endParaRPr lang="en-US" sz="3000" dirty="0" smtClean="0"/>
          </a:p>
          <a:p>
            <a:pPr>
              <a:buSzPct val="70000"/>
              <a:buBlip>
                <a:blip r:embed="rId2"/>
              </a:buBlip>
            </a:pPr>
            <a:r>
              <a:rPr lang="en-US" sz="3000" dirty="0" smtClean="0"/>
              <a:t>Large potential effects on food and water supplies; major national security issue</a:t>
            </a:r>
            <a:endParaRPr lang="en-US" sz="3000" dirty="0"/>
          </a:p>
        </p:txBody>
      </p:sp>
    </p:spTree>
    <p:extLst>
      <p:ext uri="{BB962C8B-B14F-4D97-AF65-F5344CB8AC3E}">
        <p14:creationId xmlns:p14="http://schemas.microsoft.com/office/powerpoint/2010/main" val="293016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FFFF00"/>
                </a:solidFill>
                <a:effectLst/>
                <a:uLnTx/>
                <a:uFillTx/>
                <a:latin typeface="Arial" charset="0"/>
                <a:ea typeface="+mn-ea"/>
                <a:cs typeface="Arial" charset="0"/>
              </a:rPr>
              <a:t>Floods</a:t>
            </a:r>
            <a:endParaRPr kumimoji="0" lang="en-US" sz="3600" b="0" i="0" u="none" strike="noStrike" kern="1200" cap="none" spc="0" normalizeH="0" baseline="0" noProof="0" dirty="0">
              <a:ln>
                <a:noFill/>
              </a:ln>
              <a:solidFill>
                <a:srgbClr val="FFFF00"/>
              </a:solidFill>
              <a:effectLst/>
              <a:uLnTx/>
              <a:uFillTx/>
              <a:latin typeface="Arial" charset="0"/>
              <a:ea typeface="+mn-ea"/>
              <a:cs typeface="Arial" charset="0"/>
            </a:endParaRPr>
          </a:p>
        </p:txBody>
      </p:sp>
    </p:spTree>
    <p:extLst>
      <p:ext uri="{BB962C8B-B14F-4D97-AF65-F5344CB8AC3E}">
        <p14:creationId xmlns:p14="http://schemas.microsoft.com/office/powerpoint/2010/main" val="38010105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extLst>
      <p:ext uri="{BB962C8B-B14F-4D97-AF65-F5344CB8AC3E}">
        <p14:creationId xmlns:p14="http://schemas.microsoft.com/office/powerpoint/2010/main" val="16338877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19" y="1371600"/>
            <a:ext cx="6733034" cy="4536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228600"/>
            <a:ext cx="67818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Ocean Acidification</a:t>
            </a:r>
          </a:p>
        </p:txBody>
      </p:sp>
    </p:spTree>
    <p:extLst>
      <p:ext uri="{BB962C8B-B14F-4D97-AF65-F5344CB8AC3E}">
        <p14:creationId xmlns:p14="http://schemas.microsoft.com/office/powerpoint/2010/main" val="29663479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30268064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984" y="1559244"/>
            <a:ext cx="7378662" cy="5049782"/>
          </a:xfrm>
          <a:prstGeom prst="rect">
            <a:avLst/>
          </a:prstGeom>
        </p:spPr>
      </p:pic>
      <p:sp>
        <p:nvSpPr>
          <p:cNvPr id="3" name="TextBox 2"/>
          <p:cNvSpPr txBox="1"/>
          <p:nvPr/>
        </p:nvSpPr>
        <p:spPr>
          <a:xfrm>
            <a:off x="388189" y="241540"/>
            <a:ext cx="817784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Probability of Storm Accumulated Rainfall at Houston, from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6 </a:t>
            </a:r>
            <a:r>
              <a:rPr kumimoji="0" lang="en-US" sz="2400" b="0" i="0" u="none" strike="noStrike" kern="1200" cap="none" spc="0" normalizeH="0" baseline="0" noProof="0" dirty="0">
                <a:ln>
                  <a:noFill/>
                </a:ln>
                <a:solidFill>
                  <a:srgbClr val="0000FF"/>
                </a:solidFill>
                <a:effectLst/>
                <a:uLnTx/>
                <a:uFillTx/>
                <a:latin typeface="Calibri"/>
                <a:ea typeface="+mn-ea"/>
                <a:cs typeface="+mn-cs"/>
              </a:rPr>
              <a:t>Climate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models, 1981-2000 and 2081-2100, </a:t>
            </a:r>
            <a:r>
              <a:rPr kumimoji="0" lang="en-US" sz="2400" b="0" i="0" u="none" strike="noStrike" kern="1200" cap="none" spc="0" normalizeH="0" baseline="0" noProof="0" dirty="0">
                <a:ln>
                  <a:noFill/>
                </a:ln>
                <a:solidFill>
                  <a:srgbClr val="0000FF"/>
                </a:solidFill>
                <a:effectLst/>
                <a:uLnTx/>
                <a:uFillTx/>
                <a:latin typeface="Calibri"/>
                <a:ea typeface="+mn-ea"/>
                <a:cs typeface="+mn-cs"/>
              </a:rPr>
              <a:t>Based on </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2000 </a:t>
            </a:r>
            <a:r>
              <a:rPr kumimoji="0" lang="en-US" sz="2400" b="0" i="0" u="none" strike="noStrike" kern="1200" cap="none" spc="0" normalizeH="0" baseline="0" noProof="0" dirty="0">
                <a:ln>
                  <a:noFill/>
                </a:ln>
                <a:solidFill>
                  <a:srgbClr val="0000FF"/>
                </a:solidFill>
                <a:effectLst/>
                <a:uLnTx/>
                <a:uFillTx/>
                <a:latin typeface="Calibri"/>
                <a:ea typeface="+mn-ea"/>
                <a:cs typeface="+mn-cs"/>
              </a:rPr>
              <a:t>Events Each</a:t>
            </a:r>
            <a:r>
              <a:rPr kumimoji="0" lang="en-US" sz="2400" b="0" i="0" u="none" strike="noStrike" kern="1200" cap="none" spc="0" normalizeH="0" baseline="0" noProof="0" dirty="0" smtClean="0">
                <a:ln>
                  <a:noFill/>
                </a:ln>
                <a:solidFill>
                  <a:srgbClr val="0000FF"/>
                </a:solidFill>
                <a:effectLst/>
                <a:uLnTx/>
                <a:uFillTx/>
                <a:latin typeface="Calibri"/>
                <a:ea typeface="+mn-ea"/>
                <a:cs typeface="+mn-cs"/>
              </a:rPr>
              <a:t>. Shading shows spread among the models.</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Connector 5"/>
          <p:cNvCxnSpPr/>
          <p:nvPr/>
        </p:nvCxnSpPr>
        <p:spPr>
          <a:xfrm flipV="1">
            <a:off x="6846344" y="1936005"/>
            <a:ext cx="8626" cy="4123427"/>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04069" y="4711485"/>
            <a:ext cx="11990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Calibri"/>
                <a:ea typeface="+mn-ea"/>
                <a:cs typeface="+mn-cs"/>
              </a:rPr>
              <a:t>Harvey</a:t>
            </a:r>
            <a:endParaRPr kumimoji="0" lang="en-US" sz="1800" b="0" i="0" u="none" strike="noStrike" kern="1200" cap="none" spc="0" normalizeH="0" baseline="0" noProof="0" dirty="0">
              <a:ln>
                <a:noFill/>
              </a:ln>
              <a:solidFill>
                <a:srgbClr val="0000FF"/>
              </a:solidFill>
              <a:effectLst/>
              <a:uLnTx/>
              <a:uFillTx/>
              <a:latin typeface="Calibri"/>
              <a:ea typeface="+mn-ea"/>
              <a:cs typeface="+mn-cs"/>
            </a:endParaRPr>
          </a:p>
        </p:txBody>
      </p:sp>
      <p:cxnSp>
        <p:nvCxnSpPr>
          <p:cNvPr id="10" name="Straight Arrow Connector 9"/>
          <p:cNvCxnSpPr/>
          <p:nvPr/>
        </p:nvCxnSpPr>
        <p:spPr>
          <a:xfrm>
            <a:off x="6229589" y="5080817"/>
            <a:ext cx="616755" cy="33578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466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125" y="706971"/>
            <a:ext cx="7113107" cy="5391487"/>
          </a:xfrm>
          <a:prstGeom prst="rect">
            <a:avLst/>
          </a:prstGeom>
        </p:spPr>
      </p:pic>
    </p:spTree>
    <p:extLst>
      <p:ext uri="{BB962C8B-B14F-4D97-AF65-F5344CB8AC3E}">
        <p14:creationId xmlns:p14="http://schemas.microsoft.com/office/powerpoint/2010/main" val="33896560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564" y="174994"/>
            <a:ext cx="7161144" cy="6173898"/>
          </a:xfrm>
          <a:prstGeom prst="rect">
            <a:avLst/>
          </a:prstGeom>
        </p:spPr>
      </p:pic>
      <p:sp>
        <p:nvSpPr>
          <p:cNvPr id="3" name="Rectangle 2"/>
          <p:cNvSpPr/>
          <p:nvPr/>
        </p:nvSpPr>
        <p:spPr>
          <a:xfrm>
            <a:off x="1441525" y="6348892"/>
            <a:ext cx="770247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From: </a:t>
            </a:r>
            <a:r>
              <a:rPr kumimoji="0" lang="en-US" sz="1800" b="0" i="1" u="none" strike="noStrike" kern="1200" cap="none" spc="0" normalizeH="0" baseline="0" noProof="0" dirty="0" smtClean="0">
                <a:ln>
                  <a:noFill/>
                </a:ln>
                <a:solidFill>
                  <a:prstClr val="black"/>
                </a:solidFill>
                <a:effectLst/>
                <a:uLnTx/>
                <a:uFillTx/>
                <a:latin typeface="Calibri"/>
                <a:ea typeface="+mn-ea"/>
                <a:cs typeface="Arial" charset="0"/>
              </a:rPr>
              <a:t>American </a:t>
            </a: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Climate </a:t>
            </a:r>
            <a:r>
              <a:rPr kumimoji="0" lang="en-US" sz="1800" b="0" i="1" u="none" strike="noStrike" kern="1200" cap="none" spc="0" normalizeH="0" baseline="0" noProof="0" dirty="0" smtClean="0">
                <a:ln>
                  <a:noFill/>
                </a:ln>
                <a:solidFill>
                  <a:prstClr val="black"/>
                </a:solidFill>
                <a:effectLst/>
                <a:uLnTx/>
                <a:uFillTx/>
                <a:latin typeface="Calibri"/>
                <a:ea typeface="+mn-ea"/>
                <a:cs typeface="Arial" charset="0"/>
              </a:rPr>
              <a:t>Prospectus Economic </a:t>
            </a: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Arial" charset="0"/>
              </a:rPr>
              <a:t>Sea level rise alone</a:t>
            </a:r>
            <a:endParaRPr kumimoji="0" lang="en-US" sz="1400" b="0"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Arial" charset="0"/>
              </a:rPr>
              <a:t>Sea level rise + changing storms</a:t>
            </a:r>
            <a:endParaRPr kumimoji="0" lang="en-US" sz="1400" b="0"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33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6.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3534</TotalTime>
  <Words>2251</Words>
  <Application>Microsoft Office PowerPoint</Application>
  <PresentationFormat>On-screen Show (4:3)</PresentationFormat>
  <Paragraphs>307</Paragraphs>
  <Slides>86</Slides>
  <Notes>17</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86</vt:i4>
      </vt:variant>
    </vt:vector>
  </HeadingPairs>
  <TitlesOfParts>
    <vt:vector size="106" baseType="lpstr">
      <vt:lpstr>ＭＳ Ｐゴシック</vt:lpstr>
      <vt:lpstr>Arial</vt:lpstr>
      <vt:lpstr>Calibri</vt:lpstr>
      <vt:lpstr>Calibri Light</vt:lpstr>
      <vt:lpstr>Frutiger-BlackCn</vt:lpstr>
      <vt:lpstr>LucidaGrande</vt:lpstr>
      <vt:lpstr>Times</vt:lpstr>
      <vt:lpstr>Times New Roman</vt:lpstr>
      <vt:lpstr>TimesTen-Roman</vt:lpstr>
      <vt:lpstr>Wingdings</vt:lpstr>
      <vt:lpstr>Wingdings 3</vt:lpstr>
      <vt:lpstr>Office Theme</vt:lpstr>
      <vt:lpstr>1_Office Theme</vt:lpstr>
      <vt:lpstr>4_Office Theme</vt:lpstr>
      <vt:lpstr>5_Office Theme</vt:lpstr>
      <vt:lpstr>9_Office Theme</vt:lpstr>
      <vt:lpstr>Post Modern</vt:lpstr>
      <vt:lpstr>13_Office Theme</vt:lpstr>
      <vt:lpstr>8_Office Theme</vt:lpstr>
      <vt:lpstr>14_Office Theme</vt:lpstr>
      <vt:lpstr>Climate Risks and Solutions</vt:lpstr>
      <vt:lpstr>Program:</vt:lpstr>
      <vt:lpstr>Last 450 Thousand Years</vt:lpstr>
      <vt:lpstr>PowerPoint Presentation</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Tyndall’s Essential Results:</vt:lpstr>
      <vt:lpstr>PowerPoint Presentation</vt:lpstr>
      <vt:lpstr>PowerPoint Presentation</vt:lpstr>
      <vt:lpstr>Svante Arrhenius, 1859-1927</vt:lpstr>
      <vt:lpstr>PowerPoint Presentation</vt:lpstr>
      <vt:lpstr>PowerPoint Presentation</vt:lpstr>
      <vt:lpstr>PowerPoint Presentation</vt:lpstr>
      <vt:lpstr>Global Climate Models</vt:lpstr>
      <vt:lpstr>20th Century With and Without Human Influences</vt:lpstr>
      <vt:lpstr>Known Risks</vt:lpstr>
      <vt:lpstr>PowerPoint Presentation</vt:lpstr>
      <vt:lpstr>PowerPoint Presentation</vt:lpstr>
      <vt:lpstr>Sources of Uncertainty</vt:lpstr>
      <vt:lpstr> Estimate of how much global climate will warm as a result of doubling CO2: a probability distribution</vt:lpstr>
      <vt:lpstr>CO2 Will Go Well Beyond Doubling</vt:lpstr>
      <vt:lpstr>PowerPoint Presentation</vt:lpstr>
      <vt:lpstr>Solutions and Opportunities</vt:lpstr>
      <vt:lpstr>PowerPoint Presentation</vt:lpstr>
      <vt:lpstr>PowerPoint Presentation</vt:lpstr>
      <vt:lpstr>PowerPoint Presentation</vt:lpstr>
      <vt:lpstr>We Can Do Even Better: Next Generation (Gen IV) Fission Reactors</vt:lpstr>
      <vt:lpstr>Summary of Main Points</vt:lpstr>
      <vt:lpstr>Summary of Main Points</vt:lpstr>
      <vt:lpstr>Summary of Main Points</vt:lpstr>
      <vt:lpstr>Summary of Main Points</vt:lpstr>
      <vt:lpstr>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and Projected Sea Level vs. Temperature</vt:lpstr>
      <vt:lpstr>Paleo reconstructions of temperature change over the last 2000 years</vt:lpstr>
      <vt:lpstr>Renewables Require Baseload</vt:lpstr>
      <vt:lpstr>Can be deployed on 15-25 year time scale</vt:lpstr>
      <vt:lpstr>Carbon Dioxide and Climate: A Scientific Assessment  Report to the National Academy of Sciences Jule G. Charney and co-authors 1979</vt:lpstr>
      <vt:lpstr>PowerPoint Presentation</vt:lpstr>
      <vt:lpstr>Global Hurricane Power under RCP 8.5</vt:lpstr>
      <vt:lpstr>PowerPoint Presentation</vt:lpstr>
      <vt:lpstr>September Arctic Sea Ice Extent</vt:lpstr>
      <vt:lpstr>PowerPoint Presentation</vt:lpstr>
      <vt:lpstr>PowerPoint Presentation</vt:lpstr>
      <vt:lpstr>PowerPoint Presentation</vt:lpstr>
      <vt:lpstr>Carbon Emissions and GDP in Sweden</vt:lpstr>
      <vt:lpstr>PowerPoint Presentation</vt:lpstr>
      <vt:lpstr>We Can Do Even Better: Next Generation (Gen IV) Fission Reactors</vt:lpstr>
      <vt:lpstr>Turning Electricity into Liquid Fuels</vt:lpstr>
      <vt:lpstr>PowerPoint Presentation</vt:lpstr>
      <vt:lpstr>PowerPoint Presentation</vt:lpstr>
      <vt:lpstr>PowerPoint Presentation</vt:lpstr>
      <vt:lpstr>PowerPoint Presentation</vt:lpstr>
      <vt:lpstr>Simple Models of Climate Change</vt:lpstr>
      <vt:lpstr>MIT Single Column Model (Radiation and Convection Only)</vt:lpstr>
      <vt:lpstr>2017 Hurricane Records</vt:lpstr>
      <vt:lpstr>PowerPoint Presentation</vt:lpstr>
      <vt:lpstr>Other Trends</vt:lpstr>
      <vt:lpstr>PowerPoint Presentation</vt:lpstr>
      <vt:lpstr>PowerPoint Presentation</vt:lpstr>
      <vt:lpstr>PowerPoint Presentation</vt:lpstr>
      <vt:lpstr>PowerPoint Presentation</vt:lpstr>
      <vt:lpstr>Specific Risks:  Heat</vt:lpstr>
      <vt:lpstr> </vt:lpstr>
      <vt:lpstr>Hydrological Extremes</vt:lpstr>
      <vt:lpstr>Hydrological Extremes Increase with Temperature </vt:lpstr>
      <vt:lpstr>Drought</vt:lpstr>
      <vt:lpstr>PowerPoint Presentation</vt:lpstr>
      <vt:lpstr>Hurricanes</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cp:lastModifiedBy>
  <cp:revision>121</cp:revision>
  <dcterms:created xsi:type="dcterms:W3CDTF">2014-01-27T00:55:57Z</dcterms:created>
  <dcterms:modified xsi:type="dcterms:W3CDTF">2018-11-07T12:29:55Z</dcterms:modified>
</cp:coreProperties>
</file>