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 id="2147483847" r:id="rId4"/>
    <p:sldMasterId id="2147483871" r:id="rId5"/>
    <p:sldMasterId id="2147483888" r:id="rId6"/>
    <p:sldMasterId id="2147483936" r:id="rId7"/>
    <p:sldMasterId id="2147483948" r:id="rId8"/>
    <p:sldMasterId id="2147483960" r:id="rId9"/>
  </p:sldMasterIdLst>
  <p:notesMasterIdLst>
    <p:notesMasterId r:id="rId59"/>
  </p:notesMasterIdLst>
  <p:sldIdLst>
    <p:sldId id="260" r:id="rId10"/>
    <p:sldId id="256" r:id="rId11"/>
    <p:sldId id="320" r:id="rId12"/>
    <p:sldId id="322" r:id="rId13"/>
    <p:sldId id="264" r:id="rId14"/>
    <p:sldId id="476" r:id="rId15"/>
    <p:sldId id="528" r:id="rId16"/>
    <p:sldId id="443" r:id="rId17"/>
    <p:sldId id="530" r:id="rId18"/>
    <p:sldId id="470" r:id="rId19"/>
    <p:sldId id="274" r:id="rId20"/>
    <p:sldId id="275" r:id="rId21"/>
    <p:sldId id="279" r:id="rId22"/>
    <p:sldId id="282" r:id="rId23"/>
    <p:sldId id="321" r:id="rId24"/>
    <p:sldId id="258" r:id="rId25"/>
    <p:sldId id="259" r:id="rId26"/>
    <p:sldId id="670" r:id="rId27"/>
    <p:sldId id="262" r:id="rId28"/>
    <p:sldId id="261" r:id="rId29"/>
    <p:sldId id="284" r:id="rId30"/>
    <p:sldId id="393" r:id="rId31"/>
    <p:sldId id="529" r:id="rId32"/>
    <p:sldId id="296" r:id="rId33"/>
    <p:sldId id="474" r:id="rId34"/>
    <p:sldId id="481" r:id="rId35"/>
    <p:sldId id="664" r:id="rId36"/>
    <p:sldId id="663" r:id="rId37"/>
    <p:sldId id="671" r:id="rId38"/>
    <p:sldId id="517" r:id="rId39"/>
    <p:sldId id="465" r:id="rId40"/>
    <p:sldId id="519" r:id="rId41"/>
    <p:sldId id="666" r:id="rId42"/>
    <p:sldId id="307" r:id="rId43"/>
    <p:sldId id="668" r:id="rId44"/>
    <p:sldId id="667" r:id="rId45"/>
    <p:sldId id="312" r:id="rId46"/>
    <p:sldId id="316" r:id="rId47"/>
    <p:sldId id="537" r:id="rId48"/>
    <p:sldId id="669" r:id="rId49"/>
    <p:sldId id="310" r:id="rId50"/>
    <p:sldId id="314" r:id="rId51"/>
    <p:sldId id="315" r:id="rId52"/>
    <p:sldId id="318" r:id="rId53"/>
    <p:sldId id="319" r:id="rId54"/>
    <p:sldId id="672" r:id="rId55"/>
    <p:sldId id="300" r:id="rId56"/>
    <p:sldId id="665" r:id="rId57"/>
    <p:sldId id="311"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9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A62E0-ED4A-4375-9C25-4AF2CDC0511E}" type="datetimeFigureOut">
              <a:rPr lang="en-US" smtClean="0"/>
              <a:t>10/9/2023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48144-5B4F-4EAA-B833-C4188B283A83}" type="slidenum">
              <a:rPr lang="en-US" smtClean="0"/>
              <a:t>‹#›</a:t>
            </a:fld>
            <a:endParaRPr lang="en-US"/>
          </a:p>
        </p:txBody>
      </p:sp>
    </p:spTree>
    <p:extLst>
      <p:ext uri="{BB962C8B-B14F-4D97-AF65-F5344CB8AC3E}">
        <p14:creationId xmlns:p14="http://schemas.microsoft.com/office/powerpoint/2010/main" val="2528416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D1C3D-91E2-4F08-8C51-CB7AC6C2E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16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67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864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48390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4703305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174300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310931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26308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66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484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550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924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77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684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26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12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932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531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5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209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12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354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91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72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560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84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62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434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2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858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676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33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02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99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17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54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59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485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807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723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499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01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258681E-A4EA-45BF-8462-D786F4F4C1DA}"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432984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86F32A6-97E3-4EE3-B8C6-B81927BD54F1}"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3167563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5D480C8-0D51-491F-8A3E-5BECDFDFDD68}"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587074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CE3C888-C247-48C1-9358-F4FE62EE8BF3}"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11234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3775D00-76B5-40EF-8221-2D10ADD57CD1}"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1093696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500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B3EE73D-963D-4A74-B823-07C147016625}"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863236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F0C2A1E-BD10-49FE-9A86-746DFAA2F4E5}"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2514826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81E53E5-09D6-410A-B3C0-D85AFB2BB0BD}"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379792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2EA2E69-B1C3-4BF9-80C6-C36CA87608BB}"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1637439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4E680CA-6080-4E78-A25F-8A9A109ABC33}"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1032442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02BADA5-B55A-4DAF-90EE-A1381BC89E6B}"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2995646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D182923-7725-4974-ABD6-D477A476CEDE}"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1817572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254DEC3-985A-4656-BC8D-08A62938F13F}"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1994951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DE877B7-2A46-4AB5-807E-93EB4957AA40}" type="slidenum">
              <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a:ln>
                <a:noFill/>
              </a:ln>
              <a:solidFill>
                <a:srgbClr val="8383AD"/>
              </a:solidFill>
              <a:effectLst/>
              <a:uLnTx/>
              <a:uFillTx/>
              <a:latin typeface="Times" panose="02020603060405020304" pitchFamily="18" charset="0"/>
              <a:ea typeface="+mn-ea"/>
              <a:cs typeface="+mn-cs"/>
            </a:endParaRPr>
          </a:p>
        </p:txBody>
      </p:sp>
    </p:spTree>
    <p:extLst>
      <p:ext uri="{BB962C8B-B14F-4D97-AF65-F5344CB8AC3E}">
        <p14:creationId xmlns:p14="http://schemas.microsoft.com/office/powerpoint/2010/main" val="2518487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87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847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617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272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548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210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33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781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0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147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87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761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41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95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022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348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550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3436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0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759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698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3976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630092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778029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12312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42169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81055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6936826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8041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69238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55410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639677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660840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700978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7833858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49949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197200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6206070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12755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798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05865426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15232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07673945"/>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7603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30635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450186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81920826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51.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solidFill>
                  <a:srgbClr val="0000FF"/>
                </a:solidFill>
              </a:rPr>
              <a:t>Climate, Energy, Poverty and Population: Four Interwoven Challenges of Our Times</a:t>
            </a:r>
            <a:br>
              <a:rPr lang="en-US" dirty="0"/>
            </a:br>
            <a:endParaRPr lang="en-US" dirty="0"/>
          </a:p>
        </p:txBody>
      </p:sp>
      <p:sp>
        <p:nvSpPr>
          <p:cNvPr id="5" name="Subtitle 4"/>
          <p:cNvSpPr>
            <a:spLocks noGrp="1"/>
          </p:cNvSpPr>
          <p:nvPr>
            <p:ph type="subTitle" idx="1"/>
          </p:nvPr>
        </p:nvSpPr>
        <p:spPr>
          <a:xfrm>
            <a:off x="1198841" y="3992926"/>
            <a:ext cx="6858000" cy="1655762"/>
          </a:xfrm>
        </p:spPr>
        <p:txBody>
          <a:bodyPr>
            <a:normAutofit/>
          </a:bodyPr>
          <a:lstStyle/>
          <a:p>
            <a:r>
              <a:rPr lang="en-US" sz="2400" dirty="0">
                <a:solidFill>
                  <a:srgbClr val="0000FF"/>
                </a:solidFill>
              </a:rPr>
              <a:t>Kerry Emanuel</a:t>
            </a:r>
          </a:p>
          <a:p>
            <a:r>
              <a:rPr lang="en-US" sz="2400" dirty="0">
                <a:solidFill>
                  <a:srgbClr val="0000FF"/>
                </a:solidFill>
              </a:rPr>
              <a:t>Lorenz Center</a:t>
            </a:r>
          </a:p>
          <a:p>
            <a:r>
              <a:rPr lang="en-US" sz="2400" dirty="0">
                <a:solidFill>
                  <a:srgbClr val="0000FF"/>
                </a:solidFill>
              </a:rPr>
              <a:t>MIT</a:t>
            </a:r>
          </a:p>
        </p:txBody>
      </p:sp>
    </p:spTree>
    <p:extLst>
      <p:ext uri="{BB962C8B-B14F-4D97-AF65-F5344CB8AC3E}">
        <p14:creationId xmlns:p14="http://schemas.microsoft.com/office/powerpoint/2010/main" val="308363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810"/>
            <a:ext cx="8229600" cy="770391"/>
          </a:xfrm>
        </p:spPr>
        <p:txBody>
          <a:bodyPr/>
          <a:lstStyle/>
          <a:p>
            <a:r>
              <a:rPr lang="en-US" sz="2400" dirty="0">
                <a:solidFill>
                  <a:srgbClr val="0000FF"/>
                </a:solidFill>
                <a:latin typeface="Arial" panose="020B0604020202020204" pitchFamily="34" charset="0"/>
                <a:cs typeface="Arial" panose="020B0604020202020204" pitchFamily="34" charset="0"/>
              </a:rPr>
              <a:t>Why Climate Risk is Dominated by Extreme Events:</a:t>
            </a:r>
          </a:p>
        </p:txBody>
      </p:sp>
      <p:sp>
        <p:nvSpPr>
          <p:cNvPr id="3" name="Content Placeholder 2"/>
          <p:cNvSpPr>
            <a:spLocks noGrp="1"/>
          </p:cNvSpPr>
          <p:nvPr>
            <p:ph idx="1"/>
          </p:nvPr>
        </p:nvSpPr>
        <p:spPr>
          <a:xfrm>
            <a:off x="457200" y="1055916"/>
            <a:ext cx="8229600" cy="1745341"/>
          </a:xfrm>
        </p:spPr>
        <p:txBody>
          <a:bodyPr/>
          <a:lstStyle/>
          <a:p>
            <a:pPr>
              <a:spcBef>
                <a:spcPts val="2400"/>
              </a:spcBef>
              <a:buSzPct val="70000"/>
              <a:buBlip>
                <a:blip r:embed="rId2"/>
              </a:buBlip>
            </a:pPr>
            <a:r>
              <a:rPr lang="en-US" sz="1800" dirty="0">
                <a:latin typeface="Arial" panose="020B0604020202020204" pitchFamily="34" charset="0"/>
                <a:cs typeface="Arial" panose="020B0604020202020204" pitchFamily="34" charset="0"/>
              </a:rPr>
              <a:t>Societies are usually well adapted to frequent events (&gt; 1/100 </a:t>
            </a:r>
            <a:r>
              <a:rPr lang="en-US" sz="1800" dirty="0" err="1">
                <a:latin typeface="Arial" panose="020B0604020202020204" pitchFamily="34" charset="0"/>
                <a:cs typeface="Arial" panose="020B0604020202020204" pitchFamily="34" charset="0"/>
              </a:rPr>
              <a:t>yr</a:t>
            </a:r>
            <a:r>
              <a:rPr lang="en-US" sz="1800" dirty="0">
                <a:latin typeface="Arial" panose="020B0604020202020204" pitchFamily="34" charset="0"/>
                <a:cs typeface="Arial" panose="020B0604020202020204" pitchFamily="34" charset="0"/>
              </a:rPr>
              <a:t>)</a:t>
            </a:r>
          </a:p>
          <a:p>
            <a:pPr>
              <a:spcBef>
                <a:spcPts val="2400"/>
              </a:spcBef>
              <a:buSzPct val="70000"/>
              <a:buBlip>
                <a:blip r:embed="rId2"/>
              </a:buBlip>
            </a:pPr>
            <a:r>
              <a:rPr lang="en-US" sz="1800" dirty="0">
                <a:latin typeface="Arial" panose="020B0604020202020204" pitchFamily="34" charset="0"/>
                <a:cs typeface="Arial" panose="020B0604020202020204" pitchFamily="34" charset="0"/>
              </a:rPr>
              <a:t>Societies are often poorly adapted to rare events (&lt; 1/100 </a:t>
            </a:r>
            <a:r>
              <a:rPr lang="en-US" sz="1800" dirty="0" err="1">
                <a:latin typeface="Arial" panose="020B0604020202020204" pitchFamily="34" charset="0"/>
                <a:cs typeface="Arial" panose="020B0604020202020204" pitchFamily="34" charset="0"/>
              </a:rPr>
              <a:t>yr</a:t>
            </a:r>
            <a:r>
              <a:rPr lang="en-US" sz="1800" dirty="0">
                <a:latin typeface="Arial" panose="020B0604020202020204" pitchFamily="34" charset="0"/>
                <a:cs typeface="Arial" panose="020B0604020202020204" pitchFamily="34" charset="0"/>
              </a:rPr>
              <a:t>)</a:t>
            </a:r>
          </a:p>
          <a:p>
            <a:pPr>
              <a:spcBef>
                <a:spcPts val="2400"/>
              </a:spcBef>
              <a:buSzPct val="70000"/>
              <a:buBlip>
                <a:blip r:embed="rId2"/>
              </a:buBlip>
            </a:pPr>
            <a:r>
              <a:rPr lang="en-US" sz="1800" dirty="0">
                <a:latin typeface="Arial" panose="020B0604020202020204" pitchFamily="34" charset="0"/>
                <a:cs typeface="Arial" panose="020B0604020202020204" pitchFamily="34" charset="0"/>
              </a:rPr>
              <a:t>Large cost increases result when &gt; 100-yr events become &lt; 100-yr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71" y="2797811"/>
            <a:ext cx="6922039" cy="4003805"/>
          </a:xfrm>
          <a:prstGeom prst="rect">
            <a:avLst/>
          </a:prstGeom>
        </p:spPr>
      </p:pic>
      <p:cxnSp>
        <p:nvCxnSpPr>
          <p:cNvPr id="6" name="Straight Connector 5">
            <a:extLst>
              <a:ext uri="{FF2B5EF4-FFF2-40B4-BE49-F238E27FC236}">
                <a16:creationId xmlns:a16="http://schemas.microsoft.com/office/drawing/2014/main" id="{A9259E73-E692-4D73-85EA-78370E75FB21}"/>
              </a:ext>
            </a:extLst>
          </p:cNvPr>
          <p:cNvCxnSpPr>
            <a:cxnSpLocks/>
          </p:cNvCxnSpPr>
          <p:nvPr/>
        </p:nvCxnSpPr>
        <p:spPr>
          <a:xfrm>
            <a:off x="4857750" y="4702629"/>
            <a:ext cx="0" cy="15838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61D370-8CBC-463F-8F80-AAE3D4349D24}"/>
              </a:ext>
            </a:extLst>
          </p:cNvPr>
          <p:cNvSpPr txBox="1"/>
          <p:nvPr/>
        </p:nvSpPr>
        <p:spPr>
          <a:xfrm>
            <a:off x="5045528" y="5617418"/>
            <a:ext cx="3457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Largest slope (1 in 100 year event)</a:t>
            </a:r>
          </a:p>
        </p:txBody>
      </p:sp>
      <p:cxnSp>
        <p:nvCxnSpPr>
          <p:cNvPr id="10" name="Straight Arrow Connector 9">
            <a:extLst>
              <a:ext uri="{FF2B5EF4-FFF2-40B4-BE49-F238E27FC236}">
                <a16:creationId xmlns:a16="http://schemas.microsoft.com/office/drawing/2014/main" id="{EAB0F412-01AD-4406-A6D1-B03107801F5D}"/>
              </a:ext>
            </a:extLst>
          </p:cNvPr>
          <p:cNvCxnSpPr/>
          <p:nvPr/>
        </p:nvCxnSpPr>
        <p:spPr>
          <a:xfrm flipH="1" flipV="1">
            <a:off x="4963886" y="5404757"/>
            <a:ext cx="718457" cy="302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47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a:solidFill>
                  <a:srgbClr val="0000FF"/>
                </a:solidFill>
              </a:rPr>
              <a:t>Known Risks</a:t>
            </a: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a:t> Increasing sea level</a:t>
            </a:r>
          </a:p>
          <a:p>
            <a:pPr>
              <a:spcBef>
                <a:spcPts val="500"/>
              </a:spcBef>
            </a:pPr>
            <a:endParaRPr lang="en-US" dirty="0"/>
          </a:p>
          <a:p>
            <a:pPr>
              <a:spcBef>
                <a:spcPts val="500"/>
              </a:spcBef>
            </a:pPr>
            <a:r>
              <a:rPr lang="en-US" dirty="0"/>
              <a:t> Increasing hydrological events…  droughts and floods</a:t>
            </a:r>
          </a:p>
          <a:p>
            <a:pPr marL="0" indent="0">
              <a:spcBef>
                <a:spcPts val="500"/>
              </a:spcBef>
              <a:buNone/>
            </a:pPr>
            <a:endParaRPr lang="en-US" dirty="0"/>
          </a:p>
          <a:p>
            <a:pPr>
              <a:spcBef>
                <a:spcPts val="500"/>
              </a:spcBef>
            </a:pPr>
            <a:r>
              <a:rPr lang="en-US" dirty="0"/>
              <a:t> Increasing incidence of high category hurricanes and 	associated storm surges and freshwater flooding</a:t>
            </a:r>
          </a:p>
          <a:p>
            <a:pPr>
              <a:spcBef>
                <a:spcPts val="500"/>
              </a:spcBef>
            </a:pPr>
            <a:endParaRPr lang="en-US" dirty="0"/>
          </a:p>
          <a:p>
            <a:pPr>
              <a:spcBef>
                <a:spcPts val="500"/>
              </a:spcBef>
            </a:pPr>
            <a:r>
              <a:rPr lang="en-US" dirty="0"/>
              <a:t> More heat stress and other health risks</a:t>
            </a:r>
          </a:p>
          <a:p>
            <a:pPr>
              <a:spcBef>
                <a:spcPts val="500"/>
              </a:spcBef>
            </a:pPr>
            <a:endParaRPr lang="en-US" dirty="0"/>
          </a:p>
          <a:p>
            <a:pPr>
              <a:spcBef>
                <a:spcPts val="500"/>
              </a:spcBef>
            </a:pPr>
            <a:r>
              <a:rPr lang="en-US" dirty="0"/>
              <a:t>  Armed conflict</a:t>
            </a:r>
          </a:p>
          <a:p>
            <a:pPr>
              <a:spcBef>
                <a:spcPts val="500"/>
              </a:spcBef>
            </a:pPr>
            <a:endParaRPr lang="en-US" dirty="0"/>
          </a:p>
          <a:p>
            <a:pPr>
              <a:spcBef>
                <a:spcPts val="500"/>
              </a:spcBef>
            </a:pPr>
            <a:endParaRPr lang="en-US" dirty="0"/>
          </a:p>
          <a:p>
            <a:pPr marL="0" indent="0">
              <a:spcBef>
                <a:spcPts val="500"/>
              </a:spcBef>
              <a:buNone/>
            </a:pPr>
            <a:endParaRPr lang="en-US" dirty="0"/>
          </a:p>
          <a:p>
            <a:pPr>
              <a:spcBef>
                <a:spcPts val="500"/>
              </a:spcBef>
            </a:pPr>
            <a:r>
              <a:rPr lang="en-US" dirty="0"/>
              <a:t> Some increase in plant productivity</a:t>
            </a:r>
          </a:p>
          <a:p>
            <a:pPr>
              <a:spcBef>
                <a:spcPts val="500"/>
              </a:spcBef>
            </a:pPr>
            <a:endParaRPr lang="en-US" dirty="0"/>
          </a:p>
          <a:p>
            <a:pPr>
              <a:spcBef>
                <a:spcPts val="500"/>
              </a:spcBef>
            </a:pPr>
            <a:r>
              <a:rPr lang="en-US" dirty="0"/>
              <a:t> Reduction in health problems related to cold weather</a:t>
            </a:r>
          </a:p>
          <a:p>
            <a:pPr marL="0" indent="0">
              <a:buNone/>
            </a:pPr>
            <a:endParaRPr lang="en-US" dirty="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Benefits</a:t>
            </a:r>
          </a:p>
        </p:txBody>
      </p:sp>
    </p:spTree>
    <p:extLst>
      <p:ext uri="{BB962C8B-B14F-4D97-AF65-F5344CB8AC3E}">
        <p14:creationId xmlns:p14="http://schemas.microsoft.com/office/powerpoint/2010/main" val="19982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charset="0"/>
                <a:ea typeface="+mn-ea"/>
                <a:cs typeface="Arial" charset="0"/>
              </a:rPr>
              <a:t>“Taken as a whole, the range of published evidence indicates that the net damage costs of climate change are likely to be significant and to increase over time.”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 charset="0"/>
                <a:ea typeface="+mn-ea"/>
                <a:cs typeface="Arial" charset="0"/>
              </a:rPr>
              <a:t>- Intergovernmental Panel on Climate 	Change</a:t>
            </a: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420923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a:solidFill>
                  <a:srgbClr val="0033CC"/>
                </a:solidFill>
              </a:rPr>
              <a:t>Hydrological Extremes</a:t>
            </a:r>
          </a:p>
        </p:txBody>
      </p:sp>
      <p:sp>
        <p:nvSpPr>
          <p:cNvPr id="4" name="Content Placeholder 3"/>
          <p:cNvSpPr>
            <a:spLocks noGrp="1"/>
          </p:cNvSpPr>
          <p:nvPr>
            <p:ph idx="1"/>
          </p:nvPr>
        </p:nvSpPr>
        <p:spPr>
          <a:xfrm>
            <a:off x="457200" y="1295400"/>
            <a:ext cx="8229600" cy="5105400"/>
          </a:xfrm>
        </p:spPr>
        <p:txBody>
          <a:bodyPr>
            <a:normAutofit/>
          </a:bodyPr>
          <a:lstStyle/>
          <a:p>
            <a:pPr>
              <a:buSzPct val="70000"/>
              <a:buBlip>
                <a:blip r:embed="rId2"/>
              </a:buBlip>
            </a:pPr>
            <a:r>
              <a:rPr lang="en-US" sz="2800" dirty="0"/>
              <a:t> Rainfall intensity (how hard it rains when/where 	it is raining) doubles for every 10</a:t>
            </a:r>
            <a:r>
              <a:rPr lang="en-US" sz="2800" baseline="30000" dirty="0"/>
              <a:t>o</a:t>
            </a:r>
            <a:r>
              <a:rPr lang="en-US" sz="2800" dirty="0"/>
              <a:t> C 	temperature increase</a:t>
            </a:r>
          </a:p>
          <a:p>
            <a:pPr>
              <a:buSzPct val="70000"/>
              <a:buBlip>
                <a:blip r:embed="rId2"/>
              </a:buBlip>
            </a:pPr>
            <a:endParaRPr lang="en-US" sz="2800" dirty="0"/>
          </a:p>
          <a:p>
            <a:pPr>
              <a:buSzPct val="70000"/>
              <a:buBlip>
                <a:blip r:embed="rId2"/>
              </a:buBlip>
            </a:pPr>
            <a:r>
              <a:rPr lang="en-US" sz="2800" dirty="0"/>
              <a:t> Wet places get wetter, dry places get drier; 	incidence of both floods and droughts 	increases</a:t>
            </a:r>
          </a:p>
          <a:p>
            <a:pPr>
              <a:buSzPct val="70000"/>
              <a:buBlip>
                <a:blip r:embed="rId2"/>
              </a:buBlip>
            </a:pPr>
            <a:endParaRPr lang="en-US" sz="2800" dirty="0"/>
          </a:p>
          <a:p>
            <a:pPr>
              <a:buSzPct val="70000"/>
              <a:buBlip>
                <a:blip r:embed="rId2"/>
              </a:buBlip>
            </a:pPr>
            <a:r>
              <a:rPr lang="en-US" sz="2800" dirty="0"/>
              <a:t> Large potential effects on food and water 	supplies; major national security issue</a:t>
            </a:r>
          </a:p>
        </p:txBody>
      </p:sp>
    </p:spTree>
    <p:extLst>
      <p:ext uri="{BB962C8B-B14F-4D97-AF65-F5344CB8AC3E}">
        <p14:creationId xmlns:p14="http://schemas.microsoft.com/office/powerpoint/2010/main" val="29624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Calibri" panose="020F0502020204030204"/>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33CC"/>
              </a:solidFill>
              <a:effectLst/>
              <a:uLnTx/>
              <a:uFillTx/>
              <a:latin typeface="Calibri" panose="020F0502020204030204"/>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CC"/>
              </a:solidFill>
              <a:effectLst/>
              <a:uLnTx/>
              <a:uFillTx/>
              <a:latin typeface="Calibri" panose="020F0502020204030204"/>
              <a:ea typeface="+mn-ea"/>
              <a:cs typeface="Arial" charset="0"/>
            </a:endParaRPr>
          </a:p>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Calibri" panose="020F0502020204030204"/>
                <a:ea typeface="+mn-ea"/>
                <a:cs typeface="Arial" pitchFamily="34" charset="0"/>
              </a:rPr>
              <a:t>-- Quadrennial Defense Review, U.S. Department of 	Defense, February, 2010</a:t>
            </a:r>
          </a:p>
        </p:txBody>
      </p:sp>
    </p:spTree>
    <p:extLst>
      <p:ext uri="{BB962C8B-B14F-4D97-AF65-F5344CB8AC3E}">
        <p14:creationId xmlns:p14="http://schemas.microsoft.com/office/powerpoint/2010/main" val="3841939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9462F2-1F7D-E6F0-6C8F-F6E67942CFC1}"/>
              </a:ext>
            </a:extLst>
          </p:cNvPr>
          <p:cNvSpPr>
            <a:spLocks noGrp="1"/>
          </p:cNvSpPr>
          <p:nvPr>
            <p:ph type="title"/>
          </p:nvPr>
        </p:nvSpPr>
        <p:spPr>
          <a:xfrm>
            <a:off x="628650" y="1865399"/>
            <a:ext cx="7886700" cy="1325563"/>
          </a:xfrm>
        </p:spPr>
        <p:txBody>
          <a:bodyPr/>
          <a:lstStyle/>
          <a:p>
            <a:r>
              <a:rPr lang="en-US" dirty="0"/>
              <a:t>Risk and Responsibility</a:t>
            </a:r>
          </a:p>
        </p:txBody>
      </p:sp>
    </p:spTree>
    <p:extLst>
      <p:ext uri="{BB962C8B-B14F-4D97-AF65-F5344CB8AC3E}">
        <p14:creationId xmlns:p14="http://schemas.microsoft.com/office/powerpoint/2010/main" val="94624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50" y="530792"/>
            <a:ext cx="7836656" cy="6030552"/>
          </a:xfrm>
          <a:prstGeom prst="rect">
            <a:avLst/>
          </a:prstGeom>
        </p:spPr>
      </p:pic>
    </p:spTree>
    <p:extLst>
      <p:ext uri="{BB962C8B-B14F-4D97-AF65-F5344CB8AC3E}">
        <p14:creationId xmlns:p14="http://schemas.microsoft.com/office/powerpoint/2010/main" val="1495329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635" y="3004693"/>
            <a:ext cx="4069564" cy="305440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433" y="242928"/>
            <a:ext cx="3928540" cy="5816168"/>
          </a:xfrm>
          <a:prstGeom prst="rect">
            <a:avLst/>
          </a:prstGeom>
        </p:spPr>
      </p:pic>
      <p:sp>
        <p:nvSpPr>
          <p:cNvPr id="4" name="TextBox 3"/>
          <p:cNvSpPr txBox="1"/>
          <p:nvPr/>
        </p:nvSpPr>
        <p:spPr>
          <a:xfrm>
            <a:off x="1207189" y="1994383"/>
            <a:ext cx="2680379"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Event Probability</a:t>
            </a:r>
          </a:p>
        </p:txBody>
      </p:sp>
      <p:sp>
        <p:nvSpPr>
          <p:cNvPr id="5" name="TextBox 4"/>
          <p:cNvSpPr txBox="1"/>
          <p:nvPr/>
        </p:nvSpPr>
        <p:spPr>
          <a:xfrm>
            <a:off x="5631479" y="1994383"/>
            <a:ext cx="203820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Cost</a:t>
            </a:r>
          </a:p>
        </p:txBody>
      </p:sp>
      <p:sp>
        <p:nvSpPr>
          <p:cNvPr id="6" name="TextBox 5"/>
          <p:cNvSpPr txBox="1"/>
          <p:nvPr/>
        </p:nvSpPr>
        <p:spPr>
          <a:xfrm>
            <a:off x="872519" y="6317038"/>
            <a:ext cx="309220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Math + Physics, etc.</a:t>
            </a:r>
          </a:p>
        </p:txBody>
      </p:sp>
      <p:sp>
        <p:nvSpPr>
          <p:cNvPr id="7" name="TextBox 6"/>
          <p:cNvSpPr txBox="1"/>
          <p:nvPr/>
        </p:nvSpPr>
        <p:spPr>
          <a:xfrm>
            <a:off x="5095512" y="6317038"/>
            <a:ext cx="35947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Social Science, Economics</a:t>
            </a:r>
          </a:p>
        </p:txBody>
      </p:sp>
      <p:sp>
        <p:nvSpPr>
          <p:cNvPr id="8" name="TextBox 7"/>
          <p:cNvSpPr txBox="1"/>
          <p:nvPr/>
        </p:nvSpPr>
        <p:spPr>
          <a:xfrm>
            <a:off x="2701319" y="979098"/>
            <a:ext cx="4076409"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Decision is Binary</a:t>
            </a:r>
          </a:p>
          <a:p>
            <a:pPr algn="ctr"/>
            <a:r>
              <a:rPr lang="en-US" sz="2000" dirty="0">
                <a:latin typeface="Arial" panose="020B0604020202020204" pitchFamily="34" charset="0"/>
                <a:cs typeface="Arial" panose="020B0604020202020204" pitchFamily="34" charset="0"/>
              </a:rPr>
              <a:t>(Let her run, or not)</a:t>
            </a:r>
          </a:p>
        </p:txBody>
      </p:sp>
      <p:sp>
        <p:nvSpPr>
          <p:cNvPr id="9" name="TextBox 8"/>
          <p:cNvSpPr txBox="1"/>
          <p:nvPr/>
        </p:nvSpPr>
        <p:spPr>
          <a:xfrm>
            <a:off x="2205728" y="282445"/>
            <a:ext cx="4865166" cy="40622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Expected cost = probability x cost</a:t>
            </a:r>
          </a:p>
        </p:txBody>
      </p:sp>
      <p:sp>
        <p:nvSpPr>
          <p:cNvPr id="10" name="TextBox 9">
            <a:extLst>
              <a:ext uri="{FF2B5EF4-FFF2-40B4-BE49-F238E27FC236}">
                <a16:creationId xmlns:a16="http://schemas.microsoft.com/office/drawing/2014/main" id="{6A73174E-CFEC-EB8A-B08D-FCC6A4F7F505}"/>
              </a:ext>
            </a:extLst>
          </p:cNvPr>
          <p:cNvSpPr txBox="1"/>
          <p:nvPr/>
        </p:nvSpPr>
        <p:spPr>
          <a:xfrm>
            <a:off x="3027923" y="3004693"/>
            <a:ext cx="171929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Uncertainty</a:t>
            </a:r>
          </a:p>
        </p:txBody>
      </p:sp>
      <p:cxnSp>
        <p:nvCxnSpPr>
          <p:cNvPr id="12" name="Straight Arrow Connector 11">
            <a:extLst>
              <a:ext uri="{FF2B5EF4-FFF2-40B4-BE49-F238E27FC236}">
                <a16:creationId xmlns:a16="http://schemas.microsoft.com/office/drawing/2014/main" id="{185460E6-318B-8C74-B373-BF5C63F1DAD0}"/>
              </a:ext>
            </a:extLst>
          </p:cNvPr>
          <p:cNvCxnSpPr>
            <a:cxnSpLocks/>
          </p:cNvCxnSpPr>
          <p:nvPr/>
        </p:nvCxnSpPr>
        <p:spPr>
          <a:xfrm flipH="1">
            <a:off x="2901704" y="3236099"/>
            <a:ext cx="367139" cy="911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AA1514-F060-CE04-D449-92DB38C00C48}"/>
              </a:ext>
            </a:extLst>
          </p:cNvPr>
          <p:cNvCxnSpPr>
            <a:cxnSpLocks/>
          </p:cNvCxnSpPr>
          <p:nvPr/>
        </p:nvCxnSpPr>
        <p:spPr>
          <a:xfrm flipV="1">
            <a:off x="8921262" y="123092"/>
            <a:ext cx="0" cy="6213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19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AD599-05CB-CC4F-9EEB-88E42E799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236" y="909332"/>
            <a:ext cx="3915641" cy="5795355"/>
          </a:xfrm>
          <a:prstGeom prst="rect">
            <a:avLst/>
          </a:prstGeom>
        </p:spPr>
      </p:pic>
      <p:sp>
        <p:nvSpPr>
          <p:cNvPr id="6" name="TextBox 5">
            <a:extLst>
              <a:ext uri="{FF2B5EF4-FFF2-40B4-BE49-F238E27FC236}">
                <a16:creationId xmlns:a16="http://schemas.microsoft.com/office/drawing/2014/main" id="{9757721E-2BC9-9FB5-5EAC-ED30EBF1C2B0}"/>
              </a:ext>
            </a:extLst>
          </p:cNvPr>
          <p:cNvSpPr txBox="1"/>
          <p:nvPr/>
        </p:nvSpPr>
        <p:spPr>
          <a:xfrm>
            <a:off x="2205728" y="282445"/>
            <a:ext cx="4865166"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Expected cost = probability x cost</a:t>
            </a:r>
          </a:p>
        </p:txBody>
      </p:sp>
      <p:sp>
        <p:nvSpPr>
          <p:cNvPr id="7" name="TextBox 6">
            <a:extLst>
              <a:ext uri="{FF2B5EF4-FFF2-40B4-BE49-F238E27FC236}">
                <a16:creationId xmlns:a16="http://schemas.microsoft.com/office/drawing/2014/main" id="{DCF81B62-0017-2514-61CF-BF913AA1FFFA}"/>
              </a:ext>
            </a:extLst>
          </p:cNvPr>
          <p:cNvSpPr txBox="1"/>
          <p:nvPr/>
        </p:nvSpPr>
        <p:spPr>
          <a:xfrm>
            <a:off x="5710893" y="1850702"/>
            <a:ext cx="3006022"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Although the probability of being injured or killed is low, the expected cost is very high. Drive her to school!</a:t>
            </a:r>
          </a:p>
        </p:txBody>
      </p:sp>
    </p:spTree>
    <p:extLst>
      <p:ext uri="{BB962C8B-B14F-4D97-AF65-F5344CB8AC3E}">
        <p14:creationId xmlns:p14="http://schemas.microsoft.com/office/powerpoint/2010/main" val="272068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682"/>
            <a:ext cx="7886700" cy="1460499"/>
          </a:xfrm>
        </p:spPr>
        <p:txBody>
          <a:bodyPr/>
          <a:lstStyle/>
          <a:p>
            <a:r>
              <a:rPr lang="en-US" dirty="0">
                <a:solidFill>
                  <a:srgbClr val="0000FF"/>
                </a:solidFill>
              </a:rPr>
              <a:t>Influence of ‘priors’:</a:t>
            </a:r>
            <a:br>
              <a:rPr lang="en-US" dirty="0">
                <a:solidFill>
                  <a:srgbClr val="0000FF"/>
                </a:solidFill>
              </a:rPr>
            </a:br>
            <a:br>
              <a:rPr lang="en-US" dirty="0">
                <a:solidFill>
                  <a:srgbClr val="0000FF"/>
                </a:solidFill>
              </a:rPr>
            </a:br>
            <a:r>
              <a:rPr lang="en-US" sz="2800" dirty="0"/>
              <a:t>Examples</a:t>
            </a:r>
          </a:p>
        </p:txBody>
      </p:sp>
      <p:sp>
        <p:nvSpPr>
          <p:cNvPr id="3" name="Content Placeholder 2"/>
          <p:cNvSpPr>
            <a:spLocks noGrp="1"/>
          </p:cNvSpPr>
          <p:nvPr>
            <p:ph idx="1"/>
          </p:nvPr>
        </p:nvSpPr>
        <p:spPr/>
        <p:txBody>
          <a:bodyPr/>
          <a:lstStyle/>
          <a:p>
            <a:r>
              <a:rPr lang="en-US" dirty="0"/>
              <a:t>  I do not recall any pedestrian ever being run over at this 	intersection</a:t>
            </a:r>
          </a:p>
          <a:p>
            <a:endParaRPr lang="en-US" dirty="0"/>
          </a:p>
          <a:p>
            <a:r>
              <a:rPr lang="en-US" dirty="0"/>
              <a:t>  There have never been serious accidents in my family as long 	as anyone can remember</a:t>
            </a:r>
          </a:p>
          <a:p>
            <a:endParaRPr lang="en-US" dirty="0"/>
          </a:p>
          <a:p>
            <a:r>
              <a:rPr lang="en-US" dirty="0"/>
              <a:t>  My daughter’s teacher might lower her grade. Maybe she 	won’t get into college….</a:t>
            </a:r>
          </a:p>
          <a:p>
            <a:pPr marL="0" indent="0">
              <a:buNone/>
            </a:pPr>
            <a:endParaRPr lang="en-US" dirty="0"/>
          </a:p>
          <a:p>
            <a:r>
              <a:rPr lang="en-US" dirty="0"/>
              <a:t>  I hate being late for work; I might get penalized</a:t>
            </a:r>
          </a:p>
          <a:p>
            <a:pPr marL="0" indent="0">
              <a:buNone/>
            </a:pPr>
            <a:endParaRPr lang="en-US" dirty="0"/>
          </a:p>
        </p:txBody>
      </p:sp>
    </p:spTree>
    <p:extLst>
      <p:ext uri="{BB962C8B-B14F-4D97-AF65-F5344CB8AC3E}">
        <p14:creationId xmlns:p14="http://schemas.microsoft.com/office/powerpoint/2010/main" val="224454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Some Pressing Global Problems</a:t>
            </a:r>
          </a:p>
        </p:txBody>
      </p:sp>
      <p:sp>
        <p:nvSpPr>
          <p:cNvPr id="6" name="Content Placeholder 5"/>
          <p:cNvSpPr>
            <a:spLocks noGrp="1"/>
          </p:cNvSpPr>
          <p:nvPr>
            <p:ph idx="1"/>
          </p:nvPr>
        </p:nvSpPr>
        <p:spPr>
          <a:xfrm>
            <a:off x="628650" y="2111431"/>
            <a:ext cx="7886700" cy="3222739"/>
          </a:xfrm>
        </p:spPr>
        <p:txBody>
          <a:bodyPr/>
          <a:lstStyle/>
          <a:p>
            <a:r>
              <a:rPr lang="en-US" dirty="0"/>
              <a:t> Climate change</a:t>
            </a:r>
          </a:p>
          <a:p>
            <a:endParaRPr lang="en-US" dirty="0"/>
          </a:p>
          <a:p>
            <a:r>
              <a:rPr lang="en-US" dirty="0"/>
              <a:t>  Energy</a:t>
            </a:r>
          </a:p>
          <a:p>
            <a:endParaRPr lang="en-US" dirty="0"/>
          </a:p>
          <a:p>
            <a:r>
              <a:rPr lang="en-US" dirty="0"/>
              <a:t>  Poverty</a:t>
            </a:r>
          </a:p>
          <a:p>
            <a:endParaRPr lang="en-US" dirty="0"/>
          </a:p>
          <a:p>
            <a:r>
              <a:rPr lang="en-US" dirty="0"/>
              <a:t>  Population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What Makes the Climate Problem So Difficult?</a:t>
            </a:r>
          </a:p>
        </p:txBody>
      </p:sp>
      <p:sp>
        <p:nvSpPr>
          <p:cNvPr id="3" name="Content Placeholder 2"/>
          <p:cNvSpPr>
            <a:spLocks noGrp="1"/>
          </p:cNvSpPr>
          <p:nvPr>
            <p:ph idx="1"/>
          </p:nvPr>
        </p:nvSpPr>
        <p:spPr/>
        <p:txBody>
          <a:bodyPr/>
          <a:lstStyle/>
          <a:p>
            <a:r>
              <a:rPr lang="en-US" dirty="0"/>
              <a:t>  Both the decisions and the costs are continuous, not binary</a:t>
            </a:r>
          </a:p>
          <a:p>
            <a:pPr marL="0" indent="0">
              <a:buNone/>
            </a:pPr>
            <a:endParaRPr lang="en-US" dirty="0"/>
          </a:p>
          <a:p>
            <a:r>
              <a:rPr lang="en-US" dirty="0"/>
              <a:t>  Weather event probabilities have large uncertainty</a:t>
            </a:r>
          </a:p>
          <a:p>
            <a:endParaRPr lang="en-US" dirty="0"/>
          </a:p>
          <a:p>
            <a:r>
              <a:rPr lang="en-US" dirty="0"/>
              <a:t>  Cost estimates of mitigation and adaptation have large 	uncertainty</a:t>
            </a:r>
          </a:p>
          <a:p>
            <a:endParaRPr lang="en-US" dirty="0"/>
          </a:p>
          <a:p>
            <a:r>
              <a:rPr lang="en-US" dirty="0"/>
              <a:t>  Costs of inaction borne mostly by future generations</a:t>
            </a:r>
          </a:p>
          <a:p>
            <a:pPr marL="0" indent="0">
              <a:buNone/>
            </a:pPr>
            <a:endParaRPr lang="en-US" dirty="0"/>
          </a:p>
          <a:p>
            <a:r>
              <a:rPr lang="en-US" dirty="0"/>
              <a:t>  Pernicious influence of ‘priors’</a:t>
            </a:r>
          </a:p>
        </p:txBody>
      </p:sp>
    </p:spTree>
    <p:extLst>
      <p:ext uri="{BB962C8B-B14F-4D97-AF65-F5344CB8AC3E}">
        <p14:creationId xmlns:p14="http://schemas.microsoft.com/office/powerpoint/2010/main" val="316855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067" y="2214867"/>
            <a:ext cx="7886700" cy="1325563"/>
          </a:xfrm>
        </p:spPr>
        <p:txBody>
          <a:bodyPr/>
          <a:lstStyle/>
          <a:p>
            <a:r>
              <a:rPr lang="en-US" b="1" dirty="0">
                <a:solidFill>
                  <a:srgbClr val="0000FF"/>
                </a:solidFill>
              </a:rPr>
              <a:t>An Example of Climate Risks:</a:t>
            </a:r>
            <a:br>
              <a:rPr lang="en-US" b="1" dirty="0">
                <a:solidFill>
                  <a:srgbClr val="0000FF"/>
                </a:solidFill>
              </a:rPr>
            </a:br>
            <a:r>
              <a:rPr lang="en-US" b="1" dirty="0">
                <a:solidFill>
                  <a:srgbClr val="0000FF"/>
                </a:solidFill>
              </a:rPr>
              <a:t>Hurricanes</a:t>
            </a:r>
          </a:p>
        </p:txBody>
      </p:sp>
    </p:spTree>
    <p:extLst>
      <p:ext uri="{BB962C8B-B14F-4D97-AF65-F5344CB8AC3E}">
        <p14:creationId xmlns:p14="http://schemas.microsoft.com/office/powerpoint/2010/main" val="233703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Hurricane Hazard</a:t>
            </a:r>
          </a:p>
        </p:txBody>
      </p:sp>
      <p:sp>
        <p:nvSpPr>
          <p:cNvPr id="3" name="Content Placeholder 2"/>
          <p:cNvSpPr>
            <a:spLocks noGrp="1"/>
          </p:cNvSpPr>
          <p:nvPr>
            <p:ph idx="1"/>
          </p:nvPr>
        </p:nvSpPr>
        <p:spPr>
          <a:xfrm>
            <a:off x="533400" y="1826824"/>
            <a:ext cx="8229600" cy="3745840"/>
          </a:xfrm>
        </p:spPr>
        <p:txBody>
          <a:bodyPr>
            <a:normAutofit fontScale="92500" lnSpcReduction="10000"/>
          </a:bodyPr>
          <a:lstStyle/>
          <a:p>
            <a:r>
              <a:rPr lang="en-US" dirty="0"/>
              <a:t>About 10,000 deaths per year since 1971</a:t>
            </a:r>
          </a:p>
          <a:p>
            <a:endParaRPr lang="en-US" dirty="0"/>
          </a:p>
          <a:p>
            <a:r>
              <a:rPr lang="en-US" dirty="0"/>
              <a:t>$700 Billion 2015 U.S. dollars in damages 	since 1971</a:t>
            </a:r>
          </a:p>
          <a:p>
            <a:pPr marL="0" indent="0">
              <a:buNone/>
            </a:pPr>
            <a:endParaRPr lang="en-US" dirty="0"/>
          </a:p>
          <a:p>
            <a:r>
              <a:rPr lang="en-US" dirty="0"/>
              <a:t>Global population exposed to hurricane 	hazards has tripled since 1970</a:t>
            </a:r>
          </a:p>
          <a:p>
            <a:pPr marL="0" indent="0">
              <a:buNone/>
            </a:pPr>
            <a:endParaRPr lang="en-US" dirty="0"/>
          </a:p>
        </p:txBody>
      </p:sp>
      <p:sp>
        <p:nvSpPr>
          <p:cNvPr id="4" name="Rectangle 3"/>
          <p:cNvSpPr/>
          <p:nvPr/>
        </p:nvSpPr>
        <p:spPr>
          <a:xfrm>
            <a:off x="3952875" y="5991910"/>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2016: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681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6920" y="708587"/>
            <a:ext cx="8015167" cy="4407699"/>
          </a:xfrm>
          <a:prstGeom prst="rect">
            <a:avLst/>
          </a:prstGeom>
        </p:spPr>
      </p:pic>
      <p:sp>
        <p:nvSpPr>
          <p:cNvPr id="5" name="TextBox 4"/>
          <p:cNvSpPr txBox="1"/>
          <p:nvPr/>
        </p:nvSpPr>
        <p:spPr>
          <a:xfrm>
            <a:off x="687048" y="203200"/>
            <a:ext cx="7854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Global Tropical Cyclone Damage Normalized by Gross World Product</a:t>
            </a:r>
          </a:p>
        </p:txBody>
      </p:sp>
      <p:sp>
        <p:nvSpPr>
          <p:cNvPr id="7" name="Content Placeholder 6"/>
          <p:cNvSpPr>
            <a:spLocks noGrp="1"/>
          </p:cNvSpPr>
          <p:nvPr>
            <p:ph idx="1"/>
          </p:nvPr>
        </p:nvSpPr>
        <p:spPr>
          <a:xfrm>
            <a:off x="392487" y="5116286"/>
            <a:ext cx="8229600" cy="1066800"/>
          </a:xfrm>
        </p:spPr>
        <p:txBody>
          <a:bodyPr>
            <a:normAutofit fontScale="55000" lnSpcReduction="20000"/>
          </a:bodyPr>
          <a:lstStyle/>
          <a:p>
            <a:r>
              <a:rPr lang="en-US" dirty="0"/>
              <a:t>380% increase since 1970</a:t>
            </a:r>
          </a:p>
          <a:p>
            <a:r>
              <a:rPr lang="en-US" dirty="0"/>
              <a:t>Population of TC-prone regions increased by ~200%</a:t>
            </a:r>
          </a:p>
          <a:p>
            <a:r>
              <a:rPr lang="en-US" dirty="0"/>
              <a:t>Suggests that climate change has contributed to increasing damage</a:t>
            </a:r>
          </a:p>
        </p:txBody>
      </p:sp>
      <p:sp>
        <p:nvSpPr>
          <p:cNvPr id="8" name="Rectangle 7"/>
          <p:cNvSpPr/>
          <p:nvPr/>
        </p:nvSpPr>
        <p:spPr>
          <a:xfrm>
            <a:off x="4199617" y="6345535"/>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98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5066"/>
            <a:ext cx="9144000" cy="5143500"/>
          </a:xfrm>
          <a:prstGeom prst="rect">
            <a:avLst/>
          </a:prstGeom>
        </p:spPr>
      </p:pic>
      <p:sp>
        <p:nvSpPr>
          <p:cNvPr id="3" name="TextBox 2"/>
          <p:cNvSpPr txBox="1"/>
          <p:nvPr/>
        </p:nvSpPr>
        <p:spPr>
          <a:xfrm>
            <a:off x="167524" y="6240256"/>
            <a:ext cx="85297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Flooding from Hurricane Harvey</a:t>
            </a:r>
          </a:p>
        </p:txBody>
      </p:sp>
    </p:spTree>
    <p:extLst>
      <p:ext uri="{BB962C8B-B14F-4D97-AF65-F5344CB8AC3E}">
        <p14:creationId xmlns:p14="http://schemas.microsoft.com/office/powerpoint/2010/main" val="7844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Records</a:t>
            </a:r>
          </a:p>
        </p:txBody>
      </p:sp>
      <p:sp>
        <p:nvSpPr>
          <p:cNvPr id="3" name="Content Placeholder 2"/>
          <p:cNvSpPr>
            <a:spLocks noGrp="1"/>
          </p:cNvSpPr>
          <p:nvPr>
            <p:ph idx="1"/>
          </p:nvPr>
        </p:nvSpPr>
        <p:spPr>
          <a:xfrm>
            <a:off x="628650" y="1825625"/>
            <a:ext cx="7886700" cy="4313918"/>
          </a:xfrm>
        </p:spPr>
        <p:txBody>
          <a:bodyPr/>
          <a:lstStyle/>
          <a:p>
            <a:r>
              <a:rPr lang="en-US" dirty="0"/>
              <a:t> Riverine floods:  ~100 years of good records (U.S.)</a:t>
            </a:r>
          </a:p>
          <a:p>
            <a:endParaRPr lang="en-US" dirty="0"/>
          </a:p>
          <a:p>
            <a:r>
              <a:rPr lang="en-US" dirty="0"/>
              <a:t> Flash floods and tropical-cyclones:  Somewhat less than 100 	years</a:t>
            </a:r>
          </a:p>
          <a:p>
            <a:pPr marL="0" indent="0">
              <a:buNone/>
            </a:pPr>
            <a:endParaRPr lang="en-US" dirty="0"/>
          </a:p>
          <a:p>
            <a:r>
              <a:rPr lang="en-US" dirty="0"/>
              <a:t> Even if we had 100 years of great records, the past is no 	longer a good guide to the present</a:t>
            </a:r>
          </a:p>
          <a:p>
            <a:endParaRPr lang="en-US" dirty="0"/>
          </a:p>
          <a:p>
            <a:r>
              <a:rPr lang="en-US" dirty="0"/>
              <a:t>  We need to turn to physical models to get better estimates of 	current (and future) weather risks</a:t>
            </a:r>
          </a:p>
        </p:txBody>
      </p:sp>
    </p:spTree>
    <p:extLst>
      <p:ext uri="{BB962C8B-B14F-4D97-AF65-F5344CB8AC3E}">
        <p14:creationId xmlns:p14="http://schemas.microsoft.com/office/powerpoint/2010/main" val="24267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7744" y="1579926"/>
            <a:ext cx="8229600" cy="1143000"/>
          </a:xfrm>
        </p:spPr>
        <p:txBody>
          <a:bodyPr>
            <a:normAutofit fontScale="90000"/>
          </a:bodyPr>
          <a:lstStyle/>
          <a:p>
            <a:r>
              <a:rPr lang="en-US" b="1" dirty="0">
                <a:solidFill>
                  <a:srgbClr val="FFFF00"/>
                </a:solidFill>
              </a:rPr>
              <a:t>Using Physical Models to Estimate Weather Risk</a:t>
            </a:r>
          </a:p>
        </p:txBody>
      </p:sp>
    </p:spTree>
    <p:extLst>
      <p:ext uri="{BB962C8B-B14F-4D97-AF65-F5344CB8AC3E}">
        <p14:creationId xmlns:p14="http://schemas.microsoft.com/office/powerpoint/2010/main" val="2747014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D9A8-5D01-9FC8-8F13-9930AA7B103F}"/>
              </a:ext>
            </a:extLst>
          </p:cNvPr>
          <p:cNvSpPr>
            <a:spLocks noGrp="1"/>
          </p:cNvSpPr>
          <p:nvPr>
            <p:ph type="title"/>
          </p:nvPr>
        </p:nvSpPr>
        <p:spPr/>
        <p:txBody>
          <a:bodyPr/>
          <a:lstStyle/>
          <a:p>
            <a:r>
              <a:rPr lang="en-US" dirty="0"/>
              <a:t>Procedure:</a:t>
            </a:r>
          </a:p>
        </p:txBody>
      </p:sp>
      <p:sp>
        <p:nvSpPr>
          <p:cNvPr id="3" name="Content Placeholder 2">
            <a:extLst>
              <a:ext uri="{FF2B5EF4-FFF2-40B4-BE49-F238E27FC236}">
                <a16:creationId xmlns:a16="http://schemas.microsoft.com/office/drawing/2014/main" id="{269ACFC5-6071-9618-D588-59EE0F2063DA}"/>
              </a:ext>
            </a:extLst>
          </p:cNvPr>
          <p:cNvSpPr>
            <a:spLocks noGrp="1"/>
          </p:cNvSpPr>
          <p:nvPr>
            <p:ph idx="1"/>
          </p:nvPr>
        </p:nvSpPr>
        <p:spPr/>
        <p:txBody>
          <a:bodyPr/>
          <a:lstStyle/>
          <a:p>
            <a:pPr>
              <a:spcBef>
                <a:spcPts val="2000"/>
              </a:spcBef>
            </a:pPr>
            <a:r>
              <a:rPr lang="en-US" dirty="0"/>
              <a:t> Generate 6,200 synthetic hurricane events affecting eastern 	U.S. from each of 8 global climate models for two period of 	time: 1984 – 2014 and 2070 – 2100 (SSP3 7.0)</a:t>
            </a:r>
          </a:p>
          <a:p>
            <a:pPr>
              <a:spcBef>
                <a:spcPts val="2000"/>
              </a:spcBef>
            </a:pPr>
            <a:r>
              <a:rPr lang="en-US" dirty="0"/>
              <a:t>  Calculate peak wind speed at each zip code centroid for each 	hurricane event</a:t>
            </a:r>
          </a:p>
          <a:p>
            <a:pPr>
              <a:spcBef>
                <a:spcPts val="2000"/>
              </a:spcBef>
            </a:pPr>
            <a:r>
              <a:rPr lang="en-US" dirty="0"/>
              <a:t>  Use damage function to convert peak wind to percentage of 	insured value destroyed</a:t>
            </a:r>
          </a:p>
          <a:p>
            <a:pPr>
              <a:spcBef>
                <a:spcPts val="2000"/>
              </a:spcBef>
            </a:pPr>
            <a:r>
              <a:rPr lang="en-US" dirty="0"/>
              <a:t>  Apply to total insured value at each of the 12,968 zip codes 	and sum over them to estimate total loss to insurance firm</a:t>
            </a:r>
          </a:p>
        </p:txBody>
      </p:sp>
    </p:spTree>
    <p:extLst>
      <p:ext uri="{BB962C8B-B14F-4D97-AF65-F5344CB8AC3E}">
        <p14:creationId xmlns:p14="http://schemas.microsoft.com/office/powerpoint/2010/main" val="105999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392A0-C018-AE2F-8597-C24F786C0312}"/>
              </a:ext>
            </a:extLst>
          </p:cNvPr>
          <p:cNvPicPr>
            <a:picLocks noChangeAspect="1"/>
          </p:cNvPicPr>
          <p:nvPr/>
        </p:nvPicPr>
        <p:blipFill>
          <a:blip r:embed="rId2"/>
          <a:stretch>
            <a:fillRect/>
          </a:stretch>
        </p:blipFill>
        <p:spPr>
          <a:xfrm>
            <a:off x="466406" y="1264158"/>
            <a:ext cx="7956758" cy="5593842"/>
          </a:xfrm>
          <a:prstGeom prst="rect">
            <a:avLst/>
          </a:prstGeom>
        </p:spPr>
      </p:pic>
      <p:sp>
        <p:nvSpPr>
          <p:cNvPr id="4" name="TextBox 3">
            <a:extLst>
              <a:ext uri="{FF2B5EF4-FFF2-40B4-BE49-F238E27FC236}">
                <a16:creationId xmlns:a16="http://schemas.microsoft.com/office/drawing/2014/main" id="{197DD288-053D-322C-F902-8E0DA5BB07D8}"/>
              </a:ext>
            </a:extLst>
          </p:cNvPr>
          <p:cNvSpPr txBox="1"/>
          <p:nvPr/>
        </p:nvSpPr>
        <p:spPr>
          <a:xfrm>
            <a:off x="466406" y="245477"/>
            <a:ext cx="81252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nature of financial risks from weather hazards: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Hurricanes as an example</a:t>
            </a:r>
          </a:p>
        </p:txBody>
      </p:sp>
      <p:sp>
        <p:nvSpPr>
          <p:cNvPr id="5" name="TextBox 4">
            <a:extLst>
              <a:ext uri="{FF2B5EF4-FFF2-40B4-BE49-F238E27FC236}">
                <a16:creationId xmlns:a16="http://schemas.microsoft.com/office/drawing/2014/main" id="{D8A5C7AF-EC53-B39F-AF26-B073BCF854FE}"/>
              </a:ext>
            </a:extLst>
          </p:cNvPr>
          <p:cNvSpPr txBox="1"/>
          <p:nvPr/>
        </p:nvSpPr>
        <p:spPr>
          <a:xfrm>
            <a:off x="134816" y="1144026"/>
            <a:ext cx="8839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Total Insured Values of particular insurance firm aggregated over zip codes</a:t>
            </a:r>
          </a:p>
        </p:txBody>
      </p:sp>
      <p:sp>
        <p:nvSpPr>
          <p:cNvPr id="6" name="TextBox 5">
            <a:extLst>
              <a:ext uri="{FF2B5EF4-FFF2-40B4-BE49-F238E27FC236}">
                <a16:creationId xmlns:a16="http://schemas.microsoft.com/office/drawing/2014/main" id="{E2E0EB4C-0656-40D1-B318-19914E1DD2F6}"/>
              </a:ext>
            </a:extLst>
          </p:cNvPr>
          <p:cNvSpPr txBox="1"/>
          <p:nvPr/>
        </p:nvSpPr>
        <p:spPr>
          <a:xfrm>
            <a:off x="6844127" y="6319219"/>
            <a:ext cx="19116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12,968 zip codes</a:t>
            </a:r>
          </a:p>
        </p:txBody>
      </p:sp>
      <p:sp>
        <p:nvSpPr>
          <p:cNvPr id="7" name="TextBox 6">
            <a:extLst>
              <a:ext uri="{FF2B5EF4-FFF2-40B4-BE49-F238E27FC236}">
                <a16:creationId xmlns:a16="http://schemas.microsoft.com/office/drawing/2014/main" id="{3D48B105-43F4-4998-B29C-6F325661E8F6}"/>
              </a:ext>
            </a:extLst>
          </p:cNvPr>
          <p:cNvSpPr txBox="1"/>
          <p:nvPr/>
        </p:nvSpPr>
        <p:spPr>
          <a:xfrm>
            <a:off x="466406" y="6327157"/>
            <a:ext cx="24854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Net TIV:  $ 2 trillion</a:t>
            </a:r>
          </a:p>
        </p:txBody>
      </p:sp>
    </p:spTree>
    <p:extLst>
      <p:ext uri="{BB962C8B-B14F-4D97-AF65-F5344CB8AC3E}">
        <p14:creationId xmlns:p14="http://schemas.microsoft.com/office/powerpoint/2010/main" val="89548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AD53C3-58E2-670C-3A6B-66B46263F966}"/>
              </a:ext>
            </a:extLst>
          </p:cNvPr>
          <p:cNvSpPr>
            <a:spLocks noGrp="1"/>
          </p:cNvSpPr>
          <p:nvPr>
            <p:ph idx="1"/>
          </p:nvPr>
        </p:nvSpPr>
        <p:spPr>
          <a:xfrm>
            <a:off x="675542" y="1116379"/>
            <a:ext cx="7886700" cy="4351338"/>
          </a:xfrm>
        </p:spPr>
        <p:txBody>
          <a:bodyPr/>
          <a:lstStyle/>
          <a:p>
            <a:pPr>
              <a:spcBef>
                <a:spcPts val="2400"/>
              </a:spcBef>
            </a:pPr>
            <a:r>
              <a:rPr lang="en-US" dirty="0"/>
              <a:t>  </a:t>
            </a:r>
            <a:r>
              <a:rPr lang="en-US" b="1" dirty="0"/>
              <a:t>Typical loss:</a:t>
            </a:r>
          </a:p>
          <a:p>
            <a:pPr lvl="1">
              <a:spcBef>
                <a:spcPts val="2400"/>
              </a:spcBef>
            </a:pPr>
            <a:r>
              <a:rPr lang="en-US" dirty="0"/>
              <a:t>1984-2014:  	$12</a:t>
            </a:r>
          </a:p>
          <a:p>
            <a:pPr lvl="1">
              <a:spcBef>
                <a:spcPts val="2400"/>
              </a:spcBef>
            </a:pPr>
            <a:r>
              <a:rPr lang="en-US" dirty="0"/>
              <a:t>2070-2100:	$3.5 million</a:t>
            </a:r>
          </a:p>
          <a:p>
            <a:pPr>
              <a:spcBef>
                <a:spcPts val="2400"/>
              </a:spcBef>
            </a:pPr>
            <a:r>
              <a:rPr lang="en-US" dirty="0"/>
              <a:t>  </a:t>
            </a:r>
            <a:r>
              <a:rPr lang="en-US" b="1" dirty="0"/>
              <a:t>Average annual loss:</a:t>
            </a:r>
          </a:p>
          <a:p>
            <a:pPr lvl="1">
              <a:spcBef>
                <a:spcPts val="2400"/>
              </a:spcBef>
            </a:pPr>
            <a:r>
              <a:rPr lang="en-US" dirty="0"/>
              <a:t>1984-2014: 	$530 million	</a:t>
            </a:r>
            <a:r>
              <a:rPr lang="en-US" i="1" dirty="0"/>
              <a:t>Main contribution</a:t>
            </a:r>
            <a:r>
              <a:rPr lang="en-US" dirty="0"/>
              <a:t>: 880-year event </a:t>
            </a:r>
          </a:p>
          <a:p>
            <a:pPr lvl="1">
              <a:spcBef>
                <a:spcPts val="2400"/>
              </a:spcBef>
            </a:pPr>
            <a:r>
              <a:rPr lang="en-US" dirty="0"/>
              <a:t>2070-2100:	$4.1 billion	</a:t>
            </a:r>
            <a:r>
              <a:rPr lang="en-US" i="1" dirty="0"/>
              <a:t>Main contribution</a:t>
            </a:r>
            <a:r>
              <a:rPr lang="en-US" dirty="0"/>
              <a:t>: 120-year event</a:t>
            </a:r>
          </a:p>
          <a:p>
            <a:pPr lvl="1"/>
            <a:endParaRPr lang="en-US" dirty="0"/>
          </a:p>
        </p:txBody>
      </p:sp>
    </p:spTree>
    <p:extLst>
      <p:ext uri="{BB962C8B-B14F-4D97-AF65-F5344CB8AC3E}">
        <p14:creationId xmlns:p14="http://schemas.microsoft.com/office/powerpoint/2010/main" val="25927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E89B-A746-F380-E2D0-F527133D4663}"/>
              </a:ext>
            </a:extLst>
          </p:cNvPr>
          <p:cNvSpPr>
            <a:spLocks noGrp="1"/>
          </p:cNvSpPr>
          <p:nvPr>
            <p:ph type="title"/>
          </p:nvPr>
        </p:nvSpPr>
        <p:spPr/>
        <p:txBody>
          <a:bodyPr/>
          <a:lstStyle/>
          <a:p>
            <a:r>
              <a:rPr lang="en-US" dirty="0"/>
              <a:t>Main Thesis of this Talk:</a:t>
            </a:r>
          </a:p>
        </p:txBody>
      </p:sp>
      <p:sp>
        <p:nvSpPr>
          <p:cNvPr id="3" name="Content Placeholder 2">
            <a:extLst>
              <a:ext uri="{FF2B5EF4-FFF2-40B4-BE49-F238E27FC236}">
                <a16:creationId xmlns:a16="http://schemas.microsoft.com/office/drawing/2014/main" id="{B8FCE9AB-0F4B-91C1-36C4-B68E5EBF0AA8}"/>
              </a:ext>
            </a:extLst>
          </p:cNvPr>
          <p:cNvSpPr>
            <a:spLocks noGrp="1"/>
          </p:cNvSpPr>
          <p:nvPr>
            <p:ph idx="1"/>
          </p:nvPr>
        </p:nvSpPr>
        <p:spPr>
          <a:xfrm>
            <a:off x="628650" y="1825625"/>
            <a:ext cx="7886700" cy="1864828"/>
          </a:xfrm>
        </p:spPr>
        <p:txBody>
          <a:bodyPr/>
          <a:lstStyle/>
          <a:p>
            <a:r>
              <a:rPr lang="en-US" dirty="0"/>
              <a:t>   These 4 problems are tightly interwoven and should not be 	decoupled</a:t>
            </a:r>
          </a:p>
        </p:txBody>
      </p:sp>
    </p:spTree>
    <p:extLst>
      <p:ext uri="{BB962C8B-B14F-4D97-AF65-F5344CB8AC3E}">
        <p14:creationId xmlns:p14="http://schemas.microsoft.com/office/powerpoint/2010/main" val="39667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B8EB7-595D-4C6B-8652-D381976846AE}"/>
              </a:ext>
            </a:extLst>
          </p:cNvPr>
          <p:cNvPicPr>
            <a:picLocks noChangeAspect="1"/>
          </p:cNvPicPr>
          <p:nvPr/>
        </p:nvPicPr>
        <p:blipFill rotWithShape="1">
          <a:blip r:embed="rId2"/>
          <a:srcRect r="2260"/>
          <a:stretch/>
        </p:blipFill>
        <p:spPr>
          <a:xfrm>
            <a:off x="1712685" y="139995"/>
            <a:ext cx="5718629" cy="4701200"/>
          </a:xfrm>
          <a:prstGeom prst="rect">
            <a:avLst/>
          </a:prstGeom>
        </p:spPr>
      </p:pic>
      <p:sp>
        <p:nvSpPr>
          <p:cNvPr id="3" name="Rectangle 2">
            <a:extLst>
              <a:ext uri="{FF2B5EF4-FFF2-40B4-BE49-F238E27FC236}">
                <a16:creationId xmlns:a16="http://schemas.microsoft.com/office/drawing/2014/main" id="{312A180C-4927-4D04-B318-724604ED74C2}"/>
              </a:ext>
            </a:extLst>
          </p:cNvPr>
          <p:cNvSpPr/>
          <p:nvPr/>
        </p:nvSpPr>
        <p:spPr>
          <a:xfrm>
            <a:off x="152400" y="5380672"/>
            <a:ext cx="88392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direct damage to U.S. economy, summed across all assessed sectors, as a function of global mean temperature change. Dot-whiskers indicate the distribution of direct damages in 2080 to 2099 (averaged) for multiple realizations of each combination of climate models and scenario projection (dot, median; dark line, inner 66% credible interval; medium line, inner 90%; light line, inner 95%). Green are from RCP2.6, yellow from RCP4.5, red from RCP8.5</a:t>
            </a:r>
          </a:p>
        </p:txBody>
      </p:sp>
      <p:sp>
        <p:nvSpPr>
          <p:cNvPr id="4" name="TextBox 3">
            <a:extLst>
              <a:ext uri="{FF2B5EF4-FFF2-40B4-BE49-F238E27FC236}">
                <a16:creationId xmlns:a16="http://schemas.microsoft.com/office/drawing/2014/main" id="{3FF2D9CE-3B85-4F91-BEE0-2D70167734A7}"/>
              </a:ext>
            </a:extLst>
          </p:cNvPr>
          <p:cNvSpPr txBox="1"/>
          <p:nvPr/>
        </p:nvSpPr>
        <p:spPr>
          <a:xfrm>
            <a:off x="6081486" y="3429000"/>
            <a:ext cx="29899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Hsiang et al.,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a:t>
            </a:r>
          </a:p>
        </p:txBody>
      </p:sp>
      <p:pic>
        <p:nvPicPr>
          <p:cNvPr id="5" name="Picture 4">
            <a:extLst>
              <a:ext uri="{FF2B5EF4-FFF2-40B4-BE49-F238E27FC236}">
                <a16:creationId xmlns:a16="http://schemas.microsoft.com/office/drawing/2014/main" id="{A8129223-F1D4-4F44-97F0-822168301631}"/>
              </a:ext>
            </a:extLst>
          </p:cNvPr>
          <p:cNvPicPr>
            <a:picLocks noChangeAspect="1"/>
          </p:cNvPicPr>
          <p:nvPr/>
        </p:nvPicPr>
        <p:blipFill>
          <a:blip r:embed="rId3"/>
          <a:stretch>
            <a:fillRect/>
          </a:stretch>
        </p:blipFill>
        <p:spPr>
          <a:xfrm>
            <a:off x="3862251" y="4841195"/>
            <a:ext cx="2326771" cy="456519"/>
          </a:xfrm>
          <a:prstGeom prst="rect">
            <a:avLst/>
          </a:prstGeom>
        </p:spPr>
      </p:pic>
    </p:spTree>
    <p:extLst>
      <p:ext uri="{BB962C8B-B14F-4D97-AF65-F5344CB8AC3E}">
        <p14:creationId xmlns:p14="http://schemas.microsoft.com/office/powerpoint/2010/main" val="1346974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3AFAB-F503-4224-A9AF-AE9D43B19800}"/>
              </a:ext>
            </a:extLst>
          </p:cNvPr>
          <p:cNvPicPr>
            <a:picLocks noChangeAspect="1"/>
          </p:cNvPicPr>
          <p:nvPr/>
        </p:nvPicPr>
        <p:blipFill>
          <a:blip r:embed="rId2"/>
          <a:stretch>
            <a:fillRect/>
          </a:stretch>
        </p:blipFill>
        <p:spPr>
          <a:xfrm>
            <a:off x="0" y="616330"/>
            <a:ext cx="9144000" cy="5625339"/>
          </a:xfrm>
          <a:prstGeom prst="rect">
            <a:avLst/>
          </a:prstGeom>
        </p:spPr>
      </p:pic>
      <p:sp>
        <p:nvSpPr>
          <p:cNvPr id="2" name="TextBox 1">
            <a:extLst>
              <a:ext uri="{FF2B5EF4-FFF2-40B4-BE49-F238E27FC236}">
                <a16:creationId xmlns:a16="http://schemas.microsoft.com/office/drawing/2014/main" id="{E47BEF60-D5CF-4D9A-BD70-AE2FA345C35F}"/>
              </a:ext>
            </a:extLst>
          </p:cNvPr>
          <p:cNvSpPr txBox="1"/>
          <p:nvPr/>
        </p:nvSpPr>
        <p:spPr>
          <a:xfrm>
            <a:off x="3744687" y="4434114"/>
            <a:ext cx="1814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drop</a:t>
            </a:r>
          </a:p>
        </p:txBody>
      </p:sp>
      <p:cxnSp>
        <p:nvCxnSpPr>
          <p:cNvPr id="5" name="Straight Arrow Connector 4">
            <a:extLst>
              <a:ext uri="{FF2B5EF4-FFF2-40B4-BE49-F238E27FC236}">
                <a16:creationId xmlns:a16="http://schemas.microsoft.com/office/drawing/2014/main" id="{CB1DE4C3-73F2-47F9-96F5-69CE6A01FDEB}"/>
              </a:ext>
            </a:extLst>
          </p:cNvPr>
          <p:cNvCxnSpPr>
            <a:cxnSpLocks/>
          </p:cNvCxnSpPr>
          <p:nvPr/>
        </p:nvCxnSpPr>
        <p:spPr>
          <a:xfrm flipH="1" flipV="1">
            <a:off x="2997201" y="4513944"/>
            <a:ext cx="791028" cy="10483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7B26363-4567-47B4-9734-41C80E7E94DB}"/>
              </a:ext>
            </a:extLst>
          </p:cNvPr>
          <p:cNvSpPr txBox="1"/>
          <p:nvPr/>
        </p:nvSpPr>
        <p:spPr>
          <a:xfrm>
            <a:off x="667657" y="3606800"/>
            <a:ext cx="18868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 Depression</a:t>
            </a:r>
          </a:p>
        </p:txBody>
      </p:sp>
      <p:cxnSp>
        <p:nvCxnSpPr>
          <p:cNvPr id="7" name="Straight Arrow Connector 6">
            <a:extLst>
              <a:ext uri="{FF2B5EF4-FFF2-40B4-BE49-F238E27FC236}">
                <a16:creationId xmlns:a16="http://schemas.microsoft.com/office/drawing/2014/main" id="{0B6D16AC-4639-4C24-9EC1-5C4FE486226B}"/>
              </a:ext>
            </a:extLst>
          </p:cNvPr>
          <p:cNvCxnSpPr/>
          <p:nvPr/>
        </p:nvCxnSpPr>
        <p:spPr>
          <a:xfrm>
            <a:off x="2373086" y="3882571"/>
            <a:ext cx="464457" cy="4064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E66DD3-FAC0-4D68-B3AB-6B1AC84EA721}"/>
              </a:ext>
            </a:extLst>
          </p:cNvPr>
          <p:cNvSpPr txBox="1"/>
          <p:nvPr/>
        </p:nvSpPr>
        <p:spPr>
          <a:xfrm>
            <a:off x="5246915" y="3363109"/>
            <a:ext cx="38172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loss of GDP from climate change likely to be sustained over many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“Many people do not appreciate that this is actually a few percent per year, every year.” – Amir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Jina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co-author</a:t>
            </a:r>
          </a:p>
        </p:txBody>
      </p:sp>
      <p:sp>
        <p:nvSpPr>
          <p:cNvPr id="6" name="TextBox 5">
            <a:extLst>
              <a:ext uri="{FF2B5EF4-FFF2-40B4-BE49-F238E27FC236}">
                <a16:creationId xmlns:a16="http://schemas.microsoft.com/office/drawing/2014/main" id="{F3B19866-E19F-4331-B6EC-B82351CCA555}"/>
              </a:ext>
            </a:extLst>
          </p:cNvPr>
          <p:cNvSpPr txBox="1"/>
          <p:nvPr/>
        </p:nvSpPr>
        <p:spPr>
          <a:xfrm>
            <a:off x="965200" y="2917371"/>
            <a:ext cx="3345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peak, U.S spent ~40% of its GDP on war effort</a:t>
            </a:r>
          </a:p>
        </p:txBody>
      </p:sp>
      <p:cxnSp>
        <p:nvCxnSpPr>
          <p:cNvPr id="10" name="Straight Arrow Connector 9">
            <a:extLst>
              <a:ext uri="{FF2B5EF4-FFF2-40B4-BE49-F238E27FC236}">
                <a16:creationId xmlns:a16="http://schemas.microsoft.com/office/drawing/2014/main" id="{23748242-4C24-4DF7-9531-4BA8E85EB77C}"/>
              </a:ext>
            </a:extLst>
          </p:cNvPr>
          <p:cNvCxnSpPr/>
          <p:nvPr/>
        </p:nvCxnSpPr>
        <p:spPr>
          <a:xfrm>
            <a:off x="2837543" y="3502146"/>
            <a:ext cx="573314" cy="1844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50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6A9BE4-FA5E-4AA3-9FBC-33C051C6510F}"/>
              </a:ext>
            </a:extLst>
          </p:cNvPr>
          <p:cNvPicPr>
            <a:picLocks noChangeAspect="1"/>
          </p:cNvPicPr>
          <p:nvPr/>
        </p:nvPicPr>
        <p:blipFill>
          <a:blip r:embed="rId2"/>
          <a:stretch>
            <a:fillRect/>
          </a:stretch>
        </p:blipFill>
        <p:spPr>
          <a:xfrm>
            <a:off x="1293536" y="0"/>
            <a:ext cx="6022736" cy="5464629"/>
          </a:xfrm>
          <a:prstGeom prst="rect">
            <a:avLst/>
          </a:prstGeom>
        </p:spPr>
      </p:pic>
      <p:sp>
        <p:nvSpPr>
          <p:cNvPr id="3" name="Rectangle 2">
            <a:extLst>
              <a:ext uri="{FF2B5EF4-FFF2-40B4-BE49-F238E27FC236}">
                <a16:creationId xmlns:a16="http://schemas.microsoft.com/office/drawing/2014/main" id="{B546665A-E607-45A3-AE6E-DB6C6E6BC9E6}"/>
              </a:ext>
            </a:extLst>
          </p:cNvPr>
          <p:cNvSpPr/>
          <p:nvPr/>
        </p:nvSpPr>
        <p:spPr>
          <a:xfrm>
            <a:off x="148771" y="5534561"/>
            <a:ext cx="884645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Range of economic damages per year for groupings of US counties, based on their income (29,000 simulations for each of 3,143 counties). The poorest 10% of counties are the leftmost box plot. The richest 10% are the rightmost box plot. Damages are fraction of county income. White lines are median estimates, boxes show the inner 66% of possible outcomes, outer whiskers are inner 90% of possible outcomes.</a:t>
            </a:r>
          </a:p>
        </p:txBody>
      </p:sp>
    </p:spTree>
    <p:extLst>
      <p:ext uri="{BB962C8B-B14F-4D97-AF65-F5344CB8AC3E}">
        <p14:creationId xmlns:p14="http://schemas.microsoft.com/office/powerpoint/2010/main" val="2048140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794C49-6301-0A34-FB37-D6D48E141288}"/>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0641AFD5-68F8-D958-A0FC-C39CAFC9107A}"/>
              </a:ext>
            </a:extLst>
          </p:cNvPr>
          <p:cNvSpPr txBox="1"/>
          <p:nvPr/>
        </p:nvSpPr>
        <p:spPr>
          <a:xfrm>
            <a:off x="2110154" y="410308"/>
            <a:ext cx="5216769" cy="1015663"/>
          </a:xfrm>
          <a:prstGeom prst="rect">
            <a:avLst/>
          </a:prstGeom>
          <a:noFill/>
        </p:spPr>
        <p:txBody>
          <a:bodyPr wrap="square" rtlCol="0">
            <a:spAutoFit/>
          </a:bodyPr>
          <a:lstStyle/>
          <a:p>
            <a:pPr algn="ctr"/>
            <a:r>
              <a:rPr lang="en-US" sz="6000" dirty="0">
                <a:solidFill>
                  <a:srgbClr val="0000FF"/>
                </a:solidFill>
                <a:latin typeface="Arial" panose="020B0604020202020204" pitchFamily="34" charset="0"/>
                <a:cs typeface="Arial" panose="020B0604020202020204" pitchFamily="34" charset="0"/>
              </a:rPr>
              <a:t>Energy</a:t>
            </a:r>
          </a:p>
        </p:txBody>
      </p:sp>
    </p:spTree>
    <p:extLst>
      <p:ext uri="{BB962C8B-B14F-4D97-AF65-F5344CB8AC3E}">
        <p14:creationId xmlns:p14="http://schemas.microsoft.com/office/powerpoint/2010/main" val="1442210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0" y="1428697"/>
            <a:ext cx="9068495" cy="4470499"/>
            <a:chOff x="1031300" y="1188799"/>
            <a:chExt cx="7557079" cy="3725416"/>
          </a:xfrm>
        </p:grpSpPr>
        <p:sp>
          <p:nvSpPr>
            <p:cNvPr id="9" name="Rectangle 9"/>
            <p:cNvSpPr>
              <a:spLocks noChangeArrowheads="1"/>
            </p:cNvSpPr>
            <p:nvPr/>
          </p:nvSpPr>
          <p:spPr bwMode="auto">
            <a:xfrm>
              <a:off x="7057047" y="1650172"/>
              <a:ext cx="1531332" cy="3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75927" tIns="38889" rIns="75927" bIns="38889" anchor="ctr"/>
            <a:lstStyle>
              <a:lvl1pPr defTabSz="758825">
                <a:spcBef>
                  <a:spcPct val="20000"/>
                </a:spcBef>
                <a:buSzPct val="80000"/>
                <a:buBlip>
                  <a:blip r:embed="rId3"/>
                </a:buBlip>
                <a:defRPr sz="3200">
                  <a:solidFill>
                    <a:schemeClr val="tx1"/>
                  </a:solidFill>
                  <a:latin typeface="Arial" panose="020B0604020202020204" pitchFamily="34" charset="0"/>
                </a:defRPr>
              </a:lvl1pPr>
              <a:lvl2pPr marL="742950" indent="-285750" defTabSz="758825">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defTabSz="758825">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defTabSz="758825">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defTabSz="758825">
                <a:spcBef>
                  <a:spcPct val="20000"/>
                </a:spcBef>
                <a:buChar char="•"/>
                <a:defRPr sz="2000">
                  <a:solidFill>
                    <a:schemeClr val="tx1"/>
                  </a:solidFill>
                  <a:latin typeface="Arial" panose="020B0604020202020204" pitchFamily="34" charset="0"/>
                </a:defRPr>
              </a:lvl5pPr>
              <a:lvl6pPr marL="25146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758825"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EFED6">
                      <a:lumMod val="10000"/>
                    </a:srgbClr>
                  </a:solidFill>
                  <a:effectLst/>
                  <a:uLnTx/>
                  <a:uFillTx/>
                  <a:latin typeface="Berlin Sans FB Demi" panose="020E0802020502020306" pitchFamily="34" charset="0"/>
                  <a:ea typeface="+mn-ea"/>
                  <a:cs typeface="Arial" panose="020B0604020202020204" pitchFamily="34" charset="0"/>
                </a:rPr>
                <a:t>Low Carbon</a:t>
              </a:r>
            </a:p>
          </p:txBody>
        </p:sp>
        <p:sp>
          <p:nvSpPr>
            <p:cNvPr id="4" name="Right Brace 3"/>
            <p:cNvSpPr/>
            <p:nvPr/>
          </p:nvSpPr>
          <p:spPr bwMode="auto">
            <a:xfrm>
              <a:off x="6934883" y="1602861"/>
              <a:ext cx="211918" cy="381000"/>
            </a:xfrm>
            <a:prstGeom prst="rightBrace">
              <a:avLst/>
            </a:prstGeom>
            <a:noFill/>
            <a:ln w="9525" cap="flat" cmpd="sng" algn="ctr">
              <a:solidFill>
                <a:srgbClr val="25260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Berlin Sans FB Demi" panose="020E0802020502020306" pitchFamily="34" charset="0"/>
                <a:ea typeface="+mn-ea"/>
                <a:cs typeface="+mn-cs"/>
              </a:endParaRPr>
            </a:p>
          </p:txBody>
        </p:sp>
        <p:sp>
          <p:nvSpPr>
            <p:cNvPr id="10" name="Rectangle 9"/>
            <p:cNvSpPr>
              <a:spLocks noChangeArrowheads="1"/>
            </p:cNvSpPr>
            <p:nvPr/>
          </p:nvSpPr>
          <p:spPr bwMode="auto">
            <a:xfrm>
              <a:off x="7012205" y="2985905"/>
              <a:ext cx="1531332" cy="3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75927" tIns="38889" rIns="75927" bIns="38889" anchor="ctr"/>
            <a:lstStyle>
              <a:lvl1pPr defTabSz="758825">
                <a:spcBef>
                  <a:spcPct val="20000"/>
                </a:spcBef>
                <a:buSzPct val="80000"/>
                <a:buBlip>
                  <a:blip r:embed="rId3"/>
                </a:buBlip>
                <a:defRPr sz="3200">
                  <a:solidFill>
                    <a:schemeClr val="tx1"/>
                  </a:solidFill>
                  <a:latin typeface="Arial" panose="020B0604020202020204" pitchFamily="34" charset="0"/>
                </a:defRPr>
              </a:lvl1pPr>
              <a:lvl2pPr marL="742950" indent="-285750" defTabSz="758825">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defTabSz="758825">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defTabSz="758825">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defTabSz="758825">
                <a:spcBef>
                  <a:spcPct val="20000"/>
                </a:spcBef>
                <a:buChar char="•"/>
                <a:defRPr sz="2000">
                  <a:solidFill>
                    <a:schemeClr val="tx1"/>
                  </a:solidFill>
                  <a:latin typeface="Arial" panose="020B0604020202020204" pitchFamily="34" charset="0"/>
                </a:defRPr>
              </a:lvl5pPr>
              <a:lvl6pPr marL="25146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58825"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758825"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EFED6">
                      <a:lumMod val="10000"/>
                    </a:srgbClr>
                  </a:solidFill>
                  <a:effectLst/>
                  <a:uLnTx/>
                  <a:uFillTx/>
                  <a:latin typeface="Berlin Sans FB Demi" panose="020E0802020502020306" pitchFamily="34" charset="0"/>
                  <a:ea typeface="+mn-ea"/>
                  <a:cs typeface="Arial" panose="020B0604020202020204" pitchFamily="34" charset="0"/>
                </a:rPr>
                <a:t>Fossil fuels</a:t>
              </a:r>
            </a:p>
          </p:txBody>
        </p:sp>
        <p:sp>
          <p:nvSpPr>
            <p:cNvPr id="11" name="Right Brace 10"/>
            <p:cNvSpPr/>
            <p:nvPr/>
          </p:nvSpPr>
          <p:spPr bwMode="auto">
            <a:xfrm>
              <a:off x="6950270" y="2015897"/>
              <a:ext cx="196531" cy="2130183"/>
            </a:xfrm>
            <a:prstGeom prst="rightBrace">
              <a:avLst/>
            </a:prstGeom>
            <a:noFill/>
            <a:ln w="9525" cap="flat" cmpd="sng" algn="ctr">
              <a:solidFill>
                <a:srgbClr val="25260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Berlin Sans FB Demi" panose="020E0802020502020306" pitchFamily="34" charset="0"/>
                <a:ea typeface="+mn-ea"/>
                <a:cs typeface="+mn-cs"/>
              </a:endParaRPr>
            </a:p>
          </p:txBody>
        </p:sp>
        <p:pic>
          <p:nvPicPr>
            <p:cNvPr id="3" name="Picture 2"/>
            <p:cNvPicPr>
              <a:picLocks noChangeAspect="1"/>
            </p:cNvPicPr>
            <p:nvPr/>
          </p:nvPicPr>
          <p:blipFill>
            <a:blip r:embed="rId4"/>
            <a:stretch>
              <a:fillRect/>
            </a:stretch>
          </p:blipFill>
          <p:spPr>
            <a:xfrm>
              <a:off x="1031300" y="1188799"/>
              <a:ext cx="5903583" cy="3725416"/>
            </a:xfrm>
            <a:prstGeom prst="rect">
              <a:avLst/>
            </a:prstGeom>
          </p:spPr>
        </p:pic>
      </p:grpSp>
      <p:sp>
        <p:nvSpPr>
          <p:cNvPr id="13" name="Title 3"/>
          <p:cNvSpPr txBox="1">
            <a:spLocks/>
          </p:cNvSpPr>
          <p:nvPr/>
        </p:nvSpPr>
        <p:spPr bwMode="auto">
          <a:xfrm>
            <a:off x="295493" y="201935"/>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ea typeface="+mj-ea"/>
                <a:cs typeface="Aharoni" panose="02010803020104030203" pitchFamily="2" charset="-79"/>
              </a:rPr>
              <a:t>Global Response to Climate Risk</a:t>
            </a:r>
            <a:endParaRPr kumimoji="0" lang="en-US" sz="2800" b="1" i="0" u="none" strike="noStrike" kern="0" cap="none" spc="0" normalizeH="0" baseline="0" noProof="0" dirty="0">
              <a:ln>
                <a:noFill/>
              </a:ln>
              <a:solidFill>
                <a:srgbClr val="0000FF"/>
              </a:solidFill>
              <a:effectLst/>
              <a:uLnTx/>
              <a:uFillTx/>
              <a:latin typeface="Arial"/>
              <a:ea typeface="+mj-ea"/>
              <a:cs typeface="Aharoni" panose="02010803020104030203" pitchFamily="2" charset="-79"/>
            </a:endParaRPr>
          </a:p>
        </p:txBody>
      </p:sp>
      <p:sp>
        <p:nvSpPr>
          <p:cNvPr id="2" name="TextBox 1"/>
          <p:cNvSpPr txBox="1"/>
          <p:nvPr/>
        </p:nvSpPr>
        <p:spPr>
          <a:xfrm>
            <a:off x="4495219" y="6216939"/>
            <a:ext cx="38879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ED6">
                    <a:lumMod val="10000"/>
                  </a:srgbClr>
                </a:solidFill>
                <a:effectLst/>
                <a:uLnTx/>
                <a:uFillTx/>
                <a:latin typeface="Arial"/>
                <a:ea typeface="+mn-ea"/>
                <a:cs typeface="+mn-cs"/>
              </a:rPr>
              <a:t>Courtesy Jacopo </a:t>
            </a:r>
            <a:r>
              <a:rPr kumimoji="0" lang="en-US" sz="1800" b="0" i="0" u="none" strike="noStrike" kern="1200" cap="none" spc="0" normalizeH="0" baseline="0" noProof="0" dirty="0" err="1">
                <a:ln>
                  <a:noFill/>
                </a:ln>
                <a:solidFill>
                  <a:srgbClr val="FEFED6">
                    <a:lumMod val="10000"/>
                  </a:srgbClr>
                </a:solidFill>
                <a:effectLst/>
                <a:uLnTx/>
                <a:uFillTx/>
                <a:latin typeface="Arial"/>
                <a:ea typeface="+mn-ea"/>
                <a:cs typeface="+mn-cs"/>
              </a:rPr>
              <a:t>Buongiorno</a:t>
            </a:r>
            <a:r>
              <a:rPr kumimoji="0" lang="en-US" sz="1800" b="0" i="0" u="none" strike="noStrike" kern="1200" cap="none" spc="0" normalizeH="0" baseline="0" noProof="0" dirty="0">
                <a:ln>
                  <a:noFill/>
                </a:ln>
                <a:solidFill>
                  <a:srgbClr val="FEFED6">
                    <a:lumMod val="10000"/>
                  </a:srgbClr>
                </a:solidFill>
                <a:effectLst/>
                <a:uLnTx/>
                <a:uFillTx/>
                <a:latin typeface="Arial"/>
                <a:ea typeface="+mn-ea"/>
                <a:cs typeface="+mn-cs"/>
              </a:rPr>
              <a:t>, 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3AD"/>
              </a:solidFill>
              <a:effectLst/>
              <a:uLnTx/>
              <a:uFillTx/>
              <a:latin typeface="Arial"/>
              <a:ea typeface="+mn-ea"/>
              <a:cs typeface="+mn-cs"/>
            </a:endParaRPr>
          </a:p>
        </p:txBody>
      </p:sp>
    </p:spTree>
    <p:extLst>
      <p:ext uri="{BB962C8B-B14F-4D97-AF65-F5344CB8AC3E}">
        <p14:creationId xmlns:p14="http://schemas.microsoft.com/office/powerpoint/2010/main" val="6948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ABF5-6FD6-8A96-0DD5-2C5741A25461}"/>
              </a:ext>
            </a:extLst>
          </p:cNvPr>
          <p:cNvSpPr>
            <a:spLocks noGrp="1"/>
          </p:cNvSpPr>
          <p:nvPr>
            <p:ph type="title"/>
          </p:nvPr>
        </p:nvSpPr>
        <p:spPr/>
        <p:txBody>
          <a:bodyPr/>
          <a:lstStyle/>
          <a:p>
            <a:r>
              <a:rPr lang="en-US" dirty="0"/>
              <a:t>Political Priors</a:t>
            </a:r>
          </a:p>
        </p:txBody>
      </p:sp>
      <p:sp>
        <p:nvSpPr>
          <p:cNvPr id="3" name="Content Placeholder 2">
            <a:extLst>
              <a:ext uri="{FF2B5EF4-FFF2-40B4-BE49-F238E27FC236}">
                <a16:creationId xmlns:a16="http://schemas.microsoft.com/office/drawing/2014/main" id="{666E6706-9091-8832-4DA2-CD145A9AA1E4}"/>
              </a:ext>
            </a:extLst>
          </p:cNvPr>
          <p:cNvSpPr>
            <a:spLocks noGrp="1"/>
          </p:cNvSpPr>
          <p:nvPr>
            <p:ph idx="1"/>
          </p:nvPr>
        </p:nvSpPr>
        <p:spPr>
          <a:xfrm>
            <a:off x="628650" y="1436868"/>
            <a:ext cx="7886700" cy="4351338"/>
          </a:xfrm>
        </p:spPr>
        <p:txBody>
          <a:bodyPr/>
          <a:lstStyle/>
          <a:p>
            <a:r>
              <a:rPr lang="en-US" dirty="0"/>
              <a:t>  </a:t>
            </a:r>
            <a:r>
              <a:rPr lang="en-US" sz="2400" b="1" dirty="0"/>
              <a:t>From the Right</a:t>
            </a:r>
            <a:r>
              <a:rPr lang="en-US" dirty="0"/>
              <a:t>:</a:t>
            </a:r>
          </a:p>
          <a:p>
            <a:endParaRPr lang="en-US" dirty="0"/>
          </a:p>
          <a:p>
            <a:endParaRPr lang="en-US" dirty="0"/>
          </a:p>
          <a:p>
            <a:endParaRPr lang="en-US" dirty="0"/>
          </a:p>
          <a:p>
            <a:endParaRPr lang="en-US" dirty="0"/>
          </a:p>
          <a:p>
            <a:endParaRPr lang="en-US" dirty="0"/>
          </a:p>
          <a:p>
            <a:r>
              <a:rPr lang="en-US" dirty="0"/>
              <a:t>  </a:t>
            </a:r>
            <a:r>
              <a:rPr lang="en-US" b="1" dirty="0"/>
              <a:t>From the Left: </a:t>
            </a:r>
          </a:p>
        </p:txBody>
      </p:sp>
      <p:sp>
        <p:nvSpPr>
          <p:cNvPr id="4" name="Rectangle 3">
            <a:extLst>
              <a:ext uri="{FF2B5EF4-FFF2-40B4-BE49-F238E27FC236}">
                <a16:creationId xmlns:a16="http://schemas.microsoft.com/office/drawing/2014/main" id="{B3D6EC1D-572B-DD97-6596-F8976B2C2AE2}"/>
              </a:ext>
            </a:extLst>
          </p:cNvPr>
          <p:cNvSpPr/>
          <p:nvPr/>
        </p:nvSpPr>
        <p:spPr>
          <a:xfrm>
            <a:off x="980168" y="1897516"/>
            <a:ext cx="7183664" cy="1715021"/>
          </a:xfrm>
          <a:prstGeom prst="rect">
            <a:avLst/>
          </a:prstGeom>
        </p:spPr>
        <p:txBody>
          <a:bodyPr wrap="square">
            <a:spAutoFit/>
          </a:bodyPr>
          <a:lstStyle/>
          <a:p>
            <a:pPr>
              <a:lnSpc>
                <a:spcPct val="107000"/>
              </a:lnSpc>
              <a:spcAft>
                <a:spcPts val="800"/>
              </a:spcAft>
            </a:pPr>
            <a:r>
              <a:rPr lang="en-US"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Investor’s Business Daily, 4/10/2018</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i="1" dirty="0">
                <a:latin typeface="Arial" panose="020B0604020202020204" pitchFamily="34" charset="0"/>
                <a:ea typeface="Calibri" panose="020F0502020204030204" pitchFamily="34" charset="0"/>
                <a:cs typeface="Arial" panose="020B0604020202020204" pitchFamily="34" charset="0"/>
              </a:rPr>
              <a:t>As we've said many times, evidence continues to show weaknesses in climate models used to predict future warming. Nor have various calamities that were supposed to have occurred by now materialized.”</a:t>
            </a:r>
            <a:endParaRPr lang="en-US" sz="2000" b="1" i="1"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B973C15-0B23-F6D1-37DF-A07415C6ABD4}"/>
              </a:ext>
            </a:extLst>
          </p:cNvPr>
          <p:cNvSpPr/>
          <p:nvPr/>
        </p:nvSpPr>
        <p:spPr>
          <a:xfrm>
            <a:off x="912853" y="4215270"/>
            <a:ext cx="8159966" cy="1323439"/>
          </a:xfrm>
          <a:prstGeom prst="rect">
            <a:avLst/>
          </a:prstGeom>
        </p:spPr>
        <p:txBody>
          <a:bodyPr wrap="square">
            <a:spAutoFit/>
          </a:bodyPr>
          <a:lstStyle/>
          <a:p>
            <a:r>
              <a:rPr lang="en-US" sz="2000" dirty="0">
                <a:solidFill>
                  <a:schemeClr val="bg1">
                    <a:lumMod val="10000"/>
                  </a:schemeClr>
                </a:solidFill>
                <a:effectLst>
                  <a:outerShdw blurRad="38100" dist="38100" dir="2700000" algn="tl">
                    <a:srgbClr val="000000">
                      <a:alpha val="43137"/>
                    </a:srgbClr>
                  </a:outerShdw>
                </a:effectLst>
              </a:rPr>
              <a:t>Massachusetts Sierra Club</a:t>
            </a:r>
            <a:r>
              <a:rPr lang="en-US" sz="2000" dirty="0">
                <a:solidFill>
                  <a:schemeClr val="bg1">
                    <a:lumMod val="10000"/>
                  </a:schemeClr>
                </a:solidFill>
              </a:rPr>
              <a:t>: </a:t>
            </a:r>
            <a:r>
              <a:rPr lang="en-US" sz="2000" i="1" dirty="0">
                <a:solidFill>
                  <a:schemeClr val="bg1">
                    <a:lumMod val="10000"/>
                  </a:schemeClr>
                </a:solidFill>
              </a:rPr>
              <a:t>“Climate change is an existential threat facing humanity and many other species.” “</a:t>
            </a:r>
            <a:r>
              <a:rPr lang="en-US" sz="2000" b="1" i="1" dirty="0">
                <a:solidFill>
                  <a:schemeClr val="bg1">
                    <a:lumMod val="10000"/>
                  </a:schemeClr>
                </a:solidFill>
              </a:rPr>
              <a:t>The goal of fully transitioning the world's energy mix toward renewable energy sources</a:t>
            </a:r>
            <a:r>
              <a:rPr lang="en-US" sz="2000" i="1" dirty="0">
                <a:solidFill>
                  <a:schemeClr val="bg1">
                    <a:lumMod val="10000"/>
                  </a:schemeClr>
                </a:solidFill>
              </a:rPr>
              <a:t> is no longer a utopian ideal; it is being achieved in a number of places around the world today.”</a:t>
            </a:r>
          </a:p>
        </p:txBody>
      </p:sp>
      <p:sp>
        <p:nvSpPr>
          <p:cNvPr id="6" name="TextBox 5">
            <a:extLst>
              <a:ext uri="{FF2B5EF4-FFF2-40B4-BE49-F238E27FC236}">
                <a16:creationId xmlns:a16="http://schemas.microsoft.com/office/drawing/2014/main" id="{D231507F-3886-AD6E-B959-711B35088179}"/>
              </a:ext>
            </a:extLst>
          </p:cNvPr>
          <p:cNvSpPr txBox="1"/>
          <p:nvPr/>
        </p:nvSpPr>
        <p:spPr>
          <a:xfrm>
            <a:off x="2693920" y="3195400"/>
            <a:ext cx="5278333" cy="400110"/>
          </a:xfrm>
          <a:prstGeom prst="rect">
            <a:avLst/>
          </a:prstGeom>
          <a:noFill/>
        </p:spPr>
        <p:txBody>
          <a:bodyPr wrap="square" rtlCol="0">
            <a:spAutoFit/>
          </a:bodyPr>
          <a:lstStyle/>
          <a:p>
            <a:r>
              <a:rPr lang="en-US" sz="2000" b="1" dirty="0">
                <a:latin typeface="Arial" panose="020B0604020202020204" pitchFamily="34" charset="0"/>
                <a:ea typeface="Calibri" panose="020F0502020204030204" pitchFamily="34" charset="0"/>
                <a:cs typeface="Arial" panose="020B0604020202020204" pitchFamily="34" charset="0"/>
              </a:rPr>
              <a:t>Translation:</a:t>
            </a:r>
            <a:r>
              <a:rPr lang="en-US" sz="2000" i="1" dirty="0">
                <a:latin typeface="Arial" panose="020B0604020202020204" pitchFamily="34" charset="0"/>
                <a:ea typeface="Calibri" panose="020F0502020204030204" pitchFamily="34" charset="0"/>
                <a:cs typeface="Arial" panose="020B0604020202020204" pitchFamily="34" charset="0"/>
              </a:rPr>
              <a:t>  </a:t>
            </a:r>
            <a:r>
              <a:rPr lang="en-US" sz="2000" b="1" i="1" dirty="0">
                <a:latin typeface="Arial" panose="020B0604020202020204" pitchFamily="34" charset="0"/>
                <a:ea typeface="Calibri" panose="020F0502020204030204" pitchFamily="34" charset="0"/>
                <a:cs typeface="Arial" panose="020B0604020202020204" pitchFamily="34" charset="0"/>
              </a:rPr>
              <a:t>There is no problem to solve</a:t>
            </a:r>
            <a:endParaRPr lang="en-US" sz="2000" dirty="0">
              <a:solidFill>
                <a:srgbClr val="0000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526BD6-FEA5-5E25-FC19-72587BBE4F1C}"/>
              </a:ext>
            </a:extLst>
          </p:cNvPr>
          <p:cNvSpPr txBox="1"/>
          <p:nvPr/>
        </p:nvSpPr>
        <p:spPr>
          <a:xfrm>
            <a:off x="980168" y="5699943"/>
            <a:ext cx="7972191" cy="707886"/>
          </a:xfrm>
          <a:prstGeom prst="rect">
            <a:avLst/>
          </a:prstGeom>
          <a:noFill/>
        </p:spPr>
        <p:txBody>
          <a:bodyPr wrap="square" rtlCol="0">
            <a:spAutoFit/>
          </a:bodyPr>
          <a:lstStyle/>
          <a:p>
            <a:r>
              <a:rPr lang="en-US" sz="2000" b="1" dirty="0">
                <a:solidFill>
                  <a:schemeClr val="bg1">
                    <a:lumMod val="10000"/>
                  </a:schemeClr>
                </a:solidFill>
                <a:latin typeface="Arial" panose="020B0604020202020204" pitchFamily="34" charset="0"/>
                <a:cs typeface="Arial" panose="020B0604020202020204" pitchFamily="34" charset="0"/>
              </a:rPr>
              <a:t>Translation:</a:t>
            </a:r>
            <a:r>
              <a:rPr lang="en-US" sz="2000" i="1" dirty="0">
                <a:solidFill>
                  <a:schemeClr val="bg1">
                    <a:lumMod val="10000"/>
                  </a:schemeClr>
                </a:solidFill>
                <a:latin typeface="Arial" panose="020B0604020202020204" pitchFamily="34" charset="0"/>
                <a:cs typeface="Arial" panose="020B0604020202020204" pitchFamily="34" charset="0"/>
              </a:rPr>
              <a:t> </a:t>
            </a:r>
            <a:r>
              <a:rPr lang="en-US" sz="2000" b="1" i="1" dirty="0">
                <a:solidFill>
                  <a:schemeClr val="bg1">
                    <a:lumMod val="10000"/>
                  </a:schemeClr>
                </a:solidFill>
                <a:latin typeface="Arial" panose="020B0604020202020204" pitchFamily="34" charset="0"/>
                <a:cs typeface="Arial" panose="020B0604020202020204" pitchFamily="34" charset="0"/>
              </a:rPr>
              <a:t>Goal is to move to renewables, not a) to solve climate/energy problem, not b) to address poverty/population</a:t>
            </a:r>
          </a:p>
        </p:txBody>
      </p:sp>
    </p:spTree>
    <p:extLst>
      <p:ext uri="{BB962C8B-B14F-4D97-AF65-F5344CB8AC3E}">
        <p14:creationId xmlns:p14="http://schemas.microsoft.com/office/powerpoint/2010/main" val="122590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51598-42BB-5B64-FA7F-5BFFB4A24991}"/>
              </a:ext>
            </a:extLst>
          </p:cNvPr>
          <p:cNvSpPr>
            <a:spLocks noGrp="1"/>
          </p:cNvSpPr>
          <p:nvPr>
            <p:ph type="title"/>
          </p:nvPr>
        </p:nvSpPr>
        <p:spPr/>
        <p:txBody>
          <a:bodyPr/>
          <a:lstStyle/>
          <a:p>
            <a:r>
              <a:rPr lang="en-US" dirty="0"/>
              <a:t>Estimated Costs to Decarbonize Energy</a:t>
            </a:r>
          </a:p>
        </p:txBody>
      </p:sp>
      <p:sp>
        <p:nvSpPr>
          <p:cNvPr id="3" name="Content Placeholder 2">
            <a:extLst>
              <a:ext uri="{FF2B5EF4-FFF2-40B4-BE49-F238E27FC236}">
                <a16:creationId xmlns:a16="http://schemas.microsoft.com/office/drawing/2014/main" id="{E619CDFD-8557-0382-5A4B-38B78CE221AD}"/>
              </a:ext>
            </a:extLst>
          </p:cNvPr>
          <p:cNvSpPr>
            <a:spLocks noGrp="1"/>
          </p:cNvSpPr>
          <p:nvPr>
            <p:ph idx="1"/>
          </p:nvPr>
        </p:nvSpPr>
        <p:spPr>
          <a:xfrm>
            <a:off x="628650" y="1825625"/>
            <a:ext cx="7886700" cy="4862390"/>
          </a:xfrm>
        </p:spPr>
        <p:txBody>
          <a:bodyPr>
            <a:normAutofit lnSpcReduction="10000"/>
          </a:bodyPr>
          <a:lstStyle/>
          <a:p>
            <a:r>
              <a:rPr lang="en-US" dirty="0"/>
              <a:t> </a:t>
            </a:r>
            <a:r>
              <a:rPr lang="en-US" b="1" dirty="0"/>
              <a:t>By 2040 will need 5 trillion W capacity globally</a:t>
            </a:r>
          </a:p>
          <a:p>
            <a:r>
              <a:rPr lang="en-US" dirty="0"/>
              <a:t> </a:t>
            </a:r>
            <a:r>
              <a:rPr lang="en-US" b="1" dirty="0"/>
              <a:t>Solar and Wind</a:t>
            </a:r>
            <a:r>
              <a:rPr lang="en-US" dirty="0"/>
              <a:t>: Increasingly cheap, if storage not included</a:t>
            </a:r>
          </a:p>
          <a:p>
            <a:pPr lvl="1"/>
            <a:r>
              <a:rPr lang="en-US" dirty="0"/>
              <a:t> For 12-hours storage capacity, $4000/</a:t>
            </a:r>
            <a:r>
              <a:rPr lang="en-US" dirty="0" err="1"/>
              <a:t>Kwh</a:t>
            </a:r>
            <a:r>
              <a:rPr lang="en-US" dirty="0"/>
              <a:t> projected for 2025</a:t>
            </a:r>
            <a:r>
              <a:rPr lang="en-US" baseline="30000" dirty="0"/>
              <a:t>1</a:t>
            </a:r>
          </a:p>
          <a:p>
            <a:pPr lvl="1">
              <a:spcBef>
                <a:spcPts val="1200"/>
              </a:spcBef>
            </a:pPr>
            <a:r>
              <a:rPr lang="en-US" dirty="0"/>
              <a:t> Will cost </a:t>
            </a:r>
            <a:r>
              <a:rPr lang="en-US" dirty="0">
                <a:solidFill>
                  <a:srgbClr val="FF0000"/>
                </a:solidFill>
              </a:rPr>
              <a:t>$ 1 trillion/</a:t>
            </a:r>
            <a:r>
              <a:rPr lang="en-US" dirty="0" err="1">
                <a:solidFill>
                  <a:srgbClr val="FF0000"/>
                </a:solidFill>
              </a:rPr>
              <a:t>yr</a:t>
            </a:r>
            <a:r>
              <a:rPr lang="en-US" dirty="0">
                <a:solidFill>
                  <a:srgbClr val="FF0000"/>
                </a:solidFill>
              </a:rPr>
              <a:t> for 20 years</a:t>
            </a:r>
          </a:p>
          <a:p>
            <a:pPr lvl="1">
              <a:spcBef>
                <a:spcPts val="1200"/>
              </a:spcBef>
            </a:pPr>
            <a:r>
              <a:rPr lang="en-US" dirty="0"/>
              <a:t> But current lifetime of Li-ion is only 10 years</a:t>
            </a:r>
          </a:p>
          <a:p>
            <a:pPr lvl="1">
              <a:spcBef>
                <a:spcPts val="1200"/>
              </a:spcBef>
            </a:pPr>
            <a:r>
              <a:rPr lang="en-US" dirty="0">
                <a:solidFill>
                  <a:srgbClr val="FF0000"/>
                </a:solidFill>
              </a:rPr>
              <a:t> Addition $2 trillion/</a:t>
            </a:r>
            <a:r>
              <a:rPr lang="en-US" dirty="0" err="1">
                <a:solidFill>
                  <a:srgbClr val="FF0000"/>
                </a:solidFill>
              </a:rPr>
              <a:t>yr</a:t>
            </a:r>
            <a:r>
              <a:rPr lang="en-US" dirty="0">
                <a:solidFill>
                  <a:srgbClr val="FF0000"/>
                </a:solidFill>
              </a:rPr>
              <a:t> maintenance costs</a:t>
            </a:r>
            <a:r>
              <a:rPr lang="en-US" dirty="0"/>
              <a:t>. Only buys 12 </a:t>
            </a:r>
            <a:r>
              <a:rPr lang="en-US" dirty="0" err="1"/>
              <a:t>hrs</a:t>
            </a:r>
            <a:r>
              <a:rPr lang="en-US" dirty="0"/>
              <a:t> storage</a:t>
            </a:r>
          </a:p>
          <a:p>
            <a:pPr>
              <a:spcBef>
                <a:spcPts val="1200"/>
              </a:spcBef>
            </a:pPr>
            <a:r>
              <a:rPr lang="en-US" dirty="0"/>
              <a:t> </a:t>
            </a:r>
            <a:r>
              <a:rPr lang="en-US" b="1" dirty="0"/>
              <a:t>Nuclear fission</a:t>
            </a:r>
            <a:r>
              <a:rPr lang="en-US" dirty="0"/>
              <a:t>: Can be ramped up in 10-12 years</a:t>
            </a:r>
          </a:p>
          <a:p>
            <a:pPr lvl="1">
              <a:spcBef>
                <a:spcPts val="1200"/>
              </a:spcBef>
            </a:pPr>
            <a:r>
              <a:rPr lang="en-US" dirty="0"/>
              <a:t>Would need to build 125 2-GW reactors per year for 20 years</a:t>
            </a:r>
          </a:p>
          <a:p>
            <a:pPr lvl="1">
              <a:spcBef>
                <a:spcPts val="1500"/>
              </a:spcBef>
            </a:pPr>
            <a:r>
              <a:rPr lang="en-US" dirty="0"/>
              <a:t>Current cost to build one 2-GW reactor in South Korea: $4 		billion</a:t>
            </a:r>
          </a:p>
          <a:p>
            <a:pPr lvl="1">
              <a:spcBef>
                <a:spcPts val="1500"/>
              </a:spcBef>
            </a:pPr>
            <a:r>
              <a:rPr lang="en-US" dirty="0"/>
              <a:t>Would need to spend </a:t>
            </a:r>
            <a:r>
              <a:rPr lang="en-US" dirty="0">
                <a:solidFill>
                  <a:srgbClr val="FF0000"/>
                </a:solidFill>
              </a:rPr>
              <a:t>$500 billion per year </a:t>
            </a:r>
            <a:r>
              <a:rPr lang="en-US" dirty="0"/>
              <a:t>(0.6% of current world 	domestic product)</a:t>
            </a:r>
            <a:r>
              <a:rPr lang="en-US" dirty="0">
                <a:solidFill>
                  <a:srgbClr val="FF0000"/>
                </a:solidFill>
              </a:rPr>
              <a:t> for 20 years</a:t>
            </a:r>
          </a:p>
          <a:p>
            <a:pPr lvl="1">
              <a:spcBef>
                <a:spcPts val="1500"/>
              </a:spcBef>
            </a:pPr>
            <a:r>
              <a:rPr lang="en-US" dirty="0"/>
              <a:t>Service life &gt; 80 years</a:t>
            </a:r>
            <a:endParaRPr lang="en-US" dirty="0">
              <a:solidFill>
                <a:srgbClr val="FF0000"/>
              </a:solidFill>
            </a:endParaRPr>
          </a:p>
          <a:p>
            <a:pPr lvl="1">
              <a:spcBef>
                <a:spcPts val="1200"/>
              </a:spcBef>
            </a:pPr>
            <a:endParaRPr lang="en-US" dirty="0"/>
          </a:p>
          <a:p>
            <a:pPr marL="342900" lvl="1" indent="0">
              <a:buNone/>
            </a:pPr>
            <a:endParaRPr lang="en-US" baseline="30000" dirty="0"/>
          </a:p>
          <a:p>
            <a:endParaRPr lang="en-US" dirty="0"/>
          </a:p>
        </p:txBody>
      </p:sp>
      <p:sp>
        <p:nvSpPr>
          <p:cNvPr id="4" name="Rectangle 3">
            <a:extLst>
              <a:ext uri="{FF2B5EF4-FFF2-40B4-BE49-F238E27FC236}">
                <a16:creationId xmlns:a16="http://schemas.microsoft.com/office/drawing/2014/main" id="{4A582FEE-3A08-249C-4357-117AF775ECEE}"/>
              </a:ext>
            </a:extLst>
          </p:cNvPr>
          <p:cNvSpPr/>
          <p:nvPr/>
        </p:nvSpPr>
        <p:spPr>
          <a:xfrm>
            <a:off x="4416056" y="6238176"/>
            <a:ext cx="450801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 department of Energy: “Energy Storage Technology 	and Cost Characterization Report”, July 2019</a:t>
            </a:r>
          </a:p>
        </p:txBody>
      </p:sp>
    </p:spTree>
    <p:extLst>
      <p:ext uri="{BB962C8B-B14F-4D97-AF65-F5344CB8AC3E}">
        <p14:creationId xmlns:p14="http://schemas.microsoft.com/office/powerpoint/2010/main" val="46178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Ramping up of</a:t>
            </a:r>
            <a:r>
              <a:rPr kumimoji="0" lang="en-US" sz="2800" b="0" i="0" u="none" strike="noStrike" kern="1200" cap="none" spc="0" normalizeH="0" noProof="0" dirty="0">
                <a:ln>
                  <a:noFill/>
                </a:ln>
                <a:solidFill>
                  <a:srgbClr val="0000FF"/>
                </a:solidFill>
                <a:effectLst/>
                <a:uLnTx/>
                <a:uFillTx/>
                <a:latin typeface="Arial" panose="020B0604020202020204" pitchFamily="34" charset="0"/>
                <a:ea typeface="+mn-ea"/>
                <a:cs typeface="Arial" panose="020B0604020202020204" pitchFamily="34" charset="0"/>
              </a:rPr>
              <a:t> Carbon-Free</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Power</a:t>
            </a:r>
          </a:p>
        </p:txBody>
      </p:sp>
    </p:spTree>
    <p:extLst>
      <p:ext uri="{BB962C8B-B14F-4D97-AF65-F5344CB8AC3E}">
        <p14:creationId xmlns:p14="http://schemas.microsoft.com/office/powerpoint/2010/main" val="2124841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342" y="1894599"/>
            <a:ext cx="6826588" cy="3046988"/>
          </a:xfrm>
          <a:prstGeom prst="rect">
            <a:avLst/>
          </a:prstGeom>
        </p:spPr>
        <p:txBody>
          <a:bodyPr wrap="square">
            <a:spAutoFit/>
          </a:bodyPr>
          <a:lstStyle/>
          <a:p>
            <a:r>
              <a:rPr lang="en-US" sz="2400" i="1"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The Sierra Club remains unequivocally opposed to nuclear energy</a:t>
            </a:r>
            <a:r>
              <a:rPr lang="en-US" sz="2400" i="1" dirty="0">
                <a:latin typeface="Arial" panose="020B0604020202020204" pitchFamily="34" charset="0"/>
                <a:cs typeface="Arial" panose="020B0604020202020204" pitchFamily="34" charset="0"/>
              </a:rPr>
              <a:t>. Although nuclear plants have been in operation for less than 60 years, we now have seen three serious disasters. As the disasters at Chernobyl, Three Mile Island and Fukushima have shown, nuclear power can cause catastrophic damage to land, human health, and our food supply.”</a:t>
            </a:r>
          </a:p>
        </p:txBody>
      </p:sp>
    </p:spTree>
    <p:extLst>
      <p:ext uri="{BB962C8B-B14F-4D97-AF65-F5344CB8AC3E}">
        <p14:creationId xmlns:p14="http://schemas.microsoft.com/office/powerpoint/2010/main" val="859993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More people die every 3 days from fossil fuel particulates than have died in the whole history of nuclear power</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~13,000 premature deaths annually in the U.S. from coal production and combustion, 8.7 million globally</a:t>
            </a:r>
          </a:p>
        </p:txBody>
      </p:sp>
    </p:spTree>
    <p:extLst>
      <p:ext uri="{BB962C8B-B14F-4D97-AF65-F5344CB8AC3E}">
        <p14:creationId xmlns:p14="http://schemas.microsoft.com/office/powerpoint/2010/main" val="14325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03F281-A342-F293-ADF5-1E831535FBF6}"/>
              </a:ext>
            </a:extLst>
          </p:cNvPr>
          <p:cNvSpPr>
            <a:spLocks noGrp="1"/>
          </p:cNvSpPr>
          <p:nvPr>
            <p:ph type="title"/>
          </p:nvPr>
        </p:nvSpPr>
        <p:spPr>
          <a:xfrm>
            <a:off x="568420" y="1247060"/>
            <a:ext cx="7886700" cy="1325563"/>
          </a:xfrm>
        </p:spPr>
        <p:txBody>
          <a:bodyPr/>
          <a:lstStyle/>
          <a:p>
            <a:r>
              <a:rPr lang="en-US" dirty="0">
                <a:solidFill>
                  <a:srgbClr val="0000FF"/>
                </a:solidFill>
              </a:rPr>
              <a:t>Climate Change and Climate Risks</a:t>
            </a:r>
          </a:p>
        </p:txBody>
      </p:sp>
    </p:spTree>
    <p:extLst>
      <p:ext uri="{BB962C8B-B14F-4D97-AF65-F5344CB8AC3E}">
        <p14:creationId xmlns:p14="http://schemas.microsoft.com/office/powerpoint/2010/main" val="3357460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A5B109-277C-E8DD-075D-E0960C8BC7F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69000"/>
                    </a14:imgEffect>
                  </a14:imgLayer>
                </a14:imgProps>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49F27B53-CFDE-F3A1-8CF8-2EC1CBAC81DD}"/>
              </a:ext>
            </a:extLst>
          </p:cNvPr>
          <p:cNvSpPr txBox="1"/>
          <p:nvPr/>
        </p:nvSpPr>
        <p:spPr>
          <a:xfrm>
            <a:off x="668005" y="2140900"/>
            <a:ext cx="8065336" cy="769441"/>
          </a:xfrm>
          <a:prstGeom prst="rect">
            <a:avLst/>
          </a:prstGeom>
          <a:noFill/>
        </p:spPr>
        <p:txBody>
          <a:bodyPr wrap="square" rtlCol="0">
            <a:spAutoFit/>
          </a:bodyPr>
          <a:lstStyle/>
          <a:p>
            <a:r>
              <a:rPr lang="en-US" sz="4400" dirty="0">
                <a:solidFill>
                  <a:srgbClr val="FFFF00"/>
                </a:solidFill>
              </a:rPr>
              <a:t>Energy, Population and Poverty</a:t>
            </a:r>
          </a:p>
        </p:txBody>
      </p:sp>
    </p:spTree>
    <p:extLst>
      <p:ext uri="{BB962C8B-B14F-4D97-AF65-F5344CB8AC3E}">
        <p14:creationId xmlns:p14="http://schemas.microsoft.com/office/powerpoint/2010/main" val="1277039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781" y="939632"/>
            <a:ext cx="7911478" cy="5293644"/>
          </a:xfrm>
          <a:prstGeom prst="rect">
            <a:avLst/>
          </a:prstGeom>
        </p:spPr>
      </p:pic>
      <p:sp>
        <p:nvSpPr>
          <p:cNvPr id="3" name="TextBox 2">
            <a:extLst>
              <a:ext uri="{FF2B5EF4-FFF2-40B4-BE49-F238E27FC236}">
                <a16:creationId xmlns:a16="http://schemas.microsoft.com/office/drawing/2014/main" id="{D235A413-59A3-390A-7564-4D72CA0DFDDC}"/>
              </a:ext>
            </a:extLst>
          </p:cNvPr>
          <p:cNvSpPr txBox="1"/>
          <p:nvPr/>
        </p:nvSpPr>
        <p:spPr>
          <a:xfrm>
            <a:off x="1237451" y="169739"/>
            <a:ext cx="6526736" cy="830997"/>
          </a:xfrm>
          <a:prstGeom prst="rect">
            <a:avLst/>
          </a:prstGeom>
          <a:noFill/>
        </p:spPr>
        <p:txBody>
          <a:bodyPr wrap="square" rtlCol="0">
            <a:spAutoFit/>
          </a:bodyPr>
          <a:lstStyle/>
          <a:p>
            <a:pPr algn="ctr"/>
            <a:r>
              <a:rPr lang="en-US" sz="2400" dirty="0">
                <a:solidFill>
                  <a:srgbClr val="0000FF"/>
                </a:solidFill>
              </a:rPr>
              <a:t>Per capita emissions go down as per capita income goes up</a:t>
            </a:r>
          </a:p>
        </p:txBody>
      </p:sp>
    </p:spTree>
    <p:extLst>
      <p:ext uri="{BB962C8B-B14F-4D97-AF65-F5344CB8AC3E}">
        <p14:creationId xmlns:p14="http://schemas.microsoft.com/office/powerpoint/2010/main" val="3382213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76201" y="365660"/>
            <a:ext cx="90677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Blip>
                <a:blip r:embed="rId2"/>
              </a:buBlip>
              <a:defRPr sz="3200">
                <a:solidFill>
                  <a:schemeClr val="tx1"/>
                </a:solidFill>
                <a:latin typeface="Arial" pitchFamily="34" charset="0"/>
              </a:defRPr>
            </a:lvl1pPr>
            <a:lvl2pPr marL="742950" indent="-285750">
              <a:spcBef>
                <a:spcPct val="20000"/>
              </a:spcBef>
              <a:buClr>
                <a:schemeClr val="hlink"/>
              </a:buClr>
              <a:buSzPct val="7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6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65000"/>
              <a:buFont typeface="Wingdings" pitchFamily="2" charset="2"/>
              <a:buChar char="l"/>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Access to energy is key to human development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338" y="990600"/>
            <a:ext cx="7783810" cy="5459925"/>
          </a:xfrm>
          <a:prstGeom prst="rect">
            <a:avLst/>
          </a:prstGeom>
        </p:spPr>
      </p:pic>
      <p:pic>
        <p:nvPicPr>
          <p:cNvPr id="9" name="Picture 8"/>
          <p:cNvPicPr>
            <a:picLocks noChangeAspect="1"/>
          </p:cNvPicPr>
          <p:nvPr/>
        </p:nvPicPr>
        <p:blipFill>
          <a:blip r:embed="rId4"/>
          <a:stretch>
            <a:fillRect/>
          </a:stretch>
        </p:blipFill>
        <p:spPr>
          <a:xfrm>
            <a:off x="4038600" y="3720562"/>
            <a:ext cx="3467100" cy="1647825"/>
          </a:xfrm>
          <a:prstGeom prst="rect">
            <a:avLst/>
          </a:prstGeom>
        </p:spPr>
      </p:pic>
      <p:sp>
        <p:nvSpPr>
          <p:cNvPr id="10" name="TextBox 1"/>
          <p:cNvSpPr txBox="1">
            <a:spLocks noChangeArrowheads="1"/>
          </p:cNvSpPr>
          <p:nvPr/>
        </p:nvSpPr>
        <p:spPr bwMode="auto">
          <a:xfrm>
            <a:off x="692514" y="6398356"/>
            <a:ext cx="80704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Blip>
                <a:blip r:embed="rId2"/>
              </a:buBlip>
              <a:defRPr sz="3200">
                <a:solidFill>
                  <a:schemeClr val="tx1"/>
                </a:solidFill>
                <a:latin typeface="Arial" pitchFamily="34" charset="0"/>
              </a:defRPr>
            </a:lvl1pPr>
            <a:lvl2pPr marL="742950" indent="-285750">
              <a:spcBef>
                <a:spcPct val="20000"/>
              </a:spcBef>
              <a:buClr>
                <a:schemeClr val="hlink"/>
              </a:buClr>
              <a:buSzPct val="7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6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65000"/>
              <a:buFont typeface="Wingdings" pitchFamily="2" charset="2"/>
              <a:buChar char="l"/>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More than ½ the World’s population is yet to climb this curve</a:t>
            </a:r>
          </a:p>
        </p:txBody>
      </p:sp>
      <p:sp>
        <p:nvSpPr>
          <p:cNvPr id="6" name="TextBox 5"/>
          <p:cNvSpPr txBox="1"/>
          <p:nvPr/>
        </p:nvSpPr>
        <p:spPr>
          <a:xfrm>
            <a:off x="6912698" y="5875136"/>
            <a:ext cx="2308083" cy="861774"/>
          </a:xfrm>
          <a:prstGeom prst="rect">
            <a:avLst/>
          </a:prstGeom>
          <a:noFill/>
        </p:spPr>
        <p:txBody>
          <a:bodyPr wrap="square" rtlCol="0">
            <a:spAutoFit/>
          </a:bodyPr>
          <a:lstStyle/>
          <a:p>
            <a:pPr algn="ctr"/>
            <a:r>
              <a:rPr lang="en-US" sz="1600" dirty="0">
                <a:solidFill>
                  <a:schemeClr val="bg1">
                    <a:lumMod val="10000"/>
                  </a:schemeClr>
                </a:solidFill>
              </a:rPr>
              <a:t>Courtesy Jacopo </a:t>
            </a:r>
            <a:r>
              <a:rPr lang="en-US" sz="1600" dirty="0" err="1">
                <a:solidFill>
                  <a:schemeClr val="bg1">
                    <a:lumMod val="10000"/>
                  </a:schemeClr>
                </a:solidFill>
              </a:rPr>
              <a:t>Buongiorno</a:t>
            </a:r>
            <a:r>
              <a:rPr lang="en-US" sz="1600" dirty="0">
                <a:solidFill>
                  <a:schemeClr val="bg1">
                    <a:lumMod val="10000"/>
                  </a:schemeClr>
                </a:solidFill>
              </a:rPr>
              <a:t>, MIT</a:t>
            </a:r>
          </a:p>
          <a:p>
            <a:endParaRPr lang="en-US" dirty="0"/>
          </a:p>
        </p:txBody>
      </p:sp>
    </p:spTree>
    <p:extLst>
      <p:ext uri="{BB962C8B-B14F-4D97-AF65-F5344CB8AC3E}">
        <p14:creationId xmlns:p14="http://schemas.microsoft.com/office/powerpoint/2010/main" val="3500656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04800" y="255766"/>
            <a:ext cx="8741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Blip>
                <a:blip r:embed="rId2"/>
              </a:buBlip>
              <a:defRPr sz="3200">
                <a:solidFill>
                  <a:schemeClr val="tx1"/>
                </a:solidFill>
                <a:latin typeface="Arial" pitchFamily="34" charset="0"/>
              </a:defRPr>
            </a:lvl1pPr>
            <a:lvl2pPr marL="742950" indent="-285750">
              <a:spcBef>
                <a:spcPct val="20000"/>
              </a:spcBef>
              <a:buClr>
                <a:schemeClr val="hlink"/>
              </a:buClr>
              <a:buSzPct val="7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6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65000"/>
              <a:buFont typeface="Wingdings" pitchFamily="2" charset="2"/>
              <a:buChar char="l"/>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…and is key to controlling population growth</a:t>
            </a:r>
          </a:p>
        </p:txBody>
      </p:sp>
      <p:sp>
        <p:nvSpPr>
          <p:cNvPr id="10" name="TextBox 1"/>
          <p:cNvSpPr txBox="1">
            <a:spLocks noChangeArrowheads="1"/>
          </p:cNvSpPr>
          <p:nvPr/>
        </p:nvSpPr>
        <p:spPr bwMode="auto">
          <a:xfrm>
            <a:off x="304800" y="5996874"/>
            <a:ext cx="85892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Blip>
                <a:blip r:embed="rId2"/>
              </a:buBlip>
              <a:defRPr sz="3200">
                <a:solidFill>
                  <a:schemeClr val="tx1"/>
                </a:solidFill>
                <a:latin typeface="Arial" pitchFamily="34" charset="0"/>
              </a:defRPr>
            </a:lvl1pPr>
            <a:lvl2pPr marL="742950" indent="-285750">
              <a:spcBef>
                <a:spcPct val="20000"/>
              </a:spcBef>
              <a:buClr>
                <a:schemeClr val="hlink"/>
              </a:buClr>
              <a:buSzPct val="7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6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65000"/>
              <a:buFont typeface="Wingdings" pitchFamily="2" charset="2"/>
              <a:buChar char="l"/>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At </a:t>
            </a:r>
            <a:r>
              <a:rPr kumimoji="0" lang="en-US" altLang="en-US" sz="2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sym typeface="Symbol" panose="05050102010706020507" pitchFamily="18" charset="2"/>
              </a:rPr>
              <a:t></a:t>
            </a:r>
            <a:r>
              <a:rPr kumimoji="0" lang="en-US" altLang="en-US" sz="2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13 kW per capita, population levels off to </a:t>
            </a:r>
            <a:r>
              <a:rPr kumimoji="0" lang="en-US" altLang="en-US" sz="2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sym typeface="Symbol" panose="05050102010706020507" pitchFamily="18" charset="2"/>
              </a:rPr>
              <a:t>1</a:t>
            </a:r>
            <a:r>
              <a:rPr kumimoji="0" lang="en-US" altLang="en-US" sz="2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0 billions by 2050.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At &lt;10 kW there is no leveling off</a:t>
            </a:r>
          </a:p>
        </p:txBody>
      </p:sp>
      <p:pic>
        <p:nvPicPr>
          <p:cNvPr id="4" name="Picture 3"/>
          <p:cNvPicPr>
            <a:picLocks noChangeAspect="1"/>
          </p:cNvPicPr>
          <p:nvPr/>
        </p:nvPicPr>
        <p:blipFill>
          <a:blip r:embed="rId3"/>
          <a:stretch>
            <a:fillRect/>
          </a:stretch>
        </p:blipFill>
        <p:spPr>
          <a:xfrm>
            <a:off x="696012" y="931941"/>
            <a:ext cx="7292783" cy="4794837"/>
          </a:xfrm>
          <a:prstGeom prst="rect">
            <a:avLst/>
          </a:prstGeom>
        </p:spPr>
      </p:pic>
      <p:sp>
        <p:nvSpPr>
          <p:cNvPr id="5" name="Rectangle 4"/>
          <p:cNvSpPr/>
          <p:nvPr/>
        </p:nvSpPr>
        <p:spPr>
          <a:xfrm rot="5400000">
            <a:off x="6930806" y="3317541"/>
            <a:ext cx="2362200"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EFED6">
                    <a:lumMod val="10000"/>
                  </a:srgbClr>
                </a:solidFill>
                <a:effectLst/>
                <a:uLnTx/>
                <a:uFillTx/>
                <a:latin typeface="Arial"/>
                <a:ea typeface="+mn-ea"/>
                <a:cs typeface="+mn-cs"/>
              </a:rPr>
              <a:t>DeLong et al, </a:t>
            </a:r>
            <a:r>
              <a:rPr kumimoji="0" lang="en-US" sz="1000" b="0" i="0" u="none" strike="noStrike" kern="1200" cap="none" spc="0" normalizeH="0" baseline="0" noProof="0" dirty="0" err="1">
                <a:ln>
                  <a:noFill/>
                </a:ln>
                <a:solidFill>
                  <a:srgbClr val="FEFED6">
                    <a:lumMod val="10000"/>
                  </a:srgbClr>
                </a:solidFill>
                <a:effectLst/>
                <a:uLnTx/>
                <a:uFillTx/>
                <a:latin typeface="Arial"/>
                <a:ea typeface="+mn-ea"/>
                <a:cs typeface="+mn-cs"/>
              </a:rPr>
              <a:t>PLoS</a:t>
            </a:r>
            <a:r>
              <a:rPr kumimoji="0" lang="en-US" sz="1000" b="0" i="0" u="none" strike="noStrike" kern="1200" cap="none" spc="0" normalizeH="0" baseline="0" noProof="0" dirty="0">
                <a:ln>
                  <a:noFill/>
                </a:ln>
                <a:solidFill>
                  <a:srgbClr val="FEFED6">
                    <a:lumMod val="10000"/>
                  </a:srgbClr>
                </a:solidFill>
                <a:effectLst/>
                <a:uLnTx/>
                <a:uFillTx/>
                <a:latin typeface="Arial"/>
                <a:ea typeface="+mn-ea"/>
                <a:cs typeface="+mn-cs"/>
              </a:rPr>
              <a:t> ONE, 5(10), 2010</a:t>
            </a:r>
          </a:p>
        </p:txBody>
      </p:sp>
      <p:sp>
        <p:nvSpPr>
          <p:cNvPr id="6" name="TextBox 5"/>
          <p:cNvSpPr txBox="1"/>
          <p:nvPr/>
        </p:nvSpPr>
        <p:spPr>
          <a:xfrm>
            <a:off x="1828800" y="5338976"/>
            <a:ext cx="5181600" cy="369332"/>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EFED6">
                    <a:lumMod val="10000"/>
                  </a:srgbClr>
                </a:solidFill>
                <a:effectLst/>
                <a:uLnTx/>
                <a:uFillTx/>
                <a:latin typeface="Arial"/>
                <a:ea typeface="+mn-ea"/>
                <a:cs typeface="+mn-cs"/>
              </a:rPr>
              <a:t>Average per capita </a:t>
            </a:r>
            <a:r>
              <a:rPr kumimoji="0" lang="en-US" sz="1800" b="1" i="0" u="none" strike="noStrike" kern="1200" cap="none" spc="0" normalizeH="0" baseline="0" noProof="0" dirty="0">
                <a:ln>
                  <a:noFill/>
                </a:ln>
                <a:solidFill>
                  <a:srgbClr val="FEFED6">
                    <a:lumMod val="10000"/>
                  </a:srgbClr>
                </a:solidFill>
                <a:effectLst/>
                <a:uLnTx/>
                <a:uFillTx/>
                <a:latin typeface="Arial"/>
                <a:ea typeface="+mn-ea"/>
                <a:cs typeface="+mn-cs"/>
              </a:rPr>
              <a:t>primary energy </a:t>
            </a:r>
            <a:r>
              <a:rPr kumimoji="0" lang="en-US" sz="1800" b="0" i="0" u="none" strike="noStrike" kern="1200" cap="none" spc="0" normalizeH="0" baseline="0" noProof="0" dirty="0">
                <a:ln>
                  <a:noFill/>
                </a:ln>
                <a:solidFill>
                  <a:srgbClr val="FEFED6">
                    <a:lumMod val="10000"/>
                  </a:srgbClr>
                </a:solidFill>
                <a:effectLst/>
                <a:uLnTx/>
                <a:uFillTx/>
                <a:latin typeface="Arial"/>
                <a:ea typeface="+mn-ea"/>
                <a:cs typeface="+mn-cs"/>
              </a:rPr>
              <a:t>use rate (W)</a:t>
            </a:r>
          </a:p>
        </p:txBody>
      </p:sp>
      <p:pic>
        <p:nvPicPr>
          <p:cNvPr id="11" name="Picture 10"/>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rot="15377751">
            <a:off x="6340820" y="5228875"/>
            <a:ext cx="763549" cy="620251"/>
          </a:xfrm>
          <a:prstGeom prst="rect">
            <a:avLst/>
          </a:prstGeom>
        </p:spPr>
      </p:pic>
      <p:cxnSp>
        <p:nvCxnSpPr>
          <p:cNvPr id="12" name="Straight Connector 11"/>
          <p:cNvCxnSpPr/>
          <p:nvPr/>
        </p:nvCxnSpPr>
        <p:spPr bwMode="auto">
          <a:xfrm>
            <a:off x="5105400" y="1308335"/>
            <a:ext cx="0" cy="3657600"/>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sp>
        <p:nvSpPr>
          <p:cNvPr id="13" name="TextBox 12"/>
          <p:cNvSpPr txBox="1"/>
          <p:nvPr/>
        </p:nvSpPr>
        <p:spPr>
          <a:xfrm>
            <a:off x="3200400" y="1308335"/>
            <a:ext cx="1905000" cy="52322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EFED6">
                    <a:lumMod val="10000"/>
                  </a:srgbClr>
                </a:solidFill>
                <a:effectLst/>
                <a:uLnTx/>
                <a:uFillTx/>
                <a:latin typeface="Arial"/>
                <a:ea typeface="+mn-ea"/>
                <a:cs typeface="+mn-cs"/>
              </a:rPr>
              <a:t>Current world’s average (</a:t>
            </a:r>
            <a:r>
              <a:rPr kumimoji="0" lang="en-US" sz="1400" b="0" i="0" u="none" strike="noStrike" kern="1200" cap="none" spc="0" normalizeH="0" baseline="0" noProof="0" dirty="0">
                <a:ln>
                  <a:noFill/>
                </a:ln>
                <a:solidFill>
                  <a:srgbClr val="FEFED6">
                    <a:lumMod val="10000"/>
                  </a:srgbClr>
                </a:solidFill>
                <a:effectLst/>
                <a:uLnTx/>
                <a:uFillTx/>
                <a:latin typeface="Arial"/>
                <a:ea typeface="+mn-ea"/>
                <a:cs typeface="+mn-cs"/>
                <a:sym typeface="Symbol" panose="05050102010706020507" pitchFamily="18" charset="2"/>
              </a:rPr>
              <a:t></a:t>
            </a:r>
            <a:r>
              <a:rPr kumimoji="0" lang="en-US" sz="1400" b="0" i="0" u="none" strike="noStrike" kern="1200" cap="none" spc="0" normalizeH="0" baseline="0" noProof="0" dirty="0">
                <a:ln>
                  <a:noFill/>
                </a:ln>
                <a:solidFill>
                  <a:srgbClr val="FEFED6">
                    <a:lumMod val="10000"/>
                  </a:srgbClr>
                </a:solidFill>
                <a:effectLst/>
                <a:uLnTx/>
                <a:uFillTx/>
                <a:latin typeface="Arial"/>
                <a:ea typeface="+mn-ea"/>
                <a:cs typeface="+mn-cs"/>
              </a:rPr>
              <a:t>2.5 kW)</a:t>
            </a:r>
          </a:p>
        </p:txBody>
      </p:sp>
      <p:sp>
        <p:nvSpPr>
          <p:cNvPr id="14" name="TextBox 13"/>
          <p:cNvSpPr txBox="1"/>
          <p:nvPr/>
        </p:nvSpPr>
        <p:spPr>
          <a:xfrm>
            <a:off x="7182410" y="5338976"/>
            <a:ext cx="1921556" cy="861774"/>
          </a:xfrm>
          <a:prstGeom prst="rect">
            <a:avLst/>
          </a:prstGeom>
          <a:noFill/>
        </p:spPr>
        <p:txBody>
          <a:bodyPr wrap="square" rtlCol="0">
            <a:spAutoFit/>
          </a:bodyPr>
          <a:lstStyle/>
          <a:p>
            <a:pPr algn="ctr"/>
            <a:r>
              <a:rPr lang="en-US" sz="1600" dirty="0">
                <a:solidFill>
                  <a:schemeClr val="bg1">
                    <a:lumMod val="10000"/>
                  </a:schemeClr>
                </a:solidFill>
              </a:rPr>
              <a:t>Courtesy Jacopo </a:t>
            </a:r>
            <a:r>
              <a:rPr lang="en-US" sz="1600" dirty="0" err="1">
                <a:solidFill>
                  <a:schemeClr val="bg1">
                    <a:lumMod val="10000"/>
                  </a:schemeClr>
                </a:solidFill>
              </a:rPr>
              <a:t>Buongiorno</a:t>
            </a:r>
            <a:r>
              <a:rPr lang="en-US" sz="1600" dirty="0">
                <a:solidFill>
                  <a:schemeClr val="bg1">
                    <a:lumMod val="10000"/>
                  </a:schemeClr>
                </a:solidFill>
              </a:rPr>
              <a:t>, MIT</a:t>
            </a:r>
          </a:p>
          <a:p>
            <a:endParaRPr lang="en-US" dirty="0"/>
          </a:p>
        </p:txBody>
      </p:sp>
    </p:spTree>
    <p:extLst>
      <p:ext uri="{BB962C8B-B14F-4D97-AF65-F5344CB8AC3E}">
        <p14:creationId xmlns:p14="http://schemas.microsoft.com/office/powerpoint/2010/main" val="138018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Summary</a:t>
            </a:r>
          </a:p>
        </p:txBody>
      </p:sp>
      <p:sp>
        <p:nvSpPr>
          <p:cNvPr id="3" name="Content Placeholder 2"/>
          <p:cNvSpPr>
            <a:spLocks noGrp="1"/>
          </p:cNvSpPr>
          <p:nvPr>
            <p:ph idx="1"/>
          </p:nvPr>
        </p:nvSpPr>
        <p:spPr>
          <a:xfrm>
            <a:off x="628650" y="1825625"/>
            <a:ext cx="7886700" cy="4547254"/>
          </a:xfrm>
        </p:spPr>
        <p:txBody>
          <a:bodyPr>
            <a:normAutofit/>
          </a:bodyPr>
          <a:lstStyle/>
          <a:p>
            <a:r>
              <a:rPr lang="en-US" dirty="0"/>
              <a:t>  The climate problem is difficult because event probabilities, 	societal costs, and mitigation costs are all continuous (not 	binary) and uncertain, beneficiaries are distant, and 	decision-making hobbled by many ‘priors’. </a:t>
            </a:r>
            <a:r>
              <a:rPr lang="en-US" i="1" dirty="0"/>
              <a:t>Tail risk may be 	existential. </a:t>
            </a:r>
          </a:p>
          <a:p>
            <a:endParaRPr lang="en-US" dirty="0"/>
          </a:p>
          <a:p>
            <a:r>
              <a:rPr lang="en-US" dirty="0"/>
              <a:t>  From the right: Global warming is an excuse by Al Gore and 	his buddies to implement long-term leftist agenda of 	socialism and big government. It will cripple the economy. </a:t>
            </a:r>
          </a:p>
          <a:p>
            <a:endParaRPr lang="en-US" dirty="0"/>
          </a:p>
          <a:p>
            <a:r>
              <a:rPr lang="en-US" dirty="0"/>
              <a:t>  From the left: The goal is 100% renewable energy, 	empowering people and crippling the fossil fuel industry. 	Nuclear is scary and an example of big business and must 	be avoided at all costs. </a:t>
            </a:r>
          </a:p>
        </p:txBody>
      </p:sp>
    </p:spTree>
    <p:extLst>
      <p:ext uri="{BB962C8B-B14F-4D97-AF65-F5344CB8AC3E}">
        <p14:creationId xmlns:p14="http://schemas.microsoft.com/office/powerpoint/2010/main" val="31863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Summary (continued)</a:t>
            </a:r>
          </a:p>
        </p:txBody>
      </p:sp>
      <p:sp>
        <p:nvSpPr>
          <p:cNvPr id="3" name="Content Placeholder 2"/>
          <p:cNvSpPr>
            <a:spLocks noGrp="1"/>
          </p:cNvSpPr>
          <p:nvPr>
            <p:ph idx="1"/>
          </p:nvPr>
        </p:nvSpPr>
        <p:spPr/>
        <p:txBody>
          <a:bodyPr/>
          <a:lstStyle/>
          <a:p>
            <a:r>
              <a:rPr lang="en-US" dirty="0"/>
              <a:t>  Deployment of combinations of renewables, carbon capture 	and sequestration, and nuclear power can mitigate climate 	risk at reasonable cost, if priors can be disregarded in favor 	of a rational approach to risk</a:t>
            </a:r>
          </a:p>
          <a:p>
            <a:pPr marL="0" indent="0">
              <a:buNone/>
            </a:pPr>
            <a:endParaRPr lang="en-US" dirty="0"/>
          </a:p>
          <a:p>
            <a:r>
              <a:rPr lang="en-US" dirty="0"/>
              <a:t>  Rapid increase in affordable energy in developing countries is 	imperative to increasing per-capita wealth and decreasing 	population growth</a:t>
            </a:r>
          </a:p>
        </p:txBody>
      </p:sp>
    </p:spTree>
    <p:extLst>
      <p:ext uri="{BB962C8B-B14F-4D97-AF65-F5344CB8AC3E}">
        <p14:creationId xmlns:p14="http://schemas.microsoft.com/office/powerpoint/2010/main" val="221428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FAA47-D6B5-850C-ABF6-C49CB7E40807}"/>
              </a:ext>
            </a:extLst>
          </p:cNvPr>
          <p:cNvSpPr>
            <a:spLocks noGrp="1"/>
          </p:cNvSpPr>
          <p:nvPr>
            <p:ph type="title"/>
          </p:nvPr>
        </p:nvSpPr>
        <p:spPr>
          <a:xfrm>
            <a:off x="628650" y="1924296"/>
            <a:ext cx="7886700" cy="1325563"/>
          </a:xfrm>
        </p:spPr>
        <p:txBody>
          <a:bodyPr/>
          <a:lstStyle/>
          <a:p>
            <a:r>
              <a:rPr lang="en-US" dirty="0"/>
              <a:t>Spare Slides</a:t>
            </a:r>
          </a:p>
        </p:txBody>
      </p:sp>
    </p:spTree>
    <p:extLst>
      <p:ext uri="{BB962C8B-B14F-4D97-AF65-F5344CB8AC3E}">
        <p14:creationId xmlns:p14="http://schemas.microsoft.com/office/powerpoint/2010/main" val="268593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Three Studies of Harvey’s Rain:</a:t>
            </a:r>
          </a:p>
        </p:txBody>
      </p:sp>
      <p:sp>
        <p:nvSpPr>
          <p:cNvPr id="3" name="Content Placeholder 2"/>
          <p:cNvSpPr>
            <a:spLocks noGrp="1"/>
          </p:cNvSpPr>
          <p:nvPr>
            <p:ph idx="1"/>
          </p:nvPr>
        </p:nvSpPr>
        <p:spPr/>
        <p:txBody>
          <a:bodyPr/>
          <a:lstStyle/>
          <a:p>
            <a:r>
              <a:rPr lang="en-US" dirty="0"/>
              <a:t>  Emanuel, </a:t>
            </a:r>
            <a:r>
              <a:rPr lang="en-US" i="1" dirty="0"/>
              <a:t>PNAS</a:t>
            </a:r>
            <a:r>
              <a:rPr lang="en-US" dirty="0"/>
              <a:t>, 2017</a:t>
            </a:r>
            <a:r>
              <a:rPr lang="en-US" b="1" dirty="0"/>
              <a:t>: 4-fold increase in annual 	probability of Harvey-magnitude rainfall from 1990-	2017</a:t>
            </a:r>
            <a:r>
              <a:rPr lang="en-US" dirty="0"/>
              <a:t>. Based on models only. </a:t>
            </a:r>
          </a:p>
          <a:p>
            <a:endParaRPr lang="en-US" dirty="0"/>
          </a:p>
          <a:p>
            <a:r>
              <a:rPr lang="en-US" dirty="0"/>
              <a:t>  </a:t>
            </a:r>
            <a:r>
              <a:rPr lang="en-US" dirty="0" err="1"/>
              <a:t>Risser</a:t>
            </a:r>
            <a:r>
              <a:rPr lang="en-US" dirty="0"/>
              <a:t> and </a:t>
            </a:r>
            <a:r>
              <a:rPr lang="en-US" dirty="0" err="1"/>
              <a:t>Wehner</a:t>
            </a:r>
            <a:r>
              <a:rPr lang="en-US" dirty="0"/>
              <a:t>, </a:t>
            </a:r>
            <a:r>
              <a:rPr lang="en-US" i="1" dirty="0" err="1"/>
              <a:t>Geophys</a:t>
            </a:r>
            <a:r>
              <a:rPr lang="en-US" i="1" dirty="0"/>
              <a:t>. Res. Lett</a:t>
            </a:r>
            <a:r>
              <a:rPr lang="en-US" dirty="0"/>
              <a:t>., 2017: </a:t>
            </a:r>
            <a:r>
              <a:rPr lang="en-US" b="1" dirty="0"/>
              <a:t>~10-fold 	increase in annual probability of Harvey-magnitude 	rainfall from 1950-2016</a:t>
            </a:r>
            <a:r>
              <a:rPr lang="en-US" dirty="0"/>
              <a:t>. Based on historical records only. </a:t>
            </a:r>
          </a:p>
          <a:p>
            <a:pPr marL="0" indent="0">
              <a:buNone/>
            </a:pPr>
            <a:endParaRPr lang="en-US" dirty="0"/>
          </a:p>
          <a:p>
            <a:r>
              <a:rPr lang="en-US" dirty="0"/>
              <a:t>  van </a:t>
            </a:r>
            <a:r>
              <a:rPr lang="en-US" dirty="0" err="1"/>
              <a:t>Oldenborgh</a:t>
            </a:r>
            <a:r>
              <a:rPr lang="en-US" dirty="0"/>
              <a:t> et al., </a:t>
            </a:r>
            <a:r>
              <a:rPr lang="en-US" i="1" dirty="0"/>
              <a:t>Environ, Res. Lett</a:t>
            </a:r>
            <a:r>
              <a:rPr lang="en-US" dirty="0"/>
              <a:t>., 2017: </a:t>
            </a:r>
            <a:r>
              <a:rPr lang="en-US" b="1" dirty="0"/>
              <a:t>~4-fold 	increase in Harvey-magnitude rainfall from 1900 to 	2017</a:t>
            </a:r>
            <a:r>
              <a:rPr lang="en-US" dirty="0"/>
              <a:t>. Based on observations and models. </a:t>
            </a:r>
          </a:p>
        </p:txBody>
      </p:sp>
    </p:spTree>
    <p:extLst>
      <p:ext uri="{BB962C8B-B14F-4D97-AF65-F5344CB8AC3E}">
        <p14:creationId xmlns:p14="http://schemas.microsoft.com/office/powerpoint/2010/main" val="2421409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6507C19-4C10-667D-03B4-155B525A9407}"/>
              </a:ext>
            </a:extLst>
          </p:cNvPr>
          <p:cNvSpPr txBox="1"/>
          <p:nvPr/>
        </p:nvSpPr>
        <p:spPr>
          <a:xfrm>
            <a:off x="328528" y="3546016"/>
            <a:ext cx="424347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annual loss (2-year return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 – 2014: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 $34)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 – 2100: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$ 3.5 million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($260 k – $56 million)</a:t>
            </a:r>
          </a:p>
        </p:txBody>
      </p:sp>
      <p:sp>
        <p:nvSpPr>
          <p:cNvPr id="11" name="TextBox 10">
            <a:extLst>
              <a:ext uri="{FF2B5EF4-FFF2-40B4-BE49-F238E27FC236}">
                <a16:creationId xmlns:a16="http://schemas.microsoft.com/office/drawing/2014/main" id="{FFC7E91B-25B6-C91F-4114-4FE79D5C6757}"/>
              </a:ext>
            </a:extLst>
          </p:cNvPr>
          <p:cNvSpPr txBox="1"/>
          <p:nvPr/>
        </p:nvSpPr>
        <p:spPr>
          <a:xfrm>
            <a:off x="4571999" y="3546015"/>
            <a:ext cx="470341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annual loss</a:t>
            </a:r>
            <a:r>
              <a:rPr kumimoji="0" lang="en-US" sz="1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 – 2014: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$ 536 million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($108 million – $1.25 billion)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 – 2100: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$ 4.1 billion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($590 million – $13.7 billion)</a:t>
            </a:r>
          </a:p>
        </p:txBody>
      </p:sp>
      <p:sp>
        <p:nvSpPr>
          <p:cNvPr id="12" name="TextBox 11">
            <a:extLst>
              <a:ext uri="{FF2B5EF4-FFF2-40B4-BE49-F238E27FC236}">
                <a16:creationId xmlns:a16="http://schemas.microsoft.com/office/drawing/2014/main" id="{791450F8-8411-0931-5E48-2A665079D44F}"/>
              </a:ext>
            </a:extLst>
          </p:cNvPr>
          <p:cNvSpPr txBox="1"/>
          <p:nvPr/>
        </p:nvSpPr>
        <p:spPr>
          <a:xfrm>
            <a:off x="476364" y="5409744"/>
            <a:ext cx="8191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average loss strongly dominated by VERY rare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will not be evident in historical records</a:t>
            </a:r>
          </a:p>
        </p:txBody>
      </p:sp>
      <p:pic>
        <p:nvPicPr>
          <p:cNvPr id="3" name="Picture 2">
            <a:extLst>
              <a:ext uri="{FF2B5EF4-FFF2-40B4-BE49-F238E27FC236}">
                <a16:creationId xmlns:a16="http://schemas.microsoft.com/office/drawing/2014/main" id="{AD59E904-0D47-26C7-F7CB-9526B26096BE}"/>
              </a:ext>
            </a:extLst>
          </p:cNvPr>
          <p:cNvPicPr>
            <a:picLocks noChangeAspect="1"/>
          </p:cNvPicPr>
          <p:nvPr/>
        </p:nvPicPr>
        <p:blipFill>
          <a:blip r:embed="rId2"/>
          <a:stretch>
            <a:fillRect/>
          </a:stretch>
        </p:blipFill>
        <p:spPr>
          <a:xfrm>
            <a:off x="169985" y="196433"/>
            <a:ext cx="4703411" cy="2939632"/>
          </a:xfrm>
          <a:prstGeom prst="rect">
            <a:avLst/>
          </a:prstGeom>
        </p:spPr>
      </p:pic>
      <p:pic>
        <p:nvPicPr>
          <p:cNvPr id="8" name="Picture 7">
            <a:extLst>
              <a:ext uri="{FF2B5EF4-FFF2-40B4-BE49-F238E27FC236}">
                <a16:creationId xmlns:a16="http://schemas.microsoft.com/office/drawing/2014/main" id="{502E83AE-2806-7EF3-B762-BAA0354947D9}"/>
              </a:ext>
            </a:extLst>
          </p:cNvPr>
          <p:cNvPicPr>
            <a:picLocks noChangeAspect="1"/>
          </p:cNvPicPr>
          <p:nvPr/>
        </p:nvPicPr>
        <p:blipFill>
          <a:blip r:embed="rId3"/>
          <a:stretch>
            <a:fillRect/>
          </a:stretch>
        </p:blipFill>
        <p:spPr>
          <a:xfrm>
            <a:off x="4440590" y="196433"/>
            <a:ext cx="4703410" cy="2939632"/>
          </a:xfrm>
          <a:prstGeom prst="rect">
            <a:avLst/>
          </a:prstGeom>
        </p:spPr>
      </p:pic>
    </p:spTree>
    <p:extLst>
      <p:ext uri="{BB962C8B-B14F-4D97-AF65-F5344CB8AC3E}">
        <p14:creationId xmlns:p14="http://schemas.microsoft.com/office/powerpoint/2010/main" val="5258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57400"/>
            <a:ext cx="9144000" cy="3942107"/>
          </a:xfrm>
          <a:prstGeom prst="rect">
            <a:avLst/>
          </a:prstGeom>
        </p:spPr>
      </p:pic>
      <p:sp>
        <p:nvSpPr>
          <p:cNvPr id="5" name="Rectangle 4"/>
          <p:cNvSpPr/>
          <p:nvPr/>
        </p:nvSpPr>
        <p:spPr>
          <a:xfrm>
            <a:off x="4343400" y="5278094"/>
            <a:ext cx="2687261"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C00000"/>
                </a:solidFill>
                <a:effectLst/>
                <a:uLnTx/>
                <a:uFillTx/>
                <a:latin typeface="Arial"/>
                <a:ea typeface="Calibri" panose="020F0502020204030204" pitchFamily="34" charset="0"/>
                <a:cs typeface="Arial" panose="020B0604020202020204" pitchFamily="34" charset="0"/>
              </a:rPr>
              <a:t>Target for 2</a:t>
            </a:r>
            <a:r>
              <a:rPr kumimoji="0" lang="en-US" altLang="en-US" sz="1600" b="0" i="0" u="none" strike="noStrike" kern="1200" cap="none" spc="0" normalizeH="0" baseline="0" noProof="0" dirty="0">
                <a:ln>
                  <a:noFill/>
                </a:ln>
                <a:solidFill>
                  <a:srgbClr val="C00000"/>
                </a:solidFill>
                <a:effectLst/>
                <a:uLnTx/>
                <a:uFillTx/>
                <a:latin typeface="Arial"/>
                <a:ea typeface="Calibri" panose="020F0502020204030204" pitchFamily="34" charset="0"/>
                <a:cs typeface="Arial" panose="020B0604020202020204" pitchFamily="34" charset="0"/>
                <a:sym typeface="Symbol" panose="05050102010706020507" pitchFamily="18" charset="2"/>
              </a:rPr>
              <a:t></a:t>
            </a:r>
            <a:r>
              <a:rPr kumimoji="0" lang="en-US" altLang="en-US" sz="1600" b="0" i="0" u="none" strike="noStrike" kern="1200" cap="none" spc="0" normalizeH="0" baseline="0" noProof="0" dirty="0">
                <a:ln>
                  <a:noFill/>
                </a:ln>
                <a:solidFill>
                  <a:srgbClr val="C00000"/>
                </a:solidFill>
                <a:effectLst/>
                <a:uLnTx/>
                <a:uFillTx/>
                <a:latin typeface="Arial"/>
                <a:ea typeface="Calibri" panose="020F0502020204030204" pitchFamily="34" charset="0"/>
                <a:cs typeface="Arial" panose="020B0604020202020204" pitchFamily="34" charset="0"/>
              </a:rPr>
              <a:t>C scenario </a:t>
            </a:r>
            <a:endParaRPr kumimoji="0" lang="en-US" sz="1600" b="0" i="0" u="none" strike="noStrike" kern="1200" cap="none" spc="0" normalizeH="0" baseline="0" noProof="0" dirty="0">
              <a:ln>
                <a:noFill/>
              </a:ln>
              <a:solidFill>
                <a:srgbClr val="C00000"/>
              </a:solidFill>
              <a:effectLst/>
              <a:uLnTx/>
              <a:uFillTx/>
              <a:latin typeface="Arial"/>
              <a:ea typeface="+mn-ea"/>
              <a:cs typeface="+mn-cs"/>
            </a:endParaRPr>
          </a:p>
        </p:txBody>
      </p:sp>
      <p:sp>
        <p:nvSpPr>
          <p:cNvPr id="6" name="Rectangle 5"/>
          <p:cNvSpPr/>
          <p:nvPr/>
        </p:nvSpPr>
        <p:spPr>
          <a:xfrm>
            <a:off x="609600" y="443864"/>
            <a:ext cx="7734300" cy="129266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25260F"/>
                </a:solidFill>
                <a:effectLst/>
                <a:uLnTx/>
                <a:uFillTx/>
                <a:latin typeface="Berlin Sans FB Demi" panose="020E0802020502020306" pitchFamily="34" charset="0"/>
                <a:ea typeface="+mn-ea"/>
                <a:cs typeface="Aharoni" panose="02010803020104030203" pitchFamily="2" charset="-79"/>
              </a:rPr>
              <a:t>A nuclear build-up (at demonstrably feasible rate) can completely decarbonize the World’s power sector within 30 years</a:t>
            </a:r>
          </a:p>
        </p:txBody>
      </p:sp>
      <p:sp>
        <p:nvSpPr>
          <p:cNvPr id="7" name="Rectangle 6"/>
          <p:cNvSpPr/>
          <p:nvPr/>
        </p:nvSpPr>
        <p:spPr>
          <a:xfrm>
            <a:off x="6934200" y="6096000"/>
            <a:ext cx="2463436"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EFED6">
                    <a:lumMod val="10000"/>
                  </a:srgbClr>
                </a:solidFill>
                <a:effectLst/>
                <a:uLnTx/>
                <a:uFillTx/>
                <a:latin typeface="Arial"/>
                <a:ea typeface="Calibri" panose="020F0502020204030204" pitchFamily="34" charset="0"/>
                <a:cs typeface="Arial" panose="020B0604020202020204" pitchFamily="34" charset="0"/>
              </a:rPr>
              <a:t>Source: </a:t>
            </a:r>
            <a:r>
              <a:rPr kumimoji="0" lang="en-US" altLang="en-US" sz="1200" b="0" i="0" u="none" strike="noStrike" kern="1200" cap="none" spc="0" normalizeH="0" baseline="0" noProof="0" dirty="0" err="1">
                <a:ln>
                  <a:noFill/>
                </a:ln>
                <a:solidFill>
                  <a:srgbClr val="FEFED6">
                    <a:lumMod val="10000"/>
                  </a:srgbClr>
                </a:solidFill>
                <a:effectLst/>
                <a:uLnTx/>
                <a:uFillTx/>
                <a:latin typeface="Arial"/>
                <a:ea typeface="Calibri" panose="020F0502020204030204" pitchFamily="34" charset="0"/>
                <a:cs typeface="Arial" panose="020B0604020202020204" pitchFamily="34" charset="0"/>
              </a:rPr>
              <a:t>Staffan</a:t>
            </a:r>
            <a:r>
              <a:rPr kumimoji="0" lang="en-US" altLang="en-US" sz="1200" b="0" i="0" u="none" strike="noStrike" kern="1200" cap="none" spc="0" normalizeH="0" baseline="0" noProof="0" dirty="0">
                <a:ln>
                  <a:noFill/>
                </a:ln>
                <a:solidFill>
                  <a:srgbClr val="FEFED6">
                    <a:lumMod val="10000"/>
                  </a:srgbClr>
                </a:solidFill>
                <a:effectLst/>
                <a:uLnTx/>
                <a:uFillTx/>
                <a:latin typeface="Arial"/>
                <a:ea typeface="Calibri" panose="020F0502020204030204" pitchFamily="34" charset="0"/>
                <a:cs typeface="Arial" panose="020B0604020202020204" pitchFamily="34" charset="0"/>
              </a:rPr>
              <a:t> </a:t>
            </a:r>
            <a:r>
              <a:rPr kumimoji="0" lang="en-US" altLang="en-US" sz="1200" b="0" i="0" u="none" strike="noStrike" kern="1200" cap="none" spc="0" normalizeH="0" baseline="0" noProof="0" dirty="0" err="1">
                <a:ln>
                  <a:noFill/>
                </a:ln>
                <a:solidFill>
                  <a:srgbClr val="FEFED6">
                    <a:lumMod val="10000"/>
                  </a:srgbClr>
                </a:solidFill>
                <a:effectLst/>
                <a:uLnTx/>
                <a:uFillTx/>
                <a:latin typeface="Arial"/>
                <a:ea typeface="Calibri" panose="020F0502020204030204" pitchFamily="34" charset="0"/>
                <a:cs typeface="Arial" panose="020B0604020202020204" pitchFamily="34" charset="0"/>
              </a:rPr>
              <a:t>Qvist</a:t>
            </a:r>
            <a:r>
              <a:rPr kumimoji="0" lang="en-US" altLang="en-US" sz="1200" b="0" i="0" u="none" strike="noStrike" kern="1200" cap="none" spc="0" normalizeH="0" baseline="0" noProof="0" dirty="0">
                <a:ln>
                  <a:noFill/>
                </a:ln>
                <a:solidFill>
                  <a:srgbClr val="FEFED6">
                    <a:lumMod val="10000"/>
                  </a:srgbClr>
                </a:solidFill>
                <a:effectLst/>
                <a:uLnTx/>
                <a:uFillTx/>
                <a:latin typeface="Arial"/>
                <a:ea typeface="Calibri" panose="020F0502020204030204" pitchFamily="34" charset="0"/>
                <a:cs typeface="Arial" panose="020B0604020202020204" pitchFamily="34" charset="0"/>
              </a:rPr>
              <a:t>, 2018</a:t>
            </a:r>
            <a:endParaRPr kumimoji="0" lang="en-US" sz="1200" b="0" i="0" u="none" strike="noStrike" kern="1200" cap="none" spc="0" normalizeH="0" baseline="0" noProof="0" dirty="0">
              <a:ln>
                <a:noFill/>
              </a:ln>
              <a:solidFill>
                <a:srgbClr val="FEFED6">
                  <a:lumMod val="10000"/>
                </a:srgbClr>
              </a:solidFill>
              <a:effectLst/>
              <a:uLnTx/>
              <a:uFillTx/>
              <a:latin typeface="Arial"/>
              <a:ea typeface="+mn-ea"/>
              <a:cs typeface="+mn-cs"/>
            </a:endParaRPr>
          </a:p>
        </p:txBody>
      </p:sp>
      <p:cxnSp>
        <p:nvCxnSpPr>
          <p:cNvPr id="9" name="Straight Connector 8"/>
          <p:cNvCxnSpPr/>
          <p:nvPr/>
        </p:nvCxnSpPr>
        <p:spPr bwMode="auto">
          <a:xfrm>
            <a:off x="4572000" y="5638800"/>
            <a:ext cx="4419600" cy="0"/>
          </a:xfrm>
          <a:prstGeom prst="line">
            <a:avLst/>
          </a:prstGeom>
          <a:solidFill>
            <a:schemeClr val="accent1"/>
          </a:solidFill>
          <a:ln w="34925" cap="flat" cmpd="sng" algn="ctr">
            <a:solidFill>
              <a:srgbClr val="C00000"/>
            </a:solidFill>
            <a:prstDash val="lgDash"/>
            <a:round/>
            <a:headEnd type="none" w="med" len="med"/>
            <a:tailEnd type="none" w="med" len="med"/>
          </a:ln>
          <a:effectLst/>
        </p:spPr>
      </p:cxnSp>
      <p:sp>
        <p:nvSpPr>
          <p:cNvPr id="8" name="TextBox 7"/>
          <p:cNvSpPr txBox="1"/>
          <p:nvPr/>
        </p:nvSpPr>
        <p:spPr>
          <a:xfrm>
            <a:off x="2694339" y="6154118"/>
            <a:ext cx="38879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ED6">
                    <a:lumMod val="10000"/>
                  </a:srgbClr>
                </a:solidFill>
                <a:effectLst/>
                <a:uLnTx/>
                <a:uFillTx/>
                <a:latin typeface="Arial"/>
                <a:ea typeface="+mn-ea"/>
                <a:cs typeface="+mn-cs"/>
              </a:rPr>
              <a:t>Courtesy Jacopo </a:t>
            </a:r>
            <a:r>
              <a:rPr kumimoji="0" lang="en-US" sz="1800" b="0" i="0" u="none" strike="noStrike" kern="1200" cap="none" spc="0" normalizeH="0" baseline="0" noProof="0" dirty="0" err="1">
                <a:ln>
                  <a:noFill/>
                </a:ln>
                <a:solidFill>
                  <a:srgbClr val="FEFED6">
                    <a:lumMod val="10000"/>
                  </a:srgbClr>
                </a:solidFill>
                <a:effectLst/>
                <a:uLnTx/>
                <a:uFillTx/>
                <a:latin typeface="Arial"/>
                <a:ea typeface="+mn-ea"/>
                <a:cs typeface="+mn-cs"/>
              </a:rPr>
              <a:t>Buongiorno</a:t>
            </a:r>
            <a:r>
              <a:rPr kumimoji="0" lang="en-US" sz="1800" b="0" i="0" u="none" strike="noStrike" kern="1200" cap="none" spc="0" normalizeH="0" baseline="0" noProof="0" dirty="0">
                <a:ln>
                  <a:noFill/>
                </a:ln>
                <a:solidFill>
                  <a:srgbClr val="FEFED6">
                    <a:lumMod val="10000"/>
                  </a:srgbClr>
                </a:solidFill>
                <a:effectLst/>
                <a:uLnTx/>
                <a:uFillTx/>
                <a:latin typeface="Arial"/>
                <a:ea typeface="+mn-ea"/>
                <a:cs typeface="+mn-cs"/>
              </a:rPr>
              <a:t>, 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3AD"/>
              </a:solidFill>
              <a:effectLst/>
              <a:uLnTx/>
              <a:uFillTx/>
              <a:latin typeface="Arial"/>
              <a:ea typeface="+mn-ea"/>
              <a:cs typeface="+mn-cs"/>
            </a:endParaRPr>
          </a:p>
        </p:txBody>
      </p:sp>
    </p:spTree>
    <p:extLst>
      <p:ext uri="{BB962C8B-B14F-4D97-AF65-F5344CB8AC3E}">
        <p14:creationId xmlns:p14="http://schemas.microsoft.com/office/powerpoint/2010/main" val="1223767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a:solidFill>
                  <a:srgbClr val="0033CC"/>
                </a:solidFill>
                <a:effectLst>
                  <a:outerShdw blurRad="38100" dist="38100" dir="2700000" algn="tl">
                    <a:srgbClr val="000000">
                      <a:alpha val="43137"/>
                    </a:srgbClr>
                  </a:outerShdw>
                </a:effectLst>
              </a:rPr>
              <a:t>Svante</a:t>
            </a:r>
            <a:r>
              <a:rPr lang="en-US" sz="4000" dirty="0">
                <a:solidFill>
                  <a:srgbClr val="0033CC"/>
                </a:solidFill>
                <a:effectLst>
                  <a:outerShdw blurRad="38100" dist="38100" dir="2700000" algn="tl">
                    <a:srgbClr val="000000">
                      <a:alpha val="43137"/>
                    </a:srgbClr>
                  </a:outerShdw>
                </a:effectLst>
              </a:rPr>
              <a:t> Arrhenius, 1859-1927</a:t>
            </a: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Calibri" panose="020F0502020204030204"/>
                <a:ea typeface="+mn-ea"/>
                <a:cs typeface="+mn-cs"/>
              </a:rPr>
              <a:t>“Any doubling of the percentage of carbon dioxide in the air would raise the temperature of the earth's surface by 4°; and if the carbon dioxide were increased fourfold, the temperature would rise by 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Världarnas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utveckling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Worlds in the Making), 1906</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57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A8470-A384-E131-3276-AF08E83D16FC}"/>
              </a:ext>
            </a:extLst>
          </p:cNvPr>
          <p:cNvPicPr>
            <a:picLocks noChangeAspect="1"/>
          </p:cNvPicPr>
          <p:nvPr/>
        </p:nvPicPr>
        <p:blipFill>
          <a:blip r:embed="rId2"/>
          <a:stretch>
            <a:fillRect/>
          </a:stretch>
        </p:blipFill>
        <p:spPr>
          <a:xfrm>
            <a:off x="0" y="685800"/>
            <a:ext cx="9144000" cy="5486400"/>
          </a:xfrm>
          <a:prstGeom prst="rect">
            <a:avLst/>
          </a:prstGeom>
        </p:spPr>
      </p:pic>
    </p:spTree>
    <p:extLst>
      <p:ext uri="{BB962C8B-B14F-4D97-AF65-F5344CB8AC3E}">
        <p14:creationId xmlns:p14="http://schemas.microsoft.com/office/powerpoint/2010/main" val="292867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A76FE-2041-4883-8B05-72781B42D83E}"/>
              </a:ext>
            </a:extLst>
          </p:cNvPr>
          <p:cNvPicPr>
            <a:picLocks noChangeAspect="1"/>
          </p:cNvPicPr>
          <p:nvPr/>
        </p:nvPicPr>
        <p:blipFill>
          <a:blip r:embed="rId2"/>
          <a:stretch>
            <a:fillRect/>
          </a:stretch>
        </p:blipFill>
        <p:spPr>
          <a:xfrm>
            <a:off x="0" y="852627"/>
            <a:ext cx="9144000" cy="5152745"/>
          </a:xfrm>
          <a:prstGeom prst="rect">
            <a:avLst/>
          </a:prstGeom>
        </p:spPr>
      </p:pic>
      <p:sp>
        <p:nvSpPr>
          <p:cNvPr id="3" name="Star: 5 Points 2">
            <a:extLst>
              <a:ext uri="{FF2B5EF4-FFF2-40B4-BE49-F238E27FC236}">
                <a16:creationId xmlns:a16="http://schemas.microsoft.com/office/drawing/2014/main" id="{6B6AA462-EAD7-408F-AC18-FE057A808015}"/>
              </a:ext>
            </a:extLst>
          </p:cNvPr>
          <p:cNvSpPr/>
          <p:nvPr/>
        </p:nvSpPr>
        <p:spPr>
          <a:xfrm>
            <a:off x="8724900" y="923925"/>
            <a:ext cx="24765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7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CO</a:t>
            </a:r>
            <a:r>
              <a:rPr lang="en-US" sz="4000" baseline="-25000" dirty="0"/>
              <a:t>2</a:t>
            </a:r>
            <a:r>
              <a:rPr lang="en-US" sz="4000" dirty="0"/>
              <a:t> May Go Well Beyond Doubling</a:t>
            </a: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354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Double Pre-Industrial</a:t>
            </a:r>
          </a:p>
        </p:txBody>
      </p:sp>
    </p:spTree>
    <p:extLst>
      <p:ext uri="{BB962C8B-B14F-4D97-AF65-F5344CB8AC3E}">
        <p14:creationId xmlns:p14="http://schemas.microsoft.com/office/powerpoint/2010/main" val="3701003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91960"/>
          </a:xfrm>
        </p:spPr>
        <p:txBody>
          <a:bodyPr/>
          <a:lstStyle/>
          <a:p>
            <a:r>
              <a:rPr lang="en-US" dirty="0"/>
              <a:t>Climate Risks</a:t>
            </a:r>
          </a:p>
        </p:txBody>
      </p:sp>
      <p:sp>
        <p:nvSpPr>
          <p:cNvPr id="6" name="Content Placeholder 5"/>
          <p:cNvSpPr>
            <a:spLocks noGrp="1"/>
          </p:cNvSpPr>
          <p:nvPr>
            <p:ph idx="1"/>
          </p:nvPr>
        </p:nvSpPr>
        <p:spPr/>
        <p:txBody>
          <a:bodyPr/>
          <a:lstStyle/>
          <a:p>
            <a:r>
              <a:rPr lang="en-US" dirty="0"/>
              <a:t>  Rising global mean temperature does not directly affect many 	people or enterprises</a:t>
            </a:r>
          </a:p>
          <a:p>
            <a:endParaRPr lang="en-US" dirty="0"/>
          </a:p>
          <a:p>
            <a:endParaRPr lang="en-US" dirty="0"/>
          </a:p>
          <a:p>
            <a:pPr marL="0" indent="0">
              <a:buNone/>
            </a:pPr>
            <a:endParaRPr lang="en-US" dirty="0"/>
          </a:p>
          <a:p>
            <a:r>
              <a:rPr lang="en-US" dirty="0"/>
              <a:t>  Climate change risk dominated by extreme, rare events: 	Storms, droughts, heat waves, floods</a:t>
            </a:r>
          </a:p>
        </p:txBody>
      </p:sp>
    </p:spTree>
    <p:extLst>
      <p:ext uri="{BB962C8B-B14F-4D97-AF65-F5344CB8AC3E}">
        <p14:creationId xmlns:p14="http://schemas.microsoft.com/office/powerpoint/2010/main" val="1726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5.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docProps/app.xml><?xml version="1.0" encoding="utf-8"?>
<Properties xmlns="http://schemas.openxmlformats.org/officeDocument/2006/extended-properties" xmlns:vt="http://schemas.openxmlformats.org/officeDocument/2006/docPropsVTypes">
  <Template>Ariel</Template>
  <TotalTime>3457</TotalTime>
  <Words>2179</Words>
  <Application>Microsoft Office PowerPoint</Application>
  <PresentationFormat>On-screen Show (4:3)</PresentationFormat>
  <Paragraphs>221</Paragraphs>
  <Slides>49</Slides>
  <Notes>3</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49</vt:i4>
      </vt:variant>
    </vt:vector>
  </HeadingPairs>
  <TitlesOfParts>
    <vt:vector size="64" baseType="lpstr">
      <vt:lpstr>Arial</vt:lpstr>
      <vt:lpstr>Berlin Sans FB Demi</vt:lpstr>
      <vt:lpstr>Calibri</vt:lpstr>
      <vt:lpstr>Calibri Light</vt:lpstr>
      <vt:lpstr>Times</vt:lpstr>
      <vt:lpstr>Wingdings</vt:lpstr>
      <vt:lpstr>Office Theme</vt:lpstr>
      <vt:lpstr>1_Office Theme</vt:lpstr>
      <vt:lpstr>12_Office Theme</vt:lpstr>
      <vt:lpstr>16_Office Theme</vt:lpstr>
      <vt:lpstr>Post Modern</vt:lpstr>
      <vt:lpstr>18_Office Theme</vt:lpstr>
      <vt:lpstr>Ariel</vt:lpstr>
      <vt:lpstr>1_Ariel</vt:lpstr>
      <vt:lpstr>2_Office Theme</vt:lpstr>
      <vt:lpstr>Climate, Energy, Poverty and Population: Four Interwoven Challenges of Our Times </vt:lpstr>
      <vt:lpstr>Some Pressing Global Problems</vt:lpstr>
      <vt:lpstr>Main Thesis of this Talk:</vt:lpstr>
      <vt:lpstr>Climate Change and Climate Risks</vt:lpstr>
      <vt:lpstr>Svante Arrhenius, 1859-1927</vt:lpstr>
      <vt:lpstr>PowerPoint Presentation</vt:lpstr>
      <vt:lpstr>PowerPoint Presentation</vt:lpstr>
      <vt:lpstr>CO2 May Go Well Beyond Doubling</vt:lpstr>
      <vt:lpstr>Climate Risks</vt:lpstr>
      <vt:lpstr>Why Climate Risk is Dominated by Extreme Events:</vt:lpstr>
      <vt:lpstr>Known Risks</vt:lpstr>
      <vt:lpstr>PowerPoint Presentation</vt:lpstr>
      <vt:lpstr>Hydrological Extremes</vt:lpstr>
      <vt:lpstr>PowerPoint Presentation</vt:lpstr>
      <vt:lpstr>Risk and Responsibility</vt:lpstr>
      <vt:lpstr>PowerPoint Presentation</vt:lpstr>
      <vt:lpstr>PowerPoint Presentation</vt:lpstr>
      <vt:lpstr>PowerPoint Presentation</vt:lpstr>
      <vt:lpstr>Influence of ‘priors’:  Examples</vt:lpstr>
      <vt:lpstr>What Makes the Climate Problem So Difficult?</vt:lpstr>
      <vt:lpstr>An Example of Climate Risks: Hurricanes</vt:lpstr>
      <vt:lpstr>The Global Hurricane Hazard</vt:lpstr>
      <vt:lpstr>PowerPoint Presentation</vt:lpstr>
      <vt:lpstr>PowerPoint Presentation</vt:lpstr>
      <vt:lpstr>Historical Records</vt:lpstr>
      <vt:lpstr>Using Physical Models to Estimate Weather Risk</vt:lpstr>
      <vt:lpstr>Procedure: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Political Priors</vt:lpstr>
      <vt:lpstr>Estimated Costs to Decarbonize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 (continued)</vt:lpstr>
      <vt:lpstr>Spare Slides</vt:lpstr>
      <vt:lpstr>Three Studies of Harvey’s Rain: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dc:creator>
  <cp:lastModifiedBy>Kerry Emanuel</cp:lastModifiedBy>
  <cp:revision>60</cp:revision>
  <dcterms:created xsi:type="dcterms:W3CDTF">2018-04-11T14:48:34Z</dcterms:created>
  <dcterms:modified xsi:type="dcterms:W3CDTF">2023-10-10T11:17:27Z</dcterms:modified>
</cp:coreProperties>
</file>