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1.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32" r:id="rId3"/>
    <p:sldMasterId id="2147483744" r:id="rId4"/>
    <p:sldMasterId id="2147483772" r:id="rId5"/>
    <p:sldMasterId id="2147483810" r:id="rId6"/>
    <p:sldMasterId id="2147483850" r:id="rId7"/>
    <p:sldMasterId id="2147483864" r:id="rId8"/>
    <p:sldMasterId id="2147483878" r:id="rId9"/>
    <p:sldMasterId id="2147483902" r:id="rId10"/>
    <p:sldMasterId id="2147483914" r:id="rId11"/>
    <p:sldMasterId id="2147483932" r:id="rId12"/>
  </p:sldMasterIdLst>
  <p:notesMasterIdLst>
    <p:notesMasterId r:id="rId50"/>
  </p:notesMasterIdLst>
  <p:sldIdLst>
    <p:sldId id="257" r:id="rId13"/>
    <p:sldId id="256" r:id="rId14"/>
    <p:sldId id="347" r:id="rId15"/>
    <p:sldId id="348" r:id="rId16"/>
    <p:sldId id="334" r:id="rId17"/>
    <p:sldId id="288" r:id="rId18"/>
    <p:sldId id="289" r:id="rId19"/>
    <p:sldId id="290" r:id="rId20"/>
    <p:sldId id="349" r:id="rId21"/>
    <p:sldId id="296" r:id="rId22"/>
    <p:sldId id="299" r:id="rId23"/>
    <p:sldId id="302" r:id="rId24"/>
    <p:sldId id="305" r:id="rId25"/>
    <p:sldId id="307" r:id="rId26"/>
    <p:sldId id="350" r:id="rId27"/>
    <p:sldId id="351" r:id="rId28"/>
    <p:sldId id="352" r:id="rId29"/>
    <p:sldId id="340" r:id="rId30"/>
    <p:sldId id="336" r:id="rId31"/>
    <p:sldId id="337" r:id="rId32"/>
    <p:sldId id="341" r:id="rId33"/>
    <p:sldId id="342" r:id="rId34"/>
    <p:sldId id="353" r:id="rId35"/>
    <p:sldId id="354" r:id="rId36"/>
    <p:sldId id="355" r:id="rId37"/>
    <p:sldId id="273" r:id="rId38"/>
    <p:sldId id="325" r:id="rId39"/>
    <p:sldId id="326" r:id="rId40"/>
    <p:sldId id="327" r:id="rId41"/>
    <p:sldId id="328" r:id="rId42"/>
    <p:sldId id="295" r:id="rId43"/>
    <p:sldId id="343" r:id="rId44"/>
    <p:sldId id="344" r:id="rId45"/>
    <p:sldId id="356" r:id="rId46"/>
    <p:sldId id="345" r:id="rId47"/>
    <p:sldId id="338" r:id="rId48"/>
    <p:sldId id="339"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5" d="100"/>
          <a:sy n="75" d="100"/>
        </p:scale>
        <p:origin x="717" y="4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8" Type="http://schemas.openxmlformats.org/officeDocument/2006/relationships/slideMaster" Target="slideMasters/slideMaster8.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27B1D0-B77F-4F57-86A1-459A89438F22}" type="datetimeFigureOut">
              <a:rPr lang="en-US" smtClean="0"/>
              <a:t>9/7/2021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2AEF5C-6B79-40EE-8520-C220B3EB9F84}" type="slidenum">
              <a:rPr lang="en-US" smtClean="0"/>
              <a:t>‹#›</a:t>
            </a:fld>
            <a:endParaRPr lang="en-US"/>
          </a:p>
        </p:txBody>
      </p:sp>
    </p:spTree>
    <p:extLst>
      <p:ext uri="{BB962C8B-B14F-4D97-AF65-F5344CB8AC3E}">
        <p14:creationId xmlns:p14="http://schemas.microsoft.com/office/powerpoint/2010/main" val="1591799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57D53C-E5EE-4427-9D05-A003EF1B1412}"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01000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EBC7D-5E53-40A6-BC97-FDDD36EF943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13912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6BA8BB-1C88-4506-9CC3-A349AE0CAA7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525991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now we can think about this problem in terms of the dry and moist static energies in the different parts of the column.  Initially, before the BL forms, the entire column is just a solid block with constant dry static energy (dry adiabatic), and since there’s no moisture anywhere, its moist static energy is just equal to its dry static energy.  That all remains true in the free troposphere even after the BL forms.  However, in the BL, we make that requirement that moist static energy be conserved upon contact with the moist surface.  That means that the dry static energy must decrease when this happens, so D&lt;D0 in the BL, and we have a deficit of DSE between the BL and the FT.  On the other hand, we start off with M in the BL equal to D0, and it’s going to increase as heat and moisture get fluxed in.  Therefore, we have a *surplus* of MSE in the BL </a:t>
            </a:r>
            <a:r>
              <a:rPr lang="en-US" baseline="0" dirty="0" err="1"/>
              <a:t>wrt</a:t>
            </a:r>
            <a:r>
              <a:rPr lang="en-US" baseline="0" dirty="0"/>
              <a:t> the FT.  Since CAPE can be expressed as the vertical integral of the MSE difference between a lifted parcel and its environment, we can interpret the MSE surplus as an indicator of CAPE, and likewise, the DSE deficit is an indicator of CIN (convective inhibition).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71E71-51BE-4438-BFDF-D72B0AEBA0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2888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now we can think about this problem in terms of the dry and moist static energies in the different parts of the column.  Initially, before the BL forms, the entire column is just a solid block with constant dry static energy (dry adiabatic), and since there’s no moisture anywhere, its moist static energy is just equal to its dry static energy.  That all remains true in the free troposphere even after the BL forms.  However, in the BL, we make that requirement that moist static energy be conserved upon contact with the moist surface.  That means that the dry static energy must decrease when this happens, so D&lt;D0 in the BL, and we have a deficit of DSE between the BL and the FT.  On the other hand, we start off with M in the BL equal to D0, and it’s going to increase as heat and moisture get fluxed in.  Therefore, we have a *surplus* of MSE in the BL </a:t>
            </a:r>
            <a:r>
              <a:rPr lang="en-US" baseline="0" dirty="0" err="1"/>
              <a:t>wrt</a:t>
            </a:r>
            <a:r>
              <a:rPr lang="en-US" baseline="0" dirty="0"/>
              <a:t> the FT.  Since CAPE can be expressed as the vertical integral of the MSE difference between a lifted parcel and its environment, we can interpret the MSE surplus as an indicator of CAPE, and likewise, the DSE deficit is an indicator of CIN (convective inhibition).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71E71-51BE-4438-BFDF-D72B0AEBA0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9142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964420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87716079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A739128-15AB-47C4-BE7E-088BB34FF604}"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901959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BC5B6EA-DB43-491A-8FD2-6AC73C2853B5}"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6567143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BE819EF-2E68-43D6-A3CF-D1DB9486C7F1}"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566509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D48D41F-C82A-4C88-AF97-03F167DB08E2}"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02577303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6AE019E-1BEE-47F8-86E1-AEEB45663322}"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816698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C48A880-D1CA-44D4-8E4F-84FF75CDCD06}"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9485161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BB33863-092D-452E-8948-2A456B32262A}"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3545827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FB6C5C5-C8EF-426E-805C-04F6D8B6F09E}"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098383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33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22252811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CC"/>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spcAft>
                <a:spcPts val="600"/>
              </a:spcAft>
              <a:buSzPct val="70000"/>
              <a:buFontTx/>
              <a:buBlip>
                <a:blip r:embed="rId2"/>
              </a:buBlip>
              <a:defRPr>
                <a:solidFill>
                  <a:srgbClr val="0033CC"/>
                </a:solidFill>
              </a:defRPr>
            </a:lvl1pPr>
            <a:lvl2pPr>
              <a:spcAft>
                <a:spcPts val="600"/>
              </a:spcAft>
              <a:defRPr>
                <a:solidFill>
                  <a:srgbClr val="0033CC"/>
                </a:solidFill>
              </a:defRPr>
            </a:lvl2pPr>
            <a:lvl3pPr>
              <a:spcAft>
                <a:spcPts val="600"/>
              </a:spcAft>
              <a:buSzPct val="50000"/>
              <a:buFontTx/>
              <a:buBlip>
                <a:blip r:embed="rId2"/>
              </a:buBlip>
              <a:defRPr>
                <a:solidFill>
                  <a:srgbClr val="0033CC"/>
                </a:solidFill>
              </a:defRPr>
            </a:lvl3pPr>
            <a:lvl4pPr>
              <a:spcAft>
                <a:spcPts val="600"/>
              </a:spcAft>
              <a:defRPr>
                <a:solidFill>
                  <a:srgbClr val="0033CC"/>
                </a:solidFill>
              </a:defRPr>
            </a:lvl4pPr>
            <a:lvl5pPr>
              <a:spcAft>
                <a:spcPts val="600"/>
              </a:spcAft>
              <a:defRPr>
                <a:solidFill>
                  <a:srgbClr val="0033C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323600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9297494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36632828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91921211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85931522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494647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4434207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27416363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66340150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32647005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05771826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078818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741559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63744021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88539985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DAE6FB-3507-458B-9CFF-D59A9CAEE579}" type="datetimeFigureOut">
              <a:rPr lang="en-US" smtClean="0"/>
              <a:t>9/7/2021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58277783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DAE6FB-3507-458B-9CFF-D59A9CAEE579}" type="datetimeFigureOut">
              <a:rPr lang="en-US" smtClean="0"/>
              <a:t>9/7/2021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5209758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t>9/7/2021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8402522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t>9/7/2021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94217207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9/7/2021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99443102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9/7/2021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87456284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30092225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898600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969385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Topic 1">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defRPr>
                <a:latin typeface="Helvetica"/>
                <a:cs typeface="Helvetica"/>
              </a:defRPr>
            </a:lvl1pPr>
          </a:lstStyle>
          <a:p>
            <a:r>
              <a:rPr lang="en-US"/>
              <a:t>Click to edit Master title style</a:t>
            </a:r>
          </a:p>
        </p:txBody>
      </p:sp>
    </p:spTree>
    <p:extLst>
      <p:ext uri="{BB962C8B-B14F-4D97-AF65-F5344CB8AC3E}">
        <p14:creationId xmlns:p14="http://schemas.microsoft.com/office/powerpoint/2010/main" val="294309457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0" y="0"/>
            <a:ext cx="1828800" cy="304800"/>
          </a:xfrm>
          <a:prstGeom prst="rect">
            <a:avLst/>
          </a:prstGeom>
          <a:noFill/>
          <a:ln w="9525">
            <a:noFill/>
            <a:miter lim="800000"/>
            <a:headEnd/>
            <a:tailEnd/>
          </a:ln>
        </p:spPr>
        <p:txBody>
          <a:bodyPr anchor="ctr"/>
          <a:lstStyle/>
          <a:p>
            <a:pPr algn="ctr" defTabSz="457200">
              <a:defRPr/>
            </a:pPr>
            <a:r>
              <a:rPr lang="en-US" sz="1200" dirty="0">
                <a:solidFill>
                  <a:prstClr val="black">
                    <a:lumMod val="50000"/>
                    <a:lumOff val="50000"/>
                  </a:prstClr>
                </a:solidFill>
                <a:latin typeface="Helvetica Light"/>
                <a:ea typeface="MS PGothic" panose="020B0600070205080204" pitchFamily="34" charset="-128"/>
                <a:cs typeface="Helvetica Light"/>
              </a:rPr>
              <a:t>Introduction</a:t>
            </a:r>
          </a:p>
        </p:txBody>
      </p:sp>
      <p:sp>
        <p:nvSpPr>
          <p:cNvPr id="4" name="Rectangle 3"/>
          <p:cNvSpPr>
            <a:spLocks noChangeArrowheads="1"/>
          </p:cNvSpPr>
          <p:nvPr userDrawn="1"/>
        </p:nvSpPr>
        <p:spPr bwMode="auto">
          <a:xfrm>
            <a:off x="1828800" y="0"/>
            <a:ext cx="1828800" cy="304800"/>
          </a:xfrm>
          <a:prstGeom prst="rect">
            <a:avLst/>
          </a:prstGeom>
          <a:solidFill>
            <a:srgbClr val="DDE3E4"/>
          </a:solidFill>
          <a:ln w="9525">
            <a:solidFill>
              <a:srgbClr val="E9F5F4"/>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457200" fontAlgn="base">
              <a:spcBef>
                <a:spcPct val="0"/>
              </a:spcBef>
              <a:spcAft>
                <a:spcPct val="0"/>
              </a:spcAft>
            </a:pPr>
            <a:r>
              <a:rPr lang="en-US" sz="1200" dirty="0">
                <a:solidFill>
                  <a:srgbClr val="7F7F7F"/>
                </a:solidFill>
                <a:latin typeface="Helvetica Light" charset="0"/>
              </a:rPr>
              <a:t>Idealized model</a:t>
            </a:r>
          </a:p>
        </p:txBody>
      </p:sp>
      <p:sp>
        <p:nvSpPr>
          <p:cNvPr id="5" name="Rectangle 4"/>
          <p:cNvSpPr>
            <a:spLocks noChangeArrowheads="1"/>
          </p:cNvSpPr>
          <p:nvPr userDrawn="1"/>
        </p:nvSpPr>
        <p:spPr bwMode="auto">
          <a:xfrm>
            <a:off x="3657600" y="0"/>
            <a:ext cx="1828800" cy="304800"/>
          </a:xfrm>
          <a:prstGeom prst="rect">
            <a:avLst/>
          </a:prstGeom>
          <a:solidFill>
            <a:srgbClr val="DDE3E4"/>
          </a:solidFill>
          <a:ln w="9525">
            <a:solidFill>
              <a:srgbClr val="E9F5F4"/>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457200" fontAlgn="base">
              <a:spcBef>
                <a:spcPct val="0"/>
              </a:spcBef>
              <a:spcAft>
                <a:spcPct val="0"/>
              </a:spcAft>
            </a:pPr>
            <a:r>
              <a:rPr lang="en-US" sz="1200" dirty="0">
                <a:solidFill>
                  <a:srgbClr val="7F7F7F"/>
                </a:solidFill>
                <a:latin typeface="Helvetica Light" charset="0"/>
              </a:rPr>
              <a:t>Peak CAPE scaling</a:t>
            </a:r>
          </a:p>
        </p:txBody>
      </p:sp>
      <p:sp>
        <p:nvSpPr>
          <p:cNvPr id="6" name="Rectangle 5"/>
          <p:cNvSpPr>
            <a:spLocks noChangeArrowheads="1"/>
          </p:cNvSpPr>
          <p:nvPr userDrawn="1"/>
        </p:nvSpPr>
        <p:spPr bwMode="auto">
          <a:xfrm>
            <a:off x="5486400" y="0"/>
            <a:ext cx="1828800" cy="304800"/>
          </a:xfrm>
          <a:prstGeom prst="rect">
            <a:avLst/>
          </a:prstGeom>
          <a:solidFill>
            <a:srgbClr val="DDE3E4"/>
          </a:solidFill>
          <a:ln w="9525">
            <a:solidFill>
              <a:srgbClr val="E9F5F4"/>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457200" fontAlgn="base">
              <a:spcBef>
                <a:spcPct val="0"/>
              </a:spcBef>
              <a:spcAft>
                <a:spcPct val="0"/>
              </a:spcAft>
            </a:pPr>
            <a:r>
              <a:rPr lang="en-US" sz="1200" dirty="0">
                <a:solidFill>
                  <a:srgbClr val="7F7F7F"/>
                </a:solidFill>
                <a:latin typeface="Helvetica Light" charset="0"/>
              </a:rPr>
              <a:t>Times and parameters</a:t>
            </a:r>
          </a:p>
        </p:txBody>
      </p:sp>
      <p:sp>
        <p:nvSpPr>
          <p:cNvPr id="7" name="Rectangle 6"/>
          <p:cNvSpPr>
            <a:spLocks noChangeArrowheads="1"/>
          </p:cNvSpPr>
          <p:nvPr userDrawn="1"/>
        </p:nvSpPr>
        <p:spPr bwMode="auto">
          <a:xfrm>
            <a:off x="7315200" y="0"/>
            <a:ext cx="1828800" cy="304800"/>
          </a:xfrm>
          <a:prstGeom prst="rect">
            <a:avLst/>
          </a:prstGeom>
          <a:solidFill>
            <a:srgbClr val="DDE3E4"/>
          </a:solidFill>
          <a:ln w="9525">
            <a:solidFill>
              <a:srgbClr val="E9F5F4"/>
            </a:solidFill>
            <a:miter lim="800000"/>
            <a:headEnd/>
            <a:tailEnd/>
          </a:ln>
        </p:spPr>
        <p:txBody>
          <a:bodyPr anchor="ctr"/>
          <a:lstStyle/>
          <a:p>
            <a:pPr algn="ctr" defTabSz="457200">
              <a:defRPr/>
            </a:pPr>
            <a:r>
              <a:rPr lang="en-US" sz="1200" dirty="0">
                <a:solidFill>
                  <a:prstClr val="black">
                    <a:lumMod val="50000"/>
                    <a:lumOff val="50000"/>
                  </a:prstClr>
                </a:solidFill>
                <a:latin typeface="Helvetica Light"/>
                <a:ea typeface="MS PGothic" panose="020B0600070205080204" pitchFamily="34" charset="-128"/>
                <a:cs typeface="Helvetica Light"/>
              </a:rPr>
              <a:t>Next steps</a:t>
            </a:r>
          </a:p>
        </p:txBody>
      </p:sp>
      <p:sp>
        <p:nvSpPr>
          <p:cNvPr id="2" name="Title 1"/>
          <p:cNvSpPr>
            <a:spLocks noGrp="1"/>
          </p:cNvSpPr>
          <p:nvPr>
            <p:ph type="title"/>
          </p:nvPr>
        </p:nvSpPr>
        <p:spPr>
          <a:xfrm>
            <a:off x="628650" y="365126"/>
            <a:ext cx="7886700" cy="1325563"/>
          </a:xfrm>
          <a:prstGeom prst="rect">
            <a:avLst/>
          </a:prstGeom>
        </p:spPr>
        <p:txBody>
          <a:bodyPr/>
          <a:lstStyle>
            <a:lvl1pPr>
              <a:defRPr>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val="275982664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Topic 2">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defRPr>
                <a:latin typeface="Helvetica"/>
                <a:cs typeface="Helvetica"/>
              </a:defRPr>
            </a:lvl1pPr>
          </a:lstStyle>
          <a:p>
            <a:r>
              <a:rPr lang="en-US"/>
              <a:t>Click to edit Master title style</a:t>
            </a:r>
          </a:p>
        </p:txBody>
      </p:sp>
    </p:spTree>
    <p:extLst>
      <p:ext uri="{BB962C8B-B14F-4D97-AF65-F5344CB8AC3E}">
        <p14:creationId xmlns:p14="http://schemas.microsoft.com/office/powerpoint/2010/main" val="180171001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Topic 3">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defRPr>
                <a:latin typeface="Helvetica"/>
                <a:cs typeface="Helvetica"/>
              </a:defRPr>
            </a:lvl1pPr>
          </a:lstStyle>
          <a:p>
            <a:r>
              <a:rPr lang="en-US"/>
              <a:t>Click to edit Master title style</a:t>
            </a:r>
          </a:p>
        </p:txBody>
      </p:sp>
    </p:spTree>
    <p:extLst>
      <p:ext uri="{BB962C8B-B14F-4D97-AF65-F5344CB8AC3E}">
        <p14:creationId xmlns:p14="http://schemas.microsoft.com/office/powerpoint/2010/main" val="103990254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Conclusions">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defRPr>
                <a:latin typeface="Helvetica"/>
                <a:cs typeface="Helvetica"/>
              </a:defRPr>
            </a:lvl1pPr>
          </a:lstStyle>
          <a:p>
            <a:r>
              <a:rPr lang="en-US"/>
              <a:t>Click to edit Master title style</a:t>
            </a:r>
          </a:p>
        </p:txBody>
      </p:sp>
    </p:spTree>
    <p:extLst>
      <p:ext uri="{BB962C8B-B14F-4D97-AF65-F5344CB8AC3E}">
        <p14:creationId xmlns:p14="http://schemas.microsoft.com/office/powerpoint/2010/main" val="308321779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Misc no tab">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defRPr>
                <a:latin typeface="Helvetica"/>
                <a:cs typeface="Helvetica"/>
              </a:defRPr>
            </a:lvl1pPr>
          </a:lstStyle>
          <a:p>
            <a:r>
              <a:rPr lang="en-US"/>
              <a:t>Click to edit Master title style</a:t>
            </a:r>
          </a:p>
        </p:txBody>
      </p:sp>
    </p:spTree>
    <p:extLst>
      <p:ext uri="{BB962C8B-B14F-4D97-AF65-F5344CB8AC3E}">
        <p14:creationId xmlns:p14="http://schemas.microsoft.com/office/powerpoint/2010/main" val="238321243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pPr defTabSz="457200" fontAlgn="base">
              <a:spcBef>
                <a:spcPct val="0"/>
              </a:spcBef>
              <a:spcAft>
                <a:spcPct val="0"/>
              </a:spcAft>
            </a:pPr>
            <a:fld id="{BE45950E-38B8-4D94-AA45-128C884729C2}" type="datetimeFigureOut">
              <a:rPr lang="en-US" sz="1200" smtClean="0">
                <a:solidFill>
                  <a:srgbClr val="898989"/>
                </a:solidFill>
                <a:latin typeface="Helvetica Light" charset="0"/>
                <a:ea typeface="MS PGothic" panose="020B0600070205080204" pitchFamily="34" charset="-128"/>
              </a:rPr>
              <a:pPr defTabSz="457200" fontAlgn="base">
                <a:spcBef>
                  <a:spcPct val="0"/>
                </a:spcBef>
                <a:spcAft>
                  <a:spcPct val="0"/>
                </a:spcAft>
              </a:pPr>
              <a:t>9/7/2021</a:t>
            </a:fld>
            <a:endParaRPr lang="en-US" sz="1200">
              <a:solidFill>
                <a:srgbClr val="898989"/>
              </a:solidFill>
              <a:latin typeface="Helvetica Light" charset="0"/>
              <a:ea typeface="MS PGothic" panose="020B0600070205080204" pitchFamily="34" charset="-128"/>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pPr defTabSz="457200" fontAlgn="base">
              <a:spcBef>
                <a:spcPct val="0"/>
              </a:spcBef>
              <a:spcAft>
                <a:spcPct val="0"/>
              </a:spcAft>
            </a:pPr>
            <a:endParaRPr lang="en-US" sz="1200">
              <a:solidFill>
                <a:srgbClr val="898989"/>
              </a:solidFill>
              <a:latin typeface="Helvetica Light" charset="0"/>
              <a:ea typeface="MS PGothic" panose="020B0600070205080204" pitchFamily="34" charset="-128"/>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pPr defTabSz="457200" fontAlgn="base">
              <a:spcBef>
                <a:spcPct val="0"/>
              </a:spcBef>
              <a:spcAft>
                <a:spcPct val="0"/>
              </a:spcAft>
            </a:pPr>
            <a:fld id="{6AEA483B-0525-476B-B55A-57FAE60498AA}" type="slidenum">
              <a:rPr lang="en-US" sz="1200" smtClean="0">
                <a:solidFill>
                  <a:srgbClr val="898989"/>
                </a:solidFill>
                <a:latin typeface="Helvetica Light" charset="0"/>
                <a:ea typeface="MS PGothic" panose="020B0600070205080204" pitchFamily="34" charset="-128"/>
              </a:rPr>
              <a:pPr defTabSz="457200" fontAlgn="base">
                <a:spcBef>
                  <a:spcPct val="0"/>
                </a:spcBef>
                <a:spcAft>
                  <a:spcPct val="0"/>
                </a:spcAft>
              </a:pPr>
              <a:t>‹#›</a:t>
            </a:fld>
            <a:endParaRPr lang="en-US" sz="1200">
              <a:solidFill>
                <a:srgbClr val="898989"/>
              </a:solidFill>
              <a:latin typeface="Helvetica Light" charset="0"/>
              <a:ea typeface="MS PGothic" panose="020B0600070205080204" pitchFamily="34" charset="-128"/>
            </a:endParaRPr>
          </a:p>
        </p:txBody>
      </p:sp>
    </p:spTree>
    <p:extLst>
      <p:ext uri="{BB962C8B-B14F-4D97-AF65-F5344CB8AC3E}">
        <p14:creationId xmlns:p14="http://schemas.microsoft.com/office/powerpoint/2010/main" val="2543423705"/>
      </p:ext>
    </p:extLst>
  </p:cSld>
  <p:clrMapOvr>
    <a:masterClrMapping/>
  </p:clrMapOvr>
  <p:hf sldNum="0" hdr="0" dt="0"/>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pPr defTabSz="457200" fontAlgn="base">
              <a:spcBef>
                <a:spcPct val="0"/>
              </a:spcBef>
              <a:spcAft>
                <a:spcPct val="0"/>
              </a:spcAft>
            </a:pPr>
            <a:fld id="{BE45950E-38B8-4D94-AA45-128C884729C2}" type="datetimeFigureOut">
              <a:rPr lang="en-US" sz="1200" smtClean="0">
                <a:solidFill>
                  <a:srgbClr val="898989"/>
                </a:solidFill>
                <a:latin typeface="Helvetica Light" charset="0"/>
                <a:ea typeface="MS PGothic" panose="020B0600070205080204" pitchFamily="34" charset="-128"/>
              </a:rPr>
              <a:pPr defTabSz="457200" fontAlgn="base">
                <a:spcBef>
                  <a:spcPct val="0"/>
                </a:spcBef>
                <a:spcAft>
                  <a:spcPct val="0"/>
                </a:spcAft>
              </a:pPr>
              <a:t>9/7/2021</a:t>
            </a:fld>
            <a:endParaRPr lang="en-US" sz="1200">
              <a:solidFill>
                <a:srgbClr val="898989"/>
              </a:solidFill>
              <a:latin typeface="Helvetica Light" charset="0"/>
              <a:ea typeface="MS PGothic" panose="020B0600070205080204" pitchFamily="34" charset="-128"/>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pPr defTabSz="457200" fontAlgn="base">
              <a:spcBef>
                <a:spcPct val="0"/>
              </a:spcBef>
              <a:spcAft>
                <a:spcPct val="0"/>
              </a:spcAft>
            </a:pPr>
            <a:r>
              <a:rPr lang="en-US" sz="1200">
                <a:solidFill>
                  <a:srgbClr val="898989"/>
                </a:solidFill>
                <a:latin typeface="Helvetica Light" charset="0"/>
                <a:ea typeface="MS PGothic" panose="020B0600070205080204" pitchFamily="34" charset="-128"/>
              </a:rPr>
              <a:t>Vince Agard, Kerry Emanuel</a:t>
            </a:r>
          </a:p>
          <a:p>
            <a:pPr defTabSz="457200" fontAlgn="base">
              <a:spcBef>
                <a:spcPct val="0"/>
              </a:spcBef>
              <a:spcAft>
                <a:spcPct val="0"/>
              </a:spcAft>
            </a:pPr>
            <a:r>
              <a:rPr lang="en-US" sz="1050">
                <a:solidFill>
                  <a:srgbClr val="898989"/>
                </a:solidFill>
                <a:latin typeface="Helvetica Light" charset="0"/>
                <a:ea typeface="MS PGothic" panose="020B0600070205080204" pitchFamily="34" charset="-128"/>
              </a:rPr>
              <a:t>AGU Fall Meeting 2014</a:t>
            </a:r>
            <a:endParaRPr lang="en-US" sz="1050" dirty="0">
              <a:solidFill>
                <a:srgbClr val="898989"/>
              </a:solidFill>
              <a:latin typeface="Helvetica Light" charset="0"/>
              <a:ea typeface="MS PGothic" panose="020B0600070205080204" pitchFamily="34" charset="-128"/>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pPr defTabSz="457200" fontAlgn="base">
              <a:spcBef>
                <a:spcPct val="0"/>
              </a:spcBef>
              <a:spcAft>
                <a:spcPct val="0"/>
              </a:spcAft>
            </a:pPr>
            <a:fld id="{26662074-DA86-AF46-95F2-43A92CEE6BF4}" type="slidenum">
              <a:rPr lang="en-US" sz="1200" smtClean="0">
                <a:solidFill>
                  <a:srgbClr val="898989"/>
                </a:solidFill>
                <a:latin typeface="Helvetica Light" charset="0"/>
                <a:ea typeface="MS PGothic" panose="020B0600070205080204" pitchFamily="34" charset="-128"/>
              </a:rPr>
              <a:pPr defTabSz="457200" fontAlgn="base">
                <a:spcBef>
                  <a:spcPct val="0"/>
                </a:spcBef>
                <a:spcAft>
                  <a:spcPct val="0"/>
                </a:spcAft>
              </a:pPr>
              <a:t>‹#›</a:t>
            </a:fld>
            <a:endParaRPr lang="en-US" sz="1200">
              <a:solidFill>
                <a:srgbClr val="898989"/>
              </a:solidFill>
              <a:latin typeface="Helvetica Light" charset="0"/>
              <a:ea typeface="MS PGothic" panose="020B0600070205080204" pitchFamily="34" charset="-128"/>
            </a:endParaRPr>
          </a:p>
        </p:txBody>
      </p:sp>
    </p:spTree>
    <p:extLst>
      <p:ext uri="{BB962C8B-B14F-4D97-AF65-F5344CB8AC3E}">
        <p14:creationId xmlns:p14="http://schemas.microsoft.com/office/powerpoint/2010/main" val="339603754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a:prstGeom prst="rect">
            <a:avLst/>
          </a:prstGeo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pPr defTabSz="457200" fontAlgn="base">
              <a:spcBef>
                <a:spcPct val="0"/>
              </a:spcBef>
              <a:spcAft>
                <a:spcPct val="0"/>
              </a:spcAft>
            </a:pPr>
            <a:fld id="{BE45950E-38B8-4D94-AA45-128C884729C2}" type="datetimeFigureOut">
              <a:rPr lang="en-US" sz="1200" smtClean="0">
                <a:solidFill>
                  <a:srgbClr val="898989"/>
                </a:solidFill>
                <a:latin typeface="Helvetica Light" charset="0"/>
                <a:ea typeface="MS PGothic" panose="020B0600070205080204" pitchFamily="34" charset="-128"/>
              </a:rPr>
              <a:pPr defTabSz="457200" fontAlgn="base">
                <a:spcBef>
                  <a:spcPct val="0"/>
                </a:spcBef>
                <a:spcAft>
                  <a:spcPct val="0"/>
                </a:spcAft>
              </a:pPr>
              <a:t>9/7/2021</a:t>
            </a:fld>
            <a:endParaRPr lang="en-US" sz="1200">
              <a:solidFill>
                <a:srgbClr val="898989"/>
              </a:solidFill>
              <a:latin typeface="Helvetica Light" charset="0"/>
              <a:ea typeface="MS PGothic" panose="020B0600070205080204" pitchFamily="34" charset="-128"/>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pPr defTabSz="457200" fontAlgn="base">
              <a:spcBef>
                <a:spcPct val="0"/>
              </a:spcBef>
              <a:spcAft>
                <a:spcPct val="0"/>
              </a:spcAft>
            </a:pPr>
            <a:endParaRPr lang="en-US" sz="1200">
              <a:solidFill>
                <a:srgbClr val="898989"/>
              </a:solidFill>
              <a:latin typeface="Helvetica Light" charset="0"/>
              <a:ea typeface="MS PGothic" panose="020B0600070205080204" pitchFamily="34" charset="-128"/>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pPr defTabSz="457200" fontAlgn="base">
              <a:spcBef>
                <a:spcPct val="0"/>
              </a:spcBef>
              <a:spcAft>
                <a:spcPct val="0"/>
              </a:spcAft>
            </a:pPr>
            <a:fld id="{6AEA483B-0525-476B-B55A-57FAE60498AA}" type="slidenum">
              <a:rPr lang="en-US" sz="1200" smtClean="0">
                <a:solidFill>
                  <a:srgbClr val="898989"/>
                </a:solidFill>
                <a:latin typeface="Helvetica Light" charset="0"/>
                <a:ea typeface="MS PGothic" panose="020B0600070205080204" pitchFamily="34" charset="-128"/>
              </a:rPr>
              <a:pPr defTabSz="457200" fontAlgn="base">
                <a:spcBef>
                  <a:spcPct val="0"/>
                </a:spcBef>
                <a:spcAft>
                  <a:spcPct val="0"/>
                </a:spcAft>
              </a:pPr>
              <a:t>‹#›</a:t>
            </a:fld>
            <a:endParaRPr lang="en-US" sz="1200">
              <a:solidFill>
                <a:srgbClr val="898989"/>
              </a:solidFill>
              <a:latin typeface="Helvetica Light" charset="0"/>
              <a:ea typeface="MS PGothic" panose="020B0600070205080204" pitchFamily="34" charset="-128"/>
            </a:endParaRPr>
          </a:p>
        </p:txBody>
      </p:sp>
    </p:spTree>
    <p:extLst>
      <p:ext uri="{BB962C8B-B14F-4D97-AF65-F5344CB8AC3E}">
        <p14:creationId xmlns:p14="http://schemas.microsoft.com/office/powerpoint/2010/main" val="683141290"/>
      </p:ext>
    </p:extLst>
  </p:cSld>
  <p:clrMapOvr>
    <a:masterClrMapping/>
  </p:clrMapOvr>
  <p:hf sldNum="0" hdr="0" dt="0"/>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pPr defTabSz="457200" fontAlgn="base">
              <a:spcBef>
                <a:spcPct val="0"/>
              </a:spcBef>
              <a:spcAft>
                <a:spcPct val="0"/>
              </a:spcAft>
            </a:pPr>
            <a:fld id="{BE45950E-38B8-4D94-AA45-128C884729C2}" type="datetimeFigureOut">
              <a:rPr lang="en-US" sz="1200" smtClean="0">
                <a:solidFill>
                  <a:srgbClr val="898989"/>
                </a:solidFill>
                <a:latin typeface="Helvetica Light" charset="0"/>
                <a:ea typeface="MS PGothic" panose="020B0600070205080204" pitchFamily="34" charset="-128"/>
              </a:rPr>
              <a:pPr defTabSz="457200" fontAlgn="base">
                <a:spcBef>
                  <a:spcPct val="0"/>
                </a:spcBef>
                <a:spcAft>
                  <a:spcPct val="0"/>
                </a:spcAft>
              </a:pPr>
              <a:t>9/7/2021</a:t>
            </a:fld>
            <a:endParaRPr lang="en-US" sz="1200">
              <a:solidFill>
                <a:srgbClr val="898989"/>
              </a:solidFill>
              <a:latin typeface="Helvetica Light" charset="0"/>
              <a:ea typeface="MS PGothic" panose="020B0600070205080204" pitchFamily="34" charset="-128"/>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pPr defTabSz="457200" fontAlgn="base">
              <a:spcBef>
                <a:spcPct val="0"/>
              </a:spcBef>
              <a:spcAft>
                <a:spcPct val="0"/>
              </a:spcAft>
            </a:pPr>
            <a:endParaRPr lang="en-US" sz="1200">
              <a:solidFill>
                <a:srgbClr val="898989"/>
              </a:solidFill>
              <a:latin typeface="Helvetica Light" charset="0"/>
              <a:ea typeface="MS PGothic" panose="020B0600070205080204" pitchFamily="34" charset="-128"/>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pPr defTabSz="457200" fontAlgn="base">
              <a:spcBef>
                <a:spcPct val="0"/>
              </a:spcBef>
              <a:spcAft>
                <a:spcPct val="0"/>
              </a:spcAft>
            </a:pPr>
            <a:fld id="{6AEA483B-0525-476B-B55A-57FAE60498AA}" type="slidenum">
              <a:rPr lang="en-US" sz="1200" smtClean="0">
                <a:solidFill>
                  <a:srgbClr val="898989"/>
                </a:solidFill>
                <a:latin typeface="Helvetica Light" charset="0"/>
                <a:ea typeface="MS PGothic" panose="020B0600070205080204" pitchFamily="34" charset="-128"/>
              </a:rPr>
              <a:pPr defTabSz="457200" fontAlgn="base">
                <a:spcBef>
                  <a:spcPct val="0"/>
                </a:spcBef>
                <a:spcAft>
                  <a:spcPct val="0"/>
                </a:spcAft>
              </a:pPr>
              <a:t>‹#›</a:t>
            </a:fld>
            <a:endParaRPr lang="en-US" sz="1200">
              <a:solidFill>
                <a:srgbClr val="898989"/>
              </a:solidFill>
              <a:latin typeface="Helvetica Light" charset="0"/>
              <a:ea typeface="MS PGothic" panose="020B0600070205080204" pitchFamily="34" charset="-128"/>
            </a:endParaRPr>
          </a:p>
        </p:txBody>
      </p:sp>
    </p:spTree>
    <p:extLst>
      <p:ext uri="{BB962C8B-B14F-4D97-AF65-F5344CB8AC3E}">
        <p14:creationId xmlns:p14="http://schemas.microsoft.com/office/powerpoint/2010/main" val="1545085560"/>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740293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6356351"/>
            <a:ext cx="2057400" cy="365125"/>
          </a:xfrm>
          <a:prstGeom prst="rect">
            <a:avLst/>
          </a:prstGeom>
        </p:spPr>
        <p:txBody>
          <a:bodyPr/>
          <a:lstStyle/>
          <a:p>
            <a:pPr defTabSz="457200" fontAlgn="base">
              <a:spcBef>
                <a:spcPct val="0"/>
              </a:spcBef>
              <a:spcAft>
                <a:spcPct val="0"/>
              </a:spcAft>
            </a:pPr>
            <a:fld id="{BE45950E-38B8-4D94-AA45-128C884729C2}" type="datetimeFigureOut">
              <a:rPr lang="en-US" sz="1200" smtClean="0">
                <a:solidFill>
                  <a:srgbClr val="898989"/>
                </a:solidFill>
                <a:latin typeface="Helvetica Light" charset="0"/>
                <a:ea typeface="MS PGothic" panose="020B0600070205080204" pitchFamily="34" charset="-128"/>
              </a:rPr>
              <a:pPr defTabSz="457200" fontAlgn="base">
                <a:spcBef>
                  <a:spcPct val="0"/>
                </a:spcBef>
                <a:spcAft>
                  <a:spcPct val="0"/>
                </a:spcAft>
              </a:pPr>
              <a:t>9/7/2021</a:t>
            </a:fld>
            <a:endParaRPr lang="en-US" sz="1200">
              <a:solidFill>
                <a:srgbClr val="898989"/>
              </a:solidFill>
              <a:latin typeface="Helvetica Light" charset="0"/>
              <a:ea typeface="MS PGothic" panose="020B0600070205080204" pitchFamily="34" charset="-128"/>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pPr defTabSz="457200" fontAlgn="base">
              <a:spcBef>
                <a:spcPct val="0"/>
              </a:spcBef>
              <a:spcAft>
                <a:spcPct val="0"/>
              </a:spcAft>
            </a:pPr>
            <a:endParaRPr lang="en-US" sz="1200">
              <a:solidFill>
                <a:srgbClr val="898989"/>
              </a:solidFill>
              <a:latin typeface="Helvetica Light" charset="0"/>
              <a:ea typeface="MS PGothic" panose="020B0600070205080204" pitchFamily="34" charset="-128"/>
            </a:endParaRPr>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pPr defTabSz="457200" fontAlgn="base">
              <a:spcBef>
                <a:spcPct val="0"/>
              </a:spcBef>
              <a:spcAft>
                <a:spcPct val="0"/>
              </a:spcAft>
            </a:pPr>
            <a:fld id="{6AEA483B-0525-476B-B55A-57FAE60498AA}" type="slidenum">
              <a:rPr lang="en-US" sz="1200" smtClean="0">
                <a:solidFill>
                  <a:srgbClr val="898989"/>
                </a:solidFill>
                <a:latin typeface="Helvetica Light" charset="0"/>
                <a:ea typeface="MS PGothic" panose="020B0600070205080204" pitchFamily="34" charset="-128"/>
              </a:rPr>
              <a:pPr defTabSz="457200" fontAlgn="base">
                <a:spcBef>
                  <a:spcPct val="0"/>
                </a:spcBef>
                <a:spcAft>
                  <a:spcPct val="0"/>
                </a:spcAft>
              </a:pPr>
              <a:t>‹#›</a:t>
            </a:fld>
            <a:endParaRPr lang="en-US" sz="1200">
              <a:solidFill>
                <a:srgbClr val="898989"/>
              </a:solidFill>
              <a:latin typeface="Helvetica Light" charset="0"/>
              <a:ea typeface="MS PGothic" panose="020B0600070205080204" pitchFamily="34" charset="-128"/>
            </a:endParaRPr>
          </a:p>
        </p:txBody>
      </p:sp>
    </p:spTree>
    <p:extLst>
      <p:ext uri="{BB962C8B-B14F-4D97-AF65-F5344CB8AC3E}">
        <p14:creationId xmlns:p14="http://schemas.microsoft.com/office/powerpoint/2010/main" val="1315825101"/>
      </p:ext>
    </p:extLst>
  </p:cSld>
  <p:clrMapOvr>
    <a:masterClrMapping/>
  </p:clrMapOvr>
  <p:hf sldNum="0" hdr="0" dt="0"/>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28650" y="6356351"/>
            <a:ext cx="2057400" cy="365125"/>
          </a:xfrm>
          <a:prstGeom prst="rect">
            <a:avLst/>
          </a:prstGeom>
        </p:spPr>
        <p:txBody>
          <a:bodyPr/>
          <a:lstStyle/>
          <a:p>
            <a:pPr defTabSz="457200" fontAlgn="base">
              <a:spcBef>
                <a:spcPct val="0"/>
              </a:spcBef>
              <a:spcAft>
                <a:spcPct val="0"/>
              </a:spcAft>
            </a:pPr>
            <a:fld id="{BE45950E-38B8-4D94-AA45-128C884729C2}" type="datetimeFigureOut">
              <a:rPr lang="en-US" sz="1200" smtClean="0">
                <a:solidFill>
                  <a:srgbClr val="898989"/>
                </a:solidFill>
                <a:latin typeface="Helvetica Light" charset="0"/>
                <a:ea typeface="MS PGothic" panose="020B0600070205080204" pitchFamily="34" charset="-128"/>
              </a:rPr>
              <a:pPr defTabSz="457200" fontAlgn="base">
                <a:spcBef>
                  <a:spcPct val="0"/>
                </a:spcBef>
                <a:spcAft>
                  <a:spcPct val="0"/>
                </a:spcAft>
              </a:pPr>
              <a:t>9/7/2021</a:t>
            </a:fld>
            <a:endParaRPr lang="en-US" sz="1200">
              <a:solidFill>
                <a:srgbClr val="898989"/>
              </a:solidFill>
              <a:latin typeface="Helvetica Light" charset="0"/>
              <a:ea typeface="MS PGothic" panose="020B0600070205080204" pitchFamily="34" charset="-128"/>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pPr defTabSz="457200" fontAlgn="base">
              <a:spcBef>
                <a:spcPct val="0"/>
              </a:spcBef>
              <a:spcAft>
                <a:spcPct val="0"/>
              </a:spcAft>
            </a:pPr>
            <a:endParaRPr lang="en-US" sz="1200">
              <a:solidFill>
                <a:srgbClr val="898989"/>
              </a:solidFill>
              <a:latin typeface="Helvetica Light" charset="0"/>
              <a:ea typeface="MS PGothic" panose="020B0600070205080204" pitchFamily="34" charset="-128"/>
            </a:endParaRPr>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pPr defTabSz="457200" fontAlgn="base">
              <a:spcBef>
                <a:spcPct val="0"/>
              </a:spcBef>
              <a:spcAft>
                <a:spcPct val="0"/>
              </a:spcAft>
            </a:pPr>
            <a:fld id="{6AEA483B-0525-476B-B55A-57FAE60498AA}" type="slidenum">
              <a:rPr lang="en-US" sz="1200" smtClean="0">
                <a:solidFill>
                  <a:srgbClr val="898989"/>
                </a:solidFill>
                <a:latin typeface="Helvetica Light" charset="0"/>
                <a:ea typeface="MS PGothic" panose="020B0600070205080204" pitchFamily="34" charset="-128"/>
              </a:rPr>
              <a:pPr defTabSz="457200" fontAlgn="base">
                <a:spcBef>
                  <a:spcPct val="0"/>
                </a:spcBef>
                <a:spcAft>
                  <a:spcPct val="0"/>
                </a:spcAft>
              </a:pPr>
              <a:t>‹#›</a:t>
            </a:fld>
            <a:endParaRPr lang="en-US" sz="1200">
              <a:solidFill>
                <a:srgbClr val="898989"/>
              </a:solidFill>
              <a:latin typeface="Helvetica Light" charset="0"/>
              <a:ea typeface="MS PGothic" panose="020B0600070205080204" pitchFamily="34" charset="-128"/>
            </a:endParaRPr>
          </a:p>
        </p:txBody>
      </p:sp>
    </p:spTree>
    <p:extLst>
      <p:ext uri="{BB962C8B-B14F-4D97-AF65-F5344CB8AC3E}">
        <p14:creationId xmlns:p14="http://schemas.microsoft.com/office/powerpoint/2010/main" val="2073184979"/>
      </p:ext>
    </p:extLst>
  </p:cSld>
  <p:clrMapOvr>
    <a:masterClrMapping/>
  </p:clrMapOvr>
  <p:hf sldNum="0" hdr="0" dt="0"/>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pPr defTabSz="457200" fontAlgn="base">
              <a:spcBef>
                <a:spcPct val="0"/>
              </a:spcBef>
              <a:spcAft>
                <a:spcPct val="0"/>
              </a:spcAft>
            </a:pPr>
            <a:fld id="{BE45950E-38B8-4D94-AA45-128C884729C2}" type="datetimeFigureOut">
              <a:rPr lang="en-US" sz="1200" smtClean="0">
                <a:solidFill>
                  <a:srgbClr val="898989"/>
                </a:solidFill>
                <a:latin typeface="Helvetica Light" charset="0"/>
                <a:ea typeface="MS PGothic" panose="020B0600070205080204" pitchFamily="34" charset="-128"/>
              </a:rPr>
              <a:pPr defTabSz="457200" fontAlgn="base">
                <a:spcBef>
                  <a:spcPct val="0"/>
                </a:spcBef>
                <a:spcAft>
                  <a:spcPct val="0"/>
                </a:spcAft>
              </a:pPr>
              <a:t>9/7/2021</a:t>
            </a:fld>
            <a:endParaRPr lang="en-US" sz="1200">
              <a:solidFill>
                <a:srgbClr val="898989"/>
              </a:solidFill>
              <a:latin typeface="Helvetica Light" charset="0"/>
              <a:ea typeface="MS PGothic" panose="020B0600070205080204" pitchFamily="34" charset="-128"/>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pPr defTabSz="457200" fontAlgn="base">
              <a:spcBef>
                <a:spcPct val="0"/>
              </a:spcBef>
              <a:spcAft>
                <a:spcPct val="0"/>
              </a:spcAft>
            </a:pPr>
            <a:endParaRPr lang="en-US" sz="1200">
              <a:solidFill>
                <a:srgbClr val="898989"/>
              </a:solidFill>
              <a:latin typeface="Helvetica Light" charset="0"/>
              <a:ea typeface="MS PGothic" panose="020B0600070205080204" pitchFamily="34" charset="-128"/>
            </a:endParaRPr>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pPr defTabSz="457200" fontAlgn="base">
              <a:spcBef>
                <a:spcPct val="0"/>
              </a:spcBef>
              <a:spcAft>
                <a:spcPct val="0"/>
              </a:spcAft>
            </a:pPr>
            <a:fld id="{6AEA483B-0525-476B-B55A-57FAE60498AA}" type="slidenum">
              <a:rPr lang="en-US" sz="1200" smtClean="0">
                <a:solidFill>
                  <a:srgbClr val="898989"/>
                </a:solidFill>
                <a:latin typeface="Helvetica Light" charset="0"/>
                <a:ea typeface="MS PGothic" panose="020B0600070205080204" pitchFamily="34" charset="-128"/>
              </a:rPr>
              <a:pPr defTabSz="457200" fontAlgn="base">
                <a:spcBef>
                  <a:spcPct val="0"/>
                </a:spcBef>
                <a:spcAft>
                  <a:spcPct val="0"/>
                </a:spcAft>
              </a:pPr>
              <a:t>‹#›</a:t>
            </a:fld>
            <a:endParaRPr lang="en-US" sz="1200">
              <a:solidFill>
                <a:srgbClr val="898989"/>
              </a:solidFill>
              <a:latin typeface="Helvetica Light" charset="0"/>
              <a:ea typeface="MS PGothic" panose="020B0600070205080204" pitchFamily="34" charset="-128"/>
            </a:endParaRPr>
          </a:p>
        </p:txBody>
      </p:sp>
    </p:spTree>
    <p:extLst>
      <p:ext uri="{BB962C8B-B14F-4D97-AF65-F5344CB8AC3E}">
        <p14:creationId xmlns:p14="http://schemas.microsoft.com/office/powerpoint/2010/main" val="953147046"/>
      </p:ext>
    </p:extLst>
  </p:cSld>
  <p:clrMapOvr>
    <a:masterClrMapping/>
  </p:clrMapOvr>
  <p:hf sldNum="0" hdr="0" dt="0"/>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pPr defTabSz="457200" fontAlgn="base">
              <a:spcBef>
                <a:spcPct val="0"/>
              </a:spcBef>
              <a:spcAft>
                <a:spcPct val="0"/>
              </a:spcAft>
            </a:pPr>
            <a:fld id="{BE45950E-38B8-4D94-AA45-128C884729C2}" type="datetimeFigureOut">
              <a:rPr lang="en-US" sz="1200" smtClean="0">
                <a:solidFill>
                  <a:srgbClr val="898989"/>
                </a:solidFill>
                <a:latin typeface="Helvetica Light" charset="0"/>
                <a:ea typeface="MS PGothic" panose="020B0600070205080204" pitchFamily="34" charset="-128"/>
              </a:rPr>
              <a:pPr defTabSz="457200" fontAlgn="base">
                <a:spcBef>
                  <a:spcPct val="0"/>
                </a:spcBef>
                <a:spcAft>
                  <a:spcPct val="0"/>
                </a:spcAft>
              </a:pPr>
              <a:t>9/7/2021</a:t>
            </a:fld>
            <a:endParaRPr lang="en-US" sz="1200">
              <a:solidFill>
                <a:srgbClr val="898989"/>
              </a:solidFill>
              <a:latin typeface="Helvetica Light" charset="0"/>
              <a:ea typeface="MS PGothic" panose="020B0600070205080204" pitchFamily="34" charset="-128"/>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pPr defTabSz="457200" fontAlgn="base">
              <a:spcBef>
                <a:spcPct val="0"/>
              </a:spcBef>
              <a:spcAft>
                <a:spcPct val="0"/>
              </a:spcAft>
            </a:pPr>
            <a:endParaRPr lang="en-US" sz="1200">
              <a:solidFill>
                <a:srgbClr val="898989"/>
              </a:solidFill>
              <a:latin typeface="Helvetica Light" charset="0"/>
              <a:ea typeface="MS PGothic" panose="020B0600070205080204" pitchFamily="34" charset="-128"/>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pPr defTabSz="457200" fontAlgn="base">
              <a:spcBef>
                <a:spcPct val="0"/>
              </a:spcBef>
              <a:spcAft>
                <a:spcPct val="0"/>
              </a:spcAft>
            </a:pPr>
            <a:fld id="{6AEA483B-0525-476B-B55A-57FAE60498AA}" type="slidenum">
              <a:rPr lang="en-US" sz="1200" smtClean="0">
                <a:solidFill>
                  <a:srgbClr val="898989"/>
                </a:solidFill>
                <a:latin typeface="Helvetica Light" charset="0"/>
                <a:ea typeface="MS PGothic" panose="020B0600070205080204" pitchFamily="34" charset="-128"/>
              </a:rPr>
              <a:pPr defTabSz="457200" fontAlgn="base">
                <a:spcBef>
                  <a:spcPct val="0"/>
                </a:spcBef>
                <a:spcAft>
                  <a:spcPct val="0"/>
                </a:spcAft>
              </a:pPr>
              <a:t>‹#›</a:t>
            </a:fld>
            <a:endParaRPr lang="en-US" sz="1200">
              <a:solidFill>
                <a:srgbClr val="898989"/>
              </a:solidFill>
              <a:latin typeface="Helvetica Light" charset="0"/>
              <a:ea typeface="MS PGothic" panose="020B0600070205080204" pitchFamily="34" charset="-128"/>
            </a:endParaRPr>
          </a:p>
        </p:txBody>
      </p:sp>
    </p:spTree>
    <p:extLst>
      <p:ext uri="{BB962C8B-B14F-4D97-AF65-F5344CB8AC3E}">
        <p14:creationId xmlns:p14="http://schemas.microsoft.com/office/powerpoint/2010/main" val="3961338054"/>
      </p:ext>
    </p:extLst>
  </p:cSld>
  <p:clrMapOvr>
    <a:masterClrMapping/>
  </p:clrMapOvr>
  <p:hf sldNum="0" hdr="0" dt="0"/>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pPr defTabSz="457200" fontAlgn="base">
              <a:spcBef>
                <a:spcPct val="0"/>
              </a:spcBef>
              <a:spcAft>
                <a:spcPct val="0"/>
              </a:spcAft>
            </a:pPr>
            <a:fld id="{BE45950E-38B8-4D94-AA45-128C884729C2}" type="datetimeFigureOut">
              <a:rPr lang="en-US" sz="1200" smtClean="0">
                <a:solidFill>
                  <a:srgbClr val="898989"/>
                </a:solidFill>
                <a:latin typeface="Helvetica Light" charset="0"/>
                <a:ea typeface="MS PGothic" panose="020B0600070205080204" pitchFamily="34" charset="-128"/>
              </a:rPr>
              <a:pPr defTabSz="457200" fontAlgn="base">
                <a:spcBef>
                  <a:spcPct val="0"/>
                </a:spcBef>
                <a:spcAft>
                  <a:spcPct val="0"/>
                </a:spcAft>
              </a:pPr>
              <a:t>9/7/2021</a:t>
            </a:fld>
            <a:endParaRPr lang="en-US" sz="1200">
              <a:solidFill>
                <a:srgbClr val="898989"/>
              </a:solidFill>
              <a:latin typeface="Helvetica Light" charset="0"/>
              <a:ea typeface="MS PGothic" panose="020B0600070205080204" pitchFamily="34" charset="-128"/>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pPr defTabSz="457200" fontAlgn="base">
              <a:spcBef>
                <a:spcPct val="0"/>
              </a:spcBef>
              <a:spcAft>
                <a:spcPct val="0"/>
              </a:spcAft>
            </a:pPr>
            <a:endParaRPr lang="en-US" sz="1200">
              <a:solidFill>
                <a:srgbClr val="898989"/>
              </a:solidFill>
              <a:latin typeface="Helvetica Light" charset="0"/>
              <a:ea typeface="MS PGothic" panose="020B0600070205080204" pitchFamily="34" charset="-128"/>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pPr defTabSz="457200" fontAlgn="base">
              <a:spcBef>
                <a:spcPct val="0"/>
              </a:spcBef>
              <a:spcAft>
                <a:spcPct val="0"/>
              </a:spcAft>
            </a:pPr>
            <a:fld id="{6AEA483B-0525-476B-B55A-57FAE60498AA}" type="slidenum">
              <a:rPr lang="en-US" sz="1200" smtClean="0">
                <a:solidFill>
                  <a:srgbClr val="898989"/>
                </a:solidFill>
                <a:latin typeface="Helvetica Light" charset="0"/>
                <a:ea typeface="MS PGothic" panose="020B0600070205080204" pitchFamily="34" charset="-128"/>
              </a:rPr>
              <a:pPr defTabSz="457200" fontAlgn="base">
                <a:spcBef>
                  <a:spcPct val="0"/>
                </a:spcBef>
                <a:spcAft>
                  <a:spcPct val="0"/>
                </a:spcAft>
              </a:pPr>
              <a:t>‹#›</a:t>
            </a:fld>
            <a:endParaRPr lang="en-US" sz="1200">
              <a:solidFill>
                <a:srgbClr val="898989"/>
              </a:solidFill>
              <a:latin typeface="Helvetica Light" charset="0"/>
              <a:ea typeface="MS PGothic" panose="020B0600070205080204" pitchFamily="34" charset="-128"/>
            </a:endParaRPr>
          </a:p>
        </p:txBody>
      </p:sp>
    </p:spTree>
    <p:extLst>
      <p:ext uri="{BB962C8B-B14F-4D97-AF65-F5344CB8AC3E}">
        <p14:creationId xmlns:p14="http://schemas.microsoft.com/office/powerpoint/2010/main" val="329196383"/>
      </p:ext>
    </p:extLst>
  </p:cSld>
  <p:clrMapOvr>
    <a:masterClrMapping/>
  </p:clrMapOvr>
  <p:hf sldNum="0" hdr="0" dt="0"/>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pPr defTabSz="457200" fontAlgn="base">
              <a:spcBef>
                <a:spcPct val="0"/>
              </a:spcBef>
              <a:spcAft>
                <a:spcPct val="0"/>
              </a:spcAft>
            </a:pPr>
            <a:fld id="{BE45950E-38B8-4D94-AA45-128C884729C2}" type="datetimeFigureOut">
              <a:rPr lang="en-US" sz="1200" smtClean="0">
                <a:solidFill>
                  <a:srgbClr val="898989"/>
                </a:solidFill>
                <a:latin typeface="Helvetica Light" charset="0"/>
                <a:ea typeface="MS PGothic" panose="020B0600070205080204" pitchFamily="34" charset="-128"/>
              </a:rPr>
              <a:pPr defTabSz="457200" fontAlgn="base">
                <a:spcBef>
                  <a:spcPct val="0"/>
                </a:spcBef>
                <a:spcAft>
                  <a:spcPct val="0"/>
                </a:spcAft>
              </a:pPr>
              <a:t>9/7/2021</a:t>
            </a:fld>
            <a:endParaRPr lang="en-US" sz="1200">
              <a:solidFill>
                <a:srgbClr val="898989"/>
              </a:solidFill>
              <a:latin typeface="Helvetica Light" charset="0"/>
              <a:ea typeface="MS PGothic" panose="020B0600070205080204" pitchFamily="34" charset="-128"/>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pPr defTabSz="457200" fontAlgn="base">
              <a:spcBef>
                <a:spcPct val="0"/>
              </a:spcBef>
              <a:spcAft>
                <a:spcPct val="0"/>
              </a:spcAft>
            </a:pPr>
            <a:endParaRPr lang="en-US" sz="1200">
              <a:solidFill>
                <a:srgbClr val="898989"/>
              </a:solidFill>
              <a:latin typeface="Helvetica Light" charset="0"/>
              <a:ea typeface="MS PGothic" panose="020B0600070205080204" pitchFamily="34" charset="-128"/>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pPr defTabSz="457200" fontAlgn="base">
              <a:spcBef>
                <a:spcPct val="0"/>
              </a:spcBef>
              <a:spcAft>
                <a:spcPct val="0"/>
              </a:spcAft>
            </a:pPr>
            <a:fld id="{6AEA483B-0525-476B-B55A-57FAE60498AA}" type="slidenum">
              <a:rPr lang="en-US" sz="1200" smtClean="0">
                <a:solidFill>
                  <a:srgbClr val="898989"/>
                </a:solidFill>
                <a:latin typeface="Helvetica Light" charset="0"/>
                <a:ea typeface="MS PGothic" panose="020B0600070205080204" pitchFamily="34" charset="-128"/>
              </a:rPr>
              <a:pPr defTabSz="457200" fontAlgn="base">
                <a:spcBef>
                  <a:spcPct val="0"/>
                </a:spcBef>
                <a:spcAft>
                  <a:spcPct val="0"/>
                </a:spcAft>
              </a:pPr>
              <a:t>‹#›</a:t>
            </a:fld>
            <a:endParaRPr lang="en-US" sz="1200">
              <a:solidFill>
                <a:srgbClr val="898989"/>
              </a:solidFill>
              <a:latin typeface="Helvetica Light" charset="0"/>
              <a:ea typeface="MS PGothic" panose="020B0600070205080204" pitchFamily="34" charset="-128"/>
            </a:endParaRPr>
          </a:p>
        </p:txBody>
      </p:sp>
    </p:spTree>
    <p:extLst>
      <p:ext uri="{BB962C8B-B14F-4D97-AF65-F5344CB8AC3E}">
        <p14:creationId xmlns:p14="http://schemas.microsoft.com/office/powerpoint/2010/main" val="988414248"/>
      </p:ext>
    </p:extLst>
  </p:cSld>
  <p:clrMapOvr>
    <a:masterClrMapping/>
  </p:clrMapOvr>
  <p:hf sldNum="0" hdr="0" dt="0"/>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pPr defTabSz="457200" fontAlgn="base">
              <a:spcBef>
                <a:spcPct val="0"/>
              </a:spcBef>
              <a:spcAft>
                <a:spcPct val="0"/>
              </a:spcAft>
            </a:pPr>
            <a:fld id="{BE45950E-38B8-4D94-AA45-128C884729C2}" type="datetimeFigureOut">
              <a:rPr lang="en-US" sz="1200" smtClean="0">
                <a:solidFill>
                  <a:srgbClr val="898989"/>
                </a:solidFill>
                <a:latin typeface="Helvetica Light" charset="0"/>
                <a:ea typeface="MS PGothic" panose="020B0600070205080204" pitchFamily="34" charset="-128"/>
              </a:rPr>
              <a:pPr defTabSz="457200" fontAlgn="base">
                <a:spcBef>
                  <a:spcPct val="0"/>
                </a:spcBef>
                <a:spcAft>
                  <a:spcPct val="0"/>
                </a:spcAft>
              </a:pPr>
              <a:t>9/7/2021</a:t>
            </a:fld>
            <a:endParaRPr lang="en-US" sz="1200">
              <a:solidFill>
                <a:srgbClr val="898989"/>
              </a:solidFill>
              <a:latin typeface="Helvetica Light" charset="0"/>
              <a:ea typeface="MS PGothic" panose="020B0600070205080204" pitchFamily="34" charset="-128"/>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pPr defTabSz="457200" fontAlgn="base">
              <a:spcBef>
                <a:spcPct val="0"/>
              </a:spcBef>
              <a:spcAft>
                <a:spcPct val="0"/>
              </a:spcAft>
            </a:pPr>
            <a:endParaRPr lang="en-US" sz="1200">
              <a:solidFill>
                <a:srgbClr val="898989"/>
              </a:solidFill>
              <a:latin typeface="Helvetica Light" charset="0"/>
              <a:ea typeface="MS PGothic" panose="020B0600070205080204" pitchFamily="34" charset="-128"/>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pPr defTabSz="457200" fontAlgn="base">
              <a:spcBef>
                <a:spcPct val="0"/>
              </a:spcBef>
              <a:spcAft>
                <a:spcPct val="0"/>
              </a:spcAft>
            </a:pPr>
            <a:fld id="{6AEA483B-0525-476B-B55A-57FAE60498AA}" type="slidenum">
              <a:rPr lang="en-US" sz="1200" smtClean="0">
                <a:solidFill>
                  <a:srgbClr val="898989"/>
                </a:solidFill>
                <a:latin typeface="Helvetica Light" charset="0"/>
                <a:ea typeface="MS PGothic" panose="020B0600070205080204" pitchFamily="34" charset="-128"/>
              </a:rPr>
              <a:pPr defTabSz="457200" fontAlgn="base">
                <a:spcBef>
                  <a:spcPct val="0"/>
                </a:spcBef>
                <a:spcAft>
                  <a:spcPct val="0"/>
                </a:spcAft>
              </a:pPr>
              <a:t>‹#›</a:t>
            </a:fld>
            <a:endParaRPr lang="en-US" sz="1200">
              <a:solidFill>
                <a:srgbClr val="898989"/>
              </a:solidFill>
              <a:latin typeface="Helvetica Light" charset="0"/>
              <a:ea typeface="MS PGothic" panose="020B0600070205080204" pitchFamily="34" charset="-128"/>
            </a:endParaRPr>
          </a:p>
        </p:txBody>
      </p:sp>
    </p:spTree>
    <p:extLst>
      <p:ext uri="{BB962C8B-B14F-4D97-AF65-F5344CB8AC3E}">
        <p14:creationId xmlns:p14="http://schemas.microsoft.com/office/powerpoint/2010/main" val="1919738669"/>
      </p:ext>
    </p:extLst>
  </p:cSld>
  <p:clrMapOvr>
    <a:masterClrMapping/>
  </p:clrMapOvr>
  <p:hf sldNum="0" hdr="0" dt="0"/>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Topic 1">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defRPr>
                <a:latin typeface="Helvetica"/>
                <a:cs typeface="Helvetica"/>
              </a:defRPr>
            </a:lvl1pPr>
          </a:lstStyle>
          <a:p>
            <a:r>
              <a:rPr lang="en-US"/>
              <a:t>Click to edit Master title style</a:t>
            </a:r>
          </a:p>
        </p:txBody>
      </p:sp>
    </p:spTree>
    <p:extLst>
      <p:ext uri="{BB962C8B-B14F-4D97-AF65-F5344CB8AC3E}">
        <p14:creationId xmlns:p14="http://schemas.microsoft.com/office/powerpoint/2010/main" val="265438335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0" y="0"/>
            <a:ext cx="1828800" cy="304800"/>
          </a:xfrm>
          <a:prstGeom prst="rect">
            <a:avLst/>
          </a:prstGeom>
          <a:noFill/>
          <a:ln w="9525">
            <a:noFill/>
            <a:miter lim="800000"/>
            <a:headEnd/>
            <a:tailEnd/>
          </a:ln>
        </p:spPr>
        <p:txBody>
          <a:bodyPr anchor="ctr"/>
          <a:lstStyle/>
          <a:p>
            <a:pPr algn="ctr" defTabSz="457200">
              <a:defRPr/>
            </a:pPr>
            <a:r>
              <a:rPr lang="en-US" sz="1200" dirty="0">
                <a:solidFill>
                  <a:prstClr val="black">
                    <a:lumMod val="50000"/>
                    <a:lumOff val="50000"/>
                  </a:prstClr>
                </a:solidFill>
                <a:latin typeface="Helvetica Light"/>
                <a:ea typeface="MS PGothic" panose="020B0600070205080204" pitchFamily="34" charset="-128"/>
                <a:cs typeface="Helvetica Light"/>
              </a:rPr>
              <a:t>Introduction</a:t>
            </a:r>
          </a:p>
        </p:txBody>
      </p:sp>
      <p:sp>
        <p:nvSpPr>
          <p:cNvPr id="4" name="Rectangle 3"/>
          <p:cNvSpPr>
            <a:spLocks noChangeArrowheads="1"/>
          </p:cNvSpPr>
          <p:nvPr userDrawn="1"/>
        </p:nvSpPr>
        <p:spPr bwMode="auto">
          <a:xfrm>
            <a:off x="1828800" y="0"/>
            <a:ext cx="1828800" cy="304800"/>
          </a:xfrm>
          <a:prstGeom prst="rect">
            <a:avLst/>
          </a:prstGeom>
          <a:solidFill>
            <a:srgbClr val="DDE3E4"/>
          </a:solidFill>
          <a:ln w="9525">
            <a:solidFill>
              <a:srgbClr val="E9F5F4"/>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457200" fontAlgn="base">
              <a:spcBef>
                <a:spcPct val="0"/>
              </a:spcBef>
              <a:spcAft>
                <a:spcPct val="0"/>
              </a:spcAft>
            </a:pPr>
            <a:r>
              <a:rPr lang="en-US" sz="1200" dirty="0">
                <a:solidFill>
                  <a:srgbClr val="7F7F7F"/>
                </a:solidFill>
                <a:latin typeface="Helvetica Light" charset="0"/>
              </a:rPr>
              <a:t>Idealized model</a:t>
            </a:r>
          </a:p>
        </p:txBody>
      </p:sp>
      <p:sp>
        <p:nvSpPr>
          <p:cNvPr id="5" name="Rectangle 4"/>
          <p:cNvSpPr>
            <a:spLocks noChangeArrowheads="1"/>
          </p:cNvSpPr>
          <p:nvPr userDrawn="1"/>
        </p:nvSpPr>
        <p:spPr bwMode="auto">
          <a:xfrm>
            <a:off x="3657600" y="0"/>
            <a:ext cx="1828800" cy="304800"/>
          </a:xfrm>
          <a:prstGeom prst="rect">
            <a:avLst/>
          </a:prstGeom>
          <a:solidFill>
            <a:srgbClr val="DDE3E4"/>
          </a:solidFill>
          <a:ln w="9525">
            <a:solidFill>
              <a:srgbClr val="E9F5F4"/>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457200" fontAlgn="base">
              <a:spcBef>
                <a:spcPct val="0"/>
              </a:spcBef>
              <a:spcAft>
                <a:spcPct val="0"/>
              </a:spcAft>
            </a:pPr>
            <a:r>
              <a:rPr lang="en-US" sz="1200" dirty="0">
                <a:solidFill>
                  <a:srgbClr val="7F7F7F"/>
                </a:solidFill>
                <a:latin typeface="Helvetica Light" charset="0"/>
              </a:rPr>
              <a:t>Peak CAPE scaling</a:t>
            </a:r>
          </a:p>
        </p:txBody>
      </p:sp>
      <p:sp>
        <p:nvSpPr>
          <p:cNvPr id="6" name="Rectangle 5"/>
          <p:cNvSpPr>
            <a:spLocks noChangeArrowheads="1"/>
          </p:cNvSpPr>
          <p:nvPr userDrawn="1"/>
        </p:nvSpPr>
        <p:spPr bwMode="auto">
          <a:xfrm>
            <a:off x="5486400" y="0"/>
            <a:ext cx="1828800" cy="304800"/>
          </a:xfrm>
          <a:prstGeom prst="rect">
            <a:avLst/>
          </a:prstGeom>
          <a:solidFill>
            <a:srgbClr val="DDE3E4"/>
          </a:solidFill>
          <a:ln w="9525">
            <a:solidFill>
              <a:srgbClr val="E9F5F4"/>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457200" fontAlgn="base">
              <a:spcBef>
                <a:spcPct val="0"/>
              </a:spcBef>
              <a:spcAft>
                <a:spcPct val="0"/>
              </a:spcAft>
            </a:pPr>
            <a:r>
              <a:rPr lang="en-US" sz="1200" dirty="0">
                <a:solidFill>
                  <a:srgbClr val="7F7F7F"/>
                </a:solidFill>
                <a:latin typeface="Helvetica Light" charset="0"/>
              </a:rPr>
              <a:t>Times and parameters</a:t>
            </a:r>
          </a:p>
        </p:txBody>
      </p:sp>
      <p:sp>
        <p:nvSpPr>
          <p:cNvPr id="7" name="Rectangle 6"/>
          <p:cNvSpPr>
            <a:spLocks noChangeArrowheads="1"/>
          </p:cNvSpPr>
          <p:nvPr userDrawn="1"/>
        </p:nvSpPr>
        <p:spPr bwMode="auto">
          <a:xfrm>
            <a:off x="7315200" y="0"/>
            <a:ext cx="1828800" cy="304800"/>
          </a:xfrm>
          <a:prstGeom prst="rect">
            <a:avLst/>
          </a:prstGeom>
          <a:solidFill>
            <a:srgbClr val="DDE3E4"/>
          </a:solidFill>
          <a:ln w="9525">
            <a:solidFill>
              <a:srgbClr val="E9F5F4"/>
            </a:solidFill>
            <a:miter lim="800000"/>
            <a:headEnd/>
            <a:tailEnd/>
          </a:ln>
        </p:spPr>
        <p:txBody>
          <a:bodyPr anchor="ctr"/>
          <a:lstStyle/>
          <a:p>
            <a:pPr algn="ctr" defTabSz="457200">
              <a:defRPr/>
            </a:pPr>
            <a:r>
              <a:rPr lang="en-US" sz="1200" dirty="0">
                <a:solidFill>
                  <a:prstClr val="black">
                    <a:lumMod val="50000"/>
                    <a:lumOff val="50000"/>
                  </a:prstClr>
                </a:solidFill>
                <a:latin typeface="Helvetica Light"/>
                <a:ea typeface="MS PGothic" panose="020B0600070205080204" pitchFamily="34" charset="-128"/>
                <a:cs typeface="Helvetica Light"/>
              </a:rPr>
              <a:t>Next steps</a:t>
            </a:r>
          </a:p>
        </p:txBody>
      </p:sp>
      <p:sp>
        <p:nvSpPr>
          <p:cNvPr id="2" name="Title 1"/>
          <p:cNvSpPr>
            <a:spLocks noGrp="1"/>
          </p:cNvSpPr>
          <p:nvPr>
            <p:ph type="title"/>
          </p:nvPr>
        </p:nvSpPr>
        <p:spPr>
          <a:xfrm>
            <a:off x="628650" y="365126"/>
            <a:ext cx="7886700" cy="1325563"/>
          </a:xfrm>
          <a:prstGeom prst="rect">
            <a:avLst/>
          </a:prstGeom>
        </p:spPr>
        <p:txBody>
          <a:bodyPr/>
          <a:lstStyle>
            <a:lvl1pPr>
              <a:defRPr>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val="53151958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Topic 2">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0" y="0"/>
            <a:ext cx="1828800" cy="304800"/>
          </a:xfrm>
          <a:prstGeom prst="rect">
            <a:avLst/>
          </a:prstGeom>
          <a:solidFill>
            <a:srgbClr val="DDE3E4"/>
          </a:solidFill>
          <a:ln w="9525">
            <a:solidFill>
              <a:srgbClr val="E9F5F4"/>
            </a:solidFill>
            <a:miter lim="800000"/>
            <a:headEnd/>
            <a:tailEnd/>
          </a:ln>
        </p:spPr>
        <p:txBody>
          <a:bodyPr anchor="ctr"/>
          <a:lstStyle/>
          <a:p>
            <a:pPr algn="ctr" defTabSz="457200">
              <a:defRPr/>
            </a:pPr>
            <a:r>
              <a:rPr lang="en-US" sz="1200" dirty="0">
                <a:solidFill>
                  <a:prstClr val="black">
                    <a:lumMod val="50000"/>
                    <a:lumOff val="50000"/>
                  </a:prstClr>
                </a:solidFill>
                <a:latin typeface="Helvetica Light"/>
                <a:ea typeface="MS PGothic" panose="020B0600070205080204" pitchFamily="34" charset="-128"/>
                <a:cs typeface="Helvetica Light"/>
              </a:rPr>
              <a:t>Introduction</a:t>
            </a:r>
          </a:p>
        </p:txBody>
      </p:sp>
      <p:sp>
        <p:nvSpPr>
          <p:cNvPr id="5" name="Rectangle 4"/>
          <p:cNvSpPr>
            <a:spLocks noChangeArrowheads="1"/>
          </p:cNvSpPr>
          <p:nvPr userDrawn="1"/>
        </p:nvSpPr>
        <p:spPr bwMode="auto">
          <a:xfrm>
            <a:off x="3657600" y="0"/>
            <a:ext cx="1828800" cy="304800"/>
          </a:xfrm>
          <a:prstGeom prst="rect">
            <a:avLst/>
          </a:prstGeom>
          <a:noFill/>
          <a:ln w="9525">
            <a:no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457200" fontAlgn="base">
              <a:spcBef>
                <a:spcPct val="0"/>
              </a:spcBef>
              <a:spcAft>
                <a:spcPct val="0"/>
              </a:spcAft>
            </a:pPr>
            <a:r>
              <a:rPr lang="en-US" sz="1200" dirty="0">
                <a:solidFill>
                  <a:srgbClr val="7F7F7F"/>
                </a:solidFill>
                <a:latin typeface="Helvetica Light" charset="0"/>
              </a:rPr>
              <a:t>Peak CAPE scaling</a:t>
            </a:r>
          </a:p>
        </p:txBody>
      </p:sp>
      <p:sp>
        <p:nvSpPr>
          <p:cNvPr id="2" name="Title 1"/>
          <p:cNvSpPr>
            <a:spLocks noGrp="1"/>
          </p:cNvSpPr>
          <p:nvPr>
            <p:ph type="title"/>
          </p:nvPr>
        </p:nvSpPr>
        <p:spPr>
          <a:xfrm>
            <a:off x="628650" y="365126"/>
            <a:ext cx="7886700" cy="1325563"/>
          </a:xfrm>
          <a:prstGeom prst="rect">
            <a:avLst/>
          </a:prstGeom>
        </p:spPr>
        <p:txBody>
          <a:bodyPr/>
          <a:lstStyle>
            <a:lvl1pPr>
              <a:defRPr>
                <a:latin typeface="Helvetica"/>
                <a:cs typeface="Helvetica"/>
              </a:defRPr>
            </a:lvl1pPr>
          </a:lstStyle>
          <a:p>
            <a:r>
              <a:rPr lang="en-US"/>
              <a:t>Click to edit Master title style</a:t>
            </a:r>
          </a:p>
        </p:txBody>
      </p:sp>
      <p:sp>
        <p:nvSpPr>
          <p:cNvPr id="12" name="Rectangle 11"/>
          <p:cNvSpPr>
            <a:spLocks noChangeArrowheads="1"/>
          </p:cNvSpPr>
          <p:nvPr userDrawn="1"/>
        </p:nvSpPr>
        <p:spPr bwMode="auto">
          <a:xfrm>
            <a:off x="1828800" y="0"/>
            <a:ext cx="1828800" cy="304800"/>
          </a:xfrm>
          <a:prstGeom prst="rect">
            <a:avLst/>
          </a:prstGeom>
          <a:solidFill>
            <a:srgbClr val="DDE3E4"/>
          </a:solidFill>
          <a:ln w="9525">
            <a:solidFill>
              <a:srgbClr val="E9F5F4"/>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457200" fontAlgn="base">
              <a:spcBef>
                <a:spcPct val="0"/>
              </a:spcBef>
              <a:spcAft>
                <a:spcPct val="0"/>
              </a:spcAft>
            </a:pPr>
            <a:r>
              <a:rPr lang="en-US" sz="1200" dirty="0">
                <a:solidFill>
                  <a:srgbClr val="7F7F7F"/>
                </a:solidFill>
                <a:latin typeface="Helvetica Light" charset="0"/>
              </a:rPr>
              <a:t>Idealized model</a:t>
            </a:r>
          </a:p>
        </p:txBody>
      </p:sp>
      <p:sp>
        <p:nvSpPr>
          <p:cNvPr id="13" name="Rectangle 12"/>
          <p:cNvSpPr>
            <a:spLocks noChangeArrowheads="1"/>
          </p:cNvSpPr>
          <p:nvPr userDrawn="1"/>
        </p:nvSpPr>
        <p:spPr bwMode="auto">
          <a:xfrm>
            <a:off x="5486400" y="0"/>
            <a:ext cx="1828800" cy="304800"/>
          </a:xfrm>
          <a:prstGeom prst="rect">
            <a:avLst/>
          </a:prstGeom>
          <a:solidFill>
            <a:srgbClr val="DDE3E4"/>
          </a:solidFill>
          <a:ln w="9525">
            <a:solidFill>
              <a:srgbClr val="E9F5F4"/>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457200" fontAlgn="base">
              <a:spcBef>
                <a:spcPct val="0"/>
              </a:spcBef>
              <a:spcAft>
                <a:spcPct val="0"/>
              </a:spcAft>
            </a:pPr>
            <a:r>
              <a:rPr lang="en-US" sz="1200" dirty="0">
                <a:solidFill>
                  <a:srgbClr val="7F7F7F"/>
                </a:solidFill>
                <a:latin typeface="Helvetica Light" charset="0"/>
              </a:rPr>
              <a:t>Times and parameters</a:t>
            </a:r>
          </a:p>
        </p:txBody>
      </p:sp>
      <p:sp>
        <p:nvSpPr>
          <p:cNvPr id="14" name="Rectangle 13"/>
          <p:cNvSpPr>
            <a:spLocks noChangeArrowheads="1"/>
          </p:cNvSpPr>
          <p:nvPr userDrawn="1"/>
        </p:nvSpPr>
        <p:spPr bwMode="auto">
          <a:xfrm>
            <a:off x="7315200" y="0"/>
            <a:ext cx="1828800" cy="304800"/>
          </a:xfrm>
          <a:prstGeom prst="rect">
            <a:avLst/>
          </a:prstGeom>
          <a:solidFill>
            <a:srgbClr val="DDE3E4"/>
          </a:solidFill>
          <a:ln w="9525">
            <a:solidFill>
              <a:srgbClr val="E9F5F4"/>
            </a:solidFill>
            <a:miter lim="800000"/>
            <a:headEnd/>
            <a:tailEnd/>
          </a:ln>
        </p:spPr>
        <p:txBody>
          <a:bodyPr anchor="ctr"/>
          <a:lstStyle/>
          <a:p>
            <a:pPr algn="ctr" defTabSz="457200">
              <a:defRPr/>
            </a:pPr>
            <a:r>
              <a:rPr lang="en-US" sz="1200" dirty="0">
                <a:solidFill>
                  <a:prstClr val="black">
                    <a:lumMod val="50000"/>
                    <a:lumOff val="50000"/>
                  </a:prstClr>
                </a:solidFill>
                <a:latin typeface="Helvetica Light"/>
                <a:ea typeface="MS PGothic" panose="020B0600070205080204" pitchFamily="34" charset="-128"/>
                <a:cs typeface="Helvetica Light"/>
              </a:rPr>
              <a:t>Next steps</a:t>
            </a:r>
          </a:p>
        </p:txBody>
      </p:sp>
    </p:spTree>
    <p:extLst>
      <p:ext uri="{BB962C8B-B14F-4D97-AF65-F5344CB8AC3E}">
        <p14:creationId xmlns:p14="http://schemas.microsoft.com/office/powerpoint/2010/main" val="896067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45703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Topic 3">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0" y="0"/>
            <a:ext cx="1828800" cy="304800"/>
          </a:xfrm>
          <a:prstGeom prst="rect">
            <a:avLst/>
          </a:prstGeom>
          <a:solidFill>
            <a:srgbClr val="DDE3E4"/>
          </a:solidFill>
          <a:ln w="9525">
            <a:solidFill>
              <a:srgbClr val="E9F5F4"/>
            </a:solidFill>
            <a:miter lim="800000"/>
            <a:headEnd/>
            <a:tailEnd/>
          </a:ln>
        </p:spPr>
        <p:txBody>
          <a:bodyPr anchor="ctr"/>
          <a:lstStyle/>
          <a:p>
            <a:pPr algn="ctr" defTabSz="457200">
              <a:defRPr/>
            </a:pPr>
            <a:r>
              <a:rPr lang="en-US" sz="1200" dirty="0">
                <a:solidFill>
                  <a:prstClr val="black">
                    <a:lumMod val="50000"/>
                    <a:lumOff val="50000"/>
                  </a:prstClr>
                </a:solidFill>
                <a:latin typeface="Helvetica Light"/>
                <a:ea typeface="MS PGothic" panose="020B0600070205080204" pitchFamily="34" charset="-128"/>
                <a:cs typeface="Helvetica Light"/>
              </a:rPr>
              <a:t>Introduction</a:t>
            </a:r>
          </a:p>
        </p:txBody>
      </p:sp>
      <p:sp>
        <p:nvSpPr>
          <p:cNvPr id="6" name="Rectangle 5"/>
          <p:cNvSpPr>
            <a:spLocks noChangeArrowheads="1"/>
          </p:cNvSpPr>
          <p:nvPr userDrawn="1"/>
        </p:nvSpPr>
        <p:spPr bwMode="auto">
          <a:xfrm>
            <a:off x="5486400" y="0"/>
            <a:ext cx="1828800" cy="304800"/>
          </a:xfrm>
          <a:prstGeom prst="rect">
            <a:avLst/>
          </a:prstGeom>
          <a:noFill/>
          <a:ln w="9525">
            <a:no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457200" fontAlgn="base">
              <a:spcBef>
                <a:spcPct val="0"/>
              </a:spcBef>
              <a:spcAft>
                <a:spcPct val="0"/>
              </a:spcAft>
            </a:pPr>
            <a:r>
              <a:rPr lang="en-US" sz="1200" dirty="0">
                <a:solidFill>
                  <a:srgbClr val="7F7F7F"/>
                </a:solidFill>
                <a:latin typeface="Helvetica Light" charset="0"/>
              </a:rPr>
              <a:t>Times and parameters</a:t>
            </a:r>
          </a:p>
        </p:txBody>
      </p:sp>
      <p:sp>
        <p:nvSpPr>
          <p:cNvPr id="7" name="Rectangle 6"/>
          <p:cNvSpPr>
            <a:spLocks noChangeArrowheads="1"/>
          </p:cNvSpPr>
          <p:nvPr userDrawn="1"/>
        </p:nvSpPr>
        <p:spPr bwMode="auto">
          <a:xfrm>
            <a:off x="7315200" y="0"/>
            <a:ext cx="1828800" cy="304800"/>
          </a:xfrm>
          <a:prstGeom prst="rect">
            <a:avLst/>
          </a:prstGeom>
          <a:solidFill>
            <a:srgbClr val="DDE3E4"/>
          </a:solidFill>
          <a:ln w="9525">
            <a:solidFill>
              <a:srgbClr val="E9F5F4"/>
            </a:solidFill>
            <a:miter lim="800000"/>
            <a:headEnd/>
            <a:tailEnd/>
          </a:ln>
        </p:spPr>
        <p:txBody>
          <a:bodyPr anchor="ctr"/>
          <a:lstStyle/>
          <a:p>
            <a:pPr algn="ctr" defTabSz="457200">
              <a:defRPr/>
            </a:pPr>
            <a:r>
              <a:rPr lang="en-US" sz="1200" dirty="0">
                <a:solidFill>
                  <a:prstClr val="black">
                    <a:lumMod val="50000"/>
                    <a:lumOff val="50000"/>
                  </a:prstClr>
                </a:solidFill>
                <a:latin typeface="Helvetica Light"/>
                <a:ea typeface="MS PGothic" panose="020B0600070205080204" pitchFamily="34" charset="-128"/>
                <a:cs typeface="Helvetica Light"/>
              </a:rPr>
              <a:t>Next steps</a:t>
            </a:r>
          </a:p>
        </p:txBody>
      </p:sp>
      <p:sp>
        <p:nvSpPr>
          <p:cNvPr id="2" name="Title 1"/>
          <p:cNvSpPr>
            <a:spLocks noGrp="1"/>
          </p:cNvSpPr>
          <p:nvPr>
            <p:ph type="title"/>
          </p:nvPr>
        </p:nvSpPr>
        <p:spPr>
          <a:xfrm>
            <a:off x="628650" y="365126"/>
            <a:ext cx="7886700" cy="1325563"/>
          </a:xfrm>
          <a:prstGeom prst="rect">
            <a:avLst/>
          </a:prstGeom>
        </p:spPr>
        <p:txBody>
          <a:bodyPr/>
          <a:lstStyle>
            <a:lvl1pPr>
              <a:defRPr>
                <a:latin typeface="Helvetica"/>
                <a:cs typeface="Helvetica"/>
              </a:defRPr>
            </a:lvl1pPr>
          </a:lstStyle>
          <a:p>
            <a:r>
              <a:rPr lang="en-US"/>
              <a:t>Click to edit Master title style</a:t>
            </a:r>
          </a:p>
        </p:txBody>
      </p:sp>
      <p:sp>
        <p:nvSpPr>
          <p:cNvPr id="12" name="Rectangle 11"/>
          <p:cNvSpPr>
            <a:spLocks noChangeArrowheads="1"/>
          </p:cNvSpPr>
          <p:nvPr userDrawn="1"/>
        </p:nvSpPr>
        <p:spPr bwMode="auto">
          <a:xfrm>
            <a:off x="1828800" y="0"/>
            <a:ext cx="1828800" cy="304800"/>
          </a:xfrm>
          <a:prstGeom prst="rect">
            <a:avLst/>
          </a:prstGeom>
          <a:solidFill>
            <a:srgbClr val="DDE3E4"/>
          </a:solidFill>
          <a:ln w="9525">
            <a:solidFill>
              <a:srgbClr val="E9F5F4"/>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457200" fontAlgn="base">
              <a:spcBef>
                <a:spcPct val="0"/>
              </a:spcBef>
              <a:spcAft>
                <a:spcPct val="0"/>
              </a:spcAft>
            </a:pPr>
            <a:r>
              <a:rPr lang="en-US" sz="1200" dirty="0">
                <a:solidFill>
                  <a:srgbClr val="7F7F7F"/>
                </a:solidFill>
                <a:latin typeface="Helvetica Light" charset="0"/>
              </a:rPr>
              <a:t>Idealized model</a:t>
            </a:r>
          </a:p>
        </p:txBody>
      </p:sp>
      <p:sp>
        <p:nvSpPr>
          <p:cNvPr id="13" name="Rectangle 12"/>
          <p:cNvSpPr>
            <a:spLocks noChangeArrowheads="1"/>
          </p:cNvSpPr>
          <p:nvPr userDrawn="1"/>
        </p:nvSpPr>
        <p:spPr bwMode="auto">
          <a:xfrm>
            <a:off x="3657600" y="0"/>
            <a:ext cx="1828800" cy="304800"/>
          </a:xfrm>
          <a:prstGeom prst="rect">
            <a:avLst/>
          </a:prstGeom>
          <a:solidFill>
            <a:srgbClr val="DDE3E4"/>
          </a:solidFill>
          <a:ln w="9525">
            <a:solidFill>
              <a:srgbClr val="E9F5F4"/>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457200" fontAlgn="base">
              <a:spcBef>
                <a:spcPct val="0"/>
              </a:spcBef>
              <a:spcAft>
                <a:spcPct val="0"/>
              </a:spcAft>
            </a:pPr>
            <a:r>
              <a:rPr lang="en-US" sz="1200" dirty="0">
                <a:solidFill>
                  <a:srgbClr val="7F7F7F"/>
                </a:solidFill>
                <a:latin typeface="Helvetica Light" charset="0"/>
              </a:rPr>
              <a:t>Peak CAPE scaling</a:t>
            </a:r>
          </a:p>
        </p:txBody>
      </p:sp>
    </p:spTree>
    <p:extLst>
      <p:ext uri="{BB962C8B-B14F-4D97-AF65-F5344CB8AC3E}">
        <p14:creationId xmlns:p14="http://schemas.microsoft.com/office/powerpoint/2010/main" val="70431299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Conclusions">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0" y="0"/>
            <a:ext cx="1828800" cy="304800"/>
          </a:xfrm>
          <a:prstGeom prst="rect">
            <a:avLst/>
          </a:prstGeom>
          <a:solidFill>
            <a:srgbClr val="DDE3E4"/>
          </a:solidFill>
          <a:ln w="9525">
            <a:solidFill>
              <a:srgbClr val="E9F5F4"/>
            </a:solidFill>
            <a:miter lim="800000"/>
            <a:headEnd/>
            <a:tailEnd/>
          </a:ln>
        </p:spPr>
        <p:txBody>
          <a:bodyPr anchor="ctr"/>
          <a:lstStyle/>
          <a:p>
            <a:pPr algn="ctr" defTabSz="457200">
              <a:defRPr/>
            </a:pPr>
            <a:r>
              <a:rPr lang="en-US" sz="1200" dirty="0">
                <a:solidFill>
                  <a:prstClr val="black">
                    <a:lumMod val="50000"/>
                    <a:lumOff val="50000"/>
                  </a:prstClr>
                </a:solidFill>
                <a:latin typeface="Helvetica Light"/>
                <a:ea typeface="MS PGothic" panose="020B0600070205080204" pitchFamily="34" charset="-128"/>
                <a:cs typeface="Helvetica Light"/>
              </a:rPr>
              <a:t>Introduction</a:t>
            </a:r>
          </a:p>
        </p:txBody>
      </p:sp>
      <p:sp>
        <p:nvSpPr>
          <p:cNvPr id="7" name="Rectangle 6"/>
          <p:cNvSpPr>
            <a:spLocks noChangeArrowheads="1"/>
          </p:cNvSpPr>
          <p:nvPr userDrawn="1"/>
        </p:nvSpPr>
        <p:spPr bwMode="auto">
          <a:xfrm>
            <a:off x="7315200" y="0"/>
            <a:ext cx="1828800" cy="304800"/>
          </a:xfrm>
          <a:prstGeom prst="rect">
            <a:avLst/>
          </a:prstGeom>
          <a:noFill/>
          <a:ln w="9525">
            <a:noFill/>
            <a:miter lim="800000"/>
            <a:headEnd/>
            <a:tailEnd/>
          </a:ln>
        </p:spPr>
        <p:txBody>
          <a:bodyPr anchor="ctr"/>
          <a:lstStyle/>
          <a:p>
            <a:pPr algn="ctr" defTabSz="457200">
              <a:defRPr/>
            </a:pPr>
            <a:r>
              <a:rPr lang="en-US" sz="1200" dirty="0">
                <a:solidFill>
                  <a:prstClr val="black">
                    <a:lumMod val="50000"/>
                    <a:lumOff val="50000"/>
                  </a:prstClr>
                </a:solidFill>
                <a:latin typeface="Helvetica Light"/>
                <a:ea typeface="MS PGothic" panose="020B0600070205080204" pitchFamily="34" charset="-128"/>
                <a:cs typeface="Helvetica Light"/>
              </a:rPr>
              <a:t>Next steps</a:t>
            </a:r>
          </a:p>
        </p:txBody>
      </p:sp>
      <p:sp>
        <p:nvSpPr>
          <p:cNvPr id="2" name="Title 1"/>
          <p:cNvSpPr>
            <a:spLocks noGrp="1"/>
          </p:cNvSpPr>
          <p:nvPr>
            <p:ph type="title"/>
          </p:nvPr>
        </p:nvSpPr>
        <p:spPr>
          <a:xfrm>
            <a:off x="628650" y="365126"/>
            <a:ext cx="7886700" cy="1325563"/>
          </a:xfrm>
          <a:prstGeom prst="rect">
            <a:avLst/>
          </a:prstGeom>
        </p:spPr>
        <p:txBody>
          <a:bodyPr/>
          <a:lstStyle>
            <a:lvl1pPr>
              <a:defRPr>
                <a:latin typeface="Helvetica"/>
                <a:cs typeface="Helvetica"/>
              </a:defRPr>
            </a:lvl1pPr>
          </a:lstStyle>
          <a:p>
            <a:r>
              <a:rPr lang="en-US"/>
              <a:t>Click to edit Master title style</a:t>
            </a:r>
          </a:p>
        </p:txBody>
      </p:sp>
      <p:sp>
        <p:nvSpPr>
          <p:cNvPr id="12" name="Rectangle 11"/>
          <p:cNvSpPr>
            <a:spLocks noChangeArrowheads="1"/>
          </p:cNvSpPr>
          <p:nvPr userDrawn="1"/>
        </p:nvSpPr>
        <p:spPr bwMode="auto">
          <a:xfrm>
            <a:off x="1828800" y="0"/>
            <a:ext cx="1828800" cy="304800"/>
          </a:xfrm>
          <a:prstGeom prst="rect">
            <a:avLst/>
          </a:prstGeom>
          <a:solidFill>
            <a:srgbClr val="DDE3E4"/>
          </a:solidFill>
          <a:ln w="9525">
            <a:solidFill>
              <a:srgbClr val="E9F5F4"/>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457200" fontAlgn="base">
              <a:spcBef>
                <a:spcPct val="0"/>
              </a:spcBef>
              <a:spcAft>
                <a:spcPct val="0"/>
              </a:spcAft>
            </a:pPr>
            <a:r>
              <a:rPr lang="en-US" sz="1200" dirty="0">
                <a:solidFill>
                  <a:srgbClr val="7F7F7F"/>
                </a:solidFill>
                <a:latin typeface="Helvetica Light" charset="0"/>
              </a:rPr>
              <a:t>Idealized model</a:t>
            </a:r>
          </a:p>
        </p:txBody>
      </p:sp>
      <p:sp>
        <p:nvSpPr>
          <p:cNvPr id="13" name="Rectangle 12"/>
          <p:cNvSpPr>
            <a:spLocks noChangeArrowheads="1"/>
          </p:cNvSpPr>
          <p:nvPr userDrawn="1"/>
        </p:nvSpPr>
        <p:spPr bwMode="auto">
          <a:xfrm>
            <a:off x="3657600" y="0"/>
            <a:ext cx="1828800" cy="304800"/>
          </a:xfrm>
          <a:prstGeom prst="rect">
            <a:avLst/>
          </a:prstGeom>
          <a:solidFill>
            <a:srgbClr val="DDE3E4"/>
          </a:solidFill>
          <a:ln w="9525">
            <a:solidFill>
              <a:srgbClr val="E9F5F4"/>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457200" fontAlgn="base">
              <a:spcBef>
                <a:spcPct val="0"/>
              </a:spcBef>
              <a:spcAft>
                <a:spcPct val="0"/>
              </a:spcAft>
            </a:pPr>
            <a:r>
              <a:rPr lang="en-US" sz="1200" dirty="0">
                <a:solidFill>
                  <a:srgbClr val="7F7F7F"/>
                </a:solidFill>
                <a:latin typeface="Helvetica Light" charset="0"/>
              </a:rPr>
              <a:t>Peak CAPE scaling</a:t>
            </a:r>
          </a:p>
        </p:txBody>
      </p:sp>
      <p:sp>
        <p:nvSpPr>
          <p:cNvPr id="14" name="Rectangle 13"/>
          <p:cNvSpPr>
            <a:spLocks noChangeArrowheads="1"/>
          </p:cNvSpPr>
          <p:nvPr userDrawn="1"/>
        </p:nvSpPr>
        <p:spPr bwMode="auto">
          <a:xfrm>
            <a:off x="5486400" y="0"/>
            <a:ext cx="1828800" cy="304800"/>
          </a:xfrm>
          <a:prstGeom prst="rect">
            <a:avLst/>
          </a:prstGeom>
          <a:solidFill>
            <a:srgbClr val="DDE3E4"/>
          </a:solidFill>
          <a:ln w="9525">
            <a:solidFill>
              <a:srgbClr val="E9F5F4"/>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457200" fontAlgn="base">
              <a:spcBef>
                <a:spcPct val="0"/>
              </a:spcBef>
              <a:spcAft>
                <a:spcPct val="0"/>
              </a:spcAft>
            </a:pPr>
            <a:r>
              <a:rPr lang="en-US" sz="1200" dirty="0">
                <a:solidFill>
                  <a:srgbClr val="7F7F7F"/>
                </a:solidFill>
                <a:latin typeface="Helvetica Light" charset="0"/>
              </a:rPr>
              <a:t>Times and parameters</a:t>
            </a:r>
          </a:p>
        </p:txBody>
      </p:sp>
    </p:spTree>
    <p:extLst>
      <p:ext uri="{BB962C8B-B14F-4D97-AF65-F5344CB8AC3E}">
        <p14:creationId xmlns:p14="http://schemas.microsoft.com/office/powerpoint/2010/main" val="158203326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Misc no tab">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0" y="0"/>
            <a:ext cx="1828800" cy="304800"/>
          </a:xfrm>
          <a:prstGeom prst="rect">
            <a:avLst/>
          </a:prstGeom>
          <a:solidFill>
            <a:srgbClr val="DDE3E4"/>
          </a:solidFill>
          <a:ln w="9525">
            <a:solidFill>
              <a:srgbClr val="E9F5F4"/>
            </a:solidFill>
            <a:miter lim="800000"/>
            <a:headEnd/>
            <a:tailEnd/>
          </a:ln>
        </p:spPr>
        <p:txBody>
          <a:bodyPr anchor="ctr"/>
          <a:lstStyle/>
          <a:p>
            <a:pPr algn="ctr" defTabSz="457200">
              <a:defRPr/>
            </a:pPr>
            <a:r>
              <a:rPr lang="en-US" sz="1200" dirty="0">
                <a:solidFill>
                  <a:prstClr val="black">
                    <a:lumMod val="50000"/>
                    <a:lumOff val="50000"/>
                  </a:prstClr>
                </a:solidFill>
                <a:latin typeface="Helvetica Light"/>
                <a:ea typeface="MS PGothic" panose="020B0600070205080204" pitchFamily="34" charset="-128"/>
                <a:cs typeface="Helvetica Light"/>
              </a:rPr>
              <a:t>Introduction</a:t>
            </a:r>
          </a:p>
        </p:txBody>
      </p:sp>
      <p:sp>
        <p:nvSpPr>
          <p:cNvPr id="7" name="Rectangle 6"/>
          <p:cNvSpPr>
            <a:spLocks noChangeArrowheads="1"/>
          </p:cNvSpPr>
          <p:nvPr userDrawn="1"/>
        </p:nvSpPr>
        <p:spPr bwMode="auto">
          <a:xfrm>
            <a:off x="7315200" y="0"/>
            <a:ext cx="1828800" cy="304800"/>
          </a:xfrm>
          <a:prstGeom prst="rect">
            <a:avLst/>
          </a:prstGeom>
          <a:solidFill>
            <a:srgbClr val="DDE3E4"/>
          </a:solidFill>
          <a:ln w="9525">
            <a:solidFill>
              <a:srgbClr val="E9F5F4"/>
            </a:solidFill>
            <a:miter lim="800000"/>
            <a:headEnd/>
            <a:tailEnd/>
          </a:ln>
        </p:spPr>
        <p:txBody>
          <a:bodyPr anchor="ctr"/>
          <a:lstStyle/>
          <a:p>
            <a:pPr algn="ctr" defTabSz="457200">
              <a:defRPr/>
            </a:pPr>
            <a:r>
              <a:rPr lang="en-US" sz="1200" dirty="0">
                <a:solidFill>
                  <a:prstClr val="black">
                    <a:lumMod val="50000"/>
                    <a:lumOff val="50000"/>
                  </a:prstClr>
                </a:solidFill>
                <a:latin typeface="Helvetica Light"/>
                <a:ea typeface="MS PGothic" panose="020B0600070205080204" pitchFamily="34" charset="-128"/>
                <a:cs typeface="Helvetica Light"/>
              </a:rPr>
              <a:t>Next steps</a:t>
            </a:r>
          </a:p>
        </p:txBody>
      </p:sp>
      <p:sp>
        <p:nvSpPr>
          <p:cNvPr id="2" name="Title 1"/>
          <p:cNvSpPr>
            <a:spLocks noGrp="1"/>
          </p:cNvSpPr>
          <p:nvPr>
            <p:ph type="title"/>
          </p:nvPr>
        </p:nvSpPr>
        <p:spPr>
          <a:xfrm>
            <a:off x="628650" y="365126"/>
            <a:ext cx="7886700" cy="1325563"/>
          </a:xfrm>
          <a:prstGeom prst="rect">
            <a:avLst/>
          </a:prstGeom>
        </p:spPr>
        <p:txBody>
          <a:bodyPr/>
          <a:lstStyle>
            <a:lvl1pPr>
              <a:defRPr>
                <a:latin typeface="Helvetica"/>
                <a:cs typeface="Helvetica"/>
              </a:defRPr>
            </a:lvl1pPr>
          </a:lstStyle>
          <a:p>
            <a:r>
              <a:rPr lang="en-US"/>
              <a:t>Click to edit Master title style</a:t>
            </a:r>
          </a:p>
        </p:txBody>
      </p:sp>
      <p:sp>
        <p:nvSpPr>
          <p:cNvPr id="12" name="Rectangle 11"/>
          <p:cNvSpPr>
            <a:spLocks noChangeArrowheads="1"/>
          </p:cNvSpPr>
          <p:nvPr userDrawn="1"/>
        </p:nvSpPr>
        <p:spPr bwMode="auto">
          <a:xfrm>
            <a:off x="1828800" y="0"/>
            <a:ext cx="1828800" cy="304800"/>
          </a:xfrm>
          <a:prstGeom prst="rect">
            <a:avLst/>
          </a:prstGeom>
          <a:solidFill>
            <a:srgbClr val="DDE3E4"/>
          </a:solidFill>
          <a:ln w="9525">
            <a:solidFill>
              <a:srgbClr val="E9F5F4"/>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457200" fontAlgn="base">
              <a:spcBef>
                <a:spcPct val="0"/>
              </a:spcBef>
              <a:spcAft>
                <a:spcPct val="0"/>
              </a:spcAft>
            </a:pPr>
            <a:r>
              <a:rPr lang="en-US" sz="1200" dirty="0">
                <a:solidFill>
                  <a:srgbClr val="7F7F7F"/>
                </a:solidFill>
                <a:latin typeface="Helvetica Light" charset="0"/>
              </a:rPr>
              <a:t>Idealized model</a:t>
            </a:r>
          </a:p>
        </p:txBody>
      </p:sp>
      <p:sp>
        <p:nvSpPr>
          <p:cNvPr id="13" name="Rectangle 12"/>
          <p:cNvSpPr>
            <a:spLocks noChangeArrowheads="1"/>
          </p:cNvSpPr>
          <p:nvPr userDrawn="1"/>
        </p:nvSpPr>
        <p:spPr bwMode="auto">
          <a:xfrm>
            <a:off x="3657600" y="0"/>
            <a:ext cx="1828800" cy="304800"/>
          </a:xfrm>
          <a:prstGeom prst="rect">
            <a:avLst/>
          </a:prstGeom>
          <a:solidFill>
            <a:srgbClr val="DDE3E4"/>
          </a:solidFill>
          <a:ln w="9525">
            <a:solidFill>
              <a:srgbClr val="E9F5F4"/>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457200" fontAlgn="base">
              <a:spcBef>
                <a:spcPct val="0"/>
              </a:spcBef>
              <a:spcAft>
                <a:spcPct val="0"/>
              </a:spcAft>
            </a:pPr>
            <a:r>
              <a:rPr lang="en-US" sz="1200" dirty="0">
                <a:solidFill>
                  <a:srgbClr val="7F7F7F"/>
                </a:solidFill>
                <a:latin typeface="Helvetica Light" charset="0"/>
              </a:rPr>
              <a:t>Peak CAPE scaling</a:t>
            </a:r>
          </a:p>
        </p:txBody>
      </p:sp>
      <p:sp>
        <p:nvSpPr>
          <p:cNvPr id="14" name="Rectangle 13"/>
          <p:cNvSpPr>
            <a:spLocks noChangeArrowheads="1"/>
          </p:cNvSpPr>
          <p:nvPr userDrawn="1"/>
        </p:nvSpPr>
        <p:spPr bwMode="auto">
          <a:xfrm>
            <a:off x="5486400" y="0"/>
            <a:ext cx="1828800" cy="304800"/>
          </a:xfrm>
          <a:prstGeom prst="rect">
            <a:avLst/>
          </a:prstGeom>
          <a:solidFill>
            <a:srgbClr val="DDE3E4"/>
          </a:solidFill>
          <a:ln w="9525">
            <a:solidFill>
              <a:srgbClr val="E9F5F4"/>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457200" fontAlgn="base">
              <a:spcBef>
                <a:spcPct val="0"/>
              </a:spcBef>
              <a:spcAft>
                <a:spcPct val="0"/>
              </a:spcAft>
            </a:pPr>
            <a:r>
              <a:rPr lang="en-US" sz="1200" dirty="0">
                <a:solidFill>
                  <a:srgbClr val="7F7F7F"/>
                </a:solidFill>
                <a:latin typeface="Helvetica Light" charset="0"/>
              </a:rPr>
              <a:t>Times and parameters</a:t>
            </a:r>
          </a:p>
        </p:txBody>
      </p:sp>
    </p:spTree>
    <p:extLst>
      <p:ext uri="{BB962C8B-B14F-4D97-AF65-F5344CB8AC3E}">
        <p14:creationId xmlns:p14="http://schemas.microsoft.com/office/powerpoint/2010/main" val="42303156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6550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9569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92993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0259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252690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3492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90299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23651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33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625041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CC"/>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spcAft>
                <a:spcPts val="600"/>
              </a:spcAft>
              <a:buSzPct val="70000"/>
              <a:buFontTx/>
              <a:buBlip>
                <a:blip r:embed="rId2"/>
              </a:buBlip>
              <a:defRPr>
                <a:solidFill>
                  <a:srgbClr val="0033CC"/>
                </a:solidFill>
              </a:defRPr>
            </a:lvl1pPr>
            <a:lvl2pPr>
              <a:spcAft>
                <a:spcPts val="600"/>
              </a:spcAft>
              <a:defRPr>
                <a:solidFill>
                  <a:srgbClr val="0033CC"/>
                </a:solidFill>
              </a:defRPr>
            </a:lvl2pPr>
            <a:lvl3pPr>
              <a:spcAft>
                <a:spcPts val="600"/>
              </a:spcAft>
              <a:buSzPct val="50000"/>
              <a:buFontTx/>
              <a:buBlip>
                <a:blip r:embed="rId2"/>
              </a:buBlip>
              <a:defRPr>
                <a:solidFill>
                  <a:srgbClr val="0033CC"/>
                </a:solidFill>
              </a:defRPr>
            </a:lvl3pPr>
            <a:lvl4pPr>
              <a:spcAft>
                <a:spcPts val="600"/>
              </a:spcAft>
              <a:defRPr>
                <a:solidFill>
                  <a:srgbClr val="0033CC"/>
                </a:solidFill>
              </a:defRPr>
            </a:lvl4pPr>
            <a:lvl5pPr>
              <a:spcAft>
                <a:spcPts val="600"/>
              </a:spcAft>
              <a:defRPr>
                <a:solidFill>
                  <a:srgbClr val="0033C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478183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1859766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4255032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1441536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2189370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66534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5522500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8019612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6399660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5896849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824001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0E8A08-ABF8-4EE6-BBF5-13A29E2C07D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F7967A-4208-4CCB-BE70-D504D25DC10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53370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8AD45EF-41AF-4B89-A1F2-858EEB91C287}"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CADC03-3525-42E6-8E81-CD65FAACA2F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77275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D87B464-C855-4106-B044-83714F5B001B}"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3D65033-4078-4342-BC08-CBAC01CA180E}"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490618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50EDC1C-705E-478A-B28C-655FAB10D80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D4A49A7-FCEC-4A71-985F-101EA0B1D98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34424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F33C21E-0398-4E89-B501-01219F3D0F1F}"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4D7D667-D4E9-441F-AB18-9BCEFFD52F5C}"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852937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110C56D-7FC8-4991-9BFA-594AE38A561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F34EC1F-6B94-429B-8A5E-00FFFF9ADBF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50680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DAE6FB-3507-458B-9CFF-D59A9CAEE579}" type="datetimeFigureOut">
              <a:rPr lang="en-US" smtClean="0"/>
              <a:t>9/7/2021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893756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C9F031C-4021-4A6A-903A-C098C7631CE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193B610-FE10-484A-90C3-09B5E884C9F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159638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A0CB717-13BA-4076-8F43-E9075CF70C40}"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3DD33D5-1688-4953-82B6-D3B6EA19FE3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476814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99755AE-D557-4658-86CF-6F4540E455E6}"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19555FF-BE5B-44D6-BCBA-AF8C1F5A91D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962759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9C0BD1C-930A-4B04-BEFC-B4D0437C57A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84CB6BB-FED6-43CB-8A69-982AE0B9B2C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901267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F6641F-BE9A-4809-B8FE-D4FB7487A1DA}"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0E49EEA-4D9D-4B91-BE7F-5D89205ACF7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505454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D97CE4-62F4-4FC4-B0D2-F260BD3EACC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898619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A6256A-85DF-4B4B-B2EC-23F697BF299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27370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0EE00D-AF74-4DE5-8A90-E41DF9C286DF}"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405749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B79D338-22FF-4FDA-8126-72CB80507B15}"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9734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453432D-7CE9-459A-8769-970CDD2BDBF3}"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49450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DAE6FB-3507-458B-9CFF-D59A9CAEE579}" type="datetimeFigureOut">
              <a:rPr lang="en-US" smtClean="0"/>
              <a:t>9/7/2021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3529833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A739128-15AB-47C4-BE7E-088BB34FF604}"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009849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BC5B6EA-DB43-491A-8FD2-6AC73C2853B5}"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361191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BE819EF-2E68-43D6-A3CF-D1DB9486C7F1}"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916957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D48D41F-C82A-4C88-AF97-03F167DB08E2}"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786948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AE019E-1BEE-47F8-86E1-AEEB45663322}"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17399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C48A880-D1CA-44D4-8E4F-84FF75CDCD06}"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555350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BB33863-092D-452E-8948-2A456B32262A}"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294080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B6C5C5-C8EF-426E-805C-04F6D8B6F09E}"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616433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94965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35469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t>9/7/2021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58146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322497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49387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145055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690462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990608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082072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784956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330148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198714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ADF67A3-E60F-40FF-A7DC-03DE7CE6A6E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73767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t>9/7/2021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6495968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A6256A-85DF-4B4B-B2EC-23F697BF299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76165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0E8A08-ABF8-4EE6-BBF5-13A29E2C07D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F7967A-4208-4CCB-BE70-D504D25DC10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598307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8AD45EF-41AF-4B89-A1F2-858EEB91C287}"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CADC03-3525-42E6-8E81-CD65FAACA2F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569893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D87B464-C855-4106-B044-83714F5B001B}"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3D65033-4078-4342-BC08-CBAC01CA180E}"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715509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50EDC1C-705E-478A-B28C-655FAB10D80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D4A49A7-FCEC-4A71-985F-101EA0B1D98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841967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F33C21E-0398-4E89-B501-01219F3D0F1F}"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4D7D667-D4E9-441F-AB18-9BCEFFD52F5C}"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04864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110C56D-7FC8-4991-9BFA-594AE38A561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F34EC1F-6B94-429B-8A5E-00FFFF9ADBF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290186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C9F031C-4021-4A6A-903A-C098C7631CE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193B610-FE10-484A-90C3-09B5E884C9F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141668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A0CB717-13BA-4076-8F43-E9075CF70C40}"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3DD33D5-1688-4953-82B6-D3B6EA19FE3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651645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99755AE-D557-4658-86CF-6F4540E455E6}"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19555FF-BE5B-44D6-BCBA-AF8C1F5A91D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14352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9/7/2021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028369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9C0BD1C-930A-4B04-BEFC-B4D0437C57A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84CB6BB-FED6-43CB-8A69-982AE0B9B2C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02084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F6641F-BE9A-4809-B8FE-D4FB7487A1DA}"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0E49EEA-4D9D-4B91-BE7F-5D89205ACF7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375135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D97CE4-62F4-4FC4-B0D2-F260BD3EACC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495159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A6256A-85DF-4B4B-B2EC-23F697BF299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254656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466028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857615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622863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253945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1573413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6597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9/7/2021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0250980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26167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124051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298651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329335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1708863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ADF67A3-E60F-40FF-A7DC-03DE7CE6A6E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381714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A6256A-85DF-4B4B-B2EC-23F697BF299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7447773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20EE00D-AF74-4DE5-8A90-E41DF9C286DF}"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6750606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B79D338-22FF-4FDA-8126-72CB80507B15}"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2184738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453432D-7CE9-459A-8769-970CDD2BDBF3}"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74000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image" Target="../media/image2.png"/><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0.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18" Type="http://schemas.openxmlformats.org/officeDocument/2006/relationships/theme" Target="../theme/theme1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18" Type="http://schemas.openxmlformats.org/officeDocument/2006/relationships/theme" Target="../theme/theme12.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tiff"/><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image" Target="../media/image3.tiff"/><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t>9/7/2021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t>‹#›</a:t>
            </a:fld>
            <a:endParaRPr lang="en-US"/>
          </a:p>
        </p:txBody>
      </p:sp>
    </p:spTree>
    <p:extLst>
      <p:ext uri="{BB962C8B-B14F-4D97-AF65-F5344CB8AC3E}">
        <p14:creationId xmlns:p14="http://schemas.microsoft.com/office/powerpoint/2010/main" val="2045770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965487322"/>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ctr" defTabSz="914400" rtl="0" eaLnBrk="1" latinLnBrk="0" hangingPunct="1">
        <a:spcBef>
          <a:spcPct val="0"/>
        </a:spcBef>
        <a:buNone/>
        <a:defRPr sz="4400" kern="1200">
          <a:solidFill>
            <a:srgbClr val="0033CC"/>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SzPct val="70000"/>
        <a:buFontTx/>
        <a:buBlip>
          <a:blip r:embed="rId13"/>
        </a:buBlip>
        <a:defRPr sz="3200" kern="1200">
          <a:solidFill>
            <a:srgbClr val="0033C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3CC"/>
          </a:solidFill>
          <a:latin typeface="+mn-lt"/>
          <a:ea typeface="+mn-ea"/>
          <a:cs typeface="+mn-cs"/>
        </a:defRPr>
      </a:lvl2pPr>
      <a:lvl3pPr marL="1143000" indent="-228600" algn="l" defTabSz="914400" rtl="0" eaLnBrk="1" latinLnBrk="0" hangingPunct="1">
        <a:spcBef>
          <a:spcPct val="20000"/>
        </a:spcBef>
        <a:buSzPct val="50000"/>
        <a:buFontTx/>
        <a:buBlip>
          <a:blip r:embed="rId13"/>
        </a:buBlip>
        <a:defRPr sz="2400" kern="1200">
          <a:solidFill>
            <a:srgbClr val="0033C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t>9/7/2021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t>‹#›</a:t>
            </a:fld>
            <a:endParaRPr lang="en-US"/>
          </a:p>
        </p:txBody>
      </p:sp>
    </p:spTree>
    <p:extLst>
      <p:ext uri="{BB962C8B-B14F-4D97-AF65-F5344CB8AC3E}">
        <p14:creationId xmlns:p14="http://schemas.microsoft.com/office/powerpoint/2010/main" val="1816113524"/>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28" r:id="rId14"/>
    <p:sldLayoutId id="2147483929" r:id="rId15"/>
    <p:sldLayoutId id="2147483930" r:id="rId16"/>
    <p:sldLayoutId id="2147483931" r:id="rId1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1218137"/>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 id="2147483947" r:id="rId15"/>
    <p:sldLayoutId id="2147483948" r:id="rId16"/>
    <p:sldLayoutId id="2147483949" r:id="rId17"/>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3306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9710084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rgbClr val="0033CC"/>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SzPct val="70000"/>
        <a:buFontTx/>
        <a:buBlip>
          <a:blip r:embed="rId13"/>
        </a:buBlip>
        <a:defRPr sz="3200" kern="1200">
          <a:solidFill>
            <a:srgbClr val="0033C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3CC"/>
          </a:solidFill>
          <a:latin typeface="+mn-lt"/>
          <a:ea typeface="+mn-ea"/>
          <a:cs typeface="+mn-cs"/>
        </a:defRPr>
      </a:lvl2pPr>
      <a:lvl3pPr marL="1143000" indent="-228600" algn="l" defTabSz="914400" rtl="0" eaLnBrk="1" latinLnBrk="0" hangingPunct="1">
        <a:spcBef>
          <a:spcPct val="20000"/>
        </a:spcBef>
        <a:buSzPct val="50000"/>
        <a:buFontTx/>
        <a:buBlip>
          <a:blip r:embed="rId13"/>
        </a:buBlip>
        <a:defRPr sz="2400" kern="1200">
          <a:solidFill>
            <a:srgbClr val="0033C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35CB381-7132-451F-9A65-9D78098CFB4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124A04-5CB9-4209-B055-16183C3213D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2232858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FDD804B-2CD5-4547-8FD0-F6FCEC6CFCDB}" type="slidenum">
              <a:rPr kumimoji="0" lang="en-US" sz="14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293807552"/>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30994330"/>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35CB381-7132-451F-9A65-9D78098CFB4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124A04-5CB9-4209-B055-16183C3213D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71708544"/>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CF1DECC-25E8-4336-8E25-4D6A729A299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AB567CA-8AD3-42D9-BC95-0170CE36BFB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9910977"/>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FDD804B-2CD5-4547-8FD0-F6FCEC6CFCDB}"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37394790"/>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0.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4.xml"/></Relationships>
</file>

<file path=ppt/slides/_rels/slide1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90.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0.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0.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0.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4.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19.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5.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30.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4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4.xml"/><Relationship Id="rId1" Type="http://schemas.openxmlformats.org/officeDocument/2006/relationships/vmlDrawing" Target="../drawings/vmlDrawing1.vml"/><Relationship Id="rId6" Type="http://schemas.openxmlformats.org/officeDocument/2006/relationships/image" Target="../media/image32.wmf"/><Relationship Id="rId5" Type="http://schemas.openxmlformats.org/officeDocument/2006/relationships/oleObject" Target="../embeddings/oleObject2.bin"/><Relationship Id="rId4" Type="http://schemas.openxmlformats.org/officeDocument/2006/relationships/image" Target="../media/image31.wmf"/></Relationships>
</file>

<file path=ppt/slides/_rels/slide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9.xml"/></Relationships>
</file>

<file path=ppt/slides/_rels/slide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10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6267"/>
          <a:stretch/>
        </p:blipFill>
        <p:spPr>
          <a:xfrm>
            <a:off x="-16468" y="-48540"/>
            <a:ext cx="9230269" cy="6906539"/>
          </a:xfrm>
          <a:prstGeom prst="rect">
            <a:avLst/>
          </a:prstGeom>
        </p:spPr>
      </p:pic>
      <p:sp>
        <p:nvSpPr>
          <p:cNvPr id="2" name="Title 1"/>
          <p:cNvSpPr>
            <a:spLocks noGrp="1"/>
          </p:cNvSpPr>
          <p:nvPr>
            <p:ph type="ctrTitle"/>
          </p:nvPr>
        </p:nvSpPr>
        <p:spPr>
          <a:xfrm>
            <a:off x="1352404" y="753856"/>
            <a:ext cx="6912096" cy="2051111"/>
          </a:xfrm>
        </p:spPr>
        <p:txBody>
          <a:bodyPr>
            <a:normAutofit fontScale="90000"/>
          </a:bodyPr>
          <a:lstStyle/>
          <a:p>
            <a:pPr algn="r"/>
            <a:br>
              <a:rPr lang="en-US" dirty="0"/>
            </a:br>
            <a:r>
              <a:rPr lang="en-US" dirty="0"/>
              <a:t> </a:t>
            </a:r>
            <a:r>
              <a:rPr lang="en-US" b="1" dirty="0">
                <a:solidFill>
                  <a:srgbClr val="FFFF00"/>
                </a:solidFill>
              </a:rPr>
              <a:t>Effects of climate change on hurricanes, medicanes and severe thunderstorms</a:t>
            </a:r>
          </a:p>
        </p:txBody>
      </p:sp>
      <p:sp>
        <p:nvSpPr>
          <p:cNvPr id="3" name="Subtitle 2"/>
          <p:cNvSpPr>
            <a:spLocks noGrp="1"/>
          </p:cNvSpPr>
          <p:nvPr>
            <p:ph type="subTitle" idx="1"/>
          </p:nvPr>
        </p:nvSpPr>
        <p:spPr>
          <a:xfrm>
            <a:off x="1094139" y="4048768"/>
            <a:ext cx="6858000" cy="1655762"/>
          </a:xfrm>
        </p:spPr>
        <p:txBody>
          <a:bodyPr>
            <a:normAutofit/>
          </a:bodyPr>
          <a:lstStyle/>
          <a:p>
            <a:pPr algn="l"/>
            <a:r>
              <a:rPr lang="en-US" sz="2400" b="1" dirty="0">
                <a:solidFill>
                  <a:srgbClr val="FFFF00"/>
                </a:solidFill>
              </a:rPr>
              <a:t>Kerry Emanuel</a:t>
            </a:r>
          </a:p>
          <a:p>
            <a:pPr algn="l"/>
            <a:r>
              <a:rPr lang="en-US" sz="2400" b="1" dirty="0">
                <a:solidFill>
                  <a:srgbClr val="FFFF00"/>
                </a:solidFill>
              </a:rPr>
              <a:t>Lorenz Center</a:t>
            </a:r>
          </a:p>
          <a:p>
            <a:pPr algn="l"/>
            <a:r>
              <a:rPr lang="en-US" sz="2400" b="1" dirty="0">
                <a:solidFill>
                  <a:srgbClr val="FFFF00"/>
                </a:solidFill>
              </a:rPr>
              <a:t>Massachusetts Institute of Technology</a:t>
            </a:r>
          </a:p>
        </p:txBody>
      </p:sp>
    </p:spTree>
    <p:extLst>
      <p:ext uri="{BB962C8B-B14F-4D97-AF65-F5344CB8AC3E}">
        <p14:creationId xmlns:p14="http://schemas.microsoft.com/office/powerpoint/2010/main" val="539639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320" y="2008548"/>
            <a:ext cx="8229600" cy="1143000"/>
          </a:xfrm>
        </p:spPr>
        <p:txBody>
          <a:bodyPr/>
          <a:lstStyle/>
          <a:p>
            <a:r>
              <a:rPr lang="en-US" dirty="0">
                <a:solidFill>
                  <a:srgbClr val="0000FF"/>
                </a:solidFill>
              </a:rPr>
              <a:t>Using Physics to Estimate Tropical Cyclone Activity</a:t>
            </a:r>
          </a:p>
        </p:txBody>
      </p:sp>
    </p:spTree>
    <p:extLst>
      <p:ext uri="{BB962C8B-B14F-4D97-AF65-F5344CB8AC3E}">
        <p14:creationId xmlns:p14="http://schemas.microsoft.com/office/powerpoint/2010/main" val="1572350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3"/>
          <p:cNvSpPr>
            <a:spLocks noGrp="1" noChangeArrowheads="1"/>
          </p:cNvSpPr>
          <p:nvPr>
            <p:ph type="body" sz="half" idx="1"/>
          </p:nvPr>
        </p:nvSpPr>
        <p:spPr>
          <a:xfrm>
            <a:off x="584201" y="870857"/>
            <a:ext cx="8080828" cy="5363029"/>
          </a:xfrm>
        </p:spPr>
        <p:txBody>
          <a:bodyPr>
            <a:noAutofit/>
          </a:bodyPr>
          <a:lstStyle/>
          <a:p>
            <a:pPr>
              <a:buSzPct val="60000"/>
              <a:buBlip>
                <a:blip r:embed="rId3"/>
              </a:buBlip>
            </a:pPr>
            <a:r>
              <a:rPr lang="en-US" b="1" dirty="0">
                <a:solidFill>
                  <a:srgbClr val="0F2AB1"/>
                </a:solidFill>
                <a:effectLst>
                  <a:outerShdw blurRad="38100" dist="38100" dir="2700000" algn="tl">
                    <a:srgbClr val="C0C0C0"/>
                  </a:outerShdw>
                </a:effectLst>
              </a:rPr>
              <a:t>Embed high-resolution, fast coupled ocean- 	atmosphere hurricane model in global 	climate model or climate reanalysis data</a:t>
            </a:r>
          </a:p>
          <a:p>
            <a:pPr>
              <a:buSzPct val="60000"/>
              <a:buBlip>
                <a:blip r:embed="rId3"/>
              </a:buBlip>
            </a:pPr>
            <a:r>
              <a:rPr lang="en-US" b="1" dirty="0">
                <a:solidFill>
                  <a:srgbClr val="0F2AB1"/>
                </a:solidFill>
                <a:effectLst>
                  <a:outerShdw blurRad="38100" dist="38100" dir="2700000" algn="tl">
                    <a:srgbClr val="C0C0C0"/>
                  </a:outerShdw>
                </a:effectLst>
              </a:rPr>
              <a:t>Coupled Hurricane Intensity prediction 	Model (CHIPS) has been used for ~20 	years to forecast real hurricanes in near-	real time</a:t>
            </a:r>
          </a:p>
          <a:p>
            <a:pPr>
              <a:buSzPct val="60000"/>
              <a:buBlip>
                <a:blip r:embed="rId3"/>
              </a:buBlip>
            </a:pPr>
            <a:r>
              <a:rPr lang="en-US" b="1" dirty="0">
                <a:solidFill>
                  <a:srgbClr val="0F2AB1"/>
                </a:solidFill>
                <a:effectLst>
                  <a:outerShdw blurRad="38100" dist="38100" dir="2700000" algn="tl">
                    <a:srgbClr val="C0C0C0"/>
                  </a:outerShdw>
                </a:effectLst>
              </a:rPr>
              <a:t>Initialize with random seeding</a:t>
            </a:r>
          </a:p>
          <a:p>
            <a:pPr>
              <a:buSzPct val="60000"/>
              <a:buBlip>
                <a:blip r:embed="rId3"/>
              </a:buBlip>
            </a:pPr>
            <a:r>
              <a:rPr lang="en-US" b="1" dirty="0"/>
              <a:t>Can easily generate &gt; 100,000 storms</a:t>
            </a:r>
          </a:p>
          <a:p>
            <a:pPr marL="0" indent="0">
              <a:buSzPct val="60000"/>
              <a:buNone/>
            </a:pPr>
            <a:endParaRPr lang="en-US" b="1" dirty="0">
              <a:solidFill>
                <a:srgbClr val="0F2AB1"/>
              </a:solidFill>
              <a:effectLst>
                <a:outerShdw blurRad="38100" dist="38100" dir="2700000" algn="tl">
                  <a:srgbClr val="C0C0C0"/>
                </a:outerShdw>
              </a:effectLst>
            </a:endParaRPr>
          </a:p>
          <a:p>
            <a:pPr>
              <a:buSzPct val="60000"/>
              <a:buBlip>
                <a:blip r:embed="rId3"/>
              </a:buBlip>
            </a:pPr>
            <a:endParaRPr lang="en-US" b="1" dirty="0">
              <a:solidFill>
                <a:srgbClr val="0F2AB1"/>
              </a:solidFill>
              <a:effectLst>
                <a:outerShdw blurRad="38100" dist="38100" dir="2700000" algn="tl">
                  <a:srgbClr val="C0C0C0"/>
                </a:outerShdw>
              </a:effectLst>
            </a:endParaRPr>
          </a:p>
        </p:txBody>
      </p:sp>
    </p:spTree>
    <p:extLst>
      <p:ext uri="{BB962C8B-B14F-4D97-AF65-F5344CB8AC3E}">
        <p14:creationId xmlns:p14="http://schemas.microsoft.com/office/powerpoint/2010/main" val="281376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animEffect transition="in" filter="box(in)">
                                      <p:cBhvr>
                                        <p:cTn id="7" dur="500"/>
                                        <p:tgtEl>
                                          <p:spTgt spid="706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0659">
                                            <p:txEl>
                                              <p:pRg st="1" end="1"/>
                                            </p:txEl>
                                          </p:spTgt>
                                        </p:tgtEl>
                                        <p:attrNameLst>
                                          <p:attrName>style.visibility</p:attrName>
                                        </p:attrNameLst>
                                      </p:cBhvr>
                                      <p:to>
                                        <p:strVal val="visible"/>
                                      </p:to>
                                    </p:set>
                                    <p:animEffect transition="in" filter="box(in)">
                                      <p:cBhvr>
                                        <p:cTn id="12" dur="500"/>
                                        <p:tgtEl>
                                          <p:spTgt spid="706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70659">
                                            <p:txEl>
                                              <p:pRg st="2" end="2"/>
                                            </p:txEl>
                                          </p:spTgt>
                                        </p:tgtEl>
                                        <p:attrNameLst>
                                          <p:attrName>style.visibility</p:attrName>
                                        </p:attrNameLst>
                                      </p:cBhvr>
                                      <p:to>
                                        <p:strVal val="visible"/>
                                      </p:to>
                                    </p:set>
                                    <p:animEffect transition="in" filter="box(in)">
                                      <p:cBhvr>
                                        <p:cTn id="17" dur="500"/>
                                        <p:tgtEl>
                                          <p:spTgt spid="7065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70659">
                                            <p:txEl>
                                              <p:pRg st="3" end="3"/>
                                            </p:txEl>
                                          </p:spTgt>
                                        </p:tgtEl>
                                        <p:attrNameLst>
                                          <p:attrName>style.visibility</p:attrName>
                                        </p:attrNameLst>
                                      </p:cBhvr>
                                      <p:to>
                                        <p:strVal val="visible"/>
                                      </p:to>
                                    </p:set>
                                    <p:animEffect transition="in" filter="box(in)">
                                      <p:cBhvr>
                                        <p:cTn id="22" dur="500"/>
                                        <p:tgtEl>
                                          <p:spTgt spid="706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667" b="379"/>
          <a:stretch/>
        </p:blipFill>
        <p:spPr>
          <a:xfrm>
            <a:off x="400050" y="819151"/>
            <a:ext cx="8391525" cy="5105400"/>
          </a:xfrm>
          <a:prstGeom prst="rect">
            <a:avLst/>
          </a:prstGeom>
        </p:spPr>
      </p:pic>
    </p:spTree>
    <p:extLst>
      <p:ext uri="{BB962C8B-B14F-4D97-AF65-F5344CB8AC3E}">
        <p14:creationId xmlns:p14="http://schemas.microsoft.com/office/powerpoint/2010/main" val="458755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9" name="Rectangle 3"/>
          <p:cNvSpPr>
            <a:spLocks noGrp="1" noChangeArrowheads="1"/>
          </p:cNvSpPr>
          <p:nvPr>
            <p:ph type="title"/>
          </p:nvPr>
        </p:nvSpPr>
        <p:spPr>
          <a:xfrm>
            <a:off x="457200" y="152400"/>
            <a:ext cx="8229600" cy="944562"/>
          </a:xfrm>
        </p:spPr>
        <p:txBody>
          <a:bodyPr>
            <a:noAutofit/>
          </a:bodyPr>
          <a:lstStyle/>
          <a:p>
            <a:pPr>
              <a:defRPr/>
            </a:pPr>
            <a:r>
              <a:rPr lang="en-US" sz="2600" dirty="0">
                <a:solidFill>
                  <a:srgbClr val="0033CC"/>
                </a:solidFill>
                <a:effectLst>
                  <a:outerShdw blurRad="38100" dist="38100" dir="2700000" algn="tl">
                    <a:srgbClr val="C0C0C0"/>
                  </a:outerShdw>
                </a:effectLst>
                <a:latin typeface="Arial" pitchFamily="34" charset="0"/>
                <a:cs typeface="Arial" pitchFamily="34" charset="0"/>
              </a:rPr>
              <a:t>Cumulative Distribution of Storm Lifetime Peak Wind Speed, with Sample of 1755</a:t>
            </a:r>
            <a:r>
              <a:rPr lang="en-US" sz="2600" dirty="0">
                <a:solidFill>
                  <a:srgbClr val="0033CC"/>
                </a:solidFill>
                <a:latin typeface="Arial" pitchFamily="34" charset="0"/>
                <a:cs typeface="Arial" pitchFamily="34" charset="0"/>
              </a:rPr>
              <a:t> </a:t>
            </a:r>
            <a:r>
              <a:rPr lang="en-US" sz="2600" dirty="0">
                <a:solidFill>
                  <a:srgbClr val="0033CC"/>
                </a:solidFill>
                <a:effectLst>
                  <a:outerShdw blurRad="38100" dist="38100" dir="2700000" algn="tl">
                    <a:srgbClr val="C0C0C0"/>
                  </a:outerShdw>
                </a:effectLst>
                <a:latin typeface="Arial" pitchFamily="34" charset="0"/>
                <a:cs typeface="Arial" pitchFamily="34" charset="0"/>
              </a:rPr>
              <a:t>Synthetic Tracks</a:t>
            </a:r>
          </a:p>
        </p:txBody>
      </p:sp>
      <p:pic>
        <p:nvPicPr>
          <p:cNvPr id="43011" name="Picture 3" descr="C:\Users\Kerry Emaanuel\Riskproject\atlanticrand4histot.png"/>
          <p:cNvPicPr>
            <a:picLocks noChangeAspect="1" noChangeArrowheads="1"/>
          </p:cNvPicPr>
          <p:nvPr/>
        </p:nvPicPr>
        <p:blipFill>
          <a:blip r:embed="rId3" cstate="print"/>
          <a:srcRect/>
          <a:stretch>
            <a:fillRect/>
          </a:stretch>
        </p:blipFill>
        <p:spPr bwMode="auto">
          <a:xfrm>
            <a:off x="685800" y="838200"/>
            <a:ext cx="7571871" cy="5676651"/>
          </a:xfrm>
          <a:prstGeom prst="rect">
            <a:avLst/>
          </a:prstGeom>
          <a:noFill/>
        </p:spPr>
      </p:pic>
      <p:sp>
        <p:nvSpPr>
          <p:cNvPr id="9" name="Text Box 12"/>
          <p:cNvSpPr txBox="1">
            <a:spLocks noChangeArrowheads="1"/>
          </p:cNvSpPr>
          <p:nvPr/>
        </p:nvSpPr>
        <p:spPr bwMode="auto">
          <a:xfrm>
            <a:off x="6934200" y="6216650"/>
            <a:ext cx="1981200" cy="64135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90% confidence bounds</a:t>
            </a:r>
          </a:p>
        </p:txBody>
      </p:sp>
    </p:spTree>
    <p:extLst>
      <p:ext uri="{BB962C8B-B14F-4D97-AF65-F5344CB8AC3E}">
        <p14:creationId xmlns:p14="http://schemas.microsoft.com/office/powerpoint/2010/main" val="5215519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8747" y="215660"/>
            <a:ext cx="76657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Atlantic Annual Cycle</a:t>
            </a:r>
          </a:p>
        </p:txBody>
      </p:sp>
      <p:pic>
        <p:nvPicPr>
          <p:cNvPr id="4" name="Picture 3"/>
          <p:cNvPicPr>
            <a:picLocks noChangeAspect="1"/>
          </p:cNvPicPr>
          <p:nvPr/>
        </p:nvPicPr>
        <p:blipFill>
          <a:blip r:embed="rId2"/>
          <a:stretch>
            <a:fillRect/>
          </a:stretch>
        </p:blipFill>
        <p:spPr>
          <a:xfrm>
            <a:off x="760838" y="1010866"/>
            <a:ext cx="7840308" cy="5452756"/>
          </a:xfrm>
          <a:prstGeom prst="rect">
            <a:avLst/>
          </a:prstGeom>
        </p:spPr>
      </p:pic>
      <p:sp>
        <p:nvSpPr>
          <p:cNvPr id="5" name="TextBox 4"/>
          <p:cNvSpPr txBox="1"/>
          <p:nvPr/>
        </p:nvSpPr>
        <p:spPr>
          <a:xfrm>
            <a:off x="678747" y="6100653"/>
            <a:ext cx="112213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0193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D8DC15-A2EA-425E-9F27-E13693BD1C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992" y="1344526"/>
            <a:ext cx="7620016" cy="4764034"/>
          </a:xfrm>
          <a:prstGeom prst="rect">
            <a:avLst/>
          </a:prstGeom>
        </p:spPr>
      </p:pic>
      <p:sp>
        <p:nvSpPr>
          <p:cNvPr id="6" name="TextBox 5">
            <a:extLst>
              <a:ext uri="{FF2B5EF4-FFF2-40B4-BE49-F238E27FC236}">
                <a16:creationId xmlns:a16="http://schemas.microsoft.com/office/drawing/2014/main" id="{D8D794AB-B2E6-48E1-B9AB-9BFA2DF759ED}"/>
              </a:ext>
            </a:extLst>
          </p:cNvPr>
          <p:cNvSpPr txBox="1"/>
          <p:nvPr/>
        </p:nvSpPr>
        <p:spPr>
          <a:xfrm>
            <a:off x="602343" y="297543"/>
            <a:ext cx="8171543" cy="830997"/>
          </a:xfrm>
          <a:prstGeom prst="rect">
            <a:avLst/>
          </a:prstGeom>
          <a:noFill/>
        </p:spPr>
        <p:txBody>
          <a:bodyPr wrap="square" rtlCol="0">
            <a:spAutoFit/>
          </a:bodyPr>
          <a:lstStyle/>
          <a:p>
            <a:pPr algn="ctr"/>
            <a:r>
              <a:rPr lang="en-US" sz="2400" dirty="0"/>
              <a:t>Downscale NOAA 20</a:t>
            </a:r>
            <a:r>
              <a:rPr lang="en-US" sz="2400" baseline="30000" dirty="0"/>
              <a:t>th</a:t>
            </a:r>
            <a:r>
              <a:rPr lang="en-US" sz="2400" dirty="0"/>
              <a:t> century v.3 for all landfalling Atlantic tropical cyclones; compare to observations (</a:t>
            </a:r>
            <a:r>
              <a:rPr lang="en-US" sz="2400" dirty="0" err="1"/>
              <a:t>IBTrACS</a:t>
            </a:r>
            <a:r>
              <a:rPr lang="en-US" sz="2400" dirty="0"/>
              <a:t>)</a:t>
            </a:r>
          </a:p>
        </p:txBody>
      </p:sp>
      <p:sp>
        <p:nvSpPr>
          <p:cNvPr id="7" name="TextBox 6">
            <a:extLst>
              <a:ext uri="{FF2B5EF4-FFF2-40B4-BE49-F238E27FC236}">
                <a16:creationId xmlns:a16="http://schemas.microsoft.com/office/drawing/2014/main" id="{D892C7CA-E026-40BF-AB5D-06954B463D6A}"/>
              </a:ext>
            </a:extLst>
          </p:cNvPr>
          <p:cNvSpPr txBox="1"/>
          <p:nvPr/>
        </p:nvSpPr>
        <p:spPr>
          <a:xfrm>
            <a:off x="290286" y="6190343"/>
            <a:ext cx="8483600" cy="400110"/>
          </a:xfrm>
          <a:prstGeom prst="rect">
            <a:avLst/>
          </a:prstGeom>
          <a:noFill/>
        </p:spPr>
        <p:txBody>
          <a:bodyPr wrap="square" rtlCol="0">
            <a:spAutoFit/>
          </a:bodyPr>
          <a:lstStyle/>
          <a:p>
            <a:pPr algn="ctr"/>
            <a:r>
              <a:rPr lang="en-US" sz="2000" dirty="0"/>
              <a:t>Dashed lines:  Poisson regression curves</a:t>
            </a:r>
          </a:p>
        </p:txBody>
      </p:sp>
    </p:spTree>
    <p:extLst>
      <p:ext uri="{BB962C8B-B14F-4D97-AF65-F5344CB8AC3E}">
        <p14:creationId xmlns:p14="http://schemas.microsoft.com/office/powerpoint/2010/main" val="42736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226F2-5B4B-4C91-9287-500E8C5CDD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195" y="1119553"/>
            <a:ext cx="7953837" cy="4972739"/>
          </a:xfrm>
          <a:prstGeom prst="rect">
            <a:avLst/>
          </a:prstGeom>
        </p:spPr>
      </p:pic>
      <p:sp>
        <p:nvSpPr>
          <p:cNvPr id="4" name="TextBox 3">
            <a:extLst>
              <a:ext uri="{FF2B5EF4-FFF2-40B4-BE49-F238E27FC236}">
                <a16:creationId xmlns:a16="http://schemas.microsoft.com/office/drawing/2014/main" id="{93CE7656-C026-4BF1-AF87-005AC9CB1E83}"/>
              </a:ext>
            </a:extLst>
          </p:cNvPr>
          <p:cNvSpPr txBox="1"/>
          <p:nvPr/>
        </p:nvSpPr>
        <p:spPr>
          <a:xfrm>
            <a:off x="624114" y="499347"/>
            <a:ext cx="7794172" cy="461665"/>
          </a:xfrm>
          <a:prstGeom prst="rect">
            <a:avLst/>
          </a:prstGeom>
          <a:noFill/>
        </p:spPr>
        <p:txBody>
          <a:bodyPr wrap="square" rtlCol="0">
            <a:spAutoFit/>
          </a:bodyPr>
          <a:lstStyle/>
          <a:p>
            <a:pPr algn="ctr"/>
            <a:r>
              <a:rPr lang="en-US" sz="2400" dirty="0"/>
              <a:t>Same, but downscaling CERA 20</a:t>
            </a:r>
            <a:r>
              <a:rPr lang="en-US" sz="2400" baseline="30000" dirty="0"/>
              <a:t>th</a:t>
            </a:r>
            <a:r>
              <a:rPr lang="en-US" sz="2400" dirty="0"/>
              <a:t> century reanalyses</a:t>
            </a:r>
          </a:p>
        </p:txBody>
      </p:sp>
      <p:sp>
        <p:nvSpPr>
          <p:cNvPr id="5" name="Left Brace 4">
            <a:extLst>
              <a:ext uri="{FF2B5EF4-FFF2-40B4-BE49-F238E27FC236}">
                <a16:creationId xmlns:a16="http://schemas.microsoft.com/office/drawing/2014/main" id="{4E52C8B0-A76E-4AD5-94B4-DFDB76DD92B3}"/>
              </a:ext>
            </a:extLst>
          </p:cNvPr>
          <p:cNvSpPr/>
          <p:nvPr/>
        </p:nvSpPr>
        <p:spPr>
          <a:xfrm rot="16200000">
            <a:off x="5802088" y="3624943"/>
            <a:ext cx="616854" cy="1582057"/>
          </a:xfrm>
          <a:prstGeom prst="leftBrace">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1E8C5A9F-9022-4BAA-AF75-B9CD14889BB0}"/>
              </a:ext>
            </a:extLst>
          </p:cNvPr>
          <p:cNvSpPr txBox="1"/>
          <p:nvPr/>
        </p:nvSpPr>
        <p:spPr>
          <a:xfrm>
            <a:off x="4245429" y="4724399"/>
            <a:ext cx="3730172" cy="646331"/>
          </a:xfrm>
          <a:prstGeom prst="rect">
            <a:avLst/>
          </a:prstGeom>
          <a:noFill/>
        </p:spPr>
        <p:txBody>
          <a:bodyPr wrap="square" rtlCol="0">
            <a:spAutoFit/>
          </a:bodyPr>
          <a:lstStyle/>
          <a:p>
            <a:pPr algn="ctr"/>
            <a:r>
              <a:rPr lang="en-US" dirty="0"/>
              <a:t>Hurricane drought induced by anthropogenic sulfate aerosols</a:t>
            </a:r>
          </a:p>
        </p:txBody>
      </p:sp>
    </p:spTree>
    <p:extLst>
      <p:ext uri="{BB962C8B-B14F-4D97-AF65-F5344CB8AC3E}">
        <p14:creationId xmlns:p14="http://schemas.microsoft.com/office/powerpoint/2010/main" val="375668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F31278-DC8D-41F4-AC54-14B92C7709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41802"/>
            <a:ext cx="9144000" cy="2974395"/>
          </a:xfrm>
          <a:prstGeom prst="rect">
            <a:avLst/>
          </a:prstGeom>
        </p:spPr>
      </p:pic>
      <p:sp>
        <p:nvSpPr>
          <p:cNvPr id="4" name="TextBox 3">
            <a:extLst>
              <a:ext uri="{FF2B5EF4-FFF2-40B4-BE49-F238E27FC236}">
                <a16:creationId xmlns:a16="http://schemas.microsoft.com/office/drawing/2014/main" id="{26BF26ED-993F-4B80-82CF-2D5009584209}"/>
              </a:ext>
            </a:extLst>
          </p:cNvPr>
          <p:cNvSpPr txBox="1"/>
          <p:nvPr/>
        </p:nvSpPr>
        <p:spPr>
          <a:xfrm>
            <a:off x="399143" y="312057"/>
            <a:ext cx="8454571" cy="830997"/>
          </a:xfrm>
          <a:prstGeom prst="rect">
            <a:avLst/>
          </a:prstGeom>
          <a:noFill/>
        </p:spPr>
        <p:txBody>
          <a:bodyPr wrap="square" rtlCol="0">
            <a:spAutoFit/>
          </a:bodyPr>
          <a:lstStyle/>
          <a:p>
            <a:pPr algn="ctr"/>
            <a:r>
              <a:rPr lang="en-US" sz="2400" dirty="0"/>
              <a:t>Global downscaling of 20</a:t>
            </a:r>
            <a:r>
              <a:rPr lang="en-US" sz="2400" baseline="30000" dirty="0"/>
              <a:t>th</a:t>
            </a:r>
            <a:r>
              <a:rPr lang="en-US" sz="2400" dirty="0"/>
              <a:t> century-type reanalyses shows no significant trends</a:t>
            </a:r>
          </a:p>
        </p:txBody>
      </p:sp>
    </p:spTree>
    <p:extLst>
      <p:ext uri="{BB962C8B-B14F-4D97-AF65-F5344CB8AC3E}">
        <p14:creationId xmlns:p14="http://schemas.microsoft.com/office/powerpoint/2010/main" val="30866011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503208" y="152400"/>
            <a:ext cx="8229600" cy="1143000"/>
          </a:xfrm>
          <a:prstGeom prst="rect">
            <a:avLst/>
          </a:prstGeom>
        </p:spPr>
        <p:txBody>
          <a:bodyPr vert="horz" lIns="91440" tIns="45720" rIns="91440" bIns="45720" rtlCol="0" anchor="ctr">
            <a:normAutofit fontScale="92500"/>
          </a:bodyPr>
          <a:lstStyle>
            <a:lvl1pPr algn="ctr" defTabSz="685800"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Global downscaling of 9 CMIP6 models suggest that trend may emerge in this century</a:t>
            </a:r>
          </a:p>
        </p:txBody>
      </p:sp>
      <p:pic>
        <p:nvPicPr>
          <p:cNvPr id="5" name="Picture 4">
            <a:extLst>
              <a:ext uri="{FF2B5EF4-FFF2-40B4-BE49-F238E27FC236}">
                <a16:creationId xmlns:a16="http://schemas.microsoft.com/office/drawing/2014/main" id="{FA04F6A7-4A84-4B7E-A5D3-74F730F05D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696" y="1356115"/>
            <a:ext cx="7328217" cy="5498256"/>
          </a:xfrm>
          <a:prstGeom prst="rect">
            <a:avLst/>
          </a:prstGeom>
        </p:spPr>
      </p:pic>
    </p:spTree>
    <p:extLst>
      <p:ext uri="{BB962C8B-B14F-4D97-AF65-F5344CB8AC3E}">
        <p14:creationId xmlns:p14="http://schemas.microsoft.com/office/powerpoint/2010/main" val="8091251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47530" y="3748342"/>
            <a:ext cx="2135926"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Medicane</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“Zorba” making landfall in southwest Peloponnese, September 29</a:t>
            </a:r>
            <a:r>
              <a:rPr kumimoji="0" lang="en-US" sz="16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th</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2018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5387" y="1598454"/>
            <a:ext cx="5539707" cy="4688045"/>
          </a:xfrm>
          <a:prstGeom prst="rect">
            <a:avLst/>
          </a:prstGeom>
        </p:spPr>
      </p:pic>
      <p:sp>
        <p:nvSpPr>
          <p:cNvPr id="5" name="TextBox 4"/>
          <p:cNvSpPr txBox="1"/>
          <p:nvPr/>
        </p:nvSpPr>
        <p:spPr>
          <a:xfrm>
            <a:off x="970241" y="432770"/>
            <a:ext cx="70569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Mediterranean Hurricanes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Medicanes</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135597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rPr>
              <a:t>Program</a:t>
            </a:r>
          </a:p>
        </p:txBody>
      </p:sp>
      <p:sp>
        <p:nvSpPr>
          <p:cNvPr id="6" name="Content Placeholder 5"/>
          <p:cNvSpPr>
            <a:spLocks noGrp="1"/>
          </p:cNvSpPr>
          <p:nvPr>
            <p:ph idx="1"/>
          </p:nvPr>
        </p:nvSpPr>
        <p:spPr/>
        <p:txBody>
          <a:bodyPr/>
          <a:lstStyle/>
          <a:p>
            <a:r>
              <a:rPr lang="en-US" dirty="0"/>
              <a:t>  Tropical cyclones: Theory and observations</a:t>
            </a:r>
          </a:p>
          <a:p>
            <a:endParaRPr lang="en-US" dirty="0"/>
          </a:p>
          <a:p>
            <a:r>
              <a:rPr lang="en-US" dirty="0"/>
              <a:t>  Using physics to downscale TCs, medicanes, and polar lows</a:t>
            </a:r>
          </a:p>
          <a:p>
            <a:endParaRPr lang="en-US" dirty="0"/>
          </a:p>
          <a:p>
            <a:r>
              <a:rPr lang="en-US" dirty="0"/>
              <a:t>  Severe convective storms: Some theoretical considerations</a:t>
            </a:r>
          </a:p>
          <a:p>
            <a:endParaRPr lang="en-US" dirty="0"/>
          </a:p>
          <a:p>
            <a:r>
              <a:rPr lang="en-US" dirty="0"/>
              <a:t>  Summary</a:t>
            </a:r>
          </a:p>
        </p:txBody>
      </p:sp>
    </p:spTree>
    <p:extLst>
      <p:ext uri="{BB962C8B-B14F-4D97-AF65-F5344CB8AC3E}">
        <p14:creationId xmlns:p14="http://schemas.microsoft.com/office/powerpoint/2010/main" val="3318076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descr="best_REANs_MEANs_TRACKDENSITY_robust"/>
          <p:cNvPicPr>
            <a:picLocks noChangeAspect="1" noChangeArrowheads="1"/>
          </p:cNvPicPr>
          <p:nvPr/>
        </p:nvPicPr>
        <p:blipFill rotWithShape="1">
          <a:blip r:embed="rId2">
            <a:extLst>
              <a:ext uri="{28A0092B-C50C-407E-A947-70E740481C1C}">
                <a14:useLocalDpi xmlns:a14="http://schemas.microsoft.com/office/drawing/2010/main" val="0"/>
              </a:ext>
            </a:extLst>
          </a:blip>
          <a:srcRect l="21943" t="65934" r="23201"/>
          <a:stretch/>
        </p:blipFill>
        <p:spPr bwMode="auto">
          <a:xfrm>
            <a:off x="246403" y="460687"/>
            <a:ext cx="4838511" cy="31131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51" name="Picture 3" descr="best_REANs_MEANs_RETURN_60_kts_robust"/>
          <p:cNvPicPr>
            <a:picLocks noChangeAspect="1" noChangeArrowheads="1"/>
          </p:cNvPicPr>
          <p:nvPr/>
        </p:nvPicPr>
        <p:blipFill rotWithShape="1">
          <a:blip r:embed="rId3">
            <a:extLst>
              <a:ext uri="{28A0092B-C50C-407E-A947-70E740481C1C}">
                <a14:useLocalDpi xmlns:a14="http://schemas.microsoft.com/office/drawing/2010/main" val="0"/>
              </a:ext>
            </a:extLst>
          </a:blip>
          <a:srcRect l="21678" t="66648" r="22911"/>
          <a:stretch/>
        </p:blipFill>
        <p:spPr bwMode="auto">
          <a:xfrm>
            <a:off x="227079" y="3671560"/>
            <a:ext cx="4857835" cy="30293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18955" y="162910"/>
            <a:ext cx="736406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Response of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Medicanes</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to a Changing Climate</a:t>
            </a:r>
          </a:p>
        </p:txBody>
      </p:sp>
      <p:sp>
        <p:nvSpPr>
          <p:cNvPr id="5" name="TextBox 4"/>
          <p:cNvSpPr txBox="1"/>
          <p:nvPr/>
        </p:nvSpPr>
        <p:spPr>
          <a:xfrm>
            <a:off x="5158333" y="6114614"/>
            <a:ext cx="371344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Romero and Emanuel, </a:t>
            </a: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 </a:t>
            </a:r>
            <a:r>
              <a:rPr kumimoji="0" lang="en-US" sz="1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Clim</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2017</a:t>
            </a:r>
          </a:p>
        </p:txBody>
      </p:sp>
      <p:sp>
        <p:nvSpPr>
          <p:cNvPr id="6" name="TextBox 5"/>
          <p:cNvSpPr txBox="1"/>
          <p:nvPr/>
        </p:nvSpPr>
        <p:spPr>
          <a:xfrm>
            <a:off x="5158333" y="3041233"/>
            <a:ext cx="36645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Based on downscaling of 30 CMIP5 models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(light and dark hatching; &gt; 66% and 80% consensus)</a:t>
            </a:r>
          </a:p>
        </p:txBody>
      </p:sp>
      <p:sp>
        <p:nvSpPr>
          <p:cNvPr id="7" name="TextBox 6"/>
          <p:cNvSpPr txBox="1"/>
          <p:nvPr/>
        </p:nvSpPr>
        <p:spPr>
          <a:xfrm>
            <a:off x="5249075" y="1445181"/>
            <a:ext cx="321785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Change in multi-model mean </a:t>
            </a: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track density</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RCP 8.5 –historical (2090-1995)</a:t>
            </a:r>
          </a:p>
        </p:txBody>
      </p:sp>
      <p:sp>
        <p:nvSpPr>
          <p:cNvPr id="10" name="TextBox 9"/>
          <p:cNvSpPr txBox="1"/>
          <p:nvPr/>
        </p:nvSpPr>
        <p:spPr>
          <a:xfrm>
            <a:off x="5249075" y="4418853"/>
            <a:ext cx="321785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Change in multi-model mean </a:t>
            </a: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frequency of winds &gt; 60 knots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RCP 8.5 –historical (2090-1995)</a:t>
            </a:r>
          </a:p>
        </p:txBody>
      </p:sp>
    </p:spTree>
    <p:extLst>
      <p:ext uri="{BB962C8B-B14F-4D97-AF65-F5344CB8AC3E}">
        <p14:creationId xmlns:p14="http://schemas.microsoft.com/office/powerpoint/2010/main" val="23400258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7273" y="321087"/>
            <a:ext cx="7664207"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Polar Lows</a:t>
            </a:r>
          </a:p>
        </p:txBody>
      </p:sp>
      <p:pic>
        <p:nvPicPr>
          <p:cNvPr id="4" name="Picture 3"/>
          <p:cNvPicPr>
            <a:picLocks noChangeAspect="1"/>
          </p:cNvPicPr>
          <p:nvPr/>
        </p:nvPicPr>
        <p:blipFill>
          <a:blip r:embed="rId2"/>
          <a:stretch>
            <a:fillRect/>
          </a:stretch>
        </p:blipFill>
        <p:spPr>
          <a:xfrm>
            <a:off x="1410975" y="1163183"/>
            <a:ext cx="6504517" cy="5377067"/>
          </a:xfrm>
          <a:prstGeom prst="rect">
            <a:avLst/>
          </a:prstGeom>
        </p:spPr>
      </p:pic>
    </p:spTree>
    <p:extLst>
      <p:ext uri="{BB962C8B-B14F-4D97-AF65-F5344CB8AC3E}">
        <p14:creationId xmlns:p14="http://schemas.microsoft.com/office/powerpoint/2010/main" val="7209343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782" y="728950"/>
            <a:ext cx="8941258" cy="2862849"/>
          </a:xfrm>
          <a:prstGeom prst="rect">
            <a:avLst/>
          </a:prstGeom>
        </p:spPr>
      </p:pic>
      <p:sp>
        <p:nvSpPr>
          <p:cNvPr id="3" name="TextBox 2"/>
          <p:cNvSpPr txBox="1"/>
          <p:nvPr/>
        </p:nvSpPr>
        <p:spPr>
          <a:xfrm>
            <a:off x="5172293" y="6247237"/>
            <a:ext cx="371344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Romero and Emanuel, </a:t>
            </a: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 </a:t>
            </a:r>
            <a:r>
              <a:rPr kumimoji="0" lang="en-US" sz="1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Clim</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2017</a:t>
            </a:r>
          </a:p>
        </p:txBody>
      </p:sp>
      <p:sp>
        <p:nvSpPr>
          <p:cNvPr id="4" name="TextBox 3"/>
          <p:cNvSpPr txBox="1"/>
          <p:nvPr/>
        </p:nvSpPr>
        <p:spPr>
          <a:xfrm>
            <a:off x="718955" y="162910"/>
            <a:ext cx="736406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Response of Polar</a:t>
            </a:r>
            <a:r>
              <a:rPr kumimoji="0" lang="en-US" sz="24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Lows</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to a Changing Climate</a:t>
            </a:r>
          </a:p>
        </p:txBody>
      </p:sp>
      <p:pic>
        <p:nvPicPr>
          <p:cNvPr id="5" name="Picture 4"/>
          <p:cNvPicPr>
            <a:picLocks noChangeAspect="1"/>
          </p:cNvPicPr>
          <p:nvPr/>
        </p:nvPicPr>
        <p:blipFill>
          <a:blip r:embed="rId3"/>
          <a:stretch>
            <a:fillRect/>
          </a:stretch>
        </p:blipFill>
        <p:spPr>
          <a:xfrm>
            <a:off x="76782" y="3790223"/>
            <a:ext cx="4882683" cy="3008446"/>
          </a:xfrm>
          <a:prstGeom prst="rect">
            <a:avLst/>
          </a:prstGeom>
        </p:spPr>
      </p:pic>
      <p:sp>
        <p:nvSpPr>
          <p:cNvPr id="6" name="TextBox 5"/>
          <p:cNvSpPr txBox="1"/>
          <p:nvPr/>
        </p:nvSpPr>
        <p:spPr>
          <a:xfrm>
            <a:off x="5172293" y="4457853"/>
            <a:ext cx="321785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Change in multi-model mean </a:t>
            </a: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track density</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RCP 8.5 –historical (2090-1995)</a:t>
            </a:r>
          </a:p>
        </p:txBody>
      </p:sp>
    </p:spTree>
    <p:extLst>
      <p:ext uri="{BB962C8B-B14F-4D97-AF65-F5344CB8AC3E}">
        <p14:creationId xmlns:p14="http://schemas.microsoft.com/office/powerpoint/2010/main" val="19119276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8000"/>
            <a:lum/>
          </a:blip>
          <a:srcRect/>
          <a:stretch>
            <a:fillRect t="-8000" b="-8000"/>
          </a:stretch>
        </a:blipFill>
        <a:effectLst/>
      </p:bgPr>
    </p:bg>
    <p:spTree>
      <p:nvGrpSpPr>
        <p:cNvPr id="1" name=""/>
        <p:cNvGrpSpPr/>
        <p:nvPr/>
      </p:nvGrpSpPr>
      <p:grpSpPr>
        <a:xfrm>
          <a:off x="0" y="0"/>
          <a:ext cx="0" cy="0"/>
          <a:chOff x="0" y="0"/>
          <a:chExt cx="0" cy="0"/>
        </a:xfrm>
      </p:grpSpPr>
      <p:sp>
        <p:nvSpPr>
          <p:cNvPr id="7" name="Title 6"/>
          <p:cNvSpPr>
            <a:spLocks noGrp="1"/>
          </p:cNvSpPr>
          <p:nvPr>
            <p:ph type="ctrTitle"/>
          </p:nvPr>
        </p:nvSpPr>
        <p:spPr>
          <a:xfrm>
            <a:off x="1143000" y="1070263"/>
            <a:ext cx="6858000" cy="1826636"/>
          </a:xfrm>
        </p:spPr>
        <p:txBody>
          <a:bodyPr>
            <a:normAutofit/>
          </a:bodyPr>
          <a:lstStyle/>
          <a:p>
            <a:r>
              <a:rPr lang="en-US" b="1" dirty="0">
                <a:solidFill>
                  <a:srgbClr val="0000FF"/>
                </a:solidFill>
              </a:rPr>
              <a:t>The future of severe convective storms</a:t>
            </a:r>
            <a:endParaRPr lang="en-US" dirty="0">
              <a:solidFill>
                <a:srgbClr val="0000FF"/>
              </a:solidFill>
            </a:endParaRPr>
          </a:p>
        </p:txBody>
      </p:sp>
    </p:spTree>
    <p:extLst>
      <p:ext uri="{BB962C8B-B14F-4D97-AF65-F5344CB8AC3E}">
        <p14:creationId xmlns:p14="http://schemas.microsoft.com/office/powerpoint/2010/main" val="25739539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2864"/>
          <a:stretch/>
        </p:blipFill>
        <p:spPr>
          <a:xfrm>
            <a:off x="2990509" y="284797"/>
            <a:ext cx="5673552" cy="6443174"/>
          </a:xfrm>
          <a:prstGeom prst="rect">
            <a:avLst/>
          </a:prstGeom>
        </p:spPr>
      </p:pic>
      <p:sp>
        <p:nvSpPr>
          <p:cNvPr id="3" name="TextBox 2"/>
          <p:cNvSpPr txBox="1"/>
          <p:nvPr/>
        </p:nvSpPr>
        <p:spPr>
          <a:xfrm>
            <a:off x="323776" y="1610220"/>
            <a:ext cx="21799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Even worse consequences…</a:t>
            </a:r>
            <a:endParaRPr kumimoji="0" lang="en-US" sz="20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5855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6446BE-1E33-45CD-8744-482BA89CB62D}"/>
              </a:ext>
            </a:extLst>
          </p:cNvPr>
          <p:cNvSpPr txBox="1"/>
          <p:nvPr/>
        </p:nvSpPr>
        <p:spPr>
          <a:xfrm>
            <a:off x="493486" y="195943"/>
            <a:ext cx="7997371"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Global Hail Climatology</a:t>
            </a:r>
          </a:p>
        </p:txBody>
      </p:sp>
      <p:pic>
        <p:nvPicPr>
          <p:cNvPr id="4" name="Picture 3">
            <a:extLst>
              <a:ext uri="{FF2B5EF4-FFF2-40B4-BE49-F238E27FC236}">
                <a16:creationId xmlns:a16="http://schemas.microsoft.com/office/drawing/2014/main" id="{1214FA85-D771-4901-9BC2-B85D3795D97B}"/>
              </a:ext>
            </a:extLst>
          </p:cNvPr>
          <p:cNvPicPr>
            <a:picLocks noChangeAspect="1"/>
          </p:cNvPicPr>
          <p:nvPr/>
        </p:nvPicPr>
        <p:blipFill>
          <a:blip r:embed="rId2"/>
          <a:stretch>
            <a:fillRect/>
          </a:stretch>
        </p:blipFill>
        <p:spPr>
          <a:xfrm>
            <a:off x="0" y="901491"/>
            <a:ext cx="9144000" cy="5417874"/>
          </a:xfrm>
          <a:prstGeom prst="rect">
            <a:avLst/>
          </a:prstGeom>
        </p:spPr>
      </p:pic>
      <p:sp>
        <p:nvSpPr>
          <p:cNvPr id="5" name="TextBox 4">
            <a:extLst>
              <a:ext uri="{FF2B5EF4-FFF2-40B4-BE49-F238E27FC236}">
                <a16:creationId xmlns:a16="http://schemas.microsoft.com/office/drawing/2014/main" id="{A0B09C2C-F016-42E7-AF66-650C911F0E0A}"/>
              </a:ext>
            </a:extLst>
          </p:cNvPr>
          <p:cNvSpPr txBox="1"/>
          <p:nvPr/>
        </p:nvSpPr>
        <p:spPr>
          <a:xfrm>
            <a:off x="5878287" y="6408057"/>
            <a:ext cx="3556000" cy="369332"/>
          </a:xfrm>
          <a:prstGeom prst="rect">
            <a:avLst/>
          </a:prstGeom>
          <a:noFill/>
        </p:spPr>
        <p:txBody>
          <a:bodyPr wrap="square" rtlCol="0">
            <a:spAutoFit/>
          </a:bodyPr>
          <a:lstStyle/>
          <a:p>
            <a:r>
              <a:rPr lang="en-US" dirty="0" err="1">
                <a:latin typeface="Arial" panose="020B0604020202020204" pitchFamily="34" charset="0"/>
                <a:cs typeface="Arial" panose="020B0604020202020204" pitchFamily="34" charset="0"/>
              </a:rPr>
              <a:t>Raupach</a:t>
            </a:r>
            <a:r>
              <a:rPr lang="en-US" dirty="0">
                <a:latin typeface="Arial" panose="020B0604020202020204" pitchFamily="34" charset="0"/>
                <a:cs typeface="Arial" panose="020B0604020202020204" pitchFamily="34" charset="0"/>
              </a:rPr>
              <a:t> et al., </a:t>
            </a:r>
            <a:r>
              <a:rPr lang="en-US" i="1" dirty="0">
                <a:latin typeface="Arial" panose="020B0604020202020204" pitchFamily="34" charset="0"/>
                <a:cs typeface="Arial" panose="020B0604020202020204" pitchFamily="34" charset="0"/>
              </a:rPr>
              <a:t>Nature</a:t>
            </a:r>
            <a:r>
              <a:rPr lang="en-US" dirty="0">
                <a:latin typeface="Arial" panose="020B0604020202020204" pitchFamily="34" charset="0"/>
                <a:cs typeface="Arial" panose="020B0604020202020204" pitchFamily="34" charset="0"/>
              </a:rPr>
              <a:t>, 2021</a:t>
            </a:r>
          </a:p>
        </p:txBody>
      </p:sp>
    </p:spTree>
    <p:extLst>
      <p:ext uri="{BB962C8B-B14F-4D97-AF65-F5344CB8AC3E}">
        <p14:creationId xmlns:p14="http://schemas.microsoft.com/office/powerpoint/2010/main" val="10535180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rPr>
              <a:t>Hypothesis:</a:t>
            </a:r>
          </a:p>
        </p:txBody>
      </p:sp>
      <p:sp>
        <p:nvSpPr>
          <p:cNvPr id="3" name="Content Placeholder 2"/>
          <p:cNvSpPr>
            <a:spLocks noGrp="1"/>
          </p:cNvSpPr>
          <p:nvPr>
            <p:ph idx="1"/>
          </p:nvPr>
        </p:nvSpPr>
        <p:spPr>
          <a:xfrm>
            <a:off x="706288" y="2386342"/>
            <a:ext cx="7886700" cy="2228790"/>
          </a:xfrm>
        </p:spPr>
        <p:txBody>
          <a:bodyPr/>
          <a:lstStyle/>
          <a:p>
            <a:r>
              <a:rPr lang="en-US" dirty="0"/>
              <a:t>  </a:t>
            </a:r>
            <a:r>
              <a:rPr lang="en-US" sz="2800" dirty="0"/>
              <a:t>Large CAPE is produced when a deep, dry-	adiabatic layer is advected over moist soil 	which is then subjected to solar heating.</a:t>
            </a:r>
          </a:p>
        </p:txBody>
      </p:sp>
      <p:sp>
        <p:nvSpPr>
          <p:cNvPr id="4" name="Rectangle 3"/>
          <p:cNvSpPr/>
          <p:nvPr/>
        </p:nvSpPr>
        <p:spPr>
          <a:xfrm>
            <a:off x="3151413" y="5310785"/>
            <a:ext cx="5910943"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mn-cs"/>
              </a:rPr>
              <a:t>Agard</a:t>
            </a: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 V., and K. Emanuel, 2017: </a:t>
            </a:r>
            <a:r>
              <a:rPr kumimoji="0" lang="en-US"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mn-cs"/>
              </a:rPr>
              <a:t>Clausius</a:t>
            </a: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a:t>
            </a:r>
            <a:r>
              <a:rPr kumimoji="0" lang="en-US"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mn-cs"/>
              </a:rPr>
              <a:t>Clapeyron</a:t>
            </a: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 scaling of peak CAPE in continental convective storm environments. </a:t>
            </a:r>
            <a:r>
              <a:rPr kumimoji="0" lang="en-US" sz="1800" b="0" i="1"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J. Atmos. Sci.</a:t>
            </a: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 </a:t>
            </a:r>
            <a:r>
              <a:rPr kumimoji="0" lang="en-US" sz="1800" b="1"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74,</a:t>
            </a: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 3043-3054.</a:t>
            </a:r>
          </a:p>
        </p:txBody>
      </p:sp>
    </p:spTree>
    <p:extLst>
      <p:ext uri="{BB962C8B-B14F-4D97-AF65-F5344CB8AC3E}">
        <p14:creationId xmlns:p14="http://schemas.microsoft.com/office/powerpoint/2010/main" val="40836676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094" y="223595"/>
            <a:ext cx="7886700" cy="1325563"/>
          </a:xfrm>
        </p:spPr>
        <p:txBody>
          <a:bodyPr/>
          <a:lstStyle/>
          <a:p>
            <a:pPr algn="ctr"/>
            <a:r>
              <a:rPr lang="en-US" dirty="0">
                <a:solidFill>
                  <a:srgbClr val="0000FF"/>
                </a:solidFill>
              </a:rPr>
              <a:t>We can model these circumstances with an idealized initial value problem</a:t>
            </a:r>
          </a:p>
        </p:txBody>
      </p:sp>
      <p:sp>
        <p:nvSpPr>
          <p:cNvPr id="4" name="TextBox 3"/>
          <p:cNvSpPr txBox="1"/>
          <p:nvPr/>
        </p:nvSpPr>
        <p:spPr>
          <a:xfrm>
            <a:off x="7231310" y="1780633"/>
            <a:ext cx="1796992"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Start with a dry-adiabatic column over a heated, dry surface</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788" y="1463769"/>
            <a:ext cx="6495484" cy="5188701"/>
          </a:xfrm>
          <a:prstGeom prst="rect">
            <a:avLst/>
          </a:prstGeom>
        </p:spPr>
      </p:pic>
      <p:sp>
        <p:nvSpPr>
          <p:cNvPr id="5" name="TextBox 4"/>
          <p:cNvSpPr txBox="1"/>
          <p:nvPr/>
        </p:nvSpPr>
        <p:spPr>
          <a:xfrm>
            <a:off x="5845629" y="4114800"/>
            <a:ext cx="269421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Calibri" panose="020F0502020204030204"/>
                <a:ea typeface="+mn-ea"/>
                <a:cs typeface="+mn-cs"/>
              </a:rPr>
              <a:t>Dry static energy=D</a:t>
            </a:r>
            <a:r>
              <a:rPr kumimoji="0" lang="en-US" sz="1600" b="0" i="0" u="none" strike="noStrike" kern="1200" cap="none" spc="0" normalizeH="0" baseline="-25000" noProof="0" dirty="0">
                <a:ln>
                  <a:noFill/>
                </a:ln>
                <a:solidFill>
                  <a:srgbClr val="0000FF"/>
                </a:solidFill>
                <a:effectLst/>
                <a:uLnTx/>
                <a:uFillTx/>
                <a:latin typeface="Calibri" panose="020F0502020204030204"/>
                <a:ea typeface="+mn-ea"/>
                <a:cs typeface="+mn-cs"/>
              </a:rPr>
              <a:t>0</a:t>
            </a:r>
          </a:p>
        </p:txBody>
      </p:sp>
      <p:sp>
        <p:nvSpPr>
          <p:cNvPr id="6" name="TextBox 5"/>
          <p:cNvSpPr txBox="1"/>
          <p:nvPr/>
        </p:nvSpPr>
        <p:spPr>
          <a:xfrm>
            <a:off x="5666015" y="4436861"/>
            <a:ext cx="269421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Calibri" panose="020F0502020204030204"/>
                <a:ea typeface="+mn-ea"/>
                <a:cs typeface="+mn-cs"/>
              </a:rPr>
              <a:t>Moist static energy=D</a:t>
            </a:r>
            <a:r>
              <a:rPr kumimoji="0" lang="en-US" sz="1600" b="0" i="0" u="none" strike="noStrike" kern="1200" cap="none" spc="0" normalizeH="0" baseline="-25000" noProof="0" dirty="0">
                <a:ln>
                  <a:noFill/>
                </a:ln>
                <a:solidFill>
                  <a:srgbClr val="0000FF"/>
                </a:solidFill>
                <a:effectLst/>
                <a:uLnTx/>
                <a:uFillTx/>
                <a:latin typeface="Calibri" panose="020F0502020204030204"/>
                <a:ea typeface="+mn-ea"/>
                <a:cs typeface="+mn-cs"/>
              </a:rPr>
              <a:t>0</a:t>
            </a:r>
          </a:p>
        </p:txBody>
      </p:sp>
      <p:sp>
        <p:nvSpPr>
          <p:cNvPr id="3" name="TextBox 2"/>
          <p:cNvSpPr txBox="1"/>
          <p:nvPr/>
        </p:nvSpPr>
        <p:spPr>
          <a:xfrm>
            <a:off x="6651646" y="5524251"/>
            <a:ext cx="57966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a:t>
            </a:r>
            <a:r>
              <a:rPr kumimoji="0" lang="en-US" sz="1600" b="0" i="0" u="none" strike="noStrike" kern="1200" cap="none" spc="0" normalizeH="0" baseline="-25000" noProof="0" dirty="0" err="1">
                <a:ln>
                  <a:noFill/>
                </a:ln>
                <a:solidFill>
                  <a:srgbClr val="0000FF"/>
                </a:solidFill>
                <a:effectLst/>
                <a:uLnTx/>
                <a:uFillTx/>
                <a:latin typeface="Arial" panose="020B0604020202020204" pitchFamily="34" charset="0"/>
                <a:ea typeface="+mn-ea"/>
                <a:cs typeface="Arial" panose="020B0604020202020204" pitchFamily="34" charset="0"/>
              </a:rPr>
              <a:t>s</a:t>
            </a:r>
            <a:endParaRPr kumimoji="0" lang="en-US" sz="1600" b="0" i="0" u="none" strike="noStrike" kern="1200" cap="none" spc="0" normalizeH="0" baseline="-2500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964697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645885" y="372624"/>
            <a:ext cx="784497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panose="020F0502020204030204"/>
                <a:ea typeface="+mn-ea"/>
                <a:cs typeface="+mn-cs"/>
              </a:rPr>
              <a:t>Replace lower boundary by a moist soil surface and create an initially thin, moist boundary layer. Then heat surface with solar radiation and allow new boundary layer to develop.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3164" y="1710348"/>
            <a:ext cx="5946320" cy="4750019"/>
          </a:xfrm>
          <a:prstGeom prst="rect">
            <a:avLst/>
          </a:prstGeom>
        </p:spPr>
      </p:pic>
    </p:spTree>
    <p:extLst>
      <p:ext uri="{BB962C8B-B14F-4D97-AF65-F5344CB8AC3E}">
        <p14:creationId xmlns:p14="http://schemas.microsoft.com/office/powerpoint/2010/main" val="5589215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6084" y="461766"/>
            <a:ext cx="7671832" cy="5934468"/>
          </a:xfrm>
          <a:prstGeom prst="rect">
            <a:avLst/>
          </a:prstGeom>
        </p:spPr>
      </p:pic>
    </p:spTree>
    <p:extLst>
      <p:ext uri="{BB962C8B-B14F-4D97-AF65-F5344CB8AC3E}">
        <p14:creationId xmlns:p14="http://schemas.microsoft.com/office/powerpoint/2010/main" val="3661846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179" y="1663689"/>
            <a:ext cx="8331477" cy="2763168"/>
          </a:xfrm>
        </p:spPr>
        <p:txBody>
          <a:bodyPr/>
          <a:lstStyle/>
          <a:p>
            <a:r>
              <a:rPr lang="en-US" dirty="0">
                <a:solidFill>
                  <a:srgbClr val="0000FF"/>
                </a:solidFill>
              </a:rPr>
              <a:t>Tropical Cyclone Potential Intensity:</a:t>
            </a:r>
            <a:br>
              <a:rPr lang="en-US" dirty="0">
                <a:solidFill>
                  <a:srgbClr val="0000FF"/>
                </a:solidFill>
              </a:rPr>
            </a:br>
            <a:r>
              <a:rPr lang="en-US" dirty="0">
                <a:solidFill>
                  <a:srgbClr val="0000FF"/>
                </a:solidFill>
              </a:rPr>
              <a:t>A thermodynamic upper bound on the maximum magnitude of surface winds</a:t>
            </a:r>
          </a:p>
        </p:txBody>
      </p:sp>
    </p:spTree>
    <p:extLst>
      <p:ext uri="{BB962C8B-B14F-4D97-AF65-F5344CB8AC3E}">
        <p14:creationId xmlns:p14="http://schemas.microsoft.com/office/powerpoint/2010/main" val="35077079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6084" y="461766"/>
            <a:ext cx="7671832" cy="5934468"/>
          </a:xfrm>
          <a:prstGeom prst="rect">
            <a:avLst/>
          </a:prstGeom>
        </p:spPr>
      </p:pic>
    </p:spTree>
    <p:extLst>
      <p:ext uri="{BB962C8B-B14F-4D97-AF65-F5344CB8AC3E}">
        <p14:creationId xmlns:p14="http://schemas.microsoft.com/office/powerpoint/2010/main" val="36598082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144497"/>
          </a:xfrm>
        </p:spPr>
        <p:txBody>
          <a:bodyPr>
            <a:normAutofit/>
          </a:bodyPr>
          <a:lstStyle/>
          <a:p>
            <a:r>
              <a:rPr lang="en-US" dirty="0">
                <a:solidFill>
                  <a:srgbClr val="0000FF"/>
                </a:solidFill>
              </a:rPr>
              <a:t>Long-time Asymptotic Cape Scaling</a:t>
            </a:r>
          </a:p>
        </p:txBody>
      </p:sp>
      <p:graphicFrame>
        <p:nvGraphicFramePr>
          <p:cNvPr id="3" name="Object 2"/>
          <p:cNvGraphicFramePr>
            <a:graphicFrameLocks noChangeAspect="1"/>
          </p:cNvGraphicFramePr>
          <p:nvPr>
            <p:extLst/>
          </p:nvPr>
        </p:nvGraphicFramePr>
        <p:xfrm>
          <a:off x="398613" y="1941767"/>
          <a:ext cx="2697095" cy="1103357"/>
        </p:xfrm>
        <a:graphic>
          <a:graphicData uri="http://schemas.openxmlformats.org/presentationml/2006/ole">
            <mc:AlternateContent xmlns:mc="http://schemas.openxmlformats.org/markup-compatibility/2006">
              <mc:Choice xmlns:v="urn:schemas-microsoft-com:vml" Requires="v">
                <p:oleObj spid="_x0000_s1038" name="Equation" r:id="rId3" imgW="1117440" imgH="457200" progId="Equation.DSMT4">
                  <p:embed/>
                </p:oleObj>
              </mc:Choice>
              <mc:Fallback>
                <p:oleObj name="Equation" r:id="rId3" imgW="1117440" imgH="457200" progId="Equation.DSMT4">
                  <p:embed/>
                  <p:pic>
                    <p:nvPicPr>
                      <p:cNvPr id="3" name="Object 2"/>
                      <p:cNvPicPr/>
                      <p:nvPr/>
                    </p:nvPicPr>
                    <p:blipFill>
                      <a:blip r:embed="rId4"/>
                      <a:stretch>
                        <a:fillRect/>
                      </a:stretch>
                    </p:blipFill>
                    <p:spPr>
                      <a:xfrm>
                        <a:off x="398613" y="1941767"/>
                        <a:ext cx="2697095" cy="1103357"/>
                      </a:xfrm>
                      <a:prstGeom prst="rect">
                        <a:avLst/>
                      </a:prstGeom>
                    </p:spPr>
                  </p:pic>
                </p:oleObj>
              </mc:Fallback>
            </mc:AlternateContent>
          </a:graphicData>
        </a:graphic>
      </p:graphicFrame>
      <p:graphicFrame>
        <p:nvGraphicFramePr>
          <p:cNvPr id="4" name="Object 3"/>
          <p:cNvGraphicFramePr>
            <a:graphicFrameLocks noChangeAspect="1"/>
          </p:cNvGraphicFramePr>
          <p:nvPr>
            <p:extLst/>
          </p:nvPr>
        </p:nvGraphicFramePr>
        <p:xfrm>
          <a:off x="927100" y="3165475"/>
          <a:ext cx="7288213" cy="1169988"/>
        </p:xfrm>
        <a:graphic>
          <a:graphicData uri="http://schemas.openxmlformats.org/presentationml/2006/ole">
            <mc:AlternateContent xmlns:mc="http://schemas.openxmlformats.org/markup-compatibility/2006">
              <mc:Choice xmlns:v="urn:schemas-microsoft-com:vml" Requires="v">
                <p:oleObj spid="_x0000_s1039" name="Equation" r:id="rId5" imgW="3009600" imgH="482400" progId="Equation.DSMT4">
                  <p:embed/>
                </p:oleObj>
              </mc:Choice>
              <mc:Fallback>
                <p:oleObj name="Equation" r:id="rId5" imgW="3009600" imgH="482400" progId="Equation.DSMT4">
                  <p:embed/>
                  <p:pic>
                    <p:nvPicPr>
                      <p:cNvPr id="4" name="Object 3"/>
                      <p:cNvPicPr/>
                      <p:nvPr/>
                    </p:nvPicPr>
                    <p:blipFill>
                      <a:blip r:embed="rId6"/>
                      <a:stretch>
                        <a:fillRect/>
                      </a:stretch>
                    </p:blipFill>
                    <p:spPr>
                      <a:xfrm>
                        <a:off x="927100" y="3165475"/>
                        <a:ext cx="7288213" cy="1169988"/>
                      </a:xfrm>
                      <a:prstGeom prst="rect">
                        <a:avLst/>
                      </a:prstGeom>
                    </p:spPr>
                  </p:pic>
                </p:oleObj>
              </mc:Fallback>
            </mc:AlternateContent>
          </a:graphicData>
        </a:graphic>
      </p:graphicFrame>
      <p:sp>
        <p:nvSpPr>
          <p:cNvPr id="5" name="TextBox 4"/>
          <p:cNvSpPr txBox="1"/>
          <p:nvPr/>
        </p:nvSpPr>
        <p:spPr>
          <a:xfrm>
            <a:off x="1616529" y="4686300"/>
            <a:ext cx="61477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Clausius-Clapeyron scaling of peak CAPE</a:t>
            </a:r>
          </a:p>
        </p:txBody>
      </p:sp>
      <p:cxnSp>
        <p:nvCxnSpPr>
          <p:cNvPr id="7" name="Straight Arrow Connector 6"/>
          <p:cNvCxnSpPr/>
          <p:nvPr/>
        </p:nvCxnSpPr>
        <p:spPr>
          <a:xfrm flipV="1">
            <a:off x="3404507" y="4024993"/>
            <a:ext cx="391886" cy="661307"/>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988379" y="2253343"/>
            <a:ext cx="35269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CAPE increases with surface wind speed</a:t>
            </a:r>
          </a:p>
        </p:txBody>
      </p:sp>
      <p:cxnSp>
        <p:nvCxnSpPr>
          <p:cNvPr id="10" name="Straight Arrow Connector 9"/>
          <p:cNvCxnSpPr/>
          <p:nvPr/>
        </p:nvCxnSpPr>
        <p:spPr>
          <a:xfrm flipH="1">
            <a:off x="6278336" y="3045124"/>
            <a:ext cx="155121" cy="759433"/>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890156" y="2881993"/>
            <a:ext cx="338817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CAPE increases with soil moisture</a:t>
            </a:r>
          </a:p>
        </p:txBody>
      </p:sp>
      <p:cxnSp>
        <p:nvCxnSpPr>
          <p:cNvPr id="13" name="Straight Arrow Connector 12"/>
          <p:cNvCxnSpPr/>
          <p:nvPr/>
        </p:nvCxnSpPr>
        <p:spPr>
          <a:xfrm>
            <a:off x="4914900" y="3298371"/>
            <a:ext cx="285750" cy="604158"/>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2676706-7CB3-45CF-A599-8BDC7DB9F184}"/>
              </a:ext>
            </a:extLst>
          </p:cNvPr>
          <p:cNvSpPr txBox="1"/>
          <p:nvPr/>
        </p:nvSpPr>
        <p:spPr>
          <a:xfrm>
            <a:off x="7046686" y="4564743"/>
            <a:ext cx="2002971" cy="707886"/>
          </a:xfrm>
          <a:prstGeom prst="rect">
            <a:avLst/>
          </a:prstGeom>
          <a:noFill/>
        </p:spPr>
        <p:txBody>
          <a:bodyPr wrap="square" rtlCol="0">
            <a:spAutoFit/>
          </a:bodyPr>
          <a:lstStyle/>
          <a:p>
            <a:pPr algn="ctr"/>
            <a:r>
              <a:rPr lang="en-US" sz="2000" dirty="0">
                <a:solidFill>
                  <a:srgbClr val="0000FF"/>
                </a:solidFill>
                <a:latin typeface="Arial" panose="020B0604020202020204" pitchFamily="34" charset="0"/>
                <a:cs typeface="Arial" panose="020B0604020202020204" pitchFamily="34" charset="0"/>
              </a:rPr>
              <a:t>Net turbulent surface flux</a:t>
            </a:r>
          </a:p>
        </p:txBody>
      </p:sp>
      <p:cxnSp>
        <p:nvCxnSpPr>
          <p:cNvPr id="12" name="Straight Arrow Connector 11">
            <a:extLst>
              <a:ext uri="{FF2B5EF4-FFF2-40B4-BE49-F238E27FC236}">
                <a16:creationId xmlns:a16="http://schemas.microsoft.com/office/drawing/2014/main" id="{12D9BFBB-DC6E-4839-B5A3-3FF73DB48C8A}"/>
              </a:ext>
            </a:extLst>
          </p:cNvPr>
          <p:cNvCxnSpPr>
            <a:cxnSpLocks/>
          </p:cNvCxnSpPr>
          <p:nvPr/>
        </p:nvCxnSpPr>
        <p:spPr>
          <a:xfrm flipH="1" flipV="1">
            <a:off x="6052457" y="3628572"/>
            <a:ext cx="1473200" cy="1037771"/>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B1D1F712-116E-4076-8188-6FD2D64E38FA}"/>
              </a:ext>
            </a:extLst>
          </p:cNvPr>
          <p:cNvSpPr/>
          <p:nvPr/>
        </p:nvSpPr>
        <p:spPr>
          <a:xfrm>
            <a:off x="3138714" y="5623466"/>
            <a:ext cx="5910943"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mn-cs"/>
              </a:rPr>
              <a:t>Agard</a:t>
            </a: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 V., and K. Emanuel, 2017: </a:t>
            </a:r>
            <a:r>
              <a:rPr kumimoji="0" lang="en-US"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mn-cs"/>
              </a:rPr>
              <a:t>Clausius</a:t>
            </a: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a:t>
            </a:r>
            <a:r>
              <a:rPr kumimoji="0" lang="en-US" sz="1800" b="0" i="0" u="none" strike="noStrike" kern="1200" cap="none" spc="0" normalizeH="0" baseline="0" noProof="0" dirty="0" err="1">
                <a:ln>
                  <a:noFill/>
                </a:ln>
                <a:solidFill>
                  <a:prstClr val="black"/>
                </a:solidFill>
                <a:effectLst/>
                <a:uLnTx/>
                <a:uFillTx/>
                <a:latin typeface="Segoe UI" panose="020B0502040204020203" pitchFamily="34" charset="0"/>
                <a:ea typeface="+mn-ea"/>
                <a:cs typeface="+mn-cs"/>
              </a:rPr>
              <a:t>Clapeyron</a:t>
            </a: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 scaling of peak CAPE in continental convective storm environments. </a:t>
            </a:r>
            <a:r>
              <a:rPr kumimoji="0" lang="en-US" sz="1800" b="0" i="1"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J. Atmos. Sci.</a:t>
            </a: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 </a:t>
            </a:r>
            <a:r>
              <a:rPr kumimoji="0" lang="en-US" sz="1800" b="1"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74,</a:t>
            </a: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 3043-3054.</a:t>
            </a:r>
          </a:p>
        </p:txBody>
      </p:sp>
    </p:spTree>
    <p:extLst>
      <p:ext uri="{BB962C8B-B14F-4D97-AF65-F5344CB8AC3E}">
        <p14:creationId xmlns:p14="http://schemas.microsoft.com/office/powerpoint/2010/main" val="1582642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1"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rPr>
              <a:t>Summary</a:t>
            </a:r>
          </a:p>
        </p:txBody>
      </p:sp>
      <p:sp>
        <p:nvSpPr>
          <p:cNvPr id="3" name="Content Placeholder 2"/>
          <p:cNvSpPr>
            <a:spLocks noGrp="1"/>
          </p:cNvSpPr>
          <p:nvPr>
            <p:ph idx="1"/>
          </p:nvPr>
        </p:nvSpPr>
        <p:spPr>
          <a:xfrm>
            <a:off x="457200" y="1684274"/>
            <a:ext cx="8229600" cy="4186756"/>
          </a:xfrm>
        </p:spPr>
        <p:txBody>
          <a:bodyPr/>
          <a:lstStyle/>
          <a:p>
            <a:pPr>
              <a:spcBef>
                <a:spcPts val="1200"/>
              </a:spcBef>
              <a:buSzPct val="70000"/>
              <a:buBlip>
                <a:blip r:embed="rId2"/>
              </a:buBlip>
            </a:pPr>
            <a:r>
              <a:rPr lang="en-US" dirty="0"/>
              <a:t>Extreme weather events are both early 	harbingers of climate change and among 	its worst consequences</a:t>
            </a:r>
          </a:p>
          <a:p>
            <a:pPr marL="0" indent="0">
              <a:spcBef>
                <a:spcPts val="1200"/>
              </a:spcBef>
              <a:buSzPct val="70000"/>
              <a:buNone/>
            </a:pPr>
            <a:endParaRPr lang="en-US" dirty="0"/>
          </a:p>
          <a:p>
            <a:pPr>
              <a:spcBef>
                <a:spcPts val="1200"/>
              </a:spcBef>
              <a:buSzPct val="70000"/>
              <a:buBlip>
                <a:blip r:embed="rId2"/>
              </a:buBlip>
            </a:pPr>
            <a:r>
              <a:rPr lang="en-US" dirty="0"/>
              <a:t>Tropical cyclones and severe convective 	storms are among the most damaging and 	lethal of extreme weather phenomena</a:t>
            </a:r>
          </a:p>
          <a:p>
            <a:pPr marL="0" indent="0">
              <a:buSzPct val="70000"/>
              <a:buNone/>
            </a:pPr>
            <a:endParaRPr lang="en-US" dirty="0"/>
          </a:p>
        </p:txBody>
      </p:sp>
    </p:spTree>
    <p:extLst>
      <p:ext uri="{BB962C8B-B14F-4D97-AF65-F5344CB8AC3E}">
        <p14:creationId xmlns:p14="http://schemas.microsoft.com/office/powerpoint/2010/main" val="296632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2583"/>
          </a:xfrm>
        </p:spPr>
        <p:txBody>
          <a:bodyPr/>
          <a:lstStyle/>
          <a:p>
            <a:r>
              <a:rPr lang="en-US" sz="3600" dirty="0">
                <a:solidFill>
                  <a:srgbClr val="0000FF"/>
                </a:solidFill>
              </a:rPr>
              <a:t>Summary (continued)</a:t>
            </a:r>
          </a:p>
        </p:txBody>
      </p:sp>
      <p:sp>
        <p:nvSpPr>
          <p:cNvPr id="3" name="Content Placeholder 2"/>
          <p:cNvSpPr>
            <a:spLocks noGrp="1"/>
          </p:cNvSpPr>
          <p:nvPr>
            <p:ph idx="1"/>
          </p:nvPr>
        </p:nvSpPr>
        <p:spPr>
          <a:xfrm>
            <a:off x="457200" y="1145412"/>
            <a:ext cx="8229600" cy="4486131"/>
          </a:xfrm>
        </p:spPr>
        <p:txBody>
          <a:bodyPr>
            <a:normAutofit/>
          </a:bodyPr>
          <a:lstStyle/>
          <a:p>
            <a:pPr>
              <a:spcBef>
                <a:spcPts val="1200"/>
              </a:spcBef>
              <a:buSzPct val="70000"/>
              <a:buBlip>
                <a:blip r:embed="rId2"/>
              </a:buBlip>
            </a:pPr>
            <a:r>
              <a:rPr lang="en-US" dirty="0"/>
              <a:t>Potential intensity theory demonstrates that 	the thermodynamic limit on hurricane 	intensity rises with temperature</a:t>
            </a:r>
          </a:p>
          <a:p>
            <a:pPr>
              <a:spcBef>
                <a:spcPts val="1200"/>
              </a:spcBef>
              <a:buSzPct val="70000"/>
              <a:buBlip>
                <a:blip r:embed="rId2"/>
              </a:buBlip>
            </a:pPr>
            <a:r>
              <a:rPr lang="en-US" dirty="0"/>
              <a:t>Observations show that this limit is indeed 	increasing</a:t>
            </a:r>
          </a:p>
          <a:p>
            <a:pPr>
              <a:spcBef>
                <a:spcPts val="1200"/>
              </a:spcBef>
              <a:buSzPct val="70000"/>
              <a:buBlip>
                <a:blip r:embed="rId2"/>
              </a:buBlip>
            </a:pPr>
            <a:r>
              <a:rPr lang="en-US" dirty="0"/>
              <a:t>Physics can be used to model hurricane, 	</a:t>
            </a:r>
            <a:r>
              <a:rPr lang="en-US" dirty="0" err="1"/>
              <a:t>medicane</a:t>
            </a:r>
            <a:r>
              <a:rPr lang="en-US" dirty="0"/>
              <a:t> and polar low risk in current and 	future climates</a:t>
            </a:r>
          </a:p>
          <a:p>
            <a:pPr marL="0" indent="0">
              <a:buSzPct val="70000"/>
              <a:buNone/>
            </a:pPr>
            <a:endParaRPr lang="en-US" dirty="0"/>
          </a:p>
        </p:txBody>
      </p:sp>
    </p:spTree>
    <p:extLst>
      <p:ext uri="{BB962C8B-B14F-4D97-AF65-F5344CB8AC3E}">
        <p14:creationId xmlns:p14="http://schemas.microsoft.com/office/powerpoint/2010/main" val="346425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2583"/>
          </a:xfrm>
        </p:spPr>
        <p:txBody>
          <a:bodyPr/>
          <a:lstStyle/>
          <a:p>
            <a:r>
              <a:rPr lang="en-US" sz="3600" dirty="0">
                <a:solidFill>
                  <a:srgbClr val="0000FF"/>
                </a:solidFill>
              </a:rPr>
              <a:t>Summary (continued)</a:t>
            </a:r>
          </a:p>
        </p:txBody>
      </p:sp>
      <p:sp>
        <p:nvSpPr>
          <p:cNvPr id="3" name="Content Placeholder 2"/>
          <p:cNvSpPr>
            <a:spLocks noGrp="1"/>
          </p:cNvSpPr>
          <p:nvPr>
            <p:ph idx="1"/>
          </p:nvPr>
        </p:nvSpPr>
        <p:spPr>
          <a:xfrm>
            <a:off x="457200" y="1145412"/>
            <a:ext cx="8229600" cy="5552931"/>
          </a:xfrm>
        </p:spPr>
        <p:txBody>
          <a:bodyPr>
            <a:normAutofit/>
          </a:bodyPr>
          <a:lstStyle/>
          <a:p>
            <a:pPr marL="171450" lvl="0" indent="-171450" defTabSz="685800">
              <a:lnSpc>
                <a:spcPct val="90000"/>
              </a:lnSpc>
              <a:spcBef>
                <a:spcPts val="750"/>
              </a:spcBef>
              <a:spcAft>
                <a:spcPts val="1200"/>
              </a:spcAft>
              <a:buBlip>
                <a:blip r:embed="rId2"/>
              </a:buBlip>
            </a:pPr>
            <a:r>
              <a:rPr lang="en-US" dirty="0">
                <a:solidFill>
                  <a:prstClr val="black"/>
                </a:solidFill>
                <a:cs typeface="Arial" panose="020B0604020202020204" pitchFamily="34" charset="0"/>
              </a:rPr>
              <a:t>  </a:t>
            </a:r>
            <a:r>
              <a:rPr lang="en-US" sz="2800" dirty="0">
                <a:solidFill>
                  <a:prstClr val="black"/>
                </a:solidFill>
                <a:cs typeface="Arial" panose="020B0604020202020204" pitchFamily="34" charset="0"/>
              </a:rPr>
              <a:t>Severe convection depends on large values of 	Convective Available Potential Energy (CAPE)  </a:t>
            </a:r>
          </a:p>
          <a:p>
            <a:pPr marL="171450" lvl="0" indent="-171450" defTabSz="685800">
              <a:lnSpc>
                <a:spcPct val="90000"/>
              </a:lnSpc>
              <a:spcBef>
                <a:spcPts val="750"/>
              </a:spcBef>
              <a:spcAft>
                <a:spcPts val="1200"/>
              </a:spcAft>
              <a:buBlip>
                <a:blip r:embed="rId2"/>
              </a:buBlip>
            </a:pPr>
            <a:r>
              <a:rPr lang="en-US" sz="2800" dirty="0">
                <a:solidFill>
                  <a:prstClr val="black"/>
                </a:solidFill>
                <a:cs typeface="Arial" panose="020B0604020202020204" pitchFamily="34" charset="0"/>
              </a:rPr>
              <a:t>  Large CAPE occurs when deep dry-adiabatic layers 	are advected over moist soils which are then 	heated by the sun </a:t>
            </a:r>
          </a:p>
          <a:p>
            <a:pPr marL="171450" lvl="0" indent="-171450" defTabSz="685800">
              <a:lnSpc>
                <a:spcPct val="90000"/>
              </a:lnSpc>
              <a:spcBef>
                <a:spcPts val="750"/>
              </a:spcBef>
              <a:spcAft>
                <a:spcPts val="1200"/>
              </a:spcAft>
              <a:buBlip>
                <a:blip r:embed="rId2"/>
              </a:buBlip>
            </a:pPr>
            <a:r>
              <a:rPr lang="en-US" sz="2800" dirty="0">
                <a:solidFill>
                  <a:prstClr val="black"/>
                </a:solidFill>
                <a:cs typeface="Arial" panose="020B0604020202020204" pitchFamily="34" charset="0"/>
              </a:rPr>
              <a:t>  Peak values of both CAPE and CIN scale 	approximately with the difference between wet- 	and dry-bulb temperature, which increases 	exponentially 	with surface temperature</a:t>
            </a:r>
          </a:p>
          <a:p>
            <a:pPr marL="171450" lvl="0" indent="-171450" defTabSz="685800">
              <a:lnSpc>
                <a:spcPct val="90000"/>
              </a:lnSpc>
              <a:spcBef>
                <a:spcPts val="750"/>
              </a:spcBef>
              <a:spcAft>
                <a:spcPts val="1200"/>
              </a:spcAft>
              <a:buBlip>
                <a:blip r:embed="rId2"/>
              </a:buBlip>
            </a:pPr>
            <a:r>
              <a:rPr lang="en-US" sz="2800" dirty="0"/>
              <a:t>  In general, this suggests that severe convective 	storms will become less frequent but more intense</a:t>
            </a:r>
          </a:p>
        </p:txBody>
      </p:sp>
    </p:spTree>
    <p:extLst>
      <p:ext uri="{BB962C8B-B14F-4D97-AF65-F5344CB8AC3E}">
        <p14:creationId xmlns:p14="http://schemas.microsoft.com/office/powerpoint/2010/main" val="949730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299" y="2298882"/>
            <a:ext cx="8229600" cy="1143000"/>
          </a:xfrm>
        </p:spPr>
        <p:txBody>
          <a:bodyPr/>
          <a:lstStyle/>
          <a:p>
            <a:r>
              <a:rPr lang="en-US" dirty="0"/>
              <a:t>Spare Slides</a:t>
            </a:r>
          </a:p>
        </p:txBody>
      </p:sp>
    </p:spTree>
    <p:extLst>
      <p:ext uri="{BB962C8B-B14F-4D97-AF65-F5344CB8AC3E}">
        <p14:creationId xmlns:p14="http://schemas.microsoft.com/office/powerpoint/2010/main" val="13948269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5908" y="422031"/>
            <a:ext cx="73386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Arial"/>
                <a:ea typeface="+mn-ea"/>
                <a:cs typeface="+mn-cs"/>
              </a:rPr>
              <a:t>Top 100 out of 2000 TCs Affecting Kyoto, 1981-2000</a:t>
            </a:r>
          </a:p>
        </p:txBody>
      </p:sp>
      <p:pic>
        <p:nvPicPr>
          <p:cNvPr id="4" name="Picture 3"/>
          <p:cNvPicPr>
            <a:picLocks noChangeAspect="1"/>
          </p:cNvPicPr>
          <p:nvPr/>
        </p:nvPicPr>
        <p:blipFill rotWithShape="1">
          <a:blip r:embed="rId2"/>
          <a:srcRect l="6070" t="7998" r="5393" b="11697"/>
          <a:stretch/>
        </p:blipFill>
        <p:spPr>
          <a:xfrm>
            <a:off x="698016" y="1193605"/>
            <a:ext cx="8029532" cy="5453330"/>
          </a:xfrm>
          <a:prstGeom prst="rect">
            <a:avLst/>
          </a:prstGeom>
        </p:spPr>
      </p:pic>
    </p:spTree>
    <p:extLst>
      <p:ext uri="{BB962C8B-B14F-4D97-AF65-F5344CB8AC3E}">
        <p14:creationId xmlns:p14="http://schemas.microsoft.com/office/powerpoint/2010/main" val="7424826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5908" y="422031"/>
            <a:ext cx="73386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Arial"/>
                <a:ea typeface="+mn-ea"/>
                <a:cs typeface="+mn-cs"/>
              </a:rPr>
              <a:t>Same, but with top 20 historical tracks</a:t>
            </a:r>
          </a:p>
        </p:txBody>
      </p:sp>
      <p:pic>
        <p:nvPicPr>
          <p:cNvPr id="2" name="Picture 1"/>
          <p:cNvPicPr>
            <a:picLocks noChangeAspect="1"/>
          </p:cNvPicPr>
          <p:nvPr/>
        </p:nvPicPr>
        <p:blipFill rotWithShape="1">
          <a:blip r:embed="rId2"/>
          <a:srcRect l="7584" t="10869" r="7024" b="12132"/>
          <a:stretch/>
        </p:blipFill>
        <p:spPr>
          <a:xfrm>
            <a:off x="835710" y="1375090"/>
            <a:ext cx="7691599" cy="5193234"/>
          </a:xfrm>
          <a:prstGeom prst="rect">
            <a:avLst/>
          </a:prstGeom>
        </p:spPr>
      </p:pic>
    </p:spTree>
    <p:extLst>
      <p:ext uri="{BB962C8B-B14F-4D97-AF65-F5344CB8AC3E}">
        <p14:creationId xmlns:p14="http://schemas.microsoft.com/office/powerpoint/2010/main" val="3734388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06A6E8-F0A8-46B3-B8CB-58786BC63218}"/>
              </a:ext>
            </a:extLst>
          </p:cNvPr>
          <p:cNvPicPr>
            <a:picLocks noChangeAspect="1"/>
          </p:cNvPicPr>
          <p:nvPr/>
        </p:nvPicPr>
        <p:blipFill>
          <a:blip r:embed="rId2"/>
          <a:stretch>
            <a:fillRect/>
          </a:stretch>
        </p:blipFill>
        <p:spPr>
          <a:xfrm>
            <a:off x="689429" y="1599472"/>
            <a:ext cx="7824275" cy="4206008"/>
          </a:xfrm>
          <a:prstGeom prst="rect">
            <a:avLst/>
          </a:prstGeom>
        </p:spPr>
      </p:pic>
      <p:sp>
        <p:nvSpPr>
          <p:cNvPr id="4" name="TextBox 3">
            <a:extLst>
              <a:ext uri="{FF2B5EF4-FFF2-40B4-BE49-F238E27FC236}">
                <a16:creationId xmlns:a16="http://schemas.microsoft.com/office/drawing/2014/main" id="{DDF74A9E-9E96-4023-91AE-79C03CF208A2}"/>
              </a:ext>
            </a:extLst>
          </p:cNvPr>
          <p:cNvSpPr txBox="1"/>
          <p:nvPr/>
        </p:nvSpPr>
        <p:spPr>
          <a:xfrm>
            <a:off x="689429" y="399143"/>
            <a:ext cx="7656285" cy="1200329"/>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Seasonal cycle of potential intensity (PI) and observed distributions of tropical cyclone intensity in the western North Pacific region</a:t>
            </a:r>
          </a:p>
        </p:txBody>
      </p:sp>
      <p:sp>
        <p:nvSpPr>
          <p:cNvPr id="5" name="TextBox 4">
            <a:extLst>
              <a:ext uri="{FF2B5EF4-FFF2-40B4-BE49-F238E27FC236}">
                <a16:creationId xmlns:a16="http://schemas.microsoft.com/office/drawing/2014/main" id="{BAFAF267-0963-41E0-B293-ED6B4C68CF4F}"/>
              </a:ext>
            </a:extLst>
          </p:cNvPr>
          <p:cNvSpPr txBox="1"/>
          <p:nvPr/>
        </p:nvSpPr>
        <p:spPr>
          <a:xfrm>
            <a:off x="1857830" y="6139543"/>
            <a:ext cx="4114800"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From Gilford et al., </a:t>
            </a:r>
            <a:r>
              <a:rPr lang="en-US" sz="1600" i="1" dirty="0">
                <a:latin typeface="Arial" panose="020B0604020202020204" pitchFamily="34" charset="0"/>
                <a:cs typeface="Arial" panose="020B0604020202020204" pitchFamily="34" charset="0"/>
              </a:rPr>
              <a:t>Mon. </a:t>
            </a:r>
            <a:r>
              <a:rPr lang="en-US" sz="1600" i="1" dirty="0" err="1">
                <a:latin typeface="Arial" panose="020B0604020202020204" pitchFamily="34" charset="0"/>
                <a:cs typeface="Arial" panose="020B0604020202020204" pitchFamily="34" charset="0"/>
              </a:rPr>
              <a:t>Wea</a:t>
            </a:r>
            <a:r>
              <a:rPr lang="en-US" sz="1600" i="1" dirty="0">
                <a:latin typeface="Arial" panose="020B0604020202020204" pitchFamily="34" charset="0"/>
                <a:cs typeface="Arial" panose="020B0604020202020204" pitchFamily="34" charset="0"/>
              </a:rPr>
              <a:t>. Rev</a:t>
            </a:r>
            <a:r>
              <a:rPr lang="en-US" sz="1600" dirty="0">
                <a:latin typeface="Arial" panose="020B0604020202020204" pitchFamily="34" charset="0"/>
                <a:cs typeface="Arial" panose="020B0604020202020204" pitchFamily="34" charset="0"/>
              </a:rPr>
              <a:t>., 2019</a:t>
            </a:r>
          </a:p>
        </p:txBody>
      </p:sp>
    </p:spTree>
    <p:extLst>
      <p:ext uri="{BB962C8B-B14F-4D97-AF65-F5344CB8AC3E}">
        <p14:creationId xmlns:p14="http://schemas.microsoft.com/office/powerpoint/2010/main" val="2849787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3" cstate="print"/>
          <a:srcRect l="8392" r="10912"/>
          <a:stretch>
            <a:fillRect/>
          </a:stretch>
        </p:blipFill>
        <p:spPr bwMode="auto">
          <a:xfrm>
            <a:off x="533400" y="762000"/>
            <a:ext cx="7654925" cy="5916613"/>
          </a:xfrm>
          <a:prstGeom prst="rect">
            <a:avLst/>
          </a:prstGeom>
          <a:noFill/>
          <a:ln w="9525">
            <a:noFill/>
            <a:miter lim="800000"/>
            <a:headEnd/>
            <a:tailEnd/>
          </a:ln>
        </p:spPr>
      </p:pic>
      <p:sp>
        <p:nvSpPr>
          <p:cNvPr id="5" name="TextBox 4"/>
          <p:cNvSpPr txBox="1"/>
          <p:nvPr/>
        </p:nvSpPr>
        <p:spPr>
          <a:xfrm>
            <a:off x="1219200" y="381000"/>
            <a:ext cx="7239000" cy="523875"/>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33CC"/>
                </a:solidFill>
                <a:effectLst>
                  <a:outerShdw blurRad="38100" dist="38100" dir="2700000" algn="tl">
                    <a:srgbClr val="000000">
                      <a:alpha val="43137"/>
                    </a:srgbClr>
                  </a:outerShdw>
                </a:effectLst>
                <a:uLnTx/>
                <a:uFillTx/>
                <a:latin typeface="Arial" pitchFamily="34" charset="0"/>
                <a:ea typeface="+mn-ea"/>
                <a:cs typeface="+mn-cs"/>
              </a:rPr>
              <a:t>Annual Maximum Potential Intensity (m/s)</a:t>
            </a:r>
          </a:p>
        </p:txBody>
      </p:sp>
      <p:sp>
        <p:nvSpPr>
          <p:cNvPr id="2" name="TextBox 1"/>
          <p:cNvSpPr txBox="1"/>
          <p:nvPr/>
        </p:nvSpPr>
        <p:spPr>
          <a:xfrm>
            <a:off x="1319249" y="6198376"/>
            <a:ext cx="6603224" cy="461665"/>
          </a:xfrm>
          <a:prstGeom prst="rect">
            <a:avLst/>
          </a:prstGeom>
          <a:noFill/>
        </p:spPr>
        <p:txBody>
          <a:bodyPr wrap="square" rtlCol="0">
            <a:spAutoFit/>
          </a:bodyPr>
          <a:lstStyle/>
          <a:p>
            <a:pPr algn="ctr"/>
            <a:r>
              <a:rPr lang="en-US" sz="2400" dirty="0"/>
              <a:t>Derived from Carnot Theorem</a:t>
            </a:r>
          </a:p>
        </p:txBody>
      </p:sp>
    </p:spTree>
    <p:extLst>
      <p:ext uri="{BB962C8B-B14F-4D97-AF65-F5344CB8AC3E}">
        <p14:creationId xmlns:p14="http://schemas.microsoft.com/office/powerpoint/2010/main" val="1569449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57" y="1800879"/>
            <a:ext cx="8902427" cy="3301611"/>
          </a:xfrm>
          <a:prstGeom prst="rect">
            <a:avLst/>
          </a:prstGeom>
        </p:spPr>
      </p:pic>
      <p:sp>
        <p:nvSpPr>
          <p:cNvPr id="3" name="TextBox 2"/>
          <p:cNvSpPr txBox="1"/>
          <p:nvPr/>
        </p:nvSpPr>
        <p:spPr>
          <a:xfrm>
            <a:off x="1298308" y="984201"/>
            <a:ext cx="620535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Potential Intensity Trend, 1979-2018, ERA 5 Reanalysis</a:t>
            </a:r>
          </a:p>
        </p:txBody>
      </p:sp>
      <p:sp>
        <p:nvSpPr>
          <p:cNvPr id="4" name="TextBox 3"/>
          <p:cNvSpPr txBox="1"/>
          <p:nvPr/>
        </p:nvSpPr>
        <p:spPr>
          <a:xfrm>
            <a:off x="1382070" y="5365170"/>
            <a:ext cx="612159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(Trend shown only where p value &lt; 0.05)</a:t>
            </a:r>
          </a:p>
        </p:txBody>
      </p:sp>
    </p:spTree>
    <p:extLst>
      <p:ext uri="{BB962C8B-B14F-4D97-AF65-F5344CB8AC3E}">
        <p14:creationId xmlns:p14="http://schemas.microsoft.com/office/powerpoint/2010/main" val="4024239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86411"/>
          </a:xfrm>
        </p:spPr>
        <p:txBody>
          <a:bodyPr/>
          <a:lstStyle/>
          <a:p>
            <a:r>
              <a:rPr lang="en-US" sz="2800" dirty="0">
                <a:solidFill>
                  <a:srgbClr val="0000FF"/>
                </a:solidFill>
              </a:rPr>
              <a:t>Projected Trend Over 21</a:t>
            </a:r>
            <a:r>
              <a:rPr lang="en-US" sz="2800" baseline="30000" dirty="0">
                <a:solidFill>
                  <a:srgbClr val="0000FF"/>
                </a:solidFill>
              </a:rPr>
              <a:t>st</a:t>
            </a:r>
            <a:r>
              <a:rPr lang="en-US" sz="2800" dirty="0">
                <a:solidFill>
                  <a:srgbClr val="0000FF"/>
                </a:solidFill>
              </a:rPr>
              <a:t> Century: GFDL model under RCP 8.5 </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1523" t="17340" r="6501" b="20881"/>
          <a:stretch/>
        </p:blipFill>
        <p:spPr>
          <a:xfrm>
            <a:off x="402194" y="1531620"/>
            <a:ext cx="8284606" cy="4511040"/>
          </a:xfrm>
          <a:prstGeom prst="rect">
            <a:avLst/>
          </a:prstGeom>
        </p:spPr>
      </p:pic>
      <p:sp>
        <p:nvSpPr>
          <p:cNvPr id="5" name="TextBox 4"/>
          <p:cNvSpPr txBox="1"/>
          <p:nvPr/>
        </p:nvSpPr>
        <p:spPr>
          <a:xfrm>
            <a:off x="7264016" y="1531620"/>
            <a:ext cx="17247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charset="0"/>
              </a:rPr>
              <a:t>ms</a:t>
            </a: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-1</a:t>
            </a:r>
            <a:r>
              <a:rPr kumimoji="0" lang="en-US" sz="1800" b="0" i="0" u="none" strike="noStrike" kern="1200" cap="none" spc="0" normalizeH="0" baseline="0" noProof="0" dirty="0">
                <a:ln>
                  <a:noFill/>
                </a:ln>
                <a:solidFill>
                  <a:srgbClr val="000000"/>
                </a:solidFill>
                <a:effectLst/>
                <a:uLnTx/>
                <a:uFillTx/>
                <a:latin typeface="Arial"/>
                <a:ea typeface="+mn-ea"/>
                <a:cs typeface="Arial" charset="0"/>
              </a:rPr>
              <a:t>decade</a:t>
            </a: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-1</a:t>
            </a:r>
          </a:p>
        </p:txBody>
      </p:sp>
    </p:spTree>
    <p:extLst>
      <p:ext uri="{BB962C8B-B14F-4D97-AF65-F5344CB8AC3E}">
        <p14:creationId xmlns:p14="http://schemas.microsoft.com/office/powerpoint/2010/main" val="3916968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rPr>
              <a:t>Inferences from Basic Theory:</a:t>
            </a:r>
          </a:p>
        </p:txBody>
      </p:sp>
      <p:sp>
        <p:nvSpPr>
          <p:cNvPr id="3" name="Content Placeholder 2"/>
          <p:cNvSpPr>
            <a:spLocks noGrp="1"/>
          </p:cNvSpPr>
          <p:nvPr>
            <p:ph idx="1"/>
          </p:nvPr>
        </p:nvSpPr>
        <p:spPr>
          <a:xfrm>
            <a:off x="457200" y="1600200"/>
            <a:ext cx="8229600" cy="5050766"/>
          </a:xfrm>
        </p:spPr>
        <p:txBody>
          <a:bodyPr/>
          <a:lstStyle/>
          <a:p>
            <a:pPr>
              <a:spcBef>
                <a:spcPts val="1200"/>
              </a:spcBef>
              <a:buSzPct val="70000"/>
              <a:buBlip>
                <a:blip r:embed="rId2"/>
              </a:buBlip>
            </a:pPr>
            <a:r>
              <a:rPr lang="en-US" dirty="0"/>
              <a:t>Potential intensity increases with global 	warming</a:t>
            </a:r>
          </a:p>
          <a:p>
            <a:pPr>
              <a:spcBef>
                <a:spcPts val="1200"/>
              </a:spcBef>
              <a:buSzPct val="70000"/>
              <a:buBlip>
                <a:blip r:embed="rId2"/>
              </a:buBlip>
            </a:pPr>
            <a:r>
              <a:rPr lang="en-US" dirty="0"/>
              <a:t>Incidence of high-intensity hurricanes should 	increase</a:t>
            </a:r>
          </a:p>
          <a:p>
            <a:pPr>
              <a:spcBef>
                <a:spcPts val="1200"/>
              </a:spcBef>
              <a:buSzPct val="70000"/>
              <a:buBlip>
                <a:blip r:embed="rId2"/>
              </a:buBlip>
            </a:pPr>
            <a:r>
              <a:rPr lang="en-US" dirty="0"/>
              <a:t>Increases in potential intensity should be 	faster in sub-tropics</a:t>
            </a:r>
          </a:p>
          <a:p>
            <a:pPr>
              <a:spcBef>
                <a:spcPts val="1200"/>
              </a:spcBef>
              <a:buSzPct val="70000"/>
              <a:buBlip>
                <a:blip r:embed="rId2"/>
              </a:buBlip>
            </a:pPr>
            <a:r>
              <a:rPr lang="en-US" dirty="0"/>
              <a:t>Hurricanes will produce substantially more 	rain:  Fundamental physics yields a ~7% 	increase in water vapor per 1</a:t>
            </a:r>
            <a:r>
              <a:rPr lang="en-US" baseline="30000" dirty="0"/>
              <a:t>o</a:t>
            </a:r>
            <a:r>
              <a:rPr lang="en-US" dirty="0"/>
              <a:t>C warming</a:t>
            </a:r>
          </a:p>
          <a:p>
            <a:pPr marL="0" indent="0">
              <a:buSzPct val="70000"/>
              <a:buNone/>
            </a:pPr>
            <a:endParaRPr lang="en-US" dirty="0"/>
          </a:p>
        </p:txBody>
      </p:sp>
    </p:spTree>
    <p:extLst>
      <p:ext uri="{BB962C8B-B14F-4D97-AF65-F5344CB8AC3E}">
        <p14:creationId xmlns:p14="http://schemas.microsoft.com/office/powerpoint/2010/main" val="282061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449826" y="290661"/>
            <a:ext cx="838445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a:ea typeface="+mn-ea"/>
                <a:cs typeface="+mn-cs"/>
              </a:rPr>
              <a:t>Trends in Global TC Frequency Over Threshold Intensities, from Historical TC Data, 1980-2016. Trends Shown Only When p &lt; 0.05.</a:t>
            </a:r>
          </a:p>
        </p:txBody>
      </p:sp>
      <p:grpSp>
        <p:nvGrpSpPr>
          <p:cNvPr id="2" name="Group 1"/>
          <p:cNvGrpSpPr/>
          <p:nvPr/>
        </p:nvGrpSpPr>
        <p:grpSpPr>
          <a:xfrm>
            <a:off x="147485" y="1065817"/>
            <a:ext cx="7722014" cy="5628853"/>
            <a:chOff x="744795" y="1121658"/>
            <a:chExt cx="7722014" cy="5628853"/>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4795" y="1121658"/>
              <a:ext cx="7722014" cy="5628853"/>
            </a:xfrm>
            <a:prstGeom prst="rect">
              <a:avLst/>
            </a:prstGeom>
          </p:spPr>
        </p:pic>
        <p:pic>
          <p:nvPicPr>
            <p:cNvPr id="5" name="Picture 4"/>
            <p:cNvPicPr>
              <a:picLocks noChangeAspect="1"/>
            </p:cNvPicPr>
            <p:nvPr/>
          </p:nvPicPr>
          <p:blipFill>
            <a:blip r:embed="rId3"/>
            <a:stretch>
              <a:fillRect/>
            </a:stretch>
          </p:blipFill>
          <p:spPr>
            <a:xfrm>
              <a:off x="2013155" y="1689046"/>
              <a:ext cx="5836534" cy="368353"/>
            </a:xfrm>
            <a:prstGeom prst="rect">
              <a:avLst/>
            </a:prstGeom>
          </p:spPr>
        </p:pic>
      </p:grpSp>
      <p:sp>
        <p:nvSpPr>
          <p:cNvPr id="6" name="Rectangle 5"/>
          <p:cNvSpPr/>
          <p:nvPr/>
        </p:nvSpPr>
        <p:spPr>
          <a:xfrm>
            <a:off x="7757652" y="1482213"/>
            <a:ext cx="958645" cy="634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7700516" y="1633205"/>
            <a:ext cx="1072916" cy="3683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Category</a:t>
            </a:r>
          </a:p>
        </p:txBody>
      </p:sp>
      <p:cxnSp>
        <p:nvCxnSpPr>
          <p:cNvPr id="9" name="Straight Arrow Connector 8"/>
          <p:cNvCxnSpPr/>
          <p:nvPr/>
        </p:nvCxnSpPr>
        <p:spPr>
          <a:xfrm flipH="1">
            <a:off x="7252379" y="1817381"/>
            <a:ext cx="36994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37613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2A6F739F-3A09-4ADA-8776-2093663EFD9D}" vid="{40672A34-E831-4C6B-9417-51759A73FF00}"/>
    </a:ext>
  </a:extLst>
</a:theme>
</file>

<file path=ppt/theme/theme10.xml><?xml version="1.0" encoding="utf-8"?>
<a:theme xmlns:a="http://schemas.openxmlformats.org/drawingml/2006/main" name="3_A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2A6F739F-3A09-4ADA-8776-2093663EFD9D}" vid="{40672A34-E831-4C6B-9417-51759A73FF00}"/>
    </a:ext>
  </a:extLst>
</a:theme>
</file>

<file path=ppt/theme/theme3.xml><?xml version="1.0" encoding="utf-8"?>
<a:theme xmlns:a="http://schemas.openxmlformats.org/drawingml/2006/main" name="1_A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38100"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38100"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38100"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38100"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Ariel</Template>
  <TotalTime>1968</TotalTime>
  <Words>1369</Words>
  <Application>Microsoft Office PowerPoint</Application>
  <PresentationFormat>On-screen Show (4:3)</PresentationFormat>
  <Paragraphs>96</Paragraphs>
  <Slides>37</Slides>
  <Notes>5</Notes>
  <HiddenSlides>0</HiddenSlides>
  <MMClips>0</MMClips>
  <ScaleCrop>false</ScaleCrop>
  <HeadingPairs>
    <vt:vector size="8" baseType="variant">
      <vt:variant>
        <vt:lpstr>Fonts Used</vt:lpstr>
      </vt:variant>
      <vt:variant>
        <vt:i4>7</vt:i4>
      </vt:variant>
      <vt:variant>
        <vt:lpstr>Theme</vt:lpstr>
      </vt:variant>
      <vt:variant>
        <vt:i4>12</vt:i4>
      </vt:variant>
      <vt:variant>
        <vt:lpstr>Embedded OLE Servers</vt:lpstr>
      </vt:variant>
      <vt:variant>
        <vt:i4>1</vt:i4>
      </vt:variant>
      <vt:variant>
        <vt:lpstr>Slide Titles</vt:lpstr>
      </vt:variant>
      <vt:variant>
        <vt:i4>37</vt:i4>
      </vt:variant>
    </vt:vector>
  </HeadingPairs>
  <TitlesOfParts>
    <vt:vector size="57" baseType="lpstr">
      <vt:lpstr>MS PGothic</vt:lpstr>
      <vt:lpstr>Arial</vt:lpstr>
      <vt:lpstr>Calibri</vt:lpstr>
      <vt:lpstr>Calibri Light</vt:lpstr>
      <vt:lpstr>Helvetica</vt:lpstr>
      <vt:lpstr>Helvetica Light</vt:lpstr>
      <vt:lpstr>Segoe UI</vt:lpstr>
      <vt:lpstr>Office Theme</vt:lpstr>
      <vt:lpstr>4_Office Theme</vt:lpstr>
      <vt:lpstr>1_Ariel</vt:lpstr>
      <vt:lpstr>3_Office Theme</vt:lpstr>
      <vt:lpstr>Default Design</vt:lpstr>
      <vt:lpstr>9_Office Theme</vt:lpstr>
      <vt:lpstr>12_Office Theme</vt:lpstr>
      <vt:lpstr>13_Office Theme</vt:lpstr>
      <vt:lpstr>3_Default Design</vt:lpstr>
      <vt:lpstr>3_Ariel</vt:lpstr>
      <vt:lpstr>1_Office Theme</vt:lpstr>
      <vt:lpstr>2_Office Theme</vt:lpstr>
      <vt:lpstr>Equation</vt:lpstr>
      <vt:lpstr>  Effects of climate change on hurricanes, medicanes and severe thunderstorms</vt:lpstr>
      <vt:lpstr>Program</vt:lpstr>
      <vt:lpstr>Tropical Cyclone Potential Intensity: A thermodynamic upper bound on the maximum magnitude of surface winds</vt:lpstr>
      <vt:lpstr>PowerPoint Presentation</vt:lpstr>
      <vt:lpstr>PowerPoint Presentation</vt:lpstr>
      <vt:lpstr>PowerPoint Presentation</vt:lpstr>
      <vt:lpstr>Projected Trend Over 21st Century: GFDL model under RCP 8.5 </vt:lpstr>
      <vt:lpstr>Inferences from Basic Theory:</vt:lpstr>
      <vt:lpstr>PowerPoint Presentation</vt:lpstr>
      <vt:lpstr>Using Physics to Estimate Tropical Cyclone Activity</vt:lpstr>
      <vt:lpstr>PowerPoint Presentation</vt:lpstr>
      <vt:lpstr>PowerPoint Presentation</vt:lpstr>
      <vt:lpstr>Cumulative Distribution of Storm Lifetime Peak Wind Speed, with Sample of 1755 Synthetic Tracks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future of severe convective storms</vt:lpstr>
      <vt:lpstr>PowerPoint Presentation</vt:lpstr>
      <vt:lpstr>PowerPoint Presentation</vt:lpstr>
      <vt:lpstr>Hypothesis:</vt:lpstr>
      <vt:lpstr>We can model these circumstances with an idealized initial value problem</vt:lpstr>
      <vt:lpstr>PowerPoint Presentation</vt:lpstr>
      <vt:lpstr>PowerPoint Presentation</vt:lpstr>
      <vt:lpstr>PowerPoint Presentation</vt:lpstr>
      <vt:lpstr>Long-time Asymptotic Cape Scaling</vt:lpstr>
      <vt:lpstr>Summary</vt:lpstr>
      <vt:lpstr>Summary (continued)</vt:lpstr>
      <vt:lpstr>Summary (continued)</vt:lpstr>
      <vt:lpstr>Spare Slides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Risks, Hurricanes and Coastal Flooding</dc:title>
  <dc:creator>Kerry</dc:creator>
  <cp:lastModifiedBy>Kerry</cp:lastModifiedBy>
  <cp:revision>42</cp:revision>
  <dcterms:created xsi:type="dcterms:W3CDTF">2019-10-22T17:41:58Z</dcterms:created>
  <dcterms:modified xsi:type="dcterms:W3CDTF">2021-09-07T06:55:18Z</dcterms:modified>
</cp:coreProperties>
</file>