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41" r:id="rId4"/>
    <p:sldMasterId id="2147483754" r:id="rId5"/>
    <p:sldMasterId id="2147483768" r:id="rId6"/>
    <p:sldMasterId id="2147483780" r:id="rId7"/>
    <p:sldMasterId id="2147483792" r:id="rId8"/>
    <p:sldMasterId id="2147483804" r:id="rId9"/>
    <p:sldMasterId id="2147483822" r:id="rId10"/>
    <p:sldMasterId id="2147483840" r:id="rId11"/>
    <p:sldMasterId id="2147483852" r:id="rId12"/>
    <p:sldMasterId id="2147483864" r:id="rId13"/>
    <p:sldMasterId id="2147483876" r:id="rId14"/>
    <p:sldMasterId id="2147483888" r:id="rId15"/>
  </p:sldMasterIdLst>
  <p:notesMasterIdLst>
    <p:notesMasterId r:id="rId71"/>
  </p:notesMasterIdLst>
  <p:sldIdLst>
    <p:sldId id="273" r:id="rId16"/>
    <p:sldId id="256" r:id="rId17"/>
    <p:sldId id="265" r:id="rId18"/>
    <p:sldId id="270" r:id="rId19"/>
    <p:sldId id="271" r:id="rId20"/>
    <p:sldId id="274" r:id="rId21"/>
    <p:sldId id="275" r:id="rId22"/>
    <p:sldId id="278" r:id="rId23"/>
    <p:sldId id="279" r:id="rId24"/>
    <p:sldId id="276" r:id="rId25"/>
    <p:sldId id="277" r:id="rId26"/>
    <p:sldId id="281" r:id="rId27"/>
    <p:sldId id="280" r:id="rId28"/>
    <p:sldId id="282" r:id="rId29"/>
    <p:sldId id="283" r:id="rId30"/>
    <p:sldId id="322" r:id="rId31"/>
    <p:sldId id="284" r:id="rId32"/>
    <p:sldId id="285" r:id="rId33"/>
    <p:sldId id="286" r:id="rId34"/>
    <p:sldId id="287" r:id="rId35"/>
    <p:sldId id="288" r:id="rId36"/>
    <p:sldId id="289" r:id="rId37"/>
    <p:sldId id="290" r:id="rId38"/>
    <p:sldId id="295" r:id="rId39"/>
    <p:sldId id="294" r:id="rId40"/>
    <p:sldId id="296" r:id="rId41"/>
    <p:sldId id="293" r:id="rId42"/>
    <p:sldId id="297" r:id="rId43"/>
    <p:sldId id="298" r:id="rId44"/>
    <p:sldId id="300" r:id="rId45"/>
    <p:sldId id="299" r:id="rId46"/>
    <p:sldId id="301" r:id="rId47"/>
    <p:sldId id="306" r:id="rId48"/>
    <p:sldId id="257" r:id="rId49"/>
    <p:sldId id="260" r:id="rId50"/>
    <p:sldId id="261" r:id="rId51"/>
    <p:sldId id="262" r:id="rId52"/>
    <p:sldId id="263" r:id="rId53"/>
    <p:sldId id="307" r:id="rId54"/>
    <p:sldId id="309" r:id="rId55"/>
    <p:sldId id="313" r:id="rId56"/>
    <p:sldId id="314" r:id="rId57"/>
    <p:sldId id="302" r:id="rId58"/>
    <p:sldId id="310" r:id="rId59"/>
    <p:sldId id="315" r:id="rId60"/>
    <p:sldId id="316" r:id="rId61"/>
    <p:sldId id="304" r:id="rId62"/>
    <p:sldId id="305" r:id="rId63"/>
    <p:sldId id="317" r:id="rId64"/>
    <p:sldId id="308" r:id="rId65"/>
    <p:sldId id="318" r:id="rId66"/>
    <p:sldId id="319" r:id="rId67"/>
    <p:sldId id="320" r:id="rId68"/>
    <p:sldId id="321" r:id="rId69"/>
    <p:sldId id="767" r:id="rId7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6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F5789E4-DFFB-41EA-8896-4DF940496D56}" type="datetimeFigureOut">
              <a:rPr lang="en-US" smtClean="0"/>
              <a:t>3/13/2026</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5287C36-1AC7-4312-9252-46DAAC543F44}" type="slidenum">
              <a:rPr lang="en-US" smtClean="0"/>
              <a:t>‹#›</a:t>
            </a:fld>
            <a:endParaRPr lang="en-US"/>
          </a:p>
        </p:txBody>
      </p:sp>
    </p:spTree>
    <p:extLst>
      <p:ext uri="{BB962C8B-B14F-4D97-AF65-F5344CB8AC3E}">
        <p14:creationId xmlns:p14="http://schemas.microsoft.com/office/powerpoint/2010/main" val="346223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defTabSz="966612" fontAlgn="base">
              <a:spcBef>
                <a:spcPct val="0"/>
              </a:spcBef>
              <a:spcAft>
                <a:spcPct val="0"/>
              </a:spcAft>
              <a:defRPr/>
            </a:pPr>
            <a:fld id="{A300DBDC-076F-4398-BD32-9FB6D17C5554}" type="slidenum">
              <a:rPr lang="en-US" sz="1300">
                <a:solidFill>
                  <a:prstClr val="black"/>
                </a:solidFill>
                <a:latin typeface="Arial" charset="0"/>
                <a:cs typeface="Arial" charset="0"/>
              </a:rPr>
              <a:pPr algn="r" defTabSz="966612" fontAlgn="base">
                <a:spcBef>
                  <a:spcPct val="0"/>
                </a:spcBef>
                <a:spcAft>
                  <a:spcPct val="0"/>
                </a:spcAft>
                <a:defRPr/>
              </a:pPr>
              <a:t>1</a:t>
            </a:fld>
            <a:endParaRPr lang="en-US" sz="1300">
              <a:solidFill>
                <a:prstClr val="black"/>
              </a:solidFill>
              <a:latin typeface="Arial" charset="0"/>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12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defRPr>
            </a:lvl1pPr>
            <a:lvl2pPr marL="785372" indent="-302066" eaLnBrk="0" hangingPunct="0">
              <a:defRPr sz="2500">
                <a:solidFill>
                  <a:schemeClr val="tx1"/>
                </a:solidFill>
                <a:latin typeface="Arial" panose="020B0604020202020204" pitchFamily="34" charset="0"/>
              </a:defRPr>
            </a:lvl2pPr>
            <a:lvl3pPr marL="1208265" indent="-241653" eaLnBrk="0" hangingPunct="0">
              <a:defRPr sz="2500">
                <a:solidFill>
                  <a:schemeClr val="tx1"/>
                </a:solidFill>
                <a:latin typeface="Arial" panose="020B0604020202020204" pitchFamily="34" charset="0"/>
              </a:defRPr>
            </a:lvl3pPr>
            <a:lvl4pPr marL="1691571" indent="-241653" eaLnBrk="0" hangingPunct="0">
              <a:defRPr sz="2500">
                <a:solidFill>
                  <a:schemeClr val="tx1"/>
                </a:solidFill>
                <a:latin typeface="Arial" panose="020B0604020202020204" pitchFamily="34" charset="0"/>
              </a:defRPr>
            </a:lvl4pPr>
            <a:lvl5pPr marL="2174878" indent="-241653" eaLnBrk="0" hangingPunct="0">
              <a:defRPr sz="2500">
                <a:solidFill>
                  <a:schemeClr val="tx1"/>
                </a:solidFill>
                <a:latin typeface="Arial" panose="020B0604020202020204" pitchFamily="34" charset="0"/>
              </a:defRPr>
            </a:lvl5pPr>
            <a:lvl6pPr marL="2658184" indent="-241653" eaLnBrk="0" fontAlgn="base" hangingPunct="0">
              <a:spcBef>
                <a:spcPct val="0"/>
              </a:spcBef>
              <a:spcAft>
                <a:spcPct val="0"/>
              </a:spcAft>
              <a:defRPr sz="2500">
                <a:solidFill>
                  <a:schemeClr val="tx1"/>
                </a:solidFill>
                <a:latin typeface="Arial" panose="020B0604020202020204" pitchFamily="34" charset="0"/>
              </a:defRPr>
            </a:lvl6pPr>
            <a:lvl7pPr marL="3141490" indent="-241653" eaLnBrk="0" fontAlgn="base" hangingPunct="0">
              <a:spcBef>
                <a:spcPct val="0"/>
              </a:spcBef>
              <a:spcAft>
                <a:spcPct val="0"/>
              </a:spcAft>
              <a:defRPr sz="2500">
                <a:solidFill>
                  <a:schemeClr val="tx1"/>
                </a:solidFill>
                <a:latin typeface="Arial" panose="020B0604020202020204" pitchFamily="34" charset="0"/>
              </a:defRPr>
            </a:lvl7pPr>
            <a:lvl8pPr marL="3624796" indent="-241653" eaLnBrk="0" fontAlgn="base" hangingPunct="0">
              <a:spcBef>
                <a:spcPct val="0"/>
              </a:spcBef>
              <a:spcAft>
                <a:spcPct val="0"/>
              </a:spcAft>
              <a:defRPr sz="2500">
                <a:solidFill>
                  <a:schemeClr val="tx1"/>
                </a:solidFill>
                <a:latin typeface="Arial" panose="020B0604020202020204" pitchFamily="34" charset="0"/>
              </a:defRPr>
            </a:lvl8pPr>
            <a:lvl9pPr marL="4108102" indent="-241653" eaLnBrk="0" fontAlgn="base" hangingPunct="0">
              <a:spcBef>
                <a:spcPct val="0"/>
              </a:spcBef>
              <a:spcAft>
                <a:spcPct val="0"/>
              </a:spcAft>
              <a:defRPr sz="2500">
                <a:solidFill>
                  <a:schemeClr val="tx1"/>
                </a:solidFill>
                <a:latin typeface="Arial" panose="020B0604020202020204" pitchFamily="34" charset="0"/>
              </a:defRPr>
            </a:lvl9pPr>
          </a:lstStyle>
          <a:p>
            <a:pPr defTabSz="966612" eaLnBrk="1" fontAlgn="base" hangingPunct="1">
              <a:spcBef>
                <a:spcPct val="0"/>
              </a:spcBef>
              <a:spcAft>
                <a:spcPct val="0"/>
              </a:spcAft>
              <a:defRPr/>
            </a:pPr>
            <a:fld id="{DBAC8F7D-7AFF-4D0F-9015-75D34E1C2672}" type="slidenum">
              <a:rPr lang="en-US" altLang="en-US" sz="1300">
                <a:solidFill>
                  <a:srgbClr val="000000"/>
                </a:solidFill>
              </a:rPr>
              <a:pPr defTabSz="966612" eaLnBrk="1" fontAlgn="base" hangingPunct="1">
                <a:spcBef>
                  <a:spcPct val="0"/>
                </a:spcBef>
                <a:spcAft>
                  <a:spcPct val="0"/>
                </a:spcAft>
                <a:defRPr/>
              </a:pPr>
              <a:t>3</a:t>
            </a:fld>
            <a:endParaRPr lang="en-US" altLang="en-US" sz="1300">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6609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66612" fontAlgn="base">
              <a:spcBef>
                <a:spcPct val="0"/>
              </a:spcBef>
              <a:spcAft>
                <a:spcPct val="0"/>
              </a:spcAft>
              <a:defRPr/>
            </a:pPr>
            <a:fld id="{800BB85B-077E-4724-96C6-94F5AB252368}" type="slidenum">
              <a:rPr lang="en-US" altLang="en-US">
                <a:solidFill>
                  <a:srgbClr val="000000"/>
                </a:solidFill>
                <a:latin typeface="Arial" panose="020B0604020202020204" pitchFamily="34" charset="0"/>
              </a:rPr>
              <a:pPr defTabSz="966612" fontAlgn="base">
                <a:spcBef>
                  <a:spcPct val="0"/>
                </a:spcBef>
                <a:spcAft>
                  <a:spcPct val="0"/>
                </a:spcAft>
                <a:defRPr/>
              </a:pPr>
              <a:t>4</a:t>
            </a:fld>
            <a:endParaRPr lang="en-US" altLang="en-US">
              <a:solidFill>
                <a:srgbClr val="000000"/>
              </a:solidFill>
              <a:latin typeface="Arial" panose="020B0604020202020204" pitchFamily="34"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7424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66612" fontAlgn="base">
              <a:spcBef>
                <a:spcPct val="0"/>
              </a:spcBef>
              <a:spcAft>
                <a:spcPct val="0"/>
              </a:spcAft>
              <a:defRPr/>
            </a:pPr>
            <a:fld id="{B4F2E899-2A64-4804-8D9D-091DD240E40D}" type="slidenum">
              <a:rPr lang="en-US" altLang="en-US">
                <a:solidFill>
                  <a:srgbClr val="000000"/>
                </a:solidFill>
                <a:latin typeface="Arial" panose="020B0604020202020204" pitchFamily="34" charset="0"/>
              </a:rPr>
              <a:pPr defTabSz="966612" fontAlgn="base">
                <a:spcBef>
                  <a:spcPct val="0"/>
                </a:spcBef>
                <a:spcAft>
                  <a:spcPct val="0"/>
                </a:spcAft>
                <a:defRPr/>
              </a:pPr>
              <a:t>5</a:t>
            </a:fld>
            <a:endParaRPr lang="en-US" altLang="en-US">
              <a:solidFill>
                <a:srgbClr val="000000"/>
              </a:solidFill>
              <a:latin typeface="Arial" panose="020B0604020202020204" pitchFamily="34"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0348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Probability of wind exceeding 64-kts over a 5-day period (color), for Hurricane Irma in the Atlantic Basin, using 1000 ensemble members bootstrapped from the ECMWF ensemble. Forecast initialized on September 5th, 2017, 00z. Black contour depicts extent of the observed 64-kt winds.</a:t>
            </a:r>
          </a:p>
        </p:txBody>
      </p:sp>
      <p:sp>
        <p:nvSpPr>
          <p:cNvPr id="4" name="Slide Number Placeholder 3"/>
          <p:cNvSpPr>
            <a:spLocks noGrp="1"/>
          </p:cNvSpPr>
          <p:nvPr>
            <p:ph type="sldNum" sz="quarter" idx="10"/>
          </p:nvPr>
        </p:nvSpPr>
        <p:spPr/>
        <p:txBody>
          <a:bodyPr/>
          <a:lstStyle/>
          <a:p>
            <a:pPr defTabSz="966612">
              <a:defRPr/>
            </a:pPr>
            <a:fld id="{C572BCBC-7A63-432D-A8F9-51DA8068F49E}" type="slidenum">
              <a:rPr lang="en-US">
                <a:solidFill>
                  <a:prstClr val="black"/>
                </a:solidFill>
                <a:latin typeface="Calibri" panose="020F0502020204030204"/>
              </a:rPr>
              <a:pPr defTabSz="966612">
                <a:defRPr/>
              </a:pPr>
              <a:t>52</a:t>
            </a:fld>
            <a:r>
              <a:rPr lang="en-US">
                <a:solidFill>
                  <a:prstClr val="black"/>
                </a:solidFill>
                <a:latin typeface="Calibri" panose="020F0502020204030204"/>
              </a:rPr>
              <a:t>/22</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75460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097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5446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28209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45767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05581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48640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41802099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29182542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11906227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7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371084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37493215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34202448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60482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87073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53247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23844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06893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16941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88612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990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4FBCC7-CEDA-4375-85B4-C5A6EBD04FA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DF97B3-4F36-4273-BFBF-D30E2AA826C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4738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990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66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3663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19893208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64284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25767960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7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1292106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41248792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17792081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2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F3056F-D105-4B93-9EAC-75DC03BF505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D3E413-7CDF-46B2-ACCF-836BD1C960D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35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137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844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880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0474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4367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1703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8849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112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6877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5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BDC684-CC4F-4379-93C1-BB3BC1A9C7E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B0456C-E6F5-4C5A-AF4A-8B7C3A81592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0308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2835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804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860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7884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0664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67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616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9573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4520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66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DC342D-7642-4BB7-ABAA-C202009205A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D60705-F289-48CE-AE7E-E15FD66ADFA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39806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5562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Garamond" panose="02020404030301010803" pitchFamily="18"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Garamond" panose="020204040303010108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1FA38A0-1BDA-4714-83E2-3EDC63D9AA2C}"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353765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18249"/>
            <a:ext cx="7886700" cy="4658714"/>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BB17477A-7C00-4B3E-A810-CE4A7673E74F}"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9" name="Slide Number Placeholder 8"/>
          <p:cNvSpPr>
            <a:spLocks noGrp="1"/>
          </p:cNvSpPr>
          <p:nvPr>
            <p:ph type="sldNum" sz="quarter" idx="12"/>
          </p:nvPr>
        </p:nvSpPr>
        <p:spPr>
          <a:xfrm>
            <a:off x="6958399" y="6356350"/>
            <a:ext cx="2057400" cy="365125"/>
          </a:xfrm>
        </p:spPr>
        <p:txBody>
          <a:bodyPr/>
          <a:lstStyle>
            <a:lvl1pPr>
              <a:defRPr sz="1200" b="1">
                <a:solidFill>
                  <a:schemeClr val="tx1"/>
                </a:solidFill>
                <a:latin typeface="Garamond" panose="02020404030301010803" pitchFamily="18"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1200" b="1"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r>
              <a:rPr kumimoji="0" lang="en-US" sz="12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/32</a:t>
            </a:r>
            <a:endParaRPr kumimoji="0" lang="en-US" sz="1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0" name="Title 9"/>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Tree>
    <p:extLst>
      <p:ext uri="{BB962C8B-B14F-4D97-AF65-F5344CB8AC3E}">
        <p14:creationId xmlns:p14="http://schemas.microsoft.com/office/powerpoint/2010/main" val="938872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5313379-E404-45A7-9E0E-6139F3395112}"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1378221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B704980A-96C9-4094-A4AA-F0B325E09405}"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430073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91034E3-BA78-4FF2-BFF0-A3D6B3FC2CB7}"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954594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BBAF0E1-8936-4569-8292-AF67AFAE01EC}"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8875710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FF2821B-BE8D-4726-AAED-FE297712A481}"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003590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718FC7B-0680-4378-9CA0-AD743B1B8CAA}"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2738665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F8A926C-E548-4A4C-9F19-F67479E4C304}"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79301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452C82-AC4F-4D11-9E34-BE2DD69199F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E0B8C0-8D4D-470B-9D0B-52D60E97CE4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60073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BB55541-4887-4126-B719-601631977339}"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2421407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03088A-398B-4584-91B8-CC9188B604B3}"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570275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Garamond" panose="02020404030301010803" pitchFamily="18"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Garamond" panose="020204040303010108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3B90B91-40E7-474E-A6B9-F65A92BBD0EC}"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462704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18249"/>
            <a:ext cx="7886700" cy="4658714"/>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BC8652B6-D82E-493B-A359-D3FDFEC60C40}"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9" name="Slide Number Placeholder 8"/>
          <p:cNvSpPr>
            <a:spLocks noGrp="1"/>
          </p:cNvSpPr>
          <p:nvPr>
            <p:ph type="sldNum" sz="quarter" idx="12"/>
          </p:nvPr>
        </p:nvSpPr>
        <p:spPr>
          <a:xfrm>
            <a:off x="6958399" y="6356350"/>
            <a:ext cx="2057400" cy="365125"/>
          </a:xfrm>
        </p:spPr>
        <p:txBody>
          <a:bodyPr/>
          <a:lstStyle>
            <a:lvl1pPr>
              <a:defRPr sz="1200" b="1">
                <a:solidFill>
                  <a:schemeClr val="tx1"/>
                </a:solidFill>
                <a:latin typeface="Garamond" panose="02020404030301010803" pitchFamily="18"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1200" b="1"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r>
              <a:rPr kumimoji="0" lang="en-US" sz="12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/32</a:t>
            </a:r>
            <a:endParaRPr kumimoji="0" lang="en-US" sz="1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0" name="Title 9"/>
          <p:cNvSpPr>
            <a:spLocks noGrp="1"/>
          </p:cNvSpPr>
          <p:nvPr>
            <p:ph type="title"/>
          </p:nvPr>
        </p:nvSpPr>
        <p:spPr/>
        <p:txBody>
          <a:bodyPr/>
          <a:lstStyle>
            <a:lvl1pPr>
              <a:defRPr>
                <a:latin typeface="Garamond" panose="02020404030301010803" pitchFamily="18" charset="0"/>
              </a:defRPr>
            </a:lvl1pPr>
          </a:lstStyle>
          <a:p>
            <a:r>
              <a:rPr lang="en-US" dirty="0"/>
              <a:t>Click to edit Master title style</a:t>
            </a:r>
          </a:p>
        </p:txBody>
      </p:sp>
    </p:spTree>
    <p:extLst>
      <p:ext uri="{BB962C8B-B14F-4D97-AF65-F5344CB8AC3E}">
        <p14:creationId xmlns:p14="http://schemas.microsoft.com/office/powerpoint/2010/main" val="5708910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8456891-58B2-41CC-9F7E-3FD12EF3CC07}"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5569243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BBB2DA-06BD-42DE-94A6-A5038C4204C8}"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5739201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124FC7F-0460-4816-9195-E33510CBC1B5}"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043706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BF950CE8-4D3F-473E-9F7B-F02775240C71}"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245282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3DADC5EF-5E2A-4BAF-BE7B-786C99C9642E}"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437602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1D3C9D2-C81B-4F8D-91DF-E9B3FC324E04}"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767038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1E6C3F-D0C2-4EA2-B4A6-2A1F3581914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955BFA-5BAA-4607-B251-B081E9F7648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1734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6254176-4EB0-47BA-85C6-1FB56958EFDD}"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7055187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47E1AF3-1503-4F84-B13C-D2A6CF121CC8}"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437443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763CFE6D-B541-4653-AB7A-525CC0838C57}"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458183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60341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9664128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0166284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9585021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8128205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0987641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1754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213E43-C047-4065-AFB8-923003DB805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2C41A3-697A-4B45-A3E4-31875DB6B4E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39409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7526084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7167116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4389871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100359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DB3F65-2A98-477E-AA9E-13D7A39065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F08373-02E7-445D-99C3-D1135A850A5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8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278566-5DEC-4C59-8EB7-8EFA1DE0387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A7FD3D-62FD-4F9A-910C-792C90B903F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626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4A525C-D00D-46E7-A764-7ED241F0202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512BAF-49E9-4894-9F0B-F43CB7C6095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7090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C818A5-980D-4B14-B438-E61FB5C90C9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F55B0E-8C9F-4D4B-9C65-D116EC11044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516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AEE51B-BE00-49CD-9561-799AC576711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8649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FD869F-3557-4224-8CC1-EBC8F71C89A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813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221512-EFFB-41BF-90B7-E7502EB3E49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9536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182F5A-78EB-4FE0-B0A9-F8FA72D4C3A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5619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98E4566-FC33-472A-BC10-C5B0B99B00F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792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314774-8AF5-4EC3-8299-7B6423F7A1A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4460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2D77CD-83A1-41F1-873B-79599E89D41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346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48EE7-FD72-4DB1-8F82-67150EAE2BA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971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655CEA-835D-40B7-ACEC-5D7A2009CBC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70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AEB969-B824-451E-A142-A356E085E08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451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E80EC3-B019-40FC-880E-89FBBE5C31C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4599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629BE2-F4B9-4C6A-975F-703476C1C0D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648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A80D78-6C9C-443E-A6AF-C934B516060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0725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E83AB1-A887-4560-93C9-585DDF0138D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1035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549E231-BC56-4BDA-B5D0-D93584AD246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8242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36A51F-1532-4990-89D5-1F3B64E6F56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9418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67A227-35DA-40BC-9988-96CECF7C212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351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022A52-CBB3-4F71-8C76-DE80A3AE5A2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7934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6D4351-20CC-48C9-B480-086853A4A47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9140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4DEB3C-2658-4C3F-AE8C-0CA1712AE4E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4488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B1902D-BD55-44C7-B422-67729174EF7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334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757FB9-9B24-42AC-978C-921936F693B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8586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ACAFE9-BD03-4F76-98C8-1C2DD66B615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6778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832510-C433-47C1-B26F-224E9605DEA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7185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513454-EA41-4014-A564-83142236F90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2251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48098E-B530-472C-B60A-802E343C9F6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083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172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94016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6088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8223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9891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800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307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2857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7060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3642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22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3186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2307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9886B6-AF8E-4100-8BA6-53DE8E801CA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1789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260A21-4C2C-4EB0-8A3A-E9997367871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773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3868AF-2AE9-488D-92E1-5E6D1F37EFF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776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F27AC5-91A6-41D0-83B9-3A0F135C9D6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6134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099330-5C2B-4742-8802-2EE85784BA1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5109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0E7F81-F620-458F-8A3B-89E7B29B52B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2915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25CA34-36BD-4109-B253-F542C91AEE8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2032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861713-2F64-4E10-9DB3-5249E9F2066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171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6611A6-D6A5-444A-BDE8-FDC5259C17E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6703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D88464-67A3-4F22-A136-667770E8525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01847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BB11D7-02F9-4C73-9925-0D79A141263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294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1586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8836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491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670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954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189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98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238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2889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395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71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9886B6-AF8E-4100-8BA6-53DE8E801CA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06053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260A21-4C2C-4EB0-8A3A-E9997367871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7821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3868AF-2AE9-488D-92E1-5E6D1F37EFF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196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F27AC5-91A6-41D0-83B9-3A0F135C9D6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32925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099330-5C2B-4742-8802-2EE85784BA1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29004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0E7F81-F620-458F-8A3B-89E7B29B52B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103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25CA34-36BD-4109-B253-F542C91AEE8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24022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861713-2F64-4E10-9DB3-5249E9F2066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3032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6611A6-D6A5-444A-BDE8-FDC5259C17E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3531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D88464-67A3-4F22-A136-667770E8525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1493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BB11D7-02F9-4C73-9925-0D79A141263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1461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515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7196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2317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71010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281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tif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tiff"/><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3/13/2026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027051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08135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80253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7FC7FE2F-97FC-4F5E-9D22-B637437A723B}"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rPr>
              <a:t>/22</a:t>
            </a:r>
            <a:endParaRPr kumimoji="0" lang="en-US" sz="900" b="0" i="0" u="none" strike="noStrike" kern="1200" cap="none" spc="0" normalizeH="0" baseline="0" noProof="0" dirty="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551047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27A732E7-B35A-45EB-B22E-D50E5AD4CE97}" type="datetime1">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73DED560-197D-4A5C-8B4B-DA19932A5F6C}" type="slidenum">
              <a:rPr kumimoji="0" lang="en-US" sz="9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prstClr val="black">
                    <a:tint val="75000"/>
                  </a:prstClr>
                </a:solidFill>
                <a:effectLst/>
                <a:uLnTx/>
                <a:uFillTx/>
                <a:latin typeface="Tw Cen MT" panose="020B0602020104020603"/>
                <a:ea typeface="+mn-ea"/>
                <a:cs typeface="+mn-cs"/>
              </a:rPr>
              <a:t>/22</a:t>
            </a:r>
            <a:endParaRPr kumimoji="0" lang="en-US" sz="900" b="0" i="0" u="none" strike="noStrike" kern="1200" cap="none" spc="0" normalizeH="0" baseline="0" noProof="0" dirty="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3188934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3/13/2026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422309563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DD586A-8200-4AD4-9FDE-DF170826F05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E60249-DB43-4D17-81E7-64CBE1E63E6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2057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17D30E-8F26-40CD-9D4D-2196E1D6467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90570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391B07-E052-473F-B47D-5DA922A73BB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96898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719241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51502-C996-449E-8F2C-319828B37FA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6874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1941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51502-C996-449E-8F2C-319828B37FA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975304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470173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0.tif"/><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2.wmf"/><Relationship Id="rId7" Type="http://schemas.openxmlformats.org/officeDocument/2006/relationships/image" Target="../media/image24.w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oleObject" Target="../embeddings/oleObject4.bin"/><Relationship Id="rId11" Type="http://schemas.openxmlformats.org/officeDocument/2006/relationships/image" Target="../media/image26.wmf"/><Relationship Id="rId5" Type="http://schemas.openxmlformats.org/officeDocument/2006/relationships/image" Target="../media/image23.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5.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33.png"/><Relationship Id="rId1" Type="http://schemas.openxmlformats.org/officeDocument/2006/relationships/slideLayout" Target="../slideLayouts/slideLayout90.xml"/><Relationship Id="rId4" Type="http://schemas.openxmlformats.org/officeDocument/2006/relationships/image" Target="../media/image34.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46.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6.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17.xml"/></Relationships>
</file>

<file path=ppt/slides/_rels/slide5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5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267"/>
          <a:stretch/>
        </p:blipFill>
        <p:spPr>
          <a:xfrm>
            <a:off x="-16468" y="-48540"/>
            <a:ext cx="9230269" cy="6906539"/>
          </a:xfrm>
          <a:prstGeom prst="rect">
            <a:avLst/>
          </a:prstGeom>
        </p:spPr>
      </p:pic>
      <p:sp>
        <p:nvSpPr>
          <p:cNvPr id="300035" name="Rectangle 3"/>
          <p:cNvSpPr>
            <a:spLocks noGrp="1" noChangeArrowheads="1"/>
          </p:cNvSpPr>
          <p:nvPr>
            <p:ph type="ctrTitle" idx="4294967295"/>
          </p:nvPr>
        </p:nvSpPr>
        <p:spPr>
          <a:xfrm>
            <a:off x="1037772" y="254783"/>
            <a:ext cx="7772400" cy="1981200"/>
          </a:xfrm>
          <a:effectLst>
            <a:outerShdw dist="35921" dir="2700000" algn="ctr" rotWithShape="0">
              <a:schemeClr val="tx1"/>
            </a:outerShdw>
          </a:effectLst>
        </p:spPr>
        <p:txBody>
          <a:bodyPr>
            <a:normAutofit/>
          </a:bodyPr>
          <a:lstStyle/>
          <a:p>
            <a:pPr algn="r"/>
            <a:r>
              <a:rPr lang="en-US" b="1" dirty="0">
                <a:solidFill>
                  <a:srgbClr val="FFFF00"/>
                </a:solidFill>
              </a:rPr>
              <a:t> History of the Scientific Understanding of Hurricanes </a:t>
            </a:r>
            <a:endParaRPr lang="en-US" sz="4800" b="1" dirty="0">
              <a:solidFill>
                <a:srgbClr val="FFFF00"/>
              </a:solidFill>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i="1" dirty="0">
                <a:solidFill>
                  <a:srgbClr val="FFFF00"/>
                </a:solidFill>
                <a:latin typeface="Arial" pitchFamily="34" charset="0"/>
                <a:cs typeface="Arial" pitchFamily="34" charset="0"/>
              </a:rPr>
              <a:t>Kerry Emanuel</a:t>
            </a:r>
          </a:p>
          <a:p>
            <a:pPr marL="0" indent="0">
              <a:lnSpc>
                <a:spcPct val="90000"/>
              </a:lnSpc>
              <a:buFontTx/>
              <a:buNone/>
            </a:pPr>
            <a:r>
              <a:rPr lang="en-US" b="1" dirty="0">
                <a:solidFill>
                  <a:srgbClr val="FFFF00"/>
                </a:solidFill>
                <a:latin typeface="Arial" pitchFamily="34" charset="0"/>
                <a:cs typeface="Arial" pitchFamily="34" charset="0"/>
              </a:rPr>
              <a:t>Lorenz Center, MIT</a:t>
            </a:r>
          </a:p>
        </p:txBody>
      </p:sp>
    </p:spTree>
    <p:extLst>
      <p:ext uri="{BB962C8B-B14F-4D97-AF65-F5344CB8AC3E}">
        <p14:creationId xmlns:p14="http://schemas.microsoft.com/office/powerpoint/2010/main" val="34941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5600" y="1600200"/>
            <a:ext cx="3062438" cy="4386943"/>
          </a:xfrm>
          <a:prstGeom prst="rect">
            <a:avLst/>
          </a:prstGeom>
        </p:spPr>
      </p:pic>
      <p:sp>
        <p:nvSpPr>
          <p:cNvPr id="3" name="Title 2"/>
          <p:cNvSpPr>
            <a:spLocks noGrp="1"/>
          </p:cNvSpPr>
          <p:nvPr>
            <p:ph type="title"/>
          </p:nvPr>
        </p:nvSpPr>
        <p:spPr/>
        <p:txBody>
          <a:bodyPr/>
          <a:lstStyle/>
          <a:p>
            <a:r>
              <a:rPr lang="en-US" dirty="0"/>
              <a:t>Henry </a:t>
            </a:r>
            <a:r>
              <a:rPr lang="en-US" dirty="0" err="1"/>
              <a:t>Piddington</a:t>
            </a:r>
            <a:br>
              <a:rPr lang="en-US" dirty="0"/>
            </a:br>
            <a:r>
              <a:rPr lang="en-US" dirty="0"/>
              <a:t>1797-1858</a:t>
            </a:r>
          </a:p>
        </p:txBody>
      </p:sp>
      <p:sp>
        <p:nvSpPr>
          <p:cNvPr id="4" name="Content Placeholder 3"/>
          <p:cNvSpPr>
            <a:spLocks noGrp="1"/>
          </p:cNvSpPr>
          <p:nvPr>
            <p:ph idx="1"/>
          </p:nvPr>
        </p:nvSpPr>
        <p:spPr>
          <a:xfrm>
            <a:off x="4064000" y="2122714"/>
            <a:ext cx="4622800" cy="3864429"/>
          </a:xfrm>
        </p:spPr>
        <p:txBody>
          <a:bodyPr/>
          <a:lstStyle/>
          <a:p>
            <a:pPr>
              <a:buSzPct val="70000"/>
              <a:buBlip>
                <a:blip r:embed="rId3"/>
              </a:buBlip>
            </a:pPr>
            <a:r>
              <a:rPr lang="en-US" sz="2000" dirty="0"/>
              <a:t>British sea captain in the India and China trade</a:t>
            </a:r>
          </a:p>
          <a:p>
            <a:pPr>
              <a:buSzPct val="70000"/>
              <a:buBlip>
                <a:blip r:embed="rId3"/>
              </a:buBlip>
            </a:pPr>
            <a:r>
              <a:rPr lang="en-US" sz="2000" dirty="0"/>
              <a:t>Noting circular winds around a calm center recorded by ships caught in storms, coined the name </a:t>
            </a:r>
            <a:r>
              <a:rPr lang="en-US" sz="2000" i="1" dirty="0"/>
              <a:t>cyclone</a:t>
            </a:r>
            <a:r>
              <a:rPr lang="en-US" sz="2000" dirty="0"/>
              <a:t> in 1848</a:t>
            </a:r>
          </a:p>
          <a:p>
            <a:pPr>
              <a:buSzPct val="70000"/>
              <a:buBlip>
                <a:blip r:embed="rId3"/>
              </a:buBlip>
            </a:pPr>
            <a:r>
              <a:rPr lang="en-US" sz="2000" dirty="0"/>
              <a:t>In 1844 he published </a:t>
            </a:r>
            <a:r>
              <a:rPr lang="en-US" sz="2000" i="1" dirty="0"/>
              <a:t>The Horn-Book for the Law of Storms for the Indian and China Seas</a:t>
            </a:r>
            <a:r>
              <a:rPr lang="en-US" sz="2000" dirty="0"/>
              <a:t>  -- first practical guide for sailors to avoid hurricanes. </a:t>
            </a:r>
          </a:p>
        </p:txBody>
      </p:sp>
      <p:sp>
        <p:nvSpPr>
          <p:cNvPr id="5" name="Rectangle 4"/>
          <p:cNvSpPr/>
          <p:nvPr/>
        </p:nvSpPr>
        <p:spPr>
          <a:xfrm>
            <a:off x="457200" y="5987143"/>
            <a:ext cx="3077029" cy="830997"/>
          </a:xfrm>
          <a:prstGeom prst="rect">
            <a:avLst/>
          </a:prstGeom>
        </p:spPr>
        <p:txBody>
          <a:bodyPr wrap="square">
            <a:spAutoFit/>
          </a:bodyPr>
          <a:lstStyle/>
          <a:p>
            <a:r>
              <a:rPr lang="en-US" sz="1600" dirty="0"/>
              <a:t>A portrait sketch by </a:t>
            </a:r>
            <a:r>
              <a:rPr lang="en-US" sz="1600" dirty="0" err="1"/>
              <a:t>Colesworthey</a:t>
            </a:r>
            <a:r>
              <a:rPr lang="en-US" sz="1600" dirty="0"/>
              <a:t> Grant published in 1839 in the </a:t>
            </a:r>
            <a:r>
              <a:rPr lang="en-US" sz="1600" i="1" dirty="0"/>
              <a:t>India Review</a:t>
            </a:r>
          </a:p>
        </p:txBody>
      </p:sp>
    </p:spTree>
    <p:extLst>
      <p:ext uri="{BB962C8B-B14F-4D97-AF65-F5344CB8AC3E}">
        <p14:creationId xmlns:p14="http://schemas.microsoft.com/office/powerpoint/2010/main" val="189745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66422" y="203200"/>
            <a:ext cx="6082900" cy="6365648"/>
          </a:xfrm>
          <a:prstGeom prst="rect">
            <a:avLst/>
          </a:prstGeom>
        </p:spPr>
      </p:pic>
    </p:spTree>
    <p:extLst>
      <p:ext uri="{BB962C8B-B14F-4D97-AF65-F5344CB8AC3E}">
        <p14:creationId xmlns:p14="http://schemas.microsoft.com/office/powerpoint/2010/main" val="99337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Benito </a:t>
            </a:r>
            <a:r>
              <a:rPr lang="en-US" dirty="0" err="1"/>
              <a:t>Viñes</a:t>
            </a:r>
            <a:br>
              <a:rPr lang="en-US" dirty="0"/>
            </a:br>
            <a:r>
              <a:rPr lang="en-US" dirty="0"/>
              <a:t>1837-1893</a:t>
            </a:r>
          </a:p>
        </p:txBody>
      </p:sp>
      <p:sp>
        <p:nvSpPr>
          <p:cNvPr id="4" name="Content Placeholder 3"/>
          <p:cNvSpPr>
            <a:spLocks noGrp="1"/>
          </p:cNvSpPr>
          <p:nvPr>
            <p:ph idx="1"/>
          </p:nvPr>
        </p:nvSpPr>
        <p:spPr>
          <a:xfrm>
            <a:off x="4064000" y="2122714"/>
            <a:ext cx="4622800" cy="3864429"/>
          </a:xfrm>
        </p:spPr>
        <p:txBody>
          <a:bodyPr>
            <a:normAutofit lnSpcReduction="10000"/>
          </a:bodyPr>
          <a:lstStyle/>
          <a:p>
            <a:pPr>
              <a:buSzPct val="70000"/>
            </a:pPr>
            <a:r>
              <a:rPr lang="en-US" sz="2000" dirty="0"/>
              <a:t>Jesuit priest in Havana, head of 	</a:t>
            </a:r>
            <a:r>
              <a:rPr lang="en-US" sz="2000" dirty="0">
                <a:solidFill>
                  <a:srgbClr val="212121"/>
                </a:solidFill>
              </a:rPr>
              <a:t>Meteorological Observatory at El 	</a:t>
            </a:r>
            <a:r>
              <a:rPr lang="en-US" sz="2000" dirty="0" err="1">
                <a:solidFill>
                  <a:srgbClr val="212121"/>
                </a:solidFill>
              </a:rPr>
              <a:t>Colegio</a:t>
            </a:r>
            <a:r>
              <a:rPr lang="en-US" sz="2000" dirty="0">
                <a:solidFill>
                  <a:srgbClr val="212121"/>
                </a:solidFill>
              </a:rPr>
              <a:t> Belen, 1870</a:t>
            </a:r>
          </a:p>
          <a:p>
            <a:pPr>
              <a:buSzPct val="70000"/>
            </a:pPr>
            <a:r>
              <a:rPr lang="en-US" sz="2000" dirty="0">
                <a:solidFill>
                  <a:srgbClr val="212121"/>
                </a:solidFill>
              </a:rPr>
              <a:t>Established network of observations 	in the Caribbean</a:t>
            </a:r>
          </a:p>
          <a:p>
            <a:pPr>
              <a:buSzPct val="70000"/>
            </a:pPr>
            <a:endParaRPr lang="en-US" sz="2000" dirty="0"/>
          </a:p>
          <a:p>
            <a:pPr>
              <a:buSzPct val="70000"/>
              <a:buBlip>
                <a:blip r:embed="rId2"/>
              </a:buBlip>
            </a:pPr>
            <a:r>
              <a:rPr lang="en-US" sz="2000" dirty="0"/>
              <a:t>First to recognize importance of 	upper level winds in steering 	hurricanes</a:t>
            </a:r>
          </a:p>
          <a:p>
            <a:pPr>
              <a:buSzPct val="70000"/>
              <a:buBlip>
                <a:blip r:embed="rId2"/>
              </a:buBlip>
            </a:pPr>
            <a:endParaRPr lang="en-US" sz="2000" dirty="0"/>
          </a:p>
          <a:p>
            <a:pPr>
              <a:buSzPct val="70000"/>
            </a:pPr>
            <a:r>
              <a:rPr lang="en-US" sz="2000" dirty="0"/>
              <a:t>Published </a:t>
            </a:r>
            <a:r>
              <a:rPr lang="en-US" sz="2000" i="1" dirty="0"/>
              <a:t>Practical hints in regard to 	West Indian hurricanes </a:t>
            </a:r>
            <a:r>
              <a:rPr lang="en-US" sz="2000" dirty="0"/>
              <a:t>in 1885.  </a:t>
            </a:r>
          </a:p>
        </p:txBody>
      </p:sp>
      <p:pic>
        <p:nvPicPr>
          <p:cNvPr id="6" name="Picture 5"/>
          <p:cNvPicPr>
            <a:picLocks noChangeAspect="1"/>
          </p:cNvPicPr>
          <p:nvPr/>
        </p:nvPicPr>
        <p:blipFill>
          <a:blip r:embed="rId3"/>
          <a:stretch>
            <a:fillRect/>
          </a:stretch>
        </p:blipFill>
        <p:spPr>
          <a:xfrm>
            <a:off x="797832" y="2122714"/>
            <a:ext cx="2381250" cy="3343275"/>
          </a:xfrm>
          <a:prstGeom prst="rect">
            <a:avLst/>
          </a:prstGeom>
          <a:ln w="76200" cmpd="dbl">
            <a:solidFill>
              <a:schemeClr val="tx1"/>
            </a:solidFill>
          </a:ln>
        </p:spPr>
      </p:pic>
    </p:spTree>
    <p:extLst>
      <p:ext uri="{BB962C8B-B14F-4D97-AF65-F5344CB8AC3E}">
        <p14:creationId xmlns:p14="http://schemas.microsoft.com/office/powerpoint/2010/main" val="3989384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50" y="1874612"/>
            <a:ext cx="7886700" cy="1325563"/>
          </a:xfrm>
        </p:spPr>
        <p:txBody>
          <a:bodyPr/>
          <a:lstStyle/>
          <a:p>
            <a:r>
              <a:rPr lang="en-US" dirty="0"/>
              <a:t>WWII and Post-War Years</a:t>
            </a:r>
          </a:p>
        </p:txBody>
      </p:sp>
    </p:spTree>
    <p:extLst>
      <p:ext uri="{BB962C8B-B14F-4D97-AF65-F5344CB8AC3E}">
        <p14:creationId xmlns:p14="http://schemas.microsoft.com/office/powerpoint/2010/main" val="14061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58800" y="439057"/>
            <a:ext cx="8229600" cy="2267857"/>
          </a:xfrm>
        </p:spPr>
        <p:txBody>
          <a:bodyPr/>
          <a:lstStyle/>
          <a:p>
            <a:pPr>
              <a:buSzPct val="70000"/>
              <a:buBlip>
                <a:blip r:embed="rId2"/>
              </a:buBlip>
            </a:pPr>
            <a:r>
              <a:rPr lang="en-US" sz="2400" dirty="0"/>
              <a:t>27 July 1943: Army Air Corps Colonel Joseph Duckworth took an Air Force AT-6 trainer from an airfield in Texas and became the first aviator to penetrate the eye of a hurricane</a:t>
            </a:r>
            <a:r>
              <a:rPr lang="en-US" dirty="0"/>
              <a:t>.</a:t>
            </a:r>
          </a:p>
          <a:p>
            <a:pPr>
              <a:buSzPct val="70000"/>
              <a:buBlip>
                <a:blip r:embed="rId2"/>
              </a:buBlip>
            </a:pPr>
            <a:r>
              <a:rPr lang="en-US" sz="2400" dirty="0"/>
              <a:t>Shortly thereafter, routine hurricane reconnaissance began in the North Atlantic and western North Pacific</a:t>
            </a:r>
          </a:p>
        </p:txBody>
      </p:sp>
      <p:pic>
        <p:nvPicPr>
          <p:cNvPr id="5" name="Picture 4"/>
          <p:cNvPicPr>
            <a:picLocks noChangeAspect="1"/>
          </p:cNvPicPr>
          <p:nvPr/>
        </p:nvPicPr>
        <p:blipFill>
          <a:blip r:embed="rId3"/>
          <a:stretch>
            <a:fillRect/>
          </a:stretch>
        </p:blipFill>
        <p:spPr>
          <a:xfrm>
            <a:off x="1850118" y="2759108"/>
            <a:ext cx="5203825" cy="3457087"/>
          </a:xfrm>
          <a:prstGeom prst="rect">
            <a:avLst/>
          </a:prstGeom>
        </p:spPr>
      </p:pic>
      <p:sp>
        <p:nvSpPr>
          <p:cNvPr id="6" name="TextBox 5"/>
          <p:cNvSpPr txBox="1"/>
          <p:nvPr/>
        </p:nvSpPr>
        <p:spPr>
          <a:xfrm>
            <a:off x="2286000" y="6268389"/>
            <a:ext cx="4187371" cy="461665"/>
          </a:xfrm>
          <a:prstGeom prst="rect">
            <a:avLst/>
          </a:prstGeom>
          <a:noFill/>
        </p:spPr>
        <p:txBody>
          <a:bodyPr wrap="square" rtlCol="0">
            <a:spAutoFit/>
          </a:bodyPr>
          <a:lstStyle/>
          <a:p>
            <a:pPr algn="ctr"/>
            <a:r>
              <a:rPr lang="en-US" sz="2400" dirty="0"/>
              <a:t>AT-6</a:t>
            </a:r>
          </a:p>
        </p:txBody>
      </p:sp>
    </p:spTree>
    <p:extLst>
      <p:ext uri="{BB962C8B-B14F-4D97-AF65-F5344CB8AC3E}">
        <p14:creationId xmlns:p14="http://schemas.microsoft.com/office/powerpoint/2010/main" val="428939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65590" y="1006022"/>
            <a:ext cx="4614182" cy="4572107"/>
          </a:xfrm>
          <a:prstGeom prst="rect">
            <a:avLst/>
          </a:prstGeom>
        </p:spPr>
      </p:pic>
      <p:sp>
        <p:nvSpPr>
          <p:cNvPr id="5" name="Title 4"/>
          <p:cNvSpPr>
            <a:spLocks noGrp="1"/>
          </p:cNvSpPr>
          <p:nvPr>
            <p:ph type="title"/>
          </p:nvPr>
        </p:nvSpPr>
        <p:spPr>
          <a:xfrm>
            <a:off x="629331" y="198213"/>
            <a:ext cx="7886700" cy="640896"/>
          </a:xfrm>
        </p:spPr>
        <p:txBody>
          <a:bodyPr/>
          <a:lstStyle/>
          <a:p>
            <a:r>
              <a:rPr lang="en-US" dirty="0"/>
              <a:t>Radar</a:t>
            </a:r>
          </a:p>
        </p:txBody>
      </p:sp>
      <p:sp>
        <p:nvSpPr>
          <p:cNvPr id="6" name="Rectangle 5"/>
          <p:cNvSpPr/>
          <p:nvPr/>
        </p:nvSpPr>
        <p:spPr>
          <a:xfrm>
            <a:off x="1547132" y="5713400"/>
            <a:ext cx="6537324" cy="923330"/>
          </a:xfrm>
          <a:prstGeom prst="rect">
            <a:avLst/>
          </a:prstGeom>
        </p:spPr>
        <p:txBody>
          <a:bodyPr wrap="square">
            <a:spAutoFit/>
          </a:bodyPr>
          <a:lstStyle/>
          <a:p>
            <a:r>
              <a:rPr lang="en-US" dirty="0"/>
              <a:t>Radar image of Typhoon Cobra captured from one of</a:t>
            </a:r>
          </a:p>
          <a:p>
            <a:r>
              <a:rPr lang="en-US" dirty="0"/>
              <a:t>the ships of Admiral Halsey’s Third Fleet, east of the Philippines.</a:t>
            </a:r>
          </a:p>
          <a:p>
            <a:r>
              <a:rPr lang="en-US" dirty="0"/>
              <a:t>This was only the second tropical cyclone captured on radar.</a:t>
            </a:r>
          </a:p>
        </p:txBody>
      </p:sp>
    </p:spTree>
    <p:extLst>
      <p:ext uri="{BB962C8B-B14F-4D97-AF65-F5344CB8AC3E}">
        <p14:creationId xmlns:p14="http://schemas.microsoft.com/office/powerpoint/2010/main" val="67418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51996A-E04E-91EB-9A59-C9D1A656D493}"/>
              </a:ext>
            </a:extLst>
          </p:cNvPr>
          <p:cNvSpPr txBox="1"/>
          <p:nvPr/>
        </p:nvSpPr>
        <p:spPr>
          <a:xfrm>
            <a:off x="418872" y="1429093"/>
            <a:ext cx="8306256" cy="3785652"/>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Radar was invented to detect aircraft. The first dedicated meteorological radar, the CPS-9, was developed by the Signal Corps Engineering Laboratories of the U.S. Army in the late 1940s and 1950s. </a:t>
            </a:r>
          </a:p>
          <a:p>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A key player in the development of meteorological radar was David Atlas, who was an MIT faculty member from 1964 to 1978. He used the observed log-normal distribution of raindrop size to deduce a relationship between radar reflectivity and rainfall intensity. </a:t>
            </a:r>
          </a:p>
        </p:txBody>
      </p:sp>
    </p:spTree>
    <p:extLst>
      <p:ext uri="{BB962C8B-B14F-4D97-AF65-F5344CB8AC3E}">
        <p14:creationId xmlns:p14="http://schemas.microsoft.com/office/powerpoint/2010/main" val="7800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Post-War Research Boom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540" y="1526685"/>
            <a:ext cx="7065264" cy="4428744"/>
          </a:xfrm>
          <a:prstGeom prst="rect">
            <a:avLst/>
          </a:prstGeom>
        </p:spPr>
      </p:pic>
      <p:sp>
        <p:nvSpPr>
          <p:cNvPr id="4" name="TextBox 3"/>
          <p:cNvSpPr txBox="1"/>
          <p:nvPr/>
        </p:nvSpPr>
        <p:spPr>
          <a:xfrm>
            <a:off x="1016000" y="6052457"/>
            <a:ext cx="7133771" cy="707886"/>
          </a:xfrm>
          <a:prstGeom prst="rect">
            <a:avLst/>
          </a:prstGeom>
          <a:noFill/>
        </p:spPr>
        <p:txBody>
          <a:bodyPr wrap="square" rtlCol="0">
            <a:spAutoFit/>
          </a:bodyPr>
          <a:lstStyle/>
          <a:p>
            <a:pPr algn="ctr"/>
            <a:r>
              <a:rPr lang="en-US" sz="2000" dirty="0" err="1">
                <a:latin typeface="Arial" panose="020B0604020202020204" pitchFamily="34" charset="0"/>
                <a:cs typeface="Arial" panose="020B0604020202020204" pitchFamily="34" charset="0"/>
              </a:rPr>
              <a:t>Palmén</a:t>
            </a:r>
            <a:r>
              <a:rPr lang="en-US" sz="2000" dirty="0">
                <a:latin typeface="Arial" panose="020B0604020202020204" pitchFamily="34" charset="0"/>
                <a:cs typeface="Arial" panose="020B0604020202020204" pitchFamily="34" charset="0"/>
              </a:rPr>
              <a:t>, 1948, based on a single radiosonde ascent through the eye of a hurricane in 1944</a:t>
            </a:r>
          </a:p>
        </p:txBody>
      </p:sp>
    </p:spTree>
    <p:extLst>
      <p:ext uri="{BB962C8B-B14F-4D97-AF65-F5344CB8AC3E}">
        <p14:creationId xmlns:p14="http://schemas.microsoft.com/office/powerpoint/2010/main" val="1529995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691" y="1693553"/>
            <a:ext cx="5519395" cy="3057098"/>
          </a:xfrm>
          <a:prstGeom prst="rect">
            <a:avLst/>
          </a:prstGeom>
        </p:spPr>
      </p:pic>
      <p:sp>
        <p:nvSpPr>
          <p:cNvPr id="4" name="TextBox 3"/>
          <p:cNvSpPr txBox="1"/>
          <p:nvPr/>
        </p:nvSpPr>
        <p:spPr>
          <a:xfrm>
            <a:off x="377371" y="275771"/>
            <a:ext cx="7540172" cy="132343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Herbert Riehl, 1950</a:t>
            </a:r>
            <a:r>
              <a:rPr lang="en-US" sz="2000" dirty="0">
                <a:latin typeface="Arial" panose="020B0604020202020204" pitchFamily="34" charset="0"/>
                <a:cs typeface="Arial" panose="020B0604020202020204" pitchFamily="34" charset="0"/>
              </a:rPr>
              <a:t>: Recognized that latent heat is an </a:t>
            </a:r>
            <a:r>
              <a:rPr lang="en-US" sz="2000" i="1" dirty="0">
                <a:latin typeface="Arial" panose="020B0604020202020204" pitchFamily="34" charset="0"/>
                <a:cs typeface="Arial" panose="020B0604020202020204" pitchFamily="34" charset="0"/>
              </a:rPr>
              <a:t>internal </a:t>
            </a:r>
            <a:r>
              <a:rPr lang="en-US" sz="2000" dirty="0">
                <a:latin typeface="Arial" panose="020B0604020202020204" pitchFamily="34" charset="0"/>
                <a:cs typeface="Arial" panose="020B0604020202020204" pitchFamily="34" charset="0"/>
              </a:rPr>
              <a:t>conversion, and not the source of energy for a hurricane. He emphasized that the flow of enthalpy from the ocean to the atmosphere is the energy source for a hurricane</a:t>
            </a:r>
          </a:p>
        </p:txBody>
      </p:sp>
      <p:sp>
        <p:nvSpPr>
          <p:cNvPr id="5" name="TextBox 4"/>
          <p:cNvSpPr txBox="1"/>
          <p:nvPr/>
        </p:nvSpPr>
        <p:spPr>
          <a:xfrm>
            <a:off x="174171" y="4844994"/>
            <a:ext cx="8599715"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Ernst Kleinschmidt, 1951: “</a:t>
            </a:r>
            <a:r>
              <a:rPr lang="en-US" sz="2000" i="1" dirty="0">
                <a:latin typeface="Arial" panose="020B0604020202020204" pitchFamily="34" charset="0"/>
                <a:cs typeface="Arial" panose="020B0604020202020204" pitchFamily="34" charset="0"/>
              </a:rPr>
              <a:t>The heat removed from the sea by the storm is the basic energy source of the typhoon</a:t>
            </a:r>
            <a:r>
              <a:rPr lang="en-US" sz="2000" dirty="0">
                <a:latin typeface="Arial" panose="020B0604020202020204" pitchFamily="34" charset="0"/>
                <a:cs typeface="Arial" panose="020B0604020202020204" pitchFamily="34" charset="0"/>
              </a:rPr>
              <a:t>” (translation from German)</a:t>
            </a:r>
            <a:endParaRPr lang="en-US" sz="2000" dirty="0">
              <a:solidFill>
                <a:srgbClr val="0000FF"/>
              </a:solidFill>
              <a:latin typeface="Arial" panose="020B0604020202020204" pitchFamily="34" charset="0"/>
              <a:cs typeface="Arial" panose="020B060402020202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216912720"/>
              </p:ext>
            </p:extLst>
          </p:nvPr>
        </p:nvGraphicFramePr>
        <p:xfrm>
          <a:off x="1264557" y="5647223"/>
          <a:ext cx="2014539" cy="927748"/>
        </p:xfrm>
        <a:graphic>
          <a:graphicData uri="http://schemas.openxmlformats.org/presentationml/2006/ole">
            <mc:AlternateContent xmlns:mc="http://schemas.openxmlformats.org/markup-compatibility/2006">
              <mc:Choice xmlns:v="urn:schemas-microsoft-com:vml" Requires="v">
                <p:oleObj name="Equation" r:id="rId3" imgW="965160" imgH="444240" progId="Equation.DSMT4">
                  <p:embed/>
                </p:oleObj>
              </mc:Choice>
              <mc:Fallback>
                <p:oleObj name="Equation" r:id="rId3" imgW="965160" imgH="444240" progId="Equation.DSMT4">
                  <p:embed/>
                  <p:pic>
                    <p:nvPicPr>
                      <p:cNvPr id="0" name=""/>
                      <p:cNvPicPr/>
                      <p:nvPr/>
                    </p:nvPicPr>
                    <p:blipFill>
                      <a:blip r:embed="rId4"/>
                      <a:stretch>
                        <a:fillRect/>
                      </a:stretch>
                    </p:blipFill>
                    <p:spPr>
                      <a:xfrm>
                        <a:off x="1264557" y="5647223"/>
                        <a:ext cx="2014539" cy="927748"/>
                      </a:xfrm>
                      <a:prstGeom prst="rect">
                        <a:avLst/>
                      </a:prstGeom>
                    </p:spPr>
                  </p:pic>
                </p:oleObj>
              </mc:Fallback>
            </mc:AlternateContent>
          </a:graphicData>
        </a:graphic>
      </p:graphicFrame>
      <p:sp>
        <p:nvSpPr>
          <p:cNvPr id="7" name="TextBox 6"/>
          <p:cNvSpPr txBox="1"/>
          <p:nvPr/>
        </p:nvSpPr>
        <p:spPr>
          <a:xfrm>
            <a:off x="3882571" y="5647223"/>
            <a:ext cx="5043715"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E=Energy from </a:t>
            </a:r>
            <a:r>
              <a:rPr lang="en-US" sz="2000" dirty="0" err="1">
                <a:latin typeface="Arial" panose="020B0604020202020204" pitchFamily="34" charset="0"/>
                <a:cs typeface="Arial" panose="020B0604020202020204" pitchFamily="34" charset="0"/>
              </a:rPr>
              <a:t>tephigram</a:t>
            </a:r>
            <a:r>
              <a:rPr lang="en-US" sz="2000" dirty="0">
                <a:latin typeface="Arial" panose="020B0604020202020204" pitchFamily="34" charset="0"/>
                <a:cs typeface="Arial" panose="020B0604020202020204" pitchFamily="34" charset="0"/>
              </a:rPr>
              <a:t> above</a:t>
            </a:r>
          </a:p>
          <a:p>
            <a:r>
              <a:rPr lang="en-US" sz="2000" dirty="0">
                <a:latin typeface="Arial" panose="020B0604020202020204" pitchFamily="34" charset="0"/>
                <a:cs typeface="Arial" panose="020B0604020202020204" pitchFamily="34" charset="0"/>
              </a:rPr>
              <a:t>q= Fraction of angular momentum lost in 	transit to eyewall</a:t>
            </a:r>
          </a:p>
        </p:txBody>
      </p:sp>
    </p:spTree>
    <p:extLst>
      <p:ext uri="{BB962C8B-B14F-4D97-AF65-F5344CB8AC3E}">
        <p14:creationId xmlns:p14="http://schemas.microsoft.com/office/powerpoint/2010/main" val="895416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057" y="260288"/>
            <a:ext cx="8026400" cy="1015663"/>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Riehl and </a:t>
            </a:r>
            <a:r>
              <a:rPr lang="en-US" sz="2000" dirty="0" err="1">
                <a:solidFill>
                  <a:srgbClr val="0000FF"/>
                </a:solidFill>
                <a:latin typeface="Arial" panose="020B0604020202020204" pitchFamily="34" charset="0"/>
                <a:cs typeface="Arial" panose="020B0604020202020204" pitchFamily="34" charset="0"/>
              </a:rPr>
              <a:t>Malkus</a:t>
            </a:r>
            <a:r>
              <a:rPr lang="en-US" sz="2000" dirty="0">
                <a:solidFill>
                  <a:srgbClr val="0000FF"/>
                </a:solidFill>
                <a:latin typeface="Arial" panose="020B0604020202020204" pitchFamily="34" charset="0"/>
                <a:cs typeface="Arial" panose="020B0604020202020204" pitchFamily="34" charset="0"/>
              </a:rPr>
              <a:t>, 1960: </a:t>
            </a:r>
            <a:r>
              <a:rPr lang="en-US" sz="2000" dirty="0">
                <a:latin typeface="Arial" panose="020B0604020202020204" pitchFamily="34" charset="0"/>
                <a:cs typeface="Arial" panose="020B0604020202020204" pitchFamily="34" charset="0"/>
              </a:rPr>
              <a:t>Again recognizing that hurricanes are powered by heat fluxes from the sea, they came close to deriving a bound for the surface winds:</a:t>
            </a:r>
            <a:endParaRPr lang="en-US" sz="2000" dirty="0">
              <a:solidFill>
                <a:srgbClr val="0000FF"/>
              </a:solidFill>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89503821"/>
              </p:ext>
            </p:extLst>
          </p:nvPr>
        </p:nvGraphicFramePr>
        <p:xfrm>
          <a:off x="5544457" y="1787525"/>
          <a:ext cx="2086656" cy="529011"/>
        </p:xfrm>
        <a:graphic>
          <a:graphicData uri="http://schemas.openxmlformats.org/presentationml/2006/ole">
            <mc:AlternateContent xmlns:mc="http://schemas.openxmlformats.org/markup-compatibility/2006">
              <mc:Choice xmlns:v="urn:schemas-microsoft-com:vml" Requires="v">
                <p:oleObj name="Equation" r:id="rId2" imgW="901440" imgH="228600" progId="Equation.DSMT4">
                  <p:embed/>
                </p:oleObj>
              </mc:Choice>
              <mc:Fallback>
                <p:oleObj name="Equation" r:id="rId2" imgW="901440" imgH="228600" progId="Equation.DSMT4">
                  <p:embed/>
                  <p:pic>
                    <p:nvPicPr>
                      <p:cNvPr id="0" name=""/>
                      <p:cNvPicPr/>
                      <p:nvPr/>
                    </p:nvPicPr>
                    <p:blipFill>
                      <a:blip r:embed="rId3"/>
                      <a:stretch>
                        <a:fillRect/>
                      </a:stretch>
                    </p:blipFill>
                    <p:spPr>
                      <a:xfrm>
                        <a:off x="5544457" y="1787525"/>
                        <a:ext cx="2086656" cy="529011"/>
                      </a:xfrm>
                      <a:prstGeom prst="rect">
                        <a:avLst/>
                      </a:prstGeom>
                    </p:spPr>
                  </p:pic>
                </p:oleObj>
              </mc:Fallback>
            </mc:AlternateContent>
          </a:graphicData>
        </a:graphic>
      </p:graphicFrame>
      <p:sp>
        <p:nvSpPr>
          <p:cNvPr id="4" name="TextBox 3"/>
          <p:cNvSpPr txBox="1"/>
          <p:nvPr/>
        </p:nvSpPr>
        <p:spPr>
          <a:xfrm>
            <a:off x="159657" y="1540876"/>
            <a:ext cx="463005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Empirical relation between increase in equivalent potential temperature and drop in pressure in PBL air in transit to eyewall:</a:t>
            </a:r>
          </a:p>
        </p:txBody>
      </p:sp>
      <p:graphicFrame>
        <p:nvGraphicFramePr>
          <p:cNvPr id="5" name="Object 4"/>
          <p:cNvGraphicFramePr>
            <a:graphicFrameLocks noChangeAspect="1"/>
          </p:cNvGraphicFramePr>
          <p:nvPr>
            <p:extLst>
              <p:ext uri="{D42A27DB-BD31-4B8C-83A1-F6EECF244321}">
                <p14:modId xmlns:p14="http://schemas.microsoft.com/office/powerpoint/2010/main" val="504029803"/>
              </p:ext>
            </p:extLst>
          </p:nvPr>
        </p:nvGraphicFramePr>
        <p:xfrm>
          <a:off x="5456084" y="2460222"/>
          <a:ext cx="3013098" cy="935100"/>
        </p:xfrm>
        <a:graphic>
          <a:graphicData uri="http://schemas.openxmlformats.org/presentationml/2006/ole">
            <mc:AlternateContent xmlns:mc="http://schemas.openxmlformats.org/markup-compatibility/2006">
              <mc:Choice xmlns:v="urn:schemas-microsoft-com:vml" Requires="v">
                <p:oleObj name="Equation" r:id="rId4" imgW="1473120" imgH="457200" progId="Equation.DSMT4">
                  <p:embed/>
                </p:oleObj>
              </mc:Choice>
              <mc:Fallback>
                <p:oleObj name="Equation" r:id="rId4" imgW="1473120" imgH="457200" progId="Equation.DSMT4">
                  <p:embed/>
                  <p:pic>
                    <p:nvPicPr>
                      <p:cNvPr id="0" name=""/>
                      <p:cNvPicPr/>
                      <p:nvPr/>
                    </p:nvPicPr>
                    <p:blipFill>
                      <a:blip r:embed="rId5"/>
                      <a:stretch>
                        <a:fillRect/>
                      </a:stretch>
                    </p:blipFill>
                    <p:spPr>
                      <a:xfrm>
                        <a:off x="5456084" y="2460222"/>
                        <a:ext cx="3013098" cy="935100"/>
                      </a:xfrm>
                      <a:prstGeom prst="rect">
                        <a:avLst/>
                      </a:prstGeom>
                    </p:spPr>
                  </p:pic>
                </p:oleObj>
              </mc:Fallback>
            </mc:AlternateContent>
          </a:graphicData>
        </a:graphic>
      </p:graphicFrame>
      <p:sp>
        <p:nvSpPr>
          <p:cNvPr id="6" name="TextBox 5"/>
          <p:cNvSpPr txBox="1"/>
          <p:nvPr/>
        </p:nvSpPr>
        <p:spPr>
          <a:xfrm>
            <a:off x="261255" y="2703782"/>
            <a:ext cx="463005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Conservation of equivalent potential temperature: </a:t>
            </a:r>
          </a:p>
        </p:txBody>
      </p:sp>
      <p:graphicFrame>
        <p:nvGraphicFramePr>
          <p:cNvPr id="7" name="Object 6"/>
          <p:cNvGraphicFramePr>
            <a:graphicFrameLocks noChangeAspect="1"/>
          </p:cNvGraphicFramePr>
          <p:nvPr>
            <p:extLst>
              <p:ext uri="{D42A27DB-BD31-4B8C-83A1-F6EECF244321}">
                <p14:modId xmlns:p14="http://schemas.microsoft.com/office/powerpoint/2010/main" val="1149803212"/>
              </p:ext>
            </p:extLst>
          </p:nvPr>
        </p:nvGraphicFramePr>
        <p:xfrm>
          <a:off x="5441474" y="3380414"/>
          <a:ext cx="3150983" cy="953238"/>
        </p:xfrm>
        <a:graphic>
          <a:graphicData uri="http://schemas.openxmlformats.org/presentationml/2006/ole">
            <mc:AlternateContent xmlns:mc="http://schemas.openxmlformats.org/markup-compatibility/2006">
              <mc:Choice xmlns:v="urn:schemas-microsoft-com:vml" Requires="v">
                <p:oleObj name="Equation" r:id="rId6" imgW="1511280" imgH="457200" progId="Equation.DSMT4">
                  <p:embed/>
                </p:oleObj>
              </mc:Choice>
              <mc:Fallback>
                <p:oleObj name="Equation" r:id="rId6" imgW="1511280" imgH="457200" progId="Equation.DSMT4">
                  <p:embed/>
                  <p:pic>
                    <p:nvPicPr>
                      <p:cNvPr id="0" name=""/>
                      <p:cNvPicPr/>
                      <p:nvPr/>
                    </p:nvPicPr>
                    <p:blipFill>
                      <a:blip r:embed="rId7"/>
                      <a:stretch>
                        <a:fillRect/>
                      </a:stretch>
                    </p:blipFill>
                    <p:spPr>
                      <a:xfrm>
                        <a:off x="5441474" y="3380414"/>
                        <a:ext cx="3150983" cy="953238"/>
                      </a:xfrm>
                      <a:prstGeom prst="rect">
                        <a:avLst/>
                      </a:prstGeom>
                    </p:spPr>
                  </p:pic>
                </p:oleObj>
              </mc:Fallback>
            </mc:AlternateContent>
          </a:graphicData>
        </a:graphic>
      </p:graphicFrame>
      <p:sp>
        <p:nvSpPr>
          <p:cNvPr id="8" name="TextBox 7"/>
          <p:cNvSpPr txBox="1"/>
          <p:nvPr/>
        </p:nvSpPr>
        <p:spPr>
          <a:xfrm>
            <a:off x="312056" y="3739907"/>
            <a:ext cx="46300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Combine:</a:t>
            </a:r>
          </a:p>
        </p:txBody>
      </p:sp>
      <p:graphicFrame>
        <p:nvGraphicFramePr>
          <p:cNvPr id="11" name="Object 10"/>
          <p:cNvGraphicFramePr>
            <a:graphicFrameLocks noChangeAspect="1"/>
          </p:cNvGraphicFramePr>
          <p:nvPr>
            <p:extLst>
              <p:ext uri="{D42A27DB-BD31-4B8C-83A1-F6EECF244321}">
                <p14:modId xmlns:p14="http://schemas.microsoft.com/office/powerpoint/2010/main" val="757974227"/>
              </p:ext>
            </p:extLst>
          </p:nvPr>
        </p:nvGraphicFramePr>
        <p:xfrm>
          <a:off x="5456084" y="4420505"/>
          <a:ext cx="2263402" cy="806500"/>
        </p:xfrm>
        <a:graphic>
          <a:graphicData uri="http://schemas.openxmlformats.org/presentationml/2006/ole">
            <mc:AlternateContent xmlns:mc="http://schemas.openxmlformats.org/markup-compatibility/2006">
              <mc:Choice xmlns:v="urn:schemas-microsoft-com:vml" Requires="v">
                <p:oleObj name="Equation" r:id="rId8" imgW="1104840" imgH="393480" progId="Equation.DSMT4">
                  <p:embed/>
                </p:oleObj>
              </mc:Choice>
              <mc:Fallback>
                <p:oleObj name="Equation" r:id="rId8" imgW="1104840" imgH="393480" progId="Equation.DSMT4">
                  <p:embed/>
                  <p:pic>
                    <p:nvPicPr>
                      <p:cNvPr id="0" name=""/>
                      <p:cNvPicPr/>
                      <p:nvPr/>
                    </p:nvPicPr>
                    <p:blipFill>
                      <a:blip r:embed="rId9"/>
                      <a:stretch>
                        <a:fillRect/>
                      </a:stretch>
                    </p:blipFill>
                    <p:spPr>
                      <a:xfrm>
                        <a:off x="5456084" y="4420505"/>
                        <a:ext cx="2263402" cy="806500"/>
                      </a:xfrm>
                      <a:prstGeom prst="rect">
                        <a:avLst/>
                      </a:prstGeom>
                    </p:spPr>
                  </p:pic>
                </p:oleObj>
              </mc:Fallback>
            </mc:AlternateContent>
          </a:graphicData>
        </a:graphic>
      </p:graphicFrame>
      <p:sp>
        <p:nvSpPr>
          <p:cNvPr id="12" name="TextBox 11"/>
          <p:cNvSpPr txBox="1"/>
          <p:nvPr/>
        </p:nvSpPr>
        <p:spPr>
          <a:xfrm>
            <a:off x="312056" y="4639089"/>
            <a:ext cx="46300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Work done against friction in PBL:</a:t>
            </a:r>
          </a:p>
        </p:txBody>
      </p:sp>
      <p:graphicFrame>
        <p:nvGraphicFramePr>
          <p:cNvPr id="13" name="Object 12"/>
          <p:cNvGraphicFramePr>
            <a:graphicFrameLocks noChangeAspect="1"/>
          </p:cNvGraphicFramePr>
          <p:nvPr>
            <p:extLst>
              <p:ext uri="{D42A27DB-BD31-4B8C-83A1-F6EECF244321}">
                <p14:modId xmlns:p14="http://schemas.microsoft.com/office/powerpoint/2010/main" val="396430118"/>
              </p:ext>
            </p:extLst>
          </p:nvPr>
        </p:nvGraphicFramePr>
        <p:xfrm>
          <a:off x="5424697" y="5420404"/>
          <a:ext cx="3029875" cy="1045709"/>
        </p:xfrm>
        <a:graphic>
          <a:graphicData uri="http://schemas.openxmlformats.org/presentationml/2006/ole">
            <mc:AlternateContent xmlns:mc="http://schemas.openxmlformats.org/markup-compatibility/2006">
              <mc:Choice xmlns:v="urn:schemas-microsoft-com:vml" Requires="v">
                <p:oleObj name="Equation" r:id="rId10" imgW="1434960" imgH="495000" progId="Equation.DSMT4">
                  <p:embed/>
                </p:oleObj>
              </mc:Choice>
              <mc:Fallback>
                <p:oleObj name="Equation" r:id="rId10" imgW="1434960" imgH="495000" progId="Equation.DSMT4">
                  <p:embed/>
                  <p:pic>
                    <p:nvPicPr>
                      <p:cNvPr id="0" name=""/>
                      <p:cNvPicPr/>
                      <p:nvPr/>
                    </p:nvPicPr>
                    <p:blipFill>
                      <a:blip r:embed="rId11"/>
                      <a:stretch>
                        <a:fillRect/>
                      </a:stretch>
                    </p:blipFill>
                    <p:spPr>
                      <a:xfrm>
                        <a:off x="5424697" y="5420404"/>
                        <a:ext cx="3029875" cy="1045709"/>
                      </a:xfrm>
                      <a:prstGeom prst="rect">
                        <a:avLst/>
                      </a:prstGeom>
                    </p:spPr>
                  </p:pic>
                </p:oleObj>
              </mc:Fallback>
            </mc:AlternateContent>
          </a:graphicData>
        </a:graphic>
      </p:graphicFrame>
      <p:sp>
        <p:nvSpPr>
          <p:cNvPr id="15" name="TextBox 14"/>
          <p:cNvSpPr txBox="1"/>
          <p:nvPr/>
        </p:nvSpPr>
        <p:spPr>
          <a:xfrm>
            <a:off x="312056" y="5758592"/>
            <a:ext cx="4630057"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Had they combined above two:</a:t>
            </a:r>
          </a:p>
        </p:txBody>
      </p:sp>
    </p:spTree>
    <p:extLst>
      <p:ext uri="{BB962C8B-B14F-4D97-AF65-F5344CB8AC3E}">
        <p14:creationId xmlns:p14="http://schemas.microsoft.com/office/powerpoint/2010/main" val="41067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Four Eras</a:t>
            </a:r>
          </a:p>
        </p:txBody>
      </p:sp>
      <p:sp>
        <p:nvSpPr>
          <p:cNvPr id="6" name="Content Placeholder 5"/>
          <p:cNvSpPr>
            <a:spLocks noGrp="1"/>
          </p:cNvSpPr>
          <p:nvPr>
            <p:ph idx="1"/>
          </p:nvPr>
        </p:nvSpPr>
        <p:spPr/>
        <p:txBody>
          <a:bodyPr>
            <a:normAutofit lnSpcReduction="10000"/>
          </a:bodyPr>
          <a:lstStyle/>
          <a:p>
            <a:pPr marL="0" indent="0">
              <a:buNone/>
            </a:pPr>
            <a:endParaRPr lang="en-US" dirty="0"/>
          </a:p>
          <a:p>
            <a:r>
              <a:rPr lang="en-US" sz="3600" dirty="0"/>
              <a:t>  Early inferences</a:t>
            </a:r>
          </a:p>
          <a:p>
            <a:endParaRPr lang="en-US" sz="3600" dirty="0"/>
          </a:p>
          <a:p>
            <a:r>
              <a:rPr lang="en-US" sz="3600" dirty="0"/>
              <a:t>  The Post-War era</a:t>
            </a:r>
          </a:p>
          <a:p>
            <a:endParaRPr lang="en-US" sz="3600" dirty="0"/>
          </a:p>
          <a:p>
            <a:r>
              <a:rPr lang="en-US" sz="3600" dirty="0"/>
              <a:t>  The 1960s-70s</a:t>
            </a:r>
          </a:p>
          <a:p>
            <a:endParaRPr lang="en-US" sz="3600" dirty="0"/>
          </a:p>
          <a:p>
            <a:r>
              <a:rPr lang="en-US" sz="3600" dirty="0"/>
              <a:t>  1980s - Present</a:t>
            </a:r>
          </a:p>
        </p:txBody>
      </p:sp>
    </p:spTree>
    <p:extLst>
      <p:ext uri="{BB962C8B-B14F-4D97-AF65-F5344CB8AC3E}">
        <p14:creationId xmlns:p14="http://schemas.microsoft.com/office/powerpoint/2010/main" val="3318076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829" y="377371"/>
            <a:ext cx="7090228" cy="492443"/>
          </a:xfrm>
          <a:prstGeom prst="rect">
            <a:avLst/>
          </a:prstGeom>
          <a:noFill/>
        </p:spPr>
        <p:txBody>
          <a:bodyPr wrap="square" rtlCol="0">
            <a:spAutoFit/>
          </a:bodyPr>
          <a:lstStyle/>
          <a:p>
            <a:pPr algn="ctr"/>
            <a:r>
              <a:rPr lang="en-US" sz="2600" dirty="0">
                <a:latin typeface="Arial" panose="020B0604020202020204" pitchFamily="34" charset="0"/>
                <a:cs typeface="Arial" panose="020B0604020202020204" pitchFamily="34" charset="0"/>
              </a:rPr>
              <a:t>Some other notable contributions, 1948-1958:</a:t>
            </a:r>
          </a:p>
        </p:txBody>
      </p:sp>
      <p:sp>
        <p:nvSpPr>
          <p:cNvPr id="3" name="TextBox 2"/>
          <p:cNvSpPr txBox="1"/>
          <p:nvPr/>
        </p:nvSpPr>
        <p:spPr>
          <a:xfrm>
            <a:off x="602343" y="1342571"/>
            <a:ext cx="7888514"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Rossby, 1948: “</a:t>
            </a:r>
            <a:r>
              <a:rPr lang="en-US" sz="2000" dirty="0">
                <a:latin typeface="Arial" panose="020B0604020202020204" pitchFamily="34" charset="0"/>
                <a:cs typeface="Arial" panose="020B0604020202020204" pitchFamily="34" charset="0"/>
              </a:rPr>
              <a:t>Beta drift” of closed isopleths of vorticity on a sphere</a:t>
            </a:r>
          </a:p>
        </p:txBody>
      </p:sp>
      <p:sp>
        <p:nvSpPr>
          <p:cNvPr id="4" name="TextBox 3"/>
          <p:cNvSpPr txBox="1"/>
          <p:nvPr/>
        </p:nvSpPr>
        <p:spPr>
          <a:xfrm>
            <a:off x="602343" y="2046161"/>
            <a:ext cx="7888514" cy="1015663"/>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Bergeron, 1954: </a:t>
            </a:r>
            <a:r>
              <a:rPr lang="en-US" sz="2000" dirty="0">
                <a:latin typeface="Arial" panose="020B0604020202020204" pitchFamily="34" charset="0"/>
                <a:cs typeface="Arial" panose="020B0604020202020204" pitchFamily="34" charset="0"/>
              </a:rPr>
              <a:t>Reasoned that cold convective downdrafts should 	lead to initial cold-core cyclone aloft; surface fluxes would 	later “invert” the cyclone</a:t>
            </a:r>
          </a:p>
        </p:txBody>
      </p:sp>
      <p:sp>
        <p:nvSpPr>
          <p:cNvPr id="5" name="TextBox 4"/>
          <p:cNvSpPr txBox="1"/>
          <p:nvPr/>
        </p:nvSpPr>
        <p:spPr>
          <a:xfrm>
            <a:off x="602343" y="3301999"/>
            <a:ext cx="7888514" cy="1015663"/>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1955:  </a:t>
            </a:r>
            <a:r>
              <a:rPr lang="en-US" sz="2000" dirty="0">
                <a:latin typeface="Arial" panose="020B0604020202020204" pitchFamily="34" charset="0"/>
                <a:cs typeface="Arial" panose="020B0604020202020204" pitchFamily="34" charset="0"/>
              </a:rPr>
              <a:t>Troika of 3 damaging U.S. hurricanes in 1954 (Carol, Edna, 	and Hazel) leads to the establishment of the National 	Hurricane Research Program, led by Robert Simpson</a:t>
            </a:r>
          </a:p>
        </p:txBody>
      </p:sp>
      <p:sp>
        <p:nvSpPr>
          <p:cNvPr id="6" name="TextBox 5"/>
          <p:cNvSpPr txBox="1"/>
          <p:nvPr/>
        </p:nvSpPr>
        <p:spPr>
          <a:xfrm>
            <a:off x="674915" y="4659085"/>
            <a:ext cx="7888514"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Late 1950s: </a:t>
            </a:r>
            <a:r>
              <a:rPr lang="en-US" sz="2000" dirty="0">
                <a:latin typeface="Arial" panose="020B0604020202020204" pitchFamily="34" charset="0"/>
                <a:cs typeface="Arial" panose="020B0604020202020204" pitchFamily="34" charset="0"/>
              </a:rPr>
              <a:t>Rapid progress in numerical solution of the vorticity 	equation</a:t>
            </a:r>
          </a:p>
        </p:txBody>
      </p:sp>
    </p:spTree>
    <p:extLst>
      <p:ext uri="{BB962C8B-B14F-4D97-AF65-F5344CB8AC3E}">
        <p14:creationId xmlns:p14="http://schemas.microsoft.com/office/powerpoint/2010/main" val="46584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029" y="355600"/>
            <a:ext cx="7663542"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Then something strange happened!</a:t>
            </a:r>
          </a:p>
        </p:txBody>
      </p:sp>
      <p:sp>
        <p:nvSpPr>
          <p:cNvPr id="3" name="TextBox 2"/>
          <p:cNvSpPr txBox="1"/>
          <p:nvPr/>
        </p:nvSpPr>
        <p:spPr>
          <a:xfrm>
            <a:off x="645886" y="1190171"/>
            <a:ext cx="8011885"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From 1958-1969, research reverted to </a:t>
            </a:r>
            <a:r>
              <a:rPr lang="en-US" sz="2000" dirty="0" err="1">
                <a:latin typeface="Arial" panose="020B0604020202020204" pitchFamily="34" charset="0"/>
                <a:cs typeface="Arial" panose="020B0604020202020204" pitchFamily="34" charset="0"/>
              </a:rPr>
              <a:t>Espy’s</a:t>
            </a:r>
            <a:r>
              <a:rPr lang="en-US" sz="2000" dirty="0">
                <a:latin typeface="Arial" panose="020B0604020202020204" pitchFamily="34" charset="0"/>
                <a:cs typeface="Arial" panose="020B0604020202020204" pitchFamily="34" charset="0"/>
              </a:rPr>
              <a:t> idea that tropical cyclones are modes of release of conditional instability. Work of Riehl, </a:t>
            </a:r>
            <a:r>
              <a:rPr lang="en-US" sz="2000" dirty="0" err="1">
                <a:latin typeface="Arial" panose="020B0604020202020204" pitchFamily="34" charset="0"/>
                <a:cs typeface="Arial" panose="020B0604020202020204" pitchFamily="34" charset="0"/>
              </a:rPr>
              <a:t>Malkus</a:t>
            </a:r>
            <a:r>
              <a:rPr lang="en-US" sz="2000" dirty="0">
                <a:latin typeface="Arial" panose="020B0604020202020204" pitchFamily="34" charset="0"/>
                <a:cs typeface="Arial" panose="020B0604020202020204" pitchFamily="34" charset="0"/>
              </a:rPr>
              <a:t>, Kleinschmidt and Bergeron cast aside; surface fluxes omitted.  </a:t>
            </a:r>
          </a:p>
        </p:txBody>
      </p:sp>
      <p:sp>
        <p:nvSpPr>
          <p:cNvPr id="4" name="TextBox 3"/>
          <p:cNvSpPr txBox="1"/>
          <p:nvPr/>
        </p:nvSpPr>
        <p:spPr>
          <a:xfrm>
            <a:off x="645886" y="2569028"/>
            <a:ext cx="7888514"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Miller, 1958: </a:t>
            </a:r>
            <a:r>
              <a:rPr lang="en-US" sz="2000" dirty="0">
                <a:latin typeface="Arial" panose="020B0604020202020204" pitchFamily="34" charset="0"/>
                <a:cs typeface="Arial" panose="020B0604020202020204" pitchFamily="34" charset="0"/>
              </a:rPr>
              <a:t>Estimated pressure drop from compressional heating in 	eye</a:t>
            </a:r>
          </a:p>
        </p:txBody>
      </p:sp>
      <p:sp>
        <p:nvSpPr>
          <p:cNvPr id="5" name="TextBox 4"/>
          <p:cNvSpPr txBox="1"/>
          <p:nvPr/>
        </p:nvSpPr>
        <p:spPr>
          <a:xfrm>
            <a:off x="645886" y="3332332"/>
            <a:ext cx="7888514" cy="163121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Kasahara</a:t>
            </a:r>
            <a:r>
              <a:rPr lang="en-US" sz="2000" dirty="0">
                <a:solidFill>
                  <a:srgbClr val="0000FF"/>
                </a:solidFill>
                <a:latin typeface="Arial" panose="020B0604020202020204" pitchFamily="34" charset="0"/>
                <a:cs typeface="Arial" panose="020B0604020202020204" pitchFamily="34" charset="0"/>
              </a:rPr>
              <a:t> (1961), Rosenthal (1964), </a:t>
            </a:r>
            <a:r>
              <a:rPr lang="en-US" sz="2000" dirty="0" err="1">
                <a:solidFill>
                  <a:srgbClr val="0000FF"/>
                </a:solidFill>
                <a:latin typeface="Arial" panose="020B0604020202020204" pitchFamily="34" charset="0"/>
                <a:cs typeface="Arial" panose="020B0604020202020204" pitchFamily="34" charset="0"/>
              </a:rPr>
              <a:t>Kuo</a:t>
            </a:r>
            <a:r>
              <a:rPr lang="en-US" sz="2000" dirty="0">
                <a:solidFill>
                  <a:srgbClr val="0000FF"/>
                </a:solidFill>
                <a:latin typeface="Arial" panose="020B0604020202020204" pitchFamily="34" charset="0"/>
                <a:cs typeface="Arial" panose="020B0604020202020204" pitchFamily="34" charset="0"/>
              </a:rPr>
              <a:t> (1965), Yamasaki (1968): 	</a:t>
            </a:r>
            <a:r>
              <a:rPr lang="en-US" sz="2000" dirty="0">
                <a:latin typeface="Arial" panose="020B0604020202020204" pitchFamily="34" charset="0"/>
                <a:cs typeface="Arial" panose="020B0604020202020204" pitchFamily="34" charset="0"/>
              </a:rPr>
              <a:t>First attempts to numerically simulate tropical cyclones 	regarded them as modes of release of conditional instability 	and did not include surface heat fluxes. They recognized 	they had failed. </a:t>
            </a:r>
          </a:p>
        </p:txBody>
      </p:sp>
      <p:sp>
        <p:nvSpPr>
          <p:cNvPr id="6" name="TextBox 5"/>
          <p:cNvSpPr txBox="1"/>
          <p:nvPr/>
        </p:nvSpPr>
        <p:spPr>
          <a:xfrm>
            <a:off x="537029" y="5174341"/>
            <a:ext cx="7888514" cy="1015663"/>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Charney and Eliassen, 1964: </a:t>
            </a: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Conditional Instability of the Second 	Kind</a:t>
            </a:r>
            <a:r>
              <a:rPr lang="en-US" sz="2000" dirty="0">
                <a:latin typeface="Arial" panose="020B0604020202020204" pitchFamily="34" charset="0"/>
                <a:cs typeface="Arial" panose="020B0604020202020204" pitchFamily="34" charset="0"/>
              </a:rPr>
              <a:t>” (CISK): Rotation inhibits release of CAPE; needs 	Ekman boundary layer</a:t>
            </a:r>
          </a:p>
        </p:txBody>
      </p:sp>
    </p:spTree>
    <p:extLst>
      <p:ext uri="{BB962C8B-B14F-4D97-AF65-F5344CB8AC3E}">
        <p14:creationId xmlns:p14="http://schemas.microsoft.com/office/powerpoint/2010/main" val="31409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4"/>
          <p:cNvSpPr txBox="1">
            <a:spLocks noChangeArrowheads="1"/>
          </p:cNvSpPr>
          <p:nvPr/>
        </p:nvSpPr>
        <p:spPr bwMode="auto">
          <a:xfrm>
            <a:off x="0" y="152400"/>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J</a:t>
            </a:r>
            <a:r>
              <a:rPr lang="en-US" altLang="en-US" sz="3200" dirty="0">
                <a:latin typeface="Arial" panose="020B0604020202020204" pitchFamily="34" charset="0"/>
                <a:cs typeface="Arial" panose="020B0604020202020204" pitchFamily="34" charset="0"/>
              </a:rPr>
              <a:t>. Charney and A. Eliassen, </a:t>
            </a:r>
            <a:r>
              <a:rPr lang="en-US" altLang="en-US" sz="3200" i="1" dirty="0">
                <a:latin typeface="Arial" panose="020B0604020202020204" pitchFamily="34" charset="0"/>
                <a:cs typeface="Arial" panose="020B0604020202020204" pitchFamily="34" charset="0"/>
              </a:rPr>
              <a:t>J. Atmos. Sci</a:t>
            </a:r>
            <a:r>
              <a:rPr lang="en-US" altLang="en-US" sz="3200" dirty="0">
                <a:latin typeface="Arial" panose="020B0604020202020204" pitchFamily="34" charset="0"/>
                <a:cs typeface="Arial" panose="020B0604020202020204" pitchFamily="34" charset="0"/>
              </a:rPr>
              <a:t>., 1964: Conditional Instability of the Second Kind</a:t>
            </a:r>
          </a:p>
        </p:txBody>
      </p:sp>
      <p:sp>
        <p:nvSpPr>
          <p:cNvPr id="43014" name="Rectangle 6"/>
          <p:cNvSpPr>
            <a:spLocks noGrp="1" noChangeArrowheads="1"/>
          </p:cNvSpPr>
          <p:nvPr>
            <p:ph type="body" idx="1"/>
          </p:nvPr>
        </p:nvSpPr>
        <p:spPr/>
        <p:txBody>
          <a:bodyPr/>
          <a:lstStyle/>
          <a:p>
            <a:pPr>
              <a:spcBef>
                <a:spcPts val="1800"/>
              </a:spcBef>
            </a:pPr>
            <a:r>
              <a:rPr lang="en-US" altLang="en-US" sz="2800" dirty="0"/>
              <a:t>  Significant departure from earlier theoretical 	development</a:t>
            </a:r>
          </a:p>
          <a:p>
            <a:pPr>
              <a:spcBef>
                <a:spcPts val="1800"/>
              </a:spcBef>
            </a:pPr>
            <a:r>
              <a:rPr lang="en-US" altLang="en-US" sz="2800" dirty="0"/>
              <a:t>  Emphasized thermodynamic interaction of 	vortex with cumulus convection, rather than 	with the ocean</a:t>
            </a:r>
            <a:endParaRPr lang="en-US" altLang="en-US" sz="2500" dirty="0"/>
          </a:p>
          <a:p>
            <a:pPr>
              <a:spcBef>
                <a:spcPts val="1800"/>
              </a:spcBef>
            </a:pPr>
            <a:r>
              <a:rPr lang="en-US" altLang="en-US" sz="2800" dirty="0"/>
              <a:t>  Energetically inconsistent, but largely 	displaced Riehl-</a:t>
            </a:r>
            <a:r>
              <a:rPr lang="en-US" altLang="en-US" sz="2800" dirty="0" err="1"/>
              <a:t>Malkus</a:t>
            </a:r>
            <a:r>
              <a:rPr lang="en-US" altLang="en-US" sz="2800" dirty="0"/>
              <a:t>-Kleinschmidt view 	during 1970s and 80s</a:t>
            </a:r>
          </a:p>
        </p:txBody>
      </p:sp>
    </p:spTree>
    <p:extLst>
      <p:ext uri="{BB962C8B-B14F-4D97-AF65-F5344CB8AC3E}">
        <p14:creationId xmlns:p14="http://schemas.microsoft.com/office/powerpoint/2010/main" val="904903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p:cNvSpPr>
            <a:spLocks noGrp="1" noChangeArrowheads="1"/>
          </p:cNvSpPr>
          <p:nvPr>
            <p:ph type="title"/>
          </p:nvPr>
        </p:nvSpPr>
        <p:spPr/>
        <p:txBody>
          <a:bodyPr/>
          <a:lstStyle/>
          <a:p>
            <a:r>
              <a:rPr lang="en-US" altLang="en-US" sz="3200"/>
              <a:t>V. Ooyama, </a:t>
            </a:r>
            <a:r>
              <a:rPr lang="en-US" altLang="en-US" sz="3200" i="1"/>
              <a:t>J. Atmos. Sci</a:t>
            </a:r>
            <a:r>
              <a:rPr lang="en-US" altLang="en-US" sz="3200"/>
              <a:t>., 1969:</a:t>
            </a:r>
          </a:p>
        </p:txBody>
      </p:sp>
      <p:sp>
        <p:nvSpPr>
          <p:cNvPr id="46086" name="Rectangle 6"/>
          <p:cNvSpPr>
            <a:spLocks noGrp="1" noChangeArrowheads="1"/>
          </p:cNvSpPr>
          <p:nvPr>
            <p:ph type="body" idx="1"/>
          </p:nvPr>
        </p:nvSpPr>
        <p:spPr/>
        <p:txBody>
          <a:bodyPr/>
          <a:lstStyle/>
          <a:p>
            <a:r>
              <a:rPr lang="en-US" altLang="en-US" sz="2800" dirty="0"/>
              <a:t> Regarded as first successful numerical model 	of tropical cyclone; included surface fluxes</a:t>
            </a:r>
          </a:p>
          <a:p>
            <a:r>
              <a:rPr lang="en-US" altLang="en-US" sz="2800" dirty="0"/>
              <a:t> Sensitivity experiments demonstrated the 	critical importance of surface enthalpy fluxes</a:t>
            </a:r>
          </a:p>
          <a:p>
            <a:r>
              <a:rPr lang="en-US" altLang="en-US" sz="2800" dirty="0"/>
              <a:t> Nevertheless, results interpreted by some as 	supporting CISK theory, because Ooyama 	started from a very unstable initial condition 	and showed that it was linearly unstable to 	vortex amplification</a:t>
            </a:r>
          </a:p>
        </p:txBody>
      </p:sp>
    </p:spTree>
    <p:extLst>
      <p:ext uri="{BB962C8B-B14F-4D97-AF65-F5344CB8AC3E}">
        <p14:creationId xmlns:p14="http://schemas.microsoft.com/office/powerpoint/2010/main" val="72870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5958" y="3901634"/>
            <a:ext cx="3922639" cy="2210408"/>
          </a:xfrm>
          <a:prstGeom prst="rect">
            <a:avLst/>
          </a:prstGeom>
        </p:spPr>
      </p:pic>
      <p:pic>
        <p:nvPicPr>
          <p:cNvPr id="5" name="Picture 4"/>
          <p:cNvPicPr>
            <a:picLocks noChangeAspect="1"/>
          </p:cNvPicPr>
          <p:nvPr/>
        </p:nvPicPr>
        <p:blipFill rotWithShape="1">
          <a:blip r:embed="rId3"/>
          <a:srcRect b="29364"/>
          <a:stretch/>
        </p:blipFill>
        <p:spPr>
          <a:xfrm>
            <a:off x="5205395" y="1987906"/>
            <a:ext cx="3746099" cy="4332683"/>
          </a:xfrm>
          <a:prstGeom prst="rect">
            <a:avLst/>
          </a:prstGeom>
        </p:spPr>
      </p:pic>
      <p:sp>
        <p:nvSpPr>
          <p:cNvPr id="6" name="TextBox 5"/>
          <p:cNvSpPr txBox="1"/>
          <p:nvPr/>
        </p:nvSpPr>
        <p:spPr>
          <a:xfrm>
            <a:off x="393032" y="1451811"/>
            <a:ext cx="45399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successful numerical simulation of a tropical cyclone by Vic Ooyama in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1969</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7" name="TextBox 6"/>
          <p:cNvSpPr txBox="1"/>
          <p:nvPr/>
        </p:nvSpPr>
        <p:spPr>
          <a:xfrm>
            <a:off x="928597" y="3360821"/>
            <a:ext cx="381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 Structure</a:t>
            </a:r>
          </a:p>
        </p:txBody>
      </p:sp>
      <p:sp>
        <p:nvSpPr>
          <p:cNvPr id="8" name="TextBox 7"/>
          <p:cNvSpPr txBox="1"/>
          <p:nvPr/>
        </p:nvSpPr>
        <p:spPr>
          <a:xfrm>
            <a:off x="5494420" y="1020270"/>
            <a:ext cx="33447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evolutions of maximum wind speed, and radius of maximum winds</a:t>
            </a:r>
          </a:p>
        </p:txBody>
      </p:sp>
      <p:sp>
        <p:nvSpPr>
          <p:cNvPr id="9" name="TextBox 8"/>
          <p:cNvSpPr txBox="1"/>
          <p:nvPr/>
        </p:nvSpPr>
        <p:spPr>
          <a:xfrm>
            <a:off x="1595299" y="370114"/>
            <a:ext cx="6110514" cy="584775"/>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Ooyama’s</a:t>
            </a:r>
            <a:r>
              <a:rPr lang="en-US" sz="3200" dirty="0">
                <a:latin typeface="Arial" panose="020B0604020202020204" pitchFamily="34" charset="0"/>
                <a:cs typeface="Arial" panose="020B0604020202020204" pitchFamily="34" charset="0"/>
              </a:rPr>
              <a:t> 1969 Model</a:t>
            </a:r>
          </a:p>
        </p:txBody>
      </p:sp>
    </p:spTree>
    <p:extLst>
      <p:ext uri="{BB962C8B-B14F-4D97-AF65-F5344CB8AC3E}">
        <p14:creationId xmlns:p14="http://schemas.microsoft.com/office/powerpoint/2010/main" val="19778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0547" y="60349"/>
            <a:ext cx="700237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1960s-1970s: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Ra</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pid</a:t>
            </a:r>
            <a:r>
              <a:rPr kumimoji="0" lang="en-US" sz="2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technological </a:t>
            </a:r>
            <a:r>
              <a:rPr lang="en-US" sz="2800" dirty="0">
                <a:solidFill>
                  <a:prstClr val="black"/>
                </a:solidFill>
                <a:latin typeface="Arial" panose="020B0604020202020204" pitchFamily="34" charset="0"/>
                <a:cs typeface="Arial" panose="020B0604020202020204" pitchFamily="34" charset="0"/>
              </a:rPr>
              <a:t>d</a:t>
            </a:r>
            <a:r>
              <a:rPr kumimoji="0" lang="en-US" sz="2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evelopment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161" y="1190640"/>
            <a:ext cx="4114920" cy="3974639"/>
          </a:xfrm>
          <a:prstGeom prst="rect">
            <a:avLst/>
          </a:prstGeom>
        </p:spPr>
      </p:pic>
      <p:sp>
        <p:nvSpPr>
          <p:cNvPr id="4" name="TextBox 3"/>
          <p:cNvSpPr txBox="1"/>
          <p:nvPr/>
        </p:nvSpPr>
        <p:spPr>
          <a:xfrm>
            <a:off x="2233862" y="5165280"/>
            <a:ext cx="44757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Hurricane Esther of 1961, as photographed from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TIROS III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This was first tropical cyclone to have been discovered from space.</a:t>
            </a:r>
          </a:p>
        </p:txBody>
      </p:sp>
    </p:spTree>
    <p:extLst>
      <p:ext uri="{BB962C8B-B14F-4D97-AF65-F5344CB8AC3E}">
        <p14:creationId xmlns:p14="http://schemas.microsoft.com/office/powerpoint/2010/main" val="406061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87" y="1164123"/>
            <a:ext cx="4590387" cy="2210448"/>
          </a:xfrm>
          <a:prstGeom prst="rect">
            <a:avLst/>
          </a:prstGeom>
        </p:spPr>
      </p:pic>
      <p:sp>
        <p:nvSpPr>
          <p:cNvPr id="6" name="TextBox 5"/>
          <p:cNvSpPr txBox="1"/>
          <p:nvPr/>
        </p:nvSpPr>
        <p:spPr>
          <a:xfrm>
            <a:off x="4442302" y="1987711"/>
            <a:ext cx="30192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WV-2, 1964 </a:t>
            </a:r>
          </a:p>
        </p:txBody>
      </p:sp>
      <p:sp>
        <p:nvSpPr>
          <p:cNvPr id="7" name="TextBox 6"/>
          <p:cNvSpPr txBox="1"/>
          <p:nvPr/>
        </p:nvSpPr>
        <p:spPr>
          <a:xfrm>
            <a:off x="1570007" y="144088"/>
            <a:ext cx="64439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Airborne Reconnaissance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617" y="3539031"/>
            <a:ext cx="3939698" cy="3133290"/>
          </a:xfrm>
          <a:prstGeom prst="rect">
            <a:avLst/>
          </a:prstGeom>
        </p:spPr>
      </p:pic>
      <p:sp>
        <p:nvSpPr>
          <p:cNvPr id="9" name="TextBox 8"/>
          <p:cNvSpPr txBox="1"/>
          <p:nvPr/>
        </p:nvSpPr>
        <p:spPr>
          <a:xfrm>
            <a:off x="983519" y="5040361"/>
            <a:ext cx="29508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NOAA WP-3Ds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Arial" panose="020B0604020202020204" pitchFamily="34" charset="0"/>
                <a:cs typeface="Arial" panose="020B0604020202020204" pitchFamily="34" charset="0"/>
              </a:rPr>
              <a:t>Mid 1970s</a:t>
            </a:r>
            <a:endPar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61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743" y="1266297"/>
            <a:ext cx="6691086" cy="552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1829" y="217714"/>
            <a:ext cx="7082971" cy="707886"/>
          </a:xfrm>
          <a:prstGeom prst="rect">
            <a:avLst/>
          </a:prstGeom>
          <a:noFill/>
        </p:spPr>
        <p:txBody>
          <a:bodyPr wrap="square" rtlCol="0">
            <a:spAutoFit/>
          </a:bodyPr>
          <a:lstStyle/>
          <a:p>
            <a:pPr algn="ctr"/>
            <a:r>
              <a:rPr lang="en-US" sz="2000" dirty="0"/>
              <a:t>Cross-section of equivalent potential temperature through Hurricane Inez of 1966, from aircraft and </a:t>
            </a:r>
            <a:r>
              <a:rPr lang="en-US" sz="2000" dirty="0" err="1"/>
              <a:t>dropsondes</a:t>
            </a:r>
            <a:endParaRPr lang="en-US" sz="2000" dirty="0"/>
          </a:p>
        </p:txBody>
      </p:sp>
    </p:spTree>
    <p:extLst>
      <p:ext uri="{BB962C8B-B14F-4D97-AF65-F5344CB8AC3E}">
        <p14:creationId xmlns:p14="http://schemas.microsoft.com/office/powerpoint/2010/main" val="163034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4"/>
          <p:cNvSpPr txBox="1">
            <a:spLocks noChangeArrowheads="1"/>
          </p:cNvSpPr>
          <p:nvPr/>
        </p:nvSpPr>
        <p:spPr bwMode="auto">
          <a:xfrm>
            <a:off x="232229" y="1647371"/>
            <a:ext cx="8610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 Rosenthal, </a:t>
            </a: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 Atmos. Sci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1978: Accidentally turned off 	cumulus parameterization in numerical model but found 	that vortex amplified anyway; sensitive to surface fluxes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 Lilly, late 1970s: Developed theory of steady axisymmetric 	hurricane, motivated by Rosenthal results, but did not 	publish this work</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1985: K. Emanuel and R. Rotunno worked on steady state 	theory and discovered earlier work of Lilly</a:t>
            </a:r>
          </a:p>
        </p:txBody>
      </p:sp>
      <p:sp>
        <p:nvSpPr>
          <p:cNvPr id="2" name="TextBox 1"/>
          <p:cNvSpPr txBox="1"/>
          <p:nvPr/>
        </p:nvSpPr>
        <p:spPr>
          <a:xfrm>
            <a:off x="232229" y="268514"/>
            <a:ext cx="8273142" cy="954107"/>
          </a:xfrm>
          <a:prstGeom prst="rect">
            <a:avLst/>
          </a:prstGeom>
          <a:noFill/>
        </p:spPr>
        <p:txBody>
          <a:bodyPr wrap="square" rtlCol="0">
            <a:spAutoFit/>
          </a:bodyPr>
          <a:lstStyle/>
          <a:p>
            <a:pPr algn="ctr"/>
            <a:r>
              <a:rPr lang="en-US" sz="2800" dirty="0"/>
              <a:t>1970s-1980s:</a:t>
            </a:r>
          </a:p>
          <a:p>
            <a:pPr algn="ctr"/>
            <a:r>
              <a:rPr lang="en-US" sz="2800" dirty="0"/>
              <a:t>Slow return to idea of flux-powered vortex:</a:t>
            </a:r>
          </a:p>
        </p:txBody>
      </p:sp>
    </p:spTree>
    <p:extLst>
      <p:ext uri="{BB962C8B-B14F-4D97-AF65-F5344CB8AC3E}">
        <p14:creationId xmlns:p14="http://schemas.microsoft.com/office/powerpoint/2010/main" val="3104007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1510"/>
            <a:ext cx="9144000" cy="3811896"/>
          </a:xfrm>
          <a:prstGeom prst="rect">
            <a:avLst/>
          </a:prstGeom>
        </p:spPr>
      </p:pic>
      <p:sp>
        <p:nvSpPr>
          <p:cNvPr id="3" name="TextBox 2"/>
          <p:cNvSpPr txBox="1"/>
          <p:nvPr/>
        </p:nvSpPr>
        <p:spPr>
          <a:xfrm>
            <a:off x="442686" y="232229"/>
            <a:ext cx="7808685" cy="523220"/>
          </a:xfrm>
          <a:prstGeom prst="rect">
            <a:avLst/>
          </a:prstGeom>
          <a:noFill/>
        </p:spPr>
        <p:txBody>
          <a:bodyPr wrap="square" rtlCol="0">
            <a:spAutoFit/>
          </a:bodyPr>
          <a:lstStyle/>
          <a:p>
            <a:pPr algn="ctr"/>
            <a:r>
              <a:rPr lang="en-US" sz="2800" dirty="0"/>
              <a:t>Differential Carnot Cycle</a:t>
            </a:r>
          </a:p>
        </p:txBody>
      </p:sp>
      <p:graphicFrame>
        <p:nvGraphicFramePr>
          <p:cNvPr id="4" name="Object 3"/>
          <p:cNvGraphicFramePr>
            <a:graphicFrameLocks noChangeAspect="1"/>
          </p:cNvGraphicFramePr>
          <p:nvPr>
            <p:extLst>
              <p:ext uri="{D42A27DB-BD31-4B8C-83A1-F6EECF244321}">
                <p14:modId xmlns:p14="http://schemas.microsoft.com/office/powerpoint/2010/main" val="1694398753"/>
              </p:ext>
            </p:extLst>
          </p:nvPr>
        </p:nvGraphicFramePr>
        <p:xfrm>
          <a:off x="2739571" y="5290685"/>
          <a:ext cx="3531578" cy="957716"/>
        </p:xfrm>
        <a:graphic>
          <a:graphicData uri="http://schemas.openxmlformats.org/presentationml/2006/ole">
            <mc:AlternateContent xmlns:mc="http://schemas.openxmlformats.org/markup-compatibility/2006">
              <mc:Choice xmlns:v="urn:schemas-microsoft-com:vml" Requires="v">
                <p:oleObj name="Equation" r:id="rId3" imgW="1498320" imgH="406080" progId="Equation.DSMT4">
                  <p:embed/>
                </p:oleObj>
              </mc:Choice>
              <mc:Fallback>
                <p:oleObj name="Equation" r:id="rId3" imgW="1498320" imgH="406080" progId="Equation.DSMT4">
                  <p:embed/>
                  <p:pic>
                    <p:nvPicPr>
                      <p:cNvPr id="0" name=""/>
                      <p:cNvPicPr/>
                      <p:nvPr/>
                    </p:nvPicPr>
                    <p:blipFill>
                      <a:blip r:embed="rId4"/>
                      <a:stretch>
                        <a:fillRect/>
                      </a:stretch>
                    </p:blipFill>
                    <p:spPr>
                      <a:xfrm>
                        <a:off x="2739571" y="5290685"/>
                        <a:ext cx="3531578" cy="957716"/>
                      </a:xfrm>
                      <a:prstGeom prst="rect">
                        <a:avLst/>
                      </a:prstGeom>
                    </p:spPr>
                  </p:pic>
                </p:oleObj>
              </mc:Fallback>
            </mc:AlternateContent>
          </a:graphicData>
        </a:graphic>
      </p:graphicFrame>
    </p:spTree>
    <p:extLst>
      <p:ext uri="{BB962C8B-B14F-4D97-AF65-F5344CB8AC3E}">
        <p14:creationId xmlns:p14="http://schemas.microsoft.com/office/powerpoint/2010/main" val="416955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57200" y="0"/>
            <a:ext cx="8153400" cy="2743200"/>
          </a:xfrm>
        </p:spPr>
        <p:txBody>
          <a:bodyPr/>
          <a:lstStyle/>
          <a:p>
            <a:pPr algn="l" eaLnBrk="1" hangingPunct="1"/>
            <a:r>
              <a:rPr lang="en-US" altLang="en-US" sz="3200" dirty="0"/>
              <a:t>The word </a:t>
            </a:r>
            <a:r>
              <a:rPr lang="en-US" altLang="en-US" sz="3200" i="1" dirty="0"/>
              <a:t>Hurricane</a:t>
            </a:r>
            <a:r>
              <a:rPr lang="en-US" altLang="en-US" sz="3200" dirty="0"/>
              <a:t> is derived from the Mayan word </a:t>
            </a:r>
            <a:r>
              <a:rPr lang="en-US" altLang="en-US" sz="3200" i="1" dirty="0" err="1"/>
              <a:t>Huracan</a:t>
            </a:r>
            <a:r>
              <a:rPr lang="en-US" altLang="en-US" sz="3200" dirty="0"/>
              <a:t> and the </a:t>
            </a:r>
            <a:r>
              <a:rPr lang="en-US" altLang="en-US" sz="3200" dirty="0" err="1"/>
              <a:t>Taino</a:t>
            </a:r>
            <a:r>
              <a:rPr lang="en-US" altLang="en-US" sz="3200" dirty="0"/>
              <a:t> and Carib word </a:t>
            </a:r>
            <a:r>
              <a:rPr lang="en-US" altLang="en-US" sz="3200" i="1" dirty="0" err="1"/>
              <a:t>Hunraken</a:t>
            </a:r>
            <a:r>
              <a:rPr lang="en-US" altLang="en-US" sz="3200" dirty="0"/>
              <a:t>, a terrible God of Evil, and brought to the West by Spanish explorers, beginning with Columbus</a:t>
            </a:r>
          </a:p>
        </p:txBody>
      </p:sp>
      <p:pic>
        <p:nvPicPr>
          <p:cNvPr id="8195" name="Picture 5" descr="fig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3200400"/>
            <a:ext cx="5029200" cy="3368675"/>
          </a:xfrm>
          <a:noFill/>
        </p:spPr>
      </p:pic>
      <p:pic>
        <p:nvPicPr>
          <p:cNvPr id="8196" name="Picture 7" descr="hur_symbo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11825" y="2895600"/>
            <a:ext cx="2471738" cy="3252788"/>
          </a:xfrm>
          <a:noFill/>
        </p:spPr>
      </p:pic>
    </p:spTree>
    <p:extLst>
      <p:ext uri="{BB962C8B-B14F-4D97-AF65-F5344CB8AC3E}">
        <p14:creationId xmlns:p14="http://schemas.microsoft.com/office/powerpoint/2010/main" val="129214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748" t="16456" r="4688" b="19525"/>
          <a:stretch/>
        </p:blipFill>
        <p:spPr>
          <a:xfrm>
            <a:off x="429863" y="278173"/>
            <a:ext cx="8074315" cy="4753428"/>
          </a:xfrm>
          <a:prstGeom prst="rect">
            <a:avLst/>
          </a:prstGeom>
        </p:spPr>
      </p:pic>
      <p:sp>
        <p:nvSpPr>
          <p:cNvPr id="3" name="Rectangle 2"/>
          <p:cNvSpPr/>
          <p:nvPr/>
        </p:nvSpPr>
        <p:spPr>
          <a:xfrm>
            <a:off x="1081314" y="4795522"/>
            <a:ext cx="6008914" cy="646331"/>
          </a:xfrm>
          <a:prstGeom prst="rect">
            <a:avLst/>
          </a:prstGeom>
        </p:spPr>
        <p:txBody>
          <a:bodyPr wrap="square">
            <a:spAutoFit/>
          </a:bodyPr>
          <a:lstStyle/>
          <a:p>
            <a:pPr algn="ctr"/>
            <a:r>
              <a:rPr lang="en-US" dirty="0"/>
              <a:t>Annual maximum of the potential intensity (m/s) using ERA-Interim data averaged over 1979–2016.</a:t>
            </a:r>
          </a:p>
        </p:txBody>
      </p:sp>
    </p:spTree>
    <p:extLst>
      <p:ext uri="{BB962C8B-B14F-4D97-AF65-F5344CB8AC3E}">
        <p14:creationId xmlns:p14="http://schemas.microsoft.com/office/powerpoint/2010/main" val="2515743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cc_run-L512-f2e-4-TS300-EF0.000-TT200-QR1.0-vmag8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8868"/>
          <a:stretch/>
        </p:blipFill>
        <p:spPr>
          <a:xfrm>
            <a:off x="1143000" y="1293962"/>
            <a:ext cx="6858000" cy="5564038"/>
          </a:xfrm>
          <a:prstGeom prst="rect">
            <a:avLst/>
          </a:prstGeom>
        </p:spPr>
      </p:pic>
      <p:sp>
        <p:nvSpPr>
          <p:cNvPr id="3" name="TextBox 2"/>
          <p:cNvSpPr txBox="1"/>
          <p:nvPr/>
        </p:nvSpPr>
        <p:spPr>
          <a:xfrm>
            <a:off x="543464" y="198408"/>
            <a:ext cx="816921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Explicit</a:t>
            </a:r>
            <a:r>
              <a:rPr kumimoji="0" lang="en-US" sz="2800" b="0" i="0" u="none" strike="noStrike" kern="1200" cap="none" spc="0" normalizeH="0" noProof="0" dirty="0">
                <a:ln>
                  <a:noFill/>
                </a:ln>
                <a:effectLst/>
                <a:uLnTx/>
                <a:uFillTx/>
                <a:latin typeface="Arial" panose="020B0604020202020204" pitchFamily="34" charset="0"/>
                <a:cs typeface="Arial" panose="020B0604020202020204" pitchFamily="34" charset="0"/>
              </a:rPr>
              <a:t> numerical simulation of rotating radiative-convective equilibrium</a:t>
            </a: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 name="TextBox 3"/>
          <p:cNvSpPr txBox="1"/>
          <p:nvPr/>
        </p:nvSpPr>
        <p:spPr>
          <a:xfrm>
            <a:off x="927341" y="5641675"/>
            <a:ext cx="70736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Courtesy Tim Cronin</a:t>
            </a:r>
          </a:p>
        </p:txBody>
      </p:sp>
    </p:spTree>
    <p:extLst>
      <p:ext uri="{BB962C8B-B14F-4D97-AF65-F5344CB8AC3E}">
        <p14:creationId xmlns:p14="http://schemas.microsoft.com/office/powerpoint/2010/main" val="602135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514" y="1807029"/>
            <a:ext cx="7910286" cy="2062103"/>
          </a:xfrm>
          <a:prstGeom prst="rect">
            <a:avLst/>
          </a:prstGeom>
          <a:noFill/>
        </p:spPr>
        <p:txBody>
          <a:bodyPr wrap="square" rtlCol="0">
            <a:spAutoFit/>
          </a:bodyPr>
          <a:lstStyle/>
          <a:p>
            <a:pPr algn="ctr"/>
            <a:r>
              <a:rPr lang="en-US" sz="3200" dirty="0"/>
              <a:t>Yet most contemporary textbooks and even some research papers continue to state that tropical cyclones are driven by latent heat release </a:t>
            </a:r>
          </a:p>
        </p:txBody>
      </p:sp>
    </p:spTree>
    <p:extLst>
      <p:ext uri="{BB962C8B-B14F-4D97-AF65-F5344CB8AC3E}">
        <p14:creationId xmlns:p14="http://schemas.microsoft.com/office/powerpoint/2010/main" val="3996954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771" y="1952171"/>
            <a:ext cx="8120743" cy="1754326"/>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1980s to Present:  Rapid Advances in Basic Understanding, Measurement Technology, and Forecasting Skill</a:t>
            </a:r>
          </a:p>
        </p:txBody>
      </p:sp>
    </p:spTree>
    <p:extLst>
      <p:ext uri="{BB962C8B-B14F-4D97-AF65-F5344CB8AC3E}">
        <p14:creationId xmlns:p14="http://schemas.microsoft.com/office/powerpoint/2010/main" val="2078908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02701" y="281857"/>
            <a:ext cx="8763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charset="0"/>
                <a:ea typeface="+mn-ea"/>
                <a:cs typeface="Arial" charset="0"/>
              </a:rPr>
              <a:t>Annual Number of Peer-Reviewed Articles with “Hurricane” or “Tropical Cyclone” in their Titles, from Web of Science</a:t>
            </a:r>
            <a:endParaRPr kumimoji="0" lang="en-US" sz="1800" b="0" i="1"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C128C0EB-456E-7506-7243-6D0ADA4B9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43" y="1469547"/>
            <a:ext cx="7796377" cy="5010990"/>
          </a:xfrm>
          <a:prstGeom prst="rect">
            <a:avLst/>
          </a:prstGeom>
        </p:spPr>
      </p:pic>
    </p:spTree>
    <p:extLst>
      <p:ext uri="{BB962C8B-B14F-4D97-AF65-F5344CB8AC3E}">
        <p14:creationId xmlns:p14="http://schemas.microsoft.com/office/powerpoint/2010/main" val="2856615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Research Highlights:</a:t>
            </a:r>
          </a:p>
        </p:txBody>
      </p:sp>
      <p:sp>
        <p:nvSpPr>
          <p:cNvPr id="3" name="Content Placeholder 2"/>
          <p:cNvSpPr>
            <a:spLocks noGrp="1"/>
          </p:cNvSpPr>
          <p:nvPr>
            <p:ph idx="1"/>
          </p:nvPr>
        </p:nvSpPr>
        <p:spPr/>
        <p:txBody>
          <a:bodyPr/>
          <a:lstStyle/>
          <a:p>
            <a:pPr>
              <a:spcBef>
                <a:spcPts val="3200"/>
              </a:spcBef>
            </a:pPr>
            <a:r>
              <a:rPr lang="en-US" dirty="0">
                <a:solidFill>
                  <a:srgbClr val="002060"/>
                </a:solidFill>
              </a:rPr>
              <a:t> Rejection of CISK</a:t>
            </a:r>
          </a:p>
          <a:p>
            <a:pPr>
              <a:spcBef>
                <a:spcPts val="3200"/>
              </a:spcBef>
            </a:pPr>
            <a:r>
              <a:rPr lang="en-US" dirty="0">
                <a:solidFill>
                  <a:srgbClr val="002060"/>
                </a:solidFill>
              </a:rPr>
              <a:t> Return to older view of Kleinschmidt and Riehl</a:t>
            </a:r>
          </a:p>
          <a:p>
            <a:pPr>
              <a:spcBef>
                <a:spcPts val="3200"/>
              </a:spcBef>
            </a:pPr>
            <a:r>
              <a:rPr lang="en-US" dirty="0">
                <a:solidFill>
                  <a:srgbClr val="002060"/>
                </a:solidFill>
              </a:rPr>
              <a:t> Development of physically consistent potential intensity theory</a:t>
            </a:r>
          </a:p>
          <a:p>
            <a:pPr>
              <a:spcBef>
                <a:spcPts val="3200"/>
              </a:spcBef>
            </a:pPr>
            <a:r>
              <a:rPr lang="en-US" dirty="0">
                <a:solidFill>
                  <a:srgbClr val="002060"/>
                </a:solidFill>
              </a:rPr>
              <a:t> Conclusive demonstration of ocean feedback on hurricane 	intensity</a:t>
            </a:r>
          </a:p>
          <a:p>
            <a:pPr>
              <a:spcBef>
                <a:spcPts val="3200"/>
              </a:spcBef>
            </a:pPr>
            <a:r>
              <a:rPr lang="en-US" dirty="0">
                <a:solidFill>
                  <a:srgbClr val="002060"/>
                </a:solidFill>
              </a:rPr>
              <a:t> Refinement of theory of tropical cyclone motion</a:t>
            </a:r>
          </a:p>
          <a:p>
            <a:pPr marL="0" indent="0">
              <a:buNone/>
            </a:pPr>
            <a:endParaRPr lang="en-US" dirty="0"/>
          </a:p>
        </p:txBody>
      </p:sp>
    </p:spTree>
    <p:extLst>
      <p:ext uri="{BB962C8B-B14F-4D97-AF65-F5344CB8AC3E}">
        <p14:creationId xmlns:p14="http://schemas.microsoft.com/office/powerpoint/2010/main" val="30428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421" y="1324882"/>
            <a:ext cx="7886700" cy="4351338"/>
          </a:xfrm>
        </p:spPr>
        <p:txBody>
          <a:bodyPr>
            <a:normAutofit lnSpcReduction="10000"/>
          </a:bodyPr>
          <a:lstStyle/>
          <a:p>
            <a:pPr>
              <a:spcBef>
                <a:spcPts val="3200"/>
              </a:spcBef>
            </a:pPr>
            <a:r>
              <a:rPr lang="en-US" dirty="0">
                <a:solidFill>
                  <a:srgbClr val="002060"/>
                </a:solidFill>
              </a:rPr>
              <a:t> Quantification of structure of vertical motions</a:t>
            </a:r>
          </a:p>
          <a:p>
            <a:pPr>
              <a:spcBef>
                <a:spcPts val="3200"/>
              </a:spcBef>
            </a:pPr>
            <a:r>
              <a:rPr lang="en-US" dirty="0">
                <a:solidFill>
                  <a:srgbClr val="002060"/>
                </a:solidFill>
              </a:rPr>
              <a:t> Secondary eyewalls: Discovery and dynamics</a:t>
            </a:r>
          </a:p>
          <a:p>
            <a:pPr>
              <a:spcBef>
                <a:spcPts val="3200"/>
              </a:spcBef>
            </a:pPr>
            <a:r>
              <a:rPr lang="en-US" dirty="0">
                <a:solidFill>
                  <a:srgbClr val="002060"/>
                </a:solidFill>
              </a:rPr>
              <a:t> Identification of eddy PV (angular momentum) fluxes in outflow 	layer as an influence on intensity change</a:t>
            </a:r>
          </a:p>
          <a:p>
            <a:pPr>
              <a:spcBef>
                <a:spcPts val="3200"/>
              </a:spcBef>
            </a:pPr>
            <a:r>
              <a:rPr lang="en-US" dirty="0">
                <a:solidFill>
                  <a:srgbClr val="002060"/>
                </a:solidFill>
              </a:rPr>
              <a:t> Further quantification of vertical shear effects on storm motion, 	structure,  and intensity</a:t>
            </a:r>
          </a:p>
          <a:p>
            <a:pPr>
              <a:spcBef>
                <a:spcPts val="3200"/>
              </a:spcBef>
            </a:pPr>
            <a:r>
              <a:rPr lang="en-US" dirty="0">
                <a:solidFill>
                  <a:srgbClr val="002060"/>
                </a:solidFill>
              </a:rPr>
              <a:t> Further quantification of ENSO effects on NH TCs</a:t>
            </a:r>
          </a:p>
          <a:p>
            <a:pPr>
              <a:spcBef>
                <a:spcPts val="3200"/>
              </a:spcBef>
            </a:pPr>
            <a:r>
              <a:rPr lang="en-US" dirty="0">
                <a:solidFill>
                  <a:srgbClr val="002060"/>
                </a:solidFill>
              </a:rPr>
              <a:t> Modulation of TC activity by the Madden-Julian Oscillation</a:t>
            </a:r>
          </a:p>
          <a:p>
            <a:endParaRPr lang="en-US" dirty="0"/>
          </a:p>
        </p:txBody>
      </p:sp>
    </p:spTree>
    <p:extLst>
      <p:ext uri="{BB962C8B-B14F-4D97-AF65-F5344CB8AC3E}">
        <p14:creationId xmlns:p14="http://schemas.microsoft.com/office/powerpoint/2010/main" val="7233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3200"/>
              </a:spcBef>
            </a:pPr>
            <a:r>
              <a:rPr lang="en-US" dirty="0">
                <a:solidFill>
                  <a:srgbClr val="002060"/>
                </a:solidFill>
              </a:rPr>
              <a:t> Reemergence of interest in vortex Rossby waves</a:t>
            </a:r>
          </a:p>
          <a:p>
            <a:pPr>
              <a:spcBef>
                <a:spcPts val="3200"/>
              </a:spcBef>
            </a:pPr>
            <a:r>
              <a:rPr lang="en-US" dirty="0">
                <a:solidFill>
                  <a:srgbClr val="002060"/>
                </a:solidFill>
              </a:rPr>
              <a:t> Progress in understanding TC genesis through large-scale field 	experiments</a:t>
            </a:r>
          </a:p>
          <a:p>
            <a:pPr>
              <a:spcBef>
                <a:spcPts val="3200"/>
              </a:spcBef>
            </a:pPr>
            <a:r>
              <a:rPr lang="en-US" dirty="0">
                <a:solidFill>
                  <a:srgbClr val="002060"/>
                </a:solidFill>
              </a:rPr>
              <a:t> Accelerated research in extratropical transition</a:t>
            </a:r>
          </a:p>
          <a:p>
            <a:pPr>
              <a:spcBef>
                <a:spcPts val="3200"/>
              </a:spcBef>
            </a:pPr>
            <a:r>
              <a:rPr lang="en-US" dirty="0">
                <a:solidFill>
                  <a:srgbClr val="002060"/>
                </a:solidFill>
              </a:rPr>
              <a:t> Importance of surface effects: waves and spray</a:t>
            </a:r>
            <a:endParaRPr lang="en-US" dirty="0"/>
          </a:p>
          <a:p>
            <a:pPr>
              <a:spcBef>
                <a:spcPts val="3200"/>
              </a:spcBef>
            </a:pPr>
            <a:r>
              <a:rPr lang="en-US" dirty="0">
                <a:solidFill>
                  <a:srgbClr val="002060"/>
                </a:solidFill>
              </a:rPr>
              <a:t> Identification and understanding of </a:t>
            </a:r>
            <a:r>
              <a:rPr lang="en-US" dirty="0" err="1">
                <a:solidFill>
                  <a:srgbClr val="002060"/>
                </a:solidFill>
              </a:rPr>
              <a:t>superintensity</a:t>
            </a:r>
            <a:endParaRPr lang="en-US" dirty="0">
              <a:solidFill>
                <a:srgbClr val="002060"/>
              </a:solidFill>
            </a:endParaRPr>
          </a:p>
        </p:txBody>
      </p:sp>
    </p:spTree>
    <p:extLst>
      <p:ext uri="{BB962C8B-B14F-4D97-AF65-F5344CB8AC3E}">
        <p14:creationId xmlns:p14="http://schemas.microsoft.com/office/powerpoint/2010/main" val="27039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3200"/>
              </a:spcBef>
            </a:pPr>
            <a:r>
              <a:rPr lang="en-US" dirty="0">
                <a:solidFill>
                  <a:srgbClr val="002060"/>
                </a:solidFill>
              </a:rPr>
              <a:t> Development of paleotempestology</a:t>
            </a:r>
          </a:p>
          <a:p>
            <a:pPr>
              <a:spcBef>
                <a:spcPts val="3200"/>
              </a:spcBef>
            </a:pPr>
            <a:endParaRPr lang="en-US" dirty="0">
              <a:solidFill>
                <a:srgbClr val="002060"/>
              </a:solidFill>
            </a:endParaRPr>
          </a:p>
          <a:p>
            <a:pPr>
              <a:spcBef>
                <a:spcPts val="3200"/>
              </a:spcBef>
            </a:pPr>
            <a:r>
              <a:rPr lang="en-US" dirty="0">
                <a:solidFill>
                  <a:srgbClr val="002060"/>
                </a:solidFill>
              </a:rPr>
              <a:t> Emergence of research on long-term climate change effects on 	hurricanes</a:t>
            </a:r>
          </a:p>
          <a:p>
            <a:pPr>
              <a:spcBef>
                <a:spcPts val="3200"/>
              </a:spcBef>
            </a:pPr>
            <a:endParaRPr lang="en-US" dirty="0">
              <a:solidFill>
                <a:srgbClr val="002060"/>
              </a:solidFill>
            </a:endParaRPr>
          </a:p>
          <a:p>
            <a:pPr>
              <a:spcBef>
                <a:spcPts val="3200"/>
              </a:spcBef>
            </a:pPr>
            <a:r>
              <a:rPr lang="en-US" dirty="0">
                <a:solidFill>
                  <a:srgbClr val="002060"/>
                </a:solidFill>
              </a:rPr>
              <a:t> Identification of physical and biological feedbacks of hurricanes 	upon climate</a:t>
            </a:r>
          </a:p>
          <a:p>
            <a:pPr marL="0" indent="0">
              <a:buNone/>
            </a:pPr>
            <a:endParaRPr lang="en-US" dirty="0"/>
          </a:p>
        </p:txBody>
      </p:sp>
    </p:spTree>
    <p:extLst>
      <p:ext uri="{BB962C8B-B14F-4D97-AF65-F5344CB8AC3E}">
        <p14:creationId xmlns:p14="http://schemas.microsoft.com/office/powerpoint/2010/main" val="8779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907" y="1939926"/>
            <a:ext cx="7886700" cy="1325563"/>
          </a:xfrm>
        </p:spPr>
        <p:txBody>
          <a:bodyPr/>
          <a:lstStyle/>
          <a:p>
            <a:r>
              <a:rPr lang="en-US" dirty="0"/>
              <a:t>Advancing Measurement Technology</a:t>
            </a:r>
          </a:p>
        </p:txBody>
      </p:sp>
    </p:spTree>
    <p:extLst>
      <p:ext uri="{BB962C8B-B14F-4D97-AF65-F5344CB8AC3E}">
        <p14:creationId xmlns:p14="http://schemas.microsoft.com/office/powerpoint/2010/main" val="388884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H169d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228" y="2009997"/>
            <a:ext cx="5602514" cy="381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228600" y="228600"/>
            <a:ext cx="8686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400" dirty="0">
                <a:solidFill>
                  <a:srgbClr val="000000"/>
                </a:solidFill>
                <a:latin typeface="Arial" panose="020B0604020202020204" pitchFamily="34" charset="0"/>
              </a:rPr>
              <a:t>Scientific research into hurricanes might be said to have begun </a:t>
            </a:r>
            <a:r>
              <a:rPr lang="en-US" altLang="en-US" sz="2400" dirty="0" err="1">
                <a:solidFill>
                  <a:srgbClr val="000000"/>
                </a:solidFill>
                <a:latin typeface="Arial" panose="020B0604020202020204" pitchFamily="34" charset="0"/>
              </a:rPr>
              <a:t>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 1821, when </a:t>
            </a:r>
            <a:r>
              <a:rPr kumimoji="0" lang="en-US" alt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William C. Redfield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saddler by trade, rode across southern Connecticut to examine the damage wrought by a hurricane, and determined that the storm had to have been rotating. </a:t>
            </a:r>
          </a:p>
        </p:txBody>
      </p:sp>
      <p:sp>
        <p:nvSpPr>
          <p:cNvPr id="48133" name="Text Box 5"/>
          <p:cNvSpPr txBox="1">
            <a:spLocks noChangeArrowheads="1"/>
          </p:cNvSpPr>
          <p:nvPr/>
        </p:nvSpPr>
        <p:spPr bwMode="auto">
          <a:xfrm>
            <a:off x="3249386" y="5921829"/>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After the Hurricane</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Ogden Milton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Pleissner</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4"/>
          <a:stretch>
            <a:fillRect/>
          </a:stretch>
        </p:blipFill>
        <p:spPr>
          <a:xfrm>
            <a:off x="228600" y="2390522"/>
            <a:ext cx="2510970" cy="3149791"/>
          </a:xfrm>
          <a:prstGeom prst="rect">
            <a:avLst/>
          </a:prstGeom>
        </p:spPr>
      </p:pic>
      <p:sp>
        <p:nvSpPr>
          <p:cNvPr id="4" name="TextBox 3"/>
          <p:cNvSpPr txBox="1"/>
          <p:nvPr/>
        </p:nvSpPr>
        <p:spPr>
          <a:xfrm>
            <a:off x="228600" y="5704114"/>
            <a:ext cx="2510970" cy="646331"/>
          </a:xfrm>
          <a:prstGeom prst="rect">
            <a:avLst/>
          </a:prstGeom>
          <a:noFill/>
        </p:spPr>
        <p:txBody>
          <a:bodyPr wrap="square" rtlCol="0">
            <a:spAutoFit/>
          </a:bodyPr>
          <a:lstStyle/>
          <a:p>
            <a:pPr algn="ctr"/>
            <a:r>
              <a:rPr lang="en-US" dirty="0"/>
              <a:t>William C. Redfield</a:t>
            </a:r>
          </a:p>
          <a:p>
            <a:pPr algn="ctr"/>
            <a:r>
              <a:rPr lang="en-US" dirty="0"/>
              <a:t>1789-1857</a:t>
            </a:r>
          </a:p>
        </p:txBody>
      </p:sp>
    </p:spTree>
    <p:extLst>
      <p:ext uri="{BB962C8B-B14F-4D97-AF65-F5344CB8AC3E}">
        <p14:creationId xmlns:p14="http://schemas.microsoft.com/office/powerpoint/2010/main" val="1012243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180" y="857454"/>
            <a:ext cx="8300043" cy="4773325"/>
          </a:xfrm>
          <a:prstGeom prst="rect">
            <a:avLst/>
          </a:prstGeom>
        </p:spPr>
      </p:pic>
      <p:sp>
        <p:nvSpPr>
          <p:cNvPr id="3" name="TextBox 2"/>
          <p:cNvSpPr txBox="1"/>
          <p:nvPr/>
        </p:nvSpPr>
        <p:spPr>
          <a:xfrm>
            <a:off x="3918094" y="131034"/>
            <a:ext cx="1163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Radar</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449180" y="5694364"/>
            <a:ext cx="829376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NOAA/NEXRAD image from Brownsville, Texas, showing Hurricane Dolly approaching the Texas–Mexico border on 23 Jul 2008. The radar reflectivity scale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dBZ</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is given at the right.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005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042" y="386862"/>
            <a:ext cx="5493586" cy="6084276"/>
          </a:xfrm>
          <a:prstGeom prst="rect">
            <a:avLst/>
          </a:prstGeom>
        </p:spPr>
      </p:pic>
      <p:sp>
        <p:nvSpPr>
          <p:cNvPr id="3" name="TextBox 2"/>
          <p:cNvSpPr txBox="1"/>
          <p:nvPr/>
        </p:nvSpPr>
        <p:spPr>
          <a:xfrm>
            <a:off x="861646" y="6471138"/>
            <a:ext cx="47126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Hurricane Debby, 1982</a:t>
            </a:r>
          </a:p>
        </p:txBody>
      </p:sp>
      <p:sp>
        <p:nvSpPr>
          <p:cNvPr id="4" name="TextBox 3"/>
          <p:cNvSpPr txBox="1"/>
          <p:nvPr/>
        </p:nvSpPr>
        <p:spPr>
          <a:xfrm>
            <a:off x="5981628" y="2620107"/>
            <a:ext cx="290739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First Doppler winds in a hurricane:  Marks and </a:t>
            </a:r>
            <a:r>
              <a:rPr kumimoji="0" lang="en-US" sz="2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Houze</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BAMS</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1984</a:t>
            </a:r>
          </a:p>
        </p:txBody>
      </p:sp>
    </p:spTree>
    <p:extLst>
      <p:ext uri="{BB962C8B-B14F-4D97-AF65-F5344CB8AC3E}">
        <p14:creationId xmlns:p14="http://schemas.microsoft.com/office/powerpoint/2010/main" val="2764741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4732" y="198408"/>
            <a:ext cx="66940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Doppler winds are now routinely collected by aircraft in Atlantic tropical cyclones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453" y="1973943"/>
            <a:ext cx="8237087" cy="2873828"/>
          </a:xfrm>
          <a:prstGeom prst="rect">
            <a:avLst/>
          </a:prstGeom>
        </p:spPr>
      </p:pic>
    </p:spTree>
    <p:extLst>
      <p:ext uri="{BB962C8B-B14F-4D97-AF65-F5344CB8AC3E}">
        <p14:creationId xmlns:p14="http://schemas.microsoft.com/office/powerpoint/2010/main" val="1542658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9137" y="269921"/>
            <a:ext cx="2012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Drones!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537" y="858253"/>
            <a:ext cx="6641432" cy="4981074"/>
          </a:xfrm>
          <a:prstGeom prst="rect">
            <a:avLst/>
          </a:prstGeom>
        </p:spPr>
      </p:pic>
      <p:sp>
        <p:nvSpPr>
          <p:cNvPr id="5" name="Rectangle 4"/>
          <p:cNvSpPr/>
          <p:nvPr/>
        </p:nvSpPr>
        <p:spPr>
          <a:xfrm>
            <a:off x="1251284" y="5969551"/>
            <a:ext cx="66093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Joseph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Cione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shows a Coyote drone, soon to be dropped into a hurricane from the P-3 behind them. (NOAA/AOML)</a:t>
            </a:r>
          </a:p>
        </p:txBody>
      </p:sp>
    </p:spTree>
    <p:extLst>
      <p:ext uri="{BB962C8B-B14F-4D97-AF65-F5344CB8AC3E}">
        <p14:creationId xmlns:p14="http://schemas.microsoft.com/office/powerpoint/2010/main" val="4171498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ut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2843" y="929466"/>
            <a:ext cx="6940079" cy="5206639"/>
          </a:xfrm>
          <a:prstGeom prst="rect">
            <a:avLst/>
          </a:prstGeom>
        </p:spPr>
      </p:pic>
      <p:sp>
        <p:nvSpPr>
          <p:cNvPr id="3" name="TextBox 2"/>
          <p:cNvSpPr txBox="1"/>
          <p:nvPr/>
        </p:nvSpPr>
        <p:spPr>
          <a:xfrm>
            <a:off x="952383" y="6136105"/>
            <a:ext cx="73954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Typhoon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Yutu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 24 October 2018</a:t>
            </a:r>
          </a:p>
        </p:txBody>
      </p:sp>
      <p:sp>
        <p:nvSpPr>
          <p:cNvPr id="4" name="TextBox 3"/>
          <p:cNvSpPr txBox="1"/>
          <p:nvPr/>
        </p:nvSpPr>
        <p:spPr>
          <a:xfrm>
            <a:off x="1277257" y="166914"/>
            <a:ext cx="674566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Satellite Imagery:  Unprecedented resolution</a:t>
            </a:r>
          </a:p>
        </p:txBody>
      </p:sp>
    </p:spTree>
    <p:extLst>
      <p:ext uri="{BB962C8B-B14F-4D97-AF65-F5344CB8AC3E}">
        <p14:creationId xmlns:p14="http://schemas.microsoft.com/office/powerpoint/2010/main" val="4125841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imawari tropical cyc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66" y="1220007"/>
            <a:ext cx="7168391" cy="5379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5992" y="224287"/>
            <a:ext cx="75394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Himawari</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image of Depression 24S northwest of Australia, 1830 UTC 28 April 2015</a:t>
            </a:r>
          </a:p>
        </p:txBody>
      </p:sp>
    </p:spTree>
    <p:extLst>
      <p:ext uri="{BB962C8B-B14F-4D97-AF65-F5344CB8AC3E}">
        <p14:creationId xmlns:p14="http://schemas.microsoft.com/office/powerpoint/2010/main" val="698052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hurricane scatter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71" y="1444294"/>
            <a:ext cx="7808295" cy="4878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2475" y="465826"/>
            <a:ext cx="81260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Scatterometer winds in Hurricane Sandy, 04 GMT 29 October 2012</a:t>
            </a:r>
          </a:p>
        </p:txBody>
      </p:sp>
    </p:spTree>
    <p:extLst>
      <p:ext uri="{BB962C8B-B14F-4D97-AF65-F5344CB8AC3E}">
        <p14:creationId xmlns:p14="http://schemas.microsoft.com/office/powerpoint/2010/main" val="1752462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1473" y="5768824"/>
            <a:ext cx="8333873"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Zhang, F., M.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Minamide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R. G. Nystrom, X. Chen, S.-J. Lin, and L. M. Harris, 2019: Improving Harvey forecasts with next-generation weather satellites: Advanced hurricane analysis and prediction with assimilation of GOES-r all-sky radiances. </a:t>
            </a: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Bull. Amer. Meteor. Soc.</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100,</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1217-1222, doi:10.1175/bams-d-18-0149.1.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a:t>
            </a:r>
          </a:p>
        </p:txBody>
      </p:sp>
      <p:grpSp>
        <p:nvGrpSpPr>
          <p:cNvPr id="5" name="Group 4"/>
          <p:cNvGrpSpPr/>
          <p:nvPr/>
        </p:nvGrpSpPr>
        <p:grpSpPr>
          <a:xfrm>
            <a:off x="2558715" y="901862"/>
            <a:ext cx="6184231" cy="4704854"/>
            <a:chOff x="3814331" y="572999"/>
            <a:chExt cx="5008826" cy="3404587"/>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9236"/>
            <a:stretch/>
          </p:blipFill>
          <p:spPr>
            <a:xfrm>
              <a:off x="3814331" y="572999"/>
              <a:ext cx="5008826" cy="2996369"/>
            </a:xfrm>
            <a:prstGeom prst="rect">
              <a:avLst/>
            </a:prstGeom>
          </p:spPr>
        </p:pic>
        <p:pic>
          <p:nvPicPr>
            <p:cNvPr id="4" name="Picture 3"/>
            <p:cNvPicPr>
              <a:picLocks noChangeAspect="1"/>
            </p:cNvPicPr>
            <p:nvPr/>
          </p:nvPicPr>
          <p:blipFill rotWithShape="1">
            <a:blip r:embed="rId3"/>
            <a:srcRect t="89609"/>
            <a:stretch/>
          </p:blipFill>
          <p:spPr>
            <a:xfrm>
              <a:off x="3817907" y="3465095"/>
              <a:ext cx="5005250" cy="512491"/>
            </a:xfrm>
            <a:prstGeom prst="rect">
              <a:avLst/>
            </a:prstGeom>
          </p:spPr>
        </p:pic>
      </p:grpSp>
      <p:sp>
        <p:nvSpPr>
          <p:cNvPr id="6" name="TextBox 5"/>
          <p:cNvSpPr txBox="1"/>
          <p:nvPr/>
        </p:nvSpPr>
        <p:spPr>
          <a:xfrm>
            <a:off x="1788695" y="312821"/>
            <a:ext cx="59596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Numerical Simulation:</a:t>
            </a:r>
          </a:p>
        </p:txBody>
      </p:sp>
      <p:sp>
        <p:nvSpPr>
          <p:cNvPr id="7" name="TextBox 6"/>
          <p:cNvSpPr txBox="1"/>
          <p:nvPr/>
        </p:nvSpPr>
        <p:spPr>
          <a:xfrm>
            <a:off x="128337" y="1636294"/>
            <a:ext cx="24303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Observed Brightness Temperature, TC Harvey of 2012</a:t>
            </a:r>
          </a:p>
        </p:txBody>
      </p:sp>
      <p:sp>
        <p:nvSpPr>
          <p:cNvPr id="8" name="TextBox 7"/>
          <p:cNvSpPr txBox="1"/>
          <p:nvPr/>
        </p:nvSpPr>
        <p:spPr>
          <a:xfrm>
            <a:off x="128337" y="3847946"/>
            <a:ext cx="24303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WRF-simulated Brightness Temperature</a:t>
            </a:r>
          </a:p>
        </p:txBody>
      </p:sp>
    </p:spTree>
    <p:extLst>
      <p:ext uri="{BB962C8B-B14F-4D97-AF65-F5344CB8AC3E}">
        <p14:creationId xmlns:p14="http://schemas.microsoft.com/office/powerpoint/2010/main" val="1617213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643" y="212726"/>
            <a:ext cx="3542297" cy="958348"/>
          </a:xfrm>
        </p:spPr>
        <p:txBody>
          <a:bodyPr/>
          <a:lstStyle/>
          <a:p>
            <a:r>
              <a:rPr lang="en-US" dirty="0"/>
              <a:t>Forecasting</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69" b="48538"/>
          <a:stretch/>
        </p:blipFill>
        <p:spPr>
          <a:xfrm>
            <a:off x="264695" y="1171074"/>
            <a:ext cx="4136646" cy="4092709"/>
          </a:xfrm>
          <a:prstGeom prst="rect">
            <a:avLst/>
          </a:prstGeom>
        </p:spPr>
      </p:pic>
      <p:pic>
        <p:nvPicPr>
          <p:cNvPr id="6" name="Picture 5"/>
          <p:cNvPicPr>
            <a:picLocks noChangeAspect="1"/>
          </p:cNvPicPr>
          <p:nvPr/>
        </p:nvPicPr>
        <p:blipFill rotWithShape="1">
          <a:blip r:embed="rId3"/>
          <a:srcRect l="6286" t="50756"/>
          <a:stretch/>
        </p:blipFill>
        <p:spPr>
          <a:xfrm>
            <a:off x="4547937" y="1171074"/>
            <a:ext cx="4185707" cy="3990967"/>
          </a:xfrm>
          <a:prstGeom prst="rect">
            <a:avLst/>
          </a:prstGeom>
        </p:spPr>
      </p:pic>
      <p:sp>
        <p:nvSpPr>
          <p:cNvPr id="7" name="TextBox 6"/>
          <p:cNvSpPr txBox="1"/>
          <p:nvPr/>
        </p:nvSpPr>
        <p:spPr>
          <a:xfrm>
            <a:off x="954505" y="5162041"/>
            <a:ext cx="33126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Track</a:t>
            </a:r>
          </a:p>
        </p:txBody>
      </p:sp>
      <p:sp>
        <p:nvSpPr>
          <p:cNvPr id="8" name="TextBox 7"/>
          <p:cNvSpPr txBox="1"/>
          <p:nvPr/>
        </p:nvSpPr>
        <p:spPr>
          <a:xfrm>
            <a:off x="5189620" y="5162041"/>
            <a:ext cx="33126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Intensity</a:t>
            </a:r>
          </a:p>
        </p:txBody>
      </p:sp>
      <p:sp>
        <p:nvSpPr>
          <p:cNvPr id="9" name="TextBox 8"/>
          <p:cNvSpPr txBox="1"/>
          <p:nvPr/>
        </p:nvSpPr>
        <p:spPr>
          <a:xfrm>
            <a:off x="336884" y="5975684"/>
            <a:ext cx="8237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Not easy to rule out the hypothesis that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improvement in the intensity skill came from improvements in track forecasts </a:t>
            </a:r>
          </a:p>
        </p:txBody>
      </p:sp>
    </p:spTree>
    <p:extLst>
      <p:ext uri="{BB962C8B-B14F-4D97-AF65-F5344CB8AC3E}">
        <p14:creationId xmlns:p14="http://schemas.microsoft.com/office/powerpoint/2010/main" val="25712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936" y="1308555"/>
            <a:ext cx="7886700" cy="1325563"/>
          </a:xfrm>
        </p:spPr>
        <p:txBody>
          <a:bodyPr/>
          <a:lstStyle/>
          <a:p>
            <a:r>
              <a:rPr lang="en-US" dirty="0"/>
              <a:t>A Look Ahead</a:t>
            </a:r>
          </a:p>
        </p:txBody>
      </p:sp>
    </p:spTree>
    <p:extLst>
      <p:ext uri="{BB962C8B-B14F-4D97-AF65-F5344CB8AC3E}">
        <p14:creationId xmlns:p14="http://schemas.microsoft.com/office/powerpoint/2010/main" val="362557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Loom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0"/>
            <a:ext cx="4702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80" name="Text Box 4"/>
          <p:cNvSpPr txBox="1">
            <a:spLocks noChangeArrowheads="1"/>
          </p:cNvSpPr>
          <p:nvPr/>
        </p:nvSpPr>
        <p:spPr bwMode="auto">
          <a:xfrm>
            <a:off x="381000" y="1676400"/>
            <a:ext cx="3657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Early weather map, constructed by William Redfield, showing the winds around a winter storm in New England in 1839</a:t>
            </a:r>
          </a:p>
        </p:txBody>
      </p:sp>
    </p:spTree>
    <p:extLst>
      <p:ext uri="{BB962C8B-B14F-4D97-AF65-F5344CB8AC3E}">
        <p14:creationId xmlns:p14="http://schemas.microsoft.com/office/powerpoint/2010/main" val="2965838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WX™ 70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4203" y="4412563"/>
            <a:ext cx="1741207" cy="1741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rgbClr val="0000FF"/>
                </a:solidFill>
              </a:rPr>
              <a:t>The Future of TC Observations:</a:t>
            </a:r>
          </a:p>
        </p:txBody>
      </p:sp>
      <p:pic>
        <p:nvPicPr>
          <p:cNvPr id="9218" name="Picture 2" descr="Top 8 Solar Powered Drone (UAV) Developing Compan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161" y="1505400"/>
            <a:ext cx="5886091" cy="2354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075" y="6021239"/>
            <a:ext cx="75739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Dual-scanning X-band Doppler (~15 kg)</a:t>
            </a:r>
          </a:p>
        </p:txBody>
      </p:sp>
      <p:sp>
        <p:nvSpPr>
          <p:cNvPr id="4" name="TextBox 3"/>
          <p:cNvSpPr txBox="1"/>
          <p:nvPr/>
        </p:nvSpPr>
        <p:spPr>
          <a:xfrm>
            <a:off x="1751161" y="3950898"/>
            <a:ext cx="575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Solar-powered stratospheric UAV</a:t>
            </a:r>
          </a:p>
        </p:txBody>
      </p:sp>
    </p:spTree>
    <p:extLst>
      <p:ext uri="{BB962C8B-B14F-4D97-AF65-F5344CB8AC3E}">
        <p14:creationId xmlns:p14="http://schemas.microsoft.com/office/powerpoint/2010/main" val="2300543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4548" y="1270388"/>
            <a:ext cx="8687486" cy="3294631"/>
          </a:xfrm>
          <a:prstGeom prst="rect">
            <a:avLst/>
          </a:prstGeom>
        </p:spPr>
      </p:pic>
      <p:sp>
        <p:nvSpPr>
          <p:cNvPr id="5" name="Rectangle 4"/>
          <p:cNvSpPr/>
          <p:nvPr/>
        </p:nvSpPr>
        <p:spPr>
          <a:xfrm>
            <a:off x="1005142" y="4868794"/>
            <a:ext cx="726633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50-km strike probability (color), for Hurricane Irma in the Atlantic Basin, using 1000 synthetic tracks generated from the ECMWF ensemble. Forecast initialized on September 5th, 2017, 00z. Overlaid lines (black) depict TC centers from the ECMWF ensemble.</a:t>
            </a:r>
          </a:p>
        </p:txBody>
      </p:sp>
      <p:sp>
        <p:nvSpPr>
          <p:cNvPr id="2" name="TextBox 1"/>
          <p:cNvSpPr txBox="1"/>
          <p:nvPr/>
        </p:nvSpPr>
        <p:spPr>
          <a:xfrm>
            <a:off x="188686" y="174171"/>
            <a:ext cx="8556171"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Forecasting:  We will move away from track and intensity to pointwise probabilities of wind, surge, and freshwater flooding</a:t>
            </a:r>
          </a:p>
        </p:txBody>
      </p:sp>
      <p:sp>
        <p:nvSpPr>
          <p:cNvPr id="3" name="TextBox 2"/>
          <p:cNvSpPr txBox="1"/>
          <p:nvPr/>
        </p:nvSpPr>
        <p:spPr>
          <a:xfrm>
            <a:off x="5000171" y="6188232"/>
            <a:ext cx="414382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Courtesy Jonathan Lin,  MIT</a:t>
            </a:r>
          </a:p>
        </p:txBody>
      </p:sp>
    </p:spTree>
    <p:extLst>
      <p:ext uri="{BB962C8B-B14F-4D97-AF65-F5344CB8AC3E}">
        <p14:creationId xmlns:p14="http://schemas.microsoft.com/office/powerpoint/2010/main" val="2008154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6601" y="582455"/>
            <a:ext cx="7886700" cy="7030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Probabilistic Winds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62" y="1570202"/>
            <a:ext cx="8160120" cy="3176726"/>
          </a:xfrm>
          <a:prstGeom prst="rect">
            <a:avLst/>
          </a:prstGeom>
        </p:spPr>
      </p:pic>
      <p:sp>
        <p:nvSpPr>
          <p:cNvPr id="2" name="Rectangle 1"/>
          <p:cNvSpPr/>
          <p:nvPr/>
        </p:nvSpPr>
        <p:spPr>
          <a:xfrm>
            <a:off x="515462" y="5031577"/>
            <a:ext cx="823030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Probability of wind exceeding 64-kts over a 5-day period (color), for Hurricane Irma in the Atlantic Basin, using 1000 ensemble members bootstrapped from the ECMWF ensemble. Forecast initialized on September 5th, 2017, 00z. Black contour depicts extent of the observed 64-kt winds.</a:t>
            </a:r>
          </a:p>
        </p:txBody>
      </p:sp>
      <p:sp>
        <p:nvSpPr>
          <p:cNvPr id="6" name="TextBox 5"/>
          <p:cNvSpPr txBox="1"/>
          <p:nvPr/>
        </p:nvSpPr>
        <p:spPr>
          <a:xfrm>
            <a:off x="5000171" y="6188232"/>
            <a:ext cx="414382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Courtesy Jonathan Lin,  MIT</a:t>
            </a:r>
          </a:p>
        </p:txBody>
      </p:sp>
    </p:spTree>
    <p:extLst>
      <p:ext uri="{BB962C8B-B14F-4D97-AF65-F5344CB8AC3E}">
        <p14:creationId xmlns:p14="http://schemas.microsoft.com/office/powerpoint/2010/main" val="347492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24803" y="599551"/>
            <a:ext cx="4839170" cy="5783941"/>
          </a:xfrm>
          <a:prstGeom prst="rect">
            <a:avLst/>
          </a:prstGeom>
        </p:spPr>
      </p:pic>
      <p:sp>
        <p:nvSpPr>
          <p:cNvPr id="5" name="TextBox 4"/>
          <p:cNvSpPr txBox="1"/>
          <p:nvPr/>
        </p:nvSpPr>
        <p:spPr>
          <a:xfrm>
            <a:off x="319314" y="137886"/>
            <a:ext cx="823685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Will We Finally Crack the Genesis Problem?</a:t>
            </a:r>
          </a:p>
        </p:txBody>
      </p:sp>
      <p:sp>
        <p:nvSpPr>
          <p:cNvPr id="6" name="Rectangle 5"/>
          <p:cNvSpPr/>
          <p:nvPr/>
        </p:nvSpPr>
        <p:spPr>
          <a:xfrm>
            <a:off x="2111829" y="6488668"/>
            <a:ext cx="6444342" cy="369332"/>
          </a:xfrm>
          <a:prstGeom prst="rect">
            <a:avLst/>
          </a:prstGeom>
        </p:spPr>
        <p:txBody>
          <a:bodyPr wrap="square">
            <a:spAutoFit/>
          </a:bodyPr>
          <a:lstStyle/>
          <a:p>
            <a:r>
              <a:rPr lang="en-US" dirty="0"/>
              <a:t>Tang et al, 2020: </a:t>
            </a:r>
            <a:r>
              <a:rPr lang="en-US" i="1" dirty="0"/>
              <a:t>Tropical Cyclone Research and Review </a:t>
            </a:r>
            <a:r>
              <a:rPr lang="en-US" b="1" dirty="0"/>
              <a:t>9</a:t>
            </a:r>
            <a:r>
              <a:rPr lang="en-US" dirty="0"/>
              <a:t>, 87-105</a:t>
            </a:r>
          </a:p>
        </p:txBody>
      </p:sp>
      <p:sp>
        <p:nvSpPr>
          <p:cNvPr id="7" name="TextBox 6"/>
          <p:cNvSpPr txBox="1"/>
          <p:nvPr/>
        </p:nvSpPr>
        <p:spPr>
          <a:xfrm>
            <a:off x="181429" y="1378857"/>
            <a:ext cx="3265714"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5-member ensemble of radiative-convective equilibrium simulations</a:t>
            </a:r>
          </a:p>
        </p:txBody>
      </p:sp>
      <p:sp>
        <p:nvSpPr>
          <p:cNvPr id="8" name="TextBox 7"/>
          <p:cNvSpPr txBox="1"/>
          <p:nvPr/>
        </p:nvSpPr>
        <p:spPr>
          <a:xfrm>
            <a:off x="319314" y="4151086"/>
            <a:ext cx="3305489"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Individual terms in the budget of the variance of vertically integrated moist static energy</a:t>
            </a:r>
          </a:p>
        </p:txBody>
      </p:sp>
    </p:spTree>
    <p:extLst>
      <p:ext uri="{BB962C8B-B14F-4D97-AF65-F5344CB8AC3E}">
        <p14:creationId xmlns:p14="http://schemas.microsoft.com/office/powerpoint/2010/main" val="2335571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Content Placeholder 2"/>
          <p:cNvSpPr>
            <a:spLocks noGrp="1"/>
          </p:cNvSpPr>
          <p:nvPr>
            <p:ph idx="1"/>
          </p:nvPr>
        </p:nvSpPr>
        <p:spPr/>
        <p:txBody>
          <a:bodyPr/>
          <a:lstStyle/>
          <a:p>
            <a:pPr>
              <a:spcBef>
                <a:spcPts val="1200"/>
              </a:spcBef>
            </a:pPr>
            <a:r>
              <a:rPr lang="en-US" dirty="0"/>
              <a:t>  The history of the scientific understanding of tropical cyclones 	is rich and very interesting!</a:t>
            </a:r>
          </a:p>
          <a:p>
            <a:pPr>
              <a:spcBef>
                <a:spcPts val="1200"/>
              </a:spcBef>
            </a:pPr>
            <a:r>
              <a:rPr lang="en-US" dirty="0"/>
              <a:t>  In the 1960s and 1970s, research into the basic energy 	</a:t>
            </a:r>
            <a:r>
              <a:rPr lang="en-US"/>
              <a:t>source of </a:t>
            </a:r>
            <a:r>
              <a:rPr lang="en-US" dirty="0"/>
              <a:t>tropical cyclones took a step backward, with 	researchers either ignorant of or unwilling to acknowledge 	progress </a:t>
            </a:r>
            <a:r>
              <a:rPr lang="en-US"/>
              <a:t>made in the </a:t>
            </a:r>
            <a:r>
              <a:rPr lang="en-US" dirty="0"/>
              <a:t>1950s</a:t>
            </a:r>
          </a:p>
          <a:p>
            <a:pPr>
              <a:spcBef>
                <a:spcPts val="1200"/>
              </a:spcBef>
            </a:pPr>
            <a:r>
              <a:rPr lang="en-US" dirty="0"/>
              <a:t>  Tropical cyclone research greatly accelerated in the 1980s 	and 1990s and there has been much progress in basic 	understanding as well as the ability to measure and 	forecast hurricanes</a:t>
            </a:r>
          </a:p>
          <a:p>
            <a:pPr>
              <a:spcBef>
                <a:spcPts val="1200"/>
              </a:spcBef>
            </a:pPr>
            <a:r>
              <a:rPr lang="en-US" dirty="0"/>
              <a:t> Basic understanding of such issues as secondary eyewalls, 	spiral rainbands, the control and predictability of hurricane 	intensity, and genesis remain challenging for the future</a:t>
            </a:r>
          </a:p>
        </p:txBody>
      </p:sp>
    </p:spTree>
    <p:extLst>
      <p:ext uri="{BB962C8B-B14F-4D97-AF65-F5344CB8AC3E}">
        <p14:creationId xmlns:p14="http://schemas.microsoft.com/office/powerpoint/2010/main" val="185310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920C-6AB9-6021-770A-7FFC3CE4066B}"/>
              </a:ext>
            </a:extLst>
          </p:cNvPr>
          <p:cNvSpPr>
            <a:spLocks noGrp="1"/>
          </p:cNvSpPr>
          <p:nvPr>
            <p:ph type="title"/>
          </p:nvPr>
        </p:nvSpPr>
        <p:spPr/>
        <p:txBody>
          <a:bodyPr/>
          <a:lstStyle/>
          <a:p>
            <a:pPr algn="ctr"/>
            <a:r>
              <a:rPr lang="en-US" dirty="0">
                <a:latin typeface="+mj-lt"/>
              </a:rPr>
              <a:t>Up Next:</a:t>
            </a:r>
          </a:p>
        </p:txBody>
      </p:sp>
      <p:sp>
        <p:nvSpPr>
          <p:cNvPr id="3" name="Content Placeholder 2">
            <a:extLst>
              <a:ext uri="{FF2B5EF4-FFF2-40B4-BE49-F238E27FC236}">
                <a16:creationId xmlns:a16="http://schemas.microsoft.com/office/drawing/2014/main" id="{52CC2F02-2CA6-3E99-6CBA-5F5CCE069679}"/>
              </a:ext>
            </a:extLst>
          </p:cNvPr>
          <p:cNvSpPr>
            <a:spLocks noGrp="1"/>
          </p:cNvSpPr>
          <p:nvPr>
            <p:ph idx="1"/>
          </p:nvPr>
        </p:nvSpPr>
        <p:spPr>
          <a:xfrm>
            <a:off x="628650" y="2374253"/>
            <a:ext cx="7886700" cy="3748382"/>
          </a:xfrm>
        </p:spPr>
        <p:txBody>
          <a:bodyPr/>
          <a:lstStyle/>
          <a:p>
            <a:pPr>
              <a:spcAft>
                <a:spcPts val="1800"/>
              </a:spcAft>
            </a:pPr>
            <a:r>
              <a:rPr lang="en-US" sz="2400" dirty="0">
                <a:latin typeface="+mn-lt"/>
              </a:rPr>
              <a:t> Tropical Cyclone Physics, Part I</a:t>
            </a:r>
          </a:p>
          <a:p>
            <a:pPr>
              <a:spcAft>
                <a:spcPts val="1800"/>
              </a:spcAft>
            </a:pPr>
            <a:r>
              <a:rPr lang="en-US" sz="2400" dirty="0">
                <a:solidFill>
                  <a:schemeClr val="bg1">
                    <a:lumMod val="65000"/>
                  </a:schemeClr>
                </a:solidFill>
                <a:latin typeface="+mn-lt"/>
              </a:rPr>
              <a:t> Tropical Cyclone Physics, Part II</a:t>
            </a:r>
          </a:p>
          <a:p>
            <a:pPr>
              <a:spcAft>
                <a:spcPts val="1800"/>
              </a:spcAft>
            </a:pPr>
            <a:r>
              <a:rPr lang="en-US" sz="2400" dirty="0">
                <a:solidFill>
                  <a:schemeClr val="bg1">
                    <a:lumMod val="65000"/>
                  </a:schemeClr>
                </a:solidFill>
                <a:latin typeface="+mn-lt"/>
              </a:rPr>
              <a:t> Using Physics to Catalyze Climate Action, Part I</a:t>
            </a:r>
          </a:p>
          <a:p>
            <a:pPr>
              <a:spcAft>
                <a:spcPts val="1800"/>
              </a:spcAft>
            </a:pPr>
            <a:r>
              <a:rPr lang="en-US" sz="2400" dirty="0">
                <a:solidFill>
                  <a:schemeClr val="bg1">
                    <a:lumMod val="65000"/>
                  </a:schemeClr>
                </a:solidFill>
                <a:latin typeface="+mn-lt"/>
              </a:rPr>
              <a:t> Using Physics to Catalyze Climate  Action, Part II</a:t>
            </a:r>
          </a:p>
        </p:txBody>
      </p:sp>
    </p:spTree>
    <p:extLst>
      <p:ext uri="{BB962C8B-B14F-4D97-AF65-F5344CB8AC3E}">
        <p14:creationId xmlns:p14="http://schemas.microsoft.com/office/powerpoint/2010/main" val="3658895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280" t="6894" r="10509"/>
          <a:stretch/>
        </p:blipFill>
        <p:spPr>
          <a:xfrm>
            <a:off x="537032" y="2125795"/>
            <a:ext cx="2767684" cy="3212647"/>
          </a:xfrm>
          <a:prstGeom prst="rect">
            <a:avLst/>
          </a:prstGeom>
          <a:ln w="76200" cmpd="dbl">
            <a:solidFill>
              <a:schemeClr val="tx1"/>
            </a:solidFill>
          </a:ln>
        </p:spPr>
      </p:pic>
      <p:sp>
        <p:nvSpPr>
          <p:cNvPr id="3" name="Title 2"/>
          <p:cNvSpPr>
            <a:spLocks noGrp="1"/>
          </p:cNvSpPr>
          <p:nvPr>
            <p:ph type="title"/>
          </p:nvPr>
        </p:nvSpPr>
        <p:spPr/>
        <p:txBody>
          <a:bodyPr/>
          <a:lstStyle/>
          <a:p>
            <a:r>
              <a:rPr lang="en-US" dirty="0"/>
              <a:t>James Pollard Espy</a:t>
            </a:r>
            <a:br>
              <a:rPr lang="en-US" dirty="0"/>
            </a:br>
            <a:r>
              <a:rPr lang="en-US" sz="3200" dirty="0"/>
              <a:t>1785-1860</a:t>
            </a:r>
          </a:p>
        </p:txBody>
      </p:sp>
      <p:sp>
        <p:nvSpPr>
          <p:cNvPr id="4" name="TextBox 3"/>
          <p:cNvSpPr txBox="1"/>
          <p:nvPr/>
        </p:nvSpPr>
        <p:spPr>
          <a:xfrm>
            <a:off x="3860800" y="1654627"/>
            <a:ext cx="4826000" cy="4154984"/>
          </a:xfrm>
          <a:prstGeom prst="rect">
            <a:avLst/>
          </a:prstGeom>
          <a:noFill/>
        </p:spPr>
        <p:txBody>
          <a:bodyPr wrap="square" rtlCol="0">
            <a:spAutoFit/>
          </a:bodyPr>
          <a:lstStyle/>
          <a:p>
            <a:r>
              <a:rPr lang="en-US" sz="2400" dirty="0"/>
              <a:t>Developed a theory of convection emphasizing the importance of adiabatic expansion and latent heating, publishing in 1841 a synthesis </a:t>
            </a:r>
            <a:r>
              <a:rPr lang="en-US" sz="2400" i="1" dirty="0"/>
              <a:t>The Philosophy of Storms</a:t>
            </a:r>
          </a:p>
          <a:p>
            <a:endParaRPr lang="en-US" sz="2400" i="1" dirty="0"/>
          </a:p>
          <a:p>
            <a:r>
              <a:rPr lang="en-US" sz="2400" i="1" dirty="0"/>
              <a:t>He debated Redfield, insisting that physics dictated that air should flow radially into storms, not around them. </a:t>
            </a:r>
          </a:p>
        </p:txBody>
      </p:sp>
    </p:spTree>
    <p:extLst>
      <p:ext uri="{BB962C8B-B14F-4D97-AF65-F5344CB8AC3E}">
        <p14:creationId xmlns:p14="http://schemas.microsoft.com/office/powerpoint/2010/main" val="128739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486" y="229472"/>
            <a:ext cx="5725885" cy="4932892"/>
          </a:xfrm>
          <a:prstGeom prst="rect">
            <a:avLst/>
          </a:prstGeom>
        </p:spPr>
      </p:pic>
      <p:sp>
        <p:nvSpPr>
          <p:cNvPr id="4" name="Rectangle 3"/>
          <p:cNvSpPr/>
          <p:nvPr/>
        </p:nvSpPr>
        <p:spPr>
          <a:xfrm>
            <a:off x="1603829" y="5223693"/>
            <a:ext cx="6161314" cy="1200329"/>
          </a:xfrm>
          <a:prstGeom prst="rect">
            <a:avLst/>
          </a:prstGeom>
        </p:spPr>
        <p:txBody>
          <a:bodyPr wrap="square">
            <a:spAutoFit/>
          </a:bodyPr>
          <a:lstStyle/>
          <a:p>
            <a:r>
              <a:rPr lang="en-US" dirty="0"/>
              <a:t>From James Pollard Espy: </a:t>
            </a:r>
            <a:r>
              <a:rPr lang="en-US" i="1" dirty="0"/>
              <a:t>Second report of the joint committee on meteorology of the American philosophical society and Franklin Institute</a:t>
            </a:r>
            <a:r>
              <a:rPr lang="en-US" dirty="0"/>
              <a:t>. In: </a:t>
            </a:r>
            <a:r>
              <a:rPr lang="en-US" i="1" dirty="0"/>
              <a:t>Journal of the Franklin Institute</a:t>
            </a:r>
            <a:r>
              <a:rPr lang="en-US" dirty="0"/>
              <a:t> 21(6), June 1836</a:t>
            </a:r>
          </a:p>
        </p:txBody>
      </p:sp>
    </p:spTree>
    <p:extLst>
      <p:ext uri="{BB962C8B-B14F-4D97-AF65-F5344CB8AC3E}">
        <p14:creationId xmlns:p14="http://schemas.microsoft.com/office/powerpoint/2010/main" val="2956587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645" y="1727200"/>
            <a:ext cx="3464925" cy="4510797"/>
          </a:xfrm>
          <a:prstGeom prst="rect">
            <a:avLst/>
          </a:prstGeom>
        </p:spPr>
      </p:pic>
      <p:sp>
        <p:nvSpPr>
          <p:cNvPr id="3" name="Title 2"/>
          <p:cNvSpPr>
            <a:spLocks noGrp="1"/>
          </p:cNvSpPr>
          <p:nvPr>
            <p:ph type="title"/>
          </p:nvPr>
        </p:nvSpPr>
        <p:spPr>
          <a:xfrm>
            <a:off x="457200" y="188686"/>
            <a:ext cx="8229600" cy="1228952"/>
          </a:xfrm>
        </p:spPr>
        <p:txBody>
          <a:bodyPr/>
          <a:lstStyle/>
          <a:p>
            <a:r>
              <a:rPr lang="en-US" dirty="0"/>
              <a:t>Sir William Reid</a:t>
            </a:r>
            <a:br>
              <a:rPr lang="en-US" dirty="0"/>
            </a:br>
            <a:r>
              <a:rPr lang="en-US" dirty="0"/>
              <a:t> </a:t>
            </a:r>
            <a:r>
              <a:rPr lang="en-US" sz="3200" dirty="0"/>
              <a:t>1791-1858</a:t>
            </a:r>
            <a:endParaRPr lang="en-US" dirty="0"/>
          </a:p>
        </p:txBody>
      </p:sp>
      <p:sp>
        <p:nvSpPr>
          <p:cNvPr id="4" name="Content Placeholder 3"/>
          <p:cNvSpPr txBox="1">
            <a:spLocks/>
          </p:cNvSpPr>
          <p:nvPr/>
        </p:nvSpPr>
        <p:spPr>
          <a:xfrm>
            <a:off x="4064000" y="2122714"/>
            <a:ext cx="4622800" cy="3864429"/>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Tx/>
              <a:buBlip>
                <a:blip r:embed="rId3"/>
              </a:buBlip>
            </a:pPr>
            <a:r>
              <a:rPr lang="en-US" sz="2000" dirty="0"/>
              <a:t>Governor of Bermuda, 1839 to 1846</a:t>
            </a:r>
          </a:p>
          <a:p>
            <a:pPr>
              <a:buSzPct val="70000"/>
              <a:buFontTx/>
              <a:buBlip>
                <a:blip r:embed="rId3"/>
              </a:buBlip>
            </a:pPr>
            <a:endParaRPr lang="en-US" sz="2000" dirty="0"/>
          </a:p>
          <a:p>
            <a:pPr>
              <a:buSzPct val="70000"/>
              <a:buFontTx/>
              <a:buBlip>
                <a:blip r:embed="rId3"/>
              </a:buBlip>
            </a:pPr>
            <a:r>
              <a:rPr lang="en-US" sz="2000" dirty="0"/>
              <a:t>Wrote first comprehensive analyses of hurricane, </a:t>
            </a:r>
            <a:r>
              <a:rPr lang="en-US" sz="2000" i="1" dirty="0"/>
              <a:t>The Law of Storms</a:t>
            </a:r>
            <a:r>
              <a:rPr lang="en-US" sz="2000" dirty="0"/>
              <a:t>, in 1838 </a:t>
            </a:r>
          </a:p>
          <a:p>
            <a:pPr>
              <a:buSzPct val="70000"/>
              <a:buFontTx/>
              <a:buBlip>
                <a:blip r:embed="rId3"/>
              </a:buBlip>
            </a:pPr>
            <a:endParaRPr lang="en-US" sz="2000" dirty="0"/>
          </a:p>
          <a:p>
            <a:pPr>
              <a:buSzPct val="70000"/>
              <a:buFontTx/>
              <a:buBlip>
                <a:blip r:embed="rId3"/>
              </a:buBlip>
            </a:pPr>
            <a:r>
              <a:rPr lang="en-US" sz="2000" dirty="0"/>
              <a:t>Practical guide to signs of approaching hurricanes</a:t>
            </a:r>
          </a:p>
        </p:txBody>
      </p:sp>
    </p:spTree>
    <p:extLst>
      <p:ext uri="{BB962C8B-B14F-4D97-AF65-F5344CB8AC3E}">
        <p14:creationId xmlns:p14="http://schemas.microsoft.com/office/powerpoint/2010/main" val="349835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515" y="76779"/>
            <a:ext cx="5885542" cy="6503951"/>
          </a:xfrm>
          <a:prstGeom prst="rect">
            <a:avLst/>
          </a:prstGeom>
        </p:spPr>
      </p:pic>
    </p:spTree>
    <p:extLst>
      <p:ext uri="{BB962C8B-B14F-4D97-AF65-F5344CB8AC3E}">
        <p14:creationId xmlns:p14="http://schemas.microsoft.com/office/powerpoint/2010/main" val="2889017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D3439-0E3C-4FFC-A08B-3C453B844343}" vid="{23B4897E-AC7D-4D07-BC01-71B2E91821A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6406</TotalTime>
  <Words>2207</Words>
  <Application>Microsoft Office PowerPoint</Application>
  <PresentationFormat>On-screen Show (4:3)</PresentationFormat>
  <Paragraphs>181</Paragraphs>
  <Slides>55</Slides>
  <Notes>5</Notes>
  <HiddenSlides>0</HiddenSlides>
  <MMClips>2</MMClips>
  <ScaleCrop>false</ScaleCrop>
  <HeadingPairs>
    <vt:vector size="8" baseType="variant">
      <vt:variant>
        <vt:lpstr>Fonts Used</vt:lpstr>
      </vt:variant>
      <vt:variant>
        <vt:i4>8</vt:i4>
      </vt:variant>
      <vt:variant>
        <vt:lpstr>Theme</vt:lpstr>
      </vt:variant>
      <vt:variant>
        <vt:i4>15</vt:i4>
      </vt:variant>
      <vt:variant>
        <vt:lpstr>Embedded OLE Servers</vt:lpstr>
      </vt:variant>
      <vt:variant>
        <vt:i4>1</vt:i4>
      </vt:variant>
      <vt:variant>
        <vt:lpstr>Slide Titles</vt:lpstr>
      </vt:variant>
      <vt:variant>
        <vt:i4>55</vt:i4>
      </vt:variant>
    </vt:vector>
  </HeadingPairs>
  <TitlesOfParts>
    <vt:vector size="79" baseType="lpstr">
      <vt:lpstr>Arial</vt:lpstr>
      <vt:lpstr>Calibri</vt:lpstr>
      <vt:lpstr>Calibri Light</vt:lpstr>
      <vt:lpstr>Garamond</vt:lpstr>
      <vt:lpstr>Helvetica</vt:lpstr>
      <vt:lpstr>Segoe UI</vt:lpstr>
      <vt:lpstr>Times New Roman</vt:lpstr>
      <vt:lpstr>Tw Cen MT</vt:lpstr>
      <vt:lpstr>Office Theme</vt:lpstr>
      <vt:lpstr>1_Office Theme</vt:lpstr>
      <vt:lpstr>Default Design</vt:lpstr>
      <vt:lpstr>1_Default Design</vt:lpstr>
      <vt:lpstr>5_Office Theme</vt:lpstr>
      <vt:lpstr>2_Default Design</vt:lpstr>
      <vt:lpstr>6_Office Theme</vt:lpstr>
      <vt:lpstr>3_Default Design</vt:lpstr>
      <vt:lpstr>7_Office Theme</vt:lpstr>
      <vt:lpstr>2_Office Theme</vt:lpstr>
      <vt:lpstr>3_Office Theme</vt:lpstr>
      <vt:lpstr>4_Office Theme</vt:lpstr>
      <vt:lpstr>8_Office Theme</vt:lpstr>
      <vt:lpstr>9_Office Theme</vt:lpstr>
      <vt:lpstr>10_Office Theme</vt:lpstr>
      <vt:lpstr>Equation</vt:lpstr>
      <vt:lpstr> History of the Scientific Understanding of Hurricanes </vt:lpstr>
      <vt:lpstr>Four Eras</vt:lpstr>
      <vt:lpstr>The word Hurricane is derived from the Mayan word Huracan and the Taino and Carib word Hunraken, a terrible God of Evil, and brought to the West by Spanish explorers, beginning with Columbus</vt:lpstr>
      <vt:lpstr>PowerPoint Presentation</vt:lpstr>
      <vt:lpstr>PowerPoint Presentation</vt:lpstr>
      <vt:lpstr>James Pollard Espy 1785-1860</vt:lpstr>
      <vt:lpstr>PowerPoint Presentation</vt:lpstr>
      <vt:lpstr>Sir William Reid  1791-1858</vt:lpstr>
      <vt:lpstr>PowerPoint Presentation</vt:lpstr>
      <vt:lpstr>Henry Piddington 1797-1858</vt:lpstr>
      <vt:lpstr>PowerPoint Presentation</vt:lpstr>
      <vt:lpstr>Benito Viñes 1837-1893</vt:lpstr>
      <vt:lpstr>WWII and Post-War Years</vt:lpstr>
      <vt:lpstr>PowerPoint Presentation</vt:lpstr>
      <vt:lpstr>Radar</vt:lpstr>
      <vt:lpstr>PowerPoint Presentation</vt:lpstr>
      <vt:lpstr>The Post-War Research Boom</vt:lpstr>
      <vt:lpstr>PowerPoint Presentation</vt:lpstr>
      <vt:lpstr>PowerPoint Presentation</vt:lpstr>
      <vt:lpstr>PowerPoint Presentation</vt:lpstr>
      <vt:lpstr>PowerPoint Presentation</vt:lpstr>
      <vt:lpstr>PowerPoint Presentation</vt:lpstr>
      <vt:lpstr>V. Ooyama, J. Atmos. Sci., 1969: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Research Highlights:</vt:lpstr>
      <vt:lpstr>PowerPoint Presentation</vt:lpstr>
      <vt:lpstr>PowerPoint Presentation</vt:lpstr>
      <vt:lpstr>PowerPoint Presentation</vt:lpstr>
      <vt:lpstr>Advancing Measurement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Forecasting</vt:lpstr>
      <vt:lpstr>A Look Ahead</vt:lpstr>
      <vt:lpstr>The Future of TC Observations:</vt:lpstr>
      <vt:lpstr>PowerPoint Presentation</vt:lpstr>
      <vt:lpstr>PowerPoint Presentation</vt:lpstr>
      <vt:lpstr>PowerPoint Presentation</vt:lpstr>
      <vt:lpstr>Summary </vt:lpstr>
      <vt:lpstr>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dc:creator>
  <cp:lastModifiedBy>Kerry Emanuel</cp:lastModifiedBy>
  <cp:revision>48</cp:revision>
  <cp:lastPrinted>2021-02-10T14:36:13Z</cp:lastPrinted>
  <dcterms:created xsi:type="dcterms:W3CDTF">2021-02-08T21:01:41Z</dcterms:created>
  <dcterms:modified xsi:type="dcterms:W3CDTF">2026-03-13T13:56:26Z</dcterms:modified>
</cp:coreProperties>
</file>