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70" r:id="rId16"/>
    <p:sldId id="26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5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AD9A5-CA9E-46EE-95AA-3A0594E770A2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D0F0F-6A34-4EDA-ABF4-E9BB92FA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9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And indeed it does.  Here’s the big takeaway:  In this idealized</a:t>
            </a:r>
            <a:r>
              <a:rPr lang="en-US" baseline="0" dirty="0" smtClean="0"/>
              <a:t> analytical model, transient peak CAPE scales with the difference between dry bulb and wet bulb temperatures, and thereby increases with increasing temperature according to the </a:t>
            </a:r>
            <a:r>
              <a:rPr lang="en-US" baseline="0" dirty="0" err="1" smtClean="0"/>
              <a:t>Clausius-Clapeyron</a:t>
            </a:r>
            <a:r>
              <a:rPr lang="en-US" baseline="0" dirty="0" smtClean="0"/>
              <a:t> relation.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I’ve written this up into a paper (which I’ve rewritten a couple of times) and I hope to be able to submit it soon (journal undecided).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923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2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6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9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E8A08-ABF8-4EE6-BBF5-13A29E2C07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967A-4208-4CCB-BE70-D504D25DC1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01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45EF-41AF-4B89-A1F2-858EEB91C2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ADC03-3525-42E6-8E81-CD65FAACA2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47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B464-C855-4106-B044-83714F5B00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5033-4078-4342-BC08-CBAC01CA18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49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DC1C-705E-478A-B28C-655FAB10D8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49A7-FCEC-4A71-985F-101EA0B1D9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1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3C21E-0398-4E89-B501-01219F3D0F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7D667-D4E9-441F-AB18-9BCEFFD52F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27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0C56D-7FC8-4991-9BFA-594AE38A56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EC1F-6B94-429B-8A5E-00FFFF9ADB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72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031C-4021-4A6A-903A-C098C7631C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B610-FE10-484A-90C3-09B5E884C9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06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B717-13BA-4076-8F43-E9075CF70C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33D5-1688-4953-82B6-D3B6EA19FE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4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90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755AE-D557-4658-86CF-6F4540E455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555FF-BE5B-44D6-BCBA-AF8C1F5A91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40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BD1C-930A-4B04-BEFC-B4D0437C57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B6BB-FED6-43CB-8A69-982AE0B9B2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00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641F-BE9A-4809-B8FE-D4FB7487A1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49EEA-4D9D-4B91-BE7F-5D89205ACF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94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256A-85DF-4B4B-B2EC-23F697BF29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29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B472D-4682-44FC-A378-E921AD2F0E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7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40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SzPct val="7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40000"/>
              <a:buFontTx/>
              <a:buBlip>
                <a:blip r:embed="rId2"/>
              </a:buBlip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42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91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87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8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50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48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85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4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92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274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583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4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Introduction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828800" y="0"/>
            <a:ext cx="1828800" cy="304800"/>
          </a:xfrm>
          <a:prstGeom prst="rect">
            <a:avLst/>
          </a:prstGeom>
          <a:solidFill>
            <a:srgbClr val="DDE3E4"/>
          </a:solidFill>
          <a:ln w="9525">
            <a:solidFill>
              <a:srgbClr val="E9F5F4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7F7F7F"/>
                </a:solidFill>
                <a:latin typeface="Helvetica Light" charset="0"/>
              </a:rPr>
              <a:t>Idealized model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3657600" y="0"/>
            <a:ext cx="1828800" cy="304800"/>
          </a:xfrm>
          <a:prstGeom prst="rect">
            <a:avLst/>
          </a:prstGeom>
          <a:solidFill>
            <a:srgbClr val="DDE3E4"/>
          </a:solidFill>
          <a:ln w="9525">
            <a:solidFill>
              <a:srgbClr val="E9F5F4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7F7F7F"/>
                </a:solidFill>
                <a:latin typeface="Helvetica Light" charset="0"/>
              </a:rPr>
              <a:t>Peak CAPE scaling</a:t>
            </a:r>
            <a:endParaRPr lang="en-US" sz="1200" dirty="0">
              <a:solidFill>
                <a:srgbClr val="7F7F7F"/>
              </a:solidFill>
              <a:latin typeface="Helvetica Light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486400" y="0"/>
            <a:ext cx="1828800" cy="304800"/>
          </a:xfrm>
          <a:prstGeom prst="rect">
            <a:avLst/>
          </a:prstGeom>
          <a:solidFill>
            <a:srgbClr val="DDE3E4"/>
          </a:solidFill>
          <a:ln w="9525">
            <a:solidFill>
              <a:srgbClr val="E9F5F4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7F7F7F"/>
                </a:solidFill>
                <a:latin typeface="Helvetica Light" charset="0"/>
              </a:rPr>
              <a:t>Times and parameters</a:t>
            </a:r>
            <a:endParaRPr lang="en-US" sz="1200" dirty="0">
              <a:solidFill>
                <a:srgbClr val="7F7F7F"/>
              </a:solidFill>
              <a:latin typeface="Helvetica Light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7315200" y="0"/>
            <a:ext cx="1828800" cy="304800"/>
          </a:xfrm>
          <a:prstGeom prst="rect">
            <a:avLst/>
          </a:prstGeom>
          <a:solidFill>
            <a:srgbClr val="DDE3E4"/>
          </a:solidFill>
          <a:ln w="9525">
            <a:solidFill>
              <a:srgbClr val="E9F5F4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Next steps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Helvetica Light"/>
              <a:ea typeface="MS PGothic" panose="020B0600070205080204" pitchFamily="34" charset="-128"/>
              <a:cs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35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42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56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02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c no 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9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8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9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3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AE6FB-3507-458B-9CFF-D59A9CAEE579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98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AE6FB-3507-458B-9CFF-D59A9CAEE579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D21C-8D66-40C3-9BAD-DDB80803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7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5CB381-7132-451F-9A65-9D78098CFB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124A04-5CB9-4209-B055-16183C3213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AE6FB-3507-458B-9CFF-D59A9CAEE5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D21C-8D66-40C3-9BAD-DDB80803AC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5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43000" y="389118"/>
            <a:ext cx="6858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How </a:t>
            </a:r>
            <a:r>
              <a:rPr lang="en-US" b="1" dirty="0" smtClean="0">
                <a:solidFill>
                  <a:srgbClr val="0000FF"/>
                </a:solidFill>
              </a:rPr>
              <a:t>Will </a:t>
            </a:r>
            <a:r>
              <a:rPr lang="en-US" b="1" dirty="0">
                <a:solidFill>
                  <a:srgbClr val="0000FF"/>
                </a:solidFill>
              </a:rPr>
              <a:t>Climate Change Affect Weather Forecasting?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1143000" y="4292151"/>
            <a:ext cx="6858000" cy="165576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Kerry Emanuel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Lorenz Center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Massachusetts Institute of Technology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43" y="438853"/>
            <a:ext cx="8026507" cy="5237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572664"/>
            <a:ext cx="7962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Multi-model change in polar low track density from 1986-2005 to 2081-2100 under RCP 8.5. Hatching and cross-hatching represent model consensus of 66% and 80%, respectively. </a:t>
            </a:r>
            <a:endParaRPr 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Romero and Emanuel, </a:t>
            </a:r>
            <a:r>
              <a:rPr lang="en-US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16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</a:t>
            </a:r>
            <a:r>
              <a:rPr lang="en-US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2017</a:t>
            </a:r>
            <a:endParaRPr lang="en-US" sz="16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19" y="252113"/>
            <a:ext cx="4915501" cy="316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43" y="3590662"/>
            <a:ext cx="4676251" cy="317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2094" y="4408098"/>
            <a:ext cx="349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the frequency of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medicane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winds &gt; 60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kts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1720" y="1479170"/>
            <a:ext cx="3027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medicane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track density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1720" y="6280031"/>
            <a:ext cx="3727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Romero and Emanuel, </a:t>
            </a:r>
            <a:r>
              <a:rPr lang="en-US" sz="16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16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2017</a:t>
            </a:r>
            <a:endParaRPr lang="en-US" sz="16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98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Convective Rainfall:  Lessons from Radiative-Convective </a:t>
            </a:r>
            <a:r>
              <a:rPr lang="en-US" sz="3600" dirty="0" smtClean="0">
                <a:solidFill>
                  <a:srgbClr val="0000FF"/>
                </a:solidFill>
              </a:rPr>
              <a:t>Equilibrium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  Total rainfall proportional to latent heating, which balances net 	radiative cooling of troposphere</a:t>
            </a:r>
          </a:p>
          <a:p>
            <a:pPr>
              <a:spcBef>
                <a:spcPts val="1200"/>
              </a:spcBef>
            </a:pPr>
            <a:r>
              <a:rPr lang="en-US" dirty="0"/>
              <a:t> </a:t>
            </a:r>
            <a:r>
              <a:rPr lang="en-US" dirty="0" smtClean="0"/>
              <a:t> Net radiative cooling increases only slowly with global 	warming</a:t>
            </a:r>
          </a:p>
          <a:p>
            <a:pPr>
              <a:spcBef>
                <a:spcPts val="1200"/>
              </a:spcBef>
            </a:pPr>
            <a:r>
              <a:rPr lang="en-US" dirty="0"/>
              <a:t> </a:t>
            </a:r>
            <a:r>
              <a:rPr lang="en-US" dirty="0" smtClean="0"/>
              <a:t> But amount of water vapor going up into clouds increases with 	Clausius-Clapeyron</a:t>
            </a:r>
          </a:p>
          <a:p>
            <a:pPr>
              <a:spcBef>
                <a:spcPts val="1200"/>
              </a:spcBef>
            </a:pPr>
            <a:r>
              <a:rPr lang="en-US" dirty="0"/>
              <a:t> </a:t>
            </a:r>
            <a:r>
              <a:rPr lang="en-US" dirty="0" smtClean="0"/>
              <a:t> → Rainfall intensity must go up but fraction of time/area that is 	raining must go down. </a:t>
            </a:r>
          </a:p>
          <a:p>
            <a:pPr>
              <a:spcBef>
                <a:spcPts val="1200"/>
              </a:spcBef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i="1" dirty="0" smtClean="0"/>
              <a:t>Convective rainfall becomes more intense but less 	frequent. Flash flood forecasting may become more 	challenging.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24636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4"/>
          <p:cNvSpPr>
            <a:spLocks noGrp="1"/>
          </p:cNvSpPr>
          <p:nvPr>
            <p:ph type="title"/>
          </p:nvPr>
        </p:nvSpPr>
        <p:spPr>
          <a:xfrm>
            <a:off x="441214" y="788610"/>
            <a:ext cx="8323224" cy="928835"/>
          </a:xfrm>
        </p:spPr>
        <p:txBody>
          <a:bodyPr anchor="t">
            <a:noAutofit/>
          </a:bodyPr>
          <a:lstStyle/>
          <a:p>
            <a:pPr algn="ctr"/>
            <a:r>
              <a:rPr lang="en-US" sz="21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relation between initial surface temperature and peak CAPE is slightly faster than </a:t>
            </a:r>
            <a:r>
              <a:rPr lang="en-US" sz="21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exponential. CIN also increases exponentially</a:t>
            </a:r>
            <a:endParaRPr lang="en-US" sz="21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1"/>
          <a:stretch/>
        </p:blipFill>
        <p:spPr>
          <a:xfrm>
            <a:off x="1613141" y="1854679"/>
            <a:ext cx="5870652" cy="4118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3630" y="77638"/>
            <a:ext cx="7332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Convective Storms:  CAPE</a:t>
            </a:r>
            <a:endParaRPr lang="en-US" sz="28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419" y="5973544"/>
            <a:ext cx="8738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Severe thunderstorms may become more intense but less frequent. </a:t>
            </a:r>
          </a:p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-- 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Agard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Emanuel, </a:t>
            </a:r>
            <a:r>
              <a:rPr lang="en-US" sz="20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Atmos. Sci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submitted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7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27244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Summary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4513"/>
            <a:ext cx="7886700" cy="4572450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dirty="0" smtClean="0"/>
              <a:t> Little change in day-to-day forecasting in middle latitudes</a:t>
            </a:r>
          </a:p>
          <a:p>
            <a:pPr>
              <a:spcBef>
                <a:spcPts val="1500"/>
              </a:spcBef>
            </a:pPr>
            <a:r>
              <a:rPr lang="en-US" dirty="0"/>
              <a:t> </a:t>
            </a:r>
            <a:r>
              <a:rPr lang="en-US" dirty="0" smtClean="0"/>
              <a:t>Quantitative precipitation forecasting may become more 	difficult, but predictability of other variables may actually 	increase</a:t>
            </a:r>
          </a:p>
          <a:p>
            <a:pPr>
              <a:spcBef>
                <a:spcPts val="1500"/>
              </a:spcBef>
            </a:pPr>
            <a:r>
              <a:rPr lang="en-US" dirty="0"/>
              <a:t> </a:t>
            </a:r>
            <a:r>
              <a:rPr lang="en-US" dirty="0" smtClean="0"/>
              <a:t> Greatly increased incidence of rapid intensification of tropical 	cyclones is indicated – major forecast headaches ahead</a:t>
            </a:r>
          </a:p>
          <a:p>
            <a:pPr>
              <a:spcBef>
                <a:spcPts val="1500"/>
              </a:spcBef>
            </a:pPr>
            <a:r>
              <a:rPr lang="en-US" dirty="0"/>
              <a:t> </a:t>
            </a:r>
            <a:r>
              <a:rPr lang="en-US" dirty="0" smtClean="0"/>
              <a:t> Summertime convective rainfall should become more intense 	but less frequent</a:t>
            </a:r>
          </a:p>
          <a:p>
            <a:pPr>
              <a:spcBef>
                <a:spcPts val="1500"/>
              </a:spcBef>
            </a:pPr>
            <a:r>
              <a:rPr lang="en-US" dirty="0"/>
              <a:t> </a:t>
            </a:r>
            <a:r>
              <a:rPr lang="en-US" dirty="0" smtClean="0"/>
              <a:t> Incidence of severe (high CAPE) convection may decline (CIN 	increases) but severity may increase (peak diurnal CAPE 	increases)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1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102"/>
            <a:ext cx="9144000" cy="58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Topics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  Day-to-Day weather in middle and high 	latitudes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Extreme events</a:t>
            </a:r>
          </a:p>
          <a:p>
            <a:pPr lvl="1"/>
            <a:r>
              <a:rPr lang="en-US" sz="2500" dirty="0"/>
              <a:t> </a:t>
            </a:r>
            <a:r>
              <a:rPr lang="en-US" sz="2400" dirty="0" smtClean="0"/>
              <a:t>Explosive cyclogenesis</a:t>
            </a:r>
          </a:p>
          <a:p>
            <a:pPr lvl="1">
              <a:spcBef>
                <a:spcPts val="800"/>
              </a:spcBef>
            </a:pPr>
            <a:r>
              <a:rPr lang="en-US" sz="2800" dirty="0"/>
              <a:t> </a:t>
            </a:r>
            <a:r>
              <a:rPr lang="en-US" sz="2400" dirty="0" smtClean="0"/>
              <a:t>Flash floods</a:t>
            </a:r>
          </a:p>
          <a:p>
            <a:pPr lvl="1">
              <a:spcBef>
                <a:spcPts val="800"/>
              </a:spcBef>
            </a:pPr>
            <a:r>
              <a:rPr lang="en-US" sz="2400" dirty="0"/>
              <a:t> </a:t>
            </a:r>
            <a:r>
              <a:rPr lang="en-US" sz="2400" dirty="0" smtClean="0"/>
              <a:t>Severe thunderstorms</a:t>
            </a:r>
          </a:p>
          <a:p>
            <a:pPr lvl="1">
              <a:spcBef>
                <a:spcPts val="800"/>
              </a:spcBef>
            </a:pPr>
            <a:r>
              <a:rPr lang="en-US" sz="2400" dirty="0"/>
              <a:t> </a:t>
            </a:r>
            <a:r>
              <a:rPr lang="en-US" sz="2400" dirty="0" smtClean="0"/>
              <a:t>Hurricanes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213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 Few Basic Points: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Water vapor content of troposphere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	increases ~ Clausius-Clapeyron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Dry static stability along moist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adiabat also increases with C.-C.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Pole-to-equator temperature gradient (and vertical wind shear) 	decrease at low levels, increases in upper troposphere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81" y="1288465"/>
            <a:ext cx="3348493" cy="250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5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Extratropical Cyclones, Anticyclones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8810"/>
            <a:ext cx="7886700" cy="542919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 As climate warms, deformation radius (NH/f) increases at 	fixed latitude → Distance between cyclone centers 	increases, precipitation area contracts (Emanuel, </a:t>
            </a:r>
            <a:r>
              <a:rPr lang="en-US" dirty="0" err="1" smtClean="0"/>
              <a:t>Fantini</a:t>
            </a:r>
            <a:r>
              <a:rPr lang="en-US" dirty="0" smtClean="0"/>
              <a:t>, 	and Thorpe, 1987), precipitation becomes more intense</a:t>
            </a:r>
          </a:p>
          <a:p>
            <a:r>
              <a:rPr lang="en-US" dirty="0"/>
              <a:t> </a:t>
            </a:r>
            <a:r>
              <a:rPr lang="en-US" dirty="0" smtClean="0"/>
              <a:t> Increased wavelength → surface Eady wave moves faster; 	smaller surface T gradient → Eady wave moves slower </a:t>
            </a:r>
          </a:p>
          <a:p>
            <a:r>
              <a:rPr lang="en-US" dirty="0"/>
              <a:t> </a:t>
            </a:r>
            <a:r>
              <a:rPr lang="en-US" dirty="0" smtClean="0"/>
              <a:t> → Extratropical cyclone precipitation increases in intensity but 	decreases in frequency (phase speed roughly the same, 	but wavelength longer)</a:t>
            </a:r>
          </a:p>
          <a:p>
            <a:r>
              <a:rPr lang="en-US" dirty="0"/>
              <a:t> </a:t>
            </a:r>
            <a:r>
              <a:rPr lang="en-US" dirty="0" smtClean="0"/>
              <a:t> Decrease of tropospheric net shear and increase in 	stratification should lead to decrease in Eady growth rate, 	</a:t>
            </a:r>
            <a:r>
              <a:rPr lang="en-US" dirty="0" err="1" smtClean="0"/>
              <a:t>fU</a:t>
            </a:r>
            <a:r>
              <a:rPr lang="en-US" baseline="-25000" dirty="0" err="1" smtClean="0"/>
              <a:t>z</a:t>
            </a:r>
            <a:r>
              <a:rPr lang="en-US" dirty="0" smtClean="0"/>
              <a:t>/N</a:t>
            </a:r>
            <a:r>
              <a:rPr lang="en-US" baseline="30000" dirty="0" smtClean="0"/>
              <a:t>2</a:t>
            </a:r>
          </a:p>
          <a:p>
            <a:r>
              <a:rPr lang="en-US" dirty="0"/>
              <a:t> </a:t>
            </a:r>
            <a:r>
              <a:rPr lang="en-US" dirty="0" smtClean="0"/>
              <a:t> Increase in pole-to-equator moist entropy gradient should 	increase upper bound on cyclone amplitudes</a:t>
            </a:r>
          </a:p>
          <a:p>
            <a:r>
              <a:rPr lang="en-US" dirty="0"/>
              <a:t> </a:t>
            </a:r>
            <a:r>
              <a:rPr lang="en-US" dirty="0" smtClean="0"/>
              <a:t> Storm tracks generally migrate poleward as Hadley circulation 	expands. Increase of </a:t>
            </a:r>
            <a:r>
              <a:rPr lang="en-US" i="1" dirty="0" smtClean="0"/>
              <a:t>f</a:t>
            </a:r>
            <a:r>
              <a:rPr lang="en-US" dirty="0" smtClean="0"/>
              <a:t> along tracks partially offsets 	increase of stratification in deformation radius and growth 	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8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9221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Results of Global Model Studies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4773"/>
          <a:stretch/>
        </p:blipFill>
        <p:spPr>
          <a:xfrm>
            <a:off x="153947" y="1915064"/>
            <a:ext cx="8906503" cy="3234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166" y="5149970"/>
            <a:ext cx="8810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multi-model eddy kinetic energy from 1981-2000 to 2081-2100 under RCP 8.5 (colors). Present day EKE in black contours. </a:t>
            </a:r>
          </a:p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-- Lehmann et al., 2014, </a:t>
            </a:r>
            <a:r>
              <a:rPr lang="en-US" sz="20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Environ. Res. Lett. </a:t>
            </a:r>
            <a:endParaRPr lang="en-US" sz="2000" i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8301" y="1465363"/>
            <a:ext cx="3312544" cy="396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DJF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6838" y="1483180"/>
            <a:ext cx="3183147" cy="396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JJA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3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170"/>
            <a:ext cx="6060855" cy="63162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02393" y="2104846"/>
            <a:ext cx="26051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Multi-model difference in extratropical cyclone track density, from 1976-2005 to 2070-2099 under RCP 8.5.</a:t>
            </a:r>
          </a:p>
          <a:p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Zappa et al. </a:t>
            </a:r>
            <a:r>
              <a:rPr lang="en-US" sz="20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 </a:t>
            </a:r>
            <a:r>
              <a:rPr lang="en-US" sz="20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2013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0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25" y="223370"/>
            <a:ext cx="7938751" cy="4323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57" y="4547037"/>
            <a:ext cx="7699501" cy="668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664" y="5296619"/>
            <a:ext cx="7090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(m/s) in 99.5 percentile 925 hPa winds from 1959-1990 to 2069-2100 under Scenario A1B.  -- </a:t>
            </a:r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Bengtsson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sz="20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20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2009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Tropical Cyclone </a:t>
            </a:r>
            <a:r>
              <a:rPr lang="en-US" dirty="0" smtClean="0">
                <a:solidFill>
                  <a:srgbClr val="0000FF"/>
                </a:solidFill>
              </a:rPr>
              <a:t>Forecasting Nightmares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098" name="Picture 2" descr="http://azlifestyleblogs.com/wp-content/uploads/2014/11/what-to-do-to-prevent-your-worst-nightma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63" y="1854709"/>
            <a:ext cx="7114089" cy="417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7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1" r="14828" b="7761"/>
          <a:stretch/>
        </p:blipFill>
        <p:spPr>
          <a:xfrm>
            <a:off x="313766" y="156876"/>
            <a:ext cx="3487924" cy="3509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3514" r="5269"/>
          <a:stretch/>
        </p:blipFill>
        <p:spPr>
          <a:xfrm>
            <a:off x="4231340" y="156876"/>
            <a:ext cx="4204569" cy="3328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" r="5269"/>
          <a:stretch/>
        </p:blipFill>
        <p:spPr>
          <a:xfrm>
            <a:off x="98612" y="3666564"/>
            <a:ext cx="4132728" cy="3178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r="7230" b="10376"/>
          <a:stretch/>
        </p:blipFill>
        <p:spPr>
          <a:xfrm>
            <a:off x="4312022" y="3424037"/>
            <a:ext cx="4365813" cy="34209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719" y="2115672"/>
            <a:ext cx="2617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56 knots/24 </a:t>
            </a:r>
            <a:r>
              <a:rPr lang="en-US" dirty="0" err="1" smtClean="0">
                <a:solidFill>
                  <a:srgbClr val="0000FF"/>
                </a:solidFill>
              </a:rPr>
              <a:t>hrs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8386" y="4509248"/>
            <a:ext cx="2617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120 knots/24 </a:t>
            </a:r>
            <a:r>
              <a:rPr lang="en-US" dirty="0" err="1" smtClean="0">
                <a:solidFill>
                  <a:srgbClr val="0000FF"/>
                </a:solidFill>
              </a:rPr>
              <a:t>hrs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8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riel2.potx" id="{8D7F14D1-26D0-4A26-ABBD-DD2D7DC99EAF}" vid="{DA866886-4644-4880-8314-28E7856239F6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riel2.potx" id="{8D7F14D1-26D0-4A26-ABBD-DD2D7DC99EAF}" vid="{DA866886-4644-4880-8314-28E7856239F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Ariel2</Template>
  <TotalTime>1555</TotalTime>
  <Words>345</Words>
  <Application>Microsoft Office PowerPoint</Application>
  <PresentationFormat>On-screen Show (4:3)</PresentationFormat>
  <Paragraphs>68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MS PGothic</vt:lpstr>
      <vt:lpstr>Arial</vt:lpstr>
      <vt:lpstr>Calibri</vt:lpstr>
      <vt:lpstr>Calibri Light</vt:lpstr>
      <vt:lpstr>Helvetica</vt:lpstr>
      <vt:lpstr>Helvetica Light</vt:lpstr>
      <vt:lpstr>Office Theme</vt:lpstr>
      <vt:lpstr>4_Office Theme</vt:lpstr>
      <vt:lpstr>1_Office Theme</vt:lpstr>
      <vt:lpstr>How Will Climate Change Affect Weather Forecasting? </vt:lpstr>
      <vt:lpstr>Topics</vt:lpstr>
      <vt:lpstr>A Few Basic Points:</vt:lpstr>
      <vt:lpstr>Extratropical Cyclones, Anticyclones</vt:lpstr>
      <vt:lpstr>Results of Global Model Studies</vt:lpstr>
      <vt:lpstr>PowerPoint Presentation</vt:lpstr>
      <vt:lpstr>PowerPoint Presentation</vt:lpstr>
      <vt:lpstr>Tropical Cyclone Forecasting Nightmares</vt:lpstr>
      <vt:lpstr>PowerPoint Presentation</vt:lpstr>
      <vt:lpstr>PowerPoint Presentation</vt:lpstr>
      <vt:lpstr>PowerPoint Presentation</vt:lpstr>
      <vt:lpstr>Convective Rainfall:  Lessons from Radiative-Convective Equilibrium</vt:lpstr>
      <vt:lpstr>The relation between initial surface temperature and peak CAPE is slightly faster than exponential. CIN also increases exponentially</vt:lpstr>
      <vt:lpstr>Summary</vt:lpstr>
      <vt:lpstr>PowerPoint Presentation</vt:lpstr>
    </vt:vector>
  </TitlesOfParts>
  <Company>Massachusetts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Will Climate Change Affect Weather Forecasting?</dc:title>
  <dc:creator>Kerry Emanuel</dc:creator>
  <cp:lastModifiedBy>Kerry Emanuel</cp:lastModifiedBy>
  <cp:revision>26</cp:revision>
  <dcterms:created xsi:type="dcterms:W3CDTF">2017-01-19T18:09:02Z</dcterms:created>
  <dcterms:modified xsi:type="dcterms:W3CDTF">2017-01-20T20:04:57Z</dcterms:modified>
</cp:coreProperties>
</file>