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12" r:id="rId4"/>
  </p:sldMasterIdLst>
  <p:notesMasterIdLst>
    <p:notesMasterId r:id="rId12"/>
  </p:notesMasterIdLst>
  <p:sldIdLst>
    <p:sldId id="256" r:id="rId5"/>
    <p:sldId id="257" r:id="rId6"/>
    <p:sldId id="652" r:id="rId7"/>
    <p:sldId id="647" r:id="rId8"/>
    <p:sldId id="453" r:id="rId9"/>
    <p:sldId id="368" r:id="rId10"/>
    <p:sldId id="653"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2" autoAdjust="0"/>
    <p:restoredTop sz="94660"/>
  </p:normalViewPr>
  <p:slideViewPr>
    <p:cSldViewPr snapToGrid="0">
      <p:cViewPr varScale="1">
        <p:scale>
          <a:sx n="105" d="100"/>
          <a:sy n="105" d="100"/>
        </p:scale>
        <p:origin x="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3D2BA-F33C-4C4B-A7B2-3234C0066CDF}" type="datetimeFigureOut">
              <a:rPr lang="en-US" smtClean="0"/>
              <a:t>11/10/2022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89EBD-4E16-42C6-AEE3-E70621926B07}" type="slidenum">
              <a:rPr lang="en-US" smtClean="0"/>
              <a:t>‹#›</a:t>
            </a:fld>
            <a:endParaRPr lang="en-US"/>
          </a:p>
        </p:txBody>
      </p:sp>
    </p:spTree>
    <p:extLst>
      <p:ext uri="{BB962C8B-B14F-4D97-AF65-F5344CB8AC3E}">
        <p14:creationId xmlns:p14="http://schemas.microsoft.com/office/powerpoint/2010/main" val="234302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555C5-7FB3-4562-A05A-7A98E20A079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97730" name="Rectangle 2"/>
          <p:cNvSpPr>
            <a:spLocks noGrp="1" noRot="1" noChangeAspect="1" noChangeArrowheads="1" noTextEdit="1"/>
          </p:cNvSpPr>
          <p:nvPr>
            <p:ph type="sldImg"/>
          </p:nvPr>
        </p:nvSpPr>
        <p:spPr>
          <a:ln/>
        </p:spPr>
      </p:sp>
      <p:sp>
        <p:nvSpPr>
          <p:cNvPr id="1097731" name="Rectangle 3"/>
          <p:cNvSpPr>
            <a:spLocks noGrp="1" noChangeArrowheads="1"/>
          </p:cNvSpPr>
          <p:nvPr>
            <p:ph type="body" idx="1"/>
          </p:nvPr>
        </p:nvSpPr>
        <p:spPr/>
        <p:txBody>
          <a:bodyPr/>
          <a:lstStyle/>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compression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r>
              <a:rPr lang="en-US" b="1" u="sng"/>
              <a:t>Definitions</a:t>
            </a:r>
          </a:p>
          <a:p>
            <a:r>
              <a:rPr lang="en-US"/>
              <a:t>The</a:t>
            </a:r>
            <a:r>
              <a:rPr lang="en-US" b="1"/>
              <a:t> Carnot heat engine </a:t>
            </a:r>
            <a:r>
              <a:rPr lang="en-US"/>
              <a:t>uses a particular thermodynamic cycle studied by Nicolas Léonard Sadi Carnot in the 1820s and expanded upon by Thomas Benoit in the 1840s and 50s. A heat engine is an engine that uses heat to produce mechanical work by carrying a working substance through a cyclic process from and for more information see http://en.wikipedia.org/wiki/Carnot_heat_engine). </a:t>
            </a:r>
          </a:p>
          <a:p>
            <a:r>
              <a:rPr lang="en-US"/>
              <a:t> </a:t>
            </a:r>
          </a:p>
          <a:p>
            <a:r>
              <a:rPr lang="en-US" b="1"/>
              <a:t>Entropy </a:t>
            </a:r>
            <a:r>
              <a:rPr lang="en-US"/>
              <a:t>is the measure of disorganization or degradation in the universe that reduces available energy, or tendency of available energy to dwindle. Chaos, opposite of order (from www.himalayasaltcrystal.com/glossary.htm).</a:t>
            </a:r>
            <a:br>
              <a:rPr lang="en-US"/>
            </a:br>
            <a:endParaRPr lang="en-US"/>
          </a:p>
          <a:p>
            <a:r>
              <a:rPr lang="en-US" b="1"/>
              <a:t>Latent heat </a:t>
            </a:r>
            <a:r>
              <a:rPr lang="en-US"/>
              <a:t>is the energy released or absorbed during a change of state (from www.indiaweather.in/gloss_j.asp).</a:t>
            </a:r>
          </a:p>
          <a:p>
            <a:endParaRPr lang="en-US"/>
          </a:p>
          <a:p>
            <a:r>
              <a:rPr lang="en-US" b="1"/>
              <a:t>Sensible heat </a:t>
            </a:r>
            <a:r>
              <a:rPr lang="en-US"/>
              <a:t>is the heat that can be felt or sensed. The energy input which causes an increase or decrease in temperature (from www.aaronprocess.com/glossary.asp).</a:t>
            </a:r>
          </a:p>
          <a:p>
            <a:endParaRPr lang="en-US" b="1"/>
          </a:p>
          <a:p>
            <a:r>
              <a:rPr lang="en-US" b="1"/>
              <a:t>Adiabatic </a:t>
            </a:r>
            <a:r>
              <a:rPr lang="en-US"/>
              <a:t>refers to changes in temperature caused by the</a:t>
            </a:r>
            <a:r>
              <a:rPr lang="en-US" b="1"/>
              <a:t> expansion </a:t>
            </a:r>
            <a:r>
              <a:rPr lang="en-US"/>
              <a:t>(cooling) or</a:t>
            </a:r>
            <a:r>
              <a:rPr lang="en-US" b="1"/>
              <a:t> compression </a:t>
            </a:r>
            <a:r>
              <a:rPr lang="en-US"/>
              <a:t>(warming) of a body of air as it rises or descends in the atmosphere, with no exchange of heat with the surrounding air (www.bbc.co.uk/weather/weatherwise/glossary/).</a:t>
            </a:r>
            <a:endParaRPr lang="en-US" b="1"/>
          </a:p>
          <a:p>
            <a:endParaRPr lang="en-US" b="1"/>
          </a:p>
          <a:p>
            <a:r>
              <a:rPr lang="en-US"/>
              <a:t>The</a:t>
            </a:r>
            <a:r>
              <a:rPr lang="en-US" b="1"/>
              <a:t> troposphere </a:t>
            </a:r>
            <a:r>
              <a:rPr lang="en-US"/>
              <a:t>is the lowest layer of the atmosphere and contains about 95 percent of the mass of air in the Earth's atmosphere. The troposphere extends from the Earth's surface up to about 10 to 15 kilometers. All weather processes take place in the troposphere. Ozone that is formed in the troposphere plays a significant role in both the greenhouse gas effect and urban smog (from ilrdss.sws.uiuc.edu/glossary/glossary_allresults.asp?glosID=T&amp;page=5).</a:t>
            </a:r>
          </a:p>
          <a:p>
            <a:endParaRPr lang="en-US"/>
          </a:p>
          <a:p>
            <a:r>
              <a:rPr lang="en-US"/>
              <a:t>The</a:t>
            </a:r>
            <a:r>
              <a:rPr lang="en-US" b="1"/>
              <a:t> Stratosphere </a:t>
            </a:r>
            <a:r>
              <a:rPr lang="en-US"/>
              <a:t>is the layer of atmosphere that lies about 15 to 50 kilometres above the Earth's surface. In the stratosphere, the temperature rises with increasing height, which is the opposite of the situation in the lower atmosphere. Ozone occurs in minute quantities throughout the full depth of the atmosphere, but</a:t>
            </a:r>
            <a:r>
              <a:rPr lang="en-US" b="1"/>
              <a:t> </a:t>
            </a:r>
            <a:r>
              <a:rPr lang="en-US"/>
              <a:t>its concentration peaks within the stratosphere at an altitude of about 35 kilometres. This is referred to as the ozone layer. There is little up-and-down air movement in the stratosphere, so the ozone layer stays in position (from www.science.org.au/nova/004/004glo.htm)/</a:t>
            </a:r>
          </a:p>
          <a:p>
            <a:endParaRPr lang="en-US"/>
          </a:p>
          <a:p>
            <a:r>
              <a:rPr lang="en-US"/>
              <a:t>The</a:t>
            </a:r>
            <a:r>
              <a:rPr lang="en-US" b="1"/>
              <a:t> tropopause </a:t>
            </a:r>
            <a:r>
              <a:rPr lang="en-US"/>
              <a:t>is a boundary region in the atmosphere between the troposphere and the stratosphere (from en.wikipedia.org/wiki/Tropopause). </a:t>
            </a:r>
          </a:p>
          <a:p>
            <a:endParaRPr lang="en-US"/>
          </a:p>
          <a:p>
            <a:r>
              <a:rPr lang="en-US" b="1">
                <a:cs typeface="Arial" charset="0"/>
              </a:rPr>
              <a:t>Electromagnetic radiation </a:t>
            </a:r>
            <a:r>
              <a:rPr lang="en-US">
                <a:cs typeface="Arial" charset="0"/>
              </a:rPr>
              <a:t>refers to energy transfer </a:t>
            </a:r>
            <a:r>
              <a:rPr lang="en-US"/>
              <a:t>in the form of  electric and magnetic waves that travel at the speed of light. Examples: light, radio waves, gamma rays, x-rays (from ie.lbl.gov/education/glossary/Glossary.htm).</a:t>
            </a:r>
            <a:br>
              <a:rPr lang="en-US"/>
            </a:br>
            <a:endParaRPr lang="en-US">
              <a:cs typeface="Arial" charset="0"/>
            </a:endParaRPr>
          </a:p>
          <a:p>
            <a:r>
              <a:rPr lang="en-US" b="1"/>
              <a:t>Isothermal</a:t>
            </a:r>
            <a:r>
              <a:rPr lang="en-US"/>
              <a:t> means to have equal or constant temperature with respect to either space or time (from www.4wx.com/glossary/i.php).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70318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175304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320376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86220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556689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167936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79383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7155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79556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327776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57563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632134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4105887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505029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1114059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335018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4162377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332473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764797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4204082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853305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extLst>
      <p:ext uri="{BB962C8B-B14F-4D97-AF65-F5344CB8AC3E}">
        <p14:creationId xmlns:p14="http://schemas.microsoft.com/office/powerpoint/2010/main" val="2186810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pPr>
                <a:defRPr/>
              </a:pPr>
              <a:t>‹#›</a:t>
            </a:fld>
            <a:endParaRPr lang="en-US"/>
          </a:p>
        </p:txBody>
      </p:sp>
    </p:spTree>
    <p:extLst>
      <p:ext uri="{BB962C8B-B14F-4D97-AF65-F5344CB8AC3E}">
        <p14:creationId xmlns:p14="http://schemas.microsoft.com/office/powerpoint/2010/main" val="3740786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pPr>
                <a:defRPr/>
              </a:pPr>
              <a:t>‹#›</a:t>
            </a:fld>
            <a:endParaRPr lang="en-US"/>
          </a:p>
        </p:txBody>
      </p:sp>
    </p:spTree>
    <p:extLst>
      <p:ext uri="{BB962C8B-B14F-4D97-AF65-F5344CB8AC3E}">
        <p14:creationId xmlns:p14="http://schemas.microsoft.com/office/powerpoint/2010/main" val="1937549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22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14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154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57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316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624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476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573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166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5606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0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11/10/2022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11/10/2022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1297963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11/10/2022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extLst>
      <p:ext uri="{BB962C8B-B14F-4D97-AF65-F5344CB8AC3E}">
        <p14:creationId xmlns:p14="http://schemas.microsoft.com/office/powerpoint/2010/main" val="41959140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914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1D168-E0AB-DC0F-8F63-67FBCC1EC9F4}"/>
              </a:ext>
            </a:extLst>
          </p:cNvPr>
          <p:cNvPicPr>
            <a:picLocks noChangeAspect="1"/>
          </p:cNvPicPr>
          <p:nvPr/>
        </p:nvPicPr>
        <p:blipFill>
          <a:blip r:embed="rId2"/>
          <a:stretch>
            <a:fillRect/>
          </a:stretch>
        </p:blipFill>
        <p:spPr>
          <a:xfrm>
            <a:off x="833437" y="1575725"/>
            <a:ext cx="7477125" cy="4191000"/>
          </a:xfrm>
          <a:prstGeom prst="rect">
            <a:avLst/>
          </a:prstGeom>
        </p:spPr>
      </p:pic>
      <p:sp>
        <p:nvSpPr>
          <p:cNvPr id="5" name="TextBox 4">
            <a:extLst>
              <a:ext uri="{FF2B5EF4-FFF2-40B4-BE49-F238E27FC236}">
                <a16:creationId xmlns:a16="http://schemas.microsoft.com/office/drawing/2014/main" id="{BA9DC4AC-0632-3D01-4AAC-0E9D22503A8B}"/>
              </a:ext>
            </a:extLst>
          </p:cNvPr>
          <p:cNvSpPr txBox="1"/>
          <p:nvPr/>
        </p:nvSpPr>
        <p:spPr>
          <a:xfrm>
            <a:off x="563174" y="260392"/>
            <a:ext cx="7957096"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The Tropics</a:t>
            </a:r>
          </a:p>
          <a:p>
            <a:pPr algn="ctr"/>
            <a:r>
              <a:rPr lang="en-US" sz="2800" dirty="0">
                <a:latin typeface="Arial" panose="020B0604020202020204" pitchFamily="34" charset="0"/>
                <a:cs typeface="Arial" panose="020B0604020202020204" pitchFamily="34" charset="0"/>
              </a:rPr>
              <a:t>(as seen in everyone’s imagination)</a:t>
            </a:r>
          </a:p>
        </p:txBody>
      </p:sp>
    </p:spTree>
    <p:extLst>
      <p:ext uri="{BB962C8B-B14F-4D97-AF65-F5344CB8AC3E}">
        <p14:creationId xmlns:p14="http://schemas.microsoft.com/office/powerpoint/2010/main" val="2544864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CC81FB-6F97-4247-B97E-7A5148569202}"/>
              </a:ext>
            </a:extLst>
          </p:cNvPr>
          <p:cNvSpPr txBox="1"/>
          <p:nvPr/>
        </p:nvSpPr>
        <p:spPr>
          <a:xfrm>
            <a:off x="865955" y="2004414"/>
            <a:ext cx="7412090" cy="2677656"/>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“Warmest climes but nurse the </a:t>
            </a:r>
            <a:r>
              <a:rPr lang="en-US" sz="2800" dirty="0" err="1">
                <a:latin typeface="Arial" panose="020B0604020202020204" pitchFamily="34" charset="0"/>
                <a:cs typeface="Arial" panose="020B0604020202020204" pitchFamily="34" charset="0"/>
              </a:rPr>
              <a:t>cruellest</a:t>
            </a:r>
            <a:r>
              <a:rPr lang="en-US" sz="2800" dirty="0">
                <a:latin typeface="Arial" panose="020B0604020202020204" pitchFamily="34" charset="0"/>
                <a:cs typeface="Arial" panose="020B0604020202020204" pitchFamily="34" charset="0"/>
              </a:rPr>
              <a:t> fangs. </a:t>
            </a:r>
            <a:r>
              <a:rPr lang="en-US" sz="2800" b="0" i="0" dirty="0">
                <a:solidFill>
                  <a:srgbClr val="000000"/>
                </a:solidFill>
                <a:effectLst/>
                <a:latin typeface="Arial" panose="020B0604020202020204" pitchFamily="34" charset="0"/>
              </a:rPr>
              <a:t> [The typhoon] will sometimes burst from out that cloudless sky, like an exploding bomb upon a dazed and sleepy town.”</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 Herman Melville, </a:t>
            </a:r>
            <a:r>
              <a:rPr lang="en-US" sz="2800" i="1" dirty="0">
                <a:latin typeface="Arial" panose="020B0604020202020204" pitchFamily="34" charset="0"/>
                <a:cs typeface="Arial" panose="020B0604020202020204" pitchFamily="34" charset="0"/>
              </a:rPr>
              <a:t>Moby Dick</a:t>
            </a:r>
          </a:p>
        </p:txBody>
      </p:sp>
    </p:spTree>
    <p:extLst>
      <p:ext uri="{BB962C8B-B14F-4D97-AF65-F5344CB8AC3E}">
        <p14:creationId xmlns:p14="http://schemas.microsoft.com/office/powerpoint/2010/main" val="95186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488EF-C1AD-DFE5-919E-080ED8D90199}"/>
              </a:ext>
            </a:extLst>
          </p:cNvPr>
          <p:cNvPicPr>
            <a:picLocks noChangeAspect="1"/>
          </p:cNvPicPr>
          <p:nvPr/>
        </p:nvPicPr>
        <p:blipFill>
          <a:blip r:embed="rId2"/>
          <a:stretch>
            <a:fillRect/>
          </a:stretch>
        </p:blipFill>
        <p:spPr>
          <a:xfrm>
            <a:off x="0" y="1143000"/>
            <a:ext cx="9144000" cy="4572000"/>
          </a:xfrm>
          <a:prstGeom prst="rect">
            <a:avLst/>
          </a:prstGeom>
        </p:spPr>
      </p:pic>
      <p:sp>
        <p:nvSpPr>
          <p:cNvPr id="2" name="TextBox 1">
            <a:extLst>
              <a:ext uri="{FF2B5EF4-FFF2-40B4-BE49-F238E27FC236}">
                <a16:creationId xmlns:a16="http://schemas.microsoft.com/office/drawing/2014/main" id="{09C0E0AB-6BF5-54E2-7AC5-BA2034F7F489}"/>
              </a:ext>
            </a:extLst>
          </p:cNvPr>
          <p:cNvSpPr txBox="1"/>
          <p:nvPr/>
        </p:nvSpPr>
        <p:spPr>
          <a:xfrm>
            <a:off x="165652" y="6121640"/>
            <a:ext cx="881269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Preliminary damage estimates:  &gt; $65 billion insured loss, &gt;$100 billion total loss</a:t>
            </a:r>
          </a:p>
        </p:txBody>
      </p:sp>
    </p:spTree>
    <p:extLst>
      <p:ext uri="{BB962C8B-B14F-4D97-AF65-F5344CB8AC3E}">
        <p14:creationId xmlns:p14="http://schemas.microsoft.com/office/powerpoint/2010/main" val="412040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1096708"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09"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1096710"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1096712"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13"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14"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15"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1096716"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1096723" name="Picture 19"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1096724" name="Picture 20"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1096725" name="Picture 21"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1096726" name="Picture 22"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26"/>
          <p:cNvGrpSpPr>
            <a:grpSpLocks/>
          </p:cNvGrpSpPr>
          <p:nvPr/>
        </p:nvGrpSpPr>
        <p:grpSpPr bwMode="auto">
          <a:xfrm>
            <a:off x="5791200" y="1600200"/>
            <a:ext cx="3124200" cy="381000"/>
            <a:chOff x="3648" y="1056"/>
            <a:chExt cx="1968" cy="240"/>
          </a:xfrm>
        </p:grpSpPr>
        <p:sp>
          <p:nvSpPr>
            <p:cNvPr id="1096731" name="Rectangle 27"/>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32" name="Text Box 28"/>
            <p:cNvSpPr txBox="1">
              <a:spLocks noChangeArrowheads="1"/>
            </p:cNvSpPr>
            <p:nvPr/>
          </p:nvSpPr>
          <p:spPr bwMode="auto">
            <a:xfrm>
              <a:off x="3888" y="1056"/>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Air loses energy</a:t>
              </a:r>
            </a:p>
          </p:txBody>
        </p:sp>
      </p:grpSp>
      <p:grpSp>
        <p:nvGrpSpPr>
          <p:cNvPr id="5" name="Group 29"/>
          <p:cNvGrpSpPr>
            <a:grpSpLocks/>
          </p:cNvGrpSpPr>
          <p:nvPr/>
        </p:nvGrpSpPr>
        <p:grpSpPr bwMode="auto">
          <a:xfrm>
            <a:off x="1978025" y="2590800"/>
            <a:ext cx="1755775" cy="377825"/>
            <a:chOff x="1095" y="1769"/>
            <a:chExt cx="1106" cy="238"/>
          </a:xfrm>
        </p:grpSpPr>
        <p:sp>
          <p:nvSpPr>
            <p:cNvPr id="1096734" name="Rectangle 30"/>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35" name="Text Box 31"/>
            <p:cNvSpPr txBox="1">
              <a:spLocks noChangeArrowheads="1"/>
            </p:cNvSpPr>
            <p:nvPr/>
          </p:nvSpPr>
          <p:spPr bwMode="auto">
            <a:xfrm rot="-110696697">
              <a:off x="1200" y="1776"/>
              <a:ext cx="884"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Hot air rises</a:t>
              </a:r>
            </a:p>
          </p:txBody>
        </p:sp>
      </p:grpSp>
      <p:grpSp>
        <p:nvGrpSpPr>
          <p:cNvPr id="6" name="Group 32"/>
          <p:cNvGrpSpPr>
            <a:grpSpLocks/>
          </p:cNvGrpSpPr>
          <p:nvPr/>
        </p:nvGrpSpPr>
        <p:grpSpPr bwMode="auto">
          <a:xfrm>
            <a:off x="5257800" y="3048000"/>
            <a:ext cx="2752725" cy="584200"/>
            <a:chOff x="3306" y="1920"/>
            <a:chExt cx="1734" cy="368"/>
          </a:xfrm>
        </p:grpSpPr>
        <p:sp>
          <p:nvSpPr>
            <p:cNvPr id="1096737" name="Rectangle 33"/>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96738" name="Text Box 34"/>
            <p:cNvSpPr txBox="1">
              <a:spLocks noChangeArrowheads="1"/>
            </p:cNvSpPr>
            <p:nvPr/>
          </p:nvSpPr>
          <p:spPr bwMode="auto">
            <a:xfrm rot="-2334507">
              <a:off x="3360" y="1920"/>
              <a:ext cx="1680"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Cooled air sinks</a:t>
              </a:r>
            </a:p>
          </p:txBody>
        </p:sp>
      </p:grpSp>
      <p:grpSp>
        <p:nvGrpSpPr>
          <p:cNvPr id="7" name="Group 35"/>
          <p:cNvGrpSpPr>
            <a:grpSpLocks/>
          </p:cNvGrpSpPr>
          <p:nvPr/>
        </p:nvGrpSpPr>
        <p:grpSpPr bwMode="auto">
          <a:xfrm>
            <a:off x="150813" y="762000"/>
            <a:ext cx="8764588" cy="5913438"/>
            <a:chOff x="95" y="480"/>
            <a:chExt cx="5521" cy="3725"/>
          </a:xfrm>
        </p:grpSpPr>
        <p:sp>
          <p:nvSpPr>
            <p:cNvPr id="1096717" name="Text Box 13"/>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1096718" name="Text Box 14"/>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1096719" name="Text Box 15"/>
            <p:cNvSpPr txBox="1">
              <a:spLocks noChangeArrowheads="1"/>
            </p:cNvSpPr>
            <p:nvPr/>
          </p:nvSpPr>
          <p:spPr bwMode="auto">
            <a:xfrm>
              <a:off x="3600" y="3120"/>
              <a:ext cx="1632" cy="21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Low entropy (temperature)</a:t>
              </a:r>
            </a:p>
          </p:txBody>
        </p:sp>
        <p:sp>
          <p:nvSpPr>
            <p:cNvPr id="1096720" name="Text Box 16"/>
            <p:cNvSpPr txBox="1">
              <a:spLocks noChangeArrowheads="1"/>
            </p:cNvSpPr>
            <p:nvPr/>
          </p:nvSpPr>
          <p:spPr bwMode="auto">
            <a:xfrm rot="16200000">
              <a:off x="-945" y="1856"/>
              <a:ext cx="2352" cy="27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Height above ocean (km)</a:t>
              </a:r>
            </a:p>
          </p:txBody>
        </p:sp>
        <p:sp>
          <p:nvSpPr>
            <p:cNvPr id="1096721" name="Text Box 17"/>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1096722" name="Text Box 18"/>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Arial"/>
                  <a:ea typeface="+mn-ea"/>
                  <a:cs typeface="+mn-cs"/>
                </a:rPr>
                <a:t>Radius (km)</a:t>
              </a:r>
            </a:p>
          </p:txBody>
        </p:sp>
      </p:grpSp>
      <p:sp>
        <p:nvSpPr>
          <p:cNvPr id="1096741" name="Text Box 37"/>
          <p:cNvSpPr txBox="1">
            <a:spLocks noChangeArrowheads="1"/>
          </p:cNvSpPr>
          <p:nvPr/>
        </p:nvSpPr>
        <p:spPr bwMode="auto">
          <a:xfrm>
            <a:off x="1905000" y="5105400"/>
            <a:ext cx="2895600" cy="609600"/>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Arial"/>
                <a:ea typeface="+mn-ea"/>
                <a:cs typeface="+mn-cs"/>
              </a:rPr>
              <a:t>Air spirals inward and gains energy from the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96716"/>
                                        </p:tgtEl>
                                        <p:attrNameLst>
                                          <p:attrName>style.visibility</p:attrName>
                                        </p:attrNameLst>
                                      </p:cBhvr>
                                      <p:to>
                                        <p:strVal val="visible"/>
                                      </p:to>
                                    </p:set>
                                    <p:anim calcmode="lin" valueType="num">
                                      <p:cBhvr>
                                        <p:cTn id="12" dur="500" fill="hold"/>
                                        <p:tgtEl>
                                          <p:spTgt spid="1096716"/>
                                        </p:tgtEl>
                                        <p:attrNameLst>
                                          <p:attrName>ppt_w</p:attrName>
                                        </p:attrNameLst>
                                      </p:cBhvr>
                                      <p:tavLst>
                                        <p:tav tm="0">
                                          <p:val>
                                            <p:fltVal val="0"/>
                                          </p:val>
                                        </p:tav>
                                        <p:tav tm="100000">
                                          <p:val>
                                            <p:strVal val="#ppt_w"/>
                                          </p:val>
                                        </p:tav>
                                      </p:tavLst>
                                    </p:anim>
                                    <p:anim calcmode="lin" valueType="num">
                                      <p:cBhvr>
                                        <p:cTn id="13" dur="500" fill="hold"/>
                                        <p:tgtEl>
                                          <p:spTgt spid="1096716"/>
                                        </p:tgtEl>
                                        <p:attrNameLst>
                                          <p:attrName>ppt_h</p:attrName>
                                        </p:attrNameLst>
                                      </p:cBhvr>
                                      <p:tavLst>
                                        <p:tav tm="0">
                                          <p:val>
                                            <p:fltVal val="0"/>
                                          </p:val>
                                        </p:tav>
                                        <p:tav tm="100000">
                                          <p:val>
                                            <p:strVal val="#ppt_h"/>
                                          </p:val>
                                        </p:tav>
                                      </p:tavLst>
                                    </p:anim>
                                    <p:animEffect transition="in" filter="fade">
                                      <p:cBhvr>
                                        <p:cTn id="14" dur="500"/>
                                        <p:tgtEl>
                                          <p:spTgt spid="109671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96723"/>
                                        </p:tgtEl>
                                        <p:attrNameLst>
                                          <p:attrName>style.visibility</p:attrName>
                                        </p:attrNameLst>
                                      </p:cBhvr>
                                      <p:to>
                                        <p:strVal val="visible"/>
                                      </p:to>
                                    </p:set>
                                    <p:animEffect transition="in" filter="wipe(right)">
                                      <p:cBhvr>
                                        <p:cTn id="21" dur="2000"/>
                                        <p:tgtEl>
                                          <p:spTgt spid="10967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96724"/>
                                        </p:tgtEl>
                                        <p:attrNameLst>
                                          <p:attrName>style.visibility</p:attrName>
                                        </p:attrNameLst>
                                      </p:cBhvr>
                                      <p:to>
                                        <p:strVal val="visible"/>
                                      </p:to>
                                    </p:set>
                                    <p:animEffect transition="in" filter="wipe(down)">
                                      <p:cBhvr>
                                        <p:cTn id="26" dur="2000"/>
                                        <p:tgtEl>
                                          <p:spTgt spid="1096724"/>
                                        </p:tgtEl>
                                      </p:cBhvr>
                                    </p:animEffec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96725"/>
                                        </p:tgtEl>
                                        <p:attrNameLst>
                                          <p:attrName>style.visibility</p:attrName>
                                        </p:attrNameLst>
                                      </p:cBhvr>
                                      <p:to>
                                        <p:strVal val="visible"/>
                                      </p:to>
                                    </p:set>
                                    <p:animEffect transition="in" filter="wipe(up)">
                                      <p:cBhvr>
                                        <p:cTn id="33" dur="2000"/>
                                        <p:tgtEl>
                                          <p:spTgt spid="1096725"/>
                                        </p:tgtEl>
                                      </p:cBhvr>
                                    </p:animEffec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96726"/>
                                        </p:tgtEl>
                                        <p:attrNameLst>
                                          <p:attrName>style.visibility</p:attrName>
                                        </p:attrNameLst>
                                      </p:cBhvr>
                                      <p:to>
                                        <p:strVal val="visible"/>
                                      </p:to>
                                    </p:set>
                                    <p:animEffect transition="in" filter="wipe(up)">
                                      <p:cBhvr>
                                        <p:cTn id="40" dur="2000"/>
                                        <p:tgtEl>
                                          <p:spTgt spid="1096726"/>
                                        </p:tgtEl>
                                      </p:cBhvr>
                                    </p:animEffec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0651" y="1778608"/>
            <a:ext cx="6614713" cy="4961035"/>
          </a:xfrm>
          <a:prstGeom prst="rect">
            <a:avLst/>
          </a:prstGeom>
        </p:spPr>
      </p:pic>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Global Tropical Cyclone Frequency from 9 Current Generation (CMIP6) Climate Models</a:t>
            </a:r>
          </a:p>
        </p:txBody>
      </p:sp>
    </p:spTree>
    <p:extLst>
      <p:ext uri="{BB962C8B-B14F-4D97-AF65-F5344CB8AC3E}">
        <p14:creationId xmlns:p14="http://schemas.microsoft.com/office/powerpoint/2010/main" val="48007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Tree>
    <p:extLst>
      <p:ext uri="{BB962C8B-B14F-4D97-AF65-F5344CB8AC3E}">
        <p14:creationId xmlns:p14="http://schemas.microsoft.com/office/powerpoint/2010/main" val="221416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51CF0-CF65-095C-4119-9DF134C2D87A}"/>
              </a:ext>
            </a:extLst>
          </p:cNvPr>
          <p:cNvPicPr>
            <a:picLocks noChangeAspect="1"/>
          </p:cNvPicPr>
          <p:nvPr/>
        </p:nvPicPr>
        <p:blipFill>
          <a:blip r:embed="rId2"/>
          <a:stretch>
            <a:fillRect/>
          </a:stretch>
        </p:blipFill>
        <p:spPr>
          <a:xfrm>
            <a:off x="0" y="1000500"/>
            <a:ext cx="9144000" cy="5692676"/>
          </a:xfrm>
          <a:prstGeom prst="rect">
            <a:avLst/>
          </a:prstGeom>
        </p:spPr>
      </p:pic>
      <p:sp>
        <p:nvSpPr>
          <p:cNvPr id="3" name="TextBox 2">
            <a:extLst>
              <a:ext uri="{FF2B5EF4-FFF2-40B4-BE49-F238E27FC236}">
                <a16:creationId xmlns:a16="http://schemas.microsoft.com/office/drawing/2014/main" id="{7EFF6644-A0EE-0689-3BA9-255BB805910B}"/>
              </a:ext>
            </a:extLst>
          </p:cNvPr>
          <p:cNvSpPr txBox="1"/>
          <p:nvPr/>
        </p:nvSpPr>
        <p:spPr>
          <a:xfrm>
            <a:off x="520784" y="164824"/>
            <a:ext cx="7751205" cy="461665"/>
          </a:xfrm>
          <a:prstGeom prst="rect">
            <a:avLst/>
          </a:prstGeom>
          <a:noFill/>
        </p:spPr>
        <p:txBody>
          <a:bodyPr wrap="square" rtlCol="0">
            <a:spAutoFit/>
          </a:bodyPr>
          <a:lstStyle/>
          <a:p>
            <a:pPr algn="ctr"/>
            <a:r>
              <a:rPr lang="en-US" sz="2400" dirty="0"/>
              <a:t>Flooding During Hurricane Harvey (2017)</a:t>
            </a:r>
          </a:p>
        </p:txBody>
      </p:sp>
    </p:spTree>
    <p:extLst>
      <p:ext uri="{BB962C8B-B14F-4D97-AF65-F5344CB8AC3E}">
        <p14:creationId xmlns:p14="http://schemas.microsoft.com/office/powerpoint/2010/main" val="19123221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0109C1-9E3E-415F-B081-EC0A5234AD4F}" vid="{BB90F691-B0D9-41FB-A84E-B9652A2AE85B}"/>
    </a:ext>
  </a:extLst>
</a:theme>
</file>

<file path=ppt/theme/theme3.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28</TotalTime>
  <Words>1335</Words>
  <Application>Microsoft Office PowerPoint</Application>
  <PresentationFormat>On-screen Show (4:3)</PresentationFormat>
  <Paragraphs>48</Paragraphs>
  <Slides>7</Slides>
  <Notes>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7</vt:i4>
      </vt:variant>
    </vt:vector>
  </HeadingPairs>
  <TitlesOfParts>
    <vt:vector size="14" baseType="lpstr">
      <vt:lpstr>Arial</vt:lpstr>
      <vt:lpstr>Calibri</vt:lpstr>
      <vt:lpstr>Calibri Light</vt:lpstr>
      <vt:lpstr>Office Theme</vt:lpstr>
      <vt:lpstr>1_Office Theme</vt:lpstr>
      <vt:lpstr>2_Ariel</vt:lpstr>
      <vt:lpstr>1_Ariel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2</cp:revision>
  <dcterms:created xsi:type="dcterms:W3CDTF">2022-11-10T20:13:39Z</dcterms:created>
  <dcterms:modified xsi:type="dcterms:W3CDTF">2022-11-10T20:42:22Z</dcterms:modified>
</cp:coreProperties>
</file>