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867" r:id="rId3"/>
    <p:sldMasterId id="2147483879" r:id="rId4"/>
    <p:sldMasterId id="2147483931" r:id="rId5"/>
    <p:sldMasterId id="2147483955" r:id="rId6"/>
    <p:sldMasterId id="2147483979" r:id="rId7"/>
    <p:sldMasterId id="2147483991" r:id="rId8"/>
    <p:sldMasterId id="2147484003" r:id="rId9"/>
    <p:sldMasterId id="2147484041" r:id="rId10"/>
    <p:sldMasterId id="2147484054" r:id="rId11"/>
    <p:sldMasterId id="2147484067" r:id="rId12"/>
    <p:sldMasterId id="2147484079" r:id="rId13"/>
    <p:sldMasterId id="2147484091" r:id="rId14"/>
  </p:sldMasterIdLst>
  <p:notesMasterIdLst>
    <p:notesMasterId r:id="rId68"/>
  </p:notesMasterIdLst>
  <p:sldIdLst>
    <p:sldId id="465" r:id="rId15"/>
    <p:sldId id="466" r:id="rId16"/>
    <p:sldId id="663" r:id="rId17"/>
    <p:sldId id="667" r:id="rId18"/>
    <p:sldId id="668" r:id="rId19"/>
    <p:sldId id="470" r:id="rId20"/>
    <p:sldId id="474" r:id="rId21"/>
    <p:sldId id="661" r:id="rId22"/>
    <p:sldId id="451" r:id="rId23"/>
    <p:sldId id="450" r:id="rId24"/>
    <p:sldId id="669" r:id="rId25"/>
    <p:sldId id="449" r:id="rId26"/>
    <p:sldId id="477" r:id="rId27"/>
    <p:sldId id="670" r:id="rId28"/>
    <p:sldId id="671" r:id="rId29"/>
    <p:sldId id="467" r:id="rId30"/>
    <p:sldId id="541" r:id="rId31"/>
    <p:sldId id="260" r:id="rId32"/>
    <p:sldId id="655" r:id="rId33"/>
    <p:sldId id="303" r:id="rId34"/>
    <p:sldId id="453" r:id="rId35"/>
    <p:sldId id="479" r:id="rId36"/>
    <p:sldId id="648" r:id="rId37"/>
    <p:sldId id="649" r:id="rId38"/>
    <p:sldId id="483" r:id="rId39"/>
    <p:sldId id="680" r:id="rId40"/>
    <p:sldId id="484" r:id="rId41"/>
    <p:sldId id="424" r:id="rId42"/>
    <p:sldId id="488" r:id="rId43"/>
    <p:sldId id="650" r:id="rId44"/>
    <p:sldId id="644" r:id="rId45"/>
    <p:sldId id="681" r:id="rId46"/>
    <p:sldId id="674" r:id="rId47"/>
    <p:sldId id="673" r:id="rId48"/>
    <p:sldId id="675" r:id="rId49"/>
    <p:sldId id="676" r:id="rId50"/>
    <p:sldId id="677" r:id="rId51"/>
    <p:sldId id="682" r:id="rId52"/>
    <p:sldId id="678" r:id="rId53"/>
    <p:sldId id="683" r:id="rId54"/>
    <p:sldId id="664" r:id="rId55"/>
    <p:sldId id="665" r:id="rId56"/>
    <p:sldId id="657" r:id="rId57"/>
    <p:sldId id="266" r:id="rId58"/>
    <p:sldId id="652" r:id="rId59"/>
    <p:sldId id="679" r:id="rId60"/>
    <p:sldId id="491" r:id="rId61"/>
    <p:sldId id="666" r:id="rId62"/>
    <p:sldId id="257" r:id="rId63"/>
    <p:sldId id="261" r:id="rId64"/>
    <p:sldId id="658" r:id="rId65"/>
    <p:sldId id="672" r:id="rId66"/>
    <p:sldId id="684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32238-326B-4A44-BD84-42BA6F7AB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9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620CB-912D-431A-AB31-B4E543C68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6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306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546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63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248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39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75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66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52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2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51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62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54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9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850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09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3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27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52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9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43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9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05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355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89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66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1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65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57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09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135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28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83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18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04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61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055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78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318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18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883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62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67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7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60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53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2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5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44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30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22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76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8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24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92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6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35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72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03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21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13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40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38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4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97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27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46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8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52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42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99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29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9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43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0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2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63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287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76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793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0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730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9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60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4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37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01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79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705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67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998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7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4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5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1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9896" y="733710"/>
            <a:ext cx="6858000" cy="1407534"/>
          </a:xfrm>
        </p:spPr>
        <p:txBody>
          <a:bodyPr>
            <a:normAutofit fontScale="90000"/>
          </a:bodyPr>
          <a:lstStyle/>
          <a:p>
            <a:r>
              <a:rPr lang="en-US" sz="3200" b="1" i="0" u="none" strike="noStrike" baseline="0" dirty="0">
                <a:solidFill>
                  <a:srgbClr val="FFFF00"/>
                </a:solidFill>
              </a:rPr>
              <a:t> Hurricanes and Climate:</a:t>
            </a:r>
            <a:br>
              <a:rPr lang="en-US" sz="3200" b="1" i="0" u="none" strike="noStrike" baseline="0" dirty="0">
                <a:solidFill>
                  <a:srgbClr val="FFFF00"/>
                </a:solidFill>
              </a:rPr>
            </a:br>
            <a:r>
              <a:rPr lang="en-US" sz="3200" b="1" i="0" u="none" strike="noStrike" baseline="0" dirty="0">
                <a:solidFill>
                  <a:srgbClr val="FFFF00"/>
                </a:solidFill>
              </a:rPr>
              <a:t>The Challenge of Estimating Long-term Tropical Cyclone Risk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Why we need to bring physics to bear on estimating natural hazard risk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50 km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Today’s models are far too coarse to simulate destructive hurricanes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v_max_comp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5976" y="1099196"/>
            <a:ext cx="6577761" cy="4934749"/>
          </a:xfrm>
          <a:noFill/>
          <a:ln/>
        </p:spPr>
      </p:pic>
      <p:sp>
        <p:nvSpPr>
          <p:cNvPr id="6144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/>
          <a:lstStyle/>
          <a:p>
            <a:r>
              <a:rPr lang="en-US" sz="28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it Takes to Simulate a Hurricane Accurately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3ACF7-B018-40FC-1C2E-759514D89181}"/>
              </a:ext>
            </a:extLst>
          </p:cNvPr>
          <p:cNvSpPr txBox="1"/>
          <p:nvPr/>
        </p:nvSpPr>
        <p:spPr>
          <a:xfrm>
            <a:off x="1015011" y="6006568"/>
            <a:ext cx="734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Typical Climate Model Grid spacings: of 50-200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85A50-EA87-48F1-9931-5CDDF00E9891}"/>
              </a:ext>
            </a:extLst>
          </p:cNvPr>
          <p:cNvSpPr txBox="1"/>
          <p:nvPr/>
        </p:nvSpPr>
        <p:spPr>
          <a:xfrm>
            <a:off x="209550" y="6294120"/>
            <a:ext cx="872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high resolution AND O(1000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simulations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4C7DF-DE03-D2C8-C5A2-BBEE4C16FBEC}"/>
              </a:ext>
            </a:extLst>
          </p:cNvPr>
          <p:cNvSpPr txBox="1"/>
          <p:nvPr/>
        </p:nvSpPr>
        <p:spPr>
          <a:xfrm>
            <a:off x="7649202" y="3882093"/>
            <a:ext cx="1390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Distance between computational nodes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E13B8D1-5D83-681D-8979-1490D6EDE782}"/>
              </a:ext>
            </a:extLst>
          </p:cNvPr>
          <p:cNvCxnSpPr/>
          <p:nvPr/>
        </p:nvCxnSpPr>
        <p:spPr>
          <a:xfrm flipH="1">
            <a:off x="6554113" y="4457016"/>
            <a:ext cx="109508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 to Assess Hurricane Risk</a:t>
            </a:r>
            <a:br>
              <a:rPr lang="en-US" dirty="0"/>
            </a:br>
            <a:r>
              <a:rPr lang="en-US" dirty="0"/>
              <a:t>(Downscaling)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Reliable, global records of </a:t>
            </a:r>
            <a:r>
              <a:rPr lang="en-US" b="1" dirty="0"/>
              <a:t>coarse-scale</a:t>
            </a:r>
            <a:r>
              <a:rPr lang="en-US" dirty="0"/>
              <a:t> climate are robust 	and 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</a:t>
            </a:r>
            <a:r>
              <a:rPr lang="en-US" i="1" dirty="0"/>
              <a:t>physical 	hurricane models </a:t>
            </a:r>
          </a:p>
          <a:p>
            <a:r>
              <a:rPr lang="en-US" dirty="0"/>
              <a:t>  Extensively evaluate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	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	scale atmospheric flow in which they are embedded, 	plus a correction for the earth’s rotation and sphericity 	(beta-drift)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coupled intensity model for each 	cyclone, and note how many achieve at least tropical 	storm strength (</a:t>
            </a: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CHIPS is phrased in angular 	momentum coordinates. Flow-dependent 	resolution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	determine storm statistics. Can generate 	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Details:  Emanuel et al.,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Bull. Amer. Meteor. Soc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17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48EC7-A25C-A9B7-C51C-F076A28E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8335" r="8418" b="24012"/>
          <a:stretch/>
        </p:blipFill>
        <p:spPr>
          <a:xfrm>
            <a:off x="179820" y="1539349"/>
            <a:ext cx="8772601" cy="399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6287-FF95-AD90-C0E1-F2B1B2DDB395}"/>
              </a:ext>
            </a:extLst>
          </p:cNvPr>
          <p:cNvSpPr txBox="1"/>
          <p:nvPr/>
        </p:nvSpPr>
        <p:spPr>
          <a:xfrm>
            <a:off x="179820" y="730205"/>
            <a:ext cx="87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 points of successful seeds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); observed genesis locations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12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D72D9-FD4A-6B84-E85F-1C22D9383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" y="651350"/>
            <a:ext cx="7437445" cy="4239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37ACA-26C1-792A-55E9-9B6800D5D835}"/>
              </a:ext>
            </a:extLst>
          </p:cNvPr>
          <p:cNvSpPr txBox="1"/>
          <p:nvPr/>
        </p:nvSpPr>
        <p:spPr>
          <a:xfrm>
            <a:off x="1532357" y="5101563"/>
            <a:ext cx="6079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annual number of tropical cyclones over the period 1980-2020 in observations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IBTrACS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Knapp et al. 2010; black bars) and from random seeding of ERA-5 (gray bars)</a:t>
            </a:r>
          </a:p>
        </p:txBody>
      </p:sp>
    </p:spTree>
    <p:extLst>
      <p:ext uri="{BB962C8B-B14F-4D97-AF65-F5344CB8AC3E}">
        <p14:creationId xmlns:p14="http://schemas.microsoft.com/office/powerpoint/2010/main" val="38907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59A0A-02ED-B93B-C98F-0BCACBACE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3" y="155067"/>
            <a:ext cx="5016582" cy="3273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02D89-38A8-9C0B-1750-AEC996636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5" y="3429000"/>
            <a:ext cx="5156637" cy="3365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038311-C93D-27BC-436A-6B8F59BFF674}"/>
              </a:ext>
            </a:extLst>
          </p:cNvPr>
          <p:cNvSpPr txBox="1"/>
          <p:nvPr/>
        </p:nvSpPr>
        <p:spPr>
          <a:xfrm>
            <a:off x="5539027" y="1092018"/>
            <a:ext cx="30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Atlantic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7AD3D-2BCF-F5EB-67C6-1C6ADCB578C3}"/>
              </a:ext>
            </a:extLst>
          </p:cNvPr>
          <p:cNvSpPr txBox="1"/>
          <p:nvPr/>
        </p:nvSpPr>
        <p:spPr>
          <a:xfrm>
            <a:off x="5645378" y="4473320"/>
            <a:ext cx="30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 Pacific</a:t>
            </a:r>
          </a:p>
        </p:txBody>
      </p:sp>
    </p:spTree>
    <p:extLst>
      <p:ext uri="{BB962C8B-B14F-4D97-AF65-F5344CB8AC3E}">
        <p14:creationId xmlns:p14="http://schemas.microsoft.com/office/powerpoint/2010/main" val="299369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9631" y="1595070"/>
            <a:ext cx="8160825" cy="4415963"/>
          </a:xfrm>
        </p:spPr>
        <p:txBody>
          <a:bodyPr>
            <a:normAutofit fontScale="925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present 	owing to climate change that </a:t>
            </a:r>
            <a:r>
              <a:rPr lang="en-US" b="1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modelers have been slow to migrate to a physics-based 	approach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modeling industry is being challenged by non-profits and 	start-ups</a:t>
            </a:r>
          </a:p>
          <a:p>
            <a:pPr>
              <a:spcBef>
                <a:spcPts val="1500"/>
              </a:spcBef>
            </a:pPr>
            <a:r>
              <a:rPr lang="en-US" dirty="0"/>
              <a:t>  Government and the insurance industry should accelerate this 	transition</a:t>
            </a:r>
          </a:p>
          <a:p>
            <a:pPr>
              <a:spcBef>
                <a:spcPts val="1500"/>
              </a:spcBef>
            </a:pPr>
            <a:r>
              <a:rPr lang="en-US" dirty="0"/>
              <a:t>  </a:t>
            </a:r>
            <a:r>
              <a:rPr lang="en-US" b="1" dirty="0"/>
              <a:t>TC researchers are getting involved in physical modeling of risk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1" y="735191"/>
            <a:ext cx="7276382" cy="5459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497" y="263690"/>
            <a:ext cx="808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Captures Much of the Observed North Atlantic Interannual Variability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6563" y="2155472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=0.65</a:t>
            </a:r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1" y="1778608"/>
            <a:ext cx="6614713" cy="49610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987020"/>
            <a:ext cx="8229600" cy="90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CAT 5 Tropical Cyclone Frequency from 9 Current Generation (CMIP6) Climate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52CDB-C08B-014C-3424-506987290AAB}"/>
              </a:ext>
            </a:extLst>
          </p:cNvPr>
          <p:cNvSpPr txBox="1"/>
          <p:nvPr/>
        </p:nvSpPr>
        <p:spPr>
          <a:xfrm>
            <a:off x="355941" y="233203"/>
            <a:ext cx="839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Application to Global Climate Change Simulations:</a:t>
            </a:r>
          </a:p>
        </p:txBody>
      </p:sp>
    </p:spTree>
    <p:extLst>
      <p:ext uri="{BB962C8B-B14F-4D97-AF65-F5344CB8AC3E}">
        <p14:creationId xmlns:p14="http://schemas.microsoft.com/office/powerpoint/2010/main" val="2702629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33362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ACE74-6C5E-46EB-A07D-C63A5BC9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6482"/>
          <a:stretch/>
        </p:blipFill>
        <p:spPr>
          <a:xfrm>
            <a:off x="264637" y="1200150"/>
            <a:ext cx="8767126" cy="557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9B8CF-8C58-C0BC-25E9-1BFA771EE245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348748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0C187-3FD1-4134-B69E-1DD2F951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5101"/>
          <a:stretch/>
        </p:blipFill>
        <p:spPr>
          <a:xfrm>
            <a:off x="267843" y="1143001"/>
            <a:ext cx="8741664" cy="5631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4F6DE-9C54-166C-F91C-318DCE06D696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263975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952499"/>
            <a:ext cx="7878538" cy="525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571" y="239486"/>
            <a:ext cx="622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Rain</a:t>
            </a:r>
          </a:p>
        </p:txBody>
      </p:sp>
    </p:spTree>
    <p:extLst>
      <p:ext uri="{BB962C8B-B14F-4D97-AF65-F5344CB8AC3E}">
        <p14:creationId xmlns:p14="http://schemas.microsoft.com/office/powerpoint/2010/main" val="909251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F170D-5FE6-525D-1977-9933C99FF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5" y="959462"/>
            <a:ext cx="7885295" cy="58985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F32357-6142-13BC-B6FD-505EC0CB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59"/>
            <a:ext cx="8229600" cy="75474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U.S. Hurricane Fatalities, 1963-2022</a:t>
            </a:r>
          </a:p>
        </p:txBody>
      </p:sp>
    </p:spTree>
    <p:extLst>
      <p:ext uri="{BB962C8B-B14F-4D97-AF65-F5344CB8AC3E}">
        <p14:creationId xmlns:p14="http://schemas.microsoft.com/office/powerpoint/2010/main" val="3649446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/>
              <a:t>Predicting Rainfall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4999"/>
            <a:ext cx="6400800" cy="4206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CHIPS models predicts updraft and downdraft convective mass flux as a function of time and potential radius, BUT:</a:t>
            </a:r>
          </a:p>
          <a:p>
            <a:r>
              <a:rPr lang="en-US" dirty="0"/>
              <a:t>Storing these variables at all radii would increase overall storage requirements by a factor of ~50</a:t>
            </a:r>
          </a:p>
          <a:p>
            <a:r>
              <a:rPr lang="en-US" dirty="0"/>
              <a:t>(We are dealing with 10,000-100,000 individual events)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5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7120" y="337172"/>
            <a:ext cx="68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 of Estimated Long-Term Rain Risk: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81" y="890543"/>
            <a:ext cx="6362838" cy="4972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4400" y="5979885"/>
            <a:ext cx="446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606895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2,000 year rain event for Houston</a:t>
            </a:r>
          </a:p>
        </p:txBody>
      </p:sp>
    </p:spTree>
    <p:extLst>
      <p:ext uri="{BB962C8B-B14F-4D97-AF65-F5344CB8AC3E}">
        <p14:creationId xmlns:p14="http://schemas.microsoft.com/office/powerpoint/2010/main" val="175674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392A0-C018-AE2F-8597-C24F786C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95" y="1427367"/>
            <a:ext cx="7451093" cy="5238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D288-053D-322C-F902-8E0DA5BB07D8}"/>
              </a:ext>
            </a:extLst>
          </p:cNvPr>
          <p:cNvSpPr txBox="1"/>
          <p:nvPr/>
        </p:nvSpPr>
        <p:spPr>
          <a:xfrm>
            <a:off x="466406" y="245477"/>
            <a:ext cx="8125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The Nature of the Beast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5C7AF-EC53-B39F-AF26-B073BCF854FE}"/>
              </a:ext>
            </a:extLst>
          </p:cNvPr>
          <p:cNvSpPr txBox="1"/>
          <p:nvPr/>
        </p:nvSpPr>
        <p:spPr>
          <a:xfrm>
            <a:off x="782456" y="910215"/>
            <a:ext cx="757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with total insured values (TIVs) of a particular insurance firm aggregated over zip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0EB4C-0656-40D1-B318-19914E1DD2F6}"/>
              </a:ext>
            </a:extLst>
          </p:cNvPr>
          <p:cNvSpPr txBox="1"/>
          <p:nvPr/>
        </p:nvSpPr>
        <p:spPr>
          <a:xfrm>
            <a:off x="6844127" y="6319219"/>
            <a:ext cx="191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12,968 zip codes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8B105-43F4-4998-B29C-6F325661E8F6}"/>
              </a:ext>
            </a:extLst>
          </p:cNvPr>
          <p:cNvSpPr txBox="1"/>
          <p:nvPr/>
        </p:nvSpPr>
        <p:spPr>
          <a:xfrm>
            <a:off x="466406" y="6327157"/>
            <a:ext cx="248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TIV:  $ 2 trillion</a:t>
            </a:r>
          </a:p>
        </p:txBody>
      </p:sp>
    </p:spTree>
    <p:extLst>
      <p:ext uri="{BB962C8B-B14F-4D97-AF65-F5344CB8AC3E}">
        <p14:creationId xmlns:p14="http://schemas.microsoft.com/office/powerpoint/2010/main" val="14737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144" r="5" b="8704"/>
          <a:stretch/>
        </p:blipFill>
        <p:spPr>
          <a:xfrm>
            <a:off x="56307" y="1126177"/>
            <a:ext cx="9031386" cy="5648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3EA8-9494-3F7B-0DFB-F12A52A4D6A3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886932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9216"/>
          <a:stretch/>
        </p:blipFill>
        <p:spPr>
          <a:xfrm>
            <a:off x="-20430" y="1057274"/>
            <a:ext cx="9164430" cy="556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773C1-95F8-C1AF-F860-3CA60008A01A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31710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A0A6-F09D-A3D2-6190-94F355EE4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B82D5E-44B4-39BA-E349-5AC020CC0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16014-2A48-0C13-9058-B5A60C1FC5D3}"/>
              </a:ext>
            </a:extLst>
          </p:cNvPr>
          <p:cNvSpPr txBox="1"/>
          <p:nvPr/>
        </p:nvSpPr>
        <p:spPr>
          <a:xfrm>
            <a:off x="1059499" y="629677"/>
            <a:ext cx="702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Hurricane Risk in Miami</a:t>
            </a:r>
          </a:p>
        </p:txBody>
      </p:sp>
    </p:spTree>
    <p:extLst>
      <p:ext uri="{BB962C8B-B14F-4D97-AF65-F5344CB8AC3E}">
        <p14:creationId xmlns:p14="http://schemas.microsoft.com/office/powerpoint/2010/main" val="3817789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7C43-541E-F527-42F4-9B2B6E7B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Miami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0BB1D-C4D6-40B7-1466-F4065EE4B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Downscale 4500 events from ERA-5 reanalyses, 1985-2014, 	passing within 150 km of Miami</a:t>
            </a:r>
          </a:p>
          <a:p>
            <a:endParaRPr lang="en-US" dirty="0"/>
          </a:p>
          <a:p>
            <a:r>
              <a:rPr lang="en-US" dirty="0"/>
              <a:t> Downscale 4500 events from historical simulations of 9 	CMIP6-generation climate models, 1985-2014</a:t>
            </a:r>
          </a:p>
          <a:p>
            <a:endParaRPr lang="en-US" dirty="0"/>
          </a:p>
          <a:p>
            <a:r>
              <a:rPr lang="en-US" dirty="0"/>
              <a:t> Downscale 4500 events from SSP3-7.0 simulations of 9 	CMIP6-generation climate models, 2071-2100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C5BF2-1703-0858-FB06-A93E032ED61C}"/>
              </a:ext>
            </a:extLst>
          </p:cNvPr>
          <p:cNvSpPr txBox="1"/>
          <p:nvPr/>
        </p:nvSpPr>
        <p:spPr>
          <a:xfrm>
            <a:off x="628650" y="4977183"/>
            <a:ext cx="751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would like to use these tropical cyclone sets for research purposes, please write me (emanuel@mit.edu)</a:t>
            </a:r>
          </a:p>
        </p:txBody>
      </p:sp>
    </p:spTree>
    <p:extLst>
      <p:ext uri="{BB962C8B-B14F-4D97-AF65-F5344CB8AC3E}">
        <p14:creationId xmlns:p14="http://schemas.microsoft.com/office/powerpoint/2010/main" val="12974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36601-6ECB-6D6B-A4A3-F49D23C7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844550"/>
            <a:ext cx="824865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8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CF3D85-48AC-6185-98E0-6944CDB67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64" y="829543"/>
            <a:ext cx="8081763" cy="6028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032E1-BF5D-461C-1089-36E7EA459480}"/>
              </a:ext>
            </a:extLst>
          </p:cNvPr>
          <p:cNvSpPr txBox="1"/>
          <p:nvPr/>
        </p:nvSpPr>
        <p:spPr>
          <a:xfrm>
            <a:off x="646103" y="265559"/>
            <a:ext cx="762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 100 out of 4,500 TCs passing within 150 km of Miami, downscaled from ERA-5 reanalyses</a:t>
            </a:r>
          </a:p>
        </p:txBody>
      </p:sp>
    </p:spTree>
    <p:extLst>
      <p:ext uri="{BB962C8B-B14F-4D97-AF65-F5344CB8AC3E}">
        <p14:creationId xmlns:p14="http://schemas.microsoft.com/office/powerpoint/2010/main" val="867137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A5E170-3FA1-7F3F-886F-776EEEC02790}"/>
              </a:ext>
            </a:extLst>
          </p:cNvPr>
          <p:cNvSpPr txBox="1"/>
          <p:nvPr/>
        </p:nvSpPr>
        <p:spPr>
          <a:xfrm>
            <a:off x="202592" y="114984"/>
            <a:ext cx="8771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but with top 15 hurricanes passing within 150 km of Miami, 1970-2022 superimposed (magenta curves)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87EB7-CF85-7115-87C3-E1B52E38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68" y="813206"/>
            <a:ext cx="8103664" cy="60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5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244D97-2D03-C197-F228-585609F12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9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20AD1B-D6EE-61FF-FD69-5C80B1CDE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2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5A94E5-CEA9-7F8C-A08D-A18EFAB7D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6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71AA-334A-5BFA-335E-2F376CEF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D8FA2-990D-66E6-7AA8-ED8E18F5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Apply a set of 49,600 tropical cyclones making landfall in 	the continental U.S.</a:t>
            </a:r>
          </a:p>
          <a:p>
            <a:r>
              <a:rPr lang="en-US" dirty="0"/>
              <a:t> These have been generated using a physical model applied to 	the present climate (technique to be described shortly)</a:t>
            </a:r>
          </a:p>
          <a:p>
            <a:r>
              <a:rPr lang="en-US" dirty="0"/>
              <a:t> At each centroid, calculate the peak wind generated and apply 	a damage function that estimates the fraction of property 	value destroyed</a:t>
            </a:r>
          </a:p>
          <a:p>
            <a:r>
              <a:rPr lang="en-US" dirty="0"/>
              <a:t> Using insured value, calculate loss at each zip code and sum 	over all zip codes</a:t>
            </a:r>
          </a:p>
          <a:p>
            <a:r>
              <a:rPr lang="en-US" dirty="0"/>
              <a:t> From the set of 49,600 storms randomly draw 3 each year and 	create 1,000-year time series of damage</a:t>
            </a:r>
          </a:p>
          <a:p>
            <a:r>
              <a:rPr lang="en-US" dirty="0"/>
              <a:t> This is for a stationary climate but the same idea can be 	applied to evolving climate states</a:t>
            </a:r>
          </a:p>
        </p:txBody>
      </p:sp>
    </p:spTree>
    <p:extLst>
      <p:ext uri="{BB962C8B-B14F-4D97-AF65-F5344CB8AC3E}">
        <p14:creationId xmlns:p14="http://schemas.microsoft.com/office/powerpoint/2010/main" val="14414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CCB3E-0CB3-67D8-340D-D826A50D1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90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D9A8-5D01-9FC8-8F13-9930AA7B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synthetic tracks to estimate current and future TC economic risk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Procedure: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CFC5-6071-9618-D588-59EE0F206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7234"/>
            <a:ext cx="7956854" cy="4044056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 Generate 6,200 synthetic hurricane events affecting eastern 	U.S. from each of 8 global climate models for two periods of 	time: 1985 – 2014 and 2071 – 2100 (SSP3 7.0)</a:t>
            </a:r>
          </a:p>
          <a:p>
            <a:pPr>
              <a:spcBef>
                <a:spcPts val="2000"/>
              </a:spcBef>
            </a:pPr>
            <a:r>
              <a:rPr lang="en-US" dirty="0"/>
              <a:t>  Calculate peak wind speed at each zip code centroid for each 	hurricane event</a:t>
            </a:r>
          </a:p>
          <a:p>
            <a:pPr>
              <a:spcBef>
                <a:spcPts val="2000"/>
              </a:spcBef>
            </a:pPr>
            <a:r>
              <a:rPr lang="en-US" dirty="0"/>
              <a:t>  Use damage function to convert peak wind to percentage of 	insured value destroyed</a:t>
            </a:r>
          </a:p>
          <a:p>
            <a:pPr>
              <a:spcBef>
                <a:spcPts val="2000"/>
              </a:spcBef>
            </a:pPr>
            <a:r>
              <a:rPr lang="en-US" dirty="0"/>
              <a:t>  Apply to the total insured value (TIV) aggregated across each 	of the 12,968 zip codes and sum over them to estimate 	total loss to insurance firm</a:t>
            </a:r>
          </a:p>
        </p:txBody>
      </p:sp>
    </p:spTree>
    <p:extLst>
      <p:ext uri="{BB962C8B-B14F-4D97-AF65-F5344CB8AC3E}">
        <p14:creationId xmlns:p14="http://schemas.microsoft.com/office/powerpoint/2010/main" val="10599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B8681A-9327-A4CD-5C9F-13B9839D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8" y="237499"/>
            <a:ext cx="45720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FEDBB-CC7D-1E90-A06B-2F75A786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81" y="196433"/>
            <a:ext cx="4703411" cy="2939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07C19-4C10-667D-03B4-155B525A9407}"/>
              </a:ext>
            </a:extLst>
          </p:cNvPr>
          <p:cNvSpPr txBox="1"/>
          <p:nvPr/>
        </p:nvSpPr>
        <p:spPr>
          <a:xfrm>
            <a:off x="328528" y="3546016"/>
            <a:ext cx="42434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Median annual loss (2-year return period)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1984 – 2014: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($2 – $34)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2070 – 2100: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$ 3.5 million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($260 k – $56 million)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7E91B-25B6-C91F-4114-4FE79D5C6757}"/>
              </a:ext>
            </a:extLst>
          </p:cNvPr>
          <p:cNvSpPr txBox="1"/>
          <p:nvPr/>
        </p:nvSpPr>
        <p:spPr>
          <a:xfrm>
            <a:off x="4571999" y="3546015"/>
            <a:ext cx="470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annual loss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1984 – 2014: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$ 536 million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($108 million – $1.25 billion)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2070 – 2100: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$ 4.1 billion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($590 million – $13.7 billion)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450F8-8411-0931-5E48-2A665079D44F}"/>
              </a:ext>
            </a:extLst>
          </p:cNvPr>
          <p:cNvSpPr txBox="1"/>
          <p:nvPr/>
        </p:nvSpPr>
        <p:spPr>
          <a:xfrm>
            <a:off x="476364" y="5409744"/>
            <a:ext cx="819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Annual average loss strongly dominated by VERY rare events!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These will not be evident in historical records</a:t>
            </a:r>
          </a:p>
        </p:txBody>
      </p:sp>
    </p:spTree>
    <p:extLst>
      <p:ext uri="{BB962C8B-B14F-4D97-AF65-F5344CB8AC3E}">
        <p14:creationId xmlns:p14="http://schemas.microsoft.com/office/powerpoint/2010/main" val="890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B206-F082-C79E-7178-A3A7A617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Risk Personal: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All Climate Change is Local!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F19EE-AE15-7248-479A-ADAC3D78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" y="1859303"/>
            <a:ext cx="7237379" cy="48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6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829" y="108857"/>
            <a:ext cx="714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Property for sale in Hilton Head,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Realtor.com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24820" y="6379811"/>
            <a:ext cx="48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of First Street Foundation</a:t>
            </a:r>
          </a:p>
        </p:txBody>
      </p:sp>
      <p:pic>
        <p:nvPicPr>
          <p:cNvPr id="1026" name="Picture 2" descr="Road view featured at 133 Victoria Dr, Hilton Head Island, SC 29926">
            <a:extLst>
              <a:ext uri="{FF2B5EF4-FFF2-40B4-BE49-F238E27FC236}">
                <a16:creationId xmlns:a16="http://schemas.microsoft.com/office/drawing/2014/main" id="{39C3A6E2-E37F-A8F8-CF8C-D11A43C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6" y="887376"/>
            <a:ext cx="3724963" cy="24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8009-FA28-7CB7-7C1A-F701B2AD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694" y="887376"/>
            <a:ext cx="4592688" cy="2480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F78A8-4525-F102-40DB-0E2DA5BAB0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82"/>
          <a:stretch/>
        </p:blipFill>
        <p:spPr>
          <a:xfrm>
            <a:off x="4659729" y="3489903"/>
            <a:ext cx="4104618" cy="24019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C200C8-DCD1-6F1A-57D1-59603CA54152}"/>
              </a:ext>
            </a:extLst>
          </p:cNvPr>
          <p:cNvCxnSpPr>
            <a:cxnSpLocks/>
          </p:cNvCxnSpPr>
          <p:nvPr/>
        </p:nvCxnSpPr>
        <p:spPr>
          <a:xfrm>
            <a:off x="4415694" y="5410200"/>
            <a:ext cx="46672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07BAB72-0CC1-22A3-74C2-E74F6989C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868" y="5904463"/>
            <a:ext cx="4104618" cy="7655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08553F-FB7C-ADEE-87CE-87E4726C6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53" y="3517883"/>
            <a:ext cx="4066214" cy="23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54953-ED62-7E83-1A4D-6AFB8104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"/>
            <a:ext cx="6400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66460-3150-839A-6D9A-55B1AC922DC5}"/>
              </a:ext>
            </a:extLst>
          </p:cNvPr>
          <p:cNvSpPr txBox="1"/>
          <p:nvPr/>
        </p:nvSpPr>
        <p:spPr>
          <a:xfrm>
            <a:off x="71181" y="202592"/>
            <a:ext cx="885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Type address into </a:t>
            </a:r>
            <a:r>
              <a:rPr lang="en-US" sz="2400" dirty="0" err="1"/>
              <a:t>RiskFactor</a:t>
            </a:r>
            <a:r>
              <a:rPr lang="en-US" sz="2400" dirty="0"/>
              <a:t> (https://riskfactor.com)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6A7A7-75FF-29F7-4C26-C6AA3977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8" y="585873"/>
            <a:ext cx="8874174" cy="627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74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dirty="0"/>
              <a:t>  We are moving away from sole dependence on flawed 	historical data in assessing climate- and weather-related 	natural hazard risks and embrace advanced physical 	modeling techniques</a:t>
            </a:r>
          </a:p>
          <a:p>
            <a:pPr>
              <a:spcBef>
                <a:spcPts val="2000"/>
              </a:spcBef>
            </a:pPr>
            <a:r>
              <a:rPr lang="en-US" dirty="0"/>
              <a:t>  Government, the insurance industry, research laboratories, 	and institutions of higher education are crucial to this effort</a:t>
            </a:r>
          </a:p>
          <a:p>
            <a:pPr>
              <a:spcBef>
                <a:spcPts val="2000"/>
              </a:spcBef>
            </a:pPr>
            <a:r>
              <a:rPr lang="en-US" dirty="0"/>
              <a:t>  We can no longer regard climate change as a problem for the 	future; it has already tangibly affected important risks, e.g. 	Hurricane Harvey’s rainfall was ~3 times more likely in 	2017 than in 1970</a:t>
            </a:r>
          </a:p>
          <a:p>
            <a:pPr>
              <a:spcBef>
                <a:spcPts val="2000"/>
              </a:spcBef>
            </a:pPr>
            <a:r>
              <a:rPr lang="en-US" dirty="0"/>
              <a:t>  We are just beginning to fill the large gap between current 	practice and what is possible and desirable.  </a:t>
            </a:r>
          </a:p>
        </p:txBody>
      </p:sp>
    </p:spTree>
    <p:extLst>
      <p:ext uri="{BB962C8B-B14F-4D97-AF65-F5344CB8AC3E}">
        <p14:creationId xmlns:p14="http://schemas.microsoft.com/office/powerpoint/2010/main" val="28876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D1026D-3239-7B95-0BE3-5EF0A2B1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13528"/>
            <a:ext cx="7886700" cy="1325563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8744392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6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57250"/>
            <a:ext cx="2567173" cy="5143500"/>
            <a:chOff x="0" y="0"/>
            <a:chExt cx="1906255" cy="3819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6255" cy="3819308"/>
            </a:xfrm>
            <a:custGeom>
              <a:avLst/>
              <a:gdLst/>
              <a:ahLst/>
              <a:cxnLst/>
              <a:rect l="l" t="t" r="r" b="b"/>
              <a:pathLst>
                <a:path w="1906255" h="3819308">
                  <a:moveTo>
                    <a:pt x="0" y="0"/>
                  </a:moveTo>
                  <a:lnTo>
                    <a:pt x="1906255" y="0"/>
                  </a:lnTo>
                  <a:lnTo>
                    <a:pt x="1906255" y="3819308"/>
                  </a:lnTo>
                  <a:lnTo>
                    <a:pt x="0" y="3819308"/>
                  </a:lnTo>
                  <a:close/>
                </a:path>
              </a:pathLst>
            </a:custGeom>
            <a:solidFill>
              <a:srgbClr val="3E624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9843" y="1171069"/>
            <a:ext cx="6526083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CLIMATE</a:t>
            </a:r>
          </a:p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LITIGATION</a:t>
            </a:r>
          </a:p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TRENDS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843" y="3000375"/>
            <a:ext cx="1813249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Currently 2,000+ U.S. climate cases 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9F3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1151" y="1711146"/>
            <a:ext cx="6573279" cy="34357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67173" y="5127805"/>
            <a:ext cx="5767777" cy="44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Canva Sans Italics"/>
                <a:ea typeface="+mn-ea"/>
                <a:cs typeface="+mn-cs"/>
              </a:rPr>
              <a:t>Source: Joana Setzer &amp; Catherine Higham, Global Trends in Climate Change Litigation 9 (June 2022) (based on data from the Sabin Center and Climate Change Laws of the World databases)</a:t>
            </a:r>
          </a:p>
          <a:p>
            <a:pPr marL="0" marR="0" lvl="0" indent="0" algn="l" defTabSz="4572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srgbClr val="FFF9F3"/>
              </a:solidFill>
              <a:effectLst/>
              <a:uLnTx/>
              <a:uFillTx/>
              <a:latin typeface="Canva Sans Italic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16A49-6138-B37D-F29A-73773A884837}"/>
              </a:ext>
            </a:extLst>
          </p:cNvPr>
          <p:cNvSpPr txBox="1"/>
          <p:nvPr/>
        </p:nvSpPr>
        <p:spPr>
          <a:xfrm>
            <a:off x="439711" y="60189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349336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F98F4-DBF0-2F36-589F-5F793E8C5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695"/>
            <a:ext cx="9144000" cy="3976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6F16-F6D0-E72B-CE0E-C6227EE4CBE7}"/>
              </a:ext>
            </a:extLst>
          </p:cNvPr>
          <p:cNvSpPr txBox="1"/>
          <p:nvPr/>
        </p:nvSpPr>
        <p:spPr>
          <a:xfrm>
            <a:off x="470889" y="5554305"/>
            <a:ext cx="831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 Can we estimate average annual loss (AAL) from 50-100 years of record?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753C7-E803-B779-3967-D58BD6F32BD1}"/>
              </a:ext>
            </a:extLst>
          </p:cNvPr>
          <p:cNvSpPr txBox="1"/>
          <p:nvPr/>
        </p:nvSpPr>
        <p:spPr>
          <a:xfrm>
            <a:off x="459938" y="5997355"/>
            <a:ext cx="8158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    Good luck with that!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42EA2-6477-6498-4DB1-E6AB4182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80" y="91353"/>
            <a:ext cx="7929477" cy="121234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</a:t>
            </a:r>
            <a:br>
              <a:rPr lang="en-US" dirty="0"/>
            </a:br>
            <a:br>
              <a:rPr lang="en-US" dirty="0"/>
            </a:br>
            <a:r>
              <a:rPr lang="en-US" sz="2200" dirty="0"/>
              <a:t>A single 1000-year time series of annual damage to portfolio</a:t>
            </a:r>
          </a:p>
        </p:txBody>
      </p:sp>
    </p:spTree>
    <p:extLst>
      <p:ext uri="{BB962C8B-B14F-4D97-AF65-F5344CB8AC3E}">
        <p14:creationId xmlns:p14="http://schemas.microsoft.com/office/powerpoint/2010/main" val="8670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2949" y="1319213"/>
            <a:ext cx="4296381" cy="4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7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HURRICANE LITIGATION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9200" y="1319212"/>
            <a:ext cx="3988952" cy="4681537"/>
            <a:chOff x="0" y="0"/>
            <a:chExt cx="1280496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14990" r="14990"/>
            <a:stretch>
              <a:fillRect/>
            </a:stretch>
          </p:blipFill>
          <p:spPr>
            <a:xfrm>
              <a:off x="0" y="0"/>
              <a:ext cx="12804969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462949" y="2103041"/>
            <a:ext cx="3988952" cy="6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Litigation happens before (planning and preparation) and after (impacts)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62949" y="3467973"/>
            <a:ext cx="1473597" cy="31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Can include: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0" y="3996055"/>
            <a:ext cx="3529927" cy="15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Torts (negligence, nuisance, trespass)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Zoning and land use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Impact assessments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Insurance claims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7D0A3-7348-2FB3-A28D-F8BE496AB138}"/>
              </a:ext>
            </a:extLst>
          </p:cNvPr>
          <p:cNvSpPr txBox="1"/>
          <p:nvPr/>
        </p:nvSpPr>
        <p:spPr>
          <a:xfrm>
            <a:off x="1723504" y="6199178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4204592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6901" y="4997032"/>
            <a:ext cx="514350" cy="514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l="10000" r="10000"/>
          <a:stretch>
            <a:fillRect/>
          </a:stretch>
        </p:blipFill>
        <p:spPr>
          <a:xfrm>
            <a:off x="4879040" y="1328738"/>
            <a:ext cx="4264960" cy="35519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4350" y="1328738"/>
            <a:ext cx="4057650" cy="134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Open Sauce SemiBold"/>
                <a:ea typeface="+mn-ea"/>
                <a:cs typeface="+mn-cs"/>
              </a:rPr>
              <a:t>LEGAL ISSUES RELATED </a:t>
            </a:r>
          </a:p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Open Sauce SemiBold"/>
                <a:ea typeface="+mn-ea"/>
                <a:cs typeface="+mn-cs"/>
              </a:rPr>
              <a:t>TO HURRICANES: </a:t>
            </a:r>
          </a:p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E624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INSURANCE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321" y="3386138"/>
            <a:ext cx="4479750" cy="174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marR="0" lvl="1" indent="-172720" algn="l" defTabSz="4572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whether homeowners' insurance settlements with insurance companies for damages sustained in a hurricane were appropriate </a:t>
            </a:r>
          </a:p>
          <a:p>
            <a:pPr marL="647702" marR="0" lvl="2" indent="-215901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(class action following Hurricane Sandy) </a:t>
            </a:r>
          </a:p>
          <a:p>
            <a:pPr marL="0" marR="0" lvl="0" indent="0" algn="l" defTabSz="457200" rtl="0" eaLnBrk="1" fontAlgn="auto" latinLnBrk="0" hangingPunct="1">
              <a:lnSpc>
                <a:spcPts val="2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53C2A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53C2A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830A1-55E5-A1C1-665E-17EA45F92C57}"/>
              </a:ext>
            </a:extLst>
          </p:cNvPr>
          <p:cNvSpPr txBox="1"/>
          <p:nvPr/>
        </p:nvSpPr>
        <p:spPr>
          <a:xfrm>
            <a:off x="340321" y="58410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3592609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0D934-F2BC-E5D0-5583-E287B7C75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47B56E-FE41-75AC-0EDD-6C0014879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r="35809"/>
          <a:stretch/>
        </p:blipFill>
        <p:spPr>
          <a:xfrm>
            <a:off x="0" y="-1"/>
            <a:ext cx="912741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F052C-8A26-118D-A416-3FE3230305A3}"/>
              </a:ext>
            </a:extLst>
          </p:cNvPr>
          <p:cNvSpPr txBox="1"/>
          <p:nvPr/>
        </p:nvSpPr>
        <p:spPr>
          <a:xfrm>
            <a:off x="1100565" y="76656"/>
            <a:ext cx="702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Hurricane Risk in Miami</a:t>
            </a:r>
          </a:p>
        </p:txBody>
      </p:sp>
    </p:spTree>
    <p:extLst>
      <p:ext uri="{BB962C8B-B14F-4D97-AF65-F5344CB8AC3E}">
        <p14:creationId xmlns:p14="http://schemas.microsoft.com/office/powerpoint/2010/main" val="4055343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3C3EB-32B8-29E9-FDF1-5799C41E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4329B6-A0C6-2EBD-A3DA-134F49276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0"/>
          <a:stretch/>
        </p:blipFill>
        <p:spPr>
          <a:xfrm>
            <a:off x="0" y="668005"/>
            <a:ext cx="9144000" cy="2611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237BA-2445-70B3-275C-D2502C359130}"/>
              </a:ext>
            </a:extLst>
          </p:cNvPr>
          <p:cNvSpPr txBox="1"/>
          <p:nvPr/>
        </p:nvSpPr>
        <p:spPr>
          <a:xfrm>
            <a:off x="1259354" y="153313"/>
            <a:ext cx="639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https://RiskFactor.com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7DA47D-6BEE-AFB0-5EF9-ADF0B4964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12" y="3434815"/>
            <a:ext cx="7917499" cy="326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20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usually well adapted to frequent events (&gt;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often poorly adapted to rare events (&lt;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4643"/>
            <a:ext cx="7886700" cy="3304871"/>
          </a:xfrm>
        </p:spPr>
        <p:txBody>
          <a:bodyPr/>
          <a:lstStyle/>
          <a:p>
            <a:r>
              <a:rPr lang="en-US" dirty="0"/>
              <a:t> Tropical cyclones:  ~&lt; 100 years of good records (U.S.)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Even if we had 1000 years of great records, </a:t>
            </a:r>
            <a:r>
              <a:rPr lang="en-US" b="1" i="1" dirty="0"/>
              <a:t>the past is no 	longer a good guide to the present</a:t>
            </a:r>
          </a:p>
          <a:p>
            <a:endParaRPr lang="en-US" dirty="0"/>
          </a:p>
          <a:p>
            <a:r>
              <a:rPr lang="en-US" dirty="0"/>
              <a:t>  We need to turn to physical models to get better estimates of 	current (and future) weather risks</a:t>
            </a:r>
          </a:p>
        </p:txBody>
      </p:sp>
    </p:spTree>
    <p:extLst>
      <p:ext uri="{BB962C8B-B14F-4D97-AF65-F5344CB8AC3E}">
        <p14:creationId xmlns:p14="http://schemas.microsoft.com/office/powerpoint/2010/main" val="35947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8E783-C3C2-0DE2-350E-9F767A55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726"/>
            <a:ext cx="9144000" cy="4572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5159D3-B393-40E7-E032-E5A7001A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9911"/>
            <a:ext cx="7886700" cy="1325563"/>
          </a:xfrm>
        </p:spPr>
        <p:txBody>
          <a:bodyPr/>
          <a:lstStyle/>
          <a:p>
            <a:r>
              <a:rPr lang="en-US" dirty="0"/>
              <a:t>How can we bring physical modeling to bear on weather risk assessment?</a:t>
            </a:r>
          </a:p>
        </p:txBody>
      </p:sp>
    </p:spTree>
    <p:extLst>
      <p:ext uri="{BB962C8B-B14F-4D97-AF65-F5344CB8AC3E}">
        <p14:creationId xmlns:p14="http://schemas.microsoft.com/office/powerpoint/2010/main" val="87968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6" y="1533613"/>
            <a:ext cx="5086629" cy="508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3A79E-D321-9444-0A6C-352E4185E7EA}"/>
              </a:ext>
            </a:extLst>
          </p:cNvPr>
          <p:cNvSpPr txBox="1">
            <a:spLocks/>
          </p:cNvSpPr>
          <p:nvPr/>
        </p:nvSpPr>
        <p:spPr>
          <a:xfrm>
            <a:off x="874246" y="237759"/>
            <a:ext cx="7886700" cy="10380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climate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odels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far too coarse for purpose </a:t>
            </a:r>
          </a:p>
        </p:txBody>
      </p:sp>
    </p:spTree>
    <p:extLst>
      <p:ext uri="{BB962C8B-B14F-4D97-AF65-F5344CB8AC3E}">
        <p14:creationId xmlns:p14="http://schemas.microsoft.com/office/powerpoint/2010/main" val="470805592"/>
      </p:ext>
    </p:extLst>
  </p:cSld>
  <p:clrMapOvr>
    <a:masterClrMapping/>
  </p:clrMapOvr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13503</TotalTime>
  <Words>1816</Words>
  <Application>Microsoft Office PowerPoint</Application>
  <PresentationFormat>On-screen Show (4:3)</PresentationFormat>
  <Paragraphs>167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53</vt:i4>
      </vt:variant>
    </vt:vector>
  </HeadingPairs>
  <TitlesOfParts>
    <vt:vector size="76" baseType="lpstr">
      <vt:lpstr>Arial</vt:lpstr>
      <vt:lpstr>Calibri</vt:lpstr>
      <vt:lpstr>Calibri Light</vt:lpstr>
      <vt:lpstr>Canva Sans</vt:lpstr>
      <vt:lpstr>Canva Sans Bold</vt:lpstr>
      <vt:lpstr>Canva Sans Italics</vt:lpstr>
      <vt:lpstr>Open Sauce</vt:lpstr>
      <vt:lpstr>Open Sauce SemiBold</vt:lpstr>
      <vt:lpstr>Open Sauce SemiBold Bold</vt:lpstr>
      <vt:lpstr>1_Ariel</vt:lpstr>
      <vt:lpstr>2_Office Theme</vt:lpstr>
      <vt:lpstr>8_Office Theme</vt:lpstr>
      <vt:lpstr>Ariel</vt:lpstr>
      <vt:lpstr>9_Office Theme</vt:lpstr>
      <vt:lpstr>5_Office Theme</vt:lpstr>
      <vt:lpstr>6_Office Theme</vt:lpstr>
      <vt:lpstr>7_Office Theme</vt:lpstr>
      <vt:lpstr>10_Office Theme</vt:lpstr>
      <vt:lpstr>4_Office Theme</vt:lpstr>
      <vt:lpstr>3_Office Theme</vt:lpstr>
      <vt:lpstr>12_Office Theme</vt:lpstr>
      <vt:lpstr>Office Theme</vt:lpstr>
      <vt:lpstr>1_Office Theme</vt:lpstr>
      <vt:lpstr> Hurricanes and Climate: The Challenge of Estimating Long-term Tropical Cyclone Risk </vt:lpstr>
      <vt:lpstr>Flawed Basis of Current Risk Modeling</vt:lpstr>
      <vt:lpstr>PowerPoint Presentation</vt:lpstr>
      <vt:lpstr>Procedure</vt:lpstr>
      <vt:lpstr>Example:  A single 1000-year time series of annual damage to portfolio</vt:lpstr>
      <vt:lpstr>Why Climate Risk is Dominated by Extreme Events:</vt:lpstr>
      <vt:lpstr>Historical Records</vt:lpstr>
      <vt:lpstr>How can we bring physical modeling to bear on weather risk assessment?</vt:lpstr>
      <vt:lpstr>PowerPoint Presentation</vt:lpstr>
      <vt:lpstr>PowerPoint Presentation</vt:lpstr>
      <vt:lpstr>What it Takes to Simulate a Hurricane Accurately</vt:lpstr>
      <vt:lpstr>Using Physics to Assess Hurricane Risk (Downscaling)</vt:lpstr>
      <vt:lpstr>Risk Assessment Approach: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Hurricane Fatalities, 1963-2022</vt:lpstr>
      <vt:lpstr>Predicting Rainfall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Miami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synthetic tracks to estimate current and future TC economic risk  Procedure:</vt:lpstr>
      <vt:lpstr>PowerPoint Presentation</vt:lpstr>
      <vt:lpstr>Making Risk Personal:  All Climate Change is Local!</vt:lpstr>
      <vt:lpstr>PowerPoint Presentation</vt:lpstr>
      <vt:lpstr>PowerPoint Presentation</vt:lpstr>
      <vt:lpstr>PowerPoint Presentation</vt:lpstr>
      <vt:lpstr>Take-Away Points</vt:lpstr>
      <vt:lpstr>Spare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 Emanuel</cp:lastModifiedBy>
  <cp:revision>190</cp:revision>
  <dcterms:created xsi:type="dcterms:W3CDTF">2017-09-18T11:10:14Z</dcterms:created>
  <dcterms:modified xsi:type="dcterms:W3CDTF">2024-02-14T16:21:04Z</dcterms:modified>
</cp:coreProperties>
</file>