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36" r:id="rId5"/>
    <p:sldMasterId id="2147483749" r:id="rId6"/>
    <p:sldMasterId id="2147483762" r:id="rId7"/>
    <p:sldMasterId id="2147483774" r:id="rId8"/>
  </p:sldMasterIdLst>
  <p:notesMasterIdLst>
    <p:notesMasterId r:id="rId79"/>
  </p:notesMasterIdLst>
  <p:sldIdLst>
    <p:sldId id="256" r:id="rId9"/>
    <p:sldId id="345" r:id="rId10"/>
    <p:sldId id="316" r:id="rId11"/>
    <p:sldId id="257" r:id="rId12"/>
    <p:sldId id="258" r:id="rId13"/>
    <p:sldId id="259" r:id="rId14"/>
    <p:sldId id="260" r:id="rId15"/>
    <p:sldId id="261" r:id="rId16"/>
    <p:sldId id="300" r:id="rId17"/>
    <p:sldId id="340" r:id="rId18"/>
    <p:sldId id="263" r:id="rId19"/>
    <p:sldId id="307" r:id="rId20"/>
    <p:sldId id="264" r:id="rId21"/>
    <p:sldId id="265" r:id="rId22"/>
    <p:sldId id="266" r:id="rId23"/>
    <p:sldId id="267" r:id="rId24"/>
    <p:sldId id="347" r:id="rId25"/>
    <p:sldId id="269" r:id="rId26"/>
    <p:sldId id="311" r:id="rId27"/>
    <p:sldId id="312" r:id="rId28"/>
    <p:sldId id="328" r:id="rId29"/>
    <p:sldId id="339" r:id="rId30"/>
    <p:sldId id="302" r:id="rId31"/>
    <p:sldId id="297" r:id="rId32"/>
    <p:sldId id="268" r:id="rId33"/>
    <p:sldId id="356" r:id="rId34"/>
    <p:sldId id="272" r:id="rId35"/>
    <p:sldId id="314" r:id="rId36"/>
    <p:sldId id="271" r:id="rId37"/>
    <p:sldId id="273" r:id="rId38"/>
    <p:sldId id="317" r:id="rId39"/>
    <p:sldId id="318" r:id="rId40"/>
    <p:sldId id="319" r:id="rId41"/>
    <p:sldId id="320" r:id="rId42"/>
    <p:sldId id="321" r:id="rId43"/>
    <p:sldId id="322" r:id="rId44"/>
    <p:sldId id="346" r:id="rId45"/>
    <p:sldId id="348" r:id="rId46"/>
    <p:sldId id="329" r:id="rId47"/>
    <p:sldId id="289" r:id="rId48"/>
    <p:sldId id="330" r:id="rId49"/>
    <p:sldId id="331" r:id="rId50"/>
    <p:sldId id="332" r:id="rId51"/>
    <p:sldId id="333" r:id="rId52"/>
    <p:sldId id="335" r:id="rId53"/>
    <p:sldId id="336" r:id="rId54"/>
    <p:sldId id="349" r:id="rId55"/>
    <p:sldId id="350" r:id="rId56"/>
    <p:sldId id="351" r:id="rId57"/>
    <p:sldId id="337" r:id="rId58"/>
    <p:sldId id="338" r:id="rId59"/>
    <p:sldId id="299" r:id="rId60"/>
    <p:sldId id="303" r:id="rId61"/>
    <p:sldId id="291" r:id="rId62"/>
    <p:sldId id="325" r:id="rId63"/>
    <p:sldId id="323" r:id="rId64"/>
    <p:sldId id="324" r:id="rId65"/>
    <p:sldId id="315" r:id="rId66"/>
    <p:sldId id="341" r:id="rId67"/>
    <p:sldId id="342" r:id="rId68"/>
    <p:sldId id="343" r:id="rId69"/>
    <p:sldId id="344" r:id="rId70"/>
    <p:sldId id="326" r:id="rId71"/>
    <p:sldId id="276" r:id="rId72"/>
    <p:sldId id="277" r:id="rId73"/>
    <p:sldId id="278" r:id="rId74"/>
    <p:sldId id="279" r:id="rId75"/>
    <p:sldId id="293" r:id="rId76"/>
    <p:sldId id="290" r:id="rId77"/>
    <p:sldId id="295"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3676" autoAdjust="0"/>
  </p:normalViewPr>
  <p:slideViewPr>
    <p:cSldViewPr snapToGrid="0">
      <p:cViewPr varScale="1">
        <p:scale>
          <a:sx n="59" d="100"/>
          <a:sy n="59" d="100"/>
        </p:scale>
        <p:origin x="919" y="48"/>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E82C-5F10-4197-B424-2243E443840F}" type="datetimeFigureOut">
              <a:rPr lang="en-US" smtClean="0"/>
              <a:t>12/6/2022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4068C-0F76-4BB1-B719-428646F3C728}" type="slidenum">
              <a:rPr lang="en-US" smtClean="0"/>
              <a:t>‹#›</a:t>
            </a:fld>
            <a:endParaRPr lang="en-US"/>
          </a:p>
        </p:txBody>
      </p:sp>
    </p:spTree>
    <p:extLst>
      <p:ext uri="{BB962C8B-B14F-4D97-AF65-F5344CB8AC3E}">
        <p14:creationId xmlns:p14="http://schemas.microsoft.com/office/powerpoint/2010/main" val="15240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F1707BD4-6659-4D60-BD6D-61900F01B5F2}" type="slidenum">
              <a:rPr lang="en-US" smtClean="0">
                <a:solidFill>
                  <a:srgbClr val="000000"/>
                </a:solidFill>
              </a:rPr>
              <a:pPr/>
              <a:t>15</a:t>
            </a:fld>
            <a:endParaRPr lang="en-US">
              <a:solidFill>
                <a:srgbClr val="000000"/>
              </a:solidFill>
            </a:endParaRPr>
          </a:p>
        </p:txBody>
      </p:sp>
      <p:sp>
        <p:nvSpPr>
          <p:cNvPr id="271363" name="Rectangle 2"/>
          <p:cNvSpPr>
            <a:spLocks noGrp="1" noRot="1" noChangeAspect="1" noChangeArrowheads="1" noTextEdit="1"/>
          </p:cNvSpPr>
          <p:nvPr>
            <p:ph type="sldImg"/>
          </p:nvPr>
        </p:nvSpPr>
        <p:spPr>
          <a:xfrm>
            <a:off x="1258888" y="720725"/>
            <a:ext cx="4800600" cy="3600450"/>
          </a:xfrm>
          <a:ln/>
        </p:spPr>
      </p:sp>
      <p:sp>
        <p:nvSpPr>
          <p:cNvPr id="271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559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374623F4-ED9D-4AC9-AE2B-A0DDAD27D92D}" type="slidenum">
              <a:rPr lang="en-US" smtClean="0">
                <a:solidFill>
                  <a:srgbClr val="000000"/>
                </a:solidFill>
              </a:rPr>
              <a:pPr/>
              <a:t>24</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258888" y="720725"/>
            <a:ext cx="4800600" cy="3600450"/>
          </a:xfrm>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4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25</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12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DAAF5A9-1F13-410A-8069-697A06B84146}" type="slidenum">
              <a:rPr lang="en-US" smtClean="0">
                <a:solidFill>
                  <a:srgbClr val="000000"/>
                </a:solidFill>
              </a:rPr>
              <a:pPr/>
              <a:t>27</a:t>
            </a:fld>
            <a:endParaRPr lang="en-US">
              <a:solidFill>
                <a:srgbClr val="000000"/>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19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maps of global soil moisture were created using data from the radiometer instrument on NASA's Soil Moisture Active Passive (SMAP) observatory. Each image is a composite of three days of SMAP radiometer data, centered on April 15, 18 and 22, 2015. The images show the volumetric water content in the top 2 inches (5 centimeters) of soil. Wetter areas are blue and drier areas are yellow. White areas indicate snow, ice or frozen ground.</a:t>
            </a:r>
          </a:p>
        </p:txBody>
      </p:sp>
      <p:sp>
        <p:nvSpPr>
          <p:cNvPr id="4" name="Slide Number Placeholder 3"/>
          <p:cNvSpPr>
            <a:spLocks noGrp="1"/>
          </p:cNvSpPr>
          <p:nvPr>
            <p:ph type="sldNum" sz="quarter" idx="10"/>
          </p:nvPr>
        </p:nvSpPr>
        <p:spPr/>
        <p:txBody>
          <a:bodyPr/>
          <a:lstStyle/>
          <a:p>
            <a:fld id="{B704068C-0F76-4BB1-B719-428646F3C72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89205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53</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099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now we can think about this problem in terms of the dry and moist static energies in the different parts of the column.  Initially, before the BL forms, the entire column is just a solid block with constant dry static energy (dry adiabatic), and since there’s no moisture anywhere, its moist static energy is just equal to its dry static energy.  That all remains true in the free troposphere even after the BL forms.  However, in the BL, we make that requirement that moist static energy be conserved upon contact with the moist surface.  That means that the dry static energy must decrease when this happens, so D&lt;D0 in the BL, and we have a deficit of DSE between the BL and the FT.  On the other hand, we start off with M in the BL equal to D0, and it’s going to increase as heat and moisture get fluxed in.  Therefore, we have a *surplus* of MSE in the BL </a:t>
            </a:r>
            <a:r>
              <a:rPr lang="en-US" baseline="0" dirty="0" err="1"/>
              <a:t>wrt</a:t>
            </a:r>
            <a:r>
              <a:rPr lang="en-US" baseline="0" dirty="0"/>
              <a:t> the FT.  Since CAPE can be expressed as the vertical integral of the MSE difference between a lifted parcel and its environment, we can interpret the MSE surplus as an indicator of CAPE, and likewise, the DSE deficit is an indicator of CIN (convective inhibition).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71E71-51BE-4438-BFDF-D72B0AEBA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26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now we can think about this problem in terms of the dry and moist static energies in the different parts of the column.  Initially, before the BL forms, the entire column is just a solid block with constant dry static energy (dry adiabatic), and since there’s no moisture anywhere, its moist static energy is just equal to its dry static energy.  That all remains true in the free troposphere even after the BL forms.  However, in the BL, we make that requirement that moist static energy be conserved upon contact with the moist surface.  That means that the dry static energy must decrease when this happens, so D&lt;D0 in the BL, and we have a deficit of DSE between the BL and the FT.  On the other hand, we start off with M in the BL equal to D0, and it’s going to increase as heat and moisture get fluxed in.  Therefore, we have a *surplus* of MSE in the BL </a:t>
            </a:r>
            <a:r>
              <a:rPr lang="en-US" baseline="0" dirty="0" err="1"/>
              <a:t>wrt</a:t>
            </a:r>
            <a:r>
              <a:rPr lang="en-US" baseline="0" dirty="0"/>
              <a:t> the FT.  Since CAPE can be expressed as the vertical integral of the MSE difference between a lifted parcel and its environment, we can interpret the MSE surplus as an indicator of CAPE, and likewise, the DSE deficit is an indicator of CIN (convective inhibition).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71E71-51BE-4438-BFDF-D72B0AEBA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42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opic 2">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Introduction</a:t>
            </a:r>
          </a:p>
        </p:txBody>
      </p:sp>
      <p:sp>
        <p:nvSpPr>
          <p:cNvPr id="5" name="Rectangle 4"/>
          <p:cNvSpPr>
            <a:spLocks noChangeArrowheads="1"/>
          </p:cNvSpPr>
          <p:nvPr userDrawn="1"/>
        </p:nvSpPr>
        <p:spPr bwMode="auto">
          <a:xfrm>
            <a:off x="3657600" y="0"/>
            <a:ext cx="1828800" cy="304800"/>
          </a:xfrm>
          <a:prstGeom prst="rect">
            <a:avLst/>
          </a:prstGeom>
          <a:noFill/>
          <a:ln w="9525">
            <a:no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Peak CAPE scaling</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Idealized model</a:t>
            </a:r>
          </a:p>
        </p:txBody>
      </p:sp>
      <p:sp>
        <p:nvSpPr>
          <p:cNvPr id="13" name="Rectangle 12"/>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Times and parameters</a:t>
            </a:r>
          </a:p>
        </p:txBody>
      </p:sp>
      <p:sp>
        <p:nvSpPr>
          <p:cNvPr id="14" name="Rectangle 13"/>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Next steps</a:t>
            </a:r>
          </a:p>
        </p:txBody>
      </p:sp>
    </p:spTree>
    <p:extLst>
      <p:ext uri="{BB962C8B-B14F-4D97-AF65-F5344CB8AC3E}">
        <p14:creationId xmlns:p14="http://schemas.microsoft.com/office/powerpoint/2010/main" val="14989293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opic 3">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Introduction</a:t>
            </a:r>
          </a:p>
        </p:txBody>
      </p:sp>
      <p:sp>
        <p:nvSpPr>
          <p:cNvPr id="6" name="Rectangle 5"/>
          <p:cNvSpPr>
            <a:spLocks noChangeArrowheads="1"/>
          </p:cNvSpPr>
          <p:nvPr userDrawn="1"/>
        </p:nvSpPr>
        <p:spPr bwMode="auto">
          <a:xfrm>
            <a:off x="5486400" y="0"/>
            <a:ext cx="1828800" cy="304800"/>
          </a:xfrm>
          <a:prstGeom prst="rect">
            <a:avLst/>
          </a:prstGeom>
          <a:noFill/>
          <a:ln w="9525">
            <a:no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Peak CAPE scaling</a:t>
            </a:r>
          </a:p>
        </p:txBody>
      </p:sp>
    </p:spTree>
    <p:extLst>
      <p:ext uri="{BB962C8B-B14F-4D97-AF65-F5344CB8AC3E}">
        <p14:creationId xmlns:p14="http://schemas.microsoft.com/office/powerpoint/2010/main" val="17156379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Introduction</a:t>
            </a:r>
          </a:p>
        </p:txBody>
      </p:sp>
      <p:sp>
        <p:nvSpPr>
          <p:cNvPr id="7" name="Rectangle 6"/>
          <p:cNvSpPr>
            <a:spLocks noChangeArrowheads="1"/>
          </p:cNvSpPr>
          <p:nvPr userDrawn="1"/>
        </p:nvSpPr>
        <p:spPr bwMode="auto">
          <a:xfrm>
            <a:off x="7315200" y="0"/>
            <a:ext cx="1828800" cy="3048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Peak CAPE scaling</a:t>
            </a:r>
          </a:p>
        </p:txBody>
      </p:sp>
      <p:sp>
        <p:nvSpPr>
          <p:cNvPr id="14" name="Rectangle 13"/>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Times and parameters</a:t>
            </a:r>
          </a:p>
        </p:txBody>
      </p:sp>
    </p:spTree>
    <p:extLst>
      <p:ext uri="{BB962C8B-B14F-4D97-AF65-F5344CB8AC3E}">
        <p14:creationId xmlns:p14="http://schemas.microsoft.com/office/powerpoint/2010/main" val="2963842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Introduction</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Peak CAPE scaling</a:t>
            </a:r>
          </a:p>
        </p:txBody>
      </p:sp>
      <p:sp>
        <p:nvSpPr>
          <p:cNvPr id="14" name="Rectangle 13"/>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Times and parameters</a:t>
            </a:r>
          </a:p>
        </p:txBody>
      </p:sp>
    </p:spTree>
    <p:extLst>
      <p:ext uri="{BB962C8B-B14F-4D97-AF65-F5344CB8AC3E}">
        <p14:creationId xmlns:p14="http://schemas.microsoft.com/office/powerpoint/2010/main" val="70470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49228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3645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809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4011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5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0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8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1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875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0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62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1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36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10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629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683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44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17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845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603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354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593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033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89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982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666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596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725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623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680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945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472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517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02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121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515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299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063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074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911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140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350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84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49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658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247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9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948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546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03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34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17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3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24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522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359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916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49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60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291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411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63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451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87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16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331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353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63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809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2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1770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3999019683"/>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rPr>
              <a:t>Vince Agard, Kerry Emanuel</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rPr>
              <a:t>AGU Fall Meeting 2014</a:t>
            </a:r>
            <a:endParaRPr kumimoji="0" lang="en-US" sz="1050" b="0" i="0" u="none" strike="noStrike" kern="1200" cap="none" spc="0" normalizeH="0" baseline="0" noProof="0" dirty="0">
              <a:ln>
                <a:noFill/>
              </a:ln>
              <a:solidFill>
                <a:srgbClr val="898989"/>
              </a:solidFill>
              <a:effectLst/>
              <a:uLnTx/>
              <a:uFillTx/>
              <a:latin typeface="Helvetica Light" charset="0"/>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6662074-DA86-AF46-95F2-43A92CEE6BF4}"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76400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75277487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1116432401"/>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37993259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3904797196"/>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1738858473"/>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3428182876"/>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1765214550"/>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2748142575"/>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E45950E-38B8-4D94-AA45-128C884729C2}" type="datetimeFigureOut">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12/6/2022</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AEA483B-0525-476B-B55A-57FAE60498AA}" type="slidenum">
              <a:rPr kumimoji="0" lang="en-US" sz="1200" b="0" i="0" u="none" strike="noStrike" kern="1200" cap="none" spc="0" normalizeH="0" baseline="0" noProof="0" smtClean="0">
                <a:ln>
                  <a:noFill/>
                </a:ln>
                <a:solidFill>
                  <a:srgbClr val="898989"/>
                </a:solidFill>
                <a:effectLst/>
                <a:uLnTx/>
                <a:uFillTx/>
                <a:latin typeface="Helvetica Light" charset="0"/>
                <a:ea typeface="MS PGothic"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Helvetica Light" charset="0"/>
              <a:ea typeface="MS PGothic" panose="020B0600070205080204" pitchFamily="34" charset="-128"/>
              <a:cs typeface="+mn-cs"/>
            </a:endParaRPr>
          </a:p>
        </p:txBody>
      </p:sp>
    </p:spTree>
    <p:extLst>
      <p:ext uri="{BB962C8B-B14F-4D97-AF65-F5344CB8AC3E}">
        <p14:creationId xmlns:p14="http://schemas.microsoft.com/office/powerpoint/2010/main" val="4000001099"/>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1730084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Helvetica Light" charset="0"/>
                <a:ea typeface="MS PGothic" panose="020B0600070205080204" pitchFamily="34" charset="-128"/>
                <a:cs typeface="+mn-cs"/>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70985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2" r:id="rId13"/>
    <p:sldLayoutId id="2147483715" r:id="rId14"/>
    <p:sldLayoutId id="214748371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40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579325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319979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8303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6009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77887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421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image" Target="../media/image3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3.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6.bin"/><Relationship Id="rId14" Type="http://schemas.openxmlformats.org/officeDocument/2006/relationships/image" Target="../media/image57.wmf"/></Relationships>
</file>

<file path=ppt/slides/_rels/slide64.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62.wmf"/><Relationship Id="rId2" Type="http://schemas.openxmlformats.org/officeDocument/2006/relationships/slideLayout" Target="../slideLayouts/slideLayout6.xml"/><Relationship Id="rId16" Type="http://schemas.openxmlformats.org/officeDocument/2006/relationships/image" Target="../media/image64.wmf"/><Relationship Id="rId1" Type="http://schemas.openxmlformats.org/officeDocument/2006/relationships/vmlDrawing" Target="../drawings/vmlDrawing4.vml"/><Relationship Id="rId6" Type="http://schemas.openxmlformats.org/officeDocument/2006/relationships/image" Target="../media/image59.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12.bin"/><Relationship Id="rId14" Type="http://schemas.openxmlformats.org/officeDocument/2006/relationships/image" Target="../media/image63.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65.wmf"/></Relationships>
</file>

<file path=ppt/slides/_rels/slide67.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22.bin"/><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70.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7.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20.bin"/><Relationship Id="rId14" Type="http://schemas.openxmlformats.org/officeDocument/2006/relationships/image" Target="../media/image71.wmf"/></Relationships>
</file>

<file path=ppt/slides/_rels/slide68.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73.wmf"/><Relationship Id="rId5" Type="http://schemas.openxmlformats.org/officeDocument/2006/relationships/oleObject" Target="../embeddings/oleObject24.bin"/><Relationship Id="rId4" Type="http://schemas.openxmlformats.org/officeDocument/2006/relationships/image" Target="../media/image72.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75.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6.wmf"/><Relationship Id="rId5" Type="http://schemas.openxmlformats.org/officeDocument/2006/relationships/oleObject" Target="../embeddings/oleObject28.bin"/><Relationship Id="rId4" Type="http://schemas.openxmlformats.org/officeDocument/2006/relationships/image" Target="../media/image73.wmf"/></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a:bodyPr>
          <a:lstStyle/>
          <a:p>
            <a:r>
              <a:rPr lang="en-US" dirty="0">
                <a:solidFill>
                  <a:srgbClr val="0000FF"/>
                </a:solidFill>
                <a:latin typeface="Segoe UI" panose="020B0502040204020203" pitchFamily="34" charset="0"/>
              </a:rPr>
              <a:t>Climate Change and Severe Convective Storms</a:t>
            </a:r>
            <a:endParaRPr lang="en-US" dirty="0">
              <a:solidFill>
                <a:srgbClr val="0000FF"/>
              </a:solidFill>
            </a:endParaRPr>
          </a:p>
        </p:txBody>
      </p:sp>
      <p:sp>
        <p:nvSpPr>
          <p:cNvPr id="6" name="Content Placeholder 5"/>
          <p:cNvSpPr>
            <a:spLocks noGrp="1"/>
          </p:cNvSpPr>
          <p:nvPr>
            <p:ph type="subTitle" idx="1"/>
          </p:nvPr>
        </p:nvSpPr>
        <p:spPr>
          <a:xfrm>
            <a:off x="1143000" y="3602037"/>
            <a:ext cx="6858000" cy="2039637"/>
          </a:xfrm>
        </p:spPr>
        <p:txBody>
          <a:bodyPr>
            <a:normAutofit/>
          </a:bodyPr>
          <a:lstStyle/>
          <a:p>
            <a:r>
              <a:rPr lang="en-US" dirty="0"/>
              <a:t> </a:t>
            </a:r>
          </a:p>
          <a:p>
            <a:pPr algn="l"/>
            <a:r>
              <a:rPr lang="en-US" sz="2800" dirty="0"/>
              <a:t>Kerry Emanuel</a:t>
            </a:r>
          </a:p>
          <a:p>
            <a:pPr algn="l"/>
            <a:r>
              <a:rPr lang="en-US" sz="2800" dirty="0"/>
              <a:t>Lorenz Center</a:t>
            </a:r>
          </a:p>
          <a:p>
            <a:pPr algn="l"/>
            <a:r>
              <a:rPr lang="en-US" sz="2800" dirty="0"/>
              <a:t>MIT</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8AE211-4249-B694-A1FA-FC0BFFA0D24F}"/>
              </a:ext>
            </a:extLst>
          </p:cNvPr>
          <p:cNvPicPr>
            <a:picLocks noChangeAspect="1"/>
          </p:cNvPicPr>
          <p:nvPr/>
        </p:nvPicPr>
        <p:blipFill>
          <a:blip r:embed="rId2"/>
          <a:stretch>
            <a:fillRect/>
          </a:stretch>
        </p:blipFill>
        <p:spPr>
          <a:xfrm>
            <a:off x="468172" y="666142"/>
            <a:ext cx="8126843" cy="5471311"/>
          </a:xfrm>
          <a:prstGeom prst="rect">
            <a:avLst/>
          </a:prstGeom>
        </p:spPr>
      </p:pic>
      <p:sp>
        <p:nvSpPr>
          <p:cNvPr id="3" name="TextBox 2">
            <a:extLst>
              <a:ext uri="{FF2B5EF4-FFF2-40B4-BE49-F238E27FC236}">
                <a16:creationId xmlns:a16="http://schemas.microsoft.com/office/drawing/2014/main" id="{44B8325D-1444-43B3-FB9C-DF9E35E2635C}"/>
              </a:ext>
            </a:extLst>
          </p:cNvPr>
          <p:cNvSpPr txBox="1"/>
          <p:nvPr/>
        </p:nvSpPr>
        <p:spPr>
          <a:xfrm>
            <a:off x="1638605" y="6364224"/>
            <a:ext cx="6035040" cy="400110"/>
          </a:xfrm>
          <a:prstGeom prst="rect">
            <a:avLst/>
          </a:prstGeom>
          <a:noFill/>
        </p:spPr>
        <p:txBody>
          <a:bodyPr wrap="square" rtlCol="0">
            <a:spAutoFit/>
          </a:bodyPr>
          <a:lstStyle/>
          <a:p>
            <a:pPr algn="ctr"/>
            <a:r>
              <a:rPr lang="en-US" sz="2000" dirty="0">
                <a:solidFill>
                  <a:srgbClr val="FFC000"/>
                </a:solidFill>
                <a:latin typeface="Arial" panose="020B0604020202020204" pitchFamily="34" charset="0"/>
                <a:cs typeface="Arial" panose="020B0604020202020204" pitchFamily="34" charset="0"/>
              </a:rPr>
              <a:t>Waterspout on </a:t>
            </a:r>
            <a:r>
              <a:rPr lang="en-US" sz="2000" b="0" i="0" dirty="0" err="1">
                <a:solidFill>
                  <a:srgbClr val="FFC000"/>
                </a:solidFill>
                <a:effectLst/>
                <a:latin typeface="Roboto" panose="02000000000000000000" pitchFamily="2" charset="0"/>
              </a:rPr>
              <a:t>Zürisee</a:t>
            </a:r>
            <a:r>
              <a:rPr lang="en-US" sz="2000" b="0" i="0" dirty="0">
                <a:solidFill>
                  <a:srgbClr val="FFC000"/>
                </a:solidFill>
                <a:effectLst/>
                <a:latin typeface="Roboto" panose="02000000000000000000" pitchFamily="2" charset="0"/>
              </a:rPr>
              <a:t>, 21 July 2012</a:t>
            </a:r>
            <a:endParaRPr lang="en-US" sz="20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593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80" y="99203"/>
            <a:ext cx="5221138" cy="3480759"/>
          </a:xfrm>
          <a:prstGeom prst="rect">
            <a:avLst/>
          </a:prstGeom>
        </p:spPr>
      </p:pic>
      <p:pic>
        <p:nvPicPr>
          <p:cNvPr id="1026" name="Picture 2" descr="Image result for hailst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 y="3776913"/>
            <a:ext cx="5262073" cy="29603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773" y="1017764"/>
            <a:ext cx="3666227" cy="1200329"/>
          </a:xfrm>
          <a:prstGeom prst="rect">
            <a:avLst/>
          </a:prstGeom>
        </p:spPr>
        <p:txBody>
          <a:bodyPr wrap="square">
            <a:spAutoFit/>
          </a:bodyPr>
          <a:lstStyle/>
          <a:p>
            <a:r>
              <a:rPr lang="en-US" dirty="0"/>
              <a:t>Each year in the U.S., 1,200 </a:t>
            </a:r>
            <a:r>
              <a:rPr lang="en-US" b="1" dirty="0">
                <a:solidFill>
                  <a:srgbClr val="0000FF"/>
                </a:solidFill>
              </a:rPr>
              <a:t>tornadoes</a:t>
            </a:r>
            <a:r>
              <a:rPr lang="en-US" dirty="0"/>
              <a:t> on average kill 60 people, injure 1,500, and cause roughly $400 million in damages</a:t>
            </a:r>
          </a:p>
        </p:txBody>
      </p:sp>
      <p:sp>
        <p:nvSpPr>
          <p:cNvPr id="4" name="Rectangle 3"/>
          <p:cNvSpPr/>
          <p:nvPr/>
        </p:nvSpPr>
        <p:spPr>
          <a:xfrm>
            <a:off x="5451853" y="4441976"/>
            <a:ext cx="3692147" cy="1477328"/>
          </a:xfrm>
          <a:prstGeom prst="rect">
            <a:avLst/>
          </a:prstGeom>
        </p:spPr>
        <p:txBody>
          <a:bodyPr wrap="square">
            <a:spAutoFit/>
          </a:bodyPr>
          <a:lstStyle/>
          <a:p>
            <a:r>
              <a:rPr lang="en-US" b="1" dirty="0">
                <a:solidFill>
                  <a:srgbClr val="0000FF"/>
                </a:solidFill>
              </a:rPr>
              <a:t>Hail</a:t>
            </a:r>
            <a:r>
              <a:rPr lang="en-US" dirty="0"/>
              <a:t> causes about $1 billion dollars in damage to crops and property each year, according to the National Oceanic Atmospheric Administration (NOAA)</a:t>
            </a:r>
          </a:p>
        </p:txBody>
      </p:sp>
    </p:spTree>
    <p:extLst>
      <p:ext uri="{BB962C8B-B14F-4D97-AF65-F5344CB8AC3E}">
        <p14:creationId xmlns:p14="http://schemas.microsoft.com/office/powerpoint/2010/main" val="38060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02004" y="1661020"/>
            <a:ext cx="204691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Even worse…..</a:t>
            </a:r>
          </a:p>
        </p:txBody>
      </p:sp>
    </p:spTree>
    <p:extLst>
      <p:ext uri="{BB962C8B-B14F-4D97-AF65-F5344CB8AC3E}">
        <p14:creationId xmlns:p14="http://schemas.microsoft.com/office/powerpoint/2010/main" val="11031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cxnSp>
        <p:nvCxnSpPr>
          <p:cNvPr id="5" name="Straight Arrow Connector 4">
            <a:extLst>
              <a:ext uri="{FF2B5EF4-FFF2-40B4-BE49-F238E27FC236}">
                <a16:creationId xmlns:a16="http://schemas.microsoft.com/office/drawing/2014/main" id="{078E845B-A0A6-90AA-E438-D328CAA9FDBE}"/>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A98B20-110D-F6F5-E4B6-68A8DBCF50CE}"/>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3436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Tree>
    <p:extLst>
      <p:ext uri="{BB962C8B-B14F-4D97-AF65-F5344CB8AC3E}">
        <p14:creationId xmlns:p14="http://schemas.microsoft.com/office/powerpoint/2010/main" val="151869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defRPr/>
            </a:pPr>
            <a:r>
              <a:rPr lang="en-US" sz="3200">
                <a:solidFill>
                  <a:schemeClr val="accent2"/>
                </a:solidFill>
                <a:effectLst>
                  <a:outerShdw blurRad="38100" dist="38100" dir="2700000" algn="tl">
                    <a:srgbClr val="C0C0C0"/>
                  </a:outerShdw>
                </a:effectLst>
              </a:rPr>
              <a:t>Stability Assessment using Tephigrams</a:t>
            </a:r>
            <a:r>
              <a:rPr lang="en-US" sz="4000">
                <a:solidFill>
                  <a:schemeClr val="accent2"/>
                </a:solidFill>
                <a:effectLst>
                  <a:outerShdw blurRad="38100" dist="38100" dir="2700000" algn="tl">
                    <a:srgbClr val="C0C0C0"/>
                  </a:outerShdw>
                </a:effectLst>
              </a:rPr>
              <a:t>:</a:t>
            </a:r>
          </a:p>
        </p:txBody>
      </p:sp>
      <p:pic>
        <p:nvPicPr>
          <p:cNvPr id="11269" name="Picture 3" descr="oksounding"/>
          <p:cNvPicPr>
            <a:picLocks noGrp="1" noChangeAspect="1" noChangeArrowheads="1"/>
          </p:cNvPicPr>
          <p:nvPr>
            <p:ph idx="1"/>
          </p:nvPr>
        </p:nvPicPr>
        <p:blipFill>
          <a:blip r:embed="rId4" cstate="print"/>
          <a:srcRect/>
          <a:stretch>
            <a:fillRect/>
          </a:stretch>
        </p:blipFill>
        <p:spPr>
          <a:xfrm>
            <a:off x="4876800" y="1524000"/>
            <a:ext cx="4113213" cy="5105400"/>
          </a:xfrm>
          <a:noFill/>
        </p:spPr>
      </p:pic>
      <p:sp>
        <p:nvSpPr>
          <p:cNvPr id="11270" name="Text Box 4"/>
          <p:cNvSpPr txBox="1">
            <a:spLocks noChangeArrowheads="1"/>
          </p:cNvSpPr>
          <p:nvPr/>
        </p:nvSpPr>
        <p:spPr bwMode="auto">
          <a:xfrm>
            <a:off x="0" y="1893957"/>
            <a:ext cx="4824013" cy="707886"/>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dirty="0">
                <a:solidFill>
                  <a:srgbClr val="333399"/>
                </a:solidFill>
              </a:rPr>
              <a:t>Convective Available Potential Energy</a:t>
            </a:r>
          </a:p>
          <a:p>
            <a:pPr algn="ctr" fontAlgn="base">
              <a:spcBef>
                <a:spcPct val="0"/>
              </a:spcBef>
              <a:spcAft>
                <a:spcPct val="0"/>
              </a:spcAft>
            </a:pPr>
            <a:r>
              <a:rPr lang="en-US" sz="2000" dirty="0">
                <a:solidFill>
                  <a:srgbClr val="333399"/>
                </a:solidFill>
              </a:rPr>
              <a:t>(CAPE):</a:t>
            </a:r>
          </a:p>
        </p:txBody>
      </p:sp>
      <p:graphicFrame>
        <p:nvGraphicFramePr>
          <p:cNvPr id="11266" name="Object 5"/>
          <p:cNvGraphicFramePr>
            <a:graphicFrameLocks noChangeAspect="1"/>
          </p:cNvGraphicFramePr>
          <p:nvPr/>
        </p:nvGraphicFramePr>
        <p:xfrm>
          <a:off x="381000" y="2971800"/>
          <a:ext cx="4635500" cy="1320800"/>
        </p:xfrm>
        <a:graphic>
          <a:graphicData uri="http://schemas.openxmlformats.org/presentationml/2006/ole">
            <mc:AlternateContent xmlns:mc="http://schemas.openxmlformats.org/markup-compatibility/2006">
              <mc:Choice xmlns:v="urn:schemas-microsoft-com:vml" Requires="v">
                <p:oleObj spid="_x0000_s1027" name="Equation" r:id="rId5" imgW="4635360" imgH="1320480" progId="Equation.DSMT4">
                  <p:embed/>
                </p:oleObj>
              </mc:Choice>
              <mc:Fallback>
                <p:oleObj name="Equation" r:id="rId5" imgW="4635360" imgH="1320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971800"/>
                        <a:ext cx="46355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702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17195" y="23741"/>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
        <p:nvSpPr>
          <p:cNvPr id="5" name="TextBox 4"/>
          <p:cNvSpPr txBox="1"/>
          <p:nvPr/>
        </p:nvSpPr>
        <p:spPr>
          <a:xfrm>
            <a:off x="2501660" y="420781"/>
            <a:ext cx="430458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 6900 J/Kg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000" dirty="0">
                <a:solidFill>
                  <a:srgbClr val="0000FF"/>
                </a:solidFill>
                <a:latin typeface="Arial" panose="020B0604020202020204" pitchFamily="34" charset="0"/>
                <a:cs typeface="Arial" panose="020B0604020202020204" pitchFamily="34" charset="0"/>
              </a:rPr>
              <a:t>   w = 110 m/s</a:t>
            </a:r>
          </a:p>
        </p:txBody>
      </p:sp>
      <p:cxnSp>
        <p:nvCxnSpPr>
          <p:cNvPr id="6" name="Straight Arrow Connector 5">
            <a:extLst>
              <a:ext uri="{FF2B5EF4-FFF2-40B4-BE49-F238E27FC236}">
                <a16:creationId xmlns:a16="http://schemas.microsoft.com/office/drawing/2014/main" id="{EDD959C2-7F4B-4291-06FB-A9109B3B49CA}"/>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41CF9B-8048-CBC3-2764-49C8B631D176}"/>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474796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1384995"/>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How do these high CAPE soundings arise?</a:t>
            </a:r>
          </a:p>
          <a:p>
            <a:endParaRPr lang="en-US" sz="2800" dirty="0">
              <a:solidFill>
                <a:srgbClr val="0000FF"/>
              </a:solidFill>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Clues in the climatology….</a:t>
            </a:r>
          </a:p>
        </p:txBody>
      </p:sp>
    </p:spTree>
    <p:extLst>
      <p:ext uri="{BB962C8B-B14F-4D97-AF65-F5344CB8AC3E}">
        <p14:creationId xmlns:p14="http://schemas.microsoft.com/office/powerpoint/2010/main" val="279840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784301-994C-E894-1000-A7E47B05A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284" y="756791"/>
            <a:ext cx="8095376" cy="5687987"/>
          </a:xfrm>
          <a:prstGeom prst="rect">
            <a:avLst/>
          </a:prstGeom>
        </p:spPr>
      </p:pic>
      <p:sp>
        <p:nvSpPr>
          <p:cNvPr id="5" name="TextBox 4"/>
          <p:cNvSpPr txBox="1"/>
          <p:nvPr/>
        </p:nvSpPr>
        <p:spPr>
          <a:xfrm>
            <a:off x="1057013" y="176169"/>
            <a:ext cx="71641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Illinois-Missouri Hail Climatology</a:t>
            </a:r>
          </a:p>
        </p:txBody>
      </p:sp>
      <p:sp>
        <p:nvSpPr>
          <p:cNvPr id="6" name="Rectangle 5"/>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92125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DCB2C-112D-A098-5E80-A4F0A96F2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24" y="299509"/>
            <a:ext cx="7820151" cy="5867566"/>
          </a:xfrm>
          <a:prstGeom prst="rect">
            <a:avLst/>
          </a:prstGeom>
        </p:spPr>
      </p:pic>
      <p:sp>
        <p:nvSpPr>
          <p:cNvPr id="5" name="TextBox 4">
            <a:extLst>
              <a:ext uri="{FF2B5EF4-FFF2-40B4-BE49-F238E27FC236}">
                <a16:creationId xmlns:a16="http://schemas.microsoft.com/office/drawing/2014/main" id="{227CC5AA-98CA-BBBC-AB00-D207A26789C2}"/>
              </a:ext>
            </a:extLst>
          </p:cNvPr>
          <p:cNvSpPr txBox="1"/>
          <p:nvPr/>
        </p:nvSpPr>
        <p:spPr>
          <a:xfrm>
            <a:off x="1522903" y="6255307"/>
            <a:ext cx="5739669" cy="369332"/>
          </a:xfrm>
          <a:prstGeom prst="rect">
            <a:avLst/>
          </a:prstGeom>
          <a:noFill/>
        </p:spPr>
        <p:txBody>
          <a:bodyPr wrap="square">
            <a:spAutoFit/>
          </a:bodyPr>
          <a:lstStyle/>
          <a:p>
            <a:pPr algn="ctr"/>
            <a:r>
              <a:rPr lang="en-US" dirty="0"/>
              <a:t>Hailstorm over Lake Constance, Switzerland</a:t>
            </a:r>
          </a:p>
        </p:txBody>
      </p:sp>
      <p:sp>
        <p:nvSpPr>
          <p:cNvPr id="7" name="TextBox 6">
            <a:extLst>
              <a:ext uri="{FF2B5EF4-FFF2-40B4-BE49-F238E27FC236}">
                <a16:creationId xmlns:a16="http://schemas.microsoft.com/office/drawing/2014/main" id="{48443179-0AFF-6541-AC87-B49673F12B2F}"/>
              </a:ext>
            </a:extLst>
          </p:cNvPr>
          <p:cNvSpPr txBox="1"/>
          <p:nvPr/>
        </p:nvSpPr>
        <p:spPr>
          <a:xfrm>
            <a:off x="6869510" y="6439973"/>
            <a:ext cx="2373166" cy="369332"/>
          </a:xfrm>
          <a:prstGeom prst="rect">
            <a:avLst/>
          </a:prstGeom>
          <a:noFill/>
        </p:spPr>
        <p:txBody>
          <a:bodyPr wrap="square">
            <a:spAutoFit/>
          </a:bodyPr>
          <a:lstStyle/>
          <a:p>
            <a:r>
              <a:rPr lang="en-US" dirty="0"/>
              <a:t> </a:t>
            </a:r>
            <a:r>
              <a:rPr lang="en-US" sz="1400" dirty="0"/>
              <a:t>Credit: Kurt </a:t>
            </a:r>
            <a:r>
              <a:rPr lang="en-US" sz="1400" dirty="0" err="1"/>
              <a:t>Abderhalden</a:t>
            </a:r>
            <a:endParaRPr lang="en-US" sz="1400" dirty="0"/>
          </a:p>
        </p:txBody>
      </p:sp>
    </p:spTree>
    <p:extLst>
      <p:ext uri="{BB962C8B-B14F-4D97-AF65-F5344CB8AC3E}">
        <p14:creationId xmlns:p14="http://schemas.microsoft.com/office/powerpoint/2010/main" val="410856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112011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38F3-7330-B8C9-530E-6F1EB7C29444}"/>
              </a:ext>
            </a:extLst>
          </p:cNvPr>
          <p:cNvPicPr>
            <a:picLocks noChangeAspect="1"/>
          </p:cNvPicPr>
          <p:nvPr/>
        </p:nvPicPr>
        <p:blipFill>
          <a:blip r:embed="rId2"/>
          <a:stretch>
            <a:fillRect/>
          </a:stretch>
        </p:blipFill>
        <p:spPr>
          <a:xfrm>
            <a:off x="586910" y="877824"/>
            <a:ext cx="8104940" cy="4519124"/>
          </a:xfrm>
          <a:prstGeom prst="rect">
            <a:avLst/>
          </a:prstGeom>
        </p:spPr>
      </p:pic>
      <p:sp>
        <p:nvSpPr>
          <p:cNvPr id="4" name="TextBox 3">
            <a:extLst>
              <a:ext uri="{FF2B5EF4-FFF2-40B4-BE49-F238E27FC236}">
                <a16:creationId xmlns:a16="http://schemas.microsoft.com/office/drawing/2014/main" id="{6DD21802-6709-BD5B-E154-6DFB40E551A9}"/>
              </a:ext>
            </a:extLst>
          </p:cNvPr>
          <p:cNvSpPr txBox="1"/>
          <p:nvPr/>
        </p:nvSpPr>
        <p:spPr>
          <a:xfrm>
            <a:off x="934652" y="211157"/>
            <a:ext cx="7622438"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Trends in a Measure of Favorable Environments for Hailstorms (shaded) and annual mean number of hail days (contoured) </a:t>
            </a:r>
          </a:p>
        </p:txBody>
      </p:sp>
      <p:sp>
        <p:nvSpPr>
          <p:cNvPr id="6" name="TextBox 5">
            <a:extLst>
              <a:ext uri="{FF2B5EF4-FFF2-40B4-BE49-F238E27FC236}">
                <a16:creationId xmlns:a16="http://schemas.microsoft.com/office/drawing/2014/main" id="{98C8756E-E40A-8264-AE0D-A1EE2E6AE87D}"/>
              </a:ext>
            </a:extLst>
          </p:cNvPr>
          <p:cNvSpPr txBox="1"/>
          <p:nvPr/>
        </p:nvSpPr>
        <p:spPr>
          <a:xfrm>
            <a:off x="1479499" y="5709672"/>
            <a:ext cx="6492240" cy="830997"/>
          </a:xfrm>
          <a:prstGeom prst="rect">
            <a:avLst/>
          </a:prstGeom>
          <a:noFill/>
        </p:spPr>
        <p:txBody>
          <a:bodyPr wrap="square">
            <a:spAutoFit/>
          </a:bodyPr>
          <a:lstStyle/>
          <a:p>
            <a:r>
              <a:rPr lang="en-US" sz="1600" b="0" i="0" dirty="0">
                <a:solidFill>
                  <a:srgbClr val="222222"/>
                </a:solidFill>
                <a:effectLst/>
                <a:latin typeface="-apple-system"/>
              </a:rPr>
              <a:t>Tang, B.H., </a:t>
            </a:r>
            <a:r>
              <a:rPr lang="en-US" sz="1600" b="0" i="0" dirty="0" err="1">
                <a:solidFill>
                  <a:srgbClr val="222222"/>
                </a:solidFill>
                <a:effectLst/>
                <a:latin typeface="-apple-system"/>
              </a:rPr>
              <a:t>Gensini</a:t>
            </a:r>
            <a:r>
              <a:rPr lang="en-US" sz="1600" b="0" i="0" dirty="0">
                <a:solidFill>
                  <a:srgbClr val="222222"/>
                </a:solidFill>
                <a:effectLst/>
                <a:latin typeface="-apple-system"/>
              </a:rPr>
              <a:t>, V.A. &amp; </a:t>
            </a:r>
            <a:r>
              <a:rPr lang="en-US" sz="1600" b="0" i="0" dirty="0" err="1">
                <a:solidFill>
                  <a:srgbClr val="222222"/>
                </a:solidFill>
                <a:effectLst/>
                <a:latin typeface="-apple-system"/>
              </a:rPr>
              <a:t>Homeyer</a:t>
            </a:r>
            <a:r>
              <a:rPr lang="en-US" sz="1600" b="0" i="0" dirty="0">
                <a:solidFill>
                  <a:srgbClr val="222222"/>
                </a:solidFill>
                <a:effectLst/>
                <a:latin typeface="-apple-system"/>
              </a:rPr>
              <a:t>, C.R. Trends in United States large hail environments and observations. </a:t>
            </a:r>
            <a:r>
              <a:rPr lang="en-US" sz="1600" b="0" i="1" dirty="0" err="1">
                <a:solidFill>
                  <a:srgbClr val="222222"/>
                </a:solidFill>
                <a:effectLst/>
                <a:latin typeface="-apple-system"/>
              </a:rPr>
              <a:t>npj</a:t>
            </a:r>
            <a:r>
              <a:rPr lang="en-US" sz="1600" b="0" i="1" dirty="0">
                <a:solidFill>
                  <a:srgbClr val="222222"/>
                </a:solidFill>
                <a:effectLst/>
                <a:latin typeface="-apple-system"/>
              </a:rPr>
              <a:t> </a:t>
            </a:r>
            <a:r>
              <a:rPr lang="en-US" sz="1600" b="0" i="1" dirty="0" err="1">
                <a:solidFill>
                  <a:srgbClr val="222222"/>
                </a:solidFill>
                <a:effectLst/>
                <a:latin typeface="-apple-system"/>
              </a:rPr>
              <a:t>Clim</a:t>
            </a:r>
            <a:r>
              <a:rPr lang="en-US" sz="1600" b="0" i="1" dirty="0">
                <a:solidFill>
                  <a:srgbClr val="222222"/>
                </a:solidFill>
                <a:effectLst/>
                <a:latin typeface="-apple-system"/>
              </a:rPr>
              <a:t> Atmos Sci</a:t>
            </a:r>
            <a:r>
              <a:rPr lang="en-US" sz="1600" b="0" i="0" dirty="0">
                <a:solidFill>
                  <a:srgbClr val="222222"/>
                </a:solidFill>
                <a:effectLst/>
                <a:latin typeface="-apple-system"/>
              </a:rPr>
              <a:t> </a:t>
            </a:r>
            <a:r>
              <a:rPr lang="en-US" sz="1600" b="1" i="0" dirty="0">
                <a:solidFill>
                  <a:srgbClr val="222222"/>
                </a:solidFill>
                <a:effectLst/>
                <a:latin typeface="-apple-system"/>
              </a:rPr>
              <a:t>2</a:t>
            </a:r>
            <a:r>
              <a:rPr lang="en-US" sz="1600" b="0" i="0" dirty="0">
                <a:solidFill>
                  <a:srgbClr val="222222"/>
                </a:solidFill>
                <a:effectLst/>
                <a:latin typeface="-apple-system"/>
              </a:rPr>
              <a:t>, 45 (2019). https://doi.org/10.1038/s41612-019-0103-7</a:t>
            </a:r>
            <a:endParaRPr lang="en-US" sz="1600" dirty="0"/>
          </a:p>
        </p:txBody>
      </p:sp>
    </p:spTree>
    <p:extLst>
      <p:ext uri="{BB962C8B-B14F-4D97-AF65-F5344CB8AC3E}">
        <p14:creationId xmlns:p14="http://schemas.microsoft.com/office/powerpoint/2010/main" val="528724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96E5-4899-A2DA-4708-E10656C4F18F}"/>
              </a:ext>
            </a:extLst>
          </p:cNvPr>
          <p:cNvSpPr>
            <a:spLocks noGrp="1"/>
          </p:cNvSpPr>
          <p:nvPr>
            <p:ph type="title"/>
          </p:nvPr>
        </p:nvSpPr>
        <p:spPr/>
        <p:txBody>
          <a:bodyPr/>
          <a:lstStyle/>
          <a:p>
            <a:r>
              <a:rPr lang="en-US" sz="2800" dirty="0"/>
              <a:t>Hail Frequency in Switzerland</a:t>
            </a:r>
          </a:p>
        </p:txBody>
      </p:sp>
      <p:pic>
        <p:nvPicPr>
          <p:cNvPr id="3" name="Picture 2">
            <a:extLst>
              <a:ext uri="{FF2B5EF4-FFF2-40B4-BE49-F238E27FC236}">
                <a16:creationId xmlns:a16="http://schemas.microsoft.com/office/drawing/2014/main" id="{D90EA377-AAC1-36D0-A5B6-9BA8516523C3}"/>
              </a:ext>
            </a:extLst>
          </p:cNvPr>
          <p:cNvPicPr>
            <a:picLocks noChangeAspect="1"/>
          </p:cNvPicPr>
          <p:nvPr/>
        </p:nvPicPr>
        <p:blipFill>
          <a:blip r:embed="rId2"/>
          <a:stretch>
            <a:fillRect/>
          </a:stretch>
        </p:blipFill>
        <p:spPr>
          <a:xfrm>
            <a:off x="0" y="1761839"/>
            <a:ext cx="5014275" cy="3334322"/>
          </a:xfrm>
          <a:prstGeom prst="rect">
            <a:avLst/>
          </a:prstGeom>
        </p:spPr>
      </p:pic>
      <p:sp>
        <p:nvSpPr>
          <p:cNvPr id="4" name="TextBox 3">
            <a:extLst>
              <a:ext uri="{FF2B5EF4-FFF2-40B4-BE49-F238E27FC236}">
                <a16:creationId xmlns:a16="http://schemas.microsoft.com/office/drawing/2014/main" id="{126B07D8-AD6C-2EAA-16CD-FB988A957F44}"/>
              </a:ext>
            </a:extLst>
          </p:cNvPr>
          <p:cNvSpPr txBox="1"/>
          <p:nvPr/>
        </p:nvSpPr>
        <p:spPr>
          <a:xfrm>
            <a:off x="592531" y="5961888"/>
            <a:ext cx="5413248" cy="338554"/>
          </a:xfrm>
          <a:prstGeom prst="rect">
            <a:avLst/>
          </a:prstGeom>
          <a:noFill/>
        </p:spPr>
        <p:txBody>
          <a:bodyPr wrap="square" rtlCol="0">
            <a:spAutoFit/>
          </a:bodyPr>
          <a:lstStyle/>
          <a:p>
            <a:r>
              <a:rPr lang="en-US" sz="1600" dirty="0"/>
              <a:t>Swiss National Center for Climate Services</a:t>
            </a:r>
          </a:p>
        </p:txBody>
      </p:sp>
      <p:pic>
        <p:nvPicPr>
          <p:cNvPr id="5" name="Picture 4">
            <a:extLst>
              <a:ext uri="{FF2B5EF4-FFF2-40B4-BE49-F238E27FC236}">
                <a16:creationId xmlns:a16="http://schemas.microsoft.com/office/drawing/2014/main" id="{CEE71255-4DD5-EFF2-EC40-64371C4E015C}"/>
              </a:ext>
            </a:extLst>
          </p:cNvPr>
          <p:cNvPicPr>
            <a:picLocks noChangeAspect="1"/>
          </p:cNvPicPr>
          <p:nvPr/>
        </p:nvPicPr>
        <p:blipFill>
          <a:blip r:embed="rId3"/>
          <a:stretch>
            <a:fillRect/>
          </a:stretch>
        </p:blipFill>
        <p:spPr>
          <a:xfrm>
            <a:off x="5047193" y="2283365"/>
            <a:ext cx="4011549" cy="2595708"/>
          </a:xfrm>
          <a:prstGeom prst="rect">
            <a:avLst/>
          </a:prstGeom>
        </p:spPr>
      </p:pic>
    </p:spTree>
    <p:extLst>
      <p:ext uri="{BB962C8B-B14F-4D97-AF65-F5344CB8AC3E}">
        <p14:creationId xmlns:p14="http://schemas.microsoft.com/office/powerpoint/2010/main" val="300337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11797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93518"/>
            <a:ext cx="7772400" cy="1184420"/>
          </a:xfrm>
        </p:spPr>
        <p:txBody>
          <a:bodyPr/>
          <a:lstStyle/>
          <a:p>
            <a:pPr eaLnBrk="1" hangingPunct="1"/>
            <a:r>
              <a:rPr lang="en-US" sz="3600" dirty="0">
                <a:solidFill>
                  <a:srgbClr val="0000FF"/>
                </a:solidFill>
              </a:rPr>
              <a:t>Conventional View:</a:t>
            </a:r>
            <a:br>
              <a:rPr lang="en-US" sz="3600" dirty="0">
                <a:solidFill>
                  <a:srgbClr val="0000FF"/>
                </a:solidFill>
              </a:rPr>
            </a:br>
            <a:r>
              <a:rPr lang="en-US" sz="3600" dirty="0">
                <a:solidFill>
                  <a:srgbClr val="0000FF"/>
                </a:solidFill>
              </a:rPr>
              <a:t>Differential Advection</a:t>
            </a:r>
          </a:p>
        </p:txBody>
      </p:sp>
      <p:pic>
        <p:nvPicPr>
          <p:cNvPr id="119811" name="Picture 3" descr="flow"/>
          <p:cNvPicPr>
            <a:picLocks noGrp="1" noChangeAspect="1" noChangeArrowheads="1"/>
          </p:cNvPicPr>
          <p:nvPr>
            <p:ph idx="1"/>
          </p:nvPr>
        </p:nvPicPr>
        <p:blipFill>
          <a:blip r:embed="rId3" cstate="print">
            <a:lum bright="4000"/>
          </a:blip>
          <a:srcRect/>
          <a:stretch>
            <a:fillRect/>
          </a:stretch>
        </p:blipFill>
        <p:spPr>
          <a:xfrm>
            <a:off x="1524000" y="1277938"/>
            <a:ext cx="6096000" cy="5172075"/>
          </a:xfrm>
          <a:noFill/>
        </p:spPr>
      </p:pic>
      <p:sp>
        <p:nvSpPr>
          <p:cNvPr id="2" name="TextBox 1"/>
          <p:cNvSpPr txBox="1"/>
          <p:nvPr/>
        </p:nvSpPr>
        <p:spPr>
          <a:xfrm>
            <a:off x="5529532" y="6383547"/>
            <a:ext cx="3433313" cy="307777"/>
          </a:xfrm>
          <a:prstGeom prst="rect">
            <a:avLst/>
          </a:prstGeom>
          <a:noFill/>
        </p:spPr>
        <p:txBody>
          <a:bodyPr wrap="square" rtlCol="0">
            <a:spAutoFit/>
          </a:bodyPr>
          <a:lstStyle/>
          <a:p>
            <a:r>
              <a:rPr lang="en-US" sz="1400" dirty="0"/>
              <a:t>Emanuel, </a:t>
            </a:r>
            <a:r>
              <a:rPr lang="en-US" sz="1400" i="1" dirty="0"/>
              <a:t>Atmospheric Convection</a:t>
            </a:r>
            <a:r>
              <a:rPr lang="en-US" sz="1400" dirty="0"/>
              <a:t>, 1994</a:t>
            </a:r>
          </a:p>
        </p:txBody>
      </p:sp>
    </p:spTree>
    <p:extLst>
      <p:ext uri="{BB962C8B-B14F-4D97-AF65-F5344CB8AC3E}">
        <p14:creationId xmlns:p14="http://schemas.microsoft.com/office/powerpoint/2010/main" val="1171642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
        <p:nvSpPr>
          <p:cNvPr id="2" name="TextBox 1">
            <a:extLst>
              <a:ext uri="{FF2B5EF4-FFF2-40B4-BE49-F238E27FC236}">
                <a16:creationId xmlns:a16="http://schemas.microsoft.com/office/drawing/2014/main" id="{C22BE89F-1CA4-0BC6-C72D-E9FF8D722C6F}"/>
              </a:ext>
            </a:extLst>
          </p:cNvPr>
          <p:cNvSpPr txBox="1"/>
          <p:nvPr/>
        </p:nvSpPr>
        <p:spPr>
          <a:xfrm>
            <a:off x="6660489" y="6342278"/>
            <a:ext cx="2026311" cy="369332"/>
          </a:xfrm>
          <a:prstGeom prst="rect">
            <a:avLst/>
          </a:prstGeom>
          <a:noFill/>
        </p:spPr>
        <p:txBody>
          <a:bodyPr wrap="square" rtlCol="0">
            <a:spAutoFit/>
          </a:bodyPr>
          <a:lstStyle/>
          <a:p>
            <a:r>
              <a:rPr lang="en-US" dirty="0"/>
              <a:t>Ted Fujita</a:t>
            </a:r>
          </a:p>
        </p:txBody>
      </p:sp>
    </p:spTree>
    <p:extLst>
      <p:ext uri="{BB962C8B-B14F-4D97-AF65-F5344CB8AC3E}">
        <p14:creationId xmlns:p14="http://schemas.microsoft.com/office/powerpoint/2010/main" val="336688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446BE-1E33-45CD-8744-482BA89CB62D}"/>
              </a:ext>
            </a:extLst>
          </p:cNvPr>
          <p:cNvSpPr txBox="1"/>
          <p:nvPr/>
        </p:nvSpPr>
        <p:spPr>
          <a:xfrm>
            <a:off x="493486" y="195943"/>
            <a:ext cx="79973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Hail Climatology</a:t>
            </a:r>
          </a:p>
        </p:txBody>
      </p:sp>
      <p:pic>
        <p:nvPicPr>
          <p:cNvPr id="4" name="Picture 3">
            <a:extLst>
              <a:ext uri="{FF2B5EF4-FFF2-40B4-BE49-F238E27FC236}">
                <a16:creationId xmlns:a16="http://schemas.microsoft.com/office/drawing/2014/main" id="{1214FA85-D771-4901-9BC2-B85D3795D97B}"/>
              </a:ext>
            </a:extLst>
          </p:cNvPr>
          <p:cNvPicPr>
            <a:picLocks noChangeAspect="1"/>
          </p:cNvPicPr>
          <p:nvPr/>
        </p:nvPicPr>
        <p:blipFill>
          <a:blip r:embed="rId2"/>
          <a:stretch>
            <a:fillRect/>
          </a:stretch>
        </p:blipFill>
        <p:spPr>
          <a:xfrm>
            <a:off x="665117" y="970071"/>
            <a:ext cx="7810500" cy="4627767"/>
          </a:xfrm>
          <a:prstGeom prst="rect">
            <a:avLst/>
          </a:prstGeom>
        </p:spPr>
      </p:pic>
      <p:sp>
        <p:nvSpPr>
          <p:cNvPr id="5" name="TextBox 4">
            <a:extLst>
              <a:ext uri="{FF2B5EF4-FFF2-40B4-BE49-F238E27FC236}">
                <a16:creationId xmlns:a16="http://schemas.microsoft.com/office/drawing/2014/main" id="{A0B09C2C-F016-42E7-AF66-650C911F0E0A}"/>
              </a:ext>
            </a:extLst>
          </p:cNvPr>
          <p:cNvSpPr txBox="1"/>
          <p:nvPr/>
        </p:nvSpPr>
        <p:spPr>
          <a:xfrm>
            <a:off x="2956560" y="6402668"/>
            <a:ext cx="61874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Raupach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 based 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Prein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Holland, 2018</a:t>
            </a:r>
          </a:p>
        </p:txBody>
      </p:sp>
      <p:sp>
        <p:nvSpPr>
          <p:cNvPr id="2" name="Rectangle 1">
            <a:extLst>
              <a:ext uri="{FF2B5EF4-FFF2-40B4-BE49-F238E27FC236}">
                <a16:creationId xmlns:a16="http://schemas.microsoft.com/office/drawing/2014/main" id="{528D9EBA-0F98-4398-B0B6-9E37BB79F3C5}"/>
              </a:ext>
            </a:extLst>
          </p:cNvPr>
          <p:cNvSpPr/>
          <p:nvPr/>
        </p:nvSpPr>
        <p:spPr>
          <a:xfrm>
            <a:off x="564424" y="5761726"/>
            <a:ext cx="83357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global estimated average annual probability of hail with a diameter &gt;2.5 cm, normalized to areas of 100 km × 100 km, for 1979–2015.</a:t>
            </a:r>
          </a:p>
        </p:txBody>
      </p:sp>
    </p:spTree>
    <p:extLst>
      <p:ext uri="{BB962C8B-B14F-4D97-AF65-F5344CB8AC3E}">
        <p14:creationId xmlns:p14="http://schemas.microsoft.com/office/powerpoint/2010/main" val="3314870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title"/>
          </p:nvPr>
        </p:nvSpPr>
        <p:spPr/>
        <p:txBody>
          <a:bodyPr/>
          <a:lstStyle/>
          <a:p>
            <a:pPr eaLnBrk="1" hangingPunct="1">
              <a:defRPr/>
            </a:pPr>
            <a:r>
              <a:rPr lang="en-US" sz="3200" dirty="0">
                <a:solidFill>
                  <a:schemeClr val="accent2"/>
                </a:solidFill>
                <a:effectLst>
                  <a:outerShdw blurRad="38100" dist="38100" dir="2700000" algn="tl">
                    <a:srgbClr val="C0C0C0"/>
                  </a:outerShdw>
                </a:effectLst>
              </a:rPr>
              <a:t>Diurnal Variation of Tornadoes</a:t>
            </a:r>
          </a:p>
        </p:txBody>
      </p:sp>
      <p:pic>
        <p:nvPicPr>
          <p:cNvPr id="67587" name="Picture 5" descr="byhour"/>
          <p:cNvPicPr>
            <a:picLocks noGrp="1" noChangeAspect="1" noChangeArrowheads="1"/>
          </p:cNvPicPr>
          <p:nvPr>
            <p:ph idx="1"/>
          </p:nvPr>
        </p:nvPicPr>
        <p:blipFill>
          <a:blip r:embed="rId3" cstate="print"/>
          <a:srcRect/>
          <a:stretch>
            <a:fillRect/>
          </a:stretch>
        </p:blipFill>
        <p:spPr>
          <a:xfrm>
            <a:off x="528506" y="1756331"/>
            <a:ext cx="8034396" cy="4820637"/>
          </a:xfrm>
          <a:noFill/>
        </p:spPr>
      </p:pic>
    </p:spTree>
    <p:extLst>
      <p:ext uri="{BB962C8B-B14F-4D97-AF65-F5344CB8AC3E}">
        <p14:creationId xmlns:p14="http://schemas.microsoft.com/office/powerpoint/2010/main" val="3379982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Mark F. Britt, WFO St. Louis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626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Key Questions:</a:t>
            </a:r>
          </a:p>
        </p:txBody>
      </p:sp>
      <p:sp>
        <p:nvSpPr>
          <p:cNvPr id="3" name="Content Placeholder 2"/>
          <p:cNvSpPr>
            <a:spLocks noGrp="1"/>
          </p:cNvSpPr>
          <p:nvPr>
            <p:ph idx="1"/>
          </p:nvPr>
        </p:nvSpPr>
        <p:spPr>
          <a:xfrm>
            <a:off x="628650" y="2308704"/>
            <a:ext cx="7886700" cy="3790760"/>
          </a:xfrm>
        </p:spPr>
        <p:txBody>
          <a:bodyPr>
            <a:normAutofit/>
          </a:bodyPr>
          <a:lstStyle/>
          <a:p>
            <a:r>
              <a:rPr lang="en-US" dirty="0"/>
              <a:t>  </a:t>
            </a:r>
            <a:r>
              <a:rPr lang="en-US" sz="2400" dirty="0"/>
              <a:t>What determines geographical distribution of stored-	energy storms?</a:t>
            </a:r>
          </a:p>
          <a:p>
            <a:pPr marL="0" indent="0">
              <a:buNone/>
            </a:pPr>
            <a:endParaRPr lang="en-US" sz="2400" dirty="0"/>
          </a:p>
          <a:p>
            <a:r>
              <a:rPr lang="en-US" sz="2400" dirty="0"/>
              <a:t>  Why do tornadoes and hailstorms peak in late-	afternoon to early evening?</a:t>
            </a:r>
          </a:p>
          <a:p>
            <a:pPr marL="0" indent="0">
              <a:buNone/>
            </a:pPr>
            <a:endParaRPr lang="en-US" sz="2400" dirty="0"/>
          </a:p>
          <a:p>
            <a:r>
              <a:rPr lang="en-US" sz="2400" dirty="0"/>
              <a:t>  Why are peak CAPE values around 3000-6000 J/Kg?</a:t>
            </a:r>
          </a:p>
          <a:p>
            <a:endParaRPr lang="en-US" sz="2400" dirty="0"/>
          </a:p>
          <a:p>
            <a:r>
              <a:rPr lang="en-US" sz="2400" dirty="0"/>
              <a:t>  How might these values change with climate?</a:t>
            </a:r>
          </a:p>
        </p:txBody>
      </p:sp>
    </p:spTree>
    <p:extLst>
      <p:ext uri="{BB962C8B-B14F-4D97-AF65-F5344CB8AC3E}">
        <p14:creationId xmlns:p14="http://schemas.microsoft.com/office/powerpoint/2010/main" val="1185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746397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is advected over moist soil 	which is then subjected to solar heating.</a:t>
            </a:r>
          </a:p>
        </p:txBody>
      </p:sp>
      <p:sp>
        <p:nvSpPr>
          <p:cNvPr id="4" name="TextBox 3"/>
          <p:cNvSpPr txBox="1"/>
          <p:nvPr/>
        </p:nvSpPr>
        <p:spPr>
          <a:xfrm>
            <a:off x="2044816" y="4284967"/>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4083667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263435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2496805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370587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2976552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20479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315324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C55C-1B36-26CC-9EFC-2FDFE906C1FB}"/>
              </a:ext>
            </a:extLst>
          </p:cNvPr>
          <p:cNvSpPr>
            <a:spLocks noGrp="1"/>
          </p:cNvSpPr>
          <p:nvPr>
            <p:ph type="title"/>
          </p:nvPr>
        </p:nvSpPr>
        <p:spPr/>
        <p:txBody>
          <a:bodyPr/>
          <a:lstStyle/>
          <a:p>
            <a:r>
              <a:rPr lang="en-US" dirty="0"/>
              <a:t>Key features of PBL model</a:t>
            </a:r>
          </a:p>
        </p:txBody>
      </p:sp>
      <p:sp>
        <p:nvSpPr>
          <p:cNvPr id="3" name="Content Placeholder 2">
            <a:extLst>
              <a:ext uri="{FF2B5EF4-FFF2-40B4-BE49-F238E27FC236}">
                <a16:creationId xmlns:a16="http://schemas.microsoft.com/office/drawing/2014/main" id="{EE5F0811-6C6D-0086-65ED-86EA4167124D}"/>
              </a:ext>
            </a:extLst>
          </p:cNvPr>
          <p:cNvSpPr>
            <a:spLocks noGrp="1"/>
          </p:cNvSpPr>
          <p:nvPr>
            <p:ph idx="1"/>
          </p:nvPr>
        </p:nvSpPr>
        <p:spPr/>
        <p:txBody>
          <a:bodyPr/>
          <a:lstStyle/>
          <a:p>
            <a:r>
              <a:rPr lang="en-US" dirty="0"/>
              <a:t>  Well mixed boundary layer</a:t>
            </a:r>
          </a:p>
          <a:p>
            <a:r>
              <a:rPr lang="en-US" dirty="0"/>
              <a:t>  Dry adiabatic elevated mixed layer giving way to stable 	troposphere</a:t>
            </a:r>
          </a:p>
          <a:p>
            <a:r>
              <a:rPr lang="en-US" dirty="0"/>
              <a:t>  Surface energy balance (later replaced by soil model)</a:t>
            </a:r>
          </a:p>
          <a:p>
            <a:r>
              <a:rPr lang="en-US" dirty="0"/>
              <a:t>  Specified surface moisture (later replaced by soil model)</a:t>
            </a:r>
          </a:p>
          <a:p>
            <a:r>
              <a:rPr lang="en-US" dirty="0"/>
              <a:t>  Neutral aerodynamic surface sensible and latent  fluxes</a:t>
            </a:r>
          </a:p>
          <a:p>
            <a:r>
              <a:rPr lang="en-US" dirty="0"/>
              <a:t>  Lilly’s PBL-top entrainment formulation</a:t>
            </a:r>
          </a:p>
          <a:p>
            <a:r>
              <a:rPr lang="en-US" dirty="0"/>
              <a:t>  Entrainment of dry and moist static energy from elevated 	mixed layer during PBL growth</a:t>
            </a:r>
          </a:p>
          <a:p>
            <a:r>
              <a:rPr lang="en-US" dirty="0"/>
              <a:t>  Based on conservation of mass and moist and dry static 	energies</a:t>
            </a:r>
          </a:p>
        </p:txBody>
      </p:sp>
      <p:sp>
        <p:nvSpPr>
          <p:cNvPr id="4" name="TextBox 3">
            <a:extLst>
              <a:ext uri="{FF2B5EF4-FFF2-40B4-BE49-F238E27FC236}">
                <a16:creationId xmlns:a16="http://schemas.microsoft.com/office/drawing/2014/main" id="{F9223134-4096-CB6E-C992-559ADF505DF2}"/>
              </a:ext>
            </a:extLst>
          </p:cNvPr>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759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D9D4-7216-927E-0E91-C3FC417D89D6}"/>
              </a:ext>
            </a:extLst>
          </p:cNvPr>
          <p:cNvSpPr>
            <a:spLocks noGrp="1"/>
          </p:cNvSpPr>
          <p:nvPr>
            <p:ph type="title"/>
          </p:nvPr>
        </p:nvSpPr>
        <p:spPr/>
        <p:txBody>
          <a:bodyPr/>
          <a:lstStyle/>
          <a:p>
            <a:r>
              <a:rPr lang="en-US" dirty="0"/>
              <a:t>Key Model Parameters</a:t>
            </a:r>
          </a:p>
        </p:txBody>
      </p:sp>
      <p:sp>
        <p:nvSpPr>
          <p:cNvPr id="3" name="Content Placeholder 2">
            <a:extLst>
              <a:ext uri="{FF2B5EF4-FFF2-40B4-BE49-F238E27FC236}">
                <a16:creationId xmlns:a16="http://schemas.microsoft.com/office/drawing/2014/main" id="{90ADB23F-2FA3-CB4D-8AEC-EEDBE11571B0}"/>
              </a:ext>
            </a:extLst>
          </p:cNvPr>
          <p:cNvSpPr>
            <a:spLocks noGrp="1"/>
          </p:cNvSpPr>
          <p:nvPr>
            <p:ph idx="1"/>
          </p:nvPr>
        </p:nvSpPr>
        <p:spPr/>
        <p:txBody>
          <a:bodyPr/>
          <a:lstStyle/>
          <a:p>
            <a:pPr>
              <a:spcBef>
                <a:spcPts val="2000"/>
              </a:spcBef>
            </a:pPr>
            <a:r>
              <a:rPr lang="en-US" dirty="0"/>
              <a:t> Elevated mixed layer potential temperature</a:t>
            </a:r>
          </a:p>
          <a:p>
            <a:pPr>
              <a:spcBef>
                <a:spcPts val="2000"/>
              </a:spcBef>
            </a:pPr>
            <a:r>
              <a:rPr lang="en-US" dirty="0"/>
              <a:t> Initial boundary layer temperature and humidity</a:t>
            </a:r>
          </a:p>
          <a:p>
            <a:pPr>
              <a:spcBef>
                <a:spcPts val="2000"/>
              </a:spcBef>
            </a:pPr>
            <a:r>
              <a:rPr lang="en-US" dirty="0"/>
              <a:t> Initial depth of boundary layer</a:t>
            </a:r>
          </a:p>
          <a:p>
            <a:pPr>
              <a:spcBef>
                <a:spcPts val="2000"/>
              </a:spcBef>
            </a:pPr>
            <a:r>
              <a:rPr lang="en-US" dirty="0"/>
              <a:t> Surface wind speed</a:t>
            </a:r>
          </a:p>
          <a:p>
            <a:pPr>
              <a:spcBef>
                <a:spcPts val="2000"/>
              </a:spcBef>
            </a:pPr>
            <a:r>
              <a:rPr lang="en-US" dirty="0"/>
              <a:t> Fraction of saturated surface moisture availability</a:t>
            </a:r>
          </a:p>
          <a:p>
            <a:pPr>
              <a:spcBef>
                <a:spcPts val="2000"/>
              </a:spcBef>
            </a:pPr>
            <a:r>
              <a:rPr lang="en-US" dirty="0"/>
              <a:t> Surface exchange coefficients</a:t>
            </a:r>
          </a:p>
          <a:p>
            <a:pPr>
              <a:spcBef>
                <a:spcPts val="2000"/>
              </a:spcBef>
            </a:pPr>
            <a:r>
              <a:rPr lang="en-US" dirty="0"/>
              <a:t> Magnitude and time evolution of insolation</a:t>
            </a:r>
          </a:p>
        </p:txBody>
      </p:sp>
    </p:spTree>
    <p:extLst>
      <p:ext uri="{BB962C8B-B14F-4D97-AF65-F5344CB8AC3E}">
        <p14:creationId xmlns:p14="http://schemas.microsoft.com/office/powerpoint/2010/main" val="7857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79D-93B6-21C3-1A05-464E2F1B8EC6}"/>
              </a:ext>
            </a:extLst>
          </p:cNvPr>
          <p:cNvSpPr>
            <a:spLocks noGrp="1"/>
          </p:cNvSpPr>
          <p:nvPr>
            <p:ph type="title"/>
          </p:nvPr>
        </p:nvSpPr>
        <p:spPr/>
        <p:txBody>
          <a:bodyPr/>
          <a:lstStyle/>
          <a:p>
            <a:r>
              <a:rPr lang="en-US" dirty="0"/>
              <a:t>Impose a diurnal cycle of forcing</a:t>
            </a:r>
          </a:p>
        </p:txBody>
      </p:sp>
      <p:graphicFrame>
        <p:nvGraphicFramePr>
          <p:cNvPr id="4" name="Object 3">
            <a:extLst>
              <a:ext uri="{FF2B5EF4-FFF2-40B4-BE49-F238E27FC236}">
                <a16:creationId xmlns:a16="http://schemas.microsoft.com/office/drawing/2014/main" id="{840BE3F8-28C4-92DF-FD6A-A77373724CDB}"/>
              </a:ext>
            </a:extLst>
          </p:cNvPr>
          <p:cNvGraphicFramePr>
            <a:graphicFrameLocks noChangeAspect="1"/>
          </p:cNvGraphicFramePr>
          <p:nvPr>
            <p:extLst>
              <p:ext uri="{D42A27DB-BD31-4B8C-83A1-F6EECF244321}">
                <p14:modId xmlns:p14="http://schemas.microsoft.com/office/powerpoint/2010/main" val="2170881798"/>
              </p:ext>
            </p:extLst>
          </p:nvPr>
        </p:nvGraphicFramePr>
        <p:xfrm>
          <a:off x="2355495" y="1397203"/>
          <a:ext cx="4230745" cy="1031889"/>
        </p:xfrm>
        <a:graphic>
          <a:graphicData uri="http://schemas.openxmlformats.org/presentationml/2006/ole">
            <mc:AlternateContent xmlns:mc="http://schemas.openxmlformats.org/markup-compatibility/2006">
              <mc:Choice xmlns:v="urn:schemas-microsoft-com:vml" Requires="v">
                <p:oleObj spid="_x0000_s2051" name="Equation" r:id="rId3" imgW="2082600" imgH="507960" progId="Equation.DSMT4">
                  <p:embed/>
                </p:oleObj>
              </mc:Choice>
              <mc:Fallback>
                <p:oleObj name="Equation" r:id="rId3" imgW="2082600" imgH="507960" progId="Equation.DSMT4">
                  <p:embed/>
                  <p:pic>
                    <p:nvPicPr>
                      <p:cNvPr id="0" name=""/>
                      <p:cNvPicPr/>
                      <p:nvPr/>
                    </p:nvPicPr>
                    <p:blipFill>
                      <a:blip r:embed="rId4"/>
                      <a:stretch>
                        <a:fillRect/>
                      </a:stretch>
                    </p:blipFill>
                    <p:spPr>
                      <a:xfrm>
                        <a:off x="2355495" y="1397203"/>
                        <a:ext cx="4230745" cy="103188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BA252AE-AA26-584D-08D0-9BC54B9ECC87}"/>
              </a:ext>
            </a:extLst>
          </p:cNvPr>
          <p:cNvPicPr>
            <a:picLocks noChangeAspect="1"/>
          </p:cNvPicPr>
          <p:nvPr/>
        </p:nvPicPr>
        <p:blipFill>
          <a:blip r:embed="rId5"/>
          <a:stretch>
            <a:fillRect/>
          </a:stretch>
        </p:blipFill>
        <p:spPr>
          <a:xfrm>
            <a:off x="1137513" y="2648705"/>
            <a:ext cx="6868973" cy="4083486"/>
          </a:xfrm>
          <a:prstGeom prst="rect">
            <a:avLst/>
          </a:prstGeom>
        </p:spPr>
      </p:pic>
    </p:spTree>
    <p:extLst>
      <p:ext uri="{BB962C8B-B14F-4D97-AF65-F5344CB8AC3E}">
        <p14:creationId xmlns:p14="http://schemas.microsoft.com/office/powerpoint/2010/main" val="212855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Preliminaries:</a:t>
            </a:r>
            <a:br>
              <a:rPr lang="en-US" dirty="0">
                <a:solidFill>
                  <a:srgbClr val="0000FF"/>
                </a:solidFill>
              </a:rPr>
            </a:br>
            <a:r>
              <a:rPr lang="en-US" dirty="0">
                <a:solidFill>
                  <a:srgbClr val="0000FF"/>
                </a:solidFill>
              </a:rPr>
              <a:t>Two Broad Categories of Convection</a:t>
            </a:r>
          </a:p>
        </p:txBody>
      </p:sp>
      <p:sp>
        <p:nvSpPr>
          <p:cNvPr id="3" name="Content Placeholder 2"/>
          <p:cNvSpPr>
            <a:spLocks noGrp="1"/>
          </p:cNvSpPr>
          <p:nvPr>
            <p:ph idx="1"/>
          </p:nvPr>
        </p:nvSpPr>
        <p:spPr/>
        <p:txBody>
          <a:bodyPr/>
          <a:lstStyle/>
          <a:p>
            <a:r>
              <a:rPr lang="en-US" dirty="0"/>
              <a:t> Quasi-equilibrium convection</a:t>
            </a:r>
          </a:p>
          <a:p>
            <a:pPr lvl="1"/>
            <a:r>
              <a:rPr lang="en-US" dirty="0"/>
              <a:t>Convection consumes available energy at about the rate that large-	scale processes generate it</a:t>
            </a:r>
          </a:p>
          <a:p>
            <a:pPr lvl="1"/>
            <a:r>
              <a:rPr lang="en-US" dirty="0"/>
              <a:t>Most tropical convection and middle-latitude summer convection is of 	this type</a:t>
            </a:r>
          </a:p>
          <a:p>
            <a:pPr lvl="1"/>
            <a:r>
              <a:rPr lang="en-US" dirty="0"/>
              <a:t>Generally benign</a:t>
            </a:r>
          </a:p>
          <a:p>
            <a:pPr lvl="1"/>
            <a:r>
              <a:rPr lang="en-US" dirty="0"/>
              <a:t>Responsible for significant fraction of global mean, annual mean 	rainfall</a:t>
            </a:r>
          </a:p>
          <a:p>
            <a:r>
              <a:rPr lang="en-US" dirty="0"/>
              <a:t> Stored-energy convection</a:t>
            </a:r>
          </a:p>
          <a:p>
            <a:pPr lvl="1"/>
            <a:r>
              <a:rPr lang="en-US" dirty="0"/>
              <a:t>Convective available energy builds up over time and is then suddenly 	released</a:t>
            </a:r>
          </a:p>
          <a:p>
            <a:pPr lvl="1"/>
            <a:r>
              <a:rPr lang="en-US" dirty="0"/>
              <a:t>Comparatively rare</a:t>
            </a:r>
          </a:p>
          <a:p>
            <a:pPr lvl="1"/>
            <a:r>
              <a:rPr lang="en-US" dirty="0"/>
              <a:t>Responsible for most convection-related problems: tornadoes, 	hailstorms, flash-floods, and straight-line wind storms</a:t>
            </a:r>
          </a:p>
        </p:txBody>
      </p:sp>
    </p:spTree>
    <p:extLst>
      <p:ext uri="{BB962C8B-B14F-4D97-AF65-F5344CB8AC3E}">
        <p14:creationId xmlns:p14="http://schemas.microsoft.com/office/powerpoint/2010/main" val="20113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423358"/>
            <a:ext cx="6858000" cy="1482755"/>
          </a:xfrm>
        </p:spPr>
        <p:txBody>
          <a:bodyPr>
            <a:normAutofit/>
          </a:bodyPr>
          <a:lstStyle/>
          <a:p>
            <a:r>
              <a:rPr lang="en-US" sz="4800" dirty="0">
                <a:solidFill>
                  <a:srgbClr val="0000FF"/>
                </a:solidFill>
              </a:rPr>
              <a:t>Results</a:t>
            </a:r>
          </a:p>
        </p:txBody>
      </p:sp>
    </p:spTree>
    <p:extLst>
      <p:ext uri="{BB962C8B-B14F-4D97-AF65-F5344CB8AC3E}">
        <p14:creationId xmlns:p14="http://schemas.microsoft.com/office/powerpoint/2010/main" val="2740105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D1AB4-827A-E698-ED81-F5CD48596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3923495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18266-85BD-E424-D62F-6974DED90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1621936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27DF-A334-C389-72D3-E4B01DFC8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2695753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E6E77-51B0-14FF-1827-90A14BB553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108193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4DB0F-1788-7706-A4F9-DB268AB67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3304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30AD5-F0C6-EF15-DFA5-C407DC910FCD}"/>
              </a:ext>
            </a:extLst>
          </p:cNvPr>
          <p:cNvPicPr>
            <a:picLocks noChangeAspect="1"/>
          </p:cNvPicPr>
          <p:nvPr/>
        </p:nvPicPr>
        <p:blipFill>
          <a:blip r:embed="rId2"/>
          <a:stretch>
            <a:fillRect/>
          </a:stretch>
        </p:blipFill>
        <p:spPr>
          <a:xfrm>
            <a:off x="0" y="711025"/>
            <a:ext cx="9144000" cy="5435950"/>
          </a:xfrm>
          <a:prstGeom prst="rect">
            <a:avLst/>
          </a:prstGeom>
        </p:spPr>
      </p:pic>
    </p:spTree>
    <p:extLst>
      <p:ext uri="{BB962C8B-B14F-4D97-AF65-F5344CB8AC3E}">
        <p14:creationId xmlns:p14="http://schemas.microsoft.com/office/powerpoint/2010/main" val="1706581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3C5D-37B1-95B5-4978-C001AD07A98E}"/>
              </a:ext>
            </a:extLst>
          </p:cNvPr>
          <p:cNvSpPr>
            <a:spLocks noGrp="1"/>
          </p:cNvSpPr>
          <p:nvPr>
            <p:ph type="title"/>
          </p:nvPr>
        </p:nvSpPr>
        <p:spPr/>
        <p:txBody>
          <a:bodyPr/>
          <a:lstStyle/>
          <a:p>
            <a:r>
              <a:rPr lang="en-US" dirty="0"/>
              <a:t>Coupling to Soil Model (Preliminary)</a:t>
            </a:r>
          </a:p>
        </p:txBody>
      </p:sp>
      <p:sp>
        <p:nvSpPr>
          <p:cNvPr id="3" name="Content Placeholder 2">
            <a:extLst>
              <a:ext uri="{FF2B5EF4-FFF2-40B4-BE49-F238E27FC236}">
                <a16:creationId xmlns:a16="http://schemas.microsoft.com/office/drawing/2014/main" id="{0C94B275-62CE-87B0-73BD-8336273D63D5}"/>
              </a:ext>
            </a:extLst>
          </p:cNvPr>
          <p:cNvSpPr>
            <a:spLocks noGrp="1"/>
          </p:cNvSpPr>
          <p:nvPr>
            <p:ph idx="1"/>
          </p:nvPr>
        </p:nvSpPr>
        <p:spPr/>
        <p:txBody>
          <a:bodyPr/>
          <a:lstStyle/>
          <a:p>
            <a:pPr>
              <a:spcBef>
                <a:spcPts val="2000"/>
              </a:spcBef>
            </a:pPr>
            <a:r>
              <a:rPr lang="en-US" dirty="0"/>
              <a:t> Force-restore representation of soil (</a:t>
            </a:r>
            <a:r>
              <a:rPr lang="en-US" dirty="0" err="1"/>
              <a:t>Noilhan</a:t>
            </a:r>
            <a:r>
              <a:rPr lang="en-US" dirty="0"/>
              <a:t> and </a:t>
            </a:r>
            <a:r>
              <a:rPr lang="en-US" dirty="0" err="1"/>
              <a:t>Planton</a:t>
            </a:r>
            <a:r>
              <a:rPr lang="en-US" dirty="0"/>
              <a:t>, 	1989)</a:t>
            </a:r>
          </a:p>
          <a:p>
            <a:pPr>
              <a:spcBef>
                <a:spcPts val="2000"/>
              </a:spcBef>
            </a:pPr>
            <a:r>
              <a:rPr lang="en-US" dirty="0"/>
              <a:t> Surface and shallow soil variables: temperatures and 	volumetric moisture contents</a:t>
            </a:r>
          </a:p>
          <a:p>
            <a:pPr>
              <a:spcBef>
                <a:spcPts val="2000"/>
              </a:spcBef>
            </a:pPr>
            <a:r>
              <a:rPr lang="en-US" dirty="0"/>
              <a:t> Key soil variables include porosity, thermal conductivity and 	heat capacity, transmission of water through soil, 	vegetation cover, and variables controlling transpiration</a:t>
            </a:r>
          </a:p>
        </p:txBody>
      </p:sp>
    </p:spTree>
    <p:extLst>
      <p:ext uri="{BB962C8B-B14F-4D97-AF65-F5344CB8AC3E}">
        <p14:creationId xmlns:p14="http://schemas.microsoft.com/office/powerpoint/2010/main" val="2811965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8424-8B55-0E62-54E6-A314EA3AFBDD}"/>
              </a:ext>
            </a:extLst>
          </p:cNvPr>
          <p:cNvPicPr>
            <a:picLocks noChangeAspect="1"/>
          </p:cNvPicPr>
          <p:nvPr/>
        </p:nvPicPr>
        <p:blipFill>
          <a:blip r:embed="rId2"/>
          <a:stretch>
            <a:fillRect/>
          </a:stretch>
        </p:blipFill>
        <p:spPr>
          <a:xfrm>
            <a:off x="0" y="610524"/>
            <a:ext cx="9144000" cy="5636952"/>
          </a:xfrm>
          <a:prstGeom prst="rect">
            <a:avLst/>
          </a:prstGeom>
        </p:spPr>
      </p:pic>
      <p:sp>
        <p:nvSpPr>
          <p:cNvPr id="6" name="TextBox 5">
            <a:extLst>
              <a:ext uri="{FF2B5EF4-FFF2-40B4-BE49-F238E27FC236}">
                <a16:creationId xmlns:a16="http://schemas.microsoft.com/office/drawing/2014/main" id="{63B77C9D-FB34-F031-296C-715FE1014332}"/>
              </a:ext>
            </a:extLst>
          </p:cNvPr>
          <p:cNvSpPr txBox="1"/>
          <p:nvPr/>
        </p:nvSpPr>
        <p:spPr>
          <a:xfrm>
            <a:off x="1341997" y="230245"/>
            <a:ext cx="646000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Dependence of CAPE Evolution on Soil Type</a:t>
            </a:r>
          </a:p>
        </p:txBody>
      </p:sp>
    </p:spTree>
    <p:extLst>
      <p:ext uri="{BB962C8B-B14F-4D97-AF65-F5344CB8AC3E}">
        <p14:creationId xmlns:p14="http://schemas.microsoft.com/office/powerpoint/2010/main" val="276701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C560BA-AD38-20D5-81C0-ADD43D7F7011}"/>
              </a:ext>
            </a:extLst>
          </p:cNvPr>
          <p:cNvPicPr>
            <a:picLocks noChangeAspect="1"/>
          </p:cNvPicPr>
          <p:nvPr/>
        </p:nvPicPr>
        <p:blipFill>
          <a:blip r:embed="rId2"/>
          <a:stretch>
            <a:fillRect/>
          </a:stretch>
        </p:blipFill>
        <p:spPr>
          <a:xfrm>
            <a:off x="0" y="267462"/>
            <a:ext cx="9144000" cy="6323076"/>
          </a:xfrm>
          <a:prstGeom prst="rect">
            <a:avLst/>
          </a:prstGeom>
        </p:spPr>
      </p:pic>
      <p:sp>
        <p:nvSpPr>
          <p:cNvPr id="3" name="TextBox 2">
            <a:extLst>
              <a:ext uri="{FF2B5EF4-FFF2-40B4-BE49-F238E27FC236}">
                <a16:creationId xmlns:a16="http://schemas.microsoft.com/office/drawing/2014/main" id="{9D8F88FA-57F0-AAE9-0B6E-8E36ADFE7ADB}"/>
              </a:ext>
            </a:extLst>
          </p:cNvPr>
          <p:cNvSpPr txBox="1"/>
          <p:nvPr/>
        </p:nvSpPr>
        <p:spPr>
          <a:xfrm>
            <a:off x="5933732" y="6387643"/>
            <a:ext cx="290766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vogelwarte.ch</a:t>
            </a:r>
          </a:p>
        </p:txBody>
      </p:sp>
    </p:spTree>
    <p:extLst>
      <p:ext uri="{BB962C8B-B14F-4D97-AF65-F5344CB8AC3E}">
        <p14:creationId xmlns:p14="http://schemas.microsoft.com/office/powerpoint/2010/main" val="27830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590"/>
            <a:ext cx="9144000" cy="6124410"/>
          </a:xfrm>
          <a:prstGeom prst="rect">
            <a:avLst/>
          </a:prstGeom>
        </p:spPr>
      </p:pic>
      <p:sp>
        <p:nvSpPr>
          <p:cNvPr id="5" name="TextBox 4"/>
          <p:cNvSpPr txBox="1"/>
          <p:nvPr/>
        </p:nvSpPr>
        <p:spPr>
          <a:xfrm>
            <a:off x="207034" y="155275"/>
            <a:ext cx="8453887" cy="523220"/>
          </a:xfrm>
          <a:prstGeom prst="rect">
            <a:avLst/>
          </a:prstGeom>
          <a:noFill/>
        </p:spPr>
        <p:txBody>
          <a:bodyPr wrap="square" rtlCol="0">
            <a:spAutoFit/>
          </a:bodyPr>
          <a:lstStyle/>
          <a:p>
            <a:pPr algn="ctr"/>
            <a:r>
              <a:rPr lang="en-US" sz="2800" dirty="0">
                <a:solidFill>
                  <a:srgbClr val="0000FF"/>
                </a:solidFill>
                <a:latin typeface="Arial" panose="020B0604020202020204" pitchFamily="34" charset="0"/>
                <a:cs typeface="Arial" panose="020B0604020202020204" pitchFamily="34" charset="0"/>
              </a:rPr>
              <a:t>Quasi-Equilibrium Convection</a:t>
            </a:r>
          </a:p>
        </p:txBody>
      </p:sp>
    </p:spTree>
    <p:extLst>
      <p:ext uri="{BB962C8B-B14F-4D97-AF65-F5344CB8AC3E}">
        <p14:creationId xmlns:p14="http://schemas.microsoft.com/office/powerpoint/2010/main" val="3439310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7D0F3-9688-4273-57AC-E86475E25B53}"/>
              </a:ext>
            </a:extLst>
          </p:cNvPr>
          <p:cNvPicPr>
            <a:picLocks noChangeAspect="1"/>
          </p:cNvPicPr>
          <p:nvPr/>
        </p:nvPicPr>
        <p:blipFill>
          <a:blip r:embed="rId2"/>
          <a:stretch>
            <a:fillRect/>
          </a:stretch>
        </p:blipFill>
        <p:spPr>
          <a:xfrm>
            <a:off x="0" y="1618954"/>
            <a:ext cx="9144000" cy="4293090"/>
          </a:xfrm>
          <a:prstGeom prst="rect">
            <a:avLst/>
          </a:prstGeom>
        </p:spPr>
      </p:pic>
      <p:sp>
        <p:nvSpPr>
          <p:cNvPr id="4" name="TextBox 3">
            <a:extLst>
              <a:ext uri="{FF2B5EF4-FFF2-40B4-BE49-F238E27FC236}">
                <a16:creationId xmlns:a16="http://schemas.microsoft.com/office/drawing/2014/main" id="{F862A3C3-5518-013D-7119-697A497057BD}"/>
              </a:ext>
            </a:extLst>
          </p:cNvPr>
          <p:cNvSpPr txBox="1"/>
          <p:nvPr/>
        </p:nvSpPr>
        <p:spPr>
          <a:xfrm>
            <a:off x="285293" y="329184"/>
            <a:ext cx="8507577" cy="677108"/>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Analyze development of CAPE and CIN along trajectories</a:t>
            </a:r>
          </a:p>
          <a:p>
            <a:pPr algn="ctr"/>
            <a:r>
              <a:rPr lang="en-US" dirty="0">
                <a:solidFill>
                  <a:srgbClr val="0000FF"/>
                </a:solidFill>
                <a:latin typeface="Arial" panose="020B0604020202020204" pitchFamily="34" charset="0"/>
                <a:cs typeface="Arial" panose="020B0604020202020204" pitchFamily="34" charset="0"/>
              </a:rPr>
              <a:t>(PJ Tuckman and K. Emanuel, </a:t>
            </a:r>
            <a:r>
              <a:rPr lang="en-US" i="1" dirty="0">
                <a:solidFill>
                  <a:srgbClr val="0000FF"/>
                </a:solidFill>
                <a:latin typeface="Arial" panose="020B0604020202020204" pitchFamily="34" charset="0"/>
                <a:cs typeface="Arial" panose="020B0604020202020204" pitchFamily="34" charset="0"/>
              </a:rPr>
              <a:t>Mon. Wea. Rev</a:t>
            </a:r>
            <a:r>
              <a:rPr lang="en-US" dirty="0">
                <a:solidFill>
                  <a:srgbClr val="0000FF"/>
                </a:solidFill>
                <a:latin typeface="Arial" panose="020B0604020202020204" pitchFamily="34" charset="0"/>
                <a:cs typeface="Arial" panose="020B0604020202020204" pitchFamily="34" charset="0"/>
              </a:rPr>
              <a:t>., in press)</a:t>
            </a:r>
          </a:p>
        </p:txBody>
      </p:sp>
    </p:spTree>
    <p:extLst>
      <p:ext uri="{BB962C8B-B14F-4D97-AF65-F5344CB8AC3E}">
        <p14:creationId xmlns:p14="http://schemas.microsoft.com/office/powerpoint/2010/main" val="1036767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77C96-33F1-E0AF-1352-D205F1AEBE0B}"/>
              </a:ext>
            </a:extLst>
          </p:cNvPr>
          <p:cNvPicPr>
            <a:picLocks noChangeAspect="1"/>
          </p:cNvPicPr>
          <p:nvPr/>
        </p:nvPicPr>
        <p:blipFill rotWithShape="1">
          <a:blip r:embed="rId2"/>
          <a:srcRect r="1410"/>
          <a:stretch/>
        </p:blipFill>
        <p:spPr>
          <a:xfrm>
            <a:off x="109728" y="980318"/>
            <a:ext cx="8996944" cy="4791749"/>
          </a:xfrm>
          <a:prstGeom prst="rect">
            <a:avLst/>
          </a:prstGeom>
        </p:spPr>
      </p:pic>
    </p:spTree>
    <p:extLst>
      <p:ext uri="{BB962C8B-B14F-4D97-AF65-F5344CB8AC3E}">
        <p14:creationId xmlns:p14="http://schemas.microsoft.com/office/powerpoint/2010/main" val="1175068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0126"/>
          <a:stretch/>
        </p:blipFill>
        <p:spPr>
          <a:xfrm>
            <a:off x="118496" y="785198"/>
            <a:ext cx="8626640" cy="4753156"/>
          </a:xfrm>
          <a:prstGeom prst="rect">
            <a:avLst/>
          </a:prstGeom>
        </p:spPr>
      </p:pic>
      <p:sp>
        <p:nvSpPr>
          <p:cNvPr id="5" name="TextBox 4"/>
          <p:cNvSpPr txBox="1"/>
          <p:nvPr/>
        </p:nvSpPr>
        <p:spPr>
          <a:xfrm>
            <a:off x="290945" y="5579918"/>
            <a:ext cx="8454191" cy="646331"/>
          </a:xfrm>
          <a:prstGeom prst="rect">
            <a:avLst/>
          </a:prstGeom>
          <a:noFill/>
        </p:spPr>
        <p:txBody>
          <a:bodyPr wrap="square" rtlCol="0">
            <a:spAutoFit/>
          </a:bodyPr>
          <a:lstStyle/>
          <a:p>
            <a:pPr algn="ctr"/>
            <a:r>
              <a:rPr lang="en-US" dirty="0">
                <a:solidFill>
                  <a:srgbClr val="000000"/>
                </a:solidFill>
              </a:rPr>
              <a:t>Volumetric water content in the top 5 centimeters of soil, from NASA's Soil Moisture Active Passive (SMAP) observatory, 22 April 2015</a:t>
            </a:r>
          </a:p>
        </p:txBody>
      </p:sp>
      <p:sp>
        <p:nvSpPr>
          <p:cNvPr id="2" name="Oval 1"/>
          <p:cNvSpPr/>
          <p:nvPr/>
        </p:nvSpPr>
        <p:spPr>
          <a:xfrm>
            <a:off x="2192482" y="1246909"/>
            <a:ext cx="353291" cy="55071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940627" y="3002973"/>
            <a:ext cx="415636" cy="6442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38455" y="1724891"/>
            <a:ext cx="290945" cy="35329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26927" y="3161776"/>
            <a:ext cx="218209" cy="48543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50882" y="1179368"/>
            <a:ext cx="737754" cy="342900"/>
          </a:xfrm>
          <a:prstGeom prst="ellipse">
            <a:avLst/>
          </a:prstGeom>
          <a:noFill/>
          <a:ln w="31750">
            <a:solidFill>
              <a:srgbClr val="FF0000"/>
            </a:solidFill>
          </a:ln>
          <a:scene3d>
            <a:camera prst="orthographicFront">
              <a:rot lat="0" lon="0" rev="206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54091" y="1522268"/>
            <a:ext cx="280554" cy="55591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45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Tree>
    <p:extLst>
      <p:ext uri="{BB962C8B-B14F-4D97-AF65-F5344CB8AC3E}">
        <p14:creationId xmlns:p14="http://schemas.microsoft.com/office/powerpoint/2010/main" val="363392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4331"/>
          </a:xfrm>
        </p:spPr>
        <p:txBody>
          <a:bodyPr/>
          <a:lstStyle/>
          <a:p>
            <a:r>
              <a:rPr lang="en-US" dirty="0">
                <a:solidFill>
                  <a:srgbClr val="0000FF"/>
                </a:solidFill>
              </a:rPr>
              <a:t>Summary</a:t>
            </a:r>
          </a:p>
        </p:txBody>
      </p:sp>
      <p:sp>
        <p:nvSpPr>
          <p:cNvPr id="3" name="Content Placeholder 2"/>
          <p:cNvSpPr>
            <a:spLocks noGrp="1"/>
          </p:cNvSpPr>
          <p:nvPr>
            <p:ph idx="1"/>
          </p:nvPr>
        </p:nvSpPr>
        <p:spPr>
          <a:xfrm>
            <a:off x="628650" y="1489194"/>
            <a:ext cx="7886700" cy="4764957"/>
          </a:xfrm>
        </p:spPr>
        <p:txBody>
          <a:bodyPr>
            <a:normAutofit/>
          </a:bodyPr>
          <a:lstStyle/>
          <a:p>
            <a:pPr>
              <a:spcAft>
                <a:spcPts val="1200"/>
              </a:spcAft>
            </a:pPr>
            <a:r>
              <a:rPr lang="en-US" dirty="0"/>
              <a:t>  Large CAPE occurs when deep dry-adiabatic layers are 	advected over moist soils (connection to agriculture?) </a:t>
            </a:r>
          </a:p>
          <a:p>
            <a:pPr>
              <a:spcAft>
                <a:spcPts val="1200"/>
              </a:spcAft>
            </a:pPr>
            <a:r>
              <a:rPr lang="en-US" dirty="0"/>
              <a:t>  Diurnal peak values of CAPE increase nearly linearly with 	surface temperature of the dry land</a:t>
            </a:r>
          </a:p>
          <a:p>
            <a:pPr>
              <a:spcAft>
                <a:spcPts val="1200"/>
              </a:spcAft>
            </a:pPr>
            <a:r>
              <a:rPr lang="en-US" dirty="0"/>
              <a:t>  Imposing a diurnal cycle limits the growth of peak CAPE with 	surface temperature</a:t>
            </a:r>
          </a:p>
          <a:p>
            <a:pPr>
              <a:spcAft>
                <a:spcPts val="1200"/>
              </a:spcAft>
            </a:pPr>
            <a:r>
              <a:rPr lang="en-US" dirty="0"/>
              <a:t>  Peak CAPE also increases with surface wind speed and soil 	moisture, though it also large for very low wind speed</a:t>
            </a:r>
          </a:p>
          <a:p>
            <a:pPr>
              <a:spcAft>
                <a:spcPts val="1200"/>
              </a:spcAft>
            </a:pPr>
            <a:r>
              <a:rPr lang="en-US" dirty="0"/>
              <a:t>  Dependence on soil moisture may offer a degree of seasonal 	predictability of CAPE</a:t>
            </a:r>
          </a:p>
          <a:p>
            <a:pPr>
              <a:spcAft>
                <a:spcPts val="1200"/>
              </a:spcAft>
            </a:pPr>
            <a:r>
              <a:rPr lang="en-US" dirty="0"/>
              <a:t>  Coupling to soil thermodynamics is important</a:t>
            </a:r>
          </a:p>
          <a:p>
            <a:pPr marL="0" indent="0">
              <a:buNone/>
            </a:pPr>
            <a:endParaRPr lang="en-US" dirty="0"/>
          </a:p>
        </p:txBody>
      </p:sp>
    </p:spTree>
    <p:extLst>
      <p:ext uri="{BB962C8B-B14F-4D97-AF65-F5344CB8AC3E}">
        <p14:creationId xmlns:p14="http://schemas.microsoft.com/office/powerpoint/2010/main" val="13204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2590"/>
            <a:ext cx="7886700" cy="1325563"/>
          </a:xfrm>
        </p:spPr>
        <p:txBody>
          <a:bodyPr/>
          <a:lstStyle/>
          <a:p>
            <a:r>
              <a:rPr lang="en-US" dirty="0"/>
              <a:t>Spare Slides</a:t>
            </a:r>
          </a:p>
        </p:txBody>
      </p:sp>
    </p:spTree>
    <p:extLst>
      <p:ext uri="{BB962C8B-B14F-4D97-AF65-F5344CB8AC3E}">
        <p14:creationId xmlns:p14="http://schemas.microsoft.com/office/powerpoint/2010/main" val="4029573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We can model these circumstances with an idealized initial value problem</a:t>
            </a:r>
          </a:p>
        </p:txBody>
      </p:sp>
      <p:sp>
        <p:nvSpPr>
          <p:cNvPr id="5" name="Rectangle 4"/>
          <p:cNvSpPr/>
          <p:nvPr/>
        </p:nvSpPr>
        <p:spPr>
          <a:xfrm>
            <a:off x="2911019" y="1701977"/>
            <a:ext cx="3595377" cy="434273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898316" y="6044707"/>
            <a:ext cx="3620784" cy="307777"/>
          </a:xfrm>
          <a:prstGeom prst="rect">
            <a:avLst/>
          </a:prstGeom>
          <a:solidFill>
            <a:schemeClr val="accent6">
              <a:lumMod val="60000"/>
              <a:lumOff val="40000"/>
              <a:alpha val="51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dry surface</a:t>
            </a:r>
          </a:p>
        </p:txBody>
      </p:sp>
      <p:sp>
        <p:nvSpPr>
          <p:cNvPr id="8" name="TextBox 7"/>
          <p:cNvSpPr txBox="1"/>
          <p:nvPr/>
        </p:nvSpPr>
        <p:spPr>
          <a:xfrm>
            <a:off x="6505503" y="1590694"/>
            <a:ext cx="508473"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z=H</a:t>
            </a:r>
          </a:p>
        </p:txBody>
      </p:sp>
      <p:sp>
        <p:nvSpPr>
          <p:cNvPr id="9" name="TextBox 8"/>
          <p:cNvSpPr txBox="1"/>
          <p:nvPr/>
        </p:nvSpPr>
        <p:spPr>
          <a:xfrm>
            <a:off x="3677014" y="2675134"/>
            <a:ext cx="2063386" cy="707886"/>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Dry adiabatic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free troposphere</a:t>
            </a:r>
          </a:p>
        </p:txBody>
      </p:sp>
      <p:sp>
        <p:nvSpPr>
          <p:cNvPr id="11" name="TextBox 10"/>
          <p:cNvSpPr txBox="1"/>
          <p:nvPr/>
        </p:nvSpPr>
        <p:spPr>
          <a:xfrm>
            <a:off x="4262911" y="3553018"/>
            <a:ext cx="891591"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 =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 =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endPar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q = 0</a:t>
            </a:r>
            <a:endPar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endParaRPr>
          </a:p>
        </p:txBody>
      </p:sp>
      <p:sp>
        <p:nvSpPr>
          <p:cNvPr id="13" name="Freeform 12"/>
          <p:cNvSpPr/>
          <p:nvPr/>
        </p:nvSpPr>
        <p:spPr>
          <a:xfrm rot="19391272">
            <a:off x="2782670" y="5258817"/>
            <a:ext cx="218714" cy="850887"/>
          </a:xfrm>
          <a:custGeom>
            <a:avLst/>
            <a:gdLst>
              <a:gd name="connsiteX0" fmla="*/ 181263 w 507081"/>
              <a:gd name="connsiteY0" fmla="*/ 0 h 1054443"/>
              <a:gd name="connsiteX1" fmla="*/ 444874 w 507081"/>
              <a:gd name="connsiteY1" fmla="*/ 131806 h 1054443"/>
              <a:gd name="connsiteX2" fmla="*/ 30 w 507081"/>
              <a:gd name="connsiteY2" fmla="*/ 214184 h 1054443"/>
              <a:gd name="connsiteX3" fmla="*/ 469587 w 507081"/>
              <a:gd name="connsiteY3" fmla="*/ 313038 h 1054443"/>
              <a:gd name="connsiteX4" fmla="*/ 30 w 507081"/>
              <a:gd name="connsiteY4" fmla="*/ 395416 h 1054443"/>
              <a:gd name="connsiteX5" fmla="*/ 486063 w 507081"/>
              <a:gd name="connsiteY5" fmla="*/ 486033 h 1054443"/>
              <a:gd name="connsiteX6" fmla="*/ 30 w 507081"/>
              <a:gd name="connsiteY6" fmla="*/ 601362 h 1054443"/>
              <a:gd name="connsiteX7" fmla="*/ 502539 w 507081"/>
              <a:gd name="connsiteY7" fmla="*/ 675503 h 1054443"/>
              <a:gd name="connsiteX8" fmla="*/ 247166 w 507081"/>
              <a:gd name="connsiteY8" fmla="*/ 823784 h 1054443"/>
              <a:gd name="connsiteX9" fmla="*/ 230690 w 507081"/>
              <a:gd name="connsiteY9" fmla="*/ 1054443 h 10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081" h="1054443">
                <a:moveTo>
                  <a:pt x="181263" y="0"/>
                </a:moveTo>
                <a:cubicBezTo>
                  <a:pt x="328171" y="48054"/>
                  <a:pt x="475080" y="96109"/>
                  <a:pt x="444874" y="131806"/>
                </a:cubicBezTo>
                <a:cubicBezTo>
                  <a:pt x="414668" y="167503"/>
                  <a:pt x="-4089" y="183979"/>
                  <a:pt x="30" y="214184"/>
                </a:cubicBezTo>
                <a:cubicBezTo>
                  <a:pt x="4149" y="244389"/>
                  <a:pt x="469587" y="282833"/>
                  <a:pt x="469587" y="313038"/>
                </a:cubicBezTo>
                <a:cubicBezTo>
                  <a:pt x="469587" y="343243"/>
                  <a:pt x="-2716" y="366583"/>
                  <a:pt x="30" y="395416"/>
                </a:cubicBezTo>
                <a:cubicBezTo>
                  <a:pt x="2776" y="424249"/>
                  <a:pt x="486063" y="451709"/>
                  <a:pt x="486063" y="486033"/>
                </a:cubicBezTo>
                <a:cubicBezTo>
                  <a:pt x="486063" y="520357"/>
                  <a:pt x="-2716" y="569784"/>
                  <a:pt x="30" y="601362"/>
                </a:cubicBezTo>
                <a:cubicBezTo>
                  <a:pt x="2776" y="632940"/>
                  <a:pt x="461350" y="638433"/>
                  <a:pt x="502539" y="675503"/>
                </a:cubicBezTo>
                <a:cubicBezTo>
                  <a:pt x="543728" y="712573"/>
                  <a:pt x="292474" y="760627"/>
                  <a:pt x="247166" y="823784"/>
                </a:cubicBezTo>
                <a:cubicBezTo>
                  <a:pt x="201858" y="886941"/>
                  <a:pt x="216274" y="970692"/>
                  <a:pt x="230690" y="1054443"/>
                </a:cubicBezTo>
              </a:path>
            </a:pathLst>
          </a:custGeom>
          <a:noFill/>
          <a:ln w="254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2229717" y="5246885"/>
            <a:ext cx="364102"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err="1">
                <a:ln>
                  <a:noFill/>
                </a:ln>
                <a:solidFill>
                  <a:srgbClr val="FF0000"/>
                </a:solidFill>
                <a:effectLst/>
                <a:uLnTx/>
                <a:uFillTx/>
                <a:latin typeface="Helvetica Light" charset="0"/>
                <a:ea typeface="MS PGothic" panose="020B0600070205080204" pitchFamily="34" charset="-128"/>
                <a:cs typeface="+mn-cs"/>
              </a:rPr>
              <a:t>rad</a:t>
            </a:r>
            <a:endParaRPr kumimoji="0" lang="en-US" sz="1400" b="1" i="0" u="none" strike="noStrike" kern="1200" cap="none" spc="0" normalizeH="0" baseline="0" noProof="0" dirty="0">
              <a:ln>
                <a:noFill/>
              </a:ln>
              <a:solidFill>
                <a:srgbClr val="FF0000"/>
              </a:solidFill>
              <a:effectLst/>
              <a:uLnTx/>
              <a:uFillTx/>
              <a:latin typeface="Helvetica Light" charset="0"/>
              <a:ea typeface="MS PGothic" panose="020B0600070205080204" pitchFamily="34" charset="-128"/>
              <a:cs typeface="+mn-cs"/>
            </a:endParaRPr>
          </a:p>
        </p:txBody>
      </p:sp>
      <p:sp>
        <p:nvSpPr>
          <p:cNvPr id="15" name="Up Arrow 14"/>
          <p:cNvSpPr/>
          <p:nvPr/>
        </p:nvSpPr>
        <p:spPr>
          <a:xfrm>
            <a:off x="3425963" y="5469451"/>
            <a:ext cx="170005" cy="6865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3146273" y="5163814"/>
            <a:ext cx="280839"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a:ln>
                  <a:noFill/>
                </a:ln>
                <a:solidFill>
                  <a:srgbClr val="41719C"/>
                </a:solidFill>
                <a:effectLst/>
                <a:uLnTx/>
                <a:uFillTx/>
                <a:latin typeface="Helvetica Light" charset="0"/>
                <a:ea typeface="MS PGothic" panose="020B0600070205080204" pitchFamily="34" charset="-128"/>
                <a:cs typeface="+mn-cs"/>
              </a:rPr>
              <a:t>S</a:t>
            </a:r>
            <a:endPar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endParaRPr>
          </a:p>
        </p:txBody>
      </p:sp>
      <p:sp>
        <p:nvSpPr>
          <p:cNvPr id="3" name="TextBox 2"/>
          <p:cNvSpPr txBox="1"/>
          <p:nvPr/>
        </p:nvSpPr>
        <p:spPr>
          <a:xfrm>
            <a:off x="243739" y="2551924"/>
            <a:ext cx="2159566" cy="1323439"/>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Dry Static Energy: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c</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p</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gz</a:t>
            </a:r>
            <a:endPar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Moist Static Energy: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c</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p</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L</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v</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q</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gz</a:t>
            </a:r>
            <a:endPar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p:txBody>
      </p:sp>
      <p:sp>
        <p:nvSpPr>
          <p:cNvPr id="21" name="TextBox 20"/>
          <p:cNvSpPr txBox="1"/>
          <p:nvPr/>
        </p:nvSpPr>
        <p:spPr>
          <a:xfrm>
            <a:off x="7012690" y="5465605"/>
            <a:ext cx="57419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T=T</a:t>
            </a:r>
            <a:r>
              <a:rPr kumimoji="0" lang="en-US" sz="14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p>
        </p:txBody>
      </p:sp>
      <p:sp>
        <p:nvSpPr>
          <p:cNvPr id="22" name="TextBox 21"/>
          <p:cNvSpPr txBox="1"/>
          <p:nvPr/>
        </p:nvSpPr>
        <p:spPr>
          <a:xfrm>
            <a:off x="7012690" y="5776764"/>
            <a:ext cx="130119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T = T</a:t>
            </a:r>
            <a:r>
              <a:rPr kumimoji="0" lang="en-US" sz="14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sfc</a:t>
            </a:r>
            <a:r>
              <a:rPr kumimoji="0" lang="en-US" sz="1400" b="0" i="0" u="none" strike="noStrike" kern="1200" cap="none" spc="0" normalizeH="0" baseline="-50000" noProof="0" dirty="0">
                <a:ln>
                  <a:noFill/>
                </a:ln>
                <a:solidFill>
                  <a:prstClr val="black"/>
                </a:solidFill>
                <a:effectLst/>
                <a:uLnTx/>
                <a:uFillTx/>
                <a:latin typeface="Helvetica Light" charset="0"/>
                <a:ea typeface="MS PGothic" panose="020B0600070205080204" pitchFamily="34" charset="-128"/>
                <a:cs typeface="+mn-cs"/>
              </a:rPr>
              <a:t>0</a:t>
            </a: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q = 0</a:t>
            </a:r>
            <a:endParaRPr kumimoji="0" lang="en-US" sz="14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endParaRPr>
          </a:p>
        </p:txBody>
      </p:sp>
      <p:cxnSp>
        <p:nvCxnSpPr>
          <p:cNvPr id="24" name="Elbow Connector 23"/>
          <p:cNvCxnSpPr/>
          <p:nvPr/>
        </p:nvCxnSpPr>
        <p:spPr>
          <a:xfrm rot="9000000">
            <a:off x="6307892" y="5764793"/>
            <a:ext cx="788358" cy="9585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9000000">
            <a:off x="6316381" y="6065378"/>
            <a:ext cx="788358" cy="9585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629400" y="2887980"/>
            <a:ext cx="2247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Start with a dry-adiabatic column over a heated, dry surface</a:t>
            </a:r>
          </a:p>
        </p:txBody>
      </p:sp>
      <p:sp>
        <p:nvSpPr>
          <p:cNvPr id="7" name="TextBox 6"/>
          <p:cNvSpPr txBox="1"/>
          <p:nvPr/>
        </p:nvSpPr>
        <p:spPr>
          <a:xfrm>
            <a:off x="4907240" y="6483211"/>
            <a:ext cx="432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Agard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Emanuel,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Atmos. Sci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spTree>
    <p:extLst>
      <p:ext uri="{BB962C8B-B14F-4D97-AF65-F5344CB8AC3E}">
        <p14:creationId xmlns:p14="http://schemas.microsoft.com/office/powerpoint/2010/main" val="1013537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1019" y="4805630"/>
            <a:ext cx="3595377" cy="1239078"/>
          </a:xfrm>
          <a:prstGeom prst="rect">
            <a:avLst/>
          </a:prstGeom>
          <a:solidFill>
            <a:schemeClr val="accent1">
              <a:alpha val="2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911019" y="1701977"/>
            <a:ext cx="3595377" cy="434273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898316" y="6044707"/>
            <a:ext cx="3620784" cy="307777"/>
          </a:xfrm>
          <a:prstGeom prst="rect">
            <a:avLst/>
          </a:prstGeom>
          <a:solidFill>
            <a:schemeClr val="accent6">
              <a:lumMod val="75000"/>
              <a:alpha val="51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moist surface</a:t>
            </a:r>
          </a:p>
        </p:txBody>
      </p:sp>
      <p:sp>
        <p:nvSpPr>
          <p:cNvPr id="7" name="TextBox 6"/>
          <p:cNvSpPr txBox="1"/>
          <p:nvPr/>
        </p:nvSpPr>
        <p:spPr>
          <a:xfrm>
            <a:off x="6519099" y="4694346"/>
            <a:ext cx="47801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z=h</a:t>
            </a:r>
          </a:p>
        </p:txBody>
      </p:sp>
      <p:sp>
        <p:nvSpPr>
          <p:cNvPr id="8" name="TextBox 7"/>
          <p:cNvSpPr txBox="1"/>
          <p:nvPr/>
        </p:nvSpPr>
        <p:spPr>
          <a:xfrm>
            <a:off x="6505503" y="1590694"/>
            <a:ext cx="508473"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z=H</a:t>
            </a:r>
          </a:p>
        </p:txBody>
      </p:sp>
      <p:sp>
        <p:nvSpPr>
          <p:cNvPr id="9" name="TextBox 8"/>
          <p:cNvSpPr txBox="1"/>
          <p:nvPr/>
        </p:nvSpPr>
        <p:spPr>
          <a:xfrm>
            <a:off x="3769988" y="2675134"/>
            <a:ext cx="1877438" cy="64633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Dry adiabatic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free troposphere</a:t>
            </a:r>
          </a:p>
        </p:txBody>
      </p:sp>
      <p:sp>
        <p:nvSpPr>
          <p:cNvPr id="10" name="TextBox 9"/>
          <p:cNvSpPr txBox="1"/>
          <p:nvPr/>
        </p:nvSpPr>
        <p:spPr>
          <a:xfrm>
            <a:off x="3938304" y="5147629"/>
            <a:ext cx="1540806" cy="58477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Moist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boundary layer</a:t>
            </a:r>
          </a:p>
        </p:txBody>
      </p:sp>
      <p:sp>
        <p:nvSpPr>
          <p:cNvPr id="11" name="TextBox 10"/>
          <p:cNvSpPr txBox="1"/>
          <p:nvPr/>
        </p:nvSpPr>
        <p:spPr>
          <a:xfrm>
            <a:off x="4383206" y="3499008"/>
            <a:ext cx="891591"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 =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 =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endPar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q = 0</a:t>
            </a:r>
            <a:endPar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endParaRPr>
          </a:p>
        </p:txBody>
      </p:sp>
      <p:sp>
        <p:nvSpPr>
          <p:cNvPr id="12" name="TextBox 11"/>
          <p:cNvSpPr txBox="1"/>
          <p:nvPr/>
        </p:nvSpPr>
        <p:spPr>
          <a:xfrm>
            <a:off x="5616708" y="4944195"/>
            <a:ext cx="891591" cy="923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 &lt;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 &gt; D</a:t>
            </a:r>
            <a:r>
              <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0</a:t>
            </a:r>
            <a:endPar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q &gt; 0</a:t>
            </a:r>
            <a:endParaRPr kumimoji="0" lang="en-US" sz="18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endParaRPr>
          </a:p>
        </p:txBody>
      </p:sp>
      <p:sp>
        <p:nvSpPr>
          <p:cNvPr id="13" name="Freeform 12"/>
          <p:cNvSpPr/>
          <p:nvPr/>
        </p:nvSpPr>
        <p:spPr>
          <a:xfrm rot="19391272">
            <a:off x="2782670" y="5258817"/>
            <a:ext cx="218714" cy="850887"/>
          </a:xfrm>
          <a:custGeom>
            <a:avLst/>
            <a:gdLst>
              <a:gd name="connsiteX0" fmla="*/ 181263 w 507081"/>
              <a:gd name="connsiteY0" fmla="*/ 0 h 1054443"/>
              <a:gd name="connsiteX1" fmla="*/ 444874 w 507081"/>
              <a:gd name="connsiteY1" fmla="*/ 131806 h 1054443"/>
              <a:gd name="connsiteX2" fmla="*/ 30 w 507081"/>
              <a:gd name="connsiteY2" fmla="*/ 214184 h 1054443"/>
              <a:gd name="connsiteX3" fmla="*/ 469587 w 507081"/>
              <a:gd name="connsiteY3" fmla="*/ 313038 h 1054443"/>
              <a:gd name="connsiteX4" fmla="*/ 30 w 507081"/>
              <a:gd name="connsiteY4" fmla="*/ 395416 h 1054443"/>
              <a:gd name="connsiteX5" fmla="*/ 486063 w 507081"/>
              <a:gd name="connsiteY5" fmla="*/ 486033 h 1054443"/>
              <a:gd name="connsiteX6" fmla="*/ 30 w 507081"/>
              <a:gd name="connsiteY6" fmla="*/ 601362 h 1054443"/>
              <a:gd name="connsiteX7" fmla="*/ 502539 w 507081"/>
              <a:gd name="connsiteY7" fmla="*/ 675503 h 1054443"/>
              <a:gd name="connsiteX8" fmla="*/ 247166 w 507081"/>
              <a:gd name="connsiteY8" fmla="*/ 823784 h 1054443"/>
              <a:gd name="connsiteX9" fmla="*/ 230690 w 507081"/>
              <a:gd name="connsiteY9" fmla="*/ 1054443 h 10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081" h="1054443">
                <a:moveTo>
                  <a:pt x="181263" y="0"/>
                </a:moveTo>
                <a:cubicBezTo>
                  <a:pt x="328171" y="48054"/>
                  <a:pt x="475080" y="96109"/>
                  <a:pt x="444874" y="131806"/>
                </a:cubicBezTo>
                <a:cubicBezTo>
                  <a:pt x="414668" y="167503"/>
                  <a:pt x="-4089" y="183979"/>
                  <a:pt x="30" y="214184"/>
                </a:cubicBezTo>
                <a:cubicBezTo>
                  <a:pt x="4149" y="244389"/>
                  <a:pt x="469587" y="282833"/>
                  <a:pt x="469587" y="313038"/>
                </a:cubicBezTo>
                <a:cubicBezTo>
                  <a:pt x="469587" y="343243"/>
                  <a:pt x="-2716" y="366583"/>
                  <a:pt x="30" y="395416"/>
                </a:cubicBezTo>
                <a:cubicBezTo>
                  <a:pt x="2776" y="424249"/>
                  <a:pt x="486063" y="451709"/>
                  <a:pt x="486063" y="486033"/>
                </a:cubicBezTo>
                <a:cubicBezTo>
                  <a:pt x="486063" y="520357"/>
                  <a:pt x="-2716" y="569784"/>
                  <a:pt x="30" y="601362"/>
                </a:cubicBezTo>
                <a:cubicBezTo>
                  <a:pt x="2776" y="632940"/>
                  <a:pt x="461350" y="638433"/>
                  <a:pt x="502539" y="675503"/>
                </a:cubicBezTo>
                <a:cubicBezTo>
                  <a:pt x="543728" y="712573"/>
                  <a:pt x="292474" y="760627"/>
                  <a:pt x="247166" y="823784"/>
                </a:cubicBezTo>
                <a:cubicBezTo>
                  <a:pt x="201858" y="886941"/>
                  <a:pt x="216274" y="970692"/>
                  <a:pt x="230690" y="1054443"/>
                </a:cubicBezTo>
              </a:path>
            </a:pathLst>
          </a:custGeom>
          <a:noFill/>
          <a:ln w="254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2229717" y="5246885"/>
            <a:ext cx="364102"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err="1">
                <a:ln>
                  <a:noFill/>
                </a:ln>
                <a:solidFill>
                  <a:srgbClr val="FF0000"/>
                </a:solidFill>
                <a:effectLst/>
                <a:uLnTx/>
                <a:uFillTx/>
                <a:latin typeface="Helvetica Light" charset="0"/>
                <a:ea typeface="MS PGothic" panose="020B0600070205080204" pitchFamily="34" charset="-128"/>
                <a:cs typeface="+mn-cs"/>
              </a:rPr>
              <a:t>rad</a:t>
            </a:r>
            <a:endParaRPr kumimoji="0" lang="en-US" sz="1400" b="1" i="0" u="none" strike="noStrike" kern="1200" cap="none" spc="0" normalizeH="0" baseline="0" noProof="0" dirty="0">
              <a:ln>
                <a:noFill/>
              </a:ln>
              <a:solidFill>
                <a:srgbClr val="FF0000"/>
              </a:solidFill>
              <a:effectLst/>
              <a:uLnTx/>
              <a:uFillTx/>
              <a:latin typeface="Helvetica Light" charset="0"/>
              <a:ea typeface="MS PGothic" panose="020B0600070205080204" pitchFamily="34" charset="-128"/>
              <a:cs typeface="+mn-cs"/>
            </a:endParaRPr>
          </a:p>
        </p:txBody>
      </p:sp>
      <p:sp>
        <p:nvSpPr>
          <p:cNvPr id="15" name="Up Arrow 14"/>
          <p:cNvSpPr/>
          <p:nvPr/>
        </p:nvSpPr>
        <p:spPr>
          <a:xfrm>
            <a:off x="3425964" y="5636605"/>
            <a:ext cx="165158" cy="5193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Up Arrow 15"/>
          <p:cNvSpPr/>
          <p:nvPr/>
        </p:nvSpPr>
        <p:spPr>
          <a:xfrm>
            <a:off x="3803904" y="5830252"/>
            <a:ext cx="165158" cy="3257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own Arrow 16"/>
          <p:cNvSpPr/>
          <p:nvPr/>
        </p:nvSpPr>
        <p:spPr>
          <a:xfrm>
            <a:off x="3639157" y="4752100"/>
            <a:ext cx="145690" cy="220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3146273" y="5405860"/>
            <a:ext cx="280839"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a:ln>
                  <a:noFill/>
                </a:ln>
                <a:solidFill>
                  <a:srgbClr val="41719C"/>
                </a:solidFill>
                <a:effectLst/>
                <a:uLnTx/>
                <a:uFillTx/>
                <a:latin typeface="Helvetica Light" charset="0"/>
                <a:ea typeface="MS PGothic" panose="020B0600070205080204" pitchFamily="34" charset="-128"/>
                <a:cs typeface="+mn-cs"/>
              </a:rPr>
              <a:t>S</a:t>
            </a:r>
            <a:endPar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endParaRPr>
          </a:p>
        </p:txBody>
      </p:sp>
      <p:sp>
        <p:nvSpPr>
          <p:cNvPr id="19" name="TextBox 18"/>
          <p:cNvSpPr txBox="1"/>
          <p:nvPr/>
        </p:nvSpPr>
        <p:spPr>
          <a:xfrm>
            <a:off x="3571722" y="5586458"/>
            <a:ext cx="274659"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a:ln>
                  <a:noFill/>
                </a:ln>
                <a:solidFill>
                  <a:srgbClr val="41719C"/>
                </a:solidFill>
                <a:effectLst/>
                <a:uLnTx/>
                <a:uFillTx/>
                <a:latin typeface="Helvetica Light" charset="0"/>
                <a:ea typeface="MS PGothic" panose="020B0600070205080204" pitchFamily="34" charset="-128"/>
                <a:cs typeface="+mn-cs"/>
              </a:rPr>
              <a:t>L</a:t>
            </a:r>
            <a:endPar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endParaRPr>
          </a:p>
        </p:txBody>
      </p:sp>
      <p:sp>
        <p:nvSpPr>
          <p:cNvPr id="20" name="TextBox 19"/>
          <p:cNvSpPr txBox="1"/>
          <p:nvPr/>
        </p:nvSpPr>
        <p:spPr>
          <a:xfrm>
            <a:off x="3678951" y="4860435"/>
            <a:ext cx="284548" cy="2225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41719C"/>
                </a:solidFill>
                <a:effectLst/>
                <a:uLnTx/>
                <a:uFillTx/>
                <a:latin typeface="Helvetica Light" charset="0"/>
                <a:ea typeface="MS PGothic" panose="020B0600070205080204" pitchFamily="34" charset="-128"/>
                <a:cs typeface="+mn-cs"/>
              </a:rPr>
              <a:t>Q</a:t>
            </a:r>
            <a:r>
              <a:rPr kumimoji="0" lang="en-US" sz="1400" b="1" i="0" u="none" strike="noStrike" kern="1200" cap="none" spc="0" normalizeH="0" baseline="-25000" noProof="0" dirty="0" err="1">
                <a:ln>
                  <a:noFill/>
                </a:ln>
                <a:solidFill>
                  <a:srgbClr val="41719C"/>
                </a:solidFill>
                <a:effectLst/>
                <a:uLnTx/>
                <a:uFillTx/>
                <a:latin typeface="Helvetica Light" charset="0"/>
                <a:ea typeface="MS PGothic" panose="020B0600070205080204" pitchFamily="34" charset="-128"/>
                <a:cs typeface="+mn-cs"/>
              </a:rPr>
              <a:t>e</a:t>
            </a:r>
            <a:endParaRPr kumimoji="0" lang="en-US" sz="1400" b="1" i="0" u="none" strike="noStrike" kern="1200" cap="none" spc="0" normalizeH="0" baseline="0" noProof="0" dirty="0">
              <a:ln>
                <a:noFill/>
              </a:ln>
              <a:solidFill>
                <a:srgbClr val="41719C"/>
              </a:solidFill>
              <a:effectLst/>
              <a:uLnTx/>
              <a:uFillTx/>
              <a:latin typeface="Helvetica Light" charset="0"/>
              <a:ea typeface="MS PGothic" panose="020B0600070205080204" pitchFamily="34" charset="-128"/>
              <a:cs typeface="+mn-cs"/>
            </a:endParaRPr>
          </a:p>
        </p:txBody>
      </p:sp>
      <p:sp>
        <p:nvSpPr>
          <p:cNvPr id="3" name="TextBox 2"/>
          <p:cNvSpPr txBox="1"/>
          <p:nvPr/>
        </p:nvSpPr>
        <p:spPr>
          <a:xfrm>
            <a:off x="341523" y="2551924"/>
            <a:ext cx="1938351"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D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c</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p</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gz</a:t>
            </a:r>
            <a:endPar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M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c</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p</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L</a:t>
            </a:r>
            <a:r>
              <a:rPr kumimoji="0" lang="en-US" sz="1600" b="1" i="1"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v</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q</a:t>
            </a:r>
            <a:r>
              <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 </a:t>
            </a:r>
            <a:r>
              <a:rPr kumimoji="0" lang="en-US" sz="1600" b="1" i="1"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gz</a:t>
            </a:r>
            <a:endParaRPr kumimoji="0" lang="en-US" sz="1600" b="1" i="1"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endParaRPr>
          </a:p>
        </p:txBody>
      </p:sp>
      <p:sp>
        <p:nvSpPr>
          <p:cNvPr id="21" name="TextBox 20"/>
          <p:cNvSpPr txBox="1"/>
          <p:nvPr/>
        </p:nvSpPr>
        <p:spPr>
          <a:xfrm>
            <a:off x="7012690" y="5465605"/>
            <a:ext cx="65434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T=T</a:t>
            </a:r>
            <a:r>
              <a:rPr kumimoji="0" lang="en-US" sz="14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rPr>
              <a:t>BL</a:t>
            </a:r>
          </a:p>
        </p:txBody>
      </p:sp>
      <p:sp>
        <p:nvSpPr>
          <p:cNvPr id="22" name="TextBox 21"/>
          <p:cNvSpPr txBox="1"/>
          <p:nvPr/>
        </p:nvSpPr>
        <p:spPr>
          <a:xfrm>
            <a:off x="7012690" y="5776764"/>
            <a:ext cx="166443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T = </a:t>
            </a:r>
            <a:r>
              <a:rPr kumimoji="0" lang="en-US" sz="1400" b="0" i="0"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400" b="0" i="0"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sfc</a:t>
            </a: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 q = q*(</a:t>
            </a:r>
            <a:r>
              <a:rPr kumimoji="0" lang="en-US" sz="1400" b="0" i="0" u="none" strike="noStrike" kern="1200" cap="none" spc="0" normalizeH="0" baseline="0" noProof="0" dirty="0" err="1">
                <a:ln>
                  <a:noFill/>
                </a:ln>
                <a:solidFill>
                  <a:prstClr val="black"/>
                </a:solidFill>
                <a:effectLst/>
                <a:uLnTx/>
                <a:uFillTx/>
                <a:latin typeface="Helvetica Light" charset="0"/>
                <a:ea typeface="MS PGothic" panose="020B0600070205080204" pitchFamily="34" charset="-128"/>
                <a:cs typeface="+mn-cs"/>
              </a:rPr>
              <a:t>T</a:t>
            </a:r>
            <a:r>
              <a:rPr kumimoji="0" lang="en-US" sz="1400" b="0" i="0" u="none" strike="noStrike" kern="1200" cap="none" spc="0" normalizeH="0" baseline="-25000" noProof="0" dirty="0" err="1">
                <a:ln>
                  <a:noFill/>
                </a:ln>
                <a:solidFill>
                  <a:prstClr val="black"/>
                </a:solidFill>
                <a:effectLst/>
                <a:uLnTx/>
                <a:uFillTx/>
                <a:latin typeface="Helvetica Light" charset="0"/>
                <a:ea typeface="MS PGothic" panose="020B0600070205080204" pitchFamily="34" charset="-128"/>
                <a:cs typeface="+mn-cs"/>
              </a:rPr>
              <a:t>sfc</a:t>
            </a:r>
            <a:r>
              <a:rPr kumimoji="0" lang="en-US" sz="1400" b="0" i="0" u="none" strike="noStrike" kern="1200" cap="none" spc="0" normalizeH="0" baseline="0" noProof="0" dirty="0">
                <a:ln>
                  <a:noFill/>
                </a:ln>
                <a:solidFill>
                  <a:prstClr val="black"/>
                </a:solidFill>
                <a:effectLst/>
                <a:uLnTx/>
                <a:uFillTx/>
                <a:latin typeface="Helvetica Light" charset="0"/>
                <a:ea typeface="MS PGothic" panose="020B0600070205080204" pitchFamily="34" charset="-128"/>
                <a:cs typeface="+mn-cs"/>
              </a:rPr>
              <a:t>)</a:t>
            </a:r>
            <a:endParaRPr kumimoji="0" lang="en-US" sz="1400" b="0" i="0" u="none" strike="noStrike" kern="1200" cap="none" spc="0" normalizeH="0" baseline="-25000" noProof="0" dirty="0">
              <a:ln>
                <a:noFill/>
              </a:ln>
              <a:solidFill>
                <a:prstClr val="black"/>
              </a:solidFill>
              <a:effectLst/>
              <a:uLnTx/>
              <a:uFillTx/>
              <a:latin typeface="Helvetica Light" charset="0"/>
              <a:ea typeface="MS PGothic" panose="020B0600070205080204" pitchFamily="34" charset="-128"/>
              <a:cs typeface="+mn-cs"/>
            </a:endParaRPr>
          </a:p>
        </p:txBody>
      </p:sp>
      <p:cxnSp>
        <p:nvCxnSpPr>
          <p:cNvPr id="23" name="Elbow Connector 22"/>
          <p:cNvCxnSpPr/>
          <p:nvPr/>
        </p:nvCxnSpPr>
        <p:spPr>
          <a:xfrm rot="9000000">
            <a:off x="6307892" y="5764793"/>
            <a:ext cx="788358" cy="9585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9000000">
            <a:off x="6316381" y="6065378"/>
            <a:ext cx="788358" cy="9585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413164" y="372624"/>
            <a:ext cx="68316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panose="020F0502020204030204"/>
                <a:ea typeface="+mn-ea"/>
                <a:cs typeface="+mn-cs"/>
              </a:rPr>
              <a:t>Replace lower boundary by a moist soil surface and create an initially thin, moist boundary layer. Then heat surface with solar radiation and allow new boundary layer to develop. </a:t>
            </a:r>
          </a:p>
        </p:txBody>
      </p:sp>
      <p:sp>
        <p:nvSpPr>
          <p:cNvPr id="25" name="TextBox 24"/>
          <p:cNvSpPr txBox="1"/>
          <p:nvPr/>
        </p:nvSpPr>
        <p:spPr>
          <a:xfrm>
            <a:off x="4907240" y="6483211"/>
            <a:ext cx="432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Agard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Emanuel,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Atmos. Sci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spTree>
    <p:extLst>
      <p:ext uri="{BB962C8B-B14F-4D97-AF65-F5344CB8AC3E}">
        <p14:creationId xmlns:p14="http://schemas.microsoft.com/office/powerpoint/2010/main" val="638344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descr="Extreme hail storm falling on the high plains of Nebraska. This extreme weather event caused damage to vehicles and property, Nebraska, USA. (Extreme hail storm falling on the high plains of Nebraska. This extreme weather event caused damage to vehicl">
            <a:extLst>
              <a:ext uri="{FF2B5EF4-FFF2-40B4-BE49-F238E27FC236}">
                <a16:creationId xmlns:a16="http://schemas.microsoft.com/office/drawing/2014/main" id="{3687B03D-2E15-EF37-20F1-F95C52280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9592"/>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C370D-9CC7-04FB-C31E-77E25E69722A}"/>
              </a:ext>
            </a:extLst>
          </p:cNvPr>
          <p:cNvSpPr txBox="1"/>
          <p:nvPr/>
        </p:nvSpPr>
        <p:spPr>
          <a:xfrm>
            <a:off x="1667866" y="219456"/>
            <a:ext cx="55595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90000"/>
                  </a:srgbClr>
                </a:solidFill>
                <a:effectLst/>
                <a:uLnTx/>
                <a:uFillTx/>
                <a:latin typeface="Arial" panose="020B0604020202020204" pitchFamily="34" charset="0"/>
                <a:ea typeface="+mn-ea"/>
                <a:cs typeface="Arial" panose="020B0604020202020204" pitchFamily="34" charset="0"/>
              </a:rPr>
              <a:t>Hailstorm in Nebraska, USA</a:t>
            </a:r>
          </a:p>
        </p:txBody>
      </p:sp>
    </p:spTree>
    <p:extLst>
      <p:ext uri="{BB962C8B-B14F-4D97-AF65-F5344CB8AC3E}">
        <p14:creationId xmlns:p14="http://schemas.microsoft.com/office/powerpoint/2010/main" val="1482852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E9F16-C867-67DF-5C51-8F346EB4322B}"/>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1251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spTree>
    <p:extLst>
      <p:ext uri="{BB962C8B-B14F-4D97-AF65-F5344CB8AC3E}">
        <p14:creationId xmlns:p14="http://schemas.microsoft.com/office/powerpoint/2010/main" val="1095720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75046-EB5D-E743-FA73-4EAFFCEA4C2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75304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006D7-8BF2-9D96-6702-726709002D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0371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A8A5-E06E-2BD8-0EBF-7B67E4D4E10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079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284" y="553673"/>
            <a:ext cx="7852096"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Formalized by very simple model whose variables are:</a:t>
            </a:r>
          </a:p>
        </p:txBody>
      </p:sp>
      <p:sp>
        <p:nvSpPr>
          <p:cNvPr id="3" name="TextBox 2"/>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graphicFrame>
        <p:nvGraphicFramePr>
          <p:cNvPr id="4" name="Object 3"/>
          <p:cNvGraphicFramePr>
            <a:graphicFrameLocks noChangeAspect="1"/>
          </p:cNvGraphicFramePr>
          <p:nvPr/>
        </p:nvGraphicFramePr>
        <p:xfrm>
          <a:off x="1274717" y="2295945"/>
          <a:ext cx="3181467" cy="643443"/>
        </p:xfrm>
        <a:graphic>
          <a:graphicData uri="http://schemas.openxmlformats.org/presentationml/2006/ole">
            <mc:AlternateContent xmlns:mc="http://schemas.openxmlformats.org/markup-compatibility/2006">
              <mc:Choice xmlns:v="urn:schemas-microsoft-com:vml" Requires="v">
                <p:oleObj spid="_x0000_s3080" name="Equation" r:id="rId3" imgW="1130040" imgH="228600" progId="Equation.DSMT4">
                  <p:embed/>
                </p:oleObj>
              </mc:Choice>
              <mc:Fallback>
                <p:oleObj name="Equation" r:id="rId3" imgW="1130040" imgH="228600" progId="Equation.DSMT4">
                  <p:embed/>
                  <p:pic>
                    <p:nvPicPr>
                      <p:cNvPr id="4" name="Object 3"/>
                      <p:cNvPicPr/>
                      <p:nvPr/>
                    </p:nvPicPr>
                    <p:blipFill>
                      <a:blip r:embed="rId4"/>
                      <a:stretch>
                        <a:fillRect/>
                      </a:stretch>
                    </p:blipFill>
                    <p:spPr>
                      <a:xfrm>
                        <a:off x="1274717" y="2295945"/>
                        <a:ext cx="3181467" cy="64344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74717" y="1571992"/>
          <a:ext cx="2064325" cy="609145"/>
        </p:xfrm>
        <a:graphic>
          <a:graphicData uri="http://schemas.openxmlformats.org/presentationml/2006/ole">
            <mc:AlternateContent xmlns:mc="http://schemas.openxmlformats.org/markup-compatibility/2006">
              <mc:Choice xmlns:v="urn:schemas-microsoft-com:vml" Requires="v">
                <p:oleObj spid="_x0000_s3081" name="Equation" r:id="rId5" imgW="774360" imgH="228600" progId="Equation.DSMT4">
                  <p:embed/>
                </p:oleObj>
              </mc:Choice>
              <mc:Fallback>
                <p:oleObj name="Equation" r:id="rId5" imgW="774360" imgH="228600" progId="Equation.DSMT4">
                  <p:embed/>
                  <p:pic>
                    <p:nvPicPr>
                      <p:cNvPr id="5" name="Object 4"/>
                      <p:cNvPicPr/>
                      <p:nvPr/>
                    </p:nvPicPr>
                    <p:blipFill>
                      <a:blip r:embed="rId6"/>
                      <a:stretch>
                        <a:fillRect/>
                      </a:stretch>
                    </p:blipFill>
                    <p:spPr>
                      <a:xfrm>
                        <a:off x="1274717" y="1571992"/>
                        <a:ext cx="2064325" cy="60914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274717" y="3013285"/>
          <a:ext cx="394692" cy="570111"/>
        </p:xfrm>
        <a:graphic>
          <a:graphicData uri="http://schemas.openxmlformats.org/presentationml/2006/ole">
            <mc:AlternateContent xmlns:mc="http://schemas.openxmlformats.org/markup-compatibility/2006">
              <mc:Choice xmlns:v="urn:schemas-microsoft-com:vml" Requires="v">
                <p:oleObj spid="_x0000_s3082" name="Equation" r:id="rId7" imgW="114120" imgH="164880" progId="Equation.DSMT4">
                  <p:embed/>
                </p:oleObj>
              </mc:Choice>
              <mc:Fallback>
                <p:oleObj name="Equation" r:id="rId7" imgW="114120" imgH="164880" progId="Equation.DSMT4">
                  <p:embed/>
                  <p:pic>
                    <p:nvPicPr>
                      <p:cNvPr id="6" name="Object 5"/>
                      <p:cNvPicPr/>
                      <p:nvPr/>
                    </p:nvPicPr>
                    <p:blipFill>
                      <a:blip r:embed="rId8"/>
                      <a:stretch>
                        <a:fillRect/>
                      </a:stretch>
                    </p:blipFill>
                    <p:spPr>
                      <a:xfrm>
                        <a:off x="1274717" y="3013285"/>
                        <a:ext cx="394692" cy="57011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74717" y="3377083"/>
          <a:ext cx="1527984" cy="1136193"/>
        </p:xfrm>
        <a:graphic>
          <a:graphicData uri="http://schemas.openxmlformats.org/presentationml/2006/ole">
            <mc:AlternateContent xmlns:mc="http://schemas.openxmlformats.org/markup-compatibility/2006">
              <mc:Choice xmlns:v="urn:schemas-microsoft-com:vml" Requires="v">
                <p:oleObj spid="_x0000_s3083" name="Equation" r:id="rId9" imgW="495000" imgH="368280" progId="Equation.DSMT4">
                  <p:embed/>
                </p:oleObj>
              </mc:Choice>
              <mc:Fallback>
                <p:oleObj name="Equation" r:id="rId9" imgW="495000" imgH="368280" progId="Equation.DSMT4">
                  <p:embed/>
                  <p:pic>
                    <p:nvPicPr>
                      <p:cNvPr id="7" name="Object 6"/>
                      <p:cNvPicPr/>
                      <p:nvPr/>
                    </p:nvPicPr>
                    <p:blipFill>
                      <a:blip r:embed="rId10"/>
                      <a:stretch>
                        <a:fillRect/>
                      </a:stretch>
                    </p:blipFill>
                    <p:spPr>
                      <a:xfrm>
                        <a:off x="1274717" y="3377083"/>
                        <a:ext cx="1527984" cy="11361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4717" y="4513276"/>
          <a:ext cx="500933" cy="616533"/>
        </p:xfrm>
        <a:graphic>
          <a:graphicData uri="http://schemas.openxmlformats.org/presentationml/2006/ole">
            <mc:AlternateContent xmlns:mc="http://schemas.openxmlformats.org/markup-compatibility/2006">
              <mc:Choice xmlns:v="urn:schemas-microsoft-com:vml" Requires="v">
                <p:oleObj spid="_x0000_s3084" name="Equation" r:id="rId11" imgW="164880" imgH="203040" progId="Equation.DSMT4">
                  <p:embed/>
                </p:oleObj>
              </mc:Choice>
              <mc:Fallback>
                <p:oleObj name="Equation" r:id="rId11" imgW="164880" imgH="203040" progId="Equation.DSMT4">
                  <p:embed/>
                  <p:pic>
                    <p:nvPicPr>
                      <p:cNvPr id="8" name="Object 7"/>
                      <p:cNvPicPr/>
                      <p:nvPr/>
                    </p:nvPicPr>
                    <p:blipFill>
                      <a:blip r:embed="rId12"/>
                      <a:stretch>
                        <a:fillRect/>
                      </a:stretch>
                    </p:blipFill>
                    <p:spPr>
                      <a:xfrm>
                        <a:off x="1274717" y="4513276"/>
                        <a:ext cx="500933" cy="61653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274717" y="5253009"/>
          <a:ext cx="539750" cy="615950"/>
        </p:xfrm>
        <a:graphic>
          <a:graphicData uri="http://schemas.openxmlformats.org/presentationml/2006/ole">
            <mc:AlternateContent xmlns:mc="http://schemas.openxmlformats.org/markup-compatibility/2006">
              <mc:Choice xmlns:v="urn:schemas-microsoft-com:vml" Requires="v">
                <p:oleObj spid="_x0000_s3085" name="Equation" r:id="rId13" imgW="177480" imgH="203040" progId="Equation.DSMT4">
                  <p:embed/>
                </p:oleObj>
              </mc:Choice>
              <mc:Fallback>
                <p:oleObj name="Equation" r:id="rId13" imgW="177480" imgH="203040" progId="Equation.DSMT4">
                  <p:embed/>
                  <p:pic>
                    <p:nvPicPr>
                      <p:cNvPr id="9" name="Object 8"/>
                      <p:cNvPicPr/>
                      <p:nvPr/>
                    </p:nvPicPr>
                    <p:blipFill>
                      <a:blip r:embed="rId14"/>
                      <a:stretch>
                        <a:fillRect/>
                      </a:stretch>
                    </p:blipFill>
                    <p:spPr>
                      <a:xfrm>
                        <a:off x="1274717" y="5253009"/>
                        <a:ext cx="539750" cy="615950"/>
                      </a:xfrm>
                      <a:prstGeom prst="rect">
                        <a:avLst/>
                      </a:prstGeom>
                    </p:spPr>
                  </p:pic>
                </p:oleObj>
              </mc:Fallback>
            </mc:AlternateContent>
          </a:graphicData>
        </a:graphic>
      </p:graphicFrame>
      <p:sp>
        <p:nvSpPr>
          <p:cNvPr id="10" name="TextBox 9"/>
          <p:cNvSpPr txBox="1"/>
          <p:nvPr/>
        </p:nvSpPr>
        <p:spPr>
          <a:xfrm>
            <a:off x="4817891" y="1614201"/>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1" name="TextBox 10"/>
          <p:cNvSpPr txBox="1"/>
          <p:nvPr/>
        </p:nvSpPr>
        <p:spPr>
          <a:xfrm>
            <a:off x="4817891" y="2364197"/>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2" name="TextBox 11"/>
          <p:cNvSpPr txBox="1"/>
          <p:nvPr/>
        </p:nvSpPr>
        <p:spPr>
          <a:xfrm>
            <a:off x="4817890" y="3098285"/>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PBL depth</a:t>
            </a:r>
          </a:p>
        </p:txBody>
      </p:sp>
      <p:sp>
        <p:nvSpPr>
          <p:cNvPr id="13" name="TextBox 12"/>
          <p:cNvSpPr txBox="1"/>
          <p:nvPr/>
        </p:nvSpPr>
        <p:spPr>
          <a:xfrm>
            <a:off x="4817890" y="37451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Entrainment velocity</a:t>
            </a:r>
          </a:p>
        </p:txBody>
      </p:sp>
      <p:sp>
        <p:nvSpPr>
          <p:cNvPr id="14" name="TextBox 13"/>
          <p:cNvSpPr txBox="1"/>
          <p:nvPr/>
        </p:nvSpPr>
        <p:spPr>
          <a:xfrm>
            <a:off x="4817889" y="4663766"/>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6" name="TextBox 15"/>
          <p:cNvSpPr txBox="1"/>
          <p:nvPr/>
        </p:nvSpPr>
        <p:spPr>
          <a:xfrm>
            <a:off x="4817889" y="5360929"/>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Tree>
    <p:extLst>
      <p:ext uri="{BB962C8B-B14F-4D97-AF65-F5344CB8AC3E}">
        <p14:creationId xmlns:p14="http://schemas.microsoft.com/office/powerpoint/2010/main" val="953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771" y="166720"/>
            <a:ext cx="7886700" cy="833946"/>
          </a:xfrm>
        </p:spPr>
        <p:txBody>
          <a:bodyPr>
            <a:normAutofit/>
          </a:bodyPr>
          <a:lstStyle/>
          <a:p>
            <a:r>
              <a:rPr lang="en-US" sz="2800" dirty="0">
                <a:solidFill>
                  <a:srgbClr val="0000FF"/>
                </a:solidFill>
              </a:rPr>
              <a:t>Boundary Layer Equations</a:t>
            </a:r>
          </a:p>
        </p:txBody>
      </p:sp>
      <p:graphicFrame>
        <p:nvGraphicFramePr>
          <p:cNvPr id="5" name="Object 4"/>
          <p:cNvGraphicFramePr>
            <a:graphicFrameLocks noChangeAspect="1"/>
          </p:cNvGraphicFramePr>
          <p:nvPr/>
        </p:nvGraphicFramePr>
        <p:xfrm>
          <a:off x="432686" y="1019449"/>
          <a:ext cx="3781542" cy="867646"/>
        </p:xfrm>
        <a:graphic>
          <a:graphicData uri="http://schemas.openxmlformats.org/presentationml/2006/ole">
            <mc:AlternateContent xmlns:mc="http://schemas.openxmlformats.org/markup-compatibility/2006">
              <mc:Choice xmlns:v="urn:schemas-microsoft-com:vml" Requires="v">
                <p:oleObj spid="_x0000_s4105" name="Equation" r:id="rId3" imgW="1714320" imgH="393480" progId="Equation.DSMT4">
                  <p:embed/>
                </p:oleObj>
              </mc:Choice>
              <mc:Fallback>
                <p:oleObj name="Equation" r:id="rId3" imgW="1714320" imgH="393480" progId="Equation.DSMT4">
                  <p:embed/>
                  <p:pic>
                    <p:nvPicPr>
                      <p:cNvPr id="5" name="Object 4"/>
                      <p:cNvPicPr/>
                      <p:nvPr/>
                    </p:nvPicPr>
                    <p:blipFill>
                      <a:blip r:embed="rId4"/>
                      <a:stretch>
                        <a:fillRect/>
                      </a:stretch>
                    </p:blipFill>
                    <p:spPr>
                      <a:xfrm>
                        <a:off x="432686" y="1019449"/>
                        <a:ext cx="3781542" cy="86764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4292" y="2033320"/>
          <a:ext cx="4021849" cy="848145"/>
        </p:xfrm>
        <a:graphic>
          <a:graphicData uri="http://schemas.openxmlformats.org/presentationml/2006/ole">
            <mc:AlternateContent xmlns:mc="http://schemas.openxmlformats.org/markup-compatibility/2006">
              <mc:Choice xmlns:v="urn:schemas-microsoft-com:vml" Requires="v">
                <p:oleObj spid="_x0000_s4106" name="Equation" r:id="rId5" imgW="1866600" imgH="393480" progId="Equation.DSMT4">
                  <p:embed/>
                </p:oleObj>
              </mc:Choice>
              <mc:Fallback>
                <p:oleObj name="Equation" r:id="rId5" imgW="1866600" imgH="393480" progId="Equation.DSMT4">
                  <p:embed/>
                  <p:pic>
                    <p:nvPicPr>
                      <p:cNvPr id="6" name="Object 5"/>
                      <p:cNvPicPr/>
                      <p:nvPr/>
                    </p:nvPicPr>
                    <p:blipFill>
                      <a:blip r:embed="rId6"/>
                      <a:stretch>
                        <a:fillRect/>
                      </a:stretch>
                    </p:blipFill>
                    <p:spPr>
                      <a:xfrm>
                        <a:off x="454292" y="2033320"/>
                        <a:ext cx="4021849" cy="84814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25133" y="2964126"/>
          <a:ext cx="2748552" cy="560929"/>
        </p:xfrm>
        <a:graphic>
          <a:graphicData uri="http://schemas.openxmlformats.org/presentationml/2006/ole">
            <mc:AlternateContent xmlns:mc="http://schemas.openxmlformats.org/markup-compatibility/2006">
              <mc:Choice xmlns:v="urn:schemas-microsoft-com:vml" Requires="v">
                <p:oleObj spid="_x0000_s4107" name="Equation" r:id="rId7" imgW="1244520" imgH="253800" progId="Equation.DSMT4">
                  <p:embed/>
                </p:oleObj>
              </mc:Choice>
              <mc:Fallback>
                <p:oleObj name="Equation" r:id="rId7" imgW="1244520" imgH="253800" progId="Equation.DSMT4">
                  <p:embed/>
                  <p:pic>
                    <p:nvPicPr>
                      <p:cNvPr id="7" name="Object 6"/>
                      <p:cNvPicPr/>
                      <p:nvPr/>
                    </p:nvPicPr>
                    <p:blipFill>
                      <a:blip r:embed="rId8"/>
                      <a:stretch>
                        <a:fillRect/>
                      </a:stretch>
                    </p:blipFill>
                    <p:spPr>
                      <a:xfrm>
                        <a:off x="525133" y="2964126"/>
                        <a:ext cx="2748552" cy="56092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4292" y="3692345"/>
          <a:ext cx="3045706" cy="539063"/>
        </p:xfrm>
        <a:graphic>
          <a:graphicData uri="http://schemas.openxmlformats.org/presentationml/2006/ole">
            <mc:AlternateContent xmlns:mc="http://schemas.openxmlformats.org/markup-compatibility/2006">
              <mc:Choice xmlns:v="urn:schemas-microsoft-com:vml" Requires="v">
                <p:oleObj spid="_x0000_s4108" name="Equation" r:id="rId9" imgW="1434960" imgH="253800" progId="Equation.DSMT4">
                  <p:embed/>
                </p:oleObj>
              </mc:Choice>
              <mc:Fallback>
                <p:oleObj name="Equation" r:id="rId9" imgW="1434960" imgH="253800" progId="Equation.DSMT4">
                  <p:embed/>
                  <p:pic>
                    <p:nvPicPr>
                      <p:cNvPr id="9" name="Object 8"/>
                      <p:cNvPicPr/>
                      <p:nvPr/>
                    </p:nvPicPr>
                    <p:blipFill>
                      <a:blip r:embed="rId10"/>
                      <a:stretch>
                        <a:fillRect/>
                      </a:stretch>
                    </p:blipFill>
                    <p:spPr>
                      <a:xfrm>
                        <a:off x="454292" y="3692345"/>
                        <a:ext cx="3045706" cy="5390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66725" y="4357688"/>
          <a:ext cx="4271963" cy="504825"/>
        </p:xfrm>
        <a:graphic>
          <a:graphicData uri="http://schemas.openxmlformats.org/presentationml/2006/ole">
            <mc:AlternateContent xmlns:mc="http://schemas.openxmlformats.org/markup-compatibility/2006">
              <mc:Choice xmlns:v="urn:schemas-microsoft-com:vml" Requires="v">
                <p:oleObj spid="_x0000_s4109" name="Equation" r:id="rId11" imgW="2145960" imgH="253800" progId="Equation.DSMT4">
                  <p:embed/>
                </p:oleObj>
              </mc:Choice>
              <mc:Fallback>
                <p:oleObj name="Equation" r:id="rId11" imgW="2145960" imgH="253800" progId="Equation.DSMT4">
                  <p:embed/>
                  <p:pic>
                    <p:nvPicPr>
                      <p:cNvPr id="10" name="Object 9"/>
                      <p:cNvPicPr/>
                      <p:nvPr/>
                    </p:nvPicPr>
                    <p:blipFill>
                      <a:blip r:embed="rId12"/>
                      <a:stretch>
                        <a:fillRect/>
                      </a:stretch>
                    </p:blipFill>
                    <p:spPr>
                      <a:xfrm>
                        <a:off x="466725" y="4357688"/>
                        <a:ext cx="4271963" cy="5048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2686" y="5061725"/>
          <a:ext cx="1771510" cy="483139"/>
        </p:xfrm>
        <a:graphic>
          <a:graphicData uri="http://schemas.openxmlformats.org/presentationml/2006/ole">
            <mc:AlternateContent xmlns:mc="http://schemas.openxmlformats.org/markup-compatibility/2006">
              <mc:Choice xmlns:v="urn:schemas-microsoft-com:vml" Requires="v">
                <p:oleObj spid="_x0000_s4110" name="Equation" r:id="rId13" imgW="838080" imgH="228600" progId="Equation.DSMT4">
                  <p:embed/>
                </p:oleObj>
              </mc:Choice>
              <mc:Fallback>
                <p:oleObj name="Equation" r:id="rId13" imgW="838080" imgH="228600" progId="Equation.DSMT4">
                  <p:embed/>
                  <p:pic>
                    <p:nvPicPr>
                      <p:cNvPr id="11" name="Object 10"/>
                      <p:cNvPicPr/>
                      <p:nvPr/>
                    </p:nvPicPr>
                    <p:blipFill>
                      <a:blip r:embed="rId14"/>
                      <a:stretch>
                        <a:fillRect/>
                      </a:stretch>
                    </p:blipFill>
                    <p:spPr>
                      <a:xfrm>
                        <a:off x="432686" y="5061725"/>
                        <a:ext cx="1771510" cy="48313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2686" y="5604493"/>
          <a:ext cx="1223694" cy="903203"/>
        </p:xfrm>
        <a:graphic>
          <a:graphicData uri="http://schemas.openxmlformats.org/presentationml/2006/ole">
            <mc:AlternateContent xmlns:mc="http://schemas.openxmlformats.org/markup-compatibility/2006">
              <mc:Choice xmlns:v="urn:schemas-microsoft-com:vml" Requires="v">
                <p:oleObj spid="_x0000_s4111" name="Equation" r:id="rId15" imgW="533160" imgH="393480" progId="Equation.DSMT4">
                  <p:embed/>
                </p:oleObj>
              </mc:Choice>
              <mc:Fallback>
                <p:oleObj name="Equation" r:id="rId15" imgW="533160" imgH="393480" progId="Equation.DSMT4">
                  <p:embed/>
                  <p:pic>
                    <p:nvPicPr>
                      <p:cNvPr id="12" name="Object 11"/>
                      <p:cNvPicPr/>
                      <p:nvPr/>
                    </p:nvPicPr>
                    <p:blipFill>
                      <a:blip r:embed="rId16"/>
                      <a:stretch>
                        <a:fillRect/>
                      </a:stretch>
                    </p:blipFill>
                    <p:spPr>
                      <a:xfrm>
                        <a:off x="432686" y="5604493"/>
                        <a:ext cx="1223694" cy="903203"/>
                      </a:xfrm>
                      <a:prstGeom prst="rect">
                        <a:avLst/>
                      </a:prstGeom>
                    </p:spPr>
                  </p:pic>
                </p:oleObj>
              </mc:Fallback>
            </mc:AlternateContent>
          </a:graphicData>
        </a:graphic>
      </p:graphicFrame>
      <p:sp>
        <p:nvSpPr>
          <p:cNvPr id="13" name="TextBox 12"/>
          <p:cNvSpPr txBox="1"/>
          <p:nvPr/>
        </p:nvSpPr>
        <p:spPr>
          <a:xfrm>
            <a:off x="5162909" y="1257012"/>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4" name="TextBox 13"/>
          <p:cNvSpPr txBox="1"/>
          <p:nvPr/>
        </p:nvSpPr>
        <p:spPr>
          <a:xfrm>
            <a:off x="5162909" y="22685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5" name="TextBox 14"/>
          <p:cNvSpPr txBox="1"/>
          <p:nvPr/>
        </p:nvSpPr>
        <p:spPr>
          <a:xfrm>
            <a:off x="5193102" y="3124522"/>
            <a:ext cx="3950898" cy="400110"/>
          </a:xfrm>
          <a:prstGeom prst="rect">
            <a:avLst/>
          </a:prstGeom>
          <a:noFill/>
        </p:spPr>
        <p:txBody>
          <a:bodyPr wrap="square" rtlCol="0">
            <a:spAutoFit/>
          </a:bodyPr>
          <a:lstStyle/>
          <a:p>
            <a:r>
              <a:rPr lang="en-US" sz="2000" b="1" dirty="0">
                <a:solidFill>
                  <a:srgbClr val="0000FF"/>
                </a:solidFill>
                <a:latin typeface="Arial" panose="020B0604020202020204" pitchFamily="34" charset="0"/>
                <a:cs typeface="Arial" panose="020B0604020202020204" pitchFamily="34" charset="0"/>
              </a:rPr>
              <a:t>Lilly’s entrainment formulation</a:t>
            </a:r>
          </a:p>
        </p:txBody>
      </p:sp>
      <p:sp>
        <p:nvSpPr>
          <p:cNvPr id="16" name="TextBox 15"/>
          <p:cNvSpPr txBox="1"/>
          <p:nvPr/>
        </p:nvSpPr>
        <p:spPr>
          <a:xfrm>
            <a:off x="5193102" y="3838562"/>
            <a:ext cx="3459192" cy="40990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7" name="TextBox 16"/>
          <p:cNvSpPr txBox="1"/>
          <p:nvPr/>
        </p:nvSpPr>
        <p:spPr>
          <a:xfrm>
            <a:off x="5193102" y="4389329"/>
            <a:ext cx="3493698"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
        <p:nvSpPr>
          <p:cNvPr id="18" name="TextBox 17"/>
          <p:cNvSpPr txBox="1"/>
          <p:nvPr/>
        </p:nvSpPr>
        <p:spPr>
          <a:xfrm>
            <a:off x="5206041" y="5062287"/>
            <a:ext cx="2941607"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Net surface flux</a:t>
            </a:r>
          </a:p>
        </p:txBody>
      </p:sp>
      <p:sp>
        <p:nvSpPr>
          <p:cNvPr id="19" name="TextBox 18"/>
          <p:cNvSpPr txBox="1"/>
          <p:nvPr/>
        </p:nvSpPr>
        <p:spPr>
          <a:xfrm>
            <a:off x="5206041" y="5856039"/>
            <a:ext cx="369307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Boundary layer mass</a:t>
            </a:r>
          </a:p>
        </p:txBody>
      </p:sp>
    </p:spTree>
    <p:extLst>
      <p:ext uri="{BB962C8B-B14F-4D97-AF65-F5344CB8AC3E}">
        <p14:creationId xmlns:p14="http://schemas.microsoft.com/office/powerpoint/2010/main" val="197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00FF"/>
                </a:solidFill>
              </a:rPr>
              <a:t>Note: </a:t>
            </a:r>
            <a:r>
              <a:rPr lang="en-US" sz="2400" i="1" dirty="0" err="1">
                <a:solidFill>
                  <a:srgbClr val="0000FF"/>
                </a:solidFill>
              </a:rPr>
              <a:t>M</a:t>
            </a:r>
            <a:r>
              <a:rPr lang="en-US" sz="2400" i="1" baseline="-25000" dirty="0" err="1">
                <a:solidFill>
                  <a:srgbClr val="0000FF"/>
                </a:solidFill>
              </a:rPr>
              <a:t>s</a:t>
            </a:r>
            <a:r>
              <a:rPr lang="en-US" sz="2400" dirty="0">
                <a:solidFill>
                  <a:srgbClr val="0000FF"/>
                </a:solidFill>
              </a:rPr>
              <a:t> is related to </a:t>
            </a:r>
            <a:r>
              <a:rPr lang="en-US" sz="2400" i="1" dirty="0">
                <a:solidFill>
                  <a:srgbClr val="0000FF"/>
                </a:solidFill>
              </a:rPr>
              <a:t>D</a:t>
            </a:r>
            <a:r>
              <a:rPr lang="en-US" sz="2400" i="1" baseline="-25000" dirty="0">
                <a:solidFill>
                  <a:srgbClr val="0000FF"/>
                </a:solidFill>
              </a:rPr>
              <a:t>s</a:t>
            </a:r>
            <a:r>
              <a:rPr lang="en-US" sz="2400" dirty="0">
                <a:solidFill>
                  <a:srgbClr val="0000FF"/>
                </a:solidFill>
              </a:rPr>
              <a:t> by Clausius-Clapeyron Equation</a:t>
            </a:r>
          </a:p>
        </p:txBody>
      </p:sp>
      <p:sp>
        <p:nvSpPr>
          <p:cNvPr id="3" name="TextBox 2"/>
          <p:cNvSpPr txBox="1"/>
          <p:nvPr/>
        </p:nvSpPr>
        <p:spPr>
          <a:xfrm>
            <a:off x="1017917" y="2294626"/>
            <a:ext cx="5917721" cy="3498394"/>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Initial conditions:</a:t>
            </a:r>
          </a:p>
          <a:p>
            <a:r>
              <a:rPr lang="en-US" sz="2400" dirty="0">
                <a:solidFill>
                  <a:srgbClr val="0000FF"/>
                </a:solidFill>
                <a:latin typeface="Arial" panose="020B0604020202020204" pitchFamily="34" charset="0"/>
                <a:cs typeface="Arial" panose="020B0604020202020204" pitchFamily="34" charset="0"/>
              </a:rPr>
              <a:t>	</a:t>
            </a: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M (t=0) = D</a:t>
            </a:r>
            <a:r>
              <a:rPr lang="en-US" sz="2400" i="1" baseline="-25000" dirty="0">
                <a:solidFill>
                  <a:srgbClr val="0000FF"/>
                </a:solidFill>
                <a:latin typeface="Arial" panose="020B0604020202020204" pitchFamily="34" charset="0"/>
                <a:cs typeface="Arial" panose="020B0604020202020204" pitchFamily="34" charset="0"/>
              </a:rPr>
              <a:t>0</a:t>
            </a:r>
          </a:p>
          <a:p>
            <a:endParaRPr lang="en-US" sz="2400" i="1" baseline="-250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D (t=0) </a:t>
            </a:r>
            <a:r>
              <a:rPr lang="en-US" sz="2400" dirty="0">
                <a:solidFill>
                  <a:srgbClr val="0000FF"/>
                </a:solidFill>
                <a:latin typeface="Arial" panose="020B0604020202020204" pitchFamily="34" charset="0"/>
                <a:cs typeface="Arial" panose="020B0604020202020204" pitchFamily="34" charset="0"/>
              </a:rPr>
              <a:t>determined so that air is 			just saturated at boundary 			layer top</a:t>
            </a:r>
          </a:p>
          <a:p>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h=h</a:t>
            </a:r>
            <a:r>
              <a:rPr lang="en-US" sz="2400" i="1" baseline="-25000" dirty="0">
                <a:solidFill>
                  <a:srgbClr val="0000FF"/>
                </a:solidFill>
                <a:latin typeface="Arial" panose="020B0604020202020204" pitchFamily="34" charset="0"/>
                <a:cs typeface="Arial" panose="020B0604020202020204" pitchFamily="34" charset="0"/>
              </a:rPr>
              <a:t>0</a:t>
            </a:r>
          </a:p>
          <a:p>
            <a:endParaRPr lang="en-US" sz="2000" i="1" baseline="-25000"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3976776" y="3069858"/>
            <a:ext cx="516722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Initial dry static energy of free troposphere</a:t>
            </a:r>
          </a:p>
        </p:txBody>
      </p:sp>
    </p:spTree>
    <p:extLst>
      <p:ext uri="{BB962C8B-B14F-4D97-AF65-F5344CB8AC3E}">
        <p14:creationId xmlns:p14="http://schemas.microsoft.com/office/powerpoint/2010/main" val="2762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24" y="218477"/>
            <a:ext cx="7886700" cy="1153123"/>
          </a:xfrm>
        </p:spPr>
        <p:txBody>
          <a:bodyPr>
            <a:normAutofit/>
          </a:bodyPr>
          <a:lstStyle/>
          <a:p>
            <a:r>
              <a:rPr lang="en-US" sz="2800" dirty="0" err="1">
                <a:solidFill>
                  <a:srgbClr val="0000FF"/>
                </a:solidFill>
              </a:rPr>
              <a:t>Nondimensionalize</a:t>
            </a:r>
            <a:r>
              <a:rPr lang="en-US" sz="2800" dirty="0">
                <a:solidFill>
                  <a:srgbClr val="0000FF"/>
                </a:solidFill>
              </a:rPr>
              <a:t>:</a:t>
            </a:r>
          </a:p>
        </p:txBody>
      </p:sp>
      <p:graphicFrame>
        <p:nvGraphicFramePr>
          <p:cNvPr id="3" name="Object 2"/>
          <p:cNvGraphicFramePr>
            <a:graphicFrameLocks noChangeAspect="1"/>
          </p:cNvGraphicFramePr>
          <p:nvPr/>
        </p:nvGraphicFramePr>
        <p:xfrm>
          <a:off x="2993366" y="1669881"/>
          <a:ext cx="3425924" cy="3592232"/>
        </p:xfrm>
        <a:graphic>
          <a:graphicData uri="http://schemas.openxmlformats.org/presentationml/2006/ole">
            <mc:AlternateContent xmlns:mc="http://schemas.openxmlformats.org/markup-compatibility/2006">
              <mc:Choice xmlns:v="urn:schemas-microsoft-com:vml" Requires="v">
                <p:oleObj spid="_x0000_s5123" name="Equation" r:id="rId3" imgW="1307880" imgH="1371600" progId="Equation.DSMT4">
                  <p:embed/>
                </p:oleObj>
              </mc:Choice>
              <mc:Fallback>
                <p:oleObj name="Equation" r:id="rId3" imgW="1307880" imgH="1371600" progId="Equation.DSMT4">
                  <p:embed/>
                  <p:pic>
                    <p:nvPicPr>
                      <p:cNvPr id="3" name="Object 2"/>
                      <p:cNvPicPr/>
                      <p:nvPr/>
                    </p:nvPicPr>
                    <p:blipFill>
                      <a:blip r:embed="rId4"/>
                      <a:stretch>
                        <a:fillRect/>
                      </a:stretch>
                    </p:blipFill>
                    <p:spPr>
                      <a:xfrm>
                        <a:off x="2993366" y="1669881"/>
                        <a:ext cx="3425924" cy="3592232"/>
                      </a:xfrm>
                      <a:prstGeom prst="rect">
                        <a:avLst/>
                      </a:prstGeom>
                    </p:spPr>
                  </p:pic>
                </p:oleObj>
              </mc:Fallback>
            </mc:AlternateContent>
          </a:graphicData>
        </a:graphic>
      </p:graphicFrame>
    </p:spTree>
    <p:extLst>
      <p:ext uri="{BB962C8B-B14F-4D97-AF65-F5344CB8AC3E}">
        <p14:creationId xmlns:p14="http://schemas.microsoft.com/office/powerpoint/2010/main" val="3193356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71" y="235730"/>
            <a:ext cx="7886700" cy="1153123"/>
          </a:xfrm>
        </p:spPr>
        <p:txBody>
          <a:bodyPr>
            <a:normAutofit/>
          </a:bodyPr>
          <a:lstStyle/>
          <a:p>
            <a:r>
              <a:rPr lang="en-US" sz="2800" dirty="0">
                <a:solidFill>
                  <a:srgbClr val="0000FF"/>
                </a:solidFill>
              </a:rPr>
              <a:t>Equations are normalized and recombined to arrive at</a:t>
            </a:r>
          </a:p>
        </p:txBody>
      </p:sp>
      <p:graphicFrame>
        <p:nvGraphicFramePr>
          <p:cNvPr id="3" name="Object 2"/>
          <p:cNvGraphicFramePr>
            <a:graphicFrameLocks noChangeAspect="1"/>
          </p:cNvGraphicFramePr>
          <p:nvPr/>
        </p:nvGraphicFramePr>
        <p:xfrm>
          <a:off x="1033372" y="1636262"/>
          <a:ext cx="1884999" cy="779133"/>
        </p:xfrm>
        <a:graphic>
          <a:graphicData uri="http://schemas.openxmlformats.org/presentationml/2006/ole">
            <mc:AlternateContent xmlns:mc="http://schemas.openxmlformats.org/markup-compatibility/2006">
              <mc:Choice xmlns:v="urn:schemas-microsoft-com:vml" Requires="v">
                <p:oleObj spid="_x0000_s6152" name="Equation" r:id="rId3" imgW="952200" imgH="393480" progId="Equation.DSMT4">
                  <p:embed/>
                </p:oleObj>
              </mc:Choice>
              <mc:Fallback>
                <p:oleObj name="Equation" r:id="rId3" imgW="952200" imgH="393480" progId="Equation.DSMT4">
                  <p:embed/>
                  <p:pic>
                    <p:nvPicPr>
                      <p:cNvPr id="3" name="Object 2"/>
                      <p:cNvPicPr/>
                      <p:nvPr/>
                    </p:nvPicPr>
                    <p:blipFill>
                      <a:blip r:embed="rId4"/>
                      <a:stretch>
                        <a:fillRect/>
                      </a:stretch>
                    </p:blipFill>
                    <p:spPr>
                      <a:xfrm>
                        <a:off x="1033372" y="1636262"/>
                        <a:ext cx="1884999" cy="779133"/>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042420" y="2527717"/>
          <a:ext cx="1511905" cy="822264"/>
        </p:xfrm>
        <a:graphic>
          <a:graphicData uri="http://schemas.openxmlformats.org/presentationml/2006/ole">
            <mc:AlternateContent xmlns:mc="http://schemas.openxmlformats.org/markup-compatibility/2006">
              <mc:Choice xmlns:v="urn:schemas-microsoft-com:vml" Requires="v">
                <p:oleObj spid="_x0000_s6153" name="Equation" r:id="rId5" imgW="723600" imgH="393480" progId="Equation.DSMT4">
                  <p:embed/>
                </p:oleObj>
              </mc:Choice>
              <mc:Fallback>
                <p:oleObj name="Equation" r:id="rId5" imgW="723600" imgH="393480" progId="Equation.DSMT4">
                  <p:embed/>
                  <p:pic>
                    <p:nvPicPr>
                      <p:cNvPr id="4" name="Object 3"/>
                      <p:cNvPicPr/>
                      <p:nvPr/>
                    </p:nvPicPr>
                    <p:blipFill>
                      <a:blip r:embed="rId6"/>
                      <a:stretch>
                        <a:fillRect/>
                      </a:stretch>
                    </p:blipFill>
                    <p:spPr>
                      <a:xfrm>
                        <a:off x="1042420" y="2527717"/>
                        <a:ext cx="1511905" cy="82226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33372" y="3349981"/>
          <a:ext cx="2808728" cy="721508"/>
        </p:xfrm>
        <a:graphic>
          <a:graphicData uri="http://schemas.openxmlformats.org/presentationml/2006/ole">
            <mc:AlternateContent xmlns:mc="http://schemas.openxmlformats.org/markup-compatibility/2006">
              <mc:Choice xmlns:v="urn:schemas-microsoft-com:vml" Requires="v">
                <p:oleObj spid="_x0000_s6154" name="Equation" r:id="rId7" imgW="1384200" imgH="355320" progId="Equation.DSMT4">
                  <p:embed/>
                </p:oleObj>
              </mc:Choice>
              <mc:Fallback>
                <p:oleObj name="Equation" r:id="rId7" imgW="1384200" imgH="355320" progId="Equation.DSMT4">
                  <p:embed/>
                  <p:pic>
                    <p:nvPicPr>
                      <p:cNvPr id="5" name="Object 4"/>
                      <p:cNvPicPr/>
                      <p:nvPr/>
                    </p:nvPicPr>
                    <p:blipFill>
                      <a:blip r:embed="rId8"/>
                      <a:stretch>
                        <a:fillRect/>
                      </a:stretch>
                    </p:blipFill>
                    <p:spPr>
                      <a:xfrm>
                        <a:off x="1033372" y="3349981"/>
                        <a:ext cx="2808728" cy="72150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033372" y="4376523"/>
          <a:ext cx="4274803" cy="502918"/>
        </p:xfrm>
        <a:graphic>
          <a:graphicData uri="http://schemas.openxmlformats.org/presentationml/2006/ole">
            <mc:AlternateContent xmlns:mc="http://schemas.openxmlformats.org/markup-compatibility/2006">
              <mc:Choice xmlns:v="urn:schemas-microsoft-com:vml" Requires="v">
                <p:oleObj spid="_x0000_s6155" name="Equation" r:id="rId9" imgW="2158920" imgH="253800" progId="Equation.DSMT4">
                  <p:embed/>
                </p:oleObj>
              </mc:Choice>
              <mc:Fallback>
                <p:oleObj name="Equation" r:id="rId9" imgW="2158920" imgH="253800" progId="Equation.DSMT4">
                  <p:embed/>
                  <p:pic>
                    <p:nvPicPr>
                      <p:cNvPr id="6" name="Object 5"/>
                      <p:cNvPicPr/>
                      <p:nvPr/>
                    </p:nvPicPr>
                    <p:blipFill>
                      <a:blip r:embed="rId10"/>
                      <a:stretch>
                        <a:fillRect/>
                      </a:stretch>
                    </p:blipFill>
                    <p:spPr>
                      <a:xfrm>
                        <a:off x="1033372" y="4376523"/>
                        <a:ext cx="4274803" cy="5029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33371" y="5082509"/>
          <a:ext cx="2691973" cy="950108"/>
        </p:xfrm>
        <a:graphic>
          <a:graphicData uri="http://schemas.openxmlformats.org/presentationml/2006/ole">
            <mc:AlternateContent xmlns:mc="http://schemas.openxmlformats.org/markup-compatibility/2006">
              <mc:Choice xmlns:v="urn:schemas-microsoft-com:vml" Requires="v">
                <p:oleObj spid="_x0000_s6156" name="Equation" r:id="rId11" imgW="1295280" imgH="457200" progId="Equation.DSMT4">
                  <p:embed/>
                </p:oleObj>
              </mc:Choice>
              <mc:Fallback>
                <p:oleObj name="Equation" r:id="rId11" imgW="1295280" imgH="457200" progId="Equation.DSMT4">
                  <p:embed/>
                  <p:pic>
                    <p:nvPicPr>
                      <p:cNvPr id="7" name="Object 6"/>
                      <p:cNvPicPr/>
                      <p:nvPr/>
                    </p:nvPicPr>
                    <p:blipFill>
                      <a:blip r:embed="rId12"/>
                      <a:stretch>
                        <a:fillRect/>
                      </a:stretch>
                    </p:blipFill>
                    <p:spPr>
                      <a:xfrm>
                        <a:off x="1033371" y="5082509"/>
                        <a:ext cx="2691973" cy="95010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36672" y="1574800"/>
          <a:ext cx="1417637" cy="2205038"/>
        </p:xfrm>
        <a:graphic>
          <a:graphicData uri="http://schemas.openxmlformats.org/presentationml/2006/ole">
            <mc:AlternateContent xmlns:mc="http://schemas.openxmlformats.org/markup-compatibility/2006">
              <mc:Choice xmlns:v="urn:schemas-microsoft-com:vml" Requires="v">
                <p:oleObj spid="_x0000_s6157" name="Equation" r:id="rId13" imgW="571320" imgH="888840" progId="Equation.DSMT4">
                  <p:embed/>
                </p:oleObj>
              </mc:Choice>
              <mc:Fallback>
                <p:oleObj name="Equation" r:id="rId13" imgW="571320" imgH="888840" progId="Equation.DSMT4">
                  <p:embed/>
                  <p:pic>
                    <p:nvPicPr>
                      <p:cNvPr id="8" name="Object 7"/>
                      <p:cNvPicPr/>
                      <p:nvPr/>
                    </p:nvPicPr>
                    <p:blipFill>
                      <a:blip r:embed="rId14"/>
                      <a:stretch>
                        <a:fillRect/>
                      </a:stretch>
                    </p:blipFill>
                    <p:spPr>
                      <a:xfrm>
                        <a:off x="6336672" y="1574800"/>
                        <a:ext cx="1417637" cy="2205038"/>
                      </a:xfrm>
                      <a:prstGeom prst="rect">
                        <a:avLst/>
                      </a:prstGeom>
                    </p:spPr>
                  </p:pic>
                </p:oleObj>
              </mc:Fallback>
            </mc:AlternateContent>
          </a:graphicData>
        </a:graphic>
      </p:graphicFrame>
      <p:sp>
        <p:nvSpPr>
          <p:cNvPr id="9" name="TextBox 8"/>
          <p:cNvSpPr txBox="1"/>
          <p:nvPr/>
        </p:nvSpPr>
        <p:spPr>
          <a:xfrm>
            <a:off x="6104325" y="3779838"/>
            <a:ext cx="232368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Determined so that air is initially just saturated at boundary layer top</a:t>
            </a:r>
          </a:p>
        </p:txBody>
      </p:sp>
    </p:spTree>
    <p:extLst>
      <p:ext uri="{BB962C8B-B14F-4D97-AF65-F5344CB8AC3E}">
        <p14:creationId xmlns:p14="http://schemas.microsoft.com/office/powerpoint/2010/main" val="366761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738"/>
          </a:xfrm>
        </p:spPr>
        <p:txBody>
          <a:bodyPr/>
          <a:lstStyle/>
          <a:p>
            <a:r>
              <a:rPr lang="en-US" dirty="0">
                <a:solidFill>
                  <a:srgbClr val="0000FF"/>
                </a:solidFill>
              </a:rPr>
              <a:t>Long-time Asymptotic Behavior</a:t>
            </a:r>
          </a:p>
        </p:txBody>
      </p:sp>
      <p:graphicFrame>
        <p:nvGraphicFramePr>
          <p:cNvPr id="3" name="Object 2"/>
          <p:cNvGraphicFramePr>
            <a:graphicFrameLocks noChangeAspect="1"/>
          </p:cNvGraphicFramePr>
          <p:nvPr/>
        </p:nvGraphicFramePr>
        <p:xfrm>
          <a:off x="786801" y="1812138"/>
          <a:ext cx="2678113" cy="1095375"/>
        </p:xfrm>
        <a:graphic>
          <a:graphicData uri="http://schemas.openxmlformats.org/presentationml/2006/ole">
            <mc:AlternateContent xmlns:mc="http://schemas.openxmlformats.org/markup-compatibility/2006">
              <mc:Choice xmlns:v="urn:schemas-microsoft-com:vml" Requires="v">
                <p:oleObj spid="_x0000_s7173" name="Equation" r:id="rId3" imgW="1117440" imgH="457200" progId="Equation.DSMT4">
                  <p:embed/>
                </p:oleObj>
              </mc:Choice>
              <mc:Fallback>
                <p:oleObj name="Equation" r:id="rId3" imgW="1117440" imgH="457200" progId="Equation.DSMT4">
                  <p:embed/>
                  <p:pic>
                    <p:nvPicPr>
                      <p:cNvPr id="3" name="Object 2"/>
                      <p:cNvPicPr/>
                      <p:nvPr/>
                    </p:nvPicPr>
                    <p:blipFill>
                      <a:blip r:embed="rId4"/>
                      <a:stretch>
                        <a:fillRect/>
                      </a:stretch>
                    </p:blipFill>
                    <p:spPr>
                      <a:xfrm>
                        <a:off x="786801" y="1812138"/>
                        <a:ext cx="2678113" cy="1095375"/>
                      </a:xfrm>
                      <a:prstGeom prst="rect">
                        <a:avLst/>
                      </a:prstGeom>
                    </p:spPr>
                  </p:pic>
                </p:oleObj>
              </mc:Fallback>
            </mc:AlternateContent>
          </a:graphicData>
        </a:graphic>
      </p:graphicFrame>
      <p:sp>
        <p:nvSpPr>
          <p:cNvPr id="4" name="TextBox 3"/>
          <p:cNvSpPr txBox="1"/>
          <p:nvPr/>
        </p:nvSpPr>
        <p:spPr>
          <a:xfrm>
            <a:off x="4063041" y="1548499"/>
            <a:ext cx="4873924" cy="1938992"/>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reaches a maximum at a particular time and then falls to zero at a later time, while the boundary layer depth goes to infinity at the later time and D, D</a:t>
            </a:r>
            <a:r>
              <a:rPr lang="en-US" sz="2000" baseline="-25000" dirty="0">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and M approach unity. </a:t>
            </a:r>
            <a:r>
              <a:rPr lang="en-US" sz="2000" dirty="0" err="1">
                <a:solidFill>
                  <a:srgbClr val="0000FF"/>
                </a:solidFill>
                <a:latin typeface="Arial" panose="020B0604020202020204" pitchFamily="34" charset="0"/>
                <a:cs typeface="Arial" panose="020B0604020202020204" pitchFamily="34" charset="0"/>
              </a:rPr>
              <a:t>T</a:t>
            </a:r>
            <a:r>
              <a:rPr lang="en-US" sz="2000" baseline="-25000" dirty="0" err="1">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is the surface air temperature of the initial dry state.</a:t>
            </a:r>
          </a:p>
        </p:txBody>
      </p:sp>
      <p:graphicFrame>
        <p:nvGraphicFramePr>
          <p:cNvPr id="5" name="Object 4"/>
          <p:cNvGraphicFramePr>
            <a:graphicFrameLocks noChangeAspect="1"/>
          </p:cNvGraphicFramePr>
          <p:nvPr/>
        </p:nvGraphicFramePr>
        <p:xfrm>
          <a:off x="873065" y="3770567"/>
          <a:ext cx="2697095" cy="1103357"/>
        </p:xfrm>
        <a:graphic>
          <a:graphicData uri="http://schemas.openxmlformats.org/presentationml/2006/ole">
            <mc:AlternateContent xmlns:mc="http://schemas.openxmlformats.org/markup-compatibility/2006">
              <mc:Choice xmlns:v="urn:schemas-microsoft-com:vml" Requires="v">
                <p:oleObj spid="_x0000_s7174" name="Equation" r:id="rId5" imgW="1117440" imgH="457200" progId="Equation.DSMT4">
                  <p:embed/>
                </p:oleObj>
              </mc:Choice>
              <mc:Fallback>
                <p:oleObj name="Equation" r:id="rId5" imgW="1117440" imgH="457200" progId="Equation.DSMT4">
                  <p:embed/>
                  <p:pic>
                    <p:nvPicPr>
                      <p:cNvPr id="5" name="Object 4"/>
                      <p:cNvPicPr/>
                      <p:nvPr/>
                    </p:nvPicPr>
                    <p:blipFill>
                      <a:blip r:embed="rId6"/>
                      <a:stretch>
                        <a:fillRect/>
                      </a:stretch>
                    </p:blipFill>
                    <p:spPr>
                      <a:xfrm>
                        <a:off x="873065" y="3770567"/>
                        <a:ext cx="2697095" cy="1103357"/>
                      </a:xfrm>
                      <a:prstGeom prst="rect">
                        <a:avLst/>
                      </a:prstGeom>
                    </p:spPr>
                  </p:pic>
                </p:oleObj>
              </mc:Fallback>
            </mc:AlternateContent>
          </a:graphicData>
        </a:graphic>
      </p:graphicFrame>
      <p:sp>
        <p:nvSpPr>
          <p:cNvPr id="6" name="TextBox 5"/>
          <p:cNvSpPr txBox="1"/>
          <p:nvPr/>
        </p:nvSpPr>
        <p:spPr>
          <a:xfrm>
            <a:off x="4032848" y="3550485"/>
            <a:ext cx="4934309"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still reaches a peak at a particular time and then falls off to or asymptotes to a positive long-time asymptotic value. The asymptotic limits are given by</a:t>
            </a:r>
          </a:p>
        </p:txBody>
      </p:sp>
      <p:graphicFrame>
        <p:nvGraphicFramePr>
          <p:cNvPr id="7" name="Object 6"/>
          <p:cNvGraphicFramePr>
            <a:graphicFrameLocks noChangeAspect="1"/>
          </p:cNvGraphicFramePr>
          <p:nvPr/>
        </p:nvGraphicFramePr>
        <p:xfrm>
          <a:off x="3760337" y="5011230"/>
          <a:ext cx="5310175" cy="1683258"/>
        </p:xfrm>
        <a:graphic>
          <a:graphicData uri="http://schemas.openxmlformats.org/presentationml/2006/ole">
            <mc:AlternateContent xmlns:mc="http://schemas.openxmlformats.org/markup-compatibility/2006">
              <mc:Choice xmlns:v="urn:schemas-microsoft-com:vml" Requires="v">
                <p:oleObj spid="_x0000_s7175" name="Equation" r:id="rId7" imgW="2882880" imgH="914400" progId="Equation.DSMT4">
                  <p:embed/>
                </p:oleObj>
              </mc:Choice>
              <mc:Fallback>
                <p:oleObj name="Equation" r:id="rId7" imgW="2882880" imgH="914400" progId="Equation.DSMT4">
                  <p:embed/>
                  <p:pic>
                    <p:nvPicPr>
                      <p:cNvPr id="7" name="Object 6"/>
                      <p:cNvPicPr/>
                      <p:nvPr/>
                    </p:nvPicPr>
                    <p:blipFill>
                      <a:blip r:embed="rId8"/>
                      <a:stretch>
                        <a:fillRect/>
                      </a:stretch>
                    </p:blipFill>
                    <p:spPr>
                      <a:xfrm>
                        <a:off x="3760337" y="5011230"/>
                        <a:ext cx="5310175" cy="1683258"/>
                      </a:xfrm>
                      <a:prstGeom prst="rect">
                        <a:avLst/>
                      </a:prstGeom>
                    </p:spPr>
                  </p:pic>
                </p:oleObj>
              </mc:Fallback>
            </mc:AlternateContent>
          </a:graphicData>
        </a:graphic>
      </p:graphicFrame>
    </p:spTree>
    <p:extLst>
      <p:ext uri="{BB962C8B-B14F-4D97-AF65-F5344CB8AC3E}">
        <p14:creationId xmlns:p14="http://schemas.microsoft.com/office/powerpoint/2010/main" val="1512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Convective Available Potential Energy</a:t>
            </a:r>
            <a:br>
              <a:rPr lang="en-US" dirty="0">
                <a:solidFill>
                  <a:srgbClr val="0000FF"/>
                </a:solidFill>
              </a:rPr>
            </a:br>
            <a:r>
              <a:rPr lang="en-US" dirty="0">
                <a:solidFill>
                  <a:srgbClr val="0000FF"/>
                </a:solidFill>
              </a:rPr>
              <a:t>(CAPE)</a:t>
            </a:r>
          </a:p>
        </p:txBody>
      </p:sp>
      <p:graphicFrame>
        <p:nvGraphicFramePr>
          <p:cNvPr id="3" name="Object 2"/>
          <p:cNvGraphicFramePr>
            <a:graphicFrameLocks noChangeAspect="1"/>
          </p:cNvGraphicFramePr>
          <p:nvPr/>
        </p:nvGraphicFramePr>
        <p:xfrm>
          <a:off x="2280393" y="2337759"/>
          <a:ext cx="4583214" cy="1328468"/>
        </p:xfrm>
        <a:graphic>
          <a:graphicData uri="http://schemas.openxmlformats.org/presentationml/2006/ole">
            <mc:AlternateContent xmlns:mc="http://schemas.openxmlformats.org/markup-compatibility/2006">
              <mc:Choice xmlns:v="urn:schemas-microsoft-com:vml" Requires="v">
                <p:oleObj spid="_x0000_s8195" name="Equation" r:id="rId3" imgW="1752480" imgH="507960" progId="Equation.DSMT4">
                  <p:embed/>
                </p:oleObj>
              </mc:Choice>
              <mc:Fallback>
                <p:oleObj name="Equation" r:id="rId3" imgW="1752480" imgH="507960" progId="Equation.DSMT4">
                  <p:embed/>
                  <p:pic>
                    <p:nvPicPr>
                      <p:cNvPr id="3" name="Object 2"/>
                      <p:cNvPicPr/>
                      <p:nvPr/>
                    </p:nvPicPr>
                    <p:blipFill>
                      <a:blip r:embed="rId4"/>
                      <a:stretch>
                        <a:fillRect/>
                      </a:stretch>
                    </p:blipFill>
                    <p:spPr>
                      <a:xfrm>
                        <a:off x="2280393" y="2337759"/>
                        <a:ext cx="4583214" cy="1328468"/>
                      </a:xfrm>
                      <a:prstGeom prst="rect">
                        <a:avLst/>
                      </a:prstGeom>
                    </p:spPr>
                  </p:pic>
                </p:oleObj>
              </mc:Fallback>
            </mc:AlternateContent>
          </a:graphicData>
        </a:graphic>
      </p:graphicFrame>
      <p:sp>
        <p:nvSpPr>
          <p:cNvPr id="4" name="TextBox 3"/>
          <p:cNvSpPr txBox="1"/>
          <p:nvPr/>
        </p:nvSpPr>
        <p:spPr>
          <a:xfrm>
            <a:off x="1466490" y="4113242"/>
            <a:ext cx="6211019" cy="400110"/>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T</a:t>
            </a:r>
            <a:r>
              <a:rPr lang="en-US" sz="2000" i="1" baseline="-25000" dirty="0" err="1">
                <a:latin typeface="Arial" panose="020B0604020202020204" pitchFamily="34" charset="0"/>
                <a:cs typeface="Arial" panose="020B0604020202020204" pitchFamily="34" charset="0"/>
              </a:rPr>
              <a:t>top</a:t>
            </a:r>
            <a:r>
              <a:rPr lang="en-US" sz="2000" dirty="0">
                <a:latin typeface="Arial" panose="020B0604020202020204" pitchFamily="34" charset="0"/>
                <a:cs typeface="Arial" panose="020B0604020202020204" pitchFamily="34" charset="0"/>
              </a:rPr>
              <a:t> determined by fixed anvil temperature hypothesis</a:t>
            </a:r>
          </a:p>
        </p:txBody>
      </p:sp>
    </p:spTree>
    <p:extLst>
      <p:ext uri="{BB962C8B-B14F-4D97-AF65-F5344CB8AC3E}">
        <p14:creationId xmlns:p14="http://schemas.microsoft.com/office/powerpoint/2010/main" val="218194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16" y="1085860"/>
            <a:ext cx="7233357" cy="5427084"/>
          </a:xfrm>
          <a:prstGeom prst="rect">
            <a:avLst/>
          </a:prstGeom>
        </p:spPr>
      </p:pic>
    </p:spTree>
    <p:extLst>
      <p:ext uri="{BB962C8B-B14F-4D97-AF65-F5344CB8AC3E}">
        <p14:creationId xmlns:p14="http://schemas.microsoft.com/office/powerpoint/2010/main" val="2188217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Asymptotic Cape Scaling in ‘Warm’ Regime, Applicable at Time when PBL Growth Becomes Linear</a:t>
            </a:r>
          </a:p>
        </p:txBody>
      </p:sp>
      <p:sp>
        <p:nvSpPr>
          <p:cNvPr id="5" name="Content Placeholder 4"/>
          <p:cNvSpPr>
            <a:spLocks noGrp="1"/>
          </p:cNvSpPr>
          <p:nvPr>
            <p:ph idx="1"/>
          </p:nvPr>
        </p:nvSpPr>
        <p:spPr>
          <a:xfrm>
            <a:off x="628650" y="4681057"/>
            <a:ext cx="7886700" cy="1761688"/>
          </a:xfrm>
        </p:spPr>
        <p:txBody>
          <a:bodyPr>
            <a:normAutofit fontScale="85000" lnSpcReduction="20000"/>
          </a:bodyPr>
          <a:lstStyle/>
          <a:p>
            <a:pPr>
              <a:spcAft>
                <a:spcPts val="600"/>
              </a:spcAft>
            </a:pPr>
            <a:r>
              <a:rPr lang="en-US" dirty="0"/>
              <a:t> CAPE rises exponentially with surface temperature </a:t>
            </a:r>
          </a:p>
          <a:p>
            <a:pPr>
              <a:spcAft>
                <a:spcPts val="600"/>
              </a:spcAft>
            </a:pPr>
            <a:r>
              <a:rPr lang="en-US" dirty="0"/>
              <a:t> CAPE increases with increasing surface wind</a:t>
            </a:r>
          </a:p>
          <a:p>
            <a:pPr>
              <a:spcAft>
                <a:spcPts val="600"/>
              </a:spcAft>
            </a:pPr>
            <a:r>
              <a:rPr lang="en-US" dirty="0"/>
              <a:t> CAPE increases with increasing soil moisture</a:t>
            </a:r>
          </a:p>
          <a:p>
            <a:pPr>
              <a:lnSpc>
                <a:spcPct val="120000"/>
              </a:lnSpc>
              <a:spcAft>
                <a:spcPts val="600"/>
              </a:spcAft>
            </a:pPr>
            <a:r>
              <a:rPr lang="en-US" dirty="0"/>
              <a:t> For a given surface temperature, CAPE declines with absorbed solar 	radiation</a:t>
            </a:r>
          </a:p>
        </p:txBody>
      </p:sp>
      <p:graphicFrame>
        <p:nvGraphicFramePr>
          <p:cNvPr id="3" name="Object 2"/>
          <p:cNvGraphicFramePr>
            <a:graphicFrameLocks noChangeAspect="1"/>
          </p:cNvGraphicFramePr>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spid="_x0000_s9220" name="Equation" r:id="rId3" imgW="1117440" imgH="457200" progId="Equation.DSMT4">
                  <p:embed/>
                </p:oleObj>
              </mc:Choice>
              <mc:Fallback>
                <p:oleObj name="Equation" r:id="rId3" imgW="1117440" imgH="457200" progId="Equation.DSMT4">
                  <p:embed/>
                  <p:pic>
                    <p:nvPicPr>
                      <p:cNvPr id="3" name="Object 2"/>
                      <p:cNvPicPr/>
                      <p:nvPr/>
                    </p:nvPicPr>
                    <p:blipFill>
                      <a:blip r:embed="rId4"/>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spid="_x0000_s9221" name="Equation" r:id="rId5" imgW="3009600" imgH="482400" progId="Equation.DSMT4">
                  <p:embed/>
                </p:oleObj>
              </mc:Choice>
              <mc:Fallback>
                <p:oleObj name="Equation" r:id="rId5" imgW="3009600" imgH="482400" progId="Equation.DSMT4">
                  <p:embed/>
                  <p:pic>
                    <p:nvPicPr>
                      <p:cNvPr id="4" name="Object 3"/>
                      <p:cNvPicPr/>
                      <p:nvPr/>
                    </p:nvPicPr>
                    <p:blipFill>
                      <a:blip r:embed="rId6"/>
                      <a:stretch>
                        <a:fillRect/>
                      </a:stretch>
                    </p:blipFill>
                    <p:spPr>
                      <a:xfrm>
                        <a:off x="927100" y="3165475"/>
                        <a:ext cx="7288213" cy="1169988"/>
                      </a:xfrm>
                      <a:prstGeom prst="rect">
                        <a:avLst/>
                      </a:prstGeom>
                    </p:spPr>
                  </p:pic>
                </p:oleObj>
              </mc:Fallback>
            </mc:AlternateContent>
          </a:graphicData>
        </a:graphic>
      </p:graphicFrame>
    </p:spTree>
    <p:extLst>
      <p:ext uri="{BB962C8B-B14F-4D97-AF65-F5344CB8AC3E}">
        <p14:creationId xmlns:p14="http://schemas.microsoft.com/office/powerpoint/2010/main" val="1781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453" y="431321"/>
            <a:ext cx="7919049" cy="584775"/>
          </a:xfrm>
          <a:prstGeom prst="rect">
            <a:avLst/>
          </a:prstGeom>
          <a:noFill/>
        </p:spPr>
        <p:txBody>
          <a:bodyPr wrap="square" rtlCol="0">
            <a:spAutoFit/>
          </a:bodyPr>
          <a:lstStyle/>
          <a:p>
            <a:pPr algn="ctr"/>
            <a:r>
              <a:rPr lang="en-US" sz="3200" dirty="0">
                <a:solidFill>
                  <a:srgbClr val="92D050"/>
                </a:solidFill>
                <a:latin typeface="Arial" panose="020B0604020202020204" pitchFamily="34" charset="0"/>
                <a:cs typeface="Arial" panose="020B0604020202020204" pitchFamily="34" charset="0"/>
              </a:rPr>
              <a:t>Stored-Energy Convection</a:t>
            </a:r>
          </a:p>
        </p:txBody>
      </p:sp>
    </p:spTree>
    <p:extLst>
      <p:ext uri="{BB962C8B-B14F-4D97-AF65-F5344CB8AC3E}">
        <p14:creationId xmlns:p14="http://schemas.microsoft.com/office/powerpoint/2010/main" val="251072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027"/>
            <a:ext cx="9144000" cy="6093946"/>
          </a:xfrm>
          <a:prstGeom prst="rect">
            <a:avLst/>
          </a:prstGeom>
        </p:spPr>
      </p:pic>
    </p:spTree>
    <p:extLst>
      <p:ext uri="{BB962C8B-B14F-4D97-AF65-F5344CB8AC3E}">
        <p14:creationId xmlns:p14="http://schemas.microsoft.com/office/powerpoint/2010/main" val="663590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2701</TotalTime>
  <Words>1992</Words>
  <Application>Microsoft Office PowerPoint</Application>
  <PresentationFormat>On-screen Show (4:3)</PresentationFormat>
  <Paragraphs>198</Paragraphs>
  <Slides>70</Slides>
  <Notes>8</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89" baseType="lpstr">
      <vt:lpstr>MS PGothic</vt:lpstr>
      <vt:lpstr>-apple-system</vt:lpstr>
      <vt:lpstr>Arial</vt:lpstr>
      <vt:lpstr>Calibri</vt:lpstr>
      <vt:lpstr>Calibri Light</vt:lpstr>
      <vt:lpstr>Helvetica</vt:lpstr>
      <vt:lpstr>Helvetica Light</vt:lpstr>
      <vt:lpstr>Roboto</vt:lpstr>
      <vt:lpstr>Segoe UI</vt:lpstr>
      <vt:lpstr>Wingdings</vt:lpstr>
      <vt:lpstr>Office Theme</vt:lpstr>
      <vt:lpstr>Default Design</vt:lpstr>
      <vt:lpstr>1_Default Design</vt:lpstr>
      <vt:lpstr>2_Default Design</vt:lpstr>
      <vt:lpstr>3_Default Design</vt:lpstr>
      <vt:lpstr>4_Default Design</vt:lpstr>
      <vt:lpstr>2_Office Theme</vt:lpstr>
      <vt:lpstr>1_Office Theme</vt:lpstr>
      <vt:lpstr>Equation</vt:lpstr>
      <vt:lpstr>Climate Change and Severe Convective Storms</vt:lpstr>
      <vt:lpstr>PowerPoint Presentation</vt:lpstr>
      <vt:lpstr>PowerPoint Presentation</vt:lpstr>
      <vt:lpstr>Some Preliminaries: Two Broad Categories of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Stability Assessment using Tephigrams:</vt:lpstr>
      <vt:lpstr>PowerPoint Presentation</vt:lpstr>
      <vt:lpstr>PowerPoint Presentation</vt:lpstr>
      <vt:lpstr>PowerPoint Presentation</vt:lpstr>
      <vt:lpstr>PowerPoint Presentation</vt:lpstr>
      <vt:lpstr>PowerPoint Presentation</vt:lpstr>
      <vt:lpstr>PowerPoint Presentation</vt:lpstr>
      <vt:lpstr>Hail Frequency in Switzerland</vt:lpstr>
      <vt:lpstr>Necessary Conditions for Severe Thunderstorms:</vt:lpstr>
      <vt:lpstr>Conventional View: Differential Advection</vt:lpstr>
      <vt:lpstr>Global Distribution of Tornadoes</vt:lpstr>
      <vt:lpstr>PowerPoint Presentation</vt:lpstr>
      <vt:lpstr>Diurnal Variation of Tornadoes</vt:lpstr>
      <vt:lpstr>PowerPoint Presentation</vt:lpstr>
      <vt:lpstr>Key Questions:</vt:lpstr>
      <vt:lpstr>Hypothesis:</vt:lpstr>
      <vt:lpstr>PowerPoint Presentation</vt:lpstr>
      <vt:lpstr>PowerPoint Presentation</vt:lpstr>
      <vt:lpstr>PowerPoint Presentation</vt:lpstr>
      <vt:lpstr>PowerPoint Presentation</vt:lpstr>
      <vt:lpstr>PowerPoint Presentation</vt:lpstr>
      <vt:lpstr>PowerPoint Presentation</vt:lpstr>
      <vt:lpstr>Key features of PBL model</vt:lpstr>
      <vt:lpstr>Key Model Parameters</vt:lpstr>
      <vt:lpstr>Impose a diurnal cycle of forcing</vt:lpstr>
      <vt:lpstr>Results</vt:lpstr>
      <vt:lpstr>PowerPoint Presentation</vt:lpstr>
      <vt:lpstr>PowerPoint Presentation</vt:lpstr>
      <vt:lpstr>PowerPoint Presentation</vt:lpstr>
      <vt:lpstr>PowerPoint Presentation</vt:lpstr>
      <vt:lpstr>PowerPoint Presentation</vt:lpstr>
      <vt:lpstr>PowerPoint Presentation</vt:lpstr>
      <vt:lpstr>Coupling to Soil Model (Preliminary)</vt:lpstr>
      <vt:lpstr>PowerPoint Presentation</vt:lpstr>
      <vt:lpstr>PowerPoint Presentation</vt:lpstr>
      <vt:lpstr>PowerPoint Presentation</vt:lpstr>
      <vt:lpstr>PowerPoint Presentation</vt:lpstr>
      <vt:lpstr>PowerPoint Presentation</vt:lpstr>
      <vt:lpstr>Global Distribution of Tornadoes</vt:lpstr>
      <vt:lpstr>Summary</vt:lpstr>
      <vt:lpstr>Spare Slides</vt:lpstr>
      <vt:lpstr>We can model these circumstances with an idealized initial value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Boundary Layer Equations</vt:lpstr>
      <vt:lpstr>Note: Ms is related to Ds by Clausius-Clapeyron Equation</vt:lpstr>
      <vt:lpstr>Nondimensionalize:</vt:lpstr>
      <vt:lpstr>Equations are normalized and recombined to arrive at</vt:lpstr>
      <vt:lpstr>Long-time Asymptotic Behavior</vt:lpstr>
      <vt:lpstr>Convective Available Potential Energy (CAPE)</vt:lpstr>
      <vt:lpstr>Asymptotic Cape Scaling in ‘Warm’ Regime, Applicable at Time when PBL Growth Becomes Linear</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for Peak Values of Convective Available Potential Energy</dc:title>
  <dc:creator>Kerry Emanuel</dc:creator>
  <cp:lastModifiedBy>Kerry</cp:lastModifiedBy>
  <cp:revision>81</cp:revision>
  <dcterms:created xsi:type="dcterms:W3CDTF">2016-10-04T17:48:54Z</dcterms:created>
  <dcterms:modified xsi:type="dcterms:W3CDTF">2022-12-06T10:32:48Z</dcterms:modified>
</cp:coreProperties>
</file>