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13" r:id="rId3"/>
    <p:sldMasterId id="2147483797" r:id="rId4"/>
    <p:sldMasterId id="2147483853" r:id="rId5"/>
    <p:sldMasterId id="2147483895" r:id="rId6"/>
    <p:sldMasterId id="2147483937" r:id="rId7"/>
    <p:sldMasterId id="2147483949" r:id="rId8"/>
    <p:sldMasterId id="2147484009" r:id="rId9"/>
    <p:sldMasterId id="2147484022" r:id="rId10"/>
  </p:sldMasterIdLst>
  <p:notesMasterIdLst>
    <p:notesMasterId r:id="rId38"/>
  </p:notesMasterIdLst>
  <p:sldIdLst>
    <p:sldId id="393" r:id="rId11"/>
    <p:sldId id="434" r:id="rId12"/>
    <p:sldId id="394" r:id="rId13"/>
    <p:sldId id="395" r:id="rId14"/>
    <p:sldId id="435" r:id="rId15"/>
    <p:sldId id="396" r:id="rId16"/>
    <p:sldId id="398" r:id="rId17"/>
    <p:sldId id="399" r:id="rId18"/>
    <p:sldId id="409" r:id="rId19"/>
    <p:sldId id="400" r:id="rId20"/>
    <p:sldId id="402" r:id="rId21"/>
    <p:sldId id="390" r:id="rId22"/>
    <p:sldId id="385" r:id="rId23"/>
    <p:sldId id="391" r:id="rId24"/>
    <p:sldId id="333" r:id="rId25"/>
    <p:sldId id="428" r:id="rId26"/>
    <p:sldId id="442" r:id="rId27"/>
    <p:sldId id="436" r:id="rId28"/>
    <p:sldId id="439" r:id="rId29"/>
    <p:sldId id="440" r:id="rId30"/>
    <p:sldId id="441" r:id="rId31"/>
    <p:sldId id="437" r:id="rId32"/>
    <p:sldId id="443" r:id="rId33"/>
    <p:sldId id="444" r:id="rId34"/>
    <p:sldId id="346" r:id="rId35"/>
    <p:sldId id="347" r:id="rId36"/>
    <p:sldId id="31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480" autoAdjust="0"/>
  </p:normalViewPr>
  <p:slideViewPr>
    <p:cSldViewPr snapToGrid="0">
      <p:cViewPr varScale="1">
        <p:scale>
          <a:sx n="70" d="100"/>
          <a:sy n="70" d="100"/>
        </p:scale>
        <p:origin x="93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65DF7-BA3B-4FDC-9A38-685357207BE0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D1C3D-91E2-4F08-8C51-CB7AC6C2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39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00DBDC-076F-4398-BD32-9FB6D17C55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39858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F3B62D8-56B7-48E0-8636-11251B392395}" type="slidenum">
              <a:rPr lang="en-US" sz="1200">
                <a:solidFill>
                  <a:prstClr val="black"/>
                </a:solidFill>
              </a:rPr>
              <a:pPr algn="r"/>
              <a:t>15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61040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3C9E16-4896-432B-B748-73A674FB1E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932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Scenario</a:t>
            </a:r>
            <a:r>
              <a:rPr lang="en-US" baseline="0" dirty="0" smtClean="0"/>
              <a:t> shows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1% probability storm surge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2070 (with sea level rise and climate changes) 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Surge would flank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Charles River dam and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flood areas of the campus with 1-3 feet of peak flood water.  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Rather than overtop the seawall along Memorial Drive, surge water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would propagate stormwater drainage pipes and flood lowest campus elevation areas along Vassar and Albany and Main St.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Areas that would likely be flooded include many of the same lower elevation areas that are of risk and noted below under probable precipitation-flooding areas.</a:t>
            </a:r>
          </a:p>
          <a:p>
            <a:pPr marL="228600" indent="-228600">
              <a:buAutoNum type="arabicPeriod"/>
            </a:pPr>
            <a:r>
              <a:rPr lang="en-US" dirty="0" smtClean="0"/>
              <a:t>Scenario</a:t>
            </a:r>
            <a:r>
              <a:rPr lang="en-US" baseline="0" dirty="0" smtClean="0"/>
              <a:t> o</a:t>
            </a:r>
            <a:r>
              <a:rPr lang="en-US" dirty="0" smtClean="0"/>
              <a:t>nly accounts for a surge of seawater,</a:t>
            </a:r>
            <a:r>
              <a:rPr lang="en-US" baseline="0" dirty="0" smtClean="0"/>
              <a:t> </a:t>
            </a:r>
            <a:r>
              <a:rPr lang="en-US" dirty="0" smtClean="0"/>
              <a:t>not precipitation</a:t>
            </a:r>
            <a:r>
              <a:rPr lang="en-US" baseline="0" dirty="0" smtClean="0"/>
              <a:t> run-off from Cambridge land.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Surge would likely bring salty water into campus utility and building</a:t>
            </a:r>
            <a:r>
              <a:rPr lang="en-US" baseline="0" dirty="0" smtClean="0"/>
              <a:t> systems.</a:t>
            </a:r>
            <a:endParaRPr lang="en-US" dirty="0" smtClean="0"/>
          </a:p>
          <a:p>
            <a:pPr marL="228600" indent="-228600">
              <a:buAutoNum type="arabicPeriod"/>
            </a:pP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KEY ASSUMPTIONS FOR MODELLING: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MassDOT</a:t>
            </a:r>
            <a:r>
              <a:rPr lang="en-US" baseline="0" dirty="0" smtClean="0"/>
              <a:t>/Central Artery Tunnel Flood Study - https://</a:t>
            </a:r>
            <a:r>
              <a:rPr lang="en-US" baseline="0" dirty="0" err="1" smtClean="0"/>
              <a:t>www.massdot.state.ma.us</a:t>
            </a:r>
            <a:r>
              <a:rPr lang="en-US" baseline="0" dirty="0" smtClean="0"/>
              <a:t>/Portals/8/docs/environmental/</a:t>
            </a:r>
            <a:r>
              <a:rPr lang="en-US" baseline="0" dirty="0" err="1" smtClean="0"/>
              <a:t>SustainabilityEMS</a:t>
            </a:r>
            <a:r>
              <a:rPr lang="en-US" baseline="0" dirty="0" smtClean="0"/>
              <a:t>/</a:t>
            </a:r>
            <a:r>
              <a:rPr lang="en-US" baseline="0" dirty="0" err="1" smtClean="0"/>
              <a:t>Pilot_Project_Report_MassDOT_FHWA.pdf</a:t>
            </a:r>
            <a:endParaRPr lang="en-US" baseline="0" dirty="0" smtClean="0"/>
          </a:p>
          <a:p>
            <a:pPr marL="228600" indent="-228600">
              <a:buAutoNum type="arabicPeriod"/>
            </a:pPr>
            <a:endParaRPr lang="en-US" dirty="0" smtClean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A40D80-9EB1-814E-9588-7B57D3D4F3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565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D1C3D-91E2-4F08-8C51-CB7AC6C2E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236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04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6177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9670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9981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4544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46807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2460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8978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9386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8478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252"/>
            <a:ext cx="8002588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4" y="1484313"/>
            <a:ext cx="3917950" cy="4584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8664" y="1484313"/>
            <a:ext cx="3919537" cy="4584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4983B6-8FCA-054C-AB22-E96408F871B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305559"/>
      </p:ext>
    </p:extLst>
  </p:cSld>
  <p:clrMapOvr>
    <a:masterClrMapping/>
  </p:clrMapOvr>
  <p:transition spd="med">
    <p:blinds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245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3765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3627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38812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1921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0946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4607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6088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1081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6015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8527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38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3169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esent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body" sz="quarter" idx="13"/>
          </p:nvPr>
        </p:nvSpPr>
        <p:spPr>
          <a:xfrm>
            <a:off x="642938" y="1771622"/>
            <a:ext cx="9201558" cy="1865126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321457">
              <a:lnSpc>
                <a:spcPct val="120000"/>
              </a:lnSpc>
              <a:spcBef>
                <a:spcPts val="703"/>
              </a:spcBef>
              <a:buSzTx/>
              <a:buNone/>
              <a:defRPr sz="4800" b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 marL="0" indent="0" defTabSz="457200">
              <a:lnSpc>
                <a:spcPct val="120000"/>
              </a:lnSpc>
              <a:spcBef>
                <a:spcPts val="1000"/>
              </a:spcBef>
              <a:buSzTx/>
              <a:buNone/>
              <a:defRPr sz="4800" b="1">
                <a:latin typeface="Georgia"/>
                <a:ea typeface="Georgia"/>
                <a:cs typeface="Georgia"/>
                <a:sym typeface="Georgia"/>
              </a:defRPr>
            </a:pPr>
            <a:r>
              <a:t>This is an Example of a Title </a:t>
            </a:r>
            <a:br/>
            <a:r>
              <a:t>That Runs on Two Lines</a:t>
            </a:r>
          </a:p>
        </p:txBody>
      </p:sp>
      <p:pic>
        <p:nvPicPr>
          <p:cNvPr id="5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574" y="351160"/>
            <a:ext cx="2955727" cy="401837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-6340" y="173"/>
            <a:ext cx="9144000" cy="109609"/>
          </a:xfrm>
          <a:prstGeom prst="rect">
            <a:avLst/>
          </a:prstGeom>
          <a:solidFill>
            <a:srgbClr val="2E344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kumimoji="0" sz="168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55" name="Shape 55"/>
          <p:cNvSpPr>
            <a:spLocks noGrp="1"/>
          </p:cNvSpPr>
          <p:nvPr>
            <p:ph type="body" sz="quarter" idx="14"/>
          </p:nvPr>
        </p:nvSpPr>
        <p:spPr>
          <a:xfrm>
            <a:off x="738649" y="3156506"/>
            <a:ext cx="1025496" cy="1"/>
          </a:xfrm>
          <a:prstGeom prst="line">
            <a:avLst/>
          </a:prstGeom>
          <a:ln w="88900">
            <a:solidFill>
              <a:srgbClr val="00AEEF"/>
            </a:solidFill>
          </a:ln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2400"/>
            </a:pPr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5"/>
          </p:nvPr>
        </p:nvSpPr>
        <p:spPr>
          <a:xfrm>
            <a:off x="669911" y="3996036"/>
            <a:ext cx="5204384" cy="127419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b="1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None/>
              <a:defRPr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Presented by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None/>
              <a:defRPr b="1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Julie Newman Ph.D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quarter" idx="16"/>
          </p:nvPr>
        </p:nvSpPr>
        <p:spPr>
          <a:xfrm>
            <a:off x="642938" y="5027720"/>
            <a:ext cx="5040804" cy="1089529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defTabSz="321457">
              <a:lnSpc>
                <a:spcPct val="120000"/>
              </a:lnSpc>
              <a:spcBef>
                <a:spcPts val="2109"/>
              </a:spcBef>
              <a:buSzTx/>
              <a:buNone/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 defTabSz="457200">
              <a:lnSpc>
                <a:spcPct val="120000"/>
              </a:lnSpc>
              <a:spcBef>
                <a:spcPts val="3000"/>
              </a:spcBef>
              <a:buSzTx/>
              <a:buNone/>
              <a:defRPr sz="1800">
                <a:latin typeface="Arial"/>
                <a:ea typeface="Arial"/>
                <a:cs typeface="Arial"/>
                <a:sym typeface="Arial"/>
              </a:defRPr>
            </a:pPr>
            <a:r>
              <a:t>Director, Office of Sustainability and Lecturer, </a:t>
            </a:r>
            <a:br/>
            <a:r>
              <a:t>MIT Department of Urban Studies and Planning</a:t>
            </a:r>
            <a:br/>
            <a:r>
              <a:t>Massachusetts Institute of Technology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04308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65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47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43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11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77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75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1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00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026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02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9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2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10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114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212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47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64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83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23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829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965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27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230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176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89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2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018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2753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519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297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151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1297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3148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441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0952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018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188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7765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47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56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898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617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149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197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745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570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555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321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2312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832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8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684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377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4BCD941-05C6-42E0-8E03-8E92EBC18FC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0267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782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357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984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049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305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299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1242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86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239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365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4524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657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104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4BCD941-05C6-42E0-8E03-8E92EBC18FC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0086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6528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6810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1687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1602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998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850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4909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7214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758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6550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0885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2108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2327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5179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3669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0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841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7943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6522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974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7436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6288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3928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9671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3721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3850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40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370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36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1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25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98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2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5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5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7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50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9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4570-2E7C-6649-932C-446D74A9476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D2B15-31C3-424A-9F5E-7F768991E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370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0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ontent/344/6183/473.summary?sid=85bb0968-ffdd-45be-94e7-a57c2bf60676" TargetMode="Externa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9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iso.oceanobs.com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0781" cy="6857999"/>
          </a:xfrm>
          <a:prstGeom prst="rect">
            <a:avLst/>
          </a:prstGeom>
        </p:spPr>
      </p:pic>
      <p:sp>
        <p:nvSpPr>
          <p:cNvPr id="30003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550269" y="797482"/>
            <a:ext cx="7772400" cy="1981200"/>
          </a:xfrm>
          <a:effectLst>
            <a:outerShdw dist="35921" dir="27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Urban Climate Risks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5181600"/>
            <a:ext cx="7010400" cy="15240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i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Kerry Emanuel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Lorenz </a:t>
            </a:r>
            <a:r>
              <a:rPr lang="en-US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Center, MIT</a:t>
            </a:r>
          </a:p>
        </p:txBody>
      </p:sp>
    </p:spTree>
    <p:extLst>
      <p:ext uri="{BB962C8B-B14F-4D97-AF65-F5344CB8AC3E}">
        <p14:creationId xmlns:p14="http://schemas.microsoft.com/office/powerpoint/2010/main" val="147996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1001247"/>
            <a:ext cx="6858000" cy="53921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9000" y="211015"/>
            <a:ext cx="741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“Nuisance Flooding”, Miami Beach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7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27" y="1059577"/>
            <a:ext cx="7542883" cy="52171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138" y="304800"/>
            <a:ext cx="8456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Coastal Storm Surge Flooding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45538" y="6361723"/>
            <a:ext cx="420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Credit: Associated Press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69846" y="6134565"/>
            <a:ext cx="3423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Flooding from Hurricane Sandy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08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Global Hurricane Hazard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6824"/>
            <a:ext cx="8229600" cy="37458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About 10,000 deaths per year since 1971</a:t>
            </a:r>
          </a:p>
          <a:p>
            <a:endParaRPr lang="en-US" dirty="0"/>
          </a:p>
          <a:p>
            <a:r>
              <a:rPr lang="en-US" dirty="0" smtClean="0"/>
              <a:t>$700 Billion 2015 U.S. Dollars in Damages 	Annually since 1971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Global population exposed to hurricane 	hazards has tripled since 1970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2875" y="5991910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2016: 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00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23825"/>
            <a:ext cx="8553450" cy="6610350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4162425" y="2705100"/>
            <a:ext cx="219075" cy="1285875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3449" y="3163371"/>
            <a:ext cx="296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Privately insured… $$$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7591425" y="1171575"/>
            <a:ext cx="114300" cy="1333500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0026" y="1171575"/>
            <a:ext cx="1238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Publicly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insured…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No $$$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0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5066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524" y="6240256"/>
            <a:ext cx="8529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Flooding from Hurricane Harvey</a:t>
            </a:r>
          </a:p>
        </p:txBody>
      </p:sp>
    </p:spTree>
    <p:extLst>
      <p:ext uri="{BB962C8B-B14F-4D97-AF65-F5344CB8AC3E}">
        <p14:creationId xmlns:p14="http://schemas.microsoft.com/office/powerpoint/2010/main" val="90519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ss007e14908"/>
          <p:cNvPicPr>
            <a:picLocks noChangeAspect="1" noChangeArrowheads="1"/>
          </p:cNvPicPr>
          <p:nvPr/>
        </p:nvPicPr>
        <p:blipFill>
          <a:blip r:embed="rId3" cstate="print">
            <a:lum bright="36000" contrast="-54000"/>
          </a:blip>
          <a:srcRect b="42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752600"/>
            <a:ext cx="8229600" cy="307816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MIT Research:</a:t>
            </a:r>
            <a:br>
              <a:rPr lang="en-US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Embed Detailed Hurricane Model within Global Climate Models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8204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Sample Storm Wind Swath</a:t>
            </a:r>
            <a:endParaRPr lang="en-US" sz="3200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9" name="Picture 2" descr="C:\Users\Kerry Emaanuel\Graphics\Transparent Figures\New_England_swat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0"/>
            <a:ext cx="670560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407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646" y="195494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Case Study:   Cambridge and MIT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2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MIT Tropical Storm Model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965" y="1114769"/>
            <a:ext cx="5997388" cy="47774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14298" y="6202662"/>
            <a:ext cx="2115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Hourly Precipitation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5Km by 5 km Grid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88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149" y="133344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Hurricanes Passing within 150 km of Boston</a:t>
            </a:r>
            <a:b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Downscaled from 5 climate models</a:t>
            </a: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17" y="1276344"/>
            <a:ext cx="7315215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8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Urban Climate Risks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058508"/>
          </a:xfrm>
        </p:spPr>
        <p:txBody>
          <a:bodyPr/>
          <a:lstStyle/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sz="2800" dirty="0" smtClean="0"/>
              <a:t>Heat</a:t>
            </a:r>
          </a:p>
          <a:p>
            <a:pPr lvl="1"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sz="2400" dirty="0" smtClean="0"/>
              <a:t>Cities are ‘heat islands’ and are generally warmer than 	surrounding countryside</a:t>
            </a:r>
          </a:p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sz="2800" dirty="0" smtClean="0"/>
              <a:t>Water</a:t>
            </a:r>
          </a:p>
          <a:p>
            <a:pPr lvl="1"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sz="2400" dirty="0" smtClean="0"/>
              <a:t>Owing to extensive building and pavement, cities are 	susceptible to flooding</a:t>
            </a:r>
          </a:p>
          <a:p>
            <a:pPr lvl="1"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sz="2400" dirty="0" smtClean="0"/>
              <a:t>Many cities are built on flood plains and/or near the sea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07875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149" y="133344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Boston Harbor Surge </a:t>
            </a:r>
            <a:r>
              <a:rPr 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</a:t>
            </a: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41" y="1276344"/>
            <a:ext cx="7315215" cy="5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23" y="953815"/>
            <a:ext cx="8354647" cy="580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2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66" y="1101276"/>
            <a:ext cx="7283546" cy="5143500"/>
          </a:xfrm>
          <a:prstGeom prst="rect">
            <a:avLst/>
          </a:prstGeom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-1" y="277253"/>
            <a:ext cx="920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0000FF"/>
                </a:solidFill>
                <a:latin typeface="Avenir Next Regular"/>
                <a:cs typeface="Avenir Next Regular"/>
              </a:rPr>
              <a:t>Sea Level Rise / Storm Surge </a:t>
            </a:r>
            <a:r>
              <a:rPr lang="en-US" sz="3200" dirty="0" smtClean="0">
                <a:solidFill>
                  <a:srgbClr val="0000FF"/>
                </a:solidFill>
                <a:latin typeface="Avenir Next Regular"/>
                <a:cs typeface="Avenir Next Regular"/>
              </a:rPr>
              <a:t>Propagation (2070)</a:t>
            </a:r>
            <a:endParaRPr lang="en-US" sz="3200" dirty="0">
              <a:solidFill>
                <a:srgbClr val="0000FF"/>
              </a:solidFill>
              <a:latin typeface="Avenir Next Regular"/>
              <a:cs typeface="Avenir Next Regula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1567" y="5850703"/>
            <a:ext cx="3912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1F2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1% or 100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61F2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year SLR/SS event under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1F2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climate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61F2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1F2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conditions (2070) (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precipitation not yet included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61F2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41834" y="65269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73466" y="5032138"/>
            <a:ext cx="372364" cy="199499"/>
          </a:xfrm>
          <a:prstGeom prst="rect">
            <a:avLst/>
          </a:prstGeom>
          <a:solidFill>
            <a:srgbClr val="0540E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73466" y="5270387"/>
            <a:ext cx="372364" cy="199499"/>
          </a:xfrm>
          <a:prstGeom prst="rect">
            <a:avLst/>
          </a:prstGeom>
          <a:solidFill>
            <a:srgbClr val="22FFB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69572" y="4993388"/>
            <a:ext cx="107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1-3 feet peak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99552" y="5232636"/>
            <a:ext cx="1049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</a:t>
            </a: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foot peak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5866" y="6214515"/>
            <a:ext cx="3881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Note: not for distribution – in-progress MIT Flood Vulnerability Study (Jun 2017); based on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MassDOT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/Central Artery Flood Modelling assumptions for river levels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034" y="1101276"/>
            <a:ext cx="3165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Ken Strzepek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59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457200" y="1231751"/>
            <a:ext cx="8229600" cy="5626249"/>
          </a:xfrm>
        </p:spPr>
        <p:txBody>
          <a:bodyPr/>
          <a:lstStyle/>
          <a:p>
            <a:pPr>
              <a:buSzPct val="70000"/>
              <a:buBlip>
                <a:blip r:embed="rId3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Large actual and projected increases in populations of urban areas, especially coastal cities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Confluence with climate change yields possibly large increases in urban climate risks, especially heat and flooding risk</a:t>
            </a:r>
          </a:p>
          <a:p>
            <a:pPr>
              <a:buSzPct val="70000"/>
              <a:buBlip>
                <a:blip r:embed="rId3"/>
              </a:buBlip>
            </a:pP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We are getting better at estimating the magnitude of urban climate risks</a:t>
            </a:r>
          </a:p>
          <a:p>
            <a:pPr>
              <a:buSzPct val="70000"/>
              <a:buBlip>
                <a:blip r:embed="rId3"/>
              </a:buBlip>
            </a:pPr>
            <a:endParaRPr lang="en-US" sz="2800" b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endParaRPr lang="en-US" sz="2800" b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3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6523" y="2158146"/>
            <a:ext cx="8229600" cy="1143000"/>
          </a:xfrm>
        </p:spPr>
        <p:txBody>
          <a:bodyPr/>
          <a:lstStyle/>
          <a:p>
            <a:r>
              <a:rPr lang="en-US" dirty="0" smtClean="0"/>
              <a:t>Spare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4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"/>
            <a:ext cx="8835779" cy="6248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792" y="6211669"/>
            <a:ext cx="8835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Aerts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, C. J. H. J., W. J. W.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Botzen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, K. Emanuel, N. Lin, H. de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Moel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, and E. O. Michel-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Kerjan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, 2014: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hlinkClick r:id="rId3"/>
              </a:rPr>
              <a:t>Evaluating flood resilience strategies for coastal megacities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</a:rPr>
              <a:t>Science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344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, 473-475.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67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6" y="685800"/>
            <a:ext cx="9139798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762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Benefit-Cost Ratios</a:t>
            </a:r>
            <a:endParaRPr lang="en-US" sz="2800" b="1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443831" y="215153"/>
            <a:ext cx="0" cy="47064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7919422" y="215153"/>
            <a:ext cx="0" cy="47064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12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221" y="598391"/>
            <a:ext cx="6443831" cy="55554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1525" y="6153866"/>
            <a:ext cx="7702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From: </a:t>
            </a:r>
            <a:r>
              <a:rPr lang="en-US" i="1" dirty="0" smtClean="0"/>
              <a:t>American </a:t>
            </a:r>
            <a:r>
              <a:rPr lang="en-US" i="1" dirty="0"/>
              <a:t>Climate </a:t>
            </a:r>
            <a:r>
              <a:rPr lang="en-US" i="1" dirty="0" smtClean="0"/>
              <a:t>Prospectus Economic </a:t>
            </a:r>
            <a:r>
              <a:rPr lang="en-US" i="1" dirty="0"/>
              <a:t>Risks in the United States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97218" y="4292302"/>
            <a:ext cx="1290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Sea level rise alone</a:t>
            </a:r>
            <a:endParaRPr lang="en-US" sz="1400" dirty="0"/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>
            <a:off x="3942677" y="4815522"/>
            <a:ext cx="242048" cy="305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84725" y="3700631"/>
            <a:ext cx="1656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Sea level rise + changing storms</a:t>
            </a:r>
            <a:endParaRPr lang="en-US" sz="1400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5013063" y="4223851"/>
            <a:ext cx="1" cy="444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72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 Few Essential Points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058508"/>
          </a:xfrm>
        </p:spPr>
        <p:txBody>
          <a:bodyPr/>
          <a:lstStyle/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sz="2800" dirty="0" smtClean="0"/>
              <a:t>55% of global population resides in cities; will rise to 	68% by 2050</a:t>
            </a:r>
          </a:p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sz="2800" dirty="0" smtClean="0"/>
              <a:t>Global population exposed to coastal risks has 	tripled since 1970</a:t>
            </a:r>
            <a:endParaRPr lang="en-US" sz="2800" dirty="0" smtClean="0"/>
          </a:p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sz="2800" dirty="0" smtClean="0"/>
              <a:t>Sea </a:t>
            </a:r>
            <a:r>
              <a:rPr lang="en-US" sz="2800" dirty="0" smtClean="0"/>
              <a:t>level is rising and will continue to do so</a:t>
            </a:r>
          </a:p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sz="2800" dirty="0" smtClean="0"/>
              <a:t>In many </a:t>
            </a:r>
            <a:r>
              <a:rPr lang="en-US" sz="2800" dirty="0" smtClean="0"/>
              <a:t>cities</a:t>
            </a:r>
            <a:r>
              <a:rPr lang="en-US" sz="2800" dirty="0" smtClean="0"/>
              <a:t>, </a:t>
            </a:r>
            <a:r>
              <a:rPr lang="en-US" sz="2800" dirty="0" smtClean="0"/>
              <a:t>the most serious </a:t>
            </a:r>
            <a:r>
              <a:rPr lang="en-US" sz="2800" dirty="0" smtClean="0"/>
              <a:t>consequences 	come </a:t>
            </a:r>
            <a:r>
              <a:rPr lang="en-US" sz="2800" dirty="0" smtClean="0"/>
              <a:t>from storm </a:t>
            </a:r>
            <a:r>
              <a:rPr lang="en-US" sz="2800" dirty="0" smtClean="0"/>
              <a:t>surges and freshwater flooding</a:t>
            </a:r>
            <a:endParaRPr lang="en-US" sz="2800" dirty="0" smtClean="0"/>
          </a:p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sz="2800" dirty="0" smtClean="0"/>
              <a:t>Coastal storm</a:t>
            </a:r>
            <a:r>
              <a:rPr lang="en-US" sz="2800" dirty="0" smtClean="0"/>
              <a:t> </a:t>
            </a:r>
            <a:r>
              <a:rPr lang="en-US" sz="2800" dirty="0" smtClean="0"/>
              <a:t>intensity and freshwater flooding </a:t>
            </a:r>
            <a:r>
              <a:rPr lang="en-US" sz="2800" dirty="0" smtClean="0"/>
              <a:t>are 	expected </a:t>
            </a:r>
            <a:r>
              <a:rPr lang="en-US" sz="2800" dirty="0" smtClean="0"/>
              <a:t>to </a:t>
            </a:r>
            <a:r>
              <a:rPr lang="en-US" sz="2800" dirty="0" smtClean="0"/>
              <a:t>increase as the climate warms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63821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erry\Documents\GlobalT\CO2_versus_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334" y="533400"/>
            <a:ext cx="7819293" cy="5867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228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615" y="265723"/>
            <a:ext cx="8042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Heat:  The Importance of Wet-Bulb Temperature</a:t>
            </a:r>
            <a:endParaRPr lang="en-US" sz="28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77" y="1065156"/>
            <a:ext cx="7902291" cy="2795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99" y="3916724"/>
            <a:ext cx="7851205" cy="2941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4492" y="1727200"/>
            <a:ext cx="1180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Wet-bulb T</a:t>
            </a:r>
            <a:endParaRPr lang="en-US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617785" y="2065754"/>
            <a:ext cx="461107" cy="2944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76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Sea Level Rise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1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84" y="914270"/>
            <a:ext cx="8188424" cy="54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9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71500"/>
            <a:ext cx="8096250" cy="5715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5842388" y="4139231"/>
            <a:ext cx="0" cy="704995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259545" y="3769899"/>
            <a:ext cx="116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Today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26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364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2031" y="6036469"/>
            <a:ext cx="85500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Regional sea-level trends from satellite altimetry (</a:t>
            </a:r>
            <a:r>
              <a:rPr lang="en-US" sz="1400" dirty="0" err="1"/>
              <a:t>Topex</a:t>
            </a:r>
            <a:r>
              <a:rPr lang="en-US" sz="1400" dirty="0"/>
              <a:t>/Poseidon, Jason-1&amp;2, GFO, ERS-1&amp;2, and </a:t>
            </a:r>
            <a:r>
              <a:rPr lang="en-US" sz="1400" dirty="0" err="1"/>
              <a:t>Envisat</a:t>
            </a:r>
            <a:r>
              <a:rPr lang="en-US" sz="1400" dirty="0"/>
              <a:t> missions) for the period October 1992 to July 2009. AVISO </a:t>
            </a:r>
            <a:r>
              <a:rPr lang="en-US" sz="1400" b="1" dirty="0"/>
              <a:t>(</a:t>
            </a:r>
            <a:r>
              <a:rPr lang="en-US" sz="1400" dirty="0"/>
              <a:t>Archiving, Validation and Interpretation of Satellite Oceanographic data), available at </a:t>
            </a:r>
            <a:r>
              <a:rPr lang="en-US" sz="1400" dirty="0">
                <a:hlinkClick r:id="rId3"/>
              </a:rPr>
              <a:t>www.aviso.oceanobs.com/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8542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9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Ariel2</Template>
  <TotalTime>2625</TotalTime>
  <Words>431</Words>
  <Application>Microsoft Office PowerPoint</Application>
  <PresentationFormat>On-screen Show (4:3)</PresentationFormat>
  <Paragraphs>76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Arial</vt:lpstr>
      <vt:lpstr>Avenir Next Regular</vt:lpstr>
      <vt:lpstr>Calibri</vt:lpstr>
      <vt:lpstr>Calibri Light</vt:lpstr>
      <vt:lpstr>Georgia</vt:lpstr>
      <vt:lpstr>Helvetica Light</vt:lpstr>
      <vt:lpstr>times new roman</vt:lpstr>
      <vt:lpstr>1_Office Theme</vt:lpstr>
      <vt:lpstr>Ariel</vt:lpstr>
      <vt:lpstr>3_Office Theme</vt:lpstr>
      <vt:lpstr>8_Office Theme</vt:lpstr>
      <vt:lpstr>2_Ariel</vt:lpstr>
      <vt:lpstr>13_Office Theme</vt:lpstr>
      <vt:lpstr>4_Office Theme</vt:lpstr>
      <vt:lpstr>10_Office Theme</vt:lpstr>
      <vt:lpstr>14_Office Theme</vt:lpstr>
      <vt:lpstr>15_Office Theme</vt:lpstr>
      <vt:lpstr> Urban Climate Risks</vt:lpstr>
      <vt:lpstr>Urban Climate Risks</vt:lpstr>
      <vt:lpstr>A Few Essential Points</vt:lpstr>
      <vt:lpstr>PowerPoint Presentation</vt:lpstr>
      <vt:lpstr>PowerPoint Presentation</vt:lpstr>
      <vt:lpstr>Sea Level Rise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Global Hurricane Hazard</vt:lpstr>
      <vt:lpstr>PowerPoint Presentation</vt:lpstr>
      <vt:lpstr>PowerPoint Presentation</vt:lpstr>
      <vt:lpstr>MIT Research: Embed Detailed Hurricane Model within Global Climate Models</vt:lpstr>
      <vt:lpstr>Sample Storm Wind Swath</vt:lpstr>
      <vt:lpstr>Case Study:   Cambridge and MIT</vt:lpstr>
      <vt:lpstr>MIT Tropical Storm Model</vt:lpstr>
      <vt:lpstr>Hurricanes Passing within 150 km of Boston Downscaled from 5 climate models</vt:lpstr>
      <vt:lpstr>Boston Harbor Surge Risk</vt:lpstr>
      <vt:lpstr>PowerPoint Presentation</vt:lpstr>
      <vt:lpstr>Sea Level Rise / Storm Surge Propagation (2070)</vt:lpstr>
      <vt:lpstr>Summary</vt:lpstr>
      <vt:lpstr>Spare Slides</vt:lpstr>
      <vt:lpstr>PowerPoint Presentation</vt:lpstr>
      <vt:lpstr>PowerPoint Presentation</vt:lpstr>
      <vt:lpstr>PowerPoint Presentation</vt:lpstr>
    </vt:vector>
  </TitlesOfParts>
  <Company>Massachusetts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Hurricanes and Hurricane Risk in a Changing Climate</dc:title>
  <dc:creator>Kerry Emanuel</dc:creator>
  <cp:lastModifiedBy>Kerry</cp:lastModifiedBy>
  <cp:revision>67</cp:revision>
  <dcterms:created xsi:type="dcterms:W3CDTF">2014-03-11T21:13:36Z</dcterms:created>
  <dcterms:modified xsi:type="dcterms:W3CDTF">2019-02-27T11:03:15Z</dcterms:modified>
</cp:coreProperties>
</file>