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710" r:id="rId5"/>
    <p:sldMasterId id="2147483722" r:id="rId6"/>
    <p:sldMasterId id="2147483784" r:id="rId7"/>
    <p:sldMasterId id="2147483809" r:id="rId8"/>
    <p:sldMasterId id="2147483821" r:id="rId9"/>
    <p:sldMasterId id="2147483833" r:id="rId10"/>
    <p:sldMasterId id="2147483845" r:id="rId11"/>
  </p:sldMasterIdLst>
  <p:notesMasterIdLst>
    <p:notesMasterId r:id="rId52"/>
  </p:notesMasterIdLst>
  <p:sldIdLst>
    <p:sldId id="257" r:id="rId12"/>
    <p:sldId id="256" r:id="rId13"/>
    <p:sldId id="278" r:id="rId14"/>
    <p:sldId id="533" r:id="rId15"/>
    <p:sldId id="534" r:id="rId16"/>
    <p:sldId id="535" r:id="rId17"/>
    <p:sldId id="536" r:id="rId18"/>
    <p:sldId id="537" r:id="rId19"/>
    <p:sldId id="530" r:id="rId20"/>
    <p:sldId id="470" r:id="rId21"/>
    <p:sldId id="540" r:id="rId22"/>
    <p:sldId id="259" r:id="rId23"/>
    <p:sldId id="446" r:id="rId24"/>
    <p:sldId id="531" r:id="rId25"/>
    <p:sldId id="393" r:id="rId26"/>
    <p:sldId id="542" r:id="rId27"/>
    <p:sldId id="415" r:id="rId28"/>
    <p:sldId id="529" r:id="rId29"/>
    <p:sldId id="444" r:id="rId30"/>
    <p:sldId id="523" r:id="rId31"/>
    <p:sldId id="496" r:id="rId32"/>
    <p:sldId id="532" r:id="rId33"/>
    <p:sldId id="261" r:id="rId34"/>
    <p:sldId id="265" r:id="rId35"/>
    <p:sldId id="451" r:id="rId36"/>
    <p:sldId id="478" r:id="rId37"/>
    <p:sldId id="541" r:id="rId38"/>
    <p:sldId id="260" r:id="rId39"/>
    <p:sldId id="287" r:id="rId40"/>
    <p:sldId id="264" r:id="rId41"/>
    <p:sldId id="653" r:id="rId42"/>
    <p:sldId id="651" r:id="rId43"/>
    <p:sldId id="527" r:id="rId44"/>
    <p:sldId id="518" r:id="rId45"/>
    <p:sldId id="517" r:id="rId46"/>
    <p:sldId id="519" r:id="rId47"/>
    <p:sldId id="465" r:id="rId48"/>
    <p:sldId id="514" r:id="rId49"/>
    <p:sldId id="500" r:id="rId50"/>
    <p:sldId id="65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A3B82-10DC-4E3E-9FAA-FD7E13A075D1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5B43F-7019-4863-A9C1-94777A377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0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0DBDC-076F-4398-BD32-9FB6D17C55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93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16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07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828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523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966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85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233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31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320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85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773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6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94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305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051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40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960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450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523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4817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5177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617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121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520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485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7832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0875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326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7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56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38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07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68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21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8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481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960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964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54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0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66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66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8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1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5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09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63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14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30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68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98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678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18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38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5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68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41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615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02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66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58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87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54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03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4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3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39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86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8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334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19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75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318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106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867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0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856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0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95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866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57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96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237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659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130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68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2949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984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488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8093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0498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6641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76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0700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5036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0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6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2280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2327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709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2989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2882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083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4992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177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235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56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8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4374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95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081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875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14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425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860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348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680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3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5C5CF-0152-4F67-A9D7-3926E862D6E6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2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16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13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8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2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5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8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0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6/6c/Arrhenius2.jpg" TargetMode="Externa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0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267"/>
          <a:stretch/>
        </p:blipFill>
        <p:spPr>
          <a:xfrm>
            <a:off x="-16468" y="-48540"/>
            <a:ext cx="9230269" cy="6906539"/>
          </a:xfrm>
          <a:prstGeom prst="rect">
            <a:avLst/>
          </a:prstGeom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037772" y="254783"/>
            <a:ext cx="7772400" cy="1095046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 Quantifying Climate Risks 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181600"/>
            <a:ext cx="7010400" cy="15240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Lorenz Center, MIT</a:t>
            </a:r>
          </a:p>
        </p:txBody>
      </p:sp>
    </p:spTree>
    <p:extLst>
      <p:ext uri="{BB962C8B-B14F-4D97-AF65-F5344CB8AC3E}">
        <p14:creationId xmlns:p14="http://schemas.microsoft.com/office/powerpoint/2010/main" val="3659536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810"/>
            <a:ext cx="8229600" cy="770391"/>
          </a:xfrm>
        </p:spPr>
        <p:txBody>
          <a:bodyPr/>
          <a:lstStyle/>
          <a:p>
            <a:r>
              <a:rPr lang="en-US" sz="2800" dirty="0">
                <a:solidFill>
                  <a:srgbClr val="0000FF"/>
                </a:solidFill>
              </a:rPr>
              <a:t>Why Climate Risk is Dominated by Extreme Events: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16"/>
            <a:ext cx="8229600" cy="1745341"/>
          </a:xfrm>
        </p:spPr>
        <p:txBody>
          <a:bodyPr/>
          <a:lstStyle/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Societies are usually well adapted to frequent events (&gt; 1/100 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Societies are often poorly adapted to rare events (&lt; 1/100 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Large cost increases result when &gt; 100-yr events become &lt; 100-yr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" y="2797811"/>
            <a:ext cx="6922039" cy="40038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259E73-E692-4D73-85EA-78370E75FB21}"/>
              </a:ext>
            </a:extLst>
          </p:cNvPr>
          <p:cNvCxnSpPr>
            <a:cxnSpLocks/>
          </p:cNvCxnSpPr>
          <p:nvPr/>
        </p:nvCxnSpPr>
        <p:spPr>
          <a:xfrm>
            <a:off x="4857750" y="4702629"/>
            <a:ext cx="0" cy="1583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61D370-8CBC-463F-8F80-AAE3D4349D24}"/>
              </a:ext>
            </a:extLst>
          </p:cNvPr>
          <p:cNvSpPr txBox="1"/>
          <p:nvPr/>
        </p:nvSpPr>
        <p:spPr>
          <a:xfrm>
            <a:off x="5045529" y="5617418"/>
            <a:ext cx="16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slope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B0F412-01AD-4406-A6D1-B03107801F5D}"/>
              </a:ext>
            </a:extLst>
          </p:cNvPr>
          <p:cNvCxnSpPr/>
          <p:nvPr/>
        </p:nvCxnSpPr>
        <p:spPr>
          <a:xfrm flipH="1" flipV="1">
            <a:off x="4963886" y="5404757"/>
            <a:ext cx="718457" cy="302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8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0985-A3B9-4AF9-BEAE-9C07EB46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33045"/>
          </a:xfrm>
        </p:spPr>
        <p:txBody>
          <a:bodyPr>
            <a:normAutofit fontScale="90000"/>
          </a:bodyPr>
          <a:lstStyle/>
          <a:p>
            <a:r>
              <a:rPr lang="en-US" dirty="0"/>
              <a:t>Getting it right means getting the low-probability, high cost events. For example, hurricanes: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E7488-B8F0-4D6C-B6FD-09335D546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6" y="2127176"/>
            <a:ext cx="4360714" cy="3289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2D5F1-9A9E-4F43-A707-DEB49819324A}"/>
              </a:ext>
            </a:extLst>
          </p:cNvPr>
          <p:cNvSpPr txBox="1"/>
          <p:nvPr/>
        </p:nvSpPr>
        <p:spPr>
          <a:xfrm>
            <a:off x="1160230" y="2937330"/>
            <a:ext cx="1128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0AFA1-2253-487F-8662-6CCA6ECEC7B8}"/>
              </a:ext>
            </a:extLst>
          </p:cNvPr>
          <p:cNvSpPr txBox="1"/>
          <p:nvPr/>
        </p:nvSpPr>
        <p:spPr>
          <a:xfrm>
            <a:off x="3443516" y="3144744"/>
            <a:ext cx="1128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0822FB-543C-4B7D-AE2F-395A843E930F}"/>
              </a:ext>
            </a:extLst>
          </p:cNvPr>
          <p:cNvCxnSpPr>
            <a:cxnSpLocks/>
          </p:cNvCxnSpPr>
          <p:nvPr/>
        </p:nvCxnSpPr>
        <p:spPr>
          <a:xfrm>
            <a:off x="1724473" y="3214329"/>
            <a:ext cx="222253" cy="1384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D19B6E-F0A6-42D2-B9FB-4C322AD24F5D}"/>
              </a:ext>
            </a:extLst>
          </p:cNvPr>
          <p:cNvCxnSpPr/>
          <p:nvPr/>
        </p:nvCxnSpPr>
        <p:spPr>
          <a:xfrm flipH="1">
            <a:off x="3443516" y="3421743"/>
            <a:ext cx="304800" cy="1868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4AAD59B-C035-4EC2-8A9F-FBCE3726E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64" y="2127176"/>
            <a:ext cx="4360712" cy="32892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A7A9CC-42B5-4A27-B8B8-2B2F37F69A09}"/>
              </a:ext>
            </a:extLst>
          </p:cNvPr>
          <p:cNvSpPr txBox="1"/>
          <p:nvPr/>
        </p:nvSpPr>
        <p:spPr>
          <a:xfrm>
            <a:off x="6302320" y="4423952"/>
            <a:ext cx="990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E5CCAE-082C-4109-8163-C7781E1037A7}"/>
              </a:ext>
            </a:extLst>
          </p:cNvPr>
          <p:cNvSpPr txBox="1"/>
          <p:nvPr/>
        </p:nvSpPr>
        <p:spPr>
          <a:xfrm>
            <a:off x="6574781" y="3137064"/>
            <a:ext cx="990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884667-8DE2-4F8C-AD23-FE1902F04D2A}"/>
              </a:ext>
            </a:extLst>
          </p:cNvPr>
          <p:cNvCxnSpPr>
            <a:cxnSpLocks/>
          </p:cNvCxnSpPr>
          <p:nvPr/>
        </p:nvCxnSpPr>
        <p:spPr>
          <a:xfrm flipV="1">
            <a:off x="7152177" y="4423951"/>
            <a:ext cx="381854" cy="985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AB74CC-6CBF-421C-868C-33900C0EEB63}"/>
              </a:ext>
            </a:extLst>
          </p:cNvPr>
          <p:cNvCxnSpPr>
            <a:cxnSpLocks/>
          </p:cNvCxnSpPr>
          <p:nvPr/>
        </p:nvCxnSpPr>
        <p:spPr>
          <a:xfrm>
            <a:off x="7258259" y="3413578"/>
            <a:ext cx="275772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A2A11BC-3230-D11E-39FE-D16443152E75}"/>
              </a:ext>
            </a:extLst>
          </p:cNvPr>
          <p:cNvSpPr txBox="1"/>
          <p:nvPr/>
        </p:nvSpPr>
        <p:spPr>
          <a:xfrm>
            <a:off x="1011290" y="5674125"/>
            <a:ext cx="336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6EAE5-3FF5-1F63-3A6B-7CA604084C56}"/>
              </a:ext>
            </a:extLst>
          </p:cNvPr>
          <p:cNvSpPr txBox="1"/>
          <p:nvPr/>
        </p:nvSpPr>
        <p:spPr>
          <a:xfrm>
            <a:off x="5114254" y="5674125"/>
            <a:ext cx="336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264424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0" grpId="0"/>
      <p:bldP spid="2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Flawed Basis of Current Risk Assessments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8452" y="2076911"/>
            <a:ext cx="7886700" cy="3269886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  Almost all current risk assessments, including those used in 	legal proceedings, are based on historical statistics.</a:t>
            </a:r>
          </a:p>
          <a:p>
            <a:pPr>
              <a:spcBef>
                <a:spcPts val="1500"/>
              </a:spcBef>
            </a:pPr>
            <a:r>
              <a:rPr lang="en-US" dirty="0"/>
              <a:t>  Historical records are flawed and short, particularly outside  	North America</a:t>
            </a:r>
          </a:p>
          <a:p>
            <a:pPr>
              <a:spcBef>
                <a:spcPts val="1500"/>
              </a:spcBef>
            </a:pPr>
            <a:r>
              <a:rPr lang="en-US" dirty="0"/>
              <a:t>  Moreover, the past 50-150 years is a poor guide to the present 	owing to climate change that </a:t>
            </a:r>
            <a:r>
              <a:rPr lang="en-US" i="1" dirty="0"/>
              <a:t>has already occurred</a:t>
            </a:r>
          </a:p>
          <a:p>
            <a:pPr>
              <a:spcBef>
                <a:spcPts val="1500"/>
              </a:spcBef>
            </a:pPr>
            <a:r>
              <a:rPr lang="en-US" dirty="0"/>
              <a:t>  Industry risk modelers have been slow to migrate to a physics-	based approach</a:t>
            </a:r>
          </a:p>
        </p:txBody>
      </p:sp>
    </p:spTree>
    <p:extLst>
      <p:ext uri="{BB962C8B-B14F-4D97-AF65-F5344CB8AC3E}">
        <p14:creationId xmlns:p14="http://schemas.microsoft.com/office/powerpoint/2010/main" val="331331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urricanes dominate economic losses from disas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2" y="1132925"/>
            <a:ext cx="7394613" cy="546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0762" y="311971"/>
            <a:ext cx="812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Total US Damages by Natural Hazard, 1980-2012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122" y="6217920"/>
            <a:ext cx="196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Source:  NOAA</a:t>
            </a:r>
          </a:p>
        </p:txBody>
      </p:sp>
    </p:spTree>
    <p:extLst>
      <p:ext uri="{BB962C8B-B14F-4D97-AF65-F5344CB8AC3E}">
        <p14:creationId xmlns:p14="http://schemas.microsoft.com/office/powerpoint/2010/main" val="1983403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264" y="808264"/>
            <a:ext cx="7698922" cy="247135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Quantifying Climate Risks: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Hurricanes as an Example</a:t>
            </a:r>
          </a:p>
        </p:txBody>
      </p:sp>
    </p:spTree>
    <p:extLst>
      <p:ext uri="{BB962C8B-B14F-4D97-AF65-F5344CB8AC3E}">
        <p14:creationId xmlns:p14="http://schemas.microsoft.com/office/powerpoint/2010/main" val="3801100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Hurricane Hazard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About 10,000 deaths per year since 1971</a:t>
            </a:r>
          </a:p>
          <a:p>
            <a:endParaRPr lang="en-US" dirty="0"/>
          </a:p>
          <a:p>
            <a:r>
              <a:rPr lang="en-US" dirty="0"/>
              <a:t>$700 Billion 2015 U.S. Dollars in Damages 	since 1971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1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79A3-E105-8ADF-D9E9-A2FEC26F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7833"/>
          </a:xfrm>
        </p:spPr>
        <p:txBody>
          <a:bodyPr/>
          <a:lstStyle/>
          <a:p>
            <a:r>
              <a:rPr lang="en-US" dirty="0"/>
              <a:t>Questions So Far?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50376-DBD6-A5D7-87E5-279FA0831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02" y="1435183"/>
            <a:ext cx="6988196" cy="524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07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Is Hurricane Risk Changing?</a:t>
            </a:r>
          </a:p>
        </p:txBody>
      </p:sp>
    </p:spTree>
    <p:extLst>
      <p:ext uri="{BB962C8B-B14F-4D97-AF65-F5344CB8AC3E}">
        <p14:creationId xmlns:p14="http://schemas.microsoft.com/office/powerpoint/2010/main" val="285418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20" y="708587"/>
            <a:ext cx="8015167" cy="440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048" y="203200"/>
            <a:ext cx="785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Tropical Cyclone Damage Normalized by Gross World Product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2487" y="5116286"/>
            <a:ext cx="8229600" cy="1066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380% increase since 1970</a:t>
            </a:r>
          </a:p>
          <a:p>
            <a:r>
              <a:rPr lang="en-US" dirty="0"/>
              <a:t>Population of TC-prone regions increased by ~200%</a:t>
            </a:r>
          </a:p>
          <a:p>
            <a:r>
              <a:rPr lang="en-US" dirty="0"/>
              <a:t>Suggests that climate change has contributed to increasing damage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9617" y="6345535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2020: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8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7" y="1800879"/>
            <a:ext cx="8902427" cy="3301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8308" y="1431547"/>
            <a:ext cx="6205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Intensity Trend, 1979-2018, ERA 5 Reanalysis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2070" y="5365170"/>
            <a:ext cx="612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(Trend shown only where p value &lt; 0.05)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2521E-B3DE-4900-82CE-AFCCAE2A0737}"/>
              </a:ext>
            </a:extLst>
          </p:cNvPr>
          <p:cNvSpPr txBox="1"/>
          <p:nvPr/>
        </p:nvSpPr>
        <p:spPr>
          <a:xfrm>
            <a:off x="0" y="304800"/>
            <a:ext cx="90388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Observed Trend in “Speed Limit” for Hurricanes</a:t>
            </a:r>
          </a:p>
        </p:txBody>
      </p:sp>
    </p:spTree>
    <p:extLst>
      <p:ext uri="{BB962C8B-B14F-4D97-AF65-F5344CB8AC3E}">
        <p14:creationId xmlns:p14="http://schemas.microsoft.com/office/powerpoint/2010/main" val="149745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  Global warming in context</a:t>
            </a:r>
          </a:p>
          <a:p>
            <a:endParaRPr lang="en-US" sz="2800" dirty="0"/>
          </a:p>
          <a:p>
            <a:r>
              <a:rPr lang="en-US" sz="2800" dirty="0"/>
              <a:t>  Climate risks</a:t>
            </a:r>
          </a:p>
          <a:p>
            <a:endParaRPr lang="en-US" sz="2800" dirty="0"/>
          </a:p>
          <a:p>
            <a:r>
              <a:rPr lang="en-US" sz="2800" dirty="0"/>
              <a:t>  Quantitative estimates of climate risks</a:t>
            </a:r>
          </a:p>
          <a:p>
            <a:endParaRPr lang="en-US" sz="2800" dirty="0"/>
          </a:p>
          <a:p>
            <a:r>
              <a:rPr lang="en-US" sz="2800" dirty="0"/>
              <a:t>  Implications for legal proceedings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926083"/>
            <a:ext cx="4572000" cy="525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4" y="246743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Satellite-derived proportion of major hurricane fixes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2286" y="2298804"/>
            <a:ext cx="3854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series of fractional proportion of global major hurricane estimates to all hurricane estimates for the period 1979–2017. Each point, except the earliest, represents the data in a sequence of 3-y periods. The first data point is based on only 2 y (1979 and 1981) to avoid the years with no eastern hemisphere coverage. The linear Theil−Sen trend (black line) is significant at the 98% confidence level (Mann−Kendall P value = 0.02). The proportion increases by 25% in the 39-y period (about 6% per decade).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Kossin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233851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E8D02F-CF86-40CE-9F13-16DDEEBE7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14" y="1189935"/>
            <a:ext cx="7548105" cy="4719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325A11-CE90-468A-8D9B-50B9333FF59F}"/>
              </a:ext>
            </a:extLst>
          </p:cNvPr>
          <p:cNvSpPr txBox="1"/>
          <p:nvPr/>
        </p:nvSpPr>
        <p:spPr>
          <a:xfrm>
            <a:off x="967578" y="156940"/>
            <a:ext cx="7053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 Shading Shows Uncertainty in North Atlantic Hurricane Occurrence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385B0-FD0E-4360-9FF1-694193DD860C}"/>
              </a:ext>
            </a:extLst>
          </p:cNvPr>
          <p:cNvSpPr txBox="1"/>
          <p:nvPr/>
        </p:nvSpPr>
        <p:spPr>
          <a:xfrm>
            <a:off x="3592286" y="6392636"/>
            <a:ext cx="522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Vecchi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Comm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2021</a:t>
            </a:r>
          </a:p>
        </p:txBody>
      </p:sp>
    </p:spTree>
    <p:extLst>
      <p:ext uri="{BB962C8B-B14F-4D97-AF65-F5344CB8AC3E}">
        <p14:creationId xmlns:p14="http://schemas.microsoft.com/office/powerpoint/2010/main" val="3647605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0B20-43A8-4C6F-9194-0FA9F45A3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3241"/>
            <a:ext cx="7886700" cy="2951388"/>
          </a:xfrm>
        </p:spPr>
        <p:txBody>
          <a:bodyPr>
            <a:normAutofit/>
          </a:bodyPr>
          <a:lstStyle/>
          <a:p>
            <a:r>
              <a:rPr lang="en-US" dirty="0"/>
              <a:t>Historical tropical cyclone database vastly insufficient for quantitative evaluation of current risk and risk trends</a:t>
            </a:r>
          </a:p>
        </p:txBody>
      </p:sp>
    </p:spTree>
    <p:extLst>
      <p:ext uri="{BB962C8B-B14F-4D97-AF65-F5344CB8AC3E}">
        <p14:creationId xmlns:p14="http://schemas.microsoft.com/office/powerpoint/2010/main" val="3053732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41" r="4968"/>
          <a:stretch/>
        </p:blipFill>
        <p:spPr>
          <a:xfrm>
            <a:off x="1023714" y="2321571"/>
            <a:ext cx="7587764" cy="4594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8054" y="1726612"/>
            <a:ext cx="224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Satellite Image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925" y="1671979"/>
            <a:ext cx="3239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Weather Forecast Model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4BF7A4-2642-4EBB-A5AC-386DD38224EB}"/>
              </a:ext>
            </a:extLst>
          </p:cNvPr>
          <p:cNvSpPr txBox="1">
            <a:spLocks/>
          </p:cNvSpPr>
          <p:nvPr/>
        </p:nvSpPr>
        <p:spPr>
          <a:xfrm>
            <a:off x="874246" y="237758"/>
            <a:ext cx="7886700" cy="1325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Doing it right:</a:t>
            </a: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Bring 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Physical Models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Bear on Risk Estimation</a:t>
            </a:r>
          </a:p>
        </p:txBody>
      </p:sp>
    </p:spTree>
    <p:extLst>
      <p:ext uri="{BB962C8B-B14F-4D97-AF65-F5344CB8AC3E}">
        <p14:creationId xmlns:p14="http://schemas.microsoft.com/office/powerpoint/2010/main" val="4953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10402" y="1760789"/>
            <a:ext cx="6523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today’s global climate models cannot simulate hurricane at all well</a:t>
            </a:r>
          </a:p>
        </p:txBody>
      </p:sp>
    </p:spTree>
    <p:extLst>
      <p:ext uri="{BB962C8B-B14F-4D97-AF65-F5344CB8AC3E}">
        <p14:creationId xmlns:p14="http://schemas.microsoft.com/office/powerpoint/2010/main" val="2931844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11512-0130-4CDA-976F-5B7CBB1E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get the tails right we need to simulate </a:t>
            </a:r>
            <a:r>
              <a:rPr lang="en-US" b="1" i="1" dirty="0"/>
              <a:t>many</a:t>
            </a:r>
            <a:r>
              <a:rPr lang="en-US" dirty="0"/>
              <a:t>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76506-EFFE-4F21-A9AC-57B8ECACDA5E}"/>
              </a:ext>
            </a:extLst>
          </p:cNvPr>
          <p:cNvSpPr txBox="1"/>
          <p:nvPr/>
        </p:nvSpPr>
        <p:spPr>
          <a:xfrm>
            <a:off x="914400" y="2016370"/>
            <a:ext cx="7260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have learned how to downscale ~100,000 hurricanes from climate models, using an advanced, very high resolution hurricane model embedded in global climate analyses or models</a:t>
            </a:r>
          </a:p>
        </p:txBody>
      </p:sp>
    </p:spTree>
    <p:extLst>
      <p:ext uri="{BB962C8B-B14F-4D97-AF65-F5344CB8AC3E}">
        <p14:creationId xmlns:p14="http://schemas.microsoft.com/office/powerpoint/2010/main" val="3601706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25D14C-DB86-4E33-BF88-F5CE6895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706"/>
            <a:ext cx="9144000" cy="5846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E30A22-EDB2-4A7B-A6AD-A5CDBDDB1D96}"/>
              </a:ext>
            </a:extLst>
          </p:cNvPr>
          <p:cNvSpPr txBox="1"/>
          <p:nvPr/>
        </p:nvSpPr>
        <p:spPr>
          <a:xfrm>
            <a:off x="1355271" y="187779"/>
            <a:ext cx="679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1,000 storms Downscaled from CERA 20</a:t>
            </a:r>
            <a:r>
              <a:rPr lang="en-US" baseline="30000" dirty="0"/>
              <a:t>th</a:t>
            </a:r>
            <a:r>
              <a:rPr lang="en-US" dirty="0"/>
              <a:t> Century Reanalysis</a:t>
            </a:r>
          </a:p>
        </p:txBody>
      </p:sp>
    </p:spTree>
    <p:extLst>
      <p:ext uri="{BB962C8B-B14F-4D97-AF65-F5344CB8AC3E}">
        <p14:creationId xmlns:p14="http://schemas.microsoft.com/office/powerpoint/2010/main" val="33734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8" y="422031"/>
            <a:ext cx="7338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100 out of 2000 TCs Affecting Kyoto, 1981-2000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70" t="7998" r="5393" b="11697"/>
          <a:stretch/>
        </p:blipFill>
        <p:spPr>
          <a:xfrm>
            <a:off x="698016" y="1193605"/>
            <a:ext cx="8029532" cy="545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3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Same, but with top 20 historical tracks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84" t="10869" r="7024" b="12132"/>
          <a:stretch/>
        </p:blipFill>
        <p:spPr>
          <a:xfrm>
            <a:off x="835710" y="1375090"/>
            <a:ext cx="7691599" cy="51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1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85" y="1017639"/>
            <a:ext cx="7776205" cy="533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9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00600" cy="2544762"/>
          </a:xfrm>
        </p:spPr>
        <p:txBody>
          <a:bodyPr/>
          <a:lstStyle/>
          <a:p>
            <a:r>
              <a:rPr lang="en-US" sz="4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Svante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Arrhenius, 1859-1927</a:t>
            </a:r>
          </a:p>
        </p:txBody>
      </p:sp>
      <p:pic>
        <p:nvPicPr>
          <p:cNvPr id="46082" name="Picture 2" descr="File:Arrhenius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959" y="228600"/>
            <a:ext cx="3163316" cy="3962400"/>
          </a:xfrm>
          <a:prstGeom prst="rect">
            <a:avLst/>
          </a:prstGeom>
          <a:noFill/>
          <a:ln w="38100" cmpd="thickThin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2000" y="44958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“Any doubling of the percentage of carbon dioxide in the air would raise the temperature of the earth's surface by 4°; and if the carbon dioxide were increased fourfold, the temperature would rise by 8°.”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Världarnas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utveckling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Worlds in the Making), 1906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2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723" y="241540"/>
            <a:ext cx="8781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 of Storm Accumulated Rainfall in Harris County, from 6 Climate models, 1981-2000, 2008-2027, and 2081-2100, Based on 2000 Events Each, and Using RCP 8.5. Shading Shows Spread Among the Models.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8" y="1562909"/>
            <a:ext cx="7391982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21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14794-E038-C1EA-8C5B-07CFB02D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398"/>
            <a:ext cx="7886700" cy="985279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 Flooding from Hurricane Harvey,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089A-296B-32E5-B6EB-85B55C63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92139"/>
            <a:ext cx="7886700" cy="3984824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b="1" dirty="0"/>
              <a:t>van </a:t>
            </a:r>
            <a:r>
              <a:rPr lang="en-US" b="1" dirty="0" err="1"/>
              <a:t>Oldenborgh</a:t>
            </a:r>
            <a:r>
              <a:rPr lang="en-US" b="1" dirty="0"/>
              <a:t> et al</a:t>
            </a:r>
            <a:r>
              <a:rPr lang="en-US" dirty="0"/>
              <a:t>: </a:t>
            </a:r>
            <a:r>
              <a:rPr lang="en-US" i="1" dirty="0"/>
              <a:t>“We conclude that global warming 	made the precipitation about 15% (8%–19%) more intense, 	or equivalently made such an event </a:t>
            </a:r>
            <a:r>
              <a:rPr lang="en-US" i="1" dirty="0">
                <a:solidFill>
                  <a:srgbClr val="FF0000"/>
                </a:solidFill>
              </a:rPr>
              <a:t>three (1.5–5) times 	more likely.”</a:t>
            </a:r>
          </a:p>
          <a:p>
            <a:r>
              <a:rPr lang="en-US" i="1" dirty="0"/>
              <a:t>  </a:t>
            </a:r>
            <a:r>
              <a:rPr lang="en-US" b="1" dirty="0"/>
              <a:t>Risser and </a:t>
            </a:r>
            <a:r>
              <a:rPr lang="en-US" b="1" dirty="0" err="1"/>
              <a:t>Wehner</a:t>
            </a:r>
            <a:r>
              <a:rPr lang="en-US" b="1" dirty="0"/>
              <a:t>: </a:t>
            </a:r>
            <a:r>
              <a:rPr lang="en-US" i="1" dirty="0"/>
              <a:t>“We find that human-induced climate 	change likely increased the chances of the observed 	precipitation accumulations during Hurricane Harvey in the 	most affected areas of Houston </a:t>
            </a:r>
            <a:r>
              <a:rPr lang="en-US" i="1" dirty="0">
                <a:solidFill>
                  <a:srgbClr val="FF0000"/>
                </a:solidFill>
              </a:rPr>
              <a:t>by a factor of at least 3.5</a:t>
            </a:r>
            <a:r>
              <a:rPr lang="en-US" i="1" dirty="0"/>
              <a:t>.”</a:t>
            </a:r>
          </a:p>
          <a:p>
            <a:r>
              <a:rPr lang="en-US" i="1" dirty="0"/>
              <a:t>  </a:t>
            </a:r>
            <a:r>
              <a:rPr lang="en-US" b="1" dirty="0"/>
              <a:t>Emanuel:</a:t>
            </a:r>
            <a:r>
              <a:rPr lang="en-US" i="1" dirty="0"/>
              <a:t> “In 2017 the annual probability </a:t>
            </a:r>
            <a:r>
              <a:rPr lang="en-US" dirty="0"/>
              <a:t>[of Hurricane 	Harvey’s rainfall in Harris County]</a:t>
            </a:r>
            <a:r>
              <a:rPr lang="en-US" i="1" dirty="0"/>
              <a:t> would be 6%, </a:t>
            </a:r>
            <a:r>
              <a:rPr lang="en-US" i="1" dirty="0">
                <a:solidFill>
                  <a:srgbClr val="FF0000"/>
                </a:solidFill>
              </a:rPr>
              <a:t>a sixfold 	increase since the late 20th century.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90C8B-50BA-8B0F-D974-60CEE4E554BB}"/>
              </a:ext>
            </a:extLst>
          </p:cNvPr>
          <p:cNvSpPr txBox="1"/>
          <p:nvPr/>
        </p:nvSpPr>
        <p:spPr>
          <a:xfrm>
            <a:off x="575285" y="1277738"/>
            <a:ext cx="8084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Three independent scientific studies appeared in 2017:</a:t>
            </a:r>
          </a:p>
        </p:txBody>
      </p:sp>
    </p:spTree>
    <p:extLst>
      <p:ext uri="{BB962C8B-B14F-4D97-AF65-F5344CB8AC3E}">
        <p14:creationId xmlns:p14="http://schemas.microsoft.com/office/powerpoint/2010/main" val="17432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7ACBE1-5F50-82EB-CCA6-F8CCB5E24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8" y="1029054"/>
            <a:ext cx="6315597" cy="5684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4A7A00-7867-122A-5861-C97F5A8BDF2A}"/>
              </a:ext>
            </a:extLst>
          </p:cNvPr>
          <p:cNvSpPr txBox="1"/>
          <p:nvPr/>
        </p:nvSpPr>
        <p:spPr>
          <a:xfrm>
            <a:off x="7171489" y="2782669"/>
            <a:ext cx="166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Hurricane Ian, 2022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DD48E1-EF8F-FD0E-4EC6-DA5CBD9F17A6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8278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Questions So Far?</a:t>
            </a:r>
          </a:p>
        </p:txBody>
      </p:sp>
    </p:spTree>
    <p:extLst>
      <p:ext uri="{BB962C8B-B14F-4D97-AF65-F5344CB8AC3E}">
        <p14:creationId xmlns:p14="http://schemas.microsoft.com/office/powerpoint/2010/main" val="449915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9B12-E43A-49A3-9833-47271A7B2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1" y="1602695"/>
            <a:ext cx="8229600" cy="1143000"/>
          </a:xfrm>
        </p:spPr>
        <p:txBody>
          <a:bodyPr/>
          <a:lstStyle/>
          <a:p>
            <a:r>
              <a:rPr lang="en-US" dirty="0"/>
              <a:t>Accounting for All Climate Risks</a:t>
            </a:r>
          </a:p>
        </p:txBody>
      </p:sp>
    </p:spTree>
    <p:extLst>
      <p:ext uri="{BB962C8B-B14F-4D97-AF65-F5344CB8AC3E}">
        <p14:creationId xmlns:p14="http://schemas.microsoft.com/office/powerpoint/2010/main" val="2160100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90D9B4-7B92-4C45-8768-BFEFBD6E1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421217"/>
            <a:ext cx="5758024" cy="5877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0BA661-8634-4514-B63B-7886347B03F1}"/>
              </a:ext>
            </a:extLst>
          </p:cNvPr>
          <p:cNvSpPr txBox="1"/>
          <p:nvPr/>
        </p:nvSpPr>
        <p:spPr>
          <a:xfrm>
            <a:off x="6023428" y="6299200"/>
            <a:ext cx="2989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Hsiang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2877247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B8EB7-595D-4C6B-8652-D38197684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0"/>
          <a:stretch/>
        </p:blipFill>
        <p:spPr>
          <a:xfrm>
            <a:off x="1712685" y="139995"/>
            <a:ext cx="5718629" cy="4701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A180C-4927-4D04-B318-724604ED74C2}"/>
              </a:ext>
            </a:extLst>
          </p:cNvPr>
          <p:cNvSpPr/>
          <p:nvPr/>
        </p:nvSpPr>
        <p:spPr>
          <a:xfrm>
            <a:off x="152400" y="5380672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direct damage to U.S. economy, summed across all assessed sectors, as a function of global mean temperature change. Dot-whiskers indicate the distribution of direct damages in 2080 to 2099 (averaged) for multiple realizations of each combination of climate models and scenario projection (dot, median; dark line, inner 66% credible interval; medium line, inner 90%; light line, inner 95%). Green are from RCP2.6, yellow from RCP4.5, red from RCP8.5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2D9CE-3B85-4F91-BEE0-2D70167734A7}"/>
              </a:ext>
            </a:extLst>
          </p:cNvPr>
          <p:cNvSpPr txBox="1"/>
          <p:nvPr/>
        </p:nvSpPr>
        <p:spPr>
          <a:xfrm>
            <a:off x="6081486" y="3429000"/>
            <a:ext cx="2989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Hsiang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29223-F1D4-4F44-97F0-82216830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251" y="4841195"/>
            <a:ext cx="2326771" cy="4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74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6A9BE4-FA5E-4AA3-9FBC-33C051C65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36" y="0"/>
            <a:ext cx="6022736" cy="54646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46665A-E607-45A3-AE6E-DB6C6E6BC9E6}"/>
              </a:ext>
            </a:extLst>
          </p:cNvPr>
          <p:cNvSpPr/>
          <p:nvPr/>
        </p:nvSpPr>
        <p:spPr>
          <a:xfrm>
            <a:off x="148771" y="5534561"/>
            <a:ext cx="8846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 of economic damages per year for groupings of US counties, based on their income (29,000 simulations for each of 3,143 counties). The poorest 10% of counties are the leftmost box plot. The richest 10% are the rightmost box plot. Damages are fraction of county income. White lines are median estimates, boxes show the inner 66% of possible outcomes, outer whiskers are inner 90% of possible outcomes.</a:t>
            </a:r>
          </a:p>
        </p:txBody>
      </p:sp>
    </p:spTree>
    <p:extLst>
      <p:ext uri="{BB962C8B-B14F-4D97-AF65-F5344CB8AC3E}">
        <p14:creationId xmlns:p14="http://schemas.microsoft.com/office/powerpoint/2010/main" val="2048140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3AFAB-F503-4224-A9AF-AE9D43B1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330"/>
            <a:ext cx="9144000" cy="5625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BEF60-D5CF-4D9A-BD70-AE2FA345C35F}"/>
              </a:ext>
            </a:extLst>
          </p:cNvPr>
          <p:cNvSpPr txBox="1"/>
          <p:nvPr/>
        </p:nvSpPr>
        <p:spPr>
          <a:xfrm>
            <a:off x="3744687" y="4434114"/>
            <a:ext cx="18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3.3% drop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1DE4C3-73F2-47F9-96F5-69CE6A01FDEB}"/>
              </a:ext>
            </a:extLst>
          </p:cNvPr>
          <p:cNvCxnSpPr>
            <a:cxnSpLocks/>
          </p:cNvCxnSpPr>
          <p:nvPr/>
        </p:nvCxnSpPr>
        <p:spPr>
          <a:xfrm flipH="1" flipV="1">
            <a:off x="2997201" y="4513944"/>
            <a:ext cx="791028" cy="1048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7B26363-4567-47B4-9734-41C80E7E94DB}"/>
              </a:ext>
            </a:extLst>
          </p:cNvPr>
          <p:cNvSpPr txBox="1"/>
          <p:nvPr/>
        </p:nvSpPr>
        <p:spPr>
          <a:xfrm>
            <a:off x="667657" y="3606800"/>
            <a:ext cx="1886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 Depression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6D16AC-4639-4C24-9EC1-5C4FE486226B}"/>
              </a:ext>
            </a:extLst>
          </p:cNvPr>
          <p:cNvCxnSpPr/>
          <p:nvPr/>
        </p:nvCxnSpPr>
        <p:spPr>
          <a:xfrm>
            <a:off x="2373086" y="3882571"/>
            <a:ext cx="464457" cy="4064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4E66DD3-FAC0-4D68-B3AB-6B1AC84EA721}"/>
              </a:ext>
            </a:extLst>
          </p:cNvPr>
          <p:cNvSpPr txBox="1"/>
          <p:nvPr/>
        </p:nvSpPr>
        <p:spPr>
          <a:xfrm>
            <a:off x="5246915" y="3363109"/>
            <a:ext cx="3817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loss of GDP from climate change likely to be sustained over many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“Many people do not appreciate that this is actually a few percent per year, every year.” – Amir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co-author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19866-E19F-4331-B6EC-B82351CCA555}"/>
              </a:ext>
            </a:extLst>
          </p:cNvPr>
          <p:cNvSpPr txBox="1"/>
          <p:nvPr/>
        </p:nvSpPr>
        <p:spPr>
          <a:xfrm>
            <a:off x="965200" y="2917371"/>
            <a:ext cx="334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peak, U.S spent ~40% of its GDP on war effort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748242-4C24-4DF7-9531-4BA8E85EB77C}"/>
              </a:ext>
            </a:extLst>
          </p:cNvPr>
          <p:cNvCxnSpPr/>
          <p:nvPr/>
        </p:nvCxnSpPr>
        <p:spPr>
          <a:xfrm>
            <a:off x="2837543" y="3502146"/>
            <a:ext cx="573314" cy="1844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50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 of Main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We are altering the composition of our 	atmosphere at considerable risk to 	ourselves and to future generations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Long-term risk is dominated by extreme 	events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Historical records inadequate for 	estimating future 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and current </a:t>
            </a:r>
            <a:r>
              <a:rPr lang="en-US" dirty="0">
                <a:latin typeface="Arial" pitchFamily="34" charset="0"/>
                <a:cs typeface="Arial" pitchFamily="34" charset="0"/>
              </a:rPr>
              <a:t>weather 	risks</a:t>
            </a:r>
          </a:p>
        </p:txBody>
      </p:sp>
    </p:spTree>
    <p:extLst>
      <p:ext uri="{BB962C8B-B14F-4D97-AF65-F5344CB8AC3E}">
        <p14:creationId xmlns:p14="http://schemas.microsoft.com/office/powerpoint/2010/main" val="77788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 of Main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We need to embrace advanced 	physical modeling techniques for 	assessing climate risks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It is likely that expert witnesses in 	future legal proceedings will 	increasingly rely on physical 	modeling as evidence of current 	and future climate risk</a:t>
            </a:r>
          </a:p>
          <a:p>
            <a:pPr marL="0" indent="0">
              <a:buSzPct val="70000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1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AA8470-A384-E131-3276-AF08E83D1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97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i="1" dirty="0">
                <a:latin typeface="Arial" pitchFamily="34" charset="0"/>
                <a:cs typeface="Arial" pitchFamily="34" charset="0"/>
              </a:rPr>
              <a:t>At best</a:t>
            </a:r>
            <a:r>
              <a:rPr lang="en-US" dirty="0">
                <a:latin typeface="Arial" pitchFamily="34" charset="0"/>
                <a:cs typeface="Arial" pitchFamily="34" charset="0"/>
              </a:rPr>
              <a:t>, climate science will only be able to 	quantify the probability that climate 	change has and/or will contribute to 	some particular weather event or class 	of events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How do courts deal with probabilistic 	information? </a:t>
            </a:r>
          </a:p>
        </p:txBody>
      </p:sp>
    </p:spTree>
    <p:extLst>
      <p:ext uri="{BB962C8B-B14F-4D97-AF65-F5344CB8AC3E}">
        <p14:creationId xmlns:p14="http://schemas.microsoft.com/office/powerpoint/2010/main" val="63713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A76FE-2041-4883-8B05-72781B42D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627"/>
            <a:ext cx="9144000" cy="5152745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6B6AA462-EAD7-408F-AC18-FE057A808015}"/>
              </a:ext>
            </a:extLst>
          </p:cNvPr>
          <p:cNvSpPr/>
          <p:nvPr/>
        </p:nvSpPr>
        <p:spPr>
          <a:xfrm>
            <a:off x="8724900" y="923925"/>
            <a:ext cx="247650" cy="2857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</a:t>
            </a:r>
            <a:r>
              <a:rPr lang="en-US" sz="4000" baseline="-25000" dirty="0"/>
              <a:t>2</a:t>
            </a:r>
            <a:r>
              <a:rPr lang="en-US" sz="4000" dirty="0"/>
              <a:t> May Go Well Beyond Doubling</a:t>
            </a:r>
          </a:p>
        </p:txBody>
      </p:sp>
      <p:pic>
        <p:nvPicPr>
          <p:cNvPr id="1026" name="Picture 2" descr="http://www.skepticalscience.com/images/CO2_emission_scenario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5" y="1739676"/>
            <a:ext cx="7287128" cy="425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567814" y="3657600"/>
            <a:ext cx="5902661" cy="1725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00590" y="3288268"/>
            <a:ext cx="135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Pre-Industrial</a:t>
            </a:r>
          </a:p>
        </p:txBody>
      </p:sp>
    </p:spTree>
    <p:extLst>
      <p:ext uri="{BB962C8B-B14F-4D97-AF65-F5344CB8AC3E}">
        <p14:creationId xmlns:p14="http://schemas.microsoft.com/office/powerpoint/2010/main" val="383446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6522C60-BF53-4959-AC7E-90CCBF678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50000"/>
          <a:stretch/>
        </p:blipFill>
        <p:spPr bwMode="auto">
          <a:xfrm>
            <a:off x="3475596" y="0"/>
            <a:ext cx="5668403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0000"/>
          <a:stretch/>
        </p:blipFill>
        <p:spPr bwMode="auto">
          <a:xfrm>
            <a:off x="3475597" y="3505200"/>
            <a:ext cx="566840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16002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Atmospheric CO</a:t>
            </a:r>
            <a:r>
              <a:rPr lang="en-US" baseline="-25000" dirty="0">
                <a:solidFill>
                  <a:srgbClr val="0033CC"/>
                </a:solidFill>
              </a:rPr>
              <a:t>2</a:t>
            </a:r>
            <a:r>
              <a:rPr lang="en-US" dirty="0">
                <a:solidFill>
                  <a:srgbClr val="0033CC"/>
                </a:solidFill>
              </a:rPr>
              <a:t> assuming that emissions stop altogether after peak concentrations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4196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Global mean surface temperature corresponding to atmospheric CO</a:t>
            </a:r>
            <a:r>
              <a:rPr lang="en-US" baseline="-25000" dirty="0">
                <a:solidFill>
                  <a:srgbClr val="0033CC"/>
                </a:solidFill>
              </a:rPr>
              <a:t>2</a:t>
            </a:r>
            <a:r>
              <a:rPr lang="en-US" dirty="0">
                <a:solidFill>
                  <a:srgbClr val="0033CC"/>
                </a:solidFill>
              </a:rPr>
              <a:t> above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2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IPCC 2007: Doubling CO</a:t>
            </a:r>
            <a:r>
              <a:rPr lang="en-US" baseline="-25000" dirty="0"/>
              <a:t>2</a:t>
            </a:r>
            <a:r>
              <a:rPr lang="en-US" dirty="0"/>
              <a:t> will lead to an increase in mean global surface temperature of 2 to 4.5 </a:t>
            </a:r>
            <a:r>
              <a:rPr lang="en-US" baseline="30000" dirty="0" err="1"/>
              <a:t>o</a:t>
            </a:r>
            <a:r>
              <a:rPr lang="en-US" dirty="0" err="1"/>
              <a:t>C.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096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Courtesy Susan Solomon</a:t>
            </a:r>
          </a:p>
        </p:txBody>
      </p:sp>
    </p:spTree>
    <p:extLst>
      <p:ext uri="{BB962C8B-B14F-4D97-AF65-F5344CB8AC3E}">
        <p14:creationId xmlns:p14="http://schemas.microsoft.com/office/powerpoint/2010/main" val="464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82" y="1458686"/>
            <a:ext cx="7698922" cy="150161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Climate Risks</a:t>
            </a:r>
          </a:p>
        </p:txBody>
      </p:sp>
    </p:spTree>
    <p:extLst>
      <p:ext uri="{BB962C8B-B14F-4D97-AF65-F5344CB8AC3E}">
        <p14:creationId xmlns:p14="http://schemas.microsoft.com/office/powerpoint/2010/main" val="1760899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91960"/>
          </a:xfrm>
        </p:spPr>
        <p:txBody>
          <a:bodyPr/>
          <a:lstStyle/>
          <a:p>
            <a:r>
              <a:rPr lang="en-US" dirty="0"/>
              <a:t>Climate Risks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No one really cares whether the world will warm up by 3-5 C 	(nor should they)</a:t>
            </a:r>
          </a:p>
          <a:p>
            <a:r>
              <a:rPr lang="en-US" dirty="0"/>
              <a:t>  We care about real risks: Heat waves, wild fires, hurricanes, 	droughts, floods, etc.</a:t>
            </a:r>
          </a:p>
          <a:p>
            <a:r>
              <a:rPr lang="en-US" dirty="0"/>
              <a:t>  We need to </a:t>
            </a:r>
            <a:r>
              <a:rPr lang="en-US" i="1" dirty="0"/>
              <a:t>quantify</a:t>
            </a:r>
            <a:r>
              <a:rPr lang="en-US" dirty="0"/>
              <a:t> these risks, </a:t>
            </a:r>
            <a:r>
              <a:rPr lang="en-US" i="1" dirty="0"/>
              <a:t>including uncertainty</a:t>
            </a:r>
            <a:r>
              <a:rPr lang="en-US" dirty="0"/>
              <a:t>, to 	position ourselves to make intelligent choices</a:t>
            </a:r>
          </a:p>
          <a:p>
            <a:r>
              <a:rPr lang="en-US" dirty="0"/>
              <a:t>  Insurance is one instrument for quantifying risk, </a:t>
            </a:r>
            <a:r>
              <a:rPr lang="en-US" i="1" dirty="0"/>
              <a:t>but it is not 	currently even accounting for climate change that has 	already occurred</a:t>
            </a:r>
          </a:p>
          <a:p>
            <a:r>
              <a:rPr lang="en-US" i="1" dirty="0"/>
              <a:t> </a:t>
            </a:r>
            <a:r>
              <a:rPr lang="en-US" dirty="0"/>
              <a:t>Science is positioned to make rapid progress in quantifying 	climate risk</a:t>
            </a:r>
          </a:p>
        </p:txBody>
      </p:sp>
    </p:spTree>
    <p:extLst>
      <p:ext uri="{BB962C8B-B14F-4D97-AF65-F5344CB8AC3E}">
        <p14:creationId xmlns:p14="http://schemas.microsoft.com/office/powerpoint/2010/main" val="24764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0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00109C1-9E3E-415F-B081-EC0A5234AD4F}" vid="{BB90F691-B0D9-41FB-A84E-B9652A2AE85B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</Template>
  <TotalTime>3357</TotalTime>
  <Words>1363</Words>
  <Application>Microsoft Office PowerPoint</Application>
  <PresentationFormat>On-screen Show (4:3)</PresentationFormat>
  <Paragraphs>112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1_Office Theme</vt:lpstr>
      <vt:lpstr>2_Office Theme</vt:lpstr>
      <vt:lpstr>13_Office Theme</vt:lpstr>
      <vt:lpstr>4_Office Theme</vt:lpstr>
      <vt:lpstr>Ariel</vt:lpstr>
      <vt:lpstr>6_Office Theme</vt:lpstr>
      <vt:lpstr>1_Ariel</vt:lpstr>
      <vt:lpstr>3_Office Theme</vt:lpstr>
      <vt:lpstr>8_Office Theme</vt:lpstr>
      <vt:lpstr>9_Office Theme</vt:lpstr>
      <vt:lpstr> Quantifying Climate Risks </vt:lpstr>
      <vt:lpstr>Program</vt:lpstr>
      <vt:lpstr>Svante Arrhenius, 1859-1927</vt:lpstr>
      <vt:lpstr>PowerPoint Presentation</vt:lpstr>
      <vt:lpstr>PowerPoint Presentation</vt:lpstr>
      <vt:lpstr>CO2 May Go Well Beyond Doubling</vt:lpstr>
      <vt:lpstr>PowerPoint Presentation</vt:lpstr>
      <vt:lpstr>Climate Risks</vt:lpstr>
      <vt:lpstr>Climate Risks</vt:lpstr>
      <vt:lpstr>Why Climate Risk is Dominated by Extreme Events:</vt:lpstr>
      <vt:lpstr>Getting it right means getting the low-probability, high cost events. For example, hurricanes:</vt:lpstr>
      <vt:lpstr>Flawed Basis of Current Risk Assessments</vt:lpstr>
      <vt:lpstr>PowerPoint Presentation</vt:lpstr>
      <vt:lpstr>Quantifying Climate Risks: Hurricanes as an Example</vt:lpstr>
      <vt:lpstr>The Global Hurricane Hazard</vt:lpstr>
      <vt:lpstr>Questions So Far?</vt:lpstr>
      <vt:lpstr>Is Hurricane Risk Changing?</vt:lpstr>
      <vt:lpstr>PowerPoint Presentation</vt:lpstr>
      <vt:lpstr>PowerPoint Presentation</vt:lpstr>
      <vt:lpstr>PowerPoint Presentation</vt:lpstr>
      <vt:lpstr>PowerPoint Presentation</vt:lpstr>
      <vt:lpstr>Historical tropical cyclone database vastly insufficient for quantitative evaluation of current risk and risk trends</vt:lpstr>
      <vt:lpstr>PowerPoint Presentation</vt:lpstr>
      <vt:lpstr>PowerPoint Presentation</vt:lpstr>
      <vt:lpstr>To get the tails right we need to simulate many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 Flooding from Hurricane Harvey, 2017</vt:lpstr>
      <vt:lpstr>PowerPoint Presentation</vt:lpstr>
      <vt:lpstr>Accounting for All Climate Risks</vt:lpstr>
      <vt:lpstr>PowerPoint Presentation</vt:lpstr>
      <vt:lpstr>PowerPoint Presentation</vt:lpstr>
      <vt:lpstr>PowerPoint Presentation</vt:lpstr>
      <vt:lpstr>PowerPoint Presentation</vt:lpstr>
      <vt:lpstr>Summary of Main Points</vt:lpstr>
      <vt:lpstr>Summary of Main Points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Climate Risks</dc:title>
  <dc:creator>Kerry</dc:creator>
  <cp:lastModifiedBy>Kerry Emanuel</cp:lastModifiedBy>
  <cp:revision>24</cp:revision>
  <dcterms:created xsi:type="dcterms:W3CDTF">2021-11-03T13:16:39Z</dcterms:created>
  <dcterms:modified xsi:type="dcterms:W3CDTF">2022-12-01T15:38:54Z</dcterms:modified>
</cp:coreProperties>
</file>