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 id="2147483713" r:id="rId5"/>
    <p:sldMasterId id="2147483725" r:id="rId6"/>
    <p:sldMasterId id="2147483766" r:id="rId7"/>
    <p:sldMasterId id="2147483780" r:id="rId8"/>
    <p:sldMasterId id="2147483792" r:id="rId9"/>
    <p:sldMasterId id="2147483804" r:id="rId10"/>
  </p:sldMasterIdLst>
  <p:notesMasterIdLst>
    <p:notesMasterId r:id="rId88"/>
  </p:notesMasterIdLst>
  <p:sldIdLst>
    <p:sldId id="298" r:id="rId11"/>
    <p:sldId id="326" r:id="rId12"/>
    <p:sldId id="256" r:id="rId13"/>
    <p:sldId id="332" r:id="rId14"/>
    <p:sldId id="330" r:id="rId15"/>
    <p:sldId id="331" r:id="rId16"/>
    <p:sldId id="327" r:id="rId17"/>
    <p:sldId id="328" r:id="rId18"/>
    <p:sldId id="329" r:id="rId19"/>
    <p:sldId id="333" r:id="rId20"/>
    <p:sldId id="288" r:id="rId21"/>
    <p:sldId id="260" r:id="rId22"/>
    <p:sldId id="276" r:id="rId23"/>
    <p:sldId id="278" r:id="rId24"/>
    <p:sldId id="279" r:id="rId25"/>
    <p:sldId id="275" r:id="rId26"/>
    <p:sldId id="287" r:id="rId27"/>
    <p:sldId id="277" r:id="rId28"/>
    <p:sldId id="258" r:id="rId29"/>
    <p:sldId id="281" r:id="rId30"/>
    <p:sldId id="291" r:id="rId31"/>
    <p:sldId id="283" r:id="rId32"/>
    <p:sldId id="323" r:id="rId33"/>
    <p:sldId id="284" r:id="rId34"/>
    <p:sldId id="285" r:id="rId35"/>
    <p:sldId id="286" r:id="rId36"/>
    <p:sldId id="282" r:id="rId37"/>
    <p:sldId id="294" r:id="rId38"/>
    <p:sldId id="263" r:id="rId39"/>
    <p:sldId id="295" r:id="rId40"/>
    <p:sldId id="296" r:id="rId41"/>
    <p:sldId id="262" r:id="rId42"/>
    <p:sldId id="259" r:id="rId43"/>
    <p:sldId id="297" r:id="rId44"/>
    <p:sldId id="339" r:id="rId45"/>
    <p:sldId id="305" r:id="rId46"/>
    <p:sldId id="301" r:id="rId47"/>
    <p:sldId id="303" r:id="rId48"/>
    <p:sldId id="308" r:id="rId49"/>
    <p:sldId id="309" r:id="rId50"/>
    <p:sldId id="310" r:id="rId51"/>
    <p:sldId id="299" r:id="rId52"/>
    <p:sldId id="267" r:id="rId53"/>
    <p:sldId id="269" r:id="rId54"/>
    <p:sldId id="300" r:id="rId55"/>
    <p:sldId id="268" r:id="rId56"/>
    <p:sldId id="311" r:id="rId57"/>
    <p:sldId id="289" r:id="rId58"/>
    <p:sldId id="334" r:id="rId59"/>
    <p:sldId id="335" r:id="rId60"/>
    <p:sldId id="313" r:id="rId61"/>
    <p:sldId id="312" r:id="rId62"/>
    <p:sldId id="336" r:id="rId63"/>
    <p:sldId id="337" r:id="rId64"/>
    <p:sldId id="338" r:id="rId65"/>
    <p:sldId id="315" r:id="rId66"/>
    <p:sldId id="314" r:id="rId67"/>
    <p:sldId id="319" r:id="rId68"/>
    <p:sldId id="317" r:id="rId69"/>
    <p:sldId id="340" r:id="rId70"/>
    <p:sldId id="290" r:id="rId71"/>
    <p:sldId id="302" r:id="rId72"/>
    <p:sldId id="306" r:id="rId73"/>
    <p:sldId id="307" r:id="rId74"/>
    <p:sldId id="261" r:id="rId75"/>
    <p:sldId id="292" r:id="rId76"/>
    <p:sldId id="293" r:id="rId77"/>
    <p:sldId id="316" r:id="rId78"/>
    <p:sldId id="265" r:id="rId79"/>
    <p:sldId id="318" r:id="rId80"/>
    <p:sldId id="320" r:id="rId81"/>
    <p:sldId id="321" r:id="rId82"/>
    <p:sldId id="322" r:id="rId83"/>
    <p:sldId id="270" r:id="rId84"/>
    <p:sldId id="271" r:id="rId85"/>
    <p:sldId id="304" r:id="rId86"/>
    <p:sldId id="324"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1096"/>
    <a:srgbClr val="00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398" autoAdjust="0"/>
  </p:normalViewPr>
  <p:slideViewPr>
    <p:cSldViewPr snapToGrid="0">
      <p:cViewPr varScale="1">
        <p:scale>
          <a:sx n="104" d="100"/>
          <a:sy n="104" d="100"/>
        </p:scale>
        <p:origin x="96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dirty="0" err="1"/>
              <a:t>Matinicus</a:t>
            </a:r>
            <a:r>
              <a:rPr lang="en-US" sz="2400" b="1" baseline="0" dirty="0"/>
              <a:t> Rock - MISM1  Wind Speeds m/s  10 min frequency</a:t>
            </a:r>
            <a:br>
              <a:rPr lang="en-US" sz="2400" b="1" baseline="0" dirty="0"/>
            </a:br>
            <a:r>
              <a:rPr lang="en-US" sz="2400" b="1" baseline="0" dirty="0"/>
              <a:t>Peak Hourly Gusts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MIMS1!$AV$267</c:f>
              <c:strCache>
                <c:ptCount val="1"/>
                <c:pt idx="0">
                  <c:v>WS_Jan 13</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MIMS1!$AV$268:$AV$404</c:f>
              <c:numCache>
                <c:formatCode>General</c:formatCode>
                <c:ptCount val="137"/>
                <c:pt idx="0">
                  <c:v>4.0999999999999996</c:v>
                </c:pt>
                <c:pt idx="1">
                  <c:v>4.5999999999999996</c:v>
                </c:pt>
                <c:pt idx="2">
                  <c:v>6.7</c:v>
                </c:pt>
                <c:pt idx="3">
                  <c:v>7.2</c:v>
                </c:pt>
                <c:pt idx="4">
                  <c:v>6.7</c:v>
                </c:pt>
                <c:pt idx="5">
                  <c:v>7.2</c:v>
                </c:pt>
                <c:pt idx="6">
                  <c:v>7.7</c:v>
                </c:pt>
                <c:pt idx="7">
                  <c:v>8.8000000000000007</c:v>
                </c:pt>
                <c:pt idx="8">
                  <c:v>8.1999999999999993</c:v>
                </c:pt>
                <c:pt idx="9">
                  <c:v>8.8000000000000007</c:v>
                </c:pt>
                <c:pt idx="10">
                  <c:v>8.8000000000000007</c:v>
                </c:pt>
                <c:pt idx="11">
                  <c:v>8.8000000000000007</c:v>
                </c:pt>
                <c:pt idx="12">
                  <c:v>9.3000000000000007</c:v>
                </c:pt>
                <c:pt idx="13">
                  <c:v>9.3000000000000007</c:v>
                </c:pt>
                <c:pt idx="14">
                  <c:v>9.8000000000000007</c:v>
                </c:pt>
                <c:pt idx="15">
                  <c:v>9.8000000000000007</c:v>
                </c:pt>
                <c:pt idx="16">
                  <c:v>9.8000000000000007</c:v>
                </c:pt>
                <c:pt idx="17">
                  <c:v>10.3</c:v>
                </c:pt>
                <c:pt idx="18">
                  <c:v>10.3</c:v>
                </c:pt>
                <c:pt idx="19">
                  <c:v>10.3</c:v>
                </c:pt>
                <c:pt idx="20">
                  <c:v>10.3</c:v>
                </c:pt>
                <c:pt idx="21">
                  <c:v>11.3</c:v>
                </c:pt>
                <c:pt idx="22">
                  <c:v>10.8</c:v>
                </c:pt>
                <c:pt idx="23">
                  <c:v>10.3</c:v>
                </c:pt>
                <c:pt idx="24">
                  <c:v>11.3</c:v>
                </c:pt>
                <c:pt idx="25">
                  <c:v>11.8</c:v>
                </c:pt>
                <c:pt idx="26">
                  <c:v>10.8</c:v>
                </c:pt>
                <c:pt idx="27">
                  <c:v>11.8</c:v>
                </c:pt>
                <c:pt idx="28">
                  <c:v>12.9</c:v>
                </c:pt>
                <c:pt idx="29">
                  <c:v>13.4</c:v>
                </c:pt>
                <c:pt idx="30">
                  <c:v>13.4</c:v>
                </c:pt>
                <c:pt idx="31">
                  <c:v>14.4</c:v>
                </c:pt>
                <c:pt idx="32">
                  <c:v>12.9</c:v>
                </c:pt>
                <c:pt idx="33">
                  <c:v>12.4</c:v>
                </c:pt>
                <c:pt idx="34">
                  <c:v>11.8</c:v>
                </c:pt>
                <c:pt idx="35">
                  <c:v>11.8</c:v>
                </c:pt>
                <c:pt idx="36">
                  <c:v>12.4</c:v>
                </c:pt>
                <c:pt idx="37">
                  <c:v>12.4</c:v>
                </c:pt>
                <c:pt idx="38">
                  <c:v>12.4</c:v>
                </c:pt>
                <c:pt idx="39">
                  <c:v>12.9</c:v>
                </c:pt>
                <c:pt idx="40">
                  <c:v>13.4</c:v>
                </c:pt>
                <c:pt idx="41">
                  <c:v>13.4</c:v>
                </c:pt>
                <c:pt idx="42">
                  <c:v>13.9</c:v>
                </c:pt>
                <c:pt idx="43">
                  <c:v>13.4</c:v>
                </c:pt>
                <c:pt idx="44">
                  <c:v>14.9</c:v>
                </c:pt>
                <c:pt idx="45">
                  <c:v>15.4</c:v>
                </c:pt>
                <c:pt idx="46">
                  <c:v>14.9</c:v>
                </c:pt>
                <c:pt idx="47">
                  <c:v>14.9</c:v>
                </c:pt>
                <c:pt idx="48">
                  <c:v>14.9</c:v>
                </c:pt>
                <c:pt idx="49">
                  <c:v>16.5</c:v>
                </c:pt>
                <c:pt idx="50">
                  <c:v>16</c:v>
                </c:pt>
                <c:pt idx="51">
                  <c:v>16</c:v>
                </c:pt>
                <c:pt idx="52">
                  <c:v>17.5</c:v>
                </c:pt>
                <c:pt idx="53">
                  <c:v>17.5</c:v>
                </c:pt>
                <c:pt idx="54">
                  <c:v>19</c:v>
                </c:pt>
                <c:pt idx="55">
                  <c:v>19.600000000000001</c:v>
                </c:pt>
                <c:pt idx="56">
                  <c:v>19.600000000000001</c:v>
                </c:pt>
                <c:pt idx="57">
                  <c:v>19.600000000000001</c:v>
                </c:pt>
                <c:pt idx="58">
                  <c:v>21.1</c:v>
                </c:pt>
                <c:pt idx="59">
                  <c:v>21.1</c:v>
                </c:pt>
                <c:pt idx="60">
                  <c:v>21.1</c:v>
                </c:pt>
                <c:pt idx="61">
                  <c:v>20.6</c:v>
                </c:pt>
                <c:pt idx="62">
                  <c:v>22.7</c:v>
                </c:pt>
                <c:pt idx="63">
                  <c:v>23.2</c:v>
                </c:pt>
                <c:pt idx="64">
                  <c:v>22.7</c:v>
                </c:pt>
                <c:pt idx="65">
                  <c:v>23.2</c:v>
                </c:pt>
                <c:pt idx="66">
                  <c:v>23.7</c:v>
                </c:pt>
                <c:pt idx="67">
                  <c:v>23.7</c:v>
                </c:pt>
                <c:pt idx="68">
                  <c:v>23.2</c:v>
                </c:pt>
                <c:pt idx="69">
                  <c:v>23.7</c:v>
                </c:pt>
                <c:pt idx="70">
                  <c:v>22.7</c:v>
                </c:pt>
                <c:pt idx="71">
                  <c:v>23.2</c:v>
                </c:pt>
                <c:pt idx="72">
                  <c:v>24.2</c:v>
                </c:pt>
                <c:pt idx="73">
                  <c:v>24.7</c:v>
                </c:pt>
                <c:pt idx="74">
                  <c:v>25.2</c:v>
                </c:pt>
                <c:pt idx="75">
                  <c:v>24.7</c:v>
                </c:pt>
                <c:pt idx="76">
                  <c:v>25.2</c:v>
                </c:pt>
                <c:pt idx="77">
                  <c:v>25.7</c:v>
                </c:pt>
                <c:pt idx="78">
                  <c:v>25.7</c:v>
                </c:pt>
                <c:pt idx="79">
                  <c:v>27.3</c:v>
                </c:pt>
                <c:pt idx="80">
                  <c:v>26.8</c:v>
                </c:pt>
                <c:pt idx="81">
                  <c:v>27.3</c:v>
                </c:pt>
                <c:pt idx="82">
                  <c:v>27.3</c:v>
                </c:pt>
                <c:pt idx="83">
                  <c:v>25.7</c:v>
                </c:pt>
                <c:pt idx="84">
                  <c:v>26.3</c:v>
                </c:pt>
                <c:pt idx="85">
                  <c:v>25.7</c:v>
                </c:pt>
                <c:pt idx="86">
                  <c:v>25.2</c:v>
                </c:pt>
                <c:pt idx="87">
                  <c:v>25.7</c:v>
                </c:pt>
                <c:pt idx="88">
                  <c:v>26.8</c:v>
                </c:pt>
                <c:pt idx="89">
                  <c:v>24.7</c:v>
                </c:pt>
                <c:pt idx="90">
                  <c:v>25.7</c:v>
                </c:pt>
                <c:pt idx="91">
                  <c:v>25.2</c:v>
                </c:pt>
                <c:pt idx="92">
                  <c:v>25.7</c:v>
                </c:pt>
                <c:pt idx="93">
                  <c:v>25.2</c:v>
                </c:pt>
                <c:pt idx="94">
                  <c:v>24.2</c:v>
                </c:pt>
                <c:pt idx="95">
                  <c:v>24.2</c:v>
                </c:pt>
                <c:pt idx="96">
                  <c:v>25.7</c:v>
                </c:pt>
                <c:pt idx="97">
                  <c:v>26.3</c:v>
                </c:pt>
                <c:pt idx="98">
                  <c:v>24.2</c:v>
                </c:pt>
                <c:pt idx="99">
                  <c:v>24.2</c:v>
                </c:pt>
                <c:pt idx="100">
                  <c:v>23.7</c:v>
                </c:pt>
                <c:pt idx="101">
                  <c:v>24.2</c:v>
                </c:pt>
                <c:pt idx="102">
                  <c:v>24.2</c:v>
                </c:pt>
                <c:pt idx="103">
                  <c:v>24.2</c:v>
                </c:pt>
                <c:pt idx="104">
                  <c:v>23.7</c:v>
                </c:pt>
                <c:pt idx="105">
                  <c:v>23.2</c:v>
                </c:pt>
                <c:pt idx="106">
                  <c:v>25.2</c:v>
                </c:pt>
                <c:pt idx="107">
                  <c:v>25.2</c:v>
                </c:pt>
                <c:pt idx="108">
                  <c:v>23.2</c:v>
                </c:pt>
                <c:pt idx="109">
                  <c:v>22.1</c:v>
                </c:pt>
                <c:pt idx="110">
                  <c:v>21.6</c:v>
                </c:pt>
                <c:pt idx="111">
                  <c:v>22.7</c:v>
                </c:pt>
                <c:pt idx="112">
                  <c:v>21.1</c:v>
                </c:pt>
                <c:pt idx="113">
                  <c:v>21.1</c:v>
                </c:pt>
                <c:pt idx="114">
                  <c:v>19.600000000000001</c:v>
                </c:pt>
                <c:pt idx="115">
                  <c:v>18.5</c:v>
                </c:pt>
                <c:pt idx="116">
                  <c:v>19</c:v>
                </c:pt>
                <c:pt idx="117">
                  <c:v>19</c:v>
                </c:pt>
                <c:pt idx="118">
                  <c:v>19.600000000000001</c:v>
                </c:pt>
                <c:pt idx="119">
                  <c:v>18.5</c:v>
                </c:pt>
                <c:pt idx="120">
                  <c:v>17.5</c:v>
                </c:pt>
                <c:pt idx="121">
                  <c:v>17.5</c:v>
                </c:pt>
                <c:pt idx="122">
                  <c:v>16.5</c:v>
                </c:pt>
                <c:pt idx="123">
                  <c:v>18</c:v>
                </c:pt>
                <c:pt idx="124">
                  <c:v>17</c:v>
                </c:pt>
                <c:pt idx="125">
                  <c:v>17</c:v>
                </c:pt>
                <c:pt idx="126">
                  <c:v>17</c:v>
                </c:pt>
                <c:pt idx="127">
                  <c:v>16.5</c:v>
                </c:pt>
                <c:pt idx="128">
                  <c:v>17.5</c:v>
                </c:pt>
                <c:pt idx="129">
                  <c:v>17</c:v>
                </c:pt>
                <c:pt idx="130">
                  <c:v>18</c:v>
                </c:pt>
                <c:pt idx="131">
                  <c:v>18</c:v>
                </c:pt>
                <c:pt idx="132">
                  <c:v>18</c:v>
                </c:pt>
                <c:pt idx="133">
                  <c:v>17.5</c:v>
                </c:pt>
                <c:pt idx="134">
                  <c:v>16.5</c:v>
                </c:pt>
                <c:pt idx="135">
                  <c:v>16</c:v>
                </c:pt>
                <c:pt idx="136">
                  <c:v>16</c:v>
                </c:pt>
              </c:numCache>
            </c:numRef>
          </c:val>
          <c:smooth val="0"/>
          <c:extLst>
            <c:ext xmlns:c16="http://schemas.microsoft.com/office/drawing/2014/chart" uri="{C3380CC4-5D6E-409C-BE32-E72D297353CC}">
              <c16:uniqueId val="{00000000-B810-485A-8646-25D8451AA511}"/>
            </c:ext>
          </c:extLst>
        </c:ser>
        <c:ser>
          <c:idx val="1"/>
          <c:order val="1"/>
          <c:tx>
            <c:strRef>
              <c:f>MIMS1!$AW$267</c:f>
              <c:strCache>
                <c:ptCount val="1"/>
                <c:pt idx="0">
                  <c:v>WS_Jan 10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MIMS1!$AW$268:$AW$404</c:f>
              <c:numCache>
                <c:formatCode>General</c:formatCode>
                <c:ptCount val="137"/>
                <c:pt idx="0">
                  <c:v>11.3</c:v>
                </c:pt>
                <c:pt idx="1">
                  <c:v>11.3</c:v>
                </c:pt>
                <c:pt idx="2">
                  <c:v>12.9</c:v>
                </c:pt>
                <c:pt idx="3">
                  <c:v>13.4</c:v>
                </c:pt>
                <c:pt idx="4">
                  <c:v>13.4</c:v>
                </c:pt>
                <c:pt idx="5">
                  <c:v>12.4</c:v>
                </c:pt>
                <c:pt idx="6">
                  <c:v>12.4</c:v>
                </c:pt>
                <c:pt idx="7">
                  <c:v>13.4</c:v>
                </c:pt>
                <c:pt idx="8">
                  <c:v>14.4</c:v>
                </c:pt>
                <c:pt idx="9">
                  <c:v>14.9</c:v>
                </c:pt>
                <c:pt idx="10">
                  <c:v>13.9</c:v>
                </c:pt>
                <c:pt idx="11">
                  <c:v>14.4</c:v>
                </c:pt>
                <c:pt idx="12">
                  <c:v>13.4</c:v>
                </c:pt>
                <c:pt idx="13">
                  <c:v>13.4</c:v>
                </c:pt>
                <c:pt idx="14">
                  <c:v>13.9</c:v>
                </c:pt>
                <c:pt idx="15">
                  <c:v>14.4</c:v>
                </c:pt>
                <c:pt idx="16">
                  <c:v>14.4</c:v>
                </c:pt>
                <c:pt idx="17">
                  <c:v>14.4</c:v>
                </c:pt>
                <c:pt idx="18">
                  <c:v>15.4</c:v>
                </c:pt>
                <c:pt idx="19">
                  <c:v>15.4</c:v>
                </c:pt>
                <c:pt idx="20">
                  <c:v>15.4</c:v>
                </c:pt>
                <c:pt idx="21">
                  <c:v>16</c:v>
                </c:pt>
                <c:pt idx="22">
                  <c:v>17</c:v>
                </c:pt>
                <c:pt idx="23">
                  <c:v>18</c:v>
                </c:pt>
                <c:pt idx="24">
                  <c:v>18</c:v>
                </c:pt>
                <c:pt idx="25">
                  <c:v>19</c:v>
                </c:pt>
                <c:pt idx="26">
                  <c:v>18.5</c:v>
                </c:pt>
                <c:pt idx="27">
                  <c:v>19</c:v>
                </c:pt>
                <c:pt idx="28">
                  <c:v>18.5</c:v>
                </c:pt>
                <c:pt idx="29">
                  <c:v>19.600000000000001</c:v>
                </c:pt>
                <c:pt idx="30">
                  <c:v>21.1</c:v>
                </c:pt>
                <c:pt idx="31">
                  <c:v>20.6</c:v>
                </c:pt>
                <c:pt idx="32">
                  <c:v>19.600000000000001</c:v>
                </c:pt>
                <c:pt idx="33">
                  <c:v>22.1</c:v>
                </c:pt>
                <c:pt idx="34">
                  <c:v>20.6</c:v>
                </c:pt>
                <c:pt idx="35">
                  <c:v>20.100000000000001</c:v>
                </c:pt>
                <c:pt idx="36">
                  <c:v>20.6</c:v>
                </c:pt>
                <c:pt idx="37">
                  <c:v>20.6</c:v>
                </c:pt>
                <c:pt idx="38">
                  <c:v>21.6</c:v>
                </c:pt>
                <c:pt idx="39">
                  <c:v>21.1</c:v>
                </c:pt>
                <c:pt idx="40">
                  <c:v>21.6</c:v>
                </c:pt>
                <c:pt idx="41">
                  <c:v>21.6</c:v>
                </c:pt>
                <c:pt idx="42">
                  <c:v>22.7</c:v>
                </c:pt>
                <c:pt idx="43">
                  <c:v>22.7</c:v>
                </c:pt>
                <c:pt idx="44">
                  <c:v>23.7</c:v>
                </c:pt>
                <c:pt idx="45">
                  <c:v>24.2</c:v>
                </c:pt>
                <c:pt idx="46">
                  <c:v>23.2</c:v>
                </c:pt>
                <c:pt idx="47">
                  <c:v>23.2</c:v>
                </c:pt>
                <c:pt idx="48">
                  <c:v>22.7</c:v>
                </c:pt>
                <c:pt idx="49">
                  <c:v>24.2</c:v>
                </c:pt>
                <c:pt idx="50">
                  <c:v>24.2</c:v>
                </c:pt>
                <c:pt idx="51">
                  <c:v>23.7</c:v>
                </c:pt>
                <c:pt idx="52">
                  <c:v>25.2</c:v>
                </c:pt>
                <c:pt idx="53">
                  <c:v>24.7</c:v>
                </c:pt>
                <c:pt idx="54">
                  <c:v>26.3</c:v>
                </c:pt>
                <c:pt idx="55">
                  <c:v>25.7</c:v>
                </c:pt>
                <c:pt idx="56">
                  <c:v>26.8</c:v>
                </c:pt>
                <c:pt idx="57">
                  <c:v>27.3</c:v>
                </c:pt>
                <c:pt idx="58">
                  <c:v>27.8</c:v>
                </c:pt>
                <c:pt idx="59">
                  <c:v>28.3</c:v>
                </c:pt>
                <c:pt idx="60">
                  <c:v>28.3</c:v>
                </c:pt>
                <c:pt idx="61">
                  <c:v>29.9</c:v>
                </c:pt>
                <c:pt idx="62">
                  <c:v>28.8</c:v>
                </c:pt>
                <c:pt idx="63">
                  <c:v>28.8</c:v>
                </c:pt>
                <c:pt idx="64">
                  <c:v>27.8</c:v>
                </c:pt>
                <c:pt idx="65">
                  <c:v>29.9</c:v>
                </c:pt>
                <c:pt idx="66">
                  <c:v>30.4</c:v>
                </c:pt>
                <c:pt idx="67">
                  <c:v>29.3</c:v>
                </c:pt>
                <c:pt idx="68">
                  <c:v>29.9</c:v>
                </c:pt>
                <c:pt idx="69">
                  <c:v>30.4</c:v>
                </c:pt>
                <c:pt idx="70">
                  <c:v>31.9</c:v>
                </c:pt>
                <c:pt idx="71">
                  <c:v>30.9</c:v>
                </c:pt>
                <c:pt idx="72">
                  <c:v>32.4</c:v>
                </c:pt>
                <c:pt idx="73">
                  <c:v>32.9</c:v>
                </c:pt>
                <c:pt idx="74">
                  <c:v>31.9</c:v>
                </c:pt>
                <c:pt idx="75">
                  <c:v>31.4</c:v>
                </c:pt>
                <c:pt idx="76">
                  <c:v>30.9</c:v>
                </c:pt>
                <c:pt idx="77">
                  <c:v>29.9</c:v>
                </c:pt>
                <c:pt idx="78">
                  <c:v>30.9</c:v>
                </c:pt>
                <c:pt idx="79">
                  <c:v>32.4</c:v>
                </c:pt>
                <c:pt idx="80">
                  <c:v>30.9</c:v>
                </c:pt>
                <c:pt idx="81">
                  <c:v>30.4</c:v>
                </c:pt>
                <c:pt idx="82">
                  <c:v>31.4</c:v>
                </c:pt>
                <c:pt idx="83">
                  <c:v>30.4</c:v>
                </c:pt>
                <c:pt idx="84">
                  <c:v>31.4</c:v>
                </c:pt>
                <c:pt idx="85">
                  <c:v>29.9</c:v>
                </c:pt>
                <c:pt idx="86">
                  <c:v>28.8</c:v>
                </c:pt>
                <c:pt idx="87">
                  <c:v>25.7</c:v>
                </c:pt>
                <c:pt idx="88">
                  <c:v>25.7</c:v>
                </c:pt>
                <c:pt idx="89">
                  <c:v>23.7</c:v>
                </c:pt>
                <c:pt idx="90">
                  <c:v>27.3</c:v>
                </c:pt>
                <c:pt idx="91">
                  <c:v>28.3</c:v>
                </c:pt>
                <c:pt idx="92">
                  <c:v>28.3</c:v>
                </c:pt>
                <c:pt idx="93">
                  <c:v>27.3</c:v>
                </c:pt>
                <c:pt idx="94">
                  <c:v>26.8</c:v>
                </c:pt>
                <c:pt idx="95">
                  <c:v>28.3</c:v>
                </c:pt>
                <c:pt idx="96">
                  <c:v>28.8</c:v>
                </c:pt>
                <c:pt idx="97">
                  <c:v>26.8</c:v>
                </c:pt>
                <c:pt idx="98">
                  <c:v>25.7</c:v>
                </c:pt>
                <c:pt idx="99">
                  <c:v>24.2</c:v>
                </c:pt>
                <c:pt idx="100">
                  <c:v>23.2</c:v>
                </c:pt>
                <c:pt idx="101">
                  <c:v>23.2</c:v>
                </c:pt>
                <c:pt idx="102">
                  <c:v>23.7</c:v>
                </c:pt>
                <c:pt idx="103">
                  <c:v>22.7</c:v>
                </c:pt>
                <c:pt idx="104">
                  <c:v>21.6</c:v>
                </c:pt>
                <c:pt idx="105">
                  <c:v>21.1</c:v>
                </c:pt>
                <c:pt idx="106">
                  <c:v>17.5</c:v>
                </c:pt>
                <c:pt idx="107">
                  <c:v>17</c:v>
                </c:pt>
                <c:pt idx="108">
                  <c:v>16.5</c:v>
                </c:pt>
                <c:pt idx="109">
                  <c:v>15.4</c:v>
                </c:pt>
                <c:pt idx="110">
                  <c:v>15.4</c:v>
                </c:pt>
                <c:pt idx="111">
                  <c:v>15.4</c:v>
                </c:pt>
                <c:pt idx="112">
                  <c:v>14.9</c:v>
                </c:pt>
                <c:pt idx="113">
                  <c:v>14.4</c:v>
                </c:pt>
                <c:pt idx="114">
                  <c:v>14.4</c:v>
                </c:pt>
                <c:pt idx="115">
                  <c:v>14.4</c:v>
                </c:pt>
                <c:pt idx="116">
                  <c:v>18.5</c:v>
                </c:pt>
                <c:pt idx="117">
                  <c:v>14.9</c:v>
                </c:pt>
                <c:pt idx="118">
                  <c:v>14.4</c:v>
                </c:pt>
                <c:pt idx="119">
                  <c:v>14.4</c:v>
                </c:pt>
                <c:pt idx="120">
                  <c:v>14.4</c:v>
                </c:pt>
                <c:pt idx="121">
                  <c:v>13.4</c:v>
                </c:pt>
                <c:pt idx="122">
                  <c:v>12.4</c:v>
                </c:pt>
                <c:pt idx="123">
                  <c:v>12.9</c:v>
                </c:pt>
                <c:pt idx="124">
                  <c:v>13.4</c:v>
                </c:pt>
                <c:pt idx="125">
                  <c:v>13.9</c:v>
                </c:pt>
                <c:pt idx="126">
                  <c:v>13.9</c:v>
                </c:pt>
                <c:pt idx="127">
                  <c:v>14.4</c:v>
                </c:pt>
                <c:pt idx="128">
                  <c:v>14.4</c:v>
                </c:pt>
                <c:pt idx="129">
                  <c:v>13.9</c:v>
                </c:pt>
                <c:pt idx="130">
                  <c:v>13.9</c:v>
                </c:pt>
                <c:pt idx="131">
                  <c:v>13.4</c:v>
                </c:pt>
                <c:pt idx="132">
                  <c:v>13.4</c:v>
                </c:pt>
                <c:pt idx="133">
                  <c:v>13.4</c:v>
                </c:pt>
                <c:pt idx="134">
                  <c:v>11.8</c:v>
                </c:pt>
                <c:pt idx="135">
                  <c:v>12.4</c:v>
                </c:pt>
                <c:pt idx="136">
                  <c:v>12.9</c:v>
                </c:pt>
              </c:numCache>
            </c:numRef>
          </c:val>
          <c:smooth val="0"/>
          <c:extLst>
            <c:ext xmlns:c16="http://schemas.microsoft.com/office/drawing/2014/chart" uri="{C3380CC4-5D6E-409C-BE32-E72D297353CC}">
              <c16:uniqueId val="{00000001-B810-485A-8646-25D8451AA511}"/>
            </c:ext>
          </c:extLst>
        </c:ser>
        <c:ser>
          <c:idx val="2"/>
          <c:order val="2"/>
          <c:tx>
            <c:strRef>
              <c:f>MIMS1!$AX$267</c:f>
              <c:strCache>
                <c:ptCount val="1"/>
                <c:pt idx="0">
                  <c:v>GS_Jan_13</c:v>
                </c:pt>
              </c:strCache>
            </c:strRef>
          </c:tx>
          <c:spPr>
            <a:ln w="63500" cap="rnd">
              <a:solidFill>
                <a:schemeClr val="accent1"/>
              </a:solidFill>
              <a:round/>
            </a:ln>
            <a:effectLst/>
          </c:spPr>
          <c:marker>
            <c:symbol val="circle"/>
            <c:size val="5"/>
            <c:spPr>
              <a:solidFill>
                <a:schemeClr val="accent3"/>
              </a:solidFill>
              <a:ln w="57150">
                <a:solidFill>
                  <a:schemeClr val="accent1"/>
                </a:solidFill>
              </a:ln>
              <a:effectLst/>
            </c:spPr>
          </c:marker>
          <c:val>
            <c:numRef>
              <c:f>MIMS1!$AX$268:$AX$404</c:f>
              <c:numCache>
                <c:formatCode>General</c:formatCode>
                <c:ptCount val="137"/>
                <c:pt idx="5">
                  <c:v>8.8000000000000007</c:v>
                </c:pt>
                <c:pt idx="11">
                  <c:v>10.3</c:v>
                </c:pt>
                <c:pt idx="17">
                  <c:v>12.4</c:v>
                </c:pt>
                <c:pt idx="22">
                  <c:v>12.9</c:v>
                </c:pt>
                <c:pt idx="28">
                  <c:v>14.4</c:v>
                </c:pt>
                <c:pt idx="34">
                  <c:v>16.5</c:v>
                </c:pt>
                <c:pt idx="40">
                  <c:v>15.4</c:v>
                </c:pt>
                <c:pt idx="46">
                  <c:v>17.5</c:v>
                </c:pt>
                <c:pt idx="52">
                  <c:v>20.100000000000001</c:v>
                </c:pt>
                <c:pt idx="58">
                  <c:v>23.7</c:v>
                </c:pt>
                <c:pt idx="64">
                  <c:v>26.3</c:v>
                </c:pt>
                <c:pt idx="70">
                  <c:v>28.3</c:v>
                </c:pt>
                <c:pt idx="76">
                  <c:v>29.9</c:v>
                </c:pt>
                <c:pt idx="82">
                  <c:v>32.9</c:v>
                </c:pt>
                <c:pt idx="88">
                  <c:v>32.9</c:v>
                </c:pt>
                <c:pt idx="94">
                  <c:v>31.9</c:v>
                </c:pt>
                <c:pt idx="100">
                  <c:v>33.5</c:v>
                </c:pt>
                <c:pt idx="106">
                  <c:v>30.9</c:v>
                </c:pt>
                <c:pt idx="112">
                  <c:v>30.9</c:v>
                </c:pt>
                <c:pt idx="118">
                  <c:v>25.2</c:v>
                </c:pt>
                <c:pt idx="124">
                  <c:v>22.7</c:v>
                </c:pt>
                <c:pt idx="130">
                  <c:v>22.1</c:v>
                </c:pt>
                <c:pt idx="136">
                  <c:v>21.1</c:v>
                </c:pt>
              </c:numCache>
            </c:numRef>
          </c:val>
          <c:smooth val="0"/>
          <c:extLst>
            <c:ext xmlns:c16="http://schemas.microsoft.com/office/drawing/2014/chart" uri="{C3380CC4-5D6E-409C-BE32-E72D297353CC}">
              <c16:uniqueId val="{00000002-B810-485A-8646-25D8451AA511}"/>
            </c:ext>
          </c:extLst>
        </c:ser>
        <c:ser>
          <c:idx val="3"/>
          <c:order val="3"/>
          <c:tx>
            <c:strRef>
              <c:f>MIMS1!$AY$267</c:f>
              <c:strCache>
                <c:ptCount val="1"/>
                <c:pt idx="0">
                  <c:v>GS_Jan_10</c:v>
                </c:pt>
              </c:strCache>
            </c:strRef>
          </c:tx>
          <c:spPr>
            <a:ln w="28575" cap="rnd">
              <a:solidFill>
                <a:schemeClr val="accent4"/>
              </a:solidFill>
              <a:round/>
            </a:ln>
            <a:effectLst/>
          </c:spPr>
          <c:marker>
            <c:symbol val="circle"/>
            <c:size val="5"/>
            <c:spPr>
              <a:solidFill>
                <a:schemeClr val="accent4"/>
              </a:solidFill>
              <a:ln w="63500">
                <a:solidFill>
                  <a:schemeClr val="accent4"/>
                </a:solidFill>
              </a:ln>
              <a:effectLst/>
            </c:spPr>
          </c:marker>
          <c:dPt>
            <c:idx val="43"/>
            <c:marker>
              <c:symbol val="circle"/>
              <c:size val="5"/>
              <c:spPr>
                <a:solidFill>
                  <a:schemeClr val="accent4"/>
                </a:solidFill>
                <a:ln w="63500">
                  <a:solidFill>
                    <a:schemeClr val="accent4"/>
                  </a:solidFill>
                </a:ln>
                <a:effectLst/>
              </c:spPr>
            </c:marker>
            <c:bubble3D val="0"/>
            <c:spPr>
              <a:ln w="63500" cap="rnd">
                <a:solidFill>
                  <a:schemeClr val="accent4"/>
                </a:solidFill>
                <a:round/>
              </a:ln>
              <a:effectLst/>
            </c:spPr>
            <c:extLst>
              <c:ext xmlns:c16="http://schemas.microsoft.com/office/drawing/2014/chart" uri="{C3380CC4-5D6E-409C-BE32-E72D297353CC}">
                <c16:uniqueId val="{00000004-B810-485A-8646-25D8451AA511}"/>
              </c:ext>
            </c:extLst>
          </c:dPt>
          <c:val>
            <c:numRef>
              <c:f>MIMS1!$AY$268:$AY$404</c:f>
              <c:numCache>
                <c:formatCode>General</c:formatCode>
                <c:ptCount val="137"/>
                <c:pt idx="1">
                  <c:v>12.9</c:v>
                </c:pt>
                <c:pt idx="7">
                  <c:v>15.4</c:v>
                </c:pt>
                <c:pt idx="13">
                  <c:v>17</c:v>
                </c:pt>
                <c:pt idx="19">
                  <c:v>17.5</c:v>
                </c:pt>
                <c:pt idx="25">
                  <c:v>21.6</c:v>
                </c:pt>
                <c:pt idx="31">
                  <c:v>24.7</c:v>
                </c:pt>
                <c:pt idx="37">
                  <c:v>25.7</c:v>
                </c:pt>
                <c:pt idx="43">
                  <c:v>26.3</c:v>
                </c:pt>
                <c:pt idx="49">
                  <c:v>28.8</c:v>
                </c:pt>
                <c:pt idx="55">
                  <c:v>31.9</c:v>
                </c:pt>
                <c:pt idx="61">
                  <c:v>35.5</c:v>
                </c:pt>
                <c:pt idx="67">
                  <c:v>36</c:v>
                </c:pt>
                <c:pt idx="73">
                  <c:v>41.2</c:v>
                </c:pt>
                <c:pt idx="79">
                  <c:v>40.200000000000003</c:v>
                </c:pt>
                <c:pt idx="85">
                  <c:v>39.1</c:v>
                </c:pt>
                <c:pt idx="91">
                  <c:v>35.5</c:v>
                </c:pt>
                <c:pt idx="97">
                  <c:v>35.5</c:v>
                </c:pt>
                <c:pt idx="103">
                  <c:v>30.4</c:v>
                </c:pt>
                <c:pt idx="108">
                  <c:v>26.8</c:v>
                </c:pt>
                <c:pt idx="114">
                  <c:v>18</c:v>
                </c:pt>
                <c:pt idx="121">
                  <c:v>17.5</c:v>
                </c:pt>
                <c:pt idx="127">
                  <c:v>17</c:v>
                </c:pt>
                <c:pt idx="133">
                  <c:v>16.5</c:v>
                </c:pt>
              </c:numCache>
            </c:numRef>
          </c:val>
          <c:smooth val="0"/>
          <c:extLst>
            <c:ext xmlns:c16="http://schemas.microsoft.com/office/drawing/2014/chart" uri="{C3380CC4-5D6E-409C-BE32-E72D297353CC}">
              <c16:uniqueId val="{00000005-B810-485A-8646-25D8451AA511}"/>
            </c:ext>
          </c:extLst>
        </c:ser>
        <c:dLbls>
          <c:showLegendKey val="0"/>
          <c:showVal val="0"/>
          <c:showCatName val="0"/>
          <c:showSerName val="0"/>
          <c:showPercent val="0"/>
          <c:showBubbleSize val="0"/>
        </c:dLbls>
        <c:marker val="1"/>
        <c:smooth val="0"/>
        <c:axId val="1736206192"/>
        <c:axId val="1736197456"/>
      </c:lineChart>
      <c:catAx>
        <c:axId val="17362061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6197456"/>
        <c:crosses val="autoZero"/>
        <c:auto val="1"/>
        <c:lblAlgn val="ctr"/>
        <c:lblOffset val="100"/>
        <c:tickLblSkip val="5"/>
        <c:tickMarkSkip val="5"/>
        <c:noMultiLvlLbl val="0"/>
      </c:catAx>
      <c:valAx>
        <c:axId val="1736197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36206192"/>
        <c:crossesAt val="5"/>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0.72023</cdr:x>
      <cdr:y>0.49016</cdr:y>
    </cdr:from>
    <cdr:to>
      <cdr:x>0.72023</cdr:x>
      <cdr:y>0.90548</cdr:y>
    </cdr:to>
    <cdr:cxnSp macro="">
      <cdr:nvCxnSpPr>
        <cdr:cNvPr id="3" name="Straight Connector 2">
          <a:extLst xmlns:a="http://schemas.openxmlformats.org/drawingml/2006/main">
            <a:ext uri="{FF2B5EF4-FFF2-40B4-BE49-F238E27FC236}">
              <a16:creationId xmlns:a16="http://schemas.microsoft.com/office/drawing/2014/main" id="{279FF8E4-77C0-6905-352F-2A23FA72DB22}"/>
            </a:ext>
          </a:extLst>
        </cdr:cNvPr>
        <cdr:cNvCxnSpPr/>
      </cdr:nvCxnSpPr>
      <cdr:spPr>
        <a:xfrm xmlns:a="http://schemas.openxmlformats.org/drawingml/2006/main" flipV="1">
          <a:off x="8535194" y="3321844"/>
          <a:ext cx="0" cy="2814638"/>
        </a:xfrm>
        <a:prstGeom xmlns:a="http://schemas.openxmlformats.org/drawingml/2006/main" prst="line">
          <a:avLst/>
        </a:prstGeom>
        <a:ln xmlns:a="http://schemas.openxmlformats.org/drawingml/2006/main" w="317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88FCD-B732-4680-A5B0-4A2538B3D049}" type="datetimeFigureOut">
              <a:rPr lang="en-US" smtClean="0"/>
              <a:t>10/3/2024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62CF-F2A6-49DA-A81B-52D14BE5375A}" type="slidenum">
              <a:rPr lang="en-US" smtClean="0"/>
              <a:t>‹#›</a:t>
            </a:fld>
            <a:endParaRPr lang="en-US"/>
          </a:p>
        </p:txBody>
      </p:sp>
    </p:spTree>
    <p:extLst>
      <p:ext uri="{BB962C8B-B14F-4D97-AF65-F5344CB8AC3E}">
        <p14:creationId xmlns:p14="http://schemas.microsoft.com/office/powerpoint/2010/main" val="62924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Subtle differences in satellite</a:t>
            </a:r>
            <a:r>
              <a:rPr lang="en-US" baseline="0" dirty="0"/>
              <a:t> presentation – the cold front with the 10</a:t>
            </a:r>
            <a:r>
              <a:rPr lang="en-US" baseline="30000" dirty="0"/>
              <a:t>th</a:t>
            </a:r>
            <a:r>
              <a:rPr lang="en-US" baseline="0" dirty="0"/>
              <a:t> storm is much stronger and better defined with very active convective cells.  Also, from SW New England, across weather Long Island and southern NJ into SE PA, looks to be a secondary cold front. No such feature in the Jan 10</a:t>
            </a:r>
            <a:r>
              <a:rPr lang="en-US" baseline="30000" dirty="0"/>
              <a:t>th</a:t>
            </a:r>
            <a:r>
              <a:rPr lang="en-US" baseline="0" dirty="0"/>
              <a:t> storm.</a:t>
            </a:r>
            <a:endParaRPr lang="en-US" dirty="0"/>
          </a:p>
        </p:txBody>
      </p:sp>
      <p:sp>
        <p:nvSpPr>
          <p:cNvPr id="4" name="Slide Number Placeholder 3"/>
          <p:cNvSpPr>
            <a:spLocks noGrp="1"/>
          </p:cNvSpPr>
          <p:nvPr>
            <p:ph type="sldNum" sz="quarter" idx="10"/>
          </p:nvPr>
        </p:nvSpPr>
        <p:spPr/>
        <p:txBody>
          <a:bodyPr/>
          <a:lstStyle/>
          <a:p>
            <a:fld id="{016CE1DB-6BEE-4468-B457-F299D30DC6DA}" type="slidenum">
              <a:rPr lang="en-US" smtClean="0"/>
              <a:t>3</a:t>
            </a:fld>
            <a:endParaRPr lang="en-US"/>
          </a:p>
        </p:txBody>
      </p:sp>
    </p:spTree>
    <p:extLst>
      <p:ext uri="{BB962C8B-B14F-4D97-AF65-F5344CB8AC3E}">
        <p14:creationId xmlns:p14="http://schemas.microsoft.com/office/powerpoint/2010/main" val="254870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05620CB-912D-431A-AB31-B4E543C68E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393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4139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F62CF-F2A6-49DA-A81B-52D14BE5375A}" type="slidenum">
              <a:rPr lang="en-US" smtClean="0"/>
              <a:t>69</a:t>
            </a:fld>
            <a:endParaRPr lang="en-US"/>
          </a:p>
        </p:txBody>
      </p:sp>
    </p:spTree>
    <p:extLst>
      <p:ext uri="{BB962C8B-B14F-4D97-AF65-F5344CB8AC3E}">
        <p14:creationId xmlns:p14="http://schemas.microsoft.com/office/powerpoint/2010/main" val="303512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the year 1906, the Swedish chemist Svante Arrhenius, published the results of</a:t>
            </a:r>
            <a:r>
              <a:rPr lang="en-US" baseline="0" dirty="0"/>
              <a:t> a painstaking analysis of the absorption in our atmosphere of infrared radiation emitted by the moon, getting a rough estimate of the effect of carbon dioxide on climate. On that basis, he predicted that doubling the CO2 concentration would warm the annual mean, global average surface temperature by 4 degrees Celsius. He was the first scientist to suggest that human emission of greenhouse gases could materially change the climate, and his calculations were done by hand based on elementary physics and chemistry.</a:t>
            </a:r>
          </a:p>
          <a:p>
            <a:endParaRPr lang="en-US" baseline="0" dirty="0"/>
          </a:p>
          <a:p>
            <a:r>
              <a:rPr lang="en-US" sz="1200" kern="1200" dirty="0">
                <a:solidFill>
                  <a:schemeClr val="tx1"/>
                </a:solidFill>
                <a:effectLst/>
                <a:latin typeface="+mn-lt"/>
                <a:ea typeface="+mn-ea"/>
                <a:cs typeface="+mn-cs"/>
              </a:rPr>
              <a:t>Note Arrhenius’s aura of grim determination. This set the standard for the demeanor of climate scientists ever since.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next slide shows how Arrhenius’s prediction has fared: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249F5-CEBD-4DBC-ABE3-1362F0052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23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blue line represents the annual</a:t>
            </a:r>
            <a:r>
              <a:rPr lang="en-US" baseline="0" dirty="0"/>
              <a:t> average, global mean surface temperature predicted by Arrhenius’s relationship between CO2 and temperature, based on observed concentrations of CO2. The red line is the observed annual average, global mean temperature. You can see that Arrhenius’s prediction is pretty well verified by what has actually happened, and this is also supported by contemporary numerical models of the climate system. </a:t>
            </a:r>
          </a:p>
          <a:p>
            <a:endParaRPr lang="en-US" baseline="0" dirty="0"/>
          </a:p>
          <a:p>
            <a:r>
              <a:rPr lang="en-US" baseline="0" dirty="0"/>
              <a:t>There is no longer a debate in the field of climate science that the increase in CO2 is owing to human emissions and that it is responsible for most of the warming over the past half century. The scientific issues revolve around how much warming will occur and what tangible risks this presents to human welfare.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249F5-CEBD-4DBC-ABE3-1362F0052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500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Climate models</a:t>
            </a:r>
            <a:r>
              <a:rPr lang="en-US" baseline="0" dirty="0"/>
              <a:t> are highly complex models of the climate system. There are many different such models run by different laboratories in different countries. The blue dots at the left show the equilibrium global temperature response to a doubling of CO2 by a large set of such models, run in support of the last IPCC report. The orange dots show the equilibrium temperature from the simulations run in support of the upcoming IPCC report. The horizontal black line is the Arrhenius prediction. </a:t>
            </a:r>
          </a:p>
          <a:p>
            <a:endParaRPr lang="en-US" baseline="0" dirty="0"/>
          </a:p>
          <a:p>
            <a:r>
              <a:rPr lang="en-US" baseline="0" dirty="0"/>
              <a:t>To quote the Danish physicist </a:t>
            </a:r>
            <a:r>
              <a:rPr lang="en-US" baseline="0" dirty="0" err="1"/>
              <a:t>Neils</a:t>
            </a:r>
            <a:r>
              <a:rPr lang="en-US" baseline="0" dirty="0"/>
              <a:t> Bohr, “Prediction is very difficult, especially about the future”.  But uncertainty about the future is an inherent feature of risk and has never stopped intelligent people from taking measures to mitigate their risk. My own recent work is an attempt to quantify climate risk </a:t>
            </a:r>
            <a:r>
              <a:rPr lang="en-US" sz="1200" kern="1200" dirty="0">
                <a:solidFill>
                  <a:schemeClr val="tx1"/>
                </a:solidFill>
                <a:effectLst/>
                <a:latin typeface="+mn-lt"/>
                <a:ea typeface="+mn-ea"/>
                <a:cs typeface="+mn-cs"/>
              </a:rPr>
              <a:t>under uncertainty </a:t>
            </a:r>
            <a:r>
              <a:rPr lang="en-US" baseline="0" dirty="0"/>
              <a:t>in a way that will be useful to businesses and planners.  Presently I will show you an example of our approach to making useful, quantitative estimates of climate risk, both at present and in the future.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249F5-CEBD-4DBC-ABE3-1362F0052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14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MISM1 – wind observations</a:t>
            </a:r>
            <a:r>
              <a:rPr lang="en-US" baseline="0" dirty="0"/>
              <a:t> for both the Jan 10</a:t>
            </a:r>
            <a:r>
              <a:rPr lang="en-US" baseline="30000" dirty="0"/>
              <a:t>th</a:t>
            </a:r>
            <a:r>
              <a:rPr lang="en-US" baseline="0" dirty="0"/>
              <a:t> and 13</a:t>
            </a:r>
            <a:r>
              <a:rPr lang="en-US" baseline="30000" dirty="0"/>
              <a:t>th</a:t>
            </a:r>
            <a:r>
              <a:rPr lang="en-US" baseline="0" dirty="0"/>
              <a:t> storms – 10 min wind speeds and hourly peak gusts. The graphs are adjusted as close as possible to the same time in a relative sense to the high waters for Camden at 0924 EST 10 Jan and 1154 EST 13 Jan.  </a:t>
            </a:r>
            <a:endParaRPr lang="en-US" dirty="0"/>
          </a:p>
        </p:txBody>
      </p:sp>
      <p:sp>
        <p:nvSpPr>
          <p:cNvPr id="4" name="Slide Number Placeholder 3"/>
          <p:cNvSpPr>
            <a:spLocks noGrp="1"/>
          </p:cNvSpPr>
          <p:nvPr>
            <p:ph type="sldNum" sz="quarter" idx="10"/>
          </p:nvPr>
        </p:nvSpPr>
        <p:spPr/>
        <p:txBody>
          <a:bodyPr/>
          <a:lstStyle/>
          <a:p>
            <a:fld id="{016CE1DB-6BEE-4468-B457-F299D30DC6DA}" type="slidenum">
              <a:rPr lang="en-US" smtClean="0"/>
              <a:t>4</a:t>
            </a:fld>
            <a:endParaRPr lang="en-US"/>
          </a:p>
        </p:txBody>
      </p:sp>
    </p:spTree>
    <p:extLst>
      <p:ext uri="{BB962C8B-B14F-4D97-AF65-F5344CB8AC3E}">
        <p14:creationId xmlns:p14="http://schemas.microsoft.com/office/powerpoint/2010/main" val="223224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8:44 PM the power failed, the house went dark, and it was a whole lot easier to see Edna. In almost no time the storm grew to its greatest height: the wind (NW by this time) chased black clouds across the ailing moon. The woods to the south of us bent low, as</a:t>
            </a:r>
            <a:r>
              <a:rPr lang="en-US" baseline="0" dirty="0"/>
              <a:t> though the trees prayed for salvation. In front of the house, a large branch of the biggest balm-of Gilead tree snapped and crashed down across the driveway, closing it off. On the north side, an apple tree split clean up the middle. And for half an hour or so Edna held us in her full embrace.” </a:t>
            </a:r>
            <a:endParaRPr lang="en-US" dirty="0"/>
          </a:p>
        </p:txBody>
      </p:sp>
      <p:sp>
        <p:nvSpPr>
          <p:cNvPr id="4" name="Slide Number Placeholder 3"/>
          <p:cNvSpPr>
            <a:spLocks noGrp="1"/>
          </p:cNvSpPr>
          <p:nvPr>
            <p:ph type="sldNum" sz="quarter" idx="10"/>
          </p:nvPr>
        </p:nvSpPr>
        <p:spPr/>
        <p:txBody>
          <a:bodyPr/>
          <a:lstStyle/>
          <a:p>
            <a:fld id="{482F62CF-F2A6-49DA-A81B-52D14BE5375A}" type="slidenum">
              <a:rPr lang="en-US" smtClean="0"/>
              <a:t>26</a:t>
            </a:fld>
            <a:endParaRPr lang="en-US"/>
          </a:p>
        </p:txBody>
      </p:sp>
    </p:spTree>
    <p:extLst>
      <p:ext uri="{BB962C8B-B14F-4D97-AF65-F5344CB8AC3E}">
        <p14:creationId xmlns:p14="http://schemas.microsoft.com/office/powerpoint/2010/main" val="3645676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F62CF-F2A6-49DA-A81B-52D14BE5375A}" type="slidenum">
              <a:rPr lang="en-US" smtClean="0"/>
              <a:t>28</a:t>
            </a:fld>
            <a:endParaRPr lang="en-US"/>
          </a:p>
        </p:txBody>
      </p:sp>
    </p:spTree>
    <p:extLst>
      <p:ext uri="{BB962C8B-B14F-4D97-AF65-F5344CB8AC3E}">
        <p14:creationId xmlns:p14="http://schemas.microsoft.com/office/powerpoint/2010/main" val="180937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F62CF-F2A6-49DA-A81B-52D14BE5375A}" type="slidenum">
              <a:rPr lang="en-US" smtClean="0"/>
              <a:t>29</a:t>
            </a:fld>
            <a:endParaRPr lang="en-US"/>
          </a:p>
        </p:txBody>
      </p:sp>
    </p:spTree>
    <p:extLst>
      <p:ext uri="{BB962C8B-B14F-4D97-AF65-F5344CB8AC3E}">
        <p14:creationId xmlns:p14="http://schemas.microsoft.com/office/powerpoint/2010/main" val="3589748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28318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81912-4841-46DA-A69A-E6B03BB04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78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359125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164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66213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381500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631821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917530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195653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6616324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345174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70280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85988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6850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18032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91070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01692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237421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79856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86431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3177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70441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20311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430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2754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11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88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950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503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8900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7533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791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3527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23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577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3580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268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7993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148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1060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2806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408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0069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511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2462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255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7048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506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1260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834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295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81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2554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613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3817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005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335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2972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4648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1939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BCD941-05C6-42E0-8E03-8E92EBC18F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583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43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77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560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596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93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656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250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94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702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6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100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8320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799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2498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0983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3268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618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149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3898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70921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261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4920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0985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8901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4702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537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576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2287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0490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728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892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0979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3373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4598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7064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63536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BCD941-05C6-42E0-8E03-8E92EBC18F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6235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8699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145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784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8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080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197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7812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7301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7347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848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509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663005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55384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5263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tiff"/><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3.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989485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928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59238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88185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132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16541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375064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431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8389218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0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upload.wikimedia.org/wikipedia/commons/6/6c/Arrhenius2.jpg" TargetMode="External"/><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66.jpe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70000"/>
                    </a14:imgEffect>
                    <a14:imgEffect>
                      <a14:brightnessContrast bright="-18000" contrast="-58000"/>
                    </a14:imgEffect>
                  </a14:imgLayer>
                </a14:imgProps>
              </a:ext>
            </a:extLst>
          </a:blip>
          <a:srcRect l="5481" t="2714" r="2340" b="10330"/>
          <a:stretch/>
        </p:blipFill>
        <p:spPr>
          <a:xfrm>
            <a:off x="-5750" y="0"/>
            <a:ext cx="9182152" cy="6858000"/>
          </a:xfrm>
          <a:prstGeom prst="rect">
            <a:avLst/>
          </a:prstGeom>
        </p:spPr>
      </p:pic>
      <p:sp>
        <p:nvSpPr>
          <p:cNvPr id="4" name="Title 3"/>
          <p:cNvSpPr>
            <a:spLocks noGrp="1"/>
          </p:cNvSpPr>
          <p:nvPr>
            <p:ph type="title"/>
          </p:nvPr>
        </p:nvSpPr>
        <p:spPr/>
        <p:txBody>
          <a:bodyPr>
            <a:normAutofit/>
          </a:bodyPr>
          <a:lstStyle/>
          <a:p>
            <a:r>
              <a:rPr lang="en-US" sz="3600" b="1" dirty="0">
                <a:solidFill>
                  <a:srgbClr val="FFFF00"/>
                </a:solidFill>
              </a:rPr>
              <a:t>Hurricanes in </a:t>
            </a:r>
            <a:r>
              <a:rPr lang="en-US" sz="3600" b="1" dirty="0" err="1">
                <a:solidFill>
                  <a:srgbClr val="FFFF00"/>
                </a:solidFill>
              </a:rPr>
              <a:t>Midcoast</a:t>
            </a:r>
            <a:r>
              <a:rPr lang="en-US" sz="3600" b="1" dirty="0">
                <a:solidFill>
                  <a:srgbClr val="FFFF00"/>
                </a:solidFill>
              </a:rPr>
              <a:t> Maine: Past, Present, &amp; Future</a:t>
            </a:r>
          </a:p>
        </p:txBody>
      </p:sp>
      <p:sp>
        <p:nvSpPr>
          <p:cNvPr id="6" name="TextBox 5"/>
          <p:cNvSpPr txBox="1"/>
          <p:nvPr/>
        </p:nvSpPr>
        <p:spPr>
          <a:xfrm>
            <a:off x="124691" y="3898669"/>
            <a:ext cx="5785658" cy="830997"/>
          </a:xfrm>
          <a:prstGeom prst="rect">
            <a:avLst/>
          </a:prstGeom>
          <a:noFill/>
        </p:spPr>
        <p:txBody>
          <a:bodyPr wrap="square" rtlCol="0">
            <a:spAutoFit/>
          </a:bodyPr>
          <a:lstStyle/>
          <a:p>
            <a:r>
              <a:rPr lang="en-US" sz="2400" dirty="0">
                <a:solidFill>
                  <a:srgbClr val="00CCFF"/>
                </a:solidFill>
                <a:latin typeface="Arial" panose="020B0604020202020204" pitchFamily="34" charset="0"/>
                <a:cs typeface="Arial" panose="020B0604020202020204" pitchFamily="34" charset="0"/>
              </a:rPr>
              <a:t>Kerry Emanuel</a:t>
            </a:r>
          </a:p>
          <a:p>
            <a:r>
              <a:rPr lang="en-US" sz="2400" dirty="0">
                <a:solidFill>
                  <a:srgbClr val="00CCFF"/>
                </a:solidFill>
                <a:latin typeface="Arial" panose="020B0604020202020204" pitchFamily="34" charset="0"/>
                <a:cs typeface="Arial" panose="020B0604020202020204" pitchFamily="34" charset="0"/>
              </a:rPr>
              <a:t>Massachusetts Institute of Technology</a:t>
            </a:r>
          </a:p>
        </p:txBody>
      </p:sp>
    </p:spTree>
    <p:extLst>
      <p:ext uri="{BB962C8B-B14F-4D97-AF65-F5344CB8AC3E}">
        <p14:creationId xmlns:p14="http://schemas.microsoft.com/office/powerpoint/2010/main" val="644176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2ED78E-0365-A4BE-FF53-449F9EA31305}"/>
              </a:ext>
            </a:extLst>
          </p:cNvPr>
          <p:cNvSpPr>
            <a:spLocks noGrp="1"/>
          </p:cNvSpPr>
          <p:nvPr>
            <p:ph type="title"/>
          </p:nvPr>
        </p:nvSpPr>
        <p:spPr/>
        <p:txBody>
          <a:bodyPr/>
          <a:lstStyle/>
          <a:p>
            <a:r>
              <a:rPr lang="en-US" dirty="0"/>
              <a:t>Should we be worried about hurricanes in Maine?</a:t>
            </a:r>
          </a:p>
        </p:txBody>
      </p:sp>
      <p:sp>
        <p:nvSpPr>
          <p:cNvPr id="6" name="Content Placeholder 5">
            <a:extLst>
              <a:ext uri="{FF2B5EF4-FFF2-40B4-BE49-F238E27FC236}">
                <a16:creationId xmlns:a16="http://schemas.microsoft.com/office/drawing/2014/main" id="{FE5A641A-7C32-4940-0224-5CE7C46EA0C3}"/>
              </a:ext>
            </a:extLst>
          </p:cNvPr>
          <p:cNvSpPr>
            <a:spLocks noGrp="1"/>
          </p:cNvSpPr>
          <p:nvPr>
            <p:ph idx="1"/>
          </p:nvPr>
        </p:nvSpPr>
        <p:spPr>
          <a:xfrm>
            <a:off x="628649" y="2809993"/>
            <a:ext cx="8263737" cy="3366969"/>
          </a:xfrm>
        </p:spPr>
        <p:txBody>
          <a:bodyPr/>
          <a:lstStyle/>
          <a:p>
            <a:r>
              <a:rPr lang="en-US" dirty="0"/>
              <a:t> Much rarer than winter storms, BUT</a:t>
            </a:r>
          </a:p>
          <a:p>
            <a:endParaRPr lang="en-US" dirty="0"/>
          </a:p>
          <a:p>
            <a:r>
              <a:rPr lang="en-US" dirty="0"/>
              <a:t> Can be somewhat more violent</a:t>
            </a:r>
          </a:p>
          <a:p>
            <a:endParaRPr lang="en-US" dirty="0"/>
          </a:p>
          <a:p>
            <a:r>
              <a:rPr lang="en-US" dirty="0"/>
              <a:t> Maine experienced quite a few hurricanes during 1950s and 60s, 	but only one serious hurricane (Bob) since 1972</a:t>
            </a:r>
          </a:p>
        </p:txBody>
      </p:sp>
      <p:sp>
        <p:nvSpPr>
          <p:cNvPr id="5" name="TextBox 4">
            <a:extLst>
              <a:ext uri="{FF2B5EF4-FFF2-40B4-BE49-F238E27FC236}">
                <a16:creationId xmlns:a16="http://schemas.microsoft.com/office/drawing/2014/main" id="{56F2E65C-7CDC-573A-6803-1B73A25F1449}"/>
              </a:ext>
            </a:extLst>
          </p:cNvPr>
          <p:cNvSpPr txBox="1"/>
          <p:nvPr/>
        </p:nvSpPr>
        <p:spPr>
          <a:xfrm>
            <a:off x="2497723" y="1865621"/>
            <a:ext cx="4369482" cy="769441"/>
          </a:xfrm>
          <a:prstGeom prst="rect">
            <a:avLst/>
          </a:prstGeom>
          <a:noFill/>
        </p:spPr>
        <p:txBody>
          <a:bodyPr wrap="square" rtlCol="0">
            <a:spAutoFit/>
          </a:bodyPr>
          <a:lstStyle/>
          <a:p>
            <a:pPr algn="ctr"/>
            <a:r>
              <a:rPr lang="en-US" sz="4400" dirty="0">
                <a:solidFill>
                  <a:srgbClr val="C00000"/>
                </a:solidFill>
                <a:latin typeface="Arial" panose="020B0604020202020204" pitchFamily="34" charset="0"/>
                <a:cs typeface="Arial" panose="020B0604020202020204" pitchFamily="34" charset="0"/>
              </a:rPr>
              <a:t>YES!</a:t>
            </a:r>
          </a:p>
        </p:txBody>
      </p:sp>
    </p:spTree>
    <p:extLst>
      <p:ext uri="{BB962C8B-B14F-4D97-AF65-F5344CB8AC3E}">
        <p14:creationId xmlns:p14="http://schemas.microsoft.com/office/powerpoint/2010/main" val="49057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29" y="2354470"/>
            <a:ext cx="7886700" cy="1325563"/>
          </a:xfrm>
        </p:spPr>
        <p:txBody>
          <a:bodyPr/>
          <a:lstStyle/>
          <a:p>
            <a:r>
              <a:rPr lang="en-US" dirty="0">
                <a:solidFill>
                  <a:srgbClr val="0000FF"/>
                </a:solidFill>
              </a:rPr>
              <a:t>Some Famous Maine Hurricanes</a:t>
            </a:r>
          </a:p>
        </p:txBody>
      </p:sp>
    </p:spTree>
    <p:extLst>
      <p:ext uri="{BB962C8B-B14F-4D97-AF65-F5344CB8AC3E}">
        <p14:creationId xmlns:p14="http://schemas.microsoft.com/office/powerpoint/2010/main" val="202424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667" r="15515" b="4722"/>
          <a:stretch/>
        </p:blipFill>
        <p:spPr>
          <a:xfrm>
            <a:off x="1444892" y="517131"/>
            <a:ext cx="6184415" cy="5954683"/>
          </a:xfrm>
          <a:prstGeom prst="rect">
            <a:avLst/>
          </a:prstGeom>
        </p:spPr>
      </p:pic>
      <p:sp>
        <p:nvSpPr>
          <p:cNvPr id="2" name="TextBox 1">
            <a:extLst>
              <a:ext uri="{FF2B5EF4-FFF2-40B4-BE49-F238E27FC236}">
                <a16:creationId xmlns:a16="http://schemas.microsoft.com/office/drawing/2014/main" id="{B3021169-0654-80F5-6D75-D8E40E81474C}"/>
              </a:ext>
            </a:extLst>
          </p:cNvPr>
          <p:cNvSpPr txBox="1"/>
          <p:nvPr/>
        </p:nvSpPr>
        <p:spPr>
          <a:xfrm>
            <a:off x="7224409" y="1543455"/>
            <a:ext cx="1446178"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Red dots show 00 GMT positions</a:t>
            </a:r>
          </a:p>
        </p:txBody>
      </p:sp>
    </p:spTree>
    <p:extLst>
      <p:ext uri="{BB962C8B-B14F-4D97-AF65-F5344CB8AC3E}">
        <p14:creationId xmlns:p14="http://schemas.microsoft.com/office/powerpoint/2010/main" val="2620647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Carol of 1954 in Maine</a:t>
            </a:r>
          </a:p>
        </p:txBody>
      </p:sp>
      <p:sp>
        <p:nvSpPr>
          <p:cNvPr id="3" name="Content Placeholder 2"/>
          <p:cNvSpPr>
            <a:spLocks noGrp="1"/>
          </p:cNvSpPr>
          <p:nvPr>
            <p:ph idx="1"/>
          </p:nvPr>
        </p:nvSpPr>
        <p:spPr/>
        <p:txBody>
          <a:bodyPr/>
          <a:lstStyle/>
          <a:p>
            <a:r>
              <a:rPr lang="en-US" dirty="0"/>
              <a:t>  Three deaths in Maine; 65 deaths and 1,000 injuries in New 	England</a:t>
            </a:r>
          </a:p>
          <a:p>
            <a:r>
              <a:rPr lang="en-US" dirty="0"/>
              <a:t>  $10 million in damages in Maine ($250 million in 2019 dollars)</a:t>
            </a:r>
          </a:p>
          <a:p>
            <a:r>
              <a:rPr lang="en-US" dirty="0"/>
              <a:t>  $500 million in damages, New England ($12.5 billion 2019)</a:t>
            </a:r>
          </a:p>
          <a:p>
            <a:r>
              <a:rPr lang="en-US" dirty="0"/>
              <a:t>  Peak wind gusts of 78 MPH in mid-coast Maine</a:t>
            </a:r>
          </a:p>
          <a:p>
            <a:r>
              <a:rPr lang="en-US" dirty="0"/>
              <a:t>  2.25 inches of rain in places (not that much, but played into 	the Edna disaster a few weeks later)</a:t>
            </a:r>
          </a:p>
          <a:p>
            <a:r>
              <a:rPr lang="en-US" dirty="0"/>
              <a:t>  Power lost in all of greater Portland</a:t>
            </a:r>
          </a:p>
          <a:p>
            <a:r>
              <a:rPr lang="en-US" dirty="0"/>
              <a:t>  Most lobster fisherman reported damage</a:t>
            </a:r>
          </a:p>
          <a:p>
            <a:r>
              <a:rPr lang="en-US" dirty="0"/>
              <a:t>  Three-quarters of the Maine apple crop destroyed</a:t>
            </a:r>
          </a:p>
          <a:p>
            <a:r>
              <a:rPr lang="en-US" dirty="0"/>
              <a:t>  </a:t>
            </a:r>
            <a:r>
              <a:rPr lang="en-US" b="1" dirty="0"/>
              <a:t>Closest approach to Rockland within 1 hour of low tide</a:t>
            </a:r>
          </a:p>
        </p:txBody>
      </p:sp>
    </p:spTree>
    <p:extLst>
      <p:ext uri="{BB962C8B-B14F-4D97-AF65-F5344CB8AC3E}">
        <p14:creationId xmlns:p14="http://schemas.microsoft.com/office/powerpoint/2010/main" val="1079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41" t="11366" r="4654" b="50502"/>
          <a:stretch/>
        </p:blipFill>
        <p:spPr>
          <a:xfrm>
            <a:off x="116670" y="1197901"/>
            <a:ext cx="9027330" cy="4860871"/>
          </a:xfrm>
          <a:prstGeom prst="rect">
            <a:avLst/>
          </a:prstGeom>
        </p:spPr>
      </p:pic>
      <p:sp>
        <p:nvSpPr>
          <p:cNvPr id="3" name="TextBox 2"/>
          <p:cNvSpPr txBox="1"/>
          <p:nvPr/>
        </p:nvSpPr>
        <p:spPr>
          <a:xfrm>
            <a:off x="282633" y="6259484"/>
            <a:ext cx="374072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Falmouth, ME</a:t>
            </a:r>
          </a:p>
        </p:txBody>
      </p:sp>
      <p:sp>
        <p:nvSpPr>
          <p:cNvPr id="4" name="TextBox 3"/>
          <p:cNvSpPr txBox="1"/>
          <p:nvPr/>
        </p:nvSpPr>
        <p:spPr>
          <a:xfrm>
            <a:off x="5020887" y="6259484"/>
            <a:ext cx="375735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Portland, ME</a:t>
            </a:r>
          </a:p>
        </p:txBody>
      </p:sp>
    </p:spTree>
    <p:extLst>
      <p:ext uri="{BB962C8B-B14F-4D97-AF65-F5344CB8AC3E}">
        <p14:creationId xmlns:p14="http://schemas.microsoft.com/office/powerpoint/2010/main" val="766492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2000" contrast="-3000"/>
                    </a14:imgEffect>
                  </a14:imgLayer>
                </a14:imgProps>
              </a:ext>
            </a:extLst>
          </a:blip>
          <a:srcRect t="49118" r="55660" b="27340"/>
          <a:stretch/>
        </p:blipFill>
        <p:spPr>
          <a:xfrm>
            <a:off x="658394" y="629103"/>
            <a:ext cx="7687585" cy="5366230"/>
          </a:xfrm>
          <a:prstGeom prst="rect">
            <a:avLst/>
          </a:prstGeom>
        </p:spPr>
      </p:pic>
      <p:sp>
        <p:nvSpPr>
          <p:cNvPr id="3" name="TextBox 2"/>
          <p:cNvSpPr txBox="1"/>
          <p:nvPr/>
        </p:nvSpPr>
        <p:spPr>
          <a:xfrm>
            <a:off x="1130531" y="6242858"/>
            <a:ext cx="6616931"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The Blaine Mansion, Augusta</a:t>
            </a:r>
          </a:p>
        </p:txBody>
      </p:sp>
    </p:spTree>
    <p:extLst>
      <p:ext uri="{BB962C8B-B14F-4D97-AF65-F5344CB8AC3E}">
        <p14:creationId xmlns:p14="http://schemas.microsoft.com/office/powerpoint/2010/main" val="3661801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8700" y="209405"/>
            <a:ext cx="8162063" cy="5516429"/>
          </a:xfrm>
          <a:prstGeom prst="rect">
            <a:avLst/>
          </a:prstGeom>
        </p:spPr>
      </p:pic>
      <p:sp>
        <p:nvSpPr>
          <p:cNvPr id="4" name="TextBox 3"/>
          <p:cNvSpPr txBox="1"/>
          <p:nvPr/>
        </p:nvSpPr>
        <p:spPr>
          <a:xfrm>
            <a:off x="970241" y="5947090"/>
            <a:ext cx="72174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 scene in Maine during Carol</a:t>
            </a:r>
          </a:p>
        </p:txBody>
      </p:sp>
    </p:spTree>
    <p:extLst>
      <p:ext uri="{BB962C8B-B14F-4D97-AF65-F5344CB8AC3E}">
        <p14:creationId xmlns:p14="http://schemas.microsoft.com/office/powerpoint/2010/main" val="422990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20" y="517440"/>
            <a:ext cx="7620000" cy="5153025"/>
          </a:xfrm>
          <a:prstGeom prst="rect">
            <a:avLst/>
          </a:prstGeom>
        </p:spPr>
      </p:pic>
      <p:sp>
        <p:nvSpPr>
          <p:cNvPr id="3" name="TextBox 2"/>
          <p:cNvSpPr txBox="1"/>
          <p:nvPr/>
        </p:nvSpPr>
        <p:spPr>
          <a:xfrm>
            <a:off x="844598" y="5891249"/>
            <a:ext cx="753042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Looking SW from Ocean Point, Boothbay during Carol</a:t>
            </a:r>
          </a:p>
        </p:txBody>
      </p:sp>
    </p:spTree>
    <p:extLst>
      <p:ext uri="{BB962C8B-B14F-4D97-AF65-F5344CB8AC3E}">
        <p14:creationId xmlns:p14="http://schemas.microsoft.com/office/powerpoint/2010/main" val="2139675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384" y="871211"/>
            <a:ext cx="7186412" cy="4119599"/>
          </a:xfrm>
          <a:prstGeom prst="rect">
            <a:avLst/>
          </a:prstGeom>
        </p:spPr>
      </p:pic>
      <p:sp>
        <p:nvSpPr>
          <p:cNvPr id="4" name="TextBox 3"/>
          <p:cNvSpPr txBox="1"/>
          <p:nvPr/>
        </p:nvSpPr>
        <p:spPr>
          <a:xfrm>
            <a:off x="985384" y="5332837"/>
            <a:ext cx="718641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148-year-old steeple of the Old North Church in Boston falling during Hurricane Carol, 1954</a:t>
            </a:r>
          </a:p>
        </p:txBody>
      </p:sp>
    </p:spTree>
    <p:extLst>
      <p:ext uri="{BB962C8B-B14F-4D97-AF65-F5344CB8AC3E}">
        <p14:creationId xmlns:p14="http://schemas.microsoft.com/office/powerpoint/2010/main" val="4084698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890" r="17955" b="5979"/>
          <a:stretch/>
        </p:blipFill>
        <p:spPr>
          <a:xfrm>
            <a:off x="1948015" y="342027"/>
            <a:ext cx="5866430" cy="6261197"/>
          </a:xfrm>
          <a:prstGeom prst="rect">
            <a:avLst/>
          </a:prstGeom>
        </p:spPr>
      </p:pic>
    </p:spTree>
    <p:extLst>
      <p:ext uri="{BB962C8B-B14F-4D97-AF65-F5344CB8AC3E}">
        <p14:creationId xmlns:p14="http://schemas.microsoft.com/office/powerpoint/2010/main" val="930859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0323-6E3C-8D6A-BB5D-AD3F1456F998}"/>
              </a:ext>
            </a:extLst>
          </p:cNvPr>
          <p:cNvSpPr>
            <a:spLocks noGrp="1"/>
          </p:cNvSpPr>
          <p:nvPr>
            <p:ph type="title"/>
          </p:nvPr>
        </p:nvSpPr>
        <p:spPr/>
        <p:txBody>
          <a:bodyPr/>
          <a:lstStyle/>
          <a:p>
            <a:r>
              <a:rPr lang="en-US" dirty="0"/>
              <a:t>Program</a:t>
            </a:r>
          </a:p>
        </p:txBody>
      </p:sp>
      <p:sp>
        <p:nvSpPr>
          <p:cNvPr id="3" name="Content Placeholder 2">
            <a:extLst>
              <a:ext uri="{FF2B5EF4-FFF2-40B4-BE49-F238E27FC236}">
                <a16:creationId xmlns:a16="http://schemas.microsoft.com/office/drawing/2014/main" id="{E64F4223-7C2B-5C63-333C-2038FBE7CA9E}"/>
              </a:ext>
            </a:extLst>
          </p:cNvPr>
          <p:cNvSpPr>
            <a:spLocks noGrp="1"/>
          </p:cNvSpPr>
          <p:nvPr>
            <p:ph idx="1"/>
          </p:nvPr>
        </p:nvSpPr>
        <p:spPr/>
        <p:txBody>
          <a:bodyPr/>
          <a:lstStyle/>
          <a:p>
            <a:r>
              <a:rPr lang="en-US" dirty="0"/>
              <a:t>  Historical and recent storms affecting </a:t>
            </a:r>
            <a:r>
              <a:rPr lang="en-US" dirty="0" err="1"/>
              <a:t>midcoast</a:t>
            </a:r>
            <a:r>
              <a:rPr lang="en-US" dirty="0"/>
              <a:t> Maine</a:t>
            </a:r>
          </a:p>
          <a:p>
            <a:endParaRPr lang="en-US" dirty="0"/>
          </a:p>
          <a:p>
            <a:r>
              <a:rPr lang="en-US" dirty="0"/>
              <a:t>  The nature of natural hazard risk</a:t>
            </a:r>
          </a:p>
          <a:p>
            <a:endParaRPr lang="en-US" dirty="0"/>
          </a:p>
          <a:p>
            <a:r>
              <a:rPr lang="en-US" dirty="0"/>
              <a:t>  Using physics to assess long-term hurricane risk in Maine</a:t>
            </a:r>
          </a:p>
          <a:p>
            <a:endParaRPr lang="en-US" dirty="0"/>
          </a:p>
          <a:p>
            <a:r>
              <a:rPr lang="en-US" dirty="0"/>
              <a:t>  Hurricane risk in a changing climate</a:t>
            </a:r>
          </a:p>
        </p:txBody>
      </p:sp>
    </p:spTree>
    <p:extLst>
      <p:ext uri="{BB962C8B-B14F-4D97-AF65-F5344CB8AC3E}">
        <p14:creationId xmlns:p14="http://schemas.microsoft.com/office/powerpoint/2010/main" val="523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Edna of 1954 in Maine</a:t>
            </a:r>
          </a:p>
        </p:txBody>
      </p:sp>
      <p:sp>
        <p:nvSpPr>
          <p:cNvPr id="3" name="Content Placeholder 2"/>
          <p:cNvSpPr>
            <a:spLocks noGrp="1"/>
          </p:cNvSpPr>
          <p:nvPr>
            <p:ph idx="1"/>
          </p:nvPr>
        </p:nvSpPr>
        <p:spPr>
          <a:xfrm>
            <a:off x="628650" y="1475429"/>
            <a:ext cx="8515350" cy="5152350"/>
          </a:xfrm>
        </p:spPr>
        <p:txBody>
          <a:bodyPr>
            <a:normAutofit lnSpcReduction="10000"/>
          </a:bodyPr>
          <a:lstStyle/>
          <a:p>
            <a:r>
              <a:rPr lang="en-US" dirty="0"/>
              <a:t>  Eight deaths in Maine</a:t>
            </a:r>
          </a:p>
          <a:p>
            <a:endParaRPr lang="en-US" dirty="0"/>
          </a:p>
          <a:p>
            <a:r>
              <a:rPr lang="en-US" dirty="0"/>
              <a:t>  $25 million damage in Maine ($240 million in 2019 dollars)</a:t>
            </a:r>
          </a:p>
          <a:p>
            <a:endParaRPr lang="en-US" dirty="0"/>
          </a:p>
          <a:p>
            <a:r>
              <a:rPr lang="en-US" dirty="0"/>
              <a:t>  Peak wind gusts of 75 MPH in Maine</a:t>
            </a:r>
          </a:p>
          <a:p>
            <a:endParaRPr lang="en-US" dirty="0"/>
          </a:p>
          <a:p>
            <a:r>
              <a:rPr lang="en-US" dirty="0"/>
              <a:t>  Rainfall totals as high as 7.5 inches</a:t>
            </a:r>
          </a:p>
          <a:p>
            <a:endParaRPr lang="en-US" dirty="0"/>
          </a:p>
          <a:p>
            <a:r>
              <a:rPr lang="en-US" dirty="0"/>
              <a:t>  The Androscoggin and Kennebec rivers both reached above-	normal levels, causing flooding and washing out roads</a:t>
            </a:r>
          </a:p>
          <a:p>
            <a:pPr marL="0" indent="0">
              <a:buNone/>
            </a:pPr>
            <a:endParaRPr lang="en-US" dirty="0"/>
          </a:p>
          <a:p>
            <a:r>
              <a:rPr lang="en-US" dirty="0"/>
              <a:t>  President Eisenhower declared Maine a disaster area</a:t>
            </a:r>
          </a:p>
          <a:p>
            <a:pPr marL="0" indent="0">
              <a:buNone/>
            </a:pPr>
            <a:endParaRPr lang="en-US" dirty="0"/>
          </a:p>
          <a:p>
            <a:r>
              <a:rPr lang="en-US" dirty="0"/>
              <a:t>  </a:t>
            </a:r>
            <a:r>
              <a:rPr lang="en-US" b="1" dirty="0"/>
              <a:t>Closest approach to Rockland about 2.3 hours before high tide</a:t>
            </a:r>
          </a:p>
        </p:txBody>
      </p:sp>
    </p:spTree>
    <p:extLst>
      <p:ext uri="{BB962C8B-B14F-4D97-AF65-F5344CB8AC3E}">
        <p14:creationId xmlns:p14="http://schemas.microsoft.com/office/powerpoint/2010/main" val="11941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80" y="414271"/>
            <a:ext cx="7399946" cy="5364962"/>
          </a:xfrm>
          <a:prstGeom prst="rect">
            <a:avLst/>
          </a:prstGeom>
        </p:spPr>
      </p:pic>
      <p:sp>
        <p:nvSpPr>
          <p:cNvPr id="3" name="Rectangle 2"/>
          <p:cNvSpPr/>
          <p:nvPr/>
        </p:nvSpPr>
        <p:spPr>
          <a:xfrm>
            <a:off x="2083575" y="5779233"/>
            <a:ext cx="4572000" cy="646331"/>
          </a:xfrm>
          <a:prstGeom prst="rect">
            <a:avLst/>
          </a:prstGeom>
        </p:spPr>
        <p:txBody>
          <a:bodyPr>
            <a:spAutoFit/>
          </a:bodyPr>
          <a:lstStyle/>
          <a:p>
            <a:pPr algn="ctr"/>
            <a:r>
              <a:rPr lang="en-US" dirty="0"/>
              <a:t>Harvard Beal's Bait Scow and Beal's Boat Yard, Southwest Harbor, during Hurricane Edna</a:t>
            </a:r>
          </a:p>
        </p:txBody>
      </p:sp>
    </p:spTree>
    <p:extLst>
      <p:ext uri="{BB962C8B-B14F-4D97-AF65-F5344CB8AC3E}">
        <p14:creationId xmlns:p14="http://schemas.microsoft.com/office/powerpoint/2010/main" val="718038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987" y="347080"/>
            <a:ext cx="5566607" cy="5488327"/>
          </a:xfrm>
          <a:prstGeom prst="rect">
            <a:avLst/>
          </a:prstGeom>
        </p:spPr>
      </p:pic>
      <p:sp>
        <p:nvSpPr>
          <p:cNvPr id="6" name="Rectangle 5"/>
          <p:cNvSpPr/>
          <p:nvPr/>
        </p:nvSpPr>
        <p:spPr>
          <a:xfrm>
            <a:off x="1742583" y="6054353"/>
            <a:ext cx="5973687" cy="369332"/>
          </a:xfrm>
          <a:prstGeom prst="rect">
            <a:avLst/>
          </a:prstGeom>
        </p:spPr>
        <p:txBody>
          <a:bodyPr wrap="none">
            <a:spAutoFit/>
          </a:bodyPr>
          <a:lstStyle/>
          <a:p>
            <a:r>
              <a:rPr lang="en-US" dirty="0"/>
              <a:t>Memorial Highway near Dunn's Corner, Yarmouth  (now Rt. 9)</a:t>
            </a:r>
          </a:p>
        </p:txBody>
      </p:sp>
    </p:spTree>
    <p:extLst>
      <p:ext uri="{BB962C8B-B14F-4D97-AF65-F5344CB8AC3E}">
        <p14:creationId xmlns:p14="http://schemas.microsoft.com/office/powerpoint/2010/main" val="3259496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B3287E-633D-F12E-8F4D-7D9B4C8D6168}"/>
              </a:ext>
            </a:extLst>
          </p:cNvPr>
          <p:cNvPicPr>
            <a:picLocks noChangeAspect="1"/>
          </p:cNvPicPr>
          <p:nvPr/>
        </p:nvPicPr>
        <p:blipFill>
          <a:blip r:embed="rId2"/>
          <a:stretch>
            <a:fillRect/>
          </a:stretch>
        </p:blipFill>
        <p:spPr>
          <a:xfrm>
            <a:off x="398073" y="1485089"/>
            <a:ext cx="4490237" cy="4421459"/>
          </a:xfrm>
          <a:prstGeom prst="rect">
            <a:avLst/>
          </a:prstGeom>
        </p:spPr>
      </p:pic>
      <p:pic>
        <p:nvPicPr>
          <p:cNvPr id="6" name="Picture 5">
            <a:extLst>
              <a:ext uri="{FF2B5EF4-FFF2-40B4-BE49-F238E27FC236}">
                <a16:creationId xmlns:a16="http://schemas.microsoft.com/office/drawing/2014/main" id="{93C12C14-6DC7-1B8C-536A-30861B0C63FD}"/>
              </a:ext>
            </a:extLst>
          </p:cNvPr>
          <p:cNvPicPr>
            <a:picLocks noChangeAspect="1"/>
          </p:cNvPicPr>
          <p:nvPr/>
        </p:nvPicPr>
        <p:blipFill>
          <a:blip r:embed="rId3"/>
          <a:stretch>
            <a:fillRect/>
          </a:stretch>
        </p:blipFill>
        <p:spPr>
          <a:xfrm>
            <a:off x="5041822" y="1514185"/>
            <a:ext cx="3875199" cy="4401232"/>
          </a:xfrm>
          <a:prstGeom prst="rect">
            <a:avLst/>
          </a:prstGeom>
        </p:spPr>
      </p:pic>
      <p:sp>
        <p:nvSpPr>
          <p:cNvPr id="7" name="TextBox 6">
            <a:extLst>
              <a:ext uri="{FF2B5EF4-FFF2-40B4-BE49-F238E27FC236}">
                <a16:creationId xmlns:a16="http://schemas.microsoft.com/office/drawing/2014/main" id="{5B7975E9-4717-6CC7-8F65-B36B957838EF}"/>
              </a:ext>
            </a:extLst>
          </p:cNvPr>
          <p:cNvSpPr txBox="1"/>
          <p:nvPr/>
        </p:nvSpPr>
        <p:spPr>
          <a:xfrm>
            <a:off x="1394298" y="6083029"/>
            <a:ext cx="216602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Then</a:t>
            </a:r>
          </a:p>
        </p:txBody>
      </p:sp>
      <p:sp>
        <p:nvSpPr>
          <p:cNvPr id="8" name="TextBox 7">
            <a:extLst>
              <a:ext uri="{FF2B5EF4-FFF2-40B4-BE49-F238E27FC236}">
                <a16:creationId xmlns:a16="http://schemas.microsoft.com/office/drawing/2014/main" id="{3374212C-6886-08BE-4B21-72CB3CB6A79F}"/>
              </a:ext>
            </a:extLst>
          </p:cNvPr>
          <p:cNvSpPr txBox="1"/>
          <p:nvPr/>
        </p:nvSpPr>
        <p:spPr>
          <a:xfrm>
            <a:off x="6134910" y="6083029"/>
            <a:ext cx="181583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Now</a:t>
            </a:r>
          </a:p>
        </p:txBody>
      </p:sp>
    </p:spTree>
    <p:extLst>
      <p:ext uri="{BB962C8B-B14F-4D97-AF65-F5344CB8AC3E}">
        <p14:creationId xmlns:p14="http://schemas.microsoft.com/office/powerpoint/2010/main" val="232045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499" y="824254"/>
            <a:ext cx="7252379" cy="4888559"/>
          </a:xfrm>
          <a:prstGeom prst="rect">
            <a:avLst/>
          </a:prstGeom>
        </p:spPr>
      </p:pic>
      <p:sp>
        <p:nvSpPr>
          <p:cNvPr id="4" name="TextBox 3"/>
          <p:cNvSpPr txBox="1"/>
          <p:nvPr/>
        </p:nvSpPr>
        <p:spPr>
          <a:xfrm>
            <a:off x="879499" y="5919169"/>
            <a:ext cx="7252379"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Damage to dam in Limestone, ME</a:t>
            </a:r>
          </a:p>
        </p:txBody>
      </p:sp>
    </p:spTree>
    <p:extLst>
      <p:ext uri="{BB962C8B-B14F-4D97-AF65-F5344CB8AC3E}">
        <p14:creationId xmlns:p14="http://schemas.microsoft.com/office/powerpoint/2010/main" val="212773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3324" y="334789"/>
            <a:ext cx="7959810" cy="5311717"/>
          </a:xfrm>
          <a:prstGeom prst="rect">
            <a:avLst/>
          </a:prstGeom>
        </p:spPr>
      </p:pic>
      <p:sp>
        <p:nvSpPr>
          <p:cNvPr id="3" name="TextBox 2"/>
          <p:cNvSpPr txBox="1"/>
          <p:nvPr/>
        </p:nvSpPr>
        <p:spPr>
          <a:xfrm>
            <a:off x="699244" y="5900894"/>
            <a:ext cx="774797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Remains of the drive-in movie theater in Rockport, ME, after Edna</a:t>
            </a:r>
          </a:p>
        </p:txBody>
      </p:sp>
    </p:spTree>
    <p:extLst>
      <p:ext uri="{BB962C8B-B14F-4D97-AF65-F5344CB8AC3E}">
        <p14:creationId xmlns:p14="http://schemas.microsoft.com/office/powerpoint/2010/main" val="3259223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5710" y="661294"/>
            <a:ext cx="7783277" cy="4936787"/>
          </a:xfrm>
          <a:prstGeom prst="rect">
            <a:avLst/>
          </a:prstGeom>
        </p:spPr>
      </p:pic>
      <p:sp>
        <p:nvSpPr>
          <p:cNvPr id="3" name="TextBox 2"/>
          <p:cNvSpPr txBox="1"/>
          <p:nvPr/>
        </p:nvSpPr>
        <p:spPr>
          <a:xfrm>
            <a:off x="665710" y="5821447"/>
            <a:ext cx="760577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Article by E.B. White, </a:t>
            </a:r>
            <a:r>
              <a:rPr lang="en-US" i="1" dirty="0">
                <a:latin typeface="Arial" panose="020B0604020202020204" pitchFamily="34" charset="0"/>
                <a:cs typeface="Arial" panose="020B0604020202020204" pitchFamily="34" charset="0"/>
              </a:rPr>
              <a:t>The New Yorker</a:t>
            </a:r>
            <a:r>
              <a:rPr lang="en-US" dirty="0">
                <a:latin typeface="Arial" panose="020B0604020202020204" pitchFamily="34" charset="0"/>
                <a:cs typeface="Arial" panose="020B0604020202020204" pitchFamily="34" charset="0"/>
              </a:rPr>
              <a:t>, Sept. 25</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1954</a:t>
            </a:r>
          </a:p>
          <a:p>
            <a:pPr algn="ctr"/>
            <a:r>
              <a:rPr lang="en-US" dirty="0">
                <a:latin typeface="Arial" panose="020B0604020202020204" pitchFamily="34" charset="0"/>
                <a:cs typeface="Arial" panose="020B0604020202020204" pitchFamily="34" charset="0"/>
              </a:rPr>
              <a:t>(White resided in North </a:t>
            </a:r>
            <a:r>
              <a:rPr lang="en-US" dirty="0" err="1">
                <a:latin typeface="Arial" panose="020B0604020202020204" pitchFamily="34" charset="0"/>
                <a:cs typeface="Arial" panose="020B0604020202020204" pitchFamily="34" charset="0"/>
              </a:rPr>
              <a:t>Brooklin</a:t>
            </a:r>
            <a:r>
              <a:rPr lang="en-US" dirty="0">
                <a:latin typeface="Arial" panose="020B0604020202020204" pitchFamily="34" charset="0"/>
                <a:cs typeface="Arial" panose="020B0604020202020204" pitchFamily="34" charset="0"/>
              </a:rPr>
              <a:t>, Maine)</a:t>
            </a:r>
          </a:p>
        </p:txBody>
      </p:sp>
    </p:spTree>
    <p:extLst>
      <p:ext uri="{BB962C8B-B14F-4D97-AF65-F5344CB8AC3E}">
        <p14:creationId xmlns:p14="http://schemas.microsoft.com/office/powerpoint/2010/main" val="3661527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18" y="349160"/>
            <a:ext cx="7184209" cy="5186101"/>
          </a:xfrm>
          <a:prstGeom prst="rect">
            <a:avLst/>
          </a:prstGeom>
        </p:spPr>
      </p:pic>
      <p:sp>
        <p:nvSpPr>
          <p:cNvPr id="5" name="Rectangle 4"/>
          <p:cNvSpPr/>
          <p:nvPr/>
        </p:nvSpPr>
        <p:spPr>
          <a:xfrm>
            <a:off x="495591" y="5607943"/>
            <a:ext cx="8055095" cy="923330"/>
          </a:xfrm>
          <a:prstGeom prst="rect">
            <a:avLst/>
          </a:prstGeom>
        </p:spPr>
        <p:txBody>
          <a:bodyPr wrap="square">
            <a:spAutoFit/>
          </a:bodyPr>
          <a:lstStyle/>
          <a:p>
            <a:r>
              <a:rPr lang="en-US" b="1" i="1" dirty="0" err="1"/>
              <a:t>Menemsha</a:t>
            </a:r>
            <a:r>
              <a:rPr lang="en-US" b="1" i="1" dirty="0"/>
              <a:t> hurricane </a:t>
            </a:r>
            <a:r>
              <a:rPr lang="en-US" dirty="0"/>
              <a:t>-  Thomas Hart Benton (1954). The painting depicts 1954’s Hurricane Edna which highly damaged the coast of New England. </a:t>
            </a:r>
            <a:r>
              <a:rPr lang="en-US" dirty="0" err="1"/>
              <a:t>Menemsha</a:t>
            </a:r>
            <a:r>
              <a:rPr lang="en-US" dirty="0"/>
              <a:t>, a small fishing village on Martha’s Vineyard, was hit especially hard. </a:t>
            </a:r>
          </a:p>
        </p:txBody>
      </p:sp>
    </p:spTree>
    <p:extLst>
      <p:ext uri="{BB962C8B-B14F-4D97-AF65-F5344CB8AC3E}">
        <p14:creationId xmlns:p14="http://schemas.microsoft.com/office/powerpoint/2010/main" val="161751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3918" y="132258"/>
            <a:ext cx="8314242" cy="6035786"/>
          </a:xfrm>
          <a:prstGeom prst="rect">
            <a:avLst/>
          </a:prstGeom>
        </p:spPr>
      </p:pic>
      <p:sp>
        <p:nvSpPr>
          <p:cNvPr id="5" name="TextBox 4"/>
          <p:cNvSpPr txBox="1"/>
          <p:nvPr/>
        </p:nvSpPr>
        <p:spPr>
          <a:xfrm>
            <a:off x="348399" y="5703854"/>
            <a:ext cx="8645280" cy="1015663"/>
          </a:xfrm>
          <a:prstGeom prst="rect">
            <a:avLst/>
          </a:prstGeom>
          <a:noFill/>
        </p:spPr>
        <p:txBody>
          <a:bodyPr wrap="square" rtlCol="0">
            <a:spAutoFit/>
          </a:bodyPr>
          <a:lstStyle/>
          <a:p>
            <a:r>
              <a:rPr lang="en-US" sz="2000" dirty="0">
                <a:cs typeface="Arial" panose="020B0604020202020204" pitchFamily="34" charset="0"/>
              </a:rPr>
              <a:t>Gusts to 100 MPH at Rockland Coast Guard station</a:t>
            </a:r>
            <a:r>
              <a:rPr lang="en-US" sz="2000" dirty="0">
                <a:solidFill>
                  <a:srgbClr val="0000FF"/>
                </a:solidFill>
                <a:latin typeface="Arial" panose="020B0604020202020204" pitchFamily="34" charset="0"/>
                <a:cs typeface="Arial" panose="020B0604020202020204" pitchFamily="34" charset="0"/>
              </a:rPr>
              <a:t>. </a:t>
            </a:r>
            <a:r>
              <a:rPr lang="en-US" sz="2000" dirty="0"/>
              <a:t>Many trees were knocked over and a barn at the Maine State Prison farm in South Warren was destroyed.</a:t>
            </a:r>
          </a:p>
          <a:p>
            <a:r>
              <a:rPr lang="en-US" sz="2000" dirty="0">
                <a:cs typeface="Arial" panose="020B0604020202020204" pitchFamily="34" charset="0"/>
              </a:rPr>
              <a:t>Affected </a:t>
            </a:r>
            <a:r>
              <a:rPr lang="en-US" sz="2000" dirty="0" err="1">
                <a:cs typeface="Arial" panose="020B0604020202020204" pitchFamily="34" charset="0"/>
              </a:rPr>
              <a:t>midcoast</a:t>
            </a:r>
            <a:r>
              <a:rPr lang="en-US" sz="2000" dirty="0">
                <a:cs typeface="Arial" panose="020B0604020202020204" pitchFamily="34" charset="0"/>
              </a:rPr>
              <a:t> around time of low tide. Likely a hybrid storm (like Sandy). </a:t>
            </a:r>
          </a:p>
        </p:txBody>
      </p:sp>
    </p:spTree>
    <p:extLst>
      <p:ext uri="{BB962C8B-B14F-4D97-AF65-F5344CB8AC3E}">
        <p14:creationId xmlns:p14="http://schemas.microsoft.com/office/powerpoint/2010/main" val="1909561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975" r="18828" b="6033"/>
          <a:stretch/>
        </p:blipFill>
        <p:spPr>
          <a:xfrm>
            <a:off x="2003633" y="337723"/>
            <a:ext cx="5062186" cy="5310806"/>
          </a:xfrm>
          <a:prstGeom prst="rect">
            <a:avLst/>
          </a:prstGeom>
        </p:spPr>
      </p:pic>
      <p:sp>
        <p:nvSpPr>
          <p:cNvPr id="3" name="TextBox 2"/>
          <p:cNvSpPr txBox="1"/>
          <p:nvPr/>
        </p:nvSpPr>
        <p:spPr>
          <a:xfrm>
            <a:off x="334514" y="5648529"/>
            <a:ext cx="8154785"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Landfall near Eastport as a Category 2 hurricane…probably strongest hurricane to strike Maine in recorded history. Struck about 2.5 hours before high tide at Eastport.</a:t>
            </a:r>
          </a:p>
        </p:txBody>
      </p:sp>
    </p:spTree>
    <p:extLst>
      <p:ext uri="{BB962C8B-B14F-4D97-AF65-F5344CB8AC3E}">
        <p14:creationId xmlns:p14="http://schemas.microsoft.com/office/powerpoint/2010/main" val="265647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0" y="973612"/>
            <a:ext cx="4594732" cy="4347091"/>
          </a:xfrm>
          <a:prstGeom prst="rect">
            <a:avLst/>
          </a:prstGeom>
        </p:spPr>
      </p:pic>
      <p:pic>
        <p:nvPicPr>
          <p:cNvPr id="4" name="Picture 3"/>
          <p:cNvPicPr>
            <a:picLocks noChangeAspect="1"/>
          </p:cNvPicPr>
          <p:nvPr/>
        </p:nvPicPr>
        <p:blipFill>
          <a:blip r:embed="rId4"/>
          <a:stretch>
            <a:fillRect/>
          </a:stretch>
        </p:blipFill>
        <p:spPr>
          <a:xfrm>
            <a:off x="-7144" y="973611"/>
            <a:ext cx="4347175" cy="4353873"/>
          </a:xfrm>
          <a:prstGeom prst="rect">
            <a:avLst/>
          </a:prstGeom>
        </p:spPr>
      </p:pic>
      <p:sp>
        <p:nvSpPr>
          <p:cNvPr id="6" name="TextBox 5"/>
          <p:cNvSpPr txBox="1"/>
          <p:nvPr/>
        </p:nvSpPr>
        <p:spPr>
          <a:xfrm flipH="1">
            <a:off x="35717" y="1699023"/>
            <a:ext cx="8451057" cy="646331"/>
          </a:xfrm>
          <a:prstGeom prst="rect">
            <a:avLst/>
          </a:prstGeom>
          <a:noFill/>
        </p:spPr>
        <p:txBody>
          <a:bodyPr wrap="square" rtlCol="0">
            <a:spAutoFit/>
          </a:bodyPr>
          <a:lstStyle/>
          <a:p>
            <a:r>
              <a:rPr lang="en-US" sz="1350" dirty="0"/>
              <a:t>					</a:t>
            </a:r>
            <a:r>
              <a:rPr lang="en-US" b="1" dirty="0">
                <a:solidFill>
                  <a:srgbClr val="FFC000"/>
                </a:solidFill>
              </a:rPr>
              <a:t>GOES-East </a:t>
            </a:r>
            <a:r>
              <a:rPr lang="en-US" b="1" dirty="0" err="1">
                <a:solidFill>
                  <a:srgbClr val="FFC000"/>
                </a:solidFill>
              </a:rPr>
              <a:t>Geocolor</a:t>
            </a:r>
            <a:r>
              <a:rPr lang="en-US" b="1" dirty="0">
                <a:solidFill>
                  <a:srgbClr val="FFC000"/>
                </a:solidFill>
              </a:rPr>
              <a:t> </a:t>
            </a:r>
          </a:p>
          <a:p>
            <a:r>
              <a:rPr lang="en-US" b="1" dirty="0">
                <a:solidFill>
                  <a:srgbClr val="FFC000"/>
                </a:solidFill>
              </a:rPr>
              <a:t>1500 UTC 10 Jan 2024                                                   1800 UTC 13 Jan 2024</a:t>
            </a:r>
          </a:p>
        </p:txBody>
      </p:sp>
      <p:pic>
        <p:nvPicPr>
          <p:cNvPr id="8" name="Picture 7"/>
          <p:cNvPicPr>
            <a:picLocks noChangeAspect="1"/>
          </p:cNvPicPr>
          <p:nvPr/>
        </p:nvPicPr>
        <p:blipFill>
          <a:blip r:embed="rId5"/>
          <a:stretch>
            <a:fillRect/>
          </a:stretch>
        </p:blipFill>
        <p:spPr>
          <a:xfrm>
            <a:off x="8447878" y="402113"/>
            <a:ext cx="696122" cy="564356"/>
          </a:xfrm>
          <a:prstGeom prst="rect">
            <a:avLst/>
          </a:prstGeom>
        </p:spPr>
      </p:pic>
      <p:sp>
        <p:nvSpPr>
          <p:cNvPr id="7" name="TextBox 6">
            <a:extLst>
              <a:ext uri="{FF2B5EF4-FFF2-40B4-BE49-F238E27FC236}">
                <a16:creationId xmlns:a16="http://schemas.microsoft.com/office/drawing/2014/main" id="{0E8105EA-4AC2-94CB-234F-D2DBB480ACF8}"/>
              </a:ext>
            </a:extLst>
          </p:cNvPr>
          <p:cNvSpPr txBox="1"/>
          <p:nvPr/>
        </p:nvSpPr>
        <p:spPr>
          <a:xfrm>
            <a:off x="2031318" y="6136559"/>
            <a:ext cx="7112682" cy="400110"/>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Prepared by Joseph Sienkiewicz - NOAA</a:t>
            </a:r>
          </a:p>
        </p:txBody>
      </p:sp>
      <p:sp>
        <p:nvSpPr>
          <p:cNvPr id="11" name="Title 3">
            <a:extLst>
              <a:ext uri="{FF2B5EF4-FFF2-40B4-BE49-F238E27FC236}">
                <a16:creationId xmlns:a16="http://schemas.microsoft.com/office/drawing/2014/main" id="{5F35FB40-E24C-A2EC-CC03-1F7B75129976}"/>
              </a:ext>
            </a:extLst>
          </p:cNvPr>
          <p:cNvSpPr txBox="1">
            <a:spLocks/>
          </p:cNvSpPr>
          <p:nvPr/>
        </p:nvSpPr>
        <p:spPr>
          <a:xfrm>
            <a:off x="467748" y="37960"/>
            <a:ext cx="8208504" cy="646331"/>
          </a:xfrm>
          <a:prstGeom prst="rect">
            <a:avLst/>
          </a:prstGeom>
        </p:spPr>
        <p:txBody>
          <a:bodyPr vert="horz" lIns="91440" tIns="45720" rIns="91440" bIns="45720" rtlCol="0" anchor="b">
            <a:normAutofit fontScale="70000" lnSpcReduction="20000"/>
          </a:bodyPr>
          <a:lstStyle>
            <a:lvl1pPr algn="ctr" defTabSz="685800" rtl="0" eaLnBrk="1" latinLnBrk="0" hangingPunct="1">
              <a:lnSpc>
                <a:spcPct val="90000"/>
              </a:lnSpc>
              <a:spcBef>
                <a:spcPct val="0"/>
              </a:spcBef>
              <a:buNone/>
              <a:defRPr sz="4500" kern="1200">
                <a:solidFill>
                  <a:schemeClr val="tx1"/>
                </a:solidFill>
                <a:latin typeface="Arial" panose="020B0604020202020204" pitchFamily="34" charset="0"/>
                <a:ea typeface="+mj-ea"/>
                <a:cs typeface="Arial" panose="020B0604020202020204" pitchFamily="34" charset="0"/>
              </a:defRPr>
            </a:lvl1pPr>
          </a:lstStyle>
          <a:p>
            <a:r>
              <a:rPr lang="en-US" dirty="0"/>
              <a:t>Winter Storms of January 10 and 13, 2024</a:t>
            </a:r>
          </a:p>
        </p:txBody>
      </p:sp>
    </p:spTree>
    <p:extLst>
      <p:ext uri="{BB962C8B-B14F-4D97-AF65-F5344CB8AC3E}">
        <p14:creationId xmlns:p14="http://schemas.microsoft.com/office/powerpoint/2010/main" val="23913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29" y="1095548"/>
            <a:ext cx="7594077" cy="5564044"/>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a:ln>
                  <a:noFill/>
                </a:ln>
                <a:solidFill>
                  <a:srgbClr val="0000FF"/>
                </a:solidFill>
                <a:effectLst/>
                <a:uLnTx/>
                <a:uFillTx/>
                <a:latin typeface="Calibri"/>
                <a:ea typeface="+mn-ea"/>
                <a:cs typeface="+mn-cs"/>
              </a:rPr>
              <a:t>th</a:t>
            </a:r>
            <a:r>
              <a:rPr kumimoji="0" lang="en-US" sz="2000" b="1" i="0" u="none" strike="noStrike" kern="1200" cap="none" spc="0" normalizeH="0" baseline="0" noProof="0" dirty="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a:ea typeface="+mn-ea"/>
                <a:cs typeface="+mn-cs"/>
              </a:rPr>
              <a:t>(Forced by sea surface temperature, surface pressure, and sea ice only)</a:t>
            </a:r>
          </a:p>
        </p:txBody>
      </p:sp>
      <p:sp>
        <p:nvSpPr>
          <p:cNvPr id="2" name="TextBox 1"/>
          <p:cNvSpPr txBox="1"/>
          <p:nvPr/>
        </p:nvSpPr>
        <p:spPr>
          <a:xfrm>
            <a:off x="5760720" y="3150524"/>
            <a:ext cx="1080655" cy="584775"/>
          </a:xfrm>
          <a:prstGeom prst="rect">
            <a:avLst/>
          </a:prstGeom>
          <a:noFill/>
        </p:spPr>
        <p:txBody>
          <a:bodyPr wrap="square" rtlCol="0">
            <a:spAutoFit/>
          </a:bodyPr>
          <a:lstStyle/>
          <a:p>
            <a:pPr algn="ctr"/>
            <a:r>
              <a:rPr lang="en-US" sz="1600" dirty="0"/>
              <a:t>Hurricane drought</a:t>
            </a:r>
          </a:p>
        </p:txBody>
      </p:sp>
      <p:cxnSp>
        <p:nvCxnSpPr>
          <p:cNvPr id="6" name="Straight Arrow Connector 5"/>
          <p:cNvCxnSpPr/>
          <p:nvPr/>
        </p:nvCxnSpPr>
        <p:spPr>
          <a:xfrm flipH="1" flipV="1">
            <a:off x="5586153" y="3466407"/>
            <a:ext cx="340822" cy="83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583680" y="3474720"/>
            <a:ext cx="4156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713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91" y="1104175"/>
            <a:ext cx="7558753" cy="5538163"/>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a:ln>
                  <a:noFill/>
                </a:ln>
                <a:solidFill>
                  <a:srgbClr val="0000FF"/>
                </a:solidFill>
                <a:effectLst/>
                <a:uLnTx/>
                <a:uFillTx/>
                <a:latin typeface="Calibri"/>
                <a:ea typeface="+mn-ea"/>
                <a:cs typeface="+mn-cs"/>
              </a:rPr>
              <a:t>th</a:t>
            </a:r>
            <a:r>
              <a:rPr kumimoji="0" lang="en-US" sz="2000" b="1" i="0" u="none" strike="noStrike" kern="1200" cap="none" spc="0" normalizeH="0" baseline="0" noProof="0" dirty="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a:ea typeface="+mn-ea"/>
                <a:cs typeface="+mn-cs"/>
              </a:rPr>
              <a:t>(Forced by sea surface temperature, surface pressure, and sea ice only)</a:t>
            </a:r>
          </a:p>
        </p:txBody>
      </p:sp>
      <p:sp>
        <p:nvSpPr>
          <p:cNvPr id="4" name="TextBox 3"/>
          <p:cNvSpPr txBox="1"/>
          <p:nvPr/>
        </p:nvSpPr>
        <p:spPr>
          <a:xfrm>
            <a:off x="5760720" y="3150524"/>
            <a:ext cx="1080655" cy="584775"/>
          </a:xfrm>
          <a:prstGeom prst="rect">
            <a:avLst/>
          </a:prstGeom>
          <a:noFill/>
        </p:spPr>
        <p:txBody>
          <a:bodyPr wrap="square" rtlCol="0">
            <a:spAutoFit/>
          </a:bodyPr>
          <a:lstStyle/>
          <a:p>
            <a:pPr algn="ctr"/>
            <a:r>
              <a:rPr lang="en-US" sz="1600" dirty="0"/>
              <a:t>Hurricane drought</a:t>
            </a:r>
          </a:p>
        </p:txBody>
      </p:sp>
      <p:cxnSp>
        <p:nvCxnSpPr>
          <p:cNvPr id="5" name="Straight Arrow Connector 4"/>
          <p:cNvCxnSpPr/>
          <p:nvPr/>
        </p:nvCxnSpPr>
        <p:spPr>
          <a:xfrm flipH="1" flipV="1">
            <a:off x="5586153" y="3466407"/>
            <a:ext cx="340822" cy="83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583680" y="3474720"/>
            <a:ext cx="4156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66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79214" cy="6858000"/>
          </a:xfrm>
          <a:prstGeom prst="rect">
            <a:avLst/>
          </a:prstGeom>
        </p:spPr>
      </p:pic>
      <p:sp>
        <p:nvSpPr>
          <p:cNvPr id="3" name="TextBox 2"/>
          <p:cNvSpPr txBox="1"/>
          <p:nvPr/>
        </p:nvSpPr>
        <p:spPr>
          <a:xfrm>
            <a:off x="6142534" y="1549594"/>
            <a:ext cx="2673399" cy="1015663"/>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Hurricane Bob approaching Maine, August 20, 1991</a:t>
            </a:r>
          </a:p>
        </p:txBody>
      </p:sp>
    </p:spTree>
    <p:extLst>
      <p:ext uri="{BB962C8B-B14F-4D97-AF65-F5344CB8AC3E}">
        <p14:creationId xmlns:p14="http://schemas.microsoft.com/office/powerpoint/2010/main" val="64994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1214E-E6B1-3341-D9B0-A40BF2842A8A}"/>
              </a:ext>
            </a:extLst>
          </p:cNvPr>
          <p:cNvPicPr>
            <a:picLocks noChangeAspect="1"/>
          </p:cNvPicPr>
          <p:nvPr/>
        </p:nvPicPr>
        <p:blipFill>
          <a:blip r:embed="rId2"/>
          <a:stretch>
            <a:fillRect/>
          </a:stretch>
        </p:blipFill>
        <p:spPr>
          <a:xfrm>
            <a:off x="482600" y="142875"/>
            <a:ext cx="8178800" cy="6572250"/>
          </a:xfrm>
          <a:prstGeom prst="rect">
            <a:avLst/>
          </a:prstGeom>
        </p:spPr>
      </p:pic>
    </p:spTree>
    <p:extLst>
      <p:ext uri="{BB962C8B-B14F-4D97-AF65-F5344CB8AC3E}">
        <p14:creationId xmlns:p14="http://schemas.microsoft.com/office/powerpoint/2010/main" val="2616116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Bob in Maine</a:t>
            </a:r>
          </a:p>
        </p:txBody>
      </p:sp>
      <p:sp>
        <p:nvSpPr>
          <p:cNvPr id="3" name="Content Placeholder 2"/>
          <p:cNvSpPr>
            <a:spLocks noGrp="1"/>
          </p:cNvSpPr>
          <p:nvPr>
            <p:ph idx="1"/>
          </p:nvPr>
        </p:nvSpPr>
        <p:spPr/>
        <p:txBody>
          <a:bodyPr>
            <a:normAutofit lnSpcReduction="10000"/>
          </a:bodyPr>
          <a:lstStyle/>
          <a:p>
            <a:r>
              <a:rPr lang="en-US" dirty="0"/>
              <a:t>  Landfall near Rockland, ME </a:t>
            </a:r>
          </a:p>
          <a:p>
            <a:r>
              <a:rPr lang="en-US" dirty="0"/>
              <a:t>  One of the costliest hurricanes ever to strike New England… 	$1.5 billion 1991 dollars ($2.75 billion in 2019)</a:t>
            </a:r>
          </a:p>
          <a:p>
            <a:r>
              <a:rPr lang="en-US" dirty="0"/>
              <a:t>  3 deaths in Portland</a:t>
            </a:r>
          </a:p>
          <a:p>
            <a:r>
              <a:rPr lang="en-US" dirty="0"/>
              <a:t>  Gusts to 70 MPH in Portland, 92 MPH in Wiscasset</a:t>
            </a:r>
          </a:p>
          <a:p>
            <a:r>
              <a:rPr lang="en-US" dirty="0"/>
              <a:t>  8.25 inches of rain at Portland</a:t>
            </a:r>
          </a:p>
          <a:p>
            <a:r>
              <a:rPr lang="en-US" dirty="0"/>
              <a:t>  170,000 lost power, some for more than a week</a:t>
            </a:r>
          </a:p>
          <a:p>
            <a:r>
              <a:rPr lang="en-US" dirty="0"/>
              <a:t>  Tornado at St. Albans (unconfirmed)</a:t>
            </a:r>
          </a:p>
          <a:p>
            <a:r>
              <a:rPr lang="en-US" dirty="0"/>
              <a:t>  2-3 </a:t>
            </a:r>
            <a:r>
              <a:rPr lang="en-US" dirty="0" err="1"/>
              <a:t>ft</a:t>
            </a:r>
            <a:r>
              <a:rPr lang="en-US" dirty="0"/>
              <a:t> storm surge</a:t>
            </a:r>
          </a:p>
          <a:p>
            <a:r>
              <a:rPr lang="en-US" dirty="0"/>
              <a:t>  River flooding washed out five bridges and roads across 	southwestern Maine</a:t>
            </a:r>
          </a:p>
          <a:p>
            <a:r>
              <a:rPr lang="en-US" dirty="0"/>
              <a:t> </a:t>
            </a:r>
            <a:r>
              <a:rPr lang="en-US" b="1" dirty="0"/>
              <a:t>Bob affected </a:t>
            </a:r>
            <a:r>
              <a:rPr lang="en-US" b="1" dirty="0" err="1"/>
              <a:t>midcoast</a:t>
            </a:r>
            <a:r>
              <a:rPr lang="en-US" b="1" dirty="0"/>
              <a:t> Maine near the time of low tide</a:t>
            </a:r>
          </a:p>
        </p:txBody>
      </p:sp>
    </p:spTree>
    <p:extLst>
      <p:ext uri="{BB962C8B-B14F-4D97-AF65-F5344CB8AC3E}">
        <p14:creationId xmlns:p14="http://schemas.microsoft.com/office/powerpoint/2010/main" val="386125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0DD4C-8A3A-0178-1801-5D7318477DDF}"/>
              </a:ext>
            </a:extLst>
          </p:cNvPr>
          <p:cNvPicPr>
            <a:picLocks noChangeAspect="1"/>
          </p:cNvPicPr>
          <p:nvPr/>
        </p:nvPicPr>
        <p:blipFill>
          <a:blip r:embed="rId2"/>
          <a:stretch>
            <a:fillRect/>
          </a:stretch>
        </p:blipFill>
        <p:spPr>
          <a:xfrm>
            <a:off x="560649" y="793212"/>
            <a:ext cx="7578169" cy="4907979"/>
          </a:xfrm>
          <a:prstGeom prst="rect">
            <a:avLst/>
          </a:prstGeom>
        </p:spPr>
      </p:pic>
      <p:sp>
        <p:nvSpPr>
          <p:cNvPr id="6" name="TextBox 5">
            <a:extLst>
              <a:ext uri="{FF2B5EF4-FFF2-40B4-BE49-F238E27FC236}">
                <a16:creationId xmlns:a16="http://schemas.microsoft.com/office/drawing/2014/main" id="{3CA423E2-4837-C6CC-8E2D-B13356EE094E}"/>
              </a:ext>
            </a:extLst>
          </p:cNvPr>
          <p:cNvSpPr txBox="1"/>
          <p:nvPr/>
        </p:nvSpPr>
        <p:spPr>
          <a:xfrm>
            <a:off x="2019044" y="208655"/>
            <a:ext cx="535752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Hurricane Lee, 2023</a:t>
            </a:r>
          </a:p>
        </p:txBody>
      </p:sp>
      <p:sp>
        <p:nvSpPr>
          <p:cNvPr id="8" name="Content Placeholder 7">
            <a:extLst>
              <a:ext uri="{FF2B5EF4-FFF2-40B4-BE49-F238E27FC236}">
                <a16:creationId xmlns:a16="http://schemas.microsoft.com/office/drawing/2014/main" id="{9CBF0096-B16C-CCEA-CCEB-9B49EBCDF32B}"/>
              </a:ext>
            </a:extLst>
          </p:cNvPr>
          <p:cNvSpPr>
            <a:spLocks noGrp="1"/>
          </p:cNvSpPr>
          <p:nvPr>
            <p:ph idx="1"/>
          </p:nvPr>
        </p:nvSpPr>
        <p:spPr>
          <a:xfrm>
            <a:off x="671608" y="5523221"/>
            <a:ext cx="7886700" cy="1193790"/>
          </a:xfrm>
        </p:spPr>
        <p:txBody>
          <a:bodyPr/>
          <a:lstStyle/>
          <a:p>
            <a:r>
              <a:rPr lang="en-US" dirty="0"/>
              <a:t> 1 death and 94,000 residential power outages</a:t>
            </a:r>
          </a:p>
          <a:p>
            <a:r>
              <a:rPr lang="en-US" dirty="0"/>
              <a:t>  President Biden declares disaster emergency in Maine</a:t>
            </a:r>
          </a:p>
        </p:txBody>
      </p:sp>
    </p:spTree>
    <p:extLst>
      <p:ext uri="{BB962C8B-B14F-4D97-AF65-F5344CB8AC3E}">
        <p14:creationId xmlns:p14="http://schemas.microsoft.com/office/powerpoint/2010/main" val="3540214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The Heart of the Problem:</a:t>
            </a:r>
          </a:p>
        </p:txBody>
      </p:sp>
      <p:sp>
        <p:nvSpPr>
          <p:cNvPr id="3" name="Content Placeholder 2"/>
          <p:cNvSpPr>
            <a:spLocks noGrp="1"/>
          </p:cNvSpPr>
          <p:nvPr>
            <p:ph idx="1"/>
          </p:nvPr>
        </p:nvSpPr>
        <p:spPr/>
        <p:txBody>
          <a:bodyPr/>
          <a:lstStyle/>
          <a:p>
            <a:pPr>
              <a:buSzPct val="70000"/>
              <a:buBlip>
                <a:blip r:embed="rId2"/>
              </a:buBlip>
            </a:pPr>
            <a:r>
              <a:rPr lang="en-US" dirty="0"/>
              <a:t>Societies are usually well adapted to frequent events (&gt; 1/100 </a:t>
            </a:r>
            <a:r>
              <a:rPr lang="en-US" dirty="0" err="1"/>
              <a:t>yr</a:t>
            </a:r>
            <a:r>
              <a:rPr lang="en-US" dirty="0"/>
              <a:t>)</a:t>
            </a:r>
          </a:p>
          <a:p>
            <a:pPr>
              <a:buSzPct val="70000"/>
              <a:buBlip>
                <a:blip r:embed="rId2"/>
              </a:buBlip>
            </a:pPr>
            <a:r>
              <a:rPr lang="en-US" dirty="0"/>
              <a:t>Societies are often poorly adapted to rare events (&lt; 1/100 </a:t>
            </a:r>
            <a:r>
              <a:rPr lang="en-US" dirty="0" err="1"/>
              <a:t>yr</a:t>
            </a:r>
            <a:r>
              <a:rPr lang="en-US" dirty="0"/>
              <a:t>)</a:t>
            </a:r>
          </a:p>
          <a:p>
            <a:pPr>
              <a:buSzPct val="70000"/>
              <a:buBlip>
                <a:blip r:embed="rId2"/>
              </a:buBlip>
            </a:pPr>
            <a:r>
              <a:rPr lang="en-US" dirty="0"/>
              <a:t>Robust direct estimates of the character of ~100 </a:t>
            </a:r>
            <a:r>
              <a:rPr lang="en-US" dirty="0" err="1"/>
              <a:t>yr</a:t>
            </a:r>
            <a:r>
              <a:rPr lang="en-US" dirty="0"/>
              <a:t> events require ~1,000 years of data</a:t>
            </a:r>
          </a:p>
          <a:p>
            <a:pPr>
              <a:buSzPct val="70000"/>
              <a:buBlip>
                <a:blip r:embed="rId2"/>
              </a:buBlip>
            </a:pPr>
            <a:r>
              <a:rPr lang="en-US" dirty="0"/>
              <a:t>We do not have ~1,000 years of meteorological observations</a:t>
            </a:r>
          </a:p>
        </p:txBody>
      </p:sp>
    </p:spTree>
    <p:extLst>
      <p:ext uri="{BB962C8B-B14F-4D97-AF65-F5344CB8AC3E}">
        <p14:creationId xmlns:p14="http://schemas.microsoft.com/office/powerpoint/2010/main" val="10498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MIT Approach:  Use Physics to Estimate Hurricane Risk</a:t>
            </a:r>
          </a:p>
        </p:txBody>
      </p:sp>
      <p:sp>
        <p:nvSpPr>
          <p:cNvPr id="70659" name="Rectangle 3"/>
          <p:cNvSpPr>
            <a:spLocks noGrp="1" noChangeArrowheads="1"/>
          </p:cNvSpPr>
          <p:nvPr>
            <p:ph type="body" sz="half" idx="1"/>
          </p:nvPr>
        </p:nvSpPr>
        <p:spPr>
          <a:xfrm>
            <a:off x="495300" y="1943099"/>
            <a:ext cx="8153400" cy="4582747"/>
          </a:xfrm>
        </p:spPr>
        <p:txBody>
          <a:bodyPr>
            <a:noAutofit/>
          </a:bodyPr>
          <a:lstStyle/>
          <a:p>
            <a:pPr>
              <a:buSzPct val="60000"/>
              <a:buBlip>
                <a:blip r:embed="rId3"/>
              </a:buBlip>
            </a:pPr>
            <a:r>
              <a:rPr lang="en-US" sz="3600" b="1" dirty="0">
                <a:solidFill>
                  <a:srgbClr val="0F2AB1"/>
                </a:solidFill>
                <a:effectLst>
                  <a:outerShdw blurRad="38100" dist="38100" dir="2700000" algn="tl">
                    <a:srgbClr val="C0C0C0"/>
                  </a:outerShdw>
                </a:effectLst>
              </a:rPr>
              <a:t>Embed high-resolution, fast coupled ocean-atmosphere hurricane model in global climate model or climate reanalysis data</a:t>
            </a:r>
          </a:p>
          <a:p>
            <a:pPr>
              <a:buSzPct val="60000"/>
              <a:buBlip>
                <a:blip r:embed="rId3"/>
              </a:buBlip>
            </a:pPr>
            <a:r>
              <a:rPr lang="en-US" sz="3600" b="1" dirty="0">
                <a:solidFill>
                  <a:srgbClr val="0F2AB1"/>
                </a:solidFill>
                <a:effectLst>
                  <a:outerShdw blurRad="38100" dist="38100" dir="2700000" algn="tl">
                    <a:srgbClr val="C0C0C0"/>
                  </a:outerShdw>
                </a:effectLst>
              </a:rPr>
              <a:t>Coupled Hurricane Intensity prediction Model (CHIPS) has been used for 22 years to forecast real hurricanes in near-real time</a:t>
            </a:r>
          </a:p>
        </p:txBody>
      </p:sp>
    </p:spTree>
    <p:extLst>
      <p:ext uri="{BB962C8B-B14F-4D97-AF65-F5344CB8AC3E}">
        <p14:creationId xmlns:p14="http://schemas.microsoft.com/office/powerpoint/2010/main" val="24320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E59FF-DB0D-5D26-2D6B-5EF52FA07F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932"/>
            <a:ext cx="9144000" cy="5688135"/>
          </a:xfrm>
          <a:prstGeom prst="rect">
            <a:avLst/>
          </a:prstGeom>
        </p:spPr>
      </p:pic>
    </p:spTree>
    <p:extLst>
      <p:ext uri="{BB962C8B-B14F-4D97-AF65-F5344CB8AC3E}">
        <p14:creationId xmlns:p14="http://schemas.microsoft.com/office/powerpoint/2010/main" val="4022017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extLst>
      <p:ext uri="{BB962C8B-B14F-4D97-AF65-F5344CB8AC3E}">
        <p14:creationId xmlns:p14="http://schemas.microsoft.com/office/powerpoint/2010/main" val="144629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79429024"/>
              </p:ext>
            </p:extLst>
          </p:nvPr>
        </p:nvGraphicFramePr>
        <p:xfrm>
          <a:off x="185142" y="605313"/>
          <a:ext cx="8888015" cy="508277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067582" y="4444512"/>
            <a:ext cx="550151" cy="507831"/>
          </a:xfrm>
          <a:prstGeom prst="rect">
            <a:avLst/>
          </a:prstGeom>
          <a:noFill/>
        </p:spPr>
        <p:txBody>
          <a:bodyPr wrap="none" rtlCol="0">
            <a:spAutoFit/>
          </a:bodyPr>
          <a:lstStyle/>
          <a:p>
            <a:pPr algn="ctr"/>
            <a:r>
              <a:rPr lang="en-US" sz="1350" b="1" dirty="0">
                <a:solidFill>
                  <a:srgbClr val="FF0000"/>
                </a:solidFill>
              </a:rPr>
              <a:t>High </a:t>
            </a:r>
            <a:br>
              <a:rPr lang="en-US" sz="1350" b="1" dirty="0">
                <a:solidFill>
                  <a:srgbClr val="FF0000"/>
                </a:solidFill>
              </a:rPr>
            </a:br>
            <a:r>
              <a:rPr lang="en-US" sz="1350" b="1" dirty="0">
                <a:solidFill>
                  <a:srgbClr val="FF0000"/>
                </a:solidFill>
              </a:rPr>
              <a:t>Tide</a:t>
            </a:r>
          </a:p>
        </p:txBody>
      </p:sp>
      <p:cxnSp>
        <p:nvCxnSpPr>
          <p:cNvPr id="7" name="Straight Connector 6"/>
          <p:cNvCxnSpPr/>
          <p:nvPr/>
        </p:nvCxnSpPr>
        <p:spPr>
          <a:xfrm>
            <a:off x="457200" y="2659673"/>
            <a:ext cx="8343900"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1" y="3327885"/>
            <a:ext cx="8343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2" y="3925759"/>
            <a:ext cx="83439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0292" y="2448659"/>
            <a:ext cx="1314014" cy="1546577"/>
          </a:xfrm>
          <a:prstGeom prst="rect">
            <a:avLst/>
          </a:prstGeom>
          <a:noFill/>
        </p:spPr>
        <p:txBody>
          <a:bodyPr wrap="none" rtlCol="0">
            <a:spAutoFit/>
          </a:bodyPr>
          <a:lstStyle/>
          <a:p>
            <a:r>
              <a:rPr lang="en-US" sz="1350" b="1" dirty="0">
                <a:solidFill>
                  <a:srgbClr val="7030A0"/>
                </a:solidFill>
              </a:rPr>
              <a:t>Hurricane Force</a:t>
            </a:r>
          </a:p>
          <a:p>
            <a:endParaRPr lang="en-US" sz="1350" b="1" dirty="0">
              <a:solidFill>
                <a:srgbClr val="7030A0"/>
              </a:solidFill>
            </a:endParaRPr>
          </a:p>
          <a:p>
            <a:endParaRPr lang="en-US" sz="1350" b="1" dirty="0">
              <a:solidFill>
                <a:srgbClr val="7030A0"/>
              </a:solidFill>
            </a:endParaRPr>
          </a:p>
          <a:p>
            <a:r>
              <a:rPr lang="en-US" sz="1350" b="1" dirty="0">
                <a:solidFill>
                  <a:srgbClr val="FF0000"/>
                </a:solidFill>
              </a:rPr>
              <a:t>Storm</a:t>
            </a:r>
          </a:p>
          <a:p>
            <a:endParaRPr lang="en-US" sz="1350" b="1" dirty="0">
              <a:solidFill>
                <a:srgbClr val="7030A0"/>
              </a:solidFill>
            </a:endParaRPr>
          </a:p>
          <a:p>
            <a:endParaRPr lang="en-US" sz="1350" b="1" dirty="0">
              <a:solidFill>
                <a:srgbClr val="7030A0"/>
              </a:solidFill>
            </a:endParaRPr>
          </a:p>
          <a:p>
            <a:r>
              <a:rPr lang="en-US" sz="1350" b="1" dirty="0">
                <a:solidFill>
                  <a:srgbClr val="FFC000"/>
                </a:solidFill>
              </a:rPr>
              <a:t>Gale</a:t>
            </a:r>
            <a:r>
              <a:rPr lang="en-US" sz="1350" b="1" dirty="0">
                <a:solidFill>
                  <a:srgbClr val="7030A0"/>
                </a:solidFill>
              </a:rPr>
              <a:t> </a:t>
            </a:r>
          </a:p>
        </p:txBody>
      </p:sp>
      <p:pic>
        <p:nvPicPr>
          <p:cNvPr id="12" name="Picture 11"/>
          <p:cNvPicPr>
            <a:picLocks noChangeAspect="1"/>
          </p:cNvPicPr>
          <p:nvPr/>
        </p:nvPicPr>
        <p:blipFill>
          <a:blip r:embed="rId4"/>
          <a:stretch>
            <a:fillRect/>
          </a:stretch>
        </p:blipFill>
        <p:spPr>
          <a:xfrm>
            <a:off x="8447878" y="152916"/>
            <a:ext cx="696122" cy="564356"/>
          </a:xfrm>
          <a:prstGeom prst="rect">
            <a:avLst/>
          </a:prstGeom>
        </p:spPr>
      </p:pic>
      <p:sp>
        <p:nvSpPr>
          <p:cNvPr id="2" name="TextBox 1">
            <a:extLst>
              <a:ext uri="{FF2B5EF4-FFF2-40B4-BE49-F238E27FC236}">
                <a16:creationId xmlns:a16="http://schemas.microsoft.com/office/drawing/2014/main" id="{DC015689-7D08-2A09-68A2-279008A14253}"/>
              </a:ext>
            </a:extLst>
          </p:cNvPr>
          <p:cNvSpPr txBox="1"/>
          <p:nvPr/>
        </p:nvSpPr>
        <p:spPr>
          <a:xfrm>
            <a:off x="2031318" y="6136559"/>
            <a:ext cx="7112682" cy="400110"/>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Prepared by Joseph Sienkiewicz - NOAA</a:t>
            </a:r>
          </a:p>
        </p:txBody>
      </p:sp>
    </p:spTree>
    <p:extLst>
      <p:ext uri="{BB962C8B-B14F-4D97-AF65-F5344CB8AC3E}">
        <p14:creationId xmlns:p14="http://schemas.microsoft.com/office/powerpoint/2010/main" val="2092122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6581" y="990539"/>
            <a:ext cx="7880465" cy="5726143"/>
          </a:xfrm>
          <a:prstGeom prst="rect">
            <a:avLst/>
          </a:prstGeom>
        </p:spPr>
      </p:pic>
      <p:sp>
        <p:nvSpPr>
          <p:cNvPr id="4" name="TextBox 3"/>
          <p:cNvSpPr txBox="1"/>
          <p:nvPr/>
        </p:nvSpPr>
        <p:spPr>
          <a:xfrm>
            <a:off x="822960" y="374073"/>
            <a:ext cx="758952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Top 50 of 1800 tropical cyclones affecting the coast of Maine</a:t>
            </a:r>
          </a:p>
        </p:txBody>
      </p:sp>
    </p:spTree>
    <p:extLst>
      <p:ext uri="{BB962C8B-B14F-4D97-AF65-F5344CB8AC3E}">
        <p14:creationId xmlns:p14="http://schemas.microsoft.com/office/powerpoint/2010/main" val="3552802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5717" y="1034572"/>
            <a:ext cx="7032567" cy="5109283"/>
          </a:xfrm>
          <a:prstGeom prst="rect">
            <a:avLst/>
          </a:prstGeom>
        </p:spPr>
      </p:pic>
      <p:sp>
        <p:nvSpPr>
          <p:cNvPr id="4" name="TextBox 3"/>
          <p:cNvSpPr txBox="1"/>
          <p:nvPr/>
        </p:nvSpPr>
        <p:spPr>
          <a:xfrm>
            <a:off x="1180407" y="340822"/>
            <a:ext cx="7157259" cy="523220"/>
          </a:xfrm>
          <a:prstGeom prst="rect">
            <a:avLst/>
          </a:prstGeom>
          <a:noFill/>
        </p:spPr>
        <p:txBody>
          <a:bodyPr wrap="square" rtlCol="0">
            <a:spAutoFit/>
          </a:bodyPr>
          <a:lstStyle/>
          <a:p>
            <a:pPr algn="ctr"/>
            <a:r>
              <a:rPr lang="en-US" sz="2800" dirty="0"/>
              <a:t>Wind Risk on the Maine Coast</a:t>
            </a:r>
          </a:p>
        </p:txBody>
      </p:sp>
    </p:spTree>
    <p:extLst>
      <p:ext uri="{BB962C8B-B14F-4D97-AF65-F5344CB8AC3E}">
        <p14:creationId xmlns:p14="http://schemas.microsoft.com/office/powerpoint/2010/main" val="2237386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37" r="15521" b="5121"/>
          <a:stretch/>
        </p:blipFill>
        <p:spPr>
          <a:xfrm>
            <a:off x="1138844" y="155641"/>
            <a:ext cx="6625243" cy="6619099"/>
          </a:xfrm>
          <a:prstGeom prst="rect">
            <a:avLst/>
          </a:prstGeom>
        </p:spPr>
      </p:pic>
      <p:sp>
        <p:nvSpPr>
          <p:cNvPr id="3" name="TextBox 2"/>
          <p:cNvSpPr txBox="1"/>
          <p:nvPr/>
        </p:nvSpPr>
        <p:spPr>
          <a:xfrm>
            <a:off x="6887094" y="2493818"/>
            <a:ext cx="1753986"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 500-year windstorm in mid-coast Maine</a:t>
            </a:r>
          </a:p>
        </p:txBody>
      </p:sp>
    </p:spTree>
    <p:extLst>
      <p:ext uri="{BB962C8B-B14F-4D97-AF65-F5344CB8AC3E}">
        <p14:creationId xmlns:p14="http://schemas.microsoft.com/office/powerpoint/2010/main" val="571210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599" y="939724"/>
            <a:ext cx="7665735" cy="5856297"/>
          </a:xfrm>
          <a:prstGeom prst="rect">
            <a:avLst/>
          </a:prstGeom>
        </p:spPr>
      </p:pic>
      <p:sp>
        <p:nvSpPr>
          <p:cNvPr id="4" name="Title 3"/>
          <p:cNvSpPr>
            <a:spLocks noGrp="1"/>
          </p:cNvSpPr>
          <p:nvPr>
            <p:ph type="title"/>
          </p:nvPr>
        </p:nvSpPr>
        <p:spPr>
          <a:xfrm>
            <a:off x="621670" y="148741"/>
            <a:ext cx="7886700" cy="636577"/>
          </a:xfrm>
        </p:spPr>
        <p:txBody>
          <a:bodyPr>
            <a:normAutofit/>
          </a:bodyPr>
          <a:lstStyle/>
          <a:p>
            <a:r>
              <a:rPr lang="en-US" sz="2400" dirty="0">
                <a:solidFill>
                  <a:srgbClr val="0000FF"/>
                </a:solidFill>
              </a:rPr>
              <a:t>A 500-Year Wind Storm</a:t>
            </a:r>
          </a:p>
        </p:txBody>
      </p:sp>
      <p:sp>
        <p:nvSpPr>
          <p:cNvPr id="2" name="TextBox 1">
            <a:extLst>
              <a:ext uri="{FF2B5EF4-FFF2-40B4-BE49-F238E27FC236}">
                <a16:creationId xmlns:a16="http://schemas.microsoft.com/office/drawing/2014/main" id="{028EB87C-86B0-B248-1F1E-4622CC070B58}"/>
              </a:ext>
            </a:extLst>
          </p:cNvPr>
          <p:cNvSpPr txBox="1"/>
          <p:nvPr/>
        </p:nvSpPr>
        <p:spPr>
          <a:xfrm>
            <a:off x="6505128" y="2190878"/>
            <a:ext cx="2540681"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Black curve shows track of storm; shading shows peak wind speed experienced at each point</a:t>
            </a:r>
          </a:p>
        </p:txBody>
      </p:sp>
    </p:spTree>
    <p:extLst>
      <p:ext uri="{BB962C8B-B14F-4D97-AF65-F5344CB8AC3E}">
        <p14:creationId xmlns:p14="http://schemas.microsoft.com/office/powerpoint/2010/main" val="675387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3E114F-8FD3-ED63-A020-8AFB46EC4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4918"/>
            <a:ext cx="9144000" cy="5731742"/>
          </a:xfrm>
          <a:prstGeom prst="rect">
            <a:avLst/>
          </a:prstGeom>
        </p:spPr>
      </p:pic>
      <p:sp>
        <p:nvSpPr>
          <p:cNvPr id="4" name="TextBox 3"/>
          <p:cNvSpPr txBox="1"/>
          <p:nvPr/>
        </p:nvSpPr>
        <p:spPr>
          <a:xfrm>
            <a:off x="335047" y="223365"/>
            <a:ext cx="8131878" cy="1015663"/>
          </a:xfrm>
          <a:prstGeom prst="rect">
            <a:avLst/>
          </a:prstGeom>
          <a:noFill/>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This chart shows power dissipation, a measure of destructive potential, per unit length along 4 segments of the Maine coast. </a:t>
            </a:r>
          </a:p>
          <a:p>
            <a:pPr algn="ctr"/>
            <a:r>
              <a:rPr lang="en-US" sz="2000" dirty="0">
                <a:solidFill>
                  <a:schemeClr val="accent1">
                    <a:lumMod val="75000"/>
                  </a:schemeClr>
                </a:solidFill>
                <a:latin typeface="Arial" panose="020B0604020202020204" pitchFamily="34" charset="0"/>
                <a:cs typeface="Arial" panose="020B0604020202020204" pitchFamily="34" charset="0"/>
              </a:rPr>
              <a:t>Power dissipation is largest from Penobscot Bay eastward. </a:t>
            </a:r>
          </a:p>
        </p:txBody>
      </p:sp>
    </p:spTree>
    <p:extLst>
      <p:ext uri="{BB962C8B-B14F-4D97-AF65-F5344CB8AC3E}">
        <p14:creationId xmlns:p14="http://schemas.microsoft.com/office/powerpoint/2010/main" val="1754838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004"/>
            <a:ext cx="9153785" cy="6645258"/>
          </a:xfrm>
          <a:prstGeom prst="rect">
            <a:avLst/>
          </a:prstGeom>
        </p:spPr>
      </p:pic>
      <p:sp>
        <p:nvSpPr>
          <p:cNvPr id="4" name="TextBox 3"/>
          <p:cNvSpPr txBox="1"/>
          <p:nvPr/>
        </p:nvSpPr>
        <p:spPr>
          <a:xfrm>
            <a:off x="7178040" y="1113905"/>
            <a:ext cx="1753986"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 500-year rainstorm in mid-coast Maine</a:t>
            </a:r>
          </a:p>
        </p:txBody>
      </p:sp>
    </p:spTree>
    <p:extLst>
      <p:ext uri="{BB962C8B-B14F-4D97-AF65-F5344CB8AC3E}">
        <p14:creationId xmlns:p14="http://schemas.microsoft.com/office/powerpoint/2010/main" val="320843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16798"/>
          </a:xfrm>
        </p:spPr>
        <p:txBody>
          <a:bodyPr/>
          <a:lstStyle/>
          <a:p>
            <a:r>
              <a:rPr lang="en-US" dirty="0">
                <a:solidFill>
                  <a:srgbClr val="0000FF"/>
                </a:solidFill>
              </a:rPr>
              <a:t>A 500-Year Rain Storm</a:t>
            </a:r>
          </a:p>
        </p:txBody>
      </p:sp>
      <p:pic>
        <p:nvPicPr>
          <p:cNvPr id="5" name="Picture 4"/>
          <p:cNvPicPr>
            <a:picLocks noChangeAspect="1"/>
          </p:cNvPicPr>
          <p:nvPr/>
        </p:nvPicPr>
        <p:blipFill rotWithShape="1">
          <a:blip r:embed="rId2"/>
          <a:srcRect b="5431"/>
          <a:stretch/>
        </p:blipFill>
        <p:spPr>
          <a:xfrm>
            <a:off x="628650" y="1081925"/>
            <a:ext cx="7956387" cy="5701260"/>
          </a:xfrm>
          <a:prstGeom prst="rect">
            <a:avLst/>
          </a:prstGeom>
        </p:spPr>
      </p:pic>
    </p:spTree>
    <p:extLst>
      <p:ext uri="{BB962C8B-B14F-4D97-AF65-F5344CB8AC3E}">
        <p14:creationId xmlns:p14="http://schemas.microsoft.com/office/powerpoint/2010/main" val="2084294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Climate Change Affect Maine Hurricanes?</a:t>
            </a:r>
          </a:p>
        </p:txBody>
      </p:sp>
      <p:sp>
        <p:nvSpPr>
          <p:cNvPr id="3" name="TextBox 2"/>
          <p:cNvSpPr txBox="1"/>
          <p:nvPr/>
        </p:nvSpPr>
        <p:spPr>
          <a:xfrm>
            <a:off x="897774" y="2502130"/>
            <a:ext cx="7348451" cy="2677656"/>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Apply technique to 7 of the most recent generation of global climate models, running 1,600 tracks for each model for each of two time periods:  1971-2010 and 2061-2100. Each track passes within 125 km of New Harbor, ME</a:t>
            </a:r>
          </a:p>
        </p:txBody>
      </p:sp>
    </p:spTree>
    <p:extLst>
      <p:ext uri="{BB962C8B-B14F-4D97-AF65-F5344CB8AC3E}">
        <p14:creationId xmlns:p14="http://schemas.microsoft.com/office/powerpoint/2010/main" val="33909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080" y="297405"/>
            <a:ext cx="8180739" cy="984885"/>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Estimates of hurricane wind risk at point 5 km SE of Camden, from 7 climate models</a:t>
            </a:r>
          </a:p>
          <a:p>
            <a:pPr algn="ctr"/>
            <a:r>
              <a:rPr lang="en-US" dirty="0">
                <a:latin typeface="Arial" panose="020B0604020202020204" pitchFamily="34" charset="0"/>
                <a:cs typeface="Arial" panose="020B0604020202020204" pitchFamily="34" charset="0"/>
              </a:rPr>
              <a:t>(shading shows spread among the different climate models)</a:t>
            </a:r>
          </a:p>
        </p:txBody>
      </p:sp>
      <p:pic>
        <p:nvPicPr>
          <p:cNvPr id="5" name="Picture 4">
            <a:extLst>
              <a:ext uri="{FF2B5EF4-FFF2-40B4-BE49-F238E27FC236}">
                <a16:creationId xmlns:a16="http://schemas.microsoft.com/office/drawing/2014/main" id="{88A95F34-6BFE-71BF-8359-F9A26D3AE91C}"/>
              </a:ext>
            </a:extLst>
          </p:cNvPr>
          <p:cNvPicPr>
            <a:picLocks noChangeAspect="1"/>
          </p:cNvPicPr>
          <p:nvPr/>
        </p:nvPicPr>
        <p:blipFill>
          <a:blip r:embed="rId2"/>
          <a:stretch>
            <a:fillRect/>
          </a:stretch>
        </p:blipFill>
        <p:spPr>
          <a:xfrm>
            <a:off x="610623" y="1429446"/>
            <a:ext cx="7922754" cy="5131149"/>
          </a:xfrm>
          <a:prstGeom prst="rect">
            <a:avLst/>
          </a:prstGeom>
        </p:spPr>
      </p:pic>
    </p:spTree>
    <p:extLst>
      <p:ext uri="{BB962C8B-B14F-4D97-AF65-F5344CB8AC3E}">
        <p14:creationId xmlns:p14="http://schemas.microsoft.com/office/powerpoint/2010/main" val="1780302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080" y="297405"/>
            <a:ext cx="8180739" cy="984885"/>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Estimates of hurricane wind risk at point 5 km SE of Camden, from 7 climate models</a:t>
            </a:r>
          </a:p>
          <a:p>
            <a:pPr algn="ctr"/>
            <a:r>
              <a:rPr lang="en-US" dirty="0">
                <a:latin typeface="Arial" panose="020B0604020202020204" pitchFamily="34" charset="0"/>
                <a:cs typeface="Arial" panose="020B0604020202020204" pitchFamily="34" charset="0"/>
              </a:rPr>
              <a:t>(shading shows spread among the different climate models)</a:t>
            </a:r>
          </a:p>
        </p:txBody>
      </p:sp>
      <p:pic>
        <p:nvPicPr>
          <p:cNvPr id="5" name="Picture 4">
            <a:extLst>
              <a:ext uri="{FF2B5EF4-FFF2-40B4-BE49-F238E27FC236}">
                <a16:creationId xmlns:a16="http://schemas.microsoft.com/office/drawing/2014/main" id="{88A95F34-6BFE-71BF-8359-F9A26D3AE91C}"/>
              </a:ext>
            </a:extLst>
          </p:cNvPr>
          <p:cNvPicPr>
            <a:picLocks noChangeAspect="1"/>
          </p:cNvPicPr>
          <p:nvPr/>
        </p:nvPicPr>
        <p:blipFill>
          <a:blip r:embed="rId2"/>
          <a:stretch>
            <a:fillRect/>
          </a:stretch>
        </p:blipFill>
        <p:spPr>
          <a:xfrm>
            <a:off x="610623" y="1429446"/>
            <a:ext cx="7922754" cy="5131149"/>
          </a:xfrm>
          <a:prstGeom prst="rect">
            <a:avLst/>
          </a:prstGeom>
        </p:spPr>
      </p:pic>
      <p:pic>
        <p:nvPicPr>
          <p:cNvPr id="3" name="Picture 2">
            <a:extLst>
              <a:ext uri="{FF2B5EF4-FFF2-40B4-BE49-F238E27FC236}">
                <a16:creationId xmlns:a16="http://schemas.microsoft.com/office/drawing/2014/main" id="{0584E44E-32A6-4476-285B-E591B4CC48E8}"/>
              </a:ext>
            </a:extLst>
          </p:cNvPr>
          <p:cNvPicPr>
            <a:picLocks noChangeAspect="1"/>
          </p:cNvPicPr>
          <p:nvPr/>
        </p:nvPicPr>
        <p:blipFill>
          <a:blip r:embed="rId3"/>
          <a:stretch>
            <a:fillRect/>
          </a:stretch>
        </p:blipFill>
        <p:spPr>
          <a:xfrm>
            <a:off x="610623" y="1429445"/>
            <a:ext cx="7922754" cy="5131149"/>
          </a:xfrm>
          <a:prstGeom prst="rect">
            <a:avLst/>
          </a:prstGeom>
        </p:spPr>
      </p:pic>
    </p:spTree>
    <p:extLst>
      <p:ext uri="{BB962C8B-B14F-4D97-AF65-F5344CB8AC3E}">
        <p14:creationId xmlns:p14="http://schemas.microsoft.com/office/powerpoint/2010/main" val="284731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680F0-B1D2-553E-AE02-A368EF744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997" y="649632"/>
            <a:ext cx="4362003" cy="3271502"/>
          </a:xfrm>
          <a:prstGeom prst="rect">
            <a:avLst/>
          </a:prstGeom>
        </p:spPr>
      </p:pic>
      <p:pic>
        <p:nvPicPr>
          <p:cNvPr id="8" name="Picture 7">
            <a:extLst>
              <a:ext uri="{FF2B5EF4-FFF2-40B4-BE49-F238E27FC236}">
                <a16:creationId xmlns:a16="http://schemas.microsoft.com/office/drawing/2014/main" id="{30B9F8EA-3647-DD7E-9ECE-23F8B0A1C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988" y="4073377"/>
            <a:ext cx="4953000" cy="2662767"/>
          </a:xfrm>
          <a:prstGeom prst="rect">
            <a:avLst/>
          </a:prstGeom>
        </p:spPr>
      </p:pic>
      <p:sp>
        <p:nvSpPr>
          <p:cNvPr id="9" name="TextBox 8">
            <a:extLst>
              <a:ext uri="{FF2B5EF4-FFF2-40B4-BE49-F238E27FC236}">
                <a16:creationId xmlns:a16="http://schemas.microsoft.com/office/drawing/2014/main" id="{26C75BD3-BD0A-DE67-CCA1-5422C368C585}"/>
              </a:ext>
            </a:extLst>
          </p:cNvPr>
          <p:cNvSpPr txBox="1"/>
          <p:nvPr/>
        </p:nvSpPr>
        <p:spPr>
          <a:xfrm>
            <a:off x="5084432" y="1819640"/>
            <a:ext cx="324029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Camden</a:t>
            </a:r>
          </a:p>
        </p:txBody>
      </p:sp>
      <p:sp>
        <p:nvSpPr>
          <p:cNvPr id="10" name="TextBox 9">
            <a:extLst>
              <a:ext uri="{FF2B5EF4-FFF2-40B4-BE49-F238E27FC236}">
                <a16:creationId xmlns:a16="http://schemas.microsoft.com/office/drawing/2014/main" id="{6A8FE6DC-FD00-529E-1945-C0764C9BB3AD}"/>
              </a:ext>
            </a:extLst>
          </p:cNvPr>
          <p:cNvSpPr txBox="1"/>
          <p:nvPr/>
        </p:nvSpPr>
        <p:spPr>
          <a:xfrm>
            <a:off x="498432" y="5167280"/>
            <a:ext cx="2919829"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New Harbor</a:t>
            </a:r>
          </a:p>
        </p:txBody>
      </p:sp>
      <p:sp>
        <p:nvSpPr>
          <p:cNvPr id="11" name="TextBox 10">
            <a:extLst>
              <a:ext uri="{FF2B5EF4-FFF2-40B4-BE49-F238E27FC236}">
                <a16:creationId xmlns:a16="http://schemas.microsoft.com/office/drawing/2014/main" id="{D6109B29-5EED-F052-01A3-D25335FAEC95}"/>
              </a:ext>
            </a:extLst>
          </p:cNvPr>
          <p:cNvSpPr txBox="1"/>
          <p:nvPr/>
        </p:nvSpPr>
        <p:spPr>
          <a:xfrm>
            <a:off x="4676328" y="2638872"/>
            <a:ext cx="4257675"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Estimated damage of $70 million from both storms across Maine</a:t>
            </a:r>
          </a:p>
        </p:txBody>
      </p:sp>
    </p:spTree>
    <p:extLst>
      <p:ext uri="{BB962C8B-B14F-4D97-AF65-F5344CB8AC3E}">
        <p14:creationId xmlns:p14="http://schemas.microsoft.com/office/powerpoint/2010/main" val="19633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080" y="297405"/>
            <a:ext cx="8180739" cy="984885"/>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Estimates of hurricane wind risk at point 5 km SE of Camden, from 7 climate models</a:t>
            </a:r>
          </a:p>
          <a:p>
            <a:pPr algn="ctr"/>
            <a:r>
              <a:rPr lang="en-US" dirty="0">
                <a:latin typeface="Arial" panose="020B0604020202020204" pitchFamily="34" charset="0"/>
                <a:cs typeface="Arial" panose="020B0604020202020204" pitchFamily="34" charset="0"/>
              </a:rPr>
              <a:t>(shading shows spread among the different climate models)</a:t>
            </a:r>
          </a:p>
        </p:txBody>
      </p:sp>
      <p:pic>
        <p:nvPicPr>
          <p:cNvPr id="5" name="Picture 4">
            <a:extLst>
              <a:ext uri="{FF2B5EF4-FFF2-40B4-BE49-F238E27FC236}">
                <a16:creationId xmlns:a16="http://schemas.microsoft.com/office/drawing/2014/main" id="{88A95F34-6BFE-71BF-8359-F9A26D3AE91C}"/>
              </a:ext>
            </a:extLst>
          </p:cNvPr>
          <p:cNvPicPr>
            <a:picLocks noChangeAspect="1"/>
          </p:cNvPicPr>
          <p:nvPr/>
        </p:nvPicPr>
        <p:blipFill>
          <a:blip r:embed="rId2"/>
          <a:stretch>
            <a:fillRect/>
          </a:stretch>
        </p:blipFill>
        <p:spPr>
          <a:xfrm>
            <a:off x="610623" y="1429446"/>
            <a:ext cx="7922754" cy="5131149"/>
          </a:xfrm>
          <a:prstGeom prst="rect">
            <a:avLst/>
          </a:prstGeom>
        </p:spPr>
      </p:pic>
      <p:pic>
        <p:nvPicPr>
          <p:cNvPr id="3" name="Picture 2">
            <a:extLst>
              <a:ext uri="{FF2B5EF4-FFF2-40B4-BE49-F238E27FC236}">
                <a16:creationId xmlns:a16="http://schemas.microsoft.com/office/drawing/2014/main" id="{0F6C8CA0-6FB8-1A50-F407-F3AE0EDA052D}"/>
              </a:ext>
            </a:extLst>
          </p:cNvPr>
          <p:cNvPicPr>
            <a:picLocks noChangeAspect="1"/>
          </p:cNvPicPr>
          <p:nvPr/>
        </p:nvPicPr>
        <p:blipFill>
          <a:blip r:embed="rId3"/>
          <a:stretch>
            <a:fillRect/>
          </a:stretch>
        </p:blipFill>
        <p:spPr>
          <a:xfrm>
            <a:off x="621633" y="1429446"/>
            <a:ext cx="7827632" cy="5069543"/>
          </a:xfrm>
          <a:prstGeom prst="rect">
            <a:avLst/>
          </a:prstGeom>
        </p:spPr>
      </p:pic>
    </p:spTree>
    <p:extLst>
      <p:ext uri="{BB962C8B-B14F-4D97-AF65-F5344CB8AC3E}">
        <p14:creationId xmlns:p14="http://schemas.microsoft.com/office/powerpoint/2010/main" val="2163704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4875"/>
            <a:ext cx="9170763" cy="6303125"/>
          </a:xfrm>
          <a:prstGeom prst="rect">
            <a:avLst/>
          </a:prstGeom>
        </p:spPr>
      </p:pic>
      <p:sp>
        <p:nvSpPr>
          <p:cNvPr id="3" name="TextBox 2"/>
          <p:cNvSpPr txBox="1"/>
          <p:nvPr/>
        </p:nvSpPr>
        <p:spPr>
          <a:xfrm>
            <a:off x="6887094" y="2493818"/>
            <a:ext cx="175398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500-year windstorm in mid-coast Maine, in 2083</a:t>
            </a:r>
          </a:p>
        </p:txBody>
      </p:sp>
    </p:spTree>
    <p:extLst>
      <p:ext uri="{BB962C8B-B14F-4D97-AF65-F5344CB8AC3E}">
        <p14:creationId xmlns:p14="http://schemas.microsoft.com/office/powerpoint/2010/main" val="4060739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78" r="17496" b="4602"/>
          <a:stretch/>
        </p:blipFill>
        <p:spPr>
          <a:xfrm>
            <a:off x="552322" y="999288"/>
            <a:ext cx="5242932" cy="5364691"/>
          </a:xfrm>
          <a:prstGeom prst="rect">
            <a:avLst/>
          </a:prstGeom>
        </p:spPr>
      </p:pic>
      <p:sp>
        <p:nvSpPr>
          <p:cNvPr id="3" name="TextBox 2"/>
          <p:cNvSpPr txBox="1"/>
          <p:nvPr/>
        </p:nvSpPr>
        <p:spPr>
          <a:xfrm>
            <a:off x="1176764" y="282633"/>
            <a:ext cx="6791498" cy="461665"/>
          </a:xfrm>
          <a:prstGeom prst="rect">
            <a:avLst/>
          </a:prstGeom>
          <a:noFill/>
        </p:spPr>
        <p:txBody>
          <a:bodyPr wrap="square" rtlCol="0">
            <a:spAutoFit/>
          </a:bodyPr>
          <a:lstStyle/>
          <a:p>
            <a:pPr algn="ctr"/>
            <a:r>
              <a:rPr lang="en-US" sz="2400" dirty="0">
                <a:solidFill>
                  <a:srgbClr val="0000FF"/>
                </a:solidFill>
                <a:latin typeface="Arial" panose="020B0604020202020204" pitchFamily="34" charset="0"/>
                <a:cs typeface="Arial" panose="020B0604020202020204" pitchFamily="34" charset="0"/>
              </a:rPr>
              <a:t>A 500-year wind storm at the end of the century</a:t>
            </a:r>
          </a:p>
        </p:txBody>
      </p:sp>
      <p:sp>
        <p:nvSpPr>
          <p:cNvPr id="4" name="TextBox 3">
            <a:extLst>
              <a:ext uri="{FF2B5EF4-FFF2-40B4-BE49-F238E27FC236}">
                <a16:creationId xmlns:a16="http://schemas.microsoft.com/office/drawing/2014/main" id="{A8028ED0-319D-141B-065E-2B4A8AB7AD67}"/>
              </a:ext>
            </a:extLst>
          </p:cNvPr>
          <p:cNvSpPr txBox="1"/>
          <p:nvPr/>
        </p:nvSpPr>
        <p:spPr>
          <a:xfrm>
            <a:off x="6505128" y="2190878"/>
            <a:ext cx="2540681"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Black curve shows track of storm; shading shows peak wind speed experienced at each point</a:t>
            </a:r>
          </a:p>
        </p:txBody>
      </p:sp>
    </p:spTree>
    <p:extLst>
      <p:ext uri="{BB962C8B-B14F-4D97-AF65-F5344CB8AC3E}">
        <p14:creationId xmlns:p14="http://schemas.microsoft.com/office/powerpoint/2010/main" val="1174096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88EA5-1149-6E90-5E93-BC4F5045B057}"/>
              </a:ext>
            </a:extLst>
          </p:cNvPr>
          <p:cNvPicPr>
            <a:picLocks noChangeAspect="1"/>
          </p:cNvPicPr>
          <p:nvPr/>
        </p:nvPicPr>
        <p:blipFill>
          <a:blip r:embed="rId2"/>
          <a:stretch>
            <a:fillRect/>
          </a:stretch>
        </p:blipFill>
        <p:spPr>
          <a:xfrm>
            <a:off x="564596" y="1395656"/>
            <a:ext cx="8014808" cy="5190767"/>
          </a:xfrm>
          <a:prstGeom prst="rect">
            <a:avLst/>
          </a:prstGeom>
        </p:spPr>
      </p:pic>
      <p:sp>
        <p:nvSpPr>
          <p:cNvPr id="4" name="TextBox 3">
            <a:extLst>
              <a:ext uri="{FF2B5EF4-FFF2-40B4-BE49-F238E27FC236}">
                <a16:creationId xmlns:a16="http://schemas.microsoft.com/office/drawing/2014/main" id="{E70B8402-6616-497D-D305-DF5D0EA3147F}"/>
              </a:ext>
            </a:extLst>
          </p:cNvPr>
          <p:cNvSpPr txBox="1"/>
          <p:nvPr/>
        </p:nvSpPr>
        <p:spPr>
          <a:xfrm>
            <a:off x="445080" y="297405"/>
            <a:ext cx="8180739" cy="67710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Estimates of hurricane rain risk at Union, from 7 climate models</a:t>
            </a:r>
          </a:p>
          <a:p>
            <a:pPr algn="ctr"/>
            <a:r>
              <a:rPr lang="en-US" dirty="0">
                <a:latin typeface="Arial" panose="020B0604020202020204" pitchFamily="34" charset="0"/>
                <a:cs typeface="Arial" panose="020B0604020202020204" pitchFamily="34" charset="0"/>
              </a:rPr>
              <a:t>(shading shows spread among the different climate models)</a:t>
            </a:r>
          </a:p>
        </p:txBody>
      </p:sp>
    </p:spTree>
    <p:extLst>
      <p:ext uri="{BB962C8B-B14F-4D97-AF65-F5344CB8AC3E}">
        <p14:creationId xmlns:p14="http://schemas.microsoft.com/office/powerpoint/2010/main" val="258025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88EA5-1149-6E90-5E93-BC4F5045B057}"/>
              </a:ext>
            </a:extLst>
          </p:cNvPr>
          <p:cNvPicPr>
            <a:picLocks noChangeAspect="1"/>
          </p:cNvPicPr>
          <p:nvPr/>
        </p:nvPicPr>
        <p:blipFill>
          <a:blip r:embed="rId2"/>
          <a:stretch>
            <a:fillRect/>
          </a:stretch>
        </p:blipFill>
        <p:spPr>
          <a:xfrm>
            <a:off x="564596" y="1395656"/>
            <a:ext cx="8014808" cy="5190767"/>
          </a:xfrm>
          <a:prstGeom prst="rect">
            <a:avLst/>
          </a:prstGeom>
        </p:spPr>
      </p:pic>
      <p:sp>
        <p:nvSpPr>
          <p:cNvPr id="4" name="TextBox 3">
            <a:extLst>
              <a:ext uri="{FF2B5EF4-FFF2-40B4-BE49-F238E27FC236}">
                <a16:creationId xmlns:a16="http://schemas.microsoft.com/office/drawing/2014/main" id="{E70B8402-6616-497D-D305-DF5D0EA3147F}"/>
              </a:ext>
            </a:extLst>
          </p:cNvPr>
          <p:cNvSpPr txBox="1"/>
          <p:nvPr/>
        </p:nvSpPr>
        <p:spPr>
          <a:xfrm>
            <a:off x="445080" y="297405"/>
            <a:ext cx="8180739" cy="67710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Estimates of hurricane rain risk at Union, from 7 climate models</a:t>
            </a:r>
          </a:p>
          <a:p>
            <a:pPr algn="ctr"/>
            <a:r>
              <a:rPr lang="en-US" dirty="0">
                <a:latin typeface="Arial" panose="020B0604020202020204" pitchFamily="34" charset="0"/>
                <a:cs typeface="Arial" panose="020B0604020202020204" pitchFamily="34" charset="0"/>
              </a:rPr>
              <a:t>(shading shows spread among the different climate models)</a:t>
            </a:r>
          </a:p>
        </p:txBody>
      </p:sp>
      <p:pic>
        <p:nvPicPr>
          <p:cNvPr id="5" name="Picture 4">
            <a:extLst>
              <a:ext uri="{FF2B5EF4-FFF2-40B4-BE49-F238E27FC236}">
                <a16:creationId xmlns:a16="http://schemas.microsoft.com/office/drawing/2014/main" id="{3185BB8D-8BA6-6577-7FE3-33E564B1A5EE}"/>
              </a:ext>
            </a:extLst>
          </p:cNvPr>
          <p:cNvPicPr>
            <a:picLocks noChangeAspect="1"/>
          </p:cNvPicPr>
          <p:nvPr/>
        </p:nvPicPr>
        <p:blipFill>
          <a:blip r:embed="rId3"/>
          <a:stretch>
            <a:fillRect/>
          </a:stretch>
        </p:blipFill>
        <p:spPr>
          <a:xfrm>
            <a:off x="584535" y="1395655"/>
            <a:ext cx="7974929" cy="5164940"/>
          </a:xfrm>
          <a:prstGeom prst="rect">
            <a:avLst/>
          </a:prstGeom>
        </p:spPr>
      </p:pic>
    </p:spTree>
    <p:extLst>
      <p:ext uri="{BB962C8B-B14F-4D97-AF65-F5344CB8AC3E}">
        <p14:creationId xmlns:p14="http://schemas.microsoft.com/office/powerpoint/2010/main" val="2832900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88EA5-1149-6E90-5E93-BC4F5045B057}"/>
              </a:ext>
            </a:extLst>
          </p:cNvPr>
          <p:cNvPicPr>
            <a:picLocks noChangeAspect="1"/>
          </p:cNvPicPr>
          <p:nvPr/>
        </p:nvPicPr>
        <p:blipFill>
          <a:blip r:embed="rId2"/>
          <a:stretch>
            <a:fillRect/>
          </a:stretch>
        </p:blipFill>
        <p:spPr>
          <a:xfrm>
            <a:off x="564596" y="1395656"/>
            <a:ext cx="8014808" cy="5190767"/>
          </a:xfrm>
          <a:prstGeom prst="rect">
            <a:avLst/>
          </a:prstGeom>
        </p:spPr>
      </p:pic>
      <p:sp>
        <p:nvSpPr>
          <p:cNvPr id="4" name="TextBox 3">
            <a:extLst>
              <a:ext uri="{FF2B5EF4-FFF2-40B4-BE49-F238E27FC236}">
                <a16:creationId xmlns:a16="http://schemas.microsoft.com/office/drawing/2014/main" id="{E70B8402-6616-497D-D305-DF5D0EA3147F}"/>
              </a:ext>
            </a:extLst>
          </p:cNvPr>
          <p:cNvSpPr txBox="1"/>
          <p:nvPr/>
        </p:nvSpPr>
        <p:spPr>
          <a:xfrm>
            <a:off x="445080" y="297405"/>
            <a:ext cx="818073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Estimates of hurricane rain risk at Union, from 7 climate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(shading shows spread among the different climate models)</a:t>
            </a:r>
          </a:p>
        </p:txBody>
      </p:sp>
      <p:pic>
        <p:nvPicPr>
          <p:cNvPr id="5" name="Picture 4">
            <a:extLst>
              <a:ext uri="{FF2B5EF4-FFF2-40B4-BE49-F238E27FC236}">
                <a16:creationId xmlns:a16="http://schemas.microsoft.com/office/drawing/2014/main" id="{C947C64E-E7ED-80F3-AF97-BC089891333A}"/>
              </a:ext>
            </a:extLst>
          </p:cNvPr>
          <p:cNvPicPr>
            <a:picLocks noChangeAspect="1"/>
          </p:cNvPicPr>
          <p:nvPr/>
        </p:nvPicPr>
        <p:blipFill>
          <a:blip r:embed="rId3"/>
          <a:stretch>
            <a:fillRect/>
          </a:stretch>
        </p:blipFill>
        <p:spPr>
          <a:xfrm>
            <a:off x="528069" y="1395656"/>
            <a:ext cx="8097749" cy="5244484"/>
          </a:xfrm>
          <a:prstGeom prst="rect">
            <a:avLst/>
          </a:prstGeom>
        </p:spPr>
      </p:pic>
    </p:spTree>
    <p:extLst>
      <p:ext uri="{BB962C8B-B14F-4D97-AF65-F5344CB8AC3E}">
        <p14:creationId xmlns:p14="http://schemas.microsoft.com/office/powerpoint/2010/main" val="1415510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749" r="15985"/>
          <a:stretch/>
        </p:blipFill>
        <p:spPr>
          <a:xfrm>
            <a:off x="1080654" y="130926"/>
            <a:ext cx="6583680" cy="6727074"/>
          </a:xfrm>
          <a:prstGeom prst="rect">
            <a:avLst/>
          </a:prstGeom>
        </p:spPr>
      </p:pic>
      <p:sp>
        <p:nvSpPr>
          <p:cNvPr id="3" name="TextBox 2"/>
          <p:cNvSpPr txBox="1"/>
          <p:nvPr/>
        </p:nvSpPr>
        <p:spPr>
          <a:xfrm>
            <a:off x="6928659" y="922712"/>
            <a:ext cx="1753986"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 500-year rainstorm in mid-coast Maine, in 2096</a:t>
            </a:r>
          </a:p>
        </p:txBody>
      </p:sp>
    </p:spTree>
    <p:extLst>
      <p:ext uri="{BB962C8B-B14F-4D97-AF65-F5344CB8AC3E}">
        <p14:creationId xmlns:p14="http://schemas.microsoft.com/office/powerpoint/2010/main" val="3095268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7816" y="207818"/>
            <a:ext cx="6118168" cy="461665"/>
          </a:xfrm>
          <a:prstGeom prst="rect">
            <a:avLst/>
          </a:prstGeom>
          <a:noFill/>
        </p:spPr>
        <p:txBody>
          <a:bodyPr wrap="square" rtlCol="0">
            <a:spAutoFit/>
          </a:bodyPr>
          <a:lstStyle/>
          <a:p>
            <a:pPr algn="ctr"/>
            <a:r>
              <a:rPr lang="en-US" sz="2400" dirty="0">
                <a:solidFill>
                  <a:srgbClr val="0000FF"/>
                </a:solidFill>
                <a:latin typeface="Arial" panose="020B0604020202020204" pitchFamily="34" charset="0"/>
                <a:cs typeface="Arial" panose="020B0604020202020204" pitchFamily="34" charset="0"/>
              </a:rPr>
              <a:t>A 500-year Rain Event, end of century</a:t>
            </a:r>
          </a:p>
        </p:txBody>
      </p:sp>
      <p:pic>
        <p:nvPicPr>
          <p:cNvPr id="4" name="Picture 3"/>
          <p:cNvPicPr>
            <a:picLocks noChangeAspect="1"/>
          </p:cNvPicPr>
          <p:nvPr/>
        </p:nvPicPr>
        <p:blipFill rotWithShape="1">
          <a:blip r:embed="rId2"/>
          <a:srcRect b="5189"/>
          <a:stretch/>
        </p:blipFill>
        <p:spPr>
          <a:xfrm>
            <a:off x="570522" y="756395"/>
            <a:ext cx="8319840" cy="5976914"/>
          </a:xfrm>
          <a:prstGeom prst="rect">
            <a:avLst/>
          </a:prstGeom>
        </p:spPr>
      </p:pic>
    </p:spTree>
    <p:extLst>
      <p:ext uri="{BB962C8B-B14F-4D97-AF65-F5344CB8AC3E}">
        <p14:creationId xmlns:p14="http://schemas.microsoft.com/office/powerpoint/2010/main" val="3318599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28649" y="1451272"/>
            <a:ext cx="8122589" cy="4556765"/>
          </a:xfrm>
        </p:spPr>
        <p:txBody>
          <a:bodyPr>
            <a:normAutofit lnSpcReduction="10000"/>
          </a:bodyPr>
          <a:lstStyle/>
          <a:p>
            <a:pPr>
              <a:spcBef>
                <a:spcPts val="1500"/>
              </a:spcBef>
            </a:pPr>
            <a:r>
              <a:rPr lang="en-US" dirty="0"/>
              <a:t>  Maine is mostly protected from hurricane by cold water north 	of the Gulf Stream and by Cape Cod and the islands </a:t>
            </a:r>
          </a:p>
          <a:p>
            <a:pPr>
              <a:spcBef>
                <a:spcPts val="1500"/>
              </a:spcBef>
            </a:pPr>
            <a:r>
              <a:rPr lang="en-US" dirty="0"/>
              <a:t>  Nonetheless, it has experienced several low category 	hurricanes and tropical storms which have taken lives and 	caused much damage through Maine’s history</a:t>
            </a:r>
          </a:p>
          <a:p>
            <a:pPr>
              <a:spcBef>
                <a:spcPts val="1500"/>
              </a:spcBef>
            </a:pPr>
            <a:r>
              <a:rPr lang="en-US" dirty="0"/>
              <a:t>  Hurricane risk increases going </a:t>
            </a:r>
            <a:r>
              <a:rPr lang="en-US" dirty="0" err="1"/>
              <a:t>downeast</a:t>
            </a:r>
            <a:r>
              <a:rPr lang="en-US" dirty="0"/>
              <a:t> along the coast</a:t>
            </a:r>
          </a:p>
          <a:p>
            <a:pPr>
              <a:spcBef>
                <a:spcPts val="1500"/>
              </a:spcBef>
            </a:pPr>
            <a:r>
              <a:rPr lang="en-US" dirty="0"/>
              <a:t>  Barring efforts to curb increases in greenhouse gases, 	projections suggest a modest increase in the frequency and 	severity of hurricanes in Maine by the end of this century</a:t>
            </a:r>
          </a:p>
          <a:p>
            <a:pPr>
              <a:spcBef>
                <a:spcPts val="1500"/>
              </a:spcBef>
            </a:pPr>
            <a:r>
              <a:rPr lang="en-US" dirty="0"/>
              <a:t>  Large projected increases in hurricane rainfall are of particular 	concern and could lead to substantially elevated flood risk</a:t>
            </a:r>
          </a:p>
          <a:p>
            <a:pPr>
              <a:spcBef>
                <a:spcPts val="1500"/>
              </a:spcBef>
            </a:pPr>
            <a:r>
              <a:rPr lang="en-US" dirty="0"/>
              <a:t>  We are concerned also about hybrid storms, like Hurricane 	Sandy, which may not be well simulated with this technique</a:t>
            </a:r>
          </a:p>
        </p:txBody>
      </p:sp>
    </p:spTree>
    <p:extLst>
      <p:ext uri="{BB962C8B-B14F-4D97-AF65-F5344CB8AC3E}">
        <p14:creationId xmlns:p14="http://schemas.microsoft.com/office/powerpoint/2010/main" val="39785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99" y="2410057"/>
            <a:ext cx="7886700" cy="1325563"/>
          </a:xfrm>
        </p:spPr>
        <p:txBody>
          <a:bodyPr/>
          <a:lstStyle/>
          <a:p>
            <a:r>
              <a:rPr lang="en-US" dirty="0"/>
              <a:t>Spare Slides</a:t>
            </a:r>
          </a:p>
        </p:txBody>
      </p:sp>
    </p:spTree>
    <p:extLst>
      <p:ext uri="{BB962C8B-B14F-4D97-AF65-F5344CB8AC3E}">
        <p14:creationId xmlns:p14="http://schemas.microsoft.com/office/powerpoint/2010/main" val="329719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3E6D-2C35-B469-F2BC-B34E6A05288E}"/>
              </a:ext>
            </a:extLst>
          </p:cNvPr>
          <p:cNvSpPr>
            <a:spLocks noGrp="1"/>
          </p:cNvSpPr>
          <p:nvPr>
            <p:ph type="title"/>
          </p:nvPr>
        </p:nvSpPr>
        <p:spPr>
          <a:xfrm>
            <a:off x="628650" y="193292"/>
            <a:ext cx="7886700" cy="665875"/>
          </a:xfrm>
        </p:spPr>
        <p:txBody>
          <a:bodyPr/>
          <a:lstStyle/>
          <a:p>
            <a:r>
              <a:rPr lang="en-US" dirty="0"/>
              <a:t>Rockland Breakwater</a:t>
            </a:r>
          </a:p>
        </p:txBody>
      </p:sp>
      <p:pic>
        <p:nvPicPr>
          <p:cNvPr id="3" name="IMG_4331">
            <a:hlinkClick r:id="" action="ppaction://media"/>
            <a:extLst>
              <a:ext uri="{FF2B5EF4-FFF2-40B4-BE49-F238E27FC236}">
                <a16:creationId xmlns:a16="http://schemas.microsoft.com/office/drawing/2014/main" id="{4F2674BD-84F6-1CAE-75B8-E7EB91D610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58910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Nearly isothermal expansion</a:t>
              </a: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Isothermal compression</a:t>
              </a:r>
            </a:p>
          </p:txBody>
        </p:sp>
      </p:grpSp>
      <p:grpSp>
        <p:nvGrpSpPr>
          <p:cNvPr id="6" name="Group 23"/>
          <p:cNvGrpSpPr>
            <a:grpSpLocks/>
          </p:cNvGrpSpPr>
          <p:nvPr/>
        </p:nvGrpSpPr>
        <p:grpSpPr bwMode="auto">
          <a:xfrm>
            <a:off x="1920472" y="2514600"/>
            <a:ext cx="1590480" cy="646113"/>
            <a:chOff x="1095" y="1688"/>
            <a:chExt cx="1106" cy="407"/>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88"/>
              <a:ext cx="884" cy="407"/>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Adiabatic expansion</a:t>
              </a:r>
            </a:p>
          </p:txBody>
        </p:sp>
      </p:grpSp>
      <p:grpSp>
        <p:nvGrpSpPr>
          <p:cNvPr id="7" name="Group 26"/>
          <p:cNvGrpSpPr>
            <a:grpSpLocks/>
          </p:cNvGrpSpPr>
          <p:nvPr/>
        </p:nvGrpSpPr>
        <p:grpSpPr bwMode="auto">
          <a:xfrm>
            <a:off x="5056187" y="3078561"/>
            <a:ext cx="3249613" cy="585788"/>
            <a:chOff x="3306" y="1919"/>
            <a:chExt cx="1734" cy="369"/>
          </a:xfrm>
        </p:grpSpPr>
        <p:sp>
          <p:nvSpPr>
            <p:cNvPr id="609307" name="Rectangle 27"/>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919"/>
              <a:ext cx="1680" cy="25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Adiabatic compression</a:t>
              </a: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19661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Arial" charset="0"/>
                <a:ea typeface="+mn-ea"/>
                <a:cs typeface="+mn-cs"/>
              </a:rPr>
              <a:t>Annual Maximum Potential Intensity (m/s)</a:t>
            </a:r>
          </a:p>
        </p:txBody>
      </p:sp>
    </p:spTree>
    <p:extLst>
      <p:ext uri="{BB962C8B-B14F-4D97-AF65-F5344CB8AC3E}">
        <p14:creationId xmlns:p14="http://schemas.microsoft.com/office/powerpoint/2010/main" val="1902304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19100" y="1181100"/>
            <a:ext cx="8382000" cy="5028508"/>
          </a:xfrm>
        </p:spPr>
        <p:txBody>
          <a:bodyPr>
            <a:normAutofit fontScale="92500" lnSpcReduction="10000"/>
          </a:bodyPr>
          <a:lstStyle/>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1</a:t>
            </a:r>
            <a:r>
              <a:rPr lang="en-US" sz="2600" dirty="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2</a:t>
            </a:r>
            <a:r>
              <a:rPr lang="en-US" sz="2600" dirty="0">
                <a:solidFill>
                  <a:srgbClr val="0F2AB1"/>
                </a:solidFill>
                <a:latin typeface="Arial" pitchFamily="34" charset="0"/>
                <a:cs typeface="Arial" pitchFamily="34" charset="0"/>
              </a:rPr>
              <a:t>: Cyclones are assumed to move with the large scale atmospheric flow in which they are embedded, plus a correction for the earth’s rotation and </a:t>
            </a:r>
            <a:r>
              <a:rPr lang="en-US" sz="2600" dirty="0" err="1">
                <a:solidFill>
                  <a:srgbClr val="0F2AB1"/>
                </a:solidFill>
                <a:latin typeface="Arial" pitchFamily="34" charset="0"/>
                <a:cs typeface="Arial" pitchFamily="34" charset="0"/>
              </a:rPr>
              <a:t>sphericity</a:t>
            </a:r>
            <a:endParaRPr lang="en-US" sz="2600" dirty="0">
              <a:solidFill>
                <a:srgbClr val="0F2AB1"/>
              </a:solidFill>
              <a:latin typeface="Arial" pitchFamily="34" charset="0"/>
              <a:cs typeface="Arial" pitchFamily="34" charset="0"/>
            </a:endParaRP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3</a:t>
            </a:r>
            <a:r>
              <a:rPr lang="en-US" sz="2600" dirty="0">
                <a:solidFill>
                  <a:srgbClr val="0F2AB1"/>
                </a:solidFill>
                <a:latin typeface="Arial" pitchFamily="34" charset="0"/>
                <a:cs typeface="Arial" pitchFamily="34" charset="0"/>
              </a:rPr>
              <a:t>: Run hurricane intensity model for each cyclone, and note how many achieve at least tropical storm strength</a:t>
            </a:r>
            <a:endParaRPr lang="en-US" sz="2400" dirty="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4:</a:t>
            </a:r>
            <a:r>
              <a:rPr lang="en-US" sz="2600" dirty="0">
                <a:solidFill>
                  <a:srgbClr val="0F2AB1"/>
                </a:solidFill>
                <a:latin typeface="Arial" pitchFamily="34" charset="0"/>
                <a:cs typeface="Arial" pitchFamily="34" charset="0"/>
              </a:rPr>
              <a:t> Using the small fraction of surviving events, determine storm statistics. Can easily generate 100,000 events</a:t>
            </a:r>
          </a:p>
        </p:txBody>
      </p:sp>
      <p:sp>
        <p:nvSpPr>
          <p:cNvPr id="5" name="TextBox 4"/>
          <p:cNvSpPr txBox="1"/>
          <p:nvPr/>
        </p:nvSpPr>
        <p:spPr>
          <a:xfrm>
            <a:off x="533400" y="63246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Details:  Emanuel et al., </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Bull. Amer. Meteor. Soc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2008</a:t>
            </a:r>
          </a:p>
        </p:txBody>
      </p:sp>
    </p:spTree>
    <p:extLst>
      <p:ext uri="{BB962C8B-B14F-4D97-AF65-F5344CB8AC3E}">
        <p14:creationId xmlns:p14="http://schemas.microsoft.com/office/powerpoint/2010/main" val="18914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1755</a:t>
            </a:r>
            <a:r>
              <a:rPr lang="en-US" sz="2600" dirty="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90% confidence bounds</a:t>
            </a:r>
          </a:p>
        </p:txBody>
      </p:sp>
    </p:spTree>
    <p:extLst>
      <p:ext uri="{BB962C8B-B14F-4D97-AF65-F5344CB8AC3E}">
        <p14:creationId xmlns:p14="http://schemas.microsoft.com/office/powerpoint/2010/main" val="3299299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78600" y="919929"/>
            <a:ext cx="7466029" cy="5605561"/>
          </a:xfrm>
          <a:prstGeom prst="rect">
            <a:avLst/>
          </a:prstGeom>
        </p:spPr>
      </p:pic>
    </p:spTree>
    <p:extLst>
      <p:ext uri="{BB962C8B-B14F-4D97-AF65-F5344CB8AC3E}">
        <p14:creationId xmlns:p14="http://schemas.microsoft.com/office/powerpoint/2010/main" val="2733186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598" y="287190"/>
            <a:ext cx="8287793" cy="5847603"/>
          </a:xfrm>
          <a:prstGeom prst="rect">
            <a:avLst/>
          </a:prstGeom>
        </p:spPr>
      </p:pic>
      <p:sp>
        <p:nvSpPr>
          <p:cNvPr id="3" name="TextBox 2"/>
          <p:cNvSpPr txBox="1"/>
          <p:nvPr/>
        </p:nvSpPr>
        <p:spPr>
          <a:xfrm>
            <a:off x="281807" y="5765461"/>
            <a:ext cx="86951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Relatively light damage in Maine, but 20-40% of apple crop destroyed</a:t>
            </a:r>
          </a:p>
        </p:txBody>
      </p:sp>
      <p:sp>
        <p:nvSpPr>
          <p:cNvPr id="4" name="TextBox 3">
            <a:extLst>
              <a:ext uri="{FF2B5EF4-FFF2-40B4-BE49-F238E27FC236}">
                <a16:creationId xmlns:a16="http://schemas.microsoft.com/office/drawing/2014/main" id="{209F5F93-D4FB-C32B-35A5-C5B5DF298744}"/>
              </a:ext>
            </a:extLst>
          </p:cNvPr>
          <p:cNvSpPr txBox="1"/>
          <p:nvPr/>
        </p:nvSpPr>
        <p:spPr>
          <a:xfrm>
            <a:off x="797668" y="6264613"/>
            <a:ext cx="71271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Struck very close to time of low tide</a:t>
            </a:r>
          </a:p>
        </p:txBody>
      </p:sp>
    </p:spTree>
    <p:extLst>
      <p:ext uri="{BB962C8B-B14F-4D97-AF65-F5344CB8AC3E}">
        <p14:creationId xmlns:p14="http://schemas.microsoft.com/office/powerpoint/2010/main" val="20495584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590" y="465512"/>
            <a:ext cx="8805595" cy="6392487"/>
          </a:xfrm>
          <a:prstGeom prst="rect">
            <a:avLst/>
          </a:prstGeom>
        </p:spPr>
      </p:pic>
    </p:spTree>
    <p:extLst>
      <p:ext uri="{BB962C8B-B14F-4D97-AF65-F5344CB8AC3E}">
        <p14:creationId xmlns:p14="http://schemas.microsoft.com/office/powerpoint/2010/main" val="3777402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Daisy in Maine</a:t>
            </a:r>
          </a:p>
        </p:txBody>
      </p:sp>
      <p:sp>
        <p:nvSpPr>
          <p:cNvPr id="3" name="Content Placeholder 2"/>
          <p:cNvSpPr>
            <a:spLocks noGrp="1"/>
          </p:cNvSpPr>
          <p:nvPr>
            <p:ph idx="1"/>
          </p:nvPr>
        </p:nvSpPr>
        <p:spPr/>
        <p:txBody>
          <a:bodyPr/>
          <a:lstStyle/>
          <a:p>
            <a:r>
              <a:rPr lang="en-US" dirty="0"/>
              <a:t> Two deaths from falling branches, in Thomaston and Rockland</a:t>
            </a:r>
          </a:p>
          <a:p>
            <a:endParaRPr lang="en-US" dirty="0"/>
          </a:p>
          <a:p>
            <a:r>
              <a:rPr lang="en-US" dirty="0"/>
              <a:t>  9.5 inches of rain fell in Portland, an all-time record that held 	until Hurricane Bob of 1991</a:t>
            </a:r>
          </a:p>
          <a:p>
            <a:endParaRPr lang="en-US" dirty="0"/>
          </a:p>
          <a:p>
            <a:r>
              <a:rPr lang="en-US" dirty="0"/>
              <a:t>  Wind gusts to 70 MPH in coastal Maine</a:t>
            </a:r>
          </a:p>
          <a:p>
            <a:endParaRPr lang="en-US" dirty="0"/>
          </a:p>
          <a:p>
            <a:r>
              <a:rPr lang="en-US" dirty="0"/>
              <a:t>  Closest approach around mid-tide, falling</a:t>
            </a:r>
          </a:p>
        </p:txBody>
      </p:sp>
    </p:spTree>
    <p:extLst>
      <p:ext uri="{BB962C8B-B14F-4D97-AF65-F5344CB8AC3E}">
        <p14:creationId xmlns:p14="http://schemas.microsoft.com/office/powerpoint/2010/main" val="38349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89" y="330274"/>
            <a:ext cx="7927019" cy="6074707"/>
          </a:xfrm>
          <a:prstGeom prst="rect">
            <a:avLst/>
          </a:prstGeom>
        </p:spPr>
      </p:pic>
    </p:spTree>
    <p:extLst>
      <p:ext uri="{BB962C8B-B14F-4D97-AF65-F5344CB8AC3E}">
        <p14:creationId xmlns:p14="http://schemas.microsoft.com/office/powerpoint/2010/main" val="2984096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4800" y="299981"/>
            <a:ext cx="7765839" cy="5951190"/>
          </a:xfrm>
          <a:prstGeom prst="rect">
            <a:avLst/>
          </a:prstGeom>
        </p:spPr>
      </p:pic>
      <p:sp>
        <p:nvSpPr>
          <p:cNvPr id="3" name="TextBox 2"/>
          <p:cNvSpPr txBox="1"/>
          <p:nvPr/>
        </p:nvSpPr>
        <p:spPr>
          <a:xfrm>
            <a:off x="922712" y="5959341"/>
            <a:ext cx="739001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Two deaths in Maine from high surf</a:t>
            </a:r>
          </a:p>
          <a:p>
            <a:pPr algn="ctr"/>
            <a:r>
              <a:rPr lang="en-US" dirty="0">
                <a:latin typeface="Arial" panose="020B0604020202020204" pitchFamily="34" charset="0"/>
                <a:cs typeface="Arial" panose="020B0604020202020204" pitchFamily="34" charset="0"/>
              </a:rPr>
              <a:t>Affected </a:t>
            </a:r>
            <a:r>
              <a:rPr lang="en-US" dirty="0" err="1">
                <a:latin typeface="Arial" panose="020B0604020202020204" pitchFamily="34" charset="0"/>
                <a:cs typeface="Arial" panose="020B0604020202020204" pitchFamily="34" charset="0"/>
              </a:rPr>
              <a:t>midcoast</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hrs</a:t>
            </a:r>
            <a:r>
              <a:rPr lang="en-US" dirty="0">
                <a:latin typeface="Arial" panose="020B0604020202020204" pitchFamily="34" charset="0"/>
                <a:cs typeface="Arial" panose="020B0604020202020204" pitchFamily="34" charset="0"/>
              </a:rPr>
              <a:t> after low tide</a:t>
            </a:r>
          </a:p>
        </p:txBody>
      </p:sp>
    </p:spTree>
    <p:extLst>
      <p:ext uri="{BB962C8B-B14F-4D97-AF65-F5344CB8AC3E}">
        <p14:creationId xmlns:p14="http://schemas.microsoft.com/office/powerpoint/2010/main" val="329857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4CA4BD9-9535-1485-A5F2-D18DB32DDC75}"/>
              </a:ext>
            </a:extLst>
          </p:cNvPr>
          <p:cNvGraphicFramePr>
            <a:graphicFrameLocks noGrp="1" noChangeAspect="1"/>
          </p:cNvGraphicFramePr>
          <p:nvPr>
            <p:extLst>
              <p:ext uri="{D42A27DB-BD31-4B8C-83A1-F6EECF244321}">
                <p14:modId xmlns:p14="http://schemas.microsoft.com/office/powerpoint/2010/main" val="3859404511"/>
              </p:ext>
            </p:extLst>
          </p:nvPr>
        </p:nvGraphicFramePr>
        <p:xfrm>
          <a:off x="586659" y="351572"/>
          <a:ext cx="4071258" cy="5883664"/>
        </p:xfrm>
        <a:graphic>
          <a:graphicData uri="http://schemas.openxmlformats.org/drawingml/2006/table">
            <a:tbl>
              <a:tblPr firstRow="1" firstCol="1" bandRow="1">
                <a:tableStyleId>{5C22544A-7EE6-4342-B048-85BDC9FD1C3A}</a:tableStyleId>
              </a:tblPr>
              <a:tblGrid>
                <a:gridCol w="968679">
                  <a:extLst>
                    <a:ext uri="{9D8B030D-6E8A-4147-A177-3AD203B41FA5}">
                      <a16:colId xmlns:a16="http://schemas.microsoft.com/office/drawing/2014/main" val="2017766539"/>
                    </a:ext>
                  </a:extLst>
                </a:gridCol>
                <a:gridCol w="589629">
                  <a:extLst>
                    <a:ext uri="{9D8B030D-6E8A-4147-A177-3AD203B41FA5}">
                      <a16:colId xmlns:a16="http://schemas.microsoft.com/office/drawing/2014/main" val="3406511206"/>
                    </a:ext>
                  </a:extLst>
                </a:gridCol>
                <a:gridCol w="786174">
                  <a:extLst>
                    <a:ext uri="{9D8B030D-6E8A-4147-A177-3AD203B41FA5}">
                      <a16:colId xmlns:a16="http://schemas.microsoft.com/office/drawing/2014/main" val="1883219534"/>
                    </a:ext>
                  </a:extLst>
                </a:gridCol>
                <a:gridCol w="701942">
                  <a:extLst>
                    <a:ext uri="{9D8B030D-6E8A-4147-A177-3AD203B41FA5}">
                      <a16:colId xmlns:a16="http://schemas.microsoft.com/office/drawing/2014/main" val="3584312816"/>
                    </a:ext>
                  </a:extLst>
                </a:gridCol>
                <a:gridCol w="1024834">
                  <a:extLst>
                    <a:ext uri="{9D8B030D-6E8A-4147-A177-3AD203B41FA5}">
                      <a16:colId xmlns:a16="http://schemas.microsoft.com/office/drawing/2014/main" val="4143375803"/>
                    </a:ext>
                  </a:extLst>
                </a:gridCol>
              </a:tblGrid>
              <a:tr h="1014010">
                <a:tc>
                  <a:txBody>
                    <a:bodyPr/>
                    <a:lstStyle/>
                    <a:p>
                      <a:pPr marL="0" marR="0" algn="ctr">
                        <a:lnSpc>
                          <a:spcPct val="100000"/>
                        </a:lnSpc>
                        <a:spcBef>
                          <a:spcPts val="0"/>
                        </a:spcBef>
                        <a:spcAft>
                          <a:spcPts val="0"/>
                        </a:spcAft>
                      </a:pPr>
                      <a:r>
                        <a:rPr lang="en-US" sz="1050" kern="0">
                          <a:effectLst/>
                        </a:rPr>
                        <a:t>Storm name</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ctr">
                        <a:lnSpc>
                          <a:spcPct val="100000"/>
                        </a:lnSpc>
                        <a:spcBef>
                          <a:spcPts val="0"/>
                        </a:spcBef>
                        <a:spcAft>
                          <a:spcPts val="0"/>
                        </a:spcAft>
                      </a:pPr>
                      <a:r>
                        <a:rPr lang="en-US" sz="1050" kern="0">
                          <a:effectLst/>
                        </a:rPr>
                        <a:t>Surge level (ft)</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ctr">
                        <a:lnSpc>
                          <a:spcPct val="100000"/>
                        </a:lnSpc>
                        <a:spcBef>
                          <a:spcPts val="0"/>
                        </a:spcBef>
                        <a:spcAft>
                          <a:spcPts val="0"/>
                        </a:spcAft>
                      </a:pPr>
                      <a:r>
                        <a:rPr lang="en-US" sz="1050" kern="0">
                          <a:effectLst/>
                        </a:rPr>
                        <a:t>Normal Tide Level (STND, ft) at Rockland</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ctr">
                        <a:lnSpc>
                          <a:spcPct val="100000"/>
                        </a:lnSpc>
                        <a:spcBef>
                          <a:spcPts val="0"/>
                        </a:spcBef>
                        <a:spcAft>
                          <a:spcPts val="0"/>
                        </a:spcAft>
                      </a:pPr>
                      <a:r>
                        <a:rPr lang="en-US" sz="1050" kern="0">
                          <a:effectLst/>
                        </a:rPr>
                        <a:t>Estimated max water level (ft)</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ctr">
                        <a:lnSpc>
                          <a:spcPct val="100000"/>
                        </a:lnSpc>
                        <a:spcBef>
                          <a:spcPts val="0"/>
                        </a:spcBef>
                        <a:spcAft>
                          <a:spcPts val="0"/>
                        </a:spcAft>
                      </a:pPr>
                      <a:r>
                        <a:rPr lang="en-US" sz="1050" kern="0" dirty="0">
                          <a:effectLst/>
                        </a:rPr>
                        <a:t>Interpolated Maximum Water level (STND)</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122189792"/>
                  </a:ext>
                </a:extLst>
              </a:tr>
              <a:tr h="144858">
                <a:tc>
                  <a:txBody>
                    <a:bodyPr/>
                    <a:lstStyle/>
                    <a:p>
                      <a:pPr marL="0" marR="0">
                        <a:lnSpc>
                          <a:spcPct val="100000"/>
                        </a:lnSpc>
                        <a:spcBef>
                          <a:spcPts val="0"/>
                        </a:spcBef>
                        <a:spcAft>
                          <a:spcPts val="0"/>
                        </a:spcAft>
                      </a:pPr>
                      <a:r>
                        <a:rPr lang="en-US" sz="1050" kern="0" dirty="0">
                          <a:solidFill>
                            <a:srgbClr val="C61096"/>
                          </a:solidFill>
                          <a:effectLst/>
                        </a:rPr>
                        <a:t>2024-01-13</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2.75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17.75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solidFill>
                            <a:srgbClr val="C61096"/>
                          </a:solidFill>
                          <a:effectLst/>
                        </a:rPr>
                        <a:t>21.04</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569453067"/>
                  </a:ext>
                </a:extLst>
              </a:tr>
              <a:tr h="144858">
                <a:tc>
                  <a:txBody>
                    <a:bodyPr/>
                    <a:lstStyle/>
                    <a:p>
                      <a:pPr marL="0" marR="0">
                        <a:lnSpc>
                          <a:spcPct val="100000"/>
                        </a:lnSpc>
                        <a:spcBef>
                          <a:spcPts val="0"/>
                        </a:spcBef>
                        <a:spcAft>
                          <a:spcPts val="0"/>
                        </a:spcAft>
                      </a:pPr>
                      <a:r>
                        <a:rPr lang="en-US" sz="1050" kern="0" dirty="0">
                          <a:solidFill>
                            <a:srgbClr val="C61096"/>
                          </a:solidFill>
                          <a:effectLst/>
                        </a:rPr>
                        <a:t>2024-01-10</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2.78</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14.5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17.28</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solidFill>
                            <a:srgbClr val="C61096"/>
                          </a:solidFill>
                          <a:effectLst/>
                        </a:rPr>
                        <a:t>20.42</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374095884"/>
                  </a:ext>
                </a:extLst>
              </a:tr>
              <a:tr h="144858">
                <a:tc>
                  <a:txBody>
                    <a:bodyPr/>
                    <a:lstStyle/>
                    <a:p>
                      <a:pPr marL="0" marR="0">
                        <a:lnSpc>
                          <a:spcPct val="100000"/>
                        </a:lnSpc>
                        <a:spcBef>
                          <a:spcPts val="0"/>
                        </a:spcBef>
                        <a:spcAft>
                          <a:spcPts val="0"/>
                        </a:spcAft>
                      </a:pPr>
                      <a:r>
                        <a:rPr lang="en-US" sz="1050" kern="0">
                          <a:effectLst/>
                        </a:rPr>
                        <a:t>2007-04-16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15.65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20.4</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734969949"/>
                  </a:ext>
                </a:extLst>
              </a:tr>
              <a:tr h="144858">
                <a:tc>
                  <a:txBody>
                    <a:bodyPr/>
                    <a:lstStyle/>
                    <a:p>
                      <a:pPr marL="0" marR="0">
                        <a:lnSpc>
                          <a:spcPct val="100000"/>
                        </a:lnSpc>
                        <a:spcBef>
                          <a:spcPts val="0"/>
                        </a:spcBef>
                        <a:spcAft>
                          <a:spcPts val="0"/>
                        </a:spcAft>
                      </a:pPr>
                      <a:r>
                        <a:rPr lang="en-US" sz="1050" kern="0">
                          <a:effectLst/>
                        </a:rPr>
                        <a:t>1976-03-16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0.75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13.75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20.36</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3981992311"/>
                  </a:ext>
                </a:extLst>
              </a:tr>
              <a:tr h="144858">
                <a:tc>
                  <a:txBody>
                    <a:bodyPr/>
                    <a:lstStyle/>
                    <a:p>
                      <a:pPr marL="0" marR="0">
                        <a:lnSpc>
                          <a:spcPct val="100000"/>
                        </a:lnSpc>
                        <a:spcBef>
                          <a:spcPts val="0"/>
                        </a:spcBef>
                        <a:spcAft>
                          <a:spcPts val="0"/>
                        </a:spcAft>
                      </a:pPr>
                      <a:r>
                        <a:rPr lang="en-US" sz="1050" kern="0">
                          <a:effectLst/>
                        </a:rPr>
                        <a:t>1978-01-09</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2.7</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17.7</a:t>
                      </a:r>
                      <a:endParaRPr lang="en-US" sz="1050" kern="100" dirty="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20.17</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975432467"/>
                  </a:ext>
                </a:extLst>
              </a:tr>
              <a:tr h="144858">
                <a:tc>
                  <a:txBody>
                    <a:bodyPr/>
                    <a:lstStyle/>
                    <a:p>
                      <a:pPr marL="0" marR="0">
                        <a:lnSpc>
                          <a:spcPct val="100000"/>
                        </a:lnSpc>
                        <a:spcBef>
                          <a:spcPts val="0"/>
                        </a:spcBef>
                        <a:spcAft>
                          <a:spcPts val="0"/>
                        </a:spcAft>
                      </a:pPr>
                      <a:r>
                        <a:rPr lang="en-US" sz="1050" kern="0">
                          <a:effectLst/>
                        </a:rPr>
                        <a:t>1978-02-07</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12</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20.16</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562182212"/>
                  </a:ext>
                </a:extLst>
              </a:tr>
              <a:tr h="144858">
                <a:tc>
                  <a:txBody>
                    <a:bodyPr/>
                    <a:lstStyle/>
                    <a:p>
                      <a:pPr marL="0" marR="0">
                        <a:lnSpc>
                          <a:spcPct val="100000"/>
                        </a:lnSpc>
                        <a:spcBef>
                          <a:spcPts val="0"/>
                        </a:spcBef>
                        <a:spcAft>
                          <a:spcPts val="0"/>
                        </a:spcAft>
                      </a:pPr>
                      <a:r>
                        <a:rPr lang="en-US" sz="1050" kern="0" dirty="0">
                          <a:solidFill>
                            <a:srgbClr val="C61096"/>
                          </a:solidFill>
                          <a:effectLst/>
                        </a:rPr>
                        <a:t>2018-01-04</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3.23</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10.5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13.73</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solidFill>
                            <a:srgbClr val="C61096"/>
                          </a:solidFill>
                          <a:effectLst/>
                        </a:rPr>
                        <a:t>20</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992607329"/>
                  </a:ext>
                </a:extLst>
              </a:tr>
              <a:tr h="144858">
                <a:tc>
                  <a:txBody>
                    <a:bodyPr/>
                    <a:lstStyle/>
                    <a:p>
                      <a:pPr marL="0" marR="0">
                        <a:lnSpc>
                          <a:spcPct val="100000"/>
                        </a:lnSpc>
                        <a:spcBef>
                          <a:spcPts val="0"/>
                        </a:spcBef>
                        <a:spcAft>
                          <a:spcPts val="0"/>
                        </a:spcAft>
                      </a:pPr>
                      <a:r>
                        <a:rPr lang="en-US" sz="1050" kern="0">
                          <a:solidFill>
                            <a:srgbClr val="C61096"/>
                          </a:solidFill>
                          <a:effectLst/>
                        </a:rPr>
                        <a:t>2022-12-23</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2.5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12.8</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15.3</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solidFill>
                            <a:srgbClr val="C61096"/>
                          </a:solidFill>
                          <a:effectLst/>
                        </a:rPr>
                        <a:t>19.9</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793761760"/>
                  </a:ext>
                </a:extLst>
              </a:tr>
              <a:tr h="144858">
                <a:tc>
                  <a:txBody>
                    <a:bodyPr/>
                    <a:lstStyle/>
                    <a:p>
                      <a:pPr marL="0" marR="0">
                        <a:lnSpc>
                          <a:spcPct val="100000"/>
                        </a:lnSpc>
                        <a:spcBef>
                          <a:spcPts val="0"/>
                        </a:spcBef>
                        <a:spcAft>
                          <a:spcPts val="0"/>
                        </a:spcAft>
                      </a:pPr>
                      <a:r>
                        <a:rPr lang="en-US" sz="1050" kern="0">
                          <a:effectLst/>
                        </a:rPr>
                        <a:t>1959-12-29</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17.53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19.9</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3529698486"/>
                  </a:ext>
                </a:extLst>
              </a:tr>
              <a:tr h="144858">
                <a:tc>
                  <a:txBody>
                    <a:bodyPr/>
                    <a:lstStyle/>
                    <a:p>
                      <a:pPr marL="0" marR="0">
                        <a:lnSpc>
                          <a:spcPct val="100000"/>
                        </a:lnSpc>
                        <a:spcBef>
                          <a:spcPts val="0"/>
                        </a:spcBef>
                        <a:spcAft>
                          <a:spcPts val="0"/>
                        </a:spcAft>
                      </a:pPr>
                      <a:r>
                        <a:rPr lang="en-US" sz="1050" kern="0">
                          <a:effectLst/>
                        </a:rPr>
                        <a:t>1979-01-28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0.69</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16.2</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16.89</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19.72</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3224881160"/>
                  </a:ext>
                </a:extLst>
              </a:tr>
              <a:tr h="144858">
                <a:tc>
                  <a:txBody>
                    <a:bodyPr/>
                    <a:lstStyle/>
                    <a:p>
                      <a:pPr marL="0" marR="0">
                        <a:lnSpc>
                          <a:spcPct val="100000"/>
                        </a:lnSpc>
                        <a:spcBef>
                          <a:spcPts val="0"/>
                        </a:spcBef>
                        <a:spcAft>
                          <a:spcPts val="0"/>
                        </a:spcAft>
                      </a:pPr>
                      <a:r>
                        <a:rPr lang="en-US" sz="1050" kern="0">
                          <a:solidFill>
                            <a:srgbClr val="C61096"/>
                          </a:solidFill>
                          <a:effectLst/>
                        </a:rPr>
                        <a:t>2020-04-10</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0.75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12.7</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13.45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solidFill>
                            <a:srgbClr val="C61096"/>
                          </a:solidFill>
                          <a:effectLst/>
                        </a:rPr>
                        <a:t>19.7</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911905794"/>
                  </a:ext>
                </a:extLst>
              </a:tr>
              <a:tr h="144858">
                <a:tc>
                  <a:txBody>
                    <a:bodyPr/>
                    <a:lstStyle/>
                    <a:p>
                      <a:pPr marL="0" marR="0">
                        <a:lnSpc>
                          <a:spcPct val="100000"/>
                        </a:lnSpc>
                        <a:spcBef>
                          <a:spcPts val="0"/>
                        </a:spcBef>
                        <a:spcAft>
                          <a:spcPts val="0"/>
                        </a:spcAft>
                      </a:pPr>
                      <a:r>
                        <a:rPr lang="en-US" sz="1050" kern="0">
                          <a:effectLst/>
                        </a:rPr>
                        <a:t>1990-12-04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1.86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16.86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19.7</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3857375022"/>
                  </a:ext>
                </a:extLst>
              </a:tr>
              <a:tr h="144858">
                <a:tc>
                  <a:txBody>
                    <a:bodyPr/>
                    <a:lstStyle/>
                    <a:p>
                      <a:pPr marL="0" marR="0">
                        <a:lnSpc>
                          <a:spcPct val="100000"/>
                        </a:lnSpc>
                        <a:spcBef>
                          <a:spcPts val="0"/>
                        </a:spcBef>
                        <a:spcAft>
                          <a:spcPts val="0"/>
                        </a:spcAft>
                      </a:pPr>
                      <a:r>
                        <a:rPr lang="en-US" sz="1050" kern="0">
                          <a:effectLst/>
                        </a:rPr>
                        <a:t>1987-01-02</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2.44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17.44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19.6</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983448408"/>
                  </a:ext>
                </a:extLst>
              </a:tr>
              <a:tr h="144858">
                <a:tc>
                  <a:txBody>
                    <a:bodyPr/>
                    <a:lstStyle/>
                    <a:p>
                      <a:pPr marL="0" marR="0">
                        <a:lnSpc>
                          <a:spcPct val="100000"/>
                        </a:lnSpc>
                        <a:spcBef>
                          <a:spcPts val="0"/>
                        </a:spcBef>
                        <a:spcAft>
                          <a:spcPts val="0"/>
                        </a:spcAft>
                      </a:pPr>
                      <a:r>
                        <a:rPr lang="en-US" sz="1050" kern="0">
                          <a:effectLst/>
                        </a:rPr>
                        <a:t>1958-04-07</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1.38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16.38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19.45</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975534301"/>
                  </a:ext>
                </a:extLst>
              </a:tr>
              <a:tr h="144858">
                <a:tc>
                  <a:txBody>
                    <a:bodyPr/>
                    <a:lstStyle/>
                    <a:p>
                      <a:pPr marL="0" marR="0">
                        <a:lnSpc>
                          <a:spcPct val="100000"/>
                        </a:lnSpc>
                        <a:spcBef>
                          <a:spcPts val="0"/>
                        </a:spcBef>
                        <a:spcAft>
                          <a:spcPts val="0"/>
                        </a:spcAft>
                      </a:pPr>
                      <a:r>
                        <a:rPr lang="en-US" sz="1050" kern="0">
                          <a:effectLst/>
                        </a:rPr>
                        <a:t>1944-11-30</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2.74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18.74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19.37</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138769575"/>
                  </a:ext>
                </a:extLst>
              </a:tr>
              <a:tr h="144858">
                <a:tc>
                  <a:txBody>
                    <a:bodyPr/>
                    <a:lstStyle/>
                    <a:p>
                      <a:pPr marL="0" marR="0">
                        <a:lnSpc>
                          <a:spcPct val="100000"/>
                        </a:lnSpc>
                        <a:spcBef>
                          <a:spcPts val="0"/>
                        </a:spcBef>
                        <a:spcAft>
                          <a:spcPts val="0"/>
                        </a:spcAft>
                      </a:pPr>
                      <a:r>
                        <a:rPr lang="en-US" sz="1050" kern="0">
                          <a:effectLst/>
                        </a:rPr>
                        <a:t>1963-01-27</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3.04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13.5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16.54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19.2</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450379482"/>
                  </a:ext>
                </a:extLst>
              </a:tr>
              <a:tr h="144858">
                <a:tc>
                  <a:txBody>
                    <a:bodyPr/>
                    <a:lstStyle/>
                    <a:p>
                      <a:pPr marL="0" marR="0">
                        <a:lnSpc>
                          <a:spcPct val="100000"/>
                        </a:lnSpc>
                        <a:spcBef>
                          <a:spcPts val="0"/>
                        </a:spcBef>
                        <a:spcAft>
                          <a:spcPts val="0"/>
                        </a:spcAft>
                      </a:pPr>
                      <a:r>
                        <a:rPr lang="en-US" sz="1050" kern="0">
                          <a:effectLst/>
                        </a:rPr>
                        <a:t>1931-03-04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19.17</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628126656"/>
                  </a:ext>
                </a:extLst>
              </a:tr>
              <a:tr h="144858">
                <a:tc>
                  <a:txBody>
                    <a:bodyPr/>
                    <a:lstStyle/>
                    <a:p>
                      <a:pPr marL="0" marR="0">
                        <a:lnSpc>
                          <a:spcPct val="100000"/>
                        </a:lnSpc>
                        <a:spcBef>
                          <a:spcPts val="0"/>
                        </a:spcBef>
                        <a:spcAft>
                          <a:spcPts val="0"/>
                        </a:spcAft>
                      </a:pPr>
                      <a:r>
                        <a:rPr lang="en-US" sz="1050" kern="0">
                          <a:effectLst/>
                        </a:rPr>
                        <a:t>1953-02-16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17.8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19.1</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525938432"/>
                  </a:ext>
                </a:extLst>
              </a:tr>
              <a:tr h="144858">
                <a:tc>
                  <a:txBody>
                    <a:bodyPr/>
                    <a:lstStyle/>
                    <a:p>
                      <a:pPr marL="0" marR="0">
                        <a:lnSpc>
                          <a:spcPct val="100000"/>
                        </a:lnSpc>
                        <a:spcBef>
                          <a:spcPts val="0"/>
                        </a:spcBef>
                        <a:spcAft>
                          <a:spcPts val="0"/>
                        </a:spcAft>
                      </a:pPr>
                      <a:r>
                        <a:rPr lang="en-US" sz="1050" kern="0">
                          <a:effectLst/>
                        </a:rPr>
                        <a:t>1940-04-21</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17.64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19.07</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481911901"/>
                  </a:ext>
                </a:extLst>
              </a:tr>
              <a:tr h="144858">
                <a:tc>
                  <a:txBody>
                    <a:bodyPr/>
                    <a:lstStyle/>
                    <a:p>
                      <a:pPr marL="0" marR="0">
                        <a:lnSpc>
                          <a:spcPct val="100000"/>
                        </a:lnSpc>
                        <a:spcBef>
                          <a:spcPts val="0"/>
                        </a:spcBef>
                        <a:spcAft>
                          <a:spcPts val="0"/>
                        </a:spcAft>
                      </a:pPr>
                      <a:r>
                        <a:rPr lang="en-US" sz="1050" kern="0">
                          <a:solidFill>
                            <a:srgbClr val="C61096"/>
                          </a:solidFill>
                          <a:effectLst/>
                        </a:rPr>
                        <a:t>2020-11-16</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1.58</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15</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solidFill>
                            <a:srgbClr val="C61096"/>
                          </a:solidFill>
                          <a:effectLst/>
                        </a:rPr>
                        <a:t>16.58</a:t>
                      </a:r>
                      <a:endParaRPr lang="en-US" sz="1050" kern="100">
                        <a:solidFill>
                          <a:srgbClr val="C61096"/>
                        </a:solidFill>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solidFill>
                            <a:srgbClr val="C61096"/>
                          </a:solidFill>
                          <a:effectLst/>
                        </a:rPr>
                        <a:t>19</a:t>
                      </a:r>
                      <a:endParaRPr lang="en-US" sz="1050" kern="100" dirty="0">
                        <a:solidFill>
                          <a:srgbClr val="C61096"/>
                        </a:solidFill>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837507841"/>
                  </a:ext>
                </a:extLst>
              </a:tr>
              <a:tr h="144858">
                <a:tc>
                  <a:txBody>
                    <a:bodyPr/>
                    <a:lstStyle/>
                    <a:p>
                      <a:pPr marL="0" marR="0">
                        <a:lnSpc>
                          <a:spcPct val="100000"/>
                        </a:lnSpc>
                        <a:spcBef>
                          <a:spcPts val="0"/>
                        </a:spcBef>
                        <a:spcAft>
                          <a:spcPts val="0"/>
                        </a:spcAft>
                      </a:pPr>
                      <a:r>
                        <a:rPr lang="en-US" sz="1050" kern="0">
                          <a:effectLst/>
                        </a:rPr>
                        <a:t>1972-02-19</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3.13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17.13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18.9</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658446706"/>
                  </a:ext>
                </a:extLst>
              </a:tr>
              <a:tr h="144858">
                <a:tc>
                  <a:txBody>
                    <a:bodyPr/>
                    <a:lstStyle/>
                    <a:p>
                      <a:pPr marL="0" marR="0">
                        <a:lnSpc>
                          <a:spcPct val="100000"/>
                        </a:lnSpc>
                        <a:spcBef>
                          <a:spcPts val="0"/>
                        </a:spcBef>
                        <a:spcAft>
                          <a:spcPts val="0"/>
                        </a:spcAft>
                      </a:pPr>
                      <a:r>
                        <a:rPr lang="en-US" sz="1050" kern="0">
                          <a:effectLst/>
                        </a:rPr>
                        <a:t>1945-12-20</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1.27</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17.27</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18.32</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4171429682"/>
                  </a:ext>
                </a:extLst>
              </a:tr>
              <a:tr h="144858">
                <a:tc>
                  <a:txBody>
                    <a:bodyPr/>
                    <a:lstStyle/>
                    <a:p>
                      <a:pPr marL="0" marR="0">
                        <a:lnSpc>
                          <a:spcPct val="100000"/>
                        </a:lnSpc>
                        <a:spcBef>
                          <a:spcPts val="0"/>
                        </a:spcBef>
                        <a:spcAft>
                          <a:spcPts val="0"/>
                        </a:spcAft>
                      </a:pPr>
                      <a:r>
                        <a:rPr lang="en-US" sz="1050" kern="0">
                          <a:effectLst/>
                        </a:rPr>
                        <a:t>Carol-1954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2.36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15.36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18.1</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530239732"/>
                  </a:ext>
                </a:extLst>
              </a:tr>
              <a:tr h="144858">
                <a:tc>
                  <a:txBody>
                    <a:bodyPr/>
                    <a:lstStyle/>
                    <a:p>
                      <a:pPr marL="0" marR="0">
                        <a:lnSpc>
                          <a:spcPct val="100000"/>
                        </a:lnSpc>
                        <a:spcBef>
                          <a:spcPts val="0"/>
                        </a:spcBef>
                        <a:spcAft>
                          <a:spcPts val="0"/>
                        </a:spcAft>
                      </a:pPr>
                      <a:r>
                        <a:rPr lang="en-US" sz="1050" kern="0">
                          <a:effectLst/>
                        </a:rPr>
                        <a:t>Bob-1991</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1.46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12</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13.46</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16.8</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3809142143"/>
                  </a:ext>
                </a:extLst>
              </a:tr>
              <a:tr h="144858">
                <a:tc>
                  <a:txBody>
                    <a:bodyPr/>
                    <a:lstStyle/>
                    <a:p>
                      <a:pPr marL="0" marR="0">
                        <a:lnSpc>
                          <a:spcPct val="100000"/>
                        </a:lnSpc>
                        <a:spcBef>
                          <a:spcPts val="0"/>
                        </a:spcBef>
                        <a:spcAft>
                          <a:spcPts val="0"/>
                        </a:spcAft>
                      </a:pPr>
                      <a:r>
                        <a:rPr lang="en-US" sz="1050" kern="0">
                          <a:effectLst/>
                        </a:rPr>
                        <a:t>Edna-1954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2.84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12.5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15.34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16.6</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539858800"/>
                  </a:ext>
                </a:extLst>
              </a:tr>
              <a:tr h="289718">
                <a:tc>
                  <a:txBody>
                    <a:bodyPr/>
                    <a:lstStyle/>
                    <a:p>
                      <a:pPr marL="0" marR="0">
                        <a:lnSpc>
                          <a:spcPct val="100000"/>
                        </a:lnSpc>
                        <a:spcBef>
                          <a:spcPts val="0"/>
                        </a:spcBef>
                        <a:spcAft>
                          <a:spcPts val="0"/>
                        </a:spcAft>
                      </a:pPr>
                      <a:r>
                        <a:rPr lang="en-US" sz="1050" kern="0">
                          <a:effectLst/>
                        </a:rPr>
                        <a:t>Donna-1960</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2.41</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8</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10.41</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16.5</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106484187"/>
                  </a:ext>
                </a:extLst>
              </a:tr>
              <a:tr h="289718">
                <a:tc>
                  <a:txBody>
                    <a:bodyPr/>
                    <a:lstStyle/>
                    <a:p>
                      <a:pPr marL="0" marR="0">
                        <a:lnSpc>
                          <a:spcPct val="100000"/>
                        </a:lnSpc>
                        <a:spcBef>
                          <a:spcPts val="0"/>
                        </a:spcBef>
                        <a:spcAft>
                          <a:spcPts val="0"/>
                        </a:spcAft>
                      </a:pPr>
                      <a:r>
                        <a:rPr lang="en-US" sz="1050" kern="0">
                          <a:effectLst/>
                        </a:rPr>
                        <a:t>Ginny-1963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0.95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4</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4.95</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16.3</a:t>
                      </a:r>
                      <a:endParaRPr lang="en-US" sz="1050" kern="10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1037710256"/>
                  </a:ext>
                </a:extLst>
              </a:tr>
              <a:tr h="289718">
                <a:tc>
                  <a:txBody>
                    <a:bodyPr/>
                    <a:lstStyle/>
                    <a:p>
                      <a:pPr marL="0" marR="0">
                        <a:lnSpc>
                          <a:spcPct val="100000"/>
                        </a:lnSpc>
                        <a:spcBef>
                          <a:spcPts val="0"/>
                        </a:spcBef>
                        <a:spcAft>
                          <a:spcPts val="0"/>
                        </a:spcAft>
                      </a:pPr>
                      <a:r>
                        <a:rPr lang="en-US" sz="1050" kern="0">
                          <a:effectLst/>
                        </a:rPr>
                        <a:t>Gerda-1969</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1.23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10</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a:effectLst/>
                        </a:rPr>
                        <a:t>11.23</a:t>
                      </a:r>
                      <a:endParaRPr lang="en-US" sz="1050" kern="100">
                        <a:effectLst/>
                        <a:latin typeface="Arial" panose="020B0604020202020204" pitchFamily="34" charset="0"/>
                        <a:ea typeface="Calibri" panose="020F0502020204030204" pitchFamily="34" charset="0"/>
                      </a:endParaRPr>
                    </a:p>
                  </a:txBody>
                  <a:tcPr marL="47950" marR="47950" marT="0" marB="0" anchor="b"/>
                </a:tc>
                <a:tc>
                  <a:txBody>
                    <a:bodyPr/>
                    <a:lstStyle/>
                    <a:p>
                      <a:pPr marL="0" marR="0" algn="r">
                        <a:lnSpc>
                          <a:spcPct val="100000"/>
                        </a:lnSpc>
                        <a:spcBef>
                          <a:spcPts val="0"/>
                        </a:spcBef>
                        <a:spcAft>
                          <a:spcPts val="0"/>
                        </a:spcAft>
                      </a:pPr>
                      <a:r>
                        <a:rPr lang="en-US" sz="1050" kern="0" dirty="0">
                          <a:effectLst/>
                        </a:rPr>
                        <a:t>16</a:t>
                      </a:r>
                      <a:endParaRPr lang="en-US" sz="1050" kern="100" dirty="0">
                        <a:effectLst/>
                        <a:latin typeface="Arial" panose="020B0604020202020204" pitchFamily="34" charset="0"/>
                        <a:ea typeface="Calibri" panose="020F0502020204030204" pitchFamily="34" charset="0"/>
                      </a:endParaRPr>
                    </a:p>
                  </a:txBody>
                  <a:tcPr marL="47950" marR="47950" marT="0" marB="0" anchor="b"/>
                </a:tc>
                <a:extLst>
                  <a:ext uri="{0D108BD9-81ED-4DB2-BD59-A6C34878D82A}">
                    <a16:rowId xmlns:a16="http://schemas.microsoft.com/office/drawing/2014/main" val="2294025512"/>
                  </a:ext>
                </a:extLst>
              </a:tr>
            </a:tbl>
          </a:graphicData>
        </a:graphic>
      </p:graphicFrame>
      <p:sp>
        <p:nvSpPr>
          <p:cNvPr id="8" name="TextBox 7">
            <a:extLst>
              <a:ext uri="{FF2B5EF4-FFF2-40B4-BE49-F238E27FC236}">
                <a16:creationId xmlns:a16="http://schemas.microsoft.com/office/drawing/2014/main" id="{86F39E5F-9026-D731-4456-CA6362965A0F}"/>
              </a:ext>
            </a:extLst>
          </p:cNvPr>
          <p:cNvSpPr txBox="1"/>
          <p:nvPr/>
        </p:nvSpPr>
        <p:spPr>
          <a:xfrm>
            <a:off x="4946352" y="2362711"/>
            <a:ext cx="4025814"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Sorted by </a:t>
            </a:r>
            <a:r>
              <a:rPr lang="en-US" sz="2000" b="1" dirty="0">
                <a:latin typeface="Arial" panose="020B0604020202020204" pitchFamily="34" charset="0"/>
                <a:cs typeface="Arial" panose="020B0604020202020204" pitchFamily="34" charset="0"/>
              </a:rPr>
              <a:t>Maximum Water Level</a:t>
            </a:r>
          </a:p>
          <a:p>
            <a:pPr algn="ctr"/>
            <a:r>
              <a:rPr lang="en-US" sz="2000" dirty="0">
                <a:latin typeface="Arial" panose="020B0604020202020204" pitchFamily="34" charset="0"/>
                <a:cs typeface="Arial" panose="020B0604020202020204" pitchFamily="34" charset="0"/>
              </a:rPr>
              <a:t>(colored lines are events since 2018)</a:t>
            </a:r>
          </a:p>
        </p:txBody>
      </p:sp>
      <p:sp>
        <p:nvSpPr>
          <p:cNvPr id="9" name="TextBox 8">
            <a:extLst>
              <a:ext uri="{FF2B5EF4-FFF2-40B4-BE49-F238E27FC236}">
                <a16:creationId xmlns:a16="http://schemas.microsoft.com/office/drawing/2014/main" id="{0190D7A8-7B7B-9DBC-AFE1-4A3C637B2801}"/>
              </a:ext>
            </a:extLst>
          </p:cNvPr>
          <p:cNvSpPr txBox="1"/>
          <p:nvPr/>
        </p:nvSpPr>
        <p:spPr>
          <a:xfrm>
            <a:off x="4989310" y="644376"/>
            <a:ext cx="3982856" cy="1077218"/>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Water Levels at Rockland </a:t>
            </a:r>
            <a:r>
              <a:rPr lang="en-US" sz="2000" dirty="0">
                <a:latin typeface="Arial" panose="020B0604020202020204" pitchFamily="34" charset="0"/>
                <a:cs typeface="Arial" panose="020B0604020202020204" pitchFamily="34" charset="0"/>
              </a:rPr>
              <a:t>(interpolated between Bar Harbor and Portland)</a:t>
            </a:r>
          </a:p>
        </p:txBody>
      </p:sp>
    </p:spTree>
    <p:extLst>
      <p:ext uri="{BB962C8B-B14F-4D97-AF65-F5344CB8AC3E}">
        <p14:creationId xmlns:p14="http://schemas.microsoft.com/office/powerpoint/2010/main" val="68653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107" y="394798"/>
            <a:ext cx="8143402" cy="6240528"/>
          </a:xfrm>
          <a:prstGeom prst="rect">
            <a:avLst/>
          </a:prstGeom>
        </p:spPr>
      </p:pic>
    </p:spTree>
    <p:extLst>
      <p:ext uri="{BB962C8B-B14F-4D97-AF65-F5344CB8AC3E}">
        <p14:creationId xmlns:p14="http://schemas.microsoft.com/office/powerpoint/2010/main" val="15180498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3"/>
          </p:cNvPr>
          <p:cNvPicPr>
            <a:picLocks noChangeAspect="1" noChangeArrowheads="1"/>
          </p:cNvPicPr>
          <p:nvPr/>
        </p:nvPicPr>
        <p:blipFill>
          <a:blip r:embed="rId4"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Calibri" panose="020F0502020204030204"/>
                <a:ea typeface="+mn-ea"/>
                <a:cs typeface="+mn-cs"/>
              </a:rPr>
              <a:t>“Any doubling of the percentage of carbon dioxide in the air would raise the temperature of the earth's surface by 4°; and if the carbon dioxide were increased fourfold, the temperature would rise by 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Världarnas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utveckling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Worlds in the Making),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1906</a:t>
            </a:r>
          </a:p>
        </p:txBody>
      </p:sp>
    </p:spTree>
    <p:extLst>
      <p:ext uri="{BB962C8B-B14F-4D97-AF65-F5344CB8AC3E}">
        <p14:creationId xmlns:p14="http://schemas.microsoft.com/office/powerpoint/2010/main" val="2265837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3862615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59445" y="0"/>
            <a:ext cx="3839626" cy="6766749"/>
          </a:xfrm>
          <a:prstGeom prst="rect">
            <a:avLst/>
          </a:prstGeom>
        </p:spPr>
      </p:pic>
      <p:sp>
        <p:nvSpPr>
          <p:cNvPr id="5" name="TextBox 4"/>
          <p:cNvSpPr txBox="1"/>
          <p:nvPr/>
        </p:nvSpPr>
        <p:spPr>
          <a:xfrm>
            <a:off x="349008" y="1216686"/>
            <a:ext cx="346215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Equilibrium global temperature response to doubling of CO</a:t>
            </a:r>
            <a:r>
              <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two generations of global climate models</a:t>
            </a:r>
            <a:endPar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102492" y="5935752"/>
            <a:ext cx="16193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Previous generation models</a:t>
            </a:r>
          </a:p>
        </p:txBody>
      </p:sp>
      <p:sp>
        <p:nvSpPr>
          <p:cNvPr id="7" name="TextBox 6"/>
          <p:cNvSpPr txBox="1"/>
          <p:nvPr/>
        </p:nvSpPr>
        <p:spPr>
          <a:xfrm>
            <a:off x="6267014" y="5935752"/>
            <a:ext cx="16193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generation models</a:t>
            </a:r>
          </a:p>
        </p:txBody>
      </p:sp>
      <p:cxnSp>
        <p:nvCxnSpPr>
          <p:cNvPr id="9" name="Straight Connector 8"/>
          <p:cNvCxnSpPr/>
          <p:nvPr/>
        </p:nvCxnSpPr>
        <p:spPr>
          <a:xfrm flipV="1">
            <a:off x="4851206" y="2826962"/>
            <a:ext cx="3447865" cy="209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87216" y="3044820"/>
            <a:ext cx="15635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Arhennius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3" name="Straight Arrow Connector 12"/>
          <p:cNvCxnSpPr/>
          <p:nvPr/>
        </p:nvCxnSpPr>
        <p:spPr>
          <a:xfrm flipV="1">
            <a:off x="4634821" y="2917704"/>
            <a:ext cx="467671" cy="24430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594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7667" y="964537"/>
            <a:ext cx="7936290" cy="5601257"/>
          </a:xfrm>
          <a:prstGeom prst="rect">
            <a:avLst/>
          </a:prstGeom>
        </p:spPr>
      </p:pic>
      <p:sp>
        <p:nvSpPr>
          <p:cNvPr id="3" name="TextBox 2"/>
          <p:cNvSpPr txBox="1"/>
          <p:nvPr/>
        </p:nvSpPr>
        <p:spPr>
          <a:xfrm>
            <a:off x="1712421" y="390698"/>
            <a:ext cx="60932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Wind Power Dissipation, 1981-2000</a:t>
            </a:r>
          </a:p>
        </p:txBody>
      </p:sp>
    </p:spTree>
    <p:extLst>
      <p:ext uri="{BB962C8B-B14F-4D97-AF65-F5344CB8AC3E}">
        <p14:creationId xmlns:p14="http://schemas.microsoft.com/office/powerpoint/2010/main" val="2794237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332" y="842243"/>
            <a:ext cx="7945020" cy="5607418"/>
          </a:xfrm>
          <a:prstGeom prst="rect">
            <a:avLst/>
          </a:prstGeom>
        </p:spPr>
      </p:pic>
      <p:sp>
        <p:nvSpPr>
          <p:cNvPr id="3" name="TextBox 2"/>
          <p:cNvSpPr txBox="1"/>
          <p:nvPr/>
        </p:nvSpPr>
        <p:spPr>
          <a:xfrm>
            <a:off x="1712421" y="390698"/>
            <a:ext cx="60932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Wind Power Dissipation, 2081-2100</a:t>
            </a:r>
          </a:p>
        </p:txBody>
      </p:sp>
    </p:spTree>
    <p:extLst>
      <p:ext uri="{BB962C8B-B14F-4D97-AF65-F5344CB8AC3E}">
        <p14:creationId xmlns:p14="http://schemas.microsoft.com/office/powerpoint/2010/main" val="2419834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365127"/>
            <a:ext cx="7886700" cy="912812"/>
          </a:xfrm>
        </p:spPr>
        <p:txBody>
          <a:bodyPr>
            <a:normAutofit fontScale="90000"/>
          </a:bodyPr>
          <a:lstStyle/>
          <a:p>
            <a:pPr eaLnBrk="1" hangingPunct="1"/>
            <a:r>
              <a:rPr lang="en-US" dirty="0">
                <a:solidFill>
                  <a:srgbClr val="002060"/>
                </a:solidFill>
                <a:effectLst>
                  <a:outerShdw blurRad="38100" dist="38100" dir="2700000" algn="tl">
                    <a:srgbClr val="000000">
                      <a:alpha val="43137"/>
                    </a:srgbClr>
                  </a:outerShdw>
                </a:effectLst>
              </a:rPr>
              <a:t>Hurricane Risk Assessment:  The Problem</a:t>
            </a:r>
          </a:p>
        </p:txBody>
      </p:sp>
      <p:pic>
        <p:nvPicPr>
          <p:cNvPr id="21507" name="Picture 4" descr="C:\Users\Kerry Emaanuel\World Bank Project\miroc_pdf.png"/>
          <p:cNvPicPr>
            <a:picLocks noChangeAspect="1" noChangeArrowheads="1"/>
          </p:cNvPicPr>
          <p:nvPr/>
        </p:nvPicPr>
        <p:blipFill>
          <a:blip r:embed="rId2" cstate="print"/>
          <a:srcRect/>
          <a:stretch>
            <a:fillRect/>
          </a:stretch>
        </p:blipFill>
        <p:spPr bwMode="auto">
          <a:xfrm>
            <a:off x="273538" y="2533869"/>
            <a:ext cx="4191000" cy="3141662"/>
          </a:xfrm>
          <a:prstGeom prst="rect">
            <a:avLst/>
          </a:prstGeom>
          <a:noFill/>
          <a:ln w="9525">
            <a:noFill/>
            <a:miter lim="800000"/>
            <a:headEnd/>
            <a:tailEnd/>
          </a:ln>
        </p:spPr>
      </p:pic>
      <p:sp>
        <p:nvSpPr>
          <p:cNvPr id="21509" name="TextBox 7"/>
          <p:cNvSpPr txBox="1">
            <a:spLocks noChangeArrowheads="1"/>
          </p:cNvSpPr>
          <p:nvPr/>
        </p:nvSpPr>
        <p:spPr bwMode="auto">
          <a:xfrm>
            <a:off x="552938"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Probability Density of U.S. TC Wind Damages</a:t>
            </a:r>
          </a:p>
        </p:txBody>
      </p:sp>
      <p:sp>
        <p:nvSpPr>
          <p:cNvPr id="21510" name="TextBox 8"/>
          <p:cNvSpPr txBox="1">
            <a:spLocks noChangeArrowheads="1"/>
          </p:cNvSpPr>
          <p:nvPr/>
        </p:nvSpPr>
        <p:spPr bwMode="auto">
          <a:xfrm>
            <a:off x="5086350"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Damage Probability</a:t>
            </a:r>
          </a:p>
        </p:txBody>
      </p:sp>
      <p:pic>
        <p:nvPicPr>
          <p:cNvPr id="1026" name="Picture 2" descr="C:\Users\Kerry Emaanuel\World Bank Project\miroc_dam_prob.png"/>
          <p:cNvPicPr>
            <a:picLocks noChangeAspect="1" noChangeArrowheads="1"/>
          </p:cNvPicPr>
          <p:nvPr/>
        </p:nvPicPr>
        <p:blipFill>
          <a:blip r:embed="rId3" cstate="print"/>
          <a:srcRect/>
          <a:stretch>
            <a:fillRect/>
          </a:stretch>
        </p:blipFill>
        <p:spPr bwMode="auto">
          <a:xfrm>
            <a:off x="4628549" y="2516917"/>
            <a:ext cx="4165712" cy="3123045"/>
          </a:xfrm>
          <a:prstGeom prst="rect">
            <a:avLst/>
          </a:prstGeom>
          <a:noFill/>
        </p:spPr>
      </p:pic>
      <p:sp>
        <p:nvSpPr>
          <p:cNvPr id="2" name="TextBox 1"/>
          <p:cNvSpPr txBox="1"/>
          <p:nvPr/>
        </p:nvSpPr>
        <p:spPr>
          <a:xfrm>
            <a:off x="695569" y="1992923"/>
            <a:ext cx="32863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Probability</a:t>
            </a:r>
          </a:p>
        </p:txBody>
      </p:sp>
      <p:sp>
        <p:nvSpPr>
          <p:cNvPr id="3" name="TextBox 2"/>
          <p:cNvSpPr txBox="1"/>
          <p:nvPr/>
        </p:nvSpPr>
        <p:spPr>
          <a:xfrm>
            <a:off x="5429250" y="1992923"/>
            <a:ext cx="2743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Damage Probability</a:t>
            </a:r>
          </a:p>
        </p:txBody>
      </p:sp>
    </p:spTree>
    <p:extLst>
      <p:ext uri="{BB962C8B-B14F-4D97-AF65-F5344CB8AC3E}">
        <p14:creationId xmlns:p14="http://schemas.microsoft.com/office/powerpoint/2010/main" val="35280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fade">
                                      <p:cBhvr>
                                        <p:cTn id="17" dur="500"/>
                                        <p:tgtEl>
                                          <p:spTgt spid="21510"/>
                                        </p:tgtEl>
                                      </p:cBhvr>
                                    </p:animEffect>
                                  </p:childTnLst>
                                </p:cTn>
                              </p:par>
                              <p:par>
                                <p:cTn id="18" presetID="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B5B64-5791-B0E6-2440-9850C3421BC0}"/>
              </a:ext>
            </a:extLst>
          </p:cNvPr>
          <p:cNvPicPr>
            <a:picLocks noChangeAspect="1"/>
          </p:cNvPicPr>
          <p:nvPr/>
        </p:nvPicPr>
        <p:blipFill>
          <a:blip r:embed="rId2"/>
          <a:stretch>
            <a:fillRect/>
          </a:stretch>
        </p:blipFill>
        <p:spPr>
          <a:xfrm>
            <a:off x="1616743" y="0"/>
            <a:ext cx="5910513" cy="6858000"/>
          </a:xfrm>
          <a:prstGeom prst="rect">
            <a:avLst/>
          </a:prstGeom>
        </p:spPr>
      </p:pic>
    </p:spTree>
    <p:extLst>
      <p:ext uri="{BB962C8B-B14F-4D97-AF65-F5344CB8AC3E}">
        <p14:creationId xmlns:p14="http://schemas.microsoft.com/office/powerpoint/2010/main" val="250032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3EE92E-F3D4-3FE5-C51C-DB70DCD73F23}"/>
              </a:ext>
            </a:extLst>
          </p:cNvPr>
          <p:cNvGraphicFramePr>
            <a:graphicFrameLocks noGrp="1"/>
          </p:cNvGraphicFramePr>
          <p:nvPr>
            <p:extLst>
              <p:ext uri="{D42A27DB-BD31-4B8C-83A1-F6EECF244321}">
                <p14:modId xmlns:p14="http://schemas.microsoft.com/office/powerpoint/2010/main" val="2003251964"/>
              </p:ext>
            </p:extLst>
          </p:nvPr>
        </p:nvGraphicFramePr>
        <p:xfrm>
          <a:off x="520164" y="272992"/>
          <a:ext cx="4051836" cy="5681694"/>
        </p:xfrm>
        <a:graphic>
          <a:graphicData uri="http://schemas.openxmlformats.org/drawingml/2006/table">
            <a:tbl>
              <a:tblPr firstRow="1" firstCol="1" bandRow="1">
                <a:tableStyleId>{5C22544A-7EE6-4342-B048-85BDC9FD1C3A}</a:tableStyleId>
              </a:tblPr>
              <a:tblGrid>
                <a:gridCol w="964058">
                  <a:extLst>
                    <a:ext uri="{9D8B030D-6E8A-4147-A177-3AD203B41FA5}">
                      <a16:colId xmlns:a16="http://schemas.microsoft.com/office/drawing/2014/main" val="1545436284"/>
                    </a:ext>
                  </a:extLst>
                </a:gridCol>
                <a:gridCol w="586817">
                  <a:extLst>
                    <a:ext uri="{9D8B030D-6E8A-4147-A177-3AD203B41FA5}">
                      <a16:colId xmlns:a16="http://schemas.microsoft.com/office/drawing/2014/main" val="597719703"/>
                    </a:ext>
                  </a:extLst>
                </a:gridCol>
                <a:gridCol w="782423">
                  <a:extLst>
                    <a:ext uri="{9D8B030D-6E8A-4147-A177-3AD203B41FA5}">
                      <a16:colId xmlns:a16="http://schemas.microsoft.com/office/drawing/2014/main" val="3950493188"/>
                    </a:ext>
                  </a:extLst>
                </a:gridCol>
                <a:gridCol w="698592">
                  <a:extLst>
                    <a:ext uri="{9D8B030D-6E8A-4147-A177-3AD203B41FA5}">
                      <a16:colId xmlns:a16="http://schemas.microsoft.com/office/drawing/2014/main" val="3340916188"/>
                    </a:ext>
                  </a:extLst>
                </a:gridCol>
                <a:gridCol w="1019946">
                  <a:extLst>
                    <a:ext uri="{9D8B030D-6E8A-4147-A177-3AD203B41FA5}">
                      <a16:colId xmlns:a16="http://schemas.microsoft.com/office/drawing/2014/main" val="1017814467"/>
                    </a:ext>
                  </a:extLst>
                </a:gridCol>
              </a:tblGrid>
              <a:tr h="804418">
                <a:tc>
                  <a:txBody>
                    <a:bodyPr/>
                    <a:lstStyle/>
                    <a:p>
                      <a:pPr marL="0" marR="0" algn="ctr">
                        <a:lnSpc>
                          <a:spcPct val="107000"/>
                        </a:lnSpc>
                        <a:spcBef>
                          <a:spcPts val="0"/>
                        </a:spcBef>
                        <a:spcAft>
                          <a:spcPts val="800"/>
                        </a:spcAft>
                      </a:pPr>
                      <a:r>
                        <a:rPr lang="en-US" sz="1100" kern="100" dirty="0">
                          <a:effectLst/>
                        </a:rPr>
                        <a:t>Storm name</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Surge level (ft)</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Normal Tide Level (STND, ft) at Rockland</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Estimated max water level (ft)</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Interpolated Maximum Water level (STND)</a:t>
                      </a:r>
                      <a:endParaRPr lang="en-US" sz="1100" kern="100" dirty="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4191551281"/>
                  </a:ext>
                </a:extLst>
              </a:tr>
              <a:tr h="119203">
                <a:tc>
                  <a:txBody>
                    <a:bodyPr/>
                    <a:lstStyle/>
                    <a:p>
                      <a:pPr marL="0" marR="0">
                        <a:lnSpc>
                          <a:spcPct val="107000"/>
                        </a:lnSpc>
                        <a:spcBef>
                          <a:spcPts val="0"/>
                        </a:spcBef>
                        <a:spcAft>
                          <a:spcPts val="0"/>
                        </a:spcAft>
                      </a:pPr>
                      <a:r>
                        <a:rPr lang="en-US" sz="1100" kern="100">
                          <a:solidFill>
                            <a:srgbClr val="C61096"/>
                          </a:solidFill>
                          <a:effectLst/>
                        </a:rPr>
                        <a:t>2018-01-04</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3.23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10.5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13.73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20</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4129344537"/>
                  </a:ext>
                </a:extLst>
              </a:tr>
              <a:tr h="119203">
                <a:tc>
                  <a:txBody>
                    <a:bodyPr/>
                    <a:lstStyle/>
                    <a:p>
                      <a:pPr marL="0" marR="0">
                        <a:lnSpc>
                          <a:spcPct val="107000"/>
                        </a:lnSpc>
                        <a:spcBef>
                          <a:spcPts val="0"/>
                        </a:spcBef>
                        <a:spcAft>
                          <a:spcPts val="0"/>
                        </a:spcAft>
                      </a:pPr>
                      <a:r>
                        <a:rPr lang="en-US" sz="1100" kern="100">
                          <a:effectLst/>
                        </a:rPr>
                        <a:t>1972-02-19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3.13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18.9</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452971283"/>
                  </a:ext>
                </a:extLst>
              </a:tr>
              <a:tr h="119203">
                <a:tc>
                  <a:txBody>
                    <a:bodyPr/>
                    <a:lstStyle/>
                    <a:p>
                      <a:pPr marL="0" marR="0">
                        <a:lnSpc>
                          <a:spcPct val="107000"/>
                        </a:lnSpc>
                        <a:spcBef>
                          <a:spcPts val="0"/>
                        </a:spcBef>
                        <a:spcAft>
                          <a:spcPts val="0"/>
                        </a:spcAft>
                      </a:pPr>
                      <a:r>
                        <a:rPr lang="en-US" sz="1100" kern="100">
                          <a:effectLst/>
                        </a:rPr>
                        <a:t>1963-01-27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3.04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16.54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19.2</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705322844"/>
                  </a:ext>
                </a:extLst>
              </a:tr>
              <a:tr h="119203">
                <a:tc>
                  <a:txBody>
                    <a:bodyPr/>
                    <a:lstStyle/>
                    <a:p>
                      <a:pPr marL="0" marR="0">
                        <a:lnSpc>
                          <a:spcPct val="107000"/>
                        </a:lnSpc>
                        <a:spcBef>
                          <a:spcPts val="0"/>
                        </a:spcBef>
                        <a:spcAft>
                          <a:spcPts val="0"/>
                        </a:spcAft>
                      </a:pPr>
                      <a:r>
                        <a:rPr lang="en-US" sz="1100" kern="100">
                          <a:effectLst/>
                        </a:rPr>
                        <a:t>Edna-1954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2.84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12.5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15.34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962644569"/>
                  </a:ext>
                </a:extLst>
              </a:tr>
              <a:tr h="119203">
                <a:tc>
                  <a:txBody>
                    <a:bodyPr/>
                    <a:lstStyle/>
                    <a:p>
                      <a:pPr marL="0" marR="0">
                        <a:lnSpc>
                          <a:spcPct val="107000"/>
                        </a:lnSpc>
                        <a:spcBef>
                          <a:spcPts val="0"/>
                        </a:spcBef>
                        <a:spcAft>
                          <a:spcPts val="0"/>
                        </a:spcAft>
                      </a:pPr>
                      <a:r>
                        <a:rPr lang="en-US" sz="1100" kern="100">
                          <a:effectLst/>
                        </a:rPr>
                        <a:t>1953-02-16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effectLst/>
                        </a:rPr>
                        <a:t>19.1</a:t>
                      </a:r>
                      <a:endParaRPr lang="en-US" sz="1100" kern="100" dirty="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694055259"/>
                  </a:ext>
                </a:extLst>
              </a:tr>
              <a:tr h="119203">
                <a:tc>
                  <a:txBody>
                    <a:bodyPr/>
                    <a:lstStyle/>
                    <a:p>
                      <a:pPr marL="0" marR="0">
                        <a:lnSpc>
                          <a:spcPct val="107000"/>
                        </a:lnSpc>
                        <a:spcBef>
                          <a:spcPts val="0"/>
                        </a:spcBef>
                        <a:spcAft>
                          <a:spcPts val="0"/>
                        </a:spcAft>
                      </a:pPr>
                      <a:r>
                        <a:rPr lang="en-US" sz="1100" kern="100">
                          <a:solidFill>
                            <a:srgbClr val="C61096"/>
                          </a:solidFill>
                          <a:effectLst/>
                        </a:rPr>
                        <a:t>2024-01-10</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2.78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14.5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17.28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20.42</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532064102"/>
                  </a:ext>
                </a:extLst>
              </a:tr>
              <a:tr h="119203">
                <a:tc>
                  <a:txBody>
                    <a:bodyPr/>
                    <a:lstStyle/>
                    <a:p>
                      <a:pPr marL="0" marR="0">
                        <a:lnSpc>
                          <a:spcPct val="107000"/>
                        </a:lnSpc>
                        <a:spcBef>
                          <a:spcPts val="0"/>
                        </a:spcBef>
                        <a:spcAft>
                          <a:spcPts val="0"/>
                        </a:spcAft>
                      </a:pPr>
                      <a:r>
                        <a:rPr lang="en-US" sz="1100" kern="100">
                          <a:solidFill>
                            <a:srgbClr val="C61096"/>
                          </a:solidFill>
                          <a:effectLst/>
                        </a:rPr>
                        <a:t>2024-01-13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2.75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15</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17.75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21.04</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419589286"/>
                  </a:ext>
                </a:extLst>
              </a:tr>
              <a:tr h="119203">
                <a:tc>
                  <a:txBody>
                    <a:bodyPr/>
                    <a:lstStyle/>
                    <a:p>
                      <a:pPr marL="0" marR="0">
                        <a:lnSpc>
                          <a:spcPct val="107000"/>
                        </a:lnSpc>
                        <a:spcBef>
                          <a:spcPts val="0"/>
                        </a:spcBef>
                        <a:spcAft>
                          <a:spcPts val="0"/>
                        </a:spcAft>
                      </a:pPr>
                      <a:r>
                        <a:rPr lang="en-US" sz="1100" kern="100">
                          <a:effectLst/>
                        </a:rPr>
                        <a:t>1944-11-30</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2.74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18.74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19.37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944831149"/>
                  </a:ext>
                </a:extLst>
              </a:tr>
              <a:tr h="119203">
                <a:tc>
                  <a:txBody>
                    <a:bodyPr/>
                    <a:lstStyle/>
                    <a:p>
                      <a:pPr marL="0" marR="0">
                        <a:lnSpc>
                          <a:spcPct val="107000"/>
                        </a:lnSpc>
                        <a:spcBef>
                          <a:spcPts val="0"/>
                        </a:spcBef>
                        <a:spcAft>
                          <a:spcPts val="0"/>
                        </a:spcAft>
                      </a:pPr>
                      <a:r>
                        <a:rPr lang="en-US" sz="1100" kern="100">
                          <a:effectLst/>
                        </a:rPr>
                        <a:t>1978-01-09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20.17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535518715"/>
                  </a:ext>
                </a:extLst>
              </a:tr>
              <a:tr h="119203">
                <a:tc>
                  <a:txBody>
                    <a:bodyPr/>
                    <a:lstStyle/>
                    <a:p>
                      <a:pPr marL="0" marR="0">
                        <a:lnSpc>
                          <a:spcPct val="107000"/>
                        </a:lnSpc>
                        <a:spcBef>
                          <a:spcPts val="0"/>
                        </a:spcBef>
                        <a:spcAft>
                          <a:spcPts val="0"/>
                        </a:spcAft>
                      </a:pPr>
                      <a:r>
                        <a:rPr lang="en-US" sz="1100" kern="100">
                          <a:solidFill>
                            <a:srgbClr val="C61096"/>
                          </a:solidFill>
                          <a:effectLst/>
                        </a:rPr>
                        <a:t>2022-12-23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2.5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12.8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15.3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19.9</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629898567"/>
                  </a:ext>
                </a:extLst>
              </a:tr>
              <a:tr h="119203">
                <a:tc>
                  <a:txBody>
                    <a:bodyPr/>
                    <a:lstStyle/>
                    <a:p>
                      <a:pPr marL="0" marR="0">
                        <a:lnSpc>
                          <a:spcPct val="107000"/>
                        </a:lnSpc>
                        <a:spcBef>
                          <a:spcPts val="0"/>
                        </a:spcBef>
                        <a:spcAft>
                          <a:spcPts val="0"/>
                        </a:spcAft>
                      </a:pPr>
                      <a:r>
                        <a:rPr lang="en-US" sz="1100" kern="100">
                          <a:effectLst/>
                        </a:rPr>
                        <a:t>1987-01-02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2.44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17.44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395928593"/>
                  </a:ext>
                </a:extLst>
              </a:tr>
              <a:tr h="223815">
                <a:tc>
                  <a:txBody>
                    <a:bodyPr/>
                    <a:lstStyle/>
                    <a:p>
                      <a:pPr marL="0" marR="0">
                        <a:lnSpc>
                          <a:spcPct val="107000"/>
                        </a:lnSpc>
                        <a:spcBef>
                          <a:spcPts val="0"/>
                        </a:spcBef>
                        <a:spcAft>
                          <a:spcPts val="0"/>
                        </a:spcAft>
                      </a:pPr>
                      <a:r>
                        <a:rPr lang="en-US" sz="1100" kern="100">
                          <a:effectLst/>
                        </a:rPr>
                        <a:t>Donna-1960</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2.41</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10.41</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16.5</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787671845"/>
                  </a:ext>
                </a:extLst>
              </a:tr>
              <a:tr h="119203">
                <a:tc>
                  <a:txBody>
                    <a:bodyPr/>
                    <a:lstStyle/>
                    <a:p>
                      <a:pPr marL="0" marR="0">
                        <a:lnSpc>
                          <a:spcPct val="107000"/>
                        </a:lnSpc>
                        <a:spcBef>
                          <a:spcPts val="0"/>
                        </a:spcBef>
                        <a:spcAft>
                          <a:spcPts val="0"/>
                        </a:spcAft>
                      </a:pPr>
                      <a:r>
                        <a:rPr lang="en-US" sz="1100" kern="100">
                          <a:effectLst/>
                        </a:rPr>
                        <a:t>Carol-1954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2.36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15.36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18.1</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443256084"/>
                  </a:ext>
                </a:extLst>
              </a:tr>
              <a:tr h="119203">
                <a:tc>
                  <a:txBody>
                    <a:bodyPr/>
                    <a:lstStyle/>
                    <a:p>
                      <a:pPr marL="0" marR="0">
                        <a:lnSpc>
                          <a:spcPct val="107000"/>
                        </a:lnSpc>
                        <a:spcBef>
                          <a:spcPts val="0"/>
                        </a:spcBef>
                        <a:spcAft>
                          <a:spcPts val="0"/>
                        </a:spcAft>
                      </a:pPr>
                      <a:r>
                        <a:rPr lang="en-US" sz="1100" kern="100">
                          <a:effectLst/>
                        </a:rPr>
                        <a:t>1978-02-07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20.16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433341122"/>
                  </a:ext>
                </a:extLst>
              </a:tr>
              <a:tr h="119203">
                <a:tc>
                  <a:txBody>
                    <a:bodyPr/>
                    <a:lstStyle/>
                    <a:p>
                      <a:pPr marL="0" marR="0">
                        <a:lnSpc>
                          <a:spcPct val="107000"/>
                        </a:lnSpc>
                        <a:spcBef>
                          <a:spcPts val="0"/>
                        </a:spcBef>
                        <a:spcAft>
                          <a:spcPts val="0"/>
                        </a:spcAft>
                      </a:pPr>
                      <a:r>
                        <a:rPr lang="en-US" sz="1100" kern="100">
                          <a:effectLst/>
                        </a:rPr>
                        <a:t>1990-12-04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1.86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671982154"/>
                  </a:ext>
                </a:extLst>
              </a:tr>
              <a:tr h="119203">
                <a:tc>
                  <a:txBody>
                    <a:bodyPr/>
                    <a:lstStyle/>
                    <a:p>
                      <a:pPr marL="0" marR="0">
                        <a:lnSpc>
                          <a:spcPct val="107000"/>
                        </a:lnSpc>
                        <a:spcBef>
                          <a:spcPts val="0"/>
                        </a:spcBef>
                        <a:spcAft>
                          <a:spcPts val="0"/>
                        </a:spcAft>
                      </a:pPr>
                      <a:r>
                        <a:rPr lang="en-US" sz="1100" kern="100">
                          <a:effectLst/>
                        </a:rPr>
                        <a:t>1931-03-04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19.17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572062624"/>
                  </a:ext>
                </a:extLst>
              </a:tr>
              <a:tr h="119203">
                <a:tc>
                  <a:txBody>
                    <a:bodyPr/>
                    <a:lstStyle/>
                    <a:p>
                      <a:pPr marL="0" marR="0">
                        <a:lnSpc>
                          <a:spcPct val="107000"/>
                        </a:lnSpc>
                        <a:spcBef>
                          <a:spcPts val="0"/>
                        </a:spcBef>
                        <a:spcAft>
                          <a:spcPts val="0"/>
                        </a:spcAft>
                      </a:pPr>
                      <a:r>
                        <a:rPr lang="en-US" sz="1100" kern="100">
                          <a:effectLst/>
                        </a:rPr>
                        <a:t>2007-04-16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1.65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15.65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20.4</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407372098"/>
                  </a:ext>
                </a:extLst>
              </a:tr>
              <a:tr h="119203">
                <a:tc>
                  <a:txBody>
                    <a:bodyPr/>
                    <a:lstStyle/>
                    <a:p>
                      <a:pPr marL="0" marR="0">
                        <a:lnSpc>
                          <a:spcPct val="107000"/>
                        </a:lnSpc>
                        <a:spcBef>
                          <a:spcPts val="0"/>
                        </a:spcBef>
                        <a:spcAft>
                          <a:spcPts val="0"/>
                        </a:spcAft>
                      </a:pPr>
                      <a:r>
                        <a:rPr lang="en-US" sz="1100" kern="100">
                          <a:effectLst/>
                        </a:rPr>
                        <a:t>1940-04-21</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1.64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17.64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19.07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795317404"/>
                  </a:ext>
                </a:extLst>
              </a:tr>
              <a:tr h="119203">
                <a:tc>
                  <a:txBody>
                    <a:bodyPr/>
                    <a:lstStyle/>
                    <a:p>
                      <a:pPr marL="0" marR="0">
                        <a:lnSpc>
                          <a:spcPct val="107000"/>
                        </a:lnSpc>
                        <a:spcBef>
                          <a:spcPts val="0"/>
                        </a:spcBef>
                        <a:spcAft>
                          <a:spcPts val="0"/>
                        </a:spcAft>
                      </a:pPr>
                      <a:r>
                        <a:rPr lang="en-US" sz="1100" kern="100">
                          <a:solidFill>
                            <a:srgbClr val="C61096"/>
                          </a:solidFill>
                          <a:effectLst/>
                        </a:rPr>
                        <a:t>2020-11-16</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dirty="0">
                          <a:solidFill>
                            <a:srgbClr val="C61096"/>
                          </a:solidFill>
                          <a:effectLst/>
                        </a:rPr>
                        <a:t>1.58</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16.58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19</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379703346"/>
                  </a:ext>
                </a:extLst>
              </a:tr>
              <a:tr h="119203">
                <a:tc>
                  <a:txBody>
                    <a:bodyPr/>
                    <a:lstStyle/>
                    <a:p>
                      <a:pPr marL="0" marR="0">
                        <a:lnSpc>
                          <a:spcPct val="107000"/>
                        </a:lnSpc>
                        <a:spcBef>
                          <a:spcPts val="0"/>
                        </a:spcBef>
                        <a:spcAft>
                          <a:spcPts val="0"/>
                        </a:spcAft>
                      </a:pPr>
                      <a:r>
                        <a:rPr lang="en-US" sz="1100" kern="100">
                          <a:effectLst/>
                        </a:rPr>
                        <a:t>1959-12-29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1.53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17.53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19.9</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834768074"/>
                  </a:ext>
                </a:extLst>
              </a:tr>
              <a:tr h="119203">
                <a:tc>
                  <a:txBody>
                    <a:bodyPr/>
                    <a:lstStyle/>
                    <a:p>
                      <a:pPr marL="0" marR="0">
                        <a:lnSpc>
                          <a:spcPct val="107000"/>
                        </a:lnSpc>
                        <a:spcBef>
                          <a:spcPts val="0"/>
                        </a:spcBef>
                        <a:spcAft>
                          <a:spcPts val="0"/>
                        </a:spcAft>
                      </a:pPr>
                      <a:r>
                        <a:rPr lang="en-US" sz="1100" kern="100">
                          <a:effectLst/>
                        </a:rPr>
                        <a:t>Bob-1991</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1.46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13.46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301464971"/>
                  </a:ext>
                </a:extLst>
              </a:tr>
              <a:tr h="119203">
                <a:tc>
                  <a:txBody>
                    <a:bodyPr/>
                    <a:lstStyle/>
                    <a:p>
                      <a:pPr marL="0" marR="0">
                        <a:lnSpc>
                          <a:spcPct val="107000"/>
                        </a:lnSpc>
                        <a:spcBef>
                          <a:spcPts val="0"/>
                        </a:spcBef>
                        <a:spcAft>
                          <a:spcPts val="0"/>
                        </a:spcAft>
                      </a:pPr>
                      <a:r>
                        <a:rPr lang="en-US" sz="1100" kern="100">
                          <a:effectLst/>
                        </a:rPr>
                        <a:t>1958-04-07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1.38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16.38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19.45</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612596676"/>
                  </a:ext>
                </a:extLst>
              </a:tr>
              <a:tr h="119203">
                <a:tc>
                  <a:txBody>
                    <a:bodyPr/>
                    <a:lstStyle/>
                    <a:p>
                      <a:pPr marL="0" marR="0">
                        <a:lnSpc>
                          <a:spcPct val="107000"/>
                        </a:lnSpc>
                        <a:spcBef>
                          <a:spcPts val="0"/>
                        </a:spcBef>
                        <a:spcAft>
                          <a:spcPts val="0"/>
                        </a:spcAft>
                      </a:pPr>
                      <a:r>
                        <a:rPr lang="en-US" sz="1100" kern="100">
                          <a:effectLst/>
                        </a:rPr>
                        <a:t>1945-12-20</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18.32</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690854179"/>
                  </a:ext>
                </a:extLst>
              </a:tr>
              <a:tr h="223815">
                <a:tc>
                  <a:txBody>
                    <a:bodyPr/>
                    <a:lstStyle/>
                    <a:p>
                      <a:pPr marL="0" marR="0">
                        <a:lnSpc>
                          <a:spcPct val="107000"/>
                        </a:lnSpc>
                        <a:spcBef>
                          <a:spcPts val="0"/>
                        </a:spcBef>
                        <a:spcAft>
                          <a:spcPts val="0"/>
                        </a:spcAft>
                      </a:pPr>
                      <a:r>
                        <a:rPr lang="en-US" sz="1100" kern="100">
                          <a:effectLst/>
                        </a:rPr>
                        <a:t>Gerda-1969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1.23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10</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11.23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970986014"/>
                  </a:ext>
                </a:extLst>
              </a:tr>
              <a:tr h="119203">
                <a:tc>
                  <a:txBody>
                    <a:bodyPr/>
                    <a:lstStyle/>
                    <a:p>
                      <a:pPr marL="0" marR="0">
                        <a:lnSpc>
                          <a:spcPct val="107000"/>
                        </a:lnSpc>
                        <a:spcBef>
                          <a:spcPts val="0"/>
                        </a:spcBef>
                        <a:spcAft>
                          <a:spcPts val="0"/>
                        </a:spcAft>
                      </a:pPr>
                      <a:r>
                        <a:rPr lang="en-US" sz="1100" kern="100">
                          <a:effectLst/>
                        </a:rPr>
                        <a:t>Ginny-1963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0.95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4.95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16.3</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93280653"/>
                  </a:ext>
                </a:extLst>
              </a:tr>
              <a:tr h="119203">
                <a:tc>
                  <a:txBody>
                    <a:bodyPr/>
                    <a:lstStyle/>
                    <a:p>
                      <a:pPr marL="0" marR="0">
                        <a:lnSpc>
                          <a:spcPct val="107000"/>
                        </a:lnSpc>
                        <a:spcBef>
                          <a:spcPts val="0"/>
                        </a:spcBef>
                        <a:spcAft>
                          <a:spcPts val="0"/>
                        </a:spcAft>
                      </a:pPr>
                      <a:r>
                        <a:rPr lang="en-US" sz="1100" kern="100">
                          <a:effectLst/>
                        </a:rPr>
                        <a:t>1976-03-16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0.75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13.75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20.36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942123589"/>
                  </a:ext>
                </a:extLst>
              </a:tr>
              <a:tr h="119203">
                <a:tc>
                  <a:txBody>
                    <a:bodyPr/>
                    <a:lstStyle/>
                    <a:p>
                      <a:pPr marL="0" marR="0">
                        <a:lnSpc>
                          <a:spcPct val="107000"/>
                        </a:lnSpc>
                        <a:spcBef>
                          <a:spcPts val="0"/>
                        </a:spcBef>
                        <a:spcAft>
                          <a:spcPts val="0"/>
                        </a:spcAft>
                      </a:pPr>
                      <a:r>
                        <a:rPr lang="en-US" sz="1100" kern="100">
                          <a:solidFill>
                            <a:srgbClr val="C61096"/>
                          </a:solidFill>
                          <a:effectLst/>
                        </a:rPr>
                        <a:t>2020-04-10</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0.75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12.7</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13.45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19.7</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783754755"/>
                  </a:ext>
                </a:extLst>
              </a:tr>
              <a:tr h="119203">
                <a:tc>
                  <a:txBody>
                    <a:bodyPr/>
                    <a:lstStyle/>
                    <a:p>
                      <a:pPr marL="0" marR="0">
                        <a:lnSpc>
                          <a:spcPct val="107000"/>
                        </a:lnSpc>
                        <a:spcBef>
                          <a:spcPts val="0"/>
                        </a:spcBef>
                        <a:spcAft>
                          <a:spcPts val="0"/>
                        </a:spcAft>
                      </a:pPr>
                      <a:r>
                        <a:rPr lang="en-US" sz="1100" kern="100">
                          <a:effectLst/>
                        </a:rPr>
                        <a:t>1979-01-28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0.69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effectLst/>
                        </a:rPr>
                        <a:t>19.72</a:t>
                      </a:r>
                      <a:endParaRPr lang="en-US" sz="1100" kern="100" dirty="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750622523"/>
                  </a:ext>
                </a:extLst>
              </a:tr>
            </a:tbl>
          </a:graphicData>
        </a:graphic>
      </p:graphicFrame>
      <p:sp>
        <p:nvSpPr>
          <p:cNvPr id="4" name="TextBox 3">
            <a:extLst>
              <a:ext uri="{FF2B5EF4-FFF2-40B4-BE49-F238E27FC236}">
                <a16:creationId xmlns:a16="http://schemas.microsoft.com/office/drawing/2014/main" id="{BFACB270-A185-2157-FCAD-EE9E72A41FAC}"/>
              </a:ext>
            </a:extLst>
          </p:cNvPr>
          <p:cNvSpPr txBox="1"/>
          <p:nvPr/>
        </p:nvSpPr>
        <p:spPr>
          <a:xfrm>
            <a:off x="4946352" y="2559092"/>
            <a:ext cx="4025814"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Sorted by </a:t>
            </a:r>
            <a:r>
              <a:rPr lang="en-US" sz="2000" b="1" dirty="0">
                <a:latin typeface="Arial" panose="020B0604020202020204" pitchFamily="34" charset="0"/>
                <a:cs typeface="Arial" panose="020B0604020202020204" pitchFamily="34" charset="0"/>
              </a:rPr>
              <a:t>Maximum Surge</a:t>
            </a:r>
          </a:p>
          <a:p>
            <a:pPr algn="ctr"/>
            <a:r>
              <a:rPr lang="en-US" sz="2000" dirty="0">
                <a:latin typeface="Arial" panose="020B0604020202020204" pitchFamily="34" charset="0"/>
                <a:cs typeface="Arial" panose="020B0604020202020204" pitchFamily="34" charset="0"/>
              </a:rPr>
              <a:t>(colored lines are events since 2018)</a:t>
            </a:r>
          </a:p>
        </p:txBody>
      </p:sp>
      <p:sp>
        <p:nvSpPr>
          <p:cNvPr id="3" name="TextBox 2">
            <a:extLst>
              <a:ext uri="{FF2B5EF4-FFF2-40B4-BE49-F238E27FC236}">
                <a16:creationId xmlns:a16="http://schemas.microsoft.com/office/drawing/2014/main" id="{E9A1D1AF-46A1-8AAE-3E4F-07FF7EBC4BD6}"/>
              </a:ext>
            </a:extLst>
          </p:cNvPr>
          <p:cNvSpPr txBox="1"/>
          <p:nvPr/>
        </p:nvSpPr>
        <p:spPr>
          <a:xfrm>
            <a:off x="4989310" y="644376"/>
            <a:ext cx="3982856" cy="1077218"/>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Water Levels at Rockland </a:t>
            </a:r>
            <a:r>
              <a:rPr lang="en-US" sz="2000" dirty="0">
                <a:latin typeface="Arial" panose="020B0604020202020204" pitchFamily="34" charset="0"/>
                <a:cs typeface="Arial" panose="020B0604020202020204" pitchFamily="34" charset="0"/>
              </a:rPr>
              <a:t>(interpolated between Bar Harbor and Portland)</a:t>
            </a:r>
          </a:p>
        </p:txBody>
      </p:sp>
    </p:spTree>
    <p:extLst>
      <p:ext uri="{BB962C8B-B14F-4D97-AF65-F5344CB8AC3E}">
        <p14:creationId xmlns:p14="http://schemas.microsoft.com/office/powerpoint/2010/main" val="182453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3EE92E-F3D4-3FE5-C51C-DB70DCD73F23}"/>
              </a:ext>
            </a:extLst>
          </p:cNvPr>
          <p:cNvGraphicFramePr>
            <a:graphicFrameLocks noGrp="1"/>
          </p:cNvGraphicFramePr>
          <p:nvPr>
            <p:extLst>
              <p:ext uri="{D42A27DB-BD31-4B8C-83A1-F6EECF244321}">
                <p14:modId xmlns:p14="http://schemas.microsoft.com/office/powerpoint/2010/main" val="4032808915"/>
              </p:ext>
            </p:extLst>
          </p:nvPr>
        </p:nvGraphicFramePr>
        <p:xfrm>
          <a:off x="520164" y="272992"/>
          <a:ext cx="4051836" cy="5681694"/>
        </p:xfrm>
        <a:graphic>
          <a:graphicData uri="http://schemas.openxmlformats.org/drawingml/2006/table">
            <a:tbl>
              <a:tblPr firstRow="1" firstCol="1" bandRow="1">
                <a:tableStyleId>{5C22544A-7EE6-4342-B048-85BDC9FD1C3A}</a:tableStyleId>
              </a:tblPr>
              <a:tblGrid>
                <a:gridCol w="964058">
                  <a:extLst>
                    <a:ext uri="{9D8B030D-6E8A-4147-A177-3AD203B41FA5}">
                      <a16:colId xmlns:a16="http://schemas.microsoft.com/office/drawing/2014/main" val="1545436284"/>
                    </a:ext>
                  </a:extLst>
                </a:gridCol>
                <a:gridCol w="586817">
                  <a:extLst>
                    <a:ext uri="{9D8B030D-6E8A-4147-A177-3AD203B41FA5}">
                      <a16:colId xmlns:a16="http://schemas.microsoft.com/office/drawing/2014/main" val="597719703"/>
                    </a:ext>
                  </a:extLst>
                </a:gridCol>
                <a:gridCol w="782423">
                  <a:extLst>
                    <a:ext uri="{9D8B030D-6E8A-4147-A177-3AD203B41FA5}">
                      <a16:colId xmlns:a16="http://schemas.microsoft.com/office/drawing/2014/main" val="3950493188"/>
                    </a:ext>
                  </a:extLst>
                </a:gridCol>
                <a:gridCol w="698592">
                  <a:extLst>
                    <a:ext uri="{9D8B030D-6E8A-4147-A177-3AD203B41FA5}">
                      <a16:colId xmlns:a16="http://schemas.microsoft.com/office/drawing/2014/main" val="3340916188"/>
                    </a:ext>
                  </a:extLst>
                </a:gridCol>
                <a:gridCol w="1019946">
                  <a:extLst>
                    <a:ext uri="{9D8B030D-6E8A-4147-A177-3AD203B41FA5}">
                      <a16:colId xmlns:a16="http://schemas.microsoft.com/office/drawing/2014/main" val="1017814467"/>
                    </a:ext>
                  </a:extLst>
                </a:gridCol>
              </a:tblGrid>
              <a:tr h="804418">
                <a:tc>
                  <a:txBody>
                    <a:bodyPr/>
                    <a:lstStyle/>
                    <a:p>
                      <a:pPr marL="0" marR="0" algn="ctr">
                        <a:lnSpc>
                          <a:spcPct val="107000"/>
                        </a:lnSpc>
                        <a:spcBef>
                          <a:spcPts val="0"/>
                        </a:spcBef>
                        <a:spcAft>
                          <a:spcPts val="800"/>
                        </a:spcAft>
                      </a:pPr>
                      <a:r>
                        <a:rPr lang="en-US" sz="1100" kern="100" dirty="0">
                          <a:effectLst/>
                        </a:rPr>
                        <a:t>Storm name</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Surge level (ft)</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Normal Tide Level (STND, ft) at Rockland</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Estimated max water level (ft)</a:t>
                      </a:r>
                      <a:endParaRPr lang="en-US" sz="1100" kern="100" dirty="0">
                        <a:effectLst/>
                        <a:latin typeface="Arial" panose="020B0604020202020204" pitchFamily="34" charset="0"/>
                        <a:ea typeface="Calibri" panose="020F0502020204030204" pitchFamily="34" charset="0"/>
                      </a:endParaRPr>
                    </a:p>
                  </a:txBody>
                  <a:tcPr marL="44393" marR="44393" marT="0" marB="0"/>
                </a:tc>
                <a:tc>
                  <a:txBody>
                    <a:bodyPr/>
                    <a:lstStyle/>
                    <a:p>
                      <a:pPr marL="0" marR="0" algn="ctr">
                        <a:lnSpc>
                          <a:spcPct val="107000"/>
                        </a:lnSpc>
                        <a:spcBef>
                          <a:spcPts val="0"/>
                        </a:spcBef>
                        <a:spcAft>
                          <a:spcPts val="0"/>
                        </a:spcAft>
                      </a:pPr>
                      <a:r>
                        <a:rPr lang="en-US" sz="1100" kern="100" dirty="0">
                          <a:effectLst/>
                        </a:rPr>
                        <a:t>Interpolated Maximum Water level (STND)</a:t>
                      </a:r>
                      <a:endParaRPr lang="en-US" sz="1100" kern="100" dirty="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4191551281"/>
                  </a:ext>
                </a:extLst>
              </a:tr>
              <a:tr h="119203">
                <a:tc>
                  <a:txBody>
                    <a:bodyPr/>
                    <a:lstStyle/>
                    <a:p>
                      <a:pPr marL="0" marR="0">
                        <a:lnSpc>
                          <a:spcPct val="107000"/>
                        </a:lnSpc>
                        <a:spcBef>
                          <a:spcPts val="0"/>
                        </a:spcBef>
                        <a:spcAft>
                          <a:spcPts val="0"/>
                        </a:spcAft>
                      </a:pPr>
                      <a:r>
                        <a:rPr lang="en-US" sz="1100" kern="100">
                          <a:solidFill>
                            <a:srgbClr val="C61096"/>
                          </a:solidFill>
                          <a:effectLst/>
                        </a:rPr>
                        <a:t>2018-01-04</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3.23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10.5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13.73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20</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4129344537"/>
                  </a:ext>
                </a:extLst>
              </a:tr>
              <a:tr h="119203">
                <a:tc>
                  <a:txBody>
                    <a:bodyPr/>
                    <a:lstStyle/>
                    <a:p>
                      <a:pPr marL="0" marR="0">
                        <a:lnSpc>
                          <a:spcPct val="107000"/>
                        </a:lnSpc>
                        <a:spcBef>
                          <a:spcPts val="0"/>
                        </a:spcBef>
                        <a:spcAft>
                          <a:spcPts val="0"/>
                        </a:spcAft>
                      </a:pPr>
                      <a:r>
                        <a:rPr lang="en-US" sz="1100" kern="100">
                          <a:effectLst/>
                        </a:rPr>
                        <a:t>1972-02-19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3.13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18.9</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452971283"/>
                  </a:ext>
                </a:extLst>
              </a:tr>
              <a:tr h="119203">
                <a:tc>
                  <a:txBody>
                    <a:bodyPr/>
                    <a:lstStyle/>
                    <a:p>
                      <a:pPr marL="0" marR="0">
                        <a:lnSpc>
                          <a:spcPct val="107000"/>
                        </a:lnSpc>
                        <a:spcBef>
                          <a:spcPts val="0"/>
                        </a:spcBef>
                        <a:spcAft>
                          <a:spcPts val="0"/>
                        </a:spcAft>
                      </a:pPr>
                      <a:r>
                        <a:rPr lang="en-US" sz="1100" kern="100">
                          <a:effectLst/>
                        </a:rPr>
                        <a:t>1963-01-27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3.04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16.54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19.2</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705322844"/>
                  </a:ext>
                </a:extLst>
              </a:tr>
              <a:tr h="119203">
                <a:tc>
                  <a:txBody>
                    <a:bodyPr/>
                    <a:lstStyle/>
                    <a:p>
                      <a:pPr marL="0" marR="0">
                        <a:lnSpc>
                          <a:spcPct val="107000"/>
                        </a:lnSpc>
                        <a:spcBef>
                          <a:spcPts val="0"/>
                        </a:spcBef>
                        <a:spcAft>
                          <a:spcPts val="0"/>
                        </a:spcAft>
                      </a:pPr>
                      <a:r>
                        <a:rPr lang="en-US" sz="1100" b="1" kern="100">
                          <a:solidFill>
                            <a:srgbClr val="FFFF00"/>
                          </a:solidFill>
                          <a:effectLst/>
                        </a:rPr>
                        <a:t>Edna-1954</a:t>
                      </a:r>
                      <a:endParaRPr lang="en-US" sz="1100" b="1"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800"/>
                        </a:spcAft>
                      </a:pPr>
                      <a:r>
                        <a:rPr lang="en-US" sz="1100" b="1" kern="100">
                          <a:solidFill>
                            <a:srgbClr val="FFFF00"/>
                          </a:solidFill>
                          <a:effectLst/>
                        </a:rPr>
                        <a:t>2.84</a:t>
                      </a:r>
                      <a:endParaRPr lang="en-US" sz="1100" b="1"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b="1" kern="100">
                          <a:solidFill>
                            <a:srgbClr val="FFFF00"/>
                          </a:solidFill>
                          <a:effectLst/>
                        </a:rPr>
                        <a:t>12.5</a:t>
                      </a:r>
                      <a:endParaRPr lang="en-US" sz="1100" b="1"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b="1" kern="100">
                          <a:solidFill>
                            <a:srgbClr val="FFFF00"/>
                          </a:solidFill>
                          <a:effectLst/>
                        </a:rPr>
                        <a:t>15.34</a:t>
                      </a:r>
                      <a:endParaRPr lang="en-US" sz="1100" b="1"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b="1" kern="100" dirty="0">
                          <a:solidFill>
                            <a:srgbClr val="FFFF00"/>
                          </a:solidFill>
                          <a:effectLst/>
                        </a:rPr>
                        <a:t>16.6</a:t>
                      </a:r>
                      <a:endParaRPr lang="en-US" sz="1100" b="1" kern="100" dirty="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extLst>
                  <a:ext uri="{0D108BD9-81ED-4DB2-BD59-A6C34878D82A}">
                    <a16:rowId xmlns:a16="http://schemas.microsoft.com/office/drawing/2014/main" val="1962644569"/>
                  </a:ext>
                </a:extLst>
              </a:tr>
              <a:tr h="119203">
                <a:tc>
                  <a:txBody>
                    <a:bodyPr/>
                    <a:lstStyle/>
                    <a:p>
                      <a:pPr marL="0" marR="0">
                        <a:lnSpc>
                          <a:spcPct val="107000"/>
                        </a:lnSpc>
                        <a:spcBef>
                          <a:spcPts val="0"/>
                        </a:spcBef>
                        <a:spcAft>
                          <a:spcPts val="0"/>
                        </a:spcAft>
                      </a:pPr>
                      <a:r>
                        <a:rPr lang="en-US" sz="1100" kern="100">
                          <a:effectLst/>
                        </a:rPr>
                        <a:t>1953-02-16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effectLst/>
                        </a:rPr>
                        <a:t>19.1</a:t>
                      </a:r>
                      <a:endParaRPr lang="en-US" sz="1100" kern="100" dirty="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694055259"/>
                  </a:ext>
                </a:extLst>
              </a:tr>
              <a:tr h="119203">
                <a:tc>
                  <a:txBody>
                    <a:bodyPr/>
                    <a:lstStyle/>
                    <a:p>
                      <a:pPr marL="0" marR="0">
                        <a:lnSpc>
                          <a:spcPct val="107000"/>
                        </a:lnSpc>
                        <a:spcBef>
                          <a:spcPts val="0"/>
                        </a:spcBef>
                        <a:spcAft>
                          <a:spcPts val="0"/>
                        </a:spcAft>
                      </a:pPr>
                      <a:r>
                        <a:rPr lang="en-US" sz="1100" kern="100">
                          <a:solidFill>
                            <a:srgbClr val="C61096"/>
                          </a:solidFill>
                          <a:effectLst/>
                        </a:rPr>
                        <a:t>2024-01-10</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2.78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14.5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17.28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20.42</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532064102"/>
                  </a:ext>
                </a:extLst>
              </a:tr>
              <a:tr h="119203">
                <a:tc>
                  <a:txBody>
                    <a:bodyPr/>
                    <a:lstStyle/>
                    <a:p>
                      <a:pPr marL="0" marR="0">
                        <a:lnSpc>
                          <a:spcPct val="107000"/>
                        </a:lnSpc>
                        <a:spcBef>
                          <a:spcPts val="0"/>
                        </a:spcBef>
                        <a:spcAft>
                          <a:spcPts val="0"/>
                        </a:spcAft>
                      </a:pPr>
                      <a:r>
                        <a:rPr lang="en-US" sz="1100" kern="100">
                          <a:solidFill>
                            <a:srgbClr val="C61096"/>
                          </a:solidFill>
                          <a:effectLst/>
                        </a:rPr>
                        <a:t>2024-01-13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2.75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15</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17.75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21.04</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419589286"/>
                  </a:ext>
                </a:extLst>
              </a:tr>
              <a:tr h="119203">
                <a:tc>
                  <a:txBody>
                    <a:bodyPr/>
                    <a:lstStyle/>
                    <a:p>
                      <a:pPr marL="0" marR="0">
                        <a:lnSpc>
                          <a:spcPct val="107000"/>
                        </a:lnSpc>
                        <a:spcBef>
                          <a:spcPts val="0"/>
                        </a:spcBef>
                        <a:spcAft>
                          <a:spcPts val="0"/>
                        </a:spcAft>
                      </a:pPr>
                      <a:r>
                        <a:rPr lang="en-US" sz="1100" kern="100">
                          <a:effectLst/>
                        </a:rPr>
                        <a:t>1944-11-30</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2.74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18.74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19.37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944831149"/>
                  </a:ext>
                </a:extLst>
              </a:tr>
              <a:tr h="119203">
                <a:tc>
                  <a:txBody>
                    <a:bodyPr/>
                    <a:lstStyle/>
                    <a:p>
                      <a:pPr marL="0" marR="0">
                        <a:lnSpc>
                          <a:spcPct val="107000"/>
                        </a:lnSpc>
                        <a:spcBef>
                          <a:spcPts val="0"/>
                        </a:spcBef>
                        <a:spcAft>
                          <a:spcPts val="0"/>
                        </a:spcAft>
                      </a:pPr>
                      <a:r>
                        <a:rPr lang="en-US" sz="1100" kern="100">
                          <a:effectLst/>
                        </a:rPr>
                        <a:t>1978-01-09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20.17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535518715"/>
                  </a:ext>
                </a:extLst>
              </a:tr>
              <a:tr h="119203">
                <a:tc>
                  <a:txBody>
                    <a:bodyPr/>
                    <a:lstStyle/>
                    <a:p>
                      <a:pPr marL="0" marR="0">
                        <a:lnSpc>
                          <a:spcPct val="107000"/>
                        </a:lnSpc>
                        <a:spcBef>
                          <a:spcPts val="0"/>
                        </a:spcBef>
                        <a:spcAft>
                          <a:spcPts val="0"/>
                        </a:spcAft>
                      </a:pPr>
                      <a:r>
                        <a:rPr lang="en-US" sz="1100" kern="100">
                          <a:solidFill>
                            <a:srgbClr val="C61096"/>
                          </a:solidFill>
                          <a:effectLst/>
                        </a:rPr>
                        <a:t>2022-12-23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2.5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12.8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15.3</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19.9</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629898567"/>
                  </a:ext>
                </a:extLst>
              </a:tr>
              <a:tr h="119203">
                <a:tc>
                  <a:txBody>
                    <a:bodyPr/>
                    <a:lstStyle/>
                    <a:p>
                      <a:pPr marL="0" marR="0">
                        <a:lnSpc>
                          <a:spcPct val="107000"/>
                        </a:lnSpc>
                        <a:spcBef>
                          <a:spcPts val="0"/>
                        </a:spcBef>
                        <a:spcAft>
                          <a:spcPts val="0"/>
                        </a:spcAft>
                      </a:pPr>
                      <a:r>
                        <a:rPr lang="en-US" sz="1100" kern="100">
                          <a:effectLst/>
                        </a:rPr>
                        <a:t>1987-01-02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2.44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17.44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395928593"/>
                  </a:ext>
                </a:extLst>
              </a:tr>
              <a:tr h="223815">
                <a:tc>
                  <a:txBody>
                    <a:bodyPr/>
                    <a:lstStyle/>
                    <a:p>
                      <a:pPr marL="0" marR="0">
                        <a:lnSpc>
                          <a:spcPct val="107000"/>
                        </a:lnSpc>
                        <a:spcBef>
                          <a:spcPts val="0"/>
                        </a:spcBef>
                        <a:spcAft>
                          <a:spcPts val="0"/>
                        </a:spcAft>
                      </a:pPr>
                      <a:r>
                        <a:rPr lang="en-US" sz="1100" kern="100">
                          <a:solidFill>
                            <a:srgbClr val="FFFF00"/>
                          </a:solidFill>
                          <a:effectLst/>
                        </a:rPr>
                        <a:t>Donna-1960</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800"/>
                        </a:spcAft>
                      </a:pPr>
                      <a:r>
                        <a:rPr lang="en-US" sz="1100" kern="100">
                          <a:solidFill>
                            <a:srgbClr val="FFFF00"/>
                          </a:solidFill>
                          <a:effectLst/>
                        </a:rPr>
                        <a:t>2.41</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8</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10.41</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dirty="0">
                          <a:solidFill>
                            <a:srgbClr val="FFFF00"/>
                          </a:solidFill>
                          <a:effectLst/>
                        </a:rPr>
                        <a:t>16.5</a:t>
                      </a:r>
                      <a:endParaRPr lang="en-US" sz="1100" kern="100" dirty="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extLst>
                  <a:ext uri="{0D108BD9-81ED-4DB2-BD59-A6C34878D82A}">
                    <a16:rowId xmlns:a16="http://schemas.microsoft.com/office/drawing/2014/main" val="2787671845"/>
                  </a:ext>
                </a:extLst>
              </a:tr>
              <a:tr h="119203">
                <a:tc>
                  <a:txBody>
                    <a:bodyPr/>
                    <a:lstStyle/>
                    <a:p>
                      <a:pPr marL="0" marR="0">
                        <a:lnSpc>
                          <a:spcPct val="107000"/>
                        </a:lnSpc>
                        <a:spcBef>
                          <a:spcPts val="0"/>
                        </a:spcBef>
                        <a:spcAft>
                          <a:spcPts val="0"/>
                        </a:spcAft>
                      </a:pPr>
                      <a:r>
                        <a:rPr lang="en-US" sz="1100" kern="100">
                          <a:solidFill>
                            <a:srgbClr val="FFFF00"/>
                          </a:solidFill>
                          <a:effectLst/>
                        </a:rPr>
                        <a:t>Carol-1954</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800"/>
                        </a:spcAft>
                      </a:pPr>
                      <a:r>
                        <a:rPr lang="en-US" sz="1100" kern="100">
                          <a:solidFill>
                            <a:srgbClr val="FFFF00"/>
                          </a:solidFill>
                          <a:effectLst/>
                        </a:rPr>
                        <a:t>2.36</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13</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15.36</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dirty="0">
                          <a:solidFill>
                            <a:srgbClr val="FFFF00"/>
                          </a:solidFill>
                          <a:effectLst/>
                        </a:rPr>
                        <a:t>18.1</a:t>
                      </a:r>
                      <a:endParaRPr lang="en-US" sz="1100" kern="100" dirty="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extLst>
                  <a:ext uri="{0D108BD9-81ED-4DB2-BD59-A6C34878D82A}">
                    <a16:rowId xmlns:a16="http://schemas.microsoft.com/office/drawing/2014/main" val="1443256084"/>
                  </a:ext>
                </a:extLst>
              </a:tr>
              <a:tr h="119203">
                <a:tc>
                  <a:txBody>
                    <a:bodyPr/>
                    <a:lstStyle/>
                    <a:p>
                      <a:pPr marL="0" marR="0">
                        <a:lnSpc>
                          <a:spcPct val="107000"/>
                        </a:lnSpc>
                        <a:spcBef>
                          <a:spcPts val="0"/>
                        </a:spcBef>
                        <a:spcAft>
                          <a:spcPts val="0"/>
                        </a:spcAft>
                      </a:pPr>
                      <a:r>
                        <a:rPr lang="en-US" sz="1100" kern="100">
                          <a:effectLst/>
                        </a:rPr>
                        <a:t>1978-02-07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20.16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433341122"/>
                  </a:ext>
                </a:extLst>
              </a:tr>
              <a:tr h="119203">
                <a:tc>
                  <a:txBody>
                    <a:bodyPr/>
                    <a:lstStyle/>
                    <a:p>
                      <a:pPr marL="0" marR="0">
                        <a:lnSpc>
                          <a:spcPct val="107000"/>
                        </a:lnSpc>
                        <a:spcBef>
                          <a:spcPts val="0"/>
                        </a:spcBef>
                        <a:spcAft>
                          <a:spcPts val="0"/>
                        </a:spcAft>
                      </a:pPr>
                      <a:r>
                        <a:rPr lang="en-US" sz="1100" kern="100">
                          <a:effectLst/>
                        </a:rPr>
                        <a:t>1990-12-04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1.86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671982154"/>
                  </a:ext>
                </a:extLst>
              </a:tr>
              <a:tr h="119203">
                <a:tc>
                  <a:txBody>
                    <a:bodyPr/>
                    <a:lstStyle/>
                    <a:p>
                      <a:pPr marL="0" marR="0">
                        <a:lnSpc>
                          <a:spcPct val="107000"/>
                        </a:lnSpc>
                        <a:spcBef>
                          <a:spcPts val="0"/>
                        </a:spcBef>
                        <a:spcAft>
                          <a:spcPts val="0"/>
                        </a:spcAft>
                      </a:pPr>
                      <a:r>
                        <a:rPr lang="en-US" sz="1100" kern="100">
                          <a:effectLst/>
                        </a:rPr>
                        <a:t>1931-03-04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19.17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572062624"/>
                  </a:ext>
                </a:extLst>
              </a:tr>
              <a:tr h="119203">
                <a:tc>
                  <a:txBody>
                    <a:bodyPr/>
                    <a:lstStyle/>
                    <a:p>
                      <a:pPr marL="0" marR="0">
                        <a:lnSpc>
                          <a:spcPct val="107000"/>
                        </a:lnSpc>
                        <a:spcBef>
                          <a:spcPts val="0"/>
                        </a:spcBef>
                        <a:spcAft>
                          <a:spcPts val="0"/>
                        </a:spcAft>
                      </a:pPr>
                      <a:r>
                        <a:rPr lang="en-US" sz="1100" kern="100">
                          <a:effectLst/>
                        </a:rPr>
                        <a:t>2007-04-16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1.65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15.65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20.4</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407372098"/>
                  </a:ext>
                </a:extLst>
              </a:tr>
              <a:tr h="119203">
                <a:tc>
                  <a:txBody>
                    <a:bodyPr/>
                    <a:lstStyle/>
                    <a:p>
                      <a:pPr marL="0" marR="0">
                        <a:lnSpc>
                          <a:spcPct val="107000"/>
                        </a:lnSpc>
                        <a:spcBef>
                          <a:spcPts val="0"/>
                        </a:spcBef>
                        <a:spcAft>
                          <a:spcPts val="0"/>
                        </a:spcAft>
                      </a:pPr>
                      <a:r>
                        <a:rPr lang="en-US" sz="1100" kern="100">
                          <a:effectLst/>
                        </a:rPr>
                        <a:t>1940-04-21</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1.64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17.64</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19.07</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795317404"/>
                  </a:ext>
                </a:extLst>
              </a:tr>
              <a:tr h="119203">
                <a:tc>
                  <a:txBody>
                    <a:bodyPr/>
                    <a:lstStyle/>
                    <a:p>
                      <a:pPr marL="0" marR="0">
                        <a:lnSpc>
                          <a:spcPct val="107000"/>
                        </a:lnSpc>
                        <a:spcBef>
                          <a:spcPts val="0"/>
                        </a:spcBef>
                        <a:spcAft>
                          <a:spcPts val="0"/>
                        </a:spcAft>
                      </a:pPr>
                      <a:r>
                        <a:rPr lang="en-US" sz="1100" kern="100">
                          <a:solidFill>
                            <a:srgbClr val="C61096"/>
                          </a:solidFill>
                          <a:effectLst/>
                        </a:rPr>
                        <a:t>2020-11-16</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dirty="0">
                          <a:solidFill>
                            <a:srgbClr val="C61096"/>
                          </a:solidFill>
                          <a:effectLst/>
                        </a:rPr>
                        <a:t>1.58</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16.58</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19</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379703346"/>
                  </a:ext>
                </a:extLst>
              </a:tr>
              <a:tr h="119203">
                <a:tc>
                  <a:txBody>
                    <a:bodyPr/>
                    <a:lstStyle/>
                    <a:p>
                      <a:pPr marL="0" marR="0">
                        <a:lnSpc>
                          <a:spcPct val="107000"/>
                        </a:lnSpc>
                        <a:spcBef>
                          <a:spcPts val="0"/>
                        </a:spcBef>
                        <a:spcAft>
                          <a:spcPts val="0"/>
                        </a:spcAft>
                      </a:pPr>
                      <a:r>
                        <a:rPr lang="en-US" sz="1100" kern="100">
                          <a:effectLst/>
                        </a:rPr>
                        <a:t>1959-12-29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1.53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17.53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19.9</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834768074"/>
                  </a:ext>
                </a:extLst>
              </a:tr>
              <a:tr h="119203">
                <a:tc>
                  <a:txBody>
                    <a:bodyPr/>
                    <a:lstStyle/>
                    <a:p>
                      <a:pPr marL="0" marR="0">
                        <a:lnSpc>
                          <a:spcPct val="107000"/>
                        </a:lnSpc>
                        <a:spcBef>
                          <a:spcPts val="0"/>
                        </a:spcBef>
                        <a:spcAft>
                          <a:spcPts val="0"/>
                        </a:spcAft>
                      </a:pPr>
                      <a:r>
                        <a:rPr lang="en-US" sz="1100" kern="100">
                          <a:solidFill>
                            <a:srgbClr val="FFFF00"/>
                          </a:solidFill>
                          <a:effectLst/>
                        </a:rPr>
                        <a:t>Bob-1991</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800"/>
                        </a:spcAft>
                      </a:pPr>
                      <a:r>
                        <a:rPr lang="en-US" sz="1100" kern="100">
                          <a:solidFill>
                            <a:srgbClr val="FFFF00"/>
                          </a:solidFill>
                          <a:effectLst/>
                        </a:rPr>
                        <a:t>1.46</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12</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13.46</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dirty="0">
                          <a:solidFill>
                            <a:srgbClr val="FFFF00"/>
                          </a:solidFill>
                          <a:effectLst/>
                        </a:rPr>
                        <a:t>16.8</a:t>
                      </a:r>
                      <a:endParaRPr lang="en-US" sz="1100" kern="100" dirty="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extLst>
                  <a:ext uri="{0D108BD9-81ED-4DB2-BD59-A6C34878D82A}">
                    <a16:rowId xmlns:a16="http://schemas.microsoft.com/office/drawing/2014/main" val="3301464971"/>
                  </a:ext>
                </a:extLst>
              </a:tr>
              <a:tr h="119203">
                <a:tc>
                  <a:txBody>
                    <a:bodyPr/>
                    <a:lstStyle/>
                    <a:p>
                      <a:pPr marL="0" marR="0">
                        <a:lnSpc>
                          <a:spcPct val="107000"/>
                        </a:lnSpc>
                        <a:spcBef>
                          <a:spcPts val="0"/>
                        </a:spcBef>
                        <a:spcAft>
                          <a:spcPts val="0"/>
                        </a:spcAft>
                      </a:pPr>
                      <a:r>
                        <a:rPr lang="en-US" sz="1100" kern="100">
                          <a:effectLst/>
                        </a:rPr>
                        <a:t>1958-04-07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1.38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16.38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19.45</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612596676"/>
                  </a:ext>
                </a:extLst>
              </a:tr>
              <a:tr h="119203">
                <a:tc>
                  <a:txBody>
                    <a:bodyPr/>
                    <a:lstStyle/>
                    <a:p>
                      <a:pPr marL="0" marR="0">
                        <a:lnSpc>
                          <a:spcPct val="107000"/>
                        </a:lnSpc>
                        <a:spcBef>
                          <a:spcPts val="0"/>
                        </a:spcBef>
                        <a:spcAft>
                          <a:spcPts val="0"/>
                        </a:spcAft>
                      </a:pPr>
                      <a:r>
                        <a:rPr lang="en-US" sz="1100" kern="100">
                          <a:effectLst/>
                        </a:rPr>
                        <a:t>1945-12-20</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1.27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17.27</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18.32</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3690854179"/>
                  </a:ext>
                </a:extLst>
              </a:tr>
              <a:tr h="223815">
                <a:tc>
                  <a:txBody>
                    <a:bodyPr/>
                    <a:lstStyle/>
                    <a:p>
                      <a:pPr marL="0" marR="0">
                        <a:lnSpc>
                          <a:spcPct val="107000"/>
                        </a:lnSpc>
                        <a:spcBef>
                          <a:spcPts val="0"/>
                        </a:spcBef>
                        <a:spcAft>
                          <a:spcPts val="0"/>
                        </a:spcAft>
                      </a:pPr>
                      <a:r>
                        <a:rPr lang="en-US" sz="1100" kern="100">
                          <a:solidFill>
                            <a:srgbClr val="FFFF00"/>
                          </a:solidFill>
                          <a:effectLst/>
                        </a:rPr>
                        <a:t>Gerda-1969</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800"/>
                        </a:spcAft>
                      </a:pPr>
                      <a:r>
                        <a:rPr lang="en-US" sz="1100" kern="100">
                          <a:solidFill>
                            <a:srgbClr val="FFFF00"/>
                          </a:solidFill>
                          <a:effectLst/>
                        </a:rPr>
                        <a:t>1.23</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10</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11.23</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dirty="0">
                          <a:solidFill>
                            <a:srgbClr val="FFFF00"/>
                          </a:solidFill>
                          <a:effectLst/>
                        </a:rPr>
                        <a:t>16</a:t>
                      </a:r>
                      <a:endParaRPr lang="en-US" sz="1100" kern="100" dirty="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extLst>
                  <a:ext uri="{0D108BD9-81ED-4DB2-BD59-A6C34878D82A}">
                    <a16:rowId xmlns:a16="http://schemas.microsoft.com/office/drawing/2014/main" val="2970986014"/>
                  </a:ext>
                </a:extLst>
              </a:tr>
              <a:tr h="119203">
                <a:tc>
                  <a:txBody>
                    <a:bodyPr/>
                    <a:lstStyle/>
                    <a:p>
                      <a:pPr marL="0" marR="0">
                        <a:lnSpc>
                          <a:spcPct val="107000"/>
                        </a:lnSpc>
                        <a:spcBef>
                          <a:spcPts val="0"/>
                        </a:spcBef>
                        <a:spcAft>
                          <a:spcPts val="0"/>
                        </a:spcAft>
                      </a:pPr>
                      <a:r>
                        <a:rPr lang="en-US" sz="1100" kern="100">
                          <a:solidFill>
                            <a:srgbClr val="FFFF00"/>
                          </a:solidFill>
                          <a:effectLst/>
                        </a:rPr>
                        <a:t>Ginny-1963</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800"/>
                        </a:spcAft>
                      </a:pPr>
                      <a:r>
                        <a:rPr lang="en-US" sz="1100" kern="100">
                          <a:solidFill>
                            <a:srgbClr val="FFFF00"/>
                          </a:solidFill>
                          <a:effectLst/>
                        </a:rPr>
                        <a:t>0.95</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4</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a:solidFill>
                            <a:srgbClr val="FFFF00"/>
                          </a:solidFill>
                          <a:effectLst/>
                        </a:rPr>
                        <a:t>4.95</a:t>
                      </a:r>
                      <a:endParaRPr lang="en-US" sz="1100" kern="10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tc>
                  <a:txBody>
                    <a:bodyPr/>
                    <a:lstStyle/>
                    <a:p>
                      <a:pPr marL="0" marR="0">
                        <a:lnSpc>
                          <a:spcPct val="107000"/>
                        </a:lnSpc>
                        <a:spcBef>
                          <a:spcPts val="0"/>
                        </a:spcBef>
                        <a:spcAft>
                          <a:spcPts val="0"/>
                        </a:spcAft>
                      </a:pPr>
                      <a:r>
                        <a:rPr lang="en-US" sz="1100" kern="100" dirty="0">
                          <a:solidFill>
                            <a:srgbClr val="FFFF00"/>
                          </a:solidFill>
                          <a:effectLst/>
                        </a:rPr>
                        <a:t>16.3</a:t>
                      </a:r>
                      <a:endParaRPr lang="en-US" sz="1100" kern="100" dirty="0">
                        <a:solidFill>
                          <a:srgbClr val="FFFF00"/>
                        </a:solidFill>
                        <a:effectLst/>
                        <a:latin typeface="Arial" panose="020B0604020202020204" pitchFamily="34" charset="0"/>
                        <a:ea typeface="Calibri" panose="020F0502020204030204" pitchFamily="34" charset="0"/>
                      </a:endParaRPr>
                    </a:p>
                  </a:txBody>
                  <a:tcPr marL="44393" marR="44393" marT="0" marB="0">
                    <a:solidFill>
                      <a:schemeClr val="bg1">
                        <a:lumMod val="75000"/>
                      </a:schemeClr>
                    </a:solidFill>
                  </a:tcPr>
                </a:tc>
                <a:extLst>
                  <a:ext uri="{0D108BD9-81ED-4DB2-BD59-A6C34878D82A}">
                    <a16:rowId xmlns:a16="http://schemas.microsoft.com/office/drawing/2014/main" val="93280653"/>
                  </a:ext>
                </a:extLst>
              </a:tr>
              <a:tr h="119203">
                <a:tc>
                  <a:txBody>
                    <a:bodyPr/>
                    <a:lstStyle/>
                    <a:p>
                      <a:pPr marL="0" marR="0">
                        <a:lnSpc>
                          <a:spcPct val="107000"/>
                        </a:lnSpc>
                        <a:spcBef>
                          <a:spcPts val="0"/>
                        </a:spcBef>
                        <a:spcAft>
                          <a:spcPts val="0"/>
                        </a:spcAft>
                      </a:pPr>
                      <a:r>
                        <a:rPr lang="en-US" sz="1100" kern="100">
                          <a:effectLst/>
                        </a:rPr>
                        <a:t>1976-03-16</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0.75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13.75</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20.36</a:t>
                      </a:r>
                      <a:endParaRPr lang="en-US" sz="1100" kern="10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942123589"/>
                  </a:ext>
                </a:extLst>
              </a:tr>
              <a:tr h="119203">
                <a:tc>
                  <a:txBody>
                    <a:bodyPr/>
                    <a:lstStyle/>
                    <a:p>
                      <a:pPr marL="0" marR="0">
                        <a:lnSpc>
                          <a:spcPct val="107000"/>
                        </a:lnSpc>
                        <a:spcBef>
                          <a:spcPts val="0"/>
                        </a:spcBef>
                        <a:spcAft>
                          <a:spcPts val="0"/>
                        </a:spcAft>
                      </a:pPr>
                      <a:r>
                        <a:rPr lang="en-US" sz="1100" kern="100">
                          <a:solidFill>
                            <a:srgbClr val="C61096"/>
                          </a:solidFill>
                          <a:effectLst/>
                        </a:rPr>
                        <a:t>2020-04-10</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solidFill>
                            <a:srgbClr val="C61096"/>
                          </a:solidFill>
                          <a:effectLst/>
                        </a:rPr>
                        <a:t>0.75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12.7</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solidFill>
                            <a:srgbClr val="C61096"/>
                          </a:solidFill>
                          <a:effectLst/>
                        </a:rPr>
                        <a:t>13.45</a:t>
                      </a:r>
                      <a:endParaRPr lang="en-US" sz="1100" kern="100">
                        <a:solidFill>
                          <a:srgbClr val="C61096"/>
                        </a:solidFill>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solidFill>
                            <a:srgbClr val="C61096"/>
                          </a:solidFill>
                          <a:effectLst/>
                        </a:rPr>
                        <a:t>19.7</a:t>
                      </a:r>
                      <a:endParaRPr lang="en-US" sz="1100" kern="100" dirty="0">
                        <a:solidFill>
                          <a:srgbClr val="C61096"/>
                        </a:solidFill>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2783754755"/>
                  </a:ext>
                </a:extLst>
              </a:tr>
              <a:tr h="119203">
                <a:tc>
                  <a:txBody>
                    <a:bodyPr/>
                    <a:lstStyle/>
                    <a:p>
                      <a:pPr marL="0" marR="0">
                        <a:lnSpc>
                          <a:spcPct val="107000"/>
                        </a:lnSpc>
                        <a:spcBef>
                          <a:spcPts val="0"/>
                        </a:spcBef>
                        <a:spcAft>
                          <a:spcPts val="0"/>
                        </a:spcAft>
                      </a:pPr>
                      <a:r>
                        <a:rPr lang="en-US" sz="1100" kern="100">
                          <a:effectLst/>
                        </a:rPr>
                        <a:t>1979-01-28</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800"/>
                        </a:spcAft>
                      </a:pPr>
                      <a:r>
                        <a:rPr lang="en-US" sz="1100" kern="100">
                          <a:effectLst/>
                        </a:rPr>
                        <a:t>0.69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16.2</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a:effectLst/>
                        </a:rPr>
                        <a:t>16.89</a:t>
                      </a:r>
                      <a:endParaRPr lang="en-US" sz="1100" kern="100">
                        <a:effectLst/>
                        <a:latin typeface="Arial" panose="020B0604020202020204" pitchFamily="34" charset="0"/>
                        <a:ea typeface="Calibri" panose="020F0502020204030204" pitchFamily="34" charset="0"/>
                      </a:endParaRPr>
                    </a:p>
                  </a:txBody>
                  <a:tcPr marL="44393" marR="44393" marT="0" marB="0"/>
                </a:tc>
                <a:tc>
                  <a:txBody>
                    <a:bodyPr/>
                    <a:lstStyle/>
                    <a:p>
                      <a:pPr marL="0" marR="0">
                        <a:lnSpc>
                          <a:spcPct val="107000"/>
                        </a:lnSpc>
                        <a:spcBef>
                          <a:spcPts val="0"/>
                        </a:spcBef>
                        <a:spcAft>
                          <a:spcPts val="0"/>
                        </a:spcAft>
                      </a:pPr>
                      <a:r>
                        <a:rPr lang="en-US" sz="1100" kern="100" dirty="0">
                          <a:effectLst/>
                        </a:rPr>
                        <a:t>19.72</a:t>
                      </a:r>
                      <a:endParaRPr lang="en-US" sz="1100" kern="100" dirty="0">
                        <a:effectLst/>
                        <a:latin typeface="Arial" panose="020B0604020202020204" pitchFamily="34" charset="0"/>
                        <a:ea typeface="Calibri" panose="020F0502020204030204" pitchFamily="34" charset="0"/>
                      </a:endParaRPr>
                    </a:p>
                  </a:txBody>
                  <a:tcPr marL="44393" marR="44393" marT="0" marB="0"/>
                </a:tc>
                <a:extLst>
                  <a:ext uri="{0D108BD9-81ED-4DB2-BD59-A6C34878D82A}">
                    <a16:rowId xmlns:a16="http://schemas.microsoft.com/office/drawing/2014/main" val="1750622523"/>
                  </a:ext>
                </a:extLst>
              </a:tr>
            </a:tbl>
          </a:graphicData>
        </a:graphic>
      </p:graphicFrame>
      <p:sp>
        <p:nvSpPr>
          <p:cNvPr id="4" name="TextBox 3">
            <a:extLst>
              <a:ext uri="{FF2B5EF4-FFF2-40B4-BE49-F238E27FC236}">
                <a16:creationId xmlns:a16="http://schemas.microsoft.com/office/drawing/2014/main" id="{BFACB270-A185-2157-FCAD-EE9E72A41FAC}"/>
              </a:ext>
            </a:extLst>
          </p:cNvPr>
          <p:cNvSpPr txBox="1"/>
          <p:nvPr/>
        </p:nvSpPr>
        <p:spPr>
          <a:xfrm>
            <a:off x="4989310" y="2413337"/>
            <a:ext cx="4025814"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Sorted by </a:t>
            </a:r>
            <a:r>
              <a:rPr lang="en-US" sz="2000" b="1" dirty="0">
                <a:latin typeface="Arial" panose="020B0604020202020204" pitchFamily="34" charset="0"/>
                <a:cs typeface="Arial" panose="020B0604020202020204" pitchFamily="34" charset="0"/>
              </a:rPr>
              <a:t>Maximum Surge</a:t>
            </a:r>
          </a:p>
          <a:p>
            <a:pPr algn="ctr"/>
            <a:r>
              <a:rPr lang="en-US" sz="2000" dirty="0">
                <a:latin typeface="Arial" panose="020B0604020202020204" pitchFamily="34" charset="0"/>
                <a:cs typeface="Arial" panose="020B0604020202020204" pitchFamily="34" charset="0"/>
              </a:rPr>
              <a:t>(colored lines are events since 2018; yellow lines are hurricanes)</a:t>
            </a:r>
          </a:p>
        </p:txBody>
      </p:sp>
      <p:sp>
        <p:nvSpPr>
          <p:cNvPr id="3" name="TextBox 2">
            <a:extLst>
              <a:ext uri="{FF2B5EF4-FFF2-40B4-BE49-F238E27FC236}">
                <a16:creationId xmlns:a16="http://schemas.microsoft.com/office/drawing/2014/main" id="{155FDE4E-F078-CF77-E8F0-3A2749C7A327}"/>
              </a:ext>
            </a:extLst>
          </p:cNvPr>
          <p:cNvSpPr txBox="1"/>
          <p:nvPr/>
        </p:nvSpPr>
        <p:spPr>
          <a:xfrm>
            <a:off x="4989310" y="644376"/>
            <a:ext cx="3982856" cy="1077218"/>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Water Levels at Rockland </a:t>
            </a:r>
            <a:r>
              <a:rPr lang="en-US" sz="2000" dirty="0">
                <a:latin typeface="Arial" panose="020B0604020202020204" pitchFamily="34" charset="0"/>
                <a:cs typeface="Arial" panose="020B0604020202020204" pitchFamily="34" charset="0"/>
              </a:rPr>
              <a:t>(interpolated between Bar Harbor and Portland)</a:t>
            </a:r>
          </a:p>
        </p:txBody>
      </p:sp>
    </p:spTree>
    <p:extLst>
      <p:ext uri="{BB962C8B-B14F-4D97-AF65-F5344CB8AC3E}">
        <p14:creationId xmlns:p14="http://schemas.microsoft.com/office/powerpoint/2010/main" val="4124220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9.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2997</TotalTime>
  <Words>3808</Words>
  <Application>Microsoft Office PowerPoint</Application>
  <PresentationFormat>On-screen Show (4:3)</PresentationFormat>
  <Paragraphs>679</Paragraphs>
  <Slides>77</Slides>
  <Notes>15</Notes>
  <HiddenSlides>0</HiddenSlides>
  <MMClips>1</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77</vt:i4>
      </vt:variant>
    </vt:vector>
  </HeadingPairs>
  <TitlesOfParts>
    <vt:vector size="90" baseType="lpstr">
      <vt:lpstr>Arial</vt:lpstr>
      <vt:lpstr>Calibri</vt:lpstr>
      <vt:lpstr>Calibri Light</vt:lpstr>
      <vt:lpstr>Office Theme</vt:lpstr>
      <vt:lpstr>4_Office Theme</vt:lpstr>
      <vt:lpstr>14_Office Theme</vt:lpstr>
      <vt:lpstr>6_Office Theme</vt:lpstr>
      <vt:lpstr>5_Office Theme</vt:lpstr>
      <vt:lpstr>1_Office Theme</vt:lpstr>
      <vt:lpstr>8_Office Theme</vt:lpstr>
      <vt:lpstr>13_Office Theme</vt:lpstr>
      <vt:lpstr>Ariel</vt:lpstr>
      <vt:lpstr>4_Default Design</vt:lpstr>
      <vt:lpstr>Hurricanes in Midcoast Maine: Past, Present, &amp; Future</vt:lpstr>
      <vt:lpstr>Program</vt:lpstr>
      <vt:lpstr>PowerPoint Presentation</vt:lpstr>
      <vt:lpstr>PowerPoint Presentation</vt:lpstr>
      <vt:lpstr>PowerPoint Presentation</vt:lpstr>
      <vt:lpstr>Rockland Breakwater</vt:lpstr>
      <vt:lpstr>PowerPoint Presentation</vt:lpstr>
      <vt:lpstr>PowerPoint Presentation</vt:lpstr>
      <vt:lpstr>PowerPoint Presentation</vt:lpstr>
      <vt:lpstr>Should we be worried about hurricanes in Maine?</vt:lpstr>
      <vt:lpstr>Some Famous Maine Hurricanes</vt:lpstr>
      <vt:lpstr>PowerPoint Presentation</vt:lpstr>
      <vt:lpstr>Hurricane Carol of 1954 in Maine</vt:lpstr>
      <vt:lpstr>PowerPoint Presentation</vt:lpstr>
      <vt:lpstr>PowerPoint Presentation</vt:lpstr>
      <vt:lpstr>PowerPoint Presentation</vt:lpstr>
      <vt:lpstr>PowerPoint Presentation</vt:lpstr>
      <vt:lpstr>PowerPoint Presentation</vt:lpstr>
      <vt:lpstr>PowerPoint Presentation</vt:lpstr>
      <vt:lpstr>Hurricane Edna of 1954 in Maine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Bob in Maine</vt:lpstr>
      <vt:lpstr>PowerPoint Presentation</vt:lpstr>
      <vt:lpstr>The Heart of the Problem:</vt:lpstr>
      <vt:lpstr>MIT Approach:  Use Physics to Estimate Hurricane Risk</vt:lpstr>
      <vt:lpstr>PowerPoint Presentation</vt:lpstr>
      <vt:lpstr>Return Periods</vt:lpstr>
      <vt:lpstr>PowerPoint Presentation</vt:lpstr>
      <vt:lpstr>PowerPoint Presentation</vt:lpstr>
      <vt:lpstr>PowerPoint Presentation</vt:lpstr>
      <vt:lpstr>A 500-Year Wind Storm</vt:lpstr>
      <vt:lpstr>PowerPoint Presentation</vt:lpstr>
      <vt:lpstr>PowerPoint Presentation</vt:lpstr>
      <vt:lpstr>A 500-Year Rain Storm</vt:lpstr>
      <vt:lpstr>How will Climate Change Affect Maine Hurricanes?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Spare Slides</vt:lpstr>
      <vt:lpstr>PowerPoint Presentation</vt:lpstr>
      <vt:lpstr>PowerPoint Presentation</vt:lpstr>
      <vt:lpstr>Risk Assessment Approach:</vt:lpstr>
      <vt:lpstr>Cumulative Distribution of Storm Lifetime Peak Wind Speed, with Sample of 1755 Synthetic Tracks</vt:lpstr>
      <vt:lpstr>PowerPoint Presentation</vt:lpstr>
      <vt:lpstr>PowerPoint Presentation</vt:lpstr>
      <vt:lpstr>PowerPoint Presentation</vt:lpstr>
      <vt:lpstr>Hurricane Daisy in Maine</vt:lpstr>
      <vt:lpstr>PowerPoint Presentation</vt:lpstr>
      <vt:lpstr>PowerPoint Presentation</vt:lpstr>
      <vt:lpstr>PowerPoint Presentation</vt:lpstr>
      <vt:lpstr>Svante Arrhenius, 1859-1927</vt:lpstr>
      <vt:lpstr>PowerPoint Presentation</vt:lpstr>
      <vt:lpstr>PowerPoint Presentation</vt:lpstr>
      <vt:lpstr>PowerPoint Presentation</vt:lpstr>
      <vt:lpstr>PowerPoint Presentation</vt:lpstr>
      <vt:lpstr>Hurricane Risk Assessment:  The Problem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dc:creator>
  <cp:lastModifiedBy>Kerry Emanuel</cp:lastModifiedBy>
  <cp:revision>89</cp:revision>
  <dcterms:created xsi:type="dcterms:W3CDTF">2019-04-23T22:59:22Z</dcterms:created>
  <dcterms:modified xsi:type="dcterms:W3CDTF">2024-10-03T12:11:21Z</dcterms:modified>
</cp:coreProperties>
</file>