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10" r:id="rId5"/>
    <p:sldMasterId id="2147483738" r:id="rId6"/>
    <p:sldMasterId id="2147483751" r:id="rId7"/>
    <p:sldMasterId id="2147483763" r:id="rId8"/>
  </p:sldMasterIdLst>
  <p:notesMasterIdLst>
    <p:notesMasterId r:id="rId44"/>
  </p:notesMasterIdLst>
  <p:sldIdLst>
    <p:sldId id="465" r:id="rId9"/>
    <p:sldId id="466" r:id="rId10"/>
    <p:sldId id="529" r:id="rId11"/>
    <p:sldId id="689" r:id="rId12"/>
    <p:sldId id="688" r:id="rId13"/>
    <p:sldId id="655" r:id="rId14"/>
    <p:sldId id="481" r:id="rId15"/>
    <p:sldId id="692" r:id="rId16"/>
    <p:sldId id="269" r:id="rId17"/>
    <p:sldId id="270" r:id="rId18"/>
    <p:sldId id="444" r:id="rId19"/>
    <p:sldId id="479" r:id="rId20"/>
    <p:sldId id="681" r:id="rId21"/>
    <p:sldId id="451" r:id="rId22"/>
    <p:sldId id="450" r:id="rId23"/>
    <p:sldId id="449" r:id="rId24"/>
    <p:sldId id="670" r:id="rId25"/>
    <p:sldId id="683" r:id="rId26"/>
    <p:sldId id="406" r:id="rId27"/>
    <p:sldId id="541" r:id="rId28"/>
    <p:sldId id="260" r:id="rId29"/>
    <p:sldId id="523" r:id="rId30"/>
    <p:sldId id="453" r:id="rId31"/>
    <p:sldId id="648" r:id="rId32"/>
    <p:sldId id="649" r:id="rId33"/>
    <p:sldId id="488" r:id="rId34"/>
    <p:sldId id="650" r:id="rId35"/>
    <p:sldId id="644" r:id="rId36"/>
    <p:sldId id="690" r:id="rId37"/>
    <p:sldId id="693" r:id="rId38"/>
    <p:sldId id="687" r:id="rId39"/>
    <p:sldId id="691" r:id="rId40"/>
    <p:sldId id="530" r:id="rId41"/>
    <p:sldId id="531" r:id="rId42"/>
    <p:sldId id="532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AC3CA-EC61-42E8-B1A9-0C8E988E7EB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B9459-75AA-4FA0-84CB-A18C64F45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35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BA8BB-1C88-4506-9CC3-A349AE0CAA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5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9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4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73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221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116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618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609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520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963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029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196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56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964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095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4064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620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650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725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623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2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127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90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196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878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058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607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406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332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663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8120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024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544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81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05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923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4839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7116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453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994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2234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5246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65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758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8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835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65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229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616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061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340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794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259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043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637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87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175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65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07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743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950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649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981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919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636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867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1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909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65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538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539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886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321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286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919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411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615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6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100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47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1999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118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164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4249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888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447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252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0046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1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32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61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5451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3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tiff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5C5CF-0152-4F67-A9D7-3926E862D6E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9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09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8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1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6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10/24/2024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62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67ABDF-97D9-429D-BB43-12F99B4B8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7"/>
          <a:stretch/>
        </p:blipFill>
        <p:spPr>
          <a:xfrm>
            <a:off x="-16468" y="-48540"/>
            <a:ext cx="9230269" cy="6906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666" y="566058"/>
            <a:ext cx="6858000" cy="170293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Roboto" panose="02000000000000000000" pitchFamily="2" charset="0"/>
              </a:rPr>
              <a:t>Th</a:t>
            </a:r>
            <a:r>
              <a:rPr lang="en-US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e Changing Tropical Cyclone Risk Landscape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0886" y="4716756"/>
            <a:ext cx="6858000" cy="1771129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FFFF00"/>
                </a:solidFill>
              </a:rPr>
              <a:t>Kerry Emanuel</a:t>
            </a:r>
          </a:p>
          <a:p>
            <a:pPr algn="l"/>
            <a:r>
              <a:rPr lang="en-US" sz="2000" b="1" dirty="0">
                <a:solidFill>
                  <a:srgbClr val="FFFF00"/>
                </a:solidFill>
              </a:rPr>
              <a:t>Lorenz Center</a:t>
            </a:r>
          </a:p>
          <a:p>
            <a:pPr algn="l"/>
            <a:r>
              <a:rPr lang="en-US" sz="2000" b="1" dirty="0">
                <a:solidFill>
                  <a:srgbClr val="FFFF00"/>
                </a:solidFill>
              </a:rPr>
              <a:t>Massachusetts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378779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1" y="1177818"/>
            <a:ext cx="8068072" cy="40020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6690"/>
          </a:xfrm>
        </p:spPr>
        <p:txBody>
          <a:bodyPr/>
          <a:lstStyle/>
          <a:p>
            <a:r>
              <a:rPr lang="en-US" sz="2800" dirty="0">
                <a:solidFill>
                  <a:srgbClr val="0000FF"/>
                </a:solidFill>
              </a:rPr>
              <a:t>Historical Records:</a:t>
            </a:r>
            <a:br>
              <a:rPr lang="en-US" sz="2800" dirty="0">
                <a:solidFill>
                  <a:srgbClr val="0000FF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Prior to ~1970, Many Storms Were Missed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7917" y="5344366"/>
            <a:ext cx="7277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hurricanes in the North Atlantic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1851-2016, smoothed using a 10-year running average. Shown in blue are storms that either passed through the chain of Lesser Antilles or made landfall in the continental U.S.; all other major hurricanes are shown in red. The dashed lines show the best fit trend lines for each data set. </a:t>
            </a:r>
          </a:p>
        </p:txBody>
      </p:sp>
    </p:spTree>
    <p:extLst>
      <p:ext uri="{BB962C8B-B14F-4D97-AF65-F5344CB8AC3E}">
        <p14:creationId xmlns:p14="http://schemas.microsoft.com/office/powerpoint/2010/main" val="494062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7" y="1800879"/>
            <a:ext cx="8902427" cy="33016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0188" y="611870"/>
            <a:ext cx="6205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Intensity Trend, 1979-2018, ERA 5 Reanalysis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3950" y="5102490"/>
            <a:ext cx="612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(Trend shown only where p value &lt; 0.05)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A30E6-F496-E732-D0FF-13F0E75B29AA}"/>
              </a:ext>
            </a:extLst>
          </p:cNvPr>
          <p:cNvSpPr txBox="1"/>
          <p:nvPr/>
        </p:nvSpPr>
        <p:spPr>
          <a:xfrm>
            <a:off x="892498" y="1197199"/>
            <a:ext cx="7523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Potential intensity is a thermodynamic upper bound on TC wind speeds, easily calculated from climate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F0D685-9677-269A-B092-7B53265843F2}"/>
              </a:ext>
            </a:extLst>
          </p:cNvPr>
          <p:cNvSpPr txBox="1"/>
          <p:nvPr/>
        </p:nvSpPr>
        <p:spPr>
          <a:xfrm>
            <a:off x="1155320" y="5706170"/>
            <a:ext cx="7085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FF"/>
                </a:solidFill>
              </a:rPr>
              <a:t>Simple physics suggest that potential intensity should increase by 15-20% per doubling of CO</a:t>
            </a:r>
            <a:r>
              <a:rPr lang="en-US" baseline="-25000" dirty="0">
                <a:solidFill>
                  <a:srgbClr val="3366FF"/>
                </a:solidFill>
              </a:rPr>
              <a:t>2</a:t>
            </a:r>
            <a:r>
              <a:rPr lang="en-US" dirty="0">
                <a:solidFill>
                  <a:srgbClr val="3366FF"/>
                </a:solidFill>
              </a:rPr>
              <a:t> (result published in </a:t>
            </a:r>
            <a:r>
              <a:rPr lang="en-US" i="1" dirty="0">
                <a:solidFill>
                  <a:srgbClr val="3366FF"/>
                </a:solidFill>
              </a:rPr>
              <a:t>Nature</a:t>
            </a:r>
            <a:r>
              <a:rPr lang="en-US" dirty="0">
                <a:solidFill>
                  <a:srgbClr val="3366FF"/>
                </a:solidFill>
              </a:rPr>
              <a:t> in 1987)</a:t>
            </a:r>
          </a:p>
        </p:txBody>
      </p:sp>
    </p:spTree>
    <p:extLst>
      <p:ext uri="{BB962C8B-B14F-4D97-AF65-F5344CB8AC3E}">
        <p14:creationId xmlns:p14="http://schemas.microsoft.com/office/powerpoint/2010/main" val="149745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57652" y="1482213"/>
            <a:ext cx="958645" cy="63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2" y="926083"/>
            <a:ext cx="4572000" cy="5256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114" y="246743"/>
            <a:ext cx="598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Satellite-derived proportion of major hurricane fixes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62286" y="2298804"/>
            <a:ext cx="38540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series of fractional proportion of global major hurricane estimates to all hurricane estimates for the period 1979–2017. Each point, except the earliest, represents the data in a sequence of 3-y periods. The first data point is based on only 2 y (1979 and 1981) to avoid the years with no eastern hemisphere coverage. The linear Theil−Sen trend (black line) is significant at the 98% confidence level (Mann−Kendall P value = 0.02). The proportion increases by 25% in the 39-y period (about 6% per decade).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Kossin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633362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Flawed Basis of Current Risk Modeling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9632" y="1595070"/>
            <a:ext cx="7802868" cy="4789304"/>
          </a:xfrm>
        </p:spPr>
        <p:txBody>
          <a:bodyPr>
            <a:normAutofit/>
          </a:bodyPr>
          <a:lstStyle/>
          <a:p>
            <a:pPr>
              <a:spcBef>
                <a:spcPts val="1500"/>
              </a:spcBef>
            </a:pPr>
            <a:r>
              <a:rPr lang="en-US" dirty="0"/>
              <a:t>  Most current risk assessments are based on historical 	statistics</a:t>
            </a:r>
          </a:p>
          <a:p>
            <a:pPr>
              <a:spcBef>
                <a:spcPts val="1500"/>
              </a:spcBef>
            </a:pPr>
            <a:r>
              <a:rPr lang="en-US" dirty="0"/>
              <a:t>  Historical records are flawed and too short </a:t>
            </a:r>
          </a:p>
          <a:p>
            <a:pPr>
              <a:spcBef>
                <a:spcPts val="1500"/>
              </a:spcBef>
            </a:pPr>
            <a:r>
              <a:rPr lang="en-US" dirty="0"/>
              <a:t>  Moreover, </a:t>
            </a:r>
            <a:r>
              <a:rPr lang="en-US" b="1" dirty="0"/>
              <a:t>the past 50-150 years is a poor guide to the 	present owing to climate change that </a:t>
            </a:r>
            <a:r>
              <a:rPr lang="en-US" b="1" i="1" dirty="0"/>
              <a:t>has already 	occurred</a:t>
            </a:r>
          </a:p>
          <a:p>
            <a:pPr>
              <a:spcBef>
                <a:spcPts val="1500"/>
              </a:spcBef>
            </a:pPr>
            <a:r>
              <a:rPr lang="en-US" b="1" i="1" dirty="0"/>
              <a:t>  </a:t>
            </a:r>
            <a:r>
              <a:rPr lang="en-US" b="1" dirty="0"/>
              <a:t>We need to bring physics to bear on weather hazard risk</a:t>
            </a:r>
            <a:endParaRPr lang="en-US" b="1" i="1" dirty="0"/>
          </a:p>
          <a:p>
            <a:pPr>
              <a:spcBef>
                <a:spcPts val="1500"/>
              </a:spcBef>
            </a:pPr>
            <a:r>
              <a:rPr lang="en-US" dirty="0"/>
              <a:t> Climate and weather researchers are getting more involved in 	physical modeling of risk</a:t>
            </a:r>
          </a:p>
          <a:p>
            <a:pPr>
              <a:spcBef>
                <a:spcPts val="1500"/>
              </a:spcBef>
            </a:pPr>
            <a:r>
              <a:rPr lang="en-US" dirty="0"/>
              <a:t>  Government and the insurance/reinsurance industries should 	encourage this development</a:t>
            </a:r>
          </a:p>
        </p:txBody>
      </p:sp>
    </p:spTree>
    <p:extLst>
      <p:ext uri="{BB962C8B-B14F-4D97-AF65-F5344CB8AC3E}">
        <p14:creationId xmlns:p14="http://schemas.microsoft.com/office/powerpoint/2010/main" val="21593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96" y="1533613"/>
            <a:ext cx="5086629" cy="5086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43A79E-D321-9444-0A6C-352E4185E7EA}"/>
              </a:ext>
            </a:extLst>
          </p:cNvPr>
          <p:cNvSpPr txBox="1">
            <a:spLocks/>
          </p:cNvSpPr>
          <p:nvPr/>
        </p:nvSpPr>
        <p:spPr>
          <a:xfrm>
            <a:off x="874246" y="237759"/>
            <a:ext cx="7886700" cy="1038022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Applying Physics to Risk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Global climate models can potentially simulate droughts and heatwaves…..</a:t>
            </a:r>
          </a:p>
        </p:txBody>
      </p:sp>
    </p:spTree>
    <p:extLst>
      <p:ext uri="{BB962C8B-B14F-4D97-AF65-F5344CB8AC3E}">
        <p14:creationId xmlns:p14="http://schemas.microsoft.com/office/powerpoint/2010/main" val="47080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153231"/>
            <a:ext cx="5747011" cy="2901622"/>
            <a:chOff x="0" y="2153231"/>
            <a:chExt cx="5747011" cy="2901622"/>
          </a:xfrm>
        </p:grpSpPr>
        <p:pic>
          <p:nvPicPr>
            <p:cNvPr id="1026" name="Picture 2" descr="C:\Users\Kerry Emaanuel\Graphics\Transparent Figures\Intensity_histo_models.pn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368" t="35641" r="10172" b="35511"/>
            <a:stretch/>
          </p:blipFill>
          <p:spPr bwMode="auto">
            <a:xfrm>
              <a:off x="0" y="2153231"/>
              <a:ext cx="5747011" cy="2901622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3048000" y="2667000"/>
              <a:ext cx="20128" cy="1893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3662022" y="3703027"/>
              <a:ext cx="457200" cy="228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>
              <a:off x="3048000" y="2345749"/>
              <a:ext cx="1312871" cy="766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793630" y="4769001"/>
              <a:ext cx="4464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Wind Speed (meters per second)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23208" y="1509002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Histograms of Tropical Cyclone Intensity as Simulated by a Global Model with 50 km grid point spacing. (Courtesy Isaac Held, GFDL)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2971" y="1980564"/>
            <a:ext cx="145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Category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4806" y="4056487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models do not simulate the storms that cause destruction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95523" y="3199682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45274" y="278677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Modeled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69994" y="3094699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0282" y="107576"/>
            <a:ext cx="780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 b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are far too coarse to simulate, e.g., destructive hurricanes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C41A20-460C-EC43-AA03-02958FE18FEC}"/>
              </a:ext>
            </a:extLst>
          </p:cNvPr>
          <p:cNvSpPr txBox="1"/>
          <p:nvPr/>
        </p:nvSpPr>
        <p:spPr>
          <a:xfrm>
            <a:off x="305939" y="5280819"/>
            <a:ext cx="876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Detailed, high-resolution modeling suggests grid spacing of no more than 3 km required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95440-FEF7-124A-3084-2628378A0236}"/>
              </a:ext>
            </a:extLst>
          </p:cNvPr>
          <p:cNvSpPr txBox="1"/>
          <p:nvPr/>
        </p:nvSpPr>
        <p:spPr>
          <a:xfrm>
            <a:off x="1015009" y="5767807"/>
            <a:ext cx="7342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HighResMip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Grid spacings of 20-200 km (NICAM has short run at 14 km)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9013B7-2D25-B7D4-4CE5-C0F62FB054EE}"/>
              </a:ext>
            </a:extLst>
          </p:cNvPr>
          <p:cNvSpPr txBox="1"/>
          <p:nvPr/>
        </p:nvSpPr>
        <p:spPr>
          <a:xfrm>
            <a:off x="209550" y="6294120"/>
            <a:ext cx="872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need high resolution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O(1000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simulations</a:t>
            </a:r>
          </a:p>
        </p:txBody>
      </p:sp>
    </p:spTree>
    <p:extLst>
      <p:ext uri="{BB962C8B-B14F-4D97-AF65-F5344CB8AC3E}">
        <p14:creationId xmlns:p14="http://schemas.microsoft.com/office/powerpoint/2010/main" val="97746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9" grpId="0"/>
      <p:bldP spid="13" grpId="0"/>
      <p:bldP spid="18" grpId="0"/>
      <p:bldP spid="7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Physics to Assess Hurricane Risk</a:t>
            </a:r>
            <a:br>
              <a:rPr lang="en-US" dirty="0"/>
            </a:br>
            <a:r>
              <a:rPr lang="en-US" dirty="0"/>
              <a:t>(Downscaling)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Reliable, global records of coarse-scale climate are robust and 	widely available</a:t>
            </a:r>
          </a:p>
          <a:p>
            <a:r>
              <a:rPr lang="en-US" dirty="0"/>
              <a:t> Cull from these datasets the key statistics known to control 	tropical cyclone generation, movement, and intensity 	evolution</a:t>
            </a:r>
          </a:p>
          <a:p>
            <a:r>
              <a:rPr lang="en-US" dirty="0"/>
              <a:t> Bootstrap these key statistic to create unlimited synthetic time 	series of the hurricane-relevant environmental variables</a:t>
            </a:r>
          </a:p>
          <a:p>
            <a:r>
              <a:rPr lang="en-US" dirty="0"/>
              <a:t>  Use these to drive specialized, very high resolution </a:t>
            </a:r>
            <a:r>
              <a:rPr lang="en-US" i="1" dirty="0"/>
              <a:t>physical 	hurricane models </a:t>
            </a:r>
            <a:r>
              <a:rPr lang="en-US" dirty="0"/>
              <a:t>(algorithms for solving governing 	equations)</a:t>
            </a:r>
            <a:r>
              <a:rPr lang="en-US" i="1" dirty="0"/>
              <a:t> </a:t>
            </a:r>
          </a:p>
          <a:p>
            <a:r>
              <a:rPr lang="en-US" dirty="0"/>
              <a:t>  Extensively evaluate the results against historical hurricane 	data</a:t>
            </a:r>
          </a:p>
          <a:p>
            <a:r>
              <a:rPr lang="en-US" dirty="0"/>
              <a:t>  Exact same method can be applied to output of climate 	models</a:t>
            </a:r>
          </a:p>
        </p:txBody>
      </p:sp>
    </p:spTree>
    <p:extLst>
      <p:ext uri="{BB962C8B-B14F-4D97-AF65-F5344CB8AC3E}">
        <p14:creationId xmlns:p14="http://schemas.microsoft.com/office/powerpoint/2010/main" val="110093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948EC7-A25C-A9B7-C51C-F076A28EC4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18335" r="8418" b="24012"/>
          <a:stretch/>
        </p:blipFill>
        <p:spPr>
          <a:xfrm>
            <a:off x="179820" y="1539349"/>
            <a:ext cx="8772601" cy="3993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5E6287-FF95-AD90-C0E1-F2B1B2DDB395}"/>
              </a:ext>
            </a:extLst>
          </p:cNvPr>
          <p:cNvSpPr txBox="1"/>
          <p:nvPr/>
        </p:nvSpPr>
        <p:spPr>
          <a:xfrm>
            <a:off x="179820" y="730205"/>
            <a:ext cx="877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Origin points of successful seeds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); observed genesis locations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blue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9123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Cumulative Distribution of Storm Lifetime Peak Wind Speed, with Sample of 1755</a:t>
            </a:r>
            <a:r>
              <a:rPr lang="en-US" sz="2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Synthetic Tracks</a:t>
            </a:r>
          </a:p>
        </p:txBody>
      </p:sp>
      <p:pic>
        <p:nvPicPr>
          <p:cNvPr id="43011" name="Picture 3" descr="C:\Users\Kerry Emaanuel\Riskproject\atlanticrand4hist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571871" cy="5676651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995951" y="6216650"/>
            <a:ext cx="29194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90% confidence bounds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2514" y="2888343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 bars: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 bars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Predicted</a:t>
            </a:r>
          </a:p>
        </p:txBody>
      </p:sp>
    </p:spTree>
    <p:extLst>
      <p:ext uri="{BB962C8B-B14F-4D97-AF65-F5344CB8AC3E}">
        <p14:creationId xmlns:p14="http://schemas.microsoft.com/office/powerpoint/2010/main" val="1595900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8747" y="215660"/>
            <a:ext cx="76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Atlantic Annual Cycle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38" y="1010866"/>
            <a:ext cx="7840308" cy="5452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747" y="6100653"/>
            <a:ext cx="1122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402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C93-D7BC-C164-73D8-CB390A977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FC565-6AB1-CDCC-6332-6F4B90171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1728"/>
            <a:ext cx="7886700" cy="2938016"/>
          </a:xfrm>
        </p:spPr>
        <p:txBody>
          <a:bodyPr/>
          <a:lstStyle/>
          <a:p>
            <a:r>
              <a:rPr lang="en-US" dirty="0"/>
              <a:t> Past trends in TC activity and loss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The case for using physics, as encoded in numerical models, 	to quantify TC risk in the current and future climates</a:t>
            </a:r>
          </a:p>
          <a:p>
            <a:endParaRPr lang="en-US" dirty="0"/>
          </a:p>
          <a:p>
            <a:r>
              <a:rPr lang="en-US" dirty="0"/>
              <a:t> Modeling TC loss: The importance of volatility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15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908" y="422031"/>
            <a:ext cx="7338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 100 out of 2000 TCs Affecting Kyoto, 1981-2000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70" t="7998" r="5393" b="11697"/>
          <a:stretch/>
        </p:blipFill>
        <p:spPr>
          <a:xfrm>
            <a:off x="698016" y="1193605"/>
            <a:ext cx="8029532" cy="545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83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Same, but with top 20 historical tracks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84" t="10869" r="7024" b="12132"/>
          <a:stretch/>
        </p:blipFill>
        <p:spPr>
          <a:xfrm>
            <a:off x="835710" y="1375090"/>
            <a:ext cx="7691599" cy="519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61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BC2908-4BE5-4965-A28B-EDBC06DA5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4" y="1047749"/>
            <a:ext cx="8969831" cy="56061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CE9F66-02C4-4A45-854D-D54AED579281}"/>
              </a:ext>
            </a:extLst>
          </p:cNvPr>
          <p:cNvSpPr txBox="1"/>
          <p:nvPr/>
        </p:nvSpPr>
        <p:spPr>
          <a:xfrm>
            <a:off x="1143000" y="261257"/>
            <a:ext cx="6702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Landfalls,  NOAA 20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Century v.3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A57896-6F6F-400E-A45A-C0549AD6FEE9}"/>
              </a:ext>
            </a:extLst>
          </p:cNvPr>
          <p:cNvSpPr txBox="1"/>
          <p:nvPr/>
        </p:nvSpPr>
        <p:spPr>
          <a:xfrm>
            <a:off x="1469571" y="2514600"/>
            <a:ext cx="2465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Suggests some landfalls missed prior to 1900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0AE73BF-EFE8-4807-994A-57CB9C5A4D08}"/>
              </a:ext>
            </a:extLst>
          </p:cNvPr>
          <p:cNvCxnSpPr/>
          <p:nvPr/>
        </p:nvCxnSpPr>
        <p:spPr>
          <a:xfrm>
            <a:off x="2343150" y="3265714"/>
            <a:ext cx="555171" cy="9633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1EFFCF2-CEBD-471D-B08F-1608C246B1B9}"/>
              </a:ext>
            </a:extLst>
          </p:cNvPr>
          <p:cNvSpPr txBox="1"/>
          <p:nvPr/>
        </p:nvSpPr>
        <p:spPr>
          <a:xfrm>
            <a:off x="3510643" y="1875133"/>
            <a:ext cx="2392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7-year running averages</a:t>
            </a:r>
          </a:p>
        </p:txBody>
      </p:sp>
    </p:spTree>
    <p:extLst>
      <p:ext uri="{BB962C8B-B14F-4D97-AF65-F5344CB8AC3E}">
        <p14:creationId xmlns:p14="http://schemas.microsoft.com/office/powerpoint/2010/main" val="88839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51" y="1778608"/>
            <a:ext cx="6614713" cy="4961035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987020"/>
            <a:ext cx="8229600" cy="90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Global CAT 5 Tropical Cyclone Frequency from 8 Current Generation (CMIP6) Climate 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252CDB-C08B-014C-3424-506987290AAB}"/>
              </a:ext>
            </a:extLst>
          </p:cNvPr>
          <p:cNvSpPr txBox="1"/>
          <p:nvPr/>
        </p:nvSpPr>
        <p:spPr>
          <a:xfrm>
            <a:off x="355941" y="233203"/>
            <a:ext cx="839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Application to Global Climate Change Simulations:</a:t>
            </a:r>
          </a:p>
        </p:txBody>
      </p:sp>
    </p:spTree>
    <p:extLst>
      <p:ext uri="{BB962C8B-B14F-4D97-AF65-F5344CB8AC3E}">
        <p14:creationId xmlns:p14="http://schemas.microsoft.com/office/powerpoint/2010/main" val="2702629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ACE74-6C5E-46EB-A07D-C63A5BC93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9" b="6482"/>
          <a:stretch/>
        </p:blipFill>
        <p:spPr>
          <a:xfrm>
            <a:off x="264637" y="1200150"/>
            <a:ext cx="8767126" cy="55743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E9B8CF-8C58-C0BC-25E9-1BFA771EE245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100-year hurricane peak wind based on downscaling 8 CMIP6 climate models, 1984-2014</a:t>
            </a:r>
          </a:p>
        </p:txBody>
      </p:sp>
    </p:spTree>
    <p:extLst>
      <p:ext uri="{BB962C8B-B14F-4D97-AF65-F5344CB8AC3E}">
        <p14:creationId xmlns:p14="http://schemas.microsoft.com/office/powerpoint/2010/main" val="3487487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0C187-3FD1-4134-B69E-1DD2F951D4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6" b="5101"/>
          <a:stretch/>
        </p:blipFill>
        <p:spPr>
          <a:xfrm>
            <a:off x="267843" y="1143001"/>
            <a:ext cx="8741664" cy="5631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04F6DE-9C54-166C-F91C-318DCE06D696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100-year hurricane peak wind based on downscaling 8 CMIP6 climate models, 2070-2100</a:t>
            </a:r>
          </a:p>
        </p:txBody>
      </p:sp>
    </p:spTree>
    <p:extLst>
      <p:ext uri="{BB962C8B-B14F-4D97-AF65-F5344CB8AC3E}">
        <p14:creationId xmlns:p14="http://schemas.microsoft.com/office/powerpoint/2010/main" val="263975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1" y="1146629"/>
            <a:ext cx="7490962" cy="52753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801" y="413657"/>
            <a:ext cx="746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2,000 year rain event for Houston</a:t>
            </a:r>
          </a:p>
        </p:txBody>
      </p:sp>
    </p:spTree>
    <p:extLst>
      <p:ext uri="{BB962C8B-B14F-4D97-AF65-F5344CB8AC3E}">
        <p14:creationId xmlns:p14="http://schemas.microsoft.com/office/powerpoint/2010/main" val="1756741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144" r="5" b="8704"/>
          <a:stretch/>
        </p:blipFill>
        <p:spPr>
          <a:xfrm>
            <a:off x="56307" y="1126177"/>
            <a:ext cx="9031386" cy="5648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FB3EA8-9494-3F7B-0DFB-F12A52A4D6A3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100-year hurricane storm total rain based on downscaling 8 climate models, 1984-2014</a:t>
            </a:r>
          </a:p>
        </p:txBody>
      </p:sp>
    </p:spTree>
    <p:extLst>
      <p:ext uri="{BB962C8B-B14F-4D97-AF65-F5344CB8AC3E}">
        <p14:creationId xmlns:p14="http://schemas.microsoft.com/office/powerpoint/2010/main" val="886932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" b="9216"/>
          <a:stretch/>
        </p:blipFill>
        <p:spPr>
          <a:xfrm>
            <a:off x="-20430" y="1057274"/>
            <a:ext cx="9164430" cy="5562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9773C1-95F8-C1AF-F860-3CA60008A01A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100-year hurricane storm total rain based on downscaling 8 climate models, 2070-2100</a:t>
            </a:r>
          </a:p>
        </p:txBody>
      </p:sp>
    </p:spTree>
    <p:extLst>
      <p:ext uri="{BB962C8B-B14F-4D97-AF65-F5344CB8AC3E}">
        <p14:creationId xmlns:p14="http://schemas.microsoft.com/office/powerpoint/2010/main" val="31710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F47B9C-8C19-7C88-840B-F534B03AC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10" y="739835"/>
            <a:ext cx="7687531" cy="55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05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919F4-4948-08C9-268A-42D85CEA9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13" y="674914"/>
            <a:ext cx="7125114" cy="4531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048" y="203200"/>
            <a:ext cx="785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Damage Normalized by Gross World Product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Storms, droughts, floods, wildfires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2487" y="5116286"/>
            <a:ext cx="8229600" cy="10668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270% increase since 1970</a:t>
            </a:r>
          </a:p>
          <a:p>
            <a:r>
              <a:rPr lang="en-US" b="1" dirty="0"/>
              <a:t>Population of TC-prone regions increased by ~200%</a:t>
            </a:r>
          </a:p>
          <a:p>
            <a:r>
              <a:rPr lang="en-US" dirty="0"/>
              <a:t>Suggests that climate change </a:t>
            </a:r>
            <a:r>
              <a:rPr lang="en-US" i="1" dirty="0"/>
              <a:t>may</a:t>
            </a:r>
            <a:r>
              <a:rPr lang="en-US" dirty="0"/>
              <a:t> have contributed to increasing damage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9617" y="6345535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2024: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61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ACA1C8-3962-059C-4CD0-CFB85F064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52" y="1150467"/>
            <a:ext cx="7123560" cy="3934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0658C0-4031-65EC-F2D8-C45CD19BD69D}"/>
              </a:ext>
            </a:extLst>
          </p:cNvPr>
          <p:cNvSpPr txBox="1"/>
          <p:nvPr/>
        </p:nvSpPr>
        <p:spPr>
          <a:xfrm>
            <a:off x="268297" y="197116"/>
            <a:ext cx="8366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 very large set of synthetic hurricanes to construct many 1,000-year times series of wind damage to a portfolio of properties in coastal U.S. valued at $1.8 trillion. (Here is 1 out of 10,000 such series:)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92575-A333-99DF-3DA7-64649EAB4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49" y="5322137"/>
            <a:ext cx="7886700" cy="1495454"/>
          </a:xfrm>
        </p:spPr>
        <p:txBody>
          <a:bodyPr/>
          <a:lstStyle/>
          <a:p>
            <a:r>
              <a:rPr lang="en-US" dirty="0"/>
              <a:t> Even with this very large portfolio, volatility masks any 	plausible climate change signal for at least 50 years</a:t>
            </a:r>
          </a:p>
          <a:p>
            <a:r>
              <a:rPr lang="en-US" dirty="0"/>
              <a:t> Climate signals in loss data over the past 50 years are almost 		certainly not detectable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7FAFA239-41D6-CCA0-93CE-B82507F9A8F6}"/>
              </a:ext>
            </a:extLst>
          </p:cNvPr>
          <p:cNvSpPr/>
          <p:nvPr/>
        </p:nvSpPr>
        <p:spPr>
          <a:xfrm rot="16200000">
            <a:off x="2417025" y="4561225"/>
            <a:ext cx="257695" cy="482263"/>
          </a:xfrm>
          <a:prstGeom prst="leftBrac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8832C5-556B-8E5F-DA04-BD2F68D28278}"/>
              </a:ext>
            </a:extLst>
          </p:cNvPr>
          <p:cNvSpPr txBox="1"/>
          <p:nvPr/>
        </p:nvSpPr>
        <p:spPr>
          <a:xfrm>
            <a:off x="109508" y="4101111"/>
            <a:ext cx="1899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You want to estimate average annual loss with 100 years of loss data?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180283A-C1F2-4666-E802-0DE24EA29867}"/>
              </a:ext>
            </a:extLst>
          </p:cNvPr>
          <p:cNvCxnSpPr>
            <a:cxnSpLocks/>
          </p:cNvCxnSpPr>
          <p:nvPr/>
        </p:nvCxnSpPr>
        <p:spPr>
          <a:xfrm>
            <a:off x="1856177" y="4604853"/>
            <a:ext cx="361380" cy="14258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99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686C-E48E-1166-2543-A6AF7818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BA68-F225-47DB-C09F-E1F5EA7FC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Historical hurricane and loss records are not 	fit for purpose in estimating current risk</a:t>
            </a:r>
          </a:p>
          <a:p>
            <a:r>
              <a:rPr lang="en-US" dirty="0"/>
              <a:t> Atmospheric and climate modelers are 	starting to apply physics-based models to 	natural hazard risk</a:t>
            </a:r>
          </a:p>
          <a:p>
            <a:r>
              <a:rPr lang="en-US" dirty="0"/>
              <a:t> These models generally show rising risk in 	response to climate change, especially 	hurricane-induced flood risk</a:t>
            </a:r>
          </a:p>
          <a:p>
            <a:r>
              <a:rPr lang="en-US" dirty="0"/>
              <a:t> Annual hurricane wind losses, even over all of 	the U.S., are extremely volatile</a:t>
            </a:r>
          </a:p>
        </p:txBody>
      </p:sp>
    </p:spTree>
    <p:extLst>
      <p:ext uri="{BB962C8B-B14F-4D97-AF65-F5344CB8AC3E}">
        <p14:creationId xmlns:p14="http://schemas.microsoft.com/office/powerpoint/2010/main" val="98733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374950-1CF5-DAD7-3F88-807EC19EA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20" y="1788743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Spare Slides</a:t>
            </a:r>
          </a:p>
        </p:txBody>
      </p:sp>
    </p:spTree>
    <p:extLst>
      <p:ext uri="{BB962C8B-B14F-4D97-AF65-F5344CB8AC3E}">
        <p14:creationId xmlns:p14="http://schemas.microsoft.com/office/powerpoint/2010/main" val="3910316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A0CD2-B1DF-D41C-8CFA-FBF44F5D3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316"/>
            <a:ext cx="9144000" cy="60293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F3A330-4FF8-FDF1-ABBF-14A5CA369AAE}"/>
              </a:ext>
            </a:extLst>
          </p:cNvPr>
          <p:cNvSpPr txBox="1"/>
          <p:nvPr/>
        </p:nvSpPr>
        <p:spPr>
          <a:xfrm>
            <a:off x="257908" y="6189785"/>
            <a:ext cx="2737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 New York Times</a:t>
            </a:r>
          </a:p>
        </p:txBody>
      </p:sp>
    </p:spTree>
    <p:extLst>
      <p:ext uri="{BB962C8B-B14F-4D97-AF65-F5344CB8AC3E}">
        <p14:creationId xmlns:p14="http://schemas.microsoft.com/office/powerpoint/2010/main" val="37233993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489FEF-21EF-4268-BDA7-2520E6E56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852"/>
            <a:ext cx="9144000" cy="6294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6258F5-A775-69F2-BEDC-B3630CDCAA75}"/>
              </a:ext>
            </a:extLst>
          </p:cNvPr>
          <p:cNvSpPr txBox="1"/>
          <p:nvPr/>
        </p:nvSpPr>
        <p:spPr>
          <a:xfrm>
            <a:off x="257908" y="6189785"/>
            <a:ext cx="2737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 New York Times</a:t>
            </a:r>
          </a:p>
        </p:txBody>
      </p:sp>
    </p:spTree>
    <p:extLst>
      <p:ext uri="{BB962C8B-B14F-4D97-AF65-F5344CB8AC3E}">
        <p14:creationId xmlns:p14="http://schemas.microsoft.com/office/powerpoint/2010/main" val="297536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5CE30-C35D-B0ED-6906-85F44612A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668"/>
            <a:ext cx="9144000" cy="59246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9A7E5A-C2DE-4E99-393D-3830034AE9D0}"/>
              </a:ext>
            </a:extLst>
          </p:cNvPr>
          <p:cNvSpPr txBox="1"/>
          <p:nvPr/>
        </p:nvSpPr>
        <p:spPr>
          <a:xfrm>
            <a:off x="257908" y="6189785"/>
            <a:ext cx="2737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 New York Times</a:t>
            </a:r>
          </a:p>
        </p:txBody>
      </p:sp>
    </p:spTree>
    <p:extLst>
      <p:ext uri="{BB962C8B-B14F-4D97-AF65-F5344CB8AC3E}">
        <p14:creationId xmlns:p14="http://schemas.microsoft.com/office/powerpoint/2010/main" val="3051636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8DDC19-13E8-5847-B8F9-7710F1A92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21" y="976986"/>
            <a:ext cx="7550644" cy="49040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EACC4D-7719-708A-5731-DD3713CAC77F}"/>
              </a:ext>
            </a:extLst>
          </p:cNvPr>
          <p:cNvSpPr txBox="1"/>
          <p:nvPr/>
        </p:nvSpPr>
        <p:spPr>
          <a:xfrm>
            <a:off x="687048" y="203200"/>
            <a:ext cx="785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Damage Normalized by Gross World Product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Tropical Cyclones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F8C8CE-1E1F-F812-EDFB-8F7ECFA0E9ED}"/>
              </a:ext>
            </a:extLst>
          </p:cNvPr>
          <p:cNvSpPr txBox="1"/>
          <p:nvPr/>
        </p:nvSpPr>
        <p:spPr>
          <a:xfrm>
            <a:off x="142362" y="2934841"/>
            <a:ext cx="1604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Damage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WDP</a:t>
            </a:r>
          </a:p>
        </p:txBody>
      </p:sp>
    </p:spTree>
    <p:extLst>
      <p:ext uri="{BB962C8B-B14F-4D97-AF65-F5344CB8AC3E}">
        <p14:creationId xmlns:p14="http://schemas.microsoft.com/office/powerpoint/2010/main" val="31754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67B5-14E6-614C-EE5F-0A0AAFD1D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Two trends to contend with: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88DEA-951A-C59B-9800-43621176A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41978"/>
            <a:ext cx="7886700" cy="2374044"/>
          </a:xfrm>
        </p:spPr>
        <p:txBody>
          <a:bodyPr/>
          <a:lstStyle/>
          <a:p>
            <a:r>
              <a:rPr lang="en-US" dirty="0"/>
              <a:t> Demographic</a:t>
            </a:r>
          </a:p>
          <a:p>
            <a:endParaRPr lang="en-US" dirty="0"/>
          </a:p>
          <a:p>
            <a:r>
              <a:rPr lang="en-US" dirty="0"/>
              <a:t>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333160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C345E-C8CD-01A1-DA41-2DC99EB23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25" y="367757"/>
            <a:ext cx="3800833" cy="5154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B179B-1220-8949-E8DF-55EE68AE1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453" y="854977"/>
            <a:ext cx="5107547" cy="670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217C2E-16F0-2F61-29B7-C7C6F4F5E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710" y="3808506"/>
            <a:ext cx="2935399" cy="29533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BE458A-73E4-5563-530B-37A33057CD80}"/>
              </a:ext>
            </a:extLst>
          </p:cNvPr>
          <p:cNvSpPr txBox="1"/>
          <p:nvPr/>
        </p:nvSpPr>
        <p:spPr>
          <a:xfrm>
            <a:off x="5092168" y="2830807"/>
            <a:ext cx="353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Whose paying for this?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F52781-6B8E-F945-FE44-1A628F8A2BE4}"/>
              </a:ext>
            </a:extLst>
          </p:cNvPr>
          <p:cNvSpPr txBox="1"/>
          <p:nvPr/>
        </p:nvSpPr>
        <p:spPr>
          <a:xfrm>
            <a:off x="5831353" y="3515700"/>
            <a:ext cx="2064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Kansas!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856DD6-35A9-1D67-607F-1144599205D6}"/>
              </a:ext>
            </a:extLst>
          </p:cNvPr>
          <p:cNvSpPr txBox="1"/>
          <p:nvPr/>
        </p:nvSpPr>
        <p:spPr>
          <a:xfrm>
            <a:off x="615311" y="6182466"/>
            <a:ext cx="2973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Courtesy First Street Foundation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8A1E21-C470-8198-8FA8-71CB141B3B23}"/>
              </a:ext>
            </a:extLst>
          </p:cNvPr>
          <p:cNvSpPr txBox="1"/>
          <p:nvPr/>
        </p:nvSpPr>
        <p:spPr>
          <a:xfrm>
            <a:off x="3976483" y="400916"/>
            <a:ext cx="2649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SFHA=special flood hazard area</a:t>
            </a:r>
          </a:p>
        </p:txBody>
      </p:sp>
    </p:spTree>
    <p:extLst>
      <p:ext uri="{BB962C8B-B14F-4D97-AF65-F5344CB8AC3E}">
        <p14:creationId xmlns:p14="http://schemas.microsoft.com/office/powerpoint/2010/main" val="104438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607" y="177630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Trends in Tropical Cyclones</a:t>
            </a:r>
          </a:p>
        </p:txBody>
      </p:sp>
    </p:spTree>
    <p:extLst>
      <p:ext uri="{BB962C8B-B14F-4D97-AF65-F5344CB8AC3E}">
        <p14:creationId xmlns:p14="http://schemas.microsoft.com/office/powerpoint/2010/main" val="4125072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0E2B9C-17C4-9485-E99C-D6693B711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Hurricane Records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02337C-DFE0-8803-A4C9-0823E5522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500"/>
              </a:spcBef>
            </a:pPr>
            <a:r>
              <a:rPr lang="en-US" dirty="0"/>
              <a:t>Global detection of tropical cyclones dates 	back to about 1970</a:t>
            </a:r>
          </a:p>
          <a:p>
            <a:pPr>
              <a:spcBef>
                <a:spcPts val="1500"/>
              </a:spcBef>
            </a:pPr>
            <a:r>
              <a:rPr lang="en-US" dirty="0"/>
              <a:t>Before 1980, hurricane records outside the 	Atlantic region are very poor</a:t>
            </a:r>
          </a:p>
          <a:p>
            <a:pPr>
              <a:spcBef>
                <a:spcPts val="1500"/>
              </a:spcBef>
            </a:pPr>
            <a:r>
              <a:rPr lang="en-US" dirty="0"/>
              <a:t>Even today, satellite-based estimates of 	intensity and rain are not of high quality</a:t>
            </a:r>
          </a:p>
        </p:txBody>
      </p:sp>
    </p:spTree>
    <p:extLst>
      <p:ext uri="{BB962C8B-B14F-4D97-AF65-F5344CB8AC3E}">
        <p14:creationId xmlns:p14="http://schemas.microsoft.com/office/powerpoint/2010/main" val="216010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00FF"/>
                </a:solidFill>
              </a:rPr>
              <a:t>What Are Atlantic Historical TC Records Based 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6354"/>
            <a:ext cx="8410755" cy="4271134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/>
              <a:t>Pre-1943: Anecdotal accounts from coastal cities and ships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/>
              <a:t>1943: Introduction of routine aircraft reconnaissance in 	Atlantic, western North Pacific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/>
              <a:t>1958: Inertial navigation permits quantitative  	measurement of wind speed at flight level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/>
              <a:t>1970: Complete global detection by satellites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2600" dirty="0"/>
              <a:t>1978: Introduction of satellite scatterometry</a:t>
            </a:r>
          </a:p>
        </p:txBody>
      </p:sp>
    </p:spTree>
    <p:extLst>
      <p:ext uri="{BB962C8B-B14F-4D97-AF65-F5344CB8AC3E}">
        <p14:creationId xmlns:p14="http://schemas.microsoft.com/office/powerpoint/2010/main" val="357264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iel2.potx" id="{250AC1EA-DA14-4220-9E36-111C7C5F504E}" vid="{0FB28C82-03FD-43C2-9C06-BBD8F4212DC3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3.xml><?xml version="1.0" encoding="utf-8"?>
<a:theme xmlns:a="http://schemas.openxmlformats.org/drawingml/2006/main" name="2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2589</TotalTime>
  <Words>1174</Words>
  <Application>Microsoft Office PowerPoint</Application>
  <PresentationFormat>On-screen Show (4:3)</PresentationFormat>
  <Paragraphs>110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Calibri</vt:lpstr>
      <vt:lpstr>Calibri Light</vt:lpstr>
      <vt:lpstr>Roboto</vt:lpstr>
      <vt:lpstr>Office Theme</vt:lpstr>
      <vt:lpstr>6_Office Theme</vt:lpstr>
      <vt:lpstr>2_Ariel</vt:lpstr>
      <vt:lpstr>10_Office Theme</vt:lpstr>
      <vt:lpstr>1_Ariel</vt:lpstr>
      <vt:lpstr>2_Office Theme</vt:lpstr>
      <vt:lpstr>12_Office Theme</vt:lpstr>
      <vt:lpstr>4_Office Theme</vt:lpstr>
      <vt:lpstr>The Changing Tropical Cyclone Risk Landscape</vt:lpstr>
      <vt:lpstr>Program</vt:lpstr>
      <vt:lpstr>PowerPoint Presentation</vt:lpstr>
      <vt:lpstr>PowerPoint Presentation</vt:lpstr>
      <vt:lpstr>Two trends to contend with:</vt:lpstr>
      <vt:lpstr>PowerPoint Presentation</vt:lpstr>
      <vt:lpstr>Trends in Tropical Cyclones</vt:lpstr>
      <vt:lpstr>Global Hurricane Records</vt:lpstr>
      <vt:lpstr>What Are Atlantic Historical TC Records Based On?</vt:lpstr>
      <vt:lpstr>Historical Records: Prior to ~1970, Many Storms Were Missed</vt:lpstr>
      <vt:lpstr>PowerPoint Presentation</vt:lpstr>
      <vt:lpstr>PowerPoint Presentation</vt:lpstr>
      <vt:lpstr>Flawed Basis of Current Risk Modeling</vt:lpstr>
      <vt:lpstr>PowerPoint Presentation</vt:lpstr>
      <vt:lpstr>PowerPoint Presentation</vt:lpstr>
      <vt:lpstr>Using Physics to Assess Hurricane Risk (Downscaling)</vt:lpstr>
      <vt:lpstr>PowerPoint Presentation</vt:lpstr>
      <vt:lpstr>Cumulative Distribution of Storm Lifetime Peak Wind Speed, with Sample of 1755 Synthetic Tracks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Spare Slides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Kerry Emanuel</dc:creator>
  <cp:lastModifiedBy>Kerry Emanuel</cp:lastModifiedBy>
  <cp:revision>31</cp:revision>
  <dcterms:created xsi:type="dcterms:W3CDTF">2024-10-04T15:28:48Z</dcterms:created>
  <dcterms:modified xsi:type="dcterms:W3CDTF">2024-10-25T11:41:19Z</dcterms:modified>
</cp:coreProperties>
</file>