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9" r:id="rId3"/>
    <p:sldMasterId id="2147483713" r:id="rId4"/>
    <p:sldMasterId id="2147483963" r:id="rId5"/>
    <p:sldMasterId id="2147483975" r:id="rId6"/>
    <p:sldMasterId id="2147484024" r:id="rId7"/>
    <p:sldMasterId id="2147484038" r:id="rId8"/>
    <p:sldMasterId id="2147484050" r:id="rId9"/>
    <p:sldMasterId id="2147484064" r:id="rId10"/>
    <p:sldMasterId id="2147484076" r:id="rId11"/>
    <p:sldMasterId id="2147484088" r:id="rId12"/>
    <p:sldMasterId id="2147484101" r:id="rId13"/>
    <p:sldMasterId id="2147484113" r:id="rId14"/>
  </p:sldMasterIdLst>
  <p:notesMasterIdLst>
    <p:notesMasterId r:id="rId100"/>
  </p:notesMasterIdLst>
  <p:sldIdLst>
    <p:sldId id="413" r:id="rId15"/>
    <p:sldId id="260" r:id="rId16"/>
    <p:sldId id="516" r:id="rId17"/>
    <p:sldId id="520" r:id="rId18"/>
    <p:sldId id="519" r:id="rId19"/>
    <p:sldId id="651" r:id="rId20"/>
    <p:sldId id="517" r:id="rId21"/>
    <p:sldId id="518" r:id="rId22"/>
    <p:sldId id="416" r:id="rId23"/>
    <p:sldId id="495" r:id="rId24"/>
    <p:sldId id="496" r:id="rId25"/>
    <p:sldId id="497" r:id="rId26"/>
    <p:sldId id="650" r:id="rId27"/>
    <p:sldId id="272" r:id="rId28"/>
    <p:sldId id="274" r:id="rId29"/>
    <p:sldId id="444" r:id="rId30"/>
    <p:sldId id="652" r:id="rId31"/>
    <p:sldId id="474" r:id="rId32"/>
    <p:sldId id="477" r:id="rId33"/>
    <p:sldId id="478" r:id="rId34"/>
    <p:sldId id="479" r:id="rId35"/>
    <p:sldId id="486" r:id="rId36"/>
    <p:sldId id="487" r:id="rId37"/>
    <p:sldId id="488" r:id="rId38"/>
    <p:sldId id="345" r:id="rId39"/>
    <p:sldId id="453" r:id="rId40"/>
    <p:sldId id="492" r:id="rId41"/>
    <p:sldId id="493" r:id="rId42"/>
    <p:sldId id="500" r:id="rId43"/>
    <p:sldId id="521" r:id="rId44"/>
    <p:sldId id="515" r:id="rId45"/>
    <p:sldId id="673" r:id="rId46"/>
    <p:sldId id="522" r:id="rId47"/>
    <p:sldId id="523" r:id="rId48"/>
    <p:sldId id="504" r:id="rId49"/>
    <p:sldId id="503" r:id="rId50"/>
    <p:sldId id="262" r:id="rId51"/>
    <p:sldId id="505" r:id="rId52"/>
    <p:sldId id="506" r:id="rId53"/>
    <p:sldId id="507" r:id="rId54"/>
    <p:sldId id="653" r:id="rId55"/>
    <p:sldId id="654" r:id="rId56"/>
    <p:sldId id="655" r:id="rId57"/>
    <p:sldId id="656" r:id="rId58"/>
    <p:sldId id="657" r:id="rId59"/>
    <p:sldId id="658" r:id="rId60"/>
    <p:sldId id="659" r:id="rId61"/>
    <p:sldId id="660" r:id="rId62"/>
    <p:sldId id="661" r:id="rId63"/>
    <p:sldId id="662" r:id="rId64"/>
    <p:sldId id="401" r:id="rId65"/>
    <p:sldId id="665" r:id="rId66"/>
    <p:sldId id="666" r:id="rId67"/>
    <p:sldId id="672" r:id="rId68"/>
    <p:sldId id="667" r:id="rId69"/>
    <p:sldId id="668" r:id="rId70"/>
    <p:sldId id="669" r:id="rId71"/>
    <p:sldId id="670" r:id="rId72"/>
    <p:sldId id="671" r:id="rId73"/>
    <p:sldId id="664" r:id="rId74"/>
    <p:sldId id="402" r:id="rId75"/>
    <p:sldId id="403" r:id="rId76"/>
    <p:sldId id="404" r:id="rId77"/>
    <p:sldId id="405" r:id="rId78"/>
    <p:sldId id="406" r:id="rId79"/>
    <p:sldId id="407" r:id="rId80"/>
    <p:sldId id="408" r:id="rId81"/>
    <p:sldId id="508" r:id="rId82"/>
    <p:sldId id="509" r:id="rId83"/>
    <p:sldId id="524" r:id="rId84"/>
    <p:sldId id="269" r:id="rId85"/>
    <p:sldId id="276" r:id="rId86"/>
    <p:sldId id="347" r:id="rId87"/>
    <p:sldId id="348" r:id="rId88"/>
    <p:sldId id="349" r:id="rId89"/>
    <p:sldId id="273" r:id="rId90"/>
    <p:sldId id="350" r:id="rId91"/>
    <p:sldId id="282" r:id="rId92"/>
    <p:sldId id="277" r:id="rId93"/>
    <p:sldId id="338" r:id="rId94"/>
    <p:sldId id="334" r:id="rId95"/>
    <p:sldId id="286" r:id="rId96"/>
    <p:sldId id="304" r:id="rId97"/>
    <p:sldId id="305" r:id="rId98"/>
    <p:sldId id="498"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EF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480" autoAdjust="0"/>
  </p:normalViewPr>
  <p:slideViewPr>
    <p:cSldViewPr snapToGrid="0">
      <p:cViewPr varScale="1">
        <p:scale>
          <a:sx n="86" d="100"/>
          <a:sy n="86" d="100"/>
        </p:scale>
        <p:origin x="776"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65DF7-BA3B-4FDC-9A38-685357207BE0}" type="datetimeFigureOut">
              <a:rPr lang="en-US" smtClean="0"/>
              <a:t>10/13/2022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D1C3D-91E2-4F08-8C51-CB7AC6C2E611}" type="slidenum">
              <a:rPr lang="en-US" smtClean="0"/>
              <a:t>‹#›</a:t>
            </a:fld>
            <a:endParaRPr lang="en-US"/>
          </a:p>
        </p:txBody>
      </p:sp>
    </p:spTree>
    <p:extLst>
      <p:ext uri="{BB962C8B-B14F-4D97-AF65-F5344CB8AC3E}">
        <p14:creationId xmlns:p14="http://schemas.microsoft.com/office/powerpoint/2010/main" val="363343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69610-D7EC-40DD-8D68-B4F30F77A66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1735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F9343CA2-D3D4-412F-BDD2-F953B257E028}" type="slidenum">
              <a:rPr lang="en-US" sz="1200">
                <a:solidFill>
                  <a:prstClr val="black"/>
                </a:solidFill>
                <a:latin typeface="Arial" charset="0"/>
                <a:cs typeface="Arial" charset="0"/>
              </a:rPr>
              <a:pPr algn="r" fontAlgn="base">
                <a:spcBef>
                  <a:spcPct val="0"/>
                </a:spcBef>
                <a:spcAft>
                  <a:spcPct val="0"/>
                </a:spcAft>
              </a:pPr>
              <a:t>63</a:t>
            </a:fld>
            <a:endParaRPr lang="en-US" sz="1200">
              <a:solidFill>
                <a:prstClr val="black"/>
              </a:solidFill>
              <a:latin typeface="Arial" charset="0"/>
              <a:cs typeface="Arial"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825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C9A8CC8A-11C7-41B0-803D-066613E45641}" type="slidenum">
              <a:rPr lang="en-US" sz="1200">
                <a:solidFill>
                  <a:prstClr val="black"/>
                </a:solidFill>
                <a:latin typeface="Arial" charset="0"/>
                <a:cs typeface="Arial" charset="0"/>
              </a:rPr>
              <a:pPr algn="r" fontAlgn="base">
                <a:spcBef>
                  <a:spcPct val="0"/>
                </a:spcBef>
                <a:spcAft>
                  <a:spcPct val="0"/>
                </a:spcAft>
              </a:pPr>
              <a:t>64</a:t>
            </a:fld>
            <a:endParaRPr lang="en-US" sz="1200">
              <a:solidFill>
                <a:prstClr val="black"/>
              </a:solidFill>
              <a:latin typeface="Arial" charset="0"/>
              <a:cs typeface="Arial" charset="0"/>
            </a:endParaRPr>
          </a:p>
        </p:txBody>
      </p:sp>
      <p:sp>
        <p:nvSpPr>
          <p:cNvPr id="131075" name="Rectangle 2"/>
          <p:cNvSpPr>
            <a:spLocks noGrp="1" noRot="1" noChangeAspect="1" noChangeArrowheads="1" noTextEdit="1"/>
          </p:cNvSpPr>
          <p:nvPr>
            <p:ph type="sldImg"/>
          </p:nvPr>
        </p:nvSpPr>
        <p:spPr>
          <a:xfrm>
            <a:off x="1144588" y="685800"/>
            <a:ext cx="4572000" cy="3429000"/>
          </a:xfrm>
          <a:ln/>
        </p:spPr>
      </p:sp>
      <p:sp>
        <p:nvSpPr>
          <p:cNvPr id="1310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90298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5087A27F-A841-4E69-A08C-822649039247}" type="slidenum">
              <a:rPr lang="en-US" sz="1200">
                <a:solidFill>
                  <a:prstClr val="black"/>
                </a:solidFill>
                <a:latin typeface="Arial" charset="0"/>
                <a:cs typeface="Arial" charset="0"/>
              </a:rPr>
              <a:pPr algn="r" fontAlgn="base">
                <a:spcBef>
                  <a:spcPct val="0"/>
                </a:spcBef>
                <a:spcAft>
                  <a:spcPct val="0"/>
                </a:spcAft>
              </a:pPr>
              <a:t>67</a:t>
            </a:fld>
            <a:endParaRPr lang="en-US" sz="1200">
              <a:solidFill>
                <a:prstClr val="black"/>
              </a:solidFill>
              <a:latin typeface="Arial" charset="0"/>
              <a:cs typeface="Arial"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85185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8A7DBC0E-4039-496B-B1BC-21BB046D259F}"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5413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A0BD9-9622-4AA6-8A1D-E368F5B89C7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38229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7D53C-E5EE-4427-9D05-A003EF1B141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6468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EBC7D-5E53-40A6-BC97-FDDD36EF94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84047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3884613" y="8685213"/>
            <a:ext cx="2971800" cy="457200"/>
          </a:xfrm>
          <a:prstGeom prst="rect">
            <a:avLst/>
          </a:prstGeom>
          <a:noFill/>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A05620CB-912D-431A-AB31-B4E543C68ED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6512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1A6BA8BB-1C88-4506-9CC3-A349AE0CAA72}" type="slidenum">
              <a:rPr lang="en-US">
                <a:solidFill>
                  <a:prstClr val="black"/>
                </a:solidFill>
              </a:rPr>
              <a:pPr>
                <a:defRPr/>
              </a:pPr>
              <a:t>22</a:t>
            </a:fld>
            <a:endParaRPr lang="en-US">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4315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FBFA83F-5F78-4395-AC7E-76CE5FC28D7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8104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EFBFA83F-5F78-4395-AC7E-76CE5FC28D7D}" type="slidenum">
              <a:rPr lang="en-US" sz="1200">
                <a:solidFill>
                  <a:prstClr val="black"/>
                </a:solidFill>
                <a:latin typeface="Arial" charset="0"/>
                <a:cs typeface="Arial" charset="0"/>
              </a:rPr>
              <a:pPr algn="r" fontAlgn="base">
                <a:spcBef>
                  <a:spcPct val="0"/>
                </a:spcBef>
                <a:spcAft>
                  <a:spcPct val="0"/>
                </a:spcAft>
              </a:pPr>
              <a:t>51</a:t>
            </a:fld>
            <a:endParaRPr lang="en-US" sz="1200">
              <a:solidFill>
                <a:prstClr val="black"/>
              </a:solidFill>
              <a:latin typeface="Arial" charset="0"/>
              <a:cs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14491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FBFA83F-5F78-4395-AC7E-76CE5FC28D7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84478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8DE166F5-E8D3-43A4-A9A9-3548073C89F9}" type="slidenum">
              <a:rPr lang="en-US" sz="1200">
                <a:solidFill>
                  <a:prstClr val="black"/>
                </a:solidFill>
                <a:latin typeface="Arial" charset="0"/>
                <a:cs typeface="Arial" charset="0"/>
              </a:rPr>
              <a:pPr algn="r" fontAlgn="base">
                <a:spcBef>
                  <a:spcPct val="0"/>
                </a:spcBef>
                <a:spcAft>
                  <a:spcPct val="0"/>
                </a:spcAft>
              </a:pPr>
              <a:t>61</a:t>
            </a:fld>
            <a:endParaRPr lang="en-US" sz="1200">
              <a:solidFill>
                <a:prstClr val="black"/>
              </a:solidFill>
              <a:latin typeface="Arial" charset="0"/>
              <a:cs typeface="Arial"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a:latin typeface="Times New Roman" pitchFamily="18" charset="0"/>
              </a:rPr>
              <a:t>We know that tropical cyclones are responsible for strong mixing of the upper oceans and this can be seen in satellite images…</a:t>
            </a:r>
          </a:p>
          <a:p>
            <a:pPr eaLnBrk="1" hangingPunct="1"/>
            <a:endParaRPr lang="en-US"/>
          </a:p>
        </p:txBody>
      </p:sp>
    </p:spTree>
    <p:extLst>
      <p:ext uri="{BB962C8B-B14F-4D97-AF65-F5344CB8AC3E}">
        <p14:creationId xmlns:p14="http://schemas.microsoft.com/office/powerpoint/2010/main" val="521861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1004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56177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518B7AE-E4BC-4E14-A2A3-3D89F3545C7F}" type="datetimeFigureOut">
              <a:rPr lang="en-US">
                <a:solidFill>
                  <a:prstClr val="black">
                    <a:tint val="75000"/>
                  </a:prstClr>
                </a:solidFill>
              </a:rPr>
              <a:pPr>
                <a:defRPr/>
              </a:pPr>
              <a:t>10/13/2022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E033E3-9240-4A32-8A4F-5236314349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98303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EBD898F-197B-46F8-8ED0-DEB6AEC845A1}" type="datetimeFigureOut">
              <a:rPr lang="en-US">
                <a:solidFill>
                  <a:prstClr val="black">
                    <a:tint val="75000"/>
                  </a:prstClr>
                </a:solidFill>
              </a:rPr>
              <a:pPr>
                <a:defRPr/>
              </a:pPr>
              <a:t>10/13/2022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6A2232-8287-4082-9D90-D67A4AA4D8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32807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652513-18AF-4773-8695-0B2EEDE20BF0}" type="datetimeFigureOut">
              <a:rPr lang="en-US">
                <a:solidFill>
                  <a:prstClr val="black">
                    <a:tint val="75000"/>
                  </a:prstClr>
                </a:solidFill>
              </a:rPr>
              <a:pPr>
                <a:defRPr/>
              </a:pPr>
              <a:t>10/13/2022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6C57D02-AA83-40B3-8EA9-79F7B6FBF1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10991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D58AF5-E919-42BF-A78C-E745DB2E1E51}"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086EF60-FEB5-4358-A6C7-74E06A7E69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36569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42BED0-CE82-454F-A8C3-9352E5E2F821}"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35FAE3-A581-4149-97B5-D058D5D416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3937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13763C-EA35-439D-AD10-6773E91E264C}"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FE6495-8BFB-4153-AED0-6E52BBB837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083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6055A7-1592-4784-B2F0-5E175E027D5C}"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02ACD9-7138-42E9-A33C-1CA5CB4B9E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21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D49BABF-F942-45AC-A6B0-B4B9C94602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2681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4823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E00D-AF74-4DE5-8A90-E41DF9C28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252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61376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79D338-22FF-4FDA-8126-72CB80507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8086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3432D-7CE9-459A-8769-970CDD2BDB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2161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739128-15AB-47C4-BE7E-088BB34FF6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44280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C5B6EA-DB43-491A-8FD2-6AC73C2853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1218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E819EF-2E68-43D6-A3CF-D1DB9486C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7812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48D41F-C82A-4C88-AF97-03F167DB08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0077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E019E-1BEE-47F8-86E1-AEEB456633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758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48A880-D1CA-44D4-8E4F-84FF75CDCD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2537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B33863-092D-452E-8948-2A456B322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6119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B6C5C5-C8EF-426E-805C-04F6D8B6F0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996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62316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E00D-AF74-4DE5-8A90-E41DF9C28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37665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79D338-22FF-4FDA-8126-72CB80507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2899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3432D-7CE9-459A-8769-970CDD2BDB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79260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739128-15AB-47C4-BE7E-088BB34FF6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007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C5B6EA-DB43-491A-8FD2-6AC73C2853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58726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E819EF-2E68-43D6-A3CF-D1DB9486C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11234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48D41F-C82A-4C88-AF97-03F167DB08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0122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E019E-1BEE-47F8-86E1-AEEB456633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9751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48A880-D1CA-44D4-8E4F-84FF75CDCD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806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B33863-092D-452E-8948-2A456B322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890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2656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B6C5C5-C8EF-426E-805C-04F6D8B6F0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9005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8885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1710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3751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2740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F1DECC-25E8-4336-8E25-4D6A729A299B}"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2394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F1DECC-25E8-4336-8E25-4D6A729A299B}"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9106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DECC-25E8-4336-8E25-4D6A729A299B}"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4695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0806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523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9474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2612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6535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ADF67A3-E60F-40FF-A7DC-03DE7CE6A6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6313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7303571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058208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0983566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792377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923336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88882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41392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1431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0744504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238663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3669570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9853092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965278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7434689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570131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2060750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6184709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287585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9114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593320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3034122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869518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811037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351898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977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775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91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010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02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102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9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002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010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1222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8899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0060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0474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10/13/2022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769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1523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10/13/2022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5103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10/13/2022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5854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5166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73659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9678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7464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7700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5273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114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212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4629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547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64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283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29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3965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227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7230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1763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289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1249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10/13/2022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7189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136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438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613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556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874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202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93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5870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695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5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10/13/2022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89684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225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30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395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06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295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881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1806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303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75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63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10/13/2022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5323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11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902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0368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5227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8420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0574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87629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79055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67391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0271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50850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0370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62422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94284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65499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03323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808266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5748968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767500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1435073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775223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2841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7933405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6212455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2170069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5764739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9443387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7186691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2544831-548C-4C43-8EBF-6D42E670058A}"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CE52CF-BFC7-4A20-9025-FB9495374C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43644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E76753-04BE-4E21-9276-31B877F12417}"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6356CE-A59D-47B7-AB85-E7801F3EA4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92075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2E604C-88B9-4F6F-8C33-6C899BD9CE54}"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FE55B1-85B1-4A09-9D6C-F72F3624E5D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4682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4E2B4AF-F48A-4BB0-8EC5-80E417F9B74B}"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A6F869-1F8B-4D23-9898-97B72A8A55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2399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2.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tif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1.tiff"/><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0370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FDD804B-2CD5-4547-8FD0-F6FCEC6CFCD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42164700"/>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FDD804B-2CD5-4547-8FD0-F6FCEC6CFCDB}" type="slidenum">
              <a:rPr lang="en-US">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spTree>
    <p:extLst>
      <p:ext uri="{BB962C8B-B14F-4D97-AF65-F5344CB8AC3E}">
        <p14:creationId xmlns:p14="http://schemas.microsoft.com/office/powerpoint/2010/main" val="12482164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1DECC-25E8-4336-8E25-4D6A729A299B}" type="datetimeFigureOut">
              <a:rPr lang="en-US" smtClean="0">
                <a:solidFill>
                  <a:prstClr val="black">
                    <a:tint val="75000"/>
                  </a:prstClr>
                </a:solidFill>
                <a:cs typeface="Arial" charset="0"/>
              </a:rPr>
              <a:pPr/>
              <a:t>10/13/2022</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567CA-8AD3-42D9-BC95-0170CE36BFB0}"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918906175"/>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271289623"/>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10/13/2022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452379262"/>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126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42007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4139-B77C-4CAA-AC7A-8E30897225B7}"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25255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12060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32781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8903956"/>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10/13/2022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849486210"/>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5062CD2-B6B3-4E15-BBAC-E24493B51961}"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DE284F0-E76D-4C8B-843E-78A171735F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7583552"/>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60.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3.wmf"/></Relationships>
</file>

<file path=ppt/slides/_rels/slide7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5.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7.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7.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37000" contrast="-79000"/>
                    </a14:imgEffect>
                  </a14:imgLayer>
                </a14:imgProps>
              </a:ext>
            </a:extLst>
          </a:blip>
          <a:stretch>
            <a:fillRect/>
          </a:stretch>
        </p:blipFill>
        <p:spPr>
          <a:xfrm>
            <a:off x="974" y="0"/>
            <a:ext cx="9157538" cy="6858000"/>
          </a:xfrm>
          <a:prstGeom prst="rect">
            <a:avLst/>
          </a:prstGeom>
        </p:spPr>
      </p:pic>
      <p:sp>
        <p:nvSpPr>
          <p:cNvPr id="2" name="Title 1"/>
          <p:cNvSpPr>
            <a:spLocks noGrp="1"/>
          </p:cNvSpPr>
          <p:nvPr>
            <p:ph type="ctrTitle"/>
          </p:nvPr>
        </p:nvSpPr>
        <p:spPr>
          <a:xfrm>
            <a:off x="808264" y="808264"/>
            <a:ext cx="7698922" cy="2471353"/>
          </a:xfrm>
        </p:spPr>
        <p:txBody>
          <a:bodyPr>
            <a:normAutofit/>
          </a:bodyPr>
          <a:lstStyle/>
          <a:p>
            <a:r>
              <a:rPr lang="en-US" b="1" dirty="0">
                <a:solidFill>
                  <a:srgbClr val="FFFF00"/>
                </a:solidFill>
              </a:rPr>
              <a:t>Climate Change and Hurricanes</a:t>
            </a:r>
          </a:p>
        </p:txBody>
      </p:sp>
      <p:sp>
        <p:nvSpPr>
          <p:cNvPr id="3" name="Subtitle 2"/>
          <p:cNvSpPr>
            <a:spLocks noGrp="1"/>
          </p:cNvSpPr>
          <p:nvPr>
            <p:ph type="subTitle" idx="1"/>
          </p:nvPr>
        </p:nvSpPr>
        <p:spPr>
          <a:xfrm>
            <a:off x="1094139" y="4048768"/>
            <a:ext cx="6858000" cy="1655762"/>
          </a:xfrm>
        </p:spPr>
        <p:txBody>
          <a:bodyPr>
            <a:normAutofit/>
          </a:bodyPr>
          <a:lstStyle/>
          <a:p>
            <a:pPr algn="l"/>
            <a:r>
              <a:rPr lang="en-US" sz="2400" b="1" dirty="0">
                <a:solidFill>
                  <a:srgbClr val="BEF030"/>
                </a:solidFill>
              </a:rPr>
              <a:t>Kerry Emanuel</a:t>
            </a:r>
          </a:p>
          <a:p>
            <a:pPr algn="l"/>
            <a:r>
              <a:rPr lang="en-US" sz="2400" b="1" dirty="0">
                <a:solidFill>
                  <a:srgbClr val="BEF030"/>
                </a:solidFill>
              </a:rPr>
              <a:t>Lorenz Center</a:t>
            </a:r>
          </a:p>
          <a:p>
            <a:pPr algn="l"/>
            <a:r>
              <a:rPr lang="en-US" sz="2400" b="1" dirty="0">
                <a:solidFill>
                  <a:srgbClr val="BEF030"/>
                </a:solidFill>
              </a:rPr>
              <a:t>Massachusetts Institute of Technology</a:t>
            </a:r>
          </a:p>
        </p:txBody>
      </p:sp>
    </p:spTree>
    <p:extLst>
      <p:ext uri="{BB962C8B-B14F-4D97-AF65-F5344CB8AC3E}">
        <p14:creationId xmlns:p14="http://schemas.microsoft.com/office/powerpoint/2010/main" val="3726036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EB33A3-AF62-48D9-94B4-A1313660B264}"/>
              </a:ext>
            </a:extLst>
          </p:cNvPr>
          <p:cNvSpPr>
            <a:spLocks noGrp="1"/>
          </p:cNvSpPr>
          <p:nvPr>
            <p:ph type="title"/>
          </p:nvPr>
        </p:nvSpPr>
        <p:spPr/>
        <p:txBody>
          <a:bodyPr/>
          <a:lstStyle/>
          <a:p>
            <a:r>
              <a:rPr lang="en-US" dirty="0"/>
              <a:t>Statistical Corrections to Early Record</a:t>
            </a:r>
          </a:p>
        </p:txBody>
      </p:sp>
      <p:sp>
        <p:nvSpPr>
          <p:cNvPr id="4" name="Content Placeholder 3">
            <a:extLst>
              <a:ext uri="{FF2B5EF4-FFF2-40B4-BE49-F238E27FC236}">
                <a16:creationId xmlns:a16="http://schemas.microsoft.com/office/drawing/2014/main" id="{9968ED44-148C-47AF-B1DC-416AF6826B6E}"/>
              </a:ext>
            </a:extLst>
          </p:cNvPr>
          <p:cNvSpPr>
            <a:spLocks noGrp="1"/>
          </p:cNvSpPr>
          <p:nvPr>
            <p:ph idx="1"/>
          </p:nvPr>
        </p:nvSpPr>
        <p:spPr/>
        <p:txBody>
          <a:bodyPr/>
          <a:lstStyle/>
          <a:p>
            <a:r>
              <a:rPr lang="en-US" dirty="0"/>
              <a:t>  </a:t>
            </a:r>
            <a:r>
              <a:rPr lang="en-US" dirty="0" err="1"/>
              <a:t>Vecchi</a:t>
            </a:r>
            <a:r>
              <a:rPr lang="en-US" dirty="0"/>
              <a:t> et al., </a:t>
            </a:r>
            <a:r>
              <a:rPr lang="en-US" i="1" dirty="0"/>
              <a:t>Nature Comm</a:t>
            </a:r>
            <a:r>
              <a:rPr lang="en-US" dirty="0"/>
              <a:t>., 2021</a:t>
            </a:r>
          </a:p>
          <a:p>
            <a:endParaRPr lang="en-US" dirty="0"/>
          </a:p>
          <a:p>
            <a:r>
              <a:rPr lang="en-US" dirty="0"/>
              <a:t>  Resample post-1971 historical record with digitized ship tracks 	(ICOADS) before 1971 to estimate number of missing 	storms</a:t>
            </a:r>
          </a:p>
          <a:p>
            <a:pPr marL="0" indent="0">
              <a:buNone/>
            </a:pPr>
            <a:endParaRPr lang="en-US" dirty="0"/>
          </a:p>
          <a:p>
            <a:r>
              <a:rPr lang="en-US" dirty="0"/>
              <a:t>  Add estimated number of missing storms to original historical     	record</a:t>
            </a:r>
          </a:p>
        </p:txBody>
      </p:sp>
    </p:spTree>
    <p:extLst>
      <p:ext uri="{BB962C8B-B14F-4D97-AF65-F5344CB8AC3E}">
        <p14:creationId xmlns:p14="http://schemas.microsoft.com/office/powerpoint/2010/main" val="351145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E8D02F-CF86-40CE-9F13-16DDEEBE7A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652" y="0"/>
            <a:ext cx="8670695" cy="5420919"/>
          </a:xfrm>
          <a:prstGeom prst="rect">
            <a:avLst/>
          </a:prstGeom>
        </p:spPr>
      </p:pic>
      <p:sp>
        <p:nvSpPr>
          <p:cNvPr id="8" name="TextBox 7">
            <a:extLst>
              <a:ext uri="{FF2B5EF4-FFF2-40B4-BE49-F238E27FC236}">
                <a16:creationId xmlns:a16="http://schemas.microsoft.com/office/drawing/2014/main" id="{82325A11-CE90-468A-8D9B-50B9333FF59F}"/>
              </a:ext>
            </a:extLst>
          </p:cNvPr>
          <p:cNvSpPr txBox="1"/>
          <p:nvPr/>
        </p:nvSpPr>
        <p:spPr>
          <a:xfrm>
            <a:off x="1183821" y="5420919"/>
            <a:ext cx="7053943"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Note:  ~20% of the bootstrapped samples agree with the historical record</a:t>
            </a:r>
          </a:p>
        </p:txBody>
      </p:sp>
      <p:sp>
        <p:nvSpPr>
          <p:cNvPr id="9" name="TextBox 8">
            <a:extLst>
              <a:ext uri="{FF2B5EF4-FFF2-40B4-BE49-F238E27FC236}">
                <a16:creationId xmlns:a16="http://schemas.microsoft.com/office/drawing/2014/main" id="{906385B0-FD0E-4360-9FF1-694193DD860C}"/>
              </a:ext>
            </a:extLst>
          </p:cNvPr>
          <p:cNvSpPr txBox="1"/>
          <p:nvPr/>
        </p:nvSpPr>
        <p:spPr>
          <a:xfrm>
            <a:off x="3592286" y="6392636"/>
            <a:ext cx="522514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Data from </a:t>
            </a:r>
            <a:r>
              <a:rPr lang="en-US" dirty="0" err="1">
                <a:latin typeface="Arial" panose="020B0604020202020204" pitchFamily="34" charset="0"/>
                <a:cs typeface="Arial" panose="020B0604020202020204" pitchFamily="34" charset="0"/>
              </a:rPr>
              <a:t>Vecchi</a:t>
            </a:r>
            <a:r>
              <a:rPr lang="en-US" dirty="0">
                <a:latin typeface="Arial" panose="020B0604020202020204" pitchFamily="34" charset="0"/>
                <a:cs typeface="Arial" panose="020B0604020202020204" pitchFamily="34" charset="0"/>
              </a:rPr>
              <a:t> et al., </a:t>
            </a:r>
            <a:r>
              <a:rPr lang="en-US" i="1" dirty="0">
                <a:latin typeface="Arial" panose="020B0604020202020204" pitchFamily="34" charset="0"/>
                <a:cs typeface="Arial" panose="020B0604020202020204" pitchFamily="34" charset="0"/>
              </a:rPr>
              <a:t>Nature Comm</a:t>
            </a:r>
            <a:r>
              <a:rPr lang="en-US" dirty="0">
                <a:latin typeface="Arial" panose="020B0604020202020204" pitchFamily="34" charset="0"/>
                <a:cs typeface="Arial" panose="020B0604020202020204" pitchFamily="34" charset="0"/>
              </a:rPr>
              <a:t>., 2021</a:t>
            </a:r>
          </a:p>
        </p:txBody>
      </p:sp>
    </p:spTree>
    <p:extLst>
      <p:ext uri="{BB962C8B-B14F-4D97-AF65-F5344CB8AC3E}">
        <p14:creationId xmlns:p14="http://schemas.microsoft.com/office/powerpoint/2010/main" val="3647605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F2A7-11E1-4789-B597-FCB888229BC5}"/>
              </a:ext>
            </a:extLst>
          </p:cNvPr>
          <p:cNvSpPr>
            <a:spLocks noGrp="1"/>
          </p:cNvSpPr>
          <p:nvPr>
            <p:ph type="title"/>
          </p:nvPr>
        </p:nvSpPr>
        <p:spPr/>
        <p:txBody>
          <a:bodyPr/>
          <a:lstStyle/>
          <a:p>
            <a:r>
              <a:rPr lang="en-US" dirty="0"/>
              <a:t>Potential problems with corrections</a:t>
            </a:r>
          </a:p>
        </p:txBody>
      </p:sp>
      <p:sp>
        <p:nvSpPr>
          <p:cNvPr id="3" name="Content Placeholder 2">
            <a:extLst>
              <a:ext uri="{FF2B5EF4-FFF2-40B4-BE49-F238E27FC236}">
                <a16:creationId xmlns:a16="http://schemas.microsoft.com/office/drawing/2014/main" id="{501A2D1C-9309-43D6-89BF-86F899BEF7CB}"/>
              </a:ext>
            </a:extLst>
          </p:cNvPr>
          <p:cNvSpPr>
            <a:spLocks noGrp="1"/>
          </p:cNvSpPr>
          <p:nvPr>
            <p:ph idx="1"/>
          </p:nvPr>
        </p:nvSpPr>
        <p:spPr/>
        <p:txBody>
          <a:bodyPr/>
          <a:lstStyle/>
          <a:p>
            <a:r>
              <a:rPr lang="en-US" dirty="0"/>
              <a:t>  </a:t>
            </a:r>
            <a:r>
              <a:rPr lang="en-US" sz="2400" dirty="0"/>
              <a:t>Weights the null hypothesis of no change. For 	example, an early year that actually had no 	cyclones but some ship tracks would be corrected 	to a number equal to the number missed in 	sampling of modern storms by those ship tracks</a:t>
            </a:r>
          </a:p>
          <a:p>
            <a:endParaRPr lang="en-US" sz="2400" dirty="0"/>
          </a:p>
          <a:p>
            <a:r>
              <a:rPr lang="en-US" sz="2400" dirty="0"/>
              <a:t>   ICOADS only contains ship logs that have been 	digitized. Many have not. Historical track 	reconstructions relied on other data sources, such 	as newspaper reports of ship encounters with 	storms at sea</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553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ECEA33-1362-5A06-94AF-B57A9230916E}"/>
              </a:ext>
            </a:extLst>
          </p:cNvPr>
          <p:cNvPicPr>
            <a:picLocks noChangeAspect="1"/>
          </p:cNvPicPr>
          <p:nvPr/>
        </p:nvPicPr>
        <p:blipFill>
          <a:blip r:embed="rId4"/>
          <a:stretch>
            <a:fillRect/>
          </a:stretch>
        </p:blipFill>
        <p:spPr>
          <a:xfrm>
            <a:off x="5095486" y="2268239"/>
            <a:ext cx="3927068" cy="3125292"/>
          </a:xfrm>
          <a:prstGeom prst="rect">
            <a:avLst/>
          </a:prstGeom>
        </p:spPr>
      </p:pic>
      <p:sp>
        <p:nvSpPr>
          <p:cNvPr id="7" name="Title 1">
            <a:extLst>
              <a:ext uri="{FF2B5EF4-FFF2-40B4-BE49-F238E27FC236}">
                <a16:creationId xmlns:a16="http://schemas.microsoft.com/office/drawing/2014/main" id="{E6BB294A-3B09-F8B5-308E-95E729C46211}"/>
              </a:ext>
            </a:extLst>
          </p:cNvPr>
          <p:cNvSpPr txBox="1">
            <a:spLocks/>
          </p:cNvSpPr>
          <p:nvPr/>
        </p:nvSpPr>
        <p:spPr>
          <a:xfrm>
            <a:off x="628650" y="539353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Hurricane Ian</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September 23-October 2, 2022</a:t>
            </a:r>
          </a:p>
        </p:txBody>
      </p:sp>
      <p:sp>
        <p:nvSpPr>
          <p:cNvPr id="8" name="TextBox 7">
            <a:extLst>
              <a:ext uri="{FF2B5EF4-FFF2-40B4-BE49-F238E27FC236}">
                <a16:creationId xmlns:a16="http://schemas.microsoft.com/office/drawing/2014/main" id="{ECC86D4E-5510-76AF-4704-F9C2EEE36F9A}"/>
              </a:ext>
            </a:extLst>
          </p:cNvPr>
          <p:cNvSpPr txBox="1"/>
          <p:nvPr/>
        </p:nvSpPr>
        <p:spPr>
          <a:xfrm>
            <a:off x="899410" y="299803"/>
            <a:ext cx="710533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Some Physics</a:t>
            </a:r>
          </a:p>
        </p:txBody>
      </p:sp>
      <p:pic>
        <p:nvPicPr>
          <p:cNvPr id="2" name="vlc-record-2022-10-12-08h41m36s-Ian3.mp4-">
            <a:hlinkClick r:id="" action="ppaction://media"/>
            <a:extLst>
              <a:ext uri="{FF2B5EF4-FFF2-40B4-BE49-F238E27FC236}">
                <a16:creationId xmlns:a16="http://schemas.microsoft.com/office/drawing/2014/main" id="{3410E668-337E-9E2F-7919-E5477A0DE1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099" y="2497385"/>
            <a:ext cx="4737100" cy="2667000"/>
          </a:xfrm>
          <a:prstGeom prst="rect">
            <a:avLst/>
          </a:prstGeom>
        </p:spPr>
      </p:pic>
    </p:spTree>
    <p:extLst>
      <p:ext uri="{BB962C8B-B14F-4D97-AF65-F5344CB8AC3E}">
        <p14:creationId xmlns:p14="http://schemas.microsoft.com/office/powerpoint/2010/main" val="316833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0323" name="Text Box 3"/>
          <p:cNvSpPr txBox="1">
            <a:spLocks noChangeArrowheads="1"/>
          </p:cNvSpPr>
          <p:nvPr/>
        </p:nvSpPr>
        <p:spPr bwMode="auto">
          <a:xfrm>
            <a:off x="782129" y="168215"/>
            <a:ext cx="7853432" cy="707886"/>
          </a:xfrm>
          <a:prstGeom prst="rect">
            <a:avLst/>
          </a:prstGeom>
          <a:noFill/>
          <a:ln w="12700" cap="sq">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33CC"/>
                </a:solidFill>
                <a:effectLst>
                  <a:outerShdw blurRad="38100" dist="38100" dir="2700000" algn="tl">
                    <a:srgbClr val="C0C0C0"/>
                  </a:outerShdw>
                </a:effectLst>
                <a:uLnTx/>
                <a:uFillTx/>
                <a:latin typeface="Arial" pitchFamily="34" charset="0"/>
                <a:ea typeface="+mn-ea"/>
                <a:cs typeface="Arial" pitchFamily="34" charset="0"/>
              </a:rPr>
              <a:t>Basic Physics: Energy Production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51119"/>
            <a:ext cx="9144000" cy="3811896"/>
          </a:xfrm>
          <a:prstGeom prst="rect">
            <a:avLst/>
          </a:prstGeom>
        </p:spPr>
      </p:pic>
      <p:sp>
        <p:nvSpPr>
          <p:cNvPr id="3" name="TextBox 2"/>
          <p:cNvSpPr txBox="1"/>
          <p:nvPr/>
        </p:nvSpPr>
        <p:spPr>
          <a:xfrm>
            <a:off x="3978687" y="4620861"/>
            <a:ext cx="24639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Isothermal; large input of heat from sea</a:t>
            </a:r>
          </a:p>
        </p:txBody>
      </p:sp>
      <p:sp>
        <p:nvSpPr>
          <p:cNvPr id="4" name="TextBox 3"/>
          <p:cNvSpPr txBox="1"/>
          <p:nvPr/>
        </p:nvSpPr>
        <p:spPr>
          <a:xfrm>
            <a:off x="3978687" y="3699482"/>
            <a:ext cx="17101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Moist adiabatic</a:t>
            </a:r>
          </a:p>
        </p:txBody>
      </p:sp>
      <p:sp>
        <p:nvSpPr>
          <p:cNvPr id="7" name="TextBox 6"/>
          <p:cNvSpPr txBox="1"/>
          <p:nvPr/>
        </p:nvSpPr>
        <p:spPr>
          <a:xfrm>
            <a:off x="7055771" y="4179949"/>
            <a:ext cx="17101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Moist adiabatic</a:t>
            </a:r>
          </a:p>
        </p:txBody>
      </p:sp>
      <p:sp>
        <p:nvSpPr>
          <p:cNvPr id="8" name="TextBox 7"/>
          <p:cNvSpPr txBox="1"/>
          <p:nvPr/>
        </p:nvSpPr>
        <p:spPr>
          <a:xfrm>
            <a:off x="7780492" y="2620156"/>
            <a:ext cx="17101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Isothermal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Loss</a:t>
            </a:r>
          </a:p>
        </p:txBody>
      </p:sp>
    </p:spTree>
    <p:extLst>
      <p:ext uri="{BB962C8B-B14F-4D97-AF65-F5344CB8AC3E}">
        <p14:creationId xmlns:p14="http://schemas.microsoft.com/office/powerpoint/2010/main" val="268257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Arial" charset="0"/>
                <a:ea typeface="+mn-ea"/>
                <a:cs typeface="Arial" charset="0"/>
              </a:rPr>
              <a:t>Annual Maximum Potential Intensity (m/s)</a:t>
            </a:r>
          </a:p>
        </p:txBody>
      </p:sp>
    </p:spTree>
    <p:extLst>
      <p:ext uri="{BB962C8B-B14F-4D97-AF65-F5344CB8AC3E}">
        <p14:creationId xmlns:p14="http://schemas.microsoft.com/office/powerpoint/2010/main" val="3911281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57" y="1800879"/>
            <a:ext cx="8902427" cy="3301611"/>
          </a:xfrm>
          <a:prstGeom prst="rect">
            <a:avLst/>
          </a:prstGeom>
        </p:spPr>
      </p:pic>
      <p:sp>
        <p:nvSpPr>
          <p:cNvPr id="3" name="TextBox 2"/>
          <p:cNvSpPr txBox="1"/>
          <p:nvPr/>
        </p:nvSpPr>
        <p:spPr>
          <a:xfrm>
            <a:off x="1298308" y="984201"/>
            <a:ext cx="62053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Potential Intensity Trend, 1979-2018, ERA 5 Reanalysis</a:t>
            </a:r>
          </a:p>
        </p:txBody>
      </p:sp>
      <p:sp>
        <p:nvSpPr>
          <p:cNvPr id="4" name="TextBox 3"/>
          <p:cNvSpPr txBox="1"/>
          <p:nvPr/>
        </p:nvSpPr>
        <p:spPr>
          <a:xfrm>
            <a:off x="1382070" y="5365170"/>
            <a:ext cx="61215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(Trend shown only where p value &lt; 0.05)</a:t>
            </a:r>
          </a:p>
        </p:txBody>
      </p:sp>
    </p:spTree>
    <p:extLst>
      <p:ext uri="{BB962C8B-B14F-4D97-AF65-F5344CB8AC3E}">
        <p14:creationId xmlns:p14="http://schemas.microsoft.com/office/powerpoint/2010/main" val="1497453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9A0A-13C2-3C49-8524-77B9EEBBBEFF}"/>
              </a:ext>
            </a:extLst>
          </p:cNvPr>
          <p:cNvSpPr>
            <a:spLocks noGrp="1"/>
          </p:cNvSpPr>
          <p:nvPr>
            <p:ph type="title"/>
          </p:nvPr>
        </p:nvSpPr>
        <p:spPr>
          <a:xfrm>
            <a:off x="271345" y="1612784"/>
            <a:ext cx="8337395" cy="1412914"/>
          </a:xfrm>
        </p:spPr>
        <p:txBody>
          <a:bodyPr/>
          <a:lstStyle/>
          <a:p>
            <a:r>
              <a:rPr lang="en-US" b="1" dirty="0"/>
              <a:t>Using physics to estimate hurricane risk</a:t>
            </a:r>
          </a:p>
        </p:txBody>
      </p:sp>
    </p:spTree>
    <p:extLst>
      <p:ext uri="{BB962C8B-B14F-4D97-AF65-F5344CB8AC3E}">
        <p14:creationId xmlns:p14="http://schemas.microsoft.com/office/powerpoint/2010/main" val="2027123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MIT Synthetic Hurricanes</a:t>
            </a:r>
          </a:p>
        </p:txBody>
      </p:sp>
      <p:sp>
        <p:nvSpPr>
          <p:cNvPr id="70659" name="Rectangle 3"/>
          <p:cNvSpPr>
            <a:spLocks noGrp="1" noChangeArrowheads="1"/>
          </p:cNvSpPr>
          <p:nvPr>
            <p:ph type="body" sz="half" idx="1"/>
          </p:nvPr>
        </p:nvSpPr>
        <p:spPr>
          <a:xfrm>
            <a:off x="495300" y="1943099"/>
            <a:ext cx="8153400" cy="4582747"/>
          </a:xfrm>
        </p:spPr>
        <p:txBody>
          <a:bodyPr>
            <a:noAutofit/>
          </a:bodyPr>
          <a:lstStyle/>
          <a:p>
            <a:pPr>
              <a:buSzPct val="60000"/>
              <a:buBlip>
                <a:blip r:embed="rId3"/>
              </a:buBlip>
            </a:pPr>
            <a:r>
              <a:rPr lang="en-US" sz="3600" b="1" dirty="0">
                <a:solidFill>
                  <a:srgbClr val="0F2AB1"/>
                </a:solidFill>
                <a:effectLst>
                  <a:outerShdw blurRad="38100" dist="38100" dir="2700000" algn="tl">
                    <a:srgbClr val="C0C0C0"/>
                  </a:outerShdw>
                </a:effectLst>
              </a:rPr>
              <a:t>Embed high-resolution, fast coupled ocean-atmosphere hurricane model in global climate model or climate reanalysis data</a:t>
            </a:r>
          </a:p>
          <a:p>
            <a:pPr>
              <a:buSzPct val="60000"/>
              <a:buBlip>
                <a:blip r:embed="rId3"/>
              </a:buBlip>
            </a:pPr>
            <a:r>
              <a:rPr lang="en-US" sz="3600" b="1" dirty="0">
                <a:solidFill>
                  <a:srgbClr val="0F2AB1"/>
                </a:solidFill>
                <a:effectLst>
                  <a:outerShdw blurRad="38100" dist="38100" dir="2700000" algn="tl">
                    <a:srgbClr val="C0C0C0"/>
                  </a:outerShdw>
                </a:effectLst>
              </a:rPr>
              <a:t>Coupled Hurricane Intensity prediction Model (CHIPS) has been used for 20 years to forecast real hurricanes in near-real time</a:t>
            </a:r>
          </a:p>
        </p:txBody>
      </p:sp>
    </p:spTree>
    <p:extLst>
      <p:ext uri="{BB962C8B-B14F-4D97-AF65-F5344CB8AC3E}">
        <p14:creationId xmlns:p14="http://schemas.microsoft.com/office/powerpoint/2010/main" val="18478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box(in)">
                                      <p:cBhvr>
                                        <p:cTn id="12" dur="500"/>
                                        <p:tgtEl>
                                          <p:spTgt spid="706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a:bodyPr>
          <a:lstStyle/>
          <a:p>
            <a:pPr eaLnBrk="1" hangingPunct="1">
              <a:defRPr/>
            </a:pPr>
            <a:r>
              <a:rPr lang="en-US" sz="3600" b="1" dirty="0">
                <a:solidFill>
                  <a:srgbClr val="0F2AB1"/>
                </a:solidFill>
                <a:effectLst>
                  <a:outerShdw blurRad="38100" dist="38100" dir="2700000" algn="tl">
                    <a:srgbClr val="C0C0C0"/>
                  </a:outerShdw>
                </a:effectLst>
                <a:latin typeface="Arial" pitchFamily="34" charset="0"/>
                <a:cs typeface="Arial" pitchFamily="34" charset="0"/>
              </a:rPr>
              <a:t>Risk Assessment Approach:</a:t>
            </a:r>
          </a:p>
        </p:txBody>
      </p:sp>
      <p:sp>
        <p:nvSpPr>
          <p:cNvPr id="21508" name="Rectangle 4"/>
          <p:cNvSpPr>
            <a:spLocks noGrp="1" noChangeArrowheads="1"/>
          </p:cNvSpPr>
          <p:nvPr>
            <p:ph type="body" sz="half" idx="4294967295"/>
          </p:nvPr>
        </p:nvSpPr>
        <p:spPr>
          <a:xfrm>
            <a:off x="419100" y="1181100"/>
            <a:ext cx="8382000" cy="5029200"/>
          </a:xfrm>
        </p:spPr>
        <p:txBody>
          <a:bodyPr>
            <a:normAutofit fontScale="92500" lnSpcReduction="10000"/>
          </a:bodyPr>
          <a:lstStyle/>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1</a:t>
            </a:r>
            <a:r>
              <a:rPr lang="en-US" sz="2600" dirty="0">
                <a:solidFill>
                  <a:srgbClr val="0F2AB1"/>
                </a:solidFill>
                <a:latin typeface="Arial" pitchFamily="34" charset="0"/>
                <a:cs typeface="Arial" pitchFamily="34" charset="0"/>
              </a:rPr>
              <a:t>: Seed each ocean basin with a very large number of weak, randomly located cyclones</a:t>
            </a:r>
          </a:p>
          <a:p>
            <a:pPr>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2</a:t>
            </a:r>
            <a:r>
              <a:rPr lang="en-US" sz="2600" dirty="0">
                <a:solidFill>
                  <a:srgbClr val="0F2AB1"/>
                </a:solidFill>
                <a:latin typeface="Arial" pitchFamily="34" charset="0"/>
                <a:cs typeface="Arial" pitchFamily="34" charset="0"/>
              </a:rPr>
              <a:t>: Cyclones are assumed to move with the large scale atmospheric flow in which they are embedded, plus a correction for the earth’s rotation and sphericity (beta-drift)</a:t>
            </a:r>
          </a:p>
          <a:p>
            <a:pPr>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3</a:t>
            </a:r>
            <a:r>
              <a:rPr lang="en-US" sz="2600" dirty="0">
                <a:solidFill>
                  <a:srgbClr val="0F2AB1"/>
                </a:solidFill>
                <a:latin typeface="Arial" pitchFamily="34" charset="0"/>
                <a:cs typeface="Arial" pitchFamily="34" charset="0"/>
              </a:rPr>
              <a:t>: Run the CHIPS coupled intensity model for each cyclone, and note how many achieve at least tropical storm strength</a:t>
            </a:r>
            <a:endParaRPr lang="en-US" sz="2400" dirty="0">
              <a:solidFill>
                <a:srgbClr val="0F2AB1"/>
              </a:solidFill>
              <a:latin typeface="Arial" pitchFamily="34" charset="0"/>
              <a:cs typeface="Arial" pitchFamily="34" charset="0"/>
            </a:endParaRPr>
          </a:p>
          <a:p>
            <a:pPr eaLnBrk="1" hangingPunct="1">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4:</a:t>
            </a:r>
            <a:r>
              <a:rPr lang="en-US" sz="2600" dirty="0">
                <a:solidFill>
                  <a:srgbClr val="0F2AB1"/>
                </a:solidFill>
                <a:latin typeface="Arial" pitchFamily="34" charset="0"/>
                <a:cs typeface="Arial" pitchFamily="34" charset="0"/>
              </a:rPr>
              <a:t> Using the small fraction of surviving events, determine storm statistics. Can easily generate 100,000 events</a:t>
            </a:r>
          </a:p>
        </p:txBody>
      </p:sp>
      <p:sp>
        <p:nvSpPr>
          <p:cNvPr id="5" name="TextBox 4"/>
          <p:cNvSpPr txBox="1"/>
          <p:nvPr/>
        </p:nvSpPr>
        <p:spPr>
          <a:xfrm>
            <a:off x="533400" y="6324600"/>
            <a:ext cx="815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Details:  Emanuel et al., </a:t>
            </a:r>
            <a:r>
              <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Bull. Amer. Meteor. Soc</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2008</a:t>
            </a:r>
          </a:p>
        </p:txBody>
      </p:sp>
    </p:spTree>
    <p:extLst>
      <p:ext uri="{BB962C8B-B14F-4D97-AF65-F5344CB8AC3E}">
        <p14:creationId xmlns:p14="http://schemas.microsoft.com/office/powerpoint/2010/main" val="23177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fade">
                                      <p:cBhvr>
                                        <p:cTn id="7" dur="5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xEl>
                                              <p:pRg st="2" end="2"/>
                                            </p:txEl>
                                          </p:spTgt>
                                        </p:tgtEl>
                                        <p:attrNameLst>
                                          <p:attrName>style.visibility</p:attrName>
                                        </p:attrNameLst>
                                      </p:cBhvr>
                                      <p:to>
                                        <p:strVal val="visible"/>
                                      </p:to>
                                    </p:set>
                                    <p:animEffect transition="in" filter="fade">
                                      <p:cBhvr>
                                        <p:cTn id="12" dur="500"/>
                                        <p:tgtEl>
                                          <p:spTgt spid="215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xEl>
                                              <p:pRg st="4" end="4"/>
                                            </p:txEl>
                                          </p:spTgt>
                                        </p:tgtEl>
                                        <p:attrNameLst>
                                          <p:attrName>style.visibility</p:attrName>
                                        </p:attrNameLst>
                                      </p:cBhvr>
                                      <p:to>
                                        <p:strVal val="visible"/>
                                      </p:to>
                                    </p:set>
                                    <p:animEffect transition="in" filter="fade">
                                      <p:cBhvr>
                                        <p:cTn id="17" dur="500"/>
                                        <p:tgtEl>
                                          <p:spTgt spid="2150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8">
                                            <p:txEl>
                                              <p:pRg st="6" end="6"/>
                                            </p:txEl>
                                          </p:spTgt>
                                        </p:tgtEl>
                                        <p:attrNameLst>
                                          <p:attrName>style.visibility</p:attrName>
                                        </p:attrNameLst>
                                      </p:cBhvr>
                                      <p:to>
                                        <p:strVal val="visible"/>
                                      </p:to>
                                    </p:set>
                                    <p:animEffect transition="in" filter="fade">
                                      <p:cBhvr>
                                        <p:cTn id="22" dur="500"/>
                                        <p:tgtEl>
                                          <p:spTgt spid="2150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a:solidFill>
                  <a:srgbClr val="FFFF00"/>
                </a:solidFill>
                <a:effectLst>
                  <a:outerShdw blurRad="38100" dist="38100" dir="2700000" algn="tl">
                    <a:srgbClr val="000000">
                      <a:alpha val="43137"/>
                    </a:srgbClr>
                  </a:outerShdw>
                </a:effectLst>
                <a:latin typeface="Arial" pitchFamily="34" charset="0"/>
                <a:cs typeface="Arial" pitchFamily="34" charset="0"/>
              </a:rPr>
              <a:t>Program</a:t>
            </a:r>
          </a:p>
        </p:txBody>
      </p:sp>
      <p:sp>
        <p:nvSpPr>
          <p:cNvPr id="4" name="Content Placeholder 3"/>
          <p:cNvSpPr>
            <a:spLocks noGrp="1"/>
          </p:cNvSpPr>
          <p:nvPr>
            <p:ph idx="1"/>
          </p:nvPr>
        </p:nvSpPr>
        <p:spPr>
          <a:xfrm>
            <a:off x="457200" y="1066800"/>
            <a:ext cx="8229600" cy="5638800"/>
          </a:xfrm>
        </p:spPr>
        <p:txBody>
          <a:bodyPr rtlCol="0">
            <a:normAutofit/>
          </a:bodyPr>
          <a:lstStyle/>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rPr>
              <a:t>The global record of tropical cyclones</a:t>
            </a:r>
          </a:p>
          <a:p>
            <a:pPr fontAlgn="auto">
              <a:spcAft>
                <a:spcPts val="0"/>
              </a:spcAft>
              <a:buSzPct val="70000"/>
              <a:buBlip>
                <a:blip r:embed="rId2"/>
              </a:buBlip>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rPr>
              <a:t>The Atlantic record</a:t>
            </a:r>
          </a:p>
          <a:p>
            <a:pPr fontAlgn="auto">
              <a:spcAft>
                <a:spcPts val="0"/>
              </a:spcAft>
              <a:buSzPct val="70000"/>
              <a:buBlip>
                <a:blip r:embed="rId2"/>
              </a:buBlip>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rPr>
              <a:t>Understanding the physics</a:t>
            </a:r>
          </a:p>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rPr>
              <a:t>Tropical cyclones affecting Los 	Angeles</a:t>
            </a:r>
          </a:p>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62342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linds(horizont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blinds(horizontal)">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blinds(horizontal)">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5D14C-DB86-4E33-BF88-F5CE6895717F}"/>
              </a:ext>
            </a:extLst>
          </p:cNvPr>
          <p:cNvPicPr>
            <a:picLocks noChangeAspect="1"/>
          </p:cNvPicPr>
          <p:nvPr/>
        </p:nvPicPr>
        <p:blipFill>
          <a:blip r:embed="rId2"/>
          <a:stretch>
            <a:fillRect/>
          </a:stretch>
        </p:blipFill>
        <p:spPr>
          <a:xfrm>
            <a:off x="0" y="750706"/>
            <a:ext cx="9144000" cy="5846445"/>
          </a:xfrm>
          <a:prstGeom prst="rect">
            <a:avLst/>
          </a:prstGeom>
        </p:spPr>
      </p:pic>
      <p:sp>
        <p:nvSpPr>
          <p:cNvPr id="8" name="TextBox 7">
            <a:extLst>
              <a:ext uri="{FF2B5EF4-FFF2-40B4-BE49-F238E27FC236}">
                <a16:creationId xmlns:a16="http://schemas.microsoft.com/office/drawing/2014/main" id="{29E30A22-EDB2-4A7B-A6AD-A5CDBDDB1D96}"/>
              </a:ext>
            </a:extLst>
          </p:cNvPr>
          <p:cNvSpPr txBox="1"/>
          <p:nvPr/>
        </p:nvSpPr>
        <p:spPr>
          <a:xfrm>
            <a:off x="1355271" y="187779"/>
            <a:ext cx="6792686" cy="369332"/>
          </a:xfrm>
          <a:prstGeom prst="rect">
            <a:avLst/>
          </a:prstGeom>
          <a:noFill/>
        </p:spPr>
        <p:txBody>
          <a:bodyPr wrap="square" rtlCol="0">
            <a:spAutoFit/>
          </a:bodyPr>
          <a:lstStyle/>
          <a:p>
            <a:r>
              <a:rPr lang="en-US" dirty="0"/>
              <a:t>Top 1,000 storms Downscaled from CERA 20</a:t>
            </a:r>
            <a:r>
              <a:rPr lang="en-US" baseline="30000" dirty="0"/>
              <a:t>th</a:t>
            </a:r>
            <a:r>
              <a:rPr lang="en-US" dirty="0"/>
              <a:t> Century Reanalysis</a:t>
            </a:r>
          </a:p>
        </p:txBody>
      </p:sp>
    </p:spTree>
    <p:extLst>
      <p:ext uri="{BB962C8B-B14F-4D97-AF65-F5344CB8AC3E}">
        <p14:creationId xmlns:p14="http://schemas.microsoft.com/office/powerpoint/2010/main" val="33734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450" b="1281"/>
          <a:stretch/>
        </p:blipFill>
        <p:spPr>
          <a:xfrm>
            <a:off x="289189" y="883699"/>
            <a:ext cx="8527007" cy="5025395"/>
          </a:xfrm>
          <a:prstGeom prst="rect">
            <a:avLst/>
          </a:prstGeom>
        </p:spPr>
      </p:pic>
    </p:spTree>
    <p:extLst>
      <p:ext uri="{BB962C8B-B14F-4D97-AF65-F5344CB8AC3E}">
        <p14:creationId xmlns:p14="http://schemas.microsoft.com/office/powerpoint/2010/main" val="2310316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033CC"/>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1755</a:t>
            </a:r>
            <a:r>
              <a:rPr lang="en-US" sz="2600" dirty="0">
                <a:solidFill>
                  <a:srgbClr val="0033CC"/>
                </a:solidFill>
                <a:latin typeface="Arial" pitchFamily="34" charset="0"/>
                <a:cs typeface="Arial" pitchFamily="34" charset="0"/>
              </a:rPr>
              <a:t> </a:t>
            </a:r>
            <a:r>
              <a:rPr lang="en-US" sz="2600" dirty="0">
                <a:solidFill>
                  <a:srgbClr val="0033CC"/>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5995951" y="6216650"/>
            <a:ext cx="2919449" cy="369332"/>
          </a:xfrm>
          <a:prstGeom prst="rect">
            <a:avLst/>
          </a:prstGeom>
          <a:noFill/>
          <a:ln w="9525">
            <a:noFill/>
            <a:miter lim="800000"/>
            <a:headEnd/>
            <a:tailEnd/>
          </a:ln>
        </p:spPr>
        <p:txBody>
          <a:bodyPr wrap="square">
            <a:spAutoFit/>
          </a:bodyPr>
          <a:lstStyle/>
          <a:p>
            <a:pPr fontAlgn="base">
              <a:spcBef>
                <a:spcPct val="50000"/>
              </a:spcBef>
              <a:spcAft>
                <a:spcPct val="0"/>
              </a:spcAft>
            </a:pPr>
            <a:r>
              <a:rPr lang="en-US" b="1" dirty="0">
                <a:solidFill>
                  <a:prstClr val="black"/>
                </a:solidFill>
                <a:cs typeface="Arial" charset="0"/>
              </a:rPr>
              <a:t>90% confidence bounds</a:t>
            </a:r>
          </a:p>
        </p:txBody>
      </p:sp>
      <p:sp>
        <p:nvSpPr>
          <p:cNvPr id="5" name="TextBox 4"/>
          <p:cNvSpPr txBox="1"/>
          <p:nvPr/>
        </p:nvSpPr>
        <p:spPr>
          <a:xfrm>
            <a:off x="4332514" y="2888343"/>
            <a:ext cx="2220686" cy="646331"/>
          </a:xfrm>
          <a:prstGeom prst="rect">
            <a:avLst/>
          </a:prstGeom>
          <a:noFill/>
        </p:spPr>
        <p:txBody>
          <a:bodyPr wrap="square" rtlCol="0">
            <a:spAutoFit/>
          </a:bodyPr>
          <a:lstStyle/>
          <a:p>
            <a:r>
              <a:rPr lang="en-US" dirty="0">
                <a:solidFill>
                  <a:srgbClr val="0000FF"/>
                </a:solidFill>
              </a:rPr>
              <a:t>Blue bars: </a:t>
            </a:r>
            <a:r>
              <a:rPr lang="en-US" dirty="0"/>
              <a:t>Actual</a:t>
            </a:r>
          </a:p>
          <a:p>
            <a:r>
              <a:rPr lang="en-US" dirty="0">
                <a:solidFill>
                  <a:srgbClr val="FF0000"/>
                </a:solidFill>
              </a:rPr>
              <a:t>Red bars</a:t>
            </a:r>
            <a:r>
              <a:rPr lang="en-US" dirty="0"/>
              <a:t>: Predicted</a:t>
            </a:r>
          </a:p>
        </p:txBody>
      </p:sp>
    </p:spTree>
    <p:extLst>
      <p:ext uri="{BB962C8B-B14F-4D97-AF65-F5344CB8AC3E}">
        <p14:creationId xmlns:p14="http://schemas.microsoft.com/office/powerpoint/2010/main" val="1595900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47" y="215660"/>
            <a:ext cx="7665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Atlantic Annual Cycle</a:t>
            </a:r>
          </a:p>
        </p:txBody>
      </p:sp>
      <p:pic>
        <p:nvPicPr>
          <p:cNvPr id="4" name="Picture 3"/>
          <p:cNvPicPr>
            <a:picLocks noChangeAspect="1"/>
          </p:cNvPicPr>
          <p:nvPr/>
        </p:nvPicPr>
        <p:blipFill>
          <a:blip r:embed="rId2"/>
          <a:stretch>
            <a:fillRect/>
          </a:stretch>
        </p:blipFill>
        <p:spPr>
          <a:xfrm>
            <a:off x="760838" y="1010866"/>
            <a:ext cx="7840308" cy="5452756"/>
          </a:xfrm>
          <a:prstGeom prst="rect">
            <a:avLst/>
          </a:prstGeom>
        </p:spPr>
      </p:pic>
      <p:sp>
        <p:nvSpPr>
          <p:cNvPr id="5" name="TextBox 4"/>
          <p:cNvSpPr txBox="1"/>
          <p:nvPr/>
        </p:nvSpPr>
        <p:spPr>
          <a:xfrm>
            <a:off x="678747" y="6100653"/>
            <a:ext cx="1122132" cy="369332"/>
          </a:xfrm>
          <a:prstGeom prst="rect">
            <a:avLst/>
          </a:prstGeom>
          <a:solidFill>
            <a:schemeClr val="bg1"/>
          </a:solidFill>
        </p:spPr>
        <p:txBody>
          <a:bodyPr wrap="square" rtlCol="0">
            <a:spAutoFit/>
          </a:bodyPr>
          <a:lstStyle/>
          <a:p>
            <a:endParaRPr lang="en-US" dirty="0"/>
          </a:p>
        </p:txBody>
      </p:sp>
      <p:sp>
        <p:nvSpPr>
          <p:cNvPr id="2" name="TextBox 1"/>
          <p:cNvSpPr txBox="1"/>
          <p:nvPr/>
        </p:nvSpPr>
        <p:spPr>
          <a:xfrm>
            <a:off x="2286000" y="2699657"/>
            <a:ext cx="2220686" cy="646331"/>
          </a:xfrm>
          <a:prstGeom prst="rect">
            <a:avLst/>
          </a:prstGeom>
          <a:noFill/>
        </p:spPr>
        <p:txBody>
          <a:bodyPr wrap="square" rtlCol="0">
            <a:spAutoFit/>
          </a:bodyPr>
          <a:lstStyle/>
          <a:p>
            <a:r>
              <a:rPr lang="en-US" dirty="0">
                <a:solidFill>
                  <a:srgbClr val="0000FF"/>
                </a:solidFill>
              </a:rPr>
              <a:t>Blue dots: </a:t>
            </a:r>
            <a:r>
              <a:rPr lang="en-US" dirty="0"/>
              <a:t>Actual</a:t>
            </a:r>
          </a:p>
          <a:p>
            <a:r>
              <a:rPr lang="en-US" dirty="0">
                <a:solidFill>
                  <a:srgbClr val="FF0000"/>
                </a:solidFill>
              </a:rPr>
              <a:t>Red line</a:t>
            </a:r>
            <a:r>
              <a:rPr lang="en-US" dirty="0"/>
              <a:t>: Predicted</a:t>
            </a:r>
          </a:p>
        </p:txBody>
      </p:sp>
    </p:spTree>
    <p:extLst>
      <p:ext uri="{BB962C8B-B14F-4D97-AF65-F5344CB8AC3E}">
        <p14:creationId xmlns:p14="http://schemas.microsoft.com/office/powerpoint/2010/main" val="2925402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Kerry Emaanuel\Graphics\Transparent Figures\amm_freq.PNG"/>
          <p:cNvPicPr>
            <a:picLocks noChangeAspect="1" noChangeArrowheads="1"/>
          </p:cNvPicPr>
          <p:nvPr/>
        </p:nvPicPr>
        <p:blipFill>
          <a:blip r:embed="rId2" cstate="print"/>
          <a:srcRect/>
          <a:stretch>
            <a:fillRect/>
          </a:stretch>
        </p:blipFill>
        <p:spPr bwMode="auto">
          <a:xfrm>
            <a:off x="228600" y="1676400"/>
            <a:ext cx="8656638" cy="4438650"/>
          </a:xfrm>
          <a:prstGeom prst="rect">
            <a:avLst/>
          </a:prstGeom>
          <a:noFill/>
          <a:ln w="9525">
            <a:noFill/>
            <a:miter lim="800000"/>
            <a:headEnd/>
            <a:tailEnd/>
          </a:ln>
        </p:spPr>
      </p:pic>
      <p:sp>
        <p:nvSpPr>
          <p:cNvPr id="6" name="TextBox 5"/>
          <p:cNvSpPr txBox="1"/>
          <p:nvPr/>
        </p:nvSpPr>
        <p:spPr>
          <a:xfrm>
            <a:off x="381000" y="381000"/>
            <a:ext cx="8382000" cy="107791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2AB1"/>
                </a:solidFill>
                <a:effectLst>
                  <a:outerShdw blurRad="38100" dist="38100" dir="2700000" algn="tl">
                    <a:srgbClr val="000000">
                      <a:alpha val="43137"/>
                    </a:srgbClr>
                  </a:outerShdw>
                </a:effectLst>
                <a:uLnTx/>
                <a:uFillTx/>
                <a:latin typeface="Calibri"/>
                <a:ea typeface="+mn-ea"/>
                <a:cs typeface="+mn-cs"/>
              </a:rPr>
              <a:t>Captures effects of regional climate phenomena (e.g. ENSO, AMM)</a:t>
            </a:r>
          </a:p>
        </p:txBody>
      </p:sp>
      <p:sp>
        <p:nvSpPr>
          <p:cNvPr id="4" name="TextBox 3"/>
          <p:cNvSpPr txBox="1"/>
          <p:nvPr/>
        </p:nvSpPr>
        <p:spPr>
          <a:xfrm>
            <a:off x="3606799" y="2148115"/>
            <a:ext cx="2220686" cy="646331"/>
          </a:xfrm>
          <a:prstGeom prst="rect">
            <a:avLst/>
          </a:prstGeom>
          <a:noFill/>
        </p:spPr>
        <p:txBody>
          <a:bodyPr wrap="square" rtlCol="0">
            <a:spAutoFit/>
          </a:bodyPr>
          <a:lstStyle/>
          <a:p>
            <a:r>
              <a:rPr lang="en-US" dirty="0">
                <a:solidFill>
                  <a:srgbClr val="0000FF"/>
                </a:solidFill>
              </a:rPr>
              <a:t>Blue bars: </a:t>
            </a:r>
            <a:r>
              <a:rPr lang="en-US" dirty="0"/>
              <a:t>Actual</a:t>
            </a:r>
          </a:p>
          <a:p>
            <a:r>
              <a:rPr lang="en-US" dirty="0">
                <a:solidFill>
                  <a:srgbClr val="FF0000"/>
                </a:solidFill>
              </a:rPr>
              <a:t>Red bars</a:t>
            </a:r>
            <a:r>
              <a:rPr lang="en-US" dirty="0"/>
              <a:t>: Predicted</a:t>
            </a:r>
          </a:p>
        </p:txBody>
      </p:sp>
    </p:spTree>
    <p:extLst>
      <p:ext uri="{BB962C8B-B14F-4D97-AF65-F5344CB8AC3E}">
        <p14:creationId xmlns:p14="http://schemas.microsoft.com/office/powerpoint/2010/main" val="3627478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835" y="1748435"/>
            <a:ext cx="8229600" cy="1143000"/>
          </a:xfrm>
        </p:spPr>
        <p:txBody>
          <a:bodyPr/>
          <a:lstStyle/>
          <a:p>
            <a:r>
              <a:rPr lang="en-US" dirty="0">
                <a:solidFill>
                  <a:srgbClr val="0000FF"/>
                </a:solidFill>
              </a:rPr>
              <a:t>Application to Global and Regional Climate Change</a:t>
            </a:r>
          </a:p>
        </p:txBody>
      </p:sp>
    </p:spTree>
    <p:extLst>
      <p:ext uri="{BB962C8B-B14F-4D97-AF65-F5344CB8AC3E}">
        <p14:creationId xmlns:p14="http://schemas.microsoft.com/office/powerpoint/2010/main" val="3701167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0651" y="1778608"/>
            <a:ext cx="6614713" cy="4961035"/>
          </a:xfrm>
          <a:prstGeom prst="rect">
            <a:avLst/>
          </a:prstGeom>
        </p:spPr>
      </p:pic>
      <p:sp>
        <p:nvSpPr>
          <p:cNvPr id="3" name="Title 2"/>
          <p:cNvSpPr txBox="1">
            <a:spLocks/>
          </p:cNvSpPr>
          <p:nvPr/>
        </p:nvSpPr>
        <p:spPr>
          <a:xfrm>
            <a:off x="503208" y="152400"/>
            <a:ext cx="8229600" cy="11430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Global Tropical Cyclone Frequency from 9 Current Generation (CMIP6) Climate Models</a:t>
            </a:r>
          </a:p>
        </p:txBody>
      </p:sp>
    </p:spTree>
    <p:extLst>
      <p:ext uri="{BB962C8B-B14F-4D97-AF65-F5344CB8AC3E}">
        <p14:creationId xmlns:p14="http://schemas.microsoft.com/office/powerpoint/2010/main" val="480070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1" y="72598"/>
            <a:ext cx="9031386" cy="6712110"/>
          </a:xfrm>
          <a:prstGeom prst="rect">
            <a:avLst/>
          </a:prstGeom>
        </p:spPr>
      </p:pic>
    </p:spTree>
    <p:extLst>
      <p:ext uri="{BB962C8B-B14F-4D97-AF65-F5344CB8AC3E}">
        <p14:creationId xmlns:p14="http://schemas.microsoft.com/office/powerpoint/2010/main" val="72220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30" y="206463"/>
            <a:ext cx="9164430" cy="6508444"/>
          </a:xfrm>
          <a:prstGeom prst="rect">
            <a:avLst/>
          </a:prstGeom>
        </p:spPr>
      </p:pic>
    </p:spTree>
    <p:extLst>
      <p:ext uri="{BB962C8B-B14F-4D97-AF65-F5344CB8AC3E}">
        <p14:creationId xmlns:p14="http://schemas.microsoft.com/office/powerpoint/2010/main" val="4108026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714E-4114-4362-8A94-DE1DD40C68DA}"/>
              </a:ext>
            </a:extLst>
          </p:cNvPr>
          <p:cNvSpPr>
            <a:spLocks noGrp="1"/>
          </p:cNvSpPr>
          <p:nvPr>
            <p:ph type="title"/>
          </p:nvPr>
        </p:nvSpPr>
        <p:spPr>
          <a:xfrm>
            <a:off x="230459" y="194141"/>
            <a:ext cx="8809463" cy="1367030"/>
          </a:xfrm>
        </p:spPr>
        <p:txBody>
          <a:bodyPr>
            <a:normAutofit/>
          </a:bodyPr>
          <a:lstStyle/>
          <a:p>
            <a:r>
              <a:rPr lang="en-US" sz="2800" b="1" dirty="0"/>
              <a:t>Application to The North Atlantic Hurricane Record: Downscale Three 20</a:t>
            </a:r>
            <a:r>
              <a:rPr lang="en-US" sz="2800" b="1" baseline="30000" dirty="0"/>
              <a:t>th</a:t>
            </a:r>
            <a:r>
              <a:rPr lang="en-US" sz="2800" b="1" dirty="0"/>
              <a:t> Century Reanalyses: NOAA v.2c, NOAA v.3 and CERA 20c</a:t>
            </a:r>
          </a:p>
        </p:txBody>
      </p:sp>
      <p:sp>
        <p:nvSpPr>
          <p:cNvPr id="3" name="Content Placeholder 2">
            <a:extLst>
              <a:ext uri="{FF2B5EF4-FFF2-40B4-BE49-F238E27FC236}">
                <a16:creationId xmlns:a16="http://schemas.microsoft.com/office/drawing/2014/main" id="{1B44601A-BBED-4C18-BE6F-5E6B8A823B9F}"/>
              </a:ext>
            </a:extLst>
          </p:cNvPr>
          <p:cNvSpPr>
            <a:spLocks noGrp="1"/>
          </p:cNvSpPr>
          <p:nvPr>
            <p:ph idx="1"/>
          </p:nvPr>
        </p:nvSpPr>
        <p:spPr>
          <a:xfrm>
            <a:off x="628650" y="2127704"/>
            <a:ext cx="7886700" cy="3644446"/>
          </a:xfrm>
        </p:spPr>
        <p:txBody>
          <a:bodyPr>
            <a:normAutofit/>
          </a:bodyPr>
          <a:lstStyle/>
          <a:p>
            <a:r>
              <a:rPr lang="en-US" dirty="0"/>
              <a:t>   </a:t>
            </a:r>
            <a:r>
              <a:rPr lang="en-US" sz="2800" dirty="0"/>
              <a:t>Run 100 synthetic TCs for each year of the 	reanalysis data record</a:t>
            </a:r>
          </a:p>
          <a:p>
            <a:pPr marL="0" indent="0">
              <a:buNone/>
            </a:pPr>
            <a:endParaRPr lang="en-US" sz="2800" dirty="0"/>
          </a:p>
          <a:p>
            <a:r>
              <a:rPr lang="en-US" sz="2800" dirty="0"/>
              <a:t>  Retain only storms whose lifetime maximum 	intensity exceeds 40 </a:t>
            </a:r>
            <a:r>
              <a:rPr lang="en-US" sz="2800" dirty="0" err="1"/>
              <a:t>kts</a:t>
            </a:r>
            <a:endParaRPr lang="en-US" sz="2800" dirty="0"/>
          </a:p>
          <a:p>
            <a:pPr marL="0" indent="0">
              <a:buNone/>
            </a:pPr>
            <a:endParaRPr lang="en-US" sz="2800" dirty="0"/>
          </a:p>
          <a:p>
            <a:r>
              <a:rPr lang="en-US" sz="2800" dirty="0"/>
              <a:t>  Do this for the North Atlantic and separately 	for the world</a:t>
            </a:r>
          </a:p>
        </p:txBody>
      </p:sp>
    </p:spTree>
    <p:extLst>
      <p:ext uri="{BB962C8B-B14F-4D97-AF65-F5344CB8AC3E}">
        <p14:creationId xmlns:p14="http://schemas.microsoft.com/office/powerpoint/2010/main" val="203749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B16198-CDF6-487F-BFDE-C1E87AC3658E}"/>
              </a:ext>
            </a:extLst>
          </p:cNvPr>
          <p:cNvPicPr>
            <a:picLocks noChangeAspect="1"/>
          </p:cNvPicPr>
          <p:nvPr/>
        </p:nvPicPr>
        <p:blipFill>
          <a:blip r:embed="rId2"/>
          <a:stretch>
            <a:fillRect/>
          </a:stretch>
        </p:blipFill>
        <p:spPr>
          <a:xfrm>
            <a:off x="52251" y="391886"/>
            <a:ext cx="9091749" cy="5682343"/>
          </a:xfrm>
          <a:prstGeom prst="rect">
            <a:avLst/>
          </a:prstGeom>
        </p:spPr>
      </p:pic>
      <p:sp>
        <p:nvSpPr>
          <p:cNvPr id="5" name="TextBox 4">
            <a:extLst>
              <a:ext uri="{FF2B5EF4-FFF2-40B4-BE49-F238E27FC236}">
                <a16:creationId xmlns:a16="http://schemas.microsoft.com/office/drawing/2014/main" id="{E0188AA7-0202-4A0D-B01C-FE4C5D53C11B}"/>
              </a:ext>
            </a:extLst>
          </p:cNvPr>
          <p:cNvSpPr txBox="1"/>
          <p:nvPr/>
        </p:nvSpPr>
        <p:spPr>
          <a:xfrm>
            <a:off x="567418" y="6204857"/>
            <a:ext cx="8009164" cy="461665"/>
          </a:xfrm>
          <a:prstGeom prst="rect">
            <a:avLst/>
          </a:prstGeom>
          <a:noFill/>
        </p:spPr>
        <p:txBody>
          <a:bodyPr wrap="square" rtlCol="0">
            <a:spAutoFit/>
          </a:bodyPr>
          <a:lstStyle/>
          <a:p>
            <a:pPr algn="ctr"/>
            <a:r>
              <a:rPr lang="en-US" sz="2400" dirty="0"/>
              <a:t>Global records prior to ~1980 are unreliable</a:t>
            </a:r>
          </a:p>
        </p:txBody>
      </p:sp>
    </p:spTree>
    <p:extLst>
      <p:ext uri="{BB962C8B-B14F-4D97-AF65-F5344CB8AC3E}">
        <p14:creationId xmlns:p14="http://schemas.microsoft.com/office/powerpoint/2010/main" val="3732651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C7F543-BD29-49FA-A1A2-D5F1261EC6A9}"/>
              </a:ext>
            </a:extLst>
          </p:cNvPr>
          <p:cNvSpPr txBox="1"/>
          <p:nvPr/>
        </p:nvSpPr>
        <p:spPr>
          <a:xfrm>
            <a:off x="832757" y="236764"/>
            <a:ext cx="7437664"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Major Hurricanes</a:t>
            </a:r>
          </a:p>
        </p:txBody>
      </p:sp>
      <p:pic>
        <p:nvPicPr>
          <p:cNvPr id="7" name="Picture 6">
            <a:extLst>
              <a:ext uri="{FF2B5EF4-FFF2-40B4-BE49-F238E27FC236}">
                <a16:creationId xmlns:a16="http://schemas.microsoft.com/office/drawing/2014/main" id="{F0DFA46A-6A08-4CAF-9251-523D0CE2D49B}"/>
              </a:ext>
            </a:extLst>
          </p:cNvPr>
          <p:cNvPicPr>
            <a:picLocks noChangeAspect="1"/>
          </p:cNvPicPr>
          <p:nvPr/>
        </p:nvPicPr>
        <p:blipFill>
          <a:blip r:embed="rId2"/>
          <a:stretch>
            <a:fillRect/>
          </a:stretch>
        </p:blipFill>
        <p:spPr>
          <a:xfrm>
            <a:off x="143691" y="1047749"/>
            <a:ext cx="8739052" cy="5461907"/>
          </a:xfrm>
          <a:prstGeom prst="rect">
            <a:avLst/>
          </a:prstGeom>
        </p:spPr>
      </p:pic>
      <p:sp>
        <p:nvSpPr>
          <p:cNvPr id="8" name="TextBox 7">
            <a:extLst>
              <a:ext uri="{FF2B5EF4-FFF2-40B4-BE49-F238E27FC236}">
                <a16:creationId xmlns:a16="http://schemas.microsoft.com/office/drawing/2014/main" id="{B1564799-ADE1-4C26-A3D5-989729F3B69A}"/>
              </a:ext>
            </a:extLst>
          </p:cNvPr>
          <p:cNvSpPr txBox="1"/>
          <p:nvPr/>
        </p:nvSpPr>
        <p:spPr>
          <a:xfrm>
            <a:off x="3992335" y="2032907"/>
            <a:ext cx="239213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7-year running averages</a:t>
            </a:r>
          </a:p>
        </p:txBody>
      </p:sp>
    </p:spTree>
    <p:extLst>
      <p:ext uri="{BB962C8B-B14F-4D97-AF65-F5344CB8AC3E}">
        <p14:creationId xmlns:p14="http://schemas.microsoft.com/office/powerpoint/2010/main" val="1247371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A7922D-058A-4C06-A61A-C8DA21D616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29" y="644979"/>
            <a:ext cx="8894379" cy="5560766"/>
          </a:xfrm>
          <a:prstGeom prst="rect">
            <a:avLst/>
          </a:prstGeom>
        </p:spPr>
      </p:pic>
      <p:sp>
        <p:nvSpPr>
          <p:cNvPr id="10" name="TextBox 9">
            <a:extLst>
              <a:ext uri="{FF2B5EF4-FFF2-40B4-BE49-F238E27FC236}">
                <a16:creationId xmlns:a16="http://schemas.microsoft.com/office/drawing/2014/main" id="{E4EC35A4-2F9D-4BC5-8D12-5D6A470DD92E}"/>
              </a:ext>
            </a:extLst>
          </p:cNvPr>
          <p:cNvSpPr txBox="1"/>
          <p:nvPr/>
        </p:nvSpPr>
        <p:spPr>
          <a:xfrm>
            <a:off x="1151164" y="114300"/>
            <a:ext cx="70376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Number of North Atlantic Major Hurricanes</a:t>
            </a:r>
          </a:p>
        </p:txBody>
      </p:sp>
    </p:spTree>
    <p:extLst>
      <p:ext uri="{BB962C8B-B14F-4D97-AF65-F5344CB8AC3E}">
        <p14:creationId xmlns:p14="http://schemas.microsoft.com/office/powerpoint/2010/main" val="932763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DE81B-22EA-34F8-D305-C1F0BC535B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537" y="960956"/>
            <a:ext cx="8689076" cy="5432410"/>
          </a:xfrm>
          <a:prstGeom prst="rect">
            <a:avLst/>
          </a:prstGeom>
        </p:spPr>
      </p:pic>
      <p:sp>
        <p:nvSpPr>
          <p:cNvPr id="4" name="TextBox 3">
            <a:extLst>
              <a:ext uri="{FF2B5EF4-FFF2-40B4-BE49-F238E27FC236}">
                <a16:creationId xmlns:a16="http://schemas.microsoft.com/office/drawing/2014/main" id="{5A728264-BD48-12A6-A9E1-EEB34C232BA9}"/>
              </a:ext>
            </a:extLst>
          </p:cNvPr>
          <p:cNvSpPr txBox="1"/>
          <p:nvPr/>
        </p:nvSpPr>
        <p:spPr>
          <a:xfrm>
            <a:off x="973873" y="267629"/>
            <a:ext cx="7270595" cy="523220"/>
          </a:xfrm>
          <a:prstGeom prst="rect">
            <a:avLst/>
          </a:prstGeom>
          <a:noFill/>
        </p:spPr>
        <p:txBody>
          <a:bodyPr wrap="square" rtlCol="0">
            <a:spAutoFit/>
          </a:bodyPr>
          <a:lstStyle/>
          <a:p>
            <a:pPr algn="ctr"/>
            <a:r>
              <a:rPr lang="en-US" sz="2800" dirty="0"/>
              <a:t>U.S. Landfalling Tropical Cyclones</a:t>
            </a:r>
          </a:p>
        </p:txBody>
      </p:sp>
    </p:spTree>
    <p:extLst>
      <p:ext uri="{BB962C8B-B14F-4D97-AF65-F5344CB8AC3E}">
        <p14:creationId xmlns:p14="http://schemas.microsoft.com/office/powerpoint/2010/main" val="4199269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69805-B9C9-4B57-B5A0-BAB7225D9BC4}"/>
              </a:ext>
            </a:extLst>
          </p:cNvPr>
          <p:cNvPicPr>
            <a:picLocks noChangeAspect="1"/>
          </p:cNvPicPr>
          <p:nvPr/>
        </p:nvPicPr>
        <p:blipFill>
          <a:blip r:embed="rId2"/>
          <a:stretch>
            <a:fillRect/>
          </a:stretch>
        </p:blipFill>
        <p:spPr>
          <a:xfrm>
            <a:off x="268605" y="1054213"/>
            <a:ext cx="8606790" cy="5379244"/>
          </a:xfrm>
          <a:prstGeom prst="rect">
            <a:avLst/>
          </a:prstGeom>
        </p:spPr>
      </p:pic>
      <p:sp>
        <p:nvSpPr>
          <p:cNvPr id="3" name="TextBox 2">
            <a:extLst>
              <a:ext uri="{FF2B5EF4-FFF2-40B4-BE49-F238E27FC236}">
                <a16:creationId xmlns:a16="http://schemas.microsoft.com/office/drawing/2014/main" id="{1C400F2B-924C-4002-AD55-695B29120206}"/>
              </a:ext>
            </a:extLst>
          </p:cNvPr>
          <p:cNvSpPr txBox="1"/>
          <p:nvPr/>
        </p:nvSpPr>
        <p:spPr>
          <a:xfrm>
            <a:off x="400050" y="342900"/>
            <a:ext cx="8139793" cy="523220"/>
          </a:xfrm>
          <a:prstGeom prst="rect">
            <a:avLst/>
          </a:prstGeom>
          <a:noFill/>
        </p:spPr>
        <p:txBody>
          <a:bodyPr wrap="square" rtlCol="0">
            <a:spAutoFit/>
          </a:bodyPr>
          <a:lstStyle/>
          <a:p>
            <a:pPr algn="ctr"/>
            <a:r>
              <a:rPr lang="en-US" sz="2800" dirty="0"/>
              <a:t>All landfalls (not just USA)</a:t>
            </a:r>
          </a:p>
        </p:txBody>
      </p:sp>
      <p:sp>
        <p:nvSpPr>
          <p:cNvPr id="4" name="TextBox 3">
            <a:extLst>
              <a:ext uri="{FF2B5EF4-FFF2-40B4-BE49-F238E27FC236}">
                <a16:creationId xmlns:a16="http://schemas.microsoft.com/office/drawing/2014/main" id="{069D2EA8-D6A9-41E9-AF42-9373637E5B5F}"/>
              </a:ext>
            </a:extLst>
          </p:cNvPr>
          <p:cNvSpPr txBox="1"/>
          <p:nvPr/>
        </p:nvSpPr>
        <p:spPr>
          <a:xfrm>
            <a:off x="3992335" y="2032907"/>
            <a:ext cx="239213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7-year running averages</a:t>
            </a:r>
          </a:p>
        </p:txBody>
      </p:sp>
    </p:spTree>
    <p:extLst>
      <p:ext uri="{BB962C8B-B14F-4D97-AF65-F5344CB8AC3E}">
        <p14:creationId xmlns:p14="http://schemas.microsoft.com/office/powerpoint/2010/main" val="3315395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BC2908-4BE5-4965-A28B-EDBC06DA5433}"/>
              </a:ext>
            </a:extLst>
          </p:cNvPr>
          <p:cNvPicPr>
            <a:picLocks noChangeAspect="1"/>
          </p:cNvPicPr>
          <p:nvPr/>
        </p:nvPicPr>
        <p:blipFill>
          <a:blip r:embed="rId2"/>
          <a:stretch>
            <a:fillRect/>
          </a:stretch>
        </p:blipFill>
        <p:spPr>
          <a:xfrm>
            <a:off x="87084" y="1047749"/>
            <a:ext cx="8969831" cy="5606144"/>
          </a:xfrm>
          <a:prstGeom prst="rect">
            <a:avLst/>
          </a:prstGeom>
        </p:spPr>
      </p:pic>
      <p:sp>
        <p:nvSpPr>
          <p:cNvPr id="3" name="TextBox 2">
            <a:extLst>
              <a:ext uri="{FF2B5EF4-FFF2-40B4-BE49-F238E27FC236}">
                <a16:creationId xmlns:a16="http://schemas.microsoft.com/office/drawing/2014/main" id="{38CE9F66-02C4-4A45-854D-D54AED579281}"/>
              </a:ext>
            </a:extLst>
          </p:cNvPr>
          <p:cNvSpPr txBox="1"/>
          <p:nvPr/>
        </p:nvSpPr>
        <p:spPr>
          <a:xfrm>
            <a:off x="1143000" y="261257"/>
            <a:ext cx="6702879" cy="523220"/>
          </a:xfrm>
          <a:prstGeom prst="rect">
            <a:avLst/>
          </a:prstGeom>
          <a:noFill/>
        </p:spPr>
        <p:txBody>
          <a:bodyPr wrap="square" rtlCol="0">
            <a:spAutoFit/>
          </a:bodyPr>
          <a:lstStyle/>
          <a:p>
            <a:pPr algn="ctr"/>
            <a:r>
              <a:rPr lang="en-US" sz="2800" dirty="0"/>
              <a:t>All Landfalls,  NOAA 20</a:t>
            </a:r>
            <a:r>
              <a:rPr lang="en-US" sz="2800" baseline="30000" dirty="0"/>
              <a:t>th</a:t>
            </a:r>
            <a:r>
              <a:rPr lang="en-US" sz="2800" dirty="0"/>
              <a:t> Century v.3</a:t>
            </a:r>
          </a:p>
        </p:txBody>
      </p:sp>
      <p:sp>
        <p:nvSpPr>
          <p:cNvPr id="4" name="TextBox 3">
            <a:extLst>
              <a:ext uri="{FF2B5EF4-FFF2-40B4-BE49-F238E27FC236}">
                <a16:creationId xmlns:a16="http://schemas.microsoft.com/office/drawing/2014/main" id="{FBA57896-6F6F-400E-A45A-C0549AD6FEE9}"/>
              </a:ext>
            </a:extLst>
          </p:cNvPr>
          <p:cNvSpPr txBox="1"/>
          <p:nvPr/>
        </p:nvSpPr>
        <p:spPr>
          <a:xfrm>
            <a:off x="1469571" y="2514600"/>
            <a:ext cx="2465615" cy="646331"/>
          </a:xfrm>
          <a:prstGeom prst="rect">
            <a:avLst/>
          </a:prstGeom>
          <a:noFill/>
        </p:spPr>
        <p:txBody>
          <a:bodyPr wrap="square" rtlCol="0">
            <a:spAutoFit/>
          </a:bodyPr>
          <a:lstStyle/>
          <a:p>
            <a:pPr algn="ctr"/>
            <a:r>
              <a:rPr lang="en-US" b="1" dirty="0"/>
              <a:t>Suggests some landfalls missed prior to 1900</a:t>
            </a:r>
          </a:p>
        </p:txBody>
      </p:sp>
      <p:cxnSp>
        <p:nvCxnSpPr>
          <p:cNvPr id="6" name="Straight Arrow Connector 5">
            <a:extLst>
              <a:ext uri="{FF2B5EF4-FFF2-40B4-BE49-F238E27FC236}">
                <a16:creationId xmlns:a16="http://schemas.microsoft.com/office/drawing/2014/main" id="{B0AE73BF-EFE8-4807-994A-57CB9C5A4D08}"/>
              </a:ext>
            </a:extLst>
          </p:cNvPr>
          <p:cNvCxnSpPr/>
          <p:nvPr/>
        </p:nvCxnSpPr>
        <p:spPr>
          <a:xfrm>
            <a:off x="2343150" y="3265714"/>
            <a:ext cx="555171" cy="9633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1EFFCF2-CEBD-471D-B08F-1608C246B1B9}"/>
              </a:ext>
            </a:extLst>
          </p:cNvPr>
          <p:cNvSpPr txBox="1"/>
          <p:nvPr/>
        </p:nvSpPr>
        <p:spPr>
          <a:xfrm>
            <a:off x="3510643" y="1875133"/>
            <a:ext cx="239213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7-year running averages</a:t>
            </a:r>
          </a:p>
        </p:txBody>
      </p:sp>
    </p:spTree>
    <p:extLst>
      <p:ext uri="{BB962C8B-B14F-4D97-AF65-F5344CB8AC3E}">
        <p14:creationId xmlns:p14="http://schemas.microsoft.com/office/powerpoint/2010/main" val="8883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EF1E-B4CC-4111-8DE2-E5B002D6DE65}"/>
              </a:ext>
            </a:extLst>
          </p:cNvPr>
          <p:cNvSpPr>
            <a:spLocks noGrp="1"/>
          </p:cNvSpPr>
          <p:nvPr>
            <p:ph type="title"/>
          </p:nvPr>
        </p:nvSpPr>
        <p:spPr/>
        <p:txBody>
          <a:bodyPr>
            <a:normAutofit fontScale="90000"/>
          </a:bodyPr>
          <a:lstStyle/>
          <a:p>
            <a:r>
              <a:rPr lang="en-US" dirty="0">
                <a:solidFill>
                  <a:schemeClr val="tx1"/>
                </a:solidFill>
                <a:effectLst/>
              </a:rPr>
              <a:t>What may have caused the North Atlantic TC trends and variability?</a:t>
            </a:r>
          </a:p>
        </p:txBody>
      </p:sp>
      <p:sp>
        <p:nvSpPr>
          <p:cNvPr id="5" name="Content Placeholder 4">
            <a:extLst>
              <a:ext uri="{FF2B5EF4-FFF2-40B4-BE49-F238E27FC236}">
                <a16:creationId xmlns:a16="http://schemas.microsoft.com/office/drawing/2014/main" id="{6D9E36C4-7FE7-46D6-BFC5-27CD57804FA3}"/>
              </a:ext>
            </a:extLst>
          </p:cNvPr>
          <p:cNvSpPr>
            <a:spLocks noGrp="1"/>
          </p:cNvSpPr>
          <p:nvPr>
            <p:ph idx="1"/>
          </p:nvPr>
        </p:nvSpPr>
        <p:spPr/>
        <p:txBody>
          <a:bodyPr>
            <a:normAutofit/>
          </a:bodyPr>
          <a:lstStyle/>
          <a:p>
            <a:r>
              <a:rPr lang="en-US" sz="2400" dirty="0"/>
              <a:t>North Atlantic tropical cyclone frequency strongly correlated with potential intensity (PI), the theoretical upper bound on TC intensity that can be calculated from coarse climate data. </a:t>
            </a:r>
          </a:p>
          <a:p>
            <a:r>
              <a:rPr lang="en-US" sz="2400" dirty="0"/>
              <a:t>Technique developed by R. Rousseau-</a:t>
            </a:r>
            <a:r>
              <a:rPr lang="en-US" sz="2400" dirty="0" err="1"/>
              <a:t>Rizzi</a:t>
            </a:r>
            <a:r>
              <a:rPr lang="en-US" sz="2400" dirty="0"/>
              <a:t> partitions PI change into a part owing to global climate change and a separate part due to local or regional climate change</a:t>
            </a:r>
          </a:p>
          <a:p>
            <a:r>
              <a:rPr lang="en-US" sz="2400" dirty="0"/>
              <a:t>We apply this technique to the North Atlantic main genesis region using the reanalysis data to calculate PI and the mean temperature of the tropical free troposphere</a:t>
            </a:r>
          </a:p>
        </p:txBody>
      </p:sp>
    </p:spTree>
    <p:extLst>
      <p:ext uri="{BB962C8B-B14F-4D97-AF65-F5344CB8AC3E}">
        <p14:creationId xmlns:p14="http://schemas.microsoft.com/office/powerpoint/2010/main" val="197750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AEA8C-5331-4940-A6A1-DDAFEACFC5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721" y="1020536"/>
            <a:ext cx="8229763" cy="5145248"/>
          </a:xfrm>
          <a:prstGeom prst="rect">
            <a:avLst/>
          </a:prstGeom>
        </p:spPr>
      </p:pic>
      <p:sp>
        <p:nvSpPr>
          <p:cNvPr id="4" name="TextBox 3">
            <a:extLst>
              <a:ext uri="{FF2B5EF4-FFF2-40B4-BE49-F238E27FC236}">
                <a16:creationId xmlns:a16="http://schemas.microsoft.com/office/drawing/2014/main" id="{5202D6FF-4080-4D4C-8DB4-A629055386B8}"/>
              </a:ext>
            </a:extLst>
          </p:cNvPr>
          <p:cNvSpPr txBox="1"/>
          <p:nvPr/>
        </p:nvSpPr>
        <p:spPr>
          <a:xfrm>
            <a:off x="693964" y="302079"/>
            <a:ext cx="7592786"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3154387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343" y="655807"/>
            <a:ext cx="7955798" cy="5512080"/>
          </a:xfrm>
          <a:prstGeom prst="rect">
            <a:avLst/>
          </a:prstGeom>
        </p:spPr>
      </p:pic>
      <p:sp>
        <p:nvSpPr>
          <p:cNvPr id="2" name="TextBox 1"/>
          <p:cNvSpPr txBox="1"/>
          <p:nvPr/>
        </p:nvSpPr>
        <p:spPr>
          <a:xfrm>
            <a:off x="2725945" y="595223"/>
            <a:ext cx="428732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Annual European Sulfur Emissions</a:t>
            </a:r>
          </a:p>
        </p:txBody>
      </p:sp>
    </p:spTree>
    <p:extLst>
      <p:ext uri="{BB962C8B-B14F-4D97-AF65-F5344CB8AC3E}">
        <p14:creationId xmlns:p14="http://schemas.microsoft.com/office/powerpoint/2010/main" val="2718749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B5029F-3496-41C6-9E76-7EFB0DDB871F}"/>
              </a:ext>
            </a:extLst>
          </p:cNvPr>
          <p:cNvPicPr>
            <a:picLocks noChangeAspect="1"/>
          </p:cNvPicPr>
          <p:nvPr/>
        </p:nvPicPr>
        <p:blipFill rotWithShape="1">
          <a:blip r:embed="rId2"/>
          <a:srcRect t="3863"/>
          <a:stretch/>
        </p:blipFill>
        <p:spPr>
          <a:xfrm>
            <a:off x="644979" y="97971"/>
            <a:ext cx="7519308" cy="5078550"/>
          </a:xfrm>
          <a:prstGeom prst="rect">
            <a:avLst/>
          </a:prstGeom>
        </p:spPr>
      </p:pic>
      <p:sp>
        <p:nvSpPr>
          <p:cNvPr id="3" name="Rectangle 2">
            <a:extLst>
              <a:ext uri="{FF2B5EF4-FFF2-40B4-BE49-F238E27FC236}">
                <a16:creationId xmlns:a16="http://schemas.microsoft.com/office/drawing/2014/main" id="{4B69A04F-DF2B-4271-A97C-20A371C954A6}"/>
              </a:ext>
            </a:extLst>
          </p:cNvPr>
          <p:cNvSpPr/>
          <p:nvPr/>
        </p:nvSpPr>
        <p:spPr>
          <a:xfrm>
            <a:off x="342900" y="5044585"/>
            <a:ext cx="8801100" cy="1400383"/>
          </a:xfrm>
          <a:prstGeom prst="rect">
            <a:avLst/>
          </a:prstGeom>
        </p:spPr>
        <p:txBody>
          <a:bodyPr wrap="square">
            <a:spAutoFit/>
          </a:bodyPr>
          <a:lstStyle/>
          <a:p>
            <a:r>
              <a:rPr lang="en-US" sz="1700" dirty="0"/>
              <a:t>Patterns of sea-surface temperature (color shading) associated with the global mode (a) and the dust-sulfate mode (c). The dust-sulfate pattern is plotted along with dust aerosol optical depth contours from [14] for τ = [0:150:30:45] (gray contours), and the main development region is indented (dotted black box). Associated components for the global mode (b) and the dust-sulfate mode (d), including variability at all frequencies (gray) and only at low frequencies (black).</a:t>
            </a:r>
          </a:p>
        </p:txBody>
      </p:sp>
      <p:sp>
        <p:nvSpPr>
          <p:cNvPr id="4" name="TextBox 3">
            <a:extLst>
              <a:ext uri="{FF2B5EF4-FFF2-40B4-BE49-F238E27FC236}">
                <a16:creationId xmlns:a16="http://schemas.microsoft.com/office/drawing/2014/main" id="{C805C361-1CA2-47D2-B8B2-8894626F0315}"/>
              </a:ext>
            </a:extLst>
          </p:cNvPr>
          <p:cNvSpPr txBox="1"/>
          <p:nvPr/>
        </p:nvSpPr>
        <p:spPr>
          <a:xfrm>
            <a:off x="2220686" y="6444968"/>
            <a:ext cx="565664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Rousseau-</a:t>
            </a:r>
            <a:r>
              <a:rPr lang="en-US" dirty="0" err="1">
                <a:latin typeface="Arial" panose="020B0604020202020204" pitchFamily="34" charset="0"/>
                <a:cs typeface="Arial" panose="020B0604020202020204" pitchFamily="34" charset="0"/>
              </a:rPr>
              <a:t>Rizzi</a:t>
            </a:r>
            <a:r>
              <a:rPr lang="en-US" dirty="0">
                <a:latin typeface="Arial" panose="020B0604020202020204" pitchFamily="34" charset="0"/>
                <a:cs typeface="Arial" panose="020B0604020202020204" pitchFamily="34" charset="0"/>
              </a:rPr>
              <a:t> and Emanuel, </a:t>
            </a:r>
            <a:r>
              <a:rPr lang="en-US" i="1" dirty="0">
                <a:latin typeface="Arial" panose="020B0604020202020204" pitchFamily="34" charset="0"/>
                <a:cs typeface="Arial" panose="020B0604020202020204" pitchFamily="34" charset="0"/>
              </a:rPr>
              <a:t>Nature Comm</a:t>
            </a:r>
            <a:r>
              <a:rPr lang="en-US" dirty="0">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3946849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D12E0A-13D9-43FE-85F2-066711D57BD7}"/>
              </a:ext>
            </a:extLst>
          </p:cNvPr>
          <p:cNvSpPr txBox="1"/>
          <p:nvPr/>
        </p:nvSpPr>
        <p:spPr>
          <a:xfrm>
            <a:off x="367392" y="1167493"/>
            <a:ext cx="8409215" cy="4031873"/>
          </a:xfrm>
          <a:prstGeom prst="rect">
            <a:avLst/>
          </a:prstGeom>
          <a:noFill/>
        </p:spPr>
        <p:txBody>
          <a:bodyPr wrap="square" rtlCol="0">
            <a:spAutoFit/>
          </a:bodyPr>
          <a:lstStyle/>
          <a:p>
            <a:r>
              <a:rPr lang="en-US" sz="3200" dirty="0">
                <a:solidFill>
                  <a:srgbClr val="0000FF"/>
                </a:solidFill>
                <a:latin typeface="Arial" panose="020B0604020202020204" pitchFamily="34" charset="0"/>
                <a:cs typeface="Arial" panose="020B0604020202020204" pitchFamily="34" charset="0"/>
              </a:rPr>
              <a:t>But the general upward trends in North Atlantic TC metrics are not explained. They are mostly owing to regional SST increases, not the global increase. It is possible that this is related to a trend in the Atlantic sector meridional overturning circulation of the ocean; this may be natural and/or a response to anthropogenic forcing. </a:t>
            </a:r>
          </a:p>
        </p:txBody>
      </p:sp>
    </p:spTree>
    <p:extLst>
      <p:ext uri="{BB962C8B-B14F-4D97-AF65-F5344CB8AC3E}">
        <p14:creationId xmlns:p14="http://schemas.microsoft.com/office/powerpoint/2010/main" val="2880836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5" y="86727"/>
            <a:ext cx="5776968" cy="6100714"/>
          </a:xfrm>
          <a:prstGeom prst="rect">
            <a:avLst/>
          </a:prstGeom>
        </p:spPr>
      </p:pic>
      <p:sp>
        <p:nvSpPr>
          <p:cNvPr id="3" name="TextBox 2"/>
          <p:cNvSpPr txBox="1"/>
          <p:nvPr/>
        </p:nvSpPr>
        <p:spPr>
          <a:xfrm>
            <a:off x="6020663" y="2950617"/>
            <a:ext cx="29157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Time series of the latitudes at which tropical cyclones reach maximum intensity.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From </a:t>
            </a:r>
            <a:r>
              <a:rPr kumimoji="0" lang="en-US" sz="1800" b="0" i="1" u="none" strike="noStrike" kern="1200" cap="none" spc="0" normalizeH="0" baseline="0" noProof="0" dirty="0" err="1">
                <a:ln>
                  <a:noFill/>
                </a:ln>
                <a:solidFill>
                  <a:prstClr val="black"/>
                </a:solidFill>
                <a:effectLst/>
                <a:uLnTx/>
                <a:uFillTx/>
                <a:latin typeface="Calibri"/>
                <a:ea typeface="+mn-ea"/>
                <a:cs typeface="Arial" charset="0"/>
              </a:rPr>
              <a:t>Kossin</a:t>
            </a: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 et al. (2014)</a:t>
            </a:r>
          </a:p>
        </p:txBody>
      </p:sp>
      <p:sp>
        <p:nvSpPr>
          <p:cNvPr id="4" name="TextBox 3"/>
          <p:cNvSpPr txBox="1"/>
          <p:nvPr/>
        </p:nvSpPr>
        <p:spPr>
          <a:xfrm>
            <a:off x="5923280" y="365760"/>
            <a:ext cx="30988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alibri"/>
                <a:ea typeface="+mn-ea"/>
                <a:cs typeface="+mn-cs"/>
              </a:rPr>
              <a:t>Hurricanes are reaching peak intensity at higher latitudes</a:t>
            </a:r>
          </a:p>
        </p:txBody>
      </p:sp>
      <p:pic>
        <p:nvPicPr>
          <p:cNvPr id="5" name="Picture 4"/>
          <p:cNvPicPr>
            <a:picLocks noChangeAspect="1"/>
          </p:cNvPicPr>
          <p:nvPr/>
        </p:nvPicPr>
        <p:blipFill>
          <a:blip r:embed="rId3"/>
          <a:stretch>
            <a:fillRect/>
          </a:stretch>
        </p:blipFill>
        <p:spPr>
          <a:xfrm>
            <a:off x="1532419" y="6310480"/>
            <a:ext cx="4065741" cy="442811"/>
          </a:xfrm>
          <a:prstGeom prst="rect">
            <a:avLst/>
          </a:prstGeom>
        </p:spPr>
      </p:pic>
    </p:spTree>
    <p:extLst>
      <p:ext uri="{BB962C8B-B14F-4D97-AF65-F5344CB8AC3E}">
        <p14:creationId xmlns:p14="http://schemas.microsoft.com/office/powerpoint/2010/main" val="2817278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9BBC1-38B2-4062-A8A3-6802BAB521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96269"/>
            <a:ext cx="5214265" cy="3259958"/>
          </a:xfrm>
          <a:prstGeom prst="rect">
            <a:avLst/>
          </a:prstGeom>
        </p:spPr>
      </p:pic>
      <p:pic>
        <p:nvPicPr>
          <p:cNvPr id="7" name="Picture 6">
            <a:extLst>
              <a:ext uri="{FF2B5EF4-FFF2-40B4-BE49-F238E27FC236}">
                <a16:creationId xmlns:a16="http://schemas.microsoft.com/office/drawing/2014/main" id="{05BD415C-9F14-411A-ABD7-5DF012E40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041"/>
            <a:ext cx="5214265" cy="3259959"/>
          </a:xfrm>
          <a:prstGeom prst="rect">
            <a:avLst/>
          </a:prstGeom>
        </p:spPr>
      </p:pic>
      <p:sp>
        <p:nvSpPr>
          <p:cNvPr id="8" name="TextBox 7">
            <a:extLst>
              <a:ext uri="{FF2B5EF4-FFF2-40B4-BE49-F238E27FC236}">
                <a16:creationId xmlns:a16="http://schemas.microsoft.com/office/drawing/2014/main" id="{A5AA65A6-3666-45B4-A931-17F471CF8D54}"/>
              </a:ext>
            </a:extLst>
          </p:cNvPr>
          <p:cNvSpPr txBox="1"/>
          <p:nvPr/>
        </p:nvSpPr>
        <p:spPr>
          <a:xfrm>
            <a:off x="5421086" y="1014190"/>
            <a:ext cx="3241221" cy="156966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No significant trends in global downscaled tropical cyclone frequency!</a:t>
            </a:r>
          </a:p>
        </p:txBody>
      </p:sp>
      <p:sp>
        <p:nvSpPr>
          <p:cNvPr id="9" name="TextBox 8">
            <a:extLst>
              <a:ext uri="{FF2B5EF4-FFF2-40B4-BE49-F238E27FC236}">
                <a16:creationId xmlns:a16="http://schemas.microsoft.com/office/drawing/2014/main" id="{A44CDD7D-A812-4991-9083-B43E8DAE5738}"/>
              </a:ext>
            </a:extLst>
          </p:cNvPr>
          <p:cNvSpPr txBox="1"/>
          <p:nvPr/>
        </p:nvSpPr>
        <p:spPr>
          <a:xfrm>
            <a:off x="5421086" y="3950412"/>
            <a:ext cx="3363685"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Some upward trend in global downscaled major hurricanes</a:t>
            </a:r>
          </a:p>
        </p:txBody>
      </p:sp>
    </p:spTree>
    <p:extLst>
      <p:ext uri="{BB962C8B-B14F-4D97-AF65-F5344CB8AC3E}">
        <p14:creationId xmlns:p14="http://schemas.microsoft.com/office/powerpoint/2010/main" val="3961922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5299" name="Rectangle 3"/>
          <p:cNvSpPr>
            <a:spLocks noGrp="1" noChangeArrowheads="1"/>
          </p:cNvSpPr>
          <p:nvPr>
            <p:ph type="title" idx="4294967295"/>
          </p:nvPr>
        </p:nvSpPr>
        <p:spPr>
          <a:xfrm>
            <a:off x="381000" y="1752600"/>
            <a:ext cx="8229600" cy="3581400"/>
          </a:xfrm>
        </p:spPr>
        <p:txBody>
          <a:bodyPr/>
          <a:lstStyle/>
          <a:p>
            <a:pPr eaLnBrk="1" hangingPunct="1"/>
            <a:r>
              <a:rPr lang="en-US" b="1" dirty="0">
                <a:solidFill>
                  <a:srgbClr val="0033CC"/>
                </a:solidFill>
                <a:effectLst>
                  <a:outerShdw blurRad="38100" dist="38100" dir="2700000" algn="tl">
                    <a:srgbClr val="000000">
                      <a:alpha val="43137"/>
                    </a:srgbClr>
                  </a:outerShdw>
                </a:effectLst>
              </a:rPr>
              <a:t>Tropical Cyclones Affecting Los Angeles</a:t>
            </a:r>
            <a:br>
              <a:rPr lang="en-US" dirty="0"/>
            </a:br>
            <a:endParaRPr lang="en-US" dirty="0"/>
          </a:p>
        </p:txBody>
      </p:sp>
    </p:spTree>
    <p:extLst>
      <p:ext uri="{BB962C8B-B14F-4D97-AF65-F5344CB8AC3E}">
        <p14:creationId xmlns:p14="http://schemas.microsoft.com/office/powerpoint/2010/main" val="627707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6B968-32C2-835E-3AC4-1BE44F2C505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contrast="-77000"/>
                    </a14:imgEffect>
                  </a14:imgLayer>
                </a14:imgProps>
              </a:ext>
            </a:extLst>
          </a:blip>
          <a:stretch>
            <a:fillRect/>
          </a:stretch>
        </p:blipFill>
        <p:spPr>
          <a:xfrm>
            <a:off x="0" y="1"/>
            <a:ext cx="9144000" cy="6858000"/>
          </a:xfrm>
          <a:prstGeom prst="rect">
            <a:avLst/>
          </a:prstGeom>
        </p:spPr>
      </p:pic>
      <p:sp>
        <p:nvSpPr>
          <p:cNvPr id="2" name="Title 1">
            <a:extLst>
              <a:ext uri="{FF2B5EF4-FFF2-40B4-BE49-F238E27FC236}">
                <a16:creationId xmlns:a16="http://schemas.microsoft.com/office/drawing/2014/main" id="{8665E654-E87C-2E89-8840-D2A1E296F205}"/>
              </a:ext>
            </a:extLst>
          </p:cNvPr>
          <p:cNvSpPr>
            <a:spLocks noGrp="1"/>
          </p:cNvSpPr>
          <p:nvPr>
            <p:ph type="title"/>
          </p:nvPr>
        </p:nvSpPr>
        <p:spPr>
          <a:xfrm>
            <a:off x="457200" y="274638"/>
            <a:ext cx="8214610" cy="3480398"/>
          </a:xfrm>
        </p:spPr>
        <p:txBody>
          <a:bodyPr>
            <a:normAutofit fontScale="90000"/>
          </a:bodyPr>
          <a:lstStyle/>
          <a:p>
            <a:r>
              <a:rPr lang="en-US" dirty="0">
                <a:solidFill>
                  <a:srgbClr val="FFFF00"/>
                </a:solidFill>
              </a:rPr>
              <a:t>Los Angeles Tropical Cyclone History</a:t>
            </a:r>
            <a:br>
              <a:rPr lang="en-US" dirty="0">
                <a:solidFill>
                  <a:srgbClr val="FFFF00"/>
                </a:solidFill>
              </a:rPr>
            </a:br>
            <a:br>
              <a:rPr lang="en-US" dirty="0">
                <a:solidFill>
                  <a:srgbClr val="FFFF00"/>
                </a:solidFill>
              </a:rPr>
            </a:br>
            <a:br>
              <a:rPr lang="en-US" dirty="0"/>
            </a:br>
            <a:br>
              <a:rPr lang="en-US" dirty="0"/>
            </a:br>
            <a:r>
              <a:rPr lang="en-US" sz="3200" dirty="0">
                <a:solidFill>
                  <a:srgbClr val="FFFF00"/>
                </a:solidFill>
                <a:effectLst/>
              </a:rPr>
              <a:t>with thanks to Steve Krueger</a:t>
            </a:r>
          </a:p>
        </p:txBody>
      </p:sp>
    </p:spTree>
    <p:extLst>
      <p:ext uri="{BB962C8B-B14F-4D97-AF65-F5344CB8AC3E}">
        <p14:creationId xmlns:p14="http://schemas.microsoft.com/office/powerpoint/2010/main" val="3938691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F304-AE56-CC2B-A310-0E63E4A67FD4}"/>
              </a:ext>
            </a:extLst>
          </p:cNvPr>
          <p:cNvSpPr>
            <a:spLocks noGrp="1"/>
          </p:cNvSpPr>
          <p:nvPr>
            <p:ph type="title"/>
          </p:nvPr>
        </p:nvSpPr>
        <p:spPr/>
        <p:txBody>
          <a:bodyPr/>
          <a:lstStyle/>
          <a:p>
            <a:r>
              <a:rPr lang="en-US" dirty="0"/>
              <a:t>TCs in the Southwestern U.S.</a:t>
            </a:r>
          </a:p>
        </p:txBody>
      </p:sp>
      <p:sp>
        <p:nvSpPr>
          <p:cNvPr id="3" name="Content Placeholder 2">
            <a:extLst>
              <a:ext uri="{FF2B5EF4-FFF2-40B4-BE49-F238E27FC236}">
                <a16:creationId xmlns:a16="http://schemas.microsoft.com/office/drawing/2014/main" id="{271C2AFD-2C19-8335-4700-ACE24DC84BE5}"/>
              </a:ext>
            </a:extLst>
          </p:cNvPr>
          <p:cNvSpPr>
            <a:spLocks noGrp="1"/>
          </p:cNvSpPr>
          <p:nvPr>
            <p:ph idx="1"/>
          </p:nvPr>
        </p:nvSpPr>
        <p:spPr>
          <a:xfrm>
            <a:off x="457200" y="1360358"/>
            <a:ext cx="8229600" cy="4883045"/>
          </a:xfrm>
        </p:spPr>
        <p:txBody>
          <a:bodyPr>
            <a:normAutofit fontScale="92500" lnSpcReduction="20000"/>
          </a:bodyPr>
          <a:lstStyle/>
          <a:p>
            <a:r>
              <a:rPr lang="en-US" dirty="0"/>
              <a:t>Only 4 storms brought tropical storm-force 	winds to the SW U.S. during the 20</a:t>
            </a:r>
            <a:r>
              <a:rPr lang="en-US" baseline="30000" dirty="0"/>
              <a:t>th</a:t>
            </a:r>
            <a:r>
              <a:rPr lang="en-US" dirty="0"/>
              <a:t> 	Century</a:t>
            </a:r>
          </a:p>
          <a:p>
            <a:r>
              <a:rPr lang="en-US" dirty="0"/>
              <a:t>Only a single storm made direct landfall in 	Southern California</a:t>
            </a:r>
          </a:p>
          <a:p>
            <a:r>
              <a:rPr lang="en-US" dirty="0"/>
              <a:t>No storms have made landfall in the SW 	U.S. as hurricanes</a:t>
            </a:r>
          </a:p>
          <a:p>
            <a:r>
              <a:rPr lang="en-US" dirty="0"/>
              <a:t>Notwithstanding the above, many TC 	remnants, or TCs passing close by have 	affected the SW U.S. </a:t>
            </a:r>
          </a:p>
          <a:p>
            <a:r>
              <a:rPr lang="en-US" dirty="0"/>
              <a:t>Main problem is rainfall-induced flooding</a:t>
            </a:r>
          </a:p>
        </p:txBody>
      </p:sp>
    </p:spTree>
    <p:extLst>
      <p:ext uri="{BB962C8B-B14F-4D97-AF65-F5344CB8AC3E}">
        <p14:creationId xmlns:p14="http://schemas.microsoft.com/office/powerpoint/2010/main" val="202324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AF91-EDB5-4FE6-765F-11BAC5BCFC78}"/>
              </a:ext>
            </a:extLst>
          </p:cNvPr>
          <p:cNvSpPr>
            <a:spLocks noGrp="1"/>
          </p:cNvSpPr>
          <p:nvPr>
            <p:ph type="title"/>
          </p:nvPr>
        </p:nvSpPr>
        <p:spPr>
          <a:xfrm>
            <a:off x="457200" y="274638"/>
            <a:ext cx="8229600" cy="1844094"/>
          </a:xfrm>
        </p:spPr>
        <p:txBody>
          <a:bodyPr>
            <a:normAutofit fontScale="90000"/>
          </a:bodyPr>
          <a:lstStyle/>
          <a:p>
            <a:r>
              <a:rPr lang="en-US" sz="3600" dirty="0"/>
              <a:t>Strongest tropical cyclone to affect Los Angeles since records began:</a:t>
            </a:r>
            <a:br>
              <a:rPr lang="en-US" sz="3600" dirty="0"/>
            </a:br>
            <a:r>
              <a:rPr lang="en-US" sz="3600" dirty="0"/>
              <a:t>Cyclone of September 24-26 1939</a:t>
            </a:r>
            <a:br>
              <a:rPr lang="en-US" dirty="0"/>
            </a:br>
            <a:endParaRPr lang="en-US" dirty="0"/>
          </a:p>
        </p:txBody>
      </p:sp>
      <p:sp>
        <p:nvSpPr>
          <p:cNvPr id="4" name="Content Placeholder 3">
            <a:extLst>
              <a:ext uri="{FF2B5EF4-FFF2-40B4-BE49-F238E27FC236}">
                <a16:creationId xmlns:a16="http://schemas.microsoft.com/office/drawing/2014/main" id="{E8E24A4E-3867-8613-8C52-22397EEDCD19}"/>
              </a:ext>
            </a:extLst>
          </p:cNvPr>
          <p:cNvSpPr>
            <a:spLocks noGrp="1"/>
          </p:cNvSpPr>
          <p:nvPr>
            <p:ph idx="1"/>
          </p:nvPr>
        </p:nvSpPr>
        <p:spPr>
          <a:xfrm>
            <a:off x="457200" y="2118732"/>
            <a:ext cx="8229600" cy="3737517"/>
          </a:xfrm>
        </p:spPr>
        <p:txBody>
          <a:bodyPr>
            <a:normAutofit/>
          </a:bodyPr>
          <a:lstStyle/>
          <a:p>
            <a:r>
              <a:rPr lang="en-US" dirty="0"/>
              <a:t>Wind gusts to 65 knots, 5.6” of rain at LA</a:t>
            </a:r>
          </a:p>
          <a:p>
            <a:r>
              <a:rPr lang="en-US" dirty="0"/>
              <a:t>Mt. Wilson recorded storm total of 11.6”</a:t>
            </a:r>
          </a:p>
          <a:p>
            <a:r>
              <a:rPr lang="en-US" dirty="0"/>
              <a:t>45 deaths from flooding, 48 lost at sea</a:t>
            </a:r>
          </a:p>
          <a:p>
            <a:r>
              <a:rPr lang="en-US" dirty="0"/>
              <a:t>Circulation in advance of cyclone 	responsible for intense heat wave (107 	in LA)</a:t>
            </a:r>
          </a:p>
          <a:p>
            <a:pPr marL="0" indent="0">
              <a:buNone/>
            </a:pPr>
            <a:endParaRPr lang="en-US" dirty="0"/>
          </a:p>
          <a:p>
            <a:endParaRPr lang="en-US" dirty="0"/>
          </a:p>
        </p:txBody>
      </p:sp>
      <p:sp>
        <p:nvSpPr>
          <p:cNvPr id="5" name="TextBox 4">
            <a:extLst>
              <a:ext uri="{FF2B5EF4-FFF2-40B4-BE49-F238E27FC236}">
                <a16:creationId xmlns:a16="http://schemas.microsoft.com/office/drawing/2014/main" id="{8585095E-785C-BCE8-B440-EDAE8FC2CA7A}"/>
              </a:ext>
            </a:extLst>
          </p:cNvPr>
          <p:cNvSpPr txBox="1"/>
          <p:nvPr/>
        </p:nvSpPr>
        <p:spPr>
          <a:xfrm>
            <a:off x="1321419" y="5938696"/>
            <a:ext cx="6501161" cy="369332"/>
          </a:xfrm>
          <a:prstGeom prst="rect">
            <a:avLst/>
          </a:prstGeom>
          <a:noFill/>
        </p:spPr>
        <p:txBody>
          <a:bodyPr wrap="square" rtlCol="0">
            <a:spAutoFit/>
          </a:bodyPr>
          <a:lstStyle/>
          <a:p>
            <a:r>
              <a:rPr lang="en-US" dirty="0"/>
              <a:t>See article by Paul </a:t>
            </a:r>
            <a:r>
              <a:rPr lang="en-US" dirty="0" err="1"/>
              <a:t>Duginski</a:t>
            </a:r>
            <a:r>
              <a:rPr lang="en-US" dirty="0"/>
              <a:t>, LA Times, 22 August 2019</a:t>
            </a:r>
          </a:p>
        </p:txBody>
      </p:sp>
    </p:spTree>
    <p:extLst>
      <p:ext uri="{BB962C8B-B14F-4D97-AF65-F5344CB8AC3E}">
        <p14:creationId xmlns:p14="http://schemas.microsoft.com/office/powerpoint/2010/main" val="3136831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10F63-0067-4927-0380-9495F78785C9}"/>
              </a:ext>
            </a:extLst>
          </p:cNvPr>
          <p:cNvPicPr>
            <a:picLocks noChangeAspect="1"/>
          </p:cNvPicPr>
          <p:nvPr/>
        </p:nvPicPr>
        <p:blipFill>
          <a:blip r:embed="rId2"/>
          <a:stretch>
            <a:fillRect/>
          </a:stretch>
        </p:blipFill>
        <p:spPr>
          <a:xfrm>
            <a:off x="0" y="0"/>
            <a:ext cx="9144000" cy="5974080"/>
          </a:xfrm>
          <a:prstGeom prst="rect">
            <a:avLst/>
          </a:prstGeom>
        </p:spPr>
      </p:pic>
      <p:sp>
        <p:nvSpPr>
          <p:cNvPr id="6" name="TextBox 5">
            <a:extLst>
              <a:ext uri="{FF2B5EF4-FFF2-40B4-BE49-F238E27FC236}">
                <a16:creationId xmlns:a16="http://schemas.microsoft.com/office/drawing/2014/main" id="{891720A9-C9BC-084D-11F4-CBA496734726}"/>
              </a:ext>
            </a:extLst>
          </p:cNvPr>
          <p:cNvSpPr txBox="1"/>
          <p:nvPr/>
        </p:nvSpPr>
        <p:spPr>
          <a:xfrm>
            <a:off x="200722" y="5974080"/>
            <a:ext cx="8742556" cy="830997"/>
          </a:xfrm>
          <a:prstGeom prst="rect">
            <a:avLst/>
          </a:prstGeom>
          <a:noFill/>
        </p:spPr>
        <p:txBody>
          <a:bodyPr wrap="square">
            <a:spAutoFit/>
          </a:bodyPr>
          <a:lstStyle/>
          <a:p>
            <a:pPr algn="l"/>
            <a:r>
              <a:rPr lang="en-US" sz="1600" b="0" i="0" dirty="0">
                <a:solidFill>
                  <a:srgbClr val="000000"/>
                </a:solidFill>
                <a:effectLst/>
                <a:latin typeface="BentonGothic"/>
              </a:rPr>
              <a:t>Paths of the first and fourth in a series of September 1939 storms that affected Southern California, with the fourth one making landfall as a tropical storm. Two others dissipated before reaching the Southland, but influenced the area. (Paul </a:t>
            </a:r>
            <a:r>
              <a:rPr lang="en-US" sz="1600" b="0" i="0" dirty="0" err="1">
                <a:solidFill>
                  <a:srgbClr val="000000"/>
                </a:solidFill>
                <a:effectLst/>
                <a:latin typeface="BentonGothic"/>
              </a:rPr>
              <a:t>Duginski</a:t>
            </a:r>
            <a:r>
              <a:rPr lang="en-US" sz="1600" b="0" i="0" dirty="0">
                <a:solidFill>
                  <a:srgbClr val="000000"/>
                </a:solidFill>
                <a:effectLst/>
                <a:latin typeface="BentonGothic"/>
              </a:rPr>
              <a:t> / Los Angeles Times)</a:t>
            </a:r>
          </a:p>
        </p:txBody>
      </p:sp>
    </p:spTree>
    <p:extLst>
      <p:ext uri="{BB962C8B-B14F-4D97-AF65-F5344CB8AC3E}">
        <p14:creationId xmlns:p14="http://schemas.microsoft.com/office/powerpoint/2010/main" val="3423129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63025-4560-EE0E-C64C-9DC863642AFB}"/>
              </a:ext>
            </a:extLst>
          </p:cNvPr>
          <p:cNvPicPr>
            <a:picLocks noChangeAspect="1"/>
          </p:cNvPicPr>
          <p:nvPr/>
        </p:nvPicPr>
        <p:blipFill>
          <a:blip r:embed="rId2"/>
          <a:stretch>
            <a:fillRect/>
          </a:stretch>
        </p:blipFill>
        <p:spPr>
          <a:xfrm>
            <a:off x="81775" y="127589"/>
            <a:ext cx="5107259" cy="2923906"/>
          </a:xfrm>
          <a:prstGeom prst="rect">
            <a:avLst/>
          </a:prstGeom>
        </p:spPr>
      </p:pic>
      <p:sp>
        <p:nvSpPr>
          <p:cNvPr id="3" name="TextBox 2">
            <a:extLst>
              <a:ext uri="{FF2B5EF4-FFF2-40B4-BE49-F238E27FC236}">
                <a16:creationId xmlns:a16="http://schemas.microsoft.com/office/drawing/2014/main" id="{79CEB012-DFCA-9F7A-A661-0ED3CFC4AD03}"/>
              </a:ext>
            </a:extLst>
          </p:cNvPr>
          <p:cNvSpPr txBox="1"/>
          <p:nvPr/>
        </p:nvSpPr>
        <p:spPr>
          <a:xfrm>
            <a:off x="416312" y="3144643"/>
            <a:ext cx="4207727" cy="338554"/>
          </a:xfrm>
          <a:prstGeom prst="rect">
            <a:avLst/>
          </a:prstGeom>
          <a:noFill/>
        </p:spPr>
        <p:txBody>
          <a:bodyPr wrap="square" rtlCol="0">
            <a:spAutoFit/>
          </a:bodyPr>
          <a:lstStyle/>
          <a:p>
            <a:pPr algn="ctr"/>
            <a:r>
              <a:rPr lang="en-US" sz="1600" dirty="0"/>
              <a:t>Sunset Beach, Orange County</a:t>
            </a:r>
          </a:p>
        </p:txBody>
      </p:sp>
      <p:pic>
        <p:nvPicPr>
          <p:cNvPr id="4" name="Picture 3">
            <a:extLst>
              <a:ext uri="{FF2B5EF4-FFF2-40B4-BE49-F238E27FC236}">
                <a16:creationId xmlns:a16="http://schemas.microsoft.com/office/drawing/2014/main" id="{6DFF4D7E-024A-3D54-8DFC-1174346EA625}"/>
              </a:ext>
            </a:extLst>
          </p:cNvPr>
          <p:cNvPicPr>
            <a:picLocks noChangeAspect="1"/>
          </p:cNvPicPr>
          <p:nvPr/>
        </p:nvPicPr>
        <p:blipFill>
          <a:blip r:embed="rId3"/>
          <a:stretch>
            <a:fillRect/>
          </a:stretch>
        </p:blipFill>
        <p:spPr>
          <a:xfrm>
            <a:off x="5360480" y="93420"/>
            <a:ext cx="3701745" cy="2992244"/>
          </a:xfrm>
          <a:prstGeom prst="rect">
            <a:avLst/>
          </a:prstGeom>
        </p:spPr>
      </p:pic>
      <p:sp>
        <p:nvSpPr>
          <p:cNvPr id="5" name="TextBox 4">
            <a:extLst>
              <a:ext uri="{FF2B5EF4-FFF2-40B4-BE49-F238E27FC236}">
                <a16:creationId xmlns:a16="http://schemas.microsoft.com/office/drawing/2014/main" id="{6A30599A-322D-C345-F756-0B1125AA73A5}"/>
              </a:ext>
            </a:extLst>
          </p:cNvPr>
          <p:cNvSpPr txBox="1"/>
          <p:nvPr/>
        </p:nvSpPr>
        <p:spPr>
          <a:xfrm>
            <a:off x="5590478" y="3137208"/>
            <a:ext cx="3137210" cy="338554"/>
          </a:xfrm>
          <a:prstGeom prst="rect">
            <a:avLst/>
          </a:prstGeom>
          <a:noFill/>
        </p:spPr>
        <p:txBody>
          <a:bodyPr wrap="square" rtlCol="0">
            <a:spAutoFit/>
          </a:bodyPr>
          <a:lstStyle/>
          <a:p>
            <a:pPr algn="ctr"/>
            <a:r>
              <a:rPr lang="en-US" sz="1600" dirty="0"/>
              <a:t>September 25</a:t>
            </a:r>
            <a:r>
              <a:rPr lang="en-US" sz="1600" baseline="30000" dirty="0"/>
              <a:t>th</a:t>
            </a:r>
            <a:r>
              <a:rPr lang="en-US" sz="1600" dirty="0"/>
              <a:t>, 1939</a:t>
            </a:r>
          </a:p>
        </p:txBody>
      </p:sp>
      <p:pic>
        <p:nvPicPr>
          <p:cNvPr id="6" name="Picture 5">
            <a:extLst>
              <a:ext uri="{FF2B5EF4-FFF2-40B4-BE49-F238E27FC236}">
                <a16:creationId xmlns:a16="http://schemas.microsoft.com/office/drawing/2014/main" id="{18F272BF-1DFD-353B-08B5-38E9DFD36B1C}"/>
              </a:ext>
            </a:extLst>
          </p:cNvPr>
          <p:cNvPicPr>
            <a:picLocks noChangeAspect="1"/>
          </p:cNvPicPr>
          <p:nvPr/>
        </p:nvPicPr>
        <p:blipFill>
          <a:blip r:embed="rId4"/>
          <a:stretch>
            <a:fillRect/>
          </a:stretch>
        </p:blipFill>
        <p:spPr>
          <a:xfrm>
            <a:off x="2163338" y="3518854"/>
            <a:ext cx="5010614" cy="2659801"/>
          </a:xfrm>
          <a:prstGeom prst="rect">
            <a:avLst/>
          </a:prstGeom>
        </p:spPr>
      </p:pic>
      <p:sp>
        <p:nvSpPr>
          <p:cNvPr id="8" name="TextBox 7">
            <a:extLst>
              <a:ext uri="{FF2B5EF4-FFF2-40B4-BE49-F238E27FC236}">
                <a16:creationId xmlns:a16="http://schemas.microsoft.com/office/drawing/2014/main" id="{D326B1E0-6C24-E911-1934-1451822BA152}"/>
              </a:ext>
            </a:extLst>
          </p:cNvPr>
          <p:cNvSpPr txBox="1"/>
          <p:nvPr/>
        </p:nvSpPr>
        <p:spPr>
          <a:xfrm>
            <a:off x="327103" y="6186090"/>
            <a:ext cx="9143999" cy="738664"/>
          </a:xfrm>
          <a:prstGeom prst="rect">
            <a:avLst/>
          </a:prstGeom>
          <a:noFill/>
        </p:spPr>
        <p:txBody>
          <a:bodyPr wrap="square">
            <a:spAutoFit/>
          </a:bodyPr>
          <a:lstStyle/>
          <a:p>
            <a:pPr algn="l"/>
            <a:r>
              <a:rPr lang="en-US" sz="1400" b="0" i="0" dirty="0">
                <a:solidFill>
                  <a:srgbClr val="000000"/>
                </a:solidFill>
                <a:effectLst/>
                <a:latin typeface="BentonGothic"/>
              </a:rPr>
              <a:t>The 247-foot fishing barge Minnie A. Caine was washed ashore off Sunset Boulevard north of Santa Monica. Her six crew members were rescued. The fishing barge was one of several craft, large and small, battered by heavy seas and 60 mph winds. This photo appeared in the Sep. 25, 1939, editions of the Los Angeles Times.(Los Angeles Times)</a:t>
            </a:r>
          </a:p>
        </p:txBody>
      </p:sp>
    </p:spTree>
    <p:extLst>
      <p:ext uri="{BB962C8B-B14F-4D97-AF65-F5344CB8AC3E}">
        <p14:creationId xmlns:p14="http://schemas.microsoft.com/office/powerpoint/2010/main" val="3349209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6EAA79-F93E-AB1D-F807-08D138CB72D6}"/>
              </a:ext>
            </a:extLst>
          </p:cNvPr>
          <p:cNvPicPr>
            <a:picLocks noChangeAspect="1"/>
          </p:cNvPicPr>
          <p:nvPr/>
        </p:nvPicPr>
        <p:blipFill>
          <a:blip r:embed="rId2"/>
          <a:stretch>
            <a:fillRect/>
          </a:stretch>
        </p:blipFill>
        <p:spPr>
          <a:xfrm>
            <a:off x="2252183" y="107795"/>
            <a:ext cx="4639634" cy="6642410"/>
          </a:xfrm>
          <a:prstGeom prst="rect">
            <a:avLst/>
          </a:prstGeom>
        </p:spPr>
      </p:pic>
      <p:sp>
        <p:nvSpPr>
          <p:cNvPr id="3" name="TextBox 2">
            <a:extLst>
              <a:ext uri="{FF2B5EF4-FFF2-40B4-BE49-F238E27FC236}">
                <a16:creationId xmlns:a16="http://schemas.microsoft.com/office/drawing/2014/main" id="{F756ADB9-42B6-E506-FC57-D540C0D1CC8A}"/>
              </a:ext>
            </a:extLst>
          </p:cNvPr>
          <p:cNvSpPr txBox="1"/>
          <p:nvPr/>
        </p:nvSpPr>
        <p:spPr>
          <a:xfrm>
            <a:off x="7144215" y="2854712"/>
            <a:ext cx="1843668" cy="830997"/>
          </a:xfrm>
          <a:prstGeom prst="rect">
            <a:avLst/>
          </a:prstGeom>
          <a:noFill/>
        </p:spPr>
        <p:txBody>
          <a:bodyPr wrap="square" rtlCol="0">
            <a:spAutoFit/>
          </a:bodyPr>
          <a:lstStyle/>
          <a:p>
            <a:r>
              <a:rPr lang="en-US" sz="1600" dirty="0"/>
              <a:t>Los Angeles Times, September 26 1939</a:t>
            </a:r>
          </a:p>
        </p:txBody>
      </p:sp>
    </p:spTree>
    <p:extLst>
      <p:ext uri="{BB962C8B-B14F-4D97-AF65-F5344CB8AC3E}">
        <p14:creationId xmlns:p14="http://schemas.microsoft.com/office/powerpoint/2010/main" val="618835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F7DE-086F-1FF7-6DAC-6247BA1A1BA5}"/>
              </a:ext>
            </a:extLst>
          </p:cNvPr>
          <p:cNvSpPr>
            <a:spLocks noGrp="1"/>
          </p:cNvSpPr>
          <p:nvPr>
            <p:ph type="title"/>
          </p:nvPr>
        </p:nvSpPr>
        <p:spPr/>
        <p:txBody>
          <a:bodyPr>
            <a:normAutofit/>
          </a:bodyPr>
          <a:lstStyle/>
          <a:p>
            <a:r>
              <a:rPr lang="en-US" sz="3200" dirty="0"/>
              <a:t>Application of MIT downscaling to assess long term TC risk near Los Angeles</a:t>
            </a:r>
          </a:p>
        </p:txBody>
      </p:sp>
      <p:sp>
        <p:nvSpPr>
          <p:cNvPr id="3" name="Content Placeholder 2">
            <a:extLst>
              <a:ext uri="{FF2B5EF4-FFF2-40B4-BE49-F238E27FC236}">
                <a16:creationId xmlns:a16="http://schemas.microsoft.com/office/drawing/2014/main" id="{4C8DD190-8B0D-C801-0722-3E732737D6A2}"/>
              </a:ext>
            </a:extLst>
          </p:cNvPr>
          <p:cNvSpPr>
            <a:spLocks noGrp="1"/>
          </p:cNvSpPr>
          <p:nvPr>
            <p:ph idx="1"/>
          </p:nvPr>
        </p:nvSpPr>
        <p:spPr/>
        <p:txBody>
          <a:bodyPr>
            <a:noAutofit/>
          </a:bodyPr>
          <a:lstStyle/>
          <a:p>
            <a:r>
              <a:rPr lang="en-US" sz="2800" dirty="0"/>
              <a:t>All events passing within 150 km of downtown 	Los Angeles with winds in excess of 30 kts 	within that circle</a:t>
            </a:r>
          </a:p>
          <a:p>
            <a:r>
              <a:rPr lang="en-US" sz="2800" dirty="0"/>
              <a:t>1,260 events downscaled from ERA-5 	reanalyses, 1979-2020</a:t>
            </a:r>
          </a:p>
          <a:p>
            <a:r>
              <a:rPr lang="en-US" sz="2800" dirty="0"/>
              <a:t>1,200 events downscaled from each of 9 CMIP6-	generation climate models for:</a:t>
            </a:r>
          </a:p>
          <a:p>
            <a:pPr marL="1097280" lvl="1"/>
            <a:r>
              <a:rPr lang="en-US" dirty="0"/>
              <a:t>20</a:t>
            </a:r>
            <a:r>
              <a:rPr lang="en-US" baseline="30000" dirty="0"/>
              <a:t>th</a:t>
            </a:r>
            <a:r>
              <a:rPr lang="en-US" dirty="0"/>
              <a:t> century: 1971-2010</a:t>
            </a:r>
          </a:p>
          <a:p>
            <a:pPr marL="1097280" lvl="1"/>
            <a:r>
              <a:rPr lang="en-US" dirty="0"/>
              <a:t>SSP3 7.0      2061-2100</a:t>
            </a:r>
          </a:p>
        </p:txBody>
      </p:sp>
    </p:spTree>
    <p:extLst>
      <p:ext uri="{BB962C8B-B14F-4D97-AF65-F5344CB8AC3E}">
        <p14:creationId xmlns:p14="http://schemas.microsoft.com/office/powerpoint/2010/main" val="133637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E265EB-4FA8-87BC-8D5C-7FC97CB0BA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706" y="849966"/>
            <a:ext cx="8342943" cy="5911390"/>
          </a:xfrm>
          <a:prstGeom prst="rect">
            <a:avLst/>
          </a:prstGeom>
        </p:spPr>
      </p:pic>
      <p:sp>
        <p:nvSpPr>
          <p:cNvPr id="6" name="TextBox 5">
            <a:extLst>
              <a:ext uri="{FF2B5EF4-FFF2-40B4-BE49-F238E27FC236}">
                <a16:creationId xmlns:a16="http://schemas.microsoft.com/office/drawing/2014/main" id="{35B37749-176D-3038-F054-4FB37EA93341}"/>
              </a:ext>
            </a:extLst>
          </p:cNvPr>
          <p:cNvSpPr txBox="1"/>
          <p:nvPr/>
        </p:nvSpPr>
        <p:spPr>
          <a:xfrm>
            <a:off x="1211765" y="312234"/>
            <a:ext cx="7144215" cy="369332"/>
          </a:xfrm>
          <a:prstGeom prst="rect">
            <a:avLst/>
          </a:prstGeom>
          <a:noFill/>
        </p:spPr>
        <p:txBody>
          <a:bodyPr wrap="square" rtlCol="0">
            <a:spAutoFit/>
          </a:bodyPr>
          <a:lstStyle/>
          <a:p>
            <a:r>
              <a:rPr lang="en-US" dirty="0"/>
              <a:t>Strongest 100 of 1260 events downscaled from ERA-5 reanalyses</a:t>
            </a:r>
          </a:p>
        </p:txBody>
      </p:sp>
    </p:spTree>
    <p:extLst>
      <p:ext uri="{BB962C8B-B14F-4D97-AF65-F5344CB8AC3E}">
        <p14:creationId xmlns:p14="http://schemas.microsoft.com/office/powerpoint/2010/main" val="1940491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551542" y="926083"/>
            <a:ext cx="4572000" cy="5256321"/>
          </a:xfrm>
          <a:prstGeom prst="rect">
            <a:avLst/>
          </a:prstGeom>
        </p:spPr>
      </p:pic>
      <p:sp>
        <p:nvSpPr>
          <p:cNvPr id="7" name="TextBox 6"/>
          <p:cNvSpPr txBox="1"/>
          <p:nvPr/>
        </p:nvSpPr>
        <p:spPr>
          <a:xfrm>
            <a:off x="370114" y="246743"/>
            <a:ext cx="59871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Satellite-derived proportion of major hurricane fixes</a:t>
            </a:r>
          </a:p>
        </p:txBody>
      </p:sp>
      <p:sp>
        <p:nvSpPr>
          <p:cNvPr id="8" name="Rectangle 7"/>
          <p:cNvSpPr/>
          <p:nvPr/>
        </p:nvSpPr>
        <p:spPr>
          <a:xfrm>
            <a:off x="4862286" y="2298804"/>
            <a:ext cx="3854011"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series of fractional proportion of global major hurricane estimates to all hurricane estimates for the period 1979–2017. Each point, except the earliest, represents the data in a sequence of 3-y periods. The first data point is based on only 2 y (1979 and 1981) to avoid the years with no eastern hemisphere coverage. The linear Theil−Sen trend (black line) is significant at the 98% confidence level (Mann−Kendall P value = 0.02). The proportion increases by 25% in the 39-y period (about 6% per decade).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Kossin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PNAS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2020</a:t>
            </a:r>
          </a:p>
        </p:txBody>
      </p:sp>
    </p:spTree>
    <p:extLst>
      <p:ext uri="{BB962C8B-B14F-4D97-AF65-F5344CB8AC3E}">
        <p14:creationId xmlns:p14="http://schemas.microsoft.com/office/powerpoint/2010/main" val="3233851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BCFBE-D5FB-8F80-942B-27E49EE296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708" y="259721"/>
            <a:ext cx="8589932" cy="6598280"/>
          </a:xfrm>
          <a:prstGeom prst="rect">
            <a:avLst/>
          </a:prstGeom>
        </p:spPr>
      </p:pic>
      <p:sp>
        <p:nvSpPr>
          <p:cNvPr id="4" name="TextBox 3">
            <a:extLst>
              <a:ext uri="{FF2B5EF4-FFF2-40B4-BE49-F238E27FC236}">
                <a16:creationId xmlns:a16="http://schemas.microsoft.com/office/drawing/2014/main" id="{2313CBC8-04F7-9374-3DAB-AAF4AEE65B86}"/>
              </a:ext>
            </a:extLst>
          </p:cNvPr>
          <p:cNvSpPr txBox="1"/>
          <p:nvPr/>
        </p:nvSpPr>
        <p:spPr>
          <a:xfrm>
            <a:off x="4111083" y="1851102"/>
            <a:ext cx="3910361" cy="646331"/>
          </a:xfrm>
          <a:prstGeom prst="rect">
            <a:avLst/>
          </a:prstGeom>
          <a:noFill/>
        </p:spPr>
        <p:txBody>
          <a:bodyPr wrap="square" rtlCol="0">
            <a:spAutoFit/>
          </a:bodyPr>
          <a:lstStyle/>
          <a:p>
            <a:r>
              <a:rPr lang="en-US" dirty="0"/>
              <a:t>Note: Very difficult to calibrate against observations</a:t>
            </a:r>
          </a:p>
        </p:txBody>
      </p:sp>
    </p:spTree>
    <p:extLst>
      <p:ext uri="{BB962C8B-B14F-4D97-AF65-F5344CB8AC3E}">
        <p14:creationId xmlns:p14="http://schemas.microsoft.com/office/powerpoint/2010/main" val="278313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5299" name="Rectangle 3"/>
          <p:cNvSpPr>
            <a:spLocks noGrp="1" noChangeArrowheads="1"/>
          </p:cNvSpPr>
          <p:nvPr>
            <p:ph type="title" idx="4294967295"/>
          </p:nvPr>
        </p:nvSpPr>
        <p:spPr>
          <a:xfrm>
            <a:off x="381000" y="1752600"/>
            <a:ext cx="8229600" cy="3581400"/>
          </a:xfrm>
        </p:spPr>
        <p:txBody>
          <a:bodyPr/>
          <a:lstStyle/>
          <a:p>
            <a:pPr eaLnBrk="1" hangingPunct="1"/>
            <a:r>
              <a:rPr lang="en-US" b="1" dirty="0">
                <a:solidFill>
                  <a:srgbClr val="0033CC"/>
                </a:solidFill>
                <a:effectLst>
                  <a:outerShdw blurRad="38100" dist="38100" dir="2700000" algn="tl">
                    <a:srgbClr val="000000">
                      <a:alpha val="43137"/>
                    </a:srgbClr>
                  </a:outerShdw>
                </a:effectLst>
              </a:rPr>
              <a:t>Global warming effects on tropical cyclone affecting Los Angeles</a:t>
            </a:r>
            <a:br>
              <a:rPr lang="en-US" dirty="0"/>
            </a:br>
            <a:endParaRPr lang="en-US" dirty="0"/>
          </a:p>
        </p:txBody>
      </p:sp>
    </p:spTree>
    <p:extLst>
      <p:ext uri="{BB962C8B-B14F-4D97-AF65-F5344CB8AC3E}">
        <p14:creationId xmlns:p14="http://schemas.microsoft.com/office/powerpoint/2010/main" val="1676311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EA965-11C0-D30B-7FB7-59A95151A8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55" y="309365"/>
            <a:ext cx="8805690" cy="6239269"/>
          </a:xfrm>
          <a:prstGeom prst="rect">
            <a:avLst/>
          </a:prstGeom>
        </p:spPr>
      </p:pic>
    </p:spTree>
    <p:extLst>
      <p:ext uri="{BB962C8B-B14F-4D97-AF65-F5344CB8AC3E}">
        <p14:creationId xmlns:p14="http://schemas.microsoft.com/office/powerpoint/2010/main" val="295106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33CCB-C8D9-715F-CCBE-046B1172D5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55" y="309365"/>
            <a:ext cx="8805690" cy="6239269"/>
          </a:xfrm>
          <a:prstGeom prst="rect">
            <a:avLst/>
          </a:prstGeom>
        </p:spPr>
      </p:pic>
      <p:sp>
        <p:nvSpPr>
          <p:cNvPr id="4" name="TextBox 3">
            <a:extLst>
              <a:ext uri="{FF2B5EF4-FFF2-40B4-BE49-F238E27FC236}">
                <a16:creationId xmlns:a16="http://schemas.microsoft.com/office/drawing/2014/main" id="{981EED6F-26AE-5C8A-B46E-D5A1D2E7DE1A}"/>
              </a:ext>
            </a:extLst>
          </p:cNvPr>
          <p:cNvSpPr txBox="1"/>
          <p:nvPr/>
        </p:nvSpPr>
        <p:spPr>
          <a:xfrm>
            <a:off x="5464098" y="2921620"/>
            <a:ext cx="3427141" cy="646331"/>
          </a:xfrm>
          <a:prstGeom prst="rect">
            <a:avLst/>
          </a:prstGeom>
          <a:noFill/>
        </p:spPr>
        <p:txBody>
          <a:bodyPr wrap="square" rtlCol="0">
            <a:spAutoFit/>
          </a:bodyPr>
          <a:lstStyle/>
          <a:p>
            <a:r>
              <a:rPr lang="en-US" dirty="0"/>
              <a:t>Rainfall at single point, downtown Los Angeles</a:t>
            </a:r>
          </a:p>
        </p:txBody>
      </p:sp>
    </p:spTree>
    <p:extLst>
      <p:ext uri="{BB962C8B-B14F-4D97-AF65-F5344CB8AC3E}">
        <p14:creationId xmlns:p14="http://schemas.microsoft.com/office/powerpoint/2010/main" val="3329164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7746EF-DD74-6BAE-7FAF-C984089A7765}"/>
              </a:ext>
            </a:extLst>
          </p:cNvPr>
          <p:cNvPicPr>
            <a:picLocks noChangeAspect="1"/>
          </p:cNvPicPr>
          <p:nvPr/>
        </p:nvPicPr>
        <p:blipFill>
          <a:blip r:embed="rId2"/>
          <a:stretch>
            <a:fillRect/>
          </a:stretch>
        </p:blipFill>
        <p:spPr>
          <a:xfrm>
            <a:off x="269687" y="124055"/>
            <a:ext cx="8604626" cy="6609889"/>
          </a:xfrm>
          <a:prstGeom prst="rect">
            <a:avLst/>
          </a:prstGeom>
        </p:spPr>
      </p:pic>
      <p:sp>
        <p:nvSpPr>
          <p:cNvPr id="4" name="TextBox 3">
            <a:extLst>
              <a:ext uri="{FF2B5EF4-FFF2-40B4-BE49-F238E27FC236}">
                <a16:creationId xmlns:a16="http://schemas.microsoft.com/office/drawing/2014/main" id="{D04BF153-6530-4E99-53EB-EC4410F4A66D}"/>
              </a:ext>
            </a:extLst>
          </p:cNvPr>
          <p:cNvSpPr txBox="1"/>
          <p:nvPr/>
        </p:nvSpPr>
        <p:spPr>
          <a:xfrm>
            <a:off x="6200078" y="3025698"/>
            <a:ext cx="2126166" cy="369332"/>
          </a:xfrm>
          <a:prstGeom prst="rect">
            <a:avLst/>
          </a:prstGeom>
          <a:noFill/>
        </p:spPr>
        <p:txBody>
          <a:bodyPr wrap="square" rtlCol="0">
            <a:spAutoFit/>
          </a:bodyPr>
          <a:lstStyle/>
          <a:p>
            <a:r>
              <a:rPr lang="en-US" dirty="0"/>
              <a:t>Mt. Wilson</a:t>
            </a:r>
          </a:p>
        </p:txBody>
      </p:sp>
    </p:spTree>
    <p:extLst>
      <p:ext uri="{BB962C8B-B14F-4D97-AF65-F5344CB8AC3E}">
        <p14:creationId xmlns:p14="http://schemas.microsoft.com/office/powerpoint/2010/main" val="1316598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50A33-D2A2-35C8-EE9D-5C85BFFC0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55" y="309365"/>
            <a:ext cx="8805690" cy="6239269"/>
          </a:xfrm>
          <a:prstGeom prst="rect">
            <a:avLst/>
          </a:prstGeom>
        </p:spPr>
      </p:pic>
    </p:spTree>
    <p:extLst>
      <p:ext uri="{BB962C8B-B14F-4D97-AF65-F5344CB8AC3E}">
        <p14:creationId xmlns:p14="http://schemas.microsoft.com/office/powerpoint/2010/main" val="4013372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6A22B-0711-7CB2-80A8-1E163A312D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55" y="309365"/>
            <a:ext cx="8805690" cy="6239269"/>
          </a:xfrm>
          <a:prstGeom prst="rect">
            <a:avLst/>
          </a:prstGeom>
        </p:spPr>
      </p:pic>
    </p:spTree>
    <p:extLst>
      <p:ext uri="{BB962C8B-B14F-4D97-AF65-F5344CB8AC3E}">
        <p14:creationId xmlns:p14="http://schemas.microsoft.com/office/powerpoint/2010/main" val="28813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5E42-0B41-4B1F-A06B-EF9AAD34E18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A70E410-608B-45AF-85C1-80922F82A5FA}"/>
              </a:ext>
            </a:extLst>
          </p:cNvPr>
          <p:cNvSpPr>
            <a:spLocks noGrp="1"/>
          </p:cNvSpPr>
          <p:nvPr>
            <p:ph idx="1"/>
          </p:nvPr>
        </p:nvSpPr>
        <p:spPr/>
        <p:txBody>
          <a:bodyPr/>
          <a:lstStyle/>
          <a:p>
            <a:r>
              <a:rPr lang="en-US" dirty="0">
                <a:solidFill>
                  <a:schemeClr val="tx1"/>
                </a:solidFill>
              </a:rPr>
              <a:t>Historical observations and synthetic 	tropical cyclones both show substantial 	upward trends in the North Atlantic, 	interrupted by a prominent “hurricane 	drought” in the 1970s and 80s</a:t>
            </a:r>
          </a:p>
          <a:p>
            <a:r>
              <a:rPr lang="en-US" dirty="0">
                <a:solidFill>
                  <a:schemeClr val="tx1"/>
                </a:solidFill>
              </a:rPr>
              <a:t>Previous work may have overestimated 	the number of missing storms earlier in 	the record</a:t>
            </a:r>
          </a:p>
        </p:txBody>
      </p:sp>
    </p:spTree>
    <p:extLst>
      <p:ext uri="{BB962C8B-B14F-4D97-AF65-F5344CB8AC3E}">
        <p14:creationId xmlns:p14="http://schemas.microsoft.com/office/powerpoint/2010/main" val="19836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DA806-3615-46F6-9293-1F16448650A5}"/>
              </a:ext>
            </a:extLst>
          </p:cNvPr>
          <p:cNvSpPr>
            <a:spLocks noGrp="1"/>
          </p:cNvSpPr>
          <p:nvPr>
            <p:ph idx="1"/>
          </p:nvPr>
        </p:nvSpPr>
        <p:spPr>
          <a:xfrm>
            <a:off x="391886" y="579665"/>
            <a:ext cx="8229600" cy="5257799"/>
          </a:xfrm>
        </p:spPr>
        <p:txBody>
          <a:bodyPr>
            <a:normAutofit/>
          </a:bodyPr>
          <a:lstStyle/>
          <a:p>
            <a:r>
              <a:rPr lang="en-US" dirty="0">
                <a:solidFill>
                  <a:schemeClr val="tx1"/>
                </a:solidFill>
              </a:rPr>
              <a:t>Hurricane drought was probably caused 	by Saharan dust anomalies associated 	with drought caused by European 	sulfate aerosol-induced cooling</a:t>
            </a:r>
          </a:p>
          <a:p>
            <a:r>
              <a:rPr lang="en-US" dirty="0">
                <a:solidFill>
                  <a:schemeClr val="tx1"/>
                </a:solidFill>
              </a:rPr>
              <a:t>No detectable frequency trend in global 	tropical cyclones</a:t>
            </a:r>
          </a:p>
          <a:p>
            <a:r>
              <a:rPr lang="en-US" dirty="0">
                <a:solidFill>
                  <a:schemeClr val="tx1"/>
                </a:solidFill>
              </a:rPr>
              <a:t>Upward trend in the Atlantic may be 	related to changes in the meridional 	overturning circulation of the ocean</a:t>
            </a:r>
          </a:p>
        </p:txBody>
      </p:sp>
    </p:spTree>
    <p:extLst>
      <p:ext uri="{BB962C8B-B14F-4D97-AF65-F5344CB8AC3E}">
        <p14:creationId xmlns:p14="http://schemas.microsoft.com/office/powerpoint/2010/main" val="12073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534BDF-0693-2020-5864-64AE3E4AAC2C}"/>
              </a:ext>
            </a:extLst>
          </p:cNvPr>
          <p:cNvSpPr>
            <a:spLocks noGrp="1"/>
          </p:cNvSpPr>
          <p:nvPr>
            <p:ph idx="1"/>
          </p:nvPr>
        </p:nvSpPr>
        <p:spPr/>
        <p:txBody>
          <a:bodyPr>
            <a:normAutofit lnSpcReduction="10000"/>
          </a:bodyPr>
          <a:lstStyle/>
          <a:p>
            <a:r>
              <a:rPr lang="en-US" dirty="0">
                <a:solidFill>
                  <a:schemeClr val="tx1"/>
                </a:solidFill>
              </a:rPr>
              <a:t>Very modest wind threat of tropical 	cyclones to Los Angeles</a:t>
            </a:r>
          </a:p>
          <a:p>
            <a:r>
              <a:rPr lang="en-US" dirty="0">
                <a:solidFill>
                  <a:schemeClr val="tx1"/>
                </a:solidFill>
              </a:rPr>
              <a:t>Tropical cyclones and their remnants do 	pose a serious flooding threat to the 	region</a:t>
            </a:r>
          </a:p>
          <a:p>
            <a:r>
              <a:rPr lang="en-US" dirty="0">
                <a:solidFill>
                  <a:schemeClr val="tx1"/>
                </a:solidFill>
              </a:rPr>
              <a:t>We project that unchecked global warming 	will roughly double the TC wind risk 	and triple heavy rain risk in southern 	California</a:t>
            </a:r>
          </a:p>
        </p:txBody>
      </p:sp>
    </p:spTree>
    <p:extLst>
      <p:ext uri="{BB962C8B-B14F-4D97-AF65-F5344CB8AC3E}">
        <p14:creationId xmlns:p14="http://schemas.microsoft.com/office/powerpoint/2010/main" val="38800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ACBE1-5F50-82EB-CCA6-F8CCB5E24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68" y="1029054"/>
            <a:ext cx="6315597" cy="5684038"/>
          </a:xfrm>
          <a:prstGeom prst="rect">
            <a:avLst/>
          </a:prstGeom>
        </p:spPr>
      </p:pic>
      <p:sp>
        <p:nvSpPr>
          <p:cNvPr id="2" name="TextBox 1">
            <a:extLst>
              <a:ext uri="{FF2B5EF4-FFF2-40B4-BE49-F238E27FC236}">
                <a16:creationId xmlns:a16="http://schemas.microsoft.com/office/drawing/2014/main" id="{46049177-A3A2-DDE3-93F0-D30DECBE1CDE}"/>
              </a:ext>
            </a:extLst>
          </p:cNvPr>
          <p:cNvSpPr txBox="1"/>
          <p:nvPr/>
        </p:nvSpPr>
        <p:spPr>
          <a:xfrm>
            <a:off x="780585" y="185854"/>
            <a:ext cx="6222380" cy="461665"/>
          </a:xfrm>
          <a:prstGeom prst="rect">
            <a:avLst/>
          </a:prstGeom>
          <a:noFill/>
        </p:spPr>
        <p:txBody>
          <a:bodyPr wrap="square" rtlCol="0">
            <a:spAutoFit/>
          </a:bodyPr>
          <a:lstStyle/>
          <a:p>
            <a:pPr algn="ctr"/>
            <a:r>
              <a:rPr lang="en-US" sz="2400" b="1" dirty="0"/>
              <a:t>The North Atlantic tropical cyclone record</a:t>
            </a:r>
          </a:p>
        </p:txBody>
      </p:sp>
      <p:sp>
        <p:nvSpPr>
          <p:cNvPr id="3" name="TextBox 2">
            <a:extLst>
              <a:ext uri="{FF2B5EF4-FFF2-40B4-BE49-F238E27FC236}">
                <a16:creationId xmlns:a16="http://schemas.microsoft.com/office/drawing/2014/main" id="{644A7A00-7867-122A-5861-C97F5A8BDF2A}"/>
              </a:ext>
            </a:extLst>
          </p:cNvPr>
          <p:cNvSpPr txBox="1"/>
          <p:nvPr/>
        </p:nvSpPr>
        <p:spPr>
          <a:xfrm>
            <a:off x="7225990" y="2103863"/>
            <a:ext cx="1665249" cy="646331"/>
          </a:xfrm>
          <a:prstGeom prst="rect">
            <a:avLst/>
          </a:prstGeom>
          <a:noFill/>
        </p:spPr>
        <p:txBody>
          <a:bodyPr wrap="square" rtlCol="0">
            <a:spAutoFit/>
          </a:bodyPr>
          <a:lstStyle/>
          <a:p>
            <a:pPr algn="ctr"/>
            <a:r>
              <a:rPr lang="en-US" b="1" dirty="0"/>
              <a:t>Hurricane Ian, 2022</a:t>
            </a:r>
          </a:p>
        </p:txBody>
      </p:sp>
    </p:spTree>
    <p:extLst>
      <p:ext uri="{BB962C8B-B14F-4D97-AF65-F5344CB8AC3E}">
        <p14:creationId xmlns:p14="http://schemas.microsoft.com/office/powerpoint/2010/main" val="449915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5299" name="Rectangle 3"/>
          <p:cNvSpPr>
            <a:spLocks noGrp="1" noChangeArrowheads="1"/>
          </p:cNvSpPr>
          <p:nvPr>
            <p:ph type="title" idx="4294967295"/>
          </p:nvPr>
        </p:nvSpPr>
        <p:spPr>
          <a:xfrm>
            <a:off x="381000" y="1752600"/>
            <a:ext cx="8229600" cy="3581400"/>
          </a:xfrm>
        </p:spPr>
        <p:txBody>
          <a:bodyPr/>
          <a:lstStyle/>
          <a:p>
            <a:pPr eaLnBrk="1" hangingPunct="1"/>
            <a:r>
              <a:rPr lang="en-US" b="1" dirty="0">
                <a:solidFill>
                  <a:srgbClr val="0033CC"/>
                </a:solidFill>
                <a:effectLst>
                  <a:outerShdw blurRad="38100" dist="38100" dir="2700000" algn="tl">
                    <a:srgbClr val="000000">
                      <a:alpha val="43137"/>
                    </a:srgbClr>
                  </a:outerShdw>
                </a:effectLst>
              </a:rPr>
              <a:t>Feedback of Global Tropical Cyclone Activity on the Climate System</a:t>
            </a:r>
            <a:br>
              <a:rPr lang="en-US" dirty="0"/>
            </a:br>
            <a:endParaRPr lang="en-US" dirty="0"/>
          </a:p>
        </p:txBody>
      </p:sp>
    </p:spTree>
    <p:extLst>
      <p:ext uri="{BB962C8B-B14F-4D97-AF65-F5344CB8AC3E}">
        <p14:creationId xmlns:p14="http://schemas.microsoft.com/office/powerpoint/2010/main" val="3072934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emily_sst"/>
          <p:cNvPicPr>
            <a:picLocks noChangeAspect="1" noChangeArrowheads="1"/>
          </p:cNvPicPr>
          <p:nvPr/>
        </p:nvPicPr>
        <p:blipFill>
          <a:blip r:embed="rId3" cstate="print"/>
          <a:srcRect/>
          <a:stretch>
            <a:fillRect/>
          </a:stretch>
        </p:blipFill>
        <p:spPr bwMode="auto">
          <a:xfrm>
            <a:off x="1219200" y="0"/>
            <a:ext cx="7081838" cy="6838950"/>
          </a:xfrm>
          <a:prstGeom prst="rect">
            <a:avLst/>
          </a:prstGeom>
          <a:noFill/>
          <a:ln w="9525">
            <a:noFill/>
            <a:miter lim="800000"/>
            <a:headEnd/>
            <a:tailEnd/>
          </a:ln>
        </p:spPr>
      </p:pic>
      <p:sp>
        <p:nvSpPr>
          <p:cNvPr id="56323" name="Freeform 3"/>
          <p:cNvSpPr>
            <a:spLocks/>
          </p:cNvSpPr>
          <p:nvPr/>
        </p:nvSpPr>
        <p:spPr bwMode="auto">
          <a:xfrm>
            <a:off x="1828800" y="2590800"/>
            <a:ext cx="4953000" cy="2209800"/>
          </a:xfrm>
          <a:custGeom>
            <a:avLst/>
            <a:gdLst>
              <a:gd name="T0" fmla="*/ 0 w 3120"/>
              <a:gd name="T1" fmla="*/ 0 h 1392"/>
              <a:gd name="T2" fmla="*/ 2147483647 w 3120"/>
              <a:gd name="T3" fmla="*/ 2147483647 h 1392"/>
              <a:gd name="T4" fmla="*/ 2147483647 w 3120"/>
              <a:gd name="T5" fmla="*/ 2147483647 h 1392"/>
              <a:gd name="T6" fmla="*/ 2147483647 w 3120"/>
              <a:gd name="T7" fmla="*/ 2147483647 h 1392"/>
              <a:gd name="T8" fmla="*/ 2147483647 w 3120"/>
              <a:gd name="T9" fmla="*/ 2147483647 h 1392"/>
              <a:gd name="T10" fmla="*/ 2147483647 w 3120"/>
              <a:gd name="T11" fmla="*/ 2147483647 h 1392"/>
              <a:gd name="T12" fmla="*/ 2147483647 w 3120"/>
              <a:gd name="T13" fmla="*/ 2147483647 h 1392"/>
              <a:gd name="T14" fmla="*/ 2147483647 w 3120"/>
              <a:gd name="T15" fmla="*/ 2147483647 h 1392"/>
              <a:gd name="T16" fmla="*/ 2147483647 w 3120"/>
              <a:gd name="T17" fmla="*/ 2147483647 h 1392"/>
              <a:gd name="T18" fmla="*/ 2147483647 w 3120"/>
              <a:gd name="T19" fmla="*/ 2147483647 h 1392"/>
              <a:gd name="T20" fmla="*/ 2147483647 w 3120"/>
              <a:gd name="T21" fmla="*/ 2147483647 h 1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0"/>
              <a:gd name="T34" fmla="*/ 0 h 1392"/>
              <a:gd name="T35" fmla="*/ 3120 w 3120"/>
              <a:gd name="T36" fmla="*/ 1392 h 1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0" h="1392">
                <a:moveTo>
                  <a:pt x="0" y="0"/>
                </a:moveTo>
                <a:cubicBezTo>
                  <a:pt x="30" y="10"/>
                  <a:pt x="122" y="38"/>
                  <a:pt x="181" y="60"/>
                </a:cubicBezTo>
                <a:cubicBezTo>
                  <a:pt x="240" y="82"/>
                  <a:pt x="290" y="112"/>
                  <a:pt x="356" y="134"/>
                </a:cubicBezTo>
                <a:cubicBezTo>
                  <a:pt x="422" y="156"/>
                  <a:pt x="507" y="166"/>
                  <a:pt x="576" y="192"/>
                </a:cubicBezTo>
                <a:cubicBezTo>
                  <a:pt x="645" y="218"/>
                  <a:pt x="672" y="248"/>
                  <a:pt x="768" y="288"/>
                </a:cubicBezTo>
                <a:cubicBezTo>
                  <a:pt x="864" y="328"/>
                  <a:pt x="1016" y="376"/>
                  <a:pt x="1152" y="432"/>
                </a:cubicBezTo>
                <a:cubicBezTo>
                  <a:pt x="1288" y="488"/>
                  <a:pt x="1448" y="544"/>
                  <a:pt x="1584" y="624"/>
                </a:cubicBezTo>
                <a:cubicBezTo>
                  <a:pt x="1720" y="704"/>
                  <a:pt x="1840" y="832"/>
                  <a:pt x="1968" y="912"/>
                </a:cubicBezTo>
                <a:cubicBezTo>
                  <a:pt x="2096" y="992"/>
                  <a:pt x="2224" y="1040"/>
                  <a:pt x="2352" y="1104"/>
                </a:cubicBezTo>
                <a:cubicBezTo>
                  <a:pt x="2480" y="1168"/>
                  <a:pt x="2608" y="1248"/>
                  <a:pt x="2736" y="1296"/>
                </a:cubicBezTo>
                <a:cubicBezTo>
                  <a:pt x="2864" y="1344"/>
                  <a:pt x="3056" y="1376"/>
                  <a:pt x="3120" y="1392"/>
                </a:cubicBezTo>
              </a:path>
            </a:pathLst>
          </a:custGeom>
          <a:noFill/>
          <a:ln w="762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56324" name="Text Box 4"/>
          <p:cNvSpPr txBox="1">
            <a:spLocks noChangeArrowheads="1"/>
          </p:cNvSpPr>
          <p:nvPr/>
        </p:nvSpPr>
        <p:spPr bwMode="auto">
          <a:xfrm>
            <a:off x="1447800" y="152400"/>
            <a:ext cx="6599238" cy="519113"/>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en-US" sz="2800" dirty="0">
                <a:solidFill>
                  <a:srgbClr val="002060"/>
                </a:solidFill>
                <a:latin typeface="Arial" charset="0"/>
                <a:cs typeface="Arial" charset="0"/>
              </a:rPr>
              <a:t>The wake of Hurricane Emily (July 2005)</a:t>
            </a:r>
          </a:p>
        </p:txBody>
      </p:sp>
      <p:sp>
        <p:nvSpPr>
          <p:cNvPr id="56325" name="Freeform 5"/>
          <p:cNvSpPr>
            <a:spLocks/>
          </p:cNvSpPr>
          <p:nvPr/>
        </p:nvSpPr>
        <p:spPr bwMode="auto">
          <a:xfrm>
            <a:off x="5105400" y="685800"/>
            <a:ext cx="2362200" cy="3124200"/>
          </a:xfrm>
          <a:custGeom>
            <a:avLst/>
            <a:gdLst>
              <a:gd name="T0" fmla="*/ 0 w 1488"/>
              <a:gd name="T1" fmla="*/ 0 h 1968"/>
              <a:gd name="T2" fmla="*/ 2147483647 w 1488"/>
              <a:gd name="T3" fmla="*/ 2147483647 h 1968"/>
              <a:gd name="T4" fmla="*/ 2147483647 w 1488"/>
              <a:gd name="T5" fmla="*/ 2147483647 h 1968"/>
              <a:gd name="T6" fmla="*/ 2147483647 w 1488"/>
              <a:gd name="T7" fmla="*/ 2147483647 h 1968"/>
              <a:gd name="T8" fmla="*/ 2147483647 w 1488"/>
              <a:gd name="T9" fmla="*/ 2147483647 h 1968"/>
              <a:gd name="T10" fmla="*/ 2147483647 w 1488"/>
              <a:gd name="T11" fmla="*/ 2147483647 h 1968"/>
              <a:gd name="T12" fmla="*/ 2147483647 w 1488"/>
              <a:gd name="T13" fmla="*/ 2147483647 h 1968"/>
              <a:gd name="T14" fmla="*/ 0 60000 65536"/>
              <a:gd name="T15" fmla="*/ 0 60000 65536"/>
              <a:gd name="T16" fmla="*/ 0 60000 65536"/>
              <a:gd name="T17" fmla="*/ 0 60000 65536"/>
              <a:gd name="T18" fmla="*/ 0 60000 65536"/>
              <a:gd name="T19" fmla="*/ 0 60000 65536"/>
              <a:gd name="T20" fmla="*/ 0 60000 65536"/>
              <a:gd name="T21" fmla="*/ 0 w 1488"/>
              <a:gd name="T22" fmla="*/ 0 h 1968"/>
              <a:gd name="T23" fmla="*/ 1488 w 1488"/>
              <a:gd name="T24" fmla="*/ 1968 h 1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8" h="1968">
                <a:moveTo>
                  <a:pt x="0" y="0"/>
                </a:moveTo>
                <a:cubicBezTo>
                  <a:pt x="24" y="60"/>
                  <a:pt x="48" y="120"/>
                  <a:pt x="96" y="240"/>
                </a:cubicBezTo>
                <a:cubicBezTo>
                  <a:pt x="144" y="360"/>
                  <a:pt x="224" y="592"/>
                  <a:pt x="288" y="720"/>
                </a:cubicBezTo>
                <a:cubicBezTo>
                  <a:pt x="352" y="848"/>
                  <a:pt x="416" y="928"/>
                  <a:pt x="480" y="1008"/>
                </a:cubicBezTo>
                <a:cubicBezTo>
                  <a:pt x="544" y="1088"/>
                  <a:pt x="576" y="1104"/>
                  <a:pt x="672" y="1200"/>
                </a:cubicBezTo>
                <a:cubicBezTo>
                  <a:pt x="768" y="1296"/>
                  <a:pt x="920" y="1456"/>
                  <a:pt x="1056" y="1584"/>
                </a:cubicBezTo>
                <a:cubicBezTo>
                  <a:pt x="1192" y="1712"/>
                  <a:pt x="1416" y="1904"/>
                  <a:pt x="1488" y="1968"/>
                </a:cubicBezTo>
              </a:path>
            </a:pathLst>
          </a:custGeom>
          <a:noFill/>
          <a:ln w="762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56326" name="Text Box 6"/>
          <p:cNvSpPr txBox="1">
            <a:spLocks noChangeArrowheads="1"/>
          </p:cNvSpPr>
          <p:nvPr/>
        </p:nvSpPr>
        <p:spPr bwMode="auto">
          <a:xfrm>
            <a:off x="6172200" y="1981200"/>
            <a:ext cx="2932113" cy="82391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800">
                <a:solidFill>
                  <a:prstClr val="black"/>
                </a:solidFill>
                <a:latin typeface="Arial" charset="0"/>
                <a:cs typeface="Arial" charset="0"/>
              </a:rPr>
              <a:t>Hurricane Dennis</a:t>
            </a:r>
          </a:p>
          <a:p>
            <a:pPr algn="ctr" fontAlgn="base">
              <a:spcBef>
                <a:spcPct val="0"/>
              </a:spcBef>
              <a:spcAft>
                <a:spcPct val="0"/>
              </a:spcAft>
            </a:pPr>
            <a:r>
              <a:rPr lang="en-US" sz="2000">
                <a:solidFill>
                  <a:prstClr val="black"/>
                </a:solidFill>
                <a:latin typeface="Arial" charset="0"/>
                <a:cs typeface="Arial" charset="0"/>
              </a:rPr>
              <a:t>(one week earlier)</a:t>
            </a:r>
            <a:endParaRPr lang="en-US" sz="2800">
              <a:solidFill>
                <a:prstClr val="black"/>
              </a:solidFill>
              <a:latin typeface="Arial" charset="0"/>
              <a:cs typeface="Arial" charset="0"/>
            </a:endParaRPr>
          </a:p>
        </p:txBody>
      </p:sp>
      <p:sp>
        <p:nvSpPr>
          <p:cNvPr id="56327" name="Line 7"/>
          <p:cNvSpPr>
            <a:spLocks noChangeShapeType="1"/>
          </p:cNvSpPr>
          <p:nvPr/>
        </p:nvSpPr>
        <p:spPr bwMode="auto">
          <a:xfrm flipH="1">
            <a:off x="7010400" y="2743200"/>
            <a:ext cx="1219200" cy="533400"/>
          </a:xfrm>
          <a:prstGeom prst="line">
            <a:avLst/>
          </a:prstGeom>
          <a:noFill/>
          <a:ln w="9525">
            <a:solidFill>
              <a:schemeClr val="tx1"/>
            </a:solidFill>
            <a:round/>
            <a:headEnd/>
            <a:tailEnd type="triangle" w="med" len="me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56328" name="Text Box 8"/>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fontAlgn="base">
              <a:spcBef>
                <a:spcPct val="50000"/>
              </a:spcBef>
              <a:spcAft>
                <a:spcPct val="0"/>
              </a:spcAft>
            </a:pPr>
            <a:r>
              <a:rPr lang="en-US" sz="1400" b="1">
                <a:solidFill>
                  <a:prstClr val="black"/>
                </a:solidFill>
                <a:latin typeface="Arial" charset="0"/>
                <a:cs typeface="Arial" charset="0"/>
              </a:rPr>
              <a:t>Source:  Rob Korty, CalTech</a:t>
            </a:r>
          </a:p>
        </p:txBody>
      </p:sp>
      <p:sp>
        <p:nvSpPr>
          <p:cNvPr id="208905" name="Text Box 9"/>
          <p:cNvSpPr txBox="1">
            <a:spLocks noChangeArrowheads="1"/>
          </p:cNvSpPr>
          <p:nvPr/>
        </p:nvSpPr>
        <p:spPr bwMode="auto">
          <a:xfrm>
            <a:off x="0" y="1066800"/>
            <a:ext cx="1752600" cy="1311275"/>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2000" dirty="0">
                <a:solidFill>
                  <a:srgbClr val="002060"/>
                </a:solidFill>
                <a:effectLst>
                  <a:outerShdw blurRad="38100" dist="38100" dir="2700000" algn="tl">
                    <a:srgbClr val="C0C0C0"/>
                  </a:outerShdw>
                </a:effectLst>
                <a:latin typeface="Arial" charset="0"/>
                <a:cs typeface="Arial" charset="0"/>
              </a:rPr>
              <a:t>Sea Surface Temperature in the Wakes of Hurricanes</a:t>
            </a:r>
          </a:p>
        </p:txBody>
      </p:sp>
    </p:spTree>
    <p:extLst>
      <p:ext uri="{BB962C8B-B14F-4D97-AF65-F5344CB8AC3E}">
        <p14:creationId xmlns:p14="http://schemas.microsoft.com/office/powerpoint/2010/main" val="713512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3"/>
          <p:cNvPicPr>
            <a:picLocks noChangeAspect="1" noChangeArrowheads="1"/>
          </p:cNvPicPr>
          <p:nvPr/>
        </p:nvPicPr>
        <p:blipFill>
          <a:blip r:embed="rId2" cstate="print"/>
          <a:srcRect/>
          <a:stretch>
            <a:fillRect/>
          </a:stretch>
        </p:blipFill>
        <p:spPr bwMode="auto">
          <a:xfrm>
            <a:off x="381000" y="1295400"/>
            <a:ext cx="8082342" cy="3886200"/>
          </a:xfrm>
          <a:prstGeom prst="rect">
            <a:avLst/>
          </a:prstGeom>
          <a:noFill/>
          <a:ln w="9525">
            <a:noFill/>
            <a:miter lim="800000"/>
            <a:headEnd/>
            <a:tailEnd/>
          </a:ln>
        </p:spPr>
      </p:pic>
      <p:sp>
        <p:nvSpPr>
          <p:cNvPr id="4" name="TextBox 3"/>
          <p:cNvSpPr txBox="1"/>
          <p:nvPr/>
        </p:nvSpPr>
        <p:spPr>
          <a:xfrm>
            <a:off x="762000" y="228600"/>
            <a:ext cx="7772400" cy="523220"/>
          </a:xfrm>
          <a:prstGeom prst="rect">
            <a:avLst/>
          </a:prstGeom>
          <a:noFill/>
        </p:spPr>
        <p:txBody>
          <a:bodyPr wrap="square" rtlCol="0">
            <a:spAutoFit/>
          </a:bodyPr>
          <a:lstStyle/>
          <a:p>
            <a:pPr algn="ctr" fontAlgn="base">
              <a:spcBef>
                <a:spcPct val="0"/>
              </a:spcBef>
              <a:spcAft>
                <a:spcPct val="0"/>
              </a:spcAft>
            </a:pPr>
            <a:r>
              <a:rPr lang="en-US" sz="2800" dirty="0">
                <a:solidFill>
                  <a:srgbClr val="0033CC"/>
                </a:solidFill>
                <a:effectLst>
                  <a:outerShdw blurRad="38100" dist="38100" dir="2700000" algn="tl">
                    <a:srgbClr val="000000">
                      <a:alpha val="43137"/>
                    </a:srgbClr>
                  </a:outerShdw>
                </a:effectLst>
                <a:latin typeface="Arial" charset="0"/>
                <a:cs typeface="Arial" charset="0"/>
              </a:rPr>
              <a:t>Wake Recovery</a:t>
            </a:r>
          </a:p>
        </p:txBody>
      </p:sp>
      <p:sp>
        <p:nvSpPr>
          <p:cNvPr id="5" name="TextBox 4"/>
          <p:cNvSpPr txBox="1"/>
          <p:nvPr/>
        </p:nvSpPr>
        <p:spPr>
          <a:xfrm>
            <a:off x="1295400" y="5715000"/>
            <a:ext cx="7162800" cy="369332"/>
          </a:xfrm>
          <a:prstGeom prst="rect">
            <a:avLst/>
          </a:prstGeom>
          <a:noFill/>
        </p:spPr>
        <p:txBody>
          <a:bodyPr wrap="square" rtlCol="0">
            <a:spAutoFit/>
          </a:bodyPr>
          <a:lstStyle/>
          <a:p>
            <a:pPr algn="ctr" fontAlgn="base">
              <a:spcBef>
                <a:spcPct val="0"/>
              </a:spcBef>
              <a:spcAft>
                <a:spcPct val="0"/>
              </a:spcAft>
            </a:pPr>
            <a:r>
              <a:rPr lang="en-US" dirty="0">
                <a:solidFill>
                  <a:srgbClr val="002060"/>
                </a:solidFill>
                <a:latin typeface="Arial" charset="0"/>
                <a:cs typeface="Arial" charset="0"/>
              </a:rPr>
              <a:t>Hart, Maue, and Watson, </a:t>
            </a:r>
            <a:r>
              <a:rPr lang="en-US" i="1" dirty="0">
                <a:solidFill>
                  <a:srgbClr val="002060"/>
                </a:solidFill>
                <a:latin typeface="Arial" charset="0"/>
                <a:cs typeface="Arial" charset="0"/>
              </a:rPr>
              <a:t>Mon. </a:t>
            </a:r>
            <a:r>
              <a:rPr lang="en-US" i="1" dirty="0" err="1">
                <a:solidFill>
                  <a:srgbClr val="002060"/>
                </a:solidFill>
                <a:latin typeface="Arial" charset="0"/>
                <a:cs typeface="Arial" charset="0"/>
              </a:rPr>
              <a:t>Wea</a:t>
            </a:r>
            <a:r>
              <a:rPr lang="en-US" i="1" dirty="0">
                <a:solidFill>
                  <a:srgbClr val="002060"/>
                </a:solidFill>
                <a:latin typeface="Arial" charset="0"/>
                <a:cs typeface="Arial" charset="0"/>
              </a:rPr>
              <a:t>. Rev</a:t>
            </a:r>
            <a:r>
              <a:rPr lang="en-US" dirty="0">
                <a:solidFill>
                  <a:srgbClr val="002060"/>
                </a:solidFill>
                <a:latin typeface="Arial" charset="0"/>
                <a:cs typeface="Arial" charset="0"/>
              </a:rPr>
              <a:t>., 2007</a:t>
            </a:r>
          </a:p>
        </p:txBody>
      </p:sp>
    </p:spTree>
    <p:extLst>
      <p:ext uri="{BB962C8B-B14F-4D97-AF65-F5344CB8AC3E}">
        <p14:creationId xmlns:p14="http://schemas.microsoft.com/office/powerpoint/2010/main" val="888554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457200" y="0"/>
            <a:ext cx="8077200" cy="579438"/>
          </a:xfrm>
          <a:prstGeom prst="rect">
            <a:avLst/>
          </a:prstGeom>
          <a:noFill/>
          <a:ln w="9525">
            <a:noFill/>
            <a:miter lim="800000"/>
            <a:headEnd/>
            <a:tailEnd/>
          </a:ln>
        </p:spPr>
        <p:txBody>
          <a:bodyPr>
            <a:spAutoFit/>
          </a:bodyPr>
          <a:lstStyle/>
          <a:p>
            <a:pPr algn="ctr" fontAlgn="base">
              <a:spcBef>
                <a:spcPct val="50000"/>
              </a:spcBef>
              <a:spcAft>
                <a:spcPct val="0"/>
              </a:spcAft>
            </a:pPr>
            <a:r>
              <a:rPr lang="en-US" sz="3200" dirty="0">
                <a:solidFill>
                  <a:srgbClr val="0033CC"/>
                </a:solidFill>
                <a:effectLst>
                  <a:outerShdw blurRad="38100" dist="38100" dir="2700000" algn="tl">
                    <a:srgbClr val="000000">
                      <a:alpha val="43137"/>
                    </a:srgbClr>
                  </a:outerShdw>
                </a:effectLst>
                <a:latin typeface="Arial" charset="0"/>
                <a:cs typeface="Arial" charset="0"/>
              </a:rPr>
              <a:t>Direct mixing by tropical cyclones</a:t>
            </a:r>
          </a:p>
        </p:txBody>
      </p:sp>
      <p:sp>
        <p:nvSpPr>
          <p:cNvPr id="57347" name="Text Box 4"/>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fontAlgn="base">
              <a:spcBef>
                <a:spcPct val="50000"/>
              </a:spcBef>
              <a:spcAft>
                <a:spcPct val="0"/>
              </a:spcAft>
            </a:pPr>
            <a:r>
              <a:rPr lang="en-US" sz="1400" b="1">
                <a:solidFill>
                  <a:prstClr val="black"/>
                </a:solidFill>
                <a:latin typeface="Arial" charset="0"/>
                <a:cs typeface="Arial" charset="0"/>
              </a:rPr>
              <a:t>Source:  Rob Korty, CalTech</a:t>
            </a:r>
          </a:p>
        </p:txBody>
      </p:sp>
      <p:pic>
        <p:nvPicPr>
          <p:cNvPr id="57348" name="Picture 5" descr="mixing"/>
          <p:cNvPicPr>
            <a:picLocks noGrp="1" noChangeAspect="1" noChangeArrowheads="1"/>
          </p:cNvPicPr>
          <p:nvPr>
            <p:ph idx="4294967295"/>
          </p:nvPr>
        </p:nvPicPr>
        <p:blipFill>
          <a:blip r:embed="rId3" cstate="print"/>
          <a:srcRect/>
          <a:stretch>
            <a:fillRect/>
          </a:stretch>
        </p:blipFill>
        <p:spPr>
          <a:xfrm>
            <a:off x="0" y="609600"/>
            <a:ext cx="8915400" cy="4437063"/>
          </a:xfrm>
          <a:noFill/>
        </p:spPr>
      </p:pic>
      <p:sp>
        <p:nvSpPr>
          <p:cNvPr id="57349" name="Text Box 7"/>
          <p:cNvSpPr txBox="1">
            <a:spLocks noChangeArrowheads="1"/>
          </p:cNvSpPr>
          <p:nvPr/>
        </p:nvSpPr>
        <p:spPr bwMode="auto">
          <a:xfrm>
            <a:off x="304800" y="4953000"/>
            <a:ext cx="8839200" cy="396875"/>
          </a:xfrm>
          <a:prstGeom prst="rect">
            <a:avLst/>
          </a:prstGeom>
          <a:noFill/>
          <a:ln w="9525">
            <a:noFill/>
            <a:miter lim="800000"/>
            <a:headEnd/>
            <a:tailEnd/>
          </a:ln>
        </p:spPr>
        <p:txBody>
          <a:bodyPr>
            <a:spAutoFit/>
          </a:bodyPr>
          <a:lstStyle/>
          <a:p>
            <a:pPr fontAlgn="base">
              <a:spcBef>
                <a:spcPct val="50000"/>
              </a:spcBef>
              <a:spcAft>
                <a:spcPct val="0"/>
              </a:spcAft>
            </a:pPr>
            <a:r>
              <a:rPr lang="en-US" sz="2000" b="1" dirty="0">
                <a:solidFill>
                  <a:srgbClr val="0033CC"/>
                </a:solidFill>
                <a:latin typeface="Arial" charset="0"/>
                <a:cs typeface="Arial" charset="0"/>
              </a:rPr>
              <a:t>Emanuel (2001) estimated global rate of heat input as 1.4 X 10</a:t>
            </a:r>
            <a:r>
              <a:rPr lang="en-US" sz="2000" b="1" baseline="30000" dirty="0">
                <a:solidFill>
                  <a:srgbClr val="0033CC"/>
                </a:solidFill>
                <a:latin typeface="Arial" charset="0"/>
                <a:cs typeface="Arial" charset="0"/>
              </a:rPr>
              <a:t>15</a:t>
            </a:r>
            <a:r>
              <a:rPr lang="en-US" sz="2000" b="1" dirty="0">
                <a:solidFill>
                  <a:srgbClr val="0033CC"/>
                </a:solidFill>
                <a:latin typeface="Arial" charset="0"/>
                <a:cs typeface="Arial" charset="0"/>
              </a:rPr>
              <a:t> Watts</a:t>
            </a:r>
          </a:p>
        </p:txBody>
      </p:sp>
    </p:spTree>
    <p:extLst>
      <p:ext uri="{BB962C8B-B14F-4D97-AF65-F5344CB8AC3E}">
        <p14:creationId xmlns:p14="http://schemas.microsoft.com/office/powerpoint/2010/main" val="84577160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renberth"/>
          <p:cNvPicPr>
            <a:picLocks noChangeAspect="1" noChangeArrowheads="1"/>
          </p:cNvPicPr>
          <p:nvPr/>
        </p:nvPicPr>
        <p:blipFill>
          <a:blip r:embed="rId3" cstate="print">
            <a:lum bright="14000" contrast="-16000"/>
          </a:blip>
          <a:srcRect/>
          <a:stretch>
            <a:fillRect/>
          </a:stretch>
        </p:blipFill>
        <p:spPr bwMode="auto">
          <a:xfrm>
            <a:off x="228600" y="1311275"/>
            <a:ext cx="8610600" cy="5546725"/>
          </a:xfrm>
          <a:prstGeom prst="rect">
            <a:avLst/>
          </a:prstGeom>
          <a:noFill/>
          <a:ln w="9525">
            <a:noFill/>
            <a:miter lim="800000"/>
            <a:headEnd/>
            <a:tailEnd/>
          </a:ln>
        </p:spPr>
      </p:pic>
      <p:sp>
        <p:nvSpPr>
          <p:cNvPr id="58371" name="Text Box 3"/>
          <p:cNvSpPr txBox="1">
            <a:spLocks noChangeArrowheads="1"/>
          </p:cNvSpPr>
          <p:nvPr/>
        </p:nvSpPr>
        <p:spPr bwMode="auto">
          <a:xfrm>
            <a:off x="304800" y="228600"/>
            <a:ext cx="8686800" cy="946150"/>
          </a:xfrm>
          <a:prstGeom prst="rect">
            <a:avLst/>
          </a:prstGeom>
          <a:noFill/>
          <a:ln w="9525">
            <a:noFill/>
            <a:miter lim="800000"/>
            <a:headEnd/>
            <a:tailEnd/>
          </a:ln>
        </p:spPr>
        <p:txBody>
          <a:bodyPr>
            <a:spAutoFit/>
          </a:bodyPr>
          <a:lstStyle/>
          <a:p>
            <a:pPr algn="ctr" fontAlgn="base">
              <a:spcBef>
                <a:spcPct val="50000"/>
              </a:spcBef>
              <a:spcAft>
                <a:spcPct val="0"/>
              </a:spcAft>
            </a:pPr>
            <a:r>
              <a:rPr lang="en-US" sz="2800" b="1" dirty="0">
                <a:solidFill>
                  <a:srgbClr val="0033CC"/>
                </a:solidFill>
                <a:latin typeface="Arial" charset="0"/>
                <a:cs typeface="Arial" charset="0"/>
              </a:rPr>
              <a:t>TC Mixing May Induce Some of the Observed Poleward Heat Flux by the Oceans</a:t>
            </a:r>
          </a:p>
        </p:txBody>
      </p:sp>
    </p:spTree>
    <p:extLst>
      <p:ext uri="{BB962C8B-B14F-4D97-AF65-F5344CB8AC3E}">
        <p14:creationId xmlns:p14="http://schemas.microsoft.com/office/powerpoint/2010/main" val="618487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Kerry Emaanuel\CHIP\Data\THC_heat_flux.tif"/>
          <p:cNvPicPr>
            <a:picLocks noChangeAspect="1" noChangeArrowheads="1"/>
          </p:cNvPicPr>
          <p:nvPr/>
        </p:nvPicPr>
        <p:blipFill>
          <a:blip r:embed="rId2" cstate="print"/>
          <a:srcRect/>
          <a:stretch>
            <a:fillRect/>
          </a:stretch>
        </p:blipFill>
        <p:spPr bwMode="auto">
          <a:xfrm>
            <a:off x="0" y="609599"/>
            <a:ext cx="9144000" cy="5563705"/>
          </a:xfrm>
          <a:prstGeom prst="rect">
            <a:avLst/>
          </a:prstGeom>
          <a:noFill/>
        </p:spPr>
      </p:pic>
      <p:sp>
        <p:nvSpPr>
          <p:cNvPr id="3" name="TextBox 2"/>
          <p:cNvSpPr txBox="1"/>
          <p:nvPr/>
        </p:nvSpPr>
        <p:spPr>
          <a:xfrm>
            <a:off x="685800" y="5943600"/>
            <a:ext cx="2743200" cy="584775"/>
          </a:xfrm>
          <a:prstGeom prst="rect">
            <a:avLst/>
          </a:prstGeom>
          <a:noFill/>
        </p:spPr>
        <p:txBody>
          <a:bodyPr wrap="square" rtlCol="0">
            <a:spAutoFit/>
          </a:bodyPr>
          <a:lstStyle/>
          <a:p>
            <a:pPr algn="ctr" fontAlgn="base">
              <a:spcBef>
                <a:spcPct val="0"/>
              </a:spcBef>
              <a:spcAft>
                <a:spcPct val="0"/>
              </a:spcAft>
            </a:pPr>
            <a:r>
              <a:rPr lang="en-US" sz="1600" b="1" dirty="0">
                <a:solidFill>
                  <a:srgbClr val="FF0000"/>
                </a:solidFill>
                <a:latin typeface="Arial" pitchFamily="34" charset="0"/>
                <a:cs typeface="Arial" pitchFamily="34" charset="0"/>
              </a:rPr>
              <a:t>Estimate of total heat uptake by tropical oceans</a:t>
            </a:r>
          </a:p>
        </p:txBody>
      </p:sp>
      <p:sp>
        <p:nvSpPr>
          <p:cNvPr id="4" name="TextBox 3"/>
          <p:cNvSpPr txBox="1"/>
          <p:nvPr/>
        </p:nvSpPr>
        <p:spPr>
          <a:xfrm>
            <a:off x="4724400" y="5867400"/>
            <a:ext cx="1828800" cy="830997"/>
          </a:xfrm>
          <a:prstGeom prst="rect">
            <a:avLst/>
          </a:prstGeom>
          <a:noFill/>
        </p:spPr>
        <p:txBody>
          <a:bodyPr wrap="square" rtlCol="0">
            <a:spAutoFit/>
          </a:bodyPr>
          <a:lstStyle/>
          <a:p>
            <a:pPr algn="ctr" fontAlgn="base">
              <a:spcBef>
                <a:spcPct val="0"/>
              </a:spcBef>
              <a:spcAft>
                <a:spcPct val="0"/>
              </a:spcAft>
            </a:pPr>
            <a:r>
              <a:rPr lang="en-US" sz="1600" b="1" dirty="0">
                <a:solidFill>
                  <a:prstClr val="black"/>
                </a:solidFill>
                <a:latin typeface="Arial" charset="0"/>
                <a:cs typeface="Arial" charset="0"/>
              </a:rPr>
              <a:t>Estimate from satellite-derived wake recoveries</a:t>
            </a:r>
          </a:p>
        </p:txBody>
      </p:sp>
      <p:sp>
        <p:nvSpPr>
          <p:cNvPr id="5" name="TextBox 4"/>
          <p:cNvSpPr txBox="1"/>
          <p:nvPr/>
        </p:nvSpPr>
        <p:spPr>
          <a:xfrm>
            <a:off x="6553200" y="5780782"/>
            <a:ext cx="2362200" cy="1077218"/>
          </a:xfrm>
          <a:prstGeom prst="rect">
            <a:avLst/>
          </a:prstGeom>
          <a:noFill/>
        </p:spPr>
        <p:txBody>
          <a:bodyPr wrap="square" rtlCol="0">
            <a:spAutoFit/>
          </a:bodyPr>
          <a:lstStyle/>
          <a:p>
            <a:pPr algn="ctr" fontAlgn="base">
              <a:spcBef>
                <a:spcPct val="0"/>
              </a:spcBef>
              <a:spcAft>
                <a:spcPct val="0"/>
              </a:spcAft>
            </a:pPr>
            <a:r>
              <a:rPr lang="en-US" sz="1600" b="1" dirty="0">
                <a:solidFill>
                  <a:prstClr val="black"/>
                </a:solidFill>
                <a:latin typeface="Arial" charset="0"/>
                <a:cs typeface="Arial" charset="0"/>
              </a:rPr>
              <a:t>Extrapolation from detailed ocean measurements of one storm</a:t>
            </a:r>
          </a:p>
        </p:txBody>
      </p:sp>
    </p:spTree>
    <p:extLst>
      <p:ext uri="{BB962C8B-B14F-4D97-AF65-F5344CB8AC3E}">
        <p14:creationId xmlns:p14="http://schemas.microsoft.com/office/powerpoint/2010/main" val="1604275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white"/>
          <p:cNvPicPr>
            <a:picLocks noChangeAspect="1" noChangeArrowheads="1"/>
          </p:cNvPicPr>
          <p:nvPr/>
        </p:nvPicPr>
        <p:blipFill>
          <a:blip r:embed="rId2" cstate="print"/>
          <a:srcRect/>
          <a:stretch>
            <a:fillRect/>
          </a:stretch>
        </p:blipFill>
        <p:spPr bwMode="auto">
          <a:xfrm>
            <a:off x="0" y="0"/>
            <a:ext cx="9144000" cy="6888163"/>
          </a:xfrm>
          <a:prstGeom prst="rect">
            <a:avLst/>
          </a:prstGeom>
          <a:noFill/>
        </p:spPr>
      </p:pic>
      <p:pic>
        <p:nvPicPr>
          <p:cNvPr id="57347" name="Picture 3" descr="enso"/>
          <p:cNvPicPr>
            <a:picLocks noChangeAspect="1" noChangeArrowheads="1"/>
          </p:cNvPicPr>
          <p:nvPr/>
        </p:nvPicPr>
        <p:blipFill>
          <a:blip r:embed="rId3" cstate="print"/>
          <a:srcRect/>
          <a:stretch>
            <a:fillRect/>
          </a:stretch>
        </p:blipFill>
        <p:spPr bwMode="auto">
          <a:xfrm>
            <a:off x="3505200" y="304800"/>
            <a:ext cx="5486400" cy="5638800"/>
          </a:xfrm>
          <a:prstGeom prst="rect">
            <a:avLst/>
          </a:prstGeom>
          <a:noFill/>
        </p:spPr>
      </p:pic>
      <p:sp>
        <p:nvSpPr>
          <p:cNvPr id="57348" name="Text Box 4"/>
          <p:cNvSpPr txBox="1">
            <a:spLocks noChangeArrowheads="1"/>
          </p:cNvSpPr>
          <p:nvPr/>
        </p:nvSpPr>
        <p:spPr bwMode="auto">
          <a:xfrm>
            <a:off x="228600" y="1828800"/>
            <a:ext cx="3292475" cy="3387725"/>
          </a:xfrm>
          <a:prstGeom prst="rect">
            <a:avLst/>
          </a:prstGeom>
          <a:noFill/>
          <a:ln w="12700" cap="sq">
            <a:noFill/>
            <a:miter lim="800000"/>
            <a:headEnd type="none" w="sm" len="sm"/>
            <a:tailEnd type="none" w="sm" len="sm"/>
          </a:ln>
          <a:effectLst/>
        </p:spPr>
        <p:txBody>
          <a:bodyPr>
            <a:spAutoFit/>
          </a:bodyPr>
          <a:lstStyle/>
          <a:p>
            <a:pPr fontAlgn="base">
              <a:spcBef>
                <a:spcPct val="0"/>
              </a:spcBef>
              <a:spcAft>
                <a:spcPct val="0"/>
              </a:spcAft>
            </a:pPr>
            <a:r>
              <a:rPr lang="en-US">
                <a:solidFill>
                  <a:prstClr val="black"/>
                </a:solidFill>
                <a:latin typeface="Arial" charset="0"/>
                <a:cs typeface="Arial" charset="0"/>
              </a:rPr>
              <a:t>This plot shows a measure of El Niño/La Niña (green) and a measure of the power put into the far western Pacific Ocean by tropical cyclones (blue). The blue curve has been shifted rightward by two years on this graph. There is the suggestion that powerful cyclones in the western Pacific can trigger El Niño/La Niña cycles. </a:t>
            </a:r>
          </a:p>
        </p:txBody>
      </p:sp>
      <p:sp>
        <p:nvSpPr>
          <p:cNvPr id="5" name="TextBox 4"/>
          <p:cNvSpPr txBox="1"/>
          <p:nvPr/>
        </p:nvSpPr>
        <p:spPr>
          <a:xfrm>
            <a:off x="5257800" y="1371600"/>
            <a:ext cx="2133600" cy="381000"/>
          </a:xfrm>
          <a:prstGeom prst="rect">
            <a:avLst/>
          </a:prstGeom>
          <a:noFill/>
        </p:spPr>
        <p:txBody>
          <a:bodyPr wrap="square" rtlCol="0">
            <a:spAutoFit/>
          </a:bodyPr>
          <a:lstStyle/>
          <a:p>
            <a:pPr fontAlgn="base">
              <a:spcBef>
                <a:spcPct val="0"/>
              </a:spcBef>
              <a:spcAft>
                <a:spcPct val="0"/>
              </a:spcAft>
            </a:pPr>
            <a:r>
              <a:rPr lang="en-US" dirty="0">
                <a:solidFill>
                  <a:srgbClr val="00B050"/>
                </a:solidFill>
                <a:latin typeface="Arial" charset="0"/>
                <a:cs typeface="Arial" charset="0"/>
              </a:rPr>
              <a:t>ENSO index</a:t>
            </a:r>
          </a:p>
        </p:txBody>
      </p:sp>
      <p:cxnSp>
        <p:nvCxnSpPr>
          <p:cNvPr id="7" name="Straight Arrow Connector 6"/>
          <p:cNvCxnSpPr/>
          <p:nvPr/>
        </p:nvCxnSpPr>
        <p:spPr>
          <a:xfrm>
            <a:off x="6477000" y="1752600"/>
            <a:ext cx="609600" cy="685800"/>
          </a:xfrm>
          <a:prstGeom prst="straightConnector1">
            <a:avLst/>
          </a:prstGeom>
          <a:ln w="19050">
            <a:solidFill>
              <a:srgbClr val="32961A"/>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91000" y="2057400"/>
            <a:ext cx="2667000" cy="646331"/>
          </a:xfrm>
          <a:prstGeom prst="rect">
            <a:avLst/>
          </a:prstGeom>
          <a:noFill/>
        </p:spPr>
        <p:txBody>
          <a:bodyPr wrap="square" rtlCol="0">
            <a:spAutoFit/>
          </a:bodyPr>
          <a:lstStyle/>
          <a:p>
            <a:pPr algn="ctr" fontAlgn="base">
              <a:spcBef>
                <a:spcPct val="0"/>
              </a:spcBef>
              <a:spcAft>
                <a:spcPct val="0"/>
              </a:spcAft>
            </a:pPr>
            <a:r>
              <a:rPr lang="en-US" dirty="0">
                <a:solidFill>
                  <a:srgbClr val="0033CC"/>
                </a:solidFill>
                <a:latin typeface="Arial" charset="0"/>
                <a:cs typeface="Arial" charset="0"/>
              </a:rPr>
              <a:t>TC power dissipation</a:t>
            </a:r>
          </a:p>
          <a:p>
            <a:pPr algn="ctr" fontAlgn="base">
              <a:spcBef>
                <a:spcPct val="0"/>
              </a:spcBef>
              <a:spcAft>
                <a:spcPct val="0"/>
              </a:spcAft>
            </a:pPr>
            <a:r>
              <a:rPr lang="en-US" dirty="0">
                <a:solidFill>
                  <a:srgbClr val="0033CC"/>
                </a:solidFill>
                <a:latin typeface="Arial" charset="0"/>
                <a:cs typeface="Arial" charset="0"/>
              </a:rPr>
              <a:t>two years before</a:t>
            </a:r>
          </a:p>
        </p:txBody>
      </p:sp>
      <p:cxnSp>
        <p:nvCxnSpPr>
          <p:cNvPr id="11" name="Straight Arrow Connector 10"/>
          <p:cNvCxnSpPr/>
          <p:nvPr/>
        </p:nvCxnSpPr>
        <p:spPr>
          <a:xfrm flipH="1">
            <a:off x="5105400" y="2743200"/>
            <a:ext cx="304800" cy="304800"/>
          </a:xfrm>
          <a:prstGeom prst="straightConnector1">
            <a:avLst/>
          </a:prstGeom>
          <a:ln w="19050">
            <a:solidFill>
              <a:srgbClr val="0033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339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fig32"/>
          <p:cNvPicPr>
            <a:picLocks noChangeAspect="1" noChangeArrowheads="1"/>
          </p:cNvPicPr>
          <p:nvPr/>
        </p:nvPicPr>
        <p:blipFill>
          <a:blip r:embed="rId3" cstate="print"/>
          <a:srcRect/>
          <a:stretch>
            <a:fillRect/>
          </a:stretch>
        </p:blipFill>
        <p:spPr bwMode="auto">
          <a:xfrm>
            <a:off x="1600200" y="1524000"/>
            <a:ext cx="5638800" cy="5018088"/>
          </a:xfrm>
          <a:prstGeom prst="rect">
            <a:avLst/>
          </a:prstGeom>
          <a:noFill/>
          <a:ln w="9525">
            <a:noFill/>
            <a:miter lim="800000"/>
            <a:headEnd/>
            <a:tailEnd/>
          </a:ln>
        </p:spPr>
      </p:pic>
      <p:sp>
        <p:nvSpPr>
          <p:cNvPr id="60419" name="Text Box 5"/>
          <p:cNvSpPr txBox="1">
            <a:spLocks noChangeArrowheads="1"/>
          </p:cNvSpPr>
          <p:nvPr/>
        </p:nvSpPr>
        <p:spPr bwMode="auto">
          <a:xfrm>
            <a:off x="457200" y="0"/>
            <a:ext cx="8077200" cy="1187450"/>
          </a:xfrm>
          <a:prstGeom prst="rect">
            <a:avLst/>
          </a:prstGeom>
          <a:noFill/>
          <a:ln w="9525">
            <a:noFill/>
            <a:miter lim="800000"/>
            <a:headEnd/>
            <a:tailEnd/>
          </a:ln>
        </p:spPr>
        <p:txBody>
          <a:bodyPr>
            <a:spAutoFit/>
          </a:bodyPr>
          <a:lstStyle/>
          <a:p>
            <a:pPr algn="ctr" fontAlgn="base">
              <a:spcBef>
                <a:spcPct val="50000"/>
              </a:spcBef>
              <a:spcAft>
                <a:spcPct val="0"/>
              </a:spcAft>
            </a:pPr>
            <a:r>
              <a:rPr lang="en-US" b="1">
                <a:solidFill>
                  <a:srgbClr val="000066"/>
                </a:solidFill>
                <a:latin typeface="Arial" charset="0"/>
                <a:cs typeface="Arial" charset="0"/>
              </a:rPr>
              <a:t>TC-Mixing may be Crucial for High-Latitude Warmth and Low-Latitude Moderation During Warm Climates, such as that of the Eocene</a:t>
            </a:r>
          </a:p>
        </p:txBody>
      </p:sp>
    </p:spTree>
    <p:extLst>
      <p:ext uri="{BB962C8B-B14F-4D97-AF65-F5344CB8AC3E}">
        <p14:creationId xmlns:p14="http://schemas.microsoft.com/office/powerpoint/2010/main" val="20702102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5E42-0B41-4B1F-A06B-EF9AAD34E18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A70E410-608B-45AF-85C1-80922F82A5FA}"/>
              </a:ext>
            </a:extLst>
          </p:cNvPr>
          <p:cNvSpPr>
            <a:spLocks noGrp="1"/>
          </p:cNvSpPr>
          <p:nvPr>
            <p:ph idx="1"/>
          </p:nvPr>
        </p:nvSpPr>
        <p:spPr/>
        <p:txBody>
          <a:bodyPr/>
          <a:lstStyle/>
          <a:p>
            <a:r>
              <a:rPr lang="en-US" dirty="0">
                <a:solidFill>
                  <a:schemeClr val="tx1"/>
                </a:solidFill>
              </a:rPr>
              <a:t>Historical observations and synthetic tropical cyclones both show substantial upward trends in the North Atlantic, interrupted by a prominent “hurricane drought” in the 1970s and 80s</a:t>
            </a:r>
          </a:p>
          <a:p>
            <a:r>
              <a:rPr lang="en-US" dirty="0">
                <a:solidFill>
                  <a:schemeClr val="tx1"/>
                </a:solidFill>
              </a:rPr>
              <a:t>Previous work may have overestimated the number of missing storms earlier in the record</a:t>
            </a:r>
          </a:p>
        </p:txBody>
      </p:sp>
    </p:spTree>
    <p:extLst>
      <p:ext uri="{BB962C8B-B14F-4D97-AF65-F5344CB8AC3E}">
        <p14:creationId xmlns:p14="http://schemas.microsoft.com/office/powerpoint/2010/main" val="9460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DA806-3615-46F6-9293-1F16448650A5}"/>
              </a:ext>
            </a:extLst>
          </p:cNvPr>
          <p:cNvSpPr>
            <a:spLocks noGrp="1"/>
          </p:cNvSpPr>
          <p:nvPr>
            <p:ph idx="1"/>
          </p:nvPr>
        </p:nvSpPr>
        <p:spPr>
          <a:xfrm>
            <a:off x="391886" y="579665"/>
            <a:ext cx="8229600" cy="5257799"/>
          </a:xfrm>
        </p:spPr>
        <p:txBody>
          <a:bodyPr>
            <a:normAutofit/>
          </a:bodyPr>
          <a:lstStyle/>
          <a:p>
            <a:r>
              <a:rPr lang="en-US" dirty="0">
                <a:solidFill>
                  <a:schemeClr val="tx1"/>
                </a:solidFill>
              </a:rPr>
              <a:t>Hurricane drought was probably caused by Saharan dust anomalies associated with drought caused by European sulfate aerosol-induced cooling</a:t>
            </a:r>
          </a:p>
          <a:p>
            <a:r>
              <a:rPr lang="en-US" dirty="0">
                <a:solidFill>
                  <a:schemeClr val="tx1"/>
                </a:solidFill>
              </a:rPr>
              <a:t>No detectable frequency trend in global tropical cyclones</a:t>
            </a:r>
          </a:p>
          <a:p>
            <a:r>
              <a:rPr lang="en-US" dirty="0">
                <a:solidFill>
                  <a:schemeClr val="tx1"/>
                </a:solidFill>
              </a:rPr>
              <a:t>Upward trend in the Atlantic may be related to changes in the meridional overturning circulation of the ocean. </a:t>
            </a:r>
          </a:p>
        </p:txBody>
      </p:sp>
    </p:spTree>
    <p:extLst>
      <p:ext uri="{BB962C8B-B14F-4D97-AF65-F5344CB8AC3E}">
        <p14:creationId xmlns:p14="http://schemas.microsoft.com/office/powerpoint/2010/main" val="37607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F64F9-3053-4176-9BEC-0600A98DD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421" y="739028"/>
            <a:ext cx="8638060" cy="5400515"/>
          </a:xfrm>
          <a:prstGeom prst="rect">
            <a:avLst/>
          </a:prstGeom>
        </p:spPr>
      </p:pic>
      <p:sp>
        <p:nvSpPr>
          <p:cNvPr id="4" name="Left Brace 3">
            <a:extLst>
              <a:ext uri="{FF2B5EF4-FFF2-40B4-BE49-F238E27FC236}">
                <a16:creationId xmlns:a16="http://schemas.microsoft.com/office/drawing/2014/main" id="{1BD28C48-C364-4B92-BF34-9081BB740925}"/>
              </a:ext>
            </a:extLst>
          </p:cNvPr>
          <p:cNvSpPr/>
          <p:nvPr/>
        </p:nvSpPr>
        <p:spPr>
          <a:xfrm rot="16200000">
            <a:off x="5272149" y="3398444"/>
            <a:ext cx="942975" cy="231037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1FA71145-AC9C-49F0-BC66-551FE9B5E5E8}"/>
              </a:ext>
            </a:extLst>
          </p:cNvPr>
          <p:cNvSpPr txBox="1"/>
          <p:nvPr/>
        </p:nvSpPr>
        <p:spPr>
          <a:xfrm>
            <a:off x="4367954" y="5049610"/>
            <a:ext cx="2751364" cy="369332"/>
          </a:xfrm>
          <a:prstGeom prst="rect">
            <a:avLst/>
          </a:prstGeom>
          <a:noFill/>
        </p:spPr>
        <p:txBody>
          <a:bodyPr wrap="square" rtlCol="0">
            <a:spAutoFit/>
          </a:bodyPr>
          <a:lstStyle/>
          <a:p>
            <a:pPr algn="ctr"/>
            <a:r>
              <a:rPr lang="en-US" dirty="0"/>
              <a:t>Hurricane Drought</a:t>
            </a:r>
          </a:p>
        </p:txBody>
      </p:sp>
      <p:sp>
        <p:nvSpPr>
          <p:cNvPr id="6" name="TextBox 5">
            <a:extLst>
              <a:ext uri="{FF2B5EF4-FFF2-40B4-BE49-F238E27FC236}">
                <a16:creationId xmlns:a16="http://schemas.microsoft.com/office/drawing/2014/main" id="{99D07992-89CE-44AD-8C84-D3F00D5F64FF}"/>
              </a:ext>
            </a:extLst>
          </p:cNvPr>
          <p:cNvSpPr txBox="1"/>
          <p:nvPr/>
        </p:nvSpPr>
        <p:spPr>
          <a:xfrm>
            <a:off x="710291" y="244929"/>
            <a:ext cx="7911193" cy="369332"/>
          </a:xfrm>
          <a:prstGeom prst="rect">
            <a:avLst/>
          </a:prstGeom>
          <a:noFill/>
        </p:spPr>
        <p:txBody>
          <a:bodyPr wrap="square" rtlCol="0">
            <a:spAutoFit/>
          </a:bodyPr>
          <a:lstStyle/>
          <a:p>
            <a:r>
              <a:rPr lang="en-US" b="1" dirty="0"/>
              <a:t>North Atlantic tropical cyclone database extends back to 19</a:t>
            </a:r>
            <a:r>
              <a:rPr lang="en-US" b="1" baseline="30000" dirty="0"/>
              <a:t>th</a:t>
            </a:r>
            <a:r>
              <a:rPr lang="en-US" b="1" dirty="0"/>
              <a:t> century</a:t>
            </a:r>
          </a:p>
        </p:txBody>
      </p:sp>
      <p:sp>
        <p:nvSpPr>
          <p:cNvPr id="2" name="TextBox 1">
            <a:extLst>
              <a:ext uri="{FF2B5EF4-FFF2-40B4-BE49-F238E27FC236}">
                <a16:creationId xmlns:a16="http://schemas.microsoft.com/office/drawing/2014/main" id="{556F014F-90A6-A941-18E7-5666F67E0381}"/>
              </a:ext>
            </a:extLst>
          </p:cNvPr>
          <p:cNvSpPr txBox="1"/>
          <p:nvPr/>
        </p:nvSpPr>
        <p:spPr>
          <a:xfrm>
            <a:off x="2831985" y="797918"/>
            <a:ext cx="854926" cy="369332"/>
          </a:xfrm>
          <a:prstGeom prst="rect">
            <a:avLst/>
          </a:prstGeom>
          <a:solidFill>
            <a:schemeClr val="bg1"/>
          </a:solidFill>
        </p:spPr>
        <p:txBody>
          <a:bodyPr wrap="square" rtlCol="0">
            <a:spAutoFit/>
          </a:bodyPr>
          <a:lstStyle/>
          <a:p>
            <a:r>
              <a:rPr lang="en-US" b="1" dirty="0"/>
              <a:t>North</a:t>
            </a:r>
            <a:endParaRPr lang="en-US" dirty="0"/>
          </a:p>
        </p:txBody>
      </p:sp>
    </p:spTree>
    <p:extLst>
      <p:ext uri="{BB962C8B-B14F-4D97-AF65-F5344CB8AC3E}">
        <p14:creationId xmlns:p14="http://schemas.microsoft.com/office/powerpoint/2010/main" val="91408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292EAD-32AA-4F31-83D3-D7C222F3D319}"/>
              </a:ext>
            </a:extLst>
          </p:cNvPr>
          <p:cNvSpPr>
            <a:spLocks noGrp="1"/>
          </p:cNvSpPr>
          <p:nvPr>
            <p:ph idx="1"/>
          </p:nvPr>
        </p:nvSpPr>
        <p:spPr/>
        <p:txBody>
          <a:bodyPr/>
          <a:lstStyle/>
          <a:p>
            <a:r>
              <a:rPr lang="en-US" dirty="0"/>
              <a:t> Tropical cyclones dry the atmosphere and 	may thereby cool the tropics through 	increase in OLR</a:t>
            </a:r>
          </a:p>
          <a:p>
            <a:r>
              <a:rPr lang="en-US" dirty="0"/>
              <a:t> While TCs operate by extracting heat 	from the ocean, their net effect is to 	export heat away in ocean currents, 	thus cooling the tropics</a:t>
            </a:r>
          </a:p>
        </p:txBody>
      </p:sp>
    </p:spTree>
    <p:extLst>
      <p:ext uri="{BB962C8B-B14F-4D97-AF65-F5344CB8AC3E}">
        <p14:creationId xmlns:p14="http://schemas.microsoft.com/office/powerpoint/2010/main" val="15064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marL="0" marR="0" lvl="0" indent="0" algn="l" defTabSz="101917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rial" charset="0"/>
                <a:ea typeface="+mn-ea"/>
                <a:cs typeface="Arial" charset="0"/>
              </a:rPr>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marL="0" marR="0" lvl="0" indent="0" algn="l" defTabSz="101917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rial" charset="0"/>
                <a:ea typeface="+mn-ea"/>
                <a:cs typeface="Arial" charset="0"/>
              </a:rPr>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charset="0"/>
                <a:ea typeface="+mn-ea"/>
                <a:cs typeface="Arial" charset="0"/>
              </a:rPr>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charset="0"/>
                <a:ea typeface="+mn-ea"/>
                <a:cs typeface="Arial" charset="0"/>
              </a:rPr>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charset="0"/>
                <a:ea typeface="+mn-ea"/>
                <a:cs typeface="Arial" charset="0"/>
              </a:rPr>
              <a:t>Paleotempestology</a:t>
            </a:r>
          </a:p>
        </p:txBody>
      </p:sp>
    </p:spTree>
    <p:extLst>
      <p:ext uri="{BB962C8B-B14F-4D97-AF65-F5344CB8AC3E}">
        <p14:creationId xmlns:p14="http://schemas.microsoft.com/office/powerpoint/2010/main" val="9185203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9648" y="282667"/>
            <a:ext cx="7253302" cy="5885219"/>
          </a:xfrm>
          <a:prstGeom prst="rect">
            <a:avLst/>
          </a:prstGeom>
        </p:spPr>
      </p:pic>
      <p:sp>
        <p:nvSpPr>
          <p:cNvPr id="6" name="Rectangle 5"/>
          <p:cNvSpPr/>
          <p:nvPr/>
        </p:nvSpPr>
        <p:spPr>
          <a:xfrm>
            <a:off x="4249102" y="6360573"/>
            <a:ext cx="491128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panose="020B0604030504040204" pitchFamily="34" charset="0"/>
                <a:ea typeface="+mn-ea"/>
                <a:cs typeface="+mn-cs"/>
              </a:rPr>
              <a:t>Jeffrey P. Donnelly and Jonathan D. Woodruff, </a:t>
            </a:r>
            <a:r>
              <a:rPr kumimoji="0" lang="en-US" sz="1400" b="0" i="1" u="none" strike="noStrike" kern="1200" cap="none" spc="0" normalizeH="0" baseline="0" noProof="0" dirty="0">
                <a:ln>
                  <a:noFill/>
                </a:ln>
                <a:solidFill>
                  <a:srgbClr val="0000FF"/>
                </a:solidFill>
                <a:effectLst/>
                <a:uLnTx/>
                <a:uFillTx/>
                <a:latin typeface="Tahoma" panose="020B0604030504040204" pitchFamily="34" charset="0"/>
                <a:ea typeface="+mn-ea"/>
                <a:cs typeface="+mn-cs"/>
              </a:rPr>
              <a:t>Nature</a:t>
            </a:r>
            <a:r>
              <a:rPr kumimoji="0" lang="en-US" sz="1400" b="0" i="0" u="none" strike="noStrike" kern="1200" cap="none" spc="0" normalizeH="0" baseline="0" noProof="0" dirty="0">
                <a:ln>
                  <a:noFill/>
                </a:ln>
                <a:solidFill>
                  <a:srgbClr val="0000FF"/>
                </a:solidFill>
                <a:effectLst/>
                <a:uLnTx/>
                <a:uFillTx/>
                <a:latin typeface="Tahoma" panose="020B0604030504040204" pitchFamily="34" charset="0"/>
                <a:ea typeface="+mn-ea"/>
                <a:cs typeface="+mn-cs"/>
              </a:rPr>
              <a:t>, 2007</a:t>
            </a:r>
            <a:endParaRPr kumimoji="0" lang="en-US" sz="1400" b="0" i="0" u="none" strike="noStrike" kern="1200" cap="none" spc="0" normalizeH="0" baseline="30000" noProof="0" dirty="0">
              <a:ln>
                <a:noFill/>
              </a:ln>
              <a:solidFill>
                <a:srgbClr val="0000FF"/>
              </a:solidFill>
              <a:effectLst/>
              <a:uLnTx/>
              <a:uFillTx/>
              <a:latin typeface="HGPHeiseiKakugothictaiW5" panose="020B0600000000000000" pitchFamily="50" charset="-128"/>
              <a:ea typeface="+mn-ea"/>
              <a:cs typeface="+mn-cs"/>
            </a:endParaRPr>
          </a:p>
        </p:txBody>
      </p:sp>
    </p:spTree>
    <p:extLst>
      <p:ext uri="{BB962C8B-B14F-4D97-AF65-F5344CB8AC3E}">
        <p14:creationId xmlns:p14="http://schemas.microsoft.com/office/powerpoint/2010/main" val="11148539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ejw9c\AppData\Local\Temp\Temp1_LIBH_map_vLizzie.zip\LIBH_map_vLizzie-1.png"/>
          <p:cNvPicPr/>
          <p:nvPr/>
        </p:nvPicPr>
        <p:blipFill rotWithShape="1">
          <a:blip r:embed="rId2" cstate="print">
            <a:extLst>
              <a:ext uri="{28A0092B-C50C-407E-A947-70E740481C1C}">
                <a14:useLocalDpi xmlns:a14="http://schemas.microsoft.com/office/drawing/2010/main" val="0"/>
              </a:ext>
            </a:extLst>
          </a:blip>
          <a:srcRect l="1121" t="830" r="470" b="1272"/>
          <a:stretch/>
        </p:blipFill>
        <p:spPr bwMode="auto">
          <a:xfrm>
            <a:off x="1144745" y="872519"/>
            <a:ext cx="6819608" cy="5242093"/>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830638" y="167524"/>
            <a:ext cx="76991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alibri"/>
                <a:ea typeface="+mn-ea"/>
                <a:cs typeface="+mn-cs"/>
              </a:rPr>
              <a:t>Extension to “Blue Holes” (e.g. in the Bahamas)</a:t>
            </a:r>
          </a:p>
        </p:txBody>
      </p:sp>
      <p:sp>
        <p:nvSpPr>
          <p:cNvPr id="4" name="TextBox 3"/>
          <p:cNvSpPr txBox="1"/>
          <p:nvPr/>
        </p:nvSpPr>
        <p:spPr>
          <a:xfrm>
            <a:off x="5681844" y="6372880"/>
            <a:ext cx="32667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Courtesy Lizzie Wallace, WHOI</a:t>
            </a:r>
          </a:p>
        </p:txBody>
      </p:sp>
    </p:spTree>
    <p:extLst>
      <p:ext uri="{BB962C8B-B14F-4D97-AF65-F5344CB8AC3E}">
        <p14:creationId xmlns:p14="http://schemas.microsoft.com/office/powerpoint/2010/main" val="9576010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ejw9c\AppData\Local\Microsoft\Windows\INetCache\Content.Word\CAOS5&amp;7_compare-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5905" y="94077"/>
            <a:ext cx="5943600" cy="6390640"/>
          </a:xfrm>
          <a:prstGeom prst="rect">
            <a:avLst/>
          </a:prstGeom>
          <a:noFill/>
          <a:ln>
            <a:noFill/>
          </a:ln>
        </p:spPr>
      </p:pic>
      <p:sp>
        <p:nvSpPr>
          <p:cNvPr id="3" name="TextBox 2"/>
          <p:cNvSpPr txBox="1"/>
          <p:nvPr/>
        </p:nvSpPr>
        <p:spPr>
          <a:xfrm>
            <a:off x="5877289" y="6484717"/>
            <a:ext cx="32667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Courtesy Lizzie Wallace, WHOI</a:t>
            </a:r>
          </a:p>
        </p:txBody>
      </p:sp>
    </p:spTree>
    <p:extLst>
      <p:ext uri="{BB962C8B-B14F-4D97-AF65-F5344CB8AC3E}">
        <p14:creationId xmlns:p14="http://schemas.microsoft.com/office/powerpoint/2010/main" val="201641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3199"/>
            <a:ext cx="9144000" cy="3811896"/>
          </a:xfrm>
          <a:prstGeom prst="rect">
            <a:avLst/>
          </a:prstGeom>
        </p:spPr>
      </p:pic>
      <p:sp>
        <p:nvSpPr>
          <p:cNvPr id="3" name="TextBox 2"/>
          <p:cNvSpPr txBox="1"/>
          <p:nvPr/>
        </p:nvSpPr>
        <p:spPr>
          <a:xfrm>
            <a:off x="1012122" y="342027"/>
            <a:ext cx="68475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Add nearby cycle; take difference between two cycles</a:t>
            </a:r>
          </a:p>
        </p:txBody>
      </p:sp>
    </p:spTree>
    <p:extLst>
      <p:ext uri="{BB962C8B-B14F-4D97-AF65-F5344CB8AC3E}">
        <p14:creationId xmlns:p14="http://schemas.microsoft.com/office/powerpoint/2010/main" val="3894935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defRPr/>
            </a:pPr>
            <a:r>
              <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rPr>
              <a:t>Theoretical Steady-State Maximum Hurricane Wind Speed:</a:t>
            </a:r>
          </a:p>
        </p:txBody>
      </p:sp>
      <p:sp>
        <p:nvSpPr>
          <p:cNvPr id="4100" name="Text Box 4"/>
          <p:cNvSpPr txBox="1">
            <a:spLocks noChangeArrowheads="1"/>
          </p:cNvSpPr>
          <p:nvPr/>
        </p:nvSpPr>
        <p:spPr bwMode="auto">
          <a:xfrm>
            <a:off x="5867399" y="4495800"/>
            <a:ext cx="2344947" cy="92333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Air-sea enthalpy disequilibrium of moist static energy</a:t>
            </a:r>
          </a:p>
        </p:txBody>
      </p:sp>
      <p:sp>
        <p:nvSpPr>
          <p:cNvPr id="4101"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Surface temperature</a:t>
            </a:r>
          </a:p>
        </p:txBody>
      </p:sp>
      <p:sp>
        <p:nvSpPr>
          <p:cNvPr id="4102"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Outflow temperature</a:t>
            </a:r>
          </a:p>
        </p:txBody>
      </p:sp>
      <p:sp>
        <p:nvSpPr>
          <p:cNvPr id="4103"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104" name="Line 8"/>
          <p:cNvSpPr>
            <a:spLocks noChangeShapeType="1"/>
          </p:cNvSpPr>
          <p:nvPr/>
        </p:nvSpPr>
        <p:spPr bwMode="auto">
          <a:xfrm flipH="1">
            <a:off x="4648200" y="2362199"/>
            <a:ext cx="457200" cy="436841"/>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105"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Ratio of surface exchange coefficients of enthalpy and momentum</a:t>
            </a:r>
          </a:p>
        </p:txBody>
      </p:sp>
      <p:sp>
        <p:nvSpPr>
          <p:cNvPr id="4106"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aphicFrame>
        <p:nvGraphicFramePr>
          <p:cNvPr id="4" name="Object 3"/>
          <p:cNvGraphicFramePr>
            <a:graphicFrameLocks noChangeAspect="1"/>
          </p:cNvGraphicFramePr>
          <p:nvPr/>
        </p:nvGraphicFramePr>
        <p:xfrm>
          <a:off x="1308100" y="2722762"/>
          <a:ext cx="6070600" cy="1555750"/>
        </p:xfrm>
        <a:graphic>
          <a:graphicData uri="http://schemas.openxmlformats.org/presentationml/2006/ole">
            <mc:AlternateContent xmlns:mc="http://schemas.openxmlformats.org/markup-compatibility/2006">
              <mc:Choice xmlns:v="urn:schemas-microsoft-com:vml" Requires="v">
                <p:oleObj name="Equation" r:id="rId3" imgW="1981080" imgH="507960" progId="Equation.DSMT4">
                  <p:embed/>
                </p:oleObj>
              </mc:Choice>
              <mc:Fallback>
                <p:oleObj name="Equation" r:id="rId3" imgW="1981080" imgH="507960" progId="Equation.DSMT4">
                  <p:embed/>
                  <p:pic>
                    <p:nvPicPr>
                      <p:cNvPr id="4" name="Object 3"/>
                      <p:cNvPicPr/>
                      <p:nvPr/>
                    </p:nvPicPr>
                    <p:blipFill>
                      <a:blip r:embed="rId4"/>
                      <a:stretch>
                        <a:fillRect/>
                      </a:stretch>
                    </p:blipFill>
                    <p:spPr>
                      <a:xfrm>
                        <a:off x="1308100" y="2722762"/>
                        <a:ext cx="6070600" cy="1555750"/>
                      </a:xfrm>
                      <a:prstGeom prst="rect">
                        <a:avLst/>
                      </a:prstGeom>
                    </p:spPr>
                  </p:pic>
                </p:oleObj>
              </mc:Fallback>
            </mc:AlternateContent>
          </a:graphicData>
        </a:graphic>
      </p:graphicFrame>
      <p:cxnSp>
        <p:nvCxnSpPr>
          <p:cNvPr id="7" name="Straight Arrow Connector 6"/>
          <p:cNvCxnSpPr/>
          <p:nvPr/>
        </p:nvCxnSpPr>
        <p:spPr>
          <a:xfrm flipH="1" flipV="1">
            <a:off x="6599208" y="3631721"/>
            <a:ext cx="296892" cy="7246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5"/>
          <p:cNvSpPr txBox="1">
            <a:spLocks noChangeArrowheads="1"/>
          </p:cNvSpPr>
          <p:nvPr/>
        </p:nvSpPr>
        <p:spPr bwMode="auto">
          <a:xfrm>
            <a:off x="5761008" y="1710532"/>
            <a:ext cx="1968530" cy="92333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Saturation static energy of sea surface</a:t>
            </a:r>
          </a:p>
        </p:txBody>
      </p:sp>
      <p:cxnSp>
        <p:nvCxnSpPr>
          <p:cNvPr id="3" name="Straight Arrow Connector 2"/>
          <p:cNvCxnSpPr/>
          <p:nvPr/>
        </p:nvCxnSpPr>
        <p:spPr>
          <a:xfrm flipH="1">
            <a:off x="6051792" y="2633862"/>
            <a:ext cx="176481" cy="409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5"/>
          <p:cNvSpPr txBox="1">
            <a:spLocks noChangeArrowheads="1"/>
          </p:cNvSpPr>
          <p:nvPr/>
        </p:nvSpPr>
        <p:spPr bwMode="auto">
          <a:xfrm>
            <a:off x="7228081" y="2514600"/>
            <a:ext cx="196853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Saturation static energy of the boundary layer</a:t>
            </a:r>
          </a:p>
        </p:txBody>
      </p:sp>
      <p:cxnSp>
        <p:nvCxnSpPr>
          <p:cNvPr id="6" name="Straight Arrow Connector 5"/>
          <p:cNvCxnSpPr/>
          <p:nvPr/>
        </p:nvCxnSpPr>
        <p:spPr>
          <a:xfrm flipH="1">
            <a:off x="6896100" y="2667000"/>
            <a:ext cx="434916" cy="559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60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P spid="4102" grpId="0"/>
      <p:bldP spid="4103" grpId="0" animBg="1"/>
      <p:bldP spid="4104" grpId="0" animBg="1"/>
      <p:bldP spid="4105" grpId="0"/>
      <p:bldP spid="4106" grpId="0" animBg="1"/>
      <p:bldP spid="12" grpId="0"/>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472" y="549109"/>
            <a:ext cx="8103957" cy="5980516"/>
          </a:xfrm>
          <a:prstGeom prst="rect">
            <a:avLst/>
          </a:prstGeom>
        </p:spPr>
      </p:pic>
      <p:sp>
        <p:nvSpPr>
          <p:cNvPr id="3" name="TextBox 2"/>
          <p:cNvSpPr txBox="1"/>
          <p:nvPr/>
        </p:nvSpPr>
        <p:spPr>
          <a:xfrm>
            <a:off x="5528281" y="6344959"/>
            <a:ext cx="32736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Courtesy Raphael Rousseau-</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Rizzi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984202" y="132623"/>
            <a:ext cx="746178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FF"/>
                </a:solidFill>
                <a:effectLst/>
                <a:uLnTx/>
                <a:uFillTx/>
                <a:latin typeface="Calibri"/>
                <a:ea typeface="+mn-ea"/>
                <a:cs typeface="+mn-cs"/>
              </a:rPr>
              <a:t>Comparison of numerically simulated and theoretical intensities</a:t>
            </a:r>
          </a:p>
        </p:txBody>
      </p:sp>
    </p:spTree>
    <p:extLst>
      <p:ext uri="{BB962C8B-B14F-4D97-AF65-F5344CB8AC3E}">
        <p14:creationId xmlns:p14="http://schemas.microsoft.com/office/powerpoint/2010/main" val="5403473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hurprob"/>
          <p:cNvPicPr>
            <a:picLocks noChangeAspect="1" noChangeArrowheads="1"/>
          </p:cNvPicPr>
          <p:nvPr/>
        </p:nvPicPr>
        <p:blipFill>
          <a:blip r:embed="rId2" cstate="print"/>
          <a:srcRect/>
          <a:stretch>
            <a:fillRect/>
          </a:stretch>
        </p:blipFill>
        <p:spPr bwMode="auto">
          <a:xfrm>
            <a:off x="1102024" y="1186980"/>
            <a:ext cx="6707037" cy="5446673"/>
          </a:xfrm>
          <a:prstGeom prst="rect">
            <a:avLst/>
          </a:prstGeom>
          <a:noFill/>
          <a:ln w="9525">
            <a:noFill/>
            <a:miter lim="800000"/>
            <a:headEnd/>
            <a:tailEnd/>
          </a:ln>
        </p:spPr>
      </p:pic>
      <p:sp>
        <p:nvSpPr>
          <p:cNvPr id="2" name="TextBox 1"/>
          <p:cNvSpPr txBox="1"/>
          <p:nvPr/>
        </p:nvSpPr>
        <p:spPr>
          <a:xfrm>
            <a:off x="336430" y="155275"/>
            <a:ext cx="8238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Cumulative Frequency of Storm Lifetime Maximum Intensity Normalized by Potential Intensity</a:t>
            </a:r>
          </a:p>
        </p:txBody>
      </p:sp>
    </p:spTree>
    <p:extLst>
      <p:ext uri="{BB962C8B-B14F-4D97-AF65-F5344CB8AC3E}">
        <p14:creationId xmlns:p14="http://schemas.microsoft.com/office/powerpoint/2010/main" val="9988962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09" y="755064"/>
            <a:ext cx="7891288" cy="5934468"/>
          </a:xfrm>
          <a:prstGeom prst="rect">
            <a:avLst/>
          </a:prstGeom>
        </p:spPr>
      </p:pic>
      <p:sp>
        <p:nvSpPr>
          <p:cNvPr id="3" name="TextBox 2"/>
          <p:cNvSpPr txBox="1"/>
          <p:nvPr/>
        </p:nvSpPr>
        <p:spPr>
          <a:xfrm>
            <a:off x="809197" y="215661"/>
            <a:ext cx="75601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Potential Intensity and CO</a:t>
            </a:r>
            <a:r>
              <a:rPr kumimoji="0" lang="en-US" sz="2400" b="0" i="0" u="none" strike="noStrike" kern="1200" cap="none" spc="0" normalizeH="0" baseline="-25000" noProof="0" dirty="0">
                <a:ln>
                  <a:noFill/>
                </a:ln>
                <a:solidFill>
                  <a:srgbClr val="0000FF"/>
                </a:solidFill>
                <a:effectLst/>
                <a:uLnTx/>
                <a:uFillTx/>
                <a:latin typeface="Arial"/>
                <a:ea typeface="+mn-ea"/>
                <a:cs typeface="+mn-cs"/>
              </a:rPr>
              <a:t>2</a:t>
            </a:r>
          </a:p>
        </p:txBody>
      </p:sp>
    </p:spTree>
    <p:extLst>
      <p:ext uri="{BB962C8B-B14F-4D97-AF65-F5344CB8AC3E}">
        <p14:creationId xmlns:p14="http://schemas.microsoft.com/office/powerpoint/2010/main" val="177840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BA6E6-A2D6-4525-BCF5-80FB83122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585"/>
            <a:ext cx="9116419" cy="5699586"/>
          </a:xfrm>
          <a:prstGeom prst="rect">
            <a:avLst/>
          </a:prstGeom>
        </p:spPr>
      </p:pic>
    </p:spTree>
    <p:extLst>
      <p:ext uri="{BB962C8B-B14F-4D97-AF65-F5344CB8AC3E}">
        <p14:creationId xmlns:p14="http://schemas.microsoft.com/office/powerpoint/2010/main" val="3017485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4268"/>
          </a:xfrm>
        </p:spPr>
        <p:txBody>
          <a:bodyPr/>
          <a:lstStyle/>
          <a:p>
            <a:r>
              <a:rPr lang="en-US" sz="2800" dirty="0">
                <a:solidFill>
                  <a:srgbClr val="0000FF"/>
                </a:solidFill>
              </a:rPr>
              <a:t>Inferences from Spanish Shipwrecks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622" y="948906"/>
            <a:ext cx="5978106" cy="5384966"/>
          </a:xfrm>
          <a:prstGeom prst="rect">
            <a:avLst/>
          </a:prstGeom>
        </p:spPr>
      </p:pic>
      <p:sp>
        <p:nvSpPr>
          <p:cNvPr id="4" name="TextBox 3"/>
          <p:cNvSpPr txBox="1"/>
          <p:nvPr/>
        </p:nvSpPr>
        <p:spPr>
          <a:xfrm>
            <a:off x="5909094" y="6457890"/>
            <a:ext cx="33470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FF"/>
                </a:solidFill>
                <a:effectLst/>
                <a:uLnTx/>
                <a:uFillTx/>
                <a:latin typeface="Calibri"/>
                <a:ea typeface="+mn-ea"/>
                <a:cs typeface="+mn-cs"/>
              </a:rPr>
              <a:t>Trouet</a:t>
            </a:r>
            <a:r>
              <a:rPr kumimoji="0" lang="en-US" sz="2000" b="0" i="0" u="none" strike="noStrike" kern="1200" cap="none" spc="0" normalizeH="0" baseline="0" noProof="0" dirty="0">
                <a:ln>
                  <a:noFill/>
                </a:ln>
                <a:solidFill>
                  <a:srgbClr val="0000FF"/>
                </a:solidFill>
                <a:effectLst/>
                <a:uLnTx/>
                <a:uFillTx/>
                <a:latin typeface="Calibri"/>
                <a:ea typeface="+mn-ea"/>
                <a:cs typeface="+mn-cs"/>
              </a:rPr>
              <a:t> at al., PNAS. 2016</a:t>
            </a:r>
          </a:p>
        </p:txBody>
      </p:sp>
    </p:spTree>
    <p:extLst>
      <p:ext uri="{BB962C8B-B14F-4D97-AF65-F5344CB8AC3E}">
        <p14:creationId xmlns:p14="http://schemas.microsoft.com/office/powerpoint/2010/main" val="26132938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76199"/>
            <a:ext cx="2915892" cy="6781801"/>
          </a:xfrm>
          <a:prstGeom prst="rect">
            <a:avLst/>
          </a:prstGeom>
        </p:spPr>
      </p:pic>
      <p:sp>
        <p:nvSpPr>
          <p:cNvPr id="3" name="Rectangle 2"/>
          <p:cNvSpPr/>
          <p:nvPr/>
        </p:nvSpPr>
        <p:spPr>
          <a:xfrm>
            <a:off x="4953000" y="2133600"/>
            <a:ext cx="3124200" cy="28931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The YOK-GTC reconstruction compared to documentary records of hurricane landfall in the Caribbean and North Atlantic Basins. </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Frequency distributions (relative %) of hurricanes affecting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a</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the entire North Atlantic Basin and locations along the western margin of the North Atlantic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b</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Bermuda,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c</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Florida,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d</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Puerto Rico, and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e</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Jamaica, calculated from previously published documentary data. From </a:t>
            </a:r>
            <a:r>
              <a:rPr kumimoji="0" lang="en-US" sz="1400" b="0" i="0" u="none" strike="noStrike" kern="1200" cap="none" spc="0" normalizeH="0" baseline="0" noProof="0" dirty="0" err="1">
                <a:ln>
                  <a:noFill/>
                </a:ln>
                <a:solidFill>
                  <a:prstClr val="black"/>
                </a:solidFill>
                <a:effectLst/>
                <a:uLnTx/>
                <a:uFillTx/>
                <a:latin typeface="Calibri"/>
                <a:ea typeface="+mn-ea"/>
                <a:cs typeface="Arial" charset="0"/>
              </a:rPr>
              <a:t>Baldini</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et al., Nature Scientific Reports, 2016, DOI: 10.1038/srep37522</a:t>
            </a:r>
          </a:p>
        </p:txBody>
      </p:sp>
      <p:sp>
        <p:nvSpPr>
          <p:cNvPr id="4" name="TextBox 3"/>
          <p:cNvSpPr txBox="1"/>
          <p:nvPr/>
        </p:nvSpPr>
        <p:spPr>
          <a:xfrm>
            <a:off x="4770407" y="5693433"/>
            <a:ext cx="39163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Belize data based on stable isotope analysis of stalagmites at Yoks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Balum</a:t>
            </a:r>
            <a:r>
              <a:rPr kumimoji="0" lang="en-US" sz="1800" b="0" i="0" u="none" strike="noStrike" kern="1200" cap="none" spc="0" normalizeH="0" baseline="0" noProof="0" dirty="0">
                <a:ln>
                  <a:noFill/>
                </a:ln>
                <a:solidFill>
                  <a:prstClr val="black"/>
                </a:solidFill>
                <a:effectLst/>
                <a:uLnTx/>
                <a:uFillTx/>
                <a:latin typeface="Calibri"/>
                <a:ea typeface="+mn-ea"/>
                <a:cs typeface="+mn-cs"/>
              </a:rPr>
              <a:t> cave in southern Belize</a:t>
            </a:r>
          </a:p>
        </p:txBody>
      </p:sp>
    </p:spTree>
    <p:extLst>
      <p:ext uri="{BB962C8B-B14F-4D97-AF65-F5344CB8AC3E}">
        <p14:creationId xmlns:p14="http://schemas.microsoft.com/office/powerpoint/2010/main" val="1128905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153231"/>
            <a:ext cx="5747011" cy="2901622"/>
            <a:chOff x="0" y="2153231"/>
            <a:chExt cx="5747011" cy="2901622"/>
          </a:xfrm>
        </p:grpSpPr>
        <p:pic>
          <p:nvPicPr>
            <p:cNvPr id="1026" name="Picture 2" descr="C:\Users\Kerry Emaanuel\Graphics\Transparent Figures\Intensity_histo_models.png"/>
            <p:cNvPicPr>
              <a:picLocks noChangeAspect="1" noChangeArrowheads="1"/>
            </p:cNvPicPr>
            <p:nvPr/>
          </p:nvPicPr>
          <p:blipFill rotWithShape="1">
            <a:blip r:embed="rId2" cstate="print"/>
            <a:srcRect l="9368" t="35641" r="10172" b="35511"/>
            <a:stretch/>
          </p:blipFill>
          <p:spPr bwMode="auto">
            <a:xfrm>
              <a:off x="0" y="2153231"/>
              <a:ext cx="5747011" cy="2901622"/>
            </a:xfrm>
            <a:prstGeom prst="rect">
              <a:avLst/>
            </a:prstGeom>
            <a:noFill/>
          </p:spPr>
        </p:pic>
        <p:cxnSp>
          <p:nvCxnSpPr>
            <p:cNvPr id="11" name="Straight Connector 10"/>
            <p:cNvCxnSpPr/>
            <p:nvPr/>
          </p:nvCxnSpPr>
          <p:spPr>
            <a:xfrm>
              <a:off x="3048000" y="2667000"/>
              <a:ext cx="20128" cy="1893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3662022" y="3703027"/>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048000" y="2345749"/>
              <a:ext cx="1312871" cy="7667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93630" y="4769001"/>
              <a:ext cx="44641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Wind Speed (meters per second)</a:t>
              </a:r>
            </a:p>
          </p:txBody>
        </p:sp>
      </p:grpSp>
      <p:sp>
        <p:nvSpPr>
          <p:cNvPr id="6" name="TextBox 5"/>
          <p:cNvSpPr txBox="1"/>
          <p:nvPr/>
        </p:nvSpPr>
        <p:spPr>
          <a:xfrm>
            <a:off x="5623208" y="1509002"/>
            <a:ext cx="3505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Histograms of Tropical Cyclone Intensity as Simulated by a Global Model with 30 mile grid point spacing. (Courtesy Isaac Held, GFDL)</a:t>
            </a:r>
          </a:p>
        </p:txBody>
      </p:sp>
      <p:sp>
        <p:nvSpPr>
          <p:cNvPr id="17" name="TextBox 16"/>
          <p:cNvSpPr txBox="1"/>
          <p:nvPr/>
        </p:nvSpPr>
        <p:spPr>
          <a:xfrm>
            <a:off x="3602971" y="1980564"/>
            <a:ext cx="1459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Category 3</a:t>
            </a:r>
          </a:p>
        </p:txBody>
      </p:sp>
      <p:sp>
        <p:nvSpPr>
          <p:cNvPr id="9" name="TextBox 8"/>
          <p:cNvSpPr txBox="1"/>
          <p:nvPr/>
        </p:nvSpPr>
        <p:spPr>
          <a:xfrm>
            <a:off x="5610667" y="4445835"/>
            <a:ext cx="3352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Global models do not simulate the storms that cause destruction</a:t>
            </a:r>
          </a:p>
        </p:txBody>
      </p:sp>
      <p:sp>
        <p:nvSpPr>
          <p:cNvPr id="13" name="TextBox 12"/>
          <p:cNvSpPr txBox="1"/>
          <p:nvPr/>
        </p:nvSpPr>
        <p:spPr>
          <a:xfrm>
            <a:off x="3395523" y="3199682"/>
            <a:ext cx="108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Observed</a:t>
            </a:r>
          </a:p>
        </p:txBody>
      </p:sp>
      <p:sp>
        <p:nvSpPr>
          <p:cNvPr id="18" name="TextBox 17"/>
          <p:cNvSpPr txBox="1"/>
          <p:nvPr/>
        </p:nvSpPr>
        <p:spPr>
          <a:xfrm>
            <a:off x="2045274" y="2786775"/>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Modeled</a:t>
            </a:r>
          </a:p>
        </p:txBody>
      </p:sp>
      <p:cxnSp>
        <p:nvCxnSpPr>
          <p:cNvPr id="20" name="Straight Arrow Connector 19"/>
          <p:cNvCxnSpPr/>
          <p:nvPr/>
        </p:nvCxnSpPr>
        <p:spPr>
          <a:xfrm rot="10800000" flipV="1">
            <a:off x="2269994" y="3094699"/>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0282" y="107576"/>
            <a:ext cx="78082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Problem:  Today’s models are far too coarse to simulate destructive hurricanes</a:t>
            </a:r>
          </a:p>
        </p:txBody>
      </p:sp>
    </p:spTree>
    <p:extLst>
      <p:ext uri="{BB962C8B-B14F-4D97-AF65-F5344CB8AC3E}">
        <p14:creationId xmlns:p14="http://schemas.microsoft.com/office/powerpoint/2010/main" val="307844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9" grpId="0"/>
      <p:bldP spid="13" grpId="0"/>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829" y="1095548"/>
            <a:ext cx="7594077" cy="5564044"/>
          </a:xfrm>
          <a:prstGeom prst="rect">
            <a:avLst/>
          </a:prstGeom>
        </p:spPr>
      </p:pic>
      <p:sp>
        <p:nvSpPr>
          <p:cNvPr id="3" name="TextBox 2"/>
          <p:cNvSpPr txBox="1"/>
          <p:nvPr/>
        </p:nvSpPr>
        <p:spPr>
          <a:xfrm>
            <a:off x="448574" y="224287"/>
            <a:ext cx="81605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North Atlantic Major Hurricanes Downscaled from NOAA 20</a:t>
            </a:r>
            <a:r>
              <a:rPr kumimoji="0" lang="en-US" sz="2000" b="1" i="0" u="none" strike="noStrike" kern="1200" cap="none" spc="0" normalizeH="0" baseline="30000" noProof="0" dirty="0">
                <a:ln>
                  <a:noFill/>
                </a:ln>
                <a:solidFill>
                  <a:srgbClr val="0000FF"/>
                </a:solidFill>
                <a:effectLst/>
                <a:uLnTx/>
                <a:uFillTx/>
                <a:latin typeface="Calibri"/>
                <a:ea typeface="+mn-ea"/>
                <a:cs typeface="+mn-cs"/>
              </a:rPr>
              <a:t>th</a:t>
            </a:r>
            <a:r>
              <a:rPr kumimoji="0" lang="en-US" sz="2000" b="1" i="0" u="none" strike="noStrike" kern="1200" cap="none" spc="0" normalizeH="0" baseline="0" noProof="0" dirty="0">
                <a:ln>
                  <a:noFill/>
                </a:ln>
                <a:solidFill>
                  <a:srgbClr val="0000FF"/>
                </a:solidFill>
                <a:effectLst/>
                <a:uLnTx/>
                <a:uFillTx/>
                <a:latin typeface="Calibri"/>
                <a:ea typeface="+mn-ea"/>
                <a:cs typeface="+mn-cs"/>
              </a:rPr>
              <a:t> Century Reanalysis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Calibri"/>
                <a:ea typeface="+mn-ea"/>
                <a:cs typeface="+mn-cs"/>
              </a:rPr>
              <a:t>(Forced by sea surface temperature, surface pressure, and sea ice only)</a:t>
            </a:r>
          </a:p>
        </p:txBody>
      </p:sp>
    </p:spTree>
    <p:extLst>
      <p:ext uri="{BB962C8B-B14F-4D97-AF65-F5344CB8AC3E}">
        <p14:creationId xmlns:p14="http://schemas.microsoft.com/office/powerpoint/2010/main" val="40425558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491" y="1104175"/>
            <a:ext cx="7558753" cy="5538163"/>
          </a:xfrm>
          <a:prstGeom prst="rect">
            <a:avLst/>
          </a:prstGeom>
        </p:spPr>
      </p:pic>
      <p:sp>
        <p:nvSpPr>
          <p:cNvPr id="3" name="TextBox 2"/>
          <p:cNvSpPr txBox="1"/>
          <p:nvPr/>
        </p:nvSpPr>
        <p:spPr>
          <a:xfrm>
            <a:off x="448574" y="224287"/>
            <a:ext cx="81605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North Atlantic Major Hurricanes Downscaled from NOAA 20</a:t>
            </a:r>
            <a:r>
              <a:rPr kumimoji="0" lang="en-US" sz="2000" b="1" i="0" u="none" strike="noStrike" kern="1200" cap="none" spc="0" normalizeH="0" baseline="30000" noProof="0" dirty="0">
                <a:ln>
                  <a:noFill/>
                </a:ln>
                <a:solidFill>
                  <a:srgbClr val="0000FF"/>
                </a:solidFill>
                <a:effectLst/>
                <a:uLnTx/>
                <a:uFillTx/>
                <a:latin typeface="Calibri"/>
                <a:ea typeface="+mn-ea"/>
                <a:cs typeface="+mn-cs"/>
              </a:rPr>
              <a:t>th</a:t>
            </a:r>
            <a:r>
              <a:rPr kumimoji="0" lang="en-US" sz="2000" b="1" i="0" u="none" strike="noStrike" kern="1200" cap="none" spc="0" normalizeH="0" baseline="0" noProof="0" dirty="0">
                <a:ln>
                  <a:noFill/>
                </a:ln>
                <a:solidFill>
                  <a:srgbClr val="0000FF"/>
                </a:solidFill>
                <a:effectLst/>
                <a:uLnTx/>
                <a:uFillTx/>
                <a:latin typeface="Calibri"/>
                <a:ea typeface="+mn-ea"/>
                <a:cs typeface="+mn-cs"/>
              </a:rPr>
              <a:t> Century Reanalysis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Calibri"/>
                <a:ea typeface="+mn-ea"/>
                <a:cs typeface="+mn-cs"/>
              </a:rPr>
              <a:t>(Forced by sea surface temperature, surface pressure, and sea ice only)</a:t>
            </a:r>
          </a:p>
        </p:txBody>
      </p:sp>
    </p:spTree>
    <p:extLst>
      <p:ext uri="{BB962C8B-B14F-4D97-AF65-F5344CB8AC3E}">
        <p14:creationId xmlns:p14="http://schemas.microsoft.com/office/powerpoint/2010/main" val="6195602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250B-981E-4DD6-85DE-465A1F949EB0}"/>
              </a:ext>
            </a:extLst>
          </p:cNvPr>
          <p:cNvSpPr>
            <a:spLocks noGrp="1"/>
          </p:cNvSpPr>
          <p:nvPr>
            <p:ph type="title"/>
          </p:nvPr>
        </p:nvSpPr>
        <p:spPr>
          <a:xfrm>
            <a:off x="628650" y="218621"/>
            <a:ext cx="7886700" cy="924831"/>
          </a:xfrm>
        </p:spPr>
        <p:txBody>
          <a:bodyPr/>
          <a:lstStyle/>
          <a:p>
            <a:r>
              <a:rPr lang="en-US" dirty="0"/>
              <a:t>Our Approach</a:t>
            </a:r>
          </a:p>
        </p:txBody>
      </p:sp>
      <p:sp>
        <p:nvSpPr>
          <p:cNvPr id="3" name="Content Placeholder 2">
            <a:extLst>
              <a:ext uri="{FF2B5EF4-FFF2-40B4-BE49-F238E27FC236}">
                <a16:creationId xmlns:a16="http://schemas.microsoft.com/office/drawing/2014/main" id="{1BE0CA2E-6470-4A01-AB31-BB05309587BA}"/>
              </a:ext>
            </a:extLst>
          </p:cNvPr>
          <p:cNvSpPr>
            <a:spLocks noGrp="1"/>
          </p:cNvSpPr>
          <p:nvPr>
            <p:ph idx="1"/>
          </p:nvPr>
        </p:nvSpPr>
        <p:spPr>
          <a:xfrm>
            <a:off x="628650" y="1143452"/>
            <a:ext cx="7886700" cy="5257348"/>
          </a:xfrm>
        </p:spPr>
        <p:txBody>
          <a:bodyPr/>
          <a:lstStyle/>
          <a:p>
            <a:pPr>
              <a:spcAft>
                <a:spcPts val="1500"/>
              </a:spcAft>
            </a:pPr>
            <a:r>
              <a:rPr lang="en-US" dirty="0"/>
              <a:t>   </a:t>
            </a:r>
            <a:r>
              <a:rPr lang="en-US" sz="2400" dirty="0"/>
              <a:t>Apply dynamical tropical cyclone downscaling to 20th 	century reanalyses</a:t>
            </a:r>
          </a:p>
          <a:p>
            <a:pPr>
              <a:spcAft>
                <a:spcPts val="1500"/>
              </a:spcAft>
            </a:pPr>
            <a:r>
              <a:rPr lang="en-US" sz="2400" dirty="0"/>
              <a:t>  These reanalyses, in contrast with standard 	reanalyses (like ERA 5) assimilate ONLY sea 	surface temperature, sea level pressure, and sea 	ice</a:t>
            </a:r>
          </a:p>
          <a:p>
            <a:pPr>
              <a:spcAft>
                <a:spcPts val="1500"/>
              </a:spcAft>
            </a:pPr>
            <a:r>
              <a:rPr lang="en-US" sz="2400" dirty="0"/>
              <a:t>  We use three 20</a:t>
            </a:r>
            <a:r>
              <a:rPr lang="en-US" sz="2400" baseline="30000" dirty="0"/>
              <a:t>th</a:t>
            </a:r>
            <a:r>
              <a:rPr lang="en-US" sz="2400" dirty="0"/>
              <a:t> century reanalyses:  NOAA v. 2c 	(1851-2014), NOAA v.3 (1836-2015), and CERA 	20c (1901-2010). </a:t>
            </a:r>
          </a:p>
          <a:p>
            <a:pPr>
              <a:spcAft>
                <a:spcPts val="1500"/>
              </a:spcAft>
            </a:pPr>
            <a:r>
              <a:rPr lang="en-US" sz="2400" dirty="0"/>
              <a:t>  CERA 20c assimilates marine surface winds and uses 	a coupled model with SSTs relaxed back to 	</a:t>
            </a:r>
            <a:r>
              <a:rPr lang="en-US" sz="2400" dirty="0" err="1"/>
              <a:t>HadISST</a:t>
            </a:r>
            <a:r>
              <a:rPr lang="en-US" sz="2400" dirty="0"/>
              <a:t> 2</a:t>
            </a:r>
          </a:p>
        </p:txBody>
      </p:sp>
    </p:spTree>
    <p:extLst>
      <p:ext uri="{BB962C8B-B14F-4D97-AF65-F5344CB8AC3E}">
        <p14:creationId xmlns:p14="http://schemas.microsoft.com/office/powerpoint/2010/main" val="160748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11" y="1177818"/>
            <a:ext cx="8068072" cy="4002032"/>
          </a:xfrm>
          <a:prstGeom prst="rect">
            <a:avLst/>
          </a:prstGeom>
        </p:spPr>
      </p:pic>
      <p:sp>
        <p:nvSpPr>
          <p:cNvPr id="4" name="Title 3"/>
          <p:cNvSpPr>
            <a:spLocks noGrp="1"/>
          </p:cNvSpPr>
          <p:nvPr>
            <p:ph type="title"/>
          </p:nvPr>
        </p:nvSpPr>
        <p:spPr>
          <a:xfrm>
            <a:off x="457200" y="274638"/>
            <a:ext cx="8229600" cy="1016690"/>
          </a:xfrm>
        </p:spPr>
        <p:txBody>
          <a:bodyPr/>
          <a:lstStyle/>
          <a:p>
            <a:r>
              <a:rPr lang="en-US" sz="2800" dirty="0"/>
              <a:t>North Atlantic standard database extends back to 1851 but there are problems</a:t>
            </a:r>
          </a:p>
        </p:txBody>
      </p:sp>
      <p:sp>
        <p:nvSpPr>
          <p:cNvPr id="7" name="Rectangle 6"/>
          <p:cNvSpPr/>
          <p:nvPr/>
        </p:nvSpPr>
        <p:spPr>
          <a:xfrm>
            <a:off x="1017917" y="5344366"/>
            <a:ext cx="7277568"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Major hurricanes in the North Atlantic</a:t>
            </a:r>
            <a:r>
              <a:rPr kumimoji="0" lang="en-US" sz="18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rPr>
              <a:t>, 1851-2016, smoothed using a 10-year running average. Shown in blue are storms that either passed through the chain of Lesser Antilles or made landfall in the continental U.S.; all other major hurricanes are shown in red. The dashed lines show the best fit trend lines for each data set. </a:t>
            </a:r>
          </a:p>
        </p:txBody>
      </p:sp>
    </p:spTree>
    <p:extLst>
      <p:ext uri="{BB962C8B-B14F-4D97-AF65-F5344CB8AC3E}">
        <p14:creationId xmlns:p14="http://schemas.microsoft.com/office/powerpoint/2010/main" val="368995779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00109C1-9E3E-415F-B081-EC0A5234AD4F}" vid="{BB90F691-B0D9-41FB-A84E-B9652A2AE85B}"/>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6895</TotalTime>
  <Words>2565</Words>
  <Application>Microsoft Office PowerPoint</Application>
  <PresentationFormat>On-screen Show (4:3)</PresentationFormat>
  <Paragraphs>239</Paragraphs>
  <Slides>85</Slides>
  <Notes>14</Notes>
  <HiddenSlides>0</HiddenSlides>
  <MMClips>1</MMClips>
  <ScaleCrop>false</ScaleCrop>
  <HeadingPairs>
    <vt:vector size="8" baseType="variant">
      <vt:variant>
        <vt:lpstr>Fonts Used</vt:lpstr>
      </vt:variant>
      <vt:variant>
        <vt:i4>7</vt:i4>
      </vt:variant>
      <vt:variant>
        <vt:lpstr>Theme</vt:lpstr>
      </vt:variant>
      <vt:variant>
        <vt:i4>14</vt:i4>
      </vt:variant>
      <vt:variant>
        <vt:lpstr>Embedded OLE Servers</vt:lpstr>
      </vt:variant>
      <vt:variant>
        <vt:i4>1</vt:i4>
      </vt:variant>
      <vt:variant>
        <vt:lpstr>Slide Titles</vt:lpstr>
      </vt:variant>
      <vt:variant>
        <vt:i4>85</vt:i4>
      </vt:variant>
    </vt:vector>
  </HeadingPairs>
  <TitlesOfParts>
    <vt:vector size="107" baseType="lpstr">
      <vt:lpstr>Arial</vt:lpstr>
      <vt:lpstr>BentonGothic</vt:lpstr>
      <vt:lpstr>Calibri</vt:lpstr>
      <vt:lpstr>Calibri Light</vt:lpstr>
      <vt:lpstr>HGPHeiseiKakugothictaiW5</vt:lpstr>
      <vt:lpstr>Tahoma</vt:lpstr>
      <vt:lpstr>Times New Roman</vt:lpstr>
      <vt:lpstr>1_Office Theme</vt:lpstr>
      <vt:lpstr>Ariel</vt:lpstr>
      <vt:lpstr>2_Office Theme</vt:lpstr>
      <vt:lpstr>3_Office Theme</vt:lpstr>
      <vt:lpstr>Office Theme</vt:lpstr>
      <vt:lpstr>4_Office Theme</vt:lpstr>
      <vt:lpstr>16_Office Theme</vt:lpstr>
      <vt:lpstr>5_Office Theme</vt:lpstr>
      <vt:lpstr>6_Office Theme</vt:lpstr>
      <vt:lpstr>1_Default Design</vt:lpstr>
      <vt:lpstr>Default Design</vt:lpstr>
      <vt:lpstr>7_Office Theme</vt:lpstr>
      <vt:lpstr>1_Ariel</vt:lpstr>
      <vt:lpstr>8_Office Theme</vt:lpstr>
      <vt:lpstr>Equation</vt:lpstr>
      <vt:lpstr>Climate Change and Hurricanes</vt:lpstr>
      <vt:lpstr>Program</vt:lpstr>
      <vt:lpstr>PowerPoint Presentation</vt:lpstr>
      <vt:lpstr>PowerPoint Presentation</vt:lpstr>
      <vt:lpstr>PowerPoint Presentation</vt:lpstr>
      <vt:lpstr>PowerPoint Presentation</vt:lpstr>
      <vt:lpstr>PowerPoint Presentation</vt:lpstr>
      <vt:lpstr>PowerPoint Presentation</vt:lpstr>
      <vt:lpstr>North Atlantic standard database extends back to 1851 but there are problems</vt:lpstr>
      <vt:lpstr>Statistical Corrections to Early Record</vt:lpstr>
      <vt:lpstr>PowerPoint Presentation</vt:lpstr>
      <vt:lpstr>Potential problems with corrections</vt:lpstr>
      <vt:lpstr>PowerPoint Presentation</vt:lpstr>
      <vt:lpstr>PowerPoint Presentation</vt:lpstr>
      <vt:lpstr>PowerPoint Presentation</vt:lpstr>
      <vt:lpstr>PowerPoint Presentation</vt:lpstr>
      <vt:lpstr>Using physics to estimate hurricane risk</vt:lpstr>
      <vt:lpstr>MIT Synthetic Hurricanes</vt:lpstr>
      <vt:lpstr>Risk Assessment Approach:</vt:lpstr>
      <vt:lpstr>PowerPoint Presentation</vt:lpstr>
      <vt:lpstr>PowerPoint Presentation</vt:lpstr>
      <vt:lpstr>Cumulative Distribution of Storm Lifetime Peak Wind Speed, with Sample of 1755 Synthetic Tracks</vt:lpstr>
      <vt:lpstr>PowerPoint Presentation</vt:lpstr>
      <vt:lpstr>PowerPoint Presentation</vt:lpstr>
      <vt:lpstr>Application to Global and Regional Climate Change</vt:lpstr>
      <vt:lpstr>PowerPoint Presentation</vt:lpstr>
      <vt:lpstr>PowerPoint Presentation</vt:lpstr>
      <vt:lpstr>PowerPoint Presentation</vt:lpstr>
      <vt:lpstr>Application to The North Atlantic Hurricane Record: Downscale Three 20th Century Reanalyses: NOAA v.2c, NOAA v.3 and CERA 20c</vt:lpstr>
      <vt:lpstr>PowerPoint Presentation</vt:lpstr>
      <vt:lpstr>PowerPoint Presentation</vt:lpstr>
      <vt:lpstr>PowerPoint Presentation</vt:lpstr>
      <vt:lpstr>PowerPoint Presentation</vt:lpstr>
      <vt:lpstr>PowerPoint Presentation</vt:lpstr>
      <vt:lpstr>What may have caused the North Atlantic TC trends and variability?</vt:lpstr>
      <vt:lpstr>PowerPoint Presentation</vt:lpstr>
      <vt:lpstr>PowerPoint Presentation</vt:lpstr>
      <vt:lpstr>PowerPoint Presentation</vt:lpstr>
      <vt:lpstr>PowerPoint Presentation</vt:lpstr>
      <vt:lpstr>PowerPoint Presentation</vt:lpstr>
      <vt:lpstr>Tropical Cyclones Affecting Los Angeles </vt:lpstr>
      <vt:lpstr>Los Angeles Tropical Cyclone History    with thanks to Steve Krueger</vt:lpstr>
      <vt:lpstr>TCs in the Southwestern U.S.</vt:lpstr>
      <vt:lpstr>Strongest tropical cyclone to affect Los Angeles since records began: Cyclone of September 24-26 1939 </vt:lpstr>
      <vt:lpstr>PowerPoint Presentation</vt:lpstr>
      <vt:lpstr>PowerPoint Presentation</vt:lpstr>
      <vt:lpstr>PowerPoint Presentation</vt:lpstr>
      <vt:lpstr>Application of MIT downscaling to assess long term TC risk near Los Angeles</vt:lpstr>
      <vt:lpstr>PowerPoint Presentation</vt:lpstr>
      <vt:lpstr>PowerPoint Presentation</vt:lpstr>
      <vt:lpstr>Global warming effects on tropical cyclone affecting Los Angeles </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Feedback of Global Tropical Cyclone Activity on the Climate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Theoretical Steady-State Maximum Hurricane Wind Speed:</vt:lpstr>
      <vt:lpstr>PowerPoint Presentation</vt:lpstr>
      <vt:lpstr>PowerPoint Presentation</vt:lpstr>
      <vt:lpstr>PowerPoint Presentation</vt:lpstr>
      <vt:lpstr>Inferences from Spanish Shipwrecks</vt:lpstr>
      <vt:lpstr>PowerPoint Presentation</vt:lpstr>
      <vt:lpstr>PowerPoint Presentation</vt:lpstr>
      <vt:lpstr>PowerPoint Presentation</vt:lpstr>
      <vt:lpstr>PowerPoint Presentation</vt:lpstr>
      <vt:lpstr>Our Approach</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 and Hurricane Risk in a Changing Climate</dc:title>
  <dc:creator>Kerry Emanuel</dc:creator>
  <cp:lastModifiedBy>Kerry Emanuel</cp:lastModifiedBy>
  <cp:revision>147</cp:revision>
  <dcterms:created xsi:type="dcterms:W3CDTF">2014-03-11T21:13:36Z</dcterms:created>
  <dcterms:modified xsi:type="dcterms:W3CDTF">2022-10-13T19:54:13Z</dcterms:modified>
</cp:coreProperties>
</file>