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4" r:id="rId3"/>
    <p:sldMasterId id="2147483687" r:id="rId4"/>
  </p:sldMasterIdLst>
  <p:notesMasterIdLst>
    <p:notesMasterId r:id="rId21"/>
  </p:notesMasterIdLst>
  <p:sldIdLst>
    <p:sldId id="257" r:id="rId5"/>
    <p:sldId id="256" r:id="rId6"/>
    <p:sldId id="259" r:id="rId7"/>
    <p:sldId id="278" r:id="rId8"/>
    <p:sldId id="279" r:id="rId9"/>
    <p:sldId id="263" r:id="rId10"/>
    <p:sldId id="280" r:id="rId11"/>
    <p:sldId id="269" r:id="rId12"/>
    <p:sldId id="270" r:id="rId13"/>
    <p:sldId id="271" r:id="rId14"/>
    <p:sldId id="272" r:id="rId15"/>
    <p:sldId id="273" r:id="rId16"/>
    <p:sldId id="274" r:id="rId17"/>
    <p:sldId id="258" r:id="rId18"/>
    <p:sldId id="275" r:id="rId19"/>
    <p:sldId id="276"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8" d="100"/>
          <a:sy n="78" d="100"/>
        </p:scale>
        <p:origin x="699" y="5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B336D2-CC31-4967-8B9F-497F0FB0B5F3}" type="datetimeFigureOut">
              <a:rPr lang="en-US" smtClean="0"/>
              <a:t>1/6/2018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92927C-05EE-49FF-AB73-650C44F9E0BD}" type="slidenum">
              <a:rPr lang="en-US" smtClean="0"/>
              <a:t>‹#›</a:t>
            </a:fld>
            <a:endParaRPr lang="en-US"/>
          </a:p>
        </p:txBody>
      </p:sp>
    </p:spTree>
    <p:extLst>
      <p:ext uri="{BB962C8B-B14F-4D97-AF65-F5344CB8AC3E}">
        <p14:creationId xmlns:p14="http://schemas.microsoft.com/office/powerpoint/2010/main" val="579700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marL="0" marR="0" lvl="0" indent="0" algn="r" defTabSz="914400" rtl="0" eaLnBrk="1" fontAlgn="base" latinLnBrk="0" hangingPunct="1">
              <a:lnSpc>
                <a:spcPct val="100000"/>
              </a:lnSpc>
              <a:spcBef>
                <a:spcPct val="0"/>
              </a:spcBef>
              <a:spcAft>
                <a:spcPct val="0"/>
              </a:spcAft>
              <a:buClrTx/>
              <a:buSzTx/>
              <a:buFontTx/>
              <a:buNone/>
              <a:tabLst/>
              <a:defRPr/>
            </a:pPr>
            <a:fld id="{A300DBDC-076F-4398-BD32-9FB6D17C5554}" type="slidenum">
              <a:rPr kumimoji="0" lang="en-US" sz="1200" b="0" i="0" u="none" strike="noStrike" kern="1200" cap="none" spc="0" normalizeH="0" baseline="0" noProof="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989311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255BE3-B4D6-40A6-9E0A-7E1C73F1F47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849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49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530050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A35D477-8633-4697-AF68-249ADFDEE0D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696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96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3420737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6EB3833-E8F1-4743-B95D-DB95DA0525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727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27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17242821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88A6A6F-6514-4D4E-991E-DC6B4D6F322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737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373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9526015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9238E47-FCB4-4FB6-8F14-C192ECF4F16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798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98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2842513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EFF18FE-B9EC-4CDE-A6E1-23288DC0AB1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808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09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3105568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899525-2C4B-48FB-AD38-D1CD3145184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819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19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3305798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3B1B43-8B98-4B8F-B983-B130F7A9C6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829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29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21861540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AE307F-932C-41CE-83D6-66501E59C5C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839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39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3861894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2DAE6FB-3507-458B-9CFF-D59A9CAEE579}" type="datetimeFigureOut">
              <a:rPr lang="en-US" smtClean="0"/>
              <a:t>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2964420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DAE6FB-3507-458B-9CFF-D59A9CAEE579}" type="datetimeFigureOut">
              <a:rPr lang="en-US" smtClean="0"/>
              <a:t>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2877160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DAE6FB-3507-458B-9CFF-D59A9CAEE579}" type="datetimeFigureOut">
              <a:rPr lang="en-US" smtClean="0"/>
              <a:t>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19297494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70E8A08-ABF8-4EE6-BBF5-13A29E2C07D4}"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1/6/2018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DF7967A-4208-4CCB-BE70-D504D25DC109}"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896640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8AD45EF-41AF-4B89-A1F2-858EEB91C287}"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1/6/2018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6CADC03-3525-42E6-8E81-CD65FAACA2F7}"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599471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D87B464-C855-4106-B044-83714F5B001B}"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1/6/2018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3D65033-4078-4342-BC08-CBAC01CA180E}"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514760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50EDC1C-705E-478A-B28C-655FAB10D802}"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1/6/2018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D4A49A7-FCEC-4A71-985F-101EA0B1D982}"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107179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F33C21E-0398-4E89-B501-01219F3D0F1F}"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1/6/2018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4D7D667-D4E9-441F-AB18-9BCEFFD52F5C}"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809090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110C56D-7FC8-4991-9BFA-594AE38A5619}"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1/6/2018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F34EC1F-6B94-429B-8A5E-00FFFF9ADBF2}"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872830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C9F031C-4021-4A6A-903A-C098C7631CE9}"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1/6/2018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193B610-FE10-484A-90C3-09B5E884C9F4}"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69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A0CB717-13BA-4076-8F43-E9075CF70C40}"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1/6/2018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3DD33D5-1688-4953-82B6-D3B6EA19FE31}"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67838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171450" indent="-171450">
              <a:buFontTx/>
              <a:buBlip>
                <a:blip r:embed="rId2"/>
              </a:buBlip>
              <a:defRPr>
                <a:latin typeface="Arial" panose="020B0604020202020204" pitchFamily="34" charset="0"/>
                <a:cs typeface="Arial" panose="020B0604020202020204" pitchFamily="34" charset="0"/>
              </a:defRPr>
            </a:lvl1pPr>
            <a:lvl2pPr marL="514350" indent="-171450">
              <a:buSzPct val="70000"/>
              <a:buFontTx/>
              <a:buBlip>
                <a:blip r:embed="rId2"/>
              </a:buBlip>
              <a:defRPr>
                <a:latin typeface="Arial" panose="020B0604020202020204" pitchFamily="34" charset="0"/>
                <a:cs typeface="Arial" panose="020B0604020202020204" pitchFamily="34" charset="0"/>
              </a:defRPr>
            </a:lvl2pPr>
            <a:lvl3pPr marL="857250" indent="-171450">
              <a:buSzPct val="40000"/>
              <a:buFontTx/>
              <a:buBlip>
                <a:blip r:embed="rId2"/>
              </a:buBlip>
              <a:defRPr>
                <a:latin typeface="Arial" panose="020B0604020202020204" pitchFamily="34" charset="0"/>
                <a:cs typeface="Arial" panose="020B0604020202020204" pitchFamily="34" charset="0"/>
              </a:defRPr>
            </a:lvl3pPr>
            <a:lvl4pPr marL="1200150" indent="-171450">
              <a:buSzPct val="40000"/>
              <a:buFontTx/>
              <a:buBlip>
                <a:blip r:embed="rId2"/>
              </a:buBlip>
              <a:defRPr>
                <a:latin typeface="Arial" panose="020B0604020202020204" pitchFamily="34" charset="0"/>
                <a:cs typeface="Arial" panose="020B0604020202020204" pitchFamily="34" charset="0"/>
              </a:defRPr>
            </a:lvl4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2DAE6FB-3507-458B-9CFF-D59A9CAEE579}" type="datetimeFigureOut">
              <a:rPr lang="en-US" smtClean="0"/>
              <a:t>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42526908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99755AE-D557-4658-86CF-6F4540E455E6}"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1/6/2018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19555FF-BE5B-44D6-BCBA-AF8C1F5A91D4}"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819417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9C0BD1C-930A-4B04-BEFC-B4D0437C57A2}"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1/6/2018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84CB6BB-FED6-43CB-8A69-982AE0B9B2C2}"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718162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EF6641F-BE9A-4809-B8FE-D4FB7487A1DA}"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1/6/2018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0E49EEA-4D9D-4B91-BE7F-5D89205ACF7F}"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926663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Rectangle 5"/>
          <p:cNvSpPr>
            <a:spLocks noGrp="1" noChangeArrowheads="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Rectangle 6"/>
          <p:cNvSpPr>
            <a:spLocks noGrp="1" noChangeArrowheads="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4D97CE4-62F4-4FC4-B0D2-F260BD3EACC8}"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664603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Rectangle 5"/>
          <p:cNvSpPr>
            <a:spLocks noGrp="1" noChangeArrowheads="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Rectangle 6"/>
          <p:cNvSpPr>
            <a:spLocks noGrp="1" noChangeArrowheads="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8A6256A-85DF-4B4B-B2EC-23F697BF299F}"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195356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DAE6FB-3507-458B-9CFF-D59A9CAEE579}"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1/6/2018</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1BD21C-8D66-40C3-9BAD-DDB80803ACAE}"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38120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171450" indent="-171450">
              <a:buFontTx/>
              <a:buBlip>
                <a:blip r:embed="rId2"/>
              </a:buBlip>
              <a:defRPr>
                <a:latin typeface="Arial" panose="020B0604020202020204" pitchFamily="34" charset="0"/>
                <a:cs typeface="Arial" panose="020B0604020202020204" pitchFamily="34" charset="0"/>
              </a:defRPr>
            </a:lvl1pPr>
            <a:lvl2pPr marL="514350" indent="-171450">
              <a:buSzPct val="70000"/>
              <a:buFontTx/>
              <a:buBlip>
                <a:blip r:embed="rId2"/>
              </a:buBlip>
              <a:defRPr>
                <a:latin typeface="Arial" panose="020B0604020202020204" pitchFamily="34" charset="0"/>
                <a:cs typeface="Arial" panose="020B0604020202020204" pitchFamily="34" charset="0"/>
              </a:defRPr>
            </a:lvl2pPr>
            <a:lvl3pPr marL="857250" indent="-171450">
              <a:buSzPct val="40000"/>
              <a:buFontTx/>
              <a:buBlip>
                <a:blip r:embed="rId2"/>
              </a:buBlip>
              <a:defRPr>
                <a:latin typeface="Arial" panose="020B0604020202020204" pitchFamily="34" charset="0"/>
                <a:cs typeface="Arial" panose="020B0604020202020204" pitchFamily="34" charset="0"/>
              </a:defRPr>
            </a:lvl3pPr>
            <a:lvl4pPr marL="1200150" indent="-171450">
              <a:buSzPct val="40000"/>
              <a:buFontTx/>
              <a:buBlip>
                <a:blip r:embed="rId2"/>
              </a:buBlip>
              <a:defRPr>
                <a:latin typeface="Arial" panose="020B0604020202020204" pitchFamily="34" charset="0"/>
                <a:cs typeface="Arial" panose="020B0604020202020204" pitchFamily="34" charset="0"/>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DAE6FB-3507-458B-9CFF-D59A9CAEE579}"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1/6/2018</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1BD21C-8D66-40C3-9BAD-DDB80803ACAE}"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19744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latin typeface="Arial" panose="020B0604020202020204" pitchFamily="34"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DAE6FB-3507-458B-9CFF-D59A9CAEE579}"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1/6/2018</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1BD21C-8D66-40C3-9BAD-DDB80803ACAE}"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99308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DAE6FB-3507-458B-9CFF-D59A9CAEE579}"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1/6/2018</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1BD21C-8D66-40C3-9BAD-DDB80803ACAE}"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58035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DAE6FB-3507-458B-9CFF-D59A9CAEE579}"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1/6/2018</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1BD21C-8D66-40C3-9BAD-DDB80803ACAE}"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3614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latin typeface="Arial" panose="020B0604020202020204" pitchFamily="34"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2DAE6FB-3507-458B-9CFF-D59A9CAEE579}" type="datetimeFigureOut">
              <a:rPr lang="en-US" smtClean="0"/>
              <a:t>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35522500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DAE6FB-3507-458B-9CFF-D59A9CAEE579}"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1/6/2018</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1BD21C-8D66-40C3-9BAD-DDB80803ACAE}"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94136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DAE6FB-3507-458B-9CFF-D59A9CAEE579}"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1/6/2018</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1BD21C-8D66-40C3-9BAD-DDB80803ACAE}"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85333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DAE6FB-3507-458B-9CFF-D59A9CAEE579}"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1/6/2018</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1BD21C-8D66-40C3-9BAD-DDB80803ACAE}"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9333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DAE6FB-3507-458B-9CFF-D59A9CAEE579}"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1/6/2018</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1BD21C-8D66-40C3-9BAD-DDB80803ACAE}"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88437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DAE6FB-3507-458B-9CFF-D59A9CAEE579}"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1/6/2018</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1BD21C-8D66-40C3-9BAD-DDB80803ACAE}"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78092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DAE6FB-3507-458B-9CFF-D59A9CAEE579}"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1/6/2018</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1BD21C-8D66-40C3-9BAD-DDB80803ACAE}"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49880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3_Next Steps Tab">
    <p:spTree>
      <p:nvGrpSpPr>
        <p:cNvPr id="1" name=""/>
        <p:cNvGrpSpPr/>
        <p:nvPr/>
      </p:nvGrpSpPr>
      <p:grpSpPr>
        <a:xfrm>
          <a:off x="0" y="0"/>
          <a:ext cx="0" cy="0"/>
          <a:chOff x="0" y="0"/>
          <a:chExt cx="0" cy="0"/>
        </a:xfrm>
      </p:grpSpPr>
      <p:sp>
        <p:nvSpPr>
          <p:cNvPr id="12" name="Rectangle 11"/>
          <p:cNvSpPr/>
          <p:nvPr userDrawn="1"/>
        </p:nvSpPr>
        <p:spPr>
          <a:xfrm>
            <a:off x="-2" y="0"/>
            <a:ext cx="2286000" cy="304800"/>
          </a:xfrm>
          <a:prstGeom prst="rect">
            <a:avLst/>
          </a:prstGeom>
          <a:solidFill>
            <a:srgbClr val="E6B9B8"/>
          </a:solidFill>
          <a:ln>
            <a:solidFill>
              <a:schemeClr val="accent1">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lumMod val="50000"/>
                    <a:lumOff val="50000"/>
                  </a:prstClr>
                </a:solidFill>
                <a:effectLst/>
                <a:uLnTx/>
                <a:uFillTx/>
                <a:latin typeface="Helvetica"/>
                <a:ea typeface="+mn-ea"/>
                <a:cs typeface="Helvetica"/>
              </a:rPr>
              <a:t>Introduction</a:t>
            </a:r>
            <a:endParaRPr kumimoji="0" lang="en-US" sz="1200" b="0" i="0" u="none" strike="noStrike" kern="1200" cap="none" spc="0" normalizeH="0" baseline="0" noProof="0" dirty="0">
              <a:ln>
                <a:noFill/>
              </a:ln>
              <a:solidFill>
                <a:prstClr val="black">
                  <a:lumMod val="50000"/>
                  <a:lumOff val="50000"/>
                </a:prstClr>
              </a:solidFill>
              <a:effectLst/>
              <a:uLnTx/>
              <a:uFillTx/>
              <a:latin typeface="Helvetica"/>
              <a:ea typeface="+mn-ea"/>
              <a:cs typeface="Helvetica"/>
            </a:endParaRPr>
          </a:p>
        </p:txBody>
      </p:sp>
      <p:sp>
        <p:nvSpPr>
          <p:cNvPr id="13" name="Rectangle 12"/>
          <p:cNvSpPr/>
          <p:nvPr userDrawn="1"/>
        </p:nvSpPr>
        <p:spPr>
          <a:xfrm>
            <a:off x="2285998" y="0"/>
            <a:ext cx="2286000" cy="304800"/>
          </a:xfrm>
          <a:prstGeom prst="rect">
            <a:avLst/>
          </a:prstGeom>
          <a:solidFill>
            <a:srgbClr val="F2DCDB"/>
          </a:solidFill>
          <a:ln>
            <a:solidFill>
              <a:schemeClr val="accent1">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lumMod val="50000"/>
                    <a:lumOff val="50000"/>
                  </a:prstClr>
                </a:solidFill>
                <a:effectLst/>
                <a:uLnTx/>
                <a:uFillTx/>
                <a:latin typeface="Helvetica"/>
                <a:ea typeface="+mn-ea"/>
                <a:cs typeface="Helvetica"/>
              </a:rPr>
              <a:t>Methods	</a:t>
            </a:r>
            <a:endParaRPr kumimoji="0" lang="en-US" sz="1200" b="0" i="0" u="none" strike="noStrike" kern="1200" cap="none" spc="0" normalizeH="0" baseline="0" noProof="0" dirty="0">
              <a:ln>
                <a:noFill/>
              </a:ln>
              <a:solidFill>
                <a:prstClr val="black">
                  <a:lumMod val="50000"/>
                  <a:lumOff val="50000"/>
                </a:prstClr>
              </a:solidFill>
              <a:effectLst/>
              <a:uLnTx/>
              <a:uFillTx/>
              <a:latin typeface="Helvetica"/>
              <a:ea typeface="+mn-ea"/>
              <a:cs typeface="Helvetica"/>
            </a:endParaRPr>
          </a:p>
        </p:txBody>
      </p:sp>
      <p:sp>
        <p:nvSpPr>
          <p:cNvPr id="15" name="Rectangle 14"/>
          <p:cNvSpPr/>
          <p:nvPr userDrawn="1"/>
        </p:nvSpPr>
        <p:spPr>
          <a:xfrm>
            <a:off x="4572000" y="0"/>
            <a:ext cx="2286000" cy="304800"/>
          </a:xfrm>
          <a:prstGeom prst="rect">
            <a:avLst/>
          </a:prstGeom>
          <a:solidFill>
            <a:srgbClr val="E6B9B8"/>
          </a:solidFill>
          <a:ln>
            <a:solidFill>
              <a:schemeClr val="accent1">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lumMod val="50000"/>
                    <a:lumOff val="50000"/>
                  </a:prstClr>
                </a:solidFill>
                <a:effectLst/>
                <a:uLnTx/>
                <a:uFillTx/>
                <a:latin typeface="Helvetica"/>
                <a:ea typeface="+mn-ea"/>
                <a:cs typeface="Helvetica"/>
              </a:rPr>
              <a:t>Physical Mechanisms</a:t>
            </a:r>
            <a:endParaRPr kumimoji="0" lang="en-US" sz="1200" b="0" i="0" u="none" strike="noStrike" kern="1200" cap="none" spc="0" normalizeH="0" baseline="0" noProof="0" dirty="0">
              <a:ln>
                <a:noFill/>
              </a:ln>
              <a:solidFill>
                <a:prstClr val="black">
                  <a:lumMod val="50000"/>
                  <a:lumOff val="50000"/>
                </a:prstClr>
              </a:solidFill>
              <a:effectLst/>
              <a:uLnTx/>
              <a:uFillTx/>
              <a:latin typeface="Helvetica"/>
              <a:ea typeface="+mn-ea"/>
              <a:cs typeface="Helvetica"/>
            </a:endParaRPr>
          </a:p>
        </p:txBody>
      </p:sp>
      <p:sp>
        <p:nvSpPr>
          <p:cNvPr id="18" name="Rectangle 17"/>
          <p:cNvSpPr/>
          <p:nvPr userDrawn="1"/>
        </p:nvSpPr>
        <p:spPr>
          <a:xfrm>
            <a:off x="6858000" y="0"/>
            <a:ext cx="2286000" cy="304800"/>
          </a:xfrm>
          <a:prstGeom prst="rect">
            <a:avLst/>
          </a:prstGeom>
          <a:solidFill>
            <a:srgbClr val="E6B9B8"/>
          </a:solidFill>
          <a:ln>
            <a:solidFill>
              <a:schemeClr val="accent1">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lumMod val="50000"/>
                    <a:lumOff val="50000"/>
                  </a:prstClr>
                </a:solidFill>
                <a:effectLst/>
                <a:uLnTx/>
                <a:uFillTx/>
                <a:latin typeface="Helvetica"/>
                <a:ea typeface="+mn-ea"/>
                <a:cs typeface="Helvetica"/>
              </a:rPr>
              <a:t>Conclusions</a:t>
            </a:r>
            <a:endParaRPr kumimoji="0" lang="en-US" sz="1200" b="0" i="0" u="none" strike="noStrike" kern="1200" cap="none" spc="0" normalizeH="0" baseline="0" noProof="0" dirty="0">
              <a:ln>
                <a:noFill/>
              </a:ln>
              <a:solidFill>
                <a:prstClr val="black">
                  <a:lumMod val="50000"/>
                  <a:lumOff val="50000"/>
                </a:prstClr>
              </a:solidFill>
              <a:effectLst/>
              <a:uLnTx/>
              <a:uFillTx/>
              <a:latin typeface="Helvetica"/>
              <a:ea typeface="+mn-ea"/>
              <a:cs typeface="Helvetica"/>
            </a:endParaRPr>
          </a:p>
        </p:txBody>
      </p:sp>
    </p:spTree>
    <p:extLst>
      <p:ext uri="{BB962C8B-B14F-4D97-AF65-F5344CB8AC3E}">
        <p14:creationId xmlns:p14="http://schemas.microsoft.com/office/powerpoint/2010/main" val="27962537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3F7FE57-08AF-41AA-BFEB-9B124F76FCF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1/6/2018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2B2864-19D6-4CD5-9B8B-0AAE61CEC3E3}"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723465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3F7FE57-08AF-41AA-BFEB-9B124F76FCF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1/6/2018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2B2864-19D6-4CD5-9B8B-0AAE61CEC3E3}"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276227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3F7FE57-08AF-41AA-BFEB-9B124F76FCF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1/6/2018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2B2864-19D6-4CD5-9B8B-0AAE61CEC3E3}"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90978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DAE6FB-3507-458B-9CFF-D59A9CAEE579}" type="datetimeFigureOut">
              <a:rPr lang="en-US" smtClean="0"/>
              <a:t>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4893756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3F7FE57-08AF-41AA-BFEB-9B124F76FCF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1/6/2018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2B2864-19D6-4CD5-9B8B-0AAE61CEC3E3}"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15639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3F7FE57-08AF-41AA-BFEB-9B124F76FCF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1/6/2018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2B2864-19D6-4CD5-9B8B-0AAE61CEC3E3}"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1378520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3F7FE57-08AF-41AA-BFEB-9B124F76FCF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1/6/2018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2B2864-19D6-4CD5-9B8B-0AAE61CEC3E3}"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013335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3F7FE57-08AF-41AA-BFEB-9B124F76FCF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1/6/2018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2B2864-19D6-4CD5-9B8B-0AAE61CEC3E3}"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476698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3F7FE57-08AF-41AA-BFEB-9B124F76FCF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1/6/2018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2B2864-19D6-4CD5-9B8B-0AAE61CEC3E3}"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7048117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3F7FE57-08AF-41AA-BFEB-9B124F76FCF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1/6/2018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2B2864-19D6-4CD5-9B8B-0AAE61CEC3E3}"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9432146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3F7FE57-08AF-41AA-BFEB-9B124F76FCF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1/6/2018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2B2864-19D6-4CD5-9B8B-0AAE61CEC3E3}"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0430813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3F7FE57-08AF-41AA-BFEB-9B124F76FCF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1/6/2018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2B2864-19D6-4CD5-9B8B-0AAE61CEC3E3}"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49513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DAE6FB-3507-458B-9CFF-D59A9CAEE579}" type="datetimeFigureOut">
              <a:rPr lang="en-US" smtClean="0"/>
              <a:t>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3352983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2DAE6FB-3507-458B-9CFF-D59A9CAEE579}" type="datetimeFigureOut">
              <a:rPr lang="en-US" smtClean="0"/>
              <a:t>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395814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DAE6FB-3507-458B-9CFF-D59A9CAEE579}" type="datetimeFigureOut">
              <a:rPr lang="en-US" smtClean="0"/>
              <a:t>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649596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32DAE6FB-3507-458B-9CFF-D59A9CAEE579}" type="datetimeFigureOut">
              <a:rPr lang="en-US" smtClean="0"/>
              <a:t>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3902836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32DAE6FB-3507-458B-9CFF-D59A9CAEE579}" type="datetimeFigureOut">
              <a:rPr lang="en-US" smtClean="0"/>
              <a:t>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4025098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tiff"/><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3.jpe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2DAE6FB-3507-458B-9CFF-D59A9CAEE579}" type="datetimeFigureOut">
              <a:rPr lang="en-US" smtClean="0"/>
              <a:t>1/6/2018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61BD21C-8D66-40C3-9BAD-DDB80803ACAE}" type="slidenum">
              <a:rPr lang="en-US" smtClean="0"/>
              <a:t>‹#›</a:t>
            </a:fld>
            <a:endParaRPr lang="en-US"/>
          </a:p>
        </p:txBody>
      </p:sp>
    </p:spTree>
    <p:extLst>
      <p:ext uri="{BB962C8B-B14F-4D97-AF65-F5344CB8AC3E}">
        <p14:creationId xmlns:p14="http://schemas.microsoft.com/office/powerpoint/2010/main" val="20457706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lum/>
          </a:blip>
          <a:srcRect/>
          <a:stretch>
            <a:fillRect t="-2000" b="-2000"/>
          </a:stretch>
        </a:blipFill>
        <a:effectLst/>
      </p:bgPr>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35CB381-7132-451F-9A65-9D78098CFB49}"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1/6/2018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A124A04-5CB9-4209-B055-16183C3213D5}"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485778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2DAE6FB-3507-458B-9CFF-D59A9CAEE579}"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1/6/2018</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61BD21C-8D66-40C3-9BAD-DDB80803ACAE}"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420503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3F7FE57-08AF-41AA-BFEB-9B124F76FCF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1/6/2018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12B2864-19D6-4CD5-9B8B-0AAE61CEC3E3}"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21396409"/>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43.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cid:35949745-62D5-4BA5-80E6-7D219866182E@s154.bnl.gov" TargetMode="External"/><Relationship Id="rId2" Type="http://schemas.openxmlformats.org/officeDocument/2006/relationships/image" Target="../media/image14.jpeg"/><Relationship Id="rId1" Type="http://schemas.openxmlformats.org/officeDocument/2006/relationships/slideLayout" Target="../slideLayouts/slideLayout30.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8" Type="http://schemas.openxmlformats.org/officeDocument/2006/relationships/hyperlink" Target="http://kestrel.nmt.edu/~raymond/papers/spinup.pdf" TargetMode="External"/><Relationship Id="rId3" Type="http://schemas.openxmlformats.org/officeDocument/2006/relationships/hyperlink" Target="http://www3.interscience.wiley.com/journal/114055007/abstract" TargetMode="External"/><Relationship Id="rId7" Type="http://schemas.openxmlformats.org/officeDocument/2006/relationships/hyperlink" Target="http://www.agu.org/pubs/crossref/2007/2006GL028607.shtml" TargetMode="External"/><Relationship Id="rId2" Type="http://schemas.openxmlformats.org/officeDocument/2006/relationships/hyperlink" Target="http://kestrel.nmt.edu/~raymond/papers/lewis.pdf" TargetMode="External"/><Relationship Id="rId1" Type="http://schemas.openxmlformats.org/officeDocument/2006/relationships/slideLayout" Target="../slideLayouts/slideLayout7.xml"/><Relationship Id="rId6" Type="http://schemas.openxmlformats.org/officeDocument/2006/relationships/hyperlink" Target="http://kestrel.nmt.edu/~raymond/papers/cyclo.pdf" TargetMode="External"/><Relationship Id="rId5" Type="http://schemas.openxmlformats.org/officeDocument/2006/relationships/hyperlink" Target="http://hermia.ingentaconnect.com/vl=1854713/cl=16/nw=1/rpsv/cgi-bin/linker?ini=rms&amp;reqidx=/cw/rms/00359009/v124n550/s10/p2005" TargetMode="External"/><Relationship Id="rId10" Type="http://schemas.openxmlformats.org/officeDocument/2006/relationships/hyperlink" Target="http://www.atmos-chem-phys.net/11/147/2011/acp-11-147-2011.html" TargetMode="External"/><Relationship Id="rId4" Type="http://schemas.openxmlformats.org/officeDocument/2006/relationships/hyperlink" Target="http://kestrel.nmt.edu/~raymond/papers/texmex.pdf" TargetMode="External"/><Relationship Id="rId9" Type="http://schemas.openxmlformats.org/officeDocument/2006/relationships/hyperlink" Target="http://www.atmos-chem-phys.net/9/1407/2009/acp-9-1407-2009.html"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kestrel.nmt.edu/~raymond/papers/juracic_raymond2016.pdf" TargetMode="External"/><Relationship Id="rId3" Type="http://schemas.openxmlformats.org/officeDocument/2006/relationships/hyperlink" Target="http://www.tellusa.net/index.php/tellusa/article/view/19181" TargetMode="External"/><Relationship Id="rId7" Type="http://schemas.openxmlformats.org/officeDocument/2006/relationships/hyperlink" Target="http://journals.ametsoc.org/doi/abs/10.1175/JAS-D-13-0300.1" TargetMode="External"/><Relationship Id="rId2" Type="http://schemas.openxmlformats.org/officeDocument/2006/relationships/hyperlink" Target="http://kestrel.nmt.edu/~raymond/papers/raymond2012.pdf" TargetMode="External"/><Relationship Id="rId1" Type="http://schemas.openxmlformats.org/officeDocument/2006/relationships/slideLayout" Target="../slideLayouts/slideLayout7.xml"/><Relationship Id="rId6" Type="http://schemas.openxmlformats.org/officeDocument/2006/relationships/hyperlink" Target="http://kestrel.nmt.edu/~raymond/papers/fuchs_herman_raymond2014.pdf" TargetMode="External"/><Relationship Id="rId5" Type="http://schemas.openxmlformats.org/officeDocument/2006/relationships/hyperlink" Target="http://www.bom.gov.au/amoj/docs/2014/raymond.pdf" TargetMode="External"/><Relationship Id="rId4" Type="http://schemas.openxmlformats.org/officeDocument/2006/relationships/hyperlink" Target="http://kestrel.nmt.edu/~raymond/papers/saska2014.pdf" TargetMode="External"/><Relationship Id="rId9"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4.xml"/><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ig2"/>
          <p:cNvPicPr>
            <a:picLocks noChangeAspect="1" noChangeArrowheads="1"/>
          </p:cNvPicPr>
          <p:nvPr/>
        </p:nvPicPr>
        <p:blipFill>
          <a:blip r:embed="rId3" cstate="print"/>
          <a:srcRect l="12819" t="7295" r="40565" b="33011"/>
          <a:stretch>
            <a:fillRect/>
          </a:stretch>
        </p:blipFill>
        <p:spPr bwMode="auto">
          <a:xfrm>
            <a:off x="0" y="0"/>
            <a:ext cx="9144000" cy="6858000"/>
          </a:xfrm>
          <a:prstGeom prst="rect">
            <a:avLst/>
          </a:prstGeom>
          <a:noFill/>
          <a:ln w="9525">
            <a:noFill/>
            <a:miter lim="800000"/>
            <a:headEnd/>
            <a:tailEnd/>
          </a:ln>
        </p:spPr>
      </p:pic>
      <p:sp>
        <p:nvSpPr>
          <p:cNvPr id="300035" name="Rectangle 3"/>
          <p:cNvSpPr>
            <a:spLocks noGrp="1" noChangeArrowheads="1"/>
          </p:cNvSpPr>
          <p:nvPr>
            <p:ph type="ctrTitle" idx="4294967295"/>
          </p:nvPr>
        </p:nvSpPr>
        <p:spPr>
          <a:xfrm>
            <a:off x="1066800" y="685799"/>
            <a:ext cx="7772400" cy="2846157"/>
          </a:xfrm>
          <a:effectLst>
            <a:outerShdw dist="35921" dir="2700000" algn="ctr" rotWithShape="0">
              <a:schemeClr val="tx1"/>
            </a:outerShdw>
          </a:effectLst>
        </p:spPr>
        <p:txBody>
          <a:bodyPr>
            <a:normAutofit fontScale="90000"/>
          </a:bodyPr>
          <a:lstStyle/>
          <a:p>
            <a:pPr algn="r"/>
            <a:r>
              <a:rPr lang="en-US" sz="4800" b="1" dirty="0">
                <a:solidFill>
                  <a:srgbClr val="FFFF00"/>
                </a:solidFill>
              </a:rPr>
              <a:t>David Raymond’s Work on Tropical Cyclogenesis: The Tropical Experiment in Mexico (TEXMEX), </a:t>
            </a:r>
            <a:r>
              <a:rPr lang="en-US" sz="4800" b="1" dirty="0" smtClean="0">
                <a:solidFill>
                  <a:srgbClr val="FFFF00"/>
                </a:solidFill>
              </a:rPr>
              <a:t>1991</a:t>
            </a:r>
            <a:endParaRPr lang="en-US" sz="48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3076" name="Rectangle 4"/>
          <p:cNvSpPr>
            <a:spLocks noGrp="1" noChangeArrowheads="1"/>
          </p:cNvSpPr>
          <p:nvPr>
            <p:ph type="subTitle" idx="4294967295"/>
          </p:nvPr>
        </p:nvSpPr>
        <p:spPr>
          <a:xfrm>
            <a:off x="304800" y="5181600"/>
            <a:ext cx="7010400" cy="1524000"/>
          </a:xfrm>
        </p:spPr>
        <p:txBody>
          <a:bodyPr/>
          <a:lstStyle/>
          <a:p>
            <a:pPr marL="0" indent="0">
              <a:lnSpc>
                <a:spcPct val="90000"/>
              </a:lnSpc>
              <a:buFontTx/>
              <a:buNone/>
            </a:pPr>
            <a:r>
              <a:rPr lang="en-US" b="1" i="1" dirty="0" smtClean="0">
                <a:solidFill>
                  <a:srgbClr val="0033CC"/>
                </a:solidFill>
                <a:latin typeface="Arial" pitchFamily="34" charset="0"/>
                <a:cs typeface="Arial" pitchFamily="34" charset="0"/>
              </a:rPr>
              <a:t>Kerry Emanuel</a:t>
            </a:r>
          </a:p>
          <a:p>
            <a:pPr marL="0" indent="0">
              <a:lnSpc>
                <a:spcPct val="90000"/>
              </a:lnSpc>
              <a:buFontTx/>
              <a:buNone/>
            </a:pPr>
            <a:r>
              <a:rPr lang="en-US" b="1" dirty="0" smtClean="0">
                <a:solidFill>
                  <a:srgbClr val="0033CC"/>
                </a:solidFill>
                <a:latin typeface="Arial" pitchFamily="34" charset="0"/>
                <a:cs typeface="Arial" pitchFamily="34" charset="0"/>
              </a:rPr>
              <a:t>EAPS and Lorenz Center, MIT</a:t>
            </a:r>
          </a:p>
        </p:txBody>
      </p:sp>
    </p:spTree>
    <p:extLst>
      <p:ext uri="{BB962C8B-B14F-4D97-AF65-F5344CB8AC3E}">
        <p14:creationId xmlns:p14="http://schemas.microsoft.com/office/powerpoint/2010/main" val="28397278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22" name="Picture 2" descr="guiller1"/>
          <p:cNvPicPr>
            <a:picLocks noGrp="1" noChangeAspect="1" noChangeArrowheads="1"/>
          </p:cNvPicPr>
          <p:nvPr>
            <p:ph idx="4294967295"/>
          </p:nvPr>
        </p:nvPicPr>
        <p:blipFill>
          <a:blip r:embed="rId3" cstate="print"/>
          <a:srcRect/>
          <a:stretch>
            <a:fillRect/>
          </a:stretch>
        </p:blipFill>
        <p:spPr>
          <a:xfrm>
            <a:off x="1219200" y="0"/>
            <a:ext cx="6934200" cy="6775450"/>
          </a:xfrm>
          <a:noFill/>
        </p:spPr>
      </p:pic>
    </p:spTree>
    <p:extLst>
      <p:ext uri="{BB962C8B-B14F-4D97-AF65-F5344CB8AC3E}">
        <p14:creationId xmlns:p14="http://schemas.microsoft.com/office/powerpoint/2010/main" val="8138492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1746" name="Picture 2" descr="guiller2"/>
          <p:cNvPicPr>
            <a:picLocks noGrp="1" noChangeAspect="1" noChangeArrowheads="1"/>
          </p:cNvPicPr>
          <p:nvPr>
            <p:ph idx="4294967295"/>
          </p:nvPr>
        </p:nvPicPr>
        <p:blipFill>
          <a:blip r:embed="rId3" cstate="print"/>
          <a:srcRect/>
          <a:stretch>
            <a:fillRect/>
          </a:stretch>
        </p:blipFill>
        <p:spPr>
          <a:xfrm>
            <a:off x="1828800" y="0"/>
            <a:ext cx="5765800" cy="6858000"/>
          </a:xfrm>
          <a:noFill/>
        </p:spPr>
      </p:pic>
    </p:spTree>
    <p:extLst>
      <p:ext uri="{BB962C8B-B14F-4D97-AF65-F5344CB8AC3E}">
        <p14:creationId xmlns:p14="http://schemas.microsoft.com/office/powerpoint/2010/main" val="35131461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2770" name="Picture 2" descr="guiller3"/>
          <p:cNvPicPr>
            <a:picLocks noGrp="1" noChangeAspect="1" noChangeArrowheads="1"/>
          </p:cNvPicPr>
          <p:nvPr>
            <p:ph idx="4294967295"/>
          </p:nvPr>
        </p:nvPicPr>
        <p:blipFill>
          <a:blip r:embed="rId3" cstate="print"/>
          <a:srcRect/>
          <a:stretch>
            <a:fillRect/>
          </a:stretch>
        </p:blipFill>
        <p:spPr>
          <a:xfrm>
            <a:off x="1676400" y="152400"/>
            <a:ext cx="5846763" cy="6705600"/>
          </a:xfrm>
          <a:noFill/>
        </p:spPr>
      </p:pic>
    </p:spTree>
    <p:extLst>
      <p:ext uri="{BB962C8B-B14F-4D97-AF65-F5344CB8AC3E}">
        <p14:creationId xmlns:p14="http://schemas.microsoft.com/office/powerpoint/2010/main" val="36105074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3794" name="Picture 2" descr="sum1a"/>
          <p:cNvPicPr>
            <a:picLocks noGrp="1" noChangeAspect="1" noChangeArrowheads="1"/>
          </p:cNvPicPr>
          <p:nvPr>
            <p:ph sz="half" idx="4294967295"/>
          </p:nvPr>
        </p:nvPicPr>
        <p:blipFill>
          <a:blip r:embed="rId3" cstate="print"/>
          <a:srcRect/>
          <a:stretch>
            <a:fillRect/>
          </a:stretch>
        </p:blipFill>
        <p:spPr>
          <a:xfrm>
            <a:off x="0" y="228600"/>
            <a:ext cx="4579938" cy="6629400"/>
          </a:xfrm>
          <a:noFill/>
        </p:spPr>
      </p:pic>
      <p:pic>
        <p:nvPicPr>
          <p:cNvPr id="33795" name="Picture 3" descr="sum2"/>
          <p:cNvPicPr>
            <a:picLocks noGrp="1" noChangeAspect="1" noChangeArrowheads="1"/>
          </p:cNvPicPr>
          <p:nvPr>
            <p:ph sz="half" idx="4294967295"/>
          </p:nvPr>
        </p:nvPicPr>
        <p:blipFill>
          <a:blip r:embed="rId4" cstate="print"/>
          <a:srcRect/>
          <a:stretch>
            <a:fillRect/>
          </a:stretch>
        </p:blipFill>
        <p:spPr>
          <a:xfrm>
            <a:off x="4713288" y="152400"/>
            <a:ext cx="4430712" cy="6248400"/>
          </a:xfrm>
          <a:noFill/>
        </p:spPr>
      </p:pic>
    </p:spTree>
    <p:extLst>
      <p:ext uri="{BB962C8B-B14F-4D97-AF65-F5344CB8AC3E}">
        <p14:creationId xmlns:p14="http://schemas.microsoft.com/office/powerpoint/2010/main" val="39464199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id:35949745-62D5-4BA5-80E6-7D219866182E@s154.bnl.gov"/>
          <p:cNvPicPr/>
          <p:nvPr/>
        </p:nvPicPr>
        <p:blipFill>
          <a:blip r:embed="rId2" r:link="rId3" cstate="print"/>
          <a:srcRect l="48333" t="44824"/>
          <a:stretch>
            <a:fillRect/>
          </a:stretch>
        </p:blipFill>
        <p:spPr bwMode="auto">
          <a:xfrm>
            <a:off x="2667000" y="1143000"/>
            <a:ext cx="5562600" cy="5410200"/>
          </a:xfrm>
          <a:prstGeom prst="rect">
            <a:avLst/>
          </a:prstGeom>
          <a:noFill/>
          <a:ln w="9525">
            <a:noFill/>
            <a:miter lim="800000"/>
            <a:headEnd/>
            <a:tailEnd/>
          </a:ln>
        </p:spPr>
      </p:pic>
      <p:pic>
        <p:nvPicPr>
          <p:cNvPr id="5" name="Picture 2"/>
          <p:cNvPicPr>
            <a:picLocks noChangeAspect="1" noChangeArrowheads="1"/>
          </p:cNvPicPr>
          <p:nvPr/>
        </p:nvPicPr>
        <p:blipFill>
          <a:blip r:embed="rId4" cstate="print"/>
          <a:srcRect/>
          <a:stretch>
            <a:fillRect/>
          </a:stretch>
        </p:blipFill>
        <p:spPr bwMode="auto">
          <a:xfrm>
            <a:off x="152400" y="152400"/>
            <a:ext cx="2341908" cy="1795463"/>
          </a:xfrm>
          <a:prstGeom prst="rect">
            <a:avLst/>
          </a:prstGeom>
          <a:noFill/>
          <a:ln w="9525">
            <a:noFill/>
            <a:miter lim="800000"/>
            <a:headEnd/>
            <a:tailEnd/>
          </a:ln>
          <a:scene3d>
            <a:camera prst="orthographicFront">
              <a:rot lat="0" lon="10800000" rev="0"/>
            </a:camera>
            <a:lightRig rig="threePt" dir="t">
              <a:rot lat="0" lon="0" rev="10800000"/>
            </a:lightRig>
          </a:scene3d>
        </p:spPr>
      </p:pic>
      <p:sp>
        <p:nvSpPr>
          <p:cNvPr id="6" name="TextBox 5"/>
          <p:cNvSpPr txBox="1"/>
          <p:nvPr/>
        </p:nvSpPr>
        <p:spPr>
          <a:xfrm>
            <a:off x="0" y="1905000"/>
            <a:ext cx="25908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33CC"/>
                </a:solidFill>
                <a:effectLst/>
                <a:uLnTx/>
                <a:uFillTx/>
                <a:latin typeface="Calibri" panose="020F0502020204030204"/>
                <a:ea typeface="+mn-ea"/>
                <a:cs typeface="+mn-cs"/>
              </a:rPr>
              <a:t>Vincent Van Gogh: Starry Night</a:t>
            </a:r>
            <a:endParaRPr kumimoji="0" lang="en-US" sz="1400" b="0" i="0" u="none" strike="noStrike" kern="1200" cap="none" spc="0" normalizeH="0" baseline="0" noProof="0" dirty="0">
              <a:ln>
                <a:noFill/>
              </a:ln>
              <a:solidFill>
                <a:srgbClr val="0033CC"/>
              </a:solidFill>
              <a:effectLst/>
              <a:uLnTx/>
              <a:uFillTx/>
              <a:latin typeface="Calibri" panose="020F0502020204030204"/>
              <a:ea typeface="+mn-ea"/>
              <a:cs typeface="+mn-cs"/>
            </a:endParaRPr>
          </a:p>
        </p:txBody>
      </p:sp>
      <p:sp>
        <p:nvSpPr>
          <p:cNvPr id="7" name="TextBox 6"/>
          <p:cNvSpPr txBox="1"/>
          <p:nvPr/>
        </p:nvSpPr>
        <p:spPr>
          <a:xfrm>
            <a:off x="2667000" y="304800"/>
            <a:ext cx="55626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rgbClr val="0033CC"/>
                </a:solidFill>
                <a:effectLst>
                  <a:outerShdw blurRad="38100" dist="38100" dir="2700000" algn="tl">
                    <a:srgbClr val="000000">
                      <a:alpha val="43137"/>
                    </a:srgbClr>
                  </a:outerShdw>
                </a:effectLst>
                <a:uLnTx/>
                <a:uFillTx/>
                <a:latin typeface="Arial" pitchFamily="34" charset="0"/>
                <a:ea typeface="+mn-ea"/>
                <a:cs typeface="Arial" pitchFamily="34" charset="0"/>
              </a:rPr>
              <a:t>Self-Aggregation on an f-plane</a:t>
            </a:r>
            <a:endParaRPr kumimoji="0" lang="en-US" sz="2400" b="0" i="0" u="none" strike="noStrike" kern="1200" cap="none" spc="0" normalizeH="0" baseline="0" noProof="0" dirty="0">
              <a:ln>
                <a:noFill/>
              </a:ln>
              <a:solidFill>
                <a:srgbClr val="0033CC"/>
              </a:solidFill>
              <a:effectLst>
                <a:outerShdw blurRad="38100" dist="38100" dir="2700000" algn="tl">
                  <a:srgbClr val="000000">
                    <a:alpha val="43137"/>
                  </a:srgbClr>
                </a:outerShdw>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415313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2023" y="1983134"/>
            <a:ext cx="8138858" cy="646331"/>
          </a:xfrm>
          <a:prstGeom prst="rect">
            <a:avLst/>
          </a:prstGeom>
        </p:spPr>
        <p:txBody>
          <a:bodyPr wrap="square">
            <a:spAutoFit/>
          </a:bodyPr>
          <a:lstStyle/>
          <a:p>
            <a:r>
              <a:rPr lang="en-US" dirty="0"/>
              <a:t>Raymond, D. J., and S. A. Lewis, 1995: </a:t>
            </a:r>
            <a:r>
              <a:rPr lang="en-US" dirty="0">
                <a:hlinkClick r:id="rId2"/>
              </a:rPr>
              <a:t>Rotating convective disturbances in the trades</a:t>
            </a:r>
            <a:r>
              <a:rPr lang="en-US" dirty="0"/>
              <a:t>, </a:t>
            </a:r>
            <a:r>
              <a:rPr lang="en-US" dirty="0">
                <a:hlinkClick r:id="rId3"/>
              </a:rPr>
              <a:t>Quart. J. Roy. Meteor. Soc.</a:t>
            </a:r>
            <a:r>
              <a:rPr lang="en-US" dirty="0"/>
              <a:t>, 121, 271-299. </a:t>
            </a:r>
          </a:p>
        </p:txBody>
      </p:sp>
      <p:sp>
        <p:nvSpPr>
          <p:cNvPr id="5" name="Rectangle 4"/>
          <p:cNvSpPr/>
          <p:nvPr/>
        </p:nvSpPr>
        <p:spPr>
          <a:xfrm>
            <a:off x="212023" y="2745075"/>
            <a:ext cx="8662369" cy="646331"/>
          </a:xfrm>
          <a:prstGeom prst="rect">
            <a:avLst/>
          </a:prstGeom>
        </p:spPr>
        <p:txBody>
          <a:bodyPr wrap="square">
            <a:spAutoFit/>
          </a:bodyPr>
          <a:lstStyle/>
          <a:p>
            <a:r>
              <a:rPr lang="en-US" dirty="0"/>
              <a:t>Raymond, D. J., C. Lopez-Carrillo, and L. Lopez Cavazos, 1998: </a:t>
            </a:r>
            <a:r>
              <a:rPr lang="en-US" dirty="0">
                <a:hlinkClick r:id="rId4"/>
              </a:rPr>
              <a:t>Case-studies of developing east Pacific easterly waves</a:t>
            </a:r>
            <a:r>
              <a:rPr lang="en-US" dirty="0"/>
              <a:t>. </a:t>
            </a:r>
            <a:r>
              <a:rPr lang="en-US" dirty="0">
                <a:hlinkClick r:id="rId5"/>
              </a:rPr>
              <a:t>Quart. J. Roy. Meteor. Soc.</a:t>
            </a:r>
            <a:r>
              <a:rPr lang="en-US" dirty="0"/>
              <a:t>, 124, 2005-2034</a:t>
            </a:r>
          </a:p>
        </p:txBody>
      </p:sp>
      <p:sp>
        <p:nvSpPr>
          <p:cNvPr id="6" name="Rectangle 5"/>
          <p:cNvSpPr/>
          <p:nvPr/>
        </p:nvSpPr>
        <p:spPr>
          <a:xfrm>
            <a:off x="206787" y="3565577"/>
            <a:ext cx="8613508" cy="646331"/>
          </a:xfrm>
          <a:prstGeom prst="rect">
            <a:avLst/>
          </a:prstGeom>
        </p:spPr>
        <p:txBody>
          <a:bodyPr wrap="square">
            <a:spAutoFit/>
          </a:bodyPr>
          <a:lstStyle/>
          <a:p>
            <a:r>
              <a:rPr lang="en-US" dirty="0"/>
              <a:t>Raymond, D. J., and S. L. Sessions, 2007: </a:t>
            </a:r>
            <a:r>
              <a:rPr lang="en-US" dirty="0">
                <a:hlinkClick r:id="rId6"/>
              </a:rPr>
              <a:t>Evolution of convection during tropical cyclogenesis</a:t>
            </a:r>
            <a:r>
              <a:rPr lang="en-US" dirty="0"/>
              <a:t>, </a:t>
            </a:r>
            <a:r>
              <a:rPr lang="en-US" dirty="0" err="1">
                <a:hlinkClick r:id="rId7"/>
              </a:rPr>
              <a:t>Geophys</a:t>
            </a:r>
            <a:r>
              <a:rPr lang="en-US" dirty="0">
                <a:hlinkClick r:id="rId7"/>
              </a:rPr>
              <a:t>. Res. Lett.</a:t>
            </a:r>
            <a:r>
              <a:rPr lang="en-US" dirty="0"/>
              <a:t>, 34, L06811, doi:10.1029/2006GL028607</a:t>
            </a:r>
          </a:p>
        </p:txBody>
      </p:sp>
      <p:sp>
        <p:nvSpPr>
          <p:cNvPr id="7" name="Rectangle 6"/>
          <p:cNvSpPr/>
          <p:nvPr/>
        </p:nvSpPr>
        <p:spPr>
          <a:xfrm>
            <a:off x="206787" y="4386079"/>
            <a:ext cx="8529747" cy="646331"/>
          </a:xfrm>
          <a:prstGeom prst="rect">
            <a:avLst/>
          </a:prstGeom>
        </p:spPr>
        <p:txBody>
          <a:bodyPr wrap="square">
            <a:spAutoFit/>
          </a:bodyPr>
          <a:lstStyle/>
          <a:p>
            <a:r>
              <a:rPr lang="en-US" dirty="0"/>
              <a:t>Raymond, D. J., S. Sessions, and Z. Fuchs, 2007: </a:t>
            </a:r>
            <a:r>
              <a:rPr lang="en-US" dirty="0">
                <a:hlinkClick r:id="rId8"/>
              </a:rPr>
              <a:t>A theory for the </a:t>
            </a:r>
            <a:r>
              <a:rPr lang="en-US" dirty="0" err="1">
                <a:hlinkClick r:id="rId8"/>
              </a:rPr>
              <a:t>spinup</a:t>
            </a:r>
            <a:r>
              <a:rPr lang="en-US" dirty="0">
                <a:hlinkClick r:id="rId8"/>
              </a:rPr>
              <a:t> of tropical depressions</a:t>
            </a:r>
            <a:r>
              <a:rPr lang="en-US" dirty="0"/>
              <a:t>, Quarterly Journal of the Royal Meteorological Society, 133, 1743-1754</a:t>
            </a:r>
          </a:p>
        </p:txBody>
      </p:sp>
      <p:sp>
        <p:nvSpPr>
          <p:cNvPr id="8" name="Rectangle 7"/>
          <p:cNvSpPr/>
          <p:nvPr/>
        </p:nvSpPr>
        <p:spPr>
          <a:xfrm>
            <a:off x="206787" y="5117864"/>
            <a:ext cx="8833384" cy="646331"/>
          </a:xfrm>
          <a:prstGeom prst="rect">
            <a:avLst/>
          </a:prstGeom>
        </p:spPr>
        <p:txBody>
          <a:bodyPr wrap="square">
            <a:spAutoFit/>
          </a:bodyPr>
          <a:lstStyle/>
          <a:p>
            <a:r>
              <a:rPr lang="en-US" dirty="0"/>
              <a:t>Marin, J. C., D. J. Raymond, and G. B. Raga, 2009: Intensification of tropical cyclones in the GFS model. </a:t>
            </a:r>
            <a:r>
              <a:rPr lang="en-US" dirty="0">
                <a:hlinkClick r:id="rId9"/>
              </a:rPr>
              <a:t>Atmos. Chem. Phys.</a:t>
            </a:r>
            <a:r>
              <a:rPr lang="en-US" dirty="0"/>
              <a:t>, 9, 1407-1417</a:t>
            </a:r>
          </a:p>
        </p:txBody>
      </p:sp>
      <p:sp>
        <p:nvSpPr>
          <p:cNvPr id="9" name="Rectangle 8"/>
          <p:cNvSpPr/>
          <p:nvPr/>
        </p:nvSpPr>
        <p:spPr>
          <a:xfrm>
            <a:off x="206787" y="5917425"/>
            <a:ext cx="8721701" cy="646331"/>
          </a:xfrm>
          <a:prstGeom prst="rect">
            <a:avLst/>
          </a:prstGeom>
        </p:spPr>
        <p:txBody>
          <a:bodyPr wrap="square">
            <a:spAutoFit/>
          </a:bodyPr>
          <a:lstStyle/>
          <a:p>
            <a:r>
              <a:rPr lang="en-US" dirty="0"/>
              <a:t>Raymond, D. J. and C. Lopez Carrillo, 2011: The vorticity budget of developing typhoon Nuri (2008), </a:t>
            </a:r>
            <a:r>
              <a:rPr lang="en-US" dirty="0">
                <a:hlinkClick r:id="rId10"/>
              </a:rPr>
              <a:t>Atmos. Chem. Phys.</a:t>
            </a:r>
            <a:r>
              <a:rPr lang="en-US" dirty="0"/>
              <a:t>, 11, 147-163, doi:10.5194/acp-11-147-2011</a:t>
            </a:r>
          </a:p>
        </p:txBody>
      </p:sp>
      <p:sp>
        <p:nvSpPr>
          <p:cNvPr id="11" name="Rectangle 10"/>
          <p:cNvSpPr/>
          <p:nvPr/>
        </p:nvSpPr>
        <p:spPr>
          <a:xfrm>
            <a:off x="206787" y="1179801"/>
            <a:ext cx="8667605" cy="646331"/>
          </a:xfrm>
          <a:prstGeom prst="rect">
            <a:avLst/>
          </a:prstGeom>
        </p:spPr>
        <p:txBody>
          <a:bodyPr wrap="square">
            <a:spAutoFit/>
          </a:bodyPr>
          <a:lstStyle/>
          <a:p>
            <a:r>
              <a:rPr lang="en-US" dirty="0"/>
              <a:t>Raymond, D. J., </a:t>
            </a:r>
            <a:r>
              <a:rPr lang="en-US" dirty="0" smtClean="0"/>
              <a:t>1992: </a:t>
            </a:r>
            <a:r>
              <a:rPr lang="en-US" u="sng" dirty="0">
                <a:solidFill>
                  <a:srgbClr val="0070C0"/>
                </a:solidFill>
              </a:rPr>
              <a:t>Nonlinear Balance and Potential Vorticity Thinking at</a:t>
            </a:r>
          </a:p>
          <a:p>
            <a:r>
              <a:rPr lang="en-US" u="sng" dirty="0">
                <a:solidFill>
                  <a:srgbClr val="0070C0"/>
                </a:solidFill>
              </a:rPr>
              <a:t>Large Rossby </a:t>
            </a:r>
            <a:r>
              <a:rPr lang="en-US" u="sng" dirty="0" smtClean="0">
                <a:solidFill>
                  <a:srgbClr val="0070C0"/>
                </a:solidFill>
              </a:rPr>
              <a:t>Number. </a:t>
            </a:r>
            <a:r>
              <a:rPr lang="en-US" dirty="0" smtClean="0"/>
              <a:t>QJRMS 116</a:t>
            </a:r>
            <a:r>
              <a:rPr lang="en-US" dirty="0"/>
              <a:t>, D18101, doi:10.1029/2011JD015624</a:t>
            </a:r>
          </a:p>
        </p:txBody>
      </p:sp>
      <p:sp>
        <p:nvSpPr>
          <p:cNvPr id="12" name="TextBox 11"/>
          <p:cNvSpPr txBox="1"/>
          <p:nvPr/>
        </p:nvSpPr>
        <p:spPr>
          <a:xfrm>
            <a:off x="258266" y="237325"/>
            <a:ext cx="8194699" cy="400110"/>
          </a:xfrm>
          <a:prstGeom prst="rect">
            <a:avLst/>
          </a:prstGeom>
          <a:noFill/>
        </p:spPr>
        <p:txBody>
          <a:bodyPr wrap="square" rtlCol="0">
            <a:spAutoFit/>
          </a:bodyPr>
          <a:lstStyle/>
          <a:p>
            <a:pPr algn="ctr"/>
            <a:r>
              <a:rPr lang="en-US" sz="2000" b="1" dirty="0" smtClean="0">
                <a:solidFill>
                  <a:srgbClr val="0070C0"/>
                </a:solidFill>
                <a:latin typeface="Arial" panose="020B0604020202020204" pitchFamily="34" charset="0"/>
                <a:cs typeface="Arial" panose="020B0604020202020204" pitchFamily="34" charset="0"/>
              </a:rPr>
              <a:t>David Raymond’s Published Research on Tropical Cyclones</a:t>
            </a:r>
            <a:endParaRPr lang="en-US" sz="2000" b="1" dirty="0" smtClean="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82386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1014" y="1446765"/>
            <a:ext cx="8693780" cy="646331"/>
          </a:xfrm>
          <a:prstGeom prst="rect">
            <a:avLst/>
          </a:prstGeom>
        </p:spPr>
        <p:txBody>
          <a:bodyPr wrap="square">
            <a:spAutoFit/>
          </a:bodyPr>
          <a:lstStyle/>
          <a:p>
            <a:r>
              <a:rPr lang="en-US" dirty="0"/>
              <a:t>Raymond, D. J., 2012: </a:t>
            </a:r>
            <a:r>
              <a:rPr lang="en-US" dirty="0">
                <a:hlinkClick r:id="rId2"/>
              </a:rPr>
              <a:t>Balanced thermal structure of an intensifying tropical cyclone</a:t>
            </a:r>
            <a:r>
              <a:rPr lang="en-US" dirty="0"/>
              <a:t>. </a:t>
            </a:r>
            <a:r>
              <a:rPr lang="en-US" dirty="0" err="1">
                <a:hlinkClick r:id="rId3"/>
              </a:rPr>
              <a:t>Tellus</a:t>
            </a:r>
            <a:r>
              <a:rPr lang="en-US" dirty="0">
                <a:hlinkClick r:id="rId3"/>
              </a:rPr>
              <a:t>-A</a:t>
            </a:r>
            <a:r>
              <a:rPr lang="en-US" dirty="0"/>
              <a:t>, 64, 19181, doi.org/10.3402/tellusa.v64i0.19181</a:t>
            </a:r>
          </a:p>
        </p:txBody>
      </p:sp>
      <p:sp>
        <p:nvSpPr>
          <p:cNvPr id="3" name="Rectangle 2"/>
          <p:cNvSpPr/>
          <p:nvPr/>
        </p:nvSpPr>
        <p:spPr>
          <a:xfrm>
            <a:off x="171014" y="2284383"/>
            <a:ext cx="8693780" cy="646331"/>
          </a:xfrm>
          <a:prstGeom prst="rect">
            <a:avLst/>
          </a:prstGeom>
        </p:spPr>
        <p:txBody>
          <a:bodyPr wrap="square">
            <a:spAutoFit/>
          </a:bodyPr>
          <a:lstStyle/>
          <a:p>
            <a:r>
              <a:rPr lang="en-US" dirty="0" err="1"/>
              <a:t>Gjorgjievska</a:t>
            </a:r>
            <a:r>
              <a:rPr lang="en-US" dirty="0"/>
              <a:t>, S. and D. J. Raymond, 2014: </a:t>
            </a:r>
            <a:r>
              <a:rPr lang="en-US" dirty="0">
                <a:hlinkClick r:id="rId4"/>
              </a:rPr>
              <a:t>Interaction between dynamics and thermodynamics during tropical cyclogenesis</a:t>
            </a:r>
            <a:r>
              <a:rPr lang="en-US" dirty="0"/>
              <a:t>, Atmos. Chem. Phys., 14, 3065-3082</a:t>
            </a:r>
          </a:p>
        </p:txBody>
      </p:sp>
      <p:sp>
        <p:nvSpPr>
          <p:cNvPr id="4" name="Rectangle 3"/>
          <p:cNvSpPr/>
          <p:nvPr/>
        </p:nvSpPr>
        <p:spPr>
          <a:xfrm>
            <a:off x="171014" y="3122001"/>
            <a:ext cx="8693780" cy="646331"/>
          </a:xfrm>
          <a:prstGeom prst="rect">
            <a:avLst/>
          </a:prstGeom>
        </p:spPr>
        <p:txBody>
          <a:bodyPr wrap="square">
            <a:spAutoFit/>
          </a:bodyPr>
          <a:lstStyle/>
          <a:p>
            <a:r>
              <a:rPr lang="en-US" dirty="0"/>
              <a:t>Raymond, D. J., S. </a:t>
            </a:r>
            <a:r>
              <a:rPr lang="en-US" dirty="0" err="1"/>
              <a:t>Gjorgjievska</a:t>
            </a:r>
            <a:r>
              <a:rPr lang="en-US" dirty="0"/>
              <a:t>, S. Sessions, and Z. Fuchs, 2014: Tropical cyclogenesis and mid-level vorticity. </a:t>
            </a:r>
            <a:r>
              <a:rPr lang="en-US" dirty="0">
                <a:hlinkClick r:id="rId5"/>
              </a:rPr>
              <a:t>Australian Meteorological and Oceanographic Journal</a:t>
            </a:r>
            <a:r>
              <a:rPr lang="en-US" dirty="0"/>
              <a:t>, 64, 11-25</a:t>
            </a:r>
          </a:p>
        </p:txBody>
      </p:sp>
      <p:sp>
        <p:nvSpPr>
          <p:cNvPr id="5" name="Rectangle 4"/>
          <p:cNvSpPr/>
          <p:nvPr/>
        </p:nvSpPr>
        <p:spPr>
          <a:xfrm>
            <a:off x="171013" y="3959619"/>
            <a:ext cx="8505315" cy="646331"/>
          </a:xfrm>
          <a:prstGeom prst="rect">
            <a:avLst/>
          </a:prstGeom>
        </p:spPr>
        <p:txBody>
          <a:bodyPr wrap="square">
            <a:spAutoFit/>
          </a:bodyPr>
          <a:lstStyle/>
          <a:p>
            <a:r>
              <a:rPr lang="en-US" dirty="0"/>
              <a:t>Fuchs, Z, M. J. Herman, and D. J. Raymond, 2014: </a:t>
            </a:r>
            <a:r>
              <a:rPr lang="en-US" dirty="0">
                <a:hlinkClick r:id="rId6"/>
              </a:rPr>
              <a:t>Frictional convergence in a decaying weak vortex</a:t>
            </a:r>
            <a:r>
              <a:rPr lang="en-US" dirty="0"/>
              <a:t>, </a:t>
            </a:r>
            <a:r>
              <a:rPr lang="en-US" dirty="0">
                <a:hlinkClick r:id="rId7"/>
              </a:rPr>
              <a:t>J. Atmos. Sci.</a:t>
            </a:r>
            <a:r>
              <a:rPr lang="en-US" dirty="0"/>
              <a:t>, 71, 2467-2475</a:t>
            </a:r>
          </a:p>
        </p:txBody>
      </p:sp>
      <p:sp>
        <p:nvSpPr>
          <p:cNvPr id="6" name="Rectangle 5"/>
          <p:cNvSpPr/>
          <p:nvPr/>
        </p:nvSpPr>
        <p:spPr>
          <a:xfrm>
            <a:off x="195444" y="4797237"/>
            <a:ext cx="8644919" cy="646331"/>
          </a:xfrm>
          <a:prstGeom prst="rect">
            <a:avLst/>
          </a:prstGeom>
        </p:spPr>
        <p:txBody>
          <a:bodyPr wrap="square">
            <a:spAutoFit/>
          </a:bodyPr>
          <a:lstStyle/>
          <a:p>
            <a:r>
              <a:rPr lang="en-US" dirty="0" err="1"/>
              <a:t>Juracic</a:t>
            </a:r>
            <a:r>
              <a:rPr lang="en-US" dirty="0"/>
              <a:t>, A., and D. J. Raymond, 2016: </a:t>
            </a:r>
            <a:r>
              <a:rPr lang="en-US" dirty="0">
                <a:hlinkClick r:id="rId8"/>
              </a:rPr>
              <a:t>The effects of moist entropy and moisture budgets on tropical cyclone development</a:t>
            </a:r>
            <a:r>
              <a:rPr lang="en-US" dirty="0"/>
              <a:t>. J. </a:t>
            </a:r>
            <a:r>
              <a:rPr lang="en-US" dirty="0" err="1"/>
              <a:t>Geophys</a:t>
            </a:r>
            <a:r>
              <a:rPr lang="en-US" dirty="0"/>
              <a:t>. Res., 121, 9458-9473</a:t>
            </a:r>
          </a:p>
        </p:txBody>
      </p:sp>
      <p:pic>
        <p:nvPicPr>
          <p:cNvPr id="7" name="Picture 6"/>
          <p:cNvPicPr>
            <a:picLocks noChangeAspect="1"/>
          </p:cNvPicPr>
          <p:nvPr/>
        </p:nvPicPr>
        <p:blipFill>
          <a:blip r:embed="rId9"/>
          <a:stretch>
            <a:fillRect/>
          </a:stretch>
        </p:blipFill>
        <p:spPr>
          <a:xfrm>
            <a:off x="64652" y="417860"/>
            <a:ext cx="8718036" cy="1048603"/>
          </a:xfrm>
          <a:prstGeom prst="rect">
            <a:avLst/>
          </a:prstGeom>
        </p:spPr>
      </p:pic>
    </p:spTree>
    <p:extLst>
      <p:ext uri="{BB962C8B-B14F-4D97-AF65-F5344CB8AC3E}">
        <p14:creationId xmlns:p14="http://schemas.microsoft.com/office/powerpoint/2010/main" val="38691485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rPr>
              <a:t>Program</a:t>
            </a:r>
            <a:endParaRPr lang="en-US" dirty="0">
              <a:solidFill>
                <a:srgbClr val="0000FF"/>
              </a:solidFill>
            </a:endParaRPr>
          </a:p>
        </p:txBody>
      </p:sp>
      <p:sp>
        <p:nvSpPr>
          <p:cNvPr id="6" name="Content Placeholder 5"/>
          <p:cNvSpPr>
            <a:spLocks noGrp="1"/>
          </p:cNvSpPr>
          <p:nvPr>
            <p:ph idx="1"/>
          </p:nvPr>
        </p:nvSpPr>
        <p:spPr/>
        <p:txBody>
          <a:bodyPr/>
          <a:lstStyle/>
          <a:p>
            <a:r>
              <a:rPr lang="en-US" dirty="0" smtClean="0"/>
              <a:t> </a:t>
            </a:r>
            <a:r>
              <a:rPr lang="en-US" dirty="0" smtClean="0"/>
              <a:t> The historical context</a:t>
            </a:r>
          </a:p>
          <a:p>
            <a:pPr marL="0" indent="0">
              <a:buNone/>
            </a:pPr>
            <a:endParaRPr lang="en-US" dirty="0" smtClean="0"/>
          </a:p>
          <a:p>
            <a:r>
              <a:rPr lang="en-US" dirty="0"/>
              <a:t> </a:t>
            </a:r>
            <a:r>
              <a:rPr lang="en-US" dirty="0" smtClean="0"/>
              <a:t> Research leading up to TEXMEX, 1991</a:t>
            </a:r>
          </a:p>
          <a:p>
            <a:pPr marL="0" indent="0">
              <a:buNone/>
            </a:pPr>
            <a:endParaRPr lang="en-US" dirty="0" smtClean="0"/>
          </a:p>
          <a:p>
            <a:r>
              <a:rPr lang="en-US" dirty="0"/>
              <a:t> </a:t>
            </a:r>
            <a:r>
              <a:rPr lang="en-US" dirty="0" smtClean="0"/>
              <a:t> The TEXMEX project</a:t>
            </a:r>
          </a:p>
          <a:p>
            <a:endParaRPr lang="en-US" dirty="0" smtClean="0"/>
          </a:p>
          <a:p>
            <a:r>
              <a:rPr lang="en-US" dirty="0"/>
              <a:t> </a:t>
            </a:r>
            <a:r>
              <a:rPr lang="en-US" dirty="0" smtClean="0"/>
              <a:t> What we learned</a:t>
            </a:r>
          </a:p>
          <a:p>
            <a:endParaRPr lang="en-US" dirty="0" smtClean="0"/>
          </a:p>
          <a:p>
            <a:r>
              <a:rPr lang="en-US" dirty="0"/>
              <a:t> </a:t>
            </a:r>
            <a:r>
              <a:rPr lang="en-US" dirty="0" smtClean="0"/>
              <a:t> Recap of Dave Raymond’s contributions to the tropical 	cyclone research</a:t>
            </a:r>
            <a:endParaRPr lang="en-US" dirty="0"/>
          </a:p>
        </p:txBody>
      </p:sp>
    </p:spTree>
    <p:extLst>
      <p:ext uri="{BB962C8B-B14F-4D97-AF65-F5344CB8AC3E}">
        <p14:creationId xmlns:p14="http://schemas.microsoft.com/office/powerpoint/2010/main" val="331807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5" descr="20050824"/>
          <p:cNvPicPr>
            <a:picLocks noGrp="1" noChangeAspect="1" noChangeArrowheads="1"/>
          </p:cNvPicPr>
          <p:nvPr>
            <p:ph idx="1"/>
          </p:nvPr>
        </p:nvPicPr>
        <p:blipFill>
          <a:blip r:embed="rId3" cstate="print">
            <a:lum bright="26000" contrast="-56000"/>
          </a:blip>
          <a:srcRect l="8438" t="18750" r="8438" b="18750"/>
          <a:stretch>
            <a:fillRect/>
          </a:stretch>
        </p:blipFill>
        <p:spPr>
          <a:xfrm>
            <a:off x="0" y="0"/>
            <a:ext cx="9144000" cy="6858000"/>
          </a:xfrm>
          <a:noFill/>
        </p:spPr>
      </p:pic>
      <p:sp>
        <p:nvSpPr>
          <p:cNvPr id="143364" name="Rectangle 4"/>
          <p:cNvSpPr>
            <a:spLocks noGrp="1" noChangeArrowheads="1"/>
          </p:cNvSpPr>
          <p:nvPr>
            <p:ph type="title"/>
          </p:nvPr>
        </p:nvSpPr>
        <p:spPr>
          <a:xfrm>
            <a:off x="381000" y="1676400"/>
            <a:ext cx="8305800" cy="2286000"/>
          </a:xfrm>
        </p:spPr>
        <p:txBody>
          <a:bodyPr rtlCol="0">
            <a:noAutofit/>
          </a:bodyPr>
          <a:lstStyle/>
          <a:p>
            <a:pPr eaLnBrk="1" fontAlgn="auto" hangingPunct="1">
              <a:spcAft>
                <a:spcPts val="0"/>
              </a:spcAft>
              <a:defRPr/>
            </a:pPr>
            <a:r>
              <a:rPr lang="en-US" sz="3600" b="1"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Two Distinct Threads of Genesis Theories</a:t>
            </a:r>
            <a:endParaRPr lang="en-US" sz="3600" b="1" dirty="0" smtClean="0">
              <a:solidFill>
                <a:srgbClr val="0033CC"/>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4185009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754293" y="338853"/>
            <a:ext cx="7886700" cy="3702655"/>
          </a:xfrm>
        </p:spPr>
        <p:txBody>
          <a:bodyPr/>
          <a:lstStyle/>
          <a:p>
            <a:r>
              <a:rPr lang="en-US" dirty="0" smtClean="0"/>
              <a:t> </a:t>
            </a:r>
            <a:r>
              <a:rPr lang="en-US" dirty="0" smtClean="0"/>
              <a:t> TC formation as a mode of release of conditional instability</a:t>
            </a:r>
          </a:p>
          <a:p>
            <a:endParaRPr lang="en-US" dirty="0" smtClean="0"/>
          </a:p>
          <a:p>
            <a:pPr lvl="1"/>
            <a:r>
              <a:rPr lang="en-US" dirty="0" smtClean="0"/>
              <a:t>Espy (1841), </a:t>
            </a:r>
            <a:r>
              <a:rPr lang="en-US" i="1" dirty="0" smtClean="0"/>
              <a:t>The Philosophy of Storms</a:t>
            </a:r>
          </a:p>
          <a:p>
            <a:pPr lvl="1"/>
            <a:endParaRPr lang="en-US" i="1" dirty="0" smtClean="0"/>
          </a:p>
          <a:p>
            <a:pPr lvl="1"/>
            <a:r>
              <a:rPr lang="en-US" dirty="0" err="1" smtClean="0"/>
              <a:t>Palmén</a:t>
            </a:r>
            <a:r>
              <a:rPr lang="en-US" dirty="0" smtClean="0"/>
              <a:t> (1948), </a:t>
            </a:r>
            <a:r>
              <a:rPr lang="en-US" i="1" dirty="0" smtClean="0"/>
              <a:t>On the formation and structure of tropical hurricanes</a:t>
            </a:r>
          </a:p>
          <a:p>
            <a:pPr lvl="1"/>
            <a:endParaRPr lang="en-US" i="1" dirty="0" smtClean="0"/>
          </a:p>
          <a:p>
            <a:pPr lvl="1"/>
            <a:r>
              <a:rPr lang="en-US" dirty="0" err="1" smtClean="0"/>
              <a:t>Charney</a:t>
            </a:r>
            <a:r>
              <a:rPr lang="en-US" dirty="0" smtClean="0"/>
              <a:t> and </a:t>
            </a:r>
            <a:r>
              <a:rPr lang="en-US" dirty="0" err="1" smtClean="0"/>
              <a:t>Eliassen</a:t>
            </a:r>
            <a:r>
              <a:rPr lang="en-US" dirty="0" smtClean="0"/>
              <a:t> (1964): </a:t>
            </a:r>
            <a:r>
              <a:rPr lang="en-US" i="1" dirty="0" smtClean="0"/>
              <a:t>On the growth of the hurricane 	depression</a:t>
            </a:r>
          </a:p>
          <a:p>
            <a:pPr lvl="1"/>
            <a:endParaRPr lang="en-US" i="1" dirty="0" smtClean="0"/>
          </a:p>
          <a:p>
            <a:pPr lvl="1"/>
            <a:r>
              <a:rPr lang="en-US" dirty="0" smtClean="0"/>
              <a:t>Yamasaki (1968): </a:t>
            </a:r>
            <a:r>
              <a:rPr lang="en-US" i="1" dirty="0" smtClean="0"/>
              <a:t>Numerical simulation of tropical cyclone 	development with the use of primitive equations</a:t>
            </a:r>
          </a:p>
          <a:p>
            <a:pPr marL="0" indent="0">
              <a:buNone/>
            </a:pPr>
            <a:endParaRPr lang="en-US" dirty="0" smtClean="0"/>
          </a:p>
        </p:txBody>
      </p:sp>
      <p:sp>
        <p:nvSpPr>
          <p:cNvPr id="5" name="Text Box 6"/>
          <p:cNvSpPr txBox="1">
            <a:spLocks noChangeArrowheads="1"/>
          </p:cNvSpPr>
          <p:nvPr/>
        </p:nvSpPr>
        <p:spPr bwMode="auto">
          <a:xfrm>
            <a:off x="255358" y="3687901"/>
            <a:ext cx="8458200" cy="3170099"/>
          </a:xfrm>
          <a:prstGeom prst="rect">
            <a:avLst/>
          </a:prstGeom>
          <a:noFill/>
          <a:ln w="9525">
            <a:noFill/>
            <a:miter lim="800000"/>
            <a:headEnd/>
            <a:tailEnd/>
          </a:ln>
        </p:spPr>
        <p:txBody>
          <a:bodyPr>
            <a:spAutoFit/>
          </a:bodyPr>
          <a:lstStyle/>
          <a:p>
            <a:pPr>
              <a:spcBef>
                <a:spcPct val="50000"/>
              </a:spcBef>
            </a:pPr>
            <a:r>
              <a:rPr lang="en-US" sz="2000" b="1" i="1" dirty="0">
                <a:solidFill>
                  <a:srgbClr val="0033CC"/>
                </a:solidFill>
                <a:latin typeface="Arial" pitchFamily="34" charset="0"/>
                <a:cs typeface="Arial" pitchFamily="34" charset="0"/>
              </a:rPr>
              <a:t>Example: </a:t>
            </a:r>
          </a:p>
          <a:p>
            <a:pPr>
              <a:spcBef>
                <a:spcPct val="50000"/>
              </a:spcBef>
            </a:pPr>
            <a:r>
              <a:rPr lang="en-US" sz="2000" dirty="0">
                <a:solidFill>
                  <a:srgbClr val="0033CC"/>
                </a:solidFill>
                <a:latin typeface="Arial" pitchFamily="34" charset="0"/>
                <a:cs typeface="Arial" pitchFamily="34" charset="0"/>
              </a:rPr>
              <a:t>	Numerous cumulonimbus clouds warm and gradually moisten their environment. This warming…produces a pressure fall at the surface, because warm air weighs less than cool air. The slowly converging horizontal winds near the surface respond to this slight drop of pressure by accelerating inward. But the increased inflow produces increased lifting, so that the thunderstorms become more numerous and intense. The feedback loop is now established. </a:t>
            </a:r>
          </a:p>
          <a:p>
            <a:pPr>
              <a:spcBef>
                <a:spcPct val="50000"/>
              </a:spcBef>
            </a:pPr>
            <a:r>
              <a:rPr lang="en-US" sz="2000" dirty="0">
                <a:solidFill>
                  <a:srgbClr val="0033CC"/>
                </a:solidFill>
                <a:latin typeface="Arial" pitchFamily="34" charset="0"/>
                <a:cs typeface="Arial" pitchFamily="34" charset="0"/>
              </a:rPr>
              <a:t>			</a:t>
            </a:r>
            <a:r>
              <a:rPr lang="en-US" sz="2000" dirty="0" smtClean="0">
                <a:solidFill>
                  <a:srgbClr val="0033CC"/>
                </a:solidFill>
                <a:latin typeface="Arial" pitchFamily="34" charset="0"/>
                <a:cs typeface="Arial" pitchFamily="34" charset="0"/>
              </a:rPr>
              <a:t>-- </a:t>
            </a:r>
            <a:r>
              <a:rPr lang="en-US" sz="2000" dirty="0">
                <a:solidFill>
                  <a:srgbClr val="0033CC"/>
                </a:solidFill>
                <a:latin typeface="Arial" pitchFamily="34" charset="0"/>
                <a:cs typeface="Arial" pitchFamily="34" charset="0"/>
              </a:rPr>
              <a:t>from </a:t>
            </a:r>
            <a:r>
              <a:rPr lang="en-US" sz="2000" dirty="0" smtClean="0">
                <a:solidFill>
                  <a:srgbClr val="0033CC"/>
                </a:solidFill>
                <a:latin typeface="Arial" pitchFamily="34" charset="0"/>
                <a:cs typeface="Arial" pitchFamily="34" charset="0"/>
              </a:rPr>
              <a:t>a textbook published in the late 1970s</a:t>
            </a:r>
            <a:endParaRPr lang="en-US" sz="2000" dirty="0">
              <a:solidFill>
                <a:srgbClr val="0033CC"/>
              </a:solidFill>
              <a:latin typeface="Arial" pitchFamily="34" charset="0"/>
              <a:cs typeface="Arial" pitchFamily="34" charset="0"/>
            </a:endParaRPr>
          </a:p>
        </p:txBody>
      </p:sp>
    </p:spTree>
    <p:extLst>
      <p:ext uri="{BB962C8B-B14F-4D97-AF65-F5344CB8AC3E}">
        <p14:creationId xmlns:p14="http://schemas.microsoft.com/office/powerpoint/2010/main" val="275917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Text Box 4"/>
          <p:cNvSpPr txBox="1">
            <a:spLocks noChangeArrowheads="1"/>
          </p:cNvSpPr>
          <p:nvPr/>
        </p:nvSpPr>
        <p:spPr bwMode="auto">
          <a:xfrm>
            <a:off x="228600" y="381000"/>
            <a:ext cx="8763000" cy="1077218"/>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3200" b="1" i="1" u="none" strike="noStrike" kern="1200" cap="none" spc="0" normalizeH="0" baseline="0" noProof="0" dirty="0" smtClean="0">
                <a:ln>
                  <a:noFill/>
                </a:ln>
                <a:solidFill>
                  <a:srgbClr val="0033CC"/>
                </a:solidFill>
                <a:effectLst/>
                <a:uLnTx/>
                <a:uFillTx/>
                <a:latin typeface="Arial" pitchFamily="34" charset="0"/>
                <a:ea typeface="+mn-ea"/>
                <a:cs typeface="Arial" pitchFamily="34" charset="0"/>
              </a:rPr>
              <a:t>Already in </a:t>
            </a:r>
            <a:r>
              <a:rPr kumimoji="0" lang="en-US" sz="3200" b="1" i="1" u="none" strike="noStrike" kern="1200" cap="none" spc="0" normalizeH="0" baseline="0" noProof="0" dirty="0">
                <a:ln>
                  <a:noFill/>
                </a:ln>
                <a:solidFill>
                  <a:srgbClr val="0033CC"/>
                </a:solidFill>
                <a:effectLst/>
                <a:uLnTx/>
                <a:uFillTx/>
                <a:latin typeface="Arial" pitchFamily="34" charset="0"/>
                <a:ea typeface="+mn-ea"/>
                <a:cs typeface="Arial" pitchFamily="34" charset="0"/>
              </a:rPr>
              <a:t>1901 </a:t>
            </a:r>
            <a:r>
              <a:rPr kumimoji="0" lang="en-US" sz="3200" b="1" i="1" u="none" strike="noStrike" kern="1200" cap="none" spc="0" normalizeH="0" baseline="0" noProof="0" dirty="0" smtClean="0">
                <a:ln>
                  <a:noFill/>
                </a:ln>
                <a:solidFill>
                  <a:srgbClr val="0033CC"/>
                </a:solidFill>
                <a:effectLst/>
                <a:uLnTx/>
                <a:uFillTx/>
                <a:latin typeface="Arial" pitchFamily="34" charset="0"/>
                <a:ea typeface="+mn-ea"/>
                <a:cs typeface="Arial" pitchFamily="34" charset="0"/>
              </a:rPr>
              <a:t>J</a:t>
            </a:r>
            <a:r>
              <a:rPr lang="en-US" sz="3200" b="1" i="1" dirty="0" err="1" smtClean="0">
                <a:solidFill>
                  <a:srgbClr val="0033CC"/>
                </a:solidFill>
                <a:latin typeface="Arial" pitchFamily="34" charset="0"/>
                <a:cs typeface="Arial" pitchFamily="34" charset="0"/>
              </a:rPr>
              <a:t>ulius</a:t>
            </a:r>
            <a:r>
              <a:rPr kumimoji="0" lang="en-US" sz="3200" b="1" i="1" u="none" strike="noStrike" kern="1200" cap="none" spc="0" normalizeH="0" baseline="0" noProof="0" dirty="0" smtClean="0">
                <a:ln>
                  <a:noFill/>
                </a:ln>
                <a:solidFill>
                  <a:srgbClr val="0033CC"/>
                </a:solidFill>
                <a:effectLst/>
                <a:uLnTx/>
                <a:uFillTx/>
                <a:latin typeface="Arial" pitchFamily="34" charset="0"/>
                <a:ea typeface="+mn-ea"/>
                <a:cs typeface="Arial" pitchFamily="34" charset="0"/>
              </a:rPr>
              <a:t> </a:t>
            </a:r>
            <a:r>
              <a:rPr kumimoji="0" lang="en-US" sz="3200" b="1" i="1" u="none" strike="noStrike" kern="1200" cap="none" spc="0" normalizeH="0" baseline="0" noProof="0" dirty="0">
                <a:ln>
                  <a:noFill/>
                </a:ln>
                <a:solidFill>
                  <a:srgbClr val="0033CC"/>
                </a:solidFill>
                <a:effectLst/>
                <a:uLnTx/>
                <a:uFillTx/>
                <a:latin typeface="Arial" pitchFamily="34" charset="0"/>
                <a:ea typeface="+mn-ea"/>
                <a:cs typeface="Arial" pitchFamily="34" charset="0"/>
              </a:rPr>
              <a:t>von </a:t>
            </a:r>
            <a:r>
              <a:rPr kumimoji="0" lang="en-US" sz="3200" b="1" i="1" u="none" strike="noStrike" kern="1200" cap="none" spc="0" normalizeH="0" baseline="0" noProof="0" dirty="0" smtClean="0">
                <a:ln>
                  <a:noFill/>
                </a:ln>
                <a:solidFill>
                  <a:srgbClr val="0033CC"/>
                </a:solidFill>
                <a:effectLst/>
                <a:uLnTx/>
                <a:uFillTx/>
                <a:latin typeface="Arial" pitchFamily="34" charset="0"/>
                <a:ea typeface="+mn-ea"/>
                <a:cs typeface="Arial" pitchFamily="34" charset="0"/>
              </a:rPr>
              <a:t>Hann</a:t>
            </a:r>
            <a:r>
              <a:rPr lang="en-US" sz="3200" b="1" i="1" dirty="0">
                <a:solidFill>
                  <a:srgbClr val="0033CC"/>
                </a:solidFill>
                <a:latin typeface="Arial" pitchFamily="34" charset="0"/>
                <a:cs typeface="Arial" pitchFamily="34" charset="0"/>
              </a:rPr>
              <a:t> </a:t>
            </a:r>
            <a:r>
              <a:rPr lang="en-US" sz="3200" b="1" i="1" dirty="0" smtClean="0">
                <a:solidFill>
                  <a:srgbClr val="0033CC"/>
                </a:solidFill>
                <a:latin typeface="Arial" pitchFamily="34" charset="0"/>
                <a:cs typeface="Arial" pitchFamily="34" charset="0"/>
              </a:rPr>
              <a:t>voiced an objection:</a:t>
            </a:r>
            <a:endParaRPr kumimoji="0" lang="en-US" sz="3200" b="1" i="1" u="none" strike="noStrike" kern="1200" cap="none" spc="0" normalizeH="0" baseline="0" noProof="0" dirty="0">
              <a:ln>
                <a:noFill/>
              </a:ln>
              <a:solidFill>
                <a:srgbClr val="0033CC"/>
              </a:solidFill>
              <a:effectLst/>
              <a:uLnTx/>
              <a:uFillTx/>
              <a:latin typeface="Arial" pitchFamily="34" charset="0"/>
              <a:ea typeface="+mn-ea"/>
              <a:cs typeface="Arial" pitchFamily="34" charset="0"/>
            </a:endParaRPr>
          </a:p>
        </p:txBody>
      </p:sp>
      <p:sp>
        <p:nvSpPr>
          <p:cNvPr id="22531" name="Text Box 5"/>
          <p:cNvSpPr txBox="1">
            <a:spLocks noChangeArrowheads="1"/>
          </p:cNvSpPr>
          <p:nvPr/>
        </p:nvSpPr>
        <p:spPr bwMode="auto">
          <a:xfrm>
            <a:off x="381000" y="1905000"/>
            <a:ext cx="8382000" cy="2800767"/>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2800" b="0" i="0" u="none" strike="noStrike" kern="1200" cap="none" spc="0" normalizeH="0" baseline="0" noProof="0" dirty="0">
                <a:ln>
                  <a:noFill/>
                </a:ln>
                <a:solidFill>
                  <a:srgbClr val="0033CC"/>
                </a:solidFill>
                <a:effectLst/>
                <a:uLnTx/>
                <a:uFillTx/>
                <a:latin typeface="Arial" pitchFamily="34" charset="0"/>
                <a:ea typeface="+mn-ea"/>
                <a:cs typeface="Arial" pitchFamily="34" charset="0"/>
              </a:rPr>
              <a:t>“Since a thundercloud does not give any appreciable pressure fall [at the surface] but even a pressure rise, it would be unreasonable to assume that a magnifying of this process would cause the strongest pressure falls known”</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2400" b="0" i="0" u="none" strike="noStrike" kern="1200" cap="none" spc="0" normalizeH="0" baseline="0" noProof="0" dirty="0">
                <a:ln>
                  <a:noFill/>
                </a:ln>
                <a:solidFill>
                  <a:srgbClr val="0033CC"/>
                </a:solidFill>
                <a:effectLst/>
                <a:uLnTx/>
                <a:uFillTx/>
                <a:latin typeface="Arial" pitchFamily="34" charset="0"/>
                <a:ea typeface="+mn-ea"/>
                <a:cs typeface="Arial" pitchFamily="34" charset="0"/>
              </a:rPr>
              <a:t>             -- As paraphrased by Bergeron, QJRMS, 1954</a:t>
            </a:r>
          </a:p>
        </p:txBody>
      </p:sp>
    </p:spTree>
    <p:extLst>
      <p:ext uri="{BB962C8B-B14F-4D97-AF65-F5344CB8AC3E}">
        <p14:creationId xmlns:p14="http://schemas.microsoft.com/office/powerpoint/2010/main" val="39517521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554" name="Picture 4"/>
          <p:cNvPicPr>
            <a:picLocks noChangeAspect="1" noChangeArrowheads="1"/>
          </p:cNvPicPr>
          <p:nvPr/>
        </p:nvPicPr>
        <p:blipFill>
          <a:blip r:embed="rId3" cstate="print"/>
          <a:srcRect/>
          <a:stretch>
            <a:fillRect/>
          </a:stretch>
        </p:blipFill>
        <p:spPr bwMode="auto">
          <a:xfrm>
            <a:off x="1905000" y="1524000"/>
            <a:ext cx="5505450" cy="4568825"/>
          </a:xfrm>
          <a:prstGeom prst="rect">
            <a:avLst/>
          </a:prstGeom>
          <a:noFill/>
          <a:ln w="9525">
            <a:noFill/>
            <a:miter lim="800000"/>
            <a:headEnd/>
            <a:tailEnd/>
          </a:ln>
        </p:spPr>
      </p:pic>
      <p:sp>
        <p:nvSpPr>
          <p:cNvPr id="23555" name="Text Box 5"/>
          <p:cNvSpPr txBox="1">
            <a:spLocks noChangeArrowheads="1"/>
          </p:cNvSpPr>
          <p:nvPr/>
        </p:nvSpPr>
        <p:spPr bwMode="auto">
          <a:xfrm>
            <a:off x="1981200" y="838200"/>
            <a:ext cx="5715000" cy="457200"/>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2400" b="0" i="0" u="none" strike="noStrike" kern="1200" cap="none" spc="0" normalizeH="0" baseline="0" noProof="0" dirty="0">
                <a:ln>
                  <a:noFill/>
                </a:ln>
                <a:solidFill>
                  <a:srgbClr val="0000FF"/>
                </a:solidFill>
                <a:effectLst/>
                <a:uLnTx/>
                <a:uFillTx/>
                <a:latin typeface="Arial" pitchFamily="34" charset="0"/>
                <a:ea typeface="+mn-ea"/>
                <a:cs typeface="Arial" pitchFamily="34" charset="0"/>
              </a:rPr>
              <a:t>Diagram from Bergeron, QJRMS, 1954</a:t>
            </a:r>
          </a:p>
        </p:txBody>
      </p:sp>
      <p:sp>
        <p:nvSpPr>
          <p:cNvPr id="23556" name="Line 7"/>
          <p:cNvSpPr>
            <a:spLocks noChangeShapeType="1"/>
          </p:cNvSpPr>
          <p:nvPr/>
        </p:nvSpPr>
        <p:spPr bwMode="auto">
          <a:xfrm flipV="1">
            <a:off x="7239000" y="2438400"/>
            <a:ext cx="0" cy="990600"/>
          </a:xfrm>
          <a:prstGeom prst="line">
            <a:avLst/>
          </a:prstGeom>
          <a:noFill/>
          <a:ln w="38100">
            <a:solidFill>
              <a:schemeClr val="tx1"/>
            </a:solidFill>
            <a:round/>
            <a:headEn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3557" name="Line 8"/>
          <p:cNvSpPr>
            <a:spLocks noChangeShapeType="1"/>
          </p:cNvSpPr>
          <p:nvPr/>
        </p:nvSpPr>
        <p:spPr bwMode="auto">
          <a:xfrm>
            <a:off x="7239000" y="3429000"/>
            <a:ext cx="838200" cy="0"/>
          </a:xfrm>
          <a:prstGeom prst="line">
            <a:avLst/>
          </a:prstGeom>
          <a:noFill/>
          <a:ln w="38100">
            <a:solidFill>
              <a:schemeClr val="tx1"/>
            </a:solidFill>
            <a:round/>
            <a:headEn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3558" name="Text Box 10"/>
          <p:cNvSpPr txBox="1">
            <a:spLocks noChangeArrowheads="1"/>
          </p:cNvSpPr>
          <p:nvPr/>
        </p:nvSpPr>
        <p:spPr bwMode="auto">
          <a:xfrm>
            <a:off x="8077200" y="3200400"/>
            <a:ext cx="381000" cy="396875"/>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itchFamily="34" charset="0"/>
                <a:ea typeface="+mn-ea"/>
                <a:cs typeface="+mn-cs"/>
              </a:rPr>
              <a:t>x</a:t>
            </a:r>
          </a:p>
        </p:txBody>
      </p:sp>
      <p:sp>
        <p:nvSpPr>
          <p:cNvPr id="23559" name="Text Box 11"/>
          <p:cNvSpPr txBox="1">
            <a:spLocks noChangeArrowheads="1"/>
          </p:cNvSpPr>
          <p:nvPr/>
        </p:nvSpPr>
        <p:spPr bwMode="auto">
          <a:xfrm>
            <a:off x="7086600" y="2057400"/>
            <a:ext cx="381000" cy="396875"/>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itchFamily="34" charset="0"/>
                <a:ea typeface="+mn-ea"/>
                <a:cs typeface="+mn-cs"/>
              </a:rPr>
              <a:t>z</a:t>
            </a:r>
          </a:p>
        </p:txBody>
      </p:sp>
      <p:sp>
        <p:nvSpPr>
          <p:cNvPr id="23560" name="Line 12"/>
          <p:cNvSpPr>
            <a:spLocks noChangeShapeType="1"/>
          </p:cNvSpPr>
          <p:nvPr/>
        </p:nvSpPr>
        <p:spPr bwMode="auto">
          <a:xfrm flipV="1">
            <a:off x="7162800" y="4495800"/>
            <a:ext cx="0" cy="1066800"/>
          </a:xfrm>
          <a:prstGeom prst="line">
            <a:avLst/>
          </a:prstGeom>
          <a:noFill/>
          <a:ln w="38100">
            <a:solidFill>
              <a:schemeClr val="tx1"/>
            </a:solidFill>
            <a:round/>
            <a:headEn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3561" name="Line 13"/>
          <p:cNvSpPr>
            <a:spLocks noChangeShapeType="1"/>
          </p:cNvSpPr>
          <p:nvPr/>
        </p:nvSpPr>
        <p:spPr bwMode="auto">
          <a:xfrm>
            <a:off x="7162800" y="5562600"/>
            <a:ext cx="914400" cy="0"/>
          </a:xfrm>
          <a:prstGeom prst="line">
            <a:avLst/>
          </a:prstGeom>
          <a:noFill/>
          <a:ln w="38100">
            <a:solidFill>
              <a:schemeClr val="tx1"/>
            </a:solidFill>
            <a:round/>
            <a:headEn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3562" name="Text Box 14"/>
          <p:cNvSpPr txBox="1">
            <a:spLocks noChangeArrowheads="1"/>
          </p:cNvSpPr>
          <p:nvPr/>
        </p:nvSpPr>
        <p:spPr bwMode="auto">
          <a:xfrm>
            <a:off x="8077200" y="5334000"/>
            <a:ext cx="381000" cy="396875"/>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itchFamily="34" charset="0"/>
                <a:ea typeface="+mn-ea"/>
                <a:cs typeface="+mn-cs"/>
              </a:rPr>
              <a:t>x</a:t>
            </a:r>
          </a:p>
        </p:txBody>
      </p:sp>
      <p:sp>
        <p:nvSpPr>
          <p:cNvPr id="23563" name="Text Box 15"/>
          <p:cNvSpPr txBox="1">
            <a:spLocks noChangeArrowheads="1"/>
          </p:cNvSpPr>
          <p:nvPr/>
        </p:nvSpPr>
        <p:spPr bwMode="auto">
          <a:xfrm>
            <a:off x="7010400" y="4038600"/>
            <a:ext cx="381000" cy="396875"/>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itchFamily="34" charset="0"/>
                <a:ea typeface="+mn-ea"/>
                <a:cs typeface="+mn-cs"/>
              </a:rPr>
              <a:t>y</a:t>
            </a:r>
          </a:p>
        </p:txBody>
      </p:sp>
    </p:spTree>
    <p:extLst>
      <p:ext uri="{BB962C8B-B14F-4D97-AF65-F5344CB8AC3E}">
        <p14:creationId xmlns:p14="http://schemas.microsoft.com/office/powerpoint/2010/main" val="12688624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754293" y="338853"/>
            <a:ext cx="7886700" cy="4261068"/>
          </a:xfrm>
        </p:spPr>
        <p:txBody>
          <a:bodyPr>
            <a:normAutofit fontScale="92500" lnSpcReduction="10000"/>
          </a:bodyPr>
          <a:lstStyle/>
          <a:p>
            <a:r>
              <a:rPr lang="en-US" dirty="0" smtClean="0"/>
              <a:t> </a:t>
            </a:r>
            <a:r>
              <a:rPr lang="en-US" dirty="0" smtClean="0"/>
              <a:t> TC formation as a flux-driven phenomenon</a:t>
            </a:r>
          </a:p>
          <a:p>
            <a:endParaRPr lang="en-US" dirty="0" smtClean="0"/>
          </a:p>
          <a:p>
            <a:pPr lvl="1"/>
            <a:r>
              <a:rPr lang="en-US" dirty="0" smtClean="0"/>
              <a:t>Riehl (1950): </a:t>
            </a:r>
            <a:r>
              <a:rPr lang="en-US" i="1" dirty="0" smtClean="0"/>
              <a:t>A model for hurricane formation</a:t>
            </a:r>
          </a:p>
          <a:p>
            <a:pPr lvl="1"/>
            <a:endParaRPr lang="en-US" i="1" dirty="0" smtClean="0"/>
          </a:p>
          <a:p>
            <a:pPr lvl="1"/>
            <a:r>
              <a:rPr lang="en-US" dirty="0" smtClean="0"/>
              <a:t>Kleinschmidt (1951): </a:t>
            </a:r>
            <a:r>
              <a:rPr lang="en-US" i="1" dirty="0" smtClean="0"/>
              <a:t>Principles of the theory of tropical cyclones (in 	German)</a:t>
            </a:r>
          </a:p>
          <a:p>
            <a:pPr lvl="1"/>
            <a:endParaRPr lang="en-US" i="1" dirty="0" smtClean="0"/>
          </a:p>
          <a:p>
            <a:pPr lvl="1"/>
            <a:r>
              <a:rPr lang="en-US" dirty="0" smtClean="0"/>
              <a:t>Ooyama (1969): </a:t>
            </a:r>
            <a:r>
              <a:rPr lang="en-US" i="1" dirty="0" smtClean="0"/>
              <a:t>Numerical simulation of the life cycle of tropical 	cyclones </a:t>
            </a:r>
            <a:r>
              <a:rPr lang="en-US" dirty="0" smtClean="0"/>
              <a:t>(Note:  A foot in both camps)</a:t>
            </a:r>
          </a:p>
          <a:p>
            <a:pPr lvl="1"/>
            <a:endParaRPr lang="en-US" i="1" dirty="0" smtClean="0"/>
          </a:p>
          <a:p>
            <a:pPr lvl="1"/>
            <a:r>
              <a:rPr lang="en-US" dirty="0" smtClean="0"/>
              <a:t>Rosenthal</a:t>
            </a:r>
            <a:r>
              <a:rPr lang="en-US" dirty="0" smtClean="0"/>
              <a:t> (1971): </a:t>
            </a:r>
            <a:r>
              <a:rPr lang="en-US" i="1" dirty="0" smtClean="0"/>
              <a:t>The response of a tropical cyclone model to 	variations in boundary layer parameters, initial conditions, lateral 	boundary conditions, and domain size</a:t>
            </a:r>
          </a:p>
          <a:p>
            <a:pPr marL="342900" lvl="1" indent="0">
              <a:buNone/>
            </a:pPr>
            <a:endParaRPr lang="en-US" i="1" dirty="0" smtClean="0"/>
          </a:p>
          <a:p>
            <a:pPr lvl="1"/>
            <a:r>
              <a:rPr lang="en-US" dirty="0" smtClean="0"/>
              <a:t>Gray (1975):  </a:t>
            </a:r>
            <a:r>
              <a:rPr lang="en-US" i="1" dirty="0" smtClean="0"/>
              <a:t>Tropical Cyclone Genesis. (First to note role of cloud-	radiation interactions)</a:t>
            </a:r>
            <a:endParaRPr lang="en-US" i="1" dirty="0" smtClean="0"/>
          </a:p>
        </p:txBody>
      </p:sp>
      <p:sp>
        <p:nvSpPr>
          <p:cNvPr id="2" name="TextBox 1"/>
          <p:cNvSpPr txBox="1"/>
          <p:nvPr/>
        </p:nvSpPr>
        <p:spPr>
          <a:xfrm>
            <a:off x="376928" y="4341655"/>
            <a:ext cx="8201680" cy="2246769"/>
          </a:xfrm>
          <a:prstGeom prst="rect">
            <a:avLst/>
          </a:prstGeom>
          <a:noFill/>
        </p:spPr>
        <p:txBody>
          <a:bodyPr wrap="square" rtlCol="0">
            <a:spAutoFit/>
          </a:bodyPr>
          <a:lstStyle/>
          <a:p>
            <a:r>
              <a:rPr lang="en-US" sz="2000" dirty="0" smtClean="0">
                <a:solidFill>
                  <a:srgbClr val="0000FF"/>
                </a:solidFill>
                <a:latin typeface="Arial" panose="020B0604020202020204" pitchFamily="34" charset="0"/>
                <a:cs typeface="Arial" panose="020B0604020202020204" pitchFamily="34" charset="0"/>
              </a:rPr>
              <a:t>Example:</a:t>
            </a:r>
          </a:p>
          <a:p>
            <a:endParaRPr lang="en-US" sz="2000" dirty="0" smtClean="0">
              <a:solidFill>
                <a:srgbClr val="0000FF"/>
              </a:solidFill>
              <a:latin typeface="Arial" panose="020B0604020202020204" pitchFamily="34" charset="0"/>
              <a:cs typeface="Arial" panose="020B0604020202020204" pitchFamily="34" charset="0"/>
            </a:endParaRPr>
          </a:p>
          <a:p>
            <a:r>
              <a:rPr lang="en-US" sz="2000" i="1" dirty="0" smtClean="0">
                <a:solidFill>
                  <a:srgbClr val="0000FF"/>
                </a:solidFill>
                <a:latin typeface="Arial" panose="020B0604020202020204" pitchFamily="34" charset="0"/>
                <a:cs typeface="Arial" panose="020B0604020202020204" pitchFamily="34" charset="0"/>
              </a:rPr>
              <a:t>The </a:t>
            </a:r>
            <a:r>
              <a:rPr lang="en-US" sz="2000" i="1" dirty="0">
                <a:solidFill>
                  <a:srgbClr val="0000FF"/>
                </a:solidFill>
                <a:latin typeface="Arial" panose="020B0604020202020204" pitchFamily="34" charset="0"/>
                <a:cs typeface="Arial" panose="020B0604020202020204" pitchFamily="34" charset="0"/>
              </a:rPr>
              <a:t>heat removed from the sea by the storm is the basic energy</a:t>
            </a:r>
          </a:p>
          <a:p>
            <a:r>
              <a:rPr lang="en-US" sz="2000" i="1" dirty="0">
                <a:solidFill>
                  <a:srgbClr val="0000FF"/>
                </a:solidFill>
                <a:latin typeface="Arial" panose="020B0604020202020204" pitchFamily="34" charset="0"/>
                <a:cs typeface="Arial" panose="020B0604020202020204" pitchFamily="34" charset="0"/>
              </a:rPr>
              <a:t>source of </a:t>
            </a:r>
            <a:r>
              <a:rPr lang="en-US" sz="2000" i="1" dirty="0" smtClean="0">
                <a:solidFill>
                  <a:srgbClr val="0000FF"/>
                </a:solidFill>
                <a:latin typeface="Arial" panose="020B0604020202020204" pitchFamily="34" charset="0"/>
                <a:cs typeface="Arial" panose="020B0604020202020204" pitchFamily="34" charset="0"/>
              </a:rPr>
              <a:t>typhoon. In </a:t>
            </a:r>
            <a:r>
              <a:rPr lang="en-US" sz="2000" i="1" dirty="0">
                <a:solidFill>
                  <a:srgbClr val="0000FF"/>
                </a:solidFill>
                <a:latin typeface="Arial" panose="020B0604020202020204" pitchFamily="34" charset="0"/>
                <a:cs typeface="Arial" panose="020B0604020202020204" pitchFamily="34" charset="0"/>
              </a:rPr>
              <a:t>comparison to </a:t>
            </a:r>
            <a:r>
              <a:rPr lang="en-US" sz="2000" i="1" dirty="0" smtClean="0">
                <a:solidFill>
                  <a:srgbClr val="0000FF"/>
                </a:solidFill>
                <a:latin typeface="Arial" panose="020B0604020202020204" pitchFamily="34" charset="0"/>
                <a:cs typeface="Arial" panose="020B0604020202020204" pitchFamily="34" charset="0"/>
              </a:rPr>
              <a:t>it</a:t>
            </a:r>
            <a:r>
              <a:rPr lang="en-US" sz="2000" i="1" dirty="0">
                <a:solidFill>
                  <a:srgbClr val="0000FF"/>
                </a:solidFill>
                <a:latin typeface="Arial" panose="020B0604020202020204" pitchFamily="34" charset="0"/>
                <a:cs typeface="Arial" panose="020B0604020202020204" pitchFamily="34" charset="0"/>
              </a:rPr>
              <a:t>, the latent heat </a:t>
            </a:r>
            <a:r>
              <a:rPr lang="en-US" sz="2000" i="1" dirty="0" smtClean="0">
                <a:solidFill>
                  <a:srgbClr val="0000FF"/>
                </a:solidFill>
                <a:latin typeface="Arial" panose="020B0604020202020204" pitchFamily="34" charset="0"/>
                <a:cs typeface="Arial" panose="020B0604020202020204" pitchFamily="34" charset="0"/>
              </a:rPr>
              <a:t>of the </a:t>
            </a:r>
            <a:r>
              <a:rPr lang="en-US" sz="2000" i="1" dirty="0">
                <a:solidFill>
                  <a:srgbClr val="0000FF"/>
                </a:solidFill>
                <a:latin typeface="Arial" panose="020B0604020202020204" pitchFamily="34" charset="0"/>
                <a:cs typeface="Arial" panose="020B0604020202020204" pitchFamily="34" charset="0"/>
              </a:rPr>
              <a:t>water </a:t>
            </a:r>
            <a:r>
              <a:rPr lang="en-US" sz="2000" i="1" dirty="0" err="1">
                <a:solidFill>
                  <a:srgbClr val="0000FF"/>
                </a:solidFill>
                <a:latin typeface="Arial" panose="020B0604020202020204" pitchFamily="34" charset="0"/>
                <a:cs typeface="Arial" panose="020B0604020202020204" pitchFamily="34" charset="0"/>
              </a:rPr>
              <a:t>vapour</a:t>
            </a:r>
            <a:r>
              <a:rPr lang="en-US" sz="2000" i="1" dirty="0">
                <a:solidFill>
                  <a:srgbClr val="0000FF"/>
                </a:solidFill>
                <a:latin typeface="Arial" panose="020B0604020202020204" pitchFamily="34" charset="0"/>
                <a:cs typeface="Arial" panose="020B0604020202020204" pitchFamily="34" charset="0"/>
              </a:rPr>
              <a:t>, </a:t>
            </a:r>
            <a:r>
              <a:rPr lang="en-US" sz="2000" i="1" dirty="0" smtClean="0">
                <a:solidFill>
                  <a:srgbClr val="0000FF"/>
                </a:solidFill>
                <a:latin typeface="Arial" panose="020B0604020202020204" pitchFamily="34" charset="0"/>
                <a:cs typeface="Arial" panose="020B0604020202020204" pitchFamily="34" charset="0"/>
              </a:rPr>
              <a:t>which the </a:t>
            </a:r>
            <a:r>
              <a:rPr lang="en-US" sz="2000" i="1" dirty="0">
                <a:solidFill>
                  <a:srgbClr val="0000FF"/>
                </a:solidFill>
                <a:latin typeface="Arial" panose="020B0604020202020204" pitchFamily="34" charset="0"/>
                <a:cs typeface="Arial" panose="020B0604020202020204" pitchFamily="34" charset="0"/>
              </a:rPr>
              <a:t>air carries with it from the </a:t>
            </a:r>
            <a:r>
              <a:rPr lang="en-US" sz="2000" i="1" dirty="0" smtClean="0">
                <a:solidFill>
                  <a:srgbClr val="0000FF"/>
                </a:solidFill>
                <a:latin typeface="Arial" panose="020B0604020202020204" pitchFamily="34" charset="0"/>
                <a:cs typeface="Arial" panose="020B0604020202020204" pitchFamily="34" charset="0"/>
              </a:rPr>
              <a:t>outside, plays </a:t>
            </a:r>
            <a:r>
              <a:rPr lang="en-US" sz="2000" i="1" dirty="0">
                <a:solidFill>
                  <a:srgbClr val="0000FF"/>
                </a:solidFill>
                <a:latin typeface="Arial" panose="020B0604020202020204" pitchFamily="34" charset="0"/>
                <a:cs typeface="Arial" panose="020B0604020202020204" pitchFamily="34" charset="0"/>
              </a:rPr>
              <a:t>no more than a secondary </a:t>
            </a:r>
            <a:r>
              <a:rPr lang="en-US" sz="2000" i="1" dirty="0" smtClean="0">
                <a:solidFill>
                  <a:srgbClr val="0000FF"/>
                </a:solidFill>
                <a:latin typeface="Arial" panose="020B0604020202020204" pitchFamily="34" charset="0"/>
                <a:cs typeface="Arial" panose="020B0604020202020204" pitchFamily="34" charset="0"/>
              </a:rPr>
              <a:t>role.  </a:t>
            </a:r>
          </a:p>
          <a:p>
            <a:r>
              <a:rPr lang="en-US" sz="2000" i="1" dirty="0">
                <a:solidFill>
                  <a:srgbClr val="0000FF"/>
                </a:solidFill>
                <a:latin typeface="Arial" panose="020B0604020202020204" pitchFamily="34" charset="0"/>
                <a:cs typeface="Arial" panose="020B0604020202020204" pitchFamily="34" charset="0"/>
              </a:rPr>
              <a:t>	</a:t>
            </a:r>
            <a:r>
              <a:rPr lang="en-US" sz="2000" i="1" dirty="0" smtClean="0">
                <a:solidFill>
                  <a:srgbClr val="0000FF"/>
                </a:solidFill>
                <a:latin typeface="Arial" panose="020B0604020202020204" pitchFamily="34" charset="0"/>
                <a:cs typeface="Arial" panose="020B0604020202020204" pitchFamily="34" charset="0"/>
              </a:rPr>
              <a:t>			- </a:t>
            </a:r>
            <a:r>
              <a:rPr lang="en-US" sz="2000" dirty="0" smtClean="0">
                <a:solidFill>
                  <a:srgbClr val="0000FF"/>
                </a:solidFill>
                <a:latin typeface="Arial" panose="020B0604020202020204" pitchFamily="34" charset="0"/>
                <a:cs typeface="Arial" panose="020B0604020202020204" pitchFamily="34" charset="0"/>
              </a:rPr>
              <a:t>Ernst Kleinschmidt, 1951</a:t>
            </a:r>
            <a:endParaRPr lang="en-US" sz="2000" dirty="0" smtClean="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7530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8674" name="Picture 3" descr="vamp"/>
          <p:cNvPicPr>
            <a:picLocks noChangeAspect="1" noChangeArrowheads="1"/>
          </p:cNvPicPr>
          <p:nvPr/>
        </p:nvPicPr>
        <p:blipFill>
          <a:blip r:embed="rId3" cstate="print"/>
          <a:srcRect/>
          <a:stretch>
            <a:fillRect/>
          </a:stretch>
        </p:blipFill>
        <p:spPr bwMode="auto">
          <a:xfrm>
            <a:off x="1066800" y="990600"/>
            <a:ext cx="7467600" cy="5602288"/>
          </a:xfrm>
          <a:prstGeom prst="rect">
            <a:avLst/>
          </a:prstGeom>
          <a:noFill/>
          <a:ln w="9525">
            <a:noFill/>
            <a:miter lim="800000"/>
            <a:headEnd/>
            <a:tailEnd/>
          </a:ln>
        </p:spPr>
      </p:pic>
      <p:sp>
        <p:nvSpPr>
          <p:cNvPr id="98308" name="Text Box 4"/>
          <p:cNvSpPr txBox="1">
            <a:spLocks noChangeArrowheads="1"/>
          </p:cNvSpPr>
          <p:nvPr/>
        </p:nvSpPr>
        <p:spPr bwMode="auto">
          <a:xfrm>
            <a:off x="990600" y="304800"/>
            <a:ext cx="7543800" cy="461665"/>
          </a:xfrm>
          <a:prstGeom prst="rect">
            <a:avLst/>
          </a:prstGeom>
          <a:noFill/>
          <a:ln w="9525">
            <a:noFill/>
            <a:miter lim="800000"/>
            <a:headEnd/>
            <a:tailEnd/>
          </a:ln>
          <a:effectLst/>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2400" b="0" i="0" u="none" strike="noStrike" kern="1200" cap="none" spc="0" normalizeH="0" baseline="0" noProof="0" dirty="0">
                <a:ln>
                  <a:noFill/>
                </a:ln>
                <a:solidFill>
                  <a:srgbClr val="0033CC"/>
                </a:solidFill>
                <a:effectLst>
                  <a:outerShdw blurRad="38100" dist="38100" dir="2700000" algn="tl">
                    <a:srgbClr val="000000">
                      <a:alpha val="43137"/>
                    </a:srgbClr>
                  </a:outerShdw>
                </a:effectLst>
                <a:uLnTx/>
                <a:uFillTx/>
                <a:latin typeface="Arial" pitchFamily="34" charset="0"/>
                <a:ea typeface="+mn-ea"/>
                <a:cs typeface="Arial" pitchFamily="34" charset="0"/>
              </a:rPr>
              <a:t>Simulations Using Balanced Axisymmetric Model</a:t>
            </a:r>
          </a:p>
        </p:txBody>
      </p:sp>
    </p:spTree>
    <p:extLst>
      <p:ext uri="{BB962C8B-B14F-4D97-AF65-F5344CB8AC3E}">
        <p14:creationId xmlns:p14="http://schemas.microsoft.com/office/powerpoint/2010/main" val="3126972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Text Box 2"/>
          <p:cNvSpPr txBox="1">
            <a:spLocks noChangeArrowheads="1"/>
          </p:cNvSpPr>
          <p:nvPr/>
        </p:nvSpPr>
        <p:spPr bwMode="auto">
          <a:xfrm>
            <a:off x="609600" y="304800"/>
            <a:ext cx="8077200" cy="461665"/>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2400" b="0" i="0" u="none" strike="noStrike" kern="1200" cap="none" spc="0" normalizeH="0" baseline="0" noProof="0" dirty="0">
                <a:ln>
                  <a:noFill/>
                </a:ln>
                <a:solidFill>
                  <a:srgbClr val="0033CC"/>
                </a:solidFill>
                <a:effectLst>
                  <a:outerShdw blurRad="38100" dist="38100" dir="2700000" algn="tl">
                    <a:srgbClr val="000000">
                      <a:alpha val="43137"/>
                    </a:srgbClr>
                  </a:outerShdw>
                </a:effectLst>
                <a:uLnTx/>
                <a:uFillTx/>
                <a:latin typeface="Arial" pitchFamily="34" charset="0"/>
                <a:ea typeface="+mn-ea"/>
                <a:cs typeface="Arial" pitchFamily="34" charset="0"/>
              </a:rPr>
              <a:t>Saturate troposphere inside 100 km in initial state:</a:t>
            </a:r>
          </a:p>
        </p:txBody>
      </p:sp>
      <p:pic>
        <p:nvPicPr>
          <p:cNvPr id="29699" name="Picture 3" descr="vamp2"/>
          <p:cNvPicPr>
            <a:picLocks noChangeAspect="1" noChangeArrowheads="1"/>
          </p:cNvPicPr>
          <p:nvPr/>
        </p:nvPicPr>
        <p:blipFill>
          <a:blip r:embed="rId3" cstate="print"/>
          <a:srcRect/>
          <a:stretch>
            <a:fillRect/>
          </a:stretch>
        </p:blipFill>
        <p:spPr bwMode="auto">
          <a:xfrm>
            <a:off x="1143000" y="857250"/>
            <a:ext cx="7239000" cy="5430838"/>
          </a:xfrm>
          <a:prstGeom prst="rect">
            <a:avLst/>
          </a:prstGeom>
          <a:noFill/>
          <a:ln w="9525">
            <a:noFill/>
            <a:miter lim="800000"/>
            <a:headEnd/>
            <a:tailEnd/>
          </a:ln>
        </p:spPr>
      </p:pic>
    </p:spTree>
    <p:extLst>
      <p:ext uri="{BB962C8B-B14F-4D97-AF65-F5344CB8AC3E}">
        <p14:creationId xmlns:p14="http://schemas.microsoft.com/office/powerpoint/2010/main" val="13169311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000" dirty="0" smtClean="0">
            <a:solidFill>
              <a:srgbClr val="0000FF"/>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Presentation1" id="{2A6F739F-3A09-4ADA-8776-2093663EFD9D}" vid="{40672A34-E831-4C6B-9417-51759A73FF00}"/>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000" dirty="0" smtClean="0">
            <a:solidFill>
              <a:srgbClr val="0000FF"/>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Ariel2.potx" id="{8D7F14D1-26D0-4A26-ABBD-DD2D7DC99EAF}" vid="{DA866886-4644-4880-8314-28E7856239F6}"/>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Ariel</Template>
  <TotalTime>569</TotalTime>
  <Words>704</Words>
  <Application>Microsoft Office PowerPoint</Application>
  <PresentationFormat>On-screen Show (4:3)</PresentationFormat>
  <Paragraphs>78</Paragraphs>
  <Slides>16</Slides>
  <Notes>10</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16</vt:i4>
      </vt:variant>
    </vt:vector>
  </HeadingPairs>
  <TitlesOfParts>
    <vt:vector size="24" baseType="lpstr">
      <vt:lpstr>Arial</vt:lpstr>
      <vt:lpstr>Calibri</vt:lpstr>
      <vt:lpstr>Calibri Light</vt:lpstr>
      <vt:lpstr>Helvetica</vt:lpstr>
      <vt:lpstr>Office Theme</vt:lpstr>
      <vt:lpstr>1_Office Theme</vt:lpstr>
      <vt:lpstr>6_Office Theme</vt:lpstr>
      <vt:lpstr>2_Office Theme</vt:lpstr>
      <vt:lpstr>David Raymond’s Work on Tropical Cyclogenesis: The Tropical Experiment in Mexico (TEXMEX), 1991</vt:lpstr>
      <vt:lpstr>Program</vt:lpstr>
      <vt:lpstr>Two Distinct Threads of Genesis Theories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David Raymond’s Work on Tropical Cyclogenesis: The Tropical Experiment in Mexico (TEXMEX), 1992</dc:title>
  <dc:creator>Kerry</dc:creator>
  <cp:lastModifiedBy>Kerry</cp:lastModifiedBy>
  <cp:revision>10</cp:revision>
  <dcterms:created xsi:type="dcterms:W3CDTF">2018-01-06T14:24:16Z</dcterms:created>
  <dcterms:modified xsi:type="dcterms:W3CDTF">2018-01-06T23:54:00Z</dcterms:modified>
</cp:coreProperties>
</file>