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11" r:id="rId5"/>
    <p:sldMasterId id="2147483724" r:id="rId6"/>
    <p:sldMasterId id="2147483737" r:id="rId7"/>
    <p:sldMasterId id="2147483749" r:id="rId8"/>
    <p:sldMasterId id="2147483761" r:id="rId9"/>
    <p:sldMasterId id="2147483774" r:id="rId10"/>
    <p:sldMasterId id="2147483786" r:id="rId11"/>
    <p:sldMasterId id="2147483798" r:id="rId12"/>
    <p:sldMasterId id="2147483812" r:id="rId13"/>
  </p:sldMasterIdLst>
  <p:notesMasterIdLst>
    <p:notesMasterId r:id="rId72"/>
  </p:notesMasterIdLst>
  <p:sldIdLst>
    <p:sldId id="257" r:id="rId14"/>
    <p:sldId id="256" r:id="rId15"/>
    <p:sldId id="298" r:id="rId16"/>
    <p:sldId id="260" r:id="rId17"/>
    <p:sldId id="403" r:id="rId18"/>
    <p:sldId id="402" r:id="rId19"/>
    <p:sldId id="458" r:id="rId20"/>
    <p:sldId id="401" r:id="rId21"/>
    <p:sldId id="552" r:id="rId22"/>
    <p:sldId id="553" r:id="rId23"/>
    <p:sldId id="625" r:id="rId24"/>
    <p:sldId id="626" r:id="rId25"/>
    <p:sldId id="654" r:id="rId26"/>
    <p:sldId id="651" r:id="rId27"/>
    <p:sldId id="652" r:id="rId28"/>
    <p:sldId id="387" r:id="rId29"/>
    <p:sldId id="646" r:id="rId30"/>
    <p:sldId id="397" r:id="rId31"/>
    <p:sldId id="637" r:id="rId32"/>
    <p:sldId id="479" r:id="rId33"/>
    <p:sldId id="634" r:id="rId34"/>
    <p:sldId id="642" r:id="rId35"/>
    <p:sldId id="296" r:id="rId36"/>
    <p:sldId id="480" r:id="rId37"/>
    <p:sldId id="289" r:id="rId38"/>
    <p:sldId id="271" r:id="rId39"/>
    <p:sldId id="272" r:id="rId40"/>
    <p:sldId id="276" r:id="rId41"/>
    <p:sldId id="493" r:id="rId42"/>
    <p:sldId id="278" r:id="rId43"/>
    <p:sldId id="516" r:id="rId44"/>
    <p:sldId id="282" r:id="rId45"/>
    <p:sldId id="647" r:id="rId46"/>
    <p:sldId id="286" r:id="rId47"/>
    <p:sldId id="476" r:id="rId48"/>
    <p:sldId id="322" r:id="rId49"/>
    <p:sldId id="323" r:id="rId50"/>
    <p:sldId id="368" r:id="rId51"/>
    <p:sldId id="380" r:id="rId52"/>
    <p:sldId id="444" r:id="rId53"/>
    <p:sldId id="643" r:id="rId54"/>
    <p:sldId id="481" r:id="rId55"/>
    <p:sldId id="451" r:id="rId56"/>
    <p:sldId id="450" r:id="rId57"/>
    <p:sldId id="449" r:id="rId58"/>
    <p:sldId id="478" r:id="rId59"/>
    <p:sldId id="645" r:id="rId60"/>
    <p:sldId id="487" r:id="rId61"/>
    <p:sldId id="521" r:id="rId62"/>
    <p:sldId id="453" r:id="rId63"/>
    <p:sldId id="648" r:id="rId64"/>
    <p:sldId id="649" r:id="rId65"/>
    <p:sldId id="492" r:id="rId66"/>
    <p:sldId id="644" r:id="rId67"/>
    <p:sldId id="307" r:id="rId68"/>
    <p:sldId id="627" r:id="rId69"/>
    <p:sldId id="285" r:id="rId70"/>
    <p:sldId id="653"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F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1608" autoAdjust="0"/>
  </p:normalViewPr>
  <p:slideViewPr>
    <p:cSldViewPr snapToGrid="0">
      <p:cViewPr varScale="1">
        <p:scale>
          <a:sx n="89" d="100"/>
          <a:sy n="89" d="100"/>
        </p:scale>
        <p:origin x="6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5005C-76C3-4381-B7B7-2B20D3C13D07}" type="datetimeFigureOut">
              <a:rPr lang="en-US" smtClean="0"/>
              <a:t>10/21/2022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91582-C70D-4B73-9956-90976236B428}" type="slidenum">
              <a:rPr lang="en-US" smtClean="0"/>
              <a:t>‹#›</a:t>
            </a:fld>
            <a:endParaRPr lang="en-US"/>
          </a:p>
        </p:txBody>
      </p:sp>
    </p:spTree>
    <p:extLst>
      <p:ext uri="{BB962C8B-B14F-4D97-AF65-F5344CB8AC3E}">
        <p14:creationId xmlns:p14="http://schemas.microsoft.com/office/powerpoint/2010/main" val="262629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pPr fontAlgn="base">
                <a:spcBef>
                  <a:spcPct val="0"/>
                </a:spcBef>
                <a:spcAft>
                  <a:spcPct val="0"/>
                </a:spcAft>
                <a:defRPr/>
              </a:pPr>
              <a:t>3</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501394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8A7DBC0E-4039-496B-B1BC-21BB046D259F}"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989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555555"/>
                </a:solidFill>
                <a:effectLst/>
                <a:latin typeface="Open Sans" panose="020B0604020202020204" pitchFamily="34" charset="0"/>
              </a:rPr>
              <a:t>C. Maio and R. Sullivan retrieved a core containing a record of ancient hurricane activity in Lane’s Delight Blue Hole in the Bahamas.   The 12 m core spanned from the upper right of the photo with Maio holding the bottom of the core barrel to the bottom left of the photo with Sullivan’s line going into the water.</a:t>
            </a:r>
            <a:endParaRPr lang="en-US" dirty="0"/>
          </a:p>
        </p:txBody>
      </p:sp>
      <p:sp>
        <p:nvSpPr>
          <p:cNvPr id="4" name="Slide Number Placeholder 3"/>
          <p:cNvSpPr>
            <a:spLocks noGrp="1"/>
          </p:cNvSpPr>
          <p:nvPr>
            <p:ph type="sldNum" sz="quarter" idx="5"/>
          </p:nvPr>
        </p:nvSpPr>
        <p:spPr/>
        <p:txBody>
          <a:bodyPr/>
          <a:lstStyle/>
          <a:p>
            <a:fld id="{BDE91582-C70D-4B73-9956-90976236B428}" type="slidenum">
              <a:rPr lang="en-US" smtClean="0"/>
              <a:t>17</a:t>
            </a:fld>
            <a:endParaRPr lang="en-US"/>
          </a:p>
        </p:txBody>
      </p:sp>
    </p:spTree>
    <p:extLst>
      <p:ext uri="{BB962C8B-B14F-4D97-AF65-F5344CB8AC3E}">
        <p14:creationId xmlns:p14="http://schemas.microsoft.com/office/powerpoint/2010/main" val="160864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61A67D-62F8-4BB4-ADE3-DF8E07CE92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65566-A9CF-40AD-B089-D6685655DB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7F7E8-FB8B-4F4F-941F-D548BD71E3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01B33-9208-4969-A286-366ED0A4F0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EA497-4F16-468D-8E2F-2EE0E75C5C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740301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C73B0-C179-4EE2-8378-C4650C53E2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679546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6A47A-98FF-4535-B6E5-9BB9E31D6D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extLst>
      <p:ext uri="{BB962C8B-B14F-4D97-AF65-F5344CB8AC3E}">
        <p14:creationId xmlns:p14="http://schemas.microsoft.com/office/powerpoint/2010/main" val="3951398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568ACE-0697-41E3-A5A4-1508FA7F34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98769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75AED7-2B9E-4464-9102-73AC1DCEA7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17023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555C5-7FB3-4562-A05A-7A98E20A079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97730" name="Rectangle 2"/>
          <p:cNvSpPr>
            <a:spLocks noGrp="1" noRot="1" noChangeAspect="1" noChangeArrowheads="1" noTextEdit="1"/>
          </p:cNvSpPr>
          <p:nvPr>
            <p:ph type="sldImg"/>
          </p:nvPr>
        </p:nvSpPr>
        <p:spPr>
          <a:ln/>
        </p:spPr>
      </p:sp>
      <p:sp>
        <p:nvSpPr>
          <p:cNvPr id="1097731" name="Rectangle 3"/>
          <p:cNvSpPr>
            <a:spLocks noGrp="1" noChangeArrowheads="1"/>
          </p:cNvSpPr>
          <p:nvPr>
            <p:ph type="body" idx="1"/>
          </p:nvPr>
        </p:nvSpPr>
        <p:spPr/>
        <p:txBody>
          <a:bodyPr/>
          <a:lstStyle/>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compression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r>
              <a:rPr lang="en-US" b="1" u="sng"/>
              <a:t>Definitions</a:t>
            </a:r>
          </a:p>
          <a:p>
            <a:r>
              <a:rPr lang="en-US"/>
              <a:t>The</a:t>
            </a:r>
            <a:r>
              <a:rPr lang="en-US" b="1"/>
              <a:t> Carnot heat engine </a:t>
            </a:r>
            <a:r>
              <a:rPr lang="en-US"/>
              <a:t>uses a particular thermodynamic cycle studied by Nicolas Léonard Sadi Carnot in the 1820s and expanded upon by Thomas Benoit in the 1840s and 50s. A heat engine is an engine that uses heat to produce mechanical work by carrying a working substance through a cyclic process from and for more information see http://en.wikipedia.org/wiki/Carnot_heat_engine). </a:t>
            </a:r>
          </a:p>
          <a:p>
            <a:r>
              <a:rPr lang="en-US"/>
              <a:t> </a:t>
            </a:r>
          </a:p>
          <a:p>
            <a:r>
              <a:rPr lang="en-US" b="1"/>
              <a:t>Entropy </a:t>
            </a:r>
            <a:r>
              <a:rPr lang="en-US"/>
              <a:t>is the measure of disorganization or degradation in the universe that reduces available energy, or tendency of available energy to dwindle. Chaos, opposite of order (from www.himalayasaltcrystal.com/glossary.htm).</a:t>
            </a:r>
            <a:br>
              <a:rPr lang="en-US"/>
            </a:br>
            <a:endParaRPr lang="en-US"/>
          </a:p>
          <a:p>
            <a:r>
              <a:rPr lang="en-US" b="1"/>
              <a:t>Latent heat </a:t>
            </a:r>
            <a:r>
              <a:rPr lang="en-US"/>
              <a:t>is the energy released or absorbed during a change of state (from www.indiaweather.in/gloss_j.asp).</a:t>
            </a:r>
          </a:p>
          <a:p>
            <a:endParaRPr lang="en-US"/>
          </a:p>
          <a:p>
            <a:r>
              <a:rPr lang="en-US" b="1"/>
              <a:t>Sensible heat </a:t>
            </a:r>
            <a:r>
              <a:rPr lang="en-US"/>
              <a:t>is the heat that can be felt or sensed. The energy input which causes an increase or decrease in temperature (from www.aaronprocess.com/glossary.asp).</a:t>
            </a:r>
          </a:p>
          <a:p>
            <a:endParaRPr lang="en-US" b="1"/>
          </a:p>
          <a:p>
            <a:r>
              <a:rPr lang="en-US" b="1"/>
              <a:t>Adiabatic </a:t>
            </a:r>
            <a:r>
              <a:rPr lang="en-US"/>
              <a:t>refers to changes in temperature caused by the</a:t>
            </a:r>
            <a:r>
              <a:rPr lang="en-US" b="1"/>
              <a:t> expansion </a:t>
            </a:r>
            <a:r>
              <a:rPr lang="en-US"/>
              <a:t>(cooling) or</a:t>
            </a:r>
            <a:r>
              <a:rPr lang="en-US" b="1"/>
              <a:t> compression </a:t>
            </a:r>
            <a:r>
              <a:rPr lang="en-US"/>
              <a:t>(warming) of a body of air as it rises or descends in the atmosphere, with no exchange of heat with the surrounding air (www.bbc.co.uk/weather/weatherwise/glossary/).</a:t>
            </a:r>
            <a:endParaRPr lang="en-US" b="1"/>
          </a:p>
          <a:p>
            <a:endParaRPr lang="en-US" b="1"/>
          </a:p>
          <a:p>
            <a:r>
              <a:rPr lang="en-US"/>
              <a:t>The</a:t>
            </a:r>
            <a:r>
              <a:rPr lang="en-US" b="1"/>
              <a:t> troposphere </a:t>
            </a:r>
            <a:r>
              <a:rPr lang="en-US"/>
              <a:t>is the lowest layer of the atmosphere and contains about 95 percent of the mass of air in the Earth's atmosphere. The troposphere extends from the Earth's surface up to about 10 to 15 kilometers. All weather processes take place in the troposphere. Ozone that is formed in the troposphere plays a significant role in both the greenhouse gas effect and urban smog (from ilrdss.sws.uiuc.edu/glossary/glossary_allresults.asp?glosID=T&amp;page=5).</a:t>
            </a:r>
          </a:p>
          <a:p>
            <a:endParaRPr lang="en-US"/>
          </a:p>
          <a:p>
            <a:r>
              <a:rPr lang="en-US"/>
              <a:t>The</a:t>
            </a:r>
            <a:r>
              <a:rPr lang="en-US" b="1"/>
              <a:t> Stratosphere </a:t>
            </a:r>
            <a:r>
              <a:rPr lang="en-US"/>
              <a:t>is the layer of atmosphere that lies about 15 to 50 kilometres above the Earth's surface. In the stratosphere, the temperature rises with increasing height, which is the opposite of the situation in the lower atmosphere. Ozone occurs in minute quantities throughout the full depth of the atmosphere, but</a:t>
            </a:r>
            <a:r>
              <a:rPr lang="en-US" b="1"/>
              <a:t> </a:t>
            </a:r>
            <a:r>
              <a:rPr lang="en-US"/>
              <a:t>its concentration peaks within the stratosphere at an altitude of about 35 kilometres. This is referred to as the ozone layer. There is little up-and-down air movement in the stratosphere, so the ozone layer stays in position (from www.science.org.au/nova/004/004glo.htm)/</a:t>
            </a:r>
          </a:p>
          <a:p>
            <a:endParaRPr lang="en-US"/>
          </a:p>
          <a:p>
            <a:r>
              <a:rPr lang="en-US"/>
              <a:t>The</a:t>
            </a:r>
            <a:r>
              <a:rPr lang="en-US" b="1"/>
              <a:t> tropopause </a:t>
            </a:r>
            <a:r>
              <a:rPr lang="en-US"/>
              <a:t>is a boundary region in the atmosphere between the troposphere and the stratosphere (from en.wikipedia.org/wiki/Tropopause). </a:t>
            </a:r>
          </a:p>
          <a:p>
            <a:endParaRPr lang="en-US"/>
          </a:p>
          <a:p>
            <a:r>
              <a:rPr lang="en-US" b="1">
                <a:cs typeface="Arial" charset="0"/>
              </a:rPr>
              <a:t>Electromagnetic radiation </a:t>
            </a:r>
            <a:r>
              <a:rPr lang="en-US">
                <a:cs typeface="Arial" charset="0"/>
              </a:rPr>
              <a:t>refers to energy transfer </a:t>
            </a:r>
            <a:r>
              <a:rPr lang="en-US"/>
              <a:t>in the form of  electric and magnetic waves that travel at the speed of light. Examples: light, radio waves, gamma rays, x-rays (from ie.lbl.gov/education/glossary/Glossary.htm).</a:t>
            </a:r>
            <a:br>
              <a:rPr lang="en-US"/>
            </a:br>
            <a:endParaRPr lang="en-US">
              <a:cs typeface="Arial" charset="0"/>
            </a:endParaRPr>
          </a:p>
          <a:p>
            <a:r>
              <a:rPr lang="en-US" b="1"/>
              <a:t>Isothermal</a:t>
            </a:r>
            <a:r>
              <a:rPr lang="en-US"/>
              <a:t> means to have equal or constant temperature with respect to either space or time (from www.4wx.com/glossary/i.php).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3EF8687-DAA5-40A8-AE4E-16EBD794C054}"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940892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D1C3D-91E2-4F08-8C51-CB7AC6C2E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158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08DA8-29FA-47AE-885B-FC0463161E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5651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568ACE-0697-41E3-A5A4-1508FA7F3431}" type="slidenum">
              <a:rPr lang="en-US" smtClean="0"/>
              <a:pPr fontAlgn="base">
                <a:spcBef>
                  <a:spcPct val="0"/>
                </a:spcBef>
                <a:spcAft>
                  <a:spcPct val="0"/>
                </a:spcAft>
                <a:defRPr/>
              </a:pPr>
              <a:t>5</a:t>
            </a:fld>
            <a:endParaRPr lang="en-US"/>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28137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6933CB9C-65E1-4964-BBF7-124791BDAAAB}" type="slidenum">
              <a:rPr lang="en-US" smtClean="0"/>
              <a:pPr>
                <a:defRPr/>
              </a:pPr>
              <a:t>6</a:t>
            </a:fld>
            <a:endParaRPr lang="en-US"/>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31176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solidFill>
                  <a:prstClr val="black"/>
                </a:solidFill>
              </a:rPr>
              <a:pPr fontAlgn="base">
                <a:spcBef>
                  <a:spcPct val="0"/>
                </a:spcBef>
                <a:spcAft>
                  <a:spcPct val="0"/>
                </a:spcAft>
                <a:defRPr/>
              </a:pPr>
              <a:t>7</a:t>
            </a:fld>
            <a:endParaRPr lang="en-US">
              <a:solidFill>
                <a:prstClr val="black"/>
              </a:solidFill>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887442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Columbus’s 4</a:t>
            </a:r>
            <a:r>
              <a:rPr lang="en-US" sz="1200" kern="1200" baseline="30000" dirty="0">
                <a:solidFill>
                  <a:schemeClr val="tx1"/>
                </a:solidFill>
                <a:latin typeface="+mn-lt"/>
                <a:ea typeface="+mn-ea"/>
                <a:cs typeface="+mn-cs"/>
              </a:rPr>
              <a:t>th</a:t>
            </a:r>
            <a:r>
              <a:rPr lang="en-US" sz="1200" kern="1200" baseline="0" dirty="0">
                <a:solidFill>
                  <a:schemeClr val="tx1"/>
                </a:solidFill>
                <a:latin typeface="+mn-lt"/>
                <a:ea typeface="+mn-ea"/>
                <a:cs typeface="+mn-cs"/>
              </a:rPr>
              <a:t> voyage, 1502. Don Nicholas de </a:t>
            </a:r>
            <a:r>
              <a:rPr lang="en-US" sz="1200" kern="1200" baseline="0" dirty="0" err="1">
                <a:solidFill>
                  <a:schemeClr val="tx1"/>
                </a:solidFill>
                <a:latin typeface="+mn-lt"/>
                <a:ea typeface="+mn-ea"/>
                <a:cs typeface="+mn-cs"/>
              </a:rPr>
              <a:t>Orvando</a:t>
            </a:r>
            <a:r>
              <a:rPr lang="en-US" sz="1200" kern="1200" baseline="0" dirty="0">
                <a:solidFill>
                  <a:schemeClr val="tx1"/>
                </a:solidFill>
                <a:latin typeface="+mn-lt"/>
                <a:ea typeface="+mn-ea"/>
                <a:cs typeface="+mn-cs"/>
              </a:rPr>
              <a:t>, the governor of Hispaniola refused entry to Santo Domingo.  See notes (2)</a:t>
            </a:r>
            <a:endParaRPr lang="en-US" dirty="0"/>
          </a:p>
        </p:txBody>
      </p:sp>
      <p:sp>
        <p:nvSpPr>
          <p:cNvPr id="4" name="Slide Number Placeholder 3"/>
          <p:cNvSpPr>
            <a:spLocks noGrp="1"/>
          </p:cNvSpPr>
          <p:nvPr>
            <p:ph type="sldNum" sz="quarter" idx="10"/>
          </p:nvPr>
        </p:nvSpPr>
        <p:spPr/>
        <p:txBody>
          <a:bodyPr/>
          <a:lstStyle/>
          <a:p>
            <a:pPr>
              <a:defRPr/>
            </a:pPr>
            <a:fld id="{88B4ACD2-5355-4473-9E1F-1A0B21CC8F3E}" type="slidenum">
              <a:rPr lang="en-US" smtClean="0"/>
              <a:pPr>
                <a:defRPr/>
              </a:pPr>
              <a:t>8</a:t>
            </a:fld>
            <a:endParaRPr lang="en-US"/>
          </a:p>
        </p:txBody>
      </p:sp>
    </p:spTree>
    <p:extLst>
      <p:ext uri="{BB962C8B-B14F-4D97-AF65-F5344CB8AC3E}">
        <p14:creationId xmlns:p14="http://schemas.microsoft.com/office/powerpoint/2010/main" val="118320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8E57C9-3AC7-44FB-B768-6AA754FF3C5F}" type="slidenum">
              <a:rPr lang="en-US" smtClean="0"/>
              <a:pPr fontAlgn="base">
                <a:spcBef>
                  <a:spcPct val="0"/>
                </a:spcBef>
                <a:spcAft>
                  <a:spcPct val="0"/>
                </a:spcAft>
                <a:defRPr/>
              </a:pPr>
              <a:t>10</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C1CB3A0-9990-4A9C-A81B-CFC8067B6F1A}" type="slidenum">
              <a:rPr lang="en-US" smtClean="0"/>
              <a:pPr/>
              <a:t>11</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E9528A9-8A25-496C-A4D6-9252C9B082CA}" type="slidenum">
              <a:rPr lang="en-US" smtClean="0"/>
              <a:pPr/>
              <a:t>12</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9857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875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1892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91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0841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390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160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3666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41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79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347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34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3909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6504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5420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72320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43097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1613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83881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0415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extLst>
      <p:ext uri="{BB962C8B-B14F-4D97-AF65-F5344CB8AC3E}">
        <p14:creationId xmlns:p14="http://schemas.microsoft.com/office/powerpoint/2010/main" val="28237143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06590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33851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85367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52822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03723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03384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544831-548C-4C43-8EBF-6D42E670058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E52CF-BFC7-4A20-9025-FB9495374C5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49221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E76753-04BE-4E21-9276-31B877F1241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6356CE-A59D-47B7-AB85-E7801F3EA47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56701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A2E604C-88B9-4F6F-8C33-6C899BD9CE5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FE55B1-85B1-4A09-9D6C-F72F3624E5D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66128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E2B4AF-F48A-4BB0-8EC5-80E417F9B74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A6F869-1F8B-4D23-9898-97B72A8A55B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27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extLst>
      <p:ext uri="{BB962C8B-B14F-4D97-AF65-F5344CB8AC3E}">
        <p14:creationId xmlns:p14="http://schemas.microsoft.com/office/powerpoint/2010/main" val="3609076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18B7AE-E4BC-4E14-A2A3-3D89F3545C7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E033E3-9240-4A32-8A4F-5236314349B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406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BD898F-197B-46F8-8ED0-DEB6AEC845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6A2232-8287-4082-9D90-D67A4AA4D8E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33897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652513-18AF-4773-8695-0B2EEDE20BF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C57D02-AA83-40B3-8EA9-79F7B6FBF1F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49193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D58AF5-E919-42BF-A78C-E745DB2E1E5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86EF60-FEB5-4358-A6C7-74E06A7E697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47341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42BED0-CE82-454F-A8C3-9352E5E2F82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935FAE3-A581-4149-97B5-D058D5D4161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87679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13763C-EA35-439D-AD10-6773E91E264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FE6495-8BFB-4153-AED0-6E52BBB837C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42428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6055A7-1592-4784-B2F0-5E175E027D5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02ACD9-7138-42E9-A33C-1CA5CB4B9E3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4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49BABF-F942-45AC-A6B0-B4B9C94602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41720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1628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975757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extLst>
      <p:ext uri="{BB962C8B-B14F-4D97-AF65-F5344CB8AC3E}">
        <p14:creationId xmlns:p14="http://schemas.microsoft.com/office/powerpoint/2010/main" val="1290116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37660632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3960726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2083794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6643698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7798095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12029833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219675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13111952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38506210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3039012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10/21/2022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extLst>
      <p:ext uri="{BB962C8B-B14F-4D97-AF65-F5344CB8AC3E}">
        <p14:creationId xmlns:p14="http://schemas.microsoft.com/office/powerpoint/2010/main" val="7166877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pPr>
                <a:defRPr/>
              </a:pPr>
              <a:t>‹#›</a:t>
            </a:fld>
            <a:endParaRPr lang="en-US"/>
          </a:p>
        </p:txBody>
      </p:sp>
    </p:spTree>
    <p:extLst>
      <p:ext uri="{BB962C8B-B14F-4D97-AF65-F5344CB8AC3E}">
        <p14:creationId xmlns:p14="http://schemas.microsoft.com/office/powerpoint/2010/main" val="1354444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pPr>
                <a:defRPr/>
              </a:pPr>
              <a:t>‹#›</a:t>
            </a:fld>
            <a:endParaRPr lang="en-US"/>
          </a:p>
        </p:txBody>
      </p:sp>
    </p:spTree>
    <p:extLst>
      <p:ext uri="{BB962C8B-B14F-4D97-AF65-F5344CB8AC3E}">
        <p14:creationId xmlns:p14="http://schemas.microsoft.com/office/powerpoint/2010/main" val="597294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10/21/2022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extLst>
      <p:ext uri="{BB962C8B-B14F-4D97-AF65-F5344CB8AC3E}">
        <p14:creationId xmlns:p14="http://schemas.microsoft.com/office/powerpoint/2010/main" val="2929401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10/21/2022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extLst>
      <p:ext uri="{BB962C8B-B14F-4D97-AF65-F5344CB8AC3E}">
        <p14:creationId xmlns:p14="http://schemas.microsoft.com/office/powerpoint/2010/main" val="475812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10/21/2022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extLst>
      <p:ext uri="{BB962C8B-B14F-4D97-AF65-F5344CB8AC3E}">
        <p14:creationId xmlns:p14="http://schemas.microsoft.com/office/powerpoint/2010/main" val="890601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10/21/2022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extLst>
      <p:ext uri="{BB962C8B-B14F-4D97-AF65-F5344CB8AC3E}">
        <p14:creationId xmlns:p14="http://schemas.microsoft.com/office/powerpoint/2010/main" val="1463619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10/21/2022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extLst>
      <p:ext uri="{BB962C8B-B14F-4D97-AF65-F5344CB8AC3E}">
        <p14:creationId xmlns:p14="http://schemas.microsoft.com/office/powerpoint/2010/main" val="212184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extLst>
      <p:ext uri="{BB962C8B-B14F-4D97-AF65-F5344CB8AC3E}">
        <p14:creationId xmlns:p14="http://schemas.microsoft.com/office/powerpoint/2010/main" val="2262622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extLst>
      <p:ext uri="{BB962C8B-B14F-4D97-AF65-F5344CB8AC3E}">
        <p14:creationId xmlns:p14="http://schemas.microsoft.com/office/powerpoint/2010/main" val="1886806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664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82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7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071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874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956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51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319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956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050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58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756311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3163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47528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69254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20276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5924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00476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95524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632692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10013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85550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49BABF-F942-45AC-A6B0-B4B9C946020E}"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92336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75829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696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8763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705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3941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1052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0664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49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4622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4438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4327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7499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4FBCC7-CEDA-4375-85B4-C5A6EBD04FA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DF97B3-4F36-4273-BFBF-D30E2AA826C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6005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F3056F-D105-4B93-9EAC-75DC03BF505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D3E413-7CDF-46B2-ACCF-836BD1C960D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598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DC684-CC4F-4379-93C1-BB3BC1A9C7E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B0456C-E6F5-4C5A-AF4A-8B7C3A81592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8781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DC342D-7642-4BB7-ABAA-C202009205A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D60705-F289-48CE-AE7E-E15FD66ADFA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175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452C82-AC4F-4D11-9E34-BE2DD69199F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E0B8C0-8D4D-470B-9D0B-52D60E97CE4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3828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1E6C3F-D0C2-4EA2-B4A6-2A1F3581914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955BFA-5BAA-4607-B251-B081E9F7648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8523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213E43-C047-4065-AFB8-923003DB805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2C41A3-697A-4B45-A3E4-31875DB6B4E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0380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DB3F65-2A98-477E-AA9E-13D7A39065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F08373-02E7-445D-99C3-D1135A850A5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7445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278566-5DEC-4C59-8EB7-8EFA1DE0387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A7FD3D-62FD-4F9A-910C-792C90B903F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4912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4A525C-D00D-46E7-A764-7ED241F0202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512BAF-49E9-4894-9F0B-F43CB7C6095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224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C818A5-980D-4B14-B438-E61FB5C90C9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F55B0E-8C9F-4D4B-9C65-D116EC11044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6059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AEE51B-BE00-49CD-9561-799AC576711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98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370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935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69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892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60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799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137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9521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4404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27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02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296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6974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6694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0043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9830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4942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5284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3335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5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7237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949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777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172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0408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74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8896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064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0133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780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3.pn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tif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tif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tif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3.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10/21/2022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0164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4AEE95-9E92-41F4-8319-1190A5F976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57AF17-8351-4985-8D04-D9402CAA14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16102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062CD2-B6B3-4E15-BBAC-E24493B5196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E284F0-E76D-4C8B-843E-78A171735FF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001646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pPr/>
              <a:t>10/21/2022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pPr/>
              <a:t>‹#›</a:t>
            </a:fld>
            <a:endParaRPr lang="en-US"/>
          </a:p>
        </p:txBody>
      </p:sp>
    </p:spTree>
    <p:extLst>
      <p:ext uri="{BB962C8B-B14F-4D97-AF65-F5344CB8AC3E}">
        <p14:creationId xmlns:p14="http://schemas.microsoft.com/office/powerpoint/2010/main" val="124252978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10/21/2022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extLst>
      <p:ext uri="{BB962C8B-B14F-4D97-AF65-F5344CB8AC3E}">
        <p14:creationId xmlns:p14="http://schemas.microsoft.com/office/powerpoint/2010/main" val="4719967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8360494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043495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4"/>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4"/>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20713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DD586A-8200-4AD4-9FDE-DF170826F05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E60249-DB43-4D17-81E7-64CBE1E63E6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2326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3785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68396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rPr>
              <a:pPr/>
              <a:t>10/21/2022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28862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4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35.xml"/><Relationship Id="rId5" Type="http://schemas.openxmlformats.org/officeDocument/2006/relationships/image" Target="../media/image41.pn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0.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0" i="0" dirty="0">
                <a:solidFill>
                  <a:srgbClr val="060FBA"/>
                </a:solidFill>
                <a:effectLst/>
                <a:latin typeface="Roboto" panose="02000000000000000000" pitchFamily="2" charset="0"/>
              </a:rPr>
              <a:t>Hurricanes:  Past, Present and Future</a:t>
            </a:r>
            <a:endParaRPr lang="en-US" dirty="0">
              <a:solidFill>
                <a:srgbClr val="060FBA"/>
              </a:solidFill>
            </a:endParaRPr>
          </a:p>
        </p:txBody>
      </p:sp>
      <p:sp>
        <p:nvSpPr>
          <p:cNvPr id="6" name="Content Placeholder 5"/>
          <p:cNvSpPr>
            <a:spLocks noGrp="1"/>
          </p:cNvSpPr>
          <p:nvPr>
            <p:ph type="subTitle" idx="1"/>
          </p:nvPr>
        </p:nvSpPr>
        <p:spPr>
          <a:xfrm>
            <a:off x="1143000" y="3999907"/>
            <a:ext cx="6858000" cy="1655762"/>
          </a:xfrm>
        </p:spPr>
        <p:txBody>
          <a:bodyPr/>
          <a:lstStyle/>
          <a:p>
            <a:pPr algn="l"/>
            <a:r>
              <a:rPr lang="en-US" dirty="0">
                <a:latin typeface="Arial" panose="020B0604020202020204" pitchFamily="34" charset="0"/>
                <a:cs typeface="Arial" panose="020B0604020202020204" pitchFamily="34" charset="0"/>
              </a:rPr>
              <a:t>Kerry Emanuel</a:t>
            </a:r>
          </a:p>
          <a:p>
            <a:pPr algn="l"/>
            <a:r>
              <a:rPr lang="en-US" dirty="0">
                <a:latin typeface="Arial" panose="020B0604020202020204" pitchFamily="34" charset="0"/>
                <a:cs typeface="Arial" panose="020B0604020202020204" pitchFamily="34" charset="0"/>
              </a:rPr>
              <a:t>Lorenz Center</a:t>
            </a:r>
          </a:p>
          <a:p>
            <a:pPr algn="l"/>
            <a:r>
              <a:rPr lang="en-US" dirty="0">
                <a:latin typeface="Arial" panose="020B0604020202020204" pitchFamily="34" charset="0"/>
                <a:cs typeface="Arial" panose="020B0604020202020204" pitchFamily="34" charset="0"/>
              </a:rPr>
              <a:t>Massachusetts Institute of Technology</a:t>
            </a:r>
          </a:p>
        </p:txBody>
      </p:sp>
    </p:spTree>
    <p:extLst>
      <p:ext uri="{BB962C8B-B14F-4D97-AF65-F5344CB8AC3E}">
        <p14:creationId xmlns:p14="http://schemas.microsoft.com/office/powerpoint/2010/main" val="3318076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3" name="Rectangle 1"/>
          <p:cNvSpPr>
            <a:spLocks noChangeArrowheads="1"/>
          </p:cNvSpPr>
          <p:nvPr/>
        </p:nvSpPr>
        <p:spPr bwMode="auto">
          <a:xfrm>
            <a:off x="304800" y="306288"/>
            <a:ext cx="861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rgbClr val="FFFF00"/>
                </a:solidFill>
                <a:effectLst/>
                <a:latin typeface="Arial" pitchFamily="34" charset="0"/>
                <a:ea typeface="Times New Roman" pitchFamily="18" charset="0"/>
                <a:cs typeface="Arial" pitchFamily="34" charset="0"/>
              </a:rPr>
              <a:t>Sunday, September 9, 1900, revealed one of the most horrible sights that ever a civilized people looked upon.         </a:t>
            </a:r>
            <a:r>
              <a:rPr kumimoji="0" lang="en-US" sz="2000" b="0" i="0" u="none" strike="noStrike" cap="none" normalizeH="0" baseline="0" dirty="0">
                <a:ln>
                  <a:noFill/>
                </a:ln>
                <a:solidFill>
                  <a:srgbClr val="FFFF00"/>
                </a:solidFill>
                <a:effectLst/>
                <a:latin typeface="Arial" pitchFamily="34" charset="0"/>
                <a:ea typeface="Times New Roman" pitchFamily="18" charset="0"/>
                <a:cs typeface="Arial" pitchFamily="34" charset="0"/>
              </a:rPr>
              <a:t>-  Isaac Cline</a:t>
            </a:r>
            <a:endParaRPr kumimoji="0" lang="en-US" sz="2000" b="0" i="0" u="none" strike="noStrike" cap="none" normalizeH="0" baseline="0" dirty="0">
              <a:ln>
                <a:noFill/>
              </a:ln>
              <a:solidFill>
                <a:srgbClr val="FFFF00"/>
              </a:solidFill>
              <a:effectLst/>
              <a:latin typeface="Arial" pitchFamily="34" charset="0"/>
              <a:cs typeface="Arial" pitchFamily="34" charset="0"/>
            </a:endParaRPr>
          </a:p>
        </p:txBody>
      </p:sp>
      <p:pic>
        <p:nvPicPr>
          <p:cNvPr id="4" name="Picture 3">
            <a:extLst>
              <a:ext uri="{FF2B5EF4-FFF2-40B4-BE49-F238E27FC236}">
                <a16:creationId xmlns:a16="http://schemas.microsoft.com/office/drawing/2014/main" id="{297D30AA-73E4-41ED-BD14-0D83C9EBF066}"/>
              </a:ext>
            </a:extLst>
          </p:cNvPr>
          <p:cNvPicPr>
            <a:picLocks noChangeAspect="1"/>
          </p:cNvPicPr>
          <p:nvPr/>
        </p:nvPicPr>
        <p:blipFill>
          <a:blip r:embed="rId3"/>
          <a:stretch>
            <a:fillRect/>
          </a:stretch>
        </p:blipFill>
        <p:spPr>
          <a:xfrm>
            <a:off x="0" y="1168146"/>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21"/>
          <p:cNvPicPr>
            <a:picLocks noGrp="1" noChangeAspect="1" noChangeArrowheads="1"/>
          </p:cNvPicPr>
          <p:nvPr>
            <p:ph idx="4294967295"/>
          </p:nvPr>
        </p:nvPicPr>
        <p:blipFill>
          <a:blip r:embed="rId3" cstate="print"/>
          <a:srcRect/>
          <a:stretch>
            <a:fillRect/>
          </a:stretch>
        </p:blipFill>
        <p:spPr>
          <a:xfrm>
            <a:off x="1295400" y="304800"/>
            <a:ext cx="6705600" cy="6092825"/>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1746" name="Picture 2" descr="fig21"/>
          <p:cNvPicPr>
            <a:picLocks noGrp="1" noChangeAspect="1" noChangeArrowheads="1"/>
          </p:cNvPicPr>
          <p:nvPr>
            <p:ph idx="4294967295"/>
          </p:nvPr>
        </p:nvPicPr>
        <p:blipFill>
          <a:blip r:embed="rId3" cstate="print">
            <a:extLst>
              <a:ext uri="{BEBA8EAE-BF5A-486C-A8C5-ECC9F3942E4B}">
                <a14:imgProps xmlns:a14="http://schemas.microsoft.com/office/drawing/2010/main">
                  <a14:imgLayer r:embed="rId4">
                    <a14:imgEffect>
                      <a14:brightnessContrast bright="21000" contrast="15000"/>
                    </a14:imgEffect>
                  </a14:imgLayer>
                </a14:imgProps>
              </a:ext>
            </a:extLst>
          </a:blip>
          <a:srcRect t="1604" r="4800" b="4811"/>
          <a:stretch>
            <a:fillRect/>
          </a:stretch>
        </p:blipFill>
        <p:spPr>
          <a:xfrm>
            <a:off x="2900826" y="228600"/>
            <a:ext cx="3728574" cy="5486400"/>
          </a:xfrm>
          <a:noFill/>
        </p:spPr>
      </p:pic>
      <p:sp>
        <p:nvSpPr>
          <p:cNvPr id="31747" name="Text Box 3"/>
          <p:cNvSpPr txBox="1">
            <a:spLocks noChangeArrowheads="1"/>
          </p:cNvSpPr>
          <p:nvPr/>
        </p:nvSpPr>
        <p:spPr bwMode="auto">
          <a:xfrm>
            <a:off x="1676400" y="5867400"/>
            <a:ext cx="6248400" cy="457200"/>
          </a:xfrm>
          <a:prstGeom prst="rect">
            <a:avLst/>
          </a:prstGeom>
          <a:noFill/>
          <a:ln w="9525">
            <a:noFill/>
            <a:miter lim="800000"/>
            <a:headEnd/>
            <a:tailEnd/>
          </a:ln>
        </p:spPr>
        <p:txBody>
          <a:bodyPr>
            <a:spAutoFit/>
          </a:bodyPr>
          <a:lstStyle/>
          <a:p>
            <a:pPr>
              <a:spcBef>
                <a:spcPct val="50000"/>
              </a:spcBef>
            </a:pPr>
            <a:r>
              <a:rPr lang="en-US" sz="2400" dirty="0">
                <a:solidFill>
                  <a:srgbClr val="002060"/>
                </a:solidFill>
              </a:rPr>
              <a:t>Long Island Shore after the 1938 Hurricane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ECEA33-1362-5A06-94AF-B57A9230916E}"/>
              </a:ext>
            </a:extLst>
          </p:cNvPr>
          <p:cNvPicPr>
            <a:picLocks noChangeAspect="1"/>
          </p:cNvPicPr>
          <p:nvPr/>
        </p:nvPicPr>
        <p:blipFill>
          <a:blip r:embed="rId4"/>
          <a:stretch>
            <a:fillRect/>
          </a:stretch>
        </p:blipFill>
        <p:spPr>
          <a:xfrm>
            <a:off x="5095486" y="2268239"/>
            <a:ext cx="3927068" cy="3125292"/>
          </a:xfrm>
          <a:prstGeom prst="rect">
            <a:avLst/>
          </a:prstGeom>
        </p:spPr>
      </p:pic>
      <p:sp>
        <p:nvSpPr>
          <p:cNvPr id="7" name="Title 1">
            <a:extLst>
              <a:ext uri="{FF2B5EF4-FFF2-40B4-BE49-F238E27FC236}">
                <a16:creationId xmlns:a16="http://schemas.microsoft.com/office/drawing/2014/main" id="{E6BB294A-3B09-F8B5-308E-95E729C46211}"/>
              </a:ext>
            </a:extLst>
          </p:cNvPr>
          <p:cNvSpPr txBox="1">
            <a:spLocks/>
          </p:cNvSpPr>
          <p:nvPr/>
        </p:nvSpPr>
        <p:spPr>
          <a:xfrm>
            <a:off x="750094" y="42148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Hurricane Ian</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September 23-October 2, 2022</a:t>
            </a:r>
          </a:p>
        </p:txBody>
      </p:sp>
      <p:pic>
        <p:nvPicPr>
          <p:cNvPr id="2" name="vlc-record-2022-10-12-08h41m36s-Ian3.mp4-">
            <a:hlinkClick r:id="" action="ppaction://media"/>
            <a:extLst>
              <a:ext uri="{FF2B5EF4-FFF2-40B4-BE49-F238E27FC236}">
                <a16:creationId xmlns:a16="http://schemas.microsoft.com/office/drawing/2014/main" id="{3410E668-337E-9E2F-7919-E5477A0DE1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099" y="2497385"/>
            <a:ext cx="4737100" cy="2667000"/>
          </a:xfrm>
          <a:prstGeom prst="rect">
            <a:avLst/>
          </a:prstGeom>
        </p:spPr>
      </p:pic>
    </p:spTree>
    <p:extLst>
      <p:ext uri="{BB962C8B-B14F-4D97-AF65-F5344CB8AC3E}">
        <p14:creationId xmlns:p14="http://schemas.microsoft.com/office/powerpoint/2010/main" val="196098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ACBE1-5F50-82EB-CCA6-F8CCB5E24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144" y="243601"/>
            <a:ext cx="7246144" cy="6521530"/>
          </a:xfrm>
          <a:prstGeom prst="rect">
            <a:avLst/>
          </a:prstGeom>
        </p:spPr>
      </p:pic>
    </p:spTree>
    <p:extLst>
      <p:ext uri="{BB962C8B-B14F-4D97-AF65-F5344CB8AC3E}">
        <p14:creationId xmlns:p14="http://schemas.microsoft.com/office/powerpoint/2010/main" val="449915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488EF-C1AD-DFE5-919E-080ED8D90199}"/>
              </a:ext>
            </a:extLst>
          </p:cNvPr>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4120402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marL="0" marR="0" lvl="0" indent="0" algn="l" defTabSz="101917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charset="0"/>
                <a:ea typeface="+mn-ea"/>
                <a:cs typeface="Arial" charset="0"/>
              </a:rPr>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marL="0" marR="0" lvl="0" indent="0" algn="l" defTabSz="101917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charset="0"/>
                <a:ea typeface="+mn-ea"/>
                <a:cs typeface="Arial" charset="0"/>
              </a:rPr>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n-ea"/>
                <a:cs typeface="Arial" charset="0"/>
              </a:rPr>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n-ea"/>
                <a:cs typeface="Arial" charset="0"/>
              </a:rPr>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charset="0"/>
                <a:ea typeface="+mn-ea"/>
                <a:cs typeface="Arial" charset="0"/>
              </a:rPr>
              <a:t>Paleotempestology</a:t>
            </a:r>
          </a:p>
        </p:txBody>
      </p:sp>
    </p:spTree>
    <p:extLst>
      <p:ext uri="{BB962C8B-B14F-4D97-AF65-F5344CB8AC3E}">
        <p14:creationId xmlns:p14="http://schemas.microsoft.com/office/powerpoint/2010/main" val="3293974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EC69A-58C1-48A0-8F41-46F54C7A648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30243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16"/>
          <a:stretch/>
        </p:blipFill>
        <p:spPr>
          <a:xfrm>
            <a:off x="1067963" y="97722"/>
            <a:ext cx="7028714" cy="5486400"/>
          </a:xfrm>
          <a:prstGeom prst="rect">
            <a:avLst/>
          </a:prstGeom>
        </p:spPr>
      </p:pic>
      <p:sp>
        <p:nvSpPr>
          <p:cNvPr id="3" name="TextBox 2"/>
          <p:cNvSpPr txBox="1"/>
          <p:nvPr/>
        </p:nvSpPr>
        <p:spPr>
          <a:xfrm>
            <a:off x="4638259" y="6488052"/>
            <a:ext cx="4453337" cy="369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Woodruff et al.,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Quatern</a:t>
            </a:r>
            <a:r>
              <a:rPr kumimoji="0" lang="en-US" sz="1800" b="0" i="1" u="none" strike="noStrike" kern="1200" cap="none" spc="0" normalizeH="0" baseline="0" noProof="0" dirty="0">
                <a:ln>
                  <a:noFill/>
                </a:ln>
                <a:solidFill>
                  <a:prstClr val="black"/>
                </a:solidFill>
                <a:effectLst/>
                <a:uLnTx/>
                <a:uFillTx/>
                <a:latin typeface="Calibri"/>
                <a:ea typeface="+mn-ea"/>
                <a:cs typeface="+mn-cs"/>
              </a:rPr>
              <a:t>. Sci. Rev</a:t>
            </a:r>
            <a:r>
              <a:rPr kumimoji="0" lang="en-US" sz="1800" b="0" i="0" u="none" strike="noStrike" kern="1200" cap="none" spc="0" normalizeH="0" baseline="0" noProof="0" dirty="0">
                <a:ln>
                  <a:noFill/>
                </a:ln>
                <a:solidFill>
                  <a:prstClr val="black"/>
                </a:solidFill>
                <a:effectLst/>
                <a:uLnTx/>
                <a:uFillTx/>
                <a:latin typeface="Calibri"/>
                <a:ea typeface="+mn-ea"/>
                <a:cs typeface="+mn-cs"/>
              </a:rPr>
              <a:t>., 2009</a:t>
            </a:r>
          </a:p>
        </p:txBody>
      </p:sp>
      <p:sp>
        <p:nvSpPr>
          <p:cNvPr id="4" name="Rectangle 3"/>
          <p:cNvSpPr/>
          <p:nvPr/>
        </p:nvSpPr>
        <p:spPr>
          <a:xfrm>
            <a:off x="492048" y="5657055"/>
            <a:ext cx="829242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Sr</a:t>
            </a:r>
            <a:r>
              <a:rPr kumimoji="0" lang="en-US" sz="1600" b="0" i="0" u="none" strike="noStrike" kern="1200" cap="none" spc="0" normalizeH="0" baseline="0" noProof="0" dirty="0">
                <a:ln>
                  <a:noFill/>
                </a:ln>
                <a:solidFill>
                  <a:prstClr val="black"/>
                </a:solidFill>
                <a:effectLst/>
                <a:uLnTx/>
                <a:uFillTx/>
                <a:latin typeface="Calibri"/>
                <a:ea typeface="+mn-ea"/>
                <a:cs typeface="+mn-cs"/>
              </a:rPr>
              <a:t> time-series for cores NKI5 (black) and KI2 (gray), compared to b) El Niño reconstructions from Laguna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Pallcocha</a:t>
            </a:r>
            <a:r>
              <a:rPr kumimoji="0" lang="en-US" sz="1600" b="0" i="0" u="none" strike="noStrike" kern="1200" cap="none" spc="0" normalizeH="0" baseline="0" noProof="0" dirty="0">
                <a:ln>
                  <a:noFill/>
                </a:ln>
                <a:solidFill>
                  <a:prstClr val="black"/>
                </a:solidFill>
                <a:effectLst/>
                <a:uLnTx/>
                <a:uFillTx/>
                <a:latin typeface="Calibri"/>
                <a:ea typeface="+mn-ea"/>
                <a:cs typeface="+mn-cs"/>
              </a:rPr>
              <a:t>, Ecuador (Moy et al., 2002), and c) proxy records of hurricane-induced sedimentation from Laguna Playa Grande,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Vieques</a:t>
            </a:r>
            <a:r>
              <a:rPr kumimoji="0" lang="en-US" sz="1600" b="0" i="0" u="none" strike="noStrike" kern="1200" cap="none" spc="0" normalizeH="0" baseline="0" noProof="0" dirty="0">
                <a:ln>
                  <a:noFill/>
                </a:ln>
                <a:solidFill>
                  <a:prstClr val="black"/>
                </a:solidFill>
                <a:effectLst/>
                <a:uLnTx/>
                <a:uFillTx/>
                <a:latin typeface="Calibri"/>
                <a:ea typeface="+mn-ea"/>
                <a:cs typeface="+mn-cs"/>
              </a:rPr>
              <a:t>, Puerto Rico (Donnelly and Woodruff, 2007).</a:t>
            </a:r>
          </a:p>
        </p:txBody>
      </p:sp>
    </p:spTree>
    <p:extLst>
      <p:ext uri="{BB962C8B-B14F-4D97-AF65-F5344CB8AC3E}">
        <p14:creationId xmlns:p14="http://schemas.microsoft.com/office/powerpoint/2010/main" val="3546535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560132" name="Rectangle 4"/>
          <p:cNvSpPr>
            <a:spLocks noGrp="1" noChangeArrowheads="1"/>
          </p:cNvSpPr>
          <p:nvPr>
            <p:ph type="title"/>
          </p:nvPr>
        </p:nvSpPr>
        <p:spPr>
          <a:xfrm>
            <a:off x="457200" y="1676400"/>
            <a:ext cx="8229600" cy="1143000"/>
          </a:xfrm>
        </p:spPr>
        <p:txBody>
          <a:bodyPr rtlCol="0">
            <a:normAutofit fontScale="90000"/>
          </a:bodyPr>
          <a:lstStyle/>
          <a:p>
            <a:pPr eaLnBrk="1" fontAlgn="auto" hangingPunct="1">
              <a:spcAft>
                <a:spcPts val="0"/>
              </a:spcAft>
              <a:defRPr/>
            </a:pPr>
            <a:r>
              <a:rPr lang="en-US" b="1" dirty="0">
                <a:solidFill>
                  <a:srgbClr val="002266"/>
                </a:solidFill>
                <a:effectLst>
                  <a:outerShdw blurRad="38100" dist="38100" dir="2700000" algn="tl">
                    <a:srgbClr val="C0C0C0"/>
                  </a:outerShdw>
                </a:effectLst>
              </a:rPr>
              <a:t>Hurricane Structure and Climatology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67FA87-C4BB-4C68-97CD-0831449A3462}"/>
              </a:ext>
            </a:extLst>
          </p:cNvPr>
          <p:cNvSpPr>
            <a:spLocks noGrp="1"/>
          </p:cNvSpPr>
          <p:nvPr>
            <p:ph type="title"/>
          </p:nvPr>
        </p:nvSpPr>
        <p:spPr>
          <a:xfrm>
            <a:off x="628650" y="139700"/>
            <a:ext cx="7886700" cy="1082674"/>
          </a:xfrm>
        </p:spPr>
        <p:txBody>
          <a:bodyPr/>
          <a:lstStyle/>
          <a:p>
            <a:pPr algn="ctr"/>
            <a:r>
              <a:rPr lang="en-US" dirty="0">
                <a:solidFill>
                  <a:srgbClr val="FFFF00"/>
                </a:solidFill>
              </a:rPr>
              <a:t>Program</a:t>
            </a:r>
          </a:p>
        </p:txBody>
      </p:sp>
      <p:sp>
        <p:nvSpPr>
          <p:cNvPr id="5" name="Content Placeholder 4">
            <a:extLst>
              <a:ext uri="{FF2B5EF4-FFF2-40B4-BE49-F238E27FC236}">
                <a16:creationId xmlns:a16="http://schemas.microsoft.com/office/drawing/2014/main" id="{D4CE481D-8906-45D5-B421-BFDB365763E1}"/>
              </a:ext>
            </a:extLst>
          </p:cNvPr>
          <p:cNvSpPr>
            <a:spLocks noGrp="1"/>
          </p:cNvSpPr>
          <p:nvPr>
            <p:ph idx="1"/>
          </p:nvPr>
        </p:nvSpPr>
        <p:spPr/>
        <p:txBody>
          <a:bodyPr>
            <a:normAutofit/>
          </a:bodyPr>
          <a:lstStyle/>
          <a:p>
            <a:pPr eaLnBrk="1" fontAlgn="auto" hangingPunct="1">
              <a:spcAft>
                <a:spcPts val="0"/>
              </a:spcAft>
              <a:buBlip>
                <a:blip r:embed="rId3"/>
              </a:buBlip>
              <a:defRPr/>
            </a:pPr>
            <a:r>
              <a:rPr lang="en-US" sz="2800" dirty="0"/>
              <a:t> What is a hurricane?</a:t>
            </a:r>
          </a:p>
          <a:p>
            <a:pPr eaLnBrk="1" fontAlgn="auto" hangingPunct="1">
              <a:spcAft>
                <a:spcPts val="0"/>
              </a:spcAft>
              <a:buBlip>
                <a:blip r:embed="rId3"/>
              </a:buBlip>
              <a:defRPr/>
            </a:pPr>
            <a:endParaRPr lang="en-US" sz="2800" dirty="0"/>
          </a:p>
          <a:p>
            <a:pPr>
              <a:buBlip>
                <a:blip r:embed="rId3"/>
              </a:buBlip>
              <a:defRPr/>
            </a:pPr>
            <a:r>
              <a:rPr lang="en-US" sz="2800" dirty="0"/>
              <a:t> Historical and economic significance of 	hurricanes</a:t>
            </a:r>
          </a:p>
          <a:p>
            <a:pPr>
              <a:buBlip>
                <a:blip r:embed="rId3"/>
              </a:buBlip>
              <a:defRPr/>
            </a:pPr>
            <a:endParaRPr lang="en-US" dirty="0"/>
          </a:p>
          <a:p>
            <a:pPr>
              <a:buBlip>
                <a:blip r:embed="rId3"/>
              </a:buBlip>
              <a:defRPr/>
            </a:pPr>
            <a:r>
              <a:rPr lang="en-US" sz="2800" dirty="0"/>
              <a:t> How hurricanes work</a:t>
            </a:r>
            <a:br>
              <a:rPr lang="en-US" sz="2800" dirty="0"/>
            </a:br>
            <a:endParaRPr lang="en-US" sz="2800" dirty="0"/>
          </a:p>
          <a:p>
            <a:pPr>
              <a:buBlip>
                <a:blip r:embed="rId3"/>
              </a:buBlip>
              <a:defRPr/>
            </a:pPr>
            <a:r>
              <a:rPr lang="en-US" sz="2800" dirty="0"/>
              <a:t> Hurricanes in our future</a:t>
            </a:r>
          </a:p>
          <a:p>
            <a:pPr marL="0" indent="0" eaLnBrk="1" fontAlgn="auto" hangingPunct="1">
              <a:spcAft>
                <a:spcPts val="0"/>
              </a:spcAft>
              <a:buNone/>
              <a:defRPr/>
            </a:pPr>
            <a:endParaRPr lang="en-US" sz="2800" dirty="0"/>
          </a:p>
          <a:p>
            <a:pPr eaLnBrk="1" fontAlgn="auto" hangingPunct="1">
              <a:spcAft>
                <a:spcPts val="0"/>
              </a:spcAft>
              <a:defRPr/>
            </a:pPr>
            <a:endParaRPr lang="en-US" sz="2800" dirty="0"/>
          </a:p>
          <a:p>
            <a:pPr marL="0" indent="0">
              <a:buNone/>
            </a:pPr>
            <a:endParaRPr lang="en-US" dirty="0"/>
          </a:p>
        </p:txBody>
      </p:sp>
    </p:spTree>
    <p:extLst>
      <p:ext uri="{BB962C8B-B14F-4D97-AF65-F5344CB8AC3E}">
        <p14:creationId xmlns:p14="http://schemas.microsoft.com/office/powerpoint/2010/main" val="254486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dirty="0">
                <a:solidFill>
                  <a:srgbClr val="FFFF00"/>
                </a:solidFill>
                <a:effectLst>
                  <a:outerShdw blurRad="38100" dist="38100" dir="2700000" algn="tl">
                    <a:srgbClr val="000000">
                      <a:alpha val="43137"/>
                    </a:srgbClr>
                  </a:outerShdw>
                </a:effectLst>
              </a:rPr>
              <a:t>The View from Space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effectLst>
                  <a:outerShdw blurRad="38100" dist="38100" dir="2700000" algn="tl">
                    <a:srgbClr val="000000">
                      <a:alpha val="43137"/>
                    </a:srgbClr>
                  </a:outerShdw>
                </a:effectLst>
              </a:rPr>
              <a:t>Igor, 2010</a:t>
            </a: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58800" y="439057"/>
            <a:ext cx="8229600" cy="2267857"/>
          </a:xfrm>
        </p:spPr>
        <p:txBody>
          <a:bodyPr/>
          <a:lstStyle/>
          <a:p>
            <a:pPr>
              <a:buSzPct val="70000"/>
              <a:buBlip>
                <a:blip r:embed="rId2"/>
              </a:buBlip>
            </a:pPr>
            <a:r>
              <a:rPr lang="en-US" sz="2400" dirty="0"/>
              <a:t>27 July 1943: Army Air Corps Colonel Joseph Duckworth took an Air Force AT-6 trainer from an airfield in Texas and became the first aviator to penetrate the eye of a hurricane</a:t>
            </a:r>
            <a:r>
              <a:rPr lang="en-US" dirty="0"/>
              <a:t>.</a:t>
            </a:r>
          </a:p>
          <a:p>
            <a:pPr>
              <a:buSzPct val="70000"/>
              <a:buBlip>
                <a:blip r:embed="rId2"/>
              </a:buBlip>
            </a:pPr>
            <a:r>
              <a:rPr lang="en-US" sz="2400" dirty="0"/>
              <a:t>Shortly thereafter, routine hurricane reconnaissance began in the North Atlantic and western North Pacific</a:t>
            </a:r>
          </a:p>
        </p:txBody>
      </p:sp>
      <p:pic>
        <p:nvPicPr>
          <p:cNvPr id="5" name="Picture 4"/>
          <p:cNvPicPr>
            <a:picLocks noChangeAspect="1"/>
          </p:cNvPicPr>
          <p:nvPr/>
        </p:nvPicPr>
        <p:blipFill>
          <a:blip r:embed="rId3"/>
          <a:stretch>
            <a:fillRect/>
          </a:stretch>
        </p:blipFill>
        <p:spPr>
          <a:xfrm>
            <a:off x="1850118" y="2759108"/>
            <a:ext cx="5203825" cy="3457087"/>
          </a:xfrm>
          <a:prstGeom prst="rect">
            <a:avLst/>
          </a:prstGeom>
        </p:spPr>
      </p:pic>
      <p:sp>
        <p:nvSpPr>
          <p:cNvPr id="6" name="TextBox 5"/>
          <p:cNvSpPr txBox="1"/>
          <p:nvPr/>
        </p:nvSpPr>
        <p:spPr>
          <a:xfrm>
            <a:off x="2286000" y="6268389"/>
            <a:ext cx="41873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AT-6</a:t>
            </a:r>
          </a:p>
        </p:txBody>
      </p:sp>
    </p:spTree>
    <p:extLst>
      <p:ext uri="{BB962C8B-B14F-4D97-AF65-F5344CB8AC3E}">
        <p14:creationId xmlns:p14="http://schemas.microsoft.com/office/powerpoint/2010/main" val="4289398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87" y="1164123"/>
            <a:ext cx="4590387" cy="2210448"/>
          </a:xfrm>
          <a:prstGeom prst="rect">
            <a:avLst/>
          </a:prstGeom>
        </p:spPr>
      </p:pic>
      <p:sp>
        <p:nvSpPr>
          <p:cNvPr id="6" name="TextBox 5"/>
          <p:cNvSpPr txBox="1"/>
          <p:nvPr/>
        </p:nvSpPr>
        <p:spPr>
          <a:xfrm>
            <a:off x="4442302" y="1987711"/>
            <a:ext cx="30192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WV-2, 1964 </a:t>
            </a:r>
          </a:p>
        </p:txBody>
      </p:sp>
      <p:sp>
        <p:nvSpPr>
          <p:cNvPr id="7" name="TextBox 6"/>
          <p:cNvSpPr txBox="1"/>
          <p:nvPr/>
        </p:nvSpPr>
        <p:spPr>
          <a:xfrm>
            <a:off x="1570007" y="144088"/>
            <a:ext cx="64439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Airborne Reconnaissance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617" y="3539031"/>
            <a:ext cx="3939698" cy="3133290"/>
          </a:xfrm>
          <a:prstGeom prst="rect">
            <a:avLst/>
          </a:prstGeom>
        </p:spPr>
      </p:pic>
      <p:sp>
        <p:nvSpPr>
          <p:cNvPr id="9" name="TextBox 8"/>
          <p:cNvSpPr txBox="1"/>
          <p:nvPr/>
        </p:nvSpPr>
        <p:spPr>
          <a:xfrm>
            <a:off x="983519" y="5040361"/>
            <a:ext cx="29508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NOAA WP-3Ds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Mid 1970s</a:t>
            </a:r>
          </a:p>
        </p:txBody>
      </p:sp>
    </p:spTree>
    <p:extLst>
      <p:ext uri="{BB962C8B-B14F-4D97-AF65-F5344CB8AC3E}">
        <p14:creationId xmlns:p14="http://schemas.microsoft.com/office/powerpoint/2010/main" val="26561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5344"/>
            <a:ext cx="9144000" cy="4523312"/>
          </a:xfrm>
          <a:prstGeom prst="rect">
            <a:avLst/>
          </a:prstGeom>
        </p:spPr>
      </p:pic>
      <p:sp>
        <p:nvSpPr>
          <p:cNvPr id="5" name="TextBox 4"/>
          <p:cNvSpPr txBox="1"/>
          <p:nvPr/>
        </p:nvSpPr>
        <p:spPr>
          <a:xfrm>
            <a:off x="2042885" y="631372"/>
            <a:ext cx="50582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Eye of Hurricane Ivan</a:t>
            </a:r>
          </a:p>
        </p:txBody>
      </p:sp>
    </p:spTree>
    <p:extLst>
      <p:ext uri="{BB962C8B-B14F-4D97-AF65-F5344CB8AC3E}">
        <p14:creationId xmlns:p14="http://schemas.microsoft.com/office/powerpoint/2010/main" val="35641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2"/>
          <p:cNvPicPr>
            <a:picLocks noGrp="1" noChangeAspect="1" noChangeArrowheads="1"/>
          </p:cNvPicPr>
          <p:nvPr>
            <p:ph idx="4294967295"/>
          </p:nvPr>
        </p:nvPicPr>
        <p:blipFill>
          <a:blip r:embed="rId3" cstate="print"/>
          <a:srcRect r="17828"/>
          <a:stretch>
            <a:fillRect/>
          </a:stretch>
        </p:blipFill>
        <p:spPr>
          <a:xfrm>
            <a:off x="1600200" y="920750"/>
            <a:ext cx="6315075" cy="5937250"/>
          </a:xfrm>
          <a:noFill/>
        </p:spPr>
      </p:pic>
      <p:sp>
        <p:nvSpPr>
          <p:cNvPr id="19459" name="Text Box 3"/>
          <p:cNvSpPr txBox="1">
            <a:spLocks noChangeArrowheads="1"/>
          </p:cNvSpPr>
          <p:nvPr/>
        </p:nvSpPr>
        <p:spPr bwMode="auto">
          <a:xfrm>
            <a:off x="2286000" y="381000"/>
            <a:ext cx="5029200" cy="36933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33CC"/>
                </a:solidFill>
                <a:effectLst/>
                <a:uLnTx/>
                <a:uFillTx/>
                <a:latin typeface="Arial"/>
                <a:ea typeface="+mn-ea"/>
                <a:cs typeface="+mn-cs"/>
              </a:rPr>
              <a:t>Airborne Radar: Horizontal Map</a:t>
            </a:r>
          </a:p>
        </p:txBody>
      </p:sp>
      <p:sp>
        <p:nvSpPr>
          <p:cNvPr id="19460" name="Text Box 4"/>
          <p:cNvSpPr txBox="1">
            <a:spLocks noChangeArrowheads="1"/>
          </p:cNvSpPr>
          <p:nvPr/>
        </p:nvSpPr>
        <p:spPr bwMode="auto">
          <a:xfrm>
            <a:off x="152400" y="3733800"/>
            <a:ext cx="13716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360 km</a:t>
            </a:r>
          </a:p>
        </p:txBody>
      </p:sp>
      <p:sp>
        <p:nvSpPr>
          <p:cNvPr id="19461" name="Line 5"/>
          <p:cNvSpPr>
            <a:spLocks noChangeShapeType="1"/>
          </p:cNvSpPr>
          <p:nvPr/>
        </p:nvSpPr>
        <p:spPr bwMode="auto">
          <a:xfrm>
            <a:off x="838200" y="4572000"/>
            <a:ext cx="46038" cy="19812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462" name="Line 6"/>
          <p:cNvSpPr>
            <a:spLocks noChangeShapeType="1"/>
          </p:cNvSpPr>
          <p:nvPr/>
        </p:nvSpPr>
        <p:spPr bwMode="auto">
          <a:xfrm flipV="1">
            <a:off x="838200" y="1066800"/>
            <a:ext cx="0" cy="26670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463" name="TextBox 6"/>
          <p:cNvSpPr txBox="1">
            <a:spLocks noChangeArrowheads="1"/>
          </p:cNvSpPr>
          <p:nvPr/>
        </p:nvSpPr>
        <p:spPr bwMode="auto">
          <a:xfrm>
            <a:off x="304800" y="4114800"/>
            <a:ext cx="12954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(220 mi)</a:t>
            </a:r>
          </a:p>
        </p:txBody>
      </p:sp>
    </p:spTree>
    <p:extLst>
      <p:ext uri="{BB962C8B-B14F-4D97-AF65-F5344CB8AC3E}">
        <p14:creationId xmlns:p14="http://schemas.microsoft.com/office/powerpoint/2010/main" val="3317700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2"/>
          <p:cNvPicPr>
            <a:picLocks noGrp="1" noChangeAspect="1" noChangeArrowheads="1"/>
          </p:cNvPicPr>
          <p:nvPr>
            <p:ph idx="4294967295"/>
          </p:nvPr>
        </p:nvPicPr>
        <p:blipFill>
          <a:blip r:embed="rId3" cstate="print"/>
          <a:srcRect b="20731"/>
          <a:stretch>
            <a:fillRect/>
          </a:stretch>
        </p:blipFill>
        <p:spPr>
          <a:xfrm>
            <a:off x="990600" y="609600"/>
            <a:ext cx="8153400" cy="5014913"/>
          </a:xfrm>
          <a:noFill/>
        </p:spPr>
      </p:pic>
      <p:sp>
        <p:nvSpPr>
          <p:cNvPr id="20483" name="Text Box 3"/>
          <p:cNvSpPr txBox="1">
            <a:spLocks noChangeArrowheads="1"/>
          </p:cNvSpPr>
          <p:nvPr/>
        </p:nvSpPr>
        <p:spPr bwMode="auto">
          <a:xfrm>
            <a:off x="4495800" y="5867400"/>
            <a:ext cx="13716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120 km</a:t>
            </a:r>
          </a:p>
        </p:txBody>
      </p:sp>
      <p:sp>
        <p:nvSpPr>
          <p:cNvPr id="20484" name="Text Box 4"/>
          <p:cNvSpPr txBox="1">
            <a:spLocks noChangeArrowheads="1"/>
          </p:cNvSpPr>
          <p:nvPr/>
        </p:nvSpPr>
        <p:spPr bwMode="auto">
          <a:xfrm>
            <a:off x="0" y="2667000"/>
            <a:ext cx="11430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20 km</a:t>
            </a:r>
          </a:p>
        </p:txBody>
      </p:sp>
      <p:sp>
        <p:nvSpPr>
          <p:cNvPr id="20485" name="Line 5"/>
          <p:cNvSpPr>
            <a:spLocks noChangeShapeType="1"/>
          </p:cNvSpPr>
          <p:nvPr/>
        </p:nvSpPr>
        <p:spPr bwMode="auto">
          <a:xfrm>
            <a:off x="5715000" y="6096000"/>
            <a:ext cx="3276600" cy="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86" name="Line 6"/>
          <p:cNvSpPr>
            <a:spLocks noChangeShapeType="1"/>
          </p:cNvSpPr>
          <p:nvPr/>
        </p:nvSpPr>
        <p:spPr bwMode="auto">
          <a:xfrm flipH="1">
            <a:off x="1143000" y="6096000"/>
            <a:ext cx="3352800" cy="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87" name="Line 7"/>
          <p:cNvSpPr>
            <a:spLocks noChangeShapeType="1"/>
          </p:cNvSpPr>
          <p:nvPr/>
        </p:nvSpPr>
        <p:spPr bwMode="auto">
          <a:xfrm>
            <a:off x="533400" y="3505200"/>
            <a:ext cx="0" cy="16002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88" name="Line 8"/>
          <p:cNvSpPr>
            <a:spLocks noChangeShapeType="1"/>
          </p:cNvSpPr>
          <p:nvPr/>
        </p:nvSpPr>
        <p:spPr bwMode="auto">
          <a:xfrm flipV="1">
            <a:off x="533400" y="609600"/>
            <a:ext cx="0" cy="19812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89" name="TextBox 8"/>
          <p:cNvSpPr txBox="1">
            <a:spLocks noChangeArrowheads="1"/>
          </p:cNvSpPr>
          <p:nvPr/>
        </p:nvSpPr>
        <p:spPr bwMode="auto">
          <a:xfrm>
            <a:off x="152400" y="3048000"/>
            <a:ext cx="10668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(12 mi)</a:t>
            </a:r>
          </a:p>
        </p:txBody>
      </p:sp>
      <p:sp>
        <p:nvSpPr>
          <p:cNvPr id="20490" name="TextBox 9"/>
          <p:cNvSpPr txBox="1">
            <a:spLocks noChangeArrowheads="1"/>
          </p:cNvSpPr>
          <p:nvPr/>
        </p:nvSpPr>
        <p:spPr bwMode="auto">
          <a:xfrm>
            <a:off x="4648200" y="6324600"/>
            <a:ext cx="17526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(75 mi)</a:t>
            </a:r>
          </a:p>
        </p:txBody>
      </p:sp>
      <p:sp>
        <p:nvSpPr>
          <p:cNvPr id="20491" name="Text Box 3"/>
          <p:cNvSpPr txBox="1">
            <a:spLocks noChangeArrowheads="1"/>
          </p:cNvSpPr>
          <p:nvPr/>
        </p:nvSpPr>
        <p:spPr bwMode="auto">
          <a:xfrm>
            <a:off x="2590800" y="152400"/>
            <a:ext cx="4648200" cy="36933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33CC"/>
                </a:solidFill>
                <a:effectLst/>
                <a:uLnTx/>
                <a:uFillTx/>
                <a:latin typeface="Arial"/>
                <a:ea typeface="+mn-ea"/>
                <a:cs typeface="+mn-cs"/>
              </a:rPr>
              <a:t>Airborne Radar: Vertical Slice</a:t>
            </a:r>
          </a:p>
        </p:txBody>
      </p:sp>
    </p:spTree>
    <p:extLst>
      <p:ext uri="{BB962C8B-B14F-4D97-AF65-F5344CB8AC3E}">
        <p14:creationId xmlns:p14="http://schemas.microsoft.com/office/powerpoint/2010/main" val="3706494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lstStyle/>
          <a:p>
            <a:r>
              <a:rPr lang="en-US" dirty="0"/>
              <a:t>Tropical Cyclone Climatology</a:t>
            </a:r>
          </a:p>
        </p:txBody>
      </p:sp>
    </p:spTree>
    <p:extLst>
      <p:ext uri="{BB962C8B-B14F-4D97-AF65-F5344CB8AC3E}">
        <p14:creationId xmlns:p14="http://schemas.microsoft.com/office/powerpoint/2010/main" val="1789313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extLst>
      <p:ext uri="{BB962C8B-B14F-4D97-AF65-F5344CB8AC3E}">
        <p14:creationId xmlns:p14="http://schemas.microsoft.com/office/powerpoint/2010/main" val="4224502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09600" y="152400"/>
            <a:ext cx="7772400" cy="914400"/>
          </a:xfrm>
        </p:spPr>
        <p:txBody>
          <a:bodyPr rtlCol="0">
            <a:normAutofit/>
          </a:bodyPr>
          <a:lstStyle/>
          <a:p>
            <a:pPr eaLnBrk="1" fontAlgn="auto" hangingPunct="1">
              <a:spcAft>
                <a:spcPts val="0"/>
              </a:spcAft>
              <a:defRPr/>
            </a:pPr>
            <a:r>
              <a:rPr lang="en-US" sz="4400" b="1" dirty="0">
                <a:solidFill>
                  <a:srgbClr val="FFFF00"/>
                </a:solidFill>
                <a:effectLst>
                  <a:outerShdw blurRad="38100" dist="38100" dir="2700000" algn="tl">
                    <a:srgbClr val="C0C0C0"/>
                  </a:outerShdw>
                </a:effectLst>
                <a:latin typeface="Arial" panose="020B0604020202020204" pitchFamily="34" charset="0"/>
                <a:cs typeface="Arial" panose="020B0604020202020204" pitchFamily="34" charset="0"/>
              </a:rPr>
              <a:t>What is a Hurricane?</a:t>
            </a:r>
          </a:p>
        </p:txBody>
      </p:sp>
      <p:sp>
        <p:nvSpPr>
          <p:cNvPr id="10244" name="Rectangle 5"/>
          <p:cNvSpPr>
            <a:spLocks noGrp="1" noChangeArrowheads="1"/>
          </p:cNvSpPr>
          <p:nvPr>
            <p:ph type="subTitle" idx="1"/>
          </p:nvPr>
        </p:nvSpPr>
        <p:spPr>
          <a:xfrm>
            <a:off x="1111250" y="1993900"/>
            <a:ext cx="6921500" cy="2616200"/>
          </a:xfrm>
        </p:spPr>
        <p:txBody>
          <a:bodyPr/>
          <a:lstStyle/>
          <a:p>
            <a:pPr algn="l" eaLnBrk="1" hangingPunct="1"/>
            <a:r>
              <a:rPr lang="en-US" b="1" dirty="0">
                <a:solidFill>
                  <a:srgbClr val="002266"/>
                </a:solidFill>
                <a:latin typeface="Arial" panose="020B0604020202020204" pitchFamily="34" charset="0"/>
                <a:cs typeface="Arial" panose="020B0604020202020204" pitchFamily="34" charset="0"/>
              </a:rPr>
              <a:t>Formal definition</a:t>
            </a:r>
            <a:r>
              <a:rPr lang="en-US" dirty="0">
                <a:solidFill>
                  <a:srgbClr val="002266"/>
                </a:solidFill>
                <a:latin typeface="Arial" panose="020B0604020202020204" pitchFamily="34" charset="0"/>
                <a:cs typeface="Arial" panose="020B0604020202020204" pitchFamily="34" charset="0"/>
              </a:rPr>
              <a:t>: A </a:t>
            </a:r>
            <a:r>
              <a:rPr lang="en-US" i="1" dirty="0">
                <a:solidFill>
                  <a:srgbClr val="002266"/>
                </a:solidFill>
                <a:latin typeface="Arial" panose="020B0604020202020204" pitchFamily="34" charset="0"/>
                <a:cs typeface="Arial" panose="020B0604020202020204" pitchFamily="34" charset="0"/>
              </a:rPr>
              <a:t>tropical cyclone</a:t>
            </a:r>
            <a:r>
              <a:rPr lang="en-US" dirty="0">
                <a:solidFill>
                  <a:srgbClr val="002266"/>
                </a:solidFill>
                <a:latin typeface="Arial" panose="020B0604020202020204" pitchFamily="34" charset="0"/>
                <a:cs typeface="Arial" panose="020B0604020202020204" pitchFamily="34" charset="0"/>
              </a:rPr>
              <a:t> with 1-min 	average winds at 10 m altitude in excess 	of 32 m/s (64 knots or 74 MPH) occurring 	over the North Atlantic or eastern North 	Pacific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Arial"/>
                <a:ea typeface="+mn-ea"/>
                <a:cs typeface="+mn-cs"/>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rial"/>
                <a:ea typeface="+mn-ea"/>
                <a:cs typeface="+mn-cs"/>
              </a:rPr>
              <a:t> Jan   Feb    Mar    Apr   May   Jun    Jul   Aug    Sep   Oct    Nov   Dec   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rial"/>
                <a:ea typeface="+mn-ea"/>
                <a:cs typeface="+mn-cs"/>
              </a:rPr>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Northern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Hemisphere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Southern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Hemisphere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CC"/>
                </a:solidFill>
                <a:effectLst/>
                <a:uLnTx/>
                <a:uFillTx/>
                <a:latin typeface="Arial"/>
                <a:ea typeface="+mn-ea"/>
                <a:cs typeface="+mn-cs"/>
              </a:rPr>
              <a:t>Number of Events per Month</a:t>
            </a:r>
          </a:p>
        </p:txBody>
      </p:sp>
    </p:spTree>
    <p:extLst>
      <p:ext uri="{BB962C8B-B14F-4D97-AF65-F5344CB8AC3E}">
        <p14:creationId xmlns:p14="http://schemas.microsoft.com/office/powerpoint/2010/main" val="461767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16198-CDF6-487F-BFDE-C1E87AC3658E}"/>
              </a:ext>
            </a:extLst>
          </p:cNvPr>
          <p:cNvPicPr>
            <a:picLocks noChangeAspect="1"/>
          </p:cNvPicPr>
          <p:nvPr/>
        </p:nvPicPr>
        <p:blipFill>
          <a:blip r:embed="rId2"/>
          <a:stretch>
            <a:fillRect/>
          </a:stretch>
        </p:blipFill>
        <p:spPr>
          <a:xfrm>
            <a:off x="52251" y="391886"/>
            <a:ext cx="9091749" cy="5682343"/>
          </a:xfrm>
          <a:prstGeom prst="rect">
            <a:avLst/>
          </a:prstGeom>
        </p:spPr>
      </p:pic>
      <p:sp>
        <p:nvSpPr>
          <p:cNvPr id="5" name="TextBox 4">
            <a:extLst>
              <a:ext uri="{FF2B5EF4-FFF2-40B4-BE49-F238E27FC236}">
                <a16:creationId xmlns:a16="http://schemas.microsoft.com/office/drawing/2014/main" id="{E0188AA7-0202-4A0D-B01C-FE4C5D53C11B}"/>
              </a:ext>
            </a:extLst>
          </p:cNvPr>
          <p:cNvSpPr txBox="1"/>
          <p:nvPr/>
        </p:nvSpPr>
        <p:spPr>
          <a:xfrm>
            <a:off x="567418" y="6204857"/>
            <a:ext cx="8009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Global records prior to ~1980 are unreliable</a:t>
            </a:r>
          </a:p>
        </p:txBody>
      </p:sp>
    </p:spTree>
    <p:extLst>
      <p:ext uri="{BB962C8B-B14F-4D97-AF65-F5344CB8AC3E}">
        <p14:creationId xmlns:p14="http://schemas.microsoft.com/office/powerpoint/2010/main" val="3732651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rtlCol="0">
            <a:normAutofit fontScale="90000"/>
          </a:bodyPr>
          <a:lstStyle/>
          <a:p>
            <a:pPr eaLnBrk="1" fontAlgn="auto" hangingPunct="1">
              <a:spcAft>
                <a:spcPts val="0"/>
              </a:spcAft>
              <a:defRPr/>
            </a:pPr>
            <a:r>
              <a:rPr lang="en-US" b="1" dirty="0">
                <a:effectLst>
                  <a:outerShdw blurRad="38100" dist="38100" dir="2700000" algn="tl">
                    <a:srgbClr val="C0C0C0"/>
                  </a:outerShdw>
                </a:effectLst>
              </a:rPr>
              <a:t>Some Tropical Cyclone Physics</a:t>
            </a:r>
          </a:p>
        </p:txBody>
      </p:sp>
    </p:spTree>
    <p:extLst>
      <p:ext uri="{BB962C8B-B14F-4D97-AF65-F5344CB8AC3E}">
        <p14:creationId xmlns:p14="http://schemas.microsoft.com/office/powerpoint/2010/main" val="3800567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1096708"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09"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1096710"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1096712"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13"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14"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15"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1096716"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1096723" name="Picture 19"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1096724" name="Picture 20"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1096725" name="Picture 21"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1096726" name="Picture 22"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26"/>
          <p:cNvGrpSpPr>
            <a:grpSpLocks/>
          </p:cNvGrpSpPr>
          <p:nvPr/>
        </p:nvGrpSpPr>
        <p:grpSpPr bwMode="auto">
          <a:xfrm>
            <a:off x="5791200" y="1600200"/>
            <a:ext cx="3124200" cy="381000"/>
            <a:chOff x="3648" y="1056"/>
            <a:chExt cx="1968" cy="240"/>
          </a:xfrm>
        </p:grpSpPr>
        <p:sp>
          <p:nvSpPr>
            <p:cNvPr id="1096731" name="Rectangle 27"/>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32" name="Text Box 28"/>
            <p:cNvSpPr txBox="1">
              <a:spLocks noChangeArrowheads="1"/>
            </p:cNvSpPr>
            <p:nvPr/>
          </p:nvSpPr>
          <p:spPr bwMode="auto">
            <a:xfrm>
              <a:off x="3888" y="1056"/>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Air loses energy</a:t>
              </a:r>
            </a:p>
          </p:txBody>
        </p:sp>
      </p:grpSp>
      <p:grpSp>
        <p:nvGrpSpPr>
          <p:cNvPr id="5" name="Group 29"/>
          <p:cNvGrpSpPr>
            <a:grpSpLocks/>
          </p:cNvGrpSpPr>
          <p:nvPr/>
        </p:nvGrpSpPr>
        <p:grpSpPr bwMode="auto">
          <a:xfrm>
            <a:off x="1978025" y="2590800"/>
            <a:ext cx="1755775" cy="377825"/>
            <a:chOff x="1095" y="1769"/>
            <a:chExt cx="1106" cy="238"/>
          </a:xfrm>
        </p:grpSpPr>
        <p:sp>
          <p:nvSpPr>
            <p:cNvPr id="1096734" name="Rectangle 30"/>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35" name="Text Box 31"/>
            <p:cNvSpPr txBox="1">
              <a:spLocks noChangeArrowheads="1"/>
            </p:cNvSpPr>
            <p:nvPr/>
          </p:nvSpPr>
          <p:spPr bwMode="auto">
            <a:xfrm rot="-110696697">
              <a:off x="1200" y="1776"/>
              <a:ext cx="884"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Hot air rises</a:t>
              </a:r>
            </a:p>
          </p:txBody>
        </p:sp>
      </p:grpSp>
      <p:grpSp>
        <p:nvGrpSpPr>
          <p:cNvPr id="6" name="Group 32"/>
          <p:cNvGrpSpPr>
            <a:grpSpLocks/>
          </p:cNvGrpSpPr>
          <p:nvPr/>
        </p:nvGrpSpPr>
        <p:grpSpPr bwMode="auto">
          <a:xfrm>
            <a:off x="5257800" y="3048000"/>
            <a:ext cx="2752725" cy="584200"/>
            <a:chOff x="3306" y="1920"/>
            <a:chExt cx="1734" cy="368"/>
          </a:xfrm>
        </p:grpSpPr>
        <p:sp>
          <p:nvSpPr>
            <p:cNvPr id="1096737" name="Rectangle 33"/>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38" name="Text Box 34"/>
            <p:cNvSpPr txBox="1">
              <a:spLocks noChangeArrowheads="1"/>
            </p:cNvSpPr>
            <p:nvPr/>
          </p:nvSpPr>
          <p:spPr bwMode="auto">
            <a:xfrm rot="-2334507">
              <a:off x="3360" y="1920"/>
              <a:ext cx="1680"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Cooled air sinks</a:t>
              </a:r>
            </a:p>
          </p:txBody>
        </p:sp>
      </p:grpSp>
      <p:grpSp>
        <p:nvGrpSpPr>
          <p:cNvPr id="7" name="Group 35"/>
          <p:cNvGrpSpPr>
            <a:grpSpLocks/>
          </p:cNvGrpSpPr>
          <p:nvPr/>
        </p:nvGrpSpPr>
        <p:grpSpPr bwMode="auto">
          <a:xfrm>
            <a:off x="150813" y="762000"/>
            <a:ext cx="8764588" cy="5913438"/>
            <a:chOff x="95" y="480"/>
            <a:chExt cx="5521" cy="3725"/>
          </a:xfrm>
        </p:grpSpPr>
        <p:sp>
          <p:nvSpPr>
            <p:cNvPr id="1096717" name="Text Box 13"/>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1096718" name="Text Box 14"/>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1096719" name="Text Box 15"/>
            <p:cNvSpPr txBox="1">
              <a:spLocks noChangeArrowheads="1"/>
            </p:cNvSpPr>
            <p:nvPr/>
          </p:nvSpPr>
          <p:spPr bwMode="auto">
            <a:xfrm>
              <a:off x="3600" y="3120"/>
              <a:ext cx="1632" cy="21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Low entropy (temperature)</a:t>
              </a:r>
            </a:p>
          </p:txBody>
        </p:sp>
        <p:sp>
          <p:nvSpPr>
            <p:cNvPr id="1096720" name="Text Box 16"/>
            <p:cNvSpPr txBox="1">
              <a:spLocks noChangeArrowheads="1"/>
            </p:cNvSpPr>
            <p:nvPr/>
          </p:nvSpPr>
          <p:spPr bwMode="auto">
            <a:xfrm rot="16200000">
              <a:off x="-945" y="1856"/>
              <a:ext cx="2352" cy="27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Height above ocean (km)</a:t>
              </a:r>
            </a:p>
          </p:txBody>
        </p:sp>
        <p:sp>
          <p:nvSpPr>
            <p:cNvPr id="1096721" name="Text Box 17"/>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1096722" name="Text Box 18"/>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Arial"/>
                  <a:ea typeface="+mn-ea"/>
                  <a:cs typeface="+mn-cs"/>
                </a:rPr>
                <a:t>Radius (km)</a:t>
              </a:r>
            </a:p>
          </p:txBody>
        </p:sp>
      </p:grpSp>
      <p:sp>
        <p:nvSpPr>
          <p:cNvPr id="1096741" name="Text Box 37"/>
          <p:cNvSpPr txBox="1">
            <a:spLocks noChangeArrowheads="1"/>
          </p:cNvSpPr>
          <p:nvPr/>
        </p:nvSpPr>
        <p:spPr bwMode="auto">
          <a:xfrm>
            <a:off x="1905000" y="5105400"/>
            <a:ext cx="2895600" cy="609600"/>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a:ea typeface="+mn-ea"/>
                <a:cs typeface="+mn-cs"/>
              </a:rPr>
              <a:t>Air spirals inward and gains energy from the ocean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96716"/>
                                        </p:tgtEl>
                                        <p:attrNameLst>
                                          <p:attrName>style.visibility</p:attrName>
                                        </p:attrNameLst>
                                      </p:cBhvr>
                                      <p:to>
                                        <p:strVal val="visible"/>
                                      </p:to>
                                    </p:set>
                                    <p:anim calcmode="lin" valueType="num">
                                      <p:cBhvr>
                                        <p:cTn id="12" dur="500" fill="hold"/>
                                        <p:tgtEl>
                                          <p:spTgt spid="1096716"/>
                                        </p:tgtEl>
                                        <p:attrNameLst>
                                          <p:attrName>ppt_w</p:attrName>
                                        </p:attrNameLst>
                                      </p:cBhvr>
                                      <p:tavLst>
                                        <p:tav tm="0">
                                          <p:val>
                                            <p:fltVal val="0"/>
                                          </p:val>
                                        </p:tav>
                                        <p:tav tm="100000">
                                          <p:val>
                                            <p:strVal val="#ppt_w"/>
                                          </p:val>
                                        </p:tav>
                                      </p:tavLst>
                                    </p:anim>
                                    <p:anim calcmode="lin" valueType="num">
                                      <p:cBhvr>
                                        <p:cTn id="13" dur="500" fill="hold"/>
                                        <p:tgtEl>
                                          <p:spTgt spid="1096716"/>
                                        </p:tgtEl>
                                        <p:attrNameLst>
                                          <p:attrName>ppt_h</p:attrName>
                                        </p:attrNameLst>
                                      </p:cBhvr>
                                      <p:tavLst>
                                        <p:tav tm="0">
                                          <p:val>
                                            <p:fltVal val="0"/>
                                          </p:val>
                                        </p:tav>
                                        <p:tav tm="100000">
                                          <p:val>
                                            <p:strVal val="#ppt_h"/>
                                          </p:val>
                                        </p:tav>
                                      </p:tavLst>
                                    </p:anim>
                                    <p:animEffect transition="in" filter="fade">
                                      <p:cBhvr>
                                        <p:cTn id="14" dur="500"/>
                                        <p:tgtEl>
                                          <p:spTgt spid="1096716"/>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096723"/>
                                        </p:tgtEl>
                                        <p:attrNameLst>
                                          <p:attrName>style.visibility</p:attrName>
                                        </p:attrNameLst>
                                      </p:cBhvr>
                                      <p:to>
                                        <p:strVal val="visible"/>
                                      </p:to>
                                    </p:set>
                                    <p:animEffect transition="in" filter="wipe(right)">
                                      <p:cBhvr>
                                        <p:cTn id="21" dur="2000"/>
                                        <p:tgtEl>
                                          <p:spTgt spid="10967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96724"/>
                                        </p:tgtEl>
                                        <p:attrNameLst>
                                          <p:attrName>style.visibility</p:attrName>
                                        </p:attrNameLst>
                                      </p:cBhvr>
                                      <p:to>
                                        <p:strVal val="visible"/>
                                      </p:to>
                                    </p:set>
                                    <p:animEffect transition="in" filter="wipe(down)">
                                      <p:cBhvr>
                                        <p:cTn id="26" dur="2000"/>
                                        <p:tgtEl>
                                          <p:spTgt spid="1096724"/>
                                        </p:tgtEl>
                                      </p:cBhvr>
                                    </p:animEffec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96725"/>
                                        </p:tgtEl>
                                        <p:attrNameLst>
                                          <p:attrName>style.visibility</p:attrName>
                                        </p:attrNameLst>
                                      </p:cBhvr>
                                      <p:to>
                                        <p:strVal val="visible"/>
                                      </p:to>
                                    </p:set>
                                    <p:animEffect transition="in" filter="wipe(up)">
                                      <p:cBhvr>
                                        <p:cTn id="33" dur="2000"/>
                                        <p:tgtEl>
                                          <p:spTgt spid="1096725"/>
                                        </p:tgtEl>
                                      </p:cBhvr>
                                    </p:animEffec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96726"/>
                                        </p:tgtEl>
                                        <p:attrNameLst>
                                          <p:attrName>style.visibility</p:attrName>
                                        </p:attrNameLst>
                                      </p:cBhvr>
                                      <p:to>
                                        <p:strVal val="visible"/>
                                      </p:to>
                                    </p:set>
                                    <p:animEffect transition="in" filter="wipe(up)">
                                      <p:cBhvr>
                                        <p:cTn id="40" dur="2000"/>
                                        <p:tgtEl>
                                          <p:spTgt spid="1096726"/>
                                        </p:tgtEl>
                                      </p:cBhvr>
                                    </p:animEffec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4" name="Rectangle 4"/>
          <p:cNvSpPr>
            <a:spLocks noGrp="1" noChangeArrowheads="1"/>
          </p:cNvSpPr>
          <p:nvPr>
            <p:ph type="title" idx="4294967295"/>
          </p:nvPr>
        </p:nvSpPr>
        <p:spPr>
          <a:xfrm>
            <a:off x="533400" y="0"/>
            <a:ext cx="8229600" cy="1143000"/>
          </a:xfrm>
        </p:spPr>
        <p:txBody>
          <a:bodyPr rtlCol="0">
            <a:normAutofit fontScale="90000"/>
          </a:bodyPr>
          <a:lstStyle/>
          <a:p>
            <a:pPr eaLnBrk="1" fontAlgn="auto" hangingPunct="1">
              <a:spcAft>
                <a:spcPts val="0"/>
              </a:spcAft>
              <a:defRPr/>
            </a:pPr>
            <a:r>
              <a:rPr lang="en-US" sz="4000" b="1" dirty="0">
                <a:solidFill>
                  <a:srgbClr val="0033CC"/>
                </a:solidFill>
                <a:effectLst>
                  <a:outerShdw blurRad="38100" dist="38100" dir="2700000" algn="tl">
                    <a:srgbClr val="C0C0C0"/>
                  </a:outerShdw>
                </a:effectLst>
              </a:rPr>
              <a:t>Heat Engine Theory Predicts Maximum Hurricane Winds</a:t>
            </a:r>
          </a:p>
        </p:txBody>
      </p:sp>
      <p:pic>
        <p:nvPicPr>
          <p:cNvPr id="25604" name="Picture 2" descr="C:\Users\Kerry Emaanuel\Graphics\Transparent Figures\global_mpi.png"/>
          <p:cNvPicPr>
            <a:picLocks noGrp="1" noChangeAspect="1" noChangeArrowheads="1"/>
          </p:cNvPicPr>
          <p:nvPr>
            <p:ph idx="4294967295"/>
          </p:nvPr>
        </p:nvPicPr>
        <p:blipFill>
          <a:blip r:embed="rId3" cstate="print"/>
          <a:srcRect/>
          <a:stretch>
            <a:fillRect/>
          </a:stretch>
        </p:blipFill>
        <p:spPr>
          <a:xfrm>
            <a:off x="664713" y="533400"/>
            <a:ext cx="7799148" cy="6108700"/>
          </a:xfrm>
          <a:noFill/>
        </p:spPr>
      </p:pic>
      <p:sp>
        <p:nvSpPr>
          <p:cNvPr id="25605" name="TextBox 5"/>
          <p:cNvSpPr txBox="1">
            <a:spLocks noChangeArrowheads="1"/>
          </p:cNvSpPr>
          <p:nvPr/>
        </p:nvSpPr>
        <p:spPr bwMode="auto">
          <a:xfrm>
            <a:off x="4419600" y="6324600"/>
            <a:ext cx="990600" cy="400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Arial" charset="0"/>
              </a:rPr>
              <a:t>MPH</a:t>
            </a:r>
          </a:p>
        </p:txBody>
      </p:sp>
    </p:spTree>
    <p:extLst>
      <p:ext uri="{BB962C8B-B14F-4D97-AF65-F5344CB8AC3E}">
        <p14:creationId xmlns:p14="http://schemas.microsoft.com/office/powerpoint/2010/main" val="3792739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Global Hurricane Hazard</a:t>
            </a:r>
          </a:p>
        </p:txBody>
      </p:sp>
      <p:sp>
        <p:nvSpPr>
          <p:cNvPr id="3" name="Content Placeholder 2"/>
          <p:cNvSpPr>
            <a:spLocks noGrp="1"/>
          </p:cNvSpPr>
          <p:nvPr>
            <p:ph idx="1"/>
          </p:nvPr>
        </p:nvSpPr>
        <p:spPr>
          <a:xfrm>
            <a:off x="533400" y="1826824"/>
            <a:ext cx="8229600" cy="3745840"/>
          </a:xfrm>
        </p:spPr>
        <p:txBody>
          <a:bodyPr>
            <a:normAutofit fontScale="92500" lnSpcReduction="10000"/>
          </a:bodyPr>
          <a:lstStyle/>
          <a:p>
            <a:r>
              <a:rPr lang="en-US" dirty="0"/>
              <a:t>About 15,000 deaths per year since 1971</a:t>
            </a:r>
          </a:p>
          <a:p>
            <a:endParaRPr lang="en-US" dirty="0"/>
          </a:p>
          <a:p>
            <a:r>
              <a:rPr lang="en-US" dirty="0"/>
              <a:t>$ 1.1 trillion 2015 U.S. dollars in damages 	($21 billion/</a:t>
            </a:r>
            <a:r>
              <a:rPr lang="en-US" dirty="0" err="1"/>
              <a:t>yr</a:t>
            </a:r>
            <a:r>
              <a:rPr lang="en-US" dirty="0"/>
              <a:t>) since 1971</a:t>
            </a:r>
          </a:p>
          <a:p>
            <a:pPr marL="0" indent="0">
              <a:buNone/>
            </a:pPr>
            <a:endParaRPr lang="en-US" dirty="0"/>
          </a:p>
          <a:p>
            <a:r>
              <a:rPr lang="en-US" dirty="0"/>
              <a:t>Global population exposed to hurricane 	hazards has tripled since 1970</a:t>
            </a:r>
          </a:p>
          <a:p>
            <a:pPr marL="0" indent="0">
              <a:buNone/>
            </a:pPr>
            <a:endParaRPr lang="en-US" dirty="0"/>
          </a:p>
        </p:txBody>
      </p:sp>
      <p:sp>
        <p:nvSpPr>
          <p:cNvPr id="4" name="Rectangle 3"/>
          <p:cNvSpPr/>
          <p:nvPr/>
        </p:nvSpPr>
        <p:spPr>
          <a:xfrm>
            <a:off x="3952874" y="6057224"/>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2020: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21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5279"/>
          </a:xfrm>
        </p:spPr>
        <p:txBody>
          <a:bodyPr>
            <a:normAutofit/>
          </a:bodyPr>
          <a:lstStyle/>
          <a:p>
            <a:r>
              <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a:solidFill>
                  <a:srgbClr val="0F2AB1"/>
                </a:solidFill>
                <a:latin typeface="Arial" pitchFamily="34" charset="0"/>
                <a:cs typeface="Arial" pitchFamily="34" charset="0"/>
              </a:rPr>
              <a:t>Wind</a:t>
            </a:r>
          </a:p>
          <a:p>
            <a:pPr>
              <a:buSzPct val="70000"/>
              <a:buBlip>
                <a:blip r:embed="rId2"/>
              </a:buBlip>
            </a:pPr>
            <a:endParaRPr lang="en-US" dirty="0">
              <a:solidFill>
                <a:srgbClr val="0F2AB1"/>
              </a:solidFill>
              <a:latin typeface="Arial" pitchFamily="34" charset="0"/>
              <a:cs typeface="Arial" pitchFamily="34" charset="0"/>
            </a:endParaRPr>
          </a:p>
          <a:p>
            <a:pPr>
              <a:buSzPct val="70000"/>
              <a:buBlip>
                <a:blip r:embed="rId2"/>
              </a:buBlip>
            </a:pPr>
            <a:endParaRPr lang="en-US" dirty="0">
              <a:solidFill>
                <a:srgbClr val="0F2AB1"/>
              </a:solidFill>
              <a:latin typeface="Arial" pitchFamily="34" charset="0"/>
              <a:cs typeface="Arial" pitchFamily="34" charset="0"/>
            </a:endParaRPr>
          </a:p>
          <a:p>
            <a:pPr>
              <a:buSzPct val="70000"/>
              <a:buBlip>
                <a:blip r:embed="rId2"/>
              </a:buBlip>
            </a:pPr>
            <a:r>
              <a:rPr lang="en-US" dirty="0">
                <a:solidFill>
                  <a:srgbClr val="0F2AB1"/>
                </a:solidFill>
                <a:latin typeface="Arial" pitchFamily="34" charset="0"/>
                <a:cs typeface="Arial" pitchFamily="34" charset="0"/>
              </a:rPr>
              <a:t>Rain</a:t>
            </a:r>
          </a:p>
          <a:p>
            <a:pPr>
              <a:buSzPct val="70000"/>
              <a:buBlip>
                <a:blip r:embed="rId2"/>
              </a:buBlip>
            </a:pPr>
            <a:endParaRPr lang="en-US" dirty="0">
              <a:solidFill>
                <a:srgbClr val="0F2AB1"/>
              </a:solidFill>
              <a:latin typeface="Arial" pitchFamily="34" charset="0"/>
              <a:cs typeface="Arial" pitchFamily="34" charset="0"/>
            </a:endParaRPr>
          </a:p>
          <a:p>
            <a:pPr>
              <a:buSzPct val="70000"/>
              <a:buBlip>
                <a:blip r:embed="rId2"/>
              </a:buBlip>
            </a:pPr>
            <a:endParaRPr lang="en-US" dirty="0">
              <a:solidFill>
                <a:srgbClr val="0F2AB1"/>
              </a:solidFill>
              <a:latin typeface="Arial" pitchFamily="34" charset="0"/>
              <a:cs typeface="Arial" pitchFamily="34" charset="0"/>
            </a:endParaRPr>
          </a:p>
          <a:p>
            <a:pPr>
              <a:buSzPct val="70000"/>
              <a:buBlip>
                <a:blip r:embed="rId2"/>
              </a:buBlip>
            </a:pPr>
            <a:r>
              <a:rPr lang="en-US" dirty="0">
                <a:solidFill>
                  <a:srgbClr val="0F2AB1"/>
                </a:solidFill>
                <a:latin typeface="Arial" pitchFamily="34" charset="0"/>
                <a:cs typeface="Arial" pitchFamily="34" charset="0"/>
              </a:rPr>
              <a:t>Storm Surge</a:t>
            </a: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16682" y="1210443"/>
            <a:ext cx="2743200" cy="1727634"/>
          </a:xfrm>
          <a:prstGeom prst="rect">
            <a:avLst/>
          </a:prstGeom>
          <a:no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682" y="2945847"/>
            <a:ext cx="2706882" cy="1892473"/>
          </a:xfrm>
          <a:prstGeom prst="rect">
            <a:avLst/>
          </a:prstGeom>
        </p:spPr>
      </p:pic>
      <p:pic>
        <p:nvPicPr>
          <p:cNvPr id="4" name="Picture 3"/>
          <p:cNvPicPr>
            <a:picLocks noChangeAspect="1"/>
          </p:cNvPicPr>
          <p:nvPr/>
        </p:nvPicPr>
        <p:blipFill>
          <a:blip r:embed="rId5"/>
          <a:stretch>
            <a:fillRect/>
          </a:stretch>
        </p:blipFill>
        <p:spPr>
          <a:xfrm>
            <a:off x="4938137" y="4924425"/>
            <a:ext cx="2721745" cy="1834121"/>
          </a:xfrm>
          <a:prstGeom prst="rect">
            <a:avLst/>
          </a:prstGeom>
        </p:spPr>
      </p:pic>
    </p:spTree>
    <p:extLst>
      <p:ext uri="{BB962C8B-B14F-4D97-AF65-F5344CB8AC3E}">
        <p14:creationId xmlns:p14="http://schemas.microsoft.com/office/powerpoint/2010/main" val="105979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3" presetClass="entr" presetSubtype="1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Eyewitness footage of Typhoon Haiyan washing house away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435" y="107576"/>
            <a:ext cx="8653929" cy="6490447"/>
          </a:xfrm>
          <a:prstGeom prst="rect">
            <a:avLst/>
          </a:prstGeom>
        </p:spPr>
      </p:pic>
    </p:spTree>
    <p:extLst>
      <p:ext uri="{BB962C8B-B14F-4D97-AF65-F5344CB8AC3E}">
        <p14:creationId xmlns:p14="http://schemas.microsoft.com/office/powerpoint/2010/main" val="93515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23825"/>
            <a:ext cx="8553450" cy="6610350"/>
          </a:xfrm>
          <a:prstGeom prst="rect">
            <a:avLst/>
          </a:prstGeom>
        </p:spPr>
      </p:pic>
    </p:spTree>
    <p:extLst>
      <p:ext uri="{BB962C8B-B14F-4D97-AF65-F5344CB8AC3E}">
        <p14:creationId xmlns:p14="http://schemas.microsoft.com/office/powerpoint/2010/main" val="2214164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51000" contrast="-71000"/>
                    </a14:imgEffect>
                  </a14:imgLayer>
                </a14:imgProps>
              </a:ext>
            </a:extLst>
          </a:blip>
          <a:stretch>
            <a:fillRect/>
          </a:stretch>
        </p:blipFill>
        <p:spPr>
          <a:xfrm>
            <a:off x="0" y="0"/>
            <a:ext cx="9134626" cy="6858000"/>
          </a:xfrm>
          <a:prstGeom prst="rect">
            <a:avLst/>
          </a:prstGeom>
        </p:spPr>
      </p:pic>
      <p:sp>
        <p:nvSpPr>
          <p:cNvPr id="2" name="Title 1"/>
          <p:cNvSpPr>
            <a:spLocks noGrp="1"/>
          </p:cNvSpPr>
          <p:nvPr>
            <p:ph type="title"/>
          </p:nvPr>
        </p:nvSpPr>
        <p:spPr>
          <a:xfrm>
            <a:off x="401359" y="1921954"/>
            <a:ext cx="8229600" cy="1143000"/>
          </a:xfrm>
        </p:spPr>
        <p:txBody>
          <a:bodyPr/>
          <a:lstStyle/>
          <a:p>
            <a:r>
              <a:rPr lang="en-US" dirty="0">
                <a:solidFill>
                  <a:srgbClr val="FFFF00"/>
                </a:solidFill>
              </a:rPr>
              <a:t>Is Hurricane Risk Changing?</a:t>
            </a:r>
          </a:p>
        </p:txBody>
      </p:sp>
    </p:spTree>
    <p:extLst>
      <p:ext uri="{BB962C8B-B14F-4D97-AF65-F5344CB8AC3E}">
        <p14:creationId xmlns:p14="http://schemas.microsoft.com/office/powerpoint/2010/main" val="1614554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457200" y="0"/>
            <a:ext cx="8153400" cy="2743200"/>
          </a:xfrm>
        </p:spPr>
        <p:txBody>
          <a:bodyPr rtlCol="0">
            <a:normAutofit/>
          </a:bodyPr>
          <a:lstStyle/>
          <a:p>
            <a:pPr eaLnBrk="1" fontAlgn="auto" hangingPunct="1">
              <a:spcAft>
                <a:spcPts val="0"/>
              </a:spcAft>
              <a:defRPr/>
            </a:pPr>
            <a:r>
              <a:rPr lang="en-US" sz="3200" dirty="0">
                <a:effectLst/>
              </a:rPr>
              <a:t>The word </a:t>
            </a:r>
            <a:r>
              <a:rPr lang="en-US" sz="3200" i="1" dirty="0">
                <a:effectLst/>
              </a:rPr>
              <a:t>Hurricane</a:t>
            </a:r>
            <a:r>
              <a:rPr lang="en-US" sz="3200" dirty="0">
                <a:effectLst/>
              </a:rPr>
              <a:t> is derived from the Mayan word </a:t>
            </a:r>
            <a:r>
              <a:rPr lang="en-US" sz="3200" i="1" dirty="0">
                <a:effectLst/>
              </a:rPr>
              <a:t>Huracan</a:t>
            </a:r>
            <a:r>
              <a:rPr lang="en-US" sz="3200" dirty="0">
                <a:effectLst/>
              </a:rPr>
              <a:t> and the Taino and Carib word </a:t>
            </a:r>
            <a:r>
              <a:rPr lang="en-US" sz="3200" i="1" dirty="0">
                <a:effectLst/>
              </a:rPr>
              <a:t>Hunraken</a:t>
            </a:r>
            <a:r>
              <a:rPr lang="en-US" sz="3200" dirty="0">
                <a:effectLst/>
              </a:rPr>
              <a:t>, a terrible God of Evil, and brought to the West by Spanish explorers</a:t>
            </a:r>
          </a:p>
        </p:txBody>
      </p:sp>
      <p:pic>
        <p:nvPicPr>
          <p:cNvPr id="11268" name="Picture 6" descr="hurakan"/>
          <p:cNvPicPr>
            <a:picLocks noChangeAspect="1" noChangeArrowheads="1"/>
          </p:cNvPicPr>
          <p:nvPr/>
        </p:nvPicPr>
        <p:blipFill>
          <a:blip r:embed="rId3" cstate="print"/>
          <a:srcRect/>
          <a:stretch>
            <a:fillRect/>
          </a:stretch>
        </p:blipFill>
        <p:spPr bwMode="auto">
          <a:xfrm>
            <a:off x="533400" y="2667000"/>
            <a:ext cx="5019675" cy="3359150"/>
          </a:xfrm>
          <a:prstGeom prst="rect">
            <a:avLst/>
          </a:prstGeom>
          <a:noFill/>
          <a:ln w="9525">
            <a:noFill/>
            <a:miter lim="800000"/>
            <a:headEnd/>
            <a:tailEnd/>
          </a:ln>
        </p:spPr>
      </p:pic>
      <p:pic>
        <p:nvPicPr>
          <p:cNvPr id="11269" name="Picture 7" descr="hur_symbol"/>
          <p:cNvPicPr>
            <a:picLocks noChangeAspect="1" noChangeArrowheads="1"/>
          </p:cNvPicPr>
          <p:nvPr/>
        </p:nvPicPr>
        <p:blipFill>
          <a:blip r:embed="rId4" cstate="print"/>
          <a:srcRect/>
          <a:stretch>
            <a:fillRect/>
          </a:stretch>
        </p:blipFill>
        <p:spPr bwMode="auto">
          <a:xfrm>
            <a:off x="5715000" y="2438400"/>
            <a:ext cx="2465388" cy="3246438"/>
          </a:xfrm>
          <a:prstGeom prst="rect">
            <a:avLst/>
          </a:prstGeom>
          <a:noFill/>
          <a:ln w="9525">
            <a:noFill/>
            <a:miter lim="800000"/>
            <a:headEnd/>
            <a:tailEnd/>
          </a:ln>
        </p:spPr>
      </p:pic>
      <p:sp>
        <p:nvSpPr>
          <p:cNvPr id="6" name="Rectangle 5"/>
          <p:cNvSpPr/>
          <p:nvPr/>
        </p:nvSpPr>
        <p:spPr>
          <a:xfrm>
            <a:off x="0" y="5934670"/>
            <a:ext cx="89154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Blow, winds, and crack your cheeks! rage! blow! You cataracts and </a:t>
            </a:r>
            <a:r>
              <a:rPr kumimoji="0" lang="en-US" sz="1800" b="0" i="1" u="none" strike="noStrike" kern="1200" cap="none" spc="0" normalizeH="0" baseline="0" noProof="0" dirty="0" err="1">
                <a:ln>
                  <a:noFill/>
                </a:ln>
                <a:solidFill>
                  <a:prstClr val="black"/>
                </a:solidFill>
                <a:effectLst/>
                <a:uLnTx/>
                <a:uFillTx/>
                <a:latin typeface="Arial"/>
                <a:ea typeface="+mn-ea"/>
                <a:cs typeface="+mn-cs"/>
              </a:rPr>
              <a:t>hurricanoes</a:t>
            </a:r>
            <a:r>
              <a:rPr kumimoji="0" lang="en-US" sz="1800" b="0" i="1" u="none" strike="noStrike" kern="1200" cap="none" spc="0" normalizeH="0" baseline="0" noProof="0" dirty="0">
                <a:ln>
                  <a:noFill/>
                </a:ln>
                <a:solidFill>
                  <a:prstClr val="black"/>
                </a:solidFill>
                <a:effectLst/>
                <a:uLnTx/>
                <a:uFillTx/>
                <a:latin typeface="Arial"/>
                <a:ea typeface="+mn-ea"/>
                <a:cs typeface="+mn-cs"/>
              </a:rPr>
              <a:t>, spout Till you have </a:t>
            </a:r>
            <a:r>
              <a:rPr kumimoji="0" lang="en-US" sz="1800" b="0" i="1" u="none" strike="noStrike" kern="1200" cap="none" spc="0" normalizeH="0" baseline="0" noProof="0" dirty="0" err="1">
                <a:ln>
                  <a:noFill/>
                </a:ln>
                <a:solidFill>
                  <a:prstClr val="black"/>
                </a:solidFill>
                <a:effectLst/>
                <a:uLnTx/>
                <a:uFillTx/>
                <a:latin typeface="Arial"/>
                <a:ea typeface="+mn-ea"/>
                <a:cs typeface="+mn-cs"/>
              </a:rPr>
              <a:t>drench’d</a:t>
            </a:r>
            <a:r>
              <a:rPr kumimoji="0" lang="en-US" sz="1800" b="0" i="1" u="none" strike="noStrike" kern="1200" cap="none" spc="0" normalizeH="0" baseline="0" noProof="0" dirty="0">
                <a:ln>
                  <a:noFill/>
                </a:ln>
                <a:solidFill>
                  <a:prstClr val="black"/>
                </a:solidFill>
                <a:effectLst/>
                <a:uLnTx/>
                <a:uFillTx/>
                <a:latin typeface="Arial"/>
                <a:ea typeface="+mn-ea"/>
                <a:cs typeface="+mn-cs"/>
              </a:rPr>
              <a:t> our steeples, </a:t>
            </a:r>
            <a:r>
              <a:rPr kumimoji="0" lang="en-US" sz="1800" b="0" i="1" u="none" strike="noStrike" kern="1200" cap="none" spc="0" normalizeH="0" baseline="0" noProof="0" dirty="0" err="1">
                <a:ln>
                  <a:noFill/>
                </a:ln>
                <a:solidFill>
                  <a:prstClr val="black"/>
                </a:solidFill>
                <a:effectLst/>
                <a:uLnTx/>
                <a:uFillTx/>
                <a:latin typeface="Arial"/>
                <a:ea typeface="+mn-ea"/>
                <a:cs typeface="+mn-cs"/>
              </a:rPr>
              <a:t>drown’d</a:t>
            </a:r>
            <a:r>
              <a:rPr kumimoji="0" lang="en-US" sz="1800" b="0" i="1" u="none" strike="noStrike" kern="1200" cap="none" spc="0" normalizeH="0" baseline="0" noProof="0" dirty="0">
                <a:ln>
                  <a:noFill/>
                </a:ln>
                <a:solidFill>
                  <a:prstClr val="black"/>
                </a:solidFill>
                <a:effectLst/>
                <a:uLnTx/>
                <a:uFillTx/>
                <a:latin typeface="Arial"/>
                <a:ea typeface="+mn-ea"/>
                <a:cs typeface="+mn-cs"/>
              </a:rPr>
              <a:t> the cocks!  </a:t>
            </a:r>
            <a:r>
              <a:rPr kumimoji="0" lang="en-US" sz="1800" b="0" i="0" u="none" strike="noStrike" kern="1200" cap="none" spc="0" normalizeH="0" baseline="0" noProof="0" dirty="0">
                <a:ln>
                  <a:noFill/>
                </a:ln>
                <a:solidFill>
                  <a:prstClr val="black"/>
                </a:solidFill>
                <a:effectLst/>
                <a:uLnTx/>
                <a:uFillTx/>
                <a:latin typeface="Arial"/>
                <a:ea typeface="+mn-ea"/>
                <a:cs typeface="+mn-cs"/>
              </a:rPr>
              <a:t> 				-- King Lear</a:t>
            </a:r>
          </a:p>
        </p:txBody>
      </p:sp>
    </p:spTree>
    <p:extLst>
      <p:ext uri="{BB962C8B-B14F-4D97-AF65-F5344CB8AC3E}">
        <p14:creationId xmlns:p14="http://schemas.microsoft.com/office/powerpoint/2010/main" val="36561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269"/>
                                        </p:tgtEl>
                                        <p:attrNameLst>
                                          <p:attrName>style.visibility</p:attrName>
                                        </p:attrNameLst>
                                      </p:cBhvr>
                                      <p:to>
                                        <p:strVal val="visible"/>
                                      </p:to>
                                    </p:set>
                                    <p:animEffect transition="in" filter="fade">
                                      <p:cBhvr>
                                        <p:cTn id="11" dur="500"/>
                                        <p:tgtEl>
                                          <p:spTgt spid="1126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7" y="1800879"/>
            <a:ext cx="8902427" cy="3301611"/>
          </a:xfrm>
          <a:prstGeom prst="rect">
            <a:avLst/>
          </a:prstGeom>
        </p:spPr>
      </p:pic>
      <p:sp>
        <p:nvSpPr>
          <p:cNvPr id="3" name="TextBox 2"/>
          <p:cNvSpPr txBox="1"/>
          <p:nvPr/>
        </p:nvSpPr>
        <p:spPr>
          <a:xfrm>
            <a:off x="1298308" y="984201"/>
            <a:ext cx="62053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Potential Intensity Trend, 1979-2018, ERA 5 Reanalysis</a:t>
            </a:r>
          </a:p>
        </p:txBody>
      </p:sp>
      <p:sp>
        <p:nvSpPr>
          <p:cNvPr id="4" name="TextBox 3"/>
          <p:cNvSpPr txBox="1"/>
          <p:nvPr/>
        </p:nvSpPr>
        <p:spPr>
          <a:xfrm>
            <a:off x="1382070" y="5365170"/>
            <a:ext cx="61215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(Trend shown only where p value &lt; 0.05)</a:t>
            </a:r>
          </a:p>
        </p:txBody>
      </p:sp>
    </p:spTree>
    <p:extLst>
      <p:ext uri="{BB962C8B-B14F-4D97-AF65-F5344CB8AC3E}">
        <p14:creationId xmlns:p14="http://schemas.microsoft.com/office/powerpoint/2010/main" val="1497453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551542" y="926083"/>
            <a:ext cx="4572000" cy="5256321"/>
          </a:xfrm>
          <a:prstGeom prst="rect">
            <a:avLst/>
          </a:prstGeom>
        </p:spPr>
      </p:pic>
      <p:sp>
        <p:nvSpPr>
          <p:cNvPr id="7" name="TextBox 6"/>
          <p:cNvSpPr txBox="1"/>
          <p:nvPr/>
        </p:nvSpPr>
        <p:spPr>
          <a:xfrm>
            <a:off x="370114" y="246743"/>
            <a:ext cx="59871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Satellite-derived proportion of major hurricane fixes</a:t>
            </a:r>
          </a:p>
        </p:txBody>
      </p:sp>
      <p:sp>
        <p:nvSpPr>
          <p:cNvPr id="8" name="Rectangle 7"/>
          <p:cNvSpPr/>
          <p:nvPr/>
        </p:nvSpPr>
        <p:spPr>
          <a:xfrm>
            <a:off x="4862286" y="2298804"/>
            <a:ext cx="3854011"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series of fractional proportion of global major hurricane estimates to all hurricane estimates for the period 1979–2017. Each point, except the earliest, represents the data in a sequence of 3-y periods. The first data point is based on only 2 y (1979 and 1981) to avoid the years with no eastern hemisphere coverage. The linear Theil−Sen trend (black line) is significant at the 98% confidence level (Mann−Kendall P value = 0.02). The proportion increases by 25% in the 39-y period (about 6% per decade).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Kossin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a:t>
            </a:r>
          </a:p>
        </p:txBody>
      </p:sp>
    </p:spTree>
    <p:extLst>
      <p:ext uri="{BB962C8B-B14F-4D97-AF65-F5344CB8AC3E}">
        <p14:creationId xmlns:p14="http://schemas.microsoft.com/office/powerpoint/2010/main" val="2113413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17744" y="1579926"/>
            <a:ext cx="8229600" cy="1143000"/>
          </a:xfrm>
        </p:spPr>
        <p:txBody>
          <a:bodyPr>
            <a:normAutofit fontScale="90000"/>
          </a:bodyPr>
          <a:lstStyle/>
          <a:p>
            <a:r>
              <a:rPr lang="en-US" b="1" dirty="0">
                <a:solidFill>
                  <a:srgbClr val="FFFF00"/>
                </a:solidFill>
              </a:rPr>
              <a:t>Using Physical Models to Estimate Hurricane Flood Risk</a:t>
            </a:r>
          </a:p>
        </p:txBody>
      </p:sp>
    </p:spTree>
    <p:extLst>
      <p:ext uri="{BB962C8B-B14F-4D97-AF65-F5344CB8AC3E}">
        <p14:creationId xmlns:p14="http://schemas.microsoft.com/office/powerpoint/2010/main" val="4125072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191" y="1132530"/>
            <a:ext cx="5486400" cy="5486400"/>
          </a:xfrm>
          <a:prstGeom prst="rect">
            <a:avLst/>
          </a:prstGeom>
        </p:spPr>
      </p:pic>
      <p:sp>
        <p:nvSpPr>
          <p:cNvPr id="5" name="TextBox 4"/>
          <p:cNvSpPr txBox="1"/>
          <p:nvPr/>
        </p:nvSpPr>
        <p:spPr>
          <a:xfrm>
            <a:off x="586333" y="237325"/>
            <a:ext cx="80481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Why Not use Climate Models to Simulate Future Hurricanes?</a:t>
            </a:r>
          </a:p>
        </p:txBody>
      </p:sp>
    </p:spTree>
    <p:extLst>
      <p:ext uri="{BB962C8B-B14F-4D97-AF65-F5344CB8AC3E}">
        <p14:creationId xmlns:p14="http://schemas.microsoft.com/office/powerpoint/2010/main" val="156627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Wind Speed (meters per second)</a:t>
              </a:r>
            </a:p>
          </p:txBody>
        </p:sp>
      </p:grpSp>
      <p:sp>
        <p:nvSpPr>
          <p:cNvPr id="6" name="TextBox 5"/>
          <p:cNvSpPr txBox="1"/>
          <p:nvPr/>
        </p:nvSpPr>
        <p:spPr>
          <a:xfrm>
            <a:off x="5623208" y="1509002"/>
            <a:ext cx="3505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Histograms of Tropical Cyclone Intensity as Simulated by a Global Model with 30 mile grid point spacing. (Courtesy Isaac Held, GFDL)</a:t>
            </a:r>
          </a:p>
        </p:txBody>
      </p:sp>
      <p:sp>
        <p:nvSpPr>
          <p:cNvPr id="17" name="TextBox 16"/>
          <p:cNvSpPr txBox="1"/>
          <p:nvPr/>
        </p:nvSpPr>
        <p:spPr>
          <a:xfrm>
            <a:off x="3602971" y="1980564"/>
            <a:ext cx="1459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Category 3</a:t>
            </a:r>
          </a:p>
        </p:txBody>
      </p:sp>
      <p:sp>
        <p:nvSpPr>
          <p:cNvPr id="9" name="TextBox 8"/>
          <p:cNvSpPr txBox="1"/>
          <p:nvPr/>
        </p:nvSpPr>
        <p:spPr>
          <a:xfrm>
            <a:off x="5610667" y="4445835"/>
            <a:ext cx="3352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Global models do not simulate the storms that cause destruction</a:t>
            </a:r>
          </a:p>
        </p:txBody>
      </p:sp>
      <p:sp>
        <p:nvSpPr>
          <p:cNvPr id="13" name="TextBox 12"/>
          <p:cNvSpPr txBox="1"/>
          <p:nvPr/>
        </p:nvSpPr>
        <p:spPr>
          <a:xfrm>
            <a:off x="3395523" y="3199682"/>
            <a:ext cx="108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Observed</a:t>
            </a:r>
          </a:p>
        </p:txBody>
      </p:sp>
      <p:sp>
        <p:nvSpPr>
          <p:cNvPr id="18" name="TextBox 17"/>
          <p:cNvSpPr txBox="1"/>
          <p:nvPr/>
        </p:nvSpPr>
        <p:spPr>
          <a:xfrm>
            <a:off x="2045274" y="2786775"/>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Modeled</a:t>
            </a: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Problem:  Most of today’s models are too coarse to simulate destructive hurricanes</a:t>
            </a:r>
          </a:p>
        </p:txBody>
      </p:sp>
    </p:spTree>
    <p:extLst>
      <p:ext uri="{BB962C8B-B14F-4D97-AF65-F5344CB8AC3E}">
        <p14:creationId xmlns:p14="http://schemas.microsoft.com/office/powerpoint/2010/main" val="97746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Physics to Assess Hurricane Risk</a:t>
            </a:r>
          </a:p>
        </p:txBody>
      </p:sp>
      <p:sp>
        <p:nvSpPr>
          <p:cNvPr id="3" name="Content Placeholder 2"/>
          <p:cNvSpPr>
            <a:spLocks noGrp="1"/>
          </p:cNvSpPr>
          <p:nvPr>
            <p:ph idx="1"/>
          </p:nvPr>
        </p:nvSpPr>
        <p:spPr/>
        <p:txBody>
          <a:bodyPr/>
          <a:lstStyle/>
          <a:p>
            <a:r>
              <a:rPr lang="en-US" dirty="0"/>
              <a:t>  Reliable, global records of coarse-scale climate are robust and 	widely available</a:t>
            </a:r>
          </a:p>
          <a:p>
            <a:r>
              <a:rPr lang="en-US" dirty="0"/>
              <a:t>  Cull from these datasets the key statistics known to control 	tropical cyclone generation, movement, and intensity 	evolution</a:t>
            </a:r>
          </a:p>
          <a:p>
            <a:r>
              <a:rPr lang="en-US" dirty="0"/>
              <a:t>  Bootstrap these key statistic to create unlimited synthetic time 	series of the hurricane-relevant environmental variables</a:t>
            </a:r>
          </a:p>
          <a:p>
            <a:r>
              <a:rPr lang="en-US" dirty="0"/>
              <a:t>  Use these to drive specialized, very high resolution physical 	hurricane models (CHIPS)</a:t>
            </a:r>
          </a:p>
          <a:p>
            <a:r>
              <a:rPr lang="en-US" dirty="0"/>
              <a:t>  Extensively validate the results against historical hurricane 	data</a:t>
            </a:r>
          </a:p>
          <a:p>
            <a:r>
              <a:rPr lang="en-US" dirty="0"/>
              <a:t>  Exact same method can be applied to output of climate 	models</a:t>
            </a:r>
          </a:p>
        </p:txBody>
      </p:sp>
    </p:spTree>
    <p:extLst>
      <p:ext uri="{BB962C8B-B14F-4D97-AF65-F5344CB8AC3E}">
        <p14:creationId xmlns:p14="http://schemas.microsoft.com/office/powerpoint/2010/main" val="11009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5D14C-DB86-4E33-BF88-F5CE6895717F}"/>
              </a:ext>
            </a:extLst>
          </p:cNvPr>
          <p:cNvPicPr>
            <a:picLocks noChangeAspect="1"/>
          </p:cNvPicPr>
          <p:nvPr/>
        </p:nvPicPr>
        <p:blipFill>
          <a:blip r:embed="rId2"/>
          <a:stretch>
            <a:fillRect/>
          </a:stretch>
        </p:blipFill>
        <p:spPr>
          <a:xfrm>
            <a:off x="0" y="750706"/>
            <a:ext cx="9144000" cy="5846445"/>
          </a:xfrm>
          <a:prstGeom prst="rect">
            <a:avLst/>
          </a:prstGeom>
        </p:spPr>
      </p:pic>
      <p:sp>
        <p:nvSpPr>
          <p:cNvPr id="8" name="TextBox 7">
            <a:extLst>
              <a:ext uri="{FF2B5EF4-FFF2-40B4-BE49-F238E27FC236}">
                <a16:creationId xmlns:a16="http://schemas.microsoft.com/office/drawing/2014/main" id="{29E30A22-EDB2-4A7B-A6AD-A5CDBDDB1D96}"/>
              </a:ext>
            </a:extLst>
          </p:cNvPr>
          <p:cNvSpPr txBox="1"/>
          <p:nvPr/>
        </p:nvSpPr>
        <p:spPr>
          <a:xfrm>
            <a:off x="1355271" y="187779"/>
            <a:ext cx="6792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Top 1,000 storms Downscaled from CERA 29</a:t>
            </a:r>
            <a:r>
              <a:rPr kumimoji="0" lang="en-US" sz="1800" b="0" i="0" u="none" strike="noStrike" kern="1200" cap="none" spc="0" normalizeH="0" baseline="30000" noProof="0" dirty="0">
                <a:ln>
                  <a:noFill/>
                </a:ln>
                <a:solidFill>
                  <a:prstClr val="black"/>
                </a:solidFill>
                <a:effectLst/>
                <a:uLnTx/>
                <a:uFillTx/>
                <a:latin typeface="Calibri"/>
                <a:ea typeface="+mn-ea"/>
                <a:cs typeface="+mn-cs"/>
              </a:rPr>
              <a:t>th</a:t>
            </a:r>
            <a:r>
              <a:rPr kumimoji="0" lang="en-US" sz="1800" b="0" i="0" u="none" strike="noStrike" kern="1200" cap="none" spc="0" normalizeH="0" baseline="0" noProof="0" dirty="0">
                <a:ln>
                  <a:noFill/>
                </a:ln>
                <a:solidFill>
                  <a:prstClr val="black"/>
                </a:solidFill>
                <a:effectLst/>
                <a:uLnTx/>
                <a:uFillTx/>
                <a:latin typeface="Calibri"/>
                <a:ea typeface="+mn-ea"/>
                <a:cs typeface="+mn-cs"/>
              </a:rPr>
              <a:t> Century Reanalysis</a:t>
            </a:r>
          </a:p>
        </p:txBody>
      </p:sp>
    </p:spTree>
    <p:extLst>
      <p:ext uri="{BB962C8B-B14F-4D97-AF65-F5344CB8AC3E}">
        <p14:creationId xmlns:p14="http://schemas.microsoft.com/office/powerpoint/2010/main" val="33734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450" b="1281"/>
          <a:stretch/>
        </p:blipFill>
        <p:spPr>
          <a:xfrm>
            <a:off x="289189" y="883699"/>
            <a:ext cx="8527007" cy="5025395"/>
          </a:xfrm>
          <a:prstGeom prst="rect">
            <a:avLst/>
          </a:prstGeom>
        </p:spPr>
      </p:pic>
    </p:spTree>
    <p:extLst>
      <p:ext uri="{BB962C8B-B14F-4D97-AF65-F5344CB8AC3E}">
        <p14:creationId xmlns:p14="http://schemas.microsoft.com/office/powerpoint/2010/main" val="2310316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Atlantic Annual Cycle</a:t>
            </a: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p:cNvSpPr txBox="1"/>
          <p:nvPr/>
        </p:nvSpPr>
        <p:spPr>
          <a:xfrm>
            <a:off x="2286000" y="2699657"/>
            <a:ext cx="22206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Blue dots: </a:t>
            </a:r>
            <a:r>
              <a:rPr kumimoji="0" lang="en-US" sz="1800" b="0" i="0" u="none" strike="noStrike" kern="1200" cap="none" spc="0" normalizeH="0" baseline="0" noProof="0" dirty="0">
                <a:ln>
                  <a:noFill/>
                </a:ln>
                <a:solidFill>
                  <a:prstClr val="black"/>
                </a:solidFill>
                <a:effectLst/>
                <a:uLnTx/>
                <a:uFillTx/>
                <a:latin typeface="Arial"/>
                <a:ea typeface="+mn-ea"/>
                <a:cs typeface="+mn-cs"/>
              </a:rPr>
              <a:t>Actual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Red line</a:t>
            </a:r>
            <a:r>
              <a:rPr kumimoji="0" lang="en-US" sz="1800" b="0" i="0" u="none" strike="noStrike" kern="1200" cap="none" spc="0" normalizeH="0" baseline="0" noProof="0" dirty="0">
                <a:ln>
                  <a:noFill/>
                </a:ln>
                <a:solidFill>
                  <a:prstClr val="black"/>
                </a:solidFill>
                <a:effectLst/>
                <a:uLnTx/>
                <a:uFillTx/>
                <a:latin typeface="Arial"/>
                <a:ea typeface="+mn-ea"/>
                <a:cs typeface="+mn-cs"/>
              </a:rPr>
              <a:t>: Predicted</a:t>
            </a:r>
          </a:p>
        </p:txBody>
      </p:sp>
    </p:spTree>
    <p:extLst>
      <p:ext uri="{BB962C8B-B14F-4D97-AF65-F5344CB8AC3E}">
        <p14:creationId xmlns:p14="http://schemas.microsoft.com/office/powerpoint/2010/main" val="2925402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C7F543-BD29-49FA-A1A2-D5F1261EC6A9}"/>
              </a:ext>
            </a:extLst>
          </p:cNvPr>
          <p:cNvSpPr txBox="1"/>
          <p:nvPr/>
        </p:nvSpPr>
        <p:spPr>
          <a:xfrm>
            <a:off x="832757" y="236764"/>
            <a:ext cx="74376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Major Atlantic Hurricanes</a:t>
            </a:r>
          </a:p>
        </p:txBody>
      </p:sp>
      <p:pic>
        <p:nvPicPr>
          <p:cNvPr id="7" name="Picture 6">
            <a:extLst>
              <a:ext uri="{FF2B5EF4-FFF2-40B4-BE49-F238E27FC236}">
                <a16:creationId xmlns:a16="http://schemas.microsoft.com/office/drawing/2014/main" id="{F0DFA46A-6A08-4CAF-9251-523D0CE2D49B}"/>
              </a:ext>
            </a:extLst>
          </p:cNvPr>
          <p:cNvPicPr>
            <a:picLocks noChangeAspect="1"/>
          </p:cNvPicPr>
          <p:nvPr/>
        </p:nvPicPr>
        <p:blipFill>
          <a:blip r:embed="rId2"/>
          <a:stretch>
            <a:fillRect/>
          </a:stretch>
        </p:blipFill>
        <p:spPr>
          <a:xfrm>
            <a:off x="143691" y="1047749"/>
            <a:ext cx="8739052" cy="5461907"/>
          </a:xfrm>
          <a:prstGeom prst="rect">
            <a:avLst/>
          </a:prstGeom>
        </p:spPr>
      </p:pic>
      <p:sp>
        <p:nvSpPr>
          <p:cNvPr id="8" name="TextBox 7">
            <a:extLst>
              <a:ext uri="{FF2B5EF4-FFF2-40B4-BE49-F238E27FC236}">
                <a16:creationId xmlns:a16="http://schemas.microsoft.com/office/drawing/2014/main" id="{B1564799-ADE1-4C26-A3D5-989729F3B69A}"/>
              </a:ext>
            </a:extLst>
          </p:cNvPr>
          <p:cNvSpPr txBox="1"/>
          <p:nvPr/>
        </p:nvSpPr>
        <p:spPr>
          <a:xfrm>
            <a:off x="3992335" y="2032907"/>
            <a:ext cx="23921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7-year running averages</a:t>
            </a:r>
          </a:p>
        </p:txBody>
      </p:sp>
    </p:spTree>
    <p:extLst>
      <p:ext uri="{BB962C8B-B14F-4D97-AF65-F5344CB8AC3E}">
        <p14:creationId xmlns:p14="http://schemas.microsoft.com/office/powerpoint/2010/main" val="1247371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rtlCol="0">
            <a:normAutofit/>
          </a:bodyPr>
          <a:lstStyle/>
          <a:p>
            <a:pPr algn="ctr" eaLnBrk="1" fontAlgn="auto" hangingPunct="1">
              <a:spcAft>
                <a:spcPts val="0"/>
              </a:spcAft>
              <a:defRPr/>
            </a:pPr>
            <a:r>
              <a:rPr lang="en-US" b="1" dirty="0">
                <a:solidFill>
                  <a:srgbClr val="002266"/>
                </a:solidFill>
                <a:effectLst>
                  <a:outerShdw blurRad="38100" dist="38100" dir="2700000" algn="tl">
                    <a:srgbClr val="C0C0C0"/>
                  </a:outerShdw>
                </a:effectLst>
              </a:rPr>
              <a:t>Hurricanes in History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0651" y="1778608"/>
            <a:ext cx="6614713" cy="4961035"/>
          </a:xfrm>
          <a:prstGeom prst="rect">
            <a:avLst/>
          </a:prstGeom>
        </p:spPr>
      </p:pic>
      <p:sp>
        <p:nvSpPr>
          <p:cNvPr id="3" name="Title 2"/>
          <p:cNvSpPr txBox="1">
            <a:spLocks/>
          </p:cNvSpPr>
          <p:nvPr/>
        </p:nvSpPr>
        <p:spPr>
          <a:xfrm>
            <a:off x="503208" y="152400"/>
            <a:ext cx="82296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Global Tropical Cyclone Frequency from 9 Current Generation (CMIP6) Climate Models</a:t>
            </a:r>
          </a:p>
        </p:txBody>
      </p:sp>
    </p:spTree>
    <p:extLst>
      <p:ext uri="{BB962C8B-B14F-4D97-AF65-F5344CB8AC3E}">
        <p14:creationId xmlns:p14="http://schemas.microsoft.com/office/powerpoint/2010/main" val="480070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ACE74-6C5E-46EB-A07D-C63A5BC9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7" y="83498"/>
            <a:ext cx="8767126" cy="6710494"/>
          </a:xfrm>
          <a:prstGeom prst="rect">
            <a:avLst/>
          </a:prstGeom>
        </p:spPr>
      </p:pic>
    </p:spTree>
    <p:extLst>
      <p:ext uri="{BB962C8B-B14F-4D97-AF65-F5344CB8AC3E}">
        <p14:creationId xmlns:p14="http://schemas.microsoft.com/office/powerpoint/2010/main" val="3487487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0C187-3FD1-4134-B69E-1DD2F951D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2" y="155740"/>
            <a:ext cx="8741664" cy="6560243"/>
          </a:xfrm>
          <a:prstGeom prst="rect">
            <a:avLst/>
          </a:prstGeom>
        </p:spPr>
      </p:pic>
    </p:spTree>
    <p:extLst>
      <p:ext uri="{BB962C8B-B14F-4D97-AF65-F5344CB8AC3E}">
        <p14:creationId xmlns:p14="http://schemas.microsoft.com/office/powerpoint/2010/main" val="263975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1" y="72598"/>
            <a:ext cx="9031386" cy="6712110"/>
          </a:xfrm>
          <a:prstGeom prst="rect">
            <a:avLst/>
          </a:prstGeom>
        </p:spPr>
      </p:pic>
    </p:spTree>
    <p:extLst>
      <p:ext uri="{BB962C8B-B14F-4D97-AF65-F5344CB8AC3E}">
        <p14:creationId xmlns:p14="http://schemas.microsoft.com/office/powerpoint/2010/main" val="72220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0" y="206463"/>
            <a:ext cx="9164430" cy="6508444"/>
          </a:xfrm>
          <a:prstGeom prst="rect">
            <a:avLst/>
          </a:prstGeom>
        </p:spPr>
      </p:pic>
    </p:spTree>
    <p:extLst>
      <p:ext uri="{BB962C8B-B14F-4D97-AF65-F5344CB8AC3E}">
        <p14:creationId xmlns:p14="http://schemas.microsoft.com/office/powerpoint/2010/main" val="4108026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ston underwater: How the rising sea levels will affect the city - Boston .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317" y="1328057"/>
            <a:ext cx="7220497" cy="48078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7917" y="6270172"/>
            <a:ext cx="77184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Combination of Hurricane Storm Surge and Freshwater Flooding</a:t>
            </a:r>
          </a:p>
        </p:txBody>
      </p:sp>
      <p:sp>
        <p:nvSpPr>
          <p:cNvPr id="3" name="TextBox 2"/>
          <p:cNvSpPr txBox="1"/>
          <p:nvPr/>
        </p:nvSpPr>
        <p:spPr>
          <a:xfrm>
            <a:off x="757917" y="478971"/>
            <a:ext cx="7580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 This in Our Future?</a:t>
            </a:r>
          </a:p>
        </p:txBody>
      </p:sp>
    </p:spTree>
    <p:extLst>
      <p:ext uri="{BB962C8B-B14F-4D97-AF65-F5344CB8AC3E}">
        <p14:creationId xmlns:p14="http://schemas.microsoft.com/office/powerpoint/2010/main" val="3639245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F326-6112-4010-9EEF-EC71231D15B3}"/>
              </a:ext>
            </a:extLst>
          </p:cNvPr>
          <p:cNvSpPr>
            <a:spLocks noGrp="1"/>
          </p:cNvSpPr>
          <p:nvPr>
            <p:ph type="title"/>
          </p:nvPr>
        </p:nvSpPr>
        <p:spPr/>
        <p:txBody>
          <a:bodyPr/>
          <a:lstStyle/>
          <a:p>
            <a:pPr algn="ctr"/>
            <a:r>
              <a:rPr lang="en-US" dirty="0">
                <a:solidFill>
                  <a:srgbClr val="060FBA"/>
                </a:solidFill>
              </a:rPr>
              <a:t>Summary</a:t>
            </a:r>
          </a:p>
        </p:txBody>
      </p:sp>
      <p:sp>
        <p:nvSpPr>
          <p:cNvPr id="3" name="Content Placeholder 2">
            <a:extLst>
              <a:ext uri="{FF2B5EF4-FFF2-40B4-BE49-F238E27FC236}">
                <a16:creationId xmlns:a16="http://schemas.microsoft.com/office/drawing/2014/main" id="{240D26A3-13A4-48E0-B587-C0F3443222EE}"/>
              </a:ext>
            </a:extLst>
          </p:cNvPr>
          <p:cNvSpPr>
            <a:spLocks noGrp="1"/>
          </p:cNvSpPr>
          <p:nvPr>
            <p:ph idx="1"/>
          </p:nvPr>
        </p:nvSpPr>
        <p:spPr/>
        <p:txBody>
          <a:bodyPr>
            <a:normAutofit/>
          </a:bodyPr>
          <a:lstStyle/>
          <a:p>
            <a:pPr>
              <a:spcBef>
                <a:spcPts val="1800"/>
              </a:spcBef>
            </a:pPr>
            <a:r>
              <a:rPr lang="en-US" sz="2200" dirty="0"/>
              <a:t>Hurricanes are fascinating examples of coherent storms in a 	turbulent atmosphere and are powered by heat flow 	from the oceans to the atmosphere</a:t>
            </a:r>
          </a:p>
          <a:p>
            <a:pPr>
              <a:spcBef>
                <a:spcPts val="1800"/>
              </a:spcBef>
            </a:pPr>
            <a:r>
              <a:rPr lang="en-US" sz="2200" dirty="0"/>
              <a:t> They have had profound effects on the course of history</a:t>
            </a:r>
          </a:p>
          <a:p>
            <a:pPr>
              <a:spcBef>
                <a:spcPts val="1800"/>
              </a:spcBef>
            </a:pPr>
            <a:r>
              <a:rPr lang="en-US" sz="2200" dirty="0"/>
              <a:t> While death tolls are falling because of greatly improved 	warning and evacuations, damages are rising sharply 	as more people move to the coast</a:t>
            </a:r>
          </a:p>
          <a:p>
            <a:pPr>
              <a:spcBef>
                <a:spcPts val="1800"/>
              </a:spcBef>
            </a:pPr>
            <a:r>
              <a:rPr lang="en-US" sz="2200" dirty="0"/>
              <a:t>Far more fatalities and damage result from water than from 	wind</a:t>
            </a:r>
          </a:p>
          <a:p>
            <a:pPr>
              <a:spcBef>
                <a:spcPts val="1800"/>
              </a:spcBef>
            </a:pPr>
            <a:r>
              <a:rPr lang="en-US" sz="2200" dirty="0"/>
              <a:t>Wind risk, and particularly flood risk are rising because of 	global warming </a:t>
            </a:r>
          </a:p>
        </p:txBody>
      </p:sp>
    </p:spTree>
    <p:extLst>
      <p:ext uri="{BB962C8B-B14F-4D97-AF65-F5344CB8AC3E}">
        <p14:creationId xmlns:p14="http://schemas.microsoft.com/office/powerpoint/2010/main" val="199037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m"/>
          <p:cNvPicPr>
            <a:picLocks noChangeAspect="1" noChangeArrowheads="1"/>
          </p:cNvPicPr>
          <p:nvPr/>
        </p:nvPicPr>
        <p:blipFill>
          <a:blip r:embed="rId3" cstate="print"/>
          <a:srcRect/>
          <a:stretch>
            <a:fillRect/>
          </a:stretch>
        </p:blipFill>
        <p:spPr bwMode="auto">
          <a:xfrm>
            <a:off x="228600" y="515938"/>
            <a:ext cx="8610600" cy="5775325"/>
          </a:xfrm>
          <a:prstGeom prst="rect">
            <a:avLst/>
          </a:prstGeom>
          <a:noFill/>
          <a:ln w="9525">
            <a:noFill/>
            <a:miter lim="800000"/>
            <a:headEnd/>
            <a:tailEnd/>
          </a:ln>
        </p:spPr>
      </p:pic>
    </p:spTree>
    <p:extLst>
      <p:ext uri="{BB962C8B-B14F-4D97-AF65-F5344CB8AC3E}">
        <p14:creationId xmlns:p14="http://schemas.microsoft.com/office/powerpoint/2010/main" val="2689444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D15E5B-A15E-6CA0-A8C2-2AE26F5F9F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8000"/>
                    </a14:imgEffect>
                  </a14:imgLayer>
                </a14:imgProps>
              </a:ext>
            </a:extLst>
          </a:blip>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EFCDB6F9-00D5-81BA-ED63-9668F8A742D7}"/>
              </a:ext>
            </a:extLst>
          </p:cNvPr>
          <p:cNvSpPr txBox="1"/>
          <p:nvPr/>
        </p:nvSpPr>
        <p:spPr>
          <a:xfrm>
            <a:off x="1956216" y="172387"/>
            <a:ext cx="5246558" cy="461665"/>
          </a:xfrm>
          <a:prstGeom prst="rect">
            <a:avLst/>
          </a:prstGeom>
          <a:noFill/>
        </p:spPr>
        <p:txBody>
          <a:bodyPr wrap="square" rtlCol="0">
            <a:spAutoFit/>
          </a:bodyPr>
          <a:lstStyle/>
          <a:p>
            <a:pPr algn="ctr"/>
            <a:r>
              <a:rPr lang="en-US" sz="2400" dirty="0"/>
              <a:t>Eye of Hurricane Ian</a:t>
            </a:r>
          </a:p>
        </p:txBody>
      </p:sp>
    </p:spTree>
    <p:extLst>
      <p:ext uri="{BB962C8B-B14F-4D97-AF65-F5344CB8AC3E}">
        <p14:creationId xmlns:p14="http://schemas.microsoft.com/office/powerpoint/2010/main" val="354525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title"/>
          </p:nvPr>
        </p:nvSpPr>
        <p:spPr>
          <a:xfrm>
            <a:off x="628650" y="323055"/>
            <a:ext cx="7886700" cy="1124745"/>
          </a:xfrm>
        </p:spPr>
        <p:txBody>
          <a:bodyPr/>
          <a:lstStyle/>
          <a:p>
            <a:pPr algn="ctr" eaLnBrk="1" hangingPunct="1"/>
            <a:r>
              <a:rPr lang="en-US" sz="2800" dirty="0">
                <a:solidFill>
                  <a:srgbClr val="0033CC"/>
                </a:solidFill>
              </a:rPr>
              <a:t>Early historical encounters: The Mongol invasions of Japan in 1274 and 1281</a:t>
            </a:r>
          </a:p>
        </p:txBody>
      </p:sp>
      <p:pic>
        <p:nvPicPr>
          <p:cNvPr id="13315" name="Picture 5" descr="fig1"/>
          <p:cNvPicPr>
            <a:picLocks noGrp="1" noChangeAspect="1" noChangeArrowheads="1"/>
          </p:cNvPicPr>
          <p:nvPr>
            <p:ph idx="1"/>
          </p:nvPr>
        </p:nvPicPr>
        <p:blipFill>
          <a:blip r:embed="rId3" cstate="print"/>
          <a:srcRect/>
          <a:stretch>
            <a:fillRect/>
          </a:stretch>
        </p:blipFill>
        <p:spPr>
          <a:xfrm>
            <a:off x="533400" y="1447800"/>
            <a:ext cx="8229600" cy="4424363"/>
          </a:xfrm>
          <a:noFill/>
        </p:spPr>
      </p:pic>
      <p:sp>
        <p:nvSpPr>
          <p:cNvPr id="13316" name="Text Box 8"/>
          <p:cNvSpPr txBox="1">
            <a:spLocks noChangeArrowheads="1"/>
          </p:cNvSpPr>
          <p:nvPr/>
        </p:nvSpPr>
        <p:spPr bwMode="auto">
          <a:xfrm>
            <a:off x="304800" y="6019800"/>
            <a:ext cx="8458200" cy="641350"/>
          </a:xfrm>
          <a:prstGeom prst="rect">
            <a:avLst/>
          </a:prstGeom>
          <a:noFill/>
          <a:ln w="9525">
            <a:noFill/>
            <a:miter lim="800000"/>
            <a:headEnd/>
            <a:tailEnd/>
          </a:ln>
        </p:spPr>
        <p:txBody>
          <a:bodyPr>
            <a:spAutoFit/>
          </a:bodyPr>
          <a:lstStyle/>
          <a:p>
            <a:pPr algn="ctr">
              <a:spcBef>
                <a:spcPct val="50000"/>
              </a:spcBef>
            </a:pPr>
            <a:r>
              <a:rPr lang="en-US" b="1" dirty="0">
                <a:solidFill>
                  <a:srgbClr val="0033CC"/>
                </a:solidFill>
              </a:rPr>
              <a:t>Scene from the 13th century Mongol invasion scrolls, based on a narrative written by the Japanese warrior </a:t>
            </a:r>
            <a:r>
              <a:rPr lang="en-US" b="1" dirty="0" err="1">
                <a:solidFill>
                  <a:srgbClr val="0033CC"/>
                </a:solidFill>
              </a:rPr>
              <a:t>Takezaki</a:t>
            </a:r>
            <a:r>
              <a:rPr lang="en-US" b="1" dirty="0">
                <a:solidFill>
                  <a:srgbClr val="0033CC"/>
                </a:solidFill>
              </a:rPr>
              <a:t> </a:t>
            </a:r>
            <a:r>
              <a:rPr lang="en-US" b="1" dirty="0" err="1">
                <a:solidFill>
                  <a:srgbClr val="0033CC"/>
                </a:solidFill>
              </a:rPr>
              <a:t>Suenaga</a:t>
            </a:r>
            <a:r>
              <a:rPr lang="en-US" dirty="0">
                <a:solidFill>
                  <a:srgbClr val="0033CC"/>
                </a:solidFill>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85800" y="1828800"/>
            <a:ext cx="7772400" cy="1143000"/>
          </a:xfrm>
        </p:spPr>
        <p:txBody>
          <a:bodyPr rtlCol="0">
            <a:normAutofit/>
          </a:bodyPr>
          <a:lstStyle/>
          <a:p>
            <a:pPr eaLnBrk="1" fontAlgn="auto" hangingPunct="1">
              <a:spcAft>
                <a:spcPts val="0"/>
              </a:spcAft>
              <a:defRPr/>
            </a:pPr>
            <a:r>
              <a:rPr lang="en-US" sz="4400" b="1" dirty="0">
                <a:solidFill>
                  <a:srgbClr val="0033CC"/>
                </a:solidFill>
                <a:effectLst>
                  <a:outerShdw blurRad="38100" dist="38100" dir="2700000" algn="tl">
                    <a:srgbClr val="C0C0C0"/>
                  </a:outerShdw>
                </a:effectLst>
              </a:rPr>
              <a:t>Christopher Columbus’s Hurricane</a:t>
            </a:r>
          </a:p>
        </p:txBody>
      </p:sp>
    </p:spTree>
    <p:extLst>
      <p:ext uri="{BB962C8B-B14F-4D97-AF65-F5344CB8AC3E}">
        <p14:creationId xmlns:p14="http://schemas.microsoft.com/office/powerpoint/2010/main" val="2074542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rry Emaanuel\hurrbook\FinalFinal\Figures\fig5.1.tif"/>
          <p:cNvPicPr>
            <a:picLocks noChangeAspect="1" noChangeArrowheads="1"/>
          </p:cNvPicPr>
          <p:nvPr/>
        </p:nvPicPr>
        <p:blipFill>
          <a:blip r:embed="rId3" cstate="print"/>
          <a:srcRect/>
          <a:stretch>
            <a:fillRect/>
          </a:stretch>
        </p:blipFill>
        <p:spPr bwMode="auto">
          <a:xfrm>
            <a:off x="1398127" y="1219200"/>
            <a:ext cx="6042945" cy="4800600"/>
          </a:xfrm>
          <a:prstGeom prst="rect">
            <a:avLst/>
          </a:prstGeom>
          <a:noFill/>
          <a:ln w="9525">
            <a:noFill/>
            <a:miter lim="800000"/>
            <a:headEnd/>
            <a:tailEnd/>
          </a:ln>
        </p:spPr>
      </p:pic>
      <p:sp>
        <p:nvSpPr>
          <p:cNvPr id="12291" name="TextBox 2"/>
          <p:cNvSpPr txBox="1">
            <a:spLocks noChangeArrowheads="1"/>
          </p:cNvSpPr>
          <p:nvPr/>
        </p:nvSpPr>
        <p:spPr bwMode="auto">
          <a:xfrm>
            <a:off x="609600" y="6096000"/>
            <a:ext cx="7620000" cy="369888"/>
          </a:xfrm>
          <a:prstGeom prst="rect">
            <a:avLst/>
          </a:prstGeom>
          <a:noFill/>
          <a:ln w="9525">
            <a:noFill/>
            <a:miter lim="800000"/>
            <a:headEnd/>
            <a:tailEnd/>
          </a:ln>
        </p:spPr>
        <p:txBody>
          <a:bodyPr>
            <a:spAutoFit/>
          </a:bodyPr>
          <a:lstStyle/>
          <a:p>
            <a:pPr algn="ctr"/>
            <a:r>
              <a:rPr lang="en-US" dirty="0"/>
              <a:t>Illustration from </a:t>
            </a:r>
            <a:r>
              <a:rPr lang="en-US" i="1" dirty="0"/>
              <a:t>Travels in the West Indies</a:t>
            </a:r>
            <a:r>
              <a:rPr lang="en-US" dirty="0"/>
              <a:t>, Theodor </a:t>
            </a:r>
            <a:r>
              <a:rPr lang="en-US" dirty="0" err="1"/>
              <a:t>DeBry</a:t>
            </a:r>
            <a:endParaRPr lang="en-US" dirty="0"/>
          </a:p>
        </p:txBody>
      </p:sp>
      <p:sp>
        <p:nvSpPr>
          <p:cNvPr id="2" name="TextBox 1"/>
          <p:cNvSpPr txBox="1"/>
          <p:nvPr/>
        </p:nvSpPr>
        <p:spPr>
          <a:xfrm>
            <a:off x="990600" y="304800"/>
            <a:ext cx="6679072" cy="677108"/>
          </a:xfrm>
          <a:prstGeom prst="rect">
            <a:avLst/>
          </a:prstGeom>
          <a:noFill/>
        </p:spPr>
        <p:txBody>
          <a:bodyPr wrap="square" rtlCol="0">
            <a:spAutoFit/>
          </a:bodyPr>
          <a:lstStyle/>
          <a:p>
            <a:pPr algn="ctr"/>
            <a:r>
              <a:rPr lang="en-US" sz="2000" i="1" dirty="0"/>
              <a:t>Warmest climes but nurse the cruelest fangs </a:t>
            </a:r>
          </a:p>
          <a:p>
            <a:r>
              <a:rPr lang="en-US" i="1" dirty="0"/>
              <a:t>	 	</a:t>
            </a:r>
            <a:r>
              <a:rPr lang="en-US" dirty="0"/>
              <a:t>– Herman Melville, Moby Dick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Galveston, 1900</a:t>
            </a:r>
          </a:p>
        </p:txBody>
      </p:sp>
      <p:sp>
        <p:nvSpPr>
          <p:cNvPr id="101377" name="Rectangle 1"/>
          <p:cNvSpPr>
            <a:spLocks noChangeArrowheads="1"/>
          </p:cNvSpPr>
          <p:nvPr/>
        </p:nvSpPr>
        <p:spPr bwMode="auto">
          <a:xfrm>
            <a:off x="685800" y="1827311"/>
            <a:ext cx="7391400" cy="2985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F2AB1"/>
                </a:solidFill>
                <a:effectLst/>
                <a:latin typeface="Arial" pitchFamily="34" charset="0"/>
                <a:ea typeface="Times New Roman" pitchFamily="18" charset="0"/>
                <a:cs typeface="Arial" pitchFamily="34" charset="0"/>
              </a:rPr>
              <a:t>The opinion held by some who are unacquainted with the actual conditions of things, that Galveston will at some time be seriously damaged by some such disturbance, is simply an absurd delusion</a:t>
            </a:r>
          </a:p>
          <a:p>
            <a:pPr marL="0" marR="0" lvl="0" indent="381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F2AB1"/>
              </a:solidFill>
              <a:effectLst/>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F2AB1"/>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rgbClr val="0F2AB1"/>
                </a:solidFill>
                <a:effectLst/>
                <a:latin typeface="Arial" pitchFamily="34" charset="0"/>
                <a:ea typeface="Times New Roman" pitchFamily="18" charset="0"/>
                <a:cs typeface="Arial" pitchFamily="34" charset="0"/>
              </a:rPr>
              <a:t>Isaac Cline, Local Forecast Official and Section Director, U.S Weather Bureau, Galveston, Texas, in </a:t>
            </a:r>
            <a:r>
              <a:rPr kumimoji="0" lang="en-US" sz="2200" b="0" i="1" u="none" strike="noStrike" cap="none" normalizeH="0" baseline="0" dirty="0">
                <a:ln>
                  <a:noFill/>
                </a:ln>
                <a:solidFill>
                  <a:srgbClr val="0F2AB1"/>
                </a:solidFill>
                <a:effectLst/>
                <a:latin typeface="Arial" pitchFamily="34" charset="0"/>
                <a:ea typeface="Times New Roman" pitchFamily="18" charset="0"/>
                <a:cs typeface="Arial" pitchFamily="34" charset="0"/>
              </a:rPr>
              <a:t>The Galveston News</a:t>
            </a:r>
            <a:r>
              <a:rPr kumimoji="0" lang="en-US" sz="2200" b="0" i="0" u="none" strike="noStrike" cap="none" normalizeH="0" baseline="0" dirty="0">
                <a:ln>
                  <a:noFill/>
                </a:ln>
                <a:solidFill>
                  <a:srgbClr val="0F2AB1"/>
                </a:solidFill>
                <a:effectLst/>
                <a:latin typeface="Arial" pitchFamily="34" charset="0"/>
                <a:ea typeface="Times New Roman" pitchFamily="18" charset="0"/>
                <a:cs typeface="Arial" pitchFamily="34" charset="0"/>
              </a:rPr>
              <a:t>, 1891</a:t>
            </a:r>
            <a:endParaRPr kumimoji="0" lang="en-US" sz="2200" b="0" i="0" u="none" strike="noStrike" cap="none" normalizeH="0" baseline="0" dirty="0">
              <a:ln>
                <a:noFill/>
              </a:ln>
              <a:solidFill>
                <a:srgbClr val="0F2AB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7">
                                            <p:txEl>
                                              <p:pRg st="0" end="0"/>
                                            </p:txEl>
                                          </p:spTgt>
                                        </p:tgtEl>
                                        <p:attrNameLst>
                                          <p:attrName>style.visibility</p:attrName>
                                        </p:attrNameLst>
                                      </p:cBhvr>
                                      <p:to>
                                        <p:strVal val="visible"/>
                                      </p:to>
                                    </p:set>
                                    <p:animEffect transition="in" filter="fade">
                                      <p:cBhvr>
                                        <p:cTn id="7" dur="2000"/>
                                        <p:tgtEl>
                                          <p:spTgt spid="1013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1377">
                                            <p:txEl>
                                              <p:pRg st="2" end="2"/>
                                            </p:txEl>
                                          </p:spTgt>
                                        </p:tgtEl>
                                        <p:attrNameLst>
                                          <p:attrName>style.visibility</p:attrName>
                                        </p:attrNameLst>
                                      </p:cBhvr>
                                      <p:to>
                                        <p:strVal val="visible"/>
                                      </p:to>
                                    </p:set>
                                    <p:animEffect transition="in" filter="fade">
                                      <p:cBhvr>
                                        <p:cTn id="10" dur="2000"/>
                                        <p:tgtEl>
                                          <p:spTgt spid="1013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0109C1-9E3E-415F-B081-EC0A5234AD4F}" vid="{BB90F691-B0D9-41FB-A84E-B9652A2AE85B}"/>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4.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8.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311</TotalTime>
  <Words>2708</Words>
  <Application>Microsoft Office PowerPoint</Application>
  <PresentationFormat>On-screen Show (4:3)</PresentationFormat>
  <Paragraphs>209</Paragraphs>
  <Slides>58</Slides>
  <Notes>23</Notes>
  <HiddenSlides>0</HiddenSlides>
  <MMClips>2</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58</vt:i4>
      </vt:variant>
    </vt:vector>
  </HeadingPairs>
  <TitlesOfParts>
    <vt:vector size="76" baseType="lpstr">
      <vt:lpstr>Arial</vt:lpstr>
      <vt:lpstr>Calibri</vt:lpstr>
      <vt:lpstr>Calibri Light</vt:lpstr>
      <vt:lpstr>Open Sans</vt:lpstr>
      <vt:lpstr>Roboto</vt:lpstr>
      <vt:lpstr>Office Theme</vt:lpstr>
      <vt:lpstr>1_Office Theme</vt:lpstr>
      <vt:lpstr>6_Office Theme</vt:lpstr>
      <vt:lpstr>Ariel</vt:lpstr>
      <vt:lpstr>2_Office Theme</vt:lpstr>
      <vt:lpstr>3_Office Theme</vt:lpstr>
      <vt:lpstr>7_Office Theme</vt:lpstr>
      <vt:lpstr>1_Ariel</vt:lpstr>
      <vt:lpstr>4_Office Theme</vt:lpstr>
      <vt:lpstr>5_Office Theme</vt:lpstr>
      <vt:lpstr>8_Office Theme</vt:lpstr>
      <vt:lpstr>9_Office Theme</vt:lpstr>
      <vt:lpstr>2_Ariel</vt:lpstr>
      <vt:lpstr>Hurricanes:  Past, Present and Future</vt:lpstr>
      <vt:lpstr>Program</vt:lpstr>
      <vt:lpstr>What is a Hurricane?</vt:lpstr>
      <vt:lpstr>The word Hurricane is derived from the Mayan word Huracan and the Taino and Carib word Hunraken, a terrible God of Evil, and brought to the West by Spanish explorers</vt:lpstr>
      <vt:lpstr>Hurricanes in History</vt:lpstr>
      <vt:lpstr>Early historical encounters: The Mongol invasions of Japan in 1274 and 1281</vt:lpstr>
      <vt:lpstr>Christopher Columbus’s Hurricane</vt:lpstr>
      <vt:lpstr>PowerPoint Presentation</vt:lpstr>
      <vt:lpstr>Galveston, 1900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Structure and Climatology</vt:lpstr>
      <vt:lpstr>The View from Space</vt:lpstr>
      <vt:lpstr>Igor, 2010</vt:lpstr>
      <vt:lpstr>PowerPoint Presentation</vt:lpstr>
      <vt:lpstr>PowerPoint Presentation</vt:lpstr>
      <vt:lpstr>PowerPoint Presentation</vt:lpstr>
      <vt:lpstr>PowerPoint Presentation</vt:lpstr>
      <vt:lpstr>PowerPoint Presentation</vt:lpstr>
      <vt:lpstr>PowerPoint Presentation</vt:lpstr>
      <vt:lpstr>Tropical Cyclone Climatology</vt:lpstr>
      <vt:lpstr>PowerPoint Presentation</vt:lpstr>
      <vt:lpstr>PowerPoint Presentation</vt:lpstr>
      <vt:lpstr>PowerPoint Presentation</vt:lpstr>
      <vt:lpstr>Some Tropical Cyclone Physics</vt:lpstr>
      <vt:lpstr>PowerPoint Presentation</vt:lpstr>
      <vt:lpstr>Heat Engine Theory Predicts Maximum Hurricane Winds</vt:lpstr>
      <vt:lpstr>The Global Hurricane Hazard</vt:lpstr>
      <vt:lpstr>Hurricane Risks:</vt:lpstr>
      <vt:lpstr>PowerPoint Presentation</vt:lpstr>
      <vt:lpstr>PowerPoint Presentation</vt:lpstr>
      <vt:lpstr>Is Hurricane Risk Changing?</vt:lpstr>
      <vt:lpstr>PowerPoint Presentation</vt:lpstr>
      <vt:lpstr>PowerPoint Presentation</vt:lpstr>
      <vt:lpstr>Using Physical Models to Estimate Hurricane Flood Risk</vt:lpstr>
      <vt:lpstr>PowerPoint Presentation</vt:lpstr>
      <vt:lpstr>PowerPoint Presentation</vt:lpstr>
      <vt:lpstr>Using Physics to Assess Hurricane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  Past, Present and Future</dc:title>
  <dc:creator>Kerry Emanuel</dc:creator>
  <cp:lastModifiedBy>Kerry Emanuel</cp:lastModifiedBy>
  <cp:revision>15</cp:revision>
  <dcterms:created xsi:type="dcterms:W3CDTF">2022-02-04T11:40:03Z</dcterms:created>
  <dcterms:modified xsi:type="dcterms:W3CDTF">2022-10-21T17:17:13Z</dcterms:modified>
</cp:coreProperties>
</file>