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867" r:id="rId3"/>
    <p:sldMasterId id="2147483955" r:id="rId4"/>
    <p:sldMasterId id="2147483979" r:id="rId5"/>
    <p:sldMasterId id="2147483991" r:id="rId6"/>
    <p:sldMasterId id="2147484003" r:id="rId7"/>
    <p:sldMasterId id="2147484054" r:id="rId8"/>
    <p:sldMasterId id="2147484067" r:id="rId9"/>
    <p:sldMasterId id="2147484091" r:id="rId10"/>
  </p:sldMasterIdLst>
  <p:notesMasterIdLst>
    <p:notesMasterId r:id="rId39"/>
  </p:notesMasterIdLst>
  <p:sldIdLst>
    <p:sldId id="465" r:id="rId11"/>
    <p:sldId id="466" r:id="rId12"/>
    <p:sldId id="663" r:id="rId13"/>
    <p:sldId id="667" r:id="rId14"/>
    <p:sldId id="668" r:id="rId15"/>
    <p:sldId id="470" r:id="rId16"/>
    <p:sldId id="474" r:id="rId17"/>
    <p:sldId id="661" r:id="rId18"/>
    <p:sldId id="261" r:id="rId19"/>
    <p:sldId id="534" r:id="rId20"/>
    <p:sldId id="451" r:id="rId21"/>
    <p:sldId id="450" r:id="rId22"/>
    <p:sldId id="449" r:id="rId23"/>
    <p:sldId id="477" r:id="rId24"/>
    <p:sldId id="670" r:id="rId25"/>
    <p:sldId id="671" r:id="rId26"/>
    <p:sldId id="467" r:id="rId27"/>
    <p:sldId id="655" r:id="rId28"/>
    <p:sldId id="453" r:id="rId29"/>
    <p:sldId id="673" r:id="rId30"/>
    <p:sldId id="672" r:id="rId31"/>
    <p:sldId id="676" r:id="rId32"/>
    <p:sldId id="677" r:id="rId33"/>
    <p:sldId id="674" r:id="rId34"/>
    <p:sldId id="675" r:id="rId35"/>
    <p:sldId id="678" r:id="rId36"/>
    <p:sldId id="680" r:id="rId37"/>
    <p:sldId id="67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18FE-66BB-4EF3-A772-629D1D181E6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BBF9-D8CC-4128-BA28-9D948EA3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620CB-912D-431A-AB31-B4E543C68E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2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72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418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104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61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953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035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52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57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144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30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8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37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98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24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6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9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3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8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2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6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64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8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4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3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54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65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29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98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18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8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47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74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36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63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80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92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64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27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435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7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84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603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21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13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40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38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31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9457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97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2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461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88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352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42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7999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29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09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0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743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0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025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63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287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76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279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80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673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9946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6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54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3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537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01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879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705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678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99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47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728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6658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33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14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754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009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30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276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5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912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437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097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805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3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6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68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366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12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065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557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209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909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13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628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9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29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8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4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1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8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0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7ABDF-97D9-429D-BB43-12F99B4B8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9896" y="733710"/>
            <a:ext cx="6858000" cy="1157476"/>
          </a:xfrm>
        </p:spPr>
        <p:txBody>
          <a:bodyPr>
            <a:normAutofit/>
          </a:bodyPr>
          <a:lstStyle/>
          <a:p>
            <a:r>
              <a:rPr lang="en-US" sz="3200" b="1" i="0" u="none" strike="noStrike" baseline="0" dirty="0">
                <a:solidFill>
                  <a:srgbClr val="FFFF00"/>
                </a:solidFill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Statistically Robust </a:t>
            </a:r>
            <a:r>
              <a:rPr lang="en-US" sz="3200" b="1" dirty="0">
                <a:solidFill>
                  <a:srgbClr val="FFFF00"/>
                </a:solidFill>
              </a:rPr>
              <a:t>E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stimation of Climate </a:t>
            </a:r>
            <a:r>
              <a:rPr lang="en-US" sz="3200" b="1" dirty="0">
                <a:solidFill>
                  <a:srgbClr val="FFFF00"/>
                </a:solidFill>
              </a:rPr>
              <a:t>R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isks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886" y="4716756"/>
            <a:ext cx="6858000" cy="1771129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i="1" dirty="0">
                <a:solidFill>
                  <a:srgbClr val="FFFF00"/>
                </a:solidFill>
              </a:rPr>
              <a:t>Why we need to bring physics to bear on estimating natural hazard risk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Kerry Emanuel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Lorenz Center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78779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04C64-8A39-40B9-998F-332A173A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498"/>
            <a:ext cx="9144000" cy="53179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74C59F-6E48-4310-BCA5-1461CC1D0911}"/>
              </a:ext>
            </a:extLst>
          </p:cNvPr>
          <p:cNvCxnSpPr>
            <a:cxnSpLocks/>
          </p:cNvCxnSpPr>
          <p:nvPr/>
        </p:nvCxnSpPr>
        <p:spPr>
          <a:xfrm flipH="1">
            <a:off x="800100" y="2257425"/>
            <a:ext cx="8172450" cy="0"/>
          </a:xfrm>
          <a:prstGeom prst="line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A1F310-F937-065B-057E-65D253307527}"/>
              </a:ext>
            </a:extLst>
          </p:cNvPr>
          <p:cNvSpPr txBox="1"/>
          <p:nvPr/>
        </p:nvSpPr>
        <p:spPr>
          <a:xfrm>
            <a:off x="533400" y="330684"/>
            <a:ext cx="8142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7-day forecast today about as accurate as 3-day forecast in 1980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212B4-619E-CE9F-D02D-50EC51114863}"/>
              </a:ext>
            </a:extLst>
          </p:cNvPr>
          <p:cNvSpPr txBox="1"/>
          <p:nvPr/>
        </p:nvSpPr>
        <p:spPr>
          <a:xfrm>
            <a:off x="1205070" y="6327261"/>
            <a:ext cx="708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measure of the skill of numerical weather prediction models</a:t>
            </a:r>
          </a:p>
        </p:txBody>
      </p:sp>
    </p:spTree>
    <p:extLst>
      <p:ext uri="{BB962C8B-B14F-4D97-AF65-F5344CB8AC3E}">
        <p14:creationId xmlns:p14="http://schemas.microsoft.com/office/powerpoint/2010/main" val="33800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96" y="1533613"/>
            <a:ext cx="5086629" cy="5086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3A79E-D321-9444-0A6C-352E4185E7EA}"/>
              </a:ext>
            </a:extLst>
          </p:cNvPr>
          <p:cNvSpPr txBox="1">
            <a:spLocks/>
          </p:cNvSpPr>
          <p:nvPr/>
        </p:nvSpPr>
        <p:spPr>
          <a:xfrm>
            <a:off x="874246" y="237759"/>
            <a:ext cx="7886700" cy="103802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climate models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have been developed to simulate global and regional climate</a:t>
            </a:r>
          </a:p>
        </p:txBody>
      </p:sp>
    </p:spTree>
    <p:extLst>
      <p:ext uri="{BB962C8B-B14F-4D97-AF65-F5344CB8AC3E}">
        <p14:creationId xmlns:p14="http://schemas.microsoft.com/office/powerpoint/2010/main" val="470805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</a:t>
            </a:r>
            <a:r>
              <a:rPr lang="en-US" sz="2400" dirty="0">
                <a:solidFill>
                  <a:srgbClr val="002060"/>
                </a:solidFill>
                <a:latin typeface="Calibri"/>
              </a:rPr>
              <a:t>50 km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grid point spacing. (Courtesy Isaac Held, GFDL)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4806" y="4056487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 Today’s models are far too coarse to simulate destructive hurricanes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41A20-460C-EC43-AA03-02958FE18FEC}"/>
              </a:ext>
            </a:extLst>
          </p:cNvPr>
          <p:cNvSpPr txBox="1"/>
          <p:nvPr/>
        </p:nvSpPr>
        <p:spPr>
          <a:xfrm>
            <a:off x="305939" y="5280819"/>
            <a:ext cx="876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Detailed, high-resolution modeling suggests grid spacing of no more than 3 km required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95440-FEF7-124A-3084-2628378A0236}"/>
              </a:ext>
            </a:extLst>
          </p:cNvPr>
          <p:cNvSpPr txBox="1"/>
          <p:nvPr/>
        </p:nvSpPr>
        <p:spPr>
          <a:xfrm>
            <a:off x="1015009" y="5767807"/>
            <a:ext cx="734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HighResMip</a:t>
            </a:r>
            <a:r>
              <a:rPr lang="en-US" dirty="0"/>
              <a:t>:  Grid spacings of 20-200 km (NICAM has short run at 14 km)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9013B7-2D25-B7D4-4CE5-C0F62FB054EE}"/>
              </a:ext>
            </a:extLst>
          </p:cNvPr>
          <p:cNvSpPr txBox="1"/>
          <p:nvPr/>
        </p:nvSpPr>
        <p:spPr>
          <a:xfrm>
            <a:off x="209550" y="6294120"/>
            <a:ext cx="872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need high resolution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O(1000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simulations</a:t>
            </a:r>
          </a:p>
        </p:txBody>
      </p:sp>
    </p:spTree>
    <p:extLst>
      <p:ext uri="{BB962C8B-B14F-4D97-AF65-F5344CB8AC3E}">
        <p14:creationId xmlns:p14="http://schemas.microsoft.com/office/powerpoint/2010/main" val="9774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Physics to Assess Hurricane Risk</a:t>
            </a:r>
            <a:br>
              <a:rPr lang="en-US" dirty="0"/>
            </a:br>
            <a:r>
              <a:rPr lang="en-US" dirty="0"/>
              <a:t>(Downscaling)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Reliable, global records of coarse-scale climate are robust and 	widely available</a:t>
            </a:r>
          </a:p>
          <a:p>
            <a:r>
              <a:rPr lang="en-US" dirty="0"/>
              <a:t> Cull from these datasets the key statistics known to control 	tropical cyclone generation, movement, and intensity 	evolution</a:t>
            </a:r>
          </a:p>
          <a:p>
            <a:r>
              <a:rPr lang="en-US" dirty="0"/>
              <a:t> Bootstrap these key statistic to create unlimited synthetic time 	series of the hurricane-relevant environmental variables</a:t>
            </a:r>
          </a:p>
          <a:p>
            <a:r>
              <a:rPr lang="en-US" dirty="0"/>
              <a:t>  Use these to drive specialized, very high resolution </a:t>
            </a:r>
            <a:r>
              <a:rPr lang="en-US" i="1" dirty="0"/>
              <a:t>physical 	hurricane models </a:t>
            </a:r>
            <a:r>
              <a:rPr lang="en-US" dirty="0"/>
              <a:t>(algorithms for solving governing 	equations)</a:t>
            </a:r>
            <a:r>
              <a:rPr lang="en-US" i="1" dirty="0"/>
              <a:t> </a:t>
            </a:r>
          </a:p>
          <a:p>
            <a:r>
              <a:rPr lang="en-US" dirty="0"/>
              <a:t>  Extensively evaluate the results against historical hurricane 	data</a:t>
            </a:r>
          </a:p>
          <a:p>
            <a:r>
              <a:rPr lang="en-US" dirty="0"/>
              <a:t>  Exact same method can be applied to output of climate 	models</a:t>
            </a:r>
          </a:p>
        </p:txBody>
      </p:sp>
    </p:spTree>
    <p:extLst>
      <p:ext uri="{BB962C8B-B14F-4D97-AF65-F5344CB8AC3E}">
        <p14:creationId xmlns:p14="http://schemas.microsoft.com/office/powerpoint/2010/main" val="11009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Hazard Risk Model Details: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	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large- 	scale atmospheric flow in which they are embedded, 	plus a correction for the earth’s rotation and sphericity 	(beta-drift)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detailed hurricane intensity model for 	each cyclone, and note how many achieve at least 	tropical storm strength (Model is phrased in angular 	momentum coordinates. Flow-dependent 	resolution)</a:t>
            </a:r>
            <a:endParaRPr lang="en-US" sz="24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	determine storm statistics. Can easily generate 	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Details:  Emanuel et al.,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Bull. Amer. Meteor. Soc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3177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948EC7-A25C-A9B7-C51C-F076A28EC4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18335" r="8418" b="24012"/>
          <a:stretch/>
        </p:blipFill>
        <p:spPr>
          <a:xfrm>
            <a:off x="179820" y="1539349"/>
            <a:ext cx="8772601" cy="399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E6287-FF95-AD90-C0E1-F2B1B2DDB395}"/>
              </a:ext>
            </a:extLst>
          </p:cNvPr>
          <p:cNvSpPr txBox="1"/>
          <p:nvPr/>
        </p:nvSpPr>
        <p:spPr>
          <a:xfrm>
            <a:off x="179820" y="730205"/>
            <a:ext cx="87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Origin points of successful seeds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); observed genesis locations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9123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5D72D9-FD4A-6B84-E85F-1C22D9383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7" y="651350"/>
            <a:ext cx="7437445" cy="4239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37ACA-26C1-792A-55E9-9B6800D5D835}"/>
              </a:ext>
            </a:extLst>
          </p:cNvPr>
          <p:cNvSpPr txBox="1"/>
          <p:nvPr/>
        </p:nvSpPr>
        <p:spPr>
          <a:xfrm>
            <a:off x="1532357" y="5101563"/>
            <a:ext cx="60792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annual number of tropical cyclones over the period 1980-2020 in observations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IBTrACS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Knapp et al. 2010; black bars) and from random seeding of ERA-5 (gray bars)</a:t>
            </a:r>
          </a:p>
        </p:txBody>
      </p:sp>
    </p:spTree>
    <p:extLst>
      <p:ext uri="{BB962C8B-B14F-4D97-AF65-F5344CB8AC3E}">
        <p14:creationId xmlns:p14="http://schemas.microsoft.com/office/powerpoint/2010/main" val="38907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59A0A-02ED-B93B-C98F-0BCACBACE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3" y="155067"/>
            <a:ext cx="5016582" cy="3273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02D89-38A8-9C0B-1750-AEC996636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5" y="3429000"/>
            <a:ext cx="5156637" cy="3365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038311-C93D-27BC-436A-6B8F59BFF674}"/>
              </a:ext>
            </a:extLst>
          </p:cNvPr>
          <p:cNvSpPr txBox="1"/>
          <p:nvPr/>
        </p:nvSpPr>
        <p:spPr>
          <a:xfrm>
            <a:off x="5539027" y="1092018"/>
            <a:ext cx="309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Seasonal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Atlantic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7AD3D-2BCF-F5EB-67C6-1C6ADCB578C3}"/>
              </a:ext>
            </a:extLst>
          </p:cNvPr>
          <p:cNvSpPr txBox="1"/>
          <p:nvPr/>
        </p:nvSpPr>
        <p:spPr>
          <a:xfrm>
            <a:off x="5645378" y="4473320"/>
            <a:ext cx="309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Seasonal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Northwest Pacific</a:t>
            </a:r>
          </a:p>
        </p:txBody>
      </p:sp>
    </p:spTree>
    <p:extLst>
      <p:ext uri="{BB962C8B-B14F-4D97-AF65-F5344CB8AC3E}">
        <p14:creationId xmlns:p14="http://schemas.microsoft.com/office/powerpoint/2010/main" val="2993698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1755</a:t>
            </a:r>
            <a:r>
              <a:rPr lang="en-US" sz="2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95951" y="6216650"/>
            <a:ext cx="291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90% confidence bounds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2514" y="2888343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51" y="1778608"/>
            <a:ext cx="6614713" cy="496103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987020"/>
            <a:ext cx="8229600" cy="90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CAT 5 Tropical Cyclone Frequency from 8 Current Generation (CMIP6) Climate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52CDB-C08B-014C-3424-506987290AAB}"/>
              </a:ext>
            </a:extLst>
          </p:cNvPr>
          <p:cNvSpPr txBox="1"/>
          <p:nvPr/>
        </p:nvSpPr>
        <p:spPr>
          <a:xfrm>
            <a:off x="355941" y="233203"/>
            <a:ext cx="839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Application to Global Climate Change Simulations:</a:t>
            </a:r>
          </a:p>
        </p:txBody>
      </p:sp>
    </p:spTree>
    <p:extLst>
      <p:ext uri="{BB962C8B-B14F-4D97-AF65-F5344CB8AC3E}">
        <p14:creationId xmlns:p14="http://schemas.microsoft.com/office/powerpoint/2010/main" val="270262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9632" y="1595070"/>
            <a:ext cx="7802868" cy="4789304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too short (stay tuned)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</a:t>
            </a:r>
            <a:r>
              <a:rPr lang="en-US" b="1" dirty="0"/>
              <a:t>the past 50-150 years is a poor guide to the 	present owing to climate change that </a:t>
            </a:r>
            <a:r>
              <a:rPr lang="en-US" b="1" i="1" dirty="0"/>
              <a:t>has already 	occurred</a:t>
            </a:r>
          </a:p>
          <a:p>
            <a:pPr>
              <a:spcBef>
                <a:spcPts val="1500"/>
              </a:spcBef>
            </a:pPr>
            <a:r>
              <a:rPr lang="en-US" b="1" i="1" dirty="0"/>
              <a:t>  </a:t>
            </a:r>
            <a:r>
              <a:rPr lang="en-US" dirty="0"/>
              <a:t>We need to bring physics to bear on weather hazard risk</a:t>
            </a:r>
            <a:endParaRPr lang="en-US" b="1" i="1" dirty="0"/>
          </a:p>
          <a:p>
            <a:pPr>
              <a:spcBef>
                <a:spcPts val="1500"/>
              </a:spcBef>
            </a:pPr>
            <a:r>
              <a:rPr lang="en-US" dirty="0"/>
              <a:t>  Risk modelers have been slow to migrate to a physics-based 	approach</a:t>
            </a:r>
          </a:p>
          <a:p>
            <a:pPr>
              <a:spcBef>
                <a:spcPts val="1500"/>
              </a:spcBef>
            </a:pPr>
            <a:r>
              <a:rPr lang="en-US" dirty="0"/>
              <a:t>  Risk modeling industry is being challenged by non-profits and 	start-ups</a:t>
            </a:r>
          </a:p>
          <a:p>
            <a:pPr>
              <a:spcBef>
                <a:spcPts val="1500"/>
              </a:spcBef>
            </a:pPr>
            <a:r>
              <a:rPr lang="en-US" dirty="0"/>
              <a:t>  Government and the insurance industry should accelerate this 	transition</a:t>
            </a:r>
          </a:p>
          <a:p>
            <a:pPr>
              <a:spcBef>
                <a:spcPts val="1500"/>
              </a:spcBef>
            </a:pPr>
            <a:r>
              <a:rPr lang="en-US" dirty="0"/>
              <a:t>  Climate researchers are getting more involved in physical 	modeling of risk</a:t>
            </a:r>
          </a:p>
        </p:txBody>
      </p:sp>
    </p:spTree>
    <p:extLst>
      <p:ext uri="{BB962C8B-B14F-4D97-AF65-F5344CB8AC3E}">
        <p14:creationId xmlns:p14="http://schemas.microsoft.com/office/powerpoint/2010/main" val="2159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1CB76C-F665-DD33-996E-8A6A2DAE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6" y="1299048"/>
            <a:ext cx="7821114" cy="5491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DD288-053D-322C-F902-8E0DA5BB07D8}"/>
              </a:ext>
            </a:extLst>
          </p:cNvPr>
          <p:cNvSpPr txBox="1"/>
          <p:nvPr/>
        </p:nvSpPr>
        <p:spPr>
          <a:xfrm>
            <a:off x="345946" y="200227"/>
            <a:ext cx="812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 to an Insurance Portfolio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0EB4C-0656-40D1-B318-19914E1DD2F6}"/>
              </a:ext>
            </a:extLst>
          </p:cNvPr>
          <p:cNvSpPr txBox="1"/>
          <p:nvPr/>
        </p:nvSpPr>
        <p:spPr>
          <a:xfrm>
            <a:off x="6844127" y="6319219"/>
            <a:ext cx="1911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12,968 zip codes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8B105-43F4-4998-B29C-6F325661E8F6}"/>
              </a:ext>
            </a:extLst>
          </p:cNvPr>
          <p:cNvSpPr txBox="1"/>
          <p:nvPr/>
        </p:nvSpPr>
        <p:spPr>
          <a:xfrm>
            <a:off x="466406" y="6327157"/>
            <a:ext cx="2485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TIV:  ~$ 2 trillion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DACA55-145F-E58C-FEE5-DE919DEBE094}"/>
              </a:ext>
            </a:extLst>
          </p:cNvPr>
          <p:cNvSpPr txBox="1"/>
          <p:nvPr/>
        </p:nvSpPr>
        <p:spPr>
          <a:xfrm>
            <a:off x="782456" y="910215"/>
            <a:ext cx="757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 with total insured values (TIVs)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one commercial and two residential property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insurance firms aggregated over zip codes</a:t>
            </a:r>
          </a:p>
        </p:txBody>
      </p:sp>
    </p:spTree>
    <p:extLst>
      <p:ext uri="{BB962C8B-B14F-4D97-AF65-F5344CB8AC3E}">
        <p14:creationId xmlns:p14="http://schemas.microsoft.com/office/powerpoint/2010/main" val="26054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81B1E-32CA-5444-6359-BB7C38724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89" y="1123492"/>
            <a:ext cx="8059861" cy="5669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A88CC-7EF0-CC00-F050-03C45F2407B0}"/>
              </a:ext>
            </a:extLst>
          </p:cNvPr>
          <p:cNvSpPr txBox="1"/>
          <p:nvPr/>
        </p:nvSpPr>
        <p:spPr>
          <a:xfrm>
            <a:off x="1379813" y="229969"/>
            <a:ext cx="6444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 of 6,200 synthetic tropical cyclones affecting the eastern U.S., UKMO model</a:t>
            </a:r>
          </a:p>
        </p:txBody>
      </p:sp>
    </p:spTree>
    <p:extLst>
      <p:ext uri="{BB962C8B-B14F-4D97-AF65-F5344CB8AC3E}">
        <p14:creationId xmlns:p14="http://schemas.microsoft.com/office/powerpoint/2010/main" val="190340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2182E-B195-D5D9-424B-C417B2105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4" y="1284119"/>
            <a:ext cx="8168231" cy="5108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B2CA6A-7BFC-2F30-DC79-862EA3BE7AED}"/>
              </a:ext>
            </a:extLst>
          </p:cNvPr>
          <p:cNvSpPr txBox="1"/>
          <p:nvPr/>
        </p:nvSpPr>
        <p:spPr>
          <a:xfrm>
            <a:off x="982291" y="456735"/>
            <a:ext cx="717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1,000-year synthetic time series of damage, climate of 2070-2100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3970F-488F-9E51-B804-817B27AC101E}"/>
              </a:ext>
            </a:extLst>
          </p:cNvPr>
          <p:cNvSpPr txBox="1"/>
          <p:nvPr/>
        </p:nvSpPr>
        <p:spPr>
          <a:xfrm>
            <a:off x="6011106" y="2200223"/>
            <a:ext cx="115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Bad year:</a:t>
            </a:r>
          </a:p>
          <a:p>
            <a:pPr algn="ctr"/>
            <a:r>
              <a:rPr lang="en-US" sz="1400" dirty="0"/>
              <a:t>$161 billion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574B852-A6F5-C4AE-C511-97C479D406AD}"/>
              </a:ext>
            </a:extLst>
          </p:cNvPr>
          <p:cNvCxnSpPr/>
          <p:nvPr/>
        </p:nvCxnSpPr>
        <p:spPr>
          <a:xfrm>
            <a:off x="7032902" y="2461833"/>
            <a:ext cx="601417" cy="115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15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80375-0C53-ED52-5C68-BF37015AF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9" y="1248006"/>
            <a:ext cx="8481088" cy="5304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45168E-9062-966E-C6A6-519A259C6F9A}"/>
              </a:ext>
            </a:extLst>
          </p:cNvPr>
          <p:cNvSpPr txBox="1"/>
          <p:nvPr/>
        </p:nvSpPr>
        <p:spPr>
          <a:xfrm>
            <a:off x="2522209" y="380489"/>
            <a:ext cx="403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Track of $158 billion hurricane</a:t>
            </a:r>
          </a:p>
        </p:txBody>
      </p:sp>
    </p:spTree>
    <p:extLst>
      <p:ext uri="{BB962C8B-B14F-4D97-AF65-F5344CB8AC3E}">
        <p14:creationId xmlns:p14="http://schemas.microsoft.com/office/powerpoint/2010/main" val="1159416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304A0B-2B65-4757-BA51-1D1FDEB61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8" y="3508308"/>
            <a:ext cx="5386280" cy="3366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2D7F8-977D-34CA-710F-D8BD38F89BCD}"/>
              </a:ext>
            </a:extLst>
          </p:cNvPr>
          <p:cNvSpPr txBox="1"/>
          <p:nvPr/>
        </p:nvSpPr>
        <p:spPr>
          <a:xfrm>
            <a:off x="5612335" y="1155319"/>
            <a:ext cx="302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Probability density of log</a:t>
            </a:r>
            <a:r>
              <a:rPr lang="en-US" baseline="-25000" dirty="0"/>
              <a:t>10</a:t>
            </a:r>
            <a:r>
              <a:rPr lang="en-US" dirty="0"/>
              <a:t>(Loss) for 1984-2014 (blue) and 2070-2100 (red)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528AD-31B8-CF9C-126A-DB07C50511DA}"/>
              </a:ext>
            </a:extLst>
          </p:cNvPr>
          <p:cNvSpPr txBox="1"/>
          <p:nvPr/>
        </p:nvSpPr>
        <p:spPr>
          <a:xfrm>
            <a:off x="5902534" y="4369408"/>
            <a:ext cx="2595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Loss density (PDF multiplied by loss) corresponding to above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2AF7D-ACEA-49FD-33E8-77C8F15EC66A}"/>
              </a:ext>
            </a:extLst>
          </p:cNvPr>
          <p:cNvSpPr txBox="1"/>
          <p:nvPr/>
        </p:nvSpPr>
        <p:spPr>
          <a:xfrm>
            <a:off x="5020987" y="3807213"/>
            <a:ext cx="503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TIV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B1B090-BC28-33AA-7CA0-83C61CEF24E1}"/>
              </a:ext>
            </a:extLst>
          </p:cNvPr>
          <p:cNvCxnSpPr>
            <a:cxnSpLocks/>
          </p:cNvCxnSpPr>
          <p:nvPr/>
        </p:nvCxnSpPr>
        <p:spPr>
          <a:xfrm flipH="1">
            <a:off x="4744025" y="4046357"/>
            <a:ext cx="391946" cy="13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C686C2-29CF-D9A3-3285-D2D8909711C0}"/>
              </a:ext>
            </a:extLst>
          </p:cNvPr>
          <p:cNvSpPr txBox="1"/>
          <p:nvPr/>
        </p:nvSpPr>
        <p:spPr>
          <a:xfrm>
            <a:off x="5653853" y="3037772"/>
            <a:ext cx="309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Curves: 8-model mean</a:t>
            </a:r>
          </a:p>
          <a:p>
            <a:r>
              <a:rPr lang="en-US" dirty="0"/>
              <a:t>Shading: 5</a:t>
            </a:r>
            <a:r>
              <a:rPr lang="en-US" baseline="30000" dirty="0"/>
              <a:t>th</a:t>
            </a:r>
            <a:r>
              <a:rPr lang="en-US" dirty="0"/>
              <a:t> to 95</a:t>
            </a:r>
            <a:r>
              <a:rPr lang="en-US" baseline="30000" dirty="0"/>
              <a:t>th</a:t>
            </a:r>
            <a:r>
              <a:rPr lang="en-US" dirty="0"/>
              <a:t> quantile</a:t>
            </a:r>
          </a:p>
          <a:p>
            <a:r>
              <a:rPr lang="en-US" dirty="0"/>
              <a:t>among the 8 global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0670F-8F7A-F10B-F9B1-478703A75BC4}"/>
              </a:ext>
            </a:extLst>
          </p:cNvPr>
          <p:cNvSpPr txBox="1"/>
          <p:nvPr/>
        </p:nvSpPr>
        <p:spPr>
          <a:xfrm>
            <a:off x="5524728" y="5702681"/>
            <a:ext cx="3404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Expected annual loss proportional to area under these curves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4A373-FEA8-E2D2-A2FC-AB2E6CD1E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89" y="187692"/>
            <a:ext cx="5298792" cy="33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787FF-9627-8E44-D95B-4EFDD8BC7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2" y="1046983"/>
            <a:ext cx="7620016" cy="4764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86796-3F65-A628-DC5D-22E7D1F8F271}"/>
              </a:ext>
            </a:extLst>
          </p:cNvPr>
          <p:cNvSpPr txBox="1"/>
          <p:nvPr/>
        </p:nvSpPr>
        <p:spPr>
          <a:xfrm>
            <a:off x="3566803" y="1005021"/>
            <a:ext cx="2359918" cy="366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Average Annual Loss</a:t>
            </a:r>
          </a:p>
        </p:txBody>
      </p:sp>
    </p:spTree>
    <p:extLst>
      <p:ext uri="{BB962C8B-B14F-4D97-AF65-F5344CB8AC3E}">
        <p14:creationId xmlns:p14="http://schemas.microsoft.com/office/powerpoint/2010/main" val="824614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11FBC-DDF7-CD25-F635-EE207E576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2" y="1150369"/>
            <a:ext cx="8794196" cy="5500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E95B9-7AAF-DEE5-9078-C6AE3F3B5ACA}"/>
              </a:ext>
            </a:extLst>
          </p:cNvPr>
          <p:cNvSpPr txBox="1"/>
          <p:nvPr/>
        </p:nvSpPr>
        <p:spPr>
          <a:xfrm>
            <a:off x="380489" y="270024"/>
            <a:ext cx="817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Sampling errors in average annual loss by </a:t>
            </a:r>
            <a:r>
              <a:rPr lang="en-US" sz="2000" dirty="0" err="1"/>
              <a:t>subsetting</a:t>
            </a:r>
            <a:r>
              <a:rPr lang="en-US" sz="2000" dirty="0"/>
              <a:t> combined dataset of 8 models</a:t>
            </a:r>
          </a:p>
        </p:txBody>
      </p:sp>
    </p:spTree>
    <p:extLst>
      <p:ext uri="{BB962C8B-B14F-4D97-AF65-F5344CB8AC3E}">
        <p14:creationId xmlns:p14="http://schemas.microsoft.com/office/powerpoint/2010/main" val="2874152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37B9A-81B7-D0B9-55D0-5A8B1B72C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6" y="1170422"/>
            <a:ext cx="8820949" cy="5417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0B9BB-8FB5-5AE8-E54E-4A00B97D45FB}"/>
              </a:ext>
            </a:extLst>
          </p:cNvPr>
          <p:cNvSpPr txBox="1"/>
          <p:nvPr/>
        </p:nvSpPr>
        <p:spPr>
          <a:xfrm>
            <a:off x="380489" y="270024"/>
            <a:ext cx="817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Sampling errors in average annual loss by </a:t>
            </a:r>
            <a:r>
              <a:rPr lang="en-US" sz="2000" dirty="0" err="1"/>
              <a:t>subsetting</a:t>
            </a:r>
            <a:r>
              <a:rPr lang="en-US" sz="2000" dirty="0"/>
              <a:t> combined dataset of 8 models, future climate</a:t>
            </a:r>
          </a:p>
        </p:txBody>
      </p:sp>
    </p:spTree>
    <p:extLst>
      <p:ext uri="{BB962C8B-B14F-4D97-AF65-F5344CB8AC3E}">
        <p14:creationId xmlns:p14="http://schemas.microsoft.com/office/powerpoint/2010/main" val="413533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0FD6-0918-C936-DB9D-BF5348B5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9FF7-889C-224F-B61D-156A5AE5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Extreme events make substantial contributions to climate risk</a:t>
            </a:r>
          </a:p>
          <a:p>
            <a:r>
              <a:rPr lang="en-US" sz="2000" dirty="0">
                <a:solidFill>
                  <a:schemeClr val="tx1"/>
                </a:solidFill>
              </a:rPr>
              <a:t>Large contributions from events with return periods of several 	human generations and larger</a:t>
            </a:r>
          </a:p>
          <a:p>
            <a:r>
              <a:rPr lang="en-US" sz="2000" dirty="0">
                <a:solidFill>
                  <a:schemeClr val="tx1"/>
                </a:solidFill>
              </a:rPr>
              <a:t>Historical records of insufficient length (and often quality) to make 	robust estimates of long-term risk, even with stable underlying 	climate (aleatory uncertainty)</a:t>
            </a:r>
          </a:p>
          <a:p>
            <a:r>
              <a:rPr lang="en-US" sz="2000" dirty="0">
                <a:solidFill>
                  <a:schemeClr val="tx1"/>
                </a:solidFill>
              </a:rPr>
              <a:t>We need to migrate toward physical modeling of weather hazards, 	to create more statistically robust risk estimates and to account 	for climate change</a:t>
            </a:r>
          </a:p>
          <a:p>
            <a:r>
              <a:rPr lang="en-US" sz="2000" dirty="0">
                <a:solidFill>
                  <a:schemeClr val="tx1"/>
                </a:solidFill>
              </a:rPr>
              <a:t>Far better and more robust estimates of </a:t>
            </a:r>
            <a:r>
              <a:rPr lang="en-US" sz="2000" i="1" dirty="0">
                <a:solidFill>
                  <a:schemeClr val="tx1"/>
                </a:solidFill>
              </a:rPr>
              <a:t>current</a:t>
            </a:r>
            <a:r>
              <a:rPr lang="en-US" sz="2000" dirty="0">
                <a:solidFill>
                  <a:schemeClr val="tx1"/>
                </a:solidFill>
              </a:rPr>
              <a:t> risk can be made by 	physically modeling the hazard (hurricanes in this case)</a:t>
            </a:r>
          </a:p>
          <a:p>
            <a:r>
              <a:rPr lang="en-US" sz="2000" dirty="0">
                <a:solidFill>
                  <a:schemeClr val="tx1"/>
                </a:solidFill>
              </a:rPr>
              <a:t>Risk estimation in future climate depends on global climate 	models, which are plagued by large epistemic uncertainty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612780-8F11-4DB4-422C-8BC660C00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0" y="1377308"/>
            <a:ext cx="7720383" cy="5420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DD288-053D-322C-F902-8E0DA5BB07D8}"/>
              </a:ext>
            </a:extLst>
          </p:cNvPr>
          <p:cNvSpPr txBox="1"/>
          <p:nvPr/>
        </p:nvSpPr>
        <p:spPr>
          <a:xfrm>
            <a:off x="466406" y="245477"/>
            <a:ext cx="8125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The Nature of the Beast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5C7AF-EC53-B39F-AF26-B073BCF854FE}"/>
              </a:ext>
            </a:extLst>
          </p:cNvPr>
          <p:cNvSpPr txBox="1"/>
          <p:nvPr/>
        </p:nvSpPr>
        <p:spPr>
          <a:xfrm>
            <a:off x="782456" y="910215"/>
            <a:ext cx="757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 with total insured values (TIVs)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one commercial and two residential property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insurance firms aggregated over zip codes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0EB4C-0656-40D1-B318-19914E1DD2F6}"/>
              </a:ext>
            </a:extLst>
          </p:cNvPr>
          <p:cNvSpPr txBox="1"/>
          <p:nvPr/>
        </p:nvSpPr>
        <p:spPr>
          <a:xfrm>
            <a:off x="6844127" y="6319219"/>
            <a:ext cx="1911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12,968 zip codes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8B105-43F4-4998-B29C-6F325661E8F6}"/>
              </a:ext>
            </a:extLst>
          </p:cNvPr>
          <p:cNvSpPr txBox="1"/>
          <p:nvPr/>
        </p:nvSpPr>
        <p:spPr>
          <a:xfrm>
            <a:off x="466406" y="6327157"/>
            <a:ext cx="2485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TIV:  ~$ 2 trillion</a:t>
            </a:r>
          </a:p>
        </p:txBody>
      </p:sp>
    </p:spTree>
    <p:extLst>
      <p:ext uri="{BB962C8B-B14F-4D97-AF65-F5344CB8AC3E}">
        <p14:creationId xmlns:p14="http://schemas.microsoft.com/office/powerpoint/2010/main" val="14737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71AA-334A-5BFA-335E-2F376CEF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D8FA2-990D-66E6-7AA8-ED8E18F5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477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Apply a set of 49,600 synthetic tropical cyclones making 	landfall in the continental U.S.</a:t>
            </a:r>
          </a:p>
          <a:p>
            <a:r>
              <a:rPr lang="en-US" dirty="0"/>
              <a:t> These have been generated using a physical model applied to 	the present climate (technique to be described shortly)</a:t>
            </a:r>
          </a:p>
          <a:p>
            <a:r>
              <a:rPr lang="en-US" dirty="0"/>
              <a:t> At each centroid, calculate the peak wind generated by each 	event and apply a damage function that estimates the 	fraction of property value destroyed</a:t>
            </a:r>
          </a:p>
          <a:p>
            <a:r>
              <a:rPr lang="en-US" dirty="0"/>
              <a:t> Using insured value, calculate loss at each zip code and sum 	over all zip codes</a:t>
            </a:r>
          </a:p>
          <a:p>
            <a:r>
              <a:rPr lang="en-US" dirty="0"/>
              <a:t> From the set of 49,600 storms create many 1,000 year time 	series of loss by randomly drawing from a Poisson 	distribution based on the annual frequency of landfalling 	tropical cyclones each year</a:t>
            </a:r>
          </a:p>
          <a:p>
            <a:r>
              <a:rPr lang="en-US" dirty="0"/>
              <a:t> This illustration is for a stationary climate but the same idea 	can be applied to evolving climate states</a:t>
            </a:r>
          </a:p>
        </p:txBody>
      </p:sp>
    </p:spTree>
    <p:extLst>
      <p:ext uri="{BB962C8B-B14F-4D97-AF65-F5344CB8AC3E}">
        <p14:creationId xmlns:p14="http://schemas.microsoft.com/office/powerpoint/2010/main" val="144146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2EA2-6477-6498-4DB1-E6AB4182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1" y="187224"/>
            <a:ext cx="7929477" cy="669734"/>
          </a:xfrm>
        </p:spPr>
        <p:txBody>
          <a:bodyPr/>
          <a:lstStyle/>
          <a:p>
            <a:r>
              <a:rPr lang="en-US" dirty="0"/>
              <a:t>Example: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66F16-F6D0-E72B-CE0E-C6227EE4CBE7}"/>
              </a:ext>
            </a:extLst>
          </p:cNvPr>
          <p:cNvSpPr txBox="1"/>
          <p:nvPr/>
        </p:nvSpPr>
        <p:spPr>
          <a:xfrm>
            <a:off x="470889" y="5554305"/>
            <a:ext cx="831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  Can we estimate average annual loss (AAL) from 50-100 years of record?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753C7-E803-B779-3967-D58BD6F32BD1}"/>
              </a:ext>
            </a:extLst>
          </p:cNvPr>
          <p:cNvSpPr txBox="1"/>
          <p:nvPr/>
        </p:nvSpPr>
        <p:spPr>
          <a:xfrm>
            <a:off x="459938" y="5997355"/>
            <a:ext cx="8158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     Good luck with that!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918DF-F5C1-A26E-01A0-621FD2F4E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1" y="755330"/>
            <a:ext cx="7589486" cy="474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Societies are usually well adapted to frequent events (&gt; 1/100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Societies are often poorly adapted to rare events (&lt; 1/100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4643"/>
            <a:ext cx="7886700" cy="3304871"/>
          </a:xfrm>
        </p:spPr>
        <p:txBody>
          <a:bodyPr/>
          <a:lstStyle/>
          <a:p>
            <a:r>
              <a:rPr lang="en-US" dirty="0"/>
              <a:t> Most extreme weather events:  ~&lt; 100 years of good records 	(U.S.)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Even if we had 1000 years of great records, </a:t>
            </a:r>
            <a:r>
              <a:rPr lang="en-US" i="1" dirty="0"/>
              <a:t>the past is no 	longer a good guide to the present</a:t>
            </a:r>
          </a:p>
          <a:p>
            <a:endParaRPr lang="en-US" dirty="0"/>
          </a:p>
          <a:p>
            <a:r>
              <a:rPr lang="en-US" dirty="0"/>
              <a:t>  We need to turn to physical models to get better estimates of 	current (and future) weather risks</a:t>
            </a:r>
          </a:p>
        </p:txBody>
      </p:sp>
    </p:spTree>
    <p:extLst>
      <p:ext uri="{BB962C8B-B14F-4D97-AF65-F5344CB8AC3E}">
        <p14:creationId xmlns:p14="http://schemas.microsoft.com/office/powerpoint/2010/main" val="35947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8E783-C3C2-0DE2-350E-9F767A55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726"/>
            <a:ext cx="9144000" cy="4572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5159D3-B393-40E7-E032-E5A7001A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9911"/>
            <a:ext cx="7886700" cy="1325563"/>
          </a:xfrm>
        </p:spPr>
        <p:txBody>
          <a:bodyPr/>
          <a:lstStyle/>
          <a:p>
            <a:r>
              <a:rPr lang="en-US" dirty="0"/>
              <a:t>How can we bring physical modeling to bear on weather risk assessment?</a:t>
            </a:r>
          </a:p>
        </p:txBody>
      </p:sp>
    </p:spTree>
    <p:extLst>
      <p:ext uri="{BB962C8B-B14F-4D97-AF65-F5344CB8AC3E}">
        <p14:creationId xmlns:p14="http://schemas.microsoft.com/office/powerpoint/2010/main" val="879687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1" r="4968"/>
          <a:stretch/>
        </p:blipFill>
        <p:spPr>
          <a:xfrm>
            <a:off x="1023714" y="2321571"/>
            <a:ext cx="7587764" cy="459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8054" y="1726612"/>
            <a:ext cx="224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6882" y="1721406"/>
            <a:ext cx="269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Model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4BF7A4-2642-4EBB-A5AC-386DD38224EB}"/>
              </a:ext>
            </a:extLst>
          </p:cNvPr>
          <p:cNvSpPr txBox="1">
            <a:spLocks/>
          </p:cNvSpPr>
          <p:nvPr/>
        </p:nvSpPr>
        <p:spPr>
          <a:xfrm>
            <a:off x="874246" y="237758"/>
            <a:ext cx="7886700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Doing it right: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Bring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Physical Models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Bear on Risk Estimation.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 Numerical Weather Prediction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el2.potx" id="{250AC1EA-DA14-4220-9E36-111C7C5F504E}" vid="{0FB28C82-03FD-43C2-9C06-BBD8F4212DC3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15674</TotalTime>
  <Words>1255</Words>
  <Application>Microsoft Office PowerPoint</Application>
  <PresentationFormat>On-screen Show (4:3)</PresentationFormat>
  <Paragraphs>115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Calibri Light</vt:lpstr>
      <vt:lpstr>1_Ariel</vt:lpstr>
      <vt:lpstr>2_Office Theme</vt:lpstr>
      <vt:lpstr>8_Office Theme</vt:lpstr>
      <vt:lpstr>5_Office Theme</vt:lpstr>
      <vt:lpstr>6_Office Theme</vt:lpstr>
      <vt:lpstr>7_Office Theme</vt:lpstr>
      <vt:lpstr>10_Office Theme</vt:lpstr>
      <vt:lpstr>3_Office Theme</vt:lpstr>
      <vt:lpstr>12_Office Theme</vt:lpstr>
      <vt:lpstr>1_Office Theme</vt:lpstr>
      <vt:lpstr> Statistically Robust Estimation of Climate Risks</vt:lpstr>
      <vt:lpstr>Flawed Basis of Current Risk Modeling</vt:lpstr>
      <vt:lpstr>PowerPoint Presentation</vt:lpstr>
      <vt:lpstr>Procedure</vt:lpstr>
      <vt:lpstr>Example:</vt:lpstr>
      <vt:lpstr>Why Climate Risk is Dominated by Extreme Events:</vt:lpstr>
      <vt:lpstr>Historical Records</vt:lpstr>
      <vt:lpstr>How can we bring physical modeling to bear on weather risk assessment?</vt:lpstr>
      <vt:lpstr>PowerPoint Presentation</vt:lpstr>
      <vt:lpstr>PowerPoint Presentation</vt:lpstr>
      <vt:lpstr>PowerPoint Presentation</vt:lpstr>
      <vt:lpstr>PowerPoint Presentation</vt:lpstr>
      <vt:lpstr>Using Physics to Assess Hurricane Risk (Downscaling)</vt:lpstr>
      <vt:lpstr>Hazard Risk Model Details: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Hurricanes Harvey and Irma Portend?</dc:title>
  <dc:creator>Kerry Emanuel</dc:creator>
  <cp:lastModifiedBy>Kerry Emanuel</cp:lastModifiedBy>
  <cp:revision>207</cp:revision>
  <dcterms:created xsi:type="dcterms:W3CDTF">2017-09-18T11:10:14Z</dcterms:created>
  <dcterms:modified xsi:type="dcterms:W3CDTF">2024-03-25T18:50:23Z</dcterms:modified>
</cp:coreProperties>
</file>