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57" r:id="rId4"/>
    <p:sldId id="261" r:id="rId5"/>
    <p:sldId id="258" r:id="rId6"/>
    <p:sldId id="262" r:id="rId7"/>
    <p:sldId id="259" r:id="rId8"/>
    <p:sldId id="321" r:id="rId9"/>
    <p:sldId id="323" r:id="rId10"/>
    <p:sldId id="260" r:id="rId11"/>
    <p:sldId id="324" r:id="rId12"/>
    <p:sldId id="325" r:id="rId13"/>
    <p:sldId id="330" r:id="rId14"/>
    <p:sldId id="326" r:id="rId15"/>
    <p:sldId id="327" r:id="rId16"/>
    <p:sldId id="328" r:id="rId17"/>
    <p:sldId id="32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293D7-CA30-4C58-88AA-B76CE9864F8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227C7-0C4E-477D-937E-0248B649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6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 chart of ProPHET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2BCBC-7A63-432D-A8F9-51DA8068F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9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7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Garamond" panose="020204040303010108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3843-3824-431B-8F10-B9351D3097A6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25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8249"/>
            <a:ext cx="7886700" cy="4658714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1FE3-F1CB-44AC-B906-AFE3D77BA76C}" type="datetime1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58399" y="6356350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</a:lstStyle>
          <a:p>
            <a:fld id="{73DED560-197D-4A5C-8B4B-DA19932A5F6C}" type="slidenum">
              <a:rPr lang="en-US" smtClean="0"/>
              <a:pPr/>
              <a:t>‹#›</a:t>
            </a:fld>
            <a:r>
              <a:rPr lang="en-US" dirty="0"/>
              <a:t>/32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24D2-03AB-46A0-B6D8-61320036F9C0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0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6088-A8C6-47F8-AFA2-2AC6FB5FA35E}" type="datetime1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5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94DB-78DA-48B0-99ED-EBBEA0C47014}" type="datetime1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17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8D81-8CC9-4CD1-B5B3-B52975825AAC}" type="datetime1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96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0940-2374-47B3-A971-FFD0BF3E2F10}" type="datetime1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9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6109-BA06-456C-9655-06B93D1D1F16}" type="datetime1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5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00D6-B391-482E-A94A-623B40EC1EAE}" type="datetime1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00C5-78E6-4C93-B372-D321CBEA9D8D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4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CC208-0A1E-4AF3-B709-3FC344A6D587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ED560-197D-4A5C-8B4B-DA19932A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4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1BEC-6C5C-4572-9DD8-31215A23BBCC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ED560-197D-4A5C-8B4B-DA19932A5F6C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22264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6018E-3AD4-787A-E775-51598B8FC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71" b="19595"/>
          <a:stretch/>
        </p:blipFill>
        <p:spPr>
          <a:xfrm>
            <a:off x="-1" y="-76655"/>
            <a:ext cx="9209706" cy="7014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C0913-BEBF-40E6-B5A4-403D26B84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44" y="224389"/>
            <a:ext cx="7772400" cy="1473000"/>
          </a:xfrm>
        </p:spPr>
        <p:txBody>
          <a:bodyPr>
            <a:normAutofit/>
          </a:bodyPr>
          <a:lstStyle/>
          <a:p>
            <a:pPr algn="r"/>
            <a:r>
              <a:rPr lang="en-US" sz="32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Hurricane Otis:  A case for a rapid migration toward probabilistic tropical cyclone forecasting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475CB-7086-4FAD-8314-D05CEA8CA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317" y="4910670"/>
            <a:ext cx="6858000" cy="1655762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Kerry Emanuel</a:t>
            </a:r>
          </a:p>
          <a:p>
            <a:pPr algn="r"/>
            <a:r>
              <a:rPr lang="en-US" dirty="0">
                <a:solidFill>
                  <a:srgbClr val="FFFF00"/>
                </a:solidFill>
              </a:rPr>
              <a:t>Lorenz Center, MIT</a:t>
            </a:r>
          </a:p>
          <a:p>
            <a:pPr algn="r"/>
            <a:r>
              <a:rPr lang="en-US" dirty="0">
                <a:solidFill>
                  <a:srgbClr val="FFFF00"/>
                </a:solidFill>
              </a:rPr>
              <a:t>Jonathan Lin, Columbia</a:t>
            </a:r>
          </a:p>
        </p:txBody>
      </p:sp>
    </p:spTree>
    <p:extLst>
      <p:ext uri="{BB962C8B-B14F-4D97-AF65-F5344CB8AC3E}">
        <p14:creationId xmlns:p14="http://schemas.microsoft.com/office/powerpoint/2010/main" val="254486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4F5B7-4629-86A0-14AB-2E3C6843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6" y="661337"/>
            <a:ext cx="8996714" cy="56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1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CAF6A-21F2-EA54-9242-76C4F995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4" y="649821"/>
            <a:ext cx="9015125" cy="563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7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6505B-8DDA-E203-362A-61213589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27023" r="-248" b="27823"/>
          <a:stretch/>
        </p:blipFill>
        <p:spPr>
          <a:xfrm>
            <a:off x="33752" y="871443"/>
            <a:ext cx="9133160" cy="51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54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060CA-1433-D166-0DD4-ECD240220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726"/>
            <a:ext cx="9144000" cy="5580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43AE7-654C-2B68-3F6D-975954551377}"/>
              </a:ext>
            </a:extLst>
          </p:cNvPr>
          <p:cNvSpPr txBox="1"/>
          <p:nvPr/>
        </p:nvSpPr>
        <p:spPr>
          <a:xfrm>
            <a:off x="785525" y="246056"/>
            <a:ext cx="740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FHLO Forecast probability of wind speed &gt; 64 kts, 30 hours before landfall </a:t>
            </a:r>
          </a:p>
        </p:txBody>
      </p:sp>
    </p:spTree>
    <p:extLst>
      <p:ext uri="{BB962C8B-B14F-4D97-AF65-F5344CB8AC3E}">
        <p14:creationId xmlns:p14="http://schemas.microsoft.com/office/powerpoint/2010/main" val="830542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DE062-8953-A24D-787D-C7E5C71D1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536"/>
            <a:ext cx="9144000" cy="5196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D2623-F175-A407-D5FE-DF1030ED03D1}"/>
              </a:ext>
            </a:extLst>
          </p:cNvPr>
          <p:cNvSpPr txBox="1"/>
          <p:nvPr/>
        </p:nvSpPr>
        <p:spPr>
          <a:xfrm>
            <a:off x="785525" y="246056"/>
            <a:ext cx="740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FHLO Forecast probability of storm total rain &gt; 1m, 30 hours before landfall </a:t>
            </a:r>
          </a:p>
        </p:txBody>
      </p:sp>
    </p:spTree>
    <p:extLst>
      <p:ext uri="{BB962C8B-B14F-4D97-AF65-F5344CB8AC3E}">
        <p14:creationId xmlns:p14="http://schemas.microsoft.com/office/powerpoint/2010/main" val="132811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87658-435E-0A5D-559D-75E5AA91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3" y="1491270"/>
            <a:ext cx="8356504" cy="5240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CB140-BE5F-CDB8-F723-13CF3D3997A9}"/>
              </a:ext>
            </a:extLst>
          </p:cNvPr>
          <p:cNvSpPr txBox="1"/>
          <p:nvPr/>
        </p:nvSpPr>
        <p:spPr>
          <a:xfrm>
            <a:off x="785525" y="246056"/>
            <a:ext cx="7401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Frequency of exceeding threshold maximum wind speed with 150 km of Acapulco, based on downscaling ERA5 and 8 CMIP6 models</a:t>
            </a:r>
          </a:p>
        </p:txBody>
      </p:sp>
    </p:spTree>
    <p:extLst>
      <p:ext uri="{BB962C8B-B14F-4D97-AF65-F5344CB8AC3E}">
        <p14:creationId xmlns:p14="http://schemas.microsoft.com/office/powerpoint/2010/main" val="399311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5A3E-CB7A-B087-693E-79A5E02F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42BF-262C-5054-4313-2C5F2F538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208725" cy="448627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Otis was a highly unusual landfalling hurricane</a:t>
            </a:r>
          </a:p>
          <a:p>
            <a:r>
              <a:rPr lang="en-US" dirty="0"/>
              <a:t> Forecasts generally poor</a:t>
            </a:r>
            <a:r>
              <a:rPr lang="en-US"/>
              <a:t>, mostly because </a:t>
            </a:r>
            <a:r>
              <a:rPr lang="en-US" dirty="0"/>
              <a:t>of 	underestimation </a:t>
            </a:r>
            <a:r>
              <a:rPr lang="en-US"/>
              <a:t>of initial </a:t>
            </a:r>
            <a:r>
              <a:rPr lang="en-US" dirty="0"/>
              <a:t>intensity and </a:t>
            </a:r>
            <a:r>
              <a:rPr lang="en-US"/>
              <a:t>translation 	speed </a:t>
            </a:r>
            <a:endParaRPr lang="en-US" dirty="0"/>
          </a:p>
          <a:p>
            <a:r>
              <a:rPr lang="en-US" dirty="0"/>
              <a:t> Real-time CHIPS and FHLO ensembles showed 	modest probabilities of hurricane-force winds in 	Acapulco, 30 </a:t>
            </a:r>
            <a:r>
              <a:rPr lang="en-US" dirty="0" err="1"/>
              <a:t>hrs</a:t>
            </a:r>
            <a:r>
              <a:rPr lang="en-US" dirty="0"/>
              <a:t> ahead of landfall</a:t>
            </a:r>
          </a:p>
          <a:p>
            <a:r>
              <a:rPr lang="en-US" dirty="0"/>
              <a:t> Earlier recon of even weak storms expected to 	make landfall seems warranted</a:t>
            </a:r>
          </a:p>
          <a:p>
            <a:r>
              <a:rPr lang="en-US" dirty="0"/>
              <a:t>Communicated forecasts should be more people-	centric (probability of hazardous conditions 	where they live) and less storm-centric (where is 	the storm, how bad is it, and where’s it going to go)</a:t>
            </a:r>
          </a:p>
        </p:txBody>
      </p:sp>
    </p:spTree>
    <p:extLst>
      <p:ext uri="{BB962C8B-B14F-4D97-AF65-F5344CB8AC3E}">
        <p14:creationId xmlns:p14="http://schemas.microsoft.com/office/powerpoint/2010/main" val="30928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C386-1400-4A37-8B09-59539C46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Hurricane Otis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7CB1-3B76-150F-0236-837EA6863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400" dirty="0"/>
              <a:t>Strongest landfalling hurricane in eastern North Pacific 	region since NHC assumed operational 	responsibility in 1988</a:t>
            </a:r>
          </a:p>
          <a:p>
            <a:r>
              <a:rPr lang="en-US" sz="2400" dirty="0"/>
              <a:t> &gt; 52 fatalities</a:t>
            </a:r>
          </a:p>
          <a:p>
            <a:r>
              <a:rPr lang="en-US" sz="2400" dirty="0"/>
              <a:t> $12–16 billion (USD) of total damage in Mexico; 	costliest tropical cyclone on record for Mexico and 	one of the most expensive natural disasters in 	Mexico’s history</a:t>
            </a:r>
          </a:p>
          <a:p>
            <a:r>
              <a:rPr lang="en-US" sz="2400" dirty="0"/>
              <a:t> Intensified 90 kt in just 21 h</a:t>
            </a:r>
          </a:p>
          <a:p>
            <a:r>
              <a:rPr lang="en-US" sz="2400" dirty="0"/>
              <a:t> Forecasting nightmare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0E406-1E6B-0051-FB77-E876ED0E1D4B}"/>
              </a:ext>
            </a:extLst>
          </p:cNvPr>
          <p:cNvSpPr txBox="1"/>
          <p:nvPr/>
        </p:nvSpPr>
        <p:spPr>
          <a:xfrm>
            <a:off x="3252416" y="6176963"/>
            <a:ext cx="575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Reinhart and Reinhart, 2024: National Hurricane Center</a:t>
            </a:r>
          </a:p>
          <a:p>
            <a:r>
              <a:rPr lang="en-US" dirty="0"/>
              <a:t>Tropical cyclone report: Hurricane Otis (EP182023)</a:t>
            </a:r>
          </a:p>
        </p:txBody>
      </p:sp>
    </p:spTree>
    <p:extLst>
      <p:ext uri="{BB962C8B-B14F-4D97-AF65-F5344CB8AC3E}">
        <p14:creationId xmlns:p14="http://schemas.microsoft.com/office/powerpoint/2010/main" val="41783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C3D1A-27CB-821C-E4A0-40E6FC8E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188"/>
            <a:ext cx="9144000" cy="5734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9FE3B-EE0B-A0E1-DABA-DD8F4B438B7D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track guidance, 30 hours before landfall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E155C-ACAB-EABC-5362-A8984DD4CD6B}"/>
              </a:ext>
            </a:extLst>
          </p:cNvPr>
          <p:cNvSpPr txBox="1"/>
          <p:nvPr/>
        </p:nvSpPr>
        <p:spPr>
          <a:xfrm>
            <a:off x="6081681" y="2265921"/>
            <a:ext cx="11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track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D9F00C-79F6-9F70-8CF1-C3B8582FEFC6}"/>
              </a:ext>
            </a:extLst>
          </p:cNvPr>
          <p:cNvCxnSpPr>
            <a:cxnSpLocks/>
          </p:cNvCxnSpPr>
          <p:nvPr/>
        </p:nvCxnSpPr>
        <p:spPr>
          <a:xfrm flipH="1">
            <a:off x="5928258" y="2620462"/>
            <a:ext cx="552322" cy="58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1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B0AB8-7786-78F2-A3FF-73B2FD98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0" y="953639"/>
            <a:ext cx="8928410" cy="5073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C267F-E884-F1B7-3DC9-27AFB3D066FE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intensity guidance, 30 hours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3463834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BD418-C1B6-6A00-F141-EE8ADC0B5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55"/>
            <a:ext cx="9144000" cy="5734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4AEDF-D367-F562-8F73-E174DFE109F6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track guidance, 24 hours before landfall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73A5A-EE1B-8EE0-C61D-9D997B9D0BE1}"/>
              </a:ext>
            </a:extLst>
          </p:cNvPr>
          <p:cNvSpPr txBox="1"/>
          <p:nvPr/>
        </p:nvSpPr>
        <p:spPr>
          <a:xfrm>
            <a:off x="5744151" y="2308880"/>
            <a:ext cx="11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track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BBB475-175D-CB23-2401-03F7C9C82F97}"/>
              </a:ext>
            </a:extLst>
          </p:cNvPr>
          <p:cNvCxnSpPr>
            <a:cxnSpLocks/>
          </p:cNvCxnSpPr>
          <p:nvPr/>
        </p:nvCxnSpPr>
        <p:spPr>
          <a:xfrm flipH="1">
            <a:off x="5590728" y="2663421"/>
            <a:ext cx="552322" cy="58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5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392D2-23FA-684F-6B17-5D0FD5C7E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37" y="1113636"/>
            <a:ext cx="8833925" cy="5019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3BAE7-E62C-5B72-E7E4-CA33A0964542}"/>
              </a:ext>
            </a:extLst>
          </p:cNvPr>
          <p:cNvSpPr txBox="1"/>
          <p:nvPr/>
        </p:nvSpPr>
        <p:spPr>
          <a:xfrm>
            <a:off x="1294889" y="359153"/>
            <a:ext cx="65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 intensity guidance, 24 hours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222973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56" y="152410"/>
            <a:ext cx="7886700" cy="703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Forecasting Hurricanes using Large-Ensemble Output (</a:t>
            </a:r>
            <a:r>
              <a:rPr lang="en-US" b="1" dirty="0"/>
              <a:t>FHLO)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14" y="1174582"/>
            <a:ext cx="7886700" cy="4658714"/>
          </a:xfrm>
        </p:spPr>
        <p:txBody>
          <a:bodyPr/>
          <a:lstStyle/>
          <a:p>
            <a:r>
              <a:rPr lang="en-US" b="1" dirty="0"/>
              <a:t>Philosophy</a:t>
            </a:r>
            <a:r>
              <a:rPr lang="en-US" dirty="0"/>
              <a:t>: Consider a cyclone embedded into a large-scale environmental field. How does the vortex evolve in time?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53459" y="2352774"/>
            <a:ext cx="6021860" cy="3158137"/>
            <a:chOff x="1825676" y="1346580"/>
            <a:chExt cx="8680593" cy="4687322"/>
          </a:xfrm>
        </p:grpSpPr>
        <p:sp>
          <p:nvSpPr>
            <p:cNvPr id="8" name="TextBox 7"/>
            <p:cNvSpPr txBox="1"/>
            <p:nvPr/>
          </p:nvSpPr>
          <p:spPr>
            <a:xfrm>
              <a:off x="1825676" y="1346580"/>
              <a:ext cx="3629023" cy="1096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Forecast Ensemble Members (i.e. EPS)</a:t>
              </a:r>
              <a:endParaRPr lang="en-US" sz="2100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3192" y="1512219"/>
              <a:ext cx="3163077" cy="6166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Synthetic Tracks</a:t>
              </a:r>
              <a:endParaRPr lang="en-US" sz="2100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43192" y="3350762"/>
              <a:ext cx="3163077" cy="1096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Downscaled Intensity Model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94330" y="1779754"/>
              <a:ext cx="1009232" cy="151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640187" y="2539938"/>
              <a:ext cx="0" cy="684907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8070980" y="4588426"/>
              <a:ext cx="853749" cy="73002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825677" y="3312126"/>
              <a:ext cx="3629023" cy="1096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Environmental Quantities</a:t>
              </a:r>
              <a:endParaRPr lang="en-US" sz="2100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924730" y="2304661"/>
              <a:ext cx="0" cy="92018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372557" y="5417218"/>
              <a:ext cx="3698424" cy="6166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Surface Wind Model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640186" y="4564907"/>
              <a:ext cx="853749" cy="73002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894330" y="3918238"/>
              <a:ext cx="1009232" cy="1513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281045" y="2464374"/>
            <a:ext cx="2194274" cy="4154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</a:rPr>
              <a:t>Synthetic Tracks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D01AC-1E6A-F993-00C6-DD4E2290FACB}"/>
              </a:ext>
            </a:extLst>
          </p:cNvPr>
          <p:cNvSpPr txBox="1"/>
          <p:nvPr/>
        </p:nvSpPr>
        <p:spPr>
          <a:xfrm>
            <a:off x="386626" y="5885299"/>
            <a:ext cx="802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Real-time, 1,000 member ensemble TC forecasts available at https://tcs.mit.edu/</a:t>
            </a:r>
          </a:p>
        </p:txBody>
      </p:sp>
    </p:spTree>
    <p:extLst>
      <p:ext uri="{BB962C8B-B14F-4D97-AF65-F5344CB8AC3E}">
        <p14:creationId xmlns:p14="http://schemas.microsoft.com/office/powerpoint/2010/main" val="25526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86BA8-0C42-454C-B43F-0999BB74A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748"/>
            <a:ext cx="9144000" cy="5752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9E6CB-8CD1-A6A8-480D-86BE2C5FC509}"/>
              </a:ext>
            </a:extLst>
          </p:cNvPr>
          <p:cNvSpPr txBox="1"/>
          <p:nvPr/>
        </p:nvSpPr>
        <p:spPr>
          <a:xfrm>
            <a:off x="785525" y="246056"/>
            <a:ext cx="740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FHLO Forecast Track Density, 30 hours before landfall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A2A21-2959-9038-20F7-3B9C38BA9177}"/>
              </a:ext>
            </a:extLst>
          </p:cNvPr>
          <p:cNvSpPr txBox="1"/>
          <p:nvPr/>
        </p:nvSpPr>
        <p:spPr>
          <a:xfrm>
            <a:off x="4774519" y="2535946"/>
            <a:ext cx="11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track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8A2802-F79F-D8AF-E90F-0227D1FA5884}"/>
              </a:ext>
            </a:extLst>
          </p:cNvPr>
          <p:cNvCxnSpPr>
            <a:cxnSpLocks/>
          </p:cNvCxnSpPr>
          <p:nvPr/>
        </p:nvCxnSpPr>
        <p:spPr>
          <a:xfrm flipH="1">
            <a:off x="4621096" y="2890487"/>
            <a:ext cx="552322" cy="58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682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AE3C1-E587-3F88-999B-19E91ADED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" y="660871"/>
            <a:ext cx="8997462" cy="56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293</TotalTime>
  <Words>382</Words>
  <Application>Microsoft Office PowerPoint</Application>
  <PresentationFormat>On-screen Show (4:3)</PresentationFormat>
  <Paragraphs>40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Tw Cen MT</vt:lpstr>
      <vt:lpstr>Office Theme</vt:lpstr>
      <vt:lpstr>1_Office Theme</vt:lpstr>
      <vt:lpstr>Hurricane Otis:  A case for a rapid migration toward probabilistic tropical cyclone forecasting</vt:lpstr>
      <vt:lpstr>Hurricane Otis</vt:lpstr>
      <vt:lpstr>PowerPoint Presentation</vt:lpstr>
      <vt:lpstr>PowerPoint Presentation</vt:lpstr>
      <vt:lpstr>PowerPoint Presentation</vt:lpstr>
      <vt:lpstr>PowerPoint Presentation</vt:lpstr>
      <vt:lpstr>Forecasting Hurricanes using Large-Ensemble Output (FHLO)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Otis:  A case for a rapid migration toward probabilistic tropical cyclone forecasting</dc:title>
  <dc:creator>Kerry Emanuel</dc:creator>
  <cp:lastModifiedBy>Kerry Emanuel</cp:lastModifiedBy>
  <cp:revision>10</cp:revision>
  <dcterms:created xsi:type="dcterms:W3CDTF">2024-04-18T18:24:25Z</dcterms:created>
  <dcterms:modified xsi:type="dcterms:W3CDTF">2024-04-25T00:57:13Z</dcterms:modified>
</cp:coreProperties>
</file>