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0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4" r:id="rId2"/>
    <p:sldMasterId id="2147483733" r:id="rId3"/>
    <p:sldMasterId id="2147483757" r:id="rId4"/>
    <p:sldMasterId id="2147483770" r:id="rId5"/>
    <p:sldMasterId id="2147483783" r:id="rId6"/>
    <p:sldMasterId id="2147483796" r:id="rId7"/>
    <p:sldMasterId id="2147483821" r:id="rId8"/>
    <p:sldMasterId id="2147483834" r:id="rId9"/>
    <p:sldMasterId id="2147483847" r:id="rId10"/>
    <p:sldMasterId id="2147483886" r:id="rId11"/>
  </p:sldMasterIdLst>
  <p:notesMasterIdLst>
    <p:notesMasterId r:id="rId47"/>
  </p:notesMasterIdLst>
  <p:sldIdLst>
    <p:sldId id="272" r:id="rId12"/>
    <p:sldId id="306" r:id="rId13"/>
    <p:sldId id="318" r:id="rId14"/>
    <p:sldId id="316" r:id="rId15"/>
    <p:sldId id="317" r:id="rId16"/>
    <p:sldId id="320" r:id="rId17"/>
    <p:sldId id="323" r:id="rId18"/>
    <p:sldId id="256" r:id="rId19"/>
    <p:sldId id="303" r:id="rId20"/>
    <p:sldId id="315" r:id="rId21"/>
    <p:sldId id="299" r:id="rId22"/>
    <p:sldId id="275" r:id="rId23"/>
    <p:sldId id="294" r:id="rId24"/>
    <p:sldId id="296" r:id="rId25"/>
    <p:sldId id="279" r:id="rId26"/>
    <p:sldId id="283" r:id="rId27"/>
    <p:sldId id="284" r:id="rId28"/>
    <p:sldId id="293" r:id="rId29"/>
    <p:sldId id="308" r:id="rId30"/>
    <p:sldId id="282" r:id="rId31"/>
    <p:sldId id="270" r:id="rId32"/>
    <p:sldId id="330" r:id="rId33"/>
    <p:sldId id="319" r:id="rId34"/>
    <p:sldId id="321" r:id="rId35"/>
    <p:sldId id="322" r:id="rId36"/>
    <p:sldId id="331" r:id="rId37"/>
    <p:sldId id="327" r:id="rId38"/>
    <p:sldId id="328" r:id="rId39"/>
    <p:sldId id="329" r:id="rId40"/>
    <p:sldId id="289" r:id="rId41"/>
    <p:sldId id="324" r:id="rId42"/>
    <p:sldId id="325" r:id="rId43"/>
    <p:sldId id="305" r:id="rId44"/>
    <p:sldId id="326" r:id="rId45"/>
    <p:sldId id="297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4" d="100"/>
          <a:sy n="104" d="100"/>
        </p:scale>
        <p:origin x="-84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35.xml"/><Relationship Id="rId47" Type="http://schemas.openxmlformats.org/officeDocument/2006/relationships/notesMaster" Target="notesMasters/notes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9.xml"/><Relationship Id="rId21" Type="http://schemas.openxmlformats.org/officeDocument/2006/relationships/slide" Target="slides/slide10.xml"/><Relationship Id="rId22" Type="http://schemas.openxmlformats.org/officeDocument/2006/relationships/slide" Target="slides/slide11.xml"/><Relationship Id="rId23" Type="http://schemas.openxmlformats.org/officeDocument/2006/relationships/slide" Target="slides/slide12.xml"/><Relationship Id="rId24" Type="http://schemas.openxmlformats.org/officeDocument/2006/relationships/slide" Target="slides/slide13.xml"/><Relationship Id="rId25" Type="http://schemas.openxmlformats.org/officeDocument/2006/relationships/slide" Target="slides/slide14.xml"/><Relationship Id="rId26" Type="http://schemas.openxmlformats.org/officeDocument/2006/relationships/slide" Target="slides/slide15.xml"/><Relationship Id="rId27" Type="http://schemas.openxmlformats.org/officeDocument/2006/relationships/slide" Target="slides/slide16.xml"/><Relationship Id="rId28" Type="http://schemas.openxmlformats.org/officeDocument/2006/relationships/slide" Target="slides/slide17.xml"/><Relationship Id="rId29" Type="http://schemas.openxmlformats.org/officeDocument/2006/relationships/slide" Target="slides/slide1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19.xml"/><Relationship Id="rId31" Type="http://schemas.openxmlformats.org/officeDocument/2006/relationships/slide" Target="slides/slide20.xml"/><Relationship Id="rId32" Type="http://schemas.openxmlformats.org/officeDocument/2006/relationships/slide" Target="slides/slide21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22.xml"/><Relationship Id="rId34" Type="http://schemas.openxmlformats.org/officeDocument/2006/relationships/slide" Target="slides/slide23.xml"/><Relationship Id="rId35" Type="http://schemas.openxmlformats.org/officeDocument/2006/relationships/slide" Target="slides/slide24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" Target="slides/slide1.xml"/><Relationship Id="rId13" Type="http://schemas.openxmlformats.org/officeDocument/2006/relationships/slide" Target="slides/slide2.xml"/><Relationship Id="rId14" Type="http://schemas.openxmlformats.org/officeDocument/2006/relationships/slide" Target="slides/slide3.xml"/><Relationship Id="rId15" Type="http://schemas.openxmlformats.org/officeDocument/2006/relationships/slide" Target="slides/slide4.xml"/><Relationship Id="rId16" Type="http://schemas.openxmlformats.org/officeDocument/2006/relationships/slide" Target="slides/slide5.xml"/><Relationship Id="rId17" Type="http://schemas.openxmlformats.org/officeDocument/2006/relationships/slide" Target="slides/slide6.xml"/><Relationship Id="rId18" Type="http://schemas.openxmlformats.org/officeDocument/2006/relationships/slide" Target="slides/slide7.xml"/><Relationship Id="rId19" Type="http://schemas.openxmlformats.org/officeDocument/2006/relationships/slide" Target="slides/slide8.xml"/><Relationship Id="rId37" Type="http://schemas.openxmlformats.org/officeDocument/2006/relationships/slide" Target="slides/slide26.xml"/><Relationship Id="rId38" Type="http://schemas.openxmlformats.org/officeDocument/2006/relationships/slide" Target="slides/slide27.xml"/><Relationship Id="rId39" Type="http://schemas.openxmlformats.org/officeDocument/2006/relationships/slide" Target="slides/slide28.xml"/><Relationship Id="rId40" Type="http://schemas.openxmlformats.org/officeDocument/2006/relationships/slide" Target="slides/slide29.xml"/><Relationship Id="rId41" Type="http://schemas.openxmlformats.org/officeDocument/2006/relationships/slide" Target="slides/slide30.xml"/><Relationship Id="rId42" Type="http://schemas.openxmlformats.org/officeDocument/2006/relationships/slide" Target="slides/slide31.xml"/><Relationship Id="rId43" Type="http://schemas.openxmlformats.org/officeDocument/2006/relationships/slide" Target="slides/slide32.xml"/><Relationship Id="rId44" Type="http://schemas.openxmlformats.org/officeDocument/2006/relationships/slide" Target="slides/slide33.xml"/><Relationship Id="rId4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Relationship Id="rId2" Type="http://schemas.openxmlformats.org/officeDocument/2006/relationships/image" Target="../media/image41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Relationship Id="rId2" Type="http://schemas.openxmlformats.org/officeDocument/2006/relationships/image" Target="../media/image41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Relationship Id="rId2" Type="http://schemas.openxmlformats.org/officeDocument/2006/relationships/image" Target="../media/image59.emf"/><Relationship Id="rId3" Type="http://schemas.openxmlformats.org/officeDocument/2006/relationships/image" Target="../media/image60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4" Type="http://schemas.openxmlformats.org/officeDocument/2006/relationships/image" Target="../media/image68.emf"/><Relationship Id="rId1" Type="http://schemas.openxmlformats.org/officeDocument/2006/relationships/image" Target="../media/image65.emf"/><Relationship Id="rId2" Type="http://schemas.openxmlformats.org/officeDocument/2006/relationships/image" Target="../media/image66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1" Type="http://schemas.openxmlformats.org/officeDocument/2006/relationships/image" Target="../media/image11.emf"/><Relationship Id="rId2" Type="http://schemas.openxmlformats.org/officeDocument/2006/relationships/image" Target="../media/image1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Relationship Id="rId2" Type="http://schemas.openxmlformats.org/officeDocument/2006/relationships/image" Target="../media/image1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Relationship Id="rId2" Type="http://schemas.openxmlformats.org/officeDocument/2006/relationships/image" Target="../media/image2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Relationship Id="rId2" Type="http://schemas.openxmlformats.org/officeDocument/2006/relationships/image" Target="../media/image3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Relationship Id="rId2" Type="http://schemas.openxmlformats.org/officeDocument/2006/relationships/image" Target="../media/image3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8FAFF1-082D-FC4A-BEC5-5E64F15A4BBB}" type="datetimeFigureOut">
              <a:rPr lang="en-US" smtClean="0"/>
              <a:t>26/10/2012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1D405F-FE15-0548-97D8-65CAAB396C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293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emf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790B3-70E4-4947-99A8-739FFA4A93E4}" type="datetimeFigureOut">
              <a:rPr lang="en-US" smtClean="0"/>
              <a:t>26/10/2012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F6CD9-F68F-D249-8D2C-46886FC00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778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790B3-70E4-4947-99A8-739FFA4A93E4}" type="datetimeFigureOut">
              <a:rPr lang="en-US" smtClean="0"/>
              <a:t>26/10/2012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F6CD9-F68F-D249-8D2C-46886FC00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70889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36881-85E7-45F3-8FD4-A851A131C2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31573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0BBBA-12CA-4BCC-BFF7-65A3E8EC2F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03009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A1FDD6-27D2-42CC-A164-2F70471D2B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50693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A0ABB8-1CEE-4DCB-9E71-CDE8C96AA7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69868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18B47D-D21E-44C5-855C-E3280C40AC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45163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F7B5D-803C-4678-BA68-4AF6540FAB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00040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10BBC7-24CC-435F-941C-6D81016C70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40486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238D7BF-BD29-4214-AF1C-C6BA179E1E1F}" type="datetimeFigureOut">
              <a:rPr lang="en-US"/>
              <a:pPr>
                <a:defRPr/>
              </a:pPr>
              <a:t>26/10/2012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D642EF7-C4A8-48BC-9C10-A42EF68798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25652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ECA284A-F394-490A-A0CB-69FCB435FEC6}" type="datetimeFigureOut">
              <a:rPr lang="en-US"/>
              <a:pPr>
                <a:defRPr/>
              </a:pPr>
              <a:t>26/10/2012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59F772C-A5F6-400A-A496-6A1F5439FD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91750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A368BC2-695D-4378-9B81-A976571F0946}" type="datetimeFigureOut">
              <a:rPr lang="en-US"/>
              <a:pPr>
                <a:defRPr/>
              </a:pPr>
              <a:t>26/10/2012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FE15DFC-9AF4-449B-BC36-9274EF9C07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457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790B3-70E4-4947-99A8-739FFA4A93E4}" type="datetimeFigureOut">
              <a:rPr lang="en-US" smtClean="0"/>
              <a:t>26/10/2012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F6CD9-F68F-D249-8D2C-46886FC00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86539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FFF4212-85E5-4E48-899B-A56D6A9F24ED}" type="datetimeFigureOut">
              <a:rPr lang="en-US"/>
              <a:pPr>
                <a:defRPr/>
              </a:pPr>
              <a:t>26/10/2012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FA35639-E32A-4040-844A-99E55AB47A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16695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604BEFF-FAB5-4597-9BFE-349D796AB5C7}" type="datetimeFigureOut">
              <a:rPr lang="en-US"/>
              <a:pPr>
                <a:defRPr/>
              </a:pPr>
              <a:t>26/10/2012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54C6F3B-2C63-4A3C-9410-F63030EB47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64999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C329A1C-304C-4986-AADE-7935AC7444C2}" type="datetimeFigureOut">
              <a:rPr lang="en-US"/>
              <a:pPr>
                <a:defRPr/>
              </a:pPr>
              <a:t>26/10/2012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896C0DF-00D7-4506-8C7D-AFB5C51612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14683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A45D131-EA67-41D7-A5B8-7113961B714B}" type="datetimeFigureOut">
              <a:rPr lang="en-US"/>
              <a:pPr>
                <a:defRPr/>
              </a:pPr>
              <a:t>26/10/2012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C314613-FE7D-465E-AEC0-4106B5F3E7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34986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650D8A1-2F3E-40D8-9EC8-9F6F90B75BE9}" type="datetimeFigureOut">
              <a:rPr lang="en-US"/>
              <a:pPr>
                <a:defRPr/>
              </a:pPr>
              <a:t>26/10/2012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9380002-3D7D-4B39-A528-F42F1B4991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92689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C562F23-1754-4CF3-B606-3EF9F65DE0B5}" type="datetimeFigureOut">
              <a:rPr lang="en-US"/>
              <a:pPr>
                <a:defRPr/>
              </a:pPr>
              <a:t>26/10/2012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3C121F3-3842-48F3-BC4D-603E6A12C1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47126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5F9D49A-CB34-4AC3-9AF5-C0265D802764}" type="datetimeFigureOut">
              <a:rPr lang="en-US"/>
              <a:pPr>
                <a:defRPr/>
              </a:pPr>
              <a:t>26/10/2012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89A3C4F-103D-41A3-AD9C-21D3110C48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53125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B1555D5-AF63-4399-8D78-CDEBE25B8703}" type="datetimeFigureOut">
              <a:rPr lang="en-US"/>
              <a:pPr>
                <a:defRPr/>
              </a:pPr>
              <a:t>26/10/2012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7D81D0C-69F6-48D9-A971-37E152E062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87355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10BBC7-24CC-435F-941C-6D81016C70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12772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9613A-BFFF-F840-9AF3-FB67CDDF7F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26/10/2012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011F6-27EB-B14D-99C5-F823D79BF00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16798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10BBC7-24CC-435F-941C-6D81016C7075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08900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9613A-BFFF-F840-9AF3-FB67CDDF7F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26/10/2012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011F6-27EB-B14D-99C5-F823D79BF00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48999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9613A-BFFF-F840-9AF3-FB67CDDF7F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26/10/2012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011F6-27EB-B14D-99C5-F823D79BF00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902391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9613A-BFFF-F840-9AF3-FB67CDDF7F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26/10/2012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011F6-27EB-B14D-99C5-F823D79BF00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412810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9613A-BFFF-F840-9AF3-FB67CDDF7F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26/10/2012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011F6-27EB-B14D-99C5-F823D79BF00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103691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9613A-BFFF-F840-9AF3-FB67CDDF7F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26/10/2012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011F6-27EB-B14D-99C5-F823D79BF00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110900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9613A-BFFF-F840-9AF3-FB67CDDF7F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26/10/2012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011F6-27EB-B14D-99C5-F823D79BF00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766670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9613A-BFFF-F840-9AF3-FB67CDDF7F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26/10/2012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011F6-27EB-B14D-99C5-F823D79BF00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381399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9613A-BFFF-F840-9AF3-FB67CDDF7F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26/10/2012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011F6-27EB-B14D-99C5-F823D79BF00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901997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9613A-BFFF-F840-9AF3-FB67CDDF7F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26/10/2012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011F6-27EB-B14D-99C5-F823D79BF00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202760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9613A-BFFF-F840-9AF3-FB67CDDF7F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26/10/2012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011F6-27EB-B14D-99C5-F823D79BF00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14383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>
            <a:spLocks noChangeArrowheads="1"/>
          </p:cNvSpPr>
          <p:nvPr userDrawn="1"/>
        </p:nvSpPr>
        <p:spPr bwMode="auto">
          <a:xfrm>
            <a:off x="428625" y="6435725"/>
            <a:ext cx="8715375" cy="295275"/>
          </a:xfrm>
          <a:prstGeom prst="parallelogram">
            <a:avLst>
              <a:gd name="adj" fmla="val 135966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b"/>
          <a:lstStyle/>
          <a:p>
            <a:pPr algn="ctr" defTabSz="914400" fontAlgn="base">
              <a:lnSpc>
                <a:spcPts val="1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00">
                <a:solidFill>
                  <a:srgbClr val="000000"/>
                </a:solidFill>
                <a:latin typeface="AvantGarde Md BT"/>
              </a:rPr>
              <a:t>DEMETER                                                                                                          IfM-Kiel, 7 July 2003bbbbbbb</a:t>
            </a:r>
          </a:p>
        </p:txBody>
      </p:sp>
      <p:pic>
        <p:nvPicPr>
          <p:cNvPr id="5" name="Picture 5"/>
          <p:cNvPicPr preferRelativeResize="0">
            <a:picLocks noChangeAspect="1" noChangeArrowheads="1"/>
          </p:cNvPicPr>
          <p:nvPr userDrawn="1"/>
        </p:nvPicPr>
        <p:blipFill>
          <a:blip r:embed="rId2" cstate="print"/>
          <a:srcRect l="-10069" t="-8504" r="-10069" b="-8504"/>
          <a:stretch>
            <a:fillRect/>
          </a:stretch>
        </p:blipFill>
        <p:spPr bwMode="auto">
          <a:xfrm>
            <a:off x="4376738" y="6445250"/>
            <a:ext cx="392112" cy="269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4157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57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44953788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10BBC7-24CC-435F-941C-6D81016C707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20994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623060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393097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431800"/>
            <a:ext cx="4229100" cy="5067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431800"/>
            <a:ext cx="4229100" cy="5067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097131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828579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725418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482886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790B3-70E4-4947-99A8-739FFA4A93E4}" type="datetimeFigureOut">
              <a:rPr lang="en-US" smtClean="0"/>
              <a:t>26/10/2012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F6CD9-F68F-D249-8D2C-46886FC00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2138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490177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553468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707127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4200" y="304800"/>
            <a:ext cx="2209800" cy="5194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477000" cy="5194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88588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6106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33400" y="431800"/>
            <a:ext cx="8610600" cy="50673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528327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97E5D-8107-4AA9-8D85-711A8524CE8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26/10/2012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166E8-CD05-4EAE-A4BD-F6D13A446DA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9934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97E5D-8107-4AA9-8D85-711A8524CE8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26/10/2012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166E8-CD05-4EAE-A4BD-F6D13A446DA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60045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97E5D-8107-4AA9-8D85-711A8524CE8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26/10/2012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166E8-CD05-4EAE-A4BD-F6D13A446DA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06601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97E5D-8107-4AA9-8D85-711A8524CE8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26/10/2012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166E8-CD05-4EAE-A4BD-F6D13A446DA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36150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97E5D-8107-4AA9-8D85-711A8524CE8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26/10/2012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166E8-CD05-4EAE-A4BD-F6D13A446DA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4597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790B3-70E4-4947-99A8-739FFA4A93E4}" type="datetimeFigureOut">
              <a:rPr lang="en-US" smtClean="0"/>
              <a:t>26/10/2012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F6CD9-F68F-D249-8D2C-46886FC00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7757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97E5D-8107-4AA9-8D85-711A8524CE8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26/10/2012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166E8-CD05-4EAE-A4BD-F6D13A446DA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69035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97E5D-8107-4AA9-8D85-711A8524CE8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26/10/2012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166E8-CD05-4EAE-A4BD-F6D13A446DA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80875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97E5D-8107-4AA9-8D85-711A8524CE8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26/10/2012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166E8-CD05-4EAE-A4BD-F6D13A446DA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95676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97E5D-8107-4AA9-8D85-711A8524CE8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26/10/2012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166E8-CD05-4EAE-A4BD-F6D13A446DA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6690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97E5D-8107-4AA9-8D85-711A8524CE8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26/10/2012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166E8-CD05-4EAE-A4BD-F6D13A446DA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1543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97E5D-8107-4AA9-8D85-711A8524CE8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26/10/2012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166E8-CD05-4EAE-A4BD-F6D13A446DA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88132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9613A-BFFF-F840-9AF3-FB67CDDF7F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26/10/2012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011F6-27EB-B14D-99C5-F823D79BF00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49881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9613A-BFFF-F840-9AF3-FB67CDDF7F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26/10/2012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011F6-27EB-B14D-99C5-F823D79BF00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24760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9613A-BFFF-F840-9AF3-FB67CDDF7F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26/10/2012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011F6-27EB-B14D-99C5-F823D79BF00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70417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9613A-BFFF-F840-9AF3-FB67CDDF7F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26/10/2012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011F6-27EB-B14D-99C5-F823D79BF00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1457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790B3-70E4-4947-99A8-739FFA4A93E4}" type="datetimeFigureOut">
              <a:rPr lang="en-US" smtClean="0"/>
              <a:t>26/10/2012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F6CD9-F68F-D249-8D2C-46886FC00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1514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9613A-BFFF-F840-9AF3-FB67CDDF7F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26/10/2012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011F6-27EB-B14D-99C5-F823D79BF00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59770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9613A-BFFF-F840-9AF3-FB67CDDF7F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26/10/2012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011F6-27EB-B14D-99C5-F823D79BF00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22821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9613A-BFFF-F840-9AF3-FB67CDDF7F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26/10/2012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011F6-27EB-B14D-99C5-F823D79BF00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84116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9613A-BFFF-F840-9AF3-FB67CDDF7F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26/10/2012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011F6-27EB-B14D-99C5-F823D79BF00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17808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9613A-BFFF-F840-9AF3-FB67CDDF7F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26/10/2012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011F6-27EB-B14D-99C5-F823D79BF00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70627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9613A-BFFF-F840-9AF3-FB67CDDF7F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26/10/2012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011F6-27EB-B14D-99C5-F823D79BF00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39747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9613A-BFFF-F840-9AF3-FB67CDDF7F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26/10/2012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011F6-27EB-B14D-99C5-F823D79BF00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81759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10BBC7-24CC-435F-941C-6D81016C707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90130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9613A-BFFF-F840-9AF3-FB67CDDF7F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26/10/2012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011F6-27EB-B14D-99C5-F823D79BF00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06337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9613A-BFFF-F840-9AF3-FB67CDDF7F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26/10/2012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011F6-27EB-B14D-99C5-F823D79BF00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1739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790B3-70E4-4947-99A8-739FFA4A93E4}" type="datetimeFigureOut">
              <a:rPr lang="en-US" smtClean="0"/>
              <a:t>26/10/2012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F6CD9-F68F-D249-8D2C-46886FC00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324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9613A-BFFF-F840-9AF3-FB67CDDF7F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26/10/2012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011F6-27EB-B14D-99C5-F823D79BF00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64229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9613A-BFFF-F840-9AF3-FB67CDDF7F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26/10/2012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011F6-27EB-B14D-99C5-F823D79BF00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8178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9613A-BFFF-F840-9AF3-FB67CDDF7F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26/10/2012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011F6-27EB-B14D-99C5-F823D79BF00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23855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9613A-BFFF-F840-9AF3-FB67CDDF7F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26/10/2012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011F6-27EB-B14D-99C5-F823D79BF00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25843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9613A-BFFF-F840-9AF3-FB67CDDF7F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26/10/2012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011F6-27EB-B14D-99C5-F823D79BF00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58918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9613A-BFFF-F840-9AF3-FB67CDDF7F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26/10/2012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011F6-27EB-B14D-99C5-F823D79BF00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8424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9613A-BFFF-F840-9AF3-FB67CDDF7F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26/10/2012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011F6-27EB-B14D-99C5-F823D79BF00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60238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9613A-BFFF-F840-9AF3-FB67CDDF7F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26/10/2012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011F6-27EB-B14D-99C5-F823D79BF00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82967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9613A-BFFF-F840-9AF3-FB67CDDF7F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26/10/2012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011F6-27EB-B14D-99C5-F823D79BF00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42113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10BBC7-24CC-435F-941C-6D81016C707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5865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790B3-70E4-4947-99A8-739FFA4A93E4}" type="datetimeFigureOut">
              <a:rPr lang="en-US" smtClean="0"/>
              <a:t>26/10/2012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F6CD9-F68F-D249-8D2C-46886FC00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8713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41269-4631-44A4-AF06-25AB5C5D6B24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44293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837745-956D-476F-9E08-68CC4ADE8E33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12017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FD82F8-36F7-44A2-9419-35492795BDCD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5061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94DF7D-92B3-40D8-84A4-7A1D4300A295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34845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8A318B-CD18-4A08-A719-760D5CC579D2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7935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36881-85E7-45F3-8FD4-A851A131C255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90338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0BBBA-12CA-4BCC-BFF7-65A3E8EC2F23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16085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A1FDD6-27D2-42CC-A164-2F70471D2BA8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58414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A0ABB8-1CEE-4DCB-9E71-CDE8C96AA7C0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212982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18B47D-D21E-44C5-855C-E3280C40ACB4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2464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790B3-70E4-4947-99A8-739FFA4A93E4}" type="datetimeFigureOut">
              <a:rPr lang="en-US" smtClean="0"/>
              <a:t>26/10/2012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F6CD9-F68F-D249-8D2C-46886FC00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61448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F7B5D-803C-4678-BA68-4AF6540FABA8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112589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10BBC7-24CC-435F-941C-6D81016C7075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940830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+mn-cs"/>
              </a:defRPr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B9CBEE8D-8A48-4B4B-A532-90EF52A8C959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00566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+mn-cs"/>
              </a:defRPr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4BDB9643-8E91-498F-A878-DDF853A8AFE3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94735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+mn-cs"/>
              </a:defRPr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60F2F54D-95D1-4642-8F17-6899D1A51B39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192259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+mn-cs"/>
              </a:defRPr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CDC8EF50-D8AC-4E28-AD5C-85F420C476BF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505969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+mn-cs"/>
              </a:defRPr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3DBC5820-3F29-4AA1-9093-A36E6ADF3A74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231624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+mn-cs"/>
              </a:defRPr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F1172516-50D4-4964-99ED-D3385F508EFB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635024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+mn-cs"/>
              </a:defRPr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90807B6-EA31-4291-921E-703EC3936B7F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68527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+mn-cs"/>
              </a:defRPr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8CC8E4B1-14E5-481D-9929-423964EEE596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9611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790B3-70E4-4947-99A8-739FFA4A93E4}" type="datetimeFigureOut">
              <a:rPr lang="en-US" smtClean="0"/>
              <a:t>26/10/2012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F6CD9-F68F-D249-8D2C-46886FC00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67131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+mn-cs"/>
              </a:defRPr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3FB6767C-B37A-46DC-9EA0-E85DBDDEB3FA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138285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+mn-cs"/>
              </a:defRPr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9333B157-DD38-4538-93E5-42018C92807C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172742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+mn-cs"/>
              </a:defRPr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DA7B460-8B6A-4B76-8DCC-66B032BC2B9A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078429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9613A-BFFF-F840-9AF3-FB67CDDF7F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26/10/2012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011F6-27EB-B14D-99C5-F823D79BF00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568486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9613A-BFFF-F840-9AF3-FB67CDDF7F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26/10/2012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011F6-27EB-B14D-99C5-F823D79BF00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95747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9613A-BFFF-F840-9AF3-FB67CDDF7F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26/10/2012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011F6-27EB-B14D-99C5-F823D79BF00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425743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9613A-BFFF-F840-9AF3-FB67CDDF7F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26/10/2012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011F6-27EB-B14D-99C5-F823D79BF00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832709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9613A-BFFF-F840-9AF3-FB67CDDF7F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26/10/2012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011F6-27EB-B14D-99C5-F823D79BF00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003037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9613A-BFFF-F840-9AF3-FB67CDDF7F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26/10/2012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011F6-27EB-B14D-99C5-F823D79BF00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002666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9613A-BFFF-F840-9AF3-FB67CDDF7F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26/10/2012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011F6-27EB-B14D-99C5-F823D79BF00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1530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790B3-70E4-4947-99A8-739FFA4A93E4}" type="datetimeFigureOut">
              <a:rPr lang="en-US" smtClean="0"/>
              <a:t>26/10/2012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F6CD9-F68F-D249-8D2C-46886FC00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3379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9613A-BFFF-F840-9AF3-FB67CDDF7F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26/10/2012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011F6-27EB-B14D-99C5-F823D79BF00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167736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9613A-BFFF-F840-9AF3-FB67CDDF7F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26/10/2012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011F6-27EB-B14D-99C5-F823D79BF00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507041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9613A-BFFF-F840-9AF3-FB67CDDF7F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26/10/2012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011F6-27EB-B14D-99C5-F823D79BF00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890500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9613A-BFFF-F840-9AF3-FB67CDDF7F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26/10/2012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011F6-27EB-B14D-99C5-F823D79BF00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422673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10BBC7-24CC-435F-941C-6D81016C707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591922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41269-4631-44A4-AF06-25AB5C5D6B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4017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837745-956D-476F-9E08-68CC4ADE8E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17089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FD82F8-36F7-44A2-9419-35492795BD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38199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94DF7D-92B3-40D8-84A4-7A1D4300A2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5414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8A318B-CD18-4A08-A719-760D5CC579D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452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18.xml"/><Relationship Id="rId13" Type="http://schemas.openxmlformats.org/officeDocument/2006/relationships/theme" Target="../theme/theme10.xml"/><Relationship Id="rId1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3.xml"/><Relationship Id="rId8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16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0.xml"/><Relationship Id="rId13" Type="http://schemas.openxmlformats.org/officeDocument/2006/relationships/theme" Target="../theme/theme11.xml"/><Relationship Id="rId1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5.xml"/><Relationship Id="rId8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2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4" Type="http://schemas.openxmlformats.org/officeDocument/2006/relationships/image" Target="../media/image1.emf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theme" Target="../theme/theme5.xml"/><Relationship Id="rId1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theme" Target="../theme/theme6.xml"/><Relationship Id="rId1" Type="http://schemas.openxmlformats.org/officeDocument/2006/relationships/slideLayout" Target="../slideLayouts/slideLayout60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2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4.xml"/><Relationship Id="rId13" Type="http://schemas.openxmlformats.org/officeDocument/2006/relationships/theme" Target="../theme/theme8.xml"/><Relationship Id="rId1" Type="http://schemas.openxmlformats.org/officeDocument/2006/relationships/slideLayout" Target="../slideLayouts/slideLayout83.xml"/><Relationship Id="rId2" Type="http://schemas.openxmlformats.org/officeDocument/2006/relationships/slideLayout" Target="../slideLayouts/slideLayout84.xml"/><Relationship Id="rId3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7.xml"/><Relationship Id="rId6" Type="http://schemas.openxmlformats.org/officeDocument/2006/relationships/slideLayout" Target="../slideLayouts/slideLayout88.xml"/><Relationship Id="rId7" Type="http://schemas.openxmlformats.org/officeDocument/2006/relationships/slideLayout" Target="../slideLayouts/slideLayout89.xml"/><Relationship Id="rId8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06.xml"/><Relationship Id="rId13" Type="http://schemas.openxmlformats.org/officeDocument/2006/relationships/theme" Target="../theme/theme9.xml"/><Relationship Id="rId1" Type="http://schemas.openxmlformats.org/officeDocument/2006/relationships/slideLayout" Target="../slideLayouts/slideLayout95.xml"/><Relationship Id="rId2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1.xml"/><Relationship Id="rId8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0790B3-70E4-4947-99A8-739FFA4A93E4}" type="datetimeFigureOut">
              <a:rPr lang="en-US" smtClean="0"/>
              <a:t>26/10/2012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F6CD9-F68F-D249-8D2C-46886FC00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948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899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686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914400">
              <a:defRPr/>
            </a:pPr>
            <a:fld id="{B3F9794E-2E12-480F-ADF8-CEE8488A3950}" type="datetimeFigureOut">
              <a:rPr lang="en-US"/>
              <a:pPr defTabSz="914400">
                <a:defRPr/>
              </a:pPr>
              <a:t>26/10/2012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9144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914400">
              <a:defRPr/>
            </a:pPr>
            <a:fld id="{823BA07C-1E3C-4167-9D12-1DC90F8CEA12}" type="slidenum">
              <a:rPr lang="en-US"/>
              <a:pPr defTabSz="9144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582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  <p:sldLayoutId id="214748385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9613A-BFFF-F840-9AF3-FB67CDDF7F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26/10/2012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011F6-27EB-B14D-99C5-F823D79BF00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6422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  <p:sldLayoutId id="2147483898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A0A1F"/>
            </a:gs>
            <a:gs pos="100000">
              <a:srgbClr val="33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304800"/>
            <a:ext cx="8610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431800"/>
            <a:ext cx="8610600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level Second 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28676" name="Picture 11"/>
          <p:cNvPicPr preferRelativeResize="0">
            <a:picLocks noChangeAspect="1" noChangeArrowheads="1"/>
          </p:cNvPicPr>
          <p:nvPr userDrawn="1"/>
        </p:nvPicPr>
        <p:blipFill>
          <a:blip r:embed="rId14" cstate="print"/>
          <a:srcRect l="-10069" t="-8504" r="-10069" b="-8504"/>
          <a:stretch>
            <a:fillRect/>
          </a:stretch>
        </p:blipFill>
        <p:spPr bwMode="auto">
          <a:xfrm>
            <a:off x="4376738" y="6445250"/>
            <a:ext cx="392112" cy="269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67050" y="60928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244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ransition xmlns:p14="http://schemas.microsoft.com/office/powerpoint/2010/main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u="sng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u="sng">
          <a:solidFill>
            <a:schemeClr val="bg1"/>
          </a:solidFill>
          <a:latin typeface="AvantGarde Md BT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u="sng">
          <a:solidFill>
            <a:schemeClr val="bg1"/>
          </a:solidFill>
          <a:latin typeface="AvantGarde Md BT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u="sng">
          <a:solidFill>
            <a:schemeClr val="bg1"/>
          </a:solidFill>
          <a:latin typeface="AvantGarde Md BT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u="sng">
          <a:solidFill>
            <a:schemeClr val="bg1"/>
          </a:solidFill>
          <a:latin typeface="AvantGarde Md BT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u="sng">
          <a:solidFill>
            <a:schemeClr val="bg1"/>
          </a:solidFill>
          <a:latin typeface="AvantGarde Md BT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u="sng">
          <a:solidFill>
            <a:schemeClr val="bg1"/>
          </a:solidFill>
          <a:latin typeface="AvantGarde Md BT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u="sng">
          <a:solidFill>
            <a:schemeClr val="bg1"/>
          </a:solidFill>
          <a:latin typeface="AvantGarde Md BT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u="sng">
          <a:solidFill>
            <a:schemeClr val="bg1"/>
          </a:solidFill>
          <a:latin typeface="AvantGarde Md B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1C97E5D-8107-4AA9-8D85-711A8524CE8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26/10/2012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FB166E8-CD05-4EAE-A4BD-F6D13A446DA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336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9613A-BFFF-F840-9AF3-FB67CDDF7F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26/10/2012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011F6-27EB-B14D-99C5-F823D79BF00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9271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9613A-BFFF-F840-9AF3-FB67CDDF7F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26/10/2012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011F6-27EB-B14D-99C5-F823D79BF00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4958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1EA833E-B90A-45DF-A7B1-31BEB838CBBE}" type="slidenum">
              <a:rPr lang="en-US">
                <a:solidFill>
                  <a:srgbClr val="000000"/>
                </a:solidFill>
                <a:latin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535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rgbClr val="000000"/>
                </a:solidFill>
                <a:cs typeface="Arial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>
                <a:solidFill>
                  <a:srgbClr val="000000"/>
                </a:solidFill>
                <a:cs typeface="Arial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rgbClr val="000000"/>
                </a:solidFill>
                <a:cs typeface="Arial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fld id="{6B7E1374-1AF1-45D7-9131-173794D3098A}" type="slidenum">
              <a:rPr lang="en-US">
                <a:latin typeface="Arial" charset="0"/>
              </a:rPr>
              <a:pPr defTabSz="914400" fontAlgn="base"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331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9613A-BFFF-F840-9AF3-FB67CDDF7F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26/10/2012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011F6-27EB-B14D-99C5-F823D79BF00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1241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1EA833E-B90A-45DF-A7B1-31BEB838CBBE}" type="slidenum">
              <a:rPr lang="en-US">
                <a:solidFill>
                  <a:srgbClr val="000000"/>
                </a:solidFill>
                <a:latin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493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6" Type="http://schemas.openxmlformats.org/officeDocument/2006/relationships/image" Target="../media/image17.jpeg"/><Relationship Id="rId7" Type="http://schemas.openxmlformats.org/officeDocument/2006/relationships/oleObject" Target="../embeddings/oleObject11.bin"/><Relationship Id="rId8" Type="http://schemas.openxmlformats.org/officeDocument/2006/relationships/image" Target="../media/image21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4" Type="http://schemas.openxmlformats.org/officeDocument/2006/relationships/oleObject" Target="../embeddings/oleObject12.bin"/><Relationship Id="rId5" Type="http://schemas.openxmlformats.org/officeDocument/2006/relationships/image" Target="../media/image28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4" Type="http://schemas.openxmlformats.org/officeDocument/2006/relationships/image" Target="../media/image30.emf"/><Relationship Id="rId5" Type="http://schemas.openxmlformats.org/officeDocument/2006/relationships/oleObject" Target="../embeddings/oleObject14.bin"/><Relationship Id="rId6" Type="http://schemas.openxmlformats.org/officeDocument/2006/relationships/image" Target="../media/image31.emf"/><Relationship Id="rId7" Type="http://schemas.openxmlformats.org/officeDocument/2006/relationships/image" Target="../media/image26.jp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5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image" Target="../media/image32.jpeg"/><Relationship Id="rId3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4" Type="http://schemas.openxmlformats.org/officeDocument/2006/relationships/oleObject" Target="../embeddings/oleObject15.bin"/><Relationship Id="rId5" Type="http://schemas.openxmlformats.org/officeDocument/2006/relationships/image" Target="../media/image33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5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oleObject" Target="../embeddings/oleObject16.bin"/><Relationship Id="rId7" Type="http://schemas.openxmlformats.org/officeDocument/2006/relationships/image" Target="../media/image35.emf"/><Relationship Id="rId8" Type="http://schemas.openxmlformats.org/officeDocument/2006/relationships/oleObject" Target="../embeddings/oleObject17.bin"/><Relationship Id="rId9" Type="http://schemas.openxmlformats.org/officeDocument/2006/relationships/image" Target="../media/image36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10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oleObject" Target="../embeddings/oleObject18.bin"/><Relationship Id="rId5" Type="http://schemas.openxmlformats.org/officeDocument/2006/relationships/image" Target="../media/image40.wmf"/><Relationship Id="rId6" Type="http://schemas.openxmlformats.org/officeDocument/2006/relationships/oleObject" Target="../embeddings/oleObject19.bin"/><Relationship Id="rId7" Type="http://schemas.openxmlformats.org/officeDocument/2006/relationships/image" Target="../media/image41.w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1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jpeg"/><Relationship Id="rId5" Type="http://schemas.openxmlformats.org/officeDocument/2006/relationships/image" Target="../media/image42.jpeg"/><Relationship Id="rId6" Type="http://schemas.openxmlformats.org/officeDocument/2006/relationships/oleObject" Target="../embeddings/oleObject20.bin"/><Relationship Id="rId7" Type="http://schemas.openxmlformats.org/officeDocument/2006/relationships/image" Target="../media/image40.wmf"/><Relationship Id="rId8" Type="http://schemas.openxmlformats.org/officeDocument/2006/relationships/oleObject" Target="../embeddings/oleObject21.bin"/><Relationship Id="rId9" Type="http://schemas.openxmlformats.org/officeDocument/2006/relationships/image" Target="../media/image41.w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1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4" Type="http://schemas.openxmlformats.org/officeDocument/2006/relationships/image" Target="../media/image47.jpg"/><Relationship Id="rId5" Type="http://schemas.openxmlformats.org/officeDocument/2006/relationships/oleObject" Target="../embeddings/oleObject22.bin"/><Relationship Id="rId6" Type="http://schemas.openxmlformats.org/officeDocument/2006/relationships/image" Target="../media/image45.emf"/><Relationship Id="rId7" Type="http://schemas.openxmlformats.org/officeDocument/2006/relationships/image" Target="../media/image48.jpg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1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oleObject" Target="../embeddings/oleObject23.bin"/><Relationship Id="rId5" Type="http://schemas.openxmlformats.org/officeDocument/2006/relationships/image" Target="../media/image56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4" Type="http://schemas.openxmlformats.org/officeDocument/2006/relationships/image" Target="../media/image58.emf"/><Relationship Id="rId5" Type="http://schemas.openxmlformats.org/officeDocument/2006/relationships/oleObject" Target="../embeddings/oleObject25.bin"/><Relationship Id="rId6" Type="http://schemas.openxmlformats.org/officeDocument/2006/relationships/image" Target="../media/image59.emf"/><Relationship Id="rId7" Type="http://schemas.openxmlformats.org/officeDocument/2006/relationships/oleObject" Target="../embeddings/oleObject26.bin"/><Relationship Id="rId8" Type="http://schemas.openxmlformats.org/officeDocument/2006/relationships/image" Target="../media/image60.e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png"/><Relationship Id="rId5" Type="http://schemas.openxmlformats.org/officeDocument/2006/relationships/oleObject" Target="../embeddings/oleObject27.bin"/><Relationship Id="rId6" Type="http://schemas.openxmlformats.org/officeDocument/2006/relationships/image" Target="../media/image61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Relationship Id="rId3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file://localhost/Users/palmer/Documents/powerpoint/warming_2005/Judith.avi" TargetMode="External"/><Relationship Id="rId4" Type="http://schemas.openxmlformats.org/officeDocument/2006/relationships/slideLayout" Target="../slideLayouts/slideLayout7.xml"/><Relationship Id="rId5" Type="http://schemas.openxmlformats.org/officeDocument/2006/relationships/oleObject" Target="../embeddings/oleObject1.bin"/><Relationship Id="rId6" Type="http://schemas.openxmlformats.org/officeDocument/2006/relationships/image" Target="../media/image6.emf"/><Relationship Id="rId7" Type="http://schemas.openxmlformats.org/officeDocument/2006/relationships/image" Target="../media/image7.jpeg"/><Relationship Id="rId8" Type="http://schemas.openxmlformats.org/officeDocument/2006/relationships/image" Target="../media/image8.png"/><Relationship Id="rId9" Type="http://schemas.openxmlformats.org/officeDocument/2006/relationships/image" Target="../media/image5.jpeg"/><Relationship Id="rId10" Type="http://schemas.openxmlformats.org/officeDocument/2006/relationships/image" Target="../media/image9.jpeg"/><Relationship Id="rId11" Type="http://schemas.openxmlformats.org/officeDocument/2006/relationships/image" Target="../media/image10.png"/><Relationship Id="rId1" Type="http://schemas.openxmlformats.org/officeDocument/2006/relationships/vmlDrawing" Target="../drawings/vmlDrawing1.vml"/><Relationship Id="rId2" Type="http://schemas.microsoft.com/office/2007/relationships/media" Target="file://localhost/Users/palmer/Documents/powerpoint/warming_2005/Judith.avi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4" Type="http://schemas.openxmlformats.org/officeDocument/2006/relationships/image" Target="../media/image64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3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7.emf"/><Relationship Id="rId12" Type="http://schemas.openxmlformats.org/officeDocument/2006/relationships/oleObject" Target="../embeddings/oleObject32.bin"/><Relationship Id="rId13" Type="http://schemas.openxmlformats.org/officeDocument/2006/relationships/oleObject" Target="../embeddings/oleObject33.bin"/><Relationship Id="rId14" Type="http://schemas.openxmlformats.org/officeDocument/2006/relationships/image" Target="../media/image68.e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53.xml"/><Relationship Id="rId3" Type="http://schemas.openxmlformats.org/officeDocument/2006/relationships/image" Target="../media/image39.png"/><Relationship Id="rId4" Type="http://schemas.openxmlformats.org/officeDocument/2006/relationships/image" Target="../media/image69.png"/><Relationship Id="rId5" Type="http://schemas.openxmlformats.org/officeDocument/2006/relationships/oleObject" Target="../embeddings/oleObject28.bin"/><Relationship Id="rId6" Type="http://schemas.openxmlformats.org/officeDocument/2006/relationships/image" Target="../media/image65.emf"/><Relationship Id="rId7" Type="http://schemas.openxmlformats.org/officeDocument/2006/relationships/oleObject" Target="../embeddings/oleObject29.bin"/><Relationship Id="rId8" Type="http://schemas.openxmlformats.org/officeDocument/2006/relationships/image" Target="../media/image66.emf"/><Relationship Id="rId9" Type="http://schemas.openxmlformats.org/officeDocument/2006/relationships/oleObject" Target="../embeddings/oleObject30.bin"/><Relationship Id="rId10" Type="http://schemas.openxmlformats.org/officeDocument/2006/relationships/oleObject" Target="../embeddings/oleObject31.bin"/></Relationships>
</file>

<file path=ppt/slides/_rels/slide32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34.bin"/><Relationship Id="rId12" Type="http://schemas.openxmlformats.org/officeDocument/2006/relationships/image" Target="../media/image21.emf"/><Relationship Id="rId13" Type="http://schemas.openxmlformats.org/officeDocument/2006/relationships/oleObject" Target="../embeddings/oleObject35.bin"/><Relationship Id="rId14" Type="http://schemas.openxmlformats.org/officeDocument/2006/relationships/oleObject" Target="../embeddings/oleObject36.bin"/><Relationship Id="rId15" Type="http://schemas.openxmlformats.org/officeDocument/2006/relationships/image" Target="../media/image74.jpg"/><Relationship Id="rId1" Type="http://schemas.openxmlformats.org/officeDocument/2006/relationships/vmlDrawing" Target="../drawings/vmlDrawing17.vml"/><Relationship Id="rId2" Type="http://schemas.microsoft.com/office/2007/relationships/media" Target="../media/media1.avi"/><Relationship Id="rId3" Type="http://schemas.openxmlformats.org/officeDocument/2006/relationships/video" Target="../media/media1.avi"/><Relationship Id="rId4" Type="http://schemas.openxmlformats.org/officeDocument/2006/relationships/slideLayout" Target="../slideLayouts/slideLayout53.xml"/><Relationship Id="rId5" Type="http://schemas.openxmlformats.org/officeDocument/2006/relationships/image" Target="../media/image70.jpg"/><Relationship Id="rId6" Type="http://schemas.openxmlformats.org/officeDocument/2006/relationships/image" Target="../media/image71.jpg"/><Relationship Id="rId7" Type="http://schemas.openxmlformats.org/officeDocument/2006/relationships/image" Target="../media/image72.jpg"/><Relationship Id="rId8" Type="http://schemas.openxmlformats.org/officeDocument/2006/relationships/image" Target="../media/image39.png"/><Relationship Id="rId9" Type="http://schemas.openxmlformats.org/officeDocument/2006/relationships/image" Target="../media/image73.png"/><Relationship Id="rId10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image" Target="../media/image75.jpg"/><Relationship Id="rId3" Type="http://schemas.openxmlformats.org/officeDocument/2006/relationships/image" Target="../media/image76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Relationship Id="rId2" Type="http://schemas.openxmlformats.org/officeDocument/2006/relationships/image" Target="../media/image24.jpg"/><Relationship Id="rId3" Type="http://schemas.openxmlformats.org/officeDocument/2006/relationships/image" Target="../media/image77.jp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.bin"/><Relationship Id="rId12" Type="http://schemas.openxmlformats.org/officeDocument/2006/relationships/image" Target="../media/image13.emf"/><Relationship Id="rId13" Type="http://schemas.openxmlformats.org/officeDocument/2006/relationships/image" Target="../media/image17.jpeg"/><Relationship Id="rId14" Type="http://schemas.openxmlformats.org/officeDocument/2006/relationships/oleObject" Target="../embeddings/oleObject6.bin"/><Relationship Id="rId15" Type="http://schemas.openxmlformats.org/officeDocument/2006/relationships/image" Target="../media/image14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2.xml"/><Relationship Id="rId3" Type="http://schemas.openxmlformats.org/officeDocument/2006/relationships/image" Target="../media/image15.jpeg"/><Relationship Id="rId4" Type="http://schemas.openxmlformats.org/officeDocument/2006/relationships/oleObject" Target="../embeddings/oleObject2.bin"/><Relationship Id="rId5" Type="http://schemas.openxmlformats.org/officeDocument/2006/relationships/image" Target="../media/image11.emf"/><Relationship Id="rId6" Type="http://schemas.openxmlformats.org/officeDocument/2006/relationships/image" Target="../media/image16.png"/><Relationship Id="rId7" Type="http://schemas.openxmlformats.org/officeDocument/2006/relationships/image" Target="../media/image4.png"/><Relationship Id="rId8" Type="http://schemas.openxmlformats.org/officeDocument/2006/relationships/oleObject" Target="../embeddings/oleObject3.bin"/><Relationship Id="rId9" Type="http://schemas.openxmlformats.org/officeDocument/2006/relationships/image" Target="../media/image12.emf"/><Relationship Id="rId10" Type="http://schemas.openxmlformats.org/officeDocument/2006/relationships/oleObject" Target="../embeddings/oleObject4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18.wmf"/><Relationship Id="rId5" Type="http://schemas.openxmlformats.org/officeDocument/2006/relationships/oleObject" Target="../embeddings/oleObject8.bin"/><Relationship Id="rId6" Type="http://schemas.openxmlformats.org/officeDocument/2006/relationships/image" Target="../media/image19.wmf"/><Relationship Id="rId7" Type="http://schemas.openxmlformats.org/officeDocument/2006/relationships/image" Target="../media/image20.jp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21.emf"/><Relationship Id="rId5" Type="http://schemas.openxmlformats.org/officeDocument/2006/relationships/oleObject" Target="../embeddings/oleObject10.bin"/><Relationship Id="rId6" Type="http://schemas.openxmlformats.org/officeDocument/2006/relationships/image" Target="../media/image22.emf"/><Relationship Id="rId7" Type="http://schemas.openxmlformats.org/officeDocument/2006/relationships/image" Target="../media/image23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5" Type="http://schemas.openxmlformats.org/officeDocument/2006/relationships/image" Target="../media/image3.jpeg"/><Relationship Id="rId6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556792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Lorenz</a:t>
            </a:r>
            <a:r>
              <a:rPr lang="en-US" dirty="0"/>
              <a:t>, Gödel and </a:t>
            </a:r>
            <a:r>
              <a:rPr lang="en-US" dirty="0" smtClean="0"/>
              <a:t>Penrose: From chaos to fundamental physics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Tim Palmer</a:t>
            </a:r>
          </a:p>
          <a:p>
            <a:r>
              <a:rPr lang="en-GB" dirty="0" smtClean="0"/>
              <a:t>Oxford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747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/>
          <p:cNvSpPr/>
          <p:nvPr/>
        </p:nvSpPr>
        <p:spPr>
          <a:xfrm>
            <a:off x="3406557" y="2029801"/>
            <a:ext cx="2970845" cy="2772833"/>
          </a:xfrm>
          <a:prstGeom prst="triangle">
            <a:avLst>
              <a:gd name="adj" fmla="val 50000"/>
            </a:avLst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Penro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6348" y="4501195"/>
            <a:ext cx="1367171" cy="181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 descr="225px-1925_kurt_gödel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4676" y="256825"/>
            <a:ext cx="1228870" cy="1576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3055" y="4501195"/>
            <a:ext cx="1359002" cy="167710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070506" y="420872"/>
            <a:ext cx="2051551" cy="30469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Non-computability of chaotic attractors and the quantum theory of gravity. Is there a link?</a:t>
            </a:r>
            <a:endParaRPr lang="en-US" sz="2400" b="1" dirty="0"/>
          </a:p>
        </p:txBody>
      </p:sp>
      <p:sp>
        <p:nvSpPr>
          <p:cNvPr id="11" name="Down Arrow 10"/>
          <p:cNvSpPr/>
          <p:nvPr/>
        </p:nvSpPr>
        <p:spPr>
          <a:xfrm rot="1800814">
            <a:off x="3610982" y="2294526"/>
            <a:ext cx="406325" cy="1762039"/>
          </a:xfrm>
          <a:prstGeom prst="downArrow">
            <a:avLst>
              <a:gd name="adj1" fmla="val 47452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 rot="19786606">
            <a:off x="5704159" y="2273764"/>
            <a:ext cx="406325" cy="1762039"/>
          </a:xfrm>
          <a:prstGeom prst="downArrow">
            <a:avLst>
              <a:gd name="adj1" fmla="val 47452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1" descr="turing.jpe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75050" y="256825"/>
            <a:ext cx="1158918" cy="1576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3095523"/>
              </p:ext>
            </p:extLst>
          </p:nvPr>
        </p:nvGraphicFramePr>
        <p:xfrm>
          <a:off x="4553437" y="3253166"/>
          <a:ext cx="658245" cy="8776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19" name="Equation" r:id="rId7" imgW="114300" imgH="152400" progId="Equation.DSMT4">
                  <p:embed/>
                </p:oleObj>
              </mc:Choice>
              <mc:Fallback>
                <p:oleObj name="Equation" r:id="rId7" imgW="114300" imgH="15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53437" y="3253166"/>
                        <a:ext cx="658245" cy="8776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39381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63_web_movi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40655" y="508000"/>
            <a:ext cx="6665616" cy="4509345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3383882"/>
              </p:ext>
            </p:extLst>
          </p:nvPr>
        </p:nvGraphicFramePr>
        <p:xfrm>
          <a:off x="3146425" y="4984750"/>
          <a:ext cx="2754313" cy="1108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58" name="Equation" r:id="rId4" imgW="1041400" imgH="419100" progId="Equation.DSMT4">
                  <p:embed/>
                </p:oleObj>
              </mc:Choice>
              <mc:Fallback>
                <p:oleObj name="Equation" r:id="rId4" imgW="10414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6425" y="4984750"/>
                        <a:ext cx="2754313" cy="1108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86269" y="6329887"/>
            <a:ext cx="3183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Thanks to Hannah Arnold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229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TextBox 5"/>
          <p:cNvSpPr txBox="1">
            <a:spLocks noChangeArrowheads="1"/>
          </p:cNvSpPr>
          <p:nvPr/>
        </p:nvSpPr>
        <p:spPr bwMode="auto">
          <a:xfrm>
            <a:off x="1122015" y="551583"/>
            <a:ext cx="744676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3200" dirty="0" err="1">
                <a:solidFill>
                  <a:srgbClr val="FF0000"/>
                </a:solidFill>
                <a:latin typeface="Calibri"/>
              </a:rPr>
              <a:t>Liouville</a:t>
            </a:r>
            <a:r>
              <a:rPr lang="en-GB" sz="32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GB" sz="3200" dirty="0" smtClean="0">
                <a:solidFill>
                  <a:srgbClr val="FF0000"/>
                </a:solidFill>
                <a:latin typeface="Calibri"/>
              </a:rPr>
              <a:t>Equation for a Hamiltonian System   </a:t>
            </a:r>
            <a:endParaRPr lang="en-US" sz="32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9701" name="TextBox 6"/>
          <p:cNvSpPr txBox="1">
            <a:spLocks noChangeArrowheads="1"/>
          </p:cNvSpPr>
          <p:nvPr/>
        </p:nvSpPr>
        <p:spPr bwMode="auto">
          <a:xfrm>
            <a:off x="306688" y="3338933"/>
            <a:ext cx="568801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3200" dirty="0" smtClean="0">
                <a:solidFill>
                  <a:srgbClr val="FF0000"/>
                </a:solidFill>
                <a:latin typeface="Calibri"/>
              </a:rPr>
              <a:t>Schrödinger  Equation </a:t>
            </a:r>
            <a:endParaRPr lang="en-US" sz="3200" dirty="0">
              <a:solidFill>
                <a:srgbClr val="FF0000"/>
              </a:solidFill>
              <a:latin typeface="Calibri"/>
            </a:endParaRPr>
          </a:p>
        </p:txBody>
      </p:sp>
      <p:graphicFrame>
        <p:nvGraphicFramePr>
          <p:cNvPr id="2969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0256179"/>
              </p:ext>
            </p:extLst>
          </p:nvPr>
        </p:nvGraphicFramePr>
        <p:xfrm>
          <a:off x="4042303" y="4377321"/>
          <a:ext cx="5135563" cy="118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1" name="Equation" r:id="rId3" imgW="1816100" imgH="419100" progId="Equation.DSMT4">
                  <p:embed/>
                </p:oleObj>
              </mc:Choice>
              <mc:Fallback>
                <p:oleObj name="Equation" r:id="rId3" imgW="18161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42303" y="4377321"/>
                        <a:ext cx="5135563" cy="1187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5787500"/>
              </p:ext>
            </p:extLst>
          </p:nvPr>
        </p:nvGraphicFramePr>
        <p:xfrm>
          <a:off x="231225" y="1509713"/>
          <a:ext cx="8337551" cy="1185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2" name="Equation" r:id="rId5" imgW="2946400" imgH="419100" progId="Equation.DSMT4">
                  <p:embed/>
                </p:oleObj>
              </mc:Choice>
              <mc:Fallback>
                <p:oleObj name="Equation" r:id="rId5" imgW="29464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225" y="1509713"/>
                        <a:ext cx="8337551" cy="11858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 descr="dirac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64" y="4063262"/>
            <a:ext cx="1718486" cy="253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242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725" y="14657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Could quantum theory “merely” be a statistical description of some deeper deterministic level of reality?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5" descr="einste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1366" y="2876701"/>
            <a:ext cx="3311525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02725" y="6070012"/>
            <a:ext cx="8882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Einstein believed passionately that the answer was yes!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43524" y="3846286"/>
            <a:ext cx="101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God does not play dice!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5" descr="dira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58" y="2608740"/>
            <a:ext cx="1143405" cy="16872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866" y="4331821"/>
            <a:ext cx="24045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“One </a:t>
            </a:r>
            <a:r>
              <a:rPr lang="en-US" sz="1200" dirty="0"/>
              <a:t>can always hope that there will be future developments which will lead to a drastically different theory from the present quantum mechanical theory and for which there may be a partial return of determinism</a:t>
            </a:r>
            <a:r>
              <a:rPr lang="en-US" sz="1200" dirty="0" smtClean="0"/>
              <a:t>.”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09274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86201" y="240292"/>
            <a:ext cx="707246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However, today almost all physicists believe the answer is - No</a:t>
            </a:r>
            <a:r>
              <a:rPr lang="en-US" sz="3200" dirty="0">
                <a:solidFill>
                  <a:srgbClr val="FF0000"/>
                </a:solidFill>
              </a:rPr>
              <a:t>!!</a:t>
            </a:r>
            <a:br>
              <a:rPr lang="en-US" sz="3200" dirty="0">
                <a:solidFill>
                  <a:srgbClr val="FF0000"/>
                </a:solidFill>
              </a:rPr>
            </a:br>
            <a:r>
              <a:rPr lang="en-US" sz="3200" dirty="0">
                <a:solidFill>
                  <a:srgbClr val="FF0000"/>
                </a:solidFill>
              </a:rPr>
              <a:t/>
            </a:r>
            <a:br>
              <a:rPr lang="en-US" sz="3200" dirty="0">
                <a:solidFill>
                  <a:srgbClr val="FF0000"/>
                </a:solidFill>
              </a:rPr>
            </a:br>
            <a:r>
              <a:rPr lang="en-US" sz="3200" dirty="0" smtClean="0"/>
              <a:t>(Von Neumann Theorem, Gleason Theorem, </a:t>
            </a:r>
            <a:r>
              <a:rPr lang="en-US" sz="3200" dirty="0" err="1"/>
              <a:t>Kochen-Specker</a:t>
            </a:r>
            <a:r>
              <a:rPr lang="en-US" sz="3200" dirty="0"/>
              <a:t> Theorem</a:t>
            </a:r>
            <a:r>
              <a:rPr lang="en-US" sz="3200" dirty="0" smtClean="0"/>
              <a:t>, Bell Theorem, </a:t>
            </a:r>
            <a:r>
              <a:rPr lang="en-US" sz="3200" dirty="0"/>
              <a:t>Pusey </a:t>
            </a:r>
            <a:r>
              <a:rPr lang="en-US" sz="3200" dirty="0" smtClean="0"/>
              <a:t>et al Theorem</a:t>
            </a:r>
            <a:r>
              <a:rPr lang="en-US" sz="3200" dirty="0"/>
              <a:t>…..</a:t>
            </a:r>
            <a:r>
              <a:rPr lang="en-US" sz="3200" dirty="0" smtClean="0"/>
              <a:t>)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 smtClean="0"/>
              <a:t>And so for example ….</a:t>
            </a:r>
            <a:endParaRPr lang="en-US" sz="3200" dirty="0"/>
          </a:p>
        </p:txBody>
      </p:sp>
      <p:pic>
        <p:nvPicPr>
          <p:cNvPr id="2" name="Picture 1" descr="schrodiner_ca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60" y="4342951"/>
            <a:ext cx="4852058" cy="2371100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3471630"/>
              </p:ext>
            </p:extLst>
          </p:nvPr>
        </p:nvGraphicFramePr>
        <p:xfrm>
          <a:off x="5170488" y="5203825"/>
          <a:ext cx="3811587" cy="61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43" name="Equation" r:id="rId4" imgW="1409700" imgH="228600" progId="Equation.DSMT4">
                  <p:embed/>
                </p:oleObj>
              </mc:Choice>
              <mc:Fallback>
                <p:oleObj name="Equation" r:id="rId4" imgW="14097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170488" y="5203825"/>
                        <a:ext cx="3811587" cy="617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68422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5"/>
          <p:cNvSpPr>
            <a:spLocks noChangeArrowheads="1"/>
          </p:cNvSpPr>
          <p:nvPr/>
        </p:nvSpPr>
        <p:spPr bwMode="auto">
          <a:xfrm>
            <a:off x="1681010" y="2919526"/>
            <a:ext cx="5976938" cy="3046988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/>
            <a:r>
              <a:rPr lang="en-GB" sz="2400" b="1" dirty="0">
                <a:solidFill>
                  <a:prstClr val="black"/>
                </a:solidFill>
                <a:latin typeface="Calibri"/>
              </a:rPr>
              <a:t>THE INVARIANT SET POSTULATE</a:t>
            </a:r>
            <a:br>
              <a:rPr lang="en-GB" sz="2400" b="1" dirty="0">
                <a:solidFill>
                  <a:prstClr val="black"/>
                </a:solidFill>
                <a:latin typeface="Calibri"/>
              </a:rPr>
            </a:br>
            <a:r>
              <a:rPr lang="en-GB" sz="2400" b="1" dirty="0">
                <a:solidFill>
                  <a:prstClr val="black"/>
                </a:solidFill>
                <a:latin typeface="Calibri"/>
              </a:rPr>
              <a:t>A New Geometric Framework for the Foundations of Quantum Theory and the Role Played by Gravity</a:t>
            </a:r>
            <a:br>
              <a:rPr lang="en-GB" sz="2400" b="1" dirty="0">
                <a:solidFill>
                  <a:prstClr val="black"/>
                </a:solidFill>
                <a:latin typeface="Calibri"/>
              </a:rPr>
            </a:br>
            <a:endParaRPr lang="en-GB" sz="2400" b="1" dirty="0" smtClean="0">
              <a:solidFill>
                <a:prstClr val="black"/>
              </a:solidFill>
              <a:latin typeface="Calibri"/>
            </a:endParaRPr>
          </a:p>
          <a:p>
            <a:pPr algn="ctr"/>
            <a:r>
              <a:rPr lang="en-GB" sz="2400" b="1" dirty="0" smtClean="0">
                <a:solidFill>
                  <a:prstClr val="black"/>
                </a:solidFill>
                <a:latin typeface="Calibri"/>
              </a:rPr>
              <a:t>TNP</a:t>
            </a:r>
          </a:p>
          <a:p>
            <a:pPr algn="ctr"/>
            <a:r>
              <a:rPr lang="en-GB" sz="2400" b="1" dirty="0">
                <a:solidFill>
                  <a:prstClr val="black"/>
                </a:solidFill>
                <a:latin typeface="Calibri"/>
              </a:rPr>
              <a:t/>
            </a:r>
            <a:br>
              <a:rPr lang="en-GB" sz="2400" b="1" dirty="0">
                <a:solidFill>
                  <a:prstClr val="black"/>
                </a:solidFill>
                <a:latin typeface="Calibri"/>
              </a:rPr>
            </a:br>
            <a:r>
              <a:rPr lang="en-GB" sz="2400" b="1" dirty="0" err="1">
                <a:solidFill>
                  <a:prstClr val="black"/>
                </a:solidFill>
                <a:latin typeface="Calibri"/>
              </a:rPr>
              <a:t>Proc.Roy.Soc</a:t>
            </a:r>
            <a:r>
              <a:rPr lang="en-GB" sz="2400" b="1" dirty="0">
                <a:solidFill>
                  <a:prstClr val="black"/>
                </a:solidFill>
                <a:latin typeface="Calibri"/>
              </a:rPr>
              <a:t>. A 465:3165-3185 (2009)</a:t>
            </a:r>
            <a:endParaRPr lang="en-US" sz="2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7477" y="193608"/>
            <a:ext cx="788173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However, it is possible to nullify all of these theorems, and reinstate the possibility of the </a:t>
            </a:r>
            <a:r>
              <a:rPr lang="en-US" sz="3200" dirty="0" err="1" smtClean="0">
                <a:solidFill>
                  <a:srgbClr val="FF0000"/>
                </a:solidFill>
              </a:rPr>
              <a:t>Einsteinian</a:t>
            </a:r>
            <a:r>
              <a:rPr lang="en-US" sz="3200" dirty="0" smtClean="0">
                <a:solidFill>
                  <a:srgbClr val="FF0000"/>
                </a:solidFill>
              </a:rPr>
              <a:t> notion of reality – with a “loophole” that owes its existence to Ed Lorenz’s work….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926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4" descr="Palmer-no-isowiggl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455613"/>
            <a:ext cx="4968875" cy="296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899" name="Picture 4" descr="Palmer-no-isowiggle-no-iso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3500438"/>
            <a:ext cx="5040313" cy="30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0" name="TextBox 14"/>
          <p:cNvSpPr txBox="1">
            <a:spLocks noChangeArrowheads="1"/>
          </p:cNvSpPr>
          <p:nvPr/>
        </p:nvSpPr>
        <p:spPr bwMode="auto">
          <a:xfrm flipH="1">
            <a:off x="7461452" y="4497568"/>
            <a:ext cx="116735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7200" dirty="0">
                <a:solidFill>
                  <a:srgbClr val="FF0000"/>
                </a:solidFill>
                <a:latin typeface="Arial" charset="0"/>
              </a:rPr>
              <a:t>?</a:t>
            </a:r>
            <a:endParaRPr lang="en-US" sz="7200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80901" name="Picture 27" descr="MCj04413100000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0940" y="1841785"/>
            <a:ext cx="939800" cy="93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3458051"/>
              </p:ext>
            </p:extLst>
          </p:nvPr>
        </p:nvGraphicFramePr>
        <p:xfrm>
          <a:off x="6094413" y="1751013"/>
          <a:ext cx="996950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87" name="Equation" r:id="rId6" imgW="139700" imgH="165100" progId="Equation.DSMT4">
                  <p:embed/>
                </p:oleObj>
              </mc:Choice>
              <mc:Fallback>
                <p:oleObj name="Equation" r:id="rId6" imgW="1397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094413" y="1751013"/>
                        <a:ext cx="996950" cy="1181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5383730"/>
              </p:ext>
            </p:extLst>
          </p:nvPr>
        </p:nvGraphicFramePr>
        <p:xfrm>
          <a:off x="6030679" y="4271074"/>
          <a:ext cx="1270261" cy="14517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88" name="Equation" r:id="rId8" imgW="177800" imgH="203200" progId="Equation.DSMT4">
                  <p:embed/>
                </p:oleObj>
              </mc:Choice>
              <mc:Fallback>
                <p:oleObj name="Equation" r:id="rId8" imgW="1778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030679" y="4271074"/>
                        <a:ext cx="1270261" cy="14517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914577" y="846666"/>
            <a:ext cx="2023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Actual Weather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933918" y="3892768"/>
            <a:ext cx="3113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Counterfactual  Weather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699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2" descr="Palmer_fig_2"/>
          <p:cNvPicPr>
            <a:picLocks noChangeAspect="1" noChangeArrowheads="1"/>
          </p:cNvPicPr>
          <p:nvPr/>
        </p:nvPicPr>
        <p:blipFill>
          <a:blip r:embed="rId3" cstate="print">
            <a:lum contrast="-30000"/>
          </a:blip>
          <a:srcRect/>
          <a:stretch>
            <a:fillRect/>
          </a:stretch>
        </p:blipFill>
        <p:spPr bwMode="auto">
          <a:xfrm>
            <a:off x="-107950" y="0"/>
            <a:ext cx="9361488" cy="70977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198" name="TextBox 9"/>
          <p:cNvSpPr txBox="1">
            <a:spLocks noChangeArrowheads="1"/>
          </p:cNvSpPr>
          <p:nvPr/>
        </p:nvSpPr>
        <p:spPr bwMode="auto">
          <a:xfrm>
            <a:off x="1692275" y="4365625"/>
            <a:ext cx="215900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9600">
                <a:solidFill>
                  <a:prstClr val="white"/>
                </a:solidFill>
                <a:latin typeface="Arial" charset="0"/>
              </a:rPr>
              <a:t>.</a:t>
            </a:r>
            <a:endParaRPr lang="en-US" sz="9600">
              <a:solidFill>
                <a:prstClr val="white"/>
              </a:solidFill>
              <a:latin typeface="Arial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1357203" y="3357565"/>
            <a:ext cx="550972" cy="2016124"/>
          </a:xfrm>
          <a:prstGeom prst="straightConnector1">
            <a:avLst/>
          </a:prstGeom>
          <a:ln w="222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281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6091333"/>
              </p:ext>
            </p:extLst>
          </p:nvPr>
        </p:nvGraphicFramePr>
        <p:xfrm>
          <a:off x="1908175" y="5174721"/>
          <a:ext cx="1223963" cy="992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21" name="Equation" r:id="rId4" imgW="368280" imgH="203040" progId="Equation.DSMT4">
                  <p:embed/>
                </p:oleObj>
              </mc:Choice>
              <mc:Fallback>
                <p:oleObj name="Equation" r:id="rId4" imgW="36828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8175" y="5174721"/>
                        <a:ext cx="1223963" cy="9921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1019899" y="1923602"/>
            <a:ext cx="2159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9600" dirty="0">
                <a:solidFill>
                  <a:prstClr val="white"/>
                </a:solidFill>
                <a:latin typeface="Arial" charset="0"/>
              </a:rPr>
              <a:t>.</a:t>
            </a:r>
            <a:endParaRPr lang="en-US" sz="9600" dirty="0">
              <a:solidFill>
                <a:prstClr val="white"/>
              </a:solidFill>
              <a:latin typeface="Arial" charset="0"/>
            </a:endParaRPr>
          </a:p>
        </p:txBody>
      </p:sp>
      <p:graphicFrame>
        <p:nvGraphicFramePr>
          <p:cNvPr id="16282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1124965"/>
              </p:ext>
            </p:extLst>
          </p:nvPr>
        </p:nvGraphicFramePr>
        <p:xfrm>
          <a:off x="1476375" y="2292350"/>
          <a:ext cx="1308100" cy="992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22" name="Equation" r:id="rId6" imgW="393480" imgH="203040" progId="Equation.DSMT4">
                  <p:embed/>
                </p:oleObj>
              </mc:Choice>
              <mc:Fallback>
                <p:oleObj name="Equation" r:id="rId6" imgW="39348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2292350"/>
                        <a:ext cx="1308100" cy="992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 rot="10800000" flipV="1">
            <a:off x="7467601" y="613811"/>
            <a:ext cx="16763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validity of  counterfactual reasoning is central to proving all quantum no-go theorems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09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2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ar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08" y="755092"/>
            <a:ext cx="3561329" cy="194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wm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160" y="826735"/>
            <a:ext cx="3744913" cy="187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Palmer_fig_2"/>
          <p:cNvPicPr>
            <a:picLocks noChangeAspect="1" noChangeArrowheads="1"/>
          </p:cNvPicPr>
          <p:nvPr/>
        </p:nvPicPr>
        <p:blipFill>
          <a:blip r:embed="rId5" cstate="print">
            <a:lum contrast="-30000"/>
          </a:blip>
          <a:srcRect/>
          <a:stretch>
            <a:fillRect/>
          </a:stretch>
        </p:blipFill>
        <p:spPr bwMode="auto">
          <a:xfrm>
            <a:off x="1041097" y="3843088"/>
            <a:ext cx="2793093" cy="21176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Down Arrow 4"/>
          <p:cNvSpPr/>
          <p:nvPr/>
        </p:nvSpPr>
        <p:spPr>
          <a:xfrm>
            <a:off x="2322285" y="2902856"/>
            <a:ext cx="266096" cy="67602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6768494" y="2902856"/>
            <a:ext cx="266096" cy="67602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974749" y="3721440"/>
            <a:ext cx="36483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</a:t>
            </a:r>
            <a:r>
              <a:rPr lang="en-US" dirty="0" smtClean="0"/>
              <a:t>f the universe U  could be considered as a nonlinear dynamical system evolving on a similar type of zero-volume invariant set in state space, then counterfactual worlds </a:t>
            </a:r>
            <a:r>
              <a:rPr lang="en-US" dirty="0"/>
              <a:t>U</a:t>
            </a:r>
            <a:r>
              <a:rPr lang="en-US" dirty="0" smtClean="0"/>
              <a:t>’ of the type needed to prove the quantum no-go theorems would not in general lie on the invariant set. </a:t>
            </a:r>
            <a:r>
              <a:rPr lang="en-US" b="1" dirty="0" smtClean="0">
                <a:solidFill>
                  <a:srgbClr val="FF0000"/>
                </a:solidFill>
              </a:rPr>
              <a:t>This would nullify these theorems.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77753" y="407003"/>
            <a:ext cx="1188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WMAP</a:t>
            </a:r>
            <a:endParaRPr lang="en-US" dirty="0"/>
          </a:p>
        </p:txBody>
      </p:sp>
      <p:graphicFrame>
        <p:nvGraphicFramePr>
          <p:cNvPr id="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400167"/>
              </p:ext>
            </p:extLst>
          </p:nvPr>
        </p:nvGraphicFramePr>
        <p:xfrm>
          <a:off x="1654180" y="5198542"/>
          <a:ext cx="609697" cy="4942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3" name="Equation" r:id="rId6" imgW="368280" imgH="203040" progId="Equation.DSMT4">
                  <p:embed/>
                </p:oleObj>
              </mc:Choice>
              <mc:Fallback>
                <p:oleObj name="Equation" r:id="rId6" imgW="36828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4180" y="5198542"/>
                        <a:ext cx="609697" cy="49424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8974661"/>
              </p:ext>
            </p:extLst>
          </p:nvPr>
        </p:nvGraphicFramePr>
        <p:xfrm>
          <a:off x="1413812" y="4500723"/>
          <a:ext cx="562096" cy="4263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4" name="Equation" r:id="rId8" imgW="393480" imgH="203040" progId="Equation.DSMT4">
                  <p:embed/>
                </p:oleObj>
              </mc:Choice>
              <mc:Fallback>
                <p:oleObj name="Equation" r:id="rId8" imgW="39348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3812" y="4500723"/>
                        <a:ext cx="562096" cy="42634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041098" y="3115733"/>
            <a:ext cx="364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60348" y="5249341"/>
            <a:ext cx="364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97580" y="4540805"/>
            <a:ext cx="364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256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riedman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26" y="358162"/>
            <a:ext cx="1976952" cy="2403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77169" y="444200"/>
            <a:ext cx="28817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Alexander </a:t>
            </a:r>
            <a:r>
              <a:rPr lang="en-US" dirty="0" err="1" smtClean="0"/>
              <a:t>Friedmann</a:t>
            </a:r>
            <a:r>
              <a:rPr lang="en-US" dirty="0" smtClean="0"/>
              <a:t> (worked under Wilhelm </a:t>
            </a:r>
            <a:r>
              <a:rPr lang="en-US" dirty="0" err="1" smtClean="0"/>
              <a:t>Bjerknes</a:t>
            </a:r>
            <a:r>
              <a:rPr lang="en-US" dirty="0" smtClean="0"/>
              <a:t> in Leipzig 1914)</a:t>
            </a:r>
            <a:endParaRPr lang="en-US" dirty="0"/>
          </a:p>
        </p:txBody>
      </p:sp>
      <p:pic>
        <p:nvPicPr>
          <p:cNvPr id="10" name="Picture 9" descr="Oscillation_Univers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727" y="3619986"/>
            <a:ext cx="5715000" cy="2349500"/>
          </a:xfrm>
          <a:prstGeom prst="rect">
            <a:avLst/>
          </a:prstGeom>
        </p:spPr>
      </p:pic>
      <p:graphicFrame>
        <p:nvGraphicFramePr>
          <p:cNvPr id="1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7730684"/>
              </p:ext>
            </p:extLst>
          </p:nvPr>
        </p:nvGraphicFramePr>
        <p:xfrm>
          <a:off x="3417888" y="1367530"/>
          <a:ext cx="4348162" cy="1436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14" name="Equation" r:id="rId5" imgW="1536700" imgH="508000" progId="Equation.DSMT4">
                  <p:embed/>
                </p:oleObj>
              </mc:Choice>
              <mc:Fallback>
                <p:oleObj name="Equation" r:id="rId5" imgW="1536700" imgH="508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7888" y="1367530"/>
                        <a:ext cx="4348162" cy="1436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 descr="cycles_of_tim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055" y="2976370"/>
            <a:ext cx="937995" cy="14404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08132" y="4131736"/>
            <a:ext cx="88053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847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Penro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34941" y="1581498"/>
            <a:ext cx="1662334" cy="2211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 descr="225px-1925_kurt_gödel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84314" y="1581112"/>
            <a:ext cx="1723702" cy="2211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0412" y="1581498"/>
            <a:ext cx="1792092" cy="22115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219204" y="4091436"/>
            <a:ext cx="92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Ed Lorenz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063821" y="4095193"/>
            <a:ext cx="92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Kurt Gödel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732599" y="4091436"/>
            <a:ext cx="1139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Roger Penrose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83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5" name="Picture 6" descr="TP-Dynamical-Systems-in-Cosmolog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45297" y="1559578"/>
            <a:ext cx="2001137" cy="2889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200150" y="255063"/>
            <a:ext cx="6667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Like climate, these </a:t>
            </a:r>
            <a:r>
              <a:rPr lang="en-US" sz="2800" dirty="0" err="1" smtClean="0">
                <a:solidFill>
                  <a:prstClr val="black"/>
                </a:solidFill>
                <a:latin typeface="Calibri"/>
              </a:rPr>
              <a:t>Friedmann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 universes can be treated as nonlinear dynamical systems 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3896" y="4599614"/>
            <a:ext cx="86245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But such solutions do not have </a:t>
            </a:r>
            <a:r>
              <a:rPr lang="en-US" sz="2800" dirty="0" err="1" smtClean="0">
                <a:solidFill>
                  <a:prstClr val="black"/>
                </a:solidFill>
                <a:latin typeface="Calibri"/>
              </a:rPr>
              <a:t>Lorenzian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-like fractal attractors. There is no process in fundamental physics which would cause phase space volumes to shrink to zero. </a:t>
            </a:r>
            <a:endParaRPr lang="en-US" sz="28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69844" y="2826264"/>
            <a:ext cx="15420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Chaotic solutions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5568874" y="3303318"/>
            <a:ext cx="87919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844792" y="5960537"/>
            <a:ext cx="297416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dirty="0">
                <a:solidFill>
                  <a:srgbClr val="FF0000"/>
                </a:solidFill>
              </a:rPr>
              <a:t>Or is there?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618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34097" y="920314"/>
            <a:ext cx="23223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Hawking Radiation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7" name="Picture 6" descr="hawk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55" y="374251"/>
            <a:ext cx="1579207" cy="1869502"/>
          </a:xfrm>
          <a:prstGeom prst="rect">
            <a:avLst/>
          </a:prstGeom>
        </p:spPr>
      </p:pic>
      <p:pic>
        <p:nvPicPr>
          <p:cNvPr id="2" name="Picture 1" descr="black hole ev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95" y="2735059"/>
            <a:ext cx="3227534" cy="3227534"/>
          </a:xfrm>
          <a:prstGeom prst="rect">
            <a:avLst/>
          </a:prstGeom>
        </p:spPr>
      </p:pic>
      <p:pic>
        <p:nvPicPr>
          <p:cNvPr id="8" name="Picture 3" descr="Penros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142" y="374251"/>
            <a:ext cx="1448641" cy="1927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AutoShape 8"/>
          <p:cNvSpPr>
            <a:spLocks noChangeArrowheads="1"/>
          </p:cNvSpPr>
          <p:nvPr/>
        </p:nvSpPr>
        <p:spPr bwMode="auto">
          <a:xfrm rot="10800000">
            <a:off x="3350862" y="2131734"/>
            <a:ext cx="6287682" cy="3860800"/>
          </a:xfrm>
          <a:prstGeom prst="wedgeEllipseCallout">
            <a:avLst>
              <a:gd name="adj1" fmla="val 59458"/>
              <a:gd name="adj2" fmla="val -8472"/>
            </a:avLst>
          </a:prstGeom>
          <a:noFill/>
          <a:ln w="9525" algn="ctr">
            <a:noFill/>
            <a:miter lim="800000"/>
            <a:headEnd/>
            <a:tailEnd/>
          </a:ln>
        </p:spPr>
        <p:txBody>
          <a:bodyPr rot="10800000"/>
          <a:lstStyle/>
          <a:p>
            <a:pPr algn="ctr">
              <a:spcBef>
                <a:spcPct val="20000"/>
              </a:spcBef>
            </a:pPr>
            <a:r>
              <a:rPr lang="en-GB" sz="2400" dirty="0" smtClean="0">
                <a:cs typeface="Arial" charset="0"/>
              </a:rPr>
              <a:t>“..information…directed into such a space time singularity is …destroyed. …A </a:t>
            </a:r>
            <a:r>
              <a:rPr lang="en-GB" sz="2400" dirty="0">
                <a:cs typeface="Arial" charset="0"/>
              </a:rPr>
              <a:t>better way of describing this is as a loss of degrees of freedom, so that </a:t>
            </a:r>
            <a:r>
              <a:rPr lang="en-GB" sz="2400" dirty="0" smtClean="0">
                <a:cs typeface="Arial" charset="0"/>
              </a:rPr>
              <a:t>… the </a:t>
            </a:r>
            <a:r>
              <a:rPr lang="en-GB" sz="2400" dirty="0">
                <a:cs typeface="Arial" charset="0"/>
              </a:rPr>
              <a:t>phase space </a:t>
            </a:r>
            <a:r>
              <a:rPr lang="en-GB" sz="2400" dirty="0" smtClean="0">
                <a:cs typeface="Arial" charset="0"/>
              </a:rPr>
              <a:t>[of the universe] has </a:t>
            </a:r>
            <a:r>
              <a:rPr lang="en-GB" sz="2400" dirty="0">
                <a:cs typeface="Arial" charset="0"/>
              </a:rPr>
              <a:t>actually become smaller than it was before.” (Penrose 2010: Cycles of Time)</a:t>
            </a:r>
            <a:endParaRPr lang="en-US" sz="2400" dirty="0"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15983" y="5712807"/>
            <a:ext cx="1579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Black Hole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64517" y="2622798"/>
            <a:ext cx="1579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Black Body Radiation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213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587" y="605380"/>
            <a:ext cx="4279753" cy="29482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56875" y="3856455"/>
            <a:ext cx="64719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Fluid Turbulence (well defined fractal invariant set at least in 2D)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Large-Scale Forcing balancing Small-Scale Dissipation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990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0971" y="3010738"/>
            <a:ext cx="751634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 smtClean="0">
              <a:solidFill>
                <a:srgbClr val="FF000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The Universe</a:t>
            </a:r>
            <a:r>
              <a:rPr lang="en-US" sz="2400" dirty="0" smtClean="0">
                <a:solidFill>
                  <a:srgbClr val="FF0000"/>
                </a:solidFill>
              </a:rPr>
              <a:t>. With large-scale “forcing” (dark energy – positive cosmological constant?) balancing small scale “dissipation” (state-space convergence a</a:t>
            </a:r>
            <a:r>
              <a:rPr lang="en-US" sz="2400" dirty="0" smtClean="0">
                <a:solidFill>
                  <a:srgbClr val="FF0000"/>
                </a:solidFill>
              </a:rPr>
              <a:t>t </a:t>
            </a:r>
            <a:r>
              <a:rPr lang="en-US" sz="2400" dirty="0" smtClean="0">
                <a:solidFill>
                  <a:srgbClr val="FF0000"/>
                </a:solidFill>
              </a:rPr>
              <a:t>space-time </a:t>
            </a:r>
            <a:r>
              <a:rPr lang="en-US" sz="2400" dirty="0" smtClean="0">
                <a:solidFill>
                  <a:srgbClr val="FF0000"/>
                </a:solidFill>
              </a:rPr>
              <a:t>singularities, more generally on the Planck scale?) the </a:t>
            </a:r>
            <a:r>
              <a:rPr lang="en-US" sz="2400" dirty="0" smtClean="0">
                <a:solidFill>
                  <a:srgbClr val="FF0000"/>
                </a:solidFill>
              </a:rPr>
              <a:t>universe could </a:t>
            </a:r>
            <a:r>
              <a:rPr lang="en-US" sz="2400" dirty="0" smtClean="0">
                <a:solidFill>
                  <a:srgbClr val="FF0000"/>
                </a:solidFill>
              </a:rPr>
              <a:t>indeed have </a:t>
            </a:r>
            <a:r>
              <a:rPr lang="en-US" sz="2400" dirty="0" smtClean="0">
                <a:solidFill>
                  <a:srgbClr val="FF0000"/>
                </a:solidFill>
              </a:rPr>
              <a:t>a </a:t>
            </a:r>
            <a:r>
              <a:rPr lang="en-US" sz="2400" dirty="0" smtClean="0">
                <a:solidFill>
                  <a:srgbClr val="FF0000"/>
                </a:solidFill>
              </a:rPr>
              <a:t>measure-zero </a:t>
            </a:r>
            <a:r>
              <a:rPr lang="en-US" sz="2400" dirty="0" smtClean="0">
                <a:solidFill>
                  <a:srgbClr val="FF0000"/>
                </a:solidFill>
              </a:rPr>
              <a:t>invariant set  </a:t>
            </a:r>
            <a:r>
              <a:rPr lang="en-US" sz="2400" dirty="0">
                <a:solidFill>
                  <a:srgbClr val="FF0000"/>
                </a:solidFill>
              </a:rPr>
              <a:t>(</a:t>
            </a:r>
            <a:r>
              <a:rPr lang="en-US" sz="2400" dirty="0" err="1">
                <a:solidFill>
                  <a:srgbClr val="FF0000"/>
                </a:solidFill>
              </a:rPr>
              <a:t>à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la Lorenz) of the type needed to nullify </a:t>
            </a:r>
            <a:r>
              <a:rPr lang="en-US" sz="2400" dirty="0" smtClean="0">
                <a:solidFill>
                  <a:srgbClr val="FF0000"/>
                </a:solidFill>
              </a:rPr>
              <a:t>all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quantum no-go theorems.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5" name="Picture 4" descr="big_ba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518" y="1008561"/>
            <a:ext cx="2733297" cy="177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023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0"/>
            <a:ext cx="8768928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22474" y="787205"/>
            <a:ext cx="31257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http://</a:t>
            </a:r>
            <a:r>
              <a:rPr lang="en-US" dirty="0" err="1">
                <a:solidFill>
                  <a:srgbClr val="FF0000"/>
                </a:solidFill>
              </a:rPr>
              <a:t>arxiv.org</a:t>
            </a:r>
            <a:r>
              <a:rPr lang="en-US" dirty="0">
                <a:solidFill>
                  <a:srgbClr val="FF0000"/>
                </a:solidFill>
              </a:rPr>
              <a:t>/abs/1210.3940</a:t>
            </a:r>
          </a:p>
        </p:txBody>
      </p:sp>
    </p:spTree>
    <p:extLst>
      <p:ext uri="{BB962C8B-B14F-4D97-AF65-F5344CB8AC3E}">
        <p14:creationId xmlns:p14="http://schemas.microsoft.com/office/powerpoint/2010/main" val="3245650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95" y="552228"/>
            <a:ext cx="4332619" cy="53393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6927" y="499052"/>
            <a:ext cx="3990891" cy="518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497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438" y="502659"/>
            <a:ext cx="2032000" cy="3098800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3348132"/>
              </p:ext>
            </p:extLst>
          </p:nvPr>
        </p:nvGraphicFramePr>
        <p:xfrm>
          <a:off x="4303713" y="1946275"/>
          <a:ext cx="3640137" cy="652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97" name="Equation" r:id="rId4" imgW="1346200" imgH="241300" progId="Equation.DSMT4">
                  <p:embed/>
                </p:oleObj>
              </mc:Choice>
              <mc:Fallback>
                <p:oleObj name="Equation" r:id="rId4" imgW="1346200" imgH="241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03713" y="1946275"/>
                        <a:ext cx="3640137" cy="652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373909" y="4570022"/>
            <a:ext cx="5400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Describe invariant set by symbolic </a:t>
            </a:r>
            <a:r>
              <a:rPr lang="en-US" dirty="0" err="1" smtClean="0"/>
              <a:t>labellings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928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3050513" y="3121830"/>
            <a:ext cx="5174271" cy="1673696"/>
          </a:xfrm>
          <a:custGeom>
            <a:avLst/>
            <a:gdLst>
              <a:gd name="connsiteX0" fmla="*/ 0 w 5558328"/>
              <a:gd name="connsiteY0" fmla="*/ 1795475 h 1795475"/>
              <a:gd name="connsiteX1" fmla="*/ 2005953 w 5558328"/>
              <a:gd name="connsiteY1" fmla="*/ 1700513 h 1795475"/>
              <a:gd name="connsiteX2" fmla="*/ 3857602 w 5558328"/>
              <a:gd name="connsiteY2" fmla="*/ 1249446 h 1795475"/>
              <a:gd name="connsiteX3" fmla="*/ 5448121 w 5558328"/>
              <a:gd name="connsiteY3" fmla="*/ 86168 h 1795475"/>
              <a:gd name="connsiteX4" fmla="*/ 5424382 w 5558328"/>
              <a:gd name="connsiteY4" fmla="*/ 86168 h 1795475"/>
              <a:gd name="connsiteX5" fmla="*/ 5424382 w 5558328"/>
              <a:gd name="connsiteY5" fmla="*/ 86168 h 1795475"/>
              <a:gd name="connsiteX6" fmla="*/ 5424382 w 5558328"/>
              <a:gd name="connsiteY6" fmla="*/ 86168 h 1795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58328" h="1795475">
                <a:moveTo>
                  <a:pt x="0" y="1795475"/>
                </a:moveTo>
                <a:cubicBezTo>
                  <a:pt x="681509" y="1793496"/>
                  <a:pt x="1363019" y="1791518"/>
                  <a:pt x="2005953" y="1700513"/>
                </a:cubicBezTo>
                <a:cubicBezTo>
                  <a:pt x="2648887" y="1609508"/>
                  <a:pt x="3283907" y="1518503"/>
                  <a:pt x="3857602" y="1249446"/>
                </a:cubicBezTo>
                <a:cubicBezTo>
                  <a:pt x="4431297" y="980389"/>
                  <a:pt x="5186991" y="280048"/>
                  <a:pt x="5448121" y="86168"/>
                </a:cubicBezTo>
                <a:cubicBezTo>
                  <a:pt x="5709251" y="-107712"/>
                  <a:pt x="5424382" y="86168"/>
                  <a:pt x="5424382" y="86168"/>
                </a:cubicBezTo>
                <a:lnTo>
                  <a:pt x="5424382" y="86168"/>
                </a:lnTo>
                <a:lnTo>
                  <a:pt x="5424382" y="86168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 flipV="1">
            <a:off x="3063855" y="4837988"/>
            <a:ext cx="5160930" cy="1678717"/>
          </a:xfrm>
          <a:custGeom>
            <a:avLst/>
            <a:gdLst>
              <a:gd name="connsiteX0" fmla="*/ 0 w 5558328"/>
              <a:gd name="connsiteY0" fmla="*/ 1795475 h 1795475"/>
              <a:gd name="connsiteX1" fmla="*/ 2005953 w 5558328"/>
              <a:gd name="connsiteY1" fmla="*/ 1700513 h 1795475"/>
              <a:gd name="connsiteX2" fmla="*/ 3857602 w 5558328"/>
              <a:gd name="connsiteY2" fmla="*/ 1249446 h 1795475"/>
              <a:gd name="connsiteX3" fmla="*/ 5448121 w 5558328"/>
              <a:gd name="connsiteY3" fmla="*/ 86168 h 1795475"/>
              <a:gd name="connsiteX4" fmla="*/ 5424382 w 5558328"/>
              <a:gd name="connsiteY4" fmla="*/ 86168 h 1795475"/>
              <a:gd name="connsiteX5" fmla="*/ 5424382 w 5558328"/>
              <a:gd name="connsiteY5" fmla="*/ 86168 h 1795475"/>
              <a:gd name="connsiteX6" fmla="*/ 5424382 w 5558328"/>
              <a:gd name="connsiteY6" fmla="*/ 86168 h 1795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58328" h="1795475">
                <a:moveTo>
                  <a:pt x="0" y="1795475"/>
                </a:moveTo>
                <a:cubicBezTo>
                  <a:pt x="681509" y="1793496"/>
                  <a:pt x="1363019" y="1791518"/>
                  <a:pt x="2005953" y="1700513"/>
                </a:cubicBezTo>
                <a:cubicBezTo>
                  <a:pt x="2648887" y="1609508"/>
                  <a:pt x="3283907" y="1518503"/>
                  <a:pt x="3857602" y="1249446"/>
                </a:cubicBezTo>
                <a:cubicBezTo>
                  <a:pt x="4431297" y="980389"/>
                  <a:pt x="5186991" y="280048"/>
                  <a:pt x="5448121" y="86168"/>
                </a:cubicBezTo>
                <a:cubicBezTo>
                  <a:pt x="5709251" y="-107712"/>
                  <a:pt x="5424382" y="86168"/>
                  <a:pt x="5424382" y="86168"/>
                </a:cubicBezTo>
                <a:lnTo>
                  <a:pt x="5424382" y="86168"/>
                </a:lnTo>
                <a:lnTo>
                  <a:pt x="5424382" y="86168"/>
                </a:lnTo>
              </a:path>
            </a:pathLst>
          </a:custGeom>
          <a:ln w="381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617216" y="332365"/>
            <a:ext cx="2409518" cy="564304"/>
          </a:xfrm>
          <a:custGeom>
            <a:avLst/>
            <a:gdLst>
              <a:gd name="connsiteX0" fmla="*/ 0 w 2409518"/>
              <a:gd name="connsiteY0" fmla="*/ 546029 h 564304"/>
              <a:gd name="connsiteX1" fmla="*/ 1008912 w 2409518"/>
              <a:gd name="connsiteY1" fmla="*/ 546029 h 564304"/>
              <a:gd name="connsiteX2" fmla="*/ 1685476 w 2409518"/>
              <a:gd name="connsiteY2" fmla="*/ 356106 h 564304"/>
              <a:gd name="connsiteX3" fmla="*/ 2409518 w 2409518"/>
              <a:gd name="connsiteY3" fmla="*/ 11870 h 564304"/>
              <a:gd name="connsiteX4" fmla="*/ 2409518 w 2409518"/>
              <a:gd name="connsiteY4" fmla="*/ 11870 h 564304"/>
              <a:gd name="connsiteX5" fmla="*/ 2409518 w 2409518"/>
              <a:gd name="connsiteY5" fmla="*/ 0 h 564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09518" h="564304">
                <a:moveTo>
                  <a:pt x="0" y="546029"/>
                </a:moveTo>
                <a:cubicBezTo>
                  <a:pt x="363999" y="561856"/>
                  <a:pt x="727999" y="577683"/>
                  <a:pt x="1008912" y="546029"/>
                </a:cubicBezTo>
                <a:cubicBezTo>
                  <a:pt x="1289825" y="514375"/>
                  <a:pt x="1452042" y="445132"/>
                  <a:pt x="1685476" y="356106"/>
                </a:cubicBezTo>
                <a:cubicBezTo>
                  <a:pt x="1918910" y="267080"/>
                  <a:pt x="2409518" y="11870"/>
                  <a:pt x="2409518" y="11870"/>
                </a:cubicBezTo>
                <a:lnTo>
                  <a:pt x="2409518" y="11870"/>
                </a:lnTo>
                <a:lnTo>
                  <a:pt x="2409518" y="0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 flipV="1">
            <a:off x="627176" y="888345"/>
            <a:ext cx="2409518" cy="564304"/>
          </a:xfrm>
          <a:custGeom>
            <a:avLst/>
            <a:gdLst>
              <a:gd name="connsiteX0" fmla="*/ 0 w 2409518"/>
              <a:gd name="connsiteY0" fmla="*/ 546029 h 564304"/>
              <a:gd name="connsiteX1" fmla="*/ 1008912 w 2409518"/>
              <a:gd name="connsiteY1" fmla="*/ 546029 h 564304"/>
              <a:gd name="connsiteX2" fmla="*/ 1685476 w 2409518"/>
              <a:gd name="connsiteY2" fmla="*/ 356106 h 564304"/>
              <a:gd name="connsiteX3" fmla="*/ 2409518 w 2409518"/>
              <a:gd name="connsiteY3" fmla="*/ 11870 h 564304"/>
              <a:gd name="connsiteX4" fmla="*/ 2409518 w 2409518"/>
              <a:gd name="connsiteY4" fmla="*/ 11870 h 564304"/>
              <a:gd name="connsiteX5" fmla="*/ 2409518 w 2409518"/>
              <a:gd name="connsiteY5" fmla="*/ 0 h 564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09518" h="564304">
                <a:moveTo>
                  <a:pt x="0" y="546029"/>
                </a:moveTo>
                <a:cubicBezTo>
                  <a:pt x="363999" y="561856"/>
                  <a:pt x="727999" y="577683"/>
                  <a:pt x="1008912" y="546029"/>
                </a:cubicBezTo>
                <a:cubicBezTo>
                  <a:pt x="1289825" y="514375"/>
                  <a:pt x="1452042" y="445132"/>
                  <a:pt x="1685476" y="356106"/>
                </a:cubicBezTo>
                <a:cubicBezTo>
                  <a:pt x="1918910" y="267080"/>
                  <a:pt x="2409518" y="11870"/>
                  <a:pt x="2409518" y="11870"/>
                </a:cubicBezTo>
                <a:lnTo>
                  <a:pt x="2409518" y="11870"/>
                </a:lnTo>
                <a:lnTo>
                  <a:pt x="2409518" y="0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1543041" y="581639"/>
            <a:ext cx="0" cy="5458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1695441" y="591599"/>
            <a:ext cx="0" cy="5458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1873491" y="579729"/>
            <a:ext cx="0" cy="5458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1363081" y="579729"/>
            <a:ext cx="0" cy="5458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436221" y="989719"/>
            <a:ext cx="273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B</a:t>
            </a:r>
            <a:endParaRPr lang="en-US" sz="32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320304" y="1517242"/>
            <a:ext cx="415434" cy="379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</a:t>
            </a:r>
            <a:r>
              <a:rPr lang="en-US" baseline="-25000" dirty="0" smtClean="0"/>
              <a:t>0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2904276" y="4947930"/>
            <a:ext cx="415434" cy="379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</a:t>
            </a:r>
            <a:r>
              <a:rPr lang="en-US" baseline="-25000" dirty="0" smtClean="0"/>
              <a:t>0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8224785" y="6516705"/>
            <a:ext cx="415434" cy="379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1709221" y="1529321"/>
            <a:ext cx="500425" cy="379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</a:t>
            </a:r>
            <a:r>
              <a:rPr lang="en-US" baseline="-25000" dirty="0" smtClean="0"/>
              <a:t>1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8222033" y="2943976"/>
            <a:ext cx="415434" cy="379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</a:t>
            </a:r>
            <a:r>
              <a:rPr lang="en-US" baseline="-25000" dirty="0"/>
              <a:t>2</a:t>
            </a:r>
            <a:endParaRPr lang="en-US" dirty="0"/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0529132"/>
              </p:ext>
            </p:extLst>
          </p:nvPr>
        </p:nvGraphicFramePr>
        <p:xfrm>
          <a:off x="735738" y="4279215"/>
          <a:ext cx="1886118" cy="13374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63" name="Equation" r:id="rId3" imgW="698500" imgH="495300" progId="Equation.DSMT4">
                  <p:embed/>
                </p:oleObj>
              </mc:Choice>
              <mc:Fallback>
                <p:oleObj name="Equation" r:id="rId3" imgW="698500" imgH="495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35738" y="4279215"/>
                        <a:ext cx="1886118" cy="13374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2863442" y="1534372"/>
            <a:ext cx="338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31" name="Freeform 30"/>
          <p:cNvSpPr/>
          <p:nvPr/>
        </p:nvSpPr>
        <p:spPr>
          <a:xfrm>
            <a:off x="2904276" y="2689260"/>
            <a:ext cx="3408476" cy="432570"/>
          </a:xfrm>
          <a:custGeom>
            <a:avLst/>
            <a:gdLst>
              <a:gd name="connsiteX0" fmla="*/ 0 w 5558328"/>
              <a:gd name="connsiteY0" fmla="*/ 1795475 h 1795475"/>
              <a:gd name="connsiteX1" fmla="*/ 2005953 w 5558328"/>
              <a:gd name="connsiteY1" fmla="*/ 1700513 h 1795475"/>
              <a:gd name="connsiteX2" fmla="*/ 3857602 w 5558328"/>
              <a:gd name="connsiteY2" fmla="*/ 1249446 h 1795475"/>
              <a:gd name="connsiteX3" fmla="*/ 5448121 w 5558328"/>
              <a:gd name="connsiteY3" fmla="*/ 86168 h 1795475"/>
              <a:gd name="connsiteX4" fmla="*/ 5424382 w 5558328"/>
              <a:gd name="connsiteY4" fmla="*/ 86168 h 1795475"/>
              <a:gd name="connsiteX5" fmla="*/ 5424382 w 5558328"/>
              <a:gd name="connsiteY5" fmla="*/ 86168 h 1795475"/>
              <a:gd name="connsiteX6" fmla="*/ 5424382 w 5558328"/>
              <a:gd name="connsiteY6" fmla="*/ 86168 h 1795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58328" h="1795475">
                <a:moveTo>
                  <a:pt x="0" y="1795475"/>
                </a:moveTo>
                <a:cubicBezTo>
                  <a:pt x="681509" y="1793496"/>
                  <a:pt x="1363019" y="1791518"/>
                  <a:pt x="2005953" y="1700513"/>
                </a:cubicBezTo>
                <a:cubicBezTo>
                  <a:pt x="2648887" y="1609508"/>
                  <a:pt x="3283907" y="1518503"/>
                  <a:pt x="3857602" y="1249446"/>
                </a:cubicBezTo>
                <a:cubicBezTo>
                  <a:pt x="4431297" y="980389"/>
                  <a:pt x="5186991" y="280048"/>
                  <a:pt x="5448121" y="86168"/>
                </a:cubicBezTo>
                <a:cubicBezTo>
                  <a:pt x="5709251" y="-107712"/>
                  <a:pt x="5424382" y="86168"/>
                  <a:pt x="5424382" y="86168"/>
                </a:cubicBezTo>
                <a:lnTo>
                  <a:pt x="5424382" y="86168"/>
                </a:lnTo>
                <a:lnTo>
                  <a:pt x="5424382" y="86168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2" name="Freeform 31"/>
          <p:cNvSpPr/>
          <p:nvPr/>
        </p:nvSpPr>
        <p:spPr>
          <a:xfrm flipV="1">
            <a:off x="2917617" y="3164291"/>
            <a:ext cx="3395135" cy="387005"/>
          </a:xfrm>
          <a:custGeom>
            <a:avLst/>
            <a:gdLst>
              <a:gd name="connsiteX0" fmla="*/ 0 w 5558328"/>
              <a:gd name="connsiteY0" fmla="*/ 1795475 h 1795475"/>
              <a:gd name="connsiteX1" fmla="*/ 2005953 w 5558328"/>
              <a:gd name="connsiteY1" fmla="*/ 1700513 h 1795475"/>
              <a:gd name="connsiteX2" fmla="*/ 3857602 w 5558328"/>
              <a:gd name="connsiteY2" fmla="*/ 1249446 h 1795475"/>
              <a:gd name="connsiteX3" fmla="*/ 5448121 w 5558328"/>
              <a:gd name="connsiteY3" fmla="*/ 86168 h 1795475"/>
              <a:gd name="connsiteX4" fmla="*/ 5424382 w 5558328"/>
              <a:gd name="connsiteY4" fmla="*/ 86168 h 1795475"/>
              <a:gd name="connsiteX5" fmla="*/ 5424382 w 5558328"/>
              <a:gd name="connsiteY5" fmla="*/ 86168 h 1795475"/>
              <a:gd name="connsiteX6" fmla="*/ 5424382 w 5558328"/>
              <a:gd name="connsiteY6" fmla="*/ 86168 h 1795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58328" h="1795475">
                <a:moveTo>
                  <a:pt x="0" y="1795475"/>
                </a:moveTo>
                <a:cubicBezTo>
                  <a:pt x="681509" y="1793496"/>
                  <a:pt x="1363019" y="1791518"/>
                  <a:pt x="2005953" y="1700513"/>
                </a:cubicBezTo>
                <a:cubicBezTo>
                  <a:pt x="2648887" y="1609508"/>
                  <a:pt x="3283907" y="1518503"/>
                  <a:pt x="3857602" y="1249446"/>
                </a:cubicBezTo>
                <a:cubicBezTo>
                  <a:pt x="4431297" y="980389"/>
                  <a:pt x="5186991" y="280048"/>
                  <a:pt x="5448121" y="86168"/>
                </a:cubicBezTo>
                <a:cubicBezTo>
                  <a:pt x="5709251" y="-107712"/>
                  <a:pt x="5424382" y="86168"/>
                  <a:pt x="5424382" y="86168"/>
                </a:cubicBezTo>
                <a:lnTo>
                  <a:pt x="5424382" y="86168"/>
                </a:lnTo>
                <a:lnTo>
                  <a:pt x="5424382" y="86168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758038" y="3274234"/>
            <a:ext cx="415434" cy="379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</a:t>
            </a:r>
            <a:r>
              <a:rPr lang="en-US" baseline="-25000" dirty="0" smtClean="0"/>
              <a:t>0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6110963" y="3654080"/>
            <a:ext cx="403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</a:t>
            </a:r>
            <a:r>
              <a:rPr lang="en-US" baseline="-25000" dirty="0" smtClean="0"/>
              <a:t>1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6012341" y="2245427"/>
            <a:ext cx="415434" cy="379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</a:t>
            </a:r>
            <a:r>
              <a:rPr lang="en-US" baseline="-25000" dirty="0"/>
              <a:t>1</a:t>
            </a:r>
            <a:endParaRPr lang="en-US" dirty="0"/>
          </a:p>
        </p:txBody>
      </p:sp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7500322"/>
              </p:ext>
            </p:extLst>
          </p:nvPr>
        </p:nvGraphicFramePr>
        <p:xfrm>
          <a:off x="671202" y="2523311"/>
          <a:ext cx="1886118" cy="134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64" name="Equation" r:id="rId5" imgW="698500" imgH="495300" progId="Equation.DSMT4">
                  <p:embed/>
                </p:oleObj>
              </mc:Choice>
              <mc:Fallback>
                <p:oleObj name="Equation" r:id="rId5" imgW="698500" imgH="495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71202" y="2523311"/>
                        <a:ext cx="1886118" cy="1343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6272837"/>
              </p:ext>
            </p:extLst>
          </p:nvPr>
        </p:nvGraphicFramePr>
        <p:xfrm>
          <a:off x="837876" y="6018184"/>
          <a:ext cx="4589404" cy="4079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65" name="Equation" r:id="rId7" imgW="2286000" imgH="203200" progId="Equation.DSMT4">
                  <p:embed/>
                </p:oleObj>
              </mc:Choice>
              <mc:Fallback>
                <p:oleObj name="Equation" r:id="rId7" imgW="22860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37876" y="6018184"/>
                        <a:ext cx="4589404" cy="4079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1" name="Straight Arrow Connector 40"/>
          <p:cNvCxnSpPr/>
          <p:nvPr/>
        </p:nvCxnSpPr>
        <p:spPr>
          <a:xfrm flipH="1">
            <a:off x="5068296" y="1610105"/>
            <a:ext cx="370854" cy="136948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5303786" y="1642569"/>
            <a:ext cx="500425" cy="164372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4724079" y="1127468"/>
            <a:ext cx="1934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Trajectories on </a:t>
            </a:r>
            <a:r>
              <a:rPr lang="en-US" i="1" dirty="0" smtClean="0"/>
              <a:t>I</a:t>
            </a:r>
            <a:endParaRPr lang="en-US" i="1" dirty="0"/>
          </a:p>
        </p:txBody>
      </p:sp>
      <p:sp>
        <p:nvSpPr>
          <p:cNvPr id="46" name="Photo"/>
          <p:cNvSpPr>
            <a:spLocks noEditPoints="1" noChangeArrowheads="1"/>
          </p:cNvSpPr>
          <p:nvPr/>
        </p:nvSpPr>
        <p:spPr bwMode="auto">
          <a:xfrm>
            <a:off x="2672151" y="43087"/>
            <a:ext cx="783407" cy="548512"/>
          </a:xfrm>
          <a:custGeom>
            <a:avLst/>
            <a:gdLst>
              <a:gd name="T0" fmla="*/ 0 w 21600"/>
              <a:gd name="T1" fmla="*/ 2147483647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w 21600"/>
              <a:gd name="T13" fmla="*/ 2147483647 h 21600"/>
              <a:gd name="T14" fmla="*/ 0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61 w 21600"/>
              <a:gd name="T25" fmla="*/ 22454 h 21600"/>
              <a:gd name="T26" fmla="*/ 21069 w 21600"/>
              <a:gd name="T27" fmla="*/ 30282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 extrusionOk="0">
                <a:moveTo>
                  <a:pt x="0" y="21600"/>
                </a:moveTo>
                <a:lnTo>
                  <a:pt x="0" y="3085"/>
                </a:lnTo>
                <a:lnTo>
                  <a:pt x="1542" y="3085"/>
                </a:lnTo>
                <a:lnTo>
                  <a:pt x="1542" y="1028"/>
                </a:lnTo>
                <a:lnTo>
                  <a:pt x="3857" y="1028"/>
                </a:lnTo>
                <a:lnTo>
                  <a:pt x="3857" y="3085"/>
                </a:lnTo>
                <a:lnTo>
                  <a:pt x="5400" y="3085"/>
                </a:lnTo>
                <a:lnTo>
                  <a:pt x="6942" y="0"/>
                </a:lnTo>
                <a:lnTo>
                  <a:pt x="14657" y="0"/>
                </a:lnTo>
                <a:lnTo>
                  <a:pt x="16200" y="3085"/>
                </a:ln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  <a:path w="21600" h="21600" extrusionOk="0">
                <a:moveTo>
                  <a:pt x="0" y="3085"/>
                </a:move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lnTo>
                  <a:pt x="0" y="3085"/>
                </a:lnTo>
                <a:close/>
              </a:path>
              <a:path w="21600" h="21600" extrusionOk="0">
                <a:moveTo>
                  <a:pt x="10800" y="4800"/>
                </a:moveTo>
                <a:lnTo>
                  <a:pt x="11925" y="4971"/>
                </a:lnTo>
                <a:lnTo>
                  <a:pt x="13017" y="5442"/>
                </a:lnTo>
                <a:lnTo>
                  <a:pt x="14046" y="6128"/>
                </a:lnTo>
                <a:lnTo>
                  <a:pt x="14914" y="7071"/>
                </a:lnTo>
                <a:lnTo>
                  <a:pt x="15621" y="8271"/>
                </a:lnTo>
                <a:lnTo>
                  <a:pt x="16167" y="9514"/>
                </a:lnTo>
                <a:lnTo>
                  <a:pt x="16425" y="11014"/>
                </a:lnTo>
                <a:lnTo>
                  <a:pt x="16585" y="12471"/>
                </a:lnTo>
                <a:lnTo>
                  <a:pt x="16489" y="14014"/>
                </a:lnTo>
                <a:lnTo>
                  <a:pt x="16135" y="15471"/>
                </a:lnTo>
                <a:lnTo>
                  <a:pt x="15621" y="16800"/>
                </a:lnTo>
                <a:lnTo>
                  <a:pt x="14914" y="18000"/>
                </a:lnTo>
                <a:lnTo>
                  <a:pt x="14046" y="18942"/>
                </a:lnTo>
                <a:lnTo>
                  <a:pt x="13050" y="19671"/>
                </a:lnTo>
                <a:lnTo>
                  <a:pt x="11925" y="20057"/>
                </a:lnTo>
                <a:lnTo>
                  <a:pt x="10832" y="20185"/>
                </a:lnTo>
                <a:lnTo>
                  <a:pt x="9675" y="20142"/>
                </a:lnTo>
                <a:lnTo>
                  <a:pt x="8582" y="19628"/>
                </a:lnTo>
                <a:lnTo>
                  <a:pt x="7553" y="18942"/>
                </a:lnTo>
                <a:lnTo>
                  <a:pt x="6717" y="17957"/>
                </a:lnTo>
                <a:lnTo>
                  <a:pt x="5946" y="16842"/>
                </a:lnTo>
                <a:lnTo>
                  <a:pt x="5464" y="15514"/>
                </a:lnTo>
                <a:lnTo>
                  <a:pt x="5078" y="14014"/>
                </a:lnTo>
                <a:lnTo>
                  <a:pt x="5014" y="12514"/>
                </a:lnTo>
                <a:lnTo>
                  <a:pt x="5110" y="11014"/>
                </a:lnTo>
                <a:lnTo>
                  <a:pt x="5528" y="9557"/>
                </a:lnTo>
                <a:lnTo>
                  <a:pt x="6010" y="8228"/>
                </a:lnTo>
                <a:lnTo>
                  <a:pt x="6750" y="7114"/>
                </a:lnTo>
                <a:lnTo>
                  <a:pt x="7650" y="6085"/>
                </a:lnTo>
                <a:lnTo>
                  <a:pt x="8614" y="5400"/>
                </a:lnTo>
                <a:lnTo>
                  <a:pt x="9707" y="4971"/>
                </a:lnTo>
                <a:lnTo>
                  <a:pt x="10800" y="4800"/>
                </a:lnTo>
                <a:close/>
              </a:path>
              <a:path w="21600" h="21600" extrusionOk="0">
                <a:moveTo>
                  <a:pt x="8003" y="8057"/>
                </a:moveTo>
                <a:lnTo>
                  <a:pt x="8807" y="7371"/>
                </a:lnTo>
                <a:lnTo>
                  <a:pt x="9546" y="6985"/>
                </a:lnTo>
                <a:lnTo>
                  <a:pt x="10446" y="6771"/>
                </a:lnTo>
                <a:lnTo>
                  <a:pt x="11217" y="6771"/>
                </a:lnTo>
                <a:lnTo>
                  <a:pt x="12053" y="7028"/>
                </a:lnTo>
                <a:lnTo>
                  <a:pt x="12889" y="7457"/>
                </a:lnTo>
                <a:lnTo>
                  <a:pt x="13628" y="8100"/>
                </a:lnTo>
                <a:lnTo>
                  <a:pt x="14175" y="8871"/>
                </a:lnTo>
                <a:lnTo>
                  <a:pt x="14625" y="9814"/>
                </a:lnTo>
                <a:lnTo>
                  <a:pt x="14978" y="10885"/>
                </a:lnTo>
                <a:lnTo>
                  <a:pt x="15171" y="12042"/>
                </a:lnTo>
                <a:lnTo>
                  <a:pt x="15107" y="13114"/>
                </a:lnTo>
                <a:lnTo>
                  <a:pt x="15042" y="14228"/>
                </a:lnTo>
                <a:lnTo>
                  <a:pt x="14689" y="15257"/>
                </a:lnTo>
                <a:lnTo>
                  <a:pt x="14207" y="16285"/>
                </a:lnTo>
                <a:lnTo>
                  <a:pt x="13596" y="17057"/>
                </a:lnTo>
                <a:lnTo>
                  <a:pt x="12889" y="17657"/>
                </a:lnTo>
                <a:lnTo>
                  <a:pt x="12053" y="18085"/>
                </a:lnTo>
                <a:lnTo>
                  <a:pt x="11185" y="18257"/>
                </a:lnTo>
                <a:lnTo>
                  <a:pt x="10414" y="18214"/>
                </a:lnTo>
                <a:lnTo>
                  <a:pt x="9546" y="18042"/>
                </a:lnTo>
                <a:lnTo>
                  <a:pt x="8742" y="17614"/>
                </a:lnTo>
                <a:lnTo>
                  <a:pt x="8003" y="17014"/>
                </a:lnTo>
                <a:lnTo>
                  <a:pt x="7457" y="16242"/>
                </a:lnTo>
                <a:lnTo>
                  <a:pt x="6975" y="15257"/>
                </a:lnTo>
                <a:lnTo>
                  <a:pt x="6653" y="14142"/>
                </a:lnTo>
                <a:lnTo>
                  <a:pt x="6492" y="13114"/>
                </a:lnTo>
                <a:lnTo>
                  <a:pt x="6525" y="11914"/>
                </a:lnTo>
                <a:lnTo>
                  <a:pt x="6621" y="10842"/>
                </a:lnTo>
                <a:lnTo>
                  <a:pt x="6942" y="9771"/>
                </a:lnTo>
                <a:lnTo>
                  <a:pt x="7457" y="8785"/>
                </a:lnTo>
                <a:lnTo>
                  <a:pt x="8003" y="805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" name="Photo"/>
          <p:cNvSpPr>
            <a:spLocks noEditPoints="1" noChangeArrowheads="1"/>
          </p:cNvSpPr>
          <p:nvPr/>
        </p:nvSpPr>
        <p:spPr bwMode="auto">
          <a:xfrm>
            <a:off x="2635981" y="997099"/>
            <a:ext cx="855188" cy="596623"/>
          </a:xfrm>
          <a:custGeom>
            <a:avLst/>
            <a:gdLst>
              <a:gd name="T0" fmla="*/ 0 w 21600"/>
              <a:gd name="T1" fmla="*/ 2147483647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w 21600"/>
              <a:gd name="T13" fmla="*/ 2147483647 h 21600"/>
              <a:gd name="T14" fmla="*/ 0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61 w 21600"/>
              <a:gd name="T25" fmla="*/ 22454 h 21600"/>
              <a:gd name="T26" fmla="*/ 21069 w 21600"/>
              <a:gd name="T27" fmla="*/ 30282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 extrusionOk="0">
                <a:moveTo>
                  <a:pt x="0" y="21600"/>
                </a:moveTo>
                <a:lnTo>
                  <a:pt x="0" y="3085"/>
                </a:lnTo>
                <a:lnTo>
                  <a:pt x="1542" y="3085"/>
                </a:lnTo>
                <a:lnTo>
                  <a:pt x="1542" y="1028"/>
                </a:lnTo>
                <a:lnTo>
                  <a:pt x="3857" y="1028"/>
                </a:lnTo>
                <a:lnTo>
                  <a:pt x="3857" y="3085"/>
                </a:lnTo>
                <a:lnTo>
                  <a:pt x="5400" y="3085"/>
                </a:lnTo>
                <a:lnTo>
                  <a:pt x="6942" y="0"/>
                </a:lnTo>
                <a:lnTo>
                  <a:pt x="14657" y="0"/>
                </a:lnTo>
                <a:lnTo>
                  <a:pt x="16200" y="3085"/>
                </a:ln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  <a:path w="21600" h="21600" extrusionOk="0">
                <a:moveTo>
                  <a:pt x="0" y="3085"/>
                </a:move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lnTo>
                  <a:pt x="0" y="3085"/>
                </a:lnTo>
                <a:close/>
              </a:path>
              <a:path w="21600" h="21600" extrusionOk="0">
                <a:moveTo>
                  <a:pt x="10800" y="4800"/>
                </a:moveTo>
                <a:lnTo>
                  <a:pt x="11925" y="4971"/>
                </a:lnTo>
                <a:lnTo>
                  <a:pt x="13017" y="5442"/>
                </a:lnTo>
                <a:lnTo>
                  <a:pt x="14046" y="6128"/>
                </a:lnTo>
                <a:lnTo>
                  <a:pt x="14914" y="7071"/>
                </a:lnTo>
                <a:lnTo>
                  <a:pt x="15621" y="8271"/>
                </a:lnTo>
                <a:lnTo>
                  <a:pt x="16167" y="9514"/>
                </a:lnTo>
                <a:lnTo>
                  <a:pt x="16425" y="11014"/>
                </a:lnTo>
                <a:lnTo>
                  <a:pt x="16585" y="12471"/>
                </a:lnTo>
                <a:lnTo>
                  <a:pt x="16489" y="14014"/>
                </a:lnTo>
                <a:lnTo>
                  <a:pt x="16135" y="15471"/>
                </a:lnTo>
                <a:lnTo>
                  <a:pt x="15621" y="16800"/>
                </a:lnTo>
                <a:lnTo>
                  <a:pt x="14914" y="18000"/>
                </a:lnTo>
                <a:lnTo>
                  <a:pt x="14046" y="18942"/>
                </a:lnTo>
                <a:lnTo>
                  <a:pt x="13050" y="19671"/>
                </a:lnTo>
                <a:lnTo>
                  <a:pt x="11925" y="20057"/>
                </a:lnTo>
                <a:lnTo>
                  <a:pt x="10832" y="20185"/>
                </a:lnTo>
                <a:lnTo>
                  <a:pt x="9675" y="20142"/>
                </a:lnTo>
                <a:lnTo>
                  <a:pt x="8582" y="19628"/>
                </a:lnTo>
                <a:lnTo>
                  <a:pt x="7553" y="18942"/>
                </a:lnTo>
                <a:lnTo>
                  <a:pt x="6717" y="17957"/>
                </a:lnTo>
                <a:lnTo>
                  <a:pt x="5946" y="16842"/>
                </a:lnTo>
                <a:lnTo>
                  <a:pt x="5464" y="15514"/>
                </a:lnTo>
                <a:lnTo>
                  <a:pt x="5078" y="14014"/>
                </a:lnTo>
                <a:lnTo>
                  <a:pt x="5014" y="12514"/>
                </a:lnTo>
                <a:lnTo>
                  <a:pt x="5110" y="11014"/>
                </a:lnTo>
                <a:lnTo>
                  <a:pt x="5528" y="9557"/>
                </a:lnTo>
                <a:lnTo>
                  <a:pt x="6010" y="8228"/>
                </a:lnTo>
                <a:lnTo>
                  <a:pt x="6750" y="7114"/>
                </a:lnTo>
                <a:lnTo>
                  <a:pt x="7650" y="6085"/>
                </a:lnTo>
                <a:lnTo>
                  <a:pt x="8614" y="5400"/>
                </a:lnTo>
                <a:lnTo>
                  <a:pt x="9707" y="4971"/>
                </a:lnTo>
                <a:lnTo>
                  <a:pt x="10800" y="4800"/>
                </a:lnTo>
                <a:close/>
              </a:path>
              <a:path w="21600" h="21600" extrusionOk="0">
                <a:moveTo>
                  <a:pt x="8003" y="8057"/>
                </a:moveTo>
                <a:lnTo>
                  <a:pt x="8807" y="7371"/>
                </a:lnTo>
                <a:lnTo>
                  <a:pt x="9546" y="6985"/>
                </a:lnTo>
                <a:lnTo>
                  <a:pt x="10446" y="6771"/>
                </a:lnTo>
                <a:lnTo>
                  <a:pt x="11217" y="6771"/>
                </a:lnTo>
                <a:lnTo>
                  <a:pt x="12053" y="7028"/>
                </a:lnTo>
                <a:lnTo>
                  <a:pt x="12889" y="7457"/>
                </a:lnTo>
                <a:lnTo>
                  <a:pt x="13628" y="8100"/>
                </a:lnTo>
                <a:lnTo>
                  <a:pt x="14175" y="8871"/>
                </a:lnTo>
                <a:lnTo>
                  <a:pt x="14625" y="9814"/>
                </a:lnTo>
                <a:lnTo>
                  <a:pt x="14978" y="10885"/>
                </a:lnTo>
                <a:lnTo>
                  <a:pt x="15171" y="12042"/>
                </a:lnTo>
                <a:lnTo>
                  <a:pt x="15107" y="13114"/>
                </a:lnTo>
                <a:lnTo>
                  <a:pt x="15042" y="14228"/>
                </a:lnTo>
                <a:lnTo>
                  <a:pt x="14689" y="15257"/>
                </a:lnTo>
                <a:lnTo>
                  <a:pt x="14207" y="16285"/>
                </a:lnTo>
                <a:lnTo>
                  <a:pt x="13596" y="17057"/>
                </a:lnTo>
                <a:lnTo>
                  <a:pt x="12889" y="17657"/>
                </a:lnTo>
                <a:lnTo>
                  <a:pt x="12053" y="18085"/>
                </a:lnTo>
                <a:lnTo>
                  <a:pt x="11185" y="18257"/>
                </a:lnTo>
                <a:lnTo>
                  <a:pt x="10414" y="18214"/>
                </a:lnTo>
                <a:lnTo>
                  <a:pt x="9546" y="18042"/>
                </a:lnTo>
                <a:lnTo>
                  <a:pt x="8742" y="17614"/>
                </a:lnTo>
                <a:lnTo>
                  <a:pt x="8003" y="17014"/>
                </a:lnTo>
                <a:lnTo>
                  <a:pt x="7457" y="16242"/>
                </a:lnTo>
                <a:lnTo>
                  <a:pt x="6975" y="15257"/>
                </a:lnTo>
                <a:lnTo>
                  <a:pt x="6653" y="14142"/>
                </a:lnTo>
                <a:lnTo>
                  <a:pt x="6492" y="13114"/>
                </a:lnTo>
                <a:lnTo>
                  <a:pt x="6525" y="11914"/>
                </a:lnTo>
                <a:lnTo>
                  <a:pt x="6621" y="10842"/>
                </a:lnTo>
                <a:lnTo>
                  <a:pt x="6942" y="9771"/>
                </a:lnTo>
                <a:lnTo>
                  <a:pt x="7457" y="8785"/>
                </a:lnTo>
                <a:lnTo>
                  <a:pt x="8003" y="8057"/>
                </a:lnTo>
                <a:close/>
              </a:path>
            </a:pathLst>
          </a:custGeom>
          <a:solidFill>
            <a:srgbClr val="00206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171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hoto"/>
          <p:cNvSpPr>
            <a:spLocks noEditPoints="1" noChangeArrowheads="1"/>
          </p:cNvSpPr>
          <p:nvPr/>
        </p:nvSpPr>
        <p:spPr bwMode="auto">
          <a:xfrm>
            <a:off x="2243327" y="2676333"/>
            <a:ext cx="1354666" cy="982139"/>
          </a:xfrm>
          <a:custGeom>
            <a:avLst/>
            <a:gdLst>
              <a:gd name="T0" fmla="*/ 0 w 21600"/>
              <a:gd name="T1" fmla="*/ 2147483647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w 21600"/>
              <a:gd name="T13" fmla="*/ 2147483647 h 21600"/>
              <a:gd name="T14" fmla="*/ 0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61 w 21600"/>
              <a:gd name="T25" fmla="*/ 22454 h 21600"/>
              <a:gd name="T26" fmla="*/ 21069 w 21600"/>
              <a:gd name="T27" fmla="*/ 30282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 extrusionOk="0">
                <a:moveTo>
                  <a:pt x="0" y="21600"/>
                </a:moveTo>
                <a:lnTo>
                  <a:pt x="0" y="3085"/>
                </a:lnTo>
                <a:lnTo>
                  <a:pt x="1542" y="3085"/>
                </a:lnTo>
                <a:lnTo>
                  <a:pt x="1542" y="1028"/>
                </a:lnTo>
                <a:lnTo>
                  <a:pt x="3857" y="1028"/>
                </a:lnTo>
                <a:lnTo>
                  <a:pt x="3857" y="3085"/>
                </a:lnTo>
                <a:lnTo>
                  <a:pt x="5400" y="3085"/>
                </a:lnTo>
                <a:lnTo>
                  <a:pt x="6942" y="0"/>
                </a:lnTo>
                <a:lnTo>
                  <a:pt x="14657" y="0"/>
                </a:lnTo>
                <a:lnTo>
                  <a:pt x="16200" y="3085"/>
                </a:ln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  <a:path w="21600" h="21600" extrusionOk="0">
                <a:moveTo>
                  <a:pt x="0" y="3085"/>
                </a:move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lnTo>
                  <a:pt x="0" y="3085"/>
                </a:lnTo>
                <a:close/>
              </a:path>
              <a:path w="21600" h="21600" extrusionOk="0">
                <a:moveTo>
                  <a:pt x="10800" y="4800"/>
                </a:moveTo>
                <a:lnTo>
                  <a:pt x="11925" y="4971"/>
                </a:lnTo>
                <a:lnTo>
                  <a:pt x="13017" y="5442"/>
                </a:lnTo>
                <a:lnTo>
                  <a:pt x="14046" y="6128"/>
                </a:lnTo>
                <a:lnTo>
                  <a:pt x="14914" y="7071"/>
                </a:lnTo>
                <a:lnTo>
                  <a:pt x="15621" y="8271"/>
                </a:lnTo>
                <a:lnTo>
                  <a:pt x="16167" y="9514"/>
                </a:lnTo>
                <a:lnTo>
                  <a:pt x="16425" y="11014"/>
                </a:lnTo>
                <a:lnTo>
                  <a:pt x="16585" y="12471"/>
                </a:lnTo>
                <a:lnTo>
                  <a:pt x="16489" y="14014"/>
                </a:lnTo>
                <a:lnTo>
                  <a:pt x="16135" y="15471"/>
                </a:lnTo>
                <a:lnTo>
                  <a:pt x="15621" y="16800"/>
                </a:lnTo>
                <a:lnTo>
                  <a:pt x="14914" y="18000"/>
                </a:lnTo>
                <a:lnTo>
                  <a:pt x="14046" y="18942"/>
                </a:lnTo>
                <a:lnTo>
                  <a:pt x="13050" y="19671"/>
                </a:lnTo>
                <a:lnTo>
                  <a:pt x="11925" y="20057"/>
                </a:lnTo>
                <a:lnTo>
                  <a:pt x="10832" y="20185"/>
                </a:lnTo>
                <a:lnTo>
                  <a:pt x="9675" y="20142"/>
                </a:lnTo>
                <a:lnTo>
                  <a:pt x="8582" y="19628"/>
                </a:lnTo>
                <a:lnTo>
                  <a:pt x="7553" y="18942"/>
                </a:lnTo>
                <a:lnTo>
                  <a:pt x="6717" y="17957"/>
                </a:lnTo>
                <a:lnTo>
                  <a:pt x="5946" y="16842"/>
                </a:lnTo>
                <a:lnTo>
                  <a:pt x="5464" y="15514"/>
                </a:lnTo>
                <a:lnTo>
                  <a:pt x="5078" y="14014"/>
                </a:lnTo>
                <a:lnTo>
                  <a:pt x="5014" y="12514"/>
                </a:lnTo>
                <a:lnTo>
                  <a:pt x="5110" y="11014"/>
                </a:lnTo>
                <a:lnTo>
                  <a:pt x="5528" y="9557"/>
                </a:lnTo>
                <a:lnTo>
                  <a:pt x="6010" y="8228"/>
                </a:lnTo>
                <a:lnTo>
                  <a:pt x="6750" y="7114"/>
                </a:lnTo>
                <a:lnTo>
                  <a:pt x="7650" y="6085"/>
                </a:lnTo>
                <a:lnTo>
                  <a:pt x="8614" y="5400"/>
                </a:lnTo>
                <a:lnTo>
                  <a:pt x="9707" y="4971"/>
                </a:lnTo>
                <a:lnTo>
                  <a:pt x="10800" y="4800"/>
                </a:lnTo>
                <a:close/>
              </a:path>
              <a:path w="21600" h="21600" extrusionOk="0">
                <a:moveTo>
                  <a:pt x="8003" y="8057"/>
                </a:moveTo>
                <a:lnTo>
                  <a:pt x="8807" y="7371"/>
                </a:lnTo>
                <a:lnTo>
                  <a:pt x="9546" y="6985"/>
                </a:lnTo>
                <a:lnTo>
                  <a:pt x="10446" y="6771"/>
                </a:lnTo>
                <a:lnTo>
                  <a:pt x="11217" y="6771"/>
                </a:lnTo>
                <a:lnTo>
                  <a:pt x="12053" y="7028"/>
                </a:lnTo>
                <a:lnTo>
                  <a:pt x="12889" y="7457"/>
                </a:lnTo>
                <a:lnTo>
                  <a:pt x="13628" y="8100"/>
                </a:lnTo>
                <a:lnTo>
                  <a:pt x="14175" y="8871"/>
                </a:lnTo>
                <a:lnTo>
                  <a:pt x="14625" y="9814"/>
                </a:lnTo>
                <a:lnTo>
                  <a:pt x="14978" y="10885"/>
                </a:lnTo>
                <a:lnTo>
                  <a:pt x="15171" y="12042"/>
                </a:lnTo>
                <a:lnTo>
                  <a:pt x="15107" y="13114"/>
                </a:lnTo>
                <a:lnTo>
                  <a:pt x="15042" y="14228"/>
                </a:lnTo>
                <a:lnTo>
                  <a:pt x="14689" y="15257"/>
                </a:lnTo>
                <a:lnTo>
                  <a:pt x="14207" y="16285"/>
                </a:lnTo>
                <a:lnTo>
                  <a:pt x="13596" y="17057"/>
                </a:lnTo>
                <a:lnTo>
                  <a:pt x="12889" y="17657"/>
                </a:lnTo>
                <a:lnTo>
                  <a:pt x="12053" y="18085"/>
                </a:lnTo>
                <a:lnTo>
                  <a:pt x="11185" y="18257"/>
                </a:lnTo>
                <a:lnTo>
                  <a:pt x="10414" y="18214"/>
                </a:lnTo>
                <a:lnTo>
                  <a:pt x="9546" y="18042"/>
                </a:lnTo>
                <a:lnTo>
                  <a:pt x="8742" y="17614"/>
                </a:lnTo>
                <a:lnTo>
                  <a:pt x="8003" y="17014"/>
                </a:lnTo>
                <a:lnTo>
                  <a:pt x="7457" y="16242"/>
                </a:lnTo>
                <a:lnTo>
                  <a:pt x="6975" y="15257"/>
                </a:lnTo>
                <a:lnTo>
                  <a:pt x="6653" y="14142"/>
                </a:lnTo>
                <a:lnTo>
                  <a:pt x="6492" y="13114"/>
                </a:lnTo>
                <a:lnTo>
                  <a:pt x="6525" y="11914"/>
                </a:lnTo>
                <a:lnTo>
                  <a:pt x="6621" y="10842"/>
                </a:lnTo>
                <a:lnTo>
                  <a:pt x="6942" y="9771"/>
                </a:lnTo>
                <a:lnTo>
                  <a:pt x="7457" y="8785"/>
                </a:lnTo>
                <a:lnTo>
                  <a:pt x="8003" y="805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Photo"/>
          <p:cNvSpPr>
            <a:spLocks noEditPoints="1" noChangeArrowheads="1"/>
          </p:cNvSpPr>
          <p:nvPr/>
        </p:nvSpPr>
        <p:spPr bwMode="auto">
          <a:xfrm>
            <a:off x="5726263" y="2688203"/>
            <a:ext cx="1611438" cy="1070970"/>
          </a:xfrm>
          <a:custGeom>
            <a:avLst/>
            <a:gdLst>
              <a:gd name="T0" fmla="*/ 0 w 21600"/>
              <a:gd name="T1" fmla="*/ 2147483647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w 21600"/>
              <a:gd name="T13" fmla="*/ 2147483647 h 21600"/>
              <a:gd name="T14" fmla="*/ 0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61 w 21600"/>
              <a:gd name="T25" fmla="*/ 22454 h 21600"/>
              <a:gd name="T26" fmla="*/ 21069 w 21600"/>
              <a:gd name="T27" fmla="*/ 30282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 extrusionOk="0">
                <a:moveTo>
                  <a:pt x="0" y="21600"/>
                </a:moveTo>
                <a:lnTo>
                  <a:pt x="0" y="3085"/>
                </a:lnTo>
                <a:lnTo>
                  <a:pt x="1542" y="3085"/>
                </a:lnTo>
                <a:lnTo>
                  <a:pt x="1542" y="1028"/>
                </a:lnTo>
                <a:lnTo>
                  <a:pt x="3857" y="1028"/>
                </a:lnTo>
                <a:lnTo>
                  <a:pt x="3857" y="3085"/>
                </a:lnTo>
                <a:lnTo>
                  <a:pt x="5400" y="3085"/>
                </a:lnTo>
                <a:lnTo>
                  <a:pt x="6942" y="0"/>
                </a:lnTo>
                <a:lnTo>
                  <a:pt x="14657" y="0"/>
                </a:lnTo>
                <a:lnTo>
                  <a:pt x="16200" y="3085"/>
                </a:ln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  <a:path w="21600" h="21600" extrusionOk="0">
                <a:moveTo>
                  <a:pt x="0" y="3085"/>
                </a:move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lnTo>
                  <a:pt x="0" y="3085"/>
                </a:lnTo>
                <a:close/>
              </a:path>
              <a:path w="21600" h="21600" extrusionOk="0">
                <a:moveTo>
                  <a:pt x="10800" y="4800"/>
                </a:moveTo>
                <a:lnTo>
                  <a:pt x="11925" y="4971"/>
                </a:lnTo>
                <a:lnTo>
                  <a:pt x="13017" y="5442"/>
                </a:lnTo>
                <a:lnTo>
                  <a:pt x="14046" y="6128"/>
                </a:lnTo>
                <a:lnTo>
                  <a:pt x="14914" y="7071"/>
                </a:lnTo>
                <a:lnTo>
                  <a:pt x="15621" y="8271"/>
                </a:lnTo>
                <a:lnTo>
                  <a:pt x="16167" y="9514"/>
                </a:lnTo>
                <a:lnTo>
                  <a:pt x="16425" y="11014"/>
                </a:lnTo>
                <a:lnTo>
                  <a:pt x="16585" y="12471"/>
                </a:lnTo>
                <a:lnTo>
                  <a:pt x="16489" y="14014"/>
                </a:lnTo>
                <a:lnTo>
                  <a:pt x="16135" y="15471"/>
                </a:lnTo>
                <a:lnTo>
                  <a:pt x="15621" y="16800"/>
                </a:lnTo>
                <a:lnTo>
                  <a:pt x="14914" y="18000"/>
                </a:lnTo>
                <a:lnTo>
                  <a:pt x="14046" y="18942"/>
                </a:lnTo>
                <a:lnTo>
                  <a:pt x="13050" y="19671"/>
                </a:lnTo>
                <a:lnTo>
                  <a:pt x="11925" y="20057"/>
                </a:lnTo>
                <a:lnTo>
                  <a:pt x="10832" y="20185"/>
                </a:lnTo>
                <a:lnTo>
                  <a:pt x="9675" y="20142"/>
                </a:lnTo>
                <a:lnTo>
                  <a:pt x="8582" y="19628"/>
                </a:lnTo>
                <a:lnTo>
                  <a:pt x="7553" y="18942"/>
                </a:lnTo>
                <a:lnTo>
                  <a:pt x="6717" y="17957"/>
                </a:lnTo>
                <a:lnTo>
                  <a:pt x="5946" y="16842"/>
                </a:lnTo>
                <a:lnTo>
                  <a:pt x="5464" y="15514"/>
                </a:lnTo>
                <a:lnTo>
                  <a:pt x="5078" y="14014"/>
                </a:lnTo>
                <a:lnTo>
                  <a:pt x="5014" y="12514"/>
                </a:lnTo>
                <a:lnTo>
                  <a:pt x="5110" y="11014"/>
                </a:lnTo>
                <a:lnTo>
                  <a:pt x="5528" y="9557"/>
                </a:lnTo>
                <a:lnTo>
                  <a:pt x="6010" y="8228"/>
                </a:lnTo>
                <a:lnTo>
                  <a:pt x="6750" y="7114"/>
                </a:lnTo>
                <a:lnTo>
                  <a:pt x="7650" y="6085"/>
                </a:lnTo>
                <a:lnTo>
                  <a:pt x="8614" y="5400"/>
                </a:lnTo>
                <a:lnTo>
                  <a:pt x="9707" y="4971"/>
                </a:lnTo>
                <a:lnTo>
                  <a:pt x="10800" y="4800"/>
                </a:lnTo>
                <a:close/>
              </a:path>
              <a:path w="21600" h="21600" extrusionOk="0">
                <a:moveTo>
                  <a:pt x="8003" y="8057"/>
                </a:moveTo>
                <a:lnTo>
                  <a:pt x="8807" y="7371"/>
                </a:lnTo>
                <a:lnTo>
                  <a:pt x="9546" y="6985"/>
                </a:lnTo>
                <a:lnTo>
                  <a:pt x="10446" y="6771"/>
                </a:lnTo>
                <a:lnTo>
                  <a:pt x="11217" y="6771"/>
                </a:lnTo>
                <a:lnTo>
                  <a:pt x="12053" y="7028"/>
                </a:lnTo>
                <a:lnTo>
                  <a:pt x="12889" y="7457"/>
                </a:lnTo>
                <a:lnTo>
                  <a:pt x="13628" y="8100"/>
                </a:lnTo>
                <a:lnTo>
                  <a:pt x="14175" y="8871"/>
                </a:lnTo>
                <a:lnTo>
                  <a:pt x="14625" y="9814"/>
                </a:lnTo>
                <a:lnTo>
                  <a:pt x="14978" y="10885"/>
                </a:lnTo>
                <a:lnTo>
                  <a:pt x="15171" y="12042"/>
                </a:lnTo>
                <a:lnTo>
                  <a:pt x="15107" y="13114"/>
                </a:lnTo>
                <a:lnTo>
                  <a:pt x="15042" y="14228"/>
                </a:lnTo>
                <a:lnTo>
                  <a:pt x="14689" y="15257"/>
                </a:lnTo>
                <a:lnTo>
                  <a:pt x="14207" y="16285"/>
                </a:lnTo>
                <a:lnTo>
                  <a:pt x="13596" y="17057"/>
                </a:lnTo>
                <a:lnTo>
                  <a:pt x="12889" y="17657"/>
                </a:lnTo>
                <a:lnTo>
                  <a:pt x="12053" y="18085"/>
                </a:lnTo>
                <a:lnTo>
                  <a:pt x="11185" y="18257"/>
                </a:lnTo>
                <a:lnTo>
                  <a:pt x="10414" y="18214"/>
                </a:lnTo>
                <a:lnTo>
                  <a:pt x="9546" y="18042"/>
                </a:lnTo>
                <a:lnTo>
                  <a:pt x="8742" y="17614"/>
                </a:lnTo>
                <a:lnTo>
                  <a:pt x="8003" y="17014"/>
                </a:lnTo>
                <a:lnTo>
                  <a:pt x="7457" y="16242"/>
                </a:lnTo>
                <a:lnTo>
                  <a:pt x="6975" y="15257"/>
                </a:lnTo>
                <a:lnTo>
                  <a:pt x="6653" y="14142"/>
                </a:lnTo>
                <a:lnTo>
                  <a:pt x="6492" y="13114"/>
                </a:lnTo>
                <a:lnTo>
                  <a:pt x="6525" y="11914"/>
                </a:lnTo>
                <a:lnTo>
                  <a:pt x="6621" y="10842"/>
                </a:lnTo>
                <a:lnTo>
                  <a:pt x="6942" y="9771"/>
                </a:lnTo>
                <a:lnTo>
                  <a:pt x="7457" y="8785"/>
                </a:lnTo>
                <a:lnTo>
                  <a:pt x="8003" y="8057"/>
                </a:lnTo>
                <a:close/>
              </a:path>
            </a:pathLst>
          </a:custGeom>
          <a:solidFill>
            <a:srgbClr val="00206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01759" y="1154644"/>
            <a:ext cx="74295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Treat measurement outcomes as gravitationally stable regions of </a:t>
            </a:r>
            <a:r>
              <a:rPr lang="en-US" sz="2000" i="1" dirty="0">
                <a:solidFill>
                  <a:srgbClr val="FF0000"/>
                </a:solidFill>
                <a:latin typeface="Times New Roman"/>
                <a:cs typeface="Times New Roman"/>
              </a:rPr>
              <a:t>I </a:t>
            </a:r>
            <a:r>
              <a:rPr lang="en-US" sz="2000" dirty="0" smtClean="0"/>
              <a:t>(</a:t>
            </a:r>
            <a:r>
              <a:rPr lang="en-US" sz="2000" dirty="0" err="1" smtClean="0"/>
              <a:t>cf</a:t>
            </a:r>
            <a:r>
              <a:rPr lang="en-US" sz="2000" dirty="0" smtClean="0"/>
              <a:t> Penrose, </a:t>
            </a:r>
            <a:r>
              <a:rPr lang="en-US" sz="2000" dirty="0" err="1" smtClean="0"/>
              <a:t>Diósi</a:t>
            </a:r>
            <a:r>
              <a:rPr lang="en-US" sz="2000" dirty="0" smtClean="0"/>
              <a:t>, </a:t>
            </a:r>
            <a:r>
              <a:rPr lang="en-US" sz="2000" dirty="0" err="1" smtClean="0"/>
              <a:t>Gisin</a:t>
            </a:r>
            <a:r>
              <a:rPr lang="en-US" sz="2000" dirty="0" smtClean="0"/>
              <a:t>, Percival </a:t>
            </a:r>
            <a:r>
              <a:rPr lang="en-US" sz="2000" dirty="0" err="1" smtClean="0"/>
              <a:t>etc</a:t>
            </a:r>
            <a:r>
              <a:rPr lang="en-US" sz="2000" dirty="0" smtClean="0"/>
              <a:t>). Label points in </a:t>
            </a:r>
            <a:r>
              <a:rPr lang="en-US" sz="20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I </a:t>
            </a:r>
            <a:r>
              <a:rPr lang="en-US" sz="2000" dirty="0" smtClean="0"/>
              <a:t>according to which “basin of attraction” that point belongs (</a:t>
            </a:r>
            <a:r>
              <a:rPr lang="en-US" sz="2000" dirty="0" err="1" smtClean="0"/>
              <a:t>cf</a:t>
            </a:r>
            <a:r>
              <a:rPr lang="en-US" sz="2000" dirty="0" smtClean="0"/>
              <a:t> symbolic dynamics). </a:t>
            </a:r>
            <a:endParaRPr lang="en-US" sz="2000" dirty="0"/>
          </a:p>
        </p:txBody>
      </p:sp>
      <p:sp>
        <p:nvSpPr>
          <p:cNvPr id="46" name="TextBox 45"/>
          <p:cNvSpPr txBox="1"/>
          <p:nvPr/>
        </p:nvSpPr>
        <p:spPr>
          <a:xfrm>
            <a:off x="3790271" y="5875786"/>
            <a:ext cx="1935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“riddled” basins of attraction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39340" y="436167"/>
            <a:ext cx="7644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Measurement and the Geometry of </a:t>
            </a:r>
            <a:r>
              <a:rPr lang="en-US" sz="28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I</a:t>
            </a:r>
            <a:endParaRPr lang="en-US" sz="2800" i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7" name="TextBox 2"/>
          <p:cNvSpPr txBox="1">
            <a:spLocks noChangeArrowheads="1"/>
          </p:cNvSpPr>
          <p:nvPr/>
        </p:nvSpPr>
        <p:spPr bwMode="auto">
          <a:xfrm>
            <a:off x="6253714" y="5513308"/>
            <a:ext cx="203391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200" dirty="0"/>
              <a:t>Cantor Set generated by 2</a:t>
            </a:r>
            <a:r>
              <a:rPr lang="en-GB" sz="1200" baseline="30000" dirty="0"/>
              <a:t>3</a:t>
            </a:r>
            <a:r>
              <a:rPr lang="en-GB" sz="1200" dirty="0"/>
              <a:t> intervals with reduction factor 1/2</a:t>
            </a:r>
            <a:r>
              <a:rPr lang="en-GB" sz="1200" baseline="30000" dirty="0"/>
              <a:t>4</a:t>
            </a:r>
            <a:r>
              <a:rPr lang="en-GB" sz="1200" dirty="0"/>
              <a:t>. D=3/4 </a:t>
            </a:r>
          </a:p>
          <a:p>
            <a:pPr algn="ctr"/>
            <a:r>
              <a:rPr lang="en-GB" sz="1200" dirty="0"/>
              <a:t>Coloured </a:t>
            </a:r>
            <a:r>
              <a:rPr lang="en-GB" sz="1200" dirty="0">
                <a:solidFill>
                  <a:srgbClr val="FF0000"/>
                </a:solidFill>
              </a:rPr>
              <a:t>red</a:t>
            </a:r>
            <a:r>
              <a:rPr lang="en-GB" sz="1200" dirty="0"/>
              <a:t>, </a:t>
            </a:r>
            <a:r>
              <a:rPr lang="en-GB" sz="1200" dirty="0">
                <a:solidFill>
                  <a:srgbClr val="0070C0"/>
                </a:solidFill>
              </a:rPr>
              <a:t>blue</a:t>
            </a:r>
            <a:r>
              <a:rPr lang="en-GB" sz="1200" dirty="0"/>
              <a:t> </a:t>
            </a:r>
            <a:r>
              <a:rPr lang="en-GB" sz="1200" dirty="0" smtClean="0"/>
              <a:t>according to a specific rule….. </a:t>
            </a:r>
            <a:endParaRPr lang="en-US" sz="1200" baseline="30000" dirty="0"/>
          </a:p>
        </p:txBody>
      </p:sp>
      <p:pic>
        <p:nvPicPr>
          <p:cNvPr id="18" name="Picture 1" descr="forTim.jpg"/>
          <p:cNvPicPr>
            <a:picLocks noChangeAspect="1"/>
          </p:cNvPicPr>
          <p:nvPr/>
        </p:nvPicPr>
        <p:blipFill>
          <a:blip r:embed="rId3" cstate="print"/>
          <a:srcRect l="9039" t="80450" r="12190" b="8000"/>
          <a:stretch>
            <a:fillRect/>
          </a:stretch>
        </p:blipFill>
        <p:spPr bwMode="auto">
          <a:xfrm>
            <a:off x="676479" y="4509219"/>
            <a:ext cx="7200900" cy="125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" descr="forTim.jpg"/>
          <p:cNvPicPr>
            <a:picLocks noChangeAspect="1"/>
          </p:cNvPicPr>
          <p:nvPr/>
        </p:nvPicPr>
        <p:blipFill rotWithShape="1">
          <a:blip r:embed="rId3" cstate="print"/>
          <a:srcRect l="79615" t="84195" r="15248" b="8474"/>
          <a:stretch/>
        </p:blipFill>
        <p:spPr bwMode="auto">
          <a:xfrm>
            <a:off x="7846322" y="4793379"/>
            <a:ext cx="469603" cy="954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5" name="Straight Arrow Connector 44"/>
          <p:cNvCxnSpPr/>
          <p:nvPr/>
        </p:nvCxnSpPr>
        <p:spPr bwMode="auto">
          <a:xfrm flipV="1">
            <a:off x="4805703" y="5335241"/>
            <a:ext cx="0" cy="50800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Curved Connector 29"/>
          <p:cNvCxnSpPr/>
          <p:nvPr/>
        </p:nvCxnSpPr>
        <p:spPr bwMode="auto">
          <a:xfrm rot="5400000" flipH="1" flipV="1">
            <a:off x="1422031" y="3827820"/>
            <a:ext cx="1000316" cy="998553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Curved Connector 20"/>
          <p:cNvCxnSpPr/>
          <p:nvPr/>
        </p:nvCxnSpPr>
        <p:spPr bwMode="auto">
          <a:xfrm rot="16200000" flipV="1">
            <a:off x="3561603" y="3732473"/>
            <a:ext cx="1135789" cy="1045394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3" name="Curved Connector 42"/>
          <p:cNvCxnSpPr/>
          <p:nvPr/>
        </p:nvCxnSpPr>
        <p:spPr bwMode="auto">
          <a:xfrm rot="5400000" flipH="1" flipV="1">
            <a:off x="1269637" y="3827823"/>
            <a:ext cx="1000316" cy="998553"/>
          </a:xfrm>
          <a:prstGeom prst="curvedConnector3">
            <a:avLst>
              <a:gd name="adj1" fmla="val 58464"/>
            </a:avLst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2" name="Curved Connector 41"/>
          <p:cNvCxnSpPr/>
          <p:nvPr/>
        </p:nvCxnSpPr>
        <p:spPr bwMode="auto">
          <a:xfrm rot="16200000" flipV="1">
            <a:off x="7213794" y="3792846"/>
            <a:ext cx="1034206" cy="966860"/>
          </a:xfrm>
          <a:prstGeom prst="curvedConnector3">
            <a:avLst/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7" name="Curved Connector 46"/>
          <p:cNvCxnSpPr/>
          <p:nvPr/>
        </p:nvCxnSpPr>
        <p:spPr bwMode="auto">
          <a:xfrm rot="16200000" flipV="1">
            <a:off x="7095266" y="3826715"/>
            <a:ext cx="1034206" cy="966860"/>
          </a:xfrm>
          <a:prstGeom prst="curvedConnector3">
            <a:avLst>
              <a:gd name="adj1" fmla="val 41813"/>
            </a:avLst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8" name="Curved Connector 47"/>
          <p:cNvCxnSpPr/>
          <p:nvPr/>
        </p:nvCxnSpPr>
        <p:spPr bwMode="auto">
          <a:xfrm rot="5400000" flipH="1" flipV="1">
            <a:off x="4782763" y="3866812"/>
            <a:ext cx="1000307" cy="920560"/>
          </a:xfrm>
          <a:prstGeom prst="curvedConnector3">
            <a:avLst/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0" name="Picture 5" descr="Palmer_fig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073" y="2950168"/>
            <a:ext cx="1096812" cy="8767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4199470" y="3992069"/>
            <a:ext cx="111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Gravitational instability</a:t>
            </a:r>
            <a:endParaRPr lang="en-US" sz="12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2745358"/>
              </p:ext>
            </p:extLst>
          </p:nvPr>
        </p:nvGraphicFramePr>
        <p:xfrm>
          <a:off x="500804" y="5489407"/>
          <a:ext cx="2277921" cy="4940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73" name="Equation" r:id="rId5" imgW="1054100" imgH="228600" progId="Equation.DSMT4">
                  <p:embed/>
                </p:oleObj>
              </mc:Choice>
              <mc:Fallback>
                <p:oleObj name="Equation" r:id="rId5" imgW="10541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0804" y="5489407"/>
                        <a:ext cx="2277921" cy="4940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60753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115" y="275098"/>
            <a:ext cx="5607395" cy="6910359"/>
          </a:xfrm>
          <a:prstGeom prst="rect">
            <a:avLst/>
          </a:prstGeom>
        </p:spPr>
      </p:pic>
      <p:sp>
        <p:nvSpPr>
          <p:cNvPr id="6" name="Connector 5"/>
          <p:cNvSpPr/>
          <p:nvPr/>
        </p:nvSpPr>
        <p:spPr>
          <a:xfrm>
            <a:off x="1709204" y="593525"/>
            <a:ext cx="4557905" cy="1958579"/>
          </a:xfrm>
          <a:prstGeom prst="flowChartConnector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634977" y="1074776"/>
            <a:ext cx="20296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Operators which describe </a:t>
            </a:r>
            <a:r>
              <a:rPr lang="en-US" dirty="0" err="1" smtClean="0">
                <a:solidFill>
                  <a:srgbClr val="FF0000"/>
                </a:solidFill>
              </a:rPr>
              <a:t>labelling</a:t>
            </a:r>
            <a:r>
              <a:rPr lang="en-US" dirty="0" smtClean="0">
                <a:solidFill>
                  <a:srgbClr val="FF0000"/>
                </a:solidFill>
              </a:rPr>
              <a:t> of </a:t>
            </a:r>
            <a:r>
              <a:rPr lang="en-US" i="1" dirty="0" smtClean="0">
                <a:solidFill>
                  <a:srgbClr val="FF0000"/>
                </a:solidFill>
              </a:rPr>
              <a:t>I</a:t>
            </a:r>
            <a:r>
              <a:rPr lang="en-US" dirty="0" smtClean="0">
                <a:solidFill>
                  <a:srgbClr val="FF0000"/>
                </a:solidFill>
              </a:rPr>
              <a:t>. Have </a:t>
            </a:r>
            <a:r>
              <a:rPr lang="en-US" dirty="0" err="1" smtClean="0">
                <a:solidFill>
                  <a:srgbClr val="FF0000"/>
                </a:solidFill>
              </a:rPr>
              <a:t>quaternionic</a:t>
            </a:r>
            <a:r>
              <a:rPr lang="en-US" dirty="0" smtClean="0">
                <a:solidFill>
                  <a:srgbClr val="FF0000"/>
                </a:solidFill>
              </a:rPr>
              <a:t> structure.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Picture 1" descr="forTim.jpg"/>
          <p:cNvPicPr>
            <a:picLocks noChangeAspect="1"/>
          </p:cNvPicPr>
          <p:nvPr/>
        </p:nvPicPr>
        <p:blipFill>
          <a:blip r:embed="rId3" cstate="print"/>
          <a:srcRect l="9039" t="80450" r="12190" b="8000"/>
          <a:stretch>
            <a:fillRect/>
          </a:stretch>
        </p:blipFill>
        <p:spPr bwMode="auto">
          <a:xfrm>
            <a:off x="6634990" y="593525"/>
            <a:ext cx="1862810" cy="323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78332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4017567"/>
              </p:ext>
            </p:extLst>
          </p:nvPr>
        </p:nvGraphicFramePr>
        <p:xfrm>
          <a:off x="1762503" y="1214262"/>
          <a:ext cx="2449512" cy="156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88" name="Equation" r:id="rId5" imgW="1130300" imgH="647700" progId="Equation.DSMT4">
                  <p:embed/>
                </p:oleObj>
              </mc:Choice>
              <mc:Fallback>
                <p:oleObj name="Equation" r:id="rId5" imgW="1130300" imgH="647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2503" y="1214262"/>
                        <a:ext cx="2449512" cy="15652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5" descr="Gleick_CHAOS-cove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75886" y="3398181"/>
            <a:ext cx="1612534" cy="2446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9"/>
          <p:cNvSpPr txBox="1">
            <a:spLocks noChangeArrowheads="1"/>
          </p:cNvSpPr>
          <p:nvPr/>
        </p:nvSpPr>
        <p:spPr bwMode="auto">
          <a:xfrm rot="10800000" flipV="1">
            <a:off x="5112717" y="3459975"/>
            <a:ext cx="346162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GB" sz="4400" b="1" dirty="0" smtClean="0">
                <a:solidFill>
                  <a:srgbClr val="FF3300"/>
                </a:solidFill>
              </a:rPr>
              <a:t>The Butterfly Effect.</a:t>
            </a:r>
            <a:endParaRPr lang="en-US" sz="4400" b="1" dirty="0">
              <a:solidFill>
                <a:srgbClr val="FF3300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4212015" y="3972352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Judith.avi">
            <a:hlinkClick r:id="" action="ppaction://media"/>
          </p:cNvPr>
          <p:cNvPicPr>
            <a:picLocks noRot="1" noChangeAspect="1" noChangeArrowheads="1"/>
          </p:cNvPicPr>
          <p:nvPr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53364" y="537579"/>
            <a:ext cx="3900065" cy="286060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7" name="Right Arrow 6"/>
          <p:cNvSpPr/>
          <p:nvPr/>
        </p:nvSpPr>
        <p:spPr>
          <a:xfrm>
            <a:off x="4295845" y="1639464"/>
            <a:ext cx="473641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5533" y="537579"/>
            <a:ext cx="1359002" cy="1677104"/>
          </a:xfrm>
          <a:prstGeom prst="rect">
            <a:avLst/>
          </a:prstGeom>
          <a:noFill/>
        </p:spPr>
      </p:pic>
      <p:pic>
        <p:nvPicPr>
          <p:cNvPr id="9" name="Picture 8" descr="poincare.jpe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408" y="5248406"/>
            <a:ext cx="1088421" cy="147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12717" y="5600361"/>
            <a:ext cx="2213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But what about…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238352" y="5665745"/>
            <a:ext cx="319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?</a:t>
            </a:r>
          </a:p>
        </p:txBody>
      </p:sp>
      <p:pic>
        <p:nvPicPr>
          <p:cNvPr id="12" name="Picture 11" descr="lorenz_1963.png"/>
          <p:cNvPicPr>
            <a:picLocks noChangeAspect="1"/>
          </p:cNvPicPr>
          <p:nvPr/>
        </p:nvPicPr>
        <p:blipFill>
          <a:blip r:embed="rId11" cstate="print"/>
          <a:srcRect l="26375" t="3991" r="23225"/>
          <a:stretch>
            <a:fillRect/>
          </a:stretch>
        </p:blipFill>
        <p:spPr>
          <a:xfrm>
            <a:off x="106264" y="2311403"/>
            <a:ext cx="1498271" cy="166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942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/>
      <p:bldP spid="5" grpId="0" animBg="1"/>
      <p:bldP spid="10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ahorsespiral-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98186" y="2648857"/>
            <a:ext cx="3116377" cy="23372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27237" y="435428"/>
            <a:ext cx="60113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The Quantum Wave Function as a Logarithmic  Oscillation in State Space?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13727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75557" y="1667596"/>
            <a:ext cx="442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31343" y="1667596"/>
            <a:ext cx="442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39293" y="1667596"/>
            <a:ext cx="442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" name="Picture 22" descr="MCj0441310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92646" y="750379"/>
            <a:ext cx="296839" cy="35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2" descr="MCj0441310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34340" y="995448"/>
            <a:ext cx="296839" cy="35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 bwMode="auto">
          <a:xfrm>
            <a:off x="2468865" y="928473"/>
            <a:ext cx="797603" cy="427327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4000480" y="928473"/>
            <a:ext cx="797603" cy="427327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5532212" y="914689"/>
            <a:ext cx="797603" cy="427327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3266468" y="1011565"/>
            <a:ext cx="734012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4798083" y="1011565"/>
            <a:ext cx="734012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6331896" y="1011565"/>
            <a:ext cx="734012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6341856" y="1258925"/>
            <a:ext cx="734012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3266468" y="1302579"/>
            <a:ext cx="314773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4809953" y="1294926"/>
            <a:ext cx="314773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Rectangle 23"/>
          <p:cNvSpPr/>
          <p:nvPr/>
        </p:nvSpPr>
        <p:spPr bwMode="auto">
          <a:xfrm>
            <a:off x="6947861" y="1158329"/>
            <a:ext cx="256014" cy="179859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5124726" y="1190504"/>
            <a:ext cx="256014" cy="179859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3596947" y="1226398"/>
            <a:ext cx="256014" cy="179859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6937901" y="921635"/>
            <a:ext cx="256014" cy="179859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551955" y="879080"/>
            <a:ext cx="714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S-G</a:t>
            </a:r>
          </a:p>
          <a:p>
            <a:r>
              <a:rPr lang="en-US" sz="1400" dirty="0" smtClean="0"/>
              <a:t>z axis</a:t>
            </a:r>
            <a:endParaRPr lang="en-US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5591559" y="861109"/>
            <a:ext cx="714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S-G</a:t>
            </a:r>
          </a:p>
          <a:p>
            <a:r>
              <a:rPr lang="en-US" sz="1400" dirty="0" smtClean="0"/>
              <a:t>z axis</a:t>
            </a:r>
            <a:endParaRPr lang="en-US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4038438" y="879120"/>
            <a:ext cx="714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S-G</a:t>
            </a:r>
          </a:p>
          <a:p>
            <a:r>
              <a:rPr lang="en-US" sz="1400" dirty="0"/>
              <a:t>x</a:t>
            </a:r>
            <a:r>
              <a:rPr lang="en-US" sz="1400" dirty="0" smtClean="0"/>
              <a:t> axis</a:t>
            </a:r>
            <a:endParaRPr lang="en-US" sz="1400" dirty="0"/>
          </a:p>
        </p:txBody>
      </p:sp>
      <p:sp>
        <p:nvSpPr>
          <p:cNvPr id="31" name="Rectangle 30"/>
          <p:cNvSpPr/>
          <p:nvPr/>
        </p:nvSpPr>
        <p:spPr bwMode="auto">
          <a:xfrm>
            <a:off x="1492131" y="1019188"/>
            <a:ext cx="620644" cy="263477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450589" y="1007318"/>
            <a:ext cx="7096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</a:t>
            </a:r>
            <a:endParaRPr lang="en-US" sz="1200" dirty="0"/>
          </a:p>
        </p:txBody>
      </p:sp>
      <p:cxnSp>
        <p:nvCxnSpPr>
          <p:cNvPr id="34" name="Straight Connector 33"/>
          <p:cNvCxnSpPr/>
          <p:nvPr/>
        </p:nvCxnSpPr>
        <p:spPr bwMode="auto">
          <a:xfrm>
            <a:off x="2124645" y="1158329"/>
            <a:ext cx="344220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7" name="TextBox 36"/>
          <p:cNvSpPr txBox="1"/>
          <p:nvPr/>
        </p:nvSpPr>
        <p:spPr>
          <a:xfrm>
            <a:off x="3393449" y="718449"/>
            <a:ext cx="4069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z</a:t>
            </a:r>
            <a:r>
              <a:rPr lang="en-US" sz="1200" baseline="-25000" dirty="0" smtClean="0"/>
              <a:t>+</a:t>
            </a:r>
            <a:endParaRPr lang="en-US" sz="1200" dirty="0"/>
          </a:p>
        </p:txBody>
      </p:sp>
      <p:sp>
        <p:nvSpPr>
          <p:cNvPr id="38" name="TextBox 37"/>
          <p:cNvSpPr txBox="1"/>
          <p:nvPr/>
        </p:nvSpPr>
        <p:spPr>
          <a:xfrm>
            <a:off x="6435637" y="722695"/>
            <a:ext cx="4069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z</a:t>
            </a:r>
            <a:r>
              <a:rPr lang="en-US" sz="1200" baseline="-25000" dirty="0" smtClean="0">
                <a:solidFill>
                  <a:srgbClr val="000000"/>
                </a:solidFill>
              </a:rPr>
              <a:t>+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988532" y="718449"/>
            <a:ext cx="4069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x</a:t>
            </a:r>
            <a:r>
              <a:rPr lang="en-US" sz="1200" baseline="-25000" dirty="0" smtClean="0">
                <a:solidFill>
                  <a:srgbClr val="000000"/>
                </a:solidFill>
              </a:rPr>
              <a:t>+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773776" y="1358776"/>
            <a:ext cx="4069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x</a:t>
            </a:r>
            <a:r>
              <a:rPr lang="en-US" sz="1200" baseline="-25000" dirty="0" smtClean="0">
                <a:solidFill>
                  <a:srgbClr val="000000"/>
                </a:solidFill>
              </a:rPr>
              <a:t>-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283203" y="1346907"/>
            <a:ext cx="4069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z</a:t>
            </a:r>
            <a:r>
              <a:rPr lang="en-US" sz="1200" baseline="-25000" dirty="0" smtClean="0">
                <a:solidFill>
                  <a:srgbClr val="000000"/>
                </a:solidFill>
              </a:rPr>
              <a:t>-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439467" y="1301766"/>
            <a:ext cx="4069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z</a:t>
            </a:r>
            <a:r>
              <a:rPr lang="en-US" sz="1200" baseline="-25000" dirty="0" smtClean="0">
                <a:solidFill>
                  <a:srgbClr val="000000"/>
                </a:solidFill>
              </a:rPr>
              <a:t>-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3779" y="2062092"/>
            <a:ext cx="65519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Often used to introduce the mystery of quantum theory – and, by analogy with </a:t>
            </a:r>
            <a:r>
              <a:rPr lang="en-US" dirty="0" err="1" smtClean="0"/>
              <a:t>polarisation</a:t>
            </a:r>
            <a:r>
              <a:rPr lang="en-US" dirty="0" smtClean="0"/>
              <a:t> in classical electromagnetism, to introduce the quantum spin state as a linear superposition of basis vectors (</a:t>
            </a:r>
            <a:r>
              <a:rPr lang="en-US" dirty="0" err="1" smtClean="0"/>
              <a:t>eg</a:t>
            </a:r>
            <a:r>
              <a:rPr lang="en-US" dirty="0" smtClean="0"/>
              <a:t> Sakurai, 1994). 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2261853" y="3810021"/>
            <a:ext cx="582945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6" name="Rectangle 15"/>
          <p:cNvSpPr/>
          <p:nvPr/>
        </p:nvSpPr>
        <p:spPr bwMode="auto">
          <a:xfrm>
            <a:off x="2833701" y="3556031"/>
            <a:ext cx="442780" cy="5080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43" name="Straight Connector 42"/>
          <p:cNvCxnSpPr/>
          <p:nvPr/>
        </p:nvCxnSpPr>
        <p:spPr bwMode="auto">
          <a:xfrm>
            <a:off x="3267702" y="3810021"/>
            <a:ext cx="582945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44" name="Rectangle 43"/>
          <p:cNvSpPr/>
          <p:nvPr/>
        </p:nvSpPr>
        <p:spPr bwMode="auto">
          <a:xfrm>
            <a:off x="3869647" y="3589897"/>
            <a:ext cx="442780" cy="5080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45" name="Straight Connector 44"/>
          <p:cNvCxnSpPr/>
          <p:nvPr/>
        </p:nvCxnSpPr>
        <p:spPr bwMode="auto">
          <a:xfrm>
            <a:off x="2261856" y="4775205"/>
            <a:ext cx="582945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46" name="Rectangle 45"/>
          <p:cNvSpPr/>
          <p:nvPr/>
        </p:nvSpPr>
        <p:spPr bwMode="auto">
          <a:xfrm>
            <a:off x="2833704" y="4521215"/>
            <a:ext cx="442780" cy="5080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47" name="Straight Connector 46"/>
          <p:cNvCxnSpPr/>
          <p:nvPr/>
        </p:nvCxnSpPr>
        <p:spPr bwMode="auto">
          <a:xfrm>
            <a:off x="3267705" y="4775205"/>
            <a:ext cx="582945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48" name="Rectangle 47"/>
          <p:cNvSpPr/>
          <p:nvPr/>
        </p:nvSpPr>
        <p:spPr bwMode="auto">
          <a:xfrm>
            <a:off x="3869650" y="4555081"/>
            <a:ext cx="442780" cy="5080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49" name="Straight Connector 48"/>
          <p:cNvCxnSpPr/>
          <p:nvPr/>
        </p:nvCxnSpPr>
        <p:spPr bwMode="auto">
          <a:xfrm>
            <a:off x="4344615" y="4775205"/>
            <a:ext cx="582945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50" name="Rectangle 49"/>
          <p:cNvSpPr/>
          <p:nvPr/>
        </p:nvSpPr>
        <p:spPr bwMode="auto">
          <a:xfrm>
            <a:off x="4916463" y="4555081"/>
            <a:ext cx="442780" cy="5080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57" name="Picture 22" descr="MCj0441310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7444" y="4353057"/>
            <a:ext cx="668153" cy="801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8" name="Straight Connector 57"/>
          <p:cNvCxnSpPr/>
          <p:nvPr/>
        </p:nvCxnSpPr>
        <p:spPr bwMode="auto">
          <a:xfrm>
            <a:off x="5367818" y="4775205"/>
            <a:ext cx="582945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pic>
        <p:nvPicPr>
          <p:cNvPr id="59" name="Picture 23" descr="MCj04395840000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69482" y="3606842"/>
            <a:ext cx="611784" cy="517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1378569"/>
              </p:ext>
            </p:extLst>
          </p:nvPr>
        </p:nvGraphicFramePr>
        <p:xfrm>
          <a:off x="3869894" y="4538148"/>
          <a:ext cx="492801" cy="4928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54" name="Equation" r:id="rId5" imgW="165100" imgH="165100" progId="Equation.DSMT4">
                  <p:embed/>
                </p:oleObj>
              </mc:Choice>
              <mc:Fallback>
                <p:oleObj name="Equation" r:id="rId5" imgW="1651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69894" y="4538148"/>
                        <a:ext cx="492801" cy="4928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7179918"/>
              </p:ext>
            </p:extLst>
          </p:nvPr>
        </p:nvGraphicFramePr>
        <p:xfrm>
          <a:off x="2844801" y="3589897"/>
          <a:ext cx="379412" cy="379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55" name="Equation" r:id="rId7" imgW="127000" imgH="127000" progId="Equation.DSMT4">
                  <p:embed/>
                </p:oleObj>
              </mc:Choice>
              <mc:Fallback>
                <p:oleObj name="Equation" r:id="rId7" imgW="127000" imgH="127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844801" y="3589897"/>
                        <a:ext cx="379412" cy="379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2812133"/>
              </p:ext>
            </p:extLst>
          </p:nvPr>
        </p:nvGraphicFramePr>
        <p:xfrm>
          <a:off x="2844798" y="4585499"/>
          <a:ext cx="379412" cy="379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56" name="Equation" r:id="rId9" imgW="127000" imgH="127000" progId="Equation.DSMT4">
                  <p:embed/>
                </p:oleObj>
              </mc:Choice>
              <mc:Fallback>
                <p:oleObj name="Equation" r:id="rId9" imgW="127000" imgH="127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844798" y="4585499"/>
                        <a:ext cx="379412" cy="379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Object 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5027727"/>
              </p:ext>
            </p:extLst>
          </p:nvPr>
        </p:nvGraphicFramePr>
        <p:xfrm>
          <a:off x="3912372" y="3606842"/>
          <a:ext cx="379412" cy="49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57" name="Equation" r:id="rId10" imgW="127000" imgH="165100" progId="Equation.DSMT4">
                  <p:embed/>
                </p:oleObj>
              </mc:Choice>
              <mc:Fallback>
                <p:oleObj name="Equation" r:id="rId10" imgW="1270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912372" y="3606842"/>
                        <a:ext cx="379412" cy="493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Object 6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0176438"/>
              </p:ext>
            </p:extLst>
          </p:nvPr>
        </p:nvGraphicFramePr>
        <p:xfrm>
          <a:off x="4958773" y="4554170"/>
          <a:ext cx="379412" cy="49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58" name="Equation" r:id="rId12" imgW="127000" imgH="165100" progId="Equation.DSMT4">
                  <p:embed/>
                </p:oleObj>
              </mc:Choice>
              <mc:Fallback>
                <p:oleObj name="Equation" r:id="rId12" imgW="1270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958773" y="4554170"/>
                        <a:ext cx="379412" cy="493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6529092"/>
              </p:ext>
            </p:extLst>
          </p:nvPr>
        </p:nvGraphicFramePr>
        <p:xfrm>
          <a:off x="1619250" y="5532438"/>
          <a:ext cx="5889625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59" name="Equation" r:id="rId13" imgW="3695700" imgH="584200" progId="Equation.DSMT4">
                  <p:embed/>
                </p:oleObj>
              </mc:Choice>
              <mc:Fallback>
                <p:oleObj name="Equation" r:id="rId13" imgW="3695700" imgH="584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619250" y="5532438"/>
                        <a:ext cx="5889625" cy="927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5754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Magnifying_glass_01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71" b="11714"/>
          <a:stretch/>
        </p:blipFill>
        <p:spPr>
          <a:xfrm>
            <a:off x="1345347" y="2365890"/>
            <a:ext cx="2962653" cy="2500882"/>
          </a:xfrm>
          <a:prstGeom prst="rect">
            <a:avLst/>
          </a:prstGeom>
        </p:spPr>
      </p:pic>
      <p:pic>
        <p:nvPicPr>
          <p:cNvPr id="7" name="Picture 6" descr="Fig1_YellowBlue_BGwhite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86887" r="8147" b="10668"/>
          <a:stretch/>
        </p:blipFill>
        <p:spPr>
          <a:xfrm>
            <a:off x="1540925" y="3308822"/>
            <a:ext cx="2049650" cy="518111"/>
          </a:xfrm>
          <a:prstGeom prst="rect">
            <a:avLst/>
          </a:prstGeom>
        </p:spPr>
      </p:pic>
      <p:pic>
        <p:nvPicPr>
          <p:cNvPr id="2" name="Picture 1" descr="Fig1_GreyBlack_BGwhite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71" b="9348"/>
          <a:stretch/>
        </p:blipFill>
        <p:spPr>
          <a:xfrm>
            <a:off x="819336" y="1757625"/>
            <a:ext cx="3488664" cy="7643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97507" y="1486957"/>
            <a:ext cx="442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53293" y="1486957"/>
            <a:ext cx="442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61243" y="1486957"/>
            <a:ext cx="442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" name="Picture 22" descr="MCj04413100000[1]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14596" y="569740"/>
            <a:ext cx="296839" cy="35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2" descr="MCj04413100000[1]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56290" y="814809"/>
            <a:ext cx="296839" cy="35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 bwMode="auto">
          <a:xfrm>
            <a:off x="2290815" y="747834"/>
            <a:ext cx="797603" cy="427327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822430" y="747834"/>
            <a:ext cx="797603" cy="427327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5354162" y="734050"/>
            <a:ext cx="797603" cy="427327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3088418" y="830926"/>
            <a:ext cx="734012" cy="0"/>
          </a:xfrm>
          <a:prstGeom prst="line">
            <a:avLst/>
          </a:prstGeom>
          <a:noFill/>
          <a:ln w="25400" cap="flat" cmpd="sng" algn="ctr">
            <a:solidFill>
              <a:schemeClr val="bg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4620033" y="830926"/>
            <a:ext cx="734012" cy="0"/>
          </a:xfrm>
          <a:prstGeom prst="line">
            <a:avLst/>
          </a:prstGeom>
          <a:noFill/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6153846" y="830926"/>
            <a:ext cx="734012" cy="0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6163806" y="1078286"/>
            <a:ext cx="734012" cy="0"/>
          </a:xfrm>
          <a:prstGeom prst="line">
            <a:avLst/>
          </a:prstGeom>
          <a:noFill/>
          <a:ln w="254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3088418" y="1121940"/>
            <a:ext cx="314773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4631903" y="1114287"/>
            <a:ext cx="314773" cy="0"/>
          </a:xfrm>
          <a:prstGeom prst="line">
            <a:avLst/>
          </a:prstGeom>
          <a:noFill/>
          <a:ln w="254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Rectangle 23"/>
          <p:cNvSpPr/>
          <p:nvPr/>
        </p:nvSpPr>
        <p:spPr bwMode="auto">
          <a:xfrm>
            <a:off x="6769811" y="977690"/>
            <a:ext cx="256014" cy="179859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4946676" y="1009865"/>
            <a:ext cx="256014" cy="179859"/>
          </a:xfrm>
          <a:prstGeom prst="rect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3418897" y="1045759"/>
            <a:ext cx="256014" cy="179859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6759851" y="740996"/>
            <a:ext cx="256014" cy="179859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373905" y="698441"/>
            <a:ext cx="714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S-G</a:t>
            </a:r>
          </a:p>
          <a:p>
            <a:r>
              <a:rPr lang="en-US" sz="1400" dirty="0" smtClean="0"/>
              <a:t>z axis</a:t>
            </a:r>
            <a:endParaRPr lang="en-US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5413509" y="680470"/>
            <a:ext cx="714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S-G</a:t>
            </a:r>
          </a:p>
          <a:p>
            <a:r>
              <a:rPr lang="en-US" sz="1400" dirty="0" smtClean="0"/>
              <a:t>z axis</a:t>
            </a:r>
            <a:endParaRPr lang="en-US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3860388" y="698481"/>
            <a:ext cx="714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S-G</a:t>
            </a:r>
          </a:p>
          <a:p>
            <a:r>
              <a:rPr lang="en-US" sz="1400" dirty="0"/>
              <a:t>x</a:t>
            </a:r>
            <a:r>
              <a:rPr lang="en-US" sz="1400" dirty="0" smtClean="0"/>
              <a:t> axis</a:t>
            </a:r>
            <a:endParaRPr lang="en-US" sz="1400" dirty="0"/>
          </a:p>
        </p:txBody>
      </p:sp>
      <p:sp>
        <p:nvSpPr>
          <p:cNvPr id="31" name="Rectangle 30"/>
          <p:cNvSpPr/>
          <p:nvPr/>
        </p:nvSpPr>
        <p:spPr bwMode="auto">
          <a:xfrm>
            <a:off x="1314081" y="838549"/>
            <a:ext cx="620644" cy="263477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72539" y="826679"/>
            <a:ext cx="7096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</a:t>
            </a:r>
            <a:endParaRPr lang="en-US" sz="1200" dirty="0"/>
          </a:p>
        </p:txBody>
      </p:sp>
      <p:cxnSp>
        <p:nvCxnSpPr>
          <p:cNvPr id="34" name="Straight Connector 33"/>
          <p:cNvCxnSpPr/>
          <p:nvPr/>
        </p:nvCxnSpPr>
        <p:spPr bwMode="auto">
          <a:xfrm>
            <a:off x="1946595" y="977690"/>
            <a:ext cx="344220" cy="0"/>
          </a:xfrm>
          <a:prstGeom prst="line">
            <a:avLst/>
          </a:prstGeom>
          <a:noFill/>
          <a:ln w="254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7" name="TextBox 36"/>
          <p:cNvSpPr txBox="1"/>
          <p:nvPr/>
        </p:nvSpPr>
        <p:spPr>
          <a:xfrm>
            <a:off x="3215399" y="537810"/>
            <a:ext cx="4069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z</a:t>
            </a:r>
            <a:r>
              <a:rPr lang="en-US" sz="1200" baseline="-25000" dirty="0" smtClean="0"/>
              <a:t>+</a:t>
            </a:r>
            <a:endParaRPr lang="en-US" sz="1200" dirty="0"/>
          </a:p>
        </p:txBody>
      </p:sp>
      <p:sp>
        <p:nvSpPr>
          <p:cNvPr id="38" name="TextBox 37"/>
          <p:cNvSpPr txBox="1"/>
          <p:nvPr/>
        </p:nvSpPr>
        <p:spPr>
          <a:xfrm>
            <a:off x="6257587" y="542056"/>
            <a:ext cx="4069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z</a:t>
            </a:r>
            <a:r>
              <a:rPr lang="en-US" sz="1200" baseline="-25000" dirty="0" smtClean="0">
                <a:solidFill>
                  <a:srgbClr val="000000"/>
                </a:solidFill>
              </a:rPr>
              <a:t>+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810482" y="537810"/>
            <a:ext cx="4069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x</a:t>
            </a:r>
            <a:r>
              <a:rPr lang="en-US" sz="1200" baseline="-25000" dirty="0" smtClean="0">
                <a:solidFill>
                  <a:srgbClr val="000000"/>
                </a:solidFill>
              </a:rPr>
              <a:t>+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595726" y="1178137"/>
            <a:ext cx="4069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x</a:t>
            </a:r>
            <a:r>
              <a:rPr lang="en-US" sz="1200" baseline="-25000" dirty="0" smtClean="0">
                <a:solidFill>
                  <a:srgbClr val="000000"/>
                </a:solidFill>
              </a:rPr>
              <a:t>-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105153" y="1166268"/>
            <a:ext cx="4069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z</a:t>
            </a:r>
            <a:r>
              <a:rPr lang="en-US" sz="1200" baseline="-25000" dirty="0" smtClean="0">
                <a:solidFill>
                  <a:srgbClr val="000000"/>
                </a:solidFill>
              </a:rPr>
              <a:t>-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261417" y="1121127"/>
            <a:ext cx="4069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z</a:t>
            </a:r>
            <a:r>
              <a:rPr lang="en-US" sz="1200" baseline="-25000" dirty="0" smtClean="0">
                <a:solidFill>
                  <a:srgbClr val="000000"/>
                </a:solidFill>
              </a:rPr>
              <a:t>-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43" name="Picture 42" descr="Magnifying_glass_01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" t="11216" r="18209" b="6411"/>
          <a:stretch/>
        </p:blipFill>
        <p:spPr>
          <a:xfrm>
            <a:off x="1537815" y="4512701"/>
            <a:ext cx="2753252" cy="2175965"/>
          </a:xfrm>
          <a:prstGeom prst="rect">
            <a:avLst/>
          </a:prstGeom>
        </p:spPr>
      </p:pic>
      <p:pic>
        <p:nvPicPr>
          <p:cNvPr id="3" name="Picture 2" descr="AdditiveColor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636" y="2062420"/>
            <a:ext cx="1979553" cy="1979553"/>
          </a:xfrm>
          <a:prstGeom prst="rect">
            <a:avLst/>
          </a:prstGeom>
        </p:spPr>
      </p:pic>
      <p:cxnSp>
        <p:nvCxnSpPr>
          <p:cNvPr id="45" name="Straight Connector 44"/>
          <p:cNvCxnSpPr/>
          <p:nvPr/>
        </p:nvCxnSpPr>
        <p:spPr bwMode="auto">
          <a:xfrm>
            <a:off x="2596294" y="2243465"/>
            <a:ext cx="140900" cy="1065357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Straight Connector 45"/>
          <p:cNvCxnSpPr/>
          <p:nvPr/>
        </p:nvCxnSpPr>
        <p:spPr bwMode="auto">
          <a:xfrm>
            <a:off x="2546209" y="3623382"/>
            <a:ext cx="190985" cy="1681577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Straight Connector 46"/>
          <p:cNvCxnSpPr/>
          <p:nvPr/>
        </p:nvCxnSpPr>
        <p:spPr bwMode="auto">
          <a:xfrm flipH="1">
            <a:off x="2373905" y="3623382"/>
            <a:ext cx="172304" cy="1681577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/>
          <p:nvPr/>
        </p:nvCxnSpPr>
        <p:spPr bwMode="auto">
          <a:xfrm flipH="1">
            <a:off x="2373905" y="2243465"/>
            <a:ext cx="222391" cy="1065357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Arrow Connector 49"/>
          <p:cNvCxnSpPr/>
          <p:nvPr/>
        </p:nvCxnSpPr>
        <p:spPr bwMode="auto">
          <a:xfrm flipH="1">
            <a:off x="2737194" y="1398126"/>
            <a:ext cx="351224" cy="458163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51" name="seahorsespiral-1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29576" y="4314528"/>
            <a:ext cx="2536483" cy="1902362"/>
          </a:xfrm>
          <a:prstGeom prst="rect">
            <a:avLst/>
          </a:prstGeom>
        </p:spPr>
      </p:pic>
      <p:graphicFrame>
        <p:nvGraphicFramePr>
          <p:cNvPr id="52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6427290"/>
              </p:ext>
            </p:extLst>
          </p:nvPr>
        </p:nvGraphicFramePr>
        <p:xfrm>
          <a:off x="439518" y="1856289"/>
          <a:ext cx="471489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6" name="Equation" r:id="rId11" imgW="114300" imgH="152400" progId="Equation.DSMT4">
                  <p:embed/>
                </p:oleObj>
              </mc:Choice>
              <mc:Fallback>
                <p:oleObj name="Equation" r:id="rId11" imgW="114300" imgH="15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39518" y="1856289"/>
                        <a:ext cx="471489" cy="628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8828441"/>
              </p:ext>
            </p:extLst>
          </p:nvPr>
        </p:nvGraphicFramePr>
        <p:xfrm>
          <a:off x="379202" y="3281777"/>
          <a:ext cx="471489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7" name="Equation" r:id="rId13" imgW="114300" imgH="152400" progId="Equation.DSMT4">
                  <p:embed/>
                </p:oleObj>
              </mc:Choice>
              <mc:Fallback>
                <p:oleObj name="Equation" r:id="rId13" imgW="114300" imgH="15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79202" y="3281777"/>
                        <a:ext cx="471489" cy="628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6704216"/>
              </p:ext>
            </p:extLst>
          </p:nvPr>
        </p:nvGraphicFramePr>
        <p:xfrm>
          <a:off x="436057" y="5147798"/>
          <a:ext cx="471489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8" name="Equation" r:id="rId14" imgW="114300" imgH="152400" progId="Equation.DSMT4">
                  <p:embed/>
                </p:oleObj>
              </mc:Choice>
              <mc:Fallback>
                <p:oleObj name="Equation" r:id="rId14" imgW="114300" imgH="15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36057" y="5147798"/>
                        <a:ext cx="471489" cy="628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Arrow Connector 8"/>
          <p:cNvCxnSpPr/>
          <p:nvPr/>
        </p:nvCxnSpPr>
        <p:spPr bwMode="auto">
          <a:xfrm>
            <a:off x="624023" y="2552671"/>
            <a:ext cx="11870" cy="640521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5" name="Straight Arrow Connector 54"/>
          <p:cNvCxnSpPr/>
          <p:nvPr/>
        </p:nvCxnSpPr>
        <p:spPr bwMode="auto">
          <a:xfrm flipH="1">
            <a:off x="640955" y="4006357"/>
            <a:ext cx="1" cy="860414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8" name="Picture 7" descr="Fig1_RedGreen_BGwhite.jpg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3" t="86525" r="8147" b="10493"/>
          <a:stretch/>
        </p:blipFill>
        <p:spPr>
          <a:xfrm>
            <a:off x="1591725" y="5198597"/>
            <a:ext cx="1970817" cy="49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878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1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8696" y="216548"/>
            <a:ext cx="903717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So </a:t>
            </a:r>
            <a:r>
              <a:rPr lang="en-US" sz="4000" dirty="0" smtClean="0">
                <a:solidFill>
                  <a:srgbClr val="FF0000"/>
                </a:solidFill>
              </a:rPr>
              <a:t>What?</a:t>
            </a:r>
            <a:endParaRPr lang="en-US" sz="4000" dirty="0">
              <a:solidFill>
                <a:srgbClr val="FF0000"/>
              </a:solidFill>
            </a:endParaRPr>
          </a:p>
          <a:p>
            <a:pPr algn="ctr"/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5521" y="1198554"/>
            <a:ext cx="853420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>
              <a:buFont typeface="Arial"/>
              <a:buChar char="•"/>
            </a:pPr>
            <a:r>
              <a:rPr lang="en-US" sz="1600" dirty="0"/>
              <a:t>The holy grail of Theoretical Physics is the grand unification of the forces of physics (electromagnetism, nuclear, gravity). Most Theoretical Physics Departments have some research activity in this area. </a:t>
            </a:r>
            <a:r>
              <a:rPr lang="en-US" sz="1600" dirty="0" smtClean="0"/>
              <a:t>As a result, thousands </a:t>
            </a:r>
            <a:r>
              <a:rPr lang="en-US" sz="1600" dirty="0"/>
              <a:t>of professional physicists around the world work on the problem. However, after over 50 years of intense research, there is still no accepted “grand unified” theory of physics. </a:t>
            </a:r>
          </a:p>
        </p:txBody>
      </p:sp>
      <p:sp>
        <p:nvSpPr>
          <p:cNvPr id="4" name="Rectangle 3"/>
          <p:cNvSpPr/>
          <p:nvPr/>
        </p:nvSpPr>
        <p:spPr>
          <a:xfrm>
            <a:off x="225526" y="2555778"/>
            <a:ext cx="87715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>
              <a:buFont typeface="Arial"/>
              <a:buChar char="•"/>
            </a:pPr>
            <a:r>
              <a:rPr lang="en-US" sz="1600" dirty="0"/>
              <a:t>Almost without exception, this research assumes as fundamental the axioms of </a:t>
            </a:r>
            <a:r>
              <a:rPr lang="en-US" sz="1600" dirty="0" smtClean="0"/>
              <a:t>quantum </a:t>
            </a:r>
            <a:r>
              <a:rPr lang="en-US" sz="1600" dirty="0"/>
              <a:t>theory. The work then proceeds by trying to find clever (</a:t>
            </a:r>
            <a:r>
              <a:rPr lang="en-US" sz="1600" dirty="0" err="1"/>
              <a:t>eg</a:t>
            </a:r>
            <a:r>
              <a:rPr lang="en-US" sz="1600" dirty="0"/>
              <a:t> string-based) </a:t>
            </a:r>
            <a:r>
              <a:rPr lang="en-US" sz="1600" dirty="0" err="1"/>
              <a:t>Lagrangians</a:t>
            </a:r>
            <a:r>
              <a:rPr lang="en-US" sz="1600" dirty="0"/>
              <a:t> on which standard “</a:t>
            </a:r>
            <a:r>
              <a:rPr lang="en-US" sz="1600" dirty="0" err="1"/>
              <a:t>quantisation</a:t>
            </a:r>
            <a:r>
              <a:rPr lang="en-US" sz="1600" dirty="0"/>
              <a:t>” methods are applied.</a:t>
            </a:r>
          </a:p>
        </p:txBody>
      </p:sp>
      <p:sp>
        <p:nvSpPr>
          <p:cNvPr id="5" name="Rectangle 4"/>
          <p:cNvSpPr/>
          <p:nvPr/>
        </p:nvSpPr>
        <p:spPr>
          <a:xfrm>
            <a:off x="201787" y="3530283"/>
            <a:ext cx="87522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>
              <a:buFont typeface="Arial"/>
              <a:buChar char="•"/>
            </a:pPr>
            <a:r>
              <a:rPr lang="en-US" sz="1600" dirty="0"/>
              <a:t>An alternative </a:t>
            </a:r>
            <a:r>
              <a:rPr lang="en-US" sz="1600" dirty="0" smtClean="0"/>
              <a:t>hypothesis – based on ideas that were utterly unknown to the founding fathers of quantum mechanics -  </a:t>
            </a:r>
            <a:r>
              <a:rPr lang="en-US" sz="1600" dirty="0"/>
              <a:t>is that quantum </a:t>
            </a:r>
            <a:r>
              <a:rPr lang="en-US" sz="1600" dirty="0" smtClean="0"/>
              <a:t>theory is a </a:t>
            </a:r>
            <a:r>
              <a:rPr lang="en-US" sz="1600" dirty="0"/>
              <a:t>statistical description of an </a:t>
            </a:r>
            <a:r>
              <a:rPr lang="en-US" sz="1600" b="1" dirty="0"/>
              <a:t>extended </a:t>
            </a:r>
            <a:r>
              <a:rPr lang="en-US" sz="1600" b="1" dirty="0" smtClean="0"/>
              <a:t>deterministic but non-computable theory </a:t>
            </a:r>
            <a:r>
              <a:rPr lang="en-US" sz="1600" b="1" dirty="0"/>
              <a:t>of gravity</a:t>
            </a:r>
            <a:r>
              <a:rPr lang="en-US" sz="1600" dirty="0"/>
              <a:t> which is geometric both in space-time (</a:t>
            </a:r>
            <a:r>
              <a:rPr lang="en-US" sz="1600" dirty="0" err="1"/>
              <a:t>à</a:t>
            </a:r>
            <a:r>
              <a:rPr lang="en-US" sz="1600" dirty="0"/>
              <a:t> la Einstein) </a:t>
            </a:r>
            <a:r>
              <a:rPr lang="en-US" sz="1600" b="1" dirty="0">
                <a:solidFill>
                  <a:srgbClr val="FF0000"/>
                </a:solidFill>
              </a:rPr>
              <a:t>and in state space (</a:t>
            </a:r>
            <a:r>
              <a:rPr lang="en-US" sz="1600" b="1" dirty="0" err="1">
                <a:solidFill>
                  <a:srgbClr val="FF0000"/>
                </a:solidFill>
              </a:rPr>
              <a:t>à</a:t>
            </a:r>
            <a:r>
              <a:rPr lang="en-US" sz="1600" b="1" dirty="0">
                <a:solidFill>
                  <a:srgbClr val="FF0000"/>
                </a:solidFill>
              </a:rPr>
              <a:t> la Lorenz)</a:t>
            </a:r>
            <a:r>
              <a:rPr lang="en-US" sz="1600" dirty="0"/>
              <a:t>. </a:t>
            </a:r>
            <a:r>
              <a:rPr lang="en-US" sz="1600" b="1" dirty="0" smtClean="0"/>
              <a:t>Prediction: No such thing as a “graviton”</a:t>
            </a:r>
            <a:r>
              <a:rPr lang="en-US" sz="1600" dirty="0" smtClean="0"/>
              <a:t>. Not a popular view in contemporary physics. 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178035" y="5067038"/>
            <a:ext cx="87760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>
              <a:buFont typeface="Arial"/>
              <a:buChar char="•"/>
            </a:pPr>
            <a:r>
              <a:rPr lang="en-US" sz="1600" dirty="0"/>
              <a:t>I</a:t>
            </a:r>
            <a:r>
              <a:rPr lang="en-US" sz="1600" dirty="0" smtClean="0"/>
              <a:t>f the alternative hypothesis was right, then </a:t>
            </a:r>
            <a:r>
              <a:rPr lang="en-US" sz="1600" dirty="0"/>
              <a:t>all </a:t>
            </a:r>
            <a:r>
              <a:rPr lang="en-US" sz="1600" dirty="0" smtClean="0"/>
              <a:t>the standard approaches to grand unification (including string theory) would be </a:t>
            </a:r>
            <a:r>
              <a:rPr lang="en-US" sz="1600" dirty="0"/>
              <a:t>profoundly misguided</a:t>
            </a:r>
            <a:r>
              <a:rPr lang="en-US" sz="1600" dirty="0" smtClean="0"/>
              <a:t>. Perhaps these thousands of (very bright!) </a:t>
            </a:r>
            <a:r>
              <a:rPr lang="en-US" sz="1600" dirty="0"/>
              <a:t>scientists </a:t>
            </a:r>
            <a:r>
              <a:rPr lang="en-US" sz="1600" dirty="0" smtClean="0"/>
              <a:t>could then be </a:t>
            </a:r>
            <a:r>
              <a:rPr lang="en-US" sz="1600" dirty="0"/>
              <a:t>redeployed to </a:t>
            </a:r>
            <a:r>
              <a:rPr lang="en-US" sz="1600" dirty="0" smtClean="0"/>
              <a:t>research things more useful for society - like weather </a:t>
            </a:r>
            <a:r>
              <a:rPr lang="en-US" sz="1600" dirty="0"/>
              <a:t>and </a:t>
            </a:r>
            <a:r>
              <a:rPr lang="en-US" sz="1600" dirty="0" smtClean="0"/>
              <a:t>climate!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82301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317" y="1096255"/>
            <a:ext cx="8343617" cy="2528354"/>
          </a:xfrm>
        </p:spPr>
        <p:txBody>
          <a:bodyPr>
            <a:noAutofit/>
          </a:bodyPr>
          <a:lstStyle/>
          <a:p>
            <a:r>
              <a:rPr lang="en-US" sz="2800" dirty="0" smtClean="0"/>
              <a:t>The </a:t>
            </a:r>
            <a:r>
              <a:rPr lang="en-US" sz="2800" dirty="0" smtClean="0"/>
              <a:t>very </a:t>
            </a:r>
            <a:r>
              <a:rPr lang="en-US" sz="2800" dirty="0" smtClean="0"/>
              <a:t>expression “</a:t>
            </a:r>
            <a:r>
              <a:rPr lang="en-US" sz="2800" dirty="0" smtClean="0">
                <a:solidFill>
                  <a:srgbClr val="FF0000"/>
                </a:solidFill>
              </a:rPr>
              <a:t>quantum </a:t>
            </a:r>
            <a:r>
              <a:rPr lang="en-US" sz="2800" dirty="0" smtClean="0">
                <a:solidFill>
                  <a:srgbClr val="FF0000"/>
                </a:solidFill>
              </a:rPr>
              <a:t>theor</a:t>
            </a:r>
            <a:r>
              <a:rPr lang="en-US" sz="2800" dirty="0" smtClean="0">
                <a:solidFill>
                  <a:srgbClr val="FF0000"/>
                </a:solidFill>
              </a:rPr>
              <a:t>y of </a:t>
            </a:r>
            <a:r>
              <a:rPr lang="en-US" sz="2800" dirty="0" smtClean="0">
                <a:solidFill>
                  <a:srgbClr val="FF0000"/>
                </a:solidFill>
              </a:rPr>
              <a:t>gravity</a:t>
            </a:r>
            <a:r>
              <a:rPr lang="en-US" sz="2800" dirty="0" smtClean="0"/>
              <a:t>” </a:t>
            </a:r>
            <a:r>
              <a:rPr lang="en-US" sz="2800" dirty="0" smtClean="0"/>
              <a:t>may be </a:t>
            </a:r>
            <a:r>
              <a:rPr lang="en-US" sz="2800" dirty="0" smtClean="0"/>
              <a:t>a misguided one – putting the quantum “cart” </a:t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before the gravitational “horse”</a:t>
            </a:r>
            <a:endParaRPr lang="en-US" sz="2800" dirty="0"/>
          </a:p>
        </p:txBody>
      </p:sp>
      <p:pic>
        <p:nvPicPr>
          <p:cNvPr id="3" name="Picture 2" descr="car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190" y="1610434"/>
            <a:ext cx="2995590" cy="1925737"/>
          </a:xfrm>
          <a:prstGeom prst="rect">
            <a:avLst/>
          </a:prstGeom>
        </p:spPr>
      </p:pic>
      <p:pic>
        <p:nvPicPr>
          <p:cNvPr id="4" name="Picture 3" descr="hors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921" y="4380983"/>
            <a:ext cx="2974859" cy="199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532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iam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139" y="886580"/>
            <a:ext cx="1985433" cy="2476567"/>
          </a:xfrm>
          <a:prstGeom prst="rect">
            <a:avLst/>
          </a:prstGeom>
        </p:spPr>
      </p:pic>
      <p:pic>
        <p:nvPicPr>
          <p:cNvPr id="3" name="Picture 2" descr="raymond_hid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858" y="3912809"/>
            <a:ext cx="2122714" cy="21227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43048" y="1173238"/>
            <a:ext cx="41970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“We may be able to understand Hawking Radiation using ideas in non-equilibrium thermodynamics, in particular the Principle of Maximum Entropy Production.” 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22878" y="4022876"/>
            <a:ext cx="41172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“We may be able to understand Earth’s climate using ideas in non-equilibrium thermodynamics, in particular the Principle of Maximum Entropy Production.”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428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8" descr="Newton logo"/>
          <p:cNvPicPr>
            <a:picLocks noChangeAspect="1" noChangeArrowheads="1"/>
          </p:cNvPicPr>
          <p:nvPr/>
        </p:nvPicPr>
        <p:blipFill>
          <a:blip r:embed="rId3" cstate="print"/>
          <a:srcRect r="2684" b="9074"/>
          <a:stretch>
            <a:fillRect/>
          </a:stretch>
        </p:blipFill>
        <p:spPr bwMode="auto">
          <a:xfrm>
            <a:off x="2420383" y="266700"/>
            <a:ext cx="1584325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6661348"/>
              </p:ext>
            </p:extLst>
          </p:nvPr>
        </p:nvGraphicFramePr>
        <p:xfrm>
          <a:off x="2384098" y="2802692"/>
          <a:ext cx="2251075" cy="1349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36" name="Equation" r:id="rId4" imgW="1104900" imgH="660400" progId="Equation.3">
                  <p:embed/>
                </p:oleObj>
              </mc:Choice>
              <mc:Fallback>
                <p:oleObj name="Equation" r:id="rId4" imgW="1104900" imgH="660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4098" y="2802692"/>
                        <a:ext cx="2251075" cy="13493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2" name="Picture 4" descr="Palmer_fig_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18404" y="2683100"/>
            <a:ext cx="1889125" cy="1511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53" name="Picture 8" descr="225px-1925_kurt_gödel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3238" y="4797425"/>
            <a:ext cx="1384300" cy="177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Down Arrow 9"/>
          <p:cNvSpPr/>
          <p:nvPr/>
        </p:nvSpPr>
        <p:spPr>
          <a:xfrm rot="10800000">
            <a:off x="3033158" y="2314575"/>
            <a:ext cx="484188" cy="431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4860714" y="3155008"/>
            <a:ext cx="576262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6442125" y="4292600"/>
            <a:ext cx="485775" cy="431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55252" y="3059668"/>
            <a:ext cx="14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i="1" dirty="0" smtClean="0">
                <a:solidFill>
                  <a:srgbClr val="FFFFFF"/>
                </a:solidFill>
                <a:latin typeface="Arial" charset="0"/>
              </a:rPr>
              <a:t>I</a:t>
            </a:r>
            <a:endParaRPr lang="en-US" i="1" dirty="0">
              <a:solidFill>
                <a:srgbClr val="FFFFFF"/>
              </a:solidFill>
              <a:latin typeface="Arial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8392349"/>
              </p:ext>
            </p:extLst>
          </p:nvPr>
        </p:nvGraphicFramePr>
        <p:xfrm>
          <a:off x="6227208" y="29972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37" name="Equation" r:id="rId8" imgW="114300" imgH="165100" progId="Equation.DSMT4">
                  <p:embed/>
                </p:oleObj>
              </mc:Choice>
              <mc:Fallback>
                <p:oleObj name="Equation" r:id="rId8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227208" y="29972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0683237"/>
              </p:ext>
            </p:extLst>
          </p:nvPr>
        </p:nvGraphicFramePr>
        <p:xfrm>
          <a:off x="6227208" y="29972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38" name="Equation" r:id="rId10" imgW="114300" imgH="165100" progId="Equation.DSMT4">
                  <p:embed/>
                </p:oleObj>
              </mc:Choice>
              <mc:Fallback>
                <p:oleObj name="Equation" r:id="rId10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227208" y="29972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3979417"/>
              </p:ext>
            </p:extLst>
          </p:nvPr>
        </p:nvGraphicFramePr>
        <p:xfrm>
          <a:off x="2304496" y="4676775"/>
          <a:ext cx="2617787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39" name="Equation" r:id="rId11" imgW="1562100" imgH="241300" progId="Equation.DSMT4">
                  <p:embed/>
                </p:oleObj>
              </mc:Choice>
              <mc:Fallback>
                <p:oleObj name="Equation" r:id="rId11" imgW="1562100" imgH="241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304496" y="4676775"/>
                        <a:ext cx="2617787" cy="403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1" descr="turing.jpe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507529" y="4797425"/>
            <a:ext cx="1333500" cy="18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7914925" y="3969434"/>
            <a:ext cx="92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Alan Turing 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790312" y="3620572"/>
            <a:ext cx="364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1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7895981"/>
              </p:ext>
            </p:extLst>
          </p:nvPr>
        </p:nvGraphicFramePr>
        <p:xfrm>
          <a:off x="5688752" y="3205633"/>
          <a:ext cx="7366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40" name="Equation" r:id="rId14" imgW="444500" imgH="203200" progId="Equation.DSMT4">
                  <p:embed/>
                </p:oleObj>
              </mc:Choice>
              <mc:Fallback>
                <p:oleObj name="Equation" r:id="rId14" imgW="4445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8752" y="3205633"/>
                        <a:ext cx="736600" cy="4953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56933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7618" name="Object 2"/>
          <p:cNvGraphicFramePr>
            <a:graphicFrameLocks noChangeAspect="1"/>
          </p:cNvGraphicFramePr>
          <p:nvPr/>
        </p:nvGraphicFramePr>
        <p:xfrm>
          <a:off x="1979613" y="1557338"/>
          <a:ext cx="5000625" cy="1344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86" name="Equation" r:id="rId3" imgW="1701720" imgH="457200" progId="Equation.DSMT4">
                  <p:embed/>
                </p:oleObj>
              </mc:Choice>
              <mc:Fallback>
                <p:oleObj name="Equation" r:id="rId3" imgW="170172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613" y="1557338"/>
                        <a:ext cx="5000625" cy="1344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761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9878515"/>
              </p:ext>
            </p:extLst>
          </p:nvPr>
        </p:nvGraphicFramePr>
        <p:xfrm>
          <a:off x="1797579" y="4183068"/>
          <a:ext cx="5000625" cy="127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87" name="Equation" r:id="rId5" imgW="1701720" imgH="431640" progId="Equation.DSMT4">
                  <p:embed/>
                </p:oleObj>
              </mc:Choice>
              <mc:Fallback>
                <p:oleObj name="Equation" r:id="rId5" imgW="170172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7579" y="4183068"/>
                        <a:ext cx="5000625" cy="127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7620" name="Text Box 4"/>
          <p:cNvSpPr txBox="1">
            <a:spLocks noChangeArrowheads="1"/>
          </p:cNvSpPr>
          <p:nvPr/>
        </p:nvSpPr>
        <p:spPr bwMode="auto">
          <a:xfrm>
            <a:off x="-423334" y="144845"/>
            <a:ext cx="854769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GB" sz="4000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Post Correspondence Problem</a:t>
            </a:r>
            <a:endParaRPr lang="en-US" sz="4000" dirty="0" smtClean="0">
              <a:solidFill>
                <a:srgbClr val="FF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67621" name="Text Box 5"/>
          <p:cNvSpPr txBox="1">
            <a:spLocks noChangeArrowheads="1"/>
          </p:cNvSpPr>
          <p:nvPr/>
        </p:nvSpPr>
        <p:spPr bwMode="auto">
          <a:xfrm>
            <a:off x="1874837" y="1052513"/>
            <a:ext cx="504031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Given a collection of dominos, </a:t>
            </a:r>
            <a:r>
              <a:rPr lang="en-GB" sz="2000" dirty="0" err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eg</a:t>
            </a:r>
            <a:r>
              <a:rPr lang="en-GB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endParaRPr lang="en-US" sz="2000" dirty="0" smtClean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67622" name="Text Box 6"/>
          <p:cNvSpPr txBox="1">
            <a:spLocks noChangeArrowheads="1"/>
          </p:cNvSpPr>
          <p:nvPr/>
        </p:nvSpPr>
        <p:spPr bwMode="auto">
          <a:xfrm>
            <a:off x="179388" y="3068638"/>
            <a:ext cx="87137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GB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c</a:t>
            </a:r>
            <a:r>
              <a:rPr lang="en-GB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an we make a list of dominos (repetitions allowed) so that the string on the top matches the string on the bottom? In this case yes, </a:t>
            </a:r>
            <a:r>
              <a:rPr lang="en-GB" sz="2000" dirty="0" err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ie</a:t>
            </a:r>
            <a:r>
              <a:rPr lang="en-GB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endParaRPr lang="en-US" sz="2000" dirty="0" smtClean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67623" name="Text Box 7"/>
          <p:cNvSpPr txBox="1">
            <a:spLocks noChangeArrowheads="1"/>
          </p:cNvSpPr>
          <p:nvPr/>
        </p:nvSpPr>
        <p:spPr bwMode="auto">
          <a:xfrm>
            <a:off x="250825" y="5949950"/>
            <a:ext cx="85693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The PCP is to determine whether any given collection of dominos has a match. </a:t>
            </a:r>
            <a:r>
              <a:rPr lang="en-GB" sz="2000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The problem is unsolvable by algorithms (non-computable). </a:t>
            </a:r>
            <a:endParaRPr lang="en-US" sz="2000" dirty="0" smtClean="0">
              <a:solidFill>
                <a:srgbClr val="FF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2" name="Picture 1" descr="emil_post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461" y="131832"/>
            <a:ext cx="1241778" cy="16933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780808" y="1892897"/>
            <a:ext cx="92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Emil Post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460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32164" y="1418548"/>
            <a:ext cx="4891212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PCP equivalent to “Is there an algorithm for determining whether a line in state space intersects the fractal attractor of an iterated function system (type of dynamical system)” </a:t>
            </a:r>
            <a:r>
              <a:rPr lang="en-US" sz="2800" dirty="0" err="1" smtClean="0">
                <a:solidFill>
                  <a:srgbClr val="FF0000"/>
                </a:solidFill>
              </a:rPr>
              <a:t>Dube</a:t>
            </a:r>
            <a:r>
              <a:rPr lang="en-US" sz="2800" dirty="0" smtClean="0">
                <a:solidFill>
                  <a:srgbClr val="FF0000"/>
                </a:solidFill>
              </a:rPr>
              <a:t> 1992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922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2"/>
          <p:cNvSpPr/>
          <p:nvPr/>
        </p:nvSpPr>
        <p:spPr bwMode="auto">
          <a:xfrm>
            <a:off x="3285895" y="2084731"/>
            <a:ext cx="2365380" cy="2242600"/>
          </a:xfrm>
          <a:prstGeom prst="triangl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5717" y="1490537"/>
            <a:ext cx="2342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Differential Equations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70125" y="4615660"/>
            <a:ext cx="2342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Geometry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695804" y="4654346"/>
            <a:ext cx="2698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Number Theory </a:t>
            </a:r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9701470"/>
              </p:ext>
            </p:extLst>
          </p:nvPr>
        </p:nvGraphicFramePr>
        <p:xfrm>
          <a:off x="4105615" y="3051373"/>
          <a:ext cx="642198" cy="8562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Equation" r:id="rId3" imgW="114300" imgH="152400" progId="Equation.DSMT4">
                  <p:embed/>
                </p:oleObj>
              </mc:Choice>
              <mc:Fallback>
                <p:oleObj name="Equation" r:id="rId3" imgW="114300" imgH="15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05615" y="3051373"/>
                        <a:ext cx="642198" cy="8562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4952897"/>
              </p:ext>
            </p:extLst>
          </p:nvPr>
        </p:nvGraphicFramePr>
        <p:xfrm>
          <a:off x="3864502" y="500063"/>
          <a:ext cx="1165225" cy="814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Equation" r:id="rId5" imgW="927100" imgH="647700" progId="Equation.DSMT4">
                  <p:embed/>
                </p:oleObj>
              </mc:Choice>
              <mc:Fallback>
                <p:oleObj name="Equation" r:id="rId5" imgW="927100" imgH="647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64502" y="500063"/>
                        <a:ext cx="1165225" cy="814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 descr="TP-figures-12.3.3+4.png"/>
          <p:cNvPicPr>
            <a:picLocks noChangeAspect="1"/>
          </p:cNvPicPr>
          <p:nvPr/>
        </p:nvPicPr>
        <p:blipFill rotWithShape="1"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82" b="6934"/>
          <a:stretch/>
        </p:blipFill>
        <p:spPr>
          <a:xfrm>
            <a:off x="726032" y="5023678"/>
            <a:ext cx="3623738" cy="13358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81601" y="5283202"/>
            <a:ext cx="2128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.02202002200002..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754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iam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537" y="2678312"/>
            <a:ext cx="1732009" cy="2160454"/>
          </a:xfrm>
          <a:prstGeom prst="rect">
            <a:avLst/>
          </a:prstGeom>
        </p:spPr>
      </p:pic>
      <p:pic>
        <p:nvPicPr>
          <p:cNvPr id="5" name="Picture 4" descr="hawk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666" y="5155982"/>
            <a:ext cx="1295798" cy="1533996"/>
          </a:xfrm>
          <a:prstGeom prst="rect">
            <a:avLst/>
          </a:prstGeom>
        </p:spPr>
      </p:pic>
      <p:pic>
        <p:nvPicPr>
          <p:cNvPr id="7" name="Picture 6" descr="dira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153704"/>
            <a:ext cx="1358900" cy="200529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38760" y="5502869"/>
            <a:ext cx="7196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…</a:t>
            </a:r>
            <a:endParaRPr lang="en-US" sz="5400" dirty="0"/>
          </a:p>
        </p:txBody>
      </p:sp>
      <p:pic>
        <p:nvPicPr>
          <p:cNvPr id="11" name="Picture 3" descr="Penros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28500" y="2678312"/>
            <a:ext cx="1553406" cy="2066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own Arrow 1"/>
          <p:cNvSpPr/>
          <p:nvPr/>
        </p:nvSpPr>
        <p:spPr>
          <a:xfrm>
            <a:off x="5021748" y="2270765"/>
            <a:ext cx="430785" cy="343353"/>
          </a:xfrm>
          <a:prstGeom prst="downArrow">
            <a:avLst>
              <a:gd name="adj1" fmla="val 57940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Left Arrow 2"/>
          <p:cNvSpPr/>
          <p:nvPr/>
        </p:nvSpPr>
        <p:spPr>
          <a:xfrm>
            <a:off x="3444032" y="3559248"/>
            <a:ext cx="662126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493305" y="4757366"/>
            <a:ext cx="344853" cy="2477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5" idx="0"/>
          </p:cNvCxnSpPr>
          <p:nvPr/>
        </p:nvCxnSpPr>
        <p:spPr>
          <a:xfrm>
            <a:off x="5050565" y="4838766"/>
            <a:ext cx="0" cy="3172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558429" y="3048000"/>
            <a:ext cx="92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Dennis </a:t>
            </a:r>
            <a:r>
              <a:rPr lang="en-US" dirty="0" err="1" smtClean="0"/>
              <a:t>Sciama</a:t>
            </a:r>
            <a:endParaRPr lang="en-US" dirty="0"/>
          </a:p>
        </p:txBody>
      </p:sp>
      <p:pic>
        <p:nvPicPr>
          <p:cNvPr id="16" name="Picture 15" descr="TNP_Bristol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6" t="17092" r="46282" b="72081"/>
          <a:stretch/>
        </p:blipFill>
        <p:spPr>
          <a:xfrm>
            <a:off x="7033530" y="5141870"/>
            <a:ext cx="1432760" cy="158066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229669" y="725822"/>
            <a:ext cx="92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Paul Dirac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781906" y="5779868"/>
            <a:ext cx="1286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Stephen Hawking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225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  <p:bldP spid="3" grpId="0" animBg="1"/>
      <p:bldP spid="6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3" descr="Penro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6614" y="2217536"/>
            <a:ext cx="1923520" cy="2559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2" name="AutoShape 8"/>
          <p:cNvSpPr>
            <a:spLocks noChangeArrowheads="1"/>
          </p:cNvSpPr>
          <p:nvPr/>
        </p:nvSpPr>
        <p:spPr bwMode="auto">
          <a:xfrm rot="10800000">
            <a:off x="2373313" y="1481491"/>
            <a:ext cx="6448954" cy="3860800"/>
          </a:xfrm>
          <a:prstGeom prst="wedgeEllipseCallout">
            <a:avLst>
              <a:gd name="adj1" fmla="val 59458"/>
              <a:gd name="adj2" fmla="val -8472"/>
            </a:avLst>
          </a:prstGeom>
          <a:noFill/>
          <a:ln w="9525" algn="ctr">
            <a:noFill/>
            <a:miter lim="800000"/>
            <a:headEnd/>
            <a:tailEnd/>
          </a:ln>
        </p:spPr>
        <p:txBody>
          <a:bodyPr rot="10800000"/>
          <a:lstStyle/>
          <a:p>
            <a:pPr algn="ctr">
              <a:spcBef>
                <a:spcPct val="20000"/>
              </a:spcBef>
            </a:pPr>
            <a:r>
              <a:rPr lang="en-GB" sz="2400" dirty="0">
                <a:solidFill>
                  <a:srgbClr val="000000"/>
                </a:solidFill>
                <a:latin typeface="Arial"/>
                <a:cs typeface="Arial" charset="0"/>
              </a:rPr>
              <a:t>“</a:t>
            </a:r>
            <a:r>
              <a:rPr lang="en-GB" sz="2400" dirty="0" smtClean="0">
                <a:solidFill>
                  <a:srgbClr val="000000"/>
                </a:solidFill>
                <a:latin typeface="Arial"/>
                <a:cs typeface="Arial" charset="0"/>
              </a:rPr>
              <a:t>It seems to me to be quite plausible that the correct theory of quantum gravity might be a deterministic but non-computable theory.” </a:t>
            </a:r>
            <a:r>
              <a:rPr lang="en-GB" sz="2400" dirty="0">
                <a:solidFill>
                  <a:srgbClr val="000000"/>
                </a:solidFill>
                <a:latin typeface="Arial"/>
                <a:cs typeface="Arial" charset="0"/>
              </a:rPr>
              <a:t>(Penrose </a:t>
            </a:r>
            <a:r>
              <a:rPr lang="en-GB" sz="2400" dirty="0" smtClean="0">
                <a:solidFill>
                  <a:srgbClr val="000000"/>
                </a:solidFill>
                <a:latin typeface="Arial"/>
                <a:cs typeface="Arial" charset="0"/>
              </a:rPr>
              <a:t>1989: The Emperor’s New Mind: Concerning Computers, Minds and the Laws of Physics)</a:t>
            </a:r>
            <a:endParaRPr lang="en-US" sz="2400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762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vantGarde Md BT"/>
        <a:ea typeface=""/>
        <a:cs typeface=""/>
      </a:majorFont>
      <a:minorFont>
        <a:latin typeface="AvantGarde Md B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accent1"/>
          </a:buClr>
          <a:buSzTx/>
          <a:buFontTx/>
          <a:buNone/>
          <a:tabLst/>
          <a:defRPr kumimoji="0" lang="en-GB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vantGarde Md B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accent1"/>
          </a:buClr>
          <a:buSzTx/>
          <a:buFontTx/>
          <a:buNone/>
          <a:tabLst/>
          <a:defRPr kumimoji="0" lang="en-GB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vantGarde Md BT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14279</TotalTime>
  <Words>1229</Words>
  <Application>Microsoft Macintosh PowerPoint</Application>
  <PresentationFormat>On-screen Show (4:3)</PresentationFormat>
  <Paragraphs>129</Paragraphs>
  <Slides>35</Slides>
  <Notes>0</Notes>
  <HiddenSlides>0</HiddenSlides>
  <MMClips>3</MMClips>
  <ScaleCrop>false</ScaleCrop>
  <HeadingPairs>
    <vt:vector size="6" baseType="variant">
      <vt:variant>
        <vt:lpstr>Theme</vt:lpstr>
      </vt:variant>
      <vt:variant>
        <vt:i4>11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8" baseType="lpstr">
      <vt:lpstr>Office Theme</vt:lpstr>
      <vt:lpstr>14_Default Design</vt:lpstr>
      <vt:lpstr>2_Office Theme</vt:lpstr>
      <vt:lpstr>4_Office Theme</vt:lpstr>
      <vt:lpstr>5_Office Theme</vt:lpstr>
      <vt:lpstr>Default Design</vt:lpstr>
      <vt:lpstr>1_Default Design</vt:lpstr>
      <vt:lpstr>7_Office Theme</vt:lpstr>
      <vt:lpstr>3_Default Design</vt:lpstr>
      <vt:lpstr>8_Office Theme</vt:lpstr>
      <vt:lpstr>1_Office Theme</vt:lpstr>
      <vt:lpstr>Equation</vt:lpstr>
      <vt:lpstr>MathType 6.0 Equation</vt:lpstr>
      <vt:lpstr>Lorenz, Gödel and Penrose: From chaos to fundamental physics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Could quantum theory “merely” be a statistical description of some deeper deterministic level of reality?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very expression “quantum theory of gravity” may be a misguided one – putting the quantum “cart”       before the gravitational “horse”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Palmer</dc:creator>
  <cp:lastModifiedBy>Tim Palmer</cp:lastModifiedBy>
  <cp:revision>123</cp:revision>
  <dcterms:created xsi:type="dcterms:W3CDTF">2012-04-03T07:08:35Z</dcterms:created>
  <dcterms:modified xsi:type="dcterms:W3CDTF">2012-10-26T08:24:19Z</dcterms:modified>
</cp:coreProperties>
</file>