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7" r:id="rId3"/>
    <p:sldId id="484" r:id="rId4"/>
    <p:sldId id="259" r:id="rId5"/>
    <p:sldId id="260" r:id="rId6"/>
    <p:sldId id="261" r:id="rId7"/>
    <p:sldId id="262" r:id="rId8"/>
    <p:sldId id="478" r:id="rId9"/>
    <p:sldId id="477" r:id="rId10"/>
    <p:sldId id="263" r:id="rId11"/>
    <p:sldId id="264" r:id="rId12"/>
    <p:sldId id="265" r:id="rId13"/>
    <p:sldId id="480" r:id="rId14"/>
    <p:sldId id="482" r:id="rId15"/>
    <p:sldId id="483" r:id="rId16"/>
    <p:sldId id="481" r:id="rId17"/>
    <p:sldId id="485" r:id="rId18"/>
    <p:sldId id="486" r:id="rId19"/>
    <p:sldId id="487" r:id="rId20"/>
    <p:sldId id="488" r:id="rId21"/>
    <p:sldId id="479"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y Emanuel" initials="KE" lastIdx="11" clrIdx="0">
    <p:extLst>
      <p:ext uri="{19B8F6BF-5375-455C-9EA6-DF929625EA0E}">
        <p15:presenceInfo xmlns:p15="http://schemas.microsoft.com/office/powerpoint/2012/main" userId="2e0123cec64b015e" providerId="Windows Live"/>
      </p:ext>
    </p:extLst>
  </p:cmAuthor>
  <p:cmAuthor id="2" name="Oksana" initials="O" lastIdx="8" clrIdx="1">
    <p:extLst>
      <p:ext uri="{19B8F6BF-5375-455C-9EA6-DF929625EA0E}">
        <p15:presenceInfo xmlns:p15="http://schemas.microsoft.com/office/powerpoint/2012/main" userId="Oks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2" d="100"/>
          <a:sy n="82" d="100"/>
        </p:scale>
        <p:origin x="56" y="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8-07T14:15:55.823" idx="1">
    <p:pos x="6665" y="3550"/>
    <p:text>how do they calculate a confidence interval that is tight if they don't have enough data?</p:text>
    <p:extLst>
      <p:ext uri="{C676402C-5697-4E1C-873F-D02D1690AC5C}">
        <p15:threadingInfo xmlns:p15="http://schemas.microsoft.com/office/powerpoint/2012/main" timeZoneBias="240"/>
      </p:ext>
    </p:extLst>
  </p:cm>
  <p:cm authorId="1" dt="2024-08-08T17:00:24.610" idx="4">
    <p:pos x="6665" y="3646"/>
    <p:text>You are right.....they can't.</p:text>
    <p:extLst>
      <p:ext uri="{C676402C-5697-4E1C-873F-D02D1690AC5C}">
        <p15:threadingInfo xmlns:p15="http://schemas.microsoft.com/office/powerpoint/2012/main" timeZoneBias="240">
          <p15:parentCm authorId="2" idx="1"/>
        </p15:threadingInfo>
      </p:ext>
    </p:extLst>
  </p:cm>
  <p:cm authorId="1" dt="2024-08-08T17:00:24.612" idx="5">
    <p:pos x="6665" y="3742"/>
    <p:text>You are right.....they can't.</p:text>
    <p:extLst>
      <p:ext uri="{C676402C-5697-4E1C-873F-D02D1690AC5C}">
        <p15:threadingInfo xmlns:p15="http://schemas.microsoft.com/office/powerpoint/2012/main" timeZoneBias="240">
          <p15:parentCm authorId="2"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8-05T16:46:42.977" idx="1">
    <p:pos x="4360" y="204"/>
    <p:text>Not my favorite slide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4-08-08T08:19:54.441" idx="2">
    <p:pos x="2927" y="2774"/>
    <p:text>Why are we saying it is too computationally intensive here? Perhaps this should be mentioned where we discuss Kerry's computational improvements for hazard mdodling.</p:text>
    <p:extLst>
      <p:ext uri="{C676402C-5697-4E1C-873F-D02D1690AC5C}">
        <p15:threadingInfo xmlns:p15="http://schemas.microsoft.com/office/powerpoint/2012/main" timeZoneBias="240"/>
      </p:ext>
    </p:extLst>
  </p:cm>
  <p:cm authorId="1" dt="2024-08-08T17:01:27.548" idx="6">
    <p:pos x="2927" y="2870"/>
    <p:text>The issue is that most global forecast models do not spatially resolve hazards like hurricanes.</p:text>
    <p:extLst>
      <p:ext uri="{C676402C-5697-4E1C-873F-D02D1690AC5C}">
        <p15:threadingInfo xmlns:p15="http://schemas.microsoft.com/office/powerpoint/2012/main" timeZoneBias="240">
          <p15:parentCm authorId="2" idx="2"/>
        </p15:threadingInfo>
      </p:ext>
    </p:extLst>
  </p:cm>
  <p:cm authorId="1" dt="2024-08-08T17:01:27.556" idx="7">
    <p:pos x="2927" y="2966"/>
    <p:text>The issue is that most global forecast models do not spatially resolve hazards like hurricanes.</p:text>
    <p:extLst>
      <p:ext uri="{C676402C-5697-4E1C-873F-D02D1690AC5C}">
        <p15:threadingInfo xmlns:p15="http://schemas.microsoft.com/office/powerpoint/2012/main" timeZoneBias="240">
          <p15:parentCm authorId="2" idx="2"/>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4-08-08T08:32:02.576" idx="3">
    <p:pos x="2391" y="2833"/>
    <p:text>we want to define the acronym here</p:text>
    <p:extLst>
      <p:ext uri="{C676402C-5697-4E1C-873F-D02D1690AC5C}">
        <p15:threadingInfo xmlns:p15="http://schemas.microsoft.com/office/powerpoint/2012/main" timeZoneBias="240"/>
      </p:ext>
    </p:extLst>
  </p:cm>
  <p:cm authorId="1" dt="2024-08-08T16:58:56.748" idx="2">
    <p:pos x="2391" y="2929"/>
    <p:text>Coupled Hurricane Intensity Prediction System</p:text>
    <p:extLst>
      <p:ext uri="{C676402C-5697-4E1C-873F-D02D1690AC5C}">
        <p15:threadingInfo xmlns:p15="http://schemas.microsoft.com/office/powerpoint/2012/main" timeZoneBias="240">
          <p15:parentCm authorId="2" idx="3"/>
        </p15:threadingInfo>
      </p:ext>
    </p:extLst>
  </p:cm>
  <p:cm authorId="2" dt="2024-08-08T08:32:24.860" idx="4">
    <p:pos x="5137" y="3338"/>
    <p:text>is "edited out" the best term? do we want to say "discarded from further analysis" instead?</p:text>
    <p:extLst>
      <p:ext uri="{C676402C-5697-4E1C-873F-D02D1690AC5C}">
        <p15:threadingInfo xmlns:p15="http://schemas.microsoft.com/office/powerpoint/2012/main" timeZoneBias="240"/>
      </p:ext>
    </p:extLst>
  </p:cm>
  <p:cm authorId="1" dt="2024-08-08T16:59:51.713" idx="3">
    <p:pos x="5137" y="3434"/>
    <p:text>I would just say "discarded".</p:text>
    <p:extLst>
      <p:ext uri="{C676402C-5697-4E1C-873F-D02D1690AC5C}">
        <p15:threadingInfo xmlns:p15="http://schemas.microsoft.com/office/powerpoint/2012/main" timeZoneBias="240">
          <p15:parentCm authorId="2" idx="4"/>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4-08-08T08:37:15.095" idx="5">
    <p:pos x="6565" y="3495"/>
    <p:text>I am not sure what point this last bullet makes.</p:text>
    <p:extLst>
      <p:ext uri="{C676402C-5697-4E1C-873F-D02D1690AC5C}">
        <p15:threadingInfo xmlns:p15="http://schemas.microsoft.com/office/powerpoint/2012/main" timeZoneBias="240"/>
      </p:ext>
    </p:extLst>
  </p:cm>
  <p:cm authorId="1" dt="2024-08-08T17:03:46.537" idx="8">
    <p:pos x="6565" y="3591"/>
    <p:text>I have replaced these bullet points</p:text>
    <p:extLst>
      <p:ext uri="{C676402C-5697-4E1C-873F-D02D1690AC5C}">
        <p15:threadingInfo xmlns:p15="http://schemas.microsoft.com/office/powerpoint/2012/main" timeZoneBias="240">
          <p15:parentCm authorId="2" idx="5"/>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4-08-08T08:39:57.979" idx="6">
    <p:pos x="3739" y="1490"/>
    <p:text>we need to update the graphs to make the tags more readable</p:text>
    <p:extLst>
      <p:ext uri="{C676402C-5697-4E1C-873F-D02D1690AC5C}">
        <p15:threadingInfo xmlns:p15="http://schemas.microsoft.com/office/powerpoint/2012/main" timeZoneBias="240"/>
      </p:ext>
    </p:extLst>
  </p:cm>
  <p:cm authorId="1" dt="2024-08-08T17:05:59.728" idx="9">
    <p:pos x="3739" y="1586"/>
    <p:text>Will do</p:text>
    <p:extLst>
      <p:ext uri="{C676402C-5697-4E1C-873F-D02D1690AC5C}">
        <p15:threadingInfo xmlns:p15="http://schemas.microsoft.com/office/powerpoint/2012/main" timeZoneBias="240">
          <p15:parentCm authorId="2" idx="6"/>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4-08-08T08:42:21.485" idx="7">
    <p:pos x="5394" y="1027"/>
    <p:text>this sentence does not parse</p:text>
    <p:extLst>
      <p:ext uri="{C676402C-5697-4E1C-873F-D02D1690AC5C}">
        <p15:threadingInfo xmlns:p15="http://schemas.microsoft.com/office/powerpoint/2012/main" timeZoneBias="240"/>
      </p:ext>
    </p:extLst>
  </p:cm>
  <p:cm authorId="1" dt="2024-08-09T08:22:28.736" idx="10">
    <p:pos x="5394" y="1123"/>
    <p:text>Propose: "None of the ones from the physical model arrive in Miami from the southwest quadrant</p:text>
    <p:extLst>
      <p:ext uri="{C676402C-5697-4E1C-873F-D02D1690AC5C}">
        <p15:threadingInfo xmlns:p15="http://schemas.microsoft.com/office/powerpoint/2012/main" timeZoneBias="240">
          <p15:parentCm authorId="2" idx="7"/>
        </p15:threadingInfo>
      </p:ext>
    </p:extLst>
  </p:cm>
  <p:cm authorId="2" dt="2024-08-08T08:43:06.531" idx="8">
    <p:pos x="10" y="10"/>
    <p:text>the way this slide is presented is currently very confusing</p:text>
    <p:extLst>
      <p:ext uri="{C676402C-5697-4E1C-873F-D02D1690AC5C}">
        <p15:threadingInfo xmlns:p15="http://schemas.microsoft.com/office/powerpoint/2012/main" timeZoneBias="240"/>
      </p:ext>
    </p:extLst>
  </p:cm>
  <p:cm authorId="1" dt="2024-08-09T08:23:21.492" idx="11">
    <p:pos x="10" y="106"/>
    <p:text>The presentation of this slide will rely heavily on the accompanying verbal description</p:text>
    <p:extLst>
      <p:ext uri="{C676402C-5697-4E1C-873F-D02D1690AC5C}">
        <p15:threadingInfo xmlns:p15="http://schemas.microsoft.com/office/powerpoint/2012/main" timeZoneBias="240">
          <p15:parentCm authorId="2" idx="8"/>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61FD00E-A6CF-4728-8A99-DDC087E3E134}" type="datetimeFigureOut">
              <a:rPr lang="en-US" smtClean="0"/>
              <a:t>8/8/2024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AA9BF8E-D15F-48F0-90D4-F3CE722F05AA}" type="slidenum">
              <a:rPr lang="en-US" smtClean="0"/>
              <a:t>‹#›</a:t>
            </a:fld>
            <a:endParaRPr lang="en-US"/>
          </a:p>
        </p:txBody>
      </p:sp>
    </p:spTree>
    <p:extLst>
      <p:ext uri="{BB962C8B-B14F-4D97-AF65-F5344CB8AC3E}">
        <p14:creationId xmlns:p14="http://schemas.microsoft.com/office/powerpoint/2010/main" val="3251821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9BF8E-D15F-48F0-90D4-F3CE722F05AA}" type="slidenum">
              <a:rPr lang="en-US" smtClean="0"/>
              <a:t>1</a:t>
            </a:fld>
            <a:endParaRPr lang="en-US"/>
          </a:p>
        </p:txBody>
      </p:sp>
    </p:spTree>
    <p:extLst>
      <p:ext uri="{BB962C8B-B14F-4D97-AF65-F5344CB8AC3E}">
        <p14:creationId xmlns:p14="http://schemas.microsoft.com/office/powerpoint/2010/main" val="263622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9BF8E-D15F-48F0-90D4-F3CE722F05AA}" type="slidenum">
              <a:rPr lang="en-US" smtClean="0"/>
              <a:t>2</a:t>
            </a:fld>
            <a:endParaRPr lang="en-US"/>
          </a:p>
        </p:txBody>
      </p:sp>
    </p:spTree>
    <p:extLst>
      <p:ext uri="{BB962C8B-B14F-4D97-AF65-F5344CB8AC3E}">
        <p14:creationId xmlns:p14="http://schemas.microsoft.com/office/powerpoint/2010/main" val="240647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9BF8E-D15F-48F0-90D4-F3CE722F05AA}" type="slidenum">
              <a:rPr lang="en-US" smtClean="0"/>
              <a:t>7</a:t>
            </a:fld>
            <a:endParaRPr lang="en-US"/>
          </a:p>
        </p:txBody>
      </p:sp>
    </p:spTree>
    <p:extLst>
      <p:ext uri="{BB962C8B-B14F-4D97-AF65-F5344CB8AC3E}">
        <p14:creationId xmlns:p14="http://schemas.microsoft.com/office/powerpoint/2010/main" val="677102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a:xfrm>
            <a:off x="3970938" y="8829967"/>
            <a:ext cx="3037840" cy="464820"/>
          </a:xfrm>
          <a:prstGeom prst="rect">
            <a:avLst/>
          </a:prstGeom>
          <a:noFill/>
        </p:spPr>
        <p:txBody>
          <a:bodyPr lIns="93177" tIns="46589" rIns="93177" bIns="46589" anchor="b"/>
          <a:lstStyle/>
          <a:p>
            <a:pPr algn="r" defTabSz="931774">
              <a:defRPr/>
            </a:pPr>
            <a:fld id="{A05620CB-912D-431A-AB31-B4E543C68ED8}" type="slidenum">
              <a:rPr lang="en-US" sz="1200">
                <a:solidFill>
                  <a:prstClr val="black"/>
                </a:solidFill>
                <a:latin typeface="Calibri" panose="020F0502020204030204"/>
              </a:rPr>
              <a:pPr algn="r" defTabSz="931774">
                <a:defRPr/>
              </a:pPr>
              <a:t>9</a:t>
            </a:fld>
            <a:endParaRPr lang="en-US" sz="1200" dirty="0">
              <a:solidFill>
                <a:prstClr val="black"/>
              </a:solidFill>
              <a:latin typeface="Calibri" panose="020F0502020204030204"/>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a:t>In this downscaling technique, one starts with large scale airflow and thermodynamic conditions supplied from a climate reanalysis or a climate model. This time-evolving global state is randomly seeded with very weak proto-vortices. They move according to the air currents supplied from the climate analysis or climate model. Their intensity is calculated using a deterministic numerical model that was first developed to forecast real hurricane intensity in real time, and is still being used that way. This intensity model predicts that the vast majority of seeds die; the survivors are considered to represent the true hurricane climatology associated with that climate analysis or climate model. </a:t>
            </a:r>
          </a:p>
        </p:txBody>
      </p:sp>
    </p:spTree>
    <p:extLst>
      <p:ext uri="{BB962C8B-B14F-4D97-AF65-F5344CB8AC3E}">
        <p14:creationId xmlns:p14="http://schemas.microsoft.com/office/powerpoint/2010/main" val="1665125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9BF8E-D15F-48F0-90D4-F3CE722F05AA}" type="slidenum">
              <a:rPr lang="en-US" smtClean="0"/>
              <a:t>17</a:t>
            </a:fld>
            <a:endParaRPr lang="en-US"/>
          </a:p>
        </p:txBody>
      </p:sp>
    </p:spTree>
    <p:extLst>
      <p:ext uri="{BB962C8B-B14F-4D97-AF65-F5344CB8AC3E}">
        <p14:creationId xmlns:p14="http://schemas.microsoft.com/office/powerpoint/2010/main" val="1722958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EB574-FCCE-2A42-136B-6E9A242BC0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2157DB-00CD-C34B-6DA8-ABA7A4888A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EA6047-F6E6-0394-1B68-6BC80DDBB21B}"/>
              </a:ext>
            </a:extLst>
          </p:cNvPr>
          <p:cNvSpPr>
            <a:spLocks noGrp="1"/>
          </p:cNvSpPr>
          <p:nvPr>
            <p:ph type="dt" sz="half" idx="10"/>
          </p:nvPr>
        </p:nvSpPr>
        <p:spPr/>
        <p:txBody>
          <a:bodyPr/>
          <a:lstStyle/>
          <a:p>
            <a:fld id="{98D7752C-ABCF-4181-B922-43E1C8E8D32E}" type="datetime1">
              <a:rPr lang="en-US" smtClean="0"/>
              <a:t>8/8/2024</a:t>
            </a:fld>
            <a:endParaRPr lang="en-US"/>
          </a:p>
        </p:txBody>
      </p:sp>
      <p:sp>
        <p:nvSpPr>
          <p:cNvPr id="5" name="Footer Placeholder 4">
            <a:extLst>
              <a:ext uri="{FF2B5EF4-FFF2-40B4-BE49-F238E27FC236}">
                <a16:creationId xmlns:a16="http://schemas.microsoft.com/office/drawing/2014/main" id="{C65C7912-8F49-1794-9E5E-F9A6FD911C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17305-35A5-ACD5-354A-BCFFB39E1101}"/>
              </a:ext>
            </a:extLst>
          </p:cNvPr>
          <p:cNvSpPr>
            <a:spLocks noGrp="1"/>
          </p:cNvSpPr>
          <p:nvPr>
            <p:ph type="sldNum" sz="quarter" idx="12"/>
          </p:nvPr>
        </p:nvSpPr>
        <p:spPr/>
        <p:txBody>
          <a:bodyPr/>
          <a:lstStyle/>
          <a:p>
            <a:fld id="{925500D5-E7B2-4E97-A301-2B267253C954}" type="slidenum">
              <a:rPr lang="en-US" smtClean="0"/>
              <a:t>‹#›</a:t>
            </a:fld>
            <a:endParaRPr lang="en-US"/>
          </a:p>
        </p:txBody>
      </p:sp>
    </p:spTree>
    <p:extLst>
      <p:ext uri="{BB962C8B-B14F-4D97-AF65-F5344CB8AC3E}">
        <p14:creationId xmlns:p14="http://schemas.microsoft.com/office/powerpoint/2010/main" val="2223786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CA85-4220-CA5E-C49A-DD56AAAD02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6482BF-1825-2EB6-AA31-310A52DE20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A620A-8305-58E6-848C-D6408C227EA4}"/>
              </a:ext>
            </a:extLst>
          </p:cNvPr>
          <p:cNvSpPr>
            <a:spLocks noGrp="1"/>
          </p:cNvSpPr>
          <p:nvPr>
            <p:ph type="dt" sz="half" idx="10"/>
          </p:nvPr>
        </p:nvSpPr>
        <p:spPr/>
        <p:txBody>
          <a:bodyPr/>
          <a:lstStyle/>
          <a:p>
            <a:fld id="{44F75258-8F42-43BF-B535-46FEC26D0CCE}" type="datetime1">
              <a:rPr lang="en-US" smtClean="0"/>
              <a:t>8/8/2024</a:t>
            </a:fld>
            <a:endParaRPr lang="en-US"/>
          </a:p>
        </p:txBody>
      </p:sp>
      <p:sp>
        <p:nvSpPr>
          <p:cNvPr id="5" name="Footer Placeholder 4">
            <a:extLst>
              <a:ext uri="{FF2B5EF4-FFF2-40B4-BE49-F238E27FC236}">
                <a16:creationId xmlns:a16="http://schemas.microsoft.com/office/drawing/2014/main" id="{244B4869-F6F0-5AC5-236C-11CC12C34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91D7BE-8CA1-97D9-40A5-1630C2AD55A7}"/>
              </a:ext>
            </a:extLst>
          </p:cNvPr>
          <p:cNvSpPr>
            <a:spLocks noGrp="1"/>
          </p:cNvSpPr>
          <p:nvPr>
            <p:ph type="sldNum" sz="quarter" idx="12"/>
          </p:nvPr>
        </p:nvSpPr>
        <p:spPr/>
        <p:txBody>
          <a:bodyPr/>
          <a:lstStyle/>
          <a:p>
            <a:fld id="{925500D5-E7B2-4E97-A301-2B267253C954}" type="slidenum">
              <a:rPr lang="en-US" smtClean="0"/>
              <a:t>‹#›</a:t>
            </a:fld>
            <a:endParaRPr lang="en-US"/>
          </a:p>
        </p:txBody>
      </p:sp>
    </p:spTree>
    <p:extLst>
      <p:ext uri="{BB962C8B-B14F-4D97-AF65-F5344CB8AC3E}">
        <p14:creationId xmlns:p14="http://schemas.microsoft.com/office/powerpoint/2010/main" val="8440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32F122-7630-4F65-2D37-0DB089D1B5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E27457-8CFB-0A25-3847-C759E5C2DA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8511A-2D2F-E65A-231A-0C68AE5AEA75}"/>
              </a:ext>
            </a:extLst>
          </p:cNvPr>
          <p:cNvSpPr>
            <a:spLocks noGrp="1"/>
          </p:cNvSpPr>
          <p:nvPr>
            <p:ph type="dt" sz="half" idx="10"/>
          </p:nvPr>
        </p:nvSpPr>
        <p:spPr/>
        <p:txBody>
          <a:bodyPr/>
          <a:lstStyle/>
          <a:p>
            <a:fld id="{6A92DCA7-40A3-4F79-B0AA-AAF2E5BCF850}" type="datetime1">
              <a:rPr lang="en-US" smtClean="0"/>
              <a:t>8/8/2024</a:t>
            </a:fld>
            <a:endParaRPr lang="en-US"/>
          </a:p>
        </p:txBody>
      </p:sp>
      <p:sp>
        <p:nvSpPr>
          <p:cNvPr id="5" name="Footer Placeholder 4">
            <a:extLst>
              <a:ext uri="{FF2B5EF4-FFF2-40B4-BE49-F238E27FC236}">
                <a16:creationId xmlns:a16="http://schemas.microsoft.com/office/drawing/2014/main" id="{D3D325DE-FFCB-0FA6-8F81-C2BE7A221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D35EC-443F-B94A-3D80-00ED6AF79ECF}"/>
              </a:ext>
            </a:extLst>
          </p:cNvPr>
          <p:cNvSpPr>
            <a:spLocks noGrp="1"/>
          </p:cNvSpPr>
          <p:nvPr>
            <p:ph type="sldNum" sz="quarter" idx="12"/>
          </p:nvPr>
        </p:nvSpPr>
        <p:spPr/>
        <p:txBody>
          <a:bodyPr/>
          <a:lstStyle/>
          <a:p>
            <a:fld id="{925500D5-E7B2-4E97-A301-2B267253C954}" type="slidenum">
              <a:rPr lang="en-US" smtClean="0"/>
              <a:t>‹#›</a:t>
            </a:fld>
            <a:endParaRPr lang="en-US"/>
          </a:p>
        </p:txBody>
      </p:sp>
    </p:spTree>
    <p:extLst>
      <p:ext uri="{BB962C8B-B14F-4D97-AF65-F5344CB8AC3E}">
        <p14:creationId xmlns:p14="http://schemas.microsoft.com/office/powerpoint/2010/main" val="354974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F13D-BA6F-4B83-9009-A3DDAB6BC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94CB9A-9EB5-5F52-3CC5-6FDCB94598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B33E33-9D9B-B005-B0E1-0EF550CC62D2}"/>
              </a:ext>
            </a:extLst>
          </p:cNvPr>
          <p:cNvSpPr>
            <a:spLocks noGrp="1"/>
          </p:cNvSpPr>
          <p:nvPr>
            <p:ph type="dt" sz="half" idx="10"/>
          </p:nvPr>
        </p:nvSpPr>
        <p:spPr/>
        <p:txBody>
          <a:bodyPr/>
          <a:lstStyle/>
          <a:p>
            <a:fld id="{AB2B6510-AFA3-4851-A352-F3899CB32361}" type="datetime1">
              <a:rPr lang="en-US" smtClean="0"/>
              <a:t>8/8/2024</a:t>
            </a:fld>
            <a:endParaRPr lang="en-US"/>
          </a:p>
        </p:txBody>
      </p:sp>
      <p:sp>
        <p:nvSpPr>
          <p:cNvPr id="5" name="Footer Placeholder 4">
            <a:extLst>
              <a:ext uri="{FF2B5EF4-FFF2-40B4-BE49-F238E27FC236}">
                <a16:creationId xmlns:a16="http://schemas.microsoft.com/office/drawing/2014/main" id="{C6EAF51E-DC32-6B74-2898-1C5E7A81E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53DBE-706B-FCFD-E9D6-45C25165062C}"/>
              </a:ext>
            </a:extLst>
          </p:cNvPr>
          <p:cNvSpPr>
            <a:spLocks noGrp="1"/>
          </p:cNvSpPr>
          <p:nvPr>
            <p:ph type="sldNum" sz="quarter" idx="12"/>
          </p:nvPr>
        </p:nvSpPr>
        <p:spPr/>
        <p:txBody>
          <a:bodyPr/>
          <a:lstStyle/>
          <a:p>
            <a:fld id="{925500D5-E7B2-4E97-A301-2B267253C954}" type="slidenum">
              <a:rPr lang="en-US" smtClean="0"/>
              <a:t>‹#›</a:t>
            </a:fld>
            <a:endParaRPr lang="en-US"/>
          </a:p>
        </p:txBody>
      </p:sp>
    </p:spTree>
    <p:extLst>
      <p:ext uri="{BB962C8B-B14F-4D97-AF65-F5344CB8AC3E}">
        <p14:creationId xmlns:p14="http://schemas.microsoft.com/office/powerpoint/2010/main" val="254588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ED03-EEEE-71DF-B9DB-52D2556DB4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0ADD30-1CEA-F4EB-11C2-ACD1E99283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441941-D617-875C-37A4-C958CF67C3B0}"/>
              </a:ext>
            </a:extLst>
          </p:cNvPr>
          <p:cNvSpPr>
            <a:spLocks noGrp="1"/>
          </p:cNvSpPr>
          <p:nvPr>
            <p:ph type="dt" sz="half" idx="10"/>
          </p:nvPr>
        </p:nvSpPr>
        <p:spPr/>
        <p:txBody>
          <a:bodyPr/>
          <a:lstStyle/>
          <a:p>
            <a:fld id="{A52D3CA6-6AD5-4F65-9815-DDE24200BCBD}" type="datetime1">
              <a:rPr lang="en-US" smtClean="0"/>
              <a:t>8/8/2024</a:t>
            </a:fld>
            <a:endParaRPr lang="en-US"/>
          </a:p>
        </p:txBody>
      </p:sp>
      <p:sp>
        <p:nvSpPr>
          <p:cNvPr id="5" name="Footer Placeholder 4">
            <a:extLst>
              <a:ext uri="{FF2B5EF4-FFF2-40B4-BE49-F238E27FC236}">
                <a16:creationId xmlns:a16="http://schemas.microsoft.com/office/drawing/2014/main" id="{ECEBE862-8982-0D34-A71B-0A4D231B7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7D086-A612-F865-F7FF-47B27B96F196}"/>
              </a:ext>
            </a:extLst>
          </p:cNvPr>
          <p:cNvSpPr>
            <a:spLocks noGrp="1"/>
          </p:cNvSpPr>
          <p:nvPr>
            <p:ph type="sldNum" sz="quarter" idx="12"/>
          </p:nvPr>
        </p:nvSpPr>
        <p:spPr/>
        <p:txBody>
          <a:bodyPr/>
          <a:lstStyle/>
          <a:p>
            <a:fld id="{925500D5-E7B2-4E97-A301-2B267253C954}" type="slidenum">
              <a:rPr lang="en-US" smtClean="0"/>
              <a:t>‹#›</a:t>
            </a:fld>
            <a:endParaRPr lang="en-US"/>
          </a:p>
        </p:txBody>
      </p:sp>
    </p:spTree>
    <p:extLst>
      <p:ext uri="{BB962C8B-B14F-4D97-AF65-F5344CB8AC3E}">
        <p14:creationId xmlns:p14="http://schemas.microsoft.com/office/powerpoint/2010/main" val="395386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9972-0E8F-9C65-BCC8-1C01E63B0A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60F04-65A1-C999-0DEE-BABC668E32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C50963-937B-06AF-51AD-BA880C3E28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C40B53-94BB-F0F1-723C-968977FEAD66}"/>
              </a:ext>
            </a:extLst>
          </p:cNvPr>
          <p:cNvSpPr>
            <a:spLocks noGrp="1"/>
          </p:cNvSpPr>
          <p:nvPr>
            <p:ph type="dt" sz="half" idx="10"/>
          </p:nvPr>
        </p:nvSpPr>
        <p:spPr/>
        <p:txBody>
          <a:bodyPr/>
          <a:lstStyle/>
          <a:p>
            <a:fld id="{7C587A73-7B9D-48F3-BD00-8F1DEDFF549F}" type="datetime1">
              <a:rPr lang="en-US" smtClean="0"/>
              <a:t>8/8/2024</a:t>
            </a:fld>
            <a:endParaRPr lang="en-US"/>
          </a:p>
        </p:txBody>
      </p:sp>
      <p:sp>
        <p:nvSpPr>
          <p:cNvPr id="6" name="Footer Placeholder 5">
            <a:extLst>
              <a:ext uri="{FF2B5EF4-FFF2-40B4-BE49-F238E27FC236}">
                <a16:creationId xmlns:a16="http://schemas.microsoft.com/office/drawing/2014/main" id="{F2191AD7-7A36-411F-EDE9-50D606A75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FE47C5-D9AE-C023-D8ED-92AFBDC9F5EF}"/>
              </a:ext>
            </a:extLst>
          </p:cNvPr>
          <p:cNvSpPr>
            <a:spLocks noGrp="1"/>
          </p:cNvSpPr>
          <p:nvPr>
            <p:ph type="sldNum" sz="quarter" idx="12"/>
          </p:nvPr>
        </p:nvSpPr>
        <p:spPr/>
        <p:txBody>
          <a:bodyPr/>
          <a:lstStyle/>
          <a:p>
            <a:fld id="{925500D5-E7B2-4E97-A301-2B267253C954}" type="slidenum">
              <a:rPr lang="en-US" smtClean="0"/>
              <a:t>‹#›</a:t>
            </a:fld>
            <a:endParaRPr lang="en-US"/>
          </a:p>
        </p:txBody>
      </p:sp>
    </p:spTree>
    <p:extLst>
      <p:ext uri="{BB962C8B-B14F-4D97-AF65-F5344CB8AC3E}">
        <p14:creationId xmlns:p14="http://schemas.microsoft.com/office/powerpoint/2010/main" val="365267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6C99-432E-E0DA-1533-EBF07527A8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411C10-F938-8E3E-D80B-94523AAB0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2DD7A4-360F-4AAD-1140-B27D75917D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1FEE3E-C847-D504-9B29-44E11A6421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B361CD-0529-E3F8-82A5-8C1E54DAF9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5B1C74-DCAF-C135-E8BB-2340281F3FEF}"/>
              </a:ext>
            </a:extLst>
          </p:cNvPr>
          <p:cNvSpPr>
            <a:spLocks noGrp="1"/>
          </p:cNvSpPr>
          <p:nvPr>
            <p:ph type="dt" sz="half" idx="10"/>
          </p:nvPr>
        </p:nvSpPr>
        <p:spPr/>
        <p:txBody>
          <a:bodyPr/>
          <a:lstStyle/>
          <a:p>
            <a:fld id="{C374878D-E9B3-44B8-93FB-60E6BE26AE19}" type="datetime1">
              <a:rPr lang="en-US" smtClean="0"/>
              <a:t>8/8/2024</a:t>
            </a:fld>
            <a:endParaRPr lang="en-US"/>
          </a:p>
        </p:txBody>
      </p:sp>
      <p:sp>
        <p:nvSpPr>
          <p:cNvPr id="8" name="Footer Placeholder 7">
            <a:extLst>
              <a:ext uri="{FF2B5EF4-FFF2-40B4-BE49-F238E27FC236}">
                <a16:creationId xmlns:a16="http://schemas.microsoft.com/office/drawing/2014/main" id="{3614719F-7812-9AC7-FA4E-6A5FE1D215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E2E2E4-1FC4-9EFB-DAF2-FEF3DAAF7B64}"/>
              </a:ext>
            </a:extLst>
          </p:cNvPr>
          <p:cNvSpPr>
            <a:spLocks noGrp="1"/>
          </p:cNvSpPr>
          <p:nvPr>
            <p:ph type="sldNum" sz="quarter" idx="12"/>
          </p:nvPr>
        </p:nvSpPr>
        <p:spPr/>
        <p:txBody>
          <a:bodyPr/>
          <a:lstStyle/>
          <a:p>
            <a:fld id="{925500D5-E7B2-4E97-A301-2B267253C954}" type="slidenum">
              <a:rPr lang="en-US" smtClean="0"/>
              <a:t>‹#›</a:t>
            </a:fld>
            <a:endParaRPr lang="en-US"/>
          </a:p>
        </p:txBody>
      </p:sp>
    </p:spTree>
    <p:extLst>
      <p:ext uri="{BB962C8B-B14F-4D97-AF65-F5344CB8AC3E}">
        <p14:creationId xmlns:p14="http://schemas.microsoft.com/office/powerpoint/2010/main" val="392571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9E13-4A82-2C68-BC66-40C69E96CB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CC27E8-DB0B-297C-30AB-A61F800827F9}"/>
              </a:ext>
            </a:extLst>
          </p:cNvPr>
          <p:cNvSpPr>
            <a:spLocks noGrp="1"/>
          </p:cNvSpPr>
          <p:nvPr>
            <p:ph type="dt" sz="half" idx="10"/>
          </p:nvPr>
        </p:nvSpPr>
        <p:spPr/>
        <p:txBody>
          <a:bodyPr/>
          <a:lstStyle/>
          <a:p>
            <a:fld id="{9F1328EE-68B8-44BB-84DC-342976F4453F}" type="datetime1">
              <a:rPr lang="en-US" smtClean="0"/>
              <a:t>8/8/2024</a:t>
            </a:fld>
            <a:endParaRPr lang="en-US"/>
          </a:p>
        </p:txBody>
      </p:sp>
      <p:sp>
        <p:nvSpPr>
          <p:cNvPr id="4" name="Footer Placeholder 3">
            <a:extLst>
              <a:ext uri="{FF2B5EF4-FFF2-40B4-BE49-F238E27FC236}">
                <a16:creationId xmlns:a16="http://schemas.microsoft.com/office/drawing/2014/main" id="{6BF699C9-AC0F-3914-6886-E204C884C0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9847DB-FF82-947A-8F25-CB968F00E4CC}"/>
              </a:ext>
            </a:extLst>
          </p:cNvPr>
          <p:cNvSpPr>
            <a:spLocks noGrp="1"/>
          </p:cNvSpPr>
          <p:nvPr>
            <p:ph type="sldNum" sz="quarter" idx="12"/>
          </p:nvPr>
        </p:nvSpPr>
        <p:spPr/>
        <p:txBody>
          <a:bodyPr/>
          <a:lstStyle/>
          <a:p>
            <a:fld id="{925500D5-E7B2-4E97-A301-2B267253C954}" type="slidenum">
              <a:rPr lang="en-US" smtClean="0"/>
              <a:t>‹#›</a:t>
            </a:fld>
            <a:endParaRPr lang="en-US"/>
          </a:p>
        </p:txBody>
      </p:sp>
    </p:spTree>
    <p:extLst>
      <p:ext uri="{BB962C8B-B14F-4D97-AF65-F5344CB8AC3E}">
        <p14:creationId xmlns:p14="http://schemas.microsoft.com/office/powerpoint/2010/main" val="43007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814321-4DFA-EE17-051B-379BEBDDE36E}"/>
              </a:ext>
            </a:extLst>
          </p:cNvPr>
          <p:cNvSpPr>
            <a:spLocks noGrp="1"/>
          </p:cNvSpPr>
          <p:nvPr>
            <p:ph type="dt" sz="half" idx="10"/>
          </p:nvPr>
        </p:nvSpPr>
        <p:spPr/>
        <p:txBody>
          <a:bodyPr/>
          <a:lstStyle/>
          <a:p>
            <a:fld id="{316714BF-848E-4FAE-BA43-804E876422EE}" type="datetime1">
              <a:rPr lang="en-US" smtClean="0"/>
              <a:t>8/8/2024</a:t>
            </a:fld>
            <a:endParaRPr lang="en-US"/>
          </a:p>
        </p:txBody>
      </p:sp>
      <p:sp>
        <p:nvSpPr>
          <p:cNvPr id="3" name="Footer Placeholder 2">
            <a:extLst>
              <a:ext uri="{FF2B5EF4-FFF2-40B4-BE49-F238E27FC236}">
                <a16:creationId xmlns:a16="http://schemas.microsoft.com/office/drawing/2014/main" id="{061E8916-E2AA-113B-AAB2-0BA518E80F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B6DF23-3378-A153-6090-11D6715260F8}"/>
              </a:ext>
            </a:extLst>
          </p:cNvPr>
          <p:cNvSpPr>
            <a:spLocks noGrp="1"/>
          </p:cNvSpPr>
          <p:nvPr>
            <p:ph type="sldNum" sz="quarter" idx="12"/>
          </p:nvPr>
        </p:nvSpPr>
        <p:spPr/>
        <p:txBody>
          <a:bodyPr/>
          <a:lstStyle/>
          <a:p>
            <a:fld id="{925500D5-E7B2-4E97-A301-2B267253C954}" type="slidenum">
              <a:rPr lang="en-US" smtClean="0"/>
              <a:t>‹#›</a:t>
            </a:fld>
            <a:endParaRPr lang="en-US"/>
          </a:p>
        </p:txBody>
      </p:sp>
    </p:spTree>
    <p:extLst>
      <p:ext uri="{BB962C8B-B14F-4D97-AF65-F5344CB8AC3E}">
        <p14:creationId xmlns:p14="http://schemas.microsoft.com/office/powerpoint/2010/main" val="25305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7C103-BF6A-9AF5-E2D0-655C50C00E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96B009-F5CA-823E-6033-1FA03BDA94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D88836-5C03-12D1-74D1-4C4A02E46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9E57B5-A519-B3AF-D529-83C506032331}"/>
              </a:ext>
            </a:extLst>
          </p:cNvPr>
          <p:cNvSpPr>
            <a:spLocks noGrp="1"/>
          </p:cNvSpPr>
          <p:nvPr>
            <p:ph type="dt" sz="half" idx="10"/>
          </p:nvPr>
        </p:nvSpPr>
        <p:spPr/>
        <p:txBody>
          <a:bodyPr/>
          <a:lstStyle/>
          <a:p>
            <a:fld id="{871D06C4-11BB-402D-8C3E-C4E413CB49B7}" type="datetime1">
              <a:rPr lang="en-US" smtClean="0"/>
              <a:t>8/8/2024</a:t>
            </a:fld>
            <a:endParaRPr lang="en-US"/>
          </a:p>
        </p:txBody>
      </p:sp>
      <p:sp>
        <p:nvSpPr>
          <p:cNvPr id="6" name="Footer Placeholder 5">
            <a:extLst>
              <a:ext uri="{FF2B5EF4-FFF2-40B4-BE49-F238E27FC236}">
                <a16:creationId xmlns:a16="http://schemas.microsoft.com/office/drawing/2014/main" id="{C56F77EE-463A-09E8-DCC8-4E77C5603D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D543A8-6BF0-0337-8C7A-22E935D045E0}"/>
              </a:ext>
            </a:extLst>
          </p:cNvPr>
          <p:cNvSpPr>
            <a:spLocks noGrp="1"/>
          </p:cNvSpPr>
          <p:nvPr>
            <p:ph type="sldNum" sz="quarter" idx="12"/>
          </p:nvPr>
        </p:nvSpPr>
        <p:spPr/>
        <p:txBody>
          <a:bodyPr/>
          <a:lstStyle/>
          <a:p>
            <a:fld id="{925500D5-E7B2-4E97-A301-2B267253C954}" type="slidenum">
              <a:rPr lang="en-US" smtClean="0"/>
              <a:t>‹#›</a:t>
            </a:fld>
            <a:endParaRPr lang="en-US"/>
          </a:p>
        </p:txBody>
      </p:sp>
    </p:spTree>
    <p:extLst>
      <p:ext uri="{BB962C8B-B14F-4D97-AF65-F5344CB8AC3E}">
        <p14:creationId xmlns:p14="http://schemas.microsoft.com/office/powerpoint/2010/main" val="578038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4C3F4-750A-6F97-E88A-BABD9356C7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D28F5C-47D2-6E23-0212-49B99AFC52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96F481-ABCE-5FF4-DE02-2BA7AC375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374F9-5E76-8653-966F-9114C4FC4DB8}"/>
              </a:ext>
            </a:extLst>
          </p:cNvPr>
          <p:cNvSpPr>
            <a:spLocks noGrp="1"/>
          </p:cNvSpPr>
          <p:nvPr>
            <p:ph type="dt" sz="half" idx="10"/>
          </p:nvPr>
        </p:nvSpPr>
        <p:spPr/>
        <p:txBody>
          <a:bodyPr/>
          <a:lstStyle/>
          <a:p>
            <a:fld id="{C48EB5DA-72A6-4E77-A872-519D14C13D8D}" type="datetime1">
              <a:rPr lang="en-US" smtClean="0"/>
              <a:t>8/8/2024</a:t>
            </a:fld>
            <a:endParaRPr lang="en-US"/>
          </a:p>
        </p:txBody>
      </p:sp>
      <p:sp>
        <p:nvSpPr>
          <p:cNvPr id="6" name="Footer Placeholder 5">
            <a:extLst>
              <a:ext uri="{FF2B5EF4-FFF2-40B4-BE49-F238E27FC236}">
                <a16:creationId xmlns:a16="http://schemas.microsoft.com/office/drawing/2014/main" id="{C4980EB3-E965-9865-82A9-2DA5805CAC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F3444E-9F79-7F29-819D-163C8DDE80D6}"/>
              </a:ext>
            </a:extLst>
          </p:cNvPr>
          <p:cNvSpPr>
            <a:spLocks noGrp="1"/>
          </p:cNvSpPr>
          <p:nvPr>
            <p:ph type="sldNum" sz="quarter" idx="12"/>
          </p:nvPr>
        </p:nvSpPr>
        <p:spPr/>
        <p:txBody>
          <a:bodyPr/>
          <a:lstStyle/>
          <a:p>
            <a:fld id="{925500D5-E7B2-4E97-A301-2B267253C954}" type="slidenum">
              <a:rPr lang="en-US" smtClean="0"/>
              <a:t>‹#›</a:t>
            </a:fld>
            <a:endParaRPr lang="en-US"/>
          </a:p>
        </p:txBody>
      </p:sp>
    </p:spTree>
    <p:extLst>
      <p:ext uri="{BB962C8B-B14F-4D97-AF65-F5344CB8AC3E}">
        <p14:creationId xmlns:p14="http://schemas.microsoft.com/office/powerpoint/2010/main" val="267629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F36E3-86F8-1BB7-109A-F7FD41D2B6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56DACD-FBD0-1B50-FB13-13F3E492A4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AB35F-7859-8FCC-EF9C-8FD1AAAB6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FB960E-40E0-4F17-B274-AEC929849F90}" type="datetime1">
              <a:rPr lang="en-US" smtClean="0"/>
              <a:t>8/8/2024</a:t>
            </a:fld>
            <a:endParaRPr lang="en-US"/>
          </a:p>
        </p:txBody>
      </p:sp>
      <p:sp>
        <p:nvSpPr>
          <p:cNvPr id="5" name="Footer Placeholder 4">
            <a:extLst>
              <a:ext uri="{FF2B5EF4-FFF2-40B4-BE49-F238E27FC236}">
                <a16:creationId xmlns:a16="http://schemas.microsoft.com/office/drawing/2014/main" id="{82DDA0ED-8D51-C616-9C91-6E9AEC7405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D389D18-DD9A-12A7-3619-5C48D2F868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5500D5-E7B2-4E97-A301-2B267253C954}" type="slidenum">
              <a:rPr lang="en-US" smtClean="0"/>
              <a:t>‹#›</a:t>
            </a:fld>
            <a:endParaRPr lang="en-US"/>
          </a:p>
        </p:txBody>
      </p:sp>
    </p:spTree>
    <p:extLst>
      <p:ext uri="{BB962C8B-B14F-4D97-AF65-F5344CB8AC3E}">
        <p14:creationId xmlns:p14="http://schemas.microsoft.com/office/powerpoint/2010/main" val="215513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comments" Target="../comments/commen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comments" Target="../comments/commen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comments" Target="../comments/commen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32EF-FF20-B910-8926-4DE1AE9FD06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FE56BFD-731E-AA8F-1371-FC215C0667C2}"/>
              </a:ext>
            </a:extLst>
          </p:cNvPr>
          <p:cNvSpPr>
            <a:spLocks noGrp="1"/>
          </p:cNvSpPr>
          <p:nvPr>
            <p:ph type="subTitle" idx="1"/>
          </p:nvPr>
        </p:nvSpPr>
        <p:spPr/>
        <p:txBody>
          <a:bodyPr/>
          <a:lstStyle/>
          <a:p>
            <a:endParaRPr lang="en-US"/>
          </a:p>
        </p:txBody>
      </p:sp>
      <p:pic>
        <p:nvPicPr>
          <p:cNvPr id="5" name="Picture 4" descr="A satellite view of a hurricane">
            <a:extLst>
              <a:ext uri="{FF2B5EF4-FFF2-40B4-BE49-F238E27FC236}">
                <a16:creationId xmlns:a16="http://schemas.microsoft.com/office/drawing/2014/main" id="{F7370483-2666-43C4-EE9F-3A04D7705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5671"/>
            <a:ext cx="12192000" cy="9049342"/>
          </a:xfrm>
          <a:prstGeom prst="rect">
            <a:avLst/>
          </a:prstGeom>
        </p:spPr>
      </p:pic>
      <p:sp>
        <p:nvSpPr>
          <p:cNvPr id="6" name="TextBox 5">
            <a:extLst>
              <a:ext uri="{FF2B5EF4-FFF2-40B4-BE49-F238E27FC236}">
                <a16:creationId xmlns:a16="http://schemas.microsoft.com/office/drawing/2014/main" id="{78BF3A4A-66D5-8D0A-5979-D1D20C0444FB}"/>
              </a:ext>
            </a:extLst>
          </p:cNvPr>
          <p:cNvSpPr txBox="1"/>
          <p:nvPr/>
        </p:nvSpPr>
        <p:spPr>
          <a:xfrm>
            <a:off x="7782340" y="-293151"/>
            <a:ext cx="4290391" cy="1323439"/>
          </a:xfrm>
          <a:prstGeom prst="rect">
            <a:avLst/>
          </a:prstGeom>
          <a:noFill/>
        </p:spPr>
        <p:txBody>
          <a:bodyPr wrap="square" rtlCol="0">
            <a:spAutoFit/>
          </a:bodyPr>
          <a:lstStyle/>
          <a:p>
            <a:pPr algn="r"/>
            <a:r>
              <a:rPr lang="en-US" sz="4000" dirty="0">
                <a:solidFill>
                  <a:schemeClr val="bg1"/>
                </a:solidFill>
                <a:latin typeface="Aptos ExtraBold" panose="020F0502020204030204" pitchFamily="34" charset="0"/>
                <a:cs typeface="Kigelia Arabic" panose="020B0503040502020203" pitchFamily="34" charset="0"/>
              </a:rPr>
              <a:t>LORENZ UNDERWRITERS</a:t>
            </a:r>
          </a:p>
        </p:txBody>
      </p:sp>
    </p:spTree>
    <p:extLst>
      <p:ext uri="{BB962C8B-B14F-4D97-AF65-F5344CB8AC3E}">
        <p14:creationId xmlns:p14="http://schemas.microsoft.com/office/powerpoint/2010/main" val="2335747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E3F9-A151-FBDA-1FD1-2CF627D1E910}"/>
              </a:ext>
            </a:extLst>
          </p:cNvPr>
          <p:cNvSpPr>
            <a:spLocks noGrp="1"/>
          </p:cNvSpPr>
          <p:nvPr>
            <p:ph type="title"/>
          </p:nvPr>
        </p:nvSpPr>
        <p:spPr>
          <a:xfrm>
            <a:off x="546415" y="499862"/>
            <a:ext cx="2714294" cy="651709"/>
          </a:xfrm>
        </p:spPr>
        <p:txBody>
          <a:bodyPr>
            <a:normAutofit fontScale="90000"/>
          </a:bodyPr>
          <a:lstStyle/>
          <a:p>
            <a:r>
              <a:rPr lang="en-US" sz="2400" dirty="0"/>
              <a:t>CYCLONE GENESIS</a:t>
            </a:r>
            <a:br>
              <a:rPr lang="en-US" sz="2400" dirty="0"/>
            </a:br>
            <a:endParaRPr lang="en-US" sz="2400" dirty="0"/>
          </a:p>
        </p:txBody>
      </p:sp>
      <p:sp>
        <p:nvSpPr>
          <p:cNvPr id="4" name="Text Placeholder 3">
            <a:extLst>
              <a:ext uri="{FF2B5EF4-FFF2-40B4-BE49-F238E27FC236}">
                <a16:creationId xmlns:a16="http://schemas.microsoft.com/office/drawing/2014/main" id="{9F94C869-A80C-E7C1-E80F-709B4FD73D7D}"/>
              </a:ext>
            </a:extLst>
          </p:cNvPr>
          <p:cNvSpPr>
            <a:spLocks noGrp="1"/>
          </p:cNvSpPr>
          <p:nvPr>
            <p:ph type="body" sz="half" idx="2"/>
          </p:nvPr>
        </p:nvSpPr>
        <p:spPr>
          <a:xfrm>
            <a:off x="751786" y="5072686"/>
            <a:ext cx="10602014" cy="1211989"/>
          </a:xfrm>
        </p:spPr>
        <p:txBody>
          <a:bodyPr/>
          <a:lstStyle/>
          <a:p>
            <a:r>
              <a:rPr lang="en-US" dirty="0"/>
              <a:t>-  Gensis points from our model (red dots) provide a dense sampling that includes regions with no cyclones on record (such as the Persian Gulf). The blue dots represent historical observations of actual genesis points. </a:t>
            </a:r>
          </a:p>
          <a:p>
            <a:pPr marL="285750" indent="-285750">
              <a:buFontTx/>
              <a:buChar char="-"/>
            </a:pPr>
            <a:r>
              <a:rPr lang="en-US" dirty="0"/>
              <a:t>Some of the historical observations in the northern reaches of the North Atlantic represent other types of storms that were probably mis-characterized as hurricanes.</a:t>
            </a:r>
          </a:p>
        </p:txBody>
      </p:sp>
      <p:pic>
        <p:nvPicPr>
          <p:cNvPr id="10" name="Picture 9">
            <a:extLst>
              <a:ext uri="{FF2B5EF4-FFF2-40B4-BE49-F238E27FC236}">
                <a16:creationId xmlns:a16="http://schemas.microsoft.com/office/drawing/2014/main" id="{A7BBFF12-0152-BF0D-458E-3DBEB506D250}"/>
              </a:ext>
            </a:extLst>
          </p:cNvPr>
          <p:cNvPicPr>
            <a:picLocks noChangeAspect="1"/>
          </p:cNvPicPr>
          <p:nvPr/>
        </p:nvPicPr>
        <p:blipFill>
          <a:blip r:embed="rId2"/>
          <a:stretch>
            <a:fillRect/>
          </a:stretch>
        </p:blipFill>
        <p:spPr>
          <a:xfrm>
            <a:off x="436626" y="1151571"/>
            <a:ext cx="10917174" cy="3686689"/>
          </a:xfrm>
          <a:prstGeom prst="rect">
            <a:avLst/>
          </a:prstGeom>
        </p:spPr>
      </p:pic>
      <p:sp>
        <p:nvSpPr>
          <p:cNvPr id="3" name="Slide Number Placeholder 2">
            <a:extLst>
              <a:ext uri="{FF2B5EF4-FFF2-40B4-BE49-F238E27FC236}">
                <a16:creationId xmlns:a16="http://schemas.microsoft.com/office/drawing/2014/main" id="{CA616E46-7122-CF52-4ABB-A287FB0DB64C}"/>
              </a:ext>
            </a:extLst>
          </p:cNvPr>
          <p:cNvSpPr>
            <a:spLocks noGrp="1"/>
          </p:cNvSpPr>
          <p:nvPr>
            <p:ph type="sldNum" sz="quarter" idx="12"/>
          </p:nvPr>
        </p:nvSpPr>
        <p:spPr/>
        <p:txBody>
          <a:bodyPr/>
          <a:lstStyle/>
          <a:p>
            <a:fld id="{925500D5-E7B2-4E97-A301-2B267253C954}" type="slidenum">
              <a:rPr lang="en-US" smtClean="0"/>
              <a:t>10</a:t>
            </a:fld>
            <a:endParaRPr lang="en-US" dirty="0"/>
          </a:p>
        </p:txBody>
      </p:sp>
    </p:spTree>
    <p:extLst>
      <p:ext uri="{BB962C8B-B14F-4D97-AF65-F5344CB8AC3E}">
        <p14:creationId xmlns:p14="http://schemas.microsoft.com/office/powerpoint/2010/main" val="382841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D4406-042E-DAA4-5090-6C994E8FE60E}"/>
              </a:ext>
            </a:extLst>
          </p:cNvPr>
          <p:cNvSpPr>
            <a:spLocks noGrp="1"/>
          </p:cNvSpPr>
          <p:nvPr>
            <p:ph type="title"/>
          </p:nvPr>
        </p:nvSpPr>
        <p:spPr/>
        <p:txBody>
          <a:bodyPr>
            <a:normAutofit/>
          </a:bodyPr>
          <a:lstStyle/>
          <a:p>
            <a:r>
              <a:rPr lang="en-US" sz="2400" dirty="0"/>
              <a:t>CYCLONE GENESIS: Validation</a:t>
            </a:r>
          </a:p>
        </p:txBody>
      </p:sp>
      <p:pic>
        <p:nvPicPr>
          <p:cNvPr id="8" name="Content Placeholder 7">
            <a:extLst>
              <a:ext uri="{FF2B5EF4-FFF2-40B4-BE49-F238E27FC236}">
                <a16:creationId xmlns:a16="http://schemas.microsoft.com/office/drawing/2014/main" id="{3E6C8357-98D3-154E-9B65-2C84BBC27583}"/>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22592" y="2365686"/>
            <a:ext cx="5012816" cy="3271216"/>
          </a:xfrm>
          <a:prstGeom prst="rect">
            <a:avLst/>
          </a:prstGeom>
        </p:spPr>
      </p:pic>
      <p:pic>
        <p:nvPicPr>
          <p:cNvPr id="9" name="Content Placeholder 8">
            <a:extLst>
              <a:ext uri="{FF2B5EF4-FFF2-40B4-BE49-F238E27FC236}">
                <a16:creationId xmlns:a16="http://schemas.microsoft.com/office/drawing/2014/main" id="{F9C93A2C-F615-7FC8-7130-77A129587EA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85930" y="2319964"/>
            <a:ext cx="5154139" cy="3362660"/>
          </a:xfrm>
          <a:prstGeom prst="rect">
            <a:avLst/>
          </a:prstGeom>
        </p:spPr>
      </p:pic>
      <p:sp>
        <p:nvSpPr>
          <p:cNvPr id="10" name="TextBox 9">
            <a:extLst>
              <a:ext uri="{FF2B5EF4-FFF2-40B4-BE49-F238E27FC236}">
                <a16:creationId xmlns:a16="http://schemas.microsoft.com/office/drawing/2014/main" id="{173D1AFC-E789-1FE3-16E0-2D6EB3C8150B}"/>
              </a:ext>
            </a:extLst>
          </p:cNvPr>
          <p:cNvSpPr txBox="1"/>
          <p:nvPr/>
        </p:nvSpPr>
        <p:spPr>
          <a:xfrm>
            <a:off x="1584960" y="1690688"/>
            <a:ext cx="10021782" cy="369332"/>
          </a:xfrm>
          <a:prstGeom prst="rect">
            <a:avLst/>
          </a:prstGeom>
          <a:noFill/>
        </p:spPr>
        <p:txBody>
          <a:bodyPr wrap="none" rtlCol="0">
            <a:spAutoFit/>
          </a:bodyPr>
          <a:lstStyle/>
          <a:p>
            <a:r>
              <a:rPr lang="en-US" dirty="0"/>
              <a:t>The modeled genesis frequency and seasonal distribution (red) conforms with the historical record. </a:t>
            </a:r>
          </a:p>
        </p:txBody>
      </p:sp>
      <p:sp>
        <p:nvSpPr>
          <p:cNvPr id="2" name="Slide Number Placeholder 1">
            <a:extLst>
              <a:ext uri="{FF2B5EF4-FFF2-40B4-BE49-F238E27FC236}">
                <a16:creationId xmlns:a16="http://schemas.microsoft.com/office/drawing/2014/main" id="{26A6F5E0-4A3F-79D4-AE4C-B6049C726A74}"/>
              </a:ext>
            </a:extLst>
          </p:cNvPr>
          <p:cNvSpPr>
            <a:spLocks noGrp="1"/>
          </p:cNvSpPr>
          <p:nvPr>
            <p:ph type="sldNum" sz="quarter" idx="12"/>
          </p:nvPr>
        </p:nvSpPr>
        <p:spPr/>
        <p:txBody>
          <a:bodyPr/>
          <a:lstStyle/>
          <a:p>
            <a:fld id="{925500D5-E7B2-4E97-A301-2B267253C954}" type="slidenum">
              <a:rPr lang="en-US" smtClean="0"/>
              <a:t>11</a:t>
            </a:fld>
            <a:endParaRPr lang="en-US"/>
          </a:p>
        </p:txBody>
      </p:sp>
    </p:spTree>
    <p:extLst>
      <p:ext uri="{BB962C8B-B14F-4D97-AF65-F5344CB8AC3E}">
        <p14:creationId xmlns:p14="http://schemas.microsoft.com/office/powerpoint/2010/main" val="1557253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5A6B-DFD5-F766-84B7-A45BEAA95820}"/>
              </a:ext>
            </a:extLst>
          </p:cNvPr>
          <p:cNvSpPr>
            <a:spLocks noGrp="1"/>
          </p:cNvSpPr>
          <p:nvPr>
            <p:ph type="title"/>
          </p:nvPr>
        </p:nvSpPr>
        <p:spPr/>
        <p:txBody>
          <a:bodyPr>
            <a:normAutofit/>
          </a:bodyPr>
          <a:lstStyle/>
          <a:p>
            <a:r>
              <a:rPr lang="en-US" sz="2400" dirty="0"/>
              <a:t>TRACK GENERATION (and validation)</a:t>
            </a:r>
          </a:p>
        </p:txBody>
      </p:sp>
      <p:pic>
        <p:nvPicPr>
          <p:cNvPr id="5" name="Content Placeholder 4">
            <a:extLst>
              <a:ext uri="{FF2B5EF4-FFF2-40B4-BE49-F238E27FC236}">
                <a16:creationId xmlns:a16="http://schemas.microsoft.com/office/drawing/2014/main" id="{1C9335B7-D626-B1A0-10CB-AC1205ACCC40}"/>
              </a:ext>
            </a:extLst>
          </p:cNvPr>
          <p:cNvPicPr>
            <a:picLocks noGrp="1" noChangeAspect="1"/>
          </p:cNvPicPr>
          <p:nvPr>
            <p:ph sz="half" idx="1"/>
          </p:nvPr>
        </p:nvPicPr>
        <p:blipFill rotWithShape="1">
          <a:blip r:embed="rId2"/>
          <a:srcRect l="6070" t="7998" r="5393" b="11697"/>
          <a:stretch/>
        </p:blipFill>
        <p:spPr>
          <a:xfrm>
            <a:off x="838199" y="2384116"/>
            <a:ext cx="5181600" cy="3519118"/>
          </a:xfrm>
          <a:prstGeom prst="rect">
            <a:avLst/>
          </a:prstGeom>
        </p:spPr>
      </p:pic>
      <p:pic>
        <p:nvPicPr>
          <p:cNvPr id="6" name="Content Placeholder 5">
            <a:extLst>
              <a:ext uri="{FF2B5EF4-FFF2-40B4-BE49-F238E27FC236}">
                <a16:creationId xmlns:a16="http://schemas.microsoft.com/office/drawing/2014/main" id="{FCA7D175-69A9-B524-5D77-95FC05552FA2}"/>
              </a:ext>
            </a:extLst>
          </p:cNvPr>
          <p:cNvPicPr>
            <a:picLocks noGrp="1" noChangeAspect="1"/>
          </p:cNvPicPr>
          <p:nvPr>
            <p:ph sz="half" idx="2"/>
          </p:nvPr>
        </p:nvPicPr>
        <p:blipFill rotWithShape="1">
          <a:blip r:embed="rId3"/>
          <a:srcRect l="7584" t="10869" r="7024" b="12132"/>
          <a:stretch/>
        </p:blipFill>
        <p:spPr>
          <a:xfrm>
            <a:off x="6172202" y="2384116"/>
            <a:ext cx="5181600" cy="3498516"/>
          </a:xfrm>
          <a:prstGeom prst="rect">
            <a:avLst/>
          </a:prstGeom>
        </p:spPr>
      </p:pic>
      <p:sp>
        <p:nvSpPr>
          <p:cNvPr id="7" name="TextBox 6">
            <a:extLst>
              <a:ext uri="{FF2B5EF4-FFF2-40B4-BE49-F238E27FC236}">
                <a16:creationId xmlns:a16="http://schemas.microsoft.com/office/drawing/2014/main" id="{35D5EC40-DAD2-1E83-A077-DD7B066EC094}"/>
              </a:ext>
            </a:extLst>
          </p:cNvPr>
          <p:cNvSpPr txBox="1"/>
          <p:nvPr/>
        </p:nvSpPr>
        <p:spPr>
          <a:xfrm>
            <a:off x="1097280" y="1346111"/>
            <a:ext cx="10638134" cy="646331"/>
          </a:xfrm>
          <a:prstGeom prst="rect">
            <a:avLst/>
          </a:prstGeom>
          <a:noFill/>
        </p:spPr>
        <p:txBody>
          <a:bodyPr wrap="square" rtlCol="0">
            <a:spAutoFit/>
          </a:bodyPr>
          <a:lstStyle/>
          <a:p>
            <a:r>
              <a:rPr lang="en-US" dirty="0"/>
              <a:t>The 100 strongest modeled cyclones affecting Kyoto are shown at left. Warmer colors indicate higher wind speeds.  Historically observed storms are added in magenta at right providing track model validation.</a:t>
            </a:r>
          </a:p>
        </p:txBody>
      </p:sp>
      <p:sp>
        <p:nvSpPr>
          <p:cNvPr id="3" name="Slide Number Placeholder 2">
            <a:extLst>
              <a:ext uri="{FF2B5EF4-FFF2-40B4-BE49-F238E27FC236}">
                <a16:creationId xmlns:a16="http://schemas.microsoft.com/office/drawing/2014/main" id="{1E654521-5141-BA42-D2FC-964BF203A63F}"/>
              </a:ext>
            </a:extLst>
          </p:cNvPr>
          <p:cNvSpPr>
            <a:spLocks noGrp="1"/>
          </p:cNvSpPr>
          <p:nvPr>
            <p:ph type="sldNum" sz="quarter" idx="12"/>
          </p:nvPr>
        </p:nvSpPr>
        <p:spPr/>
        <p:txBody>
          <a:bodyPr/>
          <a:lstStyle/>
          <a:p>
            <a:fld id="{925500D5-E7B2-4E97-A301-2B267253C954}" type="slidenum">
              <a:rPr lang="en-US" smtClean="0"/>
              <a:t>12</a:t>
            </a:fld>
            <a:endParaRPr lang="en-US"/>
          </a:p>
        </p:txBody>
      </p:sp>
    </p:spTree>
    <p:extLst>
      <p:ext uri="{BB962C8B-B14F-4D97-AF65-F5344CB8AC3E}">
        <p14:creationId xmlns:p14="http://schemas.microsoft.com/office/powerpoint/2010/main" val="1481774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E2BC-F389-9782-F81F-3CAD96D0336B}"/>
              </a:ext>
            </a:extLst>
          </p:cNvPr>
          <p:cNvSpPr>
            <a:spLocks noGrp="1"/>
          </p:cNvSpPr>
          <p:nvPr>
            <p:ph type="title"/>
          </p:nvPr>
        </p:nvSpPr>
        <p:spPr>
          <a:xfrm>
            <a:off x="839788" y="365126"/>
            <a:ext cx="10515600" cy="652792"/>
          </a:xfrm>
        </p:spPr>
        <p:txBody>
          <a:bodyPr>
            <a:normAutofit/>
          </a:bodyPr>
          <a:lstStyle/>
          <a:p>
            <a:r>
              <a:rPr lang="en-US" sz="2400" dirty="0"/>
              <a:t>TRACK GENERATION </a:t>
            </a:r>
          </a:p>
        </p:txBody>
      </p:sp>
      <p:sp>
        <p:nvSpPr>
          <p:cNvPr id="3" name="Text Placeholder 2">
            <a:extLst>
              <a:ext uri="{FF2B5EF4-FFF2-40B4-BE49-F238E27FC236}">
                <a16:creationId xmlns:a16="http://schemas.microsoft.com/office/drawing/2014/main" id="{8E683F88-5EF4-4EF7-3288-62AF13FAADAB}"/>
              </a:ext>
            </a:extLst>
          </p:cNvPr>
          <p:cNvSpPr>
            <a:spLocks noGrp="1"/>
          </p:cNvSpPr>
          <p:nvPr>
            <p:ph type="body" idx="1"/>
          </p:nvPr>
        </p:nvSpPr>
        <p:spPr>
          <a:xfrm>
            <a:off x="1123765" y="1017918"/>
            <a:ext cx="9136811" cy="1499093"/>
          </a:xfrm>
        </p:spPr>
        <p:txBody>
          <a:bodyPr>
            <a:normAutofit fontScale="92500" lnSpcReduction="10000"/>
          </a:bodyPr>
          <a:lstStyle/>
          <a:p>
            <a:pPr marL="342900" indent="-342900">
              <a:buFontTx/>
              <a:buChar char="-"/>
            </a:pPr>
            <a:r>
              <a:rPr lang="en-US" sz="2000" b="0" dirty="0"/>
              <a:t>Two additional maps from Emanuel 2006 show the 30 most intense modeled tracks that affect Miami using the Hybrid Model (left) and the physical model (right)</a:t>
            </a:r>
          </a:p>
          <a:p>
            <a:pPr marL="342900" indent="-342900">
              <a:buFontTx/>
              <a:buChar char="-"/>
            </a:pPr>
            <a:r>
              <a:rPr lang="en-US" sz="2000" b="0" dirty="0">
                <a:highlight>
                  <a:srgbClr val="FFFF00"/>
                </a:highlight>
              </a:rPr>
              <a:t>None of the ones from the Physical model arrive from west of sout</a:t>
            </a:r>
            <a:r>
              <a:rPr lang="en-US" sz="2000" b="0" dirty="0"/>
              <a:t>h.  Lacking a means of integrating wind shear with specific track, the Hybrid Model erroneously retains west to east tracks that would lose power from the shear</a:t>
            </a:r>
          </a:p>
        </p:txBody>
      </p:sp>
      <p:pic>
        <p:nvPicPr>
          <p:cNvPr id="8" name="Content Placeholder 7">
            <a:extLst>
              <a:ext uri="{FF2B5EF4-FFF2-40B4-BE49-F238E27FC236}">
                <a16:creationId xmlns:a16="http://schemas.microsoft.com/office/drawing/2014/main" id="{7DB69D64-62C6-5B01-E372-0F0500FE6CAA}"/>
              </a:ext>
            </a:extLst>
          </p:cNvPr>
          <p:cNvPicPr>
            <a:picLocks noGrp="1" noChangeAspect="1"/>
          </p:cNvPicPr>
          <p:nvPr>
            <p:ph sz="half" idx="2"/>
          </p:nvPr>
        </p:nvPicPr>
        <p:blipFill>
          <a:blip r:embed="rId2"/>
          <a:stretch>
            <a:fillRect/>
          </a:stretch>
        </p:blipFill>
        <p:spPr>
          <a:xfrm>
            <a:off x="1471090" y="3096543"/>
            <a:ext cx="4085859" cy="3198218"/>
          </a:xfrm>
        </p:spPr>
      </p:pic>
      <p:pic>
        <p:nvPicPr>
          <p:cNvPr id="10" name="Content Placeholder 9">
            <a:extLst>
              <a:ext uri="{FF2B5EF4-FFF2-40B4-BE49-F238E27FC236}">
                <a16:creationId xmlns:a16="http://schemas.microsoft.com/office/drawing/2014/main" id="{1634CAC0-3805-C6EC-263C-85E1D9763815}"/>
              </a:ext>
            </a:extLst>
          </p:cNvPr>
          <p:cNvPicPr>
            <a:picLocks noGrp="1" noChangeAspect="1"/>
          </p:cNvPicPr>
          <p:nvPr>
            <p:ph sz="quarter" idx="4"/>
          </p:nvPr>
        </p:nvPicPr>
        <p:blipFill>
          <a:blip r:embed="rId3"/>
          <a:stretch>
            <a:fillRect/>
          </a:stretch>
        </p:blipFill>
        <p:spPr>
          <a:xfrm>
            <a:off x="6463120" y="2991443"/>
            <a:ext cx="3984509" cy="3395664"/>
          </a:xfrm>
        </p:spPr>
      </p:pic>
      <p:sp>
        <p:nvSpPr>
          <p:cNvPr id="4" name="Slide Number Placeholder 3">
            <a:extLst>
              <a:ext uri="{FF2B5EF4-FFF2-40B4-BE49-F238E27FC236}">
                <a16:creationId xmlns:a16="http://schemas.microsoft.com/office/drawing/2014/main" id="{15C243E8-B5F6-8511-0AB0-AD72F29DA290}"/>
              </a:ext>
            </a:extLst>
          </p:cNvPr>
          <p:cNvSpPr>
            <a:spLocks noGrp="1"/>
          </p:cNvSpPr>
          <p:nvPr>
            <p:ph type="sldNum" sz="quarter" idx="12"/>
          </p:nvPr>
        </p:nvSpPr>
        <p:spPr/>
        <p:txBody>
          <a:bodyPr/>
          <a:lstStyle/>
          <a:p>
            <a:fld id="{925500D5-E7B2-4E97-A301-2B267253C954}" type="slidenum">
              <a:rPr lang="en-US" smtClean="0"/>
              <a:t>13</a:t>
            </a:fld>
            <a:endParaRPr lang="en-US"/>
          </a:p>
        </p:txBody>
      </p:sp>
      <p:sp>
        <p:nvSpPr>
          <p:cNvPr id="5" name="TextBox 4">
            <a:extLst>
              <a:ext uri="{FF2B5EF4-FFF2-40B4-BE49-F238E27FC236}">
                <a16:creationId xmlns:a16="http://schemas.microsoft.com/office/drawing/2014/main" id="{814AA0DC-D523-4F07-3563-203E61C2B794}"/>
              </a:ext>
            </a:extLst>
          </p:cNvPr>
          <p:cNvSpPr txBox="1"/>
          <p:nvPr/>
        </p:nvSpPr>
        <p:spPr>
          <a:xfrm>
            <a:off x="1560657" y="2729689"/>
            <a:ext cx="4115614" cy="369332"/>
          </a:xfrm>
          <a:prstGeom prst="rect">
            <a:avLst/>
          </a:prstGeom>
          <a:noFill/>
        </p:spPr>
        <p:txBody>
          <a:bodyPr wrap="none" rtlCol="0">
            <a:spAutoFit/>
          </a:bodyPr>
          <a:lstStyle/>
          <a:p>
            <a:r>
              <a:rPr lang="en-US" dirty="0"/>
              <a:t>Statistically downscaled (Hybrid Model)</a:t>
            </a:r>
          </a:p>
        </p:txBody>
      </p:sp>
      <p:sp>
        <p:nvSpPr>
          <p:cNvPr id="6" name="TextBox 5">
            <a:extLst>
              <a:ext uri="{FF2B5EF4-FFF2-40B4-BE49-F238E27FC236}">
                <a16:creationId xmlns:a16="http://schemas.microsoft.com/office/drawing/2014/main" id="{904D9738-4F50-6B9C-1A07-CDCFC4853E1A}"/>
              </a:ext>
            </a:extLst>
          </p:cNvPr>
          <p:cNvSpPr txBox="1"/>
          <p:nvPr/>
        </p:nvSpPr>
        <p:spPr>
          <a:xfrm>
            <a:off x="7332782" y="2657447"/>
            <a:ext cx="2555636" cy="369332"/>
          </a:xfrm>
          <a:prstGeom prst="rect">
            <a:avLst/>
          </a:prstGeom>
          <a:noFill/>
        </p:spPr>
        <p:txBody>
          <a:bodyPr wrap="none" rtlCol="0">
            <a:spAutoFit/>
          </a:bodyPr>
          <a:lstStyle/>
          <a:p>
            <a:r>
              <a:rPr lang="en-US" dirty="0"/>
              <a:t>Physically downscaled </a:t>
            </a:r>
          </a:p>
        </p:txBody>
      </p:sp>
    </p:spTree>
    <p:extLst>
      <p:ext uri="{BB962C8B-B14F-4D97-AF65-F5344CB8AC3E}">
        <p14:creationId xmlns:p14="http://schemas.microsoft.com/office/powerpoint/2010/main" val="1645072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25FD0-C798-1328-2025-8D3F5A62208B}"/>
              </a:ext>
            </a:extLst>
          </p:cNvPr>
          <p:cNvSpPr>
            <a:spLocks noGrp="1"/>
          </p:cNvSpPr>
          <p:nvPr>
            <p:ph type="title"/>
          </p:nvPr>
        </p:nvSpPr>
        <p:spPr>
          <a:xfrm>
            <a:off x="802640" y="652779"/>
            <a:ext cx="10586720" cy="563881"/>
          </a:xfrm>
        </p:spPr>
        <p:txBody>
          <a:bodyPr>
            <a:normAutofit fontScale="90000"/>
          </a:bodyPr>
          <a:lstStyle/>
          <a:p>
            <a:r>
              <a:rPr lang="en-US" sz="2400" dirty="0"/>
              <a:t>INTENSITY MODELLING (single synthetic storm example)</a:t>
            </a:r>
            <a:br>
              <a:rPr lang="en-US" sz="2400" dirty="0"/>
            </a:br>
            <a:endParaRPr lang="en-US" sz="2400" dirty="0"/>
          </a:p>
        </p:txBody>
      </p:sp>
      <p:pic>
        <p:nvPicPr>
          <p:cNvPr id="6" name="Content Placeholder 5">
            <a:extLst>
              <a:ext uri="{FF2B5EF4-FFF2-40B4-BE49-F238E27FC236}">
                <a16:creationId xmlns:a16="http://schemas.microsoft.com/office/drawing/2014/main" id="{978BFDB0-D798-BA62-7D2E-E708A46E4443}"/>
              </a:ext>
            </a:extLst>
          </p:cNvPr>
          <p:cNvPicPr>
            <a:picLocks noGrp="1" noChangeAspect="1"/>
          </p:cNvPicPr>
          <p:nvPr>
            <p:ph sz="half" idx="1"/>
          </p:nvPr>
        </p:nvPicPr>
        <p:blipFill>
          <a:blip r:embed="rId2"/>
          <a:stretch>
            <a:fillRect/>
          </a:stretch>
        </p:blipFill>
        <p:spPr>
          <a:xfrm>
            <a:off x="698496" y="1825625"/>
            <a:ext cx="4120639" cy="3619582"/>
          </a:xfrm>
        </p:spPr>
      </p:pic>
      <p:pic>
        <p:nvPicPr>
          <p:cNvPr id="8" name="Content Placeholder 7">
            <a:extLst>
              <a:ext uri="{FF2B5EF4-FFF2-40B4-BE49-F238E27FC236}">
                <a16:creationId xmlns:a16="http://schemas.microsoft.com/office/drawing/2014/main" id="{4F39C7ED-EB8E-E9D2-A359-A132C754E9B2}"/>
              </a:ext>
            </a:extLst>
          </p:cNvPr>
          <p:cNvPicPr>
            <a:picLocks noGrp="1" noChangeAspect="1"/>
          </p:cNvPicPr>
          <p:nvPr>
            <p:ph sz="half" idx="2"/>
          </p:nvPr>
        </p:nvPicPr>
        <p:blipFill>
          <a:blip r:embed="rId3"/>
          <a:stretch>
            <a:fillRect/>
          </a:stretch>
        </p:blipFill>
        <p:spPr>
          <a:xfrm>
            <a:off x="6176514" y="1611071"/>
            <a:ext cx="4953691" cy="4048690"/>
          </a:xfrm>
        </p:spPr>
      </p:pic>
      <p:sp>
        <p:nvSpPr>
          <p:cNvPr id="10" name="TextBox 9">
            <a:extLst>
              <a:ext uri="{FF2B5EF4-FFF2-40B4-BE49-F238E27FC236}">
                <a16:creationId xmlns:a16="http://schemas.microsoft.com/office/drawing/2014/main" id="{FF2275A3-5E46-CA43-1819-A6CA26094737}"/>
              </a:ext>
            </a:extLst>
          </p:cNvPr>
          <p:cNvSpPr txBox="1"/>
          <p:nvPr/>
        </p:nvSpPr>
        <p:spPr>
          <a:xfrm>
            <a:off x="483080" y="1082763"/>
            <a:ext cx="11386868" cy="646331"/>
          </a:xfrm>
          <a:prstGeom prst="rect">
            <a:avLst/>
          </a:prstGeom>
          <a:noFill/>
        </p:spPr>
        <p:txBody>
          <a:bodyPr wrap="square" rtlCol="0">
            <a:spAutoFit/>
          </a:bodyPr>
          <a:lstStyle/>
          <a:p>
            <a:r>
              <a:rPr lang="en-US" dirty="0"/>
              <a:t>Selected output from the MIT Emanuel model here depicts the most intense synthetic storm to affect Boston from a set of 3000. </a:t>
            </a:r>
          </a:p>
        </p:txBody>
      </p:sp>
      <p:sp>
        <p:nvSpPr>
          <p:cNvPr id="3" name="Slide Number Placeholder 2">
            <a:extLst>
              <a:ext uri="{FF2B5EF4-FFF2-40B4-BE49-F238E27FC236}">
                <a16:creationId xmlns:a16="http://schemas.microsoft.com/office/drawing/2014/main" id="{A77223D4-1234-73C8-6F71-27DF162B8945}"/>
              </a:ext>
            </a:extLst>
          </p:cNvPr>
          <p:cNvSpPr>
            <a:spLocks noGrp="1"/>
          </p:cNvSpPr>
          <p:nvPr>
            <p:ph type="sldNum" sz="quarter" idx="12"/>
          </p:nvPr>
        </p:nvSpPr>
        <p:spPr/>
        <p:txBody>
          <a:bodyPr/>
          <a:lstStyle/>
          <a:p>
            <a:fld id="{925500D5-E7B2-4E97-A301-2B267253C954}" type="slidenum">
              <a:rPr lang="en-US" smtClean="0"/>
              <a:t>14</a:t>
            </a:fld>
            <a:endParaRPr lang="en-US"/>
          </a:p>
        </p:txBody>
      </p:sp>
      <p:sp>
        <p:nvSpPr>
          <p:cNvPr id="5" name="TextBox 4">
            <a:extLst>
              <a:ext uri="{FF2B5EF4-FFF2-40B4-BE49-F238E27FC236}">
                <a16:creationId xmlns:a16="http://schemas.microsoft.com/office/drawing/2014/main" id="{0A245FDA-53C2-F51E-7934-B00935249106}"/>
              </a:ext>
            </a:extLst>
          </p:cNvPr>
          <p:cNvSpPr txBox="1"/>
          <p:nvPr/>
        </p:nvSpPr>
        <p:spPr>
          <a:xfrm>
            <a:off x="151025" y="5806273"/>
            <a:ext cx="10475785" cy="646331"/>
          </a:xfrm>
          <a:prstGeom prst="rect">
            <a:avLst/>
          </a:prstGeom>
          <a:noFill/>
        </p:spPr>
        <p:txBody>
          <a:bodyPr wrap="square">
            <a:spAutoFit/>
          </a:bodyPr>
          <a:lstStyle/>
          <a:p>
            <a:pPr algn="ctr"/>
            <a:r>
              <a:rPr lang="en-US" sz="1800" b="1"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Our physical downscaling  model is very good at producing this signature profile for intense Northeast coast storms</a:t>
            </a:r>
            <a:endParaRPr lang="en-US" b="1" dirty="0">
              <a:solidFill>
                <a:schemeClr val="accent2"/>
              </a:solidFill>
            </a:endParaRPr>
          </a:p>
        </p:txBody>
      </p:sp>
    </p:spTree>
    <p:extLst>
      <p:ext uri="{BB962C8B-B14F-4D97-AF65-F5344CB8AC3E}">
        <p14:creationId xmlns:p14="http://schemas.microsoft.com/office/powerpoint/2010/main" val="1225026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04CC89-C1A5-86A2-462F-58FDD79755A9}"/>
              </a:ext>
            </a:extLst>
          </p:cNvPr>
          <p:cNvSpPr>
            <a:spLocks noGrp="1"/>
          </p:cNvSpPr>
          <p:nvPr>
            <p:ph type="title"/>
          </p:nvPr>
        </p:nvSpPr>
        <p:spPr/>
        <p:txBody>
          <a:bodyPr>
            <a:normAutofit/>
          </a:bodyPr>
          <a:lstStyle/>
          <a:p>
            <a:r>
              <a:rPr lang="en-US" sz="2400" dirty="0"/>
              <a:t>INTENSITY VALIDATION (single storm example)</a:t>
            </a:r>
          </a:p>
        </p:txBody>
      </p:sp>
      <p:pic>
        <p:nvPicPr>
          <p:cNvPr id="9" name="Picture Placeholder 8">
            <a:extLst>
              <a:ext uri="{FF2B5EF4-FFF2-40B4-BE49-F238E27FC236}">
                <a16:creationId xmlns:a16="http://schemas.microsoft.com/office/drawing/2014/main" id="{DA9D009B-F63C-43B2-9716-947F78A255FE}"/>
              </a:ext>
            </a:extLst>
          </p:cNvPr>
          <p:cNvPicPr>
            <a:picLocks noGrp="1" noChangeAspect="1"/>
          </p:cNvPicPr>
          <p:nvPr>
            <p:ph type="pic" idx="1"/>
          </p:nvPr>
        </p:nvPicPr>
        <p:blipFill>
          <a:blip r:embed="rId2"/>
          <a:srcRect l="6262" r="6262"/>
          <a:stretch/>
        </p:blipFill>
        <p:spPr/>
      </p:pic>
      <p:sp>
        <p:nvSpPr>
          <p:cNvPr id="7" name="Text Placeholder 6">
            <a:extLst>
              <a:ext uri="{FF2B5EF4-FFF2-40B4-BE49-F238E27FC236}">
                <a16:creationId xmlns:a16="http://schemas.microsoft.com/office/drawing/2014/main" id="{9BF630C2-2FD0-A86C-68A6-9F2E1B788511}"/>
              </a:ext>
            </a:extLst>
          </p:cNvPr>
          <p:cNvSpPr>
            <a:spLocks noGrp="1"/>
          </p:cNvSpPr>
          <p:nvPr>
            <p:ph type="body" sz="half" idx="2"/>
          </p:nvPr>
        </p:nvSpPr>
        <p:spPr/>
        <p:txBody>
          <a:bodyPr/>
          <a:lstStyle/>
          <a:p>
            <a:pPr marL="285750" indent="-285750">
              <a:buFontTx/>
              <a:buChar char="-"/>
            </a:pPr>
            <a:r>
              <a:rPr lang="en-US" dirty="0"/>
              <a:t>The </a:t>
            </a:r>
            <a:r>
              <a:rPr lang="en-US" dirty="0">
                <a:solidFill>
                  <a:schemeClr val="accent2"/>
                </a:solidFill>
              </a:rPr>
              <a:t>dashed black line in</a:t>
            </a:r>
            <a:r>
              <a:rPr lang="en-US" dirty="0"/>
              <a:t> chart shows the actual intensity observations over time for Hurricane Otis </a:t>
            </a:r>
            <a:r>
              <a:rPr lang="en-US" strike="sngStrike" dirty="0">
                <a:solidFill>
                  <a:schemeClr val="accent2"/>
                </a:solidFill>
              </a:rPr>
              <a:t>in the dashed black line</a:t>
            </a:r>
            <a:r>
              <a:rPr lang="en-US" dirty="0"/>
              <a:t>.  The solid green </a:t>
            </a:r>
            <a:r>
              <a:rPr lang="en-US" dirty="0">
                <a:solidFill>
                  <a:schemeClr val="accent2"/>
                </a:solidFill>
              </a:rPr>
              <a:t>line </a:t>
            </a:r>
            <a:r>
              <a:rPr lang="en-US" dirty="0"/>
              <a:t> shows a hindcast of Otis employing the CHIPS intensity model from MIT Emanuel.  The replication of both intensity and rate of intensification for such an extreme storm provides model validation.</a:t>
            </a:r>
          </a:p>
          <a:p>
            <a:pPr marL="285750" indent="-285750">
              <a:buFontTx/>
              <a:buChar char="-"/>
            </a:pPr>
            <a:r>
              <a:rPr lang="en-US" dirty="0"/>
              <a:t>CHIPS was also run as a forecaster (ensembles in dashed green lines) where it outperformed the NHC’s statistical model (    )and physical model(  ).  Their failure led to The NHC’s catastrophically flawed forecast (solid black line) </a:t>
            </a:r>
          </a:p>
        </p:txBody>
      </p:sp>
      <p:sp>
        <p:nvSpPr>
          <p:cNvPr id="2" name="Slide Number Placeholder 1">
            <a:extLst>
              <a:ext uri="{FF2B5EF4-FFF2-40B4-BE49-F238E27FC236}">
                <a16:creationId xmlns:a16="http://schemas.microsoft.com/office/drawing/2014/main" id="{F4D11387-FA5D-D87B-1F39-01855C3A844F}"/>
              </a:ext>
            </a:extLst>
          </p:cNvPr>
          <p:cNvSpPr>
            <a:spLocks noGrp="1"/>
          </p:cNvSpPr>
          <p:nvPr>
            <p:ph type="sldNum" sz="quarter" idx="12"/>
          </p:nvPr>
        </p:nvSpPr>
        <p:spPr/>
        <p:txBody>
          <a:bodyPr/>
          <a:lstStyle/>
          <a:p>
            <a:fld id="{925500D5-E7B2-4E97-A301-2B267253C954}" type="slidenum">
              <a:rPr lang="en-US" smtClean="0"/>
              <a:t>15</a:t>
            </a:fld>
            <a:endParaRPr lang="en-US"/>
          </a:p>
        </p:txBody>
      </p:sp>
    </p:spTree>
    <p:extLst>
      <p:ext uri="{BB962C8B-B14F-4D97-AF65-F5344CB8AC3E}">
        <p14:creationId xmlns:p14="http://schemas.microsoft.com/office/powerpoint/2010/main" val="103629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24DB6-9C87-A67C-0823-F9027E21EA97}"/>
              </a:ext>
            </a:extLst>
          </p:cNvPr>
          <p:cNvSpPr>
            <a:spLocks noGrp="1"/>
          </p:cNvSpPr>
          <p:nvPr>
            <p:ph type="title"/>
          </p:nvPr>
        </p:nvSpPr>
        <p:spPr>
          <a:xfrm>
            <a:off x="839788" y="365126"/>
            <a:ext cx="10515600" cy="1161750"/>
          </a:xfrm>
        </p:spPr>
        <p:txBody>
          <a:bodyPr>
            <a:normAutofit/>
          </a:bodyPr>
          <a:lstStyle/>
          <a:p>
            <a:r>
              <a:rPr lang="en-US" sz="2400" dirty="0"/>
              <a:t>INTENSITY MODELING STATISTICS (and validation)</a:t>
            </a:r>
          </a:p>
        </p:txBody>
      </p:sp>
      <p:pic>
        <p:nvPicPr>
          <p:cNvPr id="8" name="Content Placeholder 7">
            <a:extLst>
              <a:ext uri="{FF2B5EF4-FFF2-40B4-BE49-F238E27FC236}">
                <a16:creationId xmlns:a16="http://schemas.microsoft.com/office/drawing/2014/main" id="{FE412078-3917-6D3D-F857-44EED06F5422}"/>
              </a:ext>
            </a:extLst>
          </p:cNvPr>
          <p:cNvPicPr>
            <a:picLocks noGrp="1" noChangeAspect="1"/>
          </p:cNvPicPr>
          <p:nvPr>
            <p:ph sz="half" idx="2"/>
          </p:nvPr>
        </p:nvPicPr>
        <p:blipFill>
          <a:blip r:embed="rId2"/>
          <a:stretch>
            <a:fillRect/>
          </a:stretch>
        </p:blipFill>
        <p:spPr>
          <a:xfrm>
            <a:off x="704075" y="2343330"/>
            <a:ext cx="5514721" cy="4013020"/>
          </a:xfrm>
        </p:spPr>
      </p:pic>
      <p:sp>
        <p:nvSpPr>
          <p:cNvPr id="10" name="Text Placeholder 9">
            <a:extLst>
              <a:ext uri="{FF2B5EF4-FFF2-40B4-BE49-F238E27FC236}">
                <a16:creationId xmlns:a16="http://schemas.microsoft.com/office/drawing/2014/main" id="{85AA8AD5-1EA5-EF35-8F9B-392269CC4C8E}"/>
              </a:ext>
            </a:extLst>
          </p:cNvPr>
          <p:cNvSpPr>
            <a:spLocks noGrp="1"/>
          </p:cNvSpPr>
          <p:nvPr>
            <p:ph type="body" idx="1"/>
          </p:nvPr>
        </p:nvSpPr>
        <p:spPr>
          <a:xfrm>
            <a:off x="850085" y="1214633"/>
            <a:ext cx="10512424" cy="1053652"/>
          </a:xfrm>
        </p:spPr>
        <p:txBody>
          <a:bodyPr>
            <a:normAutofit fontScale="92500" lnSpcReduction="10000"/>
          </a:bodyPr>
          <a:lstStyle/>
          <a:p>
            <a:r>
              <a:rPr lang="en-US" sz="2000" b="0" dirty="0"/>
              <a:t>Statistics </a:t>
            </a:r>
            <a:r>
              <a:rPr lang="en-US" sz="2000" b="0" strike="sngStrike" dirty="0">
                <a:solidFill>
                  <a:schemeClr val="accent2"/>
                </a:solidFill>
              </a:rPr>
              <a:t>can be</a:t>
            </a:r>
            <a:r>
              <a:rPr lang="en-US" sz="2000" b="0" dirty="0"/>
              <a:t> </a:t>
            </a:r>
            <a:r>
              <a:rPr lang="en-US" sz="2000" b="0" dirty="0">
                <a:solidFill>
                  <a:schemeClr val="accent2"/>
                </a:solidFill>
              </a:rPr>
              <a:t>are</a:t>
            </a:r>
            <a:r>
              <a:rPr lang="en-US" sz="2000" b="0" dirty="0"/>
              <a:t> derived from synthetic tracks (as shown in the prior two slides).  Peak wind annual exceedance frequencies are shown for a global set and a set edited for Miami.  The MIT Emanuel model generated roughly 4000 tracks for each.  Predictions at both global and local level fit within the 90% confidence interval of observed storms.</a:t>
            </a:r>
          </a:p>
        </p:txBody>
      </p:sp>
      <p:pic>
        <p:nvPicPr>
          <p:cNvPr id="18" name="Picture 17">
            <a:extLst>
              <a:ext uri="{FF2B5EF4-FFF2-40B4-BE49-F238E27FC236}">
                <a16:creationId xmlns:a16="http://schemas.microsoft.com/office/drawing/2014/main" id="{EC77315E-15F1-37DD-48BA-92D463243140}"/>
              </a:ext>
            </a:extLst>
          </p:cNvPr>
          <p:cNvPicPr>
            <a:picLocks noChangeAspect="1"/>
          </p:cNvPicPr>
          <p:nvPr/>
        </p:nvPicPr>
        <p:blipFill>
          <a:blip r:embed="rId3"/>
          <a:stretch>
            <a:fillRect/>
          </a:stretch>
        </p:blipFill>
        <p:spPr>
          <a:xfrm>
            <a:off x="6051194" y="2202946"/>
            <a:ext cx="5925820" cy="4335966"/>
          </a:xfrm>
          <a:prstGeom prst="rect">
            <a:avLst/>
          </a:prstGeom>
        </p:spPr>
      </p:pic>
      <p:sp>
        <p:nvSpPr>
          <p:cNvPr id="3" name="Slide Number Placeholder 2">
            <a:extLst>
              <a:ext uri="{FF2B5EF4-FFF2-40B4-BE49-F238E27FC236}">
                <a16:creationId xmlns:a16="http://schemas.microsoft.com/office/drawing/2014/main" id="{038074F9-7C19-C750-B3B1-AA68824B6FBB}"/>
              </a:ext>
            </a:extLst>
          </p:cNvPr>
          <p:cNvSpPr>
            <a:spLocks noGrp="1"/>
          </p:cNvSpPr>
          <p:nvPr>
            <p:ph type="sldNum" sz="quarter" idx="12"/>
          </p:nvPr>
        </p:nvSpPr>
        <p:spPr/>
        <p:txBody>
          <a:bodyPr/>
          <a:lstStyle/>
          <a:p>
            <a:fld id="{925500D5-E7B2-4E97-A301-2B267253C954}" type="slidenum">
              <a:rPr lang="en-US" smtClean="0"/>
              <a:t>16</a:t>
            </a:fld>
            <a:endParaRPr lang="en-US"/>
          </a:p>
        </p:txBody>
      </p:sp>
      <p:sp>
        <p:nvSpPr>
          <p:cNvPr id="4" name="TextBox 3">
            <a:extLst>
              <a:ext uri="{FF2B5EF4-FFF2-40B4-BE49-F238E27FC236}">
                <a16:creationId xmlns:a16="http://schemas.microsoft.com/office/drawing/2014/main" id="{0F26016E-66C7-1016-A24E-784F8771FE29}"/>
              </a:ext>
            </a:extLst>
          </p:cNvPr>
          <p:cNvSpPr txBox="1"/>
          <p:nvPr/>
        </p:nvSpPr>
        <p:spPr>
          <a:xfrm>
            <a:off x="1952365" y="3620529"/>
            <a:ext cx="3571106" cy="646331"/>
          </a:xfrm>
          <a:prstGeom prst="rect">
            <a:avLst/>
          </a:prstGeom>
          <a:noFill/>
        </p:spPr>
        <p:txBody>
          <a:bodyPr wrap="square" rtlCol="0">
            <a:spAutoFit/>
          </a:bodyPr>
          <a:lstStyle/>
          <a:p>
            <a:r>
              <a:rPr lang="en-US" dirty="0">
                <a:solidFill>
                  <a:schemeClr val="accent2"/>
                </a:solidFill>
              </a:rPr>
              <a:t>Is this also showing peak winds? Need to edit label</a:t>
            </a:r>
          </a:p>
        </p:txBody>
      </p:sp>
    </p:spTree>
    <p:extLst>
      <p:ext uri="{BB962C8B-B14F-4D97-AF65-F5344CB8AC3E}">
        <p14:creationId xmlns:p14="http://schemas.microsoft.com/office/powerpoint/2010/main" val="3570826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328343-54A2-D5F4-769A-5FAC8C4E6425}"/>
              </a:ext>
            </a:extLst>
          </p:cNvPr>
          <p:cNvSpPr>
            <a:spLocks noGrp="1"/>
          </p:cNvSpPr>
          <p:nvPr>
            <p:ph type="title"/>
          </p:nvPr>
        </p:nvSpPr>
        <p:spPr>
          <a:xfrm>
            <a:off x="836612" y="457200"/>
            <a:ext cx="3935413" cy="819509"/>
          </a:xfrm>
        </p:spPr>
        <p:txBody>
          <a:bodyPr>
            <a:normAutofit/>
          </a:bodyPr>
          <a:lstStyle/>
          <a:p>
            <a:r>
              <a:rPr lang="en-US" sz="2400" dirty="0"/>
              <a:t>ADDITIONAL MODEL VALIDATION </a:t>
            </a:r>
          </a:p>
        </p:txBody>
      </p:sp>
      <p:pic>
        <p:nvPicPr>
          <p:cNvPr id="11" name="Content Placeholder 10">
            <a:extLst>
              <a:ext uri="{FF2B5EF4-FFF2-40B4-BE49-F238E27FC236}">
                <a16:creationId xmlns:a16="http://schemas.microsoft.com/office/drawing/2014/main" id="{E01DF74B-5742-AEEF-ED86-A57E1F5F6A14}"/>
              </a:ext>
            </a:extLst>
          </p:cNvPr>
          <p:cNvPicPr>
            <a:picLocks noGrp="1" noChangeAspect="1"/>
          </p:cNvPicPr>
          <p:nvPr>
            <p:ph idx="1"/>
          </p:nvPr>
        </p:nvPicPr>
        <p:blipFill>
          <a:blip r:embed="rId3"/>
          <a:stretch>
            <a:fillRect/>
          </a:stretch>
        </p:blipFill>
        <p:spPr>
          <a:xfrm>
            <a:off x="5183188" y="996692"/>
            <a:ext cx="6172200" cy="4855090"/>
          </a:xfrm>
        </p:spPr>
      </p:pic>
      <p:sp>
        <p:nvSpPr>
          <p:cNvPr id="9" name="Text Placeholder 8">
            <a:extLst>
              <a:ext uri="{FF2B5EF4-FFF2-40B4-BE49-F238E27FC236}">
                <a16:creationId xmlns:a16="http://schemas.microsoft.com/office/drawing/2014/main" id="{BF74B191-46F2-3B34-CDFD-7BB1DD42E7E3}"/>
              </a:ext>
            </a:extLst>
          </p:cNvPr>
          <p:cNvSpPr>
            <a:spLocks noGrp="1"/>
          </p:cNvSpPr>
          <p:nvPr>
            <p:ph type="body" sz="half" idx="2"/>
          </p:nvPr>
        </p:nvSpPr>
        <p:spPr/>
        <p:txBody>
          <a:bodyPr/>
          <a:lstStyle/>
          <a:p>
            <a:pPr marL="342900" indent="-342900">
              <a:buFontTx/>
              <a:buChar char="-"/>
            </a:pPr>
            <a:r>
              <a:rPr lang="en-US" sz="2000" dirty="0"/>
              <a:t>Storm power dissipation oscillates markedly in the North Atlantic</a:t>
            </a:r>
          </a:p>
          <a:p>
            <a:pPr marL="342900" indent="-342900">
              <a:buFontTx/>
              <a:buChar char="-"/>
            </a:pPr>
            <a:r>
              <a:rPr lang="en-US" sz="2000" dirty="0"/>
              <a:t>The MIT Emanuel model captures the underlying drivers of this interannual variability and provides a good replication of the phenomenon. </a:t>
            </a:r>
            <a:endParaRPr lang="en-US" dirty="0"/>
          </a:p>
        </p:txBody>
      </p:sp>
      <p:sp>
        <p:nvSpPr>
          <p:cNvPr id="2" name="Slide Number Placeholder 1">
            <a:extLst>
              <a:ext uri="{FF2B5EF4-FFF2-40B4-BE49-F238E27FC236}">
                <a16:creationId xmlns:a16="http://schemas.microsoft.com/office/drawing/2014/main" id="{B3F59770-AE2C-DD9A-037B-A934C8E482C5}"/>
              </a:ext>
            </a:extLst>
          </p:cNvPr>
          <p:cNvSpPr>
            <a:spLocks noGrp="1"/>
          </p:cNvSpPr>
          <p:nvPr>
            <p:ph type="sldNum" sz="quarter" idx="12"/>
          </p:nvPr>
        </p:nvSpPr>
        <p:spPr/>
        <p:txBody>
          <a:bodyPr/>
          <a:lstStyle/>
          <a:p>
            <a:fld id="{925500D5-E7B2-4E97-A301-2B267253C954}" type="slidenum">
              <a:rPr lang="en-US" smtClean="0"/>
              <a:t>17</a:t>
            </a:fld>
            <a:endParaRPr lang="en-US"/>
          </a:p>
        </p:txBody>
      </p:sp>
    </p:spTree>
    <p:extLst>
      <p:ext uri="{BB962C8B-B14F-4D97-AF65-F5344CB8AC3E}">
        <p14:creationId xmlns:p14="http://schemas.microsoft.com/office/powerpoint/2010/main" val="1762426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772E2-5876-84B0-5A3E-C3C7D239AC8C}"/>
              </a:ext>
            </a:extLst>
          </p:cNvPr>
          <p:cNvSpPr>
            <a:spLocks noGrp="1"/>
          </p:cNvSpPr>
          <p:nvPr>
            <p:ph type="title"/>
          </p:nvPr>
        </p:nvSpPr>
        <p:spPr>
          <a:xfrm>
            <a:off x="839788" y="457200"/>
            <a:ext cx="3932237" cy="873760"/>
          </a:xfrm>
        </p:spPr>
        <p:txBody>
          <a:bodyPr>
            <a:normAutofit fontScale="90000"/>
          </a:bodyPr>
          <a:lstStyle/>
          <a:p>
            <a:r>
              <a:rPr lang="en-US" sz="2400" dirty="0"/>
              <a:t>MODEL APPLICATION (extending the out of sample data set)</a:t>
            </a:r>
          </a:p>
        </p:txBody>
      </p:sp>
      <p:pic>
        <p:nvPicPr>
          <p:cNvPr id="7" name="Content Placeholder 6">
            <a:extLst>
              <a:ext uri="{FF2B5EF4-FFF2-40B4-BE49-F238E27FC236}">
                <a16:creationId xmlns:a16="http://schemas.microsoft.com/office/drawing/2014/main" id="{65E39F2E-2C2B-1FFC-F857-A8C442343AA2}"/>
              </a:ext>
            </a:extLst>
          </p:cNvPr>
          <p:cNvPicPr>
            <a:picLocks noGrp="1" noChangeAspect="1"/>
          </p:cNvPicPr>
          <p:nvPr>
            <p:ph idx="1"/>
          </p:nvPr>
        </p:nvPicPr>
        <p:blipFill>
          <a:blip r:embed="rId2"/>
          <a:stretch>
            <a:fillRect/>
          </a:stretch>
        </p:blipFill>
        <p:spPr>
          <a:xfrm>
            <a:off x="5196085" y="987425"/>
            <a:ext cx="6146406" cy="4873625"/>
          </a:xfrm>
        </p:spPr>
      </p:pic>
      <p:sp>
        <p:nvSpPr>
          <p:cNvPr id="4" name="Text Placeholder 3">
            <a:extLst>
              <a:ext uri="{FF2B5EF4-FFF2-40B4-BE49-F238E27FC236}">
                <a16:creationId xmlns:a16="http://schemas.microsoft.com/office/drawing/2014/main" id="{23EAC07B-817A-3246-703E-78DF027C2FEF}"/>
              </a:ext>
            </a:extLst>
          </p:cNvPr>
          <p:cNvSpPr>
            <a:spLocks noGrp="1"/>
          </p:cNvSpPr>
          <p:nvPr>
            <p:ph type="body" sz="half" idx="2"/>
          </p:nvPr>
        </p:nvSpPr>
        <p:spPr>
          <a:xfrm>
            <a:off x="1012508" y="1523206"/>
            <a:ext cx="3932237" cy="3811588"/>
          </a:xfrm>
        </p:spPr>
        <p:txBody>
          <a:bodyPr>
            <a:normAutofit fontScale="92500" lnSpcReduction="20000"/>
          </a:bodyPr>
          <a:lstStyle/>
          <a:p>
            <a:pPr marL="342900" indent="-342900">
              <a:buFontTx/>
              <a:buChar char="-"/>
            </a:pPr>
            <a:r>
              <a:rPr lang="en-US" sz="2000" dirty="0"/>
              <a:t>The same physics that drives weaker cyclones applies to the strongest and the MIT Emanuel model leverages this to fill out the data set used for our hazard statistics beyond the observed range.</a:t>
            </a:r>
          </a:p>
          <a:p>
            <a:pPr marL="342900" indent="-342900">
              <a:buFontTx/>
              <a:buChar char="-"/>
            </a:pPr>
            <a:r>
              <a:rPr lang="en-US" sz="2000" dirty="0"/>
              <a:t>The chart shows the extended synthetic event set for New England, where severe storms are rare but destructive.</a:t>
            </a:r>
          </a:p>
          <a:p>
            <a:pPr marL="342900" indent="-342900">
              <a:buFontTx/>
              <a:buChar char="-"/>
            </a:pPr>
            <a:r>
              <a:rPr lang="en-US" sz="2000" dirty="0"/>
              <a:t>This </a:t>
            </a:r>
            <a:r>
              <a:rPr lang="en-US" sz="2000" dirty="0">
                <a:solidFill>
                  <a:srgbClr val="FF0000"/>
                </a:solidFill>
              </a:rPr>
              <a:t>is becoming </a:t>
            </a:r>
            <a:r>
              <a:rPr lang="en-US" sz="2000" dirty="0"/>
              <a:t>crucial as climate change generates out of sample intensity drivers (such as ocean temperature)</a:t>
            </a:r>
          </a:p>
          <a:p>
            <a:pPr marL="342900" indent="-342900">
              <a:buFontTx/>
              <a:buChar char="-"/>
            </a:pPr>
            <a:endParaRPr lang="en-US" sz="2000" dirty="0"/>
          </a:p>
          <a:p>
            <a:pPr marL="342900" indent="-342900">
              <a:buFontTx/>
              <a:buChar char="-"/>
            </a:pPr>
            <a:endParaRPr lang="en-US" sz="2000" dirty="0"/>
          </a:p>
        </p:txBody>
      </p:sp>
      <p:sp>
        <p:nvSpPr>
          <p:cNvPr id="3" name="Slide Number Placeholder 2">
            <a:extLst>
              <a:ext uri="{FF2B5EF4-FFF2-40B4-BE49-F238E27FC236}">
                <a16:creationId xmlns:a16="http://schemas.microsoft.com/office/drawing/2014/main" id="{11B06296-567C-9B9C-704E-7105B8F24478}"/>
              </a:ext>
            </a:extLst>
          </p:cNvPr>
          <p:cNvSpPr>
            <a:spLocks noGrp="1"/>
          </p:cNvSpPr>
          <p:nvPr>
            <p:ph type="sldNum" sz="quarter" idx="12"/>
          </p:nvPr>
        </p:nvSpPr>
        <p:spPr/>
        <p:txBody>
          <a:bodyPr/>
          <a:lstStyle/>
          <a:p>
            <a:fld id="{925500D5-E7B2-4E97-A301-2B267253C954}" type="slidenum">
              <a:rPr lang="en-US" smtClean="0"/>
              <a:t>18</a:t>
            </a:fld>
            <a:endParaRPr lang="en-US"/>
          </a:p>
        </p:txBody>
      </p:sp>
      <p:sp>
        <p:nvSpPr>
          <p:cNvPr id="5" name="TextBox 4">
            <a:extLst>
              <a:ext uri="{FF2B5EF4-FFF2-40B4-BE49-F238E27FC236}">
                <a16:creationId xmlns:a16="http://schemas.microsoft.com/office/drawing/2014/main" id="{85C86655-952A-A987-732C-B36DCB200AA8}"/>
              </a:ext>
            </a:extLst>
          </p:cNvPr>
          <p:cNvSpPr txBox="1"/>
          <p:nvPr/>
        </p:nvSpPr>
        <p:spPr>
          <a:xfrm>
            <a:off x="1012508" y="5861050"/>
            <a:ext cx="10329983" cy="923330"/>
          </a:xfrm>
          <a:prstGeom prst="rect">
            <a:avLst/>
          </a:prstGeom>
          <a:noFill/>
        </p:spPr>
        <p:txBody>
          <a:bodyPr wrap="square" rtlCol="0">
            <a:spAutoFit/>
          </a:bodyPr>
          <a:lstStyle/>
          <a:p>
            <a:r>
              <a:rPr lang="en-US" dirty="0">
                <a:solidFill>
                  <a:schemeClr val="accent2"/>
                </a:solidFill>
              </a:rPr>
              <a:t>What are the blue plusses? Also, I am not really reading the punchline.  I think you want to say two things. (1) We did a good job </a:t>
            </a:r>
            <a:r>
              <a:rPr lang="en-US" dirty="0" err="1">
                <a:solidFill>
                  <a:schemeClr val="accent2"/>
                </a:solidFill>
              </a:rPr>
              <a:t>prlicating</a:t>
            </a:r>
            <a:r>
              <a:rPr lang="en-US" dirty="0">
                <a:solidFill>
                  <a:schemeClr val="accent2"/>
                </a:solidFill>
              </a:rPr>
              <a:t> observed storm intensities.  (2) We can do a good job going forward as the climate changes. (3) we can estimate damages for not yet observed 1 :100 year events</a:t>
            </a:r>
          </a:p>
        </p:txBody>
      </p:sp>
    </p:spTree>
    <p:extLst>
      <p:ext uri="{BB962C8B-B14F-4D97-AF65-F5344CB8AC3E}">
        <p14:creationId xmlns:p14="http://schemas.microsoft.com/office/powerpoint/2010/main" val="55643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882A-760D-242E-FDA4-972D473581DF}"/>
              </a:ext>
            </a:extLst>
          </p:cNvPr>
          <p:cNvSpPr>
            <a:spLocks noGrp="1"/>
          </p:cNvSpPr>
          <p:nvPr>
            <p:ph type="title"/>
          </p:nvPr>
        </p:nvSpPr>
        <p:spPr/>
        <p:txBody>
          <a:bodyPr>
            <a:normAutofit/>
          </a:bodyPr>
          <a:lstStyle/>
          <a:p>
            <a:r>
              <a:rPr lang="en-US" sz="2400" dirty="0"/>
              <a:t>MODEL APPLICATION (climate change)		</a:t>
            </a:r>
          </a:p>
        </p:txBody>
      </p:sp>
      <p:pic>
        <p:nvPicPr>
          <p:cNvPr id="6" name="Content Placeholder 5">
            <a:extLst>
              <a:ext uri="{FF2B5EF4-FFF2-40B4-BE49-F238E27FC236}">
                <a16:creationId xmlns:a16="http://schemas.microsoft.com/office/drawing/2014/main" id="{2497BD75-446B-26D5-FF3E-A212EC6F4CC4}"/>
              </a:ext>
            </a:extLst>
          </p:cNvPr>
          <p:cNvPicPr>
            <a:picLocks noGrp="1" noChangeAspect="1"/>
          </p:cNvPicPr>
          <p:nvPr>
            <p:ph idx="1"/>
          </p:nvPr>
        </p:nvPicPr>
        <p:blipFill>
          <a:blip r:embed="rId2"/>
          <a:stretch>
            <a:fillRect/>
          </a:stretch>
        </p:blipFill>
        <p:spPr>
          <a:xfrm>
            <a:off x="5183188" y="1208859"/>
            <a:ext cx="6172200" cy="4430757"/>
          </a:xfrm>
        </p:spPr>
      </p:pic>
      <p:sp>
        <p:nvSpPr>
          <p:cNvPr id="4" name="Text Placeholder 3">
            <a:extLst>
              <a:ext uri="{FF2B5EF4-FFF2-40B4-BE49-F238E27FC236}">
                <a16:creationId xmlns:a16="http://schemas.microsoft.com/office/drawing/2014/main" id="{D67245A4-3356-755D-FEF2-8AB5D6221832}"/>
              </a:ext>
            </a:extLst>
          </p:cNvPr>
          <p:cNvSpPr>
            <a:spLocks noGrp="1"/>
          </p:cNvSpPr>
          <p:nvPr>
            <p:ph type="body" sz="half" idx="2"/>
          </p:nvPr>
        </p:nvSpPr>
        <p:spPr>
          <a:xfrm>
            <a:off x="839788" y="2057400"/>
            <a:ext cx="3529012" cy="3327400"/>
          </a:xfrm>
        </p:spPr>
        <p:txBody>
          <a:bodyPr/>
          <a:lstStyle/>
          <a:p>
            <a:endParaRPr lang="en-US" dirty="0"/>
          </a:p>
        </p:txBody>
      </p:sp>
      <p:sp>
        <p:nvSpPr>
          <p:cNvPr id="3" name="Slide Number Placeholder 2">
            <a:extLst>
              <a:ext uri="{FF2B5EF4-FFF2-40B4-BE49-F238E27FC236}">
                <a16:creationId xmlns:a16="http://schemas.microsoft.com/office/drawing/2014/main" id="{19541F9E-0A46-665E-7701-BAC132BF70D6}"/>
              </a:ext>
            </a:extLst>
          </p:cNvPr>
          <p:cNvSpPr>
            <a:spLocks noGrp="1"/>
          </p:cNvSpPr>
          <p:nvPr>
            <p:ph type="sldNum" sz="quarter" idx="12"/>
          </p:nvPr>
        </p:nvSpPr>
        <p:spPr/>
        <p:txBody>
          <a:bodyPr/>
          <a:lstStyle/>
          <a:p>
            <a:fld id="{925500D5-E7B2-4E97-A301-2B267253C954}" type="slidenum">
              <a:rPr lang="en-US" smtClean="0"/>
              <a:t>19</a:t>
            </a:fld>
            <a:endParaRPr lang="en-US"/>
          </a:p>
        </p:txBody>
      </p:sp>
    </p:spTree>
    <p:extLst>
      <p:ext uri="{BB962C8B-B14F-4D97-AF65-F5344CB8AC3E}">
        <p14:creationId xmlns:p14="http://schemas.microsoft.com/office/powerpoint/2010/main" val="131552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72106-ABFA-19EC-8A6D-6BEC5AF4D308}"/>
              </a:ext>
            </a:extLst>
          </p:cNvPr>
          <p:cNvSpPr>
            <a:spLocks noGrp="1"/>
          </p:cNvSpPr>
          <p:nvPr>
            <p:ph type="title"/>
          </p:nvPr>
        </p:nvSpPr>
        <p:spPr>
          <a:xfrm>
            <a:off x="831011" y="856831"/>
            <a:ext cx="10515600" cy="1325563"/>
          </a:xfrm>
        </p:spPr>
        <p:txBody>
          <a:bodyPr>
            <a:normAutofit/>
          </a:bodyPr>
          <a:lstStyle/>
          <a:p>
            <a:r>
              <a:rPr lang="en-US" sz="2400" dirty="0"/>
              <a:t>VALUE PROPOSITION</a:t>
            </a:r>
            <a:br>
              <a:rPr lang="en-US" sz="2400" dirty="0"/>
            </a:br>
            <a:br>
              <a:rPr lang="en-US" sz="2400" dirty="0"/>
            </a:br>
            <a:r>
              <a:rPr lang="en-US" sz="2000" dirty="0"/>
              <a:t>Lorenz aims to be the first to underwrite insurance using physics driven hazard modeling</a:t>
            </a:r>
            <a:endParaRPr lang="en-US" sz="2400" dirty="0"/>
          </a:p>
        </p:txBody>
      </p:sp>
      <p:sp>
        <p:nvSpPr>
          <p:cNvPr id="4" name="Title 1">
            <a:extLst>
              <a:ext uri="{FF2B5EF4-FFF2-40B4-BE49-F238E27FC236}">
                <a16:creationId xmlns:a16="http://schemas.microsoft.com/office/drawing/2014/main" id="{96E676CF-8D6D-70B5-460B-2C5ACAFA219D}"/>
              </a:ext>
            </a:extLst>
          </p:cNvPr>
          <p:cNvSpPr txBox="1">
            <a:spLocks/>
          </p:cNvSpPr>
          <p:nvPr/>
        </p:nvSpPr>
        <p:spPr>
          <a:xfrm>
            <a:off x="838200" y="31215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6" name="Content Placeholder 2">
            <a:extLst>
              <a:ext uri="{FF2B5EF4-FFF2-40B4-BE49-F238E27FC236}">
                <a16:creationId xmlns:a16="http://schemas.microsoft.com/office/drawing/2014/main" id="{0435D832-6163-AF74-A49D-6CB5F218DF96}"/>
              </a:ext>
            </a:extLst>
          </p:cNvPr>
          <p:cNvSpPr txBox="1">
            <a:spLocks/>
          </p:cNvSpPr>
          <p:nvPr/>
        </p:nvSpPr>
        <p:spPr>
          <a:xfrm>
            <a:off x="838200" y="2182394"/>
            <a:ext cx="10816472" cy="4805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TODAY’S AGENDA</a:t>
            </a:r>
          </a:p>
          <a:p>
            <a:pPr marL="457200" indent="-457200">
              <a:buAutoNum type="arabicPeriod"/>
            </a:pPr>
            <a:r>
              <a:rPr lang="en-US" sz="2000" i="1" dirty="0"/>
              <a:t>Why replace the industry’s statistical models, both established and emerging, with physical models?</a:t>
            </a:r>
          </a:p>
          <a:p>
            <a:pPr marL="914400" lvl="1" indent="-457200">
              <a:buAutoNum type="arabicPeriod"/>
            </a:pPr>
            <a:r>
              <a:rPr lang="en-US" sz="1600" dirty="0"/>
              <a:t>Historical context</a:t>
            </a:r>
          </a:p>
          <a:p>
            <a:pPr marL="914400" lvl="1" indent="-457200">
              <a:buAutoNum type="arabicPeriod"/>
            </a:pPr>
            <a:r>
              <a:rPr lang="en-US" sz="1600" dirty="0"/>
              <a:t>The Challenges for Statistics (small training set, non-stationarity, leptokurtosis)</a:t>
            </a:r>
          </a:p>
          <a:p>
            <a:pPr marL="457200" indent="-457200">
              <a:buAutoNum type="arabicPeriod"/>
            </a:pPr>
            <a:r>
              <a:rPr lang="en-US" sz="2000" i="1" dirty="0"/>
              <a:t>What is physical modeling and how accurate is it?</a:t>
            </a:r>
          </a:p>
          <a:p>
            <a:pPr marL="914400" lvl="1" indent="-457200">
              <a:buAutoNum type="arabicPeriod"/>
            </a:pPr>
            <a:r>
              <a:rPr lang="en-US" sz="1600" dirty="0"/>
              <a:t>Weather forecasting and global circulation models</a:t>
            </a:r>
          </a:p>
          <a:p>
            <a:pPr marL="914400" lvl="1" indent="-457200">
              <a:buAutoNum type="arabicPeriod"/>
            </a:pPr>
            <a:r>
              <a:rPr lang="en-US" sz="1600" dirty="0">
                <a:solidFill>
                  <a:srgbClr val="FF0000"/>
                </a:solidFill>
              </a:rPr>
              <a:t>Why it is necessary to “downscale” global models</a:t>
            </a:r>
          </a:p>
          <a:p>
            <a:pPr marL="914400" lvl="1" indent="-457200">
              <a:buAutoNum type="arabicPeriod"/>
            </a:pPr>
            <a:r>
              <a:rPr lang="en-US" sz="1600" dirty="0"/>
              <a:t>The Physical Cyclone </a:t>
            </a:r>
            <a:r>
              <a:rPr lang="en-US" sz="1600" dirty="0">
                <a:solidFill>
                  <a:srgbClr val="FF0000"/>
                </a:solidFill>
              </a:rPr>
              <a:t>Downscaling</a:t>
            </a:r>
            <a:r>
              <a:rPr lang="en-US" sz="1600" dirty="0"/>
              <a:t> Models that we employ</a:t>
            </a:r>
          </a:p>
          <a:p>
            <a:pPr marL="457200" indent="-457200">
              <a:buAutoNum type="arabicPeriod"/>
            </a:pPr>
            <a:r>
              <a:rPr lang="en-US" sz="2000" i="1" dirty="0"/>
              <a:t>How do we use the physical cyclone models to underwrite insurance better?</a:t>
            </a:r>
          </a:p>
          <a:p>
            <a:pPr marL="457200" indent="-457200">
              <a:buAutoNum type="arabicPeriod"/>
            </a:pPr>
            <a:r>
              <a:rPr lang="en-US" sz="2000" i="1" dirty="0"/>
              <a:t>Does it make money?</a:t>
            </a:r>
          </a:p>
          <a:p>
            <a:pPr marL="457200" indent="-457200">
              <a:buAutoNum type="arabicPeriod"/>
            </a:pPr>
            <a:endParaRPr lang="en-US" sz="2000" dirty="0"/>
          </a:p>
          <a:p>
            <a:pPr marL="457200" lvl="1" indent="0">
              <a:buNone/>
            </a:pPr>
            <a:r>
              <a:rPr lang="en-US" sz="1600" dirty="0"/>
              <a:t>	</a:t>
            </a:r>
          </a:p>
          <a:p>
            <a:pPr marL="457200" lvl="1" indent="0">
              <a:buNone/>
            </a:pPr>
            <a:endParaRPr lang="en-US" sz="1600" dirty="0"/>
          </a:p>
        </p:txBody>
      </p:sp>
      <p:sp>
        <p:nvSpPr>
          <p:cNvPr id="3" name="Slide Number Placeholder 2">
            <a:extLst>
              <a:ext uri="{FF2B5EF4-FFF2-40B4-BE49-F238E27FC236}">
                <a16:creationId xmlns:a16="http://schemas.microsoft.com/office/drawing/2014/main" id="{38EEA17B-8B92-3CCB-C9BD-8AA2EFF2B30D}"/>
              </a:ext>
            </a:extLst>
          </p:cNvPr>
          <p:cNvSpPr>
            <a:spLocks noGrp="1"/>
          </p:cNvSpPr>
          <p:nvPr>
            <p:ph type="sldNum" sz="quarter" idx="12"/>
          </p:nvPr>
        </p:nvSpPr>
        <p:spPr/>
        <p:txBody>
          <a:bodyPr/>
          <a:lstStyle/>
          <a:p>
            <a:fld id="{925500D5-E7B2-4E97-A301-2B267253C954}" type="slidenum">
              <a:rPr lang="en-US" smtClean="0"/>
              <a:t>2</a:t>
            </a:fld>
            <a:endParaRPr lang="en-US" dirty="0"/>
          </a:p>
        </p:txBody>
      </p:sp>
    </p:spTree>
    <p:extLst>
      <p:ext uri="{BB962C8B-B14F-4D97-AF65-F5344CB8AC3E}">
        <p14:creationId xmlns:p14="http://schemas.microsoft.com/office/powerpoint/2010/main" val="223809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7C2C-8FA8-0DBD-956C-FBDDA7F14DB1}"/>
              </a:ext>
            </a:extLst>
          </p:cNvPr>
          <p:cNvSpPr>
            <a:spLocks noGrp="1"/>
          </p:cNvSpPr>
          <p:nvPr>
            <p:ph type="title"/>
          </p:nvPr>
        </p:nvSpPr>
        <p:spPr/>
        <p:txBody>
          <a:bodyPr>
            <a:normAutofit/>
          </a:bodyPr>
          <a:lstStyle/>
          <a:p>
            <a:r>
              <a:rPr lang="en-US" sz="2400" dirty="0"/>
              <a:t>MODEL APPLICATION (climate change)</a:t>
            </a:r>
          </a:p>
        </p:txBody>
      </p:sp>
      <p:pic>
        <p:nvPicPr>
          <p:cNvPr id="6" name="Content Placeholder 5">
            <a:extLst>
              <a:ext uri="{FF2B5EF4-FFF2-40B4-BE49-F238E27FC236}">
                <a16:creationId xmlns:a16="http://schemas.microsoft.com/office/drawing/2014/main" id="{A912AE5B-67AE-9ED6-0F71-33226063BE43}"/>
              </a:ext>
            </a:extLst>
          </p:cNvPr>
          <p:cNvPicPr>
            <a:picLocks noGrp="1" noChangeAspect="1"/>
          </p:cNvPicPr>
          <p:nvPr>
            <p:ph sz="half" idx="1"/>
          </p:nvPr>
        </p:nvPicPr>
        <p:blipFill>
          <a:blip r:embed="rId2"/>
          <a:stretch>
            <a:fillRect/>
          </a:stretch>
        </p:blipFill>
        <p:spPr>
          <a:xfrm>
            <a:off x="838200" y="2079929"/>
            <a:ext cx="5181600" cy="3842729"/>
          </a:xfrm>
        </p:spPr>
      </p:pic>
      <p:pic>
        <p:nvPicPr>
          <p:cNvPr id="8" name="Content Placeholder 7">
            <a:extLst>
              <a:ext uri="{FF2B5EF4-FFF2-40B4-BE49-F238E27FC236}">
                <a16:creationId xmlns:a16="http://schemas.microsoft.com/office/drawing/2014/main" id="{01FD7E5C-E15A-EA6D-15F5-59925693C3E3}"/>
              </a:ext>
            </a:extLst>
          </p:cNvPr>
          <p:cNvPicPr>
            <a:picLocks noGrp="1" noChangeAspect="1"/>
          </p:cNvPicPr>
          <p:nvPr>
            <p:ph sz="half" idx="2"/>
          </p:nvPr>
        </p:nvPicPr>
        <p:blipFill>
          <a:blip r:embed="rId3"/>
          <a:stretch>
            <a:fillRect/>
          </a:stretch>
        </p:blipFill>
        <p:spPr>
          <a:xfrm>
            <a:off x="6172200" y="2037347"/>
            <a:ext cx="5181600" cy="3927894"/>
          </a:xfrm>
        </p:spPr>
      </p:pic>
      <p:sp>
        <p:nvSpPr>
          <p:cNvPr id="3" name="Slide Number Placeholder 2">
            <a:extLst>
              <a:ext uri="{FF2B5EF4-FFF2-40B4-BE49-F238E27FC236}">
                <a16:creationId xmlns:a16="http://schemas.microsoft.com/office/drawing/2014/main" id="{015E2835-94A8-E328-8AC8-FA0B9CFF1CF5}"/>
              </a:ext>
            </a:extLst>
          </p:cNvPr>
          <p:cNvSpPr>
            <a:spLocks noGrp="1"/>
          </p:cNvSpPr>
          <p:nvPr>
            <p:ph type="sldNum" sz="quarter" idx="12"/>
          </p:nvPr>
        </p:nvSpPr>
        <p:spPr/>
        <p:txBody>
          <a:bodyPr/>
          <a:lstStyle/>
          <a:p>
            <a:fld id="{925500D5-E7B2-4E97-A301-2B267253C954}" type="slidenum">
              <a:rPr lang="en-US" smtClean="0"/>
              <a:t>20</a:t>
            </a:fld>
            <a:endParaRPr lang="en-US"/>
          </a:p>
        </p:txBody>
      </p:sp>
    </p:spTree>
    <p:extLst>
      <p:ext uri="{BB962C8B-B14F-4D97-AF65-F5344CB8AC3E}">
        <p14:creationId xmlns:p14="http://schemas.microsoft.com/office/powerpoint/2010/main" val="2893532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CF92C-32C5-67D0-2083-52109AC6AB3D}"/>
              </a:ext>
            </a:extLst>
          </p:cNvPr>
          <p:cNvSpPr>
            <a:spLocks noGrp="1"/>
          </p:cNvSpPr>
          <p:nvPr>
            <p:ph type="title"/>
          </p:nvPr>
        </p:nvSpPr>
        <p:spPr/>
        <p:txBody>
          <a:bodyPr>
            <a:normAutofit/>
          </a:bodyPr>
          <a:lstStyle/>
          <a:p>
            <a:r>
              <a:rPr lang="en-US" sz="2400" dirty="0"/>
              <a:t>TRACK GENERATION</a:t>
            </a:r>
          </a:p>
        </p:txBody>
      </p:sp>
      <p:sp>
        <p:nvSpPr>
          <p:cNvPr id="4" name="Content Placeholder 3">
            <a:extLst>
              <a:ext uri="{FF2B5EF4-FFF2-40B4-BE49-F238E27FC236}">
                <a16:creationId xmlns:a16="http://schemas.microsoft.com/office/drawing/2014/main" id="{A380FB68-78EE-0924-282F-573C92EE3D59}"/>
              </a:ext>
            </a:extLst>
          </p:cNvPr>
          <p:cNvSpPr>
            <a:spLocks noGrp="1"/>
          </p:cNvSpPr>
          <p:nvPr>
            <p:ph sz="half" idx="2"/>
          </p:nvPr>
        </p:nvSpPr>
        <p:spPr>
          <a:xfrm>
            <a:off x="838200" y="1332994"/>
            <a:ext cx="10515600" cy="1864360"/>
          </a:xfrm>
        </p:spPr>
        <p:txBody>
          <a:bodyPr>
            <a:normAutofit lnSpcReduction="10000"/>
          </a:bodyPr>
          <a:lstStyle/>
          <a:p>
            <a:r>
              <a:rPr lang="en-US" sz="2000" dirty="0"/>
              <a:t>Cyclone tracks below map a random sample of simulated tracks from a hybrid statistical/physical model (left) and a physical model right.  The central map shows actual tracks from HURDAT</a:t>
            </a:r>
          </a:p>
          <a:p>
            <a:r>
              <a:rPr lang="en-US" sz="2000" dirty="0"/>
              <a:t>Both models are from Emanuel 2006 and were state of the art at the time.  Emanuel has since abandoned the hybrid model and improved the physical model.</a:t>
            </a:r>
          </a:p>
          <a:p>
            <a:r>
              <a:rPr lang="en-US" sz="2000" dirty="0"/>
              <a:t>Both the actual and physical tracks display curvature and loops missing in the hybrid tracks.</a:t>
            </a:r>
          </a:p>
        </p:txBody>
      </p:sp>
      <p:pic>
        <p:nvPicPr>
          <p:cNvPr id="10" name="Content Placeholder 9">
            <a:extLst>
              <a:ext uri="{FF2B5EF4-FFF2-40B4-BE49-F238E27FC236}">
                <a16:creationId xmlns:a16="http://schemas.microsoft.com/office/drawing/2014/main" id="{018CC4DA-43DC-4A99-74CB-C40F29D3ABDC}"/>
              </a:ext>
            </a:extLst>
          </p:cNvPr>
          <p:cNvPicPr>
            <a:picLocks noGrp="1" noChangeAspect="1"/>
          </p:cNvPicPr>
          <p:nvPr>
            <p:ph sz="quarter" idx="4"/>
          </p:nvPr>
        </p:nvPicPr>
        <p:blipFill>
          <a:blip r:embed="rId2"/>
          <a:stretch>
            <a:fillRect/>
          </a:stretch>
        </p:blipFill>
        <p:spPr>
          <a:xfrm>
            <a:off x="7772050" y="3660646"/>
            <a:ext cx="3583338" cy="2481246"/>
          </a:xfrm>
        </p:spPr>
      </p:pic>
      <p:pic>
        <p:nvPicPr>
          <p:cNvPr id="8" name="Picture 7">
            <a:extLst>
              <a:ext uri="{FF2B5EF4-FFF2-40B4-BE49-F238E27FC236}">
                <a16:creationId xmlns:a16="http://schemas.microsoft.com/office/drawing/2014/main" id="{3DFE9CA0-5C8A-9D4D-C80C-28A268113C29}"/>
              </a:ext>
            </a:extLst>
          </p:cNvPr>
          <p:cNvPicPr>
            <a:picLocks noChangeAspect="1"/>
          </p:cNvPicPr>
          <p:nvPr/>
        </p:nvPicPr>
        <p:blipFill>
          <a:blip r:embed="rId3"/>
          <a:stretch>
            <a:fillRect/>
          </a:stretch>
        </p:blipFill>
        <p:spPr>
          <a:xfrm>
            <a:off x="839788" y="3600639"/>
            <a:ext cx="6932262" cy="2372632"/>
          </a:xfrm>
          <a:prstGeom prst="rect">
            <a:avLst/>
          </a:prstGeom>
        </p:spPr>
      </p:pic>
      <p:sp>
        <p:nvSpPr>
          <p:cNvPr id="3" name="Slide Number Placeholder 2">
            <a:extLst>
              <a:ext uri="{FF2B5EF4-FFF2-40B4-BE49-F238E27FC236}">
                <a16:creationId xmlns:a16="http://schemas.microsoft.com/office/drawing/2014/main" id="{AFDFC6E6-D207-4BC5-5A68-FDE7F1BDC7BF}"/>
              </a:ext>
            </a:extLst>
          </p:cNvPr>
          <p:cNvSpPr>
            <a:spLocks noGrp="1"/>
          </p:cNvSpPr>
          <p:nvPr>
            <p:ph type="sldNum" sz="quarter" idx="12"/>
          </p:nvPr>
        </p:nvSpPr>
        <p:spPr/>
        <p:txBody>
          <a:bodyPr/>
          <a:lstStyle/>
          <a:p>
            <a:fld id="{925500D5-E7B2-4E97-A301-2B267253C954}" type="slidenum">
              <a:rPr lang="en-US" smtClean="0"/>
              <a:t>21</a:t>
            </a:fld>
            <a:endParaRPr lang="en-US"/>
          </a:p>
        </p:txBody>
      </p:sp>
    </p:spTree>
    <p:extLst>
      <p:ext uri="{BB962C8B-B14F-4D97-AF65-F5344CB8AC3E}">
        <p14:creationId xmlns:p14="http://schemas.microsoft.com/office/powerpoint/2010/main" val="276658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F8F4-5FFA-3BB5-E9D4-5A96B9819A7B}"/>
              </a:ext>
            </a:extLst>
          </p:cNvPr>
          <p:cNvSpPr>
            <a:spLocks noGrp="1"/>
          </p:cNvSpPr>
          <p:nvPr>
            <p:ph type="title"/>
          </p:nvPr>
        </p:nvSpPr>
        <p:spPr/>
        <p:txBody>
          <a:bodyPr>
            <a:normAutofit/>
          </a:bodyPr>
          <a:lstStyle/>
          <a:p>
            <a:r>
              <a:rPr lang="en-US" sz="2400" dirty="0"/>
              <a:t>EVOLUTION OF WEATHER MODELING</a:t>
            </a:r>
          </a:p>
        </p:txBody>
      </p:sp>
      <p:pic>
        <p:nvPicPr>
          <p:cNvPr id="5" name="Picture 4">
            <a:extLst>
              <a:ext uri="{FF2B5EF4-FFF2-40B4-BE49-F238E27FC236}">
                <a16:creationId xmlns:a16="http://schemas.microsoft.com/office/drawing/2014/main" id="{53E1C39C-DD7D-D174-0308-61FA59E46DCF}"/>
              </a:ext>
            </a:extLst>
          </p:cNvPr>
          <p:cNvPicPr>
            <a:picLocks noChangeAspect="1"/>
          </p:cNvPicPr>
          <p:nvPr/>
        </p:nvPicPr>
        <p:blipFill>
          <a:blip r:embed="rId2"/>
          <a:stretch>
            <a:fillRect/>
          </a:stretch>
        </p:blipFill>
        <p:spPr>
          <a:xfrm>
            <a:off x="1653256" y="1520131"/>
            <a:ext cx="8621328" cy="4972744"/>
          </a:xfrm>
          <a:prstGeom prst="rect">
            <a:avLst/>
          </a:prstGeom>
        </p:spPr>
      </p:pic>
      <p:sp>
        <p:nvSpPr>
          <p:cNvPr id="3" name="Slide Number Placeholder 2">
            <a:extLst>
              <a:ext uri="{FF2B5EF4-FFF2-40B4-BE49-F238E27FC236}">
                <a16:creationId xmlns:a16="http://schemas.microsoft.com/office/drawing/2014/main" id="{1A0FBCA0-5D08-4767-926E-96AB932303B1}"/>
              </a:ext>
            </a:extLst>
          </p:cNvPr>
          <p:cNvSpPr>
            <a:spLocks noGrp="1"/>
          </p:cNvSpPr>
          <p:nvPr>
            <p:ph type="sldNum" sz="quarter" idx="12"/>
          </p:nvPr>
        </p:nvSpPr>
        <p:spPr/>
        <p:txBody>
          <a:bodyPr/>
          <a:lstStyle/>
          <a:p>
            <a:fld id="{925500D5-E7B2-4E97-A301-2B267253C954}" type="slidenum">
              <a:rPr lang="en-US" smtClean="0"/>
              <a:t>3</a:t>
            </a:fld>
            <a:endParaRPr lang="en-US"/>
          </a:p>
        </p:txBody>
      </p:sp>
    </p:spTree>
    <p:extLst>
      <p:ext uri="{BB962C8B-B14F-4D97-AF65-F5344CB8AC3E}">
        <p14:creationId xmlns:p14="http://schemas.microsoft.com/office/powerpoint/2010/main" val="168206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5EDD-8180-D4F6-4D0D-C8DA1D7FEEC0}"/>
              </a:ext>
            </a:extLst>
          </p:cNvPr>
          <p:cNvSpPr>
            <a:spLocks noGrp="1"/>
          </p:cNvSpPr>
          <p:nvPr>
            <p:ph type="title"/>
          </p:nvPr>
        </p:nvSpPr>
        <p:spPr>
          <a:xfrm>
            <a:off x="699437" y="0"/>
            <a:ext cx="10535093" cy="987304"/>
          </a:xfrm>
        </p:spPr>
        <p:txBody>
          <a:bodyPr>
            <a:normAutofit/>
          </a:bodyPr>
          <a:lstStyle/>
          <a:p>
            <a:r>
              <a:rPr lang="en-US" sz="2400" dirty="0"/>
              <a:t>THE CHALLENGE FOR STATISTICAL MODELLING</a:t>
            </a:r>
          </a:p>
        </p:txBody>
      </p:sp>
      <p:sp>
        <p:nvSpPr>
          <p:cNvPr id="4" name="Content Placeholder 3">
            <a:extLst>
              <a:ext uri="{FF2B5EF4-FFF2-40B4-BE49-F238E27FC236}">
                <a16:creationId xmlns:a16="http://schemas.microsoft.com/office/drawing/2014/main" id="{E85B64C6-4928-D9A2-4FC1-DF80DFA55E6E}"/>
              </a:ext>
            </a:extLst>
          </p:cNvPr>
          <p:cNvSpPr>
            <a:spLocks noGrp="1"/>
          </p:cNvSpPr>
          <p:nvPr>
            <p:ph sz="half" idx="2"/>
          </p:nvPr>
        </p:nvSpPr>
        <p:spPr>
          <a:xfrm>
            <a:off x="800446" y="751470"/>
            <a:ext cx="10333074" cy="729485"/>
          </a:xfrm>
        </p:spPr>
        <p:txBody>
          <a:bodyPr>
            <a:normAutofit/>
          </a:bodyPr>
          <a:lstStyle/>
          <a:p>
            <a:r>
              <a:rPr lang="en-US" sz="2000" dirty="0"/>
              <a:t>The </a:t>
            </a:r>
            <a:r>
              <a:rPr lang="en-US" sz="2000" b="1" dirty="0"/>
              <a:t>small data </a:t>
            </a:r>
            <a:r>
              <a:rPr lang="en-US" sz="2000" dirty="0"/>
              <a:t>set of severe storms over a century of observations imposes great uncertainty to risk estimates</a:t>
            </a:r>
          </a:p>
        </p:txBody>
      </p:sp>
      <p:grpSp>
        <p:nvGrpSpPr>
          <p:cNvPr id="6" name="Group 5">
            <a:extLst>
              <a:ext uri="{FF2B5EF4-FFF2-40B4-BE49-F238E27FC236}">
                <a16:creationId xmlns:a16="http://schemas.microsoft.com/office/drawing/2014/main" id="{9BFBBC4A-DFC9-BF42-4512-9087D6DC141D}"/>
              </a:ext>
            </a:extLst>
          </p:cNvPr>
          <p:cNvGrpSpPr/>
          <p:nvPr/>
        </p:nvGrpSpPr>
        <p:grpSpPr>
          <a:xfrm>
            <a:off x="6437701" y="1293148"/>
            <a:ext cx="4062773" cy="2883070"/>
            <a:chOff x="4728474" y="3000798"/>
            <a:chExt cx="4062773" cy="2883070"/>
          </a:xfrm>
        </p:grpSpPr>
        <p:pic>
          <p:nvPicPr>
            <p:cNvPr id="7" name="Picture 6">
              <a:extLst>
                <a:ext uri="{FF2B5EF4-FFF2-40B4-BE49-F238E27FC236}">
                  <a16:creationId xmlns:a16="http://schemas.microsoft.com/office/drawing/2014/main" id="{4FA8A194-A96D-1238-E349-BAC47F3933FD}"/>
                </a:ext>
              </a:extLst>
            </p:cNvPr>
            <p:cNvPicPr>
              <a:picLocks noChangeAspect="1"/>
            </p:cNvPicPr>
            <p:nvPr/>
          </p:nvPicPr>
          <p:blipFill rotWithShape="1">
            <a:blip r:embed="rId2"/>
            <a:srcRect l="10688" r="7275"/>
            <a:stretch/>
          </p:blipFill>
          <p:spPr>
            <a:xfrm>
              <a:off x="5005474" y="3000798"/>
              <a:ext cx="3785773" cy="2883070"/>
            </a:xfrm>
            <a:prstGeom prst="rect">
              <a:avLst/>
            </a:prstGeom>
          </p:spPr>
        </p:pic>
        <p:sp>
          <p:nvSpPr>
            <p:cNvPr id="8" name="TextBox 7">
              <a:extLst>
                <a:ext uri="{FF2B5EF4-FFF2-40B4-BE49-F238E27FC236}">
                  <a16:creationId xmlns:a16="http://schemas.microsoft.com/office/drawing/2014/main" id="{9A19FECC-5FA1-4AE8-D97C-05AB029553D3}"/>
                </a:ext>
              </a:extLst>
            </p:cNvPr>
            <p:cNvSpPr txBox="1"/>
            <p:nvPr/>
          </p:nvSpPr>
          <p:spPr>
            <a:xfrm rot="16200000">
              <a:off x="3780298" y="4250813"/>
              <a:ext cx="2173352" cy="276999"/>
            </a:xfrm>
            <a:prstGeom prst="rect">
              <a:avLst/>
            </a:prstGeom>
            <a:noFill/>
          </p:spPr>
          <p:txBody>
            <a:bodyPr wrap="none" rtlCol="0">
              <a:spAutoFit/>
            </a:bodyPr>
            <a:lstStyle/>
            <a:p>
              <a:r>
                <a:rPr lang="en-US" sz="1200" b="1" dirty="0"/>
                <a:t>Average Annual Loss ($Billions)</a:t>
              </a:r>
            </a:p>
          </p:txBody>
        </p:sp>
      </p:grpSp>
      <p:grpSp>
        <p:nvGrpSpPr>
          <p:cNvPr id="11" name="Group 10">
            <a:extLst>
              <a:ext uri="{FF2B5EF4-FFF2-40B4-BE49-F238E27FC236}">
                <a16:creationId xmlns:a16="http://schemas.microsoft.com/office/drawing/2014/main" id="{E8F40EAC-149F-FC7C-D1A6-3D7B717EFD9D}"/>
              </a:ext>
            </a:extLst>
          </p:cNvPr>
          <p:cNvGrpSpPr/>
          <p:nvPr/>
        </p:nvGrpSpPr>
        <p:grpSpPr>
          <a:xfrm>
            <a:off x="1348359" y="1322860"/>
            <a:ext cx="4405942" cy="2853358"/>
            <a:chOff x="1779008" y="1366550"/>
            <a:chExt cx="4405942" cy="2853358"/>
          </a:xfrm>
        </p:grpSpPr>
        <p:pic>
          <p:nvPicPr>
            <p:cNvPr id="5" name="Picture 4">
              <a:extLst>
                <a:ext uri="{FF2B5EF4-FFF2-40B4-BE49-F238E27FC236}">
                  <a16:creationId xmlns:a16="http://schemas.microsoft.com/office/drawing/2014/main" id="{ECDB3876-B551-0D5B-E9D2-E1655A441678}"/>
                </a:ext>
              </a:extLst>
            </p:cNvPr>
            <p:cNvPicPr>
              <a:picLocks noChangeAspect="1"/>
            </p:cNvPicPr>
            <p:nvPr/>
          </p:nvPicPr>
          <p:blipFill rotWithShape="1">
            <a:blip r:embed="rId3"/>
            <a:srcRect l="9599"/>
            <a:stretch/>
          </p:blipFill>
          <p:spPr>
            <a:xfrm>
              <a:off x="2056008" y="1366550"/>
              <a:ext cx="4128942" cy="2853358"/>
            </a:xfrm>
            <a:prstGeom prst="rect">
              <a:avLst/>
            </a:prstGeom>
          </p:spPr>
        </p:pic>
        <p:sp>
          <p:nvSpPr>
            <p:cNvPr id="9" name="TextBox 8">
              <a:extLst>
                <a:ext uri="{FF2B5EF4-FFF2-40B4-BE49-F238E27FC236}">
                  <a16:creationId xmlns:a16="http://schemas.microsoft.com/office/drawing/2014/main" id="{BD174A68-1182-0762-F44A-204E0ED4ACF1}"/>
                </a:ext>
              </a:extLst>
            </p:cNvPr>
            <p:cNvSpPr txBox="1"/>
            <p:nvPr/>
          </p:nvSpPr>
          <p:spPr>
            <a:xfrm rot="16200000">
              <a:off x="1224882" y="2654729"/>
              <a:ext cx="1385251" cy="276999"/>
            </a:xfrm>
            <a:prstGeom prst="rect">
              <a:avLst/>
            </a:prstGeom>
            <a:noFill/>
          </p:spPr>
          <p:txBody>
            <a:bodyPr wrap="none" rtlCol="0">
              <a:spAutoFit/>
            </a:bodyPr>
            <a:lstStyle/>
            <a:p>
              <a:r>
                <a:rPr lang="en-US" sz="1200" b="1" dirty="0"/>
                <a:t>Damage ($Billions)</a:t>
              </a:r>
            </a:p>
          </p:txBody>
        </p:sp>
      </p:grpSp>
      <p:sp>
        <p:nvSpPr>
          <p:cNvPr id="10" name="Content Placeholder 3">
            <a:extLst>
              <a:ext uri="{FF2B5EF4-FFF2-40B4-BE49-F238E27FC236}">
                <a16:creationId xmlns:a16="http://schemas.microsoft.com/office/drawing/2014/main" id="{1B6404DF-5BC2-4016-81A1-E1A1EF0C57B7}"/>
              </a:ext>
            </a:extLst>
          </p:cNvPr>
          <p:cNvSpPr txBox="1">
            <a:spLocks/>
          </p:cNvSpPr>
          <p:nvPr/>
        </p:nvSpPr>
        <p:spPr>
          <a:xfrm>
            <a:off x="699437" y="4504146"/>
            <a:ext cx="10535093" cy="1827080"/>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We  use Global Circulation Models (GCMs) and Physical Downscaling (zooming in) techniques to generate 10,000 sets of 1,000-year “</a:t>
            </a:r>
            <a:r>
              <a:rPr lang="en-US" sz="2800" dirty="0">
                <a:solidFill>
                  <a:srgbClr val="FF0000"/>
                </a:solidFill>
              </a:rPr>
              <a:t>histories</a:t>
            </a:r>
            <a:r>
              <a:rPr lang="en-US" sz="2800" dirty="0"/>
              <a:t>” of tropical cyclones that make landfall each year using a stationary climate* of today  more relevant to assessing the risk over the next 5 years)</a:t>
            </a:r>
          </a:p>
          <a:p>
            <a:r>
              <a:rPr lang="en-US" sz="2800" dirty="0"/>
              <a:t>We simulated loss distribution of one commercial and two residential property insurance firms with $~2 Trillion of Total Insured Value (TIV) over ~13K zip codes above using one set of a thousand years</a:t>
            </a:r>
          </a:p>
          <a:p>
            <a:r>
              <a:rPr lang="en-US" sz="2800" dirty="0">
                <a:solidFill>
                  <a:srgbClr val="FF0000"/>
                </a:solidFill>
              </a:rPr>
              <a:t>A single 1,000-year realization exhibits realistic annual losses</a:t>
            </a:r>
            <a:r>
              <a:rPr lang="en-US" sz="2800" dirty="0"/>
              <a:t>. </a:t>
            </a:r>
            <a:r>
              <a:rPr lang="en-US" dirty="0"/>
              <a:t> </a:t>
            </a:r>
            <a:r>
              <a:rPr lang="en-US" dirty="0">
                <a:solidFill>
                  <a:srgbClr val="FF0000"/>
                </a:solidFill>
              </a:rPr>
              <a:t>AAL uncertainty (95% confidence) is large for records shorter than about 1,000 years.</a:t>
            </a:r>
          </a:p>
          <a:p>
            <a:r>
              <a:rPr lang="en-US" dirty="0"/>
              <a:t>Modelers and insurers who don’t have access to a large and accurate synthetic storm set may get false comfort from (erroneously tight) confidence intervals derived from the small  ~100 yr. observed storm set.</a:t>
            </a:r>
          </a:p>
          <a:p>
            <a:pPr marL="0" indent="0">
              <a:buNone/>
            </a:pPr>
            <a:endParaRPr lang="en-US" sz="2800" dirty="0"/>
          </a:p>
          <a:p>
            <a:endParaRPr lang="en-US" sz="2800" dirty="0"/>
          </a:p>
          <a:p>
            <a:endParaRPr lang="en-US" dirty="0"/>
          </a:p>
        </p:txBody>
      </p:sp>
      <p:sp>
        <p:nvSpPr>
          <p:cNvPr id="3" name="Slide Number Placeholder 2">
            <a:extLst>
              <a:ext uri="{FF2B5EF4-FFF2-40B4-BE49-F238E27FC236}">
                <a16:creationId xmlns:a16="http://schemas.microsoft.com/office/drawing/2014/main" id="{0B00E8C7-4A06-723C-0070-A8A356327CAF}"/>
              </a:ext>
            </a:extLst>
          </p:cNvPr>
          <p:cNvSpPr>
            <a:spLocks noGrp="1"/>
          </p:cNvSpPr>
          <p:nvPr>
            <p:ph type="sldNum" sz="quarter" idx="12"/>
          </p:nvPr>
        </p:nvSpPr>
        <p:spPr/>
        <p:txBody>
          <a:bodyPr/>
          <a:lstStyle/>
          <a:p>
            <a:fld id="{925500D5-E7B2-4E97-A301-2B267253C954}" type="slidenum">
              <a:rPr lang="en-US" smtClean="0"/>
              <a:t>4</a:t>
            </a:fld>
            <a:endParaRPr lang="en-US"/>
          </a:p>
        </p:txBody>
      </p:sp>
    </p:spTree>
    <p:extLst>
      <p:ext uri="{BB962C8B-B14F-4D97-AF65-F5344CB8AC3E}">
        <p14:creationId xmlns:p14="http://schemas.microsoft.com/office/powerpoint/2010/main" val="3668152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5EDD-8180-D4F6-4D0D-C8DA1D7FEEC0}"/>
              </a:ext>
            </a:extLst>
          </p:cNvPr>
          <p:cNvSpPr>
            <a:spLocks noGrp="1"/>
          </p:cNvSpPr>
          <p:nvPr>
            <p:ph type="title"/>
          </p:nvPr>
        </p:nvSpPr>
        <p:spPr>
          <a:xfrm>
            <a:off x="699437" y="0"/>
            <a:ext cx="10535093" cy="987304"/>
          </a:xfrm>
        </p:spPr>
        <p:txBody>
          <a:bodyPr>
            <a:normAutofit/>
          </a:bodyPr>
          <a:lstStyle/>
          <a:p>
            <a:r>
              <a:rPr lang="en-US" sz="2400" dirty="0"/>
              <a:t>THE CHALLENGE FOR STATISTICAL MODELLING</a:t>
            </a:r>
          </a:p>
        </p:txBody>
      </p:sp>
      <p:sp>
        <p:nvSpPr>
          <p:cNvPr id="4" name="Content Placeholder 3">
            <a:extLst>
              <a:ext uri="{FF2B5EF4-FFF2-40B4-BE49-F238E27FC236}">
                <a16:creationId xmlns:a16="http://schemas.microsoft.com/office/drawing/2014/main" id="{E85B64C6-4928-D9A2-4FC1-DF80DFA55E6E}"/>
              </a:ext>
            </a:extLst>
          </p:cNvPr>
          <p:cNvSpPr>
            <a:spLocks noGrp="1"/>
          </p:cNvSpPr>
          <p:nvPr>
            <p:ph sz="half" idx="2"/>
          </p:nvPr>
        </p:nvSpPr>
        <p:spPr>
          <a:xfrm>
            <a:off x="800446" y="751470"/>
            <a:ext cx="10333074" cy="729485"/>
          </a:xfrm>
        </p:spPr>
        <p:txBody>
          <a:bodyPr>
            <a:normAutofit/>
          </a:bodyPr>
          <a:lstStyle/>
          <a:p>
            <a:r>
              <a:rPr lang="en-US" sz="2000" dirty="0"/>
              <a:t>Climate change has materially altered the true probability of loss. Most of the data set available for statical analysis is stale (aka </a:t>
            </a:r>
            <a:r>
              <a:rPr lang="en-US" sz="2000" b="1" dirty="0"/>
              <a:t>non-stationarity</a:t>
            </a:r>
            <a:r>
              <a:rPr lang="en-US" sz="2000" dirty="0"/>
              <a:t>)</a:t>
            </a:r>
            <a:endParaRPr lang="en-US" sz="2000" b="1" dirty="0"/>
          </a:p>
        </p:txBody>
      </p:sp>
      <p:sp>
        <p:nvSpPr>
          <p:cNvPr id="10" name="Content Placeholder 3">
            <a:extLst>
              <a:ext uri="{FF2B5EF4-FFF2-40B4-BE49-F238E27FC236}">
                <a16:creationId xmlns:a16="http://schemas.microsoft.com/office/drawing/2014/main" id="{1B6404DF-5BC2-4016-81A1-E1A1EF0C57B7}"/>
              </a:ext>
            </a:extLst>
          </p:cNvPr>
          <p:cNvSpPr txBox="1">
            <a:spLocks/>
          </p:cNvSpPr>
          <p:nvPr/>
        </p:nvSpPr>
        <p:spPr>
          <a:xfrm>
            <a:off x="800446" y="4896664"/>
            <a:ext cx="10535093" cy="182708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Physical modelling reveals the rainfall probabilities for Houston using 1981-2000 data (blue) and 2008 – 2027  (green) on the left.  Climate change shifted Harvey from a 1000-year event (as seen by </a:t>
            </a:r>
            <a:r>
              <a:rPr lang="en-US" sz="2000" strike="sngStrike" dirty="0">
                <a:solidFill>
                  <a:schemeClr val="accent2"/>
                </a:solidFill>
              </a:rPr>
              <a:t>insurance</a:t>
            </a:r>
            <a:r>
              <a:rPr lang="en-US" sz="2000" dirty="0">
                <a:solidFill>
                  <a:schemeClr val="accent2"/>
                </a:solidFill>
              </a:rPr>
              <a:t> a statistical model) </a:t>
            </a:r>
            <a:r>
              <a:rPr lang="en-US" sz="2000" dirty="0"/>
              <a:t>to what is now a  200-year</a:t>
            </a:r>
          </a:p>
          <a:p>
            <a:r>
              <a:rPr lang="en-US" sz="2000" dirty="0"/>
              <a:t>Stale statistical risk estimates are particularly damaging </a:t>
            </a:r>
            <a:r>
              <a:rPr lang="en-US" sz="2000" dirty="0">
                <a:solidFill>
                  <a:schemeClr val="accent2"/>
                </a:solidFill>
              </a:rPr>
              <a:t>(dangerous?) </a:t>
            </a:r>
            <a:r>
              <a:rPr lang="en-US" sz="2000" dirty="0"/>
              <a:t>for insurers as 100-year events become 50-year events (right chart).  The steepest part of the s curve is shifting leftward and statistical models can’t accurately gauge this migration to greater loss </a:t>
            </a:r>
            <a:r>
              <a:rPr lang="en-US" sz="2000" dirty="0">
                <a:solidFill>
                  <a:srgbClr val="FF0000"/>
                </a:solidFill>
              </a:rPr>
              <a:t>likelihood</a:t>
            </a:r>
          </a:p>
          <a:p>
            <a:endParaRPr lang="en-US" dirty="0"/>
          </a:p>
        </p:txBody>
      </p:sp>
      <p:pic>
        <p:nvPicPr>
          <p:cNvPr id="3" name="Picture 2">
            <a:extLst>
              <a:ext uri="{FF2B5EF4-FFF2-40B4-BE49-F238E27FC236}">
                <a16:creationId xmlns:a16="http://schemas.microsoft.com/office/drawing/2014/main" id="{113259A7-7206-0BA9-DB68-BFCAAC2244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227" y="1643330"/>
            <a:ext cx="4783302" cy="3264230"/>
          </a:xfrm>
          <a:prstGeom prst="rect">
            <a:avLst/>
          </a:prstGeom>
        </p:spPr>
      </p:pic>
      <p:pic>
        <p:nvPicPr>
          <p:cNvPr id="11" name="Picture 10">
            <a:extLst>
              <a:ext uri="{FF2B5EF4-FFF2-40B4-BE49-F238E27FC236}">
                <a16:creationId xmlns:a16="http://schemas.microsoft.com/office/drawing/2014/main" id="{6AD4C0BE-5E5E-8FC7-211F-0D425FE1DBE5}"/>
              </a:ext>
            </a:extLst>
          </p:cNvPr>
          <p:cNvPicPr>
            <a:picLocks noChangeAspect="1"/>
          </p:cNvPicPr>
          <p:nvPr/>
        </p:nvPicPr>
        <p:blipFill>
          <a:blip r:embed="rId3"/>
          <a:stretch>
            <a:fillRect/>
          </a:stretch>
        </p:blipFill>
        <p:spPr>
          <a:xfrm>
            <a:off x="5430379" y="1576834"/>
            <a:ext cx="5749211" cy="3319830"/>
          </a:xfrm>
          <a:prstGeom prst="rect">
            <a:avLst/>
          </a:prstGeom>
        </p:spPr>
      </p:pic>
      <p:sp>
        <p:nvSpPr>
          <p:cNvPr id="5" name="Slide Number Placeholder 4">
            <a:extLst>
              <a:ext uri="{FF2B5EF4-FFF2-40B4-BE49-F238E27FC236}">
                <a16:creationId xmlns:a16="http://schemas.microsoft.com/office/drawing/2014/main" id="{5DE2E9ED-9F77-501B-C680-E92F247E9AC3}"/>
              </a:ext>
            </a:extLst>
          </p:cNvPr>
          <p:cNvSpPr>
            <a:spLocks noGrp="1"/>
          </p:cNvSpPr>
          <p:nvPr>
            <p:ph type="sldNum" sz="quarter" idx="12"/>
          </p:nvPr>
        </p:nvSpPr>
        <p:spPr/>
        <p:txBody>
          <a:bodyPr/>
          <a:lstStyle/>
          <a:p>
            <a:fld id="{925500D5-E7B2-4E97-A301-2B267253C954}" type="slidenum">
              <a:rPr lang="en-US" smtClean="0"/>
              <a:t>5</a:t>
            </a:fld>
            <a:endParaRPr lang="en-US"/>
          </a:p>
        </p:txBody>
      </p:sp>
    </p:spTree>
    <p:extLst>
      <p:ext uri="{BB962C8B-B14F-4D97-AF65-F5344CB8AC3E}">
        <p14:creationId xmlns:p14="http://schemas.microsoft.com/office/powerpoint/2010/main" val="110002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5EDD-8180-D4F6-4D0D-C8DA1D7FEEC0}"/>
              </a:ext>
            </a:extLst>
          </p:cNvPr>
          <p:cNvSpPr>
            <a:spLocks noGrp="1"/>
          </p:cNvSpPr>
          <p:nvPr>
            <p:ph type="title"/>
          </p:nvPr>
        </p:nvSpPr>
        <p:spPr>
          <a:xfrm>
            <a:off x="699437" y="0"/>
            <a:ext cx="10535093" cy="987304"/>
          </a:xfrm>
        </p:spPr>
        <p:txBody>
          <a:bodyPr>
            <a:normAutofit/>
          </a:bodyPr>
          <a:lstStyle/>
          <a:p>
            <a:r>
              <a:rPr lang="en-US" sz="2400" dirty="0"/>
              <a:t>THE CHALLENGE FOR STATISTICAL MODELLING</a:t>
            </a:r>
          </a:p>
        </p:txBody>
      </p:sp>
      <p:sp>
        <p:nvSpPr>
          <p:cNvPr id="4" name="Content Placeholder 3">
            <a:extLst>
              <a:ext uri="{FF2B5EF4-FFF2-40B4-BE49-F238E27FC236}">
                <a16:creationId xmlns:a16="http://schemas.microsoft.com/office/drawing/2014/main" id="{E85B64C6-4928-D9A2-4FC1-DF80DFA55E6E}"/>
              </a:ext>
            </a:extLst>
          </p:cNvPr>
          <p:cNvSpPr>
            <a:spLocks noGrp="1"/>
          </p:cNvSpPr>
          <p:nvPr>
            <p:ph sz="half" idx="2"/>
          </p:nvPr>
        </p:nvSpPr>
        <p:spPr>
          <a:xfrm>
            <a:off x="800446" y="751470"/>
            <a:ext cx="10333074" cy="729485"/>
          </a:xfrm>
        </p:spPr>
        <p:txBody>
          <a:bodyPr>
            <a:normAutofit/>
          </a:bodyPr>
          <a:lstStyle/>
          <a:p>
            <a:pPr marL="0" indent="0">
              <a:buNone/>
            </a:pPr>
            <a:r>
              <a:rPr lang="en-US" sz="2000" dirty="0"/>
              <a:t>The non-linear physics of hurricanes generate </a:t>
            </a:r>
            <a:r>
              <a:rPr lang="en-US" sz="2000" b="1" dirty="0"/>
              <a:t>leptokurtic</a:t>
            </a:r>
            <a:r>
              <a:rPr lang="en-US" sz="2000" dirty="0"/>
              <a:t> intensity</a:t>
            </a:r>
            <a:r>
              <a:rPr lang="en-US" sz="2000" b="1" dirty="0"/>
              <a:t> distributions</a:t>
            </a:r>
            <a:r>
              <a:rPr lang="en-US" sz="2000" dirty="0"/>
              <a:t>. Statistical models generally overestimate probabilities near the mean and underweight the true tail</a:t>
            </a:r>
          </a:p>
        </p:txBody>
      </p:sp>
      <p:sp>
        <p:nvSpPr>
          <p:cNvPr id="10" name="Content Placeholder 3">
            <a:extLst>
              <a:ext uri="{FF2B5EF4-FFF2-40B4-BE49-F238E27FC236}">
                <a16:creationId xmlns:a16="http://schemas.microsoft.com/office/drawing/2014/main" id="{1B6404DF-5BC2-4016-81A1-E1A1EF0C57B7}"/>
              </a:ext>
            </a:extLst>
          </p:cNvPr>
          <p:cNvSpPr txBox="1">
            <a:spLocks/>
          </p:cNvSpPr>
          <p:nvPr/>
        </p:nvSpPr>
        <p:spPr>
          <a:xfrm>
            <a:off x="6285046" y="1480955"/>
            <a:ext cx="5357433" cy="450675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chart depicts modeled and observed maximum wind speeds within 100 km of downtown Miami</a:t>
            </a:r>
          </a:p>
          <a:p>
            <a:pPr lvl="1"/>
            <a:r>
              <a:rPr lang="en-US" sz="1600" dirty="0"/>
              <a:t>29 actual observations (lack), 3000 simulations hybrid statistical model (red), 3000 simulations physical model (blue)</a:t>
            </a:r>
          </a:p>
          <a:p>
            <a:pPr lvl="1"/>
            <a:r>
              <a:rPr lang="en-US" sz="1600" dirty="0"/>
              <a:t>Both the hybrid and physical model are from Emanuel 2006. Emanuel has since dropped the hybrid model and improved the physical model</a:t>
            </a:r>
          </a:p>
          <a:p>
            <a:r>
              <a:rPr lang="en-US" sz="2000" dirty="0"/>
              <a:t>The hybrid statistical model overestimates weaker storms (70 knots or less) and underestimates the destructive tail.  </a:t>
            </a:r>
          </a:p>
          <a:p>
            <a:r>
              <a:rPr lang="en-US" sz="2000" dirty="0"/>
              <a:t>The same “</a:t>
            </a:r>
            <a:r>
              <a:rPr lang="en-US" sz="2000" dirty="0" err="1"/>
              <a:t>meanward</a:t>
            </a:r>
            <a:r>
              <a:rPr lang="en-US" sz="2000" dirty="0"/>
              <a:t>” bias has been observed in ML short term weather forecasts (where they exhibit skill).</a:t>
            </a:r>
          </a:p>
          <a:p>
            <a:r>
              <a:rPr lang="en-US" sz="2000" dirty="0"/>
              <a:t>Statistical models, including ML, lack the chaotic error growth that contributes to cyclone’s fat intensity tails</a:t>
            </a:r>
          </a:p>
          <a:p>
            <a:pPr lvl="1"/>
            <a:endParaRPr lang="en-US" sz="1600" dirty="0"/>
          </a:p>
          <a:p>
            <a:pPr marL="457200" lvl="1" indent="0">
              <a:buNone/>
            </a:pPr>
            <a:endParaRPr lang="en-US" sz="1600" dirty="0"/>
          </a:p>
          <a:p>
            <a:endParaRPr lang="en-US" dirty="0"/>
          </a:p>
        </p:txBody>
      </p:sp>
      <p:pic>
        <p:nvPicPr>
          <p:cNvPr id="8" name="Picture 7">
            <a:extLst>
              <a:ext uri="{FF2B5EF4-FFF2-40B4-BE49-F238E27FC236}">
                <a16:creationId xmlns:a16="http://schemas.microsoft.com/office/drawing/2014/main" id="{47A1EA93-9C1F-B6BF-0DE7-33FDFAB2D234}"/>
              </a:ext>
            </a:extLst>
          </p:cNvPr>
          <p:cNvPicPr>
            <a:picLocks noChangeAspect="1"/>
          </p:cNvPicPr>
          <p:nvPr/>
        </p:nvPicPr>
        <p:blipFill>
          <a:blip r:embed="rId2"/>
          <a:stretch>
            <a:fillRect/>
          </a:stretch>
        </p:blipFill>
        <p:spPr>
          <a:xfrm>
            <a:off x="151570" y="1538552"/>
            <a:ext cx="5944430" cy="4563112"/>
          </a:xfrm>
          <a:prstGeom prst="rect">
            <a:avLst/>
          </a:prstGeom>
        </p:spPr>
      </p:pic>
      <p:sp>
        <p:nvSpPr>
          <p:cNvPr id="3" name="Slide Number Placeholder 2">
            <a:extLst>
              <a:ext uri="{FF2B5EF4-FFF2-40B4-BE49-F238E27FC236}">
                <a16:creationId xmlns:a16="http://schemas.microsoft.com/office/drawing/2014/main" id="{C24BB4DE-AF0B-631E-BAF6-C25C4C25EF1F}"/>
              </a:ext>
            </a:extLst>
          </p:cNvPr>
          <p:cNvSpPr>
            <a:spLocks noGrp="1"/>
          </p:cNvSpPr>
          <p:nvPr>
            <p:ph type="sldNum" sz="quarter" idx="12"/>
          </p:nvPr>
        </p:nvSpPr>
        <p:spPr/>
        <p:txBody>
          <a:bodyPr/>
          <a:lstStyle/>
          <a:p>
            <a:fld id="{925500D5-E7B2-4E97-A301-2B267253C954}" type="slidenum">
              <a:rPr lang="en-US" smtClean="0"/>
              <a:t>6</a:t>
            </a:fld>
            <a:endParaRPr lang="en-US"/>
          </a:p>
        </p:txBody>
      </p:sp>
    </p:spTree>
    <p:extLst>
      <p:ext uri="{BB962C8B-B14F-4D97-AF65-F5344CB8AC3E}">
        <p14:creationId xmlns:p14="http://schemas.microsoft.com/office/powerpoint/2010/main" val="257495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EC07-7CA7-C3C3-AF40-CE3549773AC7}"/>
              </a:ext>
            </a:extLst>
          </p:cNvPr>
          <p:cNvSpPr>
            <a:spLocks noGrp="1"/>
          </p:cNvSpPr>
          <p:nvPr>
            <p:ph type="title"/>
          </p:nvPr>
        </p:nvSpPr>
        <p:spPr>
          <a:xfrm>
            <a:off x="839788" y="457200"/>
            <a:ext cx="3932237" cy="863600"/>
          </a:xfrm>
        </p:spPr>
        <p:txBody>
          <a:bodyPr>
            <a:normAutofit/>
          </a:bodyPr>
          <a:lstStyle/>
          <a:p>
            <a:r>
              <a:rPr lang="en-US" sz="2400" dirty="0"/>
              <a:t>THE ADVANTAGES OF PHYSICAL MODELING</a:t>
            </a:r>
          </a:p>
        </p:txBody>
      </p:sp>
      <p:pic>
        <p:nvPicPr>
          <p:cNvPr id="6" name="Picture Placeholder 5">
            <a:extLst>
              <a:ext uri="{FF2B5EF4-FFF2-40B4-BE49-F238E27FC236}">
                <a16:creationId xmlns:a16="http://schemas.microsoft.com/office/drawing/2014/main" id="{CCB31AF9-A349-2C1E-7754-37CAB656B2B4}"/>
              </a:ext>
            </a:extLst>
          </p:cNvPr>
          <p:cNvPicPr>
            <a:picLocks noGrp="1" noChangeAspect="1"/>
          </p:cNvPicPr>
          <p:nvPr>
            <p:ph type="pic" idx="1"/>
          </p:nvPr>
        </p:nvPicPr>
        <p:blipFill>
          <a:blip r:embed="rId3"/>
          <a:srcRect l="2959" r="2959"/>
          <a:stretch/>
        </p:blipFill>
        <p:spPr/>
      </p:pic>
      <p:sp>
        <p:nvSpPr>
          <p:cNvPr id="4" name="Text Placeholder 3">
            <a:extLst>
              <a:ext uri="{FF2B5EF4-FFF2-40B4-BE49-F238E27FC236}">
                <a16:creationId xmlns:a16="http://schemas.microsoft.com/office/drawing/2014/main" id="{41BC64F6-D5CD-3BE8-AC3D-7995ECD11938}"/>
              </a:ext>
            </a:extLst>
          </p:cNvPr>
          <p:cNvSpPr>
            <a:spLocks noGrp="1"/>
          </p:cNvSpPr>
          <p:nvPr>
            <p:ph type="body" sz="half" idx="2"/>
          </p:nvPr>
        </p:nvSpPr>
        <p:spPr>
          <a:xfrm>
            <a:off x="836612" y="1696720"/>
            <a:ext cx="3935413" cy="4172268"/>
          </a:xfrm>
        </p:spPr>
        <p:txBody>
          <a:bodyPr>
            <a:normAutofit/>
          </a:bodyPr>
          <a:lstStyle/>
          <a:p>
            <a:pPr marL="285750" indent="-285750">
              <a:buFontTx/>
              <a:buChar char="-"/>
            </a:pPr>
            <a:r>
              <a:rPr lang="en-US" dirty="0"/>
              <a:t>Since its inception in 1950s physical weather forecasting has improved greatly and has all but displaced prior statistical methods.</a:t>
            </a:r>
          </a:p>
          <a:p>
            <a:pPr marL="285750" indent="-285750">
              <a:buFontTx/>
              <a:buChar char="-"/>
            </a:pPr>
            <a:r>
              <a:rPr lang="en-US" dirty="0"/>
              <a:t>Chart on the right shows the growing accuracy of physical forecasts (3,5,7, and 10 days forward) for both the northern and southern hemispheres.</a:t>
            </a:r>
          </a:p>
          <a:p>
            <a:pPr marL="285750" indent="-285750">
              <a:buFontTx/>
              <a:buChar char="-"/>
            </a:pPr>
            <a:r>
              <a:rPr lang="en-US" dirty="0"/>
              <a:t>Physical forecasting models incorporate the known laws of physics which drives their accuracy.</a:t>
            </a:r>
          </a:p>
          <a:p>
            <a:pPr marL="285750" indent="-285750">
              <a:buFontTx/>
              <a:buChar char="-"/>
            </a:pPr>
            <a:r>
              <a:rPr lang="en-US" dirty="0">
                <a:highlight>
                  <a:srgbClr val="FFFF00"/>
                </a:highlight>
              </a:rPr>
              <a:t>The same non-linear physical formulae makes them too computationally intensive for hazard modeling.</a:t>
            </a:r>
          </a:p>
        </p:txBody>
      </p:sp>
      <p:sp>
        <p:nvSpPr>
          <p:cNvPr id="3" name="Slide Number Placeholder 2">
            <a:extLst>
              <a:ext uri="{FF2B5EF4-FFF2-40B4-BE49-F238E27FC236}">
                <a16:creationId xmlns:a16="http://schemas.microsoft.com/office/drawing/2014/main" id="{0EBC1347-CDDF-63BA-9447-EE13BFF63D98}"/>
              </a:ext>
            </a:extLst>
          </p:cNvPr>
          <p:cNvSpPr>
            <a:spLocks noGrp="1"/>
          </p:cNvSpPr>
          <p:nvPr>
            <p:ph type="sldNum" sz="quarter" idx="12"/>
          </p:nvPr>
        </p:nvSpPr>
        <p:spPr/>
        <p:txBody>
          <a:bodyPr/>
          <a:lstStyle/>
          <a:p>
            <a:fld id="{925500D5-E7B2-4E97-A301-2B267253C954}" type="slidenum">
              <a:rPr lang="en-US" smtClean="0"/>
              <a:t>7</a:t>
            </a:fld>
            <a:endParaRPr lang="en-US"/>
          </a:p>
        </p:txBody>
      </p:sp>
    </p:spTree>
    <p:extLst>
      <p:ext uri="{BB962C8B-B14F-4D97-AF65-F5344CB8AC3E}">
        <p14:creationId xmlns:p14="http://schemas.microsoft.com/office/powerpoint/2010/main" val="300481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0C61BF-A0E4-FDA1-130F-615D0E297E87}"/>
              </a:ext>
            </a:extLst>
          </p:cNvPr>
          <p:cNvPicPr>
            <a:picLocks noChangeAspect="1"/>
          </p:cNvPicPr>
          <p:nvPr/>
        </p:nvPicPr>
        <p:blipFill>
          <a:blip r:embed="rId2"/>
          <a:stretch>
            <a:fillRect/>
          </a:stretch>
        </p:blipFill>
        <p:spPr>
          <a:xfrm>
            <a:off x="3456928" y="438399"/>
            <a:ext cx="5278143" cy="4210638"/>
          </a:xfrm>
          <a:prstGeom prst="rect">
            <a:avLst/>
          </a:prstGeom>
        </p:spPr>
      </p:pic>
      <p:sp>
        <p:nvSpPr>
          <p:cNvPr id="2" name="Title 1">
            <a:extLst>
              <a:ext uri="{FF2B5EF4-FFF2-40B4-BE49-F238E27FC236}">
                <a16:creationId xmlns:a16="http://schemas.microsoft.com/office/drawing/2014/main" id="{6164F797-F94D-C940-6292-D5D57D2246D0}"/>
              </a:ext>
            </a:extLst>
          </p:cNvPr>
          <p:cNvSpPr>
            <a:spLocks noGrp="1"/>
          </p:cNvSpPr>
          <p:nvPr>
            <p:ph type="title"/>
          </p:nvPr>
        </p:nvSpPr>
        <p:spPr>
          <a:xfrm>
            <a:off x="839788" y="-611188"/>
            <a:ext cx="3932237" cy="1600200"/>
          </a:xfrm>
        </p:spPr>
        <p:txBody>
          <a:bodyPr>
            <a:normAutofit/>
          </a:bodyPr>
          <a:lstStyle/>
          <a:p>
            <a:r>
              <a:rPr lang="en-US" sz="2400" dirty="0"/>
              <a:t>GLOBAL PHYSICAL MODELS</a:t>
            </a:r>
          </a:p>
        </p:txBody>
      </p:sp>
      <p:sp>
        <p:nvSpPr>
          <p:cNvPr id="4" name="Text Placeholder 3">
            <a:extLst>
              <a:ext uri="{FF2B5EF4-FFF2-40B4-BE49-F238E27FC236}">
                <a16:creationId xmlns:a16="http://schemas.microsoft.com/office/drawing/2014/main" id="{A87003ED-6C0C-6FE9-C2C0-8C4EBA84EDA2}"/>
              </a:ext>
            </a:extLst>
          </p:cNvPr>
          <p:cNvSpPr>
            <a:spLocks noGrp="1"/>
          </p:cNvSpPr>
          <p:nvPr>
            <p:ph type="body" sz="half" idx="2"/>
          </p:nvPr>
        </p:nvSpPr>
        <p:spPr>
          <a:xfrm>
            <a:off x="271661" y="3680921"/>
            <a:ext cx="11227231" cy="2962266"/>
          </a:xfrm>
        </p:spPr>
        <p:txBody>
          <a:bodyPr>
            <a:normAutofit/>
          </a:bodyPr>
          <a:lstStyle/>
          <a:p>
            <a:pPr marL="342900" indent="-342900">
              <a:buFontTx/>
              <a:buChar char="-"/>
            </a:pPr>
            <a:r>
              <a:rPr lang="en-US" sz="2000" dirty="0"/>
              <a:t>Modern physical forecasting models have a 5-10 km grid resolution with consequent computational intensity that restricts there use for boundary condition problems including statistical hazard quantification.</a:t>
            </a:r>
          </a:p>
          <a:p>
            <a:pPr marL="342900" indent="-342900">
              <a:buFontTx/>
              <a:buChar char="-"/>
            </a:pPr>
            <a:r>
              <a:rPr lang="en-US" sz="2000" dirty="0"/>
              <a:t>Physical Global Circulation Models (GCM) have a 50-100 km grid resolution allowing them to run the thousands of simulations needed for statistical analysis.  Their resolution is inadequate to model cyclone intensity properly as the chart (right) showing output from a 50 km grid GCM makes clear.</a:t>
            </a:r>
          </a:p>
          <a:p>
            <a:pPr marL="342900" indent="-342900">
              <a:buFontTx/>
              <a:buChar char="-"/>
            </a:pPr>
            <a:r>
              <a:rPr lang="en-US" sz="2000" dirty="0"/>
              <a:t>Emanuel at MIT solved this by embedding a very detailed but fast cyclone within large scale global models.</a:t>
            </a:r>
          </a:p>
        </p:txBody>
      </p:sp>
      <p:sp>
        <p:nvSpPr>
          <p:cNvPr id="3" name="Slide Number Placeholder 2">
            <a:extLst>
              <a:ext uri="{FF2B5EF4-FFF2-40B4-BE49-F238E27FC236}">
                <a16:creationId xmlns:a16="http://schemas.microsoft.com/office/drawing/2014/main" id="{CB746DA3-A00B-4100-3810-63A95DD95BAC}"/>
              </a:ext>
            </a:extLst>
          </p:cNvPr>
          <p:cNvSpPr>
            <a:spLocks noGrp="1"/>
          </p:cNvSpPr>
          <p:nvPr>
            <p:ph type="sldNum" sz="quarter" idx="12"/>
          </p:nvPr>
        </p:nvSpPr>
        <p:spPr/>
        <p:txBody>
          <a:bodyPr/>
          <a:lstStyle/>
          <a:p>
            <a:fld id="{925500D5-E7B2-4E97-A301-2B267253C954}" type="slidenum">
              <a:rPr lang="en-US" smtClean="0"/>
              <a:t>8</a:t>
            </a:fld>
            <a:endParaRPr lang="en-US"/>
          </a:p>
        </p:txBody>
      </p:sp>
    </p:spTree>
    <p:extLst>
      <p:ext uri="{BB962C8B-B14F-4D97-AF65-F5344CB8AC3E}">
        <p14:creationId xmlns:p14="http://schemas.microsoft.com/office/powerpoint/2010/main" val="3944671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title" idx="4294967295"/>
          </p:nvPr>
        </p:nvSpPr>
        <p:spPr>
          <a:xfrm>
            <a:off x="687238" y="152400"/>
            <a:ext cx="8229600" cy="914400"/>
          </a:xfrm>
        </p:spPr>
        <p:txBody>
          <a:bodyPr>
            <a:normAutofit/>
          </a:bodyPr>
          <a:lstStyle/>
          <a:p>
            <a:pPr eaLnBrk="1" hangingPunct="1">
              <a:defRPr/>
            </a:pPr>
            <a:r>
              <a:rPr lang="en-US" sz="2400" b="1" dirty="0">
                <a:solidFill>
                  <a:srgbClr val="0F2AB1"/>
                </a:solidFill>
                <a:effectLst>
                  <a:outerShdw blurRad="38100" dist="38100" dir="2700000" algn="tl">
                    <a:srgbClr val="C0C0C0"/>
                  </a:outerShdw>
                </a:effectLst>
                <a:latin typeface="Arial" pitchFamily="34" charset="0"/>
                <a:cs typeface="Arial" pitchFamily="34" charset="0"/>
              </a:rPr>
              <a:t>PHYSICAL CYCLONE MODELING</a:t>
            </a:r>
          </a:p>
        </p:txBody>
      </p:sp>
      <p:sp>
        <p:nvSpPr>
          <p:cNvPr id="21508" name="Rectangle 4"/>
          <p:cNvSpPr>
            <a:spLocks noGrp="1" noChangeArrowheads="1"/>
          </p:cNvSpPr>
          <p:nvPr>
            <p:ph type="body" sz="half" idx="4294967295"/>
          </p:nvPr>
        </p:nvSpPr>
        <p:spPr>
          <a:xfrm>
            <a:off x="1600200" y="1509712"/>
            <a:ext cx="8382000" cy="5029200"/>
          </a:xfrm>
        </p:spPr>
        <p:txBody>
          <a:bodyPr>
            <a:normAutofit fontScale="85000" lnSpcReduction="10000"/>
          </a:bodyPr>
          <a:lstStyle/>
          <a:p>
            <a:pPr eaLnBrk="1" hangingPunct="1">
              <a:lnSpc>
                <a:spcPct val="90000"/>
              </a:lnSpc>
              <a:buSzPct val="60000"/>
              <a:buBlip>
                <a:blip r:embed="rId3"/>
              </a:buBlip>
            </a:pPr>
            <a:r>
              <a:rPr lang="en-US" sz="2600" b="1" dirty="0">
                <a:solidFill>
                  <a:srgbClr val="0F2AB1"/>
                </a:solidFill>
                <a:latin typeface="Arial" pitchFamily="34" charset="0"/>
                <a:cs typeface="Arial" pitchFamily="34" charset="0"/>
              </a:rPr>
              <a:t>Step 1 Genesis</a:t>
            </a:r>
            <a:r>
              <a:rPr lang="en-US" sz="2600" dirty="0">
                <a:solidFill>
                  <a:srgbClr val="0F2AB1"/>
                </a:solidFill>
                <a:latin typeface="Arial" pitchFamily="34" charset="0"/>
                <a:cs typeface="Arial" pitchFamily="34" charset="0"/>
              </a:rPr>
              <a:t>: Seed each ocean basin with a very many weak </a:t>
            </a:r>
            <a:r>
              <a:rPr lang="en-US" sz="2600" strike="sngStrike" dirty="0">
                <a:solidFill>
                  <a:schemeClr val="accent2"/>
                </a:solidFill>
                <a:latin typeface="Arial" pitchFamily="34" charset="0"/>
                <a:cs typeface="Arial" pitchFamily="34" charset="0"/>
              </a:rPr>
              <a:t>randomly located</a:t>
            </a:r>
            <a:r>
              <a:rPr lang="en-US" sz="2600" dirty="0">
                <a:solidFill>
                  <a:srgbClr val="0F2AB1"/>
                </a:solidFill>
                <a:latin typeface="Arial" pitchFamily="34" charset="0"/>
                <a:cs typeface="Arial" pitchFamily="34" charset="0"/>
              </a:rPr>
              <a:t> cyclones </a:t>
            </a:r>
            <a:r>
              <a:rPr lang="en-US" sz="2600" dirty="0">
                <a:solidFill>
                  <a:schemeClr val="accent2"/>
                </a:solidFill>
                <a:latin typeface="Arial" pitchFamily="34" charset="0"/>
                <a:cs typeface="Arial" pitchFamily="34" charset="0"/>
              </a:rPr>
              <a:t>with randomized origin points</a:t>
            </a:r>
            <a:r>
              <a:rPr lang="en-US" sz="2600" dirty="0">
                <a:solidFill>
                  <a:srgbClr val="0F2AB1"/>
                </a:solidFill>
                <a:latin typeface="Arial" pitchFamily="34" charset="0"/>
                <a:cs typeface="Arial" pitchFamily="34" charset="0"/>
              </a:rPr>
              <a:t>.  Most die (e.g., from vertical wind shear)</a:t>
            </a:r>
          </a:p>
          <a:p>
            <a:pPr eaLnBrk="1" hangingPunct="1">
              <a:lnSpc>
                <a:spcPct val="90000"/>
              </a:lnSpc>
              <a:buSzPct val="60000"/>
              <a:buBlip>
                <a:blip r:embed="rId3"/>
              </a:buBlip>
            </a:pPr>
            <a:r>
              <a:rPr lang="en-US" sz="2600" b="1" dirty="0">
                <a:solidFill>
                  <a:srgbClr val="0F2AB1"/>
                </a:solidFill>
                <a:latin typeface="Arial" pitchFamily="34" charset="0"/>
                <a:cs typeface="Arial" pitchFamily="34" charset="0"/>
              </a:rPr>
              <a:t>Step 2 Track Generation</a:t>
            </a:r>
            <a:r>
              <a:rPr lang="en-US" sz="2600" dirty="0">
                <a:solidFill>
                  <a:srgbClr val="0F2AB1"/>
                </a:solidFill>
                <a:latin typeface="Arial" pitchFamily="34" charset="0"/>
                <a:cs typeface="Arial" pitchFamily="34" charset="0"/>
              </a:rPr>
              <a:t>: Surviving cyclones are allowed to move with the large-scale atmospheric flow in which they are embedded, plus a correction for the earth’s rotation and sphericity (beta-drift). The large-scale flows emanate from the GCM. Tracks that don’t impact model target locations are edited out.</a:t>
            </a:r>
          </a:p>
          <a:p>
            <a:pPr>
              <a:buSzPct val="60000"/>
              <a:buBlip>
                <a:blip r:embed="rId3"/>
              </a:buBlip>
            </a:pPr>
            <a:r>
              <a:rPr lang="en-US" sz="2600" b="1" dirty="0">
                <a:solidFill>
                  <a:srgbClr val="0F2AB1"/>
                </a:solidFill>
                <a:latin typeface="Arial" pitchFamily="34" charset="0"/>
                <a:cs typeface="Arial" pitchFamily="34" charset="0"/>
              </a:rPr>
              <a:t>Step 3 Intensity Modelling</a:t>
            </a:r>
            <a:r>
              <a:rPr lang="en-US" sz="2600" dirty="0">
                <a:solidFill>
                  <a:srgbClr val="0F2AB1"/>
                </a:solidFill>
                <a:latin typeface="Arial" pitchFamily="34" charset="0"/>
                <a:cs typeface="Arial" pitchFamily="34" charset="0"/>
              </a:rPr>
              <a:t>: A detailed hurricane intensity model </a:t>
            </a:r>
            <a:r>
              <a:rPr lang="en-US" sz="2600" dirty="0">
                <a:solidFill>
                  <a:srgbClr val="0F2AB1"/>
                </a:solidFill>
                <a:highlight>
                  <a:srgbClr val="FFFF00"/>
                </a:highlight>
                <a:latin typeface="Arial" pitchFamily="34" charset="0"/>
                <a:cs typeface="Arial" pitchFamily="34" charset="0"/>
              </a:rPr>
              <a:t>(CHIPS) </a:t>
            </a:r>
            <a:r>
              <a:rPr lang="en-US" sz="2600" dirty="0">
                <a:solidFill>
                  <a:srgbClr val="0F2AB1"/>
                </a:solidFill>
                <a:latin typeface="Arial" pitchFamily="34" charset="0"/>
                <a:cs typeface="Arial" pitchFamily="34" charset="0"/>
              </a:rPr>
              <a:t>is run for each cyclone. (CHIPS is phrased in angular momentum coordinates. Flow-dependent resolution provides great accuracy at and near the eye wall). Cyclones that fail to develop threshold wind speed are </a:t>
            </a:r>
            <a:r>
              <a:rPr lang="en-US" sz="2600" dirty="0">
                <a:solidFill>
                  <a:srgbClr val="0F2AB1"/>
                </a:solidFill>
                <a:highlight>
                  <a:srgbClr val="FFFF00"/>
                </a:highlight>
                <a:latin typeface="Arial" pitchFamily="34" charset="0"/>
                <a:cs typeface="Arial" pitchFamily="34" charset="0"/>
              </a:rPr>
              <a:t>edited out</a:t>
            </a:r>
            <a:r>
              <a:rPr lang="en-US" sz="2600" dirty="0">
                <a:solidFill>
                  <a:srgbClr val="0F2AB1"/>
                </a:solidFill>
                <a:latin typeface="Arial" pitchFamily="34" charset="0"/>
                <a:cs typeface="Arial" pitchFamily="34" charset="0"/>
              </a:rPr>
              <a:t>.</a:t>
            </a:r>
          </a:p>
          <a:p>
            <a:pPr eaLnBrk="1" hangingPunct="1">
              <a:lnSpc>
                <a:spcPct val="90000"/>
              </a:lnSpc>
              <a:buSzPct val="60000"/>
              <a:buBlip>
                <a:blip r:embed="rId3"/>
              </a:buBlip>
            </a:pPr>
            <a:r>
              <a:rPr lang="en-US" sz="2600" b="1" dirty="0">
                <a:solidFill>
                  <a:srgbClr val="0F2AB1"/>
                </a:solidFill>
                <a:latin typeface="Arial" pitchFamily="34" charset="0"/>
                <a:cs typeface="Arial" pitchFamily="34" charset="0"/>
              </a:rPr>
              <a:t>Step 4:</a:t>
            </a:r>
            <a:r>
              <a:rPr lang="en-US" sz="2600" dirty="0">
                <a:solidFill>
                  <a:srgbClr val="0F2AB1"/>
                </a:solidFill>
                <a:latin typeface="Arial" pitchFamily="34" charset="0"/>
                <a:cs typeface="Arial" pitchFamily="34" charset="0"/>
              </a:rPr>
              <a:t> Using the small fraction of surviving events, determine storm statistics. Can easily generate 100,000 events</a:t>
            </a:r>
          </a:p>
        </p:txBody>
      </p:sp>
      <p:sp>
        <p:nvSpPr>
          <p:cNvPr id="2" name="TextBox 1">
            <a:extLst>
              <a:ext uri="{FF2B5EF4-FFF2-40B4-BE49-F238E27FC236}">
                <a16:creationId xmlns:a16="http://schemas.microsoft.com/office/drawing/2014/main" id="{7AE47444-2248-7318-04DD-1069FDAB043B}"/>
              </a:ext>
            </a:extLst>
          </p:cNvPr>
          <p:cNvSpPr txBox="1"/>
          <p:nvPr/>
        </p:nvSpPr>
        <p:spPr>
          <a:xfrm>
            <a:off x="816706" y="1066800"/>
            <a:ext cx="11231449" cy="400110"/>
          </a:xfrm>
          <a:prstGeom prst="rect">
            <a:avLst/>
          </a:prstGeom>
          <a:noFill/>
        </p:spPr>
        <p:txBody>
          <a:bodyPr wrap="square" rtlCol="0">
            <a:spAutoFit/>
          </a:bodyPr>
          <a:lstStyle/>
          <a:p>
            <a:r>
              <a:rPr lang="en-US" sz="2000" dirty="0"/>
              <a:t>The Emanuel/MIT technique, which Lorenz Underwriters employs, follows four steps.</a:t>
            </a:r>
          </a:p>
        </p:txBody>
      </p:sp>
      <p:sp>
        <p:nvSpPr>
          <p:cNvPr id="3" name="Slide Number Placeholder 2">
            <a:extLst>
              <a:ext uri="{FF2B5EF4-FFF2-40B4-BE49-F238E27FC236}">
                <a16:creationId xmlns:a16="http://schemas.microsoft.com/office/drawing/2014/main" id="{A88FB9EC-0922-6E91-C7ED-B474FD96C871}"/>
              </a:ext>
            </a:extLst>
          </p:cNvPr>
          <p:cNvSpPr>
            <a:spLocks noGrp="1"/>
          </p:cNvSpPr>
          <p:nvPr>
            <p:ph type="sldNum" sz="quarter" idx="12"/>
          </p:nvPr>
        </p:nvSpPr>
        <p:spPr/>
        <p:txBody>
          <a:bodyPr/>
          <a:lstStyle/>
          <a:p>
            <a:fld id="{925500D5-E7B2-4E97-A301-2B267253C954}" type="slidenum">
              <a:rPr lang="en-US" smtClean="0"/>
              <a:t>9</a:t>
            </a:fld>
            <a:endParaRPr lang="en-US"/>
          </a:p>
        </p:txBody>
      </p:sp>
    </p:spTree>
    <p:extLst>
      <p:ext uri="{BB962C8B-B14F-4D97-AF65-F5344CB8AC3E}">
        <p14:creationId xmlns:p14="http://schemas.microsoft.com/office/powerpoint/2010/main" val="231770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fade">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fade">
                                      <p:cBhvr>
                                        <p:cTn id="12" dur="500"/>
                                        <p:tgtEl>
                                          <p:spTgt spid="21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8">
                                            <p:txEl>
                                              <p:pRg st="2" end="2"/>
                                            </p:txEl>
                                          </p:spTgt>
                                        </p:tgtEl>
                                        <p:attrNameLst>
                                          <p:attrName>style.visibility</p:attrName>
                                        </p:attrNameLst>
                                      </p:cBhvr>
                                      <p:to>
                                        <p:strVal val="visible"/>
                                      </p:to>
                                    </p:set>
                                    <p:animEffect transition="in" filter="fade">
                                      <p:cBhvr>
                                        <p:cTn id="17" dur="500"/>
                                        <p:tgtEl>
                                          <p:spTgt spid="215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8">
                                            <p:txEl>
                                              <p:pRg st="3" end="3"/>
                                            </p:txEl>
                                          </p:spTgt>
                                        </p:tgtEl>
                                        <p:attrNameLst>
                                          <p:attrName>style.visibility</p:attrName>
                                        </p:attrNameLst>
                                      </p:cBhvr>
                                      <p:to>
                                        <p:strVal val="visible"/>
                                      </p:to>
                                    </p:set>
                                    <p:animEffect transition="in" filter="fade">
                                      <p:cBhvr>
                                        <p:cTn id="22" dur="500"/>
                                        <p:tgtEl>
                                          <p:spTgt spid="215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10984</TotalTime>
  <Words>1787</Words>
  <Application>Microsoft Office PowerPoint</Application>
  <PresentationFormat>Widescreen</PresentationFormat>
  <Paragraphs>113</Paragraphs>
  <Slides>21</Slides>
  <Notes>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Aptos Display</vt:lpstr>
      <vt:lpstr>Aptos ExtraBold</vt:lpstr>
      <vt:lpstr>Arial</vt:lpstr>
      <vt:lpstr>Calibri</vt:lpstr>
      <vt:lpstr>Office Theme</vt:lpstr>
      <vt:lpstr>PowerPoint Presentation</vt:lpstr>
      <vt:lpstr>VALUE PROPOSITION  Lorenz aims to be the first to underwrite insurance using physics driven hazard modeling</vt:lpstr>
      <vt:lpstr>EVOLUTION OF WEATHER MODELING</vt:lpstr>
      <vt:lpstr>THE CHALLENGE FOR STATISTICAL MODELLING</vt:lpstr>
      <vt:lpstr>THE CHALLENGE FOR STATISTICAL MODELLING</vt:lpstr>
      <vt:lpstr>THE CHALLENGE FOR STATISTICAL MODELLING</vt:lpstr>
      <vt:lpstr>THE ADVANTAGES OF PHYSICAL MODELING</vt:lpstr>
      <vt:lpstr>GLOBAL PHYSICAL MODELS</vt:lpstr>
      <vt:lpstr>PHYSICAL CYCLONE MODELING</vt:lpstr>
      <vt:lpstr>CYCLONE GENESIS </vt:lpstr>
      <vt:lpstr>CYCLONE GENESIS: Validation</vt:lpstr>
      <vt:lpstr>TRACK GENERATION (and validation)</vt:lpstr>
      <vt:lpstr>TRACK GENERATION </vt:lpstr>
      <vt:lpstr>INTENSITY MODELLING (single synthetic storm example) </vt:lpstr>
      <vt:lpstr>INTENSITY VALIDATION (single storm example)</vt:lpstr>
      <vt:lpstr>INTENSITY MODELING STATISTICS (and validation)</vt:lpstr>
      <vt:lpstr>ADDITIONAL MODEL VALIDATION </vt:lpstr>
      <vt:lpstr>MODEL APPLICATION (extending the out of sample data set)</vt:lpstr>
      <vt:lpstr>MODEL APPLICATION (climate change)  </vt:lpstr>
      <vt:lpstr>MODEL APPLICATION (climate change)</vt:lpstr>
      <vt:lpstr>TRACK GENERATION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Juan Ocampo</dc:creator>
  <cp:lastModifiedBy>Kerry Emanuel</cp:lastModifiedBy>
  <cp:revision>8</cp:revision>
  <cp:lastPrinted>2024-07-26T14:33:09Z</cp:lastPrinted>
  <dcterms:created xsi:type="dcterms:W3CDTF">2024-07-19T14:29:47Z</dcterms:created>
  <dcterms:modified xsi:type="dcterms:W3CDTF">2024-08-09T12:24:32Z</dcterms:modified>
</cp:coreProperties>
</file>