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  <p:sldMasterId id="2147483751" r:id="rId9"/>
    <p:sldMasterId id="2147483763" r:id="rId10"/>
  </p:sldMasterIdLst>
  <p:notesMasterIdLst>
    <p:notesMasterId r:id="rId45"/>
  </p:notesMasterIdLst>
  <p:sldIdLst>
    <p:sldId id="256" r:id="rId11"/>
    <p:sldId id="257" r:id="rId12"/>
    <p:sldId id="258" r:id="rId13"/>
    <p:sldId id="259" r:id="rId14"/>
    <p:sldId id="260" r:id="rId15"/>
    <p:sldId id="262" r:id="rId16"/>
    <p:sldId id="261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4" r:id="rId26"/>
    <p:sldId id="271" r:id="rId27"/>
    <p:sldId id="272" r:id="rId28"/>
    <p:sldId id="273" r:id="rId29"/>
    <p:sldId id="276" r:id="rId30"/>
    <p:sldId id="275" r:id="rId31"/>
    <p:sldId id="277" r:id="rId32"/>
    <p:sldId id="280" r:id="rId33"/>
    <p:sldId id="281" r:id="rId34"/>
    <p:sldId id="282" r:id="rId35"/>
    <p:sldId id="279" r:id="rId36"/>
    <p:sldId id="278" r:id="rId37"/>
    <p:sldId id="283" r:id="rId38"/>
    <p:sldId id="284" r:id="rId39"/>
    <p:sldId id="285" r:id="rId40"/>
    <p:sldId id="286" r:id="rId41"/>
    <p:sldId id="287" r:id="rId42"/>
    <p:sldId id="288" r:id="rId43"/>
    <p:sldId id="289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31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4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4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D8EBC-AE28-4960-AFB7-07CBCB1ECED5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0F719-D491-4425-8B12-DF8B0AD71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53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Beta_decay" TargetMode="External"/><Relationship Id="rId3" Type="http://schemas.openxmlformats.org/officeDocument/2006/relationships/hyperlink" Target="http://en.wikipedia.org/wiki/Isotope" TargetMode="External"/><Relationship Id="rId7" Type="http://schemas.openxmlformats.org/officeDocument/2006/relationships/hyperlink" Target="http://en.wikipedia.org/wiki/Positron_emissio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Electron_capture" TargetMode="External"/><Relationship Id="rId5" Type="http://schemas.openxmlformats.org/officeDocument/2006/relationships/hyperlink" Target="http://en.wikipedia.org/wiki/Half-life" TargetMode="External"/><Relationship Id="rId10" Type="http://schemas.openxmlformats.org/officeDocument/2006/relationships/hyperlink" Target="http://en.wikipedia.org/wiki/Argon#cite_note-iso-12" TargetMode="External"/><Relationship Id="rId4" Type="http://schemas.openxmlformats.org/officeDocument/2006/relationships/hyperlink" Target="http://en.wikipedia.org/wiki/Potassium" TargetMode="External"/><Relationship Id="rId9" Type="http://schemas.openxmlformats.org/officeDocument/2006/relationships/hyperlink" Target="http://en.wikipedia.org/wiki/Rock_(geology)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main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isotopes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 of argon found on Earth are 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40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Ar (99.6%), 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36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Ar (0.34%), and 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38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Ar (0.06%). Naturally occurring 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40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K with a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half-life of 1.25 × 10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9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 years, decays to stable 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40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Ar (11.2%) by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/>
              </a:rPr>
              <a:t>electron capture and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7"/>
              </a:rPr>
              <a:t>positron emission, and also to stable 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7"/>
              </a:rPr>
              <a:t>40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7"/>
              </a:rPr>
              <a:t>Ca (88.8%) via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8"/>
              </a:rPr>
              <a:t>beta decay. These properties and ratios are used to determine the age of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9"/>
              </a:rPr>
              <a:t>rocks.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10"/>
              </a:rPr>
              <a:t>[13]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3323A-8AF2-6F49-B540-3F3FBD325FB2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235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28179A-6709-421D-8FCB-7E1A9FCC555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74202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4AF1CD-390F-4F86-94DF-EFAE41C2FF55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96625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33C787-5F70-403C-945B-3FFBBD71E01B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00502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E78C9-31A5-44FD-85B4-416F9D212F16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944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20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607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807E9-E029-4D1D-98F2-B07AF14CC4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7955D-7CA5-438D-B63D-3A4CDBC54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4663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807E9-E029-4D1D-98F2-B07AF14CC4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7955D-7CA5-438D-B63D-3A4CDBC54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60282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807E9-E029-4D1D-98F2-B07AF14CC4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7955D-7CA5-438D-B63D-3A4CDBC54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24361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807E9-E029-4D1D-98F2-B07AF14CC4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7955D-7CA5-438D-B63D-3A4CDBC54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0384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807E9-E029-4D1D-98F2-B07AF14CC4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7955D-7CA5-438D-B63D-3A4CDBC54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37959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807E9-E029-4D1D-98F2-B07AF14CC4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7955D-7CA5-438D-B63D-3A4CDBC54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80392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807E9-E029-4D1D-98F2-B07AF14CC4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7955D-7CA5-438D-B63D-3A4CDBC54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3696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9336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3594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811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4945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93439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2761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37576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42439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98608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60527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50412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525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0108E-009C-7147-87D2-8C301DE43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AC49-8E8C-3040-B8E3-FC49E5CD86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111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0108E-009C-7147-87D2-8C301DE43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AC49-8E8C-3040-B8E3-FC49E5CD86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724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0108E-009C-7147-87D2-8C301DE43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AC49-8E8C-3040-B8E3-FC49E5CD86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645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0108E-009C-7147-87D2-8C301DE43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AC49-8E8C-3040-B8E3-FC49E5CD86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103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0108E-009C-7147-87D2-8C301DE43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AC49-8E8C-3040-B8E3-FC49E5CD86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461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0108E-009C-7147-87D2-8C301DE43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AC49-8E8C-3040-B8E3-FC49E5CD86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214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0108E-009C-7147-87D2-8C301DE43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AC49-8E8C-3040-B8E3-FC49E5CD86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1258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0108E-009C-7147-87D2-8C301DE43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AC49-8E8C-3040-B8E3-FC49E5CD86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171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90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0108E-009C-7147-87D2-8C301DE43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AC49-8E8C-3040-B8E3-FC49E5CD86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762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0108E-009C-7147-87D2-8C301DE43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AC49-8E8C-3040-B8E3-FC49E5CD86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444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0108E-009C-7147-87D2-8C301DE43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FAC49-8E8C-3040-B8E3-FC49E5CD86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2912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6F1A57D7-3C5A-024F-B22A-DC38E086AA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003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>
  <p:cSld name="Title, Media Clip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Media Placeholder 2"/>
          <p:cNvSpPr>
            <a:spLocks noGrp="1"/>
          </p:cNvSpPr>
          <p:nvPr>
            <p:ph type="media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F01D245D-A7D6-A146-94B6-5648EAE52EB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2246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5DFB1-946C-4B4F-835E-D5225F891D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8382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BAEC8-A639-4AC0-8C60-A9CD99AE42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8232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53BF9-058F-4B77-A073-0979D97FCA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4578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9F37A-A73B-4A5F-BFFD-8A1DE78363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6644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73802-3A77-4127-85D9-7CBBD8235D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348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500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B5D5F-AC42-4731-B8CC-F57D5236F9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7747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1DF62-B32F-4397-8DB2-E44B197335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3971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E8576-A201-4A7C-BA28-6E71F95CDF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0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93EC4-26B2-454F-8CAE-1E6BE4F3B4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750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02FAE-BA94-49A0-9A93-28D543AC81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3375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6EA1A-A92A-49EB-B6D2-81E414AA04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6195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5B40D-48B7-48F8-9F01-4D1479CD35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4352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5DFB1-946C-4B4F-835E-D5225F891D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5208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BAEC8-A639-4AC0-8C60-A9CD99AE42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0207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53BF9-058F-4B77-A073-0979D97FCA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011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756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9F37A-A73B-4A5F-BFFD-8A1DE78363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0047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73802-3A77-4127-85D9-7CBBD8235D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0403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B5D5F-AC42-4731-B8CC-F57D5236F9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7972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1DF62-B32F-4397-8DB2-E44B197335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0760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E8576-A201-4A7C-BA28-6E71F95CDF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087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93EC4-26B2-454F-8CAE-1E6BE4F3B4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2075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02FAE-BA94-49A0-9A93-28D543AC81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3019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6EA1A-A92A-49EB-B6D2-81E414AA04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51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5B40D-48B7-48F8-9F01-4D1479CD35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1827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5DFB1-946C-4B4F-835E-D5225F891D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830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833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BAEC8-A639-4AC0-8C60-A9CD99AE42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2527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53BF9-058F-4B77-A073-0979D97FCA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3095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9F37A-A73B-4A5F-BFFD-8A1DE78363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3032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73802-3A77-4127-85D9-7CBBD8235D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9917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B5D5F-AC42-4731-B8CC-F57D5236F9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0157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1DF62-B32F-4397-8DB2-E44B197335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9096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E8576-A201-4A7C-BA28-6E71F95CDF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1594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93EC4-26B2-454F-8CAE-1E6BE4F3B4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9377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02FAE-BA94-49A0-9A93-28D543AC81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7669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6EA1A-A92A-49EB-B6D2-81E414AA04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824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46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5B40D-48B7-48F8-9F01-4D1479CD35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4501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5DFB1-946C-4B4F-835E-D5225F891D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9977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BAEC8-A639-4AC0-8C60-A9CD99AE42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3020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53BF9-058F-4B77-A073-0979D97FCA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8949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9F37A-A73B-4A5F-BFFD-8A1DE78363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2098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73802-3A77-4127-85D9-7CBBD8235D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4953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B5D5F-AC42-4731-B8CC-F57D5236F9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779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1DF62-B32F-4397-8DB2-E44B197335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8352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E8576-A201-4A7C-BA28-6E71F95CDF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4241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93EC4-26B2-454F-8CAE-1E6BE4F3B4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76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968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02FAE-BA94-49A0-9A93-28D543AC81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045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6EA1A-A92A-49EB-B6D2-81E414AA04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9063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5B40D-48B7-48F8-9F01-4D1479CD35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4180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5DFB1-946C-4B4F-835E-D5225F891D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3345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BAEC8-A639-4AC0-8C60-A9CD99AE42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9247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53BF9-058F-4B77-A073-0979D97FCA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3641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9F37A-A73B-4A5F-BFFD-8A1DE78363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04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73802-3A77-4127-85D9-7CBBD8235D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5800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B5D5F-AC42-4731-B8CC-F57D5236F9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0455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1DF62-B32F-4397-8DB2-E44B197335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61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369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E8576-A201-4A7C-BA28-6E71F95CDF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6691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93EC4-26B2-454F-8CAE-1E6BE4F3B4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9294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02FAE-BA94-49A0-9A93-28D543AC81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7289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6EA1A-A92A-49EB-B6D2-81E414AA04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7627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5B40D-48B7-48F8-9F01-4D1479CD35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705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713A1-5CE1-4CC1-8F68-55B4C85214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F66C0-5CBD-4891-896B-A42C163F394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8033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069A5-C030-4047-8B74-06EE4021D5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934A5-25E4-43A4-B95D-694CE2AB730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4151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A4FCE-73C0-4B5A-8467-5EAFA16731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135E0-0049-456F-9033-8910164AF2E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6475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EAAFF-B41B-4319-B5D1-6DE31A05CD2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915E4-C9D4-4B72-BC0A-2E20A9176D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2667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EDFB4-2B0F-46B4-94D7-8EE801E1A4C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831CA-9AD1-49D7-9454-AE50E1FADA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161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0980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13E25-8E9E-4268-8D91-32294FD1C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51994-E981-4D26-B24A-14686EC661D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16349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55D4B-C187-43B2-9BF2-F452DD01A00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564AA-60FC-4D22-A4DC-33B31E7169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9919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E59AC-F31B-4EC1-A19E-C5E35AFA3EE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C53DE-85A1-444B-8086-31E1C54D97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2398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B87FB-E0B3-44EB-90CA-DECA86AB2C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4153E-6043-4071-9837-282D299118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5115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B383D-EFF3-4099-A562-71E119D16B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8E30C-03D5-4E26-9E91-1029A7FBF6B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8605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C261C-7B26-4A10-919A-19424BC2E7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20C74-336F-4829-8DB5-1683755B240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69529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807E9-E029-4D1D-98F2-B07AF14CC4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7955D-7CA5-438D-B63D-3A4CDBC54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8143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807E9-E029-4D1D-98F2-B07AF14CC4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7955D-7CA5-438D-B63D-3A4CDBC54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5243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807E9-E029-4D1D-98F2-B07AF14CC4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7955D-7CA5-438D-B63D-3A4CDBC54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73819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807E9-E029-4D1D-98F2-B07AF14CC4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7955D-7CA5-438D-B63D-3A4CDBC54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452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6FB-3507-458B-9CFF-D59A9CAEE579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70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663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4C0108E-009C-7147-87D2-8C301DE436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C0FAC49-8E8C-3040-B8E3-FC49E5CD86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88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104BC6-8075-44A1-9396-2A277949D89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49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104BC6-8075-44A1-9396-2A277949D89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01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104BC6-8075-44A1-9396-2A277949D89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445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104BC6-8075-44A1-9396-2A277949D89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05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104BC6-8075-44A1-9396-2A277949D89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960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C7219F-D7F8-4EB9-840B-A6FE98DCCF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DAA4C3-085F-4EE4-83C3-A95C3F0406B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21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807E9-E029-4D1D-98F2-B07AF14CC4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7955D-7CA5-438D-B63D-3A4CDBC544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00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5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5.wmf"/><Relationship Id="rId4" Type="http://schemas.openxmlformats.org/officeDocument/2006/relationships/image" Target="../media/image12.wmf"/><Relationship Id="rId9" Type="http://schemas.openxmlformats.org/officeDocument/2006/relationships/oleObject" Target="../embeddings/oleObject7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John_Tyndall_(scientist)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9.bin"/><Relationship Id="rId12" Type="http://schemas.openxmlformats.org/officeDocument/2006/relationships/image" Target="../media/image21.wmf"/><Relationship Id="rId2" Type="http://schemas.openxmlformats.org/officeDocument/2006/relationships/slideLayout" Target="../slideLayouts/slideLayout9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8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20.wmf"/><Relationship Id="rId4" Type="http://schemas.openxmlformats.org/officeDocument/2006/relationships/image" Target="../media/image22.png"/><Relationship Id="rId9" Type="http://schemas.openxmlformats.org/officeDocument/2006/relationships/oleObject" Target="../embeddings/oleObject10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seager@mit.edu" TargetMode="External"/><Relationship Id="rId2" Type="http://schemas.openxmlformats.org/officeDocument/2006/relationships/hyperlink" Target="http://stellar.mit.edu/S/course/12/fa15/12.815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ariaz@mit.edu" TargetMode="External"/><Relationship Id="rId5" Type="http://schemas.openxmlformats.org/officeDocument/2006/relationships/hyperlink" Target="mailto:tbeucler@mit.edu" TargetMode="External"/><Relationship Id="rId4" Type="http://schemas.openxmlformats.org/officeDocument/2006/relationships/hyperlink" Target="mailto:emanuel@mit.edu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7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43000" y="725548"/>
            <a:ext cx="6858000" cy="23876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12.815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b="1" dirty="0">
                <a:solidFill>
                  <a:srgbClr val="0000FF"/>
                </a:solidFill>
              </a:rPr>
              <a:t>Atmospheric Radiation and Convection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076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1066800" y="1752600"/>
          <a:ext cx="7010400" cy="325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3" imgW="7010280" imgH="3251160" progId="Equation.DSMT4">
                  <p:embed/>
                </p:oleObj>
              </mc:Choice>
              <mc:Fallback>
                <p:oleObj name="Equation" r:id="rId3" imgW="7010280" imgH="3251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752600"/>
                        <a:ext cx="7010400" cy="325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325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Disposition of Solar Radiation: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762000" y="1676400"/>
          <a:ext cx="7772400" cy="4068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3" imgW="3060360" imgH="1600200" progId="Equation.DSMT4">
                  <p:embed/>
                </p:oleObj>
              </mc:Choice>
              <mc:Fallback>
                <p:oleObj name="Equation" r:id="rId3" imgW="3060360" imgH="1600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676400"/>
                        <a:ext cx="7772400" cy="4068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85800" y="6096000"/>
            <a:ext cx="7848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Absorption by clouds, atmosphere, and surface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08166" y="5011947"/>
            <a:ext cx="1915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=~ 240 W m</a:t>
            </a:r>
            <a:r>
              <a:rPr lang="en-US" sz="2000" baseline="30000" dirty="0" smtClean="0"/>
              <a:t>-2</a:t>
            </a:r>
            <a:endParaRPr lang="en-US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54606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Terrestrial Radiation:</a:t>
            </a: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609600" y="1447800"/>
            <a:ext cx="5791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Effective emission temperature:</a:t>
            </a: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609600" y="2519363"/>
          <a:ext cx="8077200" cy="3497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3" imgW="3314520" imgH="1434960" progId="Equation.DSMT4">
                  <p:embed/>
                </p:oleObj>
              </mc:Choice>
              <mc:Fallback>
                <p:oleObj name="Equation" r:id="rId3" imgW="3314520" imgH="1434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519363"/>
                        <a:ext cx="8077200" cy="3497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796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Highly Reduced Model</a:t>
            </a:r>
          </a:p>
        </p:txBody>
      </p:sp>
      <p:sp>
        <p:nvSpPr>
          <p:cNvPr id="72707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4724400"/>
            <a:ext cx="8229600" cy="1706563"/>
          </a:xfrm>
        </p:spPr>
        <p:txBody>
          <a:bodyPr/>
          <a:lstStyle/>
          <a:p>
            <a:pPr eaLnBrk="1" hangingPunct="1"/>
            <a:r>
              <a:rPr lang="en-US" sz="2400" smtClean="0"/>
              <a:t>Transparent to solar radiation</a:t>
            </a:r>
          </a:p>
          <a:p>
            <a:pPr eaLnBrk="1" hangingPunct="1"/>
            <a:r>
              <a:rPr lang="en-US" sz="2400" smtClean="0"/>
              <a:t>Opaque to infrared radiation</a:t>
            </a:r>
          </a:p>
          <a:p>
            <a:pPr eaLnBrk="1" hangingPunct="1"/>
            <a:r>
              <a:rPr lang="en-US" sz="2400" smtClean="0"/>
              <a:t>Blackbody emission from surface and each layer</a:t>
            </a:r>
          </a:p>
        </p:txBody>
      </p:sp>
      <p:pic>
        <p:nvPicPr>
          <p:cNvPr id="72708" name="Picture 7" descr="C:\Documents and Settings\Kerry Emanuel\My Documents\CLASS\CLIMATE\rad_model_reduced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600200"/>
            <a:ext cx="6308725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846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Text Box 4"/>
          <p:cNvSpPr txBox="1">
            <a:spLocks noChangeArrowheads="1"/>
          </p:cNvSpPr>
          <p:nvPr/>
        </p:nvSpPr>
        <p:spPr bwMode="auto">
          <a:xfrm>
            <a:off x="457200" y="1371600"/>
            <a:ext cx="480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Top of Atmosphere:</a:t>
            </a:r>
          </a:p>
        </p:txBody>
      </p:sp>
      <p:sp>
        <p:nvSpPr>
          <p:cNvPr id="512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Radiative Equilibrium:</a:t>
            </a:r>
          </a:p>
        </p:txBody>
      </p:sp>
      <p:graphicFrame>
        <p:nvGraphicFramePr>
          <p:cNvPr id="5122" name="Object 6"/>
          <p:cNvGraphicFramePr>
            <a:graphicFrameLocks noChangeAspect="1"/>
          </p:cNvGraphicFramePr>
          <p:nvPr/>
        </p:nvGraphicFramePr>
        <p:xfrm>
          <a:off x="2057400" y="1905000"/>
          <a:ext cx="4889500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Equation" r:id="rId3" imgW="1765080" imgH="457200" progId="Equation.DSMT4">
                  <p:embed/>
                </p:oleObj>
              </mc:Choice>
              <mc:Fallback>
                <p:oleObj name="Equation" r:id="rId3" imgW="176508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905000"/>
                        <a:ext cx="4889500" cy="1266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8" name="Text Box 7"/>
          <p:cNvSpPr txBox="1">
            <a:spLocks noChangeArrowheads="1"/>
          </p:cNvSpPr>
          <p:nvPr/>
        </p:nvSpPr>
        <p:spPr bwMode="auto">
          <a:xfrm>
            <a:off x="457200" y="4114800"/>
            <a:ext cx="3276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Surface:</a:t>
            </a:r>
          </a:p>
        </p:txBody>
      </p:sp>
      <p:graphicFrame>
        <p:nvGraphicFramePr>
          <p:cNvPr id="5123" name="Object 8"/>
          <p:cNvGraphicFramePr>
            <a:graphicFrameLocks noChangeAspect="1"/>
          </p:cNvGraphicFramePr>
          <p:nvPr/>
        </p:nvGraphicFramePr>
        <p:xfrm>
          <a:off x="1905000" y="4572000"/>
          <a:ext cx="5791200" cy="112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Equation" r:id="rId5" imgW="2031840" imgH="393480" progId="Equation.DSMT4">
                  <p:embed/>
                </p:oleObj>
              </mc:Choice>
              <mc:Fallback>
                <p:oleObj name="Equation" r:id="rId5" imgW="203184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4572000"/>
                        <a:ext cx="5791200" cy="1122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9"/>
          <p:cNvGraphicFramePr>
            <a:graphicFrameLocks noChangeAspect="1"/>
          </p:cNvGraphicFramePr>
          <p:nvPr/>
        </p:nvGraphicFramePr>
        <p:xfrm>
          <a:off x="2667000" y="3200400"/>
          <a:ext cx="2895600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Equation" r:id="rId7" imgW="825480" imgH="279360" progId="Equation.DSMT4">
                  <p:embed/>
                </p:oleObj>
              </mc:Choice>
              <mc:Fallback>
                <p:oleObj name="Equation" r:id="rId7" imgW="8254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3200400"/>
                        <a:ext cx="2895600" cy="979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Object 10"/>
          <p:cNvGraphicFramePr>
            <a:graphicFrameLocks noChangeAspect="1"/>
          </p:cNvGraphicFramePr>
          <p:nvPr/>
        </p:nvGraphicFramePr>
        <p:xfrm>
          <a:off x="2268538" y="5656263"/>
          <a:ext cx="4149725" cy="966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Equation" r:id="rId9" imgW="1473120" imgH="342720" progId="Equation.DSMT4">
                  <p:embed/>
                </p:oleObj>
              </mc:Choice>
              <mc:Fallback>
                <p:oleObj name="Equation" r:id="rId9" imgW="147312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5656263"/>
                        <a:ext cx="4149725" cy="966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171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 temperature too large because: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895600"/>
            <a:ext cx="8229600" cy="1981200"/>
          </a:xfrm>
        </p:spPr>
        <p:txBody>
          <a:bodyPr/>
          <a:lstStyle/>
          <a:p>
            <a:pPr eaLnBrk="1" hangingPunct="1"/>
            <a:r>
              <a:rPr lang="en-US" dirty="0" smtClean="0"/>
              <a:t>Real atmosphere is not opaque</a:t>
            </a:r>
          </a:p>
          <a:p>
            <a:pPr eaLnBrk="1" hangingPunct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Heat transported by convection as well as by radiation</a:t>
            </a:r>
          </a:p>
        </p:txBody>
      </p:sp>
    </p:spTree>
    <p:extLst>
      <p:ext uri="{BB962C8B-B14F-4D97-AF65-F5344CB8AC3E}">
        <p14:creationId xmlns:p14="http://schemas.microsoft.com/office/powerpoint/2010/main" val="29051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1706" y="2043053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Greenhouse Gases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859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John Tyndall.">
            <a:hlinkClick r:id="rId3" tooltip="John Tyndall.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304800"/>
            <a:ext cx="190500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6" descr="tyndall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2438400"/>
            <a:ext cx="6172200" cy="391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7"/>
          <p:cNvSpPr txBox="1">
            <a:spLocks noChangeArrowheads="1"/>
          </p:cNvSpPr>
          <p:nvPr/>
        </p:nvSpPr>
        <p:spPr bwMode="auto">
          <a:xfrm>
            <a:off x="7086600" y="2895600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cs typeface="Arial" charset="0"/>
              </a:rPr>
              <a:t>John Tyndall (1820-1893)</a:t>
            </a:r>
          </a:p>
        </p:txBody>
      </p:sp>
      <p:sp>
        <p:nvSpPr>
          <p:cNvPr id="23557" name="Text Box 8"/>
          <p:cNvSpPr txBox="1">
            <a:spLocks noChangeArrowheads="1"/>
          </p:cNvSpPr>
          <p:nvPr/>
        </p:nvSpPr>
        <p:spPr bwMode="auto">
          <a:xfrm>
            <a:off x="1524000" y="838200"/>
            <a:ext cx="4495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FF"/>
                </a:solidFill>
                <a:cs typeface="Arial" charset="0"/>
              </a:rPr>
              <a:t>Atmospheric Absorption</a:t>
            </a:r>
            <a:endParaRPr lang="en-US" sz="3200" dirty="0">
              <a:solidFill>
                <a:srgbClr val="0000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71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Text Box 4"/>
          <p:cNvSpPr txBox="1">
            <a:spLocks noChangeArrowheads="1"/>
          </p:cNvSpPr>
          <p:nvPr/>
        </p:nvSpPr>
        <p:spPr bwMode="auto">
          <a:xfrm>
            <a:off x="381000" y="304800"/>
            <a:ext cx="60198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  <a:cs typeface="Arial" charset="0"/>
              </a:rPr>
              <a:t>	</a:t>
            </a:r>
            <a:r>
              <a:rPr lang="en-US" sz="3200" b="1" dirty="0">
                <a:solidFill>
                  <a:srgbClr val="0000FF"/>
                </a:solidFill>
                <a:cs typeface="Arial" charset="0"/>
              </a:rPr>
              <a:t>Tyndall’s Discovery: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  <a:cs typeface="Arial" charset="0"/>
              </a:rPr>
              <a:t>Oxygen (O</a:t>
            </a:r>
            <a:r>
              <a:rPr lang="en-US" sz="3200" baseline="-25000" dirty="0">
                <a:solidFill>
                  <a:prstClr val="black"/>
                </a:solidFill>
                <a:cs typeface="Arial" charset="0"/>
              </a:rPr>
              <a:t>2</a:t>
            </a:r>
            <a:r>
              <a:rPr lang="en-US" sz="3200" dirty="0">
                <a:solidFill>
                  <a:prstClr val="black"/>
                </a:solidFill>
                <a:cs typeface="Arial" charset="0"/>
              </a:rPr>
              <a:t>) and Nitrogen (N</a:t>
            </a:r>
            <a:r>
              <a:rPr lang="en-US" sz="3200" baseline="-25000" dirty="0">
                <a:solidFill>
                  <a:prstClr val="black"/>
                </a:solidFill>
                <a:cs typeface="Arial" charset="0"/>
              </a:rPr>
              <a:t>2</a:t>
            </a:r>
            <a:r>
              <a:rPr lang="en-US" sz="3200" dirty="0">
                <a:solidFill>
                  <a:prstClr val="black"/>
                </a:solidFill>
                <a:cs typeface="Arial" charset="0"/>
              </a:rPr>
              <a:t>), which together comprise about 97% of the atmosphere, are transparent to solar and infrared radiation</a:t>
            </a:r>
          </a:p>
        </p:txBody>
      </p:sp>
      <p:pic>
        <p:nvPicPr>
          <p:cNvPr id="1031" name="Picture 5" descr="fig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533400"/>
            <a:ext cx="2693988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Text Box 6"/>
          <p:cNvSpPr txBox="1">
            <a:spLocks noChangeArrowheads="1"/>
          </p:cNvSpPr>
          <p:nvPr/>
        </p:nvSpPr>
        <p:spPr bwMode="auto">
          <a:xfrm>
            <a:off x="533400" y="4114800"/>
            <a:ext cx="6096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>
                <a:solidFill>
                  <a:prstClr val="black"/>
                </a:solidFill>
                <a:cs typeface="Arial" charset="0"/>
              </a:rPr>
              <a:t>If that’s all there were:</a:t>
            </a:r>
          </a:p>
        </p:txBody>
      </p:sp>
      <p:graphicFrame>
        <p:nvGraphicFramePr>
          <p:cNvPr id="1026" name="Object 7"/>
          <p:cNvGraphicFramePr>
            <a:graphicFrameLocks noChangeAspect="1"/>
          </p:cNvGraphicFramePr>
          <p:nvPr/>
        </p:nvGraphicFramePr>
        <p:xfrm>
          <a:off x="5334000" y="3962400"/>
          <a:ext cx="2895600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Equation" r:id="rId5" imgW="1079280" imgH="393480" progId="Equation.DSMT4">
                  <p:embed/>
                </p:oleObj>
              </mc:Choice>
              <mc:Fallback>
                <p:oleObj name="Equation" r:id="rId5" imgW="10792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3962400"/>
                        <a:ext cx="2895600" cy="1057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Text Box 8"/>
          <p:cNvSpPr txBox="1">
            <a:spLocks noChangeArrowheads="1"/>
          </p:cNvSpPr>
          <p:nvPr/>
        </p:nvSpPr>
        <p:spPr bwMode="auto">
          <a:xfrm>
            <a:off x="4572000" y="5105400"/>
            <a:ext cx="4572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cs typeface="Arial" charset="0"/>
              </a:rPr>
              <a:t>   = Stefan-Boltzmann constant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cs typeface="Arial" charset="0"/>
              </a:rPr>
              <a:t>a = Planetary albedo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cs typeface="Arial" charset="0"/>
              </a:rPr>
              <a:t>   = Solar constant</a:t>
            </a:r>
          </a:p>
        </p:txBody>
      </p:sp>
      <p:graphicFrame>
        <p:nvGraphicFramePr>
          <p:cNvPr id="1027" name="Object 9"/>
          <p:cNvGraphicFramePr>
            <a:graphicFrameLocks noChangeAspect="1"/>
          </p:cNvGraphicFramePr>
          <p:nvPr/>
        </p:nvGraphicFramePr>
        <p:xfrm>
          <a:off x="4495800" y="5181600"/>
          <a:ext cx="38100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Equation" r:id="rId7" imgW="152280" imgH="139680" progId="Equation.DSMT4">
                  <p:embed/>
                </p:oleObj>
              </mc:Choice>
              <mc:Fallback>
                <p:oleObj name="Equation" r:id="rId7" imgW="15228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5181600"/>
                        <a:ext cx="381000" cy="349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10"/>
          <p:cNvGraphicFramePr>
            <a:graphicFrameLocks noChangeAspect="1"/>
          </p:cNvGraphicFramePr>
          <p:nvPr/>
        </p:nvGraphicFramePr>
        <p:xfrm>
          <a:off x="4495800" y="6172200"/>
          <a:ext cx="366713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Equation" r:id="rId9" imgW="177480" imgH="228600" progId="Equation.DSMT4">
                  <p:embed/>
                </p:oleObj>
              </mc:Choice>
              <mc:Fallback>
                <p:oleObj name="Equation" r:id="rId9" imgW="1774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6172200"/>
                        <a:ext cx="366713" cy="471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11"/>
          <p:cNvGraphicFramePr>
            <a:graphicFrameLocks noChangeAspect="1"/>
          </p:cNvGraphicFramePr>
          <p:nvPr/>
        </p:nvGraphicFramePr>
        <p:xfrm>
          <a:off x="762000" y="5105400"/>
          <a:ext cx="2895600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Equation" r:id="rId11" imgW="1015920" imgH="228600" progId="Equation.DSMT4">
                  <p:embed/>
                </p:oleObj>
              </mc:Choice>
              <mc:Fallback>
                <p:oleObj name="Equation" r:id="rId11" imgW="10159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105400"/>
                        <a:ext cx="2895600" cy="650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319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609600" y="381000"/>
            <a:ext cx="4419600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>
                <a:solidFill>
                  <a:prstClr val="black"/>
                </a:solidFill>
                <a:cs typeface="Arial" charset="0"/>
              </a:rPr>
              <a:t>But certain trace gases interact strongly with radiation: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>
                <a:solidFill>
                  <a:prstClr val="black"/>
                </a:solidFill>
                <a:cs typeface="Arial" charset="0"/>
              </a:rPr>
              <a:t>H</a:t>
            </a:r>
            <a:r>
              <a:rPr lang="en-US" sz="3200" baseline="-25000">
                <a:solidFill>
                  <a:prstClr val="black"/>
                </a:solidFill>
                <a:cs typeface="Arial" charset="0"/>
              </a:rPr>
              <a:t>2</a:t>
            </a:r>
            <a:r>
              <a:rPr lang="en-US" sz="3200">
                <a:solidFill>
                  <a:prstClr val="black"/>
                </a:solidFill>
                <a:cs typeface="Arial" charset="0"/>
              </a:rPr>
              <a:t>0  (water vapor)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>
                <a:solidFill>
                  <a:prstClr val="black"/>
                </a:solidFill>
                <a:cs typeface="Arial" charset="0"/>
              </a:rPr>
              <a:t>CO</a:t>
            </a:r>
            <a:r>
              <a:rPr lang="en-US" sz="3200" baseline="-25000">
                <a:solidFill>
                  <a:prstClr val="black"/>
                </a:solidFill>
                <a:cs typeface="Arial" charset="0"/>
              </a:rPr>
              <a:t>2</a:t>
            </a:r>
            <a:r>
              <a:rPr lang="en-US" sz="3200">
                <a:solidFill>
                  <a:prstClr val="black"/>
                </a:solidFill>
                <a:cs typeface="Arial" charset="0"/>
              </a:rPr>
              <a:t> (carbon dioxide)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>
                <a:solidFill>
                  <a:prstClr val="black"/>
                </a:solidFill>
                <a:cs typeface="Arial" charset="0"/>
              </a:rPr>
              <a:t>CH</a:t>
            </a:r>
            <a:r>
              <a:rPr lang="en-US" sz="3200" baseline="-25000">
                <a:solidFill>
                  <a:prstClr val="black"/>
                </a:solidFill>
                <a:cs typeface="Arial" charset="0"/>
              </a:rPr>
              <a:t>4</a:t>
            </a:r>
            <a:r>
              <a:rPr lang="en-US" sz="3200">
                <a:solidFill>
                  <a:prstClr val="black"/>
                </a:solidFill>
                <a:cs typeface="Arial" charset="0"/>
              </a:rPr>
              <a:t> (methane)</a:t>
            </a:r>
          </a:p>
        </p:txBody>
      </p:sp>
      <p:pic>
        <p:nvPicPr>
          <p:cNvPr id="2052" name="Picture 6" descr="fig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838200"/>
            <a:ext cx="3486150" cy="284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ext Box 7"/>
          <p:cNvSpPr txBox="1">
            <a:spLocks noChangeArrowheads="1"/>
          </p:cNvSpPr>
          <p:nvPr/>
        </p:nvSpPr>
        <p:spPr bwMode="auto">
          <a:xfrm>
            <a:off x="304800" y="4495800"/>
            <a:ext cx="8077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>
                <a:solidFill>
                  <a:prstClr val="black"/>
                </a:solidFill>
                <a:cs typeface="Arial" charset="0"/>
              </a:rPr>
              <a:t>Clouds also interact strongly with radiation. Together, they yield:</a:t>
            </a:r>
          </a:p>
        </p:txBody>
      </p:sp>
      <p:graphicFrame>
        <p:nvGraphicFramePr>
          <p:cNvPr id="2050" name="Object 8"/>
          <p:cNvGraphicFramePr>
            <a:graphicFrameLocks noChangeAspect="1"/>
          </p:cNvGraphicFramePr>
          <p:nvPr/>
        </p:nvGraphicFramePr>
        <p:xfrm>
          <a:off x="2743200" y="5715000"/>
          <a:ext cx="3429000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Equation" r:id="rId5" imgW="1091880" imgH="228600" progId="Equation.DSMT4">
                  <p:embed/>
                </p:oleObj>
              </mc:Choice>
              <mc:Fallback>
                <p:oleObj name="Equation" r:id="rId5" imgW="10918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5715000"/>
                        <a:ext cx="3429000" cy="717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117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Course Details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01203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 Stellar site: </a:t>
            </a:r>
            <a:r>
              <a:rPr lang="en-US" dirty="0">
                <a:hlinkClick r:id="rId2"/>
              </a:rPr>
              <a:t>http://stellar.mit.edu/S/course/12/fa15/12.815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Instructors:</a:t>
            </a:r>
          </a:p>
          <a:p>
            <a:pPr lvl="1"/>
            <a:r>
              <a:rPr lang="en-US" dirty="0" smtClean="0"/>
              <a:t>Sara </a:t>
            </a:r>
            <a:r>
              <a:rPr lang="en-US" dirty="0" err="1" smtClean="0"/>
              <a:t>Seager</a:t>
            </a:r>
            <a:r>
              <a:rPr lang="en-US" dirty="0" smtClean="0"/>
              <a:t> </a:t>
            </a:r>
            <a:r>
              <a:rPr lang="en-US" dirty="0" smtClean="0">
                <a:hlinkClick r:id="rId3"/>
              </a:rPr>
              <a:t>seager@mit.edu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Kerry Emanuel: </a:t>
            </a:r>
            <a:r>
              <a:rPr lang="en-US" dirty="0" smtClean="0">
                <a:hlinkClick r:id="rId4"/>
              </a:rPr>
              <a:t>emanuel@mit.edu</a:t>
            </a: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TAs:</a:t>
            </a:r>
          </a:p>
          <a:p>
            <a:pPr lvl="1"/>
            <a:r>
              <a:rPr lang="en-US" dirty="0" smtClean="0"/>
              <a:t>Tom </a:t>
            </a:r>
            <a:r>
              <a:rPr lang="en-US" dirty="0" err="1" smtClean="0"/>
              <a:t>Beucler</a:t>
            </a:r>
            <a:r>
              <a:rPr lang="en-US" dirty="0" smtClean="0"/>
              <a:t>: </a:t>
            </a:r>
            <a:r>
              <a:rPr lang="en-US" dirty="0" smtClean="0">
                <a:hlinkClick r:id="rId5"/>
              </a:rPr>
              <a:t>tbeucler@mit.edu</a:t>
            </a:r>
            <a:r>
              <a:rPr lang="en-US" dirty="0" smtClean="0"/>
              <a:t>  </a:t>
            </a:r>
          </a:p>
          <a:p>
            <a:pPr lvl="1"/>
            <a:r>
              <a:rPr lang="en-US" dirty="0" smtClean="0"/>
              <a:t>Maria Anna </a:t>
            </a:r>
            <a:r>
              <a:rPr lang="en-US" dirty="0" err="1" smtClean="0"/>
              <a:t>Zawadowicz</a:t>
            </a:r>
            <a:r>
              <a:rPr lang="en-US" dirty="0" smtClean="0"/>
              <a:t>: </a:t>
            </a:r>
            <a:r>
              <a:rPr lang="en-US" dirty="0" smtClean="0">
                <a:hlinkClick r:id="rId6"/>
              </a:rPr>
              <a:t>mariaz@mit.edu</a:t>
            </a:r>
            <a:r>
              <a:rPr lang="en-US" dirty="0" smtClean="0"/>
              <a:t> (after October 19</a:t>
            </a:r>
            <a:r>
              <a:rPr lang="en-US" baseline="30000" dirty="0" smtClean="0"/>
              <a:t>th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  <a:p>
            <a:r>
              <a:rPr lang="en-US" dirty="0" smtClean="0"/>
              <a:t> Grading:  9 problem sets + final paper and presentation </a:t>
            </a:r>
          </a:p>
          <a:p>
            <a:r>
              <a:rPr lang="en-US" dirty="0"/>
              <a:t> </a:t>
            </a:r>
            <a:r>
              <a:rPr lang="en-US" dirty="0" smtClean="0"/>
              <a:t>Required Textbooks:</a:t>
            </a:r>
          </a:p>
          <a:p>
            <a:pPr lvl="1"/>
            <a:r>
              <a:rPr lang="en-US" dirty="0" smtClean="0"/>
              <a:t>K</a:t>
            </a:r>
            <a:r>
              <a:rPr lang="en-US" dirty="0"/>
              <a:t>.-N. </a:t>
            </a:r>
            <a:r>
              <a:rPr lang="en-US" dirty="0" err="1"/>
              <a:t>Liou</a:t>
            </a:r>
            <a:r>
              <a:rPr lang="en-US" dirty="0"/>
              <a:t>, </a:t>
            </a:r>
            <a:r>
              <a:rPr lang="en-US" i="1" dirty="0"/>
              <a:t>An Introduction to Atmospheric Radiation</a:t>
            </a:r>
            <a:r>
              <a:rPr lang="en-US" dirty="0"/>
              <a:t>, 2nd </a:t>
            </a:r>
            <a:r>
              <a:rPr lang="en-US" dirty="0" smtClean="0"/>
              <a:t>edition </a:t>
            </a:r>
            <a:endParaRPr lang="en-US" dirty="0"/>
          </a:p>
          <a:p>
            <a:pPr lvl="1"/>
            <a:r>
              <a:rPr lang="en-US" dirty="0" smtClean="0"/>
              <a:t>D </a:t>
            </a:r>
            <a:r>
              <a:rPr lang="en-US" dirty="0"/>
              <a:t>Hartmann, </a:t>
            </a:r>
            <a:r>
              <a:rPr lang="en-US" i="1" dirty="0" smtClean="0"/>
              <a:t>Global </a:t>
            </a:r>
            <a:r>
              <a:rPr lang="en-US" i="1" dirty="0"/>
              <a:t>Physical </a:t>
            </a:r>
            <a:r>
              <a:rPr lang="en-US" i="1" dirty="0" smtClean="0"/>
              <a:t>Climatology</a:t>
            </a:r>
            <a:endParaRPr lang="en-US" i="1" dirty="0"/>
          </a:p>
          <a:p>
            <a:pPr lvl="1"/>
            <a:r>
              <a:rPr lang="en-US" dirty="0" smtClean="0"/>
              <a:t>Note:  We will provided extensive readings from K. A. Emanuel, </a:t>
            </a:r>
            <a:r>
              <a:rPr lang="en-US" i="1" dirty="0" smtClean="0"/>
              <a:t>Atmospheric Convection, </a:t>
            </a:r>
            <a:r>
              <a:rPr lang="en-US" dirty="0" smtClean="0"/>
              <a:t>Oxford Univ. Press</a:t>
            </a:r>
            <a:endParaRPr lang="en-US" i="1" dirty="0" smtClean="0"/>
          </a:p>
          <a:p>
            <a:r>
              <a:rPr lang="en-US" i="1" dirty="0"/>
              <a:t> </a:t>
            </a:r>
            <a:r>
              <a:rPr lang="en-US" dirty="0"/>
              <a:t>Recommended Textbook:  </a:t>
            </a:r>
            <a:endParaRPr lang="en-US" dirty="0" smtClean="0"/>
          </a:p>
          <a:p>
            <a:pPr lvl="1"/>
            <a:r>
              <a:rPr lang="en-US" dirty="0" smtClean="0"/>
              <a:t>G</a:t>
            </a:r>
            <a:r>
              <a:rPr lang="en-US" dirty="0"/>
              <a:t>. W. Petty</a:t>
            </a:r>
            <a:r>
              <a:rPr lang="en-US" i="1" dirty="0"/>
              <a:t>, A First Course in Atmospheric Radiation, 2nd </a:t>
            </a:r>
            <a:r>
              <a:rPr lang="en-US" i="1" dirty="0" smtClean="0"/>
              <a:t>edition </a:t>
            </a:r>
            <a:r>
              <a:rPr lang="en-US" dirty="0"/>
              <a:t>(Sundog Publishing)</a:t>
            </a:r>
          </a:p>
          <a:p>
            <a:endParaRPr lang="en-US" i="1" dirty="0"/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16273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3"/>
          <p:cNvSpPr>
            <a:spLocks noGrp="1" noChangeArrowheads="1"/>
          </p:cNvSpPr>
          <p:nvPr>
            <p:ph type="title"/>
          </p:nvPr>
        </p:nvSpPr>
        <p:spPr>
          <a:xfrm>
            <a:off x="457199" y="76230"/>
            <a:ext cx="8229600" cy="868362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 calculation of radiative equilibrium:</a:t>
            </a:r>
            <a:br>
              <a:rPr lang="en-US" sz="2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(no non-radiative fluxes, fixed relative humidity)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436" y="1164416"/>
            <a:ext cx="5297435" cy="528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1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 temperature too large because: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895600"/>
            <a:ext cx="8229600" cy="1981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Real atmosphere is not opaque</a:t>
            </a:r>
          </a:p>
          <a:p>
            <a:pPr eaLnBrk="1" hangingPunct="1"/>
            <a:r>
              <a:rPr lang="en-US" dirty="0" smtClean="0"/>
              <a:t>Heat transported by convection as well as by radiation</a:t>
            </a:r>
          </a:p>
        </p:txBody>
      </p:sp>
    </p:spTree>
    <p:extLst>
      <p:ext uri="{BB962C8B-B14F-4D97-AF65-F5344CB8AC3E}">
        <p14:creationId xmlns:p14="http://schemas.microsoft.com/office/powerpoint/2010/main" val="382680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C:\Users\Kerry\Documents\Class\12.340\Powerpoint\Convection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143000"/>
            <a:ext cx="5613400" cy="4210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44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3"/>
          <p:cNvGraphicFramePr>
            <a:graphicFrameLocks noChangeAspect="1"/>
          </p:cNvGraphicFramePr>
          <p:nvPr/>
        </p:nvGraphicFramePr>
        <p:xfrm>
          <a:off x="4191000" y="381000"/>
          <a:ext cx="14097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Equation" r:id="rId3" imgW="1409400" imgH="850680" progId="Equation.DSMT4">
                  <p:embed/>
                </p:oleObj>
              </mc:Choice>
              <mc:Fallback>
                <p:oleObj name="Equation" r:id="rId3" imgW="1409400" imgH="850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381000"/>
                        <a:ext cx="1409700" cy="850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609600" y="1676400"/>
            <a:ext cx="33718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Earth’s atmosphere:</a:t>
            </a:r>
          </a:p>
        </p:txBody>
      </p:sp>
      <p:graphicFrame>
        <p:nvGraphicFramePr>
          <p:cNvPr id="17411" name="Object 5"/>
          <p:cNvGraphicFramePr>
            <a:graphicFrameLocks noChangeAspect="1"/>
          </p:cNvGraphicFramePr>
          <p:nvPr/>
        </p:nvGraphicFramePr>
        <p:xfrm>
          <a:off x="4267200" y="1524000"/>
          <a:ext cx="22733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Equation" r:id="rId5" imgW="2273040" imgH="812520" progId="Equation.DSMT4">
                  <p:embed/>
                </p:oleObj>
              </mc:Choice>
              <mc:Fallback>
                <p:oleObj name="Equation" r:id="rId5" imgW="2273040" imgH="812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1524000"/>
                        <a:ext cx="2273300" cy="812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3" name="Picture 6" descr="stabilit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2590800"/>
            <a:ext cx="5145088" cy="396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683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 calculation of radiative-dry convective equilibrium</a:t>
            </a:r>
            <a:b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(Surface dry turbulent enthalpy flux, fixed relative humidity)</a:t>
            </a:r>
            <a:endParaRPr lang="en-US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823" y="1390720"/>
            <a:ext cx="5296619" cy="546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8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282" y="492246"/>
            <a:ext cx="5297435" cy="587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1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404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Moist Convection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6807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C:\Users\Kerry Emaanuel\Pictures\Seychelles\DSC_0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5303" y="0"/>
            <a:ext cx="1024431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277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Tropical Soundings Tend to Lie Along</a:t>
            </a:r>
            <a:br>
              <a:rPr lang="en-US" sz="32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“Moist </a:t>
            </a:r>
            <a:r>
              <a:rPr lang="en-US" sz="3200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Adiabats</a:t>
            </a:r>
            <a:r>
              <a:rPr lang="en-US" sz="32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</p:txBody>
      </p:sp>
      <p:pic>
        <p:nvPicPr>
          <p:cNvPr id="109571" name="Picture 3" descr="tropicalsoundi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35864" y="1524000"/>
            <a:ext cx="5284787" cy="5334000"/>
          </a:xfrm>
          <a:noFill/>
        </p:spPr>
      </p:pic>
    </p:spTree>
    <p:extLst>
      <p:ext uri="{BB962C8B-B14F-4D97-AF65-F5344CB8AC3E}">
        <p14:creationId xmlns:p14="http://schemas.microsoft.com/office/powerpoint/2010/main" val="253015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282" y="694938"/>
            <a:ext cx="5297435" cy="546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17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Main Objective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 </a:t>
            </a:r>
            <a:r>
              <a:rPr lang="en-US" sz="2400" dirty="0" smtClean="0"/>
              <a:t>Provide a comprehensive treatment of radiative and convective transfer through planetary atmospheres, including moist convection, culminating in an basic understanding of radiative-convective equilibrium.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485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282" y="492246"/>
            <a:ext cx="5297435" cy="587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4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282" y="492246"/>
            <a:ext cx="5297435" cy="587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7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282" y="492246"/>
            <a:ext cx="5297435" cy="587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9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treatslide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2642" y="129396"/>
            <a:ext cx="7608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Explicit numerical simulations of radiative-moist convective equilibrium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5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453" y="1723875"/>
            <a:ext cx="8229600" cy="2753234"/>
          </a:xfrm>
        </p:spPr>
        <p:txBody>
          <a:bodyPr>
            <a:normAutofit/>
          </a:bodyPr>
          <a:lstStyle/>
          <a:p>
            <a:r>
              <a:rPr lang="en-US" dirty="0" smtClean="0"/>
              <a:t>Next Up:</a:t>
            </a:r>
            <a:br>
              <a:rPr lang="en-US" dirty="0" smtClean="0"/>
            </a:br>
            <a:r>
              <a:rPr lang="en-US" dirty="0" smtClean="0"/>
              <a:t>  </a:t>
            </a:r>
            <a:br>
              <a:rPr lang="en-US" dirty="0" smtClean="0"/>
            </a:br>
            <a:r>
              <a:rPr lang="en-US" dirty="0" smtClean="0"/>
              <a:t>Overview of Radiation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88521" y="465826"/>
            <a:ext cx="7599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Please Read Chapters 1 &amp; 2 of Atmospheric Convection (available on Stellar site…note; only select figures are available; see end of chapters)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260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Topics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66491"/>
            <a:ext cx="7886700" cy="5201728"/>
          </a:xfrm>
        </p:spPr>
        <p:txBody>
          <a:bodyPr/>
          <a:lstStyle/>
          <a:p>
            <a:r>
              <a:rPr lang="en-US" dirty="0" smtClean="0"/>
              <a:t> Radiation:</a:t>
            </a:r>
          </a:p>
          <a:p>
            <a:pPr lvl="1"/>
            <a:r>
              <a:rPr lang="en-US" dirty="0" smtClean="0"/>
              <a:t> Modeling emission and transmission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Molecular absorption/emission lines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Scattering and clouds</a:t>
            </a:r>
          </a:p>
          <a:p>
            <a:pPr lvl="1"/>
            <a:r>
              <a:rPr lang="en-US" dirty="0"/>
              <a:t> R</a:t>
            </a:r>
            <a:r>
              <a:rPr lang="en-US" dirty="0" smtClean="0"/>
              <a:t>emote sensing</a:t>
            </a:r>
          </a:p>
          <a:p>
            <a:pPr lvl="1"/>
            <a:endParaRPr lang="en-US" dirty="0"/>
          </a:p>
          <a:p>
            <a:r>
              <a:rPr lang="en-US" dirty="0" smtClean="0"/>
              <a:t> Convection:</a:t>
            </a:r>
          </a:p>
          <a:p>
            <a:pPr lvl="1"/>
            <a:r>
              <a:rPr lang="en-US" dirty="0" smtClean="0"/>
              <a:t>Convection from maintained and instantaneous sources</a:t>
            </a:r>
          </a:p>
          <a:p>
            <a:pPr lvl="1"/>
            <a:r>
              <a:rPr lang="en-US" dirty="0" smtClean="0"/>
              <a:t>Convection from distributed sources</a:t>
            </a:r>
          </a:p>
          <a:p>
            <a:pPr lvl="1"/>
            <a:r>
              <a:rPr lang="en-US" dirty="0" smtClean="0"/>
              <a:t>Moist thermodynamics</a:t>
            </a:r>
          </a:p>
          <a:p>
            <a:pPr lvl="1"/>
            <a:r>
              <a:rPr lang="en-US" dirty="0" smtClean="0"/>
              <a:t>Stability</a:t>
            </a:r>
          </a:p>
          <a:p>
            <a:pPr lvl="1"/>
            <a:r>
              <a:rPr lang="en-US" dirty="0" smtClean="0"/>
              <a:t>Shallow and deep moist convection</a:t>
            </a:r>
          </a:p>
          <a:p>
            <a:pPr lvl="1"/>
            <a:endParaRPr lang="en-US" dirty="0"/>
          </a:p>
          <a:p>
            <a:r>
              <a:rPr lang="en-US" dirty="0" smtClean="0"/>
              <a:t> Radiative-Convective Equilibrium</a:t>
            </a:r>
          </a:p>
          <a:p>
            <a:pPr lvl="1"/>
            <a:r>
              <a:rPr lang="en-US" dirty="0" smtClean="0"/>
              <a:t>Random states</a:t>
            </a:r>
          </a:p>
          <a:p>
            <a:pPr lvl="1"/>
            <a:r>
              <a:rPr lang="en-US" dirty="0" smtClean="0"/>
              <a:t>Aggregated states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12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Elements of Radiation and Convection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559" y="1568569"/>
            <a:ext cx="6704882" cy="4469921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219559" y="6150634"/>
            <a:ext cx="6518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John Constable: Branch Hill Pond, Hampstead</a:t>
            </a:r>
          </a:p>
        </p:txBody>
      </p:sp>
    </p:spTree>
    <p:extLst>
      <p:ext uri="{BB962C8B-B14F-4D97-AF65-F5344CB8AC3E}">
        <p14:creationId xmlns:p14="http://schemas.microsoft.com/office/powerpoint/2010/main" val="126134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Composition of Earth’s Atmosphere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Picture 4" descr="a1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5713"/>
            <a:ext cx="9144000" cy="356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7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51199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Elements of Radiative Transfer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" y="2030083"/>
            <a:ext cx="8272463" cy="459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57532" y="1568418"/>
            <a:ext cx="7013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Earth’s Mean Energy Budget</a:t>
            </a:r>
          </a:p>
        </p:txBody>
      </p:sp>
    </p:spTree>
    <p:extLst>
      <p:ext uri="{BB962C8B-B14F-4D97-AF65-F5344CB8AC3E}">
        <p14:creationId xmlns:p14="http://schemas.microsoft.com/office/powerpoint/2010/main" val="2813849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Kerry Emaanuel\Class\12.340\graphics\Atmospheric_Transmiss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28600"/>
            <a:ext cx="6272213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963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0000FF"/>
                </a:solidFill>
              </a:rPr>
              <a:t>Radiative Equilibrium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438400"/>
            <a:ext cx="8229600" cy="3124200"/>
          </a:xfrm>
        </p:spPr>
        <p:txBody>
          <a:bodyPr/>
          <a:lstStyle/>
          <a:p>
            <a:pPr eaLnBrk="1" hangingPunct="1"/>
            <a:r>
              <a:rPr lang="en-US" dirty="0" smtClean="0"/>
              <a:t>Equilibrium state of atmosphere and surface in the absence of non-radiative enthalpy fluxes</a:t>
            </a:r>
          </a:p>
        </p:txBody>
      </p:sp>
    </p:spTree>
    <p:extLst>
      <p:ext uri="{BB962C8B-B14F-4D97-AF65-F5344CB8AC3E}">
        <p14:creationId xmlns:p14="http://schemas.microsoft.com/office/powerpoint/2010/main" val="46184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riel2.potx" id="{8D7F14D1-26D0-4A26-ABBD-DD2D7DC99EAF}" vid="{DA866886-4644-4880-8314-28E7856239F6}"/>
    </a:ext>
  </a:extLst>
</a:theme>
</file>

<file path=ppt/theme/theme10.xml><?xml version="1.0" encoding="utf-8"?>
<a:theme xmlns:a="http://schemas.openxmlformats.org/drawingml/2006/main" name="2_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Ariel2</Template>
  <TotalTime>277</TotalTime>
  <Words>481</Words>
  <Application>Microsoft Office PowerPoint</Application>
  <PresentationFormat>On-screen Show (4:3)</PresentationFormat>
  <Paragraphs>90</Paragraphs>
  <Slides>34</Slides>
  <Notes>5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Arial</vt:lpstr>
      <vt:lpstr>Calibri</vt:lpstr>
      <vt:lpstr>Calibri Light</vt:lpstr>
      <vt:lpstr>Office Theme</vt:lpstr>
      <vt:lpstr>1_Office Theme</vt:lpstr>
      <vt:lpstr>Default Design</vt:lpstr>
      <vt:lpstr>1_Default Design</vt:lpstr>
      <vt:lpstr>2_Default Design</vt:lpstr>
      <vt:lpstr>3_Default Design</vt:lpstr>
      <vt:lpstr>4_Default Design</vt:lpstr>
      <vt:lpstr>2_Office Theme</vt:lpstr>
      <vt:lpstr>3_Office Theme</vt:lpstr>
      <vt:lpstr>2_Ariel</vt:lpstr>
      <vt:lpstr>Equation</vt:lpstr>
      <vt:lpstr>12.815 Atmospheric Radiation and Convection</vt:lpstr>
      <vt:lpstr>Course Details</vt:lpstr>
      <vt:lpstr>Main Objective</vt:lpstr>
      <vt:lpstr>Topics</vt:lpstr>
      <vt:lpstr>Elements of Radiation and Convection</vt:lpstr>
      <vt:lpstr>Composition of Earth’s Atmosphere</vt:lpstr>
      <vt:lpstr>Elements of Radiative Transfer</vt:lpstr>
      <vt:lpstr>PowerPoint Presentation</vt:lpstr>
      <vt:lpstr>Radiative Equilibrium</vt:lpstr>
      <vt:lpstr>PowerPoint Presentation</vt:lpstr>
      <vt:lpstr>Disposition of Solar Radiation:</vt:lpstr>
      <vt:lpstr>Terrestrial Radiation:</vt:lpstr>
      <vt:lpstr>Highly Reduced Model</vt:lpstr>
      <vt:lpstr>Radiative Equilibrium:</vt:lpstr>
      <vt:lpstr>Surface temperature too large because:</vt:lpstr>
      <vt:lpstr>Greenhouse Gases</vt:lpstr>
      <vt:lpstr>PowerPoint Presentation</vt:lpstr>
      <vt:lpstr>PowerPoint Presentation</vt:lpstr>
      <vt:lpstr>PowerPoint Presentation</vt:lpstr>
      <vt:lpstr>Full calculation of radiative equilibrium: (no non-radiative fluxes, fixed relative humidity)</vt:lpstr>
      <vt:lpstr>Surface temperature too large because:</vt:lpstr>
      <vt:lpstr>PowerPoint Presentation</vt:lpstr>
      <vt:lpstr>PowerPoint Presentation</vt:lpstr>
      <vt:lpstr>Full calculation of radiative-dry convective equilibrium (Surface dry turbulent enthalpy flux, fixed relative humidity)</vt:lpstr>
      <vt:lpstr>PowerPoint Presentation</vt:lpstr>
      <vt:lpstr>Moist Convection</vt:lpstr>
      <vt:lpstr>PowerPoint Presentation</vt:lpstr>
      <vt:lpstr>Tropical Soundings Tend to Lie Along  “Moist Adiabats”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Up:    Overview of Radiation</vt:lpstr>
    </vt:vector>
  </TitlesOfParts>
  <Company>Massachusetts Institute of Technology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12.815 Atmospheric Radiation and Convection</dc:title>
  <dc:creator>Kerry Emanuel</dc:creator>
  <cp:lastModifiedBy>Kerry Emanuel</cp:lastModifiedBy>
  <cp:revision>16</cp:revision>
  <dcterms:created xsi:type="dcterms:W3CDTF">2015-09-06T17:19:08Z</dcterms:created>
  <dcterms:modified xsi:type="dcterms:W3CDTF">2015-09-09T14:13:13Z</dcterms:modified>
</cp:coreProperties>
</file>