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9" r:id="rId3"/>
    <p:sldMasterId id="2147483732" r:id="rId4"/>
    <p:sldMasterId id="2147483744" r:id="rId5"/>
    <p:sldMasterId id="2147483758" r:id="rId6"/>
  </p:sldMasterIdLst>
  <p:notesMasterIdLst>
    <p:notesMasterId r:id="rId100"/>
  </p:notesMasterIdLst>
  <p:sldIdLst>
    <p:sldId id="911" r:id="rId7"/>
    <p:sldId id="791" r:id="rId8"/>
    <p:sldId id="725" r:id="rId9"/>
    <p:sldId id="912" r:id="rId10"/>
    <p:sldId id="873" r:id="rId11"/>
    <p:sldId id="916" r:id="rId12"/>
    <p:sldId id="874" r:id="rId13"/>
    <p:sldId id="875" r:id="rId14"/>
    <p:sldId id="863" r:id="rId15"/>
    <p:sldId id="864" r:id="rId16"/>
    <p:sldId id="790" r:id="rId17"/>
    <p:sldId id="1004" r:id="rId18"/>
    <p:sldId id="1005" r:id="rId19"/>
    <p:sldId id="1006" r:id="rId20"/>
    <p:sldId id="1007" r:id="rId21"/>
    <p:sldId id="949" r:id="rId22"/>
    <p:sldId id="950" r:id="rId23"/>
    <p:sldId id="951" r:id="rId24"/>
    <p:sldId id="1008" r:id="rId25"/>
    <p:sldId id="952" r:id="rId26"/>
    <p:sldId id="953" r:id="rId27"/>
    <p:sldId id="954" r:id="rId28"/>
    <p:sldId id="955" r:id="rId29"/>
    <p:sldId id="956" r:id="rId30"/>
    <p:sldId id="957" r:id="rId31"/>
    <p:sldId id="958" r:id="rId32"/>
    <p:sldId id="959" r:id="rId33"/>
    <p:sldId id="960" r:id="rId34"/>
    <p:sldId id="961" r:id="rId35"/>
    <p:sldId id="962" r:id="rId36"/>
    <p:sldId id="963" r:id="rId37"/>
    <p:sldId id="964" r:id="rId38"/>
    <p:sldId id="965" r:id="rId39"/>
    <p:sldId id="966" r:id="rId40"/>
    <p:sldId id="967" r:id="rId41"/>
    <p:sldId id="968" r:id="rId42"/>
    <p:sldId id="969" r:id="rId43"/>
    <p:sldId id="970" r:id="rId44"/>
    <p:sldId id="971" r:id="rId45"/>
    <p:sldId id="972" r:id="rId46"/>
    <p:sldId id="973" r:id="rId47"/>
    <p:sldId id="974" r:id="rId48"/>
    <p:sldId id="975" r:id="rId49"/>
    <p:sldId id="976" r:id="rId50"/>
    <p:sldId id="977" r:id="rId51"/>
    <p:sldId id="978" r:id="rId52"/>
    <p:sldId id="979" r:id="rId53"/>
    <p:sldId id="980" r:id="rId54"/>
    <p:sldId id="981" r:id="rId55"/>
    <p:sldId id="982" r:id="rId56"/>
    <p:sldId id="983" r:id="rId57"/>
    <p:sldId id="984" r:id="rId58"/>
    <p:sldId id="985" r:id="rId59"/>
    <p:sldId id="988" r:id="rId60"/>
    <p:sldId id="1009" r:id="rId61"/>
    <p:sldId id="1010" r:id="rId62"/>
    <p:sldId id="991" r:id="rId63"/>
    <p:sldId id="992" r:id="rId64"/>
    <p:sldId id="993" r:id="rId65"/>
    <p:sldId id="1011" r:id="rId66"/>
    <p:sldId id="1012" r:id="rId67"/>
    <p:sldId id="1013" r:id="rId68"/>
    <p:sldId id="1014" r:id="rId69"/>
    <p:sldId id="1015" r:id="rId70"/>
    <p:sldId id="1016" r:id="rId71"/>
    <p:sldId id="1017" r:id="rId72"/>
    <p:sldId id="1018" r:id="rId73"/>
    <p:sldId id="1019" r:id="rId74"/>
    <p:sldId id="1020" r:id="rId75"/>
    <p:sldId id="1021" r:id="rId76"/>
    <p:sldId id="1022" r:id="rId77"/>
    <p:sldId id="1023" r:id="rId78"/>
    <p:sldId id="1024" r:id="rId79"/>
    <p:sldId id="1025" r:id="rId80"/>
    <p:sldId id="1026" r:id="rId81"/>
    <p:sldId id="1027" r:id="rId82"/>
    <p:sldId id="1028" r:id="rId83"/>
    <p:sldId id="1029" r:id="rId84"/>
    <p:sldId id="1030" r:id="rId85"/>
    <p:sldId id="1043" r:id="rId86"/>
    <p:sldId id="1031" r:id="rId87"/>
    <p:sldId id="1044" r:id="rId88"/>
    <p:sldId id="1032" r:id="rId89"/>
    <p:sldId id="1033" r:id="rId90"/>
    <p:sldId id="1034" r:id="rId91"/>
    <p:sldId id="1035" r:id="rId92"/>
    <p:sldId id="1036" r:id="rId93"/>
    <p:sldId id="1037" r:id="rId94"/>
    <p:sldId id="1038" r:id="rId95"/>
    <p:sldId id="1039" r:id="rId96"/>
    <p:sldId id="1040" r:id="rId97"/>
    <p:sldId id="1041" r:id="rId98"/>
    <p:sldId id="1042" r:id="rId9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8" autoAdjust="0"/>
    <p:restoredTop sz="94660"/>
  </p:normalViewPr>
  <p:slideViewPr>
    <p:cSldViewPr>
      <p:cViewPr varScale="1">
        <p:scale>
          <a:sx n="74" d="100"/>
          <a:sy n="74" d="100"/>
        </p:scale>
        <p:origin x="152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70.wmf"/><Relationship Id="rId4" Type="http://schemas.openxmlformats.org/officeDocument/2006/relationships/image" Target="../media/image6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5" Type="http://schemas.openxmlformats.org/officeDocument/2006/relationships/image" Target="../media/image85.wmf"/><Relationship Id="rId4" Type="http://schemas.openxmlformats.org/officeDocument/2006/relationships/image" Target="../media/image8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2.wmf"/><Relationship Id="rId1" Type="http://schemas.openxmlformats.org/officeDocument/2006/relationships/image" Target="../media/image11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28.wmf"/><Relationship Id="rId5" Type="http://schemas.openxmlformats.org/officeDocument/2006/relationships/image" Target="../media/image132.wmf"/><Relationship Id="rId4" Type="http://schemas.openxmlformats.org/officeDocument/2006/relationships/image" Target="../media/image13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147.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5" Type="http://schemas.openxmlformats.org/officeDocument/2006/relationships/image" Target="../media/image35.wmf"/><Relationship Id="rId4"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43108ED-8322-40EF-99DD-EFC87FF1D46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300DBDC-076F-4398-BD32-9FB6D17C5554}" type="slidenum">
              <a:rPr kumimoji="0" lang="en-US" sz="13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126897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DD54B-57E5-486E-AE86-D0D7A39043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b="1"/>
              <a:t>NOTE:  We have animated the path of air for this slide and included labels to help our audience understand what you will be describing.  Many of them will have never even heard of a Carnot heat engine and do not have a strong understanding of entropy.  We would like to do whatever we can in to make this information accessible to our audience.  Please let us know if you approve of these changes, and feel free to replace the labels as needed.  The simpler you can keep your description of this, the better.  You do an excellent job of describing the process in your book. </a:t>
            </a:r>
          </a:p>
          <a:p>
            <a:r>
              <a:rPr lang="en-US" b="1"/>
              <a:t>***</a:t>
            </a:r>
          </a:p>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a:t>
            </a:r>
            <a:r>
              <a:rPr lang="en-US" b="1"/>
              <a:t>compression</a:t>
            </a:r>
            <a:r>
              <a:rPr lang="en-US"/>
              <a:t>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p:txBody>
      </p:sp>
    </p:spTree>
    <p:extLst>
      <p:ext uri="{BB962C8B-B14F-4D97-AF65-F5344CB8AC3E}">
        <p14:creationId xmlns:p14="http://schemas.microsoft.com/office/powerpoint/2010/main" val="84393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FC366E-10E7-4BC5-94CD-72C7C930586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75260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19829-102D-4ACD-96F2-559505CE1B6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8639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4C8232-27DF-421C-A0F0-3E59F1BCADF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56101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3056A3-9FBB-4E2E-B021-EABE4BE381E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11763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7D53C-E5EE-4427-9D05-A003EF1B1412}"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6034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BEB257-6805-4B0F-95CD-8B226E91B2B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45737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F6480C-D791-4DE3-9074-D8A919B9CC5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xfrm>
            <a:off x="1144588" y="685800"/>
            <a:ext cx="4572000" cy="3429000"/>
          </a:xfrm>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5782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EF0A999-42EF-4FDB-86B7-7D2CEE37F980}" type="slidenum">
              <a:rPr lang="en-US" smtClean="0"/>
              <a:pPr/>
              <a:t>2</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01DF2FD-247E-414E-9DE9-1596A755EACD}" type="slidenum">
              <a:rPr lang="en-US" smtClean="0"/>
              <a:pPr/>
              <a:t>3</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9F857EB-9BBB-43F9-A843-7A451C0B0C4C}" type="slidenum">
              <a:rPr lang="en-US" smtClean="0"/>
              <a:pPr/>
              <a:t>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750DFA-6714-423C-A5ED-325D4D396FC6}" type="slidenum">
              <a:rPr lang="en-US" smtClean="0"/>
              <a:pPr/>
              <a:t>7</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pPr eaLnBrk="1" hangingPunct="1"/>
            <a:endParaRPr lang="en-US" smtClean="0"/>
          </a:p>
          <a:p>
            <a:pPr eaLnBrk="1" hangingPunct="1"/>
            <a:r>
              <a:rPr lang="en-US" smtClean="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pPr eaLnBrk="1" hangingPunct="1"/>
            <a:endParaRPr lang="en-US" smtClean="0"/>
          </a:p>
          <a:p>
            <a:pPr eaLnBrk="1" hangingPunct="1"/>
            <a:r>
              <a:rPr lang="en-US" smtClean="0"/>
              <a:t>Image is copyrighted 2005 by Oxford University Press.  </a:t>
            </a:r>
          </a:p>
          <a:p>
            <a:pPr eaLnBrk="1" hangingPunct="1"/>
            <a:endParaRPr lang="en-US" smtClean="0"/>
          </a:p>
          <a:p>
            <a:pPr eaLnBrk="1" hangingPunct="1"/>
            <a:r>
              <a:rPr lang="en-US" smtClean="0"/>
              <a:t>Image and description from “Divine Wind: The History and Science of Hurricanes”, Kerry Emanuel, 2005, Oxford University Press, 296 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3224945-B95E-45E8-9D85-47CE23F013E8}" type="slidenum">
              <a:rPr lang="en-US" smtClean="0"/>
              <a:pPr/>
              <a:t>8</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mtClean="0"/>
              <a:t>This image shows a composite view of the distribution of updraft (vertical air motion) in a typical hurricane based on computer model calculations.  The yellow and orange represent a strong upward motion in the eyewall.  Although it is too weak to be seen in this figure, there is downward motion in the eye itself, strongest right next to the eyewall, and also in a broad region outside the eyewall.  But since this figure is made by averaging the air motion along circles centered at the storm center, the strong updrafts associated with the spiral rain bands are missed.  </a:t>
            </a:r>
          </a:p>
          <a:p>
            <a:pPr eaLnBrk="1" hangingPunct="1"/>
            <a:endParaRPr lang="en-US" smtClean="0"/>
          </a:p>
          <a:p>
            <a:pPr eaLnBrk="1" hangingPunct="1"/>
            <a:r>
              <a:rPr lang="en-US" smtClean="0"/>
              <a:t>Image is copyrighted 2005 by Oxford University Press. </a:t>
            </a:r>
          </a:p>
          <a:p>
            <a:pPr eaLnBrk="1" hangingPunct="1"/>
            <a:endParaRPr lang="en-US" smtClean="0"/>
          </a:p>
          <a:p>
            <a:pPr eaLnBrk="1" hangingPunct="1"/>
            <a:r>
              <a:rPr lang="en-US" smtClean="0"/>
              <a:t>Description from “Divine Wind: The History and Science of Hurricanes”, Kerry Emanuel, 2005, Oxford University Press, 296 p.</a:t>
            </a:r>
          </a:p>
          <a:p>
            <a:pPr eaLnBrk="1" hangingPunct="1"/>
            <a:endParaRPr lang="en-US" smtClean="0"/>
          </a:p>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2AF49C5-BE32-4B36-BEA5-B351F2666447}" type="slidenum">
              <a:rPr lang="en-US" smtClean="0"/>
              <a:pPr/>
              <a:t>9</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DE6709E-8377-426D-B6FA-99DFB5D28452}" type="slidenum">
              <a:rPr lang="en-US" smtClean="0"/>
              <a:pPr/>
              <a:t>10</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6B2E8CC-8C16-41E7-BD3F-A2BF1F473C58}" type="slidenum">
              <a:rPr lang="en-US" smtClean="0"/>
              <a:pPr/>
              <a:t>11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39A83-D013-4D9C-B823-29B87832437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C64A4-2855-4D1C-A8C0-DA019EECE48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16CAF4-A234-4123-8087-7B655412D4C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2B031A-F671-4E0A-97A2-9FF5D5778F4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4255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0360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2107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905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0732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5781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835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63B62-0977-4644-8105-9C172A822ED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1966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833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4862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2829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292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6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4992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28105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3235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8778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D5C7C-4407-4F78-AF49-08D203A9247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81347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62013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29599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5098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00380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48113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48750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2365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43558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8850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21413F-D172-444F-8ED4-A7795F18C1F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5991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51298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38984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5474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3270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36165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4817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83889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48928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37168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B96BA6-439D-4FC2-875D-4EA6A7C5C65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17921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95807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65857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30302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19349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13923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73852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202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17049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345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C1A908-08A0-42D4-92A7-EF3A8E444CF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49BABF-F942-45AC-A6B0-B4B9C946020E}"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16358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73011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96260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357741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33501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43137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66159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71513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84278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72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703069-C9E6-477D-B0BC-B4BF77BC6C78}"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63974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54185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8145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C10DCA-80F1-42C4-932B-EE38FD02820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6647D6-7479-4108-B060-72509FFCD80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tif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7B4F2ED-51EF-4601-B832-F5C71EB3A8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51202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037955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309797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513833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5159144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2.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4.xml"/><Relationship Id="rId7" Type="http://schemas.openxmlformats.org/officeDocument/2006/relationships/image" Target="../media/image27.wmf"/><Relationship Id="rId2" Type="http://schemas.openxmlformats.org/officeDocument/2006/relationships/slideLayout" Target="../slideLayouts/slideLayout32.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29.wmf"/><Relationship Id="rId5" Type="http://schemas.openxmlformats.org/officeDocument/2006/relationships/image" Target="../media/image26.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8.wmf"/></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35.wmf"/><Relationship Id="rId2" Type="http://schemas.openxmlformats.org/officeDocument/2006/relationships/slideLayout" Target="../slideLayouts/slideLayout32.xml"/><Relationship Id="rId1" Type="http://schemas.openxmlformats.org/officeDocument/2006/relationships/vmlDrawing" Target="../drawings/vmlDrawing5.vml"/><Relationship Id="rId6" Type="http://schemas.openxmlformats.org/officeDocument/2006/relationships/image" Target="../media/image32.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34.wmf"/><Relationship Id="rId4" Type="http://schemas.openxmlformats.org/officeDocument/2006/relationships/image" Target="../media/image31.wmf"/><Relationship Id="rId9"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32.xml"/><Relationship Id="rId1" Type="http://schemas.openxmlformats.org/officeDocument/2006/relationships/vmlDrawing" Target="../drawings/vmlDrawing6.vml"/><Relationship Id="rId6" Type="http://schemas.openxmlformats.org/officeDocument/2006/relationships/image" Target="../media/image37.wmf"/><Relationship Id="rId5" Type="http://schemas.openxmlformats.org/officeDocument/2006/relationships/oleObject" Target="../embeddings/oleObject15.bin"/><Relationship Id="rId10" Type="http://schemas.openxmlformats.org/officeDocument/2006/relationships/image" Target="../media/image39.wmf"/><Relationship Id="rId4" Type="http://schemas.openxmlformats.org/officeDocument/2006/relationships/image" Target="../media/image36.wmf"/><Relationship Id="rId9"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44.xml"/><Relationship Id="rId1" Type="http://schemas.openxmlformats.org/officeDocument/2006/relationships/vmlDrawing" Target="../drawings/vmlDrawing7.vml"/><Relationship Id="rId6" Type="http://schemas.openxmlformats.org/officeDocument/2006/relationships/image" Target="../media/image41.wmf"/><Relationship Id="rId5" Type="http://schemas.openxmlformats.org/officeDocument/2006/relationships/oleObject" Target="../embeddings/oleObject19.bin"/><Relationship Id="rId10" Type="http://schemas.openxmlformats.org/officeDocument/2006/relationships/image" Target="../media/image43.wmf"/><Relationship Id="rId4" Type="http://schemas.openxmlformats.org/officeDocument/2006/relationships/image" Target="../media/image40.wmf"/><Relationship Id="rId9"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44.xml"/><Relationship Id="rId1" Type="http://schemas.openxmlformats.org/officeDocument/2006/relationships/vmlDrawing" Target="../drawings/vmlDrawing8.vml"/><Relationship Id="rId6" Type="http://schemas.openxmlformats.org/officeDocument/2006/relationships/image" Target="../media/image45.wmf"/><Relationship Id="rId5" Type="http://schemas.openxmlformats.org/officeDocument/2006/relationships/oleObject" Target="../embeddings/oleObject23.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25.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44.xml"/><Relationship Id="rId1" Type="http://schemas.openxmlformats.org/officeDocument/2006/relationships/vmlDrawing" Target="../drawings/vmlDrawing9.vml"/><Relationship Id="rId6" Type="http://schemas.openxmlformats.org/officeDocument/2006/relationships/image" Target="../media/image49.wmf"/><Relationship Id="rId5" Type="http://schemas.openxmlformats.org/officeDocument/2006/relationships/oleObject" Target="../embeddings/oleObject27.bin"/><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43.xml"/><Relationship Id="rId1" Type="http://schemas.openxmlformats.org/officeDocument/2006/relationships/vmlDrawing" Target="../drawings/vmlDrawing10.vml"/><Relationship Id="rId6" Type="http://schemas.openxmlformats.org/officeDocument/2006/relationships/image" Target="../media/image58.wmf"/><Relationship Id="rId5" Type="http://schemas.openxmlformats.org/officeDocument/2006/relationships/oleObject" Target="../embeddings/oleObject29.bin"/><Relationship Id="rId4" Type="http://schemas.openxmlformats.org/officeDocument/2006/relationships/image" Target="../media/image57.wmf"/></Relationships>
</file>

<file path=ppt/slides/_rels/slide35.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44.xml"/><Relationship Id="rId1" Type="http://schemas.openxmlformats.org/officeDocument/2006/relationships/vmlDrawing" Target="../drawings/vmlDrawing11.vml"/><Relationship Id="rId6" Type="http://schemas.openxmlformats.org/officeDocument/2006/relationships/image" Target="../media/image61.wmf"/><Relationship Id="rId5" Type="http://schemas.openxmlformats.org/officeDocument/2006/relationships/oleObject" Target="../embeddings/oleObject32.bin"/><Relationship Id="rId4" Type="http://schemas.openxmlformats.org/officeDocument/2006/relationships/image" Target="../media/image60.wmf"/></Relationships>
</file>

<file path=ppt/slides/_rels/slide36.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44.xml"/><Relationship Id="rId1" Type="http://schemas.openxmlformats.org/officeDocument/2006/relationships/vmlDrawing" Target="../drawings/vmlDrawing12.vml"/><Relationship Id="rId6" Type="http://schemas.openxmlformats.org/officeDocument/2006/relationships/image" Target="../media/image64.wmf"/><Relationship Id="rId5" Type="http://schemas.openxmlformats.org/officeDocument/2006/relationships/oleObject" Target="../embeddings/oleObject35.bin"/><Relationship Id="rId4" Type="http://schemas.openxmlformats.org/officeDocument/2006/relationships/image" Target="../media/image63.wmf"/></Relationships>
</file>

<file path=ppt/slides/_rels/slide37.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70.wmf"/><Relationship Id="rId2" Type="http://schemas.openxmlformats.org/officeDocument/2006/relationships/slideLayout" Target="../slideLayouts/slideLayout44.xml"/><Relationship Id="rId1" Type="http://schemas.openxmlformats.org/officeDocument/2006/relationships/vmlDrawing" Target="../drawings/vmlDrawing13.vml"/><Relationship Id="rId6" Type="http://schemas.openxmlformats.org/officeDocument/2006/relationships/image" Target="../media/image67.wmf"/><Relationship Id="rId11" Type="http://schemas.openxmlformats.org/officeDocument/2006/relationships/oleObject" Target="../embeddings/oleObject41.bin"/><Relationship Id="rId5" Type="http://schemas.openxmlformats.org/officeDocument/2006/relationships/oleObject" Target="../embeddings/oleObject38.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40.bin"/></Relationships>
</file>

<file path=ppt/slides/_rels/slide38.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42.bin"/><Relationship Id="rId7" Type="http://schemas.openxmlformats.org/officeDocument/2006/relationships/oleObject" Target="../embeddings/oleObject44.bin"/><Relationship Id="rId2" Type="http://schemas.openxmlformats.org/officeDocument/2006/relationships/slideLayout" Target="../slideLayouts/slideLayout44.xml"/><Relationship Id="rId1" Type="http://schemas.openxmlformats.org/officeDocument/2006/relationships/vmlDrawing" Target="../drawings/vmlDrawing14.vml"/><Relationship Id="rId6" Type="http://schemas.openxmlformats.org/officeDocument/2006/relationships/image" Target="../media/image72.wmf"/><Relationship Id="rId5" Type="http://schemas.openxmlformats.org/officeDocument/2006/relationships/oleObject" Target="../embeddings/oleObject43.bin"/><Relationship Id="rId10" Type="http://schemas.openxmlformats.org/officeDocument/2006/relationships/image" Target="../media/image74.wmf"/><Relationship Id="rId4" Type="http://schemas.openxmlformats.org/officeDocument/2006/relationships/image" Target="../media/image71.wmf"/><Relationship Id="rId9" Type="http://schemas.openxmlformats.org/officeDocument/2006/relationships/oleObject" Target="../embeddings/oleObject45.bin"/></Relationships>
</file>

<file path=ppt/slides/_rels/slide39.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46.bin"/><Relationship Id="rId7" Type="http://schemas.openxmlformats.org/officeDocument/2006/relationships/oleObject" Target="../embeddings/oleObject48.bin"/><Relationship Id="rId2" Type="http://schemas.openxmlformats.org/officeDocument/2006/relationships/slideLayout" Target="../slideLayouts/slideLayout44.xml"/><Relationship Id="rId1" Type="http://schemas.openxmlformats.org/officeDocument/2006/relationships/vmlDrawing" Target="../drawings/vmlDrawing15.vml"/><Relationship Id="rId6" Type="http://schemas.openxmlformats.org/officeDocument/2006/relationships/image" Target="../media/image76.wmf"/><Relationship Id="rId5" Type="http://schemas.openxmlformats.org/officeDocument/2006/relationships/oleObject" Target="../embeddings/oleObject47.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49.bin"/></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44.xml"/><Relationship Id="rId1" Type="http://schemas.openxmlformats.org/officeDocument/2006/relationships/vmlDrawing" Target="../drawings/vmlDrawing16.vml"/><Relationship Id="rId4" Type="http://schemas.openxmlformats.org/officeDocument/2006/relationships/image" Target="../media/image79.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44.xml"/><Relationship Id="rId1" Type="http://schemas.openxmlformats.org/officeDocument/2006/relationships/vmlDrawing" Target="../drawings/vmlDrawing17.vml"/><Relationship Id="rId4" Type="http://schemas.openxmlformats.org/officeDocument/2006/relationships/image" Target="../media/image80.wmf"/></Relationships>
</file>

<file path=ppt/slides/_rels/slide42.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85.wmf"/><Relationship Id="rId2" Type="http://schemas.openxmlformats.org/officeDocument/2006/relationships/slideLayout" Target="../slideLayouts/slideLayout44.xml"/><Relationship Id="rId1" Type="http://schemas.openxmlformats.org/officeDocument/2006/relationships/vmlDrawing" Target="../drawings/vmlDrawing18.vml"/><Relationship Id="rId6" Type="http://schemas.openxmlformats.org/officeDocument/2006/relationships/image" Target="../media/image82.wmf"/><Relationship Id="rId11" Type="http://schemas.openxmlformats.org/officeDocument/2006/relationships/oleObject" Target="../embeddings/oleObject56.bin"/><Relationship Id="rId5" Type="http://schemas.openxmlformats.org/officeDocument/2006/relationships/oleObject" Target="../embeddings/oleObject53.bin"/><Relationship Id="rId10" Type="http://schemas.openxmlformats.org/officeDocument/2006/relationships/image" Target="../media/image84.wmf"/><Relationship Id="rId4" Type="http://schemas.openxmlformats.org/officeDocument/2006/relationships/image" Target="../media/image81.wmf"/><Relationship Id="rId9" Type="http://schemas.openxmlformats.org/officeDocument/2006/relationships/oleObject" Target="../embeddings/oleObject55.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44.xml"/><Relationship Id="rId1" Type="http://schemas.openxmlformats.org/officeDocument/2006/relationships/vmlDrawing" Target="../drawings/vmlDrawing19.vml"/><Relationship Id="rId6" Type="http://schemas.openxmlformats.org/officeDocument/2006/relationships/image" Target="../media/image87.wmf"/><Relationship Id="rId5" Type="http://schemas.openxmlformats.org/officeDocument/2006/relationships/oleObject" Target="../embeddings/oleObject58.bin"/><Relationship Id="rId4" Type="http://schemas.openxmlformats.org/officeDocument/2006/relationships/image" Target="../media/image86.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44.xml"/><Relationship Id="rId1" Type="http://schemas.openxmlformats.org/officeDocument/2006/relationships/vmlDrawing" Target="../drawings/vmlDrawing20.vml"/><Relationship Id="rId6" Type="http://schemas.openxmlformats.org/officeDocument/2006/relationships/image" Target="../media/image89.wmf"/><Relationship Id="rId5" Type="http://schemas.openxmlformats.org/officeDocument/2006/relationships/oleObject" Target="../embeddings/oleObject60.bin"/><Relationship Id="rId4" Type="http://schemas.openxmlformats.org/officeDocument/2006/relationships/image" Target="../media/image88.wmf"/></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01.wmf"/><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62.bin"/><Relationship Id="rId5" Type="http://schemas.openxmlformats.org/officeDocument/2006/relationships/image" Target="../media/image100.wmf"/><Relationship Id="rId4" Type="http://schemas.openxmlformats.org/officeDocument/2006/relationships/oleObject" Target="../embeddings/oleObject61.bin"/></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ftp://texmex.mit.edu/pub/emanuel/PAPERS/statistical.pdf" TargetMode="Externa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67.xml"/><Relationship Id="rId1" Type="http://schemas.openxmlformats.org/officeDocument/2006/relationships/vmlDrawing" Target="../drawings/vmlDrawing22.vml"/><Relationship Id="rId6" Type="http://schemas.openxmlformats.org/officeDocument/2006/relationships/image" Target="../media/image108.wmf"/><Relationship Id="rId5" Type="http://schemas.openxmlformats.org/officeDocument/2006/relationships/oleObject" Target="../embeddings/oleObject64.bin"/><Relationship Id="rId4" Type="http://schemas.openxmlformats.org/officeDocument/2006/relationships/image" Target="../media/image107.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67.xml"/><Relationship Id="rId1" Type="http://schemas.openxmlformats.org/officeDocument/2006/relationships/vmlDrawing" Target="../drawings/vmlDrawing23.vml"/><Relationship Id="rId4" Type="http://schemas.openxmlformats.org/officeDocument/2006/relationships/image" Target="../media/image109.wmf"/></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67.xml"/><Relationship Id="rId1" Type="http://schemas.openxmlformats.org/officeDocument/2006/relationships/vmlDrawing" Target="../drawings/vmlDrawing24.vml"/><Relationship Id="rId6" Type="http://schemas.openxmlformats.org/officeDocument/2006/relationships/image" Target="../media/image112.wmf"/><Relationship Id="rId5" Type="http://schemas.openxmlformats.org/officeDocument/2006/relationships/oleObject" Target="../embeddings/oleObject67.bin"/><Relationship Id="rId4" Type="http://schemas.openxmlformats.org/officeDocument/2006/relationships/image" Target="../media/image111.wmf"/></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slideLayout" Target="../slideLayouts/slideLayout67.xml"/><Relationship Id="rId1" Type="http://schemas.openxmlformats.org/officeDocument/2006/relationships/vmlDrawing" Target="../drawings/vmlDrawing25.vml"/><Relationship Id="rId6" Type="http://schemas.openxmlformats.org/officeDocument/2006/relationships/image" Target="../media/image112.wmf"/><Relationship Id="rId5" Type="http://schemas.openxmlformats.org/officeDocument/2006/relationships/oleObject" Target="../embeddings/oleObject69.bin"/><Relationship Id="rId4" Type="http://schemas.openxmlformats.org/officeDocument/2006/relationships/image" Target="../media/image114.wmf"/></Relationships>
</file>

<file path=ppt/slides/_rels/slide71.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71.bin"/><Relationship Id="rId7" Type="http://schemas.openxmlformats.org/officeDocument/2006/relationships/oleObject" Target="../embeddings/oleObject73.bin"/><Relationship Id="rId2" Type="http://schemas.openxmlformats.org/officeDocument/2006/relationships/slideLayout" Target="../slideLayouts/slideLayout68.xml"/><Relationship Id="rId1" Type="http://schemas.openxmlformats.org/officeDocument/2006/relationships/vmlDrawing" Target="../drawings/vmlDrawing26.vml"/><Relationship Id="rId6" Type="http://schemas.openxmlformats.org/officeDocument/2006/relationships/image" Target="../media/image117.wmf"/><Relationship Id="rId5" Type="http://schemas.openxmlformats.org/officeDocument/2006/relationships/oleObject" Target="../embeddings/oleObject72.bin"/><Relationship Id="rId4" Type="http://schemas.openxmlformats.org/officeDocument/2006/relationships/image" Target="../media/image116.wmf"/></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68.xml"/><Relationship Id="rId1" Type="http://schemas.openxmlformats.org/officeDocument/2006/relationships/vmlDrawing" Target="../drawings/vmlDrawing27.vml"/><Relationship Id="rId5" Type="http://schemas.openxmlformats.org/officeDocument/2006/relationships/image" Target="../media/image119.wmf"/><Relationship Id="rId4" Type="http://schemas.openxmlformats.org/officeDocument/2006/relationships/oleObject" Target="../embeddings/oleObject74.bin"/></Relationships>
</file>

<file path=ppt/slides/_rels/slide7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oleObject" Target="../embeddings/oleObject75.bin"/><Relationship Id="rId7" Type="http://schemas.openxmlformats.org/officeDocument/2006/relationships/oleObject" Target="../embeddings/oleObject77.bin"/><Relationship Id="rId2" Type="http://schemas.openxmlformats.org/officeDocument/2006/relationships/slideLayout" Target="../slideLayouts/slideLayout68.xml"/><Relationship Id="rId1" Type="http://schemas.openxmlformats.org/officeDocument/2006/relationships/vmlDrawing" Target="../drawings/vmlDrawing28.vml"/><Relationship Id="rId6" Type="http://schemas.openxmlformats.org/officeDocument/2006/relationships/image" Target="../media/image123.wmf"/><Relationship Id="rId5" Type="http://schemas.openxmlformats.org/officeDocument/2006/relationships/oleObject" Target="../embeddings/oleObject76.bin"/><Relationship Id="rId4" Type="http://schemas.openxmlformats.org/officeDocument/2006/relationships/image" Target="../media/image122.wmf"/></Relationships>
</file>

<file path=ppt/slides/_rels/slide77.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oleObject" Target="../embeddings/oleObject78.bin"/><Relationship Id="rId7" Type="http://schemas.openxmlformats.org/officeDocument/2006/relationships/oleObject" Target="../embeddings/oleObject80.bin"/><Relationship Id="rId2" Type="http://schemas.openxmlformats.org/officeDocument/2006/relationships/slideLayout" Target="../slideLayouts/slideLayout68.xml"/><Relationship Id="rId1" Type="http://schemas.openxmlformats.org/officeDocument/2006/relationships/vmlDrawing" Target="../drawings/vmlDrawing29.vml"/><Relationship Id="rId6" Type="http://schemas.openxmlformats.org/officeDocument/2006/relationships/image" Target="../media/image126.wmf"/><Relationship Id="rId5" Type="http://schemas.openxmlformats.org/officeDocument/2006/relationships/oleObject" Target="../embeddings/oleObject79.bin"/><Relationship Id="rId4" Type="http://schemas.openxmlformats.org/officeDocument/2006/relationships/image" Target="../media/image125.wmf"/></Relationships>
</file>

<file path=ppt/slides/_rels/slide78.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132.wmf"/><Relationship Id="rId2" Type="http://schemas.openxmlformats.org/officeDocument/2006/relationships/slideLayout" Target="../slideLayouts/slideLayout68.xml"/><Relationship Id="rId1" Type="http://schemas.openxmlformats.org/officeDocument/2006/relationships/vmlDrawing" Target="../drawings/vmlDrawing30.vml"/><Relationship Id="rId6" Type="http://schemas.openxmlformats.org/officeDocument/2006/relationships/image" Target="../media/image129.w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131.wmf"/><Relationship Id="rId4" Type="http://schemas.openxmlformats.org/officeDocument/2006/relationships/image" Target="../media/image128.wmf"/><Relationship Id="rId9" Type="http://schemas.openxmlformats.org/officeDocument/2006/relationships/oleObject" Target="../embeddings/oleObject84.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68.xml"/><Relationship Id="rId1" Type="http://schemas.openxmlformats.org/officeDocument/2006/relationships/vmlDrawing" Target="../drawings/vmlDrawing31.vml"/><Relationship Id="rId6" Type="http://schemas.openxmlformats.org/officeDocument/2006/relationships/image" Target="../media/image134.wmf"/><Relationship Id="rId5" Type="http://schemas.openxmlformats.org/officeDocument/2006/relationships/oleObject" Target="../embeddings/oleObject87.bin"/><Relationship Id="rId4" Type="http://schemas.openxmlformats.org/officeDocument/2006/relationships/image" Target="../media/image133.w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oleObject" Target="../embeddings/oleObject88.bin"/><Relationship Id="rId7" Type="http://schemas.openxmlformats.org/officeDocument/2006/relationships/oleObject" Target="../embeddings/oleObject90.bin"/><Relationship Id="rId2" Type="http://schemas.openxmlformats.org/officeDocument/2006/relationships/slideLayout" Target="../slideLayouts/slideLayout68.xml"/><Relationship Id="rId1" Type="http://schemas.openxmlformats.org/officeDocument/2006/relationships/vmlDrawing" Target="../drawings/vmlDrawing32.vml"/><Relationship Id="rId6" Type="http://schemas.openxmlformats.org/officeDocument/2006/relationships/image" Target="../media/image136.wmf"/><Relationship Id="rId5" Type="http://schemas.openxmlformats.org/officeDocument/2006/relationships/oleObject" Target="../embeddings/oleObject89.bin"/><Relationship Id="rId4" Type="http://schemas.openxmlformats.org/officeDocument/2006/relationships/image" Target="../media/image135.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67.xml"/><Relationship Id="rId1" Type="http://schemas.openxmlformats.org/officeDocument/2006/relationships/vmlDrawing" Target="../drawings/vmlDrawing33.vml"/><Relationship Id="rId6" Type="http://schemas.openxmlformats.org/officeDocument/2006/relationships/image" Target="../media/image139.wmf"/><Relationship Id="rId5" Type="http://schemas.openxmlformats.org/officeDocument/2006/relationships/oleObject" Target="../embeddings/oleObject92.bin"/><Relationship Id="rId4" Type="http://schemas.openxmlformats.org/officeDocument/2006/relationships/image" Target="../media/image138.wmf"/></Relationships>
</file>

<file path=ppt/slides/_rels/slide82.xml.rels><?xml version="1.0" encoding="UTF-8" standalone="yes"?>
<Relationships xmlns="http://schemas.openxmlformats.org/package/2006/relationships"><Relationship Id="rId2" Type="http://schemas.openxmlformats.org/officeDocument/2006/relationships/hyperlink" Target="ftp://texmex.mit.edu/pub/emanuel/scripts/smodel_public.m" TargetMode="External"/><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68.xml"/><Relationship Id="rId1" Type="http://schemas.openxmlformats.org/officeDocument/2006/relationships/vmlDrawing" Target="../drawings/vmlDrawing34.vml"/><Relationship Id="rId4" Type="http://schemas.openxmlformats.org/officeDocument/2006/relationships/image" Target="../media/image140.wmf"/></Relationships>
</file>

<file path=ppt/slides/_rels/slide85.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68.xml"/><Relationship Id="rId1" Type="http://schemas.openxmlformats.org/officeDocument/2006/relationships/vmlDrawing" Target="../drawings/vmlDrawing35.vml"/><Relationship Id="rId6" Type="http://schemas.openxmlformats.org/officeDocument/2006/relationships/image" Target="../media/image142.wmf"/><Relationship Id="rId5" Type="http://schemas.openxmlformats.org/officeDocument/2006/relationships/oleObject" Target="../embeddings/oleObject95.bin"/><Relationship Id="rId4" Type="http://schemas.openxmlformats.org/officeDocument/2006/relationships/image" Target="../media/image141.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97.bin"/><Relationship Id="rId7" Type="http://schemas.openxmlformats.org/officeDocument/2006/relationships/image" Target="../media/image146.png"/><Relationship Id="rId2" Type="http://schemas.openxmlformats.org/officeDocument/2006/relationships/slideLayout" Target="../slideLayouts/slideLayout68.xml"/><Relationship Id="rId1" Type="http://schemas.openxmlformats.org/officeDocument/2006/relationships/vmlDrawing" Target="../drawings/vmlDrawing36.vml"/><Relationship Id="rId6" Type="http://schemas.openxmlformats.org/officeDocument/2006/relationships/image" Target="../media/image145.wmf"/><Relationship Id="rId5" Type="http://schemas.openxmlformats.org/officeDocument/2006/relationships/oleObject" Target="../embeddings/oleObject98.bin"/><Relationship Id="rId4" Type="http://schemas.openxmlformats.org/officeDocument/2006/relationships/image" Target="../media/image144.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68.xml"/><Relationship Id="rId1" Type="http://schemas.openxmlformats.org/officeDocument/2006/relationships/vmlDrawing" Target="../drawings/vmlDrawing37.vml"/><Relationship Id="rId6" Type="http://schemas.openxmlformats.org/officeDocument/2006/relationships/image" Target="../media/image148.wmf"/><Relationship Id="rId5" Type="http://schemas.openxmlformats.org/officeDocument/2006/relationships/oleObject" Target="../embeddings/oleObject100.bin"/><Relationship Id="rId4" Type="http://schemas.openxmlformats.org/officeDocument/2006/relationships/image" Target="../media/image147.w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68.xml"/><Relationship Id="rId1" Type="http://schemas.openxmlformats.org/officeDocument/2006/relationships/vmlDrawing" Target="../drawings/vmlDrawing38.vml"/><Relationship Id="rId4" Type="http://schemas.openxmlformats.org/officeDocument/2006/relationships/image" Target="../media/image149.wmf"/></Relationships>
</file>

<file path=ppt/slides/_rels/slide8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1.wmf"/><Relationship Id="rId2" Type="http://schemas.openxmlformats.org/officeDocument/2006/relationships/slideLayout" Target="../slideLayouts/slideLayout68.xml"/><Relationship Id="rId1" Type="http://schemas.openxmlformats.org/officeDocument/2006/relationships/vmlDrawing" Target="../drawings/vmlDrawing39.vml"/><Relationship Id="rId6" Type="http://schemas.openxmlformats.org/officeDocument/2006/relationships/oleObject" Target="../embeddings/oleObject103.bin"/><Relationship Id="rId5" Type="http://schemas.openxmlformats.org/officeDocument/2006/relationships/image" Target="../media/image150.wmf"/><Relationship Id="rId4" Type="http://schemas.openxmlformats.org/officeDocument/2006/relationships/oleObject" Target="../embeddings/oleObject102.bin"/></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
                    </a14:imgEffect>
                  </a14:imgLayer>
                </a14:imgProps>
              </a:ext>
            </a:extLst>
          </a:blip>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766653" y="720700"/>
            <a:ext cx="7772400" cy="1981200"/>
          </a:xfrm>
          <a:effectLst>
            <a:outerShdw dist="35921" dir="2700000" algn="ctr" rotWithShape="0">
              <a:schemeClr val="tx1"/>
            </a:outerShdw>
          </a:effectLst>
        </p:spPr>
        <p:txBody>
          <a:bodyPr>
            <a:normAutofit/>
          </a:bodyPr>
          <a:lstStyle/>
          <a:p>
            <a:r>
              <a:rPr lang="en-US" b="1" dirty="0" smtClean="0">
                <a:solidFill>
                  <a:srgbClr val="FFFF00"/>
                </a:solidFill>
              </a:rPr>
              <a:t> </a:t>
            </a:r>
            <a:r>
              <a:rPr lang="en-US" sz="4800" b="1" dirty="0" smtClean="0">
                <a:solidFill>
                  <a:srgbClr val="FFFF00"/>
                </a:solidFill>
              </a:rPr>
              <a:t>Tropical Cyclone Axisymmetric Physics</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781401" y="4191000"/>
            <a:ext cx="7010400" cy="1524000"/>
          </a:xfrm>
        </p:spPr>
        <p:txBody>
          <a:bodyPr/>
          <a:lstStyle/>
          <a:p>
            <a:pPr marL="0" indent="0" algn="ctr">
              <a:lnSpc>
                <a:spcPct val="90000"/>
              </a:lnSpc>
              <a:buFontTx/>
              <a:buNone/>
            </a:pPr>
            <a:r>
              <a:rPr lang="en-US" b="1" i="1" dirty="0" smtClean="0">
                <a:solidFill>
                  <a:srgbClr val="0033CC"/>
                </a:solidFill>
                <a:latin typeface="Arial" pitchFamily="34" charset="0"/>
                <a:cs typeface="Arial" pitchFamily="34" charset="0"/>
              </a:rPr>
              <a:t>Kerry Emanuel</a:t>
            </a:r>
          </a:p>
          <a:p>
            <a:pPr marL="0" indent="0" algn="ctr">
              <a:lnSpc>
                <a:spcPct val="90000"/>
              </a:lnSpc>
              <a:buFontTx/>
              <a:buNone/>
            </a:pPr>
            <a:r>
              <a:rPr lang="en-US" b="1" dirty="0" smtClean="0">
                <a:solidFill>
                  <a:srgbClr val="0033CC"/>
                </a:solidFill>
                <a:latin typeface="Arial" pitchFamily="34" charset="0"/>
                <a:cs typeface="Arial" pitchFamily="34" charset="0"/>
              </a:rPr>
              <a:t> Lorenz Center, MIT</a:t>
            </a:r>
          </a:p>
        </p:txBody>
      </p:sp>
    </p:spTree>
    <p:extLst>
      <p:ext uri="{BB962C8B-B14F-4D97-AF65-F5344CB8AC3E}">
        <p14:creationId xmlns:p14="http://schemas.microsoft.com/office/powerpoint/2010/main" val="1395966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838200"/>
            <a:ext cx="7747000" cy="5810250"/>
          </a:xfrm>
          <a:prstGeom prst="rect">
            <a:avLst/>
          </a:prstGeom>
        </p:spPr>
      </p:pic>
      <p:sp>
        <p:nvSpPr>
          <p:cNvPr id="3" name="TextBox 2"/>
          <p:cNvSpPr txBox="1"/>
          <p:nvPr/>
        </p:nvSpPr>
        <p:spPr>
          <a:xfrm>
            <a:off x="457200" y="228600"/>
            <a:ext cx="8077200" cy="461665"/>
          </a:xfrm>
          <a:prstGeom prst="rect">
            <a:avLst/>
          </a:prstGeom>
          <a:noFill/>
        </p:spPr>
        <p:txBody>
          <a:bodyPr wrap="square" rtlCol="0">
            <a:spAutoFit/>
          </a:bodyPr>
          <a:lstStyle/>
          <a:p>
            <a:pPr algn="ctr"/>
            <a:r>
              <a:rPr lang="en-US" dirty="0" smtClean="0">
                <a:solidFill>
                  <a:srgbClr val="0033CC"/>
                </a:solidFill>
              </a:rPr>
              <a:t>Absolute angular momentum per unit mass</a:t>
            </a:r>
            <a:endParaRPr lang="en-US" dirty="0">
              <a:solidFill>
                <a:srgbClr val="0033CC"/>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400457637"/>
              </p:ext>
            </p:extLst>
          </p:nvPr>
        </p:nvGraphicFramePr>
        <p:xfrm>
          <a:off x="3429000" y="573732"/>
          <a:ext cx="2327314" cy="528935"/>
        </p:xfrm>
        <a:graphic>
          <a:graphicData uri="http://schemas.openxmlformats.org/presentationml/2006/ole">
            <mc:AlternateContent xmlns:mc="http://schemas.openxmlformats.org/markup-compatibility/2006">
              <mc:Choice xmlns:v="urn:schemas-microsoft-com:vml" Requires="v">
                <p:oleObj spid="_x0000_s131112" name="Equation" r:id="rId5" imgW="838080" imgH="190440" progId="Equation.DSMT4">
                  <p:embed/>
                </p:oleObj>
              </mc:Choice>
              <mc:Fallback>
                <p:oleObj name="Equation" r:id="rId5" imgW="838080" imgH="190440" progId="Equation.DSMT4">
                  <p:embed/>
                  <p:pic>
                    <p:nvPicPr>
                      <p:cNvPr id="0" name=""/>
                      <p:cNvPicPr/>
                      <p:nvPr/>
                    </p:nvPicPr>
                    <p:blipFill>
                      <a:blip r:embed="rId6"/>
                      <a:stretch>
                        <a:fillRect/>
                      </a:stretch>
                    </p:blipFill>
                    <p:spPr>
                      <a:xfrm>
                        <a:off x="3429000" y="573732"/>
                        <a:ext cx="2327314" cy="528935"/>
                      </a:xfrm>
                      <a:prstGeom prst="rect">
                        <a:avLst/>
                      </a:prstGeom>
                    </p:spPr>
                  </p:pic>
                </p:oleObj>
              </mc:Fallback>
            </mc:AlternateContent>
          </a:graphicData>
        </a:graphic>
      </p:graphicFrame>
      <p:cxnSp>
        <p:nvCxnSpPr>
          <p:cNvPr id="6" name="Straight Arrow Connector 5"/>
          <p:cNvCxnSpPr/>
          <p:nvPr/>
        </p:nvCxnSpPr>
        <p:spPr>
          <a:xfrm>
            <a:off x="6400800" y="5715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828800" y="5638800"/>
            <a:ext cx="4876800"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28800" y="2743200"/>
            <a:ext cx="76200" cy="2743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81200" y="2590800"/>
            <a:ext cx="4648200" cy="1524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23555" name="Rectangle 2"/>
          <p:cNvSpPr>
            <a:spLocks noGrp="1" noChangeArrowheads="1"/>
          </p:cNvSpPr>
          <p:nvPr>
            <p:ph type="title"/>
          </p:nvPr>
        </p:nvSpPr>
        <p:spPr>
          <a:xfrm>
            <a:off x="457200" y="2133600"/>
            <a:ext cx="8229600" cy="1143000"/>
          </a:xfrm>
        </p:spPr>
        <p:txBody>
          <a:bodyPr/>
          <a:lstStyle/>
          <a:p>
            <a:pPr eaLnBrk="1" hangingPunct="1">
              <a:defRPr/>
            </a:pPr>
            <a:r>
              <a:rPr lang="en-US" b="1" dirty="0" smtClean="0">
                <a:solidFill>
                  <a:srgbClr val="0033CC"/>
                </a:solidFill>
                <a:effectLst>
                  <a:outerShdw blurRad="38100" dist="38100" dir="2700000" algn="tl">
                    <a:srgbClr val="000000">
                      <a:alpha val="43137"/>
                    </a:srgbClr>
                  </a:outerShdw>
                </a:effectLst>
              </a:rPr>
              <a:t>Physics of Mature Hurricanes</a:t>
            </a:r>
          </a:p>
        </p:txBody>
      </p:sp>
      <p:sp>
        <p:nvSpPr>
          <p:cNvPr id="2" name="TextBox 1"/>
          <p:cNvSpPr txBox="1"/>
          <p:nvPr/>
        </p:nvSpPr>
        <p:spPr>
          <a:xfrm>
            <a:off x="1066800" y="3886200"/>
            <a:ext cx="7543800" cy="2308324"/>
          </a:xfrm>
          <a:prstGeom prst="rect">
            <a:avLst/>
          </a:prstGeom>
          <a:noFill/>
        </p:spPr>
        <p:txBody>
          <a:bodyPr wrap="square" rtlCol="0">
            <a:spAutoFit/>
          </a:bodyPr>
          <a:lstStyle/>
          <a:p>
            <a:r>
              <a:rPr lang="en-US" b="1" dirty="0" smtClean="0"/>
              <a:t>References: </a:t>
            </a:r>
          </a:p>
          <a:p>
            <a:endParaRPr lang="en-US" b="1" dirty="0" smtClean="0"/>
          </a:p>
          <a:p>
            <a:r>
              <a:rPr lang="en-US" dirty="0" smtClean="0"/>
              <a:t>Emanuel, </a:t>
            </a:r>
            <a:r>
              <a:rPr lang="en-US" i="1" dirty="0" smtClean="0"/>
              <a:t>J. Atmos. Sci</a:t>
            </a:r>
            <a:r>
              <a:rPr lang="en-US" dirty="0" smtClean="0"/>
              <a:t>., 1986</a:t>
            </a:r>
          </a:p>
          <a:p>
            <a:endParaRPr lang="en-US" dirty="0" smtClean="0"/>
          </a:p>
          <a:p>
            <a:r>
              <a:rPr lang="en-US" dirty="0" smtClean="0"/>
              <a:t>Rousseau-</a:t>
            </a:r>
            <a:r>
              <a:rPr lang="en-US" dirty="0" err="1" smtClean="0"/>
              <a:t>Rizzi</a:t>
            </a:r>
            <a:r>
              <a:rPr lang="en-US" dirty="0" smtClean="0"/>
              <a:t> &amp; Emanuel, </a:t>
            </a:r>
            <a:r>
              <a:rPr lang="en-US" i="1" dirty="0" smtClean="0"/>
              <a:t>J. Atmos. Sci</a:t>
            </a:r>
            <a:r>
              <a:rPr lang="en-US" dirty="0" smtClean="0"/>
              <a:t>., 2019 (in early online release)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609284"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5"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86"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609288"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9"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0"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1"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92"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609293" name="Picture 13"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609294" name="Picture 14"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609295" name="Picture 15"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609296" name="Picture 16"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17"/>
          <p:cNvGrpSpPr>
            <a:grpSpLocks/>
          </p:cNvGrpSpPr>
          <p:nvPr/>
        </p:nvGrpSpPr>
        <p:grpSpPr bwMode="auto">
          <a:xfrm>
            <a:off x="1475160" y="5042693"/>
            <a:ext cx="3609727" cy="384175"/>
            <a:chOff x="1200" y="3408"/>
            <a:chExt cx="1536" cy="242"/>
          </a:xfrm>
          <a:noFill/>
        </p:grpSpPr>
        <p:sp>
          <p:nvSpPr>
            <p:cNvPr id="609298" name="Rectangle 18"/>
            <p:cNvSpPr>
              <a:spLocks noChangeArrowheads="1"/>
            </p:cNvSpPr>
            <p:nvPr/>
          </p:nvSpPr>
          <p:spPr bwMode="auto">
            <a:xfrm>
              <a:off x="1200" y="3408"/>
              <a:ext cx="1536" cy="240"/>
            </a:xfrm>
            <a:prstGeom prst="rect">
              <a:avLst/>
            </a:prstGeom>
            <a:grp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9" name="Text Box 19"/>
            <p:cNvSpPr txBox="1">
              <a:spLocks noChangeArrowheads="1"/>
            </p:cNvSpPr>
            <p:nvPr/>
          </p:nvSpPr>
          <p:spPr bwMode="auto">
            <a:xfrm>
              <a:off x="1344" y="3417"/>
              <a:ext cx="1344" cy="233"/>
            </a:xfrm>
            <a:prstGeom prst="rect">
              <a:avLst/>
            </a:prstGeom>
            <a:solidFill>
              <a:schemeClr val="bg1"/>
            </a:solid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Nearly isothermal expansion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5" name="Group 20"/>
          <p:cNvGrpSpPr>
            <a:grpSpLocks/>
          </p:cNvGrpSpPr>
          <p:nvPr/>
        </p:nvGrpSpPr>
        <p:grpSpPr bwMode="auto">
          <a:xfrm>
            <a:off x="5764213" y="1600202"/>
            <a:ext cx="2743200" cy="392113"/>
            <a:chOff x="3631" y="1056"/>
            <a:chExt cx="1728" cy="247"/>
          </a:xfrm>
        </p:grpSpPr>
        <p:sp>
          <p:nvSpPr>
            <p:cNvPr id="609301" name="Rectangle 21"/>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2" name="Text Box 22"/>
            <p:cNvSpPr txBox="1">
              <a:spLocks noChangeArrowheads="1"/>
            </p:cNvSpPr>
            <p:nvPr/>
          </p:nvSpPr>
          <p:spPr bwMode="auto">
            <a:xfrm>
              <a:off x="3631" y="1072"/>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Isothermal compression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6" name="Group 23"/>
          <p:cNvGrpSpPr>
            <a:grpSpLocks/>
          </p:cNvGrpSpPr>
          <p:nvPr/>
        </p:nvGrpSpPr>
        <p:grpSpPr bwMode="auto">
          <a:xfrm>
            <a:off x="1920472" y="2514600"/>
            <a:ext cx="1590480" cy="646113"/>
            <a:chOff x="1095" y="1688"/>
            <a:chExt cx="1106" cy="407"/>
          </a:xfrm>
        </p:grpSpPr>
        <p:sp>
          <p:nvSpPr>
            <p:cNvPr id="609304" name="Rectangle 24"/>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5" name="Text Box 25"/>
            <p:cNvSpPr txBox="1">
              <a:spLocks noChangeArrowheads="1"/>
            </p:cNvSpPr>
            <p:nvPr/>
          </p:nvSpPr>
          <p:spPr bwMode="auto">
            <a:xfrm rot="18903303">
              <a:off x="1200" y="1688"/>
              <a:ext cx="884" cy="407"/>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Adiabatic expansion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7" name="Group 26"/>
          <p:cNvGrpSpPr>
            <a:grpSpLocks/>
          </p:cNvGrpSpPr>
          <p:nvPr/>
        </p:nvGrpSpPr>
        <p:grpSpPr bwMode="auto">
          <a:xfrm>
            <a:off x="5056187" y="3078561"/>
            <a:ext cx="3249613" cy="585788"/>
            <a:chOff x="3306" y="1919"/>
            <a:chExt cx="1734" cy="369"/>
          </a:xfrm>
        </p:grpSpPr>
        <p:sp>
          <p:nvSpPr>
            <p:cNvPr id="609307" name="Rectangle 27"/>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8" name="Text Box 28"/>
            <p:cNvSpPr txBox="1">
              <a:spLocks noChangeArrowheads="1"/>
            </p:cNvSpPr>
            <p:nvPr/>
          </p:nvSpPr>
          <p:spPr bwMode="auto">
            <a:xfrm rot="19265493">
              <a:off x="3360" y="1919"/>
              <a:ext cx="1680" cy="25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Adiabatic compression</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 name="Group 29"/>
          <p:cNvGrpSpPr>
            <a:grpSpLocks/>
          </p:cNvGrpSpPr>
          <p:nvPr/>
        </p:nvGrpSpPr>
        <p:grpSpPr bwMode="auto">
          <a:xfrm>
            <a:off x="152400" y="762000"/>
            <a:ext cx="8763000" cy="5913438"/>
            <a:chOff x="96" y="480"/>
            <a:chExt cx="5520" cy="3725"/>
          </a:xfrm>
        </p:grpSpPr>
        <p:sp>
          <p:nvSpPr>
            <p:cNvPr id="609310" name="Text Box 30"/>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609311" name="Text Box 31"/>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609312" name="Text Box 32"/>
            <p:cNvSpPr txBox="1">
              <a:spLocks noChangeArrowheads="1"/>
            </p:cNvSpPr>
            <p:nvPr/>
          </p:nvSpPr>
          <p:spPr bwMode="auto">
            <a:xfrm>
              <a:off x="3852" y="3126"/>
              <a:ext cx="940" cy="2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Low entropy </a:t>
              </a:r>
            </a:p>
          </p:txBody>
        </p:sp>
        <p:sp>
          <p:nvSpPr>
            <p:cNvPr id="609313" name="Text Box 33"/>
            <p:cNvSpPr txBox="1">
              <a:spLocks noChangeArrowheads="1"/>
            </p:cNvSpPr>
            <p:nvPr/>
          </p:nvSpPr>
          <p:spPr bwMode="auto">
            <a:xfrm rot="16200000">
              <a:off x="-753" y="2049"/>
              <a:ext cx="1968"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Height above ocean</a:t>
              </a:r>
            </a:p>
          </p:txBody>
        </p:sp>
        <p:sp>
          <p:nvSpPr>
            <p:cNvPr id="609314" name="Text Box 34"/>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609315" name="Text Box 35"/>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Radius (km)</a:t>
              </a:r>
            </a:p>
          </p:txBody>
        </p:sp>
      </p:grpSp>
    </p:spTree>
    <p:extLst>
      <p:ext uri="{BB962C8B-B14F-4D97-AF65-F5344CB8AC3E}">
        <p14:creationId xmlns:p14="http://schemas.microsoft.com/office/powerpoint/2010/main" val="28622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09292"/>
                                        </p:tgtEl>
                                        <p:attrNameLst>
                                          <p:attrName>style.visibility</p:attrName>
                                        </p:attrNameLst>
                                      </p:cBhvr>
                                      <p:to>
                                        <p:strVal val="visible"/>
                                      </p:to>
                                    </p:set>
                                    <p:anim calcmode="lin" valueType="num">
                                      <p:cBhvr>
                                        <p:cTn id="12" dur="500" fill="hold"/>
                                        <p:tgtEl>
                                          <p:spTgt spid="609292"/>
                                        </p:tgtEl>
                                        <p:attrNameLst>
                                          <p:attrName>ppt_w</p:attrName>
                                        </p:attrNameLst>
                                      </p:cBhvr>
                                      <p:tavLst>
                                        <p:tav tm="0">
                                          <p:val>
                                            <p:fltVal val="0"/>
                                          </p:val>
                                        </p:tav>
                                        <p:tav tm="100000">
                                          <p:val>
                                            <p:strVal val="#ppt_w"/>
                                          </p:val>
                                        </p:tav>
                                      </p:tavLst>
                                    </p:anim>
                                    <p:anim calcmode="lin" valueType="num">
                                      <p:cBhvr>
                                        <p:cTn id="13" dur="500" fill="hold"/>
                                        <p:tgtEl>
                                          <p:spTgt spid="609292"/>
                                        </p:tgtEl>
                                        <p:attrNameLst>
                                          <p:attrName>ppt_h</p:attrName>
                                        </p:attrNameLst>
                                      </p:cBhvr>
                                      <p:tavLst>
                                        <p:tav tm="0">
                                          <p:val>
                                            <p:fltVal val="0"/>
                                          </p:val>
                                        </p:tav>
                                        <p:tav tm="100000">
                                          <p:val>
                                            <p:strVal val="#ppt_h"/>
                                          </p:val>
                                        </p:tav>
                                      </p:tavLst>
                                    </p:anim>
                                    <p:animEffect transition="in" filter="fade">
                                      <p:cBhvr>
                                        <p:cTn id="14" dur="500"/>
                                        <p:tgtEl>
                                          <p:spTgt spid="60929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609293"/>
                                        </p:tgtEl>
                                        <p:attrNameLst>
                                          <p:attrName>style.visibility</p:attrName>
                                        </p:attrNameLst>
                                      </p:cBhvr>
                                      <p:to>
                                        <p:strVal val="visible"/>
                                      </p:to>
                                    </p:set>
                                    <p:animEffect transition="in" filter="wipe(right)">
                                      <p:cBhvr>
                                        <p:cTn id="25" dur="2000"/>
                                        <p:tgtEl>
                                          <p:spTgt spid="6092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09294"/>
                                        </p:tgtEl>
                                        <p:attrNameLst>
                                          <p:attrName>style.visibility</p:attrName>
                                        </p:attrNameLst>
                                      </p:cBhvr>
                                      <p:to>
                                        <p:strVal val="visible"/>
                                      </p:to>
                                    </p:set>
                                    <p:animEffect transition="in" filter="wipe(down)">
                                      <p:cBhvr>
                                        <p:cTn id="30" dur="2000"/>
                                        <p:tgtEl>
                                          <p:spTgt spid="609294"/>
                                        </p:tgtEl>
                                      </p:cBhvr>
                                    </p:animEffec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09295"/>
                                        </p:tgtEl>
                                        <p:attrNameLst>
                                          <p:attrName>style.visibility</p:attrName>
                                        </p:attrNameLst>
                                      </p:cBhvr>
                                      <p:to>
                                        <p:strVal val="visible"/>
                                      </p:to>
                                    </p:set>
                                    <p:animEffect transition="in" filter="wipe(up)">
                                      <p:cBhvr>
                                        <p:cTn id="37" dur="2000"/>
                                        <p:tgtEl>
                                          <p:spTgt spid="609295"/>
                                        </p:tgtEl>
                                      </p:cBhvr>
                                    </p:animEffec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09296"/>
                                        </p:tgtEl>
                                        <p:attrNameLst>
                                          <p:attrName>style.visibility</p:attrName>
                                        </p:attrNameLst>
                                      </p:cBhvr>
                                      <p:to>
                                        <p:strVal val="visible"/>
                                      </p:to>
                                    </p:set>
                                    <p:animEffect transition="in" filter="wipe(up)">
                                      <p:cBhvr>
                                        <p:cTn id="44" dur="2000"/>
                                        <p:tgtEl>
                                          <p:spTgt spid="609296"/>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8" name="Rectangle 3"/>
          <p:cNvSpPr>
            <a:spLocks noGrp="1" noChangeArrowheads="1"/>
          </p:cNvSpPr>
          <p:nvPr>
            <p:ph type="title"/>
          </p:nvPr>
        </p:nvSpPr>
        <p:spPr/>
        <p:txBody>
          <a:bodyPr/>
          <a:lstStyle/>
          <a:p>
            <a:pPr eaLnBrk="1" hangingPunct="1">
              <a:defRPr/>
            </a:pPr>
            <a:r>
              <a:rPr lang="en-US" sz="2800" dirty="0" smtClean="0">
                <a:solidFill>
                  <a:srgbClr val="0033CC"/>
                </a:solidFill>
                <a:effectLst>
                  <a:outerShdw blurRad="38100" dist="38100" dir="2700000" algn="tl">
                    <a:srgbClr val="000000">
                      <a:alpha val="43137"/>
                    </a:srgbClr>
                  </a:outerShdw>
                </a:effectLst>
              </a:rPr>
              <a:t>Carnot Theorem:  Maximum efficiency results from a particular energy cycle:</a:t>
            </a:r>
            <a:br>
              <a:rPr lang="en-US" sz="2800" dirty="0" smtClean="0">
                <a:solidFill>
                  <a:srgbClr val="0033CC"/>
                </a:solidFill>
                <a:effectLst>
                  <a:outerShdw blurRad="38100" dist="38100" dir="2700000" algn="tl">
                    <a:srgbClr val="000000">
                      <a:alpha val="43137"/>
                    </a:srgbClr>
                  </a:outerShdw>
                </a:effectLst>
              </a:rPr>
            </a:br>
            <a:endParaRPr lang="en-US" sz="2800" dirty="0" smtClean="0">
              <a:solidFill>
                <a:srgbClr val="0033CC"/>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lstStyle/>
          <a:p>
            <a:pPr eaLnBrk="1" hangingPunct="1">
              <a:buSzPct val="70000"/>
              <a:buBlip>
                <a:blip r:embed="rId4"/>
              </a:buBlip>
            </a:pPr>
            <a:r>
              <a:rPr lang="en-US" dirty="0" smtClean="0">
                <a:solidFill>
                  <a:srgbClr val="002060"/>
                </a:solidFill>
              </a:rPr>
              <a:t>Isothermal expansion</a:t>
            </a:r>
          </a:p>
          <a:p>
            <a:pPr eaLnBrk="1" hangingPunct="1">
              <a:buSzPct val="70000"/>
              <a:buBlip>
                <a:blip r:embed="rId4"/>
              </a:buBlip>
            </a:pPr>
            <a:r>
              <a:rPr lang="en-US" dirty="0" smtClean="0">
                <a:solidFill>
                  <a:srgbClr val="002060"/>
                </a:solidFill>
              </a:rPr>
              <a:t>Adiabatic expansion</a:t>
            </a:r>
          </a:p>
          <a:p>
            <a:pPr eaLnBrk="1" hangingPunct="1">
              <a:buSzPct val="70000"/>
              <a:buBlip>
                <a:blip r:embed="rId4"/>
              </a:buBlip>
            </a:pPr>
            <a:r>
              <a:rPr lang="en-US" dirty="0" smtClean="0">
                <a:solidFill>
                  <a:srgbClr val="002060"/>
                </a:solidFill>
              </a:rPr>
              <a:t>Isothermal compression</a:t>
            </a:r>
          </a:p>
          <a:p>
            <a:pPr eaLnBrk="1" hangingPunct="1">
              <a:buSzPct val="70000"/>
              <a:buBlip>
                <a:blip r:embed="rId4"/>
              </a:buBlip>
            </a:pPr>
            <a:r>
              <a:rPr lang="en-US" dirty="0" smtClean="0">
                <a:solidFill>
                  <a:srgbClr val="002060"/>
                </a:solidFill>
              </a:rPr>
              <a:t>Adiabatic compression</a:t>
            </a:r>
          </a:p>
          <a:p>
            <a:pPr eaLnBrk="1" hangingPunct="1"/>
            <a:endParaRPr lang="en-US" dirty="0" smtClean="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charset="0"/>
                <a:ea typeface="+mn-ea"/>
                <a:cs typeface="+mn-cs"/>
              </a:rPr>
              <a:t>Note:  Last leg is not adiabatic in </a:t>
            </a:r>
            <a:r>
              <a:rPr kumimoji="0" lang="en-US" sz="1800" b="0" i="0" u="none" strike="noStrike" kern="1200" cap="none" spc="0" normalizeH="0" baseline="0" noProof="0" dirty="0" smtClean="0">
                <a:ln>
                  <a:noFill/>
                </a:ln>
                <a:solidFill>
                  <a:srgbClr val="002060"/>
                </a:solidFill>
                <a:effectLst/>
                <a:uLnTx/>
                <a:uFillTx/>
                <a:latin typeface="Arial" charset="0"/>
                <a:ea typeface="+mn-ea"/>
                <a:cs typeface="+mn-cs"/>
              </a:rPr>
              <a:t>hurricanes: </a:t>
            </a:r>
            <a:r>
              <a:rPr kumimoji="0" lang="en-US" sz="1800" b="0" i="0" u="none" strike="noStrike" kern="1200" cap="none" spc="0" normalizeH="0" baseline="0" noProof="0" dirty="0">
                <a:ln>
                  <a:noFill/>
                </a:ln>
                <a:solidFill>
                  <a:srgbClr val="002060"/>
                </a:solidFill>
                <a:effectLst/>
                <a:uLnTx/>
                <a:uFillTx/>
                <a:latin typeface="Arial" charset="0"/>
                <a:ea typeface="+mn-ea"/>
                <a:cs typeface="+mn-cs"/>
              </a:rPr>
              <a:t>Air cools </a:t>
            </a:r>
            <a:r>
              <a:rPr kumimoji="0" lang="en-US" sz="1800" b="0" i="0" u="none" strike="noStrike" kern="1200" cap="none" spc="0" normalizeH="0" baseline="0" noProof="0" dirty="0" err="1">
                <a:ln>
                  <a:noFill/>
                </a:ln>
                <a:solidFill>
                  <a:srgbClr val="002060"/>
                </a:solidFill>
                <a:effectLst/>
                <a:uLnTx/>
                <a:uFillTx/>
                <a:latin typeface="Arial" charset="0"/>
                <a:ea typeface="+mn-ea"/>
                <a:cs typeface="+mn-cs"/>
              </a:rPr>
              <a:t>radiatively</a:t>
            </a:r>
            <a:r>
              <a:rPr kumimoji="0" lang="en-US" sz="1800" b="0" i="0" u="none" strike="noStrike" kern="1200" cap="none" spc="0" normalizeH="0" baseline="0" noProof="0" dirty="0">
                <a:ln>
                  <a:noFill/>
                </a:ln>
                <a:solidFill>
                  <a:srgbClr val="002060"/>
                </a:solidFill>
                <a:effectLst/>
                <a:uLnTx/>
                <a:uFillTx/>
                <a:latin typeface="Arial" charset="0"/>
                <a:ea typeface="+mn-ea"/>
                <a:cs typeface="+mn-cs"/>
              </a:rPr>
              <a:t>. But since </a:t>
            </a:r>
            <a:r>
              <a:rPr kumimoji="0" lang="en-US" sz="1800" b="0" i="0" u="none" strike="noStrike" kern="1200" cap="none" spc="0" normalizeH="0" baseline="0" noProof="0" dirty="0" smtClean="0">
                <a:ln>
                  <a:noFill/>
                </a:ln>
                <a:solidFill>
                  <a:srgbClr val="002060"/>
                </a:solidFill>
                <a:effectLst/>
                <a:uLnTx/>
                <a:uFillTx/>
                <a:latin typeface="Arial" charset="0"/>
                <a:ea typeface="+mn-ea"/>
                <a:cs typeface="+mn-cs"/>
              </a:rPr>
              <a:t>the environmental </a:t>
            </a:r>
            <a:r>
              <a:rPr kumimoji="0" lang="en-US" sz="1800" b="0" i="0" u="none" strike="noStrike" kern="1200" cap="none" spc="0" normalizeH="0" baseline="0" noProof="0" dirty="0">
                <a:ln>
                  <a:noFill/>
                </a:ln>
                <a:solidFill>
                  <a:srgbClr val="002060"/>
                </a:solidFill>
                <a:effectLst/>
                <a:uLnTx/>
                <a:uFillTx/>
                <a:latin typeface="Arial" charset="0"/>
                <a:ea typeface="+mn-ea"/>
                <a:cs typeface="+mn-cs"/>
              </a:rPr>
              <a:t>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334000"/>
            <a:ext cx="51054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charset="0"/>
                <a:ea typeface="+mn-ea"/>
                <a:cs typeface="+mn-cs"/>
              </a:rPr>
              <a:t>Maximum rate of </a:t>
            </a:r>
            <a:r>
              <a:rPr kumimoji="0" lang="en-US" sz="1800" b="0" i="0" u="none" strike="noStrike" kern="1200" cap="none" spc="0" normalizeH="0" baseline="0" noProof="0" dirty="0" smtClean="0">
                <a:ln>
                  <a:noFill/>
                </a:ln>
                <a:solidFill>
                  <a:srgbClr val="002060"/>
                </a:solidFill>
                <a:effectLst/>
                <a:uLnTx/>
                <a:uFillTx/>
                <a:latin typeface="Arial" charset="0"/>
                <a:ea typeface="+mn-ea"/>
                <a:cs typeface="+mn-cs"/>
              </a:rPr>
              <a:t>energy production:</a:t>
            </a:r>
            <a:endParaRPr kumimoji="0" lang="en-US" sz="1800" b="0" i="0" u="none" strike="noStrike" kern="1200" cap="none" spc="0" normalizeH="0" baseline="0" noProof="0" dirty="0">
              <a:ln>
                <a:noFill/>
              </a:ln>
              <a:solidFill>
                <a:srgbClr val="002060"/>
              </a:solidFill>
              <a:effectLst/>
              <a:uLnTx/>
              <a:uFillTx/>
              <a:latin typeface="Arial" charset="0"/>
              <a:ea typeface="+mn-ea"/>
              <a:cs typeface="+mn-cs"/>
            </a:endParaRPr>
          </a:p>
        </p:txBody>
      </p:sp>
      <p:graphicFrame>
        <p:nvGraphicFramePr>
          <p:cNvPr id="1026" name="Object 7"/>
          <p:cNvGraphicFramePr>
            <a:graphicFrameLocks noChangeAspect="1"/>
          </p:cNvGraphicFramePr>
          <p:nvPr/>
        </p:nvGraphicFramePr>
        <p:xfrm>
          <a:off x="3429000" y="5562600"/>
          <a:ext cx="2144713" cy="1089025"/>
        </p:xfrm>
        <a:graphic>
          <a:graphicData uri="http://schemas.openxmlformats.org/presentationml/2006/ole">
            <mc:AlternateContent xmlns:mc="http://schemas.openxmlformats.org/markup-compatibility/2006">
              <mc:Choice xmlns:v="urn:schemas-microsoft-com:vml" Requires="v">
                <p:oleObj spid="_x0000_s137231" name="Equation" r:id="rId5" imgW="850680" imgH="431640" progId="Equation.DSMT4">
                  <p:embed/>
                </p:oleObj>
              </mc:Choice>
              <mc:Fallback>
                <p:oleObj name="Equation" r:id="rId5" imgW="850680" imgH="431640" progId="Equation.DSMT4">
                  <p:embed/>
                  <p:pic>
                    <p:nvPicPr>
                      <p:cNvPr id="1026"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562600"/>
                        <a:ext cx="2144713"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07101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ntropy_temperature"/>
          <p:cNvPicPr>
            <a:picLocks noGrp="1" noChangeAspect="1" noChangeArrowheads="1"/>
          </p:cNvPicPr>
          <p:nvPr>
            <p:ph idx="4294967295"/>
          </p:nvPr>
        </p:nvPicPr>
        <p:blipFill>
          <a:blip r:embed="rId3" cstate="print"/>
          <a:srcRect/>
          <a:stretch>
            <a:fillRect/>
          </a:stretch>
        </p:blipFill>
        <p:spPr>
          <a:xfrm>
            <a:off x="533400" y="762000"/>
            <a:ext cx="7848600" cy="5443538"/>
          </a:xfrm>
          <a:noFill/>
        </p:spPr>
      </p:pic>
    </p:spTree>
    <p:extLst>
      <p:ext uri="{BB962C8B-B14F-4D97-AF65-F5344CB8AC3E}">
        <p14:creationId xmlns:p14="http://schemas.microsoft.com/office/powerpoint/2010/main" val="2066061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457200" y="381000"/>
            <a:ext cx="64770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Arial" charset="0"/>
                <a:ea typeface="+mn-ea"/>
                <a:cs typeface="+mn-cs"/>
              </a:rPr>
              <a:t>Total rate of heat input to hurricane:</a:t>
            </a:r>
          </a:p>
        </p:txBody>
      </p:sp>
      <p:graphicFrame>
        <p:nvGraphicFramePr>
          <p:cNvPr id="2050" name="Object 3"/>
          <p:cNvGraphicFramePr>
            <a:graphicFrameLocks noChangeAspect="1"/>
          </p:cNvGraphicFramePr>
          <p:nvPr/>
        </p:nvGraphicFramePr>
        <p:xfrm>
          <a:off x="381000" y="914400"/>
          <a:ext cx="8153400" cy="1004888"/>
        </p:xfrm>
        <a:graphic>
          <a:graphicData uri="http://schemas.openxmlformats.org/presentationml/2006/ole">
            <mc:AlternateContent xmlns:mc="http://schemas.openxmlformats.org/markup-compatibility/2006">
              <mc:Choice xmlns:v="urn:schemas-microsoft-com:vml" Requires="v">
                <p:oleObj spid="_x0000_s138268" name="Equation" r:id="rId4" imgW="2679480" imgH="330120" progId="Equation.DSMT4">
                  <p:embed/>
                </p:oleObj>
              </mc:Choice>
              <mc:Fallback>
                <p:oleObj name="Equation" r:id="rId4" imgW="2679480" imgH="330120" progId="Equation.DSMT4">
                  <p:embed/>
                  <p:pic>
                    <p:nvPicPr>
                      <p:cNvPr id="205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14400"/>
                        <a:ext cx="8153400" cy="1004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 Box 4"/>
          <p:cNvSpPr txBox="1">
            <a:spLocks noChangeArrowheads="1"/>
          </p:cNvSpPr>
          <p:nvPr/>
        </p:nvSpPr>
        <p:spPr bwMode="auto">
          <a:xfrm>
            <a:off x="2971800" y="2209800"/>
            <a:ext cx="27432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9999"/>
                </a:solidFill>
                <a:effectLst/>
                <a:uLnTx/>
                <a:uFillTx/>
                <a:latin typeface="Arial" charset="0"/>
                <a:ea typeface="+mn-ea"/>
                <a:cs typeface="+mn-cs"/>
              </a:rPr>
              <a:t>Surface enthalpy flux</a:t>
            </a:r>
          </a:p>
        </p:txBody>
      </p:sp>
      <p:sp>
        <p:nvSpPr>
          <p:cNvPr id="2054" name="Text Box 5"/>
          <p:cNvSpPr txBox="1">
            <a:spLocks noChangeArrowheads="1"/>
          </p:cNvSpPr>
          <p:nvPr/>
        </p:nvSpPr>
        <p:spPr bwMode="auto">
          <a:xfrm>
            <a:off x="6019800" y="2057400"/>
            <a:ext cx="15240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9999"/>
                </a:solidFill>
                <a:effectLst/>
                <a:uLnTx/>
                <a:uFillTx/>
                <a:latin typeface="Arial" charset="0"/>
                <a:ea typeface="+mn-ea"/>
                <a:cs typeface="+mn-cs"/>
              </a:rPr>
              <a:t>Dissipative heating</a:t>
            </a:r>
          </a:p>
        </p:txBody>
      </p:sp>
      <p:sp>
        <p:nvSpPr>
          <p:cNvPr id="2055" name="Line 6"/>
          <p:cNvSpPr>
            <a:spLocks noChangeShapeType="1"/>
          </p:cNvSpPr>
          <p:nvPr/>
        </p:nvSpPr>
        <p:spPr bwMode="auto">
          <a:xfrm flipV="1">
            <a:off x="3886200" y="1752600"/>
            <a:ext cx="0" cy="38100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56" name="Line 7"/>
          <p:cNvSpPr>
            <a:spLocks noChangeShapeType="1"/>
          </p:cNvSpPr>
          <p:nvPr/>
        </p:nvSpPr>
        <p:spPr bwMode="auto">
          <a:xfrm flipV="1">
            <a:off x="6629400" y="1752600"/>
            <a:ext cx="228600" cy="30480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57" name="Text Box 8"/>
          <p:cNvSpPr txBox="1">
            <a:spLocks noChangeArrowheads="1"/>
          </p:cNvSpPr>
          <p:nvPr/>
        </p:nvSpPr>
        <p:spPr bwMode="auto">
          <a:xfrm>
            <a:off x="228600" y="3124200"/>
            <a:ext cx="8610600" cy="830997"/>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charset="0"/>
                <a:ea typeface="+mn-ea"/>
                <a:cs typeface="+mn-cs"/>
              </a:rPr>
              <a:t>In steady state, </a:t>
            </a:r>
            <a:r>
              <a:rPr kumimoji="0" lang="en-US" sz="2400" b="0" i="0" u="none" strike="noStrike" kern="1200" cap="none" spc="0" normalizeH="0" baseline="0" noProof="0" dirty="0" smtClean="0">
                <a:ln>
                  <a:noFill/>
                </a:ln>
                <a:solidFill>
                  <a:srgbClr val="002060"/>
                </a:solidFill>
                <a:effectLst/>
                <a:uLnTx/>
                <a:uFillTx/>
                <a:latin typeface="Arial" charset="0"/>
                <a:ea typeface="+mn-ea"/>
                <a:cs typeface="+mn-cs"/>
              </a:rPr>
              <a:t>energy production </a:t>
            </a:r>
            <a:r>
              <a:rPr kumimoji="0" lang="en-US" sz="2400" b="0" i="0" u="none" strike="noStrike" kern="1200" cap="none" spc="0" normalizeH="0" baseline="0" noProof="0" dirty="0">
                <a:ln>
                  <a:noFill/>
                </a:ln>
                <a:solidFill>
                  <a:srgbClr val="002060"/>
                </a:solidFill>
                <a:effectLst/>
                <a:uLnTx/>
                <a:uFillTx/>
                <a:latin typeface="Arial" charset="0"/>
                <a:ea typeface="+mn-ea"/>
                <a:cs typeface="+mn-cs"/>
              </a:rPr>
              <a:t>is used to balance frictional dissipation:</a:t>
            </a:r>
          </a:p>
        </p:txBody>
      </p:sp>
      <p:graphicFrame>
        <p:nvGraphicFramePr>
          <p:cNvPr id="2051" name="Object 9"/>
          <p:cNvGraphicFramePr>
            <a:graphicFrameLocks noChangeAspect="1"/>
          </p:cNvGraphicFramePr>
          <p:nvPr/>
        </p:nvGraphicFramePr>
        <p:xfrm>
          <a:off x="1789113" y="4343400"/>
          <a:ext cx="4878387" cy="982663"/>
        </p:xfrm>
        <a:graphic>
          <a:graphicData uri="http://schemas.openxmlformats.org/presentationml/2006/ole">
            <mc:AlternateContent xmlns:mc="http://schemas.openxmlformats.org/markup-compatibility/2006">
              <mc:Choice xmlns:v="urn:schemas-microsoft-com:vml" Requires="v">
                <p:oleObj spid="_x0000_s138269" name="Equation" r:id="rId6" imgW="1638000" imgH="330120" progId="Equation.DSMT4">
                  <p:embed/>
                </p:oleObj>
              </mc:Choice>
              <mc:Fallback>
                <p:oleObj name="Equation" r:id="rId6" imgW="1638000" imgH="330120" progId="Equation.DSMT4">
                  <p:embed/>
                  <p:pic>
                    <p:nvPicPr>
                      <p:cNvPr id="2051"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9113" y="4343400"/>
                        <a:ext cx="4878387"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595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609600"/>
            <a:ext cx="7696200" cy="4572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charset="0"/>
                <a:ea typeface="+mn-ea"/>
                <a:cs typeface="+mn-cs"/>
              </a:rPr>
              <a:t>Differential Carnot Cycle</a:t>
            </a:r>
            <a:endParaRPr kumimoji="0" lang="en-US" sz="2400" b="0" i="0" u="none" strike="noStrike" kern="1200" cap="none" spc="0" normalizeH="0" baseline="0" noProof="0" dirty="0">
              <a:ln>
                <a:noFill/>
              </a:ln>
              <a:solidFill>
                <a:srgbClr val="0033CC"/>
              </a:solidFill>
              <a:effectLst/>
              <a:uLnTx/>
              <a:uFillTx/>
              <a:latin typeface="Arial" charset="0"/>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3052"/>
            <a:ext cx="9144000" cy="3811896"/>
          </a:xfrm>
          <a:prstGeom prst="rect">
            <a:avLst/>
          </a:prstGeom>
        </p:spPr>
      </p:pic>
    </p:spTree>
    <p:extLst>
      <p:ext uri="{BB962C8B-B14F-4D97-AF65-F5344CB8AC3E}">
        <p14:creationId xmlns:p14="http://schemas.microsoft.com/office/powerpoint/2010/main" val="319742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3052"/>
            <a:ext cx="9144000" cy="3811896"/>
          </a:xfrm>
          <a:prstGeom prst="rect">
            <a:avLst/>
          </a:prstGeom>
        </p:spPr>
      </p:pic>
    </p:spTree>
    <p:extLst>
      <p:ext uri="{BB962C8B-B14F-4D97-AF65-F5344CB8AC3E}">
        <p14:creationId xmlns:p14="http://schemas.microsoft.com/office/powerpoint/2010/main" val="2358059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extLst/>
          </p:nvPr>
        </p:nvGraphicFramePr>
        <p:xfrm>
          <a:off x="990600" y="2379794"/>
          <a:ext cx="7250113" cy="1035731"/>
        </p:xfrm>
        <a:graphic>
          <a:graphicData uri="http://schemas.openxmlformats.org/presentationml/2006/ole">
            <mc:AlternateContent xmlns:mc="http://schemas.openxmlformats.org/markup-compatibility/2006">
              <mc:Choice xmlns:v="urn:schemas-microsoft-com:vml" Requires="v">
                <p:oleObj spid="_x0000_s139318" name="Equation" r:id="rId4" imgW="3022560" imgH="431640" progId="Equation.DSMT4">
                  <p:embed/>
                </p:oleObj>
              </mc:Choice>
              <mc:Fallback>
                <p:oleObj name="Equation" r:id="rId4" imgW="3022560" imgH="431640" progId="Equation.DSMT4">
                  <p:embed/>
                  <p:pic>
                    <p:nvPicPr>
                      <p:cNvPr id="3074" name="Object 3"/>
                      <p:cNvPicPr>
                        <a:picLocks noChangeAspect="1" noChangeArrowheads="1"/>
                      </p:cNvPicPr>
                      <p:nvPr/>
                    </p:nvPicPr>
                    <p:blipFill>
                      <a:blip r:embed="rId5"/>
                      <a:srcRect/>
                      <a:stretch>
                        <a:fillRect/>
                      </a:stretch>
                    </p:blipFill>
                    <p:spPr bwMode="auto">
                      <a:xfrm>
                        <a:off x="990600" y="2379794"/>
                        <a:ext cx="7250113" cy="1035731"/>
                      </a:xfrm>
                      <a:prstGeom prst="rect">
                        <a:avLst/>
                      </a:prstGeom>
                      <a:noFill/>
                      <a:extLst/>
                    </p:spPr>
                  </p:pic>
                </p:oleObj>
              </mc:Fallback>
            </mc:AlternateContent>
          </a:graphicData>
        </a:graphic>
      </p:graphicFrame>
      <p:graphicFrame>
        <p:nvGraphicFramePr>
          <p:cNvPr id="3075" name="Object 5"/>
          <p:cNvGraphicFramePr>
            <a:graphicFrameLocks noChangeAspect="1"/>
          </p:cNvGraphicFramePr>
          <p:nvPr>
            <p:extLst/>
          </p:nvPr>
        </p:nvGraphicFramePr>
        <p:xfrm>
          <a:off x="1447800" y="4114800"/>
          <a:ext cx="6042025" cy="1328738"/>
        </p:xfrm>
        <a:graphic>
          <a:graphicData uri="http://schemas.openxmlformats.org/presentationml/2006/ole">
            <mc:AlternateContent xmlns:mc="http://schemas.openxmlformats.org/markup-compatibility/2006">
              <mc:Choice xmlns:v="urn:schemas-microsoft-com:vml" Requires="v">
                <p:oleObj spid="_x0000_s139319" name="Equation" r:id="rId6" imgW="2234880" imgH="495000" progId="Equation.DSMT4">
                  <p:embed/>
                </p:oleObj>
              </mc:Choice>
              <mc:Fallback>
                <p:oleObj name="Equation" r:id="rId6" imgW="2234880" imgH="495000" progId="Equation.DSMT4">
                  <p:embed/>
                  <p:pic>
                    <p:nvPicPr>
                      <p:cNvPr id="3075" name="Object 5"/>
                      <p:cNvPicPr>
                        <a:picLocks noChangeAspect="1" noChangeArrowheads="1"/>
                      </p:cNvPicPr>
                      <p:nvPr/>
                    </p:nvPicPr>
                    <p:blipFill>
                      <a:blip r:embed="rId7"/>
                      <a:srcRect/>
                      <a:stretch>
                        <a:fillRect/>
                      </a:stretch>
                    </p:blipFill>
                    <p:spPr bwMode="auto">
                      <a:xfrm>
                        <a:off x="1447800" y="4114800"/>
                        <a:ext cx="6042025"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nvPr>
        </p:nvGraphicFramePr>
        <p:xfrm>
          <a:off x="3315752" y="204787"/>
          <a:ext cx="2094448" cy="1081005"/>
        </p:xfrm>
        <a:graphic>
          <a:graphicData uri="http://schemas.openxmlformats.org/presentationml/2006/ole">
            <mc:AlternateContent xmlns:mc="http://schemas.openxmlformats.org/markup-compatibility/2006">
              <mc:Choice xmlns:v="urn:schemas-microsoft-com:vml" Requires="v">
                <p:oleObj spid="_x0000_s139320" name="Equation" r:id="rId8" imgW="787320" imgH="406080" progId="Equation.DSMT4">
                  <p:embed/>
                </p:oleObj>
              </mc:Choice>
              <mc:Fallback>
                <p:oleObj name="Equation" r:id="rId8" imgW="787320" imgH="406080" progId="Equation.DSMT4">
                  <p:embed/>
                  <p:pic>
                    <p:nvPicPr>
                      <p:cNvPr id="2" name="Object 1"/>
                      <p:cNvPicPr/>
                      <p:nvPr/>
                    </p:nvPicPr>
                    <p:blipFill>
                      <a:blip r:embed="rId9"/>
                      <a:stretch>
                        <a:fillRect/>
                      </a:stretch>
                    </p:blipFill>
                    <p:spPr>
                      <a:xfrm>
                        <a:off x="3315752" y="204787"/>
                        <a:ext cx="2094448" cy="1081005"/>
                      </a:xfrm>
                      <a:prstGeom prst="rect">
                        <a:avLst/>
                      </a:prstGeom>
                    </p:spPr>
                  </p:pic>
                </p:oleObj>
              </mc:Fallback>
            </mc:AlternateContent>
          </a:graphicData>
        </a:graphic>
      </p:graphicFrame>
      <p:sp>
        <p:nvSpPr>
          <p:cNvPr id="3" name="TextBox 2"/>
          <p:cNvSpPr txBox="1"/>
          <p:nvPr/>
        </p:nvSpPr>
        <p:spPr>
          <a:xfrm>
            <a:off x="990600" y="5638800"/>
            <a:ext cx="70104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Note that this is valid between </a:t>
            </a:r>
            <a:r>
              <a:rPr kumimoji="0" lang="en-US" sz="2400" b="0" i="1" u="none" strike="noStrike" kern="1200" cap="none" spc="0" normalizeH="0" baseline="0" noProof="0" dirty="0" smtClean="0">
                <a:ln>
                  <a:noFill/>
                </a:ln>
                <a:solidFill>
                  <a:srgbClr val="000000"/>
                </a:solidFill>
                <a:effectLst/>
                <a:uLnTx/>
                <a:uFillTx/>
                <a:latin typeface="Arial" charset="0"/>
                <a:ea typeface="+mn-ea"/>
                <a:cs typeface="+mn-cs"/>
              </a:rPr>
              <a:t>ANY</a:t>
            </a:r>
            <a:r>
              <a:rPr kumimoji="0" lang="en-US" sz="2400" b="0" i="0" u="none" strike="noStrike" kern="1200" cap="none" spc="0" normalizeH="0" baseline="0" noProof="0" dirty="0" smtClean="0">
                <a:ln>
                  <a:noFill/>
                </a:ln>
                <a:solidFill>
                  <a:srgbClr val="000000"/>
                </a:solidFill>
                <a:effectLst/>
                <a:uLnTx/>
                <a:uFillTx/>
                <a:latin typeface="Arial" charset="0"/>
                <a:ea typeface="+mn-ea"/>
                <a:cs typeface="+mn-cs"/>
              </a:rPr>
              <a:t> two streamlines in the region of ascent</a:t>
            </a: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extBox 3"/>
          <p:cNvSpPr txBox="1"/>
          <p:nvPr/>
        </p:nvSpPr>
        <p:spPr>
          <a:xfrm>
            <a:off x="5611812" y="3657600"/>
            <a:ext cx="2438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33CC"/>
                </a:solidFill>
                <a:effectLst/>
                <a:uLnTx/>
                <a:uFillTx/>
                <a:latin typeface="Arial" charset="0"/>
                <a:ea typeface="+mn-ea"/>
                <a:cs typeface="+mn-cs"/>
              </a:rPr>
              <a:t>Internally determined</a:t>
            </a:r>
            <a:endParaRPr kumimoji="0" lang="en-US" sz="1800" b="0" i="0" u="none" strike="noStrike" kern="1200" cap="none" spc="0" normalizeH="0" baseline="0" noProof="0" dirty="0">
              <a:ln>
                <a:noFill/>
              </a:ln>
              <a:solidFill>
                <a:srgbClr val="0033CC"/>
              </a:solidFill>
              <a:effectLst/>
              <a:uLnTx/>
              <a:uFillTx/>
              <a:latin typeface="Arial" charset="0"/>
              <a:ea typeface="+mn-ea"/>
              <a:cs typeface="+mn-cs"/>
            </a:endParaRPr>
          </a:p>
        </p:txBody>
      </p:sp>
      <p:cxnSp>
        <p:nvCxnSpPr>
          <p:cNvPr id="6" name="Straight Arrow Connector 5"/>
          <p:cNvCxnSpPr/>
          <p:nvPr/>
        </p:nvCxnSpPr>
        <p:spPr>
          <a:xfrm flipH="1">
            <a:off x="5688012" y="4026932"/>
            <a:ext cx="533400" cy="3926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02412" y="4005862"/>
            <a:ext cx="533400" cy="5450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extLst/>
          </p:nvPr>
        </p:nvGraphicFramePr>
        <p:xfrm>
          <a:off x="914400" y="1356647"/>
          <a:ext cx="7558879" cy="898608"/>
        </p:xfrm>
        <a:graphic>
          <a:graphicData uri="http://schemas.openxmlformats.org/presentationml/2006/ole">
            <mc:AlternateContent xmlns:mc="http://schemas.openxmlformats.org/markup-compatibility/2006">
              <mc:Choice xmlns:v="urn:schemas-microsoft-com:vml" Requires="v">
                <p:oleObj spid="_x0000_s139321" name="Equation" r:id="rId10" imgW="3632040" imgH="431640" progId="Equation.DSMT4">
                  <p:embed/>
                </p:oleObj>
              </mc:Choice>
              <mc:Fallback>
                <p:oleObj name="Equation" r:id="rId10" imgW="3632040" imgH="431640" progId="Equation.DSMT4">
                  <p:embed/>
                  <p:pic>
                    <p:nvPicPr>
                      <p:cNvPr id="5" name="Object 4"/>
                      <p:cNvPicPr/>
                      <p:nvPr/>
                    </p:nvPicPr>
                    <p:blipFill>
                      <a:blip r:embed="rId11"/>
                      <a:stretch>
                        <a:fillRect/>
                      </a:stretch>
                    </p:blipFill>
                    <p:spPr>
                      <a:xfrm>
                        <a:off x="914400" y="1356647"/>
                        <a:ext cx="7558879" cy="898608"/>
                      </a:xfrm>
                      <a:prstGeom prst="rect">
                        <a:avLst/>
                      </a:prstGeom>
                    </p:spPr>
                  </p:pic>
                </p:oleObj>
              </mc:Fallback>
            </mc:AlternateContent>
          </a:graphicData>
        </a:graphic>
      </p:graphicFrame>
    </p:spTree>
    <p:extLst>
      <p:ext uri="{BB962C8B-B14F-4D97-AF65-F5344CB8AC3E}">
        <p14:creationId xmlns:p14="http://schemas.microsoft.com/office/powerpoint/2010/main" val="39978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143000"/>
            <a:ext cx="7334618" cy="5269639"/>
          </a:xfrm>
          <a:prstGeom prst="rect">
            <a:avLst/>
          </a:prstGeom>
        </p:spPr>
      </p:pic>
      <p:sp>
        <p:nvSpPr>
          <p:cNvPr id="3" name="TextBox 2"/>
          <p:cNvSpPr txBox="1"/>
          <p:nvPr/>
        </p:nvSpPr>
        <p:spPr>
          <a:xfrm>
            <a:off x="304800" y="228600"/>
            <a:ext cx="845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charset="0"/>
                <a:ea typeface="+mn-ea"/>
                <a:cs typeface="+mn-cs"/>
              </a:rPr>
              <a:t>Simulations with cloud-permitting axisymmetric model for different horizontal mixing lengths</a:t>
            </a:r>
            <a:endParaRPr kumimoji="0" lang="en-US" sz="2400" b="0" i="0" u="none" strike="noStrike" kern="1200" cap="none" spc="0" normalizeH="0" baseline="0" noProof="0" dirty="0">
              <a:ln>
                <a:noFill/>
              </a:ln>
              <a:solidFill>
                <a:srgbClr val="0033CC"/>
              </a:solidFill>
              <a:effectLst/>
              <a:uLnTx/>
              <a:uFillTx/>
              <a:latin typeface="Arial" charset="0"/>
              <a:ea typeface="+mn-ea"/>
              <a:cs typeface="+mn-cs"/>
            </a:endParaRPr>
          </a:p>
        </p:txBody>
      </p:sp>
      <p:sp>
        <p:nvSpPr>
          <p:cNvPr id="4" name="TextBox 3"/>
          <p:cNvSpPr txBox="1"/>
          <p:nvPr/>
        </p:nvSpPr>
        <p:spPr>
          <a:xfrm>
            <a:off x="2514600" y="6477000"/>
            <a:ext cx="6248400" cy="369332"/>
          </a:xfrm>
          <a:prstGeom prst="rect">
            <a:avLst/>
          </a:prstGeom>
          <a:noFill/>
        </p:spPr>
        <p:txBody>
          <a:bodyPr wrap="square" rtlCol="0">
            <a:spAutoFit/>
          </a:bodyPr>
          <a:lstStyle/>
          <a:p>
            <a:r>
              <a:rPr lang="en-US" sz="1800" dirty="0" smtClean="0"/>
              <a:t>Rousseau-</a:t>
            </a:r>
            <a:r>
              <a:rPr lang="en-US" sz="1800" dirty="0" err="1" smtClean="0"/>
              <a:t>Rizzi</a:t>
            </a:r>
            <a:r>
              <a:rPr lang="en-US" sz="1800" dirty="0" smtClean="0"/>
              <a:t> and Emanuel, </a:t>
            </a:r>
            <a:r>
              <a:rPr lang="en-US" sz="1800" i="1" dirty="0" smtClean="0"/>
              <a:t>J. Atmos. Sci</a:t>
            </a:r>
            <a:r>
              <a:rPr lang="en-US" sz="1800" dirty="0" smtClean="0"/>
              <a:t>., 2019</a:t>
            </a:r>
            <a:endParaRPr lang="en-US" sz="1800" dirty="0"/>
          </a:p>
        </p:txBody>
      </p:sp>
    </p:spTree>
    <p:extLst>
      <p:ext uri="{BB962C8B-B14F-4D97-AF65-F5344CB8AC3E}">
        <p14:creationId xmlns:p14="http://schemas.microsoft.com/office/powerpoint/2010/main" val="3649607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457200" y="228600"/>
            <a:ext cx="8229600" cy="990600"/>
          </a:xfrm>
        </p:spPr>
        <p:txBody>
          <a:bodyPr/>
          <a:lstStyle/>
          <a:p>
            <a:pPr eaLnBrk="1" hangingPunct="1">
              <a:defRPr/>
            </a:pPr>
            <a:r>
              <a:rPr lang="en-US" dirty="0" smtClean="0">
                <a:solidFill>
                  <a:srgbClr val="0033CC"/>
                </a:solidFill>
                <a:effectLst>
                  <a:outerShdw blurRad="38100" dist="38100" dir="2700000" algn="tl">
                    <a:srgbClr val="000000">
                      <a:alpha val="43137"/>
                    </a:srgbClr>
                  </a:outerShdw>
                </a:effectLst>
              </a:rPr>
              <a:t>Program</a:t>
            </a:r>
          </a:p>
        </p:txBody>
      </p:sp>
      <p:sp>
        <p:nvSpPr>
          <p:cNvPr id="13316" name="Rectangle 3"/>
          <p:cNvSpPr>
            <a:spLocks noGrp="1" noChangeArrowheads="1"/>
          </p:cNvSpPr>
          <p:nvPr>
            <p:ph type="body" sz="half" idx="1"/>
          </p:nvPr>
        </p:nvSpPr>
        <p:spPr>
          <a:xfrm>
            <a:off x="518652" y="1981200"/>
            <a:ext cx="8153400" cy="4267200"/>
          </a:xfrm>
        </p:spPr>
        <p:txBody>
          <a:bodyPr/>
          <a:lstStyle/>
          <a:p>
            <a:pPr eaLnBrk="1" hangingPunct="1">
              <a:buSzPct val="70000"/>
              <a:buBlip>
                <a:blip r:embed="rId3"/>
              </a:buBlip>
            </a:pPr>
            <a:r>
              <a:rPr lang="en-US" b="1" dirty="0" smtClean="0"/>
              <a:t>Brief Overview</a:t>
            </a:r>
          </a:p>
          <a:p>
            <a:pPr eaLnBrk="1" hangingPunct="1">
              <a:buSzPct val="70000"/>
              <a:buBlip>
                <a:blip r:embed="rId3"/>
              </a:buBlip>
            </a:pPr>
            <a:endParaRPr lang="en-US" b="1" dirty="0"/>
          </a:p>
          <a:p>
            <a:pPr eaLnBrk="1" hangingPunct="1">
              <a:buSzPct val="70000"/>
              <a:buBlip>
                <a:blip r:embed="rId3"/>
              </a:buBlip>
            </a:pPr>
            <a:r>
              <a:rPr lang="en-US" b="1" dirty="0" smtClean="0"/>
              <a:t>Steady-state energetics and physics</a:t>
            </a:r>
          </a:p>
          <a:p>
            <a:pPr eaLnBrk="1" hangingPunct="1">
              <a:buSzPct val="70000"/>
              <a:buBlip>
                <a:blip r:embed="rId3"/>
              </a:buBlip>
            </a:pPr>
            <a:endParaRPr lang="en-US" b="1" dirty="0" smtClean="0"/>
          </a:p>
          <a:p>
            <a:pPr eaLnBrk="1" hangingPunct="1">
              <a:buSzPct val="70000"/>
              <a:buBlip>
                <a:blip r:embed="rId3"/>
              </a:buBlip>
            </a:pPr>
            <a:r>
              <a:rPr lang="en-US" b="1" dirty="0" smtClean="0"/>
              <a:t>Structure</a:t>
            </a:r>
          </a:p>
          <a:p>
            <a:pPr eaLnBrk="1" hangingPunct="1">
              <a:buSzPct val="70000"/>
              <a:buBlip>
                <a:blip r:embed="rId3"/>
              </a:buBlip>
            </a:pPr>
            <a:endParaRPr lang="en-US" b="1" dirty="0" smtClean="0"/>
          </a:p>
          <a:p>
            <a:pPr eaLnBrk="1" hangingPunct="1">
              <a:buSzPct val="70000"/>
              <a:buBlip>
                <a:blip r:embed="rId3"/>
              </a:buBlip>
            </a:pPr>
            <a:r>
              <a:rPr lang="en-US" b="1" dirty="0" smtClean="0"/>
              <a:t>Intensification physics</a:t>
            </a:r>
            <a:endParaRPr lang="en-US" b="1" dirty="0" smtClean="0"/>
          </a:p>
          <a:p>
            <a:pPr marL="0" indent="0" eaLnBrk="1" hangingPunct="1">
              <a:buSzPct val="70000"/>
              <a:buNone/>
            </a:pPr>
            <a:endParaRPr lang="en-US" b="1" dirty="0"/>
          </a:p>
          <a:p>
            <a:pPr marL="0" indent="0" eaLnBrk="1" hangingPunct="1">
              <a:buSzPct val="70000"/>
              <a:buNone/>
            </a:pPr>
            <a:endParaRPr lang="en-US" b="1" dirty="0" smtClean="0"/>
          </a:p>
          <a:p>
            <a:pPr eaLnBrk="1" hangingPunct="1">
              <a:buSzPct val="70000"/>
              <a:buBlip>
                <a:blip r:embed="rId3"/>
              </a:buBlip>
            </a:pPr>
            <a:endParaRPr lang="en-U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04800"/>
            <a:ext cx="647700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0033CC"/>
                </a:solidFill>
                <a:effectLst/>
                <a:uLnTx/>
                <a:uFillTx/>
                <a:latin typeface="Arial" pitchFamily="34" charset="0"/>
                <a:ea typeface="+mn-ea"/>
                <a:cs typeface="+mn-cs"/>
              </a:rPr>
              <a:t>Derivation of gradient wind potential intensity from thermal wind balance</a:t>
            </a:r>
            <a:endParaRPr kumimoji="0" lang="en-US" sz="28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66634597"/>
              </p:ext>
            </p:extLst>
          </p:nvPr>
        </p:nvGraphicFramePr>
        <p:xfrm>
          <a:off x="609600" y="1868488"/>
          <a:ext cx="4144963" cy="981075"/>
        </p:xfrm>
        <a:graphic>
          <a:graphicData uri="http://schemas.openxmlformats.org/presentationml/2006/ole">
            <mc:AlternateContent xmlns:mc="http://schemas.openxmlformats.org/markup-compatibility/2006">
              <mc:Choice xmlns:v="urn:schemas-microsoft-com:vml" Requires="v">
                <p:oleObj spid="_x0000_s140360" name="Equation" r:id="rId3" imgW="1714320" imgH="406080" progId="Equation.DSMT4">
                  <p:embed/>
                </p:oleObj>
              </mc:Choice>
              <mc:Fallback>
                <p:oleObj name="Equation" r:id="rId3" imgW="1714320" imgH="406080" progId="Equation.DSMT4">
                  <p:embed/>
                  <p:pic>
                    <p:nvPicPr>
                      <p:cNvPr id="3" name="Object 2"/>
                      <p:cNvPicPr/>
                      <p:nvPr/>
                    </p:nvPicPr>
                    <p:blipFill>
                      <a:blip r:embed="rId4"/>
                      <a:stretch>
                        <a:fillRect/>
                      </a:stretch>
                    </p:blipFill>
                    <p:spPr>
                      <a:xfrm>
                        <a:off x="609600" y="1868488"/>
                        <a:ext cx="4144963" cy="981075"/>
                      </a:xfrm>
                      <a:prstGeom prst="rect">
                        <a:avLst/>
                      </a:prstGeom>
                    </p:spPr>
                  </p:pic>
                </p:oleObj>
              </mc:Fallback>
            </mc:AlternateContent>
          </a:graphicData>
        </a:graphic>
      </p:graphicFrame>
      <p:sp>
        <p:nvSpPr>
          <p:cNvPr id="4" name="TextBox 3"/>
          <p:cNvSpPr txBox="1"/>
          <p:nvPr/>
        </p:nvSpPr>
        <p:spPr>
          <a:xfrm>
            <a:off x="5638800" y="2158873"/>
            <a:ext cx="29718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Gradient balance</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5" name="Object 4"/>
          <p:cNvGraphicFramePr>
            <a:graphicFrameLocks noChangeAspect="1"/>
          </p:cNvGraphicFramePr>
          <p:nvPr>
            <p:extLst/>
          </p:nvPr>
        </p:nvGraphicFramePr>
        <p:xfrm>
          <a:off x="695632" y="3048000"/>
          <a:ext cx="1219200" cy="928915"/>
        </p:xfrm>
        <a:graphic>
          <a:graphicData uri="http://schemas.openxmlformats.org/presentationml/2006/ole">
            <mc:AlternateContent xmlns:mc="http://schemas.openxmlformats.org/markup-compatibility/2006">
              <mc:Choice xmlns:v="urn:schemas-microsoft-com:vml" Requires="v">
                <p:oleObj spid="_x0000_s140361" name="Equation" r:id="rId5" imgW="533160" imgH="406080" progId="Equation.DSMT4">
                  <p:embed/>
                </p:oleObj>
              </mc:Choice>
              <mc:Fallback>
                <p:oleObj name="Equation" r:id="rId5" imgW="533160" imgH="406080" progId="Equation.DSMT4">
                  <p:embed/>
                  <p:pic>
                    <p:nvPicPr>
                      <p:cNvPr id="5" name="Object 4"/>
                      <p:cNvPicPr/>
                      <p:nvPr/>
                    </p:nvPicPr>
                    <p:blipFill>
                      <a:blip r:embed="rId6"/>
                      <a:stretch>
                        <a:fillRect/>
                      </a:stretch>
                    </p:blipFill>
                    <p:spPr>
                      <a:xfrm>
                        <a:off x="695632" y="3048000"/>
                        <a:ext cx="1219200" cy="928915"/>
                      </a:xfrm>
                      <a:prstGeom prst="rect">
                        <a:avLst/>
                      </a:prstGeom>
                    </p:spPr>
                  </p:pic>
                </p:oleObj>
              </mc:Fallback>
            </mc:AlternateContent>
          </a:graphicData>
        </a:graphic>
      </p:graphicFrame>
      <p:sp>
        <p:nvSpPr>
          <p:cNvPr id="6" name="TextBox 5"/>
          <p:cNvSpPr txBox="1"/>
          <p:nvPr/>
        </p:nvSpPr>
        <p:spPr>
          <a:xfrm>
            <a:off x="5638800" y="3312402"/>
            <a:ext cx="29718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Hydrostatic balance</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763718493"/>
              </p:ext>
            </p:extLst>
          </p:nvPr>
        </p:nvGraphicFramePr>
        <p:xfrm>
          <a:off x="250825" y="4195763"/>
          <a:ext cx="4894263" cy="990600"/>
        </p:xfrm>
        <a:graphic>
          <a:graphicData uri="http://schemas.openxmlformats.org/presentationml/2006/ole">
            <mc:AlternateContent xmlns:mc="http://schemas.openxmlformats.org/markup-compatibility/2006">
              <mc:Choice xmlns:v="urn:schemas-microsoft-com:vml" Requires="v">
                <p:oleObj spid="_x0000_s140362" name="Equation" r:id="rId7" imgW="2133360" imgH="431640" progId="Equation.DSMT4">
                  <p:embed/>
                </p:oleObj>
              </mc:Choice>
              <mc:Fallback>
                <p:oleObj name="Equation" r:id="rId7" imgW="2133360" imgH="431640" progId="Equation.DSMT4">
                  <p:embed/>
                  <p:pic>
                    <p:nvPicPr>
                      <p:cNvPr id="7" name="Object 6"/>
                      <p:cNvPicPr/>
                      <p:nvPr/>
                    </p:nvPicPr>
                    <p:blipFill>
                      <a:blip r:embed="rId8"/>
                      <a:stretch>
                        <a:fillRect/>
                      </a:stretch>
                    </p:blipFill>
                    <p:spPr>
                      <a:xfrm>
                        <a:off x="250825" y="4195763"/>
                        <a:ext cx="4894263" cy="990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17018694"/>
              </p:ext>
            </p:extLst>
          </p:nvPr>
        </p:nvGraphicFramePr>
        <p:xfrm>
          <a:off x="3335338" y="1214438"/>
          <a:ext cx="1860550" cy="684212"/>
        </p:xfrm>
        <a:graphic>
          <a:graphicData uri="http://schemas.openxmlformats.org/presentationml/2006/ole">
            <mc:AlternateContent xmlns:mc="http://schemas.openxmlformats.org/markup-compatibility/2006">
              <mc:Choice xmlns:v="urn:schemas-microsoft-com:vml" Requires="v">
                <p:oleObj spid="_x0000_s140363" name="Equation" r:id="rId9" imgW="1002960" imgH="368280" progId="Equation.DSMT4">
                  <p:embed/>
                </p:oleObj>
              </mc:Choice>
              <mc:Fallback>
                <p:oleObj name="Equation" r:id="rId9" imgW="1002960" imgH="368280" progId="Equation.DSMT4">
                  <p:embed/>
                  <p:pic>
                    <p:nvPicPr>
                      <p:cNvPr id="8" name="Object 7"/>
                      <p:cNvPicPr/>
                      <p:nvPr/>
                    </p:nvPicPr>
                    <p:blipFill>
                      <a:blip r:embed="rId10"/>
                      <a:stretch>
                        <a:fillRect/>
                      </a:stretch>
                    </p:blipFill>
                    <p:spPr>
                      <a:xfrm>
                        <a:off x="3335338" y="1214438"/>
                        <a:ext cx="1860550" cy="684212"/>
                      </a:xfrm>
                      <a:prstGeom prst="rect">
                        <a:avLst/>
                      </a:prstGeom>
                    </p:spPr>
                  </p:pic>
                </p:oleObj>
              </mc:Fallback>
            </mc:AlternateContent>
          </a:graphicData>
        </a:graphic>
      </p:graphicFrame>
      <p:sp>
        <p:nvSpPr>
          <p:cNvPr id="9" name="TextBox 8"/>
          <p:cNvSpPr txBox="1"/>
          <p:nvPr/>
        </p:nvSpPr>
        <p:spPr>
          <a:xfrm>
            <a:off x="5638800" y="4491025"/>
            <a:ext cx="2438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Thermal wind</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654655837"/>
              </p:ext>
            </p:extLst>
          </p:nvPr>
        </p:nvGraphicFramePr>
        <p:xfrm>
          <a:off x="1958975" y="5522913"/>
          <a:ext cx="4148138" cy="973137"/>
        </p:xfrm>
        <a:graphic>
          <a:graphicData uri="http://schemas.openxmlformats.org/presentationml/2006/ole">
            <mc:AlternateContent xmlns:mc="http://schemas.openxmlformats.org/markup-compatibility/2006">
              <mc:Choice xmlns:v="urn:schemas-microsoft-com:vml" Requires="v">
                <p:oleObj spid="_x0000_s140364" name="Equation" r:id="rId11" imgW="1892160" imgH="444240" progId="Equation.DSMT4">
                  <p:embed/>
                </p:oleObj>
              </mc:Choice>
              <mc:Fallback>
                <p:oleObj name="Equation" r:id="rId11" imgW="1892160" imgH="444240" progId="Equation.DSMT4">
                  <p:embed/>
                  <p:pic>
                    <p:nvPicPr>
                      <p:cNvPr id="10" name="Object 9"/>
                      <p:cNvPicPr/>
                      <p:nvPr/>
                    </p:nvPicPr>
                    <p:blipFill>
                      <a:blip r:embed="rId12"/>
                      <a:stretch>
                        <a:fillRect/>
                      </a:stretch>
                    </p:blipFill>
                    <p:spPr>
                      <a:xfrm>
                        <a:off x="1958975" y="5522913"/>
                        <a:ext cx="4148138" cy="973137"/>
                      </a:xfrm>
                      <a:prstGeom prst="rect">
                        <a:avLst/>
                      </a:prstGeom>
                    </p:spPr>
                  </p:pic>
                </p:oleObj>
              </mc:Fallback>
            </mc:AlternateContent>
          </a:graphicData>
        </a:graphic>
      </p:graphicFrame>
    </p:spTree>
    <p:extLst>
      <p:ext uri="{BB962C8B-B14F-4D97-AF65-F5344CB8AC3E}">
        <p14:creationId xmlns:p14="http://schemas.microsoft.com/office/powerpoint/2010/main" val="140101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943392100"/>
              </p:ext>
            </p:extLst>
          </p:nvPr>
        </p:nvGraphicFramePr>
        <p:xfrm>
          <a:off x="2644775" y="381000"/>
          <a:ext cx="4148138" cy="974725"/>
        </p:xfrm>
        <a:graphic>
          <a:graphicData uri="http://schemas.openxmlformats.org/presentationml/2006/ole">
            <mc:AlternateContent xmlns:mc="http://schemas.openxmlformats.org/markup-compatibility/2006">
              <mc:Choice xmlns:v="urn:schemas-microsoft-com:vml" Requires="v">
                <p:oleObj spid="_x0000_s141370" name="Equation" r:id="rId3" imgW="1892160" imgH="444240" progId="Equation.DSMT4">
                  <p:embed/>
                </p:oleObj>
              </mc:Choice>
              <mc:Fallback>
                <p:oleObj name="Equation" r:id="rId3" imgW="1892160" imgH="444240" progId="Equation.DSMT4">
                  <p:embed/>
                  <p:pic>
                    <p:nvPicPr>
                      <p:cNvPr id="2" name="Object 1"/>
                      <p:cNvPicPr/>
                      <p:nvPr/>
                    </p:nvPicPr>
                    <p:blipFill>
                      <a:blip r:embed="rId4"/>
                      <a:stretch>
                        <a:fillRect/>
                      </a:stretch>
                    </p:blipFill>
                    <p:spPr>
                      <a:xfrm>
                        <a:off x="2644775" y="381000"/>
                        <a:ext cx="4148138" cy="9747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457570830"/>
              </p:ext>
            </p:extLst>
          </p:nvPr>
        </p:nvGraphicFramePr>
        <p:xfrm>
          <a:off x="2725738" y="1560513"/>
          <a:ext cx="4049712" cy="993775"/>
        </p:xfrm>
        <a:graphic>
          <a:graphicData uri="http://schemas.openxmlformats.org/presentationml/2006/ole">
            <mc:AlternateContent xmlns:mc="http://schemas.openxmlformats.org/markup-compatibility/2006">
              <mc:Choice xmlns:v="urn:schemas-microsoft-com:vml" Requires="v">
                <p:oleObj spid="_x0000_s141371" name="Equation" r:id="rId5" imgW="1968480" imgH="482400" progId="Equation.DSMT4">
                  <p:embed/>
                </p:oleObj>
              </mc:Choice>
              <mc:Fallback>
                <p:oleObj name="Equation" r:id="rId5" imgW="1968480" imgH="482400" progId="Equation.DSMT4">
                  <p:embed/>
                  <p:pic>
                    <p:nvPicPr>
                      <p:cNvPr id="3" name="Object 2"/>
                      <p:cNvPicPr/>
                      <p:nvPr/>
                    </p:nvPicPr>
                    <p:blipFill>
                      <a:blip r:embed="rId6"/>
                      <a:stretch>
                        <a:fillRect/>
                      </a:stretch>
                    </p:blipFill>
                    <p:spPr>
                      <a:xfrm>
                        <a:off x="2725738" y="1560513"/>
                        <a:ext cx="4049712" cy="993775"/>
                      </a:xfrm>
                      <a:prstGeom prst="rect">
                        <a:avLst/>
                      </a:prstGeom>
                    </p:spPr>
                  </p:pic>
                </p:oleObj>
              </mc:Fallback>
            </mc:AlternateContent>
          </a:graphicData>
        </a:graphic>
      </p:graphicFrame>
      <p:sp>
        <p:nvSpPr>
          <p:cNvPr id="4" name="TextBox 3"/>
          <p:cNvSpPr txBox="1"/>
          <p:nvPr/>
        </p:nvSpPr>
        <p:spPr>
          <a:xfrm>
            <a:off x="304800" y="2754748"/>
            <a:ext cx="40386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Integrate in pressure:</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279231745"/>
              </p:ext>
            </p:extLst>
          </p:nvPr>
        </p:nvGraphicFramePr>
        <p:xfrm>
          <a:off x="2965450" y="3140075"/>
          <a:ext cx="3786188" cy="1004888"/>
        </p:xfrm>
        <a:graphic>
          <a:graphicData uri="http://schemas.openxmlformats.org/presentationml/2006/ole">
            <mc:AlternateContent xmlns:mc="http://schemas.openxmlformats.org/markup-compatibility/2006">
              <mc:Choice xmlns:v="urn:schemas-microsoft-com:vml" Requires="v">
                <p:oleObj spid="_x0000_s141372" name="Equation" r:id="rId7" imgW="1625400" imgH="431640" progId="Equation.DSMT4">
                  <p:embed/>
                </p:oleObj>
              </mc:Choice>
              <mc:Fallback>
                <p:oleObj name="Equation" r:id="rId7" imgW="1625400" imgH="431640" progId="Equation.DSMT4">
                  <p:embed/>
                  <p:pic>
                    <p:nvPicPr>
                      <p:cNvPr id="5" name="Object 4"/>
                      <p:cNvPicPr/>
                      <p:nvPr/>
                    </p:nvPicPr>
                    <p:blipFill>
                      <a:blip r:embed="rId8"/>
                      <a:stretch>
                        <a:fillRect/>
                      </a:stretch>
                    </p:blipFill>
                    <p:spPr>
                      <a:xfrm>
                        <a:off x="2965450" y="3140075"/>
                        <a:ext cx="3786188" cy="100488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16607178"/>
              </p:ext>
            </p:extLst>
          </p:nvPr>
        </p:nvGraphicFramePr>
        <p:xfrm>
          <a:off x="3024188" y="4608513"/>
          <a:ext cx="3727450" cy="992187"/>
        </p:xfrm>
        <a:graphic>
          <a:graphicData uri="http://schemas.openxmlformats.org/presentationml/2006/ole">
            <mc:AlternateContent xmlns:mc="http://schemas.openxmlformats.org/markup-compatibility/2006">
              <mc:Choice xmlns:v="urn:schemas-microsoft-com:vml" Requires="v">
                <p:oleObj spid="_x0000_s141373" name="Equation" r:id="rId9" imgW="1765080" imgH="469800" progId="Equation.DSMT4">
                  <p:embed/>
                </p:oleObj>
              </mc:Choice>
              <mc:Fallback>
                <p:oleObj name="Equation" r:id="rId9" imgW="1765080" imgH="469800" progId="Equation.DSMT4">
                  <p:embed/>
                  <p:pic>
                    <p:nvPicPr>
                      <p:cNvPr id="6" name="Object 5"/>
                      <p:cNvPicPr/>
                      <p:nvPr/>
                    </p:nvPicPr>
                    <p:blipFill>
                      <a:blip r:embed="rId10"/>
                      <a:stretch>
                        <a:fillRect/>
                      </a:stretch>
                    </p:blipFill>
                    <p:spPr>
                      <a:xfrm>
                        <a:off x="3024188" y="4608513"/>
                        <a:ext cx="3727450" cy="992187"/>
                      </a:xfrm>
                      <a:prstGeom prst="rect">
                        <a:avLst/>
                      </a:prstGeom>
                    </p:spPr>
                  </p:pic>
                </p:oleObj>
              </mc:Fallback>
            </mc:AlternateContent>
          </a:graphicData>
        </a:graphic>
      </p:graphicFrame>
      <p:sp>
        <p:nvSpPr>
          <p:cNvPr id="7" name="TextBox 6"/>
          <p:cNvSpPr txBox="1"/>
          <p:nvPr/>
        </p:nvSpPr>
        <p:spPr>
          <a:xfrm>
            <a:off x="7467600" y="4873773"/>
            <a:ext cx="561372" cy="461665"/>
          </a:xfrm>
          <a:prstGeom prst="rect">
            <a:avLst/>
          </a:prstGeom>
          <a:noFill/>
        </p:spPr>
        <p:txBody>
          <a:bodyPr wrap="none" rtlCol="0">
            <a:spAutoFit/>
          </a:bodyPr>
          <a:lstStyle/>
          <a:p>
            <a:r>
              <a:rPr lang="en-US" dirty="0" smtClean="0"/>
              <a:t>(1)</a:t>
            </a:r>
            <a:endParaRPr lang="en-US" dirty="0"/>
          </a:p>
        </p:txBody>
      </p:sp>
    </p:spTree>
    <p:extLst>
      <p:ext uri="{BB962C8B-B14F-4D97-AF65-F5344CB8AC3E}">
        <p14:creationId xmlns:p14="http://schemas.microsoft.com/office/powerpoint/2010/main" val="23533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4" name="Object 7"/>
          <p:cNvGraphicFramePr>
            <a:graphicFrameLocks noChangeAspect="1"/>
          </p:cNvGraphicFramePr>
          <p:nvPr>
            <p:extLst>
              <p:ext uri="{D42A27DB-BD31-4B8C-83A1-F6EECF244321}">
                <p14:modId xmlns:p14="http://schemas.microsoft.com/office/powerpoint/2010/main" val="632108254"/>
              </p:ext>
            </p:extLst>
          </p:nvPr>
        </p:nvGraphicFramePr>
        <p:xfrm>
          <a:off x="1889125" y="1906588"/>
          <a:ext cx="4222750" cy="1308100"/>
        </p:xfrm>
        <a:graphic>
          <a:graphicData uri="http://schemas.openxmlformats.org/presentationml/2006/ole">
            <mc:AlternateContent xmlns:mc="http://schemas.openxmlformats.org/markup-compatibility/2006">
              <mc:Choice xmlns:v="urn:schemas-microsoft-com:vml" Requires="v">
                <p:oleObj spid="_x0000_s142394" name="Equation" r:id="rId3" imgW="1434960" imgH="444240" progId="Equation.DSMT4">
                  <p:embed/>
                </p:oleObj>
              </mc:Choice>
              <mc:Fallback>
                <p:oleObj name="Equation" r:id="rId3" imgW="1434960" imgH="444240" progId="Equation.DSMT4">
                  <p:embed/>
                  <p:pic>
                    <p:nvPicPr>
                      <p:cNvPr id="10244" name="Object 7"/>
                      <p:cNvPicPr>
                        <a:picLocks noChangeAspect="1" noChangeArrowheads="1"/>
                      </p:cNvPicPr>
                      <p:nvPr/>
                    </p:nvPicPr>
                    <p:blipFill>
                      <a:blip r:embed="rId4"/>
                      <a:srcRect/>
                      <a:stretch>
                        <a:fillRect/>
                      </a:stretch>
                    </p:blipFill>
                    <p:spPr bwMode="auto">
                      <a:xfrm>
                        <a:off x="1889125" y="1906588"/>
                        <a:ext cx="4222750" cy="130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9" name="Text Box 9"/>
          <p:cNvSpPr txBox="1">
            <a:spLocks noChangeArrowheads="1"/>
          </p:cNvSpPr>
          <p:nvPr/>
        </p:nvSpPr>
        <p:spPr bwMode="auto">
          <a:xfrm>
            <a:off x="304800" y="3505200"/>
            <a:ext cx="3352800" cy="457200"/>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Convective criticality:</a:t>
            </a:r>
          </a:p>
        </p:txBody>
      </p:sp>
      <p:graphicFrame>
        <p:nvGraphicFramePr>
          <p:cNvPr id="10245" name="Object 10"/>
          <p:cNvGraphicFramePr>
            <a:graphicFrameLocks noChangeAspect="1"/>
          </p:cNvGraphicFramePr>
          <p:nvPr/>
        </p:nvGraphicFramePr>
        <p:xfrm>
          <a:off x="3733800" y="3429000"/>
          <a:ext cx="1219200" cy="646113"/>
        </p:xfrm>
        <a:graphic>
          <a:graphicData uri="http://schemas.openxmlformats.org/presentationml/2006/ole">
            <mc:AlternateContent xmlns:mc="http://schemas.openxmlformats.org/markup-compatibility/2006">
              <mc:Choice xmlns:v="urn:schemas-microsoft-com:vml" Requires="v">
                <p:oleObj spid="_x0000_s142395" name="Equation" r:id="rId5" imgW="431640" imgH="228600" progId="Equation.DSMT4">
                  <p:embed/>
                </p:oleObj>
              </mc:Choice>
              <mc:Fallback>
                <p:oleObj name="Equation" r:id="rId5" imgW="431640" imgH="228600" progId="Equation.DSMT4">
                  <p:embed/>
                  <p:pic>
                    <p:nvPicPr>
                      <p:cNvPr id="1024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429000"/>
                        <a:ext cx="1219200" cy="646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6" name="Object 12"/>
          <p:cNvGraphicFramePr>
            <a:graphicFrameLocks noChangeAspect="1"/>
          </p:cNvGraphicFramePr>
          <p:nvPr>
            <p:extLst>
              <p:ext uri="{D42A27DB-BD31-4B8C-83A1-F6EECF244321}">
                <p14:modId xmlns:p14="http://schemas.microsoft.com/office/powerpoint/2010/main" val="994927298"/>
              </p:ext>
            </p:extLst>
          </p:nvPr>
        </p:nvGraphicFramePr>
        <p:xfrm>
          <a:off x="1609725" y="4348163"/>
          <a:ext cx="4559300" cy="1257300"/>
        </p:xfrm>
        <a:graphic>
          <a:graphicData uri="http://schemas.openxmlformats.org/presentationml/2006/ole">
            <mc:AlternateContent xmlns:mc="http://schemas.openxmlformats.org/markup-compatibility/2006">
              <mc:Choice xmlns:v="urn:schemas-microsoft-com:vml" Requires="v">
                <p:oleObj spid="_x0000_s142396" name="Equation" r:id="rId7" imgW="1612800" imgH="444240" progId="Equation.DSMT4">
                  <p:embed/>
                </p:oleObj>
              </mc:Choice>
              <mc:Fallback>
                <p:oleObj name="Equation" r:id="rId7" imgW="1612800" imgH="444240" progId="Equation.DSMT4">
                  <p:embed/>
                  <p:pic>
                    <p:nvPicPr>
                      <p:cNvPr id="10246" name="Object 12"/>
                      <p:cNvPicPr>
                        <a:picLocks noChangeAspect="1" noChangeArrowheads="1"/>
                      </p:cNvPicPr>
                      <p:nvPr/>
                    </p:nvPicPr>
                    <p:blipFill>
                      <a:blip r:embed="rId8"/>
                      <a:srcRect/>
                      <a:stretch>
                        <a:fillRect/>
                      </a:stretch>
                    </p:blipFill>
                    <p:spPr bwMode="auto">
                      <a:xfrm>
                        <a:off x="1609725" y="4348163"/>
                        <a:ext cx="45593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0" name="Text Box 13"/>
          <p:cNvSpPr txBox="1">
            <a:spLocks noChangeArrowheads="1"/>
          </p:cNvSpPr>
          <p:nvPr/>
        </p:nvSpPr>
        <p:spPr bwMode="auto">
          <a:xfrm>
            <a:off x="6858000" y="4745980"/>
            <a:ext cx="838200" cy="461665"/>
          </a:xfrm>
          <a:prstGeom prst="rect">
            <a:avLst/>
          </a:prstGeom>
          <a:noFill/>
          <a:ln w="38100" algn="ctr">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(1)</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p:cNvSpPr txBox="1"/>
          <p:nvPr/>
        </p:nvSpPr>
        <p:spPr>
          <a:xfrm>
            <a:off x="1219200" y="757671"/>
            <a:ext cx="3886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Define outflow to be where </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3" name="Object 2"/>
          <p:cNvGraphicFramePr>
            <a:graphicFrameLocks noChangeAspect="1"/>
          </p:cNvGraphicFramePr>
          <p:nvPr>
            <p:extLst/>
          </p:nvPr>
        </p:nvGraphicFramePr>
        <p:xfrm>
          <a:off x="5181600" y="757671"/>
          <a:ext cx="990600" cy="543232"/>
        </p:xfrm>
        <a:graphic>
          <a:graphicData uri="http://schemas.openxmlformats.org/presentationml/2006/ole">
            <mc:AlternateContent xmlns:mc="http://schemas.openxmlformats.org/markup-compatibility/2006">
              <mc:Choice xmlns:v="urn:schemas-microsoft-com:vml" Requires="v">
                <p:oleObj spid="_x0000_s142397" name="Equation" r:id="rId9" imgW="393480" imgH="215640" progId="Equation.DSMT4">
                  <p:embed/>
                </p:oleObj>
              </mc:Choice>
              <mc:Fallback>
                <p:oleObj name="Equation" r:id="rId9" imgW="393480" imgH="215640" progId="Equation.DSMT4">
                  <p:embed/>
                  <p:pic>
                    <p:nvPicPr>
                      <p:cNvPr id="3" name="Object 2"/>
                      <p:cNvPicPr/>
                      <p:nvPr/>
                    </p:nvPicPr>
                    <p:blipFill>
                      <a:blip r:embed="rId10"/>
                      <a:stretch>
                        <a:fillRect/>
                      </a:stretch>
                    </p:blipFill>
                    <p:spPr>
                      <a:xfrm>
                        <a:off x="5181600" y="757671"/>
                        <a:ext cx="990600" cy="543232"/>
                      </a:xfrm>
                      <a:prstGeom prst="rect">
                        <a:avLst/>
                      </a:prstGeom>
                    </p:spPr>
                  </p:pic>
                </p:oleObj>
              </mc:Fallback>
            </mc:AlternateContent>
          </a:graphicData>
        </a:graphic>
      </p:graphicFrame>
    </p:spTree>
    <p:extLst>
      <p:ext uri="{BB962C8B-B14F-4D97-AF65-F5344CB8AC3E}">
        <p14:creationId xmlns:p14="http://schemas.microsoft.com/office/powerpoint/2010/main" val="182957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02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914400" y="2133600"/>
            <a:ext cx="7162800" cy="1200329"/>
          </a:xfrm>
          <a:prstGeom prst="rect">
            <a:avLst/>
          </a:prstGeom>
          <a:noFill/>
          <a:ln w="38100"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dirty="0" err="1">
                <a:ln>
                  <a:noFill/>
                </a:ln>
                <a:solidFill>
                  <a:srgbClr val="000000"/>
                </a:solidFill>
                <a:effectLst/>
                <a:uLnTx/>
                <a:uFillTx/>
                <a:latin typeface="Arial" pitchFamily="34" charset="0"/>
                <a:ea typeface="+mn-ea"/>
                <a:cs typeface="+mn-cs"/>
              </a:rPr>
              <a:t>ds</a:t>
            </a:r>
            <a:r>
              <a:rPr kumimoji="0" lang="en-US" sz="3600" b="0" i="1" u="none" strike="noStrike" kern="1200" cap="none" spc="0" normalizeH="0" baseline="-25000" noProof="0" dirty="0" err="1">
                <a:ln>
                  <a:noFill/>
                </a:ln>
                <a:solidFill>
                  <a:srgbClr val="000000"/>
                </a:solidFill>
                <a:effectLst/>
                <a:uLnTx/>
                <a:uFillTx/>
                <a:latin typeface="Arial" pitchFamily="34" charset="0"/>
                <a:ea typeface="+mn-ea"/>
                <a:cs typeface="+mn-cs"/>
              </a:rPr>
              <a:t>b</a:t>
            </a:r>
            <a:r>
              <a:rPr kumimoji="0" lang="en-US" sz="3600" b="0" i="1" u="none" strike="noStrike" kern="1200" cap="none" spc="0" normalizeH="0" baseline="-25000" noProof="0" dirty="0">
                <a:ln>
                  <a:noFill/>
                </a:ln>
                <a:solidFill>
                  <a:srgbClr val="000000"/>
                </a:solidFill>
                <a:effectLst/>
                <a:uLnTx/>
                <a:uFillTx/>
                <a:latin typeface="Arial" pitchFamily="34" charset="0"/>
                <a:ea typeface="+mn-ea"/>
                <a:cs typeface="+mn-cs"/>
              </a:rPr>
              <a:t> </a:t>
            </a:r>
            <a:r>
              <a:rPr kumimoji="0" lang="en-US" sz="3600" b="0" i="1"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0" i="1" u="none" strike="noStrike" kern="1200" cap="none" spc="0" normalizeH="0" baseline="0" noProof="0" dirty="0" err="1" smtClean="0">
                <a:ln>
                  <a:noFill/>
                </a:ln>
                <a:solidFill>
                  <a:srgbClr val="000000"/>
                </a:solidFill>
                <a:effectLst/>
                <a:uLnTx/>
                <a:uFillTx/>
                <a:latin typeface="Arial" pitchFamily="34" charset="0"/>
                <a:ea typeface="+mn-ea"/>
                <a:cs typeface="+mn-cs"/>
              </a:rPr>
              <a:t>dM</a:t>
            </a:r>
            <a:r>
              <a:rPr kumimoji="0" lang="en-US" sz="3600" b="0" i="1" u="none" strike="noStrike" kern="1200" cap="none" spc="0" normalizeH="0" baseline="-25000" noProof="0" dirty="0" err="1" smtClean="0">
                <a:ln>
                  <a:noFill/>
                </a:ln>
                <a:solidFill>
                  <a:srgbClr val="000000"/>
                </a:solidFill>
                <a:effectLst/>
                <a:uLnTx/>
                <a:uFillTx/>
                <a:latin typeface="Arial" pitchFamily="34" charset="0"/>
                <a:ea typeface="+mn-ea"/>
                <a:cs typeface="+mn-cs"/>
              </a:rPr>
              <a:t>g</a:t>
            </a:r>
            <a:r>
              <a:rPr kumimoji="0" lang="en-US" sz="3600" b="0"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3600" b="0" i="0" u="none" strike="noStrike" kern="1200" cap="none" spc="0" normalizeH="0" baseline="0" noProof="0" dirty="0">
                <a:ln>
                  <a:noFill/>
                </a:ln>
                <a:solidFill>
                  <a:srgbClr val="000000"/>
                </a:solidFill>
                <a:effectLst/>
                <a:uLnTx/>
                <a:uFillTx/>
                <a:latin typeface="Arial" pitchFamily="34" charset="0"/>
                <a:ea typeface="+mn-ea"/>
                <a:cs typeface="+mn-cs"/>
              </a:rPr>
              <a:t>determined by boundary layer </a:t>
            </a:r>
            <a:r>
              <a:rPr kumimoji="0" lang="en-US" sz="3600" b="0" i="0" u="none" strike="noStrike" kern="1200" cap="none" spc="0" normalizeH="0" baseline="0" noProof="0" dirty="0" smtClean="0">
                <a:ln>
                  <a:noFill/>
                </a:ln>
                <a:solidFill>
                  <a:srgbClr val="000000"/>
                </a:solidFill>
                <a:effectLst/>
                <a:uLnTx/>
                <a:uFillTx/>
                <a:latin typeface="Arial" pitchFamily="34" charset="0"/>
                <a:ea typeface="+mn-ea"/>
                <a:cs typeface="+mn-cs"/>
              </a:rPr>
              <a:t>processes</a:t>
            </a: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0362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457200" y="304800"/>
            <a:ext cx="4495800" cy="457200"/>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Put </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(1)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in differential form:</a:t>
            </a:r>
          </a:p>
        </p:txBody>
      </p:sp>
      <p:sp>
        <p:nvSpPr>
          <p:cNvPr id="27652" name="Rectangle 7"/>
          <p:cNvSpPr>
            <a:spLocks noChangeArrowheads="1"/>
          </p:cNvSpPr>
          <p:nvPr/>
        </p:nvSpPr>
        <p:spPr bwMode="auto">
          <a:xfrm>
            <a:off x="5867400" y="1600200"/>
            <a:ext cx="152400" cy="228600"/>
          </a:xfrm>
          <a:prstGeom prst="rect">
            <a:avLst/>
          </a:prstGeom>
          <a:solidFill>
            <a:schemeClr val="bg1"/>
          </a:solidFill>
          <a:ln w="381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653" name="Text Box 8"/>
          <p:cNvSpPr txBox="1">
            <a:spLocks noChangeArrowheads="1"/>
          </p:cNvSpPr>
          <p:nvPr/>
        </p:nvSpPr>
        <p:spPr bwMode="auto">
          <a:xfrm>
            <a:off x="609600" y="2362200"/>
            <a:ext cx="4876800" cy="822325"/>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Integrate entropy equation through depth of boundary layer:</a:t>
            </a:r>
          </a:p>
        </p:txBody>
      </p:sp>
      <p:sp>
        <p:nvSpPr>
          <p:cNvPr id="27655" name="Text Box 10"/>
          <p:cNvSpPr txBox="1">
            <a:spLocks noChangeArrowheads="1"/>
          </p:cNvSpPr>
          <p:nvPr/>
        </p:nvSpPr>
        <p:spPr bwMode="auto">
          <a:xfrm>
            <a:off x="8001000" y="1354394"/>
            <a:ext cx="838200" cy="457200"/>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2</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7656" name="Text Box 11"/>
          <p:cNvSpPr txBox="1">
            <a:spLocks noChangeArrowheads="1"/>
          </p:cNvSpPr>
          <p:nvPr/>
        </p:nvSpPr>
        <p:spPr bwMode="auto">
          <a:xfrm>
            <a:off x="8077200" y="3731443"/>
            <a:ext cx="838200" cy="457200"/>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3</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7657" name="Text Box 12"/>
          <p:cNvSpPr txBox="1">
            <a:spLocks noChangeArrowheads="1"/>
          </p:cNvSpPr>
          <p:nvPr/>
        </p:nvSpPr>
        <p:spPr bwMode="auto">
          <a:xfrm>
            <a:off x="304800" y="4800600"/>
            <a:ext cx="8686800" cy="830997"/>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Integrate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angular momentum equation through depth of boundary layer:</a:t>
            </a:r>
          </a:p>
        </p:txBody>
      </p:sp>
      <p:sp>
        <p:nvSpPr>
          <p:cNvPr id="27659" name="Rectangle 14"/>
          <p:cNvSpPr>
            <a:spLocks noChangeArrowheads="1"/>
          </p:cNvSpPr>
          <p:nvPr/>
        </p:nvSpPr>
        <p:spPr bwMode="auto">
          <a:xfrm>
            <a:off x="5410200" y="6172200"/>
            <a:ext cx="152400" cy="228600"/>
          </a:xfrm>
          <a:prstGeom prst="rect">
            <a:avLst/>
          </a:prstGeom>
          <a:solidFill>
            <a:schemeClr val="bg1"/>
          </a:solidFill>
          <a:ln w="381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660" name="Text Box 15"/>
          <p:cNvSpPr txBox="1">
            <a:spLocks noChangeArrowheads="1"/>
          </p:cNvSpPr>
          <p:nvPr/>
        </p:nvSpPr>
        <p:spPr bwMode="auto">
          <a:xfrm>
            <a:off x="8001000" y="5804718"/>
            <a:ext cx="838200" cy="457200"/>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4</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493302441"/>
              </p:ext>
            </p:extLst>
          </p:nvPr>
        </p:nvGraphicFramePr>
        <p:xfrm>
          <a:off x="4635500" y="2476500"/>
          <a:ext cx="914400" cy="190500"/>
        </p:xfrm>
        <a:graphic>
          <a:graphicData uri="http://schemas.openxmlformats.org/presentationml/2006/ole">
            <mc:AlternateContent xmlns:mc="http://schemas.openxmlformats.org/markup-compatibility/2006">
              <mc:Choice xmlns:v="urn:schemas-microsoft-com:vml" Requires="v">
                <p:oleObj spid="_x0000_s156719" name="Equation" r:id="rId3" imgW="914400" imgH="190080" progId="Equation.DSMT4">
                  <p:embed/>
                </p:oleObj>
              </mc:Choice>
              <mc:Fallback>
                <p:oleObj name="Equation" r:id="rId3" imgW="914400" imgH="190080" progId="Equation.DSMT4">
                  <p:embed/>
                  <p:pic>
                    <p:nvPicPr>
                      <p:cNvPr id="0" name=""/>
                      <p:cNvPicPr/>
                      <p:nvPr/>
                    </p:nvPicPr>
                    <p:blipFill>
                      <a:blip r:embed="rId4"/>
                      <a:stretch>
                        <a:fillRect/>
                      </a:stretch>
                    </p:blipFill>
                    <p:spPr>
                      <a:xfrm>
                        <a:off x="4635500" y="2476500"/>
                        <a:ext cx="914400" cy="1905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80757298"/>
              </p:ext>
            </p:extLst>
          </p:nvPr>
        </p:nvGraphicFramePr>
        <p:xfrm>
          <a:off x="1498600" y="3409950"/>
          <a:ext cx="5818188" cy="1101725"/>
        </p:xfrm>
        <a:graphic>
          <a:graphicData uri="http://schemas.openxmlformats.org/presentationml/2006/ole">
            <mc:AlternateContent xmlns:mc="http://schemas.openxmlformats.org/markup-compatibility/2006">
              <mc:Choice xmlns:v="urn:schemas-microsoft-com:vml" Requires="v">
                <p:oleObj spid="_x0000_s156720" name="Equation" r:id="rId5" imgW="2145960" imgH="406080" progId="Equation.DSMT4">
                  <p:embed/>
                </p:oleObj>
              </mc:Choice>
              <mc:Fallback>
                <p:oleObj name="Equation" r:id="rId5" imgW="2145960" imgH="406080" progId="Equation.DSMT4">
                  <p:embed/>
                  <p:pic>
                    <p:nvPicPr>
                      <p:cNvPr id="0" name=""/>
                      <p:cNvPicPr/>
                      <p:nvPr/>
                    </p:nvPicPr>
                    <p:blipFill>
                      <a:blip r:embed="rId6"/>
                      <a:stretch>
                        <a:fillRect/>
                      </a:stretch>
                    </p:blipFill>
                    <p:spPr>
                      <a:xfrm>
                        <a:off x="1498600" y="3409950"/>
                        <a:ext cx="5818188" cy="11017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923894276"/>
              </p:ext>
            </p:extLst>
          </p:nvPr>
        </p:nvGraphicFramePr>
        <p:xfrm>
          <a:off x="2036341" y="1001328"/>
          <a:ext cx="4156918" cy="1005706"/>
        </p:xfrm>
        <a:graphic>
          <a:graphicData uri="http://schemas.openxmlformats.org/presentationml/2006/ole">
            <mc:AlternateContent xmlns:mc="http://schemas.openxmlformats.org/markup-compatibility/2006">
              <mc:Choice xmlns:v="urn:schemas-microsoft-com:vml" Requires="v">
                <p:oleObj spid="_x0000_s156721" name="Equation" r:id="rId7" imgW="1574640" imgH="380880" progId="Equation.DSMT4">
                  <p:embed/>
                </p:oleObj>
              </mc:Choice>
              <mc:Fallback>
                <p:oleObj name="Equation" r:id="rId7" imgW="1574640" imgH="380880" progId="Equation.DSMT4">
                  <p:embed/>
                  <p:pic>
                    <p:nvPicPr>
                      <p:cNvPr id="0" name=""/>
                      <p:cNvPicPr/>
                      <p:nvPr/>
                    </p:nvPicPr>
                    <p:blipFill>
                      <a:blip r:embed="rId8"/>
                      <a:stretch>
                        <a:fillRect/>
                      </a:stretch>
                    </p:blipFill>
                    <p:spPr>
                      <a:xfrm>
                        <a:off x="2036341" y="1001328"/>
                        <a:ext cx="4156918" cy="1005706"/>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49603238"/>
              </p:ext>
            </p:extLst>
          </p:nvPr>
        </p:nvGraphicFramePr>
        <p:xfrm>
          <a:off x="1828800" y="5537839"/>
          <a:ext cx="4258926" cy="1015590"/>
        </p:xfrm>
        <a:graphic>
          <a:graphicData uri="http://schemas.openxmlformats.org/presentationml/2006/ole">
            <mc:AlternateContent xmlns:mc="http://schemas.openxmlformats.org/markup-compatibility/2006">
              <mc:Choice xmlns:v="urn:schemas-microsoft-com:vml" Requires="v">
                <p:oleObj spid="_x0000_s156722" name="Equation" r:id="rId9" imgW="1650960" imgH="393480" progId="Equation.DSMT4">
                  <p:embed/>
                </p:oleObj>
              </mc:Choice>
              <mc:Fallback>
                <p:oleObj name="Equation" r:id="rId9" imgW="1650960" imgH="393480" progId="Equation.DSMT4">
                  <p:embed/>
                  <p:pic>
                    <p:nvPicPr>
                      <p:cNvPr id="0" name=""/>
                      <p:cNvPicPr/>
                      <p:nvPr/>
                    </p:nvPicPr>
                    <p:blipFill>
                      <a:blip r:embed="rId10"/>
                      <a:stretch>
                        <a:fillRect/>
                      </a:stretch>
                    </p:blipFill>
                    <p:spPr>
                      <a:xfrm>
                        <a:off x="1828800" y="5537839"/>
                        <a:ext cx="4258926" cy="1015590"/>
                      </a:xfrm>
                      <a:prstGeom prst="rect">
                        <a:avLst/>
                      </a:prstGeom>
                    </p:spPr>
                  </p:pic>
                </p:oleObj>
              </mc:Fallback>
            </mc:AlternateContent>
          </a:graphicData>
        </a:graphic>
      </p:graphicFrame>
    </p:spTree>
    <p:extLst>
      <p:ext uri="{BB962C8B-B14F-4D97-AF65-F5344CB8AC3E}">
        <p14:creationId xmlns:p14="http://schemas.microsoft.com/office/powerpoint/2010/main" val="238589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6" grpId="0"/>
      <p:bldP spid="27657" grpId="0"/>
      <p:bldP spid="276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4"/>
          <p:cNvSpPr txBox="1">
            <a:spLocks noChangeArrowheads="1"/>
          </p:cNvSpPr>
          <p:nvPr/>
        </p:nvSpPr>
        <p:spPr bwMode="auto">
          <a:xfrm>
            <a:off x="228600" y="304800"/>
            <a:ext cx="7543800" cy="457200"/>
          </a:xfrm>
          <a:prstGeom prst="rect">
            <a:avLst/>
          </a:prstGeom>
          <a:noFill/>
          <a:ln w="38100" algn="ctr">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Substitute </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3</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and </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4</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into </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2</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a:t>
            </a:r>
            <a:r>
              <a:rPr lang="en-US" dirty="0" smtClean="0">
                <a:solidFill>
                  <a:srgbClr val="000000"/>
                </a:solidFill>
                <a:latin typeface="Arial" pitchFamily="34" charset="0"/>
              </a:rPr>
              <a:t>and equate </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11266" name="Object 5"/>
          <p:cNvGraphicFramePr>
            <a:graphicFrameLocks noChangeAspect="1"/>
          </p:cNvGraphicFramePr>
          <p:nvPr>
            <p:extLst>
              <p:ext uri="{D42A27DB-BD31-4B8C-83A1-F6EECF244321}">
                <p14:modId xmlns:p14="http://schemas.microsoft.com/office/powerpoint/2010/main" val="91583781"/>
              </p:ext>
            </p:extLst>
          </p:nvPr>
        </p:nvGraphicFramePr>
        <p:xfrm>
          <a:off x="1295400" y="990600"/>
          <a:ext cx="5651500" cy="1350963"/>
        </p:xfrm>
        <a:graphic>
          <a:graphicData uri="http://schemas.openxmlformats.org/presentationml/2006/ole">
            <mc:AlternateContent xmlns:mc="http://schemas.openxmlformats.org/markup-compatibility/2006">
              <mc:Choice xmlns:v="urn:schemas-microsoft-com:vml" Requires="v">
                <p:oleObj spid="_x0000_s143389" name="Equation" r:id="rId3" imgW="2057400" imgH="495000" progId="Equation.DSMT4">
                  <p:embed/>
                </p:oleObj>
              </mc:Choice>
              <mc:Fallback>
                <p:oleObj name="Equation" r:id="rId3" imgW="2057400" imgH="495000" progId="Equation.DSMT4">
                  <p:embed/>
                  <p:pic>
                    <p:nvPicPr>
                      <p:cNvPr id="11266" name="Object 5"/>
                      <p:cNvPicPr>
                        <a:picLocks noChangeAspect="1" noChangeArrowheads="1"/>
                      </p:cNvPicPr>
                      <p:nvPr/>
                    </p:nvPicPr>
                    <p:blipFill>
                      <a:blip r:embed="rId4"/>
                      <a:srcRect/>
                      <a:stretch>
                        <a:fillRect/>
                      </a:stretch>
                    </p:blipFill>
                    <p:spPr bwMode="auto">
                      <a:xfrm>
                        <a:off x="1295400" y="990600"/>
                        <a:ext cx="5651500" cy="1350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0" name="Text Box 6"/>
          <p:cNvSpPr txBox="1">
            <a:spLocks noChangeArrowheads="1"/>
          </p:cNvSpPr>
          <p:nvPr/>
        </p:nvSpPr>
        <p:spPr bwMode="auto">
          <a:xfrm>
            <a:off x="7772400" y="1309291"/>
            <a:ext cx="838200" cy="457200"/>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5</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271" name="Text Box 7"/>
          <p:cNvSpPr txBox="1">
            <a:spLocks noChangeArrowheads="1"/>
          </p:cNvSpPr>
          <p:nvPr/>
        </p:nvSpPr>
        <p:spPr bwMode="auto">
          <a:xfrm>
            <a:off x="228600" y="2743200"/>
            <a:ext cx="8534400" cy="1200329"/>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Same answer as from Carnot cycle. This is still not a closed expression, since we have not determined the boundary layer enthalpy, </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k </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or the outflow temperature</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 T</a:t>
            </a:r>
            <a:r>
              <a:rPr kumimoji="0" lang="en-US" sz="2400" b="0" i="1" u="none" strike="noStrike" kern="1200" cap="none" spc="0" normalizeH="0" baseline="-25000" noProof="0" dirty="0" smtClean="0">
                <a:ln>
                  <a:noFill/>
                </a:ln>
                <a:solidFill>
                  <a:srgbClr val="000000"/>
                </a:solidFill>
                <a:effectLst/>
                <a:uLnTx/>
                <a:uFillTx/>
                <a:latin typeface="Arial" pitchFamily="34" charset="0"/>
                <a:ea typeface="+mn-ea"/>
                <a:cs typeface="+mn-cs"/>
              </a:rPr>
              <a:t>o</a:t>
            </a:r>
            <a:endParaRPr kumimoji="0" lang="en-US" sz="2400" b="0" i="0" u="none" strike="noStrike" kern="1200" cap="none" spc="0" normalizeH="0" baseline="-25000" noProof="0" dirty="0">
              <a:ln>
                <a:noFill/>
              </a:ln>
              <a:solidFill>
                <a:srgbClr val="000000"/>
              </a:solidFill>
              <a:effectLst/>
              <a:uLnTx/>
              <a:uFillTx/>
              <a:latin typeface="Arial" pitchFamily="34"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040912314"/>
              </p:ext>
            </p:extLst>
          </p:nvPr>
        </p:nvGraphicFramePr>
        <p:xfrm>
          <a:off x="6004315" y="362078"/>
          <a:ext cx="1653785" cy="427703"/>
        </p:xfrm>
        <a:graphic>
          <a:graphicData uri="http://schemas.openxmlformats.org/presentationml/2006/ole">
            <mc:AlternateContent xmlns:mc="http://schemas.openxmlformats.org/markup-compatibility/2006">
              <mc:Choice xmlns:v="urn:schemas-microsoft-com:vml" Requires="v">
                <p:oleObj spid="_x0000_s143390" name="Equation" r:id="rId5" imgW="736560" imgH="190440" progId="Equation.DSMT4">
                  <p:embed/>
                </p:oleObj>
              </mc:Choice>
              <mc:Fallback>
                <p:oleObj name="Equation" r:id="rId5" imgW="736560" imgH="190440" progId="Equation.DSMT4">
                  <p:embed/>
                  <p:pic>
                    <p:nvPicPr>
                      <p:cNvPr id="0" name=""/>
                      <p:cNvPicPr/>
                      <p:nvPr/>
                    </p:nvPicPr>
                    <p:blipFill>
                      <a:blip r:embed="rId6"/>
                      <a:stretch>
                        <a:fillRect/>
                      </a:stretch>
                    </p:blipFill>
                    <p:spPr>
                      <a:xfrm>
                        <a:off x="6004315" y="362078"/>
                        <a:ext cx="1653785" cy="427703"/>
                      </a:xfrm>
                      <a:prstGeom prst="rect">
                        <a:avLst/>
                      </a:prstGeom>
                    </p:spPr>
                  </p:pic>
                </p:oleObj>
              </mc:Fallback>
            </mc:AlternateContent>
          </a:graphicData>
        </a:graphic>
      </p:graphicFrame>
    </p:spTree>
    <p:extLst>
      <p:ext uri="{BB962C8B-B14F-4D97-AF65-F5344CB8AC3E}">
        <p14:creationId xmlns:p14="http://schemas.microsoft.com/office/powerpoint/2010/main" val="3585552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3810000"/>
          </a:xfrm>
        </p:spPr>
        <p:txBody>
          <a:bodyPr/>
          <a:lstStyle/>
          <a:p>
            <a:r>
              <a:rPr lang="en-US" dirty="0" smtClean="0">
                <a:solidFill>
                  <a:srgbClr val="0033CC"/>
                </a:solidFill>
                <a:effectLst>
                  <a:outerShdw blurRad="38100" dist="38100" dir="2700000" algn="tl">
                    <a:srgbClr val="000000">
                      <a:alpha val="43137"/>
                    </a:srgbClr>
                  </a:outerShdw>
                </a:effectLst>
              </a:rPr>
              <a:t>What Determines Outflow Temperature?</a:t>
            </a:r>
            <a:br>
              <a:rPr lang="en-US" dirty="0" smtClean="0">
                <a:solidFill>
                  <a:srgbClr val="0033CC"/>
                </a:solidFill>
                <a:effectLst>
                  <a:outerShdw blurRad="38100" dist="38100" dir="2700000" algn="tl">
                    <a:srgbClr val="000000">
                      <a:alpha val="43137"/>
                    </a:srgbClr>
                  </a:outerShdw>
                </a:effectLst>
              </a:rPr>
            </a:br>
            <a:r>
              <a:rPr lang="en-US" dirty="0" smtClean="0">
                <a:solidFill>
                  <a:srgbClr val="0033CC"/>
                </a:solidFill>
                <a:effectLst>
                  <a:outerShdw blurRad="38100" dist="38100" dir="2700000" algn="tl">
                    <a:srgbClr val="000000">
                      <a:alpha val="43137"/>
                    </a:srgbClr>
                  </a:outerShdw>
                </a:effectLst>
              </a:rPr>
              <a:t/>
            </a:r>
            <a:br>
              <a:rPr lang="en-US" dirty="0" smtClean="0">
                <a:solidFill>
                  <a:srgbClr val="0033CC"/>
                </a:solidFill>
                <a:effectLst>
                  <a:outerShdw blurRad="38100" dist="38100" dir="2700000" algn="tl">
                    <a:srgbClr val="000000">
                      <a:alpha val="43137"/>
                    </a:srgbClr>
                  </a:outerShdw>
                </a:effectLst>
              </a:rPr>
            </a:br>
            <a:r>
              <a:rPr lang="en-US" sz="3200" dirty="0" smtClean="0">
                <a:solidFill>
                  <a:srgbClr val="0033CC"/>
                </a:solidFill>
                <a:effectLst>
                  <a:outerShdw blurRad="38100" dist="38100" dir="2700000" algn="tl">
                    <a:srgbClr val="000000">
                      <a:alpha val="43137"/>
                    </a:srgbClr>
                  </a:outerShdw>
                </a:effectLst>
              </a:rPr>
              <a:t>Reference:  Emanuel and Rotunno, </a:t>
            </a:r>
            <a:r>
              <a:rPr lang="en-US" sz="3200" i="1" dirty="0" smtClean="0">
                <a:solidFill>
                  <a:srgbClr val="0033CC"/>
                </a:solidFill>
                <a:effectLst>
                  <a:outerShdw blurRad="38100" dist="38100" dir="2700000" algn="tl">
                    <a:srgbClr val="000000">
                      <a:alpha val="43137"/>
                    </a:srgbClr>
                  </a:outerShdw>
                </a:effectLst>
              </a:rPr>
              <a:t>J. Atmos. Sci.</a:t>
            </a:r>
            <a:r>
              <a:rPr lang="en-US" sz="3200" dirty="0" smtClean="0">
                <a:solidFill>
                  <a:srgbClr val="0033CC"/>
                </a:solidFill>
                <a:effectLst>
                  <a:outerShdw blurRad="38100" dist="38100" dir="2700000" algn="tl">
                    <a:srgbClr val="000000">
                      <a:alpha val="43137"/>
                    </a:srgbClr>
                  </a:outerShdw>
                </a:effectLst>
              </a:rPr>
              <a:t>, 2011</a:t>
            </a:r>
            <a:endParaRPr lang="en-US"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2368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33CC"/>
                </a:solidFill>
                <a:effectLst>
                  <a:outerShdw blurRad="38100" dist="38100" dir="2700000" algn="tl">
                    <a:srgbClr val="000000">
                      <a:alpha val="43137"/>
                    </a:srgbClr>
                  </a:outerShdw>
                </a:effectLst>
              </a:rPr>
              <a:t>Simulations with Cloud-Permitting, Axisymmetric Model</a:t>
            </a:r>
            <a:endParaRPr lang="en-US" sz="3600" dirty="0">
              <a:solidFill>
                <a:srgbClr val="0033CC"/>
              </a:solidFill>
              <a:effectLst>
                <a:outerShdw blurRad="38100" dist="38100" dir="2700000" algn="tl">
                  <a:srgbClr val="000000">
                    <a:alpha val="43137"/>
                  </a:srgbClr>
                </a:outerShdw>
              </a:effectLst>
            </a:endParaRPr>
          </a:p>
        </p:txBody>
      </p:sp>
      <p:pic>
        <p:nvPicPr>
          <p:cNvPr id="3" name="Picture 2" descr="fig2_bw.png"/>
          <p:cNvPicPr/>
          <p:nvPr/>
        </p:nvPicPr>
        <p:blipFill>
          <a:blip r:embed="rId2" cstate="print"/>
          <a:srcRect/>
          <a:stretch>
            <a:fillRect/>
          </a:stretch>
        </p:blipFill>
        <p:spPr bwMode="auto">
          <a:xfrm>
            <a:off x="1676400" y="1466214"/>
            <a:ext cx="5943599" cy="4629786"/>
          </a:xfrm>
          <a:prstGeom prst="rect">
            <a:avLst/>
          </a:prstGeom>
          <a:noFill/>
          <a:ln w="9525">
            <a:noFill/>
            <a:miter lim="800000"/>
            <a:headEnd/>
            <a:tailEnd/>
          </a:ln>
        </p:spPr>
      </p:pic>
    </p:spTree>
    <p:extLst>
      <p:ext uri="{BB962C8B-B14F-4D97-AF65-F5344CB8AC3E}">
        <p14:creationId xmlns:p14="http://schemas.microsoft.com/office/powerpoint/2010/main" val="3850018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rry\Documents\Papers\ER2011\fig3_new.png"/>
          <p:cNvPicPr>
            <a:picLocks noChangeAspect="1" noChangeArrowheads="1"/>
          </p:cNvPicPr>
          <p:nvPr/>
        </p:nvPicPr>
        <p:blipFill>
          <a:blip r:embed="rId2" cstate="print"/>
          <a:srcRect/>
          <a:stretch>
            <a:fillRect/>
          </a:stretch>
        </p:blipFill>
        <p:spPr bwMode="auto">
          <a:xfrm>
            <a:off x="685800" y="228600"/>
            <a:ext cx="7845828" cy="5887311"/>
          </a:xfrm>
          <a:prstGeom prst="rect">
            <a:avLst/>
          </a:prstGeom>
          <a:noFill/>
        </p:spPr>
      </p:pic>
      <p:sp>
        <p:nvSpPr>
          <p:cNvPr id="3" name="TextBox 2"/>
          <p:cNvSpPr txBox="1"/>
          <p:nvPr/>
        </p:nvSpPr>
        <p:spPr>
          <a:xfrm>
            <a:off x="228600" y="6096000"/>
            <a:ext cx="8610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Saturation entropy (contoured) and V=0 line (yellow)</a:t>
            </a:r>
            <a:endParaRPr kumimoji="0" lang="en-US" sz="24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spTree>
    <p:extLst>
      <p:ext uri="{BB962C8B-B14F-4D97-AF65-F5344CB8AC3E}">
        <p14:creationId xmlns:p14="http://schemas.microsoft.com/office/powerpoint/2010/main" val="842973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erry\Documents\Papers\ER2011\fig4_arrows.png"/>
          <p:cNvPicPr>
            <a:picLocks noChangeAspect="1" noChangeArrowheads="1"/>
          </p:cNvPicPr>
          <p:nvPr/>
        </p:nvPicPr>
        <p:blipFill>
          <a:blip r:embed="rId2" cstate="print"/>
          <a:srcRect/>
          <a:stretch>
            <a:fillRect/>
          </a:stretch>
        </p:blipFill>
        <p:spPr bwMode="auto">
          <a:xfrm>
            <a:off x="381000" y="228600"/>
            <a:ext cx="8449190" cy="5744440"/>
          </a:xfrm>
          <a:prstGeom prst="rect">
            <a:avLst/>
          </a:prstGeom>
          <a:noFill/>
        </p:spPr>
      </p:pic>
      <p:sp>
        <p:nvSpPr>
          <p:cNvPr id="3" name="TextBox 2"/>
          <p:cNvSpPr txBox="1"/>
          <p:nvPr/>
        </p:nvSpPr>
        <p:spPr>
          <a:xfrm>
            <a:off x="228600" y="5867400"/>
            <a:ext cx="85344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Streamfunction (black contours), absolute temperature (shading) and V=0 contour(white)</a:t>
            </a:r>
            <a:endParaRPr kumimoji="0" lang="en-US" sz="24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spTree>
    <p:extLst>
      <p:ext uri="{BB962C8B-B14F-4D97-AF65-F5344CB8AC3E}">
        <p14:creationId xmlns:p14="http://schemas.microsoft.com/office/powerpoint/2010/main" val="1219096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047554" name="Rectangle 2"/>
          <p:cNvSpPr>
            <a:spLocks noGrp="1" noChangeArrowheads="1"/>
          </p:cNvSpPr>
          <p:nvPr>
            <p:ph type="ctrTitle"/>
          </p:nvPr>
        </p:nvSpPr>
        <p:spPr>
          <a:xfrm>
            <a:off x="304800" y="152400"/>
            <a:ext cx="8534400" cy="1143000"/>
          </a:xfrm>
        </p:spPr>
        <p:txBody>
          <a:bodyPr/>
          <a:lstStyle/>
          <a:p>
            <a:pPr eaLnBrk="1" hangingPunct="1">
              <a:defRPr/>
            </a:pPr>
            <a:r>
              <a:rPr lang="en-US" sz="4000" b="1" dirty="0" smtClean="0">
                <a:solidFill>
                  <a:srgbClr val="FFFF00"/>
                </a:solidFill>
                <a:effectLst>
                  <a:outerShdw blurRad="38100" dist="38100" dir="2700000" algn="tl">
                    <a:srgbClr val="C0C0C0"/>
                  </a:outerShdw>
                </a:effectLst>
              </a:rPr>
              <a:t> Overview: What is a Tropical Cyclone?</a:t>
            </a:r>
          </a:p>
        </p:txBody>
      </p:sp>
      <p:sp>
        <p:nvSpPr>
          <p:cNvPr id="14340" name="Rectangle 3"/>
          <p:cNvSpPr>
            <a:spLocks noGrp="1" noChangeArrowheads="1"/>
          </p:cNvSpPr>
          <p:nvPr>
            <p:ph type="subTitle" idx="1"/>
          </p:nvPr>
        </p:nvSpPr>
        <p:spPr>
          <a:xfrm>
            <a:off x="1219200" y="1752600"/>
            <a:ext cx="6629400" cy="4267200"/>
          </a:xfrm>
        </p:spPr>
        <p:txBody>
          <a:bodyPr/>
          <a:lstStyle/>
          <a:p>
            <a:pPr algn="l" eaLnBrk="1" hangingPunct="1">
              <a:lnSpc>
                <a:spcPct val="90000"/>
              </a:lnSpc>
            </a:pPr>
            <a:endParaRPr lang="en-US" sz="2800" dirty="0" smtClean="0">
              <a:solidFill>
                <a:srgbClr val="002060"/>
              </a:solidFill>
            </a:endParaRPr>
          </a:p>
          <a:p>
            <a:pPr algn="l" eaLnBrk="1" hangingPunct="1">
              <a:lnSpc>
                <a:spcPct val="90000"/>
              </a:lnSpc>
            </a:pPr>
            <a:r>
              <a:rPr lang="en-US" sz="2800" dirty="0" smtClean="0">
                <a:solidFill>
                  <a:srgbClr val="002060"/>
                </a:solidFill>
              </a:rPr>
              <a:t>A </a:t>
            </a:r>
            <a:r>
              <a:rPr lang="en-US" sz="2800" i="1" dirty="0" smtClean="0">
                <a:solidFill>
                  <a:srgbClr val="002060"/>
                </a:solidFill>
              </a:rPr>
              <a:t>tropical cyclone</a:t>
            </a:r>
            <a:r>
              <a:rPr lang="en-US" sz="2800" dirty="0" smtClean="0">
                <a:solidFill>
                  <a:srgbClr val="002060"/>
                </a:solidFill>
              </a:rPr>
              <a:t> is a nearly symmetric, warm-core cyclone powered by wind-induced enthalpy fluxes from the sea surface</a:t>
            </a:r>
          </a:p>
          <a:p>
            <a:pPr algn="l" eaLnBrk="1" hangingPunct="1">
              <a:lnSpc>
                <a:spcPct val="90000"/>
              </a:lnSpc>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erry\Documents\Papers\ER2011\fig5_new.png"/>
          <p:cNvPicPr>
            <a:picLocks noChangeAspect="1" noChangeArrowheads="1"/>
          </p:cNvPicPr>
          <p:nvPr/>
        </p:nvPicPr>
        <p:blipFill>
          <a:blip r:embed="rId2" cstate="print"/>
          <a:srcRect/>
          <a:stretch>
            <a:fillRect/>
          </a:stretch>
        </p:blipFill>
        <p:spPr bwMode="auto">
          <a:xfrm>
            <a:off x="838200" y="0"/>
            <a:ext cx="7306234" cy="5414538"/>
          </a:xfrm>
          <a:prstGeom prst="rect">
            <a:avLst/>
          </a:prstGeom>
          <a:noFill/>
        </p:spPr>
      </p:pic>
      <p:sp>
        <p:nvSpPr>
          <p:cNvPr id="3" name="TextBox 2"/>
          <p:cNvSpPr txBox="1"/>
          <p:nvPr/>
        </p:nvSpPr>
        <p:spPr>
          <a:xfrm>
            <a:off x="304800" y="5288340"/>
            <a:ext cx="838200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Angular momentum surfaces plotted in the V-T plane. Red curve shows shape of balanced M surface originating at radius of maximum winds. Dashed red line is ambient tropopause temperature. </a:t>
            </a:r>
            <a:endParaRPr kumimoji="0" lang="en-US" sz="24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spTree>
    <p:extLst>
      <p:ext uri="{BB962C8B-B14F-4D97-AF65-F5344CB8AC3E}">
        <p14:creationId xmlns:p14="http://schemas.microsoft.com/office/powerpoint/2010/main" val="4242471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erry\Documents\Papers\ER2011\fig6_new.png"/>
          <p:cNvPicPr>
            <a:picLocks noChangeAspect="1" noChangeArrowheads="1"/>
          </p:cNvPicPr>
          <p:nvPr/>
        </p:nvPicPr>
        <p:blipFill>
          <a:blip r:embed="rId2" cstate="print"/>
          <a:srcRect/>
          <a:stretch>
            <a:fillRect/>
          </a:stretch>
        </p:blipFill>
        <p:spPr bwMode="auto">
          <a:xfrm>
            <a:off x="762000" y="228600"/>
            <a:ext cx="7701312" cy="5579886"/>
          </a:xfrm>
          <a:prstGeom prst="rect">
            <a:avLst/>
          </a:prstGeom>
          <a:noFill/>
        </p:spPr>
      </p:pic>
      <p:sp>
        <p:nvSpPr>
          <p:cNvPr id="3" name="TextBox 2"/>
          <p:cNvSpPr txBox="1"/>
          <p:nvPr/>
        </p:nvSpPr>
        <p:spPr>
          <a:xfrm>
            <a:off x="381000" y="5715000"/>
            <a:ext cx="7924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Richardson Number (capped at 3). Box shows area used for scatter plot. </a:t>
            </a:r>
            <a:endParaRPr kumimoji="0" lang="en-US" sz="24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spTree>
    <p:extLst>
      <p:ext uri="{BB962C8B-B14F-4D97-AF65-F5344CB8AC3E}">
        <p14:creationId xmlns:p14="http://schemas.microsoft.com/office/powerpoint/2010/main" val="4253306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6bnew.png"/>
          <p:cNvPicPr/>
          <p:nvPr/>
        </p:nvPicPr>
        <p:blipFill>
          <a:blip r:embed="rId2" cstate="print"/>
          <a:stretch>
            <a:fillRect/>
          </a:stretch>
        </p:blipFill>
        <p:spPr>
          <a:xfrm>
            <a:off x="1524000" y="685800"/>
            <a:ext cx="6324599" cy="4648199"/>
          </a:xfrm>
          <a:prstGeom prst="rect">
            <a:avLst/>
          </a:prstGeom>
        </p:spPr>
      </p:pic>
      <p:sp>
        <p:nvSpPr>
          <p:cNvPr id="3" name="TextBox 2"/>
          <p:cNvSpPr txBox="1"/>
          <p:nvPr/>
        </p:nvSpPr>
        <p:spPr>
          <a:xfrm>
            <a:off x="533400" y="5410200"/>
            <a:ext cx="8229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Vertical Diffusivity (m</a:t>
            </a:r>
            <a:r>
              <a:rPr kumimoji="0" lang="en-US" sz="2400" b="0" i="0" u="none" strike="noStrike" kern="1200" cap="none" spc="0" normalizeH="0" baseline="30000" noProof="0" dirty="0" smtClean="0">
                <a:ln>
                  <a:noFill/>
                </a:ln>
                <a:solidFill>
                  <a:srgbClr val="0033CC"/>
                </a:solidFill>
                <a:effectLst/>
                <a:uLnTx/>
                <a:uFillTx/>
                <a:latin typeface="Arial" pitchFamily="34" charset="0"/>
                <a:ea typeface="+mn-ea"/>
                <a:cs typeface="+mn-cs"/>
              </a:rPr>
              <a:t>2</a:t>
            </a: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s</a:t>
            </a:r>
            <a:r>
              <a:rPr kumimoji="0" lang="en-US" sz="2400" b="0" i="0" u="none" strike="noStrike" kern="1200" cap="none" spc="0" normalizeH="0" baseline="30000" noProof="0" dirty="0" smtClean="0">
                <a:ln>
                  <a:noFill/>
                </a:ln>
                <a:solidFill>
                  <a:srgbClr val="0033CC"/>
                </a:solidFill>
                <a:effectLst/>
                <a:uLnTx/>
                <a:uFillTx/>
                <a:latin typeface="Arial" pitchFamily="34" charset="0"/>
                <a:ea typeface="+mn-ea"/>
                <a:cs typeface="+mn-cs"/>
              </a:rPr>
              <a:t>-1</a:t>
            </a: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a:t>
            </a:r>
            <a:endParaRPr kumimoji="0" lang="en-US" sz="24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spTree>
    <p:extLst>
      <p:ext uri="{BB962C8B-B14F-4D97-AF65-F5344CB8AC3E}">
        <p14:creationId xmlns:p14="http://schemas.microsoft.com/office/powerpoint/2010/main" val="1109165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erry\Documents\Papers\ER2011\fig7_new.png"/>
          <p:cNvPicPr>
            <a:picLocks noChangeAspect="1" noChangeArrowheads="1"/>
          </p:cNvPicPr>
          <p:nvPr/>
        </p:nvPicPr>
        <p:blipFill>
          <a:blip r:embed="rId2" cstate="print"/>
          <a:srcRect/>
          <a:stretch>
            <a:fillRect/>
          </a:stretch>
        </p:blipFill>
        <p:spPr bwMode="auto">
          <a:xfrm>
            <a:off x="685800" y="533400"/>
            <a:ext cx="7848600" cy="5686602"/>
          </a:xfrm>
          <a:prstGeom prst="rect">
            <a:avLst/>
          </a:prstGeom>
          <a:noFill/>
        </p:spPr>
      </p:pic>
      <p:sp>
        <p:nvSpPr>
          <p:cNvPr id="3" name="TextBox 2"/>
          <p:cNvSpPr txBox="1"/>
          <p:nvPr/>
        </p:nvSpPr>
        <p:spPr>
          <a:xfrm>
            <a:off x="5486400" y="4038600"/>
            <a:ext cx="914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0000"/>
                </a:solidFill>
                <a:effectLst/>
                <a:uLnTx/>
                <a:uFillTx/>
                <a:latin typeface="Arial" pitchFamily="34" charset="0"/>
                <a:ea typeface="+mn-ea"/>
                <a:cs typeface="+mn-cs"/>
              </a:rPr>
              <a:t>Ri</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=1</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5" name="Straight Arrow Connector 4"/>
          <p:cNvCxnSpPr/>
          <p:nvPr/>
        </p:nvCxnSpPr>
        <p:spPr>
          <a:xfrm rot="10800000">
            <a:off x="5181600" y="3733800"/>
            <a:ext cx="533400" cy="304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006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74753" name="Object 1"/>
          <p:cNvGraphicFramePr>
            <a:graphicFrameLocks noChangeAspect="1"/>
          </p:cNvGraphicFramePr>
          <p:nvPr>
            <p:extLst/>
          </p:nvPr>
        </p:nvGraphicFramePr>
        <p:xfrm>
          <a:off x="2728913" y="1265238"/>
          <a:ext cx="3930650" cy="2041525"/>
        </p:xfrm>
        <a:graphic>
          <a:graphicData uri="http://schemas.openxmlformats.org/presentationml/2006/ole">
            <mc:AlternateContent xmlns:mc="http://schemas.openxmlformats.org/markup-compatibility/2006">
              <mc:Choice xmlns:v="urn:schemas-microsoft-com:vml" Requires="v">
                <p:oleObj spid="_x0000_s144428" name="Equation" r:id="rId3" imgW="1638000" imgH="850680" progId="Equation.DSMT4">
                  <p:embed/>
                </p:oleObj>
              </mc:Choice>
              <mc:Fallback>
                <p:oleObj name="Equation" r:id="rId3" imgW="1638000" imgH="850680" progId="Equation.DSMT4">
                  <p:embed/>
                  <p:pic>
                    <p:nvPicPr>
                      <p:cNvPr id="74753" name="Object 1"/>
                      <p:cNvPicPr>
                        <a:picLocks noChangeAspect="1" noChangeArrowheads="1"/>
                      </p:cNvPicPr>
                      <p:nvPr/>
                    </p:nvPicPr>
                    <p:blipFill>
                      <a:blip r:embed="rId4"/>
                      <a:srcRect/>
                      <a:stretch>
                        <a:fillRect/>
                      </a:stretch>
                    </p:blipFill>
                    <p:spPr bwMode="auto">
                      <a:xfrm>
                        <a:off x="2728913" y="1265238"/>
                        <a:ext cx="3930650" cy="204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74755" name="Object 3"/>
          <p:cNvGraphicFramePr>
            <a:graphicFrameLocks noChangeAspect="1"/>
          </p:cNvGraphicFramePr>
          <p:nvPr>
            <p:extLst>
              <p:ext uri="{D42A27DB-BD31-4B8C-83A1-F6EECF244321}">
                <p14:modId xmlns:p14="http://schemas.microsoft.com/office/powerpoint/2010/main" val="824644205"/>
              </p:ext>
            </p:extLst>
          </p:nvPr>
        </p:nvGraphicFramePr>
        <p:xfrm>
          <a:off x="3047999" y="3306763"/>
          <a:ext cx="3560763" cy="1718989"/>
        </p:xfrm>
        <a:graphic>
          <a:graphicData uri="http://schemas.openxmlformats.org/presentationml/2006/ole">
            <mc:AlternateContent xmlns:mc="http://schemas.openxmlformats.org/markup-compatibility/2006">
              <mc:Choice xmlns:v="urn:schemas-microsoft-com:vml" Requires="v">
                <p:oleObj spid="_x0000_s144429" name="Equation" r:id="rId5" imgW="1269720" imgH="609480" progId="Equation.DSMT4">
                  <p:embed/>
                </p:oleObj>
              </mc:Choice>
              <mc:Fallback>
                <p:oleObj name="Equation" r:id="rId5" imgW="1269720" imgH="609480" progId="Equation.DSMT4">
                  <p:embed/>
                  <p:pic>
                    <p:nvPicPr>
                      <p:cNvPr id="7475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9" y="3306763"/>
                        <a:ext cx="3560763" cy="17189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5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74757" name="Object 5"/>
          <p:cNvGraphicFramePr>
            <a:graphicFrameLocks noChangeAspect="1"/>
          </p:cNvGraphicFramePr>
          <p:nvPr>
            <p:extLst>
              <p:ext uri="{D42A27DB-BD31-4B8C-83A1-F6EECF244321}">
                <p14:modId xmlns:p14="http://schemas.microsoft.com/office/powerpoint/2010/main" val="2206637260"/>
              </p:ext>
            </p:extLst>
          </p:nvPr>
        </p:nvGraphicFramePr>
        <p:xfrm>
          <a:off x="3554469" y="5181600"/>
          <a:ext cx="2547824" cy="990600"/>
        </p:xfrm>
        <a:graphic>
          <a:graphicData uri="http://schemas.openxmlformats.org/presentationml/2006/ole">
            <mc:AlternateContent xmlns:mc="http://schemas.openxmlformats.org/markup-compatibility/2006">
              <mc:Choice xmlns:v="urn:schemas-microsoft-com:vml" Requires="v">
                <p:oleObj spid="_x0000_s144430" name="Equation" r:id="rId7" imgW="704867" imgH="273136" progId="Equation.DSMT4">
                  <p:embed/>
                </p:oleObj>
              </mc:Choice>
              <mc:Fallback>
                <p:oleObj name="Equation" r:id="rId7" imgW="704867" imgH="273136" progId="Equation.DSMT4">
                  <p:embed/>
                  <p:pic>
                    <p:nvPicPr>
                      <p:cNvPr id="7475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469" y="5181600"/>
                        <a:ext cx="2547824"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p:txBody>
          <a:bodyPr/>
          <a:lstStyle/>
          <a:p>
            <a:r>
              <a:rPr lang="en-US" sz="2800" dirty="0" smtClean="0">
                <a:solidFill>
                  <a:srgbClr val="0033CC"/>
                </a:solidFill>
              </a:rPr>
              <a:t>Implications for Outflow Temperature</a:t>
            </a:r>
            <a:endParaRPr lang="en-US" sz="2800" dirty="0">
              <a:solidFill>
                <a:srgbClr val="0033CC"/>
              </a:solidFill>
            </a:endParaRPr>
          </a:p>
        </p:txBody>
      </p:sp>
    </p:spTree>
    <p:extLst>
      <p:ext uri="{BB962C8B-B14F-4D97-AF65-F5344CB8AC3E}">
        <p14:creationId xmlns:p14="http://schemas.microsoft.com/office/powerpoint/2010/main" val="70999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755"/>
                                        </p:tgtEl>
                                        <p:attrNameLst>
                                          <p:attrName>style.visibility</p:attrName>
                                        </p:attrNameLst>
                                      </p:cBhvr>
                                      <p:to>
                                        <p:strVal val="visible"/>
                                      </p:to>
                                    </p:set>
                                    <p:animEffect transition="in" filter="fade">
                                      <p:cBhvr>
                                        <p:cTn id="11" dur="500"/>
                                        <p:tgtEl>
                                          <p:spTgt spid="747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4757"/>
                                        </p:tgtEl>
                                        <p:attrNameLst>
                                          <p:attrName>style.visibility</p:attrName>
                                        </p:attrNameLst>
                                      </p:cBhvr>
                                      <p:to>
                                        <p:strVal val="visible"/>
                                      </p:to>
                                    </p:set>
                                    <p:animEffect transition="in" filter="fade">
                                      <p:cBhvr>
                                        <p:cTn id="16"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88065" name="Object 1"/>
          <p:cNvGraphicFramePr>
            <a:graphicFrameLocks noChangeAspect="1"/>
          </p:cNvGraphicFramePr>
          <p:nvPr/>
        </p:nvGraphicFramePr>
        <p:xfrm>
          <a:off x="2449514" y="292101"/>
          <a:ext cx="3417886" cy="1542500"/>
        </p:xfrm>
        <a:graphic>
          <a:graphicData uri="http://schemas.openxmlformats.org/presentationml/2006/ole">
            <mc:AlternateContent xmlns:mc="http://schemas.openxmlformats.org/markup-compatibility/2006">
              <mc:Choice xmlns:v="urn:schemas-microsoft-com:vml" Requires="v">
                <p:oleObj spid="_x0000_s145452" name="Equation" r:id="rId3" imgW="1485720" imgH="672840" progId="Equation.DSMT4">
                  <p:embed/>
                </p:oleObj>
              </mc:Choice>
              <mc:Fallback>
                <p:oleObj name="Equation" r:id="rId3" imgW="1485720" imgH="672840" progId="Equation.DSMT4">
                  <p:embed/>
                  <p:pic>
                    <p:nvPicPr>
                      <p:cNvPr id="8806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514" y="292101"/>
                        <a:ext cx="3417886" cy="154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38200" y="1981200"/>
            <a:ext cx="68580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But the vertical gradient of saturation entropy is related to the vertical gradient of temperature:</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80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88067" name="Object 3"/>
          <p:cNvGraphicFramePr>
            <a:graphicFrameLocks noChangeAspect="1"/>
          </p:cNvGraphicFramePr>
          <p:nvPr/>
        </p:nvGraphicFramePr>
        <p:xfrm>
          <a:off x="3276600" y="2819400"/>
          <a:ext cx="3200400" cy="1754128"/>
        </p:xfrm>
        <a:graphic>
          <a:graphicData uri="http://schemas.openxmlformats.org/presentationml/2006/ole">
            <mc:AlternateContent xmlns:mc="http://schemas.openxmlformats.org/markup-compatibility/2006">
              <mc:Choice xmlns:v="urn:schemas-microsoft-com:vml" Requires="v">
                <p:oleObj spid="_x0000_s145453" name="Equation" r:id="rId5" imgW="1224916" imgH="666354" progId="Equation.DSMT4">
                  <p:embed/>
                </p:oleObj>
              </mc:Choice>
              <mc:Fallback>
                <p:oleObj name="Equation" r:id="rId5" imgW="1224916" imgH="666354" progId="Equation.DSMT4">
                  <p:embed/>
                  <p:pic>
                    <p:nvPicPr>
                      <p:cNvPr id="8806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19400"/>
                        <a:ext cx="3200400" cy="175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88069" name="Object 5"/>
          <p:cNvGraphicFramePr>
            <a:graphicFrameLocks noChangeAspect="1"/>
          </p:cNvGraphicFramePr>
          <p:nvPr>
            <p:extLst>
              <p:ext uri="{D42A27DB-BD31-4B8C-83A1-F6EECF244321}">
                <p14:modId xmlns:p14="http://schemas.microsoft.com/office/powerpoint/2010/main" val="447284206"/>
              </p:ext>
            </p:extLst>
          </p:nvPr>
        </p:nvGraphicFramePr>
        <p:xfrm>
          <a:off x="2803525" y="4325938"/>
          <a:ext cx="3919538" cy="2486025"/>
        </p:xfrm>
        <a:graphic>
          <a:graphicData uri="http://schemas.openxmlformats.org/presentationml/2006/ole">
            <mc:AlternateContent xmlns:mc="http://schemas.openxmlformats.org/markup-compatibility/2006">
              <mc:Choice xmlns:v="urn:schemas-microsoft-com:vml" Requires="v">
                <p:oleObj spid="_x0000_s145454" name="Equation" r:id="rId7" imgW="1473120" imgH="927000" progId="Equation.DSMT4">
                  <p:embed/>
                </p:oleObj>
              </mc:Choice>
              <mc:Fallback>
                <p:oleObj name="Equation" r:id="rId7" imgW="1473120" imgH="927000" progId="Equation.DSMT4">
                  <p:embed/>
                  <p:pic>
                    <p:nvPicPr>
                      <p:cNvPr id="88069" name="Object 5"/>
                      <p:cNvPicPr>
                        <a:picLocks noChangeAspect="1" noChangeArrowheads="1"/>
                      </p:cNvPicPr>
                      <p:nvPr/>
                    </p:nvPicPr>
                    <p:blipFill>
                      <a:blip r:embed="rId8"/>
                      <a:srcRect/>
                      <a:stretch>
                        <a:fillRect/>
                      </a:stretch>
                    </p:blipFill>
                    <p:spPr bwMode="auto">
                      <a:xfrm>
                        <a:off x="2803525" y="4325938"/>
                        <a:ext cx="3919538" cy="248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81000" y="4267200"/>
            <a:ext cx="2590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Use definition of s* and C.-C.:</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TextBox 10"/>
          <p:cNvSpPr txBox="1"/>
          <p:nvPr/>
        </p:nvSpPr>
        <p:spPr>
          <a:xfrm>
            <a:off x="7086600" y="3505200"/>
            <a:ext cx="990600" cy="461665"/>
          </a:xfrm>
          <a:prstGeom prst="rect">
            <a:avLst/>
          </a:prstGeom>
          <a:noFill/>
        </p:spPr>
        <p:txBody>
          <a:bodyPr wrap="square" rtlCol="0">
            <a:spAutoFit/>
          </a:bodyPr>
          <a:lstStyle/>
          <a:p>
            <a:r>
              <a:rPr lang="en-US" dirty="0" smtClean="0"/>
              <a:t>(</a:t>
            </a:r>
            <a:r>
              <a:rPr lang="en-US" dirty="0"/>
              <a:t>6</a:t>
            </a:r>
            <a:r>
              <a:rPr lang="en-US" dirty="0" smtClean="0"/>
              <a:t>)</a:t>
            </a:r>
            <a:endParaRPr lang="en-US" dirty="0"/>
          </a:p>
        </p:txBody>
      </p:sp>
      <p:sp>
        <p:nvSpPr>
          <p:cNvPr id="12" name="TextBox 11"/>
          <p:cNvSpPr txBox="1"/>
          <p:nvPr/>
        </p:nvSpPr>
        <p:spPr>
          <a:xfrm>
            <a:off x="7086600" y="5562600"/>
            <a:ext cx="762000" cy="461665"/>
          </a:xfrm>
          <a:prstGeom prst="rect">
            <a:avLst/>
          </a:prstGeom>
          <a:noFill/>
        </p:spPr>
        <p:txBody>
          <a:bodyPr wrap="square" rtlCol="0">
            <a:spAutoFit/>
          </a:bodyPr>
          <a:lstStyle/>
          <a:p>
            <a:r>
              <a:rPr lang="en-US" dirty="0" smtClean="0"/>
              <a:t>(</a:t>
            </a:r>
            <a:r>
              <a:rPr lang="en-US" dirty="0"/>
              <a:t>7</a:t>
            </a:r>
            <a:r>
              <a:rPr lang="en-US" dirty="0" smtClean="0"/>
              <a:t>)</a:t>
            </a:r>
            <a:endParaRPr lang="en-US" dirty="0"/>
          </a:p>
        </p:txBody>
      </p:sp>
      <p:sp>
        <p:nvSpPr>
          <p:cNvPr id="13" name="TextBox 12"/>
          <p:cNvSpPr txBox="1"/>
          <p:nvPr/>
        </p:nvSpPr>
        <p:spPr>
          <a:xfrm>
            <a:off x="7086600" y="762000"/>
            <a:ext cx="1295400" cy="461665"/>
          </a:xfrm>
          <a:prstGeom prst="rect">
            <a:avLst/>
          </a:prstGeom>
          <a:noFill/>
        </p:spPr>
        <p:txBody>
          <a:bodyPr wrap="square" rtlCol="0">
            <a:spAutoFit/>
          </a:bodyPr>
          <a:lstStyle/>
          <a:p>
            <a:r>
              <a:rPr lang="en-US" dirty="0" smtClean="0"/>
              <a:t>(</a:t>
            </a:r>
            <a:r>
              <a:rPr lang="en-US" dirty="0"/>
              <a:t>5</a:t>
            </a:r>
            <a:r>
              <a:rPr lang="en-US" dirty="0" smtClean="0"/>
              <a:t>)</a:t>
            </a:r>
            <a:endParaRPr lang="en-US" dirty="0"/>
          </a:p>
        </p:txBody>
      </p:sp>
    </p:spTree>
    <p:extLst>
      <p:ext uri="{BB962C8B-B14F-4D97-AF65-F5344CB8AC3E}">
        <p14:creationId xmlns:p14="http://schemas.microsoft.com/office/powerpoint/2010/main" val="63747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88067"/>
                                        </p:tgtEl>
                                        <p:attrNameLst>
                                          <p:attrName>style.visibility</p:attrName>
                                        </p:attrNameLst>
                                      </p:cBhvr>
                                      <p:to>
                                        <p:strVal val="visible"/>
                                      </p:to>
                                    </p:set>
                                    <p:animEffect transition="in" filter="fade">
                                      <p:cBhvr>
                                        <p:cTn id="12" dur="500"/>
                                        <p:tgtEl>
                                          <p:spTgt spid="880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88069"/>
                                        </p:tgtEl>
                                        <p:attrNameLst>
                                          <p:attrName>style.visibility</p:attrName>
                                        </p:attrNameLst>
                                      </p:cBhvr>
                                      <p:to>
                                        <p:strVal val="visible"/>
                                      </p:to>
                                    </p:set>
                                    <p:animEffect transition="in" filter="fade">
                                      <p:cBhvr>
                                        <p:cTn id="20" dur="500"/>
                                        <p:tgtEl>
                                          <p:spTgt spid="88069"/>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89089" name="Object 1"/>
          <p:cNvGraphicFramePr>
            <a:graphicFrameLocks noChangeAspect="1"/>
          </p:cNvGraphicFramePr>
          <p:nvPr/>
        </p:nvGraphicFramePr>
        <p:xfrm>
          <a:off x="1981200" y="762000"/>
          <a:ext cx="4203916" cy="2286000"/>
        </p:xfrm>
        <a:graphic>
          <a:graphicData uri="http://schemas.openxmlformats.org/presentationml/2006/ole">
            <mc:AlternateContent xmlns:mc="http://schemas.openxmlformats.org/markup-compatibility/2006">
              <mc:Choice xmlns:v="urn:schemas-microsoft-com:vml" Requires="v">
                <p:oleObj spid="_x0000_s146479" name="Equation" r:id="rId3" imgW="1326932" imgH="712250" progId="Equation.DSMT4">
                  <p:embed/>
                </p:oleObj>
              </mc:Choice>
              <mc:Fallback>
                <p:oleObj name="Equation" r:id="rId3" imgW="1326932" imgH="712250" progId="Equation.DSMT4">
                  <p:embed/>
                  <p:pic>
                    <p:nvPicPr>
                      <p:cNvPr id="8908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762000"/>
                        <a:ext cx="4203916"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304800" y="228600"/>
            <a:ext cx="80010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Substitute (16) into (15) and use hydrostatic equation:</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Box 5"/>
          <p:cNvSpPr txBox="1"/>
          <p:nvPr/>
        </p:nvSpPr>
        <p:spPr>
          <a:xfrm>
            <a:off x="381000" y="4495800"/>
            <a:ext cx="6324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Substitute (5) into (8):</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90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89091" name="Object 3"/>
          <p:cNvGraphicFramePr>
            <a:graphicFrameLocks noChangeAspect="1"/>
          </p:cNvGraphicFramePr>
          <p:nvPr/>
        </p:nvGraphicFramePr>
        <p:xfrm>
          <a:off x="3657600" y="4953000"/>
          <a:ext cx="2758801" cy="990600"/>
        </p:xfrm>
        <a:graphic>
          <a:graphicData uri="http://schemas.openxmlformats.org/presentationml/2006/ole">
            <mc:AlternateContent xmlns:mc="http://schemas.openxmlformats.org/markup-compatibility/2006">
              <mc:Choice xmlns:v="urn:schemas-microsoft-com:vml" Requires="v">
                <p:oleObj spid="_x0000_s146480" name="Equation" r:id="rId5" imgW="882757" imgH="320216" progId="Equation.DSMT4">
                  <p:embed/>
                </p:oleObj>
              </mc:Choice>
              <mc:Fallback>
                <p:oleObj name="Equation" r:id="rId5" imgW="882757" imgH="320216" progId="Equation.DSMT4">
                  <p:embed/>
                  <p:pic>
                    <p:nvPicPr>
                      <p:cNvPr id="8909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953000"/>
                        <a:ext cx="2758801"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752600" y="6172200"/>
            <a:ext cx="58674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Gives dependence of Outflow T on s*</a:t>
            </a:r>
            <a:endParaRPr kumimoji="0" lang="en-US" sz="24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sp>
        <p:nvSpPr>
          <p:cNvPr id="890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89093" name="Object 5"/>
          <p:cNvGraphicFramePr>
            <a:graphicFrameLocks noChangeAspect="1"/>
          </p:cNvGraphicFramePr>
          <p:nvPr/>
        </p:nvGraphicFramePr>
        <p:xfrm>
          <a:off x="1066800" y="3276600"/>
          <a:ext cx="4916083" cy="990600"/>
        </p:xfrm>
        <a:graphic>
          <a:graphicData uri="http://schemas.openxmlformats.org/presentationml/2006/ole">
            <mc:AlternateContent xmlns:mc="http://schemas.openxmlformats.org/markup-compatibility/2006">
              <mc:Choice xmlns:v="urn:schemas-microsoft-com:vml" Requires="v">
                <p:oleObj spid="_x0000_s146481" name="Equation" r:id="rId7" imgW="1524000" imgH="304800" progId="Equation.DSMT4">
                  <p:embed/>
                </p:oleObj>
              </mc:Choice>
              <mc:Fallback>
                <p:oleObj name="Equation" r:id="rId7" imgW="1524000" imgH="304800" progId="Equation.DSMT4">
                  <p:embed/>
                  <p:pic>
                    <p:nvPicPr>
                      <p:cNvPr id="8909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276600"/>
                        <a:ext cx="491608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57200" y="3505200"/>
            <a:ext cx="4572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If</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TextBox 14"/>
          <p:cNvSpPr txBox="1"/>
          <p:nvPr/>
        </p:nvSpPr>
        <p:spPr>
          <a:xfrm>
            <a:off x="7010400" y="1752600"/>
            <a:ext cx="1143000" cy="461665"/>
          </a:xfrm>
          <a:prstGeom prst="rect">
            <a:avLst/>
          </a:prstGeom>
          <a:noFill/>
        </p:spPr>
        <p:txBody>
          <a:bodyPr wrap="square" rtlCol="0">
            <a:spAutoFit/>
          </a:bodyPr>
          <a:lstStyle/>
          <a:p>
            <a:r>
              <a:rPr lang="en-US" dirty="0" smtClean="0"/>
              <a:t>(</a:t>
            </a:r>
            <a:r>
              <a:rPr lang="en-US" dirty="0"/>
              <a:t>8</a:t>
            </a:r>
            <a:r>
              <a:rPr lang="en-US" dirty="0" smtClean="0"/>
              <a:t>)</a:t>
            </a:r>
            <a:endParaRPr lang="en-US" dirty="0"/>
          </a:p>
        </p:txBody>
      </p:sp>
      <p:sp>
        <p:nvSpPr>
          <p:cNvPr id="16" name="TextBox 15"/>
          <p:cNvSpPr txBox="1"/>
          <p:nvPr/>
        </p:nvSpPr>
        <p:spPr>
          <a:xfrm>
            <a:off x="7162800" y="5112773"/>
            <a:ext cx="914400" cy="461665"/>
          </a:xfrm>
          <a:prstGeom prst="rect">
            <a:avLst/>
          </a:prstGeom>
          <a:noFill/>
        </p:spPr>
        <p:txBody>
          <a:bodyPr wrap="square" rtlCol="0">
            <a:spAutoFit/>
          </a:bodyPr>
          <a:lstStyle/>
          <a:p>
            <a:r>
              <a:rPr lang="en-US" dirty="0" smtClean="0"/>
              <a:t>(</a:t>
            </a:r>
            <a:r>
              <a:rPr lang="en-US" dirty="0"/>
              <a:t>9</a:t>
            </a:r>
            <a:r>
              <a:rPr lang="en-US" dirty="0" smtClean="0"/>
              <a:t>)</a:t>
            </a:r>
            <a:endParaRPr lang="en-US" dirty="0"/>
          </a:p>
        </p:txBody>
      </p:sp>
      <p:sp>
        <p:nvSpPr>
          <p:cNvPr id="17" name="TextBox 16"/>
          <p:cNvSpPr txBox="1"/>
          <p:nvPr/>
        </p:nvSpPr>
        <p:spPr>
          <a:xfrm>
            <a:off x="6019800" y="3352800"/>
            <a:ext cx="3124200" cy="707886"/>
          </a:xfrm>
          <a:prstGeom prst="rect">
            <a:avLst/>
          </a:prstGeom>
          <a:noFill/>
        </p:spPr>
        <p:txBody>
          <a:bodyPr wrap="square" rtlCol="0">
            <a:spAutoFit/>
          </a:bodyPr>
          <a:lstStyle/>
          <a:p>
            <a:r>
              <a:rPr lang="en-US" sz="2000" dirty="0" smtClean="0"/>
              <a:t>we can neglect first term on left of (</a:t>
            </a:r>
            <a:r>
              <a:rPr lang="en-US" sz="2000" dirty="0"/>
              <a:t>8</a:t>
            </a:r>
            <a:r>
              <a:rPr lang="en-US" sz="2000" dirty="0" smtClean="0"/>
              <a:t>)</a:t>
            </a:r>
            <a:endParaRPr lang="en-US" sz="2000" dirty="0"/>
          </a:p>
        </p:txBody>
      </p:sp>
    </p:spTree>
    <p:extLst>
      <p:ext uri="{BB962C8B-B14F-4D97-AF65-F5344CB8AC3E}">
        <p14:creationId xmlns:p14="http://schemas.microsoft.com/office/powerpoint/2010/main" val="11107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9093"/>
                                        </p:tgtEl>
                                        <p:attrNameLst>
                                          <p:attrName>style.visibility</p:attrName>
                                        </p:attrNameLst>
                                      </p:cBhvr>
                                      <p:to>
                                        <p:strVal val="visible"/>
                                      </p:to>
                                    </p:set>
                                    <p:animEffect transition="in" filter="fade">
                                      <p:cBhvr>
                                        <p:cTn id="10" dur="500"/>
                                        <p:tgtEl>
                                          <p:spTgt spid="8909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89091"/>
                                        </p:tgtEl>
                                        <p:attrNameLst>
                                          <p:attrName>style.visibility</p:attrName>
                                        </p:attrNameLst>
                                      </p:cBhvr>
                                      <p:to>
                                        <p:strVal val="visible"/>
                                      </p:to>
                                    </p:set>
                                    <p:animEffect transition="in" filter="fade">
                                      <p:cBhvr>
                                        <p:cTn id="20" dur="500"/>
                                        <p:tgtEl>
                                          <p:spTgt spid="8909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90113" name="Object 1"/>
          <p:cNvGraphicFramePr>
            <a:graphicFrameLocks noChangeAspect="1"/>
          </p:cNvGraphicFramePr>
          <p:nvPr/>
        </p:nvGraphicFramePr>
        <p:xfrm>
          <a:off x="2971800" y="914400"/>
          <a:ext cx="1959865" cy="762000"/>
        </p:xfrm>
        <a:graphic>
          <a:graphicData uri="http://schemas.openxmlformats.org/presentationml/2006/ole">
            <mc:AlternateContent xmlns:mc="http://schemas.openxmlformats.org/markup-compatibility/2006">
              <mc:Choice xmlns:v="urn:schemas-microsoft-com:vml" Requires="v">
                <p:oleObj spid="_x0000_s147533" name="Equation" r:id="rId3" imgW="704867" imgH="273136" progId="Equation.DSMT4">
                  <p:embed/>
                </p:oleObj>
              </mc:Choice>
              <mc:Fallback>
                <p:oleObj name="Equation" r:id="rId3" imgW="704867" imgH="273136" progId="Equation.DSMT4">
                  <p:embed/>
                  <p:pic>
                    <p:nvPicPr>
                      <p:cNvPr id="9011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914400"/>
                        <a:ext cx="195986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90115" name="Object 3"/>
          <p:cNvGraphicFramePr>
            <a:graphicFrameLocks noChangeAspect="1"/>
          </p:cNvGraphicFramePr>
          <p:nvPr/>
        </p:nvGraphicFramePr>
        <p:xfrm>
          <a:off x="2971800" y="1905000"/>
          <a:ext cx="2357814" cy="838200"/>
        </p:xfrm>
        <a:graphic>
          <a:graphicData uri="http://schemas.openxmlformats.org/presentationml/2006/ole">
            <mc:AlternateContent xmlns:mc="http://schemas.openxmlformats.org/markup-compatibility/2006">
              <mc:Choice xmlns:v="urn:schemas-microsoft-com:vml" Requires="v">
                <p:oleObj spid="_x0000_s147534" name="Equation" r:id="rId5" imgW="837750" imgH="302281" progId="Equation.DSMT4">
                  <p:embed/>
                </p:oleObj>
              </mc:Choice>
              <mc:Fallback>
                <p:oleObj name="Equation" r:id="rId5" imgW="837750" imgH="302281" progId="Equation.DSMT4">
                  <p:embed/>
                  <p:pic>
                    <p:nvPicPr>
                      <p:cNvPr id="9011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905000"/>
                        <a:ext cx="2357814"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533400" y="1066800"/>
            <a:ext cx="19812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Using</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Box 6"/>
          <p:cNvSpPr txBox="1"/>
          <p:nvPr/>
        </p:nvSpPr>
        <p:spPr>
          <a:xfrm>
            <a:off x="0" y="2057400"/>
            <a:ext cx="2819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We can re-write (9) as</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TextBox 7"/>
          <p:cNvSpPr txBox="1"/>
          <p:nvPr/>
        </p:nvSpPr>
        <p:spPr>
          <a:xfrm>
            <a:off x="7696200" y="1981200"/>
            <a:ext cx="914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(10)</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01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90117" name="Object 5"/>
          <p:cNvGraphicFramePr>
            <a:graphicFrameLocks noChangeAspect="1"/>
          </p:cNvGraphicFramePr>
          <p:nvPr/>
        </p:nvGraphicFramePr>
        <p:xfrm>
          <a:off x="2971800" y="3048000"/>
          <a:ext cx="3810000" cy="896470"/>
        </p:xfrm>
        <a:graphic>
          <a:graphicData uri="http://schemas.openxmlformats.org/presentationml/2006/ole">
            <mc:AlternateContent xmlns:mc="http://schemas.openxmlformats.org/markup-compatibility/2006">
              <mc:Choice xmlns:v="urn:schemas-microsoft-com:vml" Requires="v">
                <p:oleObj spid="_x0000_s147535" name="Equation" r:id="rId7" imgW="1854000" imgH="431640" progId="Equation.DSMT4">
                  <p:embed/>
                </p:oleObj>
              </mc:Choice>
              <mc:Fallback>
                <p:oleObj name="Equation" r:id="rId7" imgW="1854000" imgH="431640" progId="Equation.DSMT4">
                  <p:embed/>
                  <p:pic>
                    <p:nvPicPr>
                      <p:cNvPr id="9011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048000"/>
                        <a:ext cx="3810000" cy="8964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0" y="3276600"/>
            <a:ext cx="28956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We can also re-write (1) as</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TextBox 11"/>
          <p:cNvSpPr txBox="1"/>
          <p:nvPr/>
        </p:nvSpPr>
        <p:spPr>
          <a:xfrm>
            <a:off x="7696200" y="3276600"/>
            <a:ext cx="990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(11)</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13" name="Object 12"/>
          <p:cNvGraphicFramePr>
            <a:graphicFrameLocks noChangeAspect="1"/>
          </p:cNvGraphicFramePr>
          <p:nvPr/>
        </p:nvGraphicFramePr>
        <p:xfrm>
          <a:off x="2590799" y="4191000"/>
          <a:ext cx="4859867" cy="1066800"/>
        </p:xfrm>
        <a:graphic>
          <a:graphicData uri="http://schemas.openxmlformats.org/presentationml/2006/ole">
            <mc:AlternateContent xmlns:mc="http://schemas.openxmlformats.org/markup-compatibility/2006">
              <mc:Choice xmlns:v="urn:schemas-microsoft-com:vml" Requires="v">
                <p:oleObj spid="_x0000_s147536" name="Equation" r:id="rId9" imgW="2082600" imgH="457200" progId="Equation.DSMT4">
                  <p:embed/>
                </p:oleObj>
              </mc:Choice>
              <mc:Fallback>
                <p:oleObj name="Equation" r:id="rId9" imgW="2082600" imgH="457200" progId="Equation.DSMT4">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799" y="4191000"/>
                        <a:ext cx="4859867"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0" y="4419600"/>
            <a:ext cx="23622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Boundary layer </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entropy:</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TextBox 14"/>
          <p:cNvSpPr txBox="1"/>
          <p:nvPr/>
        </p:nvSpPr>
        <p:spPr>
          <a:xfrm>
            <a:off x="7696200" y="4419600"/>
            <a:ext cx="7620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(12)</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16" name="Object 15"/>
          <p:cNvGraphicFramePr>
            <a:graphicFrameLocks noChangeAspect="1"/>
          </p:cNvGraphicFramePr>
          <p:nvPr/>
        </p:nvGraphicFramePr>
        <p:xfrm>
          <a:off x="2667000" y="5410200"/>
          <a:ext cx="2362200" cy="851490"/>
        </p:xfrm>
        <a:graphic>
          <a:graphicData uri="http://schemas.openxmlformats.org/presentationml/2006/ole">
            <mc:AlternateContent xmlns:mc="http://schemas.openxmlformats.org/markup-compatibility/2006">
              <mc:Choice xmlns:v="urn:schemas-microsoft-com:vml" Requires="v">
                <p:oleObj spid="_x0000_s147537" name="Equation" r:id="rId11" imgW="1091880" imgH="393480" progId="Equation.DSMT4">
                  <p:embed/>
                </p:oleObj>
              </mc:Choice>
              <mc:Fallback>
                <p:oleObj name="Equation" r:id="rId11" imgW="1091880" imgH="393480" progId="Equation.DSMT4">
                  <p:embed/>
                  <p:pic>
                    <p:nvPicPr>
                      <p:cNvPr id="16"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5410200"/>
                        <a:ext cx="2362200" cy="8514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1" y="5486400"/>
            <a:ext cx="2590799"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Boundary layer angular </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momentum:</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8" name="TextBox 17"/>
          <p:cNvSpPr txBox="1"/>
          <p:nvPr/>
        </p:nvSpPr>
        <p:spPr>
          <a:xfrm>
            <a:off x="7696200" y="5715000"/>
            <a:ext cx="914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(13)</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8428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7315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Combine (12) and (13):</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3" name="Object 2"/>
          <p:cNvGraphicFramePr>
            <a:graphicFrameLocks noChangeAspect="1"/>
          </p:cNvGraphicFramePr>
          <p:nvPr/>
        </p:nvGraphicFramePr>
        <p:xfrm>
          <a:off x="2514600" y="1143000"/>
          <a:ext cx="4063226" cy="1140041"/>
        </p:xfrm>
        <a:graphic>
          <a:graphicData uri="http://schemas.openxmlformats.org/presentationml/2006/ole">
            <mc:AlternateContent xmlns:mc="http://schemas.openxmlformats.org/markup-compatibility/2006">
              <mc:Choice xmlns:v="urn:schemas-microsoft-com:vml" Requires="v">
                <p:oleObj spid="_x0000_s148542" name="Equation" r:id="rId3" imgW="1765080" imgH="495000" progId="Equation.DSMT4">
                  <p:embed/>
                </p:oleObj>
              </mc:Choice>
              <mc:Fallback>
                <p:oleObj name="Equation" r:id="rId3" imgW="1765080" imgH="4950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143000"/>
                        <a:ext cx="4063226" cy="11400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33400" y="2667000"/>
            <a:ext cx="1295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Let</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5" name="Object 4"/>
          <p:cNvGraphicFramePr>
            <a:graphicFrameLocks noChangeAspect="1"/>
          </p:cNvGraphicFramePr>
          <p:nvPr/>
        </p:nvGraphicFramePr>
        <p:xfrm>
          <a:off x="1541463" y="2590800"/>
          <a:ext cx="4978400" cy="609600"/>
        </p:xfrm>
        <a:graphic>
          <a:graphicData uri="http://schemas.openxmlformats.org/presentationml/2006/ole">
            <mc:AlternateContent xmlns:mc="http://schemas.openxmlformats.org/markup-compatibility/2006">
              <mc:Choice xmlns:v="urn:schemas-microsoft-com:vml" Requires="v">
                <p:oleObj spid="_x0000_s148543" name="Equation" r:id="rId5" imgW="1866600" imgH="228600" progId="Equation.DSMT4">
                  <p:embed/>
                </p:oleObj>
              </mc:Choice>
              <mc:Fallback>
                <p:oleObj name="Equation" r:id="rId5" imgW="1866600" imgH="22860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463" y="2590800"/>
                        <a:ext cx="49784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2089150" y="3505200"/>
          <a:ext cx="4397375" cy="1143000"/>
        </p:xfrm>
        <a:graphic>
          <a:graphicData uri="http://schemas.openxmlformats.org/presentationml/2006/ole">
            <mc:AlternateContent xmlns:mc="http://schemas.openxmlformats.org/markup-compatibility/2006">
              <mc:Choice xmlns:v="urn:schemas-microsoft-com:vml" Requires="v">
                <p:oleObj spid="_x0000_s148544" name="Equation" r:id="rId7" imgW="1904760" imgH="495000" progId="Equation.DSMT4">
                  <p:embed/>
                </p:oleObj>
              </mc:Choice>
              <mc:Fallback>
                <p:oleObj name="Equation" r:id="rId7" imgW="1904760" imgH="495000" progId="Equation.DSMT4">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9150" y="3505200"/>
                        <a:ext cx="439737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28600" y="4800600"/>
            <a:ext cx="3657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Balance condition (1):</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9" name="Object 8"/>
          <p:cNvGraphicFramePr>
            <a:graphicFrameLocks noChangeAspect="1"/>
          </p:cNvGraphicFramePr>
          <p:nvPr/>
        </p:nvGraphicFramePr>
        <p:xfrm>
          <a:off x="2743200" y="5333999"/>
          <a:ext cx="3048000" cy="1057469"/>
        </p:xfrm>
        <a:graphic>
          <a:graphicData uri="http://schemas.openxmlformats.org/presentationml/2006/ole">
            <mc:AlternateContent xmlns:mc="http://schemas.openxmlformats.org/markup-compatibility/2006">
              <mc:Choice xmlns:v="urn:schemas-microsoft-com:vml" Requires="v">
                <p:oleObj spid="_x0000_s148545" name="Equation" r:id="rId9" imgW="1244520" imgH="431640" progId="Equation.DSMT4">
                  <p:embed/>
                </p:oleObj>
              </mc:Choice>
              <mc:Fallback>
                <p:oleObj name="Equation" r:id="rId9" imgW="1244520" imgH="43164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5333999"/>
                        <a:ext cx="3048000" cy="1057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7696200" y="3848100"/>
            <a:ext cx="1143000" cy="457200"/>
          </a:xfrm>
          <a:prstGeom prst="rect">
            <a:avLst/>
          </a:prstGeom>
          <a:noFill/>
        </p:spPr>
        <p:txBody>
          <a:bodyPr wrap="square" rtlCol="0">
            <a:spAutoFit/>
          </a:bodyPr>
          <a:lstStyle/>
          <a:p>
            <a:r>
              <a:rPr lang="en-US" dirty="0" smtClean="0"/>
              <a:t>(14)</a:t>
            </a:r>
            <a:endParaRPr lang="en-US" dirty="0"/>
          </a:p>
        </p:txBody>
      </p:sp>
      <p:sp>
        <p:nvSpPr>
          <p:cNvPr id="11" name="TextBox 10"/>
          <p:cNvSpPr txBox="1"/>
          <p:nvPr/>
        </p:nvSpPr>
        <p:spPr>
          <a:xfrm>
            <a:off x="7696200" y="5486400"/>
            <a:ext cx="1143000" cy="461665"/>
          </a:xfrm>
          <a:prstGeom prst="rect">
            <a:avLst/>
          </a:prstGeom>
          <a:noFill/>
        </p:spPr>
        <p:txBody>
          <a:bodyPr wrap="square" rtlCol="0">
            <a:spAutoFit/>
          </a:bodyPr>
          <a:lstStyle/>
          <a:p>
            <a:r>
              <a:rPr lang="en-US" dirty="0" smtClean="0"/>
              <a:t>(15)</a:t>
            </a:r>
            <a:endParaRPr lang="en-US" dirty="0"/>
          </a:p>
        </p:txBody>
      </p:sp>
    </p:spTree>
    <p:extLst>
      <p:ext uri="{BB962C8B-B14F-4D97-AF65-F5344CB8AC3E}">
        <p14:creationId xmlns:p14="http://schemas.microsoft.com/office/powerpoint/2010/main" val="12505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6172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Eliminate </a:t>
            </a:r>
            <a:r>
              <a:rPr kumimoji="0" lang="en-US" sz="2400" b="0" i="1" u="none" strike="noStrike" kern="1200" cap="none" spc="0" normalizeH="0" baseline="0" noProof="0" dirty="0" err="1" smtClean="0">
                <a:ln>
                  <a:noFill/>
                </a:ln>
                <a:solidFill>
                  <a:srgbClr val="000000"/>
                </a:solidFill>
                <a:effectLst/>
                <a:uLnTx/>
                <a:uFillTx/>
                <a:latin typeface="Arial" pitchFamily="34" charset="0"/>
                <a:ea typeface="+mn-ea"/>
                <a:cs typeface="+mn-cs"/>
              </a:rPr>
              <a:t>V</a:t>
            </a:r>
            <a:r>
              <a:rPr kumimoji="0" lang="en-US" sz="2400" b="0" i="1" u="none" strike="noStrike" kern="1200" cap="none" spc="0" normalizeH="0" baseline="-25000" noProof="0" dirty="0" err="1" smtClean="0">
                <a:ln>
                  <a:noFill/>
                </a:ln>
                <a:solidFill>
                  <a:srgbClr val="000000"/>
                </a:solidFill>
                <a:effectLst/>
                <a:uLnTx/>
                <a:uFillTx/>
                <a:latin typeface="Arial" pitchFamily="34" charset="0"/>
                <a:ea typeface="+mn-ea"/>
                <a:cs typeface="+mn-cs"/>
              </a:rPr>
              <a:t>b</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between (14) and (15):</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3" name="Object 2"/>
          <p:cNvGraphicFramePr>
            <a:graphicFrameLocks noChangeAspect="1"/>
          </p:cNvGraphicFramePr>
          <p:nvPr/>
        </p:nvGraphicFramePr>
        <p:xfrm>
          <a:off x="2362200" y="1295400"/>
          <a:ext cx="3943350" cy="1143000"/>
        </p:xfrm>
        <a:graphic>
          <a:graphicData uri="http://schemas.openxmlformats.org/presentationml/2006/ole">
            <mc:AlternateContent xmlns:mc="http://schemas.openxmlformats.org/markup-compatibility/2006">
              <mc:Choice xmlns:v="urn:schemas-microsoft-com:vml" Requires="v">
                <p:oleObj spid="_x0000_s149562" name="Equation" r:id="rId3" imgW="1752480" imgH="507960" progId="Equation.DSMT4">
                  <p:embed/>
                </p:oleObj>
              </mc:Choice>
              <mc:Fallback>
                <p:oleObj name="Equation" r:id="rId3" imgW="1752480" imgH="50796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394335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685800" y="2667000"/>
            <a:ext cx="71628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Eliminate </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r</a:t>
            </a:r>
            <a:r>
              <a:rPr kumimoji="0" lang="en-US" sz="2400" b="0" i="1" u="none" strike="noStrike" kern="1200" cap="none" spc="0" normalizeH="0" baseline="-25000" noProof="0" dirty="0" smtClean="0">
                <a:ln>
                  <a:noFill/>
                </a:ln>
                <a:solidFill>
                  <a:srgbClr val="000000"/>
                </a:solidFill>
                <a:effectLst/>
                <a:uLnTx/>
                <a:uFillTx/>
                <a:latin typeface="Arial" pitchFamily="34" charset="0"/>
                <a:ea typeface="+mn-ea"/>
                <a:cs typeface="+mn-cs"/>
              </a:rPr>
              <a:t>b</a:t>
            </a:r>
            <a:r>
              <a:rPr kumimoji="0" lang="en-US" sz="2400" b="0" i="1" u="none" strike="noStrike" kern="1200" cap="none" spc="0" normalizeH="0" baseline="30000" noProof="0" dirty="0" smtClean="0">
                <a:ln>
                  <a:noFill/>
                </a:ln>
                <a:solidFill>
                  <a:srgbClr val="000000"/>
                </a:solidFill>
                <a:effectLst/>
                <a:uLnTx/>
                <a:uFillTx/>
                <a:latin typeface="Arial" pitchFamily="34" charset="0"/>
                <a:ea typeface="+mn-ea"/>
                <a:cs typeface="+mn-cs"/>
              </a:rPr>
              <a:t>2</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between (11) and (16):</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6" name="Object 5"/>
          <p:cNvGraphicFramePr>
            <a:graphicFrameLocks noChangeAspect="1"/>
          </p:cNvGraphicFramePr>
          <p:nvPr/>
        </p:nvGraphicFramePr>
        <p:xfrm>
          <a:off x="2362200" y="3276600"/>
          <a:ext cx="4382530" cy="1066800"/>
        </p:xfrm>
        <a:graphic>
          <a:graphicData uri="http://schemas.openxmlformats.org/presentationml/2006/ole">
            <mc:AlternateContent xmlns:mc="http://schemas.openxmlformats.org/markup-compatibility/2006">
              <mc:Choice xmlns:v="urn:schemas-microsoft-com:vml" Requires="v">
                <p:oleObj spid="_x0000_s149563" name="Equation" r:id="rId5" imgW="1930320" imgH="469800" progId="Equation.DSMT4">
                  <p:embed/>
                </p:oleObj>
              </mc:Choice>
              <mc:Fallback>
                <p:oleObj name="Equation" r:id="rId5" imgW="1930320" imgH="4698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438253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838200" y="4495800"/>
            <a:ext cx="1905000" cy="4572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where</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05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10596" name="Object 4"/>
          <p:cNvGraphicFramePr>
            <a:graphicFrameLocks noChangeAspect="1"/>
          </p:cNvGraphicFramePr>
          <p:nvPr/>
        </p:nvGraphicFramePr>
        <p:xfrm>
          <a:off x="3048001" y="4419601"/>
          <a:ext cx="2731082" cy="990600"/>
        </p:xfrm>
        <a:graphic>
          <a:graphicData uri="http://schemas.openxmlformats.org/presentationml/2006/ole">
            <mc:AlternateContent xmlns:mc="http://schemas.openxmlformats.org/markup-compatibility/2006">
              <mc:Choice xmlns:v="urn:schemas-microsoft-com:vml" Requires="v">
                <p:oleObj spid="_x0000_s149564" name="Equation" r:id="rId7" imgW="1206360" imgH="431640" progId="Equation.DSMT4">
                  <p:embed/>
                </p:oleObj>
              </mc:Choice>
              <mc:Fallback>
                <p:oleObj name="Equation" r:id="rId7" imgW="1206360" imgH="431640" progId="Equation.DSMT4">
                  <p:embed/>
                  <p:pic>
                    <p:nvPicPr>
                      <p:cNvPr id="1105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1" y="4419601"/>
                        <a:ext cx="2731082"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81000" y="5562600"/>
            <a:ext cx="23622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Remember that</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110598" name="Object 6"/>
          <p:cNvGraphicFramePr>
            <a:graphicFrameLocks noChangeAspect="1"/>
          </p:cNvGraphicFramePr>
          <p:nvPr/>
        </p:nvGraphicFramePr>
        <p:xfrm>
          <a:off x="3048000" y="5562600"/>
          <a:ext cx="2768600" cy="1018845"/>
        </p:xfrm>
        <a:graphic>
          <a:graphicData uri="http://schemas.openxmlformats.org/presentationml/2006/ole">
            <mc:AlternateContent xmlns:mc="http://schemas.openxmlformats.org/markup-compatibility/2006">
              <mc:Choice xmlns:v="urn:schemas-microsoft-com:vml" Requires="v">
                <p:oleObj spid="_x0000_s149565" name="Equation" r:id="rId9" imgW="1193760" imgH="444240" progId="Equation.DSMT4">
                  <p:embed/>
                </p:oleObj>
              </mc:Choice>
              <mc:Fallback>
                <p:oleObj name="Equation" r:id="rId9" imgW="1193760" imgH="444240" progId="Equation.DSMT4">
                  <p:embed/>
                  <p:pic>
                    <p:nvPicPr>
                      <p:cNvPr id="1105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5562600"/>
                        <a:ext cx="2768600" cy="1018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7086600" y="1600200"/>
            <a:ext cx="1447800" cy="461665"/>
          </a:xfrm>
          <a:prstGeom prst="rect">
            <a:avLst/>
          </a:prstGeom>
          <a:noFill/>
        </p:spPr>
        <p:txBody>
          <a:bodyPr wrap="square" rtlCol="0">
            <a:spAutoFit/>
          </a:bodyPr>
          <a:lstStyle/>
          <a:p>
            <a:r>
              <a:rPr lang="en-US" dirty="0" smtClean="0"/>
              <a:t>(16)</a:t>
            </a:r>
            <a:endParaRPr lang="en-US" dirty="0"/>
          </a:p>
        </p:txBody>
      </p:sp>
      <p:sp>
        <p:nvSpPr>
          <p:cNvPr id="13" name="TextBox 12"/>
          <p:cNvSpPr txBox="1"/>
          <p:nvPr/>
        </p:nvSpPr>
        <p:spPr>
          <a:xfrm>
            <a:off x="7086600" y="3505200"/>
            <a:ext cx="1143000" cy="461665"/>
          </a:xfrm>
          <a:prstGeom prst="rect">
            <a:avLst/>
          </a:prstGeom>
          <a:noFill/>
        </p:spPr>
        <p:txBody>
          <a:bodyPr wrap="square" rtlCol="0">
            <a:spAutoFit/>
          </a:bodyPr>
          <a:lstStyle/>
          <a:p>
            <a:r>
              <a:rPr lang="en-US" dirty="0" smtClean="0"/>
              <a:t>(17)</a:t>
            </a:r>
            <a:endParaRPr lang="en-US" dirty="0"/>
          </a:p>
        </p:txBody>
      </p:sp>
      <p:sp>
        <p:nvSpPr>
          <p:cNvPr id="14" name="TextBox 13"/>
          <p:cNvSpPr txBox="1"/>
          <p:nvPr/>
        </p:nvSpPr>
        <p:spPr>
          <a:xfrm>
            <a:off x="7086600" y="5791200"/>
            <a:ext cx="1219200" cy="461665"/>
          </a:xfrm>
          <a:prstGeom prst="rect">
            <a:avLst/>
          </a:prstGeom>
          <a:noFill/>
        </p:spPr>
        <p:txBody>
          <a:bodyPr wrap="square" rtlCol="0">
            <a:spAutoFit/>
          </a:bodyPr>
          <a:lstStyle/>
          <a:p>
            <a:r>
              <a:rPr lang="en-US" dirty="0" smtClean="0"/>
              <a:t>(10)</a:t>
            </a:r>
            <a:endParaRPr lang="en-US" dirty="0"/>
          </a:p>
        </p:txBody>
      </p:sp>
    </p:spTree>
    <p:extLst>
      <p:ext uri="{BB962C8B-B14F-4D97-AF65-F5344CB8AC3E}">
        <p14:creationId xmlns:p14="http://schemas.microsoft.com/office/powerpoint/2010/main" val="27367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5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5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33CC"/>
                </a:solidFill>
              </a:rPr>
              <a:t>Global Climatology</a:t>
            </a:r>
            <a:endParaRPr lang="en-US" dirty="0">
              <a:solidFill>
                <a:srgbClr val="0033CC"/>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10" t="1519" r="1010"/>
          <a:stretch/>
        </p:blipFill>
        <p:spPr>
          <a:xfrm>
            <a:off x="838200" y="1364226"/>
            <a:ext cx="7391400" cy="4462169"/>
          </a:xfrm>
          <a:prstGeom prst="rect">
            <a:avLst/>
          </a:prstGeom>
        </p:spPr>
      </p:pic>
      <p:sp>
        <p:nvSpPr>
          <p:cNvPr id="6" name="Rectangle 5"/>
          <p:cNvSpPr/>
          <p:nvPr/>
        </p:nvSpPr>
        <p:spPr>
          <a:xfrm>
            <a:off x="762000" y="6019800"/>
            <a:ext cx="8153400" cy="584775"/>
          </a:xfrm>
          <a:prstGeom prst="rect">
            <a:avLst/>
          </a:prstGeom>
        </p:spPr>
        <p:txBody>
          <a:bodyPr wrap="square">
            <a:spAutoFit/>
          </a:bodyPr>
          <a:lstStyle/>
          <a:p>
            <a:pPr marL="0" marR="0">
              <a:spcBef>
                <a:spcPts val="0"/>
              </a:spcBef>
              <a:spcAft>
                <a:spcPts val="1000"/>
              </a:spcAft>
            </a:pPr>
            <a:r>
              <a:rPr lang="en-US" sz="1600" i="1" dirty="0">
                <a:solidFill>
                  <a:srgbClr val="44546A"/>
                </a:solidFill>
                <a:latin typeface="Arial" panose="020B0604020202020204" pitchFamily="34" charset="0"/>
                <a:ea typeface="Calibri" panose="020F0502020204030204" pitchFamily="34" charset="0"/>
                <a:cs typeface="Times New Roman" panose="02020603050405020304" pitchFamily="18" charset="0"/>
              </a:rPr>
              <a:t>Tracks of all tropical cyclones in the historical record from 1851 to 2010. The tracks are colored according to the maximum wind at 10 m altitude, on the scale at lower right.</a:t>
            </a:r>
            <a:endParaRPr lang="en-US" sz="1600" i="1" dirty="0">
              <a:solidFill>
                <a:srgbClr val="44546A"/>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1047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8458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inward from some outer radius </a:t>
            </a:r>
            <a:r>
              <a:rPr kumimoji="0" lang="en-US" sz="2400" b="0" i="0" u="none" strike="noStrike" kern="1200" cap="none" spc="0" normalizeH="0" baseline="0" noProof="0" dirty="0" err="1" smtClean="0">
                <a:ln>
                  <a:noFill/>
                </a:ln>
                <a:solidFill>
                  <a:srgbClr val="000000"/>
                </a:solidFill>
                <a:effectLst/>
                <a:uLnTx/>
                <a:uFillTx/>
                <a:latin typeface="Arial" pitchFamily="34" charset="0"/>
                <a:ea typeface="+mn-ea"/>
                <a:cs typeface="+mn-cs"/>
              </a:rPr>
              <a:t>r</a:t>
            </a:r>
            <a:r>
              <a:rPr kumimoji="0" lang="en-US" sz="2400" b="0" i="0" u="none" strike="noStrike" kern="1200" cap="none" spc="0" normalizeH="0" baseline="-25000" noProof="0" dirty="0" err="1" smtClean="0">
                <a:ln>
                  <a:noFill/>
                </a:ln>
                <a:solidFill>
                  <a:srgbClr val="000000"/>
                </a:solidFill>
                <a:effectLst/>
                <a:uLnTx/>
                <a:uFillTx/>
                <a:latin typeface="Arial" pitchFamily="34" charset="0"/>
                <a:ea typeface="+mn-ea"/>
                <a:cs typeface="+mn-cs"/>
              </a:rPr>
              <a:t>o</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defined such that </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3" name="Object 2"/>
          <p:cNvGraphicFramePr>
            <a:graphicFrameLocks noChangeAspect="1"/>
          </p:cNvGraphicFramePr>
          <p:nvPr/>
        </p:nvGraphicFramePr>
        <p:xfrm>
          <a:off x="2647950" y="1676400"/>
          <a:ext cx="3581400" cy="685800"/>
        </p:xfrm>
        <a:graphic>
          <a:graphicData uri="http://schemas.openxmlformats.org/presentationml/2006/ole">
            <mc:AlternateContent xmlns:mc="http://schemas.openxmlformats.org/markup-compatibility/2006">
              <mc:Choice xmlns:v="urn:schemas-microsoft-com:vml" Requires="v">
                <p:oleObj spid="_x0000_s150543" name="Equation" r:id="rId3" imgW="1193760" imgH="228600" progId="Equation.DSMT4">
                  <p:embed/>
                </p:oleObj>
              </mc:Choice>
              <mc:Fallback>
                <p:oleObj name="Equation" r:id="rId3" imgW="1193760" imgH="2286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950" y="1676400"/>
                        <a:ext cx="35814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304800" y="2590800"/>
            <a:ext cx="7848600"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In general, integrating this system will not yield </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T</a:t>
            </a:r>
            <a:r>
              <a:rPr kumimoji="0" lang="en-US" sz="2400" b="0" i="1" u="none" strike="noStrike" kern="1200" cap="none" spc="0" normalizeH="0" baseline="-25000" noProof="0" dirty="0" smtClean="0">
                <a:ln>
                  <a:noFill/>
                </a:ln>
                <a:solidFill>
                  <a:srgbClr val="000000"/>
                </a:solidFill>
                <a:effectLst/>
                <a:uLnTx/>
                <a:uFillTx/>
                <a:latin typeface="Arial" pitchFamily="34" charset="0"/>
                <a:ea typeface="+mn-ea"/>
                <a:cs typeface="+mn-cs"/>
              </a:rPr>
              <a:t>o</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1" u="none" strike="noStrike" kern="1200" cap="none" spc="0" normalizeH="0" baseline="0" noProof="0" dirty="0" err="1" smtClean="0">
                <a:ln>
                  <a:noFill/>
                </a:ln>
                <a:solidFill>
                  <a:srgbClr val="000000"/>
                </a:solidFill>
                <a:effectLst/>
                <a:uLnTx/>
                <a:uFillTx/>
                <a:latin typeface="Arial" pitchFamily="34" charset="0"/>
                <a:ea typeface="+mn-ea"/>
                <a:cs typeface="+mn-cs"/>
              </a:rPr>
              <a:t>T</a:t>
            </a:r>
            <a:r>
              <a:rPr kumimoji="0" lang="en-US" sz="2400" b="0" i="1" u="none" strike="noStrike" kern="1200" cap="none" spc="0" normalizeH="0" baseline="-25000" noProof="0" dirty="0" err="1" smtClean="0">
                <a:ln>
                  <a:noFill/>
                </a:ln>
                <a:solidFill>
                  <a:srgbClr val="000000"/>
                </a:solidFill>
                <a:effectLst/>
                <a:uLnTx/>
                <a:uFillTx/>
                <a:latin typeface="Arial" pitchFamily="34" charset="0"/>
                <a:ea typeface="+mn-ea"/>
                <a:cs typeface="+mn-cs"/>
              </a:rPr>
              <a:t>t</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r=</a:t>
            </a:r>
            <a:r>
              <a:rPr kumimoji="0" lang="en-US" sz="2400" b="0" i="1" u="none" strike="noStrike" kern="1200" cap="none" spc="0" normalizeH="0" baseline="0" noProof="0" dirty="0" err="1" smtClean="0">
                <a:ln>
                  <a:noFill/>
                </a:ln>
                <a:solidFill>
                  <a:srgbClr val="000000"/>
                </a:solidFill>
                <a:effectLst/>
                <a:uLnTx/>
                <a:uFillTx/>
                <a:latin typeface="Arial" pitchFamily="34" charset="0"/>
                <a:ea typeface="+mn-ea"/>
                <a:cs typeface="+mn-cs"/>
              </a:rPr>
              <a:t>r</a:t>
            </a:r>
            <a:r>
              <a:rPr kumimoji="0" lang="en-US" sz="2400" b="0" i="1" u="none" strike="noStrike" kern="1200" cap="none" spc="0" normalizeH="0" baseline="-25000" noProof="0" dirty="0" err="1" smtClean="0">
                <a:ln>
                  <a:noFill/>
                </a:ln>
                <a:solidFill>
                  <a:srgbClr val="000000"/>
                </a:solidFill>
                <a:effectLst/>
                <a:uLnTx/>
                <a:uFillTx/>
                <a:latin typeface="Arial" pitchFamily="34" charset="0"/>
                <a:ea typeface="+mn-ea"/>
                <a:cs typeface="+mn-cs"/>
              </a:rPr>
              <a:t>max</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Iterate value of </a:t>
            </a:r>
            <a:r>
              <a:rPr kumimoji="0" lang="en-US" sz="2400" b="0" i="1" u="none" strike="noStrike" kern="1200" cap="none" spc="0" normalizeH="0" baseline="0" noProof="0" dirty="0" err="1" smtClean="0">
                <a:ln>
                  <a:noFill/>
                </a:ln>
                <a:solidFill>
                  <a:srgbClr val="000000"/>
                </a:solidFill>
                <a:effectLst/>
                <a:uLnTx/>
                <a:uFillTx/>
                <a:latin typeface="Arial" pitchFamily="34" charset="0"/>
                <a:ea typeface="+mn-ea"/>
                <a:cs typeface="+mn-cs"/>
              </a:rPr>
              <a:t>r</a:t>
            </a:r>
            <a:r>
              <a:rPr kumimoji="0" lang="en-US" sz="2400" b="0" i="1" u="none" strike="noStrike" kern="1200" cap="none" spc="0" normalizeH="0" baseline="-25000" noProof="0" dirty="0" err="1" smtClean="0">
                <a:ln>
                  <a:noFill/>
                </a:ln>
                <a:solidFill>
                  <a:srgbClr val="000000"/>
                </a:solidFill>
                <a:effectLst/>
                <a:uLnTx/>
                <a:uFillTx/>
                <a:latin typeface="Arial" pitchFamily="34" charset="0"/>
                <a:ea typeface="+mn-ea"/>
                <a:cs typeface="+mn-cs"/>
              </a:rPr>
              <a:t>t</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until this condition is met.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If </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V &gt;&gt; </a:t>
            </a:r>
            <a:r>
              <a:rPr kumimoji="0" lang="en-US" sz="2400" b="0" i="1" u="none" strike="noStrike" kern="1200" cap="none" spc="0" normalizeH="0" baseline="0" noProof="0" dirty="0" err="1" smtClean="0">
                <a:ln>
                  <a:noFill/>
                </a:ln>
                <a:solidFill>
                  <a:srgbClr val="000000"/>
                </a:solidFill>
                <a:effectLst/>
                <a:uLnTx/>
                <a:uFillTx/>
                <a:latin typeface="Arial" pitchFamily="34" charset="0"/>
                <a:ea typeface="+mn-ea"/>
                <a:cs typeface="+mn-cs"/>
              </a:rPr>
              <a:t>fr</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we ignore dissipative heating</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and we neglect pressure dependence of </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s</a:t>
            </a:r>
            <a:r>
              <a:rPr kumimoji="0" lang="en-US" sz="2400" b="0" i="1" u="none" strike="noStrike" kern="1200" cap="none" spc="0" normalizeH="0" baseline="-25000" noProof="0" dirty="0" smtClean="0">
                <a:ln>
                  <a:noFill/>
                </a:ln>
                <a:solidFill>
                  <a:srgbClr val="000000"/>
                </a:solidFill>
                <a:effectLst/>
                <a:uLnTx/>
                <a:uFillTx/>
                <a:latin typeface="Arial" pitchFamily="34" charset="0"/>
                <a:ea typeface="+mn-ea"/>
                <a:cs typeface="+mn-cs"/>
              </a:rPr>
              <a:t>0</a:t>
            </a:r>
            <a:r>
              <a:rPr kumimoji="0" lang="en-US" sz="2400" b="0" i="1"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 then we can derive an approximate closed-form solution.</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638550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6625" name="Object 1"/>
          <p:cNvGraphicFramePr>
            <a:graphicFrameLocks noChangeAspect="1"/>
          </p:cNvGraphicFramePr>
          <p:nvPr/>
        </p:nvGraphicFramePr>
        <p:xfrm>
          <a:off x="2057400" y="3051175"/>
          <a:ext cx="4937125" cy="2359025"/>
        </p:xfrm>
        <a:graphic>
          <a:graphicData uri="http://schemas.openxmlformats.org/presentationml/2006/ole">
            <mc:AlternateContent xmlns:mc="http://schemas.openxmlformats.org/markup-compatibility/2006">
              <mc:Choice xmlns:v="urn:schemas-microsoft-com:vml" Requires="v">
                <p:oleObj spid="_x0000_s151568" name="Equation" r:id="rId3" imgW="2070000" imgH="990360" progId="Equation.DSMT4">
                  <p:embed/>
                </p:oleObj>
              </mc:Choice>
              <mc:Fallback>
                <p:oleObj name="Equation" r:id="rId3" imgW="2070000" imgH="990360" progId="Equation.DSMT4">
                  <p:embed/>
                  <p:pic>
                    <p:nvPicPr>
                      <p:cNvPr id="2662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051175"/>
                        <a:ext cx="4937125"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57200" y="533400"/>
            <a:ext cx="8305800"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Assuming that </a:t>
            </a:r>
            <a:r>
              <a:rPr kumimoji="0" lang="en-US" sz="2400" b="0" i="1" u="none" strike="noStrike" kern="1200" cap="none" spc="0" normalizeH="0" baseline="0" noProof="0" dirty="0" err="1" smtClean="0">
                <a:ln>
                  <a:noFill/>
                </a:ln>
                <a:solidFill>
                  <a:srgbClr val="0033CC"/>
                </a:solidFill>
                <a:effectLst/>
                <a:uLnTx/>
                <a:uFillTx/>
                <a:latin typeface="Arial" pitchFamily="34" charset="0"/>
                <a:ea typeface="+mn-ea"/>
                <a:cs typeface="+mn-cs"/>
              </a:rPr>
              <a:t>Ri</a:t>
            </a: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 is critical in the outflow leads to an equation for </a:t>
            </a:r>
            <a:r>
              <a:rPr kumimoji="0" lang="en-US" sz="2400" b="0" i="1" u="none" strike="noStrike" kern="1200" cap="none" spc="0" normalizeH="0" baseline="0" noProof="0" dirty="0" smtClean="0">
                <a:ln>
                  <a:noFill/>
                </a:ln>
                <a:solidFill>
                  <a:srgbClr val="0033CC"/>
                </a:solidFill>
                <a:effectLst/>
                <a:uLnTx/>
                <a:uFillTx/>
                <a:latin typeface="Arial" pitchFamily="34" charset="0"/>
                <a:ea typeface="+mn-ea"/>
                <a:cs typeface="+mn-cs"/>
              </a:rPr>
              <a:t>T</a:t>
            </a:r>
            <a:r>
              <a:rPr kumimoji="0" lang="en-US" sz="2400" b="0" i="1" u="none" strike="noStrike" kern="1200" cap="none" spc="0" normalizeH="0" baseline="-25000" noProof="0" dirty="0" smtClean="0">
                <a:ln>
                  <a:noFill/>
                </a:ln>
                <a:solidFill>
                  <a:srgbClr val="0033CC"/>
                </a:solidFill>
                <a:effectLst/>
                <a:uLnTx/>
                <a:uFillTx/>
                <a:latin typeface="Arial" pitchFamily="34" charset="0"/>
                <a:ea typeface="+mn-ea"/>
                <a:cs typeface="+mn-cs"/>
              </a:rPr>
              <a:t>o</a:t>
            </a: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 that, coupled to the interior balance equation and the slab boundary layer lead (surprisingly!) to a closed form analytic solution for the gradient wind (as represented by angular momentum, </a:t>
            </a:r>
            <a:r>
              <a:rPr kumimoji="0" lang="en-US" sz="2400" b="0" i="1" u="none" strike="noStrike" kern="1200" cap="none" spc="0" normalizeH="0" baseline="0" noProof="0" dirty="0" smtClean="0">
                <a:ln>
                  <a:noFill/>
                </a:ln>
                <a:solidFill>
                  <a:srgbClr val="0033CC"/>
                </a:solidFill>
                <a:effectLst/>
                <a:uLnTx/>
                <a:uFillTx/>
                <a:latin typeface="Arial" pitchFamily="34" charset="0"/>
                <a:ea typeface="+mn-ea"/>
                <a:cs typeface="+mn-cs"/>
              </a:rPr>
              <a:t>M</a:t>
            </a:r>
            <a:r>
              <a:rPr kumimoji="0" lang="en-US" sz="2400" b="0" i="0" u="none" strike="noStrike" kern="1200" cap="none" spc="0" normalizeH="0" baseline="0" noProof="0" dirty="0" smtClean="0">
                <a:ln>
                  <a:noFill/>
                </a:ln>
                <a:solidFill>
                  <a:srgbClr val="0033CC"/>
                </a:solidFill>
                <a:effectLst/>
                <a:uLnTx/>
                <a:uFillTx/>
                <a:latin typeface="Arial" pitchFamily="34" charset="0"/>
                <a:ea typeface="+mn-ea"/>
                <a:cs typeface="+mn-cs"/>
              </a:rPr>
              <a:t>, at the top of the boundary layer:</a:t>
            </a:r>
            <a:endParaRPr kumimoji="0" lang="en-US" sz="2400" b="0" i="0" u="none" strike="noStrike" kern="1200" cap="none" spc="0" normalizeH="0" baseline="0" noProof="0" dirty="0">
              <a:ln>
                <a:noFill/>
              </a:ln>
              <a:solidFill>
                <a:srgbClr val="0033CC"/>
              </a:solidFill>
              <a:effectLst/>
              <a:uLnTx/>
              <a:uFillTx/>
              <a:latin typeface="Arial" pitchFamily="34" charset="0"/>
              <a:ea typeface="+mn-ea"/>
              <a:cs typeface="+mn-cs"/>
            </a:endParaRPr>
          </a:p>
        </p:txBody>
      </p:sp>
      <p:sp>
        <p:nvSpPr>
          <p:cNvPr id="5" name="TextBox 4"/>
          <p:cNvSpPr txBox="1"/>
          <p:nvPr/>
        </p:nvSpPr>
        <p:spPr>
          <a:xfrm>
            <a:off x="7924800" y="3886200"/>
            <a:ext cx="1219200" cy="461665"/>
          </a:xfrm>
          <a:prstGeom prst="rect">
            <a:avLst/>
          </a:prstGeom>
          <a:noFill/>
        </p:spPr>
        <p:txBody>
          <a:bodyPr wrap="square" rtlCol="0">
            <a:spAutoFit/>
          </a:bodyPr>
          <a:lstStyle/>
          <a:p>
            <a:r>
              <a:rPr lang="en-US" dirty="0" smtClean="0"/>
              <a:t>(18)</a:t>
            </a:r>
            <a:endParaRPr lang="en-US" dirty="0"/>
          </a:p>
        </p:txBody>
      </p:sp>
    </p:spTree>
    <p:extLst>
      <p:ext uri="{BB962C8B-B14F-4D97-AF65-F5344CB8AC3E}">
        <p14:creationId xmlns:p14="http://schemas.microsoft.com/office/powerpoint/2010/main" val="306061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21857" name="Object 1"/>
          <p:cNvGraphicFramePr>
            <a:graphicFrameLocks noChangeAspect="1"/>
          </p:cNvGraphicFramePr>
          <p:nvPr/>
        </p:nvGraphicFramePr>
        <p:xfrm>
          <a:off x="2217738" y="533400"/>
          <a:ext cx="4716462" cy="2127250"/>
        </p:xfrm>
        <a:graphic>
          <a:graphicData uri="http://schemas.openxmlformats.org/presentationml/2006/ole">
            <mc:AlternateContent xmlns:mc="http://schemas.openxmlformats.org/markup-compatibility/2006">
              <mc:Choice xmlns:v="urn:schemas-microsoft-com:vml" Requires="v">
                <p:oleObj spid="_x0000_s152643" name="Equation" r:id="rId3" imgW="2184120" imgH="990360" progId="Equation.DSMT4">
                  <p:embed/>
                </p:oleObj>
              </mc:Choice>
              <mc:Fallback>
                <p:oleObj name="Equation" r:id="rId3" imgW="2184120" imgH="990360" progId="Equation.DSMT4">
                  <p:embed/>
                  <p:pic>
                    <p:nvPicPr>
                      <p:cNvPr id="121857"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738" y="533400"/>
                        <a:ext cx="4716462" cy="212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21859" name="Object 3"/>
          <p:cNvGraphicFramePr>
            <a:graphicFrameLocks noChangeAspect="1"/>
          </p:cNvGraphicFramePr>
          <p:nvPr>
            <p:extLst>
              <p:ext uri="{D42A27DB-BD31-4B8C-83A1-F6EECF244321}">
                <p14:modId xmlns:p14="http://schemas.microsoft.com/office/powerpoint/2010/main" val="683726962"/>
              </p:ext>
            </p:extLst>
          </p:nvPr>
        </p:nvGraphicFramePr>
        <p:xfrm>
          <a:off x="2514600" y="2944718"/>
          <a:ext cx="3810000" cy="1336675"/>
        </p:xfrm>
        <a:graphic>
          <a:graphicData uri="http://schemas.openxmlformats.org/presentationml/2006/ole">
            <mc:AlternateContent xmlns:mc="http://schemas.openxmlformats.org/markup-compatibility/2006">
              <mc:Choice xmlns:v="urn:schemas-microsoft-com:vml" Requires="v">
                <p:oleObj spid="_x0000_s152644" name="Equation" r:id="rId5" imgW="1574640" imgH="558720" progId="Equation.DSMT4">
                  <p:embed/>
                </p:oleObj>
              </mc:Choice>
              <mc:Fallback>
                <p:oleObj name="Equation" r:id="rId5" imgW="1574640" imgH="558720" progId="Equation.DSMT4">
                  <p:embed/>
                  <p:pic>
                    <p:nvPicPr>
                      <p:cNvPr id="12185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944718"/>
                        <a:ext cx="3810000" cy="1336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861" name="Object 5"/>
          <p:cNvGraphicFramePr>
            <a:graphicFrameLocks noChangeAspect="1"/>
          </p:cNvGraphicFramePr>
          <p:nvPr/>
        </p:nvGraphicFramePr>
        <p:xfrm>
          <a:off x="2667000" y="5257800"/>
          <a:ext cx="2957513" cy="1365250"/>
        </p:xfrm>
        <a:graphic>
          <a:graphicData uri="http://schemas.openxmlformats.org/presentationml/2006/ole">
            <mc:AlternateContent xmlns:mc="http://schemas.openxmlformats.org/markup-compatibility/2006">
              <mc:Choice xmlns:v="urn:schemas-microsoft-com:vml" Requires="v">
                <p:oleObj spid="_x0000_s152645" name="Equation" r:id="rId7" imgW="1244520" imgH="571320" progId="Equation.DSMT4">
                  <p:embed/>
                </p:oleObj>
              </mc:Choice>
              <mc:Fallback>
                <p:oleObj name="Equation" r:id="rId7" imgW="1244520" imgH="571320" progId="Equation.DSMT4">
                  <p:embed/>
                  <p:pic>
                    <p:nvPicPr>
                      <p:cNvPr id="12186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5257800"/>
                        <a:ext cx="2957513" cy="136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4" name="Rectangle 8"/>
          <p:cNvSpPr>
            <a:spLocks noChangeArrowheads="1"/>
          </p:cNvSpPr>
          <p:nvPr/>
        </p:nvSpPr>
        <p:spPr bwMode="auto">
          <a:xfrm>
            <a:off x="228600" y="4506726"/>
            <a:ext cx="86106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Calibri" pitchFamily="34" charset="0"/>
                <a:cs typeface="Calibri" pitchFamily="34" charset="0"/>
              </a:rPr>
              <a:t>The maximum wind speed,     , found from maximizing the radial dependence of wind speed in the solution (18) on previous slide is given by</a:t>
            </a:r>
            <a:endParaRPr kumimoji="0" lang="en-US" sz="2000" b="0" i="0" u="none" strike="noStrike" kern="1200" cap="none" spc="0" normalizeH="0" baseline="0" noProof="0" dirty="0" smtClean="0">
              <a:ln>
                <a:noFill/>
              </a:ln>
              <a:solidFill>
                <a:srgbClr val="000000"/>
              </a:solidFill>
              <a:effectLst/>
              <a:uLnTx/>
              <a:uFillTx/>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itchFamily="34" charset="0"/>
                <a:ea typeface="Calibri" pitchFamily="34" charset="0"/>
                <a:cs typeface="Times New Roman" pitchFamily="18" charset="0"/>
              </a:rPr>
              <a:t>	</a:t>
            </a:r>
            <a:endPar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p:txBody>
      </p:sp>
      <p:sp>
        <p:nvSpPr>
          <p:cNvPr id="121865" name="Rectangle 9"/>
          <p:cNvSpPr>
            <a:spLocks noChangeArrowheads="1"/>
          </p:cNvSpPr>
          <p:nvPr/>
        </p:nvSpPr>
        <p:spPr bwMode="auto">
          <a:xfrm>
            <a:off x="0" y="12652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 </a:t>
            </a:r>
            <a:endParaRPr kumimoji="0" lang="en-US"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graphicFrame>
        <p:nvGraphicFramePr>
          <p:cNvPr id="121866" name="Object 10"/>
          <p:cNvGraphicFramePr>
            <a:graphicFrameLocks noChangeAspect="1"/>
          </p:cNvGraphicFramePr>
          <p:nvPr>
            <p:extLst/>
          </p:nvPr>
        </p:nvGraphicFramePr>
        <p:xfrm>
          <a:off x="3124200" y="4509184"/>
          <a:ext cx="304272" cy="381000"/>
        </p:xfrm>
        <a:graphic>
          <a:graphicData uri="http://schemas.openxmlformats.org/presentationml/2006/ole">
            <mc:AlternateContent xmlns:mc="http://schemas.openxmlformats.org/markup-compatibility/2006">
              <mc:Choice xmlns:v="urn:schemas-microsoft-com:vml" Requires="v">
                <p:oleObj spid="_x0000_s152646" name="Equation" r:id="rId9" imgW="209505" imgH="251405" progId="Equation.DSMT4">
                  <p:embed/>
                </p:oleObj>
              </mc:Choice>
              <mc:Fallback>
                <p:oleObj name="Equation" r:id="rId9" imgW="209505" imgH="251405" progId="Equation.DSMT4">
                  <p:embed/>
                  <p:pic>
                    <p:nvPicPr>
                      <p:cNvPr id="121866"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4509184"/>
                        <a:ext cx="304272"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7543800" y="1219200"/>
            <a:ext cx="1066800" cy="461665"/>
          </a:xfrm>
          <a:prstGeom prst="rect">
            <a:avLst/>
          </a:prstGeom>
          <a:noFill/>
        </p:spPr>
        <p:txBody>
          <a:bodyPr wrap="square" rtlCol="0">
            <a:spAutoFit/>
          </a:bodyPr>
          <a:lstStyle/>
          <a:p>
            <a:r>
              <a:rPr lang="en-US" dirty="0" smtClean="0"/>
              <a:t>(19)</a:t>
            </a:r>
            <a:endParaRPr lang="en-US" dirty="0"/>
          </a:p>
        </p:txBody>
      </p:sp>
      <p:sp>
        <p:nvSpPr>
          <p:cNvPr id="11" name="TextBox 10"/>
          <p:cNvSpPr txBox="1"/>
          <p:nvPr/>
        </p:nvSpPr>
        <p:spPr>
          <a:xfrm>
            <a:off x="7543800" y="3429000"/>
            <a:ext cx="1143000" cy="461665"/>
          </a:xfrm>
          <a:prstGeom prst="rect">
            <a:avLst/>
          </a:prstGeom>
          <a:noFill/>
        </p:spPr>
        <p:txBody>
          <a:bodyPr wrap="square" rtlCol="0">
            <a:spAutoFit/>
          </a:bodyPr>
          <a:lstStyle/>
          <a:p>
            <a:r>
              <a:rPr lang="en-US" dirty="0" smtClean="0"/>
              <a:t>(20)</a:t>
            </a:r>
            <a:endParaRPr lang="en-US" dirty="0"/>
          </a:p>
        </p:txBody>
      </p:sp>
      <p:sp>
        <p:nvSpPr>
          <p:cNvPr id="12" name="TextBox 11"/>
          <p:cNvSpPr txBox="1"/>
          <p:nvPr/>
        </p:nvSpPr>
        <p:spPr>
          <a:xfrm>
            <a:off x="7543800" y="5715000"/>
            <a:ext cx="1219200" cy="461665"/>
          </a:xfrm>
          <a:prstGeom prst="rect">
            <a:avLst/>
          </a:prstGeom>
          <a:noFill/>
        </p:spPr>
        <p:txBody>
          <a:bodyPr wrap="square" rtlCol="0">
            <a:spAutoFit/>
          </a:bodyPr>
          <a:lstStyle/>
          <a:p>
            <a:r>
              <a:rPr lang="en-US" dirty="0" smtClean="0"/>
              <a:t>(21)</a:t>
            </a:r>
            <a:endParaRPr lang="en-US" dirty="0"/>
          </a:p>
        </p:txBody>
      </p:sp>
      <p:sp>
        <p:nvSpPr>
          <p:cNvPr id="2" name="TextBox 1"/>
          <p:cNvSpPr txBox="1"/>
          <p:nvPr/>
        </p:nvSpPr>
        <p:spPr>
          <a:xfrm>
            <a:off x="152400" y="228600"/>
            <a:ext cx="2971800" cy="457200"/>
          </a:xfrm>
          <a:prstGeom prst="rect">
            <a:avLst/>
          </a:prstGeom>
          <a:noFill/>
        </p:spPr>
        <p:txBody>
          <a:bodyPr wrap="square" rtlCol="0">
            <a:spAutoFit/>
          </a:bodyPr>
          <a:lstStyle/>
          <a:p>
            <a:r>
              <a:rPr lang="en-US" dirty="0" smtClean="0"/>
              <a:t>Evaluate at </a:t>
            </a:r>
            <a:r>
              <a:rPr lang="en-US" dirty="0" err="1" smtClean="0"/>
              <a:t>r</a:t>
            </a:r>
            <a:r>
              <a:rPr lang="en-US" baseline="-25000" dirty="0" err="1" smtClean="0"/>
              <a:t>o</a:t>
            </a:r>
            <a:r>
              <a:rPr lang="en-US" dirty="0" smtClean="0"/>
              <a:t>:</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344024821"/>
              </p:ext>
            </p:extLst>
          </p:nvPr>
        </p:nvGraphicFramePr>
        <p:xfrm>
          <a:off x="334505" y="3453581"/>
          <a:ext cx="1921789" cy="521163"/>
        </p:xfrm>
        <a:graphic>
          <a:graphicData uri="http://schemas.openxmlformats.org/presentationml/2006/ole">
            <mc:AlternateContent xmlns:mc="http://schemas.openxmlformats.org/markup-compatibility/2006">
              <mc:Choice xmlns:v="urn:schemas-microsoft-com:vml" Requires="v">
                <p:oleObj spid="_x0000_s152647" name="Equation" r:id="rId11" imgW="749160" imgH="203040" progId="Equation.DSMT4">
                  <p:embed/>
                </p:oleObj>
              </mc:Choice>
              <mc:Fallback>
                <p:oleObj name="Equation" r:id="rId11" imgW="749160" imgH="203040" progId="Equation.DSMT4">
                  <p:embed/>
                  <p:pic>
                    <p:nvPicPr>
                      <p:cNvPr id="0" name=""/>
                      <p:cNvPicPr/>
                      <p:nvPr/>
                    </p:nvPicPr>
                    <p:blipFill>
                      <a:blip r:embed="rId12"/>
                      <a:stretch>
                        <a:fillRect/>
                      </a:stretch>
                    </p:blipFill>
                    <p:spPr>
                      <a:xfrm>
                        <a:off x="334505" y="3453581"/>
                        <a:ext cx="1921789" cy="521163"/>
                      </a:xfrm>
                      <a:prstGeom prst="rect">
                        <a:avLst/>
                      </a:prstGeom>
                    </p:spPr>
                  </p:pic>
                </p:oleObj>
              </mc:Fallback>
            </mc:AlternateContent>
          </a:graphicData>
        </a:graphic>
      </p:graphicFrame>
    </p:spTree>
    <p:extLst>
      <p:ext uri="{BB962C8B-B14F-4D97-AF65-F5344CB8AC3E}">
        <p14:creationId xmlns:p14="http://schemas.microsoft.com/office/powerpoint/2010/main" val="30908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8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4"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22881" name="Object 1"/>
          <p:cNvGraphicFramePr>
            <a:graphicFrameLocks noChangeAspect="1"/>
          </p:cNvGraphicFramePr>
          <p:nvPr>
            <p:extLst/>
          </p:nvPr>
        </p:nvGraphicFramePr>
        <p:xfrm>
          <a:off x="1981200" y="3256449"/>
          <a:ext cx="5108575" cy="1430337"/>
        </p:xfrm>
        <a:graphic>
          <a:graphicData uri="http://schemas.openxmlformats.org/presentationml/2006/ole">
            <mc:AlternateContent xmlns:mc="http://schemas.openxmlformats.org/markup-compatibility/2006">
              <mc:Choice xmlns:v="urn:schemas-microsoft-com:vml" Requires="v">
                <p:oleObj spid="_x0000_s153628" name="Equation" r:id="rId3" imgW="1815840" imgH="507960" progId="Equation.DSMT4">
                  <p:embed/>
                </p:oleObj>
              </mc:Choice>
              <mc:Fallback>
                <p:oleObj name="Equation" r:id="rId3" imgW="1815840" imgH="507960" progId="Equation.DSMT4">
                  <p:embed/>
                  <p:pic>
                    <p:nvPicPr>
                      <p:cNvPr id="122881" name="Object 1"/>
                      <p:cNvPicPr>
                        <a:picLocks noChangeAspect="1" noChangeArrowheads="1"/>
                      </p:cNvPicPr>
                      <p:nvPr/>
                    </p:nvPicPr>
                    <p:blipFill>
                      <a:blip r:embed="rId4"/>
                      <a:srcRect/>
                      <a:stretch>
                        <a:fillRect/>
                      </a:stretch>
                    </p:blipFill>
                    <p:spPr bwMode="auto">
                      <a:xfrm>
                        <a:off x="1981200" y="3256449"/>
                        <a:ext cx="5108575" cy="1430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8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22883" name="Object 3"/>
          <p:cNvGraphicFramePr>
            <a:graphicFrameLocks noChangeAspect="1"/>
          </p:cNvGraphicFramePr>
          <p:nvPr>
            <p:extLst/>
          </p:nvPr>
        </p:nvGraphicFramePr>
        <p:xfrm>
          <a:off x="2743200" y="1264624"/>
          <a:ext cx="3375025" cy="1828800"/>
        </p:xfrm>
        <a:graphic>
          <a:graphicData uri="http://schemas.openxmlformats.org/presentationml/2006/ole">
            <mc:AlternateContent xmlns:mc="http://schemas.openxmlformats.org/markup-compatibility/2006">
              <mc:Choice xmlns:v="urn:schemas-microsoft-com:vml" Requires="v">
                <p:oleObj spid="_x0000_s153629" name="Equation" r:id="rId5" imgW="1269720" imgH="685800" progId="Equation.DSMT4">
                  <p:embed/>
                </p:oleObj>
              </mc:Choice>
              <mc:Fallback>
                <p:oleObj name="Equation" r:id="rId5" imgW="1269720" imgH="685800" progId="Equation.DSMT4">
                  <p:embed/>
                  <p:pic>
                    <p:nvPicPr>
                      <p:cNvPr id="12288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264624"/>
                        <a:ext cx="3375025"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1066800" y="4849811"/>
            <a:ext cx="71628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Can be calculated directly from SST and soundings</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Box 6"/>
          <p:cNvSpPr txBox="1"/>
          <p:nvPr/>
        </p:nvSpPr>
        <p:spPr>
          <a:xfrm>
            <a:off x="304800" y="490614"/>
            <a:ext cx="6019800" cy="461665"/>
          </a:xfrm>
          <a:prstGeom prst="rect">
            <a:avLst/>
          </a:prstGeom>
          <a:noFill/>
        </p:spPr>
        <p:txBody>
          <a:bodyPr wrap="square" rtlCol="0">
            <a:spAutoFit/>
          </a:bodyPr>
          <a:lstStyle/>
          <a:p>
            <a:r>
              <a:rPr lang="en-US" dirty="0" smtClean="0"/>
              <a:t>Substituting (20) into (21) gives</a:t>
            </a:r>
            <a:endParaRPr lang="en-US" dirty="0"/>
          </a:p>
        </p:txBody>
      </p:sp>
      <p:sp>
        <p:nvSpPr>
          <p:cNvPr id="8" name="TextBox 7"/>
          <p:cNvSpPr txBox="1"/>
          <p:nvPr/>
        </p:nvSpPr>
        <p:spPr>
          <a:xfrm>
            <a:off x="7467600" y="2171650"/>
            <a:ext cx="1066800" cy="461665"/>
          </a:xfrm>
          <a:prstGeom prst="rect">
            <a:avLst/>
          </a:prstGeom>
          <a:noFill/>
        </p:spPr>
        <p:txBody>
          <a:bodyPr wrap="square" rtlCol="0">
            <a:spAutoFit/>
          </a:bodyPr>
          <a:lstStyle/>
          <a:p>
            <a:r>
              <a:rPr lang="en-US" dirty="0" smtClean="0"/>
              <a:t>(22)</a:t>
            </a:r>
            <a:endParaRPr lang="en-US" dirty="0"/>
          </a:p>
        </p:txBody>
      </p:sp>
    </p:spTree>
    <p:extLst>
      <p:ext uri="{BB962C8B-B14F-4D97-AF65-F5344CB8AC3E}">
        <p14:creationId xmlns:p14="http://schemas.microsoft.com/office/powerpoint/2010/main" val="1059368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23905" name="Object 1"/>
          <p:cNvGraphicFramePr>
            <a:graphicFrameLocks noChangeAspect="1"/>
          </p:cNvGraphicFramePr>
          <p:nvPr/>
        </p:nvGraphicFramePr>
        <p:xfrm>
          <a:off x="1600200" y="1219200"/>
          <a:ext cx="5900306" cy="1742743"/>
        </p:xfrm>
        <a:graphic>
          <a:graphicData uri="http://schemas.openxmlformats.org/presentationml/2006/ole">
            <mc:AlternateContent xmlns:mc="http://schemas.openxmlformats.org/markup-compatibility/2006">
              <mc:Choice xmlns:v="urn:schemas-microsoft-com:vml" Requires="v">
                <p:oleObj spid="_x0000_s154652" name="Equation" r:id="rId3" imgW="1968480" imgH="571320" progId="Equation.DSMT4">
                  <p:embed/>
                </p:oleObj>
              </mc:Choice>
              <mc:Fallback>
                <p:oleObj name="Equation" r:id="rId3" imgW="1968480" imgH="571320" progId="Equation.DSMT4">
                  <p:embed/>
                  <p:pic>
                    <p:nvPicPr>
                      <p:cNvPr id="12390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19200"/>
                        <a:ext cx="5900306" cy="17427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23907" name="Object 3"/>
          <p:cNvGraphicFramePr>
            <a:graphicFrameLocks noChangeAspect="1"/>
          </p:cNvGraphicFramePr>
          <p:nvPr>
            <p:extLst/>
          </p:nvPr>
        </p:nvGraphicFramePr>
        <p:xfrm>
          <a:off x="3302793" y="3733800"/>
          <a:ext cx="2538413" cy="1231900"/>
        </p:xfrm>
        <a:graphic>
          <a:graphicData uri="http://schemas.openxmlformats.org/presentationml/2006/ole">
            <mc:AlternateContent xmlns:mc="http://schemas.openxmlformats.org/markup-compatibility/2006">
              <mc:Choice xmlns:v="urn:schemas-microsoft-com:vml" Requires="v">
                <p:oleObj spid="_x0000_s154653" name="Equation" r:id="rId5" imgW="888840" imgH="431640" progId="Equation.DSMT4">
                  <p:embed/>
                </p:oleObj>
              </mc:Choice>
              <mc:Fallback>
                <p:oleObj name="Equation" r:id="rId5" imgW="888840" imgH="431640" progId="Equation.DSMT4">
                  <p:embed/>
                  <p:pic>
                    <p:nvPicPr>
                      <p:cNvPr id="12390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793" y="3733800"/>
                        <a:ext cx="2538413"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304800" y="2895600"/>
            <a:ext cx="1676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Also,</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5910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8_bw.png"/>
          <p:cNvPicPr/>
          <p:nvPr/>
        </p:nvPicPr>
        <p:blipFill>
          <a:blip r:embed="rId2" cstate="print"/>
          <a:srcRect/>
          <a:stretch>
            <a:fillRect/>
          </a:stretch>
        </p:blipFill>
        <p:spPr bwMode="auto">
          <a:xfrm>
            <a:off x="762000" y="838200"/>
            <a:ext cx="7391400" cy="5257800"/>
          </a:xfrm>
          <a:prstGeom prst="rect">
            <a:avLst/>
          </a:prstGeom>
          <a:noFill/>
          <a:ln w="9525">
            <a:noFill/>
            <a:miter lim="800000"/>
            <a:headEnd/>
            <a:tailEnd/>
          </a:ln>
        </p:spPr>
      </p:pic>
    </p:spTree>
    <p:extLst>
      <p:ext uri="{BB962C8B-B14F-4D97-AF65-F5344CB8AC3E}">
        <p14:creationId xmlns:p14="http://schemas.microsoft.com/office/powerpoint/2010/main" val="3674866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9_bw.png"/>
          <p:cNvPicPr/>
          <p:nvPr/>
        </p:nvPicPr>
        <p:blipFill>
          <a:blip r:embed="rId2" cstate="print"/>
          <a:srcRect/>
          <a:stretch>
            <a:fillRect/>
          </a:stretch>
        </p:blipFill>
        <p:spPr bwMode="auto">
          <a:xfrm>
            <a:off x="1143000" y="914400"/>
            <a:ext cx="6858000" cy="5105399"/>
          </a:xfrm>
          <a:prstGeom prst="rect">
            <a:avLst/>
          </a:prstGeom>
          <a:noFill/>
          <a:ln w="9525">
            <a:noFill/>
            <a:miter lim="800000"/>
            <a:headEnd/>
            <a:tailEnd/>
          </a:ln>
        </p:spPr>
      </p:pic>
    </p:spTree>
    <p:extLst>
      <p:ext uri="{BB962C8B-B14F-4D97-AF65-F5344CB8AC3E}">
        <p14:creationId xmlns:p14="http://schemas.microsoft.com/office/powerpoint/2010/main" val="23469908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682842"/>
            <a:ext cx="7514240" cy="5641758"/>
          </a:xfrm>
          <a:prstGeom prst="rect">
            <a:avLst/>
          </a:prstGeom>
        </p:spPr>
      </p:pic>
    </p:spTree>
    <p:extLst>
      <p:ext uri="{BB962C8B-B14F-4D97-AF65-F5344CB8AC3E}">
        <p14:creationId xmlns:p14="http://schemas.microsoft.com/office/powerpoint/2010/main" val="26789588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1a_new.png"/>
          <p:cNvPicPr/>
          <p:nvPr/>
        </p:nvPicPr>
        <p:blipFill>
          <a:blip r:embed="rId2" cstate="print"/>
          <a:srcRect/>
          <a:stretch>
            <a:fillRect/>
          </a:stretch>
        </p:blipFill>
        <p:spPr bwMode="auto">
          <a:xfrm>
            <a:off x="0" y="1066800"/>
            <a:ext cx="4572000" cy="3276600"/>
          </a:xfrm>
          <a:prstGeom prst="rect">
            <a:avLst/>
          </a:prstGeom>
          <a:noFill/>
          <a:ln w="9525">
            <a:noFill/>
            <a:miter lim="800000"/>
            <a:headEnd/>
            <a:tailEnd/>
          </a:ln>
        </p:spPr>
      </p:pic>
      <p:pic>
        <p:nvPicPr>
          <p:cNvPr id="124930" name="Picture 2" descr="C:\Users\Kerry\Documents\Papers\ER2011\fig11b_new.png"/>
          <p:cNvPicPr>
            <a:picLocks noChangeAspect="1" noChangeArrowheads="1"/>
          </p:cNvPicPr>
          <p:nvPr/>
        </p:nvPicPr>
        <p:blipFill>
          <a:blip r:embed="rId3" cstate="print"/>
          <a:srcRect/>
          <a:stretch>
            <a:fillRect/>
          </a:stretch>
        </p:blipFill>
        <p:spPr bwMode="auto">
          <a:xfrm>
            <a:off x="4486919" y="1066800"/>
            <a:ext cx="4468168" cy="3352800"/>
          </a:xfrm>
          <a:prstGeom prst="rect">
            <a:avLst/>
          </a:prstGeom>
          <a:noFill/>
        </p:spPr>
      </p:pic>
      <p:sp>
        <p:nvSpPr>
          <p:cNvPr id="4" name="TextBox 3"/>
          <p:cNvSpPr txBox="1"/>
          <p:nvPr/>
        </p:nvSpPr>
        <p:spPr>
          <a:xfrm>
            <a:off x="533400" y="4724400"/>
            <a:ext cx="7924800"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Numerical integrations with RE87 model (no dissipative heating, no pressure dependence of </a:t>
            </a:r>
            <a:r>
              <a:rPr kumimoji="0" lang="en-US" sz="2000" b="0" i="1" u="none" strike="noStrike" kern="1200" cap="none" spc="0" normalizeH="0" baseline="0" noProof="0" dirty="0" smtClean="0">
                <a:ln>
                  <a:noFill/>
                </a:ln>
                <a:solidFill>
                  <a:srgbClr val="000000"/>
                </a:solidFill>
                <a:effectLst/>
                <a:uLnTx/>
                <a:uFillTx/>
                <a:latin typeface="Arial" pitchFamily="34" charset="0"/>
                <a:ea typeface="+mn-ea"/>
                <a:cs typeface="+mn-cs"/>
              </a:rPr>
              <a:t>k</a:t>
            </a:r>
            <a:r>
              <a:rPr kumimoji="0" lang="en-US" sz="2000" b="0" i="1" u="none" strike="noStrike" kern="1200" cap="none" spc="0" normalizeH="0" baseline="-25000" noProof="0" dirty="0" smtClean="0">
                <a:ln>
                  <a:noFill/>
                </a:ln>
                <a:solidFill>
                  <a:srgbClr val="000000"/>
                </a:solidFill>
                <a:effectLst/>
                <a:uLnTx/>
                <a:uFillTx/>
                <a:latin typeface="Arial" pitchFamily="34" charset="0"/>
                <a:ea typeface="+mn-ea"/>
                <a:cs typeface="+mn-cs"/>
              </a:rPr>
              <a:t>0</a:t>
            </a:r>
            <a:r>
              <a:rPr kumimoji="0" lang="en-US" sz="2000" b="0" i="1"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 : Left, regular variables; Right: Velocity scaled by (31) and time scaled by the inverse square-root of the enthalpy exchange coefficient.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85073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2468562"/>
          </a:xfrm>
        </p:spPr>
        <p:txBody>
          <a:bodyPr/>
          <a:lstStyle/>
          <a:p>
            <a:r>
              <a:rPr lang="en-US" sz="4000" dirty="0" smtClean="0">
                <a:solidFill>
                  <a:srgbClr val="0033CC"/>
                </a:solidFill>
                <a:effectLst>
                  <a:outerShdw blurRad="38100" dist="38100" dir="2700000" algn="tl">
                    <a:srgbClr val="000000">
                      <a:alpha val="43137"/>
                    </a:srgbClr>
                  </a:outerShdw>
                </a:effectLst>
              </a:rPr>
              <a:t>Effects of Pressure-Dependence of Surface Saturation Enthalpy</a:t>
            </a:r>
            <a:endParaRPr lang="en-US" sz="4000"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6057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7410" name="Picture 2"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3"/>
          <p:cNvSpPr>
            <a:spLocks noGrp="1" noChangeArrowheads="1"/>
          </p:cNvSpPr>
          <p:nvPr>
            <p:ph type="title"/>
          </p:nvPr>
        </p:nvSpPr>
        <p:spPr/>
        <p:txBody>
          <a:bodyPr/>
          <a:lstStyle/>
          <a:p>
            <a:pPr eaLnBrk="1" hangingPunct="1">
              <a:defRPr/>
            </a:pPr>
            <a:r>
              <a:rPr lang="en-US"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vm"/>
          <p:cNvPicPr>
            <a:picLocks noChangeAspect="1" noChangeArrowheads="1"/>
          </p:cNvPicPr>
          <p:nvPr/>
        </p:nvPicPr>
        <p:blipFill>
          <a:blip r:embed="rId2" cstate="print"/>
          <a:srcRect/>
          <a:stretch>
            <a:fillRect/>
          </a:stretch>
        </p:blipFill>
        <p:spPr bwMode="auto">
          <a:xfrm>
            <a:off x="228600" y="515938"/>
            <a:ext cx="8610600" cy="5775325"/>
          </a:xfrm>
          <a:prstGeom prst="rect">
            <a:avLst/>
          </a:prstGeom>
          <a:noFill/>
          <a:ln w="9525">
            <a:noFill/>
            <a:miter lim="800000"/>
            <a:headEnd/>
            <a:tailEnd/>
          </a:ln>
        </p:spPr>
      </p:pic>
    </p:spTree>
    <p:extLst>
      <p:ext uri="{BB962C8B-B14F-4D97-AF65-F5344CB8AC3E}">
        <p14:creationId xmlns:p14="http://schemas.microsoft.com/office/powerpoint/2010/main" val="15807095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pitchFamily="34" charset="0"/>
                <a:ea typeface="+mn-ea"/>
                <a:cs typeface="+mn-cs"/>
              </a:rPr>
              <a:t>Annual Maximum Potential Intensity (m/s)</a:t>
            </a:r>
          </a:p>
        </p:txBody>
      </p:sp>
    </p:spTree>
    <p:extLst>
      <p:ext uri="{BB962C8B-B14F-4D97-AF65-F5344CB8AC3E}">
        <p14:creationId xmlns:p14="http://schemas.microsoft.com/office/powerpoint/2010/main" val="17294969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avv08"/>
          <p:cNvPicPr>
            <a:picLocks noChangeAspect="1" noChangeArrowheads="1"/>
          </p:cNvPicPr>
          <p:nvPr/>
        </p:nvPicPr>
        <p:blipFill>
          <a:blip r:embed="rId2" cstate="print"/>
          <a:srcRect/>
          <a:stretch>
            <a:fillRect/>
          </a:stretch>
        </p:blipFill>
        <p:spPr bwMode="auto">
          <a:xfrm>
            <a:off x="152400" y="236538"/>
            <a:ext cx="8991600" cy="6494462"/>
          </a:xfrm>
          <a:prstGeom prst="rect">
            <a:avLst/>
          </a:prstGeom>
          <a:noFill/>
          <a:ln w="9525">
            <a:noFill/>
            <a:miter lim="800000"/>
            <a:headEnd/>
            <a:tailEnd/>
          </a:ln>
        </p:spPr>
      </p:pic>
    </p:spTree>
    <p:extLst>
      <p:ext uri="{BB962C8B-B14F-4D97-AF65-F5344CB8AC3E}">
        <p14:creationId xmlns:p14="http://schemas.microsoft.com/office/powerpoint/2010/main" val="24212585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avv01"/>
          <p:cNvPicPr>
            <a:picLocks noChangeAspect="1" noChangeArrowheads="1"/>
          </p:cNvPicPr>
          <p:nvPr/>
        </p:nvPicPr>
        <p:blipFill>
          <a:blip r:embed="rId2" cstate="print"/>
          <a:srcRect/>
          <a:stretch>
            <a:fillRect/>
          </a:stretch>
        </p:blipFill>
        <p:spPr bwMode="auto">
          <a:xfrm>
            <a:off x="0" y="127000"/>
            <a:ext cx="9144000" cy="6604000"/>
          </a:xfrm>
          <a:prstGeom prst="rect">
            <a:avLst/>
          </a:prstGeom>
          <a:noFill/>
          <a:ln w="9525">
            <a:noFill/>
            <a:miter lim="800000"/>
            <a:headEnd/>
            <a:tailEnd/>
          </a:ln>
        </p:spPr>
      </p:pic>
    </p:spTree>
    <p:extLst>
      <p:ext uri="{BB962C8B-B14F-4D97-AF65-F5344CB8AC3E}">
        <p14:creationId xmlns:p14="http://schemas.microsoft.com/office/powerpoint/2010/main" val="18817203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62" t="7723" r="3142" b="15076"/>
          <a:stretch/>
        </p:blipFill>
        <p:spPr>
          <a:xfrm>
            <a:off x="533400" y="685800"/>
            <a:ext cx="8128000" cy="5251938"/>
          </a:xfrm>
          <a:prstGeom prst="rect">
            <a:avLst/>
          </a:prstGeom>
        </p:spPr>
      </p:pic>
    </p:spTree>
    <p:extLst>
      <p:ext uri="{BB962C8B-B14F-4D97-AF65-F5344CB8AC3E}">
        <p14:creationId xmlns:p14="http://schemas.microsoft.com/office/powerpoint/2010/main" val="20056835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609600" y="457200"/>
            <a:ext cx="8229600" cy="1143000"/>
          </a:xfrm>
        </p:spPr>
        <p:txBody>
          <a:bodyPr/>
          <a:lstStyle/>
          <a:p>
            <a:pPr eaLnBrk="1" hangingPunct="1">
              <a:defRPr/>
            </a:pPr>
            <a:r>
              <a:rPr lang="en-US" sz="3200" dirty="0" smtClean="0">
                <a:solidFill>
                  <a:srgbClr val="0033CC"/>
                </a:solidFill>
                <a:effectLst>
                  <a:outerShdw blurRad="38100" dist="38100" dir="2700000" algn="tl">
                    <a:srgbClr val="000000">
                      <a:alpha val="43137"/>
                    </a:srgbClr>
                  </a:outerShdw>
                </a:effectLst>
              </a:rPr>
              <a:t>Thermodynamic disequilibrium is necessary to maintain ocean heat balance:</a:t>
            </a:r>
          </a:p>
        </p:txBody>
      </p:sp>
      <p:sp>
        <p:nvSpPr>
          <p:cNvPr id="5125" name="Text Box 3"/>
          <p:cNvSpPr txBox="1">
            <a:spLocks noChangeArrowheads="1"/>
          </p:cNvSpPr>
          <p:nvPr/>
        </p:nvSpPr>
        <p:spPr bwMode="auto">
          <a:xfrm>
            <a:off x="609600" y="1752600"/>
            <a:ext cx="7086600" cy="8302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Ocean mixed layer Energy Balance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(neglecting lateral heat transport):</a:t>
            </a:r>
          </a:p>
        </p:txBody>
      </p:sp>
      <p:graphicFrame>
        <p:nvGraphicFramePr>
          <p:cNvPr id="5122" name="Object 4"/>
          <p:cNvGraphicFramePr>
            <a:graphicFrameLocks noChangeAspect="1"/>
          </p:cNvGraphicFramePr>
          <p:nvPr>
            <p:extLst/>
          </p:nvPr>
        </p:nvGraphicFramePr>
        <p:xfrm>
          <a:off x="1219200" y="2667000"/>
          <a:ext cx="6729413" cy="1503363"/>
        </p:xfrm>
        <a:graphic>
          <a:graphicData uri="http://schemas.openxmlformats.org/presentationml/2006/ole">
            <mc:AlternateContent xmlns:mc="http://schemas.openxmlformats.org/markup-compatibility/2006">
              <mc:Choice xmlns:v="urn:schemas-microsoft-com:vml" Requires="v">
                <p:oleObj spid="_x0000_s157712" name="Equation" r:id="rId4" imgW="2158920" imgH="482400" progId="Equation.DSMT4">
                  <p:embed/>
                </p:oleObj>
              </mc:Choice>
              <mc:Fallback>
                <p:oleObj name="Equation" r:id="rId4" imgW="2158920" imgH="482400" progId="Equation.DSMT4">
                  <p:embed/>
                  <p:pic>
                    <p:nvPicPr>
                      <p:cNvPr id="5122" name="Object 4"/>
                      <p:cNvPicPr>
                        <a:picLocks noChangeAspect="1" noChangeArrowheads="1"/>
                      </p:cNvPicPr>
                      <p:nvPr/>
                    </p:nvPicPr>
                    <p:blipFill>
                      <a:blip r:embed="rId5"/>
                      <a:srcRect/>
                      <a:stretch>
                        <a:fillRect/>
                      </a:stretch>
                    </p:blipFill>
                    <p:spPr bwMode="auto">
                      <a:xfrm>
                        <a:off x="1219200" y="2667000"/>
                        <a:ext cx="6729413" cy="1503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5"/>
          <p:cNvGraphicFramePr>
            <a:graphicFrameLocks noChangeAspect="1"/>
          </p:cNvGraphicFramePr>
          <p:nvPr>
            <p:extLst/>
          </p:nvPr>
        </p:nvGraphicFramePr>
        <p:xfrm>
          <a:off x="1778000" y="4495800"/>
          <a:ext cx="5576888" cy="1414463"/>
        </p:xfrm>
        <a:graphic>
          <a:graphicData uri="http://schemas.openxmlformats.org/presentationml/2006/ole">
            <mc:AlternateContent xmlns:mc="http://schemas.openxmlformats.org/markup-compatibility/2006">
              <mc:Choice xmlns:v="urn:schemas-microsoft-com:vml" Requires="v">
                <p:oleObj spid="_x0000_s157713" name="Equation" r:id="rId6" imgW="1752480" imgH="444240" progId="Equation.DSMT4">
                  <p:embed/>
                </p:oleObj>
              </mc:Choice>
              <mc:Fallback>
                <p:oleObj name="Equation" r:id="rId6" imgW="1752480" imgH="444240" progId="Equation.DSMT4">
                  <p:embed/>
                  <p:pic>
                    <p:nvPicPr>
                      <p:cNvPr id="5123" name="Object 5"/>
                      <p:cNvPicPr>
                        <a:picLocks noChangeAspect="1" noChangeArrowheads="1"/>
                      </p:cNvPicPr>
                      <p:nvPr/>
                    </p:nvPicPr>
                    <p:blipFill>
                      <a:blip r:embed="rId7"/>
                      <a:srcRect/>
                      <a:stretch>
                        <a:fillRect/>
                      </a:stretch>
                    </p:blipFill>
                    <p:spPr bwMode="auto">
                      <a:xfrm>
                        <a:off x="1778000" y="4495800"/>
                        <a:ext cx="5576888" cy="141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6" name="Text Box 6"/>
          <p:cNvSpPr txBox="1">
            <a:spLocks noChangeArrowheads="1"/>
          </p:cNvSpPr>
          <p:nvPr/>
        </p:nvSpPr>
        <p:spPr bwMode="auto">
          <a:xfrm>
            <a:off x="3048000" y="4076185"/>
            <a:ext cx="3886200"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Greenhouse </a:t>
            </a:r>
            <a:r>
              <a:rPr kumimoji="0" lang="en-US" sz="1800" b="1" i="0" u="none" strike="noStrike" kern="1200" cap="none" spc="0" normalizeH="0" baseline="0" noProof="0" dirty="0" smtClean="0">
                <a:ln>
                  <a:noFill/>
                </a:ln>
                <a:solidFill>
                  <a:srgbClr val="000000"/>
                </a:solidFill>
                <a:effectLst/>
                <a:uLnTx/>
                <a:uFillTx/>
                <a:latin typeface="Arial" charset="0"/>
                <a:ea typeface="+mn-ea"/>
                <a:cs typeface="+mn-cs"/>
              </a:rPr>
              <a:t>effect decreases this</a:t>
            </a: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127" name="Line 7"/>
          <p:cNvSpPr>
            <a:spLocks noChangeShapeType="1"/>
          </p:cNvSpPr>
          <p:nvPr/>
        </p:nvSpPr>
        <p:spPr bwMode="auto">
          <a:xfrm>
            <a:off x="4648200" y="4419600"/>
            <a:ext cx="685800" cy="228600"/>
          </a:xfrm>
          <a:prstGeom prst="line">
            <a:avLst/>
          </a:prstGeom>
          <a:noFill/>
          <a:ln w="444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28" name="Text Box 8"/>
          <p:cNvSpPr txBox="1">
            <a:spLocks noChangeArrowheads="1"/>
          </p:cNvSpPr>
          <p:nvPr/>
        </p:nvSpPr>
        <p:spPr bwMode="auto">
          <a:xfrm>
            <a:off x="3276600" y="6248400"/>
            <a:ext cx="39624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Mean surface wind speed</a:t>
            </a:r>
          </a:p>
        </p:txBody>
      </p:sp>
      <p:sp>
        <p:nvSpPr>
          <p:cNvPr id="5129" name="Line 9"/>
          <p:cNvSpPr>
            <a:spLocks noChangeShapeType="1"/>
          </p:cNvSpPr>
          <p:nvPr/>
        </p:nvSpPr>
        <p:spPr bwMode="auto">
          <a:xfrm flipV="1">
            <a:off x="5029200" y="5715000"/>
            <a:ext cx="1143000" cy="533400"/>
          </a:xfrm>
          <a:prstGeom prst="line">
            <a:avLst/>
          </a:prstGeom>
          <a:noFill/>
          <a:ln w="444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30" name="Text Box 10"/>
          <p:cNvSpPr txBox="1">
            <a:spLocks noChangeArrowheads="1"/>
          </p:cNvSpPr>
          <p:nvPr/>
        </p:nvSpPr>
        <p:spPr bwMode="auto">
          <a:xfrm>
            <a:off x="0" y="5943600"/>
            <a:ext cx="2895600" cy="6413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669900"/>
                </a:solidFill>
                <a:effectLst/>
                <a:uLnTx/>
                <a:uFillTx/>
                <a:latin typeface="Arial" charset="0"/>
                <a:ea typeface="+mn-ea"/>
                <a:cs typeface="+mn-cs"/>
              </a:rPr>
              <a:t>Weak explicit dependence on </a:t>
            </a:r>
            <a:r>
              <a:rPr kumimoji="0" lang="en-US" sz="1800" b="1" i="0" u="none" strike="noStrike" kern="1200" cap="none" spc="0" normalizeH="0" baseline="0" noProof="0" dirty="0" err="1">
                <a:ln>
                  <a:noFill/>
                </a:ln>
                <a:solidFill>
                  <a:srgbClr val="669900"/>
                </a:solidFill>
                <a:effectLst/>
                <a:uLnTx/>
                <a:uFillTx/>
                <a:latin typeface="Arial" charset="0"/>
                <a:ea typeface="+mn-ea"/>
                <a:cs typeface="+mn-cs"/>
              </a:rPr>
              <a:t>T</a:t>
            </a:r>
            <a:r>
              <a:rPr kumimoji="0" lang="en-US" sz="1800" b="1" i="0" u="none" strike="noStrike" kern="1200" cap="none" spc="0" normalizeH="0" baseline="-25000" noProof="0" dirty="0" err="1">
                <a:ln>
                  <a:noFill/>
                </a:ln>
                <a:solidFill>
                  <a:srgbClr val="669900"/>
                </a:solidFill>
                <a:effectLst/>
                <a:uLnTx/>
                <a:uFillTx/>
                <a:latin typeface="Arial" charset="0"/>
                <a:ea typeface="+mn-ea"/>
                <a:cs typeface="+mn-cs"/>
              </a:rPr>
              <a:t>s</a:t>
            </a:r>
            <a:endParaRPr kumimoji="0" lang="en-US" sz="1800" b="1" i="0" u="none" strike="noStrike" kern="1200" cap="none" spc="0" normalizeH="0" baseline="-25000" noProof="0" dirty="0">
              <a:ln>
                <a:noFill/>
              </a:ln>
              <a:solidFill>
                <a:srgbClr val="669900"/>
              </a:solidFill>
              <a:effectLst/>
              <a:uLnTx/>
              <a:uFillTx/>
              <a:latin typeface="Arial" charset="0"/>
              <a:ea typeface="+mn-ea"/>
              <a:cs typeface="+mn-cs"/>
            </a:endParaRPr>
          </a:p>
        </p:txBody>
      </p:sp>
      <p:sp>
        <p:nvSpPr>
          <p:cNvPr id="5131" name="Text Box 11"/>
          <p:cNvSpPr txBox="1">
            <a:spLocks noChangeArrowheads="1"/>
          </p:cNvSpPr>
          <p:nvPr/>
        </p:nvSpPr>
        <p:spPr bwMode="auto">
          <a:xfrm>
            <a:off x="6400800" y="3733800"/>
            <a:ext cx="2438400" cy="5810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Ocean mixed layer entrainment</a:t>
            </a:r>
          </a:p>
        </p:txBody>
      </p:sp>
      <p:sp>
        <p:nvSpPr>
          <p:cNvPr id="5132" name="Line 12"/>
          <p:cNvSpPr>
            <a:spLocks noChangeShapeType="1"/>
          </p:cNvSpPr>
          <p:nvPr/>
        </p:nvSpPr>
        <p:spPr bwMode="auto">
          <a:xfrm flipH="1" flipV="1">
            <a:off x="6934200" y="3429000"/>
            <a:ext cx="457200" cy="304800"/>
          </a:xfrm>
          <a:prstGeom prst="line">
            <a:avLst/>
          </a:prstGeom>
          <a:noFill/>
          <a:ln w="444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33" name="Line 13"/>
          <p:cNvSpPr>
            <a:spLocks noChangeShapeType="1"/>
          </p:cNvSpPr>
          <p:nvPr/>
        </p:nvSpPr>
        <p:spPr bwMode="auto">
          <a:xfrm flipH="1">
            <a:off x="6705600" y="4343400"/>
            <a:ext cx="1066800" cy="381000"/>
          </a:xfrm>
          <a:prstGeom prst="line">
            <a:avLst/>
          </a:prstGeom>
          <a:noFill/>
          <a:ln w="444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4258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animBg="1"/>
      <p:bldP spid="5128" grpId="0"/>
      <p:bldP spid="5129" grpId="0" animBg="1"/>
      <p:bldP spid="5130" grpId="0"/>
      <p:bldP spid="51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sz="3200" dirty="0" smtClean="0">
                <a:solidFill>
                  <a:srgbClr val="0033CC"/>
                </a:solidFill>
              </a:rPr>
              <a:t>Dependence on Sea Surface Temperature (SST):</a:t>
            </a:r>
          </a:p>
        </p:txBody>
      </p:sp>
      <p:pic>
        <p:nvPicPr>
          <p:cNvPr id="28675" name="Picture 4" descr="C:\Users\Kerry Emaanuel\Convect\RCnew\single column PI vs SST.png"/>
          <p:cNvPicPr>
            <a:picLocks noChangeAspect="1" noChangeArrowheads="1"/>
          </p:cNvPicPr>
          <p:nvPr/>
        </p:nvPicPr>
        <p:blipFill>
          <a:blip r:embed="rId3" cstate="print"/>
          <a:srcRect/>
          <a:stretch>
            <a:fillRect/>
          </a:stretch>
        </p:blipFill>
        <p:spPr bwMode="auto">
          <a:xfrm>
            <a:off x="1066800" y="1447800"/>
            <a:ext cx="6756400" cy="5068888"/>
          </a:xfrm>
          <a:prstGeom prst="rect">
            <a:avLst/>
          </a:prstGeom>
          <a:noFill/>
          <a:ln w="9525">
            <a:noFill/>
            <a:miter lim="800000"/>
            <a:headEnd/>
            <a:tailEnd/>
          </a:ln>
        </p:spPr>
      </p:pic>
    </p:spTree>
    <p:extLst>
      <p:ext uri="{BB962C8B-B14F-4D97-AF65-F5344CB8AC3E}">
        <p14:creationId xmlns:p14="http://schemas.microsoft.com/office/powerpoint/2010/main" val="2774434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457200" y="2133600"/>
            <a:ext cx="8229600" cy="2239963"/>
          </a:xfrm>
        </p:spPr>
        <p:txBody>
          <a:bodyPr/>
          <a:lstStyle/>
          <a:p>
            <a:pPr eaLnBrk="1" hangingPunct="1"/>
            <a:r>
              <a:rPr lang="en-US" dirty="0" smtClean="0">
                <a:solidFill>
                  <a:srgbClr val="002060"/>
                </a:solidFill>
                <a:effectLst>
                  <a:outerShdw blurRad="38100" dist="38100" dir="2700000" algn="tl">
                    <a:srgbClr val="000000">
                      <a:alpha val="43137"/>
                    </a:srgbClr>
                  </a:outerShdw>
                </a:effectLst>
              </a:rPr>
              <a:t>Relationship between potential intensity (PI) and intensity of real tropical cyclones</a:t>
            </a:r>
          </a:p>
        </p:txBody>
      </p:sp>
      <p:sp>
        <p:nvSpPr>
          <p:cNvPr id="2" name="TextBox 1"/>
          <p:cNvSpPr txBox="1"/>
          <p:nvPr/>
        </p:nvSpPr>
        <p:spPr>
          <a:xfrm>
            <a:off x="457200" y="4800600"/>
            <a:ext cx="80010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(Following slides from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hlinkClick r:id="rId2"/>
              </a:rPr>
              <a:t>Emanuel, K.A., 2000: A statistical analysis of hurricane intensity. </a:t>
            </a:r>
            <a:r>
              <a:rPr kumimoji="0" lang="en-US" sz="2000" b="0" i="1" u="none" strike="noStrike" kern="1200" cap="none" spc="0" normalizeH="0" baseline="0" noProof="0" dirty="0">
                <a:ln>
                  <a:noFill/>
                </a:ln>
                <a:solidFill>
                  <a:srgbClr val="000000"/>
                </a:solidFill>
                <a:effectLst/>
                <a:uLnTx/>
                <a:uFillTx/>
                <a:latin typeface="Arial" pitchFamily="34" charset="0"/>
                <a:ea typeface="+mn-ea"/>
                <a:cs typeface="+mn-cs"/>
                <a:hlinkClick r:id="rId2"/>
              </a:rPr>
              <a:t>Mon. </a:t>
            </a:r>
            <a:r>
              <a:rPr kumimoji="0" lang="en-US" sz="2000" b="0" i="1" u="none" strike="noStrike" kern="1200" cap="none" spc="0" normalizeH="0" baseline="0" noProof="0" dirty="0" err="1">
                <a:ln>
                  <a:noFill/>
                </a:ln>
                <a:solidFill>
                  <a:srgbClr val="000000"/>
                </a:solidFill>
                <a:effectLst/>
                <a:uLnTx/>
                <a:uFillTx/>
                <a:latin typeface="Arial" pitchFamily="34" charset="0"/>
                <a:ea typeface="+mn-ea"/>
                <a:cs typeface="+mn-cs"/>
                <a:hlinkClick r:id="rId2"/>
              </a:rPr>
              <a:t>Wea</a:t>
            </a:r>
            <a:r>
              <a:rPr kumimoji="0" lang="en-US" sz="2000" b="0" i="1" u="none" strike="noStrike" kern="1200" cap="none" spc="0" normalizeH="0" baseline="0" noProof="0" dirty="0">
                <a:ln>
                  <a:noFill/>
                </a:ln>
                <a:solidFill>
                  <a:srgbClr val="000000"/>
                </a:solidFill>
                <a:effectLst/>
                <a:uLnTx/>
                <a:uFillTx/>
                <a:latin typeface="Arial" pitchFamily="34" charset="0"/>
                <a:ea typeface="+mn-ea"/>
                <a:cs typeface="+mn-cs"/>
                <a:hlinkClick r:id="rId2"/>
              </a:rPr>
              <a:t>. Rev</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hlinkClick r:id="rId2"/>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128</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hlinkClick r:id="rId2"/>
              </a:rPr>
              <a:t>, 1139-1152</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hlinkClick r:id="rId2"/>
              </a:rPr>
              <a:t>.</a:t>
            </a:r>
            <a:r>
              <a:rPr kumimoji="0" 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33119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i1520-0493-128-4-1139-f04"/>
          <p:cNvPicPr>
            <a:picLocks noChangeAspect="1" noChangeArrowheads="1"/>
          </p:cNvPicPr>
          <p:nvPr/>
        </p:nvPicPr>
        <p:blipFill>
          <a:blip r:embed="rId2" cstate="print"/>
          <a:srcRect b="50824"/>
          <a:stretch>
            <a:fillRect/>
          </a:stretch>
        </p:blipFill>
        <p:spPr bwMode="auto">
          <a:xfrm>
            <a:off x="1600200" y="411163"/>
            <a:ext cx="6400800" cy="5905500"/>
          </a:xfrm>
          <a:prstGeom prst="rect">
            <a:avLst/>
          </a:prstGeom>
          <a:noFill/>
          <a:ln w="9525">
            <a:noFill/>
            <a:miter lim="800000"/>
            <a:headEnd/>
            <a:tailEnd/>
          </a:ln>
        </p:spPr>
      </p:pic>
    </p:spTree>
    <p:extLst>
      <p:ext uri="{BB962C8B-B14F-4D97-AF65-F5344CB8AC3E}">
        <p14:creationId xmlns:p14="http://schemas.microsoft.com/office/powerpoint/2010/main" val="37632145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urprob"/>
          <p:cNvPicPr>
            <a:picLocks noChangeAspect="1" noChangeArrowheads="1"/>
          </p:cNvPicPr>
          <p:nvPr/>
        </p:nvPicPr>
        <p:blipFill>
          <a:blip r:embed="rId2" cstate="print"/>
          <a:srcRect/>
          <a:stretch>
            <a:fillRect/>
          </a:stretch>
        </p:blipFill>
        <p:spPr bwMode="auto">
          <a:xfrm>
            <a:off x="685800" y="273050"/>
            <a:ext cx="7620000" cy="6188075"/>
          </a:xfrm>
          <a:prstGeom prst="rect">
            <a:avLst/>
          </a:prstGeom>
          <a:noFill/>
          <a:ln w="9525">
            <a:noFill/>
            <a:miter lim="800000"/>
            <a:headEnd/>
            <a:tailEnd/>
          </a:ln>
        </p:spPr>
      </p:pic>
    </p:spTree>
    <p:extLst>
      <p:ext uri="{BB962C8B-B14F-4D97-AF65-F5344CB8AC3E}">
        <p14:creationId xmlns:p14="http://schemas.microsoft.com/office/powerpoint/2010/main" val="4008413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343400" y="6019800"/>
            <a:ext cx="4572000" cy="738664"/>
          </a:xfrm>
          <a:prstGeom prst="rect">
            <a:avLst/>
          </a:prstGeom>
        </p:spPr>
        <p:txBody>
          <a:bodyPr>
            <a:spAutoFit/>
          </a:bodyPr>
          <a:lstStyle/>
          <a:p>
            <a:pPr algn="r"/>
            <a:r>
              <a:rPr lang="en-US" sz="1400" i="1" dirty="0">
                <a:solidFill>
                  <a:srgbClr val="FFFF00"/>
                </a:solidFill>
                <a:latin typeface="Arial" panose="020B0604020202020204" pitchFamily="34" charset="0"/>
                <a:ea typeface="Calibri" panose="020F0502020204030204" pitchFamily="34" charset="0"/>
                <a:cs typeface="Times New Roman" panose="02020603050405020304" pitchFamily="18" charset="0"/>
              </a:rPr>
              <a:t>View of the eye of Hurricane Katrina on August 28</a:t>
            </a:r>
            <a:r>
              <a:rPr lang="en-US" sz="1400" i="1" baseline="30000" dirty="0">
                <a:solidFill>
                  <a:srgbClr val="FFFF00"/>
                </a:solidFill>
                <a:latin typeface="Arial" panose="020B0604020202020204" pitchFamily="34" charset="0"/>
                <a:ea typeface="Calibri" panose="020F0502020204030204" pitchFamily="34" charset="0"/>
                <a:cs typeface="Times New Roman" panose="02020603050405020304" pitchFamily="18" charset="0"/>
              </a:rPr>
              <a:t>th</a:t>
            </a:r>
            <a:r>
              <a:rPr lang="en-US" sz="1400" i="1" dirty="0">
                <a:solidFill>
                  <a:srgbClr val="FFFF00"/>
                </a:solidFill>
                <a:latin typeface="Arial" panose="020B0604020202020204" pitchFamily="34" charset="0"/>
                <a:ea typeface="Calibri" panose="020F0502020204030204" pitchFamily="34" charset="0"/>
                <a:cs typeface="Times New Roman" panose="02020603050405020304" pitchFamily="18" charset="0"/>
              </a:rPr>
              <a:t>, 2005, as seen from a NOAA WP-3D hurricane reconnaissance aircraft. </a:t>
            </a:r>
            <a:endParaRPr lang="en-US" sz="1400" dirty="0">
              <a:solidFill>
                <a:srgbClr val="FFFF00"/>
              </a:solidFill>
            </a:endParaRPr>
          </a:p>
        </p:txBody>
      </p:sp>
    </p:spTree>
    <p:extLst>
      <p:ext uri="{BB962C8B-B14F-4D97-AF65-F5344CB8AC3E}">
        <p14:creationId xmlns:p14="http://schemas.microsoft.com/office/powerpoint/2010/main" val="9370235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295400"/>
            <a:ext cx="8229600" cy="1143000"/>
          </a:xfrm>
        </p:spPr>
        <p:txBody>
          <a:bodyPr/>
          <a:lstStyle/>
          <a:p>
            <a:r>
              <a:rPr lang="en-US" dirty="0" smtClean="0"/>
              <a:t>Tropical Cyclone Structure</a:t>
            </a:r>
            <a:endParaRPr lang="en-US" dirty="0"/>
          </a:p>
        </p:txBody>
      </p:sp>
    </p:spTree>
    <p:extLst>
      <p:ext uri="{BB962C8B-B14F-4D97-AF65-F5344CB8AC3E}">
        <p14:creationId xmlns:p14="http://schemas.microsoft.com/office/powerpoint/2010/main" val="32897032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Three Regions</a:t>
            </a:r>
            <a:endParaRPr lang="en-US" dirty="0"/>
          </a:p>
        </p:txBody>
      </p:sp>
      <p:sp>
        <p:nvSpPr>
          <p:cNvPr id="4" name="Content Placeholder 3"/>
          <p:cNvSpPr>
            <a:spLocks noGrp="1"/>
          </p:cNvSpPr>
          <p:nvPr>
            <p:ph idx="1"/>
          </p:nvPr>
        </p:nvSpPr>
        <p:spPr>
          <a:xfrm>
            <a:off x="457200" y="1981200"/>
            <a:ext cx="8229600" cy="3581400"/>
          </a:xfrm>
        </p:spPr>
        <p:txBody>
          <a:bodyPr/>
          <a:lstStyle/>
          <a:p>
            <a:r>
              <a:rPr lang="en-US" dirty="0" smtClean="0"/>
              <a:t>Eye  (w &lt; 0)</a:t>
            </a:r>
          </a:p>
          <a:p>
            <a:endParaRPr lang="en-US" dirty="0" smtClean="0"/>
          </a:p>
          <a:p>
            <a:r>
              <a:rPr lang="en-US" dirty="0" smtClean="0"/>
              <a:t>Inner Core  (w &gt; 0)</a:t>
            </a:r>
          </a:p>
          <a:p>
            <a:endParaRPr lang="en-US" dirty="0" smtClean="0"/>
          </a:p>
          <a:p>
            <a:r>
              <a:rPr lang="en-US" dirty="0" smtClean="0"/>
              <a:t>Outer region (w &lt; 0)</a:t>
            </a:r>
            <a:endParaRPr lang="en-US" dirty="0"/>
          </a:p>
        </p:txBody>
      </p:sp>
    </p:spTree>
    <p:extLst>
      <p:ext uri="{BB962C8B-B14F-4D97-AF65-F5344CB8AC3E}">
        <p14:creationId xmlns:p14="http://schemas.microsoft.com/office/powerpoint/2010/main" val="18851042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83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txBody>
          <a:bodyPr>
            <a:normAutofit fontScale="90000"/>
          </a:bodyPr>
          <a:lstStyle/>
          <a:p>
            <a:r>
              <a:rPr lang="en-US" dirty="0" smtClean="0"/>
              <a:t>The Eye</a:t>
            </a:r>
            <a:endParaRPr lang="en-US" dirty="0"/>
          </a:p>
        </p:txBody>
      </p:sp>
      <p:pic>
        <p:nvPicPr>
          <p:cNvPr id="1026" name="Picture 2" descr="http://upload.wikimedia.org/wikipedia/commons/2/2c/Eye_of_Hurricane_Igor_2010-09-14_1356Z.jpg"/>
          <p:cNvPicPr>
            <a:picLocks noChangeAspect="1" noChangeArrowheads="1"/>
          </p:cNvPicPr>
          <p:nvPr/>
        </p:nvPicPr>
        <p:blipFill>
          <a:blip r:embed="rId2" cstate="print"/>
          <a:srcRect/>
          <a:stretch>
            <a:fillRect/>
          </a:stretch>
        </p:blipFill>
        <p:spPr bwMode="auto">
          <a:xfrm>
            <a:off x="304800" y="1030991"/>
            <a:ext cx="8573324" cy="5674609"/>
          </a:xfrm>
          <a:prstGeom prst="rect">
            <a:avLst/>
          </a:prstGeom>
          <a:noFill/>
        </p:spPr>
      </p:pic>
    </p:spTree>
    <p:extLst>
      <p:ext uri="{BB962C8B-B14F-4D97-AF65-F5344CB8AC3E}">
        <p14:creationId xmlns:p14="http://schemas.microsoft.com/office/powerpoint/2010/main" val="686697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Angular Momentum Budget in Eye Boundary Layer</a:t>
            </a:r>
            <a:endParaRPr lang="en-US" sz="3600" dirty="0"/>
          </a:p>
        </p:txBody>
      </p:sp>
      <p:pic>
        <p:nvPicPr>
          <p:cNvPr id="16386" name="Picture 2" descr="http://www.newswise.com/images/uploads/2007/02/26/fullsize/moat-figure.jpg"/>
          <p:cNvPicPr>
            <a:picLocks noChangeAspect="1" noChangeArrowheads="1"/>
          </p:cNvPicPr>
          <p:nvPr/>
        </p:nvPicPr>
        <p:blipFill>
          <a:blip r:embed="rId2" cstate="print"/>
          <a:srcRect/>
          <a:stretch>
            <a:fillRect/>
          </a:stretch>
        </p:blipFill>
        <p:spPr bwMode="auto">
          <a:xfrm>
            <a:off x="0" y="2209800"/>
            <a:ext cx="9144000" cy="3049952"/>
          </a:xfrm>
          <a:prstGeom prst="rect">
            <a:avLst/>
          </a:prstGeom>
          <a:noFill/>
        </p:spPr>
      </p:pic>
      <p:sp>
        <p:nvSpPr>
          <p:cNvPr id="4" name="Rectangle 3"/>
          <p:cNvSpPr/>
          <p:nvPr/>
        </p:nvSpPr>
        <p:spPr>
          <a:xfrm>
            <a:off x="3886200" y="4114800"/>
            <a:ext cx="1371600" cy="457200"/>
          </a:xfrm>
          <a:prstGeom prst="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99553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www.newswise.com/images/uploads/2007/02/26/fullsize/moat-figure.jpg"/>
          <p:cNvPicPr>
            <a:picLocks noChangeAspect="1" noChangeArrowheads="1"/>
          </p:cNvPicPr>
          <p:nvPr/>
        </p:nvPicPr>
        <p:blipFill>
          <a:blip r:embed="rId2" cstate="print"/>
          <a:srcRect l="28809" r="28809"/>
          <a:stretch>
            <a:fillRect/>
          </a:stretch>
        </p:blipFill>
        <p:spPr bwMode="auto">
          <a:xfrm>
            <a:off x="990600" y="0"/>
            <a:ext cx="7358429" cy="5791200"/>
          </a:xfrm>
          <a:prstGeom prst="rect">
            <a:avLst/>
          </a:prstGeom>
          <a:noFill/>
        </p:spPr>
      </p:pic>
      <p:sp>
        <p:nvSpPr>
          <p:cNvPr id="5" name="Rectangle 4"/>
          <p:cNvSpPr/>
          <p:nvPr/>
        </p:nvSpPr>
        <p:spPr>
          <a:xfrm>
            <a:off x="3200400" y="3657600"/>
            <a:ext cx="2971800" cy="76200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 name="Straight Arrow Connector 6"/>
          <p:cNvCxnSpPr/>
          <p:nvPr/>
        </p:nvCxnSpPr>
        <p:spPr>
          <a:xfrm>
            <a:off x="4648200" y="4114800"/>
            <a:ext cx="0" cy="990600"/>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743200" y="4114800"/>
            <a:ext cx="1066800" cy="0"/>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334000" y="4114800"/>
            <a:ext cx="1219200" cy="0"/>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1000" y="5562600"/>
            <a:ext cx="845820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0070C0"/>
                </a:solidFill>
                <a:effectLst/>
                <a:uLnTx/>
                <a:uFillTx/>
                <a:latin typeface="Arial"/>
                <a:ea typeface="+mn-ea"/>
                <a:cs typeface="+mn-cs"/>
              </a:rPr>
              <a:t>Blue arrows show turbulent angular momentum fluxes. In eye PBL, radial M flux from eyewall must balance oceanic M sink.</a:t>
            </a:r>
            <a:endParaRPr kumimoji="0" lang="en-US" sz="2300" b="0" i="0" u="none" strike="noStrike" kern="1200" cap="none" spc="0" normalizeH="0" baseline="0" noProof="0" dirty="0">
              <a:ln>
                <a:noFill/>
              </a:ln>
              <a:solidFill>
                <a:srgbClr val="0070C0"/>
              </a:solidFill>
              <a:effectLst/>
              <a:uLnTx/>
              <a:uFillTx/>
              <a:latin typeface="Arial"/>
              <a:ea typeface="+mn-ea"/>
              <a:cs typeface="+mn-cs"/>
            </a:endParaRPr>
          </a:p>
        </p:txBody>
      </p:sp>
      <p:sp>
        <p:nvSpPr>
          <p:cNvPr id="13" name="TextBox 12"/>
          <p:cNvSpPr txBox="1"/>
          <p:nvPr/>
        </p:nvSpPr>
        <p:spPr>
          <a:xfrm>
            <a:off x="2667000" y="1066800"/>
            <a:ext cx="403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a:ea typeface="+mn-ea"/>
                <a:cs typeface="+mn-cs"/>
              </a:rPr>
              <a:t>Steady state eye subsidence owing to radiative cooling</a:t>
            </a:r>
            <a:endParaRPr kumimoji="0" lang="en-US" sz="1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9898052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 Angular Momentum Budget</a:t>
            </a:r>
            <a:endParaRPr lang="en-US" dirty="0"/>
          </a:p>
        </p:txBody>
      </p:sp>
      <p:graphicFrame>
        <p:nvGraphicFramePr>
          <p:cNvPr id="3" name="Object 2"/>
          <p:cNvGraphicFramePr>
            <a:graphicFrameLocks noChangeAspect="1"/>
          </p:cNvGraphicFramePr>
          <p:nvPr/>
        </p:nvGraphicFramePr>
        <p:xfrm>
          <a:off x="414738" y="1639888"/>
          <a:ext cx="8551462" cy="1179512"/>
        </p:xfrm>
        <a:graphic>
          <a:graphicData uri="http://schemas.openxmlformats.org/presentationml/2006/ole">
            <mc:AlternateContent xmlns:mc="http://schemas.openxmlformats.org/markup-compatibility/2006">
              <mc:Choice xmlns:v="urn:schemas-microsoft-com:vml" Requires="v">
                <p:oleObj spid="_x0000_s158734" name="Equation" r:id="rId3" imgW="3314520" imgH="457200" progId="Equation.DSMT4">
                  <p:embed/>
                </p:oleObj>
              </mc:Choice>
              <mc:Fallback>
                <p:oleObj name="Equation" r:id="rId3" imgW="3314520" imgH="4572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38" y="1639888"/>
                        <a:ext cx="8551462" cy="1179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438400" y="2895600"/>
            <a:ext cx="1447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3CC"/>
                </a:solidFill>
                <a:effectLst/>
                <a:uLnTx/>
                <a:uFillTx/>
                <a:latin typeface="Arial"/>
                <a:ea typeface="+mn-ea"/>
                <a:cs typeface="+mn-cs"/>
              </a:rPr>
              <a:t>horizontal advection</a:t>
            </a:r>
            <a:endParaRPr kumimoji="0" lang="en-US" sz="1800" b="0" i="0" u="none" strike="noStrike" kern="1200" cap="none" spc="0" normalizeH="0" baseline="0" noProof="0" dirty="0">
              <a:ln>
                <a:noFill/>
              </a:ln>
              <a:solidFill>
                <a:srgbClr val="0033CC"/>
              </a:solidFill>
              <a:effectLst/>
              <a:uLnTx/>
              <a:uFillTx/>
              <a:latin typeface="Arial"/>
              <a:ea typeface="+mn-ea"/>
              <a:cs typeface="+mn-cs"/>
            </a:endParaRPr>
          </a:p>
        </p:txBody>
      </p:sp>
      <p:sp>
        <p:nvSpPr>
          <p:cNvPr id="5" name="TextBox 4"/>
          <p:cNvSpPr txBox="1"/>
          <p:nvPr/>
        </p:nvSpPr>
        <p:spPr>
          <a:xfrm>
            <a:off x="4038600" y="2895600"/>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3CC"/>
                </a:solidFill>
                <a:effectLst/>
                <a:uLnTx/>
                <a:uFillTx/>
                <a:latin typeface="Arial"/>
                <a:ea typeface="+mn-ea"/>
                <a:cs typeface="+mn-cs"/>
              </a:rPr>
              <a:t>torque from surface drag</a:t>
            </a:r>
            <a:endParaRPr kumimoji="0" lang="en-US" sz="1800" b="0" i="0" u="none" strike="noStrike" kern="1200" cap="none" spc="0" normalizeH="0" baseline="0" noProof="0" dirty="0">
              <a:ln>
                <a:noFill/>
              </a:ln>
              <a:solidFill>
                <a:srgbClr val="0033CC"/>
              </a:solidFill>
              <a:effectLst/>
              <a:uLnTx/>
              <a:uFillTx/>
              <a:latin typeface="Arial"/>
              <a:ea typeface="+mn-ea"/>
              <a:cs typeface="+mn-cs"/>
            </a:endParaRPr>
          </a:p>
        </p:txBody>
      </p:sp>
      <p:sp>
        <p:nvSpPr>
          <p:cNvPr id="6" name="TextBox 5"/>
          <p:cNvSpPr txBox="1"/>
          <p:nvPr/>
        </p:nvSpPr>
        <p:spPr>
          <a:xfrm>
            <a:off x="5867400" y="2895600"/>
            <a:ext cx="3048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33CC"/>
                </a:solidFill>
                <a:effectLst/>
                <a:uLnTx/>
                <a:uFillTx/>
                <a:latin typeface="Arial"/>
                <a:ea typeface="+mn-ea"/>
                <a:cs typeface="+mn-cs"/>
              </a:rPr>
              <a:t>convergence of radial eddy flux of angular momentum</a:t>
            </a:r>
            <a:endParaRPr kumimoji="0" lang="en-US" sz="1800" b="0" i="0" u="none" strike="noStrike" kern="1200" cap="none" spc="0" normalizeH="0" baseline="0" noProof="0" dirty="0">
              <a:ln>
                <a:noFill/>
              </a:ln>
              <a:solidFill>
                <a:srgbClr val="0033CC"/>
              </a:solidFill>
              <a:effectLst/>
              <a:uLnTx/>
              <a:uFillTx/>
              <a:latin typeface="Arial"/>
              <a:ea typeface="+mn-ea"/>
              <a:cs typeface="+mn-cs"/>
            </a:endParaRPr>
          </a:p>
        </p:txBody>
      </p:sp>
      <p:sp>
        <p:nvSpPr>
          <p:cNvPr id="7" name="TextBox 6"/>
          <p:cNvSpPr txBox="1"/>
          <p:nvPr/>
        </p:nvSpPr>
        <p:spPr>
          <a:xfrm>
            <a:off x="228600" y="4038600"/>
            <a:ext cx="868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33CC"/>
                </a:solidFill>
                <a:effectLst/>
                <a:uLnTx/>
                <a:uFillTx/>
                <a:latin typeface="Arial"/>
                <a:ea typeface="+mn-ea"/>
                <a:cs typeface="+mn-cs"/>
              </a:rPr>
              <a:t>In steady state, azimuthal velocity profile must be concave</a:t>
            </a:r>
            <a:endParaRPr kumimoji="0" lang="en-US" sz="2400" b="1" i="0" u="none" strike="noStrike" kern="1200" cap="none" spc="0" normalizeH="0" baseline="0" noProof="0" dirty="0">
              <a:ln>
                <a:noFill/>
              </a:ln>
              <a:solidFill>
                <a:srgbClr val="0033CC"/>
              </a:solidFill>
              <a:effectLst/>
              <a:uLnTx/>
              <a:uFillTx/>
              <a:latin typeface="Arial"/>
              <a:ea typeface="+mn-ea"/>
              <a:cs typeface="+mn-cs"/>
            </a:endParaRPr>
          </a:p>
        </p:txBody>
      </p:sp>
      <p:graphicFrame>
        <p:nvGraphicFramePr>
          <p:cNvPr id="8" name="Object 7"/>
          <p:cNvGraphicFramePr>
            <a:graphicFrameLocks noChangeAspect="1"/>
          </p:cNvGraphicFramePr>
          <p:nvPr/>
        </p:nvGraphicFramePr>
        <p:xfrm>
          <a:off x="3810000" y="4800600"/>
          <a:ext cx="1295400" cy="1190368"/>
        </p:xfrm>
        <a:graphic>
          <a:graphicData uri="http://schemas.openxmlformats.org/presentationml/2006/ole">
            <mc:AlternateContent xmlns:mc="http://schemas.openxmlformats.org/markup-compatibility/2006">
              <mc:Choice xmlns:v="urn:schemas-microsoft-com:vml" Requires="v">
                <p:oleObj spid="_x0000_s158735" name="Equation" r:id="rId5" imgW="469800" imgH="431640" progId="Equation.DSMT4">
                  <p:embed/>
                </p:oleObj>
              </mc:Choice>
              <mc:Fallback>
                <p:oleObj name="Equation" r:id="rId5" imgW="469800" imgH="431640"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800600"/>
                        <a:ext cx="1295400" cy="1190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87013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core:</a:t>
            </a:r>
            <a:endParaRPr lang="en-US" dirty="0"/>
          </a:p>
        </p:txBody>
      </p:sp>
      <p:graphicFrame>
        <p:nvGraphicFramePr>
          <p:cNvPr id="3" name="Object 2"/>
          <p:cNvGraphicFramePr>
            <a:graphicFrameLocks noChangeAspect="1"/>
          </p:cNvGraphicFramePr>
          <p:nvPr/>
        </p:nvGraphicFramePr>
        <p:xfrm>
          <a:off x="1863016" y="1400174"/>
          <a:ext cx="5342222" cy="4162426"/>
        </p:xfrm>
        <a:graphic>
          <a:graphicData uri="http://schemas.openxmlformats.org/presentationml/2006/ole">
            <mc:AlternateContent xmlns:mc="http://schemas.openxmlformats.org/markup-compatibility/2006">
              <mc:Choice xmlns:v="urn:schemas-microsoft-com:vml" Requires="v">
                <p:oleObj spid="_x0000_s159752" name="Equation" r:id="rId3" imgW="2070000" imgH="1612800" progId="Equation.DSMT4">
                  <p:embed/>
                </p:oleObj>
              </mc:Choice>
              <mc:Fallback>
                <p:oleObj name="Equation" r:id="rId3" imgW="2070000" imgH="16128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016" y="1400174"/>
                        <a:ext cx="5342222" cy="41624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32543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762000" y="762000"/>
            <a:ext cx="7900610" cy="5410200"/>
          </a:xfrm>
          <a:prstGeom prst="rect">
            <a:avLst/>
          </a:prstGeom>
          <a:noFill/>
          <a:ln w="9525">
            <a:noFill/>
            <a:miter lim="800000"/>
            <a:headEnd/>
            <a:tailEnd/>
          </a:ln>
        </p:spPr>
      </p:pic>
    </p:spTree>
    <p:extLst>
      <p:ext uri="{BB962C8B-B14F-4D97-AF65-F5344CB8AC3E}">
        <p14:creationId xmlns:p14="http://schemas.microsoft.com/office/powerpoint/2010/main" val="1952247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Approximate PBL Radial Wind:</a:t>
            </a:r>
            <a:endParaRPr lang="en-US" sz="3200" dirty="0"/>
          </a:p>
        </p:txBody>
      </p:sp>
      <p:graphicFrame>
        <p:nvGraphicFramePr>
          <p:cNvPr id="3" name="Object 2"/>
          <p:cNvGraphicFramePr>
            <a:graphicFrameLocks noChangeAspect="1"/>
          </p:cNvGraphicFramePr>
          <p:nvPr/>
        </p:nvGraphicFramePr>
        <p:xfrm>
          <a:off x="1905000" y="1295400"/>
          <a:ext cx="5347677" cy="2590800"/>
        </p:xfrm>
        <a:graphic>
          <a:graphicData uri="http://schemas.openxmlformats.org/presentationml/2006/ole">
            <mc:AlternateContent xmlns:mc="http://schemas.openxmlformats.org/markup-compatibility/2006">
              <mc:Choice xmlns:v="urn:schemas-microsoft-com:vml" Requires="v">
                <p:oleObj spid="_x0000_s160782" name="Equation" r:id="rId3" imgW="2044440" imgH="990360" progId="Equation.DSMT4">
                  <p:embed/>
                </p:oleObj>
              </mc:Choice>
              <mc:Fallback>
                <p:oleObj name="Equation" r:id="rId3" imgW="2044440" imgH="99036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95400"/>
                        <a:ext cx="5347677"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1"/>
          <p:cNvSpPr txBox="1">
            <a:spLocks/>
          </p:cNvSpPr>
          <p:nvPr/>
        </p:nvSpPr>
        <p:spPr>
          <a:xfrm>
            <a:off x="457200" y="3962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0033CC"/>
                </a:solidFill>
                <a:effectLst>
                  <a:outerShdw blurRad="38100" dist="38100" dir="2700000" algn="tl">
                    <a:srgbClr val="000000">
                      <a:alpha val="43137"/>
                    </a:srgbClr>
                  </a:outerShdw>
                </a:effectLst>
                <a:uLnTx/>
                <a:uFillTx/>
                <a:latin typeface="Arial"/>
                <a:ea typeface="+mn-ea"/>
                <a:cs typeface="+mn-cs"/>
              </a:rPr>
              <a:t>Vertical Velocity:</a:t>
            </a:r>
            <a:endParaRPr kumimoji="0" lang="en-US" sz="32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a:ea typeface="+mn-ea"/>
              <a:cs typeface="+mn-cs"/>
            </a:endParaRPr>
          </a:p>
        </p:txBody>
      </p:sp>
      <p:graphicFrame>
        <p:nvGraphicFramePr>
          <p:cNvPr id="5" name="Object 4"/>
          <p:cNvGraphicFramePr>
            <a:graphicFrameLocks noChangeAspect="1"/>
          </p:cNvGraphicFramePr>
          <p:nvPr/>
        </p:nvGraphicFramePr>
        <p:xfrm>
          <a:off x="3200400" y="5257800"/>
          <a:ext cx="2821858" cy="1066800"/>
        </p:xfrm>
        <a:graphic>
          <a:graphicData uri="http://schemas.openxmlformats.org/presentationml/2006/ole">
            <mc:AlternateContent xmlns:mc="http://schemas.openxmlformats.org/markup-compatibility/2006">
              <mc:Choice xmlns:v="urn:schemas-microsoft-com:vml" Requires="v">
                <p:oleObj spid="_x0000_s160783" name="Equation" r:id="rId5" imgW="1041120" imgH="393480" progId="Equation.DSMT4">
                  <p:embed/>
                </p:oleObj>
              </mc:Choice>
              <mc:Fallback>
                <p:oleObj name="Equation" r:id="rId5" imgW="1041120" imgH="39348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257800"/>
                        <a:ext cx="2821858"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86023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685800" y="990600"/>
            <a:ext cx="7704667" cy="5276022"/>
          </a:xfrm>
          <a:prstGeom prst="rect">
            <a:avLst/>
          </a:prstGeom>
          <a:noFill/>
          <a:ln w="9525">
            <a:noFill/>
            <a:miter lim="800000"/>
            <a:headEnd/>
            <a:tailEnd/>
          </a:ln>
        </p:spPr>
      </p:pic>
      <p:sp>
        <p:nvSpPr>
          <p:cNvPr id="3" name="Title 2"/>
          <p:cNvSpPr>
            <a:spLocks noGrp="1"/>
          </p:cNvSpPr>
          <p:nvPr>
            <p:ph type="title"/>
          </p:nvPr>
        </p:nvSpPr>
        <p:spPr>
          <a:xfrm>
            <a:off x="457200" y="274638"/>
            <a:ext cx="8229600" cy="334962"/>
          </a:xfrm>
        </p:spPr>
        <p:txBody>
          <a:bodyPr>
            <a:normAutofit fontScale="90000"/>
          </a:bodyPr>
          <a:lstStyle/>
          <a:p>
            <a:r>
              <a:rPr lang="en-US" dirty="0" smtClean="0"/>
              <a:t>Vertical Velocity</a:t>
            </a:r>
            <a:endParaRPr lang="en-US" dirty="0"/>
          </a:p>
        </p:txBody>
      </p:sp>
    </p:spTree>
    <p:extLst>
      <p:ext uri="{BB962C8B-B14F-4D97-AF65-F5344CB8AC3E}">
        <p14:creationId xmlns:p14="http://schemas.microsoft.com/office/powerpoint/2010/main" val="829020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lstStyle/>
          <a:p>
            <a:pPr eaLnBrk="1" hangingPunct="1"/>
            <a:r>
              <a:rPr lang="en-US" sz="4000" b="1" smtClean="0">
                <a:solidFill>
                  <a:schemeClr val="accent2"/>
                </a:solidFill>
              </a:rPr>
              <a:t>Hurricane Structure: Wind Speed</a:t>
            </a:r>
          </a:p>
        </p:txBody>
      </p:sp>
      <p:pic>
        <p:nvPicPr>
          <p:cNvPr id="18435"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p:spPr>
      </p:pic>
      <p:sp>
        <p:nvSpPr>
          <p:cNvPr id="18436" name="Text Box 4"/>
          <p:cNvSpPr txBox="1">
            <a:spLocks noChangeArrowheads="1"/>
          </p:cNvSpPr>
          <p:nvPr/>
        </p:nvSpPr>
        <p:spPr bwMode="auto">
          <a:xfrm>
            <a:off x="2209800" y="5867400"/>
            <a:ext cx="5486400" cy="457200"/>
          </a:xfrm>
          <a:prstGeom prst="rect">
            <a:avLst/>
          </a:prstGeom>
          <a:noFill/>
          <a:ln w="9525">
            <a:noFill/>
            <a:miter lim="800000"/>
            <a:headEnd/>
            <a:tailEnd/>
          </a:ln>
        </p:spPr>
        <p:txBody>
          <a:bodyPr>
            <a:spAutoFit/>
          </a:bodyPr>
          <a:lstStyle/>
          <a:p>
            <a:pPr>
              <a:spcBef>
                <a:spcPct val="50000"/>
              </a:spcBef>
            </a:pPr>
            <a:r>
              <a:rPr lang="en-US" b="1"/>
              <a:t>Azimuthal component of wind</a:t>
            </a:r>
            <a:r>
              <a:rPr lang="en-US" sz="1800"/>
              <a:t> </a:t>
            </a:r>
          </a:p>
        </p:txBody>
      </p:sp>
      <p:sp>
        <p:nvSpPr>
          <p:cNvPr id="1390597" name="Text Box 5"/>
          <p:cNvSpPr txBox="1">
            <a:spLocks noChangeArrowheads="1"/>
          </p:cNvSpPr>
          <p:nvPr/>
        </p:nvSpPr>
        <p:spPr bwMode="auto">
          <a:xfrm>
            <a:off x="2590800" y="6324600"/>
            <a:ext cx="4876800" cy="488950"/>
          </a:xfrm>
          <a:prstGeom prst="rect">
            <a:avLst/>
          </a:prstGeom>
          <a:solidFill>
            <a:schemeClr val="bg1"/>
          </a:solidFill>
          <a:ln w="9525">
            <a:noFill/>
            <a:miter lim="800000"/>
            <a:headEnd/>
            <a:tailEnd/>
          </a:ln>
          <a:effectLst/>
        </p:spPr>
        <p:txBody>
          <a:bodyPr>
            <a:spAutoFit/>
          </a:bodyPr>
          <a:lstStyle/>
          <a:p>
            <a:pPr>
              <a:defRPr/>
            </a:pPr>
            <a:r>
              <a:rPr lang="en-US" sz="2600" b="1">
                <a:solidFill>
                  <a:srgbClr val="000066"/>
                </a:solidFill>
                <a:effectLst>
                  <a:outerShdw blurRad="38100" dist="38100" dir="2700000" algn="tl">
                    <a:srgbClr val="C0C0C0"/>
                  </a:outerShdw>
                </a:effectLst>
              </a:rPr>
              <a:t>&lt; 11 5 ms</a:t>
            </a:r>
            <a:r>
              <a:rPr lang="en-US" sz="2600" b="1" baseline="30000">
                <a:solidFill>
                  <a:srgbClr val="000066"/>
                </a:solidFill>
                <a:effectLst>
                  <a:outerShdw blurRad="38100" dist="38100" dir="2700000" algn="tl">
                    <a:srgbClr val="C0C0C0"/>
                  </a:outerShdw>
                </a:effectLst>
              </a:rPr>
              <a:t>-1</a:t>
            </a:r>
            <a:r>
              <a:rPr lang="en-US" sz="2600" b="1">
                <a:solidFill>
                  <a:srgbClr val="000066"/>
                </a:solidFill>
                <a:effectLst>
                  <a:outerShdw blurRad="38100" dist="38100" dir="2700000" algn="tl">
                    <a:srgbClr val="C0C0C0"/>
                  </a:outerShdw>
                </a:effectLst>
              </a:rPr>
              <a:t> </a:t>
            </a:r>
            <a:r>
              <a:rPr lang="en-US" sz="2600" b="1">
                <a:effectLst>
                  <a:outerShdw blurRad="38100" dist="38100" dir="2700000" algn="tl">
                    <a:srgbClr val="C0C0C0"/>
                  </a:outerShdw>
                </a:effectLst>
              </a:rPr>
              <a:t>-</a:t>
            </a:r>
            <a:r>
              <a:rPr lang="en-US" sz="2600" b="1">
                <a:solidFill>
                  <a:srgbClr val="000066"/>
                </a:solidFill>
                <a:effectLst>
                  <a:outerShdw blurRad="38100" dist="38100" dir="2700000" algn="tl">
                    <a:srgbClr val="C0C0C0"/>
                  </a:outerShdw>
                </a:effectLst>
              </a:rPr>
              <a:t> </a:t>
            </a:r>
            <a:r>
              <a:rPr lang="en-US" sz="2600" b="1">
                <a:solidFill>
                  <a:srgbClr val="FF6600"/>
                </a:solidFill>
                <a:effectLst>
                  <a:outerShdw blurRad="38100" dist="38100" dir="2700000" algn="tl">
                    <a:srgbClr val="C0C0C0"/>
                  </a:outerShdw>
                </a:effectLst>
              </a:rPr>
              <a:t>&gt; 60 ms</a:t>
            </a:r>
            <a:r>
              <a:rPr lang="en-US" sz="2600" b="1" baseline="30000">
                <a:solidFill>
                  <a:srgbClr val="FF6600"/>
                </a:solidFill>
                <a:effectLst>
                  <a:outerShdw blurRad="38100" dist="38100" dir="2700000" algn="tl">
                    <a:srgbClr val="C0C0C0"/>
                  </a:outerShdw>
                </a:effectLst>
              </a:rPr>
              <a:t>-1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Outer Region</a:t>
            </a:r>
            <a:endParaRPr lang="en-US" dirty="0"/>
          </a:p>
        </p:txBody>
      </p:sp>
      <p:sp>
        <p:nvSpPr>
          <p:cNvPr id="3" name="TextBox 2"/>
          <p:cNvSpPr txBox="1"/>
          <p:nvPr/>
        </p:nvSpPr>
        <p:spPr>
          <a:xfrm>
            <a:off x="304800" y="1524000"/>
            <a:ext cx="8153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a:ea typeface="+mn-ea"/>
                <a:cs typeface="+mn-cs"/>
              </a:rPr>
              <a:t>Assume zero moist convection, so subsidence warming balances radiative cooling:</a:t>
            </a:r>
            <a:endParaRPr kumimoji="0" lang="en-US" sz="2400" b="0" i="0" u="none" strike="noStrike" kern="1200" cap="none" spc="0" normalizeH="0" baseline="0" noProof="0" dirty="0">
              <a:ln>
                <a:noFill/>
              </a:ln>
              <a:solidFill>
                <a:srgbClr val="0033CC"/>
              </a:solidFill>
              <a:effectLst/>
              <a:uLnTx/>
              <a:uFillTx/>
              <a:latin typeface="Arial"/>
              <a:ea typeface="+mn-ea"/>
              <a:cs typeface="+mn-cs"/>
            </a:endParaRPr>
          </a:p>
        </p:txBody>
      </p:sp>
      <p:graphicFrame>
        <p:nvGraphicFramePr>
          <p:cNvPr id="4" name="Object 3"/>
          <p:cNvGraphicFramePr>
            <a:graphicFrameLocks noChangeAspect="1"/>
          </p:cNvGraphicFramePr>
          <p:nvPr/>
        </p:nvGraphicFramePr>
        <p:xfrm>
          <a:off x="2209800" y="2514600"/>
          <a:ext cx="3702050" cy="1676400"/>
        </p:xfrm>
        <a:graphic>
          <a:graphicData uri="http://schemas.openxmlformats.org/presentationml/2006/ole">
            <mc:AlternateContent xmlns:mc="http://schemas.openxmlformats.org/markup-compatibility/2006">
              <mc:Choice xmlns:v="urn:schemas-microsoft-com:vml" Requires="v">
                <p:oleObj spid="_x0000_s161812" name="Equation" r:id="rId3" imgW="1346040" imgH="609480" progId="Equation.DSMT4">
                  <p:embed/>
                </p:oleObj>
              </mc:Choice>
              <mc:Fallback>
                <p:oleObj name="Equation" r:id="rId3" imgW="1346040" imgH="609480"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14600"/>
                        <a:ext cx="3702050"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5" name="Object 3"/>
          <p:cNvGraphicFramePr>
            <a:graphicFrameLocks noChangeAspect="1"/>
          </p:cNvGraphicFramePr>
          <p:nvPr/>
        </p:nvGraphicFramePr>
        <p:xfrm>
          <a:off x="2819400" y="4419600"/>
          <a:ext cx="2514600" cy="950400"/>
        </p:xfrm>
        <a:graphic>
          <a:graphicData uri="http://schemas.openxmlformats.org/presentationml/2006/ole">
            <mc:AlternateContent xmlns:mc="http://schemas.openxmlformats.org/markup-compatibility/2006">
              <mc:Choice xmlns:v="urn:schemas-microsoft-com:vml" Requires="v">
                <p:oleObj spid="_x0000_s161813" name="Equation" r:id="rId5" imgW="1041120" imgH="393480" progId="Equation.DSMT4">
                  <p:embed/>
                </p:oleObj>
              </mc:Choice>
              <mc:Fallback>
                <p:oleObj name="Equation" r:id="rId5" imgW="1041120" imgH="393480" progId="Equation.DSMT4">
                  <p:embed/>
                  <p:pic>
                    <p:nvPicPr>
                      <p:cNvPr id="2355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4419600"/>
                        <a:ext cx="2514600" cy="95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04800" y="4724400"/>
            <a:ext cx="2362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mn-cs"/>
              </a:rPr>
              <a:t>Integrate</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7" name="Object 6"/>
          <p:cNvGraphicFramePr>
            <a:graphicFrameLocks noChangeAspect="1"/>
          </p:cNvGraphicFramePr>
          <p:nvPr/>
        </p:nvGraphicFramePr>
        <p:xfrm>
          <a:off x="2590800" y="5486400"/>
          <a:ext cx="4000500" cy="1143000"/>
        </p:xfrm>
        <a:graphic>
          <a:graphicData uri="http://schemas.openxmlformats.org/presentationml/2006/ole">
            <mc:AlternateContent xmlns:mc="http://schemas.openxmlformats.org/markup-compatibility/2006">
              <mc:Choice xmlns:v="urn:schemas-microsoft-com:vml" Requires="v">
                <p:oleObj spid="_x0000_s161814" name="Equation" r:id="rId7" imgW="1600200" imgH="457200" progId="Equation.DSMT4">
                  <p:embed/>
                </p:oleObj>
              </mc:Choice>
              <mc:Fallback>
                <p:oleObj name="Equation" r:id="rId7" imgW="1600200" imgH="4572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5486400"/>
                        <a:ext cx="40005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04800" y="4096434"/>
            <a:ext cx="1905000" cy="646331"/>
          </a:xfrm>
          <a:prstGeom prst="rect">
            <a:avLst/>
          </a:prstGeom>
          <a:noFill/>
        </p:spPr>
        <p:txBody>
          <a:bodyPr wrap="square" rtlCol="0">
            <a:spAutoFit/>
          </a:bodyPr>
          <a:lstStyle/>
          <a:p>
            <a:r>
              <a:rPr lang="en-US" sz="1800" dirty="0" smtClean="0"/>
              <a:t>Assume </a:t>
            </a:r>
            <a:r>
              <a:rPr lang="en-US" sz="1800" dirty="0" err="1" smtClean="0"/>
              <a:t>w</a:t>
            </a:r>
            <a:r>
              <a:rPr lang="en-US" sz="1800" baseline="-25000" dirty="0" err="1" smtClean="0"/>
              <a:t>cool</a:t>
            </a:r>
            <a:r>
              <a:rPr lang="en-US" sz="1800" baseline="-25000" dirty="0" smtClean="0"/>
              <a:t> </a:t>
            </a:r>
            <a:r>
              <a:rPr lang="en-US" sz="1800" dirty="0" smtClean="0"/>
              <a:t>constant:</a:t>
            </a:r>
            <a:endParaRPr lang="en-US" sz="1800" dirty="0"/>
          </a:p>
        </p:txBody>
      </p:sp>
    </p:spTree>
    <p:extLst>
      <p:ext uri="{BB962C8B-B14F-4D97-AF65-F5344CB8AC3E}">
        <p14:creationId xmlns:p14="http://schemas.microsoft.com/office/powerpoint/2010/main" val="37535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457200"/>
            <a:ext cx="1981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mn-cs"/>
              </a:rPr>
              <a:t>Now using</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24579" name="Object 3"/>
          <p:cNvGraphicFramePr>
            <a:graphicFrameLocks noChangeAspect="1"/>
          </p:cNvGraphicFramePr>
          <p:nvPr/>
        </p:nvGraphicFramePr>
        <p:xfrm>
          <a:off x="2133600" y="152400"/>
          <a:ext cx="5348288" cy="1030287"/>
        </p:xfrm>
        <a:graphic>
          <a:graphicData uri="http://schemas.openxmlformats.org/presentationml/2006/ole">
            <mc:AlternateContent xmlns:mc="http://schemas.openxmlformats.org/markup-compatibility/2006">
              <mc:Choice xmlns:v="urn:schemas-microsoft-com:vml" Requires="v">
                <p:oleObj spid="_x0000_s162836" name="Equation" r:id="rId3" imgW="2044440" imgH="393480" progId="Equation.DSMT4">
                  <p:embed/>
                </p:oleObj>
              </mc:Choice>
              <mc:Fallback>
                <p:oleObj name="Equation" r:id="rId3" imgW="2044440" imgH="393480" progId="Equation.DSMT4">
                  <p:embed/>
                  <p:pic>
                    <p:nvPicPr>
                      <p:cNvPr id="2457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
                        <a:ext cx="5348288" cy="1030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81000" y="1371600"/>
            <a:ext cx="1981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mn-cs"/>
              </a:rPr>
              <a:t>and taking</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7" name="Object 6"/>
          <p:cNvGraphicFramePr>
            <a:graphicFrameLocks noChangeAspect="1"/>
          </p:cNvGraphicFramePr>
          <p:nvPr/>
        </p:nvGraphicFramePr>
        <p:xfrm>
          <a:off x="2590800" y="1295400"/>
          <a:ext cx="1451073" cy="595312"/>
        </p:xfrm>
        <a:graphic>
          <a:graphicData uri="http://schemas.openxmlformats.org/presentationml/2006/ole">
            <mc:AlternateContent xmlns:mc="http://schemas.openxmlformats.org/markup-compatibility/2006">
              <mc:Choice xmlns:v="urn:schemas-microsoft-com:vml" Requires="v">
                <p:oleObj spid="_x0000_s162837" name="Equation" r:id="rId5" imgW="495000" imgH="203040" progId="Equation.DSMT4">
                  <p:embed/>
                </p:oleObj>
              </mc:Choice>
              <mc:Fallback>
                <p:oleObj name="Equation" r:id="rId5" imgW="495000" imgH="203040" progId="Equation.DSMT4">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295400"/>
                        <a:ext cx="1451073" cy="595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81000" y="2362200"/>
            <a:ext cx="213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mn-cs"/>
              </a:rPr>
              <a:t>results in</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9" name="Object 8"/>
          <p:cNvGraphicFramePr>
            <a:graphicFrameLocks noChangeAspect="1"/>
          </p:cNvGraphicFramePr>
          <p:nvPr/>
        </p:nvGraphicFramePr>
        <p:xfrm>
          <a:off x="2241549" y="2185988"/>
          <a:ext cx="3945378" cy="1852612"/>
        </p:xfrm>
        <a:graphic>
          <a:graphicData uri="http://schemas.openxmlformats.org/presentationml/2006/ole">
            <mc:AlternateContent xmlns:mc="http://schemas.openxmlformats.org/markup-compatibility/2006">
              <mc:Choice xmlns:v="urn:schemas-microsoft-com:vml" Requires="v">
                <p:oleObj spid="_x0000_s162838" name="Equation" r:id="rId7" imgW="1460160" imgH="685800" progId="Equation.DSMT4">
                  <p:embed/>
                </p:oleObj>
              </mc:Choice>
              <mc:Fallback>
                <p:oleObj name="Equation" r:id="rId7" imgW="1460160" imgH="685800" progId="Equation.DSMT4">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549" y="2185988"/>
                        <a:ext cx="3945378" cy="185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533400" y="4343400"/>
            <a:ext cx="7848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a:ea typeface="+mn-ea"/>
                <a:cs typeface="+mn-cs"/>
              </a:rPr>
              <a:t>Integrate inward from </a:t>
            </a:r>
            <a:r>
              <a:rPr kumimoji="0" lang="en-US" sz="2400" b="0" i="1" u="none" strike="noStrike" kern="1200" cap="none" spc="0" normalizeH="0" baseline="0" noProof="0" dirty="0" smtClean="0">
                <a:ln>
                  <a:noFill/>
                </a:ln>
                <a:solidFill>
                  <a:srgbClr val="0033CC"/>
                </a:solidFill>
                <a:effectLst/>
                <a:uLnTx/>
                <a:uFillTx/>
                <a:latin typeface="Arial"/>
                <a:ea typeface="+mn-ea"/>
                <a:cs typeface="+mn-cs"/>
              </a:rPr>
              <a:t>r = r</a:t>
            </a:r>
            <a:r>
              <a:rPr kumimoji="0" lang="en-US" sz="2400" b="0" i="1" u="none" strike="noStrike" kern="1200" cap="none" spc="0" normalizeH="0" baseline="-25000" noProof="0" dirty="0" smtClean="0">
                <a:ln>
                  <a:noFill/>
                </a:ln>
                <a:solidFill>
                  <a:srgbClr val="0033CC"/>
                </a:solidFill>
                <a:effectLst/>
                <a:uLnTx/>
                <a:uFillTx/>
                <a:latin typeface="Arial"/>
                <a:ea typeface="+mn-ea"/>
                <a:cs typeface="+mn-cs"/>
              </a:rPr>
              <a:t>o</a:t>
            </a:r>
            <a:r>
              <a:rPr kumimoji="0" lang="en-US" sz="2400" b="0" i="0" u="none" strike="noStrike" kern="1200" cap="none" spc="0" normalizeH="0" baseline="0" noProof="0" dirty="0" smtClean="0">
                <a:ln>
                  <a:noFill/>
                </a:ln>
                <a:solidFill>
                  <a:srgbClr val="0033CC"/>
                </a:solidFill>
                <a:effectLst/>
                <a:uLnTx/>
                <a:uFillTx/>
                <a:latin typeface="Arial"/>
                <a:ea typeface="+mn-ea"/>
                <a:cs typeface="+mn-cs"/>
              </a:rPr>
              <a:t>. No exact analytic solution. </a:t>
            </a:r>
            <a:endParaRPr kumimoji="0" lang="en-US" sz="2400" b="0" i="0" u="none" strike="noStrike" kern="1200" cap="none" spc="0" normalizeH="0" baseline="0" noProof="0" dirty="0">
              <a:ln>
                <a:noFill/>
              </a:ln>
              <a:solidFill>
                <a:srgbClr val="0033CC"/>
              </a:solidFill>
              <a:effectLst/>
              <a:uLnTx/>
              <a:uFillTx/>
              <a:latin typeface="Arial"/>
              <a:ea typeface="+mn-ea"/>
              <a:cs typeface="+mn-cs"/>
            </a:endParaRPr>
          </a:p>
        </p:txBody>
      </p:sp>
    </p:spTree>
    <p:extLst>
      <p:ext uri="{BB962C8B-B14F-4D97-AF65-F5344CB8AC3E}">
        <p14:creationId xmlns:p14="http://schemas.microsoft.com/office/powerpoint/2010/main" val="20315595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Kerry\Documents\HURR\Profile\eye_inner_outer.png"/>
          <p:cNvPicPr>
            <a:picLocks noChangeAspect="1" noChangeArrowheads="1"/>
          </p:cNvPicPr>
          <p:nvPr/>
        </p:nvPicPr>
        <p:blipFill>
          <a:blip r:embed="rId3" cstate="print"/>
          <a:srcRect/>
          <a:stretch>
            <a:fillRect/>
          </a:stretch>
        </p:blipFill>
        <p:spPr bwMode="auto">
          <a:xfrm>
            <a:off x="813885" y="798191"/>
            <a:ext cx="7263316" cy="5450209"/>
          </a:xfrm>
          <a:prstGeom prst="rect">
            <a:avLst/>
          </a:prstGeom>
          <a:noFill/>
        </p:spPr>
      </p:pic>
      <p:graphicFrame>
        <p:nvGraphicFramePr>
          <p:cNvPr id="3" name="Object 2"/>
          <p:cNvGraphicFramePr>
            <a:graphicFrameLocks noChangeAspect="1"/>
          </p:cNvGraphicFramePr>
          <p:nvPr/>
        </p:nvGraphicFramePr>
        <p:xfrm>
          <a:off x="6096000" y="685800"/>
          <a:ext cx="1756610" cy="457200"/>
        </p:xfrm>
        <a:graphic>
          <a:graphicData uri="http://schemas.openxmlformats.org/presentationml/2006/ole">
            <mc:AlternateContent xmlns:mc="http://schemas.openxmlformats.org/markup-compatibility/2006">
              <mc:Choice xmlns:v="urn:schemas-microsoft-com:vml" Requires="v">
                <p:oleObj spid="_x0000_s163848" name="Equation" r:id="rId4" imgW="927000" imgH="241200" progId="Equation.DSMT4">
                  <p:embed/>
                </p:oleObj>
              </mc:Choice>
              <mc:Fallback>
                <p:oleObj name="Equation" r:id="rId4" imgW="927000" imgH="241200" progId="Equation.DSMT4">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85800"/>
                        <a:ext cx="175661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85351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52400"/>
            <a:ext cx="7920376" cy="6365515"/>
          </a:xfrm>
          <a:prstGeom prst="rect">
            <a:avLst/>
          </a:prstGeom>
        </p:spPr>
      </p:pic>
      <p:sp>
        <p:nvSpPr>
          <p:cNvPr id="3" name="TextBox 2"/>
          <p:cNvSpPr txBox="1"/>
          <p:nvPr/>
        </p:nvSpPr>
        <p:spPr>
          <a:xfrm>
            <a:off x="152400" y="5334000"/>
            <a:ext cx="182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a:ea typeface="+mn-ea"/>
                <a:cs typeface="+mn-cs"/>
              </a:rPr>
              <a:t>Chavas</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et al., </a:t>
            </a:r>
            <a:r>
              <a:rPr kumimoji="0" lang="en-US" sz="1800" b="0" i="1" u="none" strike="noStrike" kern="1200" cap="none" spc="0" normalizeH="0" baseline="0" noProof="0" dirty="0" smtClean="0">
                <a:ln>
                  <a:noFill/>
                </a:ln>
                <a:solidFill>
                  <a:prstClr val="black"/>
                </a:solidFill>
                <a:effectLst/>
                <a:uLnTx/>
                <a:uFillTx/>
                <a:latin typeface="Arial"/>
                <a:ea typeface="+mn-ea"/>
                <a:cs typeface="+mn-cs"/>
              </a:rPr>
              <a:t>J. Atmos</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2015</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160578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981200"/>
            <a:ext cx="8229600" cy="1143000"/>
          </a:xfrm>
        </p:spPr>
        <p:txBody>
          <a:bodyPr>
            <a:normAutofit fontScale="90000"/>
          </a:bodyPr>
          <a:lstStyle/>
          <a:p>
            <a:r>
              <a:rPr lang="en-US" dirty="0" smtClean="0">
                <a:solidFill>
                  <a:srgbClr val="0000FF"/>
                </a:solidFill>
              </a:rPr>
              <a:t>Tropical Cyclone Inner Core Dynamics</a:t>
            </a:r>
            <a:endParaRPr lang="en-US" dirty="0"/>
          </a:p>
        </p:txBody>
      </p:sp>
    </p:spTree>
    <p:extLst>
      <p:ext uri="{BB962C8B-B14F-4D97-AF65-F5344CB8AC3E}">
        <p14:creationId xmlns:p14="http://schemas.microsoft.com/office/powerpoint/2010/main" val="16644799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Main Assumptions</a:t>
            </a:r>
            <a:endParaRPr lang="en-US" dirty="0"/>
          </a:p>
        </p:txBody>
      </p:sp>
      <p:sp>
        <p:nvSpPr>
          <p:cNvPr id="4" name="Content Placeholder 3"/>
          <p:cNvSpPr>
            <a:spLocks noGrp="1"/>
          </p:cNvSpPr>
          <p:nvPr>
            <p:ph idx="1"/>
          </p:nvPr>
        </p:nvSpPr>
        <p:spPr/>
        <p:txBody>
          <a:bodyPr/>
          <a:lstStyle/>
          <a:p>
            <a:r>
              <a:rPr lang="en-US" dirty="0" smtClean="0"/>
              <a:t>Axisymmetric flow</a:t>
            </a:r>
          </a:p>
          <a:p>
            <a:endParaRPr lang="en-US" dirty="0" smtClean="0"/>
          </a:p>
          <a:p>
            <a:r>
              <a:rPr lang="en-US" dirty="0" smtClean="0"/>
              <a:t>Gradient and hydrostatic balance above PBL</a:t>
            </a:r>
          </a:p>
          <a:p>
            <a:endParaRPr lang="en-US" dirty="0" smtClean="0"/>
          </a:p>
          <a:p>
            <a:r>
              <a:rPr lang="en-US" dirty="0" smtClean="0"/>
              <a:t>Troposphere neutral to slantwise moist convection outside eye</a:t>
            </a:r>
          </a:p>
        </p:txBody>
      </p:sp>
    </p:spTree>
    <p:extLst>
      <p:ext uri="{BB962C8B-B14F-4D97-AF65-F5344CB8AC3E}">
        <p14:creationId xmlns:p14="http://schemas.microsoft.com/office/powerpoint/2010/main" val="36158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8610600" cy="830997"/>
          </a:xfrm>
          <a:prstGeom prst="rect">
            <a:avLst/>
          </a:prstGeom>
          <a:noFill/>
        </p:spPr>
        <p:txBody>
          <a:bodyPr wrap="square" rtlCol="0">
            <a:spAutoFit/>
          </a:bodyPr>
          <a:lstStyle/>
          <a:p>
            <a:r>
              <a:rPr lang="en-US" sz="2400" dirty="0" smtClean="0">
                <a:solidFill>
                  <a:srgbClr val="0033CC"/>
                </a:solidFill>
              </a:rPr>
              <a:t>Assume that interior flow is always close to gradient and hydrostatic balance:</a:t>
            </a:r>
            <a:endParaRPr lang="en-US" sz="2400" dirty="0">
              <a:solidFill>
                <a:srgbClr val="0033CC"/>
              </a:solidFill>
            </a:endParaRPr>
          </a:p>
        </p:txBody>
      </p:sp>
      <p:graphicFrame>
        <p:nvGraphicFramePr>
          <p:cNvPr id="5" name="Object 4"/>
          <p:cNvGraphicFramePr>
            <a:graphicFrameLocks noChangeAspect="1"/>
          </p:cNvGraphicFramePr>
          <p:nvPr/>
        </p:nvGraphicFramePr>
        <p:xfrm>
          <a:off x="2438400" y="1143000"/>
          <a:ext cx="4067735" cy="1143000"/>
        </p:xfrm>
        <a:graphic>
          <a:graphicData uri="http://schemas.openxmlformats.org/presentationml/2006/ole">
            <mc:AlternateContent xmlns:mc="http://schemas.openxmlformats.org/markup-compatibility/2006">
              <mc:Choice xmlns:v="urn:schemas-microsoft-com:vml" Requires="v">
                <p:oleObj spid="_x0000_s164881" name="Equation" r:id="rId3" imgW="1536480" imgH="431640" progId="Equation.DSMT4">
                  <p:embed/>
                </p:oleObj>
              </mc:Choice>
              <mc:Fallback>
                <p:oleObj name="Equation" r:id="rId3" imgW="1536480" imgH="43164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143000"/>
                        <a:ext cx="406773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 y="2362200"/>
            <a:ext cx="8534400" cy="1569660"/>
          </a:xfrm>
          <a:prstGeom prst="rect">
            <a:avLst/>
          </a:prstGeom>
          <a:noFill/>
        </p:spPr>
        <p:txBody>
          <a:bodyPr wrap="square" rtlCol="0">
            <a:spAutoFit/>
          </a:bodyPr>
          <a:lstStyle/>
          <a:p>
            <a:r>
              <a:rPr lang="en-US" sz="2400" dirty="0" smtClean="0">
                <a:solidFill>
                  <a:srgbClr val="0033CC"/>
                </a:solidFill>
              </a:rPr>
              <a:t>where </a:t>
            </a:r>
            <a:r>
              <a:rPr lang="en-US" sz="2400" i="1" dirty="0" err="1" smtClean="0">
                <a:solidFill>
                  <a:srgbClr val="0033CC"/>
                </a:solidFill>
              </a:rPr>
              <a:t>r</a:t>
            </a:r>
            <a:r>
              <a:rPr lang="en-US" sz="2400" i="1" baseline="-25000" dirty="0" err="1" smtClean="0">
                <a:solidFill>
                  <a:srgbClr val="0033CC"/>
                </a:solidFill>
              </a:rPr>
              <a:t>o</a:t>
            </a:r>
            <a:r>
              <a:rPr lang="en-US" sz="2400" i="1" baseline="-25000" dirty="0" smtClean="0">
                <a:solidFill>
                  <a:srgbClr val="0033CC"/>
                </a:solidFill>
              </a:rPr>
              <a:t> </a:t>
            </a:r>
            <a:r>
              <a:rPr lang="en-US" sz="2400" dirty="0" smtClean="0">
                <a:solidFill>
                  <a:srgbClr val="0033CC"/>
                </a:solidFill>
              </a:rPr>
              <a:t>is the radius of the angular momentum surface where its absolute temperature is </a:t>
            </a:r>
            <a:r>
              <a:rPr lang="en-US" sz="2400" i="1" dirty="0" smtClean="0">
                <a:solidFill>
                  <a:srgbClr val="0033CC"/>
                </a:solidFill>
              </a:rPr>
              <a:t>T</a:t>
            </a:r>
            <a:r>
              <a:rPr lang="en-US" sz="2400" i="1" baseline="-25000" dirty="0" smtClean="0">
                <a:solidFill>
                  <a:srgbClr val="0033CC"/>
                </a:solidFill>
              </a:rPr>
              <a:t>o</a:t>
            </a:r>
            <a:r>
              <a:rPr lang="en-US" sz="2400" dirty="0" smtClean="0">
                <a:solidFill>
                  <a:srgbClr val="0033CC"/>
                </a:solidFill>
              </a:rPr>
              <a:t>. Define that point as the point along the angular momentum surface at which the azimuthal velocity changes sign. At that point, by definition,</a:t>
            </a:r>
          </a:p>
        </p:txBody>
      </p:sp>
      <p:graphicFrame>
        <p:nvGraphicFramePr>
          <p:cNvPr id="13" name="Object 12"/>
          <p:cNvGraphicFramePr>
            <a:graphicFrameLocks noChangeAspect="1"/>
          </p:cNvGraphicFramePr>
          <p:nvPr/>
        </p:nvGraphicFramePr>
        <p:xfrm>
          <a:off x="3429000" y="4038600"/>
          <a:ext cx="1406013" cy="838200"/>
        </p:xfrm>
        <a:graphic>
          <a:graphicData uri="http://schemas.openxmlformats.org/presentationml/2006/ole">
            <mc:AlternateContent xmlns:mc="http://schemas.openxmlformats.org/markup-compatibility/2006">
              <mc:Choice xmlns:v="urn:schemas-microsoft-com:vml" Requires="v">
                <p:oleObj spid="_x0000_s164882" name="Equation" r:id="rId5" imgW="660240" imgH="393480" progId="Equation.DSMT4">
                  <p:embed/>
                </p:oleObj>
              </mc:Choice>
              <mc:Fallback>
                <p:oleObj name="Equation" r:id="rId5" imgW="660240" imgH="393480" progId="Equation.DSMT4">
                  <p:embed/>
                  <p:pic>
                    <p:nvPicPr>
                      <p:cNvPr id="13"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038600"/>
                        <a:ext cx="14060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7391400" y="1447800"/>
            <a:ext cx="914400" cy="461665"/>
          </a:xfrm>
          <a:prstGeom prst="rect">
            <a:avLst/>
          </a:prstGeom>
          <a:noFill/>
        </p:spPr>
        <p:txBody>
          <a:bodyPr wrap="square" rtlCol="0">
            <a:spAutoFit/>
          </a:bodyPr>
          <a:lstStyle/>
          <a:p>
            <a:r>
              <a:rPr lang="en-US" sz="2400" dirty="0" smtClean="0"/>
              <a:t>(1)</a:t>
            </a:r>
            <a:endParaRPr lang="en-US" sz="2400" dirty="0"/>
          </a:p>
        </p:txBody>
      </p:sp>
      <p:sp>
        <p:nvSpPr>
          <p:cNvPr id="15" name="TextBox 14"/>
          <p:cNvSpPr txBox="1"/>
          <p:nvPr/>
        </p:nvSpPr>
        <p:spPr>
          <a:xfrm>
            <a:off x="228600" y="5029200"/>
            <a:ext cx="5181600" cy="461665"/>
          </a:xfrm>
          <a:prstGeom prst="rect">
            <a:avLst/>
          </a:prstGeom>
          <a:noFill/>
        </p:spPr>
        <p:txBody>
          <a:bodyPr wrap="square" rtlCol="0">
            <a:spAutoFit/>
          </a:bodyPr>
          <a:lstStyle/>
          <a:p>
            <a:r>
              <a:rPr lang="en-US" sz="2400" dirty="0" smtClean="0">
                <a:solidFill>
                  <a:srgbClr val="0033CC"/>
                </a:solidFill>
              </a:rPr>
              <a:t>so (1) becomes:</a:t>
            </a:r>
            <a:endParaRPr lang="en-US" sz="2400" dirty="0">
              <a:solidFill>
                <a:srgbClr val="0033CC"/>
              </a:solidFill>
            </a:endParaRPr>
          </a:p>
        </p:txBody>
      </p:sp>
      <p:graphicFrame>
        <p:nvGraphicFramePr>
          <p:cNvPr id="16" name="Object 15"/>
          <p:cNvGraphicFramePr>
            <a:graphicFrameLocks noChangeAspect="1"/>
          </p:cNvGraphicFramePr>
          <p:nvPr/>
        </p:nvGraphicFramePr>
        <p:xfrm>
          <a:off x="2743199" y="5257800"/>
          <a:ext cx="3839817" cy="1447800"/>
        </p:xfrm>
        <a:graphic>
          <a:graphicData uri="http://schemas.openxmlformats.org/presentationml/2006/ole">
            <mc:AlternateContent xmlns:mc="http://schemas.openxmlformats.org/markup-compatibility/2006">
              <mc:Choice xmlns:v="urn:schemas-microsoft-com:vml" Requires="v">
                <p:oleObj spid="_x0000_s164883" name="Equation" r:id="rId7" imgW="1549080" imgH="583920" progId="Equation.DSMT4">
                  <p:embed/>
                </p:oleObj>
              </mc:Choice>
              <mc:Fallback>
                <p:oleObj name="Equation" r:id="rId7" imgW="1549080" imgH="583920" progId="Equation.DSMT4">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199" y="5257800"/>
                        <a:ext cx="3839817"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7543800" y="5562600"/>
            <a:ext cx="914400" cy="461665"/>
          </a:xfrm>
          <a:prstGeom prst="rect">
            <a:avLst/>
          </a:prstGeom>
          <a:noFill/>
        </p:spPr>
        <p:txBody>
          <a:bodyPr wrap="square" rtlCol="0">
            <a:spAutoFit/>
          </a:bodyPr>
          <a:lstStyle/>
          <a:p>
            <a:r>
              <a:rPr lang="en-US" sz="2400" dirty="0" smtClean="0"/>
              <a:t>(2)</a:t>
            </a:r>
            <a:endParaRPr lang="en-US" sz="2400" dirty="0"/>
          </a:p>
        </p:txBody>
      </p:sp>
    </p:spTree>
    <p:extLst>
      <p:ext uri="{BB962C8B-B14F-4D97-AF65-F5344CB8AC3E}">
        <p14:creationId xmlns:p14="http://schemas.microsoft.com/office/powerpoint/2010/main" val="399302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153400" cy="461665"/>
          </a:xfrm>
          <a:prstGeom prst="rect">
            <a:avLst/>
          </a:prstGeom>
        </p:spPr>
        <p:txBody>
          <a:bodyPr wrap="square">
            <a:spAutoFit/>
          </a:bodyPr>
          <a:lstStyle/>
          <a:p>
            <a:r>
              <a:rPr lang="en-US" sz="2400" dirty="0" smtClean="0">
                <a:solidFill>
                  <a:srgbClr val="0033CC"/>
                </a:solidFill>
              </a:rPr>
              <a:t>Also assume Richardson Number criticality of outflow:</a:t>
            </a:r>
            <a:endParaRPr lang="en-US" sz="2400" dirty="0">
              <a:solidFill>
                <a:srgbClr val="0033CC"/>
              </a:solidFill>
            </a:endParaRPr>
          </a:p>
        </p:txBody>
      </p:sp>
      <p:graphicFrame>
        <p:nvGraphicFramePr>
          <p:cNvPr id="16386" name="Object 2"/>
          <p:cNvGraphicFramePr>
            <a:graphicFrameLocks noChangeAspect="1"/>
          </p:cNvGraphicFramePr>
          <p:nvPr/>
        </p:nvGraphicFramePr>
        <p:xfrm>
          <a:off x="2438400" y="990600"/>
          <a:ext cx="3479800" cy="1295400"/>
        </p:xfrm>
        <a:graphic>
          <a:graphicData uri="http://schemas.openxmlformats.org/presentationml/2006/ole">
            <mc:AlternateContent xmlns:mc="http://schemas.openxmlformats.org/markup-compatibility/2006">
              <mc:Choice xmlns:v="urn:schemas-microsoft-com:vml" Requires="v">
                <p:oleObj spid="_x0000_s165905" name="Equation" r:id="rId3" imgW="1193760" imgH="444240" progId="Equation.DSMT4">
                  <p:embed/>
                </p:oleObj>
              </mc:Choice>
              <mc:Fallback>
                <p:oleObj name="Equation" r:id="rId3" imgW="1193760" imgH="444240" progId="Equation.DSMT4">
                  <p:embed/>
                  <p:pic>
                    <p:nvPicPr>
                      <p:cNvPr id="1638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90600"/>
                        <a:ext cx="34798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28600" y="2514600"/>
            <a:ext cx="7772400" cy="461665"/>
          </a:xfrm>
          <a:prstGeom prst="rect">
            <a:avLst/>
          </a:prstGeom>
          <a:noFill/>
        </p:spPr>
        <p:txBody>
          <a:bodyPr wrap="square" rtlCol="0">
            <a:spAutoFit/>
          </a:bodyPr>
          <a:lstStyle/>
          <a:p>
            <a:r>
              <a:rPr lang="en-US" sz="2400" dirty="0" smtClean="0">
                <a:solidFill>
                  <a:srgbClr val="0033CC"/>
                </a:solidFill>
              </a:rPr>
              <a:t>Conservation of entropy in PBL (in </a:t>
            </a:r>
            <a:r>
              <a:rPr lang="en-US" sz="2400" i="1" dirty="0" smtClean="0">
                <a:solidFill>
                  <a:srgbClr val="0033CC"/>
                </a:solidFill>
              </a:rPr>
              <a:t>M </a:t>
            </a:r>
            <a:r>
              <a:rPr lang="en-US" sz="2400" dirty="0" smtClean="0">
                <a:solidFill>
                  <a:srgbClr val="0033CC"/>
                </a:solidFill>
              </a:rPr>
              <a:t>coordinates):</a:t>
            </a:r>
            <a:endParaRPr lang="en-US" sz="2400" dirty="0">
              <a:solidFill>
                <a:srgbClr val="0033CC"/>
              </a:solidFill>
            </a:endParaRPr>
          </a:p>
        </p:txBody>
      </p:sp>
      <p:graphicFrame>
        <p:nvGraphicFramePr>
          <p:cNvPr id="5" name="Object 4"/>
          <p:cNvGraphicFramePr>
            <a:graphicFrameLocks noChangeAspect="1"/>
          </p:cNvGraphicFramePr>
          <p:nvPr/>
        </p:nvGraphicFramePr>
        <p:xfrm>
          <a:off x="2362199" y="3276600"/>
          <a:ext cx="4301613" cy="1066800"/>
        </p:xfrm>
        <a:graphic>
          <a:graphicData uri="http://schemas.openxmlformats.org/presentationml/2006/ole">
            <mc:AlternateContent xmlns:mc="http://schemas.openxmlformats.org/markup-compatibility/2006">
              <mc:Choice xmlns:v="urn:schemas-microsoft-com:vml" Requires="v">
                <p:oleObj spid="_x0000_s165906" name="Equation" r:id="rId5" imgW="1587240" imgH="393480" progId="Equation.DSMT4">
                  <p:embed/>
                </p:oleObj>
              </mc:Choice>
              <mc:Fallback>
                <p:oleObj name="Equation" r:id="rId5" imgW="1587240" imgH="39348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199" y="3276600"/>
                        <a:ext cx="430161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0" y="4648200"/>
            <a:ext cx="9144000" cy="1938992"/>
          </a:xfrm>
          <a:prstGeom prst="rect">
            <a:avLst/>
          </a:prstGeom>
        </p:spPr>
        <p:txBody>
          <a:bodyPr wrap="square">
            <a:spAutoFit/>
          </a:bodyPr>
          <a:lstStyle/>
          <a:p>
            <a:r>
              <a:rPr lang="en-US" sz="2400" dirty="0" smtClean="0">
                <a:solidFill>
                  <a:srgbClr val="0033CC"/>
                </a:solidFill>
              </a:rPr>
              <a:t>where     is the total time derivative of angular momentum,</a:t>
            </a:r>
            <a:r>
              <a:rPr lang="en-US" sz="2400" i="1" dirty="0" smtClean="0">
                <a:solidFill>
                  <a:srgbClr val="0033CC"/>
                </a:solidFill>
              </a:rPr>
              <a:t> F </a:t>
            </a:r>
            <a:r>
              <a:rPr lang="en-US" sz="2400" dirty="0" smtClean="0">
                <a:solidFill>
                  <a:srgbClr val="0033CC"/>
                </a:solidFill>
              </a:rPr>
              <a:t>is the vertical turbulent flux of entropy, and </a:t>
            </a:r>
            <a:r>
              <a:rPr lang="en-US" sz="2400" i="1" dirty="0" smtClean="0">
                <a:solidFill>
                  <a:srgbClr val="0033CC"/>
                </a:solidFill>
              </a:rPr>
              <a:t>D</a:t>
            </a:r>
            <a:r>
              <a:rPr lang="en-US" sz="2400" dirty="0" smtClean="0">
                <a:solidFill>
                  <a:srgbClr val="0033CC"/>
                </a:solidFill>
              </a:rPr>
              <a:t> represents the irreversible entropy sources of owing to kinetic energy dissipation, non-equilibrium evaporation of liquid water, and diffusion of water vapor. </a:t>
            </a:r>
            <a:endParaRPr lang="en-US" sz="2400" dirty="0">
              <a:solidFill>
                <a:srgbClr val="0033CC"/>
              </a:solidFill>
            </a:endParaRPr>
          </a:p>
        </p:txBody>
      </p:sp>
      <p:graphicFrame>
        <p:nvGraphicFramePr>
          <p:cNvPr id="7" name="Object 6"/>
          <p:cNvGraphicFramePr>
            <a:graphicFrameLocks noChangeAspect="1"/>
          </p:cNvGraphicFramePr>
          <p:nvPr>
            <p:extLst/>
          </p:nvPr>
        </p:nvGraphicFramePr>
        <p:xfrm>
          <a:off x="914400" y="4684776"/>
          <a:ext cx="381000" cy="357188"/>
        </p:xfrm>
        <a:graphic>
          <a:graphicData uri="http://schemas.openxmlformats.org/presentationml/2006/ole">
            <mc:AlternateContent xmlns:mc="http://schemas.openxmlformats.org/markup-compatibility/2006">
              <mc:Choice xmlns:v="urn:schemas-microsoft-com:vml" Requires="v">
                <p:oleObj spid="_x0000_s165907" name="Equation" r:id="rId7" imgW="203040" imgH="190440" progId="Equation.DSMT4">
                  <p:embed/>
                </p:oleObj>
              </mc:Choice>
              <mc:Fallback>
                <p:oleObj name="Equation" r:id="rId7" imgW="203040" imgH="19044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4684776"/>
                        <a:ext cx="381000" cy="357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7162800" y="1371600"/>
            <a:ext cx="1828800" cy="461665"/>
          </a:xfrm>
          <a:prstGeom prst="rect">
            <a:avLst/>
          </a:prstGeom>
          <a:noFill/>
        </p:spPr>
        <p:txBody>
          <a:bodyPr wrap="square" rtlCol="0">
            <a:spAutoFit/>
          </a:bodyPr>
          <a:lstStyle/>
          <a:p>
            <a:r>
              <a:rPr lang="en-US" sz="2400" dirty="0" smtClean="0"/>
              <a:t>(3)</a:t>
            </a:r>
            <a:endParaRPr lang="en-US" sz="2400" dirty="0"/>
          </a:p>
        </p:txBody>
      </p:sp>
      <p:sp>
        <p:nvSpPr>
          <p:cNvPr id="9" name="TextBox 8"/>
          <p:cNvSpPr txBox="1"/>
          <p:nvPr/>
        </p:nvSpPr>
        <p:spPr>
          <a:xfrm>
            <a:off x="7162800" y="3505200"/>
            <a:ext cx="990600" cy="461665"/>
          </a:xfrm>
          <a:prstGeom prst="rect">
            <a:avLst/>
          </a:prstGeom>
          <a:noFill/>
        </p:spPr>
        <p:txBody>
          <a:bodyPr wrap="square" rtlCol="0">
            <a:spAutoFit/>
          </a:bodyPr>
          <a:lstStyle/>
          <a:p>
            <a:r>
              <a:rPr lang="en-US" sz="2400" dirty="0" smtClean="0"/>
              <a:t>(4)</a:t>
            </a:r>
            <a:endParaRPr lang="en-US" sz="2400" dirty="0"/>
          </a:p>
        </p:txBody>
      </p:sp>
    </p:spTree>
    <p:extLst>
      <p:ext uri="{BB962C8B-B14F-4D97-AF65-F5344CB8AC3E}">
        <p14:creationId xmlns:p14="http://schemas.microsoft.com/office/powerpoint/2010/main" val="240809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259138" y="304800"/>
          <a:ext cx="1808162" cy="919163"/>
        </p:xfrm>
        <a:graphic>
          <a:graphicData uri="http://schemas.openxmlformats.org/presentationml/2006/ole">
            <mc:AlternateContent xmlns:mc="http://schemas.openxmlformats.org/markup-compatibility/2006">
              <mc:Choice xmlns:v="urn:schemas-microsoft-com:vml" Requires="v">
                <p:oleObj spid="_x0000_s166939" name="Equation" r:id="rId3" imgW="774360" imgH="393480" progId="Equation.DSMT4">
                  <p:embed/>
                </p:oleObj>
              </mc:Choice>
              <mc:Fallback>
                <p:oleObj name="Equation" r:id="rId3" imgW="774360" imgH="393480" progId="Equation.DSMT4">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9138" y="304800"/>
                        <a:ext cx="1808162"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0" y="1295400"/>
            <a:ext cx="8077200" cy="461665"/>
          </a:xfrm>
          <a:prstGeom prst="rect">
            <a:avLst/>
          </a:prstGeom>
          <a:noFill/>
        </p:spPr>
        <p:txBody>
          <a:bodyPr wrap="square" rtlCol="0">
            <a:spAutoFit/>
          </a:bodyPr>
          <a:lstStyle/>
          <a:p>
            <a:r>
              <a:rPr lang="en-US" sz="2400" dirty="0" smtClean="0">
                <a:solidFill>
                  <a:srgbClr val="0033CC"/>
                </a:solidFill>
              </a:rPr>
              <a:t>Substitute into (4) and integrate over depth of PBL:</a:t>
            </a:r>
            <a:endParaRPr lang="en-US" sz="2400" dirty="0">
              <a:solidFill>
                <a:srgbClr val="0033CC"/>
              </a:solidFill>
            </a:endParaRPr>
          </a:p>
        </p:txBody>
      </p:sp>
      <p:graphicFrame>
        <p:nvGraphicFramePr>
          <p:cNvPr id="5" name="Object 4"/>
          <p:cNvGraphicFramePr>
            <a:graphicFrameLocks noChangeAspect="1"/>
          </p:cNvGraphicFramePr>
          <p:nvPr/>
        </p:nvGraphicFramePr>
        <p:xfrm>
          <a:off x="1785938" y="1981200"/>
          <a:ext cx="5059362" cy="1066800"/>
        </p:xfrm>
        <a:graphic>
          <a:graphicData uri="http://schemas.openxmlformats.org/presentationml/2006/ole">
            <mc:AlternateContent xmlns:mc="http://schemas.openxmlformats.org/markup-compatibility/2006">
              <mc:Choice xmlns:v="urn:schemas-microsoft-com:vml" Requires="v">
                <p:oleObj spid="_x0000_s166940" name="Equation" r:id="rId5" imgW="1866600" imgH="393480" progId="Equation.DSMT4">
                  <p:embed/>
                </p:oleObj>
              </mc:Choice>
              <mc:Fallback>
                <p:oleObj name="Equation" r:id="rId5" imgW="1866600" imgH="39348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1981200"/>
                        <a:ext cx="5059362"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1281113" y="3505200"/>
          <a:ext cx="6440487" cy="1219200"/>
        </p:xfrm>
        <a:graphic>
          <a:graphicData uri="http://schemas.openxmlformats.org/presentationml/2006/ole">
            <mc:AlternateContent xmlns:mc="http://schemas.openxmlformats.org/markup-compatibility/2006">
              <mc:Choice xmlns:v="urn:schemas-microsoft-com:vml" Requires="v">
                <p:oleObj spid="_x0000_s166941" name="Equation" r:id="rId7" imgW="2616120" imgH="495000" progId="Equation.DSMT4">
                  <p:embed/>
                </p:oleObj>
              </mc:Choice>
              <mc:Fallback>
                <p:oleObj name="Equation" r:id="rId7" imgW="2616120" imgH="495000" progId="Equation.DSMT4">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1113" y="3505200"/>
                        <a:ext cx="6440487"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315200" y="2286000"/>
            <a:ext cx="990600" cy="461665"/>
          </a:xfrm>
          <a:prstGeom prst="rect">
            <a:avLst/>
          </a:prstGeom>
          <a:noFill/>
        </p:spPr>
        <p:txBody>
          <a:bodyPr wrap="square" rtlCol="0">
            <a:spAutoFit/>
          </a:bodyPr>
          <a:lstStyle/>
          <a:p>
            <a:r>
              <a:rPr lang="en-US" sz="2400" dirty="0" smtClean="0"/>
              <a:t>(5)</a:t>
            </a:r>
            <a:endParaRPr lang="en-US" sz="2400" dirty="0"/>
          </a:p>
        </p:txBody>
      </p:sp>
      <p:graphicFrame>
        <p:nvGraphicFramePr>
          <p:cNvPr id="8" name="Object 7"/>
          <p:cNvGraphicFramePr>
            <a:graphicFrameLocks noChangeAspect="1"/>
          </p:cNvGraphicFramePr>
          <p:nvPr/>
        </p:nvGraphicFramePr>
        <p:xfrm>
          <a:off x="1295400" y="4648200"/>
          <a:ext cx="3352800" cy="685800"/>
        </p:xfrm>
        <a:graphic>
          <a:graphicData uri="http://schemas.openxmlformats.org/presentationml/2006/ole">
            <mc:AlternateContent xmlns:mc="http://schemas.openxmlformats.org/markup-compatibility/2006">
              <mc:Choice xmlns:v="urn:schemas-microsoft-com:vml" Requires="v">
                <p:oleObj spid="_x0000_s166942" name="Equation" r:id="rId9" imgW="1117440" imgH="228600" progId="Equation.DSMT4">
                  <p:embed/>
                </p:oleObj>
              </mc:Choice>
              <mc:Fallback>
                <p:oleObj name="Equation" r:id="rId9" imgW="1117440" imgH="228600" progId="Equation.DSMT4">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4648200"/>
                        <a:ext cx="33528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1295400" y="5562600"/>
          <a:ext cx="2635250" cy="1143000"/>
        </p:xfrm>
        <a:graphic>
          <a:graphicData uri="http://schemas.openxmlformats.org/presentationml/2006/ole">
            <mc:AlternateContent xmlns:mc="http://schemas.openxmlformats.org/markup-compatibility/2006">
              <mc:Choice xmlns:v="urn:schemas-microsoft-com:vml" Requires="v">
                <p:oleObj spid="_x0000_s166943" name="Equation" r:id="rId11" imgW="1054080" imgH="457200" progId="Equation.DSMT4">
                  <p:embed/>
                </p:oleObj>
              </mc:Choice>
              <mc:Fallback>
                <p:oleObj name="Equation" r:id="rId11" imgW="1054080" imgH="457200" progId="Equation.DSMT4">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5562600"/>
                        <a:ext cx="263525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648200" y="5867400"/>
            <a:ext cx="3962400" cy="369332"/>
          </a:xfrm>
          <a:prstGeom prst="rect">
            <a:avLst/>
          </a:prstGeom>
          <a:noFill/>
        </p:spPr>
        <p:txBody>
          <a:bodyPr wrap="square" rtlCol="0">
            <a:spAutoFit/>
          </a:bodyPr>
          <a:lstStyle/>
          <a:p>
            <a:r>
              <a:rPr lang="en-US" dirty="0" smtClean="0"/>
              <a:t>(Dissipative heating)</a:t>
            </a:r>
            <a:endParaRPr lang="en-US" dirty="0"/>
          </a:p>
        </p:txBody>
      </p:sp>
    </p:spTree>
    <p:extLst>
      <p:ext uri="{BB962C8B-B14F-4D97-AF65-F5344CB8AC3E}">
        <p14:creationId xmlns:p14="http://schemas.microsoft.com/office/powerpoint/2010/main" val="28319491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5943600" cy="461665"/>
          </a:xfrm>
          <a:prstGeom prst="rect">
            <a:avLst/>
          </a:prstGeom>
          <a:noFill/>
        </p:spPr>
        <p:txBody>
          <a:bodyPr wrap="square" rtlCol="0">
            <a:spAutoFit/>
          </a:bodyPr>
          <a:lstStyle/>
          <a:p>
            <a:r>
              <a:rPr lang="en-US" sz="2400" dirty="0" smtClean="0">
                <a:solidFill>
                  <a:srgbClr val="0033CC"/>
                </a:solidFill>
              </a:rPr>
              <a:t>(5) becomes</a:t>
            </a:r>
            <a:endParaRPr lang="en-US" sz="2400" dirty="0">
              <a:solidFill>
                <a:srgbClr val="0033CC"/>
              </a:solidFill>
            </a:endParaRPr>
          </a:p>
        </p:txBody>
      </p:sp>
      <p:graphicFrame>
        <p:nvGraphicFramePr>
          <p:cNvPr id="3" name="Object 2"/>
          <p:cNvGraphicFramePr>
            <a:graphicFrameLocks noChangeAspect="1"/>
          </p:cNvGraphicFramePr>
          <p:nvPr/>
        </p:nvGraphicFramePr>
        <p:xfrm>
          <a:off x="304800" y="914400"/>
          <a:ext cx="7543800" cy="1086307"/>
        </p:xfrm>
        <a:graphic>
          <a:graphicData uri="http://schemas.openxmlformats.org/presentationml/2006/ole">
            <mc:AlternateContent xmlns:mc="http://schemas.openxmlformats.org/markup-compatibility/2006">
              <mc:Choice xmlns:v="urn:schemas-microsoft-com:vml" Requires="v">
                <p:oleObj spid="_x0000_s167948" name="Equation" r:id="rId3" imgW="3174840" imgH="457200" progId="Equation.DSMT4">
                  <p:embed/>
                </p:oleObj>
              </mc:Choice>
              <mc:Fallback>
                <p:oleObj name="Equation" r:id="rId3" imgW="3174840" imgH="4572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7543800" cy="1086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8382000" y="1219200"/>
            <a:ext cx="762000" cy="461665"/>
          </a:xfrm>
          <a:prstGeom prst="rect">
            <a:avLst/>
          </a:prstGeom>
          <a:noFill/>
        </p:spPr>
        <p:txBody>
          <a:bodyPr wrap="square" rtlCol="0">
            <a:spAutoFit/>
          </a:bodyPr>
          <a:lstStyle/>
          <a:p>
            <a:r>
              <a:rPr lang="en-US" sz="2400" dirty="0" smtClean="0"/>
              <a:t>(6)</a:t>
            </a:r>
            <a:endParaRPr lang="en-US" sz="2400" dirty="0"/>
          </a:p>
        </p:txBody>
      </p:sp>
      <p:graphicFrame>
        <p:nvGraphicFramePr>
          <p:cNvPr id="5" name="Object 4"/>
          <p:cNvGraphicFramePr>
            <a:graphicFrameLocks noChangeAspect="1"/>
          </p:cNvGraphicFramePr>
          <p:nvPr/>
        </p:nvGraphicFramePr>
        <p:xfrm>
          <a:off x="3048000" y="1981200"/>
          <a:ext cx="1371600" cy="1077686"/>
        </p:xfrm>
        <a:graphic>
          <a:graphicData uri="http://schemas.openxmlformats.org/presentationml/2006/ole">
            <mc:AlternateContent xmlns:mc="http://schemas.openxmlformats.org/markup-compatibility/2006">
              <mc:Choice xmlns:v="urn:schemas-microsoft-com:vml" Requires="v">
                <p:oleObj spid="_x0000_s167949" name="Equation" r:id="rId5" imgW="533160" imgH="419040" progId="Equation.DSMT4">
                  <p:embed/>
                </p:oleObj>
              </mc:Choice>
              <mc:Fallback>
                <p:oleObj name="Equation" r:id="rId5" imgW="533160" imgH="41904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981200"/>
                        <a:ext cx="1371600" cy="1077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4345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2"/>
          <p:cNvPicPr>
            <a:picLocks noChangeAspect="1" noChangeArrowheads="1"/>
          </p:cNvPicPr>
          <p:nvPr/>
        </p:nvPicPr>
        <p:blipFill>
          <a:blip r:embed="rId3" cstate="print"/>
          <a:srcRect/>
          <a:stretch>
            <a:fillRect/>
          </a:stretch>
        </p:blipFill>
        <p:spPr bwMode="auto">
          <a:xfrm>
            <a:off x="679450" y="1143000"/>
            <a:ext cx="7626350" cy="4699000"/>
          </a:xfrm>
          <a:prstGeom prst="rect">
            <a:avLst/>
          </a:prstGeom>
          <a:noFill/>
          <a:ln w="9525">
            <a:noFill/>
            <a:miter lim="800000"/>
            <a:headEnd/>
            <a:tailEnd/>
          </a:ln>
        </p:spPr>
      </p:pic>
      <p:sp>
        <p:nvSpPr>
          <p:cNvPr id="19459" name="Text Box 3"/>
          <p:cNvSpPr txBox="1">
            <a:spLocks noChangeArrowheads="1"/>
          </p:cNvSpPr>
          <p:nvPr/>
        </p:nvSpPr>
        <p:spPr bwMode="auto">
          <a:xfrm>
            <a:off x="3505200" y="5867400"/>
            <a:ext cx="2362200" cy="457200"/>
          </a:xfrm>
          <a:prstGeom prst="rect">
            <a:avLst/>
          </a:prstGeom>
          <a:noFill/>
          <a:ln w="9525">
            <a:noFill/>
            <a:miter lim="800000"/>
            <a:headEnd/>
            <a:tailEnd/>
          </a:ln>
        </p:spPr>
        <p:txBody>
          <a:bodyPr>
            <a:spAutoFit/>
          </a:bodyPr>
          <a:lstStyle/>
          <a:p>
            <a:pPr>
              <a:spcBef>
                <a:spcPct val="50000"/>
              </a:spcBef>
            </a:pPr>
            <a:r>
              <a:rPr lang="en-US" b="1"/>
              <a:t>Updraft Speed</a:t>
            </a:r>
            <a:r>
              <a:rPr lang="en-US" sz="1800"/>
              <a:t> </a:t>
            </a:r>
          </a:p>
        </p:txBody>
      </p:sp>
      <p:sp>
        <p:nvSpPr>
          <p:cNvPr id="19460" name="Rectangle 4"/>
          <p:cNvSpPr>
            <a:spLocks noChangeArrowheads="1"/>
          </p:cNvSpPr>
          <p:nvPr/>
        </p:nvSpPr>
        <p:spPr bwMode="auto">
          <a:xfrm>
            <a:off x="457200" y="152400"/>
            <a:ext cx="8229600" cy="1143000"/>
          </a:xfrm>
          <a:prstGeom prst="rect">
            <a:avLst/>
          </a:prstGeom>
          <a:noFill/>
          <a:ln w="9525">
            <a:noFill/>
            <a:miter lim="800000"/>
            <a:headEnd/>
            <a:tailEnd/>
          </a:ln>
        </p:spPr>
        <p:txBody>
          <a:bodyPr anchor="ctr"/>
          <a:lstStyle/>
          <a:p>
            <a:pPr algn="ctr"/>
            <a:r>
              <a:rPr lang="en-US" sz="4400" b="1">
                <a:solidFill>
                  <a:schemeClr val="accent2"/>
                </a:solidFill>
              </a:rPr>
              <a:t>Vertical Air Motion</a:t>
            </a:r>
          </a:p>
        </p:txBody>
      </p:sp>
      <p:sp>
        <p:nvSpPr>
          <p:cNvPr id="19461" name="Text Box 5"/>
          <p:cNvSpPr txBox="1">
            <a:spLocks noChangeArrowheads="1"/>
          </p:cNvSpPr>
          <p:nvPr/>
        </p:nvSpPr>
        <p:spPr bwMode="auto">
          <a:xfrm>
            <a:off x="1524000" y="6297613"/>
            <a:ext cx="5949950" cy="488950"/>
          </a:xfrm>
          <a:prstGeom prst="rect">
            <a:avLst/>
          </a:prstGeom>
          <a:solidFill>
            <a:schemeClr val="bg1"/>
          </a:solidFill>
          <a:ln w="9525">
            <a:noFill/>
            <a:miter lim="800000"/>
            <a:headEnd/>
            <a:tailEnd/>
          </a:ln>
        </p:spPr>
        <p:txBody>
          <a:bodyPr wrap="none">
            <a:spAutoFit/>
          </a:bodyPr>
          <a:lstStyle/>
          <a:p>
            <a:r>
              <a:rPr lang="en-US" sz="2600" b="1">
                <a:solidFill>
                  <a:srgbClr val="FF3300"/>
                </a:solidFill>
              </a:rPr>
              <a:t>Strong upward motion in the eyewall</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7315200" cy="584775"/>
          </a:xfrm>
          <a:prstGeom prst="rect">
            <a:avLst/>
          </a:prstGeom>
          <a:noFill/>
        </p:spPr>
        <p:txBody>
          <a:bodyPr wrap="square" rtlCol="0">
            <a:spAutoFit/>
          </a:bodyPr>
          <a:lstStyle/>
          <a:p>
            <a:pPr algn="ctr"/>
            <a:r>
              <a:rPr lang="en-US" sz="3200" dirty="0" smtClean="0">
                <a:solidFill>
                  <a:srgbClr val="0033CC"/>
                </a:solidFill>
              </a:rPr>
              <a:t>Dealing with Eye Dynamics</a:t>
            </a:r>
            <a:endParaRPr lang="en-US" sz="3200" dirty="0">
              <a:solidFill>
                <a:srgbClr val="0033CC"/>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179681173"/>
              </p:ext>
            </p:extLst>
          </p:nvPr>
        </p:nvGraphicFramePr>
        <p:xfrm>
          <a:off x="3733800" y="1600200"/>
          <a:ext cx="3444240" cy="1066800"/>
        </p:xfrm>
        <a:graphic>
          <a:graphicData uri="http://schemas.openxmlformats.org/presentationml/2006/ole">
            <mc:AlternateContent xmlns:mc="http://schemas.openxmlformats.org/markup-compatibility/2006">
              <mc:Choice xmlns:v="urn:schemas-microsoft-com:vml" Requires="v">
                <p:oleObj spid="_x0000_s168978" name="Equation" r:id="rId3" imgW="1434960" imgH="444240" progId="Equation.DSMT4">
                  <p:embed/>
                </p:oleObj>
              </mc:Choice>
              <mc:Fallback>
                <p:oleObj name="Equation" r:id="rId3" imgW="1434960" imgH="444240" progId="Equation.DSMT4">
                  <p:embed/>
                  <p:pic>
                    <p:nvPicPr>
                      <p:cNvPr id="0" name=""/>
                      <p:cNvPicPr/>
                      <p:nvPr/>
                    </p:nvPicPr>
                    <p:blipFill>
                      <a:blip r:embed="rId4"/>
                      <a:stretch>
                        <a:fillRect/>
                      </a:stretch>
                    </p:blipFill>
                    <p:spPr>
                      <a:xfrm>
                        <a:off x="3733800" y="1600200"/>
                        <a:ext cx="3444240" cy="1066800"/>
                      </a:xfrm>
                      <a:prstGeom prst="rect">
                        <a:avLst/>
                      </a:prstGeom>
                    </p:spPr>
                  </p:pic>
                </p:oleObj>
              </mc:Fallback>
            </mc:AlternateContent>
          </a:graphicData>
        </a:graphic>
      </p:graphicFrame>
      <p:sp>
        <p:nvSpPr>
          <p:cNvPr id="4" name="TextBox 3"/>
          <p:cNvSpPr txBox="1"/>
          <p:nvPr/>
        </p:nvSpPr>
        <p:spPr>
          <a:xfrm>
            <a:off x="190500" y="1779657"/>
            <a:ext cx="2971800" cy="707886"/>
          </a:xfrm>
          <a:prstGeom prst="rect">
            <a:avLst/>
          </a:prstGeom>
          <a:noFill/>
        </p:spPr>
        <p:txBody>
          <a:bodyPr wrap="square" rtlCol="0">
            <a:spAutoFit/>
          </a:bodyPr>
          <a:lstStyle/>
          <a:p>
            <a:r>
              <a:rPr lang="en-US" sz="2000" dirty="0" smtClean="0"/>
              <a:t>Begin with equation for thermal wind balance:</a:t>
            </a:r>
            <a:endParaRPr lang="en-US" sz="2000" dirty="0"/>
          </a:p>
        </p:txBody>
      </p:sp>
      <p:graphicFrame>
        <p:nvGraphicFramePr>
          <p:cNvPr id="5" name="Object 4"/>
          <p:cNvGraphicFramePr>
            <a:graphicFrameLocks noChangeAspect="1"/>
          </p:cNvGraphicFramePr>
          <p:nvPr>
            <p:extLst>
              <p:ext uri="{D42A27DB-BD31-4B8C-83A1-F6EECF244321}">
                <p14:modId xmlns:p14="http://schemas.microsoft.com/office/powerpoint/2010/main" val="1415596703"/>
              </p:ext>
            </p:extLst>
          </p:nvPr>
        </p:nvGraphicFramePr>
        <p:xfrm>
          <a:off x="3733800" y="2590800"/>
          <a:ext cx="2486025" cy="1159701"/>
        </p:xfrm>
        <a:graphic>
          <a:graphicData uri="http://schemas.openxmlformats.org/presentationml/2006/ole">
            <mc:AlternateContent xmlns:mc="http://schemas.openxmlformats.org/markup-compatibility/2006">
              <mc:Choice xmlns:v="urn:schemas-microsoft-com:vml" Requires="v">
                <p:oleObj spid="_x0000_s168979" name="Equation" r:id="rId5" imgW="952200" imgH="444240" progId="Equation.DSMT4">
                  <p:embed/>
                </p:oleObj>
              </mc:Choice>
              <mc:Fallback>
                <p:oleObj name="Equation" r:id="rId5" imgW="952200" imgH="444240" progId="Equation.DSMT4">
                  <p:embed/>
                  <p:pic>
                    <p:nvPicPr>
                      <p:cNvPr id="0" name=""/>
                      <p:cNvPicPr/>
                      <p:nvPr/>
                    </p:nvPicPr>
                    <p:blipFill>
                      <a:blip r:embed="rId6"/>
                      <a:stretch>
                        <a:fillRect/>
                      </a:stretch>
                    </p:blipFill>
                    <p:spPr>
                      <a:xfrm>
                        <a:off x="3733800" y="2590800"/>
                        <a:ext cx="2486025" cy="1159701"/>
                      </a:xfrm>
                      <a:prstGeom prst="rect">
                        <a:avLst/>
                      </a:prstGeom>
                    </p:spPr>
                  </p:pic>
                </p:oleObj>
              </mc:Fallback>
            </mc:AlternateContent>
          </a:graphicData>
        </a:graphic>
      </p:graphicFrame>
      <p:sp>
        <p:nvSpPr>
          <p:cNvPr id="6" name="TextBox 5"/>
          <p:cNvSpPr txBox="1"/>
          <p:nvPr/>
        </p:nvSpPr>
        <p:spPr>
          <a:xfrm>
            <a:off x="190500" y="2816707"/>
            <a:ext cx="2743200" cy="707886"/>
          </a:xfrm>
          <a:prstGeom prst="rect">
            <a:avLst/>
          </a:prstGeom>
          <a:noFill/>
        </p:spPr>
        <p:txBody>
          <a:bodyPr wrap="square" rtlCol="0">
            <a:spAutoFit/>
          </a:bodyPr>
          <a:lstStyle/>
          <a:p>
            <a:r>
              <a:rPr lang="en-US" sz="2000" dirty="0" smtClean="0"/>
              <a:t>Assume solid body rotation inside r=</a:t>
            </a:r>
            <a:r>
              <a:rPr lang="en-US" sz="2000" dirty="0" err="1" smtClean="0"/>
              <a:t>r</a:t>
            </a:r>
            <a:r>
              <a:rPr lang="en-US" sz="2000" baseline="-25000" dirty="0" err="1" smtClean="0"/>
              <a:t>max</a:t>
            </a:r>
            <a:r>
              <a:rPr lang="en-US" sz="2000" dirty="0" smtClean="0"/>
              <a:t>:</a:t>
            </a:r>
            <a:endParaRPr lang="en-US" sz="2000" dirty="0"/>
          </a:p>
        </p:txBody>
      </p:sp>
      <p:graphicFrame>
        <p:nvGraphicFramePr>
          <p:cNvPr id="7" name="Object 6"/>
          <p:cNvGraphicFramePr>
            <a:graphicFrameLocks noChangeAspect="1"/>
          </p:cNvGraphicFramePr>
          <p:nvPr>
            <p:extLst>
              <p:ext uri="{D42A27DB-BD31-4B8C-83A1-F6EECF244321}">
                <p14:modId xmlns:p14="http://schemas.microsoft.com/office/powerpoint/2010/main" val="3179775177"/>
              </p:ext>
            </p:extLst>
          </p:nvPr>
        </p:nvGraphicFramePr>
        <p:xfrm>
          <a:off x="3733800" y="3962400"/>
          <a:ext cx="2611582" cy="990600"/>
        </p:xfrm>
        <a:graphic>
          <a:graphicData uri="http://schemas.openxmlformats.org/presentationml/2006/ole">
            <mc:AlternateContent xmlns:mc="http://schemas.openxmlformats.org/markup-compatibility/2006">
              <mc:Choice xmlns:v="urn:schemas-microsoft-com:vml" Requires="v">
                <p:oleObj spid="_x0000_s168980" name="Equation" r:id="rId7" imgW="1104840" imgH="419040" progId="Equation.DSMT4">
                  <p:embed/>
                </p:oleObj>
              </mc:Choice>
              <mc:Fallback>
                <p:oleObj name="Equation" r:id="rId7" imgW="1104840" imgH="419040" progId="Equation.DSMT4">
                  <p:embed/>
                  <p:pic>
                    <p:nvPicPr>
                      <p:cNvPr id="0" name=""/>
                      <p:cNvPicPr/>
                      <p:nvPr/>
                    </p:nvPicPr>
                    <p:blipFill>
                      <a:blip r:embed="rId8"/>
                      <a:stretch>
                        <a:fillRect/>
                      </a:stretch>
                    </p:blipFill>
                    <p:spPr>
                      <a:xfrm>
                        <a:off x="3733800" y="3962400"/>
                        <a:ext cx="2611582" cy="990600"/>
                      </a:xfrm>
                      <a:prstGeom prst="rect">
                        <a:avLst/>
                      </a:prstGeom>
                    </p:spPr>
                  </p:pic>
                </p:oleObj>
              </mc:Fallback>
            </mc:AlternateContent>
          </a:graphicData>
        </a:graphic>
      </p:graphicFrame>
      <p:sp>
        <p:nvSpPr>
          <p:cNvPr id="8" name="TextBox 7"/>
          <p:cNvSpPr txBox="1"/>
          <p:nvPr/>
        </p:nvSpPr>
        <p:spPr>
          <a:xfrm>
            <a:off x="190500" y="4103757"/>
            <a:ext cx="2438400" cy="707886"/>
          </a:xfrm>
          <a:prstGeom prst="rect">
            <a:avLst/>
          </a:prstGeom>
          <a:noFill/>
        </p:spPr>
        <p:txBody>
          <a:bodyPr wrap="square" rtlCol="0">
            <a:spAutoFit/>
          </a:bodyPr>
          <a:lstStyle/>
          <a:p>
            <a:r>
              <a:rPr lang="en-US" sz="2000" dirty="0" smtClean="0"/>
              <a:t>Solve for temperature of eye:</a:t>
            </a:r>
            <a:endParaRPr lang="en-US" sz="2000" dirty="0"/>
          </a:p>
        </p:txBody>
      </p:sp>
      <p:sp>
        <p:nvSpPr>
          <p:cNvPr id="9" name="TextBox 8"/>
          <p:cNvSpPr txBox="1"/>
          <p:nvPr/>
        </p:nvSpPr>
        <p:spPr>
          <a:xfrm>
            <a:off x="341671" y="5551829"/>
            <a:ext cx="7696200" cy="830997"/>
          </a:xfrm>
          <a:prstGeom prst="rect">
            <a:avLst/>
          </a:prstGeom>
          <a:noFill/>
        </p:spPr>
        <p:txBody>
          <a:bodyPr wrap="square" rtlCol="0">
            <a:spAutoFit/>
          </a:bodyPr>
          <a:lstStyle/>
          <a:p>
            <a:r>
              <a:rPr lang="en-US" dirty="0" smtClean="0"/>
              <a:t>Note:  Continue to solve (6) for </a:t>
            </a:r>
            <a:r>
              <a:rPr lang="en-US" dirty="0" err="1" smtClean="0"/>
              <a:t>s</a:t>
            </a:r>
            <a:r>
              <a:rPr lang="en-US" baseline="-25000" dirty="0" err="1" smtClean="0"/>
              <a:t>b</a:t>
            </a:r>
            <a:r>
              <a:rPr lang="en-US" dirty="0" smtClean="0"/>
              <a:t> in eye, but this is less than (and decoupled from) s*</a:t>
            </a:r>
            <a:endParaRPr lang="en-US" dirty="0"/>
          </a:p>
        </p:txBody>
      </p:sp>
      <p:sp>
        <p:nvSpPr>
          <p:cNvPr id="10" name="TextBox 9"/>
          <p:cNvSpPr txBox="1"/>
          <p:nvPr/>
        </p:nvSpPr>
        <p:spPr>
          <a:xfrm>
            <a:off x="7315200" y="4191000"/>
            <a:ext cx="914400" cy="457200"/>
          </a:xfrm>
          <a:prstGeom prst="rect">
            <a:avLst/>
          </a:prstGeom>
          <a:noFill/>
        </p:spPr>
        <p:txBody>
          <a:bodyPr wrap="square" rtlCol="0">
            <a:spAutoFit/>
          </a:bodyPr>
          <a:lstStyle/>
          <a:p>
            <a:r>
              <a:rPr lang="en-US" dirty="0" smtClean="0"/>
              <a:t>(7)</a:t>
            </a:r>
            <a:endParaRPr lang="en-US" dirty="0"/>
          </a:p>
        </p:txBody>
      </p:sp>
    </p:spTree>
    <p:extLst>
      <p:ext uri="{BB962C8B-B14F-4D97-AF65-F5344CB8AC3E}">
        <p14:creationId xmlns:p14="http://schemas.microsoft.com/office/powerpoint/2010/main" val="404079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701675" y="1187450"/>
          <a:ext cx="7713663" cy="4786313"/>
        </p:xfrm>
        <a:graphic>
          <a:graphicData uri="http://schemas.openxmlformats.org/presentationml/2006/ole">
            <mc:AlternateContent xmlns:mc="http://schemas.openxmlformats.org/markup-compatibility/2006">
              <mc:Choice xmlns:v="urn:schemas-microsoft-com:vml" Requires="v">
                <p:oleObj spid="_x0000_s169998" name="Equation" r:id="rId3" imgW="3111480" imgH="1930320" progId="Equation.DSMT4">
                  <p:embed/>
                </p:oleObj>
              </mc:Choice>
              <mc:Fallback>
                <p:oleObj name="Equation" r:id="rId3" imgW="3111480" imgH="1930320" progId="Equation.DSMT4">
                  <p:embed/>
                  <p:pic>
                    <p:nvPicPr>
                      <p:cNvPr id="2" name="Object 1"/>
                      <p:cNvPicPr>
                        <a:picLocks noChangeAspect="1" noChangeArrowheads="1"/>
                      </p:cNvPicPr>
                      <p:nvPr/>
                    </p:nvPicPr>
                    <p:blipFill>
                      <a:blip r:embed="rId4"/>
                      <a:srcRect/>
                      <a:stretch>
                        <a:fillRect/>
                      </a:stretch>
                    </p:blipFill>
                    <p:spPr bwMode="auto">
                      <a:xfrm>
                        <a:off x="701675" y="1187450"/>
                        <a:ext cx="7713663" cy="4786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a:xfrm>
            <a:off x="457200" y="274638"/>
            <a:ext cx="8229600" cy="715962"/>
          </a:xfrm>
        </p:spPr>
        <p:txBody>
          <a:bodyPr>
            <a:normAutofit/>
          </a:bodyPr>
          <a:lstStyle/>
          <a:p>
            <a:r>
              <a:rPr lang="en-US" sz="3200" dirty="0" smtClean="0"/>
              <a:t>Complete System</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414734862"/>
              </p:ext>
            </p:extLst>
          </p:nvPr>
        </p:nvGraphicFramePr>
        <p:xfrm>
          <a:off x="196799" y="6027992"/>
          <a:ext cx="8816975" cy="517016"/>
        </p:xfrm>
        <a:graphic>
          <a:graphicData uri="http://schemas.openxmlformats.org/presentationml/2006/ole">
            <mc:AlternateContent xmlns:mc="http://schemas.openxmlformats.org/markup-compatibility/2006">
              <mc:Choice xmlns:v="urn:schemas-microsoft-com:vml" Requires="v">
                <p:oleObj spid="_x0000_s169999" name="Equation" r:id="rId5" imgW="3898800" imgH="228600" progId="Equation.DSMT4">
                  <p:embed/>
                </p:oleObj>
              </mc:Choice>
              <mc:Fallback>
                <p:oleObj name="Equation" r:id="rId5" imgW="3898800" imgH="228600" progId="Equation.DSMT4">
                  <p:embed/>
                  <p:pic>
                    <p:nvPicPr>
                      <p:cNvPr id="4" name="Object 3"/>
                      <p:cNvPicPr>
                        <a:picLocks noChangeAspect="1" noChangeArrowheads="1"/>
                      </p:cNvPicPr>
                      <p:nvPr/>
                    </p:nvPicPr>
                    <p:blipFill>
                      <a:blip r:embed="rId6"/>
                      <a:srcRect/>
                      <a:stretch>
                        <a:fillRect/>
                      </a:stretch>
                    </p:blipFill>
                    <p:spPr bwMode="auto">
                      <a:xfrm>
                        <a:off x="196799" y="6027992"/>
                        <a:ext cx="8816975" cy="517016"/>
                      </a:xfrm>
                      <a:prstGeom prst="rect">
                        <a:avLst/>
                      </a:prstGeom>
                      <a:noFill/>
                      <a:extLst/>
                    </p:spPr>
                  </p:pic>
                </p:oleObj>
              </mc:Fallback>
            </mc:AlternateContent>
          </a:graphicData>
        </a:graphic>
      </p:graphicFrame>
      <p:sp>
        <p:nvSpPr>
          <p:cNvPr id="5" name="TextBox 4"/>
          <p:cNvSpPr txBox="1"/>
          <p:nvPr/>
        </p:nvSpPr>
        <p:spPr>
          <a:xfrm>
            <a:off x="8382000" y="1524000"/>
            <a:ext cx="762000" cy="461665"/>
          </a:xfrm>
          <a:prstGeom prst="rect">
            <a:avLst/>
          </a:prstGeom>
          <a:noFill/>
        </p:spPr>
        <p:txBody>
          <a:bodyPr wrap="square" rtlCol="0">
            <a:spAutoFit/>
          </a:bodyPr>
          <a:lstStyle/>
          <a:p>
            <a:r>
              <a:rPr lang="en-US" sz="2400" dirty="0" smtClean="0"/>
              <a:t>(8)</a:t>
            </a:r>
            <a:endParaRPr lang="en-US" sz="2400" dirty="0"/>
          </a:p>
        </p:txBody>
      </p:sp>
      <p:sp>
        <p:nvSpPr>
          <p:cNvPr id="6" name="TextBox 5"/>
          <p:cNvSpPr txBox="1"/>
          <p:nvPr/>
        </p:nvSpPr>
        <p:spPr>
          <a:xfrm>
            <a:off x="8382000" y="2971800"/>
            <a:ext cx="762000" cy="461665"/>
          </a:xfrm>
          <a:prstGeom prst="rect">
            <a:avLst/>
          </a:prstGeom>
          <a:noFill/>
        </p:spPr>
        <p:txBody>
          <a:bodyPr wrap="square" rtlCol="0">
            <a:spAutoFit/>
          </a:bodyPr>
          <a:lstStyle/>
          <a:p>
            <a:r>
              <a:rPr lang="en-US" sz="2400" dirty="0" smtClean="0"/>
              <a:t>(9)</a:t>
            </a:r>
            <a:endParaRPr lang="en-US" sz="2400" dirty="0"/>
          </a:p>
        </p:txBody>
      </p:sp>
      <p:sp>
        <p:nvSpPr>
          <p:cNvPr id="7" name="TextBox 6"/>
          <p:cNvSpPr txBox="1"/>
          <p:nvPr/>
        </p:nvSpPr>
        <p:spPr>
          <a:xfrm>
            <a:off x="8278813" y="4076700"/>
            <a:ext cx="762000" cy="461665"/>
          </a:xfrm>
          <a:prstGeom prst="rect">
            <a:avLst/>
          </a:prstGeom>
          <a:noFill/>
        </p:spPr>
        <p:txBody>
          <a:bodyPr wrap="square" rtlCol="0">
            <a:spAutoFit/>
          </a:bodyPr>
          <a:lstStyle/>
          <a:p>
            <a:r>
              <a:rPr lang="en-US" sz="2400" dirty="0" smtClean="0"/>
              <a:t>(10)</a:t>
            </a:r>
            <a:endParaRPr lang="en-US" sz="2400" dirty="0"/>
          </a:p>
        </p:txBody>
      </p:sp>
      <p:sp>
        <p:nvSpPr>
          <p:cNvPr id="8" name="TextBox 7"/>
          <p:cNvSpPr txBox="1"/>
          <p:nvPr/>
        </p:nvSpPr>
        <p:spPr>
          <a:xfrm>
            <a:off x="8278813" y="5181600"/>
            <a:ext cx="762000" cy="461665"/>
          </a:xfrm>
          <a:prstGeom prst="rect">
            <a:avLst/>
          </a:prstGeom>
          <a:noFill/>
        </p:spPr>
        <p:txBody>
          <a:bodyPr wrap="square" rtlCol="0">
            <a:spAutoFit/>
          </a:bodyPr>
          <a:lstStyle/>
          <a:p>
            <a:r>
              <a:rPr lang="en-US" sz="2400" dirty="0" smtClean="0"/>
              <a:t>(11)</a:t>
            </a:r>
            <a:endParaRPr lang="en-US" sz="2400" dirty="0"/>
          </a:p>
        </p:txBody>
      </p:sp>
    </p:spTree>
    <p:extLst>
      <p:ext uri="{BB962C8B-B14F-4D97-AF65-F5344CB8AC3E}">
        <p14:creationId xmlns:p14="http://schemas.microsoft.com/office/powerpoint/2010/main" val="36358727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smtClean="0"/>
              <a:t>MATLAB code of model</a:t>
            </a:r>
            <a:br>
              <a:rPr lang="en-US" dirty="0" smtClean="0"/>
            </a:br>
            <a:r>
              <a:rPr lang="en-US" dirty="0" smtClean="0"/>
              <a:t>(very fast!)</a:t>
            </a:r>
            <a:endParaRPr lang="en-US" dirty="0"/>
          </a:p>
        </p:txBody>
      </p:sp>
      <p:sp>
        <p:nvSpPr>
          <p:cNvPr id="3" name="TextBox 2"/>
          <p:cNvSpPr txBox="1"/>
          <p:nvPr/>
        </p:nvSpPr>
        <p:spPr>
          <a:xfrm>
            <a:off x="381000" y="2743200"/>
            <a:ext cx="8534400" cy="461665"/>
          </a:xfrm>
          <a:prstGeom prst="rect">
            <a:avLst/>
          </a:prstGeom>
          <a:noFill/>
        </p:spPr>
        <p:txBody>
          <a:bodyPr wrap="square" rtlCol="0">
            <a:spAutoFit/>
          </a:bodyPr>
          <a:lstStyle/>
          <a:p>
            <a:r>
              <a:rPr lang="en-US" dirty="0" smtClean="0">
                <a:hlinkClick r:id="rId2"/>
              </a:rPr>
              <a:t>ftp://texmex.mit.edu/pub/emanuel/scripts/smodel_public.m</a:t>
            </a:r>
            <a:r>
              <a:rPr lang="en-US" dirty="0" smtClean="0"/>
              <a:t> </a:t>
            </a:r>
            <a:endParaRPr lang="en-US" dirty="0"/>
          </a:p>
        </p:txBody>
      </p:sp>
    </p:spTree>
    <p:extLst>
      <p:ext uri="{BB962C8B-B14F-4D97-AF65-F5344CB8AC3E}">
        <p14:creationId xmlns:p14="http://schemas.microsoft.com/office/powerpoint/2010/main" val="31533833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Approximate System</a:t>
            </a:r>
            <a:endParaRPr lang="en-US" dirty="0"/>
          </a:p>
        </p:txBody>
      </p:sp>
      <p:sp>
        <p:nvSpPr>
          <p:cNvPr id="4" name="Content Placeholder 3"/>
          <p:cNvSpPr>
            <a:spLocks noGrp="1"/>
          </p:cNvSpPr>
          <p:nvPr>
            <p:ph idx="1"/>
          </p:nvPr>
        </p:nvSpPr>
        <p:spPr>
          <a:xfrm>
            <a:off x="381000" y="2286000"/>
            <a:ext cx="8229600" cy="3657600"/>
          </a:xfrm>
        </p:spPr>
        <p:txBody>
          <a:bodyPr/>
          <a:lstStyle/>
          <a:p>
            <a:r>
              <a:rPr lang="en-US" dirty="0" smtClean="0"/>
              <a:t>Neglect pressure dependence of s</a:t>
            </a:r>
            <a:r>
              <a:rPr lang="en-US" baseline="-25000" dirty="0" smtClean="0"/>
              <a:t>0</a:t>
            </a:r>
            <a:r>
              <a:rPr lang="en-US" dirty="0" smtClean="0"/>
              <a:t>*</a:t>
            </a:r>
          </a:p>
          <a:p>
            <a:r>
              <a:rPr lang="en-US" dirty="0" smtClean="0"/>
              <a:t>V~M/r   (inner core)</a:t>
            </a:r>
          </a:p>
          <a:p>
            <a:r>
              <a:rPr lang="en-US" dirty="0" smtClean="0"/>
              <a:t>Neglect dissipative heating</a:t>
            </a:r>
          </a:p>
          <a:p>
            <a:r>
              <a:rPr lang="en-US" dirty="0" smtClean="0"/>
              <a:t>|</a:t>
            </a:r>
            <a:r>
              <a:rPr lang="en-US" b="1" dirty="0" smtClean="0"/>
              <a:t>V</a:t>
            </a:r>
            <a:r>
              <a:rPr lang="en-US" dirty="0" smtClean="0"/>
              <a:t>| ~ </a:t>
            </a:r>
            <a:r>
              <a:rPr lang="en-US" i="1" dirty="0" smtClean="0"/>
              <a:t>V</a:t>
            </a:r>
          </a:p>
          <a:p>
            <a:r>
              <a:rPr lang="en-US" i="1" dirty="0" smtClean="0"/>
              <a:t>h=constant</a:t>
            </a:r>
            <a:endParaRPr lang="en-US" i="1" dirty="0"/>
          </a:p>
        </p:txBody>
      </p:sp>
    </p:spTree>
    <p:extLst>
      <p:ext uri="{BB962C8B-B14F-4D97-AF65-F5344CB8AC3E}">
        <p14:creationId xmlns:p14="http://schemas.microsoft.com/office/powerpoint/2010/main" val="28285213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1512125" y="1220788"/>
          <a:ext cx="6330125" cy="3732212"/>
        </p:xfrm>
        <a:graphic>
          <a:graphicData uri="http://schemas.openxmlformats.org/presentationml/2006/ole">
            <mc:AlternateContent xmlns:mc="http://schemas.openxmlformats.org/markup-compatibility/2006">
              <mc:Choice xmlns:v="urn:schemas-microsoft-com:vml" Requires="v">
                <p:oleObj spid="_x0000_s171016" name="Equation" r:id="rId3" imgW="2197080" imgH="1295280" progId="Equation.DSMT4">
                  <p:embed/>
                </p:oleObj>
              </mc:Choice>
              <mc:Fallback>
                <p:oleObj name="Equation" r:id="rId3" imgW="2197080" imgH="129528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125" y="1220788"/>
                        <a:ext cx="6330125" cy="3732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153400" y="1600200"/>
            <a:ext cx="762000" cy="461665"/>
          </a:xfrm>
          <a:prstGeom prst="rect">
            <a:avLst/>
          </a:prstGeom>
          <a:noFill/>
        </p:spPr>
        <p:txBody>
          <a:bodyPr wrap="square" rtlCol="0">
            <a:spAutoFit/>
          </a:bodyPr>
          <a:lstStyle/>
          <a:p>
            <a:r>
              <a:rPr lang="en-US" sz="2400" dirty="0" smtClean="0"/>
              <a:t>(12)</a:t>
            </a:r>
            <a:endParaRPr lang="en-US" sz="2400" dirty="0"/>
          </a:p>
        </p:txBody>
      </p:sp>
      <p:sp>
        <p:nvSpPr>
          <p:cNvPr id="8" name="TextBox 7"/>
          <p:cNvSpPr txBox="1"/>
          <p:nvPr/>
        </p:nvSpPr>
        <p:spPr>
          <a:xfrm>
            <a:off x="8153400" y="4114800"/>
            <a:ext cx="762000" cy="461665"/>
          </a:xfrm>
          <a:prstGeom prst="rect">
            <a:avLst/>
          </a:prstGeom>
          <a:noFill/>
        </p:spPr>
        <p:txBody>
          <a:bodyPr wrap="square" rtlCol="0">
            <a:spAutoFit/>
          </a:bodyPr>
          <a:lstStyle/>
          <a:p>
            <a:r>
              <a:rPr lang="en-US" sz="2400" dirty="0" smtClean="0"/>
              <a:t>(14)</a:t>
            </a:r>
            <a:endParaRPr lang="en-US" sz="2400" dirty="0"/>
          </a:p>
        </p:txBody>
      </p:sp>
      <p:sp>
        <p:nvSpPr>
          <p:cNvPr id="9" name="TextBox 8"/>
          <p:cNvSpPr txBox="1"/>
          <p:nvPr/>
        </p:nvSpPr>
        <p:spPr>
          <a:xfrm>
            <a:off x="8153400" y="2743200"/>
            <a:ext cx="762000" cy="461665"/>
          </a:xfrm>
          <a:prstGeom prst="rect">
            <a:avLst/>
          </a:prstGeom>
          <a:noFill/>
        </p:spPr>
        <p:txBody>
          <a:bodyPr wrap="square" rtlCol="0">
            <a:spAutoFit/>
          </a:bodyPr>
          <a:lstStyle/>
          <a:p>
            <a:r>
              <a:rPr lang="en-US" sz="2400" dirty="0" smtClean="0"/>
              <a:t>(13)</a:t>
            </a:r>
            <a:endParaRPr lang="en-US" sz="2400" dirty="0"/>
          </a:p>
        </p:txBody>
      </p:sp>
    </p:spTree>
    <p:extLst>
      <p:ext uri="{BB962C8B-B14F-4D97-AF65-F5344CB8AC3E}">
        <p14:creationId xmlns:p14="http://schemas.microsoft.com/office/powerpoint/2010/main" val="17389100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991600" cy="954107"/>
          </a:xfrm>
          <a:prstGeom prst="rect">
            <a:avLst/>
          </a:prstGeom>
          <a:noFill/>
        </p:spPr>
        <p:txBody>
          <a:bodyPr wrap="square" rtlCol="0">
            <a:spAutoFit/>
          </a:bodyPr>
          <a:lstStyle/>
          <a:p>
            <a:r>
              <a:rPr lang="en-US" sz="2800" dirty="0" smtClean="0">
                <a:solidFill>
                  <a:srgbClr val="0033CC"/>
                </a:solidFill>
              </a:rPr>
              <a:t>Differentiate (14) with respect to </a:t>
            </a:r>
            <a:r>
              <a:rPr lang="en-US" sz="2800" i="1" dirty="0" smtClean="0">
                <a:solidFill>
                  <a:srgbClr val="0033CC"/>
                </a:solidFill>
              </a:rPr>
              <a:t>M</a:t>
            </a:r>
            <a:r>
              <a:rPr lang="en-US" sz="2800" dirty="0" smtClean="0">
                <a:solidFill>
                  <a:srgbClr val="0033CC"/>
                </a:solidFill>
              </a:rPr>
              <a:t>, and substitute from (12) and (13):</a:t>
            </a:r>
            <a:endParaRPr lang="en-US" sz="2800" dirty="0">
              <a:solidFill>
                <a:srgbClr val="0033CC"/>
              </a:solidFill>
            </a:endParaRPr>
          </a:p>
        </p:txBody>
      </p:sp>
      <p:graphicFrame>
        <p:nvGraphicFramePr>
          <p:cNvPr id="3" name="Object 2"/>
          <p:cNvGraphicFramePr>
            <a:graphicFrameLocks noChangeAspect="1"/>
          </p:cNvGraphicFramePr>
          <p:nvPr/>
        </p:nvGraphicFramePr>
        <p:xfrm>
          <a:off x="695437" y="1411288"/>
          <a:ext cx="7877063" cy="1789112"/>
        </p:xfrm>
        <a:graphic>
          <a:graphicData uri="http://schemas.openxmlformats.org/presentationml/2006/ole">
            <mc:AlternateContent xmlns:mc="http://schemas.openxmlformats.org/markup-compatibility/2006">
              <mc:Choice xmlns:v="urn:schemas-microsoft-com:vml" Requires="v">
                <p:oleObj spid="_x0000_s172052" name="Equation" r:id="rId3" imgW="4025880" imgH="914400" progId="Equation.DSMT4">
                  <p:embed/>
                </p:oleObj>
              </mc:Choice>
              <mc:Fallback>
                <p:oleObj name="Equation" r:id="rId3" imgW="4025880" imgH="9144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37" y="1411288"/>
                        <a:ext cx="7877063" cy="178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0" y="3429000"/>
            <a:ext cx="8915400" cy="830997"/>
          </a:xfrm>
          <a:prstGeom prst="rect">
            <a:avLst/>
          </a:prstGeom>
          <a:noFill/>
        </p:spPr>
        <p:txBody>
          <a:bodyPr wrap="square" rtlCol="0">
            <a:spAutoFit/>
          </a:bodyPr>
          <a:lstStyle/>
          <a:p>
            <a:r>
              <a:rPr lang="en-US" sz="2400" dirty="0" smtClean="0">
                <a:solidFill>
                  <a:srgbClr val="0033CC"/>
                </a:solidFill>
              </a:rPr>
              <a:t>Suppose that maximum winds always occur on the same M surface. Then, using </a:t>
            </a:r>
            <a:endParaRPr lang="en-US" sz="2400" dirty="0">
              <a:solidFill>
                <a:srgbClr val="0033CC"/>
              </a:solidFill>
            </a:endParaRPr>
          </a:p>
        </p:txBody>
      </p:sp>
      <p:graphicFrame>
        <p:nvGraphicFramePr>
          <p:cNvPr id="5" name="Object 4"/>
          <p:cNvGraphicFramePr>
            <a:graphicFrameLocks noChangeAspect="1"/>
          </p:cNvGraphicFramePr>
          <p:nvPr/>
        </p:nvGraphicFramePr>
        <p:xfrm>
          <a:off x="1447800" y="4267200"/>
          <a:ext cx="5647765" cy="1066800"/>
        </p:xfrm>
        <a:graphic>
          <a:graphicData uri="http://schemas.openxmlformats.org/presentationml/2006/ole">
            <mc:AlternateContent xmlns:mc="http://schemas.openxmlformats.org/markup-compatibility/2006">
              <mc:Choice xmlns:v="urn:schemas-microsoft-com:vml" Requires="v">
                <p:oleObj spid="_x0000_s172053" name="Equation" r:id="rId5" imgW="2286000" imgH="431640" progId="Equation.DSMT4">
                  <p:embed/>
                </p:oleObj>
              </mc:Choice>
              <mc:Fallback>
                <p:oleObj name="Equation" r:id="rId5" imgW="2286000" imgH="43164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267200"/>
                        <a:ext cx="564776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2590800" y="5486400"/>
          <a:ext cx="3613355" cy="1066800"/>
        </p:xfrm>
        <a:graphic>
          <a:graphicData uri="http://schemas.openxmlformats.org/presentationml/2006/ole">
            <mc:AlternateContent xmlns:mc="http://schemas.openxmlformats.org/markup-compatibility/2006">
              <mc:Choice xmlns:v="urn:schemas-microsoft-com:vml" Requires="v">
                <p:oleObj spid="_x0000_s172054" name="Equation" r:id="rId7" imgW="1333440" imgH="393480" progId="Equation.DSMT4">
                  <p:embed/>
                </p:oleObj>
              </mc:Choice>
              <mc:Fallback>
                <p:oleObj name="Equation" r:id="rId7" imgW="1333440" imgH="393480" progId="Equation.DSMT4">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5486400"/>
                        <a:ext cx="36133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543800" y="2511504"/>
            <a:ext cx="762000" cy="461665"/>
          </a:xfrm>
          <a:prstGeom prst="rect">
            <a:avLst/>
          </a:prstGeom>
          <a:noFill/>
        </p:spPr>
        <p:txBody>
          <a:bodyPr wrap="square" rtlCol="0">
            <a:spAutoFit/>
          </a:bodyPr>
          <a:lstStyle/>
          <a:p>
            <a:r>
              <a:rPr lang="en-US" sz="2400" dirty="0" smtClean="0"/>
              <a:t>(15)</a:t>
            </a:r>
            <a:endParaRPr lang="en-US" sz="2400" dirty="0"/>
          </a:p>
        </p:txBody>
      </p:sp>
      <p:sp>
        <p:nvSpPr>
          <p:cNvPr id="8" name="TextBox 7"/>
          <p:cNvSpPr txBox="1"/>
          <p:nvPr/>
        </p:nvSpPr>
        <p:spPr>
          <a:xfrm>
            <a:off x="7620000" y="5791200"/>
            <a:ext cx="762000" cy="461665"/>
          </a:xfrm>
          <a:prstGeom prst="rect">
            <a:avLst/>
          </a:prstGeom>
          <a:noFill/>
        </p:spPr>
        <p:txBody>
          <a:bodyPr wrap="square" rtlCol="0">
            <a:spAutoFit/>
          </a:bodyPr>
          <a:lstStyle/>
          <a:p>
            <a:r>
              <a:rPr lang="en-US" sz="2400" dirty="0" smtClean="0"/>
              <a:t>(16)</a:t>
            </a:r>
            <a:endParaRPr lang="en-US" sz="2400" dirty="0"/>
          </a:p>
        </p:txBody>
      </p:sp>
    </p:spTree>
    <p:extLst>
      <p:ext uri="{BB962C8B-B14F-4D97-AF65-F5344CB8AC3E}">
        <p14:creationId xmlns:p14="http://schemas.microsoft.com/office/powerpoint/2010/main" val="24854794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763000" cy="461665"/>
          </a:xfrm>
          <a:prstGeom prst="rect">
            <a:avLst/>
          </a:prstGeom>
          <a:noFill/>
        </p:spPr>
        <p:txBody>
          <a:bodyPr wrap="square" rtlCol="0">
            <a:spAutoFit/>
          </a:bodyPr>
          <a:lstStyle/>
          <a:p>
            <a:r>
              <a:rPr lang="en-US" sz="2400" dirty="0" smtClean="0">
                <a:solidFill>
                  <a:srgbClr val="0033CC"/>
                </a:solidFill>
              </a:rPr>
              <a:t>From previous lecture, </a:t>
            </a:r>
            <a:endParaRPr lang="en-US" sz="2400" dirty="0">
              <a:solidFill>
                <a:srgbClr val="0033CC"/>
              </a:solidFill>
            </a:endParaRPr>
          </a:p>
        </p:txBody>
      </p:sp>
      <p:graphicFrame>
        <p:nvGraphicFramePr>
          <p:cNvPr id="3" name="Object 2"/>
          <p:cNvGraphicFramePr>
            <a:graphicFrameLocks noChangeAspect="1"/>
          </p:cNvGraphicFramePr>
          <p:nvPr/>
        </p:nvGraphicFramePr>
        <p:xfrm>
          <a:off x="1892301" y="762000"/>
          <a:ext cx="5588000" cy="1524000"/>
        </p:xfrm>
        <a:graphic>
          <a:graphicData uri="http://schemas.openxmlformats.org/presentationml/2006/ole">
            <mc:AlternateContent xmlns:mc="http://schemas.openxmlformats.org/markup-compatibility/2006">
              <mc:Choice xmlns:v="urn:schemas-microsoft-com:vml" Requires="v">
                <p:oleObj spid="_x0000_s173068" name="Equation" r:id="rId3" imgW="2514600" imgH="685800" progId="Equation.DSMT4">
                  <p:embed/>
                </p:oleObj>
              </mc:Choice>
              <mc:Fallback>
                <p:oleObj name="Equation" r:id="rId3" imgW="2514600" imgH="6858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1" y="762000"/>
                        <a:ext cx="5588000"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1981200" y="3200400"/>
          <a:ext cx="4296334" cy="1066244"/>
        </p:xfrm>
        <a:graphic>
          <a:graphicData uri="http://schemas.openxmlformats.org/presentationml/2006/ole">
            <mc:AlternateContent xmlns:mc="http://schemas.openxmlformats.org/markup-compatibility/2006">
              <mc:Choice xmlns:v="urn:schemas-microsoft-com:vml" Requires="v">
                <p:oleObj spid="_x0000_s173069" name="Equation" r:id="rId5" imgW="1739880" imgH="431640" progId="Equation.DSMT4">
                  <p:embed/>
                </p:oleObj>
              </mc:Choice>
              <mc:Fallback>
                <p:oleObj name="Equation" r:id="rId5" imgW="1739880" imgH="431640" progId="Equation.DSMT4">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200400"/>
                        <a:ext cx="4296334" cy="10662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001000" y="1447800"/>
            <a:ext cx="762000" cy="461665"/>
          </a:xfrm>
          <a:prstGeom prst="rect">
            <a:avLst/>
          </a:prstGeom>
          <a:noFill/>
        </p:spPr>
        <p:txBody>
          <a:bodyPr wrap="square" rtlCol="0">
            <a:spAutoFit/>
          </a:bodyPr>
          <a:lstStyle/>
          <a:p>
            <a:r>
              <a:rPr lang="en-US" sz="2400" dirty="0" smtClean="0"/>
              <a:t>(17)</a:t>
            </a:r>
            <a:endParaRPr lang="en-US" sz="2400" dirty="0"/>
          </a:p>
        </p:txBody>
      </p:sp>
      <p:sp>
        <p:nvSpPr>
          <p:cNvPr id="6" name="TextBox 5"/>
          <p:cNvSpPr txBox="1"/>
          <p:nvPr/>
        </p:nvSpPr>
        <p:spPr>
          <a:xfrm>
            <a:off x="8001000" y="3581400"/>
            <a:ext cx="762000" cy="461665"/>
          </a:xfrm>
          <a:prstGeom prst="rect">
            <a:avLst/>
          </a:prstGeom>
          <a:noFill/>
        </p:spPr>
        <p:txBody>
          <a:bodyPr wrap="square" rtlCol="0">
            <a:spAutoFit/>
          </a:bodyPr>
          <a:lstStyle/>
          <a:p>
            <a:r>
              <a:rPr lang="en-US" sz="2400" dirty="0" smtClean="0"/>
              <a:t>(18)</a:t>
            </a:r>
            <a:endParaRPr lang="en-US" sz="2400" dirty="0"/>
          </a:p>
        </p:txBody>
      </p:sp>
      <p:sp>
        <p:nvSpPr>
          <p:cNvPr id="7" name="TextBox 6"/>
          <p:cNvSpPr txBox="1"/>
          <p:nvPr/>
        </p:nvSpPr>
        <p:spPr>
          <a:xfrm>
            <a:off x="152400" y="2514600"/>
            <a:ext cx="6629400" cy="461665"/>
          </a:xfrm>
          <a:prstGeom prst="rect">
            <a:avLst/>
          </a:prstGeom>
          <a:noFill/>
        </p:spPr>
        <p:txBody>
          <a:bodyPr wrap="square" rtlCol="0">
            <a:spAutoFit/>
          </a:bodyPr>
          <a:lstStyle/>
          <a:p>
            <a:r>
              <a:rPr lang="en-US" sz="2400" dirty="0" smtClean="0">
                <a:solidFill>
                  <a:srgbClr val="0033CC"/>
                </a:solidFill>
              </a:rPr>
              <a:t>If </a:t>
            </a:r>
            <a:r>
              <a:rPr lang="en-US" sz="2400" i="1" dirty="0" smtClean="0">
                <a:solidFill>
                  <a:srgbClr val="0033CC"/>
                </a:solidFill>
              </a:rPr>
              <a:t>V</a:t>
            </a:r>
            <a:r>
              <a:rPr lang="en-US" sz="2400" dirty="0" smtClean="0">
                <a:solidFill>
                  <a:srgbClr val="0033CC"/>
                </a:solidFill>
              </a:rPr>
              <a:t> = 0 at </a:t>
            </a:r>
            <a:r>
              <a:rPr lang="en-US" sz="2400" i="1" dirty="0" smtClean="0">
                <a:solidFill>
                  <a:srgbClr val="0033CC"/>
                </a:solidFill>
              </a:rPr>
              <a:t>t</a:t>
            </a:r>
            <a:r>
              <a:rPr lang="en-US" sz="2400" dirty="0" smtClean="0">
                <a:solidFill>
                  <a:srgbClr val="0033CC"/>
                </a:solidFill>
              </a:rPr>
              <a:t> = 0, the integration of (16) gives</a:t>
            </a:r>
            <a:endParaRPr lang="en-US" sz="2400" dirty="0">
              <a:solidFill>
                <a:srgbClr val="0033CC"/>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4343400"/>
            <a:ext cx="3326481" cy="2514600"/>
          </a:xfrm>
          <a:prstGeom prst="rect">
            <a:avLst/>
          </a:prstGeom>
        </p:spPr>
      </p:pic>
    </p:spTree>
    <p:extLst>
      <p:ext uri="{BB962C8B-B14F-4D97-AF65-F5344CB8AC3E}">
        <p14:creationId xmlns:p14="http://schemas.microsoft.com/office/powerpoint/2010/main" val="281000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304800" y="304800"/>
            <a:ext cx="8686800" cy="461665"/>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33CC"/>
                </a:solidFill>
              </a:rPr>
              <a:t>Note that first </a:t>
            </a:r>
            <a:r>
              <a:rPr lang="en-US" sz="2400" dirty="0" smtClean="0">
                <a:solidFill>
                  <a:srgbClr val="0033CC"/>
                </a:solidFill>
              </a:rPr>
              <a:t>on right of (15) term </a:t>
            </a:r>
            <a:r>
              <a:rPr lang="en-US" sz="2400" dirty="0">
                <a:solidFill>
                  <a:srgbClr val="0033CC"/>
                </a:solidFill>
              </a:rPr>
              <a:t>steepens </a:t>
            </a:r>
            <a:r>
              <a:rPr lang="en-US" sz="2400" i="1" dirty="0">
                <a:solidFill>
                  <a:srgbClr val="0033CC"/>
                </a:solidFill>
              </a:rPr>
              <a:t>V</a:t>
            </a:r>
            <a:r>
              <a:rPr lang="en-US" sz="2400" dirty="0">
                <a:solidFill>
                  <a:srgbClr val="0033CC"/>
                </a:solidFill>
              </a:rPr>
              <a:t> gradient when </a:t>
            </a:r>
          </a:p>
        </p:txBody>
      </p:sp>
      <p:graphicFrame>
        <p:nvGraphicFramePr>
          <p:cNvPr id="13317" name="Object 5"/>
          <p:cNvGraphicFramePr>
            <a:graphicFrameLocks noChangeAspect="1"/>
          </p:cNvGraphicFramePr>
          <p:nvPr/>
        </p:nvGraphicFramePr>
        <p:xfrm>
          <a:off x="1905000" y="914400"/>
          <a:ext cx="4279900" cy="1049337"/>
        </p:xfrm>
        <a:graphic>
          <a:graphicData uri="http://schemas.openxmlformats.org/presentationml/2006/ole">
            <mc:AlternateContent xmlns:mc="http://schemas.openxmlformats.org/markup-compatibility/2006">
              <mc:Choice xmlns:v="urn:schemas-microsoft-com:vml" Requires="v">
                <p:oleObj spid="_x0000_s174092" name="Equation" r:id="rId3" imgW="1765080" imgH="431640" progId="Equation.DSMT4">
                  <p:embed/>
                </p:oleObj>
              </mc:Choice>
              <mc:Fallback>
                <p:oleObj name="Equation" r:id="rId3" imgW="1765080" imgH="431640" progId="Equation.DSMT4">
                  <p:embed/>
                  <p:pic>
                    <p:nvPicPr>
                      <p:cNvPr id="1331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914400"/>
                        <a:ext cx="4279900" cy="1049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9" name="Text Box 7"/>
          <p:cNvSpPr txBox="1">
            <a:spLocks noChangeArrowheads="1"/>
          </p:cNvSpPr>
          <p:nvPr/>
        </p:nvSpPr>
        <p:spPr bwMode="auto">
          <a:xfrm>
            <a:off x="304800" y="1981200"/>
            <a:ext cx="6477000" cy="461665"/>
          </a:xfrm>
          <a:prstGeom prst="rect">
            <a:avLst/>
          </a:prstGeom>
          <a:noFill/>
          <a:ln w="9525">
            <a:noFill/>
            <a:miter lim="800000"/>
            <a:headEnd/>
            <a:tailEnd/>
          </a:ln>
          <a:effectLst/>
        </p:spPr>
        <p:txBody>
          <a:bodyPr>
            <a:spAutoFit/>
          </a:bodyPr>
          <a:lstStyle/>
          <a:p>
            <a:pPr>
              <a:spcBef>
                <a:spcPct val="50000"/>
              </a:spcBef>
            </a:pPr>
            <a:r>
              <a:rPr lang="en-US" sz="2400" i="1" dirty="0">
                <a:solidFill>
                  <a:srgbClr val="0033CC"/>
                </a:solidFill>
              </a:rPr>
              <a:t>V</a:t>
            </a:r>
            <a:r>
              <a:rPr lang="en-US" sz="2400" dirty="0">
                <a:solidFill>
                  <a:srgbClr val="0033CC"/>
                </a:solidFill>
              </a:rPr>
              <a:t> gradient cannot steepen indefinitely:</a:t>
            </a:r>
          </a:p>
        </p:txBody>
      </p:sp>
      <p:graphicFrame>
        <p:nvGraphicFramePr>
          <p:cNvPr id="13320" name="Object 8"/>
          <p:cNvGraphicFramePr>
            <a:graphicFrameLocks noChangeAspect="1"/>
          </p:cNvGraphicFramePr>
          <p:nvPr>
            <p:extLst/>
          </p:nvPr>
        </p:nvGraphicFramePr>
        <p:xfrm>
          <a:off x="1143000" y="2470297"/>
          <a:ext cx="6673850" cy="4168775"/>
        </p:xfrm>
        <a:graphic>
          <a:graphicData uri="http://schemas.openxmlformats.org/presentationml/2006/ole">
            <mc:AlternateContent xmlns:mc="http://schemas.openxmlformats.org/markup-compatibility/2006">
              <mc:Choice xmlns:v="urn:schemas-microsoft-com:vml" Requires="v">
                <p:oleObj spid="_x0000_s174093" name="Equation" r:id="rId5" imgW="3213000" imgH="2006280" progId="Equation.DSMT4">
                  <p:embed/>
                </p:oleObj>
              </mc:Choice>
              <mc:Fallback>
                <p:oleObj name="Equation" r:id="rId5" imgW="3213000" imgH="2006280" progId="Equation.DSMT4">
                  <p:embed/>
                  <p:pic>
                    <p:nvPicPr>
                      <p:cNvPr id="13320" name="Object 8"/>
                      <p:cNvPicPr>
                        <a:picLocks noChangeAspect="1" noChangeArrowheads="1"/>
                      </p:cNvPicPr>
                      <p:nvPr/>
                    </p:nvPicPr>
                    <p:blipFill>
                      <a:blip r:embed="rId6"/>
                      <a:srcRect/>
                      <a:stretch>
                        <a:fillRect/>
                      </a:stretch>
                    </p:blipFill>
                    <p:spPr bwMode="auto">
                      <a:xfrm>
                        <a:off x="1143000" y="2470297"/>
                        <a:ext cx="6673850" cy="416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852600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40" name="Object 4"/>
          <p:cNvGraphicFramePr>
            <a:graphicFrameLocks noChangeAspect="1"/>
          </p:cNvGraphicFramePr>
          <p:nvPr/>
        </p:nvGraphicFramePr>
        <p:xfrm>
          <a:off x="1006475" y="304800"/>
          <a:ext cx="4997450" cy="1000125"/>
        </p:xfrm>
        <a:graphic>
          <a:graphicData uri="http://schemas.openxmlformats.org/presentationml/2006/ole">
            <mc:AlternateContent xmlns:mc="http://schemas.openxmlformats.org/markup-compatibility/2006">
              <mc:Choice xmlns:v="urn:schemas-microsoft-com:vml" Requires="v">
                <p:oleObj spid="_x0000_s175111" name="Equation" r:id="rId3" imgW="1968480" imgH="393480" progId="Equation.DSMT4">
                  <p:embed/>
                </p:oleObj>
              </mc:Choice>
              <mc:Fallback>
                <p:oleObj name="Equation" r:id="rId3" imgW="1968480" imgH="393480" progId="Equation.DSMT4">
                  <p:embed/>
                  <p:pic>
                    <p:nvPicPr>
                      <p:cNvPr id="143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304800"/>
                        <a:ext cx="499745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1" name="Text Box 5"/>
          <p:cNvSpPr txBox="1">
            <a:spLocks noChangeArrowheads="1"/>
          </p:cNvSpPr>
          <p:nvPr/>
        </p:nvSpPr>
        <p:spPr bwMode="auto">
          <a:xfrm>
            <a:off x="457200" y="1676400"/>
            <a:ext cx="6019800" cy="523220"/>
          </a:xfrm>
          <a:prstGeom prst="rect">
            <a:avLst/>
          </a:prstGeom>
          <a:noFill/>
          <a:ln w="9525">
            <a:noFill/>
            <a:miter lim="800000"/>
            <a:headEnd/>
            <a:tailEnd/>
          </a:ln>
          <a:effectLst/>
        </p:spPr>
        <p:txBody>
          <a:bodyPr>
            <a:spAutoFit/>
          </a:bodyPr>
          <a:lstStyle/>
          <a:p>
            <a:pPr>
              <a:spcBef>
                <a:spcPct val="50000"/>
              </a:spcBef>
            </a:pPr>
            <a:r>
              <a:rPr lang="en-US" sz="2800" i="1" dirty="0">
                <a:solidFill>
                  <a:srgbClr val="0033CC"/>
                </a:solidFill>
              </a:rPr>
              <a:t>Eyewall undergoes frontal collapse!</a:t>
            </a:r>
          </a:p>
        </p:txBody>
      </p:sp>
      <p:sp>
        <p:nvSpPr>
          <p:cNvPr id="14342" name="Text Box 6"/>
          <p:cNvSpPr txBox="1">
            <a:spLocks noChangeArrowheads="1"/>
          </p:cNvSpPr>
          <p:nvPr/>
        </p:nvSpPr>
        <p:spPr bwMode="auto">
          <a:xfrm>
            <a:off x="609600" y="2590800"/>
            <a:ext cx="8229600" cy="1200329"/>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33CC"/>
                </a:solidFill>
              </a:rPr>
              <a:t>This can only be prevented by 3-D </a:t>
            </a:r>
            <a:r>
              <a:rPr lang="en-US" sz="2400" dirty="0" smtClean="0">
                <a:solidFill>
                  <a:srgbClr val="0033CC"/>
                </a:solidFill>
              </a:rPr>
              <a:t>eddies</a:t>
            </a:r>
            <a:r>
              <a:rPr lang="en-US" sz="2400" i="1" dirty="0" smtClean="0">
                <a:solidFill>
                  <a:srgbClr val="0033CC"/>
                </a:solidFill>
              </a:rPr>
              <a:t>. In the present model, we prevent frontal collapse by insisting on solid body rotation everywhere inside </a:t>
            </a:r>
            <a:r>
              <a:rPr lang="en-US" sz="2400" i="1" dirty="0" err="1" smtClean="0">
                <a:solidFill>
                  <a:srgbClr val="0033CC"/>
                </a:solidFill>
              </a:rPr>
              <a:t>r</a:t>
            </a:r>
            <a:r>
              <a:rPr lang="en-US" sz="2400" i="1" baseline="-25000" dirty="0" err="1" smtClean="0">
                <a:solidFill>
                  <a:srgbClr val="0033CC"/>
                </a:solidFill>
              </a:rPr>
              <a:t>max</a:t>
            </a:r>
            <a:r>
              <a:rPr lang="en-US" sz="2400" dirty="0" smtClean="0">
                <a:solidFill>
                  <a:srgbClr val="0033CC"/>
                </a:solidFill>
              </a:rPr>
              <a:t>. </a:t>
            </a:r>
            <a:endParaRPr lang="en-US" sz="2400" dirty="0">
              <a:solidFill>
                <a:srgbClr val="0033CC"/>
              </a:solidFill>
            </a:endParaRPr>
          </a:p>
        </p:txBody>
      </p:sp>
    </p:spTree>
    <p:extLst>
      <p:ext uri="{BB962C8B-B14F-4D97-AF65-F5344CB8AC3E}">
        <p14:creationId xmlns:p14="http://schemas.microsoft.com/office/powerpoint/2010/main" val="32801238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AutoShape 5" descr="i1520-0469-54-8-1014-f05"/>
          <p:cNvSpPr>
            <a:spLocks noChangeAspect="1" noChangeArrowheads="1"/>
          </p:cNvSpPr>
          <p:nvPr/>
        </p:nvSpPr>
        <p:spPr bwMode="auto">
          <a:xfrm>
            <a:off x="1476375" y="38100"/>
            <a:ext cx="6191250" cy="6781800"/>
          </a:xfrm>
          <a:prstGeom prst="rect">
            <a:avLst/>
          </a:prstGeom>
          <a:noFill/>
        </p:spPr>
        <p:txBody>
          <a:bodyPr/>
          <a:lstStyle/>
          <a:p>
            <a:endParaRPr lang="en-US"/>
          </a:p>
        </p:txBody>
      </p:sp>
      <p:pic>
        <p:nvPicPr>
          <p:cNvPr id="15366" name="Picture 6" descr="core1"/>
          <p:cNvPicPr>
            <a:picLocks noChangeAspect="1" noChangeArrowheads="1"/>
          </p:cNvPicPr>
          <p:nvPr/>
        </p:nvPicPr>
        <p:blipFill>
          <a:blip r:embed="rId3" cstate="print"/>
          <a:srcRect/>
          <a:stretch>
            <a:fillRect/>
          </a:stretch>
        </p:blipFill>
        <p:spPr bwMode="auto">
          <a:xfrm>
            <a:off x="2286000" y="266700"/>
            <a:ext cx="6016625" cy="6591300"/>
          </a:xfrm>
          <a:prstGeom prst="rect">
            <a:avLst/>
          </a:prstGeom>
          <a:noFill/>
        </p:spPr>
      </p:pic>
      <p:graphicFrame>
        <p:nvGraphicFramePr>
          <p:cNvPr id="15367" name="Object 7"/>
          <p:cNvGraphicFramePr>
            <a:graphicFrameLocks noChangeAspect="1"/>
          </p:cNvGraphicFramePr>
          <p:nvPr/>
        </p:nvGraphicFramePr>
        <p:xfrm>
          <a:off x="349250" y="5713413"/>
          <a:ext cx="1662113" cy="482600"/>
        </p:xfrm>
        <a:graphic>
          <a:graphicData uri="http://schemas.openxmlformats.org/presentationml/2006/ole">
            <mc:AlternateContent xmlns:mc="http://schemas.openxmlformats.org/markup-compatibility/2006">
              <mc:Choice xmlns:v="urn:schemas-microsoft-com:vml" Requires="v">
                <p:oleObj spid="_x0000_s176140" name="Equation" r:id="rId4" imgW="698400" imgH="203040" progId="Equation.DSMT4">
                  <p:embed/>
                </p:oleObj>
              </mc:Choice>
              <mc:Fallback>
                <p:oleObj name="Equation" r:id="rId4" imgW="698400" imgH="203040" progId="Equation.DSMT4">
                  <p:embed/>
                  <p:pic>
                    <p:nvPicPr>
                      <p:cNvPr id="1536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5713413"/>
                        <a:ext cx="1662113"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457200" y="2819400"/>
          <a:ext cx="1762125" cy="762000"/>
        </p:xfrm>
        <a:graphic>
          <a:graphicData uri="http://schemas.openxmlformats.org/presentationml/2006/ole">
            <mc:AlternateContent xmlns:mc="http://schemas.openxmlformats.org/markup-compatibility/2006">
              <mc:Choice xmlns:v="urn:schemas-microsoft-com:vml" Requires="v">
                <p:oleObj spid="_x0000_s176141" name="Equation" r:id="rId6" imgW="469800" imgH="203040" progId="Equation.DSMT4">
                  <p:embed/>
                </p:oleObj>
              </mc:Choice>
              <mc:Fallback>
                <p:oleObj name="Equation" r:id="rId6" imgW="469800" imgH="203040" progId="Equation.DSMT4">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819400"/>
                        <a:ext cx="17621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40576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ezthe"/>
          <p:cNvPicPr>
            <a:picLocks noChangeAspect="1" noChangeArrowheads="1"/>
          </p:cNvPicPr>
          <p:nvPr/>
        </p:nvPicPr>
        <p:blipFill>
          <a:blip r:embed="rId3" cstate="print"/>
          <a:srcRect/>
          <a:stretch>
            <a:fillRect/>
          </a:stretch>
        </p:blipFill>
        <p:spPr bwMode="auto">
          <a:xfrm>
            <a:off x="381000" y="74613"/>
            <a:ext cx="8458200" cy="6769100"/>
          </a:xfrm>
          <a:prstGeom prst="rect">
            <a:avLst/>
          </a:prstGeom>
          <a:noFill/>
          <a:ln w="9525">
            <a:noFill/>
            <a:miter lim="800000"/>
            <a:headEnd/>
            <a:tailEnd/>
          </a:ln>
        </p:spPr>
      </p:pic>
      <p:sp>
        <p:nvSpPr>
          <p:cNvPr id="3" name="TextBox 2"/>
          <p:cNvSpPr txBox="1"/>
          <p:nvPr/>
        </p:nvSpPr>
        <p:spPr>
          <a:xfrm>
            <a:off x="3810000" y="0"/>
            <a:ext cx="1981200" cy="369888"/>
          </a:xfrm>
          <a:prstGeom prst="rect">
            <a:avLst/>
          </a:prstGeom>
          <a:noFill/>
        </p:spPr>
        <p:txBody>
          <a:bodyPr>
            <a:spAutoFit/>
          </a:bodyPr>
          <a:lstStyle/>
          <a:p>
            <a:pPr>
              <a:defRPr/>
            </a:pPr>
            <a:r>
              <a:rPr lang="en-US" sz="1800" b="1" dirty="0">
                <a:solidFill>
                  <a:srgbClr val="0033CC"/>
                </a:solidFill>
                <a:effectLst>
                  <a:outerShdw blurRad="38100" dist="38100" dir="2700000" algn="tl">
                    <a:srgbClr val="000000">
                      <a:alpha val="43137"/>
                    </a:srgbClr>
                  </a:outerShdw>
                </a:effectLst>
              </a:rPr>
              <a:t>Specific entropy</a:t>
            </a:r>
          </a:p>
        </p:txBody>
      </p:sp>
      <p:cxnSp>
        <p:nvCxnSpPr>
          <p:cNvPr id="6" name="Straight Arrow Connector 5"/>
          <p:cNvCxnSpPr/>
          <p:nvPr/>
        </p:nvCxnSpPr>
        <p:spPr>
          <a:xfrm flipH="1" flipV="1">
            <a:off x="5410200" y="5715000"/>
            <a:ext cx="2209800" cy="228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370871" y="2286000"/>
            <a:ext cx="0" cy="3124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8800" y="1219200"/>
            <a:ext cx="2362200" cy="990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25" descr="C:\Users\Kerry\Documents\Papers\EM2011\fig1.png"/>
          <p:cNvPicPr>
            <a:picLocks noChangeAspect="1" noChangeArrowheads="1"/>
          </p:cNvPicPr>
          <p:nvPr/>
        </p:nvPicPr>
        <p:blipFill>
          <a:blip r:embed="rId2" cstate="print"/>
          <a:srcRect/>
          <a:stretch>
            <a:fillRect/>
          </a:stretch>
        </p:blipFill>
        <p:spPr bwMode="auto">
          <a:xfrm>
            <a:off x="1295400" y="1295400"/>
            <a:ext cx="6402564" cy="4800600"/>
          </a:xfrm>
          <a:prstGeom prst="rect">
            <a:avLst/>
          </a:prstGeom>
          <a:noFill/>
          <a:ln w="9525">
            <a:noFill/>
            <a:miter lim="800000"/>
            <a:headEnd/>
            <a:tailEnd/>
          </a:ln>
        </p:spPr>
      </p:pic>
      <p:sp>
        <p:nvSpPr>
          <p:cNvPr id="3" name="TextBox 2"/>
          <p:cNvSpPr txBox="1"/>
          <p:nvPr/>
        </p:nvSpPr>
        <p:spPr>
          <a:xfrm>
            <a:off x="457200" y="304800"/>
            <a:ext cx="7924800" cy="523220"/>
          </a:xfrm>
          <a:prstGeom prst="rect">
            <a:avLst/>
          </a:prstGeom>
          <a:noFill/>
        </p:spPr>
        <p:txBody>
          <a:bodyPr wrap="square" rtlCol="0">
            <a:spAutoFit/>
          </a:bodyPr>
          <a:lstStyle/>
          <a:p>
            <a:pPr algn="ctr"/>
            <a:r>
              <a:rPr lang="en-US" sz="2800" dirty="0" smtClean="0">
                <a:solidFill>
                  <a:srgbClr val="0033CC"/>
                </a:solidFill>
              </a:rPr>
              <a:t>Comparison with numerical solution of (7) – (11) </a:t>
            </a:r>
            <a:endParaRPr lang="en-US" sz="2800" dirty="0">
              <a:solidFill>
                <a:srgbClr val="0033CC"/>
              </a:solidFill>
            </a:endParaRPr>
          </a:p>
        </p:txBody>
      </p:sp>
      <p:sp>
        <p:nvSpPr>
          <p:cNvPr id="4" name="TextBox 3"/>
          <p:cNvSpPr txBox="1"/>
          <p:nvPr/>
        </p:nvSpPr>
        <p:spPr>
          <a:xfrm>
            <a:off x="5943600" y="4267200"/>
            <a:ext cx="533400" cy="307777"/>
          </a:xfrm>
          <a:prstGeom prst="rect">
            <a:avLst/>
          </a:prstGeom>
          <a:solidFill>
            <a:schemeClr val="bg1"/>
          </a:solidFill>
        </p:spPr>
        <p:txBody>
          <a:bodyPr wrap="square" rtlCol="0">
            <a:spAutoFit/>
          </a:bodyPr>
          <a:lstStyle/>
          <a:p>
            <a:r>
              <a:rPr lang="en-US" sz="1400" dirty="0" smtClean="0"/>
              <a:t>(18)</a:t>
            </a:r>
            <a:endParaRPr lang="en-US" sz="1400" dirty="0"/>
          </a:p>
        </p:txBody>
      </p:sp>
    </p:spTree>
    <p:extLst>
      <p:ext uri="{BB962C8B-B14F-4D97-AF65-F5344CB8AC3E}">
        <p14:creationId xmlns:p14="http://schemas.microsoft.com/office/powerpoint/2010/main" val="34862127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98"/>
          <a:stretch/>
        </p:blipFill>
        <p:spPr>
          <a:xfrm>
            <a:off x="76200" y="1566990"/>
            <a:ext cx="8975129" cy="3614610"/>
          </a:xfrm>
          <a:prstGeom prst="rect">
            <a:avLst/>
          </a:prstGeom>
        </p:spPr>
      </p:pic>
      <p:sp>
        <p:nvSpPr>
          <p:cNvPr id="3" name="TextBox 2"/>
          <p:cNvSpPr txBox="1"/>
          <p:nvPr/>
        </p:nvSpPr>
        <p:spPr>
          <a:xfrm>
            <a:off x="533400" y="990600"/>
            <a:ext cx="3810000" cy="400110"/>
          </a:xfrm>
          <a:prstGeom prst="rect">
            <a:avLst/>
          </a:prstGeom>
          <a:noFill/>
        </p:spPr>
        <p:txBody>
          <a:bodyPr wrap="square" rtlCol="0">
            <a:spAutoFit/>
          </a:bodyPr>
          <a:lstStyle/>
          <a:p>
            <a:pPr algn="ctr"/>
            <a:r>
              <a:rPr lang="en-US" sz="2000" dirty="0" smtClean="0"/>
              <a:t>Varying </a:t>
            </a:r>
            <a:r>
              <a:rPr lang="en-US" sz="2000" dirty="0" err="1" smtClean="0"/>
              <a:t>C</a:t>
            </a:r>
            <a:r>
              <a:rPr lang="en-US" sz="2000" baseline="-25000" dirty="0" err="1" smtClean="0"/>
              <a:t>k</a:t>
            </a:r>
            <a:endParaRPr lang="en-US" sz="2000" baseline="-25000" dirty="0"/>
          </a:p>
        </p:txBody>
      </p:sp>
      <p:sp>
        <p:nvSpPr>
          <p:cNvPr id="4" name="TextBox 3"/>
          <p:cNvSpPr txBox="1"/>
          <p:nvPr/>
        </p:nvSpPr>
        <p:spPr>
          <a:xfrm>
            <a:off x="5105400" y="990600"/>
            <a:ext cx="3581400" cy="400110"/>
          </a:xfrm>
          <a:prstGeom prst="rect">
            <a:avLst/>
          </a:prstGeom>
          <a:noFill/>
        </p:spPr>
        <p:txBody>
          <a:bodyPr wrap="square" rtlCol="0">
            <a:spAutoFit/>
          </a:bodyPr>
          <a:lstStyle/>
          <a:p>
            <a:pPr algn="ctr"/>
            <a:r>
              <a:rPr lang="en-US" sz="2000" dirty="0" smtClean="0"/>
              <a:t>Varying C</a:t>
            </a:r>
            <a:r>
              <a:rPr lang="en-US" sz="2000" baseline="-25000" dirty="0" smtClean="0"/>
              <a:t>D</a:t>
            </a:r>
            <a:endParaRPr lang="en-US" sz="2000" baseline="-25000" dirty="0"/>
          </a:p>
        </p:txBody>
      </p:sp>
    </p:spTree>
    <p:extLst>
      <p:ext uri="{BB962C8B-B14F-4D97-AF65-F5344CB8AC3E}">
        <p14:creationId xmlns:p14="http://schemas.microsoft.com/office/powerpoint/2010/main" val="41324461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35" descr="C:\Users\Kerry\Documents\Papers\EM2011\fig2.png"/>
          <p:cNvPicPr>
            <a:picLocks noChangeAspect="1" noChangeArrowheads="1"/>
          </p:cNvPicPr>
          <p:nvPr/>
        </p:nvPicPr>
        <p:blipFill>
          <a:blip r:embed="rId2" cstate="print"/>
          <a:srcRect/>
          <a:stretch>
            <a:fillRect/>
          </a:stretch>
        </p:blipFill>
        <p:spPr bwMode="auto">
          <a:xfrm>
            <a:off x="1195589" y="1161971"/>
            <a:ext cx="6881611" cy="5162630"/>
          </a:xfrm>
          <a:prstGeom prst="rect">
            <a:avLst/>
          </a:prstGeom>
          <a:noFill/>
          <a:ln w="9525">
            <a:noFill/>
            <a:miter lim="800000"/>
            <a:headEnd/>
            <a:tailEnd/>
          </a:ln>
        </p:spPr>
      </p:pic>
    </p:spTree>
    <p:extLst>
      <p:ext uri="{BB962C8B-B14F-4D97-AF65-F5344CB8AC3E}">
        <p14:creationId xmlns:p14="http://schemas.microsoft.com/office/powerpoint/2010/main" val="35431145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85800"/>
            <a:ext cx="8836170" cy="4724400"/>
          </a:xfrm>
          <a:prstGeom prst="rect">
            <a:avLst/>
          </a:prstGeom>
        </p:spPr>
      </p:pic>
    </p:spTree>
    <p:extLst>
      <p:ext uri="{BB962C8B-B14F-4D97-AF65-F5344CB8AC3E}">
        <p14:creationId xmlns:p14="http://schemas.microsoft.com/office/powerpoint/2010/main" val="1021253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4039</TotalTime>
  <Words>2882</Words>
  <Application>Microsoft Office PowerPoint</Application>
  <PresentationFormat>On-screen Show (4:3)</PresentationFormat>
  <Paragraphs>280</Paragraphs>
  <Slides>93</Slides>
  <Notes>17</Notes>
  <HiddenSlides>0</HiddenSlides>
  <MMClips>0</MMClips>
  <ScaleCrop>false</ScaleCrop>
  <HeadingPairs>
    <vt:vector size="8" baseType="variant">
      <vt:variant>
        <vt:lpstr>Fonts Used</vt:lpstr>
      </vt:variant>
      <vt:variant>
        <vt:i4>3</vt:i4>
      </vt:variant>
      <vt:variant>
        <vt:lpstr>Theme</vt:lpstr>
      </vt:variant>
      <vt:variant>
        <vt:i4>6</vt:i4>
      </vt:variant>
      <vt:variant>
        <vt:lpstr>Embedded OLE Servers</vt:lpstr>
      </vt:variant>
      <vt:variant>
        <vt:i4>2</vt:i4>
      </vt:variant>
      <vt:variant>
        <vt:lpstr>Slide Titles</vt:lpstr>
      </vt:variant>
      <vt:variant>
        <vt:i4>93</vt:i4>
      </vt:variant>
    </vt:vector>
  </HeadingPairs>
  <TitlesOfParts>
    <vt:vector size="104" baseType="lpstr">
      <vt:lpstr>Arial</vt:lpstr>
      <vt:lpstr>Calibri</vt:lpstr>
      <vt:lpstr>Times New Roman</vt:lpstr>
      <vt:lpstr>Default Design</vt:lpstr>
      <vt:lpstr>1_Office Theme</vt:lpstr>
      <vt:lpstr>1_Default Design</vt:lpstr>
      <vt:lpstr>3_Default Design</vt:lpstr>
      <vt:lpstr>2_Ariel</vt:lpstr>
      <vt:lpstr>Ariel</vt:lpstr>
      <vt:lpstr>Equation</vt:lpstr>
      <vt:lpstr>MathType 6.0 Equation</vt:lpstr>
      <vt:lpstr> Tropical Cyclone Axisymmetric Physics</vt:lpstr>
      <vt:lpstr>Program</vt:lpstr>
      <vt:lpstr> Overview: What is a Tropical Cyclone?</vt:lpstr>
      <vt:lpstr>Global Climatology</vt:lpstr>
      <vt:lpstr>The View from Space</vt:lpstr>
      <vt:lpstr>PowerPoint Presentation</vt:lpstr>
      <vt:lpstr>Hurricane Structure: Wind Speed</vt:lpstr>
      <vt:lpstr>PowerPoint Presentation</vt:lpstr>
      <vt:lpstr>PowerPoint Presentation</vt:lpstr>
      <vt:lpstr>PowerPoint Presentation</vt:lpstr>
      <vt:lpstr>Physics of Mature Hurricanes</vt:lpstr>
      <vt:lpstr>PowerPoint Presentation</vt:lpstr>
      <vt:lpstr>Carnot Theorem:  Maximum efficiency results from a particular energy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Determines Outflow Temperature?  Reference:  Emanuel and Rotunno, J. Atmos. Sci., 2011</vt:lpstr>
      <vt:lpstr>Simulations with Cloud-Permitting, Axisymmetric Model</vt:lpstr>
      <vt:lpstr>PowerPoint Presentation</vt:lpstr>
      <vt:lpstr>PowerPoint Presentation</vt:lpstr>
      <vt:lpstr>PowerPoint Presentation</vt:lpstr>
      <vt:lpstr>PowerPoint Presentation</vt:lpstr>
      <vt:lpstr>PowerPoint Presentation</vt:lpstr>
      <vt:lpstr>PowerPoint Presentation</vt:lpstr>
      <vt:lpstr>Implications for Outflow Temperature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Pressure-Dependence of Surface Saturation Enthalpy</vt:lpstr>
      <vt:lpstr>PowerPoint Presentation</vt:lpstr>
      <vt:lpstr>PowerPoint Presentation</vt:lpstr>
      <vt:lpstr>PowerPoint Presentation</vt:lpstr>
      <vt:lpstr>PowerPoint Presentation</vt:lpstr>
      <vt:lpstr>PowerPoint Presentation</vt:lpstr>
      <vt:lpstr>Thermodynamic disequilibrium is necessary to maintain ocean heat balance:</vt:lpstr>
      <vt:lpstr>Dependence on Sea Surface Temperature (SST):</vt:lpstr>
      <vt:lpstr>Relationship between potential intensity (PI) and intensity of real tropical cyclones</vt:lpstr>
      <vt:lpstr>PowerPoint Presentation</vt:lpstr>
      <vt:lpstr>PowerPoint Presentation</vt:lpstr>
      <vt:lpstr>Tropical Cyclone Structure</vt:lpstr>
      <vt:lpstr>Three Regions</vt:lpstr>
      <vt:lpstr>The Eye</vt:lpstr>
      <vt:lpstr>Angular Momentum Budget in Eye Boundary Layer</vt:lpstr>
      <vt:lpstr>PowerPoint Presentation</vt:lpstr>
      <vt:lpstr>Eye Angular Momentum Budget</vt:lpstr>
      <vt:lpstr>Inner core:</vt:lpstr>
      <vt:lpstr>PowerPoint Presentation</vt:lpstr>
      <vt:lpstr>Approximate PBL Radial Wind:</vt:lpstr>
      <vt:lpstr>Vertical Velocity</vt:lpstr>
      <vt:lpstr>Outer Region</vt:lpstr>
      <vt:lpstr>PowerPoint Presentation</vt:lpstr>
      <vt:lpstr>PowerPoint Presentation</vt:lpstr>
      <vt:lpstr>PowerPoint Presentation</vt:lpstr>
      <vt:lpstr>Tropical Cyclone Inner Core Dynamics</vt:lpstr>
      <vt:lpstr>Main Assumptions</vt:lpstr>
      <vt:lpstr>PowerPoint Presentation</vt:lpstr>
      <vt:lpstr>PowerPoint Presentation</vt:lpstr>
      <vt:lpstr>PowerPoint Presentation</vt:lpstr>
      <vt:lpstr>PowerPoint Presentation</vt:lpstr>
      <vt:lpstr>PowerPoint Presentation</vt:lpstr>
      <vt:lpstr>Complete System</vt:lpstr>
      <vt:lpstr>MATLAB code of model (very fast!)</vt:lpstr>
      <vt:lpstr>Approximate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Predicting Hurricanes and Hurricane Risk</dc:title>
  <dc:creator>Kerry Emanuel</dc:creator>
  <cp:lastModifiedBy>Kerry</cp:lastModifiedBy>
  <cp:revision>155</cp:revision>
  <dcterms:created xsi:type="dcterms:W3CDTF">2004-09-22T19:56:06Z</dcterms:created>
  <dcterms:modified xsi:type="dcterms:W3CDTF">2019-04-11T23:29:23Z</dcterms:modified>
</cp:coreProperties>
</file>