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0" r:id="rId5"/>
    <p:sldMasterId id="2147483722" r:id="rId6"/>
    <p:sldMasterId id="2147483738" r:id="rId7"/>
    <p:sldMasterId id="2147483751" r:id="rId8"/>
  </p:sldMasterIdLst>
  <p:notesMasterIdLst>
    <p:notesMasterId r:id="rId41"/>
  </p:notesMasterIdLst>
  <p:sldIdLst>
    <p:sldId id="465" r:id="rId9"/>
    <p:sldId id="256" r:id="rId10"/>
    <p:sldId id="468" r:id="rId11"/>
    <p:sldId id="469" r:id="rId12"/>
    <p:sldId id="680" r:id="rId13"/>
    <p:sldId id="466" r:id="rId14"/>
    <p:sldId id="688" r:id="rId15"/>
    <p:sldId id="530" r:id="rId16"/>
    <p:sldId id="531" r:id="rId17"/>
    <p:sldId id="532" r:id="rId18"/>
    <p:sldId id="655" r:id="rId19"/>
    <p:sldId id="529" r:id="rId20"/>
    <p:sldId id="481" r:id="rId21"/>
    <p:sldId id="444" r:id="rId22"/>
    <p:sldId id="479" r:id="rId23"/>
    <p:sldId id="263" r:id="rId24"/>
    <p:sldId id="328" r:id="rId25"/>
    <p:sldId id="681" r:id="rId26"/>
    <p:sldId id="451" r:id="rId27"/>
    <p:sldId id="450" r:id="rId28"/>
    <p:sldId id="682" r:id="rId29"/>
    <p:sldId id="541" r:id="rId30"/>
    <p:sldId id="260" r:id="rId31"/>
    <p:sldId id="683" r:id="rId32"/>
    <p:sldId id="521" r:id="rId33"/>
    <p:sldId id="684" r:id="rId34"/>
    <p:sldId id="264" r:id="rId35"/>
    <p:sldId id="685" r:id="rId36"/>
    <p:sldId id="686" r:id="rId37"/>
    <p:sldId id="687" r:id="rId38"/>
    <p:sldId id="533" r:id="rId39"/>
    <p:sldId id="46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AC3CA-EC61-42E8-B1A9-0C8E988E7EB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B9459-75AA-4FA0-84CB-A18C64F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35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BA8BB-1C88-4506-9CC3-A349AE0CAA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net income of 0.018 unit is per policy.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D4C7A-8897-4F24-83E9-B5F5BB22A9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797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9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4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7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21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116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18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09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520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963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029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9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56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964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095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06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620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650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25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23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12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90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19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78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058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607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406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332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663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812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024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544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81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5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923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483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711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45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994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23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524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65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75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8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835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65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22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616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061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340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79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259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04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63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175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886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793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08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306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32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172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893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80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26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130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909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Light"/>
                <a:ea typeface="MS PGothic" panose="020B0600070205080204" pitchFamily="34" charset="-128"/>
                <a:cs typeface="Helvetica Light"/>
              </a:rPr>
              <a:t>Introduction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828800" y="0"/>
            <a:ext cx="1828800" cy="304800"/>
          </a:xfrm>
          <a:prstGeom prst="rect">
            <a:avLst/>
          </a:prstGeom>
          <a:solidFill>
            <a:srgbClr val="DDE3E4"/>
          </a:solidFill>
          <a:ln w="9525">
            <a:solidFill>
              <a:srgbClr val="E9F5F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7F7F7F"/>
                </a:solidFill>
                <a:latin typeface="Helvetica Light" charset="0"/>
              </a:rPr>
              <a:t>Idealized model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3657600" y="0"/>
            <a:ext cx="1828800" cy="304800"/>
          </a:xfrm>
          <a:prstGeom prst="rect">
            <a:avLst/>
          </a:prstGeom>
          <a:solidFill>
            <a:srgbClr val="DDE3E4"/>
          </a:solidFill>
          <a:ln w="9525">
            <a:solidFill>
              <a:srgbClr val="E9F5F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7F7F7F"/>
                </a:solidFill>
                <a:latin typeface="Helvetica Light" charset="0"/>
              </a:rPr>
              <a:t>Peak CAPE scaling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5486400" y="0"/>
            <a:ext cx="1828800" cy="304800"/>
          </a:xfrm>
          <a:prstGeom prst="rect">
            <a:avLst/>
          </a:prstGeom>
          <a:solidFill>
            <a:srgbClr val="DDE3E4"/>
          </a:solidFill>
          <a:ln w="9525">
            <a:solidFill>
              <a:srgbClr val="E9F5F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7F7F7F"/>
                </a:solidFill>
                <a:latin typeface="Helvetica Light" charset="0"/>
              </a:rPr>
              <a:t>Times and parameters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7315200" y="0"/>
            <a:ext cx="1828800" cy="304800"/>
          </a:xfrm>
          <a:prstGeom prst="rect">
            <a:avLst/>
          </a:prstGeom>
          <a:solidFill>
            <a:srgbClr val="DDE3E4"/>
          </a:solidFill>
          <a:ln w="9525">
            <a:solidFill>
              <a:srgbClr val="E9F5F4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Light"/>
                <a:ea typeface="MS PGothic" panose="020B0600070205080204" pitchFamily="34" charset="-128"/>
                <a:cs typeface="Helvetica Light"/>
              </a:rPr>
              <a:t>Next steps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88594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39740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 no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42577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637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875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65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078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743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95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64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100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81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919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36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867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168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65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538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539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886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32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32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286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919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411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15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605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4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tiff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5C5CF-0152-4F67-A9D7-3926E862D6E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9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09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8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1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6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7ABDF-97D9-429D-BB43-12F99B4B8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666" y="566058"/>
            <a:ext cx="6858000" cy="17029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</a:rPr>
              <a:t>Th</a:t>
            </a:r>
            <a:r>
              <a:rPr lang="en-US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e Changing Risk Landscape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886" y="4716756"/>
            <a:ext cx="6858000" cy="1771129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FFFF00"/>
                </a:solidFill>
              </a:rPr>
              <a:t>Kerry Emanuel</a:t>
            </a:r>
          </a:p>
          <a:p>
            <a:pPr algn="l"/>
            <a:r>
              <a:rPr lang="en-US" sz="2000" b="1" dirty="0">
                <a:solidFill>
                  <a:srgbClr val="FFFF00"/>
                </a:solidFill>
              </a:rPr>
              <a:t>Lorenz Center</a:t>
            </a:r>
          </a:p>
          <a:p>
            <a:pPr algn="l"/>
            <a:r>
              <a:rPr lang="en-US" sz="2000" b="1" dirty="0">
                <a:solidFill>
                  <a:srgbClr val="FFFF00"/>
                </a:solidFill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78779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5CE30-C35D-B0ED-6906-85F44612A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668"/>
            <a:ext cx="9144000" cy="5924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9A7E5A-C2DE-4E99-393D-3830034AE9D0}"/>
              </a:ext>
            </a:extLst>
          </p:cNvPr>
          <p:cNvSpPr txBox="1"/>
          <p:nvPr/>
        </p:nvSpPr>
        <p:spPr>
          <a:xfrm>
            <a:off x="257908" y="6189785"/>
            <a:ext cx="27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Source:  New York Times</a:t>
            </a:r>
          </a:p>
        </p:txBody>
      </p:sp>
    </p:spTree>
    <p:extLst>
      <p:ext uri="{BB962C8B-B14F-4D97-AF65-F5344CB8AC3E}">
        <p14:creationId xmlns:p14="http://schemas.microsoft.com/office/powerpoint/2010/main" val="337004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C345E-C8CD-01A1-DA41-2DC99EB23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25" y="367757"/>
            <a:ext cx="3800833" cy="5154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B179B-1220-8949-E8DF-55EE68AE1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453" y="854977"/>
            <a:ext cx="5107547" cy="670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217C2E-16F0-2F61-29B7-C7C6F4F5E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710" y="3808506"/>
            <a:ext cx="2935399" cy="2953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BE458A-73E4-5563-530B-37A33057CD80}"/>
              </a:ext>
            </a:extLst>
          </p:cNvPr>
          <p:cNvSpPr txBox="1"/>
          <p:nvPr/>
        </p:nvSpPr>
        <p:spPr>
          <a:xfrm>
            <a:off x="5092168" y="2830807"/>
            <a:ext cx="353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Whose paying for this?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F52781-6B8E-F945-FE44-1A628F8A2BE4}"/>
              </a:ext>
            </a:extLst>
          </p:cNvPr>
          <p:cNvSpPr txBox="1"/>
          <p:nvPr/>
        </p:nvSpPr>
        <p:spPr>
          <a:xfrm>
            <a:off x="5831353" y="3515700"/>
            <a:ext cx="2064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Kansas!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56DD6-35A9-1D67-607F-1144599205D6}"/>
              </a:ext>
            </a:extLst>
          </p:cNvPr>
          <p:cNvSpPr txBox="1"/>
          <p:nvPr/>
        </p:nvSpPr>
        <p:spPr>
          <a:xfrm>
            <a:off x="615311" y="6182466"/>
            <a:ext cx="2973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First Street Foundation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A1E21-C470-8198-8FA8-71CB141B3B23}"/>
              </a:ext>
            </a:extLst>
          </p:cNvPr>
          <p:cNvSpPr txBox="1"/>
          <p:nvPr/>
        </p:nvSpPr>
        <p:spPr>
          <a:xfrm>
            <a:off x="3976483" y="400916"/>
            <a:ext cx="2649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SFHA=special flood hazard area</a:t>
            </a:r>
          </a:p>
        </p:txBody>
      </p:sp>
    </p:spTree>
    <p:extLst>
      <p:ext uri="{BB962C8B-B14F-4D97-AF65-F5344CB8AC3E}">
        <p14:creationId xmlns:p14="http://schemas.microsoft.com/office/powerpoint/2010/main" val="104438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919F4-4948-08C9-268A-42D85CEA9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13" y="674914"/>
            <a:ext cx="7125114" cy="4531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048" y="203200"/>
            <a:ext cx="785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Damage Normalized by Gross World Product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/>
              </a:rPr>
              <a:t>Storms, droughts, floods, wildfires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2487" y="5116286"/>
            <a:ext cx="8229600" cy="1066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270% increase since 1970</a:t>
            </a:r>
          </a:p>
          <a:p>
            <a:r>
              <a:rPr lang="en-US" dirty="0"/>
              <a:t>Population of TC-prone regions increased by ~200%</a:t>
            </a:r>
          </a:p>
          <a:p>
            <a:r>
              <a:rPr lang="en-US" dirty="0"/>
              <a:t>Suggests that climate change may have contributed to increasing damage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9617" y="6345535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2024: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607" y="177630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Trends in Perils</a:t>
            </a:r>
          </a:p>
        </p:txBody>
      </p:sp>
    </p:spTree>
    <p:extLst>
      <p:ext uri="{BB962C8B-B14F-4D97-AF65-F5344CB8AC3E}">
        <p14:creationId xmlns:p14="http://schemas.microsoft.com/office/powerpoint/2010/main" val="4125072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7" y="1800879"/>
            <a:ext cx="8902427" cy="3301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0188" y="611870"/>
            <a:ext cx="620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Intensity Trend, 1979-2018, ERA 5 Reanalysis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2070" y="5365170"/>
            <a:ext cx="612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(Trend shown only where p value &lt; 0.05)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A30E6-F496-E732-D0FF-13F0E75B29AA}"/>
              </a:ext>
            </a:extLst>
          </p:cNvPr>
          <p:cNvSpPr txBox="1"/>
          <p:nvPr/>
        </p:nvSpPr>
        <p:spPr>
          <a:xfrm>
            <a:off x="892498" y="1197199"/>
            <a:ext cx="752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intensity is a thermodynamic upper bound on TC wind speeds</a:t>
            </a:r>
          </a:p>
        </p:txBody>
      </p:sp>
    </p:spTree>
    <p:extLst>
      <p:ext uri="{BB962C8B-B14F-4D97-AF65-F5344CB8AC3E}">
        <p14:creationId xmlns:p14="http://schemas.microsoft.com/office/powerpoint/2010/main" val="1497453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Satellite-derived proportion of major hurricane fixes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series of fractional proportion of global major hurricane estimates to all hurricane estimates for the period 1979–2017. Each point, except the earliest, represents the data in a sequence of 3-y periods. The first data point is based on only 2 y (1979 and 1981) to avoid the years with no eastern hemisphere coverage. The linear Theil−Sen trend (black line) is significant at the 98% confidence level (Mann−Kendall P value = 0.02). The proportion increases by 25% in the 39-y period (about 6% per decade).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Kossin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633362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0" y="99203"/>
            <a:ext cx="5221138" cy="3480759"/>
          </a:xfrm>
          <a:prstGeom prst="rect">
            <a:avLst/>
          </a:prstGeom>
        </p:spPr>
      </p:pic>
      <p:pic>
        <p:nvPicPr>
          <p:cNvPr id="1026" name="Picture 2" descr="Image result for hailsto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0" y="3776913"/>
            <a:ext cx="5262073" cy="296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7773" y="1017764"/>
            <a:ext cx="3666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year in the U.S., 1,200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tornadoes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average kill 60 people, injure 1,500, and cause roughly $400 million in damages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451853" y="4441976"/>
            <a:ext cx="36921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causes about $1 billion dollars in damage to crops and property each year, according to the National Oceanic Atmospheric Administration (NOAA)</a:t>
            </a:r>
          </a:p>
        </p:txBody>
      </p:sp>
    </p:spTree>
    <p:extLst>
      <p:ext uri="{BB962C8B-B14F-4D97-AF65-F5344CB8AC3E}">
        <p14:creationId xmlns:p14="http://schemas.microsoft.com/office/powerpoint/2010/main" val="380602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1838F3-7330-B8C9-530E-6F1EB7C29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10" y="877824"/>
            <a:ext cx="8104940" cy="4519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21802-6709-BD5B-E154-6DFB40E551A9}"/>
              </a:ext>
            </a:extLst>
          </p:cNvPr>
          <p:cNvSpPr txBox="1"/>
          <p:nvPr/>
        </p:nvSpPr>
        <p:spPr>
          <a:xfrm>
            <a:off x="934652" y="211157"/>
            <a:ext cx="7622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Trends in a Measure of Favorable Environments for Hailstorms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shaded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and annual mean number of hail days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contoured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8756E-E40A-8264-AE0D-A1EE2E6AE87D}"/>
              </a:ext>
            </a:extLst>
          </p:cNvPr>
          <p:cNvSpPr txBox="1"/>
          <p:nvPr/>
        </p:nvSpPr>
        <p:spPr>
          <a:xfrm>
            <a:off x="1479499" y="5709672"/>
            <a:ext cx="6492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Tang, B.H.,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Gensini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, V.A.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Homeyer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, C.R. Trends in United States large hail environments and observations. 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npj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Clim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Atmos Sci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, 45 (2019). https://doi.org/10.1038/s41612-019-0103-7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724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Flawed Basis of Current Risk Modeling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9632" y="1595070"/>
            <a:ext cx="7802868" cy="4789304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en-US" dirty="0"/>
              <a:t>  Most current risk assessments are based on historical 	statistics</a:t>
            </a:r>
          </a:p>
          <a:p>
            <a:pPr>
              <a:spcBef>
                <a:spcPts val="1500"/>
              </a:spcBef>
            </a:pPr>
            <a:r>
              <a:rPr lang="en-US" dirty="0"/>
              <a:t>  Historical records are flawed and too short </a:t>
            </a:r>
          </a:p>
          <a:p>
            <a:pPr>
              <a:spcBef>
                <a:spcPts val="1500"/>
              </a:spcBef>
            </a:pPr>
            <a:r>
              <a:rPr lang="en-US" dirty="0"/>
              <a:t>  Moreover, </a:t>
            </a:r>
            <a:r>
              <a:rPr lang="en-US" b="1" dirty="0"/>
              <a:t>the past 50-150 years is a poor guide to the 	present owing to climate change that </a:t>
            </a:r>
            <a:r>
              <a:rPr lang="en-US" b="1" i="1" dirty="0"/>
              <a:t>has already 	occurred</a:t>
            </a:r>
          </a:p>
          <a:p>
            <a:pPr>
              <a:spcBef>
                <a:spcPts val="1500"/>
              </a:spcBef>
            </a:pPr>
            <a:r>
              <a:rPr lang="en-US" b="1" i="1" dirty="0"/>
              <a:t>  </a:t>
            </a:r>
            <a:r>
              <a:rPr lang="en-US" b="1" dirty="0"/>
              <a:t>We need to bring physics to bear on weather hazard risk</a:t>
            </a:r>
            <a:endParaRPr lang="en-US" b="1" i="1" dirty="0"/>
          </a:p>
          <a:p>
            <a:pPr>
              <a:spcBef>
                <a:spcPts val="1500"/>
              </a:spcBef>
            </a:pPr>
            <a:r>
              <a:rPr lang="en-US" dirty="0"/>
              <a:t> Climate and weather researchers are getting more involved in 	physical modeling of risk</a:t>
            </a:r>
          </a:p>
          <a:p>
            <a:pPr>
              <a:spcBef>
                <a:spcPts val="1500"/>
              </a:spcBef>
            </a:pPr>
            <a:r>
              <a:rPr lang="en-US" dirty="0"/>
              <a:t>  Government and the insurance/reinsurance industries should 	encourage this development</a:t>
            </a:r>
          </a:p>
        </p:txBody>
      </p:sp>
    </p:spTree>
    <p:extLst>
      <p:ext uri="{BB962C8B-B14F-4D97-AF65-F5344CB8AC3E}">
        <p14:creationId xmlns:p14="http://schemas.microsoft.com/office/powerpoint/2010/main" val="21593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96" y="1533613"/>
            <a:ext cx="5086629" cy="5086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43A79E-D321-9444-0A6C-352E4185E7EA}"/>
              </a:ext>
            </a:extLst>
          </p:cNvPr>
          <p:cNvSpPr txBox="1">
            <a:spLocks/>
          </p:cNvSpPr>
          <p:nvPr/>
        </p:nvSpPr>
        <p:spPr>
          <a:xfrm>
            <a:off x="874246" y="237759"/>
            <a:ext cx="7886700" cy="1038022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Applying Physics to Risk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climate models can potentially simulate droughts and heatwaves…..</a:t>
            </a:r>
          </a:p>
        </p:txBody>
      </p:sp>
    </p:spTree>
    <p:extLst>
      <p:ext uri="{BB962C8B-B14F-4D97-AF65-F5344CB8AC3E}">
        <p14:creationId xmlns:p14="http://schemas.microsoft.com/office/powerpoint/2010/main" val="47080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50711F-2F43-FDFE-DBBF-D36298D7E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The Changing Landscape of Weather and Climate Perils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60C86D-59C5-7ABE-52CD-9F3918CF0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Tropical Cyclones</a:t>
            </a:r>
          </a:p>
          <a:p>
            <a:r>
              <a:rPr lang="en-US" dirty="0"/>
              <a:t>  Severe Convective Storms</a:t>
            </a:r>
          </a:p>
          <a:p>
            <a:r>
              <a:rPr lang="en-US" dirty="0"/>
              <a:t>  Winter Storms</a:t>
            </a:r>
          </a:p>
          <a:p>
            <a:r>
              <a:rPr lang="en-US" dirty="0"/>
              <a:t>  Flooding</a:t>
            </a:r>
          </a:p>
          <a:p>
            <a:r>
              <a:rPr lang="en-US" dirty="0"/>
              <a:t>  Wildfires</a:t>
            </a:r>
          </a:p>
          <a:p>
            <a:r>
              <a:rPr lang="en-US" dirty="0"/>
              <a:t>  Droughts</a:t>
            </a:r>
          </a:p>
          <a:p>
            <a:r>
              <a:rPr lang="en-US" dirty="0"/>
              <a:t>  Heatwaves</a:t>
            </a:r>
          </a:p>
        </p:txBody>
      </p:sp>
    </p:spTree>
    <p:extLst>
      <p:ext uri="{BB962C8B-B14F-4D97-AF65-F5344CB8AC3E}">
        <p14:creationId xmlns:p14="http://schemas.microsoft.com/office/powerpoint/2010/main" val="254486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Wind Speed (meters per second)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50 km grid point spacing. (Courtesy Isaac Held, GFDL)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4806" y="4056487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models do not simulate the storms that cause destruction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b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far too coarse to simulate, e.g., destructive hurricanes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41A20-460C-EC43-AA03-02958FE18FEC}"/>
              </a:ext>
            </a:extLst>
          </p:cNvPr>
          <p:cNvSpPr txBox="1"/>
          <p:nvPr/>
        </p:nvSpPr>
        <p:spPr>
          <a:xfrm>
            <a:off x="305939" y="5280819"/>
            <a:ext cx="876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Detailed, high-resolution modeling suggests grid spacing of no more than 3 km required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95440-FEF7-124A-3084-2628378A0236}"/>
              </a:ext>
            </a:extLst>
          </p:cNvPr>
          <p:cNvSpPr txBox="1"/>
          <p:nvPr/>
        </p:nvSpPr>
        <p:spPr>
          <a:xfrm>
            <a:off x="1015009" y="5767807"/>
            <a:ext cx="734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HighResMip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Grid spacings of 20-200 km (NICAM has short run at 14 km)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9013B7-2D25-B7D4-4CE5-C0F62FB054EE}"/>
              </a:ext>
            </a:extLst>
          </p:cNvPr>
          <p:cNvSpPr txBox="1"/>
          <p:nvPr/>
        </p:nvSpPr>
        <p:spPr>
          <a:xfrm>
            <a:off x="209550" y="6294120"/>
            <a:ext cx="872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need high resolution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O(1000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simulations</a:t>
            </a:r>
          </a:p>
        </p:txBody>
      </p:sp>
    </p:spTree>
    <p:extLst>
      <p:ext uri="{BB962C8B-B14F-4D97-AF65-F5344CB8AC3E}">
        <p14:creationId xmlns:p14="http://schemas.microsoft.com/office/powerpoint/2010/main" val="9774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  <p:bldP spid="7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81CDBE-884E-5A39-D99B-4C67A8B4B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This problem led to the development of several methods of “downscaling” tropical cyclones from global analyses/models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3B7584-80EA-5D9B-520E-47DAB97B6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</a:t>
            </a:r>
            <a:r>
              <a:rPr lang="en-US" b="1" dirty="0"/>
              <a:t>Genesis Module</a:t>
            </a:r>
            <a:r>
              <a:rPr lang="en-US" dirty="0"/>
              <a:t>: Generate seed 	disturbances physically commensurate 	with global climate state</a:t>
            </a:r>
          </a:p>
          <a:p>
            <a:r>
              <a:rPr lang="en-US" dirty="0"/>
              <a:t> </a:t>
            </a:r>
            <a:r>
              <a:rPr lang="en-US" b="1" dirty="0"/>
              <a:t>Track Module</a:t>
            </a:r>
            <a:r>
              <a:rPr lang="en-US" dirty="0"/>
              <a:t>:  TCs move with some 	weighted vertical average of flow in global 	climate state</a:t>
            </a:r>
          </a:p>
          <a:p>
            <a:r>
              <a:rPr lang="en-US" dirty="0"/>
              <a:t> </a:t>
            </a:r>
            <a:r>
              <a:rPr lang="en-US" b="1" dirty="0"/>
              <a:t>Intensity Module</a:t>
            </a:r>
            <a:r>
              <a:rPr lang="en-US" dirty="0"/>
              <a:t>: Use physically based 	hurricane model or statistical algorithm 	driven by physically based inputs</a:t>
            </a:r>
          </a:p>
          <a:p>
            <a:r>
              <a:rPr lang="en-US" dirty="0"/>
              <a:t> </a:t>
            </a:r>
            <a:r>
              <a:rPr lang="en-US" b="1" dirty="0"/>
              <a:t>Rainfall Module</a:t>
            </a:r>
            <a:r>
              <a:rPr lang="en-US" dirty="0"/>
              <a:t>:  Use physics to calculate 	rain associated with each TC</a:t>
            </a:r>
          </a:p>
        </p:txBody>
      </p:sp>
    </p:spTree>
    <p:extLst>
      <p:ext uri="{BB962C8B-B14F-4D97-AF65-F5344CB8AC3E}">
        <p14:creationId xmlns:p14="http://schemas.microsoft.com/office/powerpoint/2010/main" val="270980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8" y="422031"/>
            <a:ext cx="7338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100 out of 2000 TCs Affecting Kyoto, 1981-2000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70" t="7998" r="5393" b="11697"/>
          <a:stretch/>
        </p:blipFill>
        <p:spPr>
          <a:xfrm>
            <a:off x="698016" y="1193605"/>
            <a:ext cx="8029532" cy="545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3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Same, but with top 20 historical tracks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84" t="10869" r="7024" b="12132"/>
          <a:stretch/>
        </p:blipFill>
        <p:spPr>
          <a:xfrm>
            <a:off x="835710" y="1375090"/>
            <a:ext cx="7691599" cy="51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1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1755</a:t>
            </a:r>
            <a:r>
              <a:rPr lang="en-US" sz="2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995951" y="6216650"/>
            <a:ext cx="2919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90% confidence bounds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2514" y="2888343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bars: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bars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1595900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C7F543-BD29-49FA-A1A2-D5F1261EC6A9}"/>
              </a:ext>
            </a:extLst>
          </p:cNvPr>
          <p:cNvSpPr txBox="1"/>
          <p:nvPr/>
        </p:nvSpPr>
        <p:spPr>
          <a:xfrm>
            <a:off x="920364" y="293560"/>
            <a:ext cx="743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Hurricanes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FA46A-6A08-4CAF-9251-523D0CE2D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" y="1047749"/>
            <a:ext cx="8739052" cy="5461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64799-ADE1-4C26-A3D5-989729F3B69A}"/>
              </a:ext>
            </a:extLst>
          </p:cNvPr>
          <p:cNvSpPr txBox="1"/>
          <p:nvPr/>
        </p:nvSpPr>
        <p:spPr>
          <a:xfrm>
            <a:off x="3992335" y="2032907"/>
            <a:ext cx="2392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7-year running averages</a:t>
            </a:r>
          </a:p>
        </p:txBody>
      </p:sp>
    </p:spTree>
    <p:extLst>
      <p:ext uri="{BB962C8B-B14F-4D97-AF65-F5344CB8AC3E}">
        <p14:creationId xmlns:p14="http://schemas.microsoft.com/office/powerpoint/2010/main" val="1247371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998C15-AE79-CB7F-0072-89FFD6274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Business Performance</a:t>
            </a:r>
            <a:br>
              <a:rPr lang="en-US" dirty="0"/>
            </a:br>
            <a:r>
              <a:rPr lang="en-US" dirty="0"/>
              <a:t>(Very Simple Case)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AF906-90C3-931F-D5C3-CBC930C5C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  Company insures all property in 22 U.S. coastal cities</a:t>
            </a:r>
          </a:p>
          <a:p>
            <a:pPr>
              <a:spcBef>
                <a:spcPts val="1500"/>
              </a:spcBef>
            </a:pPr>
            <a:r>
              <a:rPr lang="en-US" dirty="0"/>
              <a:t>  Specify a starting capital</a:t>
            </a:r>
          </a:p>
          <a:p>
            <a:pPr>
              <a:spcBef>
                <a:spcPts val="1500"/>
              </a:spcBef>
            </a:pPr>
            <a:r>
              <a:rPr lang="en-US" dirty="0"/>
              <a:t>  Specify steady annual income (premiums + investment 	income – expenses)</a:t>
            </a:r>
          </a:p>
          <a:p>
            <a:pPr>
              <a:spcBef>
                <a:spcPts val="1500"/>
              </a:spcBef>
            </a:pPr>
            <a:r>
              <a:rPr lang="en-US" dirty="0"/>
              <a:t>  No reinsurance</a:t>
            </a:r>
          </a:p>
          <a:p>
            <a:pPr>
              <a:spcBef>
                <a:spcPts val="1500"/>
              </a:spcBef>
            </a:pPr>
            <a:r>
              <a:rPr lang="en-US" dirty="0"/>
              <a:t>  Use 10,000 100-year times series of loss from synthetic TC 	data</a:t>
            </a:r>
          </a:p>
          <a:p>
            <a:pPr>
              <a:spcBef>
                <a:spcPts val="1500"/>
              </a:spcBef>
            </a:pPr>
            <a:r>
              <a:rPr lang="en-US" dirty="0"/>
              <a:t>  Calculate net capital over 100 years, 10,000 times</a:t>
            </a:r>
          </a:p>
        </p:txBody>
      </p:sp>
    </p:spTree>
    <p:extLst>
      <p:ext uri="{BB962C8B-B14F-4D97-AF65-F5344CB8AC3E}">
        <p14:creationId xmlns:p14="http://schemas.microsoft.com/office/powerpoint/2010/main" val="220660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142166-A4B8-BC12-AF6A-203B2C938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96" y="0"/>
            <a:ext cx="7886700" cy="968901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Here is 100 of 10,000 time series of the company’s capital over 100 years: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6B186-B435-BA1B-D76C-BE2E5C76B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69" y="1119553"/>
            <a:ext cx="8106586" cy="537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61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DDD619-36A1-950F-C7F9-830B9070B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62" y="1363182"/>
            <a:ext cx="7966778" cy="5066451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9C432BA9-69CC-D062-C022-3EC2F62A4CF9}"/>
              </a:ext>
            </a:extLst>
          </p:cNvPr>
          <p:cNvSpPr txBox="1">
            <a:spLocks/>
          </p:cNvSpPr>
          <p:nvPr/>
        </p:nvSpPr>
        <p:spPr>
          <a:xfrm>
            <a:off x="742547" y="428367"/>
            <a:ext cx="7886700" cy="7610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Same but with TC power doubling over 100 years</a:t>
            </a:r>
          </a:p>
        </p:txBody>
      </p:sp>
    </p:spTree>
    <p:extLst>
      <p:ext uri="{BB962C8B-B14F-4D97-AF65-F5344CB8AC3E}">
        <p14:creationId xmlns:p14="http://schemas.microsoft.com/office/powerpoint/2010/main" val="2096780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2F4A-F94E-3F54-9BCA-8A742727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While we are making progress bringing physics to bear on estimating current and future TC risk, we are not as advanced on other perils such as: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78122-3AC1-AB12-00C4-31033C2F3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291" y="2312940"/>
            <a:ext cx="7886700" cy="2970868"/>
          </a:xfrm>
        </p:spPr>
        <p:txBody>
          <a:bodyPr/>
          <a:lstStyle/>
          <a:p>
            <a:r>
              <a:rPr lang="en-US" dirty="0"/>
              <a:t> Non-tropical cyclones (winter storms)</a:t>
            </a:r>
          </a:p>
          <a:p>
            <a:endParaRPr lang="en-US" dirty="0"/>
          </a:p>
          <a:p>
            <a:r>
              <a:rPr lang="en-US" dirty="0"/>
              <a:t> Hybrid cyclones (like Sandy)</a:t>
            </a:r>
          </a:p>
          <a:p>
            <a:endParaRPr lang="en-US" dirty="0"/>
          </a:p>
          <a:p>
            <a:r>
              <a:rPr lang="en-US" dirty="0"/>
              <a:t> Severe convective storms</a:t>
            </a:r>
          </a:p>
        </p:txBody>
      </p:sp>
    </p:spTree>
    <p:extLst>
      <p:ext uri="{BB962C8B-B14F-4D97-AF65-F5344CB8AC3E}">
        <p14:creationId xmlns:p14="http://schemas.microsoft.com/office/powerpoint/2010/main" val="3626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709C30-E019-2606-9B50-97E4BF2D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449"/>
            <a:ext cx="9144000" cy="5815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ED790-1859-A123-23FC-C568FFF8741E}"/>
              </a:ext>
            </a:extLst>
          </p:cNvPr>
          <p:cNvSpPr txBox="1"/>
          <p:nvPr/>
        </p:nvSpPr>
        <p:spPr>
          <a:xfrm>
            <a:off x="448986" y="6336551"/>
            <a:ext cx="4615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Data from the Insurance Information Institute</a:t>
            </a:r>
          </a:p>
        </p:txBody>
      </p:sp>
    </p:spTree>
    <p:extLst>
      <p:ext uri="{BB962C8B-B14F-4D97-AF65-F5344CB8AC3E}">
        <p14:creationId xmlns:p14="http://schemas.microsoft.com/office/powerpoint/2010/main" val="1390684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686C-E48E-1166-2543-A6AF7818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BA68-F225-47DB-C09F-E1F5EA7FC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Climate change has already rendered suspect 	historically based hazard models</a:t>
            </a:r>
          </a:p>
          <a:p>
            <a:r>
              <a:rPr lang="en-US" dirty="0"/>
              <a:t> Atmospheric and climate modelers are 	starting to apply physics-based models to 	natural hazard risk</a:t>
            </a:r>
          </a:p>
          <a:p>
            <a:r>
              <a:rPr lang="en-US" dirty="0"/>
              <a:t> The insurance/reinsurance industry can help 	accelerate the transition to physics-based 	CAT modeling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3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DFE78-EEAC-C943-42EA-1C0B92A1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08" y="1827946"/>
            <a:ext cx="8229600" cy="1143000"/>
          </a:xfrm>
        </p:spPr>
        <p:txBody>
          <a:bodyPr/>
          <a:lstStyle/>
          <a:p>
            <a:r>
              <a:rPr lang="en-US" dirty="0"/>
              <a:t>Spare Slides</a:t>
            </a:r>
          </a:p>
        </p:txBody>
      </p:sp>
    </p:spTree>
    <p:extLst>
      <p:ext uri="{BB962C8B-B14F-4D97-AF65-F5344CB8AC3E}">
        <p14:creationId xmlns:p14="http://schemas.microsoft.com/office/powerpoint/2010/main" val="2187944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F4B6AD-ABA1-ED79-8CC6-AEE8C37FB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449"/>
            <a:ext cx="9144000" cy="5815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97581-AA95-2D86-FBDE-3705406DB4F4}"/>
              </a:ext>
            </a:extLst>
          </p:cNvPr>
          <p:cNvSpPr txBox="1"/>
          <p:nvPr/>
        </p:nvSpPr>
        <p:spPr>
          <a:xfrm>
            <a:off x="448986" y="6336551"/>
            <a:ext cx="4615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from the Insurance Information Institute</a:t>
            </a:r>
          </a:p>
        </p:txBody>
      </p:sp>
    </p:spTree>
    <p:extLst>
      <p:ext uri="{BB962C8B-B14F-4D97-AF65-F5344CB8AC3E}">
        <p14:creationId xmlns:p14="http://schemas.microsoft.com/office/powerpoint/2010/main" val="286485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590662-5D9C-1640-544F-BC958E937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449"/>
            <a:ext cx="9144000" cy="5815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A58705-4D2B-3194-8559-F8E3E956B294}"/>
              </a:ext>
            </a:extLst>
          </p:cNvPr>
          <p:cNvSpPr txBox="1"/>
          <p:nvPr/>
        </p:nvSpPr>
        <p:spPr>
          <a:xfrm>
            <a:off x="448986" y="6336551"/>
            <a:ext cx="4615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Data from the Insurance Information Institute</a:t>
            </a:r>
          </a:p>
        </p:txBody>
      </p:sp>
    </p:spTree>
    <p:extLst>
      <p:ext uri="{BB962C8B-B14F-4D97-AF65-F5344CB8AC3E}">
        <p14:creationId xmlns:p14="http://schemas.microsoft.com/office/powerpoint/2010/main" val="2752620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CF170D-5FE6-525D-1977-9933C99FF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5" y="959462"/>
            <a:ext cx="7885295" cy="589853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F32357-6142-13BC-B6FD-505EC0CB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359"/>
            <a:ext cx="8229600" cy="75474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effectLst/>
              </a:rPr>
              <a:t>U.S. Hurricane Fatalities, 1963-2022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D2893-E2DC-D008-FC72-64D8C19CD3F7}"/>
              </a:ext>
            </a:extLst>
          </p:cNvPr>
          <p:cNvSpPr txBox="1"/>
          <p:nvPr/>
        </p:nvSpPr>
        <p:spPr>
          <a:xfrm>
            <a:off x="246395" y="6252963"/>
            <a:ext cx="8016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 Rappaport (BAMS, 2014) updated by Brennan (August 8, 2023, AMA blog)</a:t>
            </a:r>
          </a:p>
        </p:txBody>
      </p:sp>
    </p:spTree>
    <p:extLst>
      <p:ext uri="{BB962C8B-B14F-4D97-AF65-F5344CB8AC3E}">
        <p14:creationId xmlns:p14="http://schemas.microsoft.com/office/powerpoint/2010/main" val="3649446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428D9F-D5ED-B4FF-EDAD-5DAD6D633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"/>
            <a:ext cx="9144000" cy="666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472E2-F090-A068-C205-B059DB476B10}"/>
              </a:ext>
            </a:extLst>
          </p:cNvPr>
          <p:cNvSpPr txBox="1"/>
          <p:nvPr/>
        </p:nvSpPr>
        <p:spPr>
          <a:xfrm>
            <a:off x="-104034" y="153314"/>
            <a:ext cx="1527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GLOBAL</a:t>
            </a:r>
          </a:p>
        </p:txBody>
      </p:sp>
    </p:spTree>
    <p:extLst>
      <p:ext uri="{BB962C8B-B14F-4D97-AF65-F5344CB8AC3E}">
        <p14:creationId xmlns:p14="http://schemas.microsoft.com/office/powerpoint/2010/main" val="259163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67B5-14E6-614C-EE5F-0A0AAFD1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Two trends to contend with: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8DEA-951A-C59B-9800-43621176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1978"/>
            <a:ext cx="7886700" cy="2374044"/>
          </a:xfrm>
        </p:spPr>
        <p:txBody>
          <a:bodyPr/>
          <a:lstStyle/>
          <a:p>
            <a:r>
              <a:rPr lang="en-US" dirty="0"/>
              <a:t> Demographic</a:t>
            </a:r>
          </a:p>
          <a:p>
            <a:endParaRPr lang="en-US" dirty="0"/>
          </a:p>
          <a:p>
            <a:r>
              <a:rPr lang="en-US" dirty="0"/>
              <a:t>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33160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A0CD2-B1DF-D41C-8CFA-FBF44F5D3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16"/>
            <a:ext cx="9144000" cy="6029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F3A330-4FF8-FDF1-ABBF-14A5CA369AAE}"/>
              </a:ext>
            </a:extLst>
          </p:cNvPr>
          <p:cNvSpPr txBox="1"/>
          <p:nvPr/>
        </p:nvSpPr>
        <p:spPr>
          <a:xfrm>
            <a:off x="257908" y="6189785"/>
            <a:ext cx="27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Source:  New York Times</a:t>
            </a:r>
          </a:p>
        </p:txBody>
      </p:sp>
    </p:spTree>
    <p:extLst>
      <p:ext uri="{BB962C8B-B14F-4D97-AF65-F5344CB8AC3E}">
        <p14:creationId xmlns:p14="http://schemas.microsoft.com/office/powerpoint/2010/main" val="2279431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89FEF-21EF-4268-BDA7-2520E6E56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852"/>
            <a:ext cx="9144000" cy="6294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6258F5-A775-69F2-BEDC-B3630CDCAA75}"/>
              </a:ext>
            </a:extLst>
          </p:cNvPr>
          <p:cNvSpPr txBox="1"/>
          <p:nvPr/>
        </p:nvSpPr>
        <p:spPr>
          <a:xfrm>
            <a:off x="257908" y="6189785"/>
            <a:ext cx="27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Source:  New York Times</a:t>
            </a:r>
          </a:p>
        </p:txBody>
      </p:sp>
    </p:spTree>
    <p:extLst>
      <p:ext uri="{BB962C8B-B14F-4D97-AF65-F5344CB8AC3E}">
        <p14:creationId xmlns:p14="http://schemas.microsoft.com/office/powerpoint/2010/main" val="3371428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el2.potx" id="{250AC1EA-DA14-4220-9E36-111C7C5F504E}" vid="{0FB28C82-03FD-43C2-9C06-BBD8F4212DC3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3.xml><?xml version="1.0" encoding="utf-8"?>
<a:theme xmlns:a="http://schemas.openxmlformats.org/drawingml/2006/main" name="2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1232</TotalTime>
  <Words>1003</Words>
  <Application>Microsoft Office PowerPoint</Application>
  <PresentationFormat>On-screen Show (4:3)</PresentationFormat>
  <Paragraphs>105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-apple-system</vt:lpstr>
      <vt:lpstr>Arial</vt:lpstr>
      <vt:lpstr>Calibri</vt:lpstr>
      <vt:lpstr>Calibri Light</vt:lpstr>
      <vt:lpstr>Helvetica</vt:lpstr>
      <vt:lpstr>Helvetica Light</vt:lpstr>
      <vt:lpstr>Roboto</vt:lpstr>
      <vt:lpstr>Office Theme</vt:lpstr>
      <vt:lpstr>6_Office Theme</vt:lpstr>
      <vt:lpstr>2_Ariel</vt:lpstr>
      <vt:lpstr>10_Office Theme</vt:lpstr>
      <vt:lpstr>1_Ariel</vt:lpstr>
      <vt:lpstr>1_Office Theme</vt:lpstr>
      <vt:lpstr>2_Office Theme</vt:lpstr>
      <vt:lpstr>12_Office Theme</vt:lpstr>
      <vt:lpstr>The Changing Risk Landscape</vt:lpstr>
      <vt:lpstr>The Changing Landscape of Weather and Climate Perils</vt:lpstr>
      <vt:lpstr>PowerPoint Presentation</vt:lpstr>
      <vt:lpstr>PowerPoint Presentation</vt:lpstr>
      <vt:lpstr>U.S. Hurricane Fatalities, 1963-2022</vt:lpstr>
      <vt:lpstr>PowerPoint Presentation</vt:lpstr>
      <vt:lpstr>Two trends to contend with: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Trends in Perils</vt:lpstr>
      <vt:lpstr>PowerPoint Presentation</vt:lpstr>
      <vt:lpstr>PowerPoint Presentation</vt:lpstr>
      <vt:lpstr>PowerPoint Presentation</vt:lpstr>
      <vt:lpstr>PowerPoint Presentation</vt:lpstr>
      <vt:lpstr>Flawed Basis of Current Risk Modeling</vt:lpstr>
      <vt:lpstr>PowerPoint Presentation</vt:lpstr>
      <vt:lpstr>PowerPoint Presentation</vt:lpstr>
      <vt:lpstr>This problem led to the development of several methods of “downscaling” tropical cyclones from global analyses/models</vt:lpstr>
      <vt:lpstr>PowerPoint Presentation</vt:lpstr>
      <vt:lpstr>PowerPoint Presentation</vt:lpstr>
      <vt:lpstr>Cumulative Distribution of Storm Lifetime Peak Wind Speed, with Sample of 1755 Synthetic Tracks</vt:lpstr>
      <vt:lpstr>PowerPoint Presentation</vt:lpstr>
      <vt:lpstr>Modeling Business Performance (Very Simple Case)</vt:lpstr>
      <vt:lpstr>Here is 100 of 10,000 time series of the company’s capital over 100 years:</vt:lpstr>
      <vt:lpstr>PowerPoint Presentation</vt:lpstr>
      <vt:lpstr>While we are making progress bringing physics to bear on estimating current and future TC risk, we are not as advanced on other perils such as:</vt:lpstr>
      <vt:lpstr>Summary</vt:lpstr>
      <vt:lpstr>Spare Slides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Kerry Emanuel</dc:creator>
  <cp:lastModifiedBy>Kerry Emanuel</cp:lastModifiedBy>
  <cp:revision>21</cp:revision>
  <dcterms:created xsi:type="dcterms:W3CDTF">2024-10-04T15:28:48Z</dcterms:created>
  <dcterms:modified xsi:type="dcterms:W3CDTF">2024-10-05T12:01:50Z</dcterms:modified>
</cp:coreProperties>
</file>