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1" r:id="rId5"/>
    <p:sldMasterId id="2147483723" r:id="rId6"/>
  </p:sldMasterIdLst>
  <p:notesMasterIdLst>
    <p:notesMasterId r:id="rId67"/>
  </p:notesMasterIdLst>
  <p:sldIdLst>
    <p:sldId id="256" r:id="rId7"/>
    <p:sldId id="259" r:id="rId8"/>
    <p:sldId id="260" r:id="rId9"/>
    <p:sldId id="258" r:id="rId10"/>
    <p:sldId id="261" r:id="rId11"/>
    <p:sldId id="262" r:id="rId12"/>
    <p:sldId id="367" r:id="rId13"/>
    <p:sldId id="264" r:id="rId14"/>
    <p:sldId id="461" r:id="rId15"/>
    <p:sldId id="265" r:id="rId16"/>
    <p:sldId id="257" r:id="rId17"/>
    <p:sldId id="368" r:id="rId18"/>
    <p:sldId id="373" r:id="rId19"/>
    <p:sldId id="278" r:id="rId20"/>
    <p:sldId id="279" r:id="rId21"/>
    <p:sldId id="374" r:id="rId22"/>
    <p:sldId id="280" r:id="rId23"/>
    <p:sldId id="448" r:id="rId24"/>
    <p:sldId id="449" r:id="rId25"/>
    <p:sldId id="369" r:id="rId26"/>
    <p:sldId id="371" r:id="rId27"/>
    <p:sldId id="372" r:id="rId28"/>
    <p:sldId id="370" r:id="rId29"/>
    <p:sldId id="462" r:id="rId30"/>
    <p:sldId id="293" r:id="rId31"/>
    <p:sldId id="294" r:id="rId32"/>
    <p:sldId id="295" r:id="rId33"/>
    <p:sldId id="463" r:id="rId34"/>
    <p:sldId id="376" r:id="rId35"/>
    <p:sldId id="286" r:id="rId36"/>
    <p:sldId id="287" r:id="rId37"/>
    <p:sldId id="429" r:id="rId38"/>
    <p:sldId id="450" r:id="rId39"/>
    <p:sldId id="451" r:id="rId40"/>
    <p:sldId id="392" r:id="rId41"/>
    <p:sldId id="452" r:id="rId42"/>
    <p:sldId id="454" r:id="rId43"/>
    <p:sldId id="464" r:id="rId44"/>
    <p:sldId id="465" r:id="rId45"/>
    <p:sldId id="466" r:id="rId46"/>
    <p:sldId id="467" r:id="rId47"/>
    <p:sldId id="455" r:id="rId48"/>
    <p:sldId id="457" r:id="rId49"/>
    <p:sldId id="444" r:id="rId50"/>
    <p:sldId id="456" r:id="rId51"/>
    <p:sldId id="469" r:id="rId52"/>
    <p:sldId id="377" r:id="rId53"/>
    <p:sldId id="378" r:id="rId54"/>
    <p:sldId id="379" r:id="rId55"/>
    <p:sldId id="380" r:id="rId56"/>
    <p:sldId id="470" r:id="rId57"/>
    <p:sldId id="468" r:id="rId58"/>
    <p:sldId id="471" r:id="rId59"/>
    <p:sldId id="472" r:id="rId60"/>
    <p:sldId id="458" r:id="rId61"/>
    <p:sldId id="459" r:id="rId62"/>
    <p:sldId id="473" r:id="rId63"/>
    <p:sldId id="474" r:id="rId64"/>
    <p:sldId id="475" r:id="rId65"/>
    <p:sldId id="476"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97" d="100"/>
          <a:sy n="97" d="100"/>
        </p:scale>
        <p:origin x="2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76BC1E-824B-44E7-A74E-1165B2E15B66}" type="datetimeFigureOut">
              <a:rPr lang="en-US" smtClean="0"/>
              <a:t>6/18/2022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2390B-5E6D-4268-9C9E-62C20F04FDA2}" type="slidenum">
              <a:rPr lang="en-US" smtClean="0"/>
              <a:t>‹#›</a:t>
            </a:fld>
            <a:endParaRPr lang="en-US"/>
          </a:p>
        </p:txBody>
      </p:sp>
    </p:spTree>
    <p:extLst>
      <p:ext uri="{BB962C8B-B14F-4D97-AF65-F5344CB8AC3E}">
        <p14:creationId xmlns:p14="http://schemas.microsoft.com/office/powerpoint/2010/main" val="250528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35D477-8633-4697-AF68-249ADFDEE0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420737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96425-264B-4B6B-B004-B5F4EEF31E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EB3833-E8F1-4743-B95D-DB95DA0525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724282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8A6A6F-6514-4D4E-991E-DC6B4D6F32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952601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899525-2C4B-48FB-AD38-D1CD31451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541004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3B1B43-8B98-4B8F-B983-B130F7A9C6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686023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AE307F-932C-41CE-83D6-66501E59C5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92088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132294-4218-42A9-8178-335D09367D52}" type="slidenum">
              <a:rPr lang="en-US" smtClean="0"/>
              <a:pPr fontAlgn="base">
                <a:spcBef>
                  <a:spcPct val="0"/>
                </a:spcBef>
                <a:spcAft>
                  <a:spcPct val="0"/>
                </a:spcAft>
                <a:defRPr/>
              </a:pPr>
              <a:t>30</a:t>
            </a:fld>
            <a:endParaRPr 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8F3A36-009C-495B-9A60-450874CCDC45}" type="slidenum">
              <a:rPr lang="en-US" smtClean="0"/>
              <a:pPr fontAlgn="base">
                <a:spcBef>
                  <a:spcPct val="0"/>
                </a:spcBef>
                <a:spcAft>
                  <a:spcPct val="0"/>
                </a:spcAft>
                <a:defRPr/>
              </a:pPr>
              <a:t>31</a:t>
            </a:fld>
            <a:endParaRPr lang="en-US"/>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255BE3-B4D6-40A6-9E0A-7E1C73F1F47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634782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72139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44474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41873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2154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101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587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4659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5686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9522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8207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758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28356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4546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5488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457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CF61A5-9220-4104-8C41-A3BFE98442E0}" type="slidenum">
              <a:rPr lang="en-US"/>
              <a:pPr/>
              <a:t>‹#›</a:t>
            </a:fld>
            <a:endParaRPr lang="en-US"/>
          </a:p>
        </p:txBody>
      </p:sp>
    </p:spTree>
    <p:extLst>
      <p:ext uri="{BB962C8B-B14F-4D97-AF65-F5344CB8AC3E}">
        <p14:creationId xmlns:p14="http://schemas.microsoft.com/office/powerpoint/2010/main" val="354232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B9DA1E-F26B-4D15-A9CD-420F1E94DB4F}" type="slidenum">
              <a:rPr lang="en-US"/>
              <a:pPr/>
              <a:t>‹#›</a:t>
            </a:fld>
            <a:endParaRPr lang="en-US"/>
          </a:p>
        </p:txBody>
      </p:sp>
    </p:spTree>
    <p:extLst>
      <p:ext uri="{BB962C8B-B14F-4D97-AF65-F5344CB8AC3E}">
        <p14:creationId xmlns:p14="http://schemas.microsoft.com/office/powerpoint/2010/main" val="4004183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00E258-02EE-43AB-8ABF-EDE581B4684D}" type="slidenum">
              <a:rPr lang="en-US"/>
              <a:pPr/>
              <a:t>‹#›</a:t>
            </a:fld>
            <a:endParaRPr lang="en-US"/>
          </a:p>
        </p:txBody>
      </p:sp>
    </p:spTree>
    <p:extLst>
      <p:ext uri="{BB962C8B-B14F-4D97-AF65-F5344CB8AC3E}">
        <p14:creationId xmlns:p14="http://schemas.microsoft.com/office/powerpoint/2010/main" val="571045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EDA3F5-1226-4BE4-8DF9-0A1811DC6F0F}" type="slidenum">
              <a:rPr lang="en-US"/>
              <a:pPr/>
              <a:t>‹#›</a:t>
            </a:fld>
            <a:endParaRPr lang="en-US"/>
          </a:p>
        </p:txBody>
      </p:sp>
    </p:spTree>
    <p:extLst>
      <p:ext uri="{BB962C8B-B14F-4D97-AF65-F5344CB8AC3E}">
        <p14:creationId xmlns:p14="http://schemas.microsoft.com/office/powerpoint/2010/main" val="795676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6506AE0-3F1E-41CD-B3D1-0781EF3D352B}" type="slidenum">
              <a:rPr lang="en-US"/>
              <a:pPr/>
              <a:t>‹#›</a:t>
            </a:fld>
            <a:endParaRPr lang="en-US"/>
          </a:p>
        </p:txBody>
      </p:sp>
    </p:spTree>
    <p:extLst>
      <p:ext uri="{BB962C8B-B14F-4D97-AF65-F5344CB8AC3E}">
        <p14:creationId xmlns:p14="http://schemas.microsoft.com/office/powerpoint/2010/main" val="3053272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A199FA4-44A6-47D3-AC1B-9A7A2B597722}" type="slidenum">
              <a:rPr lang="en-US"/>
              <a:pPr/>
              <a:t>‹#›</a:t>
            </a:fld>
            <a:endParaRPr lang="en-US"/>
          </a:p>
        </p:txBody>
      </p:sp>
    </p:spTree>
    <p:extLst>
      <p:ext uri="{BB962C8B-B14F-4D97-AF65-F5344CB8AC3E}">
        <p14:creationId xmlns:p14="http://schemas.microsoft.com/office/powerpoint/2010/main" val="4221438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27D2A0D-7D5C-46E7-90F7-C107FA576FFE}" type="slidenum">
              <a:rPr lang="en-US"/>
              <a:pPr/>
              <a:t>‹#›</a:t>
            </a:fld>
            <a:endParaRPr lang="en-US"/>
          </a:p>
        </p:txBody>
      </p:sp>
    </p:spTree>
    <p:extLst>
      <p:ext uri="{BB962C8B-B14F-4D97-AF65-F5344CB8AC3E}">
        <p14:creationId xmlns:p14="http://schemas.microsoft.com/office/powerpoint/2010/main" val="736391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169519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13058F4-F319-42EC-A445-021DACCB8CAD}" type="slidenum">
              <a:rPr lang="en-US"/>
              <a:pPr/>
              <a:t>‹#›</a:t>
            </a:fld>
            <a:endParaRPr lang="en-US"/>
          </a:p>
        </p:txBody>
      </p:sp>
    </p:spTree>
    <p:extLst>
      <p:ext uri="{BB962C8B-B14F-4D97-AF65-F5344CB8AC3E}">
        <p14:creationId xmlns:p14="http://schemas.microsoft.com/office/powerpoint/2010/main" val="374930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A8BEE74-9A8C-4B4B-92AF-0927D87E0B05}" type="slidenum">
              <a:rPr lang="en-US"/>
              <a:pPr/>
              <a:t>‹#›</a:t>
            </a:fld>
            <a:endParaRPr lang="en-US"/>
          </a:p>
        </p:txBody>
      </p:sp>
    </p:spTree>
    <p:extLst>
      <p:ext uri="{BB962C8B-B14F-4D97-AF65-F5344CB8AC3E}">
        <p14:creationId xmlns:p14="http://schemas.microsoft.com/office/powerpoint/2010/main" val="1353969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DCE9A42-D81B-4EFE-A481-E567649BE8D3}" type="slidenum">
              <a:rPr lang="en-US"/>
              <a:pPr/>
              <a:t>‹#›</a:t>
            </a:fld>
            <a:endParaRPr lang="en-US"/>
          </a:p>
        </p:txBody>
      </p:sp>
    </p:spTree>
    <p:extLst>
      <p:ext uri="{BB962C8B-B14F-4D97-AF65-F5344CB8AC3E}">
        <p14:creationId xmlns:p14="http://schemas.microsoft.com/office/powerpoint/2010/main" val="1443175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A3D0C52-1913-4F1A-B644-AAF571270F85}" type="slidenum">
              <a:rPr lang="en-US"/>
              <a:pPr/>
              <a:t>‹#›</a:t>
            </a:fld>
            <a:endParaRPr lang="en-US"/>
          </a:p>
        </p:txBody>
      </p:sp>
    </p:spTree>
    <p:extLst>
      <p:ext uri="{BB962C8B-B14F-4D97-AF65-F5344CB8AC3E}">
        <p14:creationId xmlns:p14="http://schemas.microsoft.com/office/powerpoint/2010/main" val="1995578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D1587D3-1BE5-4F66-BFC1-6991A140224A}" type="slidenum">
              <a:rPr lang="en-US"/>
              <a:pPr>
                <a:defRPr/>
              </a:pPr>
              <a:t>‹#›</a:t>
            </a:fld>
            <a:endParaRPr lang="en-US"/>
          </a:p>
        </p:txBody>
      </p:sp>
    </p:spTree>
    <p:extLst>
      <p:ext uri="{BB962C8B-B14F-4D97-AF65-F5344CB8AC3E}">
        <p14:creationId xmlns:p14="http://schemas.microsoft.com/office/powerpoint/2010/main" val="1620326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pPr>
                <a:defRPr/>
              </a:pPr>
              <a:t>6/18/2022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pPr>
                <a:defRPr/>
              </a:pPr>
              <a:t>‹#›</a:t>
            </a:fld>
            <a:endParaRPr lang="en-US"/>
          </a:p>
        </p:txBody>
      </p:sp>
    </p:spTree>
    <p:extLst>
      <p:ext uri="{BB962C8B-B14F-4D97-AF65-F5344CB8AC3E}">
        <p14:creationId xmlns:p14="http://schemas.microsoft.com/office/powerpoint/2010/main" val="2155904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pPr>
                <a:defRPr/>
              </a:pPr>
              <a:t>6/18/2022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pPr>
                <a:defRPr/>
              </a:pPr>
              <a:t>‹#›</a:t>
            </a:fld>
            <a:endParaRPr lang="en-US"/>
          </a:p>
        </p:txBody>
      </p:sp>
    </p:spTree>
    <p:extLst>
      <p:ext uri="{BB962C8B-B14F-4D97-AF65-F5344CB8AC3E}">
        <p14:creationId xmlns:p14="http://schemas.microsoft.com/office/powerpoint/2010/main" val="2046989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pPr>
                <a:defRPr/>
              </a:pPr>
              <a:t>6/18/2022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pPr>
                <a:defRPr/>
              </a:pPr>
              <a:t>‹#›</a:t>
            </a:fld>
            <a:endParaRPr lang="en-US"/>
          </a:p>
        </p:txBody>
      </p:sp>
    </p:spTree>
    <p:extLst>
      <p:ext uri="{BB962C8B-B14F-4D97-AF65-F5344CB8AC3E}">
        <p14:creationId xmlns:p14="http://schemas.microsoft.com/office/powerpoint/2010/main" val="134872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pPr>
                <a:defRPr/>
              </a:pPr>
              <a:t>6/18/2022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pPr>
                <a:defRPr/>
              </a:pPr>
              <a:t>‹#›</a:t>
            </a:fld>
            <a:endParaRPr lang="en-US"/>
          </a:p>
        </p:txBody>
      </p:sp>
    </p:spTree>
    <p:extLst>
      <p:ext uri="{BB962C8B-B14F-4D97-AF65-F5344CB8AC3E}">
        <p14:creationId xmlns:p14="http://schemas.microsoft.com/office/powerpoint/2010/main" val="669798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pPr>
                <a:defRPr/>
              </a:pPr>
              <a:t>6/18/2022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pPr>
                <a:defRPr/>
              </a:pPr>
              <a:t>‹#›</a:t>
            </a:fld>
            <a:endParaRPr lang="en-US"/>
          </a:p>
        </p:txBody>
      </p:sp>
    </p:spTree>
    <p:extLst>
      <p:ext uri="{BB962C8B-B14F-4D97-AF65-F5344CB8AC3E}">
        <p14:creationId xmlns:p14="http://schemas.microsoft.com/office/powerpoint/2010/main" val="58458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6050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pPr>
                <a:defRPr/>
              </a:pPr>
              <a:t>6/18/2022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pPr>
                <a:defRPr/>
              </a:pPr>
              <a:t>‹#›</a:t>
            </a:fld>
            <a:endParaRPr lang="en-US"/>
          </a:p>
        </p:txBody>
      </p:sp>
    </p:spTree>
    <p:extLst>
      <p:ext uri="{BB962C8B-B14F-4D97-AF65-F5344CB8AC3E}">
        <p14:creationId xmlns:p14="http://schemas.microsoft.com/office/powerpoint/2010/main" val="32713956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pPr>
                <a:defRPr/>
              </a:pPr>
              <a:t>6/18/2022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pPr>
                <a:defRPr/>
              </a:pPr>
              <a:t>‹#›</a:t>
            </a:fld>
            <a:endParaRPr lang="en-US"/>
          </a:p>
        </p:txBody>
      </p:sp>
    </p:spTree>
    <p:extLst>
      <p:ext uri="{BB962C8B-B14F-4D97-AF65-F5344CB8AC3E}">
        <p14:creationId xmlns:p14="http://schemas.microsoft.com/office/powerpoint/2010/main" val="34943885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pPr>
                <a:defRPr/>
              </a:pPr>
              <a:t>6/18/2022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pPr>
                <a:defRPr/>
              </a:pPr>
              <a:t>‹#›</a:t>
            </a:fld>
            <a:endParaRPr lang="en-US"/>
          </a:p>
        </p:txBody>
      </p:sp>
    </p:spTree>
    <p:extLst>
      <p:ext uri="{BB962C8B-B14F-4D97-AF65-F5344CB8AC3E}">
        <p14:creationId xmlns:p14="http://schemas.microsoft.com/office/powerpoint/2010/main" val="1965854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pPr>
                <a:defRPr/>
              </a:pPr>
              <a:t>6/18/2022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pPr>
                <a:defRPr/>
              </a:pPr>
              <a:t>‹#›</a:t>
            </a:fld>
            <a:endParaRPr lang="en-US"/>
          </a:p>
        </p:txBody>
      </p:sp>
    </p:spTree>
    <p:extLst>
      <p:ext uri="{BB962C8B-B14F-4D97-AF65-F5344CB8AC3E}">
        <p14:creationId xmlns:p14="http://schemas.microsoft.com/office/powerpoint/2010/main" val="2499719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pPr>
                <a:defRPr/>
              </a:pPr>
              <a:t>6/18/2022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pPr>
                <a:defRPr/>
              </a:pPr>
              <a:t>‹#›</a:t>
            </a:fld>
            <a:endParaRPr lang="en-US"/>
          </a:p>
        </p:txBody>
      </p:sp>
    </p:spTree>
    <p:extLst>
      <p:ext uri="{BB962C8B-B14F-4D97-AF65-F5344CB8AC3E}">
        <p14:creationId xmlns:p14="http://schemas.microsoft.com/office/powerpoint/2010/main" val="875584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pPr>
                <a:defRPr/>
              </a:pPr>
              <a:t>6/18/2022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pPr>
                <a:defRPr/>
              </a:pPr>
              <a:t>‹#›</a:t>
            </a:fld>
            <a:endParaRPr lang="en-US"/>
          </a:p>
        </p:txBody>
      </p:sp>
    </p:spTree>
    <p:extLst>
      <p:ext uri="{BB962C8B-B14F-4D97-AF65-F5344CB8AC3E}">
        <p14:creationId xmlns:p14="http://schemas.microsoft.com/office/powerpoint/2010/main" val="1412703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pPr>
                <a:defRPr/>
              </a:pPr>
              <a:t>‹#›</a:t>
            </a:fld>
            <a:endParaRPr lang="en-US" dirty="0"/>
          </a:p>
        </p:txBody>
      </p:sp>
    </p:spTree>
    <p:extLst>
      <p:ext uri="{BB962C8B-B14F-4D97-AF65-F5344CB8AC3E}">
        <p14:creationId xmlns:p14="http://schemas.microsoft.com/office/powerpoint/2010/main" val="53422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pPr>
                <a:defRPr/>
              </a:pPr>
              <a:t>‹#›</a:t>
            </a:fld>
            <a:endParaRPr lang="en-US"/>
          </a:p>
        </p:txBody>
      </p:sp>
    </p:spTree>
    <p:extLst>
      <p:ext uri="{BB962C8B-B14F-4D97-AF65-F5344CB8AC3E}">
        <p14:creationId xmlns:p14="http://schemas.microsoft.com/office/powerpoint/2010/main" val="2060810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D5FE111-A825-4EE6-9F36-E5660A1EAD49}"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15801285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5FE111-A825-4EE6-9F36-E5660A1EAD49}"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243441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6/18/2022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30083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5FE111-A825-4EE6-9F36-E5660A1EAD49}"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10073015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5FE111-A825-4EE6-9F36-E5660A1EAD49}"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4264772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5FE111-A825-4EE6-9F36-E5660A1EAD49}" type="datetimeFigureOut">
              <a:rPr lang="en-US" smtClean="0"/>
              <a:t>6/18/2022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2990005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5FE111-A825-4EE6-9F36-E5660A1EAD49}" type="datetimeFigureOut">
              <a:rPr lang="en-US" smtClean="0"/>
              <a:t>6/18/2022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2699929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5FE111-A825-4EE6-9F36-E5660A1EAD49}" type="datetimeFigureOut">
              <a:rPr lang="en-US" smtClean="0"/>
              <a:t>6/18/2022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19779763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D5FE111-A825-4EE6-9F36-E5660A1EAD49}"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21612937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D5FE111-A825-4EE6-9F36-E5660A1EAD49}"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4090288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5FE111-A825-4EE6-9F36-E5660A1EAD49}"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2653000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5FE111-A825-4EE6-9F36-E5660A1EAD49}"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3935648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6/18/2022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5617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6/18/2022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2723175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6/18/2022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907962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6/18/2022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21239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6/18/2022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2718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6/18/2022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8054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6/18/2022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78681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6/18/2022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4289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6/18/2022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0692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6/18/2022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25225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6/18/2022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07293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6/18/2022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677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6/18/2022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6371909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6262863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12838239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98181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34846387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7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2842930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13229772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9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951500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8511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84453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tiff"/><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6.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6/18/2022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2002295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2750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105D5C8-632D-4A12-AF43-07EFFA1F736A}" type="slidenum">
              <a:rPr lang="en-US"/>
              <a:pPr/>
              <a:t>‹#›</a:t>
            </a:fld>
            <a:endParaRPr lang="en-US"/>
          </a:p>
        </p:txBody>
      </p:sp>
    </p:spTree>
    <p:extLst>
      <p:ext uri="{BB962C8B-B14F-4D97-AF65-F5344CB8AC3E}">
        <p14:creationId xmlns:p14="http://schemas.microsoft.com/office/powerpoint/2010/main" val="28766464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pPr>
                <a:defRPr/>
              </a:pPr>
              <a:t>6/18/2022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pPr>
                <a:defRPr/>
              </a:pPr>
              <a:t>‹#›</a:t>
            </a:fld>
            <a:endParaRPr lang="en-US"/>
          </a:p>
        </p:txBody>
      </p:sp>
    </p:spTree>
    <p:extLst>
      <p:ext uri="{BB962C8B-B14F-4D97-AF65-F5344CB8AC3E}">
        <p14:creationId xmlns:p14="http://schemas.microsoft.com/office/powerpoint/2010/main" val="5149620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D5FE111-A825-4EE6-9F36-E5660A1EAD49}" type="datetimeFigureOut">
              <a:rPr lang="en-US" smtClean="0"/>
              <a:t>6/18/2022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47AECB-6C3C-4478-BE73-2694A4915A23}" type="slidenum">
              <a:rPr lang="en-US" smtClean="0"/>
              <a:t>‹#›</a:t>
            </a:fld>
            <a:endParaRPr lang="en-US"/>
          </a:p>
        </p:txBody>
      </p:sp>
    </p:spTree>
    <p:extLst>
      <p:ext uri="{BB962C8B-B14F-4D97-AF65-F5344CB8AC3E}">
        <p14:creationId xmlns:p14="http://schemas.microsoft.com/office/powerpoint/2010/main" val="179847213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6/18/2022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287590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33.wmf"/><Relationship Id="rId5" Type="http://schemas.openxmlformats.org/officeDocument/2006/relationships/oleObject" Target="../embeddings/oleObject2.bin"/><Relationship Id="rId4" Type="http://schemas.openxmlformats.org/officeDocument/2006/relationships/image" Target="../media/image32.wmf"/></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54.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image" Target="../media/image46.jpg"/><Relationship Id="rId1" Type="http://schemas.openxmlformats.org/officeDocument/2006/relationships/slideLayout" Target="../slideLayouts/slideLayout13.xml"/><Relationship Id="rId6" Type="http://schemas.openxmlformats.org/officeDocument/2006/relationships/image" Target="../media/image48.wmf"/><Relationship Id="rId5" Type="http://schemas.openxmlformats.org/officeDocument/2006/relationships/oleObject" Target="../embeddings/oleObject4.bin"/><Relationship Id="rId4" Type="http://schemas.openxmlformats.org/officeDocument/2006/relationships/image" Target="../media/image47.w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0913-BEBF-40E6-B5A4-403D26B848BE}"/>
              </a:ext>
            </a:extLst>
          </p:cNvPr>
          <p:cNvSpPr>
            <a:spLocks noGrp="1"/>
          </p:cNvSpPr>
          <p:nvPr>
            <p:ph type="ctrTitle"/>
          </p:nvPr>
        </p:nvSpPr>
        <p:spPr/>
        <p:txBody>
          <a:bodyPr>
            <a:normAutofit fontScale="90000"/>
          </a:bodyPr>
          <a:lstStyle/>
          <a:p>
            <a:r>
              <a:rPr lang="en-US" b="1" dirty="0">
                <a:effectLst>
                  <a:outerShdw blurRad="38100" dist="38100" dir="2700000" algn="tl">
                    <a:srgbClr val="000000">
                      <a:alpha val="43137"/>
                    </a:srgbClr>
                  </a:outerShdw>
                </a:effectLst>
              </a:rPr>
              <a:t>The Enduring Enigma of Tropical Cyclone Formation</a:t>
            </a:r>
          </a:p>
        </p:txBody>
      </p:sp>
      <p:sp>
        <p:nvSpPr>
          <p:cNvPr id="3" name="Subtitle 2">
            <a:extLst>
              <a:ext uri="{FF2B5EF4-FFF2-40B4-BE49-F238E27FC236}">
                <a16:creationId xmlns:a16="http://schemas.microsoft.com/office/drawing/2014/main" id="{CEE475CB-7086-4FAD-8314-D05CEA8CAA9F}"/>
              </a:ext>
            </a:extLst>
          </p:cNvPr>
          <p:cNvSpPr>
            <a:spLocks noGrp="1"/>
          </p:cNvSpPr>
          <p:nvPr>
            <p:ph type="subTitle" idx="1"/>
          </p:nvPr>
        </p:nvSpPr>
        <p:spPr>
          <a:xfrm>
            <a:off x="1143000" y="4079875"/>
            <a:ext cx="6858000" cy="1655762"/>
          </a:xfrm>
        </p:spPr>
        <p:txBody>
          <a:bodyPr/>
          <a:lstStyle/>
          <a:p>
            <a:r>
              <a:rPr lang="en-US" b="1" dirty="0"/>
              <a:t>Kerry Emanuel</a:t>
            </a:r>
          </a:p>
          <a:p>
            <a:r>
              <a:rPr lang="en-US" b="1" dirty="0"/>
              <a:t>MIT</a:t>
            </a:r>
          </a:p>
        </p:txBody>
      </p:sp>
    </p:spTree>
    <p:extLst>
      <p:ext uri="{BB962C8B-B14F-4D97-AF65-F5344CB8AC3E}">
        <p14:creationId xmlns:p14="http://schemas.microsoft.com/office/powerpoint/2010/main" val="2544864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recorder-tue-jun-14-2022-08-40-13">
            <a:hlinkClick r:id="" action="ppaction://media"/>
            <a:extLst>
              <a:ext uri="{FF2B5EF4-FFF2-40B4-BE49-F238E27FC236}">
                <a16:creationId xmlns:a16="http://schemas.microsoft.com/office/drawing/2014/main" id="{173CA539-4A93-7056-EE2A-B552D8BD7A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18514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7E87DB-8863-90EC-5E13-54DAC715B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47" y="375138"/>
            <a:ext cx="8326160" cy="5863004"/>
          </a:xfrm>
          <a:prstGeom prst="rect">
            <a:avLst/>
          </a:prstGeom>
        </p:spPr>
      </p:pic>
    </p:spTree>
    <p:extLst>
      <p:ext uri="{BB962C8B-B14F-4D97-AF65-F5344CB8AC3E}">
        <p14:creationId xmlns:p14="http://schemas.microsoft.com/office/powerpoint/2010/main" val="1568078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9975E8D2-FCEC-1D46-8D09-2BFEF4567C81}"/>
              </a:ext>
            </a:extLst>
          </p:cNvPr>
          <p:cNvSpPr>
            <a:spLocks noGrp="1"/>
          </p:cNvSpPr>
          <p:nvPr>
            <p:ph idx="1"/>
          </p:nvPr>
        </p:nvSpPr>
        <p:spPr>
          <a:xfrm>
            <a:off x="628650" y="1825625"/>
            <a:ext cx="7886700" cy="3089275"/>
          </a:xfrm>
        </p:spPr>
        <p:txBody>
          <a:bodyPr/>
          <a:lstStyle/>
          <a:p>
            <a:pPr>
              <a:spcBef>
                <a:spcPts val="3000"/>
              </a:spcBef>
            </a:pPr>
            <a:r>
              <a:rPr lang="en-US" dirty="0"/>
              <a:t>  </a:t>
            </a:r>
            <a:r>
              <a:rPr lang="en-US" dirty="0">
                <a:solidFill>
                  <a:schemeClr val="bg1">
                    <a:lumMod val="75000"/>
                  </a:schemeClr>
                </a:solidFill>
              </a:rPr>
              <a:t>Tropical cyclone climatology</a:t>
            </a:r>
          </a:p>
          <a:p>
            <a:pPr>
              <a:spcBef>
                <a:spcPts val="3000"/>
              </a:spcBef>
            </a:pPr>
            <a:r>
              <a:rPr lang="en-US" dirty="0">
                <a:solidFill>
                  <a:schemeClr val="bg1">
                    <a:lumMod val="75000"/>
                  </a:schemeClr>
                </a:solidFill>
              </a:rPr>
              <a:t>  Life cycle</a:t>
            </a:r>
          </a:p>
          <a:p>
            <a:pPr>
              <a:spcBef>
                <a:spcPts val="3000"/>
              </a:spcBef>
            </a:pPr>
            <a:r>
              <a:rPr lang="en-US" dirty="0"/>
              <a:t>  History of genesis research</a:t>
            </a:r>
          </a:p>
        </p:txBody>
      </p:sp>
    </p:spTree>
    <p:extLst>
      <p:ext uri="{BB962C8B-B14F-4D97-AF65-F5344CB8AC3E}">
        <p14:creationId xmlns:p14="http://schemas.microsoft.com/office/powerpoint/2010/main" val="1376629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20050824"/>
          <p:cNvPicPr>
            <a:picLocks noGrp="1" noChangeAspect="1" noChangeArrowheads="1"/>
          </p:cNvPicPr>
          <p:nvPr>
            <p:ph idx="1"/>
          </p:nvPr>
        </p:nvPicPr>
        <p:blipFill>
          <a:blip r:embed="rId3" cstate="print">
            <a:lum bright="26000" contrast="-56000"/>
          </a:blip>
          <a:srcRect l="8438" t="18750" r="8438" b="18750"/>
          <a:stretch>
            <a:fillRect/>
          </a:stretch>
        </p:blipFill>
        <p:spPr>
          <a:xfrm>
            <a:off x="0" y="0"/>
            <a:ext cx="9144000" cy="6858000"/>
          </a:xfrm>
          <a:noFill/>
        </p:spPr>
      </p:pic>
      <p:sp>
        <p:nvSpPr>
          <p:cNvPr id="143364" name="Rectangle 4"/>
          <p:cNvSpPr>
            <a:spLocks noGrp="1" noChangeArrowheads="1"/>
          </p:cNvSpPr>
          <p:nvPr>
            <p:ph type="title"/>
          </p:nvPr>
        </p:nvSpPr>
        <p:spPr>
          <a:xfrm>
            <a:off x="381000" y="1676400"/>
            <a:ext cx="8305800" cy="2286000"/>
          </a:xfrm>
        </p:spPr>
        <p:txBody>
          <a:bodyPr rtlCol="0">
            <a:noAutofit/>
          </a:bodyPr>
          <a:lstStyle/>
          <a:p>
            <a:pPr eaLnBrk="1" fontAlgn="auto" hangingPunct="1">
              <a:spcAft>
                <a:spcPts val="0"/>
              </a:spcAft>
              <a:defRPr/>
            </a:pPr>
            <a:r>
              <a:rPr lang="en-US" sz="3600" b="1" dirty="0">
                <a:solidFill>
                  <a:srgbClr val="0033CC"/>
                </a:solidFill>
                <a:effectLst>
                  <a:outerShdw blurRad="38100" dist="38100" dir="2700000" algn="tl">
                    <a:srgbClr val="000000">
                      <a:alpha val="43137"/>
                    </a:srgbClr>
                  </a:outerShdw>
                </a:effectLst>
                <a:latin typeface="Arial" pitchFamily="34" charset="0"/>
                <a:cs typeface="Arial" pitchFamily="34" charset="0"/>
              </a:rPr>
              <a:t>Two Distinct Threads of Genesis and Maintenance Theories</a:t>
            </a:r>
          </a:p>
        </p:txBody>
      </p:sp>
    </p:spTree>
    <p:extLst>
      <p:ext uri="{BB962C8B-B14F-4D97-AF65-F5344CB8AC3E}">
        <p14:creationId xmlns:p14="http://schemas.microsoft.com/office/powerpoint/2010/main" val="418500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754293" y="338853"/>
            <a:ext cx="7886700" cy="3702655"/>
          </a:xfrm>
        </p:spPr>
        <p:txBody>
          <a:bodyPr>
            <a:normAutofit fontScale="70000" lnSpcReduction="20000"/>
          </a:bodyPr>
          <a:lstStyle/>
          <a:p>
            <a:r>
              <a:rPr lang="en-US" b="1" dirty="0"/>
              <a:t>  TC formation as a mode of release of conditional instability</a:t>
            </a:r>
          </a:p>
          <a:p>
            <a:endParaRPr lang="en-US" dirty="0"/>
          </a:p>
          <a:p>
            <a:pPr lvl="1"/>
            <a:r>
              <a:rPr lang="en-US" dirty="0"/>
              <a:t>Espy (1841), </a:t>
            </a:r>
            <a:r>
              <a:rPr lang="en-US" i="1" dirty="0"/>
              <a:t>The Philosophy of Storms</a:t>
            </a:r>
          </a:p>
          <a:p>
            <a:pPr lvl="1"/>
            <a:endParaRPr lang="en-US" i="1" dirty="0"/>
          </a:p>
          <a:p>
            <a:pPr lvl="1"/>
            <a:r>
              <a:rPr lang="en-US" dirty="0" err="1"/>
              <a:t>Palmén</a:t>
            </a:r>
            <a:r>
              <a:rPr lang="en-US" dirty="0"/>
              <a:t> (1948), </a:t>
            </a:r>
            <a:r>
              <a:rPr lang="en-US" i="1" dirty="0"/>
              <a:t>On the formation and structure of tropical 	hurricanes</a:t>
            </a:r>
          </a:p>
          <a:p>
            <a:pPr lvl="1"/>
            <a:endParaRPr lang="en-US" i="1" dirty="0"/>
          </a:p>
          <a:p>
            <a:pPr lvl="1"/>
            <a:r>
              <a:rPr lang="en-US" dirty="0" err="1"/>
              <a:t>Charney</a:t>
            </a:r>
            <a:r>
              <a:rPr lang="en-US" dirty="0"/>
              <a:t> and </a:t>
            </a:r>
            <a:r>
              <a:rPr lang="en-US" dirty="0" err="1"/>
              <a:t>Eliassen</a:t>
            </a:r>
            <a:r>
              <a:rPr lang="en-US" dirty="0"/>
              <a:t> (1964): </a:t>
            </a:r>
            <a:r>
              <a:rPr lang="en-US" i="1" dirty="0"/>
              <a:t>On the growth of the hurricane 	depression</a:t>
            </a:r>
          </a:p>
          <a:p>
            <a:pPr lvl="1"/>
            <a:endParaRPr lang="en-US" i="1" dirty="0"/>
          </a:p>
          <a:p>
            <a:pPr lvl="1"/>
            <a:r>
              <a:rPr lang="en-US" dirty="0"/>
              <a:t>Yamasaki (1968): </a:t>
            </a:r>
            <a:r>
              <a:rPr lang="en-US" i="1" dirty="0"/>
              <a:t>Numerical simulation of tropical cyclone 	development with the use of primitive equations</a:t>
            </a:r>
          </a:p>
          <a:p>
            <a:pPr marL="0" indent="0">
              <a:buNone/>
            </a:pPr>
            <a:endParaRPr lang="en-US" dirty="0"/>
          </a:p>
        </p:txBody>
      </p:sp>
      <p:sp>
        <p:nvSpPr>
          <p:cNvPr id="5" name="Text Box 6"/>
          <p:cNvSpPr txBox="1">
            <a:spLocks noChangeArrowheads="1"/>
          </p:cNvSpPr>
          <p:nvPr/>
        </p:nvSpPr>
        <p:spPr bwMode="auto">
          <a:xfrm>
            <a:off x="255358" y="3687901"/>
            <a:ext cx="8458200" cy="3170099"/>
          </a:xfrm>
          <a:prstGeom prst="rect">
            <a:avLst/>
          </a:prstGeom>
          <a:noFill/>
          <a:ln w="9525">
            <a:noFill/>
            <a:miter lim="800000"/>
            <a:headEnd/>
            <a:tailEnd/>
          </a:ln>
        </p:spPr>
        <p:txBody>
          <a:bodyPr>
            <a:spAutoFit/>
          </a:bodyPr>
          <a:lstStyle/>
          <a:p>
            <a:pPr>
              <a:spcBef>
                <a:spcPct val="50000"/>
              </a:spcBef>
            </a:pPr>
            <a:r>
              <a:rPr lang="en-US" sz="2000" b="1" i="1" dirty="0">
                <a:solidFill>
                  <a:srgbClr val="0033CC"/>
                </a:solidFill>
                <a:latin typeface="Arial" pitchFamily="34" charset="0"/>
                <a:cs typeface="Arial" pitchFamily="34" charset="0"/>
              </a:rPr>
              <a:t>Example: </a:t>
            </a:r>
          </a:p>
          <a:p>
            <a:pPr>
              <a:spcBef>
                <a:spcPct val="50000"/>
              </a:spcBef>
            </a:pPr>
            <a:r>
              <a:rPr lang="en-US" sz="2000" dirty="0">
                <a:solidFill>
                  <a:srgbClr val="0033CC"/>
                </a:solidFill>
                <a:latin typeface="Arial" pitchFamily="34" charset="0"/>
                <a:cs typeface="Arial" pitchFamily="34" charset="0"/>
              </a:rPr>
              <a:t>	Numerous cumulonimbus clouds warm and gradually moisten their environment. This warming…produces a pressure fall at the surface, because warm air weighs less than cool air. The slowly converging horizontal winds near the surface respond to this slight drop of pressure by accelerating inward. But the increased inflow produces increased lifting, so that the thunderstorms become more numerous and intense. The feedback loop is now established. </a:t>
            </a:r>
          </a:p>
          <a:p>
            <a:pPr>
              <a:spcBef>
                <a:spcPct val="50000"/>
              </a:spcBef>
            </a:pPr>
            <a:r>
              <a:rPr lang="en-US" sz="2000" dirty="0">
                <a:solidFill>
                  <a:srgbClr val="0033CC"/>
                </a:solidFill>
                <a:latin typeface="Arial" pitchFamily="34" charset="0"/>
                <a:cs typeface="Arial" pitchFamily="34" charset="0"/>
              </a:rPr>
              <a:t>			-- from a textbook published in the late 1970s</a:t>
            </a:r>
          </a:p>
        </p:txBody>
      </p:sp>
    </p:spTree>
    <p:extLst>
      <p:ext uri="{BB962C8B-B14F-4D97-AF65-F5344CB8AC3E}">
        <p14:creationId xmlns:p14="http://schemas.microsoft.com/office/powerpoint/2010/main" val="275917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228600" y="381000"/>
            <a:ext cx="8763000" cy="107721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0033CC"/>
                </a:solidFill>
                <a:effectLst/>
                <a:uLnTx/>
                <a:uFillTx/>
                <a:latin typeface="Arial" pitchFamily="34" charset="0"/>
                <a:ea typeface="+mn-ea"/>
                <a:cs typeface="Arial" pitchFamily="34" charset="0"/>
              </a:rPr>
              <a:t>Already in 1901 J</a:t>
            </a:r>
            <a:r>
              <a:rPr lang="en-US" sz="3200" b="1" i="1" dirty="0" err="1">
                <a:solidFill>
                  <a:srgbClr val="0033CC"/>
                </a:solidFill>
                <a:latin typeface="Arial" pitchFamily="34" charset="0"/>
                <a:cs typeface="Arial" pitchFamily="34" charset="0"/>
              </a:rPr>
              <a:t>ulius</a:t>
            </a:r>
            <a:r>
              <a:rPr kumimoji="0" lang="en-US" sz="3200" b="1" i="1" u="none" strike="noStrike" kern="1200" cap="none" spc="0" normalizeH="0" baseline="0" noProof="0" dirty="0">
                <a:ln>
                  <a:noFill/>
                </a:ln>
                <a:solidFill>
                  <a:srgbClr val="0033CC"/>
                </a:solidFill>
                <a:effectLst/>
                <a:uLnTx/>
                <a:uFillTx/>
                <a:latin typeface="Arial" pitchFamily="34" charset="0"/>
                <a:ea typeface="+mn-ea"/>
                <a:cs typeface="Arial" pitchFamily="34" charset="0"/>
              </a:rPr>
              <a:t> von Hann</a:t>
            </a:r>
            <a:r>
              <a:rPr lang="en-US" sz="3200" b="1" i="1" dirty="0">
                <a:solidFill>
                  <a:srgbClr val="0033CC"/>
                </a:solidFill>
                <a:latin typeface="Arial" pitchFamily="34" charset="0"/>
                <a:cs typeface="Arial" pitchFamily="34" charset="0"/>
              </a:rPr>
              <a:t> voiced an objection:</a:t>
            </a:r>
            <a:endParaRPr kumimoji="0" lang="en-US" sz="3200" b="1" i="1" u="none" strike="noStrike" kern="1200" cap="none" spc="0" normalizeH="0" baseline="0" noProof="0" dirty="0">
              <a:ln>
                <a:noFill/>
              </a:ln>
              <a:solidFill>
                <a:srgbClr val="0033CC"/>
              </a:solidFill>
              <a:effectLst/>
              <a:uLnTx/>
              <a:uFillTx/>
              <a:latin typeface="Arial" pitchFamily="34" charset="0"/>
              <a:ea typeface="+mn-ea"/>
              <a:cs typeface="Arial" pitchFamily="34" charset="0"/>
            </a:endParaRPr>
          </a:p>
        </p:txBody>
      </p:sp>
      <p:sp>
        <p:nvSpPr>
          <p:cNvPr id="22531" name="Text Box 5"/>
          <p:cNvSpPr txBox="1">
            <a:spLocks noChangeArrowheads="1"/>
          </p:cNvSpPr>
          <p:nvPr/>
        </p:nvSpPr>
        <p:spPr bwMode="auto">
          <a:xfrm>
            <a:off x="381000" y="1905000"/>
            <a:ext cx="8382000" cy="280076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Arial" pitchFamily="34" charset="0"/>
                <a:ea typeface="+mn-ea"/>
                <a:cs typeface="Arial" pitchFamily="34" charset="0"/>
              </a:rPr>
              <a:t>“Since a thundercloud does not give any appreciable pressure fall [at the surface] but even a pressure rise, it would be unreasonable to assume that a magnifying of this process would cause the strongest pressure falls known”</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pitchFamily="34" charset="0"/>
                <a:ea typeface="+mn-ea"/>
                <a:cs typeface="Arial" pitchFamily="34" charset="0"/>
              </a:rPr>
              <a:t>             -- As paraphrased by Bergeron, QJRMS, 1954</a:t>
            </a:r>
          </a:p>
        </p:txBody>
      </p:sp>
    </p:spTree>
    <p:extLst>
      <p:ext uri="{BB962C8B-B14F-4D97-AF65-F5344CB8AC3E}">
        <p14:creationId xmlns:p14="http://schemas.microsoft.com/office/powerpoint/2010/main" val="3951752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cstate="print"/>
          <a:srcRect/>
          <a:stretch>
            <a:fillRect/>
          </a:stretch>
        </p:blipFill>
        <p:spPr bwMode="auto">
          <a:xfrm>
            <a:off x="1905000" y="1524000"/>
            <a:ext cx="5505450" cy="4568825"/>
          </a:xfrm>
          <a:prstGeom prst="rect">
            <a:avLst/>
          </a:prstGeom>
          <a:noFill/>
          <a:ln w="9525">
            <a:noFill/>
            <a:miter lim="800000"/>
            <a:headEnd/>
            <a:tailEnd/>
          </a:ln>
        </p:spPr>
      </p:pic>
      <p:sp>
        <p:nvSpPr>
          <p:cNvPr id="23555" name="Text Box 5"/>
          <p:cNvSpPr txBox="1">
            <a:spLocks noChangeArrowheads="1"/>
          </p:cNvSpPr>
          <p:nvPr/>
        </p:nvSpPr>
        <p:spPr bwMode="auto">
          <a:xfrm>
            <a:off x="1981200" y="838200"/>
            <a:ext cx="5715000" cy="4572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Diagram from Bergeron, QJRMS, 1954</a:t>
            </a:r>
          </a:p>
        </p:txBody>
      </p:sp>
      <p:sp>
        <p:nvSpPr>
          <p:cNvPr id="23556" name="Line 7"/>
          <p:cNvSpPr>
            <a:spLocks noChangeShapeType="1"/>
          </p:cNvSpPr>
          <p:nvPr/>
        </p:nvSpPr>
        <p:spPr bwMode="auto">
          <a:xfrm flipV="1">
            <a:off x="7239000" y="2438400"/>
            <a:ext cx="0" cy="99060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557" name="Line 8"/>
          <p:cNvSpPr>
            <a:spLocks noChangeShapeType="1"/>
          </p:cNvSpPr>
          <p:nvPr/>
        </p:nvSpPr>
        <p:spPr bwMode="auto">
          <a:xfrm>
            <a:off x="7239000" y="3429000"/>
            <a:ext cx="838200" cy="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558" name="Text Box 10"/>
          <p:cNvSpPr txBox="1">
            <a:spLocks noChangeArrowheads="1"/>
          </p:cNvSpPr>
          <p:nvPr/>
        </p:nvSpPr>
        <p:spPr bwMode="auto">
          <a:xfrm>
            <a:off x="8077200" y="3200400"/>
            <a:ext cx="381000" cy="3968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x</a:t>
            </a:r>
          </a:p>
        </p:txBody>
      </p:sp>
      <p:sp>
        <p:nvSpPr>
          <p:cNvPr id="23559" name="Text Box 11"/>
          <p:cNvSpPr txBox="1">
            <a:spLocks noChangeArrowheads="1"/>
          </p:cNvSpPr>
          <p:nvPr/>
        </p:nvSpPr>
        <p:spPr bwMode="auto">
          <a:xfrm>
            <a:off x="7086600" y="2057400"/>
            <a:ext cx="381000" cy="3968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z</a:t>
            </a:r>
          </a:p>
        </p:txBody>
      </p:sp>
      <p:sp>
        <p:nvSpPr>
          <p:cNvPr id="23560" name="Line 12"/>
          <p:cNvSpPr>
            <a:spLocks noChangeShapeType="1"/>
          </p:cNvSpPr>
          <p:nvPr/>
        </p:nvSpPr>
        <p:spPr bwMode="auto">
          <a:xfrm flipV="1">
            <a:off x="7162800" y="4495800"/>
            <a:ext cx="0" cy="106680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561" name="Line 13"/>
          <p:cNvSpPr>
            <a:spLocks noChangeShapeType="1"/>
          </p:cNvSpPr>
          <p:nvPr/>
        </p:nvSpPr>
        <p:spPr bwMode="auto">
          <a:xfrm>
            <a:off x="7162800" y="5562600"/>
            <a:ext cx="914400" cy="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562" name="Text Box 14"/>
          <p:cNvSpPr txBox="1">
            <a:spLocks noChangeArrowheads="1"/>
          </p:cNvSpPr>
          <p:nvPr/>
        </p:nvSpPr>
        <p:spPr bwMode="auto">
          <a:xfrm>
            <a:off x="8077200" y="5334000"/>
            <a:ext cx="381000" cy="3968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x</a:t>
            </a:r>
          </a:p>
        </p:txBody>
      </p:sp>
      <p:sp>
        <p:nvSpPr>
          <p:cNvPr id="23563" name="Text Box 15"/>
          <p:cNvSpPr txBox="1">
            <a:spLocks noChangeArrowheads="1"/>
          </p:cNvSpPr>
          <p:nvPr/>
        </p:nvSpPr>
        <p:spPr bwMode="auto">
          <a:xfrm>
            <a:off x="7010400" y="4038600"/>
            <a:ext cx="381000" cy="3968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y</a:t>
            </a:r>
          </a:p>
        </p:txBody>
      </p:sp>
    </p:spTree>
    <p:extLst>
      <p:ext uri="{BB962C8B-B14F-4D97-AF65-F5344CB8AC3E}">
        <p14:creationId xmlns:p14="http://schemas.microsoft.com/office/powerpoint/2010/main" val="1268862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754293" y="338853"/>
            <a:ext cx="7886700" cy="4261068"/>
          </a:xfrm>
        </p:spPr>
        <p:txBody>
          <a:bodyPr>
            <a:normAutofit fontScale="62500" lnSpcReduction="20000"/>
          </a:bodyPr>
          <a:lstStyle/>
          <a:p>
            <a:r>
              <a:rPr lang="en-US" b="1" dirty="0"/>
              <a:t>  TC formation as a surface flux-driven phenomenon</a:t>
            </a:r>
          </a:p>
          <a:p>
            <a:endParaRPr lang="en-US" dirty="0"/>
          </a:p>
          <a:p>
            <a:pPr lvl="1"/>
            <a:r>
              <a:rPr lang="en-US" dirty="0"/>
              <a:t>Riehl (1950): </a:t>
            </a:r>
            <a:r>
              <a:rPr lang="en-US" i="1" dirty="0"/>
              <a:t>A model for hurricane formation</a:t>
            </a:r>
          </a:p>
          <a:p>
            <a:pPr lvl="1"/>
            <a:endParaRPr lang="en-US" i="1" dirty="0"/>
          </a:p>
          <a:p>
            <a:pPr lvl="1"/>
            <a:r>
              <a:rPr lang="en-US" dirty="0"/>
              <a:t>Kleinschmidt (1951): </a:t>
            </a:r>
            <a:r>
              <a:rPr lang="en-US" i="1" dirty="0"/>
              <a:t>Principles of the theory of tropical cyclones (in 	German)</a:t>
            </a:r>
          </a:p>
          <a:p>
            <a:pPr lvl="1"/>
            <a:endParaRPr lang="en-US" i="1" dirty="0"/>
          </a:p>
          <a:p>
            <a:pPr lvl="1"/>
            <a:r>
              <a:rPr lang="en-US" dirty="0"/>
              <a:t>Ooyama (1969): </a:t>
            </a:r>
            <a:r>
              <a:rPr lang="en-US" i="1" dirty="0"/>
              <a:t>Numerical simulation of the life cycle of tropical 	cyclones </a:t>
            </a:r>
            <a:r>
              <a:rPr lang="en-US" dirty="0"/>
              <a:t>(Note:  A foot in both camps)</a:t>
            </a:r>
          </a:p>
          <a:p>
            <a:pPr lvl="1"/>
            <a:endParaRPr lang="en-US" i="1" dirty="0"/>
          </a:p>
          <a:p>
            <a:pPr lvl="1"/>
            <a:r>
              <a:rPr lang="en-US" dirty="0"/>
              <a:t>Rosenthal (1971): </a:t>
            </a:r>
            <a:r>
              <a:rPr lang="en-US" i="1" dirty="0"/>
              <a:t>The response of a tropical cyclone model to 	variations in boundary layer parameters, initial conditions, lateral 	boundary conditions, and domain size</a:t>
            </a:r>
          </a:p>
          <a:p>
            <a:pPr marL="342900" lvl="1" indent="0">
              <a:buNone/>
            </a:pPr>
            <a:endParaRPr lang="en-US" i="1" dirty="0"/>
          </a:p>
          <a:p>
            <a:pPr lvl="1"/>
            <a:r>
              <a:rPr lang="en-US" dirty="0"/>
              <a:t>Gray (1975):  </a:t>
            </a:r>
            <a:r>
              <a:rPr lang="en-US" i="1" dirty="0"/>
              <a:t>Tropical Cyclone Genesis. (First to note role of cloud-	radiation interactions)</a:t>
            </a:r>
          </a:p>
        </p:txBody>
      </p:sp>
      <p:sp>
        <p:nvSpPr>
          <p:cNvPr id="2" name="TextBox 1"/>
          <p:cNvSpPr txBox="1"/>
          <p:nvPr/>
        </p:nvSpPr>
        <p:spPr>
          <a:xfrm>
            <a:off x="376928" y="4341655"/>
            <a:ext cx="8201680" cy="2246769"/>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Example:</a:t>
            </a:r>
          </a:p>
          <a:p>
            <a:endParaRPr lang="en-US" sz="2000" dirty="0">
              <a:solidFill>
                <a:srgbClr val="0000FF"/>
              </a:solidFill>
              <a:latin typeface="Arial" panose="020B0604020202020204" pitchFamily="34" charset="0"/>
              <a:cs typeface="Arial" panose="020B0604020202020204" pitchFamily="34" charset="0"/>
            </a:endParaRPr>
          </a:p>
          <a:p>
            <a:r>
              <a:rPr lang="en-US" sz="2000" i="1" dirty="0">
                <a:solidFill>
                  <a:srgbClr val="0000FF"/>
                </a:solidFill>
                <a:latin typeface="Arial" panose="020B0604020202020204" pitchFamily="34" charset="0"/>
                <a:cs typeface="Arial" panose="020B0604020202020204" pitchFamily="34" charset="0"/>
              </a:rPr>
              <a:t>The heat removed from the sea by the storm is the basic energy</a:t>
            </a:r>
          </a:p>
          <a:p>
            <a:r>
              <a:rPr lang="en-US" sz="2000" i="1" dirty="0">
                <a:solidFill>
                  <a:srgbClr val="0000FF"/>
                </a:solidFill>
                <a:latin typeface="Arial" panose="020B0604020202020204" pitchFamily="34" charset="0"/>
                <a:cs typeface="Arial" panose="020B0604020202020204" pitchFamily="34" charset="0"/>
              </a:rPr>
              <a:t>source of typhoon. In comparison to it, the latent heat of the water vapor, which the air carries with it from the outside, plays no more than a secondary role.  </a:t>
            </a:r>
          </a:p>
          <a:p>
            <a:r>
              <a:rPr lang="en-US" sz="2000" i="1" dirty="0">
                <a:solidFill>
                  <a:srgbClr val="0000FF"/>
                </a:solidFill>
                <a:latin typeface="Arial" panose="020B0604020202020204" pitchFamily="34" charset="0"/>
                <a:cs typeface="Arial" panose="020B0604020202020204" pitchFamily="34" charset="0"/>
              </a:rPr>
              <a:t>				- </a:t>
            </a:r>
            <a:r>
              <a:rPr lang="en-US" sz="2000" dirty="0">
                <a:solidFill>
                  <a:srgbClr val="0000FF"/>
                </a:solidFill>
                <a:latin typeface="Arial" panose="020B0604020202020204" pitchFamily="34" charset="0"/>
                <a:cs typeface="Arial" panose="020B0604020202020204" pitchFamily="34" charset="0"/>
              </a:rPr>
              <a:t>Ernst Kleinschmidt, 1951</a:t>
            </a:r>
          </a:p>
        </p:txBody>
      </p:sp>
    </p:spTree>
    <p:extLst>
      <p:ext uri="{BB962C8B-B14F-4D97-AF65-F5344CB8AC3E}">
        <p14:creationId xmlns:p14="http://schemas.microsoft.com/office/powerpoint/2010/main" val="129753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9975E8D2-FCEC-1D46-8D09-2BFEF4567C81}"/>
              </a:ext>
            </a:extLst>
          </p:cNvPr>
          <p:cNvSpPr>
            <a:spLocks noGrp="1"/>
          </p:cNvSpPr>
          <p:nvPr>
            <p:ph idx="1"/>
          </p:nvPr>
        </p:nvSpPr>
        <p:spPr/>
        <p:txBody>
          <a:bodyPr/>
          <a:lstStyle/>
          <a:p>
            <a:pPr>
              <a:spcBef>
                <a:spcPts val="3000"/>
              </a:spcBef>
            </a:pPr>
            <a:r>
              <a:rPr lang="en-US" dirty="0"/>
              <a:t>  </a:t>
            </a:r>
            <a:r>
              <a:rPr lang="en-US" dirty="0">
                <a:solidFill>
                  <a:schemeClr val="bg2">
                    <a:lumMod val="75000"/>
                  </a:schemeClr>
                </a:solidFill>
              </a:rPr>
              <a:t>Tropical cyclone climatology</a:t>
            </a:r>
          </a:p>
          <a:p>
            <a:pPr>
              <a:spcBef>
                <a:spcPts val="3000"/>
              </a:spcBef>
            </a:pPr>
            <a:r>
              <a:rPr lang="en-US" dirty="0">
                <a:solidFill>
                  <a:schemeClr val="bg2">
                    <a:lumMod val="75000"/>
                  </a:schemeClr>
                </a:solidFill>
              </a:rPr>
              <a:t>  Life cycle</a:t>
            </a:r>
          </a:p>
          <a:p>
            <a:pPr>
              <a:spcBef>
                <a:spcPts val="3000"/>
              </a:spcBef>
            </a:pPr>
            <a:r>
              <a:rPr lang="en-US" dirty="0">
                <a:solidFill>
                  <a:schemeClr val="bg2">
                    <a:lumMod val="75000"/>
                  </a:schemeClr>
                </a:solidFill>
              </a:rPr>
              <a:t>  History of genesis research</a:t>
            </a:r>
          </a:p>
          <a:p>
            <a:pPr>
              <a:spcBef>
                <a:spcPts val="3000"/>
              </a:spcBef>
            </a:pPr>
            <a:r>
              <a:rPr lang="en-US" dirty="0"/>
              <a:t>  Micro vs. macro views</a:t>
            </a:r>
          </a:p>
          <a:p>
            <a:pPr marL="0" indent="0">
              <a:spcBef>
                <a:spcPts val="3000"/>
              </a:spcBef>
              <a:buNone/>
            </a:pPr>
            <a:endParaRPr lang="en-US" dirty="0"/>
          </a:p>
        </p:txBody>
      </p:sp>
    </p:spTree>
    <p:extLst>
      <p:ext uri="{BB962C8B-B14F-4D97-AF65-F5344CB8AC3E}">
        <p14:creationId xmlns:p14="http://schemas.microsoft.com/office/powerpoint/2010/main" val="3052246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0913-BEBF-40E6-B5A4-403D26B848BE}"/>
              </a:ext>
            </a:extLst>
          </p:cNvPr>
          <p:cNvSpPr>
            <a:spLocks noGrp="1"/>
          </p:cNvSpPr>
          <p:nvPr>
            <p:ph type="title"/>
          </p:nvPr>
        </p:nvSpPr>
        <p:spPr>
          <a:xfrm>
            <a:off x="628650" y="1213741"/>
            <a:ext cx="7886700" cy="1325563"/>
          </a:xfrm>
        </p:spPr>
        <p:txBody>
          <a:bodyPr>
            <a:normAutofit/>
          </a:bodyPr>
          <a:lstStyle/>
          <a:p>
            <a:pPr algn="ctr"/>
            <a:r>
              <a:rPr lang="en-US" dirty="0"/>
              <a:t>The Local View</a:t>
            </a:r>
          </a:p>
        </p:txBody>
      </p:sp>
    </p:spTree>
    <p:extLst>
      <p:ext uri="{BB962C8B-B14F-4D97-AF65-F5344CB8AC3E}">
        <p14:creationId xmlns:p14="http://schemas.microsoft.com/office/powerpoint/2010/main" val="1426580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9975E8D2-FCEC-1D46-8D09-2BFEF4567C81}"/>
              </a:ext>
            </a:extLst>
          </p:cNvPr>
          <p:cNvSpPr>
            <a:spLocks noGrp="1"/>
          </p:cNvSpPr>
          <p:nvPr>
            <p:ph idx="1"/>
          </p:nvPr>
        </p:nvSpPr>
        <p:spPr/>
        <p:txBody>
          <a:bodyPr/>
          <a:lstStyle/>
          <a:p>
            <a:pPr>
              <a:spcBef>
                <a:spcPts val="3000"/>
              </a:spcBef>
            </a:pPr>
            <a:r>
              <a:rPr lang="en-US" dirty="0"/>
              <a:t>  Tropical cyclone climatology</a:t>
            </a:r>
          </a:p>
          <a:p>
            <a:pPr>
              <a:spcBef>
                <a:spcPts val="3000"/>
              </a:spcBef>
            </a:pPr>
            <a:r>
              <a:rPr lang="en-US" dirty="0"/>
              <a:t>  Life cycle</a:t>
            </a:r>
          </a:p>
          <a:p>
            <a:pPr>
              <a:spcBef>
                <a:spcPts val="3000"/>
              </a:spcBef>
            </a:pPr>
            <a:r>
              <a:rPr lang="en-US" dirty="0"/>
              <a:t>  History of genesis research</a:t>
            </a:r>
          </a:p>
          <a:p>
            <a:pPr>
              <a:spcBef>
                <a:spcPts val="3000"/>
              </a:spcBef>
            </a:pPr>
            <a:r>
              <a:rPr lang="en-US" dirty="0"/>
              <a:t>  Micro vs. macro views</a:t>
            </a:r>
          </a:p>
          <a:p>
            <a:pPr>
              <a:spcBef>
                <a:spcPts val="3000"/>
              </a:spcBef>
            </a:pPr>
            <a:r>
              <a:rPr lang="en-US" dirty="0"/>
              <a:t>  Three views on global genesis rates</a:t>
            </a:r>
          </a:p>
          <a:p>
            <a:pPr>
              <a:spcBef>
                <a:spcPts val="3000"/>
              </a:spcBef>
            </a:pPr>
            <a:r>
              <a:rPr lang="en-US" dirty="0"/>
              <a:t>  Summary</a:t>
            </a:r>
          </a:p>
        </p:txBody>
      </p:sp>
    </p:spTree>
    <p:extLst>
      <p:ext uri="{BB962C8B-B14F-4D97-AF65-F5344CB8AC3E}">
        <p14:creationId xmlns:p14="http://schemas.microsoft.com/office/powerpoint/2010/main" val="185406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2839-5099-D2E0-E505-B9744D30CEB3}"/>
              </a:ext>
            </a:extLst>
          </p:cNvPr>
          <p:cNvSpPr>
            <a:spLocks noGrp="1"/>
          </p:cNvSpPr>
          <p:nvPr>
            <p:ph type="title"/>
          </p:nvPr>
        </p:nvSpPr>
        <p:spPr/>
        <p:txBody>
          <a:bodyPr/>
          <a:lstStyle/>
          <a:p>
            <a:pPr algn="ctr"/>
            <a:r>
              <a:rPr lang="en-US" dirty="0"/>
              <a:t>Tropical Experiment in Mexico (TEXMEX)</a:t>
            </a:r>
          </a:p>
        </p:txBody>
      </p:sp>
      <p:sp>
        <p:nvSpPr>
          <p:cNvPr id="3" name="TextBox 2">
            <a:extLst>
              <a:ext uri="{FF2B5EF4-FFF2-40B4-BE49-F238E27FC236}">
                <a16:creationId xmlns:a16="http://schemas.microsoft.com/office/drawing/2014/main" id="{873A0CE7-D56E-4B9F-8B29-4636C99FC4FF}"/>
              </a:ext>
            </a:extLst>
          </p:cNvPr>
          <p:cNvSpPr txBox="1"/>
          <p:nvPr/>
        </p:nvSpPr>
        <p:spPr>
          <a:xfrm>
            <a:off x="695325" y="1803112"/>
            <a:ext cx="76581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Summer of 1991</a:t>
            </a:r>
          </a:p>
        </p:txBody>
      </p:sp>
      <p:pic>
        <p:nvPicPr>
          <p:cNvPr id="4" name="Picture 3">
            <a:extLst>
              <a:ext uri="{FF2B5EF4-FFF2-40B4-BE49-F238E27FC236}">
                <a16:creationId xmlns:a16="http://schemas.microsoft.com/office/drawing/2014/main" id="{DA22F0F5-8B29-2921-DA50-AD08CB980013}"/>
              </a:ext>
            </a:extLst>
          </p:cNvPr>
          <p:cNvPicPr>
            <a:picLocks noChangeAspect="1"/>
          </p:cNvPicPr>
          <p:nvPr/>
        </p:nvPicPr>
        <p:blipFill>
          <a:blip r:embed="rId2"/>
          <a:stretch>
            <a:fillRect/>
          </a:stretch>
        </p:blipFill>
        <p:spPr>
          <a:xfrm>
            <a:off x="876300" y="2397412"/>
            <a:ext cx="7143750" cy="3505200"/>
          </a:xfrm>
          <a:prstGeom prst="rect">
            <a:avLst/>
          </a:prstGeom>
        </p:spPr>
      </p:pic>
    </p:spTree>
    <p:extLst>
      <p:ext uri="{BB962C8B-B14F-4D97-AF65-F5344CB8AC3E}">
        <p14:creationId xmlns:p14="http://schemas.microsoft.com/office/powerpoint/2010/main" val="751241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E55274-206C-25F7-CEF6-A92979197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24" y="662823"/>
            <a:ext cx="7897951" cy="5170403"/>
          </a:xfrm>
          <a:prstGeom prst="rect">
            <a:avLst/>
          </a:prstGeom>
        </p:spPr>
      </p:pic>
      <p:sp>
        <p:nvSpPr>
          <p:cNvPr id="4" name="TextBox 3">
            <a:extLst>
              <a:ext uri="{FF2B5EF4-FFF2-40B4-BE49-F238E27FC236}">
                <a16:creationId xmlns:a16="http://schemas.microsoft.com/office/drawing/2014/main" id="{A360B300-EADC-F9C2-8465-5A0F304D9F32}"/>
              </a:ext>
            </a:extLst>
          </p:cNvPr>
          <p:cNvSpPr txBox="1"/>
          <p:nvPr/>
        </p:nvSpPr>
        <p:spPr>
          <a:xfrm>
            <a:off x="623024" y="6048375"/>
            <a:ext cx="789795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TEXMEX gang at the Playa Hermosa Hotel in Acapulco</a:t>
            </a:r>
          </a:p>
        </p:txBody>
      </p:sp>
    </p:spTree>
    <p:extLst>
      <p:ext uri="{BB962C8B-B14F-4D97-AF65-F5344CB8AC3E}">
        <p14:creationId xmlns:p14="http://schemas.microsoft.com/office/powerpoint/2010/main" val="2976232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D09082-82FC-0E0B-B9A7-717B7B4427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11" y="171450"/>
            <a:ext cx="2436163" cy="3538106"/>
          </a:xfrm>
          <a:prstGeom prst="rect">
            <a:avLst/>
          </a:prstGeom>
        </p:spPr>
      </p:pic>
      <p:pic>
        <p:nvPicPr>
          <p:cNvPr id="5" name="Picture 4">
            <a:extLst>
              <a:ext uri="{FF2B5EF4-FFF2-40B4-BE49-F238E27FC236}">
                <a16:creationId xmlns:a16="http://schemas.microsoft.com/office/drawing/2014/main" id="{2D6E3ADC-A331-D405-3C6D-BE624996C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4" y="303165"/>
            <a:ext cx="4348922" cy="3125835"/>
          </a:xfrm>
          <a:prstGeom prst="rect">
            <a:avLst/>
          </a:prstGeom>
        </p:spPr>
      </p:pic>
      <p:pic>
        <p:nvPicPr>
          <p:cNvPr id="7" name="Picture 6">
            <a:extLst>
              <a:ext uri="{FF2B5EF4-FFF2-40B4-BE49-F238E27FC236}">
                <a16:creationId xmlns:a16="http://schemas.microsoft.com/office/drawing/2014/main" id="{D0FD9347-E9DE-257D-A025-CE38B5502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3" y="3963109"/>
            <a:ext cx="4152901" cy="2805418"/>
          </a:xfrm>
          <a:prstGeom prst="rect">
            <a:avLst/>
          </a:prstGeom>
        </p:spPr>
      </p:pic>
      <p:pic>
        <p:nvPicPr>
          <p:cNvPr id="9" name="Picture 8">
            <a:extLst>
              <a:ext uri="{FF2B5EF4-FFF2-40B4-BE49-F238E27FC236}">
                <a16:creationId xmlns:a16="http://schemas.microsoft.com/office/drawing/2014/main" id="{1D08258F-93E2-8704-3106-CE1D82F796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1025" y="3600946"/>
            <a:ext cx="4571999" cy="3167581"/>
          </a:xfrm>
          <a:prstGeom prst="rect">
            <a:avLst/>
          </a:prstGeom>
        </p:spPr>
      </p:pic>
    </p:spTree>
    <p:extLst>
      <p:ext uri="{BB962C8B-B14F-4D97-AF65-F5344CB8AC3E}">
        <p14:creationId xmlns:p14="http://schemas.microsoft.com/office/powerpoint/2010/main" val="368598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F3692-13CC-1ECB-025F-EA0AC8538850}"/>
              </a:ext>
            </a:extLst>
          </p:cNvPr>
          <p:cNvPicPr>
            <a:picLocks noChangeAspect="1"/>
          </p:cNvPicPr>
          <p:nvPr/>
        </p:nvPicPr>
        <p:blipFill>
          <a:blip r:embed="rId2"/>
          <a:stretch>
            <a:fillRect/>
          </a:stretch>
        </p:blipFill>
        <p:spPr>
          <a:xfrm>
            <a:off x="685800" y="133350"/>
            <a:ext cx="4543425" cy="3028950"/>
          </a:xfrm>
          <a:prstGeom prst="rect">
            <a:avLst/>
          </a:prstGeom>
        </p:spPr>
      </p:pic>
      <p:pic>
        <p:nvPicPr>
          <p:cNvPr id="4" name="Picture 3">
            <a:extLst>
              <a:ext uri="{FF2B5EF4-FFF2-40B4-BE49-F238E27FC236}">
                <a16:creationId xmlns:a16="http://schemas.microsoft.com/office/drawing/2014/main" id="{B98B55CE-B89F-7D35-1B7B-0F1291EC7438}"/>
              </a:ext>
            </a:extLst>
          </p:cNvPr>
          <p:cNvPicPr>
            <a:picLocks noChangeAspect="1"/>
          </p:cNvPicPr>
          <p:nvPr/>
        </p:nvPicPr>
        <p:blipFill>
          <a:blip r:embed="rId3"/>
          <a:stretch>
            <a:fillRect/>
          </a:stretch>
        </p:blipFill>
        <p:spPr>
          <a:xfrm>
            <a:off x="3971925" y="3295650"/>
            <a:ext cx="4572000" cy="3429000"/>
          </a:xfrm>
          <a:prstGeom prst="rect">
            <a:avLst/>
          </a:prstGeom>
        </p:spPr>
      </p:pic>
      <p:sp>
        <p:nvSpPr>
          <p:cNvPr id="5" name="TextBox 4">
            <a:extLst>
              <a:ext uri="{FF2B5EF4-FFF2-40B4-BE49-F238E27FC236}">
                <a16:creationId xmlns:a16="http://schemas.microsoft.com/office/drawing/2014/main" id="{E45FA6DC-1EE9-ECDB-1EE0-001ABB44711A}"/>
              </a:ext>
            </a:extLst>
          </p:cNvPr>
          <p:cNvSpPr txBox="1"/>
          <p:nvPr/>
        </p:nvSpPr>
        <p:spPr>
          <a:xfrm>
            <a:off x="5457825" y="1076325"/>
            <a:ext cx="28479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NSF/NCAR Lockheed Electra</a:t>
            </a:r>
          </a:p>
        </p:txBody>
      </p:sp>
      <p:sp>
        <p:nvSpPr>
          <p:cNvPr id="6" name="TextBox 5">
            <a:extLst>
              <a:ext uri="{FF2B5EF4-FFF2-40B4-BE49-F238E27FC236}">
                <a16:creationId xmlns:a16="http://schemas.microsoft.com/office/drawing/2014/main" id="{B67A7CB1-8454-B505-2274-9BC12F5BC061}"/>
              </a:ext>
            </a:extLst>
          </p:cNvPr>
          <p:cNvSpPr txBox="1"/>
          <p:nvPr/>
        </p:nvSpPr>
        <p:spPr>
          <a:xfrm>
            <a:off x="847725" y="4800600"/>
            <a:ext cx="29146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NOAA Lockheed P3 Orion</a:t>
            </a:r>
          </a:p>
        </p:txBody>
      </p:sp>
    </p:spTree>
    <p:extLst>
      <p:ext uri="{BB962C8B-B14F-4D97-AF65-F5344CB8AC3E}">
        <p14:creationId xmlns:p14="http://schemas.microsoft.com/office/powerpoint/2010/main" val="2506042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3A652-D263-058C-2B50-E2C809CF2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64" y="1600196"/>
            <a:ext cx="7839472" cy="5120650"/>
          </a:xfrm>
          <a:prstGeom prst="rect">
            <a:avLst/>
          </a:prstGeom>
        </p:spPr>
      </p:pic>
      <p:sp>
        <p:nvSpPr>
          <p:cNvPr id="4" name="TextBox 3">
            <a:extLst>
              <a:ext uri="{FF2B5EF4-FFF2-40B4-BE49-F238E27FC236}">
                <a16:creationId xmlns:a16="http://schemas.microsoft.com/office/drawing/2014/main" id="{D82B827D-C617-89C3-48C4-6048D8C851DA}"/>
              </a:ext>
            </a:extLst>
          </p:cNvPr>
          <p:cNvSpPr txBox="1"/>
          <p:nvPr/>
        </p:nvSpPr>
        <p:spPr>
          <a:xfrm>
            <a:off x="1089329" y="278296"/>
            <a:ext cx="7005099" cy="954107"/>
          </a:xfrm>
          <a:prstGeom prst="rect">
            <a:avLst/>
          </a:prstGeom>
          <a:noFill/>
        </p:spPr>
        <p:txBody>
          <a:bodyPr wrap="square" rtlCol="0">
            <a:spAutoFit/>
          </a:bodyPr>
          <a:lstStyle/>
          <a:p>
            <a:pPr algn="ctr"/>
            <a:r>
              <a:rPr lang="en-US" sz="2800" dirty="0"/>
              <a:t>Genesis of Eastern North Pacific Hurricane Guillermo, August, 1991</a:t>
            </a:r>
          </a:p>
        </p:txBody>
      </p:sp>
      <p:sp>
        <p:nvSpPr>
          <p:cNvPr id="5" name="Oval 4">
            <a:extLst>
              <a:ext uri="{FF2B5EF4-FFF2-40B4-BE49-F238E27FC236}">
                <a16:creationId xmlns:a16="http://schemas.microsoft.com/office/drawing/2014/main" id="{E522D10D-0665-94AF-7307-09E096E0DB8E}"/>
              </a:ext>
            </a:extLst>
          </p:cNvPr>
          <p:cNvSpPr/>
          <p:nvPr/>
        </p:nvSpPr>
        <p:spPr>
          <a:xfrm>
            <a:off x="7164124" y="3315694"/>
            <a:ext cx="103367" cy="1133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0D6AE1-56F1-5DCE-CEF9-414F1D91E18E}"/>
              </a:ext>
            </a:extLst>
          </p:cNvPr>
          <p:cNvSpPr txBox="1"/>
          <p:nvPr/>
        </p:nvSpPr>
        <p:spPr>
          <a:xfrm>
            <a:off x="6376947" y="3245752"/>
            <a:ext cx="1327868" cy="307777"/>
          </a:xfrm>
          <a:prstGeom prst="rect">
            <a:avLst/>
          </a:prstGeom>
          <a:noFill/>
        </p:spPr>
        <p:txBody>
          <a:bodyPr wrap="square" rtlCol="0">
            <a:spAutoFit/>
          </a:bodyPr>
          <a:lstStyle/>
          <a:p>
            <a:r>
              <a:rPr lang="en-US" sz="1400" b="1" dirty="0"/>
              <a:t>Acapulco</a:t>
            </a:r>
          </a:p>
        </p:txBody>
      </p:sp>
    </p:spTree>
    <p:extLst>
      <p:ext uri="{BB962C8B-B14F-4D97-AF65-F5344CB8AC3E}">
        <p14:creationId xmlns:p14="http://schemas.microsoft.com/office/powerpoint/2010/main" val="2997808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guiller1"/>
          <p:cNvPicPr>
            <a:picLocks noGrp="1" noChangeAspect="1" noChangeArrowheads="1"/>
          </p:cNvPicPr>
          <p:nvPr>
            <p:ph idx="4294967295"/>
          </p:nvPr>
        </p:nvPicPr>
        <p:blipFill>
          <a:blip r:embed="rId3" cstate="print"/>
          <a:srcRect/>
          <a:stretch>
            <a:fillRect/>
          </a:stretch>
        </p:blipFill>
        <p:spPr>
          <a:xfrm>
            <a:off x="1219200" y="0"/>
            <a:ext cx="6934200" cy="6775450"/>
          </a:xfrm>
          <a:noFill/>
        </p:spPr>
      </p:pic>
      <p:sp>
        <p:nvSpPr>
          <p:cNvPr id="2" name="TextBox 1">
            <a:extLst>
              <a:ext uri="{FF2B5EF4-FFF2-40B4-BE49-F238E27FC236}">
                <a16:creationId xmlns:a16="http://schemas.microsoft.com/office/drawing/2014/main" id="{712016C8-8387-B857-3AD8-0E03AB2CB5C3}"/>
              </a:ext>
            </a:extLst>
          </p:cNvPr>
          <p:cNvSpPr txBox="1"/>
          <p:nvPr/>
        </p:nvSpPr>
        <p:spPr>
          <a:xfrm>
            <a:off x="102742" y="5640512"/>
            <a:ext cx="25171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Analysis by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Marja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Bister</a:t>
            </a:r>
          </a:p>
        </p:txBody>
      </p:sp>
      <p:sp>
        <p:nvSpPr>
          <p:cNvPr id="3" name="TextBox 2">
            <a:extLst>
              <a:ext uri="{FF2B5EF4-FFF2-40B4-BE49-F238E27FC236}">
                <a16:creationId xmlns:a16="http://schemas.microsoft.com/office/drawing/2014/main" id="{80648A46-060B-09F2-0A88-D4E909E5514A}"/>
              </a:ext>
            </a:extLst>
          </p:cNvPr>
          <p:cNvSpPr txBox="1"/>
          <p:nvPr/>
        </p:nvSpPr>
        <p:spPr>
          <a:xfrm>
            <a:off x="562907" y="1684075"/>
            <a:ext cx="1835378" cy="923330"/>
          </a:xfrm>
          <a:prstGeom prst="rect">
            <a:avLst/>
          </a:prstGeom>
          <a:noFill/>
        </p:spPr>
        <p:txBody>
          <a:bodyPr wrap="square" rtlCol="0">
            <a:spAutoFit/>
          </a:bodyPr>
          <a:lstStyle/>
          <a:p>
            <a:pPr algn="ctr"/>
            <a:r>
              <a:rPr lang="en-US" dirty="0"/>
              <a:t>Doppler winds at 2 km elevation</a:t>
            </a:r>
          </a:p>
          <a:p>
            <a:pPr algn="ctr"/>
            <a:r>
              <a:rPr lang="en-US" dirty="0"/>
              <a:t>August 2 1991</a:t>
            </a:r>
          </a:p>
        </p:txBody>
      </p:sp>
      <p:sp>
        <p:nvSpPr>
          <p:cNvPr id="4" name="TextBox 3">
            <a:extLst>
              <a:ext uri="{FF2B5EF4-FFF2-40B4-BE49-F238E27FC236}">
                <a16:creationId xmlns:a16="http://schemas.microsoft.com/office/drawing/2014/main" id="{FD188534-923B-FEA9-8736-0E2167B02281}"/>
              </a:ext>
            </a:extLst>
          </p:cNvPr>
          <p:cNvSpPr txBox="1"/>
          <p:nvPr/>
        </p:nvSpPr>
        <p:spPr>
          <a:xfrm>
            <a:off x="336667" y="0"/>
            <a:ext cx="2653615" cy="1015663"/>
          </a:xfrm>
          <a:prstGeom prst="rect">
            <a:avLst/>
          </a:prstGeom>
          <a:solidFill>
            <a:schemeClr val="bg1"/>
          </a:solidFill>
        </p:spPr>
        <p:txBody>
          <a:bodyPr wrap="square" rtlCol="0">
            <a:spAutoFit/>
          </a:bodyPr>
          <a:lstStyle/>
          <a:p>
            <a:pPr algn="ctr"/>
            <a:r>
              <a:rPr lang="en-US" sz="2000" b="1" dirty="0"/>
              <a:t>Evolution of Hurricane Guillermo</a:t>
            </a:r>
          </a:p>
          <a:p>
            <a:pPr algn="ctr"/>
            <a:r>
              <a:rPr lang="en-US" sz="2000" b="1" dirty="0"/>
              <a:t>August, 1991</a:t>
            </a:r>
          </a:p>
        </p:txBody>
      </p:sp>
      <p:sp>
        <p:nvSpPr>
          <p:cNvPr id="5" name="Rectangle 4">
            <a:extLst>
              <a:ext uri="{FF2B5EF4-FFF2-40B4-BE49-F238E27FC236}">
                <a16:creationId xmlns:a16="http://schemas.microsoft.com/office/drawing/2014/main" id="{C11EE723-367F-F905-04C3-94A1177D6197}"/>
              </a:ext>
            </a:extLst>
          </p:cNvPr>
          <p:cNvSpPr/>
          <p:nvPr/>
        </p:nvSpPr>
        <p:spPr>
          <a:xfrm>
            <a:off x="6217920" y="87464"/>
            <a:ext cx="1399430" cy="524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39E0313-2AA5-AC32-2F78-5B207AB61BAB}"/>
              </a:ext>
            </a:extLst>
          </p:cNvPr>
          <p:cNvSpPr/>
          <p:nvPr/>
        </p:nvSpPr>
        <p:spPr>
          <a:xfrm>
            <a:off x="6496216" y="5923722"/>
            <a:ext cx="1657184" cy="644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C62569D4-A012-BB6E-132B-F9CBB35C9F88}"/>
              </a:ext>
            </a:extLst>
          </p:cNvPr>
          <p:cNvGrpSpPr/>
          <p:nvPr/>
        </p:nvGrpSpPr>
        <p:grpSpPr>
          <a:xfrm>
            <a:off x="7125649" y="6019135"/>
            <a:ext cx="707666" cy="453228"/>
            <a:chOff x="7760473" y="4890051"/>
            <a:chExt cx="707666" cy="453228"/>
          </a:xfrm>
        </p:grpSpPr>
        <p:cxnSp>
          <p:nvCxnSpPr>
            <p:cNvPr id="8" name="Straight Connector 7">
              <a:extLst>
                <a:ext uri="{FF2B5EF4-FFF2-40B4-BE49-F238E27FC236}">
                  <a16:creationId xmlns:a16="http://schemas.microsoft.com/office/drawing/2014/main" id="{EA8978FE-7A56-75C4-DA3B-F3C13B64ED6B}"/>
                </a:ext>
              </a:extLst>
            </p:cNvPr>
            <p:cNvCxnSpPr>
              <a:cxnSpLocks/>
            </p:cNvCxnSpPr>
            <p:nvPr/>
          </p:nvCxnSpPr>
          <p:spPr>
            <a:xfrm>
              <a:off x="7924800" y="5041127"/>
              <a:ext cx="5433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D67975-F966-3B24-1896-CD6DEF2464B7}"/>
                </a:ext>
              </a:extLst>
            </p:cNvPr>
            <p:cNvCxnSpPr>
              <a:cxnSpLocks/>
            </p:cNvCxnSpPr>
            <p:nvPr/>
          </p:nvCxnSpPr>
          <p:spPr>
            <a:xfrm>
              <a:off x="7924800" y="5343279"/>
              <a:ext cx="5433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EE385C-61A7-D9BE-19D6-B658FAB2B84E}"/>
                </a:ext>
              </a:extLst>
            </p:cNvPr>
            <p:cNvCxnSpPr>
              <a:cxnSpLocks/>
            </p:cNvCxnSpPr>
            <p:nvPr/>
          </p:nvCxnSpPr>
          <p:spPr>
            <a:xfrm>
              <a:off x="7983110" y="4890051"/>
              <a:ext cx="170290" cy="15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DA0FA1-301D-404D-0C0E-5741FAC4A4DA}"/>
                </a:ext>
              </a:extLst>
            </p:cNvPr>
            <p:cNvCxnSpPr>
              <a:cxnSpLocks/>
            </p:cNvCxnSpPr>
            <p:nvPr/>
          </p:nvCxnSpPr>
          <p:spPr>
            <a:xfrm>
              <a:off x="7760473" y="5116666"/>
              <a:ext cx="188844" cy="2266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2B08860B-6DCA-7730-6B12-243DF834F8ED}"/>
              </a:ext>
            </a:extLst>
          </p:cNvPr>
          <p:cNvSpPr txBox="1"/>
          <p:nvPr/>
        </p:nvSpPr>
        <p:spPr>
          <a:xfrm>
            <a:off x="7997642" y="6009844"/>
            <a:ext cx="1097280" cy="646331"/>
          </a:xfrm>
          <a:prstGeom prst="rect">
            <a:avLst/>
          </a:prstGeom>
          <a:noFill/>
        </p:spPr>
        <p:txBody>
          <a:bodyPr wrap="square" rtlCol="0">
            <a:spAutoFit/>
          </a:bodyPr>
          <a:lstStyle/>
          <a:p>
            <a:r>
              <a:rPr lang="en-US" dirty="0"/>
              <a:t>5 knots</a:t>
            </a:r>
          </a:p>
          <a:p>
            <a:r>
              <a:rPr lang="en-US" dirty="0"/>
              <a:t>10 knots</a:t>
            </a:r>
          </a:p>
        </p:txBody>
      </p:sp>
      <p:sp>
        <p:nvSpPr>
          <p:cNvPr id="22" name="Rectangle 21">
            <a:extLst>
              <a:ext uri="{FF2B5EF4-FFF2-40B4-BE49-F238E27FC236}">
                <a16:creationId xmlns:a16="http://schemas.microsoft.com/office/drawing/2014/main" id="{D954E565-ACD6-0645-8951-8F1668466E59}"/>
              </a:ext>
            </a:extLst>
          </p:cNvPr>
          <p:cNvSpPr/>
          <p:nvPr/>
        </p:nvSpPr>
        <p:spPr>
          <a:xfrm>
            <a:off x="3737113" y="6019135"/>
            <a:ext cx="2280037" cy="548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525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uiller2"/>
          <p:cNvPicPr>
            <a:picLocks noGrp="1" noChangeAspect="1" noChangeArrowheads="1"/>
          </p:cNvPicPr>
          <p:nvPr>
            <p:ph idx="4294967295"/>
          </p:nvPr>
        </p:nvPicPr>
        <p:blipFill>
          <a:blip r:embed="rId3" cstate="print"/>
          <a:srcRect/>
          <a:stretch>
            <a:fillRect/>
          </a:stretch>
        </p:blipFill>
        <p:spPr>
          <a:xfrm>
            <a:off x="2162755" y="0"/>
            <a:ext cx="5765800" cy="6858000"/>
          </a:xfrm>
          <a:noFill/>
        </p:spPr>
      </p:pic>
      <p:sp>
        <p:nvSpPr>
          <p:cNvPr id="3" name="TextBox 2">
            <a:extLst>
              <a:ext uri="{FF2B5EF4-FFF2-40B4-BE49-F238E27FC236}">
                <a16:creationId xmlns:a16="http://schemas.microsoft.com/office/drawing/2014/main" id="{F390A06B-EB81-61E6-EA46-4EEB0401DD2A}"/>
              </a:ext>
            </a:extLst>
          </p:cNvPr>
          <p:cNvSpPr txBox="1"/>
          <p:nvPr/>
        </p:nvSpPr>
        <p:spPr>
          <a:xfrm>
            <a:off x="113016" y="6072027"/>
            <a:ext cx="251716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Analysis by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Marja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Bister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and K. Emanuel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103C137-D92E-18FD-6129-BB6931D19743}"/>
              </a:ext>
            </a:extLst>
          </p:cNvPr>
          <p:cNvSpPr txBox="1"/>
          <p:nvPr/>
        </p:nvSpPr>
        <p:spPr>
          <a:xfrm>
            <a:off x="113015" y="1246753"/>
            <a:ext cx="2049739" cy="2585323"/>
          </a:xfrm>
          <a:prstGeom prst="rect">
            <a:avLst/>
          </a:prstGeom>
          <a:noFill/>
        </p:spPr>
        <p:txBody>
          <a:bodyPr wrap="square" rtlCol="0">
            <a:spAutoFit/>
          </a:bodyPr>
          <a:lstStyle/>
          <a:p>
            <a:pPr algn="ctr"/>
            <a:r>
              <a:rPr lang="en-US" dirty="0"/>
              <a:t>Flight level winds at 975 hPa, temperature(black), and equivalent potential temperature</a:t>
            </a:r>
          </a:p>
          <a:p>
            <a:pPr algn="ctr"/>
            <a:r>
              <a:rPr lang="en-US" dirty="0"/>
              <a:t> (-300K; blue)</a:t>
            </a:r>
          </a:p>
          <a:p>
            <a:pPr algn="ctr"/>
            <a:r>
              <a:rPr lang="en-US" dirty="0"/>
              <a:t>August 3 1991</a:t>
            </a:r>
          </a:p>
          <a:p>
            <a:pPr algn="ctr"/>
            <a:r>
              <a:rPr lang="en-US" dirty="0"/>
              <a:t>04-06 UTC</a:t>
            </a:r>
          </a:p>
        </p:txBody>
      </p:sp>
      <p:sp>
        <p:nvSpPr>
          <p:cNvPr id="2" name="Rectangle 1">
            <a:extLst>
              <a:ext uri="{FF2B5EF4-FFF2-40B4-BE49-F238E27FC236}">
                <a16:creationId xmlns:a16="http://schemas.microsoft.com/office/drawing/2014/main" id="{ECCB1D71-0878-0B25-30DD-B42E7CCFB1CB}"/>
              </a:ext>
            </a:extLst>
          </p:cNvPr>
          <p:cNvSpPr/>
          <p:nvPr/>
        </p:nvSpPr>
        <p:spPr>
          <a:xfrm>
            <a:off x="3347499" y="6337190"/>
            <a:ext cx="3085106" cy="437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3BA8C8A-9012-F302-A5EF-929000F96B39}"/>
              </a:ext>
            </a:extLst>
          </p:cNvPr>
          <p:cNvSpPr/>
          <p:nvPr/>
        </p:nvSpPr>
        <p:spPr>
          <a:xfrm>
            <a:off x="2560320" y="103367"/>
            <a:ext cx="5200153" cy="437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09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uiller3"/>
          <p:cNvPicPr>
            <a:picLocks noGrp="1" noChangeAspect="1" noChangeArrowheads="1"/>
          </p:cNvPicPr>
          <p:nvPr>
            <p:ph idx="4294967295"/>
          </p:nvPr>
        </p:nvPicPr>
        <p:blipFill>
          <a:blip r:embed="rId3" cstate="print"/>
          <a:srcRect/>
          <a:stretch>
            <a:fillRect/>
          </a:stretch>
        </p:blipFill>
        <p:spPr>
          <a:xfrm>
            <a:off x="1676400" y="152400"/>
            <a:ext cx="5846763" cy="6705600"/>
          </a:xfrm>
          <a:noFill/>
        </p:spPr>
      </p:pic>
      <p:sp>
        <p:nvSpPr>
          <p:cNvPr id="3" name="TextBox 2">
            <a:extLst>
              <a:ext uri="{FF2B5EF4-FFF2-40B4-BE49-F238E27FC236}">
                <a16:creationId xmlns:a16="http://schemas.microsoft.com/office/drawing/2014/main" id="{03824AE7-7095-C7E1-90FC-CB92A9733E0B}"/>
              </a:ext>
            </a:extLst>
          </p:cNvPr>
          <p:cNvSpPr txBox="1"/>
          <p:nvPr/>
        </p:nvSpPr>
        <p:spPr>
          <a:xfrm>
            <a:off x="113016" y="6102849"/>
            <a:ext cx="251716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Analysis by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Marja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Bister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And K. Emanuel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ED2034A-E7B8-CB5C-57B9-F89C930DDC7C}"/>
              </a:ext>
            </a:extLst>
          </p:cNvPr>
          <p:cNvSpPr txBox="1"/>
          <p:nvPr/>
        </p:nvSpPr>
        <p:spPr>
          <a:xfrm>
            <a:off x="74957" y="1334217"/>
            <a:ext cx="2049739" cy="2031325"/>
          </a:xfrm>
          <a:prstGeom prst="rect">
            <a:avLst/>
          </a:prstGeom>
          <a:noFill/>
        </p:spPr>
        <p:txBody>
          <a:bodyPr wrap="square" rtlCol="0">
            <a:spAutoFit/>
          </a:bodyPr>
          <a:lstStyle/>
          <a:p>
            <a:pPr algn="ctr"/>
            <a:r>
              <a:rPr lang="en-US" dirty="0"/>
              <a:t>Flight level winds at 975 hPa and temperature</a:t>
            </a:r>
          </a:p>
          <a:p>
            <a:pPr algn="ctr"/>
            <a:r>
              <a:rPr lang="en-US" dirty="0"/>
              <a:t> (blue in tenths + 20)</a:t>
            </a:r>
          </a:p>
          <a:p>
            <a:pPr algn="ctr"/>
            <a:r>
              <a:rPr lang="en-US" dirty="0"/>
              <a:t>August 4 1991</a:t>
            </a:r>
          </a:p>
          <a:p>
            <a:pPr algn="ctr"/>
            <a:r>
              <a:rPr lang="en-US" dirty="0"/>
              <a:t>08-10 UTC</a:t>
            </a:r>
          </a:p>
        </p:txBody>
      </p:sp>
      <p:sp>
        <p:nvSpPr>
          <p:cNvPr id="2" name="Rectangle 1">
            <a:extLst>
              <a:ext uri="{FF2B5EF4-FFF2-40B4-BE49-F238E27FC236}">
                <a16:creationId xmlns:a16="http://schemas.microsoft.com/office/drawing/2014/main" id="{EFAA8967-D67B-69E2-055B-CB4246A41271}"/>
              </a:ext>
            </a:extLst>
          </p:cNvPr>
          <p:cNvSpPr/>
          <p:nvPr/>
        </p:nvSpPr>
        <p:spPr>
          <a:xfrm>
            <a:off x="2250219" y="152400"/>
            <a:ext cx="5272944" cy="56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32F2630-617D-6AF3-C3ED-2EC4342BDA90}"/>
              </a:ext>
            </a:extLst>
          </p:cNvPr>
          <p:cNvSpPr/>
          <p:nvPr/>
        </p:nvSpPr>
        <p:spPr>
          <a:xfrm>
            <a:off x="2814762" y="6273579"/>
            <a:ext cx="3228229" cy="584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259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D9B60A-D9F4-EBCC-8D3F-89E0E62C03E8}"/>
              </a:ext>
            </a:extLst>
          </p:cNvPr>
          <p:cNvPicPr>
            <a:picLocks noChangeAspect="1"/>
          </p:cNvPicPr>
          <p:nvPr/>
        </p:nvPicPr>
        <p:blipFill>
          <a:blip r:embed="rId2"/>
          <a:stretch>
            <a:fillRect/>
          </a:stretch>
        </p:blipFill>
        <p:spPr>
          <a:xfrm>
            <a:off x="1819855" y="1067462"/>
            <a:ext cx="5504290" cy="5504290"/>
          </a:xfrm>
          <a:prstGeom prst="rect">
            <a:avLst/>
          </a:prstGeom>
        </p:spPr>
      </p:pic>
      <p:sp>
        <p:nvSpPr>
          <p:cNvPr id="3" name="TextBox 2">
            <a:extLst>
              <a:ext uri="{FF2B5EF4-FFF2-40B4-BE49-F238E27FC236}">
                <a16:creationId xmlns:a16="http://schemas.microsoft.com/office/drawing/2014/main" id="{7B9D66FF-78C9-770B-5CE5-6DE2565B8B5C}"/>
              </a:ext>
            </a:extLst>
          </p:cNvPr>
          <p:cNvSpPr txBox="1"/>
          <p:nvPr/>
        </p:nvSpPr>
        <p:spPr>
          <a:xfrm>
            <a:off x="1415332" y="166977"/>
            <a:ext cx="6353092" cy="400110"/>
          </a:xfrm>
          <a:prstGeom prst="rect">
            <a:avLst/>
          </a:prstGeom>
          <a:noFill/>
        </p:spPr>
        <p:txBody>
          <a:bodyPr wrap="square" rtlCol="0">
            <a:spAutoFit/>
          </a:bodyPr>
          <a:lstStyle/>
          <a:p>
            <a:pPr algn="ctr"/>
            <a:r>
              <a:rPr lang="en-US" sz="2000" dirty="0">
                <a:solidFill>
                  <a:schemeClr val="bg1"/>
                </a:solidFill>
              </a:rPr>
              <a:t>Hurricane Guillermo, 17:01 UTC 6 August 1991</a:t>
            </a:r>
          </a:p>
        </p:txBody>
      </p:sp>
    </p:spTree>
    <p:extLst>
      <p:ext uri="{BB962C8B-B14F-4D97-AF65-F5344CB8AC3E}">
        <p14:creationId xmlns:p14="http://schemas.microsoft.com/office/powerpoint/2010/main" val="2449280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a:xfrm>
            <a:off x="628650" y="1982912"/>
            <a:ext cx="7886700" cy="1325563"/>
          </a:xfrm>
        </p:spPr>
        <p:txBody>
          <a:bodyPr/>
          <a:lstStyle/>
          <a:p>
            <a:pPr algn="ctr"/>
            <a:r>
              <a:rPr lang="en-US" dirty="0"/>
              <a:t>The Thermodynamic Inhibition to Genesis</a:t>
            </a:r>
          </a:p>
        </p:txBody>
      </p:sp>
    </p:spTree>
    <p:extLst>
      <p:ext uri="{BB962C8B-B14F-4D97-AF65-F5344CB8AC3E}">
        <p14:creationId xmlns:p14="http://schemas.microsoft.com/office/powerpoint/2010/main" val="2171444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9975E8D2-FCEC-1D46-8D09-2BFEF4567C81}"/>
              </a:ext>
            </a:extLst>
          </p:cNvPr>
          <p:cNvSpPr>
            <a:spLocks noGrp="1"/>
          </p:cNvSpPr>
          <p:nvPr>
            <p:ph idx="1"/>
          </p:nvPr>
        </p:nvSpPr>
        <p:spPr/>
        <p:txBody>
          <a:bodyPr/>
          <a:lstStyle/>
          <a:p>
            <a:pPr>
              <a:spcBef>
                <a:spcPts val="3000"/>
              </a:spcBef>
            </a:pPr>
            <a:r>
              <a:rPr lang="en-US" dirty="0"/>
              <a:t>  Tropical cyclone climatology</a:t>
            </a:r>
          </a:p>
          <a:p>
            <a:pPr marL="0" indent="0">
              <a:spcBef>
                <a:spcPts val="3000"/>
              </a:spcBef>
              <a:buNone/>
            </a:pPr>
            <a:endParaRPr lang="en-US" dirty="0"/>
          </a:p>
        </p:txBody>
      </p:sp>
    </p:spTree>
    <p:extLst>
      <p:ext uri="{BB962C8B-B14F-4D97-AF65-F5344CB8AC3E}">
        <p14:creationId xmlns:p14="http://schemas.microsoft.com/office/powerpoint/2010/main" val="2987894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eaLnBrk="1" hangingPunct="1"/>
            <a:r>
              <a:rPr lang="en-US" sz="3600" dirty="0">
                <a:solidFill>
                  <a:srgbClr val="002060"/>
                </a:solidFill>
                <a:effectLst>
                  <a:outerShdw blurRad="38100" dist="38100" dir="2700000" algn="tl">
                    <a:srgbClr val="000000">
                      <a:alpha val="43137"/>
                    </a:srgbClr>
                  </a:outerShdw>
                </a:effectLst>
                <a:latin typeface="Arial" pitchFamily="34" charset="0"/>
                <a:cs typeface="Arial" pitchFamily="34" charset="0"/>
              </a:rPr>
              <a:t>“Air-Mass” Showers:</a:t>
            </a:r>
          </a:p>
        </p:txBody>
      </p:sp>
      <p:pic>
        <p:nvPicPr>
          <p:cNvPr id="24579" name="Picture 3" descr="air_mass_storm"/>
          <p:cNvPicPr>
            <a:picLocks noGrp="1" noChangeAspect="1" noChangeArrowheads="1"/>
          </p:cNvPicPr>
          <p:nvPr>
            <p:ph idx="1"/>
          </p:nvPr>
        </p:nvPicPr>
        <p:blipFill>
          <a:blip r:embed="rId3" cstate="print"/>
          <a:srcRect/>
          <a:stretch>
            <a:fillRect/>
          </a:stretch>
        </p:blipFill>
        <p:spPr>
          <a:xfrm>
            <a:off x="304800" y="1905000"/>
            <a:ext cx="8534400" cy="4306888"/>
          </a:xfrm>
          <a:noFill/>
        </p:spPr>
      </p:pic>
      <p:sp>
        <p:nvSpPr>
          <p:cNvPr id="2" name="TextBox 1">
            <a:extLst>
              <a:ext uri="{FF2B5EF4-FFF2-40B4-BE49-F238E27FC236}">
                <a16:creationId xmlns:a16="http://schemas.microsoft.com/office/drawing/2014/main" id="{A8142012-2AC4-720F-2ED2-24B37E1687C8}"/>
              </a:ext>
            </a:extLst>
          </p:cNvPr>
          <p:cNvSpPr txBox="1"/>
          <p:nvPr/>
        </p:nvSpPr>
        <p:spPr>
          <a:xfrm>
            <a:off x="4428877" y="6424654"/>
            <a:ext cx="4257923" cy="369332"/>
          </a:xfrm>
          <a:prstGeom prst="rect">
            <a:avLst/>
          </a:prstGeom>
          <a:noFill/>
        </p:spPr>
        <p:txBody>
          <a:bodyPr wrap="square" rtlCol="0">
            <a:spAutoFit/>
          </a:bodyPr>
          <a:lstStyle/>
          <a:p>
            <a:pPr algn="r"/>
            <a:r>
              <a:rPr lang="en-US" dirty="0"/>
              <a:t>After Byers and Braham, 1948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Line 3"/>
          <p:cNvSpPr>
            <a:spLocks noChangeShapeType="1"/>
          </p:cNvSpPr>
          <p:nvPr/>
        </p:nvSpPr>
        <p:spPr bwMode="auto">
          <a:xfrm>
            <a:off x="7391400" y="4876800"/>
            <a:ext cx="0" cy="762000"/>
          </a:xfrm>
          <a:prstGeom prst="line">
            <a:avLst/>
          </a:prstGeom>
          <a:noFill/>
          <a:ln w="38100">
            <a:solidFill>
              <a:srgbClr val="0000FF"/>
            </a:solidFill>
            <a:round/>
            <a:headEnd/>
            <a:tailEnd type="triangle" w="med" len="med"/>
          </a:ln>
        </p:spPr>
        <p:txBody>
          <a:bodyPr/>
          <a:lstStyle/>
          <a:p>
            <a:endParaRPr lang="en-US"/>
          </a:p>
        </p:txBody>
      </p:sp>
      <p:sp>
        <p:nvSpPr>
          <p:cNvPr id="25604" name="Text Box 4"/>
          <p:cNvSpPr txBox="1">
            <a:spLocks noChangeArrowheads="1"/>
          </p:cNvSpPr>
          <p:nvPr/>
        </p:nvSpPr>
        <p:spPr bwMode="auto">
          <a:xfrm>
            <a:off x="6400800" y="4419600"/>
            <a:ext cx="1981200" cy="336550"/>
          </a:xfrm>
          <a:prstGeom prst="rect">
            <a:avLst/>
          </a:prstGeom>
          <a:noFill/>
          <a:ln w="9525">
            <a:noFill/>
            <a:miter lim="800000"/>
            <a:headEnd/>
            <a:tailEnd/>
          </a:ln>
        </p:spPr>
        <p:txBody>
          <a:bodyPr>
            <a:spAutoFit/>
          </a:bodyPr>
          <a:lstStyle/>
          <a:p>
            <a:pPr>
              <a:spcBef>
                <a:spcPct val="50000"/>
              </a:spcBef>
            </a:pPr>
            <a:r>
              <a:rPr lang="en-US" sz="1600" b="1">
                <a:latin typeface="Calibri" pitchFamily="34" charset="0"/>
              </a:rPr>
              <a:t>Saturation at SST</a:t>
            </a:r>
          </a:p>
        </p:txBody>
      </p:sp>
      <p:pic>
        <p:nvPicPr>
          <p:cNvPr id="3" name="Picture 2">
            <a:extLst>
              <a:ext uri="{FF2B5EF4-FFF2-40B4-BE49-F238E27FC236}">
                <a16:creationId xmlns:a16="http://schemas.microsoft.com/office/drawing/2014/main" id="{5ECA487D-D70E-9404-CE5A-61A305414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15" y="1163022"/>
            <a:ext cx="7931648" cy="464143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um1a"/>
          <p:cNvPicPr>
            <a:picLocks noGrp="1" noChangeAspect="1" noChangeArrowheads="1"/>
          </p:cNvPicPr>
          <p:nvPr>
            <p:ph sz="half" idx="4294967295"/>
          </p:nvPr>
        </p:nvPicPr>
        <p:blipFill>
          <a:blip r:embed="rId3" cstate="print"/>
          <a:srcRect/>
          <a:stretch>
            <a:fillRect/>
          </a:stretch>
        </p:blipFill>
        <p:spPr>
          <a:xfrm>
            <a:off x="0" y="228600"/>
            <a:ext cx="4579938" cy="6629400"/>
          </a:xfrm>
          <a:noFill/>
        </p:spPr>
      </p:pic>
      <p:pic>
        <p:nvPicPr>
          <p:cNvPr id="33795" name="Picture 3" descr="sum2"/>
          <p:cNvPicPr>
            <a:picLocks noGrp="1" noChangeAspect="1" noChangeArrowheads="1"/>
          </p:cNvPicPr>
          <p:nvPr>
            <p:ph sz="half" idx="4294967295"/>
          </p:nvPr>
        </p:nvPicPr>
        <p:blipFill>
          <a:blip r:embed="rId4" cstate="print"/>
          <a:srcRect/>
          <a:stretch>
            <a:fillRect/>
          </a:stretch>
        </p:blipFill>
        <p:spPr>
          <a:xfrm>
            <a:off x="4713288" y="152400"/>
            <a:ext cx="4430712" cy="6248400"/>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3022DC-2F51-7247-B49D-F46A1E0363FA}"/>
              </a:ext>
            </a:extLst>
          </p:cNvPr>
          <p:cNvSpPr>
            <a:spLocks noGrp="1"/>
          </p:cNvSpPr>
          <p:nvPr>
            <p:ph type="title"/>
          </p:nvPr>
        </p:nvSpPr>
        <p:spPr>
          <a:xfrm>
            <a:off x="549137" y="1677091"/>
            <a:ext cx="7886700" cy="1325563"/>
          </a:xfrm>
        </p:spPr>
        <p:txBody>
          <a:bodyPr/>
          <a:lstStyle/>
          <a:p>
            <a:pPr algn="ctr"/>
            <a:r>
              <a:rPr lang="en-US" dirty="0"/>
              <a:t>The Macro-View</a:t>
            </a:r>
          </a:p>
        </p:txBody>
      </p:sp>
    </p:spTree>
    <p:extLst>
      <p:ext uri="{BB962C8B-B14F-4D97-AF65-F5344CB8AC3E}">
        <p14:creationId xmlns:p14="http://schemas.microsoft.com/office/powerpoint/2010/main" val="3960223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130E-CFB6-E854-351B-D4E9ADE4584D}"/>
              </a:ext>
            </a:extLst>
          </p:cNvPr>
          <p:cNvSpPr>
            <a:spLocks noGrp="1"/>
          </p:cNvSpPr>
          <p:nvPr>
            <p:ph type="title"/>
          </p:nvPr>
        </p:nvSpPr>
        <p:spPr>
          <a:xfrm>
            <a:off x="628650" y="1653237"/>
            <a:ext cx="7886700" cy="2075924"/>
          </a:xfrm>
        </p:spPr>
        <p:txBody>
          <a:bodyPr>
            <a:normAutofit/>
          </a:bodyPr>
          <a:lstStyle/>
          <a:p>
            <a:pPr algn="ctr"/>
            <a:r>
              <a:rPr lang="en-US" dirty="0"/>
              <a:t>Genesis Indices</a:t>
            </a:r>
            <a:br>
              <a:rPr lang="en-US" dirty="0"/>
            </a:br>
            <a:br>
              <a:rPr lang="en-US" dirty="0"/>
            </a:br>
            <a:r>
              <a:rPr lang="en-US" sz="2800" dirty="0"/>
              <a:t>Pioneered by Bill Gray (1975)</a:t>
            </a:r>
          </a:p>
        </p:txBody>
      </p:sp>
    </p:spTree>
    <p:extLst>
      <p:ext uri="{BB962C8B-B14F-4D97-AF65-F5344CB8AC3E}">
        <p14:creationId xmlns:p14="http://schemas.microsoft.com/office/powerpoint/2010/main" val="623030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90600"/>
          </a:xfrm>
        </p:spPr>
        <p:txBody>
          <a:bodyPr rtlCol="0">
            <a:normAutofit/>
          </a:bodyPr>
          <a:lstStyle/>
          <a:p>
            <a:pPr fontAlgn="auto">
              <a:spcAft>
                <a:spcPts val="0"/>
              </a:spcAft>
              <a:defRPr/>
            </a:pPr>
            <a:r>
              <a:rPr lang="en-US" dirty="0">
                <a:solidFill>
                  <a:srgbClr val="002060"/>
                </a:solidFill>
                <a:effectLst>
                  <a:outerShdw blurRad="38100" dist="38100" dir="2700000" algn="tl">
                    <a:srgbClr val="000000">
                      <a:alpha val="43137"/>
                    </a:srgbClr>
                  </a:outerShdw>
                </a:effectLst>
              </a:rPr>
              <a:t>A Genesis Potential Index:</a:t>
            </a:r>
          </a:p>
        </p:txBody>
      </p:sp>
      <p:graphicFrame>
        <p:nvGraphicFramePr>
          <p:cNvPr id="5122" name="Object 2"/>
          <p:cNvGraphicFramePr>
            <a:graphicFrameLocks noChangeAspect="1"/>
          </p:cNvGraphicFramePr>
          <p:nvPr/>
        </p:nvGraphicFramePr>
        <p:xfrm>
          <a:off x="990600" y="1371600"/>
          <a:ext cx="6704013" cy="1981200"/>
        </p:xfrm>
        <a:graphic>
          <a:graphicData uri="http://schemas.openxmlformats.org/presentationml/2006/ole">
            <mc:AlternateContent xmlns:mc="http://schemas.openxmlformats.org/markup-compatibility/2006">
              <mc:Choice xmlns:v="urn:schemas-microsoft-com:vml" Requires="v">
                <p:oleObj name="Equation" r:id="rId3" imgW="1676160" imgH="495000" progId="Equation.DSMT4">
                  <p:embed/>
                </p:oleObj>
              </mc:Choice>
              <mc:Fallback>
                <p:oleObj name="Equation" r:id="rId3" imgW="1676160" imgH="495000" progId="Equation.DSMT4">
                  <p:embed/>
                  <p:pic>
                    <p:nvPicPr>
                      <p:cNvPr id="51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371600"/>
                        <a:ext cx="6704013"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3"/>
          <p:cNvSpPr txBox="1">
            <a:spLocks/>
          </p:cNvSpPr>
          <p:nvPr/>
        </p:nvSpPr>
        <p:spPr>
          <a:xfrm>
            <a:off x="457200" y="3657600"/>
            <a:ext cx="8229600" cy="28956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850 hPa absolute vorticity (</a:t>
            </a:r>
            <a:r>
              <a:rPr kumimoji="0" lang="en-US" sz="3200" b="0" i="0" u="none" strike="noStrike" kern="1200" cap="none" spc="0" normalizeH="0" baseline="0" noProof="0" dirty="0">
                <a:ln>
                  <a:noFill/>
                </a:ln>
                <a:solidFill>
                  <a:srgbClr val="002060"/>
                </a:solidFill>
                <a:effectLst/>
                <a:uLnTx/>
                <a:uFillTx/>
                <a:latin typeface="Euclid Symbol" pitchFamily="18" charset="2"/>
                <a:ea typeface="+mn-ea"/>
                <a:cs typeface="Arial" charset="0"/>
              </a:rPr>
              <a:t>h</a:t>
            </a: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850 – 250 hPa shear  (</a:t>
            </a:r>
            <a:r>
              <a:rPr kumimoji="0" lang="en-US" sz="3200" b="0" i="1" u="none" strike="noStrike" kern="1200" cap="none" spc="0" normalizeH="0" baseline="0" noProof="0" dirty="0">
                <a:ln>
                  <a:noFill/>
                </a:ln>
                <a:solidFill>
                  <a:srgbClr val="002060"/>
                </a:solidFill>
                <a:effectLst/>
                <a:uLnTx/>
                <a:uFillTx/>
                <a:latin typeface="Calibri"/>
                <a:ea typeface="+mn-ea"/>
                <a:cs typeface="Arial" charset="0"/>
              </a:rPr>
              <a:t>S</a:t>
            </a: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Potential intensity (</a:t>
            </a:r>
            <a:r>
              <a:rPr kumimoji="0" lang="en-US" sz="3200" b="0" i="1" u="none" strike="noStrike" kern="1200" cap="none" spc="0" normalizeH="0" baseline="0" noProof="0" dirty="0">
                <a:ln>
                  <a:noFill/>
                </a:ln>
                <a:solidFill>
                  <a:srgbClr val="002060"/>
                </a:solidFill>
                <a:effectLst/>
                <a:uLnTx/>
                <a:uFillTx/>
                <a:latin typeface="Calibri"/>
                <a:ea typeface="+mn-ea"/>
                <a:cs typeface="Arial" charset="0"/>
              </a:rPr>
              <a:t>PI</a:t>
            </a: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Non-dimensional </a:t>
            </a:r>
            <a:r>
              <a:rPr kumimoji="0" lang="en-US" sz="3200" b="0" i="0" u="none" strike="noStrike" kern="1200" cap="none" spc="0" normalizeH="0" baseline="0" noProof="0" dirty="0" err="1">
                <a:ln>
                  <a:noFill/>
                </a:ln>
                <a:solidFill>
                  <a:srgbClr val="002060"/>
                </a:solidFill>
                <a:effectLst/>
                <a:uLnTx/>
                <a:uFillTx/>
                <a:latin typeface="Calibri"/>
                <a:ea typeface="+mn-ea"/>
                <a:cs typeface="Arial" charset="0"/>
              </a:rPr>
              <a:t>subsaturation</a:t>
            </a: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 of the middle troposphere:</a:t>
            </a:r>
          </a:p>
        </p:txBody>
      </p:sp>
      <p:graphicFrame>
        <p:nvGraphicFramePr>
          <p:cNvPr id="51203" name="Object 2"/>
          <p:cNvGraphicFramePr>
            <a:graphicFrameLocks noChangeAspect="1"/>
          </p:cNvGraphicFramePr>
          <p:nvPr/>
        </p:nvGraphicFramePr>
        <p:xfrm>
          <a:off x="3657601" y="5912720"/>
          <a:ext cx="1904999" cy="945279"/>
        </p:xfrm>
        <a:graphic>
          <a:graphicData uri="http://schemas.openxmlformats.org/presentationml/2006/ole">
            <mc:AlternateContent xmlns:mc="http://schemas.openxmlformats.org/markup-compatibility/2006">
              <mc:Choice xmlns:v="urn:schemas-microsoft-com:vml" Requires="v">
                <p:oleObj name="Equation" r:id="rId5" imgW="749160" imgH="406080" progId="Equation.DSMT4">
                  <p:embed/>
                </p:oleObj>
              </mc:Choice>
              <mc:Fallback>
                <p:oleObj name="Equation" r:id="rId5" imgW="749160" imgH="406080" progId="Equation.DSMT4">
                  <p:embed/>
                  <p:pic>
                    <p:nvPicPr>
                      <p:cNvPr id="5120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1" y="5912720"/>
                        <a:ext cx="1904999" cy="9452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4CA5CF-75A1-6940-AF73-27B0AB3D4B4A}"/>
              </a:ext>
            </a:extLst>
          </p:cNvPr>
          <p:cNvPicPr>
            <a:picLocks noChangeAspect="1"/>
          </p:cNvPicPr>
          <p:nvPr/>
        </p:nvPicPr>
        <p:blipFill rotWithShape="1">
          <a:blip r:embed="rId2">
            <a:extLst>
              <a:ext uri="{28A0092B-C50C-407E-A947-70E740481C1C}">
                <a14:useLocalDpi xmlns:a14="http://schemas.microsoft.com/office/drawing/2010/main" val="0"/>
              </a:ext>
            </a:extLst>
          </a:blip>
          <a:srcRect l="7282" t="27886" r="7812" b="29317"/>
          <a:stretch/>
        </p:blipFill>
        <p:spPr>
          <a:xfrm>
            <a:off x="-1" y="1874520"/>
            <a:ext cx="9144001" cy="3584540"/>
          </a:xfrm>
          <a:prstGeom prst="rect">
            <a:avLst/>
          </a:prstGeom>
        </p:spPr>
      </p:pic>
      <p:sp>
        <p:nvSpPr>
          <p:cNvPr id="5" name="TextBox 4">
            <a:extLst>
              <a:ext uri="{FF2B5EF4-FFF2-40B4-BE49-F238E27FC236}">
                <a16:creationId xmlns:a16="http://schemas.microsoft.com/office/drawing/2014/main" id="{6312EC9E-8497-6D08-2675-4A10F815F5A0}"/>
              </a:ext>
            </a:extLst>
          </p:cNvPr>
          <p:cNvSpPr txBox="1"/>
          <p:nvPr/>
        </p:nvSpPr>
        <p:spPr>
          <a:xfrm>
            <a:off x="723569" y="389614"/>
            <a:ext cx="7728668" cy="830997"/>
          </a:xfrm>
          <a:prstGeom prst="rect">
            <a:avLst/>
          </a:prstGeom>
          <a:noFill/>
        </p:spPr>
        <p:txBody>
          <a:bodyPr wrap="square" rtlCol="0">
            <a:spAutoFit/>
          </a:bodyPr>
          <a:lstStyle/>
          <a:p>
            <a:pPr algn="ctr"/>
            <a:r>
              <a:rPr lang="en-US" sz="2400" dirty="0"/>
              <a:t>GPI from ERA-Interim Data, 1979-2016, with Observed Genesis Points</a:t>
            </a:r>
          </a:p>
        </p:txBody>
      </p:sp>
    </p:spTree>
    <p:extLst>
      <p:ext uri="{BB962C8B-B14F-4D97-AF65-F5344CB8AC3E}">
        <p14:creationId xmlns:p14="http://schemas.microsoft.com/office/powerpoint/2010/main" val="1294258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269" y="983617"/>
            <a:ext cx="3193805" cy="2397938"/>
          </a:xfrm>
          <a:prstGeom prst="rect">
            <a:avLst/>
          </a:prstGeom>
        </p:spPr>
      </p:pic>
      <p:pic>
        <p:nvPicPr>
          <p:cNvPr id="3" name="Picture 2"/>
          <p:cNvPicPr>
            <a:picLocks noChangeAspect="1"/>
          </p:cNvPicPr>
          <p:nvPr/>
        </p:nvPicPr>
        <p:blipFill>
          <a:blip r:embed="rId3"/>
          <a:stretch>
            <a:fillRect/>
          </a:stretch>
        </p:blipFill>
        <p:spPr>
          <a:xfrm>
            <a:off x="3062184" y="983617"/>
            <a:ext cx="3193805" cy="2397938"/>
          </a:xfrm>
          <a:prstGeom prst="rect">
            <a:avLst/>
          </a:prstGeom>
        </p:spPr>
      </p:pic>
      <p:pic>
        <p:nvPicPr>
          <p:cNvPr id="4" name="Picture 3"/>
          <p:cNvPicPr>
            <a:picLocks noChangeAspect="1"/>
          </p:cNvPicPr>
          <p:nvPr/>
        </p:nvPicPr>
        <p:blipFill>
          <a:blip r:embed="rId4"/>
          <a:stretch>
            <a:fillRect/>
          </a:stretch>
        </p:blipFill>
        <p:spPr>
          <a:xfrm>
            <a:off x="5950195" y="983617"/>
            <a:ext cx="3193805" cy="2397938"/>
          </a:xfrm>
          <a:prstGeom prst="rect">
            <a:avLst/>
          </a:prstGeom>
        </p:spPr>
      </p:pic>
      <p:pic>
        <p:nvPicPr>
          <p:cNvPr id="5" name="Picture 4"/>
          <p:cNvPicPr>
            <a:picLocks noChangeAspect="1"/>
          </p:cNvPicPr>
          <p:nvPr/>
        </p:nvPicPr>
        <p:blipFill>
          <a:blip r:embed="rId5"/>
          <a:stretch>
            <a:fillRect/>
          </a:stretch>
        </p:blipFill>
        <p:spPr>
          <a:xfrm>
            <a:off x="2185883" y="3476445"/>
            <a:ext cx="3193805" cy="2397938"/>
          </a:xfrm>
          <a:prstGeom prst="rect">
            <a:avLst/>
          </a:prstGeom>
        </p:spPr>
      </p:pic>
      <p:pic>
        <p:nvPicPr>
          <p:cNvPr id="6" name="Picture 5"/>
          <p:cNvPicPr>
            <a:picLocks noChangeAspect="1"/>
          </p:cNvPicPr>
          <p:nvPr/>
        </p:nvPicPr>
        <p:blipFill>
          <a:blip r:embed="rId6"/>
          <a:stretch>
            <a:fillRect/>
          </a:stretch>
        </p:blipFill>
        <p:spPr>
          <a:xfrm>
            <a:off x="5538683" y="3476445"/>
            <a:ext cx="3193805" cy="2397938"/>
          </a:xfrm>
          <a:prstGeom prst="rect">
            <a:avLst/>
          </a:prstGeom>
        </p:spPr>
      </p:pic>
      <p:sp>
        <p:nvSpPr>
          <p:cNvPr id="7" name="TextBox 6"/>
          <p:cNvSpPr txBox="1"/>
          <p:nvPr/>
        </p:nvSpPr>
        <p:spPr>
          <a:xfrm>
            <a:off x="474680" y="3793924"/>
            <a:ext cx="1341089" cy="1546577"/>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Genesis Potential Index from ERA5 reanalysis, 1979-2018 vs. Observed TCs, 1980-2018</a:t>
            </a:r>
          </a:p>
        </p:txBody>
      </p:sp>
      <p:sp>
        <p:nvSpPr>
          <p:cNvPr id="8" name="TextBox 7">
            <a:extLst>
              <a:ext uri="{FF2B5EF4-FFF2-40B4-BE49-F238E27FC236}">
                <a16:creationId xmlns:a16="http://schemas.microsoft.com/office/drawing/2014/main" id="{F2755730-12BB-F428-F9A9-48EBBD1F8542}"/>
              </a:ext>
            </a:extLst>
          </p:cNvPr>
          <p:cNvSpPr txBox="1"/>
          <p:nvPr/>
        </p:nvSpPr>
        <p:spPr>
          <a:xfrm>
            <a:off x="474680" y="166977"/>
            <a:ext cx="8033216" cy="523220"/>
          </a:xfrm>
          <a:prstGeom prst="rect">
            <a:avLst/>
          </a:prstGeom>
          <a:noFill/>
        </p:spPr>
        <p:txBody>
          <a:bodyPr wrap="square" rtlCol="0">
            <a:spAutoFit/>
          </a:bodyPr>
          <a:lstStyle/>
          <a:p>
            <a:pPr algn="ctr"/>
            <a:r>
              <a:rPr lang="en-US" sz="2800" dirty="0"/>
              <a:t>Seasonal Cycle</a:t>
            </a:r>
          </a:p>
        </p:txBody>
      </p:sp>
    </p:spTree>
    <p:extLst>
      <p:ext uri="{BB962C8B-B14F-4D97-AF65-F5344CB8AC3E}">
        <p14:creationId xmlns:p14="http://schemas.microsoft.com/office/powerpoint/2010/main" val="2972227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8B0C-0CED-4351-5B28-262611DFA9B2}"/>
              </a:ext>
            </a:extLst>
          </p:cNvPr>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Random Seeding and Natural Selection</a:t>
            </a:r>
          </a:p>
        </p:txBody>
      </p:sp>
      <p:sp>
        <p:nvSpPr>
          <p:cNvPr id="4" name="Content Placeholder 3">
            <a:extLst>
              <a:ext uri="{FF2B5EF4-FFF2-40B4-BE49-F238E27FC236}">
                <a16:creationId xmlns:a16="http://schemas.microsoft.com/office/drawing/2014/main" id="{725119FC-1DAA-274D-2A0E-CAFC4F103B98}"/>
              </a:ext>
            </a:extLst>
          </p:cNvPr>
          <p:cNvSpPr>
            <a:spLocks noGrp="1"/>
          </p:cNvSpPr>
          <p:nvPr>
            <p:ph idx="1"/>
          </p:nvPr>
        </p:nvSpPr>
        <p:spPr/>
        <p:txBody>
          <a:bodyPr/>
          <a:lstStyle/>
          <a:p>
            <a:r>
              <a:rPr lang="en-US" dirty="0"/>
              <a:t>  Seed time-evolving, global state with very 	weak tropical cyclone seeds</a:t>
            </a:r>
          </a:p>
          <a:p>
            <a:r>
              <a:rPr lang="en-US" dirty="0"/>
              <a:t>  Random in space and time</a:t>
            </a:r>
          </a:p>
          <a:p>
            <a:r>
              <a:rPr lang="en-US" dirty="0"/>
              <a:t>  Seeds move with prevailing large-scale winds 	plus a correction for earth’s rotation </a:t>
            </a:r>
          </a:p>
          <a:p>
            <a:r>
              <a:rPr lang="en-US" dirty="0"/>
              <a:t>  Coupled ocean-atmosphere, very high 	resolution model used to calculate 	disturbance intensity</a:t>
            </a:r>
          </a:p>
          <a:p>
            <a:r>
              <a:rPr lang="en-US" dirty="0"/>
              <a:t>  Throw out seeds that fail to develop</a:t>
            </a:r>
          </a:p>
        </p:txBody>
      </p:sp>
    </p:spTree>
    <p:extLst>
      <p:ext uri="{BB962C8B-B14F-4D97-AF65-F5344CB8AC3E}">
        <p14:creationId xmlns:p14="http://schemas.microsoft.com/office/powerpoint/2010/main" val="229100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948EC7-A25C-A9B7-C51C-F076A28EC479}"/>
              </a:ext>
            </a:extLst>
          </p:cNvPr>
          <p:cNvPicPr>
            <a:picLocks noChangeAspect="1"/>
          </p:cNvPicPr>
          <p:nvPr/>
        </p:nvPicPr>
        <p:blipFill rotWithShape="1">
          <a:blip r:embed="rId2">
            <a:extLst>
              <a:ext uri="{28A0092B-C50C-407E-A947-70E740481C1C}">
                <a14:useLocalDpi xmlns:a14="http://schemas.microsoft.com/office/drawing/2010/main" val="0"/>
              </a:ext>
            </a:extLst>
          </a:blip>
          <a:srcRect l="8920" t="18335" r="8418" b="24012"/>
          <a:stretch/>
        </p:blipFill>
        <p:spPr>
          <a:xfrm>
            <a:off x="179820" y="1539349"/>
            <a:ext cx="8772601" cy="3993100"/>
          </a:xfrm>
          <a:prstGeom prst="rect">
            <a:avLst/>
          </a:prstGeom>
        </p:spPr>
      </p:pic>
      <p:sp>
        <p:nvSpPr>
          <p:cNvPr id="6" name="TextBox 5">
            <a:extLst>
              <a:ext uri="{FF2B5EF4-FFF2-40B4-BE49-F238E27FC236}">
                <a16:creationId xmlns:a16="http://schemas.microsoft.com/office/drawing/2014/main" id="{625E6287-FF95-AD90-C0E1-F2B1B2DDB395}"/>
              </a:ext>
            </a:extLst>
          </p:cNvPr>
          <p:cNvSpPr txBox="1"/>
          <p:nvPr/>
        </p:nvSpPr>
        <p:spPr>
          <a:xfrm>
            <a:off x="179820" y="730205"/>
            <a:ext cx="87726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Origin points of successful seeds (</a:t>
            </a:r>
            <a:r>
              <a:rPr lang="en-US" sz="2000" dirty="0">
                <a:solidFill>
                  <a:srgbClr val="FF0000"/>
                </a:solidFill>
                <a:latin typeface="Arial" panose="020B0604020202020204" pitchFamily="34" charset="0"/>
                <a:cs typeface="Arial" panose="020B0604020202020204" pitchFamily="34" charset="0"/>
              </a:rPr>
              <a:t>red</a:t>
            </a:r>
            <a:r>
              <a:rPr lang="en-US" sz="2000" dirty="0">
                <a:latin typeface="Arial" panose="020B0604020202020204" pitchFamily="34" charset="0"/>
                <a:cs typeface="Arial" panose="020B0604020202020204" pitchFamily="34" charset="0"/>
              </a:rPr>
              <a:t>); observed genesis locations (</a:t>
            </a:r>
            <a:r>
              <a:rPr lang="en-US" sz="2000" dirty="0">
                <a:solidFill>
                  <a:srgbClr val="0000FF"/>
                </a:solidFill>
                <a:latin typeface="Arial" panose="020B0604020202020204" pitchFamily="34" charset="0"/>
                <a:cs typeface="Arial" panose="020B0604020202020204" pitchFamily="34" charset="0"/>
              </a:rPr>
              <a:t>blue</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69123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510D0-F6BE-4801-8802-257DAE584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40" y="550986"/>
            <a:ext cx="8254914" cy="5706118"/>
          </a:xfrm>
          <a:prstGeom prst="rect">
            <a:avLst/>
          </a:prstGeom>
        </p:spPr>
      </p:pic>
    </p:spTree>
    <p:extLst>
      <p:ext uri="{BB962C8B-B14F-4D97-AF65-F5344CB8AC3E}">
        <p14:creationId xmlns:p14="http://schemas.microsoft.com/office/powerpoint/2010/main" val="1459846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37A78-72CC-A3B7-7567-AE205C4CD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5211"/>
            <a:ext cx="9144000" cy="5967578"/>
          </a:xfrm>
          <a:prstGeom prst="rect">
            <a:avLst/>
          </a:prstGeom>
        </p:spPr>
      </p:pic>
    </p:spTree>
    <p:extLst>
      <p:ext uri="{BB962C8B-B14F-4D97-AF65-F5344CB8AC3E}">
        <p14:creationId xmlns:p14="http://schemas.microsoft.com/office/powerpoint/2010/main" val="389075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359A0A-02ED-B93B-C98F-0BCACBACE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93" y="155067"/>
            <a:ext cx="5016582" cy="3273933"/>
          </a:xfrm>
          <a:prstGeom prst="rect">
            <a:avLst/>
          </a:prstGeom>
        </p:spPr>
      </p:pic>
      <p:pic>
        <p:nvPicPr>
          <p:cNvPr id="5" name="Picture 4">
            <a:extLst>
              <a:ext uri="{FF2B5EF4-FFF2-40B4-BE49-F238E27FC236}">
                <a16:creationId xmlns:a16="http://schemas.microsoft.com/office/drawing/2014/main" id="{68A02D89-38A8-9C0B-1750-AEC996636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65" y="3429000"/>
            <a:ext cx="5156637" cy="3365336"/>
          </a:xfrm>
          <a:prstGeom prst="rect">
            <a:avLst/>
          </a:prstGeom>
        </p:spPr>
      </p:pic>
      <p:sp>
        <p:nvSpPr>
          <p:cNvPr id="6" name="TextBox 5">
            <a:extLst>
              <a:ext uri="{FF2B5EF4-FFF2-40B4-BE49-F238E27FC236}">
                <a16:creationId xmlns:a16="http://schemas.microsoft.com/office/drawing/2014/main" id="{9D038311-C93D-27BC-436A-6B8F59BFF674}"/>
              </a:ext>
            </a:extLst>
          </p:cNvPr>
          <p:cNvSpPr txBox="1"/>
          <p:nvPr/>
        </p:nvSpPr>
        <p:spPr>
          <a:xfrm>
            <a:off x="5539027" y="1092018"/>
            <a:ext cx="3091856" cy="646331"/>
          </a:xfrm>
          <a:prstGeom prst="rect">
            <a:avLst/>
          </a:prstGeom>
          <a:noFill/>
        </p:spPr>
        <p:txBody>
          <a:bodyPr wrap="square" rtlCol="0">
            <a:spAutoFit/>
          </a:bodyPr>
          <a:lstStyle/>
          <a:p>
            <a:pPr algn="ctr"/>
            <a:r>
              <a:rPr lang="en-US" dirty="0"/>
              <a:t>Seasonal Cycle</a:t>
            </a:r>
          </a:p>
          <a:p>
            <a:pPr algn="ctr"/>
            <a:r>
              <a:rPr lang="en-US" dirty="0"/>
              <a:t>North Atlantic</a:t>
            </a:r>
          </a:p>
        </p:txBody>
      </p:sp>
      <p:sp>
        <p:nvSpPr>
          <p:cNvPr id="7" name="TextBox 6">
            <a:extLst>
              <a:ext uri="{FF2B5EF4-FFF2-40B4-BE49-F238E27FC236}">
                <a16:creationId xmlns:a16="http://schemas.microsoft.com/office/drawing/2014/main" id="{7F47AD3D-2BCF-F5EB-67C6-1C6ADCB578C3}"/>
              </a:ext>
            </a:extLst>
          </p:cNvPr>
          <p:cNvSpPr txBox="1"/>
          <p:nvPr/>
        </p:nvSpPr>
        <p:spPr>
          <a:xfrm>
            <a:off x="5645378" y="4473320"/>
            <a:ext cx="3091856" cy="646331"/>
          </a:xfrm>
          <a:prstGeom prst="rect">
            <a:avLst/>
          </a:prstGeom>
          <a:noFill/>
        </p:spPr>
        <p:txBody>
          <a:bodyPr wrap="square" rtlCol="0">
            <a:spAutoFit/>
          </a:bodyPr>
          <a:lstStyle/>
          <a:p>
            <a:pPr algn="ctr"/>
            <a:r>
              <a:rPr lang="en-US" dirty="0"/>
              <a:t>Seasonal Cycle</a:t>
            </a:r>
          </a:p>
          <a:p>
            <a:pPr algn="ctr"/>
            <a:r>
              <a:rPr lang="en-US" dirty="0"/>
              <a:t>Northwest Pacific</a:t>
            </a:r>
          </a:p>
        </p:txBody>
      </p:sp>
    </p:spTree>
    <p:extLst>
      <p:ext uri="{BB962C8B-B14F-4D97-AF65-F5344CB8AC3E}">
        <p14:creationId xmlns:p14="http://schemas.microsoft.com/office/powerpoint/2010/main" val="2993698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874B4-5760-72C6-2FFB-17A60A484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68" y="1518737"/>
            <a:ext cx="8055292" cy="4428838"/>
          </a:xfrm>
          <a:prstGeom prst="rect">
            <a:avLst/>
          </a:prstGeom>
        </p:spPr>
      </p:pic>
      <p:sp>
        <p:nvSpPr>
          <p:cNvPr id="4" name="TextBox 3">
            <a:extLst>
              <a:ext uri="{FF2B5EF4-FFF2-40B4-BE49-F238E27FC236}">
                <a16:creationId xmlns:a16="http://schemas.microsoft.com/office/drawing/2014/main" id="{A2E0CAC5-D178-9E41-9673-FE4619590D01}"/>
              </a:ext>
            </a:extLst>
          </p:cNvPr>
          <p:cNvSpPr txBox="1"/>
          <p:nvPr/>
        </p:nvSpPr>
        <p:spPr>
          <a:xfrm>
            <a:off x="659957" y="341905"/>
            <a:ext cx="7696863" cy="738664"/>
          </a:xfrm>
          <a:prstGeom prst="rect">
            <a:avLst/>
          </a:prstGeom>
          <a:noFill/>
        </p:spPr>
        <p:txBody>
          <a:bodyPr wrap="square" rtlCol="0">
            <a:spAutoFit/>
          </a:bodyPr>
          <a:lstStyle/>
          <a:p>
            <a:pPr algn="ctr"/>
            <a:r>
              <a:rPr lang="en-US" sz="2400" b="1" dirty="0"/>
              <a:t>TC Worlds</a:t>
            </a:r>
            <a:r>
              <a:rPr lang="en-US" sz="2400" dirty="0"/>
              <a:t>: f-plane Experiments in doubly-periodic boxes</a:t>
            </a:r>
          </a:p>
          <a:p>
            <a:pPr algn="ctr"/>
            <a:r>
              <a:rPr lang="en-US" dirty="0"/>
              <a:t>Bretherton and Khairoutdinov (2005), Nolan et al. (2007), and many others</a:t>
            </a:r>
          </a:p>
        </p:txBody>
      </p:sp>
      <p:sp>
        <p:nvSpPr>
          <p:cNvPr id="5" name="TextBox 4">
            <a:extLst>
              <a:ext uri="{FF2B5EF4-FFF2-40B4-BE49-F238E27FC236}">
                <a16:creationId xmlns:a16="http://schemas.microsoft.com/office/drawing/2014/main" id="{C4660501-6018-D219-881D-3EFE8BDF2367}"/>
              </a:ext>
            </a:extLst>
          </p:cNvPr>
          <p:cNvSpPr txBox="1"/>
          <p:nvPr/>
        </p:nvSpPr>
        <p:spPr>
          <a:xfrm>
            <a:off x="3267986" y="6416703"/>
            <a:ext cx="5311471" cy="369332"/>
          </a:xfrm>
          <a:prstGeom prst="rect">
            <a:avLst/>
          </a:prstGeom>
          <a:noFill/>
        </p:spPr>
        <p:txBody>
          <a:bodyPr wrap="square" rtlCol="0">
            <a:spAutoFit/>
          </a:bodyPr>
          <a:lstStyle/>
          <a:p>
            <a:pPr algn="r"/>
            <a:r>
              <a:rPr lang="en-US" dirty="0"/>
              <a:t>From Zhou, Held and Garner, 2014</a:t>
            </a:r>
          </a:p>
        </p:txBody>
      </p:sp>
      <p:sp>
        <p:nvSpPr>
          <p:cNvPr id="6" name="TextBox 5">
            <a:extLst>
              <a:ext uri="{FF2B5EF4-FFF2-40B4-BE49-F238E27FC236}">
                <a16:creationId xmlns:a16="http://schemas.microsoft.com/office/drawing/2014/main" id="{FE9BBA19-97D6-F7D0-401C-DA4A5CF56BC7}"/>
              </a:ext>
            </a:extLst>
          </p:cNvPr>
          <p:cNvSpPr txBox="1"/>
          <p:nvPr/>
        </p:nvSpPr>
        <p:spPr>
          <a:xfrm>
            <a:off x="1375576" y="1180365"/>
            <a:ext cx="2488758" cy="369332"/>
          </a:xfrm>
          <a:prstGeom prst="rect">
            <a:avLst/>
          </a:prstGeom>
          <a:noFill/>
        </p:spPr>
        <p:txBody>
          <a:bodyPr wrap="square" rtlCol="0">
            <a:spAutoFit/>
          </a:bodyPr>
          <a:lstStyle/>
          <a:p>
            <a:pPr algn="ctr"/>
            <a:r>
              <a:rPr lang="en-US" b="1" dirty="0"/>
              <a:t>SST=24</a:t>
            </a:r>
            <a:r>
              <a:rPr lang="en-US" b="1" baseline="30000" dirty="0"/>
              <a:t>o</a:t>
            </a:r>
            <a:r>
              <a:rPr lang="en-US" b="1" dirty="0"/>
              <a:t>C</a:t>
            </a:r>
          </a:p>
        </p:txBody>
      </p:sp>
      <p:sp>
        <p:nvSpPr>
          <p:cNvPr id="7" name="TextBox 6">
            <a:extLst>
              <a:ext uri="{FF2B5EF4-FFF2-40B4-BE49-F238E27FC236}">
                <a16:creationId xmlns:a16="http://schemas.microsoft.com/office/drawing/2014/main" id="{BC842196-0B8E-C194-554F-518674B7DDFA}"/>
              </a:ext>
            </a:extLst>
          </p:cNvPr>
          <p:cNvSpPr txBox="1"/>
          <p:nvPr/>
        </p:nvSpPr>
        <p:spPr>
          <a:xfrm>
            <a:off x="5279666" y="1186568"/>
            <a:ext cx="2488758" cy="369332"/>
          </a:xfrm>
          <a:prstGeom prst="rect">
            <a:avLst/>
          </a:prstGeom>
          <a:noFill/>
        </p:spPr>
        <p:txBody>
          <a:bodyPr wrap="square" rtlCol="0">
            <a:spAutoFit/>
          </a:bodyPr>
          <a:lstStyle/>
          <a:p>
            <a:pPr algn="ctr"/>
            <a:r>
              <a:rPr lang="en-US" b="1" dirty="0"/>
              <a:t>SST=32</a:t>
            </a:r>
            <a:r>
              <a:rPr lang="en-US" b="1" baseline="30000" dirty="0"/>
              <a:t>o</a:t>
            </a:r>
            <a:r>
              <a:rPr lang="en-US" b="1" dirty="0"/>
              <a:t>C</a:t>
            </a:r>
          </a:p>
        </p:txBody>
      </p:sp>
    </p:spTree>
    <p:extLst>
      <p:ext uri="{BB962C8B-B14F-4D97-AF65-F5344CB8AC3E}">
        <p14:creationId xmlns:p14="http://schemas.microsoft.com/office/powerpoint/2010/main" val="3503153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0" y="6456121"/>
            <a:ext cx="3505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Wing et al., </a:t>
            </a:r>
            <a:r>
              <a:rPr kumimoji="0" lang="en-US" sz="1800" b="0" i="1" u="none" strike="noStrike" kern="1200" cap="none" spc="0" normalizeH="0" baseline="0" noProof="0" dirty="0">
                <a:ln>
                  <a:noFill/>
                </a:ln>
                <a:solidFill>
                  <a:prstClr val="black"/>
                </a:solidFill>
                <a:effectLst/>
                <a:uLnTx/>
                <a:uFillTx/>
                <a:latin typeface="Arial" charset="0"/>
                <a:ea typeface="+mn-ea"/>
                <a:cs typeface="+mn-cs"/>
              </a:rPr>
              <a:t>J. Atmos. Sci</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2016</a:t>
            </a:r>
          </a:p>
        </p:txBody>
      </p:sp>
      <p:pic>
        <p:nvPicPr>
          <p:cNvPr id="3" name="Picture 2"/>
          <p:cNvPicPr>
            <a:picLocks noChangeAspect="1"/>
          </p:cNvPicPr>
          <p:nvPr/>
        </p:nvPicPr>
        <p:blipFill>
          <a:blip r:embed="rId2"/>
          <a:stretch>
            <a:fillRect/>
          </a:stretch>
        </p:blipFill>
        <p:spPr>
          <a:xfrm>
            <a:off x="838200" y="1447800"/>
            <a:ext cx="7546971" cy="4572000"/>
          </a:xfrm>
          <a:prstGeom prst="rect">
            <a:avLst/>
          </a:prstGeom>
        </p:spPr>
      </p:pic>
      <p:sp>
        <p:nvSpPr>
          <p:cNvPr id="4" name="TextBox 3"/>
          <p:cNvSpPr txBox="1"/>
          <p:nvPr/>
        </p:nvSpPr>
        <p:spPr>
          <a:xfrm>
            <a:off x="228600" y="228600"/>
            <a:ext cx="8534400"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Budget of variance of column moist static energy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(Lines: ensemble mean; Shading: Std. deviation)</a:t>
            </a:r>
          </a:p>
        </p:txBody>
      </p:sp>
      <p:sp>
        <p:nvSpPr>
          <p:cNvPr id="5" name="TextBox 4"/>
          <p:cNvSpPr txBox="1"/>
          <p:nvPr/>
        </p:nvSpPr>
        <p:spPr>
          <a:xfrm>
            <a:off x="2286000" y="1981200"/>
            <a:ext cx="18288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Radiation and surface fluxes comparable</a:t>
            </a:r>
          </a:p>
        </p:txBody>
      </p:sp>
      <p:cxnSp>
        <p:nvCxnSpPr>
          <p:cNvPr id="7" name="Straight Arrow Connector 6"/>
          <p:cNvCxnSpPr>
            <a:cxnSpLocks/>
          </p:cNvCxnSpPr>
          <p:nvPr/>
        </p:nvCxnSpPr>
        <p:spPr>
          <a:xfrm>
            <a:off x="3886200" y="2514600"/>
            <a:ext cx="614238" cy="9144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024" y="1998406"/>
            <a:ext cx="21336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Surface fluxes dominant</a:t>
            </a:r>
          </a:p>
        </p:txBody>
      </p:sp>
      <p:cxnSp>
        <p:nvCxnSpPr>
          <p:cNvPr id="10" name="Straight Arrow Connector 9"/>
          <p:cNvCxnSpPr/>
          <p:nvPr/>
        </p:nvCxnSpPr>
        <p:spPr>
          <a:xfrm>
            <a:off x="6096000" y="2442865"/>
            <a:ext cx="1143000" cy="3765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1729" y="6066814"/>
            <a:ext cx="585288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Note:  Genesis does occur with homogeneous radiation</a:t>
            </a:r>
          </a:p>
        </p:txBody>
      </p:sp>
    </p:spTree>
    <p:extLst>
      <p:ext uri="{BB962C8B-B14F-4D97-AF65-F5344CB8AC3E}">
        <p14:creationId xmlns:p14="http://schemas.microsoft.com/office/powerpoint/2010/main" val="37676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6"/>
            <a:ext cx="7886700" cy="1001711"/>
          </a:xfrm>
        </p:spPr>
        <p:txBody>
          <a:bodyPr>
            <a:normAutofit/>
          </a:bodyPr>
          <a:lstStyle/>
          <a:p>
            <a:pPr algn="ctr"/>
            <a:r>
              <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rPr>
              <a:t>Hurricane-World Scaling </a:t>
            </a:r>
          </a:p>
        </p:txBody>
      </p:sp>
      <p:sp>
        <p:nvSpPr>
          <p:cNvPr id="4" name="Content Placeholder 3"/>
          <p:cNvSpPr>
            <a:spLocks noGrp="1"/>
          </p:cNvSpPr>
          <p:nvPr>
            <p:ph idx="1"/>
          </p:nvPr>
        </p:nvSpPr>
        <p:spPr/>
        <p:txBody>
          <a:bodyPr>
            <a:normAutofit/>
          </a:bodyPr>
          <a:lstStyle/>
          <a:p>
            <a:pPr>
              <a:buSzPct val="75000"/>
              <a:buNone/>
            </a:pPr>
            <a:endParaRPr lang="en-US" sz="3000" dirty="0">
              <a:solidFill>
                <a:srgbClr val="0033CC"/>
              </a:solidFill>
              <a:latin typeface="Arial" pitchFamily="34" charset="0"/>
              <a:cs typeface="Arial" pitchFamily="34" charset="0"/>
            </a:endParaRPr>
          </a:p>
          <a:p>
            <a:pPr>
              <a:buSzPct val="70000"/>
              <a:buBlip>
                <a:blip r:embed="rId2"/>
              </a:buBlip>
            </a:pPr>
            <a:r>
              <a:rPr lang="en-US" sz="2400" dirty="0">
                <a:latin typeface="Arial" pitchFamily="34" charset="0"/>
                <a:cs typeface="Arial" pitchFamily="34" charset="0"/>
              </a:rPr>
              <a:t>Radius of maximum winds:</a:t>
            </a:r>
          </a:p>
          <a:p>
            <a:pPr>
              <a:buSzPct val="70000"/>
              <a:buBlip>
                <a:blip r:embed="rId2"/>
              </a:buBlip>
            </a:pPr>
            <a:endParaRPr lang="en-US" sz="2400" dirty="0">
              <a:latin typeface="Arial" pitchFamily="34" charset="0"/>
              <a:cs typeface="Arial" pitchFamily="34" charset="0"/>
            </a:endParaRPr>
          </a:p>
          <a:p>
            <a:pPr>
              <a:buSzPct val="70000"/>
              <a:buBlip>
                <a:blip r:embed="rId2"/>
              </a:buBlip>
            </a:pPr>
            <a:r>
              <a:rPr lang="en-US" sz="2400" dirty="0">
                <a:latin typeface="Arial" pitchFamily="34" charset="0"/>
                <a:cs typeface="Arial" pitchFamily="34" charset="0"/>
              </a:rPr>
              <a:t>Distance between storm centers:</a:t>
            </a:r>
          </a:p>
          <a:p>
            <a:pPr>
              <a:buSzPct val="70000"/>
              <a:buBlip>
                <a:blip r:embed="rId2"/>
              </a:buBlip>
            </a:pPr>
            <a:endParaRPr lang="en-US" sz="2400" dirty="0">
              <a:latin typeface="Arial" pitchFamily="34" charset="0"/>
              <a:cs typeface="Arial" pitchFamily="34" charset="0"/>
            </a:endParaRPr>
          </a:p>
          <a:p>
            <a:pPr>
              <a:buSzPct val="70000"/>
              <a:buBlip>
                <a:blip r:embed="rId2"/>
              </a:buBlip>
            </a:pPr>
            <a:r>
              <a:rPr lang="en-US" sz="2400" dirty="0">
                <a:latin typeface="Arial" pitchFamily="34" charset="0"/>
                <a:cs typeface="Arial" pitchFamily="34" charset="0"/>
              </a:rPr>
              <a:t>Number density: </a:t>
            </a:r>
          </a:p>
        </p:txBody>
      </p:sp>
      <p:graphicFrame>
        <p:nvGraphicFramePr>
          <p:cNvPr id="9" name="Object 8"/>
          <p:cNvGraphicFramePr>
            <a:graphicFrameLocks noChangeAspect="1"/>
          </p:cNvGraphicFramePr>
          <p:nvPr/>
        </p:nvGraphicFramePr>
        <p:xfrm>
          <a:off x="6324600" y="1981200"/>
          <a:ext cx="1066800" cy="782320"/>
        </p:xfrm>
        <a:graphic>
          <a:graphicData uri="http://schemas.openxmlformats.org/presentationml/2006/ole">
            <mc:AlternateContent xmlns:mc="http://schemas.openxmlformats.org/markup-compatibility/2006">
              <mc:Choice xmlns:v="urn:schemas-microsoft-com:vml" Requires="v">
                <p:oleObj name="Equation" r:id="rId3" imgW="571320" imgH="419040" progId="Equation.DSMT4">
                  <p:embed/>
                </p:oleObj>
              </mc:Choice>
              <mc:Fallback>
                <p:oleObj name="Equation" r:id="rId3" imgW="571320" imgH="419040" progId="Equation.DSMT4">
                  <p:embed/>
                  <p:pic>
                    <p:nvPicPr>
                      <p:cNvPr id="9"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981200"/>
                        <a:ext cx="1066800" cy="782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6324600" y="2895600"/>
          <a:ext cx="1219200" cy="748632"/>
        </p:xfrm>
        <a:graphic>
          <a:graphicData uri="http://schemas.openxmlformats.org/presentationml/2006/ole">
            <mc:AlternateContent xmlns:mc="http://schemas.openxmlformats.org/markup-compatibility/2006">
              <mc:Choice xmlns:v="urn:schemas-microsoft-com:vml" Requires="v">
                <p:oleObj name="Equation" r:id="rId5" imgW="723600" imgH="444240" progId="Equation.DSMT4">
                  <p:embed/>
                </p:oleObj>
              </mc:Choice>
              <mc:Fallback>
                <p:oleObj name="Equation" r:id="rId5" imgW="723600" imgH="444240" progId="Equation.DSMT4">
                  <p:embed/>
                  <p:pic>
                    <p:nvPicPr>
                      <p:cNvPr id="1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895600"/>
                        <a:ext cx="1219200" cy="7486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6400800" y="3810000"/>
          <a:ext cx="1047750" cy="838200"/>
        </p:xfrm>
        <a:graphic>
          <a:graphicData uri="http://schemas.openxmlformats.org/presentationml/2006/ole">
            <mc:AlternateContent xmlns:mc="http://schemas.openxmlformats.org/markup-compatibility/2006">
              <mc:Choice xmlns:v="urn:schemas-microsoft-com:vml" Requires="v">
                <p:oleObj name="Equation" r:id="rId7" imgW="571320" imgH="457200" progId="Equation.DSMT4">
                  <p:embed/>
                </p:oleObj>
              </mc:Choice>
              <mc:Fallback>
                <p:oleObj name="Equation" r:id="rId7" imgW="571320" imgH="457200" progId="Equation.DSMT4">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3810000"/>
                        <a:ext cx="10477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a:extLst>
              <a:ext uri="{FF2B5EF4-FFF2-40B4-BE49-F238E27FC236}">
                <a16:creationId xmlns:a16="http://schemas.microsoft.com/office/drawing/2014/main" id="{9CCE6045-59E9-154C-8C7A-17AA01059C2B}"/>
              </a:ext>
            </a:extLst>
          </p:cNvPr>
          <p:cNvSpPr txBox="1"/>
          <p:nvPr/>
        </p:nvSpPr>
        <p:spPr>
          <a:xfrm>
            <a:off x="3260035" y="6137831"/>
            <a:ext cx="5426765" cy="369332"/>
          </a:xfrm>
          <a:prstGeom prst="rect">
            <a:avLst/>
          </a:prstGeom>
          <a:noFill/>
        </p:spPr>
        <p:txBody>
          <a:bodyPr wrap="square" rtlCol="0">
            <a:spAutoFit/>
          </a:bodyPr>
          <a:lstStyle/>
          <a:p>
            <a:pPr algn="r"/>
            <a:r>
              <a:rPr lang="en-US" dirty="0"/>
              <a:t>Khairoutdinov and Emanuel, 2013</a:t>
            </a:r>
          </a:p>
        </p:txBody>
      </p:sp>
      <p:sp>
        <p:nvSpPr>
          <p:cNvPr id="5" name="TextBox 4">
            <a:extLst>
              <a:ext uri="{FF2B5EF4-FFF2-40B4-BE49-F238E27FC236}">
                <a16:creationId xmlns:a16="http://schemas.microsoft.com/office/drawing/2014/main" id="{B91229C3-090E-19C7-EADC-AD1927FD005F}"/>
              </a:ext>
            </a:extLst>
          </p:cNvPr>
          <p:cNvSpPr txBox="1"/>
          <p:nvPr/>
        </p:nvSpPr>
        <p:spPr>
          <a:xfrm>
            <a:off x="286247" y="4738977"/>
            <a:ext cx="8070574" cy="923330"/>
          </a:xfrm>
          <a:prstGeom prst="rect">
            <a:avLst/>
          </a:prstGeom>
          <a:noFill/>
        </p:spPr>
        <p:txBody>
          <a:bodyPr wrap="square" rtlCol="0">
            <a:spAutoFit/>
          </a:bodyPr>
          <a:lstStyle/>
          <a:p>
            <a:r>
              <a:rPr lang="en-US" dirty="0"/>
              <a:t>Note:  I was able to show (2022) that the D scale above is consistent with the matched inner-outer radial profile developed by Dan </a:t>
            </a:r>
            <a:r>
              <a:rPr lang="en-US" dirty="0" err="1"/>
              <a:t>Chavas</a:t>
            </a:r>
            <a:r>
              <a:rPr lang="en-US" dirty="0"/>
              <a:t> and me, if it is assumed that the inner core radius scales as </a:t>
            </a:r>
            <a:r>
              <a:rPr lang="en-US" dirty="0" err="1"/>
              <a:t>V</a:t>
            </a:r>
            <a:r>
              <a:rPr lang="en-US" baseline="-25000" dirty="0" err="1"/>
              <a:t>pot</a:t>
            </a:r>
            <a:r>
              <a:rPr lang="en-US" dirty="0"/>
              <a:t>/f</a:t>
            </a:r>
          </a:p>
        </p:txBody>
      </p:sp>
    </p:spTree>
    <p:extLst>
      <p:ext uri="{BB962C8B-B14F-4D97-AF65-F5344CB8AC3E}">
        <p14:creationId xmlns:p14="http://schemas.microsoft.com/office/powerpoint/2010/main" val="157084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blinds(horizontal)">
                                      <p:cBhvr>
                                        <p:cTn id="15" dur="500"/>
                                        <p:tgtEl>
                                          <p:spTgt spid="4">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blinds(horizontal)">
                                      <p:cBhvr>
                                        <p:cTn id="23" dur="500"/>
                                        <p:tgtEl>
                                          <p:spTgt spid="4">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cc_run-L512-f2e-4-TS300-EF0.000-TT200-QR1.0-vmag85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8868"/>
          <a:stretch/>
        </p:blipFill>
        <p:spPr>
          <a:xfrm>
            <a:off x="1354346" y="1293962"/>
            <a:ext cx="6858000" cy="5564038"/>
          </a:xfrm>
          <a:prstGeom prst="rect">
            <a:avLst/>
          </a:prstGeom>
        </p:spPr>
      </p:pic>
      <p:sp>
        <p:nvSpPr>
          <p:cNvPr id="3" name="TextBox 2"/>
          <p:cNvSpPr txBox="1"/>
          <p:nvPr/>
        </p:nvSpPr>
        <p:spPr>
          <a:xfrm>
            <a:off x="543464" y="198408"/>
            <a:ext cx="81692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Dry Hurricanes in Dry RCE State</a:t>
            </a:r>
          </a:p>
        </p:txBody>
      </p:sp>
      <p:sp>
        <p:nvSpPr>
          <p:cNvPr id="5" name="TextBox 4"/>
          <p:cNvSpPr txBox="1"/>
          <p:nvPr/>
        </p:nvSpPr>
        <p:spPr>
          <a:xfrm>
            <a:off x="931654" y="5771071"/>
            <a:ext cx="70736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(Courtesy Tim Cronin)</a:t>
            </a:r>
          </a:p>
        </p:txBody>
      </p:sp>
      <p:sp>
        <p:nvSpPr>
          <p:cNvPr id="4" name="TextBox 3">
            <a:extLst>
              <a:ext uri="{FF2B5EF4-FFF2-40B4-BE49-F238E27FC236}">
                <a16:creationId xmlns:a16="http://schemas.microsoft.com/office/drawing/2014/main" id="{DA7BCDBC-7242-8F8E-4023-577A37BF198F}"/>
              </a:ext>
            </a:extLst>
          </p:cNvPr>
          <p:cNvSpPr txBox="1"/>
          <p:nvPr/>
        </p:nvSpPr>
        <p:spPr>
          <a:xfrm>
            <a:off x="2146851" y="676649"/>
            <a:ext cx="4603805" cy="461665"/>
          </a:xfrm>
          <a:prstGeom prst="rect">
            <a:avLst/>
          </a:prstGeom>
          <a:noFill/>
        </p:spPr>
        <p:txBody>
          <a:bodyPr wrap="square" rtlCol="0">
            <a:spAutoFit/>
          </a:bodyPr>
          <a:lstStyle/>
          <a:p>
            <a:pPr algn="ctr"/>
            <a:r>
              <a:rPr lang="en-US" sz="2400" dirty="0"/>
              <a:t>Cronin and </a:t>
            </a:r>
            <a:r>
              <a:rPr lang="en-US" sz="2400" dirty="0" err="1"/>
              <a:t>Chavas</a:t>
            </a:r>
            <a:r>
              <a:rPr lang="en-US" sz="2400" dirty="0"/>
              <a:t>, 2019</a:t>
            </a:r>
          </a:p>
        </p:txBody>
      </p:sp>
    </p:spTree>
    <p:extLst>
      <p:ext uri="{BB962C8B-B14F-4D97-AF65-F5344CB8AC3E}">
        <p14:creationId xmlns:p14="http://schemas.microsoft.com/office/powerpoint/2010/main" val="3913434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9975E8D2-FCEC-1D46-8D09-2BFEF4567C81}"/>
              </a:ext>
            </a:extLst>
          </p:cNvPr>
          <p:cNvSpPr>
            <a:spLocks noGrp="1"/>
          </p:cNvSpPr>
          <p:nvPr>
            <p:ph idx="1"/>
          </p:nvPr>
        </p:nvSpPr>
        <p:spPr/>
        <p:txBody>
          <a:bodyPr/>
          <a:lstStyle/>
          <a:p>
            <a:pPr>
              <a:spcBef>
                <a:spcPts val="3000"/>
              </a:spcBef>
            </a:pPr>
            <a:r>
              <a:rPr lang="en-US" dirty="0"/>
              <a:t>  </a:t>
            </a:r>
            <a:r>
              <a:rPr lang="en-US" dirty="0">
                <a:solidFill>
                  <a:schemeClr val="bg2">
                    <a:lumMod val="75000"/>
                  </a:schemeClr>
                </a:solidFill>
              </a:rPr>
              <a:t>Tropical cyclone climatology</a:t>
            </a:r>
          </a:p>
          <a:p>
            <a:pPr>
              <a:spcBef>
                <a:spcPts val="3000"/>
              </a:spcBef>
            </a:pPr>
            <a:r>
              <a:rPr lang="en-US" dirty="0">
                <a:solidFill>
                  <a:schemeClr val="bg2">
                    <a:lumMod val="75000"/>
                  </a:schemeClr>
                </a:solidFill>
              </a:rPr>
              <a:t>  Life cycle</a:t>
            </a:r>
          </a:p>
          <a:p>
            <a:pPr>
              <a:spcBef>
                <a:spcPts val="3000"/>
              </a:spcBef>
            </a:pPr>
            <a:r>
              <a:rPr lang="en-US" dirty="0">
                <a:solidFill>
                  <a:schemeClr val="bg2">
                    <a:lumMod val="75000"/>
                  </a:schemeClr>
                </a:solidFill>
              </a:rPr>
              <a:t>  History of genesis research</a:t>
            </a:r>
          </a:p>
          <a:p>
            <a:pPr>
              <a:spcBef>
                <a:spcPts val="3000"/>
              </a:spcBef>
            </a:pPr>
            <a:r>
              <a:rPr lang="en-US" dirty="0">
                <a:solidFill>
                  <a:schemeClr val="bg2">
                    <a:lumMod val="75000"/>
                  </a:schemeClr>
                </a:solidFill>
              </a:rPr>
              <a:t>  Micro vs. macro views</a:t>
            </a:r>
          </a:p>
          <a:p>
            <a:pPr>
              <a:spcBef>
                <a:spcPts val="3000"/>
              </a:spcBef>
            </a:pPr>
            <a:r>
              <a:rPr lang="en-US" dirty="0"/>
              <a:t>  Three views on global genesis rates</a:t>
            </a:r>
          </a:p>
        </p:txBody>
      </p:sp>
    </p:spTree>
    <p:extLst>
      <p:ext uri="{BB962C8B-B14F-4D97-AF65-F5344CB8AC3E}">
        <p14:creationId xmlns:p14="http://schemas.microsoft.com/office/powerpoint/2010/main" val="423224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t>Three Views on Genesis Rates</a:t>
            </a:r>
          </a:p>
        </p:txBody>
      </p:sp>
      <p:sp>
        <p:nvSpPr>
          <p:cNvPr id="3" name="Content Placeholder 2">
            <a:extLst>
              <a:ext uri="{FF2B5EF4-FFF2-40B4-BE49-F238E27FC236}">
                <a16:creationId xmlns:a16="http://schemas.microsoft.com/office/drawing/2014/main" id="{5861B928-90ED-A340-7AFC-B56E45F4B240}"/>
              </a:ext>
            </a:extLst>
          </p:cNvPr>
          <p:cNvSpPr>
            <a:spLocks noGrp="1"/>
          </p:cNvSpPr>
          <p:nvPr>
            <p:ph idx="1"/>
          </p:nvPr>
        </p:nvSpPr>
        <p:spPr/>
        <p:txBody>
          <a:bodyPr/>
          <a:lstStyle/>
          <a:p>
            <a:pPr marL="0" indent="0">
              <a:buNone/>
            </a:pPr>
            <a:r>
              <a:rPr lang="en-US" dirty="0"/>
              <a:t>1) Genesis requires favorable large-scale 		environment and suitable initiating 		disturbances; rates affected by both</a:t>
            </a:r>
          </a:p>
          <a:p>
            <a:pPr marL="0" indent="0">
              <a:buNone/>
            </a:pPr>
            <a:r>
              <a:rPr lang="en-US" dirty="0"/>
              <a:t>2) TC numbers reflect how many storms can 	 	be packed into a region of favorable 	 	large-scale environment, independent of 	triggering disturbances</a:t>
            </a:r>
          </a:p>
          <a:p>
            <a:pPr marL="0" indent="0">
              <a:buNone/>
            </a:pPr>
            <a:r>
              <a:rPr lang="en-US" dirty="0"/>
              <a:t>3) Global TC numbers determined by a self-	organized critical process involving 	feedbacks of TCs on climate</a:t>
            </a:r>
          </a:p>
        </p:txBody>
      </p:sp>
    </p:spTree>
    <p:extLst>
      <p:ext uri="{BB962C8B-B14F-4D97-AF65-F5344CB8AC3E}">
        <p14:creationId xmlns:p14="http://schemas.microsoft.com/office/powerpoint/2010/main" val="316957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4479-48D7-1568-71D3-EE4DC31D0DA4}"/>
              </a:ext>
            </a:extLst>
          </p:cNvPr>
          <p:cNvSpPr>
            <a:spLocks noGrp="1"/>
          </p:cNvSpPr>
          <p:nvPr>
            <p:ph type="title"/>
          </p:nvPr>
        </p:nvSpPr>
        <p:spPr/>
        <p:txBody>
          <a:bodyPr>
            <a:normAutofit/>
          </a:bodyPr>
          <a:lstStyle/>
          <a:p>
            <a:pPr algn="ctr"/>
            <a:r>
              <a:rPr lang="en-US" sz="3600" dirty="0"/>
              <a:t>The idea that ‘triggers” are needed has a long history</a:t>
            </a:r>
          </a:p>
        </p:txBody>
      </p:sp>
      <p:sp>
        <p:nvSpPr>
          <p:cNvPr id="3" name="Content Placeholder 2">
            <a:extLst>
              <a:ext uri="{FF2B5EF4-FFF2-40B4-BE49-F238E27FC236}">
                <a16:creationId xmlns:a16="http://schemas.microsoft.com/office/drawing/2014/main" id="{6695A729-3BAD-6F17-56F3-4F64A07C021B}"/>
              </a:ext>
            </a:extLst>
          </p:cNvPr>
          <p:cNvSpPr>
            <a:spLocks noGrp="1"/>
          </p:cNvSpPr>
          <p:nvPr>
            <p:ph idx="1"/>
          </p:nvPr>
        </p:nvSpPr>
        <p:spPr/>
        <p:txBody>
          <a:bodyPr/>
          <a:lstStyle/>
          <a:p>
            <a:r>
              <a:rPr lang="en-US" dirty="0"/>
              <a:t> “</a:t>
            </a:r>
            <a:r>
              <a:rPr lang="en-US" i="1" dirty="0"/>
              <a:t>In all cases of hurricane formation noted in 	the course of this study, deepening began, 	without exception, in pre-existing tropical 	disturbances</a:t>
            </a:r>
            <a:r>
              <a:rPr lang="en-US" dirty="0"/>
              <a:t>” – Gordan Dunn (1951)</a:t>
            </a:r>
          </a:p>
          <a:p>
            <a:pPr marL="0" indent="0">
              <a:buNone/>
            </a:pPr>
            <a:endParaRPr lang="en-US" dirty="0"/>
          </a:p>
          <a:p>
            <a:r>
              <a:rPr lang="en-US" dirty="0"/>
              <a:t> “</a:t>
            </a:r>
            <a:r>
              <a:rPr lang="en-US" i="1" dirty="0"/>
              <a:t>Storms never develop spontaneously in the 	undisturbed tropical currents but always in 	a preexisting disturbance </a:t>
            </a:r>
            <a:r>
              <a:rPr lang="en-US" dirty="0"/>
              <a:t>– Herbert Riehl 	(1951)</a:t>
            </a:r>
          </a:p>
        </p:txBody>
      </p:sp>
    </p:spTree>
    <p:extLst>
      <p:ext uri="{BB962C8B-B14F-4D97-AF65-F5344CB8AC3E}">
        <p14:creationId xmlns:p14="http://schemas.microsoft.com/office/powerpoint/2010/main" val="341173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E87F2C-300D-8ABE-EA1A-9D6128820B02}"/>
              </a:ext>
            </a:extLst>
          </p:cNvPr>
          <p:cNvSpPr>
            <a:spLocks noGrp="1"/>
          </p:cNvSpPr>
          <p:nvPr>
            <p:ph type="title"/>
          </p:nvPr>
        </p:nvSpPr>
        <p:spPr>
          <a:xfrm>
            <a:off x="700569" y="324029"/>
            <a:ext cx="7886700" cy="1325563"/>
          </a:xfrm>
        </p:spPr>
        <p:txBody>
          <a:bodyPr>
            <a:noAutofit/>
          </a:bodyPr>
          <a:lstStyle/>
          <a:p>
            <a:r>
              <a:rPr lang="en-US" sz="3200" dirty="0"/>
              <a:t>Early researchers focused some attention on the nature of pre-existing disturbances:</a:t>
            </a:r>
          </a:p>
        </p:txBody>
      </p:sp>
      <p:sp>
        <p:nvSpPr>
          <p:cNvPr id="3" name="Content Placeholder 2">
            <a:extLst>
              <a:ext uri="{FF2B5EF4-FFF2-40B4-BE49-F238E27FC236}">
                <a16:creationId xmlns:a16="http://schemas.microsoft.com/office/drawing/2014/main" id="{F33C946C-440B-CF4A-E443-1005BCD20396}"/>
              </a:ext>
            </a:extLst>
          </p:cNvPr>
          <p:cNvSpPr>
            <a:spLocks noGrp="1"/>
          </p:cNvSpPr>
          <p:nvPr>
            <p:ph idx="1"/>
          </p:nvPr>
        </p:nvSpPr>
        <p:spPr/>
        <p:txBody>
          <a:bodyPr/>
          <a:lstStyle/>
          <a:p>
            <a:r>
              <a:rPr lang="en-US" dirty="0"/>
              <a:t> </a:t>
            </a:r>
            <a:r>
              <a:rPr lang="en-US" i="1" dirty="0"/>
              <a:t>“Tropical cyclones originate in easterly waves, 	in the intertropical convergence zone, and 	occasionally in the trailing southerly 	portions of old polar troughs….[but] there 	is as yet no generally accepted definition 	of exactly what synoptic situation is 	responsible for the formation of a tropical 	cyclone” </a:t>
            </a:r>
            <a:r>
              <a:rPr lang="en-US" dirty="0"/>
              <a:t>– Dunn (1951)</a:t>
            </a:r>
          </a:p>
        </p:txBody>
      </p:sp>
    </p:spTree>
    <p:extLst>
      <p:ext uri="{BB962C8B-B14F-4D97-AF65-F5344CB8AC3E}">
        <p14:creationId xmlns:p14="http://schemas.microsoft.com/office/powerpoint/2010/main" val="2959449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AB596-4386-062F-CCD3-328CE3295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08" y="699510"/>
            <a:ext cx="7897384" cy="5458979"/>
          </a:xfrm>
          <a:prstGeom prst="rect">
            <a:avLst/>
          </a:prstGeom>
        </p:spPr>
      </p:pic>
    </p:spTree>
    <p:extLst>
      <p:ext uri="{BB962C8B-B14F-4D97-AF65-F5344CB8AC3E}">
        <p14:creationId xmlns:p14="http://schemas.microsoft.com/office/powerpoint/2010/main" val="10991535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5040-7798-543B-B12D-EB266CFD820E}"/>
              </a:ext>
            </a:extLst>
          </p:cNvPr>
          <p:cNvSpPr>
            <a:spLocks noGrp="1"/>
          </p:cNvSpPr>
          <p:nvPr>
            <p:ph type="title"/>
          </p:nvPr>
        </p:nvSpPr>
        <p:spPr/>
        <p:txBody>
          <a:bodyPr>
            <a:normAutofit/>
          </a:bodyPr>
          <a:lstStyle/>
          <a:p>
            <a:r>
              <a:rPr lang="en-US" sz="2800" dirty="0"/>
              <a:t>Yet they recognized that genesis must depend on a combination of environmental favorability and the presence of initiating disturbances</a:t>
            </a:r>
          </a:p>
        </p:txBody>
      </p:sp>
      <p:sp>
        <p:nvSpPr>
          <p:cNvPr id="3" name="Content Placeholder 2">
            <a:extLst>
              <a:ext uri="{FF2B5EF4-FFF2-40B4-BE49-F238E27FC236}">
                <a16:creationId xmlns:a16="http://schemas.microsoft.com/office/drawing/2014/main" id="{03D5AD05-AB81-C46B-D692-67D160A350E3}"/>
              </a:ext>
            </a:extLst>
          </p:cNvPr>
          <p:cNvSpPr>
            <a:spLocks noGrp="1"/>
          </p:cNvSpPr>
          <p:nvPr>
            <p:ph idx="1"/>
          </p:nvPr>
        </p:nvSpPr>
        <p:spPr/>
        <p:txBody>
          <a:bodyPr/>
          <a:lstStyle/>
          <a:p>
            <a:r>
              <a:rPr lang="en-US" dirty="0"/>
              <a:t> </a:t>
            </a:r>
            <a:r>
              <a:rPr lang="en-US" i="1" dirty="0"/>
              <a:t>“The origin of tropical disturbances cannot be 	explained solely from the local structure of 	the air masses in which the vortex motion 	develops. A suitable combination of 	external forces and local conditions is 	necessary” – </a:t>
            </a:r>
            <a:r>
              <a:rPr lang="en-US" dirty="0"/>
              <a:t>Riehl</a:t>
            </a:r>
            <a:r>
              <a:rPr lang="en-US" i="1" dirty="0"/>
              <a:t> </a:t>
            </a:r>
            <a:r>
              <a:rPr lang="en-US" dirty="0"/>
              <a:t>and </a:t>
            </a:r>
            <a:r>
              <a:rPr lang="en-US" dirty="0" err="1"/>
              <a:t>Burgner</a:t>
            </a:r>
            <a:r>
              <a:rPr lang="en-US" dirty="0"/>
              <a:t> (1950)</a:t>
            </a:r>
          </a:p>
        </p:txBody>
      </p:sp>
      <p:sp>
        <p:nvSpPr>
          <p:cNvPr id="4" name="TextBox 3">
            <a:extLst>
              <a:ext uri="{FF2B5EF4-FFF2-40B4-BE49-F238E27FC236}">
                <a16:creationId xmlns:a16="http://schemas.microsoft.com/office/drawing/2014/main" id="{7DA59B67-262B-7960-D0A7-FE93555CA596}"/>
              </a:ext>
            </a:extLst>
          </p:cNvPr>
          <p:cNvSpPr txBox="1"/>
          <p:nvPr/>
        </p:nvSpPr>
        <p:spPr>
          <a:xfrm>
            <a:off x="421240" y="4869951"/>
            <a:ext cx="7767263" cy="584775"/>
          </a:xfrm>
          <a:prstGeom prst="rect">
            <a:avLst/>
          </a:prstGeom>
          <a:noFill/>
        </p:spPr>
        <p:txBody>
          <a:bodyPr wrap="square" rtlCol="0">
            <a:spAutoFit/>
          </a:bodyPr>
          <a:lstStyle/>
          <a:p>
            <a:pPr algn="ctr"/>
            <a:r>
              <a:rPr lang="en-US" sz="3200" b="1" dirty="0"/>
              <a:t>This is the prevailing view today</a:t>
            </a:r>
          </a:p>
        </p:txBody>
      </p:sp>
    </p:spTree>
    <p:extLst>
      <p:ext uri="{BB962C8B-B14F-4D97-AF65-F5344CB8AC3E}">
        <p14:creationId xmlns:p14="http://schemas.microsoft.com/office/powerpoint/2010/main" val="160121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E10B8-D2EC-FCC1-8BFA-16C0C7D94DB6}"/>
              </a:ext>
            </a:extLst>
          </p:cNvPr>
          <p:cNvSpPr>
            <a:spLocks noGrp="1"/>
          </p:cNvSpPr>
          <p:nvPr>
            <p:ph type="title"/>
          </p:nvPr>
        </p:nvSpPr>
        <p:spPr/>
        <p:txBody>
          <a:bodyPr>
            <a:normAutofit/>
          </a:bodyPr>
          <a:lstStyle/>
          <a:p>
            <a:r>
              <a:rPr lang="en-US" sz="3200" dirty="0"/>
              <a:t>Contemporary support for this view:</a:t>
            </a:r>
          </a:p>
        </p:txBody>
      </p:sp>
      <p:sp>
        <p:nvSpPr>
          <p:cNvPr id="3" name="Content Placeholder 2">
            <a:extLst>
              <a:ext uri="{FF2B5EF4-FFF2-40B4-BE49-F238E27FC236}">
                <a16:creationId xmlns:a16="http://schemas.microsoft.com/office/drawing/2014/main" id="{7F465DD5-7832-6350-510F-CA501EA7002E}"/>
              </a:ext>
            </a:extLst>
          </p:cNvPr>
          <p:cNvSpPr>
            <a:spLocks noGrp="1"/>
          </p:cNvSpPr>
          <p:nvPr>
            <p:ph idx="1"/>
          </p:nvPr>
        </p:nvSpPr>
        <p:spPr>
          <a:xfrm>
            <a:off x="628650" y="1301065"/>
            <a:ext cx="7886700" cy="3700246"/>
          </a:xfrm>
        </p:spPr>
        <p:txBody>
          <a:bodyPr/>
          <a:lstStyle/>
          <a:p>
            <a:pPr marL="0" indent="0">
              <a:buNone/>
            </a:pPr>
            <a:endParaRPr lang="en-US" dirty="0"/>
          </a:p>
          <a:p>
            <a:r>
              <a:rPr lang="en-US" sz="2000" dirty="0" err="1"/>
              <a:t>Sugi</a:t>
            </a:r>
            <a:r>
              <a:rPr lang="en-US" sz="2000" dirty="0"/>
              <a:t> et al. (2020): Examined TCs in high-resolution global 	models; showed that TC rates largely determined by 	frequency of seeds, defined as disturbances with max winds 	of 20-35 kts</a:t>
            </a:r>
          </a:p>
          <a:p>
            <a:r>
              <a:rPr lang="en-US" sz="2000" dirty="0"/>
              <a:t>Hsieh et al. (2020) used a 50-km resolution AGCM and showed 	that the frequency of simulated TCs can be well described 	by </a:t>
            </a:r>
            <a:r>
              <a:rPr lang="en-US" sz="2000" i="1" dirty="0" err="1"/>
              <a:t>n</a:t>
            </a:r>
            <a:r>
              <a:rPr lang="en-US" sz="2000" i="1" baseline="-25000" dirty="0" err="1"/>
              <a:t>tc</a:t>
            </a:r>
            <a:r>
              <a:rPr lang="en-US" sz="2000" i="1" dirty="0"/>
              <a:t> = </a:t>
            </a:r>
            <a:r>
              <a:rPr lang="en-US" sz="2000" i="1" dirty="0" err="1"/>
              <a:t>n</a:t>
            </a:r>
            <a:r>
              <a:rPr lang="en-US" sz="2000" i="1" baseline="-25000" dirty="0" err="1"/>
              <a:t>c</a:t>
            </a:r>
            <a:r>
              <a:rPr lang="en-US" sz="2000" i="1" dirty="0"/>
              <a:t> x P</a:t>
            </a:r>
            <a:r>
              <a:rPr lang="en-US" sz="2000" i="1" baseline="-25000" dirty="0"/>
              <a:t>1</a:t>
            </a:r>
            <a:r>
              <a:rPr lang="en-US" sz="2000" i="1" dirty="0"/>
              <a:t> x P</a:t>
            </a:r>
            <a:r>
              <a:rPr lang="en-US" sz="2000" i="1" baseline="-25000" dirty="0"/>
              <a:t>2</a:t>
            </a:r>
            <a:r>
              <a:rPr lang="en-US" sz="2000" dirty="0"/>
              <a:t>, where </a:t>
            </a:r>
          </a:p>
          <a:p>
            <a:pPr lvl="1"/>
            <a:r>
              <a:rPr lang="en-US" sz="1600" i="1" dirty="0" err="1"/>
              <a:t>n</a:t>
            </a:r>
            <a:r>
              <a:rPr lang="en-US" sz="1600" i="1" baseline="-25000" dirty="0" err="1"/>
              <a:t>c</a:t>
            </a:r>
            <a:r>
              <a:rPr lang="en-US" sz="1600" dirty="0"/>
              <a:t> = frequency of non-rotating clusters</a:t>
            </a:r>
          </a:p>
          <a:p>
            <a:pPr lvl="1"/>
            <a:r>
              <a:rPr lang="en-US" sz="1600" i="1" dirty="0"/>
              <a:t>P</a:t>
            </a:r>
            <a:r>
              <a:rPr lang="en-US" sz="1600" i="1" baseline="-25000" dirty="0"/>
              <a:t>1</a:t>
            </a:r>
            <a:r>
              <a:rPr lang="en-US" sz="1600" dirty="0"/>
              <a:t> = probability of transition to seeds</a:t>
            </a:r>
          </a:p>
          <a:p>
            <a:pPr lvl="1"/>
            <a:r>
              <a:rPr lang="en-US" sz="1600" i="1" dirty="0"/>
              <a:t>P</a:t>
            </a:r>
            <a:r>
              <a:rPr lang="en-US" sz="1600" i="1" baseline="-25000" dirty="0"/>
              <a:t>2</a:t>
            </a:r>
            <a:r>
              <a:rPr lang="en-US" sz="1600" dirty="0"/>
              <a:t> = probability of transition from seeds to TCs</a:t>
            </a:r>
          </a:p>
          <a:p>
            <a:pPr marL="0" indent="0">
              <a:buNone/>
            </a:pPr>
            <a:endParaRPr lang="en-US" sz="2000" dirty="0"/>
          </a:p>
        </p:txBody>
      </p:sp>
      <p:sp>
        <p:nvSpPr>
          <p:cNvPr id="4" name="TextBox 3">
            <a:extLst>
              <a:ext uri="{FF2B5EF4-FFF2-40B4-BE49-F238E27FC236}">
                <a16:creationId xmlns:a16="http://schemas.microsoft.com/office/drawing/2014/main" id="{DCD986A0-EE40-5D36-8698-9D2F58B9167D}"/>
              </a:ext>
            </a:extLst>
          </p:cNvPr>
          <p:cNvSpPr txBox="1"/>
          <p:nvPr/>
        </p:nvSpPr>
        <p:spPr>
          <a:xfrm>
            <a:off x="1230164" y="5001311"/>
            <a:ext cx="7348092"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They formulated </a:t>
            </a:r>
            <a:r>
              <a:rPr lang="en-US" i="1" dirty="0" err="1">
                <a:latin typeface="Arial" panose="020B0604020202020204" pitchFamily="34" charset="0"/>
                <a:cs typeface="Arial" panose="020B0604020202020204" pitchFamily="34" charset="0"/>
              </a:rPr>
              <a:t>n</a:t>
            </a:r>
            <a:r>
              <a:rPr lang="en-US" i="1" baseline="-25000" dirty="0" err="1">
                <a:latin typeface="Arial" panose="020B0604020202020204" pitchFamily="34" charset="0"/>
                <a:cs typeface="Arial" panose="020B0604020202020204" pitchFamily="34" charset="0"/>
              </a:rPr>
              <a:t>c</a:t>
            </a:r>
            <a:r>
              <a:rPr lang="en-US" i="1" dirty="0">
                <a:latin typeface="Arial" panose="020B0604020202020204" pitchFamily="34" charset="0"/>
                <a:cs typeface="Arial" panose="020B0604020202020204" pitchFamily="34" charset="0"/>
              </a:rPr>
              <a:t>, P</a:t>
            </a:r>
            <a:r>
              <a:rPr lang="en-US" i="1"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P</a:t>
            </a:r>
            <a:r>
              <a:rPr lang="en-US" i="1"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as functions of large-scale model variables, so that net rate could be regarded as a genesis index. But innovation here is that different physics may operate at different stages of TC evolution. </a:t>
            </a:r>
          </a:p>
        </p:txBody>
      </p:sp>
    </p:spTree>
    <p:extLst>
      <p:ext uri="{BB962C8B-B14F-4D97-AF65-F5344CB8AC3E}">
        <p14:creationId xmlns:p14="http://schemas.microsoft.com/office/powerpoint/2010/main" val="270031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7D6155-1256-BC46-5B94-C74F49AA571F}"/>
              </a:ext>
            </a:extLst>
          </p:cNvPr>
          <p:cNvSpPr>
            <a:spLocks noGrp="1"/>
          </p:cNvSpPr>
          <p:nvPr>
            <p:ph type="title"/>
          </p:nvPr>
        </p:nvSpPr>
        <p:spPr>
          <a:xfrm>
            <a:off x="556287" y="1365045"/>
            <a:ext cx="7886700" cy="1325563"/>
          </a:xfrm>
        </p:spPr>
        <p:txBody>
          <a:bodyPr/>
          <a:lstStyle/>
          <a:p>
            <a:pPr algn="ctr"/>
            <a:r>
              <a:rPr lang="en-US" dirty="0"/>
              <a:t>BUT………</a:t>
            </a:r>
          </a:p>
        </p:txBody>
      </p:sp>
    </p:spTree>
    <p:extLst>
      <p:ext uri="{BB962C8B-B14F-4D97-AF65-F5344CB8AC3E}">
        <p14:creationId xmlns:p14="http://schemas.microsoft.com/office/powerpoint/2010/main" val="2790005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E976-7487-2F44-9888-62C6D6AEBB0C}"/>
              </a:ext>
            </a:extLst>
          </p:cNvPr>
          <p:cNvSpPr>
            <a:spLocks noGrp="1"/>
          </p:cNvSpPr>
          <p:nvPr>
            <p:ph type="title"/>
          </p:nvPr>
        </p:nvSpPr>
        <p:spPr/>
        <p:txBody>
          <a:bodyPr>
            <a:normAutofit/>
          </a:bodyPr>
          <a:lstStyle/>
          <a:p>
            <a:pPr algn="ctr"/>
            <a:r>
              <a:rPr lang="en-US" sz="2800" dirty="0"/>
              <a:t>In random seeding, selection does not work if seeds too strong</a:t>
            </a:r>
          </a:p>
        </p:txBody>
      </p:sp>
      <p:grpSp>
        <p:nvGrpSpPr>
          <p:cNvPr id="11" name="Group 10">
            <a:extLst>
              <a:ext uri="{FF2B5EF4-FFF2-40B4-BE49-F238E27FC236}">
                <a16:creationId xmlns:a16="http://schemas.microsoft.com/office/drawing/2014/main" id="{C77111BA-A7CB-48B7-F89A-AE097DA30BA6}"/>
              </a:ext>
            </a:extLst>
          </p:cNvPr>
          <p:cNvGrpSpPr/>
          <p:nvPr/>
        </p:nvGrpSpPr>
        <p:grpSpPr>
          <a:xfrm>
            <a:off x="65784" y="2355074"/>
            <a:ext cx="4695479" cy="3516843"/>
            <a:chOff x="65784" y="2355074"/>
            <a:chExt cx="4695479" cy="3516843"/>
          </a:xfrm>
        </p:grpSpPr>
        <p:pic>
          <p:nvPicPr>
            <p:cNvPr id="8" name="Picture 7">
              <a:extLst>
                <a:ext uri="{FF2B5EF4-FFF2-40B4-BE49-F238E27FC236}">
                  <a16:creationId xmlns:a16="http://schemas.microsoft.com/office/drawing/2014/main" id="{CA608EB9-0988-36DA-5551-BE5DBD8A5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84" y="2355074"/>
              <a:ext cx="4695479" cy="3064374"/>
            </a:xfrm>
            <a:prstGeom prst="rect">
              <a:avLst/>
            </a:prstGeom>
          </p:spPr>
        </p:pic>
        <p:sp>
          <p:nvSpPr>
            <p:cNvPr id="9" name="TextBox 8">
              <a:extLst>
                <a:ext uri="{FF2B5EF4-FFF2-40B4-BE49-F238E27FC236}">
                  <a16:creationId xmlns:a16="http://schemas.microsoft.com/office/drawing/2014/main" id="{2B800AED-DC8A-5184-D701-58EBC62F2FC0}"/>
                </a:ext>
              </a:extLst>
            </p:cNvPr>
            <p:cNvSpPr txBox="1"/>
            <p:nvPr/>
          </p:nvSpPr>
          <p:spPr>
            <a:xfrm>
              <a:off x="519695" y="5502585"/>
              <a:ext cx="3838106" cy="369332"/>
            </a:xfrm>
            <a:prstGeom prst="rect">
              <a:avLst/>
            </a:prstGeom>
            <a:noFill/>
          </p:spPr>
          <p:txBody>
            <a:bodyPr wrap="square" rtlCol="0">
              <a:spAutoFit/>
            </a:bodyPr>
            <a:lstStyle/>
            <a:p>
              <a:pPr algn="ctr"/>
              <a:r>
                <a:rPr lang="en-US" dirty="0"/>
                <a:t>Seed amplitude = 12 knots</a:t>
              </a:r>
            </a:p>
          </p:txBody>
        </p:sp>
      </p:grpSp>
      <p:grpSp>
        <p:nvGrpSpPr>
          <p:cNvPr id="12" name="Group 11">
            <a:extLst>
              <a:ext uri="{FF2B5EF4-FFF2-40B4-BE49-F238E27FC236}">
                <a16:creationId xmlns:a16="http://schemas.microsoft.com/office/drawing/2014/main" id="{26B293BB-47D4-C82B-2671-DBC88673D1C4}"/>
              </a:ext>
            </a:extLst>
          </p:cNvPr>
          <p:cNvGrpSpPr/>
          <p:nvPr/>
        </p:nvGrpSpPr>
        <p:grpSpPr>
          <a:xfrm>
            <a:off x="4357801" y="2363750"/>
            <a:ext cx="4786199" cy="3508167"/>
            <a:chOff x="4357801" y="2363750"/>
            <a:chExt cx="4786199" cy="3508167"/>
          </a:xfrm>
        </p:grpSpPr>
        <p:pic>
          <p:nvPicPr>
            <p:cNvPr id="6" name="Picture 5">
              <a:extLst>
                <a:ext uri="{FF2B5EF4-FFF2-40B4-BE49-F238E27FC236}">
                  <a16:creationId xmlns:a16="http://schemas.microsoft.com/office/drawing/2014/main" id="{6D7BB7BC-B0B2-8EAF-BCC8-A079690F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801" y="2363750"/>
              <a:ext cx="4786199" cy="3123580"/>
            </a:xfrm>
            <a:prstGeom prst="rect">
              <a:avLst/>
            </a:prstGeom>
          </p:spPr>
        </p:pic>
        <p:sp>
          <p:nvSpPr>
            <p:cNvPr id="10" name="TextBox 9">
              <a:extLst>
                <a:ext uri="{FF2B5EF4-FFF2-40B4-BE49-F238E27FC236}">
                  <a16:creationId xmlns:a16="http://schemas.microsoft.com/office/drawing/2014/main" id="{3285398A-4E42-3284-051E-301AE230F475}"/>
                </a:ext>
              </a:extLst>
            </p:cNvPr>
            <p:cNvSpPr txBox="1"/>
            <p:nvPr/>
          </p:nvSpPr>
          <p:spPr>
            <a:xfrm>
              <a:off x="4884878" y="5502585"/>
              <a:ext cx="3838106" cy="369332"/>
            </a:xfrm>
            <a:prstGeom prst="rect">
              <a:avLst/>
            </a:prstGeom>
            <a:noFill/>
          </p:spPr>
          <p:txBody>
            <a:bodyPr wrap="square" rtlCol="0">
              <a:spAutoFit/>
            </a:bodyPr>
            <a:lstStyle/>
            <a:p>
              <a:pPr algn="ctr"/>
              <a:r>
                <a:rPr lang="en-US" dirty="0"/>
                <a:t>Seed amplitude = 20 knots</a:t>
              </a:r>
            </a:p>
          </p:txBody>
        </p:sp>
      </p:grpSp>
    </p:spTree>
    <p:extLst>
      <p:ext uri="{BB962C8B-B14F-4D97-AF65-F5344CB8AC3E}">
        <p14:creationId xmlns:p14="http://schemas.microsoft.com/office/powerpoint/2010/main" val="305713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C09290-8980-A689-0FDD-F6BCDE730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779" y="1302527"/>
            <a:ext cx="7828442" cy="4894342"/>
          </a:xfrm>
          <a:prstGeom prst="rect">
            <a:avLst/>
          </a:prstGeom>
        </p:spPr>
      </p:pic>
      <p:sp>
        <p:nvSpPr>
          <p:cNvPr id="5" name="TextBox 4">
            <a:extLst>
              <a:ext uri="{FF2B5EF4-FFF2-40B4-BE49-F238E27FC236}">
                <a16:creationId xmlns:a16="http://schemas.microsoft.com/office/drawing/2014/main" id="{F374ED75-FAF3-5406-8EFB-BABD5FD19B24}"/>
              </a:ext>
            </a:extLst>
          </p:cNvPr>
          <p:cNvSpPr txBox="1"/>
          <p:nvPr/>
        </p:nvSpPr>
        <p:spPr>
          <a:xfrm>
            <a:off x="1328840" y="335499"/>
            <a:ext cx="6578418"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Selection in Action</a:t>
            </a:r>
          </a:p>
        </p:txBody>
      </p:sp>
      <p:sp>
        <p:nvSpPr>
          <p:cNvPr id="6" name="TextBox 5">
            <a:extLst>
              <a:ext uri="{FF2B5EF4-FFF2-40B4-BE49-F238E27FC236}">
                <a16:creationId xmlns:a16="http://schemas.microsoft.com/office/drawing/2014/main" id="{A933BD93-E880-17A2-B074-C5F35B253D11}"/>
              </a:ext>
            </a:extLst>
          </p:cNvPr>
          <p:cNvSpPr txBox="1"/>
          <p:nvPr/>
        </p:nvSpPr>
        <p:spPr>
          <a:xfrm>
            <a:off x="5999517" y="6522501"/>
            <a:ext cx="2762935" cy="369332"/>
          </a:xfrm>
          <a:prstGeom prst="rect">
            <a:avLst/>
          </a:prstGeom>
          <a:noFill/>
        </p:spPr>
        <p:txBody>
          <a:bodyPr wrap="square" rtlCol="0">
            <a:spAutoFit/>
          </a:bodyPr>
          <a:lstStyle/>
          <a:p>
            <a:pPr algn="r"/>
            <a:r>
              <a:rPr lang="en-US" dirty="0"/>
              <a:t>Emanuel (2022)</a:t>
            </a:r>
          </a:p>
        </p:txBody>
      </p:sp>
    </p:spTree>
    <p:extLst>
      <p:ext uri="{BB962C8B-B14F-4D97-AF65-F5344CB8AC3E}">
        <p14:creationId xmlns:p14="http://schemas.microsoft.com/office/powerpoint/2010/main" val="395518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12" y="218868"/>
            <a:ext cx="8865988"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charset="0"/>
                <a:ea typeface="+mn-ea"/>
                <a:cs typeface="+mn-cs"/>
              </a:rPr>
              <a:t>Do African Easterly Waves Control Atlantic TC Frequency?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charset="0"/>
                <a:ea typeface="+mn-ea"/>
                <a:cs typeface="+mn-cs"/>
              </a:rPr>
              <a:t>Experiments with a regional model forced by reanalysis boundary conditions</a:t>
            </a:r>
          </a:p>
        </p:txBody>
      </p:sp>
      <p:pic>
        <p:nvPicPr>
          <p:cNvPr id="3" name="Picture 2"/>
          <p:cNvPicPr>
            <a:picLocks noChangeAspect="1"/>
          </p:cNvPicPr>
          <p:nvPr/>
        </p:nvPicPr>
        <p:blipFill>
          <a:blip r:embed="rId2"/>
          <a:stretch>
            <a:fillRect/>
          </a:stretch>
        </p:blipFill>
        <p:spPr>
          <a:xfrm>
            <a:off x="131757" y="1038580"/>
            <a:ext cx="8865988" cy="3505200"/>
          </a:xfrm>
          <a:prstGeom prst="rect">
            <a:avLst/>
          </a:prstGeom>
        </p:spPr>
      </p:pic>
      <p:sp>
        <p:nvSpPr>
          <p:cNvPr id="4" name="Rectangle 3"/>
          <p:cNvSpPr/>
          <p:nvPr/>
        </p:nvSpPr>
        <p:spPr>
          <a:xfrm>
            <a:off x="266700" y="4655607"/>
            <a:ext cx="8763000"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 The regional climate model domain. The blue rectangle denotes the latitude over which a 2–10 day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Lanczos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filter was applied to the eastern LBC in the AEW suppressed experiment. (b) The time series of 6-hourly meridional wind (m/s)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at 15°N, 15°W (denoted by star in Figure 1a) and 700 hPa prescribed in the eastern LBC for the (black) control simulation and (blue) AEW suppressed experiment.</a:t>
            </a:r>
          </a:p>
        </p:txBody>
      </p:sp>
      <p:sp>
        <p:nvSpPr>
          <p:cNvPr id="5" name="Rectangle 4"/>
          <p:cNvSpPr/>
          <p:nvPr/>
        </p:nvSpPr>
        <p:spPr>
          <a:xfrm>
            <a:off x="3352800" y="6400800"/>
            <a:ext cx="5943600"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a:ea typeface="+mn-ea"/>
                <a:cs typeface="+mn-cs"/>
              </a:rPr>
              <a:t>Patricola et al., 2017, </a:t>
            </a:r>
            <a:r>
              <a:rPr kumimoji="0" lang="en-US" sz="1600" b="0" i="1" u="none" strike="noStrike" kern="1200" cap="none" spc="0" normalizeH="0" baseline="0" noProof="0" dirty="0">
                <a:ln>
                  <a:noFill/>
                </a:ln>
                <a:solidFill>
                  <a:prstClr val="black"/>
                </a:solidFill>
                <a:effectLst/>
                <a:uLnTx/>
                <a:uFillTx/>
                <a:latin typeface="Calibri"/>
                <a:ea typeface="+mn-ea"/>
                <a:cs typeface="+mn-cs"/>
              </a:rPr>
              <a:t>Geophysical Research Letters</a:t>
            </a:r>
            <a:r>
              <a:rPr kumimoji="0" lang="en-US" sz="1600" b="0" i="0" u="none" strike="noStrike" kern="1200" cap="none" spc="0" normalizeH="0" baseline="0" noProof="0" dirty="0">
                <a:ln>
                  <a:noFill/>
                </a:ln>
                <a:solidFill>
                  <a:prstClr val="black"/>
                </a:solidFill>
                <a:effectLst/>
                <a:uLnTx/>
                <a:uFillTx/>
                <a:latin typeface="Calibri"/>
                <a:ea typeface="+mn-ea"/>
                <a:cs typeface="+mn-cs"/>
              </a:rPr>
              <a:t>, 45, 471–479</a:t>
            </a:r>
          </a:p>
        </p:txBody>
      </p:sp>
    </p:spTree>
    <p:extLst>
      <p:ext uri="{BB962C8B-B14F-4D97-AF65-F5344CB8AC3E}">
        <p14:creationId xmlns:p14="http://schemas.microsoft.com/office/powerpoint/2010/main" val="3490151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06" y="1023492"/>
            <a:ext cx="9126794" cy="2278435"/>
          </a:xfrm>
          <a:prstGeom prst="rect">
            <a:avLst/>
          </a:prstGeom>
        </p:spPr>
      </p:pic>
      <p:sp>
        <p:nvSpPr>
          <p:cNvPr id="3" name="TextBox 2"/>
          <p:cNvSpPr txBox="1"/>
          <p:nvPr/>
        </p:nvSpPr>
        <p:spPr>
          <a:xfrm>
            <a:off x="1295400" y="228600"/>
            <a:ext cx="60960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charset="0"/>
                <a:ea typeface="+mn-ea"/>
                <a:cs typeface="+mn-cs"/>
              </a:rPr>
              <a:t>Results with 10-member ensembles</a:t>
            </a:r>
          </a:p>
        </p:txBody>
      </p:sp>
      <p:sp>
        <p:nvSpPr>
          <p:cNvPr id="4" name="Rectangle 3"/>
          <p:cNvSpPr/>
          <p:nvPr/>
        </p:nvSpPr>
        <p:spPr>
          <a:xfrm>
            <a:off x="3352800" y="6400800"/>
            <a:ext cx="5943600"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a:ea typeface="+mn-ea"/>
                <a:cs typeface="+mn-cs"/>
              </a:rPr>
              <a:t>Patricola et al., 2017, </a:t>
            </a:r>
            <a:r>
              <a:rPr kumimoji="0" lang="en-US" sz="1600" b="0" i="1" u="none" strike="noStrike" kern="1200" cap="none" spc="0" normalizeH="0" baseline="0" noProof="0" dirty="0">
                <a:ln>
                  <a:noFill/>
                </a:ln>
                <a:solidFill>
                  <a:prstClr val="black"/>
                </a:solidFill>
                <a:effectLst/>
                <a:uLnTx/>
                <a:uFillTx/>
                <a:latin typeface="Calibri"/>
                <a:ea typeface="+mn-ea"/>
                <a:cs typeface="+mn-cs"/>
              </a:rPr>
              <a:t>Geophysical Research Letters</a:t>
            </a:r>
            <a:r>
              <a:rPr kumimoji="0" lang="en-US" sz="1600" b="0" i="0" u="none" strike="noStrike" kern="1200" cap="none" spc="0" normalizeH="0" baseline="0" noProof="0" dirty="0">
                <a:ln>
                  <a:noFill/>
                </a:ln>
                <a:solidFill>
                  <a:prstClr val="black"/>
                </a:solidFill>
                <a:effectLst/>
                <a:uLnTx/>
                <a:uFillTx/>
                <a:latin typeface="Calibri"/>
                <a:ea typeface="+mn-ea"/>
                <a:cs typeface="+mn-cs"/>
              </a:rPr>
              <a:t>, 45, 471–479</a:t>
            </a:r>
          </a:p>
        </p:txBody>
      </p:sp>
      <p:sp>
        <p:nvSpPr>
          <p:cNvPr id="5" name="TextBox 4">
            <a:extLst>
              <a:ext uri="{FF2B5EF4-FFF2-40B4-BE49-F238E27FC236}">
                <a16:creationId xmlns:a16="http://schemas.microsoft.com/office/drawing/2014/main" id="{593EA10C-2AEB-7DA9-091B-DA0A7677794B}"/>
              </a:ext>
            </a:extLst>
          </p:cNvPr>
          <p:cNvSpPr txBox="1"/>
          <p:nvPr/>
        </p:nvSpPr>
        <p:spPr>
          <a:xfrm>
            <a:off x="171039" y="3690492"/>
            <a:ext cx="8821657" cy="1200329"/>
          </a:xfrm>
          <a:prstGeom prst="rect">
            <a:avLst/>
          </a:prstGeom>
          <a:noFill/>
        </p:spPr>
        <p:txBody>
          <a:bodyPr wrap="square" rtlCol="0">
            <a:spAutoFit/>
          </a:bodyPr>
          <a:lstStyle/>
          <a:p>
            <a:r>
              <a:rPr lang="en-US" b="1" dirty="0"/>
              <a:t>Note:</a:t>
            </a:r>
            <a:r>
              <a:rPr lang="en-US" dirty="0"/>
              <a:t>  </a:t>
            </a:r>
            <a:r>
              <a:rPr lang="en-US" i="1" dirty="0"/>
              <a:t>With African easterly waves</a:t>
            </a:r>
            <a:r>
              <a:rPr lang="en-US" dirty="0"/>
              <a:t>, location and timing of genesis highly correlated among 		the ten ensemble members. </a:t>
            </a:r>
          </a:p>
          <a:p>
            <a:endParaRPr lang="en-US" dirty="0"/>
          </a:p>
          <a:p>
            <a:r>
              <a:rPr lang="en-US" dirty="0"/>
              <a:t>            </a:t>
            </a:r>
            <a:r>
              <a:rPr lang="en-US" i="1" dirty="0"/>
              <a:t>Without AEWs</a:t>
            </a:r>
            <a:r>
              <a:rPr lang="en-US" dirty="0"/>
              <a:t>, location and timing uncorrelated among the ensemble members</a:t>
            </a:r>
          </a:p>
        </p:txBody>
      </p:sp>
    </p:spTree>
    <p:extLst>
      <p:ext uri="{BB962C8B-B14F-4D97-AF65-F5344CB8AC3E}">
        <p14:creationId xmlns:p14="http://schemas.microsoft.com/office/powerpoint/2010/main" val="170426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5FB1-E661-7496-45C3-1B12662D4D35}"/>
              </a:ext>
            </a:extLst>
          </p:cNvPr>
          <p:cNvSpPr>
            <a:spLocks noGrp="1"/>
          </p:cNvSpPr>
          <p:nvPr>
            <p:ph type="title"/>
          </p:nvPr>
        </p:nvSpPr>
        <p:spPr>
          <a:xfrm>
            <a:off x="457200" y="1465331"/>
            <a:ext cx="8229600" cy="2830375"/>
          </a:xfrm>
        </p:spPr>
        <p:txBody>
          <a:bodyPr/>
          <a:lstStyle/>
          <a:p>
            <a:r>
              <a:rPr lang="en-US" dirty="0">
                <a:latin typeface="Arial" panose="020B0604020202020204" pitchFamily="34" charset="0"/>
                <a:cs typeface="Arial" panose="020B0604020202020204" pitchFamily="34" charset="0"/>
              </a:rPr>
              <a:t>If global TC rate is not controlled by “seed” frequency, then what does control it?</a:t>
            </a:r>
          </a:p>
        </p:txBody>
      </p:sp>
    </p:spTree>
    <p:extLst>
      <p:ext uri="{BB962C8B-B14F-4D97-AF65-F5344CB8AC3E}">
        <p14:creationId xmlns:p14="http://schemas.microsoft.com/office/powerpoint/2010/main" val="18337256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12F932-25BD-4AD2-9DE6-5E71EC4E3694}"/>
              </a:ext>
            </a:extLst>
          </p:cNvPr>
          <p:cNvSpPr>
            <a:spLocks noGrp="1"/>
          </p:cNvSpPr>
          <p:nvPr>
            <p:ph type="title"/>
          </p:nvPr>
        </p:nvSpPr>
        <p:spPr/>
        <p:txBody>
          <a:bodyPr>
            <a:normAutofit/>
          </a:bodyPr>
          <a:lstStyle/>
          <a:p>
            <a:pPr algn="ctr"/>
            <a:r>
              <a:rPr lang="en-US" sz="2800" b="1" dirty="0"/>
              <a:t>Hypothesis advanced by </a:t>
            </a:r>
            <a:r>
              <a:rPr lang="en-US" sz="2800" b="1" dirty="0" err="1"/>
              <a:t>Hoogewind</a:t>
            </a:r>
            <a:r>
              <a:rPr lang="en-US" sz="2800" b="1" dirty="0"/>
              <a:t>, </a:t>
            </a:r>
            <a:r>
              <a:rPr lang="en-US" sz="2800" b="1" dirty="0" err="1"/>
              <a:t>Chavas</a:t>
            </a:r>
            <a:r>
              <a:rPr lang="en-US" sz="2800" b="1" dirty="0"/>
              <a:t>, Schenkel, and O’Neill, 2020:</a:t>
            </a:r>
          </a:p>
        </p:txBody>
      </p:sp>
      <p:sp>
        <p:nvSpPr>
          <p:cNvPr id="6" name="Content Placeholder 5">
            <a:extLst>
              <a:ext uri="{FF2B5EF4-FFF2-40B4-BE49-F238E27FC236}">
                <a16:creationId xmlns:a16="http://schemas.microsoft.com/office/drawing/2014/main" id="{9BB702B6-1BC4-F49E-3D1A-1101A0E5E009}"/>
              </a:ext>
            </a:extLst>
          </p:cNvPr>
          <p:cNvSpPr>
            <a:spLocks noGrp="1"/>
          </p:cNvSpPr>
          <p:nvPr>
            <p:ph idx="1"/>
          </p:nvPr>
        </p:nvSpPr>
        <p:spPr>
          <a:xfrm>
            <a:off x="628650" y="2075605"/>
            <a:ext cx="7886700" cy="3470001"/>
          </a:xfrm>
        </p:spPr>
        <p:txBody>
          <a:bodyPr/>
          <a:lstStyle/>
          <a:p>
            <a:r>
              <a:rPr lang="en-US" dirty="0"/>
              <a:t> Actual global TC count is a packing problem 	conditioned on places and times that 	large-scale environment is favorable</a:t>
            </a:r>
          </a:p>
          <a:p>
            <a:pPr marL="0" indent="0">
              <a:buNone/>
            </a:pPr>
            <a:endParaRPr lang="en-US" dirty="0"/>
          </a:p>
          <a:p>
            <a:r>
              <a:rPr lang="en-US" dirty="0"/>
              <a:t>  Still overestimates the observed global 	tropical cyclone frequency by an order of 	magnitude</a:t>
            </a:r>
          </a:p>
        </p:txBody>
      </p:sp>
    </p:spTree>
    <p:extLst>
      <p:ext uri="{BB962C8B-B14F-4D97-AF65-F5344CB8AC3E}">
        <p14:creationId xmlns:p14="http://schemas.microsoft.com/office/powerpoint/2010/main" val="136367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E040-62D0-B2EB-AA66-B9D314343719}"/>
              </a:ext>
            </a:extLst>
          </p:cNvPr>
          <p:cNvSpPr>
            <a:spLocks noGrp="1"/>
          </p:cNvSpPr>
          <p:nvPr>
            <p:ph type="title"/>
          </p:nvPr>
        </p:nvSpPr>
        <p:spPr/>
        <p:txBody>
          <a:bodyPr>
            <a:normAutofit/>
          </a:bodyPr>
          <a:lstStyle/>
          <a:p>
            <a:pPr algn="ctr"/>
            <a:r>
              <a:rPr lang="en-US" sz="3600" dirty="0"/>
              <a:t>Third Possibility:</a:t>
            </a:r>
            <a:br>
              <a:rPr lang="en-US" sz="3600" dirty="0"/>
            </a:br>
            <a:r>
              <a:rPr lang="en-US" sz="3600" dirty="0"/>
              <a:t>TC-Climate Feedback</a:t>
            </a:r>
          </a:p>
        </p:txBody>
      </p:sp>
      <p:sp>
        <p:nvSpPr>
          <p:cNvPr id="3" name="Content Placeholder 2">
            <a:extLst>
              <a:ext uri="{FF2B5EF4-FFF2-40B4-BE49-F238E27FC236}">
                <a16:creationId xmlns:a16="http://schemas.microsoft.com/office/drawing/2014/main" id="{9164CF83-AF99-BA57-18F6-1B547178D246}"/>
              </a:ext>
            </a:extLst>
          </p:cNvPr>
          <p:cNvSpPr>
            <a:spLocks noGrp="1"/>
          </p:cNvSpPr>
          <p:nvPr>
            <p:ph idx="1"/>
          </p:nvPr>
        </p:nvSpPr>
        <p:spPr>
          <a:xfrm>
            <a:off x="628649" y="1825624"/>
            <a:ext cx="8127223" cy="4851469"/>
          </a:xfrm>
        </p:spPr>
        <p:txBody>
          <a:bodyPr>
            <a:normAutofit fontScale="92500"/>
          </a:bodyPr>
          <a:lstStyle/>
          <a:p>
            <a:r>
              <a:rPr lang="en-US" sz="2000" dirty="0"/>
              <a:t>TCs depend on high potential intensity, low shear, humid 	troposphere</a:t>
            </a:r>
          </a:p>
          <a:p>
            <a:r>
              <a:rPr lang="en-US" sz="2000" dirty="0"/>
              <a:t>Aggregated convection dries out troposphere in models (Bretherton 	and Khairoutdinov, 2005), opening IR window, lowering both 	potential intensity and increasing genesis inhibition</a:t>
            </a:r>
          </a:p>
          <a:p>
            <a:r>
              <a:rPr lang="en-US" sz="2000" dirty="0"/>
              <a:t>Aggregation is observed to dry out troposphere (Tobin et al., 2012, 	2013; Holloway et al. (2017); Stein et al.,2017; Bony et al., 2020)</a:t>
            </a:r>
          </a:p>
          <a:p>
            <a:r>
              <a:rPr lang="en-US" sz="2000" dirty="0"/>
              <a:t>Vu et al. (2021) used a tropical channel version of WRF to show that 	episodes of high TC activity are preceded by high GPI and 	followed by lower GPI, with much of the effect on GPI through 	mid-tropospheric water vapor</a:t>
            </a:r>
          </a:p>
          <a:p>
            <a:r>
              <a:rPr lang="en-US" sz="2000" dirty="0"/>
              <a:t>In addition, strong TCs mix cold water to the surface, leading to an 	export of ocean heat energy to colder regions</a:t>
            </a:r>
          </a:p>
          <a:p>
            <a:r>
              <a:rPr lang="en-US" sz="2000" dirty="0"/>
              <a:t>These are negative feedbacks on TCs themselves, possibly leading to 	self-regulation of both TCs  and climate (Khairoutdinov and 	Emanuel, 2010, </a:t>
            </a:r>
            <a:r>
              <a:rPr lang="en-US" sz="2000" dirty="0" err="1"/>
              <a:t>Mauritsen</a:t>
            </a:r>
            <a:r>
              <a:rPr lang="en-US" sz="2000" dirty="0"/>
              <a:t> and Stevens, 2015)</a:t>
            </a:r>
          </a:p>
          <a:p>
            <a:endParaRPr lang="en-US" sz="2000" dirty="0"/>
          </a:p>
        </p:txBody>
      </p:sp>
    </p:spTree>
    <p:extLst>
      <p:ext uri="{BB962C8B-B14F-4D97-AF65-F5344CB8AC3E}">
        <p14:creationId xmlns:p14="http://schemas.microsoft.com/office/powerpoint/2010/main" val="102756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EF91E-4C4C-EBDB-3784-8C3C81954125}"/>
              </a:ext>
            </a:extLst>
          </p:cNvPr>
          <p:cNvPicPr>
            <a:picLocks noChangeAspect="1"/>
          </p:cNvPicPr>
          <p:nvPr/>
        </p:nvPicPr>
        <p:blipFill rotWithShape="1">
          <a:blip r:embed="rId2">
            <a:extLst>
              <a:ext uri="{28A0092B-C50C-407E-A947-70E740481C1C}">
                <a14:useLocalDpi xmlns:a14="http://schemas.microsoft.com/office/drawing/2010/main" val="0"/>
              </a:ext>
            </a:extLst>
          </a:blip>
          <a:srcRect l="8646" t="24916" r="8334" b="25763"/>
          <a:stretch/>
        </p:blipFill>
        <p:spPr>
          <a:xfrm>
            <a:off x="39509" y="1766888"/>
            <a:ext cx="9104491" cy="3324224"/>
          </a:xfrm>
          <a:prstGeom prst="rect">
            <a:avLst/>
          </a:prstGeom>
        </p:spPr>
      </p:pic>
    </p:spTree>
    <p:extLst>
      <p:ext uri="{BB962C8B-B14F-4D97-AF65-F5344CB8AC3E}">
        <p14:creationId xmlns:p14="http://schemas.microsoft.com/office/powerpoint/2010/main" val="1943920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6DC5-A98F-DD1A-1FDF-0A5B83E0ACBF}"/>
              </a:ext>
            </a:extLst>
          </p:cNvPr>
          <p:cNvSpPr>
            <a:spLocks noGrp="1"/>
          </p:cNvSpPr>
          <p:nvPr>
            <p:ph type="title"/>
          </p:nvPr>
        </p:nvSpPr>
        <p:spPr>
          <a:xfrm>
            <a:off x="628650" y="365127"/>
            <a:ext cx="7886700" cy="957136"/>
          </a:xfrm>
        </p:spPr>
        <p:txBody>
          <a:bodyPr>
            <a:normAutofit/>
          </a:bodyPr>
          <a:lstStyle/>
          <a:p>
            <a:pPr algn="ctr"/>
            <a:r>
              <a:rPr lang="en-US" sz="3600" dirty="0"/>
              <a:t>Summary</a:t>
            </a:r>
          </a:p>
        </p:txBody>
      </p:sp>
      <p:sp>
        <p:nvSpPr>
          <p:cNvPr id="3" name="Content Placeholder 2">
            <a:extLst>
              <a:ext uri="{FF2B5EF4-FFF2-40B4-BE49-F238E27FC236}">
                <a16:creationId xmlns:a16="http://schemas.microsoft.com/office/drawing/2014/main" id="{95E3BD5E-5EE8-48ED-1978-1B3CD75A2053}"/>
              </a:ext>
            </a:extLst>
          </p:cNvPr>
          <p:cNvSpPr>
            <a:spLocks noGrp="1"/>
          </p:cNvSpPr>
          <p:nvPr>
            <p:ph idx="1"/>
          </p:nvPr>
        </p:nvSpPr>
        <p:spPr>
          <a:xfrm>
            <a:off x="628650" y="1825625"/>
            <a:ext cx="7886700" cy="4430449"/>
          </a:xfrm>
        </p:spPr>
        <p:txBody>
          <a:bodyPr>
            <a:normAutofit fontScale="85000" lnSpcReduction="20000"/>
          </a:bodyPr>
          <a:lstStyle/>
          <a:p>
            <a:pPr>
              <a:spcBef>
                <a:spcPts val="2500"/>
              </a:spcBef>
            </a:pPr>
            <a:r>
              <a:rPr lang="en-US" dirty="0"/>
              <a:t> Research on tropical cyclone formation has a long and 	rich history</a:t>
            </a:r>
          </a:p>
          <a:p>
            <a:pPr>
              <a:spcBef>
                <a:spcPts val="2500"/>
              </a:spcBef>
            </a:pPr>
            <a:r>
              <a:rPr lang="en-US" dirty="0"/>
              <a:t> Appreciable advances have been made in 	understanding both the detailed physics behind 	individual cases of genesis and the control of 	genesis statistics by the large-scale environment</a:t>
            </a:r>
          </a:p>
          <a:p>
            <a:pPr>
              <a:spcBef>
                <a:spcPts val="2500"/>
              </a:spcBef>
            </a:pPr>
            <a:r>
              <a:rPr lang="en-US" dirty="0"/>
              <a:t> In spite of these advances, we still lack a generally 	accepted theory for the observed global rate of 	genesis</a:t>
            </a:r>
          </a:p>
          <a:p>
            <a:pPr>
              <a:spcBef>
                <a:spcPts val="2500"/>
              </a:spcBef>
            </a:pPr>
            <a:r>
              <a:rPr lang="en-US" dirty="0"/>
              <a:t> Understanding genesis in the context of climate, 	including feedbacks of TCs on climate and the 	possibility of self-regulation of climate and TCs, 	may prove essential</a:t>
            </a:r>
          </a:p>
        </p:txBody>
      </p:sp>
    </p:spTree>
    <p:extLst>
      <p:ext uri="{BB962C8B-B14F-4D97-AF65-F5344CB8AC3E}">
        <p14:creationId xmlns:p14="http://schemas.microsoft.com/office/powerpoint/2010/main" val="381286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32971"/>
            <a:ext cx="9144000" cy="6061081"/>
          </a:xfrm>
          <a:prstGeom prst="rect">
            <a:avLst/>
          </a:prstGeom>
        </p:spPr>
      </p:pic>
      <p:sp>
        <p:nvSpPr>
          <p:cNvPr id="3" name="TextBox 2"/>
          <p:cNvSpPr txBox="1"/>
          <p:nvPr/>
        </p:nvSpPr>
        <p:spPr>
          <a:xfrm>
            <a:off x="994229" y="166914"/>
            <a:ext cx="7366000" cy="584775"/>
          </a:xfrm>
          <a:prstGeom prst="rect">
            <a:avLst/>
          </a:prstGeom>
          <a:noFill/>
        </p:spPr>
        <p:txBody>
          <a:bodyPr wrap="square" rtlCol="0">
            <a:spAutoFit/>
          </a:bodyPr>
          <a:lstStyle/>
          <a:p>
            <a:pPr algn="ctr"/>
            <a:r>
              <a:rPr lang="en-US" sz="3200" dirty="0"/>
              <a:t>TC tracks, 1979-2019</a:t>
            </a:r>
          </a:p>
        </p:txBody>
      </p:sp>
    </p:spTree>
    <p:extLst>
      <p:ext uri="{BB962C8B-B14F-4D97-AF65-F5344CB8AC3E}">
        <p14:creationId xmlns:p14="http://schemas.microsoft.com/office/powerpoint/2010/main" val="2362671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9975E8D2-FCEC-1D46-8D09-2BFEF4567C81}"/>
              </a:ext>
            </a:extLst>
          </p:cNvPr>
          <p:cNvSpPr>
            <a:spLocks noGrp="1"/>
          </p:cNvSpPr>
          <p:nvPr>
            <p:ph idx="1"/>
          </p:nvPr>
        </p:nvSpPr>
        <p:spPr/>
        <p:txBody>
          <a:bodyPr/>
          <a:lstStyle/>
          <a:p>
            <a:pPr>
              <a:spcBef>
                <a:spcPts val="3000"/>
              </a:spcBef>
            </a:pPr>
            <a:r>
              <a:rPr lang="en-US" dirty="0"/>
              <a:t>  </a:t>
            </a:r>
            <a:r>
              <a:rPr lang="en-US" dirty="0">
                <a:solidFill>
                  <a:schemeClr val="bg1">
                    <a:lumMod val="75000"/>
                  </a:schemeClr>
                </a:solidFill>
              </a:rPr>
              <a:t>Tropical cyclone climatology</a:t>
            </a:r>
          </a:p>
          <a:p>
            <a:pPr>
              <a:spcBef>
                <a:spcPts val="3000"/>
              </a:spcBef>
            </a:pPr>
            <a:r>
              <a:rPr lang="en-US" dirty="0"/>
              <a:t>  Life cycle</a:t>
            </a:r>
          </a:p>
        </p:txBody>
      </p:sp>
    </p:spTree>
    <p:extLst>
      <p:ext uri="{BB962C8B-B14F-4D97-AF65-F5344CB8AC3E}">
        <p14:creationId xmlns:p14="http://schemas.microsoft.com/office/powerpoint/2010/main" val="1307580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23483D-BD26-70FD-EB18-AA1DEFF9C834}"/>
              </a:ext>
            </a:extLst>
          </p:cNvPr>
          <p:cNvGrpSpPr/>
          <p:nvPr/>
        </p:nvGrpSpPr>
        <p:grpSpPr>
          <a:xfrm>
            <a:off x="881509" y="126704"/>
            <a:ext cx="7229680" cy="3173106"/>
            <a:chOff x="905014" y="126703"/>
            <a:chExt cx="7736219" cy="3769454"/>
          </a:xfrm>
        </p:grpSpPr>
        <p:pic>
          <p:nvPicPr>
            <p:cNvPr id="4" name="Picture 3">
              <a:extLst>
                <a:ext uri="{FF2B5EF4-FFF2-40B4-BE49-F238E27FC236}">
                  <a16:creationId xmlns:a16="http://schemas.microsoft.com/office/drawing/2014/main" id="{6618AAAB-B8AB-8770-9E5E-CB187A06CEEE}"/>
                </a:ext>
              </a:extLst>
            </p:cNvPr>
            <p:cNvPicPr>
              <a:picLocks noChangeAspect="1"/>
            </p:cNvPicPr>
            <p:nvPr/>
          </p:nvPicPr>
          <p:blipFill>
            <a:blip r:embed="rId2"/>
            <a:stretch>
              <a:fillRect/>
            </a:stretch>
          </p:blipFill>
          <p:spPr>
            <a:xfrm>
              <a:off x="905014" y="894504"/>
              <a:ext cx="7736219" cy="3001653"/>
            </a:xfrm>
            <a:prstGeom prst="rect">
              <a:avLst/>
            </a:prstGeom>
          </p:spPr>
        </p:pic>
        <p:sp>
          <p:nvSpPr>
            <p:cNvPr id="7" name="TextBox 6">
              <a:extLst>
                <a:ext uri="{FF2B5EF4-FFF2-40B4-BE49-F238E27FC236}">
                  <a16:creationId xmlns:a16="http://schemas.microsoft.com/office/drawing/2014/main" id="{CB819F5C-EFFD-CA5E-0A60-2773286CE586}"/>
                </a:ext>
              </a:extLst>
            </p:cNvPr>
            <p:cNvSpPr txBox="1"/>
            <p:nvPr/>
          </p:nvSpPr>
          <p:spPr>
            <a:xfrm>
              <a:off x="2233372" y="126703"/>
              <a:ext cx="5309724" cy="767801"/>
            </a:xfrm>
            <a:prstGeom prst="rect">
              <a:avLst/>
            </a:prstGeom>
            <a:noFill/>
          </p:spPr>
          <p:txBody>
            <a:bodyPr wrap="square">
              <a:spAutoFit/>
            </a:bodyPr>
            <a:lstStyle/>
            <a:p>
              <a:r>
                <a:rPr lang="en-US" b="0" i="1" dirty="0">
                  <a:solidFill>
                    <a:srgbClr val="444444"/>
                  </a:solidFill>
                  <a:effectLst/>
                  <a:latin typeface="Helvetica Neue"/>
                </a:rPr>
                <a:t>Meteosat-9 Enhanced IR images of TC Bill (2009) at different stages of development</a:t>
              </a:r>
              <a:endParaRPr lang="en-US" dirty="0"/>
            </a:p>
          </p:txBody>
        </p:sp>
      </p:grpSp>
      <p:grpSp>
        <p:nvGrpSpPr>
          <p:cNvPr id="11" name="Group 10">
            <a:extLst>
              <a:ext uri="{FF2B5EF4-FFF2-40B4-BE49-F238E27FC236}">
                <a16:creationId xmlns:a16="http://schemas.microsoft.com/office/drawing/2014/main" id="{5A9F93E5-63AB-CF21-E35D-0C099B2AF65E}"/>
              </a:ext>
            </a:extLst>
          </p:cNvPr>
          <p:cNvGrpSpPr/>
          <p:nvPr/>
        </p:nvGrpSpPr>
        <p:grpSpPr>
          <a:xfrm>
            <a:off x="881509" y="3668674"/>
            <a:ext cx="7229680" cy="2903165"/>
            <a:chOff x="533363" y="3709716"/>
            <a:chExt cx="7748865" cy="3381312"/>
          </a:xfrm>
        </p:grpSpPr>
        <p:pic>
          <p:nvPicPr>
            <p:cNvPr id="5" name="Picture 4">
              <a:extLst>
                <a:ext uri="{FF2B5EF4-FFF2-40B4-BE49-F238E27FC236}">
                  <a16:creationId xmlns:a16="http://schemas.microsoft.com/office/drawing/2014/main" id="{561E6BF7-D06C-0CB9-425B-CBD40EEF3A6B}"/>
                </a:ext>
              </a:extLst>
            </p:cNvPr>
            <p:cNvPicPr>
              <a:picLocks noChangeAspect="1"/>
            </p:cNvPicPr>
            <p:nvPr/>
          </p:nvPicPr>
          <p:blipFill>
            <a:blip r:embed="rId3"/>
            <a:stretch>
              <a:fillRect/>
            </a:stretch>
          </p:blipFill>
          <p:spPr>
            <a:xfrm>
              <a:off x="533363" y="4583879"/>
              <a:ext cx="7748865" cy="2507149"/>
            </a:xfrm>
            <a:prstGeom prst="rect">
              <a:avLst/>
            </a:prstGeom>
          </p:spPr>
        </p:pic>
        <p:sp>
          <p:nvSpPr>
            <p:cNvPr id="9" name="TextBox 8">
              <a:extLst>
                <a:ext uri="{FF2B5EF4-FFF2-40B4-BE49-F238E27FC236}">
                  <a16:creationId xmlns:a16="http://schemas.microsoft.com/office/drawing/2014/main" id="{E1A8FFB5-5F03-0FF6-0CA1-F0A4A59024AE}"/>
                </a:ext>
              </a:extLst>
            </p:cNvPr>
            <p:cNvSpPr txBox="1"/>
            <p:nvPr/>
          </p:nvSpPr>
          <p:spPr>
            <a:xfrm>
              <a:off x="1026986" y="3709716"/>
              <a:ext cx="6923784" cy="646331"/>
            </a:xfrm>
            <a:prstGeom prst="rect">
              <a:avLst/>
            </a:prstGeom>
            <a:noFill/>
          </p:spPr>
          <p:txBody>
            <a:bodyPr wrap="square">
              <a:spAutoFit/>
            </a:bodyPr>
            <a:lstStyle/>
            <a:p>
              <a:r>
                <a:rPr lang="en-US" b="0" i="1" dirty="0">
                  <a:solidFill>
                    <a:srgbClr val="444444"/>
                  </a:solidFill>
                  <a:effectLst/>
                  <a:latin typeface="Helvetica Neue"/>
                </a:rPr>
                <a:t> Meteosat-9 Multi-sensor Precipitation Estimate (MPE) images of TC Bill (2009) at different stages of development.</a:t>
              </a:r>
              <a:endParaRPr lang="en-US" dirty="0"/>
            </a:p>
          </p:txBody>
        </p:sp>
      </p:grpSp>
    </p:spTree>
    <p:extLst>
      <p:ext uri="{BB962C8B-B14F-4D97-AF65-F5344CB8AC3E}">
        <p14:creationId xmlns:p14="http://schemas.microsoft.com/office/powerpoint/2010/main" val="44854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iel2.potx" id="{250AC1EA-DA14-4220-9E36-111C7C5F504E}" vid="{0FB28C82-03FD-43C2-9C06-BBD8F4212DC3}"/>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2049</TotalTime>
  <Words>2033</Words>
  <Application>Microsoft Office PowerPoint</Application>
  <PresentationFormat>On-screen Show (4:3)</PresentationFormat>
  <Paragraphs>210</Paragraphs>
  <Slides>60</Slides>
  <Notes>10</Notes>
  <HiddenSlides>0</HiddenSlides>
  <MMClips>2</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1</vt:i4>
      </vt:variant>
      <vt:variant>
        <vt:lpstr>Slide Titles</vt:lpstr>
      </vt:variant>
      <vt:variant>
        <vt:i4>60</vt:i4>
      </vt:variant>
    </vt:vector>
  </HeadingPairs>
  <TitlesOfParts>
    <vt:vector size="73" baseType="lpstr">
      <vt:lpstr>Arial</vt:lpstr>
      <vt:lpstr>Calibri</vt:lpstr>
      <vt:lpstr>Calibri Light</vt:lpstr>
      <vt:lpstr>Euclid Symbol</vt:lpstr>
      <vt:lpstr>Helvetica</vt:lpstr>
      <vt:lpstr>Helvetica Neue</vt:lpstr>
      <vt:lpstr>Office Theme</vt:lpstr>
      <vt:lpstr>2_Office Theme</vt:lpstr>
      <vt:lpstr>Default Design</vt:lpstr>
      <vt:lpstr>1_Office Theme</vt:lpstr>
      <vt:lpstr>3_Office Theme</vt:lpstr>
      <vt:lpstr>4_Office Theme</vt:lpstr>
      <vt:lpstr>Equation</vt:lpstr>
      <vt:lpstr>The Enduring Enigma of Tropical Cyclone Formation</vt:lpstr>
      <vt:lpstr>Program</vt:lpstr>
      <vt:lpstr>Program</vt:lpstr>
      <vt:lpstr>PowerPoint Presentation</vt:lpstr>
      <vt:lpstr>PowerPoint Presentation</vt:lpstr>
      <vt:lpstr>PowerPoint Presentation</vt:lpstr>
      <vt:lpstr>PowerPoint Presentation</vt:lpstr>
      <vt:lpstr>Program</vt:lpstr>
      <vt:lpstr>PowerPoint Presentation</vt:lpstr>
      <vt:lpstr>PowerPoint Presentation</vt:lpstr>
      <vt:lpstr>PowerPoint Presentation</vt:lpstr>
      <vt:lpstr>Program</vt:lpstr>
      <vt:lpstr>Two Distinct Threads of Genesis and Maintenance Theories</vt:lpstr>
      <vt:lpstr>PowerPoint Presentation</vt:lpstr>
      <vt:lpstr>PowerPoint Presentation</vt:lpstr>
      <vt:lpstr>PowerPoint Presentation</vt:lpstr>
      <vt:lpstr>PowerPoint Presentation</vt:lpstr>
      <vt:lpstr>Program</vt:lpstr>
      <vt:lpstr>The Local View</vt:lpstr>
      <vt:lpstr>Tropical Experiment in Mexico (TEXMEX)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Thermodynamic Inhibition to Genesis</vt:lpstr>
      <vt:lpstr>“Air-Mass” Showers:</vt:lpstr>
      <vt:lpstr>PowerPoint Presentation</vt:lpstr>
      <vt:lpstr>PowerPoint Presentation</vt:lpstr>
      <vt:lpstr>The Macro-View</vt:lpstr>
      <vt:lpstr>Genesis Indices  Pioneered by Bill Gray (1975)</vt:lpstr>
      <vt:lpstr>A Genesis Potential Index:</vt:lpstr>
      <vt:lpstr>PowerPoint Presentation</vt:lpstr>
      <vt:lpstr>PowerPoint Presentation</vt:lpstr>
      <vt:lpstr>Random Seeding and Natural Selection</vt:lpstr>
      <vt:lpstr>PowerPoint Presentation</vt:lpstr>
      <vt:lpstr>PowerPoint Presentation</vt:lpstr>
      <vt:lpstr>PowerPoint Presentation</vt:lpstr>
      <vt:lpstr>PowerPoint Presentation</vt:lpstr>
      <vt:lpstr>PowerPoint Presentation</vt:lpstr>
      <vt:lpstr>Hurricane-World Scaling </vt:lpstr>
      <vt:lpstr>PowerPoint Presentation</vt:lpstr>
      <vt:lpstr>Program</vt:lpstr>
      <vt:lpstr>Three Views on Genesis Rates</vt:lpstr>
      <vt:lpstr>The idea that ‘triggers” are needed has a long history</vt:lpstr>
      <vt:lpstr>Early researchers focused some attention on the nature of pre-existing disturbances:</vt:lpstr>
      <vt:lpstr>Yet they recognized that genesis must depend on a combination of environmental favorability and the presence of initiating disturbances</vt:lpstr>
      <vt:lpstr>Contemporary support for this view:</vt:lpstr>
      <vt:lpstr>BUT………</vt:lpstr>
      <vt:lpstr>In random seeding, selection does not work if seeds too strong</vt:lpstr>
      <vt:lpstr>PowerPoint Presentation</vt:lpstr>
      <vt:lpstr>PowerPoint Presentation</vt:lpstr>
      <vt:lpstr>PowerPoint Presentation</vt:lpstr>
      <vt:lpstr>If global TC rate is not controlled by “seed” frequency, then what does control it?</vt:lpstr>
      <vt:lpstr>Hypothesis advanced by Hoogewind, Chavas, Schenkel, and O’Neill, 2020:</vt:lpstr>
      <vt:lpstr>Third Possibility: TC-Climate Feedback</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Enduring Enigma of Tropical Cyclone Formation</dc:title>
  <dc:creator>Kerry Emanuel</dc:creator>
  <cp:lastModifiedBy>Kerry Emanuel</cp:lastModifiedBy>
  <cp:revision>31</cp:revision>
  <dcterms:created xsi:type="dcterms:W3CDTF">2022-06-14T10:54:40Z</dcterms:created>
  <dcterms:modified xsi:type="dcterms:W3CDTF">2022-06-19T16:04:58Z</dcterms:modified>
</cp:coreProperties>
</file>