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08" r:id="rId3"/>
    <p:sldMasterId id="2147483763" r:id="rId4"/>
    <p:sldMasterId id="2147483775" r:id="rId5"/>
    <p:sldMasterId id="2147483878" r:id="rId6"/>
    <p:sldMasterId id="2147483890" r:id="rId7"/>
    <p:sldMasterId id="2147483902" r:id="rId8"/>
  </p:sldMasterIdLst>
  <p:notesMasterIdLst>
    <p:notesMasterId r:id="rId57"/>
  </p:notesMasterIdLst>
  <p:sldIdLst>
    <p:sldId id="481" r:id="rId9"/>
    <p:sldId id="482" r:id="rId10"/>
    <p:sldId id="483" r:id="rId11"/>
    <p:sldId id="327" r:id="rId12"/>
    <p:sldId id="267" r:id="rId13"/>
    <p:sldId id="268" r:id="rId14"/>
    <p:sldId id="376" r:id="rId15"/>
    <p:sldId id="377" r:id="rId16"/>
    <p:sldId id="515" r:id="rId17"/>
    <p:sldId id="516" r:id="rId18"/>
    <p:sldId id="529" r:id="rId19"/>
    <p:sldId id="484" r:id="rId20"/>
    <p:sldId id="274" r:id="rId21"/>
    <p:sldId id="457" r:id="rId22"/>
    <p:sldId id="458" r:id="rId23"/>
    <p:sldId id="387" r:id="rId24"/>
    <p:sldId id="276" r:id="rId25"/>
    <p:sldId id="388" r:id="rId26"/>
    <p:sldId id="486" r:id="rId27"/>
    <p:sldId id="278" r:id="rId28"/>
    <p:sldId id="542" r:id="rId29"/>
    <p:sldId id="398" r:id="rId30"/>
    <p:sldId id="339" r:id="rId31"/>
    <p:sldId id="534" r:id="rId32"/>
    <p:sldId id="456" r:id="rId33"/>
    <p:sldId id="531" r:id="rId34"/>
    <p:sldId id="370" r:id="rId35"/>
    <p:sldId id="354" r:id="rId36"/>
    <p:sldId id="348" r:id="rId37"/>
    <p:sldId id="372" r:id="rId38"/>
    <p:sldId id="373" r:id="rId39"/>
    <p:sldId id="441" r:id="rId40"/>
    <p:sldId id="374" r:id="rId41"/>
    <p:sldId id="544" r:id="rId42"/>
    <p:sldId id="442" r:id="rId43"/>
    <p:sldId id="543" r:id="rId44"/>
    <p:sldId id="453" r:id="rId45"/>
    <p:sldId id="443" r:id="rId46"/>
    <p:sldId id="445" r:id="rId47"/>
    <p:sldId id="422" r:id="rId48"/>
    <p:sldId id="423" r:id="rId49"/>
    <p:sldId id="468" r:id="rId50"/>
    <p:sldId id="469" r:id="rId51"/>
    <p:sldId id="530" r:id="rId52"/>
    <p:sldId id="470" r:id="rId53"/>
    <p:sldId id="317" r:id="rId54"/>
    <p:sldId id="318" r:id="rId55"/>
    <p:sldId id="509"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89032" autoAdjust="0"/>
  </p:normalViewPr>
  <p:slideViewPr>
    <p:cSldViewPr snapToGrid="0">
      <p:cViewPr varScale="1">
        <p:scale>
          <a:sx n="64" d="100"/>
          <a:sy n="64" d="100"/>
        </p:scale>
        <p:origin x="957" y="3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notesMaster" Target="notesMasters/notesMaster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6FB9AA-08D5-4CBE-B547-897FA77CA8B7}" type="datetimeFigureOut">
              <a:rPr lang="en-US" smtClean="0"/>
              <a:t>4/9/2025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FB48AC-F0A4-4B58-A67F-C05AC42687FF}" type="slidenum">
              <a:rPr lang="en-US" smtClean="0"/>
              <a:t>‹#›</a:t>
            </a:fld>
            <a:endParaRPr lang="en-US"/>
          </a:p>
        </p:txBody>
      </p:sp>
    </p:spTree>
    <p:extLst>
      <p:ext uri="{BB962C8B-B14F-4D97-AF65-F5344CB8AC3E}">
        <p14:creationId xmlns:p14="http://schemas.microsoft.com/office/powerpoint/2010/main" val="1332029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100D8039-63E1-48B0-A8F1-1A9D2B235D88}" type="slidenum">
              <a:rPr lang="en-US" smtClean="0"/>
              <a:pPr/>
              <a:t>6</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088115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C2C32065-6C2F-4763-A1AA-ED4B38693156}" type="slidenum">
              <a:rPr lang="en-US" smtClean="0">
                <a:solidFill>
                  <a:prstClr val="black"/>
                </a:solidFill>
              </a:rPr>
              <a:pPr/>
              <a:t>7</a:t>
            </a:fld>
            <a:endParaRPr lang="en-US">
              <a:solidFill>
                <a:prstClr val="black"/>
              </a:solidFill>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58190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BBAB5D63-49F3-415C-B1C0-766EB7DA5C28}" type="slidenum">
              <a:rPr lang="en-US" smtClean="0">
                <a:solidFill>
                  <a:prstClr val="black"/>
                </a:solidFill>
              </a:rPr>
              <a:pPr/>
              <a:t>8</a:t>
            </a:fld>
            <a:endParaRPr lang="en-US">
              <a:solidFill>
                <a:prstClr val="black"/>
              </a:solidFill>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205969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F3CA9F3D-3340-4DB1-A4F8-28003B37011B}" type="slidenum">
              <a:rPr lang="en-US" smtClean="0"/>
              <a:pPr/>
              <a:t>13</a:t>
            </a:fld>
            <a:endParaRPr lang="en-US"/>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250914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BE7924-4FCC-4EEE-9ABC-B61EE2FA4EBD}" type="slidenum">
              <a:rPr lang="en-US">
                <a:solidFill>
                  <a:prstClr val="black"/>
                </a:solidFill>
              </a:rPr>
              <a:pPr/>
              <a:t>23</a:t>
            </a:fld>
            <a:endParaRPr lang="en-US">
              <a:solidFill>
                <a:prstClr val="black"/>
              </a:solidFill>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23118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55B387-3EB6-4A47-AF74-8717047B00BE}" type="slidenum">
              <a:rPr lang="en-GB">
                <a:solidFill>
                  <a:prstClr val="black"/>
                </a:solidFill>
              </a:rPr>
              <a:pPr/>
              <a:t>29</a:t>
            </a:fld>
            <a:endParaRPr lang="en-GB">
              <a:solidFill>
                <a:prstClr val="black"/>
              </a:solidFill>
            </a:endParaRPr>
          </a:p>
        </p:txBody>
      </p:sp>
      <p:sp>
        <p:nvSpPr>
          <p:cNvPr id="460802" name="Rectangle 2"/>
          <p:cNvSpPr>
            <a:spLocks noGrp="1" noRot="1" noChangeAspect="1" noChangeArrowheads="1" noTextEdit="1"/>
          </p:cNvSpPr>
          <p:nvPr>
            <p:ph type="sldImg"/>
          </p:nvPr>
        </p:nvSpPr>
        <p:spPr>
          <a:xfrm>
            <a:off x="1144588" y="685800"/>
            <a:ext cx="4570412" cy="3429000"/>
          </a:xfrm>
          <a:ln/>
        </p:spPr>
      </p:sp>
      <p:sp>
        <p:nvSpPr>
          <p:cNvPr id="460803" name="Rectangle 3"/>
          <p:cNvSpPr>
            <a:spLocks noGrp="1" noChangeArrowheads="1"/>
          </p:cNvSpPr>
          <p:nvPr>
            <p:ph type="body" idx="1"/>
          </p:nvPr>
        </p:nvSpPr>
        <p:spPr/>
        <p:txBody>
          <a:bodyPr lIns="91424" tIns="45712" rIns="91424" bIns="45712">
            <a:normAutofit fontScale="85000" lnSpcReduction="20000"/>
          </a:bodyPr>
          <a:lstStyle/>
          <a:p>
            <a:r>
              <a:rPr lang="de-DE" b="1">
                <a:latin typeface="Frutiger-BlackCn" charset="0"/>
              </a:rPr>
              <a:t>Abbildung 4.3-1</a:t>
            </a:r>
          </a:p>
          <a:p>
            <a:r>
              <a:rPr lang="de-DE">
                <a:latin typeface="TimesTen-Roman" charset="0"/>
              </a:rPr>
              <a:t>Aragonitsättigung und</a:t>
            </a:r>
          </a:p>
          <a:p>
            <a:r>
              <a:rPr lang="de-DE">
                <a:latin typeface="TimesTen-Roman" charset="0"/>
              </a:rPr>
              <a:t>gegenwärtige Riffstandorte</a:t>
            </a:r>
          </a:p>
          <a:p>
            <a:r>
              <a:rPr lang="de-DE">
                <a:latin typeface="TimesTen-Roman" charset="0"/>
              </a:rPr>
              <a:t>von Warmwasserkorallen</a:t>
            </a:r>
          </a:p>
          <a:p>
            <a:r>
              <a:rPr lang="de-DE">
                <a:latin typeface="TimesTen-Roman" charset="0"/>
              </a:rPr>
              <a:t>(blaue Punkte). (a)</a:t>
            </a:r>
          </a:p>
          <a:p>
            <a:r>
              <a:rPr lang="de-DE">
                <a:latin typeface="TimesTen-Roman" charset="0"/>
              </a:rPr>
              <a:t>vorindustrielle Werte</a:t>
            </a:r>
          </a:p>
          <a:p>
            <a:r>
              <a:rPr lang="de-DE">
                <a:latin typeface="TimesTen-Roman" charset="0"/>
              </a:rPr>
              <a:t>(ca. 1870, atmosphärische</a:t>
            </a:r>
          </a:p>
          <a:p>
            <a:r>
              <a:rPr lang="de-DE">
                <a:latin typeface="TimesTen-Roman" charset="0"/>
              </a:rPr>
              <a:t>CO2-Konzentration</a:t>
            </a:r>
          </a:p>
          <a:p>
            <a:r>
              <a:rPr lang="de-DE">
                <a:latin typeface="TimesTen-Roman" charset="0"/>
              </a:rPr>
              <a:t>280 ppm), (b) Gegenwart</a:t>
            </a:r>
          </a:p>
          <a:p>
            <a:r>
              <a:rPr lang="de-DE">
                <a:latin typeface="TimesTen-Roman" charset="0"/>
              </a:rPr>
              <a:t>(ca. 2005, 375 ppm CO2), (c)</a:t>
            </a:r>
          </a:p>
          <a:p>
            <a:r>
              <a:rPr lang="de-DE">
                <a:latin typeface="TimesTen-Roman" charset="0"/>
              </a:rPr>
              <a:t>Zukunft (ca. 2065, 517 ppm</a:t>
            </a:r>
          </a:p>
          <a:p>
            <a:r>
              <a:rPr lang="de-DE">
                <a:latin typeface="TimesTen-Roman" charset="0"/>
              </a:rPr>
              <a:t>CO2). Der Grad der</a:t>
            </a:r>
          </a:p>
          <a:p>
            <a:r>
              <a:rPr lang="de-DE">
                <a:latin typeface="TimesTen-Roman" charset="0"/>
              </a:rPr>
              <a:t>Aragonitsättigung (</a:t>
            </a:r>
            <a:r>
              <a:rPr lang="de-DE">
                <a:latin typeface="LucidaGrande" charset="0"/>
              </a:rPr>
              <a:t>Ù</a:t>
            </a:r>
            <a:r>
              <a:rPr lang="de-DE">
                <a:latin typeface="TimesTen-Roman" charset="0"/>
              </a:rPr>
              <a:t>)</a:t>
            </a:r>
          </a:p>
          <a:p>
            <a:r>
              <a:rPr lang="de-DE">
                <a:latin typeface="TimesTen-Roman" charset="0"/>
              </a:rPr>
              <a:t>bezeichnet das relative</a:t>
            </a:r>
          </a:p>
          <a:p>
            <a:r>
              <a:rPr lang="de-DE">
                <a:latin typeface="TimesTen-Roman" charset="0"/>
              </a:rPr>
              <a:t>Verhältnis zwischen dem</a:t>
            </a:r>
          </a:p>
          <a:p>
            <a:r>
              <a:rPr lang="de-DE">
                <a:latin typeface="TimesTen-Roman" charset="0"/>
              </a:rPr>
              <a:t>Produkt der Konzentrationen</a:t>
            </a:r>
          </a:p>
          <a:p>
            <a:r>
              <a:rPr lang="de-DE">
                <a:latin typeface="TimesTen-Roman" charset="0"/>
              </a:rPr>
              <a:t>von Kalzium- und</a:t>
            </a:r>
          </a:p>
          <a:p>
            <a:r>
              <a:rPr lang="de-DE">
                <a:latin typeface="TimesTen-Roman" charset="0"/>
              </a:rPr>
              <a:t>Karbonationen und dem</a:t>
            </a:r>
          </a:p>
          <a:p>
            <a:r>
              <a:rPr lang="de-DE">
                <a:latin typeface="TimesTen-Roman" charset="0"/>
              </a:rPr>
              <a:t>Löslichkeitsprodukt für</a:t>
            </a:r>
          </a:p>
          <a:p>
            <a:r>
              <a:rPr lang="de-DE">
                <a:latin typeface="TimesTen-Roman" charset="0"/>
              </a:rPr>
              <a:t>Aragonit. Standorte mit</a:t>
            </a:r>
          </a:p>
          <a:p>
            <a:r>
              <a:rPr lang="de-DE">
                <a:latin typeface="TimesTen-Roman" charset="0"/>
              </a:rPr>
              <a:t>einer Aragonitsättigung</a:t>
            </a:r>
          </a:p>
          <a:p>
            <a:r>
              <a:rPr lang="de-DE">
                <a:latin typeface="TimesTen-Roman" charset="0"/>
              </a:rPr>
              <a:t>unterhalb von 3,5 sind nur</a:t>
            </a:r>
          </a:p>
          <a:p>
            <a:r>
              <a:rPr lang="de-DE">
                <a:latin typeface="TimesTen-Roman" charset="0"/>
              </a:rPr>
              <a:t>noch bedingt für riffbildende</a:t>
            </a:r>
          </a:p>
          <a:p>
            <a:r>
              <a:rPr lang="de-DE">
                <a:latin typeface="TimesTen-Roman" charset="0"/>
              </a:rPr>
              <a:t>Warmwasserkorallen</a:t>
            </a:r>
          </a:p>
          <a:p>
            <a:r>
              <a:rPr lang="de-DE">
                <a:latin typeface="TimesTen-Roman" charset="0"/>
              </a:rPr>
              <a:t>geeignet (marginal),</a:t>
            </a:r>
          </a:p>
          <a:p>
            <a:r>
              <a:rPr lang="de-DE">
                <a:latin typeface="TimesTen-Roman" charset="0"/>
              </a:rPr>
              <a:t>unterhalb von 3 sind sie</a:t>
            </a:r>
          </a:p>
          <a:p>
            <a:r>
              <a:rPr lang="de-DE">
                <a:latin typeface="TimesTen-Roman" charset="0"/>
              </a:rPr>
              <a:t>ungeeignet.</a:t>
            </a:r>
          </a:p>
          <a:p>
            <a:r>
              <a:rPr lang="de-DE">
                <a:latin typeface="TimesTen-Roman" charset="0"/>
              </a:rPr>
              <a:t>Quelle: Steffen et al., 2004</a:t>
            </a:r>
            <a:endParaRPr lang="de-DE">
              <a:latin typeface="Frutiger-BlackCn" charset="0"/>
            </a:endParaRPr>
          </a:p>
          <a:p>
            <a:endParaRPr lang="de-DE"/>
          </a:p>
        </p:txBody>
      </p:sp>
    </p:spTree>
    <p:extLst>
      <p:ext uri="{BB962C8B-B14F-4D97-AF65-F5344CB8AC3E}">
        <p14:creationId xmlns:p14="http://schemas.microsoft.com/office/powerpoint/2010/main" val="1156931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Describe </a:t>
            </a:r>
            <a:r>
              <a:rPr lang="en-GB" dirty="0" err="1"/>
              <a:t>pdf</a:t>
            </a:r>
            <a:r>
              <a:rPr lang="en-GB" dirty="0"/>
              <a:t>. Reflects</a:t>
            </a:r>
            <a:r>
              <a:rPr lang="en-GB" baseline="0" dirty="0"/>
              <a:t> post-IPCC knowledge as well as IPCC AR4.</a:t>
            </a:r>
            <a:endParaRPr lang="en-GB" dirty="0"/>
          </a:p>
        </p:txBody>
      </p:sp>
      <p:sp>
        <p:nvSpPr>
          <p:cNvPr id="4" name="Slide Number Placeholder 3"/>
          <p:cNvSpPr>
            <a:spLocks noGrp="1"/>
          </p:cNvSpPr>
          <p:nvPr>
            <p:ph type="sldNum" sz="quarter" idx="10"/>
          </p:nvPr>
        </p:nvSpPr>
        <p:spPr/>
        <p:txBody>
          <a:bodyPr/>
          <a:lstStyle/>
          <a:p>
            <a:pPr>
              <a:defRPr/>
            </a:pPr>
            <a:fld id="{FF44F763-4979-444B-93C0-8B2420FBB9FA}" type="slidenum">
              <a:rPr lang="en-GB">
                <a:solidFill>
                  <a:prstClr val="black"/>
                </a:solidFill>
              </a:rPr>
              <a:pPr>
                <a:defRPr/>
              </a:pPr>
              <a:t>35</a:t>
            </a:fld>
            <a:endParaRPr lang="en-GB">
              <a:solidFill>
                <a:prstClr val="black"/>
              </a:solidFill>
            </a:endParaRPr>
          </a:p>
        </p:txBody>
      </p:sp>
    </p:spTree>
    <p:extLst>
      <p:ext uri="{BB962C8B-B14F-4D97-AF65-F5344CB8AC3E}">
        <p14:creationId xmlns:p14="http://schemas.microsoft.com/office/powerpoint/2010/main" val="342463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964420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877160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929749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2714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50395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0671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4/9/2025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0906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54AEE95-9E92-41F4-8319-1190A5F976B8}" type="datetimeFigureOut">
              <a:rPr lang="en-US" smtClean="0">
                <a:solidFill>
                  <a:prstClr val="black">
                    <a:tint val="75000"/>
                  </a:prstClr>
                </a:solidFill>
              </a:rPr>
              <a:pPr/>
              <a:t>4/9/2025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54451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54AEE95-9E92-41F4-8319-1190A5F976B8}" type="datetimeFigureOut">
              <a:rPr lang="en-US" smtClean="0">
                <a:solidFill>
                  <a:prstClr val="black">
                    <a:tint val="75000"/>
                  </a:prstClr>
                </a:solidFill>
              </a:rPr>
              <a:pPr/>
              <a:t>4/9/2025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37647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4AEE95-9E92-41F4-8319-1190A5F976B8}" type="datetimeFigureOut">
              <a:rPr lang="en-US" smtClean="0">
                <a:solidFill>
                  <a:prstClr val="black">
                    <a:tint val="75000"/>
                  </a:prstClr>
                </a:solidFill>
              </a:rPr>
              <a:pPr/>
              <a:t>4/9/2025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2015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4/9/2025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3622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252690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4/9/2025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7010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35234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9932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33392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34310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92318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4/9/2025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60777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54AEE95-9E92-41F4-8319-1190A5F976B8}" type="datetimeFigureOut">
              <a:rPr lang="en-US" smtClean="0">
                <a:solidFill>
                  <a:prstClr val="black">
                    <a:tint val="75000"/>
                  </a:prstClr>
                </a:solidFill>
              </a:rPr>
              <a:pPr/>
              <a:t>4/9/2025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4372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54AEE95-9E92-41F4-8319-1190A5F976B8}" type="datetimeFigureOut">
              <a:rPr lang="en-US" smtClean="0">
                <a:solidFill>
                  <a:prstClr val="black">
                    <a:tint val="75000"/>
                  </a:prstClr>
                </a:solidFill>
              </a:rPr>
              <a:pPr/>
              <a:t>4/9/2025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9844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4AEE95-9E92-41F4-8319-1190A5F976B8}" type="datetimeFigureOut">
              <a:rPr lang="en-US" smtClean="0">
                <a:solidFill>
                  <a:prstClr val="black">
                    <a:tint val="75000"/>
                  </a:prstClr>
                </a:solidFill>
              </a:rPr>
              <a:pPr/>
              <a:t>4/9/2025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8310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5522500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4/9/2025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47603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4/9/2025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86755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44371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16964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40124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49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36119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4/9/2025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76187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DAE6FB-3507-458B-9CFF-D59A9CAEE579}" type="datetimeFigureOut">
              <a:rPr lang="en-US" smtClean="0">
                <a:solidFill>
                  <a:prstClr val="black">
                    <a:tint val="75000"/>
                  </a:prstClr>
                </a:solidFill>
              </a:rPr>
              <a:pPr/>
              <a:t>4/9/2025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33477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solidFill>
                  <a:prstClr val="black">
                    <a:tint val="75000"/>
                  </a:prstClr>
                </a:solidFill>
              </a:rPr>
              <a:pPr/>
              <a:t>4/9/2025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DAE6FB-3507-458B-9CFF-D59A9CAEE579}" type="datetimeFigureOut">
              <a:rPr lang="en-US" smtClean="0"/>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893756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solidFill>
                  <a:prstClr val="black">
                    <a:tint val="75000"/>
                  </a:prstClr>
                </a:solidFill>
              </a:rPr>
              <a:pPr/>
              <a:t>4/9/2025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12748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4/9/2025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5171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4/9/2025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51057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89203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53890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70E8A08-ABF8-4EE6-BBF5-13A29E2C07D4}" type="datetimeFigureOut">
              <a:rPr lang="en-US">
                <a:solidFill>
                  <a:prstClr val="black">
                    <a:tint val="75000"/>
                  </a:prstClr>
                </a:solidFill>
              </a:rPr>
              <a:pPr>
                <a:defRPr/>
              </a:pPr>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F7967A-4208-4CCB-BE70-D504D25DC1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55027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8AD45EF-41AF-4B89-A1F2-858EEB91C287}" type="datetimeFigureOut">
              <a:rPr lang="en-US">
                <a:solidFill>
                  <a:prstClr val="black">
                    <a:tint val="75000"/>
                  </a:prstClr>
                </a:solidFill>
              </a:rPr>
              <a:pPr>
                <a:defRPr/>
              </a:pPr>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CADC03-3525-42E6-8E81-CD65FAACA2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858031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B464-C855-4106-B044-83714F5B001B}" type="datetimeFigureOut">
              <a:rPr lang="en-US">
                <a:solidFill>
                  <a:prstClr val="black">
                    <a:tint val="75000"/>
                  </a:prstClr>
                </a:solidFill>
              </a:rPr>
              <a:pPr>
                <a:defRPr/>
              </a:pPr>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D65033-4078-4342-BC08-CBAC01CA18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164577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50EDC1C-705E-478A-B28C-655FAB10D802}" type="datetimeFigureOut">
              <a:rPr lang="en-US">
                <a:solidFill>
                  <a:prstClr val="black">
                    <a:tint val="75000"/>
                  </a:prstClr>
                </a:solidFill>
              </a:rPr>
              <a:pPr>
                <a:defRPr/>
              </a:pPr>
              <a:t>4/9/2025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D4A49A7-FCEC-4A71-985F-101EA0B1D9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064267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F33C21E-0398-4E89-B501-01219F3D0F1F}" type="datetimeFigureOut">
              <a:rPr lang="en-US">
                <a:solidFill>
                  <a:prstClr val="black">
                    <a:tint val="75000"/>
                  </a:prstClr>
                </a:solidFill>
              </a:rPr>
              <a:pPr>
                <a:defRPr/>
              </a:pPr>
              <a:t>4/9/2025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4D7D667-D4E9-441F-AB18-9BCEFFD52F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38346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DAE6FB-3507-458B-9CFF-D59A9CAEE579}" type="datetimeFigureOut">
              <a:rPr lang="en-US" smtClean="0"/>
              <a:t>4/9/2025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3529833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110C56D-7FC8-4991-9BFA-594AE38A5619}" type="datetimeFigureOut">
              <a:rPr lang="en-US">
                <a:solidFill>
                  <a:prstClr val="black">
                    <a:tint val="75000"/>
                  </a:prstClr>
                </a:solidFill>
              </a:rPr>
              <a:pPr>
                <a:defRPr/>
              </a:pPr>
              <a:t>4/9/2025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F34EC1F-6B94-429B-8A5E-00FFFF9ADB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554520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9F031C-4021-4A6A-903A-C098C7631CE9}" type="datetimeFigureOut">
              <a:rPr lang="en-US">
                <a:solidFill>
                  <a:prstClr val="black">
                    <a:tint val="75000"/>
                  </a:prstClr>
                </a:solidFill>
              </a:rPr>
              <a:pPr>
                <a:defRPr/>
              </a:pPr>
              <a:t>4/9/2025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193B610-FE10-484A-90C3-09B5E884C9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426418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A0CB717-13BA-4076-8F43-E9075CF70C40}" type="datetimeFigureOut">
              <a:rPr lang="en-US">
                <a:solidFill>
                  <a:prstClr val="black">
                    <a:tint val="75000"/>
                  </a:prstClr>
                </a:solidFill>
              </a:rPr>
              <a:pPr>
                <a:defRPr/>
              </a:pPr>
              <a:t>4/9/2025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3DD33D5-1688-4953-82B6-D3B6EA19FE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739341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99755AE-D557-4658-86CF-6F4540E455E6}" type="datetimeFigureOut">
              <a:rPr lang="en-US">
                <a:solidFill>
                  <a:prstClr val="black">
                    <a:tint val="75000"/>
                  </a:prstClr>
                </a:solidFill>
              </a:rPr>
              <a:pPr>
                <a:defRPr/>
              </a:pPr>
              <a:t>4/9/2025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19555FF-BE5B-44D6-BCBA-AF8C1F5A91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732775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9C0BD1C-930A-4B04-BEFC-B4D0437C57A2}" type="datetimeFigureOut">
              <a:rPr lang="en-US">
                <a:solidFill>
                  <a:prstClr val="black">
                    <a:tint val="75000"/>
                  </a:prstClr>
                </a:solidFill>
              </a:rPr>
              <a:pPr>
                <a:defRPr/>
              </a:pPr>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CB6BB-FED6-43CB-8A69-982AE0B9B2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192353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F6641F-BE9A-4809-B8FE-D4FB7487A1DA}" type="datetimeFigureOut">
              <a:rPr lang="en-US">
                <a:solidFill>
                  <a:prstClr val="black">
                    <a:tint val="75000"/>
                  </a:prstClr>
                </a:solidFill>
              </a:rPr>
              <a:pPr>
                <a:defRPr/>
              </a:pPr>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E49EEA-4D9D-4B91-BE7F-5D89205ACF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343917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6933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5059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33045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8370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t>4/9/2025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58146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52034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4376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53351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45039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7019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19857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42876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1941602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8259040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619690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t>4/9/2025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6495968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DAE6FB-3507-458B-9CFF-D59A9CAEE579}" type="datetimeFigureOut">
              <a:rPr lang="en-US" smtClean="0"/>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8629608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DAE6FB-3507-458B-9CFF-D59A9CAEE579}" type="datetimeFigureOut">
              <a:rPr lang="en-US" smtClean="0"/>
              <a:t>4/9/2025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662721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t>4/9/2025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0850453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t>4/9/2025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7913436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8004746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939730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6151428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0779390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0E8A08-ABF8-4EE6-BBF5-13A29E2C07D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F7967A-4208-4CCB-BE70-D504D25DC10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738716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8AD45EF-41AF-4B89-A1F2-858EEB91C287}"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CADC03-3525-42E6-8E81-CD65FAACA2F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12604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028369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D87B464-C855-4106-B044-83714F5B001B}"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3D65033-4078-4342-BC08-CBAC01CA180E}"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316011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50EDC1C-705E-478A-B28C-655FAB10D80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D4A49A7-FCEC-4A71-985F-101EA0B1D98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929098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F33C21E-0398-4E89-B501-01219F3D0F1F}"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4D7D667-D4E9-441F-AB18-9BCEFFD52F5C}"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967639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110C56D-7FC8-4991-9BFA-594AE38A561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F34EC1F-6B94-429B-8A5E-00FFFF9ADBF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810651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C9F031C-4021-4A6A-903A-C098C7631CE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193B610-FE10-484A-90C3-09B5E884C9F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130937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A0CB717-13BA-4076-8F43-E9075CF70C40}"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3DD33D5-1688-4953-82B6-D3B6EA19FE3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7549533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99755AE-D557-4658-86CF-6F4540E455E6}"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19555FF-BE5B-44D6-BCBA-AF8C1F5A91D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57157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9C0BD1C-930A-4B04-BEFC-B4D0437C57A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84CB6BB-FED6-43CB-8A69-982AE0B9B2C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864114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F6641F-BE9A-4809-B8FE-D4FB7487A1DA}"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0E49EEA-4D9D-4B91-BE7F-5D89205ACF7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938707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D97CE4-62F4-4FC4-B0D2-F260BD3EACC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82148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0250980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A6256A-85DF-4B4B-B2EC-23F697BF299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98802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tiff"/><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2.tiff"/><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t>4/9/2025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t>‹#›</a:t>
            </a:fld>
            <a:endParaRPr lang="en-US"/>
          </a:p>
        </p:txBody>
      </p:sp>
    </p:spTree>
    <p:extLst>
      <p:ext uri="{BB962C8B-B14F-4D97-AF65-F5344CB8AC3E}">
        <p14:creationId xmlns:p14="http://schemas.microsoft.com/office/powerpoint/2010/main" val="2045770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4AEE95-9E92-41F4-8319-1190A5F976B8}" type="datetimeFigureOut">
              <a:rPr lang="en-US" smtClean="0">
                <a:solidFill>
                  <a:prstClr val="black">
                    <a:tint val="75000"/>
                  </a:prstClr>
                </a:solidFill>
              </a:rPr>
              <a:pPr/>
              <a:t>4/9/2025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94243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4AEE95-9E92-41F4-8319-1190A5F976B8}" type="datetimeFigureOut">
              <a:rPr lang="en-US" smtClean="0">
                <a:solidFill>
                  <a:prstClr val="black">
                    <a:tint val="75000"/>
                  </a:prstClr>
                </a:solidFill>
              </a:rPr>
              <a:pPr/>
              <a:t>4/9/2025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307251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solidFill>
                  <a:prstClr val="black">
                    <a:tint val="75000"/>
                  </a:prstClr>
                </a:solidFill>
                <a:cs typeface="Arial" charset="0"/>
              </a:rPr>
              <a:pPr/>
              <a:t>4/9/2025</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127484081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5CB381-7132-451F-9A65-9D78098CFB49}" type="datetimeFigureOut">
              <a:rPr lang="en-US">
                <a:solidFill>
                  <a:prstClr val="black">
                    <a:tint val="75000"/>
                  </a:prstClr>
                </a:solidFill>
              </a:rPr>
              <a:pPr>
                <a:defRPr/>
              </a:pPr>
              <a:t>4/9/2025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A124A04-5CB9-4209-B055-16183C3213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84120511"/>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5021547"/>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t>4/9/2025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t>‹#›</a:t>
            </a:fld>
            <a:endParaRPr lang="en-US"/>
          </a:p>
        </p:txBody>
      </p:sp>
    </p:spTree>
    <p:extLst>
      <p:ext uri="{BB962C8B-B14F-4D97-AF65-F5344CB8AC3E}">
        <p14:creationId xmlns:p14="http://schemas.microsoft.com/office/powerpoint/2010/main" val="746602545"/>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35CB381-7132-451F-9A65-9D78098CFB4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124A04-5CB9-4209-B055-16183C3213D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07709895"/>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en.wikipedia.org/wiki/Image:John_Tyndall_(scientist).jpg"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upload.wikimedia.org/wikipedia/commons/6/6c/Arrhenius2.jpg" TargetMode="Externa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4.xml"/><Relationship Id="rId1" Type="http://schemas.openxmlformats.org/officeDocument/2006/relationships/tags" Target="../tags/tag1.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emf"/></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3.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3.xml"/></Relationships>
</file>

<file path=ppt/slides/_rels/slide38.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jpg"/><Relationship Id="rId1" Type="http://schemas.openxmlformats.org/officeDocument/2006/relationships/slideLayout" Target="../slideLayouts/slideLayout79.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upload.wikimedia.org/wikipedia/commons/1/1d/Post-Glacial_Sea_Level.png"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990927" y="700547"/>
            <a:ext cx="6858000" cy="1473047"/>
          </a:xfrm>
        </p:spPr>
        <p:txBody>
          <a:bodyPr>
            <a:normAutofit/>
          </a:bodyPr>
          <a:lstStyle/>
          <a:p>
            <a:r>
              <a:rPr lang="en-US" b="1" dirty="0">
                <a:solidFill>
                  <a:srgbClr val="0000FF"/>
                </a:solidFill>
                <a:latin typeface="Segoe UI" panose="020B0502040204020203" pitchFamily="34" charset="0"/>
              </a:rPr>
              <a:t>What We Know About Climate Change</a:t>
            </a:r>
            <a:endParaRPr lang="en-US" b="1" dirty="0">
              <a:solidFill>
                <a:srgbClr val="0000FF"/>
              </a:solidFill>
            </a:endParaRPr>
          </a:p>
        </p:txBody>
      </p:sp>
      <p:sp>
        <p:nvSpPr>
          <p:cNvPr id="5" name="Subtitle 4"/>
          <p:cNvSpPr>
            <a:spLocks noGrp="1"/>
          </p:cNvSpPr>
          <p:nvPr>
            <p:ph type="subTitle" idx="1"/>
          </p:nvPr>
        </p:nvSpPr>
        <p:spPr>
          <a:xfrm>
            <a:off x="1073989" y="4016106"/>
            <a:ext cx="6858000" cy="1655762"/>
          </a:xfrm>
        </p:spPr>
        <p:txBody>
          <a:bodyPr>
            <a:normAutofit fontScale="85000" lnSpcReduction="10000"/>
          </a:bodyPr>
          <a:lstStyle/>
          <a:p>
            <a:r>
              <a:rPr lang="en-US" sz="2000" dirty="0">
                <a:solidFill>
                  <a:srgbClr val="0033CC"/>
                </a:solidFill>
                <a:latin typeface="Arial" pitchFamily="34" charset="0"/>
                <a:cs typeface="Arial" pitchFamily="34" charset="0"/>
              </a:rPr>
              <a:t>Kerry Emanuel</a:t>
            </a:r>
          </a:p>
          <a:p>
            <a:r>
              <a:rPr lang="en-US" sz="2000" b="1" dirty="0">
                <a:solidFill>
                  <a:srgbClr val="0033CC"/>
                </a:solidFill>
              </a:rPr>
              <a:t>Lorenz Center</a:t>
            </a:r>
          </a:p>
          <a:p>
            <a:r>
              <a:rPr lang="en-US" sz="2000" dirty="0">
                <a:solidFill>
                  <a:srgbClr val="0033CC"/>
                </a:solidFill>
                <a:latin typeface="Arial" pitchFamily="34" charset="0"/>
                <a:cs typeface="Arial" pitchFamily="34" charset="0"/>
              </a:rPr>
              <a:t>Department of Earth, Atmospheric, and Planetary Sciences, MIT</a:t>
            </a:r>
          </a:p>
          <a:p>
            <a:endParaRPr lang="en-US" sz="2000" dirty="0">
              <a:solidFill>
                <a:srgbClr val="0033CC"/>
              </a:solidFill>
            </a:endParaRPr>
          </a:p>
          <a:p>
            <a:r>
              <a:rPr lang="en-US" sz="2000" dirty="0">
                <a:solidFill>
                  <a:srgbClr val="0033CC"/>
                </a:solidFill>
              </a:rPr>
              <a:t>Web: emanuel.mit.edu</a:t>
            </a:r>
            <a:endParaRPr lang="en-US" sz="2000" dirty="0">
              <a:solidFill>
                <a:srgbClr val="0033CC"/>
              </a:solidFill>
              <a:latin typeface="Arial" pitchFamily="34" charset="0"/>
              <a:cs typeface="Arial" pitchFamily="34" charset="0"/>
            </a:endParaRPr>
          </a:p>
        </p:txBody>
      </p:sp>
    </p:spTree>
    <p:extLst>
      <p:ext uri="{BB962C8B-B14F-4D97-AF65-F5344CB8AC3E}">
        <p14:creationId xmlns:p14="http://schemas.microsoft.com/office/powerpoint/2010/main" val="1877652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837B31-A362-0DDB-D99F-C6280F09B08B}"/>
              </a:ext>
            </a:extLst>
          </p:cNvPr>
          <p:cNvPicPr>
            <a:picLocks noChangeAspect="1"/>
          </p:cNvPicPr>
          <p:nvPr/>
        </p:nvPicPr>
        <p:blipFill>
          <a:blip r:embed="rId2"/>
          <a:stretch>
            <a:fillRect/>
          </a:stretch>
        </p:blipFill>
        <p:spPr>
          <a:xfrm>
            <a:off x="735227" y="1530458"/>
            <a:ext cx="7582551" cy="3752056"/>
          </a:xfrm>
          <a:prstGeom prst="rect">
            <a:avLst/>
          </a:prstGeom>
        </p:spPr>
      </p:pic>
      <p:sp>
        <p:nvSpPr>
          <p:cNvPr id="4" name="TextBox 3">
            <a:extLst>
              <a:ext uri="{FF2B5EF4-FFF2-40B4-BE49-F238E27FC236}">
                <a16:creationId xmlns:a16="http://schemas.microsoft.com/office/drawing/2014/main" id="{FDC4EFE1-1201-36F0-9C42-FBA57407E27D}"/>
              </a:ext>
            </a:extLst>
          </p:cNvPr>
          <p:cNvSpPr txBox="1"/>
          <p:nvPr/>
        </p:nvSpPr>
        <p:spPr>
          <a:xfrm>
            <a:off x="1183157" y="5469645"/>
            <a:ext cx="6899841" cy="1138773"/>
          </a:xfrm>
          <a:prstGeom prst="rect">
            <a:avLst/>
          </a:prstGeom>
          <a:noFill/>
        </p:spPr>
        <p:txBody>
          <a:bodyPr wrap="square">
            <a:spAutoFit/>
          </a:bodyPr>
          <a:lstStyle/>
          <a:p>
            <a:pPr algn="ctr"/>
            <a:r>
              <a:rPr lang="en-US" dirty="0"/>
              <a:t>Reconstruction of the West Antarctic mid-Cretaceous (~100 million years ago) temperate rainforest. </a:t>
            </a:r>
          </a:p>
          <a:p>
            <a:pPr algn="ctr"/>
            <a:endParaRPr lang="en-US" dirty="0"/>
          </a:p>
          <a:p>
            <a:pPr algn="ctr"/>
            <a:r>
              <a:rPr lang="en-US" sz="1400" dirty="0"/>
              <a:t>Image credit: J. McKay / Alfred-Wegener-</a:t>
            </a:r>
            <a:r>
              <a:rPr lang="en-US" sz="1400" dirty="0" err="1"/>
              <a:t>Institut</a:t>
            </a:r>
            <a:endParaRPr lang="en-US" sz="1400" dirty="0"/>
          </a:p>
        </p:txBody>
      </p:sp>
    </p:spTree>
    <p:extLst>
      <p:ext uri="{BB962C8B-B14F-4D97-AF65-F5344CB8AC3E}">
        <p14:creationId xmlns:p14="http://schemas.microsoft.com/office/powerpoint/2010/main" val="1271467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CE754A-F0B3-C4D2-B7D2-A6E4DCD376F2}"/>
              </a:ext>
            </a:extLst>
          </p:cNvPr>
          <p:cNvPicPr>
            <a:picLocks noChangeAspect="1"/>
          </p:cNvPicPr>
          <p:nvPr/>
        </p:nvPicPr>
        <p:blipFill>
          <a:blip r:embed="rId2"/>
          <a:stretch>
            <a:fillRect/>
          </a:stretch>
        </p:blipFill>
        <p:spPr>
          <a:xfrm>
            <a:off x="953236" y="546786"/>
            <a:ext cx="6862413" cy="5764427"/>
          </a:xfrm>
          <a:prstGeom prst="rect">
            <a:avLst/>
          </a:prstGeom>
        </p:spPr>
      </p:pic>
    </p:spTree>
    <p:extLst>
      <p:ext uri="{BB962C8B-B14F-4D97-AF65-F5344CB8AC3E}">
        <p14:creationId xmlns:p14="http://schemas.microsoft.com/office/powerpoint/2010/main" val="1315852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461" y="1969483"/>
            <a:ext cx="7886700" cy="1325563"/>
          </a:xfrm>
        </p:spPr>
        <p:txBody>
          <a:bodyPr/>
          <a:lstStyle/>
          <a:p>
            <a:r>
              <a:rPr lang="en-US" dirty="0">
                <a:solidFill>
                  <a:srgbClr val="0000FF"/>
                </a:solidFill>
              </a:rPr>
              <a:t>The Greenhouse Effect</a:t>
            </a:r>
          </a:p>
        </p:txBody>
      </p:sp>
    </p:spTree>
    <p:extLst>
      <p:ext uri="{BB962C8B-B14F-4D97-AF65-F5344CB8AC3E}">
        <p14:creationId xmlns:p14="http://schemas.microsoft.com/office/powerpoint/2010/main" val="23203392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John Tyndall.">
            <a:hlinkClick r:id="rId3" tooltip="John Tyndall."/>
          </p:cNvPr>
          <p:cNvPicPr>
            <a:picLocks noChangeAspect="1" noChangeArrowheads="1"/>
          </p:cNvPicPr>
          <p:nvPr/>
        </p:nvPicPr>
        <p:blipFill>
          <a:blip r:embed="rId4" cstate="print"/>
          <a:srcRect/>
          <a:stretch>
            <a:fillRect/>
          </a:stretch>
        </p:blipFill>
        <p:spPr bwMode="auto">
          <a:xfrm>
            <a:off x="6486337" y="681228"/>
            <a:ext cx="2352863" cy="2976372"/>
          </a:xfrm>
          <a:prstGeom prst="rect">
            <a:avLst/>
          </a:prstGeom>
          <a:noFill/>
          <a:ln w="9525">
            <a:noFill/>
            <a:miter lim="800000"/>
            <a:headEnd/>
            <a:tailEnd/>
          </a:ln>
        </p:spPr>
      </p:pic>
      <p:pic>
        <p:nvPicPr>
          <p:cNvPr id="17411" name="Picture 6" descr="tyndall2"/>
          <p:cNvPicPr>
            <a:picLocks noChangeAspect="1" noChangeArrowheads="1"/>
          </p:cNvPicPr>
          <p:nvPr/>
        </p:nvPicPr>
        <p:blipFill>
          <a:blip r:embed="rId5" cstate="print"/>
          <a:srcRect/>
          <a:stretch>
            <a:fillRect/>
          </a:stretch>
        </p:blipFill>
        <p:spPr bwMode="auto">
          <a:xfrm>
            <a:off x="228600" y="1447800"/>
            <a:ext cx="6172200" cy="3917950"/>
          </a:xfrm>
          <a:prstGeom prst="rect">
            <a:avLst/>
          </a:prstGeom>
          <a:noFill/>
          <a:ln w="9525">
            <a:noFill/>
            <a:miter lim="800000"/>
            <a:headEnd/>
            <a:tailEnd/>
          </a:ln>
        </p:spPr>
      </p:pic>
      <p:sp>
        <p:nvSpPr>
          <p:cNvPr id="17412" name="Text Box 7"/>
          <p:cNvSpPr txBox="1">
            <a:spLocks noChangeArrowheads="1"/>
          </p:cNvSpPr>
          <p:nvPr/>
        </p:nvSpPr>
        <p:spPr bwMode="auto">
          <a:xfrm>
            <a:off x="6858000" y="4114800"/>
            <a:ext cx="1676400" cy="641350"/>
          </a:xfrm>
          <a:prstGeom prst="rect">
            <a:avLst/>
          </a:prstGeom>
          <a:noFill/>
          <a:ln w="9525">
            <a:noFill/>
            <a:miter lim="800000"/>
            <a:headEnd/>
            <a:tailEnd/>
          </a:ln>
        </p:spPr>
        <p:txBody>
          <a:bodyPr>
            <a:spAutoFit/>
          </a:bodyPr>
          <a:lstStyle/>
          <a:p>
            <a:pPr algn="ctr">
              <a:spcBef>
                <a:spcPct val="50000"/>
              </a:spcBef>
            </a:pPr>
            <a:r>
              <a:rPr lang="en-US" sz="1800" b="1" dirty="0">
                <a:solidFill>
                  <a:srgbClr val="002162"/>
                </a:solidFill>
              </a:rPr>
              <a:t>John Tyndall (1820-1893)</a:t>
            </a:r>
          </a:p>
        </p:txBody>
      </p:sp>
    </p:spTree>
    <p:extLst>
      <p:ext uri="{BB962C8B-B14F-4D97-AF65-F5344CB8AC3E}">
        <p14:creationId xmlns:p14="http://schemas.microsoft.com/office/powerpoint/2010/main" val="2441686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080" y="375030"/>
            <a:ext cx="8317838" cy="5614290"/>
          </a:xfrm>
          <a:prstGeom prst="rect">
            <a:avLst/>
          </a:prstGeom>
        </p:spPr>
      </p:pic>
      <p:sp>
        <p:nvSpPr>
          <p:cNvPr id="3" name="TextBox 2">
            <a:extLst>
              <a:ext uri="{FF2B5EF4-FFF2-40B4-BE49-F238E27FC236}">
                <a16:creationId xmlns:a16="http://schemas.microsoft.com/office/drawing/2014/main" id="{99F3BF6B-9824-8692-7C22-6658308F7507}"/>
              </a:ext>
            </a:extLst>
          </p:cNvPr>
          <p:cNvSpPr txBox="1"/>
          <p:nvPr/>
        </p:nvSpPr>
        <p:spPr>
          <a:xfrm>
            <a:off x="889686" y="3064476"/>
            <a:ext cx="877330" cy="400110"/>
          </a:xfrm>
          <a:prstGeom prst="rect">
            <a:avLst/>
          </a:prstGeom>
          <a:noFill/>
        </p:spPr>
        <p:txBody>
          <a:bodyPr wrap="square" rtlCol="0">
            <a:spAutoFit/>
          </a:bodyPr>
          <a:lstStyle/>
          <a:p>
            <a:r>
              <a:rPr lang="en-US" sz="2000" dirty="0">
                <a:solidFill>
                  <a:srgbClr val="FFFF00"/>
                </a:solidFill>
                <a:latin typeface="Arial" panose="020B0604020202020204" pitchFamily="34" charset="0"/>
                <a:cs typeface="Arial" panose="020B0604020202020204" pitchFamily="34" charset="0"/>
              </a:rPr>
              <a:t>solar</a:t>
            </a:r>
          </a:p>
        </p:txBody>
      </p:sp>
      <p:sp>
        <p:nvSpPr>
          <p:cNvPr id="4" name="TextBox 3">
            <a:extLst>
              <a:ext uri="{FF2B5EF4-FFF2-40B4-BE49-F238E27FC236}">
                <a16:creationId xmlns:a16="http://schemas.microsoft.com/office/drawing/2014/main" id="{3EB07E1E-4ABF-43E5-EE1E-F2C20F6C09EE}"/>
              </a:ext>
            </a:extLst>
          </p:cNvPr>
          <p:cNvSpPr txBox="1"/>
          <p:nvPr/>
        </p:nvSpPr>
        <p:spPr>
          <a:xfrm>
            <a:off x="4572000" y="3058297"/>
            <a:ext cx="1402492" cy="400110"/>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infrared</a:t>
            </a:r>
          </a:p>
        </p:txBody>
      </p:sp>
    </p:spTree>
    <p:extLst>
      <p:ext uri="{BB962C8B-B14F-4D97-AF65-F5344CB8AC3E}">
        <p14:creationId xmlns:p14="http://schemas.microsoft.com/office/powerpoint/2010/main" val="1544250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400" y="359153"/>
            <a:ext cx="8341360" cy="5630167"/>
          </a:xfrm>
          <a:prstGeom prst="rect">
            <a:avLst/>
          </a:prstGeom>
        </p:spPr>
      </p:pic>
      <p:sp>
        <p:nvSpPr>
          <p:cNvPr id="3" name="TextBox 2">
            <a:extLst>
              <a:ext uri="{FF2B5EF4-FFF2-40B4-BE49-F238E27FC236}">
                <a16:creationId xmlns:a16="http://schemas.microsoft.com/office/drawing/2014/main" id="{ABB781EB-F589-542E-C9B1-460B94A28099}"/>
              </a:ext>
            </a:extLst>
          </p:cNvPr>
          <p:cNvSpPr txBox="1"/>
          <p:nvPr/>
        </p:nvSpPr>
        <p:spPr>
          <a:xfrm>
            <a:off x="889686" y="3064476"/>
            <a:ext cx="877330" cy="400110"/>
          </a:xfrm>
          <a:prstGeom prst="rect">
            <a:avLst/>
          </a:prstGeom>
          <a:noFill/>
        </p:spPr>
        <p:txBody>
          <a:bodyPr wrap="square" rtlCol="0">
            <a:spAutoFit/>
          </a:bodyPr>
          <a:lstStyle/>
          <a:p>
            <a:r>
              <a:rPr lang="en-US" sz="2000" dirty="0">
                <a:solidFill>
                  <a:srgbClr val="FFFF00"/>
                </a:solidFill>
                <a:latin typeface="Arial" panose="020B0604020202020204" pitchFamily="34" charset="0"/>
                <a:cs typeface="Arial" panose="020B0604020202020204" pitchFamily="34" charset="0"/>
              </a:rPr>
              <a:t>solar</a:t>
            </a:r>
          </a:p>
        </p:txBody>
      </p:sp>
      <p:sp>
        <p:nvSpPr>
          <p:cNvPr id="4" name="TextBox 3">
            <a:extLst>
              <a:ext uri="{FF2B5EF4-FFF2-40B4-BE49-F238E27FC236}">
                <a16:creationId xmlns:a16="http://schemas.microsoft.com/office/drawing/2014/main" id="{2DE9E219-2212-DF9B-2C7B-264AE5C6C6C5}"/>
              </a:ext>
            </a:extLst>
          </p:cNvPr>
          <p:cNvSpPr txBox="1"/>
          <p:nvPr/>
        </p:nvSpPr>
        <p:spPr>
          <a:xfrm>
            <a:off x="4287795" y="1519881"/>
            <a:ext cx="1402492" cy="400110"/>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infrared</a:t>
            </a:r>
          </a:p>
        </p:txBody>
      </p:sp>
    </p:spTree>
    <p:extLst>
      <p:ext uri="{BB962C8B-B14F-4D97-AF65-F5344CB8AC3E}">
        <p14:creationId xmlns:p14="http://schemas.microsoft.com/office/powerpoint/2010/main" val="4292560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33CC"/>
                </a:solidFill>
                <a:effectLst>
                  <a:outerShdw blurRad="38100" dist="38100" dir="2700000" algn="tl">
                    <a:srgbClr val="000000">
                      <a:alpha val="43137"/>
                    </a:srgbClr>
                  </a:outerShdw>
                </a:effectLst>
              </a:rPr>
              <a:t>Tyndall’s Essential Results:</a:t>
            </a:r>
          </a:p>
        </p:txBody>
      </p:sp>
      <p:sp>
        <p:nvSpPr>
          <p:cNvPr id="3" name="Content Placeholder 2"/>
          <p:cNvSpPr>
            <a:spLocks noGrp="1"/>
          </p:cNvSpPr>
          <p:nvPr>
            <p:ph idx="1"/>
          </p:nvPr>
        </p:nvSpPr>
        <p:spPr>
          <a:xfrm>
            <a:off x="457200" y="1676400"/>
            <a:ext cx="8229600" cy="4800600"/>
          </a:xfrm>
        </p:spPr>
        <p:txBody>
          <a:bodyPr>
            <a:normAutofit fontScale="92500" lnSpcReduction="10000"/>
          </a:bodyPr>
          <a:lstStyle/>
          <a:p>
            <a:pPr>
              <a:buSzPct val="70000"/>
              <a:buBlip>
                <a:blip r:embed="rId2"/>
              </a:buBlip>
            </a:pPr>
            <a:r>
              <a:rPr lang="en-US" sz="2800" b="1" dirty="0">
                <a:solidFill>
                  <a:srgbClr val="0033CC"/>
                </a:solidFill>
              </a:rPr>
              <a:t> Oxygen (O</a:t>
            </a:r>
            <a:r>
              <a:rPr lang="en-US" sz="2800" b="1" baseline="-25000" dirty="0">
                <a:solidFill>
                  <a:srgbClr val="0033CC"/>
                </a:solidFill>
              </a:rPr>
              <a:t>2</a:t>
            </a:r>
            <a:r>
              <a:rPr lang="en-US" sz="2800" b="1" dirty="0">
                <a:solidFill>
                  <a:srgbClr val="0033CC"/>
                </a:solidFill>
              </a:rPr>
              <a:t> ), nitrogen (N</a:t>
            </a:r>
            <a:r>
              <a:rPr lang="en-US" sz="2800" b="1" baseline="-25000" dirty="0">
                <a:solidFill>
                  <a:srgbClr val="0033CC"/>
                </a:solidFill>
              </a:rPr>
              <a:t>2</a:t>
            </a:r>
            <a:r>
              <a:rPr lang="en-US" sz="2800" b="1" dirty="0">
                <a:solidFill>
                  <a:srgbClr val="0033CC"/>
                </a:solidFill>
              </a:rPr>
              <a:t>), and argon (</a:t>
            </a:r>
            <a:r>
              <a:rPr lang="en-US" sz="2800" b="1" dirty="0" err="1">
                <a:solidFill>
                  <a:srgbClr val="0033CC"/>
                </a:solidFill>
              </a:rPr>
              <a:t>Ar</a:t>
            </a:r>
            <a:r>
              <a:rPr lang="en-US" sz="2800" b="1" dirty="0">
                <a:solidFill>
                  <a:srgbClr val="0033CC"/>
                </a:solidFill>
              </a:rPr>
              <a:t>), 	though they make up ~99% of the atmosphere, 	are almost entirely transparent to solar and 	terrestrial radiation</a:t>
            </a:r>
          </a:p>
          <a:p>
            <a:pPr>
              <a:buSzPct val="70000"/>
              <a:buNone/>
            </a:pPr>
            <a:endParaRPr lang="en-US" sz="2800" b="1" dirty="0">
              <a:solidFill>
                <a:srgbClr val="0033CC"/>
              </a:solidFill>
            </a:endParaRPr>
          </a:p>
          <a:p>
            <a:pPr>
              <a:buSzPct val="70000"/>
              <a:buBlip>
                <a:blip r:embed="rId2"/>
              </a:buBlip>
            </a:pPr>
            <a:r>
              <a:rPr lang="en-US" sz="2800" b="1" dirty="0">
                <a:solidFill>
                  <a:srgbClr val="0033CC"/>
                </a:solidFill>
              </a:rPr>
              <a:t> Water vapor (H</a:t>
            </a:r>
            <a:r>
              <a:rPr lang="en-US" sz="2800" b="1" baseline="-25000" dirty="0">
                <a:solidFill>
                  <a:srgbClr val="0033CC"/>
                </a:solidFill>
              </a:rPr>
              <a:t>2</a:t>
            </a:r>
            <a:r>
              <a:rPr lang="en-US" sz="2800" b="1" dirty="0">
                <a:solidFill>
                  <a:srgbClr val="0033CC"/>
                </a:solidFill>
              </a:rPr>
              <a:t>O), carbon dioxide (CO</a:t>
            </a:r>
            <a:r>
              <a:rPr lang="en-US" sz="2800" b="1" baseline="-25000" dirty="0">
                <a:solidFill>
                  <a:srgbClr val="0033CC"/>
                </a:solidFill>
              </a:rPr>
              <a:t>2</a:t>
            </a:r>
            <a:r>
              <a:rPr lang="en-US" sz="2800" b="1" dirty="0">
                <a:solidFill>
                  <a:srgbClr val="0033CC"/>
                </a:solidFill>
              </a:rPr>
              <a:t>), nitrous 	oxide (N</a:t>
            </a:r>
            <a:r>
              <a:rPr lang="en-US" sz="2800" b="1" baseline="-25000" dirty="0">
                <a:solidFill>
                  <a:srgbClr val="0033CC"/>
                </a:solidFill>
              </a:rPr>
              <a:t>2</a:t>
            </a:r>
            <a:r>
              <a:rPr lang="en-US" sz="2800" b="1" dirty="0">
                <a:solidFill>
                  <a:srgbClr val="0033CC"/>
                </a:solidFill>
              </a:rPr>
              <a:t>O), and a handful of other trace gases 	make the lower atmosphere nearly opaque to 	infrared radiation, though still largely 	transparent to solar radiation (but clouds have 	strong effects on radiation at all wavelengths). 	Together they increase the Earth’s surface 	temperature from about 0</a:t>
            </a:r>
            <a:r>
              <a:rPr lang="en-US" sz="2800" b="1" baseline="30000" dirty="0">
                <a:solidFill>
                  <a:srgbClr val="0033CC"/>
                </a:solidFill>
              </a:rPr>
              <a:t>o</a:t>
            </a:r>
            <a:r>
              <a:rPr lang="en-US" sz="2800" b="1" dirty="0">
                <a:solidFill>
                  <a:srgbClr val="0033CC"/>
                </a:solidFill>
              </a:rPr>
              <a:t>F to around 60</a:t>
            </a:r>
            <a:r>
              <a:rPr lang="en-US" sz="2800" b="1" baseline="30000" dirty="0">
                <a:solidFill>
                  <a:srgbClr val="0033CC"/>
                </a:solidFill>
              </a:rPr>
              <a:t>o</a:t>
            </a:r>
            <a:r>
              <a:rPr lang="en-US" sz="2800" b="1" dirty="0">
                <a:solidFill>
                  <a:srgbClr val="0033CC"/>
                </a:solidFill>
              </a:rPr>
              <a:t>F.  </a:t>
            </a:r>
          </a:p>
        </p:txBody>
      </p:sp>
    </p:spTree>
    <p:extLst>
      <p:ext uri="{BB962C8B-B14F-4D97-AF65-F5344CB8AC3E}">
        <p14:creationId xmlns:p14="http://schemas.microsoft.com/office/powerpoint/2010/main" val="264939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Kerry\Documents\Graphics\atmos_pie.tif"/>
          <p:cNvPicPr>
            <a:picLocks noChangeAspect="1" noChangeArrowheads="1"/>
          </p:cNvPicPr>
          <p:nvPr/>
        </p:nvPicPr>
        <p:blipFill>
          <a:blip r:embed="rId2" cstate="print"/>
          <a:srcRect/>
          <a:stretch>
            <a:fillRect/>
          </a:stretch>
        </p:blipFill>
        <p:spPr bwMode="auto">
          <a:xfrm>
            <a:off x="0" y="0"/>
            <a:ext cx="9146740" cy="6858000"/>
          </a:xfrm>
          <a:prstGeom prst="rect">
            <a:avLst/>
          </a:prstGeom>
          <a:noFill/>
        </p:spPr>
      </p:pic>
      <p:sp>
        <p:nvSpPr>
          <p:cNvPr id="5" name="TextBox 4"/>
          <p:cNvSpPr txBox="1"/>
          <p:nvPr/>
        </p:nvSpPr>
        <p:spPr>
          <a:xfrm>
            <a:off x="533400" y="228600"/>
            <a:ext cx="8001000" cy="584775"/>
          </a:xfrm>
          <a:prstGeom prst="rect">
            <a:avLst/>
          </a:prstGeom>
          <a:noFill/>
        </p:spPr>
        <p:txBody>
          <a:bodyPr wrap="square" rtlCol="0">
            <a:spAutoFit/>
          </a:bodyPr>
          <a:lstStyle/>
          <a:p>
            <a:pPr algn="ctr"/>
            <a:r>
              <a:rPr lang="en-US" sz="3200" dirty="0">
                <a:solidFill>
                  <a:srgbClr val="0033CC"/>
                </a:solidFill>
                <a:effectLst>
                  <a:outerShdw blurRad="38100" dist="38100" dir="2700000" algn="tl">
                    <a:srgbClr val="000000">
                      <a:alpha val="43137"/>
                    </a:srgbClr>
                  </a:outerShdw>
                </a:effectLst>
                <a:latin typeface="Arial" pitchFamily="34" charset="0"/>
                <a:cs typeface="Arial" pitchFamily="34" charset="0"/>
              </a:rPr>
              <a:t>Atmospheric Composition</a:t>
            </a:r>
          </a:p>
        </p:txBody>
      </p:sp>
      <p:sp>
        <p:nvSpPr>
          <p:cNvPr id="2" name="TextBox 1"/>
          <p:cNvSpPr txBox="1"/>
          <p:nvPr/>
        </p:nvSpPr>
        <p:spPr>
          <a:xfrm>
            <a:off x="267419" y="5313872"/>
            <a:ext cx="8471139" cy="707886"/>
          </a:xfrm>
          <a:prstGeom prst="rect">
            <a:avLst/>
          </a:prstGeom>
          <a:noFill/>
        </p:spPr>
        <p:txBody>
          <a:bodyPr wrap="square" rtlCol="0">
            <a:spAutoFit/>
          </a:bodyPr>
          <a:lstStyle/>
          <a:p>
            <a:pPr algn="ctr"/>
            <a:r>
              <a:rPr lang="en-US" sz="2000" dirty="0">
                <a:solidFill>
                  <a:srgbClr val="0000FF"/>
                </a:solidFill>
                <a:latin typeface="Arial" panose="020B0604020202020204" pitchFamily="34" charset="0"/>
                <a:cs typeface="Arial" panose="020B0604020202020204" pitchFamily="34" charset="0"/>
              </a:rPr>
              <a:t>The orange sliver makes the difference between a mean surface temperature of 0</a:t>
            </a:r>
            <a:r>
              <a:rPr lang="en-US" sz="2000" baseline="30000" dirty="0">
                <a:solidFill>
                  <a:srgbClr val="0000FF"/>
                </a:solidFill>
                <a:latin typeface="Arial" panose="020B0604020202020204" pitchFamily="34" charset="0"/>
                <a:cs typeface="Arial" panose="020B0604020202020204" pitchFamily="34" charset="0"/>
              </a:rPr>
              <a:t>o</a:t>
            </a:r>
            <a:r>
              <a:rPr lang="en-US" sz="2000" dirty="0">
                <a:solidFill>
                  <a:srgbClr val="0000FF"/>
                </a:solidFill>
                <a:latin typeface="Arial" panose="020B0604020202020204" pitchFamily="34" charset="0"/>
                <a:cs typeface="Arial" panose="020B0604020202020204" pitchFamily="34" charset="0"/>
              </a:rPr>
              <a:t>F and of 60</a:t>
            </a:r>
            <a:r>
              <a:rPr lang="en-US" sz="2000" baseline="30000" dirty="0">
                <a:solidFill>
                  <a:srgbClr val="0000FF"/>
                </a:solidFill>
                <a:latin typeface="Arial" panose="020B0604020202020204" pitchFamily="34" charset="0"/>
                <a:cs typeface="Arial" panose="020B0604020202020204" pitchFamily="34" charset="0"/>
              </a:rPr>
              <a:t>o</a:t>
            </a:r>
            <a:r>
              <a:rPr lang="en-US" sz="2000" dirty="0">
                <a:solidFill>
                  <a:srgbClr val="0000FF"/>
                </a:solidFill>
                <a:latin typeface="Arial" panose="020B0604020202020204" pitchFamily="34" charset="0"/>
                <a:cs typeface="Arial" panose="020B0604020202020204" pitchFamily="34" charset="0"/>
              </a:rPr>
              <a:t>F. </a:t>
            </a:r>
          </a:p>
        </p:txBody>
      </p:sp>
    </p:spTree>
    <p:extLst>
      <p:ext uri="{BB962C8B-B14F-4D97-AF65-F5344CB8AC3E}">
        <p14:creationId xmlns:p14="http://schemas.microsoft.com/office/powerpoint/2010/main" val="329237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143000"/>
            <a:ext cx="8229600" cy="4973320"/>
          </a:xfrm>
        </p:spPr>
        <p:txBody>
          <a:bodyPr>
            <a:normAutofit lnSpcReduction="10000"/>
          </a:bodyPr>
          <a:lstStyle/>
          <a:p>
            <a:pPr>
              <a:buSzPct val="70000"/>
              <a:buBlip>
                <a:blip r:embed="rId2"/>
              </a:buBlip>
            </a:pPr>
            <a:r>
              <a:rPr lang="en-US" sz="2800" b="1" dirty="0">
                <a:solidFill>
                  <a:srgbClr val="0033CC"/>
                </a:solidFill>
                <a:cs typeface="Arial" pitchFamily="34" charset="0"/>
              </a:rPr>
              <a:t> Water Vapor (H</a:t>
            </a:r>
            <a:r>
              <a:rPr lang="en-US" sz="2800" b="1" baseline="-25000" dirty="0">
                <a:solidFill>
                  <a:srgbClr val="0033CC"/>
                </a:solidFill>
                <a:cs typeface="Arial" pitchFamily="34" charset="0"/>
              </a:rPr>
              <a:t>2</a:t>
            </a:r>
            <a:r>
              <a:rPr lang="en-US" sz="2800" b="1" dirty="0">
                <a:solidFill>
                  <a:srgbClr val="0033CC"/>
                </a:solidFill>
                <a:cs typeface="Arial" pitchFamily="34" charset="0"/>
              </a:rPr>
              <a:t>O), about 0.25% of the mass 	of the atmosphere, is the most important 	greenhouse gas, but responds to 	atmospheric temperature change on a time 	scale of about 2 weeks</a:t>
            </a:r>
          </a:p>
          <a:p>
            <a:pPr>
              <a:buSzPct val="70000"/>
              <a:buBlip>
                <a:blip r:embed="rId2"/>
              </a:buBlip>
            </a:pPr>
            <a:endParaRPr lang="en-US" sz="2800" b="1" dirty="0">
              <a:solidFill>
                <a:srgbClr val="0033CC"/>
              </a:solidFill>
              <a:cs typeface="Arial" pitchFamily="34" charset="0"/>
            </a:endParaRPr>
          </a:p>
          <a:p>
            <a:pPr>
              <a:buSzPct val="70000"/>
              <a:buBlip>
                <a:blip r:embed="rId2"/>
              </a:buBlip>
            </a:pPr>
            <a:r>
              <a:rPr lang="en-US" sz="2800" b="1" dirty="0">
                <a:solidFill>
                  <a:srgbClr val="0033CC"/>
                </a:solidFill>
                <a:cs typeface="Arial" pitchFamily="34" charset="0"/>
              </a:rPr>
              <a:t> Climate is therefore strongly influenced by 	long-lived greenhouse gases (e.g. CO</a:t>
            </a:r>
            <a:r>
              <a:rPr lang="en-US" sz="2800" b="1" baseline="-25000" dirty="0">
                <a:solidFill>
                  <a:srgbClr val="0033CC"/>
                </a:solidFill>
                <a:cs typeface="Arial" pitchFamily="34" charset="0"/>
              </a:rPr>
              <a:t>2</a:t>
            </a:r>
            <a:r>
              <a:rPr lang="en-US" sz="2800" b="1" dirty="0">
                <a:solidFill>
                  <a:srgbClr val="0033CC"/>
                </a:solidFill>
                <a:cs typeface="Arial" pitchFamily="34" charset="0"/>
              </a:rPr>
              <a:t>, 	CH</a:t>
            </a:r>
            <a:r>
              <a:rPr lang="en-US" sz="2800" b="1" baseline="-25000" dirty="0">
                <a:solidFill>
                  <a:srgbClr val="0033CC"/>
                </a:solidFill>
                <a:cs typeface="Arial" pitchFamily="34" charset="0"/>
              </a:rPr>
              <a:t>4</a:t>
            </a:r>
            <a:r>
              <a:rPr lang="en-US" sz="2800" b="1" dirty="0">
                <a:solidFill>
                  <a:srgbClr val="0033CC"/>
                </a:solidFill>
                <a:cs typeface="Arial" pitchFamily="34" charset="0"/>
              </a:rPr>
              <a:t>, N</a:t>
            </a:r>
            <a:r>
              <a:rPr lang="en-US" sz="2800" b="1" baseline="-25000" dirty="0">
                <a:solidFill>
                  <a:srgbClr val="0033CC"/>
                </a:solidFill>
                <a:cs typeface="Arial" pitchFamily="34" charset="0"/>
              </a:rPr>
              <a:t>2</a:t>
            </a:r>
            <a:r>
              <a:rPr lang="en-US" sz="2800" b="1" dirty="0">
                <a:solidFill>
                  <a:srgbClr val="0033CC"/>
                </a:solidFill>
                <a:cs typeface="Arial" pitchFamily="34" charset="0"/>
              </a:rPr>
              <a:t>O) that together comprise about 	</a:t>
            </a:r>
            <a:r>
              <a:rPr lang="en-US" sz="2800" b="1" dirty="0">
                <a:solidFill>
                  <a:srgbClr val="FF0000"/>
                </a:solidFill>
                <a:cs typeface="Arial" pitchFamily="34" charset="0"/>
              </a:rPr>
              <a:t>0.04%</a:t>
            </a:r>
            <a:r>
              <a:rPr lang="en-US" sz="2800" b="1" dirty="0">
                <a:solidFill>
                  <a:srgbClr val="0033CC"/>
                </a:solidFill>
                <a:cs typeface="Arial" pitchFamily="34" charset="0"/>
              </a:rPr>
              <a:t> of the mass of the atmosphere. 	Concentration of CO</a:t>
            </a:r>
            <a:r>
              <a:rPr lang="en-US" sz="2800" b="1" baseline="-25000" dirty="0">
                <a:solidFill>
                  <a:srgbClr val="0033CC"/>
                </a:solidFill>
                <a:cs typeface="Arial" pitchFamily="34" charset="0"/>
              </a:rPr>
              <a:t>2</a:t>
            </a:r>
            <a:r>
              <a:rPr lang="en-US" sz="2800" b="1" dirty="0">
                <a:solidFill>
                  <a:srgbClr val="0033CC"/>
                </a:solidFill>
                <a:cs typeface="Arial" pitchFamily="34" charset="0"/>
              </a:rPr>
              <a:t> has increased by 	46% since the dawn of the industrial 	revolution</a:t>
            </a:r>
          </a:p>
        </p:txBody>
      </p:sp>
    </p:spTree>
    <p:extLst>
      <p:ext uri="{BB962C8B-B14F-4D97-AF65-F5344CB8AC3E}">
        <p14:creationId xmlns:p14="http://schemas.microsoft.com/office/powerpoint/2010/main" val="42876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8526" y="1720101"/>
            <a:ext cx="7886700" cy="1325563"/>
          </a:xfrm>
        </p:spPr>
        <p:txBody>
          <a:bodyPr/>
          <a:lstStyle/>
          <a:p>
            <a:r>
              <a:rPr lang="en-US" dirty="0">
                <a:solidFill>
                  <a:srgbClr val="0000FF"/>
                </a:solidFill>
              </a:rPr>
              <a:t>Our Influence on Greenhouse Gases</a:t>
            </a:r>
          </a:p>
        </p:txBody>
      </p:sp>
    </p:spTree>
    <p:extLst>
      <p:ext uri="{BB962C8B-B14F-4D97-AF65-F5344CB8AC3E}">
        <p14:creationId xmlns:p14="http://schemas.microsoft.com/office/powerpoint/2010/main" val="2991071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9780"/>
            <a:ext cx="7886700" cy="1148581"/>
          </a:xfrm>
        </p:spPr>
        <p:txBody>
          <a:bodyPr>
            <a:normAutofit/>
          </a:bodyPr>
          <a:lstStyle/>
          <a:p>
            <a:r>
              <a:rPr lang="en-US" dirty="0">
                <a:solidFill>
                  <a:srgbClr val="0033CC"/>
                </a:solidFill>
                <a:effectLst>
                  <a:outerShdw blurRad="38100" dist="38100" dir="2700000" algn="tl">
                    <a:srgbClr val="000000">
                      <a:alpha val="43137"/>
                    </a:srgbClr>
                  </a:outerShdw>
                </a:effectLst>
                <a:latin typeface="Arial" pitchFamily="34" charset="0"/>
                <a:cs typeface="Arial" pitchFamily="34" charset="0"/>
              </a:rPr>
              <a:t>Program:</a:t>
            </a:r>
          </a:p>
        </p:txBody>
      </p:sp>
      <p:sp>
        <p:nvSpPr>
          <p:cNvPr id="3" name="Content Placeholder 2"/>
          <p:cNvSpPr>
            <a:spLocks noGrp="1"/>
          </p:cNvSpPr>
          <p:nvPr>
            <p:ph idx="1"/>
          </p:nvPr>
        </p:nvSpPr>
        <p:spPr>
          <a:xfrm>
            <a:off x="399010" y="1927481"/>
            <a:ext cx="8229600" cy="3567232"/>
          </a:xfrm>
        </p:spPr>
        <p:txBody>
          <a:bodyPr>
            <a:normAutofit/>
          </a:bodyPr>
          <a:lstStyle/>
          <a:p>
            <a:pPr>
              <a:lnSpc>
                <a:spcPct val="120000"/>
              </a:lnSpc>
              <a:spcBef>
                <a:spcPts val="2300"/>
              </a:spcBef>
              <a:buSzPct val="70000"/>
              <a:buBlip>
                <a:blip r:embed="rId2"/>
              </a:buBlip>
            </a:pPr>
            <a:r>
              <a:rPr lang="en-US" sz="2400" dirty="0">
                <a:latin typeface="Arial" pitchFamily="34" charset="0"/>
                <a:cs typeface="Arial" pitchFamily="34" charset="0"/>
              </a:rPr>
              <a:t> Brief history of earth’s climate and climate science</a:t>
            </a:r>
          </a:p>
          <a:p>
            <a:pPr>
              <a:lnSpc>
                <a:spcPct val="120000"/>
              </a:lnSpc>
              <a:spcBef>
                <a:spcPts val="2300"/>
              </a:spcBef>
              <a:buSzPct val="70000"/>
              <a:buBlip>
                <a:blip r:embed="rId2"/>
              </a:buBlip>
            </a:pPr>
            <a:r>
              <a:rPr lang="en-US" sz="2400" dirty="0"/>
              <a:t> Anthropogenic effects on climate</a:t>
            </a:r>
          </a:p>
          <a:p>
            <a:pPr>
              <a:lnSpc>
                <a:spcPct val="120000"/>
              </a:lnSpc>
              <a:spcBef>
                <a:spcPts val="2300"/>
              </a:spcBef>
              <a:buSzPct val="70000"/>
              <a:buBlip>
                <a:blip r:embed="rId2"/>
              </a:buBlip>
            </a:pPr>
            <a:r>
              <a:rPr lang="en-US" sz="2400" dirty="0"/>
              <a:t> Climate risks</a:t>
            </a:r>
          </a:p>
        </p:txBody>
      </p:sp>
    </p:spTree>
    <p:extLst>
      <p:ext uri="{BB962C8B-B14F-4D97-AF65-F5344CB8AC3E}">
        <p14:creationId xmlns:p14="http://schemas.microsoft.com/office/powerpoint/2010/main" val="262593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800600" cy="2544762"/>
          </a:xfrm>
        </p:spPr>
        <p:txBody>
          <a:bodyPr/>
          <a:lstStyle/>
          <a:p>
            <a:r>
              <a:rPr lang="en-US" sz="4000" dirty="0" err="1">
                <a:solidFill>
                  <a:srgbClr val="0033CC"/>
                </a:solidFill>
                <a:effectLst>
                  <a:outerShdw blurRad="38100" dist="38100" dir="2700000" algn="tl">
                    <a:srgbClr val="000000">
                      <a:alpha val="43137"/>
                    </a:srgbClr>
                  </a:outerShdw>
                </a:effectLst>
              </a:rPr>
              <a:t>Svante</a:t>
            </a:r>
            <a:r>
              <a:rPr lang="en-US" sz="4000" dirty="0">
                <a:solidFill>
                  <a:srgbClr val="0033CC"/>
                </a:solidFill>
                <a:effectLst>
                  <a:outerShdw blurRad="38100" dist="38100" dir="2700000" algn="tl">
                    <a:srgbClr val="000000">
                      <a:alpha val="43137"/>
                    </a:srgbClr>
                  </a:outerShdw>
                </a:effectLst>
              </a:rPr>
              <a:t> Arrhenius, 1859-1927</a:t>
            </a:r>
          </a:p>
        </p:txBody>
      </p:sp>
      <p:pic>
        <p:nvPicPr>
          <p:cNvPr id="46082" name="Picture 2" descr="File:Arrhenius2.jpg">
            <a:hlinkClick r:id="rId2"/>
          </p:cNvPr>
          <p:cNvPicPr>
            <a:picLocks noChangeAspect="1" noChangeArrowheads="1"/>
          </p:cNvPicPr>
          <p:nvPr/>
        </p:nvPicPr>
        <p:blipFill>
          <a:blip r:embed="rId3" cstate="print"/>
          <a:srcRect/>
          <a:stretch>
            <a:fillRect/>
          </a:stretch>
        </p:blipFill>
        <p:spPr bwMode="auto">
          <a:xfrm>
            <a:off x="5513959" y="228600"/>
            <a:ext cx="3163316" cy="3962400"/>
          </a:xfrm>
          <a:prstGeom prst="rect">
            <a:avLst/>
          </a:prstGeom>
          <a:noFill/>
          <a:ln w="38100" cmpd="thickThin">
            <a:solidFill>
              <a:schemeClr val="accent1"/>
            </a:solidFill>
          </a:ln>
        </p:spPr>
      </p:pic>
      <p:sp>
        <p:nvSpPr>
          <p:cNvPr id="4" name="TextBox 3"/>
          <p:cNvSpPr txBox="1"/>
          <p:nvPr/>
        </p:nvSpPr>
        <p:spPr>
          <a:xfrm>
            <a:off x="762000" y="4495800"/>
            <a:ext cx="8077200" cy="1938992"/>
          </a:xfrm>
          <a:prstGeom prst="rect">
            <a:avLst/>
          </a:prstGeom>
          <a:noFill/>
        </p:spPr>
        <p:txBody>
          <a:bodyPr wrap="square" rtlCol="0">
            <a:spAutoFit/>
          </a:bodyPr>
          <a:lstStyle/>
          <a:p>
            <a:r>
              <a:rPr lang="en-US" sz="2400" i="1" dirty="0">
                <a:solidFill>
                  <a:srgbClr val="0033CC"/>
                </a:solidFill>
              </a:rPr>
              <a:t>“Any doubling of the percentage of carbon dioxide in the air would raise the temperature of the earth's surface by 4°; and if the carbon dioxide were increased fourfold, the temperature would rise by 8°.” </a:t>
            </a:r>
            <a:r>
              <a:rPr lang="en-US" sz="2400" dirty="0"/>
              <a:t>– </a:t>
            </a:r>
            <a:r>
              <a:rPr lang="en-US" sz="2400" i="1" dirty="0" err="1"/>
              <a:t>Världarnas</a:t>
            </a:r>
            <a:r>
              <a:rPr lang="en-US" sz="2400" i="1" dirty="0"/>
              <a:t> </a:t>
            </a:r>
            <a:r>
              <a:rPr lang="en-US" sz="2400" i="1" dirty="0" err="1"/>
              <a:t>utveckling</a:t>
            </a:r>
            <a:r>
              <a:rPr lang="en-US" sz="2400" i="1" dirty="0"/>
              <a:t> (</a:t>
            </a:r>
            <a:r>
              <a:rPr lang="en-US" sz="2400" dirty="0"/>
              <a:t>Worlds in the Making), 1906</a:t>
            </a:r>
            <a:endParaRPr lang="en-US" sz="2400" dirty="0">
              <a:solidFill>
                <a:srgbClr val="002060"/>
              </a:solidFill>
            </a:endParaRPr>
          </a:p>
        </p:txBody>
      </p:sp>
    </p:spTree>
    <p:extLst>
      <p:ext uri="{BB962C8B-B14F-4D97-AF65-F5344CB8AC3E}">
        <p14:creationId xmlns:p14="http://schemas.microsoft.com/office/powerpoint/2010/main" val="92952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948EFF-A75F-A065-3986-08253AA721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299" y="1054327"/>
            <a:ext cx="8540186" cy="5108734"/>
          </a:xfrm>
          <a:prstGeom prst="rect">
            <a:avLst/>
          </a:prstGeom>
        </p:spPr>
      </p:pic>
      <p:sp>
        <p:nvSpPr>
          <p:cNvPr id="5" name="Oval 4">
            <a:extLst>
              <a:ext uri="{FF2B5EF4-FFF2-40B4-BE49-F238E27FC236}">
                <a16:creationId xmlns:a16="http://schemas.microsoft.com/office/drawing/2014/main" id="{08F65C34-A98D-FBC4-877A-C2D4A094BFE9}"/>
              </a:ext>
            </a:extLst>
          </p:cNvPr>
          <p:cNvSpPr/>
          <p:nvPr/>
        </p:nvSpPr>
        <p:spPr>
          <a:xfrm>
            <a:off x="7994157" y="1412665"/>
            <a:ext cx="131410" cy="1314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32FDEC9-2474-C23F-B0A7-99650D5EFBE7}"/>
              </a:ext>
            </a:extLst>
          </p:cNvPr>
          <p:cNvSpPr txBox="1"/>
          <p:nvPr/>
        </p:nvSpPr>
        <p:spPr>
          <a:xfrm>
            <a:off x="7134510" y="885050"/>
            <a:ext cx="6399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2023</a:t>
            </a:r>
          </a:p>
        </p:txBody>
      </p:sp>
      <p:cxnSp>
        <p:nvCxnSpPr>
          <p:cNvPr id="8" name="Straight Arrow Connector 7">
            <a:extLst>
              <a:ext uri="{FF2B5EF4-FFF2-40B4-BE49-F238E27FC236}">
                <a16:creationId xmlns:a16="http://schemas.microsoft.com/office/drawing/2014/main" id="{45BEA3E9-F998-4806-633F-22A72FC170EA}"/>
              </a:ext>
            </a:extLst>
          </p:cNvPr>
          <p:cNvCxnSpPr>
            <a:endCxn id="5" idx="1"/>
          </p:cNvCxnSpPr>
          <p:nvPr/>
        </p:nvCxnSpPr>
        <p:spPr>
          <a:xfrm>
            <a:off x="7605399" y="1166271"/>
            <a:ext cx="388758" cy="24639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85D08BC1-EC68-2A10-4259-FA8F0C5BDE1D}"/>
              </a:ext>
            </a:extLst>
          </p:cNvPr>
          <p:cNvSpPr>
            <a:spLocks noGrp="1"/>
          </p:cNvSpPr>
          <p:nvPr>
            <p:ph type="title"/>
          </p:nvPr>
        </p:nvSpPr>
        <p:spPr>
          <a:xfrm>
            <a:off x="1007482" y="123292"/>
            <a:ext cx="7886700" cy="751866"/>
          </a:xfrm>
        </p:spPr>
        <p:txBody>
          <a:bodyPr/>
          <a:lstStyle/>
          <a:p>
            <a:r>
              <a:rPr lang="en-US" dirty="0"/>
              <a:t>Global Mean Temperature and CO</a:t>
            </a:r>
            <a:r>
              <a:rPr lang="en-US" baseline="-25000" dirty="0"/>
              <a:t>2</a:t>
            </a:r>
          </a:p>
        </p:txBody>
      </p:sp>
    </p:spTree>
    <p:extLst>
      <p:ext uri="{BB962C8B-B14F-4D97-AF65-F5344CB8AC3E}">
        <p14:creationId xmlns:p14="http://schemas.microsoft.com/office/powerpoint/2010/main" val="15853858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people.highline.edu/iglozman/classes/pscinotes/c02v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095" y="345439"/>
            <a:ext cx="7291705" cy="6259733"/>
          </a:xfrm>
          <a:prstGeom prst="rect">
            <a:avLst/>
          </a:prstGeom>
          <a:noFill/>
          <a:extLst>
            <a:ext uri="{909E8E84-426E-40DD-AFC4-6F175D3DCCD1}">
              <a14:hiddenFill xmlns:a14="http://schemas.microsoft.com/office/drawing/2010/main">
                <a:solidFill>
                  <a:srgbClr val="FFFFFF"/>
                </a:solidFill>
              </a14:hiddenFill>
            </a:ext>
          </a:extLst>
        </p:spPr>
      </p:pic>
      <p:sp>
        <p:nvSpPr>
          <p:cNvPr id="2" name="Star: 5 Points 1">
            <a:extLst>
              <a:ext uri="{FF2B5EF4-FFF2-40B4-BE49-F238E27FC236}">
                <a16:creationId xmlns:a16="http://schemas.microsoft.com/office/drawing/2014/main" id="{067DE0D8-F645-CCAA-98CC-611FA1A4DBF0}"/>
              </a:ext>
            </a:extLst>
          </p:cNvPr>
          <p:cNvSpPr/>
          <p:nvPr/>
        </p:nvSpPr>
        <p:spPr>
          <a:xfrm>
            <a:off x="7852718" y="-163727"/>
            <a:ext cx="326081" cy="32745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F4C34D2-B04F-E276-A77F-C1ACD1F89828}"/>
              </a:ext>
            </a:extLst>
          </p:cNvPr>
          <p:cNvSpPr txBox="1"/>
          <p:nvPr/>
        </p:nvSpPr>
        <p:spPr>
          <a:xfrm>
            <a:off x="8303740" y="345439"/>
            <a:ext cx="1050325"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Today</a:t>
            </a:r>
          </a:p>
        </p:txBody>
      </p:sp>
      <p:cxnSp>
        <p:nvCxnSpPr>
          <p:cNvPr id="5" name="Straight Arrow Connector 4">
            <a:extLst>
              <a:ext uri="{FF2B5EF4-FFF2-40B4-BE49-F238E27FC236}">
                <a16:creationId xmlns:a16="http://schemas.microsoft.com/office/drawing/2014/main" id="{A0C0C723-0575-93E1-473E-8E4971BD7A2C}"/>
              </a:ext>
            </a:extLst>
          </p:cNvPr>
          <p:cNvCxnSpPr/>
          <p:nvPr/>
        </p:nvCxnSpPr>
        <p:spPr>
          <a:xfrm flipH="1" flipV="1">
            <a:off x="8178799" y="105032"/>
            <a:ext cx="415325" cy="240407"/>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55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Rectangle 5"/>
          <p:cNvSpPr>
            <a:spLocks noChangeArrowheads="1"/>
          </p:cNvSpPr>
          <p:nvPr/>
        </p:nvSpPr>
        <p:spPr bwMode="auto">
          <a:xfrm>
            <a:off x="914400" y="381000"/>
            <a:ext cx="7391400" cy="830997"/>
          </a:xfrm>
          <a:prstGeom prst="rect">
            <a:avLst/>
          </a:prstGeom>
          <a:noFill/>
          <a:ln w="9525">
            <a:noFill/>
            <a:miter lim="800000"/>
            <a:headEnd/>
            <a:tailEnd/>
          </a:ln>
        </p:spPr>
        <p:txBody>
          <a:bodyPr wrap="square">
            <a:spAutoFit/>
          </a:bodyPr>
          <a:lstStyle/>
          <a:p>
            <a:pPr algn="ctr"/>
            <a:r>
              <a:rPr lang="en-US" sz="24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Arctic air temperature change reconstructed (blue), observed (red) </a:t>
            </a:r>
          </a:p>
        </p:txBody>
      </p:sp>
      <p:pic>
        <p:nvPicPr>
          <p:cNvPr id="13313" name="Picture 1"/>
          <p:cNvPicPr>
            <a:picLocks noChangeAspect="1" noChangeArrowheads="1"/>
          </p:cNvPicPr>
          <p:nvPr/>
        </p:nvPicPr>
        <p:blipFill>
          <a:blip r:embed="rId3" cstate="print"/>
          <a:srcRect/>
          <a:stretch>
            <a:fillRect/>
          </a:stretch>
        </p:blipFill>
        <p:spPr bwMode="auto">
          <a:xfrm>
            <a:off x="224196" y="1146495"/>
            <a:ext cx="8615004" cy="4187505"/>
          </a:xfrm>
          <a:prstGeom prst="rect">
            <a:avLst/>
          </a:prstGeom>
          <a:noFill/>
          <a:ln w="9525">
            <a:noFill/>
            <a:miter lim="800000"/>
            <a:headEnd/>
            <a:tailEnd/>
          </a:ln>
        </p:spPr>
      </p:pic>
      <p:sp>
        <p:nvSpPr>
          <p:cNvPr id="5" name="Rectangle 4"/>
          <p:cNvSpPr/>
          <p:nvPr/>
        </p:nvSpPr>
        <p:spPr>
          <a:xfrm>
            <a:off x="304800" y="5486400"/>
            <a:ext cx="8534400" cy="1323439"/>
          </a:xfrm>
          <a:prstGeom prst="rect">
            <a:avLst/>
          </a:prstGeom>
        </p:spPr>
        <p:txBody>
          <a:bodyPr wrap="square">
            <a:spAutoFit/>
          </a:bodyPr>
          <a:lstStyle/>
          <a:p>
            <a:r>
              <a:rPr lang="en-US" sz="1600" dirty="0">
                <a:solidFill>
                  <a:prstClr val="black"/>
                </a:solidFill>
                <a:latin typeface="Arial" panose="020B0604020202020204" pitchFamily="34" charset="0"/>
                <a:cs typeface="Arial" panose="020B0604020202020204" pitchFamily="34" charset="0"/>
              </a:rPr>
              <a:t>The long-term cooling trend in the Arctic was reversed during recent decades. The blue line shows the estimated Arctic average summer temperature over the last 2000 years, based on proxy records from lake sediments, ice cores, and tree rings. The shaded area represents variability among the 23 sites use for the reconstruction. The red line shows the recent warming based on instrumental temperatures. From Kaufman et al. (2009). </a:t>
            </a:r>
          </a:p>
        </p:txBody>
      </p:sp>
    </p:spTree>
    <p:extLst>
      <p:ext uri="{BB962C8B-B14F-4D97-AF65-F5344CB8AC3E}">
        <p14:creationId xmlns:p14="http://schemas.microsoft.com/office/powerpoint/2010/main" val="15906335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EA76FE-2041-4883-8B05-72781B42D83E}"/>
              </a:ext>
            </a:extLst>
          </p:cNvPr>
          <p:cNvPicPr>
            <a:picLocks noChangeAspect="1"/>
          </p:cNvPicPr>
          <p:nvPr/>
        </p:nvPicPr>
        <p:blipFill>
          <a:blip r:embed="rId2"/>
          <a:stretch>
            <a:fillRect/>
          </a:stretch>
        </p:blipFill>
        <p:spPr>
          <a:xfrm>
            <a:off x="0" y="852627"/>
            <a:ext cx="9144000" cy="5152745"/>
          </a:xfrm>
          <a:prstGeom prst="rect">
            <a:avLst/>
          </a:prstGeom>
        </p:spPr>
      </p:pic>
      <p:sp>
        <p:nvSpPr>
          <p:cNvPr id="3" name="Star: 5 Points 2">
            <a:extLst>
              <a:ext uri="{FF2B5EF4-FFF2-40B4-BE49-F238E27FC236}">
                <a16:creationId xmlns:a16="http://schemas.microsoft.com/office/drawing/2014/main" id="{6B6AA462-EAD7-408F-AC18-FE057A808015}"/>
              </a:ext>
            </a:extLst>
          </p:cNvPr>
          <p:cNvSpPr/>
          <p:nvPr/>
        </p:nvSpPr>
        <p:spPr>
          <a:xfrm>
            <a:off x="8724900" y="923925"/>
            <a:ext cx="247650" cy="28575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8975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701783"/>
            <a:ext cx="7886700" cy="1325563"/>
          </a:xfrm>
        </p:spPr>
        <p:txBody>
          <a:bodyPr>
            <a:normAutofit/>
          </a:bodyPr>
          <a:lstStyle/>
          <a:p>
            <a:r>
              <a:rPr lang="en-US" sz="4400" dirty="0">
                <a:solidFill>
                  <a:srgbClr val="0000FF"/>
                </a:solidFill>
              </a:rPr>
              <a:t>Other Trends</a:t>
            </a:r>
          </a:p>
        </p:txBody>
      </p:sp>
    </p:spTree>
    <p:extLst>
      <p:ext uri="{BB962C8B-B14F-4D97-AF65-F5344CB8AC3E}">
        <p14:creationId xmlns:p14="http://schemas.microsoft.com/office/powerpoint/2010/main" val="32226520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6469F-F134-E8F7-D60C-798903D2D1DA}"/>
              </a:ext>
            </a:extLst>
          </p:cNvPr>
          <p:cNvSpPr>
            <a:spLocks noGrp="1"/>
          </p:cNvSpPr>
          <p:nvPr>
            <p:ph type="title"/>
          </p:nvPr>
        </p:nvSpPr>
        <p:spPr>
          <a:xfrm>
            <a:off x="628650" y="124170"/>
            <a:ext cx="7886700" cy="1099150"/>
          </a:xfrm>
        </p:spPr>
        <p:txBody>
          <a:bodyPr>
            <a:normAutofit/>
          </a:bodyPr>
          <a:lstStyle/>
          <a:p>
            <a:r>
              <a:rPr lang="en-US" sz="2800" dirty="0"/>
              <a:t>Regional mean sea-level trends between January 1993 and October 2019</a:t>
            </a:r>
          </a:p>
        </p:txBody>
      </p:sp>
      <p:pic>
        <p:nvPicPr>
          <p:cNvPr id="3" name="Picture 2">
            <a:extLst>
              <a:ext uri="{FF2B5EF4-FFF2-40B4-BE49-F238E27FC236}">
                <a16:creationId xmlns:a16="http://schemas.microsoft.com/office/drawing/2014/main" id="{2BA767AA-D9F2-C6E2-0E95-0D85E37B1DD1}"/>
              </a:ext>
            </a:extLst>
          </p:cNvPr>
          <p:cNvPicPr>
            <a:picLocks noChangeAspect="1"/>
          </p:cNvPicPr>
          <p:nvPr/>
        </p:nvPicPr>
        <p:blipFill>
          <a:blip r:embed="rId2"/>
          <a:stretch>
            <a:fillRect/>
          </a:stretch>
        </p:blipFill>
        <p:spPr>
          <a:xfrm>
            <a:off x="-6178" y="1087395"/>
            <a:ext cx="9144000" cy="4572000"/>
          </a:xfrm>
          <a:prstGeom prst="rect">
            <a:avLst/>
          </a:prstGeom>
        </p:spPr>
      </p:pic>
      <p:sp>
        <p:nvSpPr>
          <p:cNvPr id="4" name="TextBox 3">
            <a:extLst>
              <a:ext uri="{FF2B5EF4-FFF2-40B4-BE49-F238E27FC236}">
                <a16:creationId xmlns:a16="http://schemas.microsoft.com/office/drawing/2014/main" id="{5D345B58-9EEF-2B66-DD6A-9863F415B54D}"/>
              </a:ext>
            </a:extLst>
          </p:cNvPr>
          <p:cNvSpPr txBox="1"/>
          <p:nvPr/>
        </p:nvSpPr>
        <p:spPr>
          <a:xfrm>
            <a:off x="74141" y="5826211"/>
            <a:ext cx="3676135" cy="1200329"/>
          </a:xfrm>
          <a:prstGeom prst="rect">
            <a:avLst/>
          </a:prstGeom>
          <a:noFill/>
        </p:spPr>
        <p:txBody>
          <a:bodyPr wrap="square" rtlCol="0">
            <a:spAutoFit/>
          </a:bodyPr>
          <a:lstStyle/>
          <a:p>
            <a:pPr marL="285750" indent="-285750">
              <a:buBlip>
                <a:blip r:embed="rId3"/>
              </a:buBlip>
            </a:pPr>
            <a:r>
              <a:rPr lang="en-US" dirty="0">
                <a:latin typeface="Arial" panose="020B0604020202020204" pitchFamily="34" charset="0"/>
                <a:cs typeface="Arial" panose="020B0604020202020204" pitchFamily="34" charset="0"/>
              </a:rPr>
              <a:t>Melting ice caps</a:t>
            </a:r>
          </a:p>
          <a:p>
            <a:endParaRPr lang="en-US" dirty="0">
              <a:latin typeface="Arial" panose="020B0604020202020204" pitchFamily="34" charset="0"/>
              <a:cs typeface="Arial" panose="020B0604020202020204" pitchFamily="34" charset="0"/>
            </a:endParaRPr>
          </a:p>
          <a:p>
            <a:pPr marL="285750" indent="-285750">
              <a:buBlip>
                <a:blip r:embed="rId3"/>
              </a:buBlip>
            </a:pPr>
            <a:r>
              <a:rPr lang="en-US" dirty="0">
                <a:latin typeface="Arial" panose="020B0604020202020204" pitchFamily="34" charset="0"/>
                <a:cs typeface="Arial" panose="020B0604020202020204" pitchFamily="34" charset="0"/>
              </a:rPr>
              <a:t>Changing winds over the sea	</a:t>
            </a:r>
          </a:p>
        </p:txBody>
      </p:sp>
      <p:sp>
        <p:nvSpPr>
          <p:cNvPr id="5" name="TextBox 4">
            <a:extLst>
              <a:ext uri="{FF2B5EF4-FFF2-40B4-BE49-F238E27FC236}">
                <a16:creationId xmlns:a16="http://schemas.microsoft.com/office/drawing/2014/main" id="{0C685DB6-4606-38E7-F503-2D11C4DA9428}"/>
              </a:ext>
            </a:extLst>
          </p:cNvPr>
          <p:cNvSpPr txBox="1"/>
          <p:nvPr/>
        </p:nvSpPr>
        <p:spPr>
          <a:xfrm>
            <a:off x="4090086" y="5811795"/>
            <a:ext cx="5103341" cy="1200329"/>
          </a:xfrm>
          <a:prstGeom prst="rect">
            <a:avLst/>
          </a:prstGeom>
          <a:noFill/>
        </p:spPr>
        <p:txBody>
          <a:bodyPr wrap="square" rtlCol="0">
            <a:spAutoFit/>
          </a:bodyPr>
          <a:lstStyle/>
          <a:p>
            <a:pPr marL="285750" indent="-285750">
              <a:buBlip>
                <a:blip r:embed="rId3"/>
              </a:buBlip>
            </a:pPr>
            <a:r>
              <a:rPr lang="en-US" dirty="0">
                <a:latin typeface="Arial" panose="020B0604020202020204" pitchFamily="34" charset="0"/>
                <a:cs typeface="Arial" panose="020B0604020202020204" pitchFamily="34" charset="0"/>
              </a:rPr>
              <a:t>Changing ocean temperature	</a:t>
            </a:r>
          </a:p>
          <a:p>
            <a:endParaRPr lang="en-US" dirty="0">
              <a:latin typeface="Arial" panose="020B0604020202020204" pitchFamily="34" charset="0"/>
              <a:cs typeface="Arial" panose="020B0604020202020204" pitchFamily="34" charset="0"/>
            </a:endParaRPr>
          </a:p>
          <a:p>
            <a:pPr marL="285750" indent="-285750">
              <a:buBlip>
                <a:blip r:embed="rId3"/>
              </a:buBlip>
            </a:pPr>
            <a:r>
              <a:rPr lang="en-US" dirty="0">
                <a:latin typeface="Arial" panose="020B0604020202020204" pitchFamily="34" charset="0"/>
                <a:cs typeface="Arial" panose="020B0604020202020204" pitchFamily="34" charset="0"/>
              </a:rPr>
              <a:t>Changing gravitational attraction by land ice	</a:t>
            </a:r>
          </a:p>
        </p:txBody>
      </p:sp>
    </p:spTree>
    <p:extLst>
      <p:ext uri="{BB962C8B-B14F-4D97-AF65-F5344CB8AC3E}">
        <p14:creationId xmlns:p14="http://schemas.microsoft.com/office/powerpoint/2010/main" val="57099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6/60/RSS_troposphere_stratosphere_trend.png"/>
          <p:cNvPicPr>
            <a:picLocks noChangeAspect="1" noChangeArrowheads="1"/>
          </p:cNvPicPr>
          <p:nvPr/>
        </p:nvPicPr>
        <p:blipFill>
          <a:blip r:embed="rId2" cstate="print"/>
          <a:srcRect r="161" b="47059"/>
          <a:stretch>
            <a:fillRect/>
          </a:stretch>
        </p:blipFill>
        <p:spPr bwMode="auto">
          <a:xfrm>
            <a:off x="457200" y="0"/>
            <a:ext cx="6262471" cy="3630743"/>
          </a:xfrm>
          <a:prstGeom prst="rect">
            <a:avLst/>
          </a:prstGeom>
          <a:noFill/>
        </p:spPr>
      </p:pic>
      <p:sp>
        <p:nvSpPr>
          <p:cNvPr id="3" name="Rectangle 2"/>
          <p:cNvSpPr/>
          <p:nvPr/>
        </p:nvSpPr>
        <p:spPr>
          <a:xfrm>
            <a:off x="6858000" y="1143000"/>
            <a:ext cx="2286000"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Tropospheric temperature trend from 1979-2012 based on satellite measurements (RSS)</a:t>
            </a:r>
          </a:p>
        </p:txBody>
      </p:sp>
      <p:pic>
        <p:nvPicPr>
          <p:cNvPr id="1028" name="Picture 4" descr="File:STAR TTS SSU Trend.png"/>
          <p:cNvPicPr>
            <a:picLocks noChangeAspect="1" noChangeArrowheads="1"/>
          </p:cNvPicPr>
          <p:nvPr/>
        </p:nvPicPr>
        <p:blipFill>
          <a:blip r:embed="rId3" cstate="print"/>
          <a:srcRect/>
          <a:stretch>
            <a:fillRect/>
          </a:stretch>
        </p:blipFill>
        <p:spPr bwMode="auto">
          <a:xfrm>
            <a:off x="381000" y="3581400"/>
            <a:ext cx="5334000" cy="2973706"/>
          </a:xfrm>
          <a:prstGeom prst="rect">
            <a:avLst/>
          </a:prstGeom>
          <a:noFill/>
        </p:spPr>
      </p:pic>
      <p:sp>
        <p:nvSpPr>
          <p:cNvPr id="5" name="Rectangle 4"/>
          <p:cNvSpPr/>
          <p:nvPr/>
        </p:nvSpPr>
        <p:spPr>
          <a:xfrm>
            <a:off x="6934200" y="4267200"/>
            <a:ext cx="220980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Top of the stratosphere (TTS) 1979-2006 temperature trend.</a:t>
            </a:r>
          </a:p>
        </p:txBody>
      </p:sp>
    </p:spTree>
    <p:extLst>
      <p:ext uri="{BB962C8B-B14F-4D97-AF65-F5344CB8AC3E}">
        <p14:creationId xmlns:p14="http://schemas.microsoft.com/office/powerpoint/2010/main" val="252160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ile:WOA05 GLODAP del pH AYoo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2389" y="1722178"/>
            <a:ext cx="6733034" cy="45363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1255048" y="380942"/>
            <a:ext cx="6535478" cy="1341236"/>
          </a:xfrm>
          <a:prstGeom prst="rect">
            <a:avLst/>
          </a:prstGeom>
        </p:spPr>
      </p:pic>
    </p:spTree>
    <p:extLst>
      <p:ext uri="{BB962C8B-B14F-4D97-AF65-F5344CB8AC3E}">
        <p14:creationId xmlns:p14="http://schemas.microsoft.com/office/powerpoint/2010/main" val="25588504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D72A390E-1027-4F8A-A08E-0A1233E0D43F}" type="slidenum">
              <a:rPr lang="en-US">
                <a:solidFill>
                  <a:prstClr val="black">
                    <a:tint val="75000"/>
                  </a:prstClr>
                </a:solidFill>
              </a:rPr>
              <a:pPr/>
              <a:t>29</a:t>
            </a:fld>
            <a:endParaRPr lang="en-US">
              <a:solidFill>
                <a:prstClr val="black">
                  <a:tint val="75000"/>
                </a:prstClr>
              </a:solidFill>
            </a:endParaRPr>
          </a:p>
        </p:txBody>
      </p:sp>
      <p:sp>
        <p:nvSpPr>
          <p:cNvPr id="459779" name="Text Box 3"/>
          <p:cNvSpPr txBox="1">
            <a:spLocks noChangeArrowheads="1"/>
          </p:cNvSpPr>
          <p:nvPr/>
        </p:nvSpPr>
        <p:spPr bwMode="auto">
          <a:xfrm>
            <a:off x="4973638" y="1184275"/>
            <a:ext cx="4170362" cy="762000"/>
          </a:xfrm>
          <a:prstGeom prst="rect">
            <a:avLst/>
          </a:prstGeom>
          <a:solidFill>
            <a:schemeClr val="bg1"/>
          </a:solidFill>
          <a:ln w="9525">
            <a:noFill/>
            <a:miter lim="800000"/>
            <a:headEnd/>
            <a:tailEnd/>
          </a:ln>
          <a:effectLst/>
        </p:spPr>
        <p:txBody>
          <a:bodyPr wrap="square">
            <a:spAutoFit/>
          </a:bodyPr>
          <a:lstStyle/>
          <a:p>
            <a:pPr marL="457200" indent="-457200" eaLnBrk="0" hangingPunct="0">
              <a:spcBef>
                <a:spcPct val="50000"/>
              </a:spcBef>
              <a:buClr>
                <a:srgbClr val="91005C"/>
              </a:buClr>
              <a:buSzPct val="80000"/>
              <a:buFont typeface="Wingdings 3" pitchFamily="18" charset="2"/>
              <a:buChar char="p"/>
            </a:pPr>
            <a:r>
              <a:rPr lang="en-GB" sz="2200" dirty="0">
                <a:solidFill>
                  <a:prstClr val="black"/>
                </a:solidFill>
              </a:rPr>
              <a:t>Acidification through CO</a:t>
            </a:r>
            <a:r>
              <a:rPr lang="en-GB" sz="2200" baseline="-25000" dirty="0">
                <a:solidFill>
                  <a:prstClr val="black"/>
                </a:solidFill>
              </a:rPr>
              <a:t>2</a:t>
            </a:r>
            <a:r>
              <a:rPr lang="en-GB" sz="2200" dirty="0">
                <a:solidFill>
                  <a:prstClr val="black"/>
                </a:solidFill>
              </a:rPr>
              <a:t> threatens marine life</a:t>
            </a:r>
          </a:p>
        </p:txBody>
      </p:sp>
      <p:pic>
        <p:nvPicPr>
          <p:cNvPr id="459780" name="Picture 4"/>
          <p:cNvPicPr>
            <a:picLocks noChangeAspect="1" noChangeArrowheads="1"/>
          </p:cNvPicPr>
          <p:nvPr/>
        </p:nvPicPr>
        <p:blipFill>
          <a:blip r:embed="rId3" cstate="print"/>
          <a:srcRect/>
          <a:stretch>
            <a:fillRect/>
          </a:stretch>
        </p:blipFill>
        <p:spPr bwMode="auto">
          <a:xfrm>
            <a:off x="3721100" y="3466169"/>
            <a:ext cx="4792980" cy="3312456"/>
          </a:xfrm>
          <a:prstGeom prst="rect">
            <a:avLst/>
          </a:prstGeom>
          <a:noFill/>
          <a:ln w="9525">
            <a:noFill/>
            <a:miter lim="800000"/>
            <a:headEnd/>
            <a:tailEnd/>
          </a:ln>
          <a:effectLst/>
        </p:spPr>
      </p:pic>
      <p:pic>
        <p:nvPicPr>
          <p:cNvPr id="459781" name="Picture 5"/>
          <p:cNvPicPr>
            <a:picLocks noChangeAspect="1" noChangeArrowheads="1"/>
          </p:cNvPicPr>
          <p:nvPr/>
        </p:nvPicPr>
        <p:blipFill>
          <a:blip r:embed="rId4" cstate="print"/>
          <a:srcRect/>
          <a:stretch>
            <a:fillRect/>
          </a:stretch>
        </p:blipFill>
        <p:spPr bwMode="auto">
          <a:xfrm>
            <a:off x="28575" y="0"/>
            <a:ext cx="4822825" cy="3363913"/>
          </a:xfrm>
          <a:prstGeom prst="rect">
            <a:avLst/>
          </a:prstGeom>
          <a:noFill/>
          <a:ln w="9525">
            <a:noFill/>
            <a:miter lim="800000"/>
            <a:headEnd/>
            <a:tailEnd/>
          </a:ln>
          <a:effectLst/>
        </p:spPr>
      </p:pic>
      <p:sp>
        <p:nvSpPr>
          <p:cNvPr id="459782" name="Text Box 6"/>
          <p:cNvSpPr txBox="1">
            <a:spLocks noChangeArrowheads="1"/>
          </p:cNvSpPr>
          <p:nvPr/>
        </p:nvSpPr>
        <p:spPr bwMode="auto">
          <a:xfrm>
            <a:off x="7440930" y="2997201"/>
            <a:ext cx="1073150" cy="366712"/>
          </a:xfrm>
          <a:prstGeom prst="rect">
            <a:avLst/>
          </a:prstGeom>
          <a:noFill/>
          <a:ln w="9525">
            <a:noFill/>
            <a:miter lim="800000"/>
            <a:headEnd/>
            <a:tailEnd/>
          </a:ln>
          <a:effectLst/>
        </p:spPr>
        <p:txBody>
          <a:bodyPr wrap="none">
            <a:spAutoFit/>
          </a:bodyPr>
          <a:lstStyle/>
          <a:p>
            <a:r>
              <a:rPr lang="en-GB" dirty="0">
                <a:solidFill>
                  <a:prstClr val="black"/>
                </a:solidFill>
              </a:rPr>
              <a:t>Plankton</a:t>
            </a:r>
            <a:endParaRPr lang="en-US" dirty="0">
              <a:solidFill>
                <a:prstClr val="black"/>
              </a:solidFill>
            </a:endParaRPr>
          </a:p>
        </p:txBody>
      </p:sp>
      <p:pic>
        <p:nvPicPr>
          <p:cNvPr id="459783" name="Picture 7"/>
          <p:cNvPicPr>
            <a:picLocks noChangeAspect="1" noChangeArrowheads="1"/>
          </p:cNvPicPr>
          <p:nvPr/>
        </p:nvPicPr>
        <p:blipFill>
          <a:blip r:embed="rId5" cstate="print"/>
          <a:srcRect/>
          <a:stretch>
            <a:fillRect/>
          </a:stretch>
        </p:blipFill>
        <p:spPr bwMode="auto">
          <a:xfrm>
            <a:off x="399098" y="4186239"/>
            <a:ext cx="2894012" cy="2170112"/>
          </a:xfrm>
          <a:prstGeom prst="rect">
            <a:avLst/>
          </a:prstGeom>
          <a:noFill/>
          <a:ln w="9525">
            <a:noFill/>
            <a:miter lim="800000"/>
            <a:headEnd/>
            <a:tailEnd/>
          </a:ln>
          <a:effectLst/>
        </p:spPr>
      </p:pic>
      <p:sp>
        <p:nvSpPr>
          <p:cNvPr id="459784" name="Text Box 8"/>
          <p:cNvSpPr txBox="1">
            <a:spLocks noChangeArrowheads="1"/>
          </p:cNvSpPr>
          <p:nvPr/>
        </p:nvSpPr>
        <p:spPr bwMode="auto">
          <a:xfrm>
            <a:off x="28575" y="4554538"/>
            <a:ext cx="1390650" cy="366712"/>
          </a:xfrm>
          <a:prstGeom prst="rect">
            <a:avLst/>
          </a:prstGeom>
          <a:noFill/>
          <a:ln w="9525">
            <a:noFill/>
            <a:miter lim="800000"/>
            <a:headEnd/>
            <a:tailEnd/>
          </a:ln>
          <a:effectLst/>
        </p:spPr>
        <p:txBody>
          <a:bodyPr wrap="none">
            <a:spAutoFit/>
          </a:bodyPr>
          <a:lstStyle/>
          <a:p>
            <a:r>
              <a:rPr lang="en-GB">
                <a:solidFill>
                  <a:prstClr val="black"/>
                </a:solidFill>
              </a:rPr>
              <a:t>Coral Reefs</a:t>
            </a:r>
            <a:endParaRPr lang="en-US">
              <a:solidFill>
                <a:prstClr val="black"/>
              </a:solidFill>
            </a:endParaRPr>
          </a:p>
        </p:txBody>
      </p:sp>
    </p:spTree>
    <p:extLst>
      <p:ext uri="{BB962C8B-B14F-4D97-AF65-F5344CB8AC3E}">
        <p14:creationId xmlns:p14="http://schemas.microsoft.com/office/powerpoint/2010/main" val="579997837"/>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61901" y="1636973"/>
            <a:ext cx="7886700" cy="1325563"/>
          </a:xfrm>
        </p:spPr>
        <p:txBody>
          <a:bodyPr/>
          <a:lstStyle/>
          <a:p>
            <a:r>
              <a:rPr lang="en-US" dirty="0">
                <a:solidFill>
                  <a:srgbClr val="0000FF"/>
                </a:solidFill>
              </a:rPr>
              <a:t>Earth’s Natural Climate Variations</a:t>
            </a:r>
          </a:p>
        </p:txBody>
      </p:sp>
    </p:spTree>
    <p:extLst>
      <p:ext uri="{BB962C8B-B14F-4D97-AF65-F5344CB8AC3E}">
        <p14:creationId xmlns:p14="http://schemas.microsoft.com/office/powerpoint/2010/main" val="42749009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ntarctica, sea ice, glaciers, ice, icebergs "/>
          <p:cNvPicPr>
            <a:picLocks noChangeAspect="1" noChangeArrowheads="1"/>
          </p:cNvPicPr>
          <p:nvPr/>
        </p:nvPicPr>
        <p:blipFill>
          <a:blip r:embed="rId2" cstate="print">
            <a:lum bright="52000" contrast="-70000"/>
          </a:blip>
          <a:srcRect/>
          <a:stretch>
            <a:fillRect/>
          </a:stretch>
        </p:blipFill>
        <p:spPr bwMode="auto">
          <a:xfrm>
            <a:off x="0" y="0"/>
            <a:ext cx="9169611" cy="6858000"/>
          </a:xfrm>
          <a:prstGeom prst="rect">
            <a:avLst/>
          </a:prstGeom>
          <a:noFill/>
          <a:effectLst>
            <a:outerShdw blurRad="50800" dist="50800" dir="5400000" algn="ctr" rotWithShape="0">
              <a:srgbClr val="000000">
                <a:alpha val="40000"/>
              </a:srgbClr>
            </a:outerShdw>
          </a:effectLst>
        </p:spPr>
      </p:pic>
      <p:sp>
        <p:nvSpPr>
          <p:cNvPr id="4" name="Title 3"/>
          <p:cNvSpPr>
            <a:spLocks noGrp="1"/>
          </p:cNvSpPr>
          <p:nvPr>
            <p:ph type="title"/>
          </p:nvPr>
        </p:nvSpPr>
        <p:spPr>
          <a:xfrm>
            <a:off x="533400" y="457200"/>
            <a:ext cx="8229600" cy="1143000"/>
          </a:xfrm>
        </p:spPr>
        <p:txBody>
          <a:bodyPr/>
          <a:lstStyle/>
          <a:p>
            <a:r>
              <a:rPr lang="en-US" dirty="0">
                <a:solidFill>
                  <a:srgbClr val="0033CC"/>
                </a:solidFill>
                <a:latin typeface="Arial" pitchFamily="34" charset="0"/>
                <a:cs typeface="Arial" pitchFamily="34" charset="0"/>
              </a:rPr>
              <a:t>Global Climate Models</a:t>
            </a:r>
          </a:p>
        </p:txBody>
      </p:sp>
    </p:spTree>
    <p:extLst>
      <p:ext uri="{BB962C8B-B14F-4D97-AF65-F5344CB8AC3E}">
        <p14:creationId xmlns:p14="http://schemas.microsoft.com/office/powerpoint/2010/main" val="13901366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solidFill>
                  <a:srgbClr val="0033CC"/>
                </a:solidFill>
                <a:effectLst>
                  <a:outerShdw blurRad="38100" dist="38100" dir="2700000" algn="tl">
                    <a:srgbClr val="000000">
                      <a:alpha val="43137"/>
                    </a:srgbClr>
                  </a:outerShdw>
                </a:effectLst>
                <a:latin typeface="Arial" pitchFamily="34" charset="0"/>
                <a:cs typeface="Arial" pitchFamily="34" charset="0"/>
              </a:rPr>
              <a:t>20</a:t>
            </a:r>
            <a:r>
              <a:rPr lang="en-US" sz="3600" baseline="30000" dirty="0">
                <a:solidFill>
                  <a:srgbClr val="0033CC"/>
                </a:solidFill>
                <a:effectLst>
                  <a:outerShdw blurRad="38100" dist="38100" dir="2700000" algn="tl">
                    <a:srgbClr val="000000">
                      <a:alpha val="43137"/>
                    </a:srgbClr>
                  </a:outerShdw>
                </a:effectLst>
                <a:latin typeface="Arial" pitchFamily="34" charset="0"/>
                <a:cs typeface="Arial" pitchFamily="34" charset="0"/>
              </a:rPr>
              <a:t>th</a:t>
            </a:r>
            <a:r>
              <a:rPr lang="en-US" sz="3600" dirty="0">
                <a:solidFill>
                  <a:srgbClr val="0033CC"/>
                </a:solidFill>
                <a:effectLst>
                  <a:outerShdw blurRad="38100" dist="38100" dir="2700000" algn="tl">
                    <a:srgbClr val="000000">
                      <a:alpha val="43137"/>
                    </a:srgbClr>
                  </a:outerShdw>
                </a:effectLst>
                <a:latin typeface="Arial" pitchFamily="34" charset="0"/>
                <a:cs typeface="Arial" pitchFamily="34" charset="0"/>
              </a:rPr>
              <a:t> Century With and Without Human Influences</a:t>
            </a:r>
          </a:p>
        </p:txBody>
      </p:sp>
      <p:pic>
        <p:nvPicPr>
          <p:cNvPr id="3" name="Picture 2"/>
          <p:cNvPicPr/>
          <p:nvPr/>
        </p:nvPicPr>
        <p:blipFill>
          <a:blip r:embed="rId2" cstate="print"/>
          <a:srcRect/>
          <a:stretch>
            <a:fillRect/>
          </a:stretch>
        </p:blipFill>
        <p:spPr bwMode="auto">
          <a:xfrm>
            <a:off x="990600" y="1676400"/>
            <a:ext cx="7010400" cy="4571999"/>
          </a:xfrm>
          <a:prstGeom prst="rect">
            <a:avLst/>
          </a:prstGeom>
          <a:noFill/>
          <a:ln w="9525">
            <a:noFill/>
            <a:miter lim="800000"/>
            <a:headEnd/>
            <a:tailEnd/>
          </a:ln>
        </p:spPr>
      </p:pic>
      <p:sp>
        <p:nvSpPr>
          <p:cNvPr id="4" name="TextBox 3"/>
          <p:cNvSpPr txBox="1"/>
          <p:nvPr/>
        </p:nvSpPr>
        <p:spPr>
          <a:xfrm>
            <a:off x="152400" y="6324600"/>
            <a:ext cx="8534400" cy="369332"/>
          </a:xfrm>
          <a:prstGeom prst="rect">
            <a:avLst/>
          </a:prstGeom>
          <a:noFill/>
        </p:spPr>
        <p:txBody>
          <a:bodyPr wrap="square" rtlCol="0">
            <a:spAutoFit/>
          </a:bodyPr>
          <a:lstStyle/>
          <a:p>
            <a:r>
              <a:rPr lang="en-US" dirty="0">
                <a:solidFill>
                  <a:prstClr val="black"/>
                </a:solidFill>
              </a:rPr>
              <a:t>Based on 4-member PCM ensembles, Meehl et al</a:t>
            </a:r>
            <a:r>
              <a:rPr lang="en-US" i="1" dirty="0">
                <a:solidFill>
                  <a:prstClr val="black"/>
                </a:solidFill>
              </a:rPr>
              <a:t>., J. Climate</a:t>
            </a:r>
            <a:r>
              <a:rPr lang="en-US" dirty="0">
                <a:solidFill>
                  <a:prstClr val="black"/>
                </a:solidFill>
              </a:rPr>
              <a:t>, 2004 </a:t>
            </a:r>
          </a:p>
        </p:txBody>
      </p:sp>
    </p:spTree>
    <p:extLst>
      <p:ext uri="{BB962C8B-B14F-4D97-AF65-F5344CB8AC3E}">
        <p14:creationId xmlns:p14="http://schemas.microsoft.com/office/powerpoint/2010/main" val="10017944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457200"/>
            <a:ext cx="8229600" cy="1143000"/>
          </a:xfrm>
        </p:spPr>
        <p:txBody>
          <a:bodyPr/>
          <a:lstStyle/>
          <a:p>
            <a:r>
              <a:rPr lang="en-US" dirty="0">
                <a:solidFill>
                  <a:srgbClr val="0033CC"/>
                </a:solidFill>
                <a:latin typeface="Arial" pitchFamily="34" charset="0"/>
                <a:cs typeface="Arial" pitchFamily="34" charset="0"/>
              </a:rPr>
              <a:t>The Future</a:t>
            </a:r>
          </a:p>
        </p:txBody>
      </p:sp>
    </p:spTree>
    <p:extLst>
      <p:ext uri="{BB962C8B-B14F-4D97-AF65-F5344CB8AC3E}">
        <p14:creationId xmlns:p14="http://schemas.microsoft.com/office/powerpoint/2010/main" val="34217794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33CC"/>
                </a:solidFill>
                <a:effectLst>
                  <a:outerShdw blurRad="38100" dist="38100" dir="2700000" algn="tl">
                    <a:srgbClr val="000000">
                      <a:alpha val="43137"/>
                    </a:srgbClr>
                  </a:outerShdw>
                </a:effectLst>
                <a:latin typeface="Arial" pitchFamily="34" charset="0"/>
                <a:cs typeface="Arial" pitchFamily="34" charset="0"/>
              </a:rPr>
              <a:t>Sources of Uncertainty</a:t>
            </a:r>
          </a:p>
        </p:txBody>
      </p:sp>
      <p:sp>
        <p:nvSpPr>
          <p:cNvPr id="3" name="Content Placeholder 2"/>
          <p:cNvSpPr>
            <a:spLocks noGrp="1"/>
          </p:cNvSpPr>
          <p:nvPr>
            <p:ph idx="1"/>
          </p:nvPr>
        </p:nvSpPr>
        <p:spPr>
          <a:xfrm>
            <a:off x="457200" y="1828800"/>
            <a:ext cx="8229600" cy="4525963"/>
          </a:xfrm>
        </p:spPr>
        <p:txBody>
          <a:bodyPr/>
          <a:lstStyle/>
          <a:p>
            <a:pPr>
              <a:buSzPct val="70000"/>
              <a:buBlip>
                <a:blip r:embed="rId2"/>
              </a:buBlip>
            </a:pPr>
            <a:r>
              <a:rPr lang="en-US" dirty="0">
                <a:solidFill>
                  <a:srgbClr val="0033CC"/>
                </a:solidFill>
                <a:latin typeface="Arial" pitchFamily="34" charset="0"/>
                <a:cs typeface="Arial" pitchFamily="34" charset="0"/>
              </a:rPr>
              <a:t>Cloud Feedback</a:t>
            </a:r>
          </a:p>
          <a:p>
            <a:pPr>
              <a:buSzPct val="70000"/>
              <a:buBlip>
                <a:blip r:embed="rId2"/>
              </a:buBlip>
            </a:pPr>
            <a:endParaRPr lang="en-US" dirty="0">
              <a:solidFill>
                <a:srgbClr val="0033CC"/>
              </a:solidFill>
              <a:latin typeface="Arial" pitchFamily="34" charset="0"/>
              <a:cs typeface="Arial" pitchFamily="34" charset="0"/>
            </a:endParaRPr>
          </a:p>
          <a:p>
            <a:pPr>
              <a:buSzPct val="70000"/>
              <a:buBlip>
                <a:blip r:embed="rId2"/>
              </a:buBlip>
            </a:pPr>
            <a:r>
              <a:rPr lang="en-US" dirty="0">
                <a:solidFill>
                  <a:srgbClr val="0033CC"/>
                </a:solidFill>
                <a:latin typeface="Arial" pitchFamily="34" charset="0"/>
                <a:cs typeface="Arial" pitchFamily="34" charset="0"/>
              </a:rPr>
              <a:t>Water Vapor Feedback</a:t>
            </a:r>
          </a:p>
          <a:p>
            <a:pPr>
              <a:buSzPct val="70000"/>
              <a:buBlip>
                <a:blip r:embed="rId2"/>
              </a:buBlip>
            </a:pPr>
            <a:endParaRPr lang="en-US" dirty="0">
              <a:solidFill>
                <a:srgbClr val="0033CC"/>
              </a:solidFill>
              <a:latin typeface="Arial" pitchFamily="34" charset="0"/>
              <a:cs typeface="Arial" pitchFamily="34" charset="0"/>
            </a:endParaRPr>
          </a:p>
          <a:p>
            <a:pPr>
              <a:buSzPct val="70000"/>
              <a:buBlip>
                <a:blip r:embed="rId2"/>
              </a:buBlip>
            </a:pPr>
            <a:r>
              <a:rPr lang="en-US" dirty="0">
                <a:solidFill>
                  <a:srgbClr val="0033CC"/>
                </a:solidFill>
                <a:latin typeface="Arial" pitchFamily="34" charset="0"/>
                <a:cs typeface="Arial" pitchFamily="34" charset="0"/>
              </a:rPr>
              <a:t>Ocean Response</a:t>
            </a:r>
          </a:p>
          <a:p>
            <a:pPr>
              <a:buSzPct val="70000"/>
              <a:buBlip>
                <a:blip r:embed="rId2"/>
              </a:buBlip>
            </a:pPr>
            <a:endParaRPr lang="en-US" dirty="0">
              <a:solidFill>
                <a:srgbClr val="0033CC"/>
              </a:solidFill>
              <a:latin typeface="Arial" pitchFamily="34" charset="0"/>
              <a:cs typeface="Arial" pitchFamily="34" charset="0"/>
            </a:endParaRPr>
          </a:p>
          <a:p>
            <a:pPr>
              <a:buSzPct val="70000"/>
              <a:buBlip>
                <a:blip r:embed="rId2"/>
              </a:buBlip>
            </a:pPr>
            <a:r>
              <a:rPr lang="en-US" dirty="0">
                <a:solidFill>
                  <a:srgbClr val="0033CC"/>
                </a:solidFill>
                <a:latin typeface="Arial" pitchFamily="34" charset="0"/>
                <a:cs typeface="Arial" pitchFamily="34" charset="0"/>
              </a:rPr>
              <a:t>Aerosols</a:t>
            </a:r>
          </a:p>
          <a:p>
            <a:endParaRPr lang="en-US" dirty="0"/>
          </a:p>
        </p:txBody>
      </p:sp>
    </p:spTree>
    <p:extLst>
      <p:ext uri="{BB962C8B-B14F-4D97-AF65-F5344CB8AC3E}">
        <p14:creationId xmlns:p14="http://schemas.microsoft.com/office/powerpoint/2010/main" val="401288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linds(horizontal)">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3DFC56-4DDD-47A9-84FA-50D187E44A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755691"/>
            <a:ext cx="7924800" cy="5943600"/>
          </a:xfrm>
          <a:prstGeom prst="rect">
            <a:avLst/>
          </a:prstGeom>
        </p:spPr>
      </p:pic>
      <p:sp>
        <p:nvSpPr>
          <p:cNvPr id="6" name="TextBox 5">
            <a:extLst>
              <a:ext uri="{FF2B5EF4-FFF2-40B4-BE49-F238E27FC236}">
                <a16:creationId xmlns:a16="http://schemas.microsoft.com/office/drawing/2014/main" id="{2EB325D0-1896-4286-9C36-60507AF7E4C1}"/>
              </a:ext>
            </a:extLst>
          </p:cNvPr>
          <p:cNvSpPr txBox="1"/>
          <p:nvPr/>
        </p:nvSpPr>
        <p:spPr>
          <a:xfrm>
            <a:off x="1914258" y="170916"/>
            <a:ext cx="5529129" cy="58477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Clouds</a:t>
            </a:r>
          </a:p>
        </p:txBody>
      </p:sp>
    </p:spTree>
    <p:extLst>
      <p:ext uri="{BB962C8B-B14F-4D97-AF65-F5344CB8AC3E}">
        <p14:creationId xmlns:p14="http://schemas.microsoft.com/office/powerpoint/2010/main" val="24322977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072" y="980728"/>
            <a:ext cx="8615928" cy="4893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182880" y="5522976"/>
            <a:ext cx="6336792" cy="338554"/>
          </a:xfrm>
          <a:prstGeom prst="rect">
            <a:avLst/>
          </a:prstGeom>
          <a:noFill/>
        </p:spPr>
        <p:txBody>
          <a:bodyPr wrap="square" rtlCol="0">
            <a:spAutoFit/>
          </a:bodyPr>
          <a:lstStyle/>
          <a:p>
            <a:pPr fontAlgn="base">
              <a:spcBef>
                <a:spcPct val="0"/>
              </a:spcBef>
              <a:spcAft>
                <a:spcPct val="0"/>
              </a:spcAft>
            </a:pPr>
            <a:r>
              <a:rPr lang="en-GB" sz="1600" i="1" dirty="0">
                <a:solidFill>
                  <a:srgbClr val="000000"/>
                </a:solidFill>
                <a:latin typeface="Arial" pitchFamily="34" charset="0"/>
                <a:cs typeface="Arial" pitchFamily="34" charset="0"/>
              </a:rPr>
              <a:t>Source: 100000 PAGE09 runs</a:t>
            </a:r>
          </a:p>
        </p:txBody>
      </p:sp>
      <p:grpSp>
        <p:nvGrpSpPr>
          <p:cNvPr id="2" name="Group 5"/>
          <p:cNvGrpSpPr/>
          <p:nvPr/>
        </p:nvGrpSpPr>
        <p:grpSpPr>
          <a:xfrm>
            <a:off x="124786" y="6225215"/>
            <a:ext cx="4941473" cy="523057"/>
            <a:chOff x="124786" y="6225215"/>
            <a:chExt cx="4941473" cy="523057"/>
          </a:xfrm>
        </p:grpSpPr>
        <p:pic>
          <p:nvPicPr>
            <p:cNvPr id="7" name="Picture 6" descr="SEILogosmall.JPG"/>
            <p:cNvPicPr>
              <a:picLocks noChangeAspect="1"/>
            </p:cNvPicPr>
            <p:nvPr/>
          </p:nvPicPr>
          <p:blipFill>
            <a:blip r:embed="rId5" cstate="print"/>
            <a:stretch>
              <a:fillRect/>
            </a:stretch>
          </p:blipFill>
          <p:spPr>
            <a:xfrm>
              <a:off x="124786" y="6225215"/>
              <a:ext cx="1201094" cy="523057"/>
            </a:xfrm>
            <a:prstGeom prst="rect">
              <a:avLst/>
            </a:prstGeom>
          </p:spPr>
        </p:pic>
        <p:pic>
          <p:nvPicPr>
            <p:cNvPr id="9" name="Picture 2"/>
            <p:cNvPicPr>
              <a:picLocks noChangeAspect="1" noChangeArrowheads="1"/>
            </p:cNvPicPr>
            <p:nvPr/>
          </p:nvPicPr>
          <p:blipFill>
            <a:blip r:embed="rId6" cstate="print"/>
            <a:srcRect/>
            <a:stretch>
              <a:fillRect/>
            </a:stretch>
          </p:blipFill>
          <p:spPr bwMode="auto">
            <a:xfrm>
              <a:off x="3097759" y="6282856"/>
              <a:ext cx="1968500" cy="309563"/>
            </a:xfrm>
            <a:prstGeom prst="rect">
              <a:avLst/>
            </a:prstGeom>
            <a:noFill/>
            <a:ln w="12700">
              <a:noFill/>
              <a:miter lim="800000"/>
              <a:headEnd/>
              <a:tailEnd/>
            </a:ln>
          </p:spPr>
        </p:pic>
      </p:grpSp>
      <p:sp>
        <p:nvSpPr>
          <p:cNvPr id="15" name="Title 1"/>
          <p:cNvSpPr>
            <a:spLocks noGrp="1"/>
          </p:cNvSpPr>
          <p:nvPr>
            <p:ph type="title"/>
          </p:nvPr>
        </p:nvSpPr>
        <p:spPr>
          <a:xfrm>
            <a:off x="467544" y="115094"/>
            <a:ext cx="8226425" cy="1009650"/>
          </a:xfrm>
        </p:spPr>
        <p:txBody>
          <a:bodyPr/>
          <a:lstStyle/>
          <a:p>
            <a:r>
              <a:rPr lang="en-GB" sz="2400" b="0" dirty="0"/>
              <a:t> </a:t>
            </a:r>
            <a:r>
              <a:rPr lang="en-GB" sz="2400" b="0" dirty="0">
                <a:solidFill>
                  <a:srgbClr val="0033CC"/>
                </a:solidFill>
                <a:latin typeface="Arial" pitchFamily="34" charset="0"/>
                <a:cs typeface="Arial" pitchFamily="34" charset="0"/>
              </a:rPr>
              <a:t>Estimate of how </a:t>
            </a:r>
            <a:r>
              <a:rPr lang="en-GB" sz="2400" dirty="0">
                <a:solidFill>
                  <a:srgbClr val="0033CC"/>
                </a:solidFill>
                <a:latin typeface="Arial" pitchFamily="34" charset="0"/>
                <a:cs typeface="Arial" pitchFamily="34" charset="0"/>
              </a:rPr>
              <a:t>much global climate will warm as a result of doubling CO</a:t>
            </a:r>
            <a:r>
              <a:rPr lang="en-GB" sz="2400" baseline="-25000" dirty="0">
                <a:solidFill>
                  <a:srgbClr val="0033CC"/>
                </a:solidFill>
                <a:latin typeface="Arial" pitchFamily="34" charset="0"/>
                <a:cs typeface="Arial" pitchFamily="34" charset="0"/>
              </a:rPr>
              <a:t>2</a:t>
            </a:r>
            <a:r>
              <a:rPr lang="en-GB" sz="2400" dirty="0">
                <a:solidFill>
                  <a:srgbClr val="0033CC"/>
                </a:solidFill>
                <a:latin typeface="Arial" pitchFamily="34" charset="0"/>
                <a:cs typeface="Arial" pitchFamily="34" charset="0"/>
              </a:rPr>
              <a:t>: a </a:t>
            </a:r>
            <a:r>
              <a:rPr lang="en-GB" sz="2400" b="0" dirty="0">
                <a:solidFill>
                  <a:srgbClr val="0033CC"/>
                </a:solidFill>
                <a:latin typeface="Arial" pitchFamily="34" charset="0"/>
                <a:cs typeface="Arial" pitchFamily="34" charset="0"/>
              </a:rPr>
              <a:t>probability distribution</a:t>
            </a:r>
          </a:p>
        </p:txBody>
      </p:sp>
      <p:sp>
        <p:nvSpPr>
          <p:cNvPr id="8" name="TextBox 7"/>
          <p:cNvSpPr txBox="1"/>
          <p:nvPr/>
        </p:nvSpPr>
        <p:spPr>
          <a:xfrm>
            <a:off x="5292080" y="6093296"/>
            <a:ext cx="3268216" cy="646331"/>
          </a:xfrm>
          <a:prstGeom prst="rect">
            <a:avLst/>
          </a:prstGeom>
          <a:noFill/>
        </p:spPr>
        <p:txBody>
          <a:bodyPr wrap="square" rtlCol="0">
            <a:spAutoFit/>
          </a:bodyPr>
          <a:lstStyle/>
          <a:p>
            <a:pPr defTabSz="457200"/>
            <a:r>
              <a:rPr lang="en-US" dirty="0">
                <a:solidFill>
                  <a:srgbClr val="FF0000"/>
                </a:solidFill>
                <a:latin typeface="Arial"/>
                <a:cs typeface="Arial"/>
              </a:rPr>
              <a:t>Chris Hope, U. Cambridge</a:t>
            </a:r>
          </a:p>
          <a:p>
            <a:pPr defTabSz="457200"/>
            <a:r>
              <a:rPr lang="en-US" dirty="0">
                <a:solidFill>
                  <a:srgbClr val="FF0000"/>
                </a:solidFill>
                <a:latin typeface="Arial"/>
                <a:cs typeface="Arial"/>
              </a:rPr>
              <a:t>courtesy Tim Palmer</a:t>
            </a:r>
          </a:p>
        </p:txBody>
      </p:sp>
    </p:spTree>
    <p:custDataLst>
      <p:tags r:id="rId1"/>
    </p:custDataLst>
    <p:extLst>
      <p:ext uri="{BB962C8B-B14F-4D97-AF65-F5344CB8AC3E}">
        <p14:creationId xmlns:p14="http://schemas.microsoft.com/office/powerpoint/2010/main" val="205621004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7A02C9-48BE-4593-885B-B2FE71EC94D2}"/>
              </a:ext>
            </a:extLst>
          </p:cNvPr>
          <p:cNvPicPr>
            <a:picLocks noChangeAspect="1"/>
          </p:cNvPicPr>
          <p:nvPr/>
        </p:nvPicPr>
        <p:blipFill>
          <a:blip r:embed="rId2"/>
          <a:stretch>
            <a:fillRect/>
          </a:stretch>
        </p:blipFill>
        <p:spPr>
          <a:xfrm>
            <a:off x="0" y="1278247"/>
            <a:ext cx="9144000" cy="4301506"/>
          </a:xfrm>
          <a:prstGeom prst="rect">
            <a:avLst/>
          </a:prstGeom>
        </p:spPr>
      </p:pic>
      <p:sp>
        <p:nvSpPr>
          <p:cNvPr id="3" name="TextBox 2">
            <a:extLst>
              <a:ext uri="{FF2B5EF4-FFF2-40B4-BE49-F238E27FC236}">
                <a16:creationId xmlns:a16="http://schemas.microsoft.com/office/drawing/2014/main" id="{2BA77F9B-E8E4-4B97-BAB3-7CE5D7A2081B}"/>
              </a:ext>
            </a:extLst>
          </p:cNvPr>
          <p:cNvSpPr txBox="1"/>
          <p:nvPr/>
        </p:nvSpPr>
        <p:spPr>
          <a:xfrm>
            <a:off x="645886" y="254000"/>
            <a:ext cx="78957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Equilibrium climate sensitivity is the equilibrium response of annual mean global mean surface temperature to doubling CO</a:t>
            </a:r>
            <a:r>
              <a:rPr kumimoji="0" lang="en-US" sz="20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5" name="Straight Connector 4">
            <a:extLst>
              <a:ext uri="{FF2B5EF4-FFF2-40B4-BE49-F238E27FC236}">
                <a16:creationId xmlns:a16="http://schemas.microsoft.com/office/drawing/2014/main" id="{E3FCF2D1-4341-412A-A27C-4CF937B35F15}"/>
              </a:ext>
            </a:extLst>
          </p:cNvPr>
          <p:cNvCxnSpPr>
            <a:cxnSpLocks/>
          </p:cNvCxnSpPr>
          <p:nvPr/>
        </p:nvCxnSpPr>
        <p:spPr>
          <a:xfrm>
            <a:off x="979714" y="2815771"/>
            <a:ext cx="7474857" cy="0"/>
          </a:xfrm>
          <a:prstGeom prst="line">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C043966-98A7-4C20-AB54-639978341D81}"/>
              </a:ext>
            </a:extLst>
          </p:cNvPr>
          <p:cNvSpPr txBox="1"/>
          <p:nvPr/>
        </p:nvSpPr>
        <p:spPr>
          <a:xfrm>
            <a:off x="1117600" y="1828800"/>
            <a:ext cx="267788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Arrhenius, 1906</a:t>
            </a:r>
          </a:p>
        </p:txBody>
      </p:sp>
      <p:cxnSp>
        <p:nvCxnSpPr>
          <p:cNvPr id="9" name="Straight Arrow Connector 8">
            <a:extLst>
              <a:ext uri="{FF2B5EF4-FFF2-40B4-BE49-F238E27FC236}">
                <a16:creationId xmlns:a16="http://schemas.microsoft.com/office/drawing/2014/main" id="{0DEE0E27-7305-4AE4-A96C-E6A103DA4C99}"/>
              </a:ext>
            </a:extLst>
          </p:cNvPr>
          <p:cNvCxnSpPr/>
          <p:nvPr/>
        </p:nvCxnSpPr>
        <p:spPr>
          <a:xfrm>
            <a:off x="1944914" y="2167354"/>
            <a:ext cx="326572" cy="64841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9368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7538A4-B009-45FC-9C81-D85549CDE55B}"/>
              </a:ext>
            </a:extLst>
          </p:cNvPr>
          <p:cNvPicPr>
            <a:picLocks noChangeAspect="1"/>
          </p:cNvPicPr>
          <p:nvPr/>
        </p:nvPicPr>
        <p:blipFill>
          <a:blip r:embed="rId2"/>
          <a:stretch>
            <a:fillRect/>
          </a:stretch>
        </p:blipFill>
        <p:spPr>
          <a:xfrm>
            <a:off x="0" y="501735"/>
            <a:ext cx="9144000" cy="5302988"/>
          </a:xfrm>
          <a:prstGeom prst="rect">
            <a:avLst/>
          </a:prstGeom>
        </p:spPr>
      </p:pic>
      <p:sp>
        <p:nvSpPr>
          <p:cNvPr id="3" name="TextBox 2">
            <a:extLst>
              <a:ext uri="{FF2B5EF4-FFF2-40B4-BE49-F238E27FC236}">
                <a16:creationId xmlns:a16="http://schemas.microsoft.com/office/drawing/2014/main" id="{97517FB7-A049-481D-B0C5-B0ECD2BF14AB}"/>
              </a:ext>
            </a:extLst>
          </p:cNvPr>
          <p:cNvSpPr txBox="1"/>
          <p:nvPr/>
        </p:nvSpPr>
        <p:spPr>
          <a:xfrm>
            <a:off x="268514" y="5804723"/>
            <a:ext cx="850537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Projection uncertainty arises from uncertainty in future emissions and climate model uncertainty</a:t>
            </a:r>
          </a:p>
        </p:txBody>
      </p:sp>
      <p:sp>
        <p:nvSpPr>
          <p:cNvPr id="4" name="TextBox 3">
            <a:extLst>
              <a:ext uri="{FF2B5EF4-FFF2-40B4-BE49-F238E27FC236}">
                <a16:creationId xmlns:a16="http://schemas.microsoft.com/office/drawing/2014/main" id="{1FED4E23-37F6-4974-B6AE-868A74A1C560}"/>
              </a:ext>
            </a:extLst>
          </p:cNvPr>
          <p:cNvSpPr txBox="1"/>
          <p:nvPr/>
        </p:nvSpPr>
        <p:spPr>
          <a:xfrm>
            <a:off x="6734629" y="6356265"/>
            <a:ext cx="203925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From IPCC AR6</a:t>
            </a:r>
          </a:p>
        </p:txBody>
      </p:sp>
    </p:spTree>
    <p:extLst>
      <p:ext uri="{BB962C8B-B14F-4D97-AF65-F5344CB8AC3E}">
        <p14:creationId xmlns:p14="http://schemas.microsoft.com/office/powerpoint/2010/main" val="13268854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0000FF"/>
                </a:solidFill>
              </a:rPr>
              <a:t>CO</a:t>
            </a:r>
            <a:r>
              <a:rPr lang="en-US" baseline="-25000" dirty="0">
                <a:solidFill>
                  <a:srgbClr val="0000FF"/>
                </a:solidFill>
              </a:rPr>
              <a:t>2</a:t>
            </a:r>
            <a:r>
              <a:rPr lang="en-US" dirty="0">
                <a:solidFill>
                  <a:srgbClr val="0000FF"/>
                </a:solidFill>
              </a:rPr>
              <a:t> Will Go Well Beyond Doubling</a:t>
            </a:r>
          </a:p>
        </p:txBody>
      </p:sp>
      <p:pic>
        <p:nvPicPr>
          <p:cNvPr id="1026" name="Picture 2" descr="http://www.skepticalscience.com/images/CO2_emission_scenario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575" y="1739676"/>
            <a:ext cx="7287128" cy="425568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flipV="1">
            <a:off x="1567814" y="3657600"/>
            <a:ext cx="5902661" cy="17254"/>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500590" y="3288268"/>
            <a:ext cx="1095555" cy="738664"/>
          </a:xfrm>
          <a:prstGeom prst="rect">
            <a:avLst/>
          </a:prstGeom>
          <a:noFill/>
        </p:spPr>
        <p:txBody>
          <a:bodyPr wrap="square" rtlCol="0">
            <a:spAutoFit/>
          </a:bodyPr>
          <a:lstStyle/>
          <a:p>
            <a:r>
              <a:rPr lang="en-US" sz="1400" dirty="0">
                <a:solidFill>
                  <a:srgbClr val="0000FF"/>
                </a:solidFill>
                <a:latin typeface="Arial" panose="020B0604020202020204" pitchFamily="34" charset="0"/>
                <a:cs typeface="Arial" panose="020B0604020202020204" pitchFamily="34" charset="0"/>
              </a:rPr>
              <a:t>Double Pre-Industrial</a:t>
            </a:r>
          </a:p>
        </p:txBody>
      </p:sp>
    </p:spTree>
    <p:extLst>
      <p:ext uri="{BB962C8B-B14F-4D97-AF65-F5344CB8AC3E}">
        <p14:creationId xmlns:p14="http://schemas.microsoft.com/office/powerpoint/2010/main" val="18610096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3352799" y="152401"/>
            <a:ext cx="5668403" cy="6705600"/>
          </a:xfrm>
          <a:prstGeom prst="rect">
            <a:avLst/>
          </a:prstGeom>
          <a:noFill/>
          <a:ln w="9525">
            <a:noFill/>
            <a:miter lim="800000"/>
            <a:headEnd/>
            <a:tailEnd/>
          </a:ln>
        </p:spPr>
      </p:pic>
      <p:sp>
        <p:nvSpPr>
          <p:cNvPr id="3" name="TextBox 2"/>
          <p:cNvSpPr txBox="1"/>
          <p:nvPr/>
        </p:nvSpPr>
        <p:spPr>
          <a:xfrm>
            <a:off x="304800" y="1600200"/>
            <a:ext cx="3124200" cy="1200329"/>
          </a:xfrm>
          <a:prstGeom prst="rect">
            <a:avLst/>
          </a:prstGeom>
          <a:noFill/>
        </p:spPr>
        <p:txBody>
          <a:bodyPr wrap="square" rtlCol="0">
            <a:spAutoFit/>
          </a:bodyPr>
          <a:lstStyle/>
          <a:p>
            <a:pPr algn="ctr"/>
            <a:r>
              <a:rPr lang="en-US" dirty="0">
                <a:solidFill>
                  <a:srgbClr val="0033CC"/>
                </a:solidFill>
              </a:rPr>
              <a:t>Atmospheric CO</a:t>
            </a:r>
            <a:r>
              <a:rPr lang="en-US" baseline="-25000" dirty="0">
                <a:solidFill>
                  <a:srgbClr val="0033CC"/>
                </a:solidFill>
              </a:rPr>
              <a:t>2</a:t>
            </a:r>
            <a:r>
              <a:rPr lang="en-US" dirty="0">
                <a:solidFill>
                  <a:srgbClr val="0033CC"/>
                </a:solidFill>
              </a:rPr>
              <a:t> assuming that emissions stop altogether after peak concentrations</a:t>
            </a:r>
          </a:p>
        </p:txBody>
      </p:sp>
      <p:sp>
        <p:nvSpPr>
          <p:cNvPr id="4" name="TextBox 3"/>
          <p:cNvSpPr txBox="1"/>
          <p:nvPr/>
        </p:nvSpPr>
        <p:spPr>
          <a:xfrm>
            <a:off x="381000" y="4419600"/>
            <a:ext cx="2971800" cy="923330"/>
          </a:xfrm>
          <a:prstGeom prst="rect">
            <a:avLst/>
          </a:prstGeom>
          <a:noFill/>
        </p:spPr>
        <p:txBody>
          <a:bodyPr wrap="square" rtlCol="0">
            <a:spAutoFit/>
          </a:bodyPr>
          <a:lstStyle/>
          <a:p>
            <a:pPr algn="ctr"/>
            <a:r>
              <a:rPr lang="en-US" dirty="0">
                <a:solidFill>
                  <a:srgbClr val="0033CC"/>
                </a:solidFill>
              </a:rPr>
              <a:t>Global mean surface temperature corresponding to atmospheric CO</a:t>
            </a:r>
            <a:r>
              <a:rPr lang="en-US" baseline="-25000" dirty="0">
                <a:solidFill>
                  <a:srgbClr val="0033CC"/>
                </a:solidFill>
              </a:rPr>
              <a:t>2</a:t>
            </a:r>
            <a:r>
              <a:rPr lang="en-US" dirty="0">
                <a:solidFill>
                  <a:srgbClr val="0033CC"/>
                </a:solidFill>
              </a:rPr>
              <a:t> above</a:t>
            </a:r>
          </a:p>
        </p:txBody>
      </p:sp>
      <p:sp>
        <p:nvSpPr>
          <p:cNvPr id="5" name="TextBox 4"/>
          <p:cNvSpPr txBox="1"/>
          <p:nvPr/>
        </p:nvSpPr>
        <p:spPr>
          <a:xfrm>
            <a:off x="0" y="152400"/>
            <a:ext cx="3733800" cy="923330"/>
          </a:xfrm>
          <a:prstGeom prst="rect">
            <a:avLst/>
          </a:prstGeom>
          <a:noFill/>
        </p:spPr>
        <p:txBody>
          <a:bodyPr wrap="square" rtlCol="0">
            <a:spAutoFit/>
          </a:bodyPr>
          <a:lstStyle/>
          <a:p>
            <a:pPr algn="ctr"/>
            <a:r>
              <a:rPr lang="en-US" dirty="0"/>
              <a:t>IPCC 2007: Doubling CO</a:t>
            </a:r>
            <a:r>
              <a:rPr lang="en-US" baseline="-25000" dirty="0"/>
              <a:t>2</a:t>
            </a:r>
            <a:r>
              <a:rPr lang="en-US" dirty="0"/>
              <a:t> will lead to an increase in mean global surface temperature of 2 to 4.5 </a:t>
            </a:r>
            <a:r>
              <a:rPr lang="en-US" baseline="30000" dirty="0" err="1"/>
              <a:t>o</a:t>
            </a:r>
            <a:r>
              <a:rPr lang="en-US" dirty="0" err="1"/>
              <a:t>C.</a:t>
            </a:r>
            <a:r>
              <a:rPr lang="en-US" dirty="0"/>
              <a:t> </a:t>
            </a:r>
          </a:p>
        </p:txBody>
      </p:sp>
      <p:sp>
        <p:nvSpPr>
          <p:cNvPr id="6" name="TextBox 5"/>
          <p:cNvSpPr txBox="1"/>
          <p:nvPr/>
        </p:nvSpPr>
        <p:spPr>
          <a:xfrm>
            <a:off x="228600" y="6096000"/>
            <a:ext cx="3429000" cy="369332"/>
          </a:xfrm>
          <a:prstGeom prst="rect">
            <a:avLst/>
          </a:prstGeom>
          <a:noFill/>
        </p:spPr>
        <p:txBody>
          <a:bodyPr wrap="square" rtlCol="0">
            <a:spAutoFit/>
          </a:bodyPr>
          <a:lstStyle/>
          <a:p>
            <a:pPr algn="ctr"/>
            <a:r>
              <a:rPr lang="en-US" dirty="0"/>
              <a:t>Courtesy Susan Solomon</a:t>
            </a:r>
          </a:p>
        </p:txBody>
      </p:sp>
    </p:spTree>
    <p:extLst>
      <p:ext uri="{BB962C8B-B14F-4D97-AF65-F5344CB8AC3E}">
        <p14:creationId xmlns:p14="http://schemas.microsoft.com/office/powerpoint/2010/main" val="3904160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9056"/>
            <a:ext cx="7886700" cy="1325563"/>
          </a:xfrm>
        </p:spPr>
        <p:txBody>
          <a:bodyPr>
            <a:normAutofit/>
          </a:bodyPr>
          <a:lstStyle/>
          <a:p>
            <a:r>
              <a:rPr lang="en-US" sz="4000" dirty="0">
                <a:solidFill>
                  <a:srgbClr val="0033CC"/>
                </a:solidFill>
                <a:effectLst>
                  <a:outerShdw blurRad="38100" dist="38100" dir="2700000" algn="tl">
                    <a:srgbClr val="000000">
                      <a:alpha val="43137"/>
                    </a:srgbClr>
                  </a:outerShdw>
                </a:effectLst>
                <a:latin typeface="Arial" pitchFamily="34" charset="0"/>
                <a:cs typeface="Arial" pitchFamily="34" charset="0"/>
              </a:rPr>
              <a:t>Last 450 Thousand Years</a:t>
            </a:r>
          </a:p>
        </p:txBody>
      </p:sp>
      <p:pic>
        <p:nvPicPr>
          <p:cNvPr id="23554" name="Picture 2"/>
          <p:cNvPicPr>
            <a:picLocks noChangeAspect="1" noChangeArrowheads="1"/>
          </p:cNvPicPr>
          <p:nvPr/>
        </p:nvPicPr>
        <p:blipFill>
          <a:blip r:embed="rId2" cstate="print"/>
          <a:srcRect/>
          <a:stretch>
            <a:fillRect/>
          </a:stretch>
        </p:blipFill>
        <p:spPr bwMode="auto">
          <a:xfrm>
            <a:off x="914400" y="1600200"/>
            <a:ext cx="7352797" cy="4854895"/>
          </a:xfrm>
          <a:prstGeom prst="rect">
            <a:avLst/>
          </a:prstGeom>
          <a:noFill/>
          <a:ln w="9525">
            <a:noFill/>
            <a:miter lim="800000"/>
            <a:headEnd/>
            <a:tailEnd/>
          </a:ln>
        </p:spPr>
      </p:pic>
      <p:sp>
        <p:nvSpPr>
          <p:cNvPr id="3" name="TextBox 2">
            <a:extLst>
              <a:ext uri="{FF2B5EF4-FFF2-40B4-BE49-F238E27FC236}">
                <a16:creationId xmlns:a16="http://schemas.microsoft.com/office/drawing/2014/main" id="{A076C950-A616-F266-04C8-DDBF0E2D8B8D}"/>
              </a:ext>
            </a:extLst>
          </p:cNvPr>
          <p:cNvSpPr txBox="1"/>
          <p:nvPr/>
        </p:nvSpPr>
        <p:spPr>
          <a:xfrm>
            <a:off x="72596" y="3564924"/>
            <a:ext cx="1112108"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Antarctica</a:t>
            </a:r>
          </a:p>
        </p:txBody>
      </p:sp>
    </p:spTree>
    <p:extLst>
      <p:ext uri="{BB962C8B-B14F-4D97-AF65-F5344CB8AC3E}">
        <p14:creationId xmlns:p14="http://schemas.microsoft.com/office/powerpoint/2010/main" val="25760370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835" y="212726"/>
            <a:ext cx="7886700" cy="930274"/>
          </a:xfrm>
        </p:spPr>
        <p:txBody>
          <a:bodyPr/>
          <a:lstStyle/>
          <a:p>
            <a:r>
              <a:rPr lang="en-US" dirty="0">
                <a:solidFill>
                  <a:srgbClr val="0000FF"/>
                </a:solidFill>
              </a:rPr>
              <a:t>Known Risks</a:t>
            </a:r>
          </a:p>
        </p:txBody>
      </p:sp>
      <p:sp>
        <p:nvSpPr>
          <p:cNvPr id="3" name="Content Placeholder 2"/>
          <p:cNvSpPr>
            <a:spLocks noGrp="1"/>
          </p:cNvSpPr>
          <p:nvPr>
            <p:ph idx="1"/>
          </p:nvPr>
        </p:nvSpPr>
        <p:spPr>
          <a:xfrm>
            <a:off x="612835" y="1143000"/>
            <a:ext cx="7886700" cy="5486400"/>
          </a:xfrm>
        </p:spPr>
        <p:txBody>
          <a:bodyPr>
            <a:normAutofit lnSpcReduction="10000"/>
          </a:bodyPr>
          <a:lstStyle/>
          <a:p>
            <a:pPr>
              <a:spcBef>
                <a:spcPts val="500"/>
              </a:spcBef>
            </a:pPr>
            <a:r>
              <a:rPr lang="en-US" dirty="0"/>
              <a:t> Increasing sea level</a:t>
            </a:r>
          </a:p>
          <a:p>
            <a:pPr>
              <a:spcBef>
                <a:spcPts val="500"/>
              </a:spcBef>
            </a:pPr>
            <a:endParaRPr lang="en-US" dirty="0"/>
          </a:p>
          <a:p>
            <a:pPr>
              <a:spcBef>
                <a:spcPts val="500"/>
              </a:spcBef>
            </a:pPr>
            <a:r>
              <a:rPr lang="en-US" dirty="0"/>
              <a:t> Increasing hydrological events…  droughts and floods</a:t>
            </a:r>
          </a:p>
          <a:p>
            <a:pPr marL="0" indent="0">
              <a:spcBef>
                <a:spcPts val="500"/>
              </a:spcBef>
              <a:buNone/>
            </a:pPr>
            <a:endParaRPr lang="en-US" dirty="0"/>
          </a:p>
          <a:p>
            <a:pPr>
              <a:spcBef>
                <a:spcPts val="500"/>
              </a:spcBef>
            </a:pPr>
            <a:r>
              <a:rPr lang="en-US" dirty="0"/>
              <a:t> Increasing incidence of high category hurricanes and 	associated storm surges and freshwater flooding</a:t>
            </a:r>
          </a:p>
          <a:p>
            <a:pPr>
              <a:spcBef>
                <a:spcPts val="500"/>
              </a:spcBef>
            </a:pPr>
            <a:endParaRPr lang="en-US" dirty="0"/>
          </a:p>
          <a:p>
            <a:pPr>
              <a:spcBef>
                <a:spcPts val="500"/>
              </a:spcBef>
            </a:pPr>
            <a:r>
              <a:rPr lang="en-US" dirty="0"/>
              <a:t> More heat stress and other health risks</a:t>
            </a:r>
          </a:p>
          <a:p>
            <a:pPr>
              <a:spcBef>
                <a:spcPts val="500"/>
              </a:spcBef>
            </a:pPr>
            <a:endParaRPr lang="en-US" dirty="0"/>
          </a:p>
          <a:p>
            <a:pPr>
              <a:spcBef>
                <a:spcPts val="500"/>
              </a:spcBef>
            </a:pPr>
            <a:r>
              <a:rPr lang="en-US" dirty="0"/>
              <a:t>  Armed conflict</a:t>
            </a:r>
          </a:p>
          <a:p>
            <a:pPr>
              <a:spcBef>
                <a:spcPts val="500"/>
              </a:spcBef>
            </a:pPr>
            <a:endParaRPr lang="en-US" dirty="0"/>
          </a:p>
          <a:p>
            <a:pPr>
              <a:spcBef>
                <a:spcPts val="500"/>
              </a:spcBef>
            </a:pPr>
            <a:endParaRPr lang="en-US" dirty="0"/>
          </a:p>
          <a:p>
            <a:pPr marL="0" indent="0">
              <a:spcBef>
                <a:spcPts val="500"/>
              </a:spcBef>
              <a:buNone/>
            </a:pPr>
            <a:endParaRPr lang="en-US" dirty="0"/>
          </a:p>
          <a:p>
            <a:pPr>
              <a:spcBef>
                <a:spcPts val="500"/>
              </a:spcBef>
            </a:pPr>
            <a:r>
              <a:rPr lang="en-US" dirty="0"/>
              <a:t> Some increase in plant productivity</a:t>
            </a:r>
          </a:p>
          <a:p>
            <a:pPr>
              <a:spcBef>
                <a:spcPts val="500"/>
              </a:spcBef>
            </a:pPr>
            <a:endParaRPr lang="en-US" dirty="0"/>
          </a:p>
          <a:p>
            <a:pPr>
              <a:spcBef>
                <a:spcPts val="500"/>
              </a:spcBef>
            </a:pPr>
            <a:r>
              <a:rPr lang="en-US" dirty="0"/>
              <a:t> Reduction in health problems related to cold weather</a:t>
            </a:r>
          </a:p>
          <a:p>
            <a:pPr marL="0" indent="0">
              <a:buNone/>
            </a:pPr>
            <a:endParaRPr lang="en-US" dirty="0"/>
          </a:p>
          <a:p>
            <a:pPr marL="0" indent="0">
              <a:buNone/>
            </a:pPr>
            <a:endParaRPr lang="en-US" dirty="0"/>
          </a:p>
        </p:txBody>
      </p:sp>
      <p:sp>
        <p:nvSpPr>
          <p:cNvPr id="5" name="TextBox 4"/>
          <p:cNvSpPr txBox="1"/>
          <p:nvPr/>
        </p:nvSpPr>
        <p:spPr>
          <a:xfrm>
            <a:off x="2193985" y="4267200"/>
            <a:ext cx="4724400" cy="569387"/>
          </a:xfrm>
          <a:prstGeom prst="rect">
            <a:avLst/>
          </a:prstGeom>
          <a:noFill/>
        </p:spPr>
        <p:txBody>
          <a:bodyPr wrap="square" rtlCol="0">
            <a:spAutoFit/>
          </a:bodyPr>
          <a:lstStyle/>
          <a:p>
            <a:pPr algn="ctr" fontAlgn="base">
              <a:spcBef>
                <a:spcPct val="0"/>
              </a:spcBef>
              <a:spcAft>
                <a:spcPct val="0"/>
              </a:spcAft>
            </a:pPr>
            <a:r>
              <a:rPr lang="en-US" sz="3100" dirty="0">
                <a:solidFill>
                  <a:srgbClr val="0000FF"/>
                </a:solidFill>
                <a:latin typeface="Arial" panose="020B0604020202020204" pitchFamily="34" charset="0"/>
                <a:cs typeface="Arial" panose="020B0604020202020204" pitchFamily="34" charset="0"/>
              </a:rPr>
              <a:t>Benefits</a:t>
            </a:r>
          </a:p>
        </p:txBody>
      </p:sp>
    </p:spTree>
    <p:extLst>
      <p:ext uri="{BB962C8B-B14F-4D97-AF65-F5344CB8AC3E}">
        <p14:creationId xmlns:p14="http://schemas.microsoft.com/office/powerpoint/2010/main" val="60271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12" end="12"/>
                                            </p:txEl>
                                          </p:spTgt>
                                        </p:tgtEl>
                                        <p:attrNameLst>
                                          <p:attrName>style.visibility</p:attrName>
                                        </p:attrNameLst>
                                      </p:cBhvr>
                                      <p:to>
                                        <p:strVal val="visible"/>
                                      </p:to>
                                    </p:set>
                                    <p:animEffect transition="in" filter="fade">
                                      <p:cBhvr>
                                        <p:cTn id="36" dur="500"/>
                                        <p:tgtEl>
                                          <p:spTgt spid="3">
                                            <p:txEl>
                                              <p:pRg st="12" end="1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14" end="14"/>
                                            </p:txEl>
                                          </p:spTgt>
                                        </p:tgtEl>
                                        <p:attrNameLst>
                                          <p:attrName>style.visibility</p:attrName>
                                        </p:attrNameLst>
                                      </p:cBhvr>
                                      <p:to>
                                        <p:strVal val="visible"/>
                                      </p:to>
                                    </p:set>
                                    <p:animEffect transition="in" filter="fade">
                                      <p:cBhvr>
                                        <p:cTn id="41"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752600" y="1981200"/>
            <a:ext cx="5867400" cy="2677656"/>
          </a:xfrm>
          <a:prstGeom prst="rect">
            <a:avLst/>
          </a:prstGeom>
        </p:spPr>
        <p:txBody>
          <a:bodyPr wrap="square">
            <a:spAutoFit/>
          </a:bodyPr>
          <a:lstStyle/>
          <a:p>
            <a:pPr fontAlgn="base">
              <a:spcBef>
                <a:spcPct val="0"/>
              </a:spcBef>
              <a:spcAft>
                <a:spcPct val="0"/>
              </a:spcAft>
            </a:pPr>
            <a:r>
              <a:rPr lang="en-US" sz="2400" dirty="0">
                <a:solidFill>
                  <a:srgbClr val="0033CC"/>
                </a:solidFill>
                <a:latin typeface="Arial" charset="0"/>
                <a:cs typeface="Arial" charset="0"/>
              </a:rPr>
              <a:t>“Taken as a whole, the range of published evidence indicates that the net damage costs of climate change are likely to be significant and to increase over time.” </a:t>
            </a:r>
          </a:p>
          <a:p>
            <a:pPr fontAlgn="base">
              <a:spcBef>
                <a:spcPct val="0"/>
              </a:spcBef>
              <a:spcAft>
                <a:spcPct val="0"/>
              </a:spcAft>
            </a:pPr>
            <a:endParaRPr lang="en-US" sz="2400" dirty="0">
              <a:solidFill>
                <a:prstClr val="black"/>
              </a:solidFill>
              <a:latin typeface="Arial" charset="0"/>
              <a:cs typeface="Arial" charset="0"/>
            </a:endParaRPr>
          </a:p>
          <a:p>
            <a:pPr fontAlgn="base">
              <a:spcBef>
                <a:spcPct val="0"/>
              </a:spcBef>
              <a:spcAft>
                <a:spcPct val="0"/>
              </a:spcAft>
            </a:pPr>
            <a:r>
              <a:rPr lang="en-US" sz="2400" i="1" dirty="0">
                <a:solidFill>
                  <a:prstClr val="black"/>
                </a:solidFill>
                <a:latin typeface="Arial" charset="0"/>
                <a:cs typeface="Arial" charset="0"/>
              </a:rPr>
              <a:t>- Intergovernmental Panel on Climate 	Change</a:t>
            </a:r>
            <a:r>
              <a:rPr lang="en-US" sz="2400" dirty="0">
                <a:solidFill>
                  <a:prstClr val="black"/>
                </a:solidFill>
                <a:latin typeface="Arial" charset="0"/>
                <a:cs typeface="Arial" charset="0"/>
              </a:rPr>
              <a:t> </a:t>
            </a:r>
          </a:p>
        </p:txBody>
      </p:sp>
    </p:spTree>
    <p:extLst>
      <p:ext uri="{BB962C8B-B14F-4D97-AF65-F5344CB8AC3E}">
        <p14:creationId xmlns:p14="http://schemas.microsoft.com/office/powerpoint/2010/main" val="9759448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ABADA5-78E8-40B6-AFF0-22BD51BE1892}"/>
              </a:ext>
            </a:extLst>
          </p:cNvPr>
          <p:cNvSpPr>
            <a:spLocks noGrp="1"/>
          </p:cNvSpPr>
          <p:nvPr>
            <p:ph type="title"/>
          </p:nvPr>
        </p:nvSpPr>
        <p:spPr/>
        <p:txBody>
          <a:bodyPr/>
          <a:lstStyle/>
          <a:p>
            <a:r>
              <a:rPr lang="en-US" dirty="0"/>
              <a:t>Formal Definition of Risk:</a:t>
            </a:r>
          </a:p>
        </p:txBody>
      </p:sp>
      <p:sp>
        <p:nvSpPr>
          <p:cNvPr id="2" name="TextBox 1">
            <a:extLst>
              <a:ext uri="{FF2B5EF4-FFF2-40B4-BE49-F238E27FC236}">
                <a16:creationId xmlns:a16="http://schemas.microsoft.com/office/drawing/2014/main" id="{4E511659-02C0-24EA-EF86-E0A22C209378}"/>
              </a:ext>
            </a:extLst>
          </p:cNvPr>
          <p:cNvSpPr txBox="1"/>
          <p:nvPr/>
        </p:nvSpPr>
        <p:spPr>
          <a:xfrm>
            <a:off x="558496" y="2781528"/>
            <a:ext cx="82679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Risk</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is the SUM over COST X PROBABILTY</a:t>
            </a:r>
          </a:p>
        </p:txBody>
      </p:sp>
    </p:spTree>
    <p:extLst>
      <p:ext uri="{BB962C8B-B14F-4D97-AF65-F5344CB8AC3E}">
        <p14:creationId xmlns:p14="http://schemas.microsoft.com/office/powerpoint/2010/main" val="533561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F5CEAA3-C1FA-4DC0-B80D-0599BB1F8A51}"/>
              </a:ext>
            </a:extLst>
          </p:cNvPr>
          <p:cNvSpPr txBox="1"/>
          <p:nvPr/>
        </p:nvSpPr>
        <p:spPr>
          <a:xfrm>
            <a:off x="449943" y="5395112"/>
            <a:ext cx="81425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Uncertainty increases risk</a:t>
            </a:r>
          </a:p>
        </p:txBody>
      </p:sp>
      <p:pic>
        <p:nvPicPr>
          <p:cNvPr id="7" name="Picture 6">
            <a:extLst>
              <a:ext uri="{FF2B5EF4-FFF2-40B4-BE49-F238E27FC236}">
                <a16:creationId xmlns:a16="http://schemas.microsoft.com/office/drawing/2014/main" id="{D4A88018-DF97-4951-B797-E4CA53A1D6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006" y="946482"/>
            <a:ext cx="7774159" cy="3693885"/>
          </a:xfrm>
          <a:prstGeom prst="rect">
            <a:avLst/>
          </a:prstGeom>
        </p:spPr>
      </p:pic>
    </p:spTree>
    <p:extLst>
      <p:ext uri="{BB962C8B-B14F-4D97-AF65-F5344CB8AC3E}">
        <p14:creationId xmlns:p14="http://schemas.microsoft.com/office/powerpoint/2010/main" val="378081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91960"/>
          </a:xfrm>
        </p:spPr>
        <p:txBody>
          <a:bodyPr/>
          <a:lstStyle/>
          <a:p>
            <a:r>
              <a:rPr lang="en-US" dirty="0"/>
              <a:t>Climate Risks</a:t>
            </a:r>
          </a:p>
        </p:txBody>
      </p:sp>
      <p:sp>
        <p:nvSpPr>
          <p:cNvPr id="6" name="Content Placeholder 5"/>
          <p:cNvSpPr>
            <a:spLocks noGrp="1"/>
          </p:cNvSpPr>
          <p:nvPr>
            <p:ph idx="1"/>
          </p:nvPr>
        </p:nvSpPr>
        <p:spPr/>
        <p:txBody>
          <a:bodyPr/>
          <a:lstStyle/>
          <a:p>
            <a:r>
              <a:rPr lang="en-US" dirty="0"/>
              <a:t>  No one really directly cares whether the world will warm up by 	3-5 C (nor should they)</a:t>
            </a:r>
          </a:p>
          <a:p>
            <a:r>
              <a:rPr lang="en-US" dirty="0"/>
              <a:t>  We care about real risks: Heat waves, wild fires, hurricanes, 	droughts, floods, etc.</a:t>
            </a:r>
          </a:p>
          <a:p>
            <a:r>
              <a:rPr lang="en-US" dirty="0"/>
              <a:t>  We need to quantify these risks, including uncertainty, to 	position ourselves to make intelligent choices</a:t>
            </a:r>
          </a:p>
          <a:p>
            <a:r>
              <a:rPr lang="en-US" dirty="0"/>
              <a:t>  Insurance is one instrument for quantifying risk, but it is not 	currently even accounting for climate change that has 	already occurred</a:t>
            </a:r>
          </a:p>
          <a:p>
            <a:r>
              <a:rPr lang="en-US" i="1" dirty="0"/>
              <a:t> </a:t>
            </a:r>
            <a:r>
              <a:rPr lang="en-US" dirty="0"/>
              <a:t>Science is positioned to make rapid progress in quantifying 	climate risk</a:t>
            </a:r>
          </a:p>
        </p:txBody>
      </p:sp>
    </p:spTree>
    <p:extLst>
      <p:ext uri="{BB962C8B-B14F-4D97-AF65-F5344CB8AC3E}">
        <p14:creationId xmlns:p14="http://schemas.microsoft.com/office/powerpoint/2010/main" val="247641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94810"/>
            <a:ext cx="8229600" cy="770391"/>
          </a:xfrm>
        </p:spPr>
        <p:txBody>
          <a:bodyPr/>
          <a:lstStyle/>
          <a:p>
            <a:r>
              <a:rPr lang="en-US" sz="2800" dirty="0">
                <a:solidFill>
                  <a:srgbClr val="0000FF"/>
                </a:solidFill>
              </a:rPr>
              <a:t>Why Climate Risk is Dominated by Extreme Events:</a:t>
            </a:r>
          </a:p>
        </p:txBody>
      </p:sp>
      <p:sp>
        <p:nvSpPr>
          <p:cNvPr id="3" name="Content Placeholder 2"/>
          <p:cNvSpPr>
            <a:spLocks noGrp="1"/>
          </p:cNvSpPr>
          <p:nvPr>
            <p:ph idx="1"/>
          </p:nvPr>
        </p:nvSpPr>
        <p:spPr>
          <a:xfrm>
            <a:off x="457200" y="1055916"/>
            <a:ext cx="8229600" cy="1745341"/>
          </a:xfrm>
        </p:spPr>
        <p:txBody>
          <a:bodyPr/>
          <a:lstStyle/>
          <a:p>
            <a:pPr>
              <a:spcBef>
                <a:spcPts val="2400"/>
              </a:spcBef>
              <a:buSzPct val="70000"/>
              <a:buBlip>
                <a:blip r:embed="rId2"/>
              </a:buBlip>
            </a:pPr>
            <a:r>
              <a:rPr lang="en-US" sz="2000" dirty="0"/>
              <a:t>Societies are usually well adapted to frequent events (&gt; 1/100 </a:t>
            </a:r>
            <a:r>
              <a:rPr lang="en-US" sz="2000" dirty="0" err="1"/>
              <a:t>yr</a:t>
            </a:r>
            <a:r>
              <a:rPr lang="en-US" sz="2000" dirty="0"/>
              <a:t>)</a:t>
            </a:r>
          </a:p>
          <a:p>
            <a:pPr>
              <a:spcBef>
                <a:spcPts val="2400"/>
              </a:spcBef>
              <a:buSzPct val="70000"/>
              <a:buBlip>
                <a:blip r:embed="rId2"/>
              </a:buBlip>
            </a:pPr>
            <a:r>
              <a:rPr lang="en-US" sz="2000" dirty="0"/>
              <a:t>Societies are often poorly adapted to rare events (&lt; 1/100 </a:t>
            </a:r>
            <a:r>
              <a:rPr lang="en-US" sz="2000" dirty="0" err="1"/>
              <a:t>yr</a:t>
            </a:r>
            <a:r>
              <a:rPr lang="en-US" sz="2000" dirty="0"/>
              <a:t>)</a:t>
            </a:r>
          </a:p>
          <a:p>
            <a:pPr>
              <a:spcBef>
                <a:spcPts val="2400"/>
              </a:spcBef>
              <a:buSzPct val="70000"/>
              <a:buBlip>
                <a:blip r:embed="rId2"/>
              </a:buBlip>
            </a:pPr>
            <a:r>
              <a:rPr lang="en-US" sz="2000" dirty="0"/>
              <a:t>Large cost increases result when &gt; 100-yr events become &lt; 100-yr events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971" y="2797811"/>
            <a:ext cx="6922039" cy="4003805"/>
          </a:xfrm>
          <a:prstGeom prst="rect">
            <a:avLst/>
          </a:prstGeom>
        </p:spPr>
      </p:pic>
      <p:cxnSp>
        <p:nvCxnSpPr>
          <p:cNvPr id="6" name="Straight Connector 5">
            <a:extLst>
              <a:ext uri="{FF2B5EF4-FFF2-40B4-BE49-F238E27FC236}">
                <a16:creationId xmlns:a16="http://schemas.microsoft.com/office/drawing/2014/main" id="{A9259E73-E692-4D73-85EA-78370E75FB21}"/>
              </a:ext>
            </a:extLst>
          </p:cNvPr>
          <p:cNvCxnSpPr>
            <a:cxnSpLocks/>
          </p:cNvCxnSpPr>
          <p:nvPr/>
        </p:nvCxnSpPr>
        <p:spPr>
          <a:xfrm>
            <a:off x="4857750" y="4702629"/>
            <a:ext cx="0" cy="1583871"/>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561D370-8CBC-463F-8F80-AAE3D4349D24}"/>
              </a:ext>
            </a:extLst>
          </p:cNvPr>
          <p:cNvSpPr txBox="1"/>
          <p:nvPr/>
        </p:nvSpPr>
        <p:spPr>
          <a:xfrm>
            <a:off x="5045529" y="5617418"/>
            <a:ext cx="16573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Largest slope</a:t>
            </a:r>
          </a:p>
        </p:txBody>
      </p:sp>
      <p:cxnSp>
        <p:nvCxnSpPr>
          <p:cNvPr id="10" name="Straight Arrow Connector 9">
            <a:extLst>
              <a:ext uri="{FF2B5EF4-FFF2-40B4-BE49-F238E27FC236}">
                <a16:creationId xmlns:a16="http://schemas.microsoft.com/office/drawing/2014/main" id="{EAB0F412-01AD-4406-A6D1-B03107801F5D}"/>
              </a:ext>
            </a:extLst>
          </p:cNvPr>
          <p:cNvCxnSpPr/>
          <p:nvPr/>
        </p:nvCxnSpPr>
        <p:spPr>
          <a:xfrm flipH="1" flipV="1">
            <a:off x="4963886" y="5404757"/>
            <a:ext cx="718457" cy="30207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683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33CC"/>
                </a:solidFill>
                <a:effectLst>
                  <a:outerShdw blurRad="38100" dist="38100" dir="2700000" algn="tl">
                    <a:srgbClr val="000000">
                      <a:alpha val="43137"/>
                    </a:srgbClr>
                  </a:outerShdw>
                </a:effectLst>
                <a:latin typeface="Arial" pitchFamily="34" charset="0"/>
                <a:cs typeface="Arial" pitchFamily="34" charset="0"/>
              </a:rPr>
              <a:t>Summary of Main Points</a:t>
            </a:r>
          </a:p>
        </p:txBody>
      </p:sp>
      <p:sp>
        <p:nvSpPr>
          <p:cNvPr id="3" name="Content Placeholder 2"/>
          <p:cNvSpPr>
            <a:spLocks noGrp="1"/>
          </p:cNvSpPr>
          <p:nvPr>
            <p:ph idx="1"/>
          </p:nvPr>
        </p:nvSpPr>
        <p:spPr>
          <a:xfrm>
            <a:off x="457200" y="1447800"/>
            <a:ext cx="8229600" cy="5105400"/>
          </a:xfrm>
        </p:spPr>
        <p:txBody>
          <a:bodyPr>
            <a:normAutofit/>
          </a:bodyPr>
          <a:lstStyle/>
          <a:p>
            <a:pPr>
              <a:buSzPct val="70000"/>
              <a:buBlip>
                <a:blip r:embed="rId2"/>
              </a:buBlip>
            </a:pPr>
            <a:r>
              <a:rPr lang="en-US" dirty="0">
                <a:latin typeface="Arial" pitchFamily="34" charset="0"/>
                <a:cs typeface="Arial" pitchFamily="34" charset="0"/>
              </a:rPr>
              <a:t>Several aspects of climate science are 	well established</a:t>
            </a:r>
          </a:p>
          <a:p>
            <a:pPr marL="0" indent="0">
              <a:buSzPct val="70000"/>
              <a:buNone/>
            </a:pPr>
            <a:endParaRPr lang="en-US" dirty="0">
              <a:latin typeface="Arial" pitchFamily="34" charset="0"/>
              <a:cs typeface="Arial" pitchFamily="34" charset="0"/>
            </a:endParaRPr>
          </a:p>
          <a:p>
            <a:pPr>
              <a:buSzPct val="70000"/>
              <a:buBlip>
                <a:blip r:embed="rId2"/>
              </a:buBlip>
            </a:pPr>
            <a:r>
              <a:rPr lang="en-US" dirty="0">
                <a:latin typeface="Arial" pitchFamily="34" charset="0"/>
                <a:cs typeface="Arial" pitchFamily="34" charset="0"/>
              </a:rPr>
              <a:t>Earth’s climate is strongly bounded but 	shows strong sensitivity within the 	bounds</a:t>
            </a:r>
          </a:p>
          <a:p>
            <a:pPr>
              <a:buSzPct val="70000"/>
              <a:buNone/>
            </a:pPr>
            <a:endParaRPr lang="en-US" dirty="0">
              <a:latin typeface="Arial" pitchFamily="34" charset="0"/>
              <a:cs typeface="Arial" pitchFamily="34" charset="0"/>
            </a:endParaRPr>
          </a:p>
          <a:p>
            <a:pPr>
              <a:buSzPct val="70000"/>
              <a:buBlip>
                <a:blip r:embed="rId2"/>
              </a:buBlip>
            </a:pPr>
            <a:r>
              <a:rPr lang="en-US" dirty="0">
                <a:latin typeface="Arial" pitchFamily="34" charset="0"/>
                <a:cs typeface="Arial" pitchFamily="34" charset="0"/>
              </a:rPr>
              <a:t>Climate science dates back well into the 	19</a:t>
            </a:r>
            <a:r>
              <a:rPr lang="en-US" baseline="30000" dirty="0">
                <a:latin typeface="Arial" pitchFamily="34" charset="0"/>
                <a:cs typeface="Arial" pitchFamily="34" charset="0"/>
              </a:rPr>
              <a:t>th</a:t>
            </a:r>
            <a:r>
              <a:rPr lang="en-US" dirty="0">
                <a:latin typeface="Arial" pitchFamily="34" charset="0"/>
                <a:cs typeface="Arial" pitchFamily="34" charset="0"/>
              </a:rPr>
              <a:t> century and is well established</a:t>
            </a:r>
          </a:p>
          <a:p>
            <a:pPr>
              <a:buSzPct val="70000"/>
              <a:buNone/>
            </a:pPr>
            <a:endParaRPr lang="en-US" dirty="0"/>
          </a:p>
        </p:txBody>
      </p:sp>
    </p:spTree>
    <p:extLst>
      <p:ext uri="{BB962C8B-B14F-4D97-AF65-F5344CB8AC3E}">
        <p14:creationId xmlns:p14="http://schemas.microsoft.com/office/powerpoint/2010/main" val="147659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ox(i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ox(in)">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33CC"/>
                </a:solidFill>
                <a:effectLst>
                  <a:outerShdw blurRad="38100" dist="38100" dir="2700000" algn="tl">
                    <a:srgbClr val="000000">
                      <a:alpha val="43137"/>
                    </a:srgbClr>
                  </a:outerShdw>
                </a:effectLst>
                <a:latin typeface="Arial" pitchFamily="34" charset="0"/>
                <a:cs typeface="Arial" pitchFamily="34" charset="0"/>
              </a:rPr>
              <a:t>Summary of Main Points</a:t>
            </a:r>
          </a:p>
        </p:txBody>
      </p:sp>
      <p:sp>
        <p:nvSpPr>
          <p:cNvPr id="3" name="Content Placeholder 2"/>
          <p:cNvSpPr>
            <a:spLocks noGrp="1"/>
          </p:cNvSpPr>
          <p:nvPr>
            <p:ph idx="1"/>
          </p:nvPr>
        </p:nvSpPr>
        <p:spPr>
          <a:xfrm>
            <a:off x="457200" y="1417638"/>
            <a:ext cx="8229600" cy="5308282"/>
          </a:xfrm>
        </p:spPr>
        <p:txBody>
          <a:bodyPr>
            <a:normAutofit fontScale="77500" lnSpcReduction="20000"/>
          </a:bodyPr>
          <a:lstStyle/>
          <a:p>
            <a:pPr>
              <a:buSzPct val="70000"/>
              <a:buBlip>
                <a:blip r:embed="rId2"/>
              </a:buBlip>
            </a:pPr>
            <a:r>
              <a:rPr lang="en-US" dirty="0">
                <a:latin typeface="Arial" pitchFamily="34" charset="0"/>
                <a:cs typeface="Arial" pitchFamily="34" charset="0"/>
              </a:rPr>
              <a:t>Earth’s greenhouse effect triples the amount of radiation absorbed by the surface though it is regulated by trace gases comprising no more than 0.04% of the mass of the atmosphere. The concentration of CO</a:t>
            </a:r>
            <a:r>
              <a:rPr lang="en-US" baseline="-25000" dirty="0">
                <a:latin typeface="Arial" pitchFamily="34" charset="0"/>
                <a:cs typeface="Arial" pitchFamily="34" charset="0"/>
              </a:rPr>
              <a:t>2</a:t>
            </a:r>
            <a:r>
              <a:rPr lang="en-US" dirty="0">
                <a:latin typeface="Arial" pitchFamily="34" charset="0"/>
                <a:cs typeface="Arial" pitchFamily="34" charset="0"/>
              </a:rPr>
              <a:t> has increased by ~45% since the dawn of the industrial revolution</a:t>
            </a:r>
          </a:p>
          <a:p>
            <a:pPr marL="0" indent="0">
              <a:buSzPct val="70000"/>
              <a:buNone/>
            </a:pPr>
            <a:endParaRPr lang="en-US" dirty="0">
              <a:latin typeface="Arial" pitchFamily="34" charset="0"/>
              <a:cs typeface="Arial" pitchFamily="34" charset="0"/>
            </a:endParaRPr>
          </a:p>
          <a:p>
            <a:pPr>
              <a:buSzPct val="70000"/>
              <a:buBlip>
                <a:blip r:embed="rId2"/>
              </a:buBlip>
            </a:pPr>
            <a:r>
              <a:rPr lang="en-US" dirty="0">
                <a:latin typeface="Arial" pitchFamily="34" charset="0"/>
                <a:cs typeface="Arial" pitchFamily="34" charset="0"/>
              </a:rPr>
              <a:t>Beginning with the calculations of Arrhenius more than 100 years ago, simple models predict an increase in global mean surface temperature of around 3 </a:t>
            </a:r>
            <a:r>
              <a:rPr lang="en-US" baseline="30000" dirty="0" err="1">
                <a:latin typeface="Arial" pitchFamily="34" charset="0"/>
                <a:cs typeface="Arial" pitchFamily="34" charset="0"/>
              </a:rPr>
              <a:t>o</a:t>
            </a:r>
            <a:r>
              <a:rPr lang="en-US" dirty="0" err="1">
                <a:latin typeface="Arial" pitchFamily="34" charset="0"/>
                <a:cs typeface="Arial" pitchFamily="34" charset="0"/>
              </a:rPr>
              <a:t>C</a:t>
            </a:r>
            <a:r>
              <a:rPr lang="en-US" dirty="0">
                <a:latin typeface="Arial" pitchFamily="34" charset="0"/>
                <a:cs typeface="Arial" pitchFamily="34" charset="0"/>
              </a:rPr>
              <a:t> for each doubling of CO</a:t>
            </a:r>
            <a:r>
              <a:rPr lang="en-US" baseline="-25000" dirty="0">
                <a:latin typeface="Arial" pitchFamily="34" charset="0"/>
                <a:cs typeface="Arial" pitchFamily="34" charset="0"/>
              </a:rPr>
              <a:t>2</a:t>
            </a:r>
            <a:r>
              <a:rPr lang="en-US" dirty="0">
                <a:latin typeface="Arial" pitchFamily="34" charset="0"/>
                <a:cs typeface="Arial" pitchFamily="34" charset="0"/>
              </a:rPr>
              <a:t>. These are consistent with the results of global climate models</a:t>
            </a:r>
          </a:p>
          <a:p>
            <a:pPr>
              <a:buSzPct val="70000"/>
              <a:buBlip>
                <a:blip r:embed="rId2"/>
              </a:buBlip>
            </a:pPr>
            <a:endParaRPr lang="en-US" dirty="0">
              <a:latin typeface="Arial" pitchFamily="34" charset="0"/>
              <a:cs typeface="Arial" pitchFamily="34" charset="0"/>
            </a:endParaRPr>
          </a:p>
          <a:p>
            <a:pPr>
              <a:buSzPct val="70000"/>
              <a:buBlip>
                <a:blip r:embed="rId2"/>
              </a:buBlip>
            </a:pPr>
            <a:r>
              <a:rPr lang="en-US" dirty="0">
                <a:latin typeface="Arial" pitchFamily="34" charset="0"/>
                <a:cs typeface="Arial" pitchFamily="34" charset="0"/>
              </a:rPr>
              <a:t>Long atmospheric lifetime (~1000 years) of CO</a:t>
            </a:r>
            <a:r>
              <a:rPr lang="en-US" baseline="-25000" dirty="0">
                <a:latin typeface="Arial" pitchFamily="34" charset="0"/>
                <a:cs typeface="Arial" pitchFamily="34" charset="0"/>
              </a:rPr>
              <a:t>2</a:t>
            </a:r>
            <a:r>
              <a:rPr lang="en-US" dirty="0">
                <a:latin typeface="Arial" pitchFamily="34" charset="0"/>
                <a:cs typeface="Arial" pitchFamily="34" charset="0"/>
              </a:rPr>
              <a:t> limits window of time in which serious risks could be curtailed</a:t>
            </a:r>
          </a:p>
          <a:p>
            <a:pPr>
              <a:buSzPct val="70000"/>
              <a:buNone/>
            </a:pPr>
            <a:endParaRPr lang="en-US" dirty="0"/>
          </a:p>
        </p:txBody>
      </p:sp>
    </p:spTree>
    <p:extLst>
      <p:ext uri="{BB962C8B-B14F-4D97-AF65-F5344CB8AC3E}">
        <p14:creationId xmlns:p14="http://schemas.microsoft.com/office/powerpoint/2010/main" val="17289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ox(i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ox(in)">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33CC"/>
                </a:solidFill>
                <a:effectLst>
                  <a:outerShdw blurRad="38100" dist="38100" dir="2700000" algn="tl">
                    <a:srgbClr val="000000">
                      <a:alpha val="43137"/>
                    </a:srgbClr>
                  </a:outerShdw>
                </a:effectLst>
                <a:latin typeface="Arial" pitchFamily="34" charset="0"/>
                <a:cs typeface="Arial" pitchFamily="34" charset="0"/>
              </a:rPr>
              <a:t>Summary of Main Points</a:t>
            </a:r>
          </a:p>
        </p:txBody>
      </p:sp>
      <p:sp>
        <p:nvSpPr>
          <p:cNvPr id="3" name="Content Placeholder 2"/>
          <p:cNvSpPr>
            <a:spLocks noGrp="1"/>
          </p:cNvSpPr>
          <p:nvPr>
            <p:ph idx="1"/>
          </p:nvPr>
        </p:nvSpPr>
        <p:spPr>
          <a:xfrm>
            <a:off x="457200" y="1447800"/>
            <a:ext cx="8229600" cy="5105400"/>
          </a:xfrm>
        </p:spPr>
        <p:txBody>
          <a:bodyPr>
            <a:normAutofit/>
          </a:bodyPr>
          <a:lstStyle/>
          <a:p>
            <a:pPr>
              <a:spcBef>
                <a:spcPts val="1200"/>
              </a:spcBef>
              <a:buSzPct val="70000"/>
              <a:buBlip>
                <a:blip r:embed="rId2"/>
              </a:buBlip>
            </a:pPr>
            <a:r>
              <a:rPr lang="en-US" dirty="0">
                <a:latin typeface="Arial" pitchFamily="34" charset="0"/>
                <a:cs typeface="Arial" pitchFamily="34" charset="0"/>
              </a:rPr>
              <a:t>We are altering the composition of our 	atmosphere at considerable risk to 	ourselves and to future generations</a:t>
            </a:r>
          </a:p>
          <a:p>
            <a:pPr>
              <a:spcBef>
                <a:spcPts val="1200"/>
              </a:spcBef>
              <a:buSzPct val="70000"/>
              <a:buBlip>
                <a:blip r:embed="rId2"/>
              </a:buBlip>
            </a:pPr>
            <a:endParaRPr lang="en-US" dirty="0">
              <a:latin typeface="Arial" pitchFamily="34" charset="0"/>
              <a:cs typeface="Arial" pitchFamily="34" charset="0"/>
            </a:endParaRPr>
          </a:p>
          <a:p>
            <a:pPr>
              <a:spcBef>
                <a:spcPts val="1200"/>
              </a:spcBef>
              <a:buSzPct val="70000"/>
              <a:buBlip>
                <a:blip r:embed="rId2"/>
              </a:buBlip>
            </a:pPr>
            <a:r>
              <a:rPr lang="en-US" dirty="0">
                <a:latin typeface="Arial" pitchFamily="34" charset="0"/>
                <a:cs typeface="Arial" pitchFamily="34" charset="0"/>
              </a:rPr>
              <a:t>Climate change is felt mostly through 	extreme events, like heat </a:t>
            </a:r>
            <a:r>
              <a:rPr lang="en-US">
                <a:latin typeface="Arial" pitchFamily="34" charset="0"/>
                <a:cs typeface="Arial" pitchFamily="34" charset="0"/>
              </a:rPr>
              <a:t>waves, 	hurricanes</a:t>
            </a:r>
            <a:r>
              <a:rPr lang="en-US" dirty="0">
                <a:latin typeface="Arial" pitchFamily="34" charset="0"/>
                <a:cs typeface="Arial" pitchFamily="34" charset="0"/>
              </a:rPr>
              <a:t>, floods</a:t>
            </a:r>
            <a:r>
              <a:rPr lang="en-US">
                <a:latin typeface="Arial" pitchFamily="34" charset="0"/>
                <a:cs typeface="Arial" pitchFamily="34" charset="0"/>
              </a:rPr>
              <a:t>, and </a:t>
            </a:r>
            <a:r>
              <a:rPr lang="en-US" dirty="0">
                <a:latin typeface="Arial" pitchFamily="34" charset="0"/>
                <a:cs typeface="Arial" pitchFamily="34" charset="0"/>
              </a:rPr>
              <a:t>wildfires</a:t>
            </a:r>
          </a:p>
          <a:p>
            <a:pPr>
              <a:buSzPct val="70000"/>
              <a:buNone/>
            </a:pPr>
            <a:endParaRPr lang="en-US" dirty="0"/>
          </a:p>
        </p:txBody>
      </p:sp>
    </p:spTree>
    <p:extLst>
      <p:ext uri="{BB962C8B-B14F-4D97-AF65-F5344CB8AC3E}">
        <p14:creationId xmlns:p14="http://schemas.microsoft.com/office/powerpoint/2010/main" val="206523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ox(in)">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98170" y="274955"/>
            <a:ext cx="6667500" cy="6267450"/>
          </a:xfrm>
          <a:prstGeom prst="rect">
            <a:avLst/>
          </a:prstGeom>
        </p:spPr>
      </p:pic>
      <p:sp>
        <p:nvSpPr>
          <p:cNvPr id="2" name="TextBox 1"/>
          <p:cNvSpPr txBox="1"/>
          <p:nvPr/>
        </p:nvSpPr>
        <p:spPr>
          <a:xfrm>
            <a:off x="7508240" y="3515360"/>
            <a:ext cx="1452880" cy="923330"/>
          </a:xfrm>
          <a:prstGeom prst="rect">
            <a:avLst/>
          </a:prstGeom>
          <a:noFill/>
        </p:spPr>
        <p:txBody>
          <a:bodyPr wrap="square" rtlCol="0">
            <a:spAutoFit/>
          </a:bodyPr>
          <a:lstStyle/>
          <a:p>
            <a:r>
              <a:rPr lang="en-US" dirty="0">
                <a:solidFill>
                  <a:srgbClr val="0000FF"/>
                </a:solidFill>
                <a:latin typeface="Arial" panose="020B0604020202020204" pitchFamily="34" charset="0"/>
                <a:cs typeface="Arial" panose="020B0604020202020204" pitchFamily="34" charset="0"/>
              </a:rPr>
              <a:t>~ 20,000 years before present</a:t>
            </a:r>
          </a:p>
        </p:txBody>
      </p:sp>
    </p:spTree>
    <p:extLst>
      <p:ext uri="{BB962C8B-B14F-4D97-AF65-F5344CB8AC3E}">
        <p14:creationId xmlns:p14="http://schemas.microsoft.com/office/powerpoint/2010/main" val="727807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Image:Post-Glacial Sea Level.png">
            <a:hlinkClick r:id="rId3"/>
          </p:cNvPr>
          <p:cNvPicPr>
            <a:picLocks noChangeAspect="1" noChangeArrowheads="1"/>
          </p:cNvPicPr>
          <p:nvPr/>
        </p:nvPicPr>
        <p:blipFill>
          <a:blip r:embed="rId4" cstate="print"/>
          <a:srcRect/>
          <a:stretch>
            <a:fillRect/>
          </a:stretch>
        </p:blipFill>
        <p:spPr bwMode="auto">
          <a:xfrm>
            <a:off x="866209" y="733718"/>
            <a:ext cx="7621519" cy="5201920"/>
          </a:xfrm>
          <a:prstGeom prst="rect">
            <a:avLst/>
          </a:prstGeom>
          <a:noFill/>
          <a:ln w="9525">
            <a:noFill/>
            <a:miter lim="800000"/>
            <a:headEnd/>
            <a:tailEnd/>
          </a:ln>
        </p:spPr>
      </p:pic>
    </p:spTree>
    <p:extLst>
      <p:ext uri="{BB962C8B-B14F-4D97-AF65-F5344CB8AC3E}">
        <p14:creationId xmlns:p14="http://schemas.microsoft.com/office/powerpoint/2010/main" val="20326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2751826" cy="2773362"/>
          </a:xfrm>
        </p:spPr>
        <p:txBody>
          <a:bodyPr>
            <a:normAutofit/>
          </a:bodyPr>
          <a:lstStyle/>
          <a:p>
            <a:pPr algn="ctr" eaLnBrk="1" hangingPunct="1">
              <a:defRPr/>
            </a:pPr>
            <a:r>
              <a:rPr lang="en-US" sz="28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Climate Forcing by Orbital Variations (1912)</a:t>
            </a:r>
          </a:p>
        </p:txBody>
      </p:sp>
      <p:pic>
        <p:nvPicPr>
          <p:cNvPr id="23555" name="Picture 2" descr="C:\Users\Kerry Emaanuel\Class\CLIMATE\milankovitch.gif"/>
          <p:cNvPicPr>
            <a:picLocks noChangeAspect="1" noChangeArrowheads="1"/>
          </p:cNvPicPr>
          <p:nvPr/>
        </p:nvPicPr>
        <p:blipFill>
          <a:blip r:embed="rId3" cstate="print"/>
          <a:srcRect/>
          <a:stretch>
            <a:fillRect/>
          </a:stretch>
        </p:blipFill>
        <p:spPr bwMode="auto">
          <a:xfrm>
            <a:off x="3733800" y="152400"/>
            <a:ext cx="5148263" cy="6618288"/>
          </a:xfrm>
          <a:prstGeom prst="rect">
            <a:avLst/>
          </a:prstGeom>
          <a:noFill/>
          <a:ln w="9525">
            <a:noFill/>
            <a:miter lim="800000"/>
            <a:headEnd/>
            <a:tailEnd/>
          </a:ln>
        </p:spPr>
      </p:pic>
      <p:pic>
        <p:nvPicPr>
          <p:cNvPr id="23556" name="Picture 3" descr="C:\Users\Kerry Emaanuel\Class\CLIMATE\280px-MilutinMilankovic.png"/>
          <p:cNvPicPr>
            <a:picLocks noChangeAspect="1" noChangeArrowheads="1"/>
          </p:cNvPicPr>
          <p:nvPr/>
        </p:nvPicPr>
        <p:blipFill>
          <a:blip r:embed="rId4" cstate="print"/>
          <a:srcRect/>
          <a:stretch>
            <a:fillRect/>
          </a:stretch>
        </p:blipFill>
        <p:spPr bwMode="auto">
          <a:xfrm>
            <a:off x="685800" y="3048000"/>
            <a:ext cx="2062163" cy="3019425"/>
          </a:xfrm>
          <a:prstGeom prst="rect">
            <a:avLst/>
          </a:prstGeom>
          <a:noFill/>
          <a:ln w="9525">
            <a:noFill/>
            <a:miter lim="800000"/>
            <a:headEnd/>
            <a:tailEnd/>
          </a:ln>
        </p:spPr>
      </p:pic>
      <p:sp>
        <p:nvSpPr>
          <p:cNvPr id="23557" name="TextBox 4"/>
          <p:cNvSpPr txBox="1">
            <a:spLocks noChangeArrowheads="1"/>
          </p:cNvSpPr>
          <p:nvPr/>
        </p:nvSpPr>
        <p:spPr bwMode="auto">
          <a:xfrm>
            <a:off x="152400" y="6248400"/>
            <a:ext cx="3200400" cy="366713"/>
          </a:xfrm>
          <a:prstGeom prst="rect">
            <a:avLst/>
          </a:prstGeom>
          <a:noFill/>
          <a:ln w="9525">
            <a:noFill/>
            <a:miter lim="800000"/>
            <a:headEnd/>
            <a:tailEnd/>
          </a:ln>
        </p:spPr>
        <p:txBody>
          <a:bodyPr>
            <a:spAutoFit/>
          </a:bodyPr>
          <a:lstStyle/>
          <a:p>
            <a:r>
              <a:rPr lang="en-US" b="1">
                <a:solidFill>
                  <a:prstClr val="black"/>
                </a:solidFill>
              </a:rPr>
              <a:t>Milutin Milanković, 1879-1958</a:t>
            </a:r>
            <a:endParaRPr lang="en-US">
              <a:solidFill>
                <a:prstClr val="black"/>
              </a:solidFill>
            </a:endParaRPr>
          </a:p>
        </p:txBody>
      </p:sp>
    </p:spTree>
    <p:extLst>
      <p:ext uri="{BB962C8B-B14F-4D97-AF65-F5344CB8AC3E}">
        <p14:creationId xmlns:p14="http://schemas.microsoft.com/office/powerpoint/2010/main" val="1538949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descr="313_508_F2"/>
          <p:cNvPicPr>
            <a:picLocks noChangeAspect="1" noChangeArrowheads="1"/>
          </p:cNvPicPr>
          <p:nvPr/>
        </p:nvPicPr>
        <p:blipFill>
          <a:blip r:embed="rId3" cstate="print"/>
          <a:srcRect t="66206" r="21001"/>
          <a:stretch>
            <a:fillRect/>
          </a:stretch>
        </p:blipFill>
        <p:spPr bwMode="auto">
          <a:xfrm>
            <a:off x="152400" y="1295400"/>
            <a:ext cx="8610600" cy="2922588"/>
          </a:xfrm>
          <a:prstGeom prst="rect">
            <a:avLst/>
          </a:prstGeom>
          <a:noFill/>
          <a:ln w="9525">
            <a:noFill/>
            <a:miter lim="800000"/>
            <a:headEnd/>
            <a:tailEnd/>
          </a:ln>
        </p:spPr>
      </p:pic>
      <p:sp>
        <p:nvSpPr>
          <p:cNvPr id="198662" name="Text Box 6"/>
          <p:cNvSpPr txBox="1">
            <a:spLocks noChangeArrowheads="1"/>
          </p:cNvSpPr>
          <p:nvPr/>
        </p:nvSpPr>
        <p:spPr bwMode="auto">
          <a:xfrm>
            <a:off x="1752600" y="4572000"/>
            <a:ext cx="6629400" cy="1004888"/>
          </a:xfrm>
          <a:prstGeom prst="rect">
            <a:avLst/>
          </a:prstGeom>
          <a:noFill/>
          <a:ln w="9525">
            <a:noFill/>
            <a:miter lim="800000"/>
            <a:headEnd/>
            <a:tailEnd/>
          </a:ln>
          <a:effectLst/>
        </p:spPr>
        <p:txBody>
          <a:bodyPr>
            <a:spAutoFit/>
          </a:bodyPr>
          <a:lstStyle/>
          <a:p>
            <a:pPr>
              <a:spcBef>
                <a:spcPct val="50000"/>
              </a:spcBef>
              <a:defRPr/>
            </a:pPr>
            <a:r>
              <a:rPr lang="en-US" sz="2400">
                <a:solidFill>
                  <a:prstClr val="black"/>
                </a:solidFill>
                <a:effectLst>
                  <a:outerShdw blurRad="38100" dist="38100" dir="2700000" algn="tl">
                    <a:srgbClr val="C0C0C0"/>
                  </a:outerShdw>
                </a:effectLst>
              </a:rPr>
              <a:t>Black:  Time rate of change of ice volume</a:t>
            </a:r>
          </a:p>
          <a:p>
            <a:pPr>
              <a:spcBef>
                <a:spcPct val="50000"/>
              </a:spcBef>
              <a:defRPr/>
            </a:pPr>
            <a:r>
              <a:rPr lang="en-US" sz="2400">
                <a:solidFill>
                  <a:srgbClr val="C82004"/>
                </a:solidFill>
                <a:effectLst>
                  <a:outerShdw blurRad="38100" dist="38100" dir="2700000" algn="tl">
                    <a:srgbClr val="C0C0C0"/>
                  </a:outerShdw>
                </a:effectLst>
              </a:rPr>
              <a:t>Red:    Summer high latitude sunlight</a:t>
            </a:r>
          </a:p>
        </p:txBody>
      </p:sp>
      <p:sp>
        <p:nvSpPr>
          <p:cNvPr id="198663" name="Text Box 7"/>
          <p:cNvSpPr txBox="1">
            <a:spLocks noChangeArrowheads="1"/>
          </p:cNvSpPr>
          <p:nvPr/>
        </p:nvSpPr>
        <p:spPr bwMode="auto">
          <a:xfrm>
            <a:off x="381000" y="304800"/>
            <a:ext cx="8305800" cy="830997"/>
          </a:xfrm>
          <a:prstGeom prst="rect">
            <a:avLst/>
          </a:prstGeom>
          <a:noFill/>
          <a:ln w="9525">
            <a:noFill/>
            <a:miter lim="800000"/>
            <a:headEnd/>
            <a:tailEnd/>
          </a:ln>
          <a:effectLst/>
        </p:spPr>
        <p:txBody>
          <a:bodyPr>
            <a:spAutoFit/>
          </a:bodyPr>
          <a:lstStyle/>
          <a:p>
            <a:pPr algn="ctr">
              <a:spcBef>
                <a:spcPct val="50000"/>
              </a:spcBef>
              <a:defRPr/>
            </a:pPr>
            <a:r>
              <a:rPr lang="en-US" sz="2400" b="1" dirty="0">
                <a:solidFill>
                  <a:srgbClr val="0070C0"/>
                </a:solidFill>
                <a:effectLst>
                  <a:outerShdw blurRad="38100" dist="38100" dir="2700000" algn="tl">
                    <a:srgbClr val="C0C0C0"/>
                  </a:outerShdw>
                </a:effectLst>
              </a:rPr>
              <a:t>Strong Correlation between High Latitude Summer Insolation and Ice Volume</a:t>
            </a:r>
          </a:p>
        </p:txBody>
      </p:sp>
      <p:sp>
        <p:nvSpPr>
          <p:cNvPr id="25605" name="TextBox 6"/>
          <p:cNvSpPr txBox="1">
            <a:spLocks noChangeArrowheads="1"/>
          </p:cNvSpPr>
          <p:nvPr/>
        </p:nvSpPr>
        <p:spPr bwMode="auto">
          <a:xfrm>
            <a:off x="5486400" y="6096000"/>
            <a:ext cx="3352800" cy="369888"/>
          </a:xfrm>
          <a:prstGeom prst="rect">
            <a:avLst/>
          </a:prstGeom>
          <a:noFill/>
          <a:ln w="9525">
            <a:noFill/>
            <a:miter lim="800000"/>
            <a:headEnd/>
            <a:tailEnd/>
          </a:ln>
        </p:spPr>
        <p:txBody>
          <a:bodyPr>
            <a:spAutoFit/>
          </a:bodyPr>
          <a:lstStyle/>
          <a:p>
            <a:r>
              <a:rPr lang="en-US">
                <a:solidFill>
                  <a:prstClr val="black"/>
                </a:solidFill>
              </a:rPr>
              <a:t>P. Huybers, </a:t>
            </a:r>
            <a:r>
              <a:rPr lang="en-US" i="1">
                <a:solidFill>
                  <a:prstClr val="black"/>
                </a:solidFill>
              </a:rPr>
              <a:t>Science</a:t>
            </a:r>
            <a:r>
              <a:rPr lang="en-US">
                <a:solidFill>
                  <a:prstClr val="black"/>
                </a:solidFill>
              </a:rPr>
              <a:t>, 2006</a:t>
            </a:r>
          </a:p>
        </p:txBody>
      </p:sp>
      <p:sp>
        <p:nvSpPr>
          <p:cNvPr id="6" name="Rectangle 5"/>
          <p:cNvSpPr/>
          <p:nvPr/>
        </p:nvSpPr>
        <p:spPr>
          <a:xfrm>
            <a:off x="0" y="1295400"/>
            <a:ext cx="457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603670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731F91-647F-F188-049B-37DE68EA316F}"/>
              </a:ext>
            </a:extLst>
          </p:cNvPr>
          <p:cNvPicPr>
            <a:picLocks noChangeAspect="1"/>
          </p:cNvPicPr>
          <p:nvPr/>
        </p:nvPicPr>
        <p:blipFill>
          <a:blip r:embed="rId2"/>
          <a:stretch>
            <a:fillRect/>
          </a:stretch>
        </p:blipFill>
        <p:spPr>
          <a:xfrm>
            <a:off x="943747" y="1653359"/>
            <a:ext cx="7429500" cy="4181475"/>
          </a:xfrm>
          <a:prstGeom prst="rect">
            <a:avLst/>
          </a:prstGeom>
        </p:spPr>
      </p:pic>
      <p:sp>
        <p:nvSpPr>
          <p:cNvPr id="3" name="TextBox 2">
            <a:extLst>
              <a:ext uri="{FF2B5EF4-FFF2-40B4-BE49-F238E27FC236}">
                <a16:creationId xmlns:a16="http://schemas.microsoft.com/office/drawing/2014/main" id="{BF0DA605-F955-3B41-1FEA-6F76417C4AA2}"/>
              </a:ext>
            </a:extLst>
          </p:cNvPr>
          <p:cNvSpPr txBox="1"/>
          <p:nvPr/>
        </p:nvSpPr>
        <p:spPr>
          <a:xfrm>
            <a:off x="685800" y="401595"/>
            <a:ext cx="7865076" cy="830997"/>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Fossil of palm leaf from ~65 million years ago, found near Edmonton, Alberta, Canada</a:t>
            </a:r>
          </a:p>
        </p:txBody>
      </p:sp>
    </p:spTree>
    <p:extLst>
      <p:ext uri="{BB962C8B-B14F-4D97-AF65-F5344CB8AC3E}">
        <p14:creationId xmlns:p14="http://schemas.microsoft.com/office/powerpoint/2010/main" val="20363036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2A6F739F-3A09-4ADA-8776-2093663EFD9D}" vid="{40672A34-E831-4C6B-9417-51759A73FF00}"/>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2A6F739F-3A09-4ADA-8776-2093663EFD9D}" vid="{40672A34-E831-4C6B-9417-51759A73FF00}"/>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Ariel2</Template>
  <TotalTime>7746</TotalTime>
  <Words>1354</Words>
  <Application>Microsoft Office PowerPoint</Application>
  <PresentationFormat>On-screen Show (4:3)</PresentationFormat>
  <Paragraphs>174</Paragraphs>
  <Slides>48</Slides>
  <Notes>7</Notes>
  <HiddenSlides>0</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48</vt:i4>
      </vt:variant>
    </vt:vector>
  </HeadingPairs>
  <TitlesOfParts>
    <vt:vector size="64" baseType="lpstr">
      <vt:lpstr>Arial</vt:lpstr>
      <vt:lpstr>Calibri</vt:lpstr>
      <vt:lpstr>Calibri Light</vt:lpstr>
      <vt:lpstr>Frutiger-BlackCn</vt:lpstr>
      <vt:lpstr>LucidaGrande</vt:lpstr>
      <vt:lpstr>Segoe UI</vt:lpstr>
      <vt:lpstr>TimesTen-Roman</vt:lpstr>
      <vt:lpstr>Wingdings 3</vt:lpstr>
      <vt:lpstr>Office Theme</vt:lpstr>
      <vt:lpstr>1_Office Theme</vt:lpstr>
      <vt:lpstr>4_Office Theme</vt:lpstr>
      <vt:lpstr>6_Office Theme</vt:lpstr>
      <vt:lpstr>7_Office Theme</vt:lpstr>
      <vt:lpstr>13_Office Theme</vt:lpstr>
      <vt:lpstr>3_Office Theme</vt:lpstr>
      <vt:lpstr>2_Office Theme</vt:lpstr>
      <vt:lpstr>What We Know About Climate Change</vt:lpstr>
      <vt:lpstr>Program:</vt:lpstr>
      <vt:lpstr>Earth’s Natural Climate Variations</vt:lpstr>
      <vt:lpstr>Last 450 Thousand Years</vt:lpstr>
      <vt:lpstr>PowerPoint Presentation</vt:lpstr>
      <vt:lpstr>PowerPoint Presentation</vt:lpstr>
      <vt:lpstr>Climate Forcing by Orbital Variations (1912)</vt:lpstr>
      <vt:lpstr>PowerPoint Presentation</vt:lpstr>
      <vt:lpstr>PowerPoint Presentation</vt:lpstr>
      <vt:lpstr>PowerPoint Presentation</vt:lpstr>
      <vt:lpstr>PowerPoint Presentation</vt:lpstr>
      <vt:lpstr>The Greenhouse Effect</vt:lpstr>
      <vt:lpstr>PowerPoint Presentation</vt:lpstr>
      <vt:lpstr>PowerPoint Presentation</vt:lpstr>
      <vt:lpstr>PowerPoint Presentation</vt:lpstr>
      <vt:lpstr>Tyndall’s Essential Results:</vt:lpstr>
      <vt:lpstr>PowerPoint Presentation</vt:lpstr>
      <vt:lpstr>PowerPoint Presentation</vt:lpstr>
      <vt:lpstr>Our Influence on Greenhouse Gases</vt:lpstr>
      <vt:lpstr>Svante Arrhenius, 1859-1927</vt:lpstr>
      <vt:lpstr>Global Mean Temperature and CO2</vt:lpstr>
      <vt:lpstr>PowerPoint Presentation</vt:lpstr>
      <vt:lpstr>PowerPoint Presentation</vt:lpstr>
      <vt:lpstr>PowerPoint Presentation</vt:lpstr>
      <vt:lpstr>Other Trends</vt:lpstr>
      <vt:lpstr>Regional mean sea-level trends between January 1993 and October 2019</vt:lpstr>
      <vt:lpstr>PowerPoint Presentation</vt:lpstr>
      <vt:lpstr>PowerPoint Presentation</vt:lpstr>
      <vt:lpstr>PowerPoint Presentation</vt:lpstr>
      <vt:lpstr>Global Climate Models</vt:lpstr>
      <vt:lpstr>20th Century With and Without Human Influences</vt:lpstr>
      <vt:lpstr>The Future</vt:lpstr>
      <vt:lpstr>Sources of Uncertainty</vt:lpstr>
      <vt:lpstr>PowerPoint Presentation</vt:lpstr>
      <vt:lpstr> Estimate of how much global climate will warm as a result of doubling CO2: a probability distribution</vt:lpstr>
      <vt:lpstr>PowerPoint Presentation</vt:lpstr>
      <vt:lpstr>PowerPoint Presentation</vt:lpstr>
      <vt:lpstr>CO2 Will Go Well Beyond Doubling</vt:lpstr>
      <vt:lpstr>PowerPoint Presentation</vt:lpstr>
      <vt:lpstr>Known Risks</vt:lpstr>
      <vt:lpstr>PowerPoint Presentation</vt:lpstr>
      <vt:lpstr>Formal Definition of Risk:</vt:lpstr>
      <vt:lpstr>PowerPoint Presentation</vt:lpstr>
      <vt:lpstr>Climate Risks</vt:lpstr>
      <vt:lpstr>Why Climate Risk is Dominated by Extreme Events:</vt:lpstr>
      <vt:lpstr>Summary of Main Points</vt:lpstr>
      <vt:lpstr>Summary of Main Points</vt:lpstr>
      <vt:lpstr>Summary of Main Points</vt:lpstr>
    </vt:vector>
  </TitlesOfParts>
  <Company>Massachusetts Institute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Kerry Emanuel</dc:creator>
  <cp:lastModifiedBy>Kerry Andrew Emanuel</cp:lastModifiedBy>
  <cp:revision>154</cp:revision>
  <dcterms:created xsi:type="dcterms:W3CDTF">2014-01-27T00:55:57Z</dcterms:created>
  <dcterms:modified xsi:type="dcterms:W3CDTF">2025-04-09T15:05:23Z</dcterms:modified>
</cp:coreProperties>
</file>