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08" r:id="rId4"/>
    <p:sldMasterId id="2147483720" r:id="rId5"/>
  </p:sldMasterIdLst>
  <p:notesMasterIdLst>
    <p:notesMasterId r:id="rId62"/>
  </p:notesMasterIdLst>
  <p:sldIdLst>
    <p:sldId id="263" r:id="rId6"/>
    <p:sldId id="265" r:id="rId7"/>
    <p:sldId id="267" r:id="rId8"/>
    <p:sldId id="268" r:id="rId9"/>
    <p:sldId id="376" r:id="rId10"/>
    <p:sldId id="274" r:id="rId11"/>
    <p:sldId id="387" r:id="rId12"/>
    <p:sldId id="276" r:id="rId13"/>
    <p:sldId id="388" r:id="rId14"/>
    <p:sldId id="278" r:id="rId15"/>
    <p:sldId id="279" r:id="rId16"/>
    <p:sldId id="336" r:id="rId17"/>
    <p:sldId id="340" r:id="rId18"/>
    <p:sldId id="341" r:id="rId19"/>
    <p:sldId id="370" r:id="rId20"/>
    <p:sldId id="351" r:id="rId21"/>
    <p:sldId id="347" r:id="rId22"/>
    <p:sldId id="398" r:id="rId23"/>
    <p:sldId id="399" r:id="rId24"/>
    <p:sldId id="352" r:id="rId25"/>
    <p:sldId id="354" r:id="rId26"/>
    <p:sldId id="348" r:id="rId27"/>
    <p:sldId id="349" r:id="rId28"/>
    <p:sldId id="350" r:id="rId29"/>
    <p:sldId id="372" r:id="rId30"/>
    <p:sldId id="373" r:id="rId31"/>
    <p:sldId id="302" r:id="rId32"/>
    <p:sldId id="394" r:id="rId33"/>
    <p:sldId id="307" r:id="rId34"/>
    <p:sldId id="374" r:id="rId35"/>
    <p:sldId id="308" r:id="rId36"/>
    <p:sldId id="309" r:id="rId37"/>
    <p:sldId id="389" r:id="rId38"/>
    <p:sldId id="390" r:id="rId39"/>
    <p:sldId id="392" r:id="rId40"/>
    <p:sldId id="395" r:id="rId41"/>
    <p:sldId id="396" r:id="rId42"/>
    <p:sldId id="391" r:id="rId43"/>
    <p:sldId id="397" r:id="rId44"/>
    <p:sldId id="317" r:id="rId45"/>
    <p:sldId id="318" r:id="rId46"/>
    <p:sldId id="393" r:id="rId47"/>
    <p:sldId id="319" r:id="rId48"/>
    <p:sldId id="313" r:id="rId49"/>
    <p:sldId id="261" r:id="rId50"/>
    <p:sldId id="362" r:id="rId51"/>
    <p:sldId id="262" r:id="rId52"/>
    <p:sldId id="256" r:id="rId53"/>
    <p:sldId id="257" r:id="rId54"/>
    <p:sldId id="258" r:id="rId55"/>
    <p:sldId id="260" r:id="rId56"/>
    <p:sldId id="303" r:id="rId57"/>
    <p:sldId id="355" r:id="rId58"/>
    <p:sldId id="357" r:id="rId59"/>
    <p:sldId id="358" r:id="rId60"/>
    <p:sldId id="386"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3797" autoAdjust="0"/>
  </p:normalViewPr>
  <p:slideViewPr>
    <p:cSldViewPr snapToGrid="0">
      <p:cViewPr varScale="1">
        <p:scale>
          <a:sx n="75" d="100"/>
          <a:sy n="75" d="100"/>
        </p:scale>
        <p:origin x="1704" y="4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FB9AA-08D5-4CBE-B547-897FA77CA8B7}" type="datetimeFigureOut">
              <a:rPr lang="en-US" smtClean="0"/>
              <a:t>9/14/2016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B48AC-F0A4-4B58-A67F-C05AC42687FF}" type="slidenum">
              <a:rPr lang="en-US" smtClean="0"/>
              <a:t>‹#›</a:t>
            </a:fld>
            <a:endParaRPr lang="en-US"/>
          </a:p>
        </p:txBody>
      </p:sp>
    </p:spTree>
    <p:extLst>
      <p:ext uri="{BB962C8B-B14F-4D97-AF65-F5344CB8AC3E}">
        <p14:creationId xmlns:p14="http://schemas.microsoft.com/office/powerpoint/2010/main" val="1332029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00D8039-63E1-48B0-A8F1-1A9D2B235D88}" type="slidenum">
              <a:rPr lang="en-US" smtClean="0"/>
              <a:pPr/>
              <a:t>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88115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http://www.skepticalscience.com/christy-exaggerates-model-data-discrepancy.html </a:t>
            </a:r>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t>51</a:t>
            </a:fld>
            <a:endParaRPr lang="en-US"/>
          </a:p>
        </p:txBody>
      </p:sp>
    </p:spTree>
    <p:extLst>
      <p:ext uri="{BB962C8B-B14F-4D97-AF65-F5344CB8AC3E}">
        <p14:creationId xmlns:p14="http://schemas.microsoft.com/office/powerpoint/2010/main" val="702412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78E1C3-8CD4-468F-AA41-4EEABCC62DC6}" type="slidenum">
              <a:rPr lang="en-GB"/>
              <a:pPr/>
              <a:t>52</a:t>
            </a:fld>
            <a:endParaRPr lang="en-GB"/>
          </a:p>
        </p:txBody>
      </p:sp>
      <p:sp>
        <p:nvSpPr>
          <p:cNvPr id="514050" name="Rectangle 2"/>
          <p:cNvSpPr>
            <a:spLocks noGrp="1" noRot="1" noChangeAspect="1" noChangeArrowheads="1" noTextEdit="1"/>
          </p:cNvSpPr>
          <p:nvPr>
            <p:ph type="sldImg"/>
          </p:nvPr>
        </p:nvSpPr>
        <p:spPr>
          <a:xfrm>
            <a:off x="1144588" y="685800"/>
            <a:ext cx="4570412" cy="3429000"/>
          </a:xfrm>
          <a:ln/>
        </p:spPr>
      </p:sp>
      <p:sp>
        <p:nvSpPr>
          <p:cNvPr id="514051" name="Rectangle 3"/>
          <p:cNvSpPr>
            <a:spLocks noGrp="1" noChangeArrowheads="1"/>
          </p:cNvSpPr>
          <p:nvPr>
            <p:ph type="body" idx="1"/>
          </p:nvPr>
        </p:nvSpPr>
        <p:spPr>
          <a:xfrm>
            <a:off x="1180207" y="4343704"/>
            <a:ext cx="4500563" cy="4113892"/>
          </a:xfrm>
        </p:spPr>
        <p:txBody>
          <a:bodyPr/>
          <a:lstStyle/>
          <a:p>
            <a:r>
              <a:rPr lang="en-GB"/>
              <a:t>This graph shows how temperature and sea level were closely related in Earth’s history. During the last Ice Age, temperatures were about 6 </a:t>
            </a:r>
            <a:r>
              <a:rPr lang="en-US"/>
              <a:t>ºC colder than now, while sea level was 120 meters lower. During the Pliocene, when it was last significantly warmer than now (by about 2 ºC), sea level was 20-30 meters higher. During the Eocene there was almost no ice on the planet, and sea level was about 70 meters higher.</a:t>
            </a:r>
          </a:p>
          <a:p>
            <a:r>
              <a:rPr lang="en-GB"/>
              <a:t>The history of climate thus sends a strong warning: past climate changes by just a few degrees in global temperature have come with very large sea level changes, by tens of meters. In the long run, this is likely to happen again. The sea level rise by the year 2100 (likely below one meter) is only the small beginning of a much larger rise that will unfold over coming centuries and perhaps millennia, caused by our carbon emissions in this century.</a:t>
            </a:r>
            <a:endParaRPr lang="en-US"/>
          </a:p>
        </p:txBody>
      </p:sp>
    </p:spTree>
    <p:extLst>
      <p:ext uri="{BB962C8B-B14F-4D97-AF65-F5344CB8AC3E}">
        <p14:creationId xmlns:p14="http://schemas.microsoft.com/office/powerpoint/2010/main" val="483299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92713F9-D66A-4421-BAB1-0FBC37875CFB}" type="slidenum">
              <a:rPr lang="en-US" smtClean="0">
                <a:solidFill>
                  <a:prstClr val="black"/>
                </a:solidFill>
              </a:rPr>
              <a:pPr/>
              <a:t>53</a:t>
            </a:fld>
            <a:endParaRPr lang="en-US" smtClean="0">
              <a:solidFill>
                <a:prstClr val="black"/>
              </a:solidFill>
            </a:endParaRPr>
          </a:p>
        </p:txBody>
      </p:sp>
      <p:sp>
        <p:nvSpPr>
          <p:cNvPr id="716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1939409-4BA0-4A04-AFA4-8AB3DCA4195E}" type="slidenum">
              <a:rPr lang="en-US" sz="1200">
                <a:solidFill>
                  <a:prstClr val="black"/>
                </a:solidFill>
              </a:rPr>
              <a:pPr algn="r"/>
              <a:t>53</a:t>
            </a:fld>
            <a:endParaRPr lang="en-US" sz="1200">
              <a:solidFill>
                <a:prstClr val="black"/>
              </a:solidFill>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957973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2C32065-6C2F-4763-A1AA-ED4B38693156}" type="slidenum">
              <a:rPr lang="en-US" smtClean="0">
                <a:solidFill>
                  <a:prstClr val="black"/>
                </a:solidFill>
              </a:rPr>
              <a:pPr/>
              <a:t>5</a:t>
            </a:fld>
            <a:endParaRPr lang="en-US" smtClean="0">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58190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3CA9F3D-3340-4DB1-A4F8-28003B37011B}" type="slidenum">
              <a:rPr lang="en-US" smtClean="0"/>
              <a:pPr/>
              <a:t>6</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50914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http://www.skepticalscience.com/graphics.php?g=46</a:t>
            </a:r>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698953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55B387-3EB6-4A47-AF74-8717047B00BE}" type="slidenum">
              <a:rPr lang="en-GB">
                <a:solidFill>
                  <a:prstClr val="black"/>
                </a:solidFill>
              </a:rPr>
              <a:pPr/>
              <a:t>22</a:t>
            </a:fld>
            <a:endParaRPr lang="en-GB">
              <a:solidFill>
                <a:prstClr val="black"/>
              </a:solidFill>
            </a:endParaRPr>
          </a:p>
        </p:txBody>
      </p:sp>
      <p:sp>
        <p:nvSpPr>
          <p:cNvPr id="460802" name="Rectangle 2"/>
          <p:cNvSpPr>
            <a:spLocks noGrp="1" noRot="1" noChangeAspect="1" noChangeArrowheads="1" noTextEdit="1"/>
          </p:cNvSpPr>
          <p:nvPr>
            <p:ph type="sldImg"/>
          </p:nvPr>
        </p:nvSpPr>
        <p:spPr>
          <a:xfrm>
            <a:off x="1144588" y="685800"/>
            <a:ext cx="4570412" cy="3429000"/>
          </a:xfrm>
          <a:ln/>
        </p:spPr>
      </p:sp>
      <p:sp>
        <p:nvSpPr>
          <p:cNvPr id="460803" name="Rectangle 3"/>
          <p:cNvSpPr>
            <a:spLocks noGrp="1" noChangeArrowheads="1"/>
          </p:cNvSpPr>
          <p:nvPr>
            <p:ph type="body" idx="1"/>
          </p:nvPr>
        </p:nvSpPr>
        <p:spPr/>
        <p:txBody>
          <a:bodyPr lIns="91424" tIns="45712" rIns="91424" bIns="45712">
            <a:normAutofit fontScale="85000" lnSpcReduction="20000"/>
          </a:bodyPr>
          <a:lstStyle/>
          <a:p>
            <a:r>
              <a:rPr lang="de-DE" b="1">
                <a:latin typeface="Frutiger-BlackCn" charset="0"/>
              </a:rPr>
              <a:t>Abbildung 4.3-1</a:t>
            </a:r>
          </a:p>
          <a:p>
            <a:r>
              <a:rPr lang="de-DE">
                <a:latin typeface="TimesTen-Roman" charset="0"/>
              </a:rPr>
              <a:t>Aragonitsättigung und</a:t>
            </a:r>
          </a:p>
          <a:p>
            <a:r>
              <a:rPr lang="de-DE">
                <a:latin typeface="TimesTen-Roman" charset="0"/>
              </a:rPr>
              <a:t>gegenwärtige Riffstandorte</a:t>
            </a:r>
          </a:p>
          <a:p>
            <a:r>
              <a:rPr lang="de-DE">
                <a:latin typeface="TimesTen-Roman" charset="0"/>
              </a:rPr>
              <a:t>von Warmwasserkorallen</a:t>
            </a:r>
          </a:p>
          <a:p>
            <a:r>
              <a:rPr lang="de-DE">
                <a:latin typeface="TimesTen-Roman" charset="0"/>
              </a:rPr>
              <a:t>(blaue Punkte). (a)</a:t>
            </a:r>
          </a:p>
          <a:p>
            <a:r>
              <a:rPr lang="de-DE">
                <a:latin typeface="TimesTen-Roman" charset="0"/>
              </a:rPr>
              <a:t>vorindustrielle Werte</a:t>
            </a:r>
          </a:p>
          <a:p>
            <a:r>
              <a:rPr lang="de-DE">
                <a:latin typeface="TimesTen-Roman" charset="0"/>
              </a:rPr>
              <a:t>(ca. 1870, atmosphärische</a:t>
            </a:r>
          </a:p>
          <a:p>
            <a:r>
              <a:rPr lang="de-DE">
                <a:latin typeface="TimesTen-Roman" charset="0"/>
              </a:rPr>
              <a:t>CO2-Konzentration</a:t>
            </a:r>
          </a:p>
          <a:p>
            <a:r>
              <a:rPr lang="de-DE">
                <a:latin typeface="TimesTen-Roman" charset="0"/>
              </a:rPr>
              <a:t>280 ppm), (b) Gegenwart</a:t>
            </a:r>
          </a:p>
          <a:p>
            <a:r>
              <a:rPr lang="de-DE">
                <a:latin typeface="TimesTen-Roman" charset="0"/>
              </a:rPr>
              <a:t>(ca. 2005, 375 ppm CO2), (c)</a:t>
            </a:r>
          </a:p>
          <a:p>
            <a:r>
              <a:rPr lang="de-DE">
                <a:latin typeface="TimesTen-Roman" charset="0"/>
              </a:rPr>
              <a:t>Zukunft (ca. 2065, 517 ppm</a:t>
            </a:r>
          </a:p>
          <a:p>
            <a:r>
              <a:rPr lang="de-DE">
                <a:latin typeface="TimesTen-Roman" charset="0"/>
              </a:rPr>
              <a:t>CO2). Der Grad der</a:t>
            </a:r>
          </a:p>
          <a:p>
            <a:r>
              <a:rPr lang="de-DE">
                <a:latin typeface="TimesTen-Roman" charset="0"/>
              </a:rPr>
              <a:t>Aragonitsättigung (</a:t>
            </a:r>
            <a:r>
              <a:rPr lang="de-DE">
                <a:latin typeface="LucidaGrande" charset="0"/>
              </a:rPr>
              <a:t>Ù</a:t>
            </a:r>
            <a:r>
              <a:rPr lang="de-DE">
                <a:latin typeface="TimesTen-Roman" charset="0"/>
              </a:rPr>
              <a:t>)</a:t>
            </a:r>
          </a:p>
          <a:p>
            <a:r>
              <a:rPr lang="de-DE">
                <a:latin typeface="TimesTen-Roman" charset="0"/>
              </a:rPr>
              <a:t>bezeichnet das relative</a:t>
            </a:r>
          </a:p>
          <a:p>
            <a:r>
              <a:rPr lang="de-DE">
                <a:latin typeface="TimesTen-Roman" charset="0"/>
              </a:rPr>
              <a:t>Verhältnis zwischen dem</a:t>
            </a:r>
          </a:p>
          <a:p>
            <a:r>
              <a:rPr lang="de-DE">
                <a:latin typeface="TimesTen-Roman" charset="0"/>
              </a:rPr>
              <a:t>Produkt der Konzentrationen</a:t>
            </a:r>
          </a:p>
          <a:p>
            <a:r>
              <a:rPr lang="de-DE">
                <a:latin typeface="TimesTen-Roman" charset="0"/>
              </a:rPr>
              <a:t>von Kalzium- und</a:t>
            </a:r>
          </a:p>
          <a:p>
            <a:r>
              <a:rPr lang="de-DE">
                <a:latin typeface="TimesTen-Roman" charset="0"/>
              </a:rPr>
              <a:t>Karbonationen und dem</a:t>
            </a:r>
          </a:p>
          <a:p>
            <a:r>
              <a:rPr lang="de-DE">
                <a:latin typeface="TimesTen-Roman" charset="0"/>
              </a:rPr>
              <a:t>Löslichkeitsprodukt für</a:t>
            </a:r>
          </a:p>
          <a:p>
            <a:r>
              <a:rPr lang="de-DE">
                <a:latin typeface="TimesTen-Roman" charset="0"/>
              </a:rPr>
              <a:t>Aragonit. Standorte mit</a:t>
            </a:r>
          </a:p>
          <a:p>
            <a:r>
              <a:rPr lang="de-DE">
                <a:latin typeface="TimesTen-Roman" charset="0"/>
              </a:rPr>
              <a:t>einer Aragonitsättigung</a:t>
            </a:r>
          </a:p>
          <a:p>
            <a:r>
              <a:rPr lang="de-DE">
                <a:latin typeface="TimesTen-Roman" charset="0"/>
              </a:rPr>
              <a:t>unterhalb von 3,5 sind nur</a:t>
            </a:r>
          </a:p>
          <a:p>
            <a:r>
              <a:rPr lang="de-DE">
                <a:latin typeface="TimesTen-Roman" charset="0"/>
              </a:rPr>
              <a:t>noch bedingt für riffbildende</a:t>
            </a:r>
          </a:p>
          <a:p>
            <a:r>
              <a:rPr lang="de-DE">
                <a:latin typeface="TimesTen-Roman" charset="0"/>
              </a:rPr>
              <a:t>Warmwasserkorallen</a:t>
            </a:r>
          </a:p>
          <a:p>
            <a:r>
              <a:rPr lang="de-DE">
                <a:latin typeface="TimesTen-Roman" charset="0"/>
              </a:rPr>
              <a:t>geeignet (marginal),</a:t>
            </a:r>
          </a:p>
          <a:p>
            <a:r>
              <a:rPr lang="de-DE">
                <a:latin typeface="TimesTen-Roman" charset="0"/>
              </a:rPr>
              <a:t>unterhalb von 3 sind sie</a:t>
            </a:r>
          </a:p>
          <a:p>
            <a:r>
              <a:rPr lang="de-DE">
                <a:latin typeface="TimesTen-Roman" charset="0"/>
              </a:rPr>
              <a:t>ungeeignet.</a:t>
            </a:r>
          </a:p>
          <a:p>
            <a:r>
              <a:rPr lang="de-DE">
                <a:latin typeface="TimesTen-Roman" charset="0"/>
              </a:rPr>
              <a:t>Quelle: Steffen et al., 2004</a:t>
            </a:r>
            <a:endParaRPr lang="de-DE">
              <a:latin typeface="Frutiger-BlackCn" charset="0"/>
            </a:endParaRPr>
          </a:p>
          <a:p>
            <a:endParaRPr lang="de-DE"/>
          </a:p>
        </p:txBody>
      </p:sp>
    </p:spTree>
    <p:extLst>
      <p:ext uri="{BB962C8B-B14F-4D97-AF65-F5344CB8AC3E}">
        <p14:creationId xmlns:p14="http://schemas.microsoft.com/office/powerpoint/2010/main" val="1156931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Describe </a:t>
            </a:r>
            <a:r>
              <a:rPr lang="en-GB" dirty="0" err="1" smtClean="0"/>
              <a:t>pdf</a:t>
            </a:r>
            <a:r>
              <a:rPr lang="en-GB" dirty="0" smtClean="0"/>
              <a:t>. Reflects</a:t>
            </a:r>
            <a:r>
              <a:rPr lang="en-GB" baseline="0" dirty="0" smtClean="0"/>
              <a:t> post-IPCC knowledge as well as IPCC AR4.</a:t>
            </a:r>
            <a:endParaRPr lang="en-GB" dirty="0"/>
          </a:p>
        </p:txBody>
      </p:sp>
      <p:sp>
        <p:nvSpPr>
          <p:cNvPr id="4" name="Slide Number Placeholder 3"/>
          <p:cNvSpPr>
            <a:spLocks noGrp="1"/>
          </p:cNvSpPr>
          <p:nvPr>
            <p:ph type="sldNum" sz="quarter" idx="10"/>
          </p:nvPr>
        </p:nvSpPr>
        <p:spPr/>
        <p:txBody>
          <a:bodyPr/>
          <a:lstStyle/>
          <a:p>
            <a:pPr>
              <a:defRPr/>
            </a:pPr>
            <a:fld id="{FF44F763-4979-444B-93C0-8B2420FBB9FA}" type="slidenum">
              <a:rPr lang="en-GB">
                <a:solidFill>
                  <a:prstClr val="black"/>
                </a:solidFill>
              </a:rPr>
              <a:pPr>
                <a:defRPr/>
              </a:pPr>
              <a:t>31</a:t>
            </a:fld>
            <a:endParaRPr lang="en-GB">
              <a:solidFill>
                <a:prstClr val="black"/>
              </a:solidFill>
            </a:endParaRPr>
          </a:p>
        </p:txBody>
      </p:sp>
    </p:spTree>
    <p:extLst>
      <p:ext uri="{BB962C8B-B14F-4D97-AF65-F5344CB8AC3E}">
        <p14:creationId xmlns:p14="http://schemas.microsoft.com/office/powerpoint/2010/main" val="1058055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http://tamino.wordpress.com/2011/01/20/how-fast-is-earth-warming/ </a:t>
            </a:r>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t>48</a:t>
            </a:fld>
            <a:endParaRPr lang="en-US"/>
          </a:p>
        </p:txBody>
      </p:sp>
    </p:spTree>
    <p:extLst>
      <p:ext uri="{BB962C8B-B14F-4D97-AF65-F5344CB8AC3E}">
        <p14:creationId xmlns:p14="http://schemas.microsoft.com/office/powerpoint/2010/main" val="1136594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http://www.skepticalscience.com/christy-exaggerates-model-data-discrepancy.html  </a:t>
            </a:r>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t>49</a:t>
            </a:fld>
            <a:endParaRPr lang="en-US"/>
          </a:p>
        </p:txBody>
      </p:sp>
    </p:spTree>
    <p:extLst>
      <p:ext uri="{BB962C8B-B14F-4D97-AF65-F5344CB8AC3E}">
        <p14:creationId xmlns:p14="http://schemas.microsoft.com/office/powerpoint/2010/main" val="1912234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http://www.skepticalscience.com/christy-exaggerates-model-data-discrepancy.html </a:t>
            </a:r>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t>50</a:t>
            </a:fld>
            <a:endParaRPr lang="en-US"/>
          </a:p>
        </p:txBody>
      </p:sp>
    </p:spTree>
    <p:extLst>
      <p:ext uri="{BB962C8B-B14F-4D97-AF65-F5344CB8AC3E}">
        <p14:creationId xmlns:p14="http://schemas.microsoft.com/office/powerpoint/2010/main" val="981520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96442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87716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929749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714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039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71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906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445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764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015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62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252690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010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523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932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470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273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453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318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233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682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17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552250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447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97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344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999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339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4310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2318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077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372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8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89375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3104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7603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6755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4371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6964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07950"/>
            <a:ext cx="9101138" cy="6750050"/>
            <a:chOff x="0" y="68"/>
            <a:chExt cx="5733" cy="4252"/>
          </a:xfrm>
        </p:grpSpPr>
        <p:grpSp>
          <p:nvGrpSpPr>
            <p:cNvPr id="5" name="Group 3"/>
            <p:cNvGrpSpPr>
              <a:grpSpLocks/>
            </p:cNvGrpSpPr>
            <p:nvPr/>
          </p:nvGrpSpPr>
          <p:grpSpPr bwMode="auto">
            <a:xfrm>
              <a:off x="0" y="68"/>
              <a:ext cx="6556" cy="4088"/>
              <a:chOff x="0" y="68"/>
              <a:chExt cx="6556" cy="4088"/>
            </a:xfrm>
          </p:grpSpPr>
          <p:grpSp>
            <p:nvGrpSpPr>
              <p:cNvPr id="37" name="Group 4"/>
              <p:cNvGrpSpPr>
                <a:grpSpLocks/>
              </p:cNvGrpSpPr>
              <p:nvPr userDrawn="1"/>
            </p:nvGrpSpPr>
            <p:grpSpPr bwMode="auto">
              <a:xfrm>
                <a:off x="0" y="144"/>
                <a:ext cx="6556" cy="4012"/>
                <a:chOff x="0" y="144"/>
                <a:chExt cx="6556" cy="4012"/>
              </a:xfrm>
            </p:grpSpPr>
            <p:sp>
              <p:nvSpPr>
                <p:cNvPr id="50" name="Line 5"/>
                <p:cNvSpPr>
                  <a:spLocks noChangeShapeType="1"/>
                </p:cNvSpPr>
                <p:nvPr/>
              </p:nvSpPr>
              <p:spPr bwMode="hidden">
                <a:xfrm rot="-5400000">
                  <a:off x="195"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51" name="Line 6"/>
                <p:cNvSpPr>
                  <a:spLocks noChangeShapeType="1"/>
                </p:cNvSpPr>
                <p:nvPr/>
              </p:nvSpPr>
              <p:spPr bwMode="hidden">
                <a:xfrm rot="-5400000">
                  <a:off x="195"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52" name="Line 7"/>
                <p:cNvSpPr>
                  <a:spLocks noChangeShapeType="1"/>
                </p:cNvSpPr>
                <p:nvPr/>
              </p:nvSpPr>
              <p:spPr bwMode="hidden">
                <a:xfrm rot="-5400000">
                  <a:off x="195" y="141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53" name="Line 8"/>
                <p:cNvSpPr>
                  <a:spLocks noChangeShapeType="1"/>
                </p:cNvSpPr>
                <p:nvPr/>
              </p:nvSpPr>
              <p:spPr bwMode="hidden">
                <a:xfrm rot="-5400000">
                  <a:off x="195" y="1918"/>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54" name="Line 9"/>
                <p:cNvSpPr>
                  <a:spLocks noChangeShapeType="1"/>
                </p:cNvSpPr>
                <p:nvPr/>
              </p:nvSpPr>
              <p:spPr bwMode="hidden">
                <a:xfrm rot="-5400000">
                  <a:off x="195" y="2438"/>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55" name="Line 10"/>
                <p:cNvSpPr>
                  <a:spLocks noChangeShapeType="1"/>
                </p:cNvSpPr>
                <p:nvPr/>
              </p:nvSpPr>
              <p:spPr bwMode="hidden">
                <a:xfrm rot="-5400000">
                  <a:off x="195" y="2939"/>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56" name="Line 11"/>
                <p:cNvSpPr>
                  <a:spLocks noChangeShapeType="1"/>
                </p:cNvSpPr>
                <p:nvPr/>
              </p:nvSpPr>
              <p:spPr bwMode="hidden">
                <a:xfrm rot="-5400000">
                  <a:off x="195" y="3460"/>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57" name="Line 12"/>
                <p:cNvSpPr>
                  <a:spLocks noChangeShapeType="1"/>
                </p:cNvSpPr>
                <p:nvPr/>
              </p:nvSpPr>
              <p:spPr bwMode="hidden">
                <a:xfrm rot="-5400000">
                  <a:off x="195" y="3961"/>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nvGrpSpPr>
                <p:cNvPr id="58" name="Group 13"/>
                <p:cNvGrpSpPr>
                  <a:grpSpLocks/>
                </p:cNvGrpSpPr>
                <p:nvPr userDrawn="1"/>
              </p:nvGrpSpPr>
              <p:grpSpPr bwMode="auto">
                <a:xfrm>
                  <a:off x="483" y="144"/>
                  <a:ext cx="1801" cy="4012"/>
                  <a:chOff x="483" y="144"/>
                  <a:chExt cx="1801" cy="4012"/>
                </a:xfrm>
              </p:grpSpPr>
              <p:grpSp>
                <p:nvGrpSpPr>
                  <p:cNvPr id="207" name="Group 14"/>
                  <p:cNvGrpSpPr>
                    <a:grpSpLocks/>
                  </p:cNvGrpSpPr>
                  <p:nvPr userDrawn="1"/>
                </p:nvGrpSpPr>
                <p:grpSpPr bwMode="auto">
                  <a:xfrm>
                    <a:off x="483" y="144"/>
                    <a:ext cx="975" cy="947"/>
                    <a:chOff x="483" y="144"/>
                    <a:chExt cx="975" cy="947"/>
                  </a:xfrm>
                </p:grpSpPr>
                <p:sp>
                  <p:nvSpPr>
                    <p:cNvPr id="235" name="Line 15"/>
                    <p:cNvSpPr>
                      <a:spLocks noChangeShapeType="1"/>
                    </p:cNvSpPr>
                    <p:nvPr/>
                  </p:nvSpPr>
                  <p:spPr bwMode="hidden">
                    <a:xfrm>
                      <a:off x="483"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36" name="Line 16"/>
                    <p:cNvSpPr>
                      <a:spLocks noChangeShapeType="1"/>
                    </p:cNvSpPr>
                    <p:nvPr/>
                  </p:nvSpPr>
                  <p:spPr bwMode="hidden">
                    <a:xfrm>
                      <a:off x="984"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37" name="Line 17"/>
                    <p:cNvSpPr>
                      <a:spLocks noChangeShapeType="1"/>
                    </p:cNvSpPr>
                    <p:nvPr/>
                  </p:nvSpPr>
                  <p:spPr bwMode="hidden">
                    <a:xfrm>
                      <a:off x="984"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38" name="Line 18"/>
                    <p:cNvSpPr>
                      <a:spLocks noChangeShapeType="1"/>
                    </p:cNvSpPr>
                    <p:nvPr/>
                  </p:nvSpPr>
                  <p:spPr bwMode="hidden">
                    <a:xfrm>
                      <a:off x="483"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39" name="Line 19"/>
                    <p:cNvSpPr>
                      <a:spLocks noChangeShapeType="1"/>
                    </p:cNvSpPr>
                    <p:nvPr/>
                  </p:nvSpPr>
                  <p:spPr bwMode="hidden">
                    <a:xfrm rot="-5400000">
                      <a:off x="734"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40" name="Line 20"/>
                    <p:cNvSpPr>
                      <a:spLocks noChangeShapeType="1"/>
                    </p:cNvSpPr>
                    <p:nvPr/>
                  </p:nvSpPr>
                  <p:spPr bwMode="hidden">
                    <a:xfrm rot="-5400000">
                      <a:off x="1263"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41" name="Line 21"/>
                    <p:cNvSpPr>
                      <a:spLocks noChangeShapeType="1"/>
                    </p:cNvSpPr>
                    <p:nvPr/>
                  </p:nvSpPr>
                  <p:spPr bwMode="hidden">
                    <a:xfrm rot="-5400000">
                      <a:off x="1263"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42" name="Line 22"/>
                    <p:cNvSpPr>
                      <a:spLocks noChangeShapeType="1"/>
                    </p:cNvSpPr>
                    <p:nvPr/>
                  </p:nvSpPr>
                  <p:spPr bwMode="hidden">
                    <a:xfrm rot="-5400000">
                      <a:off x="734"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208" name="Group 23"/>
                  <p:cNvGrpSpPr>
                    <a:grpSpLocks/>
                  </p:cNvGrpSpPr>
                  <p:nvPr/>
                </p:nvGrpSpPr>
                <p:grpSpPr bwMode="auto">
                  <a:xfrm>
                    <a:off x="604" y="1166"/>
                    <a:ext cx="1680" cy="947"/>
                    <a:chOff x="288" y="528"/>
                    <a:chExt cx="1680" cy="1632"/>
                  </a:xfrm>
                </p:grpSpPr>
                <p:sp>
                  <p:nvSpPr>
                    <p:cNvPr id="227" name="Line 24"/>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28" name="Line 25"/>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29" name="Line 26"/>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30" name="Line 27"/>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31" name="Line 28"/>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32" name="Line 29"/>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33" name="Line 30"/>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34" name="Line 31"/>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209" name="Group 32"/>
                  <p:cNvGrpSpPr>
                    <a:grpSpLocks/>
                  </p:cNvGrpSpPr>
                  <p:nvPr/>
                </p:nvGrpSpPr>
                <p:grpSpPr bwMode="auto">
                  <a:xfrm>
                    <a:off x="604" y="2187"/>
                    <a:ext cx="1680" cy="947"/>
                    <a:chOff x="288" y="528"/>
                    <a:chExt cx="1680" cy="1632"/>
                  </a:xfrm>
                </p:grpSpPr>
                <p:sp>
                  <p:nvSpPr>
                    <p:cNvPr id="219" name="Line 33"/>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20" name="Line 34"/>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21" name="Line 35"/>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22" name="Line 36"/>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23" name="Line 37"/>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24" name="Line 38"/>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25" name="Line 39"/>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26" name="Line 40"/>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210" name="Group 41"/>
                  <p:cNvGrpSpPr>
                    <a:grpSpLocks/>
                  </p:cNvGrpSpPr>
                  <p:nvPr/>
                </p:nvGrpSpPr>
                <p:grpSpPr bwMode="auto">
                  <a:xfrm>
                    <a:off x="604" y="3209"/>
                    <a:ext cx="1680" cy="947"/>
                    <a:chOff x="288" y="528"/>
                    <a:chExt cx="1680" cy="1632"/>
                  </a:xfrm>
                </p:grpSpPr>
                <p:sp>
                  <p:nvSpPr>
                    <p:cNvPr id="211" name="Line 42"/>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12" name="Line 43"/>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13" name="Line 44"/>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14" name="Line 45"/>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15" name="Line 46"/>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16" name="Line 47"/>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17" name="Line 48"/>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18" name="Line 49"/>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grpSp>
              <p:nvGrpSpPr>
                <p:cNvPr id="59" name="Group 50"/>
                <p:cNvGrpSpPr>
                  <a:grpSpLocks/>
                </p:cNvGrpSpPr>
                <p:nvPr userDrawn="1"/>
              </p:nvGrpSpPr>
              <p:grpSpPr bwMode="auto">
                <a:xfrm>
                  <a:off x="1551" y="144"/>
                  <a:ext cx="1801" cy="4012"/>
                  <a:chOff x="1551" y="144"/>
                  <a:chExt cx="1801" cy="4012"/>
                </a:xfrm>
              </p:grpSpPr>
              <p:grpSp>
                <p:nvGrpSpPr>
                  <p:cNvPr id="171" name="Group 51"/>
                  <p:cNvGrpSpPr>
                    <a:grpSpLocks/>
                  </p:cNvGrpSpPr>
                  <p:nvPr userDrawn="1"/>
                </p:nvGrpSpPr>
                <p:grpSpPr bwMode="auto">
                  <a:xfrm>
                    <a:off x="1551" y="144"/>
                    <a:ext cx="975" cy="947"/>
                    <a:chOff x="1551" y="144"/>
                    <a:chExt cx="975" cy="947"/>
                  </a:xfrm>
                </p:grpSpPr>
                <p:sp>
                  <p:nvSpPr>
                    <p:cNvPr id="199" name="Line 52"/>
                    <p:cNvSpPr>
                      <a:spLocks noChangeShapeType="1"/>
                    </p:cNvSpPr>
                    <p:nvPr/>
                  </p:nvSpPr>
                  <p:spPr bwMode="hidden">
                    <a:xfrm>
                      <a:off x="1551"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00" name="Line 53"/>
                    <p:cNvSpPr>
                      <a:spLocks noChangeShapeType="1"/>
                    </p:cNvSpPr>
                    <p:nvPr/>
                  </p:nvSpPr>
                  <p:spPr bwMode="hidden">
                    <a:xfrm>
                      <a:off x="2052"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01" name="Line 54"/>
                    <p:cNvSpPr>
                      <a:spLocks noChangeShapeType="1"/>
                    </p:cNvSpPr>
                    <p:nvPr/>
                  </p:nvSpPr>
                  <p:spPr bwMode="hidden">
                    <a:xfrm>
                      <a:off x="2052"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02" name="Line 55"/>
                    <p:cNvSpPr>
                      <a:spLocks noChangeShapeType="1"/>
                    </p:cNvSpPr>
                    <p:nvPr/>
                  </p:nvSpPr>
                  <p:spPr bwMode="hidden">
                    <a:xfrm>
                      <a:off x="1551"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03" name="Line 56"/>
                    <p:cNvSpPr>
                      <a:spLocks noChangeShapeType="1"/>
                    </p:cNvSpPr>
                    <p:nvPr/>
                  </p:nvSpPr>
                  <p:spPr bwMode="hidden">
                    <a:xfrm rot="-5400000">
                      <a:off x="1802"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04" name="Line 57"/>
                    <p:cNvSpPr>
                      <a:spLocks noChangeShapeType="1"/>
                    </p:cNvSpPr>
                    <p:nvPr/>
                  </p:nvSpPr>
                  <p:spPr bwMode="hidden">
                    <a:xfrm rot="-5400000">
                      <a:off x="2331"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05" name="Line 58"/>
                    <p:cNvSpPr>
                      <a:spLocks noChangeShapeType="1"/>
                    </p:cNvSpPr>
                    <p:nvPr/>
                  </p:nvSpPr>
                  <p:spPr bwMode="hidden">
                    <a:xfrm rot="-5400000">
                      <a:off x="2331"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06" name="Line 59"/>
                    <p:cNvSpPr>
                      <a:spLocks noChangeShapeType="1"/>
                    </p:cNvSpPr>
                    <p:nvPr/>
                  </p:nvSpPr>
                  <p:spPr bwMode="hidden">
                    <a:xfrm rot="-5400000">
                      <a:off x="1802"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172" name="Group 60"/>
                  <p:cNvGrpSpPr>
                    <a:grpSpLocks/>
                  </p:cNvGrpSpPr>
                  <p:nvPr/>
                </p:nvGrpSpPr>
                <p:grpSpPr bwMode="auto">
                  <a:xfrm>
                    <a:off x="1672" y="1166"/>
                    <a:ext cx="1680" cy="947"/>
                    <a:chOff x="288" y="528"/>
                    <a:chExt cx="1680" cy="1632"/>
                  </a:xfrm>
                </p:grpSpPr>
                <p:sp>
                  <p:nvSpPr>
                    <p:cNvPr id="191" name="Line 61"/>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92" name="Line 62"/>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93" name="Line 63"/>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94" name="Line 64"/>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95" name="Line 65"/>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96" name="Line 66"/>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97" name="Line 67"/>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98" name="Line 68"/>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173" name="Group 69"/>
                  <p:cNvGrpSpPr>
                    <a:grpSpLocks/>
                  </p:cNvGrpSpPr>
                  <p:nvPr/>
                </p:nvGrpSpPr>
                <p:grpSpPr bwMode="auto">
                  <a:xfrm>
                    <a:off x="1672" y="2187"/>
                    <a:ext cx="1680" cy="947"/>
                    <a:chOff x="288" y="528"/>
                    <a:chExt cx="1680" cy="1632"/>
                  </a:xfrm>
                </p:grpSpPr>
                <p:sp>
                  <p:nvSpPr>
                    <p:cNvPr id="183" name="Line 70"/>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84" name="Line 71"/>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85" name="Line 72"/>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86" name="Line 73"/>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87" name="Line 74"/>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88" name="Line 75"/>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89" name="Line 76"/>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90" name="Line 77"/>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174" name="Group 78"/>
                  <p:cNvGrpSpPr>
                    <a:grpSpLocks/>
                  </p:cNvGrpSpPr>
                  <p:nvPr/>
                </p:nvGrpSpPr>
                <p:grpSpPr bwMode="auto">
                  <a:xfrm>
                    <a:off x="1672" y="3209"/>
                    <a:ext cx="1680" cy="947"/>
                    <a:chOff x="288" y="528"/>
                    <a:chExt cx="1680" cy="1632"/>
                  </a:xfrm>
                </p:grpSpPr>
                <p:sp>
                  <p:nvSpPr>
                    <p:cNvPr id="175" name="Line 79"/>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76" name="Line 80"/>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77" name="Line 81"/>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78" name="Line 82"/>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79" name="Line 83"/>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80" name="Line 84"/>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81" name="Line 85"/>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82" name="Line 86"/>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grpSp>
              <p:nvGrpSpPr>
                <p:cNvPr id="60" name="Group 87"/>
                <p:cNvGrpSpPr>
                  <a:grpSpLocks/>
                </p:cNvGrpSpPr>
                <p:nvPr userDrawn="1"/>
              </p:nvGrpSpPr>
              <p:grpSpPr bwMode="auto">
                <a:xfrm>
                  <a:off x="2619" y="144"/>
                  <a:ext cx="1801" cy="4012"/>
                  <a:chOff x="2619" y="144"/>
                  <a:chExt cx="1801" cy="4012"/>
                </a:xfrm>
              </p:grpSpPr>
              <p:grpSp>
                <p:nvGrpSpPr>
                  <p:cNvPr id="135" name="Group 88"/>
                  <p:cNvGrpSpPr>
                    <a:grpSpLocks/>
                  </p:cNvGrpSpPr>
                  <p:nvPr userDrawn="1"/>
                </p:nvGrpSpPr>
                <p:grpSpPr bwMode="auto">
                  <a:xfrm>
                    <a:off x="2619" y="144"/>
                    <a:ext cx="975" cy="947"/>
                    <a:chOff x="2619" y="144"/>
                    <a:chExt cx="975" cy="947"/>
                  </a:xfrm>
                </p:grpSpPr>
                <p:sp>
                  <p:nvSpPr>
                    <p:cNvPr id="163" name="Line 89"/>
                    <p:cNvSpPr>
                      <a:spLocks noChangeShapeType="1"/>
                    </p:cNvSpPr>
                    <p:nvPr/>
                  </p:nvSpPr>
                  <p:spPr bwMode="hidden">
                    <a:xfrm>
                      <a:off x="2619"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64" name="Line 90"/>
                    <p:cNvSpPr>
                      <a:spLocks noChangeShapeType="1"/>
                    </p:cNvSpPr>
                    <p:nvPr/>
                  </p:nvSpPr>
                  <p:spPr bwMode="hidden">
                    <a:xfrm>
                      <a:off x="3120"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65" name="Line 91"/>
                    <p:cNvSpPr>
                      <a:spLocks noChangeShapeType="1"/>
                    </p:cNvSpPr>
                    <p:nvPr/>
                  </p:nvSpPr>
                  <p:spPr bwMode="hidden">
                    <a:xfrm>
                      <a:off x="3120"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66" name="Line 92"/>
                    <p:cNvSpPr>
                      <a:spLocks noChangeShapeType="1"/>
                    </p:cNvSpPr>
                    <p:nvPr/>
                  </p:nvSpPr>
                  <p:spPr bwMode="hidden">
                    <a:xfrm>
                      <a:off x="2619"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67" name="Line 93"/>
                    <p:cNvSpPr>
                      <a:spLocks noChangeShapeType="1"/>
                    </p:cNvSpPr>
                    <p:nvPr/>
                  </p:nvSpPr>
                  <p:spPr bwMode="hidden">
                    <a:xfrm rot="-5400000">
                      <a:off x="2870"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68" name="Line 94"/>
                    <p:cNvSpPr>
                      <a:spLocks noChangeShapeType="1"/>
                    </p:cNvSpPr>
                    <p:nvPr/>
                  </p:nvSpPr>
                  <p:spPr bwMode="hidden">
                    <a:xfrm rot="-5400000">
                      <a:off x="3399"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69" name="Line 95"/>
                    <p:cNvSpPr>
                      <a:spLocks noChangeShapeType="1"/>
                    </p:cNvSpPr>
                    <p:nvPr/>
                  </p:nvSpPr>
                  <p:spPr bwMode="hidden">
                    <a:xfrm rot="-5400000">
                      <a:off x="3399"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70" name="Line 96"/>
                    <p:cNvSpPr>
                      <a:spLocks noChangeShapeType="1"/>
                    </p:cNvSpPr>
                    <p:nvPr/>
                  </p:nvSpPr>
                  <p:spPr bwMode="hidden">
                    <a:xfrm rot="-5400000">
                      <a:off x="2870"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136" name="Group 97"/>
                  <p:cNvGrpSpPr>
                    <a:grpSpLocks/>
                  </p:cNvGrpSpPr>
                  <p:nvPr/>
                </p:nvGrpSpPr>
                <p:grpSpPr bwMode="auto">
                  <a:xfrm>
                    <a:off x="2740" y="1166"/>
                    <a:ext cx="1680" cy="947"/>
                    <a:chOff x="288" y="528"/>
                    <a:chExt cx="1680" cy="1632"/>
                  </a:xfrm>
                </p:grpSpPr>
                <p:sp>
                  <p:nvSpPr>
                    <p:cNvPr id="155" name="Line 98"/>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56" name="Line 99"/>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57" name="Line 100"/>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58" name="Line 101"/>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59" name="Line 102"/>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60" name="Line 103"/>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61" name="Line 104"/>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62" name="Line 105"/>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137" name="Group 106"/>
                  <p:cNvGrpSpPr>
                    <a:grpSpLocks/>
                  </p:cNvGrpSpPr>
                  <p:nvPr/>
                </p:nvGrpSpPr>
                <p:grpSpPr bwMode="auto">
                  <a:xfrm>
                    <a:off x="2740" y="2187"/>
                    <a:ext cx="1680" cy="947"/>
                    <a:chOff x="288" y="528"/>
                    <a:chExt cx="1680" cy="1632"/>
                  </a:xfrm>
                </p:grpSpPr>
                <p:sp>
                  <p:nvSpPr>
                    <p:cNvPr id="147" name="Line 107"/>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48" name="Line 108"/>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49" name="Line 109"/>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50" name="Line 110"/>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51" name="Line 111"/>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52" name="Line 112"/>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53" name="Line 113"/>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54" name="Line 114"/>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138" name="Group 115"/>
                  <p:cNvGrpSpPr>
                    <a:grpSpLocks/>
                  </p:cNvGrpSpPr>
                  <p:nvPr/>
                </p:nvGrpSpPr>
                <p:grpSpPr bwMode="auto">
                  <a:xfrm>
                    <a:off x="2740" y="3209"/>
                    <a:ext cx="1680" cy="947"/>
                    <a:chOff x="288" y="528"/>
                    <a:chExt cx="1680" cy="1632"/>
                  </a:xfrm>
                </p:grpSpPr>
                <p:sp>
                  <p:nvSpPr>
                    <p:cNvPr id="139" name="Line 116"/>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40" name="Line 117"/>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41" name="Line 118"/>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42" name="Line 119"/>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43" name="Line 120"/>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44" name="Line 121"/>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45" name="Line 122"/>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46" name="Line 123"/>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grpSp>
              <p:nvGrpSpPr>
                <p:cNvPr id="61" name="Group 124"/>
                <p:cNvGrpSpPr>
                  <a:grpSpLocks/>
                </p:cNvGrpSpPr>
                <p:nvPr userDrawn="1"/>
              </p:nvGrpSpPr>
              <p:grpSpPr bwMode="auto">
                <a:xfrm>
                  <a:off x="3687" y="144"/>
                  <a:ext cx="1801" cy="4012"/>
                  <a:chOff x="3687" y="144"/>
                  <a:chExt cx="1801" cy="4012"/>
                </a:xfrm>
              </p:grpSpPr>
              <p:grpSp>
                <p:nvGrpSpPr>
                  <p:cNvPr id="99" name="Group 125"/>
                  <p:cNvGrpSpPr>
                    <a:grpSpLocks/>
                  </p:cNvGrpSpPr>
                  <p:nvPr userDrawn="1"/>
                </p:nvGrpSpPr>
                <p:grpSpPr bwMode="auto">
                  <a:xfrm>
                    <a:off x="3687" y="144"/>
                    <a:ext cx="975" cy="947"/>
                    <a:chOff x="3687" y="144"/>
                    <a:chExt cx="975" cy="947"/>
                  </a:xfrm>
                </p:grpSpPr>
                <p:sp>
                  <p:nvSpPr>
                    <p:cNvPr id="127" name="Line 126"/>
                    <p:cNvSpPr>
                      <a:spLocks noChangeShapeType="1"/>
                    </p:cNvSpPr>
                    <p:nvPr/>
                  </p:nvSpPr>
                  <p:spPr bwMode="hidden">
                    <a:xfrm>
                      <a:off x="3687"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28" name="Line 127"/>
                    <p:cNvSpPr>
                      <a:spLocks noChangeShapeType="1"/>
                    </p:cNvSpPr>
                    <p:nvPr/>
                  </p:nvSpPr>
                  <p:spPr bwMode="hidden">
                    <a:xfrm>
                      <a:off x="4188"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29" name="Line 128"/>
                    <p:cNvSpPr>
                      <a:spLocks noChangeShapeType="1"/>
                    </p:cNvSpPr>
                    <p:nvPr/>
                  </p:nvSpPr>
                  <p:spPr bwMode="hidden">
                    <a:xfrm>
                      <a:off x="4188"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30" name="Line 129"/>
                    <p:cNvSpPr>
                      <a:spLocks noChangeShapeType="1"/>
                    </p:cNvSpPr>
                    <p:nvPr/>
                  </p:nvSpPr>
                  <p:spPr bwMode="hidden">
                    <a:xfrm>
                      <a:off x="3687"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31" name="Line 130"/>
                    <p:cNvSpPr>
                      <a:spLocks noChangeShapeType="1"/>
                    </p:cNvSpPr>
                    <p:nvPr/>
                  </p:nvSpPr>
                  <p:spPr bwMode="hidden">
                    <a:xfrm rot="-5400000">
                      <a:off x="3938"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32" name="Line 131"/>
                    <p:cNvSpPr>
                      <a:spLocks noChangeShapeType="1"/>
                    </p:cNvSpPr>
                    <p:nvPr/>
                  </p:nvSpPr>
                  <p:spPr bwMode="hidden">
                    <a:xfrm rot="-5400000">
                      <a:off x="4467"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33" name="Line 132"/>
                    <p:cNvSpPr>
                      <a:spLocks noChangeShapeType="1"/>
                    </p:cNvSpPr>
                    <p:nvPr/>
                  </p:nvSpPr>
                  <p:spPr bwMode="hidden">
                    <a:xfrm rot="-5400000">
                      <a:off x="4467"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34" name="Line 133"/>
                    <p:cNvSpPr>
                      <a:spLocks noChangeShapeType="1"/>
                    </p:cNvSpPr>
                    <p:nvPr/>
                  </p:nvSpPr>
                  <p:spPr bwMode="hidden">
                    <a:xfrm rot="-5400000">
                      <a:off x="3938"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100" name="Group 134"/>
                  <p:cNvGrpSpPr>
                    <a:grpSpLocks/>
                  </p:cNvGrpSpPr>
                  <p:nvPr/>
                </p:nvGrpSpPr>
                <p:grpSpPr bwMode="auto">
                  <a:xfrm>
                    <a:off x="3808" y="1166"/>
                    <a:ext cx="1680" cy="947"/>
                    <a:chOff x="288" y="528"/>
                    <a:chExt cx="1680" cy="1632"/>
                  </a:xfrm>
                </p:grpSpPr>
                <p:sp>
                  <p:nvSpPr>
                    <p:cNvPr id="119" name="Line 135"/>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20" name="Line 136"/>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21" name="Line 137"/>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22" name="Line 138"/>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23" name="Line 139"/>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24" name="Line 140"/>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25" name="Line 141"/>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26" name="Line 142"/>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101" name="Group 143"/>
                  <p:cNvGrpSpPr>
                    <a:grpSpLocks/>
                  </p:cNvGrpSpPr>
                  <p:nvPr/>
                </p:nvGrpSpPr>
                <p:grpSpPr bwMode="auto">
                  <a:xfrm>
                    <a:off x="3808" y="2187"/>
                    <a:ext cx="1680" cy="947"/>
                    <a:chOff x="288" y="528"/>
                    <a:chExt cx="1680" cy="1632"/>
                  </a:xfrm>
                </p:grpSpPr>
                <p:sp>
                  <p:nvSpPr>
                    <p:cNvPr id="111" name="Line 144"/>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12" name="Line 145"/>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13" name="Line 146"/>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14" name="Line 147"/>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15" name="Line 148"/>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16" name="Line 149"/>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17" name="Line 150"/>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18" name="Line 151"/>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102" name="Group 152"/>
                  <p:cNvGrpSpPr>
                    <a:grpSpLocks/>
                  </p:cNvGrpSpPr>
                  <p:nvPr/>
                </p:nvGrpSpPr>
                <p:grpSpPr bwMode="auto">
                  <a:xfrm>
                    <a:off x="3808" y="3209"/>
                    <a:ext cx="1680" cy="947"/>
                    <a:chOff x="288" y="528"/>
                    <a:chExt cx="1680" cy="1632"/>
                  </a:xfrm>
                </p:grpSpPr>
                <p:sp>
                  <p:nvSpPr>
                    <p:cNvPr id="103" name="Line 153"/>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04" name="Line 154"/>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05" name="Line 155"/>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06" name="Line 156"/>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07" name="Line 157"/>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08" name="Line 158"/>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09" name="Line 159"/>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10" name="Line 160"/>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grpSp>
              <p:nvGrpSpPr>
                <p:cNvPr id="62" name="Group 161"/>
                <p:cNvGrpSpPr>
                  <a:grpSpLocks/>
                </p:cNvGrpSpPr>
                <p:nvPr userDrawn="1"/>
              </p:nvGrpSpPr>
              <p:grpSpPr bwMode="auto">
                <a:xfrm>
                  <a:off x="4755" y="144"/>
                  <a:ext cx="1801" cy="4012"/>
                  <a:chOff x="4755" y="144"/>
                  <a:chExt cx="1801" cy="4012"/>
                </a:xfrm>
              </p:grpSpPr>
              <p:grpSp>
                <p:nvGrpSpPr>
                  <p:cNvPr id="63" name="Group 162"/>
                  <p:cNvGrpSpPr>
                    <a:grpSpLocks/>
                  </p:cNvGrpSpPr>
                  <p:nvPr userDrawn="1"/>
                </p:nvGrpSpPr>
                <p:grpSpPr bwMode="auto">
                  <a:xfrm>
                    <a:off x="4755" y="144"/>
                    <a:ext cx="975" cy="947"/>
                    <a:chOff x="4755" y="144"/>
                    <a:chExt cx="975" cy="947"/>
                  </a:xfrm>
                </p:grpSpPr>
                <p:sp>
                  <p:nvSpPr>
                    <p:cNvPr id="91" name="Line 163"/>
                    <p:cNvSpPr>
                      <a:spLocks noChangeShapeType="1"/>
                    </p:cNvSpPr>
                    <p:nvPr/>
                  </p:nvSpPr>
                  <p:spPr bwMode="hidden">
                    <a:xfrm>
                      <a:off x="4755"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92" name="Line 164"/>
                    <p:cNvSpPr>
                      <a:spLocks noChangeShapeType="1"/>
                    </p:cNvSpPr>
                    <p:nvPr/>
                  </p:nvSpPr>
                  <p:spPr bwMode="hidden">
                    <a:xfrm>
                      <a:off x="5256"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93" name="Line 165"/>
                    <p:cNvSpPr>
                      <a:spLocks noChangeShapeType="1"/>
                    </p:cNvSpPr>
                    <p:nvPr/>
                  </p:nvSpPr>
                  <p:spPr bwMode="hidden">
                    <a:xfrm>
                      <a:off x="5256"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94" name="Line 166"/>
                    <p:cNvSpPr>
                      <a:spLocks noChangeShapeType="1"/>
                    </p:cNvSpPr>
                    <p:nvPr/>
                  </p:nvSpPr>
                  <p:spPr bwMode="hidden">
                    <a:xfrm>
                      <a:off x="4755"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95" name="Line 167"/>
                    <p:cNvSpPr>
                      <a:spLocks noChangeShapeType="1"/>
                    </p:cNvSpPr>
                    <p:nvPr/>
                  </p:nvSpPr>
                  <p:spPr bwMode="hidden">
                    <a:xfrm rot="-5400000">
                      <a:off x="5006"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96" name="Line 168"/>
                    <p:cNvSpPr>
                      <a:spLocks noChangeShapeType="1"/>
                    </p:cNvSpPr>
                    <p:nvPr/>
                  </p:nvSpPr>
                  <p:spPr bwMode="hidden">
                    <a:xfrm rot="-5400000">
                      <a:off x="5535"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97" name="Line 169"/>
                    <p:cNvSpPr>
                      <a:spLocks noChangeShapeType="1"/>
                    </p:cNvSpPr>
                    <p:nvPr/>
                  </p:nvSpPr>
                  <p:spPr bwMode="hidden">
                    <a:xfrm rot="-5400000">
                      <a:off x="5535"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98" name="Line 170"/>
                    <p:cNvSpPr>
                      <a:spLocks noChangeShapeType="1"/>
                    </p:cNvSpPr>
                    <p:nvPr/>
                  </p:nvSpPr>
                  <p:spPr bwMode="hidden">
                    <a:xfrm rot="-5400000">
                      <a:off x="5006"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64" name="Group 171"/>
                  <p:cNvGrpSpPr>
                    <a:grpSpLocks/>
                  </p:cNvGrpSpPr>
                  <p:nvPr/>
                </p:nvGrpSpPr>
                <p:grpSpPr bwMode="auto">
                  <a:xfrm>
                    <a:off x="4876" y="1166"/>
                    <a:ext cx="1680" cy="947"/>
                    <a:chOff x="288" y="528"/>
                    <a:chExt cx="1680" cy="1632"/>
                  </a:xfrm>
                </p:grpSpPr>
                <p:sp>
                  <p:nvSpPr>
                    <p:cNvPr id="83" name="Line 172"/>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84" name="Line 173"/>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85" name="Line 174"/>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86" name="Line 175"/>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87" name="Line 176"/>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88" name="Line 177"/>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89" name="Line 178"/>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90" name="Line 179"/>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65" name="Group 180"/>
                  <p:cNvGrpSpPr>
                    <a:grpSpLocks/>
                  </p:cNvGrpSpPr>
                  <p:nvPr/>
                </p:nvGrpSpPr>
                <p:grpSpPr bwMode="auto">
                  <a:xfrm>
                    <a:off x="4876" y="2187"/>
                    <a:ext cx="1680" cy="947"/>
                    <a:chOff x="288" y="528"/>
                    <a:chExt cx="1680" cy="1632"/>
                  </a:xfrm>
                </p:grpSpPr>
                <p:sp>
                  <p:nvSpPr>
                    <p:cNvPr id="75" name="Line 181"/>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76" name="Line 182"/>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77" name="Line 183"/>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78" name="Line 184"/>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79" name="Line 185"/>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80" name="Line 186"/>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81" name="Line 187"/>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82" name="Line 188"/>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66" name="Group 189"/>
                  <p:cNvGrpSpPr>
                    <a:grpSpLocks/>
                  </p:cNvGrpSpPr>
                  <p:nvPr/>
                </p:nvGrpSpPr>
                <p:grpSpPr bwMode="auto">
                  <a:xfrm>
                    <a:off x="4876" y="3209"/>
                    <a:ext cx="1680" cy="947"/>
                    <a:chOff x="288" y="528"/>
                    <a:chExt cx="1680" cy="1632"/>
                  </a:xfrm>
                </p:grpSpPr>
                <p:sp>
                  <p:nvSpPr>
                    <p:cNvPr id="67" name="Line 190"/>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68" name="Line 191"/>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69" name="Line 192"/>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70" name="Line 193"/>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71" name="Line 194"/>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72" name="Line 195"/>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73" name="Line 196"/>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74" name="Line 197"/>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grpSp>
          <p:grpSp>
            <p:nvGrpSpPr>
              <p:cNvPr id="38" name="Group 198"/>
              <p:cNvGrpSpPr>
                <a:grpSpLocks/>
              </p:cNvGrpSpPr>
              <p:nvPr userDrawn="1"/>
            </p:nvGrpSpPr>
            <p:grpSpPr bwMode="auto">
              <a:xfrm>
                <a:off x="3" y="68"/>
                <a:ext cx="5730" cy="0"/>
                <a:chOff x="3" y="68"/>
                <a:chExt cx="5730" cy="0"/>
              </a:xfrm>
            </p:grpSpPr>
            <p:sp>
              <p:nvSpPr>
                <p:cNvPr id="39" name="Line 199"/>
                <p:cNvSpPr>
                  <a:spLocks noChangeShapeType="1"/>
                </p:cNvSpPr>
                <p:nvPr/>
              </p:nvSpPr>
              <p:spPr bwMode="hidden">
                <a:xfrm rot="-5400000">
                  <a:off x="198"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0" name="Line 200"/>
                <p:cNvSpPr>
                  <a:spLocks noChangeShapeType="1"/>
                </p:cNvSpPr>
                <p:nvPr/>
              </p:nvSpPr>
              <p:spPr bwMode="hidden">
                <a:xfrm rot="-5400000">
                  <a:off x="737"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1" name="Line 201"/>
                <p:cNvSpPr>
                  <a:spLocks noChangeShapeType="1"/>
                </p:cNvSpPr>
                <p:nvPr/>
              </p:nvSpPr>
              <p:spPr bwMode="hidden">
                <a:xfrm rot="-5400000">
                  <a:off x="1266"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2" name="Line 202"/>
                <p:cNvSpPr>
                  <a:spLocks noChangeShapeType="1"/>
                </p:cNvSpPr>
                <p:nvPr/>
              </p:nvSpPr>
              <p:spPr bwMode="hidden">
                <a:xfrm rot="-5400000">
                  <a:off x="1805"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3" name="Line 203"/>
                <p:cNvSpPr>
                  <a:spLocks noChangeShapeType="1"/>
                </p:cNvSpPr>
                <p:nvPr/>
              </p:nvSpPr>
              <p:spPr bwMode="hidden">
                <a:xfrm rot="-5400000">
                  <a:off x="2334"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4" name="Line 204"/>
                <p:cNvSpPr>
                  <a:spLocks noChangeShapeType="1"/>
                </p:cNvSpPr>
                <p:nvPr/>
              </p:nvSpPr>
              <p:spPr bwMode="hidden">
                <a:xfrm rot="-5400000">
                  <a:off x="2873"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5" name="Line 205"/>
                <p:cNvSpPr>
                  <a:spLocks noChangeShapeType="1"/>
                </p:cNvSpPr>
                <p:nvPr/>
              </p:nvSpPr>
              <p:spPr bwMode="hidden">
                <a:xfrm rot="-5400000">
                  <a:off x="3402"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6" name="Line 206"/>
                <p:cNvSpPr>
                  <a:spLocks noChangeShapeType="1"/>
                </p:cNvSpPr>
                <p:nvPr/>
              </p:nvSpPr>
              <p:spPr bwMode="hidden">
                <a:xfrm rot="-5400000">
                  <a:off x="3941"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7" name="Line 207"/>
                <p:cNvSpPr>
                  <a:spLocks noChangeShapeType="1"/>
                </p:cNvSpPr>
                <p:nvPr/>
              </p:nvSpPr>
              <p:spPr bwMode="hidden">
                <a:xfrm rot="-5400000">
                  <a:off x="4470"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8" name="Line 208"/>
                <p:cNvSpPr>
                  <a:spLocks noChangeShapeType="1"/>
                </p:cNvSpPr>
                <p:nvPr/>
              </p:nvSpPr>
              <p:spPr bwMode="hidden">
                <a:xfrm rot="-5400000">
                  <a:off x="5009"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9" name="Line 209"/>
                <p:cNvSpPr>
                  <a:spLocks noChangeShapeType="1"/>
                </p:cNvSpPr>
                <p:nvPr/>
              </p:nvSpPr>
              <p:spPr bwMode="hidden">
                <a:xfrm rot="-5400000">
                  <a:off x="5538"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grpSp>
          <p:nvGrpSpPr>
            <p:cNvPr id="6" name="Group 210"/>
            <p:cNvGrpSpPr>
              <a:grpSpLocks/>
            </p:cNvGrpSpPr>
            <p:nvPr/>
          </p:nvGrpSpPr>
          <p:grpSpPr bwMode="auto">
            <a:xfrm>
              <a:off x="336" y="1200"/>
              <a:ext cx="5088" cy="1056"/>
              <a:chOff x="336" y="1200"/>
              <a:chExt cx="5088" cy="1056"/>
            </a:xfrm>
          </p:grpSpPr>
          <p:sp>
            <p:nvSpPr>
              <p:cNvPr id="32" name="Rectangle 211"/>
              <p:cNvSpPr>
                <a:spLocks noChangeArrowheads="1"/>
              </p:cNvSpPr>
              <p:nvPr/>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33" name="Rectangle 212"/>
              <p:cNvSpPr>
                <a:spLocks noChangeArrowheads="1"/>
              </p:cNvSpPr>
              <p:nvPr/>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34" name="Rectangle 213"/>
              <p:cNvSpPr>
                <a:spLocks noChangeArrowheads="1"/>
              </p:cNvSpPr>
              <p:nvPr/>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35" name="Rectangle 214"/>
              <p:cNvSpPr>
                <a:spLocks noChangeArrowheads="1"/>
              </p:cNvSpPr>
              <p:nvPr/>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36" name="Rectangle 215"/>
              <p:cNvSpPr>
                <a:spLocks noChangeArrowheads="1"/>
              </p:cNvSpPr>
              <p:nvPr/>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grpSp>
        <p:grpSp>
          <p:nvGrpSpPr>
            <p:cNvPr id="7" name="Group 216"/>
            <p:cNvGrpSpPr>
              <a:grpSpLocks/>
            </p:cNvGrpSpPr>
            <p:nvPr/>
          </p:nvGrpSpPr>
          <p:grpSpPr bwMode="auto">
            <a:xfrm>
              <a:off x="192" y="4273"/>
              <a:ext cx="5328" cy="47"/>
              <a:chOff x="192" y="3840"/>
              <a:chExt cx="5328" cy="47"/>
            </a:xfrm>
          </p:grpSpPr>
          <p:grpSp>
            <p:nvGrpSpPr>
              <p:cNvPr id="8" name="Group 217"/>
              <p:cNvGrpSpPr>
                <a:grpSpLocks/>
              </p:cNvGrpSpPr>
              <p:nvPr userDrawn="1"/>
            </p:nvGrpSpPr>
            <p:grpSpPr bwMode="auto">
              <a:xfrm>
                <a:off x="192" y="3840"/>
                <a:ext cx="624" cy="47"/>
                <a:chOff x="624" y="3706"/>
                <a:chExt cx="1056" cy="106"/>
              </a:xfrm>
            </p:grpSpPr>
            <p:sp>
              <p:nvSpPr>
                <p:cNvPr id="30" name="Rectangle 218"/>
                <p:cNvSpPr>
                  <a:spLocks noChangeArrowheads="1"/>
                </p:cNvSpPr>
                <p:nvPr/>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31" name="Rectangle 219"/>
                <p:cNvSpPr>
                  <a:spLocks noChangeArrowheads="1"/>
                </p:cNvSpPr>
                <p:nvPr/>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grpSp>
          <p:grpSp>
            <p:nvGrpSpPr>
              <p:cNvPr id="9" name="Group 220"/>
              <p:cNvGrpSpPr>
                <a:grpSpLocks/>
              </p:cNvGrpSpPr>
              <p:nvPr userDrawn="1"/>
            </p:nvGrpSpPr>
            <p:grpSpPr bwMode="auto">
              <a:xfrm>
                <a:off x="864" y="3840"/>
                <a:ext cx="624" cy="47"/>
                <a:chOff x="624" y="3600"/>
                <a:chExt cx="1056" cy="106"/>
              </a:xfrm>
            </p:grpSpPr>
            <p:sp>
              <p:nvSpPr>
                <p:cNvPr id="28" name="Rectangle 221"/>
                <p:cNvSpPr>
                  <a:spLocks noChangeArrowheads="1"/>
                </p:cNvSpPr>
                <p:nvPr/>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29" name="Rectangle 222"/>
                <p:cNvSpPr>
                  <a:spLocks noChangeArrowheads="1"/>
                </p:cNvSpPr>
                <p:nvPr/>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grpSp>
          <p:grpSp>
            <p:nvGrpSpPr>
              <p:cNvPr id="10" name="Group 223"/>
              <p:cNvGrpSpPr>
                <a:grpSpLocks/>
              </p:cNvGrpSpPr>
              <p:nvPr userDrawn="1"/>
            </p:nvGrpSpPr>
            <p:grpSpPr bwMode="auto">
              <a:xfrm>
                <a:off x="1536" y="3840"/>
                <a:ext cx="624" cy="47"/>
                <a:chOff x="624" y="3706"/>
                <a:chExt cx="1056" cy="106"/>
              </a:xfrm>
            </p:grpSpPr>
            <p:sp>
              <p:nvSpPr>
                <p:cNvPr id="26" name="Rectangle 224"/>
                <p:cNvSpPr>
                  <a:spLocks noChangeArrowheads="1"/>
                </p:cNvSpPr>
                <p:nvPr/>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27" name="Rectangle 225"/>
                <p:cNvSpPr>
                  <a:spLocks noChangeArrowheads="1"/>
                </p:cNvSpPr>
                <p:nvPr/>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grpSp>
          <p:grpSp>
            <p:nvGrpSpPr>
              <p:cNvPr id="11" name="Group 226"/>
              <p:cNvGrpSpPr>
                <a:grpSpLocks/>
              </p:cNvGrpSpPr>
              <p:nvPr userDrawn="1"/>
            </p:nvGrpSpPr>
            <p:grpSpPr bwMode="auto">
              <a:xfrm>
                <a:off x="2208" y="3840"/>
                <a:ext cx="624" cy="47"/>
                <a:chOff x="624" y="3600"/>
                <a:chExt cx="1056" cy="106"/>
              </a:xfrm>
            </p:grpSpPr>
            <p:sp>
              <p:nvSpPr>
                <p:cNvPr id="24" name="Rectangle 227"/>
                <p:cNvSpPr>
                  <a:spLocks noChangeArrowheads="1"/>
                </p:cNvSpPr>
                <p:nvPr/>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25" name="Rectangle 228"/>
                <p:cNvSpPr>
                  <a:spLocks noChangeArrowheads="1"/>
                </p:cNvSpPr>
                <p:nvPr/>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grpSp>
          <p:grpSp>
            <p:nvGrpSpPr>
              <p:cNvPr id="12" name="Group 229"/>
              <p:cNvGrpSpPr>
                <a:grpSpLocks/>
              </p:cNvGrpSpPr>
              <p:nvPr userDrawn="1"/>
            </p:nvGrpSpPr>
            <p:grpSpPr bwMode="auto">
              <a:xfrm>
                <a:off x="2880" y="3840"/>
                <a:ext cx="624" cy="47"/>
                <a:chOff x="624" y="3706"/>
                <a:chExt cx="1056" cy="106"/>
              </a:xfrm>
            </p:grpSpPr>
            <p:sp>
              <p:nvSpPr>
                <p:cNvPr id="22" name="Rectangle 230"/>
                <p:cNvSpPr>
                  <a:spLocks noChangeArrowheads="1"/>
                </p:cNvSpPr>
                <p:nvPr/>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23" name="Rectangle 231"/>
                <p:cNvSpPr>
                  <a:spLocks noChangeArrowheads="1"/>
                </p:cNvSpPr>
                <p:nvPr/>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grpSp>
          <p:grpSp>
            <p:nvGrpSpPr>
              <p:cNvPr id="13" name="Group 232"/>
              <p:cNvGrpSpPr>
                <a:grpSpLocks/>
              </p:cNvGrpSpPr>
              <p:nvPr userDrawn="1"/>
            </p:nvGrpSpPr>
            <p:grpSpPr bwMode="auto">
              <a:xfrm>
                <a:off x="3552" y="3840"/>
                <a:ext cx="624" cy="47"/>
                <a:chOff x="624" y="3600"/>
                <a:chExt cx="1056" cy="106"/>
              </a:xfrm>
            </p:grpSpPr>
            <p:sp>
              <p:nvSpPr>
                <p:cNvPr id="20" name="Rectangle 233"/>
                <p:cNvSpPr>
                  <a:spLocks noChangeArrowheads="1"/>
                </p:cNvSpPr>
                <p:nvPr/>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21" name="Rectangle 234"/>
                <p:cNvSpPr>
                  <a:spLocks noChangeArrowheads="1"/>
                </p:cNvSpPr>
                <p:nvPr/>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grpSp>
          <p:grpSp>
            <p:nvGrpSpPr>
              <p:cNvPr id="14" name="Group 235"/>
              <p:cNvGrpSpPr>
                <a:grpSpLocks/>
              </p:cNvGrpSpPr>
              <p:nvPr userDrawn="1"/>
            </p:nvGrpSpPr>
            <p:grpSpPr bwMode="auto">
              <a:xfrm>
                <a:off x="4224" y="3840"/>
                <a:ext cx="624" cy="47"/>
                <a:chOff x="624" y="3706"/>
                <a:chExt cx="1056" cy="106"/>
              </a:xfrm>
            </p:grpSpPr>
            <p:sp>
              <p:nvSpPr>
                <p:cNvPr id="18" name="Rectangle 236"/>
                <p:cNvSpPr>
                  <a:spLocks noChangeArrowheads="1"/>
                </p:cNvSpPr>
                <p:nvPr/>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19" name="Rectangle 237"/>
                <p:cNvSpPr>
                  <a:spLocks noChangeArrowheads="1"/>
                </p:cNvSpPr>
                <p:nvPr/>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grpSp>
          <p:grpSp>
            <p:nvGrpSpPr>
              <p:cNvPr id="15" name="Group 238"/>
              <p:cNvGrpSpPr>
                <a:grpSpLocks/>
              </p:cNvGrpSpPr>
              <p:nvPr userDrawn="1"/>
            </p:nvGrpSpPr>
            <p:grpSpPr bwMode="auto">
              <a:xfrm>
                <a:off x="4896" y="3840"/>
                <a:ext cx="624" cy="47"/>
                <a:chOff x="624" y="3600"/>
                <a:chExt cx="1056" cy="106"/>
              </a:xfrm>
            </p:grpSpPr>
            <p:sp>
              <p:nvSpPr>
                <p:cNvPr id="16" name="Rectangle 239"/>
                <p:cNvSpPr>
                  <a:spLocks noChangeArrowheads="1"/>
                </p:cNvSpPr>
                <p:nvPr/>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17" name="Rectangle 240"/>
                <p:cNvSpPr>
                  <a:spLocks noChangeArrowheads="1"/>
                </p:cNvSpPr>
                <p:nvPr/>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grpSp>
        </p:grpSp>
      </p:grpSp>
      <p:pic>
        <p:nvPicPr>
          <p:cNvPr id="243" name="Picture 246" descr="posbul1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56113" y="3403600"/>
            <a:ext cx="2460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41" name="Rectangle 241"/>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25842" name="Rectangle 242"/>
          <p:cNvSpPr>
            <a:spLocks noGrp="1" noChangeArrowheads="1"/>
          </p:cNvSpPr>
          <p:nvPr>
            <p:ph type="subTitle" idx="1"/>
          </p:nvPr>
        </p:nvSpPr>
        <p:spPr>
          <a:xfrm>
            <a:off x="1371600" y="3886200"/>
            <a:ext cx="6400800" cy="1752600"/>
          </a:xfrm>
        </p:spPr>
        <p:txBody>
          <a:bodyPr anchor="ctr"/>
          <a:lstStyle>
            <a:lvl1pPr marL="0" indent="0" algn="ctr">
              <a:buFontTx/>
              <a:buNone/>
              <a:defRPr/>
            </a:lvl1pPr>
          </a:lstStyle>
          <a:p>
            <a:r>
              <a:rPr lang="en-US"/>
              <a:t>Click to edit Master subtitle style</a:t>
            </a:r>
          </a:p>
        </p:txBody>
      </p:sp>
      <p:sp>
        <p:nvSpPr>
          <p:cNvPr id="244" name="Date Placeholder 243"/>
          <p:cNvSpPr>
            <a:spLocks noGrp="1" noChangeArrowheads="1"/>
          </p:cNvSpPr>
          <p:nvPr>
            <p:ph type="dt" sz="half" idx="10"/>
          </p:nvPr>
        </p:nvSpPr>
        <p:spPr>
          <a:xfrm>
            <a:off x="685800" y="62484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245" name="Footer Placeholder 244"/>
          <p:cNvSpPr>
            <a:spLocks noGrp="1" noChangeArrowheads="1"/>
          </p:cNvSpPr>
          <p:nvPr>
            <p:ph type="ftr" sz="quarter" idx="11"/>
          </p:nvPr>
        </p:nvSpPr>
        <p:spPr>
          <a:xfrm>
            <a:off x="3124200" y="62484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246" name="Slide Number Placeholder 245"/>
          <p:cNvSpPr>
            <a:spLocks noGrp="1" noChangeArrowheads="1"/>
          </p:cNvSpPr>
          <p:nvPr>
            <p:ph type="sldNum" sz="quarter" idx="12"/>
          </p:nvPr>
        </p:nvSpPr>
        <p:spPr>
          <a:xfrm>
            <a:off x="6553200" y="62484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A3A44A8A-C672-43AD-8EE9-2A93EDE53B3D}"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14798660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5"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5258681E-A4EA-45BF-8462-D786F4F4C1DA}"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42915812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5"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586F32A6-97E3-4EE3-B8C6-B81927BD54F1}"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16727682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7"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95D480C8-0D51-491F-8A3E-5BECDFDFDD68}"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16849588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8"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9"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BCE3C888-C247-48C1-9358-F4FE62EE8BF3}"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879726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t>9/14/2016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352983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4"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5"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C3775D00-76B5-40EF-8221-2D10ADD57CD1}"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36246308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7827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7"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DB3EE73D-963D-4A74-B823-07C147016625}"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40957872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7"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7F0C2A1E-BD10-49FE-9A86-746DFAA2F4E5}"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19237298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5"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081E53E5-09D6-410A-B3C0-D85AFB2BB0BD}"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40826458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5"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12EA2E69-B1C3-4BF9-80C6-C36CA87608BB}"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13258594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smtClean="0"/>
          </a:p>
        </p:txBody>
      </p:sp>
      <p:sp>
        <p:nvSpPr>
          <p:cNvPr id="5"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7"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84E680CA-6080-4E78-A25F-8A9A109ABC33}"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13941003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7"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8"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602BADA5-B55A-4DAF-90EE-A1381BC89E6B}"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3691369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7"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ED182923-7725-4974-ABD6-D477A476CEDE}"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9145191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5"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2254DEC3-985A-4656-BC8D-08A62938F13F}"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173999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t>9/14/2016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58146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4"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5"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ADE877B7-2A46-4AB5-807E-93EB4957AA40}"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3104985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t>9/14/2016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64959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0283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02509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t>9/14/2016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t>‹#›</a:t>
            </a:fld>
            <a:endParaRPr lang="en-US"/>
          </a:p>
        </p:txBody>
      </p:sp>
    </p:spTree>
    <p:extLst>
      <p:ext uri="{BB962C8B-B14F-4D97-AF65-F5344CB8AC3E}">
        <p14:creationId xmlns:p14="http://schemas.microsoft.com/office/powerpoint/2010/main" val="204577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424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73543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AEE95-9E92-41F4-8319-1190A5F976B8}"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0725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59"/>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6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9218626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SzPct val="80000"/>
        <a:buBlip>
          <a:blip r:embed="rId18"/>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upload.wikimedia.org/wikipedia/commons/6/6c/Arrhenius2.jpg"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emf"/></Relationships>
</file>

<file path=ppt/slides/_rels/slide3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51.xml"/><Relationship Id="rId5" Type="http://schemas.openxmlformats.org/officeDocument/2006/relationships/image" Target="../media/image42.png"/><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1/1d/Post-Glacial_Sea_Level.p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Image:John_Tyndall_(scientist).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What We Know About Climate Change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Subtitle 4"/>
          <p:cNvSpPr>
            <a:spLocks noGrp="1"/>
          </p:cNvSpPr>
          <p:nvPr>
            <p:ph type="subTitle" idx="1"/>
          </p:nvPr>
        </p:nvSpPr>
        <p:spPr>
          <a:xfrm>
            <a:off x="1073989" y="4016106"/>
            <a:ext cx="6858000" cy="1655762"/>
          </a:xfrm>
        </p:spPr>
        <p:txBody>
          <a:bodyPr>
            <a:normAutofit/>
          </a:bodyPr>
          <a:lstStyle/>
          <a:p>
            <a:r>
              <a:rPr lang="en-US" sz="2000" dirty="0" smtClean="0">
                <a:solidFill>
                  <a:srgbClr val="0033CC"/>
                </a:solidFill>
                <a:latin typeface="Arial" pitchFamily="34" charset="0"/>
                <a:cs typeface="Arial" pitchFamily="34" charset="0"/>
              </a:rPr>
              <a:t>Kerry Emanuel</a:t>
            </a:r>
          </a:p>
          <a:p>
            <a:r>
              <a:rPr lang="en-US" sz="2000" b="1" dirty="0" smtClean="0">
                <a:solidFill>
                  <a:srgbClr val="0033CC"/>
                </a:solidFill>
              </a:rPr>
              <a:t>Lorenz Center</a:t>
            </a:r>
          </a:p>
          <a:p>
            <a:r>
              <a:rPr lang="en-US" sz="2000" dirty="0" smtClean="0">
                <a:solidFill>
                  <a:srgbClr val="0033CC"/>
                </a:solidFill>
                <a:latin typeface="Arial" pitchFamily="34" charset="0"/>
                <a:cs typeface="Arial" pitchFamily="34" charset="0"/>
              </a:rPr>
              <a:t>Department of Earth, Atmospheric, and Planetary Sciences, MIT</a:t>
            </a:r>
            <a:endParaRPr lang="en-US" sz="2000"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89493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00600" cy="2544762"/>
          </a:xfrm>
        </p:spPr>
        <p:txBody>
          <a:bodyPr/>
          <a:lstStyle/>
          <a:p>
            <a:r>
              <a:rPr lang="en-US" sz="4000" dirty="0" err="1" smtClean="0">
                <a:solidFill>
                  <a:srgbClr val="0033CC"/>
                </a:solidFill>
                <a:effectLst>
                  <a:outerShdw blurRad="38100" dist="38100" dir="2700000" algn="tl">
                    <a:srgbClr val="000000">
                      <a:alpha val="43137"/>
                    </a:srgbClr>
                  </a:outerShdw>
                </a:effectLst>
              </a:rPr>
              <a:t>Svante</a:t>
            </a:r>
            <a:r>
              <a:rPr lang="en-US" sz="4000" dirty="0" smtClean="0">
                <a:solidFill>
                  <a:srgbClr val="0033CC"/>
                </a:solidFill>
                <a:effectLst>
                  <a:outerShdw blurRad="38100" dist="38100" dir="2700000" algn="tl">
                    <a:srgbClr val="000000">
                      <a:alpha val="43137"/>
                    </a:srgbClr>
                  </a:outerShdw>
                </a:effectLst>
              </a:rPr>
              <a:t> Arrhenius, 1859-1927</a:t>
            </a:r>
            <a:endParaRPr lang="en-US" sz="4000" dirty="0">
              <a:solidFill>
                <a:srgbClr val="0033CC"/>
              </a:solidFill>
              <a:effectLst>
                <a:outerShdw blurRad="38100" dist="38100" dir="2700000" algn="tl">
                  <a:srgbClr val="000000">
                    <a:alpha val="43137"/>
                  </a:srgbClr>
                </a:outerShdw>
              </a:effectLst>
            </a:endParaRPr>
          </a:p>
        </p:txBody>
      </p:sp>
      <p:pic>
        <p:nvPicPr>
          <p:cNvPr id="46082" name="Picture 2" descr="File:Arrhenius2.jpg">
            <a:hlinkClick r:id="rId2"/>
          </p:cNvPr>
          <p:cNvPicPr>
            <a:picLocks noChangeAspect="1" noChangeArrowheads="1"/>
          </p:cNvPicPr>
          <p:nvPr/>
        </p:nvPicPr>
        <p:blipFill>
          <a:blip r:embed="rId3" cstate="print"/>
          <a:srcRect/>
          <a:stretch>
            <a:fillRect/>
          </a:stretch>
        </p:blipFill>
        <p:spPr bwMode="auto">
          <a:xfrm>
            <a:off x="5513959" y="228600"/>
            <a:ext cx="3163316" cy="3962400"/>
          </a:xfrm>
          <a:prstGeom prst="rect">
            <a:avLst/>
          </a:prstGeom>
          <a:noFill/>
          <a:ln w="38100" cmpd="thickThin">
            <a:solidFill>
              <a:schemeClr val="accent1"/>
            </a:solidFill>
          </a:ln>
        </p:spPr>
      </p:pic>
      <p:sp>
        <p:nvSpPr>
          <p:cNvPr id="4" name="TextBox 3"/>
          <p:cNvSpPr txBox="1"/>
          <p:nvPr/>
        </p:nvSpPr>
        <p:spPr>
          <a:xfrm>
            <a:off x="762000" y="4495800"/>
            <a:ext cx="8077200" cy="1938992"/>
          </a:xfrm>
          <a:prstGeom prst="rect">
            <a:avLst/>
          </a:prstGeom>
          <a:noFill/>
        </p:spPr>
        <p:txBody>
          <a:bodyPr wrap="square" rtlCol="0">
            <a:spAutoFit/>
          </a:bodyPr>
          <a:lstStyle/>
          <a:p>
            <a:r>
              <a:rPr lang="en-US" sz="2400" i="1" dirty="0" smtClean="0">
                <a:solidFill>
                  <a:srgbClr val="0033CC"/>
                </a:solidFill>
              </a:rPr>
              <a:t>“Any doubling of the percentage of carbon dioxide in the air would raise the temperature of the earth's surface by 4°; and if the carbon dioxide were increased fourfold, the temperature would rise by 8°.” </a:t>
            </a:r>
            <a:r>
              <a:rPr lang="en-US" sz="2400" dirty="0" smtClean="0"/>
              <a:t>– </a:t>
            </a:r>
            <a:r>
              <a:rPr lang="en-US" sz="2400" i="1" dirty="0" err="1" smtClean="0"/>
              <a:t>Världarnas</a:t>
            </a:r>
            <a:r>
              <a:rPr lang="en-US" sz="2400" i="1" dirty="0" smtClean="0"/>
              <a:t> </a:t>
            </a:r>
            <a:r>
              <a:rPr lang="en-US" sz="2400" i="1" dirty="0" err="1" smtClean="0"/>
              <a:t>utveckling</a:t>
            </a:r>
            <a:r>
              <a:rPr lang="en-US" sz="2400" i="1" dirty="0" smtClean="0"/>
              <a:t> (</a:t>
            </a:r>
            <a:r>
              <a:rPr lang="en-US" sz="2400" dirty="0" smtClean="0"/>
              <a:t>Worlds in the Making), 1906</a:t>
            </a:r>
            <a:endParaRPr lang="en-US" sz="2400" dirty="0">
              <a:solidFill>
                <a:srgbClr val="002060"/>
              </a:solidFill>
            </a:endParaRPr>
          </a:p>
        </p:txBody>
      </p:sp>
    </p:spTree>
    <p:extLst>
      <p:ext uri="{BB962C8B-B14F-4D97-AF65-F5344CB8AC3E}">
        <p14:creationId xmlns:p14="http://schemas.microsoft.com/office/powerpoint/2010/main" val="92952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rry\Documents\GlobalT\CO2_versus_T.png"/>
          <p:cNvPicPr>
            <a:picLocks noChangeAspect="1" noChangeArrowheads="1"/>
          </p:cNvPicPr>
          <p:nvPr/>
        </p:nvPicPr>
        <p:blipFill>
          <a:blip r:embed="rId2" cstate="print"/>
          <a:srcRect/>
          <a:stretch>
            <a:fillRect/>
          </a:stretch>
        </p:blipFill>
        <p:spPr bwMode="auto">
          <a:xfrm>
            <a:off x="712334" y="533400"/>
            <a:ext cx="7819293" cy="5867399"/>
          </a:xfrm>
          <a:prstGeom prst="rect">
            <a:avLst/>
          </a:prstGeom>
          <a:noFill/>
        </p:spPr>
      </p:pic>
    </p:spTree>
    <p:extLst>
      <p:ext uri="{BB962C8B-B14F-4D97-AF65-F5344CB8AC3E}">
        <p14:creationId xmlns:p14="http://schemas.microsoft.com/office/powerpoint/2010/main" val="3760829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9600" y="838200"/>
            <a:ext cx="7950200" cy="5448300"/>
          </a:xfrm>
          <a:prstGeom prst="rect">
            <a:avLst/>
          </a:prstGeom>
          <a:noFill/>
          <a:ln w="9525">
            <a:noFill/>
            <a:miter lim="800000"/>
            <a:headEnd/>
            <a:tailEnd/>
          </a:ln>
        </p:spPr>
      </p:pic>
      <p:sp>
        <p:nvSpPr>
          <p:cNvPr id="2" name="5-Point Star 1"/>
          <p:cNvSpPr/>
          <p:nvPr/>
        </p:nvSpPr>
        <p:spPr>
          <a:xfrm>
            <a:off x="7548880" y="0"/>
            <a:ext cx="28448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923280" y="213360"/>
            <a:ext cx="1493520" cy="369332"/>
          </a:xfrm>
          <a:prstGeom prst="rect">
            <a:avLst/>
          </a:prstGeom>
          <a:noFill/>
        </p:spPr>
        <p:txBody>
          <a:bodyPr wrap="square" rtlCol="0">
            <a:spAutoFit/>
          </a:bodyPr>
          <a:lstStyle/>
          <a:p>
            <a:r>
              <a:rPr lang="en-US" b="1" dirty="0" smtClean="0">
                <a:solidFill>
                  <a:schemeClr val="accent1"/>
                </a:solidFill>
                <a:latin typeface="Arial" panose="020B0604020202020204" pitchFamily="34" charset="0"/>
                <a:cs typeface="Arial" panose="020B0604020202020204" pitchFamily="34" charset="0"/>
              </a:rPr>
              <a:t>Today</a:t>
            </a:r>
          </a:p>
        </p:txBody>
      </p:sp>
      <p:cxnSp>
        <p:nvCxnSpPr>
          <p:cNvPr id="5" name="Straight Arrow Connector 4"/>
          <p:cNvCxnSpPr/>
          <p:nvPr/>
        </p:nvCxnSpPr>
        <p:spPr>
          <a:xfrm flipV="1">
            <a:off x="6746240" y="213360"/>
            <a:ext cx="670560" cy="1846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17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ntarctica, sea ice, glaciers, ice, icebergs "/>
          <p:cNvPicPr>
            <a:picLocks noChangeAspect="1" noChangeArrowheads="1"/>
          </p:cNvPicPr>
          <p:nvPr/>
        </p:nvPicPr>
        <p:blipFill>
          <a:blip r:embed="rId2" cstate="print">
            <a:lum bright="52000" contrast="-70000"/>
          </a:blip>
          <a:srcRect/>
          <a:stretch>
            <a:fillRect/>
          </a:stretch>
        </p:blipFill>
        <p:spPr bwMode="auto">
          <a:xfrm>
            <a:off x="0" y="0"/>
            <a:ext cx="9169611" cy="6858000"/>
          </a:xfrm>
          <a:prstGeom prst="rect">
            <a:avLst/>
          </a:prstGeom>
          <a:noFill/>
          <a:effectLst>
            <a:outerShdw blurRad="50800" dist="50800" dir="5400000" algn="ctr" rotWithShape="0">
              <a:srgbClr val="000000">
                <a:alpha val="40000"/>
              </a:srgbClr>
            </a:outerShdw>
          </a:effectLst>
        </p:spPr>
      </p:pic>
      <p:sp>
        <p:nvSpPr>
          <p:cNvPr id="4" name="Title 3"/>
          <p:cNvSpPr>
            <a:spLocks noGrp="1"/>
          </p:cNvSpPr>
          <p:nvPr>
            <p:ph type="title"/>
          </p:nvPr>
        </p:nvSpPr>
        <p:spPr>
          <a:xfrm>
            <a:off x="533400" y="457200"/>
            <a:ext cx="8229600" cy="1143000"/>
          </a:xfrm>
        </p:spPr>
        <p:txBody>
          <a:bodyPr/>
          <a:lstStyle/>
          <a:p>
            <a:r>
              <a:rPr lang="en-US" dirty="0" smtClean="0">
                <a:solidFill>
                  <a:srgbClr val="0033CC"/>
                </a:solidFill>
                <a:latin typeface="Arial" pitchFamily="34" charset="0"/>
                <a:cs typeface="Arial" pitchFamily="34" charset="0"/>
              </a:rPr>
              <a:t>The Instrumental Record</a:t>
            </a:r>
            <a:endParaRPr lang="en-US"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815743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static.berkeleyearth.org/img/decadal-comparison-small.png"/>
          <p:cNvPicPr>
            <a:picLocks noChangeAspect="1" noChangeArrowheads="1"/>
          </p:cNvPicPr>
          <p:nvPr/>
        </p:nvPicPr>
        <p:blipFill>
          <a:blip r:embed="rId2" cstate="print"/>
          <a:srcRect/>
          <a:stretch>
            <a:fillRect/>
          </a:stretch>
        </p:blipFill>
        <p:spPr bwMode="auto">
          <a:xfrm>
            <a:off x="990600" y="586491"/>
            <a:ext cx="7176135" cy="5509509"/>
          </a:xfrm>
          <a:prstGeom prst="rect">
            <a:avLst/>
          </a:prstGeom>
          <a:noFill/>
        </p:spPr>
      </p:pic>
    </p:spTree>
    <p:extLst>
      <p:ext uri="{BB962C8B-B14F-4D97-AF65-F5344CB8AC3E}">
        <p14:creationId xmlns:p14="http://schemas.microsoft.com/office/powerpoint/2010/main" val="1598177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6/60/RSS_troposphere_stratosphere_trend.png"/>
          <p:cNvPicPr>
            <a:picLocks noChangeAspect="1" noChangeArrowheads="1"/>
          </p:cNvPicPr>
          <p:nvPr/>
        </p:nvPicPr>
        <p:blipFill>
          <a:blip r:embed="rId2" cstate="print"/>
          <a:srcRect r="161" b="47059"/>
          <a:stretch>
            <a:fillRect/>
          </a:stretch>
        </p:blipFill>
        <p:spPr bwMode="auto">
          <a:xfrm>
            <a:off x="457200" y="0"/>
            <a:ext cx="6262471" cy="3630743"/>
          </a:xfrm>
          <a:prstGeom prst="rect">
            <a:avLst/>
          </a:prstGeom>
          <a:noFill/>
        </p:spPr>
      </p:pic>
      <p:sp>
        <p:nvSpPr>
          <p:cNvPr id="3" name="Rectangle 2"/>
          <p:cNvSpPr/>
          <p:nvPr/>
        </p:nvSpPr>
        <p:spPr>
          <a:xfrm>
            <a:off x="6858000" y="1143000"/>
            <a:ext cx="2286000" cy="1477328"/>
          </a:xfrm>
          <a:prstGeom prst="rect">
            <a:avLst/>
          </a:prstGeom>
        </p:spPr>
        <p:txBody>
          <a:bodyPr wrap="square">
            <a:spAutoFit/>
          </a:bodyPr>
          <a:lstStyle/>
          <a:p>
            <a:r>
              <a:rPr lang="en-US" b="1" dirty="0" smtClean="0">
                <a:solidFill>
                  <a:prstClr val="black"/>
                </a:solidFill>
              </a:rPr>
              <a:t>Tropospheric temperature trend from 1979-2012 based on satellite measurements (RSS)</a:t>
            </a:r>
            <a:endParaRPr lang="en-US" b="1" dirty="0">
              <a:solidFill>
                <a:prstClr val="black"/>
              </a:solidFill>
            </a:endParaRPr>
          </a:p>
        </p:txBody>
      </p:sp>
      <p:pic>
        <p:nvPicPr>
          <p:cNvPr id="1028" name="Picture 4" descr="File:STAR TTS SSU Trend.png"/>
          <p:cNvPicPr>
            <a:picLocks noChangeAspect="1" noChangeArrowheads="1"/>
          </p:cNvPicPr>
          <p:nvPr/>
        </p:nvPicPr>
        <p:blipFill>
          <a:blip r:embed="rId3" cstate="print"/>
          <a:srcRect/>
          <a:stretch>
            <a:fillRect/>
          </a:stretch>
        </p:blipFill>
        <p:spPr bwMode="auto">
          <a:xfrm>
            <a:off x="381000" y="3581400"/>
            <a:ext cx="5334000" cy="2973706"/>
          </a:xfrm>
          <a:prstGeom prst="rect">
            <a:avLst/>
          </a:prstGeom>
          <a:noFill/>
        </p:spPr>
      </p:pic>
      <p:sp>
        <p:nvSpPr>
          <p:cNvPr id="5" name="Rectangle 4"/>
          <p:cNvSpPr/>
          <p:nvPr/>
        </p:nvSpPr>
        <p:spPr>
          <a:xfrm>
            <a:off x="6934200" y="4267200"/>
            <a:ext cx="2209800" cy="1200329"/>
          </a:xfrm>
          <a:prstGeom prst="rect">
            <a:avLst/>
          </a:prstGeom>
        </p:spPr>
        <p:txBody>
          <a:bodyPr wrap="square">
            <a:spAutoFit/>
          </a:bodyPr>
          <a:lstStyle/>
          <a:p>
            <a:r>
              <a:rPr lang="en-US" b="1" dirty="0" smtClean="0">
                <a:solidFill>
                  <a:prstClr val="black"/>
                </a:solidFill>
              </a:rPr>
              <a:t>Top of the stratosphere (TTS) 1979-2006 temperature trend.</a:t>
            </a:r>
            <a:endParaRPr lang="en-US" b="1" dirty="0">
              <a:solidFill>
                <a:prstClr val="black"/>
              </a:solidFill>
            </a:endParaRPr>
          </a:p>
        </p:txBody>
      </p:sp>
    </p:spTree>
    <p:extLst>
      <p:ext uri="{BB962C8B-B14F-4D97-AF65-F5344CB8AC3E}">
        <p14:creationId xmlns:p14="http://schemas.microsoft.com/office/powerpoint/2010/main" val="252160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560" y="5657671"/>
            <a:ext cx="8707120" cy="923330"/>
          </a:xfrm>
          <a:prstGeom prst="rect">
            <a:avLst/>
          </a:prstGeom>
        </p:spPr>
        <p:txBody>
          <a:bodyPr wrap="square">
            <a:spAutoFit/>
          </a:bodyPr>
          <a:lstStyle/>
          <a:p>
            <a:r>
              <a:rPr lang="en-US" dirty="0">
                <a:solidFill>
                  <a:prstClr val="black"/>
                </a:solidFill>
              </a:rPr>
              <a:t>Total amount of heat from global warming that has accumulated in Earth's climate system since 1961, from Church et al. (2011) (many thanks to Neil White from the CSIRO for sharing their data).  </a:t>
            </a:r>
          </a:p>
        </p:txBody>
      </p:sp>
      <p:pic>
        <p:nvPicPr>
          <p:cNvPr id="3076" name="Picture 4" descr="http://www.skepticalscience.com/graphics/Total_Heat_Content_2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2139" y="569466"/>
            <a:ext cx="6547962" cy="490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720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a:normAutofit fontScale="90000"/>
          </a:bodyPr>
          <a:lstStyle/>
          <a:p>
            <a:r>
              <a:rPr lang="en-US" sz="36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September Arctic Sea Ice Extent</a:t>
            </a:r>
            <a:endParaRPr lang="en-US" sz="36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1026" name="Picture 2" descr="Sea Ice Ext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067" y="1279722"/>
            <a:ext cx="6031865" cy="5437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885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upload.wikimedia.org/wikipedia/commons/2/2f/Whitechuck_glacier_19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615" y="251776"/>
            <a:ext cx="4657746" cy="2857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ite Chuck Glacier in 2006; the glacier has retreated 1.9 kilometres (1.2 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614" y="3616642"/>
            <a:ext cx="4679753" cy="24590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36367" y="1097280"/>
            <a:ext cx="3596640" cy="707886"/>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White Chuck Glacier,</a:t>
            </a:r>
          </a:p>
          <a:p>
            <a:pPr algn="ctr"/>
            <a:r>
              <a:rPr lang="en-US" sz="2000" dirty="0" smtClean="0">
                <a:solidFill>
                  <a:srgbClr val="0000FF"/>
                </a:solidFill>
                <a:latin typeface="Arial" panose="020B0604020202020204" pitchFamily="34" charset="0"/>
                <a:cs typeface="Arial" panose="020B0604020202020204" pitchFamily="34" charset="0"/>
              </a:rPr>
              <a:t>Washington state, in 1973</a:t>
            </a:r>
          </a:p>
        </p:txBody>
      </p:sp>
      <p:sp>
        <p:nvSpPr>
          <p:cNvPr id="4" name="TextBox 3"/>
          <p:cNvSpPr txBox="1"/>
          <p:nvPr/>
        </p:nvSpPr>
        <p:spPr>
          <a:xfrm>
            <a:off x="5514361" y="4015690"/>
            <a:ext cx="3495040" cy="1323439"/>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White Chuck Glacier in 2006 from same vantage point. The glacier retreated 1.2 miles in 30 years.</a:t>
            </a:r>
          </a:p>
        </p:txBody>
      </p:sp>
    </p:spTree>
    <p:extLst>
      <p:ext uri="{BB962C8B-B14F-4D97-AF65-F5344CB8AC3E}">
        <p14:creationId xmlns:p14="http://schemas.microsoft.com/office/powerpoint/2010/main" val="363839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ea.europa.eu/data-and-maps/figures/cumulative-specific-net-mass-balance-of-glaciers-from-all-european-glaciated-regions-1946-2006/image_x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975" y="1474152"/>
            <a:ext cx="6562725" cy="46386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3120" y="284480"/>
            <a:ext cx="7813040" cy="461665"/>
          </a:xfrm>
          <a:prstGeom prst="rect">
            <a:avLst/>
          </a:prstGeom>
          <a:noFill/>
        </p:spPr>
        <p:txBody>
          <a:bodyPr wrap="square" rtlCol="0">
            <a:spAutoFit/>
          </a:bodyPr>
          <a:lstStyle/>
          <a:p>
            <a:pPr algn="ctr"/>
            <a:r>
              <a:rPr lang="en-US" sz="2400" dirty="0" smtClean="0">
                <a:solidFill>
                  <a:srgbClr val="0000FF"/>
                </a:solidFill>
                <a:latin typeface="Arial" panose="020B0604020202020204" pitchFamily="34" charset="0"/>
                <a:cs typeface="Arial" panose="020B0604020202020204" pitchFamily="34" charset="0"/>
              </a:rPr>
              <a:t>European Alpine Glaciers</a:t>
            </a:r>
          </a:p>
        </p:txBody>
      </p:sp>
    </p:spTree>
    <p:extLst>
      <p:ext uri="{BB962C8B-B14F-4D97-AF65-F5344CB8AC3E}">
        <p14:creationId xmlns:p14="http://schemas.microsoft.com/office/powerpoint/2010/main" val="2328090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Important Points about Climate and Climate Science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690690"/>
            <a:ext cx="8229600" cy="4588190"/>
          </a:xfrm>
        </p:spPr>
        <p:txBody>
          <a:bodyPr>
            <a:normAutofit fontScale="85000" lnSpcReduction="20000"/>
          </a:bodyPr>
          <a:lstStyle/>
          <a:p>
            <a:pPr>
              <a:lnSpc>
                <a:spcPct val="120000"/>
              </a:lnSpc>
              <a:spcAft>
                <a:spcPts val="2000"/>
              </a:spcAft>
              <a:buSzPct val="70000"/>
              <a:buBlip>
                <a:blip r:embed="rId2"/>
              </a:buBlip>
            </a:pPr>
            <a:r>
              <a:rPr lang="en-US" sz="2400" dirty="0" smtClean="0">
                <a:latin typeface="Arial" pitchFamily="34" charset="0"/>
                <a:cs typeface="Arial" pitchFamily="34" charset="0"/>
              </a:rPr>
              <a:t> Earth’s climate is </a:t>
            </a:r>
            <a:r>
              <a:rPr lang="en-US" sz="2400" dirty="0" smtClean="0"/>
              <a:t>stable within certain limits, but sensitive to change 	in forcing within those limits.</a:t>
            </a:r>
            <a:endParaRPr lang="en-US" sz="2400" dirty="0" smtClean="0">
              <a:latin typeface="Arial" pitchFamily="34" charset="0"/>
              <a:cs typeface="Arial" pitchFamily="34" charset="0"/>
            </a:endParaRPr>
          </a:p>
          <a:p>
            <a:pPr>
              <a:lnSpc>
                <a:spcPct val="120000"/>
              </a:lnSpc>
              <a:spcAft>
                <a:spcPts val="2000"/>
              </a:spcAft>
              <a:buSzPct val="70000"/>
              <a:buBlip>
                <a:blip r:embed="rId2"/>
              </a:buBlip>
            </a:pPr>
            <a:r>
              <a:rPr lang="en-US" sz="2400" dirty="0" smtClean="0">
                <a:latin typeface="Arial" pitchFamily="34" charset="0"/>
                <a:cs typeface="Arial" pitchFamily="34" charset="0"/>
              </a:rPr>
              <a:t> Climate science has a long and illustrious history</a:t>
            </a:r>
          </a:p>
          <a:p>
            <a:pPr>
              <a:lnSpc>
                <a:spcPct val="120000"/>
              </a:lnSpc>
              <a:spcAft>
                <a:spcPts val="2000"/>
              </a:spcAft>
              <a:buSzPct val="70000"/>
              <a:buBlip>
                <a:blip r:embed="rId2"/>
              </a:buBlip>
            </a:pPr>
            <a:r>
              <a:rPr lang="en-US" sz="2400" dirty="0" smtClean="0">
                <a:latin typeface="Arial" pitchFamily="34" charset="0"/>
                <a:cs typeface="Arial" pitchFamily="34" charset="0"/>
              </a:rPr>
              <a:t> The idea that we are altering climate is based on simple physics, 	simple models, and complex models</a:t>
            </a:r>
          </a:p>
          <a:p>
            <a:pPr>
              <a:lnSpc>
                <a:spcPct val="120000"/>
              </a:lnSpc>
              <a:spcAft>
                <a:spcPts val="2000"/>
              </a:spcAft>
              <a:buSzPct val="70000"/>
              <a:buBlip>
                <a:blip r:embed="rId2"/>
              </a:buBlip>
            </a:pPr>
            <a:r>
              <a:rPr lang="en-US" sz="2400" dirty="0" smtClean="0"/>
              <a:t> Human </a:t>
            </a:r>
            <a:r>
              <a:rPr lang="en-US" sz="2400" dirty="0"/>
              <a:t>activities can and do have a strong effect on </a:t>
            </a:r>
            <a:r>
              <a:rPr lang="en-US" sz="2400" dirty="0" smtClean="0"/>
              <a:t>climate</a:t>
            </a:r>
          </a:p>
          <a:p>
            <a:pPr>
              <a:lnSpc>
                <a:spcPct val="120000"/>
              </a:lnSpc>
              <a:spcAft>
                <a:spcPts val="2000"/>
              </a:spcAft>
              <a:buSzPct val="70000"/>
              <a:buBlip>
                <a:blip r:embed="rId2"/>
              </a:buBlip>
            </a:pPr>
            <a:r>
              <a:rPr lang="en-US" sz="2400" dirty="0" smtClean="0"/>
              <a:t> There is a definite risk of catastrophic climate change</a:t>
            </a:r>
          </a:p>
          <a:p>
            <a:pPr>
              <a:lnSpc>
                <a:spcPct val="120000"/>
              </a:lnSpc>
              <a:spcAft>
                <a:spcPts val="2000"/>
              </a:spcAft>
              <a:buSzPct val="70000"/>
              <a:buBlip>
                <a:blip r:embed="rId2"/>
              </a:buBlip>
            </a:pPr>
            <a:r>
              <a:rPr lang="en-US" sz="2400" dirty="0" smtClean="0"/>
              <a:t> Where there is risk there is also opportunity</a:t>
            </a:r>
          </a:p>
          <a:p>
            <a:pPr>
              <a:spcAft>
                <a:spcPts val="2000"/>
              </a:spcAft>
              <a:buSzPct val="70000"/>
              <a:buBlip>
                <a:blip r:embed="rId2"/>
              </a:buBlip>
            </a:pPr>
            <a:endParaRPr lang="en-US" sz="2400" dirty="0"/>
          </a:p>
          <a:p>
            <a:pPr marL="0" indent="0">
              <a:spcAft>
                <a:spcPts val="2000"/>
              </a:spcAft>
              <a:buSzPct val="70000"/>
              <a:buNone/>
            </a:pPr>
            <a:endParaRPr lang="en-US" dirty="0"/>
          </a:p>
        </p:txBody>
      </p:sp>
    </p:spTree>
    <p:extLst>
      <p:ext uri="{BB962C8B-B14F-4D97-AF65-F5344CB8AC3E}">
        <p14:creationId xmlns:p14="http://schemas.microsoft.com/office/powerpoint/2010/main" val="176478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910723"/>
            <a:ext cx="7599680" cy="5701945"/>
          </a:xfrm>
          <a:prstGeom prst="rect">
            <a:avLst/>
          </a:prstGeom>
        </p:spPr>
      </p:pic>
      <p:sp>
        <p:nvSpPr>
          <p:cNvPr id="3" name="TextBox 2"/>
          <p:cNvSpPr txBox="1"/>
          <p:nvPr/>
        </p:nvSpPr>
        <p:spPr>
          <a:xfrm>
            <a:off x="609600" y="294640"/>
            <a:ext cx="7955280" cy="830997"/>
          </a:xfrm>
          <a:prstGeom prst="rect">
            <a:avLst/>
          </a:prstGeom>
          <a:noFill/>
        </p:spPr>
        <p:txBody>
          <a:bodyPr wrap="square" rtlCol="0">
            <a:spAutoFit/>
          </a:bodyPr>
          <a:lstStyle/>
          <a:p>
            <a:pPr algn="ctr"/>
            <a:r>
              <a:rPr lang="en-US" sz="2400" dirty="0" smtClean="0">
                <a:solidFill>
                  <a:srgbClr val="0000FF"/>
                </a:solidFill>
                <a:latin typeface="Arial" panose="020B0604020202020204" pitchFamily="34" charset="0"/>
                <a:cs typeface="Arial" panose="020B0604020202020204" pitchFamily="34" charset="0"/>
              </a:rPr>
              <a:t>Atlantic Hurricane Power (Green) and Sea Surface Temperature (Blue)</a:t>
            </a:r>
          </a:p>
        </p:txBody>
      </p:sp>
    </p:spTree>
    <p:extLst>
      <p:ext uri="{BB962C8B-B14F-4D97-AF65-F5344CB8AC3E}">
        <p14:creationId xmlns:p14="http://schemas.microsoft.com/office/powerpoint/2010/main" val="3472446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ile:WOA05 GLODAP del pH AYo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389" y="1722178"/>
            <a:ext cx="6733034" cy="45363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255048" y="380942"/>
            <a:ext cx="6535478" cy="1341236"/>
          </a:xfrm>
          <a:prstGeom prst="rect">
            <a:avLst/>
          </a:prstGeom>
        </p:spPr>
      </p:pic>
    </p:spTree>
    <p:extLst>
      <p:ext uri="{BB962C8B-B14F-4D97-AF65-F5344CB8AC3E}">
        <p14:creationId xmlns:p14="http://schemas.microsoft.com/office/powerpoint/2010/main" val="2558850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D72A390E-1027-4F8A-A08E-0A1233E0D43F}" type="slidenum">
              <a:rPr lang="en-US">
                <a:solidFill>
                  <a:prstClr val="black">
                    <a:tint val="75000"/>
                  </a:prstClr>
                </a:solidFill>
              </a:rPr>
              <a:pPr/>
              <a:t>22</a:t>
            </a:fld>
            <a:endParaRPr lang="en-US">
              <a:solidFill>
                <a:prstClr val="black">
                  <a:tint val="75000"/>
                </a:prstClr>
              </a:solidFill>
            </a:endParaRPr>
          </a:p>
        </p:txBody>
      </p:sp>
      <p:sp>
        <p:nvSpPr>
          <p:cNvPr id="459779" name="Text Box 3"/>
          <p:cNvSpPr txBox="1">
            <a:spLocks noChangeArrowheads="1"/>
          </p:cNvSpPr>
          <p:nvPr/>
        </p:nvSpPr>
        <p:spPr bwMode="auto">
          <a:xfrm>
            <a:off x="4973638" y="1184275"/>
            <a:ext cx="4170362" cy="762000"/>
          </a:xfrm>
          <a:prstGeom prst="rect">
            <a:avLst/>
          </a:prstGeom>
          <a:solidFill>
            <a:schemeClr val="bg1"/>
          </a:solidFill>
          <a:ln w="9525">
            <a:noFill/>
            <a:miter lim="800000"/>
            <a:headEnd/>
            <a:tailEnd/>
          </a:ln>
          <a:effectLst/>
        </p:spPr>
        <p:txBody>
          <a:bodyPr wrap="square">
            <a:spAutoFit/>
          </a:bodyPr>
          <a:lstStyle/>
          <a:p>
            <a:pPr marL="457200" indent="-457200" eaLnBrk="0" hangingPunct="0">
              <a:spcBef>
                <a:spcPct val="50000"/>
              </a:spcBef>
              <a:buClr>
                <a:srgbClr val="91005C"/>
              </a:buClr>
              <a:buSzPct val="80000"/>
              <a:buFont typeface="Wingdings 3" pitchFamily="18" charset="2"/>
              <a:buChar char="p"/>
            </a:pPr>
            <a:r>
              <a:rPr lang="en-GB" sz="2200" dirty="0">
                <a:solidFill>
                  <a:prstClr val="black"/>
                </a:solidFill>
              </a:rPr>
              <a:t>Acidification through CO</a:t>
            </a:r>
            <a:r>
              <a:rPr lang="en-GB" sz="2200" baseline="-25000" dirty="0">
                <a:solidFill>
                  <a:prstClr val="black"/>
                </a:solidFill>
              </a:rPr>
              <a:t>2</a:t>
            </a:r>
            <a:r>
              <a:rPr lang="en-GB" sz="2200" dirty="0">
                <a:solidFill>
                  <a:prstClr val="black"/>
                </a:solidFill>
              </a:rPr>
              <a:t> threatens marine life</a:t>
            </a:r>
          </a:p>
        </p:txBody>
      </p:sp>
      <p:pic>
        <p:nvPicPr>
          <p:cNvPr id="459780" name="Picture 4"/>
          <p:cNvPicPr>
            <a:picLocks noChangeAspect="1" noChangeArrowheads="1"/>
          </p:cNvPicPr>
          <p:nvPr/>
        </p:nvPicPr>
        <p:blipFill>
          <a:blip r:embed="rId3" cstate="print"/>
          <a:srcRect/>
          <a:stretch>
            <a:fillRect/>
          </a:stretch>
        </p:blipFill>
        <p:spPr bwMode="auto">
          <a:xfrm>
            <a:off x="3721100" y="3466169"/>
            <a:ext cx="4792980" cy="3312456"/>
          </a:xfrm>
          <a:prstGeom prst="rect">
            <a:avLst/>
          </a:prstGeom>
          <a:noFill/>
          <a:ln w="9525">
            <a:noFill/>
            <a:miter lim="800000"/>
            <a:headEnd/>
            <a:tailEnd/>
          </a:ln>
          <a:effectLst/>
        </p:spPr>
      </p:pic>
      <p:pic>
        <p:nvPicPr>
          <p:cNvPr id="459781" name="Picture 5"/>
          <p:cNvPicPr>
            <a:picLocks noChangeAspect="1" noChangeArrowheads="1"/>
          </p:cNvPicPr>
          <p:nvPr/>
        </p:nvPicPr>
        <p:blipFill>
          <a:blip r:embed="rId4" cstate="print"/>
          <a:srcRect/>
          <a:stretch>
            <a:fillRect/>
          </a:stretch>
        </p:blipFill>
        <p:spPr bwMode="auto">
          <a:xfrm>
            <a:off x="28575" y="0"/>
            <a:ext cx="4822825" cy="3363913"/>
          </a:xfrm>
          <a:prstGeom prst="rect">
            <a:avLst/>
          </a:prstGeom>
          <a:noFill/>
          <a:ln w="9525">
            <a:noFill/>
            <a:miter lim="800000"/>
            <a:headEnd/>
            <a:tailEnd/>
          </a:ln>
          <a:effectLst/>
        </p:spPr>
      </p:pic>
      <p:sp>
        <p:nvSpPr>
          <p:cNvPr id="459782" name="Text Box 6"/>
          <p:cNvSpPr txBox="1">
            <a:spLocks noChangeArrowheads="1"/>
          </p:cNvSpPr>
          <p:nvPr/>
        </p:nvSpPr>
        <p:spPr bwMode="auto">
          <a:xfrm>
            <a:off x="7440930" y="2997201"/>
            <a:ext cx="1073150" cy="366712"/>
          </a:xfrm>
          <a:prstGeom prst="rect">
            <a:avLst/>
          </a:prstGeom>
          <a:noFill/>
          <a:ln w="9525">
            <a:noFill/>
            <a:miter lim="800000"/>
            <a:headEnd/>
            <a:tailEnd/>
          </a:ln>
          <a:effectLst/>
        </p:spPr>
        <p:txBody>
          <a:bodyPr wrap="none">
            <a:spAutoFit/>
          </a:bodyPr>
          <a:lstStyle/>
          <a:p>
            <a:r>
              <a:rPr lang="en-GB" dirty="0">
                <a:solidFill>
                  <a:prstClr val="black"/>
                </a:solidFill>
              </a:rPr>
              <a:t>Plankton</a:t>
            </a:r>
            <a:endParaRPr lang="en-US" dirty="0">
              <a:solidFill>
                <a:prstClr val="black"/>
              </a:solidFill>
            </a:endParaRPr>
          </a:p>
        </p:txBody>
      </p:sp>
      <p:pic>
        <p:nvPicPr>
          <p:cNvPr id="459783" name="Picture 7"/>
          <p:cNvPicPr>
            <a:picLocks noChangeAspect="1" noChangeArrowheads="1"/>
          </p:cNvPicPr>
          <p:nvPr/>
        </p:nvPicPr>
        <p:blipFill>
          <a:blip r:embed="rId5" cstate="print"/>
          <a:srcRect/>
          <a:stretch>
            <a:fillRect/>
          </a:stretch>
        </p:blipFill>
        <p:spPr bwMode="auto">
          <a:xfrm>
            <a:off x="399098" y="4186239"/>
            <a:ext cx="2894012" cy="2170112"/>
          </a:xfrm>
          <a:prstGeom prst="rect">
            <a:avLst/>
          </a:prstGeom>
          <a:noFill/>
          <a:ln w="9525">
            <a:noFill/>
            <a:miter lim="800000"/>
            <a:headEnd/>
            <a:tailEnd/>
          </a:ln>
          <a:effectLst/>
        </p:spPr>
      </p:pic>
      <p:sp>
        <p:nvSpPr>
          <p:cNvPr id="459784" name="Text Box 8"/>
          <p:cNvSpPr txBox="1">
            <a:spLocks noChangeArrowheads="1"/>
          </p:cNvSpPr>
          <p:nvPr/>
        </p:nvSpPr>
        <p:spPr bwMode="auto">
          <a:xfrm>
            <a:off x="28575" y="4554538"/>
            <a:ext cx="1390650" cy="366712"/>
          </a:xfrm>
          <a:prstGeom prst="rect">
            <a:avLst/>
          </a:prstGeom>
          <a:noFill/>
          <a:ln w="9525">
            <a:noFill/>
            <a:miter lim="800000"/>
            <a:headEnd/>
            <a:tailEnd/>
          </a:ln>
          <a:effectLst/>
        </p:spPr>
        <p:txBody>
          <a:bodyPr wrap="none">
            <a:spAutoFit/>
          </a:bodyPr>
          <a:lstStyle/>
          <a:p>
            <a:r>
              <a:rPr lang="en-GB">
                <a:solidFill>
                  <a:prstClr val="black"/>
                </a:solidFill>
              </a:rPr>
              <a:t>Coral Reefs</a:t>
            </a:r>
            <a:endParaRPr lang="en-US">
              <a:solidFill>
                <a:prstClr val="black"/>
              </a:solidFill>
            </a:endParaRPr>
          </a:p>
        </p:txBody>
      </p:sp>
    </p:spTree>
    <p:extLst>
      <p:ext uri="{BB962C8B-B14F-4D97-AF65-F5344CB8AC3E}">
        <p14:creationId xmlns:p14="http://schemas.microsoft.com/office/powerpoint/2010/main" val="579997837"/>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ntarctica, sea ice, glaciers, ice, icebergs "/>
          <p:cNvPicPr>
            <a:picLocks noChangeAspect="1" noChangeArrowheads="1"/>
          </p:cNvPicPr>
          <p:nvPr/>
        </p:nvPicPr>
        <p:blipFill>
          <a:blip r:embed="rId2" cstate="print">
            <a:lum bright="52000" contrast="-70000"/>
          </a:blip>
          <a:srcRect/>
          <a:stretch>
            <a:fillRect/>
          </a:stretch>
        </p:blipFill>
        <p:spPr bwMode="auto">
          <a:xfrm>
            <a:off x="0" y="0"/>
            <a:ext cx="9169611" cy="6858000"/>
          </a:xfrm>
          <a:prstGeom prst="rect">
            <a:avLst/>
          </a:prstGeom>
          <a:noFill/>
          <a:effectLst>
            <a:outerShdw blurRad="50800" dist="50800" dir="5400000" algn="ctr" rotWithShape="0">
              <a:srgbClr val="000000">
                <a:alpha val="40000"/>
              </a:srgbClr>
            </a:outerShdw>
          </a:effectLst>
        </p:spPr>
      </p:pic>
      <p:sp>
        <p:nvSpPr>
          <p:cNvPr id="4" name="Title 3"/>
          <p:cNvSpPr>
            <a:spLocks noGrp="1"/>
          </p:cNvSpPr>
          <p:nvPr>
            <p:ph type="title"/>
          </p:nvPr>
        </p:nvSpPr>
        <p:spPr>
          <a:xfrm>
            <a:off x="533400" y="457200"/>
            <a:ext cx="8229600" cy="1143000"/>
          </a:xfrm>
        </p:spPr>
        <p:txBody>
          <a:bodyPr/>
          <a:lstStyle/>
          <a:p>
            <a:r>
              <a:rPr lang="en-US" dirty="0" smtClean="0">
                <a:solidFill>
                  <a:srgbClr val="0033CC"/>
                </a:solidFill>
                <a:latin typeface="Arial" pitchFamily="34" charset="0"/>
                <a:cs typeface="Arial" pitchFamily="34" charset="0"/>
              </a:rPr>
              <a:t>Simple Models</a:t>
            </a:r>
            <a:endParaRPr lang="en-US"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4167989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C:\Users\Kerry\Documents\Convect\RCnew\fifteen_doublings.png"/>
          <p:cNvPicPr>
            <a:picLocks noChangeAspect="1" noChangeArrowheads="1"/>
          </p:cNvPicPr>
          <p:nvPr/>
        </p:nvPicPr>
        <p:blipFill>
          <a:blip r:embed="rId2" cstate="print"/>
          <a:srcRect/>
          <a:stretch>
            <a:fillRect/>
          </a:stretch>
        </p:blipFill>
        <p:spPr bwMode="auto">
          <a:xfrm>
            <a:off x="609600" y="988521"/>
            <a:ext cx="7822065" cy="5869479"/>
          </a:xfrm>
          <a:prstGeom prst="rect">
            <a:avLst/>
          </a:prstGeom>
          <a:noFill/>
        </p:spPr>
      </p:pic>
      <p:sp>
        <p:nvSpPr>
          <p:cNvPr id="4" name="Title 3"/>
          <p:cNvSpPr>
            <a:spLocks noGrp="1"/>
          </p:cNvSpPr>
          <p:nvPr>
            <p:ph type="title"/>
          </p:nvPr>
        </p:nvSpPr>
        <p:spPr>
          <a:xfrm>
            <a:off x="457200" y="274638"/>
            <a:ext cx="8229600" cy="715962"/>
          </a:xfrm>
        </p:spPr>
        <p:txBody>
          <a:bodyPr>
            <a:normAutofit/>
          </a:bodyPr>
          <a:lstStyle/>
          <a:p>
            <a:r>
              <a:rPr lang="en-US" sz="32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MIT Single Column Model</a:t>
            </a:r>
            <a:endParaRPr lang="en-US" sz="32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7848600" y="2514600"/>
            <a:ext cx="1143000" cy="923330"/>
          </a:xfrm>
          <a:prstGeom prst="rect">
            <a:avLst/>
          </a:prstGeom>
          <a:noFill/>
        </p:spPr>
        <p:txBody>
          <a:bodyPr wrap="square" rtlCol="0">
            <a:spAutoFit/>
          </a:bodyPr>
          <a:lstStyle/>
          <a:p>
            <a:r>
              <a:rPr lang="en-US" b="1" dirty="0" smtClean="0">
                <a:solidFill>
                  <a:prstClr val="black"/>
                </a:solidFill>
              </a:rPr>
              <a:t>IPCC Estimate:</a:t>
            </a:r>
          </a:p>
          <a:p>
            <a:r>
              <a:rPr lang="en-US" b="1" dirty="0" smtClean="0">
                <a:solidFill>
                  <a:prstClr val="black"/>
                </a:solidFill>
              </a:rPr>
              <a:t>2-4.5 </a:t>
            </a:r>
            <a:r>
              <a:rPr lang="en-US" b="1" baseline="30000" dirty="0" err="1" smtClean="0">
                <a:solidFill>
                  <a:prstClr val="black"/>
                </a:solidFill>
              </a:rPr>
              <a:t>o</a:t>
            </a:r>
            <a:r>
              <a:rPr lang="en-US" b="1" dirty="0" err="1" smtClean="0">
                <a:solidFill>
                  <a:prstClr val="black"/>
                </a:solidFill>
              </a:rPr>
              <a:t>C</a:t>
            </a:r>
            <a:endParaRPr lang="en-US" b="1" dirty="0">
              <a:solidFill>
                <a:prstClr val="black"/>
              </a:solidFill>
            </a:endParaRPr>
          </a:p>
        </p:txBody>
      </p:sp>
    </p:spTree>
    <p:extLst>
      <p:ext uri="{BB962C8B-B14F-4D97-AF65-F5344CB8AC3E}">
        <p14:creationId xmlns:p14="http://schemas.microsoft.com/office/powerpoint/2010/main" val="3115975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ntarctica, sea ice, glaciers, ice, icebergs "/>
          <p:cNvPicPr>
            <a:picLocks noChangeAspect="1" noChangeArrowheads="1"/>
          </p:cNvPicPr>
          <p:nvPr/>
        </p:nvPicPr>
        <p:blipFill>
          <a:blip r:embed="rId2" cstate="print">
            <a:lum bright="52000" contrast="-70000"/>
          </a:blip>
          <a:srcRect/>
          <a:stretch>
            <a:fillRect/>
          </a:stretch>
        </p:blipFill>
        <p:spPr bwMode="auto">
          <a:xfrm>
            <a:off x="0" y="0"/>
            <a:ext cx="9169611" cy="6858000"/>
          </a:xfrm>
          <a:prstGeom prst="rect">
            <a:avLst/>
          </a:prstGeom>
          <a:noFill/>
          <a:effectLst>
            <a:outerShdw blurRad="50800" dist="50800" dir="5400000" algn="ctr" rotWithShape="0">
              <a:srgbClr val="000000">
                <a:alpha val="40000"/>
              </a:srgbClr>
            </a:outerShdw>
          </a:effectLst>
        </p:spPr>
      </p:pic>
      <p:sp>
        <p:nvSpPr>
          <p:cNvPr id="4" name="Title 3"/>
          <p:cNvSpPr>
            <a:spLocks noGrp="1"/>
          </p:cNvSpPr>
          <p:nvPr>
            <p:ph type="title"/>
          </p:nvPr>
        </p:nvSpPr>
        <p:spPr>
          <a:xfrm>
            <a:off x="533400" y="457200"/>
            <a:ext cx="8229600" cy="1143000"/>
          </a:xfrm>
        </p:spPr>
        <p:txBody>
          <a:bodyPr/>
          <a:lstStyle/>
          <a:p>
            <a:r>
              <a:rPr lang="en-US" dirty="0" smtClean="0">
                <a:solidFill>
                  <a:srgbClr val="0033CC"/>
                </a:solidFill>
                <a:latin typeface="Arial" pitchFamily="34" charset="0"/>
                <a:cs typeface="Arial" pitchFamily="34" charset="0"/>
              </a:rPr>
              <a:t>Global Climate Models</a:t>
            </a:r>
            <a:endParaRPr lang="en-US"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1390136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20</a:t>
            </a:r>
            <a:r>
              <a:rPr lang="en-US" sz="3600" baseline="300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th</a:t>
            </a:r>
            <a:r>
              <a:rPr lang="en-US" sz="36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Century With and Without Human Influences</a:t>
            </a:r>
            <a:endParaRPr lang="en-US" sz="36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3" name="Picture 2"/>
          <p:cNvPicPr/>
          <p:nvPr/>
        </p:nvPicPr>
        <p:blipFill>
          <a:blip r:embed="rId2" cstate="print"/>
          <a:srcRect/>
          <a:stretch>
            <a:fillRect/>
          </a:stretch>
        </p:blipFill>
        <p:spPr bwMode="auto">
          <a:xfrm>
            <a:off x="990600" y="1676400"/>
            <a:ext cx="7010400" cy="4571999"/>
          </a:xfrm>
          <a:prstGeom prst="rect">
            <a:avLst/>
          </a:prstGeom>
          <a:noFill/>
          <a:ln w="9525">
            <a:noFill/>
            <a:miter lim="800000"/>
            <a:headEnd/>
            <a:tailEnd/>
          </a:ln>
        </p:spPr>
      </p:pic>
      <p:sp>
        <p:nvSpPr>
          <p:cNvPr id="4" name="TextBox 3"/>
          <p:cNvSpPr txBox="1"/>
          <p:nvPr/>
        </p:nvSpPr>
        <p:spPr>
          <a:xfrm>
            <a:off x="152400" y="6324600"/>
            <a:ext cx="8534400" cy="369332"/>
          </a:xfrm>
          <a:prstGeom prst="rect">
            <a:avLst/>
          </a:prstGeom>
          <a:noFill/>
        </p:spPr>
        <p:txBody>
          <a:bodyPr wrap="square" rtlCol="0">
            <a:spAutoFit/>
          </a:bodyPr>
          <a:lstStyle/>
          <a:p>
            <a:r>
              <a:rPr lang="en-US" dirty="0" smtClean="0">
                <a:solidFill>
                  <a:prstClr val="black"/>
                </a:solidFill>
              </a:rPr>
              <a:t>Based on 4-member PCM ensembles, Meehl et al</a:t>
            </a:r>
            <a:r>
              <a:rPr lang="en-US" i="1" dirty="0" smtClean="0">
                <a:solidFill>
                  <a:prstClr val="black"/>
                </a:solidFill>
              </a:rPr>
              <a:t>., J. Climate</a:t>
            </a:r>
            <a:r>
              <a:rPr lang="en-US" dirty="0" smtClean="0">
                <a:solidFill>
                  <a:prstClr val="black"/>
                </a:solidFill>
              </a:rPr>
              <a:t>, 2004 </a:t>
            </a:r>
            <a:endParaRPr lang="en-US" dirty="0">
              <a:solidFill>
                <a:prstClr val="black"/>
              </a:solidFill>
            </a:endParaRPr>
          </a:p>
        </p:txBody>
      </p:sp>
    </p:spTree>
    <p:extLst>
      <p:ext uri="{BB962C8B-B14F-4D97-AF65-F5344CB8AC3E}">
        <p14:creationId xmlns:p14="http://schemas.microsoft.com/office/powerpoint/2010/main" val="1001794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Known Risks</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 Increasing sea level</a:t>
            </a:r>
          </a:p>
          <a:p>
            <a:endParaRPr lang="en-US" dirty="0" smtClean="0"/>
          </a:p>
          <a:p>
            <a:r>
              <a:rPr lang="en-US" dirty="0"/>
              <a:t> </a:t>
            </a:r>
            <a:r>
              <a:rPr lang="en-US" dirty="0" smtClean="0"/>
              <a:t>Increasing hydrological events…  droughts and floods</a:t>
            </a:r>
          </a:p>
          <a:p>
            <a:endParaRPr lang="en-US" dirty="0" smtClean="0"/>
          </a:p>
          <a:p>
            <a:r>
              <a:rPr lang="en-US" dirty="0"/>
              <a:t> </a:t>
            </a:r>
            <a:r>
              <a:rPr lang="en-US" dirty="0" smtClean="0"/>
              <a:t>Increasing incidence of high category hurricanes and 	associated storm surges and freshwater flooding</a:t>
            </a:r>
          </a:p>
          <a:p>
            <a:endParaRPr lang="en-US" dirty="0" smtClean="0"/>
          </a:p>
          <a:p>
            <a:r>
              <a:rPr lang="en-US" dirty="0"/>
              <a:t> </a:t>
            </a:r>
            <a:r>
              <a:rPr lang="en-US" dirty="0" smtClean="0"/>
              <a:t>More heat stress</a:t>
            </a:r>
            <a:endParaRPr lang="en-US" dirty="0"/>
          </a:p>
        </p:txBody>
      </p:sp>
    </p:spTree>
    <p:extLst>
      <p:ext uri="{BB962C8B-B14F-4D97-AF65-F5344CB8AC3E}">
        <p14:creationId xmlns:p14="http://schemas.microsoft.com/office/powerpoint/2010/main" val="389069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1000" y="1304329"/>
            <a:ext cx="8458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i="1" dirty="0" smtClean="0">
                <a:solidFill>
                  <a:srgbClr val="0033CC"/>
                </a:solidFill>
                <a:ea typeface="Times New Roman" pitchFamily="18" charset="0"/>
                <a:cs typeface="Arial" pitchFamily="34" charset="0"/>
              </a:rPr>
              <a:t>“Climate change could have significant geopolitical impacts around the world, contributing to poverty, environmental degradation, and the further weakening of fragile governments. Climate change will contribute to food and water scarcity, will increase the spread of disease, and may spur or exacerbate mass migration.”</a:t>
            </a:r>
          </a:p>
          <a:p>
            <a:pPr fontAlgn="base">
              <a:spcBef>
                <a:spcPct val="0"/>
              </a:spcBef>
              <a:spcAft>
                <a:spcPct val="0"/>
              </a:spcAft>
            </a:pPr>
            <a:endParaRPr lang="en-US" sz="2400" i="1" dirty="0" smtClean="0">
              <a:solidFill>
                <a:srgbClr val="0033CC"/>
              </a:solidFill>
              <a:cs typeface="Arial" pitchFamily="34" charset="0"/>
            </a:endParaRPr>
          </a:p>
          <a:p>
            <a:pPr fontAlgn="base">
              <a:spcBef>
                <a:spcPct val="0"/>
              </a:spcBef>
              <a:spcAft>
                <a:spcPct val="0"/>
              </a:spcAft>
            </a:pPr>
            <a:endParaRPr lang="en-US" sz="2400" dirty="0" smtClean="0">
              <a:solidFill>
                <a:srgbClr val="0033CC"/>
              </a:solidFill>
            </a:endParaRPr>
          </a:p>
          <a:p>
            <a:pPr lvl="2" fontAlgn="base">
              <a:spcBef>
                <a:spcPct val="0"/>
              </a:spcBef>
              <a:spcAft>
                <a:spcPct val="0"/>
              </a:spcAft>
            </a:pPr>
            <a:r>
              <a:rPr lang="en-US" sz="2400" dirty="0" smtClean="0">
                <a:solidFill>
                  <a:srgbClr val="0033CC"/>
                </a:solidFill>
                <a:cs typeface="Arial" pitchFamily="34" charset="0"/>
              </a:rPr>
              <a:t>-- Quadrennial Defense Review, U.S. Department of Defense, February, 2010</a:t>
            </a:r>
          </a:p>
        </p:txBody>
      </p:sp>
    </p:spTree>
    <p:extLst>
      <p:ext uri="{BB962C8B-B14F-4D97-AF65-F5344CB8AC3E}">
        <p14:creationId xmlns:p14="http://schemas.microsoft.com/office/powerpoint/2010/main" val="1721830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57200"/>
            <a:ext cx="8229600" cy="1143000"/>
          </a:xfrm>
        </p:spPr>
        <p:txBody>
          <a:bodyPr/>
          <a:lstStyle/>
          <a:p>
            <a:r>
              <a:rPr lang="en-US" dirty="0" smtClean="0">
                <a:solidFill>
                  <a:srgbClr val="0033CC"/>
                </a:solidFill>
                <a:latin typeface="Arial" pitchFamily="34" charset="0"/>
                <a:cs typeface="Arial" pitchFamily="34" charset="0"/>
              </a:rPr>
              <a:t>The Future</a:t>
            </a:r>
            <a:endParaRPr lang="en-US"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2811249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8170" y="274955"/>
            <a:ext cx="6667500" cy="6267450"/>
          </a:xfrm>
          <a:prstGeom prst="rect">
            <a:avLst/>
          </a:prstGeom>
        </p:spPr>
      </p:pic>
      <p:sp>
        <p:nvSpPr>
          <p:cNvPr id="2" name="TextBox 1"/>
          <p:cNvSpPr txBox="1"/>
          <p:nvPr/>
        </p:nvSpPr>
        <p:spPr>
          <a:xfrm>
            <a:off x="7508240" y="3515360"/>
            <a:ext cx="1452880" cy="923330"/>
          </a:xfrm>
          <a:prstGeom prst="rect">
            <a:avLst/>
          </a:prstGeom>
          <a:noFill/>
        </p:spPr>
        <p:txBody>
          <a:bodyPr wrap="square" rtlCol="0">
            <a:spAutoFit/>
          </a:bodyPr>
          <a:lstStyle/>
          <a:p>
            <a:r>
              <a:rPr lang="en-US" dirty="0" smtClean="0">
                <a:solidFill>
                  <a:srgbClr val="0000FF"/>
                </a:solidFill>
                <a:latin typeface="Arial" panose="020B0604020202020204" pitchFamily="34" charset="0"/>
                <a:cs typeface="Arial" panose="020B0604020202020204" pitchFamily="34" charset="0"/>
              </a:rPr>
              <a:t>~ 20,000 years before present</a:t>
            </a:r>
          </a:p>
        </p:txBody>
      </p:sp>
    </p:spTree>
    <p:extLst>
      <p:ext uri="{BB962C8B-B14F-4D97-AF65-F5344CB8AC3E}">
        <p14:creationId xmlns:p14="http://schemas.microsoft.com/office/powerpoint/2010/main" val="7278079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Sources of Uncertainty</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828800"/>
            <a:ext cx="8229600" cy="4525963"/>
          </a:xfrm>
        </p:spPr>
        <p:txBody>
          <a:bodyPr/>
          <a:lstStyle/>
          <a:p>
            <a:pPr>
              <a:buSzPct val="70000"/>
              <a:buBlip>
                <a:blip r:embed="rId2"/>
              </a:buBlip>
            </a:pPr>
            <a:r>
              <a:rPr lang="en-US" dirty="0" smtClean="0">
                <a:solidFill>
                  <a:srgbClr val="0033CC"/>
                </a:solidFill>
                <a:latin typeface="Arial" pitchFamily="34" charset="0"/>
                <a:cs typeface="Arial" pitchFamily="34" charset="0"/>
              </a:rPr>
              <a:t>Cloud Feedback</a:t>
            </a:r>
          </a:p>
          <a:p>
            <a:pPr>
              <a:buSzPct val="70000"/>
              <a:buBlip>
                <a:blip r:embed="rId2"/>
              </a:buBlip>
            </a:pPr>
            <a:endParaRPr lang="en-US" dirty="0" smtClean="0">
              <a:solidFill>
                <a:srgbClr val="0033CC"/>
              </a:solidFill>
              <a:latin typeface="Arial" pitchFamily="34" charset="0"/>
              <a:cs typeface="Arial" pitchFamily="34" charset="0"/>
            </a:endParaRPr>
          </a:p>
          <a:p>
            <a:pPr>
              <a:buSzPct val="70000"/>
              <a:buBlip>
                <a:blip r:embed="rId2"/>
              </a:buBlip>
            </a:pPr>
            <a:r>
              <a:rPr lang="en-US" dirty="0" smtClean="0">
                <a:solidFill>
                  <a:srgbClr val="0033CC"/>
                </a:solidFill>
                <a:latin typeface="Arial" pitchFamily="34" charset="0"/>
                <a:cs typeface="Arial" pitchFamily="34" charset="0"/>
              </a:rPr>
              <a:t>Water Vapor Feedback</a:t>
            </a:r>
          </a:p>
          <a:p>
            <a:pPr>
              <a:buSzPct val="70000"/>
              <a:buBlip>
                <a:blip r:embed="rId2"/>
              </a:buBlip>
            </a:pPr>
            <a:endParaRPr lang="en-US" dirty="0" smtClean="0">
              <a:solidFill>
                <a:srgbClr val="0033CC"/>
              </a:solidFill>
              <a:latin typeface="Arial" pitchFamily="34" charset="0"/>
              <a:cs typeface="Arial" pitchFamily="34" charset="0"/>
            </a:endParaRPr>
          </a:p>
          <a:p>
            <a:pPr>
              <a:buSzPct val="70000"/>
              <a:buBlip>
                <a:blip r:embed="rId2"/>
              </a:buBlip>
            </a:pPr>
            <a:r>
              <a:rPr lang="en-US" dirty="0" smtClean="0">
                <a:solidFill>
                  <a:srgbClr val="0033CC"/>
                </a:solidFill>
                <a:latin typeface="Arial" pitchFamily="34" charset="0"/>
                <a:cs typeface="Arial" pitchFamily="34" charset="0"/>
              </a:rPr>
              <a:t>Ocean Response</a:t>
            </a:r>
          </a:p>
          <a:p>
            <a:pPr>
              <a:buSzPct val="70000"/>
              <a:buBlip>
                <a:blip r:embed="rId2"/>
              </a:buBlip>
            </a:pPr>
            <a:endParaRPr lang="en-US" dirty="0" smtClean="0">
              <a:solidFill>
                <a:srgbClr val="0033CC"/>
              </a:solidFill>
              <a:latin typeface="Arial" pitchFamily="34" charset="0"/>
              <a:cs typeface="Arial" pitchFamily="34" charset="0"/>
            </a:endParaRPr>
          </a:p>
          <a:p>
            <a:pPr>
              <a:buSzPct val="70000"/>
              <a:buBlip>
                <a:blip r:embed="rId2"/>
              </a:buBlip>
            </a:pPr>
            <a:r>
              <a:rPr lang="en-US" dirty="0" smtClean="0">
                <a:solidFill>
                  <a:srgbClr val="0033CC"/>
                </a:solidFill>
                <a:latin typeface="Arial" pitchFamily="34" charset="0"/>
                <a:cs typeface="Arial" pitchFamily="34" charset="0"/>
              </a:rPr>
              <a:t>Aerosols</a:t>
            </a:r>
          </a:p>
          <a:p>
            <a:endParaRPr lang="en-US" dirty="0"/>
          </a:p>
        </p:txBody>
      </p:sp>
    </p:spTree>
    <p:extLst>
      <p:ext uri="{BB962C8B-B14F-4D97-AF65-F5344CB8AC3E}">
        <p14:creationId xmlns:p14="http://schemas.microsoft.com/office/powerpoint/2010/main" val="401288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072" y="980728"/>
            <a:ext cx="8615928" cy="489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182880" y="5522976"/>
            <a:ext cx="6336792" cy="338554"/>
          </a:xfrm>
          <a:prstGeom prst="rect">
            <a:avLst/>
          </a:prstGeom>
          <a:noFill/>
        </p:spPr>
        <p:txBody>
          <a:bodyPr wrap="square" rtlCol="0">
            <a:spAutoFit/>
          </a:bodyPr>
          <a:lstStyle/>
          <a:p>
            <a:pPr fontAlgn="base">
              <a:spcBef>
                <a:spcPct val="0"/>
              </a:spcBef>
              <a:spcAft>
                <a:spcPct val="0"/>
              </a:spcAft>
            </a:pPr>
            <a:r>
              <a:rPr lang="en-GB" sz="1600" i="1" dirty="0">
                <a:solidFill>
                  <a:srgbClr val="000000"/>
                </a:solidFill>
                <a:latin typeface="Arial" pitchFamily="34" charset="0"/>
                <a:cs typeface="Arial" pitchFamily="34" charset="0"/>
              </a:rPr>
              <a:t>Source: </a:t>
            </a:r>
            <a:r>
              <a:rPr lang="en-GB" sz="1600" i="1" dirty="0" smtClean="0">
                <a:solidFill>
                  <a:srgbClr val="000000"/>
                </a:solidFill>
                <a:latin typeface="Arial" pitchFamily="34" charset="0"/>
                <a:cs typeface="Arial" pitchFamily="34" charset="0"/>
              </a:rPr>
              <a:t>100000 </a:t>
            </a:r>
            <a:r>
              <a:rPr lang="en-GB" sz="1600" i="1" dirty="0">
                <a:solidFill>
                  <a:srgbClr val="000000"/>
                </a:solidFill>
                <a:latin typeface="Arial" pitchFamily="34" charset="0"/>
                <a:cs typeface="Arial" pitchFamily="34" charset="0"/>
              </a:rPr>
              <a:t>PAGE09 runs</a:t>
            </a:r>
          </a:p>
        </p:txBody>
      </p:sp>
      <p:grpSp>
        <p:nvGrpSpPr>
          <p:cNvPr id="2" name="Group 5"/>
          <p:cNvGrpSpPr/>
          <p:nvPr/>
        </p:nvGrpSpPr>
        <p:grpSpPr>
          <a:xfrm>
            <a:off x="124786" y="6225215"/>
            <a:ext cx="4941473" cy="523057"/>
            <a:chOff x="124786" y="6225215"/>
            <a:chExt cx="4941473" cy="523057"/>
          </a:xfrm>
        </p:grpSpPr>
        <p:pic>
          <p:nvPicPr>
            <p:cNvPr id="7" name="Picture 6" descr="SEILogosmall.JPG"/>
            <p:cNvPicPr>
              <a:picLocks noChangeAspect="1"/>
            </p:cNvPicPr>
            <p:nvPr/>
          </p:nvPicPr>
          <p:blipFill>
            <a:blip r:embed="rId5" cstate="print"/>
            <a:stretch>
              <a:fillRect/>
            </a:stretch>
          </p:blipFill>
          <p:spPr>
            <a:xfrm>
              <a:off x="124786" y="6225215"/>
              <a:ext cx="1201094" cy="523057"/>
            </a:xfrm>
            <a:prstGeom prst="rect">
              <a:avLst/>
            </a:prstGeom>
          </p:spPr>
        </p:pic>
        <p:pic>
          <p:nvPicPr>
            <p:cNvPr id="9" name="Picture 2"/>
            <p:cNvPicPr>
              <a:picLocks noChangeAspect="1" noChangeArrowheads="1"/>
            </p:cNvPicPr>
            <p:nvPr/>
          </p:nvPicPr>
          <p:blipFill>
            <a:blip r:embed="rId6" cstate="print"/>
            <a:srcRect/>
            <a:stretch>
              <a:fillRect/>
            </a:stretch>
          </p:blipFill>
          <p:spPr bwMode="auto">
            <a:xfrm>
              <a:off x="3097759" y="6282856"/>
              <a:ext cx="1968500" cy="309563"/>
            </a:xfrm>
            <a:prstGeom prst="rect">
              <a:avLst/>
            </a:prstGeom>
            <a:noFill/>
            <a:ln w="12700">
              <a:noFill/>
              <a:miter lim="800000"/>
              <a:headEnd/>
              <a:tailEnd/>
            </a:ln>
          </p:spPr>
        </p:pic>
      </p:grpSp>
      <p:sp>
        <p:nvSpPr>
          <p:cNvPr id="15" name="Title 1"/>
          <p:cNvSpPr>
            <a:spLocks noGrp="1"/>
          </p:cNvSpPr>
          <p:nvPr>
            <p:ph type="title"/>
          </p:nvPr>
        </p:nvSpPr>
        <p:spPr>
          <a:xfrm>
            <a:off x="467544" y="115094"/>
            <a:ext cx="8226425" cy="1009650"/>
          </a:xfrm>
        </p:spPr>
        <p:txBody>
          <a:bodyPr/>
          <a:lstStyle/>
          <a:p>
            <a:r>
              <a:rPr lang="en-GB" sz="2400" b="0" dirty="0" smtClean="0"/>
              <a:t> </a:t>
            </a:r>
            <a:r>
              <a:rPr lang="en-GB" sz="2400" b="0" dirty="0" smtClean="0">
                <a:solidFill>
                  <a:srgbClr val="0033CC"/>
                </a:solidFill>
                <a:latin typeface="Arial" pitchFamily="34" charset="0"/>
                <a:cs typeface="Arial" pitchFamily="34" charset="0"/>
              </a:rPr>
              <a:t>Estimate of how </a:t>
            </a:r>
            <a:r>
              <a:rPr lang="en-GB" sz="2400" dirty="0" smtClean="0">
                <a:solidFill>
                  <a:srgbClr val="0033CC"/>
                </a:solidFill>
                <a:latin typeface="Arial" pitchFamily="34" charset="0"/>
                <a:cs typeface="Arial" pitchFamily="34" charset="0"/>
              </a:rPr>
              <a:t>much global climate will warm as a result of doubling CO</a:t>
            </a:r>
            <a:r>
              <a:rPr lang="en-GB" sz="2400" baseline="-25000" dirty="0" smtClean="0">
                <a:solidFill>
                  <a:srgbClr val="0033CC"/>
                </a:solidFill>
                <a:latin typeface="Arial" pitchFamily="34" charset="0"/>
                <a:cs typeface="Arial" pitchFamily="34" charset="0"/>
              </a:rPr>
              <a:t>2</a:t>
            </a:r>
            <a:r>
              <a:rPr lang="en-GB" sz="2400" dirty="0" smtClean="0">
                <a:solidFill>
                  <a:srgbClr val="0033CC"/>
                </a:solidFill>
                <a:latin typeface="Arial" pitchFamily="34" charset="0"/>
                <a:cs typeface="Arial" pitchFamily="34" charset="0"/>
              </a:rPr>
              <a:t>: a </a:t>
            </a:r>
            <a:r>
              <a:rPr lang="en-GB" sz="2400" b="0" dirty="0" smtClean="0">
                <a:solidFill>
                  <a:srgbClr val="0033CC"/>
                </a:solidFill>
                <a:latin typeface="Arial" pitchFamily="34" charset="0"/>
                <a:cs typeface="Arial" pitchFamily="34" charset="0"/>
              </a:rPr>
              <a:t>probability distribution</a:t>
            </a:r>
            <a:endParaRPr lang="en-GB" sz="2400" b="0" dirty="0">
              <a:solidFill>
                <a:srgbClr val="0033CC"/>
              </a:solidFill>
              <a:latin typeface="Arial" pitchFamily="34" charset="0"/>
              <a:cs typeface="Arial" pitchFamily="34" charset="0"/>
            </a:endParaRPr>
          </a:p>
        </p:txBody>
      </p:sp>
      <p:sp>
        <p:nvSpPr>
          <p:cNvPr id="8" name="TextBox 7"/>
          <p:cNvSpPr txBox="1"/>
          <p:nvPr/>
        </p:nvSpPr>
        <p:spPr>
          <a:xfrm>
            <a:off x="5292080" y="6093296"/>
            <a:ext cx="3268216" cy="646331"/>
          </a:xfrm>
          <a:prstGeom prst="rect">
            <a:avLst/>
          </a:prstGeom>
          <a:noFill/>
        </p:spPr>
        <p:txBody>
          <a:bodyPr wrap="square" rtlCol="0">
            <a:spAutoFit/>
          </a:bodyPr>
          <a:lstStyle/>
          <a:p>
            <a:pPr defTabSz="457200"/>
            <a:r>
              <a:rPr lang="en-US" dirty="0" smtClean="0">
                <a:solidFill>
                  <a:srgbClr val="FF0000"/>
                </a:solidFill>
                <a:latin typeface="Arial"/>
                <a:cs typeface="Arial"/>
              </a:rPr>
              <a:t>Chris Hope, U. Cambridge</a:t>
            </a:r>
          </a:p>
          <a:p>
            <a:pPr defTabSz="457200"/>
            <a:r>
              <a:rPr lang="en-US" dirty="0" smtClean="0">
                <a:solidFill>
                  <a:srgbClr val="FF0000"/>
                </a:solidFill>
                <a:latin typeface="Arial"/>
                <a:cs typeface="Arial"/>
              </a:rPr>
              <a:t>courtesy Tim Palmer</a:t>
            </a:r>
            <a:endParaRPr lang="en-US" dirty="0">
              <a:solidFill>
                <a:srgbClr val="FF0000"/>
              </a:solidFill>
              <a:latin typeface="Arial"/>
              <a:cs typeface="Arial"/>
            </a:endParaRPr>
          </a:p>
        </p:txBody>
      </p:sp>
    </p:spTree>
    <p:custDataLst>
      <p:tags r:id="rId1"/>
    </p:custDataLst>
    <p:extLst>
      <p:ext uri="{BB962C8B-B14F-4D97-AF65-F5344CB8AC3E}">
        <p14:creationId xmlns:p14="http://schemas.microsoft.com/office/powerpoint/2010/main" val="149966694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00FF"/>
                </a:solidFill>
              </a:rPr>
              <a:t>CO</a:t>
            </a:r>
            <a:r>
              <a:rPr lang="en-US" baseline="-25000" dirty="0" smtClean="0">
                <a:solidFill>
                  <a:srgbClr val="0000FF"/>
                </a:solidFill>
              </a:rPr>
              <a:t>2</a:t>
            </a:r>
            <a:r>
              <a:rPr lang="en-US" dirty="0" smtClean="0">
                <a:solidFill>
                  <a:srgbClr val="0000FF"/>
                </a:solidFill>
              </a:rPr>
              <a:t> Will Go Well Beyond Doubling</a:t>
            </a:r>
            <a:endParaRPr lang="en-US" dirty="0">
              <a:solidFill>
                <a:srgbClr val="0000FF"/>
              </a:solidFill>
            </a:endParaRPr>
          </a:p>
        </p:txBody>
      </p:sp>
      <p:pic>
        <p:nvPicPr>
          <p:cNvPr id="1026" name="Picture 2" descr="http://www.skepticalscience.com/images/CO2_emission_scenario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75" y="1739676"/>
            <a:ext cx="7287128" cy="425568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1567814" y="3657600"/>
            <a:ext cx="5902661" cy="17254"/>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00590" y="3288268"/>
            <a:ext cx="1095555" cy="738664"/>
          </a:xfrm>
          <a:prstGeom prst="rect">
            <a:avLst/>
          </a:prstGeom>
          <a:noFill/>
        </p:spPr>
        <p:txBody>
          <a:bodyPr wrap="square" rtlCol="0">
            <a:spAutoFit/>
          </a:bodyPr>
          <a:lstStyle/>
          <a:p>
            <a:r>
              <a:rPr lang="en-US" sz="1400" dirty="0" smtClean="0">
                <a:solidFill>
                  <a:srgbClr val="0000FF"/>
                </a:solidFill>
                <a:latin typeface="Arial" panose="020B0604020202020204" pitchFamily="34" charset="0"/>
                <a:cs typeface="Arial" panose="020B0604020202020204" pitchFamily="34" charset="0"/>
              </a:rPr>
              <a:t>Double Pre-Industrial</a:t>
            </a:r>
          </a:p>
        </p:txBody>
      </p:sp>
      <p:cxnSp>
        <p:nvCxnSpPr>
          <p:cNvPr id="3" name="Straight Connector 2"/>
          <p:cNvCxnSpPr/>
          <p:nvPr/>
        </p:nvCxnSpPr>
        <p:spPr>
          <a:xfrm>
            <a:off x="1567814" y="2590800"/>
            <a:ext cx="5902661" cy="60960"/>
          </a:xfrm>
          <a:prstGeom prst="line">
            <a:avLst/>
          </a:prstGeom>
          <a:ln w="31750">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00590" y="2389814"/>
            <a:ext cx="1095555" cy="523220"/>
          </a:xfrm>
          <a:prstGeom prst="rect">
            <a:avLst/>
          </a:prstGeom>
          <a:noFill/>
        </p:spPr>
        <p:txBody>
          <a:bodyPr wrap="square" rtlCol="0">
            <a:spAutoFit/>
          </a:bodyPr>
          <a:lstStyle/>
          <a:p>
            <a:r>
              <a:rPr lang="en-US" sz="1400" dirty="0" smtClean="0">
                <a:solidFill>
                  <a:srgbClr val="0000FF"/>
                </a:solidFill>
                <a:latin typeface="Arial" panose="020B0604020202020204" pitchFamily="34" charset="0"/>
                <a:cs typeface="Arial" panose="020B0604020202020204" pitchFamily="34" charset="0"/>
              </a:rPr>
              <a:t>Triple Pre-Industrial</a:t>
            </a:r>
          </a:p>
        </p:txBody>
      </p:sp>
    </p:spTree>
    <p:extLst>
      <p:ext uri="{BB962C8B-B14F-4D97-AF65-F5344CB8AC3E}">
        <p14:creationId xmlns:p14="http://schemas.microsoft.com/office/powerpoint/2010/main" val="30509360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Solutions and Opportunities</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  Renewables (solar and wind)</a:t>
            </a:r>
          </a:p>
          <a:p>
            <a:pPr lvl="1">
              <a:spcBef>
                <a:spcPts val="1200"/>
              </a:spcBef>
            </a:pPr>
            <a:r>
              <a:rPr lang="en-US" dirty="0"/>
              <a:t> </a:t>
            </a:r>
            <a:r>
              <a:rPr lang="en-US" dirty="0" smtClean="0"/>
              <a:t> Might provide up to 30% of current power needs</a:t>
            </a:r>
          </a:p>
          <a:p>
            <a:pPr marL="342900" lvl="1" indent="0">
              <a:buNone/>
            </a:pPr>
            <a:r>
              <a:rPr lang="en-US" dirty="0" smtClean="0"/>
              <a:t>   </a:t>
            </a:r>
          </a:p>
          <a:p>
            <a:r>
              <a:rPr lang="en-US" dirty="0" smtClean="0"/>
              <a:t>  Carbon Capture and Sequestration</a:t>
            </a:r>
          </a:p>
          <a:p>
            <a:pPr marL="0" indent="0">
              <a:buNone/>
            </a:pPr>
            <a:endParaRPr lang="en-US" dirty="0" smtClean="0"/>
          </a:p>
          <a:p>
            <a:pPr lvl="1"/>
            <a:r>
              <a:rPr lang="en-US" dirty="0"/>
              <a:t> </a:t>
            </a:r>
            <a:r>
              <a:rPr lang="en-US" dirty="0" smtClean="0"/>
              <a:t>Currently would add ~$200/ton to energy costs</a:t>
            </a:r>
          </a:p>
          <a:p>
            <a:pPr marL="342900" lvl="1" indent="0">
              <a:buNone/>
            </a:pPr>
            <a:endParaRPr lang="en-US" dirty="0" smtClean="0"/>
          </a:p>
          <a:p>
            <a:pPr lvl="1"/>
            <a:r>
              <a:rPr lang="en-US" dirty="0"/>
              <a:t> </a:t>
            </a:r>
            <a:r>
              <a:rPr lang="en-US" dirty="0" smtClean="0"/>
              <a:t>Reasonable prospects for reducing this to ~$100/ton</a:t>
            </a:r>
          </a:p>
          <a:p>
            <a:pPr marL="342900" lvl="1" indent="0">
              <a:buNone/>
            </a:pPr>
            <a:endParaRPr lang="en-US" dirty="0" smtClean="0"/>
          </a:p>
          <a:p>
            <a:pPr lvl="1"/>
            <a:r>
              <a:rPr lang="en-US" dirty="0"/>
              <a:t> </a:t>
            </a:r>
            <a:r>
              <a:rPr lang="en-US" dirty="0" smtClean="0"/>
              <a:t>Currently little incentive to develop this</a:t>
            </a:r>
          </a:p>
          <a:p>
            <a:pPr marL="342900" lvl="1" indent="0">
              <a:buNone/>
            </a:pPr>
            <a:endParaRPr lang="en-US" dirty="0" smtClean="0"/>
          </a:p>
          <a:p>
            <a:r>
              <a:rPr lang="en-US" dirty="0"/>
              <a:t> </a:t>
            </a:r>
            <a:r>
              <a:rPr lang="en-US" dirty="0" smtClean="0"/>
              <a:t>  Next Generation </a:t>
            </a:r>
            <a:r>
              <a:rPr lang="en-US" dirty="0"/>
              <a:t>F</a:t>
            </a:r>
            <a:r>
              <a:rPr lang="en-US" dirty="0" smtClean="0"/>
              <a:t>ission </a:t>
            </a:r>
            <a:r>
              <a:rPr lang="en-US" dirty="0"/>
              <a:t>R</a:t>
            </a:r>
            <a:r>
              <a:rPr lang="en-US" dirty="0" smtClean="0"/>
              <a:t>eactors </a:t>
            </a:r>
            <a:endParaRPr lang="en-US" dirty="0"/>
          </a:p>
        </p:txBody>
      </p:sp>
    </p:spTree>
    <p:extLst>
      <p:ext uri="{BB962C8B-B14F-4D97-AF65-F5344CB8AC3E}">
        <p14:creationId xmlns:p14="http://schemas.microsoft.com/office/powerpoint/2010/main" val="224849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9920"/>
            <a:ext cx="9144000" cy="5364480"/>
          </a:xfrm>
          <a:prstGeom prst="rect">
            <a:avLst/>
          </a:prstGeom>
        </p:spPr>
      </p:pic>
      <p:sp>
        <p:nvSpPr>
          <p:cNvPr id="2" name="TextBox 1"/>
          <p:cNvSpPr txBox="1"/>
          <p:nvPr/>
        </p:nvSpPr>
        <p:spPr>
          <a:xfrm>
            <a:off x="6797040" y="5875030"/>
            <a:ext cx="1899920" cy="523220"/>
          </a:xfrm>
          <a:prstGeom prst="rect">
            <a:avLst/>
          </a:prstGeom>
          <a:noFill/>
        </p:spPr>
        <p:txBody>
          <a:bodyPr wrap="square" rtlCol="0">
            <a:spAutoFit/>
          </a:bodyPr>
          <a:lstStyle/>
          <a:p>
            <a:pPr algn="ctr"/>
            <a:r>
              <a:rPr lang="en-US" sz="1400" dirty="0" smtClean="0">
                <a:solidFill>
                  <a:prstClr val="black"/>
                </a:solidFill>
                <a:latin typeface="Arial" panose="020B0604020202020204" pitchFamily="34" charset="0"/>
                <a:cs typeface="Arial" panose="020B0604020202020204" pitchFamily="34" charset="0"/>
              </a:rPr>
              <a:t>(includes Chernobyl, Fukushima)</a:t>
            </a:r>
          </a:p>
        </p:txBody>
      </p:sp>
      <p:cxnSp>
        <p:nvCxnSpPr>
          <p:cNvPr id="5" name="Straight Arrow Connector 4"/>
          <p:cNvCxnSpPr/>
          <p:nvPr/>
        </p:nvCxnSpPr>
        <p:spPr>
          <a:xfrm flipH="1" flipV="1">
            <a:off x="7284720" y="5628640"/>
            <a:ext cx="284480" cy="2463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38480" y="5994400"/>
            <a:ext cx="6370320"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00FF"/>
                </a:solidFill>
              </a:rPr>
              <a:t>N</a:t>
            </a:r>
            <a:r>
              <a:rPr lang="en-US" dirty="0" smtClean="0">
                <a:solidFill>
                  <a:srgbClr val="0000FF"/>
                </a:solidFill>
              </a:rPr>
              <a:t>uclear power, by replacing fossil fuels, </a:t>
            </a:r>
            <a:r>
              <a:rPr lang="en-US" dirty="0">
                <a:solidFill>
                  <a:srgbClr val="0000FF"/>
                </a:solidFill>
              </a:rPr>
              <a:t>has prevented an estimated 1.84 </a:t>
            </a:r>
            <a:r>
              <a:rPr lang="en-US" dirty="0" smtClean="0">
                <a:solidFill>
                  <a:srgbClr val="0000FF"/>
                </a:solidFill>
              </a:rPr>
              <a:t>million air-pollution </a:t>
            </a:r>
            <a:r>
              <a:rPr lang="en-US" dirty="0">
                <a:solidFill>
                  <a:srgbClr val="0000FF"/>
                </a:solidFill>
              </a:rPr>
              <a:t>related deaths worldwide</a:t>
            </a:r>
            <a:endParaRPr lang="en-US" dirty="0" smtClean="0">
              <a:solidFill>
                <a:srgbClr val="0000FF"/>
              </a:solidFill>
              <a:latin typeface="Arial" panose="020B0604020202020204" pitchFamily="34" charset="0"/>
              <a:cs typeface="Arial" panose="020B0604020202020204" pitchFamily="34" charset="0"/>
            </a:endParaRPr>
          </a:p>
        </p:txBody>
      </p:sp>
      <p:sp>
        <p:nvSpPr>
          <p:cNvPr id="6" name="TextBox 5"/>
          <p:cNvSpPr txBox="1"/>
          <p:nvPr/>
        </p:nvSpPr>
        <p:spPr>
          <a:xfrm>
            <a:off x="2560320" y="1706880"/>
            <a:ext cx="4937760" cy="584775"/>
          </a:xfrm>
          <a:prstGeom prst="rect">
            <a:avLst/>
          </a:prstGeom>
          <a:noFill/>
        </p:spPr>
        <p:txBody>
          <a:bodyPr wrap="square" rtlCol="0">
            <a:spAutoFit/>
          </a:bodyPr>
          <a:lstStyle/>
          <a:p>
            <a:r>
              <a:rPr lang="en-US" sz="1600" dirty="0" smtClean="0">
                <a:solidFill>
                  <a:srgbClr val="0000FF"/>
                </a:solidFill>
                <a:latin typeface="Arial" panose="020B0604020202020204" pitchFamily="34" charset="0"/>
                <a:cs typeface="Arial" panose="020B0604020202020204" pitchFamily="34" charset="0"/>
              </a:rPr>
              <a:t>~13,000 premature deaths annually in the U.S. from coal production and combustion</a:t>
            </a:r>
          </a:p>
        </p:txBody>
      </p:sp>
    </p:spTree>
    <p:extLst>
      <p:ext uri="{BB962C8B-B14F-4D97-AF65-F5344CB8AC3E}">
        <p14:creationId xmlns:p14="http://schemas.microsoft.com/office/powerpoint/2010/main" val="298430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rcp.realclearpolitics.com/144854_5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80" y="81279"/>
            <a:ext cx="7894319" cy="60917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09319" y="5973008"/>
            <a:ext cx="7254240"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FF"/>
                </a:solidFill>
                <a:latin typeface="Arial" panose="020B0604020202020204" pitchFamily="34" charset="0"/>
                <a:cs typeface="Arial" panose="020B0604020202020204" pitchFamily="34" charset="0"/>
              </a:rPr>
              <a:t>However, up-front capital costs of Gen I nuclear are large</a:t>
            </a:r>
          </a:p>
        </p:txBody>
      </p:sp>
    </p:spTree>
    <p:extLst>
      <p:ext uri="{BB962C8B-B14F-4D97-AF65-F5344CB8AC3E}">
        <p14:creationId xmlns:p14="http://schemas.microsoft.com/office/powerpoint/2010/main" val="159824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to_cred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937" y="610552"/>
            <a:ext cx="8466898" cy="5404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869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728663"/>
            <a:ext cx="16081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457200" y="101600"/>
            <a:ext cx="8229600" cy="762000"/>
          </a:xfrm>
          <a:prstGeom prst="rect">
            <a:avLst/>
          </a:prstGeom>
        </p:spPr>
        <p:txBody>
          <a:bodyPr/>
          <a:lstStyle>
            <a:lvl1pPr marL="342900" indent="-342900" algn="l" rtl="0" eaLnBrk="0" fontAlgn="base" hangingPunct="0">
              <a:spcBef>
                <a:spcPct val="20000"/>
              </a:spcBef>
              <a:spcAft>
                <a:spcPct val="0"/>
              </a:spcAft>
              <a:buSzPct val="80000"/>
              <a:buBlip>
                <a:blip r:embed="rId3"/>
              </a:buBlip>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hlink"/>
              </a:buClr>
              <a:buSzPct val="70000"/>
              <a:buFont typeface="Wingdings" charset="0"/>
              <a:buChar char="l"/>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lr>
                <a:schemeClr val="accent2"/>
              </a:buClr>
              <a:buSzPct val="65000"/>
              <a:buFont typeface="Wingdings" charset="0"/>
              <a:buChar char="l"/>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lr>
                <a:schemeClr val="folHlink"/>
              </a:buClr>
              <a:buSzPct val="65000"/>
              <a:buFont typeface="Wingdings" charset="0"/>
              <a:buChar char="l"/>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a:lstStyle>
          <a:p>
            <a:pPr marL="0" indent="0" algn="ctr" eaLnBrk="1" hangingPunct="1">
              <a:lnSpc>
                <a:spcPct val="90000"/>
              </a:lnSpc>
              <a:buFontTx/>
              <a:buNone/>
              <a:defRPr/>
            </a:pPr>
            <a:r>
              <a:rPr lang="en-US" sz="3400" b="1" kern="0" dirty="0">
                <a:solidFill>
                  <a:srgbClr val="C00000"/>
                </a:solidFill>
              </a:rPr>
              <a:t>O</a:t>
            </a:r>
            <a:r>
              <a:rPr lang="en-US" sz="3400" b="1" kern="0" dirty="0" smtClean="0">
                <a:solidFill>
                  <a:srgbClr val="C00000"/>
                </a:solidFill>
              </a:rPr>
              <a:t>ffshore floating nuclear power plant</a:t>
            </a:r>
            <a:endParaRPr lang="en-US" sz="3400" b="1" kern="0" dirty="0">
              <a:solidFill>
                <a:srgbClr val="C00000"/>
              </a:solidFill>
            </a:endParaRPr>
          </a:p>
        </p:txBody>
      </p:sp>
      <p:sp>
        <p:nvSpPr>
          <p:cNvPr id="5" name="Rectangle 2"/>
          <p:cNvSpPr txBox="1">
            <a:spLocks noChangeArrowheads="1"/>
          </p:cNvSpPr>
          <p:nvPr/>
        </p:nvSpPr>
        <p:spPr>
          <a:xfrm>
            <a:off x="3352800" y="3649663"/>
            <a:ext cx="1885950" cy="633412"/>
          </a:xfrm>
          <a:prstGeom prst="rect">
            <a:avLst/>
          </a:prstGeom>
        </p:spPr>
        <p:txBody>
          <a:bodyPr/>
          <a:lstStyle>
            <a:lvl1pPr marL="342900" indent="-342900" algn="l" rtl="0" eaLnBrk="0" fontAlgn="base" hangingPunct="0">
              <a:spcBef>
                <a:spcPct val="20000"/>
              </a:spcBef>
              <a:spcAft>
                <a:spcPct val="0"/>
              </a:spcAft>
              <a:buSzPct val="80000"/>
              <a:buBlip>
                <a:blip r:embed="rId3"/>
              </a:buBlip>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hlink"/>
              </a:buClr>
              <a:buSzPct val="70000"/>
              <a:buFont typeface="Wingdings" charset="0"/>
              <a:buChar char="l"/>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lr>
                <a:schemeClr val="accent2"/>
              </a:buClr>
              <a:buSzPct val="65000"/>
              <a:buFont typeface="Wingdings" charset="0"/>
              <a:buChar char="l"/>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lr>
                <a:schemeClr val="folHlink"/>
              </a:buClr>
              <a:buSzPct val="65000"/>
              <a:buFont typeface="Wingdings" charset="0"/>
              <a:buChar char="l"/>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a:lstStyle>
          <a:p>
            <a:pPr marL="0" indent="0" eaLnBrk="1" hangingPunct="1">
              <a:lnSpc>
                <a:spcPct val="90000"/>
              </a:lnSpc>
              <a:buFontTx/>
              <a:buNone/>
              <a:defRPr/>
            </a:pPr>
            <a:r>
              <a:rPr lang="en-US" sz="3400" b="1" kern="0" dirty="0" smtClean="0">
                <a:solidFill>
                  <a:srgbClr val="006666"/>
                </a:solidFill>
              </a:rPr>
              <a:t>Nuclear reactor</a:t>
            </a:r>
            <a:endParaRPr lang="en-US" sz="3400" kern="0" dirty="0" smtClean="0">
              <a:solidFill>
                <a:srgbClr val="C08319"/>
              </a:solidFill>
            </a:endParaRPr>
          </a:p>
        </p:txBody>
      </p:sp>
      <p:sp>
        <p:nvSpPr>
          <p:cNvPr id="41989" name="Text Box 7"/>
          <p:cNvSpPr txBox="1">
            <a:spLocks noChangeArrowheads="1"/>
          </p:cNvSpPr>
          <p:nvPr/>
        </p:nvSpPr>
        <p:spPr bwMode="auto">
          <a:xfrm>
            <a:off x="2667000" y="1349375"/>
            <a:ext cx="7620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SzTx/>
              <a:buFontTx/>
              <a:buNone/>
            </a:pPr>
            <a:r>
              <a:rPr lang="en-US" altLang="en-US" sz="7200" b="1">
                <a:solidFill>
                  <a:srgbClr val="C08319"/>
                </a:solidFill>
                <a:latin typeface="Times" panose="02020603050405020304" pitchFamily="18" charset="0"/>
              </a:rPr>
              <a:t>+</a:t>
            </a:r>
          </a:p>
        </p:txBody>
      </p:sp>
      <p:sp>
        <p:nvSpPr>
          <p:cNvPr id="41990" name="Text Box 7"/>
          <p:cNvSpPr txBox="1">
            <a:spLocks noChangeArrowheads="1"/>
          </p:cNvSpPr>
          <p:nvPr/>
        </p:nvSpPr>
        <p:spPr bwMode="auto">
          <a:xfrm>
            <a:off x="5105400" y="1379538"/>
            <a:ext cx="7620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SzTx/>
              <a:buFontTx/>
              <a:buNone/>
            </a:pPr>
            <a:r>
              <a:rPr lang="en-US" altLang="en-US" sz="7200" b="1">
                <a:solidFill>
                  <a:srgbClr val="C08319"/>
                </a:solidFill>
                <a:latin typeface="Times" panose="02020603050405020304" pitchFamily="18" charset="0"/>
              </a:rPr>
              <a:t>=</a:t>
            </a:r>
          </a:p>
        </p:txBody>
      </p:sp>
      <p:sp>
        <p:nvSpPr>
          <p:cNvPr id="12" name="Rectangle 11"/>
          <p:cNvSpPr/>
          <p:nvPr/>
        </p:nvSpPr>
        <p:spPr>
          <a:xfrm>
            <a:off x="152400" y="3609975"/>
            <a:ext cx="2514600" cy="584200"/>
          </a:xfrm>
          <a:prstGeom prst="rect">
            <a:avLst/>
          </a:prstGeom>
        </p:spPr>
        <p:txBody>
          <a:bodyPr>
            <a:spAutoFit/>
          </a:bodyPr>
          <a:lstStyle/>
          <a:p>
            <a:pPr algn="ctr" eaLnBrk="0" fontAlgn="base" hangingPunct="0">
              <a:spcBef>
                <a:spcPct val="0"/>
              </a:spcBef>
              <a:spcAft>
                <a:spcPct val="0"/>
              </a:spcAft>
              <a:defRPr/>
            </a:pPr>
            <a:r>
              <a:rPr lang="en-US" sz="3200" b="1" kern="0" dirty="0">
                <a:solidFill>
                  <a:srgbClr val="006666"/>
                </a:solidFill>
              </a:rPr>
              <a:t>Floating rig</a:t>
            </a:r>
            <a:endParaRPr lang="en-US" sz="3200" dirty="0">
              <a:solidFill>
                <a:srgbClr val="8383AD"/>
              </a:solidFill>
            </a:endParaRPr>
          </a:p>
        </p:txBody>
      </p:sp>
      <p:sp>
        <p:nvSpPr>
          <p:cNvPr id="13" name="Rectangle 2"/>
          <p:cNvSpPr txBox="1">
            <a:spLocks noChangeArrowheads="1"/>
          </p:cNvSpPr>
          <p:nvPr/>
        </p:nvSpPr>
        <p:spPr>
          <a:xfrm>
            <a:off x="5321300" y="3711575"/>
            <a:ext cx="4051300" cy="631825"/>
          </a:xfrm>
          <a:prstGeom prst="rect">
            <a:avLst/>
          </a:prstGeom>
        </p:spPr>
        <p:txBody>
          <a:bodyPr/>
          <a:lstStyle>
            <a:lvl1pPr marL="342900" indent="-342900" algn="l" rtl="0" eaLnBrk="0" fontAlgn="base" hangingPunct="0">
              <a:spcBef>
                <a:spcPct val="20000"/>
              </a:spcBef>
              <a:spcAft>
                <a:spcPct val="0"/>
              </a:spcAft>
              <a:buSzPct val="80000"/>
              <a:buBlip>
                <a:blip r:embed="rId3"/>
              </a:buBlip>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hlink"/>
              </a:buClr>
              <a:buSzPct val="70000"/>
              <a:buFont typeface="Wingdings" charset="0"/>
              <a:buChar char="l"/>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lr>
                <a:schemeClr val="accent2"/>
              </a:buClr>
              <a:buSzPct val="65000"/>
              <a:buFont typeface="Wingdings" charset="0"/>
              <a:buChar char="l"/>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lr>
                <a:schemeClr val="folHlink"/>
              </a:buClr>
              <a:buSzPct val="65000"/>
              <a:buFont typeface="Wingdings" charset="0"/>
              <a:buChar char="l"/>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a:lstStyle>
          <a:p>
            <a:pPr marL="0" indent="0" algn="ctr" eaLnBrk="1" hangingPunct="1">
              <a:lnSpc>
                <a:spcPct val="90000"/>
              </a:lnSpc>
              <a:buFontTx/>
              <a:buNone/>
              <a:defRPr/>
            </a:pPr>
            <a:r>
              <a:rPr lang="en-US" sz="3400" b="1" kern="0" dirty="0" smtClean="0">
                <a:solidFill>
                  <a:srgbClr val="006666"/>
                </a:solidFill>
              </a:rPr>
              <a:t>OFNP</a:t>
            </a:r>
            <a:endParaRPr lang="en-US" sz="3400" kern="0" dirty="0" smtClean="0">
              <a:solidFill>
                <a:srgbClr val="C08319"/>
              </a:solidFill>
            </a:endParaRPr>
          </a:p>
        </p:txBody>
      </p:sp>
      <p:sp>
        <p:nvSpPr>
          <p:cNvPr id="14" name="Rectangle 2"/>
          <p:cNvSpPr txBox="1">
            <a:spLocks noChangeArrowheads="1"/>
          </p:cNvSpPr>
          <p:nvPr/>
        </p:nvSpPr>
        <p:spPr>
          <a:xfrm>
            <a:off x="76200" y="4751388"/>
            <a:ext cx="9296400" cy="533400"/>
          </a:xfrm>
          <a:prstGeom prst="rect">
            <a:avLst/>
          </a:prstGeom>
        </p:spPr>
        <p:txBody>
          <a:bodyPr/>
          <a:lstStyle>
            <a:lvl1pPr marL="342900" indent="-342900" algn="l" rtl="0" eaLnBrk="0" fontAlgn="base" hangingPunct="0">
              <a:spcBef>
                <a:spcPct val="20000"/>
              </a:spcBef>
              <a:spcAft>
                <a:spcPct val="0"/>
              </a:spcAft>
              <a:buSzPct val="80000"/>
              <a:buBlip>
                <a:blip r:embed="rId3"/>
              </a:buBlip>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hlink"/>
              </a:buClr>
              <a:buSzPct val="70000"/>
              <a:buFont typeface="Wingdings" charset="0"/>
              <a:buChar char="l"/>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lr>
                <a:schemeClr val="accent2"/>
              </a:buClr>
              <a:buSzPct val="65000"/>
              <a:buFont typeface="Wingdings" charset="0"/>
              <a:buChar char="l"/>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lr>
                <a:schemeClr val="folHlink"/>
              </a:buClr>
              <a:buSzPct val="65000"/>
              <a:buFont typeface="Wingdings" charset="0"/>
              <a:buChar char="l"/>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a:lstStyle>
          <a:p>
            <a:pPr eaLnBrk="1" hangingPunct="1">
              <a:lnSpc>
                <a:spcPct val="90000"/>
              </a:lnSpc>
              <a:buFontTx/>
              <a:buChar char="-"/>
              <a:defRPr/>
            </a:pPr>
            <a:r>
              <a:rPr lang="en-US" sz="2400" kern="0" dirty="0" smtClean="0">
                <a:solidFill>
                  <a:srgbClr val="C08319"/>
                </a:solidFill>
              </a:rPr>
              <a:t>Reduced capital cost (&gt;90% cut in reinforced concrete)</a:t>
            </a:r>
          </a:p>
          <a:p>
            <a:pPr eaLnBrk="1" hangingPunct="1">
              <a:lnSpc>
                <a:spcPct val="90000"/>
              </a:lnSpc>
              <a:buFontTx/>
              <a:buChar char="-"/>
              <a:defRPr/>
            </a:pPr>
            <a:r>
              <a:rPr lang="en-US" sz="2400" kern="0" dirty="0" smtClean="0">
                <a:solidFill>
                  <a:srgbClr val="C08319"/>
                </a:solidFill>
              </a:rPr>
              <a:t>Reduced construction/decommissioning schedule</a:t>
            </a:r>
          </a:p>
          <a:p>
            <a:pPr eaLnBrk="1" hangingPunct="1">
              <a:lnSpc>
                <a:spcPct val="90000"/>
              </a:lnSpc>
              <a:buFontTx/>
              <a:buChar char="-"/>
              <a:defRPr/>
            </a:pPr>
            <a:r>
              <a:rPr lang="en-US" sz="2400" kern="0" dirty="0">
                <a:solidFill>
                  <a:srgbClr val="C08319"/>
                </a:solidFill>
              </a:rPr>
              <a:t>Flexible </a:t>
            </a:r>
            <a:r>
              <a:rPr lang="en-US" sz="2400" kern="0" dirty="0" smtClean="0">
                <a:solidFill>
                  <a:srgbClr val="C08319"/>
                </a:solidFill>
              </a:rPr>
              <a:t>siting + minimal local infrastructure (‘plug and play’)</a:t>
            </a:r>
            <a:endParaRPr lang="en-US" sz="2400" kern="0" dirty="0">
              <a:solidFill>
                <a:srgbClr val="C08319"/>
              </a:solidFill>
            </a:endParaRPr>
          </a:p>
          <a:p>
            <a:pPr eaLnBrk="1" hangingPunct="1">
              <a:lnSpc>
                <a:spcPct val="90000"/>
              </a:lnSpc>
              <a:buFontTx/>
              <a:buChar char="-"/>
              <a:defRPr/>
            </a:pPr>
            <a:r>
              <a:rPr lang="en-US" sz="2400" kern="0" dirty="0" smtClean="0">
                <a:solidFill>
                  <a:srgbClr val="C08319"/>
                </a:solidFill>
              </a:rPr>
              <a:t>Reliable passive cooling; no land/ocean contamination</a:t>
            </a:r>
          </a:p>
          <a:p>
            <a:pPr eaLnBrk="1" hangingPunct="1">
              <a:lnSpc>
                <a:spcPct val="90000"/>
              </a:lnSpc>
              <a:buFontTx/>
              <a:buChar char="-"/>
              <a:defRPr/>
            </a:pPr>
            <a:endParaRPr lang="en-US" sz="2400" kern="0" dirty="0" smtClean="0">
              <a:solidFill>
                <a:srgbClr val="C08319"/>
              </a:solidFill>
            </a:endParaRPr>
          </a:p>
          <a:p>
            <a:pPr eaLnBrk="1" hangingPunct="1">
              <a:lnSpc>
                <a:spcPct val="90000"/>
              </a:lnSpc>
              <a:buFontTx/>
              <a:buChar char="-"/>
              <a:defRPr/>
            </a:pPr>
            <a:endParaRPr lang="en-US" sz="2400" kern="0" dirty="0" smtClean="0">
              <a:solidFill>
                <a:srgbClr val="C08319"/>
              </a:solidFill>
            </a:endParaRPr>
          </a:p>
          <a:p>
            <a:pPr eaLnBrk="1" hangingPunct="1">
              <a:lnSpc>
                <a:spcPct val="90000"/>
              </a:lnSpc>
              <a:buFontTx/>
              <a:buChar char="-"/>
              <a:defRPr/>
            </a:pPr>
            <a:endParaRPr lang="en-US" sz="2400" kern="0" dirty="0">
              <a:solidFill>
                <a:srgbClr val="C08319"/>
              </a:solidFill>
            </a:endParaRPr>
          </a:p>
          <a:p>
            <a:pPr eaLnBrk="1" hangingPunct="1">
              <a:lnSpc>
                <a:spcPct val="90000"/>
              </a:lnSpc>
              <a:buFontTx/>
              <a:buChar char="-"/>
              <a:defRPr/>
            </a:pPr>
            <a:endParaRPr lang="en-US" sz="2400" kern="0" dirty="0" smtClean="0">
              <a:solidFill>
                <a:srgbClr val="C08319"/>
              </a:solidFill>
            </a:endParaRPr>
          </a:p>
          <a:p>
            <a:pPr eaLnBrk="1" hangingPunct="1">
              <a:lnSpc>
                <a:spcPct val="90000"/>
              </a:lnSpc>
              <a:buFontTx/>
              <a:buChar char="-"/>
              <a:defRPr/>
            </a:pPr>
            <a:endParaRPr lang="en-US" sz="2400" kern="0" dirty="0" smtClean="0">
              <a:solidFill>
                <a:srgbClr val="C08319"/>
              </a:solidFill>
            </a:endParaRPr>
          </a:p>
          <a:p>
            <a:pPr marL="0" indent="0" eaLnBrk="1" hangingPunct="1">
              <a:lnSpc>
                <a:spcPct val="90000"/>
              </a:lnSpc>
              <a:buFontTx/>
              <a:buNone/>
              <a:defRPr/>
            </a:pPr>
            <a:endParaRPr lang="en-US" sz="2400" kern="0" dirty="0">
              <a:solidFill>
                <a:srgbClr val="C08319"/>
              </a:solidFill>
            </a:endParaRPr>
          </a:p>
          <a:p>
            <a:pPr marL="0" indent="0" eaLnBrk="1" hangingPunct="1">
              <a:lnSpc>
                <a:spcPct val="90000"/>
              </a:lnSpc>
              <a:buFontTx/>
              <a:buNone/>
              <a:defRPr/>
            </a:pPr>
            <a:endParaRPr lang="en-US" sz="2400" kern="0" dirty="0">
              <a:solidFill>
                <a:srgbClr val="006666"/>
              </a:solidFill>
            </a:endParaRPr>
          </a:p>
          <a:p>
            <a:pPr marL="0" indent="0" eaLnBrk="1" hangingPunct="1">
              <a:lnSpc>
                <a:spcPct val="90000"/>
              </a:lnSpc>
              <a:buFontTx/>
              <a:buNone/>
              <a:defRPr/>
            </a:pPr>
            <a:endParaRPr lang="en-US" sz="2400" kern="0" dirty="0" smtClean="0">
              <a:solidFill>
                <a:srgbClr val="8383AD"/>
              </a:solidFill>
            </a:endParaRPr>
          </a:p>
          <a:p>
            <a:pPr marL="0" indent="0" eaLnBrk="1" hangingPunct="1">
              <a:lnSpc>
                <a:spcPct val="90000"/>
              </a:lnSpc>
              <a:buFontTx/>
              <a:buNone/>
              <a:defRPr/>
            </a:pPr>
            <a:endParaRPr lang="en-US" sz="2400" kern="0" dirty="0" smtClean="0">
              <a:solidFill>
                <a:srgbClr val="C08319"/>
              </a:solidFill>
            </a:endParaRPr>
          </a:p>
        </p:txBody>
      </p:sp>
      <p:pic>
        <p:nvPicPr>
          <p:cNvPr id="41994"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8450" y="1095375"/>
            <a:ext cx="23241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920750"/>
            <a:ext cx="2751137"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5419725" y="6519863"/>
            <a:ext cx="3735388" cy="338137"/>
          </a:xfrm>
          <a:prstGeom prst="rect">
            <a:avLst/>
          </a:prstGeom>
        </p:spPr>
        <p:txBody>
          <a:bodyPr wrap="none">
            <a:spAutoFit/>
          </a:bodyPr>
          <a:lstStyle/>
          <a:p>
            <a:pPr algn="ctr" eaLnBrk="0" fontAlgn="base" hangingPunct="0">
              <a:spcBef>
                <a:spcPct val="0"/>
              </a:spcBef>
              <a:spcAft>
                <a:spcPct val="0"/>
              </a:spcAft>
              <a:defRPr/>
            </a:pPr>
            <a:r>
              <a:rPr lang="en-US" sz="1600" b="1" dirty="0">
                <a:solidFill>
                  <a:srgbClr val="032EE3"/>
                </a:solidFill>
                <a:latin typeface="Calibri" panose="020F0502020204030204" pitchFamily="34" charset="0"/>
              </a:rPr>
              <a:t>Profs. J. Buongiorno, M. Golay, N. </a:t>
            </a:r>
            <a:r>
              <a:rPr lang="en-US" sz="1600" b="1" dirty="0" err="1">
                <a:solidFill>
                  <a:srgbClr val="032EE3"/>
                </a:solidFill>
                <a:latin typeface="Calibri" panose="020F0502020204030204" pitchFamily="34" charset="0"/>
              </a:rPr>
              <a:t>Todreas</a:t>
            </a:r>
            <a:endParaRPr lang="en-US" sz="1600" b="1" kern="0" dirty="0">
              <a:solidFill>
                <a:srgbClr val="032EE3"/>
              </a:solidFill>
              <a:latin typeface="Calibri" pitchFamily="34" charset="0"/>
            </a:endParaRPr>
          </a:p>
        </p:txBody>
      </p:sp>
    </p:spTree>
    <p:extLst>
      <p:ext uri="{BB962C8B-B14F-4D97-AF65-F5344CB8AC3E}">
        <p14:creationId xmlns:p14="http://schemas.microsoft.com/office/powerpoint/2010/main" val="357372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We Can Do Even Better:</a:t>
            </a:r>
            <a:br>
              <a:rPr lang="en-US" dirty="0" smtClean="0">
                <a:solidFill>
                  <a:srgbClr val="0000FF"/>
                </a:solidFill>
              </a:rPr>
            </a:br>
            <a:r>
              <a:rPr lang="en-US" dirty="0" smtClean="0">
                <a:solidFill>
                  <a:srgbClr val="0000FF"/>
                </a:solidFill>
              </a:rPr>
              <a:t>Next Generation (Gen IV) Fission Reactors</a:t>
            </a:r>
            <a:endParaRPr lang="en-US" dirty="0">
              <a:solidFill>
                <a:srgbClr val="0000FF"/>
              </a:solidFill>
            </a:endParaRPr>
          </a:p>
        </p:txBody>
      </p:sp>
      <p:sp>
        <p:nvSpPr>
          <p:cNvPr id="3" name="Content Placeholder 2"/>
          <p:cNvSpPr>
            <a:spLocks noGrp="1"/>
          </p:cNvSpPr>
          <p:nvPr>
            <p:ph idx="1"/>
          </p:nvPr>
        </p:nvSpPr>
        <p:spPr>
          <a:xfrm>
            <a:off x="628650" y="1825625"/>
            <a:ext cx="8271510" cy="4727575"/>
          </a:xfrm>
        </p:spPr>
        <p:txBody>
          <a:bodyPr/>
          <a:lstStyle/>
          <a:p>
            <a:pPr>
              <a:spcAft>
                <a:spcPts val="1200"/>
              </a:spcAft>
            </a:pPr>
            <a:r>
              <a:rPr lang="en-US" dirty="0" smtClean="0"/>
              <a:t>  </a:t>
            </a:r>
            <a:r>
              <a:rPr lang="en-US" sz="2800" dirty="0" smtClean="0"/>
              <a:t>One Example:  Molten Salt Reactors </a:t>
            </a:r>
          </a:p>
          <a:p>
            <a:pPr lvl="1">
              <a:spcAft>
                <a:spcPts val="900"/>
              </a:spcAft>
            </a:pPr>
            <a:r>
              <a:rPr lang="en-US" sz="2400" dirty="0"/>
              <a:t> </a:t>
            </a:r>
            <a:r>
              <a:rPr lang="en-US" sz="2400" dirty="0" smtClean="0"/>
              <a:t> Passively safe</a:t>
            </a:r>
          </a:p>
          <a:p>
            <a:pPr lvl="1">
              <a:spcAft>
                <a:spcPts val="900"/>
              </a:spcAft>
            </a:pPr>
            <a:r>
              <a:rPr lang="en-US" sz="2400" dirty="0"/>
              <a:t> </a:t>
            </a:r>
            <a:r>
              <a:rPr lang="en-US" sz="2400" dirty="0" smtClean="0"/>
              <a:t> Can run on nuclear waste from Light Water Reactors</a:t>
            </a:r>
          </a:p>
          <a:p>
            <a:pPr lvl="1">
              <a:spcAft>
                <a:spcPts val="900"/>
              </a:spcAft>
            </a:pPr>
            <a:r>
              <a:rPr lang="en-US" sz="2400" dirty="0"/>
              <a:t> </a:t>
            </a:r>
            <a:r>
              <a:rPr lang="en-US" sz="2400" dirty="0" smtClean="0"/>
              <a:t> Operate at ambient pressure</a:t>
            </a:r>
          </a:p>
          <a:p>
            <a:pPr lvl="1">
              <a:spcAft>
                <a:spcPts val="900"/>
              </a:spcAft>
            </a:pPr>
            <a:r>
              <a:rPr lang="en-US" sz="2400" dirty="0"/>
              <a:t> </a:t>
            </a:r>
            <a:r>
              <a:rPr lang="en-US" sz="2400" dirty="0" smtClean="0"/>
              <a:t> Can run on thorium; unsuitable for weapons</a:t>
            </a:r>
          </a:p>
          <a:p>
            <a:pPr lvl="1">
              <a:spcAft>
                <a:spcPts val="900"/>
              </a:spcAft>
            </a:pPr>
            <a:r>
              <a:rPr lang="en-US" sz="2400" dirty="0"/>
              <a:t> </a:t>
            </a:r>
            <a:r>
              <a:rPr lang="en-US" sz="2400" dirty="0" smtClean="0"/>
              <a:t> </a:t>
            </a:r>
            <a:r>
              <a:rPr lang="en-US" sz="2400" dirty="0"/>
              <a:t>E</a:t>
            </a:r>
            <a:r>
              <a:rPr lang="en-US" sz="2400" dirty="0" smtClean="0"/>
              <a:t>stimated plant lifetime &gt; 80 years</a:t>
            </a:r>
            <a:endParaRPr lang="en-US" sz="2400" dirty="0"/>
          </a:p>
        </p:txBody>
      </p:sp>
    </p:spTree>
    <p:extLst>
      <p:ext uri="{BB962C8B-B14F-4D97-AF65-F5344CB8AC3E}">
        <p14:creationId xmlns:p14="http://schemas.microsoft.com/office/powerpoint/2010/main" val="324890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Turning Electricity into Liquid Fuels</a:t>
            </a:r>
            <a:endParaRPr lang="en-US" dirty="0">
              <a:solidFill>
                <a:srgbClr val="0000FF"/>
              </a:solidFill>
            </a:endParaRPr>
          </a:p>
        </p:txBody>
      </p:sp>
      <p:sp>
        <p:nvSpPr>
          <p:cNvPr id="3" name="Content Placeholder 2"/>
          <p:cNvSpPr>
            <a:spLocks noGrp="1"/>
          </p:cNvSpPr>
          <p:nvPr>
            <p:ph idx="1"/>
          </p:nvPr>
        </p:nvSpPr>
        <p:spPr/>
        <p:txBody>
          <a:bodyPr/>
          <a:lstStyle/>
          <a:p>
            <a:pPr lvl="0"/>
            <a:r>
              <a:rPr lang="en-US" dirty="0" smtClean="0"/>
              <a:t> </a:t>
            </a:r>
            <a:r>
              <a:rPr lang="en-US" sz="2400" b="1" dirty="0"/>
              <a:t>E-CEM (Electrolytic Cation Exchange </a:t>
            </a:r>
            <a:r>
              <a:rPr lang="en-US" sz="2400" b="1" dirty="0" smtClean="0"/>
              <a:t>Module)</a:t>
            </a:r>
          </a:p>
          <a:p>
            <a:pPr lvl="1">
              <a:spcBef>
                <a:spcPts val="1200"/>
              </a:spcBef>
            </a:pPr>
            <a:r>
              <a:rPr lang="en-US" sz="2400" dirty="0" smtClean="0"/>
              <a:t> Developed </a:t>
            </a:r>
            <a:r>
              <a:rPr lang="en-US" sz="2400" dirty="0"/>
              <a:t>by U.S. </a:t>
            </a:r>
            <a:r>
              <a:rPr lang="en-US" sz="2400" dirty="0" smtClean="0"/>
              <a:t>Navy</a:t>
            </a:r>
          </a:p>
          <a:p>
            <a:pPr lvl="1">
              <a:spcBef>
                <a:spcPts val="1200"/>
              </a:spcBef>
            </a:pPr>
            <a:r>
              <a:rPr lang="en-US" sz="2400" dirty="0" smtClean="0"/>
              <a:t> Uses </a:t>
            </a:r>
            <a:r>
              <a:rPr lang="en-US" sz="2400" dirty="0"/>
              <a:t>electricity to synthesize liquid fuel from CO</a:t>
            </a:r>
            <a:r>
              <a:rPr lang="en-US" sz="2400" baseline="-25000" dirty="0"/>
              <a:t>2</a:t>
            </a:r>
            <a:r>
              <a:rPr lang="en-US" sz="2400" dirty="0"/>
              <a:t> in </a:t>
            </a:r>
            <a:r>
              <a:rPr lang="en-US" sz="2400" dirty="0" smtClean="0"/>
              <a:t>	seawater </a:t>
            </a:r>
            <a:r>
              <a:rPr lang="en-US" sz="2400" dirty="0"/>
              <a:t>and electrolysis to get H</a:t>
            </a:r>
            <a:r>
              <a:rPr lang="en-US" sz="2400" baseline="-25000" dirty="0"/>
              <a:t>2</a:t>
            </a:r>
            <a:r>
              <a:rPr lang="en-US" sz="2400" dirty="0"/>
              <a:t>, then combined </a:t>
            </a:r>
            <a:r>
              <a:rPr lang="en-US" sz="2400" dirty="0" smtClean="0"/>
              <a:t>	into hydrocarbons</a:t>
            </a:r>
          </a:p>
          <a:p>
            <a:pPr lvl="1">
              <a:spcBef>
                <a:spcPts val="1200"/>
              </a:spcBef>
            </a:pPr>
            <a:r>
              <a:rPr lang="en-US" sz="2400" dirty="0" smtClean="0"/>
              <a:t> Carbon-neutral</a:t>
            </a:r>
          </a:p>
          <a:p>
            <a:pPr lvl="1">
              <a:spcBef>
                <a:spcPts val="1200"/>
              </a:spcBef>
            </a:pPr>
            <a:r>
              <a:rPr lang="en-US" sz="2400" dirty="0" smtClean="0"/>
              <a:t> Can </a:t>
            </a:r>
            <a:r>
              <a:rPr lang="en-US" sz="2400" dirty="0"/>
              <a:t>be done for $3-6 per gallon. </a:t>
            </a:r>
          </a:p>
          <a:p>
            <a:pPr marL="0" indent="0">
              <a:buNone/>
            </a:pPr>
            <a:endParaRPr lang="en-US" dirty="0"/>
          </a:p>
        </p:txBody>
      </p:sp>
    </p:spTree>
    <p:extLst>
      <p:ext uri="{BB962C8B-B14F-4D97-AF65-F5344CB8AC3E}">
        <p14:creationId xmlns:p14="http://schemas.microsoft.com/office/powerpoint/2010/main" val="353768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Image:Post-Glacial Sea Level.png">
            <a:hlinkClick r:id="rId3"/>
          </p:cNvPr>
          <p:cNvPicPr>
            <a:picLocks noChangeAspect="1" noChangeArrowheads="1"/>
          </p:cNvPicPr>
          <p:nvPr/>
        </p:nvPicPr>
        <p:blipFill>
          <a:blip r:embed="rId4" cstate="print"/>
          <a:srcRect/>
          <a:stretch>
            <a:fillRect/>
          </a:stretch>
        </p:blipFill>
        <p:spPr bwMode="auto">
          <a:xfrm>
            <a:off x="594360" y="264161"/>
            <a:ext cx="7621519" cy="5201920"/>
          </a:xfrm>
          <a:prstGeom prst="rect">
            <a:avLst/>
          </a:prstGeom>
          <a:noFill/>
          <a:ln w="9525">
            <a:noFill/>
            <a:miter lim="800000"/>
            <a:headEnd/>
            <a:tailEnd/>
          </a:ln>
        </p:spPr>
      </p:pic>
      <p:sp>
        <p:nvSpPr>
          <p:cNvPr id="3" name="Content Placeholder 2"/>
          <p:cNvSpPr>
            <a:spLocks noGrp="1"/>
          </p:cNvSpPr>
          <p:nvPr>
            <p:ph idx="1"/>
          </p:nvPr>
        </p:nvSpPr>
        <p:spPr>
          <a:xfrm>
            <a:off x="679450" y="5761039"/>
            <a:ext cx="7886700" cy="944562"/>
          </a:xfrm>
        </p:spPr>
        <p:txBody>
          <a:bodyPr/>
          <a:lstStyle/>
          <a:p>
            <a:r>
              <a:rPr lang="en-US" dirty="0" smtClean="0"/>
              <a:t>  Polar radiative forcing:  10 W/m</a:t>
            </a:r>
            <a:r>
              <a:rPr lang="en-US" sz="2000" baseline="30000" dirty="0" smtClean="0"/>
              <a:t>2</a:t>
            </a:r>
            <a:r>
              <a:rPr lang="en-US" sz="2000" dirty="0" smtClean="0"/>
              <a:t>    (</a:t>
            </a:r>
            <a:r>
              <a:rPr lang="en-US" sz="2000" dirty="0"/>
              <a:t>4 </a:t>
            </a:r>
            <a:r>
              <a:rPr lang="en-US" sz="2000" dirty="0" smtClean="0"/>
              <a:t>W/m</a:t>
            </a:r>
            <a:r>
              <a:rPr lang="en-US" sz="1800" baseline="30000" dirty="0" smtClean="0"/>
              <a:t>2</a:t>
            </a:r>
            <a:r>
              <a:rPr lang="en-US" sz="1800" dirty="0" smtClean="0"/>
              <a:t> for 2 x CO</a:t>
            </a:r>
            <a:r>
              <a:rPr lang="en-US" sz="1800" baseline="-25000" dirty="0" smtClean="0"/>
              <a:t>2</a:t>
            </a:r>
            <a:r>
              <a:rPr lang="en-US" sz="1800" dirty="0" smtClean="0"/>
              <a:t>)</a:t>
            </a:r>
            <a:endParaRPr lang="en-US" sz="2000" baseline="30000" dirty="0" smtClean="0"/>
          </a:p>
          <a:p>
            <a:r>
              <a:rPr lang="en-US" sz="2000" baseline="30000" dirty="0"/>
              <a:t> </a:t>
            </a:r>
            <a:r>
              <a:rPr lang="en-US" sz="2000" baseline="30000" dirty="0" smtClean="0"/>
              <a:t>  </a:t>
            </a:r>
            <a:r>
              <a:rPr lang="en-US" sz="2000" dirty="0" smtClean="0"/>
              <a:t>Global mean temperature fluctuation:  ~5 C</a:t>
            </a:r>
            <a:endParaRPr lang="en-US" sz="2000" dirty="0"/>
          </a:p>
        </p:txBody>
      </p:sp>
    </p:spTree>
    <p:extLst>
      <p:ext uri="{BB962C8B-B14F-4D97-AF65-F5344CB8AC3E}">
        <p14:creationId xmlns:p14="http://schemas.microsoft.com/office/powerpoint/2010/main" val="2032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Summary of Main Points</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447800"/>
            <a:ext cx="8229600" cy="5105400"/>
          </a:xfrm>
        </p:spPr>
        <p:txBody>
          <a:bodyPr>
            <a:normAutofit/>
          </a:bodyPr>
          <a:lstStyle/>
          <a:p>
            <a:pPr>
              <a:buSzPct val="70000"/>
              <a:buBlip>
                <a:blip r:embed="rId2"/>
              </a:buBlip>
            </a:pPr>
            <a:r>
              <a:rPr lang="en-US" dirty="0" smtClean="0">
                <a:latin typeface="Arial" pitchFamily="34" charset="0"/>
                <a:cs typeface="Arial" pitchFamily="34" charset="0"/>
              </a:rPr>
              <a:t>Several aspects of climate science are well established</a:t>
            </a:r>
          </a:p>
          <a:p>
            <a:pPr marL="0" indent="0">
              <a:buSzPct val="70000"/>
              <a:buNone/>
            </a:pP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Earth’s climate is strongly bounded but shows strong sensitivity within the bounds</a:t>
            </a:r>
          </a:p>
          <a:p>
            <a:pPr>
              <a:buSzPct val="70000"/>
              <a:buNone/>
            </a:pP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Climate science dates back well into the 19</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century and is well established</a:t>
            </a:r>
          </a:p>
          <a:p>
            <a:pPr>
              <a:buSzPct val="70000"/>
              <a:buNone/>
            </a:pPr>
            <a:endParaRPr lang="en-US" dirty="0"/>
          </a:p>
        </p:txBody>
      </p:sp>
    </p:spTree>
    <p:extLst>
      <p:ext uri="{BB962C8B-B14F-4D97-AF65-F5344CB8AC3E}">
        <p14:creationId xmlns:p14="http://schemas.microsoft.com/office/powerpoint/2010/main" val="147659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Summary of Main Points</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417638"/>
            <a:ext cx="8229600" cy="5308282"/>
          </a:xfrm>
        </p:spPr>
        <p:txBody>
          <a:bodyPr>
            <a:normAutofit fontScale="77500" lnSpcReduction="20000"/>
          </a:bodyPr>
          <a:lstStyle/>
          <a:p>
            <a:pPr>
              <a:buSzPct val="70000"/>
              <a:buBlip>
                <a:blip r:embed="rId2"/>
              </a:buBlip>
            </a:pPr>
            <a:r>
              <a:rPr lang="en-US" dirty="0" smtClean="0">
                <a:latin typeface="Arial" pitchFamily="34" charset="0"/>
                <a:cs typeface="Arial" pitchFamily="34" charset="0"/>
              </a:rPr>
              <a:t>Earth’s greenhouse effect triples the amount of radiation absorbed by the surface though it is regulated by trace gases comprising no more than 0.04% of the mass of the atmosphere. The concentration of CO</a:t>
            </a:r>
            <a:r>
              <a:rPr lang="en-US" baseline="-25000" dirty="0" smtClean="0">
                <a:latin typeface="Arial" pitchFamily="34" charset="0"/>
                <a:cs typeface="Arial" pitchFamily="34" charset="0"/>
              </a:rPr>
              <a:t>2</a:t>
            </a:r>
            <a:r>
              <a:rPr lang="en-US" dirty="0" smtClean="0">
                <a:latin typeface="Arial" pitchFamily="34" charset="0"/>
                <a:cs typeface="Arial" pitchFamily="34" charset="0"/>
              </a:rPr>
              <a:t> has increased by ~45% since the dawn of the industrial revolution</a:t>
            </a:r>
          </a:p>
          <a:p>
            <a:pPr marL="0" indent="0">
              <a:buSzPct val="70000"/>
              <a:buNone/>
            </a:pP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Beginning with the calculations of Arrhenius more than 100 years ago, simple models predict an increase in global mean surface temperature of around 3 </a:t>
            </a:r>
            <a:r>
              <a:rPr lang="en-US" baseline="30000" dirty="0" err="1" smtClean="0">
                <a:latin typeface="Arial" pitchFamily="34" charset="0"/>
                <a:cs typeface="Arial" pitchFamily="34" charset="0"/>
              </a:rPr>
              <a:t>o</a:t>
            </a:r>
            <a:r>
              <a:rPr lang="en-US" dirty="0" err="1" smtClean="0">
                <a:latin typeface="Arial" pitchFamily="34" charset="0"/>
                <a:cs typeface="Arial" pitchFamily="34" charset="0"/>
              </a:rPr>
              <a:t>C</a:t>
            </a:r>
            <a:r>
              <a:rPr lang="en-US" dirty="0" smtClean="0">
                <a:latin typeface="Arial" pitchFamily="34" charset="0"/>
                <a:cs typeface="Arial" pitchFamily="34" charset="0"/>
              </a:rPr>
              <a:t> for each doubling of CO</a:t>
            </a:r>
            <a:r>
              <a:rPr lang="en-US" baseline="-25000" dirty="0" smtClean="0">
                <a:latin typeface="Arial" pitchFamily="34" charset="0"/>
                <a:cs typeface="Arial" pitchFamily="34" charset="0"/>
              </a:rPr>
              <a:t>2</a:t>
            </a:r>
            <a:r>
              <a:rPr lang="en-US" dirty="0" smtClean="0">
                <a:latin typeface="Arial" pitchFamily="34" charset="0"/>
                <a:cs typeface="Arial" pitchFamily="34" charset="0"/>
              </a:rPr>
              <a:t>. These are consistent with the results of global climate models</a:t>
            </a:r>
          </a:p>
          <a:p>
            <a:pPr>
              <a:buSzPct val="70000"/>
              <a:buBlip>
                <a:blip r:embed="rId2"/>
              </a:buBlip>
            </a:pPr>
            <a:endParaRPr lang="en-US" dirty="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Long atmospheric lifetime (~1000 years) of </a:t>
            </a:r>
            <a:r>
              <a:rPr lang="en-US" dirty="0">
                <a:latin typeface="Arial" pitchFamily="34" charset="0"/>
                <a:cs typeface="Arial" pitchFamily="34" charset="0"/>
              </a:rPr>
              <a:t>CO</a:t>
            </a:r>
            <a:r>
              <a:rPr lang="en-US" baseline="-25000" dirty="0">
                <a:latin typeface="Arial" pitchFamily="34" charset="0"/>
                <a:cs typeface="Arial" pitchFamily="34" charset="0"/>
              </a:rPr>
              <a:t>2</a:t>
            </a:r>
            <a:r>
              <a:rPr lang="en-US" dirty="0" smtClean="0">
                <a:latin typeface="Arial" pitchFamily="34" charset="0"/>
                <a:cs typeface="Arial" pitchFamily="34" charset="0"/>
              </a:rPr>
              <a:t> limits window of time in which serious risks could be curtailed</a:t>
            </a:r>
          </a:p>
          <a:p>
            <a:pPr>
              <a:buSzPct val="70000"/>
              <a:buNone/>
            </a:pPr>
            <a:endParaRPr lang="en-US" dirty="0"/>
          </a:p>
        </p:txBody>
      </p:sp>
    </p:spTree>
    <p:extLst>
      <p:ext uri="{BB962C8B-B14F-4D97-AF65-F5344CB8AC3E}">
        <p14:creationId xmlns:p14="http://schemas.microsoft.com/office/powerpoint/2010/main" val="17289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ox(i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558"/>
            <a:ext cx="8229600" cy="1143000"/>
          </a:xfrm>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Summary of Main Points</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417638"/>
            <a:ext cx="8229600" cy="5308282"/>
          </a:xfrm>
        </p:spPr>
        <p:txBody>
          <a:bodyPr>
            <a:normAutofit lnSpcReduction="10000"/>
          </a:bodyPr>
          <a:lstStyle/>
          <a:p>
            <a:pPr>
              <a:buSzPct val="70000"/>
              <a:buBlip>
                <a:blip r:embed="rId2"/>
              </a:buBlip>
            </a:pPr>
            <a:r>
              <a:rPr lang="en-US" dirty="0" smtClean="0">
                <a:latin typeface="Arial" pitchFamily="34" charset="0"/>
                <a:cs typeface="Arial" pitchFamily="34" charset="0"/>
              </a:rPr>
              <a:t>Solar, wind, and especially next-gen fission can replace existing power generation infrastructure in 10-20 years</a:t>
            </a:r>
          </a:p>
          <a:p>
            <a:pPr marL="0" indent="0">
              <a:buSzPct val="70000"/>
              <a:buNone/>
            </a:pP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We will eventually need to do this anyway. Why not start now?</a:t>
            </a:r>
          </a:p>
          <a:p>
            <a:pPr marL="0" indent="0">
              <a:buSzPct val="70000"/>
              <a:buNone/>
            </a:pP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Real economics:  20 years from now, will we be selling clean energy technology to China and India, or buying it from them?</a:t>
            </a:r>
            <a:endParaRPr lang="en-US" dirty="0">
              <a:latin typeface="Arial" pitchFamily="34" charset="0"/>
              <a:cs typeface="Arial" pitchFamily="34" charset="0"/>
            </a:endParaRPr>
          </a:p>
          <a:p>
            <a:pPr>
              <a:buSzPct val="70000"/>
              <a:buNone/>
            </a:pPr>
            <a:endParaRPr lang="en-US" dirty="0"/>
          </a:p>
        </p:txBody>
      </p:sp>
    </p:spTree>
    <p:extLst>
      <p:ext uri="{BB962C8B-B14F-4D97-AF65-F5344CB8AC3E}">
        <p14:creationId xmlns:p14="http://schemas.microsoft.com/office/powerpoint/2010/main" val="387251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ox(i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8160" y="2113598"/>
            <a:ext cx="8229600" cy="1143000"/>
          </a:xfrm>
        </p:spPr>
        <p:txBody>
          <a:bodyPr/>
          <a:lstStyle/>
          <a:p>
            <a:r>
              <a:rPr lang="en-US" dirty="0" smtClean="0"/>
              <a:t>Spare Slides</a:t>
            </a:r>
            <a:endParaRPr lang="en-US" dirty="0"/>
          </a:p>
        </p:txBody>
      </p:sp>
    </p:spTree>
    <p:extLst>
      <p:ext uri="{BB962C8B-B14F-4D97-AF65-F5344CB8AC3E}">
        <p14:creationId xmlns:p14="http://schemas.microsoft.com/office/powerpoint/2010/main" val="11663121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6720" y="851327"/>
            <a:ext cx="8534400" cy="3416320"/>
          </a:xfrm>
          <a:prstGeom prst="rect">
            <a:avLst/>
          </a:prstGeom>
        </p:spPr>
        <p:txBody>
          <a:bodyPr wrap="square">
            <a:spAutoFit/>
          </a:bodyPr>
          <a:lstStyle/>
          <a:p>
            <a:r>
              <a:rPr lang="en-US" b="1" u="sng" dirty="0"/>
              <a:t>Energy Source</a:t>
            </a:r>
            <a:r>
              <a:rPr lang="en-US" dirty="0"/>
              <a:t>              </a:t>
            </a:r>
            <a:r>
              <a:rPr lang="en-US" dirty="0" smtClean="0"/>
              <a:t>  </a:t>
            </a:r>
            <a:r>
              <a:rPr lang="en-US" dirty="0"/>
              <a:t> </a:t>
            </a:r>
            <a:r>
              <a:rPr lang="en-US" dirty="0" smtClean="0"/>
              <a:t>   </a:t>
            </a:r>
            <a:r>
              <a:rPr lang="en-US" b="1" u="sng" dirty="0" smtClean="0"/>
              <a:t>Mortality </a:t>
            </a:r>
            <a:r>
              <a:rPr lang="en-US" b="1" u="sng" dirty="0"/>
              <a:t>Rate (deaths/</a:t>
            </a:r>
            <a:r>
              <a:rPr lang="en-US" b="1" u="sng" dirty="0" err="1"/>
              <a:t>trillionkWhr</a:t>
            </a:r>
            <a:r>
              <a:rPr lang="en-US" b="1" u="sng" dirty="0" smtClean="0"/>
              <a:t>)</a:t>
            </a:r>
          </a:p>
          <a:p>
            <a:endParaRPr lang="en-US" b="1" u="sng" dirty="0"/>
          </a:p>
          <a:p>
            <a:r>
              <a:rPr lang="en-US" dirty="0"/>
              <a:t>Coal – global average         170,000    (50% global electricity)</a:t>
            </a:r>
          </a:p>
          <a:p>
            <a:r>
              <a:rPr lang="en-US" dirty="0"/>
              <a:t>Coal – China                         280,000 </a:t>
            </a:r>
            <a:r>
              <a:rPr lang="en-US" dirty="0" smtClean="0"/>
              <a:t> </a:t>
            </a:r>
            <a:r>
              <a:rPr lang="en-US" dirty="0"/>
              <a:t>  (75% China’s electricity)</a:t>
            </a:r>
          </a:p>
          <a:p>
            <a:r>
              <a:rPr lang="en-US" dirty="0"/>
              <a:t>Coal – U.S.                               15,000    (44% U.S. electricity)</a:t>
            </a:r>
          </a:p>
          <a:p>
            <a:r>
              <a:rPr lang="en-US" dirty="0"/>
              <a:t>Oil </a:t>
            </a:r>
            <a:r>
              <a:rPr lang="en-US" dirty="0" smtClean="0"/>
              <a:t> (electricity) </a:t>
            </a:r>
            <a:r>
              <a:rPr lang="en-US" dirty="0"/>
              <a:t>                      36,000    (36% of energy, 8% of </a:t>
            </a:r>
            <a:r>
              <a:rPr lang="en-US" dirty="0" smtClean="0"/>
              <a:t>Natural </a:t>
            </a:r>
            <a:r>
              <a:rPr lang="en-US" dirty="0"/>
              <a:t>Gas                             </a:t>
            </a:r>
            <a:r>
              <a:rPr lang="en-US" dirty="0" smtClean="0"/>
              <a:t>              </a:t>
            </a:r>
            <a:r>
              <a:rPr lang="en-US" dirty="0"/>
              <a:t>  </a:t>
            </a:r>
            <a:r>
              <a:rPr lang="en-US" dirty="0" smtClean="0"/>
              <a:t>4,000</a:t>
            </a:r>
            <a:r>
              <a:rPr lang="en-US" dirty="0"/>
              <a:t>    (20% global electricity)</a:t>
            </a:r>
          </a:p>
          <a:p>
            <a:r>
              <a:rPr lang="en-US" dirty="0"/>
              <a:t>Biofuel/Biomass                    24,000    (21% global energy)</a:t>
            </a:r>
          </a:p>
          <a:p>
            <a:r>
              <a:rPr lang="en-US" dirty="0"/>
              <a:t>Solar (rooftop)                            </a:t>
            </a:r>
            <a:r>
              <a:rPr lang="en-US" dirty="0" smtClean="0"/>
              <a:t>440</a:t>
            </a:r>
            <a:r>
              <a:rPr lang="en-US" dirty="0"/>
              <a:t> </a:t>
            </a:r>
            <a:r>
              <a:rPr lang="en-US" dirty="0" smtClean="0"/>
              <a:t> </a:t>
            </a:r>
            <a:r>
              <a:rPr lang="en-US" dirty="0"/>
              <a:t>   (&lt; 1% global electricity)</a:t>
            </a:r>
          </a:p>
          <a:p>
            <a:r>
              <a:rPr lang="en-US" dirty="0"/>
              <a:t>Wind                                            </a:t>
            </a:r>
            <a:r>
              <a:rPr lang="en-US" dirty="0" smtClean="0"/>
              <a:t> 150</a:t>
            </a:r>
            <a:r>
              <a:rPr lang="en-US" dirty="0"/>
              <a:t>    (~ 1% global electricity)</a:t>
            </a:r>
          </a:p>
          <a:p>
            <a:r>
              <a:rPr lang="en-US" dirty="0"/>
              <a:t>Hydro – global average          1,400    (15% global electricity)</a:t>
            </a:r>
          </a:p>
          <a:p>
            <a:r>
              <a:rPr lang="en-US" dirty="0"/>
              <a:t>Nuclear – global average            90    (17%  global electricity w/</a:t>
            </a:r>
            <a:r>
              <a:rPr lang="en-US" dirty="0" err="1"/>
              <a:t>Chern&amp;Fukush</a:t>
            </a:r>
            <a:r>
              <a:rPr lang="en-US" dirty="0"/>
              <a:t>)</a:t>
            </a:r>
          </a:p>
        </p:txBody>
      </p:sp>
    </p:spTree>
    <p:extLst>
      <p:ext uri="{BB962C8B-B14F-4D97-AF65-F5344CB8AC3E}">
        <p14:creationId xmlns:p14="http://schemas.microsoft.com/office/powerpoint/2010/main" val="4179476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cilogs.de/klimalounge/files/had4_v2_gi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54" y="386715"/>
            <a:ext cx="7403465" cy="51380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0694" y="5830391"/>
            <a:ext cx="8185786" cy="646331"/>
          </a:xfrm>
          <a:prstGeom prst="rect">
            <a:avLst/>
          </a:prstGeom>
        </p:spPr>
        <p:txBody>
          <a:bodyPr wrap="square">
            <a:spAutoFit/>
          </a:bodyPr>
          <a:lstStyle/>
          <a:p>
            <a:r>
              <a:rPr lang="en-US" dirty="0"/>
              <a:t>Global temperature (annual values) in the data from NASA GISS (orange) and from </a:t>
            </a:r>
            <a:r>
              <a:rPr lang="en-US" dirty="0" err="1"/>
              <a:t>Cowtan</a:t>
            </a:r>
            <a:r>
              <a:rPr lang="en-US" dirty="0"/>
              <a:t> &amp; Way (blue), i.e. HadCRUT4 with interpolated data gaps. </a:t>
            </a:r>
          </a:p>
        </p:txBody>
      </p:sp>
    </p:spTree>
    <p:extLst>
      <p:ext uri="{BB962C8B-B14F-4D97-AF65-F5344CB8AC3E}">
        <p14:creationId xmlns:p14="http://schemas.microsoft.com/office/powerpoint/2010/main" val="21172407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16" y="1000059"/>
            <a:ext cx="7555727" cy="5072750"/>
          </a:xfrm>
          <a:prstGeom prst="rect">
            <a:avLst/>
          </a:prstGeom>
        </p:spPr>
      </p:pic>
      <p:sp>
        <p:nvSpPr>
          <p:cNvPr id="5" name="TextBox 4"/>
          <p:cNvSpPr txBox="1"/>
          <p:nvPr/>
        </p:nvSpPr>
        <p:spPr>
          <a:xfrm>
            <a:off x="556591" y="6192078"/>
            <a:ext cx="5466522" cy="338554"/>
          </a:xfrm>
          <a:prstGeom prst="rect">
            <a:avLst/>
          </a:prstGeom>
          <a:noFill/>
        </p:spPr>
        <p:txBody>
          <a:bodyPr wrap="square" rtlCol="0">
            <a:spAutoFit/>
          </a:bodyPr>
          <a:lstStyle/>
          <a:p>
            <a:r>
              <a:rPr lang="en-US" sz="1600" dirty="0" smtClean="0">
                <a:solidFill>
                  <a:prstClr val="black"/>
                </a:solidFill>
                <a:latin typeface="Arial" panose="020B0604020202020204" pitchFamily="34" charset="0"/>
                <a:cs typeface="Arial" panose="020B0604020202020204" pitchFamily="34" charset="0"/>
              </a:rPr>
              <a:t>Based on bathythermograph and ARGO (post-2004) data</a:t>
            </a:r>
          </a:p>
        </p:txBody>
      </p:sp>
      <p:sp>
        <p:nvSpPr>
          <p:cNvPr id="6" name="TextBox 5"/>
          <p:cNvSpPr txBox="1"/>
          <p:nvPr/>
        </p:nvSpPr>
        <p:spPr>
          <a:xfrm>
            <a:off x="6621635" y="6376743"/>
            <a:ext cx="2045287" cy="307777"/>
          </a:xfrm>
          <a:prstGeom prst="rect">
            <a:avLst/>
          </a:prstGeom>
          <a:noFill/>
        </p:spPr>
        <p:txBody>
          <a:bodyPr wrap="square" rtlCol="0">
            <a:spAutoFit/>
          </a:bodyPr>
          <a:lstStyle/>
          <a:p>
            <a:r>
              <a:rPr lang="en-US" sz="1400" dirty="0" smtClean="0">
                <a:solidFill>
                  <a:prstClr val="black"/>
                </a:solidFill>
                <a:latin typeface="Arial" panose="020B0604020202020204" pitchFamily="34" charset="0"/>
                <a:cs typeface="Arial" panose="020B0604020202020204" pitchFamily="34" charset="0"/>
              </a:rPr>
              <a:t>Image credit: </a:t>
            </a:r>
            <a:r>
              <a:rPr lang="en-US" sz="1400" i="1" dirty="0" smtClean="0">
                <a:solidFill>
                  <a:prstClr val="black"/>
                </a:solidFill>
                <a:latin typeface="Arial" panose="020B0604020202020204" pitchFamily="34" charset="0"/>
                <a:cs typeface="Arial" panose="020B0604020202020204" pitchFamily="34" charset="0"/>
              </a:rPr>
              <a:t>NOAA</a:t>
            </a:r>
          </a:p>
        </p:txBody>
      </p:sp>
    </p:spTree>
    <p:extLst>
      <p:ext uri="{BB962C8B-B14F-4D97-AF65-F5344CB8AC3E}">
        <p14:creationId xmlns:p14="http://schemas.microsoft.com/office/powerpoint/2010/main" val="38118615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cilogs.de/klimalounge/files/gistemp_nino_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5" y="1686877"/>
            <a:ext cx="8572500" cy="29337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2801" y="5077778"/>
            <a:ext cx="7823834" cy="646331"/>
          </a:xfrm>
          <a:prstGeom prst="rect">
            <a:avLst/>
          </a:prstGeom>
        </p:spPr>
        <p:txBody>
          <a:bodyPr wrap="square">
            <a:spAutoFit/>
          </a:bodyPr>
          <a:lstStyle/>
          <a:p>
            <a:r>
              <a:rPr lang="en-US" dirty="0"/>
              <a:t>The GISS data, with El Niño and La Niña conditions highlighted. Neutral years like 2013 are gray. </a:t>
            </a:r>
            <a:endParaRPr lang="en-US" dirty="0">
              <a:effectLst/>
            </a:endParaRPr>
          </a:p>
        </p:txBody>
      </p:sp>
    </p:spTree>
    <p:extLst>
      <p:ext uri="{BB962C8B-B14F-4D97-AF65-F5344CB8AC3E}">
        <p14:creationId xmlns:p14="http://schemas.microsoft.com/office/powerpoint/2010/main" val="27095426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mino trend ENSO volcanic remov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09" y="908654"/>
            <a:ext cx="7306274" cy="47636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65200" y="5528427"/>
            <a:ext cx="7160883" cy="923330"/>
          </a:xfrm>
          <a:prstGeom prst="rect">
            <a:avLst/>
          </a:prstGeom>
        </p:spPr>
        <p:txBody>
          <a:bodyPr wrap="square">
            <a:spAutoFit/>
          </a:bodyPr>
          <a:lstStyle/>
          <a:p>
            <a:r>
              <a:rPr lang="en-US" dirty="0" smtClean="0"/>
              <a:t>Adjusted </a:t>
            </a:r>
            <a:r>
              <a:rPr lang="en-US" dirty="0"/>
              <a:t>annual average temperature data with the estimated impact of El Niño, volcanic eruptions, solar variation, and the residual annual cycle </a:t>
            </a:r>
            <a:r>
              <a:rPr lang="en-US" dirty="0" smtClean="0"/>
              <a:t>removed.</a:t>
            </a:r>
            <a:endParaRPr lang="en-US" dirty="0"/>
          </a:p>
        </p:txBody>
      </p:sp>
    </p:spTree>
    <p:extLst>
      <p:ext uri="{BB962C8B-B14F-4D97-AF65-F5344CB8AC3E}">
        <p14:creationId xmlns:p14="http://schemas.microsoft.com/office/powerpoint/2010/main" val="33180764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18907" y="441007"/>
            <a:ext cx="6448425" cy="4391025"/>
          </a:xfrm>
          <a:prstGeom prst="rect">
            <a:avLst/>
          </a:prstGeom>
        </p:spPr>
      </p:pic>
      <p:sp>
        <p:nvSpPr>
          <p:cNvPr id="3" name="Rectangle 2"/>
          <p:cNvSpPr/>
          <p:nvPr/>
        </p:nvSpPr>
        <p:spPr>
          <a:xfrm>
            <a:off x="1249680" y="5122317"/>
            <a:ext cx="7162800" cy="1200329"/>
          </a:xfrm>
          <a:prstGeom prst="rect">
            <a:avLst/>
          </a:prstGeom>
        </p:spPr>
        <p:txBody>
          <a:bodyPr wrap="square">
            <a:spAutoFit/>
          </a:bodyPr>
          <a:lstStyle/>
          <a:p>
            <a:r>
              <a:rPr lang="en-US" dirty="0"/>
              <a:t>Figure 1: Average global temperature surface anomaly multi-model mean from CMIP5 (green) and as measured by the NASA Goddard Institute for Space Studies (GISS black).  Most of this figure is a </a:t>
            </a:r>
            <a:r>
              <a:rPr lang="en-US" dirty="0" err="1"/>
              <a:t>hindcast</a:t>
            </a:r>
            <a:r>
              <a:rPr lang="en-US" dirty="0"/>
              <a:t> of models fitting past temperature data.</a:t>
            </a:r>
          </a:p>
        </p:txBody>
      </p:sp>
    </p:spTree>
    <p:extLst>
      <p:ext uri="{BB962C8B-B14F-4D97-AF65-F5344CB8AC3E}">
        <p14:creationId xmlns:p14="http://schemas.microsoft.com/office/powerpoint/2010/main" val="1185889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2751826" cy="2773362"/>
          </a:xfrm>
        </p:spPr>
        <p:txBody>
          <a:bodyPr>
            <a:normAutofit/>
          </a:bodyPr>
          <a:lstStyle/>
          <a:p>
            <a:pPr algn="ctr" eaLnBrk="1" hangingPunct="1">
              <a:defRPr/>
            </a:pPr>
            <a:r>
              <a:rPr lang="en-US"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Climate Forcing by Orbital Variations (1912)</a:t>
            </a:r>
          </a:p>
        </p:txBody>
      </p:sp>
      <p:pic>
        <p:nvPicPr>
          <p:cNvPr id="23555" name="Picture 2" descr="C:\Users\Kerry Emaanuel\Class\CLIMATE\milankovitch.gif"/>
          <p:cNvPicPr>
            <a:picLocks noChangeAspect="1" noChangeArrowheads="1"/>
          </p:cNvPicPr>
          <p:nvPr/>
        </p:nvPicPr>
        <p:blipFill>
          <a:blip r:embed="rId3" cstate="print"/>
          <a:srcRect/>
          <a:stretch>
            <a:fillRect/>
          </a:stretch>
        </p:blipFill>
        <p:spPr bwMode="auto">
          <a:xfrm>
            <a:off x="3733800" y="152400"/>
            <a:ext cx="5148263" cy="6618288"/>
          </a:xfrm>
          <a:prstGeom prst="rect">
            <a:avLst/>
          </a:prstGeom>
          <a:noFill/>
          <a:ln w="9525">
            <a:noFill/>
            <a:miter lim="800000"/>
            <a:headEnd/>
            <a:tailEnd/>
          </a:ln>
        </p:spPr>
      </p:pic>
      <p:pic>
        <p:nvPicPr>
          <p:cNvPr id="23556" name="Picture 3" descr="C:\Users\Kerry Emaanuel\Class\CLIMATE\280px-MilutinMilankovic.png"/>
          <p:cNvPicPr>
            <a:picLocks noChangeAspect="1" noChangeArrowheads="1"/>
          </p:cNvPicPr>
          <p:nvPr/>
        </p:nvPicPr>
        <p:blipFill>
          <a:blip r:embed="rId4" cstate="print"/>
          <a:srcRect/>
          <a:stretch>
            <a:fillRect/>
          </a:stretch>
        </p:blipFill>
        <p:spPr bwMode="auto">
          <a:xfrm>
            <a:off x="685800" y="3048000"/>
            <a:ext cx="2062163" cy="3019425"/>
          </a:xfrm>
          <a:prstGeom prst="rect">
            <a:avLst/>
          </a:prstGeom>
          <a:noFill/>
          <a:ln w="9525">
            <a:noFill/>
            <a:miter lim="800000"/>
            <a:headEnd/>
            <a:tailEnd/>
          </a:ln>
        </p:spPr>
      </p:pic>
      <p:sp>
        <p:nvSpPr>
          <p:cNvPr id="23557" name="TextBox 4"/>
          <p:cNvSpPr txBox="1">
            <a:spLocks noChangeArrowheads="1"/>
          </p:cNvSpPr>
          <p:nvPr/>
        </p:nvSpPr>
        <p:spPr bwMode="auto">
          <a:xfrm>
            <a:off x="152400" y="6248400"/>
            <a:ext cx="3200400" cy="366713"/>
          </a:xfrm>
          <a:prstGeom prst="rect">
            <a:avLst/>
          </a:prstGeom>
          <a:noFill/>
          <a:ln w="9525">
            <a:noFill/>
            <a:miter lim="800000"/>
            <a:headEnd/>
            <a:tailEnd/>
          </a:ln>
        </p:spPr>
        <p:txBody>
          <a:bodyPr>
            <a:spAutoFit/>
          </a:bodyPr>
          <a:lstStyle/>
          <a:p>
            <a:r>
              <a:rPr lang="en-US" b="1">
                <a:solidFill>
                  <a:prstClr val="black"/>
                </a:solidFill>
              </a:rPr>
              <a:t>Milutin Milanković, 1879-1958</a:t>
            </a:r>
            <a:endParaRPr lang="en-US">
              <a:solidFill>
                <a:prstClr val="black"/>
              </a:solidFill>
            </a:endParaRPr>
          </a:p>
        </p:txBody>
      </p:sp>
    </p:spTree>
    <p:extLst>
      <p:ext uri="{BB962C8B-B14F-4D97-AF65-F5344CB8AC3E}">
        <p14:creationId xmlns:p14="http://schemas.microsoft.com/office/powerpoint/2010/main" val="15389490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hmidt model-data comparis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175" y="181080"/>
            <a:ext cx="6478906" cy="54163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25880" y="5597445"/>
            <a:ext cx="6492240" cy="923330"/>
          </a:xfrm>
          <a:prstGeom prst="rect">
            <a:avLst/>
          </a:prstGeom>
        </p:spPr>
        <p:txBody>
          <a:bodyPr wrap="square">
            <a:spAutoFit/>
          </a:bodyPr>
          <a:lstStyle/>
          <a:p>
            <a:r>
              <a:rPr lang="en-US" dirty="0"/>
              <a:t>Figure 2: 2007 IPCC report model ensemble mean (black) and 95% individual model run envelope (grey) vs. surface temperature </a:t>
            </a:r>
            <a:r>
              <a:rPr lang="en-US" dirty="0" smtClean="0"/>
              <a:t>anomaly </a:t>
            </a:r>
            <a:r>
              <a:rPr lang="en-US" dirty="0"/>
              <a:t>from GISS (blue), NOAA (yellow), and HadCRUT3 (red).</a:t>
            </a:r>
          </a:p>
        </p:txBody>
      </p:sp>
    </p:spTree>
    <p:extLst>
      <p:ext uri="{BB962C8B-B14F-4D97-AF65-F5344CB8AC3E}">
        <p14:creationId xmlns:p14="http://schemas.microsoft.com/office/powerpoint/2010/main" val="11304993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31240" y="170180"/>
            <a:ext cx="5471160" cy="2735580"/>
          </a:xfrm>
          <a:prstGeom prst="rect">
            <a:avLst/>
          </a:prstGeom>
        </p:spPr>
      </p:pic>
      <p:sp>
        <p:nvSpPr>
          <p:cNvPr id="3" name="Rectangle 2"/>
          <p:cNvSpPr/>
          <p:nvPr/>
        </p:nvSpPr>
        <p:spPr>
          <a:xfrm>
            <a:off x="731520" y="2828836"/>
            <a:ext cx="6126480" cy="923330"/>
          </a:xfrm>
          <a:prstGeom prst="rect">
            <a:avLst/>
          </a:prstGeom>
        </p:spPr>
        <p:txBody>
          <a:bodyPr wrap="square">
            <a:spAutoFit/>
          </a:bodyPr>
          <a:lstStyle/>
          <a:p>
            <a:r>
              <a:rPr lang="en-US" dirty="0"/>
              <a:t>Figure 5: 1970-1990 aerosol loading of the atmosphere over the lower 48 United States and estimated associated surface air temperature change.</a:t>
            </a:r>
          </a:p>
        </p:txBody>
      </p:sp>
      <p:pic>
        <p:nvPicPr>
          <p:cNvPr id="4" name="Picture 3"/>
          <p:cNvPicPr>
            <a:picLocks noChangeAspect="1"/>
          </p:cNvPicPr>
          <p:nvPr/>
        </p:nvPicPr>
        <p:blipFill>
          <a:blip r:embed="rId4"/>
          <a:stretch>
            <a:fillRect/>
          </a:stretch>
        </p:blipFill>
        <p:spPr>
          <a:xfrm>
            <a:off x="731520" y="4010522"/>
            <a:ext cx="4800600" cy="2400300"/>
          </a:xfrm>
          <a:prstGeom prst="rect">
            <a:avLst/>
          </a:prstGeom>
        </p:spPr>
      </p:pic>
      <p:sp>
        <p:nvSpPr>
          <p:cNvPr id="5" name="Rectangle 4"/>
          <p:cNvSpPr/>
          <p:nvPr/>
        </p:nvSpPr>
        <p:spPr>
          <a:xfrm>
            <a:off x="5750560" y="4702046"/>
            <a:ext cx="3393440" cy="1200329"/>
          </a:xfrm>
          <a:prstGeom prst="rect">
            <a:avLst/>
          </a:prstGeom>
        </p:spPr>
        <p:txBody>
          <a:bodyPr wrap="square">
            <a:spAutoFit/>
          </a:bodyPr>
          <a:lstStyle/>
          <a:p>
            <a:r>
              <a:rPr lang="en-US" dirty="0"/>
              <a:t>Figure 6: Observed total surface temperature change over the lower 48 United States from 1930 to 1990.</a:t>
            </a:r>
          </a:p>
        </p:txBody>
      </p:sp>
    </p:spTree>
    <p:extLst>
      <p:ext uri="{BB962C8B-B14F-4D97-AF65-F5344CB8AC3E}">
        <p14:creationId xmlns:p14="http://schemas.microsoft.com/office/powerpoint/2010/main" val="15754030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Text Box 2"/>
          <p:cNvSpPr txBox="1">
            <a:spLocks noChangeArrowheads="1"/>
          </p:cNvSpPr>
          <p:nvPr/>
        </p:nvSpPr>
        <p:spPr bwMode="auto">
          <a:xfrm>
            <a:off x="5724525" y="6554788"/>
            <a:ext cx="3436938" cy="304800"/>
          </a:xfrm>
          <a:prstGeom prst="rect">
            <a:avLst/>
          </a:prstGeom>
          <a:noFill/>
          <a:ln w="9525">
            <a:noFill/>
            <a:miter lim="800000"/>
            <a:headEnd/>
            <a:tailEnd/>
          </a:ln>
          <a:effectLst/>
        </p:spPr>
        <p:txBody>
          <a:bodyPr wrap="none">
            <a:spAutoFit/>
          </a:bodyPr>
          <a:lstStyle/>
          <a:p>
            <a:r>
              <a:rPr lang="en-GB" sz="1400"/>
              <a:t>(Source: WBGU after David Archer 2006)</a:t>
            </a:r>
            <a:endParaRPr lang="de-DE" sz="1400"/>
          </a:p>
        </p:txBody>
      </p:sp>
      <p:sp>
        <p:nvSpPr>
          <p:cNvPr id="513027" name="Rectangle 3"/>
          <p:cNvSpPr>
            <a:spLocks noGrp="1" noChangeArrowheads="1"/>
          </p:cNvSpPr>
          <p:nvPr>
            <p:ph type="title"/>
          </p:nvPr>
        </p:nvSpPr>
        <p:spPr>
          <a:xfrm>
            <a:off x="685800" y="228600"/>
            <a:ext cx="8229600" cy="1143000"/>
          </a:xfrm>
        </p:spPr>
        <p:txBody>
          <a:bodyPr>
            <a:normAutofit/>
          </a:bodyPr>
          <a:lstStyle/>
          <a:p>
            <a:r>
              <a:rPr lang="en-GB" sz="36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Past and Projected </a:t>
            </a:r>
            <a:r>
              <a:rPr lang="en-GB" sz="3600" dirty="0">
                <a:solidFill>
                  <a:srgbClr val="0033CC"/>
                </a:solidFill>
                <a:effectLst>
                  <a:outerShdw blurRad="38100" dist="38100" dir="2700000" algn="tl">
                    <a:srgbClr val="000000">
                      <a:alpha val="43137"/>
                    </a:srgbClr>
                  </a:outerShdw>
                </a:effectLst>
                <a:latin typeface="Arial" pitchFamily="34" charset="0"/>
                <a:cs typeface="Arial" pitchFamily="34" charset="0"/>
              </a:rPr>
              <a:t>Sea Level vs. Temperature</a:t>
            </a:r>
            <a:endParaRPr lang="en-US" sz="36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513028" name="Picture 4"/>
          <p:cNvPicPr>
            <a:picLocks noChangeAspect="1" noChangeArrowheads="1"/>
          </p:cNvPicPr>
          <p:nvPr/>
        </p:nvPicPr>
        <p:blipFill>
          <a:blip r:embed="rId3" cstate="print"/>
          <a:srcRect/>
          <a:stretch>
            <a:fillRect/>
          </a:stretch>
        </p:blipFill>
        <p:spPr bwMode="auto">
          <a:xfrm>
            <a:off x="533400" y="1295400"/>
            <a:ext cx="7753350" cy="4908550"/>
          </a:xfrm>
          <a:prstGeom prst="rect">
            <a:avLst/>
          </a:prstGeom>
          <a:noFill/>
          <a:ln w="9525">
            <a:noFill/>
            <a:miter lim="800000"/>
            <a:headEnd/>
            <a:tailEnd/>
          </a:ln>
          <a:effectLst/>
        </p:spPr>
      </p:pic>
    </p:spTree>
    <p:extLst>
      <p:ext uri="{BB962C8B-B14F-4D97-AF65-F5344CB8AC3E}">
        <p14:creationId xmlns:p14="http://schemas.microsoft.com/office/powerpoint/2010/main" val="2581938418"/>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09600" y="171450"/>
            <a:ext cx="7886700" cy="1325563"/>
          </a:xfrm>
        </p:spPr>
        <p:txBody>
          <a:bodyPr>
            <a:normAutofit/>
          </a:bodyPr>
          <a:lstStyle/>
          <a:p>
            <a:pPr algn="ctr" eaLnBrk="1" hangingPunct="1">
              <a:defRPr/>
            </a:pPr>
            <a:r>
              <a:rPr lang="en-US" sz="3200" dirty="0" err="1" smtClean="0">
                <a:solidFill>
                  <a:srgbClr val="0033CC"/>
                </a:solidFill>
                <a:effectLst>
                  <a:outerShdw blurRad="38100" dist="38100" dir="2700000" algn="tl">
                    <a:srgbClr val="C0C0C0"/>
                  </a:outerShdw>
                </a:effectLst>
                <a:latin typeface="Arial" pitchFamily="34" charset="0"/>
                <a:cs typeface="Arial" pitchFamily="34" charset="0"/>
              </a:rPr>
              <a:t>Paleo</a:t>
            </a:r>
            <a:r>
              <a:rPr lang="en-US" sz="3200" dirty="0" smtClean="0">
                <a:solidFill>
                  <a:srgbClr val="0033CC"/>
                </a:solidFill>
                <a:effectLst>
                  <a:outerShdw blurRad="38100" dist="38100" dir="2700000" algn="tl">
                    <a:srgbClr val="C0C0C0"/>
                  </a:outerShdw>
                </a:effectLst>
                <a:latin typeface="Arial" pitchFamily="34" charset="0"/>
                <a:cs typeface="Arial" pitchFamily="34" charset="0"/>
              </a:rPr>
              <a:t> reconstructions of temperature change over the last 2000 years</a:t>
            </a:r>
          </a:p>
        </p:txBody>
      </p:sp>
      <p:pic>
        <p:nvPicPr>
          <p:cNvPr id="13315" name="Picture 5" descr="2000_Year_Temperature_Comparison"/>
          <p:cNvPicPr>
            <a:picLocks noChangeAspect="1" noChangeArrowheads="1"/>
          </p:cNvPicPr>
          <p:nvPr/>
        </p:nvPicPr>
        <p:blipFill>
          <a:blip r:embed="rId3" cstate="print"/>
          <a:srcRect t="6935"/>
          <a:stretch>
            <a:fillRect/>
          </a:stretch>
        </p:blipFill>
        <p:spPr bwMode="auto">
          <a:xfrm>
            <a:off x="990600" y="1501775"/>
            <a:ext cx="7010400" cy="4818063"/>
          </a:xfrm>
          <a:prstGeom prst="rect">
            <a:avLst/>
          </a:prstGeom>
          <a:noFill/>
          <a:ln w="9525">
            <a:noFill/>
            <a:miter lim="800000"/>
            <a:headEnd/>
            <a:tailEnd/>
          </a:ln>
        </p:spPr>
      </p:pic>
      <p:sp>
        <p:nvSpPr>
          <p:cNvPr id="13316" name="Text Box 6"/>
          <p:cNvSpPr txBox="1">
            <a:spLocks noChangeArrowheads="1"/>
          </p:cNvSpPr>
          <p:nvPr/>
        </p:nvSpPr>
        <p:spPr bwMode="auto">
          <a:xfrm>
            <a:off x="4495800" y="6324600"/>
            <a:ext cx="914400" cy="336550"/>
          </a:xfrm>
          <a:prstGeom prst="rect">
            <a:avLst/>
          </a:prstGeom>
          <a:noFill/>
          <a:ln w="9525">
            <a:noFill/>
            <a:miter lim="800000"/>
            <a:headEnd/>
            <a:tailEnd/>
          </a:ln>
        </p:spPr>
        <p:txBody>
          <a:bodyPr>
            <a:spAutoFit/>
          </a:bodyPr>
          <a:lstStyle/>
          <a:p>
            <a:pPr>
              <a:spcBef>
                <a:spcPct val="50000"/>
              </a:spcBef>
            </a:pPr>
            <a:r>
              <a:rPr lang="en-US" sz="1600">
                <a:solidFill>
                  <a:prstClr val="black"/>
                </a:solidFill>
              </a:rPr>
              <a:t>Year</a:t>
            </a:r>
          </a:p>
        </p:txBody>
      </p:sp>
      <p:sp>
        <p:nvSpPr>
          <p:cNvPr id="13317" name="Text Box 7"/>
          <p:cNvSpPr txBox="1">
            <a:spLocks noChangeArrowheads="1"/>
          </p:cNvSpPr>
          <p:nvPr/>
        </p:nvSpPr>
        <p:spPr bwMode="auto">
          <a:xfrm>
            <a:off x="7848600" y="2590800"/>
            <a:ext cx="1295400" cy="523220"/>
          </a:xfrm>
          <a:prstGeom prst="rect">
            <a:avLst/>
          </a:prstGeom>
          <a:noFill/>
          <a:ln w="9525">
            <a:noFill/>
            <a:miter lim="800000"/>
            <a:headEnd/>
            <a:tailEnd/>
          </a:ln>
        </p:spPr>
        <p:txBody>
          <a:bodyPr>
            <a:spAutoFit/>
          </a:bodyPr>
          <a:lstStyle/>
          <a:p>
            <a:pPr>
              <a:spcBef>
                <a:spcPct val="50000"/>
              </a:spcBef>
            </a:pPr>
            <a:r>
              <a:rPr lang="en-US" sz="1400" b="1" dirty="0">
                <a:solidFill>
                  <a:prstClr val="black"/>
                </a:solidFill>
                <a:latin typeface="Arial" pitchFamily="34" charset="0"/>
                <a:cs typeface="Arial" pitchFamily="34" charset="0"/>
              </a:rPr>
              <a:t>Instrumental Record</a:t>
            </a:r>
          </a:p>
        </p:txBody>
      </p:sp>
      <p:sp>
        <p:nvSpPr>
          <p:cNvPr id="13318" name="Line 8"/>
          <p:cNvSpPr>
            <a:spLocks noChangeShapeType="1"/>
          </p:cNvSpPr>
          <p:nvPr/>
        </p:nvSpPr>
        <p:spPr bwMode="auto">
          <a:xfrm flipH="1" flipV="1">
            <a:off x="7696200" y="2438400"/>
            <a:ext cx="533400" cy="152400"/>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7" name="TextBox 6"/>
          <p:cNvSpPr txBox="1"/>
          <p:nvPr/>
        </p:nvSpPr>
        <p:spPr>
          <a:xfrm>
            <a:off x="1828800" y="1828800"/>
            <a:ext cx="1981200" cy="400110"/>
          </a:xfrm>
          <a:prstGeom prst="rect">
            <a:avLst/>
          </a:prstGeom>
          <a:noFill/>
        </p:spPr>
        <p:txBody>
          <a:bodyPr wrap="square" rtlCol="0">
            <a:spAutoFit/>
          </a:bodyPr>
          <a:lstStyle/>
          <a:p>
            <a:r>
              <a:rPr lang="en-US" sz="2000" dirty="0" smtClean="0">
                <a:solidFill>
                  <a:prstClr val="black"/>
                </a:solidFill>
              </a:rPr>
              <a:t>“Hockey Stick”</a:t>
            </a:r>
            <a:endParaRPr lang="en-US" sz="2000" dirty="0">
              <a:solidFill>
                <a:prstClr val="black"/>
              </a:solidFill>
            </a:endParaRPr>
          </a:p>
        </p:txBody>
      </p:sp>
    </p:spTree>
    <p:extLst>
      <p:ext uri="{BB962C8B-B14F-4D97-AF65-F5344CB8AC3E}">
        <p14:creationId xmlns:p14="http://schemas.microsoft.com/office/powerpoint/2010/main" val="952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973" r="864" b="2189"/>
          <a:stretch/>
        </p:blipFill>
        <p:spPr>
          <a:xfrm>
            <a:off x="397829" y="1422400"/>
            <a:ext cx="8587280" cy="4257040"/>
          </a:xfrm>
          <a:prstGeom prst="rect">
            <a:avLst/>
          </a:prstGeom>
        </p:spPr>
      </p:pic>
      <p:sp>
        <p:nvSpPr>
          <p:cNvPr id="5" name="Title 4"/>
          <p:cNvSpPr>
            <a:spLocks noGrp="1"/>
          </p:cNvSpPr>
          <p:nvPr>
            <p:ph type="title"/>
          </p:nvPr>
        </p:nvSpPr>
        <p:spPr/>
        <p:txBody>
          <a:bodyPr/>
          <a:lstStyle/>
          <a:p>
            <a:r>
              <a:rPr lang="en-US" dirty="0" smtClean="0"/>
              <a:t>Renewables Require </a:t>
            </a:r>
            <a:r>
              <a:rPr lang="en-US" dirty="0" err="1" smtClean="0"/>
              <a:t>Baseload</a:t>
            </a:r>
            <a:endParaRPr lang="en-US" dirty="0"/>
          </a:p>
        </p:txBody>
      </p:sp>
    </p:spTree>
    <p:extLst>
      <p:ext uri="{BB962C8B-B14F-4D97-AF65-F5344CB8AC3E}">
        <p14:creationId xmlns:p14="http://schemas.microsoft.com/office/powerpoint/2010/main" val="41852488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be deployed on 15-25 year time scale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45" y="2252578"/>
            <a:ext cx="8505825" cy="3436069"/>
          </a:xfrm>
          <a:prstGeom prst="rect">
            <a:avLst/>
          </a:prstGeom>
        </p:spPr>
      </p:pic>
    </p:spTree>
    <p:extLst>
      <p:ext uri="{BB962C8B-B14F-4D97-AF65-F5344CB8AC3E}">
        <p14:creationId xmlns:p14="http://schemas.microsoft.com/office/powerpoint/2010/main" val="3400681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438400"/>
          </a:xfrm>
        </p:spPr>
        <p:txBody>
          <a:bodyPr>
            <a:normAutofit fontScale="90000"/>
          </a:bodyPr>
          <a:lstStyle/>
          <a:p>
            <a: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Carbon Dioxide and Climate:</a:t>
            </a:r>
            <a:b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A Scientific Assessment</a:t>
            </a:r>
            <a:b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a:r>
            <a:b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Report to the National Academy of Sciences</a:t>
            </a:r>
            <a:b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sz="3100" b="1"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Jule</a:t>
            </a: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G. </a:t>
            </a:r>
            <a:r>
              <a:rPr lang="en-US" sz="3100" b="1"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Charney</a:t>
            </a: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and co-authors</a:t>
            </a:r>
            <a:b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1979</a:t>
            </a:r>
            <a:endParaRPr lang="en-US" sz="31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990600" y="3810000"/>
            <a:ext cx="7315200" cy="2308324"/>
          </a:xfrm>
          <a:prstGeom prst="rect">
            <a:avLst/>
          </a:prstGeom>
        </p:spPr>
        <p:txBody>
          <a:bodyPr wrap="square">
            <a:spAutoFit/>
          </a:bodyPr>
          <a:lstStyle/>
          <a:p>
            <a:pPr algn="just"/>
            <a:r>
              <a:rPr lang="en-US" sz="2400" i="1" dirty="0" smtClean="0">
                <a:latin typeface="Arial" pitchFamily="34" charset="0"/>
                <a:cs typeface="Arial" pitchFamily="34" charset="0"/>
              </a:rPr>
              <a:t>When it is assumed that the CO2 content of the atmosphere is doubled and statistical thermal equilibrium is achieved, the more realistic of the modeling efforts predict a global surface warming of between </a:t>
            </a:r>
            <a:r>
              <a:rPr lang="en-US" sz="2400" i="1" dirty="0" smtClean="0">
                <a:solidFill>
                  <a:srgbClr val="0033CC"/>
                </a:solidFill>
                <a:latin typeface="Arial" pitchFamily="34" charset="0"/>
                <a:cs typeface="Arial" pitchFamily="34" charset="0"/>
              </a:rPr>
              <a:t>2°C and 3.5 °C</a:t>
            </a:r>
            <a:r>
              <a:rPr lang="en-US" sz="2400" i="1" dirty="0" smtClean="0">
                <a:latin typeface="Arial" pitchFamily="34" charset="0"/>
                <a:cs typeface="Arial" pitchFamily="34" charset="0"/>
              </a:rPr>
              <a:t>, with greater increases at high latitudes.</a:t>
            </a:r>
            <a:endParaRPr lang="en-US" sz="2400" i="1" dirty="0">
              <a:latin typeface="Arial" pitchFamily="34" charset="0"/>
              <a:cs typeface="Arial" pitchFamily="34" charset="0"/>
            </a:endParaRPr>
          </a:p>
        </p:txBody>
      </p:sp>
    </p:spTree>
    <p:extLst>
      <p:ext uri="{BB962C8B-B14F-4D97-AF65-F5344CB8AC3E}">
        <p14:creationId xmlns:p14="http://schemas.microsoft.com/office/powerpoint/2010/main" val="193936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John Tyndall.">
            <a:hlinkClick r:id="rId3" tooltip="John Tyndall."/>
          </p:cNvPr>
          <p:cNvPicPr>
            <a:picLocks noChangeAspect="1" noChangeArrowheads="1"/>
          </p:cNvPicPr>
          <p:nvPr/>
        </p:nvPicPr>
        <p:blipFill>
          <a:blip r:embed="rId4" cstate="print"/>
          <a:srcRect/>
          <a:stretch>
            <a:fillRect/>
          </a:stretch>
        </p:blipFill>
        <p:spPr bwMode="auto">
          <a:xfrm>
            <a:off x="6486337" y="681228"/>
            <a:ext cx="2352863" cy="2976372"/>
          </a:xfrm>
          <a:prstGeom prst="rect">
            <a:avLst/>
          </a:prstGeom>
          <a:noFill/>
          <a:ln w="9525">
            <a:noFill/>
            <a:miter lim="800000"/>
            <a:headEnd/>
            <a:tailEnd/>
          </a:ln>
        </p:spPr>
      </p:pic>
      <p:pic>
        <p:nvPicPr>
          <p:cNvPr id="17411" name="Picture 6" descr="tyndall2"/>
          <p:cNvPicPr>
            <a:picLocks noChangeAspect="1" noChangeArrowheads="1"/>
          </p:cNvPicPr>
          <p:nvPr/>
        </p:nvPicPr>
        <p:blipFill>
          <a:blip r:embed="rId5" cstate="print"/>
          <a:srcRect/>
          <a:stretch>
            <a:fillRect/>
          </a:stretch>
        </p:blipFill>
        <p:spPr bwMode="auto">
          <a:xfrm>
            <a:off x="228600" y="1447800"/>
            <a:ext cx="6172200" cy="3917950"/>
          </a:xfrm>
          <a:prstGeom prst="rect">
            <a:avLst/>
          </a:prstGeom>
          <a:noFill/>
          <a:ln w="9525">
            <a:noFill/>
            <a:miter lim="800000"/>
            <a:headEnd/>
            <a:tailEnd/>
          </a:ln>
        </p:spPr>
      </p:pic>
      <p:sp>
        <p:nvSpPr>
          <p:cNvPr id="17412" name="Text Box 7"/>
          <p:cNvSpPr txBox="1">
            <a:spLocks noChangeArrowheads="1"/>
          </p:cNvSpPr>
          <p:nvPr/>
        </p:nvSpPr>
        <p:spPr bwMode="auto">
          <a:xfrm>
            <a:off x="6858000" y="4114800"/>
            <a:ext cx="1676400" cy="641350"/>
          </a:xfrm>
          <a:prstGeom prst="rect">
            <a:avLst/>
          </a:prstGeom>
          <a:noFill/>
          <a:ln w="9525">
            <a:noFill/>
            <a:miter lim="800000"/>
            <a:headEnd/>
            <a:tailEnd/>
          </a:ln>
        </p:spPr>
        <p:txBody>
          <a:bodyPr>
            <a:spAutoFit/>
          </a:bodyPr>
          <a:lstStyle/>
          <a:p>
            <a:pPr algn="ctr">
              <a:spcBef>
                <a:spcPct val="50000"/>
              </a:spcBef>
            </a:pPr>
            <a:r>
              <a:rPr lang="en-US" sz="1800" b="1" dirty="0">
                <a:solidFill>
                  <a:srgbClr val="002162"/>
                </a:solidFill>
              </a:rPr>
              <a:t>John Tyndall (1820-1893)</a:t>
            </a:r>
          </a:p>
        </p:txBody>
      </p:sp>
    </p:spTree>
    <p:extLst>
      <p:ext uri="{BB962C8B-B14F-4D97-AF65-F5344CB8AC3E}">
        <p14:creationId xmlns:p14="http://schemas.microsoft.com/office/powerpoint/2010/main" val="2441686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rPr>
              <a:t>Tyndall’s Essential Results:</a:t>
            </a:r>
            <a:endParaRPr lang="en-US" dirty="0">
              <a:solidFill>
                <a:srgbClr val="0033C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800600"/>
          </a:xfrm>
        </p:spPr>
        <p:txBody>
          <a:bodyPr>
            <a:normAutofit fontScale="92500" lnSpcReduction="10000"/>
          </a:bodyPr>
          <a:lstStyle/>
          <a:p>
            <a:pPr>
              <a:buSzPct val="70000"/>
              <a:buBlip>
                <a:blip r:embed="rId2"/>
              </a:buBlip>
            </a:pPr>
            <a:r>
              <a:rPr lang="en-US" sz="2800" b="1" dirty="0" smtClean="0">
                <a:solidFill>
                  <a:srgbClr val="0033CC"/>
                </a:solidFill>
              </a:rPr>
              <a:t> Oxygen (O</a:t>
            </a:r>
            <a:r>
              <a:rPr lang="en-US" sz="2800" b="1" baseline="-25000" dirty="0" smtClean="0">
                <a:solidFill>
                  <a:srgbClr val="0033CC"/>
                </a:solidFill>
              </a:rPr>
              <a:t>2</a:t>
            </a:r>
            <a:r>
              <a:rPr lang="en-US" sz="2800" b="1" dirty="0" smtClean="0">
                <a:solidFill>
                  <a:srgbClr val="0033CC"/>
                </a:solidFill>
              </a:rPr>
              <a:t> ), nitrogen (N</a:t>
            </a:r>
            <a:r>
              <a:rPr lang="en-US" sz="2800" b="1" baseline="-25000" dirty="0" smtClean="0">
                <a:solidFill>
                  <a:srgbClr val="0033CC"/>
                </a:solidFill>
              </a:rPr>
              <a:t>2</a:t>
            </a:r>
            <a:r>
              <a:rPr lang="en-US" sz="2800" b="1" dirty="0" smtClean="0">
                <a:solidFill>
                  <a:srgbClr val="0033CC"/>
                </a:solidFill>
              </a:rPr>
              <a:t>), and argon (</a:t>
            </a:r>
            <a:r>
              <a:rPr lang="en-US" sz="2800" b="1" dirty="0" err="1" smtClean="0">
                <a:solidFill>
                  <a:srgbClr val="0033CC"/>
                </a:solidFill>
              </a:rPr>
              <a:t>Ar</a:t>
            </a:r>
            <a:r>
              <a:rPr lang="en-US" sz="2800" b="1" dirty="0" smtClean="0">
                <a:solidFill>
                  <a:srgbClr val="0033CC"/>
                </a:solidFill>
              </a:rPr>
              <a:t>), 	though they make up ~99% of the atmosphere, 	are almost entirely transparent to solar and 	terrestrial radiation</a:t>
            </a:r>
          </a:p>
          <a:p>
            <a:pPr>
              <a:buSzPct val="70000"/>
              <a:buNone/>
            </a:pPr>
            <a:endParaRPr lang="en-US" sz="2800" b="1" dirty="0" smtClean="0">
              <a:solidFill>
                <a:srgbClr val="0033CC"/>
              </a:solidFill>
            </a:endParaRPr>
          </a:p>
          <a:p>
            <a:pPr>
              <a:buSzPct val="70000"/>
              <a:buBlip>
                <a:blip r:embed="rId2"/>
              </a:buBlip>
            </a:pPr>
            <a:r>
              <a:rPr lang="en-US" sz="2800" b="1" dirty="0" smtClean="0">
                <a:solidFill>
                  <a:srgbClr val="0033CC"/>
                </a:solidFill>
              </a:rPr>
              <a:t> Water vapor (H</a:t>
            </a:r>
            <a:r>
              <a:rPr lang="en-US" sz="2800" b="1" baseline="-25000" dirty="0" smtClean="0">
                <a:solidFill>
                  <a:srgbClr val="0033CC"/>
                </a:solidFill>
              </a:rPr>
              <a:t>2</a:t>
            </a:r>
            <a:r>
              <a:rPr lang="en-US" sz="2800" b="1" dirty="0" smtClean="0">
                <a:solidFill>
                  <a:srgbClr val="0033CC"/>
                </a:solidFill>
              </a:rPr>
              <a:t>O), carbon dioxide (CO</a:t>
            </a:r>
            <a:r>
              <a:rPr lang="en-US" sz="2800" b="1" baseline="-25000" dirty="0" smtClean="0">
                <a:solidFill>
                  <a:srgbClr val="0033CC"/>
                </a:solidFill>
              </a:rPr>
              <a:t>2</a:t>
            </a:r>
            <a:r>
              <a:rPr lang="en-US" sz="2800" b="1" dirty="0" smtClean="0">
                <a:solidFill>
                  <a:srgbClr val="0033CC"/>
                </a:solidFill>
              </a:rPr>
              <a:t>), nitrous 	oxide (N</a:t>
            </a:r>
            <a:r>
              <a:rPr lang="en-US" sz="2800" b="1" baseline="-25000" dirty="0" smtClean="0">
                <a:solidFill>
                  <a:srgbClr val="0033CC"/>
                </a:solidFill>
              </a:rPr>
              <a:t>2</a:t>
            </a:r>
            <a:r>
              <a:rPr lang="en-US" sz="2800" b="1" dirty="0" smtClean="0">
                <a:solidFill>
                  <a:srgbClr val="0033CC"/>
                </a:solidFill>
              </a:rPr>
              <a:t>O), and a handful of other trace gases 	make the lower atmosphere nearly opaque to 	infrared radiation, though still largely 	transparent to solar radiation (but clouds have 	strong effects on radiation at all wavelengths). 	Together they increase the Earth’s surface 	temperature from about 0</a:t>
            </a:r>
            <a:r>
              <a:rPr lang="en-US" sz="2800" b="1" baseline="30000" dirty="0" smtClean="0">
                <a:solidFill>
                  <a:srgbClr val="0033CC"/>
                </a:solidFill>
              </a:rPr>
              <a:t>o</a:t>
            </a:r>
            <a:r>
              <a:rPr lang="en-US" sz="2800" b="1" dirty="0" smtClean="0">
                <a:solidFill>
                  <a:srgbClr val="0033CC"/>
                </a:solidFill>
              </a:rPr>
              <a:t>F to around 60</a:t>
            </a:r>
            <a:r>
              <a:rPr lang="en-US" sz="2800" b="1" baseline="30000" dirty="0" smtClean="0">
                <a:solidFill>
                  <a:srgbClr val="0033CC"/>
                </a:solidFill>
              </a:rPr>
              <a:t>o</a:t>
            </a:r>
            <a:r>
              <a:rPr lang="en-US" sz="2800" b="1" dirty="0" smtClean="0">
                <a:solidFill>
                  <a:srgbClr val="0033CC"/>
                </a:solidFill>
              </a:rPr>
              <a:t>F.  </a:t>
            </a:r>
            <a:endParaRPr lang="en-US" sz="2800" b="1" dirty="0">
              <a:solidFill>
                <a:srgbClr val="0033CC"/>
              </a:solidFill>
            </a:endParaRPr>
          </a:p>
        </p:txBody>
      </p:sp>
    </p:spTree>
    <p:extLst>
      <p:ext uri="{BB962C8B-B14F-4D97-AF65-F5344CB8AC3E}">
        <p14:creationId xmlns:p14="http://schemas.microsoft.com/office/powerpoint/2010/main" val="264939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Kerry\Documents\Graphics\atmos_pie.tif"/>
          <p:cNvPicPr>
            <a:picLocks noChangeAspect="1" noChangeArrowheads="1"/>
          </p:cNvPicPr>
          <p:nvPr/>
        </p:nvPicPr>
        <p:blipFill>
          <a:blip r:embed="rId2" cstate="print"/>
          <a:srcRect/>
          <a:stretch>
            <a:fillRect/>
          </a:stretch>
        </p:blipFill>
        <p:spPr bwMode="auto">
          <a:xfrm>
            <a:off x="0" y="0"/>
            <a:ext cx="9146740" cy="6858000"/>
          </a:xfrm>
          <a:prstGeom prst="rect">
            <a:avLst/>
          </a:prstGeom>
          <a:noFill/>
        </p:spPr>
      </p:pic>
      <p:sp>
        <p:nvSpPr>
          <p:cNvPr id="5" name="TextBox 4"/>
          <p:cNvSpPr txBox="1"/>
          <p:nvPr/>
        </p:nvSpPr>
        <p:spPr>
          <a:xfrm>
            <a:off x="533400" y="228600"/>
            <a:ext cx="8001000" cy="584775"/>
          </a:xfrm>
          <a:prstGeom prst="rect">
            <a:avLst/>
          </a:prstGeom>
          <a:noFill/>
        </p:spPr>
        <p:txBody>
          <a:bodyPr wrap="square" rtlCol="0">
            <a:spAutoFit/>
          </a:bodyPr>
          <a:lstStyle/>
          <a:p>
            <a:pPr algn="ctr"/>
            <a:r>
              <a:rPr lang="en-US" sz="32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Atmospheric Composition</a:t>
            </a:r>
            <a:endParaRPr lang="en-US" sz="32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267419" y="5313872"/>
            <a:ext cx="8471139" cy="707886"/>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The orange sliver (can you see it?) makes the difference between a mean surface temperature of 0</a:t>
            </a:r>
            <a:r>
              <a:rPr lang="en-US" sz="2000" baseline="30000" dirty="0" smtClean="0">
                <a:solidFill>
                  <a:srgbClr val="0000FF"/>
                </a:solidFill>
                <a:latin typeface="Arial" panose="020B0604020202020204" pitchFamily="34" charset="0"/>
                <a:cs typeface="Arial" panose="020B0604020202020204" pitchFamily="34" charset="0"/>
              </a:rPr>
              <a:t>o</a:t>
            </a:r>
            <a:r>
              <a:rPr lang="en-US" sz="2000" dirty="0" smtClean="0">
                <a:solidFill>
                  <a:srgbClr val="0000FF"/>
                </a:solidFill>
                <a:latin typeface="Arial" panose="020B0604020202020204" pitchFamily="34" charset="0"/>
                <a:cs typeface="Arial" panose="020B0604020202020204" pitchFamily="34" charset="0"/>
              </a:rPr>
              <a:t>F and of 60</a:t>
            </a:r>
            <a:r>
              <a:rPr lang="en-US" sz="2000" baseline="30000" dirty="0" smtClean="0">
                <a:solidFill>
                  <a:srgbClr val="0000FF"/>
                </a:solidFill>
                <a:latin typeface="Arial" panose="020B0604020202020204" pitchFamily="34" charset="0"/>
                <a:cs typeface="Arial" panose="020B0604020202020204" pitchFamily="34" charset="0"/>
              </a:rPr>
              <a:t>o</a:t>
            </a:r>
            <a:r>
              <a:rPr lang="en-US" sz="2000" dirty="0" smtClean="0">
                <a:solidFill>
                  <a:srgbClr val="0000FF"/>
                </a:solidFill>
                <a:latin typeface="Arial" panose="020B0604020202020204" pitchFamily="34" charset="0"/>
                <a:cs typeface="Arial" panose="020B0604020202020204" pitchFamily="34" charset="0"/>
              </a:rPr>
              <a:t>F. </a:t>
            </a:r>
          </a:p>
        </p:txBody>
      </p:sp>
    </p:spTree>
    <p:extLst>
      <p:ext uri="{BB962C8B-B14F-4D97-AF65-F5344CB8AC3E}">
        <p14:creationId xmlns:p14="http://schemas.microsoft.com/office/powerpoint/2010/main" val="329237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229600" cy="4973320"/>
          </a:xfrm>
        </p:spPr>
        <p:txBody>
          <a:bodyPr>
            <a:normAutofit lnSpcReduction="10000"/>
          </a:bodyPr>
          <a:lstStyle/>
          <a:p>
            <a:pPr>
              <a:buSzPct val="70000"/>
              <a:buBlip>
                <a:blip r:embed="rId2"/>
              </a:buBlip>
            </a:pPr>
            <a:r>
              <a:rPr lang="en-US" sz="2800" b="1" dirty="0" smtClean="0">
                <a:solidFill>
                  <a:srgbClr val="0033CC"/>
                </a:solidFill>
                <a:cs typeface="Arial" pitchFamily="34" charset="0"/>
              </a:rPr>
              <a:t> Water Vapor (H</a:t>
            </a:r>
            <a:r>
              <a:rPr lang="en-US" sz="2800" b="1" baseline="-25000" dirty="0" smtClean="0">
                <a:solidFill>
                  <a:srgbClr val="0033CC"/>
                </a:solidFill>
                <a:cs typeface="Arial" pitchFamily="34" charset="0"/>
              </a:rPr>
              <a:t>2</a:t>
            </a:r>
            <a:r>
              <a:rPr lang="en-US" sz="2800" b="1" dirty="0" smtClean="0">
                <a:solidFill>
                  <a:srgbClr val="0033CC"/>
                </a:solidFill>
                <a:cs typeface="Arial" pitchFamily="34" charset="0"/>
              </a:rPr>
              <a:t>O), about 0.25% of the mass 	of the atmosphere, is the most important 	greenhouse gas, but responds to 	atmospheric temperature change on a time 	scale of about 2 weeks</a:t>
            </a:r>
          </a:p>
          <a:p>
            <a:pPr>
              <a:buSzPct val="70000"/>
              <a:buBlip>
                <a:blip r:embed="rId2"/>
              </a:buBlip>
            </a:pPr>
            <a:endParaRPr lang="en-US" sz="2800" b="1" dirty="0" smtClean="0">
              <a:solidFill>
                <a:srgbClr val="0033CC"/>
              </a:solidFill>
              <a:cs typeface="Arial" pitchFamily="34" charset="0"/>
            </a:endParaRPr>
          </a:p>
          <a:p>
            <a:pPr>
              <a:buSzPct val="70000"/>
              <a:buBlip>
                <a:blip r:embed="rId2"/>
              </a:buBlip>
            </a:pPr>
            <a:r>
              <a:rPr lang="en-US" sz="2800" b="1" dirty="0" smtClean="0">
                <a:solidFill>
                  <a:srgbClr val="0033CC"/>
                </a:solidFill>
                <a:cs typeface="Arial" pitchFamily="34" charset="0"/>
              </a:rPr>
              <a:t> Climate is therefore strongly influenced by 	long-lived greenhouse gases (e.g. CO</a:t>
            </a:r>
            <a:r>
              <a:rPr lang="en-US" sz="2800" b="1" baseline="-25000" dirty="0" smtClean="0">
                <a:solidFill>
                  <a:srgbClr val="0033CC"/>
                </a:solidFill>
                <a:cs typeface="Arial" pitchFamily="34" charset="0"/>
              </a:rPr>
              <a:t>2</a:t>
            </a:r>
            <a:r>
              <a:rPr lang="en-US" sz="2800" b="1" dirty="0" smtClean="0">
                <a:solidFill>
                  <a:srgbClr val="0033CC"/>
                </a:solidFill>
                <a:cs typeface="Arial" pitchFamily="34" charset="0"/>
              </a:rPr>
              <a:t>, 	CH</a:t>
            </a:r>
            <a:r>
              <a:rPr lang="en-US" sz="2800" b="1" baseline="-25000" dirty="0" smtClean="0">
                <a:solidFill>
                  <a:srgbClr val="0033CC"/>
                </a:solidFill>
                <a:cs typeface="Arial" pitchFamily="34" charset="0"/>
              </a:rPr>
              <a:t>4</a:t>
            </a:r>
            <a:r>
              <a:rPr lang="en-US" sz="2800" b="1" dirty="0" smtClean="0">
                <a:solidFill>
                  <a:srgbClr val="0033CC"/>
                </a:solidFill>
                <a:cs typeface="Arial" pitchFamily="34" charset="0"/>
              </a:rPr>
              <a:t>, N</a:t>
            </a:r>
            <a:r>
              <a:rPr lang="en-US" sz="2800" b="1" baseline="-25000" dirty="0" smtClean="0">
                <a:solidFill>
                  <a:srgbClr val="0033CC"/>
                </a:solidFill>
                <a:cs typeface="Arial" pitchFamily="34" charset="0"/>
              </a:rPr>
              <a:t>2</a:t>
            </a:r>
            <a:r>
              <a:rPr lang="en-US" sz="2800" b="1" dirty="0" smtClean="0">
                <a:solidFill>
                  <a:srgbClr val="0033CC"/>
                </a:solidFill>
                <a:cs typeface="Arial" pitchFamily="34" charset="0"/>
              </a:rPr>
              <a:t>O) that together comprise about 	</a:t>
            </a:r>
            <a:r>
              <a:rPr lang="en-US" sz="2800" b="1" dirty="0" smtClean="0">
                <a:solidFill>
                  <a:srgbClr val="FF0000"/>
                </a:solidFill>
                <a:cs typeface="Arial" pitchFamily="34" charset="0"/>
              </a:rPr>
              <a:t>0.04%</a:t>
            </a:r>
            <a:r>
              <a:rPr lang="en-US" sz="2800" b="1" dirty="0" smtClean="0">
                <a:solidFill>
                  <a:srgbClr val="0033CC"/>
                </a:solidFill>
                <a:cs typeface="Arial" pitchFamily="34" charset="0"/>
              </a:rPr>
              <a:t> of the mass of the atmosphere. 	Concentration of CO</a:t>
            </a:r>
            <a:r>
              <a:rPr lang="en-US" sz="2800" b="1" baseline="-25000" dirty="0" smtClean="0">
                <a:solidFill>
                  <a:srgbClr val="0033CC"/>
                </a:solidFill>
                <a:cs typeface="Arial" pitchFamily="34" charset="0"/>
              </a:rPr>
              <a:t>2</a:t>
            </a:r>
            <a:r>
              <a:rPr lang="en-US" sz="2800" b="1" dirty="0" smtClean="0">
                <a:solidFill>
                  <a:srgbClr val="0033CC"/>
                </a:solidFill>
                <a:cs typeface="Arial" pitchFamily="34" charset="0"/>
              </a:rPr>
              <a:t> has increased by 	43% since the dawn of the industrial 	revolution</a:t>
            </a:r>
            <a:endParaRPr lang="en-US" sz="2800" b="1" dirty="0">
              <a:solidFill>
                <a:srgbClr val="0033CC"/>
              </a:solidFill>
              <a:cs typeface="Arial" pitchFamily="34" charset="0"/>
            </a:endParaRPr>
          </a:p>
        </p:txBody>
      </p:sp>
    </p:spTree>
    <p:extLst>
      <p:ext uri="{BB962C8B-B14F-4D97-AF65-F5344CB8AC3E}">
        <p14:creationId xmlns:p14="http://schemas.microsoft.com/office/powerpoint/2010/main" val="42876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ost Modern">
  <a:themeElements>
    <a:clrScheme name="Post Modern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Post Moder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Post Modern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ost Modern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ost Modern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Post Modern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Post Modern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Post Modern 6">
        <a:dk1>
          <a:srgbClr val="000000"/>
        </a:dk1>
        <a:lt1>
          <a:srgbClr val="FFFFFF"/>
        </a:lt1>
        <a:dk2>
          <a:srgbClr val="000000"/>
        </a:dk2>
        <a:lt2>
          <a:srgbClr val="969696"/>
        </a:lt2>
        <a:accent1>
          <a:srgbClr val="B4CD81"/>
        </a:accent1>
        <a:accent2>
          <a:srgbClr val="DEA45E"/>
        </a:accent2>
        <a:accent3>
          <a:srgbClr val="FFFFFF"/>
        </a:accent3>
        <a:accent4>
          <a:srgbClr val="000000"/>
        </a:accent4>
        <a:accent5>
          <a:srgbClr val="D6E3C1"/>
        </a:accent5>
        <a:accent6>
          <a:srgbClr val="C99454"/>
        </a:accent6>
        <a:hlink>
          <a:srgbClr val="D793C2"/>
        </a:hlink>
        <a:folHlink>
          <a:srgbClr val="A08BB1"/>
        </a:folHlink>
      </a:clrScheme>
      <a:clrMap bg1="lt1" tx1="dk1" bg2="lt2" tx2="dk2" accent1="accent1" accent2="accent2" accent3="accent3" accent4="accent4" accent5="accent5" accent6="accent6" hlink="hlink" folHlink="folHlink"/>
    </a:extraClrScheme>
    <a:extraClrScheme>
      <a:clrScheme name="Post Modern 7">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Ariel2</Template>
  <TotalTime>1895</TotalTime>
  <Words>1597</Words>
  <Application>Microsoft Office PowerPoint</Application>
  <PresentationFormat>On-screen Show (4:3)</PresentationFormat>
  <Paragraphs>224</Paragraphs>
  <Slides>56</Slides>
  <Notes>12</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56</vt:i4>
      </vt:variant>
    </vt:vector>
  </HeadingPairs>
  <TitlesOfParts>
    <vt:vector size="72" baseType="lpstr">
      <vt:lpstr>ＭＳ Ｐゴシック</vt:lpstr>
      <vt:lpstr>Arial</vt:lpstr>
      <vt:lpstr>Calibri</vt:lpstr>
      <vt:lpstr>Calibri Light</vt:lpstr>
      <vt:lpstr>Frutiger-BlackCn</vt:lpstr>
      <vt:lpstr>LucidaGrande</vt:lpstr>
      <vt:lpstr>Times</vt:lpstr>
      <vt:lpstr>Times New Roman</vt:lpstr>
      <vt:lpstr>TimesTen-Roman</vt:lpstr>
      <vt:lpstr>Wingdings</vt:lpstr>
      <vt:lpstr>Wingdings 3</vt:lpstr>
      <vt:lpstr>Office Theme</vt:lpstr>
      <vt:lpstr>1_Office Theme</vt:lpstr>
      <vt:lpstr>2_Office Theme</vt:lpstr>
      <vt:lpstr>4_Office Theme</vt:lpstr>
      <vt:lpstr>Post Modern</vt:lpstr>
      <vt:lpstr>What We Know About Climate Change</vt:lpstr>
      <vt:lpstr>Important Points about Climate and Climate Science</vt:lpstr>
      <vt:lpstr>PowerPoint Presentation</vt:lpstr>
      <vt:lpstr>PowerPoint Presentation</vt:lpstr>
      <vt:lpstr>Climate Forcing by Orbital Variations (1912)</vt:lpstr>
      <vt:lpstr>PowerPoint Presentation</vt:lpstr>
      <vt:lpstr>Tyndall’s Essential Results:</vt:lpstr>
      <vt:lpstr>PowerPoint Presentation</vt:lpstr>
      <vt:lpstr>PowerPoint Presentation</vt:lpstr>
      <vt:lpstr>Svante Arrhenius, 1859-1927</vt:lpstr>
      <vt:lpstr>PowerPoint Presentation</vt:lpstr>
      <vt:lpstr>PowerPoint Presentation</vt:lpstr>
      <vt:lpstr>The Instrumental Record</vt:lpstr>
      <vt:lpstr>PowerPoint Presentation</vt:lpstr>
      <vt:lpstr>PowerPoint Presentation</vt:lpstr>
      <vt:lpstr>PowerPoint Presentation</vt:lpstr>
      <vt:lpstr>September Arctic Sea Ice Extent</vt:lpstr>
      <vt:lpstr>PowerPoint Presentation</vt:lpstr>
      <vt:lpstr>PowerPoint Presentation</vt:lpstr>
      <vt:lpstr>PowerPoint Presentation</vt:lpstr>
      <vt:lpstr>PowerPoint Presentation</vt:lpstr>
      <vt:lpstr>PowerPoint Presentation</vt:lpstr>
      <vt:lpstr>Simple Models</vt:lpstr>
      <vt:lpstr>MIT Single Column Model</vt:lpstr>
      <vt:lpstr>Global Climate Models</vt:lpstr>
      <vt:lpstr>20th Century With and Without Human Influences</vt:lpstr>
      <vt:lpstr>Known Risks</vt:lpstr>
      <vt:lpstr>PowerPoint Presentation</vt:lpstr>
      <vt:lpstr>The Future</vt:lpstr>
      <vt:lpstr>Sources of Uncertainty</vt:lpstr>
      <vt:lpstr> Estimate of how much global climate will warm as a result of doubling CO2: a probability distribution</vt:lpstr>
      <vt:lpstr>CO2 Will Go Well Beyond Doubling</vt:lpstr>
      <vt:lpstr>Solutions and Opportunities</vt:lpstr>
      <vt:lpstr>PowerPoint Presentation</vt:lpstr>
      <vt:lpstr>PowerPoint Presentation</vt:lpstr>
      <vt:lpstr>PowerPoint Presentation</vt:lpstr>
      <vt:lpstr>PowerPoint Presentation</vt:lpstr>
      <vt:lpstr>We Can Do Even Better: Next Generation (Gen IV) Fission Reactors</vt:lpstr>
      <vt:lpstr>Turning Electricity into Liquid Fuels</vt:lpstr>
      <vt:lpstr>Summary of Main Points</vt:lpstr>
      <vt:lpstr>Summary of Main Points</vt:lpstr>
      <vt:lpstr>Summary of Main Points</vt:lpstr>
      <vt:lpstr>Spare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Past and Projected Sea Level vs. Temperature</vt:lpstr>
      <vt:lpstr>Paleo reconstructions of temperature change over the last 2000 years</vt:lpstr>
      <vt:lpstr>Renewables Require Baseload</vt:lpstr>
      <vt:lpstr>Can be deployed on 15-25 year time scale</vt:lpstr>
      <vt:lpstr>Carbon Dioxide and Climate: A Scientific Assessment  Report to the National Academy of Sciences Jule G. Charney and co-authors 1979</vt:lpstr>
    </vt:vector>
  </TitlesOfParts>
  <Company>Massachusetts Institute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Emanuel</dc:creator>
  <cp:lastModifiedBy>Kerry Emanuel</cp:lastModifiedBy>
  <cp:revision>76</cp:revision>
  <dcterms:created xsi:type="dcterms:W3CDTF">2014-01-27T00:55:57Z</dcterms:created>
  <dcterms:modified xsi:type="dcterms:W3CDTF">2016-09-14T11:40:20Z</dcterms:modified>
</cp:coreProperties>
</file>