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710" r:id="rId5"/>
    <p:sldMasterId id="2147483722" r:id="rId6"/>
    <p:sldMasterId id="2147483784" r:id="rId7"/>
    <p:sldMasterId id="2147483809" r:id="rId8"/>
    <p:sldMasterId id="2147483821" r:id="rId9"/>
  </p:sldMasterIdLst>
  <p:notesMasterIdLst>
    <p:notesMasterId r:id="rId58"/>
  </p:notesMasterIdLst>
  <p:sldIdLst>
    <p:sldId id="257" r:id="rId10"/>
    <p:sldId id="256" r:id="rId11"/>
    <p:sldId id="486" r:id="rId12"/>
    <p:sldId id="278" r:id="rId13"/>
    <p:sldId id="476" r:id="rId14"/>
    <p:sldId id="528" r:id="rId15"/>
    <p:sldId id="443" r:id="rId16"/>
    <p:sldId id="445" r:id="rId17"/>
    <p:sldId id="413" r:id="rId18"/>
    <p:sldId id="442" r:id="rId19"/>
    <p:sldId id="468" r:id="rId20"/>
    <p:sldId id="469" r:id="rId21"/>
    <p:sldId id="530" r:id="rId22"/>
    <p:sldId id="470" r:id="rId23"/>
    <p:sldId id="542" r:id="rId24"/>
    <p:sldId id="543" r:id="rId25"/>
    <p:sldId id="259" r:id="rId26"/>
    <p:sldId id="531" r:id="rId27"/>
    <p:sldId id="393" r:id="rId28"/>
    <p:sldId id="415" r:id="rId29"/>
    <p:sldId id="529" r:id="rId30"/>
    <p:sldId id="533" r:id="rId31"/>
    <p:sldId id="516" r:id="rId32"/>
    <p:sldId id="523" r:id="rId33"/>
    <p:sldId id="532" r:id="rId34"/>
    <p:sldId id="261" r:id="rId35"/>
    <p:sldId id="534" r:id="rId36"/>
    <p:sldId id="265" r:id="rId37"/>
    <p:sldId id="451" r:id="rId38"/>
    <p:sldId id="544" r:id="rId39"/>
    <p:sldId id="305" r:id="rId40"/>
    <p:sldId id="303" r:id="rId41"/>
    <p:sldId id="304" r:id="rId42"/>
    <p:sldId id="545" r:id="rId43"/>
    <p:sldId id="546" r:id="rId44"/>
    <p:sldId id="314" r:id="rId45"/>
    <p:sldId id="307" r:id="rId46"/>
    <p:sldId id="540" r:id="rId47"/>
    <p:sldId id="464" r:id="rId48"/>
    <p:sldId id="541" r:id="rId49"/>
    <p:sldId id="454" r:id="rId50"/>
    <p:sldId id="511" r:id="rId51"/>
    <p:sldId id="503" r:id="rId52"/>
    <p:sldId id="536" r:id="rId53"/>
    <p:sldId id="537" r:id="rId54"/>
    <p:sldId id="535" r:id="rId55"/>
    <p:sldId id="514" r:id="rId56"/>
    <p:sldId id="50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34" autoAdjust="0"/>
  </p:normalViewPr>
  <p:slideViewPr>
    <p:cSldViewPr snapToGrid="0">
      <p:cViewPr varScale="1">
        <p:scale>
          <a:sx n="116" d="100"/>
          <a:sy n="116" d="100"/>
        </p:scale>
        <p:origin x="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A3B82-10DC-4E3E-9FAA-FD7E13A075D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5B43F-7019-4863-A9C1-94777A37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0DBDC-076F-4398-BD32-9FB6D17C55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9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Describe </a:t>
            </a:r>
            <a:r>
              <a:rPr lang="en-GB" dirty="0" err="1"/>
              <a:t>pdf</a:t>
            </a:r>
            <a:r>
              <a:rPr lang="en-GB" dirty="0"/>
              <a:t>. Reflects</a:t>
            </a:r>
            <a:r>
              <a:rPr lang="en-GB" baseline="0" dirty="0"/>
              <a:t> post-IPCC knowledge as well as IPCC AR4.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4F763-4979-444B-93C0-8B2420FBB9F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D1C3D-91E2-4F08-8C51-CB7AC6C2E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6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2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85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7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5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8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50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26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21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8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48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60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6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97CE4-62F4-4FC4-B0D2-F260BD3EA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5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0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6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8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9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3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3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8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98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78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18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8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68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1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15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02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766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58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87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4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3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39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86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33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9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5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31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10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86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85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0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95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6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7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6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3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5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13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94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84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248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09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49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64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76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700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03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228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232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170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98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288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08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99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717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8235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5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37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9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8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7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4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2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60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48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80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3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EE95-9E92-41F4-8319-1190A5F976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AF17-8351-4985-8D04-D9402CAA1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5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AEE95-9E92-41F4-8319-1190A5F976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7AF17-8351-4985-8D04-D9402CAA1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8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1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6/6c/Arrhenius2.jpg" TargetMode="Externa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67"/>
          <a:stretch/>
        </p:blipFill>
        <p:spPr>
          <a:xfrm>
            <a:off x="-16468" y="-48540"/>
            <a:ext cx="9230269" cy="6906539"/>
          </a:xfrm>
          <a:prstGeom prst="rect">
            <a:avLst/>
          </a:prstGeom>
        </p:spPr>
      </p:pic>
      <p:sp>
        <p:nvSpPr>
          <p:cNvPr id="300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37772" y="254782"/>
            <a:ext cx="7753803" cy="1783089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5181600"/>
            <a:ext cx="7010400" cy="1524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Kerry Emanuel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Lorenz Center, 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6D94F-C04E-4590-BDD6-3D1FE3AE1F28}"/>
              </a:ext>
            </a:extLst>
          </p:cNvPr>
          <p:cNvSpPr txBox="1"/>
          <p:nvPr/>
        </p:nvSpPr>
        <p:spPr>
          <a:xfrm>
            <a:off x="615546" y="714432"/>
            <a:ext cx="762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Risks, Options and Opportunities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3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2" y="980728"/>
            <a:ext cx="8615928" cy="489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" y="5522976"/>
            <a:ext cx="633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100000 PAGE09 runs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24786" y="6225215"/>
            <a:ext cx="4941473" cy="523057"/>
            <a:chOff x="124786" y="6225215"/>
            <a:chExt cx="4941473" cy="523057"/>
          </a:xfrm>
        </p:grpSpPr>
        <p:pic>
          <p:nvPicPr>
            <p:cNvPr id="7" name="Picture 6" descr="SEILogosma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786" y="6225215"/>
              <a:ext cx="1201094" cy="523057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7759" y="6282856"/>
              <a:ext cx="1968500" cy="3095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115094"/>
            <a:ext cx="8226425" cy="1009650"/>
          </a:xfrm>
        </p:spPr>
        <p:txBody>
          <a:bodyPr/>
          <a:lstStyle/>
          <a:p>
            <a:r>
              <a:rPr lang="en-GB" sz="2400" b="0" dirty="0"/>
              <a:t> </a:t>
            </a:r>
            <a:r>
              <a:rPr lang="en-GB" sz="2400" b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Estimate of how </a:t>
            </a:r>
            <a:r>
              <a:rPr lang="en-GB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much global climate will warm as a result of doubling CO</a:t>
            </a:r>
            <a:r>
              <a:rPr lang="en-GB" sz="2400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a </a:t>
            </a:r>
            <a:r>
              <a:rPr lang="en-GB" sz="2400" b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probability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6093296"/>
            <a:ext cx="326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Chris Hope, U. Cambridge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courtesy Tim Palmer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80657-5B65-41CE-A80F-83101B8E2940}"/>
              </a:ext>
            </a:extLst>
          </p:cNvPr>
          <p:cNvSpPr txBox="1"/>
          <p:nvPr/>
        </p:nvSpPr>
        <p:spPr>
          <a:xfrm>
            <a:off x="693964" y="2735036"/>
            <a:ext cx="75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Little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04AB5-F162-4E07-A168-556FF3A4D9FD}"/>
              </a:ext>
            </a:extLst>
          </p:cNvPr>
          <p:cNvSpPr txBox="1"/>
          <p:nvPr/>
        </p:nvSpPr>
        <p:spPr>
          <a:xfrm>
            <a:off x="3411726" y="1982214"/>
            <a:ext cx="134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Substantial risk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56D39-DBC6-440A-951F-FC7D2DC0B38D}"/>
              </a:ext>
            </a:extLst>
          </p:cNvPr>
          <p:cNvSpPr txBox="1"/>
          <p:nvPr/>
        </p:nvSpPr>
        <p:spPr>
          <a:xfrm>
            <a:off x="5849389" y="2529814"/>
            <a:ext cx="142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Catastrophic risk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10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BADA5-78E8-40B6-AFF0-22BD51BE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Risk: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7DE6AC-7C4F-4FBF-89CC-3E45EB4BB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419225"/>
          <a:ext cx="7029450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1473120" progId="Equation.DSMT4">
                  <p:embed/>
                </p:oleObj>
              </mc:Choice>
              <mc:Fallback>
                <p:oleObj name="Equation" r:id="rId2" imgW="2616120" imgH="1473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7DE6AC-7C4F-4FBF-89CC-3E45EB4BB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419225"/>
                        <a:ext cx="7029450" cy="395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56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CEAA3-C1FA-4DC0-B80D-0599BB1F8A51}"/>
              </a:ext>
            </a:extLst>
          </p:cNvPr>
          <p:cNvSpPr txBox="1"/>
          <p:nvPr/>
        </p:nvSpPr>
        <p:spPr>
          <a:xfrm>
            <a:off x="449943" y="5395112"/>
            <a:ext cx="81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 increases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88018-DF97-4951-B797-E4CA53A1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6" y="946482"/>
            <a:ext cx="7774159" cy="36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1960"/>
          </a:xfrm>
        </p:spPr>
        <p:txBody>
          <a:bodyPr/>
          <a:lstStyle/>
          <a:p>
            <a:r>
              <a:rPr lang="en-US" dirty="0"/>
              <a:t>Climate Risks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No one really cares whether the world will warm up by 3-5 C 	(nor should they)</a:t>
            </a:r>
          </a:p>
          <a:p>
            <a:r>
              <a:rPr lang="en-US" dirty="0"/>
              <a:t>  We care about real risks: Heat waves, wild fires, hurricanes, 	droughts, floods, etc.</a:t>
            </a:r>
          </a:p>
          <a:p>
            <a:r>
              <a:rPr lang="en-US" dirty="0"/>
              <a:t>  We need to </a:t>
            </a:r>
            <a:r>
              <a:rPr lang="en-US" i="1" dirty="0"/>
              <a:t>quantify</a:t>
            </a:r>
            <a:r>
              <a:rPr lang="en-US" dirty="0"/>
              <a:t> these risks, </a:t>
            </a:r>
            <a:r>
              <a:rPr lang="en-US" i="1" dirty="0"/>
              <a:t>including uncertainty</a:t>
            </a:r>
            <a:r>
              <a:rPr lang="en-US" dirty="0"/>
              <a:t>, to 	position ourselves to make intelligent choices</a:t>
            </a:r>
          </a:p>
          <a:p>
            <a:r>
              <a:rPr lang="en-US" dirty="0"/>
              <a:t>  Insurance is one instrument for quantifying risk, </a:t>
            </a:r>
            <a:r>
              <a:rPr lang="en-US" i="1" dirty="0"/>
              <a:t>but it is not 	currently even accounting for climate change that has 	already occurred</a:t>
            </a:r>
          </a:p>
          <a:p>
            <a:r>
              <a:rPr lang="en-US" i="1" dirty="0"/>
              <a:t> </a:t>
            </a:r>
            <a:r>
              <a:rPr lang="en-US" dirty="0"/>
              <a:t>Science is positioned to make rapid progress in quantifying 	climate risk</a:t>
            </a:r>
          </a:p>
        </p:txBody>
      </p:sp>
    </p:spTree>
    <p:extLst>
      <p:ext uri="{BB962C8B-B14F-4D97-AF65-F5344CB8AC3E}">
        <p14:creationId xmlns:p14="http://schemas.microsoft.com/office/powerpoint/2010/main" val="2476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810"/>
            <a:ext cx="8229600" cy="770391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Why Climate Risk is Dominated by Extreme Events: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916"/>
            <a:ext cx="8229600" cy="1745341"/>
          </a:xfrm>
        </p:spPr>
        <p:txBody>
          <a:bodyPr/>
          <a:lstStyle/>
          <a:p>
            <a:pPr>
              <a:spcBef>
                <a:spcPts val="2400"/>
              </a:spcBef>
              <a:buSzPct val="70000"/>
              <a:buBlip>
                <a:blip r:embed="rId2"/>
              </a:buBlip>
            </a:pPr>
            <a:r>
              <a:rPr lang="en-US" sz="2000" dirty="0"/>
              <a:t>Societies are usually well adapted to frequent events (&gt; 1/100 </a:t>
            </a:r>
            <a:r>
              <a:rPr lang="en-US" sz="2000" dirty="0" err="1"/>
              <a:t>yr</a:t>
            </a:r>
            <a:r>
              <a:rPr lang="en-US" sz="2000" dirty="0"/>
              <a:t>)</a:t>
            </a:r>
          </a:p>
          <a:p>
            <a:pPr>
              <a:spcBef>
                <a:spcPts val="2400"/>
              </a:spcBef>
              <a:buSzPct val="70000"/>
              <a:buBlip>
                <a:blip r:embed="rId2"/>
              </a:buBlip>
            </a:pPr>
            <a:r>
              <a:rPr lang="en-US" sz="2000" dirty="0"/>
              <a:t>Societies are often poorly adapted to rare events (&lt; 1/100 </a:t>
            </a:r>
            <a:r>
              <a:rPr lang="en-US" sz="2000" dirty="0" err="1"/>
              <a:t>yr</a:t>
            </a:r>
            <a:r>
              <a:rPr lang="en-US" sz="2000" dirty="0"/>
              <a:t>)</a:t>
            </a:r>
          </a:p>
          <a:p>
            <a:pPr>
              <a:spcBef>
                <a:spcPts val="2400"/>
              </a:spcBef>
              <a:buSzPct val="70000"/>
              <a:buBlip>
                <a:blip r:embed="rId2"/>
              </a:buBlip>
            </a:pPr>
            <a:r>
              <a:rPr lang="en-US" sz="2000" dirty="0"/>
              <a:t>Large cost increases result when &gt; 100-yr events become &lt; 100-yr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2797811"/>
            <a:ext cx="6922039" cy="40038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259E73-E692-4D73-85EA-78370E75FB21}"/>
              </a:ext>
            </a:extLst>
          </p:cNvPr>
          <p:cNvCxnSpPr>
            <a:cxnSpLocks/>
          </p:cNvCxnSpPr>
          <p:nvPr/>
        </p:nvCxnSpPr>
        <p:spPr>
          <a:xfrm>
            <a:off x="4857750" y="4702629"/>
            <a:ext cx="0" cy="1583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61D370-8CBC-463F-8F80-AAE3D4349D24}"/>
              </a:ext>
            </a:extLst>
          </p:cNvPr>
          <p:cNvSpPr txBox="1"/>
          <p:nvPr/>
        </p:nvSpPr>
        <p:spPr>
          <a:xfrm>
            <a:off x="5045529" y="5617418"/>
            <a:ext cx="165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Largest slope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0F412-01AD-4406-A6D1-B03107801F5D}"/>
              </a:ext>
            </a:extLst>
          </p:cNvPr>
          <p:cNvCxnSpPr/>
          <p:nvPr/>
        </p:nvCxnSpPr>
        <p:spPr>
          <a:xfrm flipH="1" flipV="1">
            <a:off x="4963886" y="5404757"/>
            <a:ext cx="718457" cy="302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21" y="1508469"/>
            <a:ext cx="5334011" cy="402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343" y="250574"/>
            <a:ext cx="776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 Cyclone Risk Arises Largely from High Intensity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542" y="5580665"/>
            <a:ext cx="672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 density of annual damage to a portfolio of insured property in the 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457" y="1966686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1984-2014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1371" y="2387601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2070-2100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2274463"/>
            <a:ext cx="304800" cy="178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91200" y="2815772"/>
            <a:ext cx="304800" cy="203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68B7FA6-B6BE-4B3E-8155-91511F0C225B}"/>
              </a:ext>
            </a:extLst>
          </p:cNvPr>
          <p:cNvSpPr txBox="1"/>
          <p:nvPr/>
        </p:nvSpPr>
        <p:spPr>
          <a:xfrm>
            <a:off x="322939" y="32289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57726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65" y="971002"/>
            <a:ext cx="5334011" cy="402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886" y="464457"/>
            <a:ext cx="776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 Cyclone Risk Arises Largely from High Intensity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544" y="5232400"/>
            <a:ext cx="672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Damage times 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robability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density of annual damage to a portfolio of insured property in the 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998" y="3521854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1984-2014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9514" y="2203226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2070-2100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3086" y="3740406"/>
            <a:ext cx="304800" cy="178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87257" y="2545833"/>
            <a:ext cx="275772" cy="203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8178" y="2148868"/>
            <a:ext cx="210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expected damage proportional to area under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B4C40-E5F0-4C44-AA9A-F110617114DC}"/>
              </a:ext>
            </a:extLst>
          </p:cNvPr>
          <p:cNvSpPr txBox="1"/>
          <p:nvPr/>
        </p:nvSpPr>
        <p:spPr>
          <a:xfrm>
            <a:off x="693050" y="2747770"/>
            <a:ext cx="118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4513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Flawed Basis of Current Risk Modeling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8452" y="2076911"/>
            <a:ext cx="7886700" cy="3269886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  Almost all current risk assessments are based on historical 	statistics</a:t>
            </a:r>
          </a:p>
          <a:p>
            <a:pPr>
              <a:spcBef>
                <a:spcPts val="1500"/>
              </a:spcBef>
            </a:pPr>
            <a:r>
              <a:rPr lang="en-US" dirty="0"/>
              <a:t>  Historical records are flawed and short, particularly outside  	North America</a:t>
            </a:r>
          </a:p>
          <a:p>
            <a:pPr>
              <a:spcBef>
                <a:spcPts val="1500"/>
              </a:spcBef>
            </a:pPr>
            <a:r>
              <a:rPr lang="en-US" dirty="0"/>
              <a:t>  Moreover, the past 50-150 years is a poor guide to the present 	owing to climate change that </a:t>
            </a:r>
            <a:r>
              <a:rPr lang="en-US" i="1" dirty="0"/>
              <a:t>has already occurred</a:t>
            </a:r>
          </a:p>
          <a:p>
            <a:pPr>
              <a:spcBef>
                <a:spcPts val="1500"/>
              </a:spcBef>
            </a:pPr>
            <a:r>
              <a:rPr lang="en-US" dirty="0"/>
              <a:t>  Industry risk modelers have been slow to migrate to a physics-	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3133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" y="0"/>
            <a:ext cx="91575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264" y="808264"/>
            <a:ext cx="7698922" cy="24713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Quantifying Climate Risks: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Hurricanes as an Example</a:t>
            </a:r>
          </a:p>
        </p:txBody>
      </p:sp>
    </p:spTree>
    <p:extLst>
      <p:ext uri="{BB962C8B-B14F-4D97-AF65-F5344CB8AC3E}">
        <p14:creationId xmlns:p14="http://schemas.microsoft.com/office/powerpoint/2010/main" val="380110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Hurricane Hazard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6824"/>
            <a:ext cx="8229600" cy="3745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About 10,000 deaths per year since 1971</a:t>
            </a:r>
          </a:p>
          <a:p>
            <a:endParaRPr lang="en-US" dirty="0"/>
          </a:p>
          <a:p>
            <a:r>
              <a:rPr lang="en-US" dirty="0"/>
              <a:t>$700 Billion 2015 U.S. Dollars in Damages 	since 1971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Global population exposed to hurricane 	hazards has tripled since 1970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2875" y="5991910"/>
            <a:ext cx="4733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EM-DAT, 2016: The OFDA/CRED International Disaster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http://www.emdat.be/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  Update on climate science</a:t>
            </a:r>
          </a:p>
          <a:p>
            <a:endParaRPr lang="en-US" sz="2800" dirty="0"/>
          </a:p>
          <a:p>
            <a:r>
              <a:rPr lang="en-US" sz="2800" dirty="0"/>
              <a:t>  Climate risks</a:t>
            </a:r>
          </a:p>
          <a:p>
            <a:endParaRPr lang="en-US" sz="2800" dirty="0"/>
          </a:p>
          <a:p>
            <a:r>
              <a:rPr lang="en-US" sz="2800" dirty="0"/>
              <a:t>  Quantitative estimates of climate risks</a:t>
            </a:r>
          </a:p>
          <a:p>
            <a:endParaRPr lang="en-US" sz="2800" dirty="0"/>
          </a:p>
          <a:p>
            <a:r>
              <a:rPr lang="en-US" sz="2800" dirty="0"/>
              <a:t>  Solving the problem: A golden opportunity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346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59" y="192195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Is Hurricane Risk Changing?</a:t>
            </a:r>
          </a:p>
        </p:txBody>
      </p:sp>
    </p:spTree>
    <p:extLst>
      <p:ext uri="{BB962C8B-B14F-4D97-AF65-F5344CB8AC3E}">
        <p14:creationId xmlns:p14="http://schemas.microsoft.com/office/powerpoint/2010/main" val="285418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0" y="708587"/>
            <a:ext cx="8015167" cy="4407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48" y="203200"/>
            <a:ext cx="78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Tropical Cyclone Damage Normalized by Gross World Product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2487" y="5116286"/>
            <a:ext cx="8229600" cy="1066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380% increase since 1970</a:t>
            </a:r>
          </a:p>
          <a:p>
            <a:r>
              <a:rPr lang="en-US" dirty="0"/>
              <a:t>Population of TC-prone regions increased by ~200%</a:t>
            </a:r>
          </a:p>
          <a:p>
            <a:r>
              <a:rPr lang="en-US" dirty="0"/>
              <a:t>Suggests that climate change has contributed to increasing damage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9617" y="6345535"/>
            <a:ext cx="4733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EM-DAT, 2020: The OFDA/CRED International Disaster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http://www.emdat.be/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8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11526-CFD5-4A2D-9DF4-800790BF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20000" cy="529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5E8F4-539A-4C4E-A360-56EB7A0E792C}"/>
              </a:ext>
            </a:extLst>
          </p:cNvPr>
          <p:cNvSpPr txBox="1"/>
          <p:nvPr/>
        </p:nvSpPr>
        <p:spPr>
          <a:xfrm>
            <a:off x="628650" y="142875"/>
            <a:ext cx="7753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Number of Major Hurricanes in the North Atlantic, 1900-2010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Historical Observations (blue) and MIT Risk Model (red)</a:t>
            </a:r>
          </a:p>
        </p:txBody>
      </p:sp>
    </p:spTree>
    <p:extLst>
      <p:ext uri="{BB962C8B-B14F-4D97-AF65-F5344CB8AC3E}">
        <p14:creationId xmlns:p14="http://schemas.microsoft.com/office/powerpoint/2010/main" val="14369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16198-CDF6-487F-BFDE-C1E87AC3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" y="391886"/>
            <a:ext cx="9091749" cy="5682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188AA7-0202-4A0D-B01C-FE4C5D53C11B}"/>
              </a:ext>
            </a:extLst>
          </p:cNvPr>
          <p:cNvSpPr txBox="1"/>
          <p:nvPr/>
        </p:nvSpPr>
        <p:spPr>
          <a:xfrm>
            <a:off x="567418" y="6204857"/>
            <a:ext cx="800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records prior to ~1980 are unreliable</a:t>
            </a:r>
          </a:p>
        </p:txBody>
      </p:sp>
    </p:spTree>
    <p:extLst>
      <p:ext uri="{BB962C8B-B14F-4D97-AF65-F5344CB8AC3E}">
        <p14:creationId xmlns:p14="http://schemas.microsoft.com/office/powerpoint/2010/main" val="37326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57652" y="1482213"/>
            <a:ext cx="958645" cy="63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" y="926083"/>
            <a:ext cx="4572000" cy="5256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114" y="246743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Satellite-derived proportion of major hurricane 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2286" y="2298804"/>
            <a:ext cx="38540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series of fractional proportion of global major hurricane estimates to all hurricane estimates for the period 1979–2017. Each point, except the earliest, represents the data in a sequence of 3-y periods. The first data point is based on only 2 y (1979 and 1981) to avoid the years with no eastern hemisphere coverage. The linear Theil−Sen trend (black line) is significant at the 98% confidence level (Mann−Kendall P value = 0.02). The proportion increases by 25% in the 39-y period (about 6% per decade).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Kossin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23385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B20-43A8-4C6F-9194-0FA9F45A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3241"/>
            <a:ext cx="7886700" cy="2951388"/>
          </a:xfrm>
        </p:spPr>
        <p:txBody>
          <a:bodyPr>
            <a:normAutofit/>
          </a:bodyPr>
          <a:lstStyle/>
          <a:p>
            <a:r>
              <a:rPr lang="en-US" dirty="0"/>
              <a:t>Historical tropical cyclone database vastly insufficient for quantitative evaluation of current risk and risk trends</a:t>
            </a:r>
          </a:p>
        </p:txBody>
      </p:sp>
    </p:spTree>
    <p:extLst>
      <p:ext uri="{BB962C8B-B14F-4D97-AF65-F5344CB8AC3E}">
        <p14:creationId xmlns:p14="http://schemas.microsoft.com/office/powerpoint/2010/main" val="3053732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41" r="4968"/>
          <a:stretch/>
        </p:blipFill>
        <p:spPr>
          <a:xfrm>
            <a:off x="1023714" y="2321571"/>
            <a:ext cx="7587764" cy="4594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8054" y="1726612"/>
            <a:ext cx="2241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Image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6882" y="1721406"/>
            <a:ext cx="269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Model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4BF7A4-2642-4EBB-A5AC-386DD38224EB}"/>
              </a:ext>
            </a:extLst>
          </p:cNvPr>
          <p:cNvSpPr txBox="1">
            <a:spLocks/>
          </p:cNvSpPr>
          <p:nvPr/>
        </p:nvSpPr>
        <p:spPr>
          <a:xfrm>
            <a:off x="874246" y="237758"/>
            <a:ext cx="788670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Doing it right: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Bring 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Physical Models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Bear on Risk Estimation</a:t>
            </a:r>
          </a:p>
        </p:txBody>
      </p:sp>
    </p:spTree>
    <p:extLst>
      <p:ext uri="{BB962C8B-B14F-4D97-AF65-F5344CB8AC3E}">
        <p14:creationId xmlns:p14="http://schemas.microsoft.com/office/powerpoint/2010/main" val="4953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04C64-8A39-40B9-998F-332A173A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498"/>
            <a:ext cx="9144000" cy="53179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4C59F-6E48-4310-BCA5-1461CC1D0911}"/>
              </a:ext>
            </a:extLst>
          </p:cNvPr>
          <p:cNvCxnSpPr>
            <a:cxnSpLocks/>
          </p:cNvCxnSpPr>
          <p:nvPr/>
        </p:nvCxnSpPr>
        <p:spPr>
          <a:xfrm flipH="1">
            <a:off x="800100" y="2257425"/>
            <a:ext cx="8172450" cy="0"/>
          </a:xfrm>
          <a:prstGeom prst="line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A1F310-F937-065B-057E-65D253307527}"/>
              </a:ext>
            </a:extLst>
          </p:cNvPr>
          <p:cNvSpPr txBox="1"/>
          <p:nvPr/>
        </p:nvSpPr>
        <p:spPr>
          <a:xfrm>
            <a:off x="533400" y="330684"/>
            <a:ext cx="814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7-day forecast today about as accurate as 3-day forecast in 1980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212B4-619E-CE9F-D02D-50EC51114863}"/>
              </a:ext>
            </a:extLst>
          </p:cNvPr>
          <p:cNvSpPr txBox="1"/>
          <p:nvPr/>
        </p:nvSpPr>
        <p:spPr>
          <a:xfrm>
            <a:off x="1205070" y="6327261"/>
            <a:ext cx="708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measure of the skill of numerical weather prediction models</a:t>
            </a:r>
          </a:p>
        </p:txBody>
      </p:sp>
    </p:spTree>
    <p:extLst>
      <p:ext uri="{BB962C8B-B14F-4D97-AF65-F5344CB8AC3E}">
        <p14:creationId xmlns:p14="http://schemas.microsoft.com/office/powerpoint/2010/main" val="33800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ry Emaanuel\Graphics\Transparent Figures\Intensity_histo_models.png"/>
          <p:cNvPicPr>
            <a:picLocks noChangeAspect="1" noChangeArrowheads="1"/>
          </p:cNvPicPr>
          <p:nvPr/>
        </p:nvPicPr>
        <p:blipFill rotWithShape="1">
          <a:blip r:embed="rId2" cstate="print"/>
          <a:srcRect l="9368" t="35641" r="10172" b="35511"/>
          <a:stretch/>
        </p:blipFill>
        <p:spPr bwMode="auto">
          <a:xfrm>
            <a:off x="-183245" y="2054389"/>
            <a:ext cx="5747011" cy="29016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82846" y="2734025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Histograms of Tropical Cyclone Intensity as Simulated by a Global Model with 50 km grid point spacing. (Courtesy Isaac Held, GFDL)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2552700"/>
            <a:ext cx="0" cy="1894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02971" y="1980564"/>
            <a:ext cx="23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2-3 boundary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650" y="446145"/>
            <a:ext cx="6606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global models do not simulate the 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hurricanes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cause destruction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1192" y="3120553"/>
            <a:ext cx="108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488671" y="3604185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8760" y="28130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Modeled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247901" y="3150632"/>
            <a:ext cx="381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048000" y="2345749"/>
            <a:ext cx="1312871" cy="7667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44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1512-0130-4CDA-976F-5B7CBB1E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get the tails right we need to simulate </a:t>
            </a:r>
            <a:r>
              <a:rPr lang="en-US" b="1" i="1" dirty="0"/>
              <a:t>many</a:t>
            </a:r>
            <a:r>
              <a:rPr lang="en-US" dirty="0"/>
              <a:t>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76506-EFFE-4F21-A9AC-57B8ECACDA5E}"/>
              </a:ext>
            </a:extLst>
          </p:cNvPr>
          <p:cNvSpPr txBox="1"/>
          <p:nvPr/>
        </p:nvSpPr>
        <p:spPr>
          <a:xfrm>
            <a:off x="914400" y="2016370"/>
            <a:ext cx="726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 at MIT we have learned how to downscale ~100,000 hurricanes from climate models, using an advanced, very high resolution hurricane model embedded in global climate analyses or models</a:t>
            </a:r>
          </a:p>
        </p:txBody>
      </p:sp>
    </p:spTree>
    <p:extLst>
      <p:ext uri="{BB962C8B-B14F-4D97-AF65-F5344CB8AC3E}">
        <p14:creationId xmlns:p14="http://schemas.microsoft.com/office/powerpoint/2010/main" val="360170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526" y="172010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Our Influence on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2991071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E6998-E38B-462D-B57A-AEEE31E6C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4" r="11166" b="6330"/>
          <a:stretch/>
        </p:blipFill>
        <p:spPr>
          <a:xfrm>
            <a:off x="1051561" y="375397"/>
            <a:ext cx="7448636" cy="63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5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EA28E-3E6F-46E1-B5F0-43F4071F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97"/>
            <a:ext cx="9144000" cy="61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351D6-F137-445F-9E7C-8DA9C285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97"/>
            <a:ext cx="9144000" cy="61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2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0E528-856F-4328-B786-5F8B28B5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97"/>
            <a:ext cx="9144000" cy="61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640A6-FA3B-411D-9F1A-3795AFFB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97"/>
            <a:ext cx="9144000" cy="61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5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7CF93-145F-48AF-B50D-A7EF633D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97"/>
            <a:ext cx="9144000" cy="61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18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33344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Harbor Surge Risk with 1 meter </a:t>
            </a:r>
            <a:b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 Rise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58" y="1411235"/>
            <a:ext cx="7226527" cy="50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20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ston underwater: How the rising sea levels will affect the city - Boston 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7" y="1328057"/>
            <a:ext cx="7220497" cy="48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917" y="6270172"/>
            <a:ext cx="771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Combination of Hurricane Storm Surge and Freshwater Flooding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917" y="478971"/>
            <a:ext cx="758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This in Our Future?</a:t>
            </a:r>
          </a:p>
        </p:txBody>
      </p:sp>
    </p:spTree>
    <p:extLst>
      <p:ext uri="{BB962C8B-B14F-4D97-AF65-F5344CB8AC3E}">
        <p14:creationId xmlns:p14="http://schemas.microsoft.com/office/powerpoint/2010/main" val="3639245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EBB5-36EB-47A2-8706-457A0017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Approach to Climate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E7BB-ED30-4539-B4C0-451C4D7C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22" y="2573110"/>
            <a:ext cx="7886700" cy="3094718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800" dirty="0"/>
              <a:t>    Assess climate risks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    Use these to assess economic risks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    Formulate policies to address the risks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    Account for uncertainty at each step</a:t>
            </a:r>
          </a:p>
        </p:txBody>
      </p:sp>
    </p:spTree>
    <p:extLst>
      <p:ext uri="{BB962C8B-B14F-4D97-AF65-F5344CB8AC3E}">
        <p14:creationId xmlns:p14="http://schemas.microsoft.com/office/powerpoint/2010/main" val="2728537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B8EB7-595D-4C6B-8652-D3819768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0"/>
          <a:stretch/>
        </p:blipFill>
        <p:spPr>
          <a:xfrm>
            <a:off x="1712685" y="139995"/>
            <a:ext cx="5718629" cy="4701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2A180C-4927-4D04-B318-724604ED74C2}"/>
              </a:ext>
            </a:extLst>
          </p:cNvPr>
          <p:cNvSpPr/>
          <p:nvPr/>
        </p:nvSpPr>
        <p:spPr>
          <a:xfrm>
            <a:off x="152400" y="5380672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direct damage to U.S. economy, summed across all assessed sectors, as a function of global mean temperature change. Dot-whiskers indicate the distribution of direct damages in 2080 to 2099 (averaged) for multiple realizations of each combination of climate models and scenario projection (dot, median; dark line, inner 66% credible interval; medium line, inner 90%; light line, inner 95%). Green are from RCP2.6, yellow from RCP4.5, red from RCP8.5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2D9CE-3B85-4F91-BEE0-2D70167734A7}"/>
              </a:ext>
            </a:extLst>
          </p:cNvPr>
          <p:cNvSpPr txBox="1"/>
          <p:nvPr/>
        </p:nvSpPr>
        <p:spPr>
          <a:xfrm>
            <a:off x="6081486" y="3429000"/>
            <a:ext cx="2989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Hsiang et al.,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29223-F1D4-4F44-97F0-82216830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251" y="4841195"/>
            <a:ext cx="2326771" cy="4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2544762"/>
          </a:xfrm>
        </p:spPr>
        <p:txBody>
          <a:bodyPr/>
          <a:lstStyle/>
          <a:p>
            <a:r>
              <a:rPr lang="en-US" sz="4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Svante</a:t>
            </a: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Arrhenius, 1859-1927</a:t>
            </a:r>
          </a:p>
        </p:txBody>
      </p:sp>
      <p:pic>
        <p:nvPicPr>
          <p:cNvPr id="46082" name="Picture 2" descr="File:Arrheniu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959" y="228600"/>
            <a:ext cx="3163316" cy="39624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4495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“Any doubling of the percentage of carbon dioxide in the air would raise the temperature of the earth's surface by 4°; and if the carbon dioxide were increased fourfold, the temperature would rise by 8°.”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Världarnas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utveckling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Worlds in the Making), 1906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5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3AFAB-F503-4224-A9AF-AE9D43B1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330"/>
            <a:ext cx="9144000" cy="5625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7BEF60-D5CF-4D9A-BD70-AE2FA345C35F}"/>
              </a:ext>
            </a:extLst>
          </p:cNvPr>
          <p:cNvSpPr txBox="1"/>
          <p:nvPr/>
        </p:nvSpPr>
        <p:spPr>
          <a:xfrm>
            <a:off x="3744687" y="4434114"/>
            <a:ext cx="181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3.3% drop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DE4C3-73F2-47F9-96F5-69CE6A01FDEB}"/>
              </a:ext>
            </a:extLst>
          </p:cNvPr>
          <p:cNvCxnSpPr>
            <a:cxnSpLocks/>
          </p:cNvCxnSpPr>
          <p:nvPr/>
        </p:nvCxnSpPr>
        <p:spPr>
          <a:xfrm flipH="1" flipV="1">
            <a:off x="2997201" y="4513944"/>
            <a:ext cx="791028" cy="10483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B26363-4567-47B4-9734-41C80E7E94DB}"/>
              </a:ext>
            </a:extLst>
          </p:cNvPr>
          <p:cNvSpPr txBox="1"/>
          <p:nvPr/>
        </p:nvSpPr>
        <p:spPr>
          <a:xfrm>
            <a:off x="667657" y="3606800"/>
            <a:ext cx="1886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Depression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6D16AC-4639-4C24-9EC1-5C4FE486226B}"/>
              </a:ext>
            </a:extLst>
          </p:cNvPr>
          <p:cNvCxnSpPr/>
          <p:nvPr/>
        </p:nvCxnSpPr>
        <p:spPr>
          <a:xfrm>
            <a:off x="2373086" y="3882571"/>
            <a:ext cx="464457" cy="4064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E66DD3-FAC0-4D68-B3AB-6B1AC84EA721}"/>
              </a:ext>
            </a:extLst>
          </p:cNvPr>
          <p:cNvSpPr txBox="1"/>
          <p:nvPr/>
        </p:nvSpPr>
        <p:spPr>
          <a:xfrm>
            <a:off x="5246915" y="3363109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loss of GDP from climate change likely to be sustained over many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“Many people do not appreciate that this is actually a few percent per year, every year.” – Amir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co-author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19866-E19F-4331-B6EC-B82351CCA555}"/>
              </a:ext>
            </a:extLst>
          </p:cNvPr>
          <p:cNvSpPr txBox="1"/>
          <p:nvPr/>
        </p:nvSpPr>
        <p:spPr>
          <a:xfrm>
            <a:off x="965200" y="2917371"/>
            <a:ext cx="334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peak, U.S spent ~40% of its GDP on war effort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748242-4C24-4DF7-9531-4BA8E85EB77C}"/>
              </a:ext>
            </a:extLst>
          </p:cNvPr>
          <p:cNvCxnSpPr/>
          <p:nvPr/>
        </p:nvCxnSpPr>
        <p:spPr>
          <a:xfrm>
            <a:off x="2837543" y="3502146"/>
            <a:ext cx="573314" cy="1844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D959-5641-40A2-BBCB-FD2B9C37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there is </a:t>
            </a:r>
            <a:r>
              <a:rPr lang="en-US" i="1" dirty="0"/>
              <a:t>Risk</a:t>
            </a:r>
            <a:r>
              <a:rPr lang="en-US" dirty="0"/>
              <a:t> there is </a:t>
            </a:r>
            <a:r>
              <a:rPr lang="en-US" i="1" dirty="0"/>
              <a:t>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23F02-FFA9-4538-8685-85714FB18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Current global annual energy market is ~ $8 trillion</a:t>
            </a:r>
          </a:p>
          <a:p>
            <a:endParaRPr lang="en-US" dirty="0"/>
          </a:p>
          <a:p>
            <a:r>
              <a:rPr lang="en-US" dirty="0"/>
              <a:t>  Large expected growth in demand from developing world</a:t>
            </a:r>
          </a:p>
          <a:p>
            <a:endParaRPr lang="en-US" dirty="0"/>
          </a:p>
          <a:p>
            <a:r>
              <a:rPr lang="en-US" dirty="0"/>
              <a:t>  Energy is slowly being decarbonized</a:t>
            </a:r>
          </a:p>
          <a:p>
            <a:endParaRPr lang="en-US" dirty="0"/>
          </a:p>
          <a:p>
            <a:r>
              <a:rPr lang="en-US" dirty="0"/>
              <a:t>  Nations and industries that innovate clean energy will become 	market leaders</a:t>
            </a:r>
          </a:p>
          <a:p>
            <a:endParaRPr lang="en-US" dirty="0"/>
          </a:p>
          <a:p>
            <a:r>
              <a:rPr lang="en-US" dirty="0"/>
              <a:t>  Now is a good time to catalyze energy innovation</a:t>
            </a:r>
          </a:p>
        </p:txBody>
      </p:sp>
    </p:spTree>
    <p:extLst>
      <p:ext uri="{BB962C8B-B14F-4D97-AF65-F5344CB8AC3E}">
        <p14:creationId xmlns:p14="http://schemas.microsoft.com/office/powerpoint/2010/main" val="3900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3817"/>
          </a:xfrm>
        </p:spPr>
        <p:txBody>
          <a:bodyPr/>
          <a:lstStyle/>
          <a:p>
            <a:r>
              <a:rPr lang="en-US" dirty="0"/>
              <a:t>Solutions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41903"/>
            <a:ext cx="7886700" cy="49180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 Renewables (solar and wind)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Rapidly falling PV and wind turbine costs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At low (&lt;~30%) market penetration, intermittency dealt with through 	baseload (mostly coal, natural gas) backup --- must maintain </a:t>
            </a:r>
            <a:r>
              <a:rPr lang="en-US" i="1" dirty="0"/>
              <a:t>full</a:t>
            </a:r>
            <a:r>
              <a:rPr lang="en-US" dirty="0"/>
              <a:t> 	baseload capacity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At high market penetration must rely on storage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Best current and near-term projected method: Lithium-ion batteries</a:t>
            </a:r>
            <a:r>
              <a:rPr lang="en-US" baseline="30000" dirty="0"/>
              <a:t>1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12-hours storage capacity, $4000/Kwh projected for 2025</a:t>
            </a:r>
            <a:r>
              <a:rPr lang="en-US" baseline="30000" dirty="0"/>
              <a:t>1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By 2040 will need 5 trillion W capacity globally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Will cost </a:t>
            </a:r>
            <a:r>
              <a:rPr lang="en-US" dirty="0">
                <a:solidFill>
                  <a:srgbClr val="FF0000"/>
                </a:solidFill>
              </a:rPr>
              <a:t>$ 1 trillion/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 for 20 years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But current lifetime of Li-ion is only 10 years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Addition $2 trillion/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 maintenance costs</a:t>
            </a:r>
            <a:r>
              <a:rPr lang="en-US" dirty="0"/>
              <a:t>. Only buys 12 </a:t>
            </a:r>
            <a:r>
              <a:rPr lang="en-US" dirty="0" err="1"/>
              <a:t>hrs</a:t>
            </a:r>
            <a:r>
              <a:rPr lang="en-US" dirty="0"/>
              <a:t> storage</a:t>
            </a:r>
          </a:p>
          <a:p>
            <a:pPr lvl="1"/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1208314" y="6175312"/>
            <a:ext cx="71274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department of Energy: “Energy Storage Technology and Cost Characterization 	Report”, July 2019</a:t>
            </a:r>
          </a:p>
        </p:txBody>
      </p:sp>
    </p:spTree>
    <p:extLst>
      <p:ext uri="{BB962C8B-B14F-4D97-AF65-F5344CB8AC3E}">
        <p14:creationId xmlns:p14="http://schemas.microsoft.com/office/powerpoint/2010/main" val="11977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and 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836" y="1769783"/>
            <a:ext cx="7056498" cy="4784579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dirty="0"/>
              <a:t> Nuclear fission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Projected electricity demand equivalent to output of 2500 2-	GW nuclear reactors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Would need to build 125 2-GW reactors per year for 20 years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Current cost to build one 2-GW reactor in South Korea: $4 		billion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Would need to spend </a:t>
            </a:r>
            <a:r>
              <a:rPr lang="en-US" dirty="0">
                <a:solidFill>
                  <a:srgbClr val="FF0000"/>
                </a:solidFill>
              </a:rPr>
              <a:t>$500 billion per year for 20 years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This is about 0.6% of current world domestic product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 Service life &gt; 80 years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In 1970s and 1980s Sweden built one 4 GW reactor per 10 	million residents per year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Swedish rate scaled up to world population: 750 4-GW 	reactors/year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We Can Do Even Better: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Next Generation (Gen IV) Fission Reactors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1510" cy="4727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  </a:t>
            </a:r>
            <a:r>
              <a:rPr lang="en-US" sz="2800" dirty="0"/>
              <a:t>One Example:  Molten Salt Reactors 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  Passively safe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  Can help process waste from light water reactors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  Operate at ambient pressure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  Can run on thorium; unsuitable for weapons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  Estimated plant lifetime &gt; 80 years</a:t>
            </a:r>
          </a:p>
        </p:txBody>
      </p:sp>
    </p:spTree>
    <p:extLst>
      <p:ext uri="{BB962C8B-B14F-4D97-AF65-F5344CB8AC3E}">
        <p14:creationId xmlns:p14="http://schemas.microsoft.com/office/powerpoint/2010/main" val="15198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920"/>
            <a:ext cx="9144000" cy="5364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7040" y="5875030"/>
            <a:ext cx="189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(includes Chernobyl, Fukushima)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284720" y="5628640"/>
            <a:ext cx="284480" cy="246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8480" y="5994400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people die every 3 days from fossil fuel particulates than have died in the whole history of nuclear power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320" y="1706880"/>
            <a:ext cx="49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~13,000 premature deaths annually in the U.S. from coal production and combustion, 8.7 million globally</a:t>
            </a:r>
          </a:p>
        </p:txBody>
      </p:sp>
    </p:spTree>
    <p:extLst>
      <p:ext uri="{BB962C8B-B14F-4D97-AF65-F5344CB8AC3E}">
        <p14:creationId xmlns:p14="http://schemas.microsoft.com/office/powerpoint/2010/main" val="14325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Non-climate savings from elimination of fossil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 World Health Organization:  4.2 million premature deaths 	annually from particulate pollution (other estimates as high as 	$8.7 billion)</a:t>
            </a:r>
          </a:p>
          <a:p>
            <a:r>
              <a:rPr lang="en-US" dirty="0"/>
              <a:t>  Global “economic value of life”:  $100,000</a:t>
            </a:r>
          </a:p>
          <a:p>
            <a:r>
              <a:rPr lang="en-US" dirty="0"/>
              <a:t>  By 2040 we would be saving $400 billion per year in the 	economic value of lives saved</a:t>
            </a:r>
          </a:p>
          <a:p>
            <a:r>
              <a:rPr lang="en-US" dirty="0"/>
              <a:t>  Brings net costs (of nuclear) to $100 billion /year, 0.1% of WDP</a:t>
            </a:r>
          </a:p>
          <a:p>
            <a:r>
              <a:rPr lang="en-US" dirty="0"/>
              <a:t>  In addition, cheap green energy would permit large increases 	in per capita wealth in developing world</a:t>
            </a:r>
          </a:p>
          <a:p>
            <a:r>
              <a:rPr lang="en-US" dirty="0"/>
              <a:t>  Energy conversion would likely yield NET benefit even before 	climate change is considered</a:t>
            </a:r>
          </a:p>
          <a:p>
            <a:r>
              <a:rPr lang="en-US" dirty="0"/>
              <a:t> Climate costs of continued dependence on fossil fuels could be 	very, very large compared to these numbers ($3 trillion/</a:t>
            </a:r>
            <a:r>
              <a:rPr lang="en-US" dirty="0" err="1"/>
              <a:t>yr</a:t>
            </a:r>
            <a:r>
              <a:rPr lang="en-US" dirty="0"/>
              <a:t> 	estimated by Intelligence Unit of Economist Magazine)</a:t>
            </a:r>
          </a:p>
        </p:txBody>
      </p:sp>
    </p:spTree>
    <p:extLst>
      <p:ext uri="{BB962C8B-B14F-4D97-AF65-F5344CB8AC3E}">
        <p14:creationId xmlns:p14="http://schemas.microsoft.com/office/powerpoint/2010/main" val="25013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of Main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>
                <a:latin typeface="Arial" pitchFamily="34" charset="0"/>
                <a:cs typeface="Arial" pitchFamily="34" charset="0"/>
              </a:rPr>
              <a:t>We are altering the composition of our 	atmosphere at considerable risk to 	ourselves and to future generations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>
                <a:latin typeface="Arial" pitchFamily="34" charset="0"/>
                <a:cs typeface="Arial" pitchFamily="34" charset="0"/>
              </a:rPr>
              <a:t>Long-term risk is dominated by extreme 	events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>
                <a:latin typeface="Arial" pitchFamily="34" charset="0"/>
                <a:cs typeface="Arial" pitchFamily="34" charset="0"/>
              </a:rPr>
              <a:t>Historical records inadequate for 	estimating current and future weather 	risks</a:t>
            </a:r>
          </a:p>
        </p:txBody>
      </p:sp>
    </p:spTree>
    <p:extLst>
      <p:ext uri="{BB962C8B-B14F-4D97-AF65-F5344CB8AC3E}">
        <p14:creationId xmlns:p14="http://schemas.microsoft.com/office/powerpoint/2010/main" val="7778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of Main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We need to embrace advanced 	modeling techniques for assessing 	climate risks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Quantitative assessments of climate 	risks to the economy warrant 	spending at least 2% of WDP on 	mitigation (without risk premium)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Using optimal combination of nuclear 	power and renewables, feasible to 	decarbonize electricity at ~ 0.5% of 	WDP, and all energy at ~2% WDP.</a:t>
            </a:r>
          </a:p>
          <a:p>
            <a:pPr>
              <a:buSzPct val="70000"/>
              <a:buBlip>
                <a:blip r:embed="rId2"/>
              </a:buBlip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A8470-A384-E131-3276-AF08E83D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A76FE-2041-4883-8B05-72781B42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627"/>
            <a:ext cx="9144000" cy="5152745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6B6AA462-EAD7-408F-AC18-FE057A808015}"/>
              </a:ext>
            </a:extLst>
          </p:cNvPr>
          <p:cNvSpPr/>
          <p:nvPr/>
        </p:nvSpPr>
        <p:spPr>
          <a:xfrm>
            <a:off x="8724900" y="923925"/>
            <a:ext cx="2476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</a:t>
            </a:r>
            <a:r>
              <a:rPr lang="en-US" sz="4000" baseline="-25000" dirty="0"/>
              <a:t>2</a:t>
            </a:r>
            <a:r>
              <a:rPr lang="en-US" sz="4000" dirty="0"/>
              <a:t> May Go Well Beyond Doubling</a:t>
            </a:r>
          </a:p>
        </p:txBody>
      </p:sp>
      <p:pic>
        <p:nvPicPr>
          <p:cNvPr id="1026" name="Picture 2" descr="http://www.skepticalscience.com/images/CO2_emission_scenari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5" y="1739676"/>
            <a:ext cx="7287128" cy="42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567814" y="3657600"/>
            <a:ext cx="5902661" cy="1725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0590" y="3288268"/>
            <a:ext cx="13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Pre-Industrial</a:t>
            </a:r>
          </a:p>
        </p:txBody>
      </p:sp>
    </p:spTree>
    <p:extLst>
      <p:ext uri="{BB962C8B-B14F-4D97-AF65-F5344CB8AC3E}">
        <p14:creationId xmlns:p14="http://schemas.microsoft.com/office/powerpoint/2010/main" val="186100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6522C60-BF53-4959-AC7E-90CCBF678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3475596" y="0"/>
            <a:ext cx="5668403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/>
          <a:stretch/>
        </p:blipFill>
        <p:spPr bwMode="auto">
          <a:xfrm>
            <a:off x="3475597" y="3505200"/>
            <a:ext cx="566840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Atmospheric CO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 assuming that emissions stop altogether after peak concentrations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Global mean surface temperature corresponding to atmospheric CO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 above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IPCC 2007: Doubling CO</a:t>
            </a:r>
            <a:r>
              <a:rPr lang="en-US" baseline="-25000" dirty="0"/>
              <a:t>2</a:t>
            </a:r>
            <a:r>
              <a:rPr lang="en-US" dirty="0"/>
              <a:t> will lead to an increase in mean global surface temperature of 2 to 4.5 </a:t>
            </a:r>
            <a:r>
              <a:rPr lang="en-US" baseline="30000" dirty="0" err="1"/>
              <a:t>o</a:t>
            </a:r>
            <a:r>
              <a:rPr lang="en-US" dirty="0" err="1"/>
              <a:t>C.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Courtesy Susan Solomon</a:t>
            </a:r>
          </a:p>
        </p:txBody>
      </p:sp>
    </p:spTree>
    <p:extLst>
      <p:ext uri="{BB962C8B-B14F-4D97-AF65-F5344CB8AC3E}">
        <p14:creationId xmlns:p14="http://schemas.microsoft.com/office/powerpoint/2010/main" val="39041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" y="0"/>
            <a:ext cx="91575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82" y="1458686"/>
            <a:ext cx="7698922" cy="15016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Climate Risks</a:t>
            </a:r>
          </a:p>
        </p:txBody>
      </p:sp>
    </p:spTree>
    <p:extLst>
      <p:ext uri="{BB962C8B-B14F-4D97-AF65-F5344CB8AC3E}">
        <p14:creationId xmlns:p14="http://schemas.microsoft.com/office/powerpoint/2010/main" val="3726036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1537</TotalTime>
  <Words>1780</Words>
  <Application>Microsoft Office PowerPoint</Application>
  <PresentationFormat>On-screen Show (4:3)</PresentationFormat>
  <Paragraphs>174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1_Office Theme</vt:lpstr>
      <vt:lpstr>2_Office Theme</vt:lpstr>
      <vt:lpstr>13_Office Theme</vt:lpstr>
      <vt:lpstr>4_Office Theme</vt:lpstr>
      <vt:lpstr>Ariel</vt:lpstr>
      <vt:lpstr>6_Office Theme</vt:lpstr>
      <vt:lpstr>1_Ariel</vt:lpstr>
      <vt:lpstr>3_Office Theme</vt:lpstr>
      <vt:lpstr>Equation</vt:lpstr>
      <vt:lpstr> </vt:lpstr>
      <vt:lpstr>Program</vt:lpstr>
      <vt:lpstr>Our Influence on Greenhouse Gases</vt:lpstr>
      <vt:lpstr>Svante Arrhenius, 1859-1927</vt:lpstr>
      <vt:lpstr>PowerPoint Presentation</vt:lpstr>
      <vt:lpstr>PowerPoint Presentation</vt:lpstr>
      <vt:lpstr>CO2 May Go Well Beyond Doubling</vt:lpstr>
      <vt:lpstr>PowerPoint Presentation</vt:lpstr>
      <vt:lpstr>Climate Risks</vt:lpstr>
      <vt:lpstr> Estimate of how much global climate will warm as a result of doubling CO2: a probability distribution</vt:lpstr>
      <vt:lpstr>Formal Definition of Risk:</vt:lpstr>
      <vt:lpstr>PowerPoint Presentation</vt:lpstr>
      <vt:lpstr>Climate Risks</vt:lpstr>
      <vt:lpstr>Why Climate Risk is Dominated by Extreme Events:</vt:lpstr>
      <vt:lpstr>PowerPoint Presentation</vt:lpstr>
      <vt:lpstr>PowerPoint Presentation</vt:lpstr>
      <vt:lpstr>Flawed Basis of Current Risk Modeling</vt:lpstr>
      <vt:lpstr>Quantifying Climate Risks: Hurricanes as an Example</vt:lpstr>
      <vt:lpstr>The Global Hurricane Hazard</vt:lpstr>
      <vt:lpstr>Is Hurricane Risk Changing?</vt:lpstr>
      <vt:lpstr>PowerPoint Presentation</vt:lpstr>
      <vt:lpstr>PowerPoint Presentation</vt:lpstr>
      <vt:lpstr>PowerPoint Presentation</vt:lpstr>
      <vt:lpstr>PowerPoint Presentation</vt:lpstr>
      <vt:lpstr>Historical tropical cyclone database vastly insufficient for quantitative evaluation of current risk and risk trends</vt:lpstr>
      <vt:lpstr>PowerPoint Presentation</vt:lpstr>
      <vt:lpstr>PowerPoint Presentation</vt:lpstr>
      <vt:lpstr>PowerPoint Presentation</vt:lpstr>
      <vt:lpstr>To get the tails right we need to simulate many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Boston Harbor Surge Risk with 1 meter  Sea Level Rise</vt:lpstr>
      <vt:lpstr>PowerPoint Presentation</vt:lpstr>
      <vt:lpstr>Rational Approach to Climate Policy</vt:lpstr>
      <vt:lpstr>PowerPoint Presentation</vt:lpstr>
      <vt:lpstr>PowerPoint Presentation</vt:lpstr>
      <vt:lpstr>Where there is Risk there is Opportunity</vt:lpstr>
      <vt:lpstr>Solutions and Opportunities</vt:lpstr>
      <vt:lpstr>Solutions and Opportunities</vt:lpstr>
      <vt:lpstr>We Can Do Even Better: Next Generation (Gen IV) Fission Reactors</vt:lpstr>
      <vt:lpstr>PowerPoint Presentation</vt:lpstr>
      <vt:lpstr>Non-climate savings from elimination of fossil fuels</vt:lpstr>
      <vt:lpstr>Summary of Main Points</vt:lpstr>
      <vt:lpstr>Summary of Main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Climate Risks</dc:title>
  <dc:creator>Kerry</dc:creator>
  <cp:lastModifiedBy>Kerry Emanuel</cp:lastModifiedBy>
  <cp:revision>38</cp:revision>
  <dcterms:created xsi:type="dcterms:W3CDTF">2021-11-03T13:16:39Z</dcterms:created>
  <dcterms:modified xsi:type="dcterms:W3CDTF">2023-01-05T09:07:56Z</dcterms:modified>
</cp:coreProperties>
</file>