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718" r:id="rId5"/>
    <p:sldMasterId id="2147483736" r:id="rId6"/>
    <p:sldMasterId id="2147483749" r:id="rId7"/>
  </p:sldMasterIdLst>
  <p:notesMasterIdLst>
    <p:notesMasterId r:id="rId57"/>
  </p:notesMasterIdLst>
  <p:sldIdLst>
    <p:sldId id="256" r:id="rId8"/>
    <p:sldId id="257" r:id="rId9"/>
    <p:sldId id="258" r:id="rId10"/>
    <p:sldId id="259" r:id="rId11"/>
    <p:sldId id="260" r:id="rId12"/>
    <p:sldId id="261" r:id="rId13"/>
    <p:sldId id="262" r:id="rId14"/>
    <p:sldId id="300" r:id="rId15"/>
    <p:sldId id="263" r:id="rId16"/>
    <p:sldId id="307" r:id="rId17"/>
    <p:sldId id="264" r:id="rId18"/>
    <p:sldId id="265" r:id="rId19"/>
    <p:sldId id="266" r:id="rId20"/>
    <p:sldId id="267" r:id="rId21"/>
    <p:sldId id="269" r:id="rId22"/>
    <p:sldId id="308" r:id="rId23"/>
    <p:sldId id="292" r:id="rId24"/>
    <p:sldId id="302" r:id="rId25"/>
    <p:sldId id="297" r:id="rId26"/>
    <p:sldId id="268" r:id="rId27"/>
    <p:sldId id="272" r:id="rId28"/>
    <p:sldId id="271" r:id="rId29"/>
    <p:sldId id="273" r:id="rId30"/>
    <p:sldId id="274" r:id="rId31"/>
    <p:sldId id="275" r:id="rId32"/>
    <p:sldId id="276" r:id="rId33"/>
    <p:sldId id="277" r:id="rId34"/>
    <p:sldId id="278" r:id="rId35"/>
    <p:sldId id="279" r:id="rId36"/>
    <p:sldId id="293" r:id="rId37"/>
    <p:sldId id="290" r:id="rId38"/>
    <p:sldId id="295" r:id="rId39"/>
    <p:sldId id="289" r:id="rId40"/>
    <p:sldId id="294" r:id="rId41"/>
    <p:sldId id="296" r:id="rId42"/>
    <p:sldId id="298" r:id="rId43"/>
    <p:sldId id="282" r:id="rId44"/>
    <p:sldId id="283" r:id="rId45"/>
    <p:sldId id="284" r:id="rId46"/>
    <p:sldId id="285" r:id="rId47"/>
    <p:sldId id="286" r:id="rId48"/>
    <p:sldId id="287" r:id="rId49"/>
    <p:sldId id="288" r:id="rId50"/>
    <p:sldId id="304" r:id="rId51"/>
    <p:sldId id="305" r:id="rId52"/>
    <p:sldId id="306" r:id="rId53"/>
    <p:sldId id="299" r:id="rId54"/>
    <p:sldId id="303" r:id="rId55"/>
    <p:sldId id="29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83676" autoAdjust="0"/>
  </p:normalViewPr>
  <p:slideViewPr>
    <p:cSldViewPr snapToGrid="0">
      <p:cViewPr varScale="1">
        <p:scale>
          <a:sx n="65" d="100"/>
          <a:sy n="65" d="100"/>
        </p:scale>
        <p:origin x="1587" y="51"/>
      </p:cViewPr>
      <p:guideLst/>
    </p:cSldViewPr>
  </p:slid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8E82C-5F10-4197-B424-2243E443840F}" type="datetimeFigureOut">
              <a:rPr lang="en-US" smtClean="0"/>
              <a:t>10/5/2018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4068C-0F76-4BB1-B719-428646F3C728}" type="slidenum">
              <a:rPr lang="en-US" smtClean="0"/>
              <a:t>‹#›</a:t>
            </a:fld>
            <a:endParaRPr lang="en-US"/>
          </a:p>
        </p:txBody>
      </p:sp>
    </p:spTree>
    <p:extLst>
      <p:ext uri="{BB962C8B-B14F-4D97-AF65-F5344CB8AC3E}">
        <p14:creationId xmlns:p14="http://schemas.microsoft.com/office/powerpoint/2010/main" val="15240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F1707BD4-6659-4D60-BD6D-61900F01B5F2}" type="slidenum">
              <a:rPr lang="en-US" smtClean="0">
                <a:solidFill>
                  <a:srgbClr val="000000"/>
                </a:solidFill>
              </a:rPr>
              <a:pPr/>
              <a:t>13</a:t>
            </a:fld>
            <a:endParaRPr lang="en-US" smtClean="0">
              <a:solidFill>
                <a:srgbClr val="000000"/>
              </a:solidFill>
            </a:endParaRPr>
          </a:p>
        </p:txBody>
      </p:sp>
      <p:sp>
        <p:nvSpPr>
          <p:cNvPr id="271363" name="Rectangle 2"/>
          <p:cNvSpPr>
            <a:spLocks noGrp="1" noRot="1" noChangeAspect="1" noChangeArrowheads="1" noTextEdit="1"/>
          </p:cNvSpPr>
          <p:nvPr>
            <p:ph type="sldImg"/>
          </p:nvPr>
        </p:nvSpPr>
        <p:spPr>
          <a:xfrm>
            <a:off x="1258888" y="720725"/>
            <a:ext cx="4800600" cy="3600450"/>
          </a:xfrm>
          <a:ln/>
        </p:spPr>
      </p:sp>
      <p:sp>
        <p:nvSpPr>
          <p:cNvPr id="271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25592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peak</a:t>
            </a:r>
            <a:r>
              <a:rPr lang="en-US" baseline="0" dirty="0" smtClean="0"/>
              <a:t> CAPE increases with increasing temperature, the *time* to peak </a:t>
            </a:r>
            <a:r>
              <a:rPr lang="en-US" baseline="0" smtClean="0"/>
              <a:t>CAPE increases also.</a:t>
            </a:r>
            <a:endParaRPr lang="en-US"/>
          </a:p>
        </p:txBody>
      </p:sp>
      <p:sp>
        <p:nvSpPr>
          <p:cNvPr id="4" name="Slide Number Placeholder 3"/>
          <p:cNvSpPr>
            <a:spLocks noGrp="1"/>
          </p:cNvSpPr>
          <p:nvPr>
            <p:ph type="sldNum" sz="quarter" idx="10"/>
          </p:nvPr>
        </p:nvSpPr>
        <p:spPr/>
        <p:txBody>
          <a:bodyPr/>
          <a:lstStyle/>
          <a:p>
            <a:fld id="{9E171E71-51BE-4438-BFDF-D72B0AEBA0E8}" type="slidenum">
              <a:rPr lang="en-US" smtClean="0"/>
              <a:pPr/>
              <a:t>40</a:t>
            </a:fld>
            <a:endParaRPr lang="en-US"/>
          </a:p>
        </p:txBody>
      </p:sp>
    </p:spTree>
    <p:extLst>
      <p:ext uri="{BB962C8B-B14F-4D97-AF65-F5344CB8AC3E}">
        <p14:creationId xmlns:p14="http://schemas.microsoft.com/office/powerpoint/2010/main" val="416037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peak</a:t>
            </a:r>
            <a:r>
              <a:rPr lang="en-US" baseline="0" dirty="0" smtClean="0"/>
              <a:t> CAPE increases with increasing temperature, the *time* to peak </a:t>
            </a:r>
            <a:r>
              <a:rPr lang="en-US" baseline="0" smtClean="0"/>
              <a:t>CAPE increases also.</a:t>
            </a:r>
            <a:endParaRPr lang="en-US"/>
          </a:p>
        </p:txBody>
      </p:sp>
      <p:sp>
        <p:nvSpPr>
          <p:cNvPr id="4" name="Slide Number Placeholder 3"/>
          <p:cNvSpPr>
            <a:spLocks noGrp="1"/>
          </p:cNvSpPr>
          <p:nvPr>
            <p:ph type="sldNum" sz="quarter" idx="10"/>
          </p:nvPr>
        </p:nvSpPr>
        <p:spPr/>
        <p:txBody>
          <a:bodyPr/>
          <a:lstStyle/>
          <a:p>
            <a:fld id="{9E171E71-51BE-4438-BFDF-D72B0AEBA0E8}" type="slidenum">
              <a:rPr lang="en-US" smtClean="0"/>
              <a:pPr/>
              <a:t>41</a:t>
            </a:fld>
            <a:endParaRPr lang="en-US"/>
          </a:p>
        </p:txBody>
      </p:sp>
    </p:spTree>
    <p:extLst>
      <p:ext uri="{BB962C8B-B14F-4D97-AF65-F5344CB8AC3E}">
        <p14:creationId xmlns:p14="http://schemas.microsoft.com/office/powerpoint/2010/main" val="203072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peak</a:t>
            </a:r>
            <a:r>
              <a:rPr lang="en-US" baseline="0" dirty="0" smtClean="0"/>
              <a:t> CAPE increases with increasing temperature, the *time* to peak </a:t>
            </a:r>
            <a:r>
              <a:rPr lang="en-US" baseline="0" smtClean="0"/>
              <a:t>CAPE increases also.</a:t>
            </a:r>
            <a:endParaRPr lang="en-US"/>
          </a:p>
        </p:txBody>
      </p:sp>
      <p:sp>
        <p:nvSpPr>
          <p:cNvPr id="4" name="Slide Number Placeholder 3"/>
          <p:cNvSpPr>
            <a:spLocks noGrp="1"/>
          </p:cNvSpPr>
          <p:nvPr>
            <p:ph type="sldNum" sz="quarter" idx="10"/>
          </p:nvPr>
        </p:nvSpPr>
        <p:spPr/>
        <p:txBody>
          <a:bodyPr/>
          <a:lstStyle/>
          <a:p>
            <a:fld id="{9E171E71-51BE-4438-BFDF-D72B0AEBA0E8}" type="slidenum">
              <a:rPr lang="en-US" smtClean="0"/>
              <a:pPr/>
              <a:t>42</a:t>
            </a:fld>
            <a:endParaRPr lang="en-US"/>
          </a:p>
        </p:txBody>
      </p:sp>
    </p:spTree>
    <p:extLst>
      <p:ext uri="{BB962C8B-B14F-4D97-AF65-F5344CB8AC3E}">
        <p14:creationId xmlns:p14="http://schemas.microsoft.com/office/powerpoint/2010/main" val="550622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peak</a:t>
            </a:r>
            <a:r>
              <a:rPr lang="en-US" baseline="0" dirty="0" smtClean="0"/>
              <a:t> CAPE increases with increasing temperature, the *time* to peak </a:t>
            </a:r>
            <a:r>
              <a:rPr lang="en-US" baseline="0" smtClean="0"/>
              <a:t>CAPE increases also.</a:t>
            </a:r>
            <a:endParaRPr lang="en-US"/>
          </a:p>
        </p:txBody>
      </p:sp>
      <p:sp>
        <p:nvSpPr>
          <p:cNvPr id="4" name="Slide Number Placeholder 3"/>
          <p:cNvSpPr>
            <a:spLocks noGrp="1"/>
          </p:cNvSpPr>
          <p:nvPr>
            <p:ph type="sldNum" sz="quarter" idx="10"/>
          </p:nvPr>
        </p:nvSpPr>
        <p:spPr/>
        <p:txBody>
          <a:bodyPr/>
          <a:lstStyle/>
          <a:p>
            <a:fld id="{9E171E71-51BE-4438-BFDF-D72B0AEBA0E8}" type="slidenum">
              <a:rPr lang="en-US" smtClean="0"/>
              <a:pPr/>
              <a:t>43</a:t>
            </a:fld>
            <a:endParaRPr lang="en-US"/>
          </a:p>
        </p:txBody>
      </p:sp>
    </p:spTree>
    <p:extLst>
      <p:ext uri="{BB962C8B-B14F-4D97-AF65-F5344CB8AC3E}">
        <p14:creationId xmlns:p14="http://schemas.microsoft.com/office/powerpoint/2010/main" val="2415669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a:t>
            </a:r>
            <a:r>
              <a:rPr lang="en-US" sz="1200" b="0" i="0" u="none" strike="noStrike" kern="1200" baseline="0" dirty="0" smtClean="0">
                <a:solidFill>
                  <a:schemeClr val="tx1"/>
                </a:solidFill>
                <a:latin typeface="+mn-lt"/>
                <a:ea typeface="+mn-ea"/>
                <a:cs typeface="+mn-cs"/>
              </a:rPr>
              <a:t>SPC storm reports for the dates of each case study. Right: CAPE (J/Kg) at the reanalysis time step immediately preceding the onset convection in each case.</a:t>
            </a:r>
          </a:p>
          <a:p>
            <a:r>
              <a:rPr lang="en-US" sz="1200" b="0" i="0" u="none" strike="noStrike" kern="1200" baseline="0" dirty="0" smtClean="0">
                <a:solidFill>
                  <a:schemeClr val="tx1"/>
                </a:solidFill>
                <a:latin typeface="+mn-lt"/>
                <a:ea typeface="+mn-ea"/>
                <a:cs typeface="+mn-cs"/>
              </a:rPr>
              <a:t>The hatched areas indicate the locations of the 99.9th percentile of CAPE values. Oceanic grid cells are masked.</a:t>
            </a:r>
            <a:endParaRPr lang="en-US" dirty="0"/>
          </a:p>
        </p:txBody>
      </p:sp>
      <p:sp>
        <p:nvSpPr>
          <p:cNvPr id="4" name="Slide Number Placeholder 3"/>
          <p:cNvSpPr>
            <a:spLocks noGrp="1"/>
          </p:cNvSpPr>
          <p:nvPr>
            <p:ph type="sldNum" sz="quarter" idx="10"/>
          </p:nvPr>
        </p:nvSpPr>
        <p:spPr/>
        <p:txBody>
          <a:bodyPr/>
          <a:lstStyle/>
          <a:p>
            <a:fld id="{B704068C-0F76-4BB1-B719-428646F3C728}" type="slidenum">
              <a:rPr lang="en-US" smtClean="0"/>
              <a:t>44</a:t>
            </a:fld>
            <a:endParaRPr lang="en-US"/>
          </a:p>
        </p:txBody>
      </p:sp>
    </p:spTree>
    <p:extLst>
      <p:ext uri="{BB962C8B-B14F-4D97-AF65-F5344CB8AC3E}">
        <p14:creationId xmlns:p14="http://schemas.microsoft.com/office/powerpoint/2010/main" val="357029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a:t>
            </a:r>
            <a:r>
              <a:rPr lang="en-US" sz="1200" b="0" i="0" u="none" strike="noStrike" kern="1200" baseline="0" dirty="0" smtClean="0">
                <a:solidFill>
                  <a:schemeClr val="tx1"/>
                </a:solidFill>
                <a:latin typeface="+mn-lt"/>
                <a:ea typeface="+mn-ea"/>
                <a:cs typeface="+mn-cs"/>
              </a:rPr>
              <a:t>Paths of boundary layer parcels of interest (blue) tracked backward in time for the 2 days before the composite time. Red lines indicate the paths of parcels that end up superimposed on the parcels of interest at the 700 </a:t>
            </a:r>
            <a:r>
              <a:rPr lang="en-US" sz="1200" b="0" i="0" u="none" strike="noStrike" kern="1200" baseline="0" dirty="0" err="1" smtClean="0">
                <a:solidFill>
                  <a:schemeClr val="tx1"/>
                </a:solidFill>
                <a:latin typeface="+mn-lt"/>
                <a:ea typeface="+mn-ea"/>
                <a:cs typeface="+mn-cs"/>
              </a:rPr>
              <a:t>hPa</a:t>
            </a:r>
            <a:r>
              <a:rPr lang="en-US" sz="1200" b="0" i="0" u="none" strike="noStrike" kern="1200" baseline="0" dirty="0" smtClean="0">
                <a:solidFill>
                  <a:schemeClr val="tx1"/>
                </a:solidFill>
                <a:latin typeface="+mn-lt"/>
                <a:ea typeface="+mn-ea"/>
                <a:cs typeface="+mn-cs"/>
              </a:rPr>
              <a:t> level at the composite time. Circles indicate the initial positions of each parcel at 00Z the day prior to the day of the composite. Left: CAPE of boundary layer air along trajectories, April 28 2012 case. </a:t>
            </a:r>
            <a:endParaRPr lang="en-US" dirty="0"/>
          </a:p>
        </p:txBody>
      </p:sp>
      <p:sp>
        <p:nvSpPr>
          <p:cNvPr id="4" name="Slide Number Placeholder 3"/>
          <p:cNvSpPr>
            <a:spLocks noGrp="1"/>
          </p:cNvSpPr>
          <p:nvPr>
            <p:ph type="sldNum" sz="quarter" idx="10"/>
          </p:nvPr>
        </p:nvSpPr>
        <p:spPr/>
        <p:txBody>
          <a:bodyPr/>
          <a:lstStyle/>
          <a:p>
            <a:fld id="{B704068C-0F76-4BB1-B719-428646F3C728}" type="slidenum">
              <a:rPr lang="en-US" smtClean="0"/>
              <a:t>45</a:t>
            </a:fld>
            <a:endParaRPr lang="en-US"/>
          </a:p>
        </p:txBody>
      </p:sp>
    </p:spTree>
    <p:extLst>
      <p:ext uri="{BB962C8B-B14F-4D97-AF65-F5344CB8AC3E}">
        <p14:creationId xmlns:p14="http://schemas.microsoft.com/office/powerpoint/2010/main" val="3631023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maps of global soil moisture were created using data from the radiometer instrument on NASA's Soil Moisture Active Passive (SMAP) observatory. Each image is a composite of three days of SMAP radiometer data, centered on April 15, 18 and 22, 2015. The images show the volumetric water content in the top 2 inches (5 centimeters) of soil. Wetter areas are blue and drier areas are yellow. White areas indicate snow, ice or frozen ground.</a:t>
            </a:r>
            <a:endParaRPr lang="en-US" dirty="0"/>
          </a:p>
        </p:txBody>
      </p:sp>
      <p:sp>
        <p:nvSpPr>
          <p:cNvPr id="4" name="Slide Number Placeholder 3"/>
          <p:cNvSpPr>
            <a:spLocks noGrp="1"/>
          </p:cNvSpPr>
          <p:nvPr>
            <p:ph type="sldNum" sz="quarter" idx="10"/>
          </p:nvPr>
        </p:nvSpPr>
        <p:spPr/>
        <p:txBody>
          <a:bodyPr/>
          <a:lstStyle/>
          <a:p>
            <a:fld id="{B704068C-0F76-4BB1-B719-428646F3C728}"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892052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4BA963B2-A6AA-4065-9DCF-F1EB71E8DA46}" type="slidenum">
              <a:rPr lang="en-US" smtClean="0">
                <a:solidFill>
                  <a:srgbClr val="000000"/>
                </a:solidFill>
              </a:rPr>
              <a:pPr/>
              <a:t>48</a:t>
            </a:fld>
            <a:endParaRPr lang="en-US" smtClean="0">
              <a:solidFill>
                <a:srgbClr val="000000"/>
              </a:solidFill>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7099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42C77606-C567-4832-9715-BA90366CC4DE}" type="slidenum">
              <a:rPr lang="en-US" smtClean="0">
                <a:solidFill>
                  <a:srgbClr val="000000"/>
                </a:solidFill>
              </a:rPr>
              <a:pPr/>
              <a:t>17</a:t>
            </a:fld>
            <a:endParaRPr lang="en-US" smtClean="0">
              <a:solidFill>
                <a:srgbClr val="000000"/>
              </a:solidFill>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228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374623F4-ED9D-4AC9-AE2B-A0DDAD27D92D}" type="slidenum">
              <a:rPr lang="en-US" smtClean="0">
                <a:solidFill>
                  <a:srgbClr val="000000"/>
                </a:solidFill>
              </a:rPr>
              <a:pPr/>
              <a:t>19</a:t>
            </a:fld>
            <a:endParaRPr lang="en-US" smtClean="0">
              <a:solidFill>
                <a:srgbClr val="000000"/>
              </a:solidFill>
            </a:endParaRPr>
          </a:p>
        </p:txBody>
      </p:sp>
      <p:sp>
        <p:nvSpPr>
          <p:cNvPr id="311299" name="Rectangle 2"/>
          <p:cNvSpPr>
            <a:spLocks noGrp="1" noRot="1" noChangeAspect="1" noChangeArrowheads="1" noTextEdit="1"/>
          </p:cNvSpPr>
          <p:nvPr>
            <p:ph type="sldImg"/>
          </p:nvPr>
        </p:nvSpPr>
        <p:spPr>
          <a:xfrm>
            <a:off x="1258888" y="720725"/>
            <a:ext cx="4800600" cy="3600450"/>
          </a:xfrm>
          <a:ln/>
        </p:spPr>
      </p:sp>
      <p:sp>
        <p:nvSpPr>
          <p:cNvPr id="311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6014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4BA963B2-A6AA-4065-9DCF-F1EB71E8DA46}" type="slidenum">
              <a:rPr lang="en-US" smtClean="0">
                <a:solidFill>
                  <a:srgbClr val="000000"/>
                </a:solidFill>
              </a:rPr>
              <a:pPr/>
              <a:t>20</a:t>
            </a:fld>
            <a:endParaRPr lang="en-US" smtClean="0">
              <a:solidFill>
                <a:srgbClr val="000000"/>
              </a:solidFill>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01282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8DAAF5A9-1F13-410A-8069-697A06B84146}" type="slidenum">
              <a:rPr lang="en-US" smtClean="0">
                <a:solidFill>
                  <a:srgbClr val="000000"/>
                </a:solidFill>
              </a:rPr>
              <a:pPr/>
              <a:t>21</a:t>
            </a:fld>
            <a:endParaRPr lang="en-US" smtClean="0">
              <a:solidFill>
                <a:srgbClr val="000000"/>
              </a:solidFill>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191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we can think about this problem in terms of the dry and moist static energies in the different parts of the column.  Initially, before the BL forms, the entire column is just a solid block with constant dry static energy (dry adiabatic), and since there’s no moisture anywhere, its moist static energy is just equal to its dry static energy.  That all remains true in the free troposphere even after the BL forms.  However, in the BL, we make that requirement that moist static energy be conserved upon contact with the moist surface.  That means that the dry static energy must decrease when this happens, so D&lt;D0 in the BL, and we have a deficit of DSE between the BL and the FT.  On the other hand, we start off with M in the BL equal to D0, and it’s going to increase as heat and moisture get fluxed in.  Therefore, we have a *surplus* of MSE in the BL </a:t>
            </a:r>
            <a:r>
              <a:rPr lang="en-US" baseline="0" dirty="0" err="1" smtClean="0"/>
              <a:t>wrt</a:t>
            </a:r>
            <a:r>
              <a:rPr lang="en-US" baseline="0" dirty="0" smtClean="0"/>
              <a:t> the FT.  Since CAPE can be expressed as the vertical integral of the MSE difference between a lifted parcel and its environment, we can interpret the MSE surplus as an indicator of CAPE, and likewise, the DSE deficit is an indicator of CIN (convective inhibition).</a:t>
            </a:r>
            <a:endParaRPr lang="en-US" dirty="0"/>
          </a:p>
        </p:txBody>
      </p:sp>
      <p:sp>
        <p:nvSpPr>
          <p:cNvPr id="4" name="Slide Number Placeholder 3"/>
          <p:cNvSpPr>
            <a:spLocks noGrp="1"/>
          </p:cNvSpPr>
          <p:nvPr>
            <p:ph type="sldNum" sz="quarter" idx="10"/>
          </p:nvPr>
        </p:nvSpPr>
        <p:spPr/>
        <p:txBody>
          <a:bodyPr/>
          <a:lstStyle/>
          <a:p>
            <a:fld id="{9E171E71-51BE-4438-BFDF-D72B0AEBA0E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392234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we can think about this problem in terms of the dry and moist static energies in the different parts of the column.  Initially, before the BL forms, the entire column is just a solid block with constant dry static energy (dry adiabatic), and since there’s no moisture anywhere, its moist static energy is just equal to its dry static energy.  That all remains true in the free troposphere even after the BL forms.  However, in the BL, we make that requirement that moist static energy be conserved upon contact with the moist surface.  That means that the dry static energy must decrease when this happens, so D&lt;D0 in the BL, and we have a deficit of DSE between the BL and the FT.  On the other hand, we start off with M in the BL equal to D0, and it’s going to increase as heat and moisture get fluxed in.  Therefore, we have a *surplus* of MSE in the BL </a:t>
            </a:r>
            <a:r>
              <a:rPr lang="en-US" baseline="0" dirty="0" err="1" smtClean="0"/>
              <a:t>wrt</a:t>
            </a:r>
            <a:r>
              <a:rPr lang="en-US" baseline="0" dirty="0" smtClean="0"/>
              <a:t> the FT.  Since CAPE can be expressed as the vertical integral of the MSE difference between a lifted parcel and its environment, we can interpret the MSE surplus as an indicator of CAPE, and likewise, the DSE deficit is an indicator of CIN (convective inhibition).</a:t>
            </a:r>
            <a:endParaRPr lang="en-US" dirty="0"/>
          </a:p>
        </p:txBody>
      </p:sp>
      <p:sp>
        <p:nvSpPr>
          <p:cNvPr id="4" name="Slide Number Placeholder 3"/>
          <p:cNvSpPr>
            <a:spLocks noGrp="1"/>
          </p:cNvSpPr>
          <p:nvPr>
            <p:ph type="sldNum" sz="quarter" idx="10"/>
          </p:nvPr>
        </p:nvSpPr>
        <p:spPr/>
        <p:txBody>
          <a:bodyPr/>
          <a:lstStyle/>
          <a:p>
            <a:fld id="{9E171E71-51BE-4438-BFDF-D72B0AEBA0E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45723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Rot="1" noChangeAspect="1" noChangeArrowheads="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And indeed it does.  Here’s the big takeaway:  In this idealized</a:t>
            </a:r>
            <a:r>
              <a:rPr lang="en-US" baseline="0" dirty="0" smtClean="0"/>
              <a:t> analytical model, transient peak CAPE scales with the difference between dry bulb and wet bulb temperatures, and thereby increases with increasing temperature according to the </a:t>
            </a:r>
            <a:r>
              <a:rPr lang="en-US" baseline="0" dirty="0" err="1" smtClean="0"/>
              <a:t>Clausius-Clapeyron</a:t>
            </a:r>
            <a:r>
              <a:rPr lang="en-US" baseline="0" dirty="0" smtClean="0"/>
              <a:t> relation.</a:t>
            </a:r>
          </a:p>
          <a:p>
            <a:endParaRPr lang="en-US" baseline="0" dirty="0" smtClean="0"/>
          </a:p>
          <a:p>
            <a:r>
              <a:rPr lang="en-US" baseline="0" dirty="0" smtClean="0"/>
              <a:t>I’ve written this up into a paper (which I’ve rewritten a couple of times) and I hope to be able to submit it soon (journal undecided).</a:t>
            </a:r>
            <a:endParaRPr lang="en-US" dirty="0" smtClean="0"/>
          </a:p>
        </p:txBody>
      </p:sp>
    </p:spTree>
    <p:extLst>
      <p:ext uri="{BB962C8B-B14F-4D97-AF65-F5344CB8AC3E}">
        <p14:creationId xmlns:p14="http://schemas.microsoft.com/office/powerpoint/2010/main" val="111975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peak</a:t>
            </a:r>
            <a:r>
              <a:rPr lang="en-US" baseline="0" dirty="0" smtClean="0"/>
              <a:t> CAPE increases with increasing temperature, the *time* to peak CAPE increases also.</a:t>
            </a:r>
            <a:endParaRPr lang="en-US" dirty="0"/>
          </a:p>
        </p:txBody>
      </p:sp>
      <p:sp>
        <p:nvSpPr>
          <p:cNvPr id="4" name="Slide Number Placeholder 3"/>
          <p:cNvSpPr>
            <a:spLocks noGrp="1"/>
          </p:cNvSpPr>
          <p:nvPr>
            <p:ph type="sldNum" sz="quarter" idx="10"/>
          </p:nvPr>
        </p:nvSpPr>
        <p:spPr/>
        <p:txBody>
          <a:bodyPr/>
          <a:lstStyle/>
          <a:p>
            <a:fld id="{9E171E71-51BE-4438-BFDF-D72B0AEBA0E8}" type="slidenum">
              <a:rPr lang="en-US" smtClean="0"/>
              <a:pPr/>
              <a:t>39</a:t>
            </a:fld>
            <a:endParaRPr lang="en-US"/>
          </a:p>
        </p:txBody>
      </p:sp>
    </p:spTree>
    <p:extLst>
      <p:ext uri="{BB962C8B-B14F-4D97-AF65-F5344CB8AC3E}">
        <p14:creationId xmlns:p14="http://schemas.microsoft.com/office/powerpoint/2010/main" val="2315634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ic 1">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24922809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304800"/>
          </a:xfrm>
          <a:prstGeom prst="rect">
            <a:avLst/>
          </a:prstGeom>
          <a:noFill/>
          <a:ln w="9525">
            <a:noFill/>
            <a:miter lim="800000"/>
            <a:headEnd/>
            <a:tailEnd/>
          </a:ln>
        </p:spPr>
        <p:txBody>
          <a:bodyPr anchor="ctr"/>
          <a:lstStyle/>
          <a:p>
            <a:pPr algn="ctr" defTabSz="457200">
              <a:defRPr/>
            </a:pPr>
            <a:r>
              <a:rPr lang="en-US" sz="1200" dirty="0">
                <a:solidFill>
                  <a:prstClr val="black">
                    <a:lumMod val="50000"/>
                    <a:lumOff val="50000"/>
                  </a:prstClr>
                </a:solidFill>
                <a:latin typeface="Helvetica Light"/>
                <a:ea typeface="MS PGothic" panose="020B0600070205080204" pitchFamily="34" charset="-128"/>
                <a:cs typeface="Helvetica Light"/>
              </a:rPr>
              <a:t>Introduction</a:t>
            </a:r>
          </a:p>
        </p:txBody>
      </p:sp>
      <p:sp>
        <p:nvSpPr>
          <p:cNvPr id="4" name="Rectangle 3"/>
          <p:cNvSpPr>
            <a:spLocks noChangeArrowheads="1"/>
          </p:cNvSpPr>
          <p:nvPr userDrawn="1"/>
        </p:nvSpPr>
        <p:spPr bwMode="auto">
          <a:xfrm>
            <a:off x="18288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Idealized model</a:t>
            </a:r>
          </a:p>
        </p:txBody>
      </p:sp>
      <p:sp>
        <p:nvSpPr>
          <p:cNvPr id="5" name="Rectangle 4"/>
          <p:cNvSpPr>
            <a:spLocks noChangeArrowheads="1"/>
          </p:cNvSpPr>
          <p:nvPr userDrawn="1"/>
        </p:nvSpPr>
        <p:spPr bwMode="auto">
          <a:xfrm>
            <a:off x="36576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Peak CAPE scaling</a:t>
            </a:r>
            <a:endParaRPr lang="en-US" sz="1200" dirty="0">
              <a:solidFill>
                <a:srgbClr val="7F7F7F"/>
              </a:solidFill>
              <a:latin typeface="Helvetica Light" charset="0"/>
            </a:endParaRPr>
          </a:p>
        </p:txBody>
      </p:sp>
      <p:sp>
        <p:nvSpPr>
          <p:cNvPr id="6" name="Rectangle 5"/>
          <p:cNvSpPr>
            <a:spLocks noChangeArrowheads="1"/>
          </p:cNvSpPr>
          <p:nvPr userDrawn="1"/>
        </p:nvSpPr>
        <p:spPr bwMode="auto">
          <a:xfrm>
            <a:off x="54864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Times and parameters</a:t>
            </a:r>
            <a:endParaRPr lang="en-US" sz="1200" dirty="0">
              <a:solidFill>
                <a:srgbClr val="7F7F7F"/>
              </a:solidFill>
              <a:latin typeface="Helvetica Light" charset="0"/>
            </a:endParaRPr>
          </a:p>
        </p:txBody>
      </p:sp>
      <p:sp>
        <p:nvSpPr>
          <p:cNvPr id="7" name="Rectangle 6"/>
          <p:cNvSpPr>
            <a:spLocks noChangeArrowheads="1"/>
          </p:cNvSpPr>
          <p:nvPr userDrawn="1"/>
        </p:nvSpPr>
        <p:spPr bwMode="auto">
          <a:xfrm>
            <a:off x="7315200" y="0"/>
            <a:ext cx="1828800" cy="304800"/>
          </a:xfrm>
          <a:prstGeom prst="rect">
            <a:avLst/>
          </a:prstGeom>
          <a:solidFill>
            <a:srgbClr val="DDE3E4"/>
          </a:solidFill>
          <a:ln w="9525">
            <a:solidFill>
              <a:srgbClr val="E9F5F4"/>
            </a:solidFill>
            <a:miter lim="800000"/>
            <a:headEnd/>
            <a:tailEnd/>
          </a:ln>
        </p:spPr>
        <p:txBody>
          <a:bodyPr anchor="ctr"/>
          <a:lstStyle/>
          <a:p>
            <a:pPr algn="ctr" defTabSz="457200">
              <a:defRPr/>
            </a:pPr>
            <a:r>
              <a:rPr lang="en-US" sz="1200" dirty="0" smtClean="0">
                <a:solidFill>
                  <a:prstClr val="black">
                    <a:lumMod val="50000"/>
                    <a:lumOff val="50000"/>
                  </a:prstClr>
                </a:solidFill>
                <a:latin typeface="Helvetica Light"/>
                <a:ea typeface="MS PGothic" panose="020B0600070205080204" pitchFamily="34" charset="-128"/>
                <a:cs typeface="Helvetica Light"/>
              </a:rPr>
              <a:t>Next steps</a:t>
            </a:r>
            <a:endParaRPr lang="en-US" sz="1200" dirty="0">
              <a:solidFill>
                <a:prstClr val="black">
                  <a:lumMod val="50000"/>
                  <a:lumOff val="50000"/>
                </a:prstClr>
              </a:solidFill>
              <a:latin typeface="Helvetica Light"/>
              <a:ea typeface="MS PGothic" panose="020B0600070205080204" pitchFamily="34" charset="-128"/>
              <a:cs typeface="Helvetica Light"/>
            </a:endParaRPr>
          </a:p>
        </p:txBody>
      </p:sp>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364583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opic 2">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20671604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opic 3">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40361453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clusion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29809083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isc no tab">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3401100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C83CC-6EBE-4277-9967-ED03951E0F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1086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DE4FC-66A1-4A33-9A5D-F081C996BD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545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B0594-5C7E-4F01-9382-E8A922218D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5445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1B678D-E118-4260-9F5F-8340B65535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33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DA9A1A-1E58-479E-9EBE-D418E3BA88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9602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55346F-D03C-409E-BFD2-2B9C8802A4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1987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7528F9-8C0C-4F67-AAAC-6ED4614C6E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7180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ACC4E6-0624-4292-ABD5-C6515408B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8875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CC322-9263-409A-AA27-05EB3A105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3412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FCE9BF-6142-472F-B946-F1806E9291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0702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BA128-9DAE-4480-AC85-EA0844C6FD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9624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B3549D-5C82-4F48-B81C-E15E01651A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318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C83CC-6EBE-4277-9967-ED03951E0F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7362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DE4FC-66A1-4A33-9A5D-F081C996BD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3108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B0594-5C7E-4F01-9382-E8A922218D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5629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1B678D-E118-4260-9F5F-8340B65535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683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DA9A1A-1E58-479E-9EBE-D418E3BA88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5449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55346F-D03C-409E-BFD2-2B9C8802A4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5717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7528F9-8C0C-4F67-AAAC-6ED4614C6E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5845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ACC4E6-0624-4292-ABD5-C6515408B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7603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CC322-9263-409A-AA27-05EB3A105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13548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FCE9BF-6142-472F-B946-F1806E9291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959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BA128-9DAE-4480-AC85-EA0844C6FD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0033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B3549D-5C82-4F48-B81C-E15E01651A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68998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C83CC-6EBE-4277-9967-ED03951E0F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8982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DE4FC-66A1-4A33-9A5D-F081C996BD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9666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B0594-5C7E-4F01-9382-E8A922218D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65965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1B678D-E118-4260-9F5F-8340B65535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17256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DA9A1A-1E58-479E-9EBE-D418E3BA88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1623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55346F-D03C-409E-BFD2-2B9C8802A4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680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7528F9-8C0C-4F67-AAAC-6ED4614C6E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29454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ACC4E6-0624-4292-ABD5-C6515408B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472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CC322-9263-409A-AA27-05EB3A105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95172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FCE9BF-6142-472F-B946-F1806E9291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2023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BA128-9DAE-4480-AC85-EA0844C6FD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21211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B3549D-5C82-4F48-B81C-E15E01651A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0515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fontAlgn="base">
              <a:spcBef>
                <a:spcPct val="0"/>
              </a:spcBef>
              <a:spcAft>
                <a:spcPct val="0"/>
              </a:spcAft>
            </a:pPr>
            <a:fld id="{BE45950E-38B8-4D94-AA45-128C884729C2}" type="datetimeFigureOut">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10/5/2018</a:t>
            </a:fld>
            <a:endParaRPr lang="en-US" sz="1200">
              <a:solidFill>
                <a:srgbClr val="898989"/>
              </a:solidFill>
              <a:latin typeface="Helvetica Light" charset="0"/>
              <a:ea typeface="MS PGothic" panose="020B060007020508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fontAlgn="base">
              <a:spcBef>
                <a:spcPct val="0"/>
              </a:spcBef>
              <a:spcAft>
                <a:spcPct val="0"/>
              </a:spcAft>
            </a:pPr>
            <a:endParaRPr lang="en-US" sz="1200">
              <a:solidFill>
                <a:srgbClr val="898989"/>
              </a:solidFill>
              <a:latin typeface="Helvetica Light" charset="0"/>
              <a:ea typeface="MS PGothic" panose="020B060007020508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fontAlgn="base">
              <a:spcBef>
                <a:spcPct val="0"/>
              </a:spcBef>
              <a:spcAft>
                <a:spcPct val="0"/>
              </a:spcAft>
            </a:pPr>
            <a:fld id="{6AEA483B-0525-476B-B55A-57FAE60498AA}" type="slidenum">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a:t>
            </a:fld>
            <a:endParaRPr lang="en-US" sz="1200">
              <a:solidFill>
                <a:srgbClr val="898989"/>
              </a:solidFill>
              <a:latin typeface="Helvetica Light" charset="0"/>
              <a:ea typeface="MS PGothic" panose="020B0600070205080204" pitchFamily="34" charset="-128"/>
            </a:endParaRPr>
          </a:p>
        </p:txBody>
      </p:sp>
    </p:spTree>
    <p:extLst>
      <p:ext uri="{BB962C8B-B14F-4D97-AF65-F5344CB8AC3E}">
        <p14:creationId xmlns:p14="http://schemas.microsoft.com/office/powerpoint/2010/main" val="4068451777"/>
      </p:ext>
    </p:extLst>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fontAlgn="base">
              <a:spcBef>
                <a:spcPct val="0"/>
              </a:spcBef>
              <a:spcAft>
                <a:spcPct val="0"/>
              </a:spcAft>
            </a:pPr>
            <a:fld id="{BE45950E-38B8-4D94-AA45-128C884729C2}" type="datetimeFigureOut">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10/5/2018</a:t>
            </a:fld>
            <a:endParaRPr lang="en-US" sz="1200">
              <a:solidFill>
                <a:srgbClr val="898989"/>
              </a:solidFill>
              <a:latin typeface="Helvetica Light" charset="0"/>
              <a:ea typeface="MS PGothic" panose="020B060007020508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fontAlgn="base">
              <a:spcBef>
                <a:spcPct val="0"/>
              </a:spcBef>
              <a:spcAft>
                <a:spcPct val="0"/>
              </a:spcAft>
            </a:pPr>
            <a:r>
              <a:rPr lang="en-US" sz="1200" smtClean="0">
                <a:solidFill>
                  <a:srgbClr val="898989"/>
                </a:solidFill>
                <a:latin typeface="Helvetica Light" charset="0"/>
                <a:ea typeface="MS PGothic" panose="020B0600070205080204" pitchFamily="34" charset="-128"/>
              </a:rPr>
              <a:t>Vince Agard, Kerry Emanuel</a:t>
            </a:r>
          </a:p>
          <a:p>
            <a:pPr defTabSz="457200" fontAlgn="base">
              <a:spcBef>
                <a:spcPct val="0"/>
              </a:spcBef>
              <a:spcAft>
                <a:spcPct val="0"/>
              </a:spcAft>
            </a:pPr>
            <a:r>
              <a:rPr lang="en-US" sz="1050" smtClean="0">
                <a:solidFill>
                  <a:srgbClr val="898989"/>
                </a:solidFill>
                <a:latin typeface="Helvetica Light" charset="0"/>
                <a:ea typeface="MS PGothic" panose="020B0600070205080204" pitchFamily="34" charset="-128"/>
              </a:rPr>
              <a:t>AGU Fall Meeting 2014</a:t>
            </a:r>
            <a:endParaRPr lang="en-US" sz="1050" dirty="0">
              <a:solidFill>
                <a:srgbClr val="898989"/>
              </a:solidFill>
              <a:latin typeface="Helvetica Light" charset="0"/>
              <a:ea typeface="MS PGothic" panose="020B060007020508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fontAlgn="base">
              <a:spcBef>
                <a:spcPct val="0"/>
              </a:spcBef>
              <a:spcAft>
                <a:spcPct val="0"/>
              </a:spcAft>
            </a:pPr>
            <a:fld id="{26662074-DA86-AF46-95F2-43A92CEE6BF4}" type="slidenum">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a:t>
            </a:fld>
            <a:endParaRPr lang="en-US" sz="1200">
              <a:solidFill>
                <a:srgbClr val="898989"/>
              </a:solidFill>
              <a:latin typeface="Helvetica Light" charset="0"/>
              <a:ea typeface="MS PGothic" panose="020B0600070205080204" pitchFamily="34" charset="-128"/>
            </a:endParaRPr>
          </a:p>
        </p:txBody>
      </p:sp>
    </p:spTree>
    <p:extLst>
      <p:ext uri="{BB962C8B-B14F-4D97-AF65-F5344CB8AC3E}">
        <p14:creationId xmlns:p14="http://schemas.microsoft.com/office/powerpoint/2010/main" val="1723990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fontAlgn="base">
              <a:spcBef>
                <a:spcPct val="0"/>
              </a:spcBef>
              <a:spcAft>
                <a:spcPct val="0"/>
              </a:spcAft>
            </a:pPr>
            <a:fld id="{BE45950E-38B8-4D94-AA45-128C884729C2}" type="datetimeFigureOut">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10/5/2018</a:t>
            </a:fld>
            <a:endParaRPr lang="en-US" sz="1200">
              <a:solidFill>
                <a:srgbClr val="898989"/>
              </a:solidFill>
              <a:latin typeface="Helvetica Light" charset="0"/>
              <a:ea typeface="MS PGothic" panose="020B060007020508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fontAlgn="base">
              <a:spcBef>
                <a:spcPct val="0"/>
              </a:spcBef>
              <a:spcAft>
                <a:spcPct val="0"/>
              </a:spcAft>
            </a:pPr>
            <a:endParaRPr lang="en-US" sz="1200">
              <a:solidFill>
                <a:srgbClr val="898989"/>
              </a:solidFill>
              <a:latin typeface="Helvetica Light" charset="0"/>
              <a:ea typeface="MS PGothic" panose="020B060007020508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fontAlgn="base">
              <a:spcBef>
                <a:spcPct val="0"/>
              </a:spcBef>
              <a:spcAft>
                <a:spcPct val="0"/>
              </a:spcAft>
            </a:pPr>
            <a:fld id="{6AEA483B-0525-476B-B55A-57FAE60498AA}" type="slidenum">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a:t>
            </a:fld>
            <a:endParaRPr lang="en-US" sz="1200">
              <a:solidFill>
                <a:srgbClr val="898989"/>
              </a:solidFill>
              <a:latin typeface="Helvetica Light" charset="0"/>
              <a:ea typeface="MS PGothic" panose="020B0600070205080204" pitchFamily="34" charset="-128"/>
            </a:endParaRPr>
          </a:p>
        </p:txBody>
      </p:sp>
    </p:spTree>
    <p:extLst>
      <p:ext uri="{BB962C8B-B14F-4D97-AF65-F5344CB8AC3E}">
        <p14:creationId xmlns:p14="http://schemas.microsoft.com/office/powerpoint/2010/main" val="611304124"/>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fontAlgn="base">
              <a:spcBef>
                <a:spcPct val="0"/>
              </a:spcBef>
              <a:spcAft>
                <a:spcPct val="0"/>
              </a:spcAft>
            </a:pPr>
            <a:fld id="{BE45950E-38B8-4D94-AA45-128C884729C2}" type="datetimeFigureOut">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10/5/2018</a:t>
            </a:fld>
            <a:endParaRPr lang="en-US" sz="1200">
              <a:solidFill>
                <a:srgbClr val="898989"/>
              </a:solidFill>
              <a:latin typeface="Helvetica Light" charset="0"/>
              <a:ea typeface="MS PGothic" panose="020B060007020508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fontAlgn="base">
              <a:spcBef>
                <a:spcPct val="0"/>
              </a:spcBef>
              <a:spcAft>
                <a:spcPct val="0"/>
              </a:spcAft>
            </a:pPr>
            <a:endParaRPr lang="en-US" sz="1200">
              <a:solidFill>
                <a:srgbClr val="898989"/>
              </a:solidFill>
              <a:latin typeface="Helvetica Light" charset="0"/>
              <a:ea typeface="MS PGothic" panose="020B060007020508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fontAlgn="base">
              <a:spcBef>
                <a:spcPct val="0"/>
              </a:spcBef>
              <a:spcAft>
                <a:spcPct val="0"/>
              </a:spcAft>
            </a:pPr>
            <a:fld id="{6AEA483B-0525-476B-B55A-57FAE60498AA}" type="slidenum">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a:t>
            </a:fld>
            <a:endParaRPr lang="en-US" sz="1200">
              <a:solidFill>
                <a:srgbClr val="898989"/>
              </a:solidFill>
              <a:latin typeface="Helvetica Light" charset="0"/>
              <a:ea typeface="MS PGothic" panose="020B0600070205080204" pitchFamily="34" charset="-128"/>
            </a:endParaRPr>
          </a:p>
        </p:txBody>
      </p:sp>
    </p:spTree>
    <p:extLst>
      <p:ext uri="{BB962C8B-B14F-4D97-AF65-F5344CB8AC3E}">
        <p14:creationId xmlns:p14="http://schemas.microsoft.com/office/powerpoint/2010/main" val="208062470"/>
      </p:ext>
    </p:extLst>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defTabSz="457200" fontAlgn="base">
              <a:spcBef>
                <a:spcPct val="0"/>
              </a:spcBef>
              <a:spcAft>
                <a:spcPct val="0"/>
              </a:spcAft>
            </a:pPr>
            <a:fld id="{BE45950E-38B8-4D94-AA45-128C884729C2}" type="datetimeFigureOut">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10/5/2018</a:t>
            </a:fld>
            <a:endParaRPr lang="en-US" sz="1200">
              <a:solidFill>
                <a:srgbClr val="898989"/>
              </a:solidFill>
              <a:latin typeface="Helvetica Light" charset="0"/>
              <a:ea typeface="MS PGothic" panose="020B0600070205080204" pitchFamily="34" charset="-128"/>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defTabSz="457200" fontAlgn="base">
              <a:spcBef>
                <a:spcPct val="0"/>
              </a:spcBef>
              <a:spcAft>
                <a:spcPct val="0"/>
              </a:spcAft>
            </a:pPr>
            <a:endParaRPr lang="en-US" sz="1200">
              <a:solidFill>
                <a:srgbClr val="898989"/>
              </a:solidFill>
              <a:latin typeface="Helvetica Light" charset="0"/>
              <a:ea typeface="MS PGothic" panose="020B0600070205080204" pitchFamily="34" charset="-128"/>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defTabSz="457200" fontAlgn="base">
              <a:spcBef>
                <a:spcPct val="0"/>
              </a:spcBef>
              <a:spcAft>
                <a:spcPct val="0"/>
              </a:spcAft>
            </a:pPr>
            <a:fld id="{6AEA483B-0525-476B-B55A-57FAE60498AA}" type="slidenum">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a:t>
            </a:fld>
            <a:endParaRPr lang="en-US" sz="1200">
              <a:solidFill>
                <a:srgbClr val="898989"/>
              </a:solidFill>
              <a:latin typeface="Helvetica Light" charset="0"/>
              <a:ea typeface="MS PGothic" panose="020B0600070205080204" pitchFamily="34" charset="-128"/>
            </a:endParaRPr>
          </a:p>
        </p:txBody>
      </p:sp>
    </p:spTree>
    <p:extLst>
      <p:ext uri="{BB962C8B-B14F-4D97-AF65-F5344CB8AC3E}">
        <p14:creationId xmlns:p14="http://schemas.microsoft.com/office/powerpoint/2010/main" val="3349768930"/>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457200" fontAlgn="base">
              <a:spcBef>
                <a:spcPct val="0"/>
              </a:spcBef>
              <a:spcAft>
                <a:spcPct val="0"/>
              </a:spcAft>
            </a:pPr>
            <a:fld id="{BE45950E-38B8-4D94-AA45-128C884729C2}" type="datetimeFigureOut">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10/5/2018</a:t>
            </a:fld>
            <a:endParaRPr lang="en-US" sz="1200">
              <a:solidFill>
                <a:srgbClr val="898989"/>
              </a:solidFill>
              <a:latin typeface="Helvetica Light" charset="0"/>
              <a:ea typeface="MS PGothic" panose="020B0600070205080204" pitchFamily="34" charset="-128"/>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defTabSz="457200" fontAlgn="base">
              <a:spcBef>
                <a:spcPct val="0"/>
              </a:spcBef>
              <a:spcAft>
                <a:spcPct val="0"/>
              </a:spcAft>
            </a:pPr>
            <a:endParaRPr lang="en-US" sz="1200">
              <a:solidFill>
                <a:srgbClr val="898989"/>
              </a:solidFill>
              <a:latin typeface="Helvetica Light" charset="0"/>
              <a:ea typeface="MS PGothic" panose="020B0600070205080204" pitchFamily="34" charset="-128"/>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defTabSz="457200" fontAlgn="base">
              <a:spcBef>
                <a:spcPct val="0"/>
              </a:spcBef>
              <a:spcAft>
                <a:spcPct val="0"/>
              </a:spcAft>
            </a:pPr>
            <a:fld id="{6AEA483B-0525-476B-B55A-57FAE60498AA}" type="slidenum">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a:t>
            </a:fld>
            <a:endParaRPr lang="en-US" sz="1200">
              <a:solidFill>
                <a:srgbClr val="898989"/>
              </a:solidFill>
              <a:latin typeface="Helvetica Light" charset="0"/>
              <a:ea typeface="MS PGothic" panose="020B0600070205080204" pitchFamily="34" charset="-128"/>
            </a:endParaRPr>
          </a:p>
        </p:txBody>
      </p:sp>
    </p:spTree>
    <p:extLst>
      <p:ext uri="{BB962C8B-B14F-4D97-AF65-F5344CB8AC3E}">
        <p14:creationId xmlns:p14="http://schemas.microsoft.com/office/powerpoint/2010/main" val="217544437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pPr defTabSz="457200" fontAlgn="base">
              <a:spcBef>
                <a:spcPct val="0"/>
              </a:spcBef>
              <a:spcAft>
                <a:spcPct val="0"/>
              </a:spcAft>
            </a:pPr>
            <a:fld id="{BE45950E-38B8-4D94-AA45-128C884729C2}" type="datetimeFigureOut">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10/5/2018</a:t>
            </a:fld>
            <a:endParaRPr lang="en-US" sz="1200">
              <a:solidFill>
                <a:srgbClr val="898989"/>
              </a:solidFill>
              <a:latin typeface="Helvetica Light" charset="0"/>
              <a:ea typeface="MS PGothic" panose="020B0600070205080204" pitchFamily="34" charset="-128"/>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defTabSz="457200" fontAlgn="base">
              <a:spcBef>
                <a:spcPct val="0"/>
              </a:spcBef>
              <a:spcAft>
                <a:spcPct val="0"/>
              </a:spcAft>
            </a:pPr>
            <a:endParaRPr lang="en-US" sz="1200">
              <a:solidFill>
                <a:srgbClr val="898989"/>
              </a:solidFill>
              <a:latin typeface="Helvetica Light" charset="0"/>
              <a:ea typeface="MS PGothic" panose="020B0600070205080204" pitchFamily="34" charset="-128"/>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pPr defTabSz="457200" fontAlgn="base">
              <a:spcBef>
                <a:spcPct val="0"/>
              </a:spcBef>
              <a:spcAft>
                <a:spcPct val="0"/>
              </a:spcAft>
            </a:pPr>
            <a:fld id="{6AEA483B-0525-476B-B55A-57FAE60498AA}" type="slidenum">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a:t>
            </a:fld>
            <a:endParaRPr lang="en-US" sz="1200">
              <a:solidFill>
                <a:srgbClr val="898989"/>
              </a:solidFill>
              <a:latin typeface="Helvetica Light" charset="0"/>
              <a:ea typeface="MS PGothic" panose="020B0600070205080204" pitchFamily="34" charset="-128"/>
            </a:endParaRPr>
          </a:p>
        </p:txBody>
      </p:sp>
    </p:spTree>
    <p:extLst>
      <p:ext uri="{BB962C8B-B14F-4D97-AF65-F5344CB8AC3E}">
        <p14:creationId xmlns:p14="http://schemas.microsoft.com/office/powerpoint/2010/main" val="4034763984"/>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fontAlgn="base">
              <a:spcBef>
                <a:spcPct val="0"/>
              </a:spcBef>
              <a:spcAft>
                <a:spcPct val="0"/>
              </a:spcAft>
            </a:pPr>
            <a:fld id="{BE45950E-38B8-4D94-AA45-128C884729C2}" type="datetimeFigureOut">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10/5/2018</a:t>
            </a:fld>
            <a:endParaRPr lang="en-US" sz="1200">
              <a:solidFill>
                <a:srgbClr val="898989"/>
              </a:solidFill>
              <a:latin typeface="Helvetica Light" charset="0"/>
              <a:ea typeface="MS PGothic" panose="020B060007020508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fontAlgn="base">
              <a:spcBef>
                <a:spcPct val="0"/>
              </a:spcBef>
              <a:spcAft>
                <a:spcPct val="0"/>
              </a:spcAft>
            </a:pPr>
            <a:endParaRPr lang="en-US" sz="1200">
              <a:solidFill>
                <a:srgbClr val="898989"/>
              </a:solidFill>
              <a:latin typeface="Helvetica Light" charset="0"/>
              <a:ea typeface="MS PGothic" panose="020B060007020508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fontAlgn="base">
              <a:spcBef>
                <a:spcPct val="0"/>
              </a:spcBef>
              <a:spcAft>
                <a:spcPct val="0"/>
              </a:spcAft>
            </a:pPr>
            <a:fld id="{6AEA483B-0525-476B-B55A-57FAE60498AA}" type="slidenum">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a:t>
            </a:fld>
            <a:endParaRPr lang="en-US" sz="1200">
              <a:solidFill>
                <a:srgbClr val="898989"/>
              </a:solidFill>
              <a:latin typeface="Helvetica Light" charset="0"/>
              <a:ea typeface="MS PGothic" panose="020B0600070205080204" pitchFamily="34" charset="-128"/>
            </a:endParaRPr>
          </a:p>
        </p:txBody>
      </p:sp>
    </p:spTree>
    <p:extLst>
      <p:ext uri="{BB962C8B-B14F-4D97-AF65-F5344CB8AC3E}">
        <p14:creationId xmlns:p14="http://schemas.microsoft.com/office/powerpoint/2010/main" val="471803348"/>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defTabSz="457200" fontAlgn="base">
              <a:spcBef>
                <a:spcPct val="0"/>
              </a:spcBef>
              <a:spcAft>
                <a:spcPct val="0"/>
              </a:spcAft>
            </a:pPr>
            <a:fld id="{BE45950E-38B8-4D94-AA45-128C884729C2}" type="datetimeFigureOut">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10/5/2018</a:t>
            </a:fld>
            <a:endParaRPr lang="en-US" sz="1200">
              <a:solidFill>
                <a:srgbClr val="898989"/>
              </a:solidFill>
              <a:latin typeface="Helvetica Light" charset="0"/>
              <a:ea typeface="MS PGothic" panose="020B0600070205080204" pitchFamily="34" charset="-128"/>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defTabSz="457200" fontAlgn="base">
              <a:spcBef>
                <a:spcPct val="0"/>
              </a:spcBef>
              <a:spcAft>
                <a:spcPct val="0"/>
              </a:spcAft>
            </a:pPr>
            <a:endParaRPr lang="en-US" sz="1200">
              <a:solidFill>
                <a:srgbClr val="898989"/>
              </a:solidFill>
              <a:latin typeface="Helvetica Light" charset="0"/>
              <a:ea typeface="MS PGothic" panose="020B0600070205080204" pitchFamily="34" charset="-128"/>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defTabSz="457200" fontAlgn="base">
              <a:spcBef>
                <a:spcPct val="0"/>
              </a:spcBef>
              <a:spcAft>
                <a:spcPct val="0"/>
              </a:spcAft>
            </a:pPr>
            <a:fld id="{6AEA483B-0525-476B-B55A-57FAE60498AA}" type="slidenum">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a:t>
            </a:fld>
            <a:endParaRPr lang="en-US" sz="1200">
              <a:solidFill>
                <a:srgbClr val="898989"/>
              </a:solidFill>
              <a:latin typeface="Helvetica Light" charset="0"/>
              <a:ea typeface="MS PGothic" panose="020B0600070205080204" pitchFamily="34" charset="-128"/>
            </a:endParaRPr>
          </a:p>
        </p:txBody>
      </p:sp>
    </p:spTree>
    <p:extLst>
      <p:ext uri="{BB962C8B-B14F-4D97-AF65-F5344CB8AC3E}">
        <p14:creationId xmlns:p14="http://schemas.microsoft.com/office/powerpoint/2010/main" val="4054532115"/>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fontAlgn="base">
              <a:spcBef>
                <a:spcPct val="0"/>
              </a:spcBef>
              <a:spcAft>
                <a:spcPct val="0"/>
              </a:spcAft>
            </a:pPr>
            <a:fld id="{BE45950E-38B8-4D94-AA45-128C884729C2}" type="datetimeFigureOut">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10/5/2018</a:t>
            </a:fld>
            <a:endParaRPr lang="en-US" sz="1200">
              <a:solidFill>
                <a:srgbClr val="898989"/>
              </a:solidFill>
              <a:latin typeface="Helvetica Light" charset="0"/>
              <a:ea typeface="MS PGothic" panose="020B060007020508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fontAlgn="base">
              <a:spcBef>
                <a:spcPct val="0"/>
              </a:spcBef>
              <a:spcAft>
                <a:spcPct val="0"/>
              </a:spcAft>
            </a:pPr>
            <a:endParaRPr lang="en-US" sz="1200">
              <a:solidFill>
                <a:srgbClr val="898989"/>
              </a:solidFill>
              <a:latin typeface="Helvetica Light" charset="0"/>
              <a:ea typeface="MS PGothic" panose="020B060007020508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fontAlgn="base">
              <a:spcBef>
                <a:spcPct val="0"/>
              </a:spcBef>
              <a:spcAft>
                <a:spcPct val="0"/>
              </a:spcAft>
            </a:pPr>
            <a:fld id="{6AEA483B-0525-476B-B55A-57FAE60498AA}" type="slidenum">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a:t>
            </a:fld>
            <a:endParaRPr lang="en-US" sz="1200">
              <a:solidFill>
                <a:srgbClr val="898989"/>
              </a:solidFill>
              <a:latin typeface="Helvetica Light" charset="0"/>
              <a:ea typeface="MS PGothic" panose="020B0600070205080204" pitchFamily="34" charset="-128"/>
            </a:endParaRPr>
          </a:p>
        </p:txBody>
      </p:sp>
    </p:spTree>
    <p:extLst>
      <p:ext uri="{BB962C8B-B14F-4D97-AF65-F5344CB8AC3E}">
        <p14:creationId xmlns:p14="http://schemas.microsoft.com/office/powerpoint/2010/main" val="3028615832"/>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457200" fontAlgn="base">
              <a:spcBef>
                <a:spcPct val="0"/>
              </a:spcBef>
              <a:spcAft>
                <a:spcPct val="0"/>
              </a:spcAft>
            </a:pPr>
            <a:fld id="{BE45950E-38B8-4D94-AA45-128C884729C2}" type="datetimeFigureOut">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10/5/2018</a:t>
            </a:fld>
            <a:endParaRPr lang="en-US" sz="1200">
              <a:solidFill>
                <a:srgbClr val="898989"/>
              </a:solidFill>
              <a:latin typeface="Helvetica Light" charset="0"/>
              <a:ea typeface="MS PGothic" panose="020B0600070205080204" pitchFamily="34" charset="-128"/>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457200" fontAlgn="base">
              <a:spcBef>
                <a:spcPct val="0"/>
              </a:spcBef>
              <a:spcAft>
                <a:spcPct val="0"/>
              </a:spcAft>
            </a:pPr>
            <a:endParaRPr lang="en-US" sz="1200">
              <a:solidFill>
                <a:srgbClr val="898989"/>
              </a:solidFill>
              <a:latin typeface="Helvetica Light" charset="0"/>
              <a:ea typeface="MS PGothic" panose="020B0600070205080204" pitchFamily="34" charset="-128"/>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457200" fontAlgn="base">
              <a:spcBef>
                <a:spcPct val="0"/>
              </a:spcBef>
              <a:spcAft>
                <a:spcPct val="0"/>
              </a:spcAft>
            </a:pPr>
            <a:fld id="{6AEA483B-0525-476B-B55A-57FAE60498AA}" type="slidenum">
              <a:rPr lang="en-US" sz="1200" smtClean="0">
                <a:solidFill>
                  <a:srgbClr val="898989"/>
                </a:solidFill>
                <a:latin typeface="Helvetica Light" charset="0"/>
                <a:ea typeface="MS PGothic" panose="020B0600070205080204" pitchFamily="34" charset="-128"/>
              </a:rPr>
              <a:pPr defTabSz="457200" fontAlgn="base">
                <a:spcBef>
                  <a:spcPct val="0"/>
                </a:spcBef>
                <a:spcAft>
                  <a:spcPct val="0"/>
                </a:spcAft>
              </a:pPr>
              <a:t>‹#›</a:t>
            </a:fld>
            <a:endParaRPr lang="en-US" sz="1200">
              <a:solidFill>
                <a:srgbClr val="898989"/>
              </a:solidFill>
              <a:latin typeface="Helvetica Light" charset="0"/>
              <a:ea typeface="MS PGothic" panose="020B0600070205080204" pitchFamily="34" charset="-128"/>
            </a:endParaRPr>
          </a:p>
        </p:txBody>
      </p:sp>
    </p:spTree>
    <p:extLst>
      <p:ext uri="{BB962C8B-B14F-4D97-AF65-F5344CB8AC3E}">
        <p14:creationId xmlns:p14="http://schemas.microsoft.com/office/powerpoint/2010/main" val="53099093"/>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opic 1">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Tree>
    <p:extLst>
      <p:ext uri="{BB962C8B-B14F-4D97-AF65-F5344CB8AC3E}">
        <p14:creationId xmlns:p14="http://schemas.microsoft.com/office/powerpoint/2010/main" val="413150164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304800"/>
          </a:xfrm>
          <a:prstGeom prst="rect">
            <a:avLst/>
          </a:prstGeom>
          <a:noFill/>
          <a:ln w="9525">
            <a:noFill/>
            <a:miter lim="800000"/>
            <a:headEnd/>
            <a:tailEnd/>
          </a:ln>
        </p:spPr>
        <p:txBody>
          <a:bodyPr anchor="ctr"/>
          <a:lstStyle/>
          <a:p>
            <a:pPr algn="ctr" defTabSz="457200">
              <a:defRPr/>
            </a:pPr>
            <a:r>
              <a:rPr lang="en-US" sz="1200" dirty="0">
                <a:solidFill>
                  <a:prstClr val="black">
                    <a:lumMod val="50000"/>
                    <a:lumOff val="50000"/>
                  </a:prstClr>
                </a:solidFill>
                <a:latin typeface="Helvetica Light"/>
                <a:ea typeface="MS PGothic" panose="020B0600070205080204" pitchFamily="34" charset="-128"/>
                <a:cs typeface="Helvetica Light"/>
              </a:rPr>
              <a:t>Introduction</a:t>
            </a:r>
          </a:p>
        </p:txBody>
      </p:sp>
      <p:sp>
        <p:nvSpPr>
          <p:cNvPr id="4" name="Rectangle 3"/>
          <p:cNvSpPr>
            <a:spLocks noChangeArrowheads="1"/>
          </p:cNvSpPr>
          <p:nvPr userDrawn="1"/>
        </p:nvSpPr>
        <p:spPr bwMode="auto">
          <a:xfrm>
            <a:off x="18288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Idealized model</a:t>
            </a:r>
          </a:p>
        </p:txBody>
      </p:sp>
      <p:sp>
        <p:nvSpPr>
          <p:cNvPr id="5" name="Rectangle 4"/>
          <p:cNvSpPr>
            <a:spLocks noChangeArrowheads="1"/>
          </p:cNvSpPr>
          <p:nvPr userDrawn="1"/>
        </p:nvSpPr>
        <p:spPr bwMode="auto">
          <a:xfrm>
            <a:off x="36576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Peak CAPE scaling</a:t>
            </a:r>
            <a:endParaRPr lang="en-US" sz="1200" dirty="0">
              <a:solidFill>
                <a:srgbClr val="7F7F7F"/>
              </a:solidFill>
              <a:latin typeface="Helvetica Light" charset="0"/>
            </a:endParaRPr>
          </a:p>
        </p:txBody>
      </p:sp>
      <p:sp>
        <p:nvSpPr>
          <p:cNvPr id="6" name="Rectangle 5"/>
          <p:cNvSpPr>
            <a:spLocks noChangeArrowheads="1"/>
          </p:cNvSpPr>
          <p:nvPr userDrawn="1"/>
        </p:nvSpPr>
        <p:spPr bwMode="auto">
          <a:xfrm>
            <a:off x="54864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Times and parameters</a:t>
            </a:r>
            <a:endParaRPr lang="en-US" sz="1200" dirty="0">
              <a:solidFill>
                <a:srgbClr val="7F7F7F"/>
              </a:solidFill>
              <a:latin typeface="Helvetica Light" charset="0"/>
            </a:endParaRPr>
          </a:p>
        </p:txBody>
      </p:sp>
      <p:sp>
        <p:nvSpPr>
          <p:cNvPr id="7" name="Rectangle 6"/>
          <p:cNvSpPr>
            <a:spLocks noChangeArrowheads="1"/>
          </p:cNvSpPr>
          <p:nvPr userDrawn="1"/>
        </p:nvSpPr>
        <p:spPr bwMode="auto">
          <a:xfrm>
            <a:off x="7315200" y="0"/>
            <a:ext cx="1828800" cy="304800"/>
          </a:xfrm>
          <a:prstGeom prst="rect">
            <a:avLst/>
          </a:prstGeom>
          <a:solidFill>
            <a:srgbClr val="DDE3E4"/>
          </a:solidFill>
          <a:ln w="9525">
            <a:solidFill>
              <a:srgbClr val="E9F5F4"/>
            </a:solidFill>
            <a:miter lim="800000"/>
            <a:headEnd/>
            <a:tailEnd/>
          </a:ln>
        </p:spPr>
        <p:txBody>
          <a:bodyPr anchor="ctr"/>
          <a:lstStyle/>
          <a:p>
            <a:pPr algn="ctr" defTabSz="457200">
              <a:defRPr/>
            </a:pPr>
            <a:r>
              <a:rPr lang="en-US" sz="1200" dirty="0" smtClean="0">
                <a:solidFill>
                  <a:prstClr val="black">
                    <a:lumMod val="50000"/>
                    <a:lumOff val="50000"/>
                  </a:prstClr>
                </a:solidFill>
                <a:latin typeface="Helvetica Light"/>
                <a:ea typeface="MS PGothic" panose="020B0600070205080204" pitchFamily="34" charset="-128"/>
                <a:cs typeface="Helvetica Light"/>
              </a:rPr>
              <a:t>Next steps</a:t>
            </a:r>
            <a:endParaRPr lang="en-US" sz="1200" dirty="0">
              <a:solidFill>
                <a:prstClr val="black">
                  <a:lumMod val="50000"/>
                  <a:lumOff val="50000"/>
                </a:prstClr>
              </a:solidFill>
              <a:latin typeface="Helvetica Light"/>
              <a:ea typeface="MS PGothic" panose="020B0600070205080204" pitchFamily="34" charset="-128"/>
              <a:cs typeface="Helvetica Light"/>
            </a:endParaRPr>
          </a:p>
        </p:txBody>
      </p:sp>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0485544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opic 2">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304800"/>
          </a:xfrm>
          <a:prstGeom prst="rect">
            <a:avLst/>
          </a:prstGeom>
          <a:solidFill>
            <a:srgbClr val="DDE3E4"/>
          </a:solidFill>
          <a:ln w="9525">
            <a:solidFill>
              <a:srgbClr val="E9F5F4"/>
            </a:solidFill>
            <a:miter lim="800000"/>
            <a:headEnd/>
            <a:tailEnd/>
          </a:ln>
        </p:spPr>
        <p:txBody>
          <a:bodyPr anchor="ctr"/>
          <a:lstStyle/>
          <a:p>
            <a:pPr algn="ctr" defTabSz="457200">
              <a:defRPr/>
            </a:pPr>
            <a:r>
              <a:rPr lang="en-US" sz="1200" dirty="0">
                <a:solidFill>
                  <a:prstClr val="black">
                    <a:lumMod val="50000"/>
                    <a:lumOff val="50000"/>
                  </a:prstClr>
                </a:solidFill>
                <a:latin typeface="Helvetica Light"/>
                <a:ea typeface="MS PGothic" panose="020B0600070205080204" pitchFamily="34" charset="-128"/>
                <a:cs typeface="Helvetica Light"/>
              </a:rPr>
              <a:t>Introduction</a:t>
            </a:r>
          </a:p>
        </p:txBody>
      </p:sp>
      <p:sp>
        <p:nvSpPr>
          <p:cNvPr id="5" name="Rectangle 4"/>
          <p:cNvSpPr>
            <a:spLocks noChangeArrowheads="1"/>
          </p:cNvSpPr>
          <p:nvPr userDrawn="1"/>
        </p:nvSpPr>
        <p:spPr bwMode="auto">
          <a:xfrm>
            <a:off x="3657600" y="0"/>
            <a:ext cx="1828800" cy="304800"/>
          </a:xfrm>
          <a:prstGeom prst="rect">
            <a:avLst/>
          </a:prstGeom>
          <a:noFill/>
          <a:ln w="9525">
            <a:no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Peak CAPE scaling</a:t>
            </a:r>
            <a:endParaRPr lang="en-US" sz="1200" dirty="0">
              <a:solidFill>
                <a:srgbClr val="7F7F7F"/>
              </a:solidFill>
              <a:latin typeface="Helvetica Light" charset="0"/>
            </a:endParaRPr>
          </a:p>
        </p:txBody>
      </p:sp>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
        <p:nvSpPr>
          <p:cNvPr id="12" name="Rectangle 11"/>
          <p:cNvSpPr>
            <a:spLocks noChangeArrowheads="1"/>
          </p:cNvSpPr>
          <p:nvPr userDrawn="1"/>
        </p:nvSpPr>
        <p:spPr bwMode="auto">
          <a:xfrm>
            <a:off x="18288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Idealized model</a:t>
            </a:r>
          </a:p>
        </p:txBody>
      </p:sp>
      <p:sp>
        <p:nvSpPr>
          <p:cNvPr id="13" name="Rectangle 12"/>
          <p:cNvSpPr>
            <a:spLocks noChangeArrowheads="1"/>
          </p:cNvSpPr>
          <p:nvPr userDrawn="1"/>
        </p:nvSpPr>
        <p:spPr bwMode="auto">
          <a:xfrm>
            <a:off x="54864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Times and parameters</a:t>
            </a:r>
            <a:endParaRPr lang="en-US" sz="1200" dirty="0">
              <a:solidFill>
                <a:srgbClr val="7F7F7F"/>
              </a:solidFill>
              <a:latin typeface="Helvetica Light" charset="0"/>
            </a:endParaRPr>
          </a:p>
        </p:txBody>
      </p:sp>
      <p:sp>
        <p:nvSpPr>
          <p:cNvPr id="14" name="Rectangle 13"/>
          <p:cNvSpPr>
            <a:spLocks noChangeArrowheads="1"/>
          </p:cNvSpPr>
          <p:nvPr userDrawn="1"/>
        </p:nvSpPr>
        <p:spPr bwMode="auto">
          <a:xfrm>
            <a:off x="7315200" y="0"/>
            <a:ext cx="1828800" cy="304800"/>
          </a:xfrm>
          <a:prstGeom prst="rect">
            <a:avLst/>
          </a:prstGeom>
          <a:solidFill>
            <a:srgbClr val="DDE3E4"/>
          </a:solidFill>
          <a:ln w="9525">
            <a:solidFill>
              <a:srgbClr val="E9F5F4"/>
            </a:solidFill>
            <a:miter lim="800000"/>
            <a:headEnd/>
            <a:tailEnd/>
          </a:ln>
        </p:spPr>
        <p:txBody>
          <a:bodyPr anchor="ctr"/>
          <a:lstStyle/>
          <a:p>
            <a:pPr algn="ctr" defTabSz="457200">
              <a:defRPr/>
            </a:pPr>
            <a:r>
              <a:rPr lang="en-US" sz="1200" dirty="0" smtClean="0">
                <a:solidFill>
                  <a:prstClr val="black">
                    <a:lumMod val="50000"/>
                    <a:lumOff val="50000"/>
                  </a:prstClr>
                </a:solidFill>
                <a:latin typeface="Helvetica Light"/>
                <a:ea typeface="MS PGothic" panose="020B0600070205080204" pitchFamily="34" charset="-128"/>
                <a:cs typeface="Helvetica Light"/>
              </a:rPr>
              <a:t>Next steps</a:t>
            </a:r>
          </a:p>
        </p:txBody>
      </p:sp>
    </p:spTree>
    <p:extLst>
      <p:ext uri="{BB962C8B-B14F-4D97-AF65-F5344CB8AC3E}">
        <p14:creationId xmlns:p14="http://schemas.microsoft.com/office/powerpoint/2010/main" val="322493332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opic 3">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304800"/>
          </a:xfrm>
          <a:prstGeom prst="rect">
            <a:avLst/>
          </a:prstGeom>
          <a:solidFill>
            <a:srgbClr val="DDE3E4"/>
          </a:solidFill>
          <a:ln w="9525">
            <a:solidFill>
              <a:srgbClr val="E9F5F4"/>
            </a:solidFill>
            <a:miter lim="800000"/>
            <a:headEnd/>
            <a:tailEnd/>
          </a:ln>
        </p:spPr>
        <p:txBody>
          <a:bodyPr anchor="ctr"/>
          <a:lstStyle/>
          <a:p>
            <a:pPr algn="ctr" defTabSz="457200">
              <a:defRPr/>
            </a:pPr>
            <a:r>
              <a:rPr lang="en-US" sz="1200" dirty="0">
                <a:solidFill>
                  <a:prstClr val="black">
                    <a:lumMod val="50000"/>
                    <a:lumOff val="50000"/>
                  </a:prstClr>
                </a:solidFill>
                <a:latin typeface="Helvetica Light"/>
                <a:ea typeface="MS PGothic" panose="020B0600070205080204" pitchFamily="34" charset="-128"/>
                <a:cs typeface="Helvetica Light"/>
              </a:rPr>
              <a:t>Introduction</a:t>
            </a:r>
          </a:p>
        </p:txBody>
      </p:sp>
      <p:sp>
        <p:nvSpPr>
          <p:cNvPr id="6" name="Rectangle 5"/>
          <p:cNvSpPr>
            <a:spLocks noChangeArrowheads="1"/>
          </p:cNvSpPr>
          <p:nvPr userDrawn="1"/>
        </p:nvSpPr>
        <p:spPr bwMode="auto">
          <a:xfrm>
            <a:off x="5486400" y="0"/>
            <a:ext cx="1828800" cy="304800"/>
          </a:xfrm>
          <a:prstGeom prst="rect">
            <a:avLst/>
          </a:prstGeom>
          <a:noFill/>
          <a:ln w="9525">
            <a:no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Times and parameters</a:t>
            </a:r>
            <a:endParaRPr lang="en-US" sz="1200" dirty="0">
              <a:solidFill>
                <a:srgbClr val="7F7F7F"/>
              </a:solidFill>
              <a:latin typeface="Helvetica Light" charset="0"/>
            </a:endParaRPr>
          </a:p>
        </p:txBody>
      </p:sp>
      <p:sp>
        <p:nvSpPr>
          <p:cNvPr id="7" name="Rectangle 6"/>
          <p:cNvSpPr>
            <a:spLocks noChangeArrowheads="1"/>
          </p:cNvSpPr>
          <p:nvPr userDrawn="1"/>
        </p:nvSpPr>
        <p:spPr bwMode="auto">
          <a:xfrm>
            <a:off x="7315200" y="0"/>
            <a:ext cx="1828800" cy="304800"/>
          </a:xfrm>
          <a:prstGeom prst="rect">
            <a:avLst/>
          </a:prstGeom>
          <a:solidFill>
            <a:srgbClr val="DDE3E4"/>
          </a:solidFill>
          <a:ln w="9525">
            <a:solidFill>
              <a:srgbClr val="E9F5F4"/>
            </a:solidFill>
            <a:miter lim="800000"/>
            <a:headEnd/>
            <a:tailEnd/>
          </a:ln>
        </p:spPr>
        <p:txBody>
          <a:bodyPr anchor="ctr"/>
          <a:lstStyle/>
          <a:p>
            <a:pPr algn="ctr" defTabSz="457200">
              <a:defRPr/>
            </a:pPr>
            <a:r>
              <a:rPr lang="en-US" sz="1200" dirty="0" smtClean="0">
                <a:solidFill>
                  <a:prstClr val="black">
                    <a:lumMod val="50000"/>
                    <a:lumOff val="50000"/>
                  </a:prstClr>
                </a:solidFill>
                <a:latin typeface="Helvetica Light"/>
                <a:ea typeface="MS PGothic" panose="020B0600070205080204" pitchFamily="34" charset="-128"/>
                <a:cs typeface="Helvetica Light"/>
              </a:rPr>
              <a:t>Next steps</a:t>
            </a:r>
            <a:endParaRPr lang="en-US" sz="1200" dirty="0">
              <a:solidFill>
                <a:prstClr val="black">
                  <a:lumMod val="50000"/>
                  <a:lumOff val="50000"/>
                </a:prstClr>
              </a:solidFill>
              <a:latin typeface="Helvetica Light"/>
              <a:ea typeface="MS PGothic" panose="020B0600070205080204" pitchFamily="34" charset="-128"/>
              <a:cs typeface="Helvetica Light"/>
            </a:endParaRPr>
          </a:p>
        </p:txBody>
      </p:sp>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
        <p:nvSpPr>
          <p:cNvPr id="12" name="Rectangle 11"/>
          <p:cNvSpPr>
            <a:spLocks noChangeArrowheads="1"/>
          </p:cNvSpPr>
          <p:nvPr userDrawn="1"/>
        </p:nvSpPr>
        <p:spPr bwMode="auto">
          <a:xfrm>
            <a:off x="18288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Idealized model</a:t>
            </a:r>
          </a:p>
        </p:txBody>
      </p:sp>
      <p:sp>
        <p:nvSpPr>
          <p:cNvPr id="13" name="Rectangle 12"/>
          <p:cNvSpPr>
            <a:spLocks noChangeArrowheads="1"/>
          </p:cNvSpPr>
          <p:nvPr userDrawn="1"/>
        </p:nvSpPr>
        <p:spPr bwMode="auto">
          <a:xfrm>
            <a:off x="36576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Peak CAPE scaling</a:t>
            </a:r>
            <a:endParaRPr lang="en-US" sz="1200" dirty="0">
              <a:solidFill>
                <a:srgbClr val="7F7F7F"/>
              </a:solidFill>
              <a:latin typeface="Helvetica Light" charset="0"/>
            </a:endParaRPr>
          </a:p>
        </p:txBody>
      </p:sp>
    </p:spTree>
    <p:extLst>
      <p:ext uri="{BB962C8B-B14F-4D97-AF65-F5344CB8AC3E}">
        <p14:creationId xmlns:p14="http://schemas.microsoft.com/office/powerpoint/2010/main" val="63808022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nclusions">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304800"/>
          </a:xfrm>
          <a:prstGeom prst="rect">
            <a:avLst/>
          </a:prstGeom>
          <a:solidFill>
            <a:srgbClr val="DDE3E4"/>
          </a:solidFill>
          <a:ln w="9525">
            <a:solidFill>
              <a:srgbClr val="E9F5F4"/>
            </a:solidFill>
            <a:miter lim="800000"/>
            <a:headEnd/>
            <a:tailEnd/>
          </a:ln>
        </p:spPr>
        <p:txBody>
          <a:bodyPr anchor="ctr"/>
          <a:lstStyle/>
          <a:p>
            <a:pPr algn="ctr" defTabSz="457200">
              <a:defRPr/>
            </a:pPr>
            <a:r>
              <a:rPr lang="en-US" sz="1200" dirty="0">
                <a:solidFill>
                  <a:prstClr val="black">
                    <a:lumMod val="50000"/>
                    <a:lumOff val="50000"/>
                  </a:prstClr>
                </a:solidFill>
                <a:latin typeface="Helvetica Light"/>
                <a:ea typeface="MS PGothic" panose="020B0600070205080204" pitchFamily="34" charset="-128"/>
                <a:cs typeface="Helvetica Light"/>
              </a:rPr>
              <a:t>Introduction</a:t>
            </a:r>
          </a:p>
        </p:txBody>
      </p:sp>
      <p:sp>
        <p:nvSpPr>
          <p:cNvPr id="7" name="Rectangle 6"/>
          <p:cNvSpPr>
            <a:spLocks noChangeArrowheads="1"/>
          </p:cNvSpPr>
          <p:nvPr userDrawn="1"/>
        </p:nvSpPr>
        <p:spPr bwMode="auto">
          <a:xfrm>
            <a:off x="7315200" y="0"/>
            <a:ext cx="1828800" cy="304800"/>
          </a:xfrm>
          <a:prstGeom prst="rect">
            <a:avLst/>
          </a:prstGeom>
          <a:noFill/>
          <a:ln w="9525">
            <a:noFill/>
            <a:miter lim="800000"/>
            <a:headEnd/>
            <a:tailEnd/>
          </a:ln>
        </p:spPr>
        <p:txBody>
          <a:bodyPr anchor="ctr"/>
          <a:lstStyle/>
          <a:p>
            <a:pPr algn="ctr" defTabSz="457200">
              <a:defRPr/>
            </a:pPr>
            <a:r>
              <a:rPr lang="en-US" sz="1200" dirty="0" smtClean="0">
                <a:solidFill>
                  <a:prstClr val="black">
                    <a:lumMod val="50000"/>
                    <a:lumOff val="50000"/>
                  </a:prstClr>
                </a:solidFill>
                <a:latin typeface="Helvetica Light"/>
                <a:ea typeface="MS PGothic" panose="020B0600070205080204" pitchFamily="34" charset="-128"/>
                <a:cs typeface="Helvetica Light"/>
              </a:rPr>
              <a:t>Next steps</a:t>
            </a:r>
            <a:endParaRPr lang="en-US" sz="1200" dirty="0">
              <a:solidFill>
                <a:prstClr val="black">
                  <a:lumMod val="50000"/>
                  <a:lumOff val="50000"/>
                </a:prstClr>
              </a:solidFill>
              <a:latin typeface="Helvetica Light"/>
              <a:ea typeface="MS PGothic" panose="020B0600070205080204" pitchFamily="34" charset="-128"/>
              <a:cs typeface="Helvetica Light"/>
            </a:endParaRPr>
          </a:p>
        </p:txBody>
      </p:sp>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
        <p:nvSpPr>
          <p:cNvPr id="12" name="Rectangle 11"/>
          <p:cNvSpPr>
            <a:spLocks noChangeArrowheads="1"/>
          </p:cNvSpPr>
          <p:nvPr userDrawn="1"/>
        </p:nvSpPr>
        <p:spPr bwMode="auto">
          <a:xfrm>
            <a:off x="18288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Idealized model</a:t>
            </a:r>
          </a:p>
        </p:txBody>
      </p:sp>
      <p:sp>
        <p:nvSpPr>
          <p:cNvPr id="13" name="Rectangle 12"/>
          <p:cNvSpPr>
            <a:spLocks noChangeArrowheads="1"/>
          </p:cNvSpPr>
          <p:nvPr userDrawn="1"/>
        </p:nvSpPr>
        <p:spPr bwMode="auto">
          <a:xfrm>
            <a:off x="36576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Peak CAPE scaling</a:t>
            </a:r>
            <a:endParaRPr lang="en-US" sz="1200" dirty="0">
              <a:solidFill>
                <a:srgbClr val="7F7F7F"/>
              </a:solidFill>
              <a:latin typeface="Helvetica Light" charset="0"/>
            </a:endParaRPr>
          </a:p>
        </p:txBody>
      </p:sp>
      <p:sp>
        <p:nvSpPr>
          <p:cNvPr id="14" name="Rectangle 13"/>
          <p:cNvSpPr>
            <a:spLocks noChangeArrowheads="1"/>
          </p:cNvSpPr>
          <p:nvPr userDrawn="1"/>
        </p:nvSpPr>
        <p:spPr bwMode="auto">
          <a:xfrm>
            <a:off x="54864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Times and parameters</a:t>
            </a:r>
            <a:endParaRPr lang="en-US" sz="1200" dirty="0">
              <a:solidFill>
                <a:srgbClr val="7F7F7F"/>
              </a:solidFill>
              <a:latin typeface="Helvetica Light" charset="0"/>
            </a:endParaRPr>
          </a:p>
        </p:txBody>
      </p:sp>
    </p:spTree>
    <p:extLst>
      <p:ext uri="{BB962C8B-B14F-4D97-AF65-F5344CB8AC3E}">
        <p14:creationId xmlns:p14="http://schemas.microsoft.com/office/powerpoint/2010/main" val="7821903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Misc no tab">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304800"/>
          </a:xfrm>
          <a:prstGeom prst="rect">
            <a:avLst/>
          </a:prstGeom>
          <a:solidFill>
            <a:srgbClr val="DDE3E4"/>
          </a:solidFill>
          <a:ln w="9525">
            <a:solidFill>
              <a:srgbClr val="E9F5F4"/>
            </a:solidFill>
            <a:miter lim="800000"/>
            <a:headEnd/>
            <a:tailEnd/>
          </a:ln>
        </p:spPr>
        <p:txBody>
          <a:bodyPr anchor="ctr"/>
          <a:lstStyle/>
          <a:p>
            <a:pPr algn="ctr" defTabSz="457200">
              <a:defRPr/>
            </a:pPr>
            <a:r>
              <a:rPr lang="en-US" sz="1200" dirty="0">
                <a:solidFill>
                  <a:prstClr val="black">
                    <a:lumMod val="50000"/>
                    <a:lumOff val="50000"/>
                  </a:prstClr>
                </a:solidFill>
                <a:latin typeface="Helvetica Light"/>
                <a:ea typeface="MS PGothic" panose="020B0600070205080204" pitchFamily="34" charset="-128"/>
                <a:cs typeface="Helvetica Light"/>
              </a:rPr>
              <a:t>Introduction</a:t>
            </a:r>
          </a:p>
        </p:txBody>
      </p:sp>
      <p:sp>
        <p:nvSpPr>
          <p:cNvPr id="7" name="Rectangle 6"/>
          <p:cNvSpPr>
            <a:spLocks noChangeArrowheads="1"/>
          </p:cNvSpPr>
          <p:nvPr userDrawn="1"/>
        </p:nvSpPr>
        <p:spPr bwMode="auto">
          <a:xfrm>
            <a:off x="7315200" y="0"/>
            <a:ext cx="1828800" cy="304800"/>
          </a:xfrm>
          <a:prstGeom prst="rect">
            <a:avLst/>
          </a:prstGeom>
          <a:solidFill>
            <a:srgbClr val="DDE3E4"/>
          </a:solidFill>
          <a:ln w="9525">
            <a:solidFill>
              <a:srgbClr val="E9F5F4"/>
            </a:solidFill>
            <a:miter lim="800000"/>
            <a:headEnd/>
            <a:tailEnd/>
          </a:ln>
        </p:spPr>
        <p:txBody>
          <a:bodyPr anchor="ctr"/>
          <a:lstStyle/>
          <a:p>
            <a:pPr algn="ctr" defTabSz="457200">
              <a:defRPr/>
            </a:pPr>
            <a:r>
              <a:rPr lang="en-US" sz="1200" dirty="0" smtClean="0">
                <a:solidFill>
                  <a:prstClr val="black">
                    <a:lumMod val="50000"/>
                    <a:lumOff val="50000"/>
                  </a:prstClr>
                </a:solidFill>
                <a:latin typeface="Helvetica Light"/>
                <a:ea typeface="MS PGothic" panose="020B0600070205080204" pitchFamily="34" charset="-128"/>
                <a:cs typeface="Helvetica Light"/>
              </a:rPr>
              <a:t>Next steps</a:t>
            </a:r>
            <a:endParaRPr lang="en-US" sz="1200" dirty="0">
              <a:solidFill>
                <a:prstClr val="black">
                  <a:lumMod val="50000"/>
                  <a:lumOff val="50000"/>
                </a:prstClr>
              </a:solidFill>
              <a:latin typeface="Helvetica Light"/>
              <a:ea typeface="MS PGothic" panose="020B0600070205080204" pitchFamily="34" charset="-128"/>
              <a:cs typeface="Helvetica Light"/>
            </a:endParaRPr>
          </a:p>
        </p:txBody>
      </p:sp>
      <p:sp>
        <p:nvSpPr>
          <p:cNvPr id="2" name="Title 1"/>
          <p:cNvSpPr>
            <a:spLocks noGrp="1"/>
          </p:cNvSpPr>
          <p:nvPr>
            <p:ph type="title"/>
          </p:nvPr>
        </p:nvSpPr>
        <p:spPr>
          <a:xfrm>
            <a:off x="628650" y="365126"/>
            <a:ext cx="7886700" cy="1325563"/>
          </a:xfrm>
          <a:prstGeom prst="rect">
            <a:avLst/>
          </a:prstGeom>
        </p:spPr>
        <p:txBody>
          <a:bodyPr/>
          <a:lstStyle>
            <a:lvl1pPr>
              <a:defRPr>
                <a:latin typeface="Helvetica"/>
                <a:cs typeface="Helvetica"/>
              </a:defRPr>
            </a:lvl1pPr>
          </a:lstStyle>
          <a:p>
            <a:r>
              <a:rPr lang="en-US" smtClean="0"/>
              <a:t>Click to edit Master title style</a:t>
            </a:r>
            <a:endParaRPr lang="en-US"/>
          </a:p>
        </p:txBody>
      </p:sp>
      <p:sp>
        <p:nvSpPr>
          <p:cNvPr id="12" name="Rectangle 11"/>
          <p:cNvSpPr>
            <a:spLocks noChangeArrowheads="1"/>
          </p:cNvSpPr>
          <p:nvPr userDrawn="1"/>
        </p:nvSpPr>
        <p:spPr bwMode="auto">
          <a:xfrm>
            <a:off x="18288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Idealized model</a:t>
            </a:r>
          </a:p>
        </p:txBody>
      </p:sp>
      <p:sp>
        <p:nvSpPr>
          <p:cNvPr id="13" name="Rectangle 12"/>
          <p:cNvSpPr>
            <a:spLocks noChangeArrowheads="1"/>
          </p:cNvSpPr>
          <p:nvPr userDrawn="1"/>
        </p:nvSpPr>
        <p:spPr bwMode="auto">
          <a:xfrm>
            <a:off x="36576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Peak CAPE scaling</a:t>
            </a:r>
            <a:endParaRPr lang="en-US" sz="1200" dirty="0">
              <a:solidFill>
                <a:srgbClr val="7F7F7F"/>
              </a:solidFill>
              <a:latin typeface="Helvetica Light" charset="0"/>
            </a:endParaRPr>
          </a:p>
        </p:txBody>
      </p:sp>
      <p:sp>
        <p:nvSpPr>
          <p:cNvPr id="14" name="Rectangle 13"/>
          <p:cNvSpPr>
            <a:spLocks noChangeArrowheads="1"/>
          </p:cNvSpPr>
          <p:nvPr userDrawn="1"/>
        </p:nvSpPr>
        <p:spPr bwMode="auto">
          <a:xfrm>
            <a:off x="5486400" y="0"/>
            <a:ext cx="1828800" cy="304800"/>
          </a:xfrm>
          <a:prstGeom prst="rect">
            <a:avLst/>
          </a:prstGeom>
          <a:solidFill>
            <a:srgbClr val="DDE3E4"/>
          </a:solidFill>
          <a:ln w="9525">
            <a:solidFill>
              <a:srgbClr val="E9F5F4"/>
            </a:solidFill>
            <a:miter lim="800000"/>
            <a:headEnd/>
            <a:tailEnd/>
          </a:ln>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pPr>
            <a:r>
              <a:rPr lang="en-US" sz="1200" dirty="0" smtClean="0">
                <a:solidFill>
                  <a:srgbClr val="7F7F7F"/>
                </a:solidFill>
                <a:latin typeface="Helvetica Light" charset="0"/>
              </a:rPr>
              <a:t>Times and parameters</a:t>
            </a:r>
            <a:endParaRPr lang="en-US" sz="1200" dirty="0">
              <a:solidFill>
                <a:srgbClr val="7F7F7F"/>
              </a:solidFill>
              <a:latin typeface="Helvetica Light" charset="0"/>
            </a:endParaRPr>
          </a:p>
        </p:txBody>
      </p:sp>
    </p:spTree>
    <p:extLst>
      <p:ext uri="{BB962C8B-B14F-4D97-AF65-F5344CB8AC3E}">
        <p14:creationId xmlns:p14="http://schemas.microsoft.com/office/powerpoint/2010/main" val="387802381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C83CC-6EBE-4277-9967-ED03951E0F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22992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DE4FC-66A1-4A33-9A5D-F081C996BD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50632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B0594-5C7E-4F01-9382-E8A922218D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0742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1B678D-E118-4260-9F5F-8340B65535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911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DA9A1A-1E58-479E-9EBE-D418E3BA88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9140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55346F-D03C-409E-BFD2-2B9C8802A4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13501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7528F9-8C0C-4F67-AAAC-6ED4614C6E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6844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ACC4E6-0624-4292-ABD5-C6515408B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44946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CC322-9263-409A-AA27-05EB3A105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365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FCE9BF-6142-472F-B946-F1806E9291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22472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BA128-9DAE-4480-AC85-EA0844C6FD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3391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B3549D-5C82-4F48-B81C-E15E01651A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99488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C83CC-6EBE-4277-9967-ED03951E0F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05465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DE4FC-66A1-4A33-9A5D-F081C996BD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63031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DB0594-5C7E-4F01-9382-E8A922218D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88348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1B678D-E118-4260-9F5F-8340B65535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49176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DA9A1A-1E58-479E-9EBE-D418E3BA88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72932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B55346F-D03C-409E-BFD2-2B9C8802A4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82490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7528F9-8C0C-4F67-AAAC-6ED4614C6E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852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ACC4E6-0624-4292-ABD5-C6515408B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03593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1CC322-9263-409A-AA27-05EB3A1057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59162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FCE9BF-6142-472F-B946-F1806E9291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8497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BA128-9DAE-4480-AC85-EA0844C6FD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92603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B3549D-5C82-4F48-B81C-E15E01651A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429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6.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10/5/2018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7" r:id="rId12"/>
    <p:sldLayoutId id="2147483712" r:id="rId13"/>
    <p:sldLayoutId id="2147483713" r:id="rId14"/>
    <p:sldLayoutId id="2147483714" r:id="rId15"/>
    <p:sldLayoutId id="2147483715" r:id="rId16"/>
    <p:sldLayoutId id="2147483716"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E854C6D-CAFB-4DD4-B8AC-1B8170978C0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4406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E854C6D-CAFB-4DD4-B8AC-1B8170978C0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579325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E854C6D-CAFB-4DD4-B8AC-1B8170978C0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319979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49659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E854C6D-CAFB-4DD4-B8AC-1B8170978C0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0830357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E854C6D-CAFB-4DD4-B8AC-1B8170978C0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560096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26.wmf"/><Relationship Id="rId2" Type="http://schemas.openxmlformats.org/officeDocument/2006/relationships/slideLayout" Target="../slideLayouts/slideLayout6.xml"/><Relationship Id="rId16" Type="http://schemas.openxmlformats.org/officeDocument/2006/relationships/image" Target="../media/image28.wmf"/><Relationship Id="rId1" Type="http://schemas.openxmlformats.org/officeDocument/2006/relationships/vmlDrawing" Target="../drawings/vmlDrawing2.vml"/><Relationship Id="rId6" Type="http://schemas.openxmlformats.org/officeDocument/2006/relationships/image" Target="../media/image23.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5.bin"/><Relationship Id="rId14" Type="http://schemas.openxmlformats.org/officeDocument/2006/relationships/image" Target="../media/image27.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9.wmf"/></Relationships>
</file>

<file path=ppt/slides/_rels/slide29.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34.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1.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13.bin"/><Relationship Id="rId14" Type="http://schemas.openxmlformats.org/officeDocument/2006/relationships/image" Target="../media/image35.wmf"/></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7.wmf"/><Relationship Id="rId5" Type="http://schemas.openxmlformats.org/officeDocument/2006/relationships/oleObject" Target="../embeddings/oleObject17.bin"/><Relationship Id="rId4" Type="http://schemas.openxmlformats.org/officeDocument/2006/relationships/image" Target="../media/image3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40.wmf"/><Relationship Id="rId5" Type="http://schemas.openxmlformats.org/officeDocument/2006/relationships/oleObject" Target="../embeddings/oleObject21.bin"/><Relationship Id="rId4" Type="http://schemas.openxmlformats.org/officeDocument/2006/relationships/image" Target="../media/image37.wmf"/></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4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1.emf"/></Relationships>
</file>

<file path=ppt/slides/_rels/slide46.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t="-8000" b="-8000"/>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1143000" y="1070263"/>
            <a:ext cx="6858000" cy="1826636"/>
          </a:xfrm>
        </p:spPr>
        <p:txBody>
          <a:bodyPr>
            <a:normAutofit/>
          </a:bodyPr>
          <a:lstStyle/>
          <a:p>
            <a:r>
              <a:rPr lang="en-US" dirty="0" smtClean="0">
                <a:solidFill>
                  <a:srgbClr val="0000FF"/>
                </a:solidFill>
              </a:rPr>
              <a:t>Severe Thunderstorms and Climate </a:t>
            </a:r>
            <a:endParaRPr lang="en-US" dirty="0">
              <a:solidFill>
                <a:srgbClr val="0000FF"/>
              </a:solidFill>
            </a:endParaRPr>
          </a:p>
        </p:txBody>
      </p:sp>
      <p:sp>
        <p:nvSpPr>
          <p:cNvPr id="6" name="Content Placeholder 5"/>
          <p:cNvSpPr>
            <a:spLocks noGrp="1"/>
          </p:cNvSpPr>
          <p:nvPr>
            <p:ph type="subTitle" idx="1"/>
          </p:nvPr>
        </p:nvSpPr>
        <p:spPr>
          <a:xfrm>
            <a:off x="1143000" y="3602037"/>
            <a:ext cx="6858000" cy="2039637"/>
          </a:xfrm>
        </p:spPr>
        <p:txBody>
          <a:bodyPr>
            <a:normAutofit lnSpcReduction="10000"/>
          </a:bodyPr>
          <a:lstStyle/>
          <a:p>
            <a:r>
              <a:rPr lang="en-US" dirty="0" smtClean="0"/>
              <a:t> </a:t>
            </a:r>
          </a:p>
          <a:p>
            <a:r>
              <a:rPr lang="en-US" sz="2800" dirty="0"/>
              <a:t>Vince </a:t>
            </a:r>
            <a:r>
              <a:rPr lang="en-US" sz="2800" dirty="0" err="1"/>
              <a:t>Agard</a:t>
            </a:r>
            <a:r>
              <a:rPr lang="en-US" sz="2800" dirty="0"/>
              <a:t> </a:t>
            </a:r>
            <a:r>
              <a:rPr lang="en-US" sz="2800" dirty="0" smtClean="0"/>
              <a:t>and Kerry Emanuel</a:t>
            </a:r>
          </a:p>
          <a:p>
            <a:r>
              <a:rPr lang="en-US" sz="2800" dirty="0" smtClean="0"/>
              <a:t>Program in Atmospheres, Oceans, and Climate</a:t>
            </a:r>
          </a:p>
          <a:p>
            <a:r>
              <a:rPr lang="en-US" sz="2800" dirty="0" smtClean="0"/>
              <a:t>MIT</a:t>
            </a:r>
          </a:p>
          <a:p>
            <a:endParaRPr lang="en-US" sz="2800" dirty="0"/>
          </a:p>
        </p:txBody>
      </p:sp>
    </p:spTree>
    <p:extLst>
      <p:ext uri="{BB962C8B-B14F-4D97-AF65-F5344CB8AC3E}">
        <p14:creationId xmlns:p14="http://schemas.microsoft.com/office/powerpoint/2010/main" val="3318076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864"/>
          <a:stretch/>
        </p:blipFill>
        <p:spPr>
          <a:xfrm>
            <a:off x="2990509" y="284797"/>
            <a:ext cx="5673552" cy="6443174"/>
          </a:xfrm>
          <a:prstGeom prst="rect">
            <a:avLst/>
          </a:prstGeom>
        </p:spPr>
      </p:pic>
      <p:sp>
        <p:nvSpPr>
          <p:cNvPr id="3" name="TextBox 2"/>
          <p:cNvSpPr txBox="1"/>
          <p:nvPr/>
        </p:nvSpPr>
        <p:spPr>
          <a:xfrm>
            <a:off x="302004" y="1661020"/>
            <a:ext cx="2046913"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Even worse…..</a:t>
            </a:r>
            <a:endParaRPr lang="en-US" sz="20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11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451" y="867267"/>
            <a:ext cx="7187247" cy="5392488"/>
          </a:xfrm>
          <a:prstGeom prst="rect">
            <a:avLst/>
          </a:prstGeom>
        </p:spPr>
      </p:pic>
      <p:sp>
        <p:nvSpPr>
          <p:cNvPr id="3" name="TextBox 2"/>
          <p:cNvSpPr txBox="1"/>
          <p:nvPr/>
        </p:nvSpPr>
        <p:spPr>
          <a:xfrm>
            <a:off x="1009291" y="276045"/>
            <a:ext cx="6909758"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Sounding at Norman, Oklahoma, May 5</a:t>
            </a:r>
            <a:r>
              <a:rPr lang="en-US" sz="2000" baseline="30000" dirty="0" smtClean="0">
                <a:solidFill>
                  <a:srgbClr val="0000FF"/>
                </a:solidFill>
                <a:latin typeface="Arial" panose="020B0604020202020204" pitchFamily="34" charset="0"/>
                <a:cs typeface="Arial" panose="020B0604020202020204" pitchFamily="34" charset="0"/>
              </a:rPr>
              <a:t>th</a:t>
            </a:r>
            <a:r>
              <a:rPr lang="en-US" sz="2000" dirty="0" smtClean="0">
                <a:solidFill>
                  <a:srgbClr val="0000FF"/>
                </a:solidFill>
                <a:latin typeface="Arial" panose="020B0604020202020204" pitchFamily="34" charset="0"/>
                <a:cs typeface="Arial" panose="020B0604020202020204" pitchFamily="34" charset="0"/>
              </a:rPr>
              <a:t> 2007</a:t>
            </a:r>
          </a:p>
        </p:txBody>
      </p:sp>
    </p:spTree>
    <p:extLst>
      <p:ext uri="{BB962C8B-B14F-4D97-AF65-F5344CB8AC3E}">
        <p14:creationId xmlns:p14="http://schemas.microsoft.com/office/powerpoint/2010/main" val="3436017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451" y="867267"/>
            <a:ext cx="7187247" cy="5392488"/>
          </a:xfrm>
          <a:prstGeom prst="rect">
            <a:avLst/>
          </a:prstGeom>
        </p:spPr>
      </p:pic>
      <p:sp>
        <p:nvSpPr>
          <p:cNvPr id="3" name="TextBox 2"/>
          <p:cNvSpPr txBox="1"/>
          <p:nvPr/>
        </p:nvSpPr>
        <p:spPr>
          <a:xfrm>
            <a:off x="1009291" y="276045"/>
            <a:ext cx="6909758"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Sounding at Norman, Oklahoma, May 5</a:t>
            </a:r>
            <a:r>
              <a:rPr lang="en-US" sz="2000" baseline="30000" dirty="0" smtClean="0">
                <a:solidFill>
                  <a:srgbClr val="0000FF"/>
                </a:solidFill>
                <a:latin typeface="Arial" panose="020B0604020202020204" pitchFamily="34" charset="0"/>
                <a:cs typeface="Arial" panose="020B0604020202020204" pitchFamily="34" charset="0"/>
              </a:rPr>
              <a:t>th</a:t>
            </a:r>
            <a:r>
              <a:rPr lang="en-US" sz="2000" dirty="0" smtClean="0">
                <a:solidFill>
                  <a:srgbClr val="0000FF"/>
                </a:solidFill>
                <a:latin typeface="Arial" panose="020B0604020202020204" pitchFamily="34" charset="0"/>
                <a:cs typeface="Arial" panose="020B0604020202020204" pitchFamily="34" charset="0"/>
              </a:rPr>
              <a:t> 2007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451" y="867267"/>
            <a:ext cx="7239006" cy="5431322"/>
          </a:xfrm>
          <a:prstGeom prst="rect">
            <a:avLst/>
          </a:prstGeom>
        </p:spPr>
      </p:pic>
    </p:spTree>
    <p:extLst>
      <p:ext uri="{BB962C8B-B14F-4D97-AF65-F5344CB8AC3E}">
        <p14:creationId xmlns:p14="http://schemas.microsoft.com/office/powerpoint/2010/main" val="1518691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sz="3200" smtClean="0">
                <a:solidFill>
                  <a:schemeClr val="accent2"/>
                </a:solidFill>
                <a:effectLst>
                  <a:outerShdw blurRad="38100" dist="38100" dir="2700000" algn="tl">
                    <a:srgbClr val="C0C0C0"/>
                  </a:outerShdw>
                </a:effectLst>
              </a:rPr>
              <a:t>Stability Assessment using Tephigrams</a:t>
            </a:r>
            <a:r>
              <a:rPr lang="en-US" sz="4000" smtClean="0">
                <a:solidFill>
                  <a:schemeClr val="accent2"/>
                </a:solidFill>
                <a:effectLst>
                  <a:outerShdw blurRad="38100" dist="38100" dir="2700000" algn="tl">
                    <a:srgbClr val="C0C0C0"/>
                  </a:outerShdw>
                </a:effectLst>
              </a:rPr>
              <a:t>:</a:t>
            </a:r>
          </a:p>
        </p:txBody>
      </p:sp>
      <p:pic>
        <p:nvPicPr>
          <p:cNvPr id="11269" name="Picture 3" descr="oksounding"/>
          <p:cNvPicPr>
            <a:picLocks noGrp="1" noChangeAspect="1" noChangeArrowheads="1"/>
          </p:cNvPicPr>
          <p:nvPr>
            <p:ph idx="1"/>
          </p:nvPr>
        </p:nvPicPr>
        <p:blipFill>
          <a:blip r:embed="rId4" cstate="print"/>
          <a:srcRect/>
          <a:stretch>
            <a:fillRect/>
          </a:stretch>
        </p:blipFill>
        <p:spPr>
          <a:xfrm>
            <a:off x="4876800" y="1524000"/>
            <a:ext cx="4113213" cy="5105400"/>
          </a:xfrm>
          <a:noFill/>
        </p:spPr>
      </p:pic>
      <p:sp>
        <p:nvSpPr>
          <p:cNvPr id="11270" name="Text Box 4"/>
          <p:cNvSpPr txBox="1">
            <a:spLocks noChangeArrowheads="1"/>
          </p:cNvSpPr>
          <p:nvPr/>
        </p:nvSpPr>
        <p:spPr bwMode="auto">
          <a:xfrm>
            <a:off x="0" y="1893957"/>
            <a:ext cx="4824013" cy="707886"/>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000" b="1" dirty="0">
                <a:solidFill>
                  <a:srgbClr val="333399"/>
                </a:solidFill>
              </a:rPr>
              <a:t>Convective Available Potential Energy</a:t>
            </a:r>
          </a:p>
          <a:p>
            <a:pPr algn="ctr" fontAlgn="base">
              <a:spcBef>
                <a:spcPct val="0"/>
              </a:spcBef>
              <a:spcAft>
                <a:spcPct val="0"/>
              </a:spcAft>
            </a:pPr>
            <a:r>
              <a:rPr lang="en-US" sz="2000" dirty="0">
                <a:solidFill>
                  <a:srgbClr val="333399"/>
                </a:solidFill>
              </a:rPr>
              <a:t>(CAPE):</a:t>
            </a:r>
          </a:p>
        </p:txBody>
      </p:sp>
      <p:graphicFrame>
        <p:nvGraphicFramePr>
          <p:cNvPr id="11266" name="Object 5"/>
          <p:cNvGraphicFramePr>
            <a:graphicFrameLocks noChangeAspect="1"/>
          </p:cNvGraphicFramePr>
          <p:nvPr/>
        </p:nvGraphicFramePr>
        <p:xfrm>
          <a:off x="381000" y="2971800"/>
          <a:ext cx="4635500" cy="1320800"/>
        </p:xfrm>
        <a:graphic>
          <a:graphicData uri="http://schemas.openxmlformats.org/presentationml/2006/ole">
            <mc:AlternateContent xmlns:mc="http://schemas.openxmlformats.org/markup-compatibility/2006">
              <mc:Choice xmlns:v="urn:schemas-microsoft-com:vml" Requires="v">
                <p:oleObj spid="_x0000_s2087" name="Equation" r:id="rId5" imgW="4635360" imgH="1320480" progId="Equation.DSMT4">
                  <p:embed/>
                </p:oleObj>
              </mc:Choice>
              <mc:Fallback>
                <p:oleObj name="Equation" r:id="rId5" imgW="4635360" imgH="1320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971800"/>
                        <a:ext cx="46355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7027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451" y="867267"/>
            <a:ext cx="7187247" cy="5392488"/>
          </a:xfrm>
          <a:prstGeom prst="rect">
            <a:avLst/>
          </a:prstGeom>
        </p:spPr>
      </p:pic>
      <p:sp>
        <p:nvSpPr>
          <p:cNvPr id="3" name="TextBox 2"/>
          <p:cNvSpPr txBox="1"/>
          <p:nvPr/>
        </p:nvSpPr>
        <p:spPr>
          <a:xfrm>
            <a:off x="1017195" y="23741"/>
            <a:ext cx="6909758"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Sounding at Norman, Oklahoma, May 5</a:t>
            </a:r>
            <a:r>
              <a:rPr lang="en-US" sz="2000" baseline="30000" dirty="0" smtClean="0">
                <a:solidFill>
                  <a:srgbClr val="0000FF"/>
                </a:solidFill>
                <a:latin typeface="Arial" panose="020B0604020202020204" pitchFamily="34" charset="0"/>
                <a:cs typeface="Arial" panose="020B0604020202020204" pitchFamily="34" charset="0"/>
              </a:rPr>
              <a:t>th</a:t>
            </a:r>
            <a:r>
              <a:rPr lang="en-US" sz="2000" dirty="0" smtClean="0">
                <a:solidFill>
                  <a:srgbClr val="0000FF"/>
                </a:solidFill>
                <a:latin typeface="Arial" panose="020B0604020202020204" pitchFamily="34" charset="0"/>
                <a:cs typeface="Arial" panose="020B0604020202020204" pitchFamily="34" charset="0"/>
              </a:rPr>
              <a:t> 2007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451" y="867267"/>
            <a:ext cx="7239006" cy="5431322"/>
          </a:xfrm>
          <a:prstGeom prst="rect">
            <a:avLst/>
          </a:prstGeom>
        </p:spPr>
      </p:pic>
      <p:sp>
        <p:nvSpPr>
          <p:cNvPr id="5" name="TextBox 4"/>
          <p:cNvSpPr txBox="1"/>
          <p:nvPr/>
        </p:nvSpPr>
        <p:spPr>
          <a:xfrm>
            <a:off x="2501660" y="420781"/>
            <a:ext cx="4304582"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CAPE = 6900 J/Kg </a:t>
            </a:r>
            <a:r>
              <a:rPr lang="en-US" sz="2000" dirty="0" smtClean="0">
                <a:solidFill>
                  <a:srgbClr val="0000FF"/>
                </a:solidFill>
                <a:latin typeface="Arial" panose="020B0604020202020204" pitchFamily="34" charset="0"/>
                <a:cs typeface="Arial" panose="020B0604020202020204" pitchFamily="34" charset="0"/>
                <a:sym typeface="Wingdings" panose="05000000000000000000" pitchFamily="2" charset="2"/>
              </a:rPr>
              <a:t></a:t>
            </a:r>
            <a:r>
              <a:rPr lang="en-US" sz="2000" dirty="0" smtClean="0">
                <a:solidFill>
                  <a:srgbClr val="0000FF"/>
                </a:solidFill>
                <a:latin typeface="Arial" panose="020B0604020202020204" pitchFamily="34" charset="0"/>
                <a:cs typeface="Arial" panose="020B0604020202020204" pitchFamily="34" charset="0"/>
              </a:rPr>
              <a:t>   </a:t>
            </a:r>
            <a:r>
              <a:rPr lang="en-US" sz="2000" dirty="0" smtClean="0">
                <a:solidFill>
                  <a:srgbClr val="0000FF"/>
                </a:solidFill>
                <a:latin typeface="Arial" panose="020B0604020202020204" pitchFamily="34" charset="0"/>
                <a:cs typeface="Arial" panose="020B0604020202020204" pitchFamily="34" charset="0"/>
              </a:rPr>
              <a:t>w = 110 m/s</a:t>
            </a:r>
          </a:p>
        </p:txBody>
      </p:sp>
    </p:spTree>
    <p:extLst>
      <p:ext uri="{BB962C8B-B14F-4D97-AF65-F5344CB8AC3E}">
        <p14:creationId xmlns:p14="http://schemas.microsoft.com/office/powerpoint/2010/main" val="474796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Climatology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13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481" y="0"/>
            <a:ext cx="4781724" cy="6857998"/>
          </a:xfrm>
          <a:prstGeom prst="rect">
            <a:avLst/>
          </a:prstGeom>
        </p:spPr>
      </p:pic>
      <p:sp>
        <p:nvSpPr>
          <p:cNvPr id="3" name="TextBox 2"/>
          <p:cNvSpPr txBox="1"/>
          <p:nvPr/>
        </p:nvSpPr>
        <p:spPr>
          <a:xfrm>
            <a:off x="302004" y="1963024"/>
            <a:ext cx="1887523" cy="1200329"/>
          </a:xfrm>
          <a:prstGeom prst="rect">
            <a:avLst/>
          </a:prstGeom>
          <a:noFill/>
        </p:spPr>
        <p:txBody>
          <a:bodyPr wrap="square" rtlCol="0">
            <a:spAutoFit/>
          </a:bodyPr>
          <a:lstStyle/>
          <a:p>
            <a:pPr algn="ctr"/>
            <a:r>
              <a:rPr lang="en-US" sz="2400" dirty="0" smtClean="0">
                <a:solidFill>
                  <a:srgbClr val="0000FF"/>
                </a:solidFill>
                <a:latin typeface="Arial" panose="020B0604020202020204" pitchFamily="34" charset="0"/>
                <a:cs typeface="Arial" panose="020B0604020202020204" pitchFamily="34" charset="0"/>
              </a:rPr>
              <a:t>Hail climatology of France</a:t>
            </a:r>
            <a:endParaRPr lang="en-US" sz="24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161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2" name="Picture 4" descr="f2"/>
          <p:cNvPicPr>
            <a:picLocks noChangeAspect="1" noChangeArrowheads="1"/>
          </p:cNvPicPr>
          <p:nvPr/>
        </p:nvPicPr>
        <p:blipFill>
          <a:blip r:embed="rId3" cstate="print"/>
          <a:srcRect/>
          <a:stretch>
            <a:fillRect/>
          </a:stretch>
        </p:blipFill>
        <p:spPr bwMode="auto">
          <a:xfrm>
            <a:off x="1066800" y="1285875"/>
            <a:ext cx="6934200" cy="5200650"/>
          </a:xfrm>
          <a:prstGeom prst="rect">
            <a:avLst/>
          </a:prstGeom>
          <a:noFill/>
          <a:ln w="9525">
            <a:noFill/>
            <a:miter lim="800000"/>
            <a:headEnd/>
            <a:tailEnd/>
          </a:ln>
        </p:spPr>
      </p:pic>
      <p:sp>
        <p:nvSpPr>
          <p:cNvPr id="94213" name="Rectangle 5"/>
          <p:cNvSpPr>
            <a:spLocks noGrp="1" noChangeArrowheads="1"/>
          </p:cNvSpPr>
          <p:nvPr>
            <p:ph type="title"/>
          </p:nvPr>
        </p:nvSpPr>
        <p:spPr>
          <a:xfrm>
            <a:off x="457200" y="0"/>
            <a:ext cx="8229600" cy="1143000"/>
          </a:xfrm>
        </p:spPr>
        <p:txBody>
          <a:bodyPr/>
          <a:lstStyle/>
          <a:p>
            <a:pPr eaLnBrk="1" hangingPunct="1">
              <a:defRPr/>
            </a:pPr>
            <a:r>
              <a:rPr lang="en-US" sz="4000" smtClean="0">
                <a:solidFill>
                  <a:srgbClr val="FFFF00"/>
                </a:solidFill>
                <a:effectLst>
                  <a:outerShdw blurRad="38100" dist="38100" dir="2700000" algn="tl">
                    <a:srgbClr val="FFFFFF"/>
                  </a:outerShdw>
                </a:effectLst>
              </a:rPr>
              <a:t>Number of Significant (&gt;= F2) Tornadoes per Century</a:t>
            </a:r>
          </a:p>
        </p:txBody>
      </p:sp>
    </p:spTree>
    <p:extLst>
      <p:ext uri="{BB962C8B-B14F-4D97-AF65-F5344CB8AC3E}">
        <p14:creationId xmlns:p14="http://schemas.microsoft.com/office/powerpoint/2010/main" val="398026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Necessary Conditions for Severe Thunderstorms:</a:t>
            </a:r>
            <a:endParaRPr lang="en-US" dirty="0">
              <a:solidFill>
                <a:srgbClr val="0000FF"/>
              </a:solidFill>
            </a:endParaRPr>
          </a:p>
        </p:txBody>
      </p:sp>
      <p:sp>
        <p:nvSpPr>
          <p:cNvPr id="3" name="Content Placeholder 2"/>
          <p:cNvSpPr>
            <a:spLocks noGrp="1"/>
          </p:cNvSpPr>
          <p:nvPr>
            <p:ph idx="1"/>
          </p:nvPr>
        </p:nvSpPr>
        <p:spPr>
          <a:xfrm>
            <a:off x="628650" y="2308704"/>
            <a:ext cx="7886700" cy="2824013"/>
          </a:xfrm>
        </p:spPr>
        <p:txBody>
          <a:bodyPr>
            <a:noAutofit/>
          </a:bodyPr>
          <a:lstStyle/>
          <a:p>
            <a:pPr>
              <a:buSzPct val="70000"/>
              <a:buBlip>
                <a:blip r:embed="rId2"/>
              </a:buBlip>
            </a:pPr>
            <a:r>
              <a:rPr lang="en-US" dirty="0" smtClean="0"/>
              <a:t>  High values of CAPE</a:t>
            </a:r>
          </a:p>
          <a:p>
            <a:pPr>
              <a:buSzPct val="70000"/>
              <a:buBlip>
                <a:blip r:embed="rId2"/>
              </a:buBlip>
            </a:pPr>
            <a:endParaRPr lang="en-US" dirty="0" smtClean="0"/>
          </a:p>
          <a:p>
            <a:pPr>
              <a:buSzPct val="70000"/>
              <a:buBlip>
                <a:blip r:embed="rId2"/>
              </a:buBlip>
            </a:pPr>
            <a:r>
              <a:rPr lang="en-US" dirty="0"/>
              <a:t> </a:t>
            </a:r>
            <a:r>
              <a:rPr lang="en-US" dirty="0" smtClean="0"/>
              <a:t> Large vertical shear of horizontal wind, 	particularly at low levels</a:t>
            </a:r>
          </a:p>
          <a:p>
            <a:pPr marL="0" indent="0">
              <a:buSzPct val="70000"/>
              <a:buNone/>
            </a:pPr>
            <a:endParaRPr lang="en-US" dirty="0" smtClean="0"/>
          </a:p>
        </p:txBody>
      </p:sp>
    </p:spTree>
    <p:extLst>
      <p:ext uri="{BB962C8B-B14F-4D97-AF65-F5344CB8AC3E}">
        <p14:creationId xmlns:p14="http://schemas.microsoft.com/office/powerpoint/2010/main" val="117976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93518"/>
            <a:ext cx="7772400" cy="1184420"/>
          </a:xfrm>
        </p:spPr>
        <p:txBody>
          <a:bodyPr/>
          <a:lstStyle/>
          <a:p>
            <a:pPr eaLnBrk="1" hangingPunct="1"/>
            <a:r>
              <a:rPr lang="en-US" sz="3600" dirty="0" smtClean="0">
                <a:solidFill>
                  <a:srgbClr val="0000FF"/>
                </a:solidFill>
              </a:rPr>
              <a:t>Conventional View:</a:t>
            </a:r>
            <a:br>
              <a:rPr lang="en-US" sz="3600" dirty="0" smtClean="0">
                <a:solidFill>
                  <a:srgbClr val="0000FF"/>
                </a:solidFill>
              </a:rPr>
            </a:br>
            <a:r>
              <a:rPr lang="en-US" sz="3600" dirty="0" smtClean="0">
                <a:solidFill>
                  <a:srgbClr val="0000FF"/>
                </a:solidFill>
              </a:rPr>
              <a:t>Differential Advection</a:t>
            </a:r>
          </a:p>
        </p:txBody>
      </p:sp>
      <p:pic>
        <p:nvPicPr>
          <p:cNvPr id="119811" name="Picture 3" descr="flow"/>
          <p:cNvPicPr>
            <a:picLocks noGrp="1" noChangeAspect="1" noChangeArrowheads="1"/>
          </p:cNvPicPr>
          <p:nvPr>
            <p:ph idx="1"/>
          </p:nvPr>
        </p:nvPicPr>
        <p:blipFill>
          <a:blip r:embed="rId3" cstate="print">
            <a:lum bright="4000"/>
          </a:blip>
          <a:srcRect/>
          <a:stretch>
            <a:fillRect/>
          </a:stretch>
        </p:blipFill>
        <p:spPr>
          <a:xfrm>
            <a:off x="1524000" y="1277938"/>
            <a:ext cx="6096000" cy="5172075"/>
          </a:xfrm>
          <a:noFill/>
        </p:spPr>
      </p:pic>
      <p:sp>
        <p:nvSpPr>
          <p:cNvPr id="2" name="TextBox 1"/>
          <p:cNvSpPr txBox="1"/>
          <p:nvPr/>
        </p:nvSpPr>
        <p:spPr>
          <a:xfrm>
            <a:off x="5529532" y="6383547"/>
            <a:ext cx="3433313" cy="307777"/>
          </a:xfrm>
          <a:prstGeom prst="rect">
            <a:avLst/>
          </a:prstGeom>
          <a:noFill/>
        </p:spPr>
        <p:txBody>
          <a:bodyPr wrap="square" rtlCol="0">
            <a:spAutoFit/>
          </a:bodyPr>
          <a:lstStyle/>
          <a:p>
            <a:r>
              <a:rPr lang="en-US" sz="1400" dirty="0" smtClean="0"/>
              <a:t>Emanuel, </a:t>
            </a:r>
            <a:r>
              <a:rPr lang="en-US" sz="1400" i="1" dirty="0" smtClean="0"/>
              <a:t>Atmospheric Convection</a:t>
            </a:r>
            <a:r>
              <a:rPr lang="en-US" sz="1400" dirty="0" smtClean="0"/>
              <a:t>, 1994</a:t>
            </a:r>
            <a:endParaRPr lang="en-US" sz="1400" dirty="0"/>
          </a:p>
        </p:txBody>
      </p:sp>
    </p:spTree>
    <p:extLst>
      <p:ext uri="{BB962C8B-B14F-4D97-AF65-F5344CB8AC3E}">
        <p14:creationId xmlns:p14="http://schemas.microsoft.com/office/powerpoint/2010/main" val="1171642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Two Broad Categories of Convection:</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 Quasi-equilibrium convection</a:t>
            </a:r>
          </a:p>
          <a:p>
            <a:pPr lvl="1"/>
            <a:r>
              <a:rPr lang="en-US" dirty="0" smtClean="0"/>
              <a:t>Convection consumes available energy at about the rate that large-	scale processes generate it</a:t>
            </a:r>
          </a:p>
          <a:p>
            <a:pPr lvl="1"/>
            <a:r>
              <a:rPr lang="en-US" dirty="0" smtClean="0"/>
              <a:t>Most tropical convection and middle-latitude summer convection is of 	this type</a:t>
            </a:r>
          </a:p>
          <a:p>
            <a:pPr lvl="1"/>
            <a:r>
              <a:rPr lang="en-US" dirty="0" smtClean="0"/>
              <a:t>Generally benign</a:t>
            </a:r>
          </a:p>
          <a:p>
            <a:pPr lvl="1"/>
            <a:r>
              <a:rPr lang="en-US" dirty="0" smtClean="0"/>
              <a:t>Responsible for significant fraction of global mean, annual mean 	rainfall</a:t>
            </a:r>
          </a:p>
          <a:p>
            <a:r>
              <a:rPr lang="en-US" dirty="0"/>
              <a:t> </a:t>
            </a:r>
            <a:r>
              <a:rPr lang="en-US" dirty="0" smtClean="0"/>
              <a:t>Stored-energy convection</a:t>
            </a:r>
          </a:p>
          <a:p>
            <a:pPr lvl="1"/>
            <a:r>
              <a:rPr lang="en-US" dirty="0" smtClean="0"/>
              <a:t>Convective available energy builds up over time and is then suddenly 	released</a:t>
            </a:r>
          </a:p>
          <a:p>
            <a:pPr lvl="1"/>
            <a:r>
              <a:rPr lang="en-US" dirty="0" smtClean="0"/>
              <a:t>Comparatively rare</a:t>
            </a:r>
          </a:p>
          <a:p>
            <a:pPr lvl="1"/>
            <a:r>
              <a:rPr lang="en-US" dirty="0" smtClean="0"/>
              <a:t>Responsible for most convection-related problems: tornadoes, 	hailstorms, flash-floods, and straight-line wind storms</a:t>
            </a:r>
            <a:endParaRPr lang="en-US" dirty="0"/>
          </a:p>
        </p:txBody>
      </p:sp>
    </p:spTree>
    <p:extLst>
      <p:ext uri="{BB962C8B-B14F-4D97-AF65-F5344CB8AC3E}">
        <p14:creationId xmlns:p14="http://schemas.microsoft.com/office/powerpoint/2010/main" val="201139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p:txBody>
          <a:bodyPr/>
          <a:lstStyle/>
          <a:p>
            <a:pPr eaLnBrk="1" hangingPunct="1">
              <a:defRPr/>
            </a:pPr>
            <a:r>
              <a:rPr lang="en-US" sz="3200" dirty="0" smtClean="0">
                <a:solidFill>
                  <a:srgbClr val="0000FF"/>
                </a:solidFill>
                <a:effectLst>
                  <a:outerShdw blurRad="38100" dist="38100" dir="2700000" algn="tl">
                    <a:srgbClr val="C0C0C0"/>
                  </a:outerShdw>
                </a:effectLst>
              </a:rPr>
              <a:t>Global Distribution of Tornadoes</a:t>
            </a:r>
          </a:p>
        </p:txBody>
      </p:sp>
      <p:pic>
        <p:nvPicPr>
          <p:cNvPr id="59395" name="Picture 9" descr="tornado_agri_map"/>
          <p:cNvPicPr>
            <a:picLocks noGrp="1" noChangeAspect="1" noChangeArrowheads="1"/>
          </p:cNvPicPr>
          <p:nvPr>
            <p:ph idx="1"/>
          </p:nvPr>
        </p:nvPicPr>
        <p:blipFill>
          <a:blip r:embed="rId3" cstate="print"/>
          <a:srcRect/>
          <a:stretch>
            <a:fillRect/>
          </a:stretch>
        </p:blipFill>
        <p:spPr>
          <a:xfrm>
            <a:off x="533400" y="1828800"/>
            <a:ext cx="8153400" cy="4216400"/>
          </a:xfrm>
          <a:noFill/>
        </p:spPr>
      </p:pic>
    </p:spTree>
    <p:extLst>
      <p:ext uri="{BB962C8B-B14F-4D97-AF65-F5344CB8AC3E}">
        <p14:creationId xmlns:p14="http://schemas.microsoft.com/office/powerpoint/2010/main" val="3366885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902" name="Rectangle 6"/>
          <p:cNvSpPr>
            <a:spLocks noGrp="1" noChangeArrowheads="1"/>
          </p:cNvSpPr>
          <p:nvPr>
            <p:ph type="title"/>
          </p:nvPr>
        </p:nvSpPr>
        <p:spPr/>
        <p:txBody>
          <a:bodyPr/>
          <a:lstStyle/>
          <a:p>
            <a:pPr eaLnBrk="1" hangingPunct="1">
              <a:defRPr/>
            </a:pPr>
            <a:r>
              <a:rPr lang="en-US" sz="3200" dirty="0" smtClean="0">
                <a:solidFill>
                  <a:schemeClr val="accent2"/>
                </a:solidFill>
                <a:effectLst>
                  <a:outerShdw blurRad="38100" dist="38100" dir="2700000" algn="tl">
                    <a:srgbClr val="C0C0C0"/>
                  </a:outerShdw>
                </a:effectLst>
              </a:rPr>
              <a:t>Diurnal Variation of Tornadoes</a:t>
            </a:r>
          </a:p>
        </p:txBody>
      </p:sp>
      <p:pic>
        <p:nvPicPr>
          <p:cNvPr id="67587" name="Picture 5" descr="byhour"/>
          <p:cNvPicPr>
            <a:picLocks noGrp="1" noChangeAspect="1" noChangeArrowheads="1"/>
          </p:cNvPicPr>
          <p:nvPr>
            <p:ph idx="1"/>
          </p:nvPr>
        </p:nvPicPr>
        <p:blipFill>
          <a:blip r:embed="rId3" cstate="print"/>
          <a:srcRect/>
          <a:stretch>
            <a:fillRect/>
          </a:stretch>
        </p:blipFill>
        <p:spPr>
          <a:xfrm>
            <a:off x="990600" y="2033588"/>
            <a:ext cx="7239000" cy="4343400"/>
          </a:xfrm>
          <a:noFill/>
        </p:spPr>
      </p:pic>
    </p:spTree>
    <p:extLst>
      <p:ext uri="{BB962C8B-B14F-4D97-AF65-F5344CB8AC3E}">
        <p14:creationId xmlns:p14="http://schemas.microsoft.com/office/powerpoint/2010/main" val="3379982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Key Questions:</a:t>
            </a:r>
            <a:endParaRPr lang="en-US" dirty="0">
              <a:solidFill>
                <a:srgbClr val="0000FF"/>
              </a:solidFill>
            </a:endParaRPr>
          </a:p>
        </p:txBody>
      </p:sp>
      <p:sp>
        <p:nvSpPr>
          <p:cNvPr id="3" name="Content Placeholder 2"/>
          <p:cNvSpPr>
            <a:spLocks noGrp="1"/>
          </p:cNvSpPr>
          <p:nvPr>
            <p:ph idx="1"/>
          </p:nvPr>
        </p:nvSpPr>
        <p:spPr>
          <a:xfrm>
            <a:off x="628650" y="2308704"/>
            <a:ext cx="7886700" cy="3790760"/>
          </a:xfrm>
        </p:spPr>
        <p:txBody>
          <a:bodyPr>
            <a:normAutofit/>
          </a:bodyPr>
          <a:lstStyle/>
          <a:p>
            <a:r>
              <a:rPr lang="en-US" dirty="0" smtClean="0"/>
              <a:t>  </a:t>
            </a:r>
            <a:r>
              <a:rPr lang="en-US" sz="2400" dirty="0" smtClean="0"/>
              <a:t>What determines geographical distribution of stored-	energy storms?</a:t>
            </a:r>
          </a:p>
          <a:p>
            <a:pPr marL="0" indent="0">
              <a:buNone/>
            </a:pPr>
            <a:endParaRPr lang="en-US" sz="2400" dirty="0" smtClean="0"/>
          </a:p>
          <a:p>
            <a:r>
              <a:rPr lang="en-US" sz="2400" dirty="0"/>
              <a:t> </a:t>
            </a:r>
            <a:r>
              <a:rPr lang="en-US" sz="2400" dirty="0" smtClean="0"/>
              <a:t> Why do tornadoes and hailstorms peak in late-	afternoon to early evening?</a:t>
            </a:r>
          </a:p>
          <a:p>
            <a:pPr marL="0" indent="0">
              <a:buNone/>
            </a:pPr>
            <a:endParaRPr lang="en-US" sz="2400" dirty="0" smtClean="0"/>
          </a:p>
          <a:p>
            <a:r>
              <a:rPr lang="en-US" sz="2400" dirty="0"/>
              <a:t> </a:t>
            </a:r>
            <a:r>
              <a:rPr lang="en-US" sz="2400" dirty="0" smtClean="0"/>
              <a:t> Why are peak CAPE values around 3000-6000 J/Kg?</a:t>
            </a:r>
          </a:p>
          <a:p>
            <a:endParaRPr lang="en-US" sz="2400" dirty="0"/>
          </a:p>
          <a:p>
            <a:r>
              <a:rPr lang="en-US" sz="2400" dirty="0"/>
              <a:t> </a:t>
            </a:r>
            <a:r>
              <a:rPr lang="en-US" sz="2400" dirty="0" smtClean="0"/>
              <a:t> How might these values change with climate?</a:t>
            </a:r>
          </a:p>
        </p:txBody>
      </p:sp>
    </p:spTree>
    <p:extLst>
      <p:ext uri="{BB962C8B-B14F-4D97-AF65-F5344CB8AC3E}">
        <p14:creationId xmlns:p14="http://schemas.microsoft.com/office/powerpoint/2010/main" val="118502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Hypothesis:</a:t>
            </a:r>
            <a:endParaRPr lang="en-US" dirty="0">
              <a:solidFill>
                <a:srgbClr val="0000FF"/>
              </a:solidFill>
            </a:endParaRPr>
          </a:p>
        </p:txBody>
      </p:sp>
      <p:sp>
        <p:nvSpPr>
          <p:cNvPr id="3" name="Content Placeholder 2"/>
          <p:cNvSpPr>
            <a:spLocks noGrp="1"/>
          </p:cNvSpPr>
          <p:nvPr>
            <p:ph idx="1"/>
          </p:nvPr>
        </p:nvSpPr>
        <p:spPr>
          <a:xfrm>
            <a:off x="706288" y="2386342"/>
            <a:ext cx="7886700" cy="2228790"/>
          </a:xfrm>
        </p:spPr>
        <p:txBody>
          <a:bodyPr/>
          <a:lstStyle/>
          <a:p>
            <a:r>
              <a:rPr lang="en-US" dirty="0" smtClean="0"/>
              <a:t>  </a:t>
            </a:r>
            <a:r>
              <a:rPr lang="en-US" sz="2800" dirty="0" smtClean="0"/>
              <a:t>Large CAPE is produced when a deep, dry-	adiabatic layer is advected over moist soil 	which is then subjected to solar heating.</a:t>
            </a:r>
            <a:endParaRPr lang="en-US" sz="2800" dirty="0"/>
          </a:p>
        </p:txBody>
      </p:sp>
    </p:spTree>
    <p:extLst>
      <p:ext uri="{BB962C8B-B14F-4D97-AF65-F5344CB8AC3E}">
        <p14:creationId xmlns:p14="http://schemas.microsoft.com/office/powerpoint/2010/main" val="4083667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rPr>
              <a:t>We can model these circumstances with an idealized initial value problem</a:t>
            </a:r>
            <a:endParaRPr lang="en-US" dirty="0">
              <a:solidFill>
                <a:srgbClr val="0000FF"/>
              </a:solidFill>
            </a:endParaRPr>
          </a:p>
        </p:txBody>
      </p:sp>
      <p:sp>
        <p:nvSpPr>
          <p:cNvPr id="5" name="Rectangle 4"/>
          <p:cNvSpPr/>
          <p:nvPr/>
        </p:nvSpPr>
        <p:spPr>
          <a:xfrm>
            <a:off x="2911019" y="1701977"/>
            <a:ext cx="3595377" cy="434273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200">
              <a:solidFill>
                <a:prstClr val="white"/>
              </a:solidFill>
            </a:endParaRPr>
          </a:p>
        </p:txBody>
      </p:sp>
      <p:sp>
        <p:nvSpPr>
          <p:cNvPr id="6" name="TextBox 5"/>
          <p:cNvSpPr txBox="1"/>
          <p:nvPr/>
        </p:nvSpPr>
        <p:spPr>
          <a:xfrm>
            <a:off x="2898316" y="6044707"/>
            <a:ext cx="3620784" cy="307777"/>
          </a:xfrm>
          <a:prstGeom prst="rect">
            <a:avLst/>
          </a:prstGeom>
          <a:solidFill>
            <a:schemeClr val="accent6">
              <a:lumMod val="60000"/>
              <a:lumOff val="40000"/>
              <a:alpha val="51000"/>
            </a:schemeClr>
          </a:solidFill>
        </p:spPr>
        <p:txBody>
          <a:bodyPr wrap="square" rtlCol="0">
            <a:spAutoFit/>
          </a:bodyPr>
          <a:lstStyle/>
          <a:p>
            <a:pPr algn="ctr" defTabSz="457200" fontAlgn="base">
              <a:spcBef>
                <a:spcPct val="0"/>
              </a:spcBef>
              <a:spcAft>
                <a:spcPct val="0"/>
              </a:spcAft>
            </a:pPr>
            <a:r>
              <a:rPr lang="en-US" sz="1400" dirty="0" smtClean="0">
                <a:solidFill>
                  <a:prstClr val="black"/>
                </a:solidFill>
                <a:latin typeface="Helvetica Light" charset="0"/>
                <a:ea typeface="MS PGothic" panose="020B0600070205080204" pitchFamily="34" charset="-128"/>
              </a:rPr>
              <a:t>dry surface</a:t>
            </a:r>
            <a:endParaRPr lang="en-US" sz="1400" dirty="0">
              <a:solidFill>
                <a:prstClr val="black"/>
              </a:solidFill>
              <a:latin typeface="Helvetica Light" charset="0"/>
              <a:ea typeface="MS PGothic" panose="020B0600070205080204" pitchFamily="34" charset="-128"/>
            </a:endParaRPr>
          </a:p>
        </p:txBody>
      </p:sp>
      <p:sp>
        <p:nvSpPr>
          <p:cNvPr id="8" name="TextBox 7"/>
          <p:cNvSpPr txBox="1"/>
          <p:nvPr/>
        </p:nvSpPr>
        <p:spPr>
          <a:xfrm>
            <a:off x="6505503" y="1590694"/>
            <a:ext cx="508473" cy="307777"/>
          </a:xfrm>
          <a:prstGeom prst="rect">
            <a:avLst/>
          </a:prstGeom>
          <a:noFill/>
        </p:spPr>
        <p:txBody>
          <a:bodyPr wrap="none" rtlCol="0">
            <a:spAutoFit/>
          </a:bodyPr>
          <a:lstStyle/>
          <a:p>
            <a:pPr defTabSz="457200" fontAlgn="base">
              <a:spcBef>
                <a:spcPct val="0"/>
              </a:spcBef>
              <a:spcAft>
                <a:spcPct val="0"/>
              </a:spcAft>
            </a:pPr>
            <a:r>
              <a:rPr lang="en-US" sz="1400" dirty="0" smtClean="0">
                <a:solidFill>
                  <a:prstClr val="black"/>
                </a:solidFill>
                <a:latin typeface="Helvetica Light" charset="0"/>
                <a:ea typeface="MS PGothic" panose="020B0600070205080204" pitchFamily="34" charset="-128"/>
              </a:rPr>
              <a:t>z=H</a:t>
            </a:r>
            <a:endParaRPr lang="en-US" sz="1400" dirty="0">
              <a:solidFill>
                <a:prstClr val="black"/>
              </a:solidFill>
              <a:latin typeface="Helvetica Light" charset="0"/>
              <a:ea typeface="MS PGothic" panose="020B0600070205080204" pitchFamily="34" charset="-128"/>
            </a:endParaRPr>
          </a:p>
        </p:txBody>
      </p:sp>
      <p:sp>
        <p:nvSpPr>
          <p:cNvPr id="9" name="TextBox 8"/>
          <p:cNvSpPr txBox="1"/>
          <p:nvPr/>
        </p:nvSpPr>
        <p:spPr>
          <a:xfrm>
            <a:off x="3677014" y="2675134"/>
            <a:ext cx="2063386" cy="707886"/>
          </a:xfrm>
          <a:prstGeom prst="rect">
            <a:avLst/>
          </a:prstGeom>
          <a:noFill/>
        </p:spPr>
        <p:txBody>
          <a:bodyPr wrap="none" rtlCol="0">
            <a:spAutoFit/>
          </a:bodyPr>
          <a:lstStyle/>
          <a:p>
            <a:pPr algn="ctr" defTabSz="457200" fontAlgn="base">
              <a:spcBef>
                <a:spcPct val="0"/>
              </a:spcBef>
              <a:spcAft>
                <a:spcPct val="0"/>
              </a:spcAft>
            </a:pPr>
            <a:r>
              <a:rPr lang="en-US" sz="2000" dirty="0">
                <a:solidFill>
                  <a:prstClr val="black"/>
                </a:solidFill>
                <a:latin typeface="Helvetica Light" charset="0"/>
                <a:ea typeface="MS PGothic" panose="020B0600070205080204" pitchFamily="34" charset="-128"/>
              </a:rPr>
              <a:t>D</a:t>
            </a:r>
            <a:r>
              <a:rPr lang="en-US" sz="2000" dirty="0" smtClean="0">
                <a:solidFill>
                  <a:prstClr val="black"/>
                </a:solidFill>
                <a:latin typeface="Helvetica Light" charset="0"/>
                <a:ea typeface="MS PGothic" panose="020B0600070205080204" pitchFamily="34" charset="-128"/>
              </a:rPr>
              <a:t>ry adiabatic</a:t>
            </a:r>
          </a:p>
          <a:p>
            <a:pPr algn="ctr" defTabSz="457200" fontAlgn="base">
              <a:spcBef>
                <a:spcPct val="0"/>
              </a:spcBef>
              <a:spcAft>
                <a:spcPct val="0"/>
              </a:spcAft>
            </a:pPr>
            <a:r>
              <a:rPr lang="en-US" sz="2000" dirty="0" smtClean="0">
                <a:solidFill>
                  <a:prstClr val="black"/>
                </a:solidFill>
                <a:latin typeface="Helvetica Light" charset="0"/>
                <a:ea typeface="MS PGothic" panose="020B0600070205080204" pitchFamily="34" charset="-128"/>
              </a:rPr>
              <a:t>free troposphere</a:t>
            </a:r>
            <a:endParaRPr lang="en-US" sz="2000" dirty="0">
              <a:solidFill>
                <a:prstClr val="black"/>
              </a:solidFill>
              <a:latin typeface="Helvetica Light" charset="0"/>
              <a:ea typeface="MS PGothic" panose="020B0600070205080204" pitchFamily="34" charset="-128"/>
            </a:endParaRPr>
          </a:p>
        </p:txBody>
      </p:sp>
      <p:sp>
        <p:nvSpPr>
          <p:cNvPr id="11" name="TextBox 10"/>
          <p:cNvSpPr txBox="1"/>
          <p:nvPr/>
        </p:nvSpPr>
        <p:spPr>
          <a:xfrm>
            <a:off x="4262911" y="3553018"/>
            <a:ext cx="891591" cy="923330"/>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Helvetica Light" charset="0"/>
                <a:ea typeface="MS PGothic" panose="020B0600070205080204" pitchFamily="34" charset="-128"/>
              </a:rPr>
              <a:t>D = D</a:t>
            </a:r>
            <a:r>
              <a:rPr lang="en-US" baseline="-25000" dirty="0" smtClean="0">
                <a:solidFill>
                  <a:prstClr val="black"/>
                </a:solidFill>
                <a:latin typeface="Helvetica Light" charset="0"/>
                <a:ea typeface="MS PGothic" panose="020B0600070205080204" pitchFamily="34" charset="-128"/>
              </a:rPr>
              <a:t>0</a:t>
            </a:r>
          </a:p>
          <a:p>
            <a:pPr defTabSz="457200" fontAlgn="base">
              <a:spcBef>
                <a:spcPct val="0"/>
              </a:spcBef>
              <a:spcAft>
                <a:spcPct val="0"/>
              </a:spcAft>
            </a:pPr>
            <a:r>
              <a:rPr lang="en-US" dirty="0" smtClean="0">
                <a:solidFill>
                  <a:prstClr val="black"/>
                </a:solidFill>
                <a:latin typeface="Helvetica Light" charset="0"/>
                <a:ea typeface="MS PGothic" panose="020B0600070205080204" pitchFamily="34" charset="-128"/>
              </a:rPr>
              <a:t>M = D</a:t>
            </a:r>
            <a:r>
              <a:rPr lang="en-US" baseline="-25000" dirty="0" smtClean="0">
                <a:solidFill>
                  <a:prstClr val="black"/>
                </a:solidFill>
                <a:latin typeface="Helvetica Light" charset="0"/>
                <a:ea typeface="MS PGothic" panose="020B0600070205080204" pitchFamily="34" charset="-128"/>
              </a:rPr>
              <a:t>0</a:t>
            </a:r>
            <a:endParaRPr lang="en-US" dirty="0" smtClean="0">
              <a:solidFill>
                <a:prstClr val="black"/>
              </a:solidFill>
              <a:latin typeface="Helvetica Light" charset="0"/>
              <a:ea typeface="MS PGothic" panose="020B0600070205080204" pitchFamily="34" charset="-128"/>
            </a:endParaRPr>
          </a:p>
          <a:p>
            <a:pPr defTabSz="457200" fontAlgn="base">
              <a:spcBef>
                <a:spcPct val="0"/>
              </a:spcBef>
              <a:spcAft>
                <a:spcPct val="0"/>
              </a:spcAft>
            </a:pPr>
            <a:r>
              <a:rPr lang="en-US" dirty="0" smtClean="0">
                <a:solidFill>
                  <a:prstClr val="black"/>
                </a:solidFill>
                <a:latin typeface="Helvetica Light" charset="0"/>
                <a:ea typeface="MS PGothic" panose="020B0600070205080204" pitchFamily="34" charset="-128"/>
              </a:rPr>
              <a:t>q = 0</a:t>
            </a:r>
            <a:endParaRPr lang="en-US" baseline="-25000" dirty="0">
              <a:solidFill>
                <a:prstClr val="black"/>
              </a:solidFill>
              <a:latin typeface="Helvetica Light" charset="0"/>
              <a:ea typeface="MS PGothic" panose="020B0600070205080204" pitchFamily="34" charset="-128"/>
            </a:endParaRPr>
          </a:p>
        </p:txBody>
      </p:sp>
      <p:sp>
        <p:nvSpPr>
          <p:cNvPr id="13" name="Freeform 12"/>
          <p:cNvSpPr/>
          <p:nvPr/>
        </p:nvSpPr>
        <p:spPr>
          <a:xfrm rot="19391272">
            <a:off x="2782670" y="5258817"/>
            <a:ext cx="218714" cy="850887"/>
          </a:xfrm>
          <a:custGeom>
            <a:avLst/>
            <a:gdLst>
              <a:gd name="connsiteX0" fmla="*/ 181263 w 507081"/>
              <a:gd name="connsiteY0" fmla="*/ 0 h 1054443"/>
              <a:gd name="connsiteX1" fmla="*/ 444874 w 507081"/>
              <a:gd name="connsiteY1" fmla="*/ 131806 h 1054443"/>
              <a:gd name="connsiteX2" fmla="*/ 30 w 507081"/>
              <a:gd name="connsiteY2" fmla="*/ 214184 h 1054443"/>
              <a:gd name="connsiteX3" fmla="*/ 469587 w 507081"/>
              <a:gd name="connsiteY3" fmla="*/ 313038 h 1054443"/>
              <a:gd name="connsiteX4" fmla="*/ 30 w 507081"/>
              <a:gd name="connsiteY4" fmla="*/ 395416 h 1054443"/>
              <a:gd name="connsiteX5" fmla="*/ 486063 w 507081"/>
              <a:gd name="connsiteY5" fmla="*/ 486033 h 1054443"/>
              <a:gd name="connsiteX6" fmla="*/ 30 w 507081"/>
              <a:gd name="connsiteY6" fmla="*/ 601362 h 1054443"/>
              <a:gd name="connsiteX7" fmla="*/ 502539 w 507081"/>
              <a:gd name="connsiteY7" fmla="*/ 675503 h 1054443"/>
              <a:gd name="connsiteX8" fmla="*/ 247166 w 507081"/>
              <a:gd name="connsiteY8" fmla="*/ 823784 h 1054443"/>
              <a:gd name="connsiteX9" fmla="*/ 230690 w 507081"/>
              <a:gd name="connsiteY9" fmla="*/ 1054443 h 105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081" h="1054443">
                <a:moveTo>
                  <a:pt x="181263" y="0"/>
                </a:moveTo>
                <a:cubicBezTo>
                  <a:pt x="328171" y="48054"/>
                  <a:pt x="475080" y="96109"/>
                  <a:pt x="444874" y="131806"/>
                </a:cubicBezTo>
                <a:cubicBezTo>
                  <a:pt x="414668" y="167503"/>
                  <a:pt x="-4089" y="183979"/>
                  <a:pt x="30" y="214184"/>
                </a:cubicBezTo>
                <a:cubicBezTo>
                  <a:pt x="4149" y="244389"/>
                  <a:pt x="469587" y="282833"/>
                  <a:pt x="469587" y="313038"/>
                </a:cubicBezTo>
                <a:cubicBezTo>
                  <a:pt x="469587" y="343243"/>
                  <a:pt x="-2716" y="366583"/>
                  <a:pt x="30" y="395416"/>
                </a:cubicBezTo>
                <a:cubicBezTo>
                  <a:pt x="2776" y="424249"/>
                  <a:pt x="486063" y="451709"/>
                  <a:pt x="486063" y="486033"/>
                </a:cubicBezTo>
                <a:cubicBezTo>
                  <a:pt x="486063" y="520357"/>
                  <a:pt x="-2716" y="569784"/>
                  <a:pt x="30" y="601362"/>
                </a:cubicBezTo>
                <a:cubicBezTo>
                  <a:pt x="2776" y="632940"/>
                  <a:pt x="461350" y="638433"/>
                  <a:pt x="502539" y="675503"/>
                </a:cubicBezTo>
                <a:cubicBezTo>
                  <a:pt x="543728" y="712573"/>
                  <a:pt x="292474" y="760627"/>
                  <a:pt x="247166" y="823784"/>
                </a:cubicBezTo>
                <a:cubicBezTo>
                  <a:pt x="201858" y="886941"/>
                  <a:pt x="216274" y="970692"/>
                  <a:pt x="230690" y="1054443"/>
                </a:cubicBezTo>
              </a:path>
            </a:pathLst>
          </a:custGeom>
          <a:noFill/>
          <a:ln w="25400">
            <a:solidFill>
              <a:srgbClr val="FF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200">
              <a:solidFill>
                <a:prstClr val="white"/>
              </a:solidFill>
            </a:endParaRPr>
          </a:p>
        </p:txBody>
      </p:sp>
      <p:sp>
        <p:nvSpPr>
          <p:cNvPr id="14" name="TextBox 13"/>
          <p:cNvSpPr txBox="1"/>
          <p:nvPr/>
        </p:nvSpPr>
        <p:spPr>
          <a:xfrm>
            <a:off x="2229717" y="5246885"/>
            <a:ext cx="364102" cy="222566"/>
          </a:xfrm>
          <a:prstGeom prst="rect">
            <a:avLst/>
          </a:prstGeom>
          <a:noFill/>
        </p:spPr>
        <p:txBody>
          <a:bodyPr wrap="none" rtlCol="0">
            <a:spAutoFit/>
          </a:bodyPr>
          <a:lstStyle/>
          <a:p>
            <a:pPr defTabSz="457200" fontAlgn="base">
              <a:spcBef>
                <a:spcPct val="0"/>
              </a:spcBef>
              <a:spcAft>
                <a:spcPct val="0"/>
              </a:spcAft>
            </a:pPr>
            <a:r>
              <a:rPr lang="en-US" sz="1400" b="1" dirty="0" err="1" smtClean="0">
                <a:solidFill>
                  <a:srgbClr val="FF0000"/>
                </a:solidFill>
                <a:latin typeface="Helvetica Light" charset="0"/>
                <a:ea typeface="MS PGothic" panose="020B0600070205080204" pitchFamily="34" charset="-128"/>
              </a:rPr>
              <a:t>Q</a:t>
            </a:r>
            <a:r>
              <a:rPr lang="en-US" sz="1400" b="1" baseline="-25000" dirty="0" err="1" smtClean="0">
                <a:solidFill>
                  <a:srgbClr val="FF0000"/>
                </a:solidFill>
                <a:latin typeface="Helvetica Light" charset="0"/>
                <a:ea typeface="MS PGothic" panose="020B0600070205080204" pitchFamily="34" charset="-128"/>
              </a:rPr>
              <a:t>rad</a:t>
            </a:r>
            <a:endParaRPr lang="en-US" sz="1400" b="1" dirty="0">
              <a:solidFill>
                <a:srgbClr val="FF0000"/>
              </a:solidFill>
              <a:latin typeface="Helvetica Light" charset="0"/>
              <a:ea typeface="MS PGothic" panose="020B0600070205080204" pitchFamily="34" charset="-128"/>
            </a:endParaRPr>
          </a:p>
        </p:txBody>
      </p:sp>
      <p:sp>
        <p:nvSpPr>
          <p:cNvPr id="15" name="Up Arrow 14"/>
          <p:cNvSpPr/>
          <p:nvPr/>
        </p:nvSpPr>
        <p:spPr>
          <a:xfrm>
            <a:off x="3425963" y="5469451"/>
            <a:ext cx="170005" cy="6865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200">
              <a:solidFill>
                <a:prstClr val="white"/>
              </a:solidFill>
            </a:endParaRPr>
          </a:p>
        </p:txBody>
      </p:sp>
      <p:sp>
        <p:nvSpPr>
          <p:cNvPr id="18" name="TextBox 17"/>
          <p:cNvSpPr txBox="1"/>
          <p:nvPr/>
        </p:nvSpPr>
        <p:spPr>
          <a:xfrm>
            <a:off x="3146273" y="5163814"/>
            <a:ext cx="280839" cy="222566"/>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41719C"/>
                </a:solidFill>
                <a:latin typeface="Helvetica Light" charset="0"/>
                <a:ea typeface="MS PGothic" panose="020B0600070205080204" pitchFamily="34" charset="-128"/>
              </a:rPr>
              <a:t>Q</a:t>
            </a:r>
            <a:r>
              <a:rPr lang="en-US" sz="1400" b="1" baseline="-25000" dirty="0" smtClean="0">
                <a:solidFill>
                  <a:srgbClr val="41719C"/>
                </a:solidFill>
                <a:latin typeface="Helvetica Light" charset="0"/>
                <a:ea typeface="MS PGothic" panose="020B0600070205080204" pitchFamily="34" charset="-128"/>
              </a:rPr>
              <a:t>S</a:t>
            </a:r>
            <a:endParaRPr lang="en-US" sz="1400" b="1" dirty="0">
              <a:solidFill>
                <a:srgbClr val="41719C"/>
              </a:solidFill>
              <a:latin typeface="Helvetica Light" charset="0"/>
              <a:ea typeface="MS PGothic" panose="020B0600070205080204" pitchFamily="34" charset="-128"/>
            </a:endParaRPr>
          </a:p>
        </p:txBody>
      </p:sp>
      <p:sp>
        <p:nvSpPr>
          <p:cNvPr id="3" name="TextBox 2"/>
          <p:cNvSpPr txBox="1"/>
          <p:nvPr/>
        </p:nvSpPr>
        <p:spPr>
          <a:xfrm>
            <a:off x="243739" y="2551924"/>
            <a:ext cx="2159566" cy="1323439"/>
          </a:xfrm>
          <a:prstGeom prst="rect">
            <a:avLst/>
          </a:prstGeom>
          <a:noFill/>
        </p:spPr>
        <p:txBody>
          <a:bodyPr wrap="none" rtlCol="0">
            <a:spAutoFit/>
          </a:bodyPr>
          <a:lstStyle/>
          <a:p>
            <a:pPr algn="ctr" defTabSz="457200" fontAlgn="base">
              <a:spcBef>
                <a:spcPct val="0"/>
              </a:spcBef>
              <a:spcAft>
                <a:spcPct val="0"/>
              </a:spcAft>
            </a:pPr>
            <a:r>
              <a:rPr lang="en-US" sz="1600" b="1" dirty="0" smtClean="0">
                <a:solidFill>
                  <a:prstClr val="black"/>
                </a:solidFill>
                <a:latin typeface="Helvetica Light" charset="0"/>
                <a:ea typeface="MS PGothic" panose="020B0600070205080204" pitchFamily="34" charset="-128"/>
              </a:rPr>
              <a:t>Dry Static Energy:</a:t>
            </a:r>
          </a:p>
          <a:p>
            <a:pPr algn="ctr" defTabSz="457200" fontAlgn="base">
              <a:spcBef>
                <a:spcPct val="0"/>
              </a:spcBef>
              <a:spcAft>
                <a:spcPct val="0"/>
              </a:spcAft>
            </a:pPr>
            <a:r>
              <a:rPr lang="en-US" sz="1600" b="1" i="1" dirty="0" smtClean="0">
                <a:solidFill>
                  <a:prstClr val="black"/>
                </a:solidFill>
                <a:latin typeface="Helvetica Light" charset="0"/>
                <a:ea typeface="MS PGothic" panose="020B0600070205080204" pitchFamily="34" charset="-128"/>
              </a:rPr>
              <a:t>D = </a:t>
            </a:r>
            <a:r>
              <a:rPr lang="en-US" sz="1600" b="1" i="1" dirty="0" err="1" smtClean="0">
                <a:solidFill>
                  <a:prstClr val="black"/>
                </a:solidFill>
                <a:latin typeface="Helvetica Light" charset="0"/>
                <a:ea typeface="MS PGothic" panose="020B0600070205080204" pitchFamily="34" charset="-128"/>
              </a:rPr>
              <a:t>c</a:t>
            </a:r>
            <a:r>
              <a:rPr lang="en-US" sz="1600" b="1" i="1" baseline="-25000" dirty="0" err="1" smtClean="0">
                <a:solidFill>
                  <a:prstClr val="black"/>
                </a:solidFill>
                <a:latin typeface="Helvetica Light" charset="0"/>
                <a:ea typeface="MS PGothic" panose="020B0600070205080204" pitchFamily="34" charset="-128"/>
              </a:rPr>
              <a:t>p</a:t>
            </a:r>
            <a:r>
              <a:rPr lang="en-US" sz="1600" b="1" i="1" dirty="0" err="1" smtClean="0">
                <a:solidFill>
                  <a:prstClr val="black"/>
                </a:solidFill>
                <a:latin typeface="Helvetica Light" charset="0"/>
                <a:ea typeface="MS PGothic" panose="020B0600070205080204" pitchFamily="34" charset="-128"/>
              </a:rPr>
              <a:t>T</a:t>
            </a:r>
            <a:r>
              <a:rPr lang="en-US" sz="1600" b="1" i="1" dirty="0" smtClean="0">
                <a:solidFill>
                  <a:prstClr val="black"/>
                </a:solidFill>
                <a:latin typeface="Helvetica Light" charset="0"/>
                <a:ea typeface="MS PGothic" panose="020B0600070205080204" pitchFamily="34" charset="-128"/>
              </a:rPr>
              <a:t> + </a:t>
            </a:r>
            <a:r>
              <a:rPr lang="en-US" sz="1600" b="1" i="1" dirty="0" err="1" smtClean="0">
                <a:solidFill>
                  <a:prstClr val="black"/>
                </a:solidFill>
                <a:latin typeface="Helvetica Light" charset="0"/>
                <a:ea typeface="MS PGothic" panose="020B0600070205080204" pitchFamily="34" charset="-128"/>
              </a:rPr>
              <a:t>gz</a:t>
            </a:r>
            <a:endParaRPr lang="en-US" sz="1600" b="1" i="1" dirty="0" smtClean="0">
              <a:solidFill>
                <a:prstClr val="black"/>
              </a:solidFill>
              <a:latin typeface="Helvetica Light" charset="0"/>
              <a:ea typeface="MS PGothic" panose="020B0600070205080204" pitchFamily="34" charset="-128"/>
            </a:endParaRPr>
          </a:p>
          <a:p>
            <a:pPr algn="ctr" defTabSz="457200" fontAlgn="base">
              <a:spcBef>
                <a:spcPct val="0"/>
              </a:spcBef>
              <a:spcAft>
                <a:spcPct val="0"/>
              </a:spcAft>
            </a:pPr>
            <a:endParaRPr lang="en-US" sz="1600" b="1" i="1" dirty="0" smtClean="0">
              <a:solidFill>
                <a:prstClr val="black"/>
              </a:solidFill>
              <a:latin typeface="Helvetica Light" charset="0"/>
              <a:ea typeface="MS PGothic" panose="020B0600070205080204" pitchFamily="34" charset="-128"/>
            </a:endParaRPr>
          </a:p>
          <a:p>
            <a:pPr algn="ctr" defTabSz="457200" fontAlgn="base">
              <a:spcBef>
                <a:spcPct val="0"/>
              </a:spcBef>
              <a:spcAft>
                <a:spcPct val="0"/>
              </a:spcAft>
            </a:pPr>
            <a:r>
              <a:rPr lang="en-US" sz="1600" b="1" i="1" dirty="0" smtClean="0">
                <a:solidFill>
                  <a:prstClr val="black"/>
                </a:solidFill>
                <a:latin typeface="Helvetica Light" charset="0"/>
                <a:ea typeface="MS PGothic" panose="020B0600070205080204" pitchFamily="34" charset="-128"/>
              </a:rPr>
              <a:t>Moist Static Energy:</a:t>
            </a:r>
          </a:p>
          <a:p>
            <a:pPr algn="ctr" defTabSz="457200" fontAlgn="base">
              <a:spcBef>
                <a:spcPct val="0"/>
              </a:spcBef>
              <a:spcAft>
                <a:spcPct val="0"/>
              </a:spcAft>
            </a:pPr>
            <a:r>
              <a:rPr lang="en-US" sz="1600" b="1" i="1" dirty="0" smtClean="0">
                <a:solidFill>
                  <a:prstClr val="black"/>
                </a:solidFill>
                <a:latin typeface="Helvetica Light" charset="0"/>
                <a:ea typeface="MS PGothic" panose="020B0600070205080204" pitchFamily="34" charset="-128"/>
              </a:rPr>
              <a:t>M = </a:t>
            </a:r>
            <a:r>
              <a:rPr lang="en-US" sz="1600" b="1" i="1" dirty="0" err="1" smtClean="0">
                <a:solidFill>
                  <a:prstClr val="black"/>
                </a:solidFill>
                <a:latin typeface="Helvetica Light" charset="0"/>
                <a:ea typeface="MS PGothic" panose="020B0600070205080204" pitchFamily="34" charset="-128"/>
              </a:rPr>
              <a:t>c</a:t>
            </a:r>
            <a:r>
              <a:rPr lang="en-US" sz="1600" b="1" i="1" baseline="-25000" dirty="0" err="1" smtClean="0">
                <a:solidFill>
                  <a:prstClr val="black"/>
                </a:solidFill>
                <a:latin typeface="Helvetica Light" charset="0"/>
                <a:ea typeface="MS PGothic" panose="020B0600070205080204" pitchFamily="34" charset="-128"/>
              </a:rPr>
              <a:t>p</a:t>
            </a:r>
            <a:r>
              <a:rPr lang="en-US" sz="1600" b="1" i="1" dirty="0" err="1" smtClean="0">
                <a:solidFill>
                  <a:prstClr val="black"/>
                </a:solidFill>
                <a:latin typeface="Helvetica Light" charset="0"/>
                <a:ea typeface="MS PGothic" panose="020B0600070205080204" pitchFamily="34" charset="-128"/>
              </a:rPr>
              <a:t>T</a:t>
            </a:r>
            <a:r>
              <a:rPr lang="en-US" sz="1600" b="1" i="1" dirty="0" smtClean="0">
                <a:solidFill>
                  <a:prstClr val="black"/>
                </a:solidFill>
                <a:latin typeface="Helvetica Light" charset="0"/>
                <a:ea typeface="MS PGothic" panose="020B0600070205080204" pitchFamily="34" charset="-128"/>
              </a:rPr>
              <a:t> + </a:t>
            </a:r>
            <a:r>
              <a:rPr lang="en-US" sz="1600" b="1" i="1" dirty="0" err="1" smtClean="0">
                <a:solidFill>
                  <a:prstClr val="black"/>
                </a:solidFill>
                <a:latin typeface="Helvetica Light" charset="0"/>
                <a:ea typeface="MS PGothic" panose="020B0600070205080204" pitchFamily="34" charset="-128"/>
              </a:rPr>
              <a:t>L</a:t>
            </a:r>
            <a:r>
              <a:rPr lang="en-US" sz="1600" b="1" i="1" baseline="-25000" dirty="0" err="1" smtClean="0">
                <a:solidFill>
                  <a:prstClr val="black"/>
                </a:solidFill>
                <a:latin typeface="Helvetica Light" charset="0"/>
                <a:ea typeface="MS PGothic" panose="020B0600070205080204" pitchFamily="34" charset="-128"/>
              </a:rPr>
              <a:t>v</a:t>
            </a:r>
            <a:r>
              <a:rPr lang="en-US" sz="1600" b="1" i="1" dirty="0" err="1" smtClean="0">
                <a:solidFill>
                  <a:prstClr val="black"/>
                </a:solidFill>
                <a:latin typeface="Helvetica Light" charset="0"/>
                <a:ea typeface="MS PGothic" panose="020B0600070205080204" pitchFamily="34" charset="-128"/>
              </a:rPr>
              <a:t>q</a:t>
            </a:r>
            <a:r>
              <a:rPr lang="en-US" sz="1600" b="1" i="1" dirty="0" smtClean="0">
                <a:solidFill>
                  <a:prstClr val="black"/>
                </a:solidFill>
                <a:latin typeface="Helvetica Light" charset="0"/>
                <a:ea typeface="MS PGothic" panose="020B0600070205080204" pitchFamily="34" charset="-128"/>
              </a:rPr>
              <a:t> + </a:t>
            </a:r>
            <a:r>
              <a:rPr lang="en-US" sz="1600" b="1" i="1" dirty="0" err="1" smtClean="0">
                <a:solidFill>
                  <a:prstClr val="black"/>
                </a:solidFill>
                <a:latin typeface="Helvetica Light" charset="0"/>
                <a:ea typeface="MS PGothic" panose="020B0600070205080204" pitchFamily="34" charset="-128"/>
              </a:rPr>
              <a:t>gz</a:t>
            </a:r>
            <a:endParaRPr lang="en-US" sz="1600" b="1" i="1" dirty="0">
              <a:solidFill>
                <a:prstClr val="black"/>
              </a:solidFill>
              <a:latin typeface="Helvetica Light" charset="0"/>
              <a:ea typeface="MS PGothic" panose="020B0600070205080204" pitchFamily="34" charset="-128"/>
            </a:endParaRPr>
          </a:p>
        </p:txBody>
      </p:sp>
      <p:sp>
        <p:nvSpPr>
          <p:cNvPr id="21" name="TextBox 20"/>
          <p:cNvSpPr txBox="1"/>
          <p:nvPr/>
        </p:nvSpPr>
        <p:spPr>
          <a:xfrm>
            <a:off x="7012690" y="5465605"/>
            <a:ext cx="574196" cy="307777"/>
          </a:xfrm>
          <a:prstGeom prst="rect">
            <a:avLst/>
          </a:prstGeom>
          <a:noFill/>
        </p:spPr>
        <p:txBody>
          <a:bodyPr wrap="none" rtlCol="0">
            <a:spAutoFit/>
          </a:bodyPr>
          <a:lstStyle/>
          <a:p>
            <a:pPr defTabSz="457200" fontAlgn="base">
              <a:spcBef>
                <a:spcPct val="0"/>
              </a:spcBef>
              <a:spcAft>
                <a:spcPct val="0"/>
              </a:spcAft>
            </a:pPr>
            <a:r>
              <a:rPr lang="en-US" sz="1400" dirty="0" smtClean="0">
                <a:solidFill>
                  <a:prstClr val="black"/>
                </a:solidFill>
                <a:latin typeface="Helvetica Light" charset="0"/>
                <a:ea typeface="MS PGothic" panose="020B0600070205080204" pitchFamily="34" charset="-128"/>
              </a:rPr>
              <a:t>T=T</a:t>
            </a:r>
            <a:r>
              <a:rPr lang="en-US" sz="1400" baseline="-25000" dirty="0" smtClean="0">
                <a:solidFill>
                  <a:prstClr val="black"/>
                </a:solidFill>
                <a:latin typeface="Helvetica Light" charset="0"/>
                <a:ea typeface="MS PGothic" panose="020B0600070205080204" pitchFamily="34" charset="-128"/>
              </a:rPr>
              <a:t>0</a:t>
            </a:r>
            <a:endParaRPr lang="en-US" sz="1400" baseline="-25000" dirty="0">
              <a:solidFill>
                <a:prstClr val="black"/>
              </a:solidFill>
              <a:latin typeface="Helvetica Light" charset="0"/>
              <a:ea typeface="MS PGothic" panose="020B0600070205080204" pitchFamily="34" charset="-128"/>
            </a:endParaRPr>
          </a:p>
        </p:txBody>
      </p:sp>
      <p:sp>
        <p:nvSpPr>
          <p:cNvPr id="22" name="TextBox 21"/>
          <p:cNvSpPr txBox="1"/>
          <p:nvPr/>
        </p:nvSpPr>
        <p:spPr>
          <a:xfrm>
            <a:off x="7012690" y="5776764"/>
            <a:ext cx="1301190" cy="307777"/>
          </a:xfrm>
          <a:prstGeom prst="rect">
            <a:avLst/>
          </a:prstGeom>
          <a:noFill/>
        </p:spPr>
        <p:txBody>
          <a:bodyPr wrap="none" rtlCol="0">
            <a:spAutoFit/>
          </a:bodyPr>
          <a:lstStyle/>
          <a:p>
            <a:pPr defTabSz="457200" fontAlgn="base">
              <a:spcBef>
                <a:spcPct val="0"/>
              </a:spcBef>
              <a:spcAft>
                <a:spcPct val="0"/>
              </a:spcAft>
            </a:pPr>
            <a:r>
              <a:rPr lang="en-US" sz="1400" dirty="0" smtClean="0">
                <a:solidFill>
                  <a:prstClr val="black"/>
                </a:solidFill>
                <a:latin typeface="Helvetica Light" charset="0"/>
                <a:ea typeface="MS PGothic" panose="020B0600070205080204" pitchFamily="34" charset="-128"/>
              </a:rPr>
              <a:t>T = T</a:t>
            </a:r>
            <a:r>
              <a:rPr lang="en-US" sz="1400" baseline="-25000" dirty="0" smtClean="0">
                <a:solidFill>
                  <a:prstClr val="black"/>
                </a:solidFill>
                <a:latin typeface="Helvetica Light" charset="0"/>
                <a:ea typeface="MS PGothic" panose="020B0600070205080204" pitchFamily="34" charset="-128"/>
              </a:rPr>
              <a:t>sfc</a:t>
            </a:r>
            <a:r>
              <a:rPr lang="en-US" sz="1400" baseline="-50000" dirty="0" smtClean="0">
                <a:solidFill>
                  <a:prstClr val="black"/>
                </a:solidFill>
                <a:latin typeface="Helvetica Light" charset="0"/>
                <a:ea typeface="MS PGothic" panose="020B0600070205080204" pitchFamily="34" charset="-128"/>
              </a:rPr>
              <a:t>0</a:t>
            </a:r>
            <a:r>
              <a:rPr lang="en-US" sz="1400" dirty="0" smtClean="0">
                <a:solidFill>
                  <a:prstClr val="black"/>
                </a:solidFill>
                <a:latin typeface="Helvetica Light" charset="0"/>
                <a:ea typeface="MS PGothic" panose="020B0600070205080204" pitchFamily="34" charset="-128"/>
              </a:rPr>
              <a:t>; q = 0</a:t>
            </a:r>
            <a:endParaRPr lang="en-US" sz="1400" baseline="-25000" dirty="0">
              <a:solidFill>
                <a:prstClr val="black"/>
              </a:solidFill>
              <a:latin typeface="Helvetica Light" charset="0"/>
              <a:ea typeface="MS PGothic" panose="020B0600070205080204" pitchFamily="34" charset="-128"/>
            </a:endParaRPr>
          </a:p>
        </p:txBody>
      </p:sp>
      <p:cxnSp>
        <p:nvCxnSpPr>
          <p:cNvPr id="24" name="Elbow Connector 23"/>
          <p:cNvCxnSpPr/>
          <p:nvPr/>
        </p:nvCxnSpPr>
        <p:spPr>
          <a:xfrm rot="9000000">
            <a:off x="6307892" y="5764793"/>
            <a:ext cx="788358" cy="95856"/>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9000000">
            <a:off x="6316381" y="6065378"/>
            <a:ext cx="788358" cy="95856"/>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629400" y="2887980"/>
            <a:ext cx="2247900" cy="1200329"/>
          </a:xfrm>
          <a:prstGeom prst="rect">
            <a:avLst/>
          </a:prstGeom>
          <a:noFill/>
        </p:spPr>
        <p:txBody>
          <a:bodyPr wrap="square" rtlCol="0">
            <a:spAutoFit/>
          </a:bodyPr>
          <a:lstStyle/>
          <a:p>
            <a:r>
              <a:rPr lang="en-US" dirty="0" smtClean="0">
                <a:solidFill>
                  <a:srgbClr val="0000FF"/>
                </a:solidFill>
                <a:latin typeface="Arial" panose="020B0604020202020204" pitchFamily="34" charset="0"/>
                <a:cs typeface="Arial" panose="020B0604020202020204" pitchFamily="34" charset="0"/>
              </a:rPr>
              <a:t>Start with a dry-adiabatic column over a heated, dry surface</a:t>
            </a:r>
          </a:p>
        </p:txBody>
      </p:sp>
    </p:spTree>
    <p:extLst>
      <p:ext uri="{BB962C8B-B14F-4D97-AF65-F5344CB8AC3E}">
        <p14:creationId xmlns:p14="http://schemas.microsoft.com/office/powerpoint/2010/main" val="177342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1019" y="4805630"/>
            <a:ext cx="3595377" cy="1239078"/>
          </a:xfrm>
          <a:prstGeom prst="rect">
            <a:avLst/>
          </a:prstGeom>
          <a:solidFill>
            <a:schemeClr val="accent1">
              <a:alpha val="2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200" dirty="0">
              <a:solidFill>
                <a:prstClr val="white"/>
              </a:solidFill>
            </a:endParaRPr>
          </a:p>
        </p:txBody>
      </p:sp>
      <p:sp>
        <p:nvSpPr>
          <p:cNvPr id="5" name="Rectangle 4"/>
          <p:cNvSpPr/>
          <p:nvPr/>
        </p:nvSpPr>
        <p:spPr>
          <a:xfrm>
            <a:off x="2911019" y="1701977"/>
            <a:ext cx="3595377" cy="4342730"/>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200">
              <a:solidFill>
                <a:prstClr val="white"/>
              </a:solidFill>
            </a:endParaRPr>
          </a:p>
        </p:txBody>
      </p:sp>
      <p:sp>
        <p:nvSpPr>
          <p:cNvPr id="6" name="TextBox 5"/>
          <p:cNvSpPr txBox="1"/>
          <p:nvPr/>
        </p:nvSpPr>
        <p:spPr>
          <a:xfrm>
            <a:off x="2898316" y="6044707"/>
            <a:ext cx="3620784" cy="307777"/>
          </a:xfrm>
          <a:prstGeom prst="rect">
            <a:avLst/>
          </a:prstGeom>
          <a:solidFill>
            <a:schemeClr val="accent6">
              <a:lumMod val="75000"/>
              <a:alpha val="51000"/>
            </a:schemeClr>
          </a:solidFill>
        </p:spPr>
        <p:txBody>
          <a:bodyPr wrap="square" rtlCol="0">
            <a:spAutoFit/>
          </a:bodyPr>
          <a:lstStyle/>
          <a:p>
            <a:pPr algn="ctr" defTabSz="457200" fontAlgn="base">
              <a:spcBef>
                <a:spcPct val="0"/>
              </a:spcBef>
              <a:spcAft>
                <a:spcPct val="0"/>
              </a:spcAft>
            </a:pPr>
            <a:r>
              <a:rPr lang="en-US" sz="1400" dirty="0" smtClean="0">
                <a:solidFill>
                  <a:prstClr val="black"/>
                </a:solidFill>
                <a:latin typeface="Helvetica Light" charset="0"/>
                <a:ea typeface="MS PGothic" panose="020B0600070205080204" pitchFamily="34" charset="-128"/>
              </a:rPr>
              <a:t>moist surface</a:t>
            </a:r>
            <a:endParaRPr lang="en-US" sz="1400" dirty="0">
              <a:solidFill>
                <a:prstClr val="black"/>
              </a:solidFill>
              <a:latin typeface="Helvetica Light" charset="0"/>
              <a:ea typeface="MS PGothic" panose="020B0600070205080204" pitchFamily="34" charset="-128"/>
            </a:endParaRPr>
          </a:p>
        </p:txBody>
      </p:sp>
      <p:sp>
        <p:nvSpPr>
          <p:cNvPr id="7" name="TextBox 6"/>
          <p:cNvSpPr txBox="1"/>
          <p:nvPr/>
        </p:nvSpPr>
        <p:spPr>
          <a:xfrm>
            <a:off x="6519099" y="4694346"/>
            <a:ext cx="478016" cy="307777"/>
          </a:xfrm>
          <a:prstGeom prst="rect">
            <a:avLst/>
          </a:prstGeom>
          <a:noFill/>
        </p:spPr>
        <p:txBody>
          <a:bodyPr wrap="none" rtlCol="0">
            <a:spAutoFit/>
          </a:bodyPr>
          <a:lstStyle/>
          <a:p>
            <a:pPr defTabSz="457200" fontAlgn="base">
              <a:spcBef>
                <a:spcPct val="0"/>
              </a:spcBef>
              <a:spcAft>
                <a:spcPct val="0"/>
              </a:spcAft>
            </a:pPr>
            <a:r>
              <a:rPr lang="en-US" sz="1400" dirty="0" smtClean="0">
                <a:solidFill>
                  <a:prstClr val="black"/>
                </a:solidFill>
                <a:latin typeface="Helvetica Light" charset="0"/>
                <a:ea typeface="MS PGothic" panose="020B0600070205080204" pitchFamily="34" charset="-128"/>
              </a:rPr>
              <a:t>z=h</a:t>
            </a:r>
            <a:endParaRPr lang="en-US" sz="1400" dirty="0">
              <a:solidFill>
                <a:prstClr val="black"/>
              </a:solidFill>
              <a:latin typeface="Helvetica Light" charset="0"/>
              <a:ea typeface="MS PGothic" panose="020B0600070205080204" pitchFamily="34" charset="-128"/>
            </a:endParaRPr>
          </a:p>
        </p:txBody>
      </p:sp>
      <p:sp>
        <p:nvSpPr>
          <p:cNvPr id="8" name="TextBox 7"/>
          <p:cNvSpPr txBox="1"/>
          <p:nvPr/>
        </p:nvSpPr>
        <p:spPr>
          <a:xfrm>
            <a:off x="6505503" y="1590694"/>
            <a:ext cx="508473" cy="307777"/>
          </a:xfrm>
          <a:prstGeom prst="rect">
            <a:avLst/>
          </a:prstGeom>
          <a:noFill/>
        </p:spPr>
        <p:txBody>
          <a:bodyPr wrap="none" rtlCol="0">
            <a:spAutoFit/>
          </a:bodyPr>
          <a:lstStyle/>
          <a:p>
            <a:pPr defTabSz="457200" fontAlgn="base">
              <a:spcBef>
                <a:spcPct val="0"/>
              </a:spcBef>
              <a:spcAft>
                <a:spcPct val="0"/>
              </a:spcAft>
            </a:pPr>
            <a:r>
              <a:rPr lang="en-US" sz="1400" dirty="0" smtClean="0">
                <a:solidFill>
                  <a:prstClr val="black"/>
                </a:solidFill>
                <a:latin typeface="Helvetica Light" charset="0"/>
                <a:ea typeface="MS PGothic" panose="020B0600070205080204" pitchFamily="34" charset="-128"/>
              </a:rPr>
              <a:t>z=H</a:t>
            </a:r>
            <a:endParaRPr lang="en-US" sz="1400" dirty="0">
              <a:solidFill>
                <a:prstClr val="black"/>
              </a:solidFill>
              <a:latin typeface="Helvetica Light" charset="0"/>
              <a:ea typeface="MS PGothic" panose="020B0600070205080204" pitchFamily="34" charset="-128"/>
            </a:endParaRPr>
          </a:p>
        </p:txBody>
      </p:sp>
      <p:sp>
        <p:nvSpPr>
          <p:cNvPr id="9" name="TextBox 8"/>
          <p:cNvSpPr txBox="1"/>
          <p:nvPr/>
        </p:nvSpPr>
        <p:spPr>
          <a:xfrm>
            <a:off x="3769988" y="2675134"/>
            <a:ext cx="1877438" cy="646331"/>
          </a:xfrm>
          <a:prstGeom prst="rect">
            <a:avLst/>
          </a:prstGeom>
          <a:noFill/>
        </p:spPr>
        <p:txBody>
          <a:bodyPr wrap="none" rtlCol="0">
            <a:spAutoFit/>
          </a:bodyPr>
          <a:lstStyle/>
          <a:p>
            <a:pPr algn="ctr" defTabSz="457200" fontAlgn="base">
              <a:spcBef>
                <a:spcPct val="0"/>
              </a:spcBef>
              <a:spcAft>
                <a:spcPct val="0"/>
              </a:spcAft>
            </a:pPr>
            <a:r>
              <a:rPr lang="en-US" dirty="0">
                <a:solidFill>
                  <a:prstClr val="black"/>
                </a:solidFill>
                <a:latin typeface="Helvetica Light" charset="0"/>
                <a:ea typeface="MS PGothic" panose="020B0600070205080204" pitchFamily="34" charset="-128"/>
              </a:rPr>
              <a:t>D</a:t>
            </a:r>
            <a:r>
              <a:rPr lang="en-US" dirty="0" smtClean="0">
                <a:solidFill>
                  <a:prstClr val="black"/>
                </a:solidFill>
                <a:latin typeface="Helvetica Light" charset="0"/>
                <a:ea typeface="MS PGothic" panose="020B0600070205080204" pitchFamily="34" charset="-128"/>
              </a:rPr>
              <a:t>ry adiabatic</a:t>
            </a:r>
          </a:p>
          <a:p>
            <a:pPr algn="ctr" defTabSz="457200" fontAlgn="base">
              <a:spcBef>
                <a:spcPct val="0"/>
              </a:spcBef>
              <a:spcAft>
                <a:spcPct val="0"/>
              </a:spcAft>
            </a:pPr>
            <a:r>
              <a:rPr lang="en-US" dirty="0" smtClean="0">
                <a:solidFill>
                  <a:prstClr val="black"/>
                </a:solidFill>
                <a:latin typeface="Helvetica Light" charset="0"/>
                <a:ea typeface="MS PGothic" panose="020B0600070205080204" pitchFamily="34" charset="-128"/>
              </a:rPr>
              <a:t>free troposphere</a:t>
            </a:r>
            <a:endParaRPr lang="en-US" dirty="0">
              <a:solidFill>
                <a:prstClr val="black"/>
              </a:solidFill>
              <a:latin typeface="Helvetica Light" charset="0"/>
              <a:ea typeface="MS PGothic" panose="020B0600070205080204" pitchFamily="34" charset="-128"/>
            </a:endParaRPr>
          </a:p>
        </p:txBody>
      </p:sp>
      <p:sp>
        <p:nvSpPr>
          <p:cNvPr id="10" name="TextBox 9"/>
          <p:cNvSpPr txBox="1"/>
          <p:nvPr/>
        </p:nvSpPr>
        <p:spPr>
          <a:xfrm>
            <a:off x="3938304" y="5147629"/>
            <a:ext cx="1540806" cy="584775"/>
          </a:xfrm>
          <a:prstGeom prst="rect">
            <a:avLst/>
          </a:prstGeom>
          <a:noFill/>
        </p:spPr>
        <p:txBody>
          <a:bodyPr wrap="none" rtlCol="0">
            <a:spAutoFit/>
          </a:bodyPr>
          <a:lstStyle/>
          <a:p>
            <a:pPr algn="ctr" defTabSz="457200" fontAlgn="base">
              <a:spcBef>
                <a:spcPct val="0"/>
              </a:spcBef>
              <a:spcAft>
                <a:spcPct val="0"/>
              </a:spcAft>
            </a:pPr>
            <a:r>
              <a:rPr lang="en-US" sz="1600" dirty="0">
                <a:solidFill>
                  <a:prstClr val="black"/>
                </a:solidFill>
                <a:latin typeface="Helvetica Light" charset="0"/>
                <a:ea typeface="MS PGothic" panose="020B0600070205080204" pitchFamily="34" charset="-128"/>
              </a:rPr>
              <a:t>M</a:t>
            </a:r>
            <a:r>
              <a:rPr lang="en-US" sz="1600" dirty="0" smtClean="0">
                <a:solidFill>
                  <a:prstClr val="black"/>
                </a:solidFill>
                <a:latin typeface="Helvetica Light" charset="0"/>
                <a:ea typeface="MS PGothic" panose="020B0600070205080204" pitchFamily="34" charset="-128"/>
              </a:rPr>
              <a:t>oist</a:t>
            </a:r>
          </a:p>
          <a:p>
            <a:pPr algn="ctr" defTabSz="457200" fontAlgn="base">
              <a:spcBef>
                <a:spcPct val="0"/>
              </a:spcBef>
              <a:spcAft>
                <a:spcPct val="0"/>
              </a:spcAft>
            </a:pPr>
            <a:r>
              <a:rPr lang="en-US" sz="1600" dirty="0" smtClean="0">
                <a:solidFill>
                  <a:prstClr val="black"/>
                </a:solidFill>
                <a:latin typeface="Helvetica Light" charset="0"/>
                <a:ea typeface="MS PGothic" panose="020B0600070205080204" pitchFamily="34" charset="-128"/>
              </a:rPr>
              <a:t>boundary layer</a:t>
            </a:r>
          </a:p>
        </p:txBody>
      </p:sp>
      <p:sp>
        <p:nvSpPr>
          <p:cNvPr id="11" name="TextBox 10"/>
          <p:cNvSpPr txBox="1"/>
          <p:nvPr/>
        </p:nvSpPr>
        <p:spPr>
          <a:xfrm>
            <a:off x="4383206" y="3499008"/>
            <a:ext cx="891591" cy="923330"/>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Helvetica Light" charset="0"/>
                <a:ea typeface="MS PGothic" panose="020B0600070205080204" pitchFamily="34" charset="-128"/>
              </a:rPr>
              <a:t>D = D</a:t>
            </a:r>
            <a:r>
              <a:rPr lang="en-US" baseline="-25000" dirty="0" smtClean="0">
                <a:solidFill>
                  <a:prstClr val="black"/>
                </a:solidFill>
                <a:latin typeface="Helvetica Light" charset="0"/>
                <a:ea typeface="MS PGothic" panose="020B0600070205080204" pitchFamily="34" charset="-128"/>
              </a:rPr>
              <a:t>0</a:t>
            </a:r>
          </a:p>
          <a:p>
            <a:pPr defTabSz="457200" fontAlgn="base">
              <a:spcBef>
                <a:spcPct val="0"/>
              </a:spcBef>
              <a:spcAft>
                <a:spcPct val="0"/>
              </a:spcAft>
            </a:pPr>
            <a:r>
              <a:rPr lang="en-US" dirty="0" smtClean="0">
                <a:solidFill>
                  <a:prstClr val="black"/>
                </a:solidFill>
                <a:latin typeface="Helvetica Light" charset="0"/>
                <a:ea typeface="MS PGothic" panose="020B0600070205080204" pitchFamily="34" charset="-128"/>
              </a:rPr>
              <a:t>M = D</a:t>
            </a:r>
            <a:r>
              <a:rPr lang="en-US" baseline="-25000" dirty="0" smtClean="0">
                <a:solidFill>
                  <a:prstClr val="black"/>
                </a:solidFill>
                <a:latin typeface="Helvetica Light" charset="0"/>
                <a:ea typeface="MS PGothic" panose="020B0600070205080204" pitchFamily="34" charset="-128"/>
              </a:rPr>
              <a:t>0</a:t>
            </a:r>
            <a:endParaRPr lang="en-US" dirty="0" smtClean="0">
              <a:solidFill>
                <a:prstClr val="black"/>
              </a:solidFill>
              <a:latin typeface="Helvetica Light" charset="0"/>
              <a:ea typeface="MS PGothic" panose="020B0600070205080204" pitchFamily="34" charset="-128"/>
            </a:endParaRPr>
          </a:p>
          <a:p>
            <a:pPr defTabSz="457200" fontAlgn="base">
              <a:spcBef>
                <a:spcPct val="0"/>
              </a:spcBef>
              <a:spcAft>
                <a:spcPct val="0"/>
              </a:spcAft>
            </a:pPr>
            <a:r>
              <a:rPr lang="en-US" dirty="0" smtClean="0">
                <a:solidFill>
                  <a:prstClr val="black"/>
                </a:solidFill>
                <a:latin typeface="Helvetica Light" charset="0"/>
                <a:ea typeface="MS PGothic" panose="020B0600070205080204" pitchFamily="34" charset="-128"/>
              </a:rPr>
              <a:t>q = 0</a:t>
            </a:r>
            <a:endParaRPr lang="en-US" baseline="-25000" dirty="0">
              <a:solidFill>
                <a:prstClr val="black"/>
              </a:solidFill>
              <a:latin typeface="Helvetica Light" charset="0"/>
              <a:ea typeface="MS PGothic" panose="020B0600070205080204" pitchFamily="34" charset="-128"/>
            </a:endParaRPr>
          </a:p>
        </p:txBody>
      </p:sp>
      <p:sp>
        <p:nvSpPr>
          <p:cNvPr id="12" name="TextBox 11"/>
          <p:cNvSpPr txBox="1"/>
          <p:nvPr/>
        </p:nvSpPr>
        <p:spPr>
          <a:xfrm>
            <a:off x="5616708" y="4944195"/>
            <a:ext cx="891591" cy="923330"/>
          </a:xfrm>
          <a:prstGeom prst="rect">
            <a:avLst/>
          </a:prstGeom>
          <a:noFill/>
        </p:spPr>
        <p:txBody>
          <a:bodyPr wrap="none" rtlCol="0">
            <a:spAutoFit/>
          </a:bodyPr>
          <a:lstStyle/>
          <a:p>
            <a:pPr defTabSz="457200" fontAlgn="base">
              <a:spcBef>
                <a:spcPct val="0"/>
              </a:spcBef>
              <a:spcAft>
                <a:spcPct val="0"/>
              </a:spcAft>
            </a:pPr>
            <a:r>
              <a:rPr lang="en-US" dirty="0" smtClean="0">
                <a:solidFill>
                  <a:prstClr val="black"/>
                </a:solidFill>
                <a:latin typeface="Helvetica Light" charset="0"/>
                <a:ea typeface="MS PGothic" panose="020B0600070205080204" pitchFamily="34" charset="-128"/>
              </a:rPr>
              <a:t>D &lt; D</a:t>
            </a:r>
            <a:r>
              <a:rPr lang="en-US" baseline="-25000" dirty="0" smtClean="0">
                <a:solidFill>
                  <a:prstClr val="black"/>
                </a:solidFill>
                <a:latin typeface="Helvetica Light" charset="0"/>
                <a:ea typeface="MS PGothic" panose="020B0600070205080204" pitchFamily="34" charset="-128"/>
              </a:rPr>
              <a:t>0</a:t>
            </a:r>
          </a:p>
          <a:p>
            <a:pPr defTabSz="457200" fontAlgn="base">
              <a:spcBef>
                <a:spcPct val="0"/>
              </a:spcBef>
              <a:spcAft>
                <a:spcPct val="0"/>
              </a:spcAft>
            </a:pPr>
            <a:r>
              <a:rPr lang="en-US" dirty="0" smtClean="0">
                <a:solidFill>
                  <a:prstClr val="black"/>
                </a:solidFill>
                <a:latin typeface="Helvetica Light" charset="0"/>
                <a:ea typeface="MS PGothic" panose="020B0600070205080204" pitchFamily="34" charset="-128"/>
              </a:rPr>
              <a:t>M &gt; D</a:t>
            </a:r>
            <a:r>
              <a:rPr lang="en-US" baseline="-25000" dirty="0" smtClean="0">
                <a:solidFill>
                  <a:prstClr val="black"/>
                </a:solidFill>
                <a:latin typeface="Helvetica Light" charset="0"/>
                <a:ea typeface="MS PGothic" panose="020B0600070205080204" pitchFamily="34" charset="-128"/>
              </a:rPr>
              <a:t>0</a:t>
            </a:r>
            <a:endParaRPr lang="en-US" dirty="0" smtClean="0">
              <a:solidFill>
                <a:prstClr val="black"/>
              </a:solidFill>
              <a:latin typeface="Helvetica Light" charset="0"/>
              <a:ea typeface="MS PGothic" panose="020B0600070205080204" pitchFamily="34" charset="-128"/>
            </a:endParaRPr>
          </a:p>
          <a:p>
            <a:pPr defTabSz="457200" fontAlgn="base">
              <a:spcBef>
                <a:spcPct val="0"/>
              </a:spcBef>
              <a:spcAft>
                <a:spcPct val="0"/>
              </a:spcAft>
            </a:pPr>
            <a:r>
              <a:rPr lang="en-US" dirty="0" smtClean="0">
                <a:solidFill>
                  <a:prstClr val="black"/>
                </a:solidFill>
                <a:latin typeface="Helvetica Light" charset="0"/>
                <a:ea typeface="MS PGothic" panose="020B0600070205080204" pitchFamily="34" charset="-128"/>
              </a:rPr>
              <a:t>q &gt; 0</a:t>
            </a:r>
            <a:endParaRPr lang="en-US" baseline="-25000" dirty="0">
              <a:solidFill>
                <a:prstClr val="black"/>
              </a:solidFill>
              <a:latin typeface="Helvetica Light" charset="0"/>
              <a:ea typeface="MS PGothic" panose="020B0600070205080204" pitchFamily="34" charset="-128"/>
            </a:endParaRPr>
          </a:p>
        </p:txBody>
      </p:sp>
      <p:sp>
        <p:nvSpPr>
          <p:cNvPr id="13" name="Freeform 12"/>
          <p:cNvSpPr/>
          <p:nvPr/>
        </p:nvSpPr>
        <p:spPr>
          <a:xfrm rot="19391272">
            <a:off x="2782670" y="5258817"/>
            <a:ext cx="218714" cy="850887"/>
          </a:xfrm>
          <a:custGeom>
            <a:avLst/>
            <a:gdLst>
              <a:gd name="connsiteX0" fmla="*/ 181263 w 507081"/>
              <a:gd name="connsiteY0" fmla="*/ 0 h 1054443"/>
              <a:gd name="connsiteX1" fmla="*/ 444874 w 507081"/>
              <a:gd name="connsiteY1" fmla="*/ 131806 h 1054443"/>
              <a:gd name="connsiteX2" fmla="*/ 30 w 507081"/>
              <a:gd name="connsiteY2" fmla="*/ 214184 h 1054443"/>
              <a:gd name="connsiteX3" fmla="*/ 469587 w 507081"/>
              <a:gd name="connsiteY3" fmla="*/ 313038 h 1054443"/>
              <a:gd name="connsiteX4" fmla="*/ 30 w 507081"/>
              <a:gd name="connsiteY4" fmla="*/ 395416 h 1054443"/>
              <a:gd name="connsiteX5" fmla="*/ 486063 w 507081"/>
              <a:gd name="connsiteY5" fmla="*/ 486033 h 1054443"/>
              <a:gd name="connsiteX6" fmla="*/ 30 w 507081"/>
              <a:gd name="connsiteY6" fmla="*/ 601362 h 1054443"/>
              <a:gd name="connsiteX7" fmla="*/ 502539 w 507081"/>
              <a:gd name="connsiteY7" fmla="*/ 675503 h 1054443"/>
              <a:gd name="connsiteX8" fmla="*/ 247166 w 507081"/>
              <a:gd name="connsiteY8" fmla="*/ 823784 h 1054443"/>
              <a:gd name="connsiteX9" fmla="*/ 230690 w 507081"/>
              <a:gd name="connsiteY9" fmla="*/ 1054443 h 105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081" h="1054443">
                <a:moveTo>
                  <a:pt x="181263" y="0"/>
                </a:moveTo>
                <a:cubicBezTo>
                  <a:pt x="328171" y="48054"/>
                  <a:pt x="475080" y="96109"/>
                  <a:pt x="444874" y="131806"/>
                </a:cubicBezTo>
                <a:cubicBezTo>
                  <a:pt x="414668" y="167503"/>
                  <a:pt x="-4089" y="183979"/>
                  <a:pt x="30" y="214184"/>
                </a:cubicBezTo>
                <a:cubicBezTo>
                  <a:pt x="4149" y="244389"/>
                  <a:pt x="469587" y="282833"/>
                  <a:pt x="469587" y="313038"/>
                </a:cubicBezTo>
                <a:cubicBezTo>
                  <a:pt x="469587" y="343243"/>
                  <a:pt x="-2716" y="366583"/>
                  <a:pt x="30" y="395416"/>
                </a:cubicBezTo>
                <a:cubicBezTo>
                  <a:pt x="2776" y="424249"/>
                  <a:pt x="486063" y="451709"/>
                  <a:pt x="486063" y="486033"/>
                </a:cubicBezTo>
                <a:cubicBezTo>
                  <a:pt x="486063" y="520357"/>
                  <a:pt x="-2716" y="569784"/>
                  <a:pt x="30" y="601362"/>
                </a:cubicBezTo>
                <a:cubicBezTo>
                  <a:pt x="2776" y="632940"/>
                  <a:pt x="461350" y="638433"/>
                  <a:pt x="502539" y="675503"/>
                </a:cubicBezTo>
                <a:cubicBezTo>
                  <a:pt x="543728" y="712573"/>
                  <a:pt x="292474" y="760627"/>
                  <a:pt x="247166" y="823784"/>
                </a:cubicBezTo>
                <a:cubicBezTo>
                  <a:pt x="201858" y="886941"/>
                  <a:pt x="216274" y="970692"/>
                  <a:pt x="230690" y="1054443"/>
                </a:cubicBezTo>
              </a:path>
            </a:pathLst>
          </a:custGeom>
          <a:noFill/>
          <a:ln w="25400">
            <a:solidFill>
              <a:srgbClr val="FF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200">
              <a:solidFill>
                <a:prstClr val="white"/>
              </a:solidFill>
            </a:endParaRPr>
          </a:p>
        </p:txBody>
      </p:sp>
      <p:sp>
        <p:nvSpPr>
          <p:cNvPr id="14" name="TextBox 13"/>
          <p:cNvSpPr txBox="1"/>
          <p:nvPr/>
        </p:nvSpPr>
        <p:spPr>
          <a:xfrm>
            <a:off x="2229717" y="5246885"/>
            <a:ext cx="364102" cy="222566"/>
          </a:xfrm>
          <a:prstGeom prst="rect">
            <a:avLst/>
          </a:prstGeom>
          <a:noFill/>
        </p:spPr>
        <p:txBody>
          <a:bodyPr wrap="none" rtlCol="0">
            <a:spAutoFit/>
          </a:bodyPr>
          <a:lstStyle/>
          <a:p>
            <a:pPr defTabSz="457200" fontAlgn="base">
              <a:spcBef>
                <a:spcPct val="0"/>
              </a:spcBef>
              <a:spcAft>
                <a:spcPct val="0"/>
              </a:spcAft>
            </a:pPr>
            <a:r>
              <a:rPr lang="en-US" sz="1400" b="1" dirty="0" err="1" smtClean="0">
                <a:solidFill>
                  <a:srgbClr val="FF0000"/>
                </a:solidFill>
                <a:latin typeface="Helvetica Light" charset="0"/>
                <a:ea typeface="MS PGothic" panose="020B0600070205080204" pitchFamily="34" charset="-128"/>
              </a:rPr>
              <a:t>Q</a:t>
            </a:r>
            <a:r>
              <a:rPr lang="en-US" sz="1400" b="1" baseline="-25000" dirty="0" err="1" smtClean="0">
                <a:solidFill>
                  <a:srgbClr val="FF0000"/>
                </a:solidFill>
                <a:latin typeface="Helvetica Light" charset="0"/>
                <a:ea typeface="MS PGothic" panose="020B0600070205080204" pitchFamily="34" charset="-128"/>
              </a:rPr>
              <a:t>rad</a:t>
            </a:r>
            <a:endParaRPr lang="en-US" sz="1400" b="1" dirty="0">
              <a:solidFill>
                <a:srgbClr val="FF0000"/>
              </a:solidFill>
              <a:latin typeface="Helvetica Light" charset="0"/>
              <a:ea typeface="MS PGothic" panose="020B0600070205080204" pitchFamily="34" charset="-128"/>
            </a:endParaRPr>
          </a:p>
        </p:txBody>
      </p:sp>
      <p:sp>
        <p:nvSpPr>
          <p:cNvPr id="15" name="Up Arrow 14"/>
          <p:cNvSpPr/>
          <p:nvPr/>
        </p:nvSpPr>
        <p:spPr>
          <a:xfrm>
            <a:off x="3425964" y="5636605"/>
            <a:ext cx="165158" cy="5193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200">
              <a:solidFill>
                <a:prstClr val="white"/>
              </a:solidFill>
            </a:endParaRPr>
          </a:p>
        </p:txBody>
      </p:sp>
      <p:sp>
        <p:nvSpPr>
          <p:cNvPr id="16" name="Up Arrow 15"/>
          <p:cNvSpPr/>
          <p:nvPr/>
        </p:nvSpPr>
        <p:spPr>
          <a:xfrm>
            <a:off x="3803904" y="5830252"/>
            <a:ext cx="165158" cy="3257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200">
              <a:solidFill>
                <a:prstClr val="white"/>
              </a:solidFill>
            </a:endParaRPr>
          </a:p>
        </p:txBody>
      </p:sp>
      <p:sp>
        <p:nvSpPr>
          <p:cNvPr id="17" name="Down Arrow 16"/>
          <p:cNvSpPr/>
          <p:nvPr/>
        </p:nvSpPr>
        <p:spPr>
          <a:xfrm>
            <a:off x="3639157" y="4752100"/>
            <a:ext cx="145690" cy="2204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200">
              <a:solidFill>
                <a:prstClr val="white"/>
              </a:solidFill>
            </a:endParaRPr>
          </a:p>
        </p:txBody>
      </p:sp>
      <p:sp>
        <p:nvSpPr>
          <p:cNvPr id="18" name="TextBox 17"/>
          <p:cNvSpPr txBox="1"/>
          <p:nvPr/>
        </p:nvSpPr>
        <p:spPr>
          <a:xfrm>
            <a:off x="3146273" y="5405860"/>
            <a:ext cx="280839" cy="222566"/>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41719C"/>
                </a:solidFill>
                <a:latin typeface="Helvetica Light" charset="0"/>
                <a:ea typeface="MS PGothic" panose="020B0600070205080204" pitchFamily="34" charset="-128"/>
              </a:rPr>
              <a:t>Q</a:t>
            </a:r>
            <a:r>
              <a:rPr lang="en-US" sz="1400" b="1" baseline="-25000" dirty="0" smtClean="0">
                <a:solidFill>
                  <a:srgbClr val="41719C"/>
                </a:solidFill>
                <a:latin typeface="Helvetica Light" charset="0"/>
                <a:ea typeface="MS PGothic" panose="020B0600070205080204" pitchFamily="34" charset="-128"/>
              </a:rPr>
              <a:t>S</a:t>
            </a:r>
            <a:endParaRPr lang="en-US" sz="1400" b="1" dirty="0">
              <a:solidFill>
                <a:srgbClr val="41719C"/>
              </a:solidFill>
              <a:latin typeface="Helvetica Light" charset="0"/>
              <a:ea typeface="MS PGothic" panose="020B0600070205080204" pitchFamily="34" charset="-128"/>
            </a:endParaRPr>
          </a:p>
        </p:txBody>
      </p:sp>
      <p:sp>
        <p:nvSpPr>
          <p:cNvPr id="19" name="TextBox 18"/>
          <p:cNvSpPr txBox="1"/>
          <p:nvPr/>
        </p:nvSpPr>
        <p:spPr>
          <a:xfrm>
            <a:off x="3571722" y="5586458"/>
            <a:ext cx="274659" cy="222566"/>
          </a:xfrm>
          <a:prstGeom prst="rect">
            <a:avLst/>
          </a:prstGeom>
          <a:noFill/>
        </p:spPr>
        <p:txBody>
          <a:bodyPr wrap="none" rtlCol="0">
            <a:spAutoFit/>
          </a:bodyPr>
          <a:lstStyle/>
          <a:p>
            <a:pPr defTabSz="457200" fontAlgn="base">
              <a:spcBef>
                <a:spcPct val="0"/>
              </a:spcBef>
              <a:spcAft>
                <a:spcPct val="0"/>
              </a:spcAft>
            </a:pPr>
            <a:r>
              <a:rPr lang="en-US" sz="1400" b="1" dirty="0" smtClean="0">
                <a:solidFill>
                  <a:srgbClr val="41719C"/>
                </a:solidFill>
                <a:latin typeface="Helvetica Light" charset="0"/>
                <a:ea typeface="MS PGothic" panose="020B0600070205080204" pitchFamily="34" charset="-128"/>
              </a:rPr>
              <a:t>Q</a:t>
            </a:r>
            <a:r>
              <a:rPr lang="en-US" sz="1400" b="1" baseline="-25000" dirty="0" smtClean="0">
                <a:solidFill>
                  <a:srgbClr val="41719C"/>
                </a:solidFill>
                <a:latin typeface="Helvetica Light" charset="0"/>
                <a:ea typeface="MS PGothic" panose="020B0600070205080204" pitchFamily="34" charset="-128"/>
              </a:rPr>
              <a:t>L</a:t>
            </a:r>
            <a:endParaRPr lang="en-US" sz="1400" b="1" dirty="0">
              <a:solidFill>
                <a:srgbClr val="41719C"/>
              </a:solidFill>
              <a:latin typeface="Helvetica Light" charset="0"/>
              <a:ea typeface="MS PGothic" panose="020B0600070205080204" pitchFamily="34" charset="-128"/>
            </a:endParaRPr>
          </a:p>
        </p:txBody>
      </p:sp>
      <p:sp>
        <p:nvSpPr>
          <p:cNvPr id="20" name="TextBox 19"/>
          <p:cNvSpPr txBox="1"/>
          <p:nvPr/>
        </p:nvSpPr>
        <p:spPr>
          <a:xfrm>
            <a:off x="3678951" y="4860435"/>
            <a:ext cx="284548" cy="222566"/>
          </a:xfrm>
          <a:prstGeom prst="rect">
            <a:avLst/>
          </a:prstGeom>
          <a:noFill/>
        </p:spPr>
        <p:txBody>
          <a:bodyPr wrap="none" rtlCol="0">
            <a:spAutoFit/>
          </a:bodyPr>
          <a:lstStyle/>
          <a:p>
            <a:pPr defTabSz="457200" fontAlgn="base">
              <a:spcBef>
                <a:spcPct val="0"/>
              </a:spcBef>
              <a:spcAft>
                <a:spcPct val="0"/>
              </a:spcAft>
            </a:pPr>
            <a:r>
              <a:rPr lang="en-US" sz="1400" b="1" dirty="0" err="1" smtClean="0">
                <a:solidFill>
                  <a:srgbClr val="41719C"/>
                </a:solidFill>
                <a:latin typeface="Helvetica Light" charset="0"/>
                <a:ea typeface="MS PGothic" panose="020B0600070205080204" pitchFamily="34" charset="-128"/>
              </a:rPr>
              <a:t>Q</a:t>
            </a:r>
            <a:r>
              <a:rPr lang="en-US" sz="1400" b="1" baseline="-25000" dirty="0" err="1" smtClean="0">
                <a:solidFill>
                  <a:srgbClr val="41719C"/>
                </a:solidFill>
                <a:latin typeface="Helvetica Light" charset="0"/>
                <a:ea typeface="MS PGothic" panose="020B0600070205080204" pitchFamily="34" charset="-128"/>
              </a:rPr>
              <a:t>e</a:t>
            </a:r>
            <a:endParaRPr lang="en-US" sz="1400" b="1" dirty="0">
              <a:solidFill>
                <a:srgbClr val="41719C"/>
              </a:solidFill>
              <a:latin typeface="Helvetica Light" charset="0"/>
              <a:ea typeface="MS PGothic" panose="020B0600070205080204" pitchFamily="34" charset="-128"/>
            </a:endParaRPr>
          </a:p>
        </p:txBody>
      </p:sp>
      <p:sp>
        <p:nvSpPr>
          <p:cNvPr id="3" name="TextBox 2"/>
          <p:cNvSpPr txBox="1"/>
          <p:nvPr/>
        </p:nvSpPr>
        <p:spPr>
          <a:xfrm>
            <a:off x="341523" y="2551924"/>
            <a:ext cx="1938351" cy="584775"/>
          </a:xfrm>
          <a:prstGeom prst="rect">
            <a:avLst/>
          </a:prstGeom>
          <a:noFill/>
        </p:spPr>
        <p:txBody>
          <a:bodyPr wrap="none" rtlCol="0">
            <a:spAutoFit/>
          </a:bodyPr>
          <a:lstStyle/>
          <a:p>
            <a:pPr defTabSz="457200" fontAlgn="base">
              <a:spcBef>
                <a:spcPct val="0"/>
              </a:spcBef>
              <a:spcAft>
                <a:spcPct val="0"/>
              </a:spcAft>
            </a:pPr>
            <a:r>
              <a:rPr lang="en-US" sz="1600" b="1" i="1" dirty="0" smtClean="0">
                <a:solidFill>
                  <a:prstClr val="black"/>
                </a:solidFill>
                <a:latin typeface="Helvetica Light" charset="0"/>
                <a:ea typeface="MS PGothic" panose="020B0600070205080204" pitchFamily="34" charset="-128"/>
              </a:rPr>
              <a:t>D = </a:t>
            </a:r>
            <a:r>
              <a:rPr lang="en-US" sz="1600" b="1" i="1" dirty="0" err="1" smtClean="0">
                <a:solidFill>
                  <a:prstClr val="black"/>
                </a:solidFill>
                <a:latin typeface="Helvetica Light" charset="0"/>
                <a:ea typeface="MS PGothic" panose="020B0600070205080204" pitchFamily="34" charset="-128"/>
              </a:rPr>
              <a:t>c</a:t>
            </a:r>
            <a:r>
              <a:rPr lang="en-US" sz="1600" b="1" i="1" baseline="-25000" dirty="0" err="1" smtClean="0">
                <a:solidFill>
                  <a:prstClr val="black"/>
                </a:solidFill>
                <a:latin typeface="Helvetica Light" charset="0"/>
                <a:ea typeface="MS PGothic" panose="020B0600070205080204" pitchFamily="34" charset="-128"/>
              </a:rPr>
              <a:t>p</a:t>
            </a:r>
            <a:r>
              <a:rPr lang="en-US" sz="1600" b="1" i="1" dirty="0" err="1" smtClean="0">
                <a:solidFill>
                  <a:prstClr val="black"/>
                </a:solidFill>
                <a:latin typeface="Helvetica Light" charset="0"/>
                <a:ea typeface="MS PGothic" panose="020B0600070205080204" pitchFamily="34" charset="-128"/>
              </a:rPr>
              <a:t>T</a:t>
            </a:r>
            <a:r>
              <a:rPr lang="en-US" sz="1600" b="1" i="1" dirty="0" smtClean="0">
                <a:solidFill>
                  <a:prstClr val="black"/>
                </a:solidFill>
                <a:latin typeface="Helvetica Light" charset="0"/>
                <a:ea typeface="MS PGothic" panose="020B0600070205080204" pitchFamily="34" charset="-128"/>
              </a:rPr>
              <a:t> + </a:t>
            </a:r>
            <a:r>
              <a:rPr lang="en-US" sz="1600" b="1" i="1" dirty="0" err="1" smtClean="0">
                <a:solidFill>
                  <a:prstClr val="black"/>
                </a:solidFill>
                <a:latin typeface="Helvetica Light" charset="0"/>
                <a:ea typeface="MS PGothic" panose="020B0600070205080204" pitchFamily="34" charset="-128"/>
              </a:rPr>
              <a:t>gz</a:t>
            </a:r>
            <a:endParaRPr lang="en-US" sz="1600" b="1" i="1" dirty="0" smtClean="0">
              <a:solidFill>
                <a:prstClr val="black"/>
              </a:solidFill>
              <a:latin typeface="Helvetica Light" charset="0"/>
              <a:ea typeface="MS PGothic" panose="020B0600070205080204" pitchFamily="34" charset="-128"/>
            </a:endParaRPr>
          </a:p>
          <a:p>
            <a:pPr defTabSz="457200" fontAlgn="base">
              <a:spcBef>
                <a:spcPct val="0"/>
              </a:spcBef>
              <a:spcAft>
                <a:spcPct val="0"/>
              </a:spcAft>
            </a:pPr>
            <a:r>
              <a:rPr lang="en-US" sz="1600" b="1" i="1" dirty="0" smtClean="0">
                <a:solidFill>
                  <a:prstClr val="black"/>
                </a:solidFill>
                <a:latin typeface="Helvetica Light" charset="0"/>
                <a:ea typeface="MS PGothic" panose="020B0600070205080204" pitchFamily="34" charset="-128"/>
              </a:rPr>
              <a:t>M = </a:t>
            </a:r>
            <a:r>
              <a:rPr lang="en-US" sz="1600" b="1" i="1" dirty="0" err="1" smtClean="0">
                <a:solidFill>
                  <a:prstClr val="black"/>
                </a:solidFill>
                <a:latin typeface="Helvetica Light" charset="0"/>
                <a:ea typeface="MS PGothic" panose="020B0600070205080204" pitchFamily="34" charset="-128"/>
              </a:rPr>
              <a:t>c</a:t>
            </a:r>
            <a:r>
              <a:rPr lang="en-US" sz="1600" b="1" i="1" baseline="-25000" dirty="0" err="1" smtClean="0">
                <a:solidFill>
                  <a:prstClr val="black"/>
                </a:solidFill>
                <a:latin typeface="Helvetica Light" charset="0"/>
                <a:ea typeface="MS PGothic" panose="020B0600070205080204" pitchFamily="34" charset="-128"/>
              </a:rPr>
              <a:t>p</a:t>
            </a:r>
            <a:r>
              <a:rPr lang="en-US" sz="1600" b="1" i="1" dirty="0" err="1" smtClean="0">
                <a:solidFill>
                  <a:prstClr val="black"/>
                </a:solidFill>
                <a:latin typeface="Helvetica Light" charset="0"/>
                <a:ea typeface="MS PGothic" panose="020B0600070205080204" pitchFamily="34" charset="-128"/>
              </a:rPr>
              <a:t>T</a:t>
            </a:r>
            <a:r>
              <a:rPr lang="en-US" sz="1600" b="1" i="1" dirty="0" smtClean="0">
                <a:solidFill>
                  <a:prstClr val="black"/>
                </a:solidFill>
                <a:latin typeface="Helvetica Light" charset="0"/>
                <a:ea typeface="MS PGothic" panose="020B0600070205080204" pitchFamily="34" charset="-128"/>
              </a:rPr>
              <a:t> + </a:t>
            </a:r>
            <a:r>
              <a:rPr lang="en-US" sz="1600" b="1" i="1" dirty="0" err="1" smtClean="0">
                <a:solidFill>
                  <a:prstClr val="black"/>
                </a:solidFill>
                <a:latin typeface="Helvetica Light" charset="0"/>
                <a:ea typeface="MS PGothic" panose="020B0600070205080204" pitchFamily="34" charset="-128"/>
              </a:rPr>
              <a:t>L</a:t>
            </a:r>
            <a:r>
              <a:rPr lang="en-US" sz="1600" b="1" i="1" baseline="-25000" dirty="0" err="1" smtClean="0">
                <a:solidFill>
                  <a:prstClr val="black"/>
                </a:solidFill>
                <a:latin typeface="Helvetica Light" charset="0"/>
                <a:ea typeface="MS PGothic" panose="020B0600070205080204" pitchFamily="34" charset="-128"/>
              </a:rPr>
              <a:t>v</a:t>
            </a:r>
            <a:r>
              <a:rPr lang="en-US" sz="1600" b="1" i="1" dirty="0" err="1" smtClean="0">
                <a:solidFill>
                  <a:prstClr val="black"/>
                </a:solidFill>
                <a:latin typeface="Helvetica Light" charset="0"/>
                <a:ea typeface="MS PGothic" panose="020B0600070205080204" pitchFamily="34" charset="-128"/>
              </a:rPr>
              <a:t>q</a:t>
            </a:r>
            <a:r>
              <a:rPr lang="en-US" sz="1600" b="1" i="1" dirty="0" smtClean="0">
                <a:solidFill>
                  <a:prstClr val="black"/>
                </a:solidFill>
                <a:latin typeface="Helvetica Light" charset="0"/>
                <a:ea typeface="MS PGothic" panose="020B0600070205080204" pitchFamily="34" charset="-128"/>
              </a:rPr>
              <a:t> + </a:t>
            </a:r>
            <a:r>
              <a:rPr lang="en-US" sz="1600" b="1" i="1" dirty="0" err="1" smtClean="0">
                <a:solidFill>
                  <a:prstClr val="black"/>
                </a:solidFill>
                <a:latin typeface="Helvetica Light" charset="0"/>
                <a:ea typeface="MS PGothic" panose="020B0600070205080204" pitchFamily="34" charset="-128"/>
              </a:rPr>
              <a:t>gz</a:t>
            </a:r>
            <a:endParaRPr lang="en-US" sz="1600" b="1" i="1" dirty="0">
              <a:solidFill>
                <a:prstClr val="black"/>
              </a:solidFill>
              <a:latin typeface="Helvetica Light" charset="0"/>
              <a:ea typeface="MS PGothic" panose="020B0600070205080204" pitchFamily="34" charset="-128"/>
            </a:endParaRPr>
          </a:p>
        </p:txBody>
      </p:sp>
      <p:sp>
        <p:nvSpPr>
          <p:cNvPr id="21" name="TextBox 20"/>
          <p:cNvSpPr txBox="1"/>
          <p:nvPr/>
        </p:nvSpPr>
        <p:spPr>
          <a:xfrm>
            <a:off x="7012690" y="5465605"/>
            <a:ext cx="654346" cy="307777"/>
          </a:xfrm>
          <a:prstGeom prst="rect">
            <a:avLst/>
          </a:prstGeom>
          <a:noFill/>
        </p:spPr>
        <p:txBody>
          <a:bodyPr wrap="none" rtlCol="0">
            <a:spAutoFit/>
          </a:bodyPr>
          <a:lstStyle/>
          <a:p>
            <a:pPr defTabSz="457200" fontAlgn="base">
              <a:spcBef>
                <a:spcPct val="0"/>
              </a:spcBef>
              <a:spcAft>
                <a:spcPct val="0"/>
              </a:spcAft>
            </a:pPr>
            <a:r>
              <a:rPr lang="en-US" sz="1400" dirty="0" smtClean="0">
                <a:solidFill>
                  <a:prstClr val="black"/>
                </a:solidFill>
                <a:latin typeface="Helvetica Light" charset="0"/>
                <a:ea typeface="MS PGothic" panose="020B0600070205080204" pitchFamily="34" charset="-128"/>
              </a:rPr>
              <a:t>T=T</a:t>
            </a:r>
            <a:r>
              <a:rPr lang="en-US" sz="1400" baseline="-25000" dirty="0" smtClean="0">
                <a:solidFill>
                  <a:prstClr val="black"/>
                </a:solidFill>
                <a:latin typeface="Helvetica Light" charset="0"/>
                <a:ea typeface="MS PGothic" panose="020B0600070205080204" pitchFamily="34" charset="-128"/>
              </a:rPr>
              <a:t>BL</a:t>
            </a:r>
            <a:endParaRPr lang="en-US" sz="1400" baseline="-25000" dirty="0">
              <a:solidFill>
                <a:prstClr val="black"/>
              </a:solidFill>
              <a:latin typeface="Helvetica Light" charset="0"/>
              <a:ea typeface="MS PGothic" panose="020B0600070205080204" pitchFamily="34" charset="-128"/>
            </a:endParaRPr>
          </a:p>
        </p:txBody>
      </p:sp>
      <p:sp>
        <p:nvSpPr>
          <p:cNvPr id="22" name="TextBox 21"/>
          <p:cNvSpPr txBox="1"/>
          <p:nvPr/>
        </p:nvSpPr>
        <p:spPr>
          <a:xfrm>
            <a:off x="7012690" y="5776764"/>
            <a:ext cx="1664430" cy="307777"/>
          </a:xfrm>
          <a:prstGeom prst="rect">
            <a:avLst/>
          </a:prstGeom>
          <a:noFill/>
        </p:spPr>
        <p:txBody>
          <a:bodyPr wrap="none" rtlCol="0">
            <a:spAutoFit/>
          </a:bodyPr>
          <a:lstStyle/>
          <a:p>
            <a:pPr defTabSz="457200" fontAlgn="base">
              <a:spcBef>
                <a:spcPct val="0"/>
              </a:spcBef>
              <a:spcAft>
                <a:spcPct val="0"/>
              </a:spcAft>
            </a:pPr>
            <a:r>
              <a:rPr lang="en-US" sz="1400" dirty="0" smtClean="0">
                <a:solidFill>
                  <a:prstClr val="black"/>
                </a:solidFill>
                <a:latin typeface="Helvetica Light" charset="0"/>
                <a:ea typeface="MS PGothic" panose="020B0600070205080204" pitchFamily="34" charset="-128"/>
              </a:rPr>
              <a:t>T = </a:t>
            </a:r>
            <a:r>
              <a:rPr lang="en-US" sz="1400" dirty="0" err="1" smtClean="0">
                <a:solidFill>
                  <a:prstClr val="black"/>
                </a:solidFill>
                <a:latin typeface="Helvetica Light" charset="0"/>
                <a:ea typeface="MS PGothic" panose="020B0600070205080204" pitchFamily="34" charset="-128"/>
              </a:rPr>
              <a:t>T</a:t>
            </a:r>
            <a:r>
              <a:rPr lang="en-US" sz="1400" baseline="-25000" dirty="0" err="1" smtClean="0">
                <a:solidFill>
                  <a:prstClr val="black"/>
                </a:solidFill>
                <a:latin typeface="Helvetica Light" charset="0"/>
                <a:ea typeface="MS PGothic" panose="020B0600070205080204" pitchFamily="34" charset="-128"/>
              </a:rPr>
              <a:t>sfc</a:t>
            </a:r>
            <a:r>
              <a:rPr lang="en-US" sz="1400" dirty="0" smtClean="0">
                <a:solidFill>
                  <a:prstClr val="black"/>
                </a:solidFill>
                <a:latin typeface="Helvetica Light" charset="0"/>
                <a:ea typeface="MS PGothic" panose="020B0600070205080204" pitchFamily="34" charset="-128"/>
              </a:rPr>
              <a:t>; q = q*(</a:t>
            </a:r>
            <a:r>
              <a:rPr lang="en-US" sz="1400" dirty="0" err="1">
                <a:solidFill>
                  <a:prstClr val="black"/>
                </a:solidFill>
                <a:latin typeface="Helvetica Light" charset="0"/>
                <a:ea typeface="MS PGothic" panose="020B0600070205080204" pitchFamily="34" charset="-128"/>
              </a:rPr>
              <a:t>T</a:t>
            </a:r>
            <a:r>
              <a:rPr lang="en-US" sz="1400" baseline="-25000" dirty="0" err="1">
                <a:solidFill>
                  <a:prstClr val="black"/>
                </a:solidFill>
                <a:latin typeface="Helvetica Light" charset="0"/>
                <a:ea typeface="MS PGothic" panose="020B0600070205080204" pitchFamily="34" charset="-128"/>
              </a:rPr>
              <a:t>sfc</a:t>
            </a:r>
            <a:r>
              <a:rPr lang="en-US" sz="1400" dirty="0" smtClean="0">
                <a:solidFill>
                  <a:prstClr val="black"/>
                </a:solidFill>
                <a:latin typeface="Helvetica Light" charset="0"/>
                <a:ea typeface="MS PGothic" panose="020B0600070205080204" pitchFamily="34" charset="-128"/>
              </a:rPr>
              <a:t>)</a:t>
            </a:r>
            <a:endParaRPr lang="en-US" sz="1400" baseline="-25000" dirty="0">
              <a:solidFill>
                <a:prstClr val="black"/>
              </a:solidFill>
              <a:latin typeface="Helvetica Light" charset="0"/>
              <a:ea typeface="MS PGothic" panose="020B0600070205080204" pitchFamily="34" charset="-128"/>
            </a:endParaRPr>
          </a:p>
        </p:txBody>
      </p:sp>
      <p:cxnSp>
        <p:nvCxnSpPr>
          <p:cNvPr id="23" name="Elbow Connector 22"/>
          <p:cNvCxnSpPr/>
          <p:nvPr/>
        </p:nvCxnSpPr>
        <p:spPr>
          <a:xfrm rot="9000000">
            <a:off x="6307892" y="5764793"/>
            <a:ext cx="788358" cy="95856"/>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9000000">
            <a:off x="6316381" y="6065378"/>
            <a:ext cx="788358" cy="95856"/>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13164" y="372624"/>
            <a:ext cx="6831676" cy="1015663"/>
          </a:xfrm>
          <a:prstGeom prst="rect">
            <a:avLst/>
          </a:prstGeom>
          <a:noFill/>
        </p:spPr>
        <p:txBody>
          <a:bodyPr wrap="square" rtlCol="0">
            <a:spAutoFit/>
          </a:bodyPr>
          <a:lstStyle/>
          <a:p>
            <a:r>
              <a:rPr lang="en-US" sz="2000" dirty="0" smtClean="0">
                <a:solidFill>
                  <a:srgbClr val="0000FF"/>
                </a:solidFill>
              </a:rPr>
              <a:t>Replace lower boundary by a moist soil surface and create an initially thin, moist boundary layer. Then heat surface with solar radiation and allow new boundary layer to develop. </a:t>
            </a:r>
            <a:endParaRPr lang="en-US" sz="2000" dirty="0">
              <a:solidFill>
                <a:srgbClr val="0000FF"/>
              </a:solidFill>
            </a:endParaRPr>
          </a:p>
        </p:txBody>
      </p:sp>
    </p:spTree>
    <p:extLst>
      <p:ext uri="{BB962C8B-B14F-4D97-AF65-F5344CB8AC3E}">
        <p14:creationId xmlns:p14="http://schemas.microsoft.com/office/powerpoint/2010/main" val="2308085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2771" y="166720"/>
            <a:ext cx="7886700" cy="833946"/>
          </a:xfrm>
        </p:spPr>
        <p:txBody>
          <a:bodyPr>
            <a:normAutofit/>
          </a:bodyPr>
          <a:lstStyle/>
          <a:p>
            <a:r>
              <a:rPr lang="en-US" sz="2800" dirty="0" smtClean="0">
                <a:solidFill>
                  <a:srgbClr val="0000FF"/>
                </a:solidFill>
              </a:rPr>
              <a:t>Boundary Layer Equations</a:t>
            </a:r>
            <a:endParaRPr lang="en-US" sz="2800" dirty="0">
              <a:solidFill>
                <a:srgbClr val="0000FF"/>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995718356"/>
              </p:ext>
            </p:extLst>
          </p:nvPr>
        </p:nvGraphicFramePr>
        <p:xfrm>
          <a:off x="432686" y="1019449"/>
          <a:ext cx="3781542" cy="867646"/>
        </p:xfrm>
        <a:graphic>
          <a:graphicData uri="http://schemas.openxmlformats.org/presentationml/2006/ole">
            <mc:AlternateContent xmlns:mc="http://schemas.openxmlformats.org/markup-compatibility/2006">
              <mc:Choice xmlns:v="urn:schemas-microsoft-com:vml" Requires="v">
                <p:oleObj spid="_x0000_s4367" name="Equation" r:id="rId3" imgW="1714320" imgH="393480" progId="Equation.DSMT4">
                  <p:embed/>
                </p:oleObj>
              </mc:Choice>
              <mc:Fallback>
                <p:oleObj name="Equation" r:id="rId3" imgW="1714320" imgH="393480" progId="Equation.DSMT4">
                  <p:embed/>
                  <p:pic>
                    <p:nvPicPr>
                      <p:cNvPr id="0" name=""/>
                      <p:cNvPicPr/>
                      <p:nvPr/>
                    </p:nvPicPr>
                    <p:blipFill>
                      <a:blip r:embed="rId4"/>
                      <a:stretch>
                        <a:fillRect/>
                      </a:stretch>
                    </p:blipFill>
                    <p:spPr>
                      <a:xfrm>
                        <a:off x="432686" y="1019449"/>
                        <a:ext cx="3781542" cy="86764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4118155"/>
              </p:ext>
            </p:extLst>
          </p:nvPr>
        </p:nvGraphicFramePr>
        <p:xfrm>
          <a:off x="454292" y="2033320"/>
          <a:ext cx="4021849" cy="848145"/>
        </p:xfrm>
        <a:graphic>
          <a:graphicData uri="http://schemas.openxmlformats.org/presentationml/2006/ole">
            <mc:AlternateContent xmlns:mc="http://schemas.openxmlformats.org/markup-compatibility/2006">
              <mc:Choice xmlns:v="urn:schemas-microsoft-com:vml" Requires="v">
                <p:oleObj spid="_x0000_s4368" name="Equation" r:id="rId5" imgW="1866600" imgH="393480" progId="Equation.DSMT4">
                  <p:embed/>
                </p:oleObj>
              </mc:Choice>
              <mc:Fallback>
                <p:oleObj name="Equation" r:id="rId5" imgW="1866600" imgH="393480" progId="Equation.DSMT4">
                  <p:embed/>
                  <p:pic>
                    <p:nvPicPr>
                      <p:cNvPr id="0" name=""/>
                      <p:cNvPicPr/>
                      <p:nvPr/>
                    </p:nvPicPr>
                    <p:blipFill>
                      <a:blip r:embed="rId6"/>
                      <a:stretch>
                        <a:fillRect/>
                      </a:stretch>
                    </p:blipFill>
                    <p:spPr>
                      <a:xfrm>
                        <a:off x="454292" y="2033320"/>
                        <a:ext cx="4021849" cy="84814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15369936"/>
              </p:ext>
            </p:extLst>
          </p:nvPr>
        </p:nvGraphicFramePr>
        <p:xfrm>
          <a:off x="525133" y="2964126"/>
          <a:ext cx="2748552" cy="560929"/>
        </p:xfrm>
        <a:graphic>
          <a:graphicData uri="http://schemas.openxmlformats.org/presentationml/2006/ole">
            <mc:AlternateContent xmlns:mc="http://schemas.openxmlformats.org/markup-compatibility/2006">
              <mc:Choice xmlns:v="urn:schemas-microsoft-com:vml" Requires="v">
                <p:oleObj spid="_x0000_s4369" name="Equation" r:id="rId7" imgW="1244520" imgH="253800" progId="Equation.DSMT4">
                  <p:embed/>
                </p:oleObj>
              </mc:Choice>
              <mc:Fallback>
                <p:oleObj name="Equation" r:id="rId7" imgW="1244520" imgH="253800" progId="Equation.DSMT4">
                  <p:embed/>
                  <p:pic>
                    <p:nvPicPr>
                      <p:cNvPr id="0" name=""/>
                      <p:cNvPicPr/>
                      <p:nvPr/>
                    </p:nvPicPr>
                    <p:blipFill>
                      <a:blip r:embed="rId8"/>
                      <a:stretch>
                        <a:fillRect/>
                      </a:stretch>
                    </p:blipFill>
                    <p:spPr>
                      <a:xfrm>
                        <a:off x="525133" y="2964126"/>
                        <a:ext cx="2748552" cy="56092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52298248"/>
              </p:ext>
            </p:extLst>
          </p:nvPr>
        </p:nvGraphicFramePr>
        <p:xfrm>
          <a:off x="454292" y="3692345"/>
          <a:ext cx="3045706" cy="539063"/>
        </p:xfrm>
        <a:graphic>
          <a:graphicData uri="http://schemas.openxmlformats.org/presentationml/2006/ole">
            <mc:AlternateContent xmlns:mc="http://schemas.openxmlformats.org/markup-compatibility/2006">
              <mc:Choice xmlns:v="urn:schemas-microsoft-com:vml" Requires="v">
                <p:oleObj spid="_x0000_s4370" name="Equation" r:id="rId9" imgW="1434960" imgH="253800" progId="Equation.DSMT4">
                  <p:embed/>
                </p:oleObj>
              </mc:Choice>
              <mc:Fallback>
                <p:oleObj name="Equation" r:id="rId9" imgW="1434960" imgH="253800" progId="Equation.DSMT4">
                  <p:embed/>
                  <p:pic>
                    <p:nvPicPr>
                      <p:cNvPr id="0" name=""/>
                      <p:cNvPicPr/>
                      <p:nvPr/>
                    </p:nvPicPr>
                    <p:blipFill>
                      <a:blip r:embed="rId10"/>
                      <a:stretch>
                        <a:fillRect/>
                      </a:stretch>
                    </p:blipFill>
                    <p:spPr>
                      <a:xfrm>
                        <a:off x="454292" y="3692345"/>
                        <a:ext cx="3045706" cy="5390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07541552"/>
              </p:ext>
            </p:extLst>
          </p:nvPr>
        </p:nvGraphicFramePr>
        <p:xfrm>
          <a:off x="466725" y="4357688"/>
          <a:ext cx="4271963" cy="504825"/>
        </p:xfrm>
        <a:graphic>
          <a:graphicData uri="http://schemas.openxmlformats.org/presentationml/2006/ole">
            <mc:AlternateContent xmlns:mc="http://schemas.openxmlformats.org/markup-compatibility/2006">
              <mc:Choice xmlns:v="urn:schemas-microsoft-com:vml" Requires="v">
                <p:oleObj spid="_x0000_s4371" name="Equation" r:id="rId11" imgW="2145960" imgH="253800" progId="Equation.DSMT4">
                  <p:embed/>
                </p:oleObj>
              </mc:Choice>
              <mc:Fallback>
                <p:oleObj name="Equation" r:id="rId11" imgW="2145960" imgH="253800" progId="Equation.DSMT4">
                  <p:embed/>
                  <p:pic>
                    <p:nvPicPr>
                      <p:cNvPr id="0" name=""/>
                      <p:cNvPicPr/>
                      <p:nvPr/>
                    </p:nvPicPr>
                    <p:blipFill>
                      <a:blip r:embed="rId12"/>
                      <a:stretch>
                        <a:fillRect/>
                      </a:stretch>
                    </p:blipFill>
                    <p:spPr>
                      <a:xfrm>
                        <a:off x="466725" y="4357688"/>
                        <a:ext cx="4271963" cy="5048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69253479"/>
              </p:ext>
            </p:extLst>
          </p:nvPr>
        </p:nvGraphicFramePr>
        <p:xfrm>
          <a:off x="432686" y="5061725"/>
          <a:ext cx="1771510" cy="483139"/>
        </p:xfrm>
        <a:graphic>
          <a:graphicData uri="http://schemas.openxmlformats.org/presentationml/2006/ole">
            <mc:AlternateContent xmlns:mc="http://schemas.openxmlformats.org/markup-compatibility/2006">
              <mc:Choice xmlns:v="urn:schemas-microsoft-com:vml" Requires="v">
                <p:oleObj spid="_x0000_s4372" name="Equation" r:id="rId13" imgW="838080" imgH="228600" progId="Equation.DSMT4">
                  <p:embed/>
                </p:oleObj>
              </mc:Choice>
              <mc:Fallback>
                <p:oleObj name="Equation" r:id="rId13" imgW="838080" imgH="228600" progId="Equation.DSMT4">
                  <p:embed/>
                  <p:pic>
                    <p:nvPicPr>
                      <p:cNvPr id="0" name=""/>
                      <p:cNvPicPr/>
                      <p:nvPr/>
                    </p:nvPicPr>
                    <p:blipFill>
                      <a:blip r:embed="rId14"/>
                      <a:stretch>
                        <a:fillRect/>
                      </a:stretch>
                    </p:blipFill>
                    <p:spPr>
                      <a:xfrm>
                        <a:off x="432686" y="5061725"/>
                        <a:ext cx="1771510" cy="48313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716758353"/>
              </p:ext>
            </p:extLst>
          </p:nvPr>
        </p:nvGraphicFramePr>
        <p:xfrm>
          <a:off x="432686" y="5604493"/>
          <a:ext cx="1223694" cy="903203"/>
        </p:xfrm>
        <a:graphic>
          <a:graphicData uri="http://schemas.openxmlformats.org/presentationml/2006/ole">
            <mc:AlternateContent xmlns:mc="http://schemas.openxmlformats.org/markup-compatibility/2006">
              <mc:Choice xmlns:v="urn:schemas-microsoft-com:vml" Requires="v">
                <p:oleObj spid="_x0000_s4373" name="Equation" r:id="rId15" imgW="533160" imgH="393480" progId="Equation.DSMT4">
                  <p:embed/>
                </p:oleObj>
              </mc:Choice>
              <mc:Fallback>
                <p:oleObj name="Equation" r:id="rId15" imgW="533160" imgH="393480" progId="Equation.DSMT4">
                  <p:embed/>
                  <p:pic>
                    <p:nvPicPr>
                      <p:cNvPr id="0" name=""/>
                      <p:cNvPicPr/>
                      <p:nvPr/>
                    </p:nvPicPr>
                    <p:blipFill>
                      <a:blip r:embed="rId16"/>
                      <a:stretch>
                        <a:fillRect/>
                      </a:stretch>
                    </p:blipFill>
                    <p:spPr>
                      <a:xfrm>
                        <a:off x="432686" y="5604493"/>
                        <a:ext cx="1223694" cy="903203"/>
                      </a:xfrm>
                      <a:prstGeom prst="rect">
                        <a:avLst/>
                      </a:prstGeom>
                    </p:spPr>
                  </p:pic>
                </p:oleObj>
              </mc:Fallback>
            </mc:AlternateContent>
          </a:graphicData>
        </a:graphic>
      </p:graphicFrame>
      <p:sp>
        <p:nvSpPr>
          <p:cNvPr id="13" name="TextBox 12"/>
          <p:cNvSpPr txBox="1"/>
          <p:nvPr/>
        </p:nvSpPr>
        <p:spPr>
          <a:xfrm>
            <a:off x="5162909" y="1257012"/>
            <a:ext cx="3467819"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Dry static energy</a:t>
            </a:r>
          </a:p>
        </p:txBody>
      </p:sp>
      <p:sp>
        <p:nvSpPr>
          <p:cNvPr id="14" name="TextBox 13"/>
          <p:cNvSpPr txBox="1"/>
          <p:nvPr/>
        </p:nvSpPr>
        <p:spPr>
          <a:xfrm>
            <a:off x="5162909" y="2268524"/>
            <a:ext cx="2596551"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Moist static energy</a:t>
            </a:r>
          </a:p>
        </p:txBody>
      </p:sp>
      <p:sp>
        <p:nvSpPr>
          <p:cNvPr id="15" name="TextBox 14"/>
          <p:cNvSpPr txBox="1"/>
          <p:nvPr/>
        </p:nvSpPr>
        <p:spPr>
          <a:xfrm>
            <a:off x="5193102" y="3124522"/>
            <a:ext cx="3674853"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Lilly’s entrainment formulation</a:t>
            </a:r>
          </a:p>
        </p:txBody>
      </p:sp>
      <p:sp>
        <p:nvSpPr>
          <p:cNvPr id="16" name="TextBox 15"/>
          <p:cNvSpPr txBox="1"/>
          <p:nvPr/>
        </p:nvSpPr>
        <p:spPr>
          <a:xfrm>
            <a:off x="5193102" y="3838562"/>
            <a:ext cx="3459192" cy="409906"/>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Surface sensible heat flux</a:t>
            </a:r>
          </a:p>
        </p:txBody>
      </p:sp>
      <p:sp>
        <p:nvSpPr>
          <p:cNvPr id="17" name="TextBox 16"/>
          <p:cNvSpPr txBox="1"/>
          <p:nvPr/>
        </p:nvSpPr>
        <p:spPr>
          <a:xfrm>
            <a:off x="5193102" y="4389329"/>
            <a:ext cx="3493698"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Surface latent heat flux</a:t>
            </a:r>
          </a:p>
        </p:txBody>
      </p:sp>
      <p:sp>
        <p:nvSpPr>
          <p:cNvPr id="18" name="TextBox 17"/>
          <p:cNvSpPr txBox="1"/>
          <p:nvPr/>
        </p:nvSpPr>
        <p:spPr>
          <a:xfrm>
            <a:off x="5206041" y="5062287"/>
            <a:ext cx="2941607"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Net surface flux</a:t>
            </a:r>
          </a:p>
        </p:txBody>
      </p:sp>
      <p:sp>
        <p:nvSpPr>
          <p:cNvPr id="19" name="TextBox 18"/>
          <p:cNvSpPr txBox="1"/>
          <p:nvPr/>
        </p:nvSpPr>
        <p:spPr>
          <a:xfrm>
            <a:off x="5206041" y="5856039"/>
            <a:ext cx="3693074" cy="400110"/>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Boundary layer mass</a:t>
            </a:r>
          </a:p>
        </p:txBody>
      </p:sp>
    </p:spTree>
    <p:extLst>
      <p:ext uri="{BB962C8B-B14F-4D97-AF65-F5344CB8AC3E}">
        <p14:creationId xmlns:p14="http://schemas.microsoft.com/office/powerpoint/2010/main" val="368711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0000FF"/>
                </a:solidFill>
              </a:rPr>
              <a:t>Note: </a:t>
            </a:r>
            <a:r>
              <a:rPr lang="en-US" sz="2400" i="1" dirty="0" err="1" smtClean="0">
                <a:solidFill>
                  <a:srgbClr val="0000FF"/>
                </a:solidFill>
              </a:rPr>
              <a:t>M</a:t>
            </a:r>
            <a:r>
              <a:rPr lang="en-US" sz="2400" i="1" baseline="-25000" dirty="0" err="1" smtClean="0">
                <a:solidFill>
                  <a:srgbClr val="0000FF"/>
                </a:solidFill>
              </a:rPr>
              <a:t>s</a:t>
            </a:r>
            <a:r>
              <a:rPr lang="en-US" sz="2400" dirty="0" smtClean="0">
                <a:solidFill>
                  <a:srgbClr val="0000FF"/>
                </a:solidFill>
              </a:rPr>
              <a:t> is related to </a:t>
            </a:r>
            <a:r>
              <a:rPr lang="en-US" sz="2400" i="1" dirty="0" smtClean="0">
                <a:solidFill>
                  <a:srgbClr val="0000FF"/>
                </a:solidFill>
              </a:rPr>
              <a:t>D</a:t>
            </a:r>
            <a:r>
              <a:rPr lang="en-US" sz="2400" i="1" baseline="-25000" dirty="0" smtClean="0">
                <a:solidFill>
                  <a:srgbClr val="0000FF"/>
                </a:solidFill>
              </a:rPr>
              <a:t>s</a:t>
            </a:r>
            <a:r>
              <a:rPr lang="en-US" sz="2400" dirty="0" smtClean="0">
                <a:solidFill>
                  <a:srgbClr val="0000FF"/>
                </a:solidFill>
              </a:rPr>
              <a:t> by Clausius-Clapeyron Equation</a:t>
            </a:r>
            <a:endParaRPr lang="en-US" sz="2400" dirty="0">
              <a:solidFill>
                <a:srgbClr val="0000FF"/>
              </a:solidFill>
            </a:endParaRPr>
          </a:p>
        </p:txBody>
      </p:sp>
      <p:sp>
        <p:nvSpPr>
          <p:cNvPr id="3" name="TextBox 2"/>
          <p:cNvSpPr txBox="1"/>
          <p:nvPr/>
        </p:nvSpPr>
        <p:spPr>
          <a:xfrm>
            <a:off x="1017917" y="2294626"/>
            <a:ext cx="5917721" cy="3498394"/>
          </a:xfrm>
          <a:prstGeom prst="rect">
            <a:avLst/>
          </a:prstGeom>
          <a:noFill/>
        </p:spPr>
        <p:txBody>
          <a:bodyPr wrap="square" rtlCol="0">
            <a:spAutoFit/>
          </a:bodyPr>
          <a:lstStyle/>
          <a:p>
            <a:r>
              <a:rPr lang="en-US" sz="2400" dirty="0" smtClean="0">
                <a:solidFill>
                  <a:srgbClr val="0000FF"/>
                </a:solidFill>
                <a:latin typeface="Arial" panose="020B0604020202020204" pitchFamily="34" charset="0"/>
                <a:cs typeface="Arial" panose="020B0604020202020204" pitchFamily="34" charset="0"/>
              </a:rPr>
              <a:t>Initial conditions:</a:t>
            </a:r>
          </a:p>
          <a:p>
            <a:r>
              <a:rPr lang="en-US" sz="2400" dirty="0">
                <a:solidFill>
                  <a:srgbClr val="0000FF"/>
                </a:solidFill>
                <a:latin typeface="Arial" panose="020B0604020202020204" pitchFamily="34" charset="0"/>
                <a:cs typeface="Arial" panose="020B0604020202020204" pitchFamily="34" charset="0"/>
              </a:rPr>
              <a:t>	</a:t>
            </a:r>
          </a:p>
          <a:p>
            <a:r>
              <a:rPr lang="en-US" sz="2400" dirty="0" smtClean="0">
                <a:solidFill>
                  <a:srgbClr val="0000FF"/>
                </a:solidFill>
                <a:latin typeface="Arial" panose="020B0604020202020204" pitchFamily="34" charset="0"/>
                <a:cs typeface="Arial" panose="020B0604020202020204" pitchFamily="34" charset="0"/>
              </a:rPr>
              <a:t>	</a:t>
            </a:r>
            <a:r>
              <a:rPr lang="en-US" sz="2400" i="1" dirty="0" smtClean="0">
                <a:solidFill>
                  <a:srgbClr val="0000FF"/>
                </a:solidFill>
                <a:latin typeface="Arial" panose="020B0604020202020204" pitchFamily="34" charset="0"/>
                <a:cs typeface="Arial" panose="020B0604020202020204" pitchFamily="34" charset="0"/>
              </a:rPr>
              <a:t>M (t=0) = D</a:t>
            </a:r>
            <a:r>
              <a:rPr lang="en-US" sz="2400" i="1" baseline="-25000" dirty="0" smtClean="0">
                <a:solidFill>
                  <a:srgbClr val="0000FF"/>
                </a:solidFill>
                <a:latin typeface="Arial" panose="020B0604020202020204" pitchFamily="34" charset="0"/>
                <a:cs typeface="Arial" panose="020B0604020202020204" pitchFamily="34" charset="0"/>
              </a:rPr>
              <a:t>0</a:t>
            </a:r>
          </a:p>
          <a:p>
            <a:endParaRPr lang="en-US" sz="2400" i="1" baseline="-25000" dirty="0" smtClean="0">
              <a:solidFill>
                <a:srgbClr val="0000FF"/>
              </a:solidFill>
              <a:latin typeface="Arial" panose="020B0604020202020204" pitchFamily="34" charset="0"/>
              <a:cs typeface="Arial" panose="020B0604020202020204" pitchFamily="34" charset="0"/>
            </a:endParaRPr>
          </a:p>
          <a:p>
            <a:r>
              <a:rPr lang="en-US" sz="2400" dirty="0" smtClean="0">
                <a:solidFill>
                  <a:srgbClr val="0000FF"/>
                </a:solidFill>
                <a:latin typeface="Arial" panose="020B0604020202020204" pitchFamily="34" charset="0"/>
                <a:cs typeface="Arial" panose="020B0604020202020204" pitchFamily="34" charset="0"/>
              </a:rPr>
              <a:t>	</a:t>
            </a:r>
            <a:r>
              <a:rPr lang="en-US" sz="2400" i="1" dirty="0" smtClean="0">
                <a:solidFill>
                  <a:srgbClr val="0000FF"/>
                </a:solidFill>
                <a:latin typeface="Arial" panose="020B0604020202020204" pitchFamily="34" charset="0"/>
                <a:cs typeface="Arial" panose="020B0604020202020204" pitchFamily="34" charset="0"/>
              </a:rPr>
              <a:t>D </a:t>
            </a:r>
            <a:r>
              <a:rPr lang="en-US" sz="2400" i="1" dirty="0">
                <a:solidFill>
                  <a:srgbClr val="0000FF"/>
                </a:solidFill>
                <a:latin typeface="Arial" panose="020B0604020202020204" pitchFamily="34" charset="0"/>
                <a:cs typeface="Arial" panose="020B0604020202020204" pitchFamily="34" charset="0"/>
              </a:rPr>
              <a:t>(t=0) </a:t>
            </a:r>
            <a:r>
              <a:rPr lang="en-US" sz="2400" dirty="0">
                <a:solidFill>
                  <a:srgbClr val="0000FF"/>
                </a:solidFill>
                <a:latin typeface="Arial" panose="020B0604020202020204" pitchFamily="34" charset="0"/>
                <a:cs typeface="Arial" panose="020B0604020202020204" pitchFamily="34" charset="0"/>
              </a:rPr>
              <a:t>determined </a:t>
            </a:r>
            <a:r>
              <a:rPr lang="en-US" sz="2400" dirty="0" smtClean="0">
                <a:solidFill>
                  <a:srgbClr val="0000FF"/>
                </a:solidFill>
                <a:latin typeface="Arial" panose="020B0604020202020204" pitchFamily="34" charset="0"/>
                <a:cs typeface="Arial" panose="020B0604020202020204" pitchFamily="34" charset="0"/>
              </a:rPr>
              <a:t>so </a:t>
            </a:r>
            <a:r>
              <a:rPr lang="en-US" sz="2400" dirty="0">
                <a:solidFill>
                  <a:srgbClr val="0000FF"/>
                </a:solidFill>
                <a:latin typeface="Arial" panose="020B0604020202020204" pitchFamily="34" charset="0"/>
                <a:cs typeface="Arial" panose="020B0604020202020204" pitchFamily="34" charset="0"/>
              </a:rPr>
              <a:t>that air is </a:t>
            </a:r>
            <a:r>
              <a:rPr lang="en-US" sz="2400" dirty="0" smtClean="0">
                <a:solidFill>
                  <a:srgbClr val="0000FF"/>
                </a:solidFill>
                <a:latin typeface="Arial" panose="020B0604020202020204" pitchFamily="34" charset="0"/>
                <a:cs typeface="Arial" panose="020B0604020202020204" pitchFamily="34" charset="0"/>
              </a:rPr>
              <a:t>			just saturated </a:t>
            </a:r>
            <a:r>
              <a:rPr lang="en-US" sz="2400" dirty="0">
                <a:solidFill>
                  <a:srgbClr val="0000FF"/>
                </a:solidFill>
                <a:latin typeface="Arial" panose="020B0604020202020204" pitchFamily="34" charset="0"/>
                <a:cs typeface="Arial" panose="020B0604020202020204" pitchFamily="34" charset="0"/>
              </a:rPr>
              <a:t>at boundary </a:t>
            </a:r>
            <a:r>
              <a:rPr lang="en-US" sz="2400" dirty="0" smtClean="0">
                <a:solidFill>
                  <a:srgbClr val="0000FF"/>
                </a:solidFill>
                <a:latin typeface="Arial" panose="020B0604020202020204" pitchFamily="34" charset="0"/>
                <a:cs typeface="Arial" panose="020B0604020202020204" pitchFamily="34" charset="0"/>
              </a:rPr>
              <a:t>			layer top</a:t>
            </a:r>
          </a:p>
          <a:p>
            <a:endParaRPr lang="en-US" sz="2400" dirty="0">
              <a:solidFill>
                <a:srgbClr val="0000FF"/>
              </a:solidFill>
              <a:latin typeface="Arial" panose="020B0604020202020204" pitchFamily="34" charset="0"/>
              <a:cs typeface="Arial" panose="020B0604020202020204" pitchFamily="34" charset="0"/>
            </a:endParaRPr>
          </a:p>
          <a:p>
            <a:r>
              <a:rPr lang="en-US" sz="2400" dirty="0" smtClean="0">
                <a:solidFill>
                  <a:srgbClr val="0000FF"/>
                </a:solidFill>
                <a:latin typeface="Arial" panose="020B0604020202020204" pitchFamily="34" charset="0"/>
                <a:cs typeface="Arial" panose="020B0604020202020204" pitchFamily="34" charset="0"/>
              </a:rPr>
              <a:t>	</a:t>
            </a:r>
            <a:r>
              <a:rPr lang="en-US" sz="2400" i="1" dirty="0" smtClean="0">
                <a:solidFill>
                  <a:srgbClr val="0000FF"/>
                </a:solidFill>
                <a:latin typeface="Arial" panose="020B0604020202020204" pitchFamily="34" charset="0"/>
                <a:cs typeface="Arial" panose="020B0604020202020204" pitchFamily="34" charset="0"/>
              </a:rPr>
              <a:t>h=h</a:t>
            </a:r>
            <a:r>
              <a:rPr lang="en-US" sz="2400" i="1" baseline="-25000" dirty="0" smtClean="0">
                <a:solidFill>
                  <a:srgbClr val="0000FF"/>
                </a:solidFill>
                <a:latin typeface="Arial" panose="020B0604020202020204" pitchFamily="34" charset="0"/>
                <a:cs typeface="Arial" panose="020B0604020202020204" pitchFamily="34" charset="0"/>
              </a:rPr>
              <a:t>0</a:t>
            </a:r>
            <a:endParaRPr lang="en-US" sz="2400" i="1" baseline="-25000" dirty="0">
              <a:solidFill>
                <a:srgbClr val="0000FF"/>
              </a:solidFill>
              <a:latin typeface="Arial" panose="020B0604020202020204" pitchFamily="34" charset="0"/>
              <a:cs typeface="Arial" panose="020B0604020202020204" pitchFamily="34" charset="0"/>
            </a:endParaRPr>
          </a:p>
          <a:p>
            <a:endParaRPr lang="en-US" sz="2000" i="1" baseline="-250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21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024" y="218477"/>
            <a:ext cx="7886700" cy="1153123"/>
          </a:xfrm>
        </p:spPr>
        <p:txBody>
          <a:bodyPr>
            <a:normAutofit/>
          </a:bodyPr>
          <a:lstStyle/>
          <a:p>
            <a:r>
              <a:rPr lang="en-US" sz="2800" dirty="0" err="1" smtClean="0">
                <a:solidFill>
                  <a:srgbClr val="0000FF"/>
                </a:solidFill>
              </a:rPr>
              <a:t>Nondimensionalize</a:t>
            </a:r>
            <a:r>
              <a:rPr lang="en-US" sz="2800" dirty="0" smtClean="0">
                <a:solidFill>
                  <a:srgbClr val="0000FF"/>
                </a:solidFill>
              </a:rPr>
              <a:t>:</a:t>
            </a:r>
            <a:endParaRPr lang="en-US" sz="2800" dirty="0">
              <a:solidFill>
                <a:srgbClr val="0000FF"/>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23291349"/>
              </p:ext>
            </p:extLst>
          </p:nvPr>
        </p:nvGraphicFramePr>
        <p:xfrm>
          <a:off x="2993366" y="1669881"/>
          <a:ext cx="3425924" cy="3592232"/>
        </p:xfrm>
        <a:graphic>
          <a:graphicData uri="http://schemas.openxmlformats.org/presentationml/2006/ole">
            <mc:AlternateContent xmlns:mc="http://schemas.openxmlformats.org/markup-compatibility/2006">
              <mc:Choice xmlns:v="urn:schemas-microsoft-com:vml" Requires="v">
                <p:oleObj spid="_x0000_s5156" name="Equation" r:id="rId3" imgW="1307880" imgH="1371600" progId="Equation.DSMT4">
                  <p:embed/>
                </p:oleObj>
              </mc:Choice>
              <mc:Fallback>
                <p:oleObj name="Equation" r:id="rId3" imgW="1307880" imgH="1371600" progId="Equation.DSMT4">
                  <p:embed/>
                  <p:pic>
                    <p:nvPicPr>
                      <p:cNvPr id="0" name=""/>
                      <p:cNvPicPr/>
                      <p:nvPr/>
                    </p:nvPicPr>
                    <p:blipFill>
                      <a:blip r:embed="rId4"/>
                      <a:stretch>
                        <a:fillRect/>
                      </a:stretch>
                    </p:blipFill>
                    <p:spPr>
                      <a:xfrm>
                        <a:off x="2993366" y="1669881"/>
                        <a:ext cx="3425924" cy="3592232"/>
                      </a:xfrm>
                      <a:prstGeom prst="rect">
                        <a:avLst/>
                      </a:prstGeom>
                    </p:spPr>
                  </p:pic>
                </p:oleObj>
              </mc:Fallback>
            </mc:AlternateContent>
          </a:graphicData>
        </a:graphic>
      </p:graphicFrame>
    </p:spTree>
    <p:extLst>
      <p:ext uri="{BB962C8B-B14F-4D97-AF65-F5344CB8AC3E}">
        <p14:creationId xmlns:p14="http://schemas.microsoft.com/office/powerpoint/2010/main" val="2012632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771" y="235730"/>
            <a:ext cx="7886700" cy="1153123"/>
          </a:xfrm>
        </p:spPr>
        <p:txBody>
          <a:bodyPr>
            <a:normAutofit/>
          </a:bodyPr>
          <a:lstStyle/>
          <a:p>
            <a:r>
              <a:rPr lang="en-US" sz="2800" dirty="0" smtClean="0">
                <a:solidFill>
                  <a:srgbClr val="0000FF"/>
                </a:solidFill>
              </a:rPr>
              <a:t>Equations are normalized and recombined to arrive at</a:t>
            </a:r>
            <a:endParaRPr lang="en-US" sz="2800" dirty="0">
              <a:solidFill>
                <a:srgbClr val="0000FF"/>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084301585"/>
              </p:ext>
            </p:extLst>
          </p:nvPr>
        </p:nvGraphicFramePr>
        <p:xfrm>
          <a:off x="1033372" y="1636262"/>
          <a:ext cx="1884999" cy="779133"/>
        </p:xfrm>
        <a:graphic>
          <a:graphicData uri="http://schemas.openxmlformats.org/presentationml/2006/ole">
            <mc:AlternateContent xmlns:mc="http://schemas.openxmlformats.org/markup-compatibility/2006">
              <mc:Choice xmlns:v="urn:schemas-microsoft-com:vml" Requires="v">
                <p:oleObj spid="_x0000_s6353" name="Equation" r:id="rId3" imgW="952200" imgH="393480" progId="Equation.DSMT4">
                  <p:embed/>
                </p:oleObj>
              </mc:Choice>
              <mc:Fallback>
                <p:oleObj name="Equation" r:id="rId3" imgW="952200" imgH="393480" progId="Equation.DSMT4">
                  <p:embed/>
                  <p:pic>
                    <p:nvPicPr>
                      <p:cNvPr id="0" name=""/>
                      <p:cNvPicPr/>
                      <p:nvPr/>
                    </p:nvPicPr>
                    <p:blipFill>
                      <a:blip r:embed="rId4"/>
                      <a:stretch>
                        <a:fillRect/>
                      </a:stretch>
                    </p:blipFill>
                    <p:spPr>
                      <a:xfrm>
                        <a:off x="1033372" y="1636262"/>
                        <a:ext cx="1884999" cy="779133"/>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21272219"/>
              </p:ext>
            </p:extLst>
          </p:nvPr>
        </p:nvGraphicFramePr>
        <p:xfrm>
          <a:off x="1042420" y="2527717"/>
          <a:ext cx="1511905" cy="822264"/>
        </p:xfrm>
        <a:graphic>
          <a:graphicData uri="http://schemas.openxmlformats.org/presentationml/2006/ole">
            <mc:AlternateContent xmlns:mc="http://schemas.openxmlformats.org/markup-compatibility/2006">
              <mc:Choice xmlns:v="urn:schemas-microsoft-com:vml" Requires="v">
                <p:oleObj spid="_x0000_s6354" name="Equation" r:id="rId5" imgW="723600" imgH="393480" progId="Equation.DSMT4">
                  <p:embed/>
                </p:oleObj>
              </mc:Choice>
              <mc:Fallback>
                <p:oleObj name="Equation" r:id="rId5" imgW="723600" imgH="393480" progId="Equation.DSMT4">
                  <p:embed/>
                  <p:pic>
                    <p:nvPicPr>
                      <p:cNvPr id="0" name=""/>
                      <p:cNvPicPr/>
                      <p:nvPr/>
                    </p:nvPicPr>
                    <p:blipFill>
                      <a:blip r:embed="rId6"/>
                      <a:stretch>
                        <a:fillRect/>
                      </a:stretch>
                    </p:blipFill>
                    <p:spPr>
                      <a:xfrm>
                        <a:off x="1042420" y="2527717"/>
                        <a:ext cx="1511905" cy="82226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22961329"/>
              </p:ext>
            </p:extLst>
          </p:nvPr>
        </p:nvGraphicFramePr>
        <p:xfrm>
          <a:off x="1033372" y="3349981"/>
          <a:ext cx="2808728" cy="721508"/>
        </p:xfrm>
        <a:graphic>
          <a:graphicData uri="http://schemas.openxmlformats.org/presentationml/2006/ole">
            <mc:AlternateContent xmlns:mc="http://schemas.openxmlformats.org/markup-compatibility/2006">
              <mc:Choice xmlns:v="urn:schemas-microsoft-com:vml" Requires="v">
                <p:oleObj spid="_x0000_s6355" name="Equation" r:id="rId7" imgW="1384200" imgH="355320" progId="Equation.DSMT4">
                  <p:embed/>
                </p:oleObj>
              </mc:Choice>
              <mc:Fallback>
                <p:oleObj name="Equation" r:id="rId7" imgW="1384200" imgH="355320" progId="Equation.DSMT4">
                  <p:embed/>
                  <p:pic>
                    <p:nvPicPr>
                      <p:cNvPr id="0" name=""/>
                      <p:cNvPicPr/>
                      <p:nvPr/>
                    </p:nvPicPr>
                    <p:blipFill>
                      <a:blip r:embed="rId8"/>
                      <a:stretch>
                        <a:fillRect/>
                      </a:stretch>
                    </p:blipFill>
                    <p:spPr>
                      <a:xfrm>
                        <a:off x="1033372" y="3349981"/>
                        <a:ext cx="2808728" cy="72150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84170145"/>
              </p:ext>
            </p:extLst>
          </p:nvPr>
        </p:nvGraphicFramePr>
        <p:xfrm>
          <a:off x="1033372" y="4376523"/>
          <a:ext cx="4274803" cy="502918"/>
        </p:xfrm>
        <a:graphic>
          <a:graphicData uri="http://schemas.openxmlformats.org/presentationml/2006/ole">
            <mc:AlternateContent xmlns:mc="http://schemas.openxmlformats.org/markup-compatibility/2006">
              <mc:Choice xmlns:v="urn:schemas-microsoft-com:vml" Requires="v">
                <p:oleObj spid="_x0000_s6356" name="Equation" r:id="rId9" imgW="2158920" imgH="253800" progId="Equation.DSMT4">
                  <p:embed/>
                </p:oleObj>
              </mc:Choice>
              <mc:Fallback>
                <p:oleObj name="Equation" r:id="rId9" imgW="2158920" imgH="253800" progId="Equation.DSMT4">
                  <p:embed/>
                  <p:pic>
                    <p:nvPicPr>
                      <p:cNvPr id="0" name=""/>
                      <p:cNvPicPr/>
                      <p:nvPr/>
                    </p:nvPicPr>
                    <p:blipFill>
                      <a:blip r:embed="rId10"/>
                      <a:stretch>
                        <a:fillRect/>
                      </a:stretch>
                    </p:blipFill>
                    <p:spPr>
                      <a:xfrm>
                        <a:off x="1033372" y="4376523"/>
                        <a:ext cx="4274803" cy="50291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4733156"/>
              </p:ext>
            </p:extLst>
          </p:nvPr>
        </p:nvGraphicFramePr>
        <p:xfrm>
          <a:off x="1033371" y="5082509"/>
          <a:ext cx="2691973" cy="950108"/>
        </p:xfrm>
        <a:graphic>
          <a:graphicData uri="http://schemas.openxmlformats.org/presentationml/2006/ole">
            <mc:AlternateContent xmlns:mc="http://schemas.openxmlformats.org/markup-compatibility/2006">
              <mc:Choice xmlns:v="urn:schemas-microsoft-com:vml" Requires="v">
                <p:oleObj spid="_x0000_s6357" name="Equation" r:id="rId11" imgW="1295280" imgH="457200" progId="Equation.DSMT4">
                  <p:embed/>
                </p:oleObj>
              </mc:Choice>
              <mc:Fallback>
                <p:oleObj name="Equation" r:id="rId11" imgW="1295280" imgH="457200" progId="Equation.DSMT4">
                  <p:embed/>
                  <p:pic>
                    <p:nvPicPr>
                      <p:cNvPr id="0" name=""/>
                      <p:cNvPicPr/>
                      <p:nvPr/>
                    </p:nvPicPr>
                    <p:blipFill>
                      <a:blip r:embed="rId12"/>
                      <a:stretch>
                        <a:fillRect/>
                      </a:stretch>
                    </p:blipFill>
                    <p:spPr>
                      <a:xfrm>
                        <a:off x="1033371" y="5082509"/>
                        <a:ext cx="2691973" cy="95010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63653985"/>
              </p:ext>
            </p:extLst>
          </p:nvPr>
        </p:nvGraphicFramePr>
        <p:xfrm>
          <a:off x="6336672" y="1574800"/>
          <a:ext cx="1417637" cy="2205038"/>
        </p:xfrm>
        <a:graphic>
          <a:graphicData uri="http://schemas.openxmlformats.org/presentationml/2006/ole">
            <mc:AlternateContent xmlns:mc="http://schemas.openxmlformats.org/markup-compatibility/2006">
              <mc:Choice xmlns:v="urn:schemas-microsoft-com:vml" Requires="v">
                <p:oleObj spid="_x0000_s6358" name="Equation" r:id="rId13" imgW="571320" imgH="888840" progId="Equation.DSMT4">
                  <p:embed/>
                </p:oleObj>
              </mc:Choice>
              <mc:Fallback>
                <p:oleObj name="Equation" r:id="rId13" imgW="571320" imgH="888840" progId="Equation.DSMT4">
                  <p:embed/>
                  <p:pic>
                    <p:nvPicPr>
                      <p:cNvPr id="0" name=""/>
                      <p:cNvPicPr/>
                      <p:nvPr/>
                    </p:nvPicPr>
                    <p:blipFill>
                      <a:blip r:embed="rId14"/>
                      <a:stretch>
                        <a:fillRect/>
                      </a:stretch>
                    </p:blipFill>
                    <p:spPr>
                      <a:xfrm>
                        <a:off x="6336672" y="1574800"/>
                        <a:ext cx="1417637" cy="2205038"/>
                      </a:xfrm>
                      <a:prstGeom prst="rect">
                        <a:avLst/>
                      </a:prstGeom>
                    </p:spPr>
                  </p:pic>
                </p:oleObj>
              </mc:Fallback>
            </mc:AlternateContent>
          </a:graphicData>
        </a:graphic>
      </p:graphicFrame>
      <p:sp>
        <p:nvSpPr>
          <p:cNvPr id="9" name="TextBox 8"/>
          <p:cNvSpPr txBox="1"/>
          <p:nvPr/>
        </p:nvSpPr>
        <p:spPr>
          <a:xfrm>
            <a:off x="6104325" y="3779838"/>
            <a:ext cx="2323683" cy="12003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Determined so that air is initially just saturated at boundary layer top</a:t>
            </a:r>
          </a:p>
        </p:txBody>
      </p:sp>
    </p:spTree>
    <p:extLst>
      <p:ext uri="{BB962C8B-B14F-4D97-AF65-F5344CB8AC3E}">
        <p14:creationId xmlns:p14="http://schemas.microsoft.com/office/powerpoint/2010/main" val="3366183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3590"/>
            <a:ext cx="9144000" cy="6124410"/>
          </a:xfrm>
          <a:prstGeom prst="rect">
            <a:avLst/>
          </a:prstGeom>
        </p:spPr>
      </p:pic>
      <p:sp>
        <p:nvSpPr>
          <p:cNvPr id="5" name="TextBox 4"/>
          <p:cNvSpPr txBox="1"/>
          <p:nvPr/>
        </p:nvSpPr>
        <p:spPr>
          <a:xfrm>
            <a:off x="207034" y="155275"/>
            <a:ext cx="8453887" cy="523220"/>
          </a:xfrm>
          <a:prstGeom prst="rect">
            <a:avLst/>
          </a:prstGeom>
          <a:noFill/>
        </p:spPr>
        <p:txBody>
          <a:bodyPr wrap="square" rtlCol="0">
            <a:spAutoFit/>
          </a:bodyPr>
          <a:lstStyle/>
          <a:p>
            <a:pPr algn="ctr"/>
            <a:r>
              <a:rPr lang="en-US" sz="2800" dirty="0" smtClean="0">
                <a:solidFill>
                  <a:srgbClr val="0000FF"/>
                </a:solidFill>
                <a:latin typeface="Arial" panose="020B0604020202020204" pitchFamily="34" charset="0"/>
                <a:cs typeface="Arial" panose="020B0604020202020204" pitchFamily="34" charset="0"/>
              </a:rPr>
              <a:t>Quasi-Equilibrium Convection</a:t>
            </a:r>
          </a:p>
        </p:txBody>
      </p:sp>
    </p:spTree>
    <p:extLst>
      <p:ext uri="{BB962C8B-B14F-4D97-AF65-F5344CB8AC3E}">
        <p14:creationId xmlns:p14="http://schemas.microsoft.com/office/powerpoint/2010/main" val="3439310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92738"/>
          </a:xfrm>
        </p:spPr>
        <p:txBody>
          <a:bodyPr/>
          <a:lstStyle/>
          <a:p>
            <a:r>
              <a:rPr lang="en-US" dirty="0" smtClean="0">
                <a:solidFill>
                  <a:srgbClr val="0000FF"/>
                </a:solidFill>
              </a:rPr>
              <a:t>Long-time Asymptotic Behavior</a:t>
            </a:r>
            <a:endParaRPr lang="en-US" dirty="0">
              <a:solidFill>
                <a:srgbClr val="0000FF"/>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81742043"/>
              </p:ext>
            </p:extLst>
          </p:nvPr>
        </p:nvGraphicFramePr>
        <p:xfrm>
          <a:off x="786801" y="1812138"/>
          <a:ext cx="2678113" cy="1095375"/>
        </p:xfrm>
        <a:graphic>
          <a:graphicData uri="http://schemas.openxmlformats.org/presentationml/2006/ole">
            <mc:AlternateContent xmlns:mc="http://schemas.openxmlformats.org/markup-compatibility/2006">
              <mc:Choice xmlns:v="urn:schemas-microsoft-com:vml" Requires="v">
                <p:oleObj spid="_x0000_s8289" name="Equation" r:id="rId3" imgW="1117440" imgH="457200" progId="Equation.DSMT4">
                  <p:embed/>
                </p:oleObj>
              </mc:Choice>
              <mc:Fallback>
                <p:oleObj name="Equation" r:id="rId3" imgW="1117440" imgH="457200" progId="Equation.DSMT4">
                  <p:embed/>
                  <p:pic>
                    <p:nvPicPr>
                      <p:cNvPr id="0" name=""/>
                      <p:cNvPicPr/>
                      <p:nvPr/>
                    </p:nvPicPr>
                    <p:blipFill>
                      <a:blip r:embed="rId4"/>
                      <a:stretch>
                        <a:fillRect/>
                      </a:stretch>
                    </p:blipFill>
                    <p:spPr>
                      <a:xfrm>
                        <a:off x="786801" y="1812138"/>
                        <a:ext cx="2678113" cy="1095375"/>
                      </a:xfrm>
                      <a:prstGeom prst="rect">
                        <a:avLst/>
                      </a:prstGeom>
                    </p:spPr>
                  </p:pic>
                </p:oleObj>
              </mc:Fallback>
            </mc:AlternateContent>
          </a:graphicData>
        </a:graphic>
      </p:graphicFrame>
      <p:sp>
        <p:nvSpPr>
          <p:cNvPr id="4" name="TextBox 3"/>
          <p:cNvSpPr txBox="1"/>
          <p:nvPr/>
        </p:nvSpPr>
        <p:spPr>
          <a:xfrm>
            <a:off x="4063041" y="1548499"/>
            <a:ext cx="4873924" cy="1938992"/>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CAPE reaches a maximum at a particular time and then falls to zero at a later time, while the boundary layer depth goes to infinity at the later time and D, D</a:t>
            </a:r>
            <a:r>
              <a:rPr lang="en-US" sz="2000" baseline="-25000" dirty="0" smtClean="0">
                <a:solidFill>
                  <a:srgbClr val="0000FF"/>
                </a:solidFill>
                <a:latin typeface="Arial" panose="020B0604020202020204" pitchFamily="34" charset="0"/>
                <a:cs typeface="Arial" panose="020B0604020202020204" pitchFamily="34" charset="0"/>
              </a:rPr>
              <a:t>s</a:t>
            </a:r>
            <a:r>
              <a:rPr lang="en-US" sz="2000" dirty="0" smtClean="0">
                <a:solidFill>
                  <a:srgbClr val="0000FF"/>
                </a:solidFill>
                <a:latin typeface="Arial" panose="020B0604020202020204" pitchFamily="34" charset="0"/>
                <a:cs typeface="Arial" panose="020B0604020202020204" pitchFamily="34" charset="0"/>
              </a:rPr>
              <a:t>, and M approach unity. </a:t>
            </a:r>
            <a:r>
              <a:rPr lang="en-US" sz="2000" dirty="0" err="1" smtClean="0">
                <a:solidFill>
                  <a:srgbClr val="0000FF"/>
                </a:solidFill>
                <a:latin typeface="Arial" panose="020B0604020202020204" pitchFamily="34" charset="0"/>
                <a:cs typeface="Arial" panose="020B0604020202020204" pitchFamily="34" charset="0"/>
              </a:rPr>
              <a:t>T</a:t>
            </a:r>
            <a:r>
              <a:rPr lang="en-US" sz="2000" baseline="-25000" dirty="0" err="1" smtClean="0">
                <a:solidFill>
                  <a:srgbClr val="0000FF"/>
                </a:solidFill>
                <a:latin typeface="Arial" panose="020B0604020202020204" pitchFamily="34" charset="0"/>
                <a:cs typeface="Arial" panose="020B0604020202020204" pitchFamily="34" charset="0"/>
              </a:rPr>
              <a:t>s</a:t>
            </a:r>
            <a:r>
              <a:rPr lang="en-US" sz="2000" dirty="0" smtClean="0">
                <a:solidFill>
                  <a:srgbClr val="0000FF"/>
                </a:solidFill>
                <a:latin typeface="Arial" panose="020B0604020202020204" pitchFamily="34" charset="0"/>
                <a:cs typeface="Arial" panose="020B0604020202020204" pitchFamily="34" charset="0"/>
              </a:rPr>
              <a:t> is the surface air temperature of the initial dry state.</a:t>
            </a:r>
          </a:p>
        </p:txBody>
      </p:sp>
      <p:graphicFrame>
        <p:nvGraphicFramePr>
          <p:cNvPr id="5" name="Object 4"/>
          <p:cNvGraphicFramePr>
            <a:graphicFrameLocks noChangeAspect="1"/>
          </p:cNvGraphicFramePr>
          <p:nvPr>
            <p:extLst>
              <p:ext uri="{D42A27DB-BD31-4B8C-83A1-F6EECF244321}">
                <p14:modId xmlns:p14="http://schemas.microsoft.com/office/powerpoint/2010/main" val="3783897394"/>
              </p:ext>
            </p:extLst>
          </p:nvPr>
        </p:nvGraphicFramePr>
        <p:xfrm>
          <a:off x="873065" y="3770567"/>
          <a:ext cx="2697095" cy="1103357"/>
        </p:xfrm>
        <a:graphic>
          <a:graphicData uri="http://schemas.openxmlformats.org/presentationml/2006/ole">
            <mc:AlternateContent xmlns:mc="http://schemas.openxmlformats.org/markup-compatibility/2006">
              <mc:Choice xmlns:v="urn:schemas-microsoft-com:vml" Requires="v">
                <p:oleObj spid="_x0000_s8290" name="Equation" r:id="rId5" imgW="1117440" imgH="457200" progId="Equation.DSMT4">
                  <p:embed/>
                </p:oleObj>
              </mc:Choice>
              <mc:Fallback>
                <p:oleObj name="Equation" r:id="rId5" imgW="1117440" imgH="457200" progId="Equation.DSMT4">
                  <p:embed/>
                  <p:pic>
                    <p:nvPicPr>
                      <p:cNvPr id="0" name=""/>
                      <p:cNvPicPr/>
                      <p:nvPr/>
                    </p:nvPicPr>
                    <p:blipFill>
                      <a:blip r:embed="rId6"/>
                      <a:stretch>
                        <a:fillRect/>
                      </a:stretch>
                    </p:blipFill>
                    <p:spPr>
                      <a:xfrm>
                        <a:off x="873065" y="3770567"/>
                        <a:ext cx="2697095" cy="1103357"/>
                      </a:xfrm>
                      <a:prstGeom prst="rect">
                        <a:avLst/>
                      </a:prstGeom>
                    </p:spPr>
                  </p:pic>
                </p:oleObj>
              </mc:Fallback>
            </mc:AlternateContent>
          </a:graphicData>
        </a:graphic>
      </p:graphicFrame>
      <p:sp>
        <p:nvSpPr>
          <p:cNvPr id="6" name="TextBox 5"/>
          <p:cNvSpPr txBox="1"/>
          <p:nvPr/>
        </p:nvSpPr>
        <p:spPr>
          <a:xfrm>
            <a:off x="4032848" y="3550485"/>
            <a:ext cx="4934309" cy="1323439"/>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CAPE still reaches a peak at a particular time and then falls off to or asymptotes to a positive long-time asymptotic value. The asymptotic limits are given by</a:t>
            </a:r>
          </a:p>
        </p:txBody>
      </p:sp>
      <p:graphicFrame>
        <p:nvGraphicFramePr>
          <p:cNvPr id="7" name="Object 6"/>
          <p:cNvGraphicFramePr>
            <a:graphicFrameLocks noChangeAspect="1"/>
          </p:cNvGraphicFramePr>
          <p:nvPr>
            <p:extLst>
              <p:ext uri="{D42A27DB-BD31-4B8C-83A1-F6EECF244321}">
                <p14:modId xmlns:p14="http://schemas.microsoft.com/office/powerpoint/2010/main" val="3449597549"/>
              </p:ext>
            </p:extLst>
          </p:nvPr>
        </p:nvGraphicFramePr>
        <p:xfrm>
          <a:off x="3760337" y="5011230"/>
          <a:ext cx="5310175" cy="1683258"/>
        </p:xfrm>
        <a:graphic>
          <a:graphicData uri="http://schemas.openxmlformats.org/presentationml/2006/ole">
            <mc:AlternateContent xmlns:mc="http://schemas.openxmlformats.org/markup-compatibility/2006">
              <mc:Choice xmlns:v="urn:schemas-microsoft-com:vml" Requires="v">
                <p:oleObj spid="_x0000_s8291" name="Equation" r:id="rId7" imgW="2882880" imgH="914400" progId="Equation.DSMT4">
                  <p:embed/>
                </p:oleObj>
              </mc:Choice>
              <mc:Fallback>
                <p:oleObj name="Equation" r:id="rId7" imgW="2882880" imgH="914400" progId="Equation.DSMT4">
                  <p:embed/>
                  <p:pic>
                    <p:nvPicPr>
                      <p:cNvPr id="0" name=""/>
                      <p:cNvPicPr/>
                      <p:nvPr/>
                    </p:nvPicPr>
                    <p:blipFill>
                      <a:blip r:embed="rId8"/>
                      <a:stretch>
                        <a:fillRect/>
                      </a:stretch>
                    </p:blipFill>
                    <p:spPr>
                      <a:xfrm>
                        <a:off x="3760337" y="5011230"/>
                        <a:ext cx="5310175" cy="1683258"/>
                      </a:xfrm>
                      <a:prstGeom prst="rect">
                        <a:avLst/>
                      </a:prstGeom>
                    </p:spPr>
                  </p:pic>
                </p:oleObj>
              </mc:Fallback>
            </mc:AlternateContent>
          </a:graphicData>
        </a:graphic>
      </p:graphicFrame>
      <p:sp>
        <p:nvSpPr>
          <p:cNvPr id="8" name="TextBox 7"/>
          <p:cNvSpPr txBox="1"/>
          <p:nvPr/>
        </p:nvSpPr>
        <p:spPr>
          <a:xfrm>
            <a:off x="138023" y="5357004"/>
            <a:ext cx="3001992" cy="1323439"/>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Note:  When </a:t>
            </a:r>
            <a:r>
              <a:rPr lang="en-US" sz="2000" dirty="0" smtClean="0">
                <a:solidFill>
                  <a:srgbClr val="0000FF"/>
                </a:solidFill>
                <a:latin typeface="Euclid Symbol" panose="05050102010706020507" pitchFamily="18" charset="2"/>
                <a:cs typeface="Arial" panose="020B0604020202020204" pitchFamily="34" charset="0"/>
              </a:rPr>
              <a:t>a</a:t>
            </a:r>
            <a:r>
              <a:rPr lang="en-US" sz="2000" dirty="0" smtClean="0">
                <a:solidFill>
                  <a:srgbClr val="0000FF"/>
                </a:solidFill>
                <a:latin typeface="Arial" panose="020B0604020202020204" pitchFamily="34" charset="0"/>
                <a:cs typeface="Arial" panose="020B0604020202020204" pitchFamily="34" charset="0"/>
              </a:rPr>
              <a:t> = 1, these criteria are equivalent to </a:t>
            </a:r>
            <a:r>
              <a:rPr lang="en-US" sz="2000" dirty="0" err="1" smtClean="0">
                <a:solidFill>
                  <a:srgbClr val="0000FF"/>
                </a:solidFill>
                <a:latin typeface="Arial" panose="020B0604020202020204" pitchFamily="34" charset="0"/>
                <a:cs typeface="Arial" panose="020B0604020202020204" pitchFamily="34" charset="0"/>
              </a:rPr>
              <a:t>T</a:t>
            </a:r>
            <a:r>
              <a:rPr lang="en-US" sz="2000" baseline="-25000" dirty="0" err="1" smtClean="0">
                <a:solidFill>
                  <a:srgbClr val="0000FF"/>
                </a:solidFill>
                <a:latin typeface="Arial" panose="020B0604020202020204" pitchFamily="34" charset="0"/>
                <a:cs typeface="Arial" panose="020B0604020202020204" pitchFamily="34" charset="0"/>
              </a:rPr>
              <a:t>s</a:t>
            </a:r>
            <a:r>
              <a:rPr lang="en-US" sz="2000" dirty="0" smtClean="0">
                <a:solidFill>
                  <a:srgbClr val="0000FF"/>
                </a:solidFill>
                <a:latin typeface="Arial" panose="020B0604020202020204" pitchFamily="34" charset="0"/>
                <a:cs typeface="Arial" panose="020B0604020202020204" pitchFamily="34" charset="0"/>
              </a:rPr>
              <a:t> &gt; T</a:t>
            </a:r>
            <a:r>
              <a:rPr lang="en-US" sz="2000" baseline="-25000" dirty="0" smtClean="0">
                <a:solidFill>
                  <a:srgbClr val="0000FF"/>
                </a:solidFill>
                <a:latin typeface="Arial" panose="020B0604020202020204" pitchFamily="34" charset="0"/>
                <a:cs typeface="Arial" panose="020B0604020202020204" pitchFamily="34" charset="0"/>
              </a:rPr>
              <a:t>0</a:t>
            </a:r>
            <a:r>
              <a:rPr lang="en-US" sz="2000" dirty="0" smtClean="0">
                <a:solidFill>
                  <a:srgbClr val="0000FF"/>
                </a:solidFill>
                <a:latin typeface="Arial" panose="020B0604020202020204" pitchFamily="34" charset="0"/>
                <a:cs typeface="Arial" panose="020B0604020202020204" pitchFamily="34" charset="0"/>
              </a:rPr>
              <a:t> and </a:t>
            </a:r>
            <a:r>
              <a:rPr lang="en-US" sz="2000" dirty="0" err="1" smtClean="0">
                <a:solidFill>
                  <a:srgbClr val="0000FF"/>
                </a:solidFill>
                <a:latin typeface="Arial" panose="020B0604020202020204" pitchFamily="34" charset="0"/>
                <a:cs typeface="Arial" panose="020B0604020202020204" pitchFamily="34" charset="0"/>
              </a:rPr>
              <a:t>T</a:t>
            </a:r>
            <a:r>
              <a:rPr lang="en-US" sz="2000" baseline="-25000" dirty="0" err="1" smtClean="0">
                <a:solidFill>
                  <a:srgbClr val="0000FF"/>
                </a:solidFill>
                <a:latin typeface="Arial" panose="020B0604020202020204" pitchFamily="34" charset="0"/>
                <a:cs typeface="Arial" panose="020B0604020202020204" pitchFamily="34" charset="0"/>
              </a:rPr>
              <a:t>s</a:t>
            </a:r>
            <a:r>
              <a:rPr lang="en-US" sz="2000" dirty="0" smtClean="0">
                <a:solidFill>
                  <a:srgbClr val="0000FF"/>
                </a:solidFill>
                <a:latin typeface="Arial" panose="020B0604020202020204" pitchFamily="34" charset="0"/>
                <a:cs typeface="Arial" panose="020B0604020202020204" pitchFamily="34" charset="0"/>
              </a:rPr>
              <a:t> &lt; T</a:t>
            </a:r>
            <a:r>
              <a:rPr lang="en-US" sz="2000" baseline="-25000" dirty="0" smtClean="0">
                <a:solidFill>
                  <a:srgbClr val="0000FF"/>
                </a:solidFill>
                <a:latin typeface="Arial" panose="020B0604020202020204" pitchFamily="34" charset="0"/>
                <a:cs typeface="Arial" panose="020B0604020202020204" pitchFamily="34" charset="0"/>
              </a:rPr>
              <a:t>0</a:t>
            </a:r>
            <a:r>
              <a:rPr lang="en-US" sz="2000" dirty="0" smtClean="0">
                <a:solidFill>
                  <a:srgbClr val="0000FF"/>
                </a:solidFill>
                <a:latin typeface="Arial" panose="020B0604020202020204" pitchFamily="34" charset="0"/>
                <a:cs typeface="Arial" panose="020B0604020202020204" pitchFamily="34" charset="0"/>
              </a:rPr>
              <a:t>, respectively</a:t>
            </a:r>
          </a:p>
        </p:txBody>
      </p:sp>
    </p:spTree>
    <p:extLst>
      <p:ext uri="{BB962C8B-B14F-4D97-AF65-F5344CB8AC3E}">
        <p14:creationId xmlns:p14="http://schemas.microsoft.com/office/powerpoint/2010/main" val="4179856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FF"/>
                </a:solidFill>
              </a:rPr>
              <a:t>Convective Available Potential Energy</a:t>
            </a:r>
            <a:br>
              <a:rPr lang="en-US" dirty="0" smtClean="0">
                <a:solidFill>
                  <a:srgbClr val="0000FF"/>
                </a:solidFill>
              </a:rPr>
            </a:br>
            <a:r>
              <a:rPr lang="en-US" dirty="0" smtClean="0">
                <a:solidFill>
                  <a:srgbClr val="0000FF"/>
                </a:solidFill>
              </a:rPr>
              <a:t>(CAPE)</a:t>
            </a:r>
            <a:endParaRPr lang="en-US" dirty="0">
              <a:solidFill>
                <a:srgbClr val="0000FF"/>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09552447"/>
              </p:ext>
            </p:extLst>
          </p:nvPr>
        </p:nvGraphicFramePr>
        <p:xfrm>
          <a:off x="2280393" y="2337759"/>
          <a:ext cx="4583214" cy="1328468"/>
        </p:xfrm>
        <a:graphic>
          <a:graphicData uri="http://schemas.openxmlformats.org/presentationml/2006/ole">
            <mc:AlternateContent xmlns:mc="http://schemas.openxmlformats.org/markup-compatibility/2006">
              <mc:Choice xmlns:v="urn:schemas-microsoft-com:vml" Requires="v">
                <p:oleObj spid="_x0000_s7203" name="Equation" r:id="rId3" imgW="1752480" imgH="507960" progId="Equation.DSMT4">
                  <p:embed/>
                </p:oleObj>
              </mc:Choice>
              <mc:Fallback>
                <p:oleObj name="Equation" r:id="rId3" imgW="1752480" imgH="507960" progId="Equation.DSMT4">
                  <p:embed/>
                  <p:pic>
                    <p:nvPicPr>
                      <p:cNvPr id="0" name=""/>
                      <p:cNvPicPr/>
                      <p:nvPr/>
                    </p:nvPicPr>
                    <p:blipFill>
                      <a:blip r:embed="rId4"/>
                      <a:stretch>
                        <a:fillRect/>
                      </a:stretch>
                    </p:blipFill>
                    <p:spPr>
                      <a:xfrm>
                        <a:off x="2280393" y="2337759"/>
                        <a:ext cx="4583214" cy="1328468"/>
                      </a:xfrm>
                      <a:prstGeom prst="rect">
                        <a:avLst/>
                      </a:prstGeom>
                    </p:spPr>
                  </p:pic>
                </p:oleObj>
              </mc:Fallback>
            </mc:AlternateContent>
          </a:graphicData>
        </a:graphic>
      </p:graphicFrame>
      <p:sp>
        <p:nvSpPr>
          <p:cNvPr id="4" name="TextBox 3"/>
          <p:cNvSpPr txBox="1"/>
          <p:nvPr/>
        </p:nvSpPr>
        <p:spPr>
          <a:xfrm>
            <a:off x="1466490" y="4113242"/>
            <a:ext cx="6211019" cy="400110"/>
          </a:xfrm>
          <a:prstGeom prst="rect">
            <a:avLst/>
          </a:prstGeom>
          <a:noFill/>
        </p:spPr>
        <p:txBody>
          <a:bodyPr wrap="square" rtlCol="0">
            <a:spAutoFit/>
          </a:bodyPr>
          <a:lstStyle/>
          <a:p>
            <a:r>
              <a:rPr lang="en-US" sz="2000" i="1" dirty="0" err="1" smtClean="0">
                <a:latin typeface="Arial" panose="020B0604020202020204" pitchFamily="34" charset="0"/>
                <a:cs typeface="Arial" panose="020B0604020202020204" pitchFamily="34" charset="0"/>
              </a:rPr>
              <a:t>T</a:t>
            </a:r>
            <a:r>
              <a:rPr lang="en-US" sz="2000" i="1" baseline="-25000" dirty="0" err="1" smtClean="0">
                <a:latin typeface="Arial" panose="020B0604020202020204" pitchFamily="34" charset="0"/>
                <a:cs typeface="Arial" panose="020B0604020202020204" pitchFamily="34" charset="0"/>
              </a:rPr>
              <a:t>top</a:t>
            </a:r>
            <a:r>
              <a:rPr lang="en-US" sz="2000" dirty="0" smtClean="0">
                <a:latin typeface="Arial" panose="020B0604020202020204" pitchFamily="34" charset="0"/>
                <a:cs typeface="Arial" panose="020B0604020202020204" pitchFamily="34" charset="0"/>
              </a:rPr>
              <a:t> determined by fixed anvil temperature hypothesis</a:t>
            </a:r>
          </a:p>
        </p:txBody>
      </p:sp>
    </p:spTree>
    <p:extLst>
      <p:ext uri="{BB962C8B-B14F-4D97-AF65-F5344CB8AC3E}">
        <p14:creationId xmlns:p14="http://schemas.microsoft.com/office/powerpoint/2010/main" val="3453520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44497"/>
          </a:xfrm>
        </p:spPr>
        <p:txBody>
          <a:bodyPr>
            <a:normAutofit fontScale="90000"/>
          </a:bodyPr>
          <a:lstStyle/>
          <a:p>
            <a:r>
              <a:rPr lang="en-US" dirty="0" smtClean="0">
                <a:solidFill>
                  <a:srgbClr val="0000FF"/>
                </a:solidFill>
              </a:rPr>
              <a:t>Asymptotic Cape Scaling in ‘Warm’ Regime, Applicable at Time when PBL Growth </a:t>
            </a:r>
            <a:r>
              <a:rPr lang="en-US" dirty="0">
                <a:solidFill>
                  <a:srgbClr val="0000FF"/>
                </a:solidFill>
              </a:rPr>
              <a:t>B</a:t>
            </a:r>
            <a:r>
              <a:rPr lang="en-US" dirty="0" smtClean="0">
                <a:solidFill>
                  <a:srgbClr val="0000FF"/>
                </a:solidFill>
              </a:rPr>
              <a:t>ecomes </a:t>
            </a:r>
            <a:r>
              <a:rPr lang="en-US" dirty="0">
                <a:solidFill>
                  <a:srgbClr val="0000FF"/>
                </a:solidFill>
              </a:rPr>
              <a:t>L</a:t>
            </a:r>
            <a:r>
              <a:rPr lang="en-US" dirty="0" smtClean="0">
                <a:solidFill>
                  <a:srgbClr val="0000FF"/>
                </a:solidFill>
              </a:rPr>
              <a:t>inear</a:t>
            </a:r>
            <a:endParaRPr lang="en-US" dirty="0">
              <a:solidFill>
                <a:srgbClr val="0000FF"/>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052885820"/>
              </p:ext>
            </p:extLst>
          </p:nvPr>
        </p:nvGraphicFramePr>
        <p:xfrm>
          <a:off x="398613" y="1941767"/>
          <a:ext cx="2697095" cy="1103357"/>
        </p:xfrm>
        <a:graphic>
          <a:graphicData uri="http://schemas.openxmlformats.org/presentationml/2006/ole">
            <mc:AlternateContent xmlns:mc="http://schemas.openxmlformats.org/markup-compatibility/2006">
              <mc:Choice xmlns:v="urn:schemas-microsoft-com:vml" Requires="v">
                <p:oleObj spid="_x0000_s9276" name="Equation" r:id="rId3" imgW="1117440" imgH="457200" progId="Equation.DSMT4">
                  <p:embed/>
                </p:oleObj>
              </mc:Choice>
              <mc:Fallback>
                <p:oleObj name="Equation" r:id="rId3" imgW="1117440" imgH="457200" progId="Equation.DSMT4">
                  <p:embed/>
                  <p:pic>
                    <p:nvPicPr>
                      <p:cNvPr id="0" name=""/>
                      <p:cNvPicPr/>
                      <p:nvPr/>
                    </p:nvPicPr>
                    <p:blipFill>
                      <a:blip r:embed="rId4"/>
                      <a:stretch>
                        <a:fillRect/>
                      </a:stretch>
                    </p:blipFill>
                    <p:spPr>
                      <a:xfrm>
                        <a:off x="398613" y="1941767"/>
                        <a:ext cx="2697095" cy="1103357"/>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49281553"/>
              </p:ext>
            </p:extLst>
          </p:nvPr>
        </p:nvGraphicFramePr>
        <p:xfrm>
          <a:off x="927100" y="3165475"/>
          <a:ext cx="7288213" cy="1169988"/>
        </p:xfrm>
        <a:graphic>
          <a:graphicData uri="http://schemas.openxmlformats.org/presentationml/2006/ole">
            <mc:AlternateContent xmlns:mc="http://schemas.openxmlformats.org/markup-compatibility/2006">
              <mc:Choice xmlns:v="urn:schemas-microsoft-com:vml" Requires="v">
                <p:oleObj spid="_x0000_s9277" name="Equation" r:id="rId5" imgW="3009600" imgH="482400" progId="Equation.DSMT4">
                  <p:embed/>
                </p:oleObj>
              </mc:Choice>
              <mc:Fallback>
                <p:oleObj name="Equation" r:id="rId5" imgW="3009600" imgH="482400" progId="Equation.DSMT4">
                  <p:embed/>
                  <p:pic>
                    <p:nvPicPr>
                      <p:cNvPr id="0" name=""/>
                      <p:cNvPicPr/>
                      <p:nvPr/>
                    </p:nvPicPr>
                    <p:blipFill>
                      <a:blip r:embed="rId6"/>
                      <a:stretch>
                        <a:fillRect/>
                      </a:stretch>
                    </p:blipFill>
                    <p:spPr>
                      <a:xfrm>
                        <a:off x="927100" y="3165475"/>
                        <a:ext cx="7288213" cy="1169988"/>
                      </a:xfrm>
                      <a:prstGeom prst="rect">
                        <a:avLst/>
                      </a:prstGeom>
                    </p:spPr>
                  </p:pic>
                </p:oleObj>
              </mc:Fallback>
            </mc:AlternateContent>
          </a:graphicData>
        </a:graphic>
      </p:graphicFrame>
    </p:spTree>
    <p:extLst>
      <p:ext uri="{BB962C8B-B14F-4D97-AF65-F5344CB8AC3E}">
        <p14:creationId xmlns:p14="http://schemas.microsoft.com/office/powerpoint/2010/main" val="1582642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t="-8000" b="-8000"/>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1143000" y="1423358"/>
            <a:ext cx="6858000" cy="1482755"/>
          </a:xfrm>
        </p:spPr>
        <p:txBody>
          <a:bodyPr>
            <a:normAutofit/>
          </a:bodyPr>
          <a:lstStyle/>
          <a:p>
            <a:r>
              <a:rPr lang="en-US" sz="4800" dirty="0" smtClean="0">
                <a:solidFill>
                  <a:srgbClr val="0000FF"/>
                </a:solidFill>
              </a:rPr>
              <a:t>Results</a:t>
            </a:r>
            <a:endParaRPr lang="en-US" sz="4800" dirty="0">
              <a:solidFill>
                <a:srgbClr val="0000FF"/>
              </a:solidFill>
            </a:endParaRPr>
          </a:p>
        </p:txBody>
      </p:sp>
    </p:spTree>
    <p:extLst>
      <p:ext uri="{BB962C8B-B14F-4D97-AF65-F5344CB8AC3E}">
        <p14:creationId xmlns:p14="http://schemas.microsoft.com/office/powerpoint/2010/main" val="2740105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155" y="150955"/>
            <a:ext cx="7886700" cy="790814"/>
          </a:xfrm>
        </p:spPr>
        <p:txBody>
          <a:bodyPr/>
          <a:lstStyle/>
          <a:p>
            <a:r>
              <a:rPr lang="en-US" dirty="0" smtClean="0">
                <a:solidFill>
                  <a:srgbClr val="0000FF"/>
                </a:solidFill>
              </a:rPr>
              <a:t>Cold Regime</a:t>
            </a:r>
            <a:endParaRPr lang="en-US" dirty="0">
              <a:solidFill>
                <a:srgbClr val="0000FF"/>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05" y="891824"/>
            <a:ext cx="3831817" cy="291967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988" y="858384"/>
            <a:ext cx="4004017" cy="30508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2362" y="3858880"/>
            <a:ext cx="3936087" cy="2999120"/>
          </a:xfrm>
          <a:prstGeom prst="rect">
            <a:avLst/>
          </a:prstGeom>
        </p:spPr>
      </p:pic>
    </p:spTree>
    <p:extLst>
      <p:ext uri="{BB962C8B-B14F-4D97-AF65-F5344CB8AC3E}">
        <p14:creationId xmlns:p14="http://schemas.microsoft.com/office/powerpoint/2010/main" val="418175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397" y="209851"/>
            <a:ext cx="7886700" cy="808066"/>
          </a:xfrm>
        </p:spPr>
        <p:txBody>
          <a:bodyPr/>
          <a:lstStyle/>
          <a:p>
            <a:r>
              <a:rPr lang="en-US" dirty="0" smtClean="0">
                <a:solidFill>
                  <a:srgbClr val="0000FF"/>
                </a:solidFill>
              </a:rPr>
              <a:t>Warm Regime</a:t>
            </a:r>
            <a:endParaRPr lang="en-US" dirty="0">
              <a:solidFill>
                <a:srgbClr val="0000FF"/>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004" y="943151"/>
            <a:ext cx="3923123" cy="298924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4747" y="878451"/>
            <a:ext cx="4064743" cy="309715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4943" y="3932393"/>
            <a:ext cx="3839607" cy="2925607"/>
          </a:xfrm>
          <a:prstGeom prst="rect">
            <a:avLst/>
          </a:prstGeom>
        </p:spPr>
      </p:pic>
    </p:spTree>
    <p:extLst>
      <p:ext uri="{BB962C8B-B14F-4D97-AF65-F5344CB8AC3E}">
        <p14:creationId xmlns:p14="http://schemas.microsoft.com/office/powerpoint/2010/main" val="240778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6719"/>
            <a:ext cx="7886700" cy="583779"/>
          </a:xfrm>
        </p:spPr>
        <p:txBody>
          <a:bodyPr/>
          <a:lstStyle/>
          <a:p>
            <a:r>
              <a:rPr lang="en-US" dirty="0" smtClean="0">
                <a:solidFill>
                  <a:srgbClr val="0000FF"/>
                </a:solidFill>
              </a:rPr>
              <a:t>Very Warm Regime</a:t>
            </a:r>
            <a:endParaRPr lang="en-US" dirty="0">
              <a:solidFill>
                <a:srgbClr val="0000FF"/>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837" y="750498"/>
            <a:ext cx="4199197" cy="31505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034" y="745162"/>
            <a:ext cx="4213420" cy="316126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6397" y="3911767"/>
            <a:ext cx="3926815" cy="2946233"/>
          </a:xfrm>
          <a:prstGeom prst="rect">
            <a:avLst/>
          </a:prstGeom>
        </p:spPr>
      </p:pic>
    </p:spTree>
    <p:extLst>
      <p:ext uri="{BB962C8B-B14F-4D97-AF65-F5344CB8AC3E}">
        <p14:creationId xmlns:p14="http://schemas.microsoft.com/office/powerpoint/2010/main" val="16266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37463"/>
          </a:xfrm>
        </p:spPr>
        <p:txBody>
          <a:bodyPr>
            <a:normAutofit fontScale="90000"/>
          </a:bodyPr>
          <a:lstStyle/>
          <a:p>
            <a:pPr algn="ctr"/>
            <a:r>
              <a:rPr lang="en-US" dirty="0" smtClean="0">
                <a:solidFill>
                  <a:srgbClr val="0000FF"/>
                </a:solidFill>
              </a:rPr>
              <a:t>Peak CAPE increases with increasing temperature</a:t>
            </a:r>
            <a:endParaRPr lang="en-US" dirty="0">
              <a:solidFill>
                <a:srgbClr val="0000FF"/>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379" y="1659142"/>
            <a:ext cx="6609537" cy="5036168"/>
          </a:xfrm>
          <a:prstGeom prst="rect">
            <a:avLst/>
          </a:prstGeom>
        </p:spPr>
      </p:pic>
    </p:spTree>
    <p:extLst>
      <p:ext uri="{BB962C8B-B14F-4D97-AF65-F5344CB8AC3E}">
        <p14:creationId xmlns:p14="http://schemas.microsoft.com/office/powerpoint/2010/main" val="3290957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4"/>
          <p:cNvSpPr>
            <a:spLocks noGrp="1"/>
          </p:cNvSpPr>
          <p:nvPr>
            <p:ph type="title"/>
          </p:nvPr>
        </p:nvSpPr>
        <p:spPr>
          <a:xfrm>
            <a:off x="628650" y="218478"/>
            <a:ext cx="7886700" cy="928835"/>
          </a:xfrm>
        </p:spPr>
        <p:txBody>
          <a:bodyPr anchor="t">
            <a:normAutofit fontScale="90000"/>
          </a:bodyPr>
          <a:lstStyle/>
          <a:p>
            <a:pPr algn="ctr"/>
            <a:r>
              <a:rPr lang="en-US" sz="2800" dirty="0" smtClean="0">
                <a:solidFill>
                  <a:srgbClr val="0000FF"/>
                </a:solidFill>
                <a:latin typeface="Arial" panose="020B0604020202020204" pitchFamily="34" charset="0"/>
                <a:cs typeface="Arial" panose="020B0604020202020204" pitchFamily="34" charset="0"/>
              </a:rPr>
              <a:t>The relation between initial surface temperature and peak CAPE is slightly faster than exponential</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632" y="1424936"/>
            <a:ext cx="6897394" cy="5182898"/>
          </a:xfrm>
          <a:prstGeom prst="rect">
            <a:avLst/>
          </a:prstGeom>
        </p:spPr>
      </p:pic>
      <p:sp>
        <p:nvSpPr>
          <p:cNvPr id="2" name="Rectangle 1"/>
          <p:cNvSpPr/>
          <p:nvPr/>
        </p:nvSpPr>
        <p:spPr>
          <a:xfrm>
            <a:off x="2812211" y="1424936"/>
            <a:ext cx="1095555" cy="377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9197" y="2270354"/>
            <a:ext cx="1361209"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Log scale</a:t>
            </a:r>
          </a:p>
        </p:txBody>
      </p:sp>
      <p:cxnSp>
        <p:nvCxnSpPr>
          <p:cNvPr id="6" name="Straight Arrow Connector 5"/>
          <p:cNvCxnSpPr/>
          <p:nvPr/>
        </p:nvCxnSpPr>
        <p:spPr>
          <a:xfrm>
            <a:off x="1018309" y="2670464"/>
            <a:ext cx="727364" cy="25977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936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99440"/>
          </a:xfrm>
        </p:spPr>
        <p:txBody>
          <a:bodyPr>
            <a:normAutofit fontScale="90000"/>
          </a:bodyPr>
          <a:lstStyle/>
          <a:p>
            <a:pPr algn="ctr"/>
            <a:r>
              <a:rPr lang="en-US" dirty="0" smtClean="0">
                <a:solidFill>
                  <a:srgbClr val="0000FF"/>
                </a:solidFill>
              </a:rPr>
              <a:t>What happens when we impose a limiting time scale?</a:t>
            </a:r>
            <a:endParaRPr lang="en-US" dirty="0">
              <a:solidFill>
                <a:srgbClr val="0000FF"/>
              </a:solidFill>
            </a:endParaRPr>
          </a:p>
        </p:txBody>
      </p:sp>
      <p:pic>
        <p:nvPicPr>
          <p:cNvPr id="4" name="Picture 3"/>
          <p:cNvPicPr>
            <a:picLocks noChangeAspect="1"/>
          </p:cNvPicPr>
          <p:nvPr/>
        </p:nvPicPr>
        <p:blipFill>
          <a:blip r:embed="rId3"/>
          <a:stretch>
            <a:fillRect/>
          </a:stretch>
        </p:blipFill>
        <p:spPr>
          <a:xfrm>
            <a:off x="1593109" y="1543773"/>
            <a:ext cx="5957781" cy="5028198"/>
          </a:xfrm>
          <a:prstGeom prst="rect">
            <a:avLst/>
          </a:prstGeom>
        </p:spPr>
      </p:pic>
    </p:spTree>
    <p:extLst>
      <p:ext uri="{BB962C8B-B14F-4D97-AF65-F5344CB8AC3E}">
        <p14:creationId xmlns:p14="http://schemas.microsoft.com/office/powerpoint/2010/main" val="88575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17" y="1085860"/>
            <a:ext cx="7233357" cy="5427084"/>
          </a:xfrm>
          <a:prstGeom prst="rect">
            <a:avLst/>
          </a:prstGeom>
        </p:spPr>
      </p:pic>
      <p:sp>
        <p:nvSpPr>
          <p:cNvPr id="3" name="TextBox 2"/>
          <p:cNvSpPr txBox="1"/>
          <p:nvPr/>
        </p:nvSpPr>
        <p:spPr>
          <a:xfrm>
            <a:off x="1785668" y="207034"/>
            <a:ext cx="5926347"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Sounding at Majuro, August 1 2016 0 GMT</a:t>
            </a:r>
          </a:p>
        </p:txBody>
      </p:sp>
    </p:spTree>
    <p:extLst>
      <p:ext uri="{BB962C8B-B14F-4D97-AF65-F5344CB8AC3E}">
        <p14:creationId xmlns:p14="http://schemas.microsoft.com/office/powerpoint/2010/main" val="1095720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740"/>
          <a:stretch/>
        </p:blipFill>
        <p:spPr>
          <a:xfrm>
            <a:off x="1586753" y="1543771"/>
            <a:ext cx="5964138" cy="4997247"/>
          </a:xfrm>
          <a:prstGeom prst="rect">
            <a:avLst/>
          </a:prstGeom>
        </p:spPr>
      </p:pic>
      <p:sp>
        <p:nvSpPr>
          <p:cNvPr id="2" name="Title 1"/>
          <p:cNvSpPr>
            <a:spLocks noGrp="1"/>
          </p:cNvSpPr>
          <p:nvPr>
            <p:ph type="title"/>
          </p:nvPr>
        </p:nvSpPr>
        <p:spPr>
          <a:xfrm>
            <a:off x="628650" y="365127"/>
            <a:ext cx="7886700" cy="756308"/>
          </a:xfrm>
        </p:spPr>
        <p:txBody>
          <a:bodyPr>
            <a:normAutofit fontScale="90000"/>
          </a:bodyPr>
          <a:lstStyle/>
          <a:p>
            <a:pPr algn="ctr"/>
            <a:r>
              <a:rPr lang="en-US" dirty="0" smtClean="0">
                <a:solidFill>
                  <a:srgbClr val="0000FF"/>
                </a:solidFill>
              </a:rPr>
              <a:t>What happens when we impose a limiting time scale?</a:t>
            </a:r>
            <a:endParaRPr lang="en-US" dirty="0">
              <a:solidFill>
                <a:srgbClr val="0000FF"/>
              </a:solidFill>
            </a:endParaRPr>
          </a:p>
        </p:txBody>
      </p:sp>
      <p:pic>
        <p:nvPicPr>
          <p:cNvPr id="5" name="Picture 4"/>
          <p:cNvPicPr>
            <a:picLocks noChangeAspect="1"/>
          </p:cNvPicPr>
          <p:nvPr/>
        </p:nvPicPr>
        <p:blipFill>
          <a:blip r:embed="rId4"/>
          <a:stretch>
            <a:fillRect/>
          </a:stretch>
        </p:blipFill>
        <p:spPr>
          <a:xfrm>
            <a:off x="3536577" y="1970555"/>
            <a:ext cx="2097741" cy="295747"/>
          </a:xfrm>
          <a:prstGeom prst="rect">
            <a:avLst/>
          </a:prstGeom>
        </p:spPr>
      </p:pic>
    </p:spTree>
    <p:extLst>
      <p:ext uri="{BB962C8B-B14F-4D97-AF65-F5344CB8AC3E}">
        <p14:creationId xmlns:p14="http://schemas.microsoft.com/office/powerpoint/2010/main" val="22265222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3946"/>
          </a:xfrm>
        </p:spPr>
        <p:txBody>
          <a:bodyPr>
            <a:normAutofit fontScale="90000"/>
          </a:bodyPr>
          <a:lstStyle/>
          <a:p>
            <a:pPr algn="ctr"/>
            <a:r>
              <a:rPr lang="en-US" dirty="0" smtClean="0">
                <a:solidFill>
                  <a:srgbClr val="0000FF"/>
                </a:solidFill>
              </a:rPr>
              <a:t>What happens when we impose a limiting time scale?</a:t>
            </a:r>
            <a:endParaRPr lang="en-US" dirty="0">
              <a:solidFill>
                <a:srgbClr val="0000FF"/>
              </a:solidFill>
            </a:endParaRPr>
          </a:p>
        </p:txBody>
      </p:sp>
      <p:pic>
        <p:nvPicPr>
          <p:cNvPr id="4" name="Picture 3"/>
          <p:cNvPicPr>
            <a:picLocks noChangeAspect="1"/>
          </p:cNvPicPr>
          <p:nvPr/>
        </p:nvPicPr>
        <p:blipFill>
          <a:blip r:embed="rId3"/>
          <a:stretch>
            <a:fillRect/>
          </a:stretch>
        </p:blipFill>
        <p:spPr>
          <a:xfrm>
            <a:off x="1532124" y="1569665"/>
            <a:ext cx="6079751" cy="4982518"/>
          </a:xfrm>
          <a:prstGeom prst="rect">
            <a:avLst/>
          </a:prstGeom>
        </p:spPr>
      </p:pic>
    </p:spTree>
    <p:extLst>
      <p:ext uri="{BB962C8B-B14F-4D97-AF65-F5344CB8AC3E}">
        <p14:creationId xmlns:p14="http://schemas.microsoft.com/office/powerpoint/2010/main" val="1369472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34759" y="1569666"/>
            <a:ext cx="6077116" cy="4982518"/>
          </a:xfrm>
          <a:prstGeom prst="rect">
            <a:avLst/>
          </a:prstGeom>
        </p:spPr>
      </p:pic>
      <p:sp>
        <p:nvSpPr>
          <p:cNvPr id="2" name="Title 1"/>
          <p:cNvSpPr>
            <a:spLocks noGrp="1"/>
          </p:cNvSpPr>
          <p:nvPr>
            <p:ph type="title"/>
          </p:nvPr>
        </p:nvSpPr>
        <p:spPr>
          <a:xfrm>
            <a:off x="628650" y="365126"/>
            <a:ext cx="7886700" cy="652791"/>
          </a:xfrm>
        </p:spPr>
        <p:txBody>
          <a:bodyPr>
            <a:normAutofit fontScale="90000"/>
          </a:bodyPr>
          <a:lstStyle/>
          <a:p>
            <a:pPr algn="ctr"/>
            <a:r>
              <a:rPr lang="en-US" dirty="0" smtClean="0">
                <a:solidFill>
                  <a:srgbClr val="0000FF"/>
                </a:solidFill>
              </a:rPr>
              <a:t>A moister land surface means higher CAPE at lower temperatures</a:t>
            </a:r>
            <a:endParaRPr lang="en-US" dirty="0">
              <a:solidFill>
                <a:srgbClr val="0000FF"/>
              </a:solidFill>
            </a:endParaRPr>
          </a:p>
        </p:txBody>
      </p:sp>
    </p:spTree>
    <p:extLst>
      <p:ext uri="{BB962C8B-B14F-4D97-AF65-F5344CB8AC3E}">
        <p14:creationId xmlns:p14="http://schemas.microsoft.com/office/powerpoint/2010/main" val="1895982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34759" y="1569666"/>
            <a:ext cx="6077116" cy="4982518"/>
          </a:xfrm>
          <a:prstGeom prst="rect">
            <a:avLst/>
          </a:prstGeom>
        </p:spPr>
      </p:pic>
      <p:sp>
        <p:nvSpPr>
          <p:cNvPr id="2" name="Title 1"/>
          <p:cNvSpPr>
            <a:spLocks noGrp="1"/>
          </p:cNvSpPr>
          <p:nvPr>
            <p:ph type="title"/>
          </p:nvPr>
        </p:nvSpPr>
        <p:spPr>
          <a:xfrm>
            <a:off x="628650" y="365127"/>
            <a:ext cx="7886700" cy="877078"/>
          </a:xfrm>
        </p:spPr>
        <p:txBody>
          <a:bodyPr>
            <a:normAutofit fontScale="90000"/>
          </a:bodyPr>
          <a:lstStyle/>
          <a:p>
            <a:pPr algn="ctr"/>
            <a:r>
              <a:rPr lang="en-US" dirty="0" smtClean="0">
                <a:solidFill>
                  <a:srgbClr val="0000FF"/>
                </a:solidFill>
              </a:rPr>
              <a:t>Higher surface wind speed also translates to higher CAPE</a:t>
            </a:r>
            <a:endParaRPr lang="en-US" dirty="0">
              <a:solidFill>
                <a:srgbClr val="0000FF"/>
              </a:solidFill>
            </a:endParaRPr>
          </a:p>
        </p:txBody>
      </p:sp>
      <p:pic>
        <p:nvPicPr>
          <p:cNvPr id="3" name="Picture 2"/>
          <p:cNvPicPr>
            <a:picLocks noChangeAspect="1"/>
          </p:cNvPicPr>
          <p:nvPr/>
        </p:nvPicPr>
        <p:blipFill>
          <a:blip r:embed="rId4"/>
          <a:stretch>
            <a:fillRect/>
          </a:stretch>
        </p:blipFill>
        <p:spPr>
          <a:xfrm>
            <a:off x="1534759" y="1569666"/>
            <a:ext cx="6077116" cy="4963477"/>
          </a:xfrm>
          <a:prstGeom prst="rect">
            <a:avLst/>
          </a:prstGeom>
        </p:spPr>
      </p:pic>
    </p:spTree>
    <p:extLst>
      <p:ext uri="{BB962C8B-B14F-4D97-AF65-F5344CB8AC3E}">
        <p14:creationId xmlns:p14="http://schemas.microsoft.com/office/powerpoint/2010/main" val="377251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70214"/>
            <a:ext cx="4471332" cy="6777815"/>
          </a:xfrm>
          <a:prstGeom prst="rect">
            <a:avLst/>
          </a:prstGeom>
        </p:spPr>
      </p:pic>
      <p:pic>
        <p:nvPicPr>
          <p:cNvPr id="4" name="Picture 3"/>
          <p:cNvPicPr>
            <a:picLocks noChangeAspect="1"/>
          </p:cNvPicPr>
          <p:nvPr/>
        </p:nvPicPr>
        <p:blipFill>
          <a:blip r:embed="rId4"/>
          <a:stretch>
            <a:fillRect/>
          </a:stretch>
        </p:blipFill>
        <p:spPr>
          <a:xfrm>
            <a:off x="4271291" y="277703"/>
            <a:ext cx="4872709" cy="6362836"/>
          </a:xfrm>
          <a:prstGeom prst="rect">
            <a:avLst/>
          </a:prstGeom>
        </p:spPr>
      </p:pic>
      <p:sp>
        <p:nvSpPr>
          <p:cNvPr id="2" name="TextBox 1"/>
          <p:cNvSpPr txBox="1"/>
          <p:nvPr/>
        </p:nvSpPr>
        <p:spPr>
          <a:xfrm>
            <a:off x="4647501" y="-26096"/>
            <a:ext cx="3615655"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CAPE</a:t>
            </a:r>
            <a:endParaRPr lang="en-US" sz="2000" dirty="0" smtClea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430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74242" y="0"/>
            <a:ext cx="4606788" cy="6858000"/>
          </a:xfrm>
          <a:prstGeom prst="rect">
            <a:avLst/>
          </a:prstGeom>
        </p:spPr>
      </p:pic>
      <p:pic>
        <p:nvPicPr>
          <p:cNvPr id="3" name="Picture 2"/>
          <p:cNvPicPr>
            <a:picLocks noChangeAspect="1"/>
          </p:cNvPicPr>
          <p:nvPr/>
        </p:nvPicPr>
        <p:blipFill>
          <a:blip r:embed="rId4"/>
          <a:stretch>
            <a:fillRect/>
          </a:stretch>
        </p:blipFill>
        <p:spPr>
          <a:xfrm>
            <a:off x="63811" y="1397276"/>
            <a:ext cx="3520017" cy="2654606"/>
          </a:xfrm>
          <a:prstGeom prst="rect">
            <a:avLst/>
          </a:prstGeom>
        </p:spPr>
      </p:pic>
      <p:cxnSp>
        <p:nvCxnSpPr>
          <p:cNvPr id="5" name="Straight Arrow Connector 4"/>
          <p:cNvCxnSpPr/>
          <p:nvPr/>
        </p:nvCxnSpPr>
        <p:spPr>
          <a:xfrm flipH="1" flipV="1">
            <a:off x="3439486" y="2508308"/>
            <a:ext cx="1098958" cy="8389"/>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80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6738" y="199591"/>
            <a:ext cx="6775876" cy="5303586"/>
          </a:xfrm>
          <a:prstGeom prst="rect">
            <a:avLst/>
          </a:prstGeom>
        </p:spPr>
      </p:pic>
      <p:sp>
        <p:nvSpPr>
          <p:cNvPr id="3" name="Rectangle 2"/>
          <p:cNvSpPr/>
          <p:nvPr/>
        </p:nvSpPr>
        <p:spPr>
          <a:xfrm>
            <a:off x="833490" y="5503177"/>
            <a:ext cx="7759817" cy="923330"/>
          </a:xfrm>
          <a:prstGeom prst="rect">
            <a:avLst/>
          </a:prstGeom>
        </p:spPr>
        <p:txBody>
          <a:bodyPr wrap="square">
            <a:spAutoFit/>
          </a:bodyPr>
          <a:lstStyle/>
          <a:p>
            <a:r>
              <a:rPr lang="en-US" dirty="0"/>
              <a:t>Mean total accumulated CAPE (white), and contributions to CAPE accumulation from diabatic </a:t>
            </a:r>
            <a:r>
              <a:rPr lang="en-US" dirty="0" smtClean="0"/>
              <a:t>heating (blue</a:t>
            </a:r>
            <a:r>
              <a:rPr lang="en-US" dirty="0"/>
              <a:t>), relative advection (red), and radiative cooling (green) in columns of interest for each case.</a:t>
            </a:r>
          </a:p>
        </p:txBody>
      </p:sp>
    </p:spTree>
    <p:extLst>
      <p:ext uri="{BB962C8B-B14F-4D97-AF65-F5344CB8AC3E}">
        <p14:creationId xmlns:p14="http://schemas.microsoft.com/office/powerpoint/2010/main" val="25478259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0126"/>
          <a:stretch/>
        </p:blipFill>
        <p:spPr>
          <a:xfrm>
            <a:off x="118496" y="785198"/>
            <a:ext cx="8626640" cy="4753156"/>
          </a:xfrm>
          <a:prstGeom prst="rect">
            <a:avLst/>
          </a:prstGeom>
        </p:spPr>
      </p:pic>
      <p:sp>
        <p:nvSpPr>
          <p:cNvPr id="5" name="TextBox 4"/>
          <p:cNvSpPr txBox="1"/>
          <p:nvPr/>
        </p:nvSpPr>
        <p:spPr>
          <a:xfrm>
            <a:off x="290945" y="5579918"/>
            <a:ext cx="8454191" cy="646331"/>
          </a:xfrm>
          <a:prstGeom prst="rect">
            <a:avLst/>
          </a:prstGeom>
          <a:noFill/>
        </p:spPr>
        <p:txBody>
          <a:bodyPr wrap="square" rtlCol="0">
            <a:spAutoFit/>
          </a:bodyPr>
          <a:lstStyle/>
          <a:p>
            <a:pPr algn="ctr"/>
            <a:r>
              <a:rPr lang="en-US" dirty="0" smtClean="0">
                <a:solidFill>
                  <a:srgbClr val="000000"/>
                </a:solidFill>
              </a:rPr>
              <a:t>Volumetric </a:t>
            </a:r>
            <a:r>
              <a:rPr lang="en-US" dirty="0">
                <a:solidFill>
                  <a:srgbClr val="000000"/>
                </a:solidFill>
              </a:rPr>
              <a:t>water content in the top </a:t>
            </a:r>
            <a:r>
              <a:rPr lang="en-US" dirty="0" smtClean="0">
                <a:solidFill>
                  <a:srgbClr val="000000"/>
                </a:solidFill>
              </a:rPr>
              <a:t>5 centimeters </a:t>
            </a:r>
            <a:r>
              <a:rPr lang="en-US" dirty="0">
                <a:solidFill>
                  <a:srgbClr val="000000"/>
                </a:solidFill>
              </a:rPr>
              <a:t>of </a:t>
            </a:r>
            <a:r>
              <a:rPr lang="en-US" dirty="0" smtClean="0">
                <a:solidFill>
                  <a:srgbClr val="000000"/>
                </a:solidFill>
              </a:rPr>
              <a:t>soil, from </a:t>
            </a:r>
            <a:r>
              <a:rPr lang="en-US" dirty="0">
                <a:solidFill>
                  <a:srgbClr val="000000"/>
                </a:solidFill>
              </a:rPr>
              <a:t>NASA's Soil Moisture Active Passive (SMAP) </a:t>
            </a:r>
            <a:r>
              <a:rPr lang="en-US" dirty="0" smtClean="0">
                <a:solidFill>
                  <a:srgbClr val="000000"/>
                </a:solidFill>
              </a:rPr>
              <a:t>observatory, 22 April 2015</a:t>
            </a:r>
            <a:endParaRPr lang="en-US" dirty="0">
              <a:solidFill>
                <a:srgbClr val="000000"/>
              </a:solidFill>
            </a:endParaRPr>
          </a:p>
        </p:txBody>
      </p:sp>
      <p:sp>
        <p:nvSpPr>
          <p:cNvPr id="2" name="Oval 1"/>
          <p:cNvSpPr/>
          <p:nvPr/>
        </p:nvSpPr>
        <p:spPr>
          <a:xfrm>
            <a:off x="2192482" y="1246909"/>
            <a:ext cx="353291" cy="55071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940627" y="3002973"/>
            <a:ext cx="415636" cy="64423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338455" y="1724891"/>
            <a:ext cx="290945" cy="35329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6927" y="3161776"/>
            <a:ext cx="218209" cy="48543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50882" y="1179368"/>
            <a:ext cx="737754" cy="342900"/>
          </a:xfrm>
          <a:prstGeom prst="ellipse">
            <a:avLst/>
          </a:prstGeom>
          <a:noFill/>
          <a:ln w="31750">
            <a:solidFill>
              <a:srgbClr val="FF0000"/>
            </a:solidFill>
          </a:ln>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54091" y="1522268"/>
            <a:ext cx="280554" cy="55591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45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p:txBody>
          <a:bodyPr/>
          <a:lstStyle/>
          <a:p>
            <a:pPr eaLnBrk="1" hangingPunct="1">
              <a:defRPr/>
            </a:pPr>
            <a:r>
              <a:rPr lang="en-US" sz="3200" dirty="0" smtClean="0">
                <a:solidFill>
                  <a:srgbClr val="0000FF"/>
                </a:solidFill>
                <a:effectLst>
                  <a:outerShdw blurRad="38100" dist="38100" dir="2700000" algn="tl">
                    <a:srgbClr val="C0C0C0"/>
                  </a:outerShdw>
                </a:effectLst>
              </a:rPr>
              <a:t>Global Distribution of Tornadoes</a:t>
            </a:r>
          </a:p>
        </p:txBody>
      </p:sp>
      <p:pic>
        <p:nvPicPr>
          <p:cNvPr id="59395" name="Picture 9" descr="tornado_agri_map"/>
          <p:cNvPicPr>
            <a:picLocks noGrp="1" noChangeAspect="1" noChangeArrowheads="1"/>
          </p:cNvPicPr>
          <p:nvPr>
            <p:ph idx="1"/>
          </p:nvPr>
        </p:nvPicPr>
        <p:blipFill>
          <a:blip r:embed="rId3" cstate="print"/>
          <a:srcRect/>
          <a:stretch>
            <a:fillRect/>
          </a:stretch>
        </p:blipFill>
        <p:spPr>
          <a:xfrm>
            <a:off x="533400" y="1828800"/>
            <a:ext cx="8153400" cy="4216400"/>
          </a:xfrm>
          <a:noFill/>
        </p:spPr>
      </p:pic>
    </p:spTree>
    <p:extLst>
      <p:ext uri="{BB962C8B-B14F-4D97-AF65-F5344CB8AC3E}">
        <p14:creationId xmlns:p14="http://schemas.microsoft.com/office/powerpoint/2010/main" val="3633929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94331"/>
          </a:xfrm>
        </p:spPr>
        <p:txBody>
          <a:bodyPr/>
          <a:lstStyle/>
          <a:p>
            <a:r>
              <a:rPr lang="en-US" dirty="0" smtClean="0">
                <a:solidFill>
                  <a:srgbClr val="0000FF"/>
                </a:solidFill>
              </a:rPr>
              <a:t>Summary</a:t>
            </a:r>
            <a:endParaRPr lang="en-US" dirty="0">
              <a:solidFill>
                <a:srgbClr val="0000FF"/>
              </a:solidFill>
            </a:endParaRPr>
          </a:p>
        </p:txBody>
      </p:sp>
      <p:sp>
        <p:nvSpPr>
          <p:cNvPr id="3" name="Content Placeholder 2"/>
          <p:cNvSpPr>
            <a:spLocks noGrp="1"/>
          </p:cNvSpPr>
          <p:nvPr>
            <p:ph idx="1"/>
          </p:nvPr>
        </p:nvSpPr>
        <p:spPr>
          <a:xfrm>
            <a:off x="628650" y="1489194"/>
            <a:ext cx="7886700" cy="4764957"/>
          </a:xfrm>
        </p:spPr>
        <p:txBody>
          <a:bodyPr>
            <a:normAutofit lnSpcReduction="10000"/>
          </a:bodyPr>
          <a:lstStyle/>
          <a:p>
            <a:pPr>
              <a:spcAft>
                <a:spcPts val="1200"/>
              </a:spcAft>
            </a:pPr>
            <a:r>
              <a:rPr lang="en-US" dirty="0" smtClean="0"/>
              <a:t>  Large CAPE occurs when deep dry-adiabatic layers are 	advected over moist soils (connection to agriculture?) </a:t>
            </a:r>
          </a:p>
          <a:p>
            <a:pPr>
              <a:spcAft>
                <a:spcPts val="1200"/>
              </a:spcAft>
            </a:pPr>
            <a:r>
              <a:rPr lang="en-US" dirty="0" smtClean="0"/>
              <a:t>  Peak values of CAPE scale approximately with the difference 	between wet- and dry-bulb temperature, which increases 	exponentially with surface temperature</a:t>
            </a:r>
          </a:p>
          <a:p>
            <a:pPr>
              <a:spcAft>
                <a:spcPts val="1200"/>
              </a:spcAft>
            </a:pPr>
            <a:r>
              <a:rPr lang="en-US" dirty="0"/>
              <a:t> </a:t>
            </a:r>
            <a:r>
              <a:rPr lang="en-US" dirty="0" smtClean="0"/>
              <a:t> Imposing a diurnal cycle limits the growth of peak CAPE with 	surface temperature</a:t>
            </a:r>
          </a:p>
          <a:p>
            <a:pPr>
              <a:spcAft>
                <a:spcPts val="1200"/>
              </a:spcAft>
            </a:pPr>
            <a:r>
              <a:rPr lang="en-US" dirty="0"/>
              <a:t> </a:t>
            </a:r>
            <a:r>
              <a:rPr lang="en-US" dirty="0" smtClean="0"/>
              <a:t> Peak CAPE increases with surface wind speed and soil 	moisture</a:t>
            </a:r>
          </a:p>
          <a:p>
            <a:pPr>
              <a:spcAft>
                <a:spcPts val="1200"/>
              </a:spcAft>
            </a:pPr>
            <a:r>
              <a:rPr lang="en-US" dirty="0"/>
              <a:t> </a:t>
            </a:r>
            <a:r>
              <a:rPr lang="en-US" dirty="0" smtClean="0"/>
              <a:t> Dependence on soil moisture may offer a degree of seasonal 	predictability of CAPE</a:t>
            </a:r>
          </a:p>
          <a:p>
            <a:pPr>
              <a:spcAft>
                <a:spcPts val="1200"/>
              </a:spcAft>
            </a:pPr>
            <a:r>
              <a:rPr lang="en-US" dirty="0"/>
              <a:t>  </a:t>
            </a:r>
            <a:r>
              <a:rPr lang="en-US" dirty="0" smtClean="0"/>
              <a:t>Dependence on soil moisture may also yield multiple equilibria</a:t>
            </a:r>
          </a:p>
          <a:p>
            <a:pPr marL="0" indent="0">
              <a:buNone/>
            </a:pPr>
            <a:endParaRPr lang="en-US" dirty="0"/>
          </a:p>
        </p:txBody>
      </p:sp>
    </p:spTree>
    <p:extLst>
      <p:ext uri="{BB962C8B-B14F-4D97-AF65-F5344CB8AC3E}">
        <p14:creationId xmlns:p14="http://schemas.microsoft.com/office/powerpoint/2010/main" val="132041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917" y="1085860"/>
            <a:ext cx="7233357" cy="5427084"/>
          </a:xfrm>
          <a:prstGeom prst="rect">
            <a:avLst/>
          </a:prstGeom>
        </p:spPr>
      </p:pic>
      <p:sp>
        <p:nvSpPr>
          <p:cNvPr id="3" name="TextBox 2"/>
          <p:cNvSpPr txBox="1"/>
          <p:nvPr/>
        </p:nvSpPr>
        <p:spPr>
          <a:xfrm>
            <a:off x="1785668" y="207034"/>
            <a:ext cx="5926347" cy="400110"/>
          </a:xfrm>
          <a:prstGeom prst="rect">
            <a:avLst/>
          </a:prstGeom>
          <a:noFill/>
        </p:spPr>
        <p:txBody>
          <a:bodyPr wrap="square" rtlCol="0">
            <a:spAutoFit/>
          </a:bodyPr>
          <a:lstStyle/>
          <a:p>
            <a:pPr algn="ctr"/>
            <a:r>
              <a:rPr lang="en-US" sz="2000" dirty="0" smtClean="0">
                <a:solidFill>
                  <a:srgbClr val="0000FF"/>
                </a:solidFill>
                <a:latin typeface="Arial" panose="020B0604020202020204" pitchFamily="34" charset="0"/>
                <a:cs typeface="Arial" panose="020B0604020202020204" pitchFamily="34" charset="0"/>
              </a:rPr>
              <a:t>Sounding at Majuro, August 1 2016 0 GMT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916" y="1085860"/>
            <a:ext cx="7233357" cy="5427084"/>
          </a:xfrm>
          <a:prstGeom prst="rect">
            <a:avLst/>
          </a:prstGeom>
        </p:spPr>
      </p:pic>
    </p:spTree>
    <p:extLst>
      <p:ext uri="{BB962C8B-B14F-4D97-AF65-F5344CB8AC3E}">
        <p14:creationId xmlns:p14="http://schemas.microsoft.com/office/powerpoint/2010/main" val="2188217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74453" y="431321"/>
            <a:ext cx="7919049" cy="584775"/>
          </a:xfrm>
          <a:prstGeom prst="rect">
            <a:avLst/>
          </a:prstGeom>
          <a:noFill/>
        </p:spPr>
        <p:txBody>
          <a:bodyPr wrap="square" rtlCol="0">
            <a:spAutoFit/>
          </a:bodyPr>
          <a:lstStyle/>
          <a:p>
            <a:pPr algn="ctr"/>
            <a:r>
              <a:rPr lang="en-US" sz="3200" dirty="0" smtClean="0">
                <a:solidFill>
                  <a:srgbClr val="92D050"/>
                </a:solidFill>
                <a:latin typeface="Arial" panose="020B0604020202020204" pitchFamily="34" charset="0"/>
                <a:cs typeface="Arial" panose="020B0604020202020204" pitchFamily="34" charset="0"/>
              </a:rPr>
              <a:t>Stored-Energy Convection</a:t>
            </a:r>
          </a:p>
        </p:txBody>
      </p:sp>
    </p:spTree>
    <p:extLst>
      <p:ext uri="{BB962C8B-B14F-4D97-AF65-F5344CB8AC3E}">
        <p14:creationId xmlns:p14="http://schemas.microsoft.com/office/powerpoint/2010/main" val="2510727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86" y="633740"/>
            <a:ext cx="8726897" cy="5775685"/>
          </a:xfrm>
          <a:prstGeom prst="rect">
            <a:avLst/>
          </a:prstGeom>
        </p:spPr>
      </p:pic>
    </p:spTree>
    <p:extLst>
      <p:ext uri="{BB962C8B-B14F-4D97-AF65-F5344CB8AC3E}">
        <p14:creationId xmlns:p14="http://schemas.microsoft.com/office/powerpoint/2010/main" val="2850763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027"/>
            <a:ext cx="9144000" cy="6093946"/>
          </a:xfrm>
          <a:prstGeom prst="rect">
            <a:avLst/>
          </a:prstGeom>
        </p:spPr>
      </p:pic>
    </p:spTree>
    <p:extLst>
      <p:ext uri="{BB962C8B-B14F-4D97-AF65-F5344CB8AC3E}">
        <p14:creationId xmlns:p14="http://schemas.microsoft.com/office/powerpoint/2010/main" val="663590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80" y="99203"/>
            <a:ext cx="5221138" cy="3480759"/>
          </a:xfrm>
          <a:prstGeom prst="rect">
            <a:avLst/>
          </a:prstGeom>
        </p:spPr>
      </p:pic>
      <p:pic>
        <p:nvPicPr>
          <p:cNvPr id="1026" name="Picture 2" descr="Image result for hailsto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780" y="3776913"/>
            <a:ext cx="5262073" cy="29603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77773" y="1017764"/>
            <a:ext cx="3666227" cy="1200329"/>
          </a:xfrm>
          <a:prstGeom prst="rect">
            <a:avLst/>
          </a:prstGeom>
        </p:spPr>
        <p:txBody>
          <a:bodyPr wrap="square">
            <a:spAutoFit/>
          </a:bodyPr>
          <a:lstStyle/>
          <a:p>
            <a:r>
              <a:rPr lang="en-US" dirty="0"/>
              <a:t>Each year in the U.S., 1,200 </a:t>
            </a:r>
            <a:r>
              <a:rPr lang="en-US" b="1" dirty="0">
                <a:solidFill>
                  <a:srgbClr val="0000FF"/>
                </a:solidFill>
              </a:rPr>
              <a:t>tornadoes</a:t>
            </a:r>
            <a:r>
              <a:rPr lang="en-US" dirty="0"/>
              <a:t> on average kill 60 people, injure 1,500, and cause roughly $400 million in damages</a:t>
            </a:r>
          </a:p>
        </p:txBody>
      </p:sp>
      <p:sp>
        <p:nvSpPr>
          <p:cNvPr id="4" name="Rectangle 3"/>
          <p:cNvSpPr/>
          <p:nvPr/>
        </p:nvSpPr>
        <p:spPr>
          <a:xfrm>
            <a:off x="5451853" y="4441976"/>
            <a:ext cx="3692147" cy="1477328"/>
          </a:xfrm>
          <a:prstGeom prst="rect">
            <a:avLst/>
          </a:prstGeom>
        </p:spPr>
        <p:txBody>
          <a:bodyPr wrap="square">
            <a:spAutoFit/>
          </a:bodyPr>
          <a:lstStyle/>
          <a:p>
            <a:r>
              <a:rPr lang="en-US" b="1" dirty="0">
                <a:solidFill>
                  <a:srgbClr val="0000FF"/>
                </a:solidFill>
              </a:rPr>
              <a:t>Hail</a:t>
            </a:r>
            <a:r>
              <a:rPr lang="en-US" dirty="0"/>
              <a:t> causes about $1 billion dollars in damage to crops and property each year, according to the National Oceanic Atmospheric Administration (NOAA)</a:t>
            </a:r>
          </a:p>
        </p:txBody>
      </p:sp>
    </p:spTree>
    <p:extLst>
      <p:ext uri="{BB962C8B-B14F-4D97-AF65-F5344CB8AC3E}">
        <p14:creationId xmlns:p14="http://schemas.microsoft.com/office/powerpoint/2010/main" val="380602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728</TotalTime>
  <Words>1618</Words>
  <Application>Microsoft Office PowerPoint</Application>
  <PresentationFormat>On-screen Show (4:3)</PresentationFormat>
  <Paragraphs>168</Paragraphs>
  <Slides>49</Slides>
  <Notes>17</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2</vt:i4>
      </vt:variant>
      <vt:variant>
        <vt:lpstr>Slide Titles</vt:lpstr>
      </vt:variant>
      <vt:variant>
        <vt:i4>49</vt:i4>
      </vt:variant>
    </vt:vector>
  </HeadingPairs>
  <TitlesOfParts>
    <vt:vector size="66" baseType="lpstr">
      <vt:lpstr>MS PGothic</vt:lpstr>
      <vt:lpstr>Arial</vt:lpstr>
      <vt:lpstr>Calibri</vt:lpstr>
      <vt:lpstr>Calibri Light</vt:lpstr>
      <vt:lpstr>Euclid Symbol</vt:lpstr>
      <vt:lpstr>Helvetica</vt:lpstr>
      <vt:lpstr>Helvetica Light</vt:lpstr>
      <vt:lpstr>Wingdings</vt:lpstr>
      <vt:lpstr>Office Theme</vt:lpstr>
      <vt:lpstr>Default Design</vt:lpstr>
      <vt:lpstr>1_Default Design</vt:lpstr>
      <vt:lpstr>2_Default Design</vt:lpstr>
      <vt:lpstr>1_Office Theme</vt:lpstr>
      <vt:lpstr>3_Default Design</vt:lpstr>
      <vt:lpstr>4_Default Design</vt:lpstr>
      <vt:lpstr>Equation</vt:lpstr>
      <vt:lpstr>MathType 6.0 Equation</vt:lpstr>
      <vt:lpstr>Severe Thunderstorms and Climate </vt:lpstr>
      <vt:lpstr>Two Broad Categories of Convection: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Stability Assessment using Tephigrams:</vt:lpstr>
      <vt:lpstr>PowerPoint Presentation</vt:lpstr>
      <vt:lpstr>PowerPoint Presentation</vt:lpstr>
      <vt:lpstr>PowerPoint Presentation</vt:lpstr>
      <vt:lpstr>Number of Significant (&gt;= F2) Tornadoes per Century</vt:lpstr>
      <vt:lpstr>Necessary Conditions for Severe Thunderstorms:</vt:lpstr>
      <vt:lpstr>Conventional View: Differential Advection</vt:lpstr>
      <vt:lpstr>Global Distribution of Tornadoes</vt:lpstr>
      <vt:lpstr>Diurnal Variation of Tornadoes</vt:lpstr>
      <vt:lpstr>Key Questions:</vt:lpstr>
      <vt:lpstr>Hypothesis:</vt:lpstr>
      <vt:lpstr>We can model these circumstances with an idealized initial value problem</vt:lpstr>
      <vt:lpstr>PowerPoint Presentation</vt:lpstr>
      <vt:lpstr>Boundary Layer Equations</vt:lpstr>
      <vt:lpstr>Note: Ms is related to Ds by Clausius-Clapeyron Equation</vt:lpstr>
      <vt:lpstr>Nondimensionalize:</vt:lpstr>
      <vt:lpstr>Equations are normalized and recombined to arrive at</vt:lpstr>
      <vt:lpstr>Long-time Asymptotic Behavior</vt:lpstr>
      <vt:lpstr>Convective Available Potential Energy (CAPE)</vt:lpstr>
      <vt:lpstr>Asymptotic Cape Scaling in ‘Warm’ Regime, Applicable at Time when PBL Growth Becomes Linear</vt:lpstr>
      <vt:lpstr>Results</vt:lpstr>
      <vt:lpstr>Cold Regime</vt:lpstr>
      <vt:lpstr>Warm Regime</vt:lpstr>
      <vt:lpstr>Very Warm Regime</vt:lpstr>
      <vt:lpstr>Peak CAPE increases with increasing temperature</vt:lpstr>
      <vt:lpstr>The relation between initial surface temperature and peak CAPE is slightly faster than exponential</vt:lpstr>
      <vt:lpstr>What happens when we impose a limiting time scale?</vt:lpstr>
      <vt:lpstr>What happens when we impose a limiting time scale?</vt:lpstr>
      <vt:lpstr>What happens when we impose a limiting time scale?</vt:lpstr>
      <vt:lpstr>A moister land surface means higher CAPE at lower temperatures</vt:lpstr>
      <vt:lpstr>Higher surface wind speed also translates to higher CAPE</vt:lpstr>
      <vt:lpstr>PowerPoint Presentation</vt:lpstr>
      <vt:lpstr>PowerPoint Presentation</vt:lpstr>
      <vt:lpstr>PowerPoint Presentation</vt:lpstr>
      <vt:lpstr>PowerPoint Presentation</vt:lpstr>
      <vt:lpstr>Global Distribution of Tornadoes</vt:lpstr>
      <vt:lpstr>Summary</vt:lpstr>
    </vt:vector>
  </TitlesOfParts>
  <Company>Massachusetts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Theory for Peak Values of Convective Available Potential Energy</dc:title>
  <dc:creator>Kerry Emanuel</dc:creator>
  <cp:lastModifiedBy>Kerry</cp:lastModifiedBy>
  <cp:revision>57</cp:revision>
  <dcterms:created xsi:type="dcterms:W3CDTF">2016-10-04T17:48:54Z</dcterms:created>
  <dcterms:modified xsi:type="dcterms:W3CDTF">2018-10-05T10:16:22Z</dcterms:modified>
</cp:coreProperties>
</file>