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43"/>
  </p:notesMasterIdLst>
  <p:sldIdLst>
    <p:sldId id="257" r:id="rId2"/>
    <p:sldId id="304" r:id="rId3"/>
    <p:sldId id="305" r:id="rId4"/>
    <p:sldId id="302" r:id="rId5"/>
    <p:sldId id="321" r:id="rId6"/>
    <p:sldId id="260" r:id="rId7"/>
    <p:sldId id="324" r:id="rId8"/>
    <p:sldId id="328" r:id="rId9"/>
    <p:sldId id="261" r:id="rId10"/>
    <p:sldId id="262" r:id="rId11"/>
    <p:sldId id="263" r:id="rId12"/>
    <p:sldId id="264" r:id="rId13"/>
    <p:sldId id="265" r:id="rId14"/>
    <p:sldId id="266" r:id="rId15"/>
    <p:sldId id="323" r:id="rId16"/>
    <p:sldId id="267" r:id="rId17"/>
    <p:sldId id="325" r:id="rId18"/>
    <p:sldId id="277" r:id="rId19"/>
    <p:sldId id="278" r:id="rId20"/>
    <p:sldId id="279" r:id="rId21"/>
    <p:sldId id="280" r:id="rId22"/>
    <p:sldId id="281" r:id="rId23"/>
    <p:sldId id="333" r:id="rId24"/>
    <p:sldId id="326" r:id="rId25"/>
    <p:sldId id="287" r:id="rId26"/>
    <p:sldId id="295" r:id="rId27"/>
    <p:sldId id="297" r:id="rId28"/>
    <p:sldId id="296" r:id="rId29"/>
    <p:sldId id="298" r:id="rId30"/>
    <p:sldId id="299" r:id="rId31"/>
    <p:sldId id="341" r:id="rId32"/>
    <p:sldId id="342" r:id="rId33"/>
    <p:sldId id="334" r:id="rId34"/>
    <p:sldId id="343" r:id="rId35"/>
    <p:sldId id="335" r:id="rId36"/>
    <p:sldId id="336" r:id="rId37"/>
    <p:sldId id="337" r:id="rId38"/>
    <p:sldId id="338" r:id="rId39"/>
    <p:sldId id="339" r:id="rId40"/>
    <p:sldId id="340" r:id="rId41"/>
    <p:sldId id="309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5405" autoAdjust="0"/>
  </p:normalViewPr>
  <p:slideViewPr>
    <p:cSldViewPr snapToGrid="0">
      <p:cViewPr varScale="1">
        <p:scale>
          <a:sx n="85" d="100"/>
          <a:sy n="85" d="100"/>
        </p:scale>
        <p:origin x="629" y="48"/>
      </p:cViewPr>
      <p:guideLst/>
    </p:cSldViewPr>
  </p:slideViewPr>
  <p:outlineViewPr>
    <p:cViewPr>
      <p:scale>
        <a:sx n="33" d="100"/>
        <a:sy n="33" d="100"/>
      </p:scale>
      <p:origin x="0" y="-361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8D855-BE8A-49A7-8DC6-FB29B0780BAF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B0E0E-3904-49B2-BCD0-B1D45CC1B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11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Three-dimensional cloud resolving model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Anelastic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equations of motion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RRTM radiation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scheme </a:t>
            </a:r>
            <a:r>
              <a:rPr lang="en-US" baseline="0" dirty="0" smtClean="0"/>
              <a:t>SAM</a:t>
            </a:r>
            <a:r>
              <a:rPr lang="en-US" dirty="0" smtClean="0"/>
              <a:t> 1-moment microphysics scheme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3152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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Prognostic thermodynamic variables: </a:t>
            </a:r>
          </a:p>
          <a:p>
            <a:pPr marL="996696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Char char="▪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Liquid water/ice moist static energy: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</a:t>
            </a:r>
            <a:r>
              <a:rPr kumimoji="0" lang="en-US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en-US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+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</a:t>
            </a:r>
            <a:r>
              <a:rPr kumimoji="0" lang="en-US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</a:t>
            </a:r>
            <a:r>
              <a:rPr kumimoji="0" lang="en-US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+q</a:t>
            </a:r>
            <a:r>
              <a:rPr kumimoji="0" lang="en-US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)-L</a:t>
            </a:r>
            <a:r>
              <a:rPr kumimoji="0" lang="en-US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</a:t>
            </a:r>
            <a:r>
              <a:rPr kumimoji="0" lang="en-US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+q</a:t>
            </a:r>
            <a:r>
              <a:rPr kumimoji="0" lang="en-US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+q</a:t>
            </a:r>
            <a:r>
              <a:rPr kumimoji="0" lang="en-US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996696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Char char="▪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Total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nonprecipitating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water</a:t>
            </a:r>
          </a:p>
          <a:p>
            <a:pPr marL="996696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Char char="▪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Total precipitating water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55D68-AC73-4234-B393-982E644A8E3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31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 evolution of (a–c) components of the surface energy budget (W/m^2) and (d) SST (K) in U50D (black) and U50D_noagg (orange). All quantities from daily averages.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4E78A-50F5-47D3-85F6-B0A49511B0CB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5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1 is pretty homogeneous. By day 10 small area has become drier.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6DCD-94C1-4D49-813F-1EFD811474D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60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1 is pretty homogeneous. By day 10 small area has become drier.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6DCD-94C1-4D49-813F-1EFD811474DC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48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1 is pretty homogeneous. By day 10 small area has become drier.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6DCD-94C1-4D49-813F-1EFD811474D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9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next 20 days, small dry patch </a:t>
            </a:r>
            <a:r>
              <a:rPr lang="en-US" dirty="0" err="1" smtClean="0"/>
              <a:t>amplfies</a:t>
            </a:r>
            <a:r>
              <a:rPr lang="en-US" dirty="0" smtClean="0"/>
              <a:t> and expands. By day</a:t>
            </a:r>
            <a:r>
              <a:rPr lang="en-US" baseline="0" dirty="0" smtClean="0"/>
              <a:t> 30 covers nearly a quarter of the domain.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6DCD-94C1-4D49-813F-1EFD811474D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86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Process continues and by day 50 areas of the domain not in dry patch have becom</a:t>
            </a:r>
            <a:r>
              <a:rPr lang="en-US" baseline="0" dirty="0" smtClean="0"/>
              <a:t>e moister than they were initially.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6DCD-94C1-4D49-813F-1EFD811474D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30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</a:t>
            </a:r>
            <a:r>
              <a:rPr lang="en-US" baseline="0" dirty="0" smtClean="0"/>
              <a:t> the expanding dry region has confined all the moist area (which is now moister than anywhere earlier in the simulation) to one band. This band evolves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6DCD-94C1-4D49-813F-1EFD811474D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7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Evolves into a single circular cluster in which high </a:t>
            </a:r>
            <a:r>
              <a:rPr lang="en-US" dirty="0" err="1" smtClean="0"/>
              <a:t>tpw</a:t>
            </a:r>
            <a:r>
              <a:rPr lang="en-US" dirty="0" smtClean="0"/>
              <a:t> values are concentrated.</a:t>
            </a:r>
            <a:r>
              <a:rPr lang="en-US" baseline="0" dirty="0" smtClean="0"/>
              <a:t> Outside the moist cluster, the rest of the domain has very low values of </a:t>
            </a:r>
            <a:r>
              <a:rPr lang="en-US" baseline="0" dirty="0" err="1" smtClean="0"/>
              <a:t>tpw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6DCD-94C1-4D49-813F-1EFD811474D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31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Speculated that high</a:t>
            </a:r>
            <a:r>
              <a:rPr lang="en-US" baseline="0" dirty="0" smtClean="0"/>
              <a:t> SST simulations required a larger domain size, perhaps because of the large values of dry static stability that occur at high temperature.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6DCD-94C1-4D49-813F-1EFD811474D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96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754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343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0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Introduction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Methods	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Physical Mechanisms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Conclusions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01985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Introduction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Methods	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Physical Mechanisms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Conclusions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45738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Introduction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Methods	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Physical Mechanisms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Conclusions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73964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Introduction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Methods	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Physical Mechanisms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Conclusions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86794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Introduction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Methods	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Physical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 Mechanisms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Conclusions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5395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Introduction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Methods	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Physical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 Mechanisms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Conclusions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6405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150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6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59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016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023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81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81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621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6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735" r:id="rId13"/>
    <p:sldLayoutId id="2147483736" r:id="rId14"/>
    <p:sldLayoutId id="2147483674" r:id="rId15"/>
    <p:sldLayoutId id="2147483703" r:id="rId16"/>
    <p:sldLayoutId id="2147483660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cid:35949745-62D5-4BA5-80E6-7D219866182E@s154.bnl.gov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7.jpg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34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39.wmf"/><Relationship Id="rId3" Type="http://schemas.openxmlformats.org/officeDocument/2006/relationships/image" Target="../media/image27.jpg"/><Relationship Id="rId7" Type="http://schemas.openxmlformats.org/officeDocument/2006/relationships/image" Target="../media/image36.wmf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8.wmf"/><Relationship Id="rId5" Type="http://schemas.openxmlformats.org/officeDocument/2006/relationships/image" Target="../media/image35.wmf"/><Relationship Id="rId15" Type="http://schemas.openxmlformats.org/officeDocument/2006/relationships/image" Target="../media/image40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37.wmf"/><Relationship Id="rId14" Type="http://schemas.openxmlformats.org/officeDocument/2006/relationships/oleObject" Target="../embeddings/oleObject10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232913"/>
            <a:ext cx="7772400" cy="3367537"/>
          </a:xfrm>
        </p:spPr>
        <p:txBody>
          <a:bodyPr/>
          <a:lstStyle/>
          <a:p>
            <a:r>
              <a:rPr lang="en-US" sz="3600">
                <a:solidFill>
                  <a:srgbClr val="0000FF"/>
                </a:solidFill>
              </a:rPr>
              <a:t>Aggregation of Moist Convection: What We </a:t>
            </a:r>
            <a:r>
              <a:rPr lang="en-US" sz="3600" smtClean="0">
                <a:solidFill>
                  <a:srgbClr val="0000FF"/>
                </a:solidFill>
              </a:rPr>
              <a:t>Have </a:t>
            </a:r>
            <a:r>
              <a:rPr lang="en-US" sz="3600">
                <a:solidFill>
                  <a:srgbClr val="0000FF"/>
                </a:solidFill>
              </a:rPr>
              <a:t>Learned from Cloud-Permitting Models and Theory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05309" y="3799935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Kerry Emanuel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Lorenz Center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MIT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6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Evolution of Vertically Integrated Water Vapor</a:t>
            </a:r>
            <a:endParaRPr lang="en-US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" y="1951831"/>
            <a:ext cx="4559300" cy="3419475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24" y="1939424"/>
            <a:ext cx="45339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3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Evolution of Vertically Integrated Water Vapor</a:t>
            </a:r>
            <a:endParaRPr lang="en-US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" y="1951831"/>
            <a:ext cx="4559300" cy="3419475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24" y="1939424"/>
            <a:ext cx="4533900" cy="3400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22498" y="6070962"/>
            <a:ext cx="341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Allison Wing, PhD thesis, 2014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Evolution of Vertically Integrated Water Vapor</a:t>
            </a:r>
            <a:endParaRPr lang="en-US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" y="1951831"/>
            <a:ext cx="4559300" cy="3419475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24" y="1939424"/>
            <a:ext cx="4533900" cy="3400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22498" y="6070962"/>
            <a:ext cx="341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Allison Wing, PhD thesis, 2014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2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Evolution of Vertically Integrated Water Vapor</a:t>
            </a:r>
            <a:endParaRPr lang="en-US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" y="1951831"/>
            <a:ext cx="4559300" cy="3419475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24" y="1939424"/>
            <a:ext cx="4533900" cy="3400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22498" y="6070962"/>
            <a:ext cx="341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Allison Wing, PhD thesis, 2014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5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0" name="Picture 4" descr="monsoon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8600"/>
            <a:ext cx="6553200" cy="611097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219200" y="6324600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Monsoonal Thunderstorms, Bangladesh and India, July 1985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53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374"/>
            <a:ext cx="8229600" cy="820917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Vertical-time sections in dry patch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861" y="935593"/>
            <a:ext cx="3419370" cy="2921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3456"/>
          <a:stretch/>
        </p:blipFill>
        <p:spPr>
          <a:xfrm>
            <a:off x="0" y="4451230"/>
            <a:ext cx="9144000" cy="24067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5087" y="1578634"/>
            <a:ext cx="2363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Wing and Emanuel, </a:t>
            </a:r>
            <a:r>
              <a:rPr lang="en-US" i="1" dirty="0" smtClean="0"/>
              <a:t>JAMES,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0551" y="4140679"/>
            <a:ext cx="2648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Longwave heating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76445" y="4140679"/>
            <a:ext cx="2562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Shortwave heating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69811" y="4140679"/>
            <a:ext cx="224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Net radiative heating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5416" y="2062515"/>
            <a:ext cx="216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Relative humidity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25087" y="2536166"/>
            <a:ext cx="2260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All quantities are perturbations from RCE state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22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1457"/>
            <a:ext cx="8210549" cy="92602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Aggregation Depends on Surface Temperature</a:t>
            </a:r>
            <a:endParaRPr lang="en-US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4" descr="2013MS000269-p02.pd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07" b="-7507"/>
          <a:stretch>
            <a:fillRect/>
          </a:stretch>
        </p:blipFill>
        <p:spPr>
          <a:xfrm>
            <a:off x="457200" y="921311"/>
            <a:ext cx="8229600" cy="5103812"/>
          </a:xfrm>
        </p:spPr>
      </p:pic>
      <p:sp>
        <p:nvSpPr>
          <p:cNvPr id="6" name="Oval 5"/>
          <p:cNvSpPr/>
          <p:nvPr/>
        </p:nvSpPr>
        <p:spPr>
          <a:xfrm>
            <a:off x="7484533" y="3810000"/>
            <a:ext cx="1202267" cy="270933"/>
          </a:xfrm>
          <a:prstGeom prst="ellipse">
            <a:avLst/>
          </a:prstGeom>
          <a:noFill/>
          <a:ln w="381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17065" y="5846544"/>
            <a:ext cx="3522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Larger domain needed for high SSTs to aggregate </a:t>
            </a:r>
            <a:endParaRPr lang="en-US" dirty="0">
              <a:latin typeface="Helvetica Light"/>
              <a:cs typeface="Helvetica Ligh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264400" y="2743200"/>
            <a:ext cx="157479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OLR310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 t="27291" r="32381" b="52581"/>
          <a:stretch/>
        </p:blipFill>
        <p:spPr>
          <a:xfrm>
            <a:off x="1286225" y="1817487"/>
            <a:ext cx="6125652" cy="1243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4262" y="6466822"/>
            <a:ext cx="341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Allison Wing, PhD thesis, 2014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7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8574" y="1965415"/>
            <a:ext cx="8272732" cy="172669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Stability of RCE Using a Single-Column Model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655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9906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MIT Single-Column Model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229600" cy="5257800"/>
          </a:xfrm>
        </p:spPr>
        <p:txBody>
          <a:bodyPr>
            <a:normAutofit/>
          </a:bodyPr>
          <a:lstStyle/>
          <a:p>
            <a:pPr eaLnBrk="1" hangingPunct="1">
              <a:spcAft>
                <a:spcPts val="800"/>
              </a:spcAft>
              <a:buSzPct val="70000"/>
              <a:buBlip>
                <a:blip r:embed="rId2"/>
              </a:buBlip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Broadband shortwave and longwave radiation</a:t>
            </a:r>
          </a:p>
          <a:p>
            <a:pPr eaLnBrk="1" hangingPunct="1">
              <a:spcAft>
                <a:spcPts val="800"/>
              </a:spcAft>
              <a:buSzPct val="70000"/>
              <a:buBlip>
                <a:blip r:embed="rId2"/>
              </a:buBlip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Parameterized Moist Convection</a:t>
            </a:r>
          </a:p>
          <a:p>
            <a:pPr eaLnBrk="1" hangingPunct="1">
              <a:spcAft>
                <a:spcPts val="800"/>
              </a:spcAft>
              <a:buSzPct val="70000"/>
              <a:buBlip>
                <a:blip r:embed="rId2"/>
              </a:buBlip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First un into RCE state with fixed SST</a:t>
            </a:r>
          </a:p>
          <a:p>
            <a:pPr eaLnBrk="1" hangingPunct="1">
              <a:spcAft>
                <a:spcPts val="800"/>
              </a:spcAft>
              <a:buSzPct val="70000"/>
              <a:buBlip>
                <a:blip r:embed="rId2"/>
              </a:buBlip>
            </a:pP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Then re-initialize with temperature fixed above 1.5 km;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calculate vertical velocity needed for temperature equilibrium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(“Weak-Temperature Gradient” mode). Vertical velocity advects water vapor</a:t>
            </a:r>
          </a:p>
          <a:p>
            <a:pPr eaLnBrk="1" hangingPunct="1">
              <a:spcAft>
                <a:spcPts val="800"/>
              </a:spcAft>
              <a:buSzPct val="70000"/>
              <a:buBlip>
                <a:blip r:embed="rId2"/>
              </a:buBlip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Introduce small perturbations and observe growth or decay. </a:t>
            </a:r>
          </a:p>
        </p:txBody>
      </p:sp>
    </p:spTree>
    <p:extLst>
      <p:ext uri="{BB962C8B-B14F-4D97-AF65-F5344CB8AC3E}">
        <p14:creationId xmlns:p14="http://schemas.microsoft.com/office/powerpoint/2010/main" val="198487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9906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Results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229600" cy="4724400"/>
          </a:xfrm>
        </p:spPr>
        <p:txBody>
          <a:bodyPr/>
          <a:lstStyle/>
          <a:p>
            <a:pPr eaLnBrk="1" hangingPunct="1">
              <a:buSzPct val="70000"/>
              <a:buBlip>
                <a:blip r:embed="rId2"/>
              </a:buBlip>
            </a:pPr>
            <a:r>
              <a:rPr lang="en-US" sz="2800" dirty="0" smtClean="0">
                <a:latin typeface="Arial" panose="020B0604020202020204" pitchFamily="34" charset="0"/>
                <a:cs typeface="Arial" pitchFamily="34" charset="0"/>
              </a:rPr>
              <a:t> No drift from RCE state when SST &lt;~ 32 C</a:t>
            </a:r>
          </a:p>
          <a:p>
            <a:pPr marL="0" indent="0" eaLnBrk="1" hangingPunct="1">
              <a:buSzPct val="70000"/>
              <a:buNone/>
            </a:pPr>
            <a:endParaRPr lang="en-US" sz="2800" dirty="0" smtClean="0">
              <a:latin typeface="Arial" panose="020B0604020202020204" pitchFamily="34" charset="0"/>
              <a:cs typeface="Arial" pitchFamily="34" charset="0"/>
            </a:endParaRPr>
          </a:p>
          <a:p>
            <a:pPr eaLnBrk="1" hangingPunct="1">
              <a:buSzPct val="70000"/>
              <a:buBlip>
                <a:blip r:embed="rId2"/>
              </a:buBlip>
            </a:pPr>
            <a:r>
              <a:rPr lang="en-US" sz="2800" dirty="0" smtClean="0">
                <a:latin typeface="Arial" panose="020B0604020202020204" pitchFamily="34" charset="0"/>
                <a:cs typeface="Arial" pitchFamily="34" charset="0"/>
              </a:rPr>
              <a:t> Migration toward states with ascent or descent at higher SSTs</a:t>
            </a:r>
          </a:p>
          <a:p>
            <a:pPr eaLnBrk="1" hangingPunct="1">
              <a:buSzPct val="70000"/>
              <a:buBlip>
                <a:blip r:embed="rId2"/>
              </a:buBlip>
            </a:pPr>
            <a:endParaRPr lang="en-US" sz="2800" dirty="0" smtClean="0">
              <a:latin typeface="Arial" panose="020B0604020202020204" pitchFamily="34" charset="0"/>
              <a:cs typeface="Arial" pitchFamily="34" charset="0"/>
            </a:endParaRPr>
          </a:p>
          <a:p>
            <a:pPr eaLnBrk="1" hangingPunct="1">
              <a:buSzPct val="70000"/>
              <a:buBlip>
                <a:blip r:embed="rId2"/>
              </a:buBlip>
            </a:pPr>
            <a:r>
              <a:rPr lang="en-US" sz="2800" dirty="0" smtClean="0">
                <a:latin typeface="Arial" panose="020B0604020202020204" pitchFamily="34" charset="0"/>
                <a:cs typeface="Arial" pitchFamily="34" charset="0"/>
              </a:rPr>
              <a:t> These states correspond to multiple equilibria in 	two-column models by Raymond and Zeng 	(2000) and by several others since (e.g. 	Sobel et al., 2007; Sessions et al. 2010) </a:t>
            </a:r>
          </a:p>
          <a:p>
            <a:pPr eaLnBrk="1" hangingPunct="1">
              <a:buSzPct val="70000"/>
              <a:buBlip>
                <a:blip r:embed="rId2"/>
              </a:buBlip>
            </a:pPr>
            <a:endParaRPr lang="en-US" sz="2800" dirty="0" smtClean="0">
              <a:latin typeface="Arial" panose="020B0604020202020204" pitchFamily="34" charset="0"/>
              <a:cs typeface="Arial" pitchFamily="34" charset="0"/>
            </a:endParaRPr>
          </a:p>
          <a:p>
            <a:pPr eaLnBrk="1" hangingPunct="1">
              <a:buSzPct val="70000"/>
              <a:buBlip>
                <a:blip r:embed="rId2"/>
              </a:buBlip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SzPct val="70000"/>
              <a:buNone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01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Starting 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Point: Radiative-Moist Convective Equilibrium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057400"/>
            <a:ext cx="8229600" cy="4525963"/>
          </a:xfrm>
        </p:spPr>
        <p:txBody>
          <a:bodyPr/>
          <a:lstStyle/>
          <a:p>
            <a:pPr eaLnBrk="1" hangingPunct="1">
              <a:buSzPct val="70000"/>
              <a:buBlip>
                <a:blip r:embed="rId2"/>
              </a:buBlip>
            </a:pPr>
            <a:r>
              <a:rPr lang="en-US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Vertical profile nearly neutral to moist convection</a:t>
            </a:r>
          </a:p>
          <a:p>
            <a:pPr eaLnBrk="1" hangingPunct="1">
              <a:buSzPct val="70000"/>
              <a:buBlip>
                <a:blip r:embed="rId2"/>
              </a:buBlip>
            </a:pPr>
            <a:endParaRPr lang="en-US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SzPct val="70000"/>
              <a:buBlip>
                <a:blip r:embed="rId2"/>
              </a:buBlip>
            </a:pPr>
            <a:r>
              <a:rPr lang="en-US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Strongly-two way interaction: Radiation drives profile toward instability, convection lofts water that strongly affects radiative transfer</a:t>
            </a:r>
          </a:p>
        </p:txBody>
      </p:sp>
    </p:spTree>
    <p:extLst>
      <p:ext uri="{BB962C8B-B14F-4D97-AF65-F5344CB8AC3E}">
        <p14:creationId xmlns:p14="http://schemas.microsoft.com/office/powerpoint/2010/main" val="80650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18" y="817279"/>
            <a:ext cx="8064614" cy="58423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0279" y="155275"/>
            <a:ext cx="7366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Migration toward Descent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9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956"/>
          <a:stretch/>
        </p:blipFill>
        <p:spPr>
          <a:xfrm>
            <a:off x="4482893" y="1656388"/>
            <a:ext cx="4186752" cy="34184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4545" y="5355566"/>
            <a:ext cx="830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31F20"/>
                </a:solidFill>
                <a:latin typeface="AdvP41867F"/>
              </a:rPr>
              <a:t>Perturbation shortwave (red), longwave (blue), and net (black) radiative heating rates in response to </a:t>
            </a:r>
            <a:r>
              <a:rPr lang="en-US" dirty="0" smtClean="0">
                <a:solidFill>
                  <a:srgbClr val="231F20"/>
                </a:solidFill>
                <a:latin typeface="AdvP41867F"/>
              </a:rPr>
              <a:t>an instantaneous </a:t>
            </a:r>
            <a:r>
              <a:rPr lang="en-US" dirty="0">
                <a:solidFill>
                  <a:srgbClr val="231F20"/>
                </a:solidFill>
                <a:latin typeface="AdvP41867F"/>
              </a:rPr>
              <a:t>reduction of specific humidity of 20% from the RCE states for (left) SST</a:t>
            </a:r>
            <a:r>
              <a:rPr lang="en-US" dirty="0">
                <a:solidFill>
                  <a:srgbClr val="231F20"/>
                </a:solidFill>
                <a:latin typeface="AdvP80675"/>
              </a:rPr>
              <a:t>5</a:t>
            </a:r>
            <a:r>
              <a:rPr lang="en-US" dirty="0">
                <a:solidFill>
                  <a:srgbClr val="231F20"/>
                </a:solidFill>
                <a:latin typeface="AdvP41867F"/>
              </a:rPr>
              <a:t>25C and (right) </a:t>
            </a:r>
            <a:r>
              <a:rPr lang="en-US" dirty="0" smtClean="0">
                <a:solidFill>
                  <a:srgbClr val="231F20"/>
                </a:solidFill>
                <a:latin typeface="AdvP41867F"/>
              </a:rPr>
              <a:t>40C. Note </a:t>
            </a:r>
            <a:r>
              <a:rPr lang="en-US" dirty="0">
                <a:solidFill>
                  <a:srgbClr val="231F20"/>
                </a:solidFill>
                <a:latin typeface="AdvP41867F"/>
              </a:rPr>
              <a:t>the different scales on the abscissas.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49411"/>
          <a:stretch/>
        </p:blipFill>
        <p:spPr>
          <a:xfrm>
            <a:off x="165495" y="1654640"/>
            <a:ext cx="4372000" cy="3420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441" y="173537"/>
            <a:ext cx="8154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Now go back to RCE State and just introduce a 20% reduction in water vapor concentration; observe instantaneous response of radiative heating rates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8581" y="1302940"/>
            <a:ext cx="1043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25</a:t>
            </a:r>
            <a:r>
              <a:rPr lang="en-US" sz="2400" baseline="30000" dirty="0" smtClean="0">
                <a:solidFill>
                  <a:srgbClr val="FF0000"/>
                </a:solidFill>
              </a:rPr>
              <a:t>o</a:t>
            </a:r>
            <a:r>
              <a:rPr lang="en-US" sz="2400" dirty="0" smtClean="0">
                <a:solidFill>
                  <a:srgbClr val="FF0000"/>
                </a:solidFill>
              </a:rPr>
              <a:t>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8543" y="1302940"/>
            <a:ext cx="1733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40</a:t>
            </a:r>
            <a:r>
              <a:rPr lang="en-US" sz="2400" baseline="30000" dirty="0" smtClean="0">
                <a:solidFill>
                  <a:srgbClr val="FF0000"/>
                </a:solidFill>
              </a:rPr>
              <a:t>o</a:t>
            </a:r>
            <a:r>
              <a:rPr lang="en-US" sz="2400" dirty="0" smtClean="0">
                <a:solidFill>
                  <a:srgbClr val="FF0000"/>
                </a:solidFill>
              </a:rPr>
              <a:t>C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0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8600"/>
            <a:ext cx="6963719" cy="5562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5791200"/>
            <a:ext cx="769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31F20"/>
                </a:solidFill>
                <a:latin typeface="AdvP41867F"/>
              </a:rPr>
              <a:t>Perturbation net radiative heating rates </a:t>
            </a:r>
            <a:r>
              <a:rPr lang="en-US" dirty="0" smtClean="0">
                <a:solidFill>
                  <a:srgbClr val="231F20"/>
                </a:solidFill>
                <a:latin typeface="AdvP41867F"/>
              </a:rPr>
              <a:t>in response </a:t>
            </a:r>
            <a:r>
              <a:rPr lang="en-US" dirty="0">
                <a:solidFill>
                  <a:srgbClr val="231F20"/>
                </a:solidFill>
                <a:latin typeface="AdvP41867F"/>
              </a:rPr>
              <a:t>to an instantaneous reduction of </a:t>
            </a:r>
            <a:r>
              <a:rPr lang="en-US" dirty="0" smtClean="0">
                <a:solidFill>
                  <a:srgbClr val="231F20"/>
                </a:solidFill>
                <a:latin typeface="AdvP41867F"/>
              </a:rPr>
              <a:t>specific humidity </a:t>
            </a:r>
            <a:r>
              <a:rPr lang="en-US" dirty="0">
                <a:solidFill>
                  <a:srgbClr val="231F20"/>
                </a:solidFill>
                <a:latin typeface="AdvP41867F"/>
              </a:rPr>
              <a:t>of 20% from the RCE states for SSTs </a:t>
            </a:r>
            <a:r>
              <a:rPr lang="en-US" dirty="0" smtClean="0">
                <a:solidFill>
                  <a:srgbClr val="231F20"/>
                </a:solidFill>
                <a:latin typeface="AdvP41867F"/>
              </a:rPr>
              <a:t>ranging from </a:t>
            </a:r>
            <a:r>
              <a:rPr lang="en-US" dirty="0">
                <a:solidFill>
                  <a:srgbClr val="231F20"/>
                </a:solidFill>
                <a:latin typeface="AdvP41867F"/>
              </a:rPr>
              <a:t>25 to 45C.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85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817528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Results of Linear Stability Analysis of Two-Layer Model:</a:t>
            </a:r>
            <a:endParaRPr lang="en-US" sz="40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4680685"/>
            <a:ext cx="8229600" cy="1555090"/>
          </a:xfrm>
        </p:spPr>
        <p:txBody>
          <a:bodyPr/>
          <a:lstStyle/>
          <a:p>
            <a:pPr eaLnBrk="1" hangingPunct="1">
              <a:buSzPct val="70000"/>
              <a:buBlip>
                <a:blip r:embed="rId3"/>
              </a:buBlip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Radiative-convective</a:t>
            </a:r>
            <a:r>
              <a:rPr lang="en-US" sz="24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equilibrium becomes linearly unstable when the infrared opacity of the lower troposphere becomes sufficiently large, and when precipitation efficiency is large</a:t>
            </a:r>
            <a:endParaRPr lang="en-US" sz="2400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447800" y="2952592"/>
          <a:ext cx="5882019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Equation" r:id="rId4" imgW="2869920" imgH="482400" progId="Equation.DSMT4">
                  <p:embed/>
                </p:oleObj>
              </mc:Choice>
              <mc:Fallback>
                <p:oleObj name="Equation" r:id="rId4" imgW="286992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7800" y="2952592"/>
                        <a:ext cx="5882019" cy="989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8600" y="2055167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Criterion for instability: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8251" y="2539896"/>
            <a:ext cx="1880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emissivities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294626" y="2952592"/>
            <a:ext cx="474453" cy="230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743864" y="2878450"/>
            <a:ext cx="388189" cy="189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63173" y="3947213"/>
            <a:ext cx="3377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 efficiency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278038" y="3674853"/>
            <a:ext cx="112143" cy="266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779034" y="3724100"/>
            <a:ext cx="86264" cy="345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72000" y="2355011"/>
            <a:ext cx="36834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 static stabilities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400136" y="2693565"/>
            <a:ext cx="612475" cy="489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3255913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state radiative cooling </a:t>
            </a:r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rates. These are negative!</a:t>
            </a:r>
            <a:endParaRPr lang="en-US" sz="1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030941" y="3325906"/>
            <a:ext cx="416859" cy="348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376801" y="4260687"/>
            <a:ext cx="986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&lt;0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23658" y="4235773"/>
            <a:ext cx="986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&lt;0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6248" y="4200631"/>
            <a:ext cx="986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&gt;</a:t>
            </a:r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8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/>
      <p:bldP spid="3" grpId="0"/>
      <p:bldP spid="4" grpId="0"/>
      <p:bldP spid="11" grpId="0"/>
      <p:bldP spid="16" grpId="0"/>
      <p:bldP spid="14" grpId="0"/>
      <p:bldP spid="5" grpId="0"/>
      <p:bldP spid="17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Essential Physics: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sz="2800" dirty="0" smtClean="0"/>
              <a:t>RCE linearly unstable when longwave emissivity of the lower troposphere is sufficiently large, the mean state radiative cooling rates small, and the precipitation efficiencies large. Drying of </a:t>
            </a:r>
            <a:r>
              <a:rPr lang="en-US" sz="2800" dirty="0" smtClean="0"/>
              <a:t>upper </a:t>
            </a:r>
            <a:r>
              <a:rPr lang="en-US" sz="2800" dirty="0" smtClean="0"/>
              <a:t>trop</a:t>
            </a:r>
            <a:r>
              <a:rPr lang="en-US" sz="2800" dirty="0" smtClean="0"/>
              <a:t>osphere </a:t>
            </a:r>
            <a:r>
              <a:rPr lang="en-US" sz="2800" dirty="0" smtClean="0"/>
              <a:t>leads to cooling of lower troposphere, reduction of convection, further drying, etc. </a:t>
            </a:r>
          </a:p>
          <a:p>
            <a:pPr>
              <a:buSzPct val="70000"/>
              <a:buBlip>
                <a:blip r:embed="rId2"/>
              </a:buBlip>
            </a:pPr>
            <a:endParaRPr lang="en-US" sz="2800" dirty="0" smtClean="0"/>
          </a:p>
          <a:p>
            <a:pPr>
              <a:buSzPct val="70000"/>
              <a:buBlip>
                <a:blip r:embed="rId2"/>
              </a:buBlip>
            </a:pPr>
            <a:r>
              <a:rPr lang="en-US" sz="2800" dirty="0"/>
              <a:t>Once cluster forms, it is strongly maintained by intense negative OLR anomaly associated with central dense overcast. </a:t>
            </a:r>
            <a:r>
              <a:rPr lang="en-US" sz="2800" dirty="0" smtClean="0"/>
              <a:t>This </a:t>
            </a:r>
            <a:r>
              <a:rPr lang="en-US" sz="2800" dirty="0"/>
              <a:t>leads to strong hysteresis in the radiative-convective system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0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0737" name="Picture 1" descr="C:\Users\Kerry\Documents\Papers\RCInstability\Figure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7050087" cy="45481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2286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Hypothesized Subcritical Bifurcation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1336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33CC"/>
                </a:solidFill>
              </a:rPr>
              <a:t>Clustering metric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8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id:35949745-62D5-4BA5-80E6-7D219866182E@s154.bnl.gov"/>
          <p:cNvPicPr/>
          <p:nvPr/>
        </p:nvPicPr>
        <p:blipFill>
          <a:blip r:embed="rId2" r:link="rId3" cstate="print"/>
          <a:srcRect l="48333" t="44824"/>
          <a:stretch>
            <a:fillRect/>
          </a:stretch>
        </p:blipFill>
        <p:spPr bwMode="auto">
          <a:xfrm>
            <a:off x="3218329" y="1308847"/>
            <a:ext cx="5011271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2341908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>
              <a:rot lat="0" lon="0" rev="10800000"/>
            </a:lightRig>
          </a:scene3d>
        </p:spPr>
      </p:pic>
      <p:sp>
        <p:nvSpPr>
          <p:cNvPr id="6" name="TextBox 5"/>
          <p:cNvSpPr txBox="1"/>
          <p:nvPr/>
        </p:nvSpPr>
        <p:spPr>
          <a:xfrm>
            <a:off x="0" y="19050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33CC"/>
                </a:solidFill>
              </a:rPr>
              <a:t>Vincent Van Gogh: Starry Night</a:t>
            </a:r>
            <a:endParaRPr lang="en-US" sz="1400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3048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Self-Aggregation on an f-plane</a:t>
            </a:r>
            <a:endParaRPr lang="en-US" sz="2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88" y="2845796"/>
            <a:ext cx="2273676" cy="2890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5874589"/>
            <a:ext cx="2355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First known portrait of a climate scientist (same artist)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Hurricane-World Scaling </a:t>
            </a:r>
            <a:endParaRPr lang="en-US" sz="40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SzPct val="75000"/>
              <a:buNone/>
            </a:pPr>
            <a:endParaRPr lang="en-US" sz="3000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Radius of maximum winds:</a:t>
            </a:r>
          </a:p>
          <a:p>
            <a:pPr>
              <a:buSzPct val="70000"/>
              <a:buBlip>
                <a:blip r:embed="rId3"/>
              </a:buBlip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Distance between storm centers:</a:t>
            </a:r>
          </a:p>
          <a:p>
            <a:pPr>
              <a:buSzPct val="70000"/>
              <a:buBlip>
                <a:blip r:embed="rId3"/>
              </a:buBlip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Number density: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324600" y="1981200"/>
          <a:ext cx="1066800" cy="782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9" name="Equation" r:id="rId4" imgW="571320" imgH="419040" progId="Equation.DSMT4">
                  <p:embed/>
                </p:oleObj>
              </mc:Choice>
              <mc:Fallback>
                <p:oleObj name="Equation" r:id="rId4" imgW="5713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1981200"/>
                        <a:ext cx="1066800" cy="782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324600" y="2895600"/>
          <a:ext cx="1219200" cy="748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0" name="Equation" r:id="rId6" imgW="723600" imgH="444240" progId="Equation.DSMT4">
                  <p:embed/>
                </p:oleObj>
              </mc:Choice>
              <mc:Fallback>
                <p:oleObj name="Equation" r:id="rId6" imgW="7236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2895600"/>
                        <a:ext cx="1219200" cy="7486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400800" y="3810000"/>
          <a:ext cx="10477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" name="Equation" r:id="rId8" imgW="571320" imgH="457200" progId="Equation.DSMT4">
                  <p:embed/>
                </p:oleObj>
              </mc:Choice>
              <mc:Fallback>
                <p:oleObj name="Equation" r:id="rId8" imgW="5713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810000"/>
                        <a:ext cx="104775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728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Hurricane-World Scaling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>
              <a:buSzPct val="70000"/>
              <a:buBlip>
                <a:blip r:embed="rId3"/>
              </a:buBlip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Modified thermodynamic efficiency:</a:t>
            </a:r>
          </a:p>
          <a:p>
            <a:pPr>
              <a:buSzPct val="70000"/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Angular velocity of earth’s rotation:</a:t>
            </a:r>
          </a:p>
          <a:p>
            <a:pPr>
              <a:buSzPct val="70000"/>
              <a:buBlip>
                <a:blip r:embed="rId3"/>
              </a:buBlip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Saturation water concentration of sea surface:</a:t>
            </a:r>
          </a:p>
          <a:p>
            <a:pPr>
              <a:buSzPct val="70000"/>
              <a:buBlip>
                <a:blip r:embed="rId3"/>
              </a:buBlip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Net top-of-atmosphere upward radiative flux:</a:t>
            </a:r>
          </a:p>
          <a:p>
            <a:pPr>
              <a:buSzPct val="70000"/>
              <a:buBlip>
                <a:blip r:embed="rId3"/>
              </a:buBlip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Net upward surface radiative flux:</a:t>
            </a:r>
          </a:p>
          <a:p>
            <a:pPr>
              <a:buSzPct val="70000"/>
              <a:buBlip>
                <a:blip r:embed="rId3"/>
              </a:buBlip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Potential intensity: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019800" y="1524000"/>
          <a:ext cx="1143000" cy="719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6" name="Equation" r:id="rId4" imgW="685800" imgH="431640" progId="Equation.DSMT4">
                  <p:embed/>
                </p:oleObj>
              </mc:Choice>
              <mc:Fallback>
                <p:oleObj name="Equation" r:id="rId4" imgW="6858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524000"/>
                        <a:ext cx="1143000" cy="7196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96000" y="2514600"/>
          <a:ext cx="381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7" name="Equation" r:id="rId6" imgW="164880" imgH="164880" progId="Equation.DSMT4">
                  <p:embed/>
                </p:oleObj>
              </mc:Choice>
              <mc:Fallback>
                <p:oleObj name="Equation" r:id="rId6" imgW="1648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514600"/>
                        <a:ext cx="3810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315200" y="3276600"/>
          <a:ext cx="1143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8" name="Equation" r:id="rId8" imgW="482400" imgH="241200" progId="Equation.DSMT4">
                  <p:embed/>
                </p:oleObj>
              </mc:Choice>
              <mc:Fallback>
                <p:oleObj name="Equation" r:id="rId8" imgW="4824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3276600"/>
                        <a:ext cx="11430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162800" y="4267199"/>
          <a:ext cx="584202" cy="457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9" name="Equation" r:id="rId10" imgW="291960" imgH="228600" progId="Equation.DSMT4">
                  <p:embed/>
                </p:oleObj>
              </mc:Choice>
              <mc:Fallback>
                <p:oleObj name="Equation" r:id="rId10" imgW="2919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4267199"/>
                        <a:ext cx="584202" cy="4572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239000" y="5105400"/>
          <a:ext cx="381000" cy="48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0" name="Equation" r:id="rId12" imgW="177480" imgH="228600" progId="Equation.DSMT4">
                  <p:embed/>
                </p:oleObj>
              </mc:Choice>
              <mc:Fallback>
                <p:oleObj name="Equation" r:id="rId12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5105400"/>
                        <a:ext cx="381000" cy="4898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724400" y="5791200"/>
          <a:ext cx="1981200" cy="792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" name="Equation" r:id="rId14" imgW="1143000" imgH="457200" progId="Equation.DSMT4">
                  <p:embed/>
                </p:oleObj>
              </mc:Choice>
              <mc:Fallback>
                <p:oleObj name="Equation" r:id="rId14" imgW="11430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5791200"/>
                        <a:ext cx="1981200" cy="7924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208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b="23077"/>
          <a:stretch>
            <a:fillRect/>
          </a:stretch>
        </p:blipFill>
        <p:spPr bwMode="auto">
          <a:xfrm>
            <a:off x="838200" y="838200"/>
            <a:ext cx="7537938" cy="376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336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65" y="370245"/>
            <a:ext cx="8347730" cy="616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9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8197757" cy="412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237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Two Major Unsolved Problems in Atmospheric Science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94647"/>
            <a:ext cx="8229600" cy="4525963"/>
          </a:xfrm>
        </p:spPr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The Madden-Julian Oscillation (MJO)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dirty="0" smtClean="0"/>
              <a:t>Discovered in early 1970s by Roland Madden and Paul Julian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dirty="0" smtClean="0"/>
              <a:t>A tropospheric, equatorially focused wave in winds and pressure travelling eastward with a period of ~40 days</a:t>
            </a:r>
          </a:p>
          <a:p>
            <a:pPr marL="457200" lvl="1" indent="0">
              <a:buSzPct val="70000"/>
              <a:buNone/>
            </a:pPr>
            <a:endParaRPr lang="en-US" dirty="0" smtClean="0"/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Tropical Cyclogenesis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15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1" y="2429174"/>
            <a:ext cx="4554911" cy="4263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682" y="2458934"/>
            <a:ext cx="4491318" cy="42037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4776" y="197224"/>
            <a:ext cx="7781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Equatorial Intraseasonal Variability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4776" y="2079812"/>
            <a:ext cx="3558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Symmetric OLR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84376" y="2059841"/>
            <a:ext cx="366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Anti-symmetric OLR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81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33365" y="6391453"/>
            <a:ext cx="441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Courtesy Marat Khairoutdinov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2047" y="52563"/>
            <a:ext cx="85164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Cloud-permitting model run on aqua-planet with constant SST (bounded at +/-46</a:t>
            </a:r>
            <a:r>
              <a:rPr lang="en-US" sz="2800" baseline="30000" dirty="0" smtClean="0">
                <a:solidFill>
                  <a:srgbClr val="0000FF"/>
                </a:solidFill>
              </a:rPr>
              <a:t>o </a:t>
            </a:r>
            <a:r>
              <a:rPr lang="en-US" sz="2800" dirty="0" smtClean="0">
                <a:solidFill>
                  <a:srgbClr val="0000FF"/>
                </a:solidFill>
              </a:rPr>
              <a:t>latitude</a:t>
            </a:r>
            <a:r>
              <a:rPr lang="en-US" sz="2800" dirty="0" smtClean="0">
                <a:solidFill>
                  <a:srgbClr val="0000FF"/>
                </a:solidFill>
              </a:rPr>
              <a:t>)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(Marat Khairoutdinov)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618129"/>
            <a:ext cx="708212" cy="407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163670"/>
            <a:ext cx="986118" cy="251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2026024"/>
            <a:ext cx="591671" cy="268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7930" y="1708452"/>
            <a:ext cx="9126070" cy="4019996"/>
            <a:chOff x="17930" y="1708452"/>
            <a:chExt cx="9126070" cy="4019996"/>
          </a:xfrm>
        </p:grpSpPr>
        <p:grpSp>
          <p:nvGrpSpPr>
            <p:cNvPr id="15" name="Group 14"/>
            <p:cNvGrpSpPr/>
            <p:nvPr/>
          </p:nvGrpSpPr>
          <p:grpSpPr>
            <a:xfrm>
              <a:off x="17930" y="1708452"/>
              <a:ext cx="9126070" cy="4019996"/>
              <a:chOff x="17930" y="1708452"/>
              <a:chExt cx="9126070" cy="401999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16738" y="1708452"/>
                <a:ext cx="9027262" cy="3981219"/>
                <a:chOff x="116738" y="1339334"/>
                <a:chExt cx="9027262" cy="3981219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116738" y="1618129"/>
                  <a:ext cx="9027262" cy="3702424"/>
                  <a:chOff x="133391" y="1618129"/>
                  <a:chExt cx="9027262" cy="3702424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49368" t="6422" r="4072" b="45821"/>
                  <a:stretch/>
                </p:blipFill>
                <p:spPr>
                  <a:xfrm>
                    <a:off x="133391" y="1618129"/>
                    <a:ext cx="4671691" cy="3702424"/>
                  </a:xfrm>
                  <a:prstGeom prst="rect">
                    <a:avLst/>
                  </a:prstGeom>
                </p:spPr>
              </p:pic>
              <p:pic>
                <p:nvPicPr>
                  <p:cNvPr id="5" name="Picture 4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50480" t="54795" r="3886"/>
                  <a:stretch/>
                </p:blipFill>
                <p:spPr>
                  <a:xfrm>
                    <a:off x="4733365" y="1775011"/>
                    <a:ext cx="4427288" cy="338865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" name="Group 10"/>
                <p:cNvGrpSpPr/>
                <p:nvPr/>
              </p:nvGrpSpPr>
              <p:grpSpPr>
                <a:xfrm>
                  <a:off x="673088" y="1339334"/>
                  <a:ext cx="7915295" cy="369332"/>
                  <a:chOff x="689741" y="1339334"/>
                  <a:chExt cx="7915295" cy="369332"/>
                </a:xfrm>
              </p:grpSpPr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689741" y="1339334"/>
                    <a:ext cx="355898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 smtClean="0">
                        <a:solidFill>
                          <a:srgbClr val="0000FF"/>
                        </a:solidFill>
                      </a:rPr>
                      <a:t>Symmetric OLR</a:t>
                    </a:r>
                    <a:endParaRPr lang="en-US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4938471" y="1339334"/>
                    <a:ext cx="366656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 smtClean="0">
                        <a:solidFill>
                          <a:srgbClr val="0000FF"/>
                        </a:solidFill>
                      </a:rPr>
                      <a:t>Anti-symmetric OLR</a:t>
                    </a:r>
                    <a:endParaRPr lang="en-US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</p:grpSp>
          <p:sp>
            <p:nvSpPr>
              <p:cNvPr id="14" name="Rectangle 13"/>
              <p:cNvSpPr/>
              <p:nvPr/>
            </p:nvSpPr>
            <p:spPr>
              <a:xfrm>
                <a:off x="17930" y="5432611"/>
                <a:ext cx="841404" cy="2958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116738" y="1987247"/>
              <a:ext cx="474933" cy="3077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123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398" y="292966"/>
            <a:ext cx="7539141" cy="640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150" y="6446856"/>
            <a:ext cx="441388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Consequences for Earth’s Climate</a:t>
            </a:r>
            <a:endParaRPr lang="en-US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78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Aggregation Dramatically Dries Atmosphere!</a:t>
            </a:r>
            <a:endParaRPr lang="en-US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95400"/>
            <a:ext cx="5919716" cy="478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931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381000"/>
            <a:ext cx="4267200" cy="60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9600" y="1295400"/>
            <a:ext cx="3657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Variation of tropical relative humidity profiles with a Simple Convective Aggregation Index (SCAI).</a:t>
            </a:r>
          </a:p>
          <a:p>
            <a:endParaRPr lang="en-US" sz="2400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Courtesy Isabelle Tobin, Sandrine Bony, and Remy Roca</a:t>
            </a:r>
          </a:p>
          <a:p>
            <a:endParaRPr lang="en-US" sz="2400" i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Tobin, Bony, and Roca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, J. Climate,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2012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39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Hypothesis</a:t>
            </a:r>
            <a:br>
              <a:rPr lang="en-US" sz="4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7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7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Kharoutdinov</a:t>
            </a:r>
            <a:r>
              <a:rPr lang="en-US" sz="27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and Emanuel, 2010)</a:t>
            </a:r>
            <a:endParaRPr lang="en-US" sz="27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SzPct val="60000"/>
              <a:buBlip>
                <a:blip r:embed="rId2"/>
              </a:buBlip>
            </a:pPr>
            <a:r>
              <a:rPr lang="en-US" sz="28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At high temperature, convection self-aggregates</a:t>
            </a:r>
          </a:p>
          <a:p>
            <a:pPr>
              <a:spcAft>
                <a:spcPts val="600"/>
              </a:spcAft>
              <a:buSzPct val="60000"/>
              <a:buBlip>
                <a:blip r:embed="rId2"/>
              </a:buBlip>
            </a:pPr>
            <a:r>
              <a:rPr lang="en-US" sz="28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→Horizontally averaged humidity drops dramatically</a:t>
            </a:r>
          </a:p>
          <a:p>
            <a:pPr>
              <a:spcAft>
                <a:spcPts val="600"/>
              </a:spcAft>
              <a:buSzPct val="60000"/>
              <a:buBlip>
                <a:blip r:embed="rId2"/>
              </a:buBlip>
            </a:pPr>
            <a:r>
              <a:rPr lang="en-US" sz="28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→Reduced greenhouse effect cools system</a:t>
            </a:r>
          </a:p>
          <a:p>
            <a:pPr>
              <a:spcAft>
                <a:spcPts val="600"/>
              </a:spcAft>
              <a:buSzPct val="60000"/>
              <a:buBlip>
                <a:blip r:embed="rId2"/>
              </a:buBlip>
            </a:pPr>
            <a:r>
              <a:rPr lang="en-US" sz="28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→Convection disaggregates</a:t>
            </a:r>
          </a:p>
          <a:p>
            <a:pPr>
              <a:spcAft>
                <a:spcPts val="600"/>
              </a:spcAft>
              <a:buSzPct val="60000"/>
              <a:buBlip>
                <a:blip r:embed="rId2"/>
              </a:buBlip>
            </a:pPr>
            <a:r>
              <a:rPr lang="en-US" sz="28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→Humidity increases, system warms</a:t>
            </a:r>
          </a:p>
          <a:p>
            <a:pPr>
              <a:spcAft>
                <a:spcPts val="600"/>
              </a:spcAft>
              <a:buSzPct val="60000"/>
              <a:buBlip>
                <a:blip r:embed="rId2"/>
              </a:buBlip>
            </a:pPr>
            <a:r>
              <a:rPr lang="en-US" sz="28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→System wants to be near phase transition to aggregated state</a:t>
            </a:r>
          </a:p>
        </p:txBody>
      </p:sp>
    </p:spTree>
    <p:extLst>
      <p:ext uri="{BB962C8B-B14F-4D97-AF65-F5344CB8AC3E}">
        <p14:creationId xmlns:p14="http://schemas.microsoft.com/office/powerpoint/2010/main" val="401427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Recipe for Self-Organized Criticality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sz="28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200400"/>
          </a:xfrm>
        </p:spPr>
        <p:txBody>
          <a:bodyPr/>
          <a:lstStyle/>
          <a:p>
            <a:pPr>
              <a:buSzPct val="65000"/>
              <a:buBlip>
                <a:blip r:embed="rId2"/>
              </a:buBlip>
            </a:pPr>
            <a:r>
              <a:rPr lang="en-US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System should reside near critical threshold for self-aggregation: 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Regulation of tropical sea surface temperature!</a:t>
            </a:r>
          </a:p>
          <a:p>
            <a:pPr marL="0" indent="0">
              <a:buSzPct val="65000"/>
              <a:buNone/>
            </a:pPr>
            <a:endParaRPr lang="en-US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Users\Kerry Emaanuel\Pictures\Seychelles\DSC_0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182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488" y="529189"/>
            <a:ext cx="5693336" cy="50447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7250" y="6011694"/>
            <a:ext cx="4747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From </a:t>
            </a:r>
            <a:r>
              <a:rPr lang="en-US" dirty="0" err="1" smtClean="0">
                <a:solidFill>
                  <a:prstClr val="black"/>
                </a:solidFill>
              </a:rPr>
              <a:t>Hohenegger</a:t>
            </a:r>
            <a:r>
              <a:rPr lang="en-US" dirty="0" smtClean="0">
                <a:solidFill>
                  <a:prstClr val="black"/>
                </a:solidFill>
              </a:rPr>
              <a:t> and Stevens, </a:t>
            </a:r>
            <a:r>
              <a:rPr lang="en-US" i="1" dirty="0" smtClean="0">
                <a:solidFill>
                  <a:prstClr val="black"/>
                </a:solidFill>
              </a:rPr>
              <a:t>JAMES,</a:t>
            </a:r>
            <a:r>
              <a:rPr lang="en-US" dirty="0" smtClean="0">
                <a:solidFill>
                  <a:prstClr val="black"/>
                </a:solidFill>
              </a:rPr>
              <a:t> 2016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 sz="3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</a:t>
            </a:r>
            <a:endParaRPr lang="en-US" sz="3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9675"/>
            <a:ext cx="8471140" cy="5788325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  <a:buSzPct val="70000"/>
              <a:buBlip>
                <a:blip r:embed="rId2"/>
              </a:buBlip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Complex but comprehendible interactions between   	radiation, clouds, and water vapor may be key to 	cracking some outstanding problems in 	atmospheric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science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climate, such as the 	MJO and tropical cyclogenesis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buSzPct val="70000"/>
              <a:buBlip>
                <a:blip r:embed="rId2"/>
              </a:buBlip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Under some conditions, RCE is unstable, owing to 	the particular dependencies of convection and 	radiation on atmospheric water vapor and clouds</a:t>
            </a:r>
          </a:p>
          <a:p>
            <a:pPr>
              <a:spcAft>
                <a:spcPts val="600"/>
              </a:spcAft>
              <a:buSzPct val="70000"/>
              <a:buBlip>
                <a:blip r:embed="rId2"/>
              </a:buBlip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Aggregation of convection may have profound 	effects 	on climate</a:t>
            </a:r>
          </a:p>
          <a:p>
            <a:pPr>
              <a:spcAft>
                <a:spcPts val="600"/>
              </a:spcAft>
              <a:buSzPct val="70000"/>
              <a:buBlip>
                <a:blip r:embed="rId2"/>
              </a:buBlip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Physics of aggregation may not operate well, if at 	all, in today’s climate models</a:t>
            </a:r>
          </a:p>
          <a:p>
            <a:pPr>
              <a:spcAft>
                <a:spcPts val="600"/>
              </a:spcAft>
              <a:buSzPct val="70000"/>
              <a:buBlip>
                <a:blip r:embed="rId2"/>
              </a:buBlip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We need to do a better job educating students in 	radiative transfer and thermodynamics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81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An Interesting Surprise: Self-Aggregation of Convection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91906"/>
            <a:ext cx="8229600" cy="42282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Held</a:t>
            </a: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Hemler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8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Ramaswamy</a:t>
            </a: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(1993</a:t>
            </a: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Tompkins</a:t>
            </a: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(2001</a:t>
            </a: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Bretherton, </a:t>
            </a:r>
            <a:r>
              <a:rPr lang="en-US" sz="28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Blossey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Khairoutdinov 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(2005</a:t>
            </a: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Khairoutdinov and Emanuel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2010, 2012)</a:t>
            </a:r>
          </a:p>
          <a:p>
            <a:pPr>
              <a:spcBef>
                <a:spcPts val="12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Muller and Held (2012)</a:t>
            </a:r>
          </a:p>
          <a:p>
            <a:pPr>
              <a:spcBef>
                <a:spcPts val="12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Wing and Emanuel (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2014)</a:t>
            </a:r>
          </a:p>
          <a:p>
            <a:pPr>
              <a:spcBef>
                <a:spcPts val="1200"/>
              </a:spcBef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Muller and Bony (2015)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5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639763"/>
            <a:ext cx="8229600" cy="552450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dirty="0">
                <a:solidFill>
                  <a:schemeClr val="accent2"/>
                </a:solidFill>
                <a:latin typeface="+mj-lt"/>
              </a:rPr>
              <a:t>Approach: </a:t>
            </a:r>
            <a:r>
              <a:rPr lang="en-US" sz="2400" dirty="0">
                <a:latin typeface="+mj-lt"/>
              </a:rPr>
              <a:t>Idealized modeling of convective organization in </a:t>
            </a:r>
            <a:r>
              <a:rPr lang="en-US" sz="2400" dirty="0" err="1">
                <a:latin typeface="+mj-lt"/>
              </a:rPr>
              <a:t>radiative</a:t>
            </a:r>
            <a:r>
              <a:rPr lang="en-US" sz="2400" dirty="0">
                <a:latin typeface="+mj-lt"/>
              </a:rPr>
              <a:t>-convective equilibrium using a cloud resolving model</a:t>
            </a:r>
            <a:br>
              <a:rPr lang="en-US" sz="2400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sz="half" idx="4294967295"/>
          </p:nvPr>
        </p:nvSpPr>
        <p:spPr>
          <a:xfrm>
            <a:off x="5876925" y="2524125"/>
            <a:ext cx="3267075" cy="4044950"/>
          </a:xfrm>
        </p:spPr>
        <p:txBody>
          <a:bodyPr>
            <a:normAutofit fontScale="62500" lnSpcReduction="20000"/>
          </a:bodyPr>
          <a:lstStyle/>
          <a:p>
            <a:endParaRPr lang="en-US" dirty="0" smtClean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Horizontal Resolution: 3km</a:t>
            </a:r>
          </a:p>
          <a:p>
            <a:r>
              <a:rPr lang="en-US" sz="2800" dirty="0" smtClean="0">
                <a:latin typeface="+mn-lt"/>
              </a:rPr>
              <a:t>Vertical Resolution: 64 levels</a:t>
            </a:r>
          </a:p>
          <a:p>
            <a:r>
              <a:rPr lang="en-US" sz="2800" dirty="0" smtClean="0">
                <a:latin typeface="+mn-lt"/>
              </a:rPr>
              <a:t>Periodic lateral boundaries</a:t>
            </a:r>
          </a:p>
          <a:p>
            <a:endParaRPr lang="en-US" sz="2800" dirty="0" smtClean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Initial sounding from domain average of smaller domain run in RCE</a:t>
            </a:r>
            <a:endParaRPr lang="en-US" sz="2800" baseline="30000" dirty="0" smtClean="0">
              <a:latin typeface="+mn-lt"/>
            </a:endParaRPr>
          </a:p>
          <a:p>
            <a:endParaRPr lang="en-US" sz="2800" dirty="0" smtClean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Fully interactive RRTM radiation and surface fluxes.</a:t>
            </a:r>
          </a:p>
          <a:p>
            <a:endParaRPr lang="en-US" sz="2800" dirty="0" smtClean="0">
              <a:latin typeface="+mn-lt"/>
            </a:endParaRPr>
          </a:p>
          <a:p>
            <a:pPr marL="0" indent="0">
              <a:buNone/>
            </a:pPr>
            <a:endParaRPr lang="en-US" dirty="0" smtClean="0">
              <a:latin typeface="+mn-lt"/>
            </a:endParaRPr>
          </a:p>
          <a:p>
            <a:endParaRPr lang="en-US" dirty="0" smtClean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57200" y="1419467"/>
            <a:ext cx="8022336" cy="685800"/>
          </a:xfrm>
          <a:prstGeom prst="rect">
            <a:avLst/>
          </a:prstGeom>
        </p:spPr>
        <p:txBody>
          <a:bodyPr vert="horz" lIns="146304" tIns="0" rIns="45720" bIns="0" rtlCol="0" anchor="t">
            <a:normAutofit/>
          </a:bodyPr>
          <a:lstStyle/>
          <a:p>
            <a:pPr lvl="0">
              <a:buClr>
                <a:schemeClr val="accent1"/>
              </a:buClr>
              <a:buSzPct val="80000"/>
            </a:pPr>
            <a:r>
              <a:rPr lang="en-US" sz="2000" dirty="0" smtClean="0">
                <a:solidFill>
                  <a:srgbClr val="C0504D"/>
                </a:solidFill>
              </a:rPr>
              <a:t>System for Atmospheric Modeling (SAM) of Khairoutdinov and Randall (2003)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</a:endParaRPr>
          </a:p>
        </p:txBody>
      </p:sp>
      <p:grpSp>
        <p:nvGrpSpPr>
          <p:cNvPr id="2" name="Group 46"/>
          <p:cNvGrpSpPr/>
          <p:nvPr/>
        </p:nvGrpSpPr>
        <p:grpSpPr>
          <a:xfrm>
            <a:off x="265508" y="1907551"/>
            <a:ext cx="6610724" cy="4779819"/>
            <a:chOff x="265508" y="1907551"/>
            <a:chExt cx="6610724" cy="4779819"/>
          </a:xfrm>
        </p:grpSpPr>
        <p:grpSp>
          <p:nvGrpSpPr>
            <p:cNvPr id="6" name="Group 38"/>
            <p:cNvGrpSpPr/>
            <p:nvPr/>
          </p:nvGrpSpPr>
          <p:grpSpPr>
            <a:xfrm>
              <a:off x="265508" y="2830881"/>
              <a:ext cx="5376670" cy="3856489"/>
              <a:chOff x="340501" y="2654745"/>
              <a:chExt cx="3827352" cy="2689573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1693189" y="2786379"/>
                <a:ext cx="0" cy="1579139"/>
              </a:xfrm>
              <a:prstGeom prst="line">
                <a:avLst/>
              </a:prstGeom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5" name="Parallelogram 34"/>
              <p:cNvSpPr/>
              <p:nvPr/>
            </p:nvSpPr>
            <p:spPr>
              <a:xfrm rot="10800000">
                <a:off x="1111100" y="4243267"/>
                <a:ext cx="2485552" cy="581612"/>
              </a:xfrm>
              <a:prstGeom prst="parallelogram">
                <a:avLst>
                  <a:gd name="adj" fmla="val 103171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Parallelogram 33"/>
              <p:cNvSpPr/>
              <p:nvPr/>
            </p:nvSpPr>
            <p:spPr>
              <a:xfrm rot="10800000">
                <a:off x="1102289" y="2654745"/>
                <a:ext cx="2485552" cy="517520"/>
              </a:xfrm>
              <a:prstGeom prst="parallelogram">
                <a:avLst>
                  <a:gd name="adj" fmla="val 103171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30"/>
              <p:cNvGrpSpPr/>
              <p:nvPr/>
            </p:nvGrpSpPr>
            <p:grpSpPr>
              <a:xfrm>
                <a:off x="340501" y="2664129"/>
                <a:ext cx="3827352" cy="2680189"/>
                <a:chOff x="340501" y="2664129"/>
                <a:chExt cx="3827352" cy="2680189"/>
              </a:xfrm>
              <a:noFill/>
            </p:grpSpPr>
            <p:grpSp>
              <p:nvGrpSpPr>
                <p:cNvPr id="11" name="Group 26"/>
                <p:cNvGrpSpPr/>
                <p:nvPr/>
              </p:nvGrpSpPr>
              <p:grpSpPr>
                <a:xfrm>
                  <a:off x="919010" y="2664129"/>
                  <a:ext cx="2771708" cy="2310857"/>
                  <a:chOff x="919010" y="2664129"/>
                  <a:chExt cx="2771708" cy="2310857"/>
                </a:xfrm>
                <a:grpFill/>
              </p:grpSpPr>
              <p:sp>
                <p:nvSpPr>
                  <p:cNvPr id="7" name="Cube 6"/>
                  <p:cNvSpPr/>
                  <p:nvPr/>
                </p:nvSpPr>
                <p:spPr>
                  <a:xfrm rot="5400000" flipH="1">
                    <a:off x="1264692" y="2501728"/>
                    <a:ext cx="2160749" cy="2485552"/>
                  </a:xfrm>
                  <a:prstGeom prst="cube">
                    <a:avLst/>
                  </a:prstGeom>
                  <a:grpFill/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9" name="Straight Arrow Connector 8"/>
                  <p:cNvCxnSpPr/>
                  <p:nvPr/>
                </p:nvCxnSpPr>
                <p:spPr>
                  <a:xfrm flipH="1" flipV="1">
                    <a:off x="919010" y="3245741"/>
                    <a:ext cx="1" cy="1579138"/>
                  </a:xfrm>
                  <a:prstGeom prst="straightConnector1">
                    <a:avLst/>
                  </a:prstGeom>
                  <a:grpFill/>
                  <a:ln>
                    <a:headEnd type="arrow"/>
                    <a:tailEnd type="arrow"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  <p:cxnSp>
                <p:nvCxnSpPr>
                  <p:cNvPr id="10" name="Straight Arrow Connector 9"/>
                  <p:cNvCxnSpPr/>
                  <p:nvPr/>
                </p:nvCxnSpPr>
                <p:spPr>
                  <a:xfrm rot="5400000" flipH="1" flipV="1">
                    <a:off x="2061786" y="4015489"/>
                    <a:ext cx="0" cy="1918994"/>
                  </a:xfrm>
                  <a:prstGeom prst="straightConnector1">
                    <a:avLst/>
                  </a:prstGeom>
                  <a:grpFill/>
                  <a:ln>
                    <a:headEnd type="arrow"/>
                    <a:tailEnd type="arrow"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  <p:cxnSp>
                <p:nvCxnSpPr>
                  <p:cNvPr id="12" name="Straight Arrow Connector 11"/>
                  <p:cNvCxnSpPr/>
                  <p:nvPr/>
                </p:nvCxnSpPr>
                <p:spPr>
                  <a:xfrm flipV="1">
                    <a:off x="3113005" y="4365518"/>
                    <a:ext cx="577713" cy="548908"/>
                  </a:xfrm>
                  <a:prstGeom prst="straightConnector1">
                    <a:avLst/>
                  </a:prstGeom>
                  <a:grpFill/>
                  <a:ln>
                    <a:headEnd type="arrow"/>
                    <a:tailEnd type="arrow"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</p:grpSp>
            <p:sp>
              <p:nvSpPr>
                <p:cNvPr id="28" name="TextBox 27"/>
                <p:cNvSpPr txBox="1"/>
                <p:nvPr/>
              </p:nvSpPr>
              <p:spPr>
                <a:xfrm>
                  <a:off x="1661833" y="4974986"/>
                  <a:ext cx="893627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C0504D"/>
                      </a:solidFill>
                    </a:rPr>
                    <a:t>768 km</a:t>
                  </a:r>
                  <a:endParaRPr lang="en-US" dirty="0">
                    <a:solidFill>
                      <a:srgbClr val="C0504D"/>
                    </a:solidFill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3475105" y="4537442"/>
                  <a:ext cx="692748" cy="25757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C0504D"/>
                      </a:solidFill>
                    </a:rPr>
                    <a:t>768 km</a:t>
                  </a:r>
                  <a:endParaRPr lang="en-US" dirty="0">
                    <a:solidFill>
                      <a:srgbClr val="C0504D"/>
                    </a:solidFill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40501" y="3848529"/>
                  <a:ext cx="893627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C0504D"/>
                      </a:solidFill>
                    </a:rPr>
                    <a:t>28 km</a:t>
                  </a:r>
                  <a:endParaRPr lang="en-US" dirty="0">
                    <a:solidFill>
                      <a:srgbClr val="C0504D"/>
                    </a:solidFill>
                  </a:endParaRPr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1912327" y="2784237"/>
                <a:ext cx="810534" cy="257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Rigid Lid</a:t>
                </a:r>
                <a:endParaRPr lang="en-US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83163" y="4310027"/>
                <a:ext cx="893627" cy="4507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Fixed SST</a:t>
                </a:r>
              </a:p>
              <a:p>
                <a:r>
                  <a:rPr lang="en-US" dirty="0" smtClean="0">
                    <a:solidFill>
                      <a:srgbClr val="FFFF00"/>
                    </a:solidFill>
                  </a:rPr>
                  <a:t>297-312 K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5" name="Down Arrow 44"/>
            <p:cNvSpPr/>
            <p:nvPr/>
          </p:nvSpPr>
          <p:spPr>
            <a:xfrm>
              <a:off x="3677276" y="2105267"/>
              <a:ext cx="360463" cy="993847"/>
            </a:xfrm>
            <a:prstGeom prst="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031475" y="1907551"/>
              <a:ext cx="28447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Constant solar insolation: 413.98 </a:t>
              </a:r>
              <a:r>
                <a:rPr lang="en-US" dirty="0"/>
                <a:t>W/m</a:t>
              </a:r>
              <a:r>
                <a:rPr lang="en-US" baseline="30000" dirty="0"/>
                <a:t>2</a:t>
              </a:r>
            </a:p>
            <a:p>
              <a:r>
                <a:rPr lang="en-US" dirty="0" smtClean="0"/>
                <a:t> 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322498" y="6070962"/>
            <a:ext cx="341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Allison Wing, PhD thesis, 2014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81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Convection in Radiative-Convective Equilibrium</a:t>
            </a:r>
            <a:endParaRPr lang="en-US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97" y="1136832"/>
            <a:ext cx="5978681" cy="5272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86015" y="6224760"/>
            <a:ext cx="341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Allison Wing, PhD thesis, 2014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5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Self-Aggregation</a:t>
            </a:r>
            <a:endParaRPr lang="en-US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06" y="1214648"/>
            <a:ext cx="6873363" cy="54676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4216" y="6488668"/>
            <a:ext cx="341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Allison Wing, PhD thesis, 2014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83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Evolution of Vertically Integrated Water Vapor</a:t>
            </a:r>
            <a:endParaRPr lang="en-US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Content Placeholder 11" descr="TPWd1.pd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629" b="-24629"/>
          <a:stretch>
            <a:fillRect/>
          </a:stretch>
        </p:blipFill>
        <p:spPr>
          <a:xfrm>
            <a:off x="32562" y="1109663"/>
            <a:ext cx="4559300" cy="5103812"/>
          </a:xfrm>
        </p:spPr>
      </p:pic>
      <p:pic>
        <p:nvPicPr>
          <p:cNvPr id="13" name="Picture 12" descr="TPWd10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24" y="1939424"/>
            <a:ext cx="4533900" cy="3400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22498" y="6070962"/>
            <a:ext cx="341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Allison Wing, PhD thesis, 2014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3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</TotalTime>
  <Words>1208</Words>
  <Application>Microsoft Office PowerPoint</Application>
  <PresentationFormat>On-screen Show (4:3)</PresentationFormat>
  <Paragraphs>180</Paragraphs>
  <Slides>41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AdvP41867F</vt:lpstr>
      <vt:lpstr>AdvP80675</vt:lpstr>
      <vt:lpstr>Arial</vt:lpstr>
      <vt:lpstr>Calibri</vt:lpstr>
      <vt:lpstr>Helvetica</vt:lpstr>
      <vt:lpstr>Helvetica Light</vt:lpstr>
      <vt:lpstr>Wingdings</vt:lpstr>
      <vt:lpstr>1_Office Theme</vt:lpstr>
      <vt:lpstr>Equation</vt:lpstr>
      <vt:lpstr>Aggregation of Moist Convection: What We Have Learned from Cloud-Permitting Models and Theory</vt:lpstr>
      <vt:lpstr>Starting Point: Radiative-Moist Convective Equilibrium</vt:lpstr>
      <vt:lpstr>PowerPoint Presentation</vt:lpstr>
      <vt:lpstr>PowerPoint Presentation</vt:lpstr>
      <vt:lpstr>An Interesting Surprise: Self-Aggregation of Convection</vt:lpstr>
      <vt:lpstr>Approach: Idealized modeling of convective organization in radiative-convective equilibrium using a cloud resolving model </vt:lpstr>
      <vt:lpstr>Convection in Radiative-Convective Equilibrium</vt:lpstr>
      <vt:lpstr>Self-Aggregation</vt:lpstr>
      <vt:lpstr>Evolution of Vertically Integrated Water Vapor</vt:lpstr>
      <vt:lpstr>Evolution of Vertically Integrated Water Vapor</vt:lpstr>
      <vt:lpstr>Evolution of Vertically Integrated Water Vapor</vt:lpstr>
      <vt:lpstr>Evolution of Vertically Integrated Water Vapor</vt:lpstr>
      <vt:lpstr>Evolution of Vertically Integrated Water Vapor</vt:lpstr>
      <vt:lpstr>PowerPoint Presentation</vt:lpstr>
      <vt:lpstr>Vertical-time sections in dry patch</vt:lpstr>
      <vt:lpstr>Aggregation Depends on Surface Temperature</vt:lpstr>
      <vt:lpstr>Stability of RCE Using a Single-Column Model</vt:lpstr>
      <vt:lpstr>MIT Single-Column Model</vt:lpstr>
      <vt:lpstr>Results</vt:lpstr>
      <vt:lpstr>PowerPoint Presentation</vt:lpstr>
      <vt:lpstr>PowerPoint Presentation</vt:lpstr>
      <vt:lpstr>PowerPoint Presentation</vt:lpstr>
      <vt:lpstr>Results of Linear Stability Analysis of Two-Layer Model:</vt:lpstr>
      <vt:lpstr>Essential Physics:</vt:lpstr>
      <vt:lpstr>PowerPoint Presentation</vt:lpstr>
      <vt:lpstr>PowerPoint Presentation</vt:lpstr>
      <vt:lpstr>Hurricane-World Scaling </vt:lpstr>
      <vt:lpstr>Hurricane-World Scaling </vt:lpstr>
      <vt:lpstr>PowerPoint Presentation</vt:lpstr>
      <vt:lpstr>PowerPoint Presentation</vt:lpstr>
      <vt:lpstr>Two Major Unsolved Problems in Atmospheric Science</vt:lpstr>
      <vt:lpstr>PowerPoint Presentation</vt:lpstr>
      <vt:lpstr>PowerPoint Presentation</vt:lpstr>
      <vt:lpstr>PowerPoint Presentation</vt:lpstr>
      <vt:lpstr>Consequences for Earth’s Climate</vt:lpstr>
      <vt:lpstr>Aggregation Dramatically Dries Atmosphere!</vt:lpstr>
      <vt:lpstr>PowerPoint Presentation</vt:lpstr>
      <vt:lpstr>Hypothesis (Kharoutdinov and Emanuel, 2010)</vt:lpstr>
      <vt:lpstr>Recipe for Self-Organized Criticality </vt:lpstr>
      <vt:lpstr>PowerPoint Presentation</vt:lpstr>
      <vt:lpstr>Summary</vt:lpstr>
    </vt:vector>
  </TitlesOfParts>
  <Company>Massachusetts Institute of Technology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Kerry Emanuel</dc:creator>
  <cp:lastModifiedBy>Kerry Emanuel</cp:lastModifiedBy>
  <cp:revision>75</cp:revision>
  <dcterms:created xsi:type="dcterms:W3CDTF">2014-01-15T17:16:07Z</dcterms:created>
  <dcterms:modified xsi:type="dcterms:W3CDTF">2017-07-16T07:18:52Z</dcterms:modified>
</cp:coreProperties>
</file>