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7.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5" r:id="rId3"/>
    <p:sldMasterId id="2147483717" r:id="rId4"/>
    <p:sldMasterId id="2147483729" r:id="rId5"/>
    <p:sldMasterId id="2147483744" r:id="rId6"/>
    <p:sldMasterId id="2147483759" r:id="rId7"/>
    <p:sldMasterId id="2147483774" r:id="rId8"/>
    <p:sldMasterId id="2147483789" r:id="rId9"/>
    <p:sldMasterId id="2147483804" r:id="rId10"/>
    <p:sldMasterId id="2147483819" r:id="rId11"/>
    <p:sldMasterId id="2147483831" r:id="rId12"/>
    <p:sldMasterId id="2147483844" r:id="rId13"/>
    <p:sldMasterId id="2147483858" r:id="rId14"/>
    <p:sldMasterId id="2147483871" r:id="rId15"/>
    <p:sldMasterId id="2147483885" r:id="rId16"/>
    <p:sldMasterId id="2147483899" r:id="rId17"/>
    <p:sldMasterId id="2147483911" r:id="rId18"/>
    <p:sldMasterId id="2147483925" r:id="rId19"/>
  </p:sldMasterIdLst>
  <p:notesMasterIdLst>
    <p:notesMasterId r:id="rId156"/>
  </p:notesMasterIdLst>
  <p:sldIdLst>
    <p:sldId id="278" r:id="rId20"/>
    <p:sldId id="257" r:id="rId21"/>
    <p:sldId id="258" r:id="rId22"/>
    <p:sldId id="259" r:id="rId23"/>
    <p:sldId id="260" r:id="rId24"/>
    <p:sldId id="263" r:id="rId25"/>
    <p:sldId id="264" r:id="rId26"/>
    <p:sldId id="265" r:id="rId27"/>
    <p:sldId id="266" r:id="rId28"/>
    <p:sldId id="267" r:id="rId29"/>
    <p:sldId id="268" r:id="rId30"/>
    <p:sldId id="269" r:id="rId31"/>
    <p:sldId id="270" r:id="rId32"/>
    <p:sldId id="279" r:id="rId33"/>
    <p:sldId id="283" r:id="rId34"/>
    <p:sldId id="282" r:id="rId35"/>
    <p:sldId id="271" r:id="rId36"/>
    <p:sldId id="272" r:id="rId37"/>
    <p:sldId id="261" r:id="rId38"/>
    <p:sldId id="262" r:id="rId39"/>
    <p:sldId id="273" r:id="rId40"/>
    <p:sldId id="274" r:id="rId41"/>
    <p:sldId id="275" r:id="rId42"/>
    <p:sldId id="290" r:id="rId43"/>
    <p:sldId id="284" r:id="rId44"/>
    <p:sldId id="285" r:id="rId45"/>
    <p:sldId id="286" r:id="rId46"/>
    <p:sldId id="287" r:id="rId47"/>
    <p:sldId id="288" r:id="rId48"/>
    <p:sldId id="289" r:id="rId49"/>
    <p:sldId id="291" r:id="rId50"/>
    <p:sldId id="292" r:id="rId51"/>
    <p:sldId id="293" r:id="rId52"/>
    <p:sldId id="297" r:id="rId53"/>
    <p:sldId id="277" r:id="rId54"/>
    <p:sldId id="294" r:id="rId55"/>
    <p:sldId id="295" r:id="rId56"/>
    <p:sldId id="296" r:id="rId57"/>
    <p:sldId id="298" r:id="rId58"/>
    <p:sldId id="299" r:id="rId59"/>
    <p:sldId id="300" r:id="rId60"/>
    <p:sldId id="301" r:id="rId61"/>
    <p:sldId id="302" r:id="rId62"/>
    <p:sldId id="303" r:id="rId63"/>
    <p:sldId id="305" r:id="rId64"/>
    <p:sldId id="306" r:id="rId65"/>
    <p:sldId id="307" r:id="rId66"/>
    <p:sldId id="308" r:id="rId67"/>
    <p:sldId id="309" r:id="rId68"/>
    <p:sldId id="312" r:id="rId69"/>
    <p:sldId id="311" r:id="rId70"/>
    <p:sldId id="313" r:id="rId71"/>
    <p:sldId id="316" r:id="rId72"/>
    <p:sldId id="318" r:id="rId73"/>
    <p:sldId id="319" r:id="rId74"/>
    <p:sldId id="320" r:id="rId75"/>
    <p:sldId id="321" r:id="rId76"/>
    <p:sldId id="323" r:id="rId77"/>
    <p:sldId id="335" r:id="rId78"/>
    <p:sldId id="324" r:id="rId79"/>
    <p:sldId id="325" r:id="rId80"/>
    <p:sldId id="326" r:id="rId81"/>
    <p:sldId id="327" r:id="rId82"/>
    <p:sldId id="328" r:id="rId83"/>
    <p:sldId id="329" r:id="rId84"/>
    <p:sldId id="330" r:id="rId85"/>
    <p:sldId id="331" r:id="rId86"/>
    <p:sldId id="332" r:id="rId87"/>
    <p:sldId id="333" r:id="rId88"/>
    <p:sldId id="334" r:id="rId89"/>
    <p:sldId id="369" r:id="rId90"/>
    <p:sldId id="336" r:id="rId91"/>
    <p:sldId id="337" r:id="rId92"/>
    <p:sldId id="338" r:id="rId93"/>
    <p:sldId id="339" r:id="rId94"/>
    <p:sldId id="340" r:id="rId95"/>
    <p:sldId id="341" r:id="rId96"/>
    <p:sldId id="342" r:id="rId97"/>
    <p:sldId id="343" r:id="rId98"/>
    <p:sldId id="344" r:id="rId99"/>
    <p:sldId id="345" r:id="rId100"/>
    <p:sldId id="370" r:id="rId101"/>
    <p:sldId id="371" r:id="rId102"/>
    <p:sldId id="372" r:id="rId103"/>
    <p:sldId id="373" r:id="rId104"/>
    <p:sldId id="374" r:id="rId105"/>
    <p:sldId id="375" r:id="rId106"/>
    <p:sldId id="376" r:id="rId107"/>
    <p:sldId id="377" r:id="rId108"/>
    <p:sldId id="378" r:id="rId109"/>
    <p:sldId id="346" r:id="rId110"/>
    <p:sldId id="347" r:id="rId111"/>
    <p:sldId id="348" r:id="rId112"/>
    <p:sldId id="349" r:id="rId113"/>
    <p:sldId id="350" r:id="rId114"/>
    <p:sldId id="351" r:id="rId115"/>
    <p:sldId id="352" r:id="rId116"/>
    <p:sldId id="353" r:id="rId117"/>
    <p:sldId id="354" r:id="rId118"/>
    <p:sldId id="355" r:id="rId119"/>
    <p:sldId id="356" r:id="rId120"/>
    <p:sldId id="358" r:id="rId121"/>
    <p:sldId id="359" r:id="rId122"/>
    <p:sldId id="360" r:id="rId123"/>
    <p:sldId id="361" r:id="rId124"/>
    <p:sldId id="362" r:id="rId125"/>
    <p:sldId id="363" r:id="rId126"/>
    <p:sldId id="364" r:id="rId127"/>
    <p:sldId id="379" r:id="rId128"/>
    <p:sldId id="380" r:id="rId129"/>
    <p:sldId id="381" r:id="rId130"/>
    <p:sldId id="382" r:id="rId131"/>
    <p:sldId id="365" r:id="rId132"/>
    <p:sldId id="366" r:id="rId133"/>
    <p:sldId id="367" r:id="rId134"/>
    <p:sldId id="368"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6" r:id="rId148"/>
    <p:sldId id="395" r:id="rId149"/>
    <p:sldId id="398" r:id="rId150"/>
    <p:sldId id="397" r:id="rId151"/>
    <p:sldId id="399" r:id="rId152"/>
    <p:sldId id="400" r:id="rId153"/>
    <p:sldId id="401" r:id="rId154"/>
    <p:sldId id="402"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3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tableStyles" Target="tableStyle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slide" Target="slides/slide113.xml"/><Relationship Id="rId140" Type="http://schemas.openxmlformats.org/officeDocument/2006/relationships/slide" Target="slides/slide121.xml"/><Relationship Id="rId145" Type="http://schemas.openxmlformats.org/officeDocument/2006/relationships/slide" Target="slides/slide126.xml"/><Relationship Id="rId153" Type="http://schemas.openxmlformats.org/officeDocument/2006/relationships/slide" Target="slides/slide1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presProps" Target="presProps.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70.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5C057-0CCD-4E21-B606-DBAD66BC5E04}" type="datetimeFigureOut">
              <a:rPr lang="en-US" smtClean="0"/>
              <a:t>6/13/2014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F43D3-9F73-4EBC-A474-FFBB40FC4D04}" type="slidenum">
              <a:rPr lang="en-US" smtClean="0"/>
              <a:t>‹#›</a:t>
            </a:fld>
            <a:endParaRPr lang="en-US"/>
          </a:p>
        </p:txBody>
      </p:sp>
    </p:spTree>
    <p:extLst>
      <p:ext uri="{BB962C8B-B14F-4D97-AF65-F5344CB8AC3E}">
        <p14:creationId xmlns:p14="http://schemas.microsoft.com/office/powerpoint/2010/main" val="1493682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0B85133-713F-4EB0-9FBF-6ACC5740375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5178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 into a single circular cluster in which high </a:t>
            </a:r>
            <a:r>
              <a:rPr lang="en-US" dirty="0" err="1" smtClean="0"/>
              <a:t>tpw</a:t>
            </a:r>
            <a:r>
              <a:rPr lang="en-US" dirty="0" smtClean="0"/>
              <a:t> values are concentrated.</a:t>
            </a:r>
            <a:r>
              <a:rPr lang="en-US" baseline="0" dirty="0" smtClean="0"/>
              <a:t> Outside the moist cluster, the rest of the domain has very low values of </a:t>
            </a:r>
            <a:r>
              <a:rPr lang="en-US" baseline="0" dirty="0" err="1" smtClean="0"/>
              <a:t>tpw</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809808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Speculated that high</a:t>
            </a:r>
            <a:r>
              <a:rPr lang="en-US" baseline="0" dirty="0" smtClean="0"/>
              <a:t> SST simulations required a larger domain size, perhaps because of the large values of dry static stability that occur at high temperature.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836940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fluxes. Column shortwave heating,</a:t>
            </a:r>
            <a:r>
              <a:rPr lang="en-US" baseline="0" dirty="0" smtClean="0"/>
              <a:t> column </a:t>
            </a:r>
            <a:r>
              <a:rPr lang="en-US" baseline="0" dirty="0" err="1" smtClean="0"/>
              <a:t>longwave</a:t>
            </a:r>
            <a:r>
              <a:rPr lang="en-US" baseline="0" dirty="0" smtClean="0"/>
              <a:t> cooling.  FMSE conserved, convection can’t change column integral.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Advantages: not just </a:t>
            </a:r>
            <a:r>
              <a:rPr lang="en-US" dirty="0" err="1" smtClean="0"/>
              <a:t>det</a:t>
            </a:r>
            <a:r>
              <a:rPr lang="en-US" dirty="0" smtClean="0"/>
              <a:t> by removing</a:t>
            </a:r>
            <a:r>
              <a:rPr lang="en-US" baseline="0" dirty="0" smtClean="0"/>
              <a:t> processes, actually can compare magnitudes within given simulation, </a:t>
            </a:r>
            <a:r>
              <a:rPr lang="en-US" baseline="0" dirty="0" err="1" smtClean="0"/>
              <a:t>calc</a:t>
            </a:r>
            <a:r>
              <a:rPr lang="en-US" baseline="0" dirty="0" smtClean="0"/>
              <a:t> a number that is relevant. </a:t>
            </a:r>
            <a:endParaRPr lang="en-US" dirty="0" smtClean="0"/>
          </a:p>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985586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axes,</a:t>
            </a:r>
            <a:r>
              <a:rPr lang="en-US" baseline="0" dirty="0" smtClean="0"/>
              <a:t> black line.  When does cluster form? </a:t>
            </a:r>
            <a:r>
              <a:rPr lang="en-US" dirty="0" smtClean="0"/>
              <a:t> Point out </a:t>
            </a:r>
            <a:r>
              <a:rPr lang="en-US" dirty="0" err="1" smtClean="0"/>
              <a:t>pos</a:t>
            </a:r>
            <a:r>
              <a:rPr lang="en-US" dirty="0" smtClean="0"/>
              <a:t> </a:t>
            </a:r>
            <a:r>
              <a:rPr lang="en-US" dirty="0" err="1" smtClean="0"/>
              <a:t>fb</a:t>
            </a:r>
            <a:r>
              <a:rPr lang="en-US" dirty="0" smtClean="0"/>
              <a:t> (red) in dry region, beginning,</a:t>
            </a:r>
            <a:r>
              <a:rPr lang="en-US" baseline="0" dirty="0" smtClean="0"/>
              <a:t> shifting to moister regions as progresses. Strong </a:t>
            </a:r>
            <a:r>
              <a:rPr lang="en-US" baseline="0" dirty="0" err="1" smtClean="0"/>
              <a:t>pos</a:t>
            </a:r>
            <a:r>
              <a:rPr lang="en-US" baseline="0" dirty="0" smtClean="0"/>
              <a:t> </a:t>
            </a:r>
            <a:r>
              <a:rPr lang="en-US" baseline="0" dirty="0" err="1" smtClean="0"/>
              <a:t>fv</a:t>
            </a:r>
            <a:r>
              <a:rPr lang="en-US" baseline="0" dirty="0" smtClean="0"/>
              <a:t> developing in moist regions ~day 60. Point out blue (</a:t>
            </a:r>
            <a:r>
              <a:rPr lang="en-US" baseline="0" dirty="0" err="1" smtClean="0"/>
              <a:t>neg</a:t>
            </a:r>
            <a:r>
              <a:rPr lang="en-US" baseline="0" dirty="0" smtClean="0"/>
              <a:t> </a:t>
            </a:r>
            <a:r>
              <a:rPr lang="en-US" baseline="0" dirty="0" err="1" smtClean="0"/>
              <a:t>fb</a:t>
            </a:r>
            <a:r>
              <a:rPr lang="en-US" baseline="0" dirty="0" smtClean="0"/>
              <a:t>) in dry days 30-60, but h’ still increasing in magnitude there. Colors -&gt; magnitude UNITS J/m^2 W/m^2</a:t>
            </a:r>
          </a:p>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817980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 mostly a positive</a:t>
            </a:r>
            <a:r>
              <a:rPr lang="en-US" baseline="0" dirty="0" smtClean="0"/>
              <a:t> feedback. Magnitude indicates not trivial, important.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47934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LW is</a:t>
            </a:r>
            <a:r>
              <a:rPr lang="en-US" baseline="0" dirty="0" smtClean="0"/>
              <a:t> sometimes </a:t>
            </a:r>
            <a:r>
              <a:rPr lang="en-US" baseline="0" dirty="0" err="1" smtClean="0"/>
              <a:t>pos</a:t>
            </a:r>
            <a:r>
              <a:rPr lang="en-US" baseline="0" dirty="0" smtClean="0"/>
              <a:t> </a:t>
            </a:r>
            <a:r>
              <a:rPr lang="en-US" baseline="0" dirty="0" err="1" smtClean="0"/>
              <a:t>fb</a:t>
            </a:r>
            <a:r>
              <a:rPr lang="en-US" baseline="0" dirty="0" smtClean="0"/>
              <a:t>, sometimes neg. magnitude comparable to sw. point out super strong in moistest regions – LW cloud </a:t>
            </a:r>
            <a:r>
              <a:rPr lang="en-US" baseline="0" dirty="0" err="1" smtClean="0"/>
              <a:t>fb</a:t>
            </a:r>
            <a:r>
              <a:rPr lang="en-US" baseline="0" dirty="0" smtClean="0"/>
              <a:t> maintaining cluster.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23037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0885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WISHE</a:t>
            </a:r>
            <a:r>
              <a:rPr lang="en-US" baseline="0" dirty="0" smtClean="0"/>
              <a:t> term. Conflicting results. Here it is </a:t>
            </a:r>
            <a:r>
              <a:rPr lang="en-US" baseline="0" dirty="0" err="1" smtClean="0"/>
              <a:t>primarly</a:t>
            </a:r>
            <a:r>
              <a:rPr lang="en-US" baseline="0" dirty="0" smtClean="0"/>
              <a:t> a positive </a:t>
            </a:r>
            <a:r>
              <a:rPr lang="en-US" baseline="0" dirty="0" err="1" smtClean="0"/>
              <a:t>fb</a:t>
            </a:r>
            <a:r>
              <a:rPr lang="en-US" baseline="0" dirty="0" smtClean="0"/>
              <a:t>--- and a strong wrong. But main role is to counteract….</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52288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a:t>
            </a:r>
            <a:r>
              <a:rPr lang="en-US" baseline="0" dirty="0" err="1" smtClean="0"/>
              <a:t>neg</a:t>
            </a:r>
            <a:r>
              <a:rPr lang="en-US" baseline="0" dirty="0" smtClean="0"/>
              <a:t> disequilibrium </a:t>
            </a:r>
            <a:r>
              <a:rPr lang="en-US" baseline="0" dirty="0" err="1" smtClean="0"/>
              <a:t>fb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06083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Sfc</a:t>
            </a:r>
            <a:r>
              <a:rPr lang="en-US" dirty="0" smtClean="0"/>
              <a:t> flux</a:t>
            </a:r>
            <a:r>
              <a:rPr lang="en-US" baseline="0" dirty="0" smtClean="0"/>
              <a:t>: mostly negative </a:t>
            </a:r>
            <a:r>
              <a:rPr lang="en-US" baseline="0" dirty="0" err="1" smtClean="0"/>
              <a:t>fb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75275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80FA5D0-B31E-4837-A15A-046CA330464A}"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639306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a:solidFill>
                  <a:prstClr val="black"/>
                </a:solidFill>
              </a:rPr>
              <a:pPr/>
              <a:t>109</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79692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BBBF51-6B51-412C-A43B-208E792AAFF7}" type="slidenum">
              <a:rPr lang="en-US">
                <a:solidFill>
                  <a:prstClr val="black"/>
                </a:solidFill>
              </a:rPr>
              <a:pPr fontAlgn="base">
                <a:spcBef>
                  <a:spcPct val="0"/>
                </a:spcBef>
                <a:spcAft>
                  <a:spcPct val="0"/>
                </a:spcAft>
                <a:defRPr/>
              </a:pPr>
              <a:t>110</a:t>
            </a:fld>
            <a:endParaRPr lang="en-US">
              <a:solidFill>
                <a:prstClr val="black"/>
              </a:solidFill>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5931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5FC366E-10E7-4BC5-94CD-72C7C9305866}" type="slidenum">
              <a:rPr lang="en-US">
                <a:solidFill>
                  <a:prstClr val="black"/>
                </a:solidFill>
              </a:rPr>
              <a:pPr/>
              <a:t>111</a:t>
            </a:fld>
            <a:endParaRPr lang="en-US">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9444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a:solidFill>
                  <a:prstClr val="black"/>
                </a:solidFill>
              </a:rPr>
              <a:pPr/>
              <a:t>112</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8932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myself:</a:t>
            </a:r>
            <a:r>
              <a:rPr lang="en-US" baseline="0" dirty="0" smtClean="0"/>
              <a:t>  I get better fit if I include radiative relaxation of ocean and atmosphere toward each other (i.e. perturbation radiative fluxes at the bottom of the atmosphere). See spare slide at end of this file. </a:t>
            </a:r>
            <a:endParaRPr lang="en-US" dirty="0"/>
          </a:p>
        </p:txBody>
      </p:sp>
      <p:sp>
        <p:nvSpPr>
          <p:cNvPr id="4" name="Slide Number Placeholder 3"/>
          <p:cNvSpPr>
            <a:spLocks noGrp="1"/>
          </p:cNvSpPr>
          <p:nvPr>
            <p:ph type="sldNum" sz="quarter" idx="10"/>
          </p:nvPr>
        </p:nvSpPr>
        <p:spPr/>
        <p:txBody>
          <a:bodyPr/>
          <a:lstStyle/>
          <a:p>
            <a:pPr>
              <a:defRPr/>
            </a:pPr>
            <a:fld id="{2355955D-BD9B-4172-8D8E-DCE9EF98BAA9}"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223174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myself:</a:t>
            </a:r>
            <a:r>
              <a:rPr lang="en-US" baseline="0" dirty="0" smtClean="0"/>
              <a:t>  Solution at left using the full form as given in last slide in this file. </a:t>
            </a:r>
            <a:endParaRPr lang="en-US" dirty="0"/>
          </a:p>
        </p:txBody>
      </p:sp>
      <p:sp>
        <p:nvSpPr>
          <p:cNvPr id="4" name="Slide Number Placeholder 3"/>
          <p:cNvSpPr>
            <a:spLocks noGrp="1"/>
          </p:cNvSpPr>
          <p:nvPr>
            <p:ph type="sldNum" sz="quarter" idx="10"/>
          </p:nvPr>
        </p:nvSpPr>
        <p:spPr/>
        <p:txBody>
          <a:bodyPr/>
          <a:lstStyle/>
          <a:p>
            <a:pPr>
              <a:defRPr/>
            </a:pPr>
            <a:fld id="{2355955D-BD9B-4172-8D8E-DCE9EF98BAA9}"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350443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Three-dimensional cloud resolving model </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Anelastic</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equations of motion </a:t>
            </a:r>
            <a:r>
              <a:rPr kumimoji="0" lang="en-US" b="0" i="0" u="none" strike="noStrike" kern="1200" cap="none" spc="0" normalizeH="0" baseline="0" noProof="0" dirty="0" smtClean="0">
                <a:ln>
                  <a:noFill/>
                </a:ln>
                <a:solidFill>
                  <a:schemeClr val="tx1"/>
                </a:solidFill>
                <a:effectLst/>
                <a:uLnTx/>
                <a:uFillTx/>
                <a:latin typeface="+mn-lt"/>
                <a:ea typeface="+mn-ea"/>
                <a:cs typeface="+mn-cs"/>
              </a:rPr>
              <a:t>RRTM radiation</a:t>
            </a:r>
            <a:r>
              <a:rPr kumimoji="0" lang="en-US" b="0" i="0" u="none" strike="noStrike" kern="1200" cap="none" spc="0" normalizeH="0" noProof="0" dirty="0" smtClean="0">
                <a:ln>
                  <a:noFill/>
                </a:ln>
                <a:solidFill>
                  <a:schemeClr val="tx1"/>
                </a:solidFill>
                <a:effectLst/>
                <a:uLnTx/>
                <a:uFillTx/>
                <a:latin typeface="+mn-lt"/>
                <a:ea typeface="+mn-ea"/>
                <a:cs typeface="+mn-cs"/>
              </a:rPr>
              <a:t> scheme </a:t>
            </a:r>
            <a:r>
              <a:rPr lang="en-US" baseline="0" dirty="0" smtClean="0"/>
              <a:t>SAM</a:t>
            </a:r>
            <a:r>
              <a:rPr lang="en-US" dirty="0" smtClean="0"/>
              <a:t> 1-moment microphysics scheme</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731520" marR="0" lvl="1" indent="-27432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Prognostic thermodynamic variables: </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Liquid water/ice moist static energy: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h</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p</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T</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gz</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r</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25000" noProof="0" dirty="0" smtClean="0">
                <a:ln>
                  <a:noFill/>
                </a:ln>
                <a:solidFill>
                  <a:schemeClr val="tx1">
                    <a:lumMod val="85000"/>
                    <a:lumOff val="15000"/>
                  </a:schemeClr>
                </a:solidFill>
                <a:effectLst/>
                <a:uLnTx/>
                <a:uFillTx/>
                <a:latin typeface="+mn-lt"/>
                <a:ea typeface="+mn-ea"/>
                <a:cs typeface="+mn-cs"/>
              </a:rPr>
              <a:t>s</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i</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s</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g</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Total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nonprecipitating</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water</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Total precipitating water</a:t>
            </a:r>
          </a:p>
          <a:p>
            <a:pPr marL="0" marR="0" lvl="0" indent="0" algn="l" defTabSz="914400" rtl="0" eaLnBrk="1" fontAlgn="auto" latinLnBrk="0" hangingPunct="1">
              <a:lnSpc>
                <a:spcPct val="100000"/>
              </a:lnSpc>
              <a:spcBef>
                <a:spcPts val="0"/>
              </a:spcBef>
              <a:spcAft>
                <a:spcPts val="0"/>
              </a:spcAft>
              <a:buClr>
                <a:schemeClr val="accent1"/>
              </a:buClr>
              <a:buSzPct val="80000"/>
              <a:buFont typeface="Arial" pitchFamily="34" charset="0"/>
              <a:buChar char="•"/>
              <a:tabLst/>
              <a:defRPr/>
            </a:pPr>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9C55D68-AC73-4234-B393-982E644A8E30}"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786668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1 is pretty homogeneous. By day 10 small area has become drier.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82483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next 20 days, small dry patch </a:t>
            </a:r>
            <a:r>
              <a:rPr lang="en-US" dirty="0" err="1" smtClean="0"/>
              <a:t>amplfies</a:t>
            </a:r>
            <a:r>
              <a:rPr lang="en-US" dirty="0" smtClean="0"/>
              <a:t> and expands. By day</a:t>
            </a:r>
            <a:r>
              <a:rPr lang="en-US" baseline="0" dirty="0" smtClean="0"/>
              <a:t> 30 covers nearly a quarter of the domain.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40199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continues and by day 50 areas of the domain not in dry patch have becom</a:t>
            </a:r>
            <a:r>
              <a:rPr lang="en-US" baseline="0" dirty="0" smtClean="0"/>
              <a:t>e moister than they were initially.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68374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expanding dry region has confined all the moist area (which is now moister than anywhere earlier in the simulation) to one band. This band evolves</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64259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580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732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498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8139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7978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1851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4598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902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252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828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680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07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337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0929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9936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2402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6763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8080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8246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563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3849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8556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98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6371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8540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4599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7723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0403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8178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0430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8650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500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225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34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3018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150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147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8591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2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611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D9C5BB-0A64-4B5C-A397-B35A261B00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0855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F96E06-89E4-43E7-AA06-AB644EB6AA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51889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ACEB46-3D7E-468E-8DC0-19EF83D681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38457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4945B5-4456-40AF-8BA2-4181274D0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0069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14DB1BE-9632-4836-86E3-0D4DB84A74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400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755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2565BF7-A956-4592-B580-9732CBF013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85444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80E565C-FD0A-45DD-8AAD-1E00914563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0491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1B54EC-4198-41F8-9E18-159CFA94BE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097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4FF52B-603D-4520-B59C-7CD39945D2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600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F29F71-95D8-49E6-8BAC-B0181C061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3116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FB2C34-3845-4A3D-8B88-CB06AE8E79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3586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1610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8654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1800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192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61931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5158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4795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7034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4282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3714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3681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9675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24529923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03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42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407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541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458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1105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560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1195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2744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6037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4935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4324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40144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6265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805585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63713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11640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98955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6/13/2014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52304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6/13/2014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87492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6/13/2014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7242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6/13/2014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14959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6/13/2014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6899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6/13/2014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3306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5383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42122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47759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78433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4C25E-ECFB-4330-8995-F2D45BF77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2139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A0846-85DD-4793-9E44-2F277BCD40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2138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2BC91-B2A9-4D92-BA0D-EF7C5AA2E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8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A12285-D6CD-42C1-9A80-4F84D42385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6225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97DFA1-9D84-4849-B023-7DA36A42C0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377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44201D-F225-4CFE-A830-F13C6E9392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1693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0867A4-C428-4B5E-BC35-E47261C8E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642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2532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7D1E19-30FE-414B-A17E-7E52113464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2516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1FCC4F-B64A-45A7-9F72-08D07812A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3899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EF0FD3-DEAE-41FE-8811-D4A2F2905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1578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F508C3-E569-4828-BC2C-B7E610401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92055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2BBEFF-D5F4-444B-A4CF-BD045A0FC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443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3FB5996-94A2-4430-B5FC-18A63C39A4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9718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4C25E-ECFB-4330-8995-F2D45BF77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9499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A0846-85DD-4793-9E44-2F277BCD40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3106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2BC91-B2A9-4D92-BA0D-EF7C5AA2E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0506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A12285-D6CD-42C1-9A80-4F84D42385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90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268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523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97DFA1-9D84-4849-B023-7DA36A42C0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4705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44201D-F225-4CFE-A830-F13C6E9392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85989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0867A4-C428-4B5E-BC35-E47261C8E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0725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7D1E19-30FE-414B-A17E-7E52113464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1049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1FCC4F-B64A-45A7-9F72-08D07812A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8837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EF0FD3-DEAE-41FE-8811-D4A2F2905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4006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F508C3-E569-4828-BC2C-B7E610401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4144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2BBEFF-D5F4-444B-A4CF-BD045A0FC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0214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3FB5996-94A2-4430-B5FC-18A63C39A4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996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DB72E4-119A-422D-83EF-07E191774F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373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5430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A3E8D7-EB6F-4378-BE9D-ED59D59A3B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61365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9B4A48-1B8B-43E5-9B5D-097E0BECCB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58296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897A2D-03B8-489C-991E-026636F71E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48617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42FBA9-07D8-48CC-B7E5-D408B290D6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9274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A61DBC0-6F73-4044-8F19-696A18F92A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3576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18862C-F2B5-4047-B57F-2B677D3AA2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6921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3AF61A-DF6C-44E2-8C3D-53B5394F51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5692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32BEAF-732D-4EFF-B374-411BCA6D9F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7858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8E83BB-2897-4F56-9E0B-B3191E0C82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4517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70FFB-F18D-447B-B379-2DA848350A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437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6219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4C25E-ECFB-4330-8995-F2D45BF77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317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A0846-85DD-4793-9E44-2F277BCD40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8958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2BC91-B2A9-4D92-BA0D-EF7C5AA2E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0757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A12285-D6CD-42C1-9A80-4F84D42385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84321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97DFA1-9D84-4849-B023-7DA36A42C0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2269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44201D-F225-4CFE-A830-F13C6E9392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3012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0867A4-C428-4B5E-BC35-E47261C8E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054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7D1E19-30FE-414B-A17E-7E52113464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2085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1FCC4F-B64A-45A7-9F72-08D07812A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8606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EF0FD3-DEAE-41FE-8811-D4A2F2905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94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1929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F508C3-E569-4828-BC2C-B7E610401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7067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2BBEFF-D5F4-444B-A4CF-BD045A0FC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799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3FB5996-94A2-4430-B5FC-18A63C39A4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4064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958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9082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2610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6392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6490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7439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533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0254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5519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7819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6621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198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221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749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848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779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870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236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633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256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496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05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34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0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91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071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13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841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326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735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29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44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578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330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234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656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805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71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04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43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01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031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775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894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695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039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504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837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80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783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273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2347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31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321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278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3959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483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3528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532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21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073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6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220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62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691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8535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288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677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64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9271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40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038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721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253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46766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1496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29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1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4E8576-A201-4A7C-BA28-6E71F95C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66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252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02FAE-BA94-49A0-9A93-28D543AC8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323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6EA1A-A92A-49EB-B6D2-81E414AA0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28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3EC4-26B2-454F-8CAE-1E6BE4F3B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971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35B40D-48B7-48F8-9F01-4D1479CD3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6358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042B1F4-7515-48D4-8B67-BEA34A6A7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7406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C4BD9-D913-410C-8208-6DF8895E8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835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85DFB1-946C-4B4F-835E-D5225F891D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717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9BAEC8-A639-4AC0-8C60-A9CD99AE4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263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53BF9-058F-4B77-A073-0979D97FCA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46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69F37A-A73B-4A5F-BFFD-8A1DE78363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0513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473802-3A77-4127-85D9-7CBBD8235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675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B5D5F-AC42-4731-B8CC-F57D5236F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527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F1DF62-B32F-4397-8DB2-E44B19733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208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0.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3.tif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7.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9.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7420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728477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46DF37E-44E0-4760-9E86-D1025D6E5F6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7688237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06904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32445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6/13/2014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154135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E74E5AF-26B5-43F6-A077-394E7BB182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38774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E74E5AF-26B5-43F6-A077-394E7BB182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0975974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4C60609-C353-4ED0-B520-94CED2619C0F}"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1055882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E74E5AF-26B5-43F6-A077-394E7BB182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5651755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4971C-61DC-4C5E-857F-25406E63DA90}"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3E156-2C73-4C95-879A-65C07F9ADC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4557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505767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3101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6/13/2014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8401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913888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18152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7174001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636955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104BC6-8075-44A1-9396-2A277949D8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1990435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5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51.xml"/></Relationships>
</file>

<file path=ppt/slides/_rels/slide10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52.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7.xml"/></Relationships>
</file>

<file path=ppt/slides/_rels/slide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52.xml"/></Relationships>
</file>

<file path=ppt/slides/_rels/slide108.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146.jpeg"/><Relationship Id="rId1" Type="http://schemas.openxmlformats.org/officeDocument/2006/relationships/slideLayout" Target="../slideLayouts/slideLayout151.xml"/><Relationship Id="rId4" Type="http://schemas.openxmlformats.org/officeDocument/2006/relationships/image" Target="../media/image14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17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1.xml"/><Relationship Id="rId1" Type="http://schemas.openxmlformats.org/officeDocument/2006/relationships/vmlDrawing" Target="../drawings/vmlDrawing8.vml"/><Relationship Id="rId4" Type="http://schemas.openxmlformats.org/officeDocument/2006/relationships/image" Target="../media/image12.wmf"/></Relationships>
</file>

<file path=ppt/slides/_rels/slide1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18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vmlDrawing" Target="../drawings/vmlDrawing34.vml"/><Relationship Id="rId6" Type="http://schemas.openxmlformats.org/officeDocument/2006/relationships/image" Target="../media/image150.wmf"/><Relationship Id="rId5" Type="http://schemas.openxmlformats.org/officeDocument/2006/relationships/oleObject" Target="../embeddings/oleObject70.bin"/><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2.xml"/><Relationship Id="rId1" Type="http://schemas.openxmlformats.org/officeDocument/2006/relationships/vmlDrawing" Target="../drawings/vmlDrawing35.vml"/><Relationship Id="rId5" Type="http://schemas.openxmlformats.org/officeDocument/2006/relationships/image" Target="../media/image151.wmf"/><Relationship Id="rId4" Type="http://schemas.openxmlformats.org/officeDocument/2006/relationships/oleObject" Target="../embeddings/oleObject71.bin"/></Relationships>
</file>

<file path=ppt/slides/_rels/slide113.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56.wmf"/><Relationship Id="rId3" Type="http://schemas.openxmlformats.org/officeDocument/2006/relationships/image" Target="../media/image2.jpg"/><Relationship Id="rId7" Type="http://schemas.openxmlformats.org/officeDocument/2006/relationships/image" Target="../media/image153.wmf"/><Relationship Id="rId12" Type="http://schemas.openxmlformats.org/officeDocument/2006/relationships/oleObject" Target="../embeddings/oleObject76.bin"/><Relationship Id="rId2" Type="http://schemas.openxmlformats.org/officeDocument/2006/relationships/slideLayout" Target="../slideLayouts/slideLayout147.xml"/><Relationship Id="rId1" Type="http://schemas.openxmlformats.org/officeDocument/2006/relationships/vmlDrawing" Target="../drawings/vmlDrawing36.vml"/><Relationship Id="rId6" Type="http://schemas.openxmlformats.org/officeDocument/2006/relationships/oleObject" Target="../embeddings/oleObject73.bin"/><Relationship Id="rId11" Type="http://schemas.openxmlformats.org/officeDocument/2006/relationships/image" Target="../media/image155.wmf"/><Relationship Id="rId5" Type="http://schemas.openxmlformats.org/officeDocument/2006/relationships/image" Target="../media/image152.wmf"/><Relationship Id="rId15" Type="http://schemas.openxmlformats.org/officeDocument/2006/relationships/image" Target="../media/image157.wmf"/><Relationship Id="rId10" Type="http://schemas.openxmlformats.org/officeDocument/2006/relationships/oleObject" Target="../embeddings/oleObject75.bin"/><Relationship Id="rId4" Type="http://schemas.openxmlformats.org/officeDocument/2006/relationships/oleObject" Target="../embeddings/oleObject72.bin"/><Relationship Id="rId9" Type="http://schemas.openxmlformats.org/officeDocument/2006/relationships/image" Target="../media/image154.wmf"/><Relationship Id="rId14" Type="http://schemas.openxmlformats.org/officeDocument/2006/relationships/oleObject" Target="../embeddings/oleObject77.bin"/></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80.bin"/><Relationship Id="rId3" Type="http://schemas.openxmlformats.org/officeDocument/2006/relationships/image" Target="../media/image2.jpg"/><Relationship Id="rId7" Type="http://schemas.openxmlformats.org/officeDocument/2006/relationships/image" Target="../media/image159.wmf"/><Relationship Id="rId2" Type="http://schemas.openxmlformats.org/officeDocument/2006/relationships/slideLayout" Target="../slideLayouts/slideLayout147.xml"/><Relationship Id="rId1" Type="http://schemas.openxmlformats.org/officeDocument/2006/relationships/vmlDrawing" Target="../drawings/vmlDrawing37.vml"/><Relationship Id="rId6" Type="http://schemas.openxmlformats.org/officeDocument/2006/relationships/oleObject" Target="../embeddings/oleObject79.bin"/><Relationship Id="rId5" Type="http://schemas.openxmlformats.org/officeDocument/2006/relationships/image" Target="../media/image158.wmf"/><Relationship Id="rId4" Type="http://schemas.openxmlformats.org/officeDocument/2006/relationships/oleObject" Target="../embeddings/oleObject78.bin"/><Relationship Id="rId9" Type="http://schemas.openxmlformats.org/officeDocument/2006/relationships/image" Target="../media/image160.wmf"/></Relationships>
</file>

<file path=ppt/slides/_rels/slide11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5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84.xml"/><Relationship Id="rId1" Type="http://schemas.openxmlformats.org/officeDocument/2006/relationships/vmlDrawing" Target="../drawings/vmlDrawing38.vml"/><Relationship Id="rId6" Type="http://schemas.openxmlformats.org/officeDocument/2006/relationships/image" Target="../media/image164.wmf"/><Relationship Id="rId5" Type="http://schemas.openxmlformats.org/officeDocument/2006/relationships/oleObject" Target="../embeddings/oleObject82.bin"/><Relationship Id="rId4" Type="http://schemas.openxmlformats.org/officeDocument/2006/relationships/image" Target="../media/image163.wmf"/></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84.xml"/><Relationship Id="rId1" Type="http://schemas.openxmlformats.org/officeDocument/2006/relationships/vmlDrawing" Target="../drawings/vmlDrawing39.vml"/><Relationship Id="rId6" Type="http://schemas.openxmlformats.org/officeDocument/2006/relationships/image" Target="../media/image166.wmf"/><Relationship Id="rId5" Type="http://schemas.openxmlformats.org/officeDocument/2006/relationships/oleObject" Target="../embeddings/oleObject84.bin"/><Relationship Id="rId4" Type="http://schemas.openxmlformats.org/officeDocument/2006/relationships/image" Target="../media/image165.w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89.xml"/><Relationship Id="rId1" Type="http://schemas.openxmlformats.org/officeDocument/2006/relationships/vmlDrawing" Target="../drawings/vmlDrawing40.vml"/><Relationship Id="rId6" Type="http://schemas.openxmlformats.org/officeDocument/2006/relationships/image" Target="../media/image168.wmf"/><Relationship Id="rId5" Type="http://schemas.openxmlformats.org/officeDocument/2006/relationships/oleObject" Target="../embeddings/oleObject86.bin"/><Relationship Id="rId4" Type="http://schemas.openxmlformats.org/officeDocument/2006/relationships/image" Target="../media/image167.wmf"/></Relationships>
</file>

<file path=ppt/slides/_rels/slide12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9.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84.xml"/><Relationship Id="rId1" Type="http://schemas.openxmlformats.org/officeDocument/2006/relationships/vmlDrawing" Target="../drawings/vmlDrawing41.vml"/><Relationship Id="rId6" Type="http://schemas.openxmlformats.org/officeDocument/2006/relationships/image" Target="../media/image171.wmf"/><Relationship Id="rId5" Type="http://schemas.openxmlformats.org/officeDocument/2006/relationships/oleObject" Target="../embeddings/oleObject88.bin"/><Relationship Id="rId4" Type="http://schemas.openxmlformats.org/officeDocument/2006/relationships/image" Target="../media/image170.wmf"/></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89.xml"/><Relationship Id="rId1" Type="http://schemas.openxmlformats.org/officeDocument/2006/relationships/vmlDrawing" Target="../drawings/vmlDrawing42.vml"/><Relationship Id="rId6" Type="http://schemas.openxmlformats.org/officeDocument/2006/relationships/image" Target="../media/image173.wmf"/><Relationship Id="rId5" Type="http://schemas.openxmlformats.org/officeDocument/2006/relationships/oleObject" Target="../embeddings/oleObject90.bin"/><Relationship Id="rId4" Type="http://schemas.openxmlformats.org/officeDocument/2006/relationships/image" Target="../media/image172.wmf"/></Relationships>
</file>

<file path=ppt/slides/_rels/slide12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6.wmf"/><Relationship Id="rId2" Type="http://schemas.openxmlformats.org/officeDocument/2006/relationships/slideLayout" Target="../slideLayouts/slideLayout184.xml"/><Relationship Id="rId1" Type="http://schemas.openxmlformats.org/officeDocument/2006/relationships/vmlDrawing" Target="../drawings/vmlDrawing43.vml"/><Relationship Id="rId6" Type="http://schemas.openxmlformats.org/officeDocument/2006/relationships/oleObject" Target="../embeddings/oleObject92.bin"/><Relationship Id="rId5" Type="http://schemas.openxmlformats.org/officeDocument/2006/relationships/image" Target="../media/image175.wmf"/><Relationship Id="rId4" Type="http://schemas.openxmlformats.org/officeDocument/2006/relationships/oleObject" Target="../embeddings/oleObject91.bin"/></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94.xml"/><Relationship Id="rId1" Type="http://schemas.openxmlformats.org/officeDocument/2006/relationships/vmlDrawing" Target="../drawings/vmlDrawing44.vml"/><Relationship Id="rId6" Type="http://schemas.openxmlformats.org/officeDocument/2006/relationships/image" Target="../media/image178.wmf"/><Relationship Id="rId5" Type="http://schemas.openxmlformats.org/officeDocument/2006/relationships/oleObject" Target="../embeddings/oleObject94.bin"/><Relationship Id="rId4" Type="http://schemas.openxmlformats.org/officeDocument/2006/relationships/image" Target="../media/image177.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2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0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02.xml"/></Relationships>
</file>

<file path=ppt/slides/_rels/slide13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26.xml"/><Relationship Id="rId1" Type="http://schemas.openxmlformats.org/officeDocument/2006/relationships/vmlDrawing" Target="../drawings/vmlDrawing45.vml"/><Relationship Id="rId6" Type="http://schemas.openxmlformats.org/officeDocument/2006/relationships/image" Target="../media/image181.wmf"/><Relationship Id="rId5" Type="http://schemas.openxmlformats.org/officeDocument/2006/relationships/oleObject" Target="../embeddings/oleObject95.bin"/><Relationship Id="rId4" Type="http://schemas.openxmlformats.org/officeDocument/2006/relationships/image" Target="../media/image183.png"/></Relationships>
</file>

<file path=ppt/slides/_rels/slide13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3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38.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20.wmf"/><Relationship Id="rId5" Type="http://schemas.openxmlformats.org/officeDocument/2006/relationships/oleObject" Target="../embeddings/oleObject10.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23.w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25.wmf"/><Relationship Id="rId4"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6.xml"/><Relationship Id="rId1" Type="http://schemas.openxmlformats.org/officeDocument/2006/relationships/vmlDrawing" Target="../drawings/vmlDrawing12.vml"/><Relationship Id="rId5" Type="http://schemas.openxmlformats.org/officeDocument/2006/relationships/image" Target="../media/image28.w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6.xml"/><Relationship Id="rId1" Type="http://schemas.openxmlformats.org/officeDocument/2006/relationships/vmlDrawing" Target="../drawings/vmlDrawing13.vml"/><Relationship Id="rId4" Type="http://schemas.openxmlformats.org/officeDocument/2006/relationships/image" Target="../media/image30.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vmlDrawing" Target="../drawings/vmlDrawing14.v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56.xml"/><Relationship Id="rId1" Type="http://schemas.openxmlformats.org/officeDocument/2006/relationships/vmlDrawing" Target="../drawings/vmlDrawing15.vml"/><Relationship Id="rId6" Type="http://schemas.openxmlformats.org/officeDocument/2006/relationships/image" Target="../media/image34.wmf"/><Relationship Id="rId5" Type="http://schemas.openxmlformats.org/officeDocument/2006/relationships/oleObject" Target="../embeddings/oleObject19.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21.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6.xml"/><Relationship Id="rId1" Type="http://schemas.openxmlformats.org/officeDocument/2006/relationships/vmlDrawing" Target="../drawings/vmlDrawing16.vml"/><Relationship Id="rId4" Type="http://schemas.openxmlformats.org/officeDocument/2006/relationships/image" Target="../media/image37.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40.png"/><Relationship Id="rId2" Type="http://schemas.openxmlformats.org/officeDocument/2006/relationships/slideLayout" Target="../slideLayouts/slideLayout57.xml"/><Relationship Id="rId1" Type="http://schemas.openxmlformats.org/officeDocument/2006/relationships/vmlDrawing" Target="../drawings/vmlDrawing17.vml"/><Relationship Id="rId6" Type="http://schemas.openxmlformats.org/officeDocument/2006/relationships/image" Target="../media/image39.wmf"/><Relationship Id="rId5" Type="http://schemas.openxmlformats.org/officeDocument/2006/relationships/oleObject" Target="../embeddings/oleObject24.bin"/><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30.bin"/><Relationship Id="rId18" Type="http://schemas.openxmlformats.org/officeDocument/2006/relationships/image" Target="../media/image49.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46.wmf"/><Relationship Id="rId17" Type="http://schemas.openxmlformats.org/officeDocument/2006/relationships/oleObject" Target="../embeddings/oleObject32.bin"/><Relationship Id="rId2" Type="http://schemas.openxmlformats.org/officeDocument/2006/relationships/slideLayout" Target="../slideLayouts/slideLayout7.xml"/><Relationship Id="rId16" Type="http://schemas.openxmlformats.org/officeDocument/2006/relationships/image" Target="../media/image48.wmf"/><Relationship Id="rId1" Type="http://schemas.openxmlformats.org/officeDocument/2006/relationships/vmlDrawing" Target="../drawings/vmlDrawing18.vml"/><Relationship Id="rId6" Type="http://schemas.openxmlformats.org/officeDocument/2006/relationships/image" Target="../media/image43.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45.wmf"/><Relationship Id="rId4" Type="http://schemas.openxmlformats.org/officeDocument/2006/relationships/image" Target="../media/image42.wmf"/><Relationship Id="rId9" Type="http://schemas.openxmlformats.org/officeDocument/2006/relationships/oleObject" Target="../embeddings/oleObject28.bin"/><Relationship Id="rId14" Type="http://schemas.openxmlformats.org/officeDocument/2006/relationships/image" Target="../media/image47.wmf"/></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84.xml"/><Relationship Id="rId1" Type="http://schemas.openxmlformats.org/officeDocument/2006/relationships/vmlDrawing" Target="../drawings/vmlDrawing19.vml"/><Relationship Id="rId5" Type="http://schemas.openxmlformats.org/officeDocument/2006/relationships/image" Target="../media/image54.wmf"/><Relationship Id="rId4" Type="http://schemas.openxmlformats.org/officeDocument/2006/relationships/oleObject" Target="../embeddings/oleObject33.bin"/></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85.xml"/><Relationship Id="rId1" Type="http://schemas.openxmlformats.org/officeDocument/2006/relationships/vmlDrawing" Target="../drawings/vmlDrawing20.vml"/><Relationship Id="rId5" Type="http://schemas.openxmlformats.org/officeDocument/2006/relationships/image" Target="../media/image56.wmf"/><Relationship Id="rId4" Type="http://schemas.openxmlformats.org/officeDocument/2006/relationships/oleObject" Target="../embeddings/oleObject34.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slideLayout" Target="../slideLayouts/slideLayout112.xml"/><Relationship Id="rId1" Type="http://schemas.openxmlformats.org/officeDocument/2006/relationships/vmlDrawing" Target="../drawings/vmlDrawing21.vml"/><Relationship Id="rId6" Type="http://schemas.openxmlformats.org/officeDocument/2006/relationships/image" Target="../media/image59.wmf"/><Relationship Id="rId5" Type="http://schemas.openxmlformats.org/officeDocument/2006/relationships/oleObject" Target="../embeddings/oleObject36.bin"/><Relationship Id="rId4" Type="http://schemas.openxmlformats.org/officeDocument/2006/relationships/image" Target="../media/image58.wmf"/></Relationships>
</file>

<file path=ppt/slides/_rels/slide41.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110.xml"/><Relationship Id="rId1" Type="http://schemas.openxmlformats.org/officeDocument/2006/relationships/vmlDrawing" Target="../drawings/vmlDrawing22.vml"/><Relationship Id="rId6" Type="http://schemas.openxmlformats.org/officeDocument/2006/relationships/image" Target="../media/image62.wmf"/><Relationship Id="rId5" Type="http://schemas.openxmlformats.org/officeDocument/2006/relationships/oleObject" Target="../embeddings/oleObject39.bin"/><Relationship Id="rId10" Type="http://schemas.openxmlformats.org/officeDocument/2006/relationships/image" Target="../media/image64.wmf"/><Relationship Id="rId4" Type="http://schemas.openxmlformats.org/officeDocument/2006/relationships/image" Target="../media/image61.wmf"/><Relationship Id="rId9" Type="http://schemas.openxmlformats.org/officeDocument/2006/relationships/oleObject" Target="../embeddings/oleObject41.bin"/></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10.xml"/><Relationship Id="rId1" Type="http://schemas.openxmlformats.org/officeDocument/2006/relationships/vmlDrawing" Target="../drawings/vmlDrawing23.vml"/><Relationship Id="rId6" Type="http://schemas.openxmlformats.org/officeDocument/2006/relationships/image" Target="../media/image67.wmf"/><Relationship Id="rId5" Type="http://schemas.openxmlformats.org/officeDocument/2006/relationships/oleObject" Target="../embeddings/oleObject43.bin"/><Relationship Id="rId4" Type="http://schemas.openxmlformats.org/officeDocument/2006/relationships/image" Target="../media/image66.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108.xml"/><Relationship Id="rId1" Type="http://schemas.openxmlformats.org/officeDocument/2006/relationships/vmlDrawing" Target="../drawings/vmlDrawing24.vml"/><Relationship Id="rId6" Type="http://schemas.openxmlformats.org/officeDocument/2006/relationships/image" Target="../media/image70.wmf"/><Relationship Id="rId5" Type="http://schemas.openxmlformats.org/officeDocument/2006/relationships/oleObject" Target="../embeddings/oleObject45.bin"/><Relationship Id="rId10" Type="http://schemas.openxmlformats.org/officeDocument/2006/relationships/image" Target="../media/image72.wmf"/><Relationship Id="rId4" Type="http://schemas.openxmlformats.org/officeDocument/2006/relationships/image" Target="../media/image69.wmf"/><Relationship Id="rId9" Type="http://schemas.openxmlformats.org/officeDocument/2006/relationships/oleObject" Target="../embeddings/oleObject47.bin"/></Relationships>
</file>

<file path=ppt/slides/_rels/slide48.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48.bin"/><Relationship Id="rId7" Type="http://schemas.openxmlformats.org/officeDocument/2006/relationships/oleObject" Target="../embeddings/oleObject50.bin"/><Relationship Id="rId2" Type="http://schemas.openxmlformats.org/officeDocument/2006/relationships/slideLayout" Target="../slideLayouts/slideLayout112.xml"/><Relationship Id="rId1" Type="http://schemas.openxmlformats.org/officeDocument/2006/relationships/vmlDrawing" Target="../drawings/vmlDrawing25.vml"/><Relationship Id="rId6" Type="http://schemas.openxmlformats.org/officeDocument/2006/relationships/image" Target="../media/image74.wmf"/><Relationship Id="rId5" Type="http://schemas.openxmlformats.org/officeDocument/2006/relationships/oleObject" Target="../embeddings/oleObject49.bin"/><Relationship Id="rId4" Type="http://schemas.openxmlformats.org/officeDocument/2006/relationships/image" Target="../media/image73.wmf"/></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08.xml"/><Relationship Id="rId1" Type="http://schemas.openxmlformats.org/officeDocument/2006/relationships/vmlDrawing" Target="../drawings/vmlDrawing26.vml"/><Relationship Id="rId4" Type="http://schemas.openxmlformats.org/officeDocument/2006/relationships/image" Target="../media/image81.wmf"/></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12.xml"/><Relationship Id="rId1" Type="http://schemas.openxmlformats.org/officeDocument/2006/relationships/vmlDrawing" Target="../drawings/vmlDrawing27.vml"/><Relationship Id="rId4" Type="http://schemas.openxmlformats.org/officeDocument/2006/relationships/image" Target="../media/image92.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12.xml"/><Relationship Id="rId1" Type="http://schemas.openxmlformats.org/officeDocument/2006/relationships/vmlDrawing" Target="../drawings/vmlDrawing28.vml"/><Relationship Id="rId6" Type="http://schemas.openxmlformats.org/officeDocument/2006/relationships/image" Target="../media/image94.wmf"/><Relationship Id="rId5" Type="http://schemas.openxmlformats.org/officeDocument/2006/relationships/oleObject" Target="../embeddings/oleObject54.bin"/><Relationship Id="rId4" Type="http://schemas.openxmlformats.org/officeDocument/2006/relationships/image" Target="../media/image93.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3.xml"/><Relationship Id="rId7" Type="http://schemas.openxmlformats.org/officeDocument/2006/relationships/image" Target="../media/image96.wmf"/><Relationship Id="rId2" Type="http://schemas.openxmlformats.org/officeDocument/2006/relationships/slideLayout" Target="../slideLayouts/slideLayout112.xml"/><Relationship Id="rId1" Type="http://schemas.openxmlformats.org/officeDocument/2006/relationships/vmlDrawing" Target="../drawings/vmlDrawing29.vml"/><Relationship Id="rId6" Type="http://schemas.openxmlformats.org/officeDocument/2006/relationships/oleObject" Target="../embeddings/oleObject56.bin"/><Relationship Id="rId11" Type="http://schemas.openxmlformats.org/officeDocument/2006/relationships/image" Target="../media/image98.wmf"/><Relationship Id="rId5" Type="http://schemas.openxmlformats.org/officeDocument/2006/relationships/image" Target="../media/image95.w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97.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12.xml"/><Relationship Id="rId1" Type="http://schemas.openxmlformats.org/officeDocument/2006/relationships/vmlDrawing" Target="../drawings/vmlDrawing30.vml"/><Relationship Id="rId6" Type="http://schemas.openxmlformats.org/officeDocument/2006/relationships/image" Target="../media/image100.wmf"/><Relationship Id="rId5" Type="http://schemas.openxmlformats.org/officeDocument/2006/relationships/oleObject" Target="../embeddings/oleObject60.bin"/><Relationship Id="rId4" Type="http://schemas.openxmlformats.org/officeDocument/2006/relationships/image" Target="../media/image99.wmf"/></Relationships>
</file>

<file path=ppt/slides/_rels/slide69.xml.rels><?xml version="1.0" encoding="UTF-8" standalone="yes"?>
<Relationships xmlns="http://schemas.openxmlformats.org/package/2006/relationships"><Relationship Id="rId8" Type="http://schemas.openxmlformats.org/officeDocument/2006/relationships/image" Target="../media/image103.wmf"/><Relationship Id="rId13" Type="http://schemas.openxmlformats.org/officeDocument/2006/relationships/oleObject" Target="../embeddings/oleObject66.bin"/><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105.wmf"/><Relationship Id="rId2" Type="http://schemas.openxmlformats.org/officeDocument/2006/relationships/slideLayout" Target="../slideLayouts/slideLayout112.xml"/><Relationship Id="rId1" Type="http://schemas.openxmlformats.org/officeDocument/2006/relationships/vmlDrawing" Target="../drawings/vmlDrawing31.vml"/><Relationship Id="rId6" Type="http://schemas.openxmlformats.org/officeDocument/2006/relationships/image" Target="../media/image102.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104.wmf"/><Relationship Id="rId4" Type="http://schemas.openxmlformats.org/officeDocument/2006/relationships/image" Target="../media/image101.wmf"/><Relationship Id="rId9" Type="http://schemas.openxmlformats.org/officeDocument/2006/relationships/oleObject" Target="../embeddings/oleObject64.bin"/><Relationship Id="rId14" Type="http://schemas.openxmlformats.org/officeDocument/2006/relationships/image" Target="../media/image106.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7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xml"/><Relationship Id="rId1" Type="http://schemas.openxmlformats.org/officeDocument/2006/relationships/slideLayout" Target="../slideLayouts/slideLayout113.xml"/><Relationship Id="rId4" Type="http://schemas.openxmlformats.org/officeDocument/2006/relationships/image" Target="../media/image10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xml"/><Relationship Id="rId1" Type="http://schemas.openxmlformats.org/officeDocument/2006/relationships/slideLayout" Target="../slideLayouts/slideLayout147.xml"/><Relationship Id="rId4" Type="http://schemas.openxmlformats.org/officeDocument/2006/relationships/image" Target="../media/image112.emf"/></Relationships>
</file>

<file path=ppt/slides/_rels/slide7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7.xml"/><Relationship Id="rId1" Type="http://schemas.openxmlformats.org/officeDocument/2006/relationships/slideLayout" Target="../slideLayouts/slideLayout147.xml"/><Relationship Id="rId4" Type="http://schemas.openxmlformats.org/officeDocument/2006/relationships/image" Target="../media/image114.emf"/></Relationships>
</file>

<file path=ppt/slides/_rels/slide7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8.xml"/><Relationship Id="rId1" Type="http://schemas.openxmlformats.org/officeDocument/2006/relationships/slideLayout" Target="../slideLayouts/slideLayout147.xml"/><Relationship Id="rId4" Type="http://schemas.openxmlformats.org/officeDocument/2006/relationships/image" Target="../media/image116.emf"/></Relationships>
</file>

<file path=ppt/slides/_rels/slide7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9.xml"/><Relationship Id="rId1" Type="http://schemas.openxmlformats.org/officeDocument/2006/relationships/slideLayout" Target="../slideLayouts/slideLayout147.xml"/><Relationship Id="rId4" Type="http://schemas.openxmlformats.org/officeDocument/2006/relationships/image" Target="../media/image118.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0.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80.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0.xml"/><Relationship Id="rId1" Type="http://schemas.openxmlformats.org/officeDocument/2006/relationships/slideLayout" Target="../slideLayouts/slideLayout147.xml"/><Relationship Id="rId4" Type="http://schemas.openxmlformats.org/officeDocument/2006/relationships/image" Target="../media/image120.emf"/></Relationships>
</file>

<file path=ppt/slides/_rels/slide8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1.xml"/><Relationship Id="rId1" Type="http://schemas.openxmlformats.org/officeDocument/2006/relationships/slideLayout" Target="../slideLayouts/slideLayout147.xml"/><Relationship Id="rId4" Type="http://schemas.openxmlformats.org/officeDocument/2006/relationships/image" Target="../media/image122.emf"/></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169.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notesSlide" Target="../notesSlides/notesSlide13.xml"/><Relationship Id="rId7" Type="http://schemas.openxmlformats.org/officeDocument/2006/relationships/image" Target="../media/image124.wmf"/><Relationship Id="rId2" Type="http://schemas.openxmlformats.org/officeDocument/2006/relationships/slideLayout" Target="../slideLayouts/slideLayout170.xml"/><Relationship Id="rId1" Type="http://schemas.openxmlformats.org/officeDocument/2006/relationships/vmlDrawing" Target="../drawings/vmlDrawing32.vml"/><Relationship Id="rId6" Type="http://schemas.openxmlformats.org/officeDocument/2006/relationships/oleObject" Target="../embeddings/oleObject67.bin"/><Relationship Id="rId5" Type="http://schemas.openxmlformats.org/officeDocument/2006/relationships/image" Target="../media/image123.png"/><Relationship Id="rId4" Type="http://schemas.openxmlformats.org/officeDocument/2006/relationships/image" Target="../media/image126.emf"/><Relationship Id="rId9" Type="http://schemas.openxmlformats.org/officeDocument/2006/relationships/image" Target="../media/image125.wmf"/></Relationships>
</file>

<file path=ppt/slides/_rels/slide8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4.xml"/><Relationship Id="rId1" Type="http://schemas.openxmlformats.org/officeDocument/2006/relationships/slideLayout" Target="../slideLayouts/slideLayout170.xml"/><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5.xml"/><Relationship Id="rId1" Type="http://schemas.openxmlformats.org/officeDocument/2006/relationships/slideLayout" Target="../slideLayouts/slideLayout170.xml"/><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170.xml"/></Relationships>
</file>

<file path=ppt/slides/_rels/slide8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7.xml"/><Relationship Id="rId1" Type="http://schemas.openxmlformats.org/officeDocument/2006/relationships/slideLayout" Target="../slideLayouts/slideLayout170.xml"/></Relationships>
</file>

<file path=ppt/slides/_rels/slide88.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8.xml"/><Relationship Id="rId1" Type="http://schemas.openxmlformats.org/officeDocument/2006/relationships/slideLayout" Target="../slideLayouts/slideLayout170.xml"/></Relationships>
</file>

<file path=ppt/slides/_rels/slide8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9.xml"/><Relationship Id="rId1" Type="http://schemas.openxmlformats.org/officeDocument/2006/relationships/slideLayout" Target="../slideLayouts/slideLayout170.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0.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90.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59.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7.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7.xml"/></Relationships>
</file>

<file path=ppt/slides/_rels/slide9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52.xml"/></Relationships>
</file>

<file path=ppt/slides/_rels/slide9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52.xml"/></Relationships>
</file>

<file path=ppt/slides/_rels/slide9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152.xml"/></Relationships>
</file>

<file path=ppt/slides/_rels/slide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47.xml"/><Relationship Id="rId1" Type="http://schemas.openxmlformats.org/officeDocument/2006/relationships/vmlDrawing" Target="../drawings/vmlDrawing33.vml"/><Relationship Id="rId5" Type="http://schemas.openxmlformats.org/officeDocument/2006/relationships/image" Target="../media/image138.wmf"/><Relationship Id="rId4" Type="http://schemas.openxmlformats.org/officeDocument/2006/relationships/oleObject" Target="../embeddings/oleObject69.bin"/></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151.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Motivations</a:t>
            </a:r>
            <a:endParaRPr lang="en-US" dirty="0"/>
          </a:p>
        </p:txBody>
      </p:sp>
      <p:sp>
        <p:nvSpPr>
          <p:cNvPr id="5" name="Content Placeholder 4"/>
          <p:cNvSpPr>
            <a:spLocks noGrp="1"/>
          </p:cNvSpPr>
          <p:nvPr>
            <p:ph idx="1"/>
          </p:nvPr>
        </p:nvSpPr>
        <p:spPr/>
        <p:txBody>
          <a:bodyPr/>
          <a:lstStyle/>
          <a:p>
            <a:r>
              <a:rPr lang="en-US" dirty="0" smtClean="0"/>
              <a:t>Several problems have remained virtually immune to solution by standard GFD:</a:t>
            </a:r>
          </a:p>
          <a:p>
            <a:pPr lvl="1"/>
            <a:r>
              <a:rPr lang="en-US" dirty="0"/>
              <a:t> </a:t>
            </a:r>
            <a:r>
              <a:rPr lang="en-US" dirty="0" smtClean="0"/>
              <a:t>Tropical Cyclogenesis</a:t>
            </a:r>
          </a:p>
          <a:p>
            <a:pPr lvl="1"/>
            <a:r>
              <a:rPr lang="en-US" dirty="0" smtClean="0"/>
              <a:t> The Madden-Julian Oscillation</a:t>
            </a:r>
          </a:p>
          <a:p>
            <a:pPr lvl="1"/>
            <a:r>
              <a:rPr lang="en-US" dirty="0"/>
              <a:t> </a:t>
            </a:r>
            <a:r>
              <a:rPr lang="en-US" dirty="0" smtClean="0"/>
              <a:t>Relative stability of the climate of the tropics</a:t>
            </a:r>
          </a:p>
          <a:p>
            <a:r>
              <a:rPr lang="en-US" dirty="0" smtClean="0"/>
              <a:t>Indications that these may depend on the nature of radiative transfer and its interaction with clouds and water vapor, whose distribution depends in part on dynamics</a:t>
            </a:r>
            <a:endParaRPr lang="en-US" dirty="0"/>
          </a:p>
        </p:txBody>
      </p:sp>
    </p:spTree>
    <p:extLst>
      <p:ext uri="{BB962C8B-B14F-4D97-AF65-F5344CB8AC3E}">
        <p14:creationId xmlns:p14="http://schemas.microsoft.com/office/powerpoint/2010/main" val="102628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C:\Documents and Settings\Kerry Emanuel\My Documents\CLASS\CLIMATE\molecular_modes.jpg"/>
          <p:cNvPicPr>
            <a:picLocks noChangeAspect="1" noChangeArrowheads="1"/>
          </p:cNvPicPr>
          <p:nvPr/>
        </p:nvPicPr>
        <p:blipFill>
          <a:blip r:embed="rId2" cstate="print"/>
          <a:srcRect/>
          <a:stretch>
            <a:fillRect/>
          </a:stretch>
        </p:blipFill>
        <p:spPr bwMode="auto">
          <a:xfrm>
            <a:off x="2270125" y="0"/>
            <a:ext cx="4602163" cy="6858000"/>
          </a:xfrm>
          <a:prstGeom prst="rect">
            <a:avLst/>
          </a:prstGeom>
          <a:noFill/>
          <a:ln w="9525">
            <a:noFill/>
            <a:miter lim="800000"/>
            <a:headEnd/>
            <a:tailEnd/>
          </a:ln>
        </p:spPr>
      </p:pic>
    </p:spTree>
    <p:extLst>
      <p:ext uri="{BB962C8B-B14F-4D97-AF65-F5344CB8AC3E}">
        <p14:creationId xmlns:p14="http://schemas.microsoft.com/office/powerpoint/2010/main" val="25050338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534400" cy="4031873"/>
          </a:xfrm>
          <a:prstGeom prst="rect">
            <a:avLst/>
          </a:prstGeom>
          <a:noFill/>
        </p:spPr>
        <p:txBody>
          <a:bodyPr wrap="square" rtlCol="0">
            <a:spAutoFit/>
          </a:bodyPr>
          <a:lstStyle/>
          <a:p>
            <a:pPr algn="ctr"/>
            <a:r>
              <a:rPr lang="en-US" sz="3200" b="1" dirty="0" smtClean="0">
                <a:solidFill>
                  <a:srgbClr val="0033CC"/>
                </a:solidFill>
                <a:effectLst>
                  <a:outerShdw blurRad="38100" dist="38100" dir="2700000" algn="tl">
                    <a:srgbClr val="000000">
                      <a:alpha val="43137"/>
                    </a:srgbClr>
                  </a:outerShdw>
                </a:effectLst>
              </a:rPr>
              <a:t>Note:</a:t>
            </a:r>
            <a:r>
              <a:rPr lang="en-US" sz="3200" b="1" dirty="0" smtClean="0">
                <a:solidFill>
                  <a:srgbClr val="0033CC"/>
                </a:solidFill>
              </a:rPr>
              <a:t>  </a:t>
            </a:r>
          </a:p>
          <a:p>
            <a:pPr algn="ctr"/>
            <a:r>
              <a:rPr lang="en-US" sz="3200" b="1" dirty="0" smtClean="0">
                <a:solidFill>
                  <a:srgbClr val="0033CC"/>
                </a:solidFill>
              </a:rPr>
              <a:t>Once cluster forms, it is strongly maintained by intense negative OLR anomaly associated with central dense overcast. But cloud feedbacks are NOT important in instigating the instability. This leads to strong hysteresis in the radiative-convective system</a:t>
            </a:r>
            <a:endParaRPr lang="en-US" sz="3200" b="1" dirty="0">
              <a:solidFill>
                <a:srgbClr val="0033CC"/>
              </a:solidFill>
            </a:endParaRPr>
          </a:p>
        </p:txBody>
      </p:sp>
    </p:spTree>
    <p:extLst>
      <p:ext uri="{BB962C8B-B14F-4D97-AF65-F5344CB8AC3E}">
        <p14:creationId xmlns:p14="http://schemas.microsoft.com/office/powerpoint/2010/main" val="10782352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37" name="Picture 1" descr="C:\Users\Kerry\Documents\Papers\RCInstability\Figure6.png"/>
          <p:cNvPicPr>
            <a:picLocks noChangeAspect="1" noChangeArrowheads="1"/>
          </p:cNvPicPr>
          <p:nvPr/>
        </p:nvPicPr>
        <p:blipFill>
          <a:blip r:embed="rId2" cstate="print"/>
          <a:srcRect/>
          <a:stretch>
            <a:fillRect/>
          </a:stretch>
        </p:blipFill>
        <p:spPr bwMode="auto">
          <a:xfrm>
            <a:off x="1524000" y="1143000"/>
            <a:ext cx="7050087" cy="4548187"/>
          </a:xfrm>
          <a:prstGeom prst="rect">
            <a:avLst/>
          </a:prstGeom>
          <a:noFill/>
        </p:spPr>
      </p:pic>
      <p:sp>
        <p:nvSpPr>
          <p:cNvPr id="5" name="TextBox 4"/>
          <p:cNvSpPr txBox="1"/>
          <p:nvPr/>
        </p:nvSpPr>
        <p:spPr>
          <a:xfrm>
            <a:off x="457200" y="228600"/>
            <a:ext cx="8077200" cy="523220"/>
          </a:xfrm>
          <a:prstGeom prst="rect">
            <a:avLst/>
          </a:prstGeom>
          <a:noFill/>
        </p:spPr>
        <p:txBody>
          <a:bodyPr wrap="square" rtlCol="0">
            <a:spAutoFit/>
          </a:bodyPr>
          <a:lstStyle/>
          <a:p>
            <a:pPr algn="ctr"/>
            <a:r>
              <a:rPr lang="en-US" sz="2800" dirty="0" smtClean="0">
                <a:solidFill>
                  <a:srgbClr val="0033CC"/>
                </a:solidFill>
              </a:rPr>
              <a:t>Hypothesized Subcritical Bifurcation</a:t>
            </a:r>
            <a:endParaRPr lang="en-US" sz="2800" dirty="0">
              <a:solidFill>
                <a:srgbClr val="0033CC"/>
              </a:solidFill>
            </a:endParaRPr>
          </a:p>
        </p:txBody>
      </p:sp>
      <p:sp>
        <p:nvSpPr>
          <p:cNvPr id="6" name="TextBox 5"/>
          <p:cNvSpPr txBox="1"/>
          <p:nvPr/>
        </p:nvSpPr>
        <p:spPr>
          <a:xfrm>
            <a:off x="0" y="2133600"/>
            <a:ext cx="1752600" cy="646331"/>
          </a:xfrm>
          <a:prstGeom prst="rect">
            <a:avLst/>
          </a:prstGeom>
          <a:noFill/>
        </p:spPr>
        <p:txBody>
          <a:bodyPr wrap="square" rtlCol="0">
            <a:spAutoFit/>
          </a:bodyPr>
          <a:lstStyle/>
          <a:p>
            <a:pPr algn="ctr"/>
            <a:r>
              <a:rPr lang="en-US" dirty="0" smtClean="0">
                <a:solidFill>
                  <a:srgbClr val="0033CC"/>
                </a:solidFill>
              </a:rPr>
              <a:t>Clustering metric</a:t>
            </a:r>
            <a:endParaRPr lang="en-US" dirty="0">
              <a:solidFill>
                <a:srgbClr val="0033CC"/>
              </a:solidFill>
            </a:endParaRPr>
          </a:p>
        </p:txBody>
      </p:sp>
    </p:spTree>
    <p:extLst>
      <p:ext uri="{BB962C8B-B14F-4D97-AF65-F5344CB8AC3E}">
        <p14:creationId xmlns:p14="http://schemas.microsoft.com/office/powerpoint/2010/main" val="7124375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Consequences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9731568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Aggregation Dramatically Dries Atmosphere!</a:t>
            </a:r>
            <a:endParaRPr lang="en-US" sz="2800" dirty="0">
              <a:solidFill>
                <a:srgbClr val="0033CC"/>
              </a:solidFill>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1600200" y="1295400"/>
            <a:ext cx="5919716" cy="4784532"/>
          </a:xfrm>
          <a:prstGeom prst="rect">
            <a:avLst/>
          </a:prstGeom>
          <a:noFill/>
          <a:ln w="9525">
            <a:noFill/>
            <a:miter lim="800000"/>
            <a:headEnd/>
            <a:tailEnd/>
          </a:ln>
        </p:spPr>
      </p:pic>
    </p:spTree>
    <p:extLst>
      <p:ext uri="{BB962C8B-B14F-4D97-AF65-F5344CB8AC3E}">
        <p14:creationId xmlns:p14="http://schemas.microsoft.com/office/powerpoint/2010/main" val="14731520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4267200" y="381000"/>
            <a:ext cx="4267200" cy="6059424"/>
          </a:xfrm>
          <a:prstGeom prst="rect">
            <a:avLst/>
          </a:prstGeom>
          <a:noFill/>
          <a:ln w="9525">
            <a:noFill/>
            <a:miter lim="800000"/>
            <a:headEnd/>
            <a:tailEnd/>
          </a:ln>
        </p:spPr>
      </p:pic>
      <p:sp>
        <p:nvSpPr>
          <p:cNvPr id="4" name="TextBox 3"/>
          <p:cNvSpPr txBox="1"/>
          <p:nvPr/>
        </p:nvSpPr>
        <p:spPr>
          <a:xfrm>
            <a:off x="609600" y="1295400"/>
            <a:ext cx="3657600" cy="4524315"/>
          </a:xfrm>
          <a:prstGeom prst="rect">
            <a:avLst/>
          </a:prstGeom>
          <a:noFill/>
        </p:spPr>
        <p:txBody>
          <a:bodyPr wrap="square" rtlCol="0">
            <a:spAutoFit/>
          </a:bodyPr>
          <a:lstStyle/>
          <a:p>
            <a:r>
              <a:rPr lang="en-US" sz="2400" dirty="0" smtClean="0">
                <a:solidFill>
                  <a:srgbClr val="0033CC"/>
                </a:solidFill>
                <a:latin typeface="Arial" pitchFamily="34" charset="0"/>
                <a:cs typeface="Arial" pitchFamily="34" charset="0"/>
              </a:rPr>
              <a:t>Variation of tropical relative humidity profiles with a Simple Convective Aggregation Index (SCAI).</a:t>
            </a:r>
          </a:p>
          <a:p>
            <a:endParaRPr lang="en-US" sz="2400" dirty="0" smtClean="0">
              <a:solidFill>
                <a:srgbClr val="0033CC"/>
              </a:solidFill>
              <a:latin typeface="Arial" pitchFamily="34" charset="0"/>
              <a:cs typeface="Arial" pitchFamily="34" charset="0"/>
            </a:endParaRPr>
          </a:p>
          <a:p>
            <a:r>
              <a:rPr lang="en-US" sz="2400" i="1" dirty="0" smtClean="0">
                <a:solidFill>
                  <a:srgbClr val="0033CC"/>
                </a:solidFill>
                <a:latin typeface="Arial" pitchFamily="34" charset="0"/>
                <a:cs typeface="Arial" pitchFamily="34" charset="0"/>
              </a:rPr>
              <a:t>Courtesy Isabelle Tobin, Sandrine Bony, and Remy Roca</a:t>
            </a:r>
          </a:p>
          <a:p>
            <a:endParaRPr lang="en-US" sz="2400" i="1" dirty="0" smtClean="0">
              <a:solidFill>
                <a:srgbClr val="0033CC"/>
              </a:solidFill>
              <a:latin typeface="Arial" pitchFamily="34" charset="0"/>
              <a:cs typeface="Arial" pitchFamily="34" charset="0"/>
            </a:endParaRPr>
          </a:p>
          <a:p>
            <a:r>
              <a:rPr lang="en-US" sz="2400" dirty="0" smtClean="0">
                <a:solidFill>
                  <a:srgbClr val="0033CC"/>
                </a:solidFill>
                <a:latin typeface="Arial" pitchFamily="34" charset="0"/>
                <a:cs typeface="Arial" pitchFamily="34" charset="0"/>
              </a:rPr>
              <a:t>Tobin, Bony, and Roca</a:t>
            </a:r>
            <a:r>
              <a:rPr lang="en-US" sz="2400" i="1" dirty="0" smtClean="0">
                <a:solidFill>
                  <a:srgbClr val="0033CC"/>
                </a:solidFill>
                <a:latin typeface="Arial" pitchFamily="34" charset="0"/>
                <a:cs typeface="Arial" pitchFamily="34" charset="0"/>
              </a:rPr>
              <a:t>, J. Climate, </a:t>
            </a:r>
            <a:r>
              <a:rPr lang="en-US" sz="2400" dirty="0" smtClean="0">
                <a:solidFill>
                  <a:srgbClr val="0033CC"/>
                </a:solidFill>
                <a:latin typeface="Arial" pitchFamily="34" charset="0"/>
                <a:cs typeface="Arial" pitchFamily="34" charset="0"/>
              </a:rPr>
              <a:t>2012</a:t>
            </a:r>
            <a:endParaRPr lang="en-US" sz="24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28172974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Hypothesis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3795" name="Content Placeholder 2"/>
          <p:cNvSpPr>
            <a:spLocks noGrp="1"/>
          </p:cNvSpPr>
          <p:nvPr>
            <p:ph idx="1"/>
          </p:nvPr>
        </p:nvSpPr>
        <p:spPr>
          <a:xfrm>
            <a:off x="457200" y="1600200"/>
            <a:ext cx="8229600" cy="4876800"/>
          </a:xfrm>
        </p:spPr>
        <p:txBody>
          <a:bodyPr>
            <a:normAutofit/>
          </a:bodyPr>
          <a:lstStyle/>
          <a:p>
            <a:pPr>
              <a:spcAft>
                <a:spcPts val="600"/>
              </a:spcAft>
              <a:buSzPct val="60000"/>
              <a:buBlip>
                <a:blip r:embed="rId2"/>
              </a:buBlip>
            </a:pPr>
            <a:r>
              <a:rPr lang="en-US" sz="2800" dirty="0" smtClean="0">
                <a:solidFill>
                  <a:srgbClr val="0033CC"/>
                </a:solidFill>
                <a:latin typeface="Arial" pitchFamily="34" charset="0"/>
                <a:cs typeface="Arial" pitchFamily="34" charset="0"/>
              </a:rPr>
              <a:t>At high temperature, convection self-aggregates</a:t>
            </a:r>
          </a:p>
          <a:p>
            <a:pPr>
              <a:spcAft>
                <a:spcPts val="600"/>
              </a:spcAft>
              <a:buSzPct val="60000"/>
              <a:buBlip>
                <a:blip r:embed="rId2"/>
              </a:buBlip>
            </a:pPr>
            <a:r>
              <a:rPr lang="en-US" sz="2800" dirty="0" smtClean="0">
                <a:solidFill>
                  <a:srgbClr val="0033CC"/>
                </a:solidFill>
                <a:latin typeface="Arial" pitchFamily="34" charset="0"/>
                <a:cs typeface="Arial" pitchFamily="34" charset="0"/>
              </a:rPr>
              <a:t>→Horizontally averaged humidity drops dramatically</a:t>
            </a:r>
          </a:p>
          <a:p>
            <a:pPr>
              <a:spcAft>
                <a:spcPts val="600"/>
              </a:spcAft>
              <a:buSzPct val="60000"/>
              <a:buBlip>
                <a:blip r:embed="rId2"/>
              </a:buBlip>
            </a:pPr>
            <a:r>
              <a:rPr lang="en-US" sz="2800" dirty="0" smtClean="0">
                <a:solidFill>
                  <a:srgbClr val="0033CC"/>
                </a:solidFill>
                <a:latin typeface="Arial" pitchFamily="34" charset="0"/>
                <a:cs typeface="Arial" pitchFamily="34" charset="0"/>
              </a:rPr>
              <a:t>→Reduced greenhouse effect cools system</a:t>
            </a:r>
          </a:p>
          <a:p>
            <a:pPr>
              <a:spcAft>
                <a:spcPts val="600"/>
              </a:spcAft>
              <a:buSzPct val="60000"/>
              <a:buBlip>
                <a:blip r:embed="rId2"/>
              </a:buBlip>
            </a:pPr>
            <a:r>
              <a:rPr lang="en-US" sz="2800" dirty="0" smtClean="0">
                <a:solidFill>
                  <a:srgbClr val="0033CC"/>
                </a:solidFill>
                <a:latin typeface="Arial" pitchFamily="34" charset="0"/>
                <a:cs typeface="Arial" pitchFamily="34" charset="0"/>
              </a:rPr>
              <a:t>→Convection disaggregates</a:t>
            </a:r>
          </a:p>
          <a:p>
            <a:pPr>
              <a:spcAft>
                <a:spcPts val="600"/>
              </a:spcAft>
              <a:buSzPct val="60000"/>
              <a:buBlip>
                <a:blip r:embed="rId2"/>
              </a:buBlip>
            </a:pPr>
            <a:r>
              <a:rPr lang="en-US" sz="2800" dirty="0" smtClean="0">
                <a:solidFill>
                  <a:srgbClr val="0033CC"/>
                </a:solidFill>
                <a:latin typeface="Arial" pitchFamily="34" charset="0"/>
                <a:cs typeface="Arial" pitchFamily="34" charset="0"/>
              </a:rPr>
              <a:t>→Humidity increases, system warms</a:t>
            </a:r>
          </a:p>
          <a:p>
            <a:pPr>
              <a:spcAft>
                <a:spcPts val="600"/>
              </a:spcAft>
              <a:buSzPct val="60000"/>
              <a:buBlip>
                <a:blip r:embed="rId2"/>
              </a:buBlip>
            </a:pPr>
            <a:r>
              <a:rPr lang="en-US" sz="2800" dirty="0" smtClean="0">
                <a:solidFill>
                  <a:srgbClr val="0033CC"/>
                </a:solidFill>
                <a:latin typeface="Arial" pitchFamily="34" charset="0"/>
                <a:cs typeface="Arial" pitchFamily="34" charset="0"/>
              </a:rPr>
              <a:t>→System wants to be near phase transition to aggregated state</a:t>
            </a:r>
          </a:p>
        </p:txBody>
      </p:sp>
    </p:spTree>
    <p:extLst>
      <p:ext uri="{BB962C8B-B14F-4D97-AF65-F5344CB8AC3E}">
        <p14:creationId xmlns:p14="http://schemas.microsoft.com/office/powerpoint/2010/main" val="3491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blinds(horizontal)">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blinds(horizontal)">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blinds(horizontal)">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blinds(horizontal)">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Recipe for Self-Organized Criticality</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(First proposed by David Neelin, but by different mechanism)</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4819" name="Content Placeholder 2"/>
          <p:cNvSpPr>
            <a:spLocks noGrp="1"/>
          </p:cNvSpPr>
          <p:nvPr>
            <p:ph idx="1"/>
          </p:nvPr>
        </p:nvSpPr>
        <p:spPr>
          <a:xfrm>
            <a:off x="457200" y="2819400"/>
            <a:ext cx="8229600" cy="3200400"/>
          </a:xfrm>
        </p:spPr>
        <p:txBody>
          <a:bodyPr/>
          <a:lstStyle/>
          <a:p>
            <a:pPr>
              <a:buSzPct val="65000"/>
              <a:buBlip>
                <a:blip r:embed="rId2"/>
              </a:buBlip>
            </a:pPr>
            <a:r>
              <a:rPr lang="en-US" dirty="0" smtClean="0">
                <a:solidFill>
                  <a:srgbClr val="0033CC"/>
                </a:solidFill>
                <a:latin typeface="Arial" pitchFamily="34" charset="0"/>
                <a:cs typeface="Arial" pitchFamily="34" charset="0"/>
              </a:rPr>
              <a:t>System should reside near critical threshold for self-aggregation: Regulation of tropical sea surface temperature!</a:t>
            </a:r>
          </a:p>
          <a:p>
            <a:pPr>
              <a:buSzPct val="65000"/>
              <a:buBlip>
                <a:blip r:embed="rId2"/>
              </a:buBlip>
            </a:pPr>
            <a:endParaRPr lang="en-US" dirty="0" smtClean="0">
              <a:solidFill>
                <a:srgbClr val="0033CC"/>
              </a:solidFill>
              <a:latin typeface="Arial" pitchFamily="34" charset="0"/>
              <a:cs typeface="Arial" pitchFamily="34" charset="0"/>
            </a:endParaRPr>
          </a:p>
          <a:p>
            <a:pPr>
              <a:buSzPct val="65000"/>
              <a:buBlip>
                <a:blip r:embed="rId2"/>
              </a:buBlip>
            </a:pPr>
            <a:r>
              <a:rPr lang="en-US" dirty="0" smtClean="0">
                <a:solidFill>
                  <a:srgbClr val="0033CC"/>
                </a:solidFill>
                <a:latin typeface="Arial" pitchFamily="34" charset="0"/>
                <a:cs typeface="Arial" pitchFamily="34" charset="0"/>
              </a:rPr>
              <a:t>Convective cluster size should follow power law distribution</a:t>
            </a:r>
          </a:p>
        </p:txBody>
      </p:sp>
    </p:spTree>
    <p:extLst>
      <p:ext uri="{BB962C8B-B14F-4D97-AF65-F5344CB8AC3E}">
        <p14:creationId xmlns:p14="http://schemas.microsoft.com/office/powerpoint/2010/main" val="332933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linds(horizontal)">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12"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r="24808"/>
          <a:stretch>
            <a:fillRect/>
          </a:stretch>
        </p:blipFill>
        <p:spPr bwMode="auto">
          <a:xfrm>
            <a:off x="1066800" y="990600"/>
            <a:ext cx="5958888" cy="5600700"/>
          </a:xfrm>
          <a:prstGeom prst="rect">
            <a:avLst/>
          </a:prstGeom>
          <a:noFill/>
          <a:ln w="9525">
            <a:noFill/>
            <a:miter lim="800000"/>
            <a:headEnd/>
            <a:tailEnd/>
          </a:ln>
        </p:spPr>
      </p:pic>
      <p:sp>
        <p:nvSpPr>
          <p:cNvPr id="3" name="TextBox 2"/>
          <p:cNvSpPr txBox="1"/>
          <p:nvPr/>
        </p:nvSpPr>
        <p:spPr>
          <a:xfrm>
            <a:off x="1752600" y="304800"/>
            <a:ext cx="5562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on an f-plane</a:t>
            </a:r>
            <a:endParaRPr lang="en-US" sz="24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81000" y="838200"/>
            <a:ext cx="381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57200" y="3886200"/>
            <a:ext cx="381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914400"/>
            <a:ext cx="609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38200" y="3962400"/>
            <a:ext cx="6096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82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linds(horizontal)">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d:35949745-62D5-4BA5-80E6-7D219866182E@s154.bnl.gov"/>
          <p:cNvPicPr/>
          <p:nvPr/>
        </p:nvPicPr>
        <p:blipFill>
          <a:blip r:embed="rId2" r:link="rId3" cstate="print"/>
          <a:srcRect l="48333" t="44824"/>
          <a:stretch>
            <a:fillRect/>
          </a:stretch>
        </p:blipFill>
        <p:spPr bwMode="auto">
          <a:xfrm>
            <a:off x="2667000" y="1143000"/>
            <a:ext cx="5562600" cy="5410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52400" y="1524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
        <p:nvSpPr>
          <p:cNvPr id="6" name="TextBox 5"/>
          <p:cNvSpPr txBox="1"/>
          <p:nvPr/>
        </p:nvSpPr>
        <p:spPr>
          <a:xfrm>
            <a:off x="0" y="1905000"/>
            <a:ext cx="2590800" cy="523220"/>
          </a:xfrm>
          <a:prstGeom prst="rect">
            <a:avLst/>
          </a:prstGeom>
          <a:noFill/>
        </p:spPr>
        <p:txBody>
          <a:bodyPr wrap="square" rtlCol="0">
            <a:spAutoFit/>
          </a:bodyPr>
          <a:lstStyle/>
          <a:p>
            <a:pPr algn="ctr"/>
            <a:r>
              <a:rPr lang="en-US" sz="1400" dirty="0" smtClean="0">
                <a:solidFill>
                  <a:srgbClr val="0033CC"/>
                </a:solidFill>
              </a:rPr>
              <a:t>Vincent Van Gogh: Starry Night</a:t>
            </a:r>
            <a:endParaRPr lang="en-US" sz="1400" dirty="0">
              <a:solidFill>
                <a:srgbClr val="0033CC"/>
              </a:solidFill>
            </a:endParaRPr>
          </a:p>
        </p:txBody>
      </p:sp>
      <p:sp>
        <p:nvSpPr>
          <p:cNvPr id="7" name="TextBox 6"/>
          <p:cNvSpPr txBox="1"/>
          <p:nvPr/>
        </p:nvSpPr>
        <p:spPr>
          <a:xfrm>
            <a:off x="2667000" y="304800"/>
            <a:ext cx="5562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on an f-plane</a:t>
            </a:r>
            <a:endParaRPr lang="en-US" sz="24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20031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2438400" y="228600"/>
            <a:ext cx="4405373" cy="707886"/>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sz="4000" dirty="0">
                <a:solidFill>
                  <a:srgbClr val="0033CC"/>
                </a:solidFill>
                <a:effectLst>
                  <a:outerShdw blurRad="38100" dist="38100" dir="2700000" algn="tl">
                    <a:srgbClr val="C0C0C0"/>
                  </a:outerShdw>
                </a:effectLst>
                <a:latin typeface="Arial" pitchFamily="34" charset="0"/>
                <a:cs typeface="Arial" pitchFamily="34" charset="0"/>
              </a:rPr>
              <a:t>Energy Production</a:t>
            </a:r>
          </a:p>
        </p:txBody>
      </p:sp>
    </p:spTree>
    <p:extLst>
      <p:ext uri="{BB962C8B-B14F-4D97-AF65-F5344CB8AC3E}">
        <p14:creationId xmlns:p14="http://schemas.microsoft.com/office/powerpoint/2010/main" val="1635792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
          <p:cNvSpPr txBox="1">
            <a:spLocks noChangeArrowheads="1"/>
          </p:cNvSpPr>
          <p:nvPr/>
        </p:nvSpPr>
        <p:spPr bwMode="auto">
          <a:xfrm>
            <a:off x="304800" y="457200"/>
            <a:ext cx="60198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For molecules in a gas:</a:t>
            </a:r>
          </a:p>
        </p:txBody>
      </p:sp>
      <p:graphicFrame>
        <p:nvGraphicFramePr>
          <p:cNvPr id="9218" name="Object 3"/>
          <p:cNvGraphicFramePr>
            <a:graphicFrameLocks noChangeAspect="1"/>
          </p:cNvGraphicFramePr>
          <p:nvPr/>
        </p:nvGraphicFramePr>
        <p:xfrm>
          <a:off x="609600" y="1143000"/>
          <a:ext cx="8077200" cy="663575"/>
        </p:xfrm>
        <a:graphic>
          <a:graphicData uri="http://schemas.openxmlformats.org/presentationml/2006/ole">
            <mc:AlternateContent xmlns:mc="http://schemas.openxmlformats.org/markup-compatibility/2006">
              <mc:Choice xmlns:v="urn:schemas-microsoft-com:vml" Requires="v">
                <p:oleObj spid="_x0000_s9237" name="Equation" r:id="rId3" imgW="2781000" imgH="228600" progId="Equation.DSMT4">
                  <p:embed/>
                </p:oleObj>
              </mc:Choice>
              <mc:Fallback>
                <p:oleObj name="Equation" r:id="rId3" imgW="27810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807720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0" name="Text Box 4"/>
          <p:cNvSpPr txBox="1">
            <a:spLocks noChangeArrowheads="1"/>
          </p:cNvSpPr>
          <p:nvPr/>
        </p:nvSpPr>
        <p:spPr bwMode="auto">
          <a:xfrm>
            <a:off x="457200" y="2286000"/>
            <a:ext cx="7543800" cy="366713"/>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srgbClr val="000000"/>
              </a:solidFill>
            </a:endParaRPr>
          </a:p>
        </p:txBody>
      </p:sp>
      <p:sp>
        <p:nvSpPr>
          <p:cNvPr id="9221" name="Text Box 5"/>
          <p:cNvSpPr txBox="1">
            <a:spLocks noChangeArrowheads="1"/>
          </p:cNvSpPr>
          <p:nvPr/>
        </p:nvSpPr>
        <p:spPr bwMode="auto">
          <a:xfrm>
            <a:off x="609600" y="1981200"/>
            <a:ext cx="7543800" cy="3987800"/>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	</a:t>
            </a:r>
            <a:r>
              <a:rPr lang="en-US" sz="2400">
                <a:solidFill>
                  <a:srgbClr val="000000"/>
                </a:solidFill>
              </a:rPr>
              <a:t>Translational energy is the kinetic energy of molecular motions in a gas, proportional to the gas temperature. Not quantized.	</a:t>
            </a:r>
          </a:p>
          <a:p>
            <a:pPr fontAlgn="base">
              <a:spcBef>
                <a:spcPct val="50000"/>
              </a:spcBef>
              <a:spcAft>
                <a:spcPct val="0"/>
              </a:spcAft>
            </a:pPr>
            <a:r>
              <a:rPr lang="en-US" sz="2400">
                <a:solidFill>
                  <a:srgbClr val="000000"/>
                </a:solidFill>
              </a:rPr>
              <a:t>	Molecules in a gas can absorb more frequencies than isolated atoms.</a:t>
            </a:r>
          </a:p>
          <a:p>
            <a:pPr fontAlgn="base">
              <a:spcBef>
                <a:spcPct val="50000"/>
              </a:spcBef>
              <a:spcAft>
                <a:spcPct val="0"/>
              </a:spcAft>
            </a:pPr>
            <a:r>
              <a:rPr lang="en-US" sz="2400">
                <a:solidFill>
                  <a:srgbClr val="000000"/>
                </a:solidFill>
              </a:rPr>
              <a:t>	Collisions between molecules can carry away energy or supply energy to interactions between matter and photons.</a:t>
            </a:r>
          </a:p>
          <a:p>
            <a:pPr fontAlgn="base">
              <a:spcBef>
                <a:spcPct val="50000"/>
              </a:spcBef>
              <a:spcAft>
                <a:spcPct val="0"/>
              </a:spcAft>
            </a:pPr>
            <a:r>
              <a:rPr lang="en-US" sz="2400" i="1">
                <a:solidFill>
                  <a:srgbClr val="000000"/>
                </a:solidFill>
              </a:rPr>
              <a:t>Natural, pressure and Doppler broadening</a:t>
            </a:r>
          </a:p>
        </p:txBody>
      </p:sp>
    </p:spTree>
    <p:extLst>
      <p:ext uri="{BB962C8B-B14F-4D97-AF65-F5344CB8AC3E}">
        <p14:creationId xmlns:p14="http://schemas.microsoft.com/office/powerpoint/2010/main" val="1511228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Inez"/>
          <p:cNvPicPr>
            <a:picLocks noGrp="1" noChangeAspect="1" noChangeArrowheads="1"/>
          </p:cNvPicPr>
          <p:nvPr>
            <p:ph/>
          </p:nvPr>
        </p:nvPicPr>
        <p:blipFill>
          <a:blip r:embed="rId3" cstate="print"/>
          <a:srcRect l="6741" t="4509" r="8989" b="6012"/>
          <a:stretch>
            <a:fillRect/>
          </a:stretch>
        </p:blipFill>
        <p:spPr>
          <a:xfrm>
            <a:off x="685800" y="685800"/>
            <a:ext cx="7391400" cy="5867400"/>
          </a:xfrm>
          <a:noFill/>
        </p:spPr>
      </p:pic>
      <p:sp>
        <p:nvSpPr>
          <p:cNvPr id="24579" name="Text Box 3"/>
          <p:cNvSpPr txBox="1">
            <a:spLocks noChangeArrowheads="1"/>
          </p:cNvSpPr>
          <p:nvPr/>
        </p:nvSpPr>
        <p:spPr bwMode="auto">
          <a:xfrm>
            <a:off x="1219200" y="228600"/>
            <a:ext cx="73152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dirty="0">
                <a:solidFill>
                  <a:srgbClr val="002060"/>
                </a:solidFill>
                <a:effectLst>
                  <a:outerShdw blurRad="38100" dist="38100" dir="2700000" algn="tl">
                    <a:srgbClr val="000000">
                      <a:alpha val="43137"/>
                    </a:srgbClr>
                  </a:outerShdw>
                </a:effectLst>
                <a:cs typeface="Arial" charset="0"/>
              </a:rPr>
              <a:t>Distribution of Entropy in Hurricane Inez, 1966</a:t>
            </a:r>
          </a:p>
        </p:txBody>
      </p:sp>
      <p:sp>
        <p:nvSpPr>
          <p:cNvPr id="24580"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prstClr val="black"/>
                </a:solidFill>
                <a:cs typeface="Arial" charset="0"/>
              </a:rPr>
              <a:t>Source: Hawkins and Imbembo, 1976</a:t>
            </a:r>
          </a:p>
        </p:txBody>
      </p:sp>
    </p:spTree>
    <p:extLst>
      <p:ext uri="{BB962C8B-B14F-4D97-AF65-F5344CB8AC3E}">
        <p14:creationId xmlns:p14="http://schemas.microsoft.com/office/powerpoint/2010/main" val="7454383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charset="0"/>
              <a:cs typeface="Arial" charset="0"/>
            </a:endParaRPr>
          </a:p>
        </p:txBody>
      </p:sp>
      <p:sp>
        <p:nvSpPr>
          <p:cNvPr id="1028" name="Rectangle 3"/>
          <p:cNvSpPr>
            <a:spLocks noGrp="1" noChangeArrowheads="1"/>
          </p:cNvSpPr>
          <p:nvPr>
            <p:ph type="title"/>
          </p:nvPr>
        </p:nvSpPr>
        <p:spPr>
          <a:xfrm>
            <a:off x="457200" y="152400"/>
            <a:ext cx="8153400" cy="1173162"/>
          </a:xfrm>
        </p:spPr>
        <p:txBody>
          <a:bodyPr/>
          <a:lstStyle/>
          <a:p>
            <a:pPr eaLnBrk="1" hangingPunct="1">
              <a:defRPr/>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Carnot Theorem:  Maximum efficiency results from a particular energy cycle:</a:t>
            </a:r>
            <a:endParaRPr lang="en-US" sz="2800" dirty="0" smtClean="0">
              <a:solidFill>
                <a:srgbClr val="002060"/>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4"/>
              </a:buBlip>
            </a:pPr>
            <a:r>
              <a:rPr lang="en-US" dirty="0" smtClean="0">
                <a:solidFill>
                  <a:srgbClr val="0033CC"/>
                </a:solidFill>
                <a:latin typeface="Arial" pitchFamily="34" charset="0"/>
                <a:cs typeface="Arial" pitchFamily="34" charset="0"/>
              </a:rPr>
              <a:t>Isothermal expansion</a:t>
            </a:r>
          </a:p>
          <a:p>
            <a:pPr eaLnBrk="1" hangingPunct="1">
              <a:buSzPct val="70000"/>
              <a:buBlip>
                <a:blip r:embed="rId4"/>
              </a:buBlip>
            </a:pPr>
            <a:r>
              <a:rPr lang="en-US" dirty="0" smtClean="0">
                <a:solidFill>
                  <a:srgbClr val="0033CC"/>
                </a:solidFill>
                <a:latin typeface="Arial" pitchFamily="34" charset="0"/>
                <a:cs typeface="Arial" pitchFamily="34" charset="0"/>
              </a:rPr>
              <a:t>Adiabatic expansion</a:t>
            </a:r>
          </a:p>
          <a:p>
            <a:pPr eaLnBrk="1" hangingPunct="1">
              <a:buSzPct val="70000"/>
              <a:buBlip>
                <a:blip r:embed="rId4"/>
              </a:buBlip>
            </a:pPr>
            <a:r>
              <a:rPr lang="en-US" dirty="0" smtClean="0">
                <a:solidFill>
                  <a:srgbClr val="0033CC"/>
                </a:solidFill>
                <a:latin typeface="Arial" pitchFamily="34" charset="0"/>
                <a:cs typeface="Arial" pitchFamily="34" charset="0"/>
              </a:rPr>
              <a:t>Isothermal compression</a:t>
            </a:r>
          </a:p>
          <a:p>
            <a:pPr eaLnBrk="1" hangingPunct="1">
              <a:buSzPct val="70000"/>
              <a:buBlip>
                <a:blip r:embed="rId4"/>
              </a:buBlip>
            </a:pPr>
            <a:r>
              <a:rPr lang="en-US" dirty="0" smtClean="0">
                <a:solidFill>
                  <a:srgbClr val="0033CC"/>
                </a:solidFill>
                <a:latin typeface="Arial" pitchFamily="34" charset="0"/>
                <a:cs typeface="Arial" pitchFamily="34" charset="0"/>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fontAlgn="base">
              <a:spcBef>
                <a:spcPct val="50000"/>
              </a:spcBef>
              <a:spcAft>
                <a:spcPct val="0"/>
              </a:spcAft>
            </a:pPr>
            <a:r>
              <a:rPr lang="en-US">
                <a:solidFill>
                  <a:srgbClr val="002060"/>
                </a:solidFill>
                <a:latin typeface="Arial" charset="0"/>
                <a:cs typeface="Arial" charset="0"/>
              </a:rPr>
              <a:t>Note:  Last leg is not adiabatic in hurricane: Air cools radiatively. But since environmental 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181600"/>
            <a:ext cx="51054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33CC"/>
                </a:solidFill>
                <a:latin typeface="Arial" charset="0"/>
                <a:cs typeface="Arial" charset="0"/>
              </a:rPr>
              <a:t>Maximum rate of </a:t>
            </a:r>
            <a:r>
              <a:rPr lang="en-US" sz="2400" dirty="0" smtClean="0">
                <a:solidFill>
                  <a:srgbClr val="0033CC"/>
                </a:solidFill>
                <a:latin typeface="Arial" charset="0"/>
                <a:cs typeface="Arial" charset="0"/>
              </a:rPr>
              <a:t>energy production:</a:t>
            </a:r>
            <a:endParaRPr lang="en-US" sz="2400" dirty="0">
              <a:solidFill>
                <a:srgbClr val="0033CC"/>
              </a:solidFill>
              <a:latin typeface="Arial" charset="0"/>
              <a:cs typeface="Arial" charset="0"/>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mc:AlternateContent xmlns:mc="http://schemas.openxmlformats.org/markup-compatibility/2006">
              <mc:Choice xmlns:v="urn:schemas-microsoft-com:vml" Requires="v">
                <p:oleObj spid="_x0000_s36868" name="Equation" r:id="rId5" imgW="850680" imgH="431640" progId="Equation.DSMT4">
                  <p:embed/>
                </p:oleObj>
              </mc:Choice>
              <mc:Fallback>
                <p:oleObj name="Equation" r:id="rId5" imgW="85068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562600"/>
                        <a:ext cx="2144713"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713202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Upper Bound on Hurricane Maximum Wind Speed:</a:t>
            </a:r>
          </a:p>
        </p:txBody>
      </p:sp>
      <p:graphicFrame>
        <p:nvGraphicFramePr>
          <p:cNvPr id="4098" name="Object 3"/>
          <p:cNvGraphicFramePr>
            <a:graphicFrameLocks noGrp="1" noChangeAspect="1"/>
          </p:cNvGraphicFramePr>
          <p:nvPr>
            <p:ph idx="1"/>
          </p:nvPr>
        </p:nvGraphicFramePr>
        <p:xfrm>
          <a:off x="1041400" y="2514600"/>
          <a:ext cx="6632575" cy="2060575"/>
        </p:xfrm>
        <a:graphic>
          <a:graphicData uri="http://schemas.openxmlformats.org/presentationml/2006/ole">
            <mc:AlternateContent xmlns:mc="http://schemas.openxmlformats.org/markup-compatibility/2006">
              <mc:Choice xmlns:v="urn:schemas-microsoft-com:vml" Requires="v">
                <p:oleObj spid="_x0000_s37892" name="Equation" r:id="rId4" imgW="3924000" imgH="1218960" progId="Equation.DSMT4">
                  <p:embed/>
                </p:oleObj>
              </mc:Choice>
              <mc:Fallback>
                <p:oleObj name="Equation" r:id="rId4" imgW="3924000" imgH="1218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2514600"/>
                        <a:ext cx="6632575" cy="206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Tree>
    <p:extLst>
      <p:ext uri="{BB962C8B-B14F-4D97-AF65-F5344CB8AC3E}">
        <p14:creationId xmlns:p14="http://schemas.microsoft.com/office/powerpoint/2010/main" val="29571516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SzPct val="70000"/>
              <a:buBlip>
                <a:blip r:embed="rId3"/>
              </a:buBlip>
            </a:pPr>
            <a:r>
              <a:rPr lang="en-US" sz="2400" dirty="0" smtClean="0">
                <a:latin typeface="Arial" pitchFamily="34" charset="0"/>
                <a:cs typeface="Arial" pitchFamily="34" charset="0"/>
              </a:rPr>
              <a:t>Modified thermodynamic efficiency:</a:t>
            </a:r>
          </a:p>
          <a:p>
            <a:pPr>
              <a:buSzPct val="70000"/>
              <a:buNone/>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Angular velocity of earth’s rotation:</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Saturation water concentration of sea surface:</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Net top-of-atmosphere upward radiative flux:</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Net upward surface radiative flux:</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Potential intensity:</a:t>
            </a:r>
          </a:p>
        </p:txBody>
      </p:sp>
      <p:graphicFrame>
        <p:nvGraphicFramePr>
          <p:cNvPr id="4" name="Object 3"/>
          <p:cNvGraphicFramePr>
            <a:graphicFrameLocks noChangeAspect="1"/>
          </p:cNvGraphicFramePr>
          <p:nvPr/>
        </p:nvGraphicFramePr>
        <p:xfrm>
          <a:off x="6019800" y="1524000"/>
          <a:ext cx="1143000" cy="719667"/>
        </p:xfrm>
        <a:graphic>
          <a:graphicData uri="http://schemas.openxmlformats.org/presentationml/2006/ole">
            <mc:AlternateContent xmlns:mc="http://schemas.openxmlformats.org/markup-compatibility/2006">
              <mc:Choice xmlns:v="urn:schemas-microsoft-com:vml" Requires="v">
                <p:oleObj spid="_x0000_s33830" name="Equation" r:id="rId4" imgW="685800" imgH="431640" progId="Equation.DSMT4">
                  <p:embed/>
                </p:oleObj>
              </mc:Choice>
              <mc:Fallback>
                <p:oleObj name="Equation" r:id="rId4" imgW="68580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24000"/>
                        <a:ext cx="1143000" cy="7196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6096000" y="2514600"/>
          <a:ext cx="381000" cy="381000"/>
        </p:xfrm>
        <a:graphic>
          <a:graphicData uri="http://schemas.openxmlformats.org/presentationml/2006/ole">
            <mc:AlternateContent xmlns:mc="http://schemas.openxmlformats.org/markup-compatibility/2006">
              <mc:Choice xmlns:v="urn:schemas-microsoft-com:vml" Requires="v">
                <p:oleObj spid="_x0000_s33831" name="Equation" r:id="rId6" imgW="164880" imgH="164880" progId="Equation.DSMT4">
                  <p:embed/>
                </p:oleObj>
              </mc:Choice>
              <mc:Fallback>
                <p:oleObj name="Equation" r:id="rId6" imgW="16488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14600"/>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7315200" y="3276600"/>
          <a:ext cx="1143000" cy="571500"/>
        </p:xfrm>
        <a:graphic>
          <a:graphicData uri="http://schemas.openxmlformats.org/presentationml/2006/ole">
            <mc:AlternateContent xmlns:mc="http://schemas.openxmlformats.org/markup-compatibility/2006">
              <mc:Choice xmlns:v="urn:schemas-microsoft-com:vml" Requires="v">
                <p:oleObj spid="_x0000_s33832" name="Equation" r:id="rId8" imgW="482400" imgH="241200" progId="Equation.DSMT4">
                  <p:embed/>
                </p:oleObj>
              </mc:Choice>
              <mc:Fallback>
                <p:oleObj name="Equation" r:id="rId8" imgW="482400" imgH="241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3276600"/>
                        <a:ext cx="1143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7162800" y="4267199"/>
          <a:ext cx="584202" cy="457201"/>
        </p:xfrm>
        <a:graphic>
          <a:graphicData uri="http://schemas.openxmlformats.org/presentationml/2006/ole">
            <mc:AlternateContent xmlns:mc="http://schemas.openxmlformats.org/markup-compatibility/2006">
              <mc:Choice xmlns:v="urn:schemas-microsoft-com:vml" Requires="v">
                <p:oleObj spid="_x0000_s33833" name="Equation" r:id="rId10" imgW="291960" imgH="228600" progId="Equation.DSMT4">
                  <p:embed/>
                </p:oleObj>
              </mc:Choice>
              <mc:Fallback>
                <p:oleObj name="Equation" r:id="rId10" imgW="29196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4267199"/>
                        <a:ext cx="584202"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7239000" y="5105400"/>
          <a:ext cx="381000" cy="489857"/>
        </p:xfrm>
        <a:graphic>
          <a:graphicData uri="http://schemas.openxmlformats.org/presentationml/2006/ole">
            <mc:AlternateContent xmlns:mc="http://schemas.openxmlformats.org/markup-compatibility/2006">
              <mc:Choice xmlns:v="urn:schemas-microsoft-com:vml" Requires="v">
                <p:oleObj spid="_x0000_s33834" name="Equation" r:id="rId12" imgW="177480" imgH="228600" progId="Equation.DSMT4">
                  <p:embed/>
                </p:oleObj>
              </mc:Choice>
              <mc:Fallback>
                <p:oleObj name="Equation" r:id="rId12" imgW="17748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5105400"/>
                        <a:ext cx="381000" cy="4898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724400" y="5791200"/>
          <a:ext cx="1981200" cy="792480"/>
        </p:xfrm>
        <a:graphic>
          <a:graphicData uri="http://schemas.openxmlformats.org/presentationml/2006/ole">
            <mc:AlternateContent xmlns:mc="http://schemas.openxmlformats.org/markup-compatibility/2006">
              <mc:Choice xmlns:v="urn:schemas-microsoft-com:vml" Requires="v">
                <p:oleObj spid="_x0000_s33835" name="Equation" r:id="rId14" imgW="1143000" imgH="457200" progId="Equation.DSMT4">
                  <p:embed/>
                </p:oleObj>
              </mc:Choice>
              <mc:Fallback>
                <p:oleObj name="Equation" r:id="rId14" imgW="1143000" imgH="457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4400" y="5791200"/>
                        <a:ext cx="1981200" cy="792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94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linds(horizontal)">
                                      <p:cBhvr>
                                        <p:cTn id="39" dur="500"/>
                                        <p:tgtEl>
                                          <p:spTgt spid="3">
                                            <p:txEl>
                                              <p:pRg st="8" end="8"/>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linds(horizont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buSzPct val="75000"/>
              <a:buNone/>
            </a:pPr>
            <a:endParaRPr lang="en-US" sz="3000" dirty="0" smtClean="0">
              <a:solidFill>
                <a:srgbClr val="0033CC"/>
              </a:solidFill>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Radius of maximum winds:</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Distance between storm centers:</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Number density: </a:t>
            </a:r>
            <a:endParaRPr lang="en-US" sz="2400" dirty="0">
              <a:latin typeface="Arial" pitchFamily="34" charset="0"/>
              <a:cs typeface="Arial" pitchFamily="34" charset="0"/>
            </a:endParaRPr>
          </a:p>
        </p:txBody>
      </p:sp>
      <p:graphicFrame>
        <p:nvGraphicFramePr>
          <p:cNvPr id="9" name="Object 8"/>
          <p:cNvGraphicFramePr>
            <a:graphicFrameLocks noChangeAspect="1"/>
          </p:cNvGraphicFramePr>
          <p:nvPr/>
        </p:nvGraphicFramePr>
        <p:xfrm>
          <a:off x="6324600" y="1981200"/>
          <a:ext cx="1066800" cy="782320"/>
        </p:xfrm>
        <a:graphic>
          <a:graphicData uri="http://schemas.openxmlformats.org/presentationml/2006/ole">
            <mc:AlternateContent xmlns:mc="http://schemas.openxmlformats.org/markup-compatibility/2006">
              <mc:Choice xmlns:v="urn:schemas-microsoft-com:vml" Requires="v">
                <p:oleObj spid="_x0000_s34836" name="Equation" r:id="rId4" imgW="571320" imgH="419040" progId="Equation.DSMT4">
                  <p:embed/>
                </p:oleObj>
              </mc:Choice>
              <mc:Fallback>
                <p:oleObj name="Equation" r:id="rId4" imgW="57132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81200"/>
                        <a:ext cx="1066800" cy="782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324600" y="2895600"/>
          <a:ext cx="1219200" cy="748632"/>
        </p:xfrm>
        <a:graphic>
          <a:graphicData uri="http://schemas.openxmlformats.org/presentationml/2006/ole">
            <mc:AlternateContent xmlns:mc="http://schemas.openxmlformats.org/markup-compatibility/2006">
              <mc:Choice xmlns:v="urn:schemas-microsoft-com:vml" Requires="v">
                <p:oleObj spid="_x0000_s34837" name="Equation" r:id="rId6" imgW="723600" imgH="444240" progId="Equation.DSMT4">
                  <p:embed/>
                </p:oleObj>
              </mc:Choice>
              <mc:Fallback>
                <p:oleObj name="Equation" r:id="rId6" imgW="723600" imgH="444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895600"/>
                        <a:ext cx="1219200" cy="748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400800" y="3810000"/>
          <a:ext cx="1047750" cy="838200"/>
        </p:xfrm>
        <a:graphic>
          <a:graphicData uri="http://schemas.openxmlformats.org/presentationml/2006/ole">
            <mc:AlternateContent xmlns:mc="http://schemas.openxmlformats.org/markup-compatibility/2006">
              <mc:Choice xmlns:v="urn:schemas-microsoft-com:vml" Requires="v">
                <p:oleObj spid="_x0000_s34838" name="Equation" r:id="rId8" imgW="571320" imgH="457200" progId="Equation.DSMT4">
                  <p:embed/>
                </p:oleObj>
              </mc:Choice>
              <mc:Fallback>
                <p:oleObj name="Equation" r:id="rId8" imgW="57132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3810000"/>
                        <a:ext cx="10477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84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23077"/>
          <a:stretch>
            <a:fillRect/>
          </a:stretch>
        </p:blipFill>
        <p:spPr bwMode="auto">
          <a:xfrm>
            <a:off x="838200" y="838200"/>
            <a:ext cx="7537938" cy="3768970"/>
          </a:xfrm>
          <a:prstGeom prst="rect">
            <a:avLst/>
          </a:prstGeom>
          <a:noFill/>
          <a:ln w="9525">
            <a:noFill/>
            <a:miter lim="800000"/>
            <a:headEnd/>
            <a:tailEnd/>
          </a:ln>
        </p:spPr>
      </p:pic>
    </p:spTree>
    <p:extLst>
      <p:ext uri="{BB962C8B-B14F-4D97-AF65-F5344CB8AC3E}">
        <p14:creationId xmlns:p14="http://schemas.microsoft.com/office/powerpoint/2010/main" val="7370032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33400" y="838200"/>
            <a:ext cx="8197757" cy="4129697"/>
          </a:xfrm>
          <a:prstGeom prst="rect">
            <a:avLst/>
          </a:prstGeom>
          <a:noFill/>
          <a:ln w="9525">
            <a:noFill/>
            <a:miter lim="800000"/>
            <a:headEnd/>
            <a:tailEnd/>
          </a:ln>
        </p:spPr>
      </p:pic>
    </p:spTree>
    <p:extLst>
      <p:ext uri="{BB962C8B-B14F-4D97-AF65-F5344CB8AC3E}">
        <p14:creationId xmlns:p14="http://schemas.microsoft.com/office/powerpoint/2010/main" val="234511124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305800" cy="2239962"/>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rPr>
              <a:t>Quasi-equilibrium Theory of Small Perturbations to Radiative-Convective Equilibrium States</a:t>
            </a:r>
          </a:p>
        </p:txBody>
      </p:sp>
      <p:sp>
        <p:nvSpPr>
          <p:cNvPr id="34819" name="Rectangle 4"/>
          <p:cNvSpPr>
            <a:spLocks noGrp="1" noChangeArrowheads="1"/>
          </p:cNvSpPr>
          <p:nvPr>
            <p:ph type="body" idx="1"/>
          </p:nvPr>
        </p:nvSpPr>
        <p:spPr>
          <a:xfrm>
            <a:off x="457200" y="2514600"/>
            <a:ext cx="7924800" cy="3611563"/>
          </a:xfrm>
        </p:spPr>
        <p:txBody>
          <a:bodyPr/>
          <a:lstStyle/>
          <a:p>
            <a:pPr eaLnBrk="1" hangingPunct="1"/>
            <a:r>
              <a:rPr lang="en-US" dirty="0" smtClean="0">
                <a:solidFill>
                  <a:srgbClr val="0070C0"/>
                </a:solidFill>
              </a:rPr>
              <a:t>See </a:t>
            </a:r>
            <a:r>
              <a:rPr lang="en-US" i="1" dirty="0" smtClean="0">
                <a:solidFill>
                  <a:srgbClr val="0070C0"/>
                </a:solidFill>
              </a:rPr>
              <a:t>Quasi-Equilibrium Dynamics of the Tropical Atmosphere </a:t>
            </a:r>
            <a:r>
              <a:rPr lang="en-US" dirty="0" smtClean="0">
                <a:solidFill>
                  <a:srgbClr val="0070C0"/>
                </a:solidFill>
              </a:rPr>
              <a:t>paper on course web site</a:t>
            </a:r>
          </a:p>
          <a:p>
            <a:pPr eaLnBrk="1" hangingPunct="1"/>
            <a:r>
              <a:rPr lang="en-US" dirty="0" smtClean="0">
                <a:solidFill>
                  <a:srgbClr val="0070C0"/>
                </a:solidFill>
              </a:rPr>
              <a:t>Free troposphere assumed to have moist adiabatic lapse rate (s* does not vary with height</a:t>
            </a:r>
          </a:p>
          <a:p>
            <a:pPr eaLnBrk="1" hangingPunct="1"/>
            <a:r>
              <a:rPr lang="en-US" dirty="0" smtClean="0">
                <a:solidFill>
                  <a:srgbClr val="0070C0"/>
                </a:solidFill>
              </a:rPr>
              <a:t>Boundary layer quasi-equilibrium applies </a:t>
            </a:r>
          </a:p>
        </p:txBody>
      </p:sp>
    </p:spTree>
    <p:extLst>
      <p:ext uri="{BB962C8B-B14F-4D97-AF65-F5344CB8AC3E}">
        <p14:creationId xmlns:p14="http://schemas.microsoft.com/office/powerpoint/2010/main" val="307226629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dirty="0" smtClean="0">
                <a:solidFill>
                  <a:srgbClr val="0033CC"/>
                </a:solidFill>
                <a:effectLst>
                  <a:outerShdw blurRad="38100" dist="38100" dir="2700000" algn="tl">
                    <a:srgbClr val="000000">
                      <a:alpha val="43137"/>
                    </a:srgbClr>
                  </a:outerShdw>
                </a:effectLst>
              </a:rPr>
              <a:t>Basis of statistical equilibrium physics</a:t>
            </a:r>
          </a:p>
        </p:txBody>
      </p:sp>
      <p:sp>
        <p:nvSpPr>
          <p:cNvPr id="35843" name="Rectangle 3"/>
          <p:cNvSpPr>
            <a:spLocks noGrp="1" noChangeArrowheads="1"/>
          </p:cNvSpPr>
          <p:nvPr>
            <p:ph type="body" idx="1"/>
          </p:nvPr>
        </p:nvSpPr>
        <p:spPr>
          <a:xfrm>
            <a:off x="457200" y="2057400"/>
            <a:ext cx="8229600" cy="4525963"/>
          </a:xfrm>
        </p:spPr>
        <p:txBody>
          <a:bodyPr/>
          <a:lstStyle/>
          <a:p>
            <a:pPr eaLnBrk="1" hangingPunct="1">
              <a:lnSpc>
                <a:spcPct val="90000"/>
              </a:lnSpc>
            </a:pPr>
            <a:r>
              <a:rPr lang="en-US" dirty="0" smtClean="0">
                <a:solidFill>
                  <a:srgbClr val="0070C0"/>
                </a:solidFill>
              </a:rPr>
              <a:t>Dates to Arakawa and Schubert (1974)</a:t>
            </a:r>
          </a:p>
          <a:p>
            <a:pPr eaLnBrk="1" hangingPunct="1">
              <a:lnSpc>
                <a:spcPct val="90000"/>
              </a:lnSpc>
            </a:pPr>
            <a:r>
              <a:rPr lang="en-US" dirty="0" smtClean="0">
                <a:solidFill>
                  <a:srgbClr val="0070C0"/>
                </a:solidFill>
              </a:rPr>
              <a:t>Analogy to continuum hypothesis: Perturbations must have space scales &gt;&gt; </a:t>
            </a:r>
            <a:r>
              <a:rPr lang="en-US" dirty="0" err="1" smtClean="0">
                <a:solidFill>
                  <a:srgbClr val="0070C0"/>
                </a:solidFill>
              </a:rPr>
              <a:t>intercloud</a:t>
            </a:r>
            <a:r>
              <a:rPr lang="en-US" dirty="0" smtClean="0">
                <a:solidFill>
                  <a:srgbClr val="0070C0"/>
                </a:solidFill>
              </a:rPr>
              <a:t> spacing</a:t>
            </a:r>
          </a:p>
          <a:p>
            <a:pPr eaLnBrk="1" hangingPunct="1">
              <a:lnSpc>
                <a:spcPct val="90000"/>
              </a:lnSpc>
            </a:pPr>
            <a:r>
              <a:rPr lang="en-US" dirty="0" smtClean="0">
                <a:solidFill>
                  <a:srgbClr val="0070C0"/>
                </a:solidFill>
              </a:rPr>
              <a:t>TKE consumption by convection ~ CAPE generation by large scale</a:t>
            </a:r>
          </a:p>
          <a:p>
            <a:pPr eaLnBrk="1" hangingPunct="1">
              <a:lnSpc>
                <a:spcPct val="90000"/>
              </a:lnSpc>
            </a:pPr>
            <a:r>
              <a:rPr lang="en-US" dirty="0" smtClean="0">
                <a:solidFill>
                  <a:srgbClr val="0070C0"/>
                </a:solidFill>
              </a:rPr>
              <a:t>Numerical models on the verge of simulating clouds + large-scale waves</a:t>
            </a:r>
          </a:p>
          <a:p>
            <a:pPr eaLnBrk="1" hangingPunct="1">
              <a:lnSpc>
                <a:spcPct val="90000"/>
              </a:lnSpc>
            </a:pPr>
            <a:r>
              <a:rPr lang="en-US" dirty="0" smtClean="0">
                <a:solidFill>
                  <a:srgbClr val="0070C0"/>
                </a:solidFill>
              </a:rPr>
              <a:t>We further assume convective criticality</a:t>
            </a:r>
          </a:p>
        </p:txBody>
      </p:sp>
    </p:spTree>
    <p:extLst>
      <p:ext uri="{BB962C8B-B14F-4D97-AF65-F5344CB8AC3E}">
        <p14:creationId xmlns:p14="http://schemas.microsoft.com/office/powerpoint/2010/main" val="12250106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457200" y="274638"/>
            <a:ext cx="8229600" cy="1630362"/>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rPr>
              <a:t>Implications of the moist adiabatic lapse rate for the structure of tropical disturbances</a:t>
            </a:r>
          </a:p>
        </p:txBody>
      </p:sp>
      <p:sp>
        <p:nvSpPr>
          <p:cNvPr id="1029" name="Rectangle 3"/>
          <p:cNvSpPr>
            <a:spLocks noGrp="1" noChangeArrowheads="1"/>
          </p:cNvSpPr>
          <p:nvPr>
            <p:ph type="body" idx="1"/>
          </p:nvPr>
        </p:nvSpPr>
        <p:spPr>
          <a:xfrm>
            <a:off x="457200" y="2209800"/>
            <a:ext cx="8001000" cy="3916363"/>
          </a:xfrm>
        </p:spPr>
        <p:txBody>
          <a:bodyPr/>
          <a:lstStyle/>
          <a:p>
            <a:pPr eaLnBrk="1" hangingPunct="1"/>
            <a:r>
              <a:rPr lang="en-US" dirty="0" smtClean="0">
                <a:solidFill>
                  <a:srgbClr val="0070C0"/>
                </a:solidFill>
              </a:rPr>
              <a:t>Approximate moist adiabatic condition as that of constant saturation entropy:</a:t>
            </a:r>
          </a:p>
          <a:p>
            <a:pPr eaLnBrk="1" hangingPunct="1">
              <a:buFontTx/>
              <a:buNone/>
            </a:pPr>
            <a:endParaRPr lang="en-US" dirty="0" smtClean="0">
              <a:solidFill>
                <a:srgbClr val="0070C0"/>
              </a:solidFill>
            </a:endParaRPr>
          </a:p>
          <a:p>
            <a:pPr eaLnBrk="1" hangingPunct="1"/>
            <a:endParaRPr lang="en-US" dirty="0" smtClean="0">
              <a:solidFill>
                <a:srgbClr val="0070C0"/>
              </a:solidFill>
            </a:endParaRPr>
          </a:p>
          <a:p>
            <a:pPr eaLnBrk="1" hangingPunct="1"/>
            <a:r>
              <a:rPr lang="en-US" dirty="0" smtClean="0">
                <a:solidFill>
                  <a:srgbClr val="0070C0"/>
                </a:solidFill>
              </a:rPr>
              <a:t>Assume hydrostatic perturbations:</a:t>
            </a:r>
          </a:p>
          <a:p>
            <a:pPr eaLnBrk="1" hangingPunct="1"/>
            <a:endParaRPr lang="en-US" dirty="0" smtClean="0"/>
          </a:p>
          <a:p>
            <a:pPr eaLnBrk="1" hangingPunct="1"/>
            <a:endParaRPr lang="en-US" dirty="0" smtClean="0"/>
          </a:p>
          <a:p>
            <a:pPr eaLnBrk="1" hangingPunct="1"/>
            <a:endParaRPr lang="en-US" dirty="0" smtClean="0"/>
          </a:p>
        </p:txBody>
      </p:sp>
      <p:sp>
        <p:nvSpPr>
          <p:cNvPr id="1030" name="Rectangle 4"/>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1026" name="Object 5"/>
          <p:cNvGraphicFramePr>
            <a:graphicFrameLocks noChangeAspect="1"/>
          </p:cNvGraphicFramePr>
          <p:nvPr/>
        </p:nvGraphicFramePr>
        <p:xfrm>
          <a:off x="1606550" y="3276600"/>
          <a:ext cx="6159500" cy="1063625"/>
        </p:xfrm>
        <a:graphic>
          <a:graphicData uri="http://schemas.openxmlformats.org/presentationml/2006/ole">
            <mc:AlternateContent xmlns:mc="http://schemas.openxmlformats.org/markup-compatibility/2006">
              <mc:Choice xmlns:v="urn:schemas-microsoft-com:vml" Requires="v">
                <p:oleObj spid="_x0000_s38918" name="Equation" r:id="rId3" imgW="2374560" imgH="406080" progId="Equation.DSMT4">
                  <p:embed/>
                </p:oleObj>
              </mc:Choice>
              <mc:Fallback>
                <p:oleObj name="Equation" r:id="rId3" imgW="2374560" imgH="406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50" y="3276600"/>
                        <a:ext cx="6159500" cy="106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1027" name="Object 7"/>
          <p:cNvGraphicFramePr>
            <a:graphicFrameLocks noChangeAspect="1"/>
          </p:cNvGraphicFramePr>
          <p:nvPr/>
        </p:nvGraphicFramePr>
        <p:xfrm>
          <a:off x="3581400" y="5105400"/>
          <a:ext cx="1828800" cy="1166813"/>
        </p:xfrm>
        <a:graphic>
          <a:graphicData uri="http://schemas.openxmlformats.org/presentationml/2006/ole">
            <mc:AlternateContent xmlns:mc="http://schemas.openxmlformats.org/markup-compatibility/2006">
              <mc:Choice xmlns:v="urn:schemas-microsoft-com:vml" Requires="v">
                <p:oleObj spid="_x0000_s38919" name="Equation" r:id="rId5" imgW="660400" imgH="419100" progId="Equation.DSMT4">
                  <p:embed/>
                </p:oleObj>
              </mc:Choice>
              <mc:Fallback>
                <p:oleObj name="Equation" r:id="rId5" imgW="6604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105400"/>
                        <a:ext cx="1828800" cy="1166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05028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Documents and Settings\Kerry Emanuel\My Documents\CLASS\CLIMATE\broadening.jpg"/>
          <p:cNvPicPr>
            <a:picLocks noChangeAspect="1" noChangeArrowheads="1"/>
          </p:cNvPicPr>
          <p:nvPr/>
        </p:nvPicPr>
        <p:blipFill>
          <a:blip r:embed="rId2" cstate="print"/>
          <a:srcRect/>
          <a:stretch>
            <a:fillRect/>
          </a:stretch>
        </p:blipFill>
        <p:spPr bwMode="auto">
          <a:xfrm>
            <a:off x="0" y="-14288"/>
            <a:ext cx="9144000" cy="6884988"/>
          </a:xfrm>
          <a:prstGeom prst="rect">
            <a:avLst/>
          </a:prstGeom>
          <a:noFill/>
          <a:ln w="9525">
            <a:noFill/>
            <a:miter lim="800000"/>
            <a:headEnd/>
            <a:tailEnd/>
          </a:ln>
        </p:spPr>
      </p:pic>
    </p:spTree>
    <p:extLst>
      <p:ext uri="{BB962C8B-B14F-4D97-AF65-F5344CB8AC3E}">
        <p14:creationId xmlns:p14="http://schemas.microsoft.com/office/powerpoint/2010/main" val="114570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body" idx="1"/>
          </p:nvPr>
        </p:nvSpPr>
        <p:spPr>
          <a:xfrm>
            <a:off x="457200" y="762000"/>
            <a:ext cx="8382000" cy="5364163"/>
          </a:xfrm>
        </p:spPr>
        <p:txBody>
          <a:bodyPr/>
          <a:lstStyle/>
          <a:p>
            <a:pPr eaLnBrk="1" hangingPunct="1"/>
            <a:r>
              <a:rPr lang="en-US" smtClean="0"/>
              <a:t>Maxwell’s relation:</a:t>
            </a:r>
          </a:p>
          <a:p>
            <a:pPr eaLnBrk="1" hangingPunct="1"/>
            <a:endParaRPr lang="en-US" smtClean="0"/>
          </a:p>
          <a:p>
            <a:pPr eaLnBrk="1" hangingPunct="1"/>
            <a:endParaRPr lang="en-US" smtClean="0"/>
          </a:p>
          <a:p>
            <a:pPr eaLnBrk="1" hangingPunct="1"/>
            <a:endParaRPr lang="en-US" smtClean="0"/>
          </a:p>
          <a:p>
            <a:pPr eaLnBrk="1" hangingPunct="1"/>
            <a:r>
              <a:rPr lang="en-US" smtClean="0"/>
              <a:t>Integrate:</a:t>
            </a:r>
          </a:p>
        </p:txBody>
      </p:sp>
      <p:sp>
        <p:nvSpPr>
          <p:cNvPr id="2053"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2050" name="Object 4"/>
          <p:cNvGraphicFramePr>
            <a:graphicFrameLocks noChangeAspect="1"/>
          </p:cNvGraphicFramePr>
          <p:nvPr/>
        </p:nvGraphicFramePr>
        <p:xfrm>
          <a:off x="1962150" y="1371600"/>
          <a:ext cx="5599113" cy="1420813"/>
        </p:xfrm>
        <a:graphic>
          <a:graphicData uri="http://schemas.openxmlformats.org/presentationml/2006/ole">
            <mc:AlternateContent xmlns:mc="http://schemas.openxmlformats.org/markup-compatibility/2006">
              <mc:Choice xmlns:v="urn:schemas-microsoft-com:vml" Requires="v">
                <p:oleObj spid="_x0000_s39942" name="Equation" r:id="rId3" imgW="1841400" imgH="469800" progId="Equation.DSMT4">
                  <p:embed/>
                </p:oleObj>
              </mc:Choice>
              <mc:Fallback>
                <p:oleObj name="Equation" r:id="rId3" imgW="184140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150" y="1371600"/>
                        <a:ext cx="5599113" cy="142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2051" name="Object 6"/>
          <p:cNvGraphicFramePr>
            <a:graphicFrameLocks noChangeAspect="1"/>
          </p:cNvGraphicFramePr>
          <p:nvPr/>
        </p:nvGraphicFramePr>
        <p:xfrm>
          <a:off x="1282700" y="4419600"/>
          <a:ext cx="7186613" cy="927100"/>
        </p:xfrm>
        <a:graphic>
          <a:graphicData uri="http://schemas.openxmlformats.org/presentationml/2006/ole">
            <mc:AlternateContent xmlns:mc="http://schemas.openxmlformats.org/markup-compatibility/2006">
              <mc:Choice xmlns:v="urn:schemas-microsoft-com:vml" Requires="v">
                <p:oleObj spid="_x0000_s39943" name="Equation" r:id="rId5" imgW="2145960" imgH="279360" progId="Equation.DSMT4">
                  <p:embed/>
                </p:oleObj>
              </mc:Choice>
              <mc:Fallback>
                <p:oleObj name="Equation" r:id="rId5" imgW="2145960" imgH="2793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2700" y="4419600"/>
                        <a:ext cx="7186613"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Text Box 7"/>
          <p:cNvSpPr txBox="1">
            <a:spLocks noChangeArrowheads="1"/>
          </p:cNvSpPr>
          <p:nvPr/>
        </p:nvSpPr>
        <p:spPr bwMode="auto">
          <a:xfrm>
            <a:off x="1143000" y="5791200"/>
            <a:ext cx="73152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33CC"/>
                </a:solidFill>
              </a:rPr>
              <a:t>Only barotropic and first baroclinic mode survive</a:t>
            </a:r>
          </a:p>
        </p:txBody>
      </p:sp>
    </p:spTree>
    <p:extLst>
      <p:ext uri="{BB962C8B-B14F-4D97-AF65-F5344CB8AC3E}">
        <p14:creationId xmlns:p14="http://schemas.microsoft.com/office/powerpoint/2010/main" val="15458180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52400" y="457200"/>
            <a:ext cx="8382000" cy="822325"/>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This implies, through the linearized momentum equations, e.g.</a:t>
            </a:r>
          </a:p>
        </p:txBody>
      </p:sp>
      <p:graphicFrame>
        <p:nvGraphicFramePr>
          <p:cNvPr id="3074" name="Object 5"/>
          <p:cNvGraphicFramePr>
            <a:graphicFrameLocks noChangeAspect="1"/>
          </p:cNvGraphicFramePr>
          <p:nvPr/>
        </p:nvGraphicFramePr>
        <p:xfrm>
          <a:off x="2667000" y="1295400"/>
          <a:ext cx="3048000" cy="1260475"/>
        </p:xfrm>
        <a:graphic>
          <a:graphicData uri="http://schemas.openxmlformats.org/presentationml/2006/ole">
            <mc:AlternateContent xmlns:mc="http://schemas.openxmlformats.org/markup-compatibility/2006">
              <mc:Choice xmlns:v="urn:schemas-microsoft-com:vml" Requires="v">
                <p:oleObj spid="_x0000_s40966" name="Equation" r:id="rId3" imgW="952200" imgH="393480" progId="Equation.DSMT4">
                  <p:embed/>
                </p:oleObj>
              </mc:Choice>
              <mc:Fallback>
                <p:oleObj name="Equation" r:id="rId3" imgW="95220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3048000"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6"/>
          <p:cNvSpPr txBox="1">
            <a:spLocks noChangeArrowheads="1"/>
          </p:cNvSpPr>
          <p:nvPr/>
        </p:nvSpPr>
        <p:spPr bwMode="auto">
          <a:xfrm>
            <a:off x="609600" y="2895600"/>
            <a:ext cx="83058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that the horizontal velocities may be partitioned similarly:</a:t>
            </a:r>
          </a:p>
        </p:txBody>
      </p:sp>
      <p:graphicFrame>
        <p:nvGraphicFramePr>
          <p:cNvPr id="3075" name="Object 8"/>
          <p:cNvGraphicFramePr>
            <a:graphicFrameLocks noChangeAspect="1"/>
          </p:cNvGraphicFramePr>
          <p:nvPr/>
        </p:nvGraphicFramePr>
        <p:xfrm>
          <a:off x="457200" y="4114800"/>
          <a:ext cx="8458200" cy="1868488"/>
        </p:xfrm>
        <a:graphic>
          <a:graphicData uri="http://schemas.openxmlformats.org/presentationml/2006/ole">
            <mc:AlternateContent xmlns:mc="http://schemas.openxmlformats.org/markup-compatibility/2006">
              <mc:Choice xmlns:v="urn:schemas-microsoft-com:vml" Requires="v">
                <p:oleObj spid="_x0000_s40967" name="Equation" r:id="rId5" imgW="2527200" imgH="558720" progId="Equation.DSMT4">
                  <p:embed/>
                </p:oleObj>
              </mc:Choice>
              <mc:Fallback>
                <p:oleObj name="Equation" r:id="rId5" imgW="2527200" imgH="5587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14800"/>
                        <a:ext cx="8458200" cy="186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333930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minusTbar"/>
          <p:cNvPicPr>
            <a:picLocks noChangeAspect="1" noChangeArrowheads="1"/>
          </p:cNvPicPr>
          <p:nvPr/>
        </p:nvPicPr>
        <p:blipFill>
          <a:blip r:embed="rId2" cstate="print"/>
          <a:srcRect/>
          <a:stretch>
            <a:fillRect/>
          </a:stretch>
        </p:blipFill>
        <p:spPr bwMode="auto">
          <a:xfrm>
            <a:off x="533400" y="398463"/>
            <a:ext cx="8153400" cy="6116637"/>
          </a:xfrm>
          <a:prstGeom prst="rect">
            <a:avLst/>
          </a:prstGeom>
          <a:noFill/>
          <a:ln w="9525">
            <a:noFill/>
            <a:miter lim="800000"/>
            <a:headEnd/>
            <a:tailEnd/>
          </a:ln>
        </p:spPr>
      </p:pic>
      <p:cxnSp>
        <p:nvCxnSpPr>
          <p:cNvPr id="6" name="Straight Connector 5"/>
          <p:cNvCxnSpPr/>
          <p:nvPr/>
        </p:nvCxnSpPr>
        <p:spPr>
          <a:xfrm rot="5400000">
            <a:off x="2971801" y="3352800"/>
            <a:ext cx="5029200" cy="31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6651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lstStyle/>
          <a:p>
            <a:pPr eaLnBrk="1" hangingPunct="1"/>
            <a:r>
              <a:rPr lang="en-US" sz="4000" smtClean="0"/>
              <a:t>Implications for vertical structure of vertical velocity</a:t>
            </a:r>
          </a:p>
        </p:txBody>
      </p:sp>
      <p:graphicFrame>
        <p:nvGraphicFramePr>
          <p:cNvPr id="4098" name="Object 5"/>
          <p:cNvGraphicFramePr>
            <a:graphicFrameLocks noChangeAspect="1"/>
          </p:cNvGraphicFramePr>
          <p:nvPr/>
        </p:nvGraphicFramePr>
        <p:xfrm>
          <a:off x="2667000" y="1752600"/>
          <a:ext cx="3886200" cy="1554163"/>
        </p:xfrm>
        <a:graphic>
          <a:graphicData uri="http://schemas.openxmlformats.org/presentationml/2006/ole">
            <mc:AlternateContent xmlns:mc="http://schemas.openxmlformats.org/markup-compatibility/2006">
              <mc:Choice xmlns:v="urn:schemas-microsoft-com:vml" Requires="v">
                <p:oleObj spid="_x0000_s41990" name="Equation" r:id="rId3" imgW="1143000" imgH="457200" progId="Equation.DSMT4">
                  <p:embed/>
                </p:oleObj>
              </mc:Choice>
              <mc:Fallback>
                <p:oleObj name="Equation" r:id="rId3" imgW="11430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52600"/>
                        <a:ext cx="3886200" cy="1554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ext Box 9"/>
          <p:cNvSpPr txBox="1">
            <a:spLocks noChangeArrowheads="1"/>
          </p:cNvSpPr>
          <p:nvPr/>
        </p:nvSpPr>
        <p:spPr bwMode="auto">
          <a:xfrm>
            <a:off x="381000" y="3352800"/>
            <a:ext cx="59436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Integrate:</a:t>
            </a:r>
          </a:p>
        </p:txBody>
      </p:sp>
      <p:graphicFrame>
        <p:nvGraphicFramePr>
          <p:cNvPr id="4099" name="Object 10"/>
          <p:cNvGraphicFramePr>
            <a:graphicFrameLocks noChangeAspect="1"/>
          </p:cNvGraphicFramePr>
          <p:nvPr/>
        </p:nvGraphicFramePr>
        <p:xfrm>
          <a:off x="166688" y="4437063"/>
          <a:ext cx="8658225" cy="1012825"/>
        </p:xfrm>
        <a:graphic>
          <a:graphicData uri="http://schemas.openxmlformats.org/presentationml/2006/ole">
            <mc:AlternateContent xmlns:mc="http://schemas.openxmlformats.org/markup-compatibility/2006">
              <mc:Choice xmlns:v="urn:schemas-microsoft-com:vml" Requires="v">
                <p:oleObj spid="_x0000_s41991" name="Equation" r:id="rId5" imgW="3911400" imgH="457200" progId="Equation.DSMT4">
                  <p:embed/>
                </p:oleObj>
              </mc:Choice>
              <mc:Fallback>
                <p:oleObj name="Equation" r:id="rId5" imgW="39114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4437063"/>
                        <a:ext cx="8658225" cy="10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3205862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838200" y="457200"/>
            <a:ext cx="56388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At tropopause:</a:t>
            </a:r>
          </a:p>
        </p:txBody>
      </p:sp>
      <p:graphicFrame>
        <p:nvGraphicFramePr>
          <p:cNvPr id="5122" name="Object 5"/>
          <p:cNvGraphicFramePr>
            <a:graphicFrameLocks noChangeAspect="1"/>
          </p:cNvGraphicFramePr>
          <p:nvPr/>
        </p:nvGraphicFramePr>
        <p:xfrm>
          <a:off x="1371600" y="1143000"/>
          <a:ext cx="5486400" cy="1530350"/>
        </p:xfrm>
        <a:graphic>
          <a:graphicData uri="http://schemas.openxmlformats.org/presentationml/2006/ole">
            <mc:AlternateContent xmlns:mc="http://schemas.openxmlformats.org/markup-compatibility/2006">
              <mc:Choice xmlns:v="urn:schemas-microsoft-com:vml" Requires="v">
                <p:oleObj spid="_x0000_s43014" name="Equation" r:id="rId3" imgW="1638000" imgH="457200" progId="Equation.DSMT4">
                  <p:embed/>
                </p:oleObj>
              </mc:Choice>
              <mc:Fallback>
                <p:oleObj name="Equation" r:id="rId3" imgW="16380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5486400" cy="153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 Box 6"/>
          <p:cNvSpPr txBox="1">
            <a:spLocks noChangeArrowheads="1"/>
          </p:cNvSpPr>
          <p:nvPr/>
        </p:nvSpPr>
        <p:spPr bwMode="auto">
          <a:xfrm>
            <a:off x="533400" y="2895600"/>
            <a:ext cx="7162800" cy="19177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This implies that if a rigid lid is imposed at the tropopause, the divergence of the barotropic velocities must vanish and the barotropic components therefore satisfy the barotropic vorticity equation:</a:t>
            </a:r>
          </a:p>
        </p:txBody>
      </p:sp>
      <p:graphicFrame>
        <p:nvGraphicFramePr>
          <p:cNvPr id="5123" name="Object 7"/>
          <p:cNvGraphicFramePr>
            <a:graphicFrameLocks noChangeAspect="1"/>
          </p:cNvGraphicFramePr>
          <p:nvPr/>
        </p:nvGraphicFramePr>
        <p:xfrm>
          <a:off x="2133600" y="4953000"/>
          <a:ext cx="3810000" cy="1693863"/>
        </p:xfrm>
        <a:graphic>
          <a:graphicData uri="http://schemas.openxmlformats.org/presentationml/2006/ole">
            <mc:AlternateContent xmlns:mc="http://schemas.openxmlformats.org/markup-compatibility/2006">
              <mc:Choice xmlns:v="urn:schemas-microsoft-com:vml" Requires="v">
                <p:oleObj spid="_x0000_s43015" name="Equation" r:id="rId5" imgW="1485720" imgH="660240" progId="Equation.DSMT4">
                  <p:embed/>
                </p:oleObj>
              </mc:Choice>
              <mc:Fallback>
                <p:oleObj name="Equation" r:id="rId5" imgW="1485720" imgH="6602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953000"/>
                        <a:ext cx="3810000" cy="169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7287149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omega"/>
          <p:cNvPicPr>
            <a:picLocks noChangeAspect="1" noChangeArrowheads="1"/>
          </p:cNvPicPr>
          <p:nvPr/>
        </p:nvPicPr>
        <p:blipFill>
          <a:blip r:embed="rId2" cstate="print"/>
          <a:srcRect/>
          <a:stretch>
            <a:fillRect/>
          </a:stretch>
        </p:blipFill>
        <p:spPr bwMode="auto">
          <a:xfrm>
            <a:off x="533400" y="398463"/>
            <a:ext cx="8153400" cy="6116637"/>
          </a:xfrm>
          <a:prstGeom prst="rect">
            <a:avLst/>
          </a:prstGeom>
          <a:noFill/>
          <a:ln w="9525">
            <a:noFill/>
            <a:miter lim="800000"/>
            <a:headEnd/>
            <a:tailEnd/>
          </a:ln>
        </p:spPr>
      </p:pic>
    </p:spTree>
    <p:extLst>
      <p:ext uri="{BB962C8B-B14F-4D97-AF65-F5344CB8AC3E}">
        <p14:creationId xmlns:p14="http://schemas.microsoft.com/office/powerpoint/2010/main" val="4499131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pPr eaLnBrk="1" hangingPunct="1"/>
            <a:r>
              <a:rPr lang="en-US" sz="4000" dirty="0" smtClean="0">
                <a:solidFill>
                  <a:srgbClr val="0033CC"/>
                </a:solidFill>
              </a:rPr>
              <a:t>Feedback of Air Motion on (virtual) Temperature</a:t>
            </a:r>
          </a:p>
        </p:txBody>
      </p:sp>
      <p:sp>
        <p:nvSpPr>
          <p:cNvPr id="6149" name="Rectangle 3"/>
          <p:cNvSpPr>
            <a:spLocks noGrp="1" noChangeArrowheads="1"/>
          </p:cNvSpPr>
          <p:nvPr>
            <p:ph type="body" idx="1"/>
          </p:nvPr>
        </p:nvSpPr>
        <p:spPr/>
        <p:txBody>
          <a:bodyPr/>
          <a:lstStyle/>
          <a:p>
            <a:pPr eaLnBrk="1" hangingPunct="1">
              <a:buSzPct val="70000"/>
              <a:buBlip>
                <a:blip r:embed="rId3"/>
              </a:buBlip>
            </a:pPr>
            <a:r>
              <a:rPr lang="en-US" dirty="0" smtClean="0"/>
              <a:t>Convection cannot change vertically integrated enthalpy,</a:t>
            </a:r>
          </a:p>
          <a:p>
            <a:pPr eaLnBrk="1" hangingPunct="1">
              <a:buSzPct val="70000"/>
              <a:buBlip>
                <a:blip r:embed="rId3"/>
              </a:buBlip>
            </a:pPr>
            <a:r>
              <a:rPr lang="en-US" dirty="0" smtClean="0"/>
              <a:t>Then neglecting surface fluxes, radiation, and horizontal advection, </a:t>
            </a:r>
          </a:p>
          <a:p>
            <a:pPr eaLnBrk="1" hangingPunct="1">
              <a:buSzPct val="70000"/>
              <a:buBlip>
                <a:blip r:embed="rId3"/>
              </a:buBlip>
            </a:pPr>
            <a:endParaRPr lang="en-US" dirty="0" smtClean="0"/>
          </a:p>
          <a:p>
            <a:pPr eaLnBrk="1" hangingPunct="1">
              <a:buSzPct val="70000"/>
              <a:buBlip>
                <a:blip r:embed="rId3"/>
              </a:buBlip>
            </a:pPr>
            <a:endParaRPr lang="en-US" dirty="0" smtClean="0"/>
          </a:p>
          <a:p>
            <a:pPr eaLnBrk="1" hangingPunct="1">
              <a:buSzPct val="70000"/>
              <a:buBlip>
                <a:blip r:embed="rId3"/>
              </a:buBlip>
            </a:pPr>
            <a:r>
              <a:rPr lang="en-US" dirty="0" smtClean="0"/>
              <a:t>Neelin and Held (1987): This function is negative for upward motion</a:t>
            </a:r>
          </a:p>
        </p:txBody>
      </p:sp>
      <p:sp>
        <p:nvSpPr>
          <p:cNvPr id="615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6146" name="Object 5"/>
          <p:cNvGraphicFramePr>
            <a:graphicFrameLocks noChangeAspect="1"/>
          </p:cNvGraphicFramePr>
          <p:nvPr/>
        </p:nvGraphicFramePr>
        <p:xfrm>
          <a:off x="4703763" y="2133600"/>
          <a:ext cx="2479675" cy="695325"/>
        </p:xfrm>
        <a:graphic>
          <a:graphicData uri="http://schemas.openxmlformats.org/presentationml/2006/ole">
            <mc:AlternateContent xmlns:mc="http://schemas.openxmlformats.org/markup-compatibility/2006">
              <mc:Choice xmlns:v="urn:schemas-microsoft-com:vml" Requires="v">
                <p:oleObj spid="_x0000_s44038" name="Equation" r:id="rId4" imgW="850680" imgH="241200" progId="Equation.DSMT4">
                  <p:embed/>
                </p:oleObj>
              </mc:Choice>
              <mc:Fallback>
                <p:oleObj name="Equation" r:id="rId4" imgW="85068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763" y="2133600"/>
                        <a:ext cx="24796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6147" name="Object 7"/>
          <p:cNvGraphicFramePr>
            <a:graphicFrameLocks noChangeAspect="1"/>
          </p:cNvGraphicFramePr>
          <p:nvPr/>
        </p:nvGraphicFramePr>
        <p:xfrm>
          <a:off x="2819400" y="3810000"/>
          <a:ext cx="3352800" cy="1031875"/>
        </p:xfrm>
        <a:graphic>
          <a:graphicData uri="http://schemas.openxmlformats.org/presentationml/2006/ole">
            <mc:AlternateContent xmlns:mc="http://schemas.openxmlformats.org/markup-compatibility/2006">
              <mc:Choice xmlns:v="urn:schemas-microsoft-com:vml" Requires="v">
                <p:oleObj spid="_x0000_s44039" name="Equation" r:id="rId6" imgW="1358900" imgH="419100" progId="Equation.DSMT4">
                  <p:embed/>
                </p:oleObj>
              </mc:Choice>
              <mc:Fallback>
                <p:oleObj name="Equation" r:id="rId6" imgW="13589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810000"/>
                        <a:ext cx="3352800"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spTree>
    <p:extLst>
      <p:ext uri="{BB962C8B-B14F-4D97-AF65-F5344CB8AC3E}">
        <p14:creationId xmlns:p14="http://schemas.microsoft.com/office/powerpoint/2010/main" val="41524435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body" sz="half" idx="1"/>
          </p:nvPr>
        </p:nvSpPr>
        <p:spPr>
          <a:xfrm>
            <a:off x="457200" y="1600200"/>
            <a:ext cx="8458200" cy="4525963"/>
          </a:xfrm>
        </p:spPr>
        <p:txBody>
          <a:bodyPr/>
          <a:lstStyle/>
          <a:p>
            <a:pPr eaLnBrk="1" hangingPunct="1"/>
            <a:r>
              <a:rPr lang="en-US" sz="2800" smtClean="0"/>
              <a:t>Upward motion is associated with column moistening:</a:t>
            </a:r>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Yano and Emanuel, 1991:</a:t>
            </a:r>
          </a:p>
          <a:p>
            <a:pPr eaLnBrk="1" hangingPunct="1">
              <a:buFontTx/>
              <a:buNone/>
            </a:pPr>
            <a:endParaRPr lang="en-US" sz="2800" smtClean="0"/>
          </a:p>
        </p:txBody>
      </p:sp>
      <p:graphicFrame>
        <p:nvGraphicFramePr>
          <p:cNvPr id="7170" name="Object 3"/>
          <p:cNvGraphicFramePr>
            <a:graphicFrameLocks noGrp="1" noChangeAspect="1"/>
          </p:cNvGraphicFramePr>
          <p:nvPr>
            <p:ph sz="half" idx="2"/>
          </p:nvPr>
        </p:nvGraphicFramePr>
        <p:xfrm>
          <a:off x="1600200" y="2819400"/>
          <a:ext cx="5638800" cy="1079500"/>
        </p:xfrm>
        <a:graphic>
          <a:graphicData uri="http://schemas.openxmlformats.org/presentationml/2006/ole">
            <mc:AlternateContent xmlns:mc="http://schemas.openxmlformats.org/markup-compatibility/2006">
              <mc:Choice xmlns:v="urn:schemas-microsoft-com:vml" Requires="v">
                <p:oleObj spid="_x0000_s45062" name="Equation" r:id="rId3" imgW="2057400" imgH="393700" progId="Equation.DSMT4">
                  <p:embed/>
                </p:oleObj>
              </mc:Choice>
              <mc:Fallback>
                <p:oleObj name="Equation" r:id="rId3" imgW="20574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819400"/>
                        <a:ext cx="56388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Line 4"/>
          <p:cNvSpPr>
            <a:spLocks noChangeShapeType="1"/>
          </p:cNvSpPr>
          <p:nvPr/>
        </p:nvSpPr>
        <p:spPr bwMode="auto">
          <a:xfrm>
            <a:off x="838200" y="4495800"/>
            <a:ext cx="1066800" cy="0"/>
          </a:xfrm>
          <a:prstGeom prst="line">
            <a:avLst/>
          </a:prstGeom>
          <a:noFill/>
          <a:ln w="9525">
            <a:solidFill>
              <a:schemeClr val="tx1"/>
            </a:solidFill>
            <a:round/>
            <a:headEnd/>
            <a:tailEnd type="triangle" w="lg" len="lg"/>
          </a:ln>
        </p:spPr>
        <p:txBody>
          <a:bodyPr/>
          <a:lstStyle/>
          <a:p>
            <a:pPr fontAlgn="base">
              <a:spcBef>
                <a:spcPct val="0"/>
              </a:spcBef>
              <a:spcAft>
                <a:spcPct val="0"/>
              </a:spcAft>
            </a:pPr>
            <a:endParaRPr lang="en-US" sz="2800">
              <a:solidFill>
                <a:srgbClr val="000000"/>
              </a:solidFill>
            </a:endParaRPr>
          </a:p>
        </p:txBody>
      </p:sp>
      <p:sp>
        <p:nvSpPr>
          <p:cNvPr id="7174" name="Text Box 5"/>
          <p:cNvSpPr txBox="1">
            <a:spLocks noChangeArrowheads="1"/>
          </p:cNvSpPr>
          <p:nvPr/>
        </p:nvSpPr>
        <p:spPr bwMode="auto">
          <a:xfrm>
            <a:off x="2438400" y="4267200"/>
            <a:ext cx="39624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b="1">
                <a:solidFill>
                  <a:srgbClr val="000000"/>
                </a:solidFill>
              </a:rPr>
              <a:t>Ascent leads to cooling</a:t>
            </a:r>
          </a:p>
        </p:txBody>
      </p:sp>
      <p:sp>
        <p:nvSpPr>
          <p:cNvPr id="717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2800">
              <a:solidFill>
                <a:srgbClr val="000000"/>
              </a:solidFill>
            </a:endParaRPr>
          </a:p>
        </p:txBody>
      </p:sp>
      <p:graphicFrame>
        <p:nvGraphicFramePr>
          <p:cNvPr id="7171" name="Object 7"/>
          <p:cNvGraphicFramePr>
            <a:graphicFrameLocks noChangeAspect="1"/>
          </p:cNvGraphicFramePr>
          <p:nvPr/>
        </p:nvGraphicFramePr>
        <p:xfrm>
          <a:off x="2667000" y="5638800"/>
          <a:ext cx="3429000" cy="879475"/>
        </p:xfrm>
        <a:graphic>
          <a:graphicData uri="http://schemas.openxmlformats.org/presentationml/2006/ole">
            <mc:AlternateContent xmlns:mc="http://schemas.openxmlformats.org/markup-compatibility/2006">
              <mc:Choice xmlns:v="urn:schemas-microsoft-com:vml" Requires="v">
                <p:oleObj spid="_x0000_s45063" name="Equation" r:id="rId5" imgW="1079500" imgH="279400" progId="Equation.DSMT4">
                  <p:embed/>
                </p:oleObj>
              </mc:Choice>
              <mc:Fallback>
                <p:oleObj name="Equation" r:id="rId5" imgW="1079500" imgH="279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638800"/>
                        <a:ext cx="3429000"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342650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905000"/>
            <a:ext cx="8229600" cy="2620963"/>
          </a:xfrm>
        </p:spPr>
        <p:txBody>
          <a:bodyPr/>
          <a:lstStyle/>
          <a:p>
            <a:pPr eaLnBrk="1" hangingPunct="1"/>
            <a:r>
              <a:rPr lang="en-US" sz="4000" dirty="0" smtClean="0">
                <a:solidFill>
                  <a:srgbClr val="0033CC"/>
                </a:solidFill>
              </a:rPr>
              <a:t>Prediction: Inviscid, small amplitude perturbations under rigid lid: Shallow water solutions with reduced equivalent depth</a:t>
            </a:r>
          </a:p>
        </p:txBody>
      </p:sp>
    </p:spTree>
    <p:extLst>
      <p:ext uri="{BB962C8B-B14F-4D97-AF65-F5344CB8AC3E}">
        <p14:creationId xmlns:p14="http://schemas.microsoft.com/office/powerpoint/2010/main" val="2267448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vpowera"/>
          <p:cNvPicPr>
            <a:picLocks noChangeAspect="1" noChangeArrowheads="1"/>
          </p:cNvPicPr>
          <p:nvPr/>
        </p:nvPicPr>
        <p:blipFill>
          <a:blip r:embed="rId2" cstate="print"/>
          <a:srcRect/>
          <a:stretch>
            <a:fillRect/>
          </a:stretch>
        </p:blipFill>
        <p:spPr bwMode="auto">
          <a:xfrm>
            <a:off x="0" y="-4763"/>
            <a:ext cx="9144000" cy="6865938"/>
          </a:xfrm>
          <a:prstGeom prst="rect">
            <a:avLst/>
          </a:prstGeom>
          <a:noFill/>
          <a:ln w="9525">
            <a:noFill/>
            <a:miter lim="800000"/>
            <a:headEnd/>
            <a:tailEnd/>
          </a:ln>
        </p:spPr>
      </p:pic>
    </p:spTree>
    <p:extLst>
      <p:ext uri="{BB962C8B-B14F-4D97-AF65-F5344CB8AC3E}">
        <p14:creationId xmlns:p14="http://schemas.microsoft.com/office/powerpoint/2010/main" val="3586409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p:txBody>
          <a:bodyPr/>
          <a:lstStyle/>
          <a:p>
            <a:pPr eaLnBrk="1" hangingPunct="1"/>
            <a:r>
              <a:rPr lang="en-US" smtClean="0"/>
              <a:t>Principal Atmospheric Absorbers</a:t>
            </a:r>
          </a:p>
        </p:txBody>
      </p:sp>
      <p:sp>
        <p:nvSpPr>
          <p:cNvPr id="88067" name="Rectangle 4"/>
          <p:cNvSpPr>
            <a:spLocks noGrp="1" noChangeArrowheads="1"/>
          </p:cNvSpPr>
          <p:nvPr>
            <p:ph type="body" idx="1"/>
          </p:nvPr>
        </p:nvSpPr>
        <p:spPr/>
        <p:txBody>
          <a:bodyPr/>
          <a:lstStyle/>
          <a:p>
            <a:pPr eaLnBrk="1" hangingPunct="1">
              <a:lnSpc>
                <a:spcPct val="90000"/>
              </a:lnSpc>
            </a:pPr>
            <a:r>
              <a:rPr lang="en-US" smtClean="0"/>
              <a:t>H</a:t>
            </a:r>
            <a:r>
              <a:rPr lang="en-US" baseline="-25000" smtClean="0"/>
              <a:t>2</a:t>
            </a:r>
            <a:r>
              <a:rPr lang="en-US" smtClean="0"/>
              <a:t>O: Bent triatomic, with permanent dipole moment and pure rotational bands as well as rotation-vibration transitions</a:t>
            </a:r>
          </a:p>
          <a:p>
            <a:pPr eaLnBrk="1" hangingPunct="1">
              <a:lnSpc>
                <a:spcPct val="90000"/>
              </a:lnSpc>
            </a:pPr>
            <a:r>
              <a:rPr lang="en-US" smtClean="0"/>
              <a:t>O</a:t>
            </a:r>
            <a:r>
              <a:rPr lang="en-US" baseline="-25000" smtClean="0"/>
              <a:t>3</a:t>
            </a:r>
            <a:r>
              <a:rPr lang="en-US" smtClean="0"/>
              <a:t>: Like water, but also involved in photodissociation</a:t>
            </a:r>
          </a:p>
          <a:p>
            <a:pPr eaLnBrk="1" hangingPunct="1">
              <a:lnSpc>
                <a:spcPct val="90000"/>
              </a:lnSpc>
            </a:pPr>
            <a:r>
              <a:rPr lang="en-US" smtClean="0"/>
              <a:t>CO</a:t>
            </a:r>
            <a:r>
              <a:rPr lang="en-US" baseline="-25000" smtClean="0"/>
              <a:t>2</a:t>
            </a:r>
            <a:r>
              <a:rPr lang="en-US" smtClean="0"/>
              <a:t>: No permanent dipole moment, so no pure rotational transitions, but temporary dipole during vibrational transitions</a:t>
            </a:r>
          </a:p>
          <a:p>
            <a:pPr eaLnBrk="1" hangingPunct="1">
              <a:lnSpc>
                <a:spcPct val="90000"/>
              </a:lnSpc>
            </a:pPr>
            <a:r>
              <a:rPr lang="en-US" smtClean="0"/>
              <a:t>Other gases: N</a:t>
            </a:r>
            <a:r>
              <a:rPr lang="en-US" baseline="-25000" smtClean="0"/>
              <a:t>2</a:t>
            </a:r>
            <a:r>
              <a:rPr lang="en-US" smtClean="0"/>
              <a:t>O, CH</a:t>
            </a:r>
            <a:r>
              <a:rPr lang="en-US" baseline="-25000" smtClean="0"/>
              <a:t>4</a:t>
            </a:r>
          </a:p>
        </p:txBody>
      </p:sp>
    </p:spTree>
    <p:extLst>
      <p:ext uri="{BB962C8B-B14F-4D97-AF65-F5344CB8AC3E}">
        <p14:creationId xmlns:p14="http://schemas.microsoft.com/office/powerpoint/2010/main" val="145492559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icture 4" descr="mjo_cdr_3"/>
          <p:cNvSpPr>
            <a:spLocks noChangeAspect="1" noChangeArrowheads="1"/>
          </p:cNvSpPr>
          <p:nvPr/>
        </p:nvSpPr>
        <p:spPr bwMode="auto">
          <a:xfrm>
            <a:off x="0" y="685800"/>
            <a:ext cx="9144000" cy="4711700"/>
          </a:xfrm>
          <a:prstGeom prst="rect">
            <a:avLst/>
          </a:prstGeom>
          <a:noFill/>
          <a:ln w="9525">
            <a:noFill/>
            <a:miter lim="800000"/>
            <a:headEnd/>
            <a:tailEnd/>
          </a:ln>
        </p:spPr>
        <p:txBody>
          <a:bodyPr/>
          <a:lstStyle/>
          <a:p>
            <a:pPr fontAlgn="base">
              <a:spcBef>
                <a:spcPct val="0"/>
              </a:spcBef>
              <a:spcAft>
                <a:spcPct val="0"/>
              </a:spcAft>
            </a:pPr>
            <a:endParaRPr lang="en-US" sz="2800">
              <a:solidFill>
                <a:srgbClr val="000000"/>
              </a:solidFill>
            </a:endParaRPr>
          </a:p>
        </p:txBody>
      </p:sp>
      <p:pic>
        <p:nvPicPr>
          <p:cNvPr id="63491" name="Picture 3" descr="C:\Users\Kerry Emaanuel\Graphics\Technical figures\mjo.jpg"/>
          <p:cNvPicPr>
            <a:picLocks noChangeAspect="1" noChangeArrowheads="1"/>
          </p:cNvPicPr>
          <p:nvPr/>
        </p:nvPicPr>
        <p:blipFill>
          <a:blip r:embed="rId2" cstate="print"/>
          <a:srcRect/>
          <a:stretch>
            <a:fillRect/>
          </a:stretch>
        </p:blipFill>
        <p:spPr bwMode="auto">
          <a:xfrm>
            <a:off x="228600" y="685800"/>
            <a:ext cx="8696325" cy="5486400"/>
          </a:xfrm>
          <a:prstGeom prst="rect">
            <a:avLst/>
          </a:prstGeom>
          <a:noFill/>
          <a:ln w="9525">
            <a:noFill/>
            <a:miter lim="800000"/>
            <a:headEnd/>
            <a:tailEnd/>
          </a:ln>
        </p:spPr>
      </p:pic>
      <p:sp>
        <p:nvSpPr>
          <p:cNvPr id="2" name="TextBox 1"/>
          <p:cNvSpPr txBox="1"/>
          <p:nvPr/>
        </p:nvSpPr>
        <p:spPr>
          <a:xfrm>
            <a:off x="1328468" y="146649"/>
            <a:ext cx="6116128" cy="369332"/>
          </a:xfrm>
          <a:prstGeom prst="rect">
            <a:avLst/>
          </a:prstGeom>
          <a:noFill/>
        </p:spPr>
        <p:txBody>
          <a:bodyPr wrap="square" rtlCol="0">
            <a:spAutoFit/>
          </a:bodyPr>
          <a:lstStyle/>
          <a:p>
            <a:pPr algn="ctr"/>
            <a:r>
              <a:rPr lang="en-US" b="1" dirty="0" smtClean="0">
                <a:solidFill>
                  <a:srgbClr val="0000FF"/>
                </a:solidFill>
              </a:rPr>
              <a:t>WISHE and Radiative Feedbacks</a:t>
            </a:r>
            <a:endParaRPr lang="en-US" b="1" dirty="0">
              <a:solidFill>
                <a:srgbClr val="0000FF"/>
              </a:solidFill>
            </a:endParaRPr>
          </a:p>
        </p:txBody>
      </p:sp>
    </p:spTree>
    <p:extLst>
      <p:ext uri="{BB962C8B-B14F-4D97-AF65-F5344CB8AC3E}">
        <p14:creationId xmlns:p14="http://schemas.microsoft.com/office/powerpoint/2010/main" val="1234269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descr="gill1b"/>
          <p:cNvPicPr>
            <a:picLocks noChangeAspect="1" noChangeArrowheads="1"/>
          </p:cNvPicPr>
          <p:nvPr/>
        </p:nvPicPr>
        <p:blipFill>
          <a:blip r:embed="rId3" cstate="print"/>
          <a:srcRect/>
          <a:stretch>
            <a:fillRect/>
          </a:stretch>
        </p:blipFill>
        <p:spPr bwMode="auto">
          <a:xfrm>
            <a:off x="0" y="1695450"/>
            <a:ext cx="4876800" cy="3656013"/>
          </a:xfrm>
          <a:prstGeom prst="rect">
            <a:avLst/>
          </a:prstGeom>
          <a:noFill/>
          <a:ln w="9525">
            <a:noFill/>
            <a:miter lim="800000"/>
            <a:headEnd/>
            <a:tailEnd/>
          </a:ln>
        </p:spPr>
      </p:pic>
      <p:pic>
        <p:nvPicPr>
          <p:cNvPr id="20484" name="Picture 3" descr="gill1a"/>
          <p:cNvPicPr>
            <a:picLocks noChangeAspect="1" noChangeArrowheads="1"/>
          </p:cNvPicPr>
          <p:nvPr/>
        </p:nvPicPr>
        <p:blipFill>
          <a:blip r:embed="rId4" cstate="print"/>
          <a:srcRect l="3435"/>
          <a:stretch>
            <a:fillRect/>
          </a:stretch>
        </p:blipFill>
        <p:spPr bwMode="auto">
          <a:xfrm>
            <a:off x="4360863" y="1676400"/>
            <a:ext cx="4783137" cy="3713163"/>
          </a:xfrm>
          <a:prstGeom prst="rect">
            <a:avLst/>
          </a:prstGeom>
          <a:noFill/>
          <a:ln w="9525">
            <a:noFill/>
            <a:miter lim="800000"/>
            <a:headEnd/>
            <a:tailEnd/>
          </a:ln>
        </p:spPr>
      </p:pic>
      <p:graphicFrame>
        <p:nvGraphicFramePr>
          <p:cNvPr id="20482" name="Object 4"/>
          <p:cNvGraphicFramePr>
            <a:graphicFrameLocks noChangeAspect="1"/>
          </p:cNvGraphicFramePr>
          <p:nvPr/>
        </p:nvGraphicFramePr>
        <p:xfrm>
          <a:off x="457200" y="457200"/>
          <a:ext cx="7848600" cy="760413"/>
        </p:xfrm>
        <a:graphic>
          <a:graphicData uri="http://schemas.openxmlformats.org/presentationml/2006/ole">
            <mc:AlternateContent xmlns:mc="http://schemas.openxmlformats.org/markup-compatibility/2006">
              <mc:Choice xmlns:v="urn:schemas-microsoft-com:vml" Requires="v">
                <p:oleObj spid="_x0000_s46082" name="Equation" r:id="rId5" imgW="2095200" imgH="203040" progId="Equation.DSMT4">
                  <p:embed/>
                </p:oleObj>
              </mc:Choice>
              <mc:Fallback>
                <p:oleObj name="Equation" r:id="rId5" imgW="209520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57200"/>
                        <a:ext cx="7848600"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226177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248400" y="4479925"/>
            <a:ext cx="2819400" cy="7016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2000" b="1">
                <a:solidFill>
                  <a:srgbClr val="ED181E"/>
                </a:solidFill>
                <a:latin typeface="Times" charset="0"/>
              </a:rPr>
              <a:t>Kelvin wave Phase Speed:</a:t>
            </a:r>
            <a:r>
              <a:rPr lang="en-US" sz="2000" b="1">
                <a:solidFill>
                  <a:srgbClr val="000000"/>
                </a:solidFill>
                <a:latin typeface="Times" charset="0"/>
              </a:rPr>
              <a:t> 15 m s</a:t>
            </a:r>
            <a:r>
              <a:rPr lang="en-US" sz="2000" b="1" baseline="30000">
                <a:solidFill>
                  <a:srgbClr val="000000"/>
                </a:solidFill>
                <a:latin typeface="Times" charset="0"/>
              </a:rPr>
              <a:t>-1</a:t>
            </a:r>
            <a:endParaRPr lang="en-US" sz="2000" b="1">
              <a:solidFill>
                <a:srgbClr val="000000"/>
              </a:solidFill>
              <a:latin typeface="Times" charset="0"/>
            </a:endParaRPr>
          </a:p>
        </p:txBody>
      </p:sp>
      <p:sp>
        <p:nvSpPr>
          <p:cNvPr id="13315" name="Text Box 3"/>
          <p:cNvSpPr txBox="1">
            <a:spLocks noChangeArrowheads="1"/>
          </p:cNvSpPr>
          <p:nvPr/>
        </p:nvSpPr>
        <p:spPr bwMode="auto">
          <a:xfrm>
            <a:off x="6553200" y="1981200"/>
            <a:ext cx="2514600" cy="91598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b="1">
                <a:solidFill>
                  <a:srgbClr val="000000"/>
                </a:solidFill>
                <a:latin typeface="Times" charset="0"/>
              </a:rPr>
              <a:t>Kelvin wave dispersion curves for equivalent depths of 25 and 50 m </a:t>
            </a:r>
          </a:p>
        </p:txBody>
      </p:sp>
      <p:sp>
        <p:nvSpPr>
          <p:cNvPr id="13316" name="Line 4"/>
          <p:cNvSpPr>
            <a:spLocks noChangeShapeType="1"/>
          </p:cNvSpPr>
          <p:nvPr/>
        </p:nvSpPr>
        <p:spPr bwMode="auto">
          <a:xfrm flipH="1">
            <a:off x="3962400" y="3276600"/>
            <a:ext cx="2286000" cy="5334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pPr>
            <a:endParaRPr lang="en-US">
              <a:solidFill>
                <a:srgbClr val="000000"/>
              </a:solidFill>
            </a:endParaRPr>
          </a:p>
        </p:txBody>
      </p:sp>
      <p:sp>
        <p:nvSpPr>
          <p:cNvPr id="13317" name="Line 5"/>
          <p:cNvSpPr>
            <a:spLocks noChangeShapeType="1"/>
          </p:cNvSpPr>
          <p:nvPr/>
        </p:nvSpPr>
        <p:spPr bwMode="auto">
          <a:xfrm flipH="1">
            <a:off x="4114800" y="3352800"/>
            <a:ext cx="2133600" cy="9144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pPr>
            <a:endParaRPr lang="en-US">
              <a:solidFill>
                <a:srgbClr val="000000"/>
              </a:solidFill>
            </a:endParaRPr>
          </a:p>
        </p:txBody>
      </p:sp>
      <p:pic>
        <p:nvPicPr>
          <p:cNvPr id="13318" name="Picture 6"/>
          <p:cNvPicPr>
            <a:picLocks noChangeAspect="1" noChangeArrowheads="1"/>
          </p:cNvPicPr>
          <p:nvPr/>
        </p:nvPicPr>
        <p:blipFill>
          <a:blip r:embed="rId2" cstate="print"/>
          <a:srcRect/>
          <a:stretch>
            <a:fillRect/>
          </a:stretch>
        </p:blipFill>
        <p:spPr bwMode="auto">
          <a:xfrm>
            <a:off x="228600" y="469900"/>
            <a:ext cx="6400800" cy="6215063"/>
          </a:xfrm>
          <a:prstGeom prst="rect">
            <a:avLst/>
          </a:prstGeom>
          <a:noFill/>
        </p:spPr>
      </p:pic>
      <p:sp>
        <p:nvSpPr>
          <p:cNvPr id="13319" name="Line 7"/>
          <p:cNvSpPr>
            <a:spLocks noChangeShapeType="1"/>
          </p:cNvSpPr>
          <p:nvPr/>
        </p:nvSpPr>
        <p:spPr bwMode="auto">
          <a:xfrm flipH="1">
            <a:off x="4191000" y="2895600"/>
            <a:ext cx="3733800" cy="12954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pPr>
            <a:endParaRPr lang="en-US">
              <a:solidFill>
                <a:srgbClr val="000000"/>
              </a:solidFill>
            </a:endParaRPr>
          </a:p>
        </p:txBody>
      </p:sp>
      <p:sp>
        <p:nvSpPr>
          <p:cNvPr id="13320" name="Line 8"/>
          <p:cNvSpPr>
            <a:spLocks noChangeShapeType="1"/>
          </p:cNvSpPr>
          <p:nvPr/>
        </p:nvSpPr>
        <p:spPr bwMode="auto">
          <a:xfrm flipH="1">
            <a:off x="4419600" y="2895600"/>
            <a:ext cx="3505200" cy="15240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pPr>
            <a:endParaRPr lang="en-US">
              <a:solidFill>
                <a:srgbClr val="000000"/>
              </a:solidFill>
            </a:endParaRPr>
          </a:p>
        </p:txBody>
      </p:sp>
      <p:sp>
        <p:nvSpPr>
          <p:cNvPr id="13321" name="Text Box 9"/>
          <p:cNvSpPr txBox="1">
            <a:spLocks noChangeArrowheads="1"/>
          </p:cNvSpPr>
          <p:nvPr/>
        </p:nvSpPr>
        <p:spPr bwMode="auto">
          <a:xfrm>
            <a:off x="6553200" y="5943600"/>
            <a:ext cx="2454275" cy="58102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1600">
                <a:solidFill>
                  <a:srgbClr val="672399"/>
                </a:solidFill>
                <a:latin typeface="Times" charset="0"/>
              </a:rPr>
              <a:t>from</a:t>
            </a:r>
          </a:p>
          <a:p>
            <a:pPr eaLnBrk="0" fontAlgn="base" hangingPunct="0">
              <a:spcBef>
                <a:spcPct val="0"/>
              </a:spcBef>
              <a:spcAft>
                <a:spcPct val="0"/>
              </a:spcAft>
            </a:pPr>
            <a:r>
              <a:rPr lang="en-US" sz="1600">
                <a:solidFill>
                  <a:srgbClr val="672399"/>
                </a:solidFill>
                <a:latin typeface="Times" charset="0"/>
              </a:rPr>
              <a:t>Wheeler and Kiladis, 1999</a:t>
            </a:r>
            <a:endParaRPr lang="en-US" sz="1600">
              <a:solidFill>
                <a:srgbClr val="587299"/>
              </a:solidFill>
              <a:latin typeface="Times" charset="0"/>
            </a:endParaRPr>
          </a:p>
        </p:txBody>
      </p:sp>
      <p:sp>
        <p:nvSpPr>
          <p:cNvPr id="13322" name="Text Box 10"/>
          <p:cNvSpPr txBox="1">
            <a:spLocks noChangeArrowheads="1"/>
          </p:cNvSpPr>
          <p:nvPr/>
        </p:nvSpPr>
        <p:spPr bwMode="auto">
          <a:xfrm>
            <a:off x="152400" y="76200"/>
            <a:ext cx="8839200" cy="39687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2000" b="1">
                <a:solidFill>
                  <a:srgbClr val="000000"/>
                </a:solidFill>
                <a:latin typeface="Times" charset="0"/>
              </a:rPr>
              <a:t>OLR power spectrum, 1979–2001 (Symmetric)</a:t>
            </a:r>
          </a:p>
        </p:txBody>
      </p:sp>
    </p:spTree>
    <p:extLst>
      <p:ext uri="{BB962C8B-B14F-4D97-AF65-F5344CB8AC3E}">
        <p14:creationId xmlns:p14="http://schemas.microsoft.com/office/powerpoint/2010/main" val="19856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381000" y="533400"/>
            <a:ext cx="8305800" cy="6124754"/>
          </a:xfrm>
          <a:prstGeom prst="rect">
            <a:avLst/>
          </a:prstGeom>
          <a:noFill/>
          <a:ln w="9525">
            <a:noFill/>
            <a:miter lim="800000"/>
            <a:headEnd/>
            <a:tailEnd/>
          </a:ln>
        </p:spPr>
        <p:txBody>
          <a:bodyPr>
            <a:spAutoFit/>
          </a:bodyPr>
          <a:lstStyle/>
          <a:p>
            <a:pPr>
              <a:spcBef>
                <a:spcPct val="50000"/>
              </a:spcBef>
            </a:pPr>
            <a:r>
              <a:rPr lang="en-US" sz="2800" dirty="0">
                <a:solidFill>
                  <a:srgbClr val="0000FF"/>
                </a:solidFill>
                <a:latin typeface="Arial" panose="020B0604020202020204" pitchFamily="34" charset="0"/>
                <a:cs typeface="Arial" panose="020B0604020202020204" pitchFamily="34" charset="0"/>
              </a:rPr>
              <a:t>C</a:t>
            </a:r>
            <a:r>
              <a:rPr lang="en-US" sz="2800" dirty="0" smtClean="0">
                <a:solidFill>
                  <a:srgbClr val="0000FF"/>
                </a:solidFill>
                <a:latin typeface="Arial" panose="020B0604020202020204" pitchFamily="34" charset="0"/>
                <a:cs typeface="Arial" panose="020B0604020202020204" pitchFamily="34" charset="0"/>
              </a:rPr>
              <a:t>onsider </a:t>
            </a:r>
            <a:r>
              <a:rPr lang="en-US" sz="2800" dirty="0">
                <a:solidFill>
                  <a:srgbClr val="0000FF"/>
                </a:solidFill>
                <a:latin typeface="Arial" panose="020B0604020202020204" pitchFamily="34" charset="0"/>
                <a:cs typeface="Arial" panose="020B0604020202020204" pitchFamily="34" charset="0"/>
              </a:rPr>
              <a:t>a hypothetical planet like Earth, but with no continents and no seasons and for which the only friction acting on the atmosphere is at the surface.</a:t>
            </a:r>
          </a:p>
          <a:p>
            <a:pPr>
              <a:spcBef>
                <a:spcPct val="50000"/>
              </a:spcBef>
            </a:pPr>
            <a:r>
              <a:rPr lang="en-US" sz="2800" dirty="0">
                <a:solidFill>
                  <a:srgbClr val="0000FF"/>
                </a:solidFill>
                <a:latin typeface="Arial" panose="020B0604020202020204" pitchFamily="34" charset="0"/>
                <a:cs typeface="Arial" panose="020B0604020202020204" pitchFamily="34" charset="0"/>
              </a:rPr>
              <a:t>This planet has an exact nonlinear equilibrium solution for the flow of the atmosphere, characterized by:</a:t>
            </a:r>
          </a:p>
          <a:p>
            <a:pPr marL="514350" indent="-514350">
              <a:spcBef>
                <a:spcPct val="50000"/>
              </a:spcBef>
              <a:buFont typeface="+mj-lt"/>
              <a:buAutoNum type="arabicPeriod"/>
            </a:pPr>
            <a:r>
              <a:rPr lang="en-US" sz="2800" dirty="0" smtClean="0">
                <a:solidFill>
                  <a:srgbClr val="0000FF"/>
                </a:solidFill>
                <a:latin typeface="Arial" panose="020B0604020202020204" pitchFamily="34" charset="0"/>
                <a:cs typeface="Arial" panose="020B0604020202020204" pitchFamily="34" charset="0"/>
              </a:rPr>
              <a:t>Every </a:t>
            </a:r>
            <a:r>
              <a:rPr lang="en-US" sz="2800" dirty="0">
                <a:solidFill>
                  <a:srgbClr val="0000FF"/>
                </a:solidFill>
                <a:latin typeface="Arial" panose="020B0604020202020204" pitchFamily="34" charset="0"/>
                <a:cs typeface="Arial" panose="020B0604020202020204" pitchFamily="34" charset="0"/>
              </a:rPr>
              <a:t>column is in radiative-convective </a:t>
            </a:r>
            <a:r>
              <a:rPr lang="en-US" sz="2800" dirty="0" smtClean="0">
                <a:solidFill>
                  <a:srgbClr val="0000FF"/>
                </a:solidFill>
                <a:latin typeface="Arial" panose="020B0604020202020204" pitchFamily="34" charset="0"/>
                <a:cs typeface="Arial" panose="020B0604020202020204" pitchFamily="34" charset="0"/>
              </a:rPr>
              <a:t>equilibrium</a:t>
            </a:r>
            <a:endParaRPr lang="en-US" sz="2800" dirty="0">
              <a:solidFill>
                <a:srgbClr val="0000FF"/>
              </a:solidFill>
              <a:latin typeface="Arial" panose="020B0604020202020204" pitchFamily="34" charset="0"/>
              <a:cs typeface="Arial" panose="020B0604020202020204" pitchFamily="34" charset="0"/>
            </a:endParaRPr>
          </a:p>
          <a:p>
            <a:pPr marL="514350" indent="-514350">
              <a:spcBef>
                <a:spcPct val="50000"/>
              </a:spcBef>
              <a:buFont typeface="+mj-lt"/>
              <a:buAutoNum type="arabicPeriod"/>
            </a:pPr>
            <a:r>
              <a:rPr lang="en-US" sz="2800" dirty="0" smtClean="0">
                <a:solidFill>
                  <a:srgbClr val="0000FF"/>
                </a:solidFill>
                <a:latin typeface="Arial" panose="020B0604020202020204" pitchFamily="34" charset="0"/>
                <a:cs typeface="Arial" panose="020B0604020202020204" pitchFamily="34" charset="0"/>
              </a:rPr>
              <a:t>Wind </a:t>
            </a:r>
            <a:r>
              <a:rPr lang="en-US" sz="2800" dirty="0">
                <a:solidFill>
                  <a:srgbClr val="0000FF"/>
                </a:solidFill>
                <a:latin typeface="Arial" panose="020B0604020202020204" pitchFamily="34" charset="0"/>
                <a:cs typeface="Arial" panose="020B0604020202020204" pitchFamily="34" charset="0"/>
              </a:rPr>
              <a:t>vanishes at planet’s surface</a:t>
            </a:r>
          </a:p>
          <a:p>
            <a:pPr marL="514350" indent="-514350">
              <a:spcBef>
                <a:spcPct val="50000"/>
              </a:spcBef>
              <a:buFont typeface="+mj-lt"/>
              <a:buAutoNum type="arabicPeriod"/>
            </a:pPr>
            <a:r>
              <a:rPr lang="en-US" sz="2800" dirty="0" smtClean="0">
                <a:solidFill>
                  <a:srgbClr val="0000FF"/>
                </a:solidFill>
                <a:latin typeface="Arial" panose="020B0604020202020204" pitchFamily="34" charset="0"/>
                <a:cs typeface="Arial" panose="020B0604020202020204" pitchFamily="34" charset="0"/>
              </a:rPr>
              <a:t>Horizontal </a:t>
            </a:r>
            <a:r>
              <a:rPr lang="en-US" sz="2800" dirty="0">
                <a:solidFill>
                  <a:srgbClr val="0000FF"/>
                </a:solidFill>
                <a:latin typeface="Arial" panose="020B0604020202020204" pitchFamily="34" charset="0"/>
                <a:cs typeface="Arial" panose="020B0604020202020204" pitchFamily="34" charset="0"/>
              </a:rPr>
              <a:t>pressure gradients balanced by </a:t>
            </a:r>
            <a:r>
              <a:rPr lang="en-US" sz="2800" i="1" dirty="0">
                <a:solidFill>
                  <a:srgbClr val="0000FF"/>
                </a:solidFill>
                <a:latin typeface="Arial" panose="020B0604020202020204" pitchFamily="34" charset="0"/>
                <a:cs typeface="Arial" panose="020B0604020202020204" pitchFamily="34" charset="0"/>
              </a:rPr>
              <a:t>Coriolis accelerations</a:t>
            </a:r>
          </a:p>
        </p:txBody>
      </p:sp>
    </p:spTree>
    <p:extLst>
      <p:ext uri="{BB962C8B-B14F-4D97-AF65-F5344CB8AC3E}">
        <p14:creationId xmlns:p14="http://schemas.microsoft.com/office/powerpoint/2010/main" val="1314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698">
                                            <p:txEl>
                                              <p:pRg st="1" end="1"/>
                                            </p:txEl>
                                          </p:spTgt>
                                        </p:tgtEl>
                                        <p:attrNameLst>
                                          <p:attrName>style.visibility</p:attrName>
                                        </p:attrNameLst>
                                      </p:cBhvr>
                                      <p:to>
                                        <p:strVal val="visible"/>
                                      </p:to>
                                    </p:set>
                                    <p:animEffect transition="in" filter="fade">
                                      <p:cBhvr>
                                        <p:cTn id="7" dur="500"/>
                                        <p:tgtEl>
                                          <p:spTgt spid="1576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698">
                                            <p:txEl>
                                              <p:pRg st="2" end="2"/>
                                            </p:txEl>
                                          </p:spTgt>
                                        </p:tgtEl>
                                        <p:attrNameLst>
                                          <p:attrName>style.visibility</p:attrName>
                                        </p:attrNameLst>
                                      </p:cBhvr>
                                      <p:to>
                                        <p:strVal val="visible"/>
                                      </p:to>
                                    </p:set>
                                    <p:animEffect transition="in" filter="fade">
                                      <p:cBhvr>
                                        <p:cTn id="12" dur="500"/>
                                        <p:tgtEl>
                                          <p:spTgt spid="1576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698">
                                            <p:txEl>
                                              <p:pRg st="3" end="3"/>
                                            </p:txEl>
                                          </p:spTgt>
                                        </p:tgtEl>
                                        <p:attrNameLst>
                                          <p:attrName>style.visibility</p:attrName>
                                        </p:attrNameLst>
                                      </p:cBhvr>
                                      <p:to>
                                        <p:strVal val="visible"/>
                                      </p:to>
                                    </p:set>
                                    <p:animEffect transition="in" filter="fade">
                                      <p:cBhvr>
                                        <p:cTn id="17" dur="500"/>
                                        <p:tgtEl>
                                          <p:spTgt spid="1576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698">
                                            <p:txEl>
                                              <p:pRg st="4" end="4"/>
                                            </p:txEl>
                                          </p:spTgt>
                                        </p:tgtEl>
                                        <p:attrNameLst>
                                          <p:attrName>style.visibility</p:attrName>
                                        </p:attrNameLst>
                                      </p:cBhvr>
                                      <p:to>
                                        <p:strVal val="visible"/>
                                      </p:to>
                                    </p:set>
                                    <p:animEffect transition="in" filter="fade">
                                      <p:cBhvr>
                                        <p:cTn id="22" dur="500"/>
                                        <p:tgtEl>
                                          <p:spTgt spid="1576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latin typeface="Arial" panose="020B0604020202020204" pitchFamily="34" charset="0"/>
                <a:cs typeface="Arial" panose="020B0604020202020204" pitchFamily="34" charset="0"/>
              </a:rPr>
              <a:t>Thermal Wind Balance</a:t>
            </a:r>
            <a:endParaRPr lang="en-US" sz="3600" dirty="0">
              <a:solidFill>
                <a:srgbClr val="0000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220" y="1604768"/>
            <a:ext cx="8568187" cy="4415032"/>
          </a:xfrm>
          <a:prstGeom prst="rect">
            <a:avLst/>
          </a:prstGeom>
        </p:spPr>
      </p:pic>
      <p:sp>
        <p:nvSpPr>
          <p:cNvPr id="4" name="TextBox 3"/>
          <p:cNvSpPr txBox="1"/>
          <p:nvPr/>
        </p:nvSpPr>
        <p:spPr>
          <a:xfrm>
            <a:off x="5960407" y="6400800"/>
            <a:ext cx="3048000" cy="304800"/>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rPr>
              <a:t>Kerry Emanuel </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5702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Exact Solution!</a:t>
            </a:r>
            <a:endPar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pPr>
              <a:buSzPct val="70000"/>
              <a:buBlip>
                <a:blip r:embed="rId2"/>
              </a:buBlip>
            </a:pPr>
            <a:r>
              <a:rPr lang="en-US" dirty="0" smtClean="0">
                <a:solidFill>
                  <a:srgbClr val="0000FF"/>
                </a:solidFill>
                <a:latin typeface="Arial" panose="020B0604020202020204" pitchFamily="34" charset="0"/>
                <a:cs typeface="Arial" panose="020B0604020202020204" pitchFamily="34" charset="0"/>
              </a:rPr>
              <a:t>Every individual column of the atmosphere and the surface beneath it are in radiative-convective equilibrium</a:t>
            </a:r>
          </a:p>
          <a:p>
            <a:pPr>
              <a:buSzPct val="70000"/>
              <a:buBlip>
                <a:blip r:embed="rId2"/>
              </a:buBlip>
            </a:pPr>
            <a:r>
              <a:rPr lang="en-US" dirty="0" smtClean="0">
                <a:solidFill>
                  <a:srgbClr val="0000FF"/>
                </a:solidFill>
                <a:latin typeface="Arial" panose="020B0604020202020204" pitchFamily="34" charset="0"/>
                <a:cs typeface="Arial" panose="020B0604020202020204" pitchFamily="34" charset="0"/>
              </a:rPr>
              <a:t>Surface pressure is constant</a:t>
            </a:r>
          </a:p>
          <a:p>
            <a:pPr>
              <a:buSzPct val="70000"/>
              <a:buBlip>
                <a:blip r:embed="rId2"/>
              </a:buBlip>
            </a:pPr>
            <a:r>
              <a:rPr lang="en-US" dirty="0" smtClean="0">
                <a:solidFill>
                  <a:srgbClr val="0000FF"/>
                </a:solidFill>
                <a:latin typeface="Arial" panose="020B0604020202020204" pitchFamily="34" charset="0"/>
                <a:cs typeface="Arial" panose="020B0604020202020204" pitchFamily="34" charset="0"/>
              </a:rPr>
              <a:t>Pressure above the surface decreases poleward, more rapidly at higher altitudes</a:t>
            </a:r>
          </a:p>
          <a:p>
            <a:pPr>
              <a:buSzPct val="70000"/>
              <a:buBlip>
                <a:blip r:embed="rId2"/>
              </a:buBlip>
            </a:pPr>
            <a:r>
              <a:rPr lang="en-US" dirty="0" smtClean="0">
                <a:solidFill>
                  <a:srgbClr val="0000FF"/>
                </a:solidFill>
                <a:latin typeface="Arial" panose="020B0604020202020204" pitchFamily="34" charset="0"/>
                <a:cs typeface="Arial" panose="020B0604020202020204" pitchFamily="34" charset="0"/>
              </a:rPr>
              <a:t>Pressure gradient in geostrophic balance with a west wind</a:t>
            </a:r>
          </a:p>
          <a:p>
            <a:endParaRPr lang="en-US" dirty="0"/>
          </a:p>
        </p:txBody>
      </p:sp>
    </p:spTree>
    <p:extLst>
      <p:ext uri="{BB962C8B-B14F-4D97-AF65-F5344CB8AC3E}">
        <p14:creationId xmlns:p14="http://schemas.microsoft.com/office/powerpoint/2010/main" val="29187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228600" y="1600200"/>
            <a:ext cx="8763000" cy="3511550"/>
          </a:xfrm>
          <a:prstGeom prst="rect">
            <a:avLst/>
          </a:prstGeom>
          <a:noFill/>
          <a:ln w="9525">
            <a:noFill/>
            <a:miter lim="800000"/>
            <a:headEnd/>
            <a:tailEnd/>
          </a:ln>
        </p:spPr>
        <p:txBody>
          <a:bodyPr>
            <a:spAutoFit/>
          </a:bodyPr>
          <a:lstStyle/>
          <a:p>
            <a:pPr>
              <a:spcBef>
                <a:spcPct val="50000"/>
              </a:spcBef>
            </a:pPr>
            <a:r>
              <a:rPr lang="en-US" sz="2800" b="1" dirty="0">
                <a:solidFill>
                  <a:srgbClr val="0000FF"/>
                </a:solidFill>
                <a:latin typeface="Arial" panose="020B0604020202020204" pitchFamily="34" charset="0"/>
                <a:cs typeface="Arial" panose="020B0604020202020204" pitchFamily="34" charset="0"/>
              </a:rPr>
              <a:t>Two potential problems with this solution:</a:t>
            </a:r>
          </a:p>
          <a:p>
            <a:pPr>
              <a:spcBef>
                <a:spcPct val="50000"/>
              </a:spcBef>
            </a:pPr>
            <a:endParaRPr lang="en-US" sz="2800" dirty="0">
              <a:solidFill>
                <a:srgbClr val="002060"/>
              </a:solidFill>
            </a:endParaRPr>
          </a:p>
          <a:p>
            <a:pPr marL="514350" indent="-514350">
              <a:spcBef>
                <a:spcPct val="50000"/>
              </a:spcBef>
              <a:buFont typeface="+mj-lt"/>
              <a:buAutoNum type="arabicPeriod"/>
            </a:pPr>
            <a:r>
              <a:rPr lang="en-US" sz="2800" dirty="0" smtClean="0">
                <a:solidFill>
                  <a:prstClr val="black"/>
                </a:solidFill>
                <a:latin typeface="Arial" panose="020B0604020202020204" pitchFamily="34" charset="0"/>
                <a:cs typeface="Arial" panose="020B0604020202020204" pitchFamily="34" charset="0"/>
              </a:rPr>
              <a:t>Not </a:t>
            </a:r>
            <a:r>
              <a:rPr lang="en-US" sz="2800" dirty="0">
                <a:solidFill>
                  <a:prstClr val="black"/>
                </a:solidFill>
                <a:latin typeface="Arial" panose="020B0604020202020204" pitchFamily="34" charset="0"/>
                <a:cs typeface="Arial" panose="020B0604020202020204" pitchFamily="34" charset="0"/>
              </a:rPr>
              <a:t>enough angular momentum available for </a:t>
            </a:r>
            <a:r>
              <a:rPr lang="en-US" sz="2800" dirty="0" smtClean="0">
                <a:solidFill>
                  <a:prstClr val="black"/>
                </a:solidFill>
                <a:latin typeface="Arial" panose="020B0604020202020204" pitchFamily="34" charset="0"/>
                <a:cs typeface="Arial" panose="020B0604020202020204" pitchFamily="34" charset="0"/>
              </a:rPr>
              <a:t>required </a:t>
            </a:r>
            <a:r>
              <a:rPr lang="en-US" sz="2800" dirty="0">
                <a:solidFill>
                  <a:prstClr val="black"/>
                </a:solidFill>
                <a:latin typeface="Arial" panose="020B0604020202020204" pitchFamily="34" charset="0"/>
                <a:cs typeface="Arial" panose="020B0604020202020204" pitchFamily="34" charset="0"/>
              </a:rPr>
              <a:t>west-east </a:t>
            </a:r>
            <a:r>
              <a:rPr lang="en-US" sz="2800" dirty="0" smtClean="0">
                <a:solidFill>
                  <a:prstClr val="black"/>
                </a:solidFill>
                <a:latin typeface="Arial" panose="020B0604020202020204" pitchFamily="34" charset="0"/>
                <a:cs typeface="Arial" panose="020B0604020202020204" pitchFamily="34" charset="0"/>
              </a:rPr>
              <a:t>wind</a:t>
            </a:r>
            <a:endParaRPr lang="en-US" sz="2800" dirty="0">
              <a:solidFill>
                <a:prstClr val="black"/>
              </a:solidFill>
              <a:latin typeface="Arial" panose="020B0604020202020204" pitchFamily="34" charset="0"/>
              <a:cs typeface="Arial" panose="020B0604020202020204" pitchFamily="34" charset="0"/>
            </a:endParaRPr>
          </a:p>
          <a:p>
            <a:pPr marL="514350" indent="-514350">
              <a:spcBef>
                <a:spcPct val="50000"/>
              </a:spcBef>
              <a:buFont typeface="+mj-lt"/>
              <a:buAutoNum type="arabicPeriod"/>
            </a:pPr>
            <a:endParaRPr lang="en-US" sz="2800" dirty="0">
              <a:solidFill>
                <a:prstClr val="black"/>
              </a:solidFill>
              <a:latin typeface="Arial" panose="020B0604020202020204" pitchFamily="34" charset="0"/>
              <a:cs typeface="Arial" panose="020B0604020202020204" pitchFamily="34" charset="0"/>
            </a:endParaRPr>
          </a:p>
          <a:p>
            <a:pPr marL="514350" indent="-514350">
              <a:spcBef>
                <a:spcPct val="50000"/>
              </a:spcBef>
              <a:buFont typeface="+mj-lt"/>
              <a:buAutoNum type="arabicPeriod"/>
            </a:pPr>
            <a:r>
              <a:rPr lang="en-US" sz="2800" dirty="0" smtClean="0">
                <a:solidFill>
                  <a:prstClr val="black"/>
                </a:solidFill>
                <a:latin typeface="Arial" panose="020B0604020202020204" pitchFamily="34" charset="0"/>
                <a:cs typeface="Arial" panose="020B0604020202020204" pitchFamily="34" charset="0"/>
              </a:rPr>
              <a:t>Equilibrium </a:t>
            </a:r>
            <a:r>
              <a:rPr lang="en-US" sz="2800" dirty="0">
                <a:solidFill>
                  <a:prstClr val="black"/>
                </a:solidFill>
                <a:latin typeface="Arial" panose="020B0604020202020204" pitchFamily="34" charset="0"/>
                <a:cs typeface="Arial" panose="020B0604020202020204" pitchFamily="34" charset="0"/>
              </a:rPr>
              <a:t>solution may be unstable</a:t>
            </a:r>
          </a:p>
        </p:txBody>
      </p:sp>
    </p:spTree>
    <p:extLst>
      <p:ext uri="{BB962C8B-B14F-4D97-AF65-F5344CB8AC3E}">
        <p14:creationId xmlns:p14="http://schemas.microsoft.com/office/powerpoint/2010/main" val="11593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722">
                                            <p:txEl>
                                              <p:pRg st="2" end="2"/>
                                            </p:txEl>
                                          </p:spTgt>
                                        </p:tgtEl>
                                        <p:attrNameLst>
                                          <p:attrName>style.visibility</p:attrName>
                                        </p:attrNameLst>
                                      </p:cBhvr>
                                      <p:to>
                                        <p:strVal val="visible"/>
                                      </p:to>
                                    </p:set>
                                    <p:animEffect transition="in" filter="fade">
                                      <p:cBhvr>
                                        <p:cTn id="7" dur="500"/>
                                        <p:tgtEl>
                                          <p:spTgt spid="1587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722">
                                            <p:txEl>
                                              <p:pRg st="4" end="4"/>
                                            </p:txEl>
                                          </p:spTgt>
                                        </p:tgtEl>
                                        <p:attrNameLst>
                                          <p:attrName>style.visibility</p:attrName>
                                        </p:attrNameLst>
                                      </p:cBhvr>
                                      <p:to>
                                        <p:strVal val="visible"/>
                                      </p:to>
                                    </p:set>
                                    <p:animEffect transition="in" filter="fade">
                                      <p:cBhvr>
                                        <p:cTn id="12" dur="500"/>
                                        <p:tgtEl>
                                          <p:spTgt spid="1587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2688803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0800" y="6510921"/>
            <a:ext cx="2743200" cy="304800"/>
          </a:xfrm>
          <a:prstGeom prst="rect">
            <a:avLst/>
          </a:prstGeom>
          <a:noFill/>
        </p:spPr>
        <p:txBody>
          <a:bodyPr wrap="square" rtlCol="0">
            <a:spAutoFit/>
          </a:bodyPr>
          <a:lstStyle/>
          <a:p>
            <a:r>
              <a:rPr lang="en-US" sz="1400" dirty="0" smtClean="0">
                <a:solidFill>
                  <a:prstClr val="black"/>
                </a:solidFill>
              </a:rPr>
              <a:t>Image credit</a:t>
            </a:r>
            <a:r>
              <a:rPr lang="en-US" sz="1400" i="1" dirty="0" smtClean="0">
                <a:solidFill>
                  <a:prstClr val="black"/>
                </a:solidFill>
              </a:rPr>
              <a:t>:  Kerry Emanuel</a:t>
            </a:r>
            <a:endParaRPr lang="en-US" sz="1400" i="1"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868" y="367946"/>
            <a:ext cx="8104731" cy="6142975"/>
          </a:xfrm>
          <a:prstGeom prst="rect">
            <a:avLst/>
          </a:prstGeom>
        </p:spPr>
      </p:pic>
    </p:spTree>
    <p:extLst>
      <p:ext uri="{BB962C8B-B14F-4D97-AF65-F5344CB8AC3E}">
        <p14:creationId xmlns:p14="http://schemas.microsoft.com/office/powerpoint/2010/main" val="25913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srl.noaa.gov/gmd/webdata/ccgg/trends/co2_data_mlo.png"/>
          <p:cNvPicPr>
            <a:picLocks noChangeAspect="1" noChangeArrowheads="1"/>
          </p:cNvPicPr>
          <p:nvPr/>
        </p:nvPicPr>
        <p:blipFill>
          <a:blip r:embed="rId3" cstate="print"/>
          <a:srcRect/>
          <a:stretch>
            <a:fillRect/>
          </a:stretch>
        </p:blipFill>
        <p:spPr bwMode="auto">
          <a:xfrm>
            <a:off x="228600" y="1"/>
            <a:ext cx="8686800" cy="6709628"/>
          </a:xfrm>
          <a:prstGeom prst="rect">
            <a:avLst/>
          </a:prstGeom>
          <a:noFill/>
        </p:spPr>
      </p:pic>
    </p:spTree>
    <p:extLst>
      <p:ext uri="{BB962C8B-B14F-4D97-AF65-F5344CB8AC3E}">
        <p14:creationId xmlns:p14="http://schemas.microsoft.com/office/powerpoint/2010/main" val="1327203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C0C0">
            <a:alpha val="36000"/>
          </a:srgbClr>
        </a:solidFill>
        <a:effectLst/>
      </p:bgPr>
    </p:bg>
    <p:spTree>
      <p:nvGrpSpPr>
        <p:cNvPr id="1" name=""/>
        <p:cNvGrpSpPr/>
        <p:nvPr/>
      </p:nvGrpSpPr>
      <p:grpSpPr>
        <a:xfrm>
          <a:off x="0" y="0"/>
          <a:ext cx="0" cy="0"/>
          <a:chOff x="0" y="0"/>
          <a:chExt cx="0" cy="0"/>
        </a:xfrm>
      </p:grpSpPr>
      <p:pic>
        <p:nvPicPr>
          <p:cNvPr id="24578" name="Picture 2" descr="C:\Users\Kerry Emaanuel\Class\12.340\graphics\Atmospheric_Transmission.png"/>
          <p:cNvPicPr>
            <a:picLocks noChangeAspect="1" noChangeArrowheads="1"/>
          </p:cNvPicPr>
          <p:nvPr/>
        </p:nvPicPr>
        <p:blipFill>
          <a:blip r:embed="rId2" cstate="print"/>
          <a:srcRect/>
          <a:stretch>
            <a:fillRect/>
          </a:stretch>
        </p:blipFill>
        <p:spPr bwMode="auto">
          <a:xfrm>
            <a:off x="1524000" y="228600"/>
            <a:ext cx="6272213" cy="6324600"/>
          </a:xfrm>
          <a:prstGeom prst="rect">
            <a:avLst/>
          </a:prstGeom>
          <a:noFill/>
          <a:ln w="9525">
            <a:noFill/>
            <a:miter lim="800000"/>
            <a:headEnd/>
            <a:tailEnd/>
          </a:ln>
        </p:spPr>
      </p:pic>
    </p:spTree>
    <p:extLst>
      <p:ext uri="{BB962C8B-B14F-4D97-AF65-F5344CB8AC3E}">
        <p14:creationId xmlns:p14="http://schemas.microsoft.com/office/powerpoint/2010/main" val="2515216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t>Radiative Equilibrium</a:t>
            </a:r>
          </a:p>
        </p:txBody>
      </p:sp>
      <p:sp>
        <p:nvSpPr>
          <p:cNvPr id="90115" name="Rectangle 3"/>
          <p:cNvSpPr>
            <a:spLocks noGrp="1" noChangeArrowheads="1"/>
          </p:cNvSpPr>
          <p:nvPr>
            <p:ph type="body" idx="1"/>
          </p:nvPr>
        </p:nvSpPr>
        <p:spPr>
          <a:xfrm>
            <a:off x="457200" y="2438400"/>
            <a:ext cx="8229600" cy="3124200"/>
          </a:xfrm>
        </p:spPr>
        <p:txBody>
          <a:bodyPr/>
          <a:lstStyle/>
          <a:p>
            <a:pPr eaLnBrk="1" hangingPunct="1"/>
            <a:r>
              <a:rPr lang="en-US" smtClean="0"/>
              <a:t>Equilibrium state of atmosphere and surface in the absence of non-radiative enthalpy fluxes</a:t>
            </a:r>
          </a:p>
          <a:p>
            <a:pPr eaLnBrk="1" hangingPunct="1"/>
            <a:r>
              <a:rPr lang="en-US" smtClean="0"/>
              <a:t>Radiative heating drives actual state toward state of radiative equilibrium</a:t>
            </a:r>
          </a:p>
        </p:txBody>
      </p:sp>
    </p:spTree>
    <p:extLst>
      <p:ext uri="{BB962C8B-B14F-4D97-AF65-F5344CB8AC3E}">
        <p14:creationId xmlns:p14="http://schemas.microsoft.com/office/powerpoint/2010/main" val="1525999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Highly Reduced Model</a:t>
            </a:r>
          </a:p>
        </p:txBody>
      </p:sp>
      <p:sp>
        <p:nvSpPr>
          <p:cNvPr id="72707" name="Rectangle 6"/>
          <p:cNvSpPr>
            <a:spLocks noGrp="1" noChangeArrowheads="1"/>
          </p:cNvSpPr>
          <p:nvPr>
            <p:ph type="body" idx="1"/>
          </p:nvPr>
        </p:nvSpPr>
        <p:spPr>
          <a:xfrm>
            <a:off x="457200" y="4724400"/>
            <a:ext cx="8229600" cy="1706563"/>
          </a:xfrm>
        </p:spPr>
        <p:txBody>
          <a:bodyPr/>
          <a:lstStyle/>
          <a:p>
            <a:pPr eaLnBrk="1" hangingPunct="1"/>
            <a:r>
              <a:rPr lang="en-US" sz="2400" smtClean="0"/>
              <a:t>Transparent to solar radiation</a:t>
            </a:r>
          </a:p>
          <a:p>
            <a:pPr eaLnBrk="1" hangingPunct="1"/>
            <a:r>
              <a:rPr lang="en-US" sz="2400" smtClean="0"/>
              <a:t>Opaque to infrared radiation</a:t>
            </a:r>
          </a:p>
          <a:p>
            <a:pPr eaLnBrk="1" hangingPunct="1"/>
            <a:r>
              <a:rPr lang="en-US" sz="2400" smtClean="0"/>
              <a:t>Blackbody emission from surface and each layer</a:t>
            </a:r>
          </a:p>
        </p:txBody>
      </p:sp>
      <p:pic>
        <p:nvPicPr>
          <p:cNvPr id="72708" name="Picture 7" descr="C:\Documents and Settings\Kerry Emanuel\My Documents\CLASS\CLIMATE\rad_model_reduced.tif"/>
          <p:cNvPicPr>
            <a:picLocks noChangeAspect="1" noChangeArrowheads="1"/>
          </p:cNvPicPr>
          <p:nvPr/>
        </p:nvPicPr>
        <p:blipFill>
          <a:blip r:embed="rId2" cstate="print"/>
          <a:srcRect/>
          <a:stretch>
            <a:fillRect/>
          </a:stretch>
        </p:blipFill>
        <p:spPr bwMode="auto">
          <a:xfrm>
            <a:off x="1371600" y="1600200"/>
            <a:ext cx="6308725" cy="2803525"/>
          </a:xfrm>
          <a:prstGeom prst="rect">
            <a:avLst/>
          </a:prstGeom>
          <a:noFill/>
          <a:ln w="9525">
            <a:noFill/>
            <a:miter lim="800000"/>
            <a:headEnd/>
            <a:tailEnd/>
          </a:ln>
        </p:spPr>
      </p:pic>
    </p:spTree>
    <p:extLst>
      <p:ext uri="{BB962C8B-B14F-4D97-AF65-F5344CB8AC3E}">
        <p14:creationId xmlns:p14="http://schemas.microsoft.com/office/powerpoint/2010/main" val="37014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t>Elements of Thermal Balance:</a:t>
            </a:r>
            <a:br>
              <a:rPr lang="en-US" smtClean="0"/>
            </a:br>
            <a:r>
              <a:rPr lang="en-US" smtClean="0"/>
              <a:t>Solar Radiation</a:t>
            </a:r>
          </a:p>
        </p:txBody>
      </p:sp>
      <p:sp>
        <p:nvSpPr>
          <p:cNvPr id="1028" name="Rectangle 3"/>
          <p:cNvSpPr>
            <a:spLocks noGrp="1" noChangeArrowheads="1"/>
          </p:cNvSpPr>
          <p:nvPr>
            <p:ph type="body" idx="1"/>
          </p:nvPr>
        </p:nvSpPr>
        <p:spPr/>
        <p:txBody>
          <a:bodyPr/>
          <a:lstStyle/>
          <a:p>
            <a:pPr eaLnBrk="1" hangingPunct="1"/>
            <a:r>
              <a:rPr lang="en-US" sz="2800" smtClean="0"/>
              <a:t>Luminosity:   3.9 x 10</a:t>
            </a:r>
            <a:r>
              <a:rPr lang="en-US" sz="2800" baseline="30000" smtClean="0"/>
              <a:t>26</a:t>
            </a:r>
            <a:r>
              <a:rPr lang="en-US" sz="2800" smtClean="0"/>
              <a:t> J s</a:t>
            </a:r>
            <a:r>
              <a:rPr lang="en-US" sz="2800" baseline="30000" smtClean="0"/>
              <a:t>-1 </a:t>
            </a:r>
            <a:r>
              <a:rPr lang="en-US" sz="2800" smtClean="0"/>
              <a:t>= 6.4 x 10</a:t>
            </a:r>
            <a:r>
              <a:rPr lang="en-US" sz="2800" baseline="30000" smtClean="0"/>
              <a:t>7</a:t>
            </a:r>
            <a:r>
              <a:rPr lang="en-US" sz="2800" smtClean="0"/>
              <a:t> Wm</a:t>
            </a:r>
            <a:r>
              <a:rPr lang="en-US" sz="2800" baseline="30000" smtClean="0"/>
              <a:t>-2</a:t>
            </a:r>
          </a:p>
          <a:p>
            <a:pPr eaLnBrk="1" hangingPunct="1">
              <a:buFontTx/>
              <a:buNone/>
            </a:pPr>
            <a:r>
              <a:rPr lang="en-US" sz="2800" smtClean="0"/>
              <a:t>      at top of photosphere</a:t>
            </a:r>
          </a:p>
          <a:p>
            <a:pPr eaLnBrk="1" hangingPunct="1"/>
            <a:endParaRPr lang="en-US" sz="2800" baseline="30000" smtClean="0"/>
          </a:p>
          <a:p>
            <a:pPr eaLnBrk="1" hangingPunct="1"/>
            <a:r>
              <a:rPr lang="en-US" sz="2800" smtClean="0"/>
              <a:t>Mean distance from earth: 1.5 x 10</a:t>
            </a:r>
            <a:r>
              <a:rPr lang="en-US" sz="2800" baseline="30000" smtClean="0"/>
              <a:t>11</a:t>
            </a:r>
            <a:r>
              <a:rPr lang="en-US" sz="2800" smtClean="0"/>
              <a:t> m</a:t>
            </a:r>
          </a:p>
          <a:p>
            <a:pPr eaLnBrk="1" hangingPunct="1"/>
            <a:r>
              <a:rPr lang="en-US" sz="2800" smtClean="0"/>
              <a:t>Flux density at mean radius of earth </a:t>
            </a:r>
          </a:p>
          <a:p>
            <a:pPr eaLnBrk="1" hangingPunct="1">
              <a:buFontTx/>
              <a:buNone/>
            </a:pPr>
            <a:r>
              <a:rPr lang="en-US" sz="2800" baseline="30000" smtClean="0"/>
              <a:t>           </a:t>
            </a:r>
            <a:endParaRPr lang="en-US" sz="2800" smtClean="0"/>
          </a:p>
          <a:p>
            <a:pPr eaLnBrk="1" hangingPunct="1">
              <a:buFontTx/>
              <a:buNone/>
            </a:pPr>
            <a:endParaRPr lang="en-US" sz="2800" baseline="30000" smtClean="0"/>
          </a:p>
        </p:txBody>
      </p:sp>
      <p:graphicFrame>
        <p:nvGraphicFramePr>
          <p:cNvPr id="1026" name="Object 4"/>
          <p:cNvGraphicFramePr>
            <a:graphicFrameLocks noChangeAspect="1"/>
          </p:cNvGraphicFramePr>
          <p:nvPr/>
        </p:nvGraphicFramePr>
        <p:xfrm>
          <a:off x="2209800" y="4343400"/>
          <a:ext cx="4489450" cy="1377950"/>
        </p:xfrm>
        <a:graphic>
          <a:graphicData uri="http://schemas.openxmlformats.org/presentationml/2006/ole">
            <mc:AlternateContent xmlns:mc="http://schemas.openxmlformats.org/markup-compatibility/2006">
              <mc:Choice xmlns:v="urn:schemas-microsoft-com:vml" Requires="v">
                <p:oleObj spid="_x0000_s1046" name="Equation" r:id="rId3" imgW="1612800" imgH="495000" progId="Equation.DSMT4">
                  <p:embed/>
                </p:oleObj>
              </mc:Choice>
              <mc:Fallback>
                <p:oleObj name="Equation" r:id="rId3" imgW="1612800" imgH="495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343400"/>
                        <a:ext cx="4489450" cy="1377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51681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4"/>
          <p:cNvSpPr txBox="1">
            <a:spLocks noChangeArrowheads="1"/>
          </p:cNvSpPr>
          <p:nvPr/>
        </p:nvSpPr>
        <p:spPr bwMode="auto">
          <a:xfrm>
            <a:off x="457200" y="1371600"/>
            <a:ext cx="48006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Top of Atmosphere:</a:t>
            </a:r>
          </a:p>
        </p:txBody>
      </p:sp>
      <p:sp>
        <p:nvSpPr>
          <p:cNvPr id="5127" name="Rectangle 5"/>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Radiative Equilibrium:</a:t>
            </a:r>
          </a:p>
        </p:txBody>
      </p:sp>
      <p:graphicFrame>
        <p:nvGraphicFramePr>
          <p:cNvPr id="5122" name="Object 6"/>
          <p:cNvGraphicFramePr>
            <a:graphicFrameLocks noChangeAspect="1"/>
          </p:cNvGraphicFramePr>
          <p:nvPr/>
        </p:nvGraphicFramePr>
        <p:xfrm>
          <a:off x="2057400" y="1905000"/>
          <a:ext cx="4889500" cy="1266825"/>
        </p:xfrm>
        <a:graphic>
          <a:graphicData uri="http://schemas.openxmlformats.org/presentationml/2006/ole">
            <mc:AlternateContent xmlns:mc="http://schemas.openxmlformats.org/markup-compatibility/2006">
              <mc:Choice xmlns:v="urn:schemas-microsoft-com:vml" Requires="v">
                <p:oleObj spid="_x0000_s5202" name="Equation" r:id="rId3" imgW="1765080" imgH="457200" progId="Equation.DSMT4">
                  <p:embed/>
                </p:oleObj>
              </mc:Choice>
              <mc:Fallback>
                <p:oleObj name="Equation" r:id="rId3" imgW="176508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05000"/>
                        <a:ext cx="4889500"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8" name="Text Box 7"/>
          <p:cNvSpPr txBox="1">
            <a:spLocks noChangeArrowheads="1"/>
          </p:cNvSpPr>
          <p:nvPr/>
        </p:nvSpPr>
        <p:spPr bwMode="auto">
          <a:xfrm>
            <a:off x="457200" y="4114800"/>
            <a:ext cx="32766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Surface:</a:t>
            </a:r>
          </a:p>
        </p:txBody>
      </p:sp>
      <p:graphicFrame>
        <p:nvGraphicFramePr>
          <p:cNvPr id="5123" name="Object 8"/>
          <p:cNvGraphicFramePr>
            <a:graphicFrameLocks noChangeAspect="1"/>
          </p:cNvGraphicFramePr>
          <p:nvPr/>
        </p:nvGraphicFramePr>
        <p:xfrm>
          <a:off x="1905000" y="4572000"/>
          <a:ext cx="5791200" cy="1122363"/>
        </p:xfrm>
        <a:graphic>
          <a:graphicData uri="http://schemas.openxmlformats.org/presentationml/2006/ole">
            <mc:AlternateContent xmlns:mc="http://schemas.openxmlformats.org/markup-compatibility/2006">
              <mc:Choice xmlns:v="urn:schemas-microsoft-com:vml" Requires="v">
                <p:oleObj spid="_x0000_s5203" name="Equation" r:id="rId5" imgW="2031840" imgH="393480" progId="Equation.DSMT4">
                  <p:embed/>
                </p:oleObj>
              </mc:Choice>
              <mc:Fallback>
                <p:oleObj name="Equation" r:id="rId5" imgW="203184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572000"/>
                        <a:ext cx="5791200" cy="1122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9"/>
          <p:cNvGraphicFramePr>
            <a:graphicFrameLocks noChangeAspect="1"/>
          </p:cNvGraphicFramePr>
          <p:nvPr/>
        </p:nvGraphicFramePr>
        <p:xfrm>
          <a:off x="2667000" y="3200400"/>
          <a:ext cx="2895600" cy="979488"/>
        </p:xfrm>
        <a:graphic>
          <a:graphicData uri="http://schemas.openxmlformats.org/presentationml/2006/ole">
            <mc:AlternateContent xmlns:mc="http://schemas.openxmlformats.org/markup-compatibility/2006">
              <mc:Choice xmlns:v="urn:schemas-microsoft-com:vml" Requires="v">
                <p:oleObj spid="_x0000_s5204" name="Equation" r:id="rId7" imgW="825480" imgH="279360" progId="Equation.DSMT4">
                  <p:embed/>
                </p:oleObj>
              </mc:Choice>
              <mc:Fallback>
                <p:oleObj name="Equation" r:id="rId7" imgW="825480" imgH="2793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200400"/>
                        <a:ext cx="2895600" cy="979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5" name="Object 10"/>
          <p:cNvGraphicFramePr>
            <a:graphicFrameLocks noChangeAspect="1"/>
          </p:cNvGraphicFramePr>
          <p:nvPr/>
        </p:nvGraphicFramePr>
        <p:xfrm>
          <a:off x="2268538" y="5656263"/>
          <a:ext cx="4149725" cy="966787"/>
        </p:xfrm>
        <a:graphic>
          <a:graphicData uri="http://schemas.openxmlformats.org/presentationml/2006/ole">
            <mc:AlternateContent xmlns:mc="http://schemas.openxmlformats.org/markup-compatibility/2006">
              <mc:Choice xmlns:v="urn:schemas-microsoft-com:vml" Requires="v">
                <p:oleObj spid="_x0000_s5205" name="Equation" r:id="rId9" imgW="1473120" imgH="342720" progId="Equation.DSMT4">
                  <p:embed/>
                </p:oleObj>
              </mc:Choice>
              <mc:Fallback>
                <p:oleObj name="Equation" r:id="rId9" imgW="1473120" imgH="3427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5656263"/>
                        <a:ext cx="4149725" cy="966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80414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0"/>
            <a:ext cx="8229600" cy="1143000"/>
          </a:xfrm>
        </p:spPr>
        <p:txBody>
          <a:bodyPr/>
          <a:lstStyle/>
          <a:p>
            <a:pPr eaLnBrk="1" hangingPunct="1"/>
            <a:r>
              <a:rPr lang="en-US" smtClean="0"/>
              <a:t>Extended Layer Models</a:t>
            </a:r>
          </a:p>
        </p:txBody>
      </p:sp>
      <p:pic>
        <p:nvPicPr>
          <p:cNvPr id="10244" name="Picture 4" descr="C:\Documents and Settings\Kerry Emanuel\My Documents\CLASS\CLIMATE\rad_model.tif"/>
          <p:cNvPicPr>
            <a:picLocks noChangeAspect="1" noChangeArrowheads="1"/>
          </p:cNvPicPr>
          <p:nvPr/>
        </p:nvPicPr>
        <p:blipFill>
          <a:blip r:embed="rId3" cstate="print"/>
          <a:srcRect/>
          <a:stretch>
            <a:fillRect/>
          </a:stretch>
        </p:blipFill>
        <p:spPr bwMode="auto">
          <a:xfrm>
            <a:off x="1143000" y="914400"/>
            <a:ext cx="6553200" cy="3067050"/>
          </a:xfrm>
          <a:prstGeom prst="rect">
            <a:avLst/>
          </a:prstGeom>
          <a:noFill/>
          <a:ln w="9525">
            <a:noFill/>
            <a:miter lim="800000"/>
            <a:headEnd/>
            <a:tailEnd/>
          </a:ln>
        </p:spPr>
      </p:pic>
      <p:graphicFrame>
        <p:nvGraphicFramePr>
          <p:cNvPr id="10242" name="Object 5"/>
          <p:cNvGraphicFramePr>
            <a:graphicFrameLocks noChangeAspect="1"/>
          </p:cNvGraphicFramePr>
          <p:nvPr/>
        </p:nvGraphicFramePr>
        <p:xfrm>
          <a:off x="838200" y="4038600"/>
          <a:ext cx="7848600" cy="2627313"/>
        </p:xfrm>
        <a:graphic>
          <a:graphicData uri="http://schemas.openxmlformats.org/presentationml/2006/ole">
            <mc:AlternateContent xmlns:mc="http://schemas.openxmlformats.org/markup-compatibility/2006">
              <mc:Choice xmlns:v="urn:schemas-microsoft-com:vml" Requires="v">
                <p:oleObj spid="_x0000_s10261" name="Equation" r:id="rId4" imgW="3111480" imgH="1041120" progId="Equation.DSMT4">
                  <p:embed/>
                </p:oleObj>
              </mc:Choice>
              <mc:Fallback>
                <p:oleObj name="Equation" r:id="rId4" imgW="3111480" imgH="10411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38600"/>
                        <a:ext cx="7848600" cy="2627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95399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0"/>
            <a:ext cx="8229600" cy="1143000"/>
          </a:xfrm>
        </p:spPr>
        <p:txBody>
          <a:bodyPr/>
          <a:lstStyle/>
          <a:p>
            <a:pPr eaLnBrk="1" hangingPunct="1"/>
            <a:r>
              <a:rPr lang="en-US" smtClean="0"/>
              <a:t>Effects of emissivity&lt;1</a:t>
            </a:r>
          </a:p>
        </p:txBody>
      </p:sp>
      <p:pic>
        <p:nvPicPr>
          <p:cNvPr id="11268" name="Picture 3" descr="C:\Documents and Settings\Kerry Emanuel\My Documents\CLASS\CLIMATE\rad_model_emiss.tif"/>
          <p:cNvPicPr>
            <a:picLocks noChangeAspect="1" noChangeArrowheads="1"/>
          </p:cNvPicPr>
          <p:nvPr/>
        </p:nvPicPr>
        <p:blipFill>
          <a:blip r:embed="rId3" cstate="print"/>
          <a:srcRect/>
          <a:stretch>
            <a:fillRect/>
          </a:stretch>
        </p:blipFill>
        <p:spPr bwMode="auto">
          <a:xfrm>
            <a:off x="1295400" y="1066800"/>
            <a:ext cx="6096000" cy="3106738"/>
          </a:xfrm>
          <a:prstGeom prst="rect">
            <a:avLst/>
          </a:prstGeom>
          <a:noFill/>
          <a:ln w="9525">
            <a:noFill/>
            <a:miter lim="800000"/>
            <a:headEnd/>
            <a:tailEnd/>
          </a:ln>
        </p:spPr>
      </p:pic>
      <p:graphicFrame>
        <p:nvGraphicFramePr>
          <p:cNvPr id="11266" name="Object 4"/>
          <p:cNvGraphicFramePr>
            <a:graphicFrameLocks noChangeAspect="1"/>
          </p:cNvGraphicFramePr>
          <p:nvPr/>
        </p:nvGraphicFramePr>
        <p:xfrm>
          <a:off x="2209800" y="4114800"/>
          <a:ext cx="4724400" cy="2581275"/>
        </p:xfrm>
        <a:graphic>
          <a:graphicData uri="http://schemas.openxmlformats.org/presentationml/2006/ole">
            <mc:AlternateContent xmlns:mc="http://schemas.openxmlformats.org/markup-compatibility/2006">
              <mc:Choice xmlns:v="urn:schemas-microsoft-com:vml" Requires="v">
                <p:oleObj spid="_x0000_s11285" name="Equation" r:id="rId4" imgW="2323800" imgH="1269720" progId="Equation.DSMT4">
                  <p:embed/>
                </p:oleObj>
              </mc:Choice>
              <mc:Fallback>
                <p:oleObj name="Equation" r:id="rId4" imgW="2323800" imgH="1269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114800"/>
                        <a:ext cx="4724400" cy="258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30159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a:xfrm>
            <a:off x="457199" y="76230"/>
            <a:ext cx="8229600" cy="868362"/>
          </a:xfrm>
        </p:spPr>
        <p:txBody>
          <a:bodyPr/>
          <a:lstStyle/>
          <a:p>
            <a:pPr eaLnBrk="1" hangingPunct="1"/>
            <a:r>
              <a:rPr lang="en-US" sz="2800" dirty="0" smtClean="0">
                <a:solidFill>
                  <a:srgbClr val="0033CC"/>
                </a:solidFill>
                <a:effectLst>
                  <a:outerShdw blurRad="38100" dist="38100" dir="2700000" algn="tl">
                    <a:srgbClr val="000000">
                      <a:alpha val="43137"/>
                    </a:srgbClr>
                  </a:outerShdw>
                </a:effectLst>
              </a:rPr>
              <a:t>Full calculation of radiative equilibrium:</a:t>
            </a:r>
            <a:br>
              <a:rPr lang="en-US" sz="2800" dirty="0" smtClean="0">
                <a:solidFill>
                  <a:srgbClr val="0033CC"/>
                </a:solidFill>
                <a:effectLst>
                  <a:outerShdw blurRad="38100" dist="38100" dir="2700000" algn="tl">
                    <a:srgbClr val="000000">
                      <a:alpha val="43137"/>
                    </a:srgbClr>
                  </a:outerShdw>
                </a:effectLst>
              </a:rPr>
            </a:br>
            <a:r>
              <a:rPr lang="en-US" sz="2800" dirty="0" smtClean="0">
                <a:solidFill>
                  <a:srgbClr val="0033CC"/>
                </a:solidFill>
                <a:effectLst>
                  <a:outerShdw blurRad="38100" dist="38100" dir="2700000" algn="tl">
                    <a:srgbClr val="000000">
                      <a:alpha val="43137"/>
                    </a:srgbClr>
                  </a:outerShdw>
                </a:effectLst>
              </a:rPr>
              <a:t>(no non-radiative fluxes, fixed relative humidity)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36" y="1164416"/>
            <a:ext cx="5297435" cy="5288291"/>
          </a:xfrm>
          <a:prstGeom prst="rect">
            <a:avLst/>
          </a:prstGeom>
        </p:spPr>
      </p:pic>
    </p:spTree>
    <p:extLst>
      <p:ext uri="{BB962C8B-B14F-4D97-AF65-F5344CB8AC3E}">
        <p14:creationId xmlns:p14="http://schemas.microsoft.com/office/powerpoint/2010/main" val="1855137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Missing ingredient: Convection</a:t>
            </a:r>
          </a:p>
        </p:txBody>
      </p:sp>
      <p:sp>
        <p:nvSpPr>
          <p:cNvPr id="95235" name="Rectangle 3"/>
          <p:cNvSpPr>
            <a:spLocks noGrp="1" noChangeArrowheads="1"/>
          </p:cNvSpPr>
          <p:nvPr>
            <p:ph type="body" idx="1"/>
          </p:nvPr>
        </p:nvSpPr>
        <p:spPr/>
        <p:txBody>
          <a:bodyPr/>
          <a:lstStyle/>
          <a:p>
            <a:pPr eaLnBrk="1" hangingPunct="1"/>
            <a:r>
              <a:rPr lang="en-US" smtClean="0"/>
              <a:t>As important as radiation in transporting enthalpy in the vertical</a:t>
            </a:r>
          </a:p>
          <a:p>
            <a:pPr eaLnBrk="1" hangingPunct="1"/>
            <a:r>
              <a:rPr lang="en-US" smtClean="0"/>
              <a:t>Also controls distribution of water vapor and clouds, the two most important constituents in radiative transfer</a:t>
            </a:r>
          </a:p>
        </p:txBody>
      </p:sp>
    </p:spTree>
    <p:extLst>
      <p:ext uri="{BB962C8B-B14F-4D97-AF65-F5344CB8AC3E}">
        <p14:creationId xmlns:p14="http://schemas.microsoft.com/office/powerpoint/2010/main" val="875827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152400"/>
            <a:ext cx="8229600" cy="792163"/>
          </a:xfrm>
        </p:spPr>
        <p:txBody>
          <a:bodyPr/>
          <a:lstStyle/>
          <a:p>
            <a:pPr eaLnBrk="1" hangingPunct="1"/>
            <a:r>
              <a:rPr lang="en-US" smtClean="0"/>
              <a:t>Hydrostatic equilibrium:</a:t>
            </a:r>
          </a:p>
        </p:txBody>
      </p:sp>
      <p:pic>
        <p:nvPicPr>
          <p:cNvPr id="12292" name="Picture 4" descr="C:\Documents and Settings\Kerry Emanuel\My Documents\CLASS\CLIMATE\pressure.tif"/>
          <p:cNvPicPr>
            <a:picLocks noChangeAspect="1" noChangeArrowheads="1"/>
          </p:cNvPicPr>
          <p:nvPr/>
        </p:nvPicPr>
        <p:blipFill>
          <a:blip r:embed="rId3" cstate="print"/>
          <a:srcRect/>
          <a:stretch>
            <a:fillRect/>
          </a:stretch>
        </p:blipFill>
        <p:spPr bwMode="auto">
          <a:xfrm>
            <a:off x="1905000" y="990600"/>
            <a:ext cx="5305425" cy="2498725"/>
          </a:xfrm>
          <a:prstGeom prst="rect">
            <a:avLst/>
          </a:prstGeom>
          <a:noFill/>
          <a:ln w="9525">
            <a:noFill/>
            <a:miter lim="800000"/>
            <a:headEnd/>
            <a:tailEnd/>
          </a:ln>
        </p:spPr>
      </p:pic>
      <p:graphicFrame>
        <p:nvGraphicFramePr>
          <p:cNvPr id="12290" name="Object 0"/>
          <p:cNvGraphicFramePr>
            <a:graphicFrameLocks noChangeAspect="1"/>
          </p:cNvGraphicFramePr>
          <p:nvPr/>
        </p:nvGraphicFramePr>
        <p:xfrm>
          <a:off x="609600" y="3505200"/>
          <a:ext cx="7848600" cy="3241675"/>
        </p:xfrm>
        <a:graphic>
          <a:graphicData uri="http://schemas.openxmlformats.org/presentationml/2006/ole">
            <mc:AlternateContent xmlns:mc="http://schemas.openxmlformats.org/markup-compatibility/2006">
              <mc:Choice xmlns:v="urn:schemas-microsoft-com:vml" Requires="v">
                <p:oleObj spid="_x0000_s12302" name="Equation" r:id="rId4" imgW="3136680" imgH="1295280" progId="Equation.DSMT4">
                  <p:embed/>
                </p:oleObj>
              </mc:Choice>
              <mc:Fallback>
                <p:oleObj name="Equation" r:id="rId4" imgW="3136680" imgH="1295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05200"/>
                        <a:ext cx="7848600" cy="324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71812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smtClean="0"/>
              <a:t>Pressure distribution in atmosphere at rest:</a:t>
            </a:r>
          </a:p>
        </p:txBody>
      </p:sp>
      <p:graphicFrame>
        <p:nvGraphicFramePr>
          <p:cNvPr id="13314" name="Object 0"/>
          <p:cNvGraphicFramePr>
            <a:graphicFrameLocks noChangeAspect="1"/>
          </p:cNvGraphicFramePr>
          <p:nvPr/>
        </p:nvGraphicFramePr>
        <p:xfrm>
          <a:off x="304800" y="2438400"/>
          <a:ext cx="8839200" cy="3076575"/>
        </p:xfrm>
        <a:graphic>
          <a:graphicData uri="http://schemas.openxmlformats.org/presentationml/2006/ole">
            <mc:AlternateContent xmlns:mc="http://schemas.openxmlformats.org/markup-compatibility/2006">
              <mc:Choice xmlns:v="urn:schemas-microsoft-com:vml" Requires="v">
                <p:oleObj spid="_x0000_s13326" name="Equation" r:id="rId3" imgW="3759120" imgH="1307880" progId="Equation.DSMT4">
                  <p:embed/>
                </p:oleObj>
              </mc:Choice>
              <mc:Fallback>
                <p:oleObj name="Equation" r:id="rId3" imgW="3759120" imgH="1307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0"/>
                        <a:ext cx="8839200" cy="307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 name="Text Box 4"/>
          <p:cNvSpPr txBox="1">
            <a:spLocks noChangeArrowheads="1"/>
          </p:cNvSpPr>
          <p:nvPr/>
        </p:nvSpPr>
        <p:spPr bwMode="auto">
          <a:xfrm>
            <a:off x="3429000" y="5867400"/>
            <a:ext cx="31242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Earth:  H~ 8 Km</a:t>
            </a:r>
          </a:p>
        </p:txBody>
      </p:sp>
    </p:spTree>
    <p:extLst>
      <p:ext uri="{BB962C8B-B14F-4D97-AF65-F5344CB8AC3E}">
        <p14:creationId xmlns:p14="http://schemas.microsoft.com/office/powerpoint/2010/main" val="1671017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152400"/>
            <a:ext cx="8229600" cy="609600"/>
          </a:xfrm>
        </p:spPr>
        <p:txBody>
          <a:bodyPr/>
          <a:lstStyle/>
          <a:p>
            <a:pPr eaLnBrk="1" hangingPunct="1"/>
            <a:r>
              <a:rPr lang="en-US" dirty="0" smtClean="0">
                <a:solidFill>
                  <a:srgbClr val="0033CC"/>
                </a:solidFill>
                <a:effectLst>
                  <a:outerShdw blurRad="38100" dist="38100" dir="2700000" algn="tl">
                    <a:srgbClr val="000000">
                      <a:alpha val="43137"/>
                    </a:srgbClr>
                  </a:outerShdw>
                </a:effectLst>
              </a:rPr>
              <a:t>Buoyancy:</a:t>
            </a:r>
          </a:p>
        </p:txBody>
      </p:sp>
      <p:graphicFrame>
        <p:nvGraphicFramePr>
          <p:cNvPr id="14338" name="Object 4"/>
          <p:cNvGraphicFramePr>
            <a:graphicFrameLocks noChangeAspect="1"/>
          </p:cNvGraphicFramePr>
          <p:nvPr/>
        </p:nvGraphicFramePr>
        <p:xfrm>
          <a:off x="609600" y="2946400"/>
          <a:ext cx="7197725" cy="3911600"/>
        </p:xfrm>
        <a:graphic>
          <a:graphicData uri="http://schemas.openxmlformats.org/presentationml/2006/ole">
            <mc:AlternateContent xmlns:mc="http://schemas.openxmlformats.org/markup-compatibility/2006">
              <mc:Choice xmlns:v="urn:schemas-microsoft-com:vml" Requires="v">
                <p:oleObj spid="_x0000_s14350" name="Equation" r:id="rId4" imgW="3225600" imgH="1752480" progId="Equation.DSMT4">
                  <p:embed/>
                </p:oleObj>
              </mc:Choice>
              <mc:Fallback>
                <p:oleObj name="Equation" r:id="rId4" imgW="3225600" imgH="1752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946400"/>
                        <a:ext cx="7197725" cy="391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0" name="Picture 5" descr="C:\Documents and Settings\Kerry Emanuel\My Documents\CLASS\CLIMATE\buoyancy.tif"/>
          <p:cNvPicPr>
            <a:picLocks noChangeAspect="1" noChangeArrowheads="1"/>
          </p:cNvPicPr>
          <p:nvPr/>
        </p:nvPicPr>
        <p:blipFill>
          <a:blip r:embed="rId6" cstate="print"/>
          <a:srcRect/>
          <a:stretch>
            <a:fillRect/>
          </a:stretch>
        </p:blipFill>
        <p:spPr bwMode="auto">
          <a:xfrm>
            <a:off x="2057400" y="685800"/>
            <a:ext cx="4800600" cy="2260600"/>
          </a:xfrm>
          <a:prstGeom prst="rect">
            <a:avLst/>
          </a:prstGeom>
          <a:noFill/>
          <a:ln w="9525">
            <a:noFill/>
            <a:miter lim="800000"/>
            <a:headEnd/>
            <a:tailEnd/>
          </a:ln>
        </p:spPr>
      </p:pic>
    </p:spTree>
    <p:extLst>
      <p:ext uri="{BB962C8B-B14F-4D97-AF65-F5344CB8AC3E}">
        <p14:creationId xmlns:p14="http://schemas.microsoft.com/office/powerpoint/2010/main" val="840576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pPr eaLnBrk="1" hangingPunct="1"/>
            <a:r>
              <a:rPr lang="en-US" smtClean="0"/>
              <a:t>Buoyancy and Entropy</a:t>
            </a:r>
          </a:p>
        </p:txBody>
      </p:sp>
      <p:sp>
        <p:nvSpPr>
          <p:cNvPr id="15367" name="Text Box 3"/>
          <p:cNvSpPr txBox="1">
            <a:spLocks noChangeArrowheads="1"/>
          </p:cNvSpPr>
          <p:nvPr/>
        </p:nvSpPr>
        <p:spPr bwMode="auto">
          <a:xfrm>
            <a:off x="822325" y="2198688"/>
            <a:ext cx="2835275" cy="519112"/>
          </a:xfrm>
          <a:prstGeom prst="rect">
            <a:avLst/>
          </a:prstGeom>
          <a:noFill/>
          <a:ln w="9525">
            <a:noFill/>
            <a:miter lim="800000"/>
            <a:headEnd/>
            <a:tailEnd/>
          </a:ln>
        </p:spPr>
        <p:txBody>
          <a:bodyPr wrap="none">
            <a:spAutoFit/>
          </a:bodyPr>
          <a:lstStyle/>
          <a:p>
            <a:pPr fontAlgn="base">
              <a:spcBef>
                <a:spcPct val="0"/>
              </a:spcBef>
              <a:spcAft>
                <a:spcPct val="0"/>
              </a:spcAft>
            </a:pPr>
            <a:r>
              <a:rPr lang="en-US" sz="2800">
                <a:solidFill>
                  <a:srgbClr val="000000"/>
                </a:solidFill>
              </a:rPr>
              <a:t>Specific Volume:</a:t>
            </a:r>
          </a:p>
        </p:txBody>
      </p:sp>
      <p:graphicFrame>
        <p:nvGraphicFramePr>
          <p:cNvPr id="15362" name="Object 4"/>
          <p:cNvGraphicFramePr>
            <a:graphicFrameLocks noChangeAspect="1"/>
          </p:cNvGraphicFramePr>
          <p:nvPr/>
        </p:nvGraphicFramePr>
        <p:xfrm>
          <a:off x="4191000" y="2057400"/>
          <a:ext cx="1295400" cy="723900"/>
        </p:xfrm>
        <a:graphic>
          <a:graphicData uri="http://schemas.openxmlformats.org/presentationml/2006/ole">
            <mc:AlternateContent xmlns:mc="http://schemas.openxmlformats.org/markup-compatibility/2006">
              <mc:Choice xmlns:v="urn:schemas-microsoft-com:vml" Requires="v">
                <p:oleObj spid="_x0000_s15410" name="Equation" r:id="rId3" imgW="1295280" imgH="723600" progId="Equation.DSMT4">
                  <p:embed/>
                </p:oleObj>
              </mc:Choice>
              <mc:Fallback>
                <p:oleObj name="Equation" r:id="rId3" imgW="1295280" imgH="723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12954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8" name="Text Box 5"/>
          <p:cNvSpPr txBox="1">
            <a:spLocks noChangeArrowheads="1"/>
          </p:cNvSpPr>
          <p:nvPr/>
        </p:nvSpPr>
        <p:spPr bwMode="auto">
          <a:xfrm>
            <a:off x="838200" y="2819400"/>
            <a:ext cx="3524250" cy="519113"/>
          </a:xfrm>
          <a:prstGeom prst="rect">
            <a:avLst/>
          </a:prstGeom>
          <a:noFill/>
          <a:ln w="9525">
            <a:noFill/>
            <a:miter lim="800000"/>
            <a:headEnd/>
            <a:tailEnd/>
          </a:ln>
        </p:spPr>
        <p:txBody>
          <a:bodyPr wrap="none">
            <a:spAutoFit/>
          </a:bodyPr>
          <a:lstStyle/>
          <a:p>
            <a:pPr fontAlgn="base">
              <a:spcBef>
                <a:spcPct val="0"/>
              </a:spcBef>
              <a:spcAft>
                <a:spcPct val="0"/>
              </a:spcAft>
            </a:pPr>
            <a:r>
              <a:rPr lang="en-US" sz="2800">
                <a:solidFill>
                  <a:srgbClr val="000000"/>
                </a:solidFill>
              </a:rPr>
              <a:t>Specific Entropy:     </a:t>
            </a:r>
            <a:r>
              <a:rPr lang="en-US" sz="2800" i="1">
                <a:solidFill>
                  <a:srgbClr val="000000"/>
                </a:solidFill>
              </a:rPr>
              <a:t>s</a:t>
            </a:r>
          </a:p>
        </p:txBody>
      </p:sp>
      <p:graphicFrame>
        <p:nvGraphicFramePr>
          <p:cNvPr id="15363" name="Object 6"/>
          <p:cNvGraphicFramePr>
            <a:graphicFrameLocks noChangeAspect="1"/>
          </p:cNvGraphicFramePr>
          <p:nvPr/>
        </p:nvGraphicFramePr>
        <p:xfrm>
          <a:off x="3657600" y="3505200"/>
          <a:ext cx="1879600" cy="457200"/>
        </p:xfrm>
        <a:graphic>
          <a:graphicData uri="http://schemas.openxmlformats.org/presentationml/2006/ole">
            <mc:AlternateContent xmlns:mc="http://schemas.openxmlformats.org/markup-compatibility/2006">
              <mc:Choice xmlns:v="urn:schemas-microsoft-com:vml" Requires="v">
                <p:oleObj spid="_x0000_s15411" name="Equation" r:id="rId5" imgW="1879560" imgH="457200" progId="Equation.DSMT4">
                  <p:embed/>
                </p:oleObj>
              </mc:Choice>
              <mc:Fallback>
                <p:oleObj name="Equation" r:id="rId5" imgW="187956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505200"/>
                        <a:ext cx="1879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4" name="Object 7"/>
          <p:cNvGraphicFramePr>
            <a:graphicFrameLocks noChangeAspect="1"/>
          </p:cNvGraphicFramePr>
          <p:nvPr/>
        </p:nvGraphicFramePr>
        <p:xfrm>
          <a:off x="2286000" y="4191000"/>
          <a:ext cx="4927600" cy="1155700"/>
        </p:xfrm>
        <a:graphic>
          <a:graphicData uri="http://schemas.openxmlformats.org/presentationml/2006/ole">
            <mc:AlternateContent xmlns:mc="http://schemas.openxmlformats.org/markup-compatibility/2006">
              <mc:Choice xmlns:v="urn:schemas-microsoft-com:vml" Requires="v">
                <p:oleObj spid="_x0000_s15412" name="Equation" r:id="rId7" imgW="4927320" imgH="1155600" progId="Equation.DSMT4">
                  <p:embed/>
                </p:oleObj>
              </mc:Choice>
              <mc:Fallback>
                <p:oleObj name="Equation" r:id="rId7" imgW="4927320" imgH="1155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4191000"/>
                        <a:ext cx="4927600"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5" name="Object 8"/>
          <p:cNvGraphicFramePr>
            <a:graphicFrameLocks noChangeAspect="1"/>
          </p:cNvGraphicFramePr>
          <p:nvPr/>
        </p:nvGraphicFramePr>
        <p:xfrm>
          <a:off x="914400" y="5334000"/>
          <a:ext cx="7632700" cy="1270000"/>
        </p:xfrm>
        <a:graphic>
          <a:graphicData uri="http://schemas.openxmlformats.org/presentationml/2006/ole">
            <mc:AlternateContent xmlns:mc="http://schemas.openxmlformats.org/markup-compatibility/2006">
              <mc:Choice xmlns:v="urn:schemas-microsoft-com:vml" Requires="v">
                <p:oleObj spid="_x0000_s15413" name="Equation" r:id="rId9" imgW="7632360" imgH="1269720" progId="Equation.DSMT4">
                  <p:embed/>
                </p:oleObj>
              </mc:Choice>
              <mc:Fallback>
                <p:oleObj name="Equation" r:id="rId9" imgW="7632360" imgH="12697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5334000"/>
                        <a:ext cx="763270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56888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0"/>
            <a:ext cx="8229600" cy="715963"/>
          </a:xfrm>
        </p:spPr>
        <p:txBody>
          <a:bodyPr/>
          <a:lstStyle/>
          <a:p>
            <a:pPr eaLnBrk="1" hangingPunct="1"/>
            <a:r>
              <a:rPr lang="en-US" smtClean="0"/>
              <a:t>The adiabatic lapse rate:</a:t>
            </a:r>
          </a:p>
        </p:txBody>
      </p:sp>
      <p:graphicFrame>
        <p:nvGraphicFramePr>
          <p:cNvPr id="16386" name="Object 3"/>
          <p:cNvGraphicFramePr>
            <a:graphicFrameLocks noChangeAspect="1"/>
          </p:cNvGraphicFramePr>
          <p:nvPr/>
        </p:nvGraphicFramePr>
        <p:xfrm>
          <a:off x="2438400" y="762000"/>
          <a:ext cx="4922838" cy="6096000"/>
        </p:xfrm>
        <a:graphic>
          <a:graphicData uri="http://schemas.openxmlformats.org/presentationml/2006/ole">
            <mc:AlternateContent xmlns:mc="http://schemas.openxmlformats.org/markup-compatibility/2006">
              <mc:Choice xmlns:v="urn:schemas-microsoft-com:vml" Requires="v">
                <p:oleObj spid="_x0000_s16398" name="Equation" r:id="rId3" imgW="2234880" imgH="2768400" progId="Equation.DSMT4">
                  <p:embed/>
                </p:oleObj>
              </mc:Choice>
              <mc:Fallback>
                <p:oleObj name="Equation" r:id="rId3" imgW="2234880" imgH="2768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62000"/>
                        <a:ext cx="4922838" cy="60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5008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066800" y="1752600"/>
          <a:ext cx="7010400" cy="3251200"/>
        </p:xfrm>
        <a:graphic>
          <a:graphicData uri="http://schemas.openxmlformats.org/presentationml/2006/ole">
            <mc:AlternateContent xmlns:mc="http://schemas.openxmlformats.org/markup-compatibility/2006">
              <mc:Choice xmlns:v="urn:schemas-microsoft-com:vml" Requires="v">
                <p:oleObj spid="_x0000_s2070" name="Equation" r:id="rId3" imgW="7010280" imgH="3251160" progId="Equation.DSMT4">
                  <p:embed/>
                </p:oleObj>
              </mc:Choice>
              <mc:Fallback>
                <p:oleObj name="Equation" r:id="rId3" imgW="7010280" imgH="32511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52600"/>
                        <a:ext cx="7010400" cy="325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8006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3"/>
          <p:cNvGraphicFramePr>
            <a:graphicFrameLocks noChangeAspect="1"/>
          </p:cNvGraphicFramePr>
          <p:nvPr/>
        </p:nvGraphicFramePr>
        <p:xfrm>
          <a:off x="4191000" y="381000"/>
          <a:ext cx="1409700" cy="850900"/>
        </p:xfrm>
        <a:graphic>
          <a:graphicData uri="http://schemas.openxmlformats.org/presentationml/2006/ole">
            <mc:AlternateContent xmlns:mc="http://schemas.openxmlformats.org/markup-compatibility/2006">
              <mc:Choice xmlns:v="urn:schemas-microsoft-com:vml" Requires="v">
                <p:oleObj spid="_x0000_s17434" name="Equation" r:id="rId3" imgW="1409400" imgH="850680" progId="Equation.DSMT4">
                  <p:embed/>
                </p:oleObj>
              </mc:Choice>
              <mc:Fallback>
                <p:oleObj name="Equation" r:id="rId3" imgW="1409400" imgH="8506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81000"/>
                        <a:ext cx="14097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2" name="Text Box 4"/>
          <p:cNvSpPr txBox="1">
            <a:spLocks noChangeArrowheads="1"/>
          </p:cNvSpPr>
          <p:nvPr/>
        </p:nvSpPr>
        <p:spPr bwMode="auto">
          <a:xfrm>
            <a:off x="609600" y="1676400"/>
            <a:ext cx="3371850" cy="519113"/>
          </a:xfrm>
          <a:prstGeom prst="rect">
            <a:avLst/>
          </a:prstGeom>
          <a:noFill/>
          <a:ln w="9525">
            <a:noFill/>
            <a:miter lim="800000"/>
            <a:headEnd/>
            <a:tailEnd/>
          </a:ln>
        </p:spPr>
        <p:txBody>
          <a:bodyPr wrap="none">
            <a:spAutoFit/>
          </a:bodyPr>
          <a:lstStyle/>
          <a:p>
            <a:pPr fontAlgn="base">
              <a:spcBef>
                <a:spcPct val="0"/>
              </a:spcBef>
              <a:spcAft>
                <a:spcPct val="0"/>
              </a:spcAft>
            </a:pPr>
            <a:r>
              <a:rPr lang="en-US" sz="2800">
                <a:solidFill>
                  <a:srgbClr val="000000"/>
                </a:solidFill>
              </a:rPr>
              <a:t>Earth’s atmosphere:</a:t>
            </a:r>
          </a:p>
        </p:txBody>
      </p:sp>
      <p:graphicFrame>
        <p:nvGraphicFramePr>
          <p:cNvPr id="17411" name="Object 5"/>
          <p:cNvGraphicFramePr>
            <a:graphicFrameLocks noChangeAspect="1"/>
          </p:cNvGraphicFramePr>
          <p:nvPr/>
        </p:nvGraphicFramePr>
        <p:xfrm>
          <a:off x="4267200" y="1524000"/>
          <a:ext cx="2273300" cy="812800"/>
        </p:xfrm>
        <a:graphic>
          <a:graphicData uri="http://schemas.openxmlformats.org/presentationml/2006/ole">
            <mc:AlternateContent xmlns:mc="http://schemas.openxmlformats.org/markup-compatibility/2006">
              <mc:Choice xmlns:v="urn:schemas-microsoft-com:vml" Requires="v">
                <p:oleObj spid="_x0000_s17435" name="Equation" r:id="rId5" imgW="2273040" imgH="812520" progId="Equation.DSMT4">
                  <p:embed/>
                </p:oleObj>
              </mc:Choice>
              <mc:Fallback>
                <p:oleObj name="Equation" r:id="rId5" imgW="2273040" imgH="8125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524000"/>
                        <a:ext cx="22733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413" name="Picture 6" descr="stability"/>
          <p:cNvPicPr>
            <a:picLocks noChangeAspect="1" noChangeArrowheads="1"/>
          </p:cNvPicPr>
          <p:nvPr/>
        </p:nvPicPr>
        <p:blipFill>
          <a:blip r:embed="rId7" cstate="print"/>
          <a:srcRect/>
          <a:stretch>
            <a:fillRect/>
          </a:stretch>
        </p:blipFill>
        <p:spPr bwMode="auto">
          <a:xfrm>
            <a:off x="1828800" y="2590800"/>
            <a:ext cx="5145088" cy="3963988"/>
          </a:xfrm>
          <a:prstGeom prst="rect">
            <a:avLst/>
          </a:prstGeom>
          <a:noFill/>
          <a:ln w="9525">
            <a:noFill/>
            <a:miter lim="800000"/>
            <a:headEnd/>
            <a:tailEnd/>
          </a:ln>
        </p:spPr>
      </p:pic>
    </p:spTree>
    <p:extLst>
      <p:ext uri="{BB962C8B-B14F-4D97-AF65-F5344CB8AC3E}">
        <p14:creationId xmlns:p14="http://schemas.microsoft.com/office/powerpoint/2010/main" val="757291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Prandtl</a:t>
            </a:r>
            <a:r>
              <a:rPr lang="en-US" dirty="0" smtClean="0"/>
              <a:t> Problem</a:t>
            </a:r>
            <a:endParaRPr lang="en-US" dirty="0"/>
          </a:p>
        </p:txBody>
      </p:sp>
      <p:sp>
        <p:nvSpPr>
          <p:cNvPr id="3" name="Rectangle 2"/>
          <p:cNvSpPr/>
          <p:nvPr/>
        </p:nvSpPr>
        <p:spPr>
          <a:xfrm>
            <a:off x="2294626" y="1328794"/>
            <a:ext cx="4779034" cy="369332"/>
          </a:xfrm>
          <a:prstGeom prst="rect">
            <a:avLst/>
          </a:prstGeom>
        </p:spPr>
        <p:txBody>
          <a:bodyPr wrap="square">
            <a:spAutoFit/>
          </a:bodyPr>
          <a:lstStyle/>
          <a:p>
            <a:r>
              <a:rPr lang="en-US" dirty="0" err="1"/>
              <a:t>Prandtl</a:t>
            </a:r>
            <a:r>
              <a:rPr lang="en-US" dirty="0"/>
              <a:t> L 1925 Z. </a:t>
            </a:r>
            <a:r>
              <a:rPr lang="en-US" dirty="0" err="1"/>
              <a:t>Angew</a:t>
            </a:r>
            <a:r>
              <a:rPr lang="en-US" dirty="0"/>
              <a:t>. Math. Mech. 5 136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626" y="2119086"/>
            <a:ext cx="4400939" cy="3819683"/>
          </a:xfrm>
          <a:prstGeom prst="rect">
            <a:avLst/>
          </a:prstGeom>
        </p:spPr>
      </p:pic>
    </p:spTree>
    <p:extLst>
      <p:ext uri="{BB962C8B-B14F-4D97-AF65-F5344CB8AC3E}">
        <p14:creationId xmlns:p14="http://schemas.microsoft.com/office/powerpoint/2010/main" val="2672108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99271451"/>
              </p:ext>
            </p:extLst>
          </p:nvPr>
        </p:nvGraphicFramePr>
        <p:xfrm>
          <a:off x="840356" y="967388"/>
          <a:ext cx="1772412" cy="602620"/>
        </p:xfrm>
        <a:graphic>
          <a:graphicData uri="http://schemas.openxmlformats.org/presentationml/2006/ole">
            <mc:AlternateContent xmlns:mc="http://schemas.openxmlformats.org/markup-compatibility/2006">
              <mc:Choice xmlns:v="urn:schemas-microsoft-com:vml" Requires="v">
                <p:oleObj spid="_x0000_s18560" name="Equation" r:id="rId3" imgW="634680" imgH="215640" progId="Equation.DSMT4">
                  <p:embed/>
                </p:oleObj>
              </mc:Choice>
              <mc:Fallback>
                <p:oleObj name="Equation" r:id="rId3" imgW="634680" imgH="215640" progId="Equation.DSMT4">
                  <p:embed/>
                  <p:pic>
                    <p:nvPicPr>
                      <p:cNvPr id="0" name=""/>
                      <p:cNvPicPr/>
                      <p:nvPr/>
                    </p:nvPicPr>
                    <p:blipFill>
                      <a:blip r:embed="rId4"/>
                      <a:stretch>
                        <a:fillRect/>
                      </a:stretch>
                    </p:blipFill>
                    <p:spPr>
                      <a:xfrm>
                        <a:off x="840356" y="967388"/>
                        <a:ext cx="1772412" cy="60262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9815814"/>
              </p:ext>
            </p:extLst>
          </p:nvPr>
        </p:nvGraphicFramePr>
        <p:xfrm>
          <a:off x="840355" y="1897721"/>
          <a:ext cx="1747051" cy="776467"/>
        </p:xfrm>
        <a:graphic>
          <a:graphicData uri="http://schemas.openxmlformats.org/presentationml/2006/ole">
            <mc:AlternateContent xmlns:mc="http://schemas.openxmlformats.org/markup-compatibility/2006">
              <mc:Choice xmlns:v="urn:schemas-microsoft-com:vml" Requires="v">
                <p:oleObj spid="_x0000_s18561" name="Equation" r:id="rId5" imgW="685800" imgH="304560" progId="Equation.DSMT4">
                  <p:embed/>
                </p:oleObj>
              </mc:Choice>
              <mc:Fallback>
                <p:oleObj name="Equation" r:id="rId5" imgW="685800" imgH="304560" progId="Equation.DSMT4">
                  <p:embed/>
                  <p:pic>
                    <p:nvPicPr>
                      <p:cNvPr id="0" name=""/>
                      <p:cNvPicPr/>
                      <p:nvPr/>
                    </p:nvPicPr>
                    <p:blipFill>
                      <a:blip r:embed="rId6"/>
                      <a:stretch>
                        <a:fillRect/>
                      </a:stretch>
                    </p:blipFill>
                    <p:spPr>
                      <a:xfrm>
                        <a:off x="840355" y="1897721"/>
                        <a:ext cx="1747051" cy="77646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3094859"/>
              </p:ext>
            </p:extLst>
          </p:nvPr>
        </p:nvGraphicFramePr>
        <p:xfrm>
          <a:off x="840355" y="3062284"/>
          <a:ext cx="2588296" cy="647074"/>
        </p:xfrm>
        <a:graphic>
          <a:graphicData uri="http://schemas.openxmlformats.org/presentationml/2006/ole">
            <mc:AlternateContent xmlns:mc="http://schemas.openxmlformats.org/markup-compatibility/2006">
              <mc:Choice xmlns:v="urn:schemas-microsoft-com:vml" Requires="v">
                <p:oleObj spid="_x0000_s18562" name="Equation" r:id="rId7" imgW="1117440" imgH="279360" progId="Equation.DSMT4">
                  <p:embed/>
                </p:oleObj>
              </mc:Choice>
              <mc:Fallback>
                <p:oleObj name="Equation" r:id="rId7" imgW="1117440" imgH="279360" progId="Equation.DSMT4">
                  <p:embed/>
                  <p:pic>
                    <p:nvPicPr>
                      <p:cNvPr id="0" name=""/>
                      <p:cNvPicPr/>
                      <p:nvPr/>
                    </p:nvPicPr>
                    <p:blipFill>
                      <a:blip r:embed="rId8"/>
                      <a:stretch>
                        <a:fillRect/>
                      </a:stretch>
                    </p:blipFill>
                    <p:spPr>
                      <a:xfrm>
                        <a:off x="840355" y="3062284"/>
                        <a:ext cx="2588296" cy="64707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25276463"/>
              </p:ext>
            </p:extLst>
          </p:nvPr>
        </p:nvGraphicFramePr>
        <p:xfrm>
          <a:off x="840355" y="4166464"/>
          <a:ext cx="1996254" cy="810978"/>
        </p:xfrm>
        <a:graphic>
          <a:graphicData uri="http://schemas.openxmlformats.org/presentationml/2006/ole">
            <mc:AlternateContent xmlns:mc="http://schemas.openxmlformats.org/markup-compatibility/2006">
              <mc:Choice xmlns:v="urn:schemas-microsoft-com:vml" Requires="v">
                <p:oleObj spid="_x0000_s18563" name="Equation" r:id="rId9" imgW="812520" imgH="330120" progId="Equation.DSMT4">
                  <p:embed/>
                </p:oleObj>
              </mc:Choice>
              <mc:Fallback>
                <p:oleObj name="Equation" r:id="rId9" imgW="812520" imgH="330120" progId="Equation.DSMT4">
                  <p:embed/>
                  <p:pic>
                    <p:nvPicPr>
                      <p:cNvPr id="0" name=""/>
                      <p:cNvPicPr/>
                      <p:nvPr/>
                    </p:nvPicPr>
                    <p:blipFill>
                      <a:blip r:embed="rId10"/>
                      <a:stretch>
                        <a:fillRect/>
                      </a:stretch>
                    </p:blipFill>
                    <p:spPr>
                      <a:xfrm>
                        <a:off x="840355" y="4166464"/>
                        <a:ext cx="1996254" cy="81097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84777271"/>
              </p:ext>
            </p:extLst>
          </p:nvPr>
        </p:nvGraphicFramePr>
        <p:xfrm>
          <a:off x="4665812" y="967388"/>
          <a:ext cx="2626704" cy="832223"/>
        </p:xfrm>
        <a:graphic>
          <a:graphicData uri="http://schemas.openxmlformats.org/presentationml/2006/ole">
            <mc:AlternateContent xmlns:mc="http://schemas.openxmlformats.org/markup-compatibility/2006">
              <mc:Choice xmlns:v="urn:schemas-microsoft-com:vml" Requires="v">
                <p:oleObj spid="_x0000_s18564" name="Equation" r:id="rId11" imgW="1282680" imgH="406080" progId="Equation.DSMT4">
                  <p:embed/>
                </p:oleObj>
              </mc:Choice>
              <mc:Fallback>
                <p:oleObj name="Equation" r:id="rId11" imgW="1282680" imgH="406080" progId="Equation.DSMT4">
                  <p:embed/>
                  <p:pic>
                    <p:nvPicPr>
                      <p:cNvPr id="0" name=""/>
                      <p:cNvPicPr/>
                      <p:nvPr/>
                    </p:nvPicPr>
                    <p:blipFill>
                      <a:blip r:embed="rId12"/>
                      <a:stretch>
                        <a:fillRect/>
                      </a:stretch>
                    </p:blipFill>
                    <p:spPr>
                      <a:xfrm>
                        <a:off x="4665812" y="967388"/>
                        <a:ext cx="2626704" cy="83222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21022441"/>
              </p:ext>
            </p:extLst>
          </p:nvPr>
        </p:nvGraphicFramePr>
        <p:xfrm>
          <a:off x="4247670" y="1909583"/>
          <a:ext cx="4054723" cy="764605"/>
        </p:xfrm>
        <a:graphic>
          <a:graphicData uri="http://schemas.openxmlformats.org/presentationml/2006/ole">
            <mc:AlternateContent xmlns:mc="http://schemas.openxmlformats.org/markup-compatibility/2006">
              <mc:Choice xmlns:v="urn:schemas-microsoft-com:vml" Requires="v">
                <p:oleObj spid="_x0000_s18565" name="Equation" r:id="rId13" imgW="2222280" imgH="419040" progId="Equation.DSMT4">
                  <p:embed/>
                </p:oleObj>
              </mc:Choice>
              <mc:Fallback>
                <p:oleObj name="Equation" r:id="rId13" imgW="2222280" imgH="419040" progId="Equation.DSMT4">
                  <p:embed/>
                  <p:pic>
                    <p:nvPicPr>
                      <p:cNvPr id="0" name=""/>
                      <p:cNvPicPr/>
                      <p:nvPr/>
                    </p:nvPicPr>
                    <p:blipFill>
                      <a:blip r:embed="rId14"/>
                      <a:stretch>
                        <a:fillRect/>
                      </a:stretch>
                    </p:blipFill>
                    <p:spPr>
                      <a:xfrm>
                        <a:off x="4247670" y="1909583"/>
                        <a:ext cx="4054723" cy="76460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72669732"/>
              </p:ext>
            </p:extLst>
          </p:nvPr>
        </p:nvGraphicFramePr>
        <p:xfrm>
          <a:off x="840354" y="5361468"/>
          <a:ext cx="2537703" cy="616638"/>
        </p:xfrm>
        <a:graphic>
          <a:graphicData uri="http://schemas.openxmlformats.org/presentationml/2006/ole">
            <mc:AlternateContent xmlns:mc="http://schemas.openxmlformats.org/markup-compatibility/2006">
              <mc:Choice xmlns:v="urn:schemas-microsoft-com:vml" Requires="v">
                <p:oleObj spid="_x0000_s18566" name="Equation" r:id="rId15" imgW="1358640" imgH="330120" progId="Equation.DSMT4">
                  <p:embed/>
                </p:oleObj>
              </mc:Choice>
              <mc:Fallback>
                <p:oleObj name="Equation" r:id="rId15" imgW="1358640" imgH="330120" progId="Equation.DSMT4">
                  <p:embed/>
                  <p:pic>
                    <p:nvPicPr>
                      <p:cNvPr id="0" name=""/>
                      <p:cNvPicPr/>
                      <p:nvPr/>
                    </p:nvPicPr>
                    <p:blipFill>
                      <a:blip r:embed="rId16"/>
                      <a:stretch>
                        <a:fillRect/>
                      </a:stretch>
                    </p:blipFill>
                    <p:spPr>
                      <a:xfrm>
                        <a:off x="840354" y="5361468"/>
                        <a:ext cx="2537703" cy="61663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8124678"/>
              </p:ext>
            </p:extLst>
          </p:nvPr>
        </p:nvGraphicFramePr>
        <p:xfrm>
          <a:off x="4665811" y="2966720"/>
          <a:ext cx="2813019" cy="742637"/>
        </p:xfrm>
        <a:graphic>
          <a:graphicData uri="http://schemas.openxmlformats.org/presentationml/2006/ole">
            <mc:AlternateContent xmlns:mc="http://schemas.openxmlformats.org/markup-compatibility/2006">
              <mc:Choice xmlns:v="urn:schemas-microsoft-com:vml" Requires="v">
                <p:oleObj spid="_x0000_s18567" name="Equation" r:id="rId17" imgW="1587240" imgH="419040" progId="Equation.DSMT4">
                  <p:embed/>
                </p:oleObj>
              </mc:Choice>
              <mc:Fallback>
                <p:oleObj name="Equation" r:id="rId17" imgW="1587240" imgH="419040" progId="Equation.DSMT4">
                  <p:embed/>
                  <p:pic>
                    <p:nvPicPr>
                      <p:cNvPr id="0" name=""/>
                      <p:cNvPicPr/>
                      <p:nvPr/>
                    </p:nvPicPr>
                    <p:blipFill>
                      <a:blip r:embed="rId18"/>
                      <a:stretch>
                        <a:fillRect/>
                      </a:stretch>
                    </p:blipFill>
                    <p:spPr>
                      <a:xfrm>
                        <a:off x="4665811" y="2966720"/>
                        <a:ext cx="2813019" cy="742637"/>
                      </a:xfrm>
                      <a:prstGeom prst="rect">
                        <a:avLst/>
                      </a:prstGeom>
                    </p:spPr>
                  </p:pic>
                </p:oleObj>
              </mc:Fallback>
            </mc:AlternateContent>
          </a:graphicData>
        </a:graphic>
      </p:graphicFrame>
    </p:spTree>
    <p:extLst>
      <p:ext uri="{BB962C8B-B14F-4D97-AF65-F5344CB8AC3E}">
        <p14:creationId xmlns:p14="http://schemas.microsoft.com/office/powerpoint/2010/main" val="4096830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762415"/>
            <a:ext cx="7216029" cy="5414097"/>
          </a:xfrm>
          <a:prstGeom prst="rect">
            <a:avLst/>
          </a:prstGeom>
        </p:spPr>
      </p:pic>
    </p:spTree>
    <p:extLst>
      <p:ext uri="{BB962C8B-B14F-4D97-AF65-F5344CB8AC3E}">
        <p14:creationId xmlns:p14="http://schemas.microsoft.com/office/powerpoint/2010/main" val="2456639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z="4000" smtClean="0"/>
              <a:t>Model Aircraft Measurements</a:t>
            </a:r>
            <a:br>
              <a:rPr lang="en-US" sz="4000" smtClean="0"/>
            </a:br>
            <a:r>
              <a:rPr lang="en-US" sz="4000" smtClean="0"/>
              <a:t>(Renno and Williams, 1995)</a:t>
            </a:r>
          </a:p>
        </p:txBody>
      </p:sp>
      <p:pic>
        <p:nvPicPr>
          <p:cNvPr id="97283" name="Picture 3" descr="rennopbl"/>
          <p:cNvPicPr>
            <a:picLocks noGrp="1" noChangeAspect="1" noChangeArrowheads="1"/>
          </p:cNvPicPr>
          <p:nvPr>
            <p:ph idx="1"/>
          </p:nvPr>
        </p:nvPicPr>
        <p:blipFill>
          <a:blip r:embed="rId2" cstate="print"/>
          <a:srcRect/>
          <a:stretch>
            <a:fillRect/>
          </a:stretch>
        </p:blipFill>
        <p:spPr>
          <a:xfrm>
            <a:off x="1524000" y="1387475"/>
            <a:ext cx="6172200" cy="5013325"/>
          </a:xfrm>
          <a:noFill/>
        </p:spPr>
      </p:pic>
    </p:spTree>
    <p:extLst>
      <p:ext uri="{BB962C8B-B14F-4D97-AF65-F5344CB8AC3E}">
        <p14:creationId xmlns:p14="http://schemas.microsoft.com/office/powerpoint/2010/main" val="2420622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0000FF"/>
                </a:solidFill>
                <a:effectLst>
                  <a:outerShdw blurRad="38100" dist="38100" dir="2700000" algn="tl">
                    <a:srgbClr val="000000">
                      <a:alpha val="43137"/>
                    </a:srgbClr>
                  </a:outerShdw>
                </a:effectLst>
              </a:rPr>
              <a:t>Full calculation of radiative-dry convective equilibrium</a:t>
            </a:r>
            <a:br>
              <a:rPr lang="en-US" sz="2400" dirty="0" smtClean="0">
                <a:solidFill>
                  <a:srgbClr val="0000FF"/>
                </a:solidFill>
                <a:effectLst>
                  <a:outerShdw blurRad="38100" dist="38100" dir="2700000" algn="tl">
                    <a:srgbClr val="000000">
                      <a:alpha val="43137"/>
                    </a:srgbClr>
                  </a:outerShdw>
                </a:effectLst>
              </a:rPr>
            </a:br>
            <a:r>
              <a:rPr lang="en-US" sz="2400" dirty="0" smtClean="0">
                <a:solidFill>
                  <a:srgbClr val="0000FF"/>
                </a:solidFill>
                <a:effectLst>
                  <a:outerShdw blurRad="38100" dist="38100" dir="2700000" algn="tl">
                    <a:srgbClr val="000000">
                      <a:alpha val="43137"/>
                    </a:srgbClr>
                  </a:outerShdw>
                </a:effectLst>
              </a:rPr>
              <a:t>(Surface dry turbulent enthalpy flux, fixed relative humidity)</a:t>
            </a:r>
            <a:endParaRPr lang="en-US" sz="2400" dirty="0">
              <a:solidFill>
                <a:srgbClr val="0000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823" y="1390720"/>
            <a:ext cx="5296619" cy="5467281"/>
          </a:xfrm>
          <a:prstGeom prst="rect">
            <a:avLst/>
          </a:prstGeom>
        </p:spPr>
      </p:pic>
    </p:spTree>
    <p:extLst>
      <p:ext uri="{BB962C8B-B14F-4D97-AF65-F5344CB8AC3E}">
        <p14:creationId xmlns:p14="http://schemas.microsoft.com/office/powerpoint/2010/main" val="166434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282" y="492246"/>
            <a:ext cx="5297435" cy="5873508"/>
          </a:xfrm>
          <a:prstGeom prst="rect">
            <a:avLst/>
          </a:prstGeom>
        </p:spPr>
      </p:pic>
    </p:spTree>
    <p:extLst>
      <p:ext uri="{BB962C8B-B14F-4D97-AF65-F5344CB8AC3E}">
        <p14:creationId xmlns:p14="http://schemas.microsoft.com/office/powerpoint/2010/main" val="3435353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dirty="0" smtClean="0">
                <a:solidFill>
                  <a:srgbClr val="0033CC"/>
                </a:solidFill>
              </a:rPr>
              <a:t>Simple Radiative-Convective Model</a:t>
            </a:r>
          </a:p>
        </p:txBody>
      </p:sp>
      <p:pic>
        <p:nvPicPr>
          <p:cNvPr id="25604" name="Picture 4" descr="C:\Documents and Settings\Kerry Emanuel\My Documents\CLASS\CLIMATE\rad_con_simple.tif"/>
          <p:cNvPicPr>
            <a:picLocks noChangeAspect="1" noChangeArrowheads="1"/>
          </p:cNvPicPr>
          <p:nvPr/>
        </p:nvPicPr>
        <p:blipFill>
          <a:blip r:embed="rId3" cstate="print"/>
          <a:srcRect/>
          <a:stretch>
            <a:fillRect/>
          </a:stretch>
        </p:blipFill>
        <p:spPr bwMode="auto">
          <a:xfrm>
            <a:off x="838200" y="1600200"/>
            <a:ext cx="7010400" cy="3282950"/>
          </a:xfrm>
          <a:prstGeom prst="rect">
            <a:avLst/>
          </a:prstGeom>
          <a:noFill/>
          <a:ln w="9525">
            <a:noFill/>
            <a:miter lim="800000"/>
            <a:headEnd/>
            <a:tailEnd/>
          </a:ln>
        </p:spPr>
      </p:pic>
      <p:sp>
        <p:nvSpPr>
          <p:cNvPr id="25605" name="Text Box 5"/>
          <p:cNvSpPr txBox="1">
            <a:spLocks noChangeArrowheads="1"/>
          </p:cNvSpPr>
          <p:nvPr/>
        </p:nvSpPr>
        <p:spPr bwMode="auto">
          <a:xfrm>
            <a:off x="457200" y="5257800"/>
            <a:ext cx="3810000" cy="946150"/>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Enforce convective neutrality:</a:t>
            </a:r>
          </a:p>
        </p:txBody>
      </p:sp>
      <p:graphicFrame>
        <p:nvGraphicFramePr>
          <p:cNvPr id="25602" name="Object 6"/>
          <p:cNvGraphicFramePr>
            <a:graphicFrameLocks noChangeAspect="1"/>
          </p:cNvGraphicFramePr>
          <p:nvPr/>
        </p:nvGraphicFramePr>
        <p:xfrm>
          <a:off x="4495800" y="5181600"/>
          <a:ext cx="2667000" cy="1411288"/>
        </p:xfrm>
        <a:graphic>
          <a:graphicData uri="http://schemas.openxmlformats.org/presentationml/2006/ole">
            <mc:AlternateContent xmlns:mc="http://schemas.openxmlformats.org/markup-compatibility/2006">
              <mc:Choice xmlns:v="urn:schemas-microsoft-com:vml" Requires="v">
                <p:oleObj spid="_x0000_s19470" name="Equation" r:id="rId4" imgW="863280" imgH="457200" progId="Equation.DSMT4">
                  <p:embed/>
                </p:oleObj>
              </mc:Choice>
              <mc:Fallback>
                <p:oleObj name="Equation" r:id="rId4" imgW="86328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181600"/>
                        <a:ext cx="2667000" cy="141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87094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Documents and Settings\Kerry Emanuel\My Documents\CLASS\CLIMATE\rad_con_simple.tif"/>
          <p:cNvPicPr>
            <a:picLocks noChangeAspect="1" noChangeArrowheads="1"/>
          </p:cNvPicPr>
          <p:nvPr/>
        </p:nvPicPr>
        <p:blipFill>
          <a:blip r:embed="rId3" cstate="print"/>
          <a:srcRect/>
          <a:stretch>
            <a:fillRect/>
          </a:stretch>
        </p:blipFill>
        <p:spPr bwMode="auto">
          <a:xfrm>
            <a:off x="2133600" y="0"/>
            <a:ext cx="4343400" cy="2033588"/>
          </a:xfrm>
          <a:prstGeom prst="rect">
            <a:avLst/>
          </a:prstGeom>
          <a:noFill/>
          <a:ln w="9525">
            <a:noFill/>
            <a:miter lim="800000"/>
            <a:headEnd/>
            <a:tailEnd/>
          </a:ln>
        </p:spPr>
      </p:pic>
      <p:graphicFrame>
        <p:nvGraphicFramePr>
          <p:cNvPr id="26626" name="Object 0"/>
          <p:cNvGraphicFramePr>
            <a:graphicFrameLocks noChangeAspect="1"/>
          </p:cNvGraphicFramePr>
          <p:nvPr/>
        </p:nvGraphicFramePr>
        <p:xfrm>
          <a:off x="914400" y="2209800"/>
          <a:ext cx="7315200" cy="4505325"/>
        </p:xfrm>
        <a:graphic>
          <a:graphicData uri="http://schemas.openxmlformats.org/presentationml/2006/ole">
            <mc:AlternateContent xmlns:mc="http://schemas.openxmlformats.org/markup-compatibility/2006">
              <mc:Choice xmlns:v="urn:schemas-microsoft-com:vml" Requires="v">
                <p:oleObj spid="_x0000_s20494" name="Equation" r:id="rId4" imgW="2844720" imgH="1752480" progId="Equation.DSMT4">
                  <p:embed/>
                </p:oleObj>
              </mc:Choice>
              <mc:Fallback>
                <p:oleObj name="Equation" r:id="rId4" imgW="2844720" imgH="1752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09800"/>
                        <a:ext cx="7315200" cy="450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9734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Moist Convection</a:t>
            </a:r>
          </a:p>
        </p:txBody>
      </p:sp>
      <p:sp>
        <p:nvSpPr>
          <p:cNvPr id="101379" name="Rectangle 3"/>
          <p:cNvSpPr>
            <a:spLocks noGrp="1" noChangeArrowheads="1"/>
          </p:cNvSpPr>
          <p:nvPr>
            <p:ph type="body" idx="1"/>
          </p:nvPr>
        </p:nvSpPr>
        <p:spPr/>
        <p:txBody>
          <a:bodyPr/>
          <a:lstStyle/>
          <a:p>
            <a:pPr eaLnBrk="1" hangingPunct="1"/>
            <a:r>
              <a:rPr lang="en-US" dirty="0" smtClean="0">
                <a:solidFill>
                  <a:srgbClr val="0033CC"/>
                </a:solidFill>
              </a:rPr>
              <a:t>Significant heating owing to phase changes of water</a:t>
            </a:r>
          </a:p>
          <a:p>
            <a:pPr eaLnBrk="1" hangingPunct="1"/>
            <a:r>
              <a:rPr lang="en-US" dirty="0" smtClean="0">
                <a:solidFill>
                  <a:srgbClr val="0033CC"/>
                </a:solidFill>
              </a:rPr>
              <a:t>Redistribution of water vapor – most important greenhouse gas</a:t>
            </a:r>
          </a:p>
          <a:p>
            <a:pPr eaLnBrk="1" hangingPunct="1"/>
            <a:r>
              <a:rPr lang="en-US" dirty="0" smtClean="0">
                <a:solidFill>
                  <a:srgbClr val="0033CC"/>
                </a:solidFill>
              </a:rPr>
              <a:t>Significant contributor to stratiform cloudiness – albedo and longwave trapping</a:t>
            </a:r>
          </a:p>
        </p:txBody>
      </p:sp>
    </p:spTree>
    <p:extLst>
      <p:ext uri="{BB962C8B-B14F-4D97-AF65-F5344CB8AC3E}">
        <p14:creationId xmlns:p14="http://schemas.microsoft.com/office/powerpoint/2010/main" val="225118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Disposition of Solar Radiation:</a:t>
            </a:r>
          </a:p>
        </p:txBody>
      </p:sp>
      <p:graphicFrame>
        <p:nvGraphicFramePr>
          <p:cNvPr id="3074" name="Object 3"/>
          <p:cNvGraphicFramePr>
            <a:graphicFrameLocks noChangeAspect="1"/>
          </p:cNvGraphicFramePr>
          <p:nvPr/>
        </p:nvGraphicFramePr>
        <p:xfrm>
          <a:off x="762000" y="1676400"/>
          <a:ext cx="7772400" cy="4068763"/>
        </p:xfrm>
        <a:graphic>
          <a:graphicData uri="http://schemas.openxmlformats.org/presentationml/2006/ole">
            <mc:AlternateContent xmlns:mc="http://schemas.openxmlformats.org/markup-compatibility/2006">
              <mc:Choice xmlns:v="urn:schemas-microsoft-com:vml" Requires="v">
                <p:oleObj spid="_x0000_s3094" name="Equation" r:id="rId3" imgW="3060360" imgH="1600200" progId="Equation.DSMT4">
                  <p:embed/>
                </p:oleObj>
              </mc:Choice>
              <mc:Fallback>
                <p:oleObj name="Equation" r:id="rId3" imgW="3060360" imgH="1600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772400" cy="406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 Box 4"/>
          <p:cNvSpPr txBox="1">
            <a:spLocks noChangeArrowheads="1"/>
          </p:cNvSpPr>
          <p:nvPr/>
        </p:nvSpPr>
        <p:spPr bwMode="auto">
          <a:xfrm>
            <a:off x="685800" y="6096000"/>
            <a:ext cx="78486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Absorption by clouds, atmosphere, and surface</a:t>
            </a:r>
          </a:p>
        </p:txBody>
      </p:sp>
    </p:spTree>
    <p:extLst>
      <p:ext uri="{BB962C8B-B14F-4D97-AF65-F5344CB8AC3E}">
        <p14:creationId xmlns:p14="http://schemas.microsoft.com/office/powerpoint/2010/main" val="4227103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smtClean="0"/>
              <a:t>Water Variables</a:t>
            </a:r>
          </a:p>
        </p:txBody>
      </p:sp>
      <p:sp>
        <p:nvSpPr>
          <p:cNvPr id="18438" name="Text Box 3"/>
          <p:cNvSpPr txBox="1">
            <a:spLocks noChangeArrowheads="1"/>
          </p:cNvSpPr>
          <p:nvPr/>
        </p:nvSpPr>
        <p:spPr bwMode="auto">
          <a:xfrm>
            <a:off x="746125" y="1411288"/>
            <a:ext cx="76025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Mass  concentration of water vapor (</a:t>
            </a:r>
            <a:r>
              <a:rPr lang="en-US" sz="2400" i="1">
                <a:solidFill>
                  <a:srgbClr val="000000"/>
                </a:solidFill>
              </a:rPr>
              <a:t>specific humidity</a:t>
            </a:r>
            <a:r>
              <a:rPr lang="en-US" sz="2400">
                <a:solidFill>
                  <a:srgbClr val="000000"/>
                </a:solidFill>
              </a:rPr>
              <a:t>):</a:t>
            </a:r>
            <a:r>
              <a:rPr lang="en-US">
                <a:solidFill>
                  <a:srgbClr val="000000"/>
                </a:solidFill>
              </a:rPr>
              <a:t> </a:t>
            </a:r>
          </a:p>
        </p:txBody>
      </p:sp>
      <p:graphicFrame>
        <p:nvGraphicFramePr>
          <p:cNvPr id="18434" name="Object 0"/>
          <p:cNvGraphicFramePr>
            <a:graphicFrameLocks noChangeAspect="1"/>
          </p:cNvGraphicFramePr>
          <p:nvPr/>
        </p:nvGraphicFramePr>
        <p:xfrm>
          <a:off x="3124200" y="2057400"/>
          <a:ext cx="2425700" cy="990600"/>
        </p:xfrm>
        <a:graphic>
          <a:graphicData uri="http://schemas.openxmlformats.org/presentationml/2006/ole">
            <mc:AlternateContent xmlns:mc="http://schemas.openxmlformats.org/markup-compatibility/2006">
              <mc:Choice xmlns:v="urn:schemas-microsoft-com:vml" Requires="v">
                <p:oleObj spid="_x0000_s21539" name="Equation" r:id="rId3" imgW="2425680" imgH="990360" progId="Equation.DSMT4">
                  <p:embed/>
                </p:oleObj>
              </mc:Choice>
              <mc:Fallback>
                <p:oleObj name="Equation" r:id="rId3" imgW="2425680" imgH="9903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057400"/>
                        <a:ext cx="24257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9" name="Text Box 5"/>
          <p:cNvSpPr txBox="1">
            <a:spLocks noChangeArrowheads="1"/>
          </p:cNvSpPr>
          <p:nvPr/>
        </p:nvSpPr>
        <p:spPr bwMode="auto">
          <a:xfrm>
            <a:off x="685800" y="3048000"/>
            <a:ext cx="72675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Vapor pressure (partial pressure of water vapor):    </a:t>
            </a:r>
            <a:r>
              <a:rPr lang="en-US" sz="2400" i="1">
                <a:solidFill>
                  <a:srgbClr val="000000"/>
                </a:solidFill>
              </a:rPr>
              <a:t>e</a:t>
            </a:r>
          </a:p>
        </p:txBody>
      </p:sp>
      <p:sp>
        <p:nvSpPr>
          <p:cNvPr id="18440" name="Text Box 6"/>
          <p:cNvSpPr txBox="1">
            <a:spLocks noChangeArrowheads="1"/>
          </p:cNvSpPr>
          <p:nvPr/>
        </p:nvSpPr>
        <p:spPr bwMode="auto">
          <a:xfrm>
            <a:off x="2286000" y="3810000"/>
            <a:ext cx="44037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Saturation vapor pressure:    </a:t>
            </a:r>
            <a:r>
              <a:rPr lang="en-US" sz="2400" i="1">
                <a:solidFill>
                  <a:srgbClr val="000000"/>
                </a:solidFill>
              </a:rPr>
              <a:t>e*</a:t>
            </a:r>
          </a:p>
        </p:txBody>
      </p:sp>
      <p:sp>
        <p:nvSpPr>
          <p:cNvPr id="18441" name="Text Box 7"/>
          <p:cNvSpPr txBox="1">
            <a:spLocks noChangeArrowheads="1"/>
          </p:cNvSpPr>
          <p:nvPr/>
        </p:nvSpPr>
        <p:spPr bwMode="auto">
          <a:xfrm>
            <a:off x="1752600" y="5715000"/>
            <a:ext cx="2897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Relative Humidity:</a:t>
            </a:r>
            <a:r>
              <a:rPr lang="en-US">
                <a:solidFill>
                  <a:srgbClr val="000000"/>
                </a:solidFill>
              </a:rPr>
              <a:t>    </a:t>
            </a:r>
          </a:p>
        </p:txBody>
      </p:sp>
      <p:graphicFrame>
        <p:nvGraphicFramePr>
          <p:cNvPr id="18435" name="Object 1"/>
          <p:cNvGraphicFramePr>
            <a:graphicFrameLocks noChangeAspect="1"/>
          </p:cNvGraphicFramePr>
          <p:nvPr/>
        </p:nvGraphicFramePr>
        <p:xfrm>
          <a:off x="5105400" y="5638800"/>
          <a:ext cx="1587500" cy="647700"/>
        </p:xfrm>
        <a:graphic>
          <a:graphicData uri="http://schemas.openxmlformats.org/presentationml/2006/ole">
            <mc:AlternateContent xmlns:mc="http://schemas.openxmlformats.org/markup-compatibility/2006">
              <mc:Choice xmlns:v="urn:schemas-microsoft-com:vml" Requires="v">
                <p:oleObj spid="_x0000_s21540" name="Equation" r:id="rId5" imgW="1587240" imgH="647640" progId="Equation.DSMT4">
                  <p:embed/>
                </p:oleObj>
              </mc:Choice>
              <mc:Fallback>
                <p:oleObj name="Equation" r:id="rId5" imgW="1587240" imgH="647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638800"/>
                        <a:ext cx="15875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2"/>
          <p:cNvGraphicFramePr>
            <a:graphicFrameLocks noChangeAspect="1"/>
          </p:cNvGraphicFramePr>
          <p:nvPr/>
        </p:nvGraphicFramePr>
        <p:xfrm>
          <a:off x="3117850" y="4425950"/>
          <a:ext cx="4279900" cy="850900"/>
        </p:xfrm>
        <a:graphic>
          <a:graphicData uri="http://schemas.openxmlformats.org/presentationml/2006/ole">
            <mc:AlternateContent xmlns:mc="http://schemas.openxmlformats.org/markup-compatibility/2006">
              <mc:Choice xmlns:v="urn:schemas-microsoft-com:vml" Requires="v">
                <p:oleObj spid="_x0000_s21541" name="Equation" r:id="rId7" imgW="4279680" imgH="850680" progId="Equation.DSMT4">
                  <p:embed/>
                </p:oleObj>
              </mc:Choice>
              <mc:Fallback>
                <p:oleObj name="Equation" r:id="rId7" imgW="4279680" imgH="8506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7850" y="4425950"/>
                        <a:ext cx="42799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2" name="Text Box 10"/>
          <p:cNvSpPr txBox="1">
            <a:spLocks noChangeArrowheads="1"/>
          </p:cNvSpPr>
          <p:nvPr/>
        </p:nvSpPr>
        <p:spPr bwMode="auto">
          <a:xfrm>
            <a:off x="1676400" y="4800600"/>
            <a:ext cx="8112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C-C:</a:t>
            </a:r>
          </a:p>
        </p:txBody>
      </p:sp>
    </p:spTree>
    <p:extLst>
      <p:ext uri="{BB962C8B-B14F-4D97-AF65-F5344CB8AC3E}">
        <p14:creationId xmlns:p14="http://schemas.microsoft.com/office/powerpoint/2010/main" val="3835995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2"/>
          <p:cNvSpPr>
            <a:spLocks noGrp="1" noChangeArrowheads="1"/>
          </p:cNvSpPr>
          <p:nvPr>
            <p:ph type="title"/>
          </p:nvPr>
        </p:nvSpPr>
        <p:spPr/>
        <p:txBody>
          <a:bodyPr/>
          <a:lstStyle/>
          <a:p>
            <a:pPr eaLnBrk="1" hangingPunct="1"/>
            <a:r>
              <a:rPr lang="en-US" smtClean="0"/>
              <a:t>The Saturation Specific Humidity</a:t>
            </a:r>
          </a:p>
        </p:txBody>
      </p:sp>
      <p:graphicFrame>
        <p:nvGraphicFramePr>
          <p:cNvPr id="19458" name="Object 0"/>
          <p:cNvGraphicFramePr>
            <a:graphicFrameLocks noGrp="1" noChangeAspect="1"/>
          </p:cNvGraphicFramePr>
          <p:nvPr>
            <p:ph sz="half" idx="1"/>
          </p:nvPr>
        </p:nvGraphicFramePr>
        <p:xfrm>
          <a:off x="4343400" y="2590800"/>
          <a:ext cx="1917700" cy="1062038"/>
        </p:xfrm>
        <a:graphic>
          <a:graphicData uri="http://schemas.openxmlformats.org/presentationml/2006/ole">
            <mc:AlternateContent xmlns:mc="http://schemas.openxmlformats.org/markup-compatibility/2006">
              <mc:Choice xmlns:v="urn:schemas-microsoft-com:vml" Requires="v">
                <p:oleObj spid="_x0000_s22574" name="Equation" r:id="rId3" imgW="1917360" imgH="965160" progId="Equation.DSMT4">
                  <p:embed/>
                </p:oleObj>
              </mc:Choice>
              <mc:Fallback>
                <p:oleObj name="Equation" r:id="rId3" imgW="1917360" imgH="9651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590800"/>
                        <a:ext cx="1917700" cy="1062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3" name="Text Box 4"/>
          <p:cNvSpPr txBox="1">
            <a:spLocks noChangeArrowheads="1"/>
          </p:cNvSpPr>
          <p:nvPr/>
        </p:nvSpPr>
        <p:spPr bwMode="auto">
          <a:xfrm>
            <a:off x="1203325" y="2249488"/>
            <a:ext cx="22812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Ideal Gas Law:</a:t>
            </a:r>
            <a:r>
              <a:rPr lang="en-US">
                <a:solidFill>
                  <a:srgbClr val="000000"/>
                </a:solidFill>
              </a:rPr>
              <a:t> </a:t>
            </a:r>
          </a:p>
        </p:txBody>
      </p:sp>
      <p:graphicFrame>
        <p:nvGraphicFramePr>
          <p:cNvPr id="19459" name="Object 1"/>
          <p:cNvGraphicFramePr>
            <a:graphicFrameLocks noChangeAspect="1"/>
          </p:cNvGraphicFramePr>
          <p:nvPr/>
        </p:nvGraphicFramePr>
        <p:xfrm>
          <a:off x="4343400" y="1600200"/>
          <a:ext cx="1917700" cy="876300"/>
        </p:xfrm>
        <a:graphic>
          <a:graphicData uri="http://schemas.openxmlformats.org/presentationml/2006/ole">
            <mc:AlternateContent xmlns:mc="http://schemas.openxmlformats.org/markup-compatibility/2006">
              <mc:Choice xmlns:v="urn:schemas-microsoft-com:vml" Requires="v">
                <p:oleObj spid="_x0000_s22575" name="Equation" r:id="rId5" imgW="1917360" imgH="876240" progId="Equation.DSMT4">
                  <p:embed/>
                </p:oleObj>
              </mc:Choice>
              <mc:Fallback>
                <p:oleObj name="Equation" r:id="rId5" imgW="1917360" imgH="8762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600200"/>
                        <a:ext cx="19177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2"/>
          <p:cNvGraphicFramePr>
            <a:graphicFrameLocks noChangeAspect="1"/>
          </p:cNvGraphicFramePr>
          <p:nvPr/>
        </p:nvGraphicFramePr>
        <p:xfrm>
          <a:off x="2819400" y="3733800"/>
          <a:ext cx="2667000" cy="927100"/>
        </p:xfrm>
        <a:graphic>
          <a:graphicData uri="http://schemas.openxmlformats.org/presentationml/2006/ole">
            <mc:AlternateContent xmlns:mc="http://schemas.openxmlformats.org/markup-compatibility/2006">
              <mc:Choice xmlns:v="urn:schemas-microsoft-com:vml" Requires="v">
                <p:oleObj spid="_x0000_s22576" name="Equation" r:id="rId7" imgW="2666880" imgH="927000" progId="Equation.DSMT4">
                  <p:embed/>
                </p:oleObj>
              </mc:Choice>
              <mc:Fallback>
                <p:oleObj name="Equation" r:id="rId7" imgW="2666880" imgH="9270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733800"/>
                        <a:ext cx="2667000"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1" name="Object 3"/>
          <p:cNvGraphicFramePr>
            <a:graphicFrameLocks noGrp="1" noChangeAspect="1"/>
          </p:cNvGraphicFramePr>
          <p:nvPr>
            <p:ph sz="half" idx="2"/>
          </p:nvPr>
        </p:nvGraphicFramePr>
        <p:xfrm>
          <a:off x="3352800" y="4868863"/>
          <a:ext cx="1757363" cy="1019175"/>
        </p:xfrm>
        <a:graphic>
          <a:graphicData uri="http://schemas.openxmlformats.org/presentationml/2006/ole">
            <mc:AlternateContent xmlns:mc="http://schemas.openxmlformats.org/markup-compatibility/2006">
              <mc:Choice xmlns:v="urn:schemas-microsoft-com:vml" Requires="v">
                <p:oleObj spid="_x0000_s22577" name="Equation" r:id="rId9" imgW="1828800" imgH="965160" progId="Equation.DSMT4">
                  <p:embed/>
                </p:oleObj>
              </mc:Choice>
              <mc:Fallback>
                <p:oleObj name="Equation" r:id="rId9" imgW="1828800" imgH="9651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4868863"/>
                        <a:ext cx="1757363" cy="1019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67393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Phase"/>
          <p:cNvPicPr>
            <a:picLocks noChangeAspect="1" noChangeArrowheads="1"/>
          </p:cNvPicPr>
          <p:nvPr/>
        </p:nvPicPr>
        <p:blipFill>
          <a:blip r:embed="rId2" cstate="print"/>
          <a:srcRect/>
          <a:stretch>
            <a:fillRect/>
          </a:stretch>
        </p:blipFill>
        <p:spPr bwMode="auto">
          <a:xfrm>
            <a:off x="1143000" y="1219200"/>
            <a:ext cx="6842125" cy="5389563"/>
          </a:xfrm>
          <a:prstGeom prst="rect">
            <a:avLst/>
          </a:prstGeom>
          <a:noFill/>
          <a:ln w="9525">
            <a:noFill/>
            <a:miter lim="800000"/>
            <a:headEnd/>
            <a:tailEnd/>
          </a:ln>
        </p:spPr>
      </p:pic>
      <p:sp>
        <p:nvSpPr>
          <p:cNvPr id="102403" name="Rectangle 3"/>
          <p:cNvSpPr>
            <a:spLocks noGrp="1" noChangeArrowheads="1"/>
          </p:cNvSpPr>
          <p:nvPr>
            <p:ph type="title"/>
          </p:nvPr>
        </p:nvSpPr>
        <p:spPr>
          <a:xfrm>
            <a:off x="533400" y="0"/>
            <a:ext cx="8229600" cy="1143000"/>
          </a:xfrm>
        </p:spPr>
        <p:txBody>
          <a:bodyPr/>
          <a:lstStyle/>
          <a:p>
            <a:pPr eaLnBrk="1" hangingPunct="1"/>
            <a:r>
              <a:rPr lang="en-US" smtClean="0"/>
              <a:t>Phase Equilibria</a:t>
            </a:r>
          </a:p>
        </p:txBody>
      </p:sp>
    </p:spTree>
    <p:extLst>
      <p:ext uri="{BB962C8B-B14F-4D97-AF65-F5344CB8AC3E}">
        <p14:creationId xmlns:p14="http://schemas.microsoft.com/office/powerpoint/2010/main" val="4140626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smtClean="0"/>
              <a:t>Bringing Air to Saturation</a:t>
            </a:r>
          </a:p>
        </p:txBody>
      </p:sp>
      <p:graphicFrame>
        <p:nvGraphicFramePr>
          <p:cNvPr id="20482" name="Object 3"/>
          <p:cNvGraphicFramePr>
            <a:graphicFrameLocks noChangeAspect="1"/>
          </p:cNvGraphicFramePr>
          <p:nvPr/>
        </p:nvGraphicFramePr>
        <p:xfrm>
          <a:off x="3581400" y="2133600"/>
          <a:ext cx="2247900" cy="939800"/>
        </p:xfrm>
        <a:graphic>
          <a:graphicData uri="http://schemas.openxmlformats.org/presentationml/2006/ole">
            <mc:AlternateContent xmlns:mc="http://schemas.openxmlformats.org/markup-compatibility/2006">
              <mc:Choice xmlns:v="urn:schemas-microsoft-com:vml" Requires="v">
                <p:oleObj spid="_x0000_s23576" name="Equation" r:id="rId3" imgW="2247840" imgH="939600" progId="Equation.DSMT4">
                  <p:embed/>
                </p:oleObj>
              </mc:Choice>
              <mc:Fallback>
                <p:oleObj name="Equation" r:id="rId3" imgW="2247840" imgH="939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133600"/>
                        <a:ext cx="2247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3" name="Object 4"/>
          <p:cNvGraphicFramePr>
            <a:graphicFrameLocks noChangeAspect="1"/>
          </p:cNvGraphicFramePr>
          <p:nvPr/>
        </p:nvGraphicFramePr>
        <p:xfrm>
          <a:off x="3810000" y="3352800"/>
          <a:ext cx="1803400" cy="457200"/>
        </p:xfrm>
        <a:graphic>
          <a:graphicData uri="http://schemas.openxmlformats.org/presentationml/2006/ole">
            <mc:AlternateContent xmlns:mc="http://schemas.openxmlformats.org/markup-compatibility/2006">
              <mc:Choice xmlns:v="urn:schemas-microsoft-com:vml" Requires="v">
                <p:oleObj spid="_x0000_s23577" name="Equation" r:id="rId5" imgW="1803240" imgH="457200" progId="Equation.DSMT4">
                  <p:embed/>
                </p:oleObj>
              </mc:Choice>
              <mc:Fallback>
                <p:oleObj name="Equation" r:id="rId5" imgW="180324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352800"/>
                        <a:ext cx="1803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5" name="Text Box 5"/>
          <p:cNvSpPr txBox="1">
            <a:spLocks noChangeArrowheads="1"/>
          </p:cNvSpPr>
          <p:nvPr/>
        </p:nvSpPr>
        <p:spPr bwMode="auto">
          <a:xfrm>
            <a:off x="3352800" y="4267200"/>
            <a:ext cx="3141663" cy="1373188"/>
          </a:xfrm>
          <a:prstGeom prst="rect">
            <a:avLst/>
          </a:prstGeom>
          <a:noFill/>
          <a:ln w="9525">
            <a:noFill/>
            <a:miter lim="800000"/>
            <a:headEnd/>
            <a:tailEnd/>
          </a:ln>
        </p:spPr>
        <p:txBody>
          <a:bodyPr wrap="none">
            <a:spAutoFit/>
          </a:bodyPr>
          <a:lstStyle/>
          <a:p>
            <a:pPr marL="342900" indent="-342900" fontAlgn="base">
              <a:spcBef>
                <a:spcPct val="0"/>
              </a:spcBef>
              <a:spcAft>
                <a:spcPct val="0"/>
              </a:spcAft>
              <a:buFontTx/>
              <a:buAutoNum type="arabicPeriod"/>
            </a:pPr>
            <a:r>
              <a:rPr lang="en-US" sz="2800">
                <a:solidFill>
                  <a:srgbClr val="000000"/>
                </a:solidFill>
              </a:rPr>
              <a:t>Increase </a:t>
            </a:r>
            <a:r>
              <a:rPr lang="en-US" sz="2800" i="1">
                <a:solidFill>
                  <a:srgbClr val="000000"/>
                </a:solidFill>
              </a:rPr>
              <a:t>q (or p)</a:t>
            </a:r>
          </a:p>
          <a:p>
            <a:pPr marL="342900" indent="-342900" fontAlgn="base">
              <a:spcBef>
                <a:spcPct val="0"/>
              </a:spcBef>
              <a:spcAft>
                <a:spcPct val="0"/>
              </a:spcAft>
            </a:pPr>
            <a:endParaRPr lang="en-US" sz="2800" i="1">
              <a:solidFill>
                <a:srgbClr val="000000"/>
              </a:solidFill>
            </a:endParaRPr>
          </a:p>
          <a:p>
            <a:pPr marL="342900" indent="-342900" fontAlgn="base">
              <a:spcBef>
                <a:spcPct val="0"/>
              </a:spcBef>
              <a:spcAft>
                <a:spcPct val="0"/>
              </a:spcAft>
            </a:pPr>
            <a:r>
              <a:rPr lang="en-US" sz="2800">
                <a:solidFill>
                  <a:srgbClr val="000000"/>
                </a:solidFill>
              </a:rPr>
              <a:t>2. Decrease </a:t>
            </a:r>
            <a:r>
              <a:rPr lang="en-US" sz="2800" i="1">
                <a:solidFill>
                  <a:srgbClr val="000000"/>
                </a:solidFill>
              </a:rPr>
              <a:t>e* (T)</a:t>
            </a:r>
          </a:p>
        </p:txBody>
      </p:sp>
    </p:spTree>
    <p:extLst>
      <p:ext uri="{BB962C8B-B14F-4D97-AF65-F5344CB8AC3E}">
        <p14:creationId xmlns:p14="http://schemas.microsoft.com/office/powerpoint/2010/main" val="33329272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When Saturation Occurs…</a:t>
            </a:r>
          </a:p>
        </p:txBody>
      </p:sp>
      <p:sp>
        <p:nvSpPr>
          <p:cNvPr id="103427" name="Rectangle 3"/>
          <p:cNvSpPr>
            <a:spLocks noGrp="1" noChangeArrowheads="1"/>
          </p:cNvSpPr>
          <p:nvPr>
            <p:ph type="body" idx="1"/>
          </p:nvPr>
        </p:nvSpPr>
        <p:spPr>
          <a:xfrm>
            <a:off x="533400" y="2590800"/>
            <a:ext cx="8229600" cy="2819400"/>
          </a:xfrm>
        </p:spPr>
        <p:txBody>
          <a:bodyPr/>
          <a:lstStyle/>
          <a:p>
            <a:pPr eaLnBrk="1" hangingPunct="1"/>
            <a:r>
              <a:rPr lang="en-US" dirty="0" smtClean="0">
                <a:solidFill>
                  <a:srgbClr val="0033CC"/>
                </a:solidFill>
              </a:rPr>
              <a:t>Heterogeneous Nucleation</a:t>
            </a:r>
          </a:p>
          <a:p>
            <a:pPr eaLnBrk="1" hangingPunct="1"/>
            <a:r>
              <a:rPr lang="en-US" dirty="0" err="1" smtClean="0">
                <a:solidFill>
                  <a:srgbClr val="0033CC"/>
                </a:solidFill>
              </a:rPr>
              <a:t>Supersaturations</a:t>
            </a:r>
            <a:r>
              <a:rPr lang="en-US" dirty="0" smtClean="0">
                <a:solidFill>
                  <a:srgbClr val="0033CC"/>
                </a:solidFill>
              </a:rPr>
              <a:t> very small in atmosphere</a:t>
            </a:r>
          </a:p>
          <a:p>
            <a:pPr eaLnBrk="1" hangingPunct="1"/>
            <a:r>
              <a:rPr lang="en-US" dirty="0" smtClean="0">
                <a:solidFill>
                  <a:srgbClr val="0033CC"/>
                </a:solidFill>
              </a:rPr>
              <a:t>Drop size distribution sensitive to size distribution of cloud condensation nuclei</a:t>
            </a:r>
          </a:p>
        </p:txBody>
      </p:sp>
    </p:spTree>
    <p:extLst>
      <p:ext uri="{BB962C8B-B14F-4D97-AF65-F5344CB8AC3E}">
        <p14:creationId xmlns:p14="http://schemas.microsoft.com/office/powerpoint/2010/main" val="32315423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Ice Nucleation Problematic</a:t>
            </a:r>
          </a:p>
        </p:txBody>
      </p:sp>
      <p:pic>
        <p:nvPicPr>
          <p:cNvPr id="105475" name="Picture 3" descr="cloudice"/>
          <p:cNvPicPr>
            <a:picLocks noGrp="1" noChangeAspect="1" noChangeArrowheads="1"/>
          </p:cNvPicPr>
          <p:nvPr>
            <p:ph idx="1"/>
          </p:nvPr>
        </p:nvPicPr>
        <p:blipFill>
          <a:blip r:embed="rId2" cstate="print"/>
          <a:srcRect/>
          <a:stretch>
            <a:fillRect/>
          </a:stretch>
        </p:blipFill>
        <p:spPr>
          <a:xfrm>
            <a:off x="457200" y="1708150"/>
            <a:ext cx="8229600" cy="4310063"/>
          </a:xfrm>
          <a:noFill/>
        </p:spPr>
      </p:pic>
    </p:spTree>
    <p:extLst>
      <p:ext uri="{BB962C8B-B14F-4D97-AF65-F5344CB8AC3E}">
        <p14:creationId xmlns:p14="http://schemas.microsoft.com/office/powerpoint/2010/main" val="20482866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Precipitation Formation:</a:t>
            </a:r>
          </a:p>
        </p:txBody>
      </p:sp>
      <p:sp>
        <p:nvSpPr>
          <p:cNvPr id="106499" name="Rectangle 3"/>
          <p:cNvSpPr>
            <a:spLocks noGrp="1" noChangeArrowheads="1"/>
          </p:cNvSpPr>
          <p:nvPr>
            <p:ph type="body" idx="1"/>
          </p:nvPr>
        </p:nvSpPr>
        <p:spPr>
          <a:xfrm>
            <a:off x="457200" y="2362200"/>
            <a:ext cx="8229600" cy="4114800"/>
          </a:xfrm>
        </p:spPr>
        <p:txBody>
          <a:bodyPr/>
          <a:lstStyle/>
          <a:p>
            <a:pPr eaLnBrk="1" hangingPunct="1"/>
            <a:r>
              <a:rPr lang="en-US" dirty="0" smtClean="0">
                <a:solidFill>
                  <a:srgbClr val="0033CC"/>
                </a:solidFill>
              </a:rPr>
              <a:t>Stochastic coalescence (sensitive to drop size distributions)</a:t>
            </a:r>
          </a:p>
          <a:p>
            <a:pPr eaLnBrk="1" hangingPunct="1"/>
            <a:r>
              <a:rPr lang="en-US" dirty="0" smtClean="0">
                <a:solidFill>
                  <a:srgbClr val="0033CC"/>
                </a:solidFill>
              </a:rPr>
              <a:t>Bergeron-</a:t>
            </a:r>
            <a:r>
              <a:rPr lang="en-US" dirty="0" err="1" smtClean="0">
                <a:solidFill>
                  <a:srgbClr val="0033CC"/>
                </a:solidFill>
              </a:rPr>
              <a:t>Findeisen</a:t>
            </a:r>
            <a:r>
              <a:rPr lang="en-US" dirty="0" smtClean="0">
                <a:solidFill>
                  <a:srgbClr val="0033CC"/>
                </a:solidFill>
              </a:rPr>
              <a:t> Process</a:t>
            </a:r>
          </a:p>
          <a:p>
            <a:pPr eaLnBrk="1" hangingPunct="1"/>
            <a:r>
              <a:rPr lang="en-US" dirty="0" smtClean="0">
                <a:solidFill>
                  <a:srgbClr val="0033CC"/>
                </a:solidFill>
              </a:rPr>
              <a:t>Strongly nonlinear function of cloud water concentration</a:t>
            </a:r>
          </a:p>
          <a:p>
            <a:pPr eaLnBrk="1" hangingPunct="1"/>
            <a:r>
              <a:rPr lang="en-US" dirty="0" smtClean="0">
                <a:solidFill>
                  <a:srgbClr val="0033CC"/>
                </a:solidFill>
              </a:rPr>
              <a:t>Time scale of precipitation formation ~10-30 minutes</a:t>
            </a:r>
          </a:p>
        </p:txBody>
      </p:sp>
    </p:spTree>
    <p:extLst>
      <p:ext uri="{BB962C8B-B14F-4D97-AF65-F5344CB8AC3E}">
        <p14:creationId xmlns:p14="http://schemas.microsoft.com/office/powerpoint/2010/main" val="94198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Stability</a:t>
            </a:r>
          </a:p>
        </p:txBody>
      </p:sp>
      <p:sp>
        <p:nvSpPr>
          <p:cNvPr id="21511" name="Text Box 3"/>
          <p:cNvSpPr txBox="1">
            <a:spLocks noChangeArrowheads="1"/>
          </p:cNvSpPr>
          <p:nvPr/>
        </p:nvSpPr>
        <p:spPr bwMode="auto">
          <a:xfrm>
            <a:off x="1828800" y="1524000"/>
            <a:ext cx="523716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No simple criterion based on entropy:</a:t>
            </a:r>
          </a:p>
        </p:txBody>
      </p:sp>
      <p:graphicFrame>
        <p:nvGraphicFramePr>
          <p:cNvPr id="21506" name="Object 4"/>
          <p:cNvGraphicFramePr>
            <a:graphicFrameLocks noChangeAspect="1"/>
          </p:cNvGraphicFramePr>
          <p:nvPr/>
        </p:nvGraphicFramePr>
        <p:xfrm>
          <a:off x="2590800" y="2286000"/>
          <a:ext cx="3835400" cy="1041400"/>
        </p:xfrm>
        <a:graphic>
          <a:graphicData uri="http://schemas.openxmlformats.org/presentationml/2006/ole">
            <mc:AlternateContent xmlns:mc="http://schemas.openxmlformats.org/markup-compatibility/2006">
              <mc:Choice xmlns:v="urn:schemas-microsoft-com:vml" Requires="v">
                <p:oleObj spid="_x0000_s24622" name="Equation" r:id="rId3" imgW="3835080" imgH="1041120" progId="Equation.DSMT4">
                  <p:embed/>
                </p:oleObj>
              </mc:Choice>
              <mc:Fallback>
                <p:oleObj name="Equation" r:id="rId3" imgW="3835080" imgH="10411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86000"/>
                        <a:ext cx="3835400"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7" name="Object 5"/>
          <p:cNvGraphicFramePr>
            <a:graphicFrameLocks noChangeAspect="1"/>
          </p:cNvGraphicFramePr>
          <p:nvPr/>
        </p:nvGraphicFramePr>
        <p:xfrm>
          <a:off x="3810000" y="3505200"/>
          <a:ext cx="1816100" cy="482600"/>
        </p:xfrm>
        <a:graphic>
          <a:graphicData uri="http://schemas.openxmlformats.org/presentationml/2006/ole">
            <mc:AlternateContent xmlns:mc="http://schemas.openxmlformats.org/markup-compatibility/2006">
              <mc:Choice xmlns:v="urn:schemas-microsoft-com:vml" Requires="v">
                <p:oleObj spid="_x0000_s24623" name="Equation" r:id="rId5" imgW="1815840" imgH="482400" progId="Equation.DSMT4">
                  <p:embed/>
                </p:oleObj>
              </mc:Choice>
              <mc:Fallback>
                <p:oleObj name="Equation" r:id="rId5" imgW="1815840" imgH="482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505200"/>
                        <a:ext cx="18161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8" name="Object 6"/>
          <p:cNvGraphicFramePr>
            <a:graphicFrameLocks noChangeAspect="1"/>
          </p:cNvGraphicFramePr>
          <p:nvPr/>
        </p:nvGraphicFramePr>
        <p:xfrm>
          <a:off x="1219200" y="4191000"/>
          <a:ext cx="6946900" cy="1295400"/>
        </p:xfrm>
        <a:graphic>
          <a:graphicData uri="http://schemas.openxmlformats.org/presentationml/2006/ole">
            <mc:AlternateContent xmlns:mc="http://schemas.openxmlformats.org/markup-compatibility/2006">
              <mc:Choice xmlns:v="urn:schemas-microsoft-com:vml" Requires="v">
                <p:oleObj spid="_x0000_s24624" name="Equation" r:id="rId7" imgW="6946560" imgH="1295280" progId="Equation.DSMT4">
                  <p:embed/>
                </p:oleObj>
              </mc:Choice>
              <mc:Fallback>
                <p:oleObj name="Equation" r:id="rId7" imgW="6946560" imgH="1295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4191000"/>
                        <a:ext cx="69469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9" name="Object 7"/>
          <p:cNvGraphicFramePr>
            <a:graphicFrameLocks noChangeAspect="1"/>
          </p:cNvGraphicFramePr>
          <p:nvPr/>
        </p:nvGraphicFramePr>
        <p:xfrm>
          <a:off x="3594100" y="5740400"/>
          <a:ext cx="2349500" cy="584200"/>
        </p:xfrm>
        <a:graphic>
          <a:graphicData uri="http://schemas.openxmlformats.org/presentationml/2006/ole">
            <mc:AlternateContent xmlns:mc="http://schemas.openxmlformats.org/markup-compatibility/2006">
              <mc:Choice xmlns:v="urn:schemas-microsoft-com:vml" Requires="v">
                <p:oleObj spid="_x0000_s24625" name="Equation" r:id="rId9" imgW="2349360" imgH="583920" progId="Equation.DSMT4">
                  <p:embed/>
                </p:oleObj>
              </mc:Choice>
              <mc:Fallback>
                <p:oleObj name="Equation" r:id="rId9" imgW="2349360" imgH="5839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4100" y="5740400"/>
                        <a:ext cx="23495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247166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smtClean="0">
                <a:solidFill>
                  <a:srgbClr val="0033CC"/>
                </a:solidFill>
              </a:rPr>
              <a:t>Trick:</a:t>
            </a:r>
          </a:p>
        </p:txBody>
      </p:sp>
      <p:sp>
        <p:nvSpPr>
          <p:cNvPr id="22534" name="Text Box 3"/>
          <p:cNvSpPr txBox="1">
            <a:spLocks noChangeArrowheads="1"/>
          </p:cNvSpPr>
          <p:nvPr/>
        </p:nvSpPr>
        <p:spPr bwMode="auto">
          <a:xfrm>
            <a:off x="990600" y="1828800"/>
            <a:ext cx="4454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Define a </a:t>
            </a:r>
            <a:r>
              <a:rPr lang="en-US" sz="2400" i="1">
                <a:solidFill>
                  <a:srgbClr val="000000"/>
                </a:solidFill>
              </a:rPr>
              <a:t>saturation entropy, s* </a:t>
            </a:r>
            <a:r>
              <a:rPr lang="en-US" sz="2400">
                <a:solidFill>
                  <a:srgbClr val="000000"/>
                </a:solidFill>
              </a:rPr>
              <a:t>:</a:t>
            </a:r>
          </a:p>
        </p:txBody>
      </p:sp>
      <p:graphicFrame>
        <p:nvGraphicFramePr>
          <p:cNvPr id="22530" name="Object 4"/>
          <p:cNvGraphicFramePr>
            <a:graphicFrameLocks noChangeAspect="1"/>
          </p:cNvGraphicFramePr>
          <p:nvPr/>
        </p:nvGraphicFramePr>
        <p:xfrm>
          <a:off x="3200400" y="2590800"/>
          <a:ext cx="2527300" cy="635000"/>
        </p:xfrm>
        <a:graphic>
          <a:graphicData uri="http://schemas.openxmlformats.org/presentationml/2006/ole">
            <mc:AlternateContent xmlns:mc="http://schemas.openxmlformats.org/markup-compatibility/2006">
              <mc:Choice xmlns:v="urn:schemas-microsoft-com:vml" Requires="v">
                <p:oleObj spid="_x0000_s25635" name="Equation" r:id="rId3" imgW="2527200" imgH="634680" progId="Equation.DSMT4">
                  <p:embed/>
                </p:oleObj>
              </mc:Choice>
              <mc:Fallback>
                <p:oleObj name="Equation" r:id="rId3" imgW="2527200" imgH="6346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590800"/>
                        <a:ext cx="25273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1" name="Object 5"/>
          <p:cNvGraphicFramePr>
            <a:graphicFrameLocks noChangeAspect="1"/>
          </p:cNvGraphicFramePr>
          <p:nvPr/>
        </p:nvGraphicFramePr>
        <p:xfrm>
          <a:off x="3200400" y="3276600"/>
          <a:ext cx="2552700" cy="635000"/>
        </p:xfrm>
        <a:graphic>
          <a:graphicData uri="http://schemas.openxmlformats.org/presentationml/2006/ole">
            <mc:AlternateContent xmlns:mc="http://schemas.openxmlformats.org/markup-compatibility/2006">
              <mc:Choice xmlns:v="urn:schemas-microsoft-com:vml" Requires="v">
                <p:oleObj spid="_x0000_s25636" name="Equation" r:id="rId5" imgW="2552400" imgH="634680" progId="Equation.DSMT4">
                  <p:embed/>
                </p:oleObj>
              </mc:Choice>
              <mc:Fallback>
                <p:oleObj name="Equation" r:id="rId5" imgW="2552400" imgH="634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276600"/>
                        <a:ext cx="25527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5" name="Text Box 6"/>
          <p:cNvSpPr txBox="1">
            <a:spLocks noChangeArrowheads="1"/>
          </p:cNvSpPr>
          <p:nvPr/>
        </p:nvSpPr>
        <p:spPr bwMode="auto">
          <a:xfrm>
            <a:off x="990600" y="4114800"/>
            <a:ext cx="73183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rPr>
              <a:t>We can add an arbitrary function of </a:t>
            </a:r>
            <a:r>
              <a:rPr lang="en-US" sz="2400" i="1">
                <a:solidFill>
                  <a:srgbClr val="000000"/>
                </a:solidFill>
              </a:rPr>
              <a:t>q</a:t>
            </a:r>
            <a:r>
              <a:rPr lang="en-US" sz="2400" i="1" baseline="-25000">
                <a:solidFill>
                  <a:srgbClr val="000000"/>
                </a:solidFill>
              </a:rPr>
              <a:t>t</a:t>
            </a:r>
            <a:r>
              <a:rPr lang="en-US" sz="2400" i="1">
                <a:solidFill>
                  <a:srgbClr val="000000"/>
                </a:solidFill>
              </a:rPr>
              <a:t> </a:t>
            </a:r>
            <a:r>
              <a:rPr lang="en-US" sz="2400">
                <a:solidFill>
                  <a:srgbClr val="000000"/>
                </a:solidFill>
              </a:rPr>
              <a:t>to </a:t>
            </a:r>
            <a:r>
              <a:rPr lang="en-US" sz="2400" i="1">
                <a:solidFill>
                  <a:srgbClr val="000000"/>
                </a:solidFill>
              </a:rPr>
              <a:t>s*</a:t>
            </a:r>
            <a:r>
              <a:rPr lang="en-US" sz="2400">
                <a:solidFill>
                  <a:srgbClr val="000000"/>
                </a:solidFill>
              </a:rPr>
              <a:t> such that</a:t>
            </a:r>
            <a:r>
              <a:rPr lang="en-US">
                <a:solidFill>
                  <a:srgbClr val="000000"/>
                </a:solidFill>
              </a:rPr>
              <a:t> </a:t>
            </a:r>
          </a:p>
        </p:txBody>
      </p:sp>
      <p:graphicFrame>
        <p:nvGraphicFramePr>
          <p:cNvPr id="22532" name="Object 7"/>
          <p:cNvGraphicFramePr>
            <a:graphicFrameLocks noChangeAspect="1"/>
          </p:cNvGraphicFramePr>
          <p:nvPr/>
        </p:nvGraphicFramePr>
        <p:xfrm>
          <a:off x="3276600" y="4953000"/>
          <a:ext cx="2247900" cy="635000"/>
        </p:xfrm>
        <a:graphic>
          <a:graphicData uri="http://schemas.openxmlformats.org/presentationml/2006/ole">
            <mc:AlternateContent xmlns:mc="http://schemas.openxmlformats.org/markup-compatibility/2006">
              <mc:Choice xmlns:v="urn:schemas-microsoft-com:vml" Requires="v">
                <p:oleObj spid="_x0000_s25637" name="Equation" r:id="rId7" imgW="2247840" imgH="634680" progId="Equation.DSMT4">
                  <p:embed/>
                </p:oleObj>
              </mc:Choice>
              <mc:Fallback>
                <p:oleObj name="Equation" r:id="rId7" imgW="2247840" imgH="6346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953000"/>
                        <a:ext cx="22479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70522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tability2"/>
          <p:cNvPicPr>
            <a:picLocks noChangeAspect="1" noChangeArrowheads="1"/>
          </p:cNvPicPr>
          <p:nvPr/>
        </p:nvPicPr>
        <p:blipFill>
          <a:blip r:embed="rId2" cstate="print"/>
          <a:srcRect/>
          <a:stretch>
            <a:fillRect/>
          </a:stretch>
        </p:blipFill>
        <p:spPr bwMode="auto">
          <a:xfrm>
            <a:off x="1295400" y="1066800"/>
            <a:ext cx="6500813" cy="4041775"/>
          </a:xfrm>
          <a:prstGeom prst="rect">
            <a:avLst/>
          </a:prstGeom>
          <a:noFill/>
          <a:ln w="9525">
            <a:noFill/>
            <a:miter lim="800000"/>
            <a:headEnd/>
            <a:tailEnd/>
          </a:ln>
        </p:spPr>
      </p:pic>
      <p:sp>
        <p:nvSpPr>
          <p:cNvPr id="107523" name="TextBox 2"/>
          <p:cNvSpPr txBox="1">
            <a:spLocks noChangeArrowheads="1"/>
          </p:cNvSpPr>
          <p:nvPr/>
        </p:nvSpPr>
        <p:spPr bwMode="auto">
          <a:xfrm>
            <a:off x="914400" y="1219200"/>
            <a:ext cx="3200400" cy="338138"/>
          </a:xfrm>
          <a:prstGeom prst="rect">
            <a:avLst/>
          </a:prstGeom>
          <a:noFill/>
          <a:ln w="9525">
            <a:noFill/>
            <a:miter lim="800000"/>
            <a:headEnd/>
            <a:tailEnd/>
          </a:ln>
        </p:spPr>
        <p:txBody>
          <a:bodyPr>
            <a:spAutoFit/>
          </a:bodyPr>
          <a:lstStyle/>
          <a:p>
            <a:pPr fontAlgn="base">
              <a:spcBef>
                <a:spcPct val="0"/>
              </a:spcBef>
              <a:spcAft>
                <a:spcPct val="0"/>
              </a:spcAft>
            </a:pPr>
            <a:r>
              <a:rPr lang="en-US" sz="1600">
                <a:solidFill>
                  <a:srgbClr val="000000"/>
                </a:solidFill>
                <a:latin typeface="Calibri" pitchFamily="34" charset="0"/>
              </a:rPr>
              <a:t>Conserved, but not a state variable</a:t>
            </a:r>
          </a:p>
        </p:txBody>
      </p:sp>
      <p:sp>
        <p:nvSpPr>
          <p:cNvPr id="107524" name="TextBox 3"/>
          <p:cNvSpPr txBox="1">
            <a:spLocks noChangeArrowheads="1"/>
          </p:cNvSpPr>
          <p:nvPr/>
        </p:nvSpPr>
        <p:spPr bwMode="auto">
          <a:xfrm>
            <a:off x="5181600" y="2286000"/>
            <a:ext cx="2971800" cy="338138"/>
          </a:xfrm>
          <a:prstGeom prst="rect">
            <a:avLst/>
          </a:prstGeom>
          <a:noFill/>
          <a:ln w="9525">
            <a:noFill/>
            <a:miter lim="800000"/>
            <a:headEnd/>
            <a:tailEnd/>
          </a:ln>
        </p:spPr>
        <p:txBody>
          <a:bodyPr>
            <a:spAutoFit/>
          </a:bodyPr>
          <a:lstStyle/>
          <a:p>
            <a:pPr fontAlgn="base">
              <a:spcBef>
                <a:spcPct val="0"/>
              </a:spcBef>
              <a:spcAft>
                <a:spcPct val="0"/>
              </a:spcAft>
            </a:pPr>
            <a:r>
              <a:rPr lang="en-US" sz="1600">
                <a:solidFill>
                  <a:srgbClr val="000000"/>
                </a:solidFill>
                <a:latin typeface="Calibri" pitchFamily="34" charset="0"/>
              </a:rPr>
              <a:t>State variable, but not conserved</a:t>
            </a:r>
          </a:p>
        </p:txBody>
      </p:sp>
      <p:cxnSp>
        <p:nvCxnSpPr>
          <p:cNvPr id="6" name="Straight Arrow Connector 5"/>
          <p:cNvCxnSpPr/>
          <p:nvPr/>
        </p:nvCxnSpPr>
        <p:spPr>
          <a:xfrm rot="10800000" flipV="1">
            <a:off x="4495800" y="2514600"/>
            <a:ext cx="5334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00400" y="1524000"/>
            <a:ext cx="6858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643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Terrestrial Radiation:</a:t>
            </a:r>
          </a:p>
        </p:txBody>
      </p:sp>
      <p:sp>
        <p:nvSpPr>
          <p:cNvPr id="4100" name="Text Box 3"/>
          <p:cNvSpPr txBox="1">
            <a:spLocks noChangeArrowheads="1"/>
          </p:cNvSpPr>
          <p:nvPr/>
        </p:nvSpPr>
        <p:spPr bwMode="auto">
          <a:xfrm>
            <a:off x="609600" y="1447800"/>
            <a:ext cx="57912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Effective emission temperature:</a:t>
            </a:r>
          </a:p>
        </p:txBody>
      </p:sp>
      <p:graphicFrame>
        <p:nvGraphicFramePr>
          <p:cNvPr id="4098" name="Object 4"/>
          <p:cNvGraphicFramePr>
            <a:graphicFrameLocks noChangeAspect="1"/>
          </p:cNvGraphicFramePr>
          <p:nvPr/>
        </p:nvGraphicFramePr>
        <p:xfrm>
          <a:off x="609600" y="2519363"/>
          <a:ext cx="8077200" cy="3497262"/>
        </p:xfrm>
        <a:graphic>
          <a:graphicData uri="http://schemas.openxmlformats.org/presentationml/2006/ole">
            <mc:AlternateContent xmlns:mc="http://schemas.openxmlformats.org/markup-compatibility/2006">
              <mc:Choice xmlns:v="urn:schemas-microsoft-com:vml" Requires="v">
                <p:oleObj spid="_x0000_s4118" name="Equation" r:id="rId3" imgW="3314520" imgH="1434960" progId="Equation.DSMT4">
                  <p:embed/>
                </p:oleObj>
              </mc:Choice>
              <mc:Fallback>
                <p:oleObj name="Equation" r:id="rId3" imgW="3314520" imgH="1434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19363"/>
                        <a:ext cx="8077200" cy="3497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87826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Tropical Soundings</a:t>
            </a:r>
          </a:p>
        </p:txBody>
      </p:sp>
      <p:pic>
        <p:nvPicPr>
          <p:cNvPr id="109571" name="Picture 3" descr="tropicalsounding"/>
          <p:cNvPicPr>
            <a:picLocks noGrp="1" noChangeAspect="1" noChangeArrowheads="1"/>
          </p:cNvPicPr>
          <p:nvPr>
            <p:ph idx="1"/>
          </p:nvPr>
        </p:nvPicPr>
        <p:blipFill>
          <a:blip r:embed="rId2" cstate="print"/>
          <a:srcRect/>
          <a:stretch>
            <a:fillRect/>
          </a:stretch>
        </p:blipFill>
        <p:spPr>
          <a:xfrm>
            <a:off x="2027238" y="1295400"/>
            <a:ext cx="5284787" cy="5334000"/>
          </a:xfrm>
          <a:noFill/>
        </p:spPr>
      </p:pic>
    </p:spTree>
    <p:extLst>
      <p:ext uri="{BB962C8B-B14F-4D97-AF65-F5344CB8AC3E}">
        <p14:creationId xmlns:p14="http://schemas.microsoft.com/office/powerpoint/2010/main" val="408991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0"/>
            <a:ext cx="8229600" cy="944563"/>
          </a:xfrm>
        </p:spPr>
        <p:txBody>
          <a:bodyPr/>
          <a:lstStyle/>
          <a:p>
            <a:pPr eaLnBrk="1" hangingPunct="1"/>
            <a:r>
              <a:rPr lang="en-US" sz="3200" dirty="0" smtClean="0">
                <a:solidFill>
                  <a:srgbClr val="0033CC"/>
                </a:solidFill>
                <a:effectLst>
                  <a:outerShdw blurRad="38100" dist="38100" dir="2700000" algn="tl">
                    <a:srgbClr val="000000">
                      <a:alpha val="43137"/>
                    </a:srgbClr>
                  </a:outerShdw>
                </a:effectLst>
              </a:rPr>
              <a:t>Other Stability Diagrams</a:t>
            </a:r>
            <a:r>
              <a:rPr lang="en-US" dirty="0" smtClean="0">
                <a:solidFill>
                  <a:srgbClr val="0033CC"/>
                </a:solidFill>
                <a:effectLst>
                  <a:outerShdw blurRad="38100" dist="38100" dir="2700000" algn="tl">
                    <a:srgbClr val="000000">
                      <a:alpha val="43137"/>
                    </a:srgbClr>
                  </a:outerShdw>
                </a:effectLst>
              </a:rPr>
              <a:t>:</a:t>
            </a:r>
          </a:p>
        </p:txBody>
      </p:sp>
      <p:pic>
        <p:nvPicPr>
          <p:cNvPr id="108547" name="Picture 3" descr="tvrevkapjuljun"/>
          <p:cNvPicPr>
            <a:picLocks noGrp="1" noChangeAspect="1" noChangeArrowheads="1"/>
          </p:cNvPicPr>
          <p:nvPr>
            <p:ph idx="1"/>
          </p:nvPr>
        </p:nvPicPr>
        <p:blipFill>
          <a:blip r:embed="rId2" cstate="print"/>
          <a:srcRect/>
          <a:stretch>
            <a:fillRect/>
          </a:stretch>
        </p:blipFill>
        <p:spPr>
          <a:xfrm>
            <a:off x="838200" y="990600"/>
            <a:ext cx="7543800" cy="5657850"/>
          </a:xfrm>
          <a:noFill/>
        </p:spPr>
      </p:pic>
    </p:spTree>
    <p:extLst>
      <p:ext uri="{BB962C8B-B14F-4D97-AF65-F5344CB8AC3E}">
        <p14:creationId xmlns:p14="http://schemas.microsoft.com/office/powerpoint/2010/main" val="2436984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“Air-Mass” Showers:</a:t>
            </a:r>
          </a:p>
        </p:txBody>
      </p:sp>
      <p:pic>
        <p:nvPicPr>
          <p:cNvPr id="110595" name="Picture 4" descr="C:\Users\Kerry Emaanuel\hurrbook\FinalFinal\Figures\fig6.1.tif"/>
          <p:cNvPicPr>
            <a:picLocks noChangeAspect="1" noChangeArrowheads="1"/>
          </p:cNvPicPr>
          <p:nvPr/>
        </p:nvPicPr>
        <p:blipFill>
          <a:blip r:embed="rId2" cstate="print"/>
          <a:srcRect/>
          <a:stretch>
            <a:fillRect/>
          </a:stretch>
        </p:blipFill>
        <p:spPr bwMode="auto">
          <a:xfrm>
            <a:off x="457200" y="1524000"/>
            <a:ext cx="8326438" cy="4216400"/>
          </a:xfrm>
          <a:prstGeom prst="rect">
            <a:avLst/>
          </a:prstGeom>
          <a:noFill/>
          <a:ln w="9525">
            <a:noFill/>
            <a:miter lim="800000"/>
            <a:headEnd/>
            <a:tailEnd/>
          </a:ln>
        </p:spPr>
      </p:pic>
    </p:spTree>
    <p:extLst>
      <p:ext uri="{BB962C8B-B14F-4D97-AF65-F5344CB8AC3E}">
        <p14:creationId xmlns:p14="http://schemas.microsoft.com/office/powerpoint/2010/main" val="3608234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3200" dirty="0" smtClean="0">
                <a:solidFill>
                  <a:srgbClr val="0033CC"/>
                </a:solidFill>
                <a:effectLst>
                  <a:outerShdw blurRad="38100" dist="38100" dir="2700000" algn="tl">
                    <a:srgbClr val="000000">
                      <a:alpha val="43137"/>
                    </a:srgbClr>
                  </a:outerShdw>
                </a:effectLst>
              </a:rPr>
              <a:t>Precipitating Convection favors Widely Spaced Clouds (Bjerknes,1938)</a:t>
            </a:r>
          </a:p>
        </p:txBody>
      </p:sp>
      <p:pic>
        <p:nvPicPr>
          <p:cNvPr id="113667" name="Picture 3" descr="fig1"/>
          <p:cNvPicPr>
            <a:picLocks noGrp="1" noChangeAspect="1" noChangeArrowheads="1"/>
          </p:cNvPicPr>
          <p:nvPr>
            <p:ph idx="1"/>
          </p:nvPr>
        </p:nvPicPr>
        <p:blipFill>
          <a:blip r:embed="rId2" cstate="print"/>
          <a:srcRect/>
          <a:stretch>
            <a:fillRect/>
          </a:stretch>
        </p:blipFill>
        <p:spPr>
          <a:xfrm>
            <a:off x="1027113" y="1768475"/>
            <a:ext cx="7089775" cy="4187825"/>
          </a:xfrm>
          <a:noFill/>
        </p:spPr>
      </p:pic>
    </p:spTree>
    <p:extLst>
      <p:ext uri="{BB962C8B-B14F-4D97-AF65-F5344CB8AC3E}">
        <p14:creationId xmlns:p14="http://schemas.microsoft.com/office/powerpoint/2010/main" val="29238406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Properties:</a:t>
            </a:r>
          </a:p>
        </p:txBody>
      </p:sp>
      <p:sp>
        <p:nvSpPr>
          <p:cNvPr id="24580" name="Rectangle 3"/>
          <p:cNvSpPr>
            <a:spLocks noGrp="1" noChangeArrowheads="1"/>
          </p:cNvSpPr>
          <p:nvPr>
            <p:ph type="body" idx="1"/>
          </p:nvPr>
        </p:nvSpPr>
        <p:spPr/>
        <p:txBody>
          <a:bodyPr/>
          <a:lstStyle/>
          <a:p>
            <a:pPr eaLnBrk="1" hangingPunct="1"/>
            <a:r>
              <a:rPr lang="en-US" smtClean="0"/>
              <a:t>Convective updrafts widely spaced</a:t>
            </a:r>
          </a:p>
          <a:p>
            <a:pPr eaLnBrk="1" hangingPunct="1"/>
            <a:r>
              <a:rPr lang="en-US" smtClean="0"/>
              <a:t>Surface enthalpy flux equal to vertically integrated radiative cooling</a:t>
            </a:r>
          </a:p>
          <a:p>
            <a:pPr eaLnBrk="1" hangingPunct="1"/>
            <a:r>
              <a:rPr lang="en-US" smtClean="0"/>
              <a:t> </a:t>
            </a:r>
          </a:p>
          <a:p>
            <a:pPr eaLnBrk="1" hangingPunct="1"/>
            <a:r>
              <a:rPr lang="en-US" smtClean="0"/>
              <a:t>Precipitation = Evaporation = Radiative Cooling </a:t>
            </a:r>
          </a:p>
          <a:p>
            <a:pPr eaLnBrk="1" hangingPunct="1"/>
            <a:r>
              <a:rPr lang="en-US" smtClean="0"/>
              <a:t>Radiation and convection </a:t>
            </a:r>
            <a:r>
              <a:rPr lang="en-US" i="1" smtClean="0"/>
              <a:t>highly</a:t>
            </a:r>
            <a:r>
              <a:rPr lang="en-US" smtClean="0"/>
              <a:t> interactive</a:t>
            </a:r>
          </a:p>
        </p:txBody>
      </p:sp>
      <p:graphicFrame>
        <p:nvGraphicFramePr>
          <p:cNvPr id="24578" name="Object 4"/>
          <p:cNvGraphicFramePr>
            <a:graphicFrameLocks noChangeAspect="1"/>
          </p:cNvGraphicFramePr>
          <p:nvPr/>
        </p:nvGraphicFramePr>
        <p:xfrm>
          <a:off x="1600200" y="3124200"/>
          <a:ext cx="2171700" cy="876300"/>
        </p:xfrm>
        <a:graphic>
          <a:graphicData uri="http://schemas.openxmlformats.org/presentationml/2006/ole">
            <mc:AlternateContent xmlns:mc="http://schemas.openxmlformats.org/markup-compatibility/2006">
              <mc:Choice xmlns:v="urn:schemas-microsoft-com:vml" Requires="v">
                <p:oleObj spid="_x0000_s26637" name="Equation" r:id="rId3" imgW="2171520" imgH="876240" progId="Equation.DSMT4">
                  <p:embed/>
                </p:oleObj>
              </mc:Choice>
              <mc:Fallback>
                <p:oleObj name="Equation" r:id="rId3" imgW="2171520" imgH="8762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24200"/>
                        <a:ext cx="21717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996158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282" y="694938"/>
            <a:ext cx="5297435" cy="5468123"/>
          </a:xfrm>
          <a:prstGeom prst="rect">
            <a:avLst/>
          </a:prstGeom>
        </p:spPr>
      </p:pic>
    </p:spTree>
    <p:extLst>
      <p:ext uri="{BB962C8B-B14F-4D97-AF65-F5344CB8AC3E}">
        <p14:creationId xmlns:p14="http://schemas.microsoft.com/office/powerpoint/2010/main" val="16698502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282" y="492246"/>
            <a:ext cx="5297435" cy="5873508"/>
          </a:xfrm>
          <a:prstGeom prst="rect">
            <a:avLst/>
          </a:prstGeom>
        </p:spPr>
      </p:pic>
    </p:spTree>
    <p:extLst>
      <p:ext uri="{BB962C8B-B14F-4D97-AF65-F5344CB8AC3E}">
        <p14:creationId xmlns:p14="http://schemas.microsoft.com/office/powerpoint/2010/main" val="15269506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282" y="492246"/>
            <a:ext cx="5297435" cy="5873508"/>
          </a:xfrm>
          <a:prstGeom prst="rect">
            <a:avLst/>
          </a:prstGeom>
        </p:spPr>
      </p:pic>
    </p:spTree>
    <p:extLst>
      <p:ext uri="{BB962C8B-B14F-4D97-AF65-F5344CB8AC3E}">
        <p14:creationId xmlns:p14="http://schemas.microsoft.com/office/powerpoint/2010/main" val="9888290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282" y="492246"/>
            <a:ext cx="5297435" cy="5873508"/>
          </a:xfrm>
          <a:prstGeom prst="rect">
            <a:avLst/>
          </a:prstGeom>
        </p:spPr>
      </p:pic>
    </p:spTree>
    <p:extLst>
      <p:ext uri="{BB962C8B-B14F-4D97-AF65-F5344CB8AC3E}">
        <p14:creationId xmlns:p14="http://schemas.microsoft.com/office/powerpoint/2010/main" val="13620378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dirty="0" smtClean="0">
                <a:solidFill>
                  <a:srgbClr val="0033CC"/>
                </a:solidFill>
                <a:effectLst>
                  <a:outerShdw blurRad="38100" dist="38100" dir="2700000" algn="tl">
                    <a:srgbClr val="000000">
                      <a:alpha val="43137"/>
                    </a:srgbClr>
                  </a:outerShdw>
                </a:effectLst>
              </a:rPr>
              <a:t>Energy Balance</a:t>
            </a:r>
          </a:p>
        </p:txBody>
      </p:sp>
      <p:pic>
        <p:nvPicPr>
          <p:cNvPr id="74755" name="Picture 4" descr="C:\Documents and Settings\Kerry Emanuel\My Documents\CLASS\CLIMATE\energy_balance.jpg"/>
          <p:cNvPicPr>
            <a:picLocks noChangeAspect="1" noChangeArrowheads="1"/>
          </p:cNvPicPr>
          <p:nvPr/>
        </p:nvPicPr>
        <p:blipFill>
          <a:blip r:embed="rId2" cstate="print"/>
          <a:srcRect/>
          <a:stretch>
            <a:fillRect/>
          </a:stretch>
        </p:blipFill>
        <p:spPr bwMode="auto">
          <a:xfrm>
            <a:off x="960781" y="1209084"/>
            <a:ext cx="7620000" cy="5381625"/>
          </a:xfrm>
          <a:prstGeom prst="rect">
            <a:avLst/>
          </a:prstGeom>
          <a:noFill/>
          <a:ln w="9525">
            <a:noFill/>
            <a:miter lim="800000"/>
            <a:headEnd/>
            <a:tailEnd/>
          </a:ln>
        </p:spPr>
      </p:pic>
    </p:spTree>
    <p:extLst>
      <p:ext uri="{BB962C8B-B14F-4D97-AF65-F5344CB8AC3E}">
        <p14:creationId xmlns:p14="http://schemas.microsoft.com/office/powerpoint/2010/main" val="4013482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t>Radiative Transfer</a:t>
            </a:r>
            <a:br>
              <a:rPr lang="en-US" dirty="0" smtClean="0"/>
            </a:br>
            <a:endParaRPr lang="en-US" sz="3200" dirty="0" smtClean="0"/>
          </a:p>
        </p:txBody>
      </p:sp>
      <p:sp>
        <p:nvSpPr>
          <p:cNvPr id="84995" name="Rectangle 3"/>
          <p:cNvSpPr>
            <a:spLocks noGrp="1" noChangeArrowheads="1"/>
          </p:cNvSpPr>
          <p:nvPr>
            <p:ph type="body" idx="1"/>
          </p:nvPr>
        </p:nvSpPr>
        <p:spPr>
          <a:xfrm>
            <a:off x="533400" y="2514600"/>
            <a:ext cx="8229600" cy="3581400"/>
          </a:xfrm>
        </p:spPr>
        <p:txBody>
          <a:bodyPr/>
          <a:lstStyle/>
          <a:p>
            <a:pPr eaLnBrk="1" hangingPunct="1"/>
            <a:r>
              <a:rPr lang="en-US" dirty="0" smtClean="0"/>
              <a:t>Shortwave Absorption:</a:t>
            </a:r>
          </a:p>
          <a:p>
            <a:pPr lvl="1" eaLnBrk="1" hangingPunct="1"/>
            <a:r>
              <a:rPr lang="en-US" dirty="0" smtClean="0"/>
              <a:t>Clouds, H</a:t>
            </a:r>
            <a:r>
              <a:rPr lang="en-US" baseline="-25000" dirty="0" smtClean="0"/>
              <a:t>2</a:t>
            </a:r>
            <a:r>
              <a:rPr lang="en-US" dirty="0" smtClean="0"/>
              <a:t>O, O</a:t>
            </a:r>
            <a:r>
              <a:rPr lang="en-US" baseline="-25000" dirty="0" smtClean="0"/>
              <a:t>3</a:t>
            </a:r>
            <a:r>
              <a:rPr lang="en-US" dirty="0" smtClean="0"/>
              <a:t>, some CO</a:t>
            </a:r>
            <a:r>
              <a:rPr lang="en-US" baseline="-25000" dirty="0" smtClean="0"/>
              <a:t>2</a:t>
            </a:r>
          </a:p>
          <a:p>
            <a:pPr eaLnBrk="1" hangingPunct="1"/>
            <a:r>
              <a:rPr lang="en-US" dirty="0" smtClean="0"/>
              <a:t>Shortwave Reflection:</a:t>
            </a:r>
          </a:p>
          <a:p>
            <a:pPr lvl="1" eaLnBrk="1" hangingPunct="1"/>
            <a:r>
              <a:rPr lang="en-US" dirty="0" smtClean="0"/>
              <a:t>Clouds, surface, atmosphere</a:t>
            </a:r>
          </a:p>
          <a:p>
            <a:pPr eaLnBrk="1" hangingPunct="1"/>
            <a:r>
              <a:rPr lang="en-US" dirty="0" smtClean="0"/>
              <a:t>Longwave Absorption:</a:t>
            </a:r>
          </a:p>
          <a:p>
            <a:pPr lvl="1" eaLnBrk="1" hangingPunct="1"/>
            <a:r>
              <a:rPr lang="en-US" dirty="0" smtClean="0"/>
              <a:t>Clouds, H</a:t>
            </a:r>
            <a:r>
              <a:rPr lang="en-US" baseline="-25000" dirty="0" smtClean="0"/>
              <a:t>2</a:t>
            </a:r>
            <a:r>
              <a:rPr lang="en-US" dirty="0" smtClean="0"/>
              <a:t>O, CO</a:t>
            </a:r>
            <a:r>
              <a:rPr lang="en-US" baseline="-25000" dirty="0" smtClean="0"/>
              <a:t>2</a:t>
            </a:r>
            <a:r>
              <a:rPr lang="en-US" dirty="0" smtClean="0"/>
              <a:t>, CH</a:t>
            </a:r>
            <a:r>
              <a:rPr lang="en-US" baseline="-25000" dirty="0" smtClean="0"/>
              <a:t>4</a:t>
            </a:r>
            <a:r>
              <a:rPr lang="en-US" dirty="0" smtClean="0"/>
              <a:t>, N</a:t>
            </a:r>
            <a:r>
              <a:rPr lang="en-US" baseline="-25000" dirty="0" smtClean="0"/>
              <a:t>2</a:t>
            </a:r>
            <a:r>
              <a:rPr lang="en-US" dirty="0" smtClean="0"/>
              <a:t>O</a:t>
            </a:r>
          </a:p>
        </p:txBody>
      </p:sp>
    </p:spTree>
    <p:extLst>
      <p:ext uri="{BB962C8B-B14F-4D97-AF65-F5344CB8AC3E}">
        <p14:creationId xmlns:p14="http://schemas.microsoft.com/office/powerpoint/2010/main" val="2920949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erry Emaanuel\Convect\RCnew\radiative_relaxation_0_10.png"/>
          <p:cNvPicPr>
            <a:picLocks noChangeAspect="1" noChangeArrowheads="1"/>
          </p:cNvPicPr>
          <p:nvPr/>
        </p:nvPicPr>
        <p:blipFill>
          <a:blip r:embed="rId2" cstate="print"/>
          <a:srcRect/>
          <a:stretch>
            <a:fillRect/>
          </a:stretch>
        </p:blipFill>
        <p:spPr bwMode="auto">
          <a:xfrm>
            <a:off x="1015647" y="1219200"/>
            <a:ext cx="7318103" cy="5486400"/>
          </a:xfrm>
          <a:prstGeom prst="rect">
            <a:avLst/>
          </a:prstGeom>
          <a:noFill/>
        </p:spPr>
      </p:pic>
      <p:sp>
        <p:nvSpPr>
          <p:cNvPr id="92162" name="Rectangle 2"/>
          <p:cNvSpPr>
            <a:spLocks noGrp="1" noChangeArrowheads="1"/>
          </p:cNvSpPr>
          <p:nvPr>
            <p:ph type="title"/>
          </p:nvPr>
        </p:nvSpPr>
        <p:spPr/>
        <p:txBody>
          <a:bodyPr>
            <a:normAutofit/>
          </a:bodyPr>
          <a:lstStyle/>
          <a:p>
            <a:pPr eaLnBrk="1" hangingPunct="1"/>
            <a:r>
              <a:rPr lang="en-US" sz="3600" dirty="0" smtClean="0">
                <a:solidFill>
                  <a:srgbClr val="002060"/>
                </a:solidFill>
                <a:effectLst>
                  <a:outerShdw blurRad="38100" dist="38100" dir="2700000" algn="tl">
                    <a:srgbClr val="000000">
                      <a:alpha val="43137"/>
                    </a:srgbClr>
                  </a:outerShdw>
                </a:effectLst>
              </a:rPr>
              <a:t>Time scale of approach to equilibrium</a:t>
            </a:r>
          </a:p>
        </p:txBody>
      </p:sp>
    </p:spTree>
    <p:extLst>
      <p:ext uri="{BB962C8B-B14F-4D97-AF65-F5344CB8AC3E}">
        <p14:creationId xmlns:p14="http://schemas.microsoft.com/office/powerpoint/2010/main" val="41575343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erry Emaanuel\Convect\RCnew\radiative_relaxation_10_150.png"/>
          <p:cNvPicPr>
            <a:picLocks noChangeAspect="1" noChangeArrowheads="1"/>
          </p:cNvPicPr>
          <p:nvPr/>
        </p:nvPicPr>
        <p:blipFill>
          <a:blip r:embed="rId2" cstate="print"/>
          <a:srcRect/>
          <a:stretch>
            <a:fillRect/>
          </a:stretch>
        </p:blipFill>
        <p:spPr bwMode="auto">
          <a:xfrm>
            <a:off x="609600" y="457200"/>
            <a:ext cx="8029585" cy="6019800"/>
          </a:xfrm>
          <a:prstGeom prst="rect">
            <a:avLst/>
          </a:prstGeom>
          <a:noFill/>
        </p:spPr>
      </p:pic>
    </p:spTree>
    <p:extLst>
      <p:ext uri="{BB962C8B-B14F-4D97-AF65-F5344CB8AC3E}">
        <p14:creationId xmlns:p14="http://schemas.microsoft.com/office/powerpoint/2010/main" val="40889535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3600" dirty="0" smtClean="0">
                <a:solidFill>
                  <a:srgbClr val="002060"/>
                </a:solidFill>
                <a:effectLst>
                  <a:outerShdw blurRad="38100" dist="38100" dir="2700000" algn="tl">
                    <a:srgbClr val="000000">
                      <a:alpha val="43137"/>
                    </a:srgbClr>
                  </a:outerShdw>
                </a:effectLst>
              </a:rPr>
              <a:t>Contributions of various absorbers</a:t>
            </a:r>
          </a:p>
        </p:txBody>
      </p:sp>
      <p:pic>
        <p:nvPicPr>
          <p:cNvPr id="19457" name="Picture 1" descr="C:\Users\Kerry Emaanuel\Convect\RCnew\Gas_contributions.png"/>
          <p:cNvPicPr>
            <a:picLocks noChangeAspect="1" noChangeArrowheads="1"/>
          </p:cNvPicPr>
          <p:nvPr/>
        </p:nvPicPr>
        <p:blipFill>
          <a:blip r:embed="rId2" cstate="print"/>
          <a:srcRect/>
          <a:stretch>
            <a:fillRect/>
          </a:stretch>
        </p:blipFill>
        <p:spPr bwMode="auto">
          <a:xfrm>
            <a:off x="1066800" y="1257367"/>
            <a:ext cx="7165310" cy="5371851"/>
          </a:xfrm>
          <a:prstGeom prst="rect">
            <a:avLst/>
          </a:prstGeom>
          <a:noFill/>
        </p:spPr>
      </p:pic>
      <p:sp>
        <p:nvSpPr>
          <p:cNvPr id="4" name="TextBox 3"/>
          <p:cNvSpPr txBox="1"/>
          <p:nvPr/>
        </p:nvSpPr>
        <p:spPr>
          <a:xfrm>
            <a:off x="0" y="4549676"/>
            <a:ext cx="1371600" cy="2308324"/>
          </a:xfrm>
          <a:prstGeom prst="rect">
            <a:avLst/>
          </a:prstGeom>
          <a:noFill/>
        </p:spPr>
        <p:txBody>
          <a:bodyPr wrap="square" rtlCol="0">
            <a:spAutoFit/>
          </a:bodyPr>
          <a:lstStyle/>
          <a:p>
            <a:r>
              <a:rPr lang="en-US" sz="1800" dirty="0" smtClean="0">
                <a:solidFill>
                  <a:srgbClr val="002060"/>
                </a:solidFill>
              </a:rPr>
              <a:t>Note: All simulations have variable clouds interacting with radiation</a:t>
            </a:r>
            <a:endParaRPr lang="en-US" sz="1800" dirty="0">
              <a:solidFill>
                <a:srgbClr val="002060"/>
              </a:solidFill>
            </a:endParaRPr>
          </a:p>
        </p:txBody>
      </p:sp>
    </p:spTree>
    <p:extLst>
      <p:ext uri="{BB962C8B-B14F-4D97-AF65-F5344CB8AC3E}">
        <p14:creationId xmlns:p14="http://schemas.microsoft.com/office/powerpoint/2010/main" val="37068915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Kerry Emaanuel\Convect\RCnew\Gas_contributions_logp.png"/>
          <p:cNvPicPr>
            <a:picLocks noChangeAspect="1" noChangeArrowheads="1"/>
          </p:cNvPicPr>
          <p:nvPr/>
        </p:nvPicPr>
        <p:blipFill>
          <a:blip r:embed="rId2" cstate="print"/>
          <a:srcRect/>
          <a:stretch>
            <a:fillRect/>
          </a:stretch>
        </p:blipFill>
        <p:spPr bwMode="auto">
          <a:xfrm>
            <a:off x="381000" y="381000"/>
            <a:ext cx="8232866" cy="6172200"/>
          </a:xfrm>
          <a:prstGeom prst="rect">
            <a:avLst/>
          </a:prstGeom>
          <a:noFill/>
        </p:spPr>
      </p:pic>
    </p:spTree>
    <p:extLst>
      <p:ext uri="{BB962C8B-B14F-4D97-AF65-F5344CB8AC3E}">
        <p14:creationId xmlns:p14="http://schemas.microsoft.com/office/powerpoint/2010/main" val="36242215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33CC"/>
                </a:solidFill>
              </a:rPr>
              <a:t>Simple Radiative-Convective Model</a:t>
            </a:r>
            <a:endParaRPr lang="en-US" sz="3600" dirty="0">
              <a:solidFill>
                <a:srgbClr val="0033CC"/>
              </a:solidFill>
            </a:endParaRPr>
          </a:p>
        </p:txBody>
      </p:sp>
      <p:sp>
        <p:nvSpPr>
          <p:cNvPr id="5" name="TextBox 4"/>
          <p:cNvSpPr txBox="1"/>
          <p:nvPr/>
        </p:nvSpPr>
        <p:spPr>
          <a:xfrm>
            <a:off x="0" y="5791200"/>
            <a:ext cx="9144000" cy="461665"/>
          </a:xfrm>
          <a:prstGeom prst="rect">
            <a:avLst/>
          </a:prstGeom>
          <a:noFill/>
        </p:spPr>
        <p:txBody>
          <a:bodyPr wrap="square" rtlCol="0">
            <a:spAutoFit/>
          </a:bodyPr>
          <a:lstStyle/>
          <a:p>
            <a:pPr algn="ctr" fontAlgn="base">
              <a:spcBef>
                <a:spcPct val="0"/>
              </a:spcBef>
              <a:spcAft>
                <a:spcPct val="0"/>
              </a:spcAft>
            </a:pPr>
            <a:r>
              <a:rPr lang="en-US" sz="2400" dirty="0" smtClean="0">
                <a:solidFill>
                  <a:srgbClr val="000000"/>
                </a:solidFill>
              </a:rPr>
              <a:t>Effective emissions from level </a:t>
            </a:r>
            <a:r>
              <a:rPr lang="en-US" sz="2400" i="1" dirty="0" smtClean="0">
                <a:solidFill>
                  <a:srgbClr val="000000"/>
                </a:solidFill>
              </a:rPr>
              <a:t>p</a:t>
            </a:r>
            <a:r>
              <a:rPr lang="en-US" sz="2400" i="1" baseline="-25000" dirty="0" smtClean="0">
                <a:solidFill>
                  <a:srgbClr val="000000"/>
                </a:solidFill>
              </a:rPr>
              <a:t>e</a:t>
            </a:r>
            <a:r>
              <a:rPr lang="en-US" sz="2400" dirty="0" smtClean="0">
                <a:solidFill>
                  <a:srgbClr val="000000"/>
                </a:solidFill>
              </a:rPr>
              <a:t>; no net IR flux at surface</a:t>
            </a:r>
            <a:endParaRPr lang="en-US" sz="2400" dirty="0">
              <a:solidFill>
                <a:srgbClr val="000000"/>
              </a:solidFill>
            </a:endParaRPr>
          </a:p>
        </p:txBody>
      </p:sp>
      <p:pic>
        <p:nvPicPr>
          <p:cNvPr id="327681" name="Picture 1" descr="C:\Users\Kerry\Documents\Class\12.811\Figures\RadCon.png"/>
          <p:cNvPicPr>
            <a:picLocks noChangeAspect="1" noChangeArrowheads="1"/>
          </p:cNvPicPr>
          <p:nvPr/>
        </p:nvPicPr>
        <p:blipFill>
          <a:blip r:embed="rId2" cstate="print"/>
          <a:srcRect/>
          <a:stretch>
            <a:fillRect/>
          </a:stretch>
        </p:blipFill>
        <p:spPr bwMode="auto">
          <a:xfrm>
            <a:off x="609600" y="1286246"/>
            <a:ext cx="7907520" cy="4428754"/>
          </a:xfrm>
          <a:prstGeom prst="rect">
            <a:avLst/>
          </a:prstGeom>
          <a:noFill/>
        </p:spPr>
      </p:pic>
      <p:sp>
        <p:nvSpPr>
          <p:cNvPr id="6" name="TextBox 5"/>
          <p:cNvSpPr txBox="1"/>
          <p:nvPr/>
        </p:nvSpPr>
        <p:spPr>
          <a:xfrm>
            <a:off x="381000" y="6400800"/>
            <a:ext cx="8610600" cy="461665"/>
          </a:xfrm>
          <a:prstGeom prst="rect">
            <a:avLst/>
          </a:prstGeom>
          <a:noFill/>
        </p:spPr>
        <p:txBody>
          <a:bodyPr wrap="square" rtlCol="0">
            <a:spAutoFit/>
          </a:bodyPr>
          <a:lstStyle/>
          <a:p>
            <a:pPr algn="ctr" fontAlgn="base">
              <a:spcBef>
                <a:spcPct val="0"/>
              </a:spcBef>
              <a:spcAft>
                <a:spcPct val="0"/>
              </a:spcAft>
            </a:pPr>
            <a:r>
              <a:rPr lang="en-US" sz="2400" i="1" dirty="0" smtClean="0">
                <a:solidFill>
                  <a:srgbClr val="000000"/>
                </a:solidFill>
              </a:rPr>
              <a:t>p</a:t>
            </a:r>
            <a:r>
              <a:rPr lang="en-US" sz="2400" i="1" baseline="-25000" dirty="0" smtClean="0">
                <a:solidFill>
                  <a:srgbClr val="000000"/>
                </a:solidFill>
              </a:rPr>
              <a:t>e</a:t>
            </a:r>
            <a:r>
              <a:rPr lang="en-US" sz="2400" dirty="0" smtClean="0">
                <a:solidFill>
                  <a:srgbClr val="000000"/>
                </a:solidFill>
              </a:rPr>
              <a:t> affected by </a:t>
            </a:r>
            <a:r>
              <a:rPr lang="en-US" sz="2400" i="1" dirty="0" smtClean="0">
                <a:solidFill>
                  <a:srgbClr val="000000"/>
                </a:solidFill>
              </a:rPr>
              <a:t>T</a:t>
            </a:r>
            <a:r>
              <a:rPr lang="en-US" sz="2400" i="1" baseline="-25000" dirty="0" smtClean="0">
                <a:solidFill>
                  <a:srgbClr val="000000"/>
                </a:solidFill>
              </a:rPr>
              <a:t>e</a:t>
            </a:r>
            <a:r>
              <a:rPr lang="en-US" sz="2400" dirty="0" smtClean="0">
                <a:solidFill>
                  <a:srgbClr val="000000"/>
                </a:solidFill>
              </a:rPr>
              <a:t>, greenhouse gases, clouds </a:t>
            </a:r>
            <a:endParaRPr lang="en-US" sz="2400" dirty="0">
              <a:solidFill>
                <a:srgbClr val="000000"/>
              </a:solidFill>
            </a:endParaRPr>
          </a:p>
        </p:txBody>
      </p:sp>
    </p:spTree>
    <p:extLst>
      <p:ext uri="{BB962C8B-B14F-4D97-AF65-F5344CB8AC3E}">
        <p14:creationId xmlns:p14="http://schemas.microsoft.com/office/powerpoint/2010/main" val="29165158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Steady State Balance</a:t>
            </a:r>
            <a:endParaRPr lang="en-US" dirty="0">
              <a:solidFill>
                <a:srgbClr val="0033CC"/>
              </a:solidFill>
            </a:endParaRPr>
          </a:p>
        </p:txBody>
      </p:sp>
      <p:graphicFrame>
        <p:nvGraphicFramePr>
          <p:cNvPr id="3" name="Object 2"/>
          <p:cNvGraphicFramePr>
            <a:graphicFrameLocks noChangeAspect="1"/>
          </p:cNvGraphicFramePr>
          <p:nvPr>
            <p:extLst/>
          </p:nvPr>
        </p:nvGraphicFramePr>
        <p:xfrm>
          <a:off x="1771650" y="2286000"/>
          <a:ext cx="5697538" cy="3059113"/>
        </p:xfrm>
        <a:graphic>
          <a:graphicData uri="http://schemas.openxmlformats.org/presentationml/2006/ole">
            <mc:AlternateContent xmlns:mc="http://schemas.openxmlformats.org/markup-compatibility/2006">
              <mc:Choice xmlns:v="urn:schemas-microsoft-com:vml" Requires="v">
                <p:oleObj spid="_x0000_s27660" name="Equation" r:id="rId3" imgW="1892160" imgH="1015920" progId="Equation.DSMT4">
                  <p:embed/>
                </p:oleObj>
              </mc:Choice>
              <mc:Fallback>
                <p:oleObj name="Equation" r:id="rId3" imgW="1892160" imgH="1015920" progId="Equation.DSMT4">
                  <p:embed/>
                  <p:pic>
                    <p:nvPicPr>
                      <p:cNvPr id="0" name=""/>
                      <p:cNvPicPr>
                        <a:picLocks noChangeAspect="1" noChangeArrowheads="1"/>
                      </p:cNvPicPr>
                      <p:nvPr/>
                    </p:nvPicPr>
                    <p:blipFill>
                      <a:blip r:embed="rId4"/>
                      <a:srcRect/>
                      <a:stretch>
                        <a:fillRect/>
                      </a:stretch>
                    </p:blipFill>
                    <p:spPr bwMode="auto">
                      <a:xfrm>
                        <a:off x="1771650" y="2286000"/>
                        <a:ext cx="5697538" cy="305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52400" y="5638800"/>
            <a:ext cx="8610600" cy="523220"/>
          </a:xfrm>
          <a:prstGeom prst="rect">
            <a:avLst/>
          </a:prstGeom>
          <a:noFill/>
        </p:spPr>
        <p:txBody>
          <a:bodyPr wrap="square" rtlCol="0">
            <a:spAutoFit/>
          </a:bodyPr>
          <a:lstStyle/>
          <a:p>
            <a:pPr fontAlgn="base">
              <a:spcBef>
                <a:spcPct val="0"/>
              </a:spcBef>
              <a:spcAft>
                <a:spcPct val="0"/>
              </a:spcAft>
            </a:pPr>
            <a:r>
              <a:rPr lang="en-US" sz="2800" dirty="0" smtClean="0">
                <a:solidFill>
                  <a:srgbClr val="0033CC"/>
                </a:solidFill>
              </a:rPr>
              <a:t>Control variables</a:t>
            </a:r>
            <a:r>
              <a:rPr lang="en-US" sz="2800" dirty="0" smtClean="0">
                <a:solidFill>
                  <a:srgbClr val="000000"/>
                </a:solidFill>
              </a:rPr>
              <a:t>: </a:t>
            </a:r>
            <a:r>
              <a:rPr lang="en-US" sz="2800" i="1" dirty="0" smtClean="0">
                <a:solidFill>
                  <a:srgbClr val="000000"/>
                </a:solidFill>
              </a:rPr>
              <a:t>T</a:t>
            </a:r>
            <a:r>
              <a:rPr lang="en-US" sz="2800" i="1" baseline="-25000" dirty="0" smtClean="0">
                <a:solidFill>
                  <a:srgbClr val="000000"/>
                </a:solidFill>
              </a:rPr>
              <a:t>e</a:t>
            </a:r>
            <a:r>
              <a:rPr lang="en-US" sz="2800" i="1" dirty="0" smtClean="0">
                <a:solidFill>
                  <a:srgbClr val="000000"/>
                </a:solidFill>
              </a:rPr>
              <a:t>, p</a:t>
            </a:r>
            <a:r>
              <a:rPr lang="en-US" sz="2800" i="1" baseline="-25000" dirty="0" smtClean="0">
                <a:solidFill>
                  <a:srgbClr val="000000"/>
                </a:solidFill>
              </a:rPr>
              <a:t>e</a:t>
            </a:r>
            <a:r>
              <a:rPr lang="en-US" sz="2800" dirty="0" smtClean="0">
                <a:solidFill>
                  <a:srgbClr val="000000"/>
                </a:solidFill>
              </a:rPr>
              <a:t>, |</a:t>
            </a:r>
            <a:r>
              <a:rPr lang="en-US" sz="2800" b="1" dirty="0" smtClean="0">
                <a:solidFill>
                  <a:srgbClr val="000000"/>
                </a:solidFill>
              </a:rPr>
              <a:t>V</a:t>
            </a:r>
            <a:r>
              <a:rPr lang="en-US" sz="2800" baseline="-25000" dirty="0" smtClean="0">
                <a:solidFill>
                  <a:srgbClr val="000000"/>
                </a:solidFill>
              </a:rPr>
              <a:t>s</a:t>
            </a:r>
            <a:r>
              <a:rPr lang="en-US" sz="2800" dirty="0" smtClean="0">
                <a:solidFill>
                  <a:srgbClr val="000000"/>
                </a:solidFill>
              </a:rPr>
              <a:t>|</a:t>
            </a:r>
            <a:endParaRPr lang="en-US" sz="2800" dirty="0">
              <a:solidFill>
                <a:srgbClr val="000000"/>
              </a:solidFill>
            </a:endParaRPr>
          </a:p>
        </p:txBody>
      </p:sp>
    </p:spTree>
    <p:extLst>
      <p:ext uri="{BB962C8B-B14F-4D97-AF65-F5344CB8AC3E}">
        <p14:creationId xmlns:p14="http://schemas.microsoft.com/office/powerpoint/2010/main" val="9702333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Relaxation Time Scales</a:t>
            </a:r>
            <a:endParaRPr lang="en-US" dirty="0">
              <a:solidFill>
                <a:srgbClr val="0033CC"/>
              </a:solidFill>
            </a:endParaRPr>
          </a:p>
        </p:txBody>
      </p:sp>
      <p:sp>
        <p:nvSpPr>
          <p:cNvPr id="3" name="TextBox 2"/>
          <p:cNvSpPr txBox="1"/>
          <p:nvPr/>
        </p:nvSpPr>
        <p:spPr>
          <a:xfrm>
            <a:off x="152400" y="1295400"/>
            <a:ext cx="8686800" cy="523220"/>
          </a:xfrm>
          <a:prstGeom prst="rect">
            <a:avLst/>
          </a:prstGeom>
          <a:noFill/>
        </p:spPr>
        <p:txBody>
          <a:bodyPr wrap="square" rtlCol="0">
            <a:spAutoFit/>
          </a:bodyPr>
          <a:lstStyle/>
          <a:p>
            <a:pPr algn="ctr" fontAlgn="base">
              <a:spcBef>
                <a:spcPct val="0"/>
              </a:spcBef>
              <a:spcAft>
                <a:spcPct val="0"/>
              </a:spcAft>
            </a:pPr>
            <a:r>
              <a:rPr lang="en-US" sz="2800" dirty="0" smtClean="0">
                <a:solidFill>
                  <a:srgbClr val="000000"/>
                </a:solidFill>
              </a:rPr>
              <a:t>Perturb temperatures holding </a:t>
            </a:r>
            <a:r>
              <a:rPr lang="en-US" sz="2800" i="1" dirty="0" smtClean="0">
                <a:solidFill>
                  <a:srgbClr val="000000"/>
                </a:solidFill>
              </a:rPr>
              <a:t>T</a:t>
            </a:r>
            <a:r>
              <a:rPr lang="en-US" sz="2800" i="1" baseline="-25000" dirty="0" smtClean="0">
                <a:solidFill>
                  <a:srgbClr val="000000"/>
                </a:solidFill>
              </a:rPr>
              <a:t>e</a:t>
            </a:r>
            <a:r>
              <a:rPr lang="en-US" sz="2800" i="1" dirty="0" smtClean="0">
                <a:solidFill>
                  <a:srgbClr val="000000"/>
                </a:solidFill>
              </a:rPr>
              <a:t>, p</a:t>
            </a:r>
            <a:r>
              <a:rPr lang="en-US" sz="2800" i="1" baseline="-25000" dirty="0" smtClean="0">
                <a:solidFill>
                  <a:srgbClr val="000000"/>
                </a:solidFill>
              </a:rPr>
              <a:t>e</a:t>
            </a:r>
            <a:r>
              <a:rPr lang="en-US" sz="2800" dirty="0" smtClean="0">
                <a:solidFill>
                  <a:srgbClr val="000000"/>
                </a:solidFill>
              </a:rPr>
              <a:t> and |</a:t>
            </a:r>
            <a:r>
              <a:rPr lang="en-US" sz="2800" b="1" dirty="0" smtClean="0">
                <a:solidFill>
                  <a:srgbClr val="000000"/>
                </a:solidFill>
              </a:rPr>
              <a:t>V</a:t>
            </a:r>
            <a:r>
              <a:rPr lang="en-US" sz="2800" baseline="-25000" dirty="0" smtClean="0">
                <a:solidFill>
                  <a:srgbClr val="000000"/>
                </a:solidFill>
              </a:rPr>
              <a:t>s</a:t>
            </a:r>
            <a:r>
              <a:rPr lang="en-US" sz="2800" dirty="0" smtClean="0">
                <a:solidFill>
                  <a:srgbClr val="000000"/>
                </a:solidFill>
              </a:rPr>
              <a:t>| constant</a:t>
            </a:r>
            <a:endParaRPr lang="en-US" sz="2800" dirty="0">
              <a:solidFill>
                <a:srgbClr val="000000"/>
              </a:solidFill>
            </a:endParaRPr>
          </a:p>
        </p:txBody>
      </p:sp>
      <p:graphicFrame>
        <p:nvGraphicFramePr>
          <p:cNvPr id="4" name="Object 3"/>
          <p:cNvGraphicFramePr>
            <a:graphicFrameLocks noChangeAspect="1"/>
          </p:cNvGraphicFramePr>
          <p:nvPr>
            <p:extLst/>
          </p:nvPr>
        </p:nvGraphicFramePr>
        <p:xfrm>
          <a:off x="1676400" y="1876425"/>
          <a:ext cx="4217988" cy="4981575"/>
        </p:xfrm>
        <a:graphic>
          <a:graphicData uri="http://schemas.openxmlformats.org/presentationml/2006/ole">
            <mc:AlternateContent xmlns:mc="http://schemas.openxmlformats.org/markup-compatibility/2006">
              <mc:Choice xmlns:v="urn:schemas-microsoft-com:vml" Requires="v">
                <p:oleObj spid="_x0000_s28694" name="Equation" r:id="rId3" imgW="1968480" imgH="2323800" progId="Equation.DSMT4">
                  <p:embed/>
                </p:oleObj>
              </mc:Choice>
              <mc:Fallback>
                <p:oleObj name="Equation" r:id="rId3" imgW="1968480" imgH="2323800" progId="Equation.DSMT4">
                  <p:embed/>
                  <p:pic>
                    <p:nvPicPr>
                      <p:cNvPr id="0" name=""/>
                      <p:cNvPicPr>
                        <a:picLocks noChangeAspect="1" noChangeArrowheads="1"/>
                      </p:cNvPicPr>
                      <p:nvPr/>
                    </p:nvPicPr>
                    <p:blipFill>
                      <a:blip r:embed="rId4"/>
                      <a:srcRect/>
                      <a:stretch>
                        <a:fillRect/>
                      </a:stretch>
                    </p:blipFill>
                    <p:spPr bwMode="auto">
                      <a:xfrm>
                        <a:off x="1676400" y="1876425"/>
                        <a:ext cx="4217988" cy="498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324600" y="5334000"/>
            <a:ext cx="2438400" cy="707886"/>
          </a:xfrm>
          <a:prstGeom prst="rect">
            <a:avLst/>
          </a:prstGeom>
          <a:noFill/>
        </p:spPr>
        <p:txBody>
          <a:bodyPr wrap="square" rtlCol="0">
            <a:spAutoFit/>
          </a:bodyPr>
          <a:lstStyle/>
          <a:p>
            <a:pPr fontAlgn="base">
              <a:spcBef>
                <a:spcPct val="0"/>
              </a:spcBef>
              <a:spcAft>
                <a:spcPct val="0"/>
              </a:spcAft>
            </a:pPr>
            <a:r>
              <a:rPr lang="en-US" sz="2000" i="1" dirty="0" smtClean="0">
                <a:solidFill>
                  <a:srgbClr val="000000"/>
                </a:solidFill>
              </a:rPr>
              <a:t>B</a:t>
            </a:r>
            <a:r>
              <a:rPr lang="en-US" sz="2000" dirty="0" smtClean="0">
                <a:solidFill>
                  <a:srgbClr val="000000"/>
                </a:solidFill>
              </a:rPr>
              <a:t> is defined as the climate sensitivity,</a:t>
            </a:r>
            <a:endParaRPr lang="en-US" sz="2000" dirty="0">
              <a:solidFill>
                <a:srgbClr val="000000"/>
              </a:solidFill>
            </a:endParaRPr>
          </a:p>
        </p:txBody>
      </p:sp>
      <p:graphicFrame>
        <p:nvGraphicFramePr>
          <p:cNvPr id="7" name="Object 6"/>
          <p:cNvGraphicFramePr>
            <a:graphicFrameLocks noChangeAspect="1"/>
          </p:cNvGraphicFramePr>
          <p:nvPr>
            <p:extLst/>
          </p:nvPr>
        </p:nvGraphicFramePr>
        <p:xfrm>
          <a:off x="7162800" y="6041886"/>
          <a:ext cx="609600" cy="714703"/>
        </p:xfrm>
        <a:graphic>
          <a:graphicData uri="http://schemas.openxmlformats.org/presentationml/2006/ole">
            <mc:AlternateContent xmlns:mc="http://schemas.openxmlformats.org/markup-compatibility/2006">
              <mc:Choice xmlns:v="urn:schemas-microsoft-com:vml" Requires="v">
                <p:oleObj spid="_x0000_s28695" name="Equation" r:id="rId5" imgW="368280" imgH="431640" progId="Equation.DSMT4">
                  <p:embed/>
                </p:oleObj>
              </mc:Choice>
              <mc:Fallback>
                <p:oleObj name="Equation" r:id="rId5" imgW="368280" imgH="431640" progId="Equation.DSMT4">
                  <p:embed/>
                  <p:pic>
                    <p:nvPicPr>
                      <p:cNvPr id="0" name=""/>
                      <p:cNvPicPr/>
                      <p:nvPr/>
                    </p:nvPicPr>
                    <p:blipFill>
                      <a:blip r:embed="rId6"/>
                      <a:stretch>
                        <a:fillRect/>
                      </a:stretch>
                    </p:blipFill>
                    <p:spPr>
                      <a:xfrm>
                        <a:off x="7162800" y="6041886"/>
                        <a:ext cx="609600" cy="714703"/>
                      </a:xfrm>
                      <a:prstGeom prst="rect">
                        <a:avLst/>
                      </a:prstGeom>
                    </p:spPr>
                  </p:pic>
                </p:oleObj>
              </mc:Fallback>
            </mc:AlternateContent>
          </a:graphicData>
        </a:graphic>
      </p:graphicFrame>
    </p:spTree>
    <p:extLst>
      <p:ext uri="{BB962C8B-B14F-4D97-AF65-F5344CB8AC3E}">
        <p14:creationId xmlns:p14="http://schemas.microsoft.com/office/powerpoint/2010/main" val="2195583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33CC"/>
                </a:solidFill>
              </a:rPr>
              <a:t>Non-dimensional Form</a:t>
            </a:r>
            <a:endParaRPr lang="en-US" sz="3600" dirty="0">
              <a:solidFill>
                <a:srgbClr val="0033CC"/>
              </a:solidFill>
            </a:endParaRPr>
          </a:p>
        </p:txBody>
      </p:sp>
      <p:graphicFrame>
        <p:nvGraphicFramePr>
          <p:cNvPr id="3" name="Object 2"/>
          <p:cNvGraphicFramePr>
            <a:graphicFrameLocks noChangeAspect="1"/>
          </p:cNvGraphicFramePr>
          <p:nvPr>
            <p:extLst/>
          </p:nvPr>
        </p:nvGraphicFramePr>
        <p:xfrm>
          <a:off x="803275" y="1281113"/>
          <a:ext cx="3167063" cy="1554162"/>
        </p:xfrm>
        <a:graphic>
          <a:graphicData uri="http://schemas.openxmlformats.org/presentationml/2006/ole">
            <mc:AlternateContent xmlns:mc="http://schemas.openxmlformats.org/markup-compatibility/2006">
              <mc:Choice xmlns:v="urn:schemas-microsoft-com:vml" Requires="v">
                <p:oleObj spid="_x0000_s29738" name="Equation" r:id="rId4" imgW="1346040" imgH="660240" progId="Equation.DSMT4">
                  <p:embed/>
                </p:oleObj>
              </mc:Choice>
              <mc:Fallback>
                <p:oleObj name="Equation" r:id="rId4" imgW="1346040" imgH="660240" progId="Equation.DSMT4">
                  <p:embed/>
                  <p:pic>
                    <p:nvPicPr>
                      <p:cNvPr id="0" name=""/>
                      <p:cNvPicPr/>
                      <p:nvPr/>
                    </p:nvPicPr>
                    <p:blipFill>
                      <a:blip r:embed="rId5"/>
                      <a:stretch>
                        <a:fillRect/>
                      </a:stretch>
                    </p:blipFill>
                    <p:spPr>
                      <a:xfrm>
                        <a:off x="803275" y="1281113"/>
                        <a:ext cx="3167063" cy="1554162"/>
                      </a:xfrm>
                      <a:prstGeom prst="rect">
                        <a:avLst/>
                      </a:prstGeom>
                    </p:spPr>
                  </p:pic>
                </p:oleObj>
              </mc:Fallback>
            </mc:AlternateContent>
          </a:graphicData>
        </a:graphic>
      </p:graphicFrame>
      <p:sp>
        <p:nvSpPr>
          <p:cNvPr id="4" name="TextBox 3"/>
          <p:cNvSpPr txBox="1"/>
          <p:nvPr/>
        </p:nvSpPr>
        <p:spPr>
          <a:xfrm>
            <a:off x="618744" y="2819400"/>
            <a:ext cx="2362200" cy="461665"/>
          </a:xfrm>
          <a:prstGeom prst="rect">
            <a:avLst/>
          </a:prstGeom>
          <a:noFill/>
        </p:spPr>
        <p:txBody>
          <a:bodyPr wrap="square" rtlCol="0">
            <a:spAutoFit/>
          </a:bodyPr>
          <a:lstStyle/>
          <a:p>
            <a:pPr fontAlgn="base">
              <a:spcBef>
                <a:spcPct val="0"/>
              </a:spcBef>
              <a:spcAft>
                <a:spcPct val="0"/>
              </a:spcAft>
            </a:pPr>
            <a:r>
              <a:rPr lang="en-US" sz="2400" dirty="0" smtClean="0">
                <a:solidFill>
                  <a:srgbClr val="000000"/>
                </a:solidFill>
              </a:rPr>
              <a:t>Then</a:t>
            </a:r>
            <a:endParaRPr lang="en-US" sz="2400" dirty="0">
              <a:solidFill>
                <a:srgbClr val="000000"/>
              </a:solidFill>
            </a:endParaRPr>
          </a:p>
        </p:txBody>
      </p:sp>
      <p:graphicFrame>
        <p:nvGraphicFramePr>
          <p:cNvPr id="5" name="Object 4"/>
          <p:cNvGraphicFramePr>
            <a:graphicFrameLocks noChangeAspect="1"/>
          </p:cNvGraphicFramePr>
          <p:nvPr>
            <p:extLst/>
          </p:nvPr>
        </p:nvGraphicFramePr>
        <p:xfrm>
          <a:off x="950913" y="3581400"/>
          <a:ext cx="3140075" cy="1857375"/>
        </p:xfrm>
        <a:graphic>
          <a:graphicData uri="http://schemas.openxmlformats.org/presentationml/2006/ole">
            <mc:AlternateContent xmlns:mc="http://schemas.openxmlformats.org/markup-compatibility/2006">
              <mc:Choice xmlns:v="urn:schemas-microsoft-com:vml" Requires="v">
                <p:oleObj spid="_x0000_s29739" name="Equation" r:id="rId6" imgW="1460160" imgH="863280" progId="Equation.DSMT4">
                  <p:embed/>
                </p:oleObj>
              </mc:Choice>
              <mc:Fallback>
                <p:oleObj name="Equation" r:id="rId6" imgW="1460160" imgH="863280" progId="Equation.DSMT4">
                  <p:embed/>
                  <p:pic>
                    <p:nvPicPr>
                      <p:cNvPr id="0" name=""/>
                      <p:cNvPicPr/>
                      <p:nvPr/>
                    </p:nvPicPr>
                    <p:blipFill>
                      <a:blip r:embed="rId7"/>
                      <a:stretch>
                        <a:fillRect/>
                      </a:stretch>
                    </p:blipFill>
                    <p:spPr>
                      <a:xfrm>
                        <a:off x="950913" y="3581400"/>
                        <a:ext cx="3140075" cy="1857375"/>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5862638" y="1997075"/>
          <a:ext cx="1990725" cy="1695450"/>
        </p:xfrm>
        <a:graphic>
          <a:graphicData uri="http://schemas.openxmlformats.org/presentationml/2006/ole">
            <mc:AlternateContent xmlns:mc="http://schemas.openxmlformats.org/markup-compatibility/2006">
              <mc:Choice xmlns:v="urn:schemas-microsoft-com:vml" Requires="v">
                <p:oleObj spid="_x0000_s29740" name="Equation" r:id="rId8" imgW="1117440" imgH="952200" progId="Equation.DSMT4">
                  <p:embed/>
                </p:oleObj>
              </mc:Choice>
              <mc:Fallback>
                <p:oleObj name="Equation" r:id="rId8" imgW="1117440" imgH="952200" progId="Equation.DSMT4">
                  <p:embed/>
                  <p:pic>
                    <p:nvPicPr>
                      <p:cNvPr id="0" name=""/>
                      <p:cNvPicPr/>
                      <p:nvPr/>
                    </p:nvPicPr>
                    <p:blipFill>
                      <a:blip r:embed="rId9"/>
                      <a:stretch>
                        <a:fillRect/>
                      </a:stretch>
                    </p:blipFill>
                    <p:spPr>
                      <a:xfrm>
                        <a:off x="5862638" y="1997075"/>
                        <a:ext cx="1990725" cy="169545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5667375" y="3868738"/>
          <a:ext cx="1879600" cy="2259012"/>
        </p:xfrm>
        <a:graphic>
          <a:graphicData uri="http://schemas.openxmlformats.org/presentationml/2006/ole">
            <mc:AlternateContent xmlns:mc="http://schemas.openxmlformats.org/markup-compatibility/2006">
              <mc:Choice xmlns:v="urn:schemas-microsoft-com:vml" Requires="v">
                <p:oleObj spid="_x0000_s29741" name="Equation" r:id="rId10" imgW="1066680" imgH="1282680" progId="Equation.DSMT4">
                  <p:embed/>
                </p:oleObj>
              </mc:Choice>
              <mc:Fallback>
                <p:oleObj name="Equation" r:id="rId10" imgW="1066680" imgH="1282680" progId="Equation.DSMT4">
                  <p:embed/>
                  <p:pic>
                    <p:nvPicPr>
                      <p:cNvPr id="0" name=""/>
                      <p:cNvPicPr/>
                      <p:nvPr/>
                    </p:nvPicPr>
                    <p:blipFill>
                      <a:blip r:embed="rId11"/>
                      <a:stretch>
                        <a:fillRect/>
                      </a:stretch>
                    </p:blipFill>
                    <p:spPr>
                      <a:xfrm>
                        <a:off x="5667375" y="3868738"/>
                        <a:ext cx="1879600" cy="2259012"/>
                      </a:xfrm>
                      <a:prstGeom prst="rect">
                        <a:avLst/>
                      </a:prstGeom>
                    </p:spPr>
                  </p:pic>
                </p:oleObj>
              </mc:Fallback>
            </mc:AlternateContent>
          </a:graphicData>
        </a:graphic>
      </p:graphicFrame>
    </p:spTree>
    <p:extLst>
      <p:ext uri="{BB962C8B-B14F-4D97-AF65-F5344CB8AC3E}">
        <p14:creationId xmlns:p14="http://schemas.microsoft.com/office/powerpoint/2010/main" val="39064398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Special Cases</a:t>
            </a:r>
            <a:endParaRPr lang="en-US" dirty="0">
              <a:solidFill>
                <a:srgbClr val="0033CC"/>
              </a:solidFill>
            </a:endParaRPr>
          </a:p>
        </p:txBody>
      </p:sp>
      <p:sp>
        <p:nvSpPr>
          <p:cNvPr id="3" name="TextBox 2"/>
          <p:cNvSpPr txBox="1"/>
          <p:nvPr/>
        </p:nvSpPr>
        <p:spPr>
          <a:xfrm>
            <a:off x="609600" y="2819400"/>
            <a:ext cx="3581400" cy="523220"/>
          </a:xfrm>
          <a:prstGeom prst="rect">
            <a:avLst/>
          </a:prstGeom>
          <a:noFill/>
        </p:spPr>
        <p:txBody>
          <a:bodyPr wrap="square" rtlCol="0">
            <a:spAutoFit/>
          </a:bodyPr>
          <a:lstStyle/>
          <a:p>
            <a:pPr fontAlgn="base">
              <a:spcBef>
                <a:spcPct val="0"/>
              </a:spcBef>
              <a:spcAft>
                <a:spcPct val="0"/>
              </a:spcAft>
            </a:pPr>
            <a:r>
              <a:rPr lang="en-US" sz="2800" dirty="0" smtClean="0">
                <a:solidFill>
                  <a:srgbClr val="000000"/>
                </a:solidFill>
              </a:rPr>
              <a:t>Fixed Ocean:  </a:t>
            </a:r>
            <a:r>
              <a:rPr lang="en-US" sz="2800" i="1" dirty="0" smtClean="0">
                <a:solidFill>
                  <a:srgbClr val="000000"/>
                </a:solidFill>
              </a:rPr>
              <a:t>T</a:t>
            </a:r>
            <a:r>
              <a:rPr lang="en-US" sz="2800" i="1" baseline="-25000" dirty="0" smtClean="0">
                <a:solidFill>
                  <a:srgbClr val="000000"/>
                </a:solidFill>
              </a:rPr>
              <a:t>s</a:t>
            </a:r>
            <a:r>
              <a:rPr lang="en-US" sz="2800" i="1" dirty="0" smtClean="0">
                <a:solidFill>
                  <a:srgbClr val="000000"/>
                </a:solidFill>
              </a:rPr>
              <a:t>’=0</a:t>
            </a:r>
            <a:r>
              <a:rPr lang="en-US" sz="2800" dirty="0" smtClean="0">
                <a:solidFill>
                  <a:srgbClr val="000000"/>
                </a:solidFill>
              </a:rPr>
              <a:t>: </a:t>
            </a:r>
            <a:endParaRPr lang="en-US" sz="2800" dirty="0">
              <a:solidFill>
                <a:srgbClr val="000000"/>
              </a:solidFill>
            </a:endParaRPr>
          </a:p>
        </p:txBody>
      </p:sp>
      <p:graphicFrame>
        <p:nvGraphicFramePr>
          <p:cNvPr id="4" name="Object 3"/>
          <p:cNvGraphicFramePr>
            <a:graphicFrameLocks noChangeAspect="1"/>
          </p:cNvGraphicFramePr>
          <p:nvPr>
            <p:extLst/>
          </p:nvPr>
        </p:nvGraphicFramePr>
        <p:xfrm>
          <a:off x="4467225" y="2773363"/>
          <a:ext cx="2771775" cy="623887"/>
        </p:xfrm>
        <a:graphic>
          <a:graphicData uri="http://schemas.openxmlformats.org/presentationml/2006/ole">
            <mc:AlternateContent xmlns:mc="http://schemas.openxmlformats.org/markup-compatibility/2006">
              <mc:Choice xmlns:v="urn:schemas-microsoft-com:vml" Requires="v">
                <p:oleObj spid="_x0000_s30742" name="Equation" r:id="rId3" imgW="1015920" imgH="228600" progId="Equation.DSMT4">
                  <p:embed/>
                </p:oleObj>
              </mc:Choice>
              <mc:Fallback>
                <p:oleObj name="Equation" r:id="rId3" imgW="1015920" imgH="228600" progId="Equation.DSMT4">
                  <p:embed/>
                  <p:pic>
                    <p:nvPicPr>
                      <p:cNvPr id="0" name=""/>
                      <p:cNvPicPr>
                        <a:picLocks noChangeAspect="1" noChangeArrowheads="1"/>
                      </p:cNvPicPr>
                      <p:nvPr/>
                    </p:nvPicPr>
                    <p:blipFill>
                      <a:blip r:embed="rId4"/>
                      <a:srcRect/>
                      <a:stretch>
                        <a:fillRect/>
                      </a:stretch>
                    </p:blipFill>
                    <p:spPr bwMode="auto">
                      <a:xfrm>
                        <a:off x="4467225" y="2773363"/>
                        <a:ext cx="2771775" cy="623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57200" y="4403652"/>
            <a:ext cx="4267200" cy="523220"/>
          </a:xfrm>
          <a:prstGeom prst="rect">
            <a:avLst/>
          </a:prstGeom>
          <a:noFill/>
        </p:spPr>
        <p:txBody>
          <a:bodyPr wrap="square" rtlCol="0">
            <a:spAutoFit/>
          </a:bodyPr>
          <a:lstStyle/>
          <a:p>
            <a:pPr fontAlgn="base">
              <a:spcBef>
                <a:spcPct val="0"/>
              </a:spcBef>
              <a:spcAft>
                <a:spcPct val="0"/>
              </a:spcAft>
            </a:pPr>
            <a:r>
              <a:rPr lang="en-US" sz="2800" dirty="0" smtClean="0">
                <a:solidFill>
                  <a:srgbClr val="000000"/>
                </a:solidFill>
              </a:rPr>
              <a:t>Fixed Atmosphere: </a:t>
            </a:r>
            <a:r>
              <a:rPr lang="en-US" sz="2800" i="1" dirty="0" smtClean="0">
                <a:solidFill>
                  <a:srgbClr val="000000"/>
                </a:solidFill>
              </a:rPr>
              <a:t>T</a:t>
            </a:r>
            <a:r>
              <a:rPr lang="en-US" sz="2800" i="1" baseline="-25000" dirty="0" smtClean="0">
                <a:solidFill>
                  <a:srgbClr val="000000"/>
                </a:solidFill>
              </a:rPr>
              <a:t>A</a:t>
            </a:r>
            <a:r>
              <a:rPr lang="en-US" sz="2800" i="1" dirty="0" smtClean="0">
                <a:solidFill>
                  <a:srgbClr val="000000"/>
                </a:solidFill>
              </a:rPr>
              <a:t>’=0</a:t>
            </a:r>
            <a:r>
              <a:rPr lang="en-US" sz="2800" dirty="0" smtClean="0">
                <a:solidFill>
                  <a:srgbClr val="000000"/>
                </a:solidFill>
              </a:rPr>
              <a:t>:</a:t>
            </a:r>
            <a:endParaRPr lang="en-US" sz="2800" dirty="0">
              <a:solidFill>
                <a:srgbClr val="000000"/>
              </a:solidFill>
            </a:endParaRPr>
          </a:p>
        </p:txBody>
      </p:sp>
      <p:graphicFrame>
        <p:nvGraphicFramePr>
          <p:cNvPr id="6" name="Object 5"/>
          <p:cNvGraphicFramePr>
            <a:graphicFrameLocks noChangeAspect="1"/>
          </p:cNvGraphicFramePr>
          <p:nvPr/>
        </p:nvGraphicFramePr>
        <p:xfrm>
          <a:off x="4724400" y="4267200"/>
          <a:ext cx="3200400" cy="669851"/>
        </p:xfrm>
        <a:graphic>
          <a:graphicData uri="http://schemas.openxmlformats.org/presentationml/2006/ole">
            <mc:AlternateContent xmlns:mc="http://schemas.openxmlformats.org/markup-compatibility/2006">
              <mc:Choice xmlns:v="urn:schemas-microsoft-com:vml" Requires="v">
                <p:oleObj spid="_x0000_s30743" name="Equation" r:id="rId5" imgW="1091880" imgH="228600" progId="Equation.DSMT4">
                  <p:embed/>
                </p:oleObj>
              </mc:Choice>
              <mc:Fallback>
                <p:oleObj name="Equation" r:id="rId5" imgW="10918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267200"/>
                        <a:ext cx="3200400" cy="669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904124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General Solution</a:t>
            </a:r>
            <a:endParaRPr lang="en-US" dirty="0">
              <a:solidFill>
                <a:srgbClr val="0033CC"/>
              </a:solidFill>
            </a:endParaRPr>
          </a:p>
        </p:txBody>
      </p:sp>
      <p:graphicFrame>
        <p:nvGraphicFramePr>
          <p:cNvPr id="3" name="Object 2"/>
          <p:cNvGraphicFramePr>
            <a:graphicFrameLocks noChangeAspect="1"/>
          </p:cNvGraphicFramePr>
          <p:nvPr/>
        </p:nvGraphicFramePr>
        <p:xfrm>
          <a:off x="3124200" y="1447800"/>
          <a:ext cx="2727158" cy="762000"/>
        </p:xfrm>
        <a:graphic>
          <a:graphicData uri="http://schemas.openxmlformats.org/presentationml/2006/ole">
            <mc:AlternateContent xmlns:mc="http://schemas.openxmlformats.org/markup-compatibility/2006">
              <mc:Choice xmlns:v="urn:schemas-microsoft-com:vml" Requires="v">
                <p:oleObj spid="_x0000_s31806" name="Equation" r:id="rId3" imgW="863280" imgH="241200" progId="Equation.DSMT4">
                  <p:embed/>
                </p:oleObj>
              </mc:Choice>
              <mc:Fallback>
                <p:oleObj name="Equation" r:id="rId3" imgW="863280" imgH="241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2727158"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1209675" y="2392363"/>
          <a:ext cx="6940550" cy="1233487"/>
        </p:xfrm>
        <a:graphic>
          <a:graphicData uri="http://schemas.openxmlformats.org/presentationml/2006/ole">
            <mc:AlternateContent xmlns:mc="http://schemas.openxmlformats.org/markup-compatibility/2006">
              <mc:Choice xmlns:v="urn:schemas-microsoft-com:vml" Requires="v">
                <p:oleObj spid="_x0000_s31807" name="Equation" r:id="rId5" imgW="2857320" imgH="507960" progId="Equation.DSMT4">
                  <p:embed/>
                </p:oleObj>
              </mc:Choice>
              <mc:Fallback>
                <p:oleObj name="Equation" r:id="rId5" imgW="2857320" imgH="507960" progId="Equation.DSMT4">
                  <p:embed/>
                  <p:pic>
                    <p:nvPicPr>
                      <p:cNvPr id="0" name=""/>
                      <p:cNvPicPr>
                        <a:picLocks noChangeAspect="1" noChangeArrowheads="1"/>
                      </p:cNvPicPr>
                      <p:nvPr/>
                    </p:nvPicPr>
                    <p:blipFill>
                      <a:blip r:embed="rId6"/>
                      <a:srcRect/>
                      <a:stretch>
                        <a:fillRect/>
                      </a:stretch>
                    </p:blipFill>
                    <p:spPr bwMode="auto">
                      <a:xfrm>
                        <a:off x="1209675" y="2392363"/>
                        <a:ext cx="6940550" cy="1233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1447800" y="4238610"/>
          <a:ext cx="2590801" cy="696036"/>
        </p:xfrm>
        <a:graphic>
          <a:graphicData uri="http://schemas.openxmlformats.org/presentationml/2006/ole">
            <mc:AlternateContent xmlns:mc="http://schemas.openxmlformats.org/markup-compatibility/2006">
              <mc:Choice xmlns:v="urn:schemas-microsoft-com:vml" Requires="v">
                <p:oleObj spid="_x0000_s31808" name="Equation" r:id="rId7" imgW="850680" imgH="228600" progId="Equation.DSMT4">
                  <p:embed/>
                </p:oleObj>
              </mc:Choice>
              <mc:Fallback>
                <p:oleObj name="Equation" r:id="rId7" imgW="85068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238610"/>
                        <a:ext cx="2590801" cy="6960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1498600" y="4811818"/>
          <a:ext cx="2540001" cy="1214904"/>
        </p:xfrm>
        <a:graphic>
          <a:graphicData uri="http://schemas.openxmlformats.org/presentationml/2006/ole">
            <mc:AlternateContent xmlns:mc="http://schemas.openxmlformats.org/markup-compatibility/2006">
              <mc:Choice xmlns:v="urn:schemas-microsoft-com:vml" Requires="v">
                <p:oleObj spid="_x0000_s31809" name="Equation" r:id="rId9" imgW="876240" imgH="419040" progId="Equation.DSMT4">
                  <p:embed/>
                </p:oleObj>
              </mc:Choice>
              <mc:Fallback>
                <p:oleObj name="Equation" r:id="rId9" imgW="876240" imgH="419040" progId="Equation.DSMT4">
                  <p:embed/>
                  <p:pic>
                    <p:nvPicPr>
                      <p:cNvPr id="0" name=""/>
                      <p:cNvPicPr>
                        <a:picLocks noChangeAspect="1" noChangeArrowheads="1"/>
                      </p:cNvPicPr>
                      <p:nvPr/>
                    </p:nvPicPr>
                    <p:blipFill>
                      <a:blip r:embed="rId10"/>
                      <a:srcRect/>
                      <a:stretch>
                        <a:fillRect/>
                      </a:stretch>
                    </p:blipFill>
                    <p:spPr bwMode="auto">
                      <a:xfrm>
                        <a:off x="1498600" y="4811818"/>
                        <a:ext cx="2540001" cy="1214904"/>
                      </a:xfrm>
                      <a:prstGeom prst="rect">
                        <a:avLst/>
                      </a:prstGeom>
                      <a:noFill/>
                    </p:spPr>
                  </p:pic>
                </p:oleObj>
              </mc:Fallback>
            </mc:AlternateContent>
          </a:graphicData>
        </a:graphic>
      </p:graphicFrame>
      <p:sp>
        <p:nvSpPr>
          <p:cNvPr id="7" name="TextBox 6"/>
          <p:cNvSpPr txBox="1"/>
          <p:nvPr/>
        </p:nvSpPr>
        <p:spPr>
          <a:xfrm>
            <a:off x="533400" y="5903893"/>
            <a:ext cx="8153400" cy="954107"/>
          </a:xfrm>
          <a:prstGeom prst="rect">
            <a:avLst/>
          </a:prstGeom>
          <a:noFill/>
        </p:spPr>
        <p:txBody>
          <a:bodyPr wrap="square" rtlCol="0">
            <a:spAutoFit/>
          </a:bodyPr>
          <a:lstStyle/>
          <a:p>
            <a:pPr algn="ctr" fontAlgn="base">
              <a:spcBef>
                <a:spcPct val="0"/>
              </a:spcBef>
              <a:spcAft>
                <a:spcPct val="0"/>
              </a:spcAft>
            </a:pPr>
            <a:r>
              <a:rPr lang="en-US" sz="2800" dirty="0" smtClean="0">
                <a:solidFill>
                  <a:srgbClr val="0033CC"/>
                </a:solidFill>
              </a:rPr>
              <a:t>Longer than either fixed ocean or fixed atmosphere time scales!</a:t>
            </a:r>
            <a:endParaRPr lang="en-US" sz="2800" dirty="0">
              <a:solidFill>
                <a:srgbClr val="0033CC"/>
              </a:solidFill>
            </a:endParaRPr>
          </a:p>
        </p:txBody>
      </p:sp>
      <p:graphicFrame>
        <p:nvGraphicFramePr>
          <p:cNvPr id="8" name="Object 7"/>
          <p:cNvGraphicFramePr>
            <a:graphicFrameLocks noChangeAspect="1"/>
          </p:cNvGraphicFramePr>
          <p:nvPr>
            <p:extLst/>
          </p:nvPr>
        </p:nvGraphicFramePr>
        <p:xfrm>
          <a:off x="5049012" y="4238610"/>
          <a:ext cx="2590801" cy="696036"/>
        </p:xfrm>
        <a:graphic>
          <a:graphicData uri="http://schemas.openxmlformats.org/presentationml/2006/ole">
            <mc:AlternateContent xmlns:mc="http://schemas.openxmlformats.org/markup-compatibility/2006">
              <mc:Choice xmlns:v="urn:schemas-microsoft-com:vml" Requires="v">
                <p:oleObj spid="_x0000_s31810" name="Equation" r:id="rId11" imgW="850680" imgH="228600" progId="Equation.DSMT4">
                  <p:embed/>
                </p:oleObj>
              </mc:Choice>
              <mc:Fallback>
                <p:oleObj name="Equation" r:id="rId11" imgW="850680" imgH="228600" progId="Equation.DSMT4">
                  <p:embed/>
                  <p:pic>
                    <p:nvPicPr>
                      <p:cNvPr id="0" name=""/>
                      <p:cNvPicPr>
                        <a:picLocks noChangeAspect="1" noChangeArrowheads="1"/>
                      </p:cNvPicPr>
                      <p:nvPr/>
                    </p:nvPicPr>
                    <p:blipFill>
                      <a:blip r:embed="rId12"/>
                      <a:srcRect/>
                      <a:stretch>
                        <a:fillRect/>
                      </a:stretch>
                    </p:blipFill>
                    <p:spPr bwMode="auto">
                      <a:xfrm>
                        <a:off x="5049012" y="4238610"/>
                        <a:ext cx="2590801" cy="6960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nvPr>
        </p:nvGraphicFramePr>
        <p:xfrm>
          <a:off x="5503863" y="4799013"/>
          <a:ext cx="1730375" cy="1216025"/>
        </p:xfrm>
        <a:graphic>
          <a:graphicData uri="http://schemas.openxmlformats.org/presentationml/2006/ole">
            <mc:AlternateContent xmlns:mc="http://schemas.openxmlformats.org/markup-compatibility/2006">
              <mc:Choice xmlns:v="urn:schemas-microsoft-com:vml" Requires="v">
                <p:oleObj spid="_x0000_s31811" name="Equation" r:id="rId13" imgW="596880" imgH="419040" progId="Equation.DSMT4">
                  <p:embed/>
                </p:oleObj>
              </mc:Choice>
              <mc:Fallback>
                <p:oleObj name="Equation" r:id="rId13" imgW="596880" imgH="419040" progId="Equation.DSMT4">
                  <p:embed/>
                  <p:pic>
                    <p:nvPicPr>
                      <p:cNvPr id="0" name=""/>
                      <p:cNvPicPr>
                        <a:picLocks noChangeAspect="1" noChangeArrowheads="1"/>
                      </p:cNvPicPr>
                      <p:nvPr/>
                    </p:nvPicPr>
                    <p:blipFill>
                      <a:blip r:embed="rId14"/>
                      <a:srcRect/>
                      <a:stretch>
                        <a:fillRect/>
                      </a:stretch>
                    </p:blipFill>
                    <p:spPr bwMode="auto">
                      <a:xfrm>
                        <a:off x="5503863" y="4799013"/>
                        <a:ext cx="1730375" cy="1216025"/>
                      </a:xfrm>
                      <a:prstGeom prst="rect">
                        <a:avLst/>
                      </a:prstGeom>
                      <a:noFill/>
                    </p:spPr>
                  </p:pic>
                </p:oleObj>
              </mc:Fallback>
            </mc:AlternateContent>
          </a:graphicData>
        </a:graphic>
      </p:graphicFrame>
    </p:spTree>
    <p:extLst>
      <p:ext uri="{BB962C8B-B14F-4D97-AF65-F5344CB8AC3E}">
        <p14:creationId xmlns:p14="http://schemas.microsoft.com/office/powerpoint/2010/main" val="2413959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smtClean="0"/>
              <a:t>Planck’s Law</a:t>
            </a:r>
          </a:p>
        </p:txBody>
      </p:sp>
      <p:sp>
        <p:nvSpPr>
          <p:cNvPr id="6148" name="Rectangle 3"/>
          <p:cNvSpPr>
            <a:spLocks noGrp="1" noChangeArrowheads="1"/>
          </p:cNvSpPr>
          <p:nvPr>
            <p:ph type="body" idx="1"/>
          </p:nvPr>
        </p:nvSpPr>
        <p:spPr>
          <a:xfrm>
            <a:off x="533400" y="1447800"/>
            <a:ext cx="8229600" cy="1371600"/>
          </a:xfrm>
        </p:spPr>
        <p:txBody>
          <a:bodyPr/>
          <a:lstStyle/>
          <a:p>
            <a:pPr eaLnBrk="1" hangingPunct="1"/>
            <a:r>
              <a:rPr lang="en-US" sz="2400" smtClean="0"/>
              <a:t>Based on assumption of local thermodynamic equilibrium</a:t>
            </a:r>
          </a:p>
          <a:p>
            <a:pPr lvl="1" eaLnBrk="1" hangingPunct="1"/>
            <a:r>
              <a:rPr lang="en-US" sz="2400" smtClean="0"/>
              <a:t>(Not valid at very high altitudes in atmosphere)</a:t>
            </a:r>
          </a:p>
        </p:txBody>
      </p:sp>
      <p:graphicFrame>
        <p:nvGraphicFramePr>
          <p:cNvPr id="6146" name="Object 4"/>
          <p:cNvGraphicFramePr>
            <a:graphicFrameLocks noChangeAspect="1"/>
          </p:cNvGraphicFramePr>
          <p:nvPr/>
        </p:nvGraphicFramePr>
        <p:xfrm>
          <a:off x="1676400" y="2667000"/>
          <a:ext cx="4495800" cy="4144963"/>
        </p:xfrm>
        <a:graphic>
          <a:graphicData uri="http://schemas.openxmlformats.org/presentationml/2006/ole">
            <mc:AlternateContent xmlns:mc="http://schemas.openxmlformats.org/markup-compatibility/2006">
              <mc:Choice xmlns:v="urn:schemas-microsoft-com:vml" Requires="v">
                <p:oleObj spid="_x0000_s6165" name="Equation" r:id="rId3" imgW="1625400" imgH="1498320" progId="Equation.DSMT4">
                  <p:embed/>
                </p:oleObj>
              </mc:Choice>
              <mc:Fallback>
                <p:oleObj name="Equation" r:id="rId3" imgW="1625400" imgH="1498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667000"/>
                        <a:ext cx="4495800" cy="414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677945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8153400" cy="461665"/>
          </a:xfrm>
          <a:prstGeom prst="rect">
            <a:avLst/>
          </a:prstGeom>
          <a:noFill/>
        </p:spPr>
        <p:txBody>
          <a:bodyPr wrap="square" rtlCol="0">
            <a:spAutoFit/>
          </a:bodyPr>
          <a:lstStyle/>
          <a:p>
            <a:pPr fontAlgn="base">
              <a:spcBef>
                <a:spcPct val="0"/>
              </a:spcBef>
              <a:spcAft>
                <a:spcPct val="0"/>
              </a:spcAft>
            </a:pPr>
            <a:r>
              <a:rPr lang="en-US" sz="2400" dirty="0" smtClean="0">
                <a:solidFill>
                  <a:srgbClr val="0033CC"/>
                </a:solidFill>
              </a:rPr>
              <a:t>Estimate </a:t>
            </a:r>
            <a:r>
              <a:rPr lang="en-US" sz="2400" i="1" dirty="0" smtClean="0">
                <a:solidFill>
                  <a:srgbClr val="0033CC"/>
                </a:solidFill>
              </a:rPr>
              <a:t>B</a:t>
            </a:r>
            <a:r>
              <a:rPr lang="en-US" sz="2400" dirty="0" smtClean="0">
                <a:solidFill>
                  <a:srgbClr val="0033CC"/>
                </a:solidFill>
              </a:rPr>
              <a:t> as a function of </a:t>
            </a:r>
            <a:r>
              <a:rPr lang="en-US" sz="2400" i="1" dirty="0" err="1" smtClean="0">
                <a:solidFill>
                  <a:srgbClr val="0033CC"/>
                </a:solidFill>
              </a:rPr>
              <a:t>T</a:t>
            </a:r>
            <a:r>
              <a:rPr lang="en-US" sz="2400" i="1" baseline="-25000" dirty="0" err="1" smtClean="0">
                <a:solidFill>
                  <a:srgbClr val="0033CC"/>
                </a:solidFill>
              </a:rPr>
              <a:t>s</a:t>
            </a:r>
            <a:r>
              <a:rPr lang="en-US" sz="2400" dirty="0" smtClean="0">
                <a:solidFill>
                  <a:srgbClr val="0033CC"/>
                </a:solidFill>
              </a:rPr>
              <a:t> from Single-Column Model</a:t>
            </a:r>
            <a:endParaRPr lang="en-US" sz="2400" dirty="0">
              <a:solidFill>
                <a:srgbClr val="0033CC"/>
              </a:solidFill>
            </a:endParaRPr>
          </a:p>
        </p:txBody>
      </p:sp>
      <p:pic>
        <p:nvPicPr>
          <p:cNvPr id="4" name="Picture 3"/>
          <p:cNvPicPr>
            <a:picLocks noChangeAspect="1"/>
          </p:cNvPicPr>
          <p:nvPr/>
        </p:nvPicPr>
        <p:blipFill>
          <a:blip r:embed="rId3"/>
          <a:stretch>
            <a:fillRect/>
          </a:stretch>
        </p:blipFill>
        <p:spPr>
          <a:xfrm>
            <a:off x="4285895" y="918864"/>
            <a:ext cx="4463395" cy="3424535"/>
          </a:xfrm>
          <a:prstGeom prst="rect">
            <a:avLst/>
          </a:prstGeom>
        </p:spPr>
      </p:pic>
      <p:pic>
        <p:nvPicPr>
          <p:cNvPr id="5" name="Picture 4"/>
          <p:cNvPicPr>
            <a:picLocks noChangeAspect="1"/>
          </p:cNvPicPr>
          <p:nvPr/>
        </p:nvPicPr>
        <p:blipFill>
          <a:blip r:embed="rId4"/>
          <a:stretch>
            <a:fillRect/>
          </a:stretch>
        </p:blipFill>
        <p:spPr>
          <a:xfrm>
            <a:off x="346117" y="1295400"/>
            <a:ext cx="4127063" cy="2861667"/>
          </a:xfrm>
          <a:prstGeom prst="rect">
            <a:avLst/>
          </a:prstGeom>
        </p:spPr>
      </p:pic>
      <p:sp>
        <p:nvSpPr>
          <p:cNvPr id="6" name="TextBox 5"/>
          <p:cNvSpPr txBox="1"/>
          <p:nvPr/>
        </p:nvSpPr>
        <p:spPr>
          <a:xfrm>
            <a:off x="685800" y="4267200"/>
            <a:ext cx="3200400" cy="400110"/>
          </a:xfrm>
          <a:prstGeom prst="rect">
            <a:avLst/>
          </a:prstGeom>
          <a:noFill/>
        </p:spPr>
        <p:txBody>
          <a:bodyPr wrap="square" rtlCol="0">
            <a:spAutoFit/>
          </a:bodyPr>
          <a:lstStyle/>
          <a:p>
            <a:pPr algn="ctr" fontAlgn="base">
              <a:spcBef>
                <a:spcPct val="0"/>
              </a:spcBef>
              <a:spcAft>
                <a:spcPct val="0"/>
              </a:spcAft>
            </a:pPr>
            <a:r>
              <a:rPr lang="en-US" sz="2000" dirty="0" smtClean="0">
                <a:solidFill>
                  <a:srgbClr val="0033CC"/>
                </a:solidFill>
              </a:rPr>
              <a:t>Theory</a:t>
            </a:r>
            <a:endParaRPr lang="en-US" sz="2000" dirty="0">
              <a:solidFill>
                <a:srgbClr val="0033CC"/>
              </a:solidFill>
            </a:endParaRPr>
          </a:p>
        </p:txBody>
      </p:sp>
      <p:sp>
        <p:nvSpPr>
          <p:cNvPr id="7" name="TextBox 6"/>
          <p:cNvSpPr txBox="1"/>
          <p:nvPr/>
        </p:nvSpPr>
        <p:spPr>
          <a:xfrm>
            <a:off x="5031692" y="4267200"/>
            <a:ext cx="2971800" cy="400110"/>
          </a:xfrm>
          <a:prstGeom prst="rect">
            <a:avLst/>
          </a:prstGeom>
          <a:noFill/>
        </p:spPr>
        <p:txBody>
          <a:bodyPr wrap="square" rtlCol="0">
            <a:spAutoFit/>
          </a:bodyPr>
          <a:lstStyle/>
          <a:p>
            <a:pPr algn="ctr" fontAlgn="base">
              <a:spcBef>
                <a:spcPct val="0"/>
              </a:spcBef>
              <a:spcAft>
                <a:spcPct val="0"/>
              </a:spcAft>
            </a:pPr>
            <a:r>
              <a:rPr lang="en-US" sz="2000" dirty="0" smtClean="0">
                <a:solidFill>
                  <a:srgbClr val="0033CC"/>
                </a:solidFill>
              </a:rPr>
              <a:t>Single-column Model</a:t>
            </a:r>
            <a:endParaRPr lang="en-US" sz="2000" dirty="0">
              <a:solidFill>
                <a:srgbClr val="0033CC"/>
              </a:solidFill>
            </a:endParaRPr>
          </a:p>
        </p:txBody>
      </p:sp>
      <p:sp>
        <p:nvSpPr>
          <p:cNvPr id="8" name="TextBox 7"/>
          <p:cNvSpPr txBox="1"/>
          <p:nvPr/>
        </p:nvSpPr>
        <p:spPr>
          <a:xfrm>
            <a:off x="685800" y="5257800"/>
            <a:ext cx="7772400" cy="523220"/>
          </a:xfrm>
          <a:prstGeom prst="rect">
            <a:avLst/>
          </a:prstGeom>
          <a:noFill/>
        </p:spPr>
        <p:txBody>
          <a:bodyPr wrap="square" rtlCol="0">
            <a:spAutoFit/>
          </a:bodyPr>
          <a:lstStyle/>
          <a:p>
            <a:pPr algn="ctr" fontAlgn="base">
              <a:spcBef>
                <a:spcPct val="0"/>
              </a:spcBef>
              <a:spcAft>
                <a:spcPct val="0"/>
              </a:spcAft>
            </a:pPr>
            <a:r>
              <a:rPr lang="en-US" sz="2800" dirty="0" smtClean="0">
                <a:solidFill>
                  <a:srgbClr val="0033CC"/>
                </a:solidFill>
              </a:rPr>
              <a:t>Relaxation time (days)</a:t>
            </a:r>
            <a:endParaRPr lang="en-US" sz="2800" dirty="0">
              <a:solidFill>
                <a:srgbClr val="0033CC"/>
              </a:solidFill>
            </a:endParaRPr>
          </a:p>
        </p:txBody>
      </p:sp>
    </p:spTree>
    <p:extLst>
      <p:ext uri="{BB962C8B-B14F-4D97-AF65-F5344CB8AC3E}">
        <p14:creationId xmlns:p14="http://schemas.microsoft.com/office/powerpoint/2010/main" val="32828523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Temperature Gradient Approximation</a:t>
            </a:r>
            <a:endParaRPr lang="en-US" dirty="0"/>
          </a:p>
        </p:txBody>
      </p:sp>
      <p:sp>
        <p:nvSpPr>
          <p:cNvPr id="3" name="Content Placeholder 2"/>
          <p:cNvSpPr>
            <a:spLocks noGrp="1"/>
          </p:cNvSpPr>
          <p:nvPr>
            <p:ph idx="1"/>
          </p:nvPr>
        </p:nvSpPr>
        <p:spPr/>
        <p:txBody>
          <a:bodyPr/>
          <a:lstStyle/>
          <a:p>
            <a:r>
              <a:rPr lang="en-US" sz="2400" dirty="0" err="1"/>
              <a:t>Sobel</a:t>
            </a:r>
            <a:r>
              <a:rPr lang="en-US" sz="2400" dirty="0"/>
              <a:t>, A. H., and C. S. </a:t>
            </a:r>
            <a:r>
              <a:rPr lang="en-US" sz="2400" dirty="0" err="1"/>
              <a:t>Bretherton</a:t>
            </a:r>
            <a:r>
              <a:rPr lang="en-US" sz="2400" dirty="0"/>
              <a:t>, 2000: Modeling tropical </a:t>
            </a:r>
            <a:r>
              <a:rPr lang="en-US" sz="2400" dirty="0" smtClean="0"/>
              <a:t>precipitation in </a:t>
            </a:r>
            <a:r>
              <a:rPr lang="en-US" sz="2400" dirty="0"/>
              <a:t>a single column. </a:t>
            </a:r>
            <a:r>
              <a:rPr lang="en-US" sz="2400" i="1" dirty="0"/>
              <a:t>J. Climate, </a:t>
            </a:r>
            <a:r>
              <a:rPr lang="en-US" sz="2400" b="1" dirty="0"/>
              <a:t>13, </a:t>
            </a:r>
            <a:r>
              <a:rPr lang="en-US" sz="2400" dirty="0"/>
              <a:t>4378–4392</a:t>
            </a:r>
            <a:r>
              <a:rPr lang="en-US" sz="2400" dirty="0" smtClean="0"/>
              <a:t>.</a:t>
            </a:r>
            <a:endParaRPr lang="en-US" sz="2400" dirty="0"/>
          </a:p>
          <a:p>
            <a:r>
              <a:rPr lang="en-US" sz="2400" dirty="0" smtClean="0"/>
              <a:t>Assume that (virtual) temperature above PBL is invariant</a:t>
            </a:r>
          </a:p>
          <a:p>
            <a:r>
              <a:rPr lang="en-US" sz="2400" dirty="0" smtClean="0"/>
              <a:t>Calculate vertical motion to maintain constant (virtual) temperature</a:t>
            </a:r>
          </a:p>
          <a:p>
            <a:r>
              <a:rPr lang="en-US" sz="2400" dirty="0" smtClean="0"/>
              <a:t>Use that vertical motion to </a:t>
            </a:r>
            <a:r>
              <a:rPr lang="en-US" sz="2400" dirty="0" err="1" smtClean="0"/>
              <a:t>advect</a:t>
            </a:r>
            <a:r>
              <a:rPr lang="en-US" sz="2400" dirty="0" smtClean="0"/>
              <a:t> water vapor</a:t>
            </a:r>
            <a:endParaRPr lang="en-US" sz="2400" dirty="0"/>
          </a:p>
        </p:txBody>
      </p:sp>
    </p:spTree>
    <p:extLst>
      <p:ext uri="{BB962C8B-B14F-4D97-AF65-F5344CB8AC3E}">
        <p14:creationId xmlns:p14="http://schemas.microsoft.com/office/powerpoint/2010/main" val="18800813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0"/>
            <a:ext cx="8229600" cy="1143000"/>
          </a:xfrm>
        </p:spPr>
        <p:txBody>
          <a:bodyPr/>
          <a:lstStyle/>
          <a:p>
            <a:r>
              <a:rPr lang="en-US" dirty="0">
                <a:solidFill>
                  <a:srgbClr val="0070C0"/>
                </a:solidFill>
                <a:effectLst>
                  <a:outerShdw blurRad="38100" dist="38100" dir="2700000" algn="tl">
                    <a:srgbClr val="000000">
                      <a:alpha val="43137"/>
                    </a:srgbClr>
                  </a:outerShdw>
                </a:effectLst>
              </a:rPr>
              <a:t>Two-Box Model:</a:t>
            </a:r>
          </a:p>
        </p:txBody>
      </p:sp>
      <p:sp>
        <p:nvSpPr>
          <p:cNvPr id="6151" name="Text Box 7"/>
          <p:cNvSpPr txBox="1">
            <a:spLocks noChangeArrowheads="1"/>
          </p:cNvSpPr>
          <p:nvPr/>
        </p:nvSpPr>
        <p:spPr bwMode="auto">
          <a:xfrm>
            <a:off x="1676400" y="6248400"/>
            <a:ext cx="6705600"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b="1" dirty="0">
                <a:solidFill>
                  <a:srgbClr val="0070C0"/>
                </a:solidFill>
              </a:rPr>
              <a:t>Weak circulation:  Deep convection in both boxes</a:t>
            </a:r>
          </a:p>
        </p:txBody>
      </p:sp>
      <p:pic>
        <p:nvPicPr>
          <p:cNvPr id="6153" name="Picture 9" descr="walker1"/>
          <p:cNvPicPr>
            <a:picLocks noGrp="1" noChangeAspect="1" noChangeArrowheads="1"/>
          </p:cNvPicPr>
          <p:nvPr>
            <p:ph idx="1"/>
          </p:nvPr>
        </p:nvPicPr>
        <p:blipFill>
          <a:blip r:embed="rId2" cstate="print"/>
          <a:srcRect/>
          <a:stretch>
            <a:fillRect/>
          </a:stretch>
        </p:blipFill>
        <p:spPr>
          <a:xfrm>
            <a:off x="2438400" y="838200"/>
            <a:ext cx="4556125" cy="5410200"/>
          </a:xfrm>
          <a:noFill/>
          <a:ln/>
        </p:spPr>
      </p:pic>
    </p:spTree>
    <p:extLst>
      <p:ext uri="{BB962C8B-B14F-4D97-AF65-F5344CB8AC3E}">
        <p14:creationId xmlns:p14="http://schemas.microsoft.com/office/powerpoint/2010/main" val="190016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1447800" y="6172200"/>
            <a:ext cx="6934200" cy="396875"/>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b="1" dirty="0">
                <a:solidFill>
                  <a:srgbClr val="0070C0"/>
                </a:solidFill>
              </a:rPr>
              <a:t>Strong circulation: Deep convection only in warm box</a:t>
            </a:r>
          </a:p>
        </p:txBody>
      </p:sp>
      <p:pic>
        <p:nvPicPr>
          <p:cNvPr id="9222" name="Picture 6" descr="walker2"/>
          <p:cNvPicPr>
            <a:picLocks noChangeAspect="1" noChangeArrowheads="1"/>
          </p:cNvPicPr>
          <p:nvPr/>
        </p:nvPicPr>
        <p:blipFill>
          <a:blip r:embed="rId2" cstate="print"/>
          <a:srcRect/>
          <a:stretch>
            <a:fillRect/>
          </a:stretch>
        </p:blipFill>
        <p:spPr bwMode="auto">
          <a:xfrm>
            <a:off x="2209800" y="228600"/>
            <a:ext cx="4876800" cy="5791200"/>
          </a:xfrm>
          <a:prstGeom prst="rect">
            <a:avLst/>
          </a:prstGeom>
          <a:noFill/>
        </p:spPr>
      </p:pic>
    </p:spTree>
    <p:extLst>
      <p:ext uri="{BB962C8B-B14F-4D97-AF65-F5344CB8AC3E}">
        <p14:creationId xmlns:p14="http://schemas.microsoft.com/office/powerpoint/2010/main" val="307908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7400"/>
            <a:ext cx="8153400" cy="3352800"/>
          </a:xfrm>
        </p:spPr>
        <p:txBody>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Explicit Simulation of Radiative-Convective Equilibrium</a:t>
            </a:r>
            <a:b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(Work of Allison Wing, and with much help from Marat Khairoutdinov)</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901466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639763"/>
            <a:ext cx="8229600" cy="552450"/>
          </a:xfrm>
        </p:spPr>
        <p:txBody>
          <a:bodyPr>
            <a:normAutofit fontScale="90000"/>
          </a:bodyPr>
          <a:lstStyle/>
          <a:p>
            <a:pPr algn="l"/>
            <a:r>
              <a:rPr lang="en-US" sz="2400" dirty="0">
                <a:solidFill>
                  <a:schemeClr val="accent2"/>
                </a:solidFill>
                <a:latin typeface="+mj-lt"/>
              </a:rPr>
              <a:t>Approach: </a:t>
            </a:r>
            <a:r>
              <a:rPr lang="en-US" sz="2400" dirty="0">
                <a:latin typeface="+mj-lt"/>
              </a:rPr>
              <a:t>Idealized modeling of convective organization in </a:t>
            </a:r>
            <a:r>
              <a:rPr lang="en-US" sz="2400" dirty="0" err="1">
                <a:latin typeface="+mj-lt"/>
              </a:rPr>
              <a:t>radiative</a:t>
            </a:r>
            <a:r>
              <a:rPr lang="en-US" sz="2400" dirty="0">
                <a:latin typeface="+mj-lt"/>
              </a:rPr>
              <a:t>-convective equilibrium using a cloud resolving model</a:t>
            </a:r>
            <a:br>
              <a:rPr lang="en-US" sz="2400" dirty="0">
                <a:latin typeface="+mj-lt"/>
              </a:rPr>
            </a:br>
            <a:endParaRPr lang="en-US" dirty="0">
              <a:latin typeface="+mj-lt"/>
            </a:endParaRPr>
          </a:p>
        </p:txBody>
      </p:sp>
      <p:sp>
        <p:nvSpPr>
          <p:cNvPr id="3" name="Text Placeholder 2"/>
          <p:cNvSpPr>
            <a:spLocks noGrp="1"/>
          </p:cNvSpPr>
          <p:nvPr>
            <p:ph sz="half" idx="4294967295"/>
          </p:nvPr>
        </p:nvSpPr>
        <p:spPr>
          <a:xfrm>
            <a:off x="5876925" y="2524125"/>
            <a:ext cx="3267075" cy="4044950"/>
          </a:xfrm>
        </p:spPr>
        <p:txBody>
          <a:bodyPr>
            <a:normAutofit fontScale="70000" lnSpcReduction="20000"/>
          </a:bodyPr>
          <a:lstStyle/>
          <a:p>
            <a:endParaRPr lang="en-US" dirty="0" smtClean="0">
              <a:latin typeface="+mn-lt"/>
            </a:endParaRPr>
          </a:p>
          <a:p>
            <a:r>
              <a:rPr lang="en-US" sz="2800" dirty="0" smtClean="0">
                <a:latin typeface="+mn-lt"/>
              </a:rPr>
              <a:t>Horizontal Resolution: 3km</a:t>
            </a:r>
          </a:p>
          <a:p>
            <a:r>
              <a:rPr lang="en-US" sz="2800" dirty="0" smtClean="0">
                <a:latin typeface="+mn-lt"/>
              </a:rPr>
              <a:t>Vertical Resolution: 64 levels</a:t>
            </a:r>
          </a:p>
          <a:p>
            <a:r>
              <a:rPr lang="en-US" sz="2800" dirty="0" smtClean="0">
                <a:latin typeface="+mn-lt"/>
              </a:rPr>
              <a:t>Periodic lateral boundaries</a:t>
            </a:r>
          </a:p>
          <a:p>
            <a:endParaRPr lang="en-US" sz="2800" dirty="0" smtClean="0">
              <a:latin typeface="+mn-lt"/>
            </a:endParaRPr>
          </a:p>
          <a:p>
            <a:r>
              <a:rPr lang="en-US" sz="2800" dirty="0" smtClean="0">
                <a:latin typeface="+mn-lt"/>
              </a:rPr>
              <a:t>Initial sounding from domain average of smaller domain run in RCE</a:t>
            </a:r>
            <a:endParaRPr lang="en-US" sz="2800" baseline="30000" dirty="0" smtClean="0">
              <a:latin typeface="+mn-lt"/>
            </a:endParaRPr>
          </a:p>
          <a:p>
            <a:endParaRPr lang="en-US" sz="2800" dirty="0" smtClean="0">
              <a:latin typeface="+mn-lt"/>
            </a:endParaRPr>
          </a:p>
          <a:p>
            <a:r>
              <a:rPr lang="en-US" sz="2800" dirty="0" smtClean="0">
                <a:latin typeface="+mn-lt"/>
              </a:rPr>
              <a:t>Fully interactive RRTM radiation and surface fluxes.</a:t>
            </a:r>
          </a:p>
          <a:p>
            <a:endParaRPr lang="en-US" sz="2800" dirty="0" smtClean="0">
              <a:latin typeface="+mn-lt"/>
            </a:endParaRPr>
          </a:p>
          <a:p>
            <a:pPr marL="0" indent="0">
              <a:buNone/>
            </a:pPr>
            <a:endParaRPr lang="en-US" dirty="0" smtClean="0">
              <a:latin typeface="+mn-lt"/>
            </a:endParaRPr>
          </a:p>
          <a:p>
            <a:endParaRPr lang="en-US" dirty="0" smtClean="0">
              <a:latin typeface="+mn-lt"/>
            </a:endParaRPr>
          </a:p>
          <a:p>
            <a:endParaRPr lang="en-US" dirty="0">
              <a:latin typeface="+mn-lt"/>
            </a:endParaRPr>
          </a:p>
        </p:txBody>
      </p:sp>
      <p:sp>
        <p:nvSpPr>
          <p:cNvPr id="5" name="Text Placeholder 2"/>
          <p:cNvSpPr txBox="1">
            <a:spLocks/>
          </p:cNvSpPr>
          <p:nvPr/>
        </p:nvSpPr>
        <p:spPr>
          <a:xfrm>
            <a:off x="457200" y="1419467"/>
            <a:ext cx="8022336" cy="685800"/>
          </a:xfrm>
          <a:prstGeom prst="rect">
            <a:avLst/>
          </a:prstGeom>
        </p:spPr>
        <p:txBody>
          <a:bodyPr vert="horz" lIns="146304" tIns="0" rIns="45720" bIns="0" rtlCol="0" anchor="t">
            <a:normAutofit/>
          </a:bodyPr>
          <a:lstStyle/>
          <a:p>
            <a:pPr>
              <a:buClr>
                <a:srgbClr val="5B9BD5"/>
              </a:buClr>
              <a:buSzPct val="80000"/>
            </a:pPr>
            <a:r>
              <a:rPr lang="en-US" sz="2000" dirty="0" smtClean="0">
                <a:solidFill>
                  <a:srgbClr val="C0504D"/>
                </a:solidFill>
              </a:rPr>
              <a:t>System for Atmospheric Modeling (SAM) of Khairoutdinov and Randall (2003)</a:t>
            </a:r>
            <a:endParaRPr lang="en-US" sz="2000" dirty="0">
              <a:solidFill>
                <a:srgbClr val="C0504D"/>
              </a:solidFill>
            </a:endParaRPr>
          </a:p>
        </p:txBody>
      </p:sp>
      <p:grpSp>
        <p:nvGrpSpPr>
          <p:cNvPr id="2" name="Group 46"/>
          <p:cNvGrpSpPr/>
          <p:nvPr/>
        </p:nvGrpSpPr>
        <p:grpSpPr>
          <a:xfrm>
            <a:off x="265508" y="1907551"/>
            <a:ext cx="6610724" cy="4779819"/>
            <a:chOff x="265508" y="1907551"/>
            <a:chExt cx="6610724" cy="4779819"/>
          </a:xfrm>
        </p:grpSpPr>
        <p:grpSp>
          <p:nvGrpSpPr>
            <p:cNvPr id="6" name="Group 38"/>
            <p:cNvGrpSpPr/>
            <p:nvPr/>
          </p:nvGrpSpPr>
          <p:grpSpPr>
            <a:xfrm>
              <a:off x="265508" y="2830881"/>
              <a:ext cx="5376670" cy="3856489"/>
              <a:chOff x="340501" y="2654745"/>
              <a:chExt cx="3827352" cy="2689573"/>
            </a:xfrm>
          </p:grpSpPr>
          <p:cxnSp>
            <p:nvCxnSpPr>
              <p:cNvPr id="37" name="Straight Connector 36"/>
              <p:cNvCxnSpPr/>
              <p:nvPr/>
            </p:nvCxnSpPr>
            <p:spPr>
              <a:xfrm>
                <a:off x="1693189" y="2786379"/>
                <a:ext cx="0" cy="1579139"/>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5" name="Parallelogram 34"/>
              <p:cNvSpPr/>
              <p:nvPr/>
            </p:nvSpPr>
            <p:spPr>
              <a:xfrm rot="10800000">
                <a:off x="1111100" y="4243267"/>
                <a:ext cx="2485552" cy="581612"/>
              </a:xfrm>
              <a:prstGeom prst="parallelogram">
                <a:avLst>
                  <a:gd name="adj" fmla="val 103171"/>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34" name="Parallelogram 33"/>
              <p:cNvSpPr/>
              <p:nvPr/>
            </p:nvSpPr>
            <p:spPr>
              <a:xfrm rot="10800000">
                <a:off x="1102289" y="2654745"/>
                <a:ext cx="2485552" cy="517520"/>
              </a:xfrm>
              <a:prstGeom prst="parallelogram">
                <a:avLst>
                  <a:gd name="adj" fmla="val 103171"/>
                </a:avLst>
              </a:prstGeom>
              <a:solidFill>
                <a:schemeClr val="tx1">
                  <a:lumMod val="50000"/>
                  <a:lumOff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grpSp>
            <p:nvGrpSpPr>
              <p:cNvPr id="8" name="Group 30"/>
              <p:cNvGrpSpPr/>
              <p:nvPr/>
            </p:nvGrpSpPr>
            <p:grpSpPr>
              <a:xfrm>
                <a:off x="340501" y="2664129"/>
                <a:ext cx="3827352" cy="2680189"/>
                <a:chOff x="340501" y="2664129"/>
                <a:chExt cx="3827352" cy="2680189"/>
              </a:xfrm>
              <a:noFill/>
            </p:grpSpPr>
            <p:grpSp>
              <p:nvGrpSpPr>
                <p:cNvPr id="11" name="Group 26"/>
                <p:cNvGrpSpPr/>
                <p:nvPr/>
              </p:nvGrpSpPr>
              <p:grpSpPr>
                <a:xfrm>
                  <a:off x="919010" y="2664129"/>
                  <a:ext cx="2771708" cy="2310857"/>
                  <a:chOff x="919010" y="2664129"/>
                  <a:chExt cx="2771708" cy="2310857"/>
                </a:xfrm>
                <a:grpFill/>
              </p:grpSpPr>
              <p:sp>
                <p:nvSpPr>
                  <p:cNvPr id="7" name="Cube 6"/>
                  <p:cNvSpPr/>
                  <p:nvPr/>
                </p:nvSpPr>
                <p:spPr>
                  <a:xfrm rot="5400000" flipH="1">
                    <a:off x="1264692" y="2501728"/>
                    <a:ext cx="2160749" cy="2485552"/>
                  </a:xfrm>
                  <a:prstGeom prst="cube">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cxnSp>
                <p:nvCxnSpPr>
                  <p:cNvPr id="9" name="Straight Arrow Connector 8"/>
                  <p:cNvCxnSpPr/>
                  <p:nvPr/>
                </p:nvCxnSpPr>
                <p:spPr>
                  <a:xfrm flipH="1" flipV="1">
                    <a:off x="919010" y="3245741"/>
                    <a:ext cx="1" cy="1579138"/>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cxnSp>
                <p:nvCxnSpPr>
                  <p:cNvPr id="10" name="Straight Arrow Connector 9"/>
                  <p:cNvCxnSpPr/>
                  <p:nvPr/>
                </p:nvCxnSpPr>
                <p:spPr>
                  <a:xfrm rot="5400000" flipH="1" flipV="1">
                    <a:off x="2061786" y="4015489"/>
                    <a:ext cx="0" cy="1918994"/>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cxnSp>
                <p:nvCxnSpPr>
                  <p:cNvPr id="12" name="Straight Arrow Connector 11"/>
                  <p:cNvCxnSpPr/>
                  <p:nvPr/>
                </p:nvCxnSpPr>
                <p:spPr>
                  <a:xfrm flipV="1">
                    <a:off x="3113005" y="4365518"/>
                    <a:ext cx="577713" cy="548908"/>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grpSp>
            <p:sp>
              <p:nvSpPr>
                <p:cNvPr id="28" name="TextBox 27"/>
                <p:cNvSpPr txBox="1"/>
                <p:nvPr/>
              </p:nvSpPr>
              <p:spPr>
                <a:xfrm>
                  <a:off x="1661833" y="4974986"/>
                  <a:ext cx="893627" cy="369332"/>
                </a:xfrm>
                <a:prstGeom prst="rect">
                  <a:avLst/>
                </a:prstGeom>
                <a:grpFill/>
              </p:spPr>
              <p:txBody>
                <a:bodyPr wrap="square" rtlCol="0">
                  <a:spAutoFit/>
                </a:bodyPr>
                <a:lstStyle/>
                <a:p>
                  <a:r>
                    <a:rPr lang="en-US" dirty="0" smtClean="0">
                      <a:solidFill>
                        <a:srgbClr val="C0504D"/>
                      </a:solidFill>
                    </a:rPr>
                    <a:t>768 km</a:t>
                  </a:r>
                  <a:endParaRPr lang="en-US" dirty="0">
                    <a:solidFill>
                      <a:srgbClr val="C0504D"/>
                    </a:solidFill>
                  </a:endParaRPr>
                </a:p>
              </p:txBody>
            </p:sp>
            <p:sp>
              <p:nvSpPr>
                <p:cNvPr id="29" name="TextBox 28"/>
                <p:cNvSpPr txBox="1"/>
                <p:nvPr/>
              </p:nvSpPr>
              <p:spPr>
                <a:xfrm>
                  <a:off x="3475105" y="4537442"/>
                  <a:ext cx="692748" cy="257578"/>
                </a:xfrm>
                <a:prstGeom prst="rect">
                  <a:avLst/>
                </a:prstGeom>
                <a:grpFill/>
              </p:spPr>
              <p:txBody>
                <a:bodyPr wrap="square" rtlCol="0">
                  <a:spAutoFit/>
                </a:bodyPr>
                <a:lstStyle/>
                <a:p>
                  <a:r>
                    <a:rPr lang="en-US" dirty="0" smtClean="0">
                      <a:solidFill>
                        <a:srgbClr val="C0504D"/>
                      </a:solidFill>
                    </a:rPr>
                    <a:t>768 km</a:t>
                  </a:r>
                  <a:endParaRPr lang="en-US" dirty="0">
                    <a:solidFill>
                      <a:srgbClr val="C0504D"/>
                    </a:solidFill>
                  </a:endParaRPr>
                </a:p>
              </p:txBody>
            </p:sp>
            <p:sp>
              <p:nvSpPr>
                <p:cNvPr id="30" name="TextBox 29"/>
                <p:cNvSpPr txBox="1"/>
                <p:nvPr/>
              </p:nvSpPr>
              <p:spPr>
                <a:xfrm>
                  <a:off x="340501" y="3848529"/>
                  <a:ext cx="893627" cy="369332"/>
                </a:xfrm>
                <a:prstGeom prst="rect">
                  <a:avLst/>
                </a:prstGeom>
                <a:grpFill/>
              </p:spPr>
              <p:txBody>
                <a:bodyPr wrap="square" rtlCol="0">
                  <a:spAutoFit/>
                </a:bodyPr>
                <a:lstStyle/>
                <a:p>
                  <a:r>
                    <a:rPr lang="en-US" dirty="0" smtClean="0">
                      <a:solidFill>
                        <a:srgbClr val="C0504D"/>
                      </a:solidFill>
                    </a:rPr>
                    <a:t>28 km</a:t>
                  </a:r>
                  <a:endParaRPr lang="en-US" dirty="0">
                    <a:solidFill>
                      <a:srgbClr val="C0504D"/>
                    </a:solidFill>
                  </a:endParaRPr>
                </a:p>
              </p:txBody>
            </p:sp>
          </p:grpSp>
          <p:sp>
            <p:nvSpPr>
              <p:cNvPr id="32" name="TextBox 31"/>
              <p:cNvSpPr txBox="1"/>
              <p:nvPr/>
            </p:nvSpPr>
            <p:spPr>
              <a:xfrm>
                <a:off x="1912327" y="2784237"/>
                <a:ext cx="810534" cy="257578"/>
              </a:xfrm>
              <a:prstGeom prst="rect">
                <a:avLst/>
              </a:prstGeom>
              <a:noFill/>
              <a:ln>
                <a:noFill/>
              </a:ln>
            </p:spPr>
            <p:txBody>
              <a:bodyPr wrap="square" rtlCol="0">
                <a:spAutoFit/>
              </a:bodyPr>
              <a:lstStyle/>
              <a:p>
                <a:r>
                  <a:rPr lang="en-US" dirty="0" smtClean="0">
                    <a:solidFill>
                      <a:prstClr val="black"/>
                    </a:solidFill>
                  </a:rPr>
                  <a:t>Rigid Lid</a:t>
                </a:r>
                <a:endParaRPr lang="en-US" dirty="0">
                  <a:solidFill>
                    <a:prstClr val="black"/>
                  </a:solidFill>
                </a:endParaRPr>
              </a:p>
            </p:txBody>
          </p:sp>
          <p:sp>
            <p:nvSpPr>
              <p:cNvPr id="38" name="TextBox 37"/>
              <p:cNvSpPr txBox="1"/>
              <p:nvPr/>
            </p:nvSpPr>
            <p:spPr>
              <a:xfrm>
                <a:off x="1883163" y="4310027"/>
                <a:ext cx="893627" cy="450761"/>
              </a:xfrm>
              <a:prstGeom prst="rect">
                <a:avLst/>
              </a:prstGeom>
              <a:noFill/>
              <a:ln>
                <a:noFill/>
              </a:ln>
            </p:spPr>
            <p:txBody>
              <a:bodyPr wrap="square" rtlCol="0">
                <a:spAutoFit/>
              </a:bodyPr>
              <a:lstStyle/>
              <a:p>
                <a:r>
                  <a:rPr lang="en-US" dirty="0" smtClean="0">
                    <a:solidFill>
                      <a:srgbClr val="FFFF00"/>
                    </a:solidFill>
                  </a:rPr>
                  <a:t>Fixed SST</a:t>
                </a:r>
              </a:p>
              <a:p>
                <a:r>
                  <a:rPr lang="en-US" dirty="0" smtClean="0">
                    <a:solidFill>
                      <a:srgbClr val="FFFF00"/>
                    </a:solidFill>
                  </a:rPr>
                  <a:t>297-312 K</a:t>
                </a:r>
                <a:endParaRPr lang="en-US" dirty="0">
                  <a:solidFill>
                    <a:srgbClr val="FFFF00"/>
                  </a:solidFill>
                </a:endParaRPr>
              </a:p>
            </p:txBody>
          </p:sp>
        </p:grpSp>
        <p:sp>
          <p:nvSpPr>
            <p:cNvPr id="45" name="Down Arrow 44"/>
            <p:cNvSpPr/>
            <p:nvPr/>
          </p:nvSpPr>
          <p:spPr>
            <a:xfrm>
              <a:off x="3677276" y="2105267"/>
              <a:ext cx="360463" cy="993847"/>
            </a:xfrm>
            <a:prstGeom prst="down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031475" y="1907551"/>
              <a:ext cx="2844757" cy="923330"/>
            </a:xfrm>
            <a:prstGeom prst="rect">
              <a:avLst/>
            </a:prstGeom>
            <a:noFill/>
          </p:spPr>
          <p:txBody>
            <a:bodyPr wrap="square" rtlCol="0">
              <a:spAutoFit/>
            </a:bodyPr>
            <a:lstStyle/>
            <a:p>
              <a:r>
                <a:rPr lang="en-US" dirty="0" smtClean="0">
                  <a:solidFill>
                    <a:prstClr val="black"/>
                  </a:solidFill>
                </a:rPr>
                <a:t>Constant solar insolation: 413.98 </a:t>
              </a:r>
              <a:r>
                <a:rPr lang="en-US" dirty="0">
                  <a:solidFill>
                    <a:prstClr val="black"/>
                  </a:solidFill>
                </a:rPr>
                <a:t>W/m</a:t>
              </a:r>
              <a:r>
                <a:rPr lang="en-US" baseline="30000" dirty="0">
                  <a:solidFill>
                    <a:prstClr val="black"/>
                  </a:solidFill>
                </a:rPr>
                <a:t>2</a:t>
              </a:r>
            </a:p>
            <a:p>
              <a:r>
                <a:rPr lang="en-US" dirty="0" smtClean="0">
                  <a:solidFill>
                    <a:prstClr val="black"/>
                  </a:solidFill>
                </a:rPr>
                <a:t> </a:t>
              </a:r>
              <a:endParaRPr lang="en-US" dirty="0">
                <a:solidFill>
                  <a:prstClr val="black"/>
                </a:solidFill>
              </a:endParaRPr>
            </a:p>
          </p:txBody>
        </p:sp>
      </p:grpSp>
    </p:spTree>
    <p:extLst>
      <p:ext uri="{BB962C8B-B14F-4D97-AF65-F5344CB8AC3E}">
        <p14:creationId xmlns:p14="http://schemas.microsoft.com/office/powerpoint/2010/main" val="31911955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1143000"/>
          </a:xfrm>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descr="TPWd1.pdf"/>
          <p:cNvPicPr>
            <a:picLocks noGrp="1" noChangeAspect="1"/>
          </p:cNvPicPr>
          <p:nvPr>
            <p:ph idx="1"/>
          </p:nvPr>
        </p:nvPicPr>
        <p:blipFill>
          <a:blip r:embed="rId3" cstate="print">
            <a:extLst>
              <a:ext uri="{28A0092B-C50C-407E-A947-70E740481C1C}">
                <a14:useLocalDpi xmlns:a14="http://schemas.microsoft.com/office/drawing/2010/main" val="0"/>
              </a:ext>
            </a:extLst>
          </a:blip>
          <a:srcRect t="-24629" b="-24629"/>
          <a:stretch>
            <a:fillRect/>
          </a:stretch>
        </p:blipFill>
        <p:spPr>
          <a:xfrm>
            <a:off x="32562" y="1109663"/>
            <a:ext cx="4559300" cy="5103812"/>
          </a:xfrm>
        </p:spPr>
      </p:pic>
      <p:pic>
        <p:nvPicPr>
          <p:cNvPr id="13" name="Picture 12" descr="TPWd10.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20072551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8504157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27183327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533158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274638"/>
            <a:ext cx="8229600" cy="1477962"/>
          </a:xfrm>
        </p:spPr>
        <p:txBody>
          <a:bodyPr/>
          <a:lstStyle/>
          <a:p>
            <a:pPr eaLnBrk="1" hangingPunct="1"/>
            <a:r>
              <a:rPr lang="en-US" sz="2800" smtClean="0"/>
              <a:t>Stefan-Boltzmann Law is the integral of the Planck function over all frequencies and all angles in a hemisphere:</a:t>
            </a:r>
          </a:p>
        </p:txBody>
      </p:sp>
      <p:graphicFrame>
        <p:nvGraphicFramePr>
          <p:cNvPr id="7170" name="Object 4"/>
          <p:cNvGraphicFramePr>
            <a:graphicFrameLocks noChangeAspect="1"/>
          </p:cNvGraphicFramePr>
          <p:nvPr/>
        </p:nvGraphicFramePr>
        <p:xfrm>
          <a:off x="1371600" y="1828800"/>
          <a:ext cx="6096000" cy="3694113"/>
        </p:xfrm>
        <a:graphic>
          <a:graphicData uri="http://schemas.openxmlformats.org/presentationml/2006/ole">
            <mc:AlternateContent xmlns:mc="http://schemas.openxmlformats.org/markup-compatibility/2006">
              <mc:Choice xmlns:v="urn:schemas-microsoft-com:vml" Requires="v">
                <p:oleObj spid="_x0000_s7189" name="Equation" r:id="rId3" imgW="1257120" imgH="761760" progId="Equation.DSMT4">
                  <p:embed/>
                </p:oleObj>
              </mc:Choice>
              <mc:Fallback>
                <p:oleObj name="Equation" r:id="rId3" imgW="1257120" imgH="7617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6096000" cy="3694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150701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170590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1456"/>
            <a:ext cx="8210549" cy="1325563"/>
          </a:xfrm>
        </p:spPr>
        <p:txBody>
          <a:bodyPr>
            <a:normAutofit/>
          </a:bodyPr>
          <a:lstStyle/>
          <a:p>
            <a:r>
              <a:rPr lang="en-US" sz="3200" dirty="0" smtClean="0">
                <a:solidFill>
                  <a:srgbClr val="0033CC"/>
                </a:solidFill>
                <a:latin typeface="Arial" pitchFamily="34" charset="0"/>
                <a:cs typeface="Arial" pitchFamily="34" charset="0"/>
              </a:rPr>
              <a:t>Surface Temperature Dependence</a:t>
            </a:r>
            <a:endParaRPr lang="en-US" sz="3200" dirty="0">
              <a:solidFill>
                <a:srgbClr val="0033CC"/>
              </a:solidFill>
              <a:latin typeface="Arial" pitchFamily="34" charset="0"/>
              <a:cs typeface="Arial" pitchFamily="34" charset="0"/>
            </a:endParaRPr>
          </a:p>
        </p:txBody>
      </p:sp>
      <p:pic>
        <p:nvPicPr>
          <p:cNvPr id="5" name="Content Placeholder 4" descr="2013MS000269-p02.pdf"/>
          <p:cNvPicPr>
            <a:picLocks noGrp="1" noChangeAspect="1"/>
          </p:cNvPicPr>
          <p:nvPr>
            <p:ph idx="1"/>
          </p:nvPr>
        </p:nvPicPr>
        <p:blipFill>
          <a:blip r:embed="rId3" cstate="print">
            <a:extLst>
              <a:ext uri="{28A0092B-C50C-407E-A947-70E740481C1C}">
                <a14:useLocalDpi xmlns:a14="http://schemas.microsoft.com/office/drawing/2010/main" val="0"/>
              </a:ext>
            </a:extLst>
          </a:blip>
          <a:srcRect t="-7507" b="-7507"/>
          <a:stretch>
            <a:fillRect/>
          </a:stretch>
        </p:blipFill>
        <p:spPr>
          <a:xfrm>
            <a:off x="457200" y="921311"/>
            <a:ext cx="8229600" cy="5103812"/>
          </a:xfrm>
        </p:spPr>
      </p:pic>
      <p:sp>
        <p:nvSpPr>
          <p:cNvPr id="6" name="Oval 5"/>
          <p:cNvSpPr/>
          <p:nvPr/>
        </p:nvSpPr>
        <p:spPr>
          <a:xfrm>
            <a:off x="7484533" y="3810000"/>
            <a:ext cx="1202267" cy="270933"/>
          </a:xfrm>
          <a:prstGeom prst="ellipse">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5317065" y="5846544"/>
            <a:ext cx="3522134" cy="646331"/>
          </a:xfrm>
          <a:prstGeom prst="rect">
            <a:avLst/>
          </a:prstGeom>
          <a:noFill/>
        </p:spPr>
        <p:txBody>
          <a:bodyPr wrap="square" rtlCol="0">
            <a:spAutoFit/>
          </a:bodyPr>
          <a:lstStyle/>
          <a:p>
            <a:r>
              <a:rPr lang="en-US" dirty="0" smtClean="0">
                <a:solidFill>
                  <a:prstClr val="black"/>
                </a:solidFill>
                <a:latin typeface="Helvetica Light"/>
                <a:cs typeface="Helvetica Light"/>
              </a:rPr>
              <a:t>Larger domain needed for high SSTs to aggregate </a:t>
            </a:r>
            <a:endParaRPr lang="en-US" dirty="0">
              <a:solidFill>
                <a:prstClr val="black"/>
              </a:solidFill>
              <a:latin typeface="Helvetica Light"/>
              <a:cs typeface="Helvetica Light"/>
            </a:endParaRPr>
          </a:p>
        </p:txBody>
      </p:sp>
      <p:cxnSp>
        <p:nvCxnSpPr>
          <p:cNvPr id="9" name="Straight Connector 8"/>
          <p:cNvCxnSpPr/>
          <p:nvPr/>
        </p:nvCxnSpPr>
        <p:spPr>
          <a:xfrm>
            <a:off x="7264400" y="2743200"/>
            <a:ext cx="157479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descr="OLR310.pdf"/>
          <p:cNvPicPr>
            <a:picLocks noChangeAspect="1"/>
          </p:cNvPicPr>
          <p:nvPr/>
        </p:nvPicPr>
        <p:blipFill rotWithShape="1">
          <a:blip r:embed="rId4" cstate="print">
            <a:extLst>
              <a:ext uri="{28A0092B-C50C-407E-A947-70E740481C1C}">
                <a14:useLocalDpi xmlns:a14="http://schemas.microsoft.com/office/drawing/2010/main" val="0"/>
              </a:ext>
            </a:extLst>
          </a:blip>
          <a:srcRect l="14976" t="27291" r="32381" b="52581"/>
          <a:stretch/>
        </p:blipFill>
        <p:spPr>
          <a:xfrm>
            <a:off x="1286225" y="1817487"/>
            <a:ext cx="6125652" cy="1243176"/>
          </a:xfrm>
          <a:prstGeom prst="rect">
            <a:avLst/>
          </a:prstGeom>
        </p:spPr>
      </p:pic>
    </p:spTree>
    <p:extLst>
      <p:ext uri="{BB962C8B-B14F-4D97-AF65-F5344CB8AC3E}">
        <p14:creationId xmlns:p14="http://schemas.microsoft.com/office/powerpoint/2010/main" val="15446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7118" y="429147"/>
            <a:ext cx="8229600" cy="552450"/>
          </a:xfrm>
        </p:spPr>
        <p:txBody>
          <a:bodyPr>
            <a:normAutofit fontScale="90000"/>
          </a:bodyPr>
          <a:lstStyle/>
          <a:p>
            <a:pPr algn="ct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Analysis of Feedback Terms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TextBox 21"/>
          <p:cNvSpPr txBox="1"/>
          <p:nvPr/>
        </p:nvSpPr>
        <p:spPr>
          <a:xfrm>
            <a:off x="305302" y="1375145"/>
            <a:ext cx="8432298" cy="175432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prstClr val="black"/>
                </a:solidFill>
              </a:rPr>
              <a:t>Framework: </a:t>
            </a:r>
            <a:r>
              <a:rPr lang="en-US" dirty="0" smtClean="0">
                <a:solidFill>
                  <a:prstClr val="black"/>
                </a:solidFill>
              </a:rPr>
              <a:t>Budget for spatial variance of column integrated </a:t>
            </a:r>
            <a:r>
              <a:rPr lang="en-US" b="1" dirty="0" smtClean="0">
                <a:solidFill>
                  <a:srgbClr val="0033CC"/>
                </a:solidFill>
              </a:rPr>
              <a:t>frozen moist static energy</a:t>
            </a:r>
          </a:p>
          <a:p>
            <a:pPr marL="285750" indent="-285750">
              <a:buFont typeface="Arial"/>
              <a:buChar char="•"/>
            </a:pPr>
            <a:r>
              <a:rPr lang="en-US" dirty="0" smtClean="0">
                <a:solidFill>
                  <a:prstClr val="black"/>
                </a:solidFill>
              </a:rPr>
              <a:t>Consider anomalies from the horizontal mean (primes)</a:t>
            </a:r>
          </a:p>
          <a:p>
            <a:pPr marL="285750" indent="-285750">
              <a:buFont typeface="Arial"/>
              <a:buChar char="•"/>
            </a:pPr>
            <a:endParaRPr lang="en-US" dirty="0" smtClean="0">
              <a:solidFill>
                <a:prstClr val="black"/>
              </a:solidFill>
            </a:endParaRP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p:txBody>
      </p:sp>
      <p:pic>
        <p:nvPicPr>
          <p:cNvPr id="24" name="Picture 23"/>
          <p:cNvPicPr>
            <a:picLocks noChangeAspect="1"/>
          </p:cNvPicPr>
          <p:nvPr/>
        </p:nvPicPr>
        <p:blipFill rotWithShape="1">
          <a:blip r:embed="rId3" cstate="print"/>
          <a:srcRect t="14654" b="16315"/>
          <a:stretch/>
        </p:blipFill>
        <p:spPr>
          <a:xfrm>
            <a:off x="927928" y="2162241"/>
            <a:ext cx="7364454" cy="734737"/>
          </a:xfrm>
          <a:prstGeom prst="rect">
            <a:avLst/>
          </a:prstGeom>
        </p:spPr>
      </p:pic>
      <p:sp>
        <p:nvSpPr>
          <p:cNvPr id="21" name="TextBox 20"/>
          <p:cNvSpPr txBox="1"/>
          <p:nvPr/>
        </p:nvSpPr>
        <p:spPr>
          <a:xfrm>
            <a:off x="305302" y="4552242"/>
            <a:ext cx="8531416" cy="156966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prstClr val="black"/>
                </a:solidFill>
              </a:rPr>
              <a:t>Feedback term: </a:t>
            </a:r>
            <a:r>
              <a:rPr lang="en-US" sz="2400" dirty="0">
                <a:solidFill>
                  <a:prstClr val="black"/>
                </a:solidFill>
              </a:rPr>
              <a:t>FMSE </a:t>
            </a:r>
            <a:r>
              <a:rPr lang="en-US" sz="2400" dirty="0" err="1">
                <a:solidFill>
                  <a:prstClr val="black"/>
                </a:solidFill>
              </a:rPr>
              <a:t>anom</a:t>
            </a:r>
            <a:r>
              <a:rPr lang="en-US" sz="2400" dirty="0">
                <a:solidFill>
                  <a:prstClr val="black"/>
                </a:solidFill>
              </a:rPr>
              <a:t> *</a:t>
            </a:r>
            <a:r>
              <a:rPr lang="en-US" sz="2400" dirty="0" smtClean="0">
                <a:solidFill>
                  <a:prstClr val="black"/>
                </a:solidFill>
              </a:rPr>
              <a:t> </a:t>
            </a:r>
            <a:r>
              <a:rPr lang="en-US" sz="2400" dirty="0" err="1">
                <a:solidFill>
                  <a:prstClr val="black"/>
                </a:solidFill>
              </a:rPr>
              <a:t>Diabatic</a:t>
            </a:r>
            <a:r>
              <a:rPr lang="en-US" sz="2400" dirty="0">
                <a:solidFill>
                  <a:prstClr val="black"/>
                </a:solidFill>
              </a:rPr>
              <a:t> term </a:t>
            </a:r>
            <a:r>
              <a:rPr lang="en-US" sz="2400" dirty="0" err="1">
                <a:solidFill>
                  <a:prstClr val="black"/>
                </a:solidFill>
              </a:rPr>
              <a:t>anom</a:t>
            </a:r>
            <a:endParaRPr lang="en-US" sz="2400" dirty="0">
              <a:solidFill>
                <a:prstClr val="black"/>
              </a:solidFill>
            </a:endParaRPr>
          </a:p>
          <a:p>
            <a:endParaRPr lang="en-US" sz="2400" dirty="0">
              <a:solidFill>
                <a:prstClr val="black"/>
              </a:solidFill>
            </a:endParaRPr>
          </a:p>
          <a:p>
            <a:r>
              <a:rPr lang="en-US" sz="2400" dirty="0" smtClean="0">
                <a:solidFill>
                  <a:prstClr val="black"/>
                </a:solidFill>
              </a:rPr>
              <a:t>Positive </a:t>
            </a:r>
            <a:r>
              <a:rPr lang="en-US" sz="2400" dirty="0">
                <a:solidFill>
                  <a:prstClr val="black"/>
                </a:solidFill>
              </a:rPr>
              <a:t>Feedback: Process increases FMSE of already moist </a:t>
            </a:r>
            <a:r>
              <a:rPr lang="en-US" sz="2400" dirty="0" smtClean="0">
                <a:solidFill>
                  <a:prstClr val="black"/>
                </a:solidFill>
              </a:rPr>
              <a:t>region</a:t>
            </a:r>
            <a:endParaRPr lang="en-US" sz="2400" dirty="0">
              <a:solidFill>
                <a:prstClr val="black"/>
              </a:solidFill>
            </a:endParaRPr>
          </a:p>
          <a:p>
            <a:r>
              <a:rPr lang="en-US" sz="2400" dirty="0">
                <a:solidFill>
                  <a:prstClr val="black"/>
                </a:solidFill>
              </a:rPr>
              <a:t>Negative Feedback: Process decreases FMSE of moist </a:t>
            </a:r>
            <a:r>
              <a:rPr lang="en-US" sz="2400" dirty="0" smtClean="0">
                <a:solidFill>
                  <a:prstClr val="black"/>
                </a:solidFill>
              </a:rPr>
              <a:t>region</a:t>
            </a:r>
            <a:endParaRPr lang="en-US" sz="2400" dirty="0">
              <a:solidFill>
                <a:prstClr val="black"/>
              </a:solidFill>
            </a:endParaRPr>
          </a:p>
        </p:txBody>
      </p:sp>
    </p:spTree>
    <p:extLst>
      <p:ext uri="{BB962C8B-B14F-4D97-AF65-F5344CB8AC3E}">
        <p14:creationId xmlns:p14="http://schemas.microsoft.com/office/powerpoint/2010/main" val="29410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301199" y="1188034"/>
            <a:ext cx="5937751" cy="4930001"/>
          </a:xfrm>
          <a:prstGeom prst="rect">
            <a:avLst/>
          </a:prstGeom>
        </p:spPr>
      </p:pic>
      <p:grpSp>
        <p:nvGrpSpPr>
          <p:cNvPr id="5" name="Group 7"/>
          <p:cNvGrpSpPr/>
          <p:nvPr/>
        </p:nvGrpSpPr>
        <p:grpSpPr>
          <a:xfrm>
            <a:off x="1580136" y="5697180"/>
            <a:ext cx="5940546" cy="522203"/>
            <a:chOff x="330279" y="6162204"/>
            <a:chExt cx="4294633" cy="522203"/>
          </a:xfrm>
        </p:grpSpPr>
        <p:grpSp>
          <p:nvGrpSpPr>
            <p:cNvPr id="6" name="Group 10"/>
            <p:cNvGrpSpPr/>
            <p:nvPr/>
          </p:nvGrpSpPr>
          <p:grpSpPr>
            <a:xfrm>
              <a:off x="539552" y="6309320"/>
              <a:ext cx="3429000" cy="369332"/>
              <a:chOff x="685800" y="6324600"/>
              <a:chExt cx="3429000" cy="369332"/>
            </a:xfrm>
          </p:grpSpPr>
          <p:sp>
            <p:nvSpPr>
              <p:cNvPr id="17" name="TextBox 16"/>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18" name="TextBox 17"/>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19" name="Straight Arrow Connector 18"/>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7" name="Group 12"/>
            <p:cNvGrpSpPr/>
            <p:nvPr/>
          </p:nvGrpSpPr>
          <p:grpSpPr>
            <a:xfrm>
              <a:off x="539553" y="6205101"/>
              <a:ext cx="3967190" cy="369332"/>
              <a:chOff x="857620" y="6324600"/>
              <a:chExt cx="3257180" cy="369332"/>
            </a:xfrm>
            <a:noFill/>
          </p:grpSpPr>
          <p:sp>
            <p:nvSpPr>
              <p:cNvPr id="14" name="TextBox 13"/>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15" name="TextBox 14"/>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16" name="Straight Arrow Connector 15"/>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609600"/>
            <a:ext cx="8229600" cy="552450"/>
          </a:xfrm>
        </p:spPr>
        <p:txBody>
          <a:bodyPr>
            <a:normAutofit fontScale="90000"/>
          </a:bodyPr>
          <a:lstStyle/>
          <a:p>
            <a:pPr algn="ctr"/>
            <a:r>
              <a:rPr lang="en-US" sz="3600" dirty="0" smtClean="0">
                <a:solidFill>
                  <a:srgbClr val="0033CC"/>
                </a:solidFill>
                <a:latin typeface="Arial" panose="020B0604020202020204" pitchFamily="34" charset="0"/>
                <a:cs typeface="Arial" pitchFamily="34" charset="0"/>
              </a:rPr>
              <a:t>Total Diabatic Feedback Term</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cstate="print"/>
          <a:srcRect t="14654" b="16315"/>
          <a:stretch/>
        </p:blipFill>
        <p:spPr>
          <a:xfrm>
            <a:off x="3804572" y="6325296"/>
            <a:ext cx="5339428" cy="532704"/>
          </a:xfrm>
          <a:prstGeom prst="rect">
            <a:avLst/>
          </a:prstGeom>
        </p:spPr>
      </p:pic>
      <p:sp>
        <p:nvSpPr>
          <p:cNvPr id="3" name="Rectangle 2"/>
          <p:cNvSpPr/>
          <p:nvPr/>
        </p:nvSpPr>
        <p:spPr>
          <a:xfrm>
            <a:off x="4716254" y="6340502"/>
            <a:ext cx="3407032"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7620000" y="3200400"/>
            <a:ext cx="1295400" cy="369332"/>
          </a:xfrm>
          <a:prstGeom prst="rect">
            <a:avLst/>
          </a:prstGeom>
          <a:noFill/>
        </p:spPr>
        <p:txBody>
          <a:bodyPr wrap="square" rtlCol="0">
            <a:spAutoFit/>
          </a:bodyPr>
          <a:lstStyle/>
          <a:p>
            <a:pPr algn="ctr"/>
            <a:r>
              <a:rPr lang="en-US" dirty="0" smtClean="0">
                <a:solidFill>
                  <a:prstClr val="black"/>
                </a:solidFill>
              </a:rPr>
              <a:t>Black line: </a:t>
            </a:r>
            <a:endParaRPr lang="en-US" i="1" dirty="0">
              <a:solidFill>
                <a:prstClr val="black"/>
              </a:solidFill>
            </a:endParaRPr>
          </a:p>
        </p:txBody>
      </p:sp>
      <p:graphicFrame>
        <p:nvGraphicFramePr>
          <p:cNvPr id="9" name="Object 8"/>
          <p:cNvGraphicFramePr>
            <a:graphicFrameLocks noChangeAspect="1"/>
          </p:cNvGraphicFramePr>
          <p:nvPr>
            <p:extLst/>
          </p:nvPr>
        </p:nvGraphicFramePr>
        <p:xfrm>
          <a:off x="7843520" y="3584937"/>
          <a:ext cx="767080" cy="420657"/>
        </p:xfrm>
        <a:graphic>
          <a:graphicData uri="http://schemas.openxmlformats.org/presentationml/2006/ole">
            <mc:AlternateContent xmlns:mc="http://schemas.openxmlformats.org/markup-compatibility/2006">
              <mc:Choice xmlns:v="urn:schemas-microsoft-com:vml" Requires="v">
                <p:oleObj spid="_x0000_s35848" name="Equation" r:id="rId6" imgW="393480" imgH="215640" progId="Equation.DSMT4">
                  <p:embed/>
                </p:oleObj>
              </mc:Choice>
              <mc:Fallback>
                <p:oleObj name="Equation" r:id="rId6" imgW="393480" imgH="215640" progId="Equation.DSMT4">
                  <p:embed/>
                  <p:pic>
                    <p:nvPicPr>
                      <p:cNvPr id="0" name=""/>
                      <p:cNvPicPr/>
                      <p:nvPr/>
                    </p:nvPicPr>
                    <p:blipFill>
                      <a:blip r:embed="rId7"/>
                      <a:stretch>
                        <a:fillRect/>
                      </a:stretch>
                    </p:blipFill>
                    <p:spPr>
                      <a:xfrm>
                        <a:off x="7843520" y="3584937"/>
                        <a:ext cx="767080" cy="420657"/>
                      </a:xfrm>
                      <a:prstGeom prst="rect">
                        <a:avLst/>
                      </a:prstGeom>
                    </p:spPr>
                  </p:pic>
                </p:oleObj>
              </mc:Fallback>
            </mc:AlternateContent>
          </a:graphicData>
        </a:graphic>
      </p:graphicFrame>
      <p:sp>
        <p:nvSpPr>
          <p:cNvPr id="11" name="TextBox 10"/>
          <p:cNvSpPr txBox="1"/>
          <p:nvPr/>
        </p:nvSpPr>
        <p:spPr>
          <a:xfrm>
            <a:off x="7116792" y="609600"/>
            <a:ext cx="1923691" cy="584775"/>
          </a:xfrm>
          <a:prstGeom prst="rect">
            <a:avLst/>
          </a:prstGeom>
          <a:no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All terms normalized by </a:t>
            </a:r>
          </a:p>
        </p:txBody>
      </p:sp>
      <p:graphicFrame>
        <p:nvGraphicFramePr>
          <p:cNvPr id="13" name="Object 12"/>
          <p:cNvGraphicFramePr>
            <a:graphicFrameLocks noChangeAspect="1"/>
          </p:cNvGraphicFramePr>
          <p:nvPr>
            <p:extLst/>
          </p:nvPr>
        </p:nvGraphicFramePr>
        <p:xfrm>
          <a:off x="7620000" y="1265235"/>
          <a:ext cx="867248" cy="365157"/>
        </p:xfrm>
        <a:graphic>
          <a:graphicData uri="http://schemas.openxmlformats.org/presentationml/2006/ole">
            <mc:AlternateContent xmlns:mc="http://schemas.openxmlformats.org/markup-compatibility/2006">
              <mc:Choice xmlns:v="urn:schemas-microsoft-com:vml" Requires="v">
                <p:oleObj spid="_x0000_s35849" name="Equation" r:id="rId8" imgW="482400" imgH="203040" progId="Equation.DSMT4">
                  <p:embed/>
                </p:oleObj>
              </mc:Choice>
              <mc:Fallback>
                <p:oleObj name="Equation" r:id="rId8" imgW="482400" imgH="203040" progId="Equation.DSMT4">
                  <p:embed/>
                  <p:pic>
                    <p:nvPicPr>
                      <p:cNvPr id="0" name=""/>
                      <p:cNvPicPr/>
                      <p:nvPr/>
                    </p:nvPicPr>
                    <p:blipFill>
                      <a:blip r:embed="rId9"/>
                      <a:stretch>
                        <a:fillRect/>
                      </a:stretch>
                    </p:blipFill>
                    <p:spPr>
                      <a:xfrm>
                        <a:off x="7620000" y="1265235"/>
                        <a:ext cx="867248" cy="365157"/>
                      </a:xfrm>
                      <a:prstGeom prst="rect">
                        <a:avLst/>
                      </a:prstGeom>
                    </p:spPr>
                  </p:pic>
                </p:oleObj>
              </mc:Fallback>
            </mc:AlternateContent>
          </a:graphicData>
        </a:graphic>
      </p:graphicFrame>
    </p:spTree>
    <p:extLst>
      <p:ext uri="{BB962C8B-B14F-4D97-AF65-F5344CB8AC3E}">
        <p14:creationId xmlns:p14="http://schemas.microsoft.com/office/powerpoint/2010/main" val="20612937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84196" y="1174235"/>
            <a:ext cx="6024751" cy="4913001"/>
          </a:xfrm>
          <a:prstGeom prst="rect">
            <a:avLst/>
          </a:prstGeom>
        </p:spPr>
      </p:pic>
      <p:sp>
        <p:nvSpPr>
          <p:cNvPr id="2" name="Title 1"/>
          <p:cNvSpPr>
            <a:spLocks noGrp="1"/>
          </p:cNvSpPr>
          <p:nvPr>
            <p:ph type="title" idx="4294967295"/>
          </p:nvPr>
        </p:nvSpPr>
        <p:spPr>
          <a:xfrm>
            <a:off x="245109" y="621785"/>
            <a:ext cx="8610600" cy="552450"/>
          </a:xfrm>
        </p:spPr>
        <p:txBody>
          <a:bodyPr>
            <a:noAutofit/>
          </a:bodyPr>
          <a:lstStyle/>
          <a:p>
            <a:pPr algn="ctr"/>
            <a:r>
              <a:rPr lang="en-US" sz="3200" dirty="0" smtClean="0">
                <a:solidFill>
                  <a:srgbClr val="0033CC"/>
                </a:solidFill>
                <a:latin typeface="Arial" pitchFamily="34" charset="0"/>
                <a:cs typeface="Arial" pitchFamily="34" charset="0"/>
              </a:rPr>
              <a:t>Column Shortwave Flux Convergence</a:t>
            </a:r>
            <a:endParaRPr lang="en-US" sz="3200" dirty="0">
              <a:solidFill>
                <a:srgbClr val="0033CC"/>
              </a:solidFill>
              <a:latin typeface="Arial" pitchFamily="34" charset="0"/>
              <a:cs typeface="Arial" pitchFamily="34" charset="0"/>
            </a:endParaRPr>
          </a:p>
        </p:txBody>
      </p:sp>
      <p:grpSp>
        <p:nvGrpSpPr>
          <p:cNvPr id="3" name="Group 20"/>
          <p:cNvGrpSpPr/>
          <p:nvPr/>
        </p:nvGrpSpPr>
        <p:grpSpPr>
          <a:xfrm>
            <a:off x="1580136" y="5676579"/>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6252028" y="6340502"/>
            <a:ext cx="879193"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8127391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79453" y="1150381"/>
            <a:ext cx="5872501" cy="4833667"/>
          </a:xfrm>
          <a:prstGeom prst="rect">
            <a:avLst/>
          </a:prstGeom>
        </p:spPr>
      </p:pic>
      <p:sp>
        <p:nvSpPr>
          <p:cNvPr id="2" name="Title 1"/>
          <p:cNvSpPr>
            <a:spLocks noGrp="1"/>
          </p:cNvSpPr>
          <p:nvPr>
            <p:ph type="title" idx="4294967295"/>
          </p:nvPr>
        </p:nvSpPr>
        <p:spPr>
          <a:xfrm>
            <a:off x="0" y="493713"/>
            <a:ext cx="9144000" cy="552450"/>
          </a:xfrm>
        </p:spPr>
        <p:txBody>
          <a:bodyPr>
            <a:noAutofit/>
          </a:bodyPr>
          <a:lstStyle/>
          <a:p>
            <a:pPr algn="ctr"/>
            <a:r>
              <a:rPr lang="en-US" sz="3200" dirty="0" smtClean="0">
                <a:solidFill>
                  <a:srgbClr val="0033CC"/>
                </a:solidFill>
                <a:latin typeface="Arial" pitchFamily="34" charset="0"/>
                <a:cs typeface="Arial" pitchFamily="34" charset="0"/>
              </a:rPr>
              <a:t>Column </a:t>
            </a:r>
            <a:r>
              <a:rPr lang="en-US" sz="3200" dirty="0" err="1" smtClean="0">
                <a:solidFill>
                  <a:srgbClr val="0033CC"/>
                </a:solidFill>
                <a:latin typeface="Arial" pitchFamily="34" charset="0"/>
                <a:cs typeface="Arial" pitchFamily="34" charset="0"/>
              </a:rPr>
              <a:t>Longwave</a:t>
            </a:r>
            <a:r>
              <a:rPr lang="en-US" sz="3200" dirty="0" smtClean="0">
                <a:solidFill>
                  <a:srgbClr val="0033CC"/>
                </a:solidFill>
                <a:latin typeface="Arial" pitchFamily="34" charset="0"/>
                <a:cs typeface="Arial" pitchFamily="34" charset="0"/>
              </a:rPr>
              <a:t> Flux Convergence</a:t>
            </a:r>
            <a:endParaRPr lang="en-US" sz="3200" dirty="0">
              <a:solidFill>
                <a:srgbClr val="0033CC"/>
              </a:solidFill>
              <a:latin typeface="Arial" pitchFamily="34" charset="0"/>
              <a:cs typeface="Arial" pitchFamily="34" charset="0"/>
            </a:endParaRPr>
          </a:p>
        </p:txBody>
      </p:sp>
      <p:grpSp>
        <p:nvGrpSpPr>
          <p:cNvPr id="3" name="Group 20"/>
          <p:cNvGrpSpPr/>
          <p:nvPr/>
        </p:nvGrpSpPr>
        <p:grpSpPr>
          <a:xfrm>
            <a:off x="1580136" y="5620609"/>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7131221" y="6376556"/>
            <a:ext cx="879193"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9108236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39763"/>
            <a:ext cx="8229600" cy="552450"/>
          </a:xfrm>
        </p:spPr>
        <p:txBody>
          <a:bodyPr>
            <a:normAutofit fontScale="90000"/>
          </a:bodyPr>
          <a:lstStyle/>
          <a:p>
            <a:pPr algn="ctr"/>
            <a:r>
              <a:rPr lang="en-US" sz="3600" dirty="0" smtClean="0">
                <a:solidFill>
                  <a:srgbClr val="0033CC"/>
                </a:solidFill>
                <a:latin typeface="Arial" pitchFamily="34" charset="0"/>
                <a:cs typeface="Arial" pitchFamily="34" charset="0"/>
              </a:rPr>
              <a:t>Surface Enthalpy Flux Partitioning</a:t>
            </a:r>
            <a:endParaRPr lang="en-US" sz="3600" dirty="0">
              <a:solidFill>
                <a:srgbClr val="0033CC"/>
              </a:solidFill>
              <a:latin typeface="Arial" pitchFamily="34" charset="0"/>
              <a:cs typeface="Arial" pitchFamily="34" charset="0"/>
            </a:endParaRPr>
          </a:p>
        </p:txBody>
      </p:sp>
      <p:sp>
        <p:nvSpPr>
          <p:cNvPr id="3" name="Content Placeholder 2"/>
          <p:cNvSpPr>
            <a:spLocks noGrp="1"/>
          </p:cNvSpPr>
          <p:nvPr>
            <p:ph idx="4294967295"/>
          </p:nvPr>
        </p:nvSpPr>
        <p:spPr>
          <a:xfrm>
            <a:off x="4003675" y="4032250"/>
            <a:ext cx="5140325" cy="2054225"/>
          </a:xfrm>
        </p:spPr>
        <p:txBody>
          <a:bodyPr>
            <a:normAutofit/>
          </a:bodyPr>
          <a:lstStyle/>
          <a:p>
            <a:r>
              <a:rPr lang="en-US" dirty="0">
                <a:latin typeface="+mn-lt"/>
              </a:rPr>
              <a:t>Partition surface enthalpy flux anomalies into </a:t>
            </a:r>
          </a:p>
          <a:p>
            <a:pPr lvl="1"/>
            <a:r>
              <a:rPr lang="en-US" dirty="0">
                <a:latin typeface="+mn-lt"/>
              </a:rPr>
              <a:t>part due to </a:t>
            </a:r>
            <a:r>
              <a:rPr lang="en-US" dirty="0" smtClean="0">
                <a:latin typeface="+mn-lt"/>
              </a:rPr>
              <a:t>U’</a:t>
            </a:r>
            <a:endParaRPr lang="en-US" dirty="0">
              <a:latin typeface="+mn-lt"/>
            </a:endParaRPr>
          </a:p>
          <a:p>
            <a:pPr lvl="1"/>
            <a:r>
              <a:rPr lang="en-US" dirty="0">
                <a:latin typeface="+mn-lt"/>
              </a:rPr>
              <a:t>part due to </a:t>
            </a:r>
            <a:r>
              <a:rPr lang="en-US" dirty="0" err="1" smtClean="0">
                <a:latin typeface="+mn-lt"/>
              </a:rPr>
              <a:t>Δq</a:t>
            </a:r>
            <a:r>
              <a:rPr lang="en-US" dirty="0" smtClean="0">
                <a:latin typeface="+mn-lt"/>
              </a:rPr>
              <a:t>’ or ΔT’</a:t>
            </a:r>
          </a:p>
          <a:p>
            <a:pPr lvl="1"/>
            <a:r>
              <a:rPr lang="en-US" dirty="0" smtClean="0">
                <a:latin typeface="+mn-lt"/>
              </a:rPr>
              <a:t>part </a:t>
            </a:r>
            <a:r>
              <a:rPr lang="en-US" dirty="0">
                <a:latin typeface="+mn-lt"/>
              </a:rPr>
              <a:t>due </a:t>
            </a:r>
            <a:r>
              <a:rPr lang="en-US" dirty="0" smtClean="0">
                <a:latin typeface="+mn-lt"/>
              </a:rPr>
              <a:t>to </a:t>
            </a:r>
            <a:r>
              <a:rPr lang="en-US" sz="1800" dirty="0" err="1" smtClean="0"/>
              <a:t>U’</a:t>
            </a:r>
            <a:r>
              <a:rPr lang="en-US" dirty="0" err="1" smtClean="0"/>
              <a:t>Δq</a:t>
            </a:r>
            <a:r>
              <a:rPr lang="en-US" dirty="0"/>
              <a:t>’ </a:t>
            </a:r>
            <a:r>
              <a:rPr lang="en-US" dirty="0" smtClean="0"/>
              <a:t>or U’ΔT’ </a:t>
            </a:r>
            <a:endParaRPr lang="en-US" dirty="0"/>
          </a:p>
          <a:p>
            <a:pPr lvl="1"/>
            <a:endParaRPr lang="en-US" dirty="0">
              <a:latin typeface="+mn-lt"/>
            </a:endParaRPr>
          </a:p>
          <a:p>
            <a:endParaRPr lang="en-US" dirty="0" smtClean="0">
              <a:latin typeface="+mn-lt"/>
            </a:endParaRPr>
          </a:p>
          <a:p>
            <a:pPr lvl="1"/>
            <a:endParaRPr lang="en-US" dirty="0" smtClean="0">
              <a:latin typeface="+mn-lt"/>
            </a:endParaRPr>
          </a:p>
          <a:p>
            <a:pPr lvl="1"/>
            <a:endParaRPr lang="en-US" dirty="0">
              <a:latin typeface="+mn-lt"/>
            </a:endParaRPr>
          </a:p>
        </p:txBody>
      </p:sp>
      <p:pic>
        <p:nvPicPr>
          <p:cNvPr id="9" name="Picture 8"/>
          <p:cNvPicPr>
            <a:picLocks noChangeAspect="1"/>
          </p:cNvPicPr>
          <p:nvPr/>
        </p:nvPicPr>
        <p:blipFill>
          <a:blip r:embed="rId3" cstate="print"/>
          <a:stretch>
            <a:fillRect/>
          </a:stretch>
        </p:blipFill>
        <p:spPr>
          <a:xfrm>
            <a:off x="2681373" y="1827412"/>
            <a:ext cx="3619500" cy="1460500"/>
          </a:xfrm>
          <a:prstGeom prst="rect">
            <a:avLst/>
          </a:prstGeom>
        </p:spPr>
      </p:pic>
    </p:spTree>
    <p:extLst>
      <p:ext uri="{BB962C8B-B14F-4D97-AF65-F5344CB8AC3E}">
        <p14:creationId xmlns:p14="http://schemas.microsoft.com/office/powerpoint/2010/main" val="34349865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80224" y="1082749"/>
            <a:ext cx="6177001" cy="4930001"/>
          </a:xfrm>
          <a:prstGeom prst="rect">
            <a:avLst/>
          </a:prstGeom>
        </p:spPr>
      </p:pic>
      <p:grpSp>
        <p:nvGrpSpPr>
          <p:cNvPr id="3" name="Group 20"/>
          <p:cNvGrpSpPr/>
          <p:nvPr/>
        </p:nvGrpSpPr>
        <p:grpSpPr>
          <a:xfrm>
            <a:off x="1580136" y="5600521"/>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495300"/>
            <a:ext cx="8229600" cy="552450"/>
          </a:xfrm>
        </p:spPr>
        <p:txBody>
          <a:bodyPr/>
          <a:lstStyle/>
          <a:p>
            <a:pPr algn="ctr"/>
            <a:r>
              <a:rPr lang="en-US" sz="3200" dirty="0" smtClean="0">
                <a:solidFill>
                  <a:srgbClr val="0033CC"/>
                </a:solidFill>
                <a:latin typeface="Arial" pitchFamily="34" charset="0"/>
                <a:cs typeface="Arial" pitchFamily="34" charset="0"/>
              </a:rPr>
              <a:t>Surface Flux – Wind Feedback Term</a:t>
            </a:r>
            <a:endParaRPr lang="en-US" sz="32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20428315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2803" y="1120257"/>
            <a:ext cx="6046501" cy="4941334"/>
          </a:xfrm>
          <a:prstGeom prst="rect">
            <a:avLst/>
          </a:prstGeom>
        </p:spPr>
      </p:pic>
      <p:sp>
        <p:nvSpPr>
          <p:cNvPr id="2" name="Title 1"/>
          <p:cNvSpPr>
            <a:spLocks noGrp="1"/>
          </p:cNvSpPr>
          <p:nvPr>
            <p:ph type="title" idx="4294967295"/>
          </p:nvPr>
        </p:nvSpPr>
        <p:spPr>
          <a:xfrm>
            <a:off x="914400" y="381000"/>
            <a:ext cx="8229600" cy="552450"/>
          </a:xfrm>
        </p:spPr>
        <p:txBody>
          <a:bodyPr/>
          <a:lstStyle/>
          <a:p>
            <a:r>
              <a:rPr lang="en-US" sz="2400" dirty="0" smtClean="0">
                <a:solidFill>
                  <a:srgbClr val="0033CC"/>
                </a:solidFill>
                <a:latin typeface="Arial" pitchFamily="34" charset="0"/>
                <a:cs typeface="Arial" pitchFamily="34" charset="0"/>
              </a:rPr>
              <a:t>Surface Flux –Air-Sea Disequilibrium Feedback Term</a:t>
            </a:r>
            <a:endParaRPr lang="en-US" sz="2400" dirty="0">
              <a:solidFill>
                <a:srgbClr val="0033CC"/>
              </a:solidFill>
              <a:latin typeface="Arial" pitchFamily="34" charset="0"/>
              <a:cs typeface="Arial" pitchFamily="34" charset="0"/>
            </a:endParaRPr>
          </a:p>
        </p:txBody>
      </p:sp>
      <p:grpSp>
        <p:nvGrpSpPr>
          <p:cNvPr id="3" name="Group 20"/>
          <p:cNvGrpSpPr/>
          <p:nvPr/>
        </p:nvGrpSpPr>
        <p:grpSpPr>
          <a:xfrm>
            <a:off x="1580136" y="5649362"/>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3508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8337" y="1096616"/>
            <a:ext cx="6198751" cy="4969667"/>
          </a:xfrm>
          <a:prstGeom prst="rect">
            <a:avLst/>
          </a:prstGeom>
        </p:spPr>
      </p:pic>
      <p:grpSp>
        <p:nvGrpSpPr>
          <p:cNvPr id="3" name="Group 21"/>
          <p:cNvGrpSpPr/>
          <p:nvPr/>
        </p:nvGrpSpPr>
        <p:grpSpPr>
          <a:xfrm>
            <a:off x="1580136" y="5633236"/>
            <a:ext cx="5940546" cy="522203"/>
            <a:chOff x="330279" y="6162204"/>
            <a:chExt cx="4294633" cy="522203"/>
          </a:xfrm>
        </p:grpSpPr>
        <p:grpSp>
          <p:nvGrpSpPr>
            <p:cNvPr id="5" name="Group 22"/>
            <p:cNvGrpSpPr/>
            <p:nvPr/>
          </p:nvGrpSpPr>
          <p:grpSpPr>
            <a:xfrm>
              <a:off x="539552" y="6309320"/>
              <a:ext cx="3429000" cy="369332"/>
              <a:chOff x="685800" y="6324600"/>
              <a:chExt cx="3429000" cy="369332"/>
            </a:xfrm>
          </p:grpSpPr>
          <p:sp>
            <p:nvSpPr>
              <p:cNvPr id="29" name="TextBox 28"/>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30" name="TextBox 29"/>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1" name="Straight Arrow Connector 30"/>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4"/>
            <p:cNvGrpSpPr/>
            <p:nvPr/>
          </p:nvGrpSpPr>
          <p:grpSpPr>
            <a:xfrm>
              <a:off x="539553" y="6205101"/>
              <a:ext cx="3967190" cy="369332"/>
              <a:chOff x="857620" y="6324600"/>
              <a:chExt cx="3257180" cy="369332"/>
            </a:xfrm>
            <a:noFill/>
          </p:grpSpPr>
          <p:sp>
            <p:nvSpPr>
              <p:cNvPr id="26" name="TextBox 25"/>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7" name="TextBox 26"/>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8" name="Straight Arrow Connector 27"/>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435609" y="439947"/>
            <a:ext cx="8229600" cy="552450"/>
          </a:xfrm>
        </p:spPr>
        <p:txBody>
          <a:bodyPr/>
          <a:lstStyle/>
          <a:p>
            <a:pPr algn="ctr"/>
            <a:r>
              <a:rPr lang="en-US" sz="3200" dirty="0" smtClean="0">
                <a:solidFill>
                  <a:srgbClr val="0033CC"/>
                </a:solidFill>
                <a:latin typeface="Arial" pitchFamily="34" charset="0"/>
                <a:cs typeface="Arial" pitchFamily="34" charset="0"/>
              </a:rPr>
              <a:t>Total Surface Flux Feedback Term</a:t>
            </a:r>
            <a:endParaRPr lang="en-US" sz="3200" dirty="0">
              <a:solidFill>
                <a:srgbClr val="0033CC"/>
              </a:solidFill>
              <a:latin typeface="Arial" pitchFamily="34" charset="0"/>
              <a:cs typeface="Arial" pitchFamily="34" charset="0"/>
            </a:endParaRPr>
          </a:p>
        </p:txBody>
      </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4688961" y="6376556"/>
            <a:ext cx="1416536"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778648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mtClean="0"/>
              <a:t>Absorption and Emission in a Gas:</a:t>
            </a:r>
          </a:p>
        </p:txBody>
      </p:sp>
      <p:graphicFrame>
        <p:nvGraphicFramePr>
          <p:cNvPr id="8194" name="Object 3"/>
          <p:cNvGraphicFramePr>
            <a:graphicFrameLocks noChangeAspect="1"/>
          </p:cNvGraphicFramePr>
          <p:nvPr/>
        </p:nvGraphicFramePr>
        <p:xfrm>
          <a:off x="533400" y="1828800"/>
          <a:ext cx="8235950" cy="1273175"/>
        </p:xfrm>
        <a:graphic>
          <a:graphicData uri="http://schemas.openxmlformats.org/presentationml/2006/ole">
            <mc:AlternateContent xmlns:mc="http://schemas.openxmlformats.org/markup-compatibility/2006">
              <mc:Choice xmlns:v="urn:schemas-microsoft-com:vml" Requires="v">
                <p:oleObj spid="_x0000_s8213" name="Equation" r:id="rId3" imgW="2958840" imgH="457200" progId="Equation.DSMT4">
                  <p:embed/>
                </p:oleObj>
              </mc:Choice>
              <mc:Fallback>
                <p:oleObj name="Equation" r:id="rId3" imgW="295884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28800"/>
                        <a:ext cx="8235950"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Text Box 4"/>
          <p:cNvSpPr txBox="1">
            <a:spLocks noChangeArrowheads="1"/>
          </p:cNvSpPr>
          <p:nvPr/>
        </p:nvSpPr>
        <p:spPr bwMode="auto">
          <a:xfrm>
            <a:off x="609600" y="5486400"/>
            <a:ext cx="75438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Molecules have additional energy levels:</a:t>
            </a:r>
          </a:p>
        </p:txBody>
      </p:sp>
      <p:sp>
        <p:nvSpPr>
          <p:cNvPr id="8197" name="Text Box 5"/>
          <p:cNvSpPr txBox="1">
            <a:spLocks noChangeArrowheads="1"/>
          </p:cNvSpPr>
          <p:nvPr/>
        </p:nvSpPr>
        <p:spPr bwMode="auto">
          <a:xfrm>
            <a:off x="517525" y="3389313"/>
            <a:ext cx="4968875" cy="366712"/>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endParaRPr>
          </a:p>
        </p:txBody>
      </p:sp>
      <p:sp>
        <p:nvSpPr>
          <p:cNvPr id="8198" name="Text Box 6"/>
          <p:cNvSpPr txBox="1">
            <a:spLocks noChangeArrowheads="1"/>
          </p:cNvSpPr>
          <p:nvPr/>
        </p:nvSpPr>
        <p:spPr bwMode="auto">
          <a:xfrm>
            <a:off x="609600" y="3581400"/>
            <a:ext cx="7239000" cy="1373188"/>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rPr>
              <a:t>	An isolated atom can absorb only those photons whose energy is equal to the difference between two atomic energy levels</a:t>
            </a:r>
          </a:p>
        </p:txBody>
      </p:sp>
    </p:spTree>
    <p:extLst>
      <p:ext uri="{BB962C8B-B14F-4D97-AF65-F5344CB8AC3E}">
        <p14:creationId xmlns:p14="http://schemas.microsoft.com/office/powerpoint/2010/main" val="36446482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6602" y="1366317"/>
            <a:ext cx="6046501" cy="4856334"/>
          </a:xfrm>
          <a:prstGeom prst="rect">
            <a:avLst/>
          </a:prstGeom>
        </p:spPr>
      </p:pic>
      <p:sp>
        <p:nvSpPr>
          <p:cNvPr id="2" name="Title 1"/>
          <p:cNvSpPr>
            <a:spLocks noGrp="1"/>
          </p:cNvSpPr>
          <p:nvPr>
            <p:ph type="title"/>
          </p:nvPr>
        </p:nvSpPr>
        <p:spPr>
          <a:xfrm>
            <a:off x="628650" y="365127"/>
            <a:ext cx="7886700" cy="854074"/>
          </a:xfrm>
        </p:spPr>
        <p:txBody>
          <a:bodyPr/>
          <a:lstStyle/>
          <a:p>
            <a:pPr algn="ctr"/>
            <a:r>
              <a:rPr lang="en-US" dirty="0" smtClean="0">
                <a:solidFill>
                  <a:srgbClr val="0033CC"/>
                </a:solidFill>
                <a:latin typeface="Arial" panose="020B0604020202020204" pitchFamily="34" charset="0"/>
                <a:cs typeface="Arial" panose="020B0604020202020204" pitchFamily="34" charset="0"/>
              </a:rPr>
              <a:t>Convergence Term</a:t>
            </a:r>
            <a:endParaRPr lang="en-US" dirty="0">
              <a:solidFill>
                <a:srgbClr val="0033CC"/>
              </a:solidFill>
              <a:latin typeface="Arial" panose="020B0604020202020204" pitchFamily="34" charset="0"/>
              <a:cs typeface="Arial" panose="020B0604020202020204" pitchFamily="34" charset="0"/>
            </a:endParaRPr>
          </a:p>
        </p:txBody>
      </p:sp>
      <p:grpSp>
        <p:nvGrpSpPr>
          <p:cNvPr id="5" name="Group 4"/>
          <p:cNvGrpSpPr/>
          <p:nvPr/>
        </p:nvGrpSpPr>
        <p:grpSpPr>
          <a:xfrm>
            <a:off x="2479417" y="5841278"/>
            <a:ext cx="4452458" cy="522203"/>
            <a:chOff x="172454" y="6162204"/>
            <a:chExt cx="4452458" cy="522203"/>
          </a:xfrm>
        </p:grpSpPr>
        <p:grpSp>
          <p:nvGrpSpPr>
            <p:cNvPr id="7" name="Group 6"/>
            <p:cNvGrpSpPr/>
            <p:nvPr/>
          </p:nvGrpSpPr>
          <p:grpSpPr>
            <a:xfrm>
              <a:off x="539552" y="6309320"/>
              <a:ext cx="3429000" cy="369332"/>
              <a:chOff x="685800" y="6324600"/>
              <a:chExt cx="3429000" cy="369332"/>
            </a:xfrm>
          </p:grpSpPr>
          <p:sp>
            <p:nvSpPr>
              <p:cNvPr id="13" name="TextBox 12"/>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14" name="TextBox 13"/>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15" name="Straight Arrow Connector 14"/>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172454" y="6162204"/>
              <a:ext cx="4452458"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9" name="Group 8"/>
            <p:cNvGrpSpPr/>
            <p:nvPr/>
          </p:nvGrpSpPr>
          <p:grpSpPr>
            <a:xfrm>
              <a:off x="330279" y="6205101"/>
              <a:ext cx="4176464" cy="369332"/>
              <a:chOff x="685800" y="6324600"/>
              <a:chExt cx="3429000" cy="369332"/>
            </a:xfrm>
            <a:noFill/>
          </p:grpSpPr>
          <p:sp>
            <p:nvSpPr>
              <p:cNvPr id="10" name="TextBox 9"/>
              <p:cNvSpPr txBox="1"/>
              <p:nvPr/>
            </p:nvSpPr>
            <p:spPr>
              <a:xfrm>
                <a:off x="68580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11" name="TextBox 10"/>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12" name="Straight Arrow Connector 11"/>
              <p:cNvCxnSpPr/>
              <p:nvPr/>
            </p:nvCxnSpPr>
            <p:spPr>
              <a:xfrm>
                <a:off x="1371600" y="6553200"/>
                <a:ext cx="1752600"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837751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Single-Column Model</a:t>
            </a:r>
          </a:p>
        </p:txBody>
      </p:sp>
      <p:sp>
        <p:nvSpPr>
          <p:cNvPr id="101379" name="Rectangle 3"/>
          <p:cNvSpPr>
            <a:spLocks noGrp="1" noChangeArrowheads="1"/>
          </p:cNvSpPr>
          <p:nvPr>
            <p:ph idx="1"/>
          </p:nvPr>
        </p:nvSpPr>
        <p:spPr>
          <a:xfrm>
            <a:off x="381000" y="1295400"/>
            <a:ext cx="8229600" cy="5257800"/>
          </a:xfrm>
        </p:spPr>
        <p:txBody>
          <a:bodyPr/>
          <a:lstStyle/>
          <a:p>
            <a:pPr eaLnBrk="1" hangingPunct="1">
              <a:buSzPct val="70000"/>
              <a:buBlip>
                <a:blip r:embed="rId2"/>
              </a:buBlip>
            </a:pPr>
            <a:r>
              <a:rPr lang="en-US" sz="2800" dirty="0" smtClean="0">
                <a:latin typeface="Arial" panose="020B0604020202020204" pitchFamily="34" charset="0"/>
                <a:cs typeface="Arial" pitchFamily="34" charset="0"/>
              </a:rPr>
              <a:t> MIT Single-Column Model</a:t>
            </a:r>
          </a:p>
          <a:p>
            <a:pPr eaLnBrk="1" hangingPunct="1">
              <a:buSzPct val="70000"/>
              <a:buBlip>
                <a:blip r:embed="rId2"/>
              </a:buBlip>
            </a:pPr>
            <a:r>
              <a:rPr lang="en-US" sz="2800" dirty="0" smtClean="0">
                <a:latin typeface="Arial" panose="020B0604020202020204" pitchFamily="34" charset="0"/>
                <a:cs typeface="Arial" pitchFamily="34" charset="0"/>
              </a:rPr>
              <a:t> </a:t>
            </a:r>
            <a:r>
              <a:rPr lang="en-US" sz="2800" dirty="0" err="1" smtClean="0">
                <a:latin typeface="Arial" pitchFamily="34" charset="0"/>
                <a:cs typeface="Arial" pitchFamily="34" charset="0"/>
              </a:rPr>
              <a:t>Fouquart</a:t>
            </a:r>
            <a:r>
              <a:rPr lang="en-US" sz="2800" dirty="0" smtClean="0">
                <a:latin typeface="Arial" pitchFamily="34" charset="0"/>
                <a:cs typeface="Arial" pitchFamily="34" charset="0"/>
              </a:rPr>
              <a:t> and </a:t>
            </a:r>
            <a:r>
              <a:rPr lang="en-US" sz="2800" dirty="0" err="1" smtClean="0">
                <a:latin typeface="Arial" pitchFamily="34" charset="0"/>
                <a:cs typeface="Arial" pitchFamily="34" charset="0"/>
              </a:rPr>
              <a:t>Bonnel</a:t>
            </a:r>
            <a:r>
              <a:rPr lang="en-US" sz="2800" dirty="0" smtClean="0">
                <a:latin typeface="Arial" pitchFamily="34" charset="0"/>
                <a:cs typeface="Arial" pitchFamily="34" charset="0"/>
              </a:rPr>
              <a:t> shortwave radiation, </a:t>
            </a:r>
            <a:r>
              <a:rPr lang="en-US" sz="2800" dirty="0" err="1" smtClean="0">
                <a:latin typeface="Arial" pitchFamily="34" charset="0"/>
                <a:cs typeface="Arial" pitchFamily="34" charset="0"/>
              </a:rPr>
              <a:t>Morcrette</a:t>
            </a:r>
            <a:r>
              <a:rPr lang="en-US" sz="2800" dirty="0" smtClean="0">
                <a:latin typeface="Arial" pitchFamily="34" charset="0"/>
                <a:cs typeface="Arial" pitchFamily="34" charset="0"/>
              </a:rPr>
              <a:t> longwave</a:t>
            </a:r>
          </a:p>
          <a:p>
            <a:pPr eaLnBrk="1" hangingPunct="1">
              <a:buSzPct val="70000"/>
              <a:buBlip>
                <a:blip r:embed="rId2"/>
              </a:buBlip>
            </a:pPr>
            <a:r>
              <a:rPr lang="en-US" sz="2800" dirty="0" smtClean="0">
                <a:latin typeface="Arial" pitchFamily="34" charset="0"/>
                <a:cs typeface="Arial" pitchFamily="34" charset="0"/>
              </a:rPr>
              <a:t> Emanuel-</a:t>
            </a:r>
            <a:r>
              <a:rPr lang="en-US" sz="2800" dirty="0" err="1" smtClean="0">
                <a:latin typeface="Arial" pitchFamily="34" charset="0"/>
                <a:cs typeface="Arial" pitchFamily="34" charset="0"/>
              </a:rPr>
              <a:t>Zivkovic</a:t>
            </a:r>
            <a:r>
              <a:rPr lang="en-US" sz="2800" dirty="0" smtClean="0">
                <a:latin typeface="Arial" pitchFamily="34" charset="0"/>
                <a:cs typeface="Arial" pitchFamily="34" charset="0"/>
              </a:rPr>
              <a:t>-Rothman convection</a:t>
            </a:r>
          </a:p>
          <a:p>
            <a:pPr eaLnBrk="1" hangingPunct="1">
              <a:buSzPct val="70000"/>
              <a:buBlip>
                <a:blip r:embed="rId2"/>
              </a:buBlip>
            </a:pPr>
            <a:r>
              <a:rPr lang="en-US" sz="2800" dirty="0" smtClean="0">
                <a:latin typeface="Arial" pitchFamily="34" charset="0"/>
                <a:cs typeface="Arial" pitchFamily="34" charset="0"/>
              </a:rPr>
              <a:t> Bony-Emanuel cloud scheme</a:t>
            </a:r>
          </a:p>
          <a:p>
            <a:pPr eaLnBrk="1" hangingPunct="1">
              <a:buSzPct val="70000"/>
              <a:buBlip>
                <a:blip r:embed="rId2"/>
              </a:buBlip>
            </a:pPr>
            <a:r>
              <a:rPr lang="en-US" sz="2800" dirty="0" smtClean="0">
                <a:latin typeface="Arial" pitchFamily="34" charset="0"/>
                <a:cs typeface="Arial" pitchFamily="34" charset="0"/>
              </a:rPr>
              <a:t> 25 hPa level spacing in troposphere; higher resolution in stratosphere</a:t>
            </a:r>
          </a:p>
          <a:p>
            <a:pPr eaLnBrk="1" hangingPunct="1">
              <a:buSzPct val="70000"/>
              <a:buBlip>
                <a:blip r:embed="rId2"/>
              </a:buBlip>
            </a:pPr>
            <a:r>
              <a:rPr lang="en-US" sz="2800" dirty="0" smtClean="0">
                <a:latin typeface="Arial" pitchFamily="34" charset="0"/>
                <a:cs typeface="Arial" pitchFamily="34" charset="0"/>
              </a:rPr>
              <a:t> Run into RCE state with fixed SST, </a:t>
            </a:r>
            <a:r>
              <a:rPr lang="en-US" sz="2800" b="1" dirty="0" smtClean="0">
                <a:latin typeface="Arial" pitchFamily="34" charset="0"/>
                <a:cs typeface="Arial" pitchFamily="34" charset="0"/>
              </a:rPr>
              <a:t>then re-initialized in WTG mode with T fixed at 850 hPa and above; small perturbations to w in initial condition</a:t>
            </a:r>
          </a:p>
        </p:txBody>
      </p:sp>
    </p:spTree>
    <p:extLst>
      <p:ext uri="{BB962C8B-B14F-4D97-AF65-F5344CB8AC3E}">
        <p14:creationId xmlns:p14="http://schemas.microsoft.com/office/powerpoint/2010/main" val="148541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blinds(horizontal)">
                                      <p:cBhvr>
                                        <p:cTn id="12" dur="500"/>
                                        <p:tgtEl>
                                          <p:spTgt spid="1013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Effect transition="in" filter="blinds(horizontal)">
                                      <p:cBhvr>
                                        <p:cTn id="17" dur="500"/>
                                        <p:tgtEl>
                                          <p:spTgt spid="1013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1379">
                                            <p:txEl>
                                              <p:pRg st="3" end="3"/>
                                            </p:txEl>
                                          </p:spTgt>
                                        </p:tgtEl>
                                        <p:attrNameLst>
                                          <p:attrName>style.visibility</p:attrName>
                                        </p:attrNameLst>
                                      </p:cBhvr>
                                      <p:to>
                                        <p:strVal val="visible"/>
                                      </p:to>
                                    </p:set>
                                    <p:animEffect transition="in" filter="blinds(horizontal)">
                                      <p:cBhvr>
                                        <p:cTn id="22" dur="500"/>
                                        <p:tgtEl>
                                          <p:spTgt spid="1013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animEffect transition="in" filter="blinds(horizontal)">
                                      <p:cBhvr>
                                        <p:cTn id="27" dur="500"/>
                                        <p:tgtEl>
                                          <p:spTgt spid="1013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1379">
                                            <p:txEl>
                                              <p:pRg st="5" end="5"/>
                                            </p:txEl>
                                          </p:spTgt>
                                        </p:tgtEl>
                                        <p:attrNameLst>
                                          <p:attrName>style.visibility</p:attrName>
                                        </p:attrNameLst>
                                      </p:cBhvr>
                                      <p:to>
                                        <p:strVal val="visible"/>
                                      </p:to>
                                    </p:set>
                                    <p:animEffect transition="in" filter="blinds(horizontal)">
                                      <p:cBhvr>
                                        <p:cTn id="32" dur="500"/>
                                        <p:tgtEl>
                                          <p:spTgt spid="1013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Results</a:t>
            </a:r>
          </a:p>
        </p:txBody>
      </p:sp>
      <p:sp>
        <p:nvSpPr>
          <p:cNvPr id="101379" name="Rectangle 3"/>
          <p:cNvSpPr>
            <a:spLocks noGrp="1" noChangeArrowheads="1"/>
          </p:cNvSpPr>
          <p:nvPr>
            <p:ph idx="1"/>
          </p:nvPr>
        </p:nvSpPr>
        <p:spPr>
          <a:xfrm>
            <a:off x="381000" y="1295400"/>
            <a:ext cx="8229600" cy="4724400"/>
          </a:xfrm>
        </p:spPr>
        <p:txBody>
          <a:bodyPr/>
          <a:lstStyle/>
          <a:p>
            <a:pPr eaLnBrk="1" hangingPunct="1">
              <a:buSzPct val="70000"/>
              <a:buBlip>
                <a:blip r:embed="rId2"/>
              </a:buBlip>
            </a:pPr>
            <a:r>
              <a:rPr lang="en-US" sz="2800" dirty="0" smtClean="0">
                <a:latin typeface="Arial" panose="020B0604020202020204" pitchFamily="34" charset="0"/>
                <a:cs typeface="Arial" pitchFamily="34" charset="0"/>
              </a:rPr>
              <a:t> No drift from RCE state when SST &lt;~ 32 C</a:t>
            </a:r>
          </a:p>
          <a:p>
            <a:pPr marL="0" indent="0" eaLnBrk="1" hangingPunct="1">
              <a:buSzPct val="70000"/>
              <a:buNone/>
            </a:pPr>
            <a:endParaRPr lang="en-US" sz="2800" dirty="0" smtClean="0">
              <a:latin typeface="Arial" panose="020B0604020202020204" pitchFamily="34" charset="0"/>
              <a:cs typeface="Arial" pitchFamily="34" charset="0"/>
            </a:endParaRPr>
          </a:p>
          <a:p>
            <a:pPr eaLnBrk="1" hangingPunct="1">
              <a:buSzPct val="70000"/>
              <a:buBlip>
                <a:blip r:embed="rId2"/>
              </a:buBlip>
            </a:pPr>
            <a:r>
              <a:rPr lang="en-US" sz="2800" dirty="0" smtClean="0">
                <a:latin typeface="Arial" panose="020B0604020202020204" pitchFamily="34" charset="0"/>
                <a:cs typeface="Arial" pitchFamily="34" charset="0"/>
              </a:rPr>
              <a:t> Migration toward states with ascent or descent at higher SSTs</a:t>
            </a:r>
          </a:p>
          <a:p>
            <a:pPr eaLnBrk="1" hangingPunct="1">
              <a:buSzPct val="70000"/>
              <a:buBlip>
                <a:blip r:embed="rId2"/>
              </a:buBlip>
            </a:pPr>
            <a:endParaRPr lang="en-US" sz="2800" dirty="0" smtClean="0">
              <a:latin typeface="Arial" panose="020B0604020202020204" pitchFamily="34" charset="0"/>
              <a:cs typeface="Arial" pitchFamily="34" charset="0"/>
            </a:endParaRPr>
          </a:p>
          <a:p>
            <a:pPr eaLnBrk="1" hangingPunct="1">
              <a:buSzPct val="70000"/>
              <a:buBlip>
                <a:blip r:embed="rId2"/>
              </a:buBlip>
            </a:pPr>
            <a:r>
              <a:rPr lang="en-US" sz="2800" dirty="0" smtClean="0">
                <a:latin typeface="Arial" panose="020B0604020202020204" pitchFamily="34" charset="0"/>
                <a:cs typeface="Arial" pitchFamily="34" charset="0"/>
              </a:rPr>
              <a:t> These states correspond to multiple equilibria in two-column models by Raymond and Zeng (2000) and by several others since (e.g. </a:t>
            </a:r>
            <a:r>
              <a:rPr lang="en-US" sz="2800" dirty="0" err="1" smtClean="0">
                <a:latin typeface="Arial" pitchFamily="34" charset="0"/>
                <a:cs typeface="Arial" pitchFamily="34" charset="0"/>
              </a:rPr>
              <a:t>Sobel</a:t>
            </a:r>
            <a:r>
              <a:rPr lang="en-US" sz="2800" dirty="0" smtClean="0">
                <a:latin typeface="Arial" pitchFamily="34" charset="0"/>
                <a:cs typeface="Arial" pitchFamily="34" charset="0"/>
              </a:rPr>
              <a:t> et al., 2007; Sessions et al. 2010) </a:t>
            </a:r>
          </a:p>
          <a:p>
            <a:pPr eaLnBrk="1" hangingPunct="1">
              <a:buSzPct val="70000"/>
              <a:buBlip>
                <a:blip r:embed="rId2"/>
              </a:buBlip>
            </a:pPr>
            <a:endParaRPr lang="en-US" sz="2800" dirty="0" smtClean="0">
              <a:latin typeface="Arial" pitchFamily="34" charset="0"/>
              <a:cs typeface="Arial" pitchFamily="34" charset="0"/>
            </a:endParaRPr>
          </a:p>
          <a:p>
            <a:pPr eaLnBrk="1" hangingPunct="1">
              <a:buSzPct val="70000"/>
              <a:buBlip>
                <a:blip r:embed="rId2"/>
              </a:buBlip>
            </a:pPr>
            <a:endParaRPr lang="en-US" sz="2800" dirty="0">
              <a:latin typeface="Arial" pitchFamily="34" charset="0"/>
              <a:cs typeface="Arial" pitchFamily="34" charset="0"/>
            </a:endParaRPr>
          </a:p>
          <a:p>
            <a:pPr marL="0" indent="0" eaLnBrk="1" hangingPunct="1">
              <a:buSzPct val="70000"/>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3473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fade">
                                      <p:cBhvr>
                                        <p:cTn id="12" dur="500"/>
                                        <p:tgtEl>
                                          <p:spTgt spid="101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79">
                                            <p:txEl>
                                              <p:pRg st="4" end="4"/>
                                            </p:txEl>
                                          </p:spTgt>
                                        </p:tgtEl>
                                        <p:attrNameLst>
                                          <p:attrName>style.visibility</p:attrName>
                                        </p:attrNameLst>
                                      </p:cBhvr>
                                      <p:to>
                                        <p:strVal val="visible"/>
                                      </p:to>
                                    </p:set>
                                    <p:animEffect transition="in" filter="fade">
                                      <p:cBhvr>
                                        <p:cTn id="17"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786" y="558486"/>
            <a:ext cx="8064614" cy="5842314"/>
          </a:xfrm>
          <a:prstGeom prst="rect">
            <a:avLst/>
          </a:prstGeom>
        </p:spPr>
      </p:pic>
      <p:sp>
        <p:nvSpPr>
          <p:cNvPr id="2" name="TextBox 1"/>
          <p:cNvSpPr txBox="1"/>
          <p:nvPr/>
        </p:nvSpPr>
        <p:spPr>
          <a:xfrm>
            <a:off x="1233577" y="155275"/>
            <a:ext cx="6806242" cy="400110"/>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Descending Branch</a:t>
            </a:r>
          </a:p>
        </p:txBody>
      </p:sp>
    </p:spTree>
    <p:extLst>
      <p:ext uri="{BB962C8B-B14F-4D97-AF65-F5344CB8AC3E}">
        <p14:creationId xmlns:p14="http://schemas.microsoft.com/office/powerpoint/2010/main" val="5468867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652998"/>
            <a:ext cx="8366251" cy="3418404"/>
          </a:xfrm>
          <a:prstGeom prst="rect">
            <a:avLst/>
          </a:prstGeom>
        </p:spPr>
      </p:pic>
      <p:sp>
        <p:nvSpPr>
          <p:cNvPr id="3" name="Rectangle 2"/>
          <p:cNvSpPr/>
          <p:nvPr/>
        </p:nvSpPr>
        <p:spPr>
          <a:xfrm>
            <a:off x="289051" y="4191000"/>
            <a:ext cx="8305800" cy="1200329"/>
          </a:xfrm>
          <a:prstGeom prst="rect">
            <a:avLst/>
          </a:prstGeom>
        </p:spPr>
        <p:txBody>
          <a:bodyPr wrap="square">
            <a:spAutoFit/>
          </a:bodyPr>
          <a:lstStyle/>
          <a:p>
            <a:r>
              <a:rPr lang="en-US" dirty="0">
                <a:solidFill>
                  <a:srgbClr val="231F20"/>
                </a:solidFill>
                <a:latin typeface="AdvP41867F"/>
              </a:rPr>
              <a:t>Perturbation shortwave (red), longwave (blue), and net (black) radiative heating rates in </a:t>
            </a:r>
            <a:r>
              <a:rPr lang="en-US" b="1" dirty="0">
                <a:solidFill>
                  <a:srgbClr val="231F20"/>
                </a:solidFill>
                <a:latin typeface="AdvP41867F"/>
              </a:rPr>
              <a:t>response to </a:t>
            </a:r>
            <a:r>
              <a:rPr lang="en-US" b="1" dirty="0" smtClean="0">
                <a:solidFill>
                  <a:srgbClr val="231F20"/>
                </a:solidFill>
                <a:latin typeface="AdvP41867F"/>
              </a:rPr>
              <a:t>an instantaneous </a:t>
            </a:r>
            <a:r>
              <a:rPr lang="en-US" b="1" dirty="0">
                <a:solidFill>
                  <a:srgbClr val="231F20"/>
                </a:solidFill>
                <a:latin typeface="AdvP41867F"/>
              </a:rPr>
              <a:t>reduction of specific humidity of 20% </a:t>
            </a:r>
            <a:r>
              <a:rPr lang="en-US" dirty="0">
                <a:solidFill>
                  <a:srgbClr val="231F20"/>
                </a:solidFill>
                <a:latin typeface="AdvP41867F"/>
              </a:rPr>
              <a:t>from the RCE states for (left) </a:t>
            </a:r>
            <a:r>
              <a:rPr lang="en-US" dirty="0" smtClean="0">
                <a:solidFill>
                  <a:srgbClr val="231F20"/>
                </a:solidFill>
                <a:latin typeface="AdvP41867F"/>
              </a:rPr>
              <a:t>SST </a:t>
            </a:r>
            <a:r>
              <a:rPr lang="en-US" dirty="0" smtClean="0">
                <a:solidFill>
                  <a:srgbClr val="231F20"/>
                </a:solidFill>
                <a:latin typeface="AdvP80675"/>
              </a:rPr>
              <a:t>= </a:t>
            </a:r>
            <a:r>
              <a:rPr lang="en-US" dirty="0" smtClean="0">
                <a:solidFill>
                  <a:srgbClr val="231F20"/>
                </a:solidFill>
                <a:latin typeface="AdvP41867F"/>
              </a:rPr>
              <a:t>25C </a:t>
            </a:r>
            <a:r>
              <a:rPr lang="en-US" dirty="0">
                <a:solidFill>
                  <a:srgbClr val="231F20"/>
                </a:solidFill>
                <a:latin typeface="AdvP41867F"/>
              </a:rPr>
              <a:t>and (right) </a:t>
            </a:r>
            <a:r>
              <a:rPr lang="en-US" dirty="0" smtClean="0">
                <a:solidFill>
                  <a:srgbClr val="231F20"/>
                </a:solidFill>
                <a:latin typeface="AdvP41867F"/>
              </a:rPr>
              <a:t>40C. Note </a:t>
            </a:r>
            <a:r>
              <a:rPr lang="en-US" dirty="0">
                <a:solidFill>
                  <a:srgbClr val="231F20"/>
                </a:solidFill>
                <a:latin typeface="AdvP41867F"/>
              </a:rPr>
              <a:t>the different scales on the abscissas.</a:t>
            </a:r>
            <a:endParaRPr lang="en-US" dirty="0">
              <a:solidFill>
                <a:prstClr val="black"/>
              </a:solidFill>
            </a:endParaRPr>
          </a:p>
        </p:txBody>
      </p:sp>
      <p:sp>
        <p:nvSpPr>
          <p:cNvPr id="4" name="TextBox 3"/>
          <p:cNvSpPr txBox="1"/>
          <p:nvPr/>
        </p:nvSpPr>
        <p:spPr>
          <a:xfrm>
            <a:off x="2027207" y="133290"/>
            <a:ext cx="1061049"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25 </a:t>
            </a:r>
            <a:r>
              <a:rPr lang="en-US" sz="2000" baseline="30000" dirty="0" err="1" smtClean="0">
                <a:solidFill>
                  <a:srgbClr val="0000FF"/>
                </a:solidFill>
                <a:latin typeface="Arial" panose="020B0604020202020204" pitchFamily="34" charset="0"/>
                <a:cs typeface="Arial" panose="020B0604020202020204" pitchFamily="34" charset="0"/>
              </a:rPr>
              <a:t>o</a:t>
            </a:r>
            <a:r>
              <a:rPr lang="en-US" sz="2000" dirty="0" err="1" smtClean="0">
                <a:solidFill>
                  <a:srgbClr val="0000FF"/>
                </a:solidFill>
                <a:latin typeface="Arial" panose="020B0604020202020204" pitchFamily="34" charset="0"/>
                <a:cs typeface="Arial" panose="020B0604020202020204" pitchFamily="34" charset="0"/>
              </a:rPr>
              <a:t>C</a:t>
            </a:r>
            <a:endParaRPr lang="en-US" sz="2000" dirty="0" smtClean="0">
              <a:solidFill>
                <a:srgbClr val="0000FF"/>
              </a:solidFill>
              <a:latin typeface="Arial" panose="020B0604020202020204" pitchFamily="34" charset="0"/>
              <a:cs typeface="Arial" panose="020B0604020202020204" pitchFamily="34" charset="0"/>
            </a:endParaRPr>
          </a:p>
        </p:txBody>
      </p:sp>
      <p:sp>
        <p:nvSpPr>
          <p:cNvPr id="5" name="TextBox 4"/>
          <p:cNvSpPr txBox="1"/>
          <p:nvPr/>
        </p:nvSpPr>
        <p:spPr>
          <a:xfrm>
            <a:off x="6190890" y="133290"/>
            <a:ext cx="1061049"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40 </a:t>
            </a:r>
            <a:r>
              <a:rPr lang="en-US" sz="2000" baseline="30000" dirty="0" err="1" smtClean="0">
                <a:solidFill>
                  <a:srgbClr val="0000FF"/>
                </a:solidFill>
                <a:latin typeface="Arial" panose="020B0604020202020204" pitchFamily="34" charset="0"/>
                <a:cs typeface="Arial" panose="020B0604020202020204" pitchFamily="34" charset="0"/>
              </a:rPr>
              <a:t>o</a:t>
            </a:r>
            <a:r>
              <a:rPr lang="en-US" sz="2000" dirty="0" err="1" smtClean="0">
                <a:solidFill>
                  <a:srgbClr val="0000FF"/>
                </a:solidFill>
                <a:latin typeface="Arial" panose="020B0604020202020204" pitchFamily="34" charset="0"/>
                <a:cs typeface="Arial" panose="020B0604020202020204" pitchFamily="34" charset="0"/>
              </a:rPr>
              <a:t>C</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9325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228600"/>
            <a:ext cx="6963719" cy="5562600"/>
          </a:xfrm>
          <a:prstGeom prst="rect">
            <a:avLst/>
          </a:prstGeom>
        </p:spPr>
      </p:pic>
      <p:sp>
        <p:nvSpPr>
          <p:cNvPr id="3" name="Rectangle 2"/>
          <p:cNvSpPr/>
          <p:nvPr/>
        </p:nvSpPr>
        <p:spPr>
          <a:xfrm>
            <a:off x="914400" y="5791200"/>
            <a:ext cx="7696200" cy="923330"/>
          </a:xfrm>
          <a:prstGeom prst="rect">
            <a:avLst/>
          </a:prstGeom>
        </p:spPr>
        <p:txBody>
          <a:bodyPr wrap="square">
            <a:spAutoFit/>
          </a:bodyPr>
          <a:lstStyle/>
          <a:p>
            <a:r>
              <a:rPr lang="en-US" dirty="0">
                <a:solidFill>
                  <a:srgbClr val="231F20"/>
                </a:solidFill>
                <a:latin typeface="AdvP41867F"/>
              </a:rPr>
              <a:t>Perturbation net radiative heating rates </a:t>
            </a:r>
            <a:r>
              <a:rPr lang="en-US" dirty="0" smtClean="0">
                <a:solidFill>
                  <a:srgbClr val="231F20"/>
                </a:solidFill>
                <a:latin typeface="AdvP41867F"/>
              </a:rPr>
              <a:t>in response </a:t>
            </a:r>
            <a:r>
              <a:rPr lang="en-US" dirty="0">
                <a:solidFill>
                  <a:srgbClr val="231F20"/>
                </a:solidFill>
                <a:latin typeface="AdvP41867F"/>
              </a:rPr>
              <a:t>to an instantaneous reduction of </a:t>
            </a:r>
            <a:r>
              <a:rPr lang="en-US" dirty="0" smtClean="0">
                <a:solidFill>
                  <a:srgbClr val="231F20"/>
                </a:solidFill>
                <a:latin typeface="AdvP41867F"/>
              </a:rPr>
              <a:t>specific humidity </a:t>
            </a:r>
            <a:r>
              <a:rPr lang="en-US" dirty="0">
                <a:solidFill>
                  <a:srgbClr val="231F20"/>
                </a:solidFill>
                <a:latin typeface="AdvP41867F"/>
              </a:rPr>
              <a:t>of 20% from the RCE states for SSTs </a:t>
            </a:r>
            <a:r>
              <a:rPr lang="en-US" dirty="0" smtClean="0">
                <a:solidFill>
                  <a:srgbClr val="231F20"/>
                </a:solidFill>
                <a:latin typeface="AdvP41867F"/>
              </a:rPr>
              <a:t>ranging from </a:t>
            </a:r>
            <a:r>
              <a:rPr lang="en-US" dirty="0">
                <a:solidFill>
                  <a:srgbClr val="231F20"/>
                </a:solidFill>
                <a:latin typeface="AdvP41867F"/>
              </a:rPr>
              <a:t>25 to 45C.</a:t>
            </a:r>
            <a:endParaRPr lang="en-US" dirty="0">
              <a:solidFill>
                <a:prstClr val="black"/>
              </a:solidFill>
            </a:endParaRPr>
          </a:p>
        </p:txBody>
      </p:sp>
    </p:spTree>
    <p:extLst>
      <p:ext uri="{BB962C8B-B14F-4D97-AF65-F5344CB8AC3E}">
        <p14:creationId xmlns:p14="http://schemas.microsoft.com/office/powerpoint/2010/main" val="1517712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033CC"/>
                </a:solidFill>
                <a:latin typeface="Arial" pitchFamily="34" charset="0"/>
                <a:cs typeface="Arial" pitchFamily="34" charset="0"/>
              </a:rPr>
              <a:t> Two-Layer Model</a:t>
            </a:r>
            <a:endParaRPr lang="en-US" sz="4000" dirty="0">
              <a:solidFill>
                <a:srgbClr val="0033CC"/>
              </a:solidFill>
              <a:latin typeface="Arial" pitchFamily="34" charset="0"/>
              <a:cs typeface="Arial" pitchFamily="34" charset="0"/>
            </a:endParaRPr>
          </a:p>
        </p:txBody>
      </p:sp>
      <p:pic>
        <p:nvPicPr>
          <p:cNvPr id="1175554" name="Picture 2" descr="C:\Users\Kerry\Documents\Papers\RCInstability\Fig1.png"/>
          <p:cNvPicPr>
            <a:picLocks noChangeAspect="1" noChangeArrowheads="1"/>
          </p:cNvPicPr>
          <p:nvPr/>
        </p:nvPicPr>
        <p:blipFill>
          <a:blip r:embed="rId2" cstate="print"/>
          <a:srcRect/>
          <a:stretch>
            <a:fillRect/>
          </a:stretch>
        </p:blipFill>
        <p:spPr bwMode="auto">
          <a:xfrm>
            <a:off x="1122363" y="1585913"/>
            <a:ext cx="6897687" cy="3684587"/>
          </a:xfrm>
          <a:prstGeom prst="rect">
            <a:avLst/>
          </a:prstGeom>
          <a:noFill/>
        </p:spPr>
      </p:pic>
      <p:sp>
        <p:nvSpPr>
          <p:cNvPr id="3" name="TextBox 2"/>
          <p:cNvSpPr txBox="1"/>
          <p:nvPr/>
        </p:nvSpPr>
        <p:spPr>
          <a:xfrm>
            <a:off x="1027906" y="5775385"/>
            <a:ext cx="7086600" cy="923330"/>
          </a:xfrm>
          <a:prstGeom prst="rect">
            <a:avLst/>
          </a:prstGeom>
          <a:no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Temperatures held constant, IR emissivities depend on q, convective mass fluxes calculated from boundary layer QE, </a:t>
            </a:r>
            <a:r>
              <a:rPr lang="en-US" b="1" dirty="0" smtClean="0">
                <a:solidFill>
                  <a:prstClr val="black"/>
                </a:solidFill>
                <a:latin typeface="Arial" panose="020B0604020202020204" pitchFamily="34" charset="0"/>
                <a:cs typeface="Arial" panose="020B0604020202020204" pitchFamily="34" charset="0"/>
              </a:rPr>
              <a:t>w’s calculated from WTG</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0973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1817528"/>
          </a:xfrm>
        </p:spPr>
        <p:txBody>
          <a:bodyPr/>
          <a:lstStyle/>
          <a:p>
            <a:pPr eaLnBrk="1" hangingPunct="1"/>
            <a:r>
              <a:rPr lang="en-US" sz="4000" dirty="0" smtClean="0">
                <a:solidFill>
                  <a:srgbClr val="0033CC"/>
                </a:solidFill>
                <a:latin typeface="Arial" pitchFamily="34" charset="0"/>
                <a:cs typeface="Arial" pitchFamily="34" charset="0"/>
              </a:rPr>
              <a:t>Results of Linear Stability Analysis of Two-Layer Model:</a:t>
            </a:r>
            <a:endPar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101379" name="Rectangle 3"/>
          <p:cNvSpPr>
            <a:spLocks noGrp="1" noChangeArrowheads="1"/>
          </p:cNvSpPr>
          <p:nvPr>
            <p:ph idx="1"/>
          </p:nvPr>
        </p:nvSpPr>
        <p:spPr>
          <a:xfrm>
            <a:off x="381000" y="4680685"/>
            <a:ext cx="8229600" cy="1555090"/>
          </a:xfrm>
        </p:spPr>
        <p:txBody>
          <a:bodyPr/>
          <a:lstStyle/>
          <a:p>
            <a:pPr eaLnBrk="1" hangingPunct="1">
              <a:buSzPct val="70000"/>
              <a:buBlip>
                <a:blip r:embed="rId3"/>
              </a:buBlip>
            </a:pPr>
            <a:r>
              <a:rPr lang="en-US" i="1" dirty="0" smtClean="0">
                <a:latin typeface="Arial" pitchFamily="34" charset="0"/>
                <a:cs typeface="Arial" pitchFamily="34" charset="0"/>
              </a:rPr>
              <a:t>Radiative-convective</a:t>
            </a:r>
            <a:r>
              <a:rPr lang="en-US" i="1" dirty="0" smtClean="0">
                <a:solidFill>
                  <a:srgbClr val="0033CC"/>
                </a:solidFill>
                <a:latin typeface="Arial" pitchFamily="34" charset="0"/>
                <a:cs typeface="Arial" pitchFamily="34" charset="0"/>
              </a:rPr>
              <a:t> </a:t>
            </a:r>
            <a:r>
              <a:rPr lang="en-US" i="1" dirty="0" smtClean="0">
                <a:latin typeface="Arial" pitchFamily="34" charset="0"/>
                <a:cs typeface="Arial" pitchFamily="34" charset="0"/>
              </a:rPr>
              <a:t>equilibrium becomes linearly unstable when the infrared opacity of the lower troposphere becomes sufficiently large, and when precipitation efficiency is large</a:t>
            </a:r>
            <a:endParaRPr lang="en-US" i="1" dirty="0" smtClean="0">
              <a:solidFill>
                <a:srgbClr val="0033CC"/>
              </a:solidFill>
              <a:latin typeface="Arial" pitchFamily="34" charset="0"/>
              <a:cs typeface="Arial" pitchFamily="34" charset="0"/>
            </a:endParaRPr>
          </a:p>
        </p:txBody>
      </p:sp>
      <p:graphicFrame>
        <p:nvGraphicFramePr>
          <p:cNvPr id="2" name="Object 1"/>
          <p:cNvGraphicFramePr>
            <a:graphicFrameLocks noChangeAspect="1"/>
          </p:cNvGraphicFramePr>
          <p:nvPr>
            <p:extLst/>
          </p:nvPr>
        </p:nvGraphicFramePr>
        <p:xfrm>
          <a:off x="1317625" y="2952750"/>
          <a:ext cx="6142038" cy="989013"/>
        </p:xfrm>
        <a:graphic>
          <a:graphicData uri="http://schemas.openxmlformats.org/presentationml/2006/ole">
            <mc:AlternateContent xmlns:mc="http://schemas.openxmlformats.org/markup-compatibility/2006">
              <mc:Choice xmlns:v="urn:schemas-microsoft-com:vml" Requires="v">
                <p:oleObj spid="_x0000_s32776" name="Equation" r:id="rId4" imgW="2997000" imgH="482400" progId="Equation.DSMT4">
                  <p:embed/>
                </p:oleObj>
              </mc:Choice>
              <mc:Fallback>
                <p:oleObj name="Equation" r:id="rId4" imgW="2997000" imgH="482400" progId="Equation.DSMT4">
                  <p:embed/>
                  <p:pic>
                    <p:nvPicPr>
                      <p:cNvPr id="0" name=""/>
                      <p:cNvPicPr/>
                      <p:nvPr/>
                    </p:nvPicPr>
                    <p:blipFill>
                      <a:blip r:embed="rId5"/>
                      <a:stretch>
                        <a:fillRect/>
                      </a:stretch>
                    </p:blipFill>
                    <p:spPr>
                      <a:xfrm>
                        <a:off x="1317625" y="2952750"/>
                        <a:ext cx="6142038" cy="989013"/>
                      </a:xfrm>
                      <a:prstGeom prst="rect">
                        <a:avLst/>
                      </a:prstGeom>
                    </p:spPr>
                  </p:pic>
                </p:oleObj>
              </mc:Fallback>
            </mc:AlternateContent>
          </a:graphicData>
        </a:graphic>
      </p:graphicFrame>
      <p:sp>
        <p:nvSpPr>
          <p:cNvPr id="3" name="TextBox 2"/>
          <p:cNvSpPr txBox="1"/>
          <p:nvPr/>
        </p:nvSpPr>
        <p:spPr>
          <a:xfrm>
            <a:off x="228600" y="2055167"/>
            <a:ext cx="5334000" cy="461665"/>
          </a:xfrm>
          <a:prstGeom prst="rect">
            <a:avLst/>
          </a:prstGeom>
          <a:noFill/>
        </p:spPr>
        <p:txBody>
          <a:bodyPr wrap="square" rtlCol="0">
            <a:spAutoFit/>
          </a:bodyPr>
          <a:lstStyle/>
          <a:p>
            <a:r>
              <a:rPr lang="en-US" sz="2400" dirty="0" smtClean="0">
                <a:solidFill>
                  <a:prstClr val="black"/>
                </a:solidFill>
              </a:rPr>
              <a:t>Criterion for instability:</a:t>
            </a:r>
            <a:endParaRPr lang="en-US" sz="2400" dirty="0">
              <a:solidFill>
                <a:prstClr val="black"/>
              </a:solidFill>
            </a:endParaRPr>
          </a:p>
        </p:txBody>
      </p:sp>
      <p:sp>
        <p:nvSpPr>
          <p:cNvPr id="4" name="TextBox 3"/>
          <p:cNvSpPr txBox="1"/>
          <p:nvPr/>
        </p:nvSpPr>
        <p:spPr>
          <a:xfrm>
            <a:off x="2508251" y="2539896"/>
            <a:ext cx="1880558"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emissivities</a:t>
            </a:r>
          </a:p>
        </p:txBody>
      </p:sp>
      <p:cxnSp>
        <p:nvCxnSpPr>
          <p:cNvPr id="6" name="Straight Arrow Connector 5"/>
          <p:cNvCxnSpPr/>
          <p:nvPr/>
        </p:nvCxnSpPr>
        <p:spPr>
          <a:xfrm flipH="1">
            <a:off x="2294626" y="2952592"/>
            <a:ext cx="474453" cy="230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743864" y="2878450"/>
            <a:ext cx="388189" cy="189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63173" y="3947213"/>
            <a:ext cx="3377242"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Precipitation efficiency</a:t>
            </a:r>
          </a:p>
        </p:txBody>
      </p:sp>
      <p:cxnSp>
        <p:nvCxnSpPr>
          <p:cNvPr id="13" name="Straight Arrow Connector 12"/>
          <p:cNvCxnSpPr/>
          <p:nvPr/>
        </p:nvCxnSpPr>
        <p:spPr>
          <a:xfrm flipH="1" flipV="1">
            <a:off x="3278038" y="3674853"/>
            <a:ext cx="112143" cy="26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839419" y="3635699"/>
            <a:ext cx="86264" cy="345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0" y="2355011"/>
            <a:ext cx="3683479"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Dry static stabilities</a:t>
            </a:r>
          </a:p>
        </p:txBody>
      </p:sp>
      <p:cxnSp>
        <p:nvCxnSpPr>
          <p:cNvPr id="18" name="Straight Arrow Connector 17"/>
          <p:cNvCxnSpPr/>
          <p:nvPr/>
        </p:nvCxnSpPr>
        <p:spPr>
          <a:xfrm flipH="1">
            <a:off x="5562600" y="2659410"/>
            <a:ext cx="612475" cy="489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45246" y="4177309"/>
            <a:ext cx="657045"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&lt; 0</a:t>
            </a:r>
          </a:p>
        </p:txBody>
      </p:sp>
      <p:sp>
        <p:nvSpPr>
          <p:cNvPr id="17" name="TextBox 16"/>
          <p:cNvSpPr txBox="1"/>
          <p:nvPr/>
        </p:nvSpPr>
        <p:spPr>
          <a:xfrm>
            <a:off x="3743864" y="4177309"/>
            <a:ext cx="657045"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&lt; 0</a:t>
            </a:r>
          </a:p>
        </p:txBody>
      </p:sp>
      <p:sp>
        <p:nvSpPr>
          <p:cNvPr id="19" name="TextBox 18"/>
          <p:cNvSpPr txBox="1"/>
          <p:nvPr/>
        </p:nvSpPr>
        <p:spPr>
          <a:xfrm>
            <a:off x="5842482" y="4136626"/>
            <a:ext cx="657045"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&gt;</a:t>
            </a:r>
            <a:r>
              <a:rPr lang="en-US" sz="2000" dirty="0" smtClean="0">
                <a:solidFill>
                  <a:srgbClr val="0000FF"/>
                </a:solidFill>
                <a:latin typeface="Arial" panose="020B0604020202020204" pitchFamily="34" charset="0"/>
                <a:cs typeface="Arial" panose="020B0604020202020204" pitchFamily="34" charset="0"/>
              </a:rPr>
              <a:t> 0</a:t>
            </a:r>
          </a:p>
        </p:txBody>
      </p:sp>
    </p:spTree>
    <p:extLst>
      <p:ext uri="{BB962C8B-B14F-4D97-AF65-F5344CB8AC3E}">
        <p14:creationId xmlns:p14="http://schemas.microsoft.com/office/powerpoint/2010/main" val="143841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1379">
                                            <p:txEl>
                                              <p:pRg st="0" end="0"/>
                                            </p:txEl>
                                          </p:spTgt>
                                        </p:tgtEl>
                                        <p:attrNameLst>
                                          <p:attrName>style.visibility</p:attrName>
                                        </p:attrNameLst>
                                      </p:cBhvr>
                                      <p:to>
                                        <p:strVal val="visible"/>
                                      </p:to>
                                    </p:set>
                                    <p:animEffect transition="in" filter="fade">
                                      <p:cBhvr>
                                        <p:cTn id="50" dur="500"/>
                                        <p:tgtEl>
                                          <p:spTgt spid="1013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P spid="3" grpId="0"/>
      <p:bldP spid="4" grpId="0"/>
      <p:bldP spid="11" grpId="0"/>
      <p:bldP spid="16" grpId="0"/>
      <p:bldP spid="5" grpId="0"/>
      <p:bldP spid="17" grpId="0"/>
      <p:bldP spid="1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Interpretation</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b="1188"/>
          <a:stretch>
            <a:fillRect/>
          </a:stretch>
        </p:blipFill>
        <p:spPr bwMode="auto">
          <a:xfrm>
            <a:off x="381000" y="1752600"/>
            <a:ext cx="8578850" cy="1267460"/>
          </a:xfrm>
          <a:prstGeom prst="rect">
            <a:avLst/>
          </a:prstGeom>
          <a:noFill/>
          <a:ln w="9525">
            <a:noFill/>
            <a:miter lim="800000"/>
            <a:headEnd/>
            <a:tailEnd/>
          </a:ln>
        </p:spPr>
      </p:pic>
      <p:sp>
        <p:nvSpPr>
          <p:cNvPr id="6" name="TextBox 5"/>
          <p:cNvSpPr txBox="1"/>
          <p:nvPr/>
        </p:nvSpPr>
        <p:spPr>
          <a:xfrm>
            <a:off x="1905000" y="1295400"/>
            <a:ext cx="5791200" cy="369332"/>
          </a:xfrm>
          <a:prstGeom prst="rect">
            <a:avLst/>
          </a:prstGeom>
          <a:noFill/>
        </p:spPr>
        <p:txBody>
          <a:bodyPr wrap="square" rtlCol="0">
            <a:spAutoFit/>
          </a:bodyPr>
          <a:lstStyle/>
          <a:p>
            <a:pPr algn="ctr"/>
            <a:r>
              <a:rPr lang="en-US" dirty="0" smtClean="0">
                <a:solidFill>
                  <a:srgbClr val="0033CC"/>
                </a:solidFill>
              </a:rPr>
              <a:t>Ordinary Radiative-Convective Equilibrium</a:t>
            </a:r>
            <a:endParaRPr lang="en-US" dirty="0">
              <a:solidFill>
                <a:srgbClr val="0033CC"/>
              </a:solidFill>
            </a:endParaRPr>
          </a:p>
        </p:txBody>
      </p:sp>
      <p:sp>
        <p:nvSpPr>
          <p:cNvPr id="8" name="TextBox 7"/>
          <p:cNvSpPr txBox="1"/>
          <p:nvPr/>
        </p:nvSpPr>
        <p:spPr>
          <a:xfrm>
            <a:off x="1905000" y="3429000"/>
            <a:ext cx="5791200" cy="369332"/>
          </a:xfrm>
          <a:prstGeom prst="rect">
            <a:avLst/>
          </a:prstGeom>
          <a:noFill/>
        </p:spPr>
        <p:txBody>
          <a:bodyPr wrap="square" rtlCol="0">
            <a:spAutoFit/>
          </a:bodyPr>
          <a:lstStyle/>
          <a:p>
            <a:pPr algn="ctr"/>
            <a:r>
              <a:rPr lang="en-US" dirty="0" smtClean="0">
                <a:solidFill>
                  <a:srgbClr val="0033CC"/>
                </a:solidFill>
              </a:rPr>
              <a:t>Introduce local downward vertical velocity</a:t>
            </a:r>
            <a:endParaRPr lang="en-US" dirty="0">
              <a:solidFill>
                <a:srgbClr val="0033CC"/>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9144000" cy="2790840"/>
          </a:xfrm>
          <a:prstGeom prst="rect">
            <a:avLst/>
          </a:prstGeom>
        </p:spPr>
      </p:pic>
    </p:spTree>
    <p:extLst>
      <p:ext uri="{BB962C8B-B14F-4D97-AF65-F5344CB8AC3E}">
        <p14:creationId xmlns:p14="http://schemas.microsoft.com/office/powerpoint/2010/main" val="329176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184"/>
            <a:ext cx="9144000" cy="2939631"/>
          </a:xfrm>
          <a:prstGeom prst="rect">
            <a:avLst/>
          </a:prstGeom>
        </p:spPr>
      </p:pic>
    </p:spTree>
    <p:extLst>
      <p:ext uri="{BB962C8B-B14F-4D97-AF65-F5344CB8AC3E}">
        <p14:creationId xmlns:p14="http://schemas.microsoft.com/office/powerpoint/2010/main" val="2003757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Ariel2</Template>
  <TotalTime>1570</TotalTime>
  <Words>2700</Words>
  <Application>Microsoft Office PowerPoint</Application>
  <PresentationFormat>On-screen Show (4:3)</PresentationFormat>
  <Paragraphs>432</Paragraphs>
  <Slides>136</Slides>
  <Notes>23</Notes>
  <HiddenSlides>0</HiddenSlides>
  <MMClips>0</MMClips>
  <ScaleCrop>false</ScaleCrop>
  <HeadingPairs>
    <vt:vector size="8" baseType="variant">
      <vt:variant>
        <vt:lpstr>Fonts Used</vt:lpstr>
      </vt:variant>
      <vt:variant>
        <vt:i4>9</vt:i4>
      </vt:variant>
      <vt:variant>
        <vt:lpstr>Theme</vt:lpstr>
      </vt:variant>
      <vt:variant>
        <vt:i4>19</vt:i4>
      </vt:variant>
      <vt:variant>
        <vt:lpstr>Embedded OLE Servers</vt:lpstr>
      </vt:variant>
      <vt:variant>
        <vt:i4>1</vt:i4>
      </vt:variant>
      <vt:variant>
        <vt:lpstr>Slide Titles</vt:lpstr>
      </vt:variant>
      <vt:variant>
        <vt:i4>136</vt:i4>
      </vt:variant>
    </vt:vector>
  </HeadingPairs>
  <TitlesOfParts>
    <vt:vector size="165" baseType="lpstr">
      <vt:lpstr>AdvP41867F</vt:lpstr>
      <vt:lpstr>AdvP80675</vt:lpstr>
      <vt:lpstr>Arial</vt:lpstr>
      <vt:lpstr>Calibri</vt:lpstr>
      <vt:lpstr>Calibri Light</vt:lpstr>
      <vt:lpstr>Helvetica</vt:lpstr>
      <vt:lpstr>Helvetica Light</vt:lpstr>
      <vt:lpstr>Times</vt:lpstr>
      <vt:lpstr>Wingdings</vt:lpstr>
      <vt:lpstr>Default Design</vt:lpstr>
      <vt:lpstr>1_Default Design</vt:lpstr>
      <vt:lpstr>Ariel</vt:lpstr>
      <vt:lpstr>1_Ariel</vt:lpstr>
      <vt:lpstr>3_Default Design</vt:lpstr>
      <vt:lpstr>4_Default Design</vt:lpstr>
      <vt:lpstr>5_Default Design</vt:lpstr>
      <vt:lpstr>6_Default Design</vt:lpstr>
      <vt:lpstr>7_Default Design</vt:lpstr>
      <vt:lpstr>8_Default Design</vt:lpstr>
      <vt:lpstr>9_Default Design</vt:lpstr>
      <vt:lpstr>Office Theme</vt:lpstr>
      <vt:lpstr>1_Office Theme</vt:lpstr>
      <vt:lpstr>2_Office Theme</vt:lpstr>
      <vt:lpstr>2_Default Design</vt:lpstr>
      <vt:lpstr>10_Default Design</vt:lpstr>
      <vt:lpstr>11_Default Design</vt:lpstr>
      <vt:lpstr>12_Default Design</vt:lpstr>
      <vt:lpstr>3_Office Theme</vt:lpstr>
      <vt:lpstr>Equation</vt:lpstr>
      <vt:lpstr>Motivations</vt:lpstr>
      <vt:lpstr>Elements of Thermal Balance: Solar Radiation</vt:lpstr>
      <vt:lpstr>PowerPoint Presentation</vt:lpstr>
      <vt:lpstr>Disposition of Solar Radiation:</vt:lpstr>
      <vt:lpstr>Terrestrial Radiation:</vt:lpstr>
      <vt:lpstr>Radiative Transfer </vt:lpstr>
      <vt:lpstr>Planck’s Law</vt:lpstr>
      <vt:lpstr>Stefan-Boltzmann Law is the integral of the Planck function over all frequencies and all angles in a hemisphere:</vt:lpstr>
      <vt:lpstr>Absorption and Emission in a Gas:</vt:lpstr>
      <vt:lpstr>PowerPoint Presentation</vt:lpstr>
      <vt:lpstr>PowerPoint Presentation</vt:lpstr>
      <vt:lpstr>PowerPoint Presentation</vt:lpstr>
      <vt:lpstr>Principal Atmospheric Absorbers</vt:lpstr>
      <vt:lpstr>PowerPoint Presentation</vt:lpstr>
      <vt:lpstr>PowerPoint Presentation</vt:lpstr>
      <vt:lpstr>PowerPoint Presentation</vt:lpstr>
      <vt:lpstr>PowerPoint Presentation</vt:lpstr>
      <vt:lpstr>Radiative Equilibrium</vt:lpstr>
      <vt:lpstr>Highly Reduced Model</vt:lpstr>
      <vt:lpstr>Radiative Equilibrium:</vt:lpstr>
      <vt:lpstr>Extended Layer Models</vt:lpstr>
      <vt:lpstr>Effects of emissivity&lt;1</vt:lpstr>
      <vt:lpstr>Full calculation of radiative equilibrium: (no non-radiative fluxes, fixed relative humidity)</vt:lpstr>
      <vt:lpstr>Missing ingredient: Convection</vt:lpstr>
      <vt:lpstr>Hydrostatic equilibrium:</vt:lpstr>
      <vt:lpstr>Pressure distribution in atmosphere at rest:</vt:lpstr>
      <vt:lpstr>Buoyancy:</vt:lpstr>
      <vt:lpstr>Buoyancy and Entropy</vt:lpstr>
      <vt:lpstr>The adiabatic lapse rate:</vt:lpstr>
      <vt:lpstr>PowerPoint Presentation</vt:lpstr>
      <vt:lpstr>The Prandtl Problem</vt:lpstr>
      <vt:lpstr>PowerPoint Presentation</vt:lpstr>
      <vt:lpstr>PowerPoint Presentation</vt:lpstr>
      <vt:lpstr>Model Aircraft Measurements (Renno and Williams, 1995)</vt:lpstr>
      <vt:lpstr>Full calculation of radiative-dry convective equilibrium (Surface dry turbulent enthalpy flux, fixed relative humidity)</vt:lpstr>
      <vt:lpstr>PowerPoint Presentation</vt:lpstr>
      <vt:lpstr>Simple Radiative-Convective Model</vt:lpstr>
      <vt:lpstr>PowerPoint Presentation</vt:lpstr>
      <vt:lpstr>Moist Convection</vt:lpstr>
      <vt:lpstr>Water Variables</vt:lpstr>
      <vt:lpstr>The Saturation Specific Humidity</vt:lpstr>
      <vt:lpstr>Phase Equilibria</vt:lpstr>
      <vt:lpstr>Bringing Air to Saturation</vt:lpstr>
      <vt:lpstr>When Saturation Occurs…</vt:lpstr>
      <vt:lpstr>Ice Nucleation Problematic</vt:lpstr>
      <vt:lpstr>Precipitation Formation:</vt:lpstr>
      <vt:lpstr>Stability</vt:lpstr>
      <vt:lpstr>Trick:</vt:lpstr>
      <vt:lpstr>PowerPoint Presentation</vt:lpstr>
      <vt:lpstr>Tropical Soundings</vt:lpstr>
      <vt:lpstr>Other Stability Diagrams:</vt:lpstr>
      <vt:lpstr>“Air-Mass” Showers:</vt:lpstr>
      <vt:lpstr>Precipitating Convection favors Widely Spaced Clouds (Bjerknes,1938)</vt:lpstr>
      <vt:lpstr>Properties:</vt:lpstr>
      <vt:lpstr>PowerPoint Presentation</vt:lpstr>
      <vt:lpstr>PowerPoint Presentation</vt:lpstr>
      <vt:lpstr>PowerPoint Presentation</vt:lpstr>
      <vt:lpstr>PowerPoint Presentation</vt:lpstr>
      <vt:lpstr>Energy Balance</vt:lpstr>
      <vt:lpstr>Time scale of approach to equilibrium</vt:lpstr>
      <vt:lpstr>PowerPoint Presentation</vt:lpstr>
      <vt:lpstr>Contributions of various absorbers</vt:lpstr>
      <vt:lpstr>PowerPoint Presentation</vt:lpstr>
      <vt:lpstr>Simple Radiative-Convective Model</vt:lpstr>
      <vt:lpstr>Steady State Balance</vt:lpstr>
      <vt:lpstr>Relaxation Time Scales</vt:lpstr>
      <vt:lpstr>Non-dimensional Form</vt:lpstr>
      <vt:lpstr>Special Cases</vt:lpstr>
      <vt:lpstr>General Solution</vt:lpstr>
      <vt:lpstr>PowerPoint Presentation</vt:lpstr>
      <vt:lpstr>Weak Temperature Gradient Approximation</vt:lpstr>
      <vt:lpstr>Two-Box Model:</vt:lpstr>
      <vt:lpstr>PowerPoint Presentation</vt:lpstr>
      <vt:lpstr>Explicit Simulation of Radiative-Convective Equilibrium  (Work of Allison Wing, and with much help from Marat Khairoutdinov)</vt:lpstr>
      <vt:lpstr>Approach: Idealized modeling of convective organization in radiative-convective equilibrium using a cloud resolving model </vt:lpstr>
      <vt:lpstr>Evolution of Vertically Integrated Water Vapor</vt:lpstr>
      <vt:lpstr>Evolution of Vertically Integrated Water Vapor</vt:lpstr>
      <vt:lpstr>Evolution of Vertically Integrated Water Vapor</vt:lpstr>
      <vt:lpstr>Evolution of Vertically Integrated Water Vapor</vt:lpstr>
      <vt:lpstr>Evolution of Vertically Integrated Water Vapor</vt:lpstr>
      <vt:lpstr>Surface Temperature Dependence</vt:lpstr>
      <vt:lpstr>Analysis of Feedback Terms</vt:lpstr>
      <vt:lpstr>Total Diabatic Feedback Term </vt:lpstr>
      <vt:lpstr>Column Shortwave Flux Convergence</vt:lpstr>
      <vt:lpstr>Column Longwave Flux Convergence</vt:lpstr>
      <vt:lpstr>Surface Enthalpy Flux Partitioning</vt:lpstr>
      <vt:lpstr>Surface Flux – Wind Feedback Term</vt:lpstr>
      <vt:lpstr>Surface Flux –Air-Sea Disequilibrium Feedback Term</vt:lpstr>
      <vt:lpstr>Total Surface Flux Feedback Term</vt:lpstr>
      <vt:lpstr>Convergence Term</vt:lpstr>
      <vt:lpstr> Single-Column Model</vt:lpstr>
      <vt:lpstr>Results</vt:lpstr>
      <vt:lpstr>PowerPoint Presentation</vt:lpstr>
      <vt:lpstr>PowerPoint Presentation</vt:lpstr>
      <vt:lpstr>PowerPoint Presentation</vt:lpstr>
      <vt:lpstr> Two-Layer Model</vt:lpstr>
      <vt:lpstr>Results of Linear Stability Analysis of Two-Layer Model:</vt:lpstr>
      <vt:lpstr>Interpretation</vt:lpstr>
      <vt:lpstr>PowerPoint Presentation</vt:lpstr>
      <vt:lpstr>PowerPoint Presentation</vt:lpstr>
      <vt:lpstr>PowerPoint Presentation</vt:lpstr>
      <vt:lpstr>Consequences</vt:lpstr>
      <vt:lpstr>Aggregation Dramatically Dries Atmosphere!</vt:lpstr>
      <vt:lpstr>PowerPoint Presentation</vt:lpstr>
      <vt:lpstr>Hypothesis</vt:lpstr>
      <vt:lpstr>Recipe for Self-Organized Criticality (First proposed by David Neelin, but by different mechanism)</vt:lpstr>
      <vt:lpstr>PowerPoint Presentation</vt:lpstr>
      <vt:lpstr>PowerPoint Presentation</vt:lpstr>
      <vt:lpstr>PowerPoint Presentation</vt:lpstr>
      <vt:lpstr>PowerPoint Presentation</vt:lpstr>
      <vt:lpstr>Carnot Theorem:  Maximum efficiency results from a particular energy cycle:</vt:lpstr>
      <vt:lpstr>Theoretical Upper Bound on Hurricane Maximum Wind Speed:</vt:lpstr>
      <vt:lpstr>Hurricane-World Scaling </vt:lpstr>
      <vt:lpstr>Hurricane-World Scaling </vt:lpstr>
      <vt:lpstr>PowerPoint Presentation</vt:lpstr>
      <vt:lpstr>PowerPoint Presentation</vt:lpstr>
      <vt:lpstr>Quasi-equilibrium Theory of Small Perturbations to Radiative-Convective Equilibrium States</vt:lpstr>
      <vt:lpstr>Basis of statistical equilibrium physics</vt:lpstr>
      <vt:lpstr>Implications of the moist adiabatic lapse rate for the structure of tropical disturbances</vt:lpstr>
      <vt:lpstr>PowerPoint Presentation</vt:lpstr>
      <vt:lpstr>PowerPoint Presentation</vt:lpstr>
      <vt:lpstr>PowerPoint Presentation</vt:lpstr>
      <vt:lpstr>Implications for vertical structure of vertical velocity</vt:lpstr>
      <vt:lpstr>PowerPoint Presentation</vt:lpstr>
      <vt:lpstr>PowerPoint Presentation</vt:lpstr>
      <vt:lpstr>Feedback of Air Motion on (virtual) Temperature</vt:lpstr>
      <vt:lpstr>PowerPoint Presentation</vt:lpstr>
      <vt:lpstr>Prediction: Inviscid, small amplitude perturbations under rigid lid: Shallow water solutions with reduced equivalent depth</vt:lpstr>
      <vt:lpstr>PowerPoint Presentation</vt:lpstr>
      <vt:lpstr>PowerPoint Presentation</vt:lpstr>
      <vt:lpstr>PowerPoint Presentation</vt:lpstr>
      <vt:lpstr>PowerPoint Presentation</vt:lpstr>
      <vt:lpstr>PowerPoint Presentation</vt:lpstr>
      <vt:lpstr>Thermal Wind Balance</vt:lpstr>
      <vt:lpstr>Exact Solution!</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Elements of Thermal Balance: Solar Radiation</dc:title>
  <dc:creator>Kerry Emanuel</dc:creator>
  <cp:lastModifiedBy>Kerry Emanuel</cp:lastModifiedBy>
  <cp:revision>29</cp:revision>
  <dcterms:created xsi:type="dcterms:W3CDTF">2014-06-10T13:50:37Z</dcterms:created>
  <dcterms:modified xsi:type="dcterms:W3CDTF">2014-06-13T12:14:55Z</dcterms:modified>
</cp:coreProperties>
</file>