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809" r:id="rId8"/>
    <p:sldMasterId id="2147483821" r:id="rId9"/>
    <p:sldMasterId id="2147483833" r:id="rId10"/>
    <p:sldMasterId id="2147483845" r:id="rId11"/>
  </p:sldMasterIdLst>
  <p:notesMasterIdLst>
    <p:notesMasterId r:id="rId53"/>
  </p:notesMasterIdLst>
  <p:sldIdLst>
    <p:sldId id="257" r:id="rId12"/>
    <p:sldId id="256" r:id="rId13"/>
    <p:sldId id="278" r:id="rId14"/>
    <p:sldId id="476" r:id="rId15"/>
    <p:sldId id="534" r:id="rId16"/>
    <p:sldId id="535" r:id="rId17"/>
    <p:sldId id="536" r:id="rId18"/>
    <p:sldId id="537" r:id="rId19"/>
    <p:sldId id="530" r:id="rId20"/>
    <p:sldId id="470" r:id="rId21"/>
    <p:sldId id="469" r:id="rId22"/>
    <p:sldId id="540" r:id="rId23"/>
    <p:sldId id="259" r:id="rId24"/>
    <p:sldId id="446" r:id="rId25"/>
    <p:sldId id="542" r:id="rId26"/>
    <p:sldId id="531" r:id="rId27"/>
    <p:sldId id="393" r:id="rId28"/>
    <p:sldId id="415" r:id="rId29"/>
    <p:sldId id="529" r:id="rId30"/>
    <p:sldId id="444" r:id="rId31"/>
    <p:sldId id="523" r:id="rId32"/>
    <p:sldId id="496" r:id="rId33"/>
    <p:sldId id="532" r:id="rId34"/>
    <p:sldId id="261" r:id="rId35"/>
    <p:sldId id="265" r:id="rId36"/>
    <p:sldId id="451" r:id="rId37"/>
    <p:sldId id="478" r:id="rId38"/>
    <p:sldId id="541" r:id="rId39"/>
    <p:sldId id="260" r:id="rId40"/>
    <p:sldId id="287" r:id="rId41"/>
    <p:sldId id="264" r:id="rId42"/>
    <p:sldId id="653" r:id="rId43"/>
    <p:sldId id="651" r:id="rId44"/>
    <p:sldId id="527" r:id="rId45"/>
    <p:sldId id="518" r:id="rId46"/>
    <p:sldId id="517" r:id="rId47"/>
    <p:sldId id="519" r:id="rId48"/>
    <p:sldId id="465" r:id="rId49"/>
    <p:sldId id="514" r:id="rId50"/>
    <p:sldId id="500" r:id="rId51"/>
    <p:sldId id="65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96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85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33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31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32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73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305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5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4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960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450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523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4817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177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1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2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485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7832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87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26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2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6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3"/>
            <a:ext cx="7772400" cy="1095046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Quantifying Climate Risks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CEAA3-C1FA-4DC0-B80D-0599BB1F8A51}"/>
              </a:ext>
            </a:extLst>
          </p:cNvPr>
          <p:cNvSpPr txBox="1"/>
          <p:nvPr/>
        </p:nvSpPr>
        <p:spPr>
          <a:xfrm>
            <a:off x="449943" y="5395112"/>
            <a:ext cx="8142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 of the cost comes from the far tail of the hazard magnitude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88018-DF97-4951-B797-E4CA53A1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6" y="946482"/>
            <a:ext cx="7774159" cy="36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2A11BC-3230-D11E-39FE-D16443152E75}"/>
              </a:ext>
            </a:extLst>
          </p:cNvPr>
          <p:cNvSpPr txBox="1"/>
          <p:nvPr/>
        </p:nvSpPr>
        <p:spPr>
          <a:xfrm>
            <a:off x="1011290" y="5674125"/>
            <a:ext cx="33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6EAE5-3FF5-1F63-3A6B-7CA604084C56}"/>
              </a:ext>
            </a:extLst>
          </p:cNvPr>
          <p:cNvSpPr txBox="1"/>
          <p:nvPr/>
        </p:nvSpPr>
        <p:spPr>
          <a:xfrm>
            <a:off x="5114254" y="5674125"/>
            <a:ext cx="33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6442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Assessments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assessments, including those used in 	legal proceedings, are based on historical statistics.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rricanes dominate economic losses from disa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" y="1132925"/>
            <a:ext cx="7394613" cy="54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762" y="311971"/>
            <a:ext cx="812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Total US Damages by Natural Hazard, 1980-2012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122" y="6217920"/>
            <a:ext cx="196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Source:  NOAA</a:t>
            </a:r>
          </a:p>
        </p:txBody>
      </p:sp>
    </p:spTree>
    <p:extLst>
      <p:ext uri="{BB962C8B-B14F-4D97-AF65-F5344CB8AC3E}">
        <p14:creationId xmlns:p14="http://schemas.microsoft.com/office/powerpoint/2010/main" val="198340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79A3-E105-8ADF-D9E9-A2FEC26F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7833"/>
          </a:xfrm>
        </p:spPr>
        <p:txBody>
          <a:bodyPr/>
          <a:lstStyle/>
          <a:p>
            <a:r>
              <a:rPr lang="en-US" dirty="0"/>
              <a:t>Questions So Far?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50376-DBD6-A5D7-87E5-279FA0831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2" y="1435183"/>
            <a:ext cx="6988196" cy="524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7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Global warming in context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Implications for legal proceedings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1431547"/>
            <a:ext cx="620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2521E-B3DE-4900-82CE-AFCCAE2A0737}"/>
              </a:ext>
            </a:extLst>
          </p:cNvPr>
          <p:cNvSpPr txBox="1"/>
          <p:nvPr/>
        </p:nvSpPr>
        <p:spPr>
          <a:xfrm>
            <a:off x="0" y="304800"/>
            <a:ext cx="9038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Observed Trend in “Speed Limit” for Hurricanes</a:t>
            </a: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E8D02F-CF86-40CE-9F13-16DDEEBE7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4" y="1189935"/>
            <a:ext cx="7548105" cy="4719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25A11-CE90-468A-8D9B-50B9333FF59F}"/>
              </a:ext>
            </a:extLst>
          </p:cNvPr>
          <p:cNvSpPr txBox="1"/>
          <p:nvPr/>
        </p:nvSpPr>
        <p:spPr>
          <a:xfrm>
            <a:off x="967578" y="156940"/>
            <a:ext cx="705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 Shading Shows Uncertainty in North Atlantic Hurricane Occurrence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385B0-FD0E-4360-9FF1-694193DD860C}"/>
              </a:ext>
            </a:extLst>
          </p:cNvPr>
          <p:cNvSpPr txBox="1"/>
          <p:nvPr/>
        </p:nvSpPr>
        <p:spPr>
          <a:xfrm>
            <a:off x="3592286" y="6392636"/>
            <a:ext cx="52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Vecchi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Comm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., 2021</a:t>
            </a:r>
          </a:p>
        </p:txBody>
      </p:sp>
    </p:spTree>
    <p:extLst>
      <p:ext uri="{BB962C8B-B14F-4D97-AF65-F5344CB8AC3E}">
        <p14:creationId xmlns:p14="http://schemas.microsoft.com/office/powerpoint/2010/main" val="3647605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to quantitatively evaluate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5925" y="1671979"/>
            <a:ext cx="323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Weather Forecast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10402" y="1760789"/>
            <a:ext cx="6523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today’s global climate models cannot simulate hurricane at all well</a:t>
            </a:r>
          </a:p>
        </p:txBody>
      </p: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25D14C-DB86-4E33-BF88-F5CE6895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706"/>
            <a:ext cx="9144000" cy="5846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0A22-EDB2-4A7B-A6AD-A5CDBDDB1D96}"/>
              </a:ext>
            </a:extLst>
          </p:cNvPr>
          <p:cNvSpPr txBox="1"/>
          <p:nvPr/>
        </p:nvSpPr>
        <p:spPr>
          <a:xfrm>
            <a:off x="1355271" y="187779"/>
            <a:ext cx="679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1,000 storms Downscaled from CERA 20</a:t>
            </a:r>
            <a:r>
              <a:rPr lang="en-US" baseline="30000" dirty="0"/>
              <a:t>th</a:t>
            </a:r>
            <a:r>
              <a:rPr lang="en-US" dirty="0"/>
              <a:t> Century Reanalysis</a:t>
            </a:r>
          </a:p>
        </p:txBody>
      </p:sp>
    </p:spTree>
    <p:extLst>
      <p:ext uri="{BB962C8B-B14F-4D97-AF65-F5344CB8AC3E}">
        <p14:creationId xmlns:p14="http://schemas.microsoft.com/office/powerpoint/2010/main" val="3373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5" y="1017639"/>
            <a:ext cx="7776205" cy="53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in Harris County, from 6 Climate models, 1981-2000, 2008-2027, and 2081-2100, Based on 2000 Events Each, and Using RCP 8.5. Shading Shows Spread Among the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21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4794-E038-C1EA-8C5B-07CFB02D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398"/>
            <a:ext cx="7886700" cy="985279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 Flooding from Hurricane Harvey,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089A-296B-32E5-B6EB-85B55C63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2139"/>
            <a:ext cx="7886700" cy="3984824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van </a:t>
            </a:r>
            <a:r>
              <a:rPr lang="en-US" b="1" dirty="0" err="1"/>
              <a:t>Oldenborgh</a:t>
            </a:r>
            <a:r>
              <a:rPr lang="en-US" b="1" dirty="0"/>
              <a:t> et al</a:t>
            </a:r>
            <a:r>
              <a:rPr lang="en-US" dirty="0"/>
              <a:t>: </a:t>
            </a:r>
            <a:r>
              <a:rPr lang="en-US" i="1" dirty="0"/>
              <a:t>“We conclude that global warming 	made the precipitation about 15% (8%–19%) more intense, 	or equivalently made such an event </a:t>
            </a:r>
            <a:r>
              <a:rPr lang="en-US" i="1" dirty="0">
                <a:solidFill>
                  <a:srgbClr val="FF0000"/>
                </a:solidFill>
              </a:rPr>
              <a:t>three (1.5–5) times 	more likely.”</a:t>
            </a:r>
          </a:p>
          <a:p>
            <a:r>
              <a:rPr lang="en-US" i="1" dirty="0"/>
              <a:t>  </a:t>
            </a:r>
            <a:r>
              <a:rPr lang="en-US" b="1" dirty="0"/>
              <a:t>Risser and </a:t>
            </a:r>
            <a:r>
              <a:rPr lang="en-US" b="1" dirty="0" err="1"/>
              <a:t>Wehner</a:t>
            </a:r>
            <a:r>
              <a:rPr lang="en-US" b="1" dirty="0"/>
              <a:t>: </a:t>
            </a:r>
            <a:r>
              <a:rPr lang="en-US" i="1" dirty="0"/>
              <a:t>“We find that human-induced climate 	change likely increased the chances of the observed 	precipitation accumulations during Hurricane Harvey in the 	most affected areas of Houston </a:t>
            </a:r>
            <a:r>
              <a:rPr lang="en-US" i="1" dirty="0">
                <a:solidFill>
                  <a:srgbClr val="FF0000"/>
                </a:solidFill>
              </a:rPr>
              <a:t>by a factor of at least 3.5</a:t>
            </a:r>
            <a:r>
              <a:rPr lang="en-US" i="1" dirty="0"/>
              <a:t>.”</a:t>
            </a:r>
          </a:p>
          <a:p>
            <a:r>
              <a:rPr lang="en-US" i="1" dirty="0"/>
              <a:t>  </a:t>
            </a:r>
            <a:r>
              <a:rPr lang="en-US" b="1" dirty="0"/>
              <a:t>Emanuel:</a:t>
            </a:r>
            <a:r>
              <a:rPr lang="en-US" i="1" dirty="0"/>
              <a:t> “In 2017 the annual probability </a:t>
            </a:r>
            <a:r>
              <a:rPr lang="en-US" dirty="0"/>
              <a:t>[of Hurricane 	Harvey’s rainfall in Harris County]</a:t>
            </a:r>
            <a:r>
              <a:rPr lang="en-US" i="1" dirty="0"/>
              <a:t> would be 6%, </a:t>
            </a:r>
            <a:r>
              <a:rPr lang="en-US" i="1" dirty="0">
                <a:solidFill>
                  <a:srgbClr val="FF0000"/>
                </a:solidFill>
              </a:rPr>
              <a:t>a sixfold 	increase since the late 20th century.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90C8B-50BA-8B0F-D974-60CEE4E554BB}"/>
              </a:ext>
            </a:extLst>
          </p:cNvPr>
          <p:cNvSpPr txBox="1"/>
          <p:nvPr/>
        </p:nvSpPr>
        <p:spPr>
          <a:xfrm>
            <a:off x="575285" y="1277738"/>
            <a:ext cx="808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independent scientific studies appeared in 2017:</a:t>
            </a:r>
          </a:p>
        </p:txBody>
      </p:sp>
    </p:spTree>
    <p:extLst>
      <p:ext uri="{BB962C8B-B14F-4D97-AF65-F5344CB8AC3E}">
        <p14:creationId xmlns:p14="http://schemas.microsoft.com/office/powerpoint/2010/main" val="1743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7ACBE1-5F50-82EB-CCA6-F8CCB5E24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8" y="1029054"/>
            <a:ext cx="6315597" cy="5684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4A7A00-7867-122A-5861-C97F5A8BDF2A}"/>
              </a:ext>
            </a:extLst>
          </p:cNvPr>
          <p:cNvSpPr txBox="1"/>
          <p:nvPr/>
        </p:nvSpPr>
        <p:spPr>
          <a:xfrm>
            <a:off x="7171489" y="2782669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Hurricane Ian, 2022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DD48E1-EF8F-FD0E-4EC6-DA5CBD9F17A6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8278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449915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2160100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90D9B4-7B92-4C45-8768-BFEFBD6E1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21217"/>
            <a:ext cx="5758024" cy="5877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0BA661-8634-4514-B63B-7886347B03F1}"/>
              </a:ext>
            </a:extLst>
          </p:cNvPr>
          <p:cNvSpPr txBox="1"/>
          <p:nvPr/>
        </p:nvSpPr>
        <p:spPr>
          <a:xfrm>
            <a:off x="6023428" y="62992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877247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048140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 records inadequate for 	estimating future </a:t>
            </a:r>
            <a:r>
              <a:rPr lang="en-US" b="1" i="1" dirty="0">
                <a:latin typeface="Arial" pitchFamily="34" charset="0"/>
                <a:cs typeface="Arial" pitchFamily="34" charset="0"/>
              </a:rPr>
              <a:t>and current </a:t>
            </a:r>
            <a:r>
              <a:rPr lang="en-US" dirty="0">
                <a:latin typeface="Arial" pitchFamily="34" charset="0"/>
                <a:cs typeface="Arial" pitchFamily="34" charset="0"/>
              </a:rPr>
              <a:t>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48EFF-A75F-A065-3986-08253AA72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9" y="1054327"/>
            <a:ext cx="8540186" cy="51087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F65C34-A98D-FBC4-877A-C2D4A094BFE9}"/>
              </a:ext>
            </a:extLst>
          </p:cNvPr>
          <p:cNvSpPr/>
          <p:nvPr/>
        </p:nvSpPr>
        <p:spPr>
          <a:xfrm>
            <a:off x="7994157" y="1412665"/>
            <a:ext cx="131410" cy="1314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FDEC9-2474-C23F-B0A7-99650D5EFBE7}"/>
              </a:ext>
            </a:extLst>
          </p:cNvPr>
          <p:cNvSpPr txBox="1"/>
          <p:nvPr/>
        </p:nvSpPr>
        <p:spPr>
          <a:xfrm>
            <a:off x="7134510" y="88505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BEA3E9-F998-4806-633F-22A72FC170EA}"/>
              </a:ext>
            </a:extLst>
          </p:cNvPr>
          <p:cNvCxnSpPr>
            <a:endCxn id="5" idx="1"/>
          </p:cNvCxnSpPr>
          <p:nvPr/>
        </p:nvCxnSpPr>
        <p:spPr>
          <a:xfrm>
            <a:off x="7605399" y="1166271"/>
            <a:ext cx="388758" cy="2463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85D08BC1-EC68-2A10-4259-FA8F0C5B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82" y="123292"/>
            <a:ext cx="7886700" cy="751866"/>
          </a:xfrm>
        </p:spPr>
        <p:txBody>
          <a:bodyPr/>
          <a:lstStyle/>
          <a:p>
            <a:r>
              <a:rPr lang="en-US" dirty="0"/>
              <a:t>Global Mean Temperature and CO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0172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to embrace advanced 	physical modeling techniques for 	assessing 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It is likely that expert witnesses in 	future legal proceedings will 	increasingly rely on physical 	modeling as evidence of current 	and future climate risk</a:t>
            </a:r>
          </a:p>
          <a:p>
            <a:pPr marL="0" indent="0">
              <a:buSzPct val="70000"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i="1" dirty="0">
                <a:latin typeface="Arial" pitchFamily="34" charset="0"/>
                <a:cs typeface="Arial" pitchFamily="34" charset="0"/>
              </a:rPr>
              <a:t>At best</a:t>
            </a:r>
            <a:r>
              <a:rPr lang="en-US" dirty="0">
                <a:latin typeface="Arial" pitchFamily="34" charset="0"/>
                <a:cs typeface="Arial" pitchFamily="34" charset="0"/>
              </a:rPr>
              <a:t>, climate science will only be able to 	quantify the probability that climate 	change has and/or will contribute to 	some particular weather event or class 	of 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How do courts deal with probabilistic 	information? </a:t>
            </a:r>
          </a:p>
        </p:txBody>
      </p:sp>
    </p:spTree>
    <p:extLst>
      <p:ext uri="{BB962C8B-B14F-4D97-AF65-F5344CB8AC3E}">
        <p14:creationId xmlns:p14="http://schemas.microsoft.com/office/powerpoint/2010/main" val="6371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6AA462-EAD7-408F-AC18-FE057A808015}"/>
              </a:ext>
            </a:extLst>
          </p:cNvPr>
          <p:cNvSpPr/>
          <p:nvPr/>
        </p:nvSpPr>
        <p:spPr>
          <a:xfrm>
            <a:off x="8724900" y="923925"/>
            <a:ext cx="2476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38344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6522C60-BF53-4959-AC7E-90CCBF67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475596" y="0"/>
            <a:ext cx="5668403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3475597" y="3505200"/>
            <a:ext cx="56684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46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1760899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quantify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	position ourselves to make intelligent choices</a:t>
            </a:r>
          </a:p>
          <a:p>
            <a:r>
              <a:rPr lang="en-US" dirty="0"/>
              <a:t>  Insurance is one instrument for quantifying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00109C1-9E3E-415F-B081-EC0A5234AD4F}" vid="{BB90F691-B0D9-41FB-A84E-B9652A2AE85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5677</TotalTime>
  <Words>1381</Words>
  <Application>Microsoft Office PowerPoint</Application>
  <PresentationFormat>On-screen Show (4:3)</PresentationFormat>
  <Paragraphs>115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1_Ariel</vt:lpstr>
      <vt:lpstr>3_Office Theme</vt:lpstr>
      <vt:lpstr>8_Office Theme</vt:lpstr>
      <vt:lpstr>9_Office Theme</vt:lpstr>
      <vt:lpstr> Quantifying Climate Risks </vt:lpstr>
      <vt:lpstr>Program</vt:lpstr>
      <vt:lpstr>Svante Arrhenius, 1859-1927</vt:lpstr>
      <vt:lpstr>Global Mean Temperature and CO2</vt:lpstr>
      <vt:lpstr>PowerPoint Presentation</vt:lpstr>
      <vt:lpstr>CO2 May Go Well Beyond Doubling</vt:lpstr>
      <vt:lpstr>PowerPoint Presentation</vt:lpstr>
      <vt:lpstr>Climate Risks</vt:lpstr>
      <vt:lpstr>Climate Risks</vt:lpstr>
      <vt:lpstr>Why Climate Risk is Dominated by Extreme Events:</vt:lpstr>
      <vt:lpstr>PowerPoint Presentation</vt:lpstr>
      <vt:lpstr>Getting it right means getting the low-probability, high cost events. For example, hurricanes:</vt:lpstr>
      <vt:lpstr>Flawed Basis of Current Risk Assessments</vt:lpstr>
      <vt:lpstr>PowerPoint Presentation</vt:lpstr>
      <vt:lpstr>Questions So Far?</vt:lpstr>
      <vt:lpstr>Quantifying Climate Risks: Hurricanes as an Example</vt:lpstr>
      <vt:lpstr>The Global Hurricane Hazard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to quantitatively evaluate current risk and risk trends</vt:lpstr>
      <vt:lpstr>PowerPoint Presentation</vt:lpstr>
      <vt:lpstr>PowerPoint Presentation</vt:lpstr>
      <vt:lpstr>To get the tails right we need to simulate many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 Flooding from Hurricane Harvey, 2017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  <vt:lpstr>PowerPoint Presentation</vt:lpstr>
      <vt:lpstr>Summary of Main Points</vt:lpstr>
      <vt:lpstr>Summary of Main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Climate Risks</dc:title>
  <dc:creator>Kerry</dc:creator>
  <cp:lastModifiedBy>Kerry Emanuel</cp:lastModifiedBy>
  <cp:revision>26</cp:revision>
  <dcterms:created xsi:type="dcterms:W3CDTF">2021-11-03T13:16:39Z</dcterms:created>
  <dcterms:modified xsi:type="dcterms:W3CDTF">2024-08-27T10:16:52Z</dcterms:modified>
</cp:coreProperties>
</file>