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36"/>
  </p:notesMasterIdLst>
  <p:sldIdLst>
    <p:sldId id="256" r:id="rId5"/>
    <p:sldId id="257" r:id="rId6"/>
    <p:sldId id="259" r:id="rId7"/>
    <p:sldId id="260" r:id="rId8"/>
    <p:sldId id="261" r:id="rId9"/>
    <p:sldId id="262" r:id="rId10"/>
    <p:sldId id="266" r:id="rId11"/>
    <p:sldId id="267" r:id="rId12"/>
    <p:sldId id="265" r:id="rId13"/>
    <p:sldId id="268" r:id="rId14"/>
    <p:sldId id="269" r:id="rId15"/>
    <p:sldId id="270" r:id="rId16"/>
    <p:sldId id="271" r:id="rId17"/>
    <p:sldId id="272" r:id="rId18"/>
    <p:sldId id="263" r:id="rId19"/>
    <p:sldId id="264" r:id="rId20"/>
    <p:sldId id="258" r:id="rId21"/>
    <p:sldId id="273" r:id="rId22"/>
    <p:sldId id="274" r:id="rId23"/>
    <p:sldId id="275" r:id="rId24"/>
    <p:sldId id="276" r:id="rId25"/>
    <p:sldId id="278" r:id="rId26"/>
    <p:sldId id="284" r:id="rId27"/>
    <p:sldId id="281" r:id="rId28"/>
    <p:sldId id="286" r:id="rId29"/>
    <p:sldId id="283" r:id="rId30"/>
    <p:sldId id="287" r:id="rId31"/>
    <p:sldId id="285" r:id="rId32"/>
    <p:sldId id="288" r:id="rId33"/>
    <p:sldId id="279"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93D38-0FF0-4056-B8E5-2CFCD04D6E1B}" type="datetimeFigureOut">
              <a:rPr lang="en-US" smtClean="0"/>
              <a:t>10/28/2016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D934A-1CDB-43D4-830E-385EAC44FD8E}" type="slidenum">
              <a:rPr lang="en-US" smtClean="0"/>
              <a:t>‹#›</a:t>
            </a:fld>
            <a:endParaRPr lang="en-US"/>
          </a:p>
        </p:txBody>
      </p:sp>
    </p:spTree>
    <p:extLst>
      <p:ext uri="{BB962C8B-B14F-4D97-AF65-F5344CB8AC3E}">
        <p14:creationId xmlns:p14="http://schemas.microsoft.com/office/powerpoint/2010/main" val="208801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B387-3EB6-4A47-AF74-8717047B00BE}" type="slidenum">
              <a:rPr lang="en-GB">
                <a:solidFill>
                  <a:prstClr val="black"/>
                </a:solidFill>
              </a:rPr>
              <a:pPr/>
              <a:t>16</a:t>
            </a:fld>
            <a:endParaRPr lang="en-GB">
              <a:solidFill>
                <a:prstClr val="black"/>
              </a:solidFill>
            </a:endParaRPr>
          </a:p>
        </p:txBody>
      </p:sp>
      <p:sp>
        <p:nvSpPr>
          <p:cNvPr id="460802" name="Rectangle 2"/>
          <p:cNvSpPr>
            <a:spLocks noGrp="1" noRot="1" noChangeAspect="1" noChangeArrowheads="1" noTextEdit="1"/>
          </p:cNvSpPr>
          <p:nvPr>
            <p:ph type="sldImg"/>
          </p:nvPr>
        </p:nvSpPr>
        <p:spPr>
          <a:xfrm>
            <a:off x="1144588" y="685800"/>
            <a:ext cx="4570412" cy="3429000"/>
          </a:xfrm>
          <a:ln/>
        </p:spPr>
      </p:sp>
      <p:sp>
        <p:nvSpPr>
          <p:cNvPr id="460803" name="Rectangle 3"/>
          <p:cNvSpPr>
            <a:spLocks noGrp="1" noChangeArrowheads="1"/>
          </p:cNvSpPr>
          <p:nvPr>
            <p:ph type="body" idx="1"/>
          </p:nvPr>
        </p:nvSpPr>
        <p:spPr/>
        <p:txBody>
          <a:bodyPr lIns="91424" tIns="45712" rIns="91424" bIns="45712">
            <a:normAutofit fontScale="85000" lnSpcReduction="20000"/>
          </a:bodyPr>
          <a:lstStyle/>
          <a:p>
            <a:r>
              <a:rPr lang="de-DE" b="1">
                <a:latin typeface="Frutiger-BlackCn" charset="0"/>
              </a:rPr>
              <a:t>Abbildung 4.3-1</a:t>
            </a:r>
          </a:p>
          <a:p>
            <a:r>
              <a:rPr lang="de-DE">
                <a:latin typeface="TimesTen-Roman" charset="0"/>
              </a:rPr>
              <a:t>Aragonitsättigung und</a:t>
            </a:r>
          </a:p>
          <a:p>
            <a:r>
              <a:rPr lang="de-DE">
                <a:latin typeface="TimesTen-Roman" charset="0"/>
              </a:rPr>
              <a:t>gegenwärtige Riffstandorte</a:t>
            </a:r>
          </a:p>
          <a:p>
            <a:r>
              <a:rPr lang="de-DE">
                <a:latin typeface="TimesTen-Roman" charset="0"/>
              </a:rPr>
              <a:t>von Warmwasserkorallen</a:t>
            </a:r>
          </a:p>
          <a:p>
            <a:r>
              <a:rPr lang="de-DE">
                <a:latin typeface="TimesTen-Roman" charset="0"/>
              </a:rPr>
              <a:t>(blaue Punkte). (a)</a:t>
            </a:r>
          </a:p>
          <a:p>
            <a:r>
              <a:rPr lang="de-DE">
                <a:latin typeface="TimesTen-Roman" charset="0"/>
              </a:rPr>
              <a:t>vorindustrielle Werte</a:t>
            </a:r>
          </a:p>
          <a:p>
            <a:r>
              <a:rPr lang="de-DE">
                <a:latin typeface="TimesTen-Roman" charset="0"/>
              </a:rPr>
              <a:t>(ca. 1870, atmosphärische</a:t>
            </a:r>
          </a:p>
          <a:p>
            <a:r>
              <a:rPr lang="de-DE">
                <a:latin typeface="TimesTen-Roman" charset="0"/>
              </a:rPr>
              <a:t>CO2-Konzentration</a:t>
            </a:r>
          </a:p>
          <a:p>
            <a:r>
              <a:rPr lang="de-DE">
                <a:latin typeface="TimesTen-Roman" charset="0"/>
              </a:rPr>
              <a:t>280 ppm), (b) Gegenwart</a:t>
            </a:r>
          </a:p>
          <a:p>
            <a:r>
              <a:rPr lang="de-DE">
                <a:latin typeface="TimesTen-Roman" charset="0"/>
              </a:rPr>
              <a:t>(ca. 2005, 375 ppm CO2), (c)</a:t>
            </a:r>
          </a:p>
          <a:p>
            <a:r>
              <a:rPr lang="de-DE">
                <a:latin typeface="TimesTen-Roman" charset="0"/>
              </a:rPr>
              <a:t>Zukunft (ca. 2065, 517 ppm</a:t>
            </a:r>
          </a:p>
          <a:p>
            <a:r>
              <a:rPr lang="de-DE">
                <a:latin typeface="TimesTen-Roman" charset="0"/>
              </a:rPr>
              <a:t>CO2). Der Grad der</a:t>
            </a:r>
          </a:p>
          <a:p>
            <a:r>
              <a:rPr lang="de-DE">
                <a:latin typeface="TimesTen-Roman" charset="0"/>
              </a:rPr>
              <a:t>Aragonitsättigung (</a:t>
            </a:r>
            <a:r>
              <a:rPr lang="de-DE">
                <a:latin typeface="LucidaGrande" charset="0"/>
              </a:rPr>
              <a:t>Ù</a:t>
            </a:r>
            <a:r>
              <a:rPr lang="de-DE">
                <a:latin typeface="TimesTen-Roman" charset="0"/>
              </a:rPr>
              <a:t>)</a:t>
            </a:r>
          </a:p>
          <a:p>
            <a:r>
              <a:rPr lang="de-DE">
                <a:latin typeface="TimesTen-Roman" charset="0"/>
              </a:rPr>
              <a:t>bezeichnet das relative</a:t>
            </a:r>
          </a:p>
          <a:p>
            <a:r>
              <a:rPr lang="de-DE">
                <a:latin typeface="TimesTen-Roman" charset="0"/>
              </a:rPr>
              <a:t>Verhältnis zwischen dem</a:t>
            </a:r>
          </a:p>
          <a:p>
            <a:r>
              <a:rPr lang="de-DE">
                <a:latin typeface="TimesTen-Roman" charset="0"/>
              </a:rPr>
              <a:t>Produkt der Konzentrationen</a:t>
            </a:r>
          </a:p>
          <a:p>
            <a:r>
              <a:rPr lang="de-DE">
                <a:latin typeface="TimesTen-Roman" charset="0"/>
              </a:rPr>
              <a:t>von Kalzium- und</a:t>
            </a:r>
          </a:p>
          <a:p>
            <a:r>
              <a:rPr lang="de-DE">
                <a:latin typeface="TimesTen-Roman" charset="0"/>
              </a:rPr>
              <a:t>Karbonationen und dem</a:t>
            </a:r>
          </a:p>
          <a:p>
            <a:r>
              <a:rPr lang="de-DE">
                <a:latin typeface="TimesTen-Roman" charset="0"/>
              </a:rPr>
              <a:t>Löslichkeitsprodukt für</a:t>
            </a:r>
          </a:p>
          <a:p>
            <a:r>
              <a:rPr lang="de-DE">
                <a:latin typeface="TimesTen-Roman" charset="0"/>
              </a:rPr>
              <a:t>Aragonit. Standorte mit</a:t>
            </a:r>
          </a:p>
          <a:p>
            <a:r>
              <a:rPr lang="de-DE">
                <a:latin typeface="TimesTen-Roman" charset="0"/>
              </a:rPr>
              <a:t>einer Aragonitsättigung</a:t>
            </a:r>
          </a:p>
          <a:p>
            <a:r>
              <a:rPr lang="de-DE">
                <a:latin typeface="TimesTen-Roman" charset="0"/>
              </a:rPr>
              <a:t>unterhalb von 3,5 sind nur</a:t>
            </a:r>
          </a:p>
          <a:p>
            <a:r>
              <a:rPr lang="de-DE">
                <a:latin typeface="TimesTen-Roman" charset="0"/>
              </a:rPr>
              <a:t>noch bedingt für riffbildende</a:t>
            </a:r>
          </a:p>
          <a:p>
            <a:r>
              <a:rPr lang="de-DE">
                <a:latin typeface="TimesTen-Roman" charset="0"/>
              </a:rPr>
              <a:t>Warmwasserkorallen</a:t>
            </a:r>
          </a:p>
          <a:p>
            <a:r>
              <a:rPr lang="de-DE">
                <a:latin typeface="TimesTen-Roman" charset="0"/>
              </a:rPr>
              <a:t>geeignet (marginal),</a:t>
            </a:r>
          </a:p>
          <a:p>
            <a:r>
              <a:rPr lang="de-DE">
                <a:latin typeface="TimesTen-Roman" charset="0"/>
              </a:rPr>
              <a:t>unterhalb von 3 sind sie</a:t>
            </a:r>
          </a:p>
          <a:p>
            <a:r>
              <a:rPr lang="de-DE">
                <a:latin typeface="TimesTen-Roman" charset="0"/>
              </a:rPr>
              <a:t>ungeeignet.</a:t>
            </a:r>
          </a:p>
          <a:p>
            <a:r>
              <a:rPr lang="de-DE">
                <a:latin typeface="TimesTen-Roman" charset="0"/>
              </a:rPr>
              <a:t>Quelle: Steffen et al., 2004</a:t>
            </a:r>
            <a:endParaRPr lang="de-DE">
              <a:latin typeface="Frutiger-BlackCn" charset="0"/>
            </a:endParaRPr>
          </a:p>
          <a:p>
            <a:endParaRPr lang="de-DE"/>
          </a:p>
        </p:txBody>
      </p:sp>
    </p:spTree>
    <p:extLst>
      <p:ext uri="{BB962C8B-B14F-4D97-AF65-F5344CB8AC3E}">
        <p14:creationId xmlns:p14="http://schemas.microsoft.com/office/powerpoint/2010/main" val="390919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447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9515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9202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10/28/2016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240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10/28/2016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5088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10/28/2016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5683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10/28/2016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065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10/28/2016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809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10/28/2016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996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6219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5797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8996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F2B472D-4682-44FC-A378-E921AD2F0E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348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7077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0065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7323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10/28/2016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6327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10/28/2016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24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10/28/2016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3269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10/28/2016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0502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10/28/2016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2402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10/28/2016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4585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2494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9584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6603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3741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8620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10/28/2016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418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10/28/2016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6119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10/28/2016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8829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10/28/2016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4436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10/28/2016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534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10/28/2016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1549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8125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931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tif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tif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tif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10/28/2016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4317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37133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10/28/2016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92137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b="1" dirty="0">
                <a:solidFill>
                  <a:srgbClr val="0000FF"/>
                </a:solidFill>
              </a:rPr>
              <a:t>Climate </a:t>
            </a:r>
            <a:r>
              <a:rPr lang="en-US" b="1" dirty="0" smtClean="0">
                <a:solidFill>
                  <a:srgbClr val="0000FF"/>
                </a:solidFill>
              </a:rPr>
              <a:t>Change</a:t>
            </a:r>
            <a:r>
              <a:rPr lang="en-US" b="1" dirty="0">
                <a:solidFill>
                  <a:srgbClr val="0000FF"/>
                </a:solidFill>
              </a:rPr>
              <a:t>: An Update and Some Thoughts About the </a:t>
            </a:r>
            <a:r>
              <a:rPr lang="en-US" b="1" dirty="0" smtClean="0">
                <a:solidFill>
                  <a:srgbClr val="0000FF"/>
                </a:solidFill>
              </a:rPr>
              <a:t>Future</a:t>
            </a:r>
            <a:endParaRPr lang="en-US" dirty="0">
              <a:solidFill>
                <a:srgbClr val="0000FF"/>
              </a:solidFill>
            </a:endParaRPr>
          </a:p>
        </p:txBody>
      </p:sp>
      <p:sp>
        <p:nvSpPr>
          <p:cNvPr id="6" name="Content Placeholder 5"/>
          <p:cNvSpPr>
            <a:spLocks noGrp="1"/>
          </p:cNvSpPr>
          <p:nvPr>
            <p:ph type="subTitle" idx="1"/>
          </p:nvPr>
        </p:nvSpPr>
        <p:spPr>
          <a:xfrm>
            <a:off x="1143000" y="4180008"/>
            <a:ext cx="6858000" cy="1655762"/>
          </a:xfrm>
        </p:spPr>
        <p:txBody>
          <a:bodyPr/>
          <a:lstStyle/>
          <a:p>
            <a:r>
              <a:rPr lang="en-US" dirty="0" smtClean="0"/>
              <a:t> </a:t>
            </a:r>
            <a:r>
              <a:rPr lang="en-US" sz="2400" dirty="0" smtClean="0">
                <a:solidFill>
                  <a:srgbClr val="0000FF"/>
                </a:solidFill>
              </a:rPr>
              <a:t>Kerry Emanuel</a:t>
            </a:r>
          </a:p>
          <a:p>
            <a:r>
              <a:rPr lang="en-US" sz="2400" dirty="0" smtClean="0">
                <a:solidFill>
                  <a:srgbClr val="0000FF"/>
                </a:solidFill>
              </a:rPr>
              <a:t>Lorenz Center</a:t>
            </a:r>
          </a:p>
          <a:p>
            <a:r>
              <a:rPr lang="en-US" sz="2400" dirty="0" smtClean="0">
                <a:solidFill>
                  <a:srgbClr val="0000FF"/>
                </a:solidFill>
              </a:rPr>
              <a:t>Massachusetts Institute of Technology</a:t>
            </a:r>
            <a:endParaRPr lang="en-US" sz="2400" dirty="0">
              <a:solidFill>
                <a:srgbClr val="0000FF"/>
              </a:solidFill>
            </a:endParaRPr>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41" y="510054"/>
            <a:ext cx="9118259" cy="5597078"/>
          </a:xfrm>
          <a:prstGeom prst="rect">
            <a:avLst/>
          </a:prstGeom>
        </p:spPr>
      </p:pic>
    </p:spTree>
    <p:extLst>
      <p:ext uri="{BB962C8B-B14F-4D97-AF65-F5344CB8AC3E}">
        <p14:creationId xmlns:p14="http://schemas.microsoft.com/office/powerpoint/2010/main" val="2572646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530" y="1079216"/>
            <a:ext cx="7885715" cy="5222972"/>
          </a:xfrm>
          <a:prstGeom prst="rect">
            <a:avLst/>
          </a:prstGeom>
        </p:spPr>
      </p:pic>
      <p:sp>
        <p:nvSpPr>
          <p:cNvPr id="8" name="TextBox 7"/>
          <p:cNvSpPr txBox="1"/>
          <p:nvPr/>
        </p:nvSpPr>
        <p:spPr>
          <a:xfrm>
            <a:off x="627530" y="251012"/>
            <a:ext cx="8014446" cy="523220"/>
          </a:xfrm>
          <a:prstGeom prst="rect">
            <a:avLst/>
          </a:prstGeom>
          <a:noFill/>
        </p:spPr>
        <p:txBody>
          <a:bodyPr wrap="square" rtlCol="0">
            <a:spAutoFit/>
          </a:bodyPr>
          <a:lstStyle/>
          <a:p>
            <a:pPr algn="ctr"/>
            <a:r>
              <a:rPr lang="en-US" sz="2800" dirty="0" smtClean="0">
                <a:solidFill>
                  <a:srgbClr val="0000FF"/>
                </a:solidFill>
                <a:cs typeface="Arial" charset="0"/>
              </a:rPr>
              <a:t>Boston with 1.5 m storm surge</a:t>
            </a:r>
            <a:endParaRPr lang="en-US" sz="2800" dirty="0">
              <a:solidFill>
                <a:srgbClr val="0000FF"/>
              </a:solidFill>
              <a:cs typeface="Arial" charset="0"/>
            </a:endParaRPr>
          </a:p>
        </p:txBody>
      </p:sp>
    </p:spTree>
    <p:extLst>
      <p:ext uri="{BB962C8B-B14F-4D97-AF65-F5344CB8AC3E}">
        <p14:creationId xmlns:p14="http://schemas.microsoft.com/office/powerpoint/2010/main" val="398742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solidFill>
                  <a:srgbClr val="FFFF00"/>
                </a:solidFill>
              </a:rPr>
              <a:t>Hydrological Extremes Increase with Temperature </a:t>
            </a:r>
            <a:endParaRPr lang="en-US" dirty="0">
              <a:solidFill>
                <a:srgbClr val="FFFF00"/>
              </a:solidFill>
            </a:endParaRPr>
          </a:p>
        </p:txBody>
      </p:sp>
      <p:pic>
        <p:nvPicPr>
          <p:cNvPr id="11266" name="Picture 2" descr="C:\Users\Kerry Emaanuel\Class\12.103\IntroLecture\floods-turkey_1548760i.jpg"/>
          <p:cNvPicPr>
            <a:picLocks noChangeAspect="1" noChangeArrowheads="1"/>
          </p:cNvPicPr>
          <p:nvPr/>
        </p:nvPicPr>
        <p:blipFill>
          <a:blip r:embed="rId2" cstate="print"/>
          <a:srcRect/>
          <a:stretch>
            <a:fillRect/>
          </a:stretch>
        </p:blipFill>
        <p:spPr bwMode="auto">
          <a:xfrm>
            <a:off x="762000" y="1143000"/>
            <a:ext cx="7749538" cy="4999702"/>
          </a:xfrm>
          <a:prstGeom prst="rect">
            <a:avLst/>
          </a:prstGeom>
          <a:noFill/>
        </p:spPr>
      </p:pic>
      <p:sp>
        <p:nvSpPr>
          <p:cNvPr id="4" name="TextBox 3"/>
          <p:cNvSpPr txBox="1"/>
          <p:nvPr/>
        </p:nvSpPr>
        <p:spPr>
          <a:xfrm>
            <a:off x="2438400" y="6211669"/>
            <a:ext cx="3810000" cy="646331"/>
          </a:xfrm>
          <a:prstGeom prst="rect">
            <a:avLst/>
          </a:prstGeom>
          <a:noFill/>
        </p:spPr>
        <p:txBody>
          <a:bodyPr wrap="square" rtlCol="0">
            <a:spAutoFit/>
          </a:bodyPr>
          <a:lstStyle/>
          <a:p>
            <a:pPr algn="ctr" fontAlgn="base">
              <a:spcBef>
                <a:spcPct val="0"/>
              </a:spcBef>
              <a:spcAft>
                <a:spcPct val="0"/>
              </a:spcAft>
            </a:pPr>
            <a:r>
              <a:rPr lang="en-US" sz="3600" dirty="0" smtClean="0">
                <a:solidFill>
                  <a:srgbClr val="FFFF00"/>
                </a:solidFill>
                <a:latin typeface="Arial" charset="0"/>
                <a:cs typeface="Arial" charset="0"/>
              </a:rPr>
              <a:t>Floods</a:t>
            </a:r>
            <a:endParaRPr lang="en-US" sz="3600" dirty="0">
              <a:solidFill>
                <a:srgbClr val="FFFF00"/>
              </a:solidFill>
              <a:latin typeface="Arial" charset="0"/>
              <a:cs typeface="Arial" charset="0"/>
            </a:endParaRPr>
          </a:p>
        </p:txBody>
      </p:sp>
    </p:spTree>
    <p:extLst>
      <p:ext uri="{BB962C8B-B14F-4D97-AF65-F5344CB8AC3E}">
        <p14:creationId xmlns:p14="http://schemas.microsoft.com/office/powerpoint/2010/main" val="3582939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Drought</a:t>
            </a:r>
            <a:endParaRPr lang="en-US" dirty="0">
              <a:solidFill>
                <a:srgbClr val="FFFF00"/>
              </a:solidFill>
              <a:effectLst>
                <a:outerShdw blurRad="38100" dist="38100" dir="2700000" algn="tl">
                  <a:srgbClr val="000000">
                    <a:alpha val="43137"/>
                  </a:srgbClr>
                </a:outerShdw>
              </a:effectLst>
            </a:endParaRPr>
          </a:p>
        </p:txBody>
      </p:sp>
      <p:pic>
        <p:nvPicPr>
          <p:cNvPr id="75778" name="Picture 2" descr="http://graphics8.nytimes.com/images/2008/06/05/us/drought600.jpg"/>
          <p:cNvPicPr>
            <a:picLocks noChangeAspect="1" noChangeArrowheads="1"/>
          </p:cNvPicPr>
          <p:nvPr/>
        </p:nvPicPr>
        <p:blipFill>
          <a:blip r:embed="rId2" cstate="print"/>
          <a:srcRect/>
          <a:stretch>
            <a:fillRect/>
          </a:stretch>
        </p:blipFill>
        <p:spPr bwMode="auto">
          <a:xfrm>
            <a:off x="609600" y="1524000"/>
            <a:ext cx="7933762" cy="4495800"/>
          </a:xfrm>
          <a:prstGeom prst="rect">
            <a:avLst/>
          </a:prstGeom>
          <a:noFill/>
        </p:spPr>
      </p:pic>
    </p:spTree>
    <p:extLst>
      <p:ext uri="{BB962C8B-B14F-4D97-AF65-F5344CB8AC3E}">
        <p14:creationId xmlns:p14="http://schemas.microsoft.com/office/powerpoint/2010/main" val="164087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812" y="1477651"/>
            <a:ext cx="8496376" cy="2973579"/>
          </a:xfrm>
          <a:prstGeom prst="rect">
            <a:avLst/>
          </a:prstGeom>
        </p:spPr>
      </p:pic>
      <p:sp>
        <p:nvSpPr>
          <p:cNvPr id="4" name="TextBox 3"/>
          <p:cNvSpPr txBox="1"/>
          <p:nvPr/>
        </p:nvSpPr>
        <p:spPr>
          <a:xfrm>
            <a:off x="1600200" y="5715000"/>
            <a:ext cx="6324600" cy="369332"/>
          </a:xfrm>
          <a:prstGeom prst="rect">
            <a:avLst/>
          </a:prstGeom>
          <a:noFill/>
        </p:spPr>
        <p:txBody>
          <a:bodyPr wrap="square" rtlCol="0">
            <a:spAutoFit/>
          </a:bodyPr>
          <a:lstStyle/>
          <a:p>
            <a:pPr fontAlgn="base">
              <a:spcBef>
                <a:spcPct val="0"/>
              </a:spcBef>
              <a:spcAft>
                <a:spcPct val="0"/>
              </a:spcAft>
            </a:pPr>
            <a:r>
              <a:rPr lang="en-US" dirty="0" smtClean="0">
                <a:solidFill>
                  <a:prstClr val="black"/>
                </a:solidFill>
                <a:latin typeface="Arial" charset="0"/>
                <a:cs typeface="Arial" charset="0"/>
              </a:rPr>
              <a:t>Pal and </a:t>
            </a:r>
            <a:r>
              <a:rPr lang="en-US" dirty="0" err="1" smtClean="0">
                <a:solidFill>
                  <a:prstClr val="black"/>
                </a:solidFill>
                <a:latin typeface="Arial" charset="0"/>
                <a:cs typeface="Arial" charset="0"/>
              </a:rPr>
              <a:t>Eltahir</a:t>
            </a:r>
            <a:r>
              <a:rPr lang="en-US" dirty="0" smtClean="0">
                <a:solidFill>
                  <a:prstClr val="black"/>
                </a:solidFill>
                <a:latin typeface="Arial" charset="0"/>
                <a:cs typeface="Arial" charset="0"/>
              </a:rPr>
              <a:t>, </a:t>
            </a:r>
            <a:r>
              <a:rPr lang="en-US" i="1" dirty="0" smtClean="0">
                <a:solidFill>
                  <a:prstClr val="black"/>
                </a:solidFill>
                <a:latin typeface="Arial" charset="0"/>
                <a:cs typeface="Arial" charset="0"/>
              </a:rPr>
              <a:t>Nature Climate Change</a:t>
            </a:r>
            <a:r>
              <a:rPr lang="en-US" dirty="0" smtClean="0">
                <a:solidFill>
                  <a:prstClr val="black"/>
                </a:solidFill>
                <a:latin typeface="Arial" charset="0"/>
                <a:cs typeface="Arial" charset="0"/>
              </a:rPr>
              <a:t>, 26 October 2015</a:t>
            </a:r>
            <a:endParaRPr lang="en-US" dirty="0">
              <a:solidFill>
                <a:prstClr val="black"/>
              </a:solidFill>
              <a:latin typeface="Arial" charset="0"/>
              <a:cs typeface="Arial" charset="0"/>
            </a:endParaRPr>
          </a:p>
        </p:txBody>
      </p:sp>
      <p:sp>
        <p:nvSpPr>
          <p:cNvPr id="5" name="Title 4"/>
          <p:cNvSpPr>
            <a:spLocks noGrp="1"/>
          </p:cNvSpPr>
          <p:nvPr>
            <p:ph type="title"/>
          </p:nvPr>
        </p:nvSpPr>
        <p:spPr/>
        <p:txBody>
          <a:bodyPr/>
          <a:lstStyle/>
          <a:p>
            <a:r>
              <a:rPr lang="en-US" sz="3600" dirty="0" smtClean="0">
                <a:solidFill>
                  <a:srgbClr val="0033CC"/>
                </a:solidFill>
              </a:rPr>
              <a:t>Wet Bulb Temperature:  Upper Survivable Limit of 35</a:t>
            </a:r>
            <a:r>
              <a:rPr lang="en-US" sz="3600" baseline="30000" dirty="0" smtClean="0">
                <a:solidFill>
                  <a:srgbClr val="0033CC"/>
                </a:solidFill>
              </a:rPr>
              <a:t>o</a:t>
            </a:r>
            <a:r>
              <a:rPr lang="en-US" sz="3600" dirty="0" smtClean="0">
                <a:solidFill>
                  <a:srgbClr val="0033CC"/>
                </a:solidFill>
              </a:rPr>
              <a:t>C</a:t>
            </a:r>
            <a:endParaRPr lang="en-US" sz="3600" dirty="0">
              <a:solidFill>
                <a:srgbClr val="0033CC"/>
              </a:solidFill>
            </a:endParaRPr>
          </a:p>
        </p:txBody>
      </p:sp>
      <p:sp>
        <p:nvSpPr>
          <p:cNvPr id="6" name="TextBox 5"/>
          <p:cNvSpPr txBox="1"/>
          <p:nvPr/>
        </p:nvSpPr>
        <p:spPr>
          <a:xfrm>
            <a:off x="681487" y="4419600"/>
            <a:ext cx="2133600" cy="369332"/>
          </a:xfrm>
          <a:prstGeom prst="rect">
            <a:avLst/>
          </a:prstGeom>
          <a:noFill/>
        </p:spPr>
        <p:txBody>
          <a:bodyPr wrap="square" rtlCol="0">
            <a:spAutoFit/>
          </a:bodyPr>
          <a:lstStyle/>
          <a:p>
            <a:pPr algn="ctr" fontAlgn="base">
              <a:spcBef>
                <a:spcPct val="0"/>
              </a:spcBef>
              <a:spcAft>
                <a:spcPct val="0"/>
              </a:spcAft>
            </a:pPr>
            <a:r>
              <a:rPr lang="en-US" dirty="0" smtClean="0">
                <a:solidFill>
                  <a:srgbClr val="0033CC"/>
                </a:solidFill>
                <a:latin typeface="Arial" charset="0"/>
                <a:cs typeface="Arial" charset="0"/>
              </a:rPr>
              <a:t>Current</a:t>
            </a:r>
            <a:endParaRPr lang="en-US" dirty="0">
              <a:solidFill>
                <a:srgbClr val="0033CC"/>
              </a:solidFill>
              <a:latin typeface="Arial" charset="0"/>
              <a:cs typeface="Arial" charset="0"/>
            </a:endParaRPr>
          </a:p>
        </p:txBody>
      </p:sp>
      <p:sp>
        <p:nvSpPr>
          <p:cNvPr id="7" name="TextBox 6"/>
          <p:cNvSpPr txBox="1"/>
          <p:nvPr/>
        </p:nvSpPr>
        <p:spPr>
          <a:xfrm>
            <a:off x="3276600" y="4451230"/>
            <a:ext cx="2286000" cy="369332"/>
          </a:xfrm>
          <a:prstGeom prst="rect">
            <a:avLst/>
          </a:prstGeom>
          <a:noFill/>
        </p:spPr>
        <p:txBody>
          <a:bodyPr wrap="square" rtlCol="0">
            <a:spAutoFit/>
          </a:bodyPr>
          <a:lstStyle/>
          <a:p>
            <a:pPr algn="ctr" fontAlgn="base">
              <a:spcBef>
                <a:spcPct val="0"/>
              </a:spcBef>
              <a:spcAft>
                <a:spcPct val="0"/>
              </a:spcAft>
            </a:pPr>
            <a:r>
              <a:rPr lang="en-US" dirty="0" smtClean="0">
                <a:solidFill>
                  <a:srgbClr val="0033CC"/>
                </a:solidFill>
                <a:latin typeface="Arial" charset="0"/>
                <a:cs typeface="Arial" charset="0"/>
              </a:rPr>
              <a:t>2071-2100, RCP 4.5</a:t>
            </a:r>
            <a:endParaRPr lang="en-US" dirty="0">
              <a:solidFill>
                <a:srgbClr val="0033CC"/>
              </a:solidFill>
              <a:latin typeface="Arial" charset="0"/>
              <a:cs typeface="Arial" charset="0"/>
            </a:endParaRPr>
          </a:p>
        </p:txBody>
      </p:sp>
      <p:sp>
        <p:nvSpPr>
          <p:cNvPr id="8" name="TextBox 7"/>
          <p:cNvSpPr txBox="1"/>
          <p:nvPr/>
        </p:nvSpPr>
        <p:spPr>
          <a:xfrm>
            <a:off x="6019800" y="4419600"/>
            <a:ext cx="2438400" cy="369332"/>
          </a:xfrm>
          <a:prstGeom prst="rect">
            <a:avLst/>
          </a:prstGeom>
          <a:noFill/>
        </p:spPr>
        <p:txBody>
          <a:bodyPr wrap="square" rtlCol="0">
            <a:spAutoFit/>
          </a:bodyPr>
          <a:lstStyle/>
          <a:p>
            <a:pPr algn="ctr" fontAlgn="base">
              <a:spcBef>
                <a:spcPct val="0"/>
              </a:spcBef>
              <a:spcAft>
                <a:spcPct val="0"/>
              </a:spcAft>
            </a:pPr>
            <a:r>
              <a:rPr lang="en-US" dirty="0" smtClean="0">
                <a:solidFill>
                  <a:srgbClr val="0033CC"/>
                </a:solidFill>
                <a:latin typeface="Arial" charset="0"/>
                <a:cs typeface="Arial" charset="0"/>
              </a:rPr>
              <a:t>2071-2100, RCP 8.5</a:t>
            </a:r>
            <a:endParaRPr lang="en-US" dirty="0">
              <a:solidFill>
                <a:srgbClr val="0033CC"/>
              </a:solidFill>
              <a:latin typeface="Arial" charset="0"/>
              <a:cs typeface="Arial" charset="0"/>
            </a:endParaRPr>
          </a:p>
        </p:txBody>
      </p:sp>
    </p:spTree>
    <p:extLst>
      <p:ext uri="{BB962C8B-B14F-4D97-AF65-F5344CB8AC3E}">
        <p14:creationId xmlns:p14="http://schemas.microsoft.com/office/powerpoint/2010/main" val="412581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WOA05 GLODAP del pH AY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389" y="1722178"/>
            <a:ext cx="6733034" cy="4536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255048" y="380942"/>
            <a:ext cx="6535478" cy="1341236"/>
          </a:xfrm>
          <a:prstGeom prst="rect">
            <a:avLst/>
          </a:prstGeom>
        </p:spPr>
      </p:pic>
    </p:spTree>
    <p:extLst>
      <p:ext uri="{BB962C8B-B14F-4D97-AF65-F5344CB8AC3E}">
        <p14:creationId xmlns:p14="http://schemas.microsoft.com/office/powerpoint/2010/main" val="2314223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72A390E-1027-4F8A-A08E-0A1233E0D43F}" type="slidenum">
              <a:rPr lang="en-US">
                <a:solidFill>
                  <a:prstClr val="black">
                    <a:tint val="75000"/>
                  </a:prstClr>
                </a:solidFill>
              </a:rPr>
              <a:pPr/>
              <a:t>16</a:t>
            </a:fld>
            <a:endParaRPr lang="en-US">
              <a:solidFill>
                <a:prstClr val="black">
                  <a:tint val="75000"/>
                </a:prstClr>
              </a:solidFill>
            </a:endParaRPr>
          </a:p>
        </p:txBody>
      </p:sp>
      <p:sp>
        <p:nvSpPr>
          <p:cNvPr id="459779" name="Text Box 3"/>
          <p:cNvSpPr txBox="1">
            <a:spLocks noChangeArrowheads="1"/>
          </p:cNvSpPr>
          <p:nvPr/>
        </p:nvSpPr>
        <p:spPr bwMode="auto">
          <a:xfrm>
            <a:off x="4973638" y="1184275"/>
            <a:ext cx="4170362" cy="762000"/>
          </a:xfrm>
          <a:prstGeom prst="rect">
            <a:avLst/>
          </a:prstGeom>
          <a:solidFill>
            <a:schemeClr val="bg1"/>
          </a:solidFill>
          <a:ln w="9525">
            <a:noFill/>
            <a:miter lim="800000"/>
            <a:headEnd/>
            <a:tailEnd/>
          </a:ln>
          <a:effectLst/>
        </p:spPr>
        <p:txBody>
          <a:bodyPr wrap="square">
            <a:spAutoFit/>
          </a:bodyPr>
          <a:lstStyle/>
          <a:p>
            <a:pPr marL="457200" indent="-457200" eaLnBrk="0" hangingPunct="0">
              <a:spcBef>
                <a:spcPct val="50000"/>
              </a:spcBef>
              <a:buClr>
                <a:srgbClr val="91005C"/>
              </a:buClr>
              <a:buSzPct val="80000"/>
              <a:buFont typeface="Wingdings 3" pitchFamily="18" charset="2"/>
              <a:buChar char="p"/>
            </a:pPr>
            <a:r>
              <a:rPr lang="en-GB" sz="2200" dirty="0">
                <a:solidFill>
                  <a:prstClr val="black"/>
                </a:solidFill>
              </a:rPr>
              <a:t>Acidification through CO</a:t>
            </a:r>
            <a:r>
              <a:rPr lang="en-GB" sz="2200" baseline="-25000" dirty="0">
                <a:solidFill>
                  <a:prstClr val="black"/>
                </a:solidFill>
              </a:rPr>
              <a:t>2</a:t>
            </a:r>
            <a:r>
              <a:rPr lang="en-GB" sz="2200" dirty="0">
                <a:solidFill>
                  <a:prstClr val="black"/>
                </a:solidFill>
              </a:rPr>
              <a:t> threatens marine life</a:t>
            </a:r>
          </a:p>
        </p:txBody>
      </p:sp>
      <p:pic>
        <p:nvPicPr>
          <p:cNvPr id="459780" name="Picture 4"/>
          <p:cNvPicPr>
            <a:picLocks noChangeAspect="1" noChangeArrowheads="1"/>
          </p:cNvPicPr>
          <p:nvPr/>
        </p:nvPicPr>
        <p:blipFill>
          <a:blip r:embed="rId3" cstate="print"/>
          <a:srcRect/>
          <a:stretch>
            <a:fillRect/>
          </a:stretch>
        </p:blipFill>
        <p:spPr bwMode="auto">
          <a:xfrm>
            <a:off x="3721100" y="3466169"/>
            <a:ext cx="4792980" cy="3312456"/>
          </a:xfrm>
          <a:prstGeom prst="rect">
            <a:avLst/>
          </a:prstGeom>
          <a:noFill/>
          <a:ln w="9525">
            <a:noFill/>
            <a:miter lim="800000"/>
            <a:headEnd/>
            <a:tailEnd/>
          </a:ln>
          <a:effectLst/>
        </p:spPr>
      </p:pic>
      <p:pic>
        <p:nvPicPr>
          <p:cNvPr id="459781" name="Picture 5"/>
          <p:cNvPicPr>
            <a:picLocks noChangeAspect="1" noChangeArrowheads="1"/>
          </p:cNvPicPr>
          <p:nvPr/>
        </p:nvPicPr>
        <p:blipFill>
          <a:blip r:embed="rId4" cstate="print"/>
          <a:srcRect/>
          <a:stretch>
            <a:fillRect/>
          </a:stretch>
        </p:blipFill>
        <p:spPr bwMode="auto">
          <a:xfrm>
            <a:off x="28575" y="0"/>
            <a:ext cx="4822825" cy="3363913"/>
          </a:xfrm>
          <a:prstGeom prst="rect">
            <a:avLst/>
          </a:prstGeom>
          <a:noFill/>
          <a:ln w="9525">
            <a:noFill/>
            <a:miter lim="800000"/>
            <a:headEnd/>
            <a:tailEnd/>
          </a:ln>
          <a:effectLst/>
        </p:spPr>
      </p:pic>
      <p:sp>
        <p:nvSpPr>
          <p:cNvPr id="459782" name="Text Box 6"/>
          <p:cNvSpPr txBox="1">
            <a:spLocks noChangeArrowheads="1"/>
          </p:cNvSpPr>
          <p:nvPr/>
        </p:nvSpPr>
        <p:spPr bwMode="auto">
          <a:xfrm>
            <a:off x="7440930" y="2997201"/>
            <a:ext cx="1073150" cy="366712"/>
          </a:xfrm>
          <a:prstGeom prst="rect">
            <a:avLst/>
          </a:prstGeom>
          <a:noFill/>
          <a:ln w="9525">
            <a:noFill/>
            <a:miter lim="800000"/>
            <a:headEnd/>
            <a:tailEnd/>
          </a:ln>
          <a:effectLst/>
        </p:spPr>
        <p:txBody>
          <a:bodyPr wrap="none">
            <a:spAutoFit/>
          </a:bodyPr>
          <a:lstStyle/>
          <a:p>
            <a:r>
              <a:rPr lang="en-GB" dirty="0">
                <a:solidFill>
                  <a:prstClr val="black"/>
                </a:solidFill>
              </a:rPr>
              <a:t>Plankton</a:t>
            </a:r>
            <a:endParaRPr lang="en-US" dirty="0">
              <a:solidFill>
                <a:prstClr val="black"/>
              </a:solidFill>
            </a:endParaRPr>
          </a:p>
        </p:txBody>
      </p:sp>
      <p:pic>
        <p:nvPicPr>
          <p:cNvPr id="459783" name="Picture 7"/>
          <p:cNvPicPr>
            <a:picLocks noChangeAspect="1" noChangeArrowheads="1"/>
          </p:cNvPicPr>
          <p:nvPr/>
        </p:nvPicPr>
        <p:blipFill>
          <a:blip r:embed="rId5" cstate="print"/>
          <a:srcRect/>
          <a:stretch>
            <a:fillRect/>
          </a:stretch>
        </p:blipFill>
        <p:spPr bwMode="auto">
          <a:xfrm>
            <a:off x="399098" y="4186239"/>
            <a:ext cx="2894012" cy="2170112"/>
          </a:xfrm>
          <a:prstGeom prst="rect">
            <a:avLst/>
          </a:prstGeom>
          <a:noFill/>
          <a:ln w="9525">
            <a:noFill/>
            <a:miter lim="800000"/>
            <a:headEnd/>
            <a:tailEnd/>
          </a:ln>
          <a:effectLst/>
        </p:spPr>
      </p:pic>
      <p:sp>
        <p:nvSpPr>
          <p:cNvPr id="459784" name="Text Box 8"/>
          <p:cNvSpPr txBox="1">
            <a:spLocks noChangeArrowheads="1"/>
          </p:cNvSpPr>
          <p:nvPr/>
        </p:nvSpPr>
        <p:spPr bwMode="auto">
          <a:xfrm>
            <a:off x="28575" y="4554538"/>
            <a:ext cx="1390650" cy="366712"/>
          </a:xfrm>
          <a:prstGeom prst="rect">
            <a:avLst/>
          </a:prstGeom>
          <a:noFill/>
          <a:ln w="9525">
            <a:noFill/>
            <a:miter lim="800000"/>
            <a:headEnd/>
            <a:tailEnd/>
          </a:ln>
          <a:effectLst/>
        </p:spPr>
        <p:txBody>
          <a:bodyPr wrap="none">
            <a:spAutoFit/>
          </a:bodyPr>
          <a:lstStyle/>
          <a:p>
            <a:r>
              <a:rPr lang="en-GB">
                <a:solidFill>
                  <a:prstClr val="black"/>
                </a:solidFill>
              </a:rPr>
              <a:t>Coral Reefs</a:t>
            </a:r>
            <a:endParaRPr lang="en-US">
              <a:solidFill>
                <a:prstClr val="black"/>
              </a:solidFill>
            </a:endParaRPr>
          </a:p>
        </p:txBody>
      </p:sp>
    </p:spTree>
    <p:extLst>
      <p:ext uri="{BB962C8B-B14F-4D97-AF65-F5344CB8AC3E}">
        <p14:creationId xmlns:p14="http://schemas.microsoft.com/office/powerpoint/2010/main" val="202270406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971" y="1280742"/>
            <a:ext cx="7970806" cy="5262979"/>
          </a:xfrm>
          <a:prstGeom prst="rect">
            <a:avLst/>
          </a:prstGeom>
        </p:spPr>
        <p:txBody>
          <a:bodyPr wrap="square">
            <a:spAutoFit/>
          </a:bodyPr>
          <a:lstStyle/>
          <a:p>
            <a:r>
              <a:rPr lang="en-US" sz="2400" i="1" dirty="0" smtClean="0">
                <a:solidFill>
                  <a:srgbClr val="201D1E"/>
                </a:solidFill>
              </a:rPr>
              <a:t>“DoD </a:t>
            </a:r>
            <a:r>
              <a:rPr lang="en-US" sz="2400" i="1" dirty="0">
                <a:solidFill>
                  <a:srgbClr val="201D1E"/>
                </a:solidFill>
              </a:rPr>
              <a:t>recognizes the reality of climate change and the significant risk it poses to U.S. interests globally. The National Security Strategy, issued in February 2015, is clear that climate change is an urgent and growing threat to our national security, contributing to increased natural disasters, refugee flows, and conflicts over basic resources such as food and </a:t>
            </a:r>
            <a:r>
              <a:rPr lang="en-US" sz="2400" i="1" dirty="0" smtClean="0">
                <a:solidFill>
                  <a:srgbClr val="201D1E"/>
                </a:solidFill>
              </a:rPr>
              <a:t>water. </a:t>
            </a:r>
            <a:r>
              <a:rPr lang="en-US" sz="2400" i="1" dirty="0">
                <a:solidFill>
                  <a:srgbClr val="000000"/>
                </a:solidFill>
              </a:rPr>
              <a:t>These impacts are already occurring, and the scope, scale, and intensity of these impacts are projected to increase over time</a:t>
            </a:r>
            <a:r>
              <a:rPr lang="en-US" sz="2400" i="1" dirty="0" smtClean="0">
                <a:solidFill>
                  <a:srgbClr val="000000"/>
                </a:solidFill>
              </a:rPr>
              <a:t>.”</a:t>
            </a:r>
          </a:p>
          <a:p>
            <a:endParaRPr lang="en-US" sz="2400" i="1" dirty="0">
              <a:solidFill>
                <a:srgbClr val="000000"/>
              </a:solidFill>
            </a:endParaRPr>
          </a:p>
          <a:p>
            <a:r>
              <a:rPr lang="en-US" sz="2400" i="1" dirty="0" smtClean="0"/>
              <a:t>“We </a:t>
            </a:r>
            <a:r>
              <a:rPr lang="en-US" sz="2400" i="1" dirty="0"/>
              <a:t>are already observing the impacts of climate change in shocks and stressors to vulnerable nations and communities, including in the United States, and in the Arctic, Middle East, Africa, Asia, and South America</a:t>
            </a:r>
            <a:r>
              <a:rPr lang="en-US" sz="2400" i="1" dirty="0" smtClean="0"/>
              <a:t>.</a:t>
            </a:r>
            <a:r>
              <a:rPr lang="en-US" sz="2000" dirty="0" smtClean="0"/>
              <a:t>”</a:t>
            </a:r>
            <a:endParaRPr lang="en-US" sz="2000" dirty="0">
              <a:latin typeface="Calibri" panose="020F0502020204030204" pitchFamily="34" charset="0"/>
            </a:endParaRPr>
          </a:p>
        </p:txBody>
      </p:sp>
      <p:sp>
        <p:nvSpPr>
          <p:cNvPr id="3" name="TextBox 2"/>
          <p:cNvSpPr txBox="1"/>
          <p:nvPr/>
        </p:nvSpPr>
        <p:spPr>
          <a:xfrm>
            <a:off x="508958" y="258792"/>
            <a:ext cx="7660257" cy="523220"/>
          </a:xfrm>
          <a:prstGeom prst="rect">
            <a:avLst/>
          </a:prstGeom>
          <a:noFill/>
        </p:spPr>
        <p:txBody>
          <a:bodyPr wrap="square" rtlCol="0">
            <a:spAutoFit/>
          </a:bodyPr>
          <a:lstStyle/>
          <a:p>
            <a:pPr algn="ctr"/>
            <a:r>
              <a:rPr lang="en-US" sz="2800" dirty="0" smtClean="0">
                <a:solidFill>
                  <a:srgbClr val="0000FF"/>
                </a:solidFill>
                <a:cs typeface="Arial" panose="020B0604020202020204" pitchFamily="34" charset="0"/>
              </a:rPr>
              <a:t>U.S. Department of Defense</a:t>
            </a:r>
          </a:p>
        </p:txBody>
      </p:sp>
    </p:spTree>
    <p:extLst>
      <p:ext uri="{BB962C8B-B14F-4D97-AF65-F5344CB8AC3E}">
        <p14:creationId xmlns:p14="http://schemas.microsoft.com/office/powerpoint/2010/main" val="29039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44497"/>
          </a:xfrm>
        </p:spPr>
        <p:txBody>
          <a:bodyPr/>
          <a:lstStyle/>
          <a:p>
            <a:r>
              <a:rPr lang="en-US" dirty="0" smtClean="0">
                <a:solidFill>
                  <a:srgbClr val="0000FF"/>
                </a:solidFill>
              </a:rPr>
              <a:t>What Keeps us Awake at Night</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a:t>
            </a:r>
            <a:r>
              <a:rPr lang="en-US" sz="2400" dirty="0" smtClean="0"/>
              <a:t>Climate change begets political instability and 	increases incidence of armed conflict</a:t>
            </a:r>
          </a:p>
          <a:p>
            <a:endParaRPr lang="en-US" sz="2400" dirty="0" smtClean="0"/>
          </a:p>
          <a:p>
            <a:r>
              <a:rPr lang="en-US" sz="2400" dirty="0"/>
              <a:t> </a:t>
            </a:r>
            <a:r>
              <a:rPr lang="en-US" sz="2400" dirty="0" smtClean="0"/>
              <a:t>China and Russia are building many </a:t>
            </a:r>
            <a:r>
              <a:rPr lang="en-US" sz="2400" dirty="0" err="1" smtClean="0"/>
              <a:t>lightwater</a:t>
            </a:r>
            <a:r>
              <a:rPr lang="en-US" sz="2400" dirty="0" smtClean="0"/>
              <a:t> 	nuclear reactors (60’s technology) and leasing them 	to developing nations (like Pakistan</a:t>
            </a:r>
            <a:r>
              <a:rPr lang="en-US" sz="2400" dirty="0" smtClean="0"/>
              <a:t>), </a:t>
            </a:r>
            <a:r>
              <a:rPr lang="en-US" sz="2400" dirty="0" smtClean="0"/>
              <a:t>creating 	significant vulnerabilities of enriched uranium and 	nuclear waste</a:t>
            </a:r>
          </a:p>
          <a:p>
            <a:endParaRPr lang="en-US" sz="2400" dirty="0" smtClean="0"/>
          </a:p>
          <a:p>
            <a:r>
              <a:rPr lang="en-US" sz="2400" dirty="0"/>
              <a:t> </a:t>
            </a:r>
            <a:r>
              <a:rPr lang="en-US" sz="2400" dirty="0" smtClean="0"/>
              <a:t>Increasing risk of nuclear terrorism</a:t>
            </a:r>
            <a:endParaRPr lang="en-US" sz="2400" dirty="0"/>
          </a:p>
        </p:txBody>
      </p:sp>
    </p:spTree>
    <p:extLst>
      <p:ext uri="{BB962C8B-B14F-4D97-AF65-F5344CB8AC3E}">
        <p14:creationId xmlns:p14="http://schemas.microsoft.com/office/powerpoint/2010/main" val="201212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091241" y="362309"/>
            <a:ext cx="6858000" cy="1491382"/>
          </a:xfrm>
        </p:spPr>
        <p:txBody>
          <a:bodyPr>
            <a:normAutofit/>
          </a:bodyPr>
          <a:lstStyle/>
          <a:p>
            <a:r>
              <a:rPr lang="en-US" b="1" dirty="0" smtClean="0">
                <a:solidFill>
                  <a:srgbClr val="0000FF"/>
                </a:solidFill>
              </a:rPr>
              <a:t>What’s To Be Done?</a:t>
            </a:r>
            <a:endParaRPr lang="en-US" dirty="0">
              <a:solidFill>
                <a:srgbClr val="0000FF"/>
              </a:solidFill>
            </a:endParaRPr>
          </a:p>
        </p:txBody>
      </p:sp>
    </p:spTree>
    <p:extLst>
      <p:ext uri="{BB962C8B-B14F-4D97-AF65-F5344CB8AC3E}">
        <p14:creationId xmlns:p14="http://schemas.microsoft.com/office/powerpoint/2010/main" val="1468872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4gAAAHgCAYAAADniEPQAAAgAElEQVR4nOzde5xN5eIG8HfcwriNacbdTEMzg2EM4zIaalyaEOInDQmhmMPJJaZwjE5FzVCkTDkkIuOWkyKX0klDFBoOIbdIjo4yk1NEpp7fH3vW3muvvdbea1/Xmpnn+/m8n1prvftd79p7rz3r8a6LEERERERERERERERERERERERERERERERERERERERERERERERERERERERERERERERERERERERERERERERERERERERERERERERERERERERERERERERERERERERERERERERERERERERERERERERERERERERERERERERERFSmbRNCQKVogRDitIfryil+fbKHr9eSXNxujot6UcK2fVE62pX6m+ZV7wInTah/lu58vq4oPzvp+6Pn/fQnX3+n9JLe8wyD1u8rZt0OaZ/dZnRHNGQI8/5GePp7K71OXlz9tpZ0atssL778/hn1W0VEROSSdGDjrKgdFJSWgOgq1MgPGMx48KfG3wFR7bM3OiDq/ez9xazByl1m3Q4GRM+5+3sr7UvOihm30xdcBUR3/mFRi9m/y0REVMbJw6HagbU8aCgPCEpDQDwtXB8My+uVlIMifx/ke/PZ+wsDom+YdTvMflBdWgKiPByqvdfyAFUaR8BcvVfyM208ZfbvMhERlWHyUTRnf+jlYUquNATEbbKiRjpYLqmnmDIgBo5Zg5W7zLodZj+oLi0BUc8/hknfEbP9BviCnvdKquPpPmL27zIREZVh0gGNnj9yOSr1tA4QlKfoOPtX6GTheIqr1qk7atdIKsOAJwFRWr/aenMUddQOmpT9crbu08JxG5Tvq3TwlSYc3xu9BySeHuSrnVomP1BSO3VVWofyFFN5H5Sn9Mrb1PPeuTrFTe20MPk6lOt3dgCo/Iz0Bk759irfR62DbbXTu7UOul19byTubKuyboZw/7uj9p1R7kvSenJU6us9SPbkoFrte6F8vSd9U/t83Q2I7vyeyT8XV99LZb1koT8guvOPLM7+0Uy5D2mt19k+Laf2nVZrV+pTlHB8f/X+Y6Se90rrH02FcP0br7bPy7db77YSERH5hbfXjKn9gVT7wyYVOemPsNaNcdROZ9Uq8oMZTwKi/CBMbRszhPbBn1aflO+L1h99tQMIV9cP6jlw9yQgOrvuSNpuTwKi1jU9WuuT99nVtVBSv5wFRGfvp/L9UTu4k74nrkjr0fpOK7+TWvXc2a+UbbqzrVp1t2nUV+Psei09B73uvL/uBkStz1LZhrt907pmW3rf9AREZ+tT+z3T+/lrfR5S31yFjAyd9eR909vfNJ313PlOK/vq6vpBPdulN0xL76lE72+8s4DozrYSERH5hdqBqDevz1GZJ4TtD+k2lbrKAwfpj+dplXnODnAlngREUbw+5YGg1H6UUA+I0jZoHaRlqMxTHjyqba98u9T+5VnPZ6b3JjVqfZQfhEjvp/K9cfY5KwOi1nqU7520ffJ1aR3Y5qjU1frstQ6upPlSf7Vef1pRT4t8e7UOmpXr0hrNkvdXK+wrv/vyea62VT5Pbf9TW5+SfLu0Rpml9cm3S+0z0/P+uhMQ5f84odVnT/qmdVq+1u+ZGk9+z5Tb4qqu/L2U/0OE3tCj9x8Nle+Z2jXd8n4p6ynfK2l+sso8ZZ+kvsrfF63rI9XqatEbEOWjlfJpPb/xWt9ld7aViIjIL5yFDT0je8rXqx2wSpR/+Jxdw+HO9TK+CojKP/aieJm0fWoB0dnBqvy1evqhFhDV2pbeR1c8CYh6RxmESp/lr1cGROV2SJ+R2vvj7Dup1oargCg/XVdJeu8zFHU9PQhz9rm5M6Kr/Bz0ngruq211tm+q1VNbn7LP8mCl1Y6r752vrttS/ha50zdnn4U7I4hatH7P1PYJ5f6m55RPfwZErX/0kPctWVZP6/uldx9U+w5rfXfd+e54GhC1qP3Gu/td9va3iYiISDdfBkRXf/CUf3Sd/RF2dTCtdiqPxNOAqDxoUR5QKwOiq1O/pKJ18KB8vVpAVNt+dwOiO6eYqoVKZ9cO6Q2I7hysuQqIyj66CoiuTjlTtqFc5s4BmbP3XM8BodZ1W2rfd2f/sKJnW7VOmXa1HXLOwoTys3C2/YEKiFr7pjt9c9ZXZ++pM57+ninff2efh7unTXoSEPV+b7RO0dX6PXT1erX9XbmdRgREZ7/xevvjbFuJiIj8wp2DAa0RNOmPnqtgpry2xdkfV7UDDWfXa/kiIArFtLK/vgiIzq6JMkNAFEL74E3t9MZABUS94c4XAVHrOiJ3Tut1NoInX5erA2W1U32d9d2TgKh2EOxqhEfi7Lsov/GLfDqQAdHV++FNQHT2u6UnIPri90wrIKpx9nl7Uk+tb3q3392A6OraPqMCotr3X+9vvFZ/3NlWIiIiv9B76pq8biBHENMUdZUHdkI2T+JNQJQfcClPEdUKiHr/YCsPCJX9MEtAlHMWWNRCkz8CovyASz5f7ymm7pyurKT83rn6rPWMICoPpqUi369cneqr/C5J63NnW52NdukNiGYeQVSGEGfXtPlqBFFvQPLV75k7I4h6g587v2vKU1rdHUHUO9Iqf6/kn5GzU0z9HRCd/f3Q8xuv1R93tpWIiMgv5P9a6WoU0VVAlKa1wos71yAqD5BPC/URHLVrh7wJiPIDHGXftLZfT1iT6qodnKhdY2SWgCjR89kL4fuAqAxVclLbrgKiLw6s9B5cqvVJovxOORuJ0nu9mNYIjp5tdbafONs31eqpHegrtzfQAdHZaJryN8+dvjnbr6R1ugo+vvo9U+5vzoKX3u+UvK6z7ZDeB1f/aKOsn+GinpKzf6yQtteIgKj23XfnN16tP+5uKxERkd/IRzKc/XGTirOQkKMyTwjXdzFNVpmvNork7JQ75XxPAqLy9B75+tQOvrS2V+2AQC2Iy997MwREZYhXzg/0CKLWzUPko0OuAqKQ1VX2QxmEtEbU9R6cyT/PDI35rv6BRO37pxXE1NrQu61CqN9xUmsb1Mj3Qfl3Q217jQqI8vdMuX972je138IMjflqfPV7ptzf9Nxh1Z1TR7XeE/lImbI9te+UWr+kesrtUu5rar+lym0KdECU+q51Krye33hnAVHvthIREfmV8nQ3raIMDs7+SLp6vfRHT+taHLVwpqdtbwKikPVHuV1a/zrvrE9aB2laReLLgKinKE8RUyvK90l+6qfUT3+cYqr1/XB20KV8/51tl6ffXzXyEUS118vfB2UgcPa5uLouSa0PerZVqw9S//X844Kz77VaSPBFQHRWpPb1fP+TFe3q7ZtW23pHEH31e6Z2SqlW265OW1Zy5/up93U5Ouspv9OnXdRV+4dHXwREvZ+RO6+TU3sv3dlWIiKigNA6uNA6MFY76BTC8Q+lqwMv5XrVqP3xjRKOoyveBkSt0SJnp2+pBQI1WvWUB29GBUQh1A/c1PqhNvLsj4AohONB02nFfLV/eFCuVy1caH1HtNbnitppdFJxds2a8rPQOlVU78GiO9uqrCtfv97RZ7XvjPI3I9ABUQj13zP57403p7+qfb7OfiO02vXm90wtIArh+L2St6s3IDrrp55RLGe/Mc7qaX2nteopf28DERCdbb/e33gh7L+f8jb1bisRERERERERERERERERERGVCc5OF5CffuDOjSaIiIiIiIioBJFfI6AmWTjexdHdaweIiIiIiIioBJBGBLVufpAh7EcNldNERERERERUyjgLiPK7fqUJfQGxshCivLedIiIiIiIiosDz9QjizRs3bpwHERERERGVSV4nFDKUVkD09BpEBkQiIiIiojLM64RChlJ7ILTEk7uYMiASEREREZVhvggpVHowIBIRERERlWFGBxIyFwZEIiIiIqIyzOhAQubCgEhEREREVIYZHUjIXBgQiYiIiIjKMKMDCZmL04B48uRJfPHFFywsLH4sREREREYyOpCQubgMiJUrV0b79u1ZWFh8XFq1aoWmTZsG8vefiIiIyIHRgYTMxWVA5AEskX9w/yIiIiIzMDqQkLkwIBIZhPsXERERmYHRgYTMhQGRyCDcv4iIiMgMjA4kZC4MiEQG4f5FREREZmB0ICFzYUAkMgj3LyIiIjIDowMJmQsDIpFBuH8RERGRGRgdSMhcGBCJDML9i4iIiMzA6EBC5sKASGQQ7l9ERERkBkYHEjKXgAfE/Px8zXLp0iWfrovIzBgQiYiIyAyMDiRkLgEPiGPHjsXtt9+O8PBwu9KqVSsGRCpTGBCJiIjIDIwOJGQuhgREIYRDad26NQMilSkMiERERGQGhqYRMh2vAuKqVauwbNkyt0pKSopqQGzUqBHmz5/vdnveysvLgxACZ86c8botdzRp0sRh3pkzZyCEQHp6ut383NxcQ/pI/sWASERERGZgXBQhM/IqID7++OMYMWKEWyUmJkY1INauXRsPPfSQ2+15Kz09Henp6cjKyvK6LXdoBcTU1FQIIezmp6amokmTJgyIpQwDIhEREZmBkWGEzKdMn2J65swZa1ATslCWl5dnDWpCCGsdZ/Plo37p6enIy8uz/r9UPzU11VrHWUBMTU21vv7MmTNIT0+3C4jyNpXrVa5Lq89kPAZEIiIiMoNABxAyN9MExJiYmIAHxKysLOTm5jr8f15enl2QkgKbs/lqAVEKZ/L6UshzFhBzc3Ot7WVlZVnXe+bMGbtletal1WcyHgMiERERmYGhaYRMJ+AB8Z///CcWL16sWgIdEIUipLoaEXR3vvT/8nVI850FRKlvAKzTUkDMyspy6Ld0eqzaupz1jYzFgEhERERmYEAGIRMLeEA0C+VIHKBvRFDP6F2TJk2Ql5dnNyopny/9v5I8IKamptq9Xj6CqHa9pNa6GBDNqzTvX0RERFRyGB1IyFzKbEBUu+mLFPQ8GSmUX+cntSHdlVQ+Xx74lOQBUbpzqVp/lSOFubm5mutiQDSv0rx/ERERUclhTAwhsyqzAZHIaNy/iIiIyAyMDiRkLgyIRAbh/kVERERmYHQgIXNhQCQyCPcvIiIiAoBffvkFr7zyCubMmeNQlixZ4vf1Gx1IyFwYEIkMwv2LiIiIAEtATExMVH0UXN++ff2+fkPTCJkOAyKRQbh/EREREWAJiJ07d2ZAJFNgQCQyCPcvIiIiAhgQyVwYEIkMwv2LiIiIAAZEMhcGRCKDcP8iIiIigAGRzIUBkcgg3L+IiIgIsATEtm3bIiIiAtWrV0ft2rURERGBxo0b46GHHvL7+o0OJGQuDIhEBuH+RURERIAlIH7zzTf45ptvkJCQgFWrVlmnv/nmG7+v3+hAQubCgEhkEO5fREREpFS9enUUFBQEdJ1GBxIyFwZEIoNw/yIiIiK5kydP4o477gj4eo0OJGQuDIhEBuH+RURERHIbNmxAv379Ar5eowMJmQsDIpFBuH8RERGR3KxZs/C3v/0t4Os1OpCQuTAgEhmE+xcRERHJ9e/fH+vWrQv4eo0OJGQu3gXE338Hfv3V2EJUQjEgEhERkVyTJk1w/PjxgK/X6EBC5uJdQKxUCRDC2LJypUc7wpkzZ5CamurRa/0lKyvL7sGoubm5fl8fAOTl5SE9PV21TpMmTfzah7KMAZGIiIgkP//8M6pWrWrIug3OI2QyDIgmkZeX59CfJk2a4MyZM35bpxT+nAVE8h8GRCIiIpLk5eWhY8eOhqzb6EBC5uJdQAwJAYKDjS0bN3q0IzgLiOnp6dZRPCk4SWEtLy/POrp35swZCCE0X5Obm2s3GqicVvZHa7ROCnDSa7OyspCamgohhN1r1PqgNV96fWpqqkP78vdFHiKl1yjXK5+fnp7u11BbmjAgEhERkWTRokV4/PHHDVl34KIHlQRl9iY1WgExNzfXbn5qaipyc3ORlZWFrKws5ObmokmTJtb/T09Pt/5Xkp6ebg1UUliS1iefVuuTkJ1iKj8FVBQHUQAQQiAvL89uXVr91poP2Ic/eftSaFTWUYbCvLw8ZGVl2W27EIIBUafSvH8RERGRe8aOHYtXX33VkHUbmEXICxnCFhwyNOrk6KijxICoIAU/iRQOpcAnBUL5/yuvHRTF4U4KXqJ4xFA57YrUvvIUUOWooRTU1PqtNV/ejrJ9qU09deR1pfkMiPqU5v2LiIiI3NOpUyfs2rXLkHV7HlHIKMlCiNOy6dPF8+SiVOpE6WibAVHB1YibdKqp9P/Sa6TQpWddautWjkIC7gVEb0cQPQ2IUgiVCI4g6laa9y8iIiJyT7Vq1VBQUGDIur1KKmSIDGE/IqicFoIB0W3K0zmF7No7Z9fySYEpNTXVLnjJXyOKRwjl1+apTSsp29C6y6haQHTVb7X50jZ7ExCl90L+HjIg6lOa9y8iIiLS75tvvsEdd9xh2Pp1ZhIykQwhRJpsOk2on0KaLGzhQjnCqKXMBkTyDbURRNKH+xcREREBwIYNG9CvXz/D1u9VUiFD6BlBTBNCbJNNbxP2oVILAyJ5rUmTJgF7dmNpwv2LiIiIACAzMxMzZ840bP3eBBUyhp5rEDOE5SY1khzBgEhkaty/iIiICAD69++PdevWAe+9B0RFAWvWBHT93kUVMorWXUzlwXGbrI48LDrDgEhkEO5fREREBFjOxjpx4gTQogUghKVs3Rqw9fskrVCpwYBIZBDuX0RERPTzzz8jODgYmDXLFg5r1gT++9+A9cHoQELmwoBIZBDuX0RERPTZZ5/h4VatbOFQCGDRooD2wehAQubCgEhkEO5fREREtGjRIhyOiLCFw5SUgPfB6EBC5sKASGQQ7l9ERES0PCXFfvRw796A98HoQELmwoBIZBDuX0RERGXcr7/icqVKtnD45JOGdMPoQELm4jIg1qpVC1OmTGFhYfFxGTVqFAMiERFRGXPw4EFbGTwYB4WwlPr1cXDfPkP6ZHQgIXNxGRCzs7NZWFj8WIiIiKjsWL16NWrXro3wkBCEC2EtdWrWxMGDBw3pk9GBhMzFaUAkIiIiIiLfWb16tfTccrsSHBzMgEimwIBIRERERBQgDIhkdgyIREREREQBsvq55xgQydQYEImIiIiIAmR1dDQDIpkaAyIRERERUSA8/zxWq4RDIQSqVKnCgEimwIBIRERERORvBw4AQmCTEFgiBDJatUJKSgqWLFliLQyIZAYMiERERERECsuXL8fYsWMdyuTJk3H06FH3G7znHkAIS0lJQf/+/ZGbm+v7jnvA6EBC5sKASERERESksGjRItVTQUNDQ90PiC++aAuHQgAHDyIsLAwXLlzwT+fdZGgaIdNhQCQiIiIiUtAKiGFhYe4FxPx8+3A4ezYOHTqEmJgY/3XeTYamETIdBkQiIiIiIgWfBUT5qaXJyda2R40a5aeeu8/QNEKmw4BIRERERKTgk4A4e7b96OGXXwIA0tLS8NZbb/mv824yNI2Q6TAgEhEREREpeB0Qv/jCPhzOmWNd1LBhQ5w6dcqPvXePoWmETIcBkYiIiIhIYfny5YiNjUVYWBjCwsJQsWJFtG7dGtHR0foCYqdOtnDYtat19okTJxAZGenHnrvP6EBC5sKASERERESm99133zktnpg/H+jSRb107HgTHTveROXKX+Ddd3chLCwMBw8exKVLl3Dp0iXnDWdm2o8eHj5sXbR06VIMHTrUo/76i9GBhMyFAZGIiIiITO/8+fNISEhwKHFxcXjmmWc8anPAAPscp1XefRfo2bMnNm3a5LrRzz6zf/G8eXaLR4wYgTfeeMOj/vqL0YGEzIUBkYiIiIhMTwqIQuW6wPHjx3vUpjsBcfr06fqCaNu2thfed5/D4qZNm7r/HEU/MzSNkOkwIBIRERGR6fkjIALArl2WsmyZLdc1aWKZFxPzGBYuzAcArF+/Hn379nXe2NNP2xqpUAE4ftxu8blz51C3bl2P++ovhqYRMh0GRCIiIiIyPX8FRMnhw7Zs16oVcOrUKbswd+bMGTRs2FC7gR077IcdX33VocqqVaswcOBAr/vqa4amETIdBkQiIiIiMr1AB8T58+dj9OjRdnXCwsJw8eJFxxf/8QfQooWtgX79VNcxZswYLFiwwOu++pqhaYRMhwGRiIiIiEzv/PnziIuLC1hA7NatG9577z27Oqmpqfjggw8cX/zEE7YXV6sGfPut6jpatGiBAwcOeN1XXzM0jZDpMCASERERkemdP38es2bNwvjx49GwYUP069cPISEh6N+/P7Kzs71uXx4Qmze/hcqVK6OoqMiuztNPP41nn33W/oWbNtmfWrp0qWr7ly5dQkhIiNf99AejAwmZCwMiEREREZUoDRo0wPnz5zF//nwMGTLEYfnFixeRk5OjWjZs2KDapjwgNmpUoHqt4Lp16/DAAw/YZvz6K3DHHbYXDh5sXVRYWGi33sceewwtW7Z02gejGB1IyFwYEImIiIioxCgsLES1atUAANeuXUNwcDDOnj1rV+fixYuIjY1VPR01PT1dtV15QKxZ8xyWL1/uUOfUqVNo3Lixbcbo0bYXhYcD//2vXT+1TokdLAuSZmBUECFzYkAkIiIiohJj3759SExMtE5PmjQJTz/9tF2dixcvonXr1roCYmFhIQoLC7F79/+sWS8o6N84c+YMCgsLHdYfGhqKS5cuAbm59qeWrl7t0G779u0ZEKnEYUAkIiIiohJjxYoVePjhh63Tx48fR+3atXHr1i3rPHcC4g8//IDExETExQ2xZr3y5Y8iISEBEydOdFh/9+7dkT91KhAUZAuHo0Y51GNApJKKAZGIiIiISoxp06Y53Chm4MCBWLRokXXa3YDYsWNHCNFKNiB4GEIIPPLIIw7r/zwhwX7kMDIS+OUXh3oMiFRSMSASERERUYkxYMAArF271jqdm5uL6dOnIyIiArm5ucjNzUVOTg7q1Knj24D4+eeAMhxGRwMffWRdr7y8+eabaNCgAQNiCZEshMgQQswWQmwrLrOFEGOEEPEG9ssIDIhEREREVGK0aNEChw8ftk4///zzqiEsKCgI1atXR3h4OCpVqoSaNWvi9ttvdy8gDh0KHD9uOYVUHgyFAIYPB65dAwC88cYbqn0QQqBatWoIDw+3lrCwMAZEkwgVllBYIDQ+PFk5XVw31JCeBhYDIhERERFZXb9+3Wkxut0KFSrgxo0b1mmtgHj77bdjy5YtOHLkCIYPH46JEyfiyJEjOLJqFfDii0CvXkBqKn7o2RMdb79dPSAqQ6HlAkVMrFoV/5XdsVQrIFavXh3vvvuuZb2KYiYG5RBDyYPh/uLpXsIykigvvYqX7S+uW1A8XZoxIBIRERGR1bRp09ChQwckJyfblTZt2uDy5csetztr1iy0a9fOod3ExER89913uto4ceIEmjRpYjdPKyBGRETg1KlTQH4+9j/0EL5q0ACoUcMh8P0gBNoJoS8gdu4M/Pvf6Nq1K7Zu3Wrtg1ZADA8PtxvtNCuDcogh4oUl7ElBL8qN10YJW7DcL0rvqacMiERERERk9fjjj6uGnfj4eK8C4tSpU1XbjYmJ0R0QN23ahN69e9vN0wyIISE41aqV4wigSkAcJwR6ygJiLXEYg4XAc9JNaLp3B556yrrOKVOmYM6cOdZpBsSSI0N4f6qodGpqaR1JZEAkIiIiIqtAB8SGDRti1apV2L59u0NRys7OxuTJk+3maQZEIXBKLRRGRQEjRgDLlgFbtwIbNwKrVuFQ5nprlVaRV4GvvwZu3lTdltWrV2PgwIHWaQZEKk0YEImIiIjIKtABsWLFiqrzn376aYc2Ro4cicWLFwPbtgEzZwL/9394uU4dVBECwYoSLgXEcuWAwYMxq2FDHPnnPzX79847R2wBsZXzbTl+/DiioqKs0ytXrkT58uVRsWJFBAcHW0vNmjUZEKnEYUAkIiIiIqtAB8SgoCB9AfH4cbzVqBGu169vNyJ4QKt06IBTs2cD//sfAGDo0KF46623NPv3t7+tcxkQi4qKrKVmzZr44YcfUFRUhGnTpqFZs2Y4cOCAQ2FANDet6wjTiktZuGupEgMiEREREVlpBcSWLVv6JSBWqFDBeUBcuhTo2tXltYRo2hTo29dyh9KzZx3Wn52djUmTJmn2b+DAv7sMiD/99BPatm2LlJQU1KpVC/Hx8Wjfvj2CgoIwfPhwj98boxmQQQwXLyyProBQv1GN/K6lvQLYLzNgQCQiIiIiq2effRZ9+vRBhw4dULVqVcTExKBPnz4YNmyYVwFx4cKF6NOnD5o0aWJts1u3bqhevbp2QBwyRD0MhocDEycCb78NHDgA6HhMxtatW9GtWzfN5S1apOkKiB06dFDt78MPP+zpW2M4o4KIUZKF7YPbJtQDYi8hxBpZPTOGxAxh65/WDXPkdXJ0tsuASEREREQOXnnlFdx9990YM2aMT9vt1KkTdu7cCQA4e/YsYmNj1QNiYqJDMPy0dm1g/XqP1nvx4kWEh4erLisqKkK5cvEMiGWENHKoJzCNKa572q89cl+ysO/T6eJ5yjrybdymUkcNAyIRERERORg/fjxGjRqFPn36+KzN69evIygoCDeL7w569uxZNG7cWD0gysNh165YNXcuHn30Ua/WX7duXVy4cMFh/v79+xEdPZABsQzoJdwPfFKgNNMoovIxG2qP3cgQloDIEUQiIiIi8lpqairmz5+PNm3a+KzNHTt2oHPnztbps2fPYs+ePdby1ltv4dHatbFHCOyR0tqoUQCAJ598EllZWV6tv0ePHtiyZYt1+t//Bp55BujT5wBiYnZaA2KdOpb5UpEwIJZ80imX7jzDcLYHr/G3DGG5iY4kTTj2L0c4jiCmCdcYEImIiIjIQZMmTZCXl4e6dev6rM3MzExMnz5du8LGjfanlfbta13Uu3dvvPfee16t/8knn8SLL75onR4wwPW9b4QA3n3XUp8BseTzJCB68hp/0zOCmCPsTylVC5FqGBCJiIiIyM7vv/+OoKAg/PnnnwgKCkJRUZFP2hvxrmwAACAASURBVO3atSs+/PBD9YV5eUDFirZUlpQE3LhhXdy0aVOcOHHCq/WvWLECQ4YMsU57EhAHDx6MlJQUh/LUU0951TcjeRdVSpY04d7plkLYTtMc45ceeUbPNYhpwjJqKOE1iERERETkkWPHjiE6OhoA0LBhQ5w/7/3h4h9//IFKlSrhf8XPJbRz8SIge77hd5UrA7JrBW/evIly5cp53YevvvoKLVu2tE4fOgRkZgLlyj2L6dN/x6xZUC2lnXdRpWSJErbHV+h5xmFocV0I7WcmGkXrLqanNerwGkQiIiIi8simTZvQu3dvAED79u2xd+9er9vctWsX2rdvr75w4EDbcF3NmuhWuzbOnDljXXz48GE0b97c6z4UFRUhKCgIv//+u3XewYMHERcX53XbJZlP0koJIo0IugpMocL2qIttLuqWJgyIRERERGRn3rx5mDhxIgCgf//+2LBhg9dtzp49G5MnT3Zc8Npr9udzbt6MkSNH4pVXXrFWWbduHfr37+91HwAgPj4eBw4csE4vWbIEw4YN80nbJZXRgSTQQoUQ+4XtbqZjhP2pl8nF86S7lxYI9WclllYMiERERERkZ8yYMXjttdcAAOPGjcPChQu9brNnz57YuHGj/cyjR4Hy5W3hcMoUAMDGjRvRo0cPa7XnnnsOTz/9tNd9AIChQ4di2bJl1un09HQsWLDAJ22XVEYHEiPIRwedlRyh71TU0oQBkYiIiIjsdOvWDdu3bwdgGfnzRTirXr06Ll++rFyRLRwmJlpn//7776hUqRKuXLkCwBLqli9f7nUfACA7OxuTJk2yTnfs2BG7du3ySdslldGBxEhRwnKd3hphOY10m7CEwjGibI0ayjEgEhEREZGdxo0b4+zZswCA5cuX45FHHvGqvS+++ALx8fH2M597zv7U0j177BYPGDAAK1asAAAkJib65DpIANi2bRu6detmna5UqRJ++eUXn7RdUhkdSMhcGBCJiIiIyOr69euoVKmSdXrHjh12gcoTL730EsaNG2ebsXu3fTh8/nmH1yxbtgwPPvggAMvoY2FhoVd9kFy8eBHh4eEAgPz8fLRo0cIn7ZZkRgeSQOol9D3qwZXk4rZKIwZEIiIiIrI6fPiwXWg6evQoYmNjvWqzf//+yM3Ntc1o08YWDrt3V33N5cuXUaVKFXz77beoV6+eV+tXqlu3Li5cuIA333wTQ4cO9WnbJZHRgSSQegnLtYVrhGenkCYL211QGRCJiIiIqNTbsGED+vXrZ50uLCxEjRo1vGozLCwMF6TnGv71r7ZwWKECcOyYQ/25c+di1KhRqF+/Ptq2bYv69etj1KhRyMjIwLfffutVXwDg3nvvxZYtWzBu3Di8/PLLXrdX0hkdSAItXliuNYSw3M10jHD+jMNkYblOcb/sNWZ7JqIvMSASERERkdULL7yAKcV3E5UEBwerP+Beh0OHDiEmJsYykZlpf2ppTo7qa5566inVm0reeeedPgmITz75JF544QV06tQJn376qdftlXSGphEDpQnboyykclrYblZToFi2v/g1pR0DIhERERFZjRo1CosXL7abFx0djePHj+t6/cmTJ3H06FFrmTFjBgYMGICjGRk4Kg+Hjz2m2YZWQIyNjfUqIEp9mjNnDnr37o3bbrsN+/btw9GjR3HixAmP2y3pDE0jJhAvhJgtbKOKUikonjdblO4RQyUGRCIiIiKy6tKlCz755BO7effccw927typ6/UnT55Es2bNEBkZicjISAQHB6Ne9epoIARmS+Gw+OYzWvwVEF944QU0aNAA9evXR8WKFVGxYkVERkaiefPmDIhExRgQiYiIiMiqXr16+O677+zmPfzww3j77bd1vV4KiEIl4M1wclMaOX8GRLV2IyIiGBCJijEgEhEREREA4OrVqwgODnaYP3XqVLz44ou62nAaEOvVA37+2WUbDIiBZUAGIRNjQCQiIiIiAMCBAwccH2gPYP78+XjiiSd0teE0II4fr6uNuXPnIiYmBi1btrQrDIj+YVQQIXNiQCQiIiIiAMCaNWswcOBAh/nr1q3D//3f/+lq4+TJk2jWsKF6QJwxQ1cbBQUFTounGBDVGRVEyJwYEImIiIgIAPDcc89h2rRpDvN3796NpKQkXW2cfPZZRKmEMOFGQPQXrYBYv359BkSiYgyIRERERAQAGDZsGJYtW+Yw/+zZs2jcuLHrBp5/HieFwCIhkC0Eni5XDjNHj0Z2djays7OxfPlyP/Rav3Xr1ln7oiwMiEQWDIhEREREBABISkrCZ5995jD/5s2bqFChgvMXT5xoe8ahELjZrh1ahIT4qafkS0YHEiP1EkKkCSFCje6IiTAgEhEREREAICwsDJcuXXJ7GcaOtQuH6NcPH2/ZgpSUFD/2lnzF6EBipAxhO9d4jWBYFIIBkYiIiIgA/PTTT6hZs6bm8tatW+PgwYOOC15+2T4cjhwJAJg3bx4mTJjgr+6SDxkdSIwUKiyhcI2wvzC1LIdFBkQiIiIiwr59+5CYmKi5vFevXvjggw/sZ27ebB8Ox461Lho2bBiWLl3qr+6SDxkdSMyCYdGCAZGIiIiIsHLlSgwePFhz+WOPPYY33njDNuPkSSA01BYOu3a1q5+QkIAvv/zSX90lHzI6kJiRFBZzhBAFwhIUC4qnowzsVyAwIBIRERERMjMzkZmZqbl81qxZ9suTkmzhsGFD4LvvrIv+/PNPlC9fHjdu3PBnl8lHjA4kZqMWDk8XF2lUcbZhvfM/BkQiIiIiwuDBg/H2229rLl+8eDFGjx5tmRgxwv7U0o8/tqt76NAhNG/e3J/dJR8yOpCYgdrppdKIYbysXrKwhcZeAe5joDAgEhEREZVBP/zwg11p3bo1tmzZYp1W2rx5M3r27AnMmWMfDnNyHOquXLkSaWlpgdgM8gGjA4mRkoX6NYfOwp9059MMv/fOGAyIRERERGXQkSNH0LZtWyQlJSEpKQkVKlRAYmIi4uPjkaMS+r766is8GRlpHw4nTlRte+rUqZg9e7a/N4F8xOhAYiQp7O0X+m9EkyGE2CYs4bI0YkAkIiIiKoOOHDmCyMhI+cCJtcydO9eh/pV//Qu/BgXZwmGvXpptp6amOt7xlEzL0DRisHhR+m864y4GRCIiIqIyyK2A+NtvQJs2tnDYtClw+bJm2/Xr18f58zzELCkMTSNkOgyIRERERGWQWwExLc3+1NLduzXbvXTpEkJDQ/3ce/IlQ9NIgEmnlHpSSus1h0oMiERERERlkO6AmJlpFw5PTpvmtN3t27cjJSXFz70nXzI0jQQYA6JrDIhEREREZdCRI0fQuHFj5wFx1Sq7cPjPmBisXbvWabvz5s3DhAkTArAF5CuGphEyHQZEIiIiojLoyJEjGDNmDIYNG4bg4GD0798fw4YNw7Bhw7BixQrgyy+BChVsAbF/f0yYMAEvv/yy03aHDRuGpUuXBmgryBeMDiRkLgyIRERERKVEfn4+cnNzVcv777+v+prCwkJUq1bNfubx40BEhC0ctmgB/O9/yMrKwpQpU5z2oXXr1vjyyy99tEUUCEYHEjMIFZbHVqiVXsJyemmaYb0LLAZEIiIiolIiPz8ftWvXVj1tdPHixaqv2bNnD9q3b2+bcfYsEB1tC4cVKwIHDgAAVq5ciSFDhmiu/88//0T58uVx48YNn24X+ZehacQE9F6XyGsQiYiIiMhr169f1yy+DlL5+fkIDw93KyAuWbIEI0aMsExcvAi0bGl/x9LNm611P/nkE9x9992a6z906BCaN2/uy02iADA0jRgsSth2kv1CiNPF/39aCLFNsSzUoD4GGgMiERERkR8NHToUnTp1QnJysl1p3769KQLixIkTLTel+fFHoG1b+3D47rt2dU+cOIE777xTc/1vv/020tLSfLpN5H+GphGDjRG2ACiE5ZRSCCHWFE+nFU8XBL5rhmFAJCIiIvKj3r17qwa2u+66yxQB8d5778X2DRuATp3sw+Hq1Q51f/nlFwQHB2uuf+rUqZgzZ47PtocCw6ggYgbS6aXS6aOhwjaCKJFGEnsFtmuGYUAkIiIi8iOtgNiiRQts3rwZ27dvdyie8iQgNm7YEL8lJdmHw+XLNddRs2ZNFBQUqC5LTU3FZtkpqVQyGBVEzEAZEIWwjBbCRZ3SjAGRiIiIyI+0AmKFChVU57/11lserys/Px916tRBcHAwypUrh6CgIFSpUgVVqlRRDYhXrlzBhooV7cOhRpCUNGvWDEeOHFFdVq9ePZw/z0PLksaoIGIGvYRlx8uRzZNGDKOKp2cLBkQiIiIi8hGtgBgUFOSXgHjgwAEcOHAAFSpUQL9+/TB16lTrPKULQ4bYh8OFC1XbLSoqspZu3bph69atKCoqws2bN3Hz5k0UFRXh+++/R2hoqF1dKhmMCiJmECpsI4bJxfOkEcOc4nnSjWv4mAsiIiIi8logRxAlx48fR9OmTfHmm29i6NCh6pVefdU+HE6bptnesWPH0K5dO6SkpKBu3bqIjY1FSkoKGjVqhDvuuAMpKSmIj49HrVq1kJKSgtatW+M///mP19tBgWFUEDEL6UY08usQpdAov4tpWcGASERERORHTz/9NPr06YOEhAQ0aNAAffr0QXJyMqpUqeK3gPjuu++ib9++OHLkiPpdRzdtsg+HDz/stL1jx44hMjLS1WPirCU6OpoBsQQxIIOYTpQQIl42HSosp5ZuE5Y7nZaVR1wIwYBIREREFBCZmZmYOXMmAGDfvn2oU6eO3wLis88+i2nFI4IhISH44YcfbAvz84Hq1a3hsCAuzmV7DIilmwEZhEyMAZGIiIgoAIYOHYrlxXcH3bdvH2rVquW3gJiWloaVK1cCsNxZ9P3337cs+OknoHlzazi8UL48vt+712V7DIilmwEZxHR6Ccspps5KsuarSxcGRCIiIqIASEpKwmeffQbAEhD37NmDPXv24KOPPkLlypWt03v27PF6Xa1atcLBgwcBADNnzsSMGTMsC/r2tZ1WWq4cUqtV09UeA2LpZlQQMQvprqWuitnuYirdTEdP3zKE/Z1anWFAJCIiInLTyJEj0atXL4cybtw43Lp1S/U1derUwcWLF1WXhYSE4KeffvJZ/ypUqIDffvsNALB582b06NEDWLHC7rrD45mZ6NSpk672jh07hoiICAbEUsr9aFJ6SI+5gLBcc5jspERptGEE6e6qktNCe4RTugkPAyIRERGRn/Ts2VM1GCUlJakGxKtXryI4OFizvbi4OBw6dMgnffv6668RHR1tnb58+TLq1agBNGhgC4iTJ+P111/H6NGjdbV57Ngx9OzZEykpKXYlKirKekdTeenfvz8DYgniWUQpHeSPtChJpNNetaYlUpBMEwyIRERERH6jFRA7deqkGhDz8/PRsmVLzfbuu+8+bNmyxSd9W79+PR544AG7eW+HhNjCYUQEcOMG/vrXv+Lll1/2yTqpZPM4pZQCykdclBQZwv65jGnCcRuihGXbpOUMiERERER+4m5A3LBhg0Nokxs9ejQWL17sk74988wztmsOAWDXLvtHWrzzDgCgW7du2LZtm0/WSSWbxymlFAgVlhG206JkPcpCzwii/BpFqegJiQyIRERERG5yNyBmZ2dj8uTJmu3NmjULmZmZPunboEGD8E5xCAQAJCfbwuGAAdbZdevWxYULF3yyTirZvMwqJV6UsNyoZr+wPPOwtF2DKARHEImIiIj8yt2AOGbMGLz22mua7S1ZsgQjR470Sd/i4uKQn59vmZg/33708PhxAJbrEkNCQnyyPir5PMgnpUqaEKJAlJ67mJ5WqcuASERERORHf/nLX5CUlIRKlSqhQYMGqFu3Ljp16oTmzZurBsQePXpg69atmu1t3boV9957r9f9+uOPP1CuXDncvHkT+O47oEoVazicVaECrl69CgD417/+heTkZK/XR6WDlzmlRIsXtpC1TfA5iEIwIBIRERG57datW/jkk0+QkJCA7du3o3Pnzrh165a1KEVFReGbb77RbO/f//43WrRo4XW/jhw5gtjYWMvE0KG2kcM2bdClSxd89NFHAIBFixbh8ccf93p9VDoYHUiMVFLvYupPDIhEREREHpgyZQoyMzNx+fJl1KpVS7PeH3/8ASEEioqKNOsUFBSgZs2aXvdp7dq1GDBgALB8uf2ppVu3YsqUKXj++ecBAOPGjcOCBQu8Xh+VDkYHEiONEeY8fdRIDIhEREREHmjWrBm+/PJLAEDDhg1x5swZ1XonT55EVFSUy/aqVatmPQXUU5mZmVg8ciQQFGQLh8XPOly/fj369u0LAEhJScGOHTu8WheVHkYHEiOFCsv1h/uN7oiJMCASERERuenQoUNo0qSJdbpXr1547733VOtu3boV3bt3d9lmbGwsvv76a6/6NaxfP1xt0MAWDlu1Aq5fBwCcP38ederUAQDUqVMH33//vVfrotLD6EBitHhhCYhrhPYdTM12F1N/YkAkIiIictPzzz+PCRMmWKeffvppPPvss6p1Fy1ahDFjxrhss3v37ti+fbtX/fqoenVbOKxUCTh40G5548aN8fnnnyM0NNSr9VDpYnQgMZLaswJLyl1M/YUBkYiIiMhNHTt2tN7wBQDeeecdPPjgg6p1J0+ejKysLJdtDh8+HMuWLfO4T3889ZT9dYeyZyEePXoUR48eRWpqKh577DG0bdvWOu/KlSser5NKB6MDiZHShOXupXpKmkF9DDQGRCIiIiI3nDt3zmEE7siRI4iJiVGt/8ADD2DDhg0u250xY4bmKKRLK1bYh8OZM+0Wjx49Go0bN0ZISAgqV66M6tWrIzIyEgkJCQyIVKYDIjliQCQiIiJyw2uvvYbhw4c7zK9UqRJ+/fVXh/mtWrXCV1995bLd119/3bNHTyxfDpQrZwuHKiOZo0ePVj1rrlWrVgyIxIBIdhgQiYiIiNxw3333Yf369Q7z27Zti7179zrMDw4O1nV30vfffx+9e/fW35FVq4CuXe1GDn8IDwdUQioDIjljaBoxiXhhuUmNcieRblxTljAgEhEREen0888/o3z58vjtt98clj366KNYvHix3byLFy8iPDwcuHED+PZbYPdu4OefVdv+6quvEB8f77wDu3cDmZlAw4b2p5QKgaJy5bB9zhzVlzEgkjOGphETSBO2naJA2K45LJDNLyvXHwrBgEhEREQmderUKafFiD689NJL6N69u2of5s+fj/Hjx1smRo4E7rsPvzZpgsIKFRzCHFq3BtLTgZUrgdOnAQD//c9/EBkaCvz3v8C5c8B77wFvvw08+STQrRsQGurYjlSGDsWwxo1x5MgR1e1gQCRnDE0jBpOeg6h1l1LpLqcFxXXLAgZEIiIiMqX169cjMjISzZo1syt33nkn9u3bF5A+7Nq1C9HR0dZ116hRA/Xq1UNERAQ2bdpkV/fjjz9Gly5dgBEjtIOcVrntNvdfExkJPPsscPEibt68iXLlyuGPP/5Q3Q6tgBgdHc2ASGU6IEqjh9uc1NkmytYoIgMiERERmdL69etVQ01wcHBAA2K1atVU+6EMiJcvX8YrWkGvfHmgUSMgONj9ICgvoaFAjx7AmjV2687Pz0dcXJzmdqxbtw7Z2dmqhQGRjAoiZiCNEDp7xqGeOqUJAyIRERGZUkkLiJg71z7MPfAAZvTsibWvvGJf79dfgY8+soz+9ewJ1KplDZHXy5fHzVq1gIgIoFkz4IEHgFmzgH/+03INo0x2djYyMjKQkZGBPn36IDY2FhkZGcjOztZ1UxwiiVFBxAzGCMsOneOkTo5gQCQiIiIyXIkKiMrnEA4dCgBISkpCXl6e6xXduAEAePjhh/H222/r6tvgwYNV+xUfH8+ASG4xIIOYRrywXWMYr7FcukZRbXlpxIBIREREplRiAuKHH9qFw9NNm1pfX6dOHVy8eFH3+p566im88MILuupqBcR27doxIJJbDMggpiKNEBYIIWYLy0hhRvH/S+HQ2QhjacOASERERKakFRCrVq0a0IBYtWpV7YC4fz9QrZo1HBZERmL4Aw8AAK5evYrg4GC31rdw4UKMGzdOV10GRPIVAzKI6cwWKjtTcZltYL+MwIBIREREpvThhx9ixowZaNiwIXr06IH69etjxowZmDFjRkAD4owZMzB9+nQEBQVh2rRp1j7s3LkTaN7cNnrYsCG+2bIFMTExACzPNWzZsqVb69u4cSP69eunqy4DIvmKoWnEREKFEMnCNoKYLMrOoy3kGBCJiIjItA4fPozGjRvj+++/R7169TTr7dixA3PmzFEtu3fv9rofX3/9NaKjo+1nPv+8/WMqPv8cAFCpUiX8+uuv2LBhAx4oHk3U64svvkBiYqKuugyI5CuGphEyHQZEIiIiMq3p06dj6tSpAIBy5crh1q1bqvV27NihdXaYTwLixo0b0bdvX9uMs2ctj66QAuLChdZFiYmJ2Lt3L7KysjB58mS31nPx4kXUrVtXV92//OUviI6ORo0aNVC3bl3ExsYiNjYWcXFxDIjkFiPDiFnEC9vIoVZJNqx3gcWASERERKbVpEkTHDhwAADQqFEjnDt3TrWevwPiCy+8YA2qAIBHHrGFw44d7eo++uijWLx4McaMGYNFixa5va4KFSrg999/d1nv3LlzOHfuHEJDQ7Fnzx7r9Llz5xgQyS1GhhEzkG5S46rwMRdEREREBvroo4/sTrdMSkrSDHv+DogjRozA0qVLLRNbt9o/0mLHDru68+fPx/jx49G9e3ds27bN7XVFRETg7Nmzuuru27fP7esciZSMDCNGkx5zId2ptJewjBSqlSiD+hhoDIhERERkSqNHj8bcuXOt0w8++CDWrFmjWtffAbFjx4625xm2a2cLhyNGONTduXMnunTpgqioKJw8edLtdd111136np0IYPbs2Zg0aZLb6yCSMzKMGC1DlL3HWLjCgEhERESmU1RUhOrVq+O7776zzps0aRLmzZunWt/fATEkJAQ//vgjMH++LRxWqgSctx1G7dmzBzk5OcjOzkaVKlUghMBrr72GnJwc7FCMMjozaNAg5Obm6qrbtWtXbN682e3tIZIzMIsYTgqIZeX0UT0YEImIiMh03nnnHfTq1ctu3rx58zRHy3bs2IG6desiIiIC5cuXR/ny5REREYE6dep4HRD/85//IDw8HLh8GahRwxYQFQ+037NnjzUYKsvGjRt1r2/y5Ml2I6darl27hqCgIPz2229ubxORnKFpxGDSKabbjO6IiTAgEhERkaGuXbuGwsJCu9KzZ0+8/vrrKCwstNZbs2YNHnzwQdU2Tp48iZMnT+Lo0aMoX748KleujPz8fOt8b3zyySfo3LkzMHasLRyqXPe3Z88eVKtWzeuA+PLLL2PChAku673//vvo3r27W9tCpMbQNGIC0k1qMkTZfO6hEgMiERERGeratWto3769tSQkJKBcuXJo06YNhg8fbq23e/duJCUlOW3rxIkTaNq0KVq3bo39+/f7pH+vv/46cjt1sr8xjUrg81VAXLt2LQYOHOiy3oQJE/CCYhSTyBOGphGDSaeY8i6mNgyIREREZKhr166hc+fOqsdkffr0sdb79ttv0bhxY6dtbd26Fd27d0daWhpWrlzpk/5N+etf8VOdOrZwqDGK6auAuGfPHnRUPDpDTVxcHL788kvd7RJpMSqImAEDoiMGRCIiIjKU3oB469YtlCtXzmlbr7/+Oh577DHMmjULf/vb33zSvx0NGtjCYXAwcOKEaj1fBcTz58+jYcOGTuucPXsWderUcWs7iLQYFUTInBgQiYiIyFB6AyIA1KtXD99//71mWxkZGZg9ezZWr16teb2iW954w/7U0hUrNKvu2bMHderUQXh4uF0JCQlxKyAWFRUhKCjIaZ0lS5ZgyJAhutskcsbQNFJChAo+B5GIiPzg2rVrTgtRWeROQGzXrh327dun2dagQYOwevVqHDx4EK1atfKuY/n5QFCQLRz+5S9Oqx85csRpcUeDBg1w4cIFzeVpaWl488033WqTSIuhacTk4oXlJjYFgqeYEhGRH2zevBnx8fFITk62K82bN+e1RFRmXbt2DUlJSboC4gMPPIB3331Xs6327dvj888/x7Vr11CpUiXvOtaxoy0ctm3rXVtuat++Pfbu3au5PCwsDOfOnQtgj6g0MzSNmFCoECJNCLFf2P8gjTGyUwHEgEhEFEBr165VPQgODg5mQKQy69q1axg/fjyGDBmCsLAwdOvWDUOGDMGQIUOQmZlpV3f8+PF45ZVXNNsKCwvDpUuXAACRkZE4deqUZ52aMMH+1NIA758DBgzA+vXrVZft27cPLVUes0HkKUPTiInIRwulP9D7hSUYlpXTS4VgQCQiCigGRCJtf/zxBypUqOD0dOsXX3wRU6dOVV129epVVK1a1TqdmpqKzZs3u9+R3Fy7cPhBaqr7bXjpiSeewIIFCwAABw4cwPbt261lxIgRGDBggHWayFuGphGDaY0WQggx28B+GYkBkYgogBgQibTt3bsXbdq0cVpn5cqVmjdnOXz4MFq0aGGdnjBhAl566SX3OvHxx0DFitZwmBcZ6bPHZbgjKysLU6ZMAWAJiCEhIaq/HUuXLg1436j0MSqIGElttHCNsITF2aJsPdZCiQGRiCiAGBCJtL3yyisYO3as0zr/+te/0KVLF9VlmzZtQu/eva3TOTk5eOyxx/R3IC/P8hgLafSwaVPcFR8f0H2zqKgIRUVFWLlyJR566CEUFRXhiy++QHh4OAMi+Y1RQcQIycJ+tFDtFFLp2YgMiERE5HcMiETahgwZgrfeestpnVOnTiEqKkp12YIFCzB+/Hjr9M6dOzXDpIMvvgBq17aFw/Bw4KuvULVqVVy9elXvJnht4sSJuPvuu9GmTRvUrFkTXbt2Rbt27VChQgUGRPIbo4KIEaTwVyC0bzrDgMiAWmqglgAAIABJREFUSEQUMGvXrkWfPn2QkpKCqlWromLFiujTpw8efPBBBkQq85o2bYqvv/7aaZ3r16/jtttuU102ceJEzJs3zzr9/fff63uYfH4+ULeuLRzWqgXs3Ytvv/0WjRo1cmsbvDVo0CDVIFi+fHkGRPIbo4KIEZKF5VRSaScqEJZTTXvJ6jAgMiASEQXc2rVr0b9/f9SrVw/nz/NnmOjSpUuoXbu2rrq33347fvjhB4f5/fr1c3gERq1atfDjjz9qN3bsGBARYQuHVasCu3YBALZu3Yru3bvr3gZf0AqIQUFBDIjkN0YFESNFCcsI4mlh26FOC8v1hzmCAZFHJkREATZjxgzMmjUL3bt3x9atW43uDpHh3nvvPfTs2VNX3datW+PgwYMO8+Pj4x3md+jQAbt371Zv6NNPgTvvtIXD8uWBjz6yLl6wYAHGjRunfyN8gCOIZASjgohZqN2wRrppTVl6vIWEAZGIyAB9+/bFhg0b8MQTT7h/l0WiUmj69OmYNWuWrrr3338/Nm3a5DC/Ro0aKCgosJs3bNgwvPnmm/YVf/0VeOIJ++ccCgEoHomRnp6OhQsXurUd3tIKiLGxsdi5cyf27NnjUIi8ZWgaMZk0YX8KqnQjmzRheSRGWcCASERkgMjISJw8eRJvvPEGRo0aZXR3iAzXrVs3bNmyRVfdJ4cPx7tTpwIrVgAzZwLvvYcrhw4hJCTEoe6cOXOQkZFhm7FiBdCggWM43LjR4bVdu3bFjh07PN4mT2gFxMTERPz6668B7QuVHYamEZNSOwW1rJxyyoBIRBRgBQUFqF69OgDgs88+Q1JSksE9IjJe9erV8dNPP6kv/P57YPhwICkJuP12x3BXXC5XrAjcfz+QmQksXQosXoz8xx/H4pYtgQULgL59HV83YADwzTeqq61fv37ArxGeOHEiunbt6lCGDBnCgEh+Y3QgMTvpFFStu54aRbqZjrPwuk1WZ5vOdhkQiYgC7NNPP8Vdd90FAPjpp59Qs2ZNg3tEZKxDhw6hWbNm6guXLgVq1tQMhR6XiAjgnXc0+1RYWIhq1ar5Z4OJTMb7qEKBliwso5uS08Xz5NKEfXDMKZ7nCgMiEVGALVy40O5h4A0aNMC5c+cM7BGRsRYvXozhw4fbzzx/Hhg4UDXcFVWujFPVqwODBgEdOgD33IMblSvrD4eTJwM3bjjt0759+9C2bVv/bTSRiXgXVcgIGcI+/Cmn1TAgEhGZ1OjRo5GTk2Od7tGjBz788EMDe0RkrFGjRtntE1i8GKhWzT7UNWsGzJkDXLiAY8eOISYmxq6N9PR0rJoxA1i1yhIAR40CHn8cSE/Hqlq1cGXoUMt8nTd1Wb58OR5++GFfbiaRaXkaUsg4GcI+7ClHC9Xq8xRTIiKT6tChA/Ly8qzTEyZMwNy5cw3sEZGx4uLicODAActE//6OI36TJgF//GGt/7///Q/BwcF2bdx3333YrLgLqaRv374Oz0dUM3HiRAwaNAiDBg1Cs2bNEBcXh0GDBmHixImebxxRCeBpSCHjuDOCeNrJMjUMiEREAValShVcvXrVOv2Pf/wDjz76qIE9IjJOYWEhqlSpYpmYP98+GMbFAdu2qb6uVq1auHLlinU6NjYWR48eVa07depUzJkzx2VfOnfurHoH0Xvuucf9DSMqQTzIJ2QwPdcgCmH5EXP3WY4MiEREAXT8+HE0bdrUbt7u3bvRoUMHg3pE5L2DBw9qlvz8fKev3b59uyWA5efbh0MX+0RcXBwOHz5snb7ttts07/L55ptvOl7jqOKee+5hQKQyyYN8QiagdRdTKTjmCMcfND0jiQyIREQBtHbtWgwYMMBunvyxF0Ql0eLFi1G7dm2Eh4fblYiICJcB8dlnn7U8p7BzZ1s41PHol9TUVOu1u99//z3q1q2rWXf37t3o2LGjyzYZEKms8k1cKfnihe1UTWk0Llm4PwJX0jEgEhEF0IwZMzBr1iyH+Y0aNcLZs2cD3yEiH1i8eLFqsAoPD3cZEO+//34ce/BB+9HDL790uc5Ro0bhH//4BwAgLy/P6fNEf/zxR9SqVctlmwyIVFYZFUTMIlTYPy9QPtImjdL1MqZrhmBAJCIKIK2bZaSmpmreYIPI7NwJiB988AFGjRplLZGVKmGUEBglBPYLAWRn61pnZmam9R9bVq5cicGDBzutX6dOHVy8eNFpHQZEKquMCiJmIYXDHGE7LVMKiPHF0wXCEiTLAgZEIqIAioyMxMmTJx3mT5o0Cdk6D4yJzMadgLhmzRrVulWFwP677tK9zn/84x8YNWoUAMtpqtOmTXNav0uXLvjkk0+c1omPj0diYiIqVKiAli1bIjExEYmJiXjooYd094uoJDIqiJhBL2H5EdpfPC2NGMqv1VtTPE/PMwRLAwZEIqIAuXLliua1hkuWLMGIESMC3CMi3/BFQAwOCsL+f/5T9zo//PBDpKamAgBGjhxpPd1UrqioCEePHsXRo0cxcOBAzJw50zqtdsfTa9eu4cMPP0Tbtm1x7do1u0JUmhkVRMxAGQjVAqLavNKMAZGIKEA+/fRT3KUxQvL555+jXbt2Ae4RkW9oBcTatWvrD4i33Yb9+/frXufhw4cRFxcHAEhJScGOHTsc6hQVFSEhIQGRkZEICQlBjRo1EBkZiYiICIebRUkmT56Mv//9725sPVHJZ1QQMQM9AXG2yrzSjAGRiChAFi5ciPT0dNVlP//8s8ODv4lKik2bNmHJkiVYsmQJateujdtuuw0LFizAkiVL9AfE4GC3AuKVK1esN5654447cOrUKYc6RUVF6Nq1q+r6unbtqtpudHQ0Dh486MbWE5V8RgURM3B1immosDw2oizdqIYBkYgoQEaPHo2cnBzN5RERETh9+nQAe0RlzbJlyzB27FiHMmnSJBw7dswn6wgODsZdd92Fjz/+WHW5rwIiAFSrVg2FhYUQQuDWrVsOy90NiAcPHkR0dLRbfSAqDQzKIaaxX6jfpKaXbNl+zVeXPgyIREQB0qFDB+zevVtzec+ePfH+++8HsEdU1rz66quqYSk0NNQnAfH69eu47bbbMGHCBM2bLq1ZswZNK1dGSyEsJSwMLVu2RHR0tNsBMSYmBtu3b0dERITqcncD4t///ndMnjzZrT4QlQZGBRGzCBW2IKhW9gvL3UzLCgZEIqIAqVKlCq5evaq5/Mknn8SLL74YwB5RWaMVEMPCwnwSEC9cuID69etjxYoVmo+dKFi+HAVCoEAI/BQUhILjx1FQUGAt7ujWrRuysrJw9913qy53NyC2b9/e5Z1OiUojo4KI2aQJywjituKSI8rOnUvlGBCJiALg2LFjaNq0qdM6b775JoYNGxagHlFZ5O+AeOjQIbRq1QpHjhxBTEyMeqW77gKEAITAsd69vVrfsGHD8Oijj2reAbioqAjt27fXFRDPnDmD8PBwr/pDVFIZFUTMIF5YHmORbHRHTIQBkYgoANauXat510TJ3r17kZiYGKAeUVnk74C4c+dOpKSkAACqVq2KwsJC+wobN1rD4Z9C4KyTU671mD59Ou6++24888wzqsuLioqwfPlyzJ0711oeffRR1KtXD4sWLbKr+8orr2DkyJFe9YeopDI0jRisrD3CQg8GRCIiP/jll1+QnZ2NjIwMZGRkICkpCXfddRcyMjI0r826evUqqlatGuCeUlni74C4bt06DBw4EACQnJzseLpm587WgPi6h9/1GzduWPetHj16ICQkBL1793a6byndf//9ePXVV+3m9ejRAxs3bvSoT0QlnaFpxGBpwnaDGrJgQCQi8oNffvlF89S2vn37ar7ujjvuwMmTJwPYUypLli1bhtjYWDRr1gzly5dHaGgoWrdujejoaJ8ExNdffx1jxowBADzxxBOYN2+ebeF771nDIYTAo/fe69E6bty4geTkZNV9q3v37rra+Pzzz1GvXj3cvHkTgOWRGZUqVcLvv//uUZ+ISjqjgohZSKOIOcJy59JkjRJlVAcDjAGRiEinwsJCnD9/XrPI/fLLL+jcubOugHj9+nVrG127dsWSJUs02yXyxqVLl3Dp0iWsXr0acXFx6NGjh3XepUuXvG7/ueeew/Tp0wEAb731Fh5++GHbwi5drOHws8REPP/88x6t48aNG+jevbtXAfH8+fMYNGgQJk6ciPPnz+Pll1/Gfffdx32OyiyjgogZSOFQTykrp6EyIBIR6VRYWIg2bdogISHBrrRq1Qrjxo2zq+tuQExMTERCQgLq1KmD+vXrIyEhAa1bt+ZNa8gv5s+fj0GDBqFt27Y+bXfixIl46aWXAACHDx9Gs2bNLAs2bbIbPRzYoQN27Njh0Tp8ERA/+eQTREZGIigoCHFxcQgJCUHjxo1x5513YteuXR71i6gkMyqImEGasN211FUpK3c0ZUAkItKpsLBQ87RR5S393Q2IWqfM9enTJ5CbSGXE2LFj8dxzz6F+/fo+bfeRRx7B8uXLrdOVK1e2PNrlnntsAXHCBNt8D/gqIKq9XgjBgEhlUqCCB5UMDIhERDoxIFJpkZKSgu3btyMoKAh//vmnz9rt1asXNm/ebJ3u1KkTDr/0kt3o4eEPPkCrVq08XgcDIpHvBSp4UMnAgEhEpJO7ATEhIQE1atRAWFgYYmNjERsbi+joaIdntjEgUqDVq1cP3333HerWrYuLFy/6rN0OHTpg79691unx48fjZHy8LSCmp+O1117D6NGjPV7HjRs3kJiYaN2npBITE2O9g6orDIhE9gIfQcwjWViuLdRTysqzEhkQiYh0cjcg5ubmolGjRjh37pxDkWNApEAqKChA9erVAQAJCQk4cOCAz9pu2rSp3V14333uObvRQxw+jGHDhmHJkiUer+PGjRuq+5TavqWFAZHIXuAjiHnwJjWOGBCJiHQqLCxE69atnQfEmTOBv/4VeOQR7L39dly6804gLg5o2BBYsEC13evXr6Ndu3YMiBQQe/fuRWJiIgDLKaEffPCBz9quVasWrly5Yp3+MS3NFg4feAAAEBMTg8OHD/tsnZ5gQCSyF/gIYh5RQvuxFhlCiNPFpZfgYy6IiEihsLAQM2fORNWqVfHggw9i/Pjx+H/2zjssiuP/40tRuoZ2oqAUQekHiCBIosFoFMWuIdg7RoxdQTTBKDY0GnsvWIn6s0axxYJiwyDBFr/Y22kURUXBoO/fH8ft3XJ7x14/YF7PM0+yc3Mzs3cL7Mud+XxGjBgBOzs79OzZE/j+e+bTEraSkCDV7/v375GcnIz4+HjEx8fD09MTrVq1Qnx8POfE3wQCV9avX4/evXsDAAYNGoSVK1eqpd/S0lIYGhqKKwoKgBo1xNd+RgaeP3+O2rVrq2U8Vfjzzz/pn7fyhQgioTqiayHRZ2wpoSBe0vVEtAgRRAKBQFCAn376CQMGDGDUzZkzB98ZGmIZRUmVy2ySWG4PYnmSk5MxZcoUTZ4GoRqTkJCA6dOnAwCmTp2K5ORktfT77Nkz2NvbiytmzqSv+Tdl6S4OHDiA1q1bq2U8AoGgPnQtJPpOCiVcYkDSXBAIBAKBwcOHD2FsbIz//e9/jPqtPXqwLlUzMzHB5dWrgdxcoFMnpiS2bQu8esU6TlpaGmJjY7VxSoRqSJcuXbBjxw4AwLJlyzBs2DC19Hv9+nV4enqKKxo0oK/3I2XX89SpU5GUlKSW8QgEgvrQqY1UAkSCSPYgEggEQjXm1atXUmXQoEEYOXIkXkmK3YoV2CpjL5OFhQUuX74sbjt2LFMSAwKAGzekxj579ixCQ0O1cJaE6oi3tzf+/vtvAMDu3bul0q4oy+nTp9G8eXPhwYYN9HX+zsYG/fr1AwB8++232Lt3r1rGIxAI6kOnNqLnRFAUVUCRJ4gEAoFQ7UlLS4Ovry9CQkIQEhICX19fGBkZwdPTUxxgY9cugKK4CyIAzJ3LlEQHB+DqVUaTp0+fMpfqEQhq4vPnzzA0NERJSQkA4Pz582jatKla+mbIZmgofY0/HjECfn5+AABra2sIBAK1jEcgENSHTm1Ex3CNYpqvqwnqACKIBAKBwMKKFStY/0bweDyhIJ4+DRgbKy6IAJCWxpRE0VMXCaysrJhPKgkENXDjxg24u7vTxw8ePICTk5Na+l6zZo1wf+7hw+Jr29gYePkSxsbGyM7OhoeHh1rGIhAI6kVXIqIPyBPESxRFZVAUtYyqPhFMKYoIIoFAILAiVxDPngXq1qVvgrc6OCgmiABw9ChTEkeOZLwcEBCg1vx06mbbtm2sZd++ffj48aNax7p8+bLc8aoi8s739u3bSve7Z88etG/fnj7+77//YGRkpI4pY86cOZgwYQLQpQtAUSikKGxr0wbbtm2Du7s7OnXqhIiIiCr9vREIlRVdiQhBPyGCSCAQCCzIFcTvvhOLXe3a2DpzJmxsbMDj8aSKTEEEgN9+Y0rihg30S127dsXvv/+uhTNVjqioKNbPx9/fXyOCaGNjwzqeKgnX9Znp06eznq+Dg4NKgjh79myMGzeOUcfj8fD06VNVp4yJEydi7ejR9PVcSFEI8vJiPY9OnTqpPB6BQFAfWjMPPUSU7zBCThu3sjZ8rcxI9xBBJBAIBBZkCuIXXyBXUuq2b0deXp7cIpd+/cR9mZgAZe0nTJiA2bNna/5ElUSWIIaHh2tEEHk8ntYEsaioSG7RBrIEsUGDBioJ4oABA7Bq1SpGHZ/Px19//aXqlDFo0CDcCgsTC2LHjvjqq6+IIBIIlQCtmYceIlpiKi9CKZc2VQkiiAQCgcCCLEG0q1FDLIjffaf6QMXFgK+vWBLDwwEAy5cvx5AhQ1TvX0NUZUGcPHkyQkJCEBERwShBQUFaC7CiKUEMDw+XSgTftm1b/PHHH6pOGalNmzKeiBfu2UMEkUCoJGjNPPSE7ZRwb2EGJQw+g7L/Zsgooiimw3QxWR1ABJFAIBBYEOUi/Prrr1GnTh3ExsYils/HIIoSCmKNGoAKN+oMzp5lLjWNj8eRI0fQqlUr9fSvAaqyIA4bNox1LD6fX+kF0dbWFs+ePWPUDRgwQPXPsagIT01MxNfwkCEoLCwkgkggVBK0Zh56wjCK5RdTBeUSRVG2upisDiCCSCAQCHKYNWsWxo4dK8xXKClx8+apd6BFixj9P5szBy4uLuodQ41UNkE8fPiwzPLixQtG26oqiE+fPoWdnZ1UfVJSEn755RfVJjxihPj6rVsXeP2aCCKBUInQmnnoERFlZRkl/MW0TKJOslSn6KUiiCASCASCHHr06IHNmzcDnTvLTUuhFiT3I9auDQdDQ7XLlrro1q0bLCwsYGBgACMjI5iamsLCwgJeXl4aEcRatWrByMgIFhYWMDc3B0VRMDU15SyIQ4YMYRUVd3d3vRTE+fPnw9zcHObm5jAwMICxsTFq1qwJe3t7pQXx5MmT4kT2EixZsgTDhw9XfrIHDzL/8WTzZgBAYWEhAgMDYWFhwSjm5uZEEAkEPUNHHqIXcAlSU90ggkggEAhycHd3x6NZs5g3wKdPa2awkhLAx4ceJ71WLdy8eVMzY6lIdnY25s2bhyZNmiAmJgbjxo1DdnY2srOzVRLE0tJSqZKWlgZDQ0Ns3ryZHmPYsGFo374951QgsgTR399fLwVRdJ6//vorIiIisGbNGjRo0ADZ2dlKC+LKlSsxaNAgqfpdu3ahc+fOyk9WYg/tZ4l9uYWFhfR5sBUCgaA/6EpEKgu2lPiJYnWACCKBQCDI4MWLF3CwtAQcHcVyOHq0Zgfds4choxdmzNDseCoQExOD5cuXY+7cuVKpE5Rl7NixaNGiBSIjI+lSq1YtNGjQAG/fvqXb/ffff3B0dMSZM2c49asOQfTz89OaIIqYO3eucIkzgJYtWyI9PV3pvsaMGYO5c+dK1WdlZSE0NFS5ThMS6Gv1rYEB8PCh0vMjEAi6Q1cioi9EUcI9hhXtQyRRTAkEAqGac/ToUeyUlENnZ+DDB80PHBtLjylwdtb8eErw+vVrGBgYoKCgAFu2bEFMTIxa+v3uu+9Y/y43bdqUIYgAsHTpUkRFRXHqVxFBHDx4MIyMjBAZGQlXV1f4+PggOjoaffv21bogDhw4ECtXrgQAbN26VaXARVFRUdi7d69U/b1799CgQQPFO8zMZPxjxhSW/Y0EAqFyoCsR0QdsKXGUUnklnyJ5EAkEAqHas+HHH5lLS7du1c7Ad+8Ko6SKxk1N1c64CrBy5Ur07NkTAHDq1ClERESopV9FBPHEiRNwd3fHjBkzcOLECUZ59eoVo60sQXR0dMTevXvp9x07dgyurq5ITEwEAKSkpND/rwuaN2+OkydP0sdubm44d+6cUn01bNiQdclySUkJatSooVhnb98CEjkPXzVvjpCQEKXmRSAQdI+uREQfiKHEAmhLCZ8mioLWUJQ4iE2+TmanG4ggEggEggyyJZ8eduig3cHnzBGPXbMmcO+edsevgMjISOzatQsAcPv2bbVFXFVEEL///nvWtp6enpwFUVYRLcVctWoV6749bWFra8t4ajl79mwMGDBA4X4+fPgAIyMjma/b2dlJpb+QSUEBEBHB+MeTUytWoF27dgrPi0Ag6AdatQ89YyIl/MWfUnbsVnZ8SaKNKFcieYJIIBAI1Zldu5hPDy9e1PoU3ksErEHv3lofXxa3bt2Cvb09fVxcXAxjY2O19K0OQQwJCZESxKysLGRlZaFhw4ZYs2YNsrKysGXLFlhbW8sVxN27d6Njx45qOTdFefbsGWxtbRl1BQUFqFGjBh4/fqxQX1euXIGPj4/M1/38/HDlyhUukwJCQ5k/G7/9hrS0NPTWo2uUQCAohg4cRG8QCaLk/kLRHwN5baoyRBAJBAKBhVJJOYuP18kc3pcLWAOW/WO6YPr06Ygv95nweDw8ffpU5b5lCWJwcLDignjunFD0y7h37x54PB59fO3aNbi4uMgVxLNnzyIsLEzl81KGU6dOITw8nD5++PAhunbtCmdnZ7i7u6Ndu3Z0WbRokdy+0tPT0bVrV5mvt2nTBocOHZI/oYcPgaAg5jW5fDkAYMGCBRg1ahT3kyMQCHqFDhxEbxAtMU2RqMsoq7MtOyaCSCAQCNWdefPEN8C1agHPn+tsKlvNzcVz8fXV2Twk8fX1RWZmJqMuKCgIly5dUrnvsWPHIjIyEiEhIbCwsKAjmcbGxnIXxOBgvPrhB2beyp07sXbtWnz//ff0+7kI4q1bt9CwYUOVz0sZVq1ahYEDB9LHDx8+REBAAOt8R4wYIbevX375Re5eyn79+mHt2rWyO7hzB/DzY8rhmjX0y0lJSfjll1+4nxyBQNArdOAgeoNoSWlB2f9TlHjf4bCy40vljqs6RBAJBAJBkn//BaysxDfB8+bpdDrRISEotbAQz2f+fK2OL1qaKSorVqyAq6srfSyiY8eO2L17t9rGPXLkCL755hu5bWQKYs2aeCUpMmXlH3t7HJNICM9FEF+9eoVatWqp7bwUYezYsZgzZw59/PDhQwQGBnISxCdPnjC+tzZt2mDq1KlS35uIxMREzJCVUuX6dcDTk/l5btzIaBIXF4elS5eqftIEAkEn6MBB9IoUivmEUCSNkqWAEj9RrOoQQSQQCARJ4uPpm+CC+vV1PRv07dsX53r1Et+YK5OOQAUyMzNhbW0NS0tLWFpaokaNGqhZsybMzMywZ88eut3w4cOxZMkStY27adMm9OrVS24bWYLoRVGsgkiX8HBg505cu3YNDg4OcgURAExMTPBBG+lNytG+fXvGZ6yoIDZs2JD+3gwNDWFmZgZzc3M6r6IkixYtYn8KeegQYGvL/Py2bZNq1qNHD2zfvl31kyYQCDpBBw6id8RQwgimIiIo8ZPD7VT1CVBDUUQQCQQCQczFi4wb4fu//qrrGSE5ORlTpkwRiqFoblp8UpOZmQlLS0tWKZGUl5SUFCQkJKht3Hnz5rGKjCR0WoshQ3CCohjlVf36wKZNwJMnwPjxgIGBlChe++UXqfQYkkWEk5MT7t/X/p9Kd3d3RloKRQVR1nLUuLg4qbF27NghvUdx+XJpud65k3WukZGROHbsmOonTSAQdIIOHERvsKUqr/yJ9kbK2x/JpU15iCASCASCiPbt6RvhA3JSAmiTTZs2CffNzZ8vvklv3Fhr43MVxI0bN6o1iuWECRMYyytlsnOntMSMHw+UlDCaLUpMxJ9BQYChIWuQFXkEBgYiOztb2VNRipKSEqm0FJoUxDNnzjCD8SQkMD+nevWAP/+UOV8+n4+cnBzVTppAIOgMJdykyiAKUlPZAtBEUMzcjPlldYq2YYMIIoFAIADAvn2MG+IBfL6uZwRAGEUzNDQU+O8/gMcTz3HdOq2Mz1UQjx8/jpYtW6pt3D59+mDDhg3yG+XmApL7M+3sEO3ggNzcXKmmrVq1wr59+4C//5ZO07B4sdxhvv3224ojfKqZ3NxceHt7M+oePnyI0NBQhIeHIzw8HPb29mjYsCGCg4MxftQo4I8/gIkTgblz8WTLFgR4e3MWxDt37ghzWX76BHz/PfPzCQsDbt+WO18nJyc8ePBArZ8BgUDQHsoISlWhskYonUgx51z+mGsbNoggEggEAgB89RV9Q/xXRIRUGgddIRAIYGdnJzyYMUN8064lgeUqiDdv3oSHh4faxm3Tpg0yMjJkN3j/HggIEH8eDRsCz59jwoQJmDx5crmm70FRFN6/fy+sYEn0DjnLiXv37o20tDR1nBZnfv/9d6kln6WlpeJSXIwdQ4fiYFAQSsPDUVruKeoTikIAy3dGyRDE4tu38ZOxMdCoEfNziYkBSksrnK+pqSmKiorUdv4EAkG7KOEnVQY3ShiAJp8SRzGtDEykhE8/RcRQ7IJYURs2iCASCARCuWWKP3bujHVaekLHBSsrKxQUFABv3jAjrLIEC1E3mZmZMDMzq1AQ3717BzMzM7WNW+GSxR49mCJz9iwAIDs7WypvcnsOAAAgAElEQVQtxf79+9GqVSvm+9+8AVq2ZPYhEZhGkjFjxmCelqPZTp8+XXZaiqVLhUs+yy+tLSeIHrIE0cMD2LwZePVKGITmu+/Y+5k0idNc3717B3NzczWePYFA0DbKCEpVIYISRzEFJQxMkyGjxMjoQ1uI8jMuo8gTRAKBQNAskksOx42Dt7c3rly5outZ0QQEBIj3wCUliefarJnGx87MzMSuXbswcOBAtG7dGrt27aJL+aAkNjY2+Pfff9UyroODA548ecL+4uTJTJEptxQ1ODiYMbfRo0dj5syZ0v18+AC0bs3siyUwzqxZszCJoyypi169ekkvsU1PFz45liWGTZoAY8YAP/yAJyEhyLCwwC6KYi3y5BL29pz2Zoq4f/8+6utBxF8CgaA8KjhLpUcyiEtFRZ+WoZI9iAQCgaAptmwR3xjXqIG3+fkwMTHR9awYdO3aFenp6cKD588BY2PxnHfvxp07qLA8fqzaHKKjo8VzkIG/v7/aApUYGBjg06dP0i+sX8+UmaQkqSapqakYPHgwfezn54cLFy6wD/Tff0BUFLPPZs0AiaA0a9asYSSsV5a5c+di0KBBUmXChAlSUVKDg4Nx7tw54cHx40CrVtIi5+qKNGtr3Pv1V2H+Thau79+PeEdHYPRo6eWj5cpfNjbImzCBfu/GjRtZ5xsfH4+8vDy63V9//YWAgACVPx8CgaA7VFOVyo0bJZQmLkXflqDKilCaz6GNPIggEgiE6k1goPgmOTERJ0+eZEZz1AMmTJiAWbNmiSvGjaPnXNyijdyHQaKiqvOam5vjxYsXctu0a9cOBw4cUG0gCPdd8ng86Rf+/JN5Uj16sL7/wYMHsLKywqdPn3D37l32vsrDtsxy0SIAwN69e9GhQwdVTgkAMHHiRNZ/lPbw8JASRCsrK7zJzBTuASw/LysroOx6iI2NlRvMZ9WqVejXr5+4IidHuJc1PFzYl7W1UB6vXEGfPn2wfv16uumyZctY52tvb88QxCNHjkgv4SUQCJUKFRyFUAUhgkggEKocAoEAV69elVlo1q/HC4rCVYrCVTMzXM3KwqRJk/D9999Lt9Uhy5cvx5AhQ8QV9++LBZEy0bggHj9+nJM0DxkyBCtWrFB+oDJyc3Ph5+fHrLxyhZmwPSBAGKimHKLv7csvv8TcuXMxbdo0REVFcfs+Fy2S/uBiYnDp8GFhJFkVkSWInp6eDEF8fOECNkhGZ5Us48YBL1/SbefNm4cff/xR5piDBg3CUll5Mx8+BD5/pg8nTZrEWIorSxB5PB5DELdt24aePXsq85EQCAQ9QVcioo+Uf1qob08NtQERRAKBUOUQCARo1KgRXFxcGKV+/frMCJfe3nhBUfChKLh88QVcXFxgaWkJW1tb1K9fX+6NtzY5cuQIIiMjmZU//EBLg6uZAK6ugKsr8MUXYpewtgZd7+mp/PiTJ0/GlClTKmw3bdo0Tu0q4siRI/jmm2/EFQ8eAB4e4hOzsxOmuGAhNzcXHh4esLOzg7m5OSwsLGBra4t69epxk9fsbKk0GJ9q1cJCa2thUBcVqFAQi4qAKVPwuXyuRooC+vYFbt6U6vP48eOIiIiQOaafnx/nHI4LFy7EyJEj6WOugrhkyRIMHz5cgU+CQCDoG7oSEX1iIiWMZlp+OeZESrhkk6+jeekCIogEAqHKIRAIwOfzWW9uhw0bJmy0YgVAUXhBUQg1NmZtq87E76pw+/ZtYY46Sf75hykQ//d/AIDERHEVW1wWZQgNDcWJEycqbLdmzRoMGDBA5fE2bdqEXr16CQ/evgVCQsQnZWgIyJlLbm4uXF1dWb/P+fPnc5/EmDHSkmZuLgyQ8+yZUuclVxAXL2aPTNqhAx2hlY1Xr17BwsKC9bXXr18rFFk2PT0d3bt3p4+5CuK0adMwdepUzuMQCAT9Q2vmoaeIopiKIphKCmKUxGvVBSKIBAKhyiFPEL29vREXF4e42rURR1HoT1FwsLLSS0HMyMgQzjUuDgYGBhg6dCh9nJWVBcTHM5dcQv2C+OzZM1haWnKeb+vWrVUeMzU1FWNF0UTbtmUK065dct+rNkEEhOlPfHykpc3YWLjUUyBQqDuZgli7Nu6XG+OJiwuwfz+nfhs1asQQNhGHDx9GixYtOM/v9OnTaN68OX3MVRB//PFHLFy4kPM4BAJB/9CWeOgjfEr4yy2foihbShzURTKgy6Wyuiitz043EEEkEAhVDnmCyFaMjIz0UhB37tzJOi8LCwuhID57BkjuVfvtN7UL4tatW9GpUydOba9evQovLy+Vxxw/fjzmzJkDfP89U8zWrKnwvWoVRBEbNyKvZk1pUTQ1BX75hVMieQBITk5GjRo14OzsDD8/P9S3soK3oSEaU5RYEBs0wBwfHxw6dIjz9GJiYpCWliZVP336dEycOJFzP/n5+XBzc6OPN27cCA8PDxgbG8PDwwOGhobw9vaGu7s7QxB79eqFTZs2cR6HQCDoH1ozDz1EJIQp5Y7L5w8sX1eVIYJIIBCqHIoKoqyir4Jobm6O9PR03Lp1C7fGj8ctihIWa2skji1WqyAOGjQIi8qieVbE69evYWVlpfKYU9u3x/3gYKaMyUhiXx6NCCKAJk2aID8lBQgLkxZFJydg2TK6bX5+vvC7KVdat26Nfv36oeD8eRTExqKAohgFQ4YAb96gfv36uHPnDue5zZ07F6NHj5aq79ChA3bu3Mm5n6KiIsaS1IKCAixcuBBRUVEoKChAZGQktmzZgoKCAhQUFNDtvv32Wxw8eJDzOAQCQf/QlnjoI+XljwgiEUQCgVAFEQgEaNy4cZV9gmhkZAQXFxd4eXkJS82a8KIodKMoJIYeV6sguri44Nq1a5zbW1lZ4fXr18oN9uABEBcnLWCJiZy7yM3NhaOjo9oFsW3btvjjjz+EB7t2AeUFlipb5jt0KPL37oW/v7/4+/HyQp06dWBTsyZmuLtLve+NjY1wOSuAN2/ewNzcXKG5HT16FF999ZVUPY/Hw4MHDxTq64svvsBLiSipwcHB9HlPnz4dEyTyJEq2kZlnkkAgVAq0Zh56SAwl/COxvexY3hLTGO1OTWcQQSQQCFUOgUCADRs2IDU1FfXr18eIESOQmpqKLl26sIqDlZUVxo8fj9TUVEaRmR5AS8gSRAMDA9b6VhSFRGqm2gQxLy+PseSQC15eXoqnBykuBqZOBYyMpKVLFFSII7m5uVi6dKnUd5mamsq6DJMrffv2lc43uGoV4OIiNed8ioKXjO9ocrm2j6KiECaR0uPSpUsIDAxUaG4vX76UenL7zz//SAc24oDk95eRkcGYy4kTJ1jTnbi6uiI/P1/hsQgEgv6gXf3QL2wpcfTSGIopiLYURS0rOy4oO64OEEEkEAhVGhMTE7x9+xYAsLRrV9abdnt7e4WekmkLWYJoaGioFUFcuHAhM/8iB1q3bo2MjAxujY8cAYYOBWxspCTrw7ffAhcvKjFrzTBu3DjMlbXMdeZMwNKSKYgynlbTgtilCx1wJyQkBPvLAtJs2rQJMTExCs/P3d2dcQ1v2rRJqdyEkZGROHr0KACga9euWL58Of3af//9ByMjI7x7947xnlq1ain/1JhAIOgF2tUP/YNPMVNcgBIGrRH9fwFVfQLUUBQRRAKBUIW5du0aGjVqJDz49Anra9dGY4oCn6LAd3QEn88Hn89Ho0aN9FYQPTw86Hny+Xz4+/vD3NxcK4IYHR2N9PR0hd4zYMAArJEXTObMGWD0aKB+ffZE8GFh6GBggE+fPqk2eTUze/Zs1uWVNC9eAKmpQM+eyHdyki2ILVsKl9JKsGbNGkRHRwMApkyZguTkZIXn17NnT2zevJk+jo+Px7x58xTup1evXti4cSOuXbsGOzs7fP78mfF6ixYtGP8AUFJSAmNjY4XHIRAI+oWuRESfcKOETwslxTC/rM5Nh/PSBUQQCQRClWXbtm3ivG5z5+IpRQmLiwuePn0qVfQNtjk+ePAAERER7IJYt65Kgnj//n1GMTMzw5UrV3D//n3OwjZlyhRMmzZN+oXt24HmzdmlkKIADw9g3ToIBALweDzFJq4F1q1bh/79+3Nqm5+fDy8PD3ZBnDyZ0Vb0WfN4PGRkZKB9+/ZYvHgxXc+V2bNni1ODQPhUMjMzk9N7nz9/To83bNgwJCQkYODAgRgxYoTUHKZMmYIpU6bQx0+ePEGdOnU4z5NAIOgnuhIRgn5CBJFAIFRZEhMThbLy8SPA44llRCLiZGXj48ePCAsLYxfE8HAkUrPEguizCbh7l3Pf33//PQIDAxEYGAh3d3dYWFjQx1wFccWKFcxlqevWCYO3sElhvXrAjz8Cp0/TzXNzc+EnsSdPX9i/fz+ioqI4tc3Pz0fDhg05CeLdu3cRGBiIunXrws7ODmZmZvD09ISPjw+7aMvgyJEj+PrrrwEIn+pRFIWSkhJO733+/DmaNGmCwMBAODo6ws7ODoaGhvD09MSoUaMYbTMyMtCyZUv6OC8vD97e3pznSSAQ9BMdeYjewaeEew8lC1+nM9INRBAJBEKVpX379ti9ezcwaxbzSVUl5uPHj1i4cCGSkpLo0qVLF9SrVw8LFy5EYsRpsSBSicI8iStXVtzx//6HtsHBrFIT5uuLTxJpDeRx4MABDGjRAujZE2jUSFoKDQ2BwYMBGfsUjxw5gm+++UaBT0Q7XLhwAU2bNuXUNj8/HykpKXBxcUHnzp0Z39WqVasYbe/evQtPT0/Wz33SpEmc5/fvv/+idu3aAIQJ70NDQzm/9/nz52jWrBnrHPr06cNo++7dOxgbG6O0LPfjyZMnWSOoEgiEyoUOHESvsKUoKoOSsTeAEkY4rS4BaiiKCCKBQKjCNGjQALevXwfs7MSCwkWWKiGtWrXC2rVrkZgIpiCKDrp2Be7dAz5/Bi5cAJYuBfr3B3x9hdJGUWgr429jGEXhEyVM4o62bYExY4DVq4X7CUXimJkJTJ6M956e7E8LLS2ByZMBgUDueaSlpaFXr15a+MQU486dOwpFBT137hwaNmxYYTt1CSIANGzYEDdu3MC8efMwcuRIzu9TRBABoFmzZjhx4gQAYNeuXejSpYtC8yQQCPqHDhxErxClsbhECSOZRpSVGEq8JzFDZ7PTPkQQCQRClYR+ojJjhlhSPD11PS2Ncfz4cTRs2JApiA4LmZJmZMSeSqKsVCiIskqZYLIWHk/4Hbx5w+k8UlNTMW7cOA1/Worz9u1bhfITDhgwALNnz66wnToFsXv37ti6dSt69OiBTZs2cX6fooI4fvx4TJ8+HQCwatUqDB48WKF5EggE/UMHDqI3RFEUHZCG7SmhLSWWxOqy3JQIYiVBIBDILQSCPORdO8+fP9f19DTCn3/+iTbh4YC1tVhWVq/W9bQ0hkAgQKdOndC8+Sn6dBMT3yCvb1/kURQELIUhck5OaGtjwy6IFhb4VKOGbAksVz5RFErbtgWWLAHKliJyZfz48bLTSegYc3NzOmWKPB49eoQaNWrg1atXFbZVhyCKfpYnT56M4cOHw8nJCWfPnuX890FRQdyzZw++/fZbAMDMmTMVFlkCgaB/6MBB9AbJvIeySOHQpipBBLGS8OTJE/j5+THC3fP5fPj4+DAiyhEIbCQkJMDHx0fq+vH19a2ygrhw4UIcCQoSi4uPj66npFGOHTuG+vXrw8BAHKSmbt3fYGJiAvd69cA3NRWm96Ao8E1M0NnJCfj1V+HS0LK8dm3btmWVhKCgIGGQmuvXhbn7ZswAYmOBwEDA1JQWTAwZAuzaBV93d9y8eVOp8+jTpw82btyozo9Gbbi4uODOnTsVtvvpp58wYsQITn3evXtXZkAbruK1cOFCeHp6ws3NDRYWFjA2Nqb/Pty6davC9z9//hyBgYGcBfHFixewsLAAUEF+SAKBUGnQgYPoDTGU8Bdeipw2IkEcppUZ6R4iiJWEJ0+eICAggPUP+PDhw3U9PYKeM3ToUNZrh8/nV1lBnNytG/PJlkSOuKrIsWPHyr7XmRKnncj6vVMURUe8lGTu3LmIj4+Hp6cnWrVqhfj4eMTHxyM5OVl+FNNyEtKyZUscP35cqfNo06YNI8+ePtG0aVOcP3++wnYODg7Izc3l1Ofdu3cxceJE+rOWLEuXLuXUx8yZM1m/Y2dnZ86CmJyczDoHWfIXEBCAc+fOoX///li7di2neRIIBP1Fm/Khb9hSwr2HBRT7ElLRElNZS1CrIkQQKwlEEAmqoE1BvH37NpYtW8ZaduzYodax5HHQ1lYshywyVNVQhyCK8PHxwV9//aX0XHr37q30U0A+n4+cnBylx9YkUVFR2L9/P6Nu48aNjGu8d+/e8PPzw8aNG/Ho0SOtzEtVQVSGkSNHIjU1FdHR0di7d69GxiAQCNpDm/Khb7hRwn2I+ZRQEidS4iA1wyjx/sNllHQKjAgdzFcbEEGsJBBBJKiCtgXRzc2NdbzExES1jiWTEyeYTw+VfJpVmVCXIL579w41a9ZUaS4JCQlISUlR6r0ODg548uSJSuNriv79+2PdunWMunHjxrF+vi4uLlVaENPT09GpUyeEh4fjzJkzGhmDQCBoD80rh/4i2oOoTKmqexLlCmJBQYHcokv0eW5sqDpfIojqo7JdO+pA24Lo5eWlU0F8FxoqlkM9TJmgCdQliIrm0GNj8eLFSv9eMjAwkL+cVYdMmDABc+bMYdTJEsTGjRtXSUEU/Z68fv06rK2t4e7ujgsXLlTp358EQnVA88qhv0RQ0k8GuZZq+QQxKysL/v7+CAkJYRRvb2/s2rVLm9etFJMmTUJQUJDU3Pz9/fHixQudzo2N+fPng8/ns86XS9CDJ0+ewNfXlwiiGjh16hTrd+Hl5YV9+/bpenoaQZYgent7Vz1B3LKF+fTwxg3Nj6kHqEsQFy5cqPLvlN27d6Njx44Kv08gEIDH46k0tiaZO3euVAoOfRZEJycntQviy5cv0aRJE4SEhMDU1BRGRkYICgpCUFCQQrkXCQSCfqF55SBUJioUREtLS9Y/PLoWxMGDB7POS18Fcfr06azzbdCgAWdBTEpKQufOnWFra4u+ffvC2NgYQ4YMUXopV3Xl1KlTMq/rqiqIM2bMQFxcHEJCQuDh4QE7OzvExcUhKSmp6gmiZKL2CRM0P56ecOzYMcTFxSEwMIM+/ZCQ3QgKCkKnTp0QFxeHDh06wMHBAXFxcZgxYwZrP/369cNqFdOBXLp0CUFBQQq/Lzc3F35+fiqNrUk2bNiAvn37Mur0QRBXr16NuLg4qTJmzBiNCGJoaCjrOcfGxqp1LAKBoD007BuESgYtiNu2bZMq06ZNg6mpKRFENaCqIIpITEzE5MmTAQDR0dF6Gw5en6mOgiiie/fuSEtLg4GBAf777z+NjKFTQUxNpeWwxMqKc3L2qkRiotiPZ85kvvbhwwdQFIXi4mKZ7/fz80N2drZKc3j69KlSTwIPHz6Mb775RqWxNckff/yBdu3aMer0QRC1CRFEAqFqolnd0H8iKGEkU5nLbspKVd1zWB5aEKOiolg/C0NDQyKIakBdgujn54esrCwAwJYtWxAVFaWpKVdZqrMgurm54caNGwgICMCFCxc0MoZIEGvUqAErKytYWFjAzMwMtra2mhXEly+B2rVpO3pRTfODyhNEAIiIiMCxY8dY3/v+/XsYGxvj8+fPKs/D2NgYJSUlCr0nLS0NvXv3VnlsTXHx4kU0adKEUTd16lTY2dnBysoKJiYm4PF44PF4cHV1JYJIIBAqDdqQDn3FjWL+MsuQU2J0NEdtU6EgyipEEBVDHYJ47do1NGjQgD4uLS2FpaUlHjx4oKlpV0mqqyD++++/qF27NgBg4MCBWL58uUbGuX37NubMmYOAgADk5eVhz549qFu3LvLy8pCXl6eRMQEAw4fTZnTNyEhz4+g5FQliQkICfv75Z9b3njlzBiEhIUqPXVRURBdnZ2dcvXqVUVcRqampUnv89Il79+4xfgcDoK/r7t27Y/LkyfRxXl4eEUQCgVBp0IJz6C3DKOEvseqU57AiqtwTRB8fn0oliE5OTpwFcc6cOfjhhx8YdYMGDUJqaqomplxlOXXqFCwsLKqdIB4+fJgOTLJkyRIMHTpUY2P5+PjgwIED9LHkk2+NsGoVIzDNT56emhtLz6lIEA8cOIBWrVqxvnfRokUYNmyY0mNnZWUhKCgIERERqFWrFvz8/BAREQE+n4+dO3dW+P7x48fLTMyuDxQVFcHMzIz1NU0+ldcnREFq2H5/EkEkECov2pAOfUWU5qK6LB/lQoWCaGdnh5iYGMTGxsLOzg6tWrVCbGwsMjIydHohJycnIzY2Fm5ubuDxeAgODkZsbCzi4+P1UhCXL18OX19fuLu7o3nz5mjQoAFiY2MxaNAgzoL45Zdf4uDBg4y6I0eOIDg4WBNTrrKcOnUKsbGxcHFxgY+PD6ytrREbG4vY2Fj8+eefup6expg1axbGjh0LADh79qzGrpvffvtNKoKl5N5ZtXPpEmBgQFvR1WbNMGLECM2MVQmoSBBfv34NExMT1vcOGDAAK1euVHpseYHNuAhinz599H5ftaWlJQoLCxl1b968UTl3ZGXh5cuXiI+Pp39nShZZT6YJBIL+oysR0Qf4lPAP1TJdT0SPqFAQw8PD8fHjRwDAmDFjMHv2bJ1ewOXx8PBAXFwckpOTdT0VuTx48AAGBga4c+cOzp8/j6ZNmyr0/sePH9PLA8vj5uaGy5cvq2Oa1YY3b97A0NAQ165dg4ODg66noxV69uyJzZs3AxAGKzEyMlI531xGRgaj7Nu3D9bW1vjtt9/w8OFDut3Zs2fh7++vdL+SJT8/X9ywtBQIChIbUVAQBqkoOZWdigQRAJo2bYrMzEypej6fj0uXLik9tqqC2KZNG53/42NFuLm5Ma9BCCPIfvnllzqaEYFAIKiOrkREXxA9RawuewwroqT40KHHOHwY3bp1g4WFBYyNjVGzZk1YWFjAwsICXl5etCBu27YNXbp00fElLObevXuoU6cOFi9eLLX0Ut8YNmwYEhISAADPnj2DnZ2dQu9fuXIleslI+J2YmIgJ1SicvzpYvXo1evTogU+fPoGiKLUE5dB33N3dce3aNfrY399fJRkAhEsCKRl7ayUFEQAaNGjAGF8eM2bMYO3XwcGBeXM+aJDYhgwMgOxsBAcHa3Y5q57DRRDHjBmDWbNmMeqKi4thaGiI0tJSpcdWVRD5fD5ycnKUHl8bhIaGSl1fM2fO1Ou9kwQCgVAR2lcQ/cKWoqjtlPAPVgFFgtSUlFDUK1AUstesQXZ2NlxdXbF161ZkZ2fTRSSId+7cgaOjo44vYTGbN29Gt27dkJ6ejh49euh6OgCEgWPKl4sXL8LGxgavX7+m21laWjKOKyI6Ohpbt25lHe/y5cto0KAB69gEdlq1akXfsDo4OODJkyc6npFmefnyJaysrBh1/fv3x6pVq1TqV5YgNm7cWEoQf/jhB8yZM4dTv7IE0dnZWSyIS5YAFIVSUVm5EqWlpTAxMUFhYWG1/RngIoi7du1C+/btGXVZWVkqLzuWJ4i///476+8oye+oMvwsdujQAXv37mXUderUCenp6TqaEYFAIKiODhxEb7CluKW4qE77FGlBROPGeHLjBmxtbeVeQI6OjgqlZdAkcXFxWLBgAf7880+0bNlS19MBANy9exdNmjRBZGQkXezt7eHs7MwIJuPn54crV65w6rOoqAgGBgZ4w5LTbfHixQgNDUWtWrXA5/PpMUNCQnD9+nW1nVdVIj8/n3GdBwQE4K+//tLhjDTP0aNH0aJFC0bdokWLEBcXp1K/igjiH3/8ga+++opTvxUK4tmztAX9RlFoVqcOfd2bm5sjMjISTZs2xc2bN1U6v8oIF0F89uwZatWqxahbsmQJhgwZotLYWVlZMgNAubm5MX4vRkZGIjg4GO/fv6ffb2BgoPKyZ00zcOBArFmzhlFXt25d3Lt3T0czIhAIBNXRgYPoDTEURUcxjdDxXPSFkhJz8wLR3cSDZs3QqVMnuRdQly5dsG3bNi1drvLx9fVFdnY28vLy4O3trevpABAKoqenJ+sN0qRJk+h20dHR2L17N6c+09PTpf61X8Ts2bNZx3JxcSGCKIOUlBRGEJO2bdtKBf+pasyZMwejR49m1GVmZqqU0gBQTBABoFatWnj8+HGF/coVxN27AVNT2oJmOTvLbEsEUXY7Pz8/XLx4kT4eNGiQyqlPsrKyEB0dLVVq1arF+h1FRETQgigQCMDj8VQaXxtMmjSJsTw3Pz8f9evX1+GMCAQCQXW0IR36ColiKk1J8bp1T+m7CYrCmW+/lXsBzZ49G2PGjNHS5SobgUBAB2159uwZ7O3tdTwjIVwF8ccff8SCBQtY+zhx4gSjtGnTBmPGjMGJEydw69YtRlsiiIrj5+eH06dP08f9+/fHunXrdDgjzRMTE4O0tDRGXVFREWrUqKFSv4oKYmxsLKcAMjIF0dYW+YaGYgMyM8Os0aOJIErAVRCHDx+OX3/9lT4ODAzUWJqG6OjoCgXxypUr8PPz08j46mTevHmMv4FbtmxBt27ddDgjAoFAUB1tSIe+EkFRJIppOYRRTCXvKCgK2LNH5gX0559/onnz5lq8ZNnZuXMnOnToAAD4/PkzKIrSi6VJXAXx119/xY8//sjaR0pKCuv769SpQwRRRbKysuDl5cWoS0hIQEpKio5mpB0aNWqEq1evStX7+vqqFAFXliA6OTmxCuLWrVsRHR1dYb+yBJFHUcgX/Z4yNATS0jBr1iwiiBJwFcQtW7aga9euAICPHz+Coih6v7m64SKIhw8fRuvWrTUyvjpJS0tD79696eNRo0bpde5GAoFA4IJGbaMSsIwSBqfh63oiegKd5qKkdWvxXYWdHSBjn2FRURGMjY11LmOjR49mpNywt7eHQCDQ4YyEcBXE3fZMnmwAACAASURBVLt3S+WKEyFLEJ2dnYkgqsioUaOkUqIsXLgQI0eO1NGMNM+rV69gYWHB+lrfvn2l9lMpQlZWFrKysrBjxw7Uq1ePPs7KymIVRFF6kaKiIk79zp8/H235fPyfkxOyKApZIkEMCACyswGACGI5uAri/fv36SWd58+fR1BQkMbmxEUQy4uXvnLo0CF8K7HSJiwsDCdPntThjAgEAkF1tGYeekgEJVxeKgpUIyuCabWKYioSxEMbNuC5xL4eREbKvIiCgoJw7tw5rV20bAQHB+PMmTP0sY+PD/Ly8nQ4IyF3795F48aNKxTEnJwcmXnh1CGIzs7ORBAhDCjRrl07upiYmKBFixaMtCjbt2/Xmyi4muD48eMyc7QtXLhQLSliMjMzER4eLrdNamoq2rVrBx6Ph8DAQPo7iY2Nxd27d6Xf8Pw5TnfqhDfm5swVDn36ACUldDMiiEBmprj07i3+qIYNE9dLbDekadSoEf7++28sX74cgwYN0tj8ZAli8+bNaUFMTU2tFKkisrOzaZn+77//YGhoyAi0QyAQCJURrZmHHiLag8ilVJd9irQgjh8/Hlv792feiJULaiEiLi4Ov/32m1YvXElevXoFU1NTRl3Lli1x/PhxHc1IzN27d9GlSxc0btwY9vb2jIh9klFMX79+zUw7cPUqsH8/8Pq1QoK4du1auv+mTZvCwsICkZGRaNeuHRFEAC1atGD9LCWj3p48ebJKJ7lOTU2VuZz51KlTaNasmcpj/P777xXuw5o0aRLrd9G4cWOmIB45AvTqxfxdVFausOQCXbNmDZo3bw4DAwN8+eWX9M9Du3btqoUgFhezflRSxcRE+r0DBw7EsmXLMGTIECxdulRjcxw1ahTjd2GdOnXg7u6O2NhYWq7Gjx9fKZZqPnjwAE5OTgCAs2fPqpwahEAgEPQBHTiI3uBGCZ8iciluOpqjtqEFsVmzZsJlMvPmMe8q1q+XuojWr1+P2NhYbV+7NPv378c333zDqOvRowe2b9/O6f3NmglvlioqHHN6syKZZ08Wtra2eP78ObByJVCjBv2Zpzg5cRZEST5+/FgpwsRrk5YtW1YoiDdv3oSHh4cOZ6lZYmNjsWHDBtbX3r59CxM2c1CQ3377DfHx8XLbyBJET09P3D11Cpg1C/DxYbcbR0ccHjsWXbp0Ye07OTkZw4cPV/k8KiPKCKJoCW9SUhJat24NT09PrFq1iq7XNKdOnYKnpyejrk+fPti4caPGx1aVDx8+0D8zCxYsUMsTeAKBQNA1OnAQgh5TUlxcfP/t27cwNjYWJyzu00d8V2FkBJQLYnHt2jW4u7vr4PIVMmnSJEybNo1RN2LECCxevJjT+wMDud1QKZsar3yePVl8FRiIf6OipAZOkfFkmy1ITXk8PT31YqmtvsBFEKWe5lYxPD098ffff8t83cfHBzk5OSqNMWnSpAoD/cgURHNz3JXxQ3i+Zk0UzJ0LlJTQUVefPXsm1Xe9evVUPofKTERExaVVK3H7EydOwMzMDObm5jAwMABFUbC0tISZmRlOnDihlTl/+eWXjH9Ea9OmDTIyMrQytqrUqlULr169QkxMjMx/fCEQCITKhPYVRD/hU8JlpBMpcU7E6vTkUERJcXHx/UOHDjETzZeUAP7+4hu1oCBAJI9l2NjY4OnTp1q+fIU0b95cajlpcnIypk6dyun9mhbElJSUiv9V+dAhCCwsmAOW7bU6wVZCQ1nTXJSnW7dunJ+kVge4CCIAWFhY4O3btzqapeYoLCyEmZmZ3Da9e/dWOc1H3759sZ5ltYEkMgWRopiCWLs2MHIkCv/8UyqZe58+fbBo0SJG3dq1a+mIxgRunDhxgvW7oChKa4K4adMmtGnThj7m8/mVRvLd3d1x69YtuLm54caNG7qeDoFAIKiM9hVEv7ClhEFoJP8givYbivYoRulmajqhpLi4+H5SUhKmTJnCvFIuXmTKS//+jJfbtm2LPXLSYWiKDx8+wMDAACUSQSoAYOnSpYiLi+PcT3GxsOzYIT7F6GhxfXGx8nP09/fHqVOnZDeYMkXaRkXL8woLgQMHgIQE3HV0ZLbhsKx36tSp+Omnn5SffBWDqyA2bNgQ//vf/3Q0S81x4sSJCtPS/PrrrxUuD2Xw4AGQkwN8/kxXtW7dWv7Tn8OHMcnfX74gtm8PbNwIlC2RzsrKQkhICKObAwcOSJ1PaGgo9u3bx33+BL0QRABwcXHBxbLoOQ4ODnjy5InWxlaFsLAw7N27F3Z2drqeCoFAIKgF7SuIfiGSw2VlRVIQ+WXHBZRQJKsDJcXFxfdbtGjBfnO3ejVTUCQSu//888+YPHmyFi9dIUePHmUNKLJjxw6lkhXv2SM+vU6dVJ8fW549BrGxjM/0nYkJsG0ba9O2bdvier9+zO+ggn1W27ZtQ/fu3VU4g6pFYGAgwsPD4e7uDnt7e4SHhyM8PBzfffcdo13z5s2RmZmpo1lqDi7yd/LkSdkRSE+eBJYsEV53X34J2NiIr0VjY+HqggEDMKduXdxevVoYYCYtDZgzBxgzBoiJARo0ACgKqRSFJhSFcMliZQX/evVwlyVB+/r169GnTx+pekdHRzqn49GjR2VGAybIRl8EcebMmRg8eDA+f/5cqfZPd+zYEQkJCWjfvr2up0IgEAhqQZcyomuiKOEfwEtlx6InhpIRS7eX1elbmgvJCKyyIqxKPhnN4Nhvybt37+4bGRnh3bt37FfMyJFMQSlb2vnHH39IBYrRBLm5ubh8+TJdhg4digEDBtDHIk6ePImvvvpK4f7VLYhsefZoykWJFYSGoneLFjL7cnR0xL1795iJzShKeCyD3NxceHt7q3gWVYfS0lKUlpYiOTkZCQkJ9HFpuSXT3bp1w44dO3Q0S/WRl5fH+HmJiorCzz//LPXzAgDXr1/H5cuXcerUKZiYmDDed3nBAiAsjNtabI6lVFS8vFA6dSoCTU1RUFDA+n0AQEJCAmbMmEEfP3r0CJcvX0bv3r0xePBgXL58Gd988w0mTZokdW4E+eiDIF6+fBnHjx+HoaEh0tPTYWNjw7gG9Y2bN2/Sc+vcuTPCw8MRFxent/MlEAgERVBFUio75YWQTRDZ6nRNBEVR+RLH+ZR436SIGIo552UUN8ktOXTo0OOwsDD5V81XX4lv9OrXBx4+xIsXL7QS2CM3NxfOzs7g8Xjg8XioWbMmvvjiC9jY2GDFihV0u2vXrklFxeOCugXRwcGBfU/K0KFSknf9+nU0btyYtR+BQMAMdPPDD8z3z57N+r7S0lJQFIX//vtP9ZOpQgwePBgrV66U+fqIESOk9rZVRvLy8tCgQQP658XIyAg2NjawsbHBsmXLGG2vX79OtxW141lbw7ZmTSyWJ3s2NkDDhooJYr16wKhRwNmz9PjNmzeXKyOdO3dmSPujR4/g6ekJa2trGBkZwdbWFgYGBrCzs6sU+fP0CX0QxIsXL6JOnTowMzODmZkZjI2NwePxYG1tjfT0dK3MQRFu3ryJ+vXrg8fjwdzcHEZGRvjiiy9ga2ur07RPBAKBoA6UdJQqARdBTGGp0zWiYDqyjtngLIiJiYnPJkyYIP+quXWLubSsLByel5cXrly5otELNjc3F66urqw3MvPnz6fb/fvvv5wih5ZHnYK4Z88etGB7Ihgfz7xZHj8eAPD+/XvUrFmTta8jR45I7ZMrvzwVy5ezvtfb2xu5ubmqnEqVo3Xr1jh06JDM16dPn66TJdPqJi8vDy4uLqw/L5J5OAGhIMpqO0d0jRkZAf36AampwMGDwv2HIl69Ak6exIuff8Z2S0ugaVPg66+F1+m4ccL3bN4MHDvGOteRI0cyfobL4+XlxYjI++jRIwQEBLDOl6QaUIwTJ05g165drEXbgsj2faoaNEkT3Lx5E87OzqzznTVrlq6nRyAQCCrBwRmqLBUtMbWlhE/nQOlXoJqJFFP2yj8tZGvPeYlpnTp1Clq0aIHY2Fgck3EjB0CYxL3spnECRSHWwwOurq4ICQlBbGwsYmNjMWHCBHz48EGtFyxXQQQAQ0NDhZ+cqSKIc+fOpc89NjYWLi4uaNq0KeLj43H//n1hozFjmFJXLmF5vXr18PDhQ6m+58+fz57cvH17cV9GRqzJGrt3745tMvY1VlcaNWqE69evy3x99erVGDhwoNbmc+nSJca1I1n279+vdL8KCWJeHlzs7FjbBpb9jMd27kzPKz4+njWIyNmzZ9GsWTOF57pu3Tr07t2b9bXPnz/D0NAQHz9+pOuIIFYtiCASCASC/sDRG6oslyiKNUhNlMRrl2S+W3tIBtNR5AlivpzX2CihKOpV2VgVRyWdPx+gKHSQsTSpWbNmOhXEOnXqKBwFTxVBnDhxIuu8PDw8hII4aRJTDlmirIaHh+P06dNS9f369cPq1aulBy0uBpo0kXqaK8nPP/8sHZW2mmNqaoqioiKZr+/fvx9RUVFam8+lS5dgb2/Pev2sWbNG6X45CeLp08CwYbhuYQEXGT/LbMXPz4/152vnzp0yE9jLIycnR+Z+2Rs3bsDDw4NRRwSxakEEkUAgEPQHBdyh0uNGSec2tKXEIshWLlHCaKb6BJc9iBQlnL+ieRwVE0QAGDZMpiBGREToVBD9/PwUXlqpCUH0bNQI9zt2ZMqhjKdTvXr1QlpamlR9YGAgLrBEdgQg3Mcl2ff06YyX09PT0bVrV8VOpgrz5MkT8Hg8uW2ys7MRFBSk0jh5eXlyiySXLl0Cj8fTriC6ugJmZvR1c52iFBLEgIAAVkFcvHix0oJmYmKCN2/eSNXv3r0b0dHRjDoiiFULIogEAoGgPyjoD5UaeQFnYijh07mMssJ1z56ukBXFVCSOyyjpP1pcniQqLogAOshYlqYpQXR0dOQkiJGRkTh69KhC/WtEEE1McF9S4GQsowOApKQkTJs2jVH3+fNnGBsby/8sU1KYkiiRoiEvL0+pgD1VlXPnzqFp06Zy2zx69Aj16tVTaZzz58/D2dkZLi4ujFK3bl2pCKmaFMR6Mn4+UyWvlzJBrGdsrLIgJiYmMqKNKkJYWBhrztDZs2djfNleXRGPHj1C48aNiSBWES5evAgbG5tKJYh169YlgkggEKokHJyhyqCPEUn1DeUE8ZtvtCqI27Ztw+rVq2Fubo4FCxZg9erVWL16tdQ+u++++w5bt25VqH+NCCJFiQVx4kS5faxZswb9+/dn1OXm5srPpSiidWvx5AMD6epPnz7B0NAQJSUlip1QFSU9Pb3C3JClpaUwMDBQaZzz58/DwsKC9ZrQuCA+fgzMn488X19soyisZinbRNeKiwswdCiup6XRP1uSpWXLlgoJYv/+/bF27VqlPrMRI0ZggUR+VREDBgyQWmL96NEj1vmy/S4g6D8XL16U+X3qaxRTcv0RCISqina0Qz8gglgxyglihw5aE0QRDx48QN26deW2GTlypMLhxjUmiEZGwIYNFfZx7NgxqWilmzZtkkrkzsr160CNGuITGDuWfsnX1xc5OTmKnVAFFBYWIikpCXFxcVJF2SdI2mDu3Lmc0iDweDwIBAKlx9GJIAoEwr2t5Z4O0sXICOjYEZg2DThwAHj6tMIu4+LiFBLEb7/9FgcPHuQ+ZwnWrFmDPn36SNWHhYWx7s0lEAgEAoGgfrSjHfoBEcSKKWnSpMmLkJAQeHl5cRbEoUOHIjg4GCEuLgihKLoE1K2rMUHMyMhAK5aALJL88ssvSEpKUqhfVaOYBnh5IcDMjPE5+JqY4D7HSJS3b9+Gi4sLo27ixIlISUnhNolly5hCsG8fAKBnz57YsmWLQudTEYWFhQgLC2OVh86dO6t1LHUyYsQITv9w4O/vr1LaFkUFMSgoCE5OTqhTpw7q1q0LR0dH+Pj4cBfEefMAS0tpKTQ2xv4vvsA/v/6q1HkkJSUhMDAQISEhcHV1hb29PUJCQmQKor+/v9L/GPHXX3/B19dXqt7GxgbPnz9Xqk8CgUAgEAiKoSsR0QUiQcygxJE/uRa2IDBVkZInT548KCgogKhwQbJ9QVwcCiiKLh/ULCUiZKZ9kGD58uUYOnSoVP2tW7dklg0bXiktiAUbN6LA1pZx/gVduqDg8WPOn+WnT59AURQ+ffpE17Vt2xb7ykSPEz17iuXAxQV49QrJyckKy3JFFBYW4quvvqp0ghgdHc3pHz/atGkjN1diRSgiiKKfH29vbxw8eBAHDx6En58f68+h1HW7bBlueXriFkXhlqQYtmoFrF6Ne9euoU6dOkqfh+TP9759+xAWFgZ5vyPs7OxUevJao0YNvHv3jj5++vQp7O3tle6PQCAQCASCYujIQ3SCZGAXRUt1eepYUlxcfF/Vi+qOl5f4JtXCAtBAkvZBgwZhxYoVctvs2rWLNdz+6NGj4eHhAS8vL0YJCAhQXhATEqSf3JSLJsoVV1dX5Ofn08f16tXDvXv3uHcgEAA8HuNR6I4dO9QubZVVELk+4erbty/Wr1+v9Djnz5+HmZkZJ0EEhPkDJdM8ODo64ubNm1LtcnJy4O7uDi8XF3gZG8OLouBFUXCjKGymKIDPB3bvptuvWbMGsbGxSp+HJA8fPoSDg4PM1z9+/AhjY2OVxggNDUWmRJClkydPIiIiQqU+CQQCgUAgcEdXIqILRIK4jBI+EVSkKJouorKiFkG8ff487hoZMQOmqHmpKZc9SadPn2a9sRw2bBjrTTufz1dcEP/3P+GTGgkxvG9gAKjw5Onrr7+mo68KBALY2toq3sn27Yw5/Tt4MBo1aqT0nNiorIJYu3ZtvHz5ssJ2EydOVCka4fnz59GrVy84OzsjNTUV06dPh5GREZKSklj36P3444+MCLbDhg3DvHnzpNrlrF4NnokJ6+e+skcPqfbff/+90kFj2LCwsMDr169ZX7t37x7q16+vUv/Dhw9nLAFesWIFBg8erFKfBAKBQCAQuKMDB9EZZA9ixahFEAFgQKNGzKdpPXuqo1ua2rVr48WLF3Lb3Lhxg1WK1CaIJ08CX3zBOM+nERHo/OWXKpwZMHDgQDpi45EjR6SC1nDm558ZcxtoZKTWPaGVURALCgpQu3ZtTm0XLFiAUaNGqTSer68v9kvsP42Pj8fUqVNZ29apU4fxxHD//v3M7/7YMaB9e+RQFHgyVjusXLlSql8ej6fYE+gKCAgIQHZ2Nutr586dQ0hIiEr9r1q1Cv369aOPx4wZg9TUVJX6JBAIBAKBwB0dOIjOIIJYMWoTxJ9++gnpbdsyJVFNucnu3bsHR0fHCtu9fPkS1tbWUvVqEcRDhwBTU+b5zZ6NadOmISEhQYWzEwbXmTx5MgBg3rx5Fe61lMt33zHmeJNDJFWuFBYWIjg4GE5OTqhduzYsLS3RsGFD+Pr6YsCAAWobR53k5OTA39+fU9tt27Zxix4rg0WLFqFjx46Mur///pt1P+Du3bul/yHgxQv0NTVFUZ8+gLs7/R0qIogXLlyAn5+f0ufARo8ePWSG8f+///s/dFJ08245srOzGd9RVFSUYntwCQQCgUAgqISuREQXEEGsGLUJ4sWLF4W5+xITmRLFEsJeUQ4ePIjWrVtzamtsbIyPHz8y6lQWxN27medkawscPw5AeDO7W2L/lzJs2rSJ3jPWr18/qfxvCvHhg3BPWtlcX9erB8hYHqgohYWFEAgE4PP52LJlC3r27IkFCxZAIBCoFKREk+zZswcdOnTg1PbEiRNo0aIFp7b3799nlFu3bsHe3h579uxBcXExo23Hjh2lvtOYmBgsX74cuHMHSE4GwsJkpqrIoSjwTE05CWJKSgpGjx7N6Ry4MnnyZPzyyy+sry1duhRxcXEq9f/p0ycYGRnh/fv3AAA3Nzf8888/KvVJIBAIBAKBO7oSEV1ABLFi1CaIANCwYUNhmoDhw5k3uZ07A58/K93vvHnzOC/9q1u3Lh49esSokyWIHh4eFQvi1q3Mc3FyAi5dol+2s7PD48ePlT43AMjMzERYWBgAIDAwEBcuXFCpP+TkACYm4jmzBO5RlkOHDiEoKAgAkJycLHP5pL6waNEijBgxglPbGzduoHHjxpza9u7dGwEBAQgMDERgYCAcHBxga2uL4OBgKUE8cOAAmjZtSh8XFhaii4EBPrZvLzt/IUUBVlbAkCHI2bULtra2nAQxMjKSscRVHaxbt441VyEgTIkhSx4VoWnTpjh79iw+fPiAGjVqqNwfgUAgEAgE7uhKRAj6iVoFcdSoUeKE6RMnMm92W7UCCguV6nfgwIGse63YiG7cGLd/+02YIy45GdizB6tmzUJSUhI6dOgAPz8/JCUlISwsDP7+/vIFce1a5jm4uwNXr9Iv37hxA25ubkqdkySPHj1C3bp18fnzZ8aTFJXYto05dxWXwYro0qULHU12w4YNMsVBXxg3bhzmzp3Lqe2rV68471ds3749q7A1b95cShABofif3LYN+PlnvLGzkymFpaGhmGFoiJIjR+j35uTkYMCAAbCxsUFSUhKSkpLg5+eHFi1aYPPmzXS7oqIiUBSlnutHgszMTDRr1oz1Ncn9s6owbNgwLF68GFeuXGHNi0ggEAgEAkFz6FJGCPqHWgXx6NGjzBvJ6dOZN8AhIcCNGwr3GxoaijNnzki/kJcHLFwofELm7Q0YG8t+GmNvj3+cnXG+RQtg927cvHwZLi4uCA6eTjfx8voHKSkp2JaYCAwaxHy/nx9w+zZj+A0bNiAmJkbh82HDxMQEFy5cEC7TVRP/jhjBPIdVq1Tq79q1a7Czs8PnsqfBp06d0vt0BN27d8f27ds5tzczM0NRUVGF7RQRxIW//oofvLww3cAAKRRFl1UUhSKKAtq1E0ahLcsx2LZtW6m0GC1atMAGif2kN2/ehKmpKZ4+fUrX7du3D61ateJ8rlwRCASws7Njfa1du3Y4cOCAymOsWLECAwYMQHp6Orp166ZyfwQCgUAgELijUxsh6B1qFUQAsLW1ZUZQXLhQWtY6dgTWraNviCvCyspKmKD7wQPhks9Bg4QJ4eUtz6ug3KQo1KtZExTVSaJ6DyiKwqzy7UNCgCdPpOb1ww8/YMGCBWr53Dw9PTF79myVgqSwkW5oyDyXY8eU7mvUqFF0MB1AuA/PyclJHdPUGCEhITh37hzn9uVzUsqCsyCuWIGe5uasbX3t7VH0119SfS9ZsoQR1XPLli1o3ry5VLuxY8di5MiR9PGoUaMwc+ZMzueqCF988QVrFOGAgABcvnxZ5f4vXryIgIAATJs2DUlJSSr3RyAQCAQCgTs68hCCnqI2QRQFKunZsydmzpxJHwsEAggWLJAta9HRQGwssGyZ8AnX2rXAhg3CCKg//YR30dH4u2ZNwNKSk/gVWFnhfqNGwvePHQtERgI2NqyC6ExRFQviV1/JFNkmTZrg7NmzKn9mAoEAX3/9Ndq3b4/ExESVg748f/6c7oPv44M7jRtDQFHC4uAgDIyiwNwEAgFu374NU1NTZGdnM+ZWo0YN1iWV+kKdOnXwhEXuZREWFsb+tPrmTeF1uXIlcPo02rdpwy6IYWEozs4GJkwAmjQBKAo9WdpRFIXg4GCpp5UCgQCXLl2CjY0N/dk3btwYmzZtQmG5JdrXr1+HhYUFTp48CYFAAE9PTxw6dAgCgYBT3kdFaNq0Kato83g8hT7f8ojO8dGjRzAwMEDnzp2xePFivQ58RCAQCARCVUNHHkLQU9QmiBcuXICnpyecnZ1Rq1Yt8Pl88Pl8eHh4ID09Hfj9d6BZM5We+kkVa2uge3dg+XIgOxt4+xYzZsxgPOUS8SYnB7EmJsIoqyEh8gXRygoYNQrIypJ5vu/fv4ehoSFKS0uV/swePHgAf39/8Pl82NnZwdTUFK6urvD29sbPP/+sdL/Pnz9HUFAQ+Hw+rK2t4Vq3LvjGxvChKIymKIDDstDNmzejUaNG9PdYr149WFtbo3HjxsjJyaHbeXh4MHL56RNFRUUwMTFR6D1dunTBzp07gTNngNRUoGtXoG5dqWuvvSzpoygUl2uriCD+8MMP8PX1hYWFBdzc3ODo6IjatWuDz+dLCeLEiRNRp04dWFtbw8vLC8bGxuDz+fDx8VG7IMbGxiItLY1RV1paCkNDQ5X6vX//Pn2NmZmZwcTEBB4eHvDy8kJycvL/t3fn0VFUCfvHi7CGsETZRNYXEQwKZoFANHhGHIRMRGRQDAFxlHU48VWGMYi4vsMA8qpwOBpkcBlERA6OP2QcjAsDSgQcRI/ojBAYkIiovCY4bkdBfX5/xO50dVd3qteqpL+fc+4fXX3r1q2+WerpWm5UbQMAAHscyiFwqZgGxC5dulgeCD/++ON1FSsrpaVLpYsuCj8QduxYe0bv3ntrD+AtrFq1StOmTQtYvnPnTtOTJPdXVKhXx47WAXHx4nr3d/v27d4nj0aqqqpKWVlZlp+Z3SdvWjlx4oSGDRtm2e51np2dMiVkG6tWrbJcv3PnzqaAePnll+vFF1+MuK/x9MEHH6hfv35hrfO/48fr+Dnn1PuzuNQwVGJR7vEPiK1aacIFF9gOiEVFRZZ1hwwZEhAQp06dall34MCBMQ+Id911V8ATa6uqqmzNTxrK0aNHg/4OlJSURNU2AACwJ15BAw1T4gOir0OHap82WlJSOzXG9OnSjTfWhpdJk6TbbtOj+fnaPG+edOKErX4Em7h79erV+s1vfuN9vX//fvXq1SvigHjffffZnnojGEcDomHUPuU1CLsBccaMGbXz+blQeXm57fkzJUl33BE8FHboIF1xhTR5cu2lo6mpwev27SsVFkpz5kg/X3Zt9Vk2pIC4du1aTZw40bTszTff1ODBg6Nql4AIAIDz4pY00CA5GxBtGDJkiHaGuNTTX0VFhS666KKA5XPmzDFNd7B//35lZGSoU6dp3uP65s23qGXLlrYC4vjx47Vu3Trb/bLiSEDMyDCHmWeftWzDbkBctGiRSktLWrH8CAAAHCZJREFUI+5rPAU7mxzg1VelrKzAoHfDDbX3xe7bZ73ewYOaN2CA/j1zZu3nuG+f9P33AdVmzpypnj17qlevXqbSv3//BhMQd+/eHRAGN23apDFjxkTVLgERAADnxTlvoIFxfUBMS0vTF198Ybv+gQMH1Ldv34Dlo0aNMj2Ov7KyUpWVlVq58mNvHrjssq/1i1/8QtOmTVNNTY1l8ejRo4etp12G4khAvO662gkfPTt91lmSz1QJHnYD4vr16zVhwoSI+xpP9U7i/tNPtWf5/ILh3k6dgodCP506dTJNNWHF87NmVRpKQKyurg6YI3LlypWaMWNGVO0SEAEAcF6c8wYamJgGxE6dOsU0IB46dEi9evUKa52amhrLyc67d++uI0eOBCzftKkuG4wdW3umsVmzZurfv79yc3O9JSsrSx9//LEk6ciRI+ratWsku2RSVVWlgQMHxiUg5uTkBA+In38u9ehRt+O//nVAG8ECYseOHU0BcdeuXaZ7O91k8uTJWrNmjfWbL75YO3embzhs2VJHf/9725dNfvbZZ+rQoUMMexw8IGZmZtoOiBkZGTEPiFJgGL7zzjujfpDM0aNHg/4OEBABAEiMOOcNNDAxDYhz5szRrFmzvKVHjx665JJLap9iGoHNmzeroKAg7PVatGhhmnqhpqZGbdu2tazrHxDnzp1rebDav39/b0DcsGGD5X2O4aqqqtKCBQtMn5mnLFmyJOJ2T5w4YWr38ssvV8+ePTVr1iwtXLiwttLmzeZw9MADpjaeeuopzZo1S1OnTlWzZs28bc2ZM8cUED/99FN16tQp4r7G0/Dhw7V9+3bzwp9+km65JfBy0l//Wvr3v1VVVWV7bsfXX3/d8nLmaCxcuNDy52HBggUBATFU3XgExLy8PL3++uve19OmTdOqVauiavPo0aNBfwd8LwkHAADx42gagevELCBaee2119SzZ0/99NNPpuV79+7V+vXrLcvmzZu99ZYsWaK5c+eGvd1u3bqpqqrK+7qiokJDhw61rGs3IJ599tkqKyvT+vXrVVhYqKKiooD+utXJkyfVokWLwCk55s0zh6TduwPWfe+995SRkRGy/bS0tIDw4ga9evXSYd85H198UfK/B7NdO+nRR71VTp06paZNm9pqf/Xq1brhhhti3W3XmjJlih577DHv68LCwgbx8w8AAEJzNI3AdeIaECVp0qRJdWetfrZ3716deeaZlkFs9erV3nr+B6R2ZWZmau/evd7Xf/rTn4IeyNsNiM2bN7dcbjXnohvl5+frpZdesnqj7gPIyQl4285Z3AsuuEDvvvturLoaEz/++KMMw9CPP/5Yu8DiXkNdc4300UcB63bs2FGfffZZvduYO3duVGd6G5o//OEPmj9/vvd1dna29uzZ42CPAABALCQ+gsDN4h4Q33rrLbVu3VoffvihvvnmG33zzTd644031Llz53oDYk5OjnZbnNWqz+WXX67y8nLv65tvvln333+/ZV27AbFJkyYNOiDec8891k8bffddKSWl7kP47/82vb1ixQrNnj07ZNtXXHGFNm3aFMvuRu3w4cO196++9ZY0dKg5GLZvbzpr6G/gwIG2Aq8b9zuennnmGV199dXe12eddZaOHTvmYI8AAEAsOJBB4GJxD4izZs1S165ddfbZZys/P1/5+fnKzMxUs2bN6g2Iqamp+vLLL8Pe5qRJk/Tkk096X48cOVJbtmyxrGs3IAbrb0MJiDt27FCOxRlCSVJZmTlA+dwz6j89iJWbbrpJy5cvj2V3o7Z9+3Ytt5rwfsIEy7OGvkaOHGl9ttXPueeeqw8++CBWXXa9vXv36sILL5Qk/fTTT+YztAAAoMFKfASBm8U9IF577bWWwSolJSVkQDx48KB69+4d0TZvueUWPeDz0JVu3brpww8/tKzrHxCXL1+u4uJiUxkzZozS09MbdECUpPT0dB0/ftz6zcmT6z6Ijh29IWrcuHHauHFjyHYfeOAB3XzzzbHubuSqq3V42LDAcLhiha3Vr7vuuuBPP/3ZqVOnlJKSEnB/bWP2n//8R61bt5YkHTt2LCZP8gUAAM5zIIPAxRwLiMEu2bzllltUXl6uu+++W7m5uSovL1d5eblOnjxpe5uLFi3SbbfdJkn6/PPPLae98PAPiFYOHjyojIyMBh8Qx48fr7Vr11q/+cUXUu/edR/GlVdKkrKysuq9z+y5556LyVNdY+Ltt6VevczBcOjQ2ktNbbr11lt13333hayzb98+DRgwIMrONjxdu3ZVVVWV9uzZo+zsbKe7AwAAYsCBDAIXcywgNm/eXK1bt1ZaWpq3BAuNAwYMCCsgrl69WjfeeKOk2qkI8vLygta1GxD79u1r6mtaWppSU1MbVEAsKyvT9ddfH7zC3/5mDlZLlig9PV2ff/55yHbffvttDRo0KLadjdTFF5v3Yc6csJt44IEHNKee9TZu3Khx48ZF2ssG65JLLtHWrVu1efNmFRYWOt0dAAAQA04FEbiTYwHx/PPP144dO7R3715vGT16tGXd3NzcsALipk2bNGbMGEnSI488oqlTp4aoay8g+vbTvzQUBw4cqH+OvwULTAFrdFpave3W1NSoXbt2MeplFG67zdT3d+64I6zVf/jhB/3www9au3atioqKvK89xdfChQu9Z6mTydSpU7Vq1SqtWrVK06ZNc7o7AAAgBpwKInAnxwJidna2vvrqK1PdiRMnxiQg7ty5U8OGDZNU+wCVBx98MGhdOwGxMenXr59pontLl17q/VAqU1Ml//kTLZx55pk6ceJEjHoZAb+zn4s6dQr7ATI33nijLr30UmVlZSk9PV0jRozQiBEjlJ2dHRAQJ0+erCeeeCKGO9AwLFmyRL///e91991366677nK6OwAAIAacCiJwp7gHxNtvv11jxowJKFOmTIlbQDx48KD69OkjSbrssstMU174S7aA+Nvf/jbolB9e//qX1KpV3Qczc2a97ebk5Ogf//hHjHoZpi+/lPr0qevvuHFq1aqVvv3227CaKSgosPz5y8vLCwiIQ4YM0a5du2K5Fw3Cs88+q7Fjx2rGjBlauXKl090BAAAx4FQQgTvFPSCGI1YB8YsvvlDbtm0l1T1UI5hkC4jPPvtsvRPfS6qdJ9D3Xj6faUOsjB8/Xht8pseIl9OnT2vbtm3mMmqUlhmGlhmGtrVvr/+3erXOOOMM7/uvvfaarbbDCYjt2rVTTU1NPHbR1d59910NGDBAY8aMSao5IAEAaMycCiJwpwYREPv37x9WQJSkli1bqqqqSunp6SHrJVtAPHnypFq0aBEQeKzszMio+3DatpVCXJo6d+7cep/8GQunT59WVlaW5c9JsBLrgFhVVZW0Uzx8++23atGihQYPHqw333zT6e4AAIAYSGj6gOu5KiDu3LkzaAk3IPbo0UMbNmzQxRdfHLJesgVEScrPz7c1EfzY0aP1VffudR9Qz57S++9b1n3ooYc0a9asWHc1wOnTpzVixAhHA+Irr7yiSy+9NF676Ho9e/ZUly5dQp6ZBwAADUfiIwjczFUBMZays7M1b948TZ8+PWS9ZAqIa9asUUFBgc4991z16dNHBQUFKigo0Lhx4/Tee+8F1B8wYIAOP/qo1KxZ3Yd0zjlSZWVA3RdeeEGjR4+O+z44ERCHDRtmCoiJCsNuUllZqXHjxqmgoEAdOnRQkyZNNHr0aBUUFGj16tVOdw8AAEQh8REEbtZoA+KoUaM0ZswYLVu2LGS9ZAqIZWVllgGoc+fOlgExNTW19kFCW7aY70fMyJCOHDHV/ec//6n+/fvHfR/iGRBnz57tfXLpiBEj1KpVKw0ZMkTFxcWmgHjTTTfV+3PV2FRWViojI8Py812wYIHT3QMAAFFIaPqA6zWqgPj+++97L0kdPXq0evfureXLl3uXWSEgWgfE48ePq3PnznULnn/eHBIHDZKOHfO+/c0336hly5Zx34d4BkR/paWlmj9/fsDykSNHasuWLdHuSoNCQAQAoPFKaPqA6zW6gNilSxe1adNGzZs3V5MmTdS6dWulpqbq4YcftlyHgGgdEN944w0NHTrU3MDGjeaQmJNjOpPYtWtXffTRR3Hdh9OnTyurW7eEBMS9e/d6p0vx1bNnTx0+fDjaXWlQCIgAADReCU0fcL1GFxB79+5teRC7dOlSb72tW6X7768tN9xQl3fOP79ueX1TBTZE4QTEdevW6dprrw1s5OmnzSGxTx9p82ZJUl5ennbs2BHXfTj9xRfa1r69thmGthmG1o8bp23btmnZsmVatmxZ4BQYYUxzYWXw4MF65ZVXvK+/+uorpaamxmJXGhQCIgAAjZcDGQQulpQBMSvLnHGClbffdnBn4iCcgLhw4ULddttt1g39+c+BH9acOSouLtaT9cyXGLX5873b3G8YtqbriMb999+vqVOnel/v2bNHmZmZcd2mGxEQAQBovBzIIHAxAmISBcQ1a9bowgsvVF5envLy8tSsWTMNHjxYF1xwQUBAnDZtmh555JHgja1bJ3XsaPrAjnfpoj/7hKmYO3zYtL17+/aN37Z+9tFHH6lNmzbeIPrUU0+pqKgo7tt1m8rKSg0ePNj7s+MpWVlZWrRokdPdAwAAUXA0jcB1kjIgrl0rzZ1bf2lsfvjhB1MpLCzUhg0bvK99XXbZZfXPlfjJJ9KECYHJ+t5747MDU6d6t1H1X/+lm2++OT7b8fOrX/1K69atkyTdeeeduvvuuxOyXTfx/9nxLwAAoOFyNI3AdRpdQOzatWu9ARG1lixZEjRknXPOOTpw4IC9hlaulFq0MIfEwkLTU06jtmuXqf0/5Ofr6aefjl37ITz55JO68sorJUkTJkxI2HYBAAASwdE0AtdpdAGxvLxcf/nLXywLzCoqKpSTk2P5XtOmTXXq1Cn7je3fr2+GDzeHxK5dvQ+widqYMXXtXn21unfvrkOHDsWm7Xp8//33Sk1N1SeffKJBgwbp7cZ27TEAAEhqTgcSRKbUqDsbVmqjbpnNdhtVQET4UlNTdfLkSdOyI0eOqEePHrbb2Lx5s4qLizVx4kRdYBgq9ilvGYZ0zz3RdfLWW03B8+O//U1du3aNrk2bKioqVFxcrD59+ig7O1spKSmaMGGCiouL9fLLLyekDwAAAPEUTUiBM/INwzjk8/rQz8usFBm1IZKACFtGjhypv/71r6Zlf//73zV8+HDbbaxfv97yst7WnoBoGNKVV9besxiu8nLzWcnZs7VhwwZdddVV4bcVgYqKCqWlpVnu33PPPZeQPgAAAMRT2OkEjis1zGcN/V97eIJkkUFAhE333nuvSktLTcsef/xxTZkyxXYbwQJiWtOmdQHRc8lpOKFq926pTZu69QcMkI4f19y5cxP25MyKigq1adOGgAgAABqtSAIKnFVq1IY+jyIjMCD2MWoPWj3vExBhy9atW3XRRReZloX7pM6gATEtTW9Nnx74lNNbb62/0Q8+kLp1q1vn7LNrl0nKz8/X1q1bw9nNiBEQAQBAYxdJQEHilRt1l4raOYPoe4+ifNatDwExyX3//fdq0qSJvv32W++y6667Tk888YTtNkIGxLfeqn1QTffu5pCYny+9+651g598Ip1/fl3dtLTap5j+rEWLFvrqq68i3eWwEBABAEBjF2FegYPCuQfRMDiDiDBdcsklpgeuDB8+XNu3b7e9fr0BUZL+7/+ka64xh8SUFKm4WFq3TnrhBWnHDmnPHmnwYHO9F1/0buvNN99UZmZmzPa9PgREAADQ2IUXTeAWwZ5iesiiLgERYbn99tt11113eV93795dH374oe31169fr/PPP1+5ubnKzc3VoEGDlJKSovPOO68uIHo8+GDgJaehyjPPmFZfsWKFZs6cGdX+hqOiokKDBg3y7punDBgwgIAIAAAahShzChoZAiK0ZcsWjRgxQpL03XffqWnTpmGtX1NTE1Bmz56tGTNmqKamJnCFXbuk7GxvCPzOMFRpVf7nf1RZWWladfLkyXrsscci3tdwWe2bbwEAAGjonA4kcBcCIvTll1+qefPm+vHHH7V//3717ds36jarq6vVtm1bvffee8ErzZsnzZql7yZMUFa7dspo3VoZLVsqo3lzZXTurPPOO0+TJ082rdKvX7/QbQIAACAsTgcSuAsBEZKk3NxcvfbaayovL9cvf/nLmLS5ePFiTZw4sd563333nS6++GLL+/wKCwu99T799FOdccYZMekbAAAAajmaRuA6BERIkn73u9/pj3/8o1auXKnp06dH3d7XX3+tpUuXqn379ioqKlJpaam3LF261FTXbkDcvHmzRo0aFXXfAAAAUMfRNALXISBCkvTcc8+poKBA8+bNi8kk9F9//bVyc3MtQ9+VV15pqms3IN5xxx268847o+4bAAAA6jgVROBOBMQkV11draNHj+qdd95RWlqarrjiCq1YsUJHjx7V0aOR/2h8/fXXGj58eNQBccSIEd6+DB8+XE888UTUfQMAAEAdp4II3ImAmOSqq6uVk5Oj7OxspaamqlWrVurXr58GDRqkm266KeJ2ww2IOTk5lnWbN2+u7OxsZWdnq2nTpho4cKD69u2rN954I9pdBwAAgAiIMCMgJrnq6moNHTrUMpxNmjQp4nbDDYjLly9XXl6ehg4dqgULFmjBggUqLi62XN8wDAIiAABAjCQ+gsDNCIhJzg0BUZJOnTql9PR0HThwwLvs5ZdfJiACAADEWeIjCNyMgJjk4hkQMzMzdd5553lL+/bt1aFDB11//fUB9R966CFdc801pmUERAAAgPhzKIfApQiISS6eAdHzMBlP2bZtm1q0aKE9e/YE1B80aJBeffVV0zICIgAAQPw5lEPgUgTEJFddXa3MzMyYB8Rg5s6dG/Dwm+eff17Dhg0LqEtABAAAiD+HcghcioCY5Kqrq3XPPfeopKQkoPhPaB+r7bVr10779u3zLissLNTjjz8eUPfll1+27FdJSQkBEQAAIEacDiRwFwIiEmrLli266qqrNHjwYD388MOaP3++2rdvr4cffli7d+92unsAAABJx+lAAnchICKhNm7caHnJaGpqKgERAADAAY6mEbgOAREJFSwgpqWlERABAAAc4GgagesQEJFQBEQAAAB3cTSNwHUIiEgoAiIAAIC7OJpG4DoERCQUAREAAMBdHE0jcB0CIhJq48aNSk9PV6dOnUylS5cuBEQAAAAHOB1I4C4ERCTU+++/H7IAAABnvfTSS8rJyVFJSUnQOmPHjtXYsWODvr948WLl5OTUu6133nlHOTk5phJqu+G2H8yxY8cCtpuTk6OXXnopaN01a9ZE3f9I9zfenA4kcBcCIgAAALw8ATFYYJJCB0Tf8GUVqjw8IS9YCcZu+8GUlJSE3K5/YAsWEMPtf6T7mwhOBxK4CwERAAAAXr4BMScnR8eOHQuoEyogrlmzxhu07ITIYOsvXrw44vaD8Q1pVvtlFTytAmK4/Y9mfxPB6UACdyEgAgAAwMsTED1hyuoSyFABcezYsSopKfG2Y3UW0nOpZbAzlKHCn532rXhCWn2h0n/frAJiuP2PZn8TwelAAnchIAIAAMDLN3h5zm75B5tgAdGz7jvvvOOtZxUwPaEr3LNmdtu34tkXz7p2hTqDaLf/ke5vojgdSOAuBEQAAAB4+Z+ZGzt2bMClkcECov+ZME8os7qc0/9SVjv3E4bTvr9IH2wT7B7EcPsfyf4mitOBBO5CQAQAAICXf0D0XB7pe6bOKiB66oV7ps3qoTFW9SNt33c7oc56+hdP6Az1FNNw+h9p/URwOpDAXQiIAAAA8LK6t89z9s33rKJ/2IrVUzo9Acr/0tFo2/e0G2x/Iw2Idvsfq/rx4HQggbsQEAEAAOAV7OEvvpeaWgXEUOEt3EsqrS4djbZ9u/cg+m873IAYrP+xrB9rTgcSuAsBEQAAAF7BAqLvpab+AbG+8OVfP9jZPP8+eNoLt30rdp9iaicghtv/cOsnmtOBBO5CQAQAAIBXqOkjfC/z9A1a9QU0/4Dne1mnFf/3wm0/GN/+W9W1mifRKiCG2/9w6yea04EE7kJABAAAgFd98wt6LjX1BDZP/VCXYHpClu99dlYPa/Etnu1H2n4w9d3L6L/vwS4xtdv/SOsnktOBBO5CQAQAAIBXfQHRc6mpJyB6gk99989Z1avvATHRth+K3fsYQ92DaKf/0dRPFKcDCdyFgAgAAAAkMacDCdyFgAgAAAAkMacDCdyFgAgAAAAkMacDCdyFgAgAAAAkMacDCdyFgAgAAAAkMacDCdyFgAgAAAAkMacDCdyFgAgAAAAkMacDCdyFgAgAAAAkMacDCdyFgAgAAAAkMacDCdyFgAgAAAAkMacDCSJTahiGfi6lNuqU2WyXgAgAAAAkseijChIt3zCMQz6vD/28zL+Obygst6hjhYAIAAAAJLHoogqcUGqYzxr6v/YsKzM4gwgAAAAgDFGnFSRcqWEYRT6vi4zAgFhmBJ5BLDLqR0AEAAAAklh0UQWJUm7UnQm0cwaxzDBfUmoVIq2cm5KS8q8mTZocoFAoFAqFQqFQKMlVUlJS/hVFZoFD7NyDWGTUhkoPu/cgGoZhnGsYxnkUCoVCoVAoFAol6cq5BhqkYE8xPRSkjt17EAEAAAAAAAAAAAAAAAAAAAAAAAAAAAAAAAAAAAAAAAAAAAAAAACjdsoLX2WG9XQZwZYHm14D8WV33IKND+PmHLtjV+6z3HcOU8bOGXbHzaPUME8nxLg5I5K/lYyb8zg2aXjC/Z/F8Yk7hDtuHJs0ckVG3UB69DHM8yYe+nlZsOX5Fsvz49FZeFmNW5Fh/iUtN2rHIdj4MG7OCGfsiozAg6Aig7FzQjjj5r+OJ2gwbokX7t/KsiDLGbfECmfcODZxj3D/Z3F84g7hjhvHJknAM8C+AxpuQCw1Ar/14VuD+LIat1Kj9hfUw/MLHGx8GDdnhDN2/soM87j6rs/YxVe44+b5R1lk1IUOxi3xwv1b6XsminFzTjjjxrGJe9X3P4vjE3cK91iDY5NG7JDf63yj7p9kfj3L7R7cIvZ8x83q21XPL2ewgyHGzTl2xs5XqU8dxs45dsatj1F35sM/IDJuzrAzbmVG4BlEzxgxbs6w+3eSYxP3sfM/i+MT9wn3WINjk0auvj/CRSGW842Bc/yDvf+335F8c4fEsDN2vnVDjRVjlzh2f+fkV8oMxs1JdsatzAi8RJi/lc6yM24cm7iP3f9ZHJ+4S7jHGhybJAH/yzh8v0X1PeixWs41x87x/dzzjcB/kqHuw2DcnGVn7Ayj9kCoj2HG2DnH7rh5+J5BZNycY2fcwr2PG/FnZ9w4NnGXcP5ncXziHuEea3BskiT8v6UrN6yf5BZsue835nxbkDihvl31PQMVbHwYN+fYGTvfZf7jxNg5w+7vnIdvQDQMxs0pkfytZNycZ3fcODZxh0j+Z3F84rxwx41jEwAAAAAAAAAAAAAAAAAAAAAAAAAAAAAAAAAAAAAAAAAAAAAAAAAAAAAAAAAAAAAAAAAAAAAAAAAAAAAAAAAAAAAAAAAAAAAAAAAAAAAAAAAAAAAAAAAAAAAAAAAAAAAAAAAAAAAAAAAAAAAAAAAAAAAAAADw+v9Ckx37nzfzq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data.giss.nasa.gov/gistemp/graphs/graph_data/Global_Mean_Estimates_based_on_Land_and_Ocean_Data/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32" y="1505162"/>
            <a:ext cx="8797711" cy="4671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3155" y="371085"/>
            <a:ext cx="7858664"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Our Planet Continues to Heat Up</a:t>
            </a:r>
          </a:p>
        </p:txBody>
      </p:sp>
    </p:spTree>
    <p:extLst>
      <p:ext uri="{BB962C8B-B14F-4D97-AF65-F5344CB8AC3E}">
        <p14:creationId xmlns:p14="http://schemas.microsoft.com/office/powerpoint/2010/main" val="1700960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091241" y="362309"/>
            <a:ext cx="6858000" cy="1491382"/>
          </a:xfrm>
        </p:spPr>
        <p:txBody>
          <a:bodyPr>
            <a:normAutofit/>
          </a:bodyPr>
          <a:lstStyle/>
          <a:p>
            <a:r>
              <a:rPr lang="en-US" b="1" dirty="0" smtClean="0">
                <a:solidFill>
                  <a:srgbClr val="0000FF"/>
                </a:solidFill>
              </a:rPr>
              <a:t>De-Carbonize!</a:t>
            </a:r>
            <a:endParaRPr lang="en-US" dirty="0">
              <a:solidFill>
                <a:srgbClr val="0000FF"/>
              </a:solidFill>
            </a:endParaRPr>
          </a:p>
        </p:txBody>
      </p:sp>
    </p:spTree>
    <p:extLst>
      <p:ext uri="{BB962C8B-B14F-4D97-AF65-F5344CB8AC3E}">
        <p14:creationId xmlns:p14="http://schemas.microsoft.com/office/powerpoint/2010/main" val="987305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How?</a:t>
            </a:r>
            <a:endParaRPr lang="en-US" dirty="0">
              <a:solidFill>
                <a:srgbClr val="0000FF"/>
              </a:solidFill>
            </a:endParaRPr>
          </a:p>
        </p:txBody>
      </p:sp>
      <p:sp>
        <p:nvSpPr>
          <p:cNvPr id="3" name="Content Placeholder 2"/>
          <p:cNvSpPr>
            <a:spLocks noGrp="1"/>
          </p:cNvSpPr>
          <p:nvPr>
            <p:ph idx="1"/>
          </p:nvPr>
        </p:nvSpPr>
        <p:spPr>
          <a:xfrm>
            <a:off x="628650" y="1690689"/>
            <a:ext cx="7886700" cy="4670066"/>
          </a:xfrm>
        </p:spPr>
        <p:txBody>
          <a:bodyPr>
            <a:normAutofit/>
          </a:bodyPr>
          <a:lstStyle/>
          <a:p>
            <a:r>
              <a:rPr lang="en-US" dirty="0" smtClean="0"/>
              <a:t> </a:t>
            </a:r>
            <a:r>
              <a:rPr lang="en-US" sz="2400" dirty="0" smtClean="0"/>
              <a:t>Even conservative economists recognize that in a free 	market, industries must be made to absorb the 	costs of their “externalities”…those hidden costs 	they impose on the rest of us by, e.g., dumping 	pollutants into the atmosphere</a:t>
            </a:r>
          </a:p>
          <a:p>
            <a:endParaRPr lang="en-US" sz="2400" dirty="0" smtClean="0"/>
          </a:p>
          <a:p>
            <a:r>
              <a:rPr lang="en-US" sz="2400" dirty="0"/>
              <a:t> </a:t>
            </a:r>
            <a:r>
              <a:rPr lang="en-US" sz="2400" dirty="0" smtClean="0"/>
              <a:t>If the fossil fuel industries were made to pay for their  	costs to human health and for the costs of climate 	change, they could not compete with carbon-free 	energy</a:t>
            </a:r>
          </a:p>
          <a:p>
            <a:endParaRPr lang="en-US" sz="2400" dirty="0" smtClean="0"/>
          </a:p>
          <a:p>
            <a:r>
              <a:rPr lang="en-US" sz="2400" dirty="0"/>
              <a:t> </a:t>
            </a:r>
            <a:r>
              <a:rPr lang="en-US" sz="2400" b="1" dirty="0" smtClean="0"/>
              <a:t>Price carbon! </a:t>
            </a:r>
            <a:endParaRPr lang="en-US" sz="2400" b="1" dirty="0"/>
          </a:p>
        </p:txBody>
      </p:sp>
    </p:spTree>
    <p:extLst>
      <p:ext uri="{BB962C8B-B14F-4D97-AF65-F5344CB8AC3E}">
        <p14:creationId xmlns:p14="http://schemas.microsoft.com/office/powerpoint/2010/main" val="283347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Solutions and Opportunities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Renewables (solar and wind)</a:t>
            </a:r>
          </a:p>
          <a:p>
            <a:pPr lvl="1">
              <a:spcBef>
                <a:spcPts val="1200"/>
              </a:spcBef>
            </a:pPr>
            <a:r>
              <a:rPr lang="en-US" dirty="0"/>
              <a:t> </a:t>
            </a:r>
            <a:r>
              <a:rPr lang="en-US" dirty="0" smtClean="0"/>
              <a:t> Might provide up to 30% of current power needs</a:t>
            </a:r>
          </a:p>
          <a:p>
            <a:pPr marL="342900" lvl="1" indent="0">
              <a:buNone/>
            </a:pPr>
            <a:r>
              <a:rPr lang="en-US" dirty="0" smtClean="0"/>
              <a:t>   </a:t>
            </a:r>
          </a:p>
          <a:p>
            <a:r>
              <a:rPr lang="en-US" dirty="0" smtClean="0"/>
              <a:t>  Carbon Capture and Sequestration</a:t>
            </a:r>
          </a:p>
          <a:p>
            <a:pPr marL="0" indent="0">
              <a:buNone/>
            </a:pPr>
            <a:endParaRPr lang="en-US" dirty="0" smtClean="0"/>
          </a:p>
          <a:p>
            <a:pPr lvl="1"/>
            <a:r>
              <a:rPr lang="en-US" dirty="0"/>
              <a:t> </a:t>
            </a:r>
            <a:r>
              <a:rPr lang="en-US" dirty="0" smtClean="0"/>
              <a:t>Currently would add ~$200/ton to energy costs</a:t>
            </a:r>
          </a:p>
          <a:p>
            <a:pPr marL="342900" lvl="1" indent="0">
              <a:buNone/>
            </a:pPr>
            <a:endParaRPr lang="en-US" dirty="0" smtClean="0"/>
          </a:p>
          <a:p>
            <a:pPr lvl="1"/>
            <a:r>
              <a:rPr lang="en-US" dirty="0"/>
              <a:t> </a:t>
            </a:r>
            <a:r>
              <a:rPr lang="en-US" dirty="0" smtClean="0"/>
              <a:t>Reasonable prospects for reducing this to ~$100/ton</a:t>
            </a:r>
          </a:p>
          <a:p>
            <a:pPr marL="342900" lvl="1" indent="0">
              <a:buNone/>
            </a:pPr>
            <a:endParaRPr lang="en-US" dirty="0" smtClean="0"/>
          </a:p>
          <a:p>
            <a:pPr lvl="1"/>
            <a:r>
              <a:rPr lang="en-US" dirty="0"/>
              <a:t> </a:t>
            </a:r>
            <a:r>
              <a:rPr lang="en-US" dirty="0" smtClean="0"/>
              <a:t>Currently little incentive to develop this</a:t>
            </a:r>
          </a:p>
          <a:p>
            <a:pPr marL="342900" lvl="1" indent="0">
              <a:buNone/>
            </a:pPr>
            <a:endParaRPr lang="en-US" dirty="0" smtClean="0"/>
          </a:p>
          <a:p>
            <a:r>
              <a:rPr lang="en-US" dirty="0"/>
              <a:t> </a:t>
            </a:r>
            <a:r>
              <a:rPr lang="en-US" dirty="0" smtClean="0"/>
              <a:t>  </a:t>
            </a:r>
            <a:r>
              <a:rPr lang="en-US" dirty="0" smtClean="0"/>
              <a:t>Next </a:t>
            </a:r>
            <a:r>
              <a:rPr lang="en-US" dirty="0" smtClean="0"/>
              <a:t>Generation </a:t>
            </a:r>
            <a:r>
              <a:rPr lang="en-US" dirty="0"/>
              <a:t>F</a:t>
            </a:r>
            <a:r>
              <a:rPr lang="en-US" dirty="0" smtClean="0"/>
              <a:t>ission </a:t>
            </a:r>
            <a:r>
              <a:rPr lang="en-US" dirty="0"/>
              <a:t>R</a:t>
            </a:r>
            <a:r>
              <a:rPr lang="en-US" dirty="0" smtClean="0"/>
              <a:t>eactors </a:t>
            </a:r>
            <a:endParaRPr lang="en-US" dirty="0"/>
          </a:p>
        </p:txBody>
      </p:sp>
    </p:spTree>
    <p:extLst>
      <p:ext uri="{BB962C8B-B14F-4D97-AF65-F5344CB8AC3E}">
        <p14:creationId xmlns:p14="http://schemas.microsoft.com/office/powerpoint/2010/main" val="243695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rbon dioxide ca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65" y="1350034"/>
            <a:ext cx="8572500" cy="523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1285" y="439947"/>
            <a:ext cx="7530860"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Carbon Capture using Fuel Cells</a:t>
            </a:r>
            <a:endParaRPr lang="en-US" sz="24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756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_cr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37" y="610552"/>
            <a:ext cx="8466898" cy="540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30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rPr>
              <a:t>Next Generation (Gen IV) Fission Reactors</a:t>
            </a:r>
            <a:endParaRPr lang="en-US" dirty="0">
              <a:solidFill>
                <a:srgbClr val="0000FF"/>
              </a:solidFill>
            </a:endParaRPr>
          </a:p>
        </p:txBody>
      </p:sp>
      <p:sp>
        <p:nvSpPr>
          <p:cNvPr id="3" name="Content Placeholder 2"/>
          <p:cNvSpPr>
            <a:spLocks noGrp="1"/>
          </p:cNvSpPr>
          <p:nvPr>
            <p:ph idx="1"/>
          </p:nvPr>
        </p:nvSpPr>
        <p:spPr>
          <a:xfrm>
            <a:off x="628650" y="1825625"/>
            <a:ext cx="8271510" cy="4727575"/>
          </a:xfrm>
        </p:spPr>
        <p:txBody>
          <a:bodyPr/>
          <a:lstStyle/>
          <a:p>
            <a:pPr>
              <a:spcAft>
                <a:spcPts val="1200"/>
              </a:spcAft>
            </a:pPr>
            <a:r>
              <a:rPr lang="en-US" dirty="0" smtClean="0"/>
              <a:t>  </a:t>
            </a:r>
            <a:r>
              <a:rPr lang="en-US" sz="2800" dirty="0" smtClean="0"/>
              <a:t>One Example:  Molten Salt Reactors </a:t>
            </a:r>
          </a:p>
          <a:p>
            <a:pPr lvl="1">
              <a:spcAft>
                <a:spcPts val="900"/>
              </a:spcAft>
            </a:pPr>
            <a:r>
              <a:rPr lang="en-US" sz="2400" dirty="0"/>
              <a:t> </a:t>
            </a:r>
            <a:r>
              <a:rPr lang="en-US" sz="2400" dirty="0" smtClean="0"/>
              <a:t> Passively safe</a:t>
            </a:r>
          </a:p>
          <a:p>
            <a:pPr lvl="1">
              <a:spcAft>
                <a:spcPts val="900"/>
              </a:spcAft>
            </a:pPr>
            <a:r>
              <a:rPr lang="en-US" sz="2400" dirty="0"/>
              <a:t> </a:t>
            </a:r>
            <a:r>
              <a:rPr lang="en-US" sz="2400" dirty="0" smtClean="0"/>
              <a:t> Can run on nuclear waste from Light Water Reactors</a:t>
            </a:r>
          </a:p>
          <a:p>
            <a:pPr lvl="1">
              <a:spcAft>
                <a:spcPts val="900"/>
              </a:spcAft>
            </a:pPr>
            <a:r>
              <a:rPr lang="en-US" sz="2400" dirty="0"/>
              <a:t> </a:t>
            </a:r>
            <a:r>
              <a:rPr lang="en-US" sz="2400" dirty="0" smtClean="0"/>
              <a:t> Operate at ambient pressure</a:t>
            </a:r>
          </a:p>
          <a:p>
            <a:pPr lvl="1">
              <a:spcAft>
                <a:spcPts val="900"/>
              </a:spcAft>
            </a:pPr>
            <a:r>
              <a:rPr lang="en-US" sz="2400" dirty="0"/>
              <a:t> </a:t>
            </a:r>
            <a:r>
              <a:rPr lang="en-US" sz="2400" dirty="0" smtClean="0"/>
              <a:t> Can run on thorium; unsuitable for weapons</a:t>
            </a:r>
          </a:p>
          <a:p>
            <a:pPr lvl="1">
              <a:spcAft>
                <a:spcPts val="900"/>
              </a:spcAft>
            </a:pPr>
            <a:r>
              <a:rPr lang="en-US" sz="2400" dirty="0"/>
              <a:t> </a:t>
            </a:r>
            <a:r>
              <a:rPr lang="en-US" sz="2400" dirty="0" smtClean="0"/>
              <a:t> </a:t>
            </a:r>
            <a:r>
              <a:rPr lang="en-US" sz="2400" dirty="0"/>
              <a:t>E</a:t>
            </a:r>
            <a:r>
              <a:rPr lang="en-US" sz="2400" dirty="0" smtClean="0"/>
              <a:t>stimated plant lifetime &gt; 80 years</a:t>
            </a:r>
            <a:endParaRPr lang="en-US" sz="2400" dirty="0"/>
          </a:p>
        </p:txBody>
      </p:sp>
    </p:spTree>
    <p:extLst>
      <p:ext uri="{BB962C8B-B14F-4D97-AF65-F5344CB8AC3E}">
        <p14:creationId xmlns:p14="http://schemas.microsoft.com/office/powerpoint/2010/main" val="1184348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ansatomic molten salt re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8" y="1520406"/>
            <a:ext cx="8979925" cy="4612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93102" y="6245525"/>
            <a:ext cx="3476445" cy="338554"/>
          </a:xfrm>
          <a:prstGeom prst="rect">
            <a:avLst/>
          </a:prstGeom>
          <a:noFill/>
        </p:spPr>
        <p:txBody>
          <a:bodyPr wrap="square" rtlCol="0">
            <a:spAutoFit/>
          </a:bodyPr>
          <a:lstStyle/>
          <a:p>
            <a:r>
              <a:rPr lang="en-US" sz="1600" dirty="0" err="1" smtClean="0">
                <a:solidFill>
                  <a:srgbClr val="0000FF"/>
                </a:solidFill>
                <a:latin typeface="Arial" panose="020B0604020202020204" pitchFamily="34" charset="0"/>
                <a:cs typeface="Arial" panose="020B0604020202020204" pitchFamily="34" charset="0"/>
              </a:rPr>
              <a:t>Transatomic</a:t>
            </a:r>
            <a:r>
              <a:rPr lang="en-US" sz="1600" dirty="0" smtClean="0">
                <a:solidFill>
                  <a:srgbClr val="0000FF"/>
                </a:solidFill>
                <a:latin typeface="Arial" panose="020B0604020202020204" pitchFamily="34" charset="0"/>
                <a:cs typeface="Arial" panose="020B0604020202020204" pitchFamily="34" charset="0"/>
              </a:rPr>
              <a:t>, Inc., Cambridge, MA</a:t>
            </a:r>
            <a:endParaRPr lang="en-US" sz="1600" dirty="0" smtClean="0">
              <a:solidFill>
                <a:srgbClr val="0000FF"/>
              </a:solidFill>
              <a:latin typeface="Arial" panose="020B0604020202020204" pitchFamily="34" charset="0"/>
              <a:cs typeface="Arial" panose="020B0604020202020204" pitchFamily="34" charset="0"/>
            </a:endParaRPr>
          </a:p>
        </p:txBody>
      </p:sp>
      <p:sp>
        <p:nvSpPr>
          <p:cNvPr id="3" name="TextBox 2"/>
          <p:cNvSpPr txBox="1"/>
          <p:nvPr/>
        </p:nvSpPr>
        <p:spPr>
          <a:xfrm>
            <a:off x="491706" y="319177"/>
            <a:ext cx="7927675"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Molten Salt Thorium Reactor</a:t>
            </a:r>
            <a:endParaRPr lang="en-US" sz="24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102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332" y="155275"/>
            <a:ext cx="8126083"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U.S. </a:t>
            </a:r>
            <a:r>
              <a:rPr lang="en-US" sz="2000" dirty="0" err="1" smtClean="0">
                <a:solidFill>
                  <a:srgbClr val="0000FF"/>
                </a:solidFill>
                <a:latin typeface="Arial" panose="020B0604020202020204" pitchFamily="34" charset="0"/>
                <a:cs typeface="Arial" panose="020B0604020202020204" pitchFamily="34" charset="0"/>
              </a:rPr>
              <a:t>Levelized</a:t>
            </a:r>
            <a:r>
              <a:rPr lang="en-US" sz="2000" dirty="0" smtClean="0">
                <a:solidFill>
                  <a:srgbClr val="0000FF"/>
                </a:solidFill>
                <a:latin typeface="Arial" panose="020B0604020202020204" pitchFamily="34" charset="0"/>
                <a:cs typeface="Arial" panose="020B0604020202020204" pitchFamily="34" charset="0"/>
              </a:rPr>
              <a:t> Cost of Electricity</a:t>
            </a:r>
          </a:p>
        </p:txBody>
      </p:sp>
      <p:sp>
        <p:nvSpPr>
          <p:cNvPr id="6" name="TextBox 5"/>
          <p:cNvSpPr txBox="1"/>
          <p:nvPr/>
        </p:nvSpPr>
        <p:spPr>
          <a:xfrm>
            <a:off x="2286001" y="6446835"/>
            <a:ext cx="6607833" cy="338554"/>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U.S. </a:t>
            </a:r>
            <a:r>
              <a:rPr lang="en-US" sz="1600" dirty="0" smtClean="0">
                <a:solidFill>
                  <a:srgbClr val="0000FF"/>
                </a:solidFill>
                <a:latin typeface="Arial" panose="020B0604020202020204" pitchFamily="34" charset="0"/>
                <a:cs typeface="Arial" panose="020B0604020202020204" pitchFamily="34" charset="0"/>
              </a:rPr>
              <a:t>Energy Information </a:t>
            </a:r>
            <a:r>
              <a:rPr lang="en-US" sz="1600" dirty="0" smtClean="0">
                <a:solidFill>
                  <a:srgbClr val="0000FF"/>
                </a:solidFill>
                <a:latin typeface="Arial" panose="020B0604020202020204" pitchFamily="34" charset="0"/>
                <a:cs typeface="Arial" panose="020B0604020202020204" pitchFamily="34" charset="0"/>
              </a:rPr>
              <a:t>Administration,</a:t>
            </a:r>
            <a:r>
              <a:rPr lang="en-US" sz="1600" i="1" dirty="0"/>
              <a:t> </a:t>
            </a:r>
            <a:r>
              <a:rPr lang="en-US" sz="1600" i="1" dirty="0">
                <a:solidFill>
                  <a:srgbClr val="0000FF"/>
                </a:solidFill>
                <a:latin typeface="Arial" panose="020B0604020202020204" pitchFamily="34" charset="0"/>
                <a:cs typeface="Arial" panose="020B0604020202020204" pitchFamily="34" charset="0"/>
              </a:rPr>
              <a:t>Annual Energy Outlook 2013</a:t>
            </a:r>
            <a:r>
              <a:rPr lang="en-US" sz="1600" dirty="0" smtClean="0">
                <a:solidFill>
                  <a:srgbClr val="0000FF"/>
                </a:solidFill>
                <a:latin typeface="Arial" panose="020B0604020202020204" pitchFamily="34" charset="0"/>
                <a:cs typeface="Arial" panose="020B0604020202020204" pitchFamily="34" charset="0"/>
              </a:rPr>
              <a:t> </a:t>
            </a:r>
            <a:endParaRPr lang="en-US" sz="1600" dirty="0" smtClean="0">
              <a:solidFill>
                <a:srgbClr val="0000FF"/>
              </a:solidFill>
              <a:latin typeface="Arial" panose="020B0604020202020204" pitchFamily="34" charset="0"/>
              <a:cs typeface="Arial" panose="020B0604020202020204" pitchFamily="34" charset="0"/>
            </a:endParaRPr>
          </a:p>
        </p:txBody>
      </p:sp>
      <p:pic>
        <p:nvPicPr>
          <p:cNvPr id="4098" name="Picture 2" descr="http://instituteforenergyresearch.org/wp-content/uploads/2009/05/2.15.13-IER-Web-LevelizedCost-MK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096" y="654911"/>
            <a:ext cx="5960553" cy="57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633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avy CO2 and hydrogen from sea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46" y="1462236"/>
            <a:ext cx="6633413" cy="51298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8958" y="138797"/>
            <a:ext cx="8160589" cy="1323439"/>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U.S. Navy makes Gasoline from Seawater by extracting dissolved CO2 and fracking water molecules to generate hydrogen…carbon + Hydrogen = hydrocarbon fuels</a:t>
            </a:r>
          </a:p>
          <a:p>
            <a:endParaRPr lang="en-US" sz="20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302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Summary</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Unmitigated emissions of greenhouse gases presents an 	unacceptably high level of risk to our descendants </a:t>
            </a:r>
          </a:p>
          <a:p>
            <a:endParaRPr lang="en-US" dirty="0" smtClean="0"/>
          </a:p>
          <a:p>
            <a:r>
              <a:rPr lang="en-US" dirty="0"/>
              <a:t> </a:t>
            </a:r>
            <a:r>
              <a:rPr lang="en-US" dirty="0" smtClean="0"/>
              <a:t>Largest risk may arise from armed conflict in a nuclear world, 	brought about by increasing shortages of food and water</a:t>
            </a:r>
          </a:p>
          <a:p>
            <a:endParaRPr lang="en-US" dirty="0" smtClean="0"/>
          </a:p>
          <a:p>
            <a:r>
              <a:rPr lang="en-US" dirty="0"/>
              <a:t> </a:t>
            </a:r>
            <a:r>
              <a:rPr lang="en-US" dirty="0" smtClean="0"/>
              <a:t> Many new technologies are making it possible to decarbonize 	modern civilization at low or even negative cost</a:t>
            </a:r>
          </a:p>
          <a:p>
            <a:pPr marL="0" indent="0">
              <a:buNone/>
            </a:pPr>
            <a:endParaRPr lang="en-US" dirty="0" smtClean="0"/>
          </a:p>
          <a:p>
            <a:r>
              <a:rPr lang="en-US" dirty="0"/>
              <a:t> </a:t>
            </a:r>
            <a:r>
              <a:rPr lang="en-US" dirty="0" smtClean="0"/>
              <a:t>Those nations that lead the development of carbon-free energy 	technology will gain the edge in the 6-trillion dollar annual 	global energy market</a:t>
            </a:r>
            <a:endParaRPr lang="en-US" dirty="0"/>
          </a:p>
        </p:txBody>
      </p:sp>
    </p:spTree>
    <p:extLst>
      <p:ext uri="{BB962C8B-B14F-4D97-AF65-F5344CB8AC3E}">
        <p14:creationId xmlns:p14="http://schemas.microsoft.com/office/powerpoint/2010/main" val="39714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565" y="224286"/>
            <a:ext cx="7888201"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The Warming Continues to Track Atmospheric CO</a:t>
            </a:r>
            <a:r>
              <a:rPr lang="en-US" sz="2400" baseline="-25000" dirty="0" smtClean="0">
                <a:solidFill>
                  <a:srgbClr val="0000FF"/>
                </a:solidFill>
                <a:latin typeface="Arial" panose="020B0604020202020204" pitchFamily="34" charset="0"/>
                <a:cs typeface="Arial" panose="020B0604020202020204" pitchFamily="34" charset="0"/>
              </a:rPr>
              <a:t>2</a:t>
            </a:r>
            <a:r>
              <a:rPr lang="en-US" sz="2400" dirty="0" smtClean="0">
                <a:solidFill>
                  <a:srgbClr val="0000FF"/>
                </a:solidFill>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2"/>
          <a:stretch>
            <a:fillRect/>
          </a:stretch>
        </p:blipFill>
        <p:spPr>
          <a:xfrm>
            <a:off x="717893" y="921923"/>
            <a:ext cx="7542995" cy="5660032"/>
          </a:xfrm>
          <a:prstGeom prst="rect">
            <a:avLst/>
          </a:prstGeom>
        </p:spPr>
      </p:pic>
    </p:spTree>
    <p:extLst>
      <p:ext uri="{BB962C8B-B14F-4D97-AF65-F5344CB8AC3E}">
        <p14:creationId xmlns:p14="http://schemas.microsoft.com/office/powerpoint/2010/main" val="1199283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9920"/>
            <a:ext cx="9144000" cy="5364480"/>
          </a:xfrm>
          <a:prstGeom prst="rect">
            <a:avLst/>
          </a:prstGeom>
        </p:spPr>
      </p:pic>
      <p:sp>
        <p:nvSpPr>
          <p:cNvPr id="2" name="TextBox 1"/>
          <p:cNvSpPr txBox="1"/>
          <p:nvPr/>
        </p:nvSpPr>
        <p:spPr>
          <a:xfrm>
            <a:off x="6797040" y="5875030"/>
            <a:ext cx="1899920" cy="523220"/>
          </a:xfrm>
          <a:prstGeom prst="rect">
            <a:avLst/>
          </a:prstGeom>
          <a:noFill/>
        </p:spPr>
        <p:txBody>
          <a:bodyPr wrap="square" rtlCol="0">
            <a:spAutoFit/>
          </a:bodyPr>
          <a:lstStyle/>
          <a:p>
            <a:pPr algn="ctr"/>
            <a:r>
              <a:rPr lang="en-US" sz="1400" dirty="0" smtClean="0">
                <a:solidFill>
                  <a:prstClr val="black"/>
                </a:solidFill>
                <a:latin typeface="Arial" panose="020B0604020202020204" pitchFamily="34" charset="0"/>
                <a:cs typeface="Arial" panose="020B0604020202020204" pitchFamily="34" charset="0"/>
              </a:rPr>
              <a:t>(includes Chernobyl, Fukushima)</a:t>
            </a:r>
          </a:p>
        </p:txBody>
      </p:sp>
      <p:cxnSp>
        <p:nvCxnSpPr>
          <p:cNvPr id="5" name="Straight Arrow Connector 4"/>
          <p:cNvCxnSpPr/>
          <p:nvPr/>
        </p:nvCxnSpPr>
        <p:spPr>
          <a:xfrm flipH="1" flipV="1">
            <a:off x="7284720" y="5628640"/>
            <a:ext cx="284480" cy="2463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8480" y="5994400"/>
            <a:ext cx="637032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FF"/>
                </a:solidFill>
              </a:rPr>
              <a:t>N</a:t>
            </a:r>
            <a:r>
              <a:rPr lang="en-US" dirty="0" smtClean="0">
                <a:solidFill>
                  <a:srgbClr val="0000FF"/>
                </a:solidFill>
              </a:rPr>
              <a:t>uclear power, by replacing fossil fuels, </a:t>
            </a:r>
            <a:r>
              <a:rPr lang="en-US" dirty="0">
                <a:solidFill>
                  <a:srgbClr val="0000FF"/>
                </a:solidFill>
              </a:rPr>
              <a:t>has prevented an estimated 1.84 </a:t>
            </a:r>
            <a:r>
              <a:rPr lang="en-US" dirty="0" smtClean="0">
                <a:solidFill>
                  <a:srgbClr val="0000FF"/>
                </a:solidFill>
              </a:rPr>
              <a:t>million air-pollution </a:t>
            </a:r>
            <a:r>
              <a:rPr lang="en-US" dirty="0">
                <a:solidFill>
                  <a:srgbClr val="0000FF"/>
                </a:solidFill>
              </a:rPr>
              <a:t>related deaths worldwide</a:t>
            </a:r>
            <a:endParaRPr lang="en-US" dirty="0" smtClean="0">
              <a:solidFill>
                <a:srgbClr val="0000FF"/>
              </a:solidFill>
              <a:latin typeface="Arial" panose="020B0604020202020204" pitchFamily="34" charset="0"/>
              <a:cs typeface="Arial" panose="020B0604020202020204" pitchFamily="34" charset="0"/>
            </a:endParaRPr>
          </a:p>
        </p:txBody>
      </p:sp>
      <p:sp>
        <p:nvSpPr>
          <p:cNvPr id="6" name="TextBox 5"/>
          <p:cNvSpPr txBox="1"/>
          <p:nvPr/>
        </p:nvSpPr>
        <p:spPr>
          <a:xfrm>
            <a:off x="2560320" y="1706880"/>
            <a:ext cx="4937760" cy="584775"/>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~13,000 premature deaths annually in the U.S. from coal production and combustion</a:t>
            </a:r>
          </a:p>
        </p:txBody>
      </p:sp>
    </p:spTree>
    <p:extLst>
      <p:ext uri="{BB962C8B-B14F-4D97-AF65-F5344CB8AC3E}">
        <p14:creationId xmlns:p14="http://schemas.microsoft.com/office/powerpoint/2010/main" val="361940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7446" y="294641"/>
            <a:ext cx="8122483" cy="6238240"/>
          </a:xfrm>
          <a:prstGeom prst="rect">
            <a:avLst/>
          </a:prstGeom>
        </p:spPr>
      </p:pic>
    </p:spTree>
    <p:extLst>
      <p:ext uri="{BB962C8B-B14F-4D97-AF65-F5344CB8AC3E}">
        <p14:creationId xmlns:p14="http://schemas.microsoft.com/office/powerpoint/2010/main" val="1057800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32" y="937419"/>
            <a:ext cx="4800600" cy="2544762"/>
          </a:xfrm>
        </p:spPr>
        <p:txBody>
          <a:bodyPr/>
          <a:lstStyle/>
          <a:p>
            <a:r>
              <a:rPr lang="en-US" sz="4000" dirty="0" smtClean="0">
                <a:solidFill>
                  <a:srgbClr val="0000FF"/>
                </a:solidFill>
              </a:rPr>
              <a:t>… as predicted by Svante Arrhenius, more than a century ago</a:t>
            </a:r>
            <a:endParaRPr lang="en-US" sz="4000" dirty="0">
              <a:solidFill>
                <a:srgbClr val="0000FF"/>
              </a:solidFill>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r>
              <a:rPr lang="en-US" sz="2400" i="1" dirty="0" smtClean="0">
                <a:solidFill>
                  <a:srgbClr val="0033CC"/>
                </a:solidFill>
              </a:rPr>
              <a:t>“Any doubling of the percentage of carbon dioxide in the air would raise the temperature of the earth's surface by 4°; and if the carbon dioxide were increased fourfold, the temperature would rise by 8°.” </a:t>
            </a:r>
            <a:r>
              <a:rPr lang="en-US" sz="2400" dirty="0" smtClean="0">
                <a:solidFill>
                  <a:prstClr val="black"/>
                </a:solidFill>
              </a:rPr>
              <a:t>– </a:t>
            </a:r>
            <a:r>
              <a:rPr lang="en-US" sz="2400" i="1" dirty="0" err="1" smtClean="0">
                <a:solidFill>
                  <a:prstClr val="black"/>
                </a:solidFill>
              </a:rPr>
              <a:t>Världarnas</a:t>
            </a:r>
            <a:r>
              <a:rPr lang="en-US" sz="2400" i="1" dirty="0" smtClean="0">
                <a:solidFill>
                  <a:prstClr val="black"/>
                </a:solidFill>
              </a:rPr>
              <a:t> </a:t>
            </a:r>
            <a:r>
              <a:rPr lang="en-US" sz="2400" i="1" dirty="0" err="1" smtClean="0">
                <a:solidFill>
                  <a:prstClr val="black"/>
                </a:solidFill>
              </a:rPr>
              <a:t>utveckling</a:t>
            </a:r>
            <a:r>
              <a:rPr lang="en-US" sz="2400" i="1" dirty="0" smtClean="0">
                <a:solidFill>
                  <a:prstClr val="black"/>
                </a:solidFill>
              </a:rPr>
              <a:t> (</a:t>
            </a:r>
            <a:r>
              <a:rPr lang="en-US" sz="2400" dirty="0" smtClean="0">
                <a:solidFill>
                  <a:prstClr val="black"/>
                </a:solidFill>
              </a:rPr>
              <a:t>Worlds in the Making), 1906</a:t>
            </a:r>
            <a:endParaRPr lang="en-US" sz="2400" dirty="0">
              <a:solidFill>
                <a:srgbClr val="002060"/>
              </a:solidFill>
            </a:endParaRPr>
          </a:p>
        </p:txBody>
      </p:sp>
    </p:spTree>
    <p:extLst>
      <p:ext uri="{BB962C8B-B14F-4D97-AF65-F5344CB8AC3E}">
        <p14:creationId xmlns:p14="http://schemas.microsoft.com/office/powerpoint/2010/main" val="194281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84053" y="1220906"/>
            <a:ext cx="7404340" cy="5074220"/>
          </a:xfrm>
          <a:prstGeom prst="rect">
            <a:avLst/>
          </a:prstGeom>
          <a:noFill/>
          <a:ln w="9525">
            <a:noFill/>
            <a:miter lim="800000"/>
            <a:headEnd/>
            <a:tailEnd/>
          </a:ln>
        </p:spPr>
      </p:pic>
      <p:sp>
        <p:nvSpPr>
          <p:cNvPr id="2" name="5-Point Star 1"/>
          <p:cNvSpPr/>
          <p:nvPr/>
        </p:nvSpPr>
        <p:spPr>
          <a:xfrm>
            <a:off x="7548880" y="0"/>
            <a:ext cx="28448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5923280" y="213360"/>
            <a:ext cx="1493520" cy="369332"/>
          </a:xfrm>
          <a:prstGeom prst="rect">
            <a:avLst/>
          </a:prstGeom>
          <a:noFill/>
        </p:spPr>
        <p:txBody>
          <a:bodyPr wrap="square" rtlCol="0">
            <a:spAutoFit/>
          </a:bodyPr>
          <a:lstStyle/>
          <a:p>
            <a:r>
              <a:rPr lang="en-US" b="1" dirty="0" smtClean="0">
                <a:solidFill>
                  <a:srgbClr val="5B9BD5"/>
                </a:solidFill>
                <a:latin typeface="Arial" panose="020B0604020202020204" pitchFamily="34" charset="0"/>
                <a:cs typeface="Arial" panose="020B0604020202020204" pitchFamily="34" charset="0"/>
              </a:rPr>
              <a:t>Today</a:t>
            </a:r>
          </a:p>
        </p:txBody>
      </p:sp>
      <p:cxnSp>
        <p:nvCxnSpPr>
          <p:cNvPr id="5" name="Straight Arrow Connector 4"/>
          <p:cNvCxnSpPr/>
          <p:nvPr/>
        </p:nvCxnSpPr>
        <p:spPr>
          <a:xfrm flipV="1">
            <a:off x="6746240" y="213360"/>
            <a:ext cx="670560" cy="184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74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804" y="198408"/>
            <a:ext cx="8367622"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CO</a:t>
            </a:r>
            <a:r>
              <a:rPr lang="en-US" sz="2000" baseline="-25000" dirty="0" smtClean="0">
                <a:solidFill>
                  <a:srgbClr val="0000FF"/>
                </a:solidFill>
                <a:latin typeface="Arial" panose="020B0604020202020204" pitchFamily="34" charset="0"/>
                <a:cs typeface="Arial" panose="020B0604020202020204" pitchFamily="34" charset="0"/>
              </a:rPr>
              <a:t>2 </a:t>
            </a:r>
            <a:r>
              <a:rPr lang="en-US" sz="2000" dirty="0" smtClean="0">
                <a:solidFill>
                  <a:srgbClr val="0000FF"/>
                </a:solidFill>
                <a:latin typeface="Arial" panose="020B0604020202020204" pitchFamily="34" charset="0"/>
                <a:cs typeface="Arial" panose="020B0604020202020204" pitchFamily="34" charset="0"/>
              </a:rPr>
              <a:t>concentration has not been this high for at least 15 million years</a:t>
            </a:r>
          </a:p>
        </p:txBody>
      </p:sp>
      <p:pic>
        <p:nvPicPr>
          <p:cNvPr id="5" name="Picture 4" descr="C:\Users\Kerry\Desktop\Climate Essay\ice-core-co2-record-800000-years2.jpg"/>
          <p:cNvPicPr/>
          <p:nvPr/>
        </p:nvPicPr>
        <p:blipFill>
          <a:blip r:embed="rId2">
            <a:extLst>
              <a:ext uri="{28A0092B-C50C-407E-A947-70E740481C1C}">
                <a14:useLocalDpi xmlns:a14="http://schemas.microsoft.com/office/drawing/2010/main" val="0"/>
              </a:ext>
            </a:extLst>
          </a:blip>
          <a:srcRect/>
          <a:stretch>
            <a:fillRect/>
          </a:stretch>
        </p:blipFill>
        <p:spPr bwMode="auto">
          <a:xfrm>
            <a:off x="931652" y="1379806"/>
            <a:ext cx="7306573" cy="4857091"/>
          </a:xfrm>
          <a:prstGeom prst="rect">
            <a:avLst/>
          </a:prstGeom>
          <a:noFill/>
          <a:ln>
            <a:noFill/>
          </a:ln>
        </p:spPr>
      </p:pic>
    </p:spTree>
    <p:extLst>
      <p:ext uri="{BB962C8B-B14F-4D97-AF65-F5344CB8AC3E}">
        <p14:creationId xmlns:p14="http://schemas.microsoft.com/office/powerpoint/2010/main" val="64400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Kerry\Desktop\Climate Essay\All_forcing_agents_CO2_equivalent_concentratio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090" y="1375869"/>
            <a:ext cx="6522666" cy="4951562"/>
          </a:xfrm>
          <a:prstGeom prst="rect">
            <a:avLst/>
          </a:prstGeom>
          <a:noFill/>
          <a:ln>
            <a:noFill/>
          </a:ln>
        </p:spPr>
      </p:pic>
      <p:sp>
        <p:nvSpPr>
          <p:cNvPr id="4" name="Title 3"/>
          <p:cNvSpPr>
            <a:spLocks noGrp="1"/>
          </p:cNvSpPr>
          <p:nvPr>
            <p:ph type="title"/>
          </p:nvPr>
        </p:nvSpPr>
        <p:spPr>
          <a:xfrm>
            <a:off x="628650" y="365126"/>
            <a:ext cx="7886700" cy="851199"/>
          </a:xfrm>
        </p:spPr>
        <p:txBody>
          <a:bodyPr/>
          <a:lstStyle/>
          <a:p>
            <a:r>
              <a:rPr lang="en-US" dirty="0" smtClean="0">
                <a:solidFill>
                  <a:srgbClr val="0000FF"/>
                </a:solidFill>
              </a:rPr>
              <a:t>CO</a:t>
            </a:r>
            <a:r>
              <a:rPr lang="en-US" baseline="-25000" dirty="0" smtClean="0">
                <a:solidFill>
                  <a:srgbClr val="0000FF"/>
                </a:solidFill>
              </a:rPr>
              <a:t>2</a:t>
            </a:r>
            <a:r>
              <a:rPr lang="en-US" dirty="0" smtClean="0">
                <a:solidFill>
                  <a:srgbClr val="0000FF"/>
                </a:solidFill>
              </a:rPr>
              <a:t> Will Go Well Beyond Doubling</a:t>
            </a:r>
            <a:endParaRPr lang="en-US" dirty="0">
              <a:solidFill>
                <a:srgbClr val="0000FF"/>
              </a:solidFill>
            </a:endParaRPr>
          </a:p>
        </p:txBody>
      </p:sp>
      <p:cxnSp>
        <p:nvCxnSpPr>
          <p:cNvPr id="6" name="Straight Connector 5"/>
          <p:cNvCxnSpPr/>
          <p:nvPr/>
        </p:nvCxnSpPr>
        <p:spPr>
          <a:xfrm flipV="1">
            <a:off x="1848095" y="4735902"/>
            <a:ext cx="5902661" cy="1725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02418" y="4383824"/>
            <a:ext cx="1095555" cy="738664"/>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Double Pre-Industrial</a:t>
            </a:r>
          </a:p>
        </p:txBody>
      </p:sp>
    </p:spTree>
    <p:extLst>
      <p:ext uri="{BB962C8B-B14F-4D97-AF65-F5344CB8AC3E}">
        <p14:creationId xmlns:p14="http://schemas.microsoft.com/office/powerpoint/2010/main" val="3792915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52799" y="152401"/>
            <a:ext cx="5668403" cy="6705600"/>
          </a:xfrm>
          <a:prstGeom prst="rect">
            <a:avLst/>
          </a:prstGeom>
          <a:noFill/>
          <a:ln w="9525">
            <a:noFill/>
            <a:miter lim="800000"/>
            <a:headEnd/>
            <a:tailEnd/>
          </a:ln>
        </p:spPr>
      </p:pic>
      <p:sp>
        <p:nvSpPr>
          <p:cNvPr id="3" name="TextBox 2"/>
          <p:cNvSpPr txBox="1"/>
          <p:nvPr/>
        </p:nvSpPr>
        <p:spPr>
          <a:xfrm>
            <a:off x="304800" y="1600200"/>
            <a:ext cx="3124200" cy="1200329"/>
          </a:xfrm>
          <a:prstGeom prst="rect">
            <a:avLst/>
          </a:prstGeom>
          <a:noFill/>
        </p:spPr>
        <p:txBody>
          <a:bodyPr wrap="square" rtlCol="0">
            <a:spAutoFit/>
          </a:bodyPr>
          <a:lstStyle/>
          <a:p>
            <a:pPr algn="ctr"/>
            <a:r>
              <a:rPr lang="en-US" dirty="0" smtClean="0">
                <a:solidFill>
                  <a:srgbClr val="0033CC"/>
                </a:solidFill>
              </a:rPr>
              <a:t>Atmospheric CO</a:t>
            </a:r>
            <a:r>
              <a:rPr lang="en-US" baseline="-25000" dirty="0" smtClean="0">
                <a:solidFill>
                  <a:srgbClr val="0033CC"/>
                </a:solidFill>
              </a:rPr>
              <a:t>2</a:t>
            </a:r>
            <a:r>
              <a:rPr lang="en-US" dirty="0" smtClean="0">
                <a:solidFill>
                  <a:srgbClr val="0033CC"/>
                </a:solidFill>
              </a:rPr>
              <a:t> assuming that emissions stop altogether after peak concentrations</a:t>
            </a:r>
            <a:endParaRPr lang="en-US" dirty="0">
              <a:solidFill>
                <a:srgbClr val="0033CC"/>
              </a:solidFill>
            </a:endParaRPr>
          </a:p>
        </p:txBody>
      </p:sp>
      <p:sp>
        <p:nvSpPr>
          <p:cNvPr id="4" name="TextBox 3"/>
          <p:cNvSpPr txBox="1"/>
          <p:nvPr/>
        </p:nvSpPr>
        <p:spPr>
          <a:xfrm>
            <a:off x="381000" y="4419600"/>
            <a:ext cx="2971800" cy="923330"/>
          </a:xfrm>
          <a:prstGeom prst="rect">
            <a:avLst/>
          </a:prstGeom>
          <a:noFill/>
        </p:spPr>
        <p:txBody>
          <a:bodyPr wrap="square" rtlCol="0">
            <a:spAutoFit/>
          </a:bodyPr>
          <a:lstStyle/>
          <a:p>
            <a:pPr algn="ctr"/>
            <a:r>
              <a:rPr lang="en-US" dirty="0" smtClean="0">
                <a:solidFill>
                  <a:srgbClr val="0033CC"/>
                </a:solidFill>
              </a:rPr>
              <a:t>Global mean surface temperature corresponding to atmospheric CO</a:t>
            </a:r>
            <a:r>
              <a:rPr lang="en-US" baseline="-25000" dirty="0" smtClean="0">
                <a:solidFill>
                  <a:srgbClr val="0033CC"/>
                </a:solidFill>
              </a:rPr>
              <a:t>2</a:t>
            </a:r>
            <a:r>
              <a:rPr lang="en-US" dirty="0" smtClean="0">
                <a:solidFill>
                  <a:srgbClr val="0033CC"/>
                </a:solidFill>
              </a:rPr>
              <a:t> above</a:t>
            </a:r>
            <a:endParaRPr lang="en-US" dirty="0">
              <a:solidFill>
                <a:srgbClr val="0033CC"/>
              </a:solidFill>
            </a:endParaRPr>
          </a:p>
        </p:txBody>
      </p:sp>
      <p:sp>
        <p:nvSpPr>
          <p:cNvPr id="5" name="TextBox 4"/>
          <p:cNvSpPr txBox="1"/>
          <p:nvPr/>
        </p:nvSpPr>
        <p:spPr>
          <a:xfrm>
            <a:off x="0" y="152400"/>
            <a:ext cx="3733800" cy="923330"/>
          </a:xfrm>
          <a:prstGeom prst="rect">
            <a:avLst/>
          </a:prstGeom>
          <a:noFill/>
        </p:spPr>
        <p:txBody>
          <a:bodyPr wrap="square" rtlCol="0">
            <a:spAutoFit/>
          </a:bodyPr>
          <a:lstStyle/>
          <a:p>
            <a:pPr algn="ctr"/>
            <a:r>
              <a:rPr lang="en-US" dirty="0" smtClean="0">
                <a:solidFill>
                  <a:prstClr val="black"/>
                </a:solidFill>
              </a:rPr>
              <a:t>IPCC 2007: Doubling CO</a:t>
            </a:r>
            <a:r>
              <a:rPr lang="en-US" baseline="-25000" dirty="0" smtClean="0">
                <a:solidFill>
                  <a:prstClr val="black"/>
                </a:solidFill>
              </a:rPr>
              <a:t>2</a:t>
            </a:r>
            <a:r>
              <a:rPr lang="en-US" dirty="0" smtClean="0">
                <a:solidFill>
                  <a:prstClr val="black"/>
                </a:solidFill>
              </a:rPr>
              <a:t> will lead to an increase in mean global surface temperature of 2 to 4.5 </a:t>
            </a:r>
            <a:r>
              <a:rPr lang="en-US" baseline="30000" dirty="0" err="1" smtClean="0">
                <a:solidFill>
                  <a:prstClr val="black"/>
                </a:solidFill>
              </a:rPr>
              <a:t>o</a:t>
            </a:r>
            <a:r>
              <a:rPr lang="en-US" dirty="0" err="1" smtClean="0">
                <a:solidFill>
                  <a:prstClr val="black"/>
                </a:solidFill>
              </a:rPr>
              <a:t>C.</a:t>
            </a:r>
            <a:r>
              <a:rPr lang="en-US" dirty="0" smtClean="0">
                <a:solidFill>
                  <a:prstClr val="black"/>
                </a:solidFill>
              </a:rPr>
              <a:t> </a:t>
            </a:r>
            <a:endParaRPr lang="en-US" dirty="0">
              <a:solidFill>
                <a:prstClr val="black"/>
              </a:solidFill>
            </a:endParaRPr>
          </a:p>
        </p:txBody>
      </p:sp>
      <p:sp>
        <p:nvSpPr>
          <p:cNvPr id="6" name="TextBox 5"/>
          <p:cNvSpPr txBox="1"/>
          <p:nvPr/>
        </p:nvSpPr>
        <p:spPr>
          <a:xfrm>
            <a:off x="228600" y="6096000"/>
            <a:ext cx="3429000" cy="369332"/>
          </a:xfrm>
          <a:prstGeom prst="rect">
            <a:avLst/>
          </a:prstGeom>
          <a:noFill/>
        </p:spPr>
        <p:txBody>
          <a:bodyPr wrap="square" rtlCol="0">
            <a:spAutoFit/>
          </a:bodyPr>
          <a:lstStyle/>
          <a:p>
            <a:pPr algn="ctr"/>
            <a:r>
              <a:rPr lang="en-US" dirty="0" smtClean="0">
                <a:solidFill>
                  <a:prstClr val="black"/>
                </a:solidFill>
              </a:rPr>
              <a:t>Courtesy Susan Solomon</a:t>
            </a:r>
            <a:endParaRPr lang="en-US" dirty="0">
              <a:solidFill>
                <a:prstClr val="black"/>
              </a:solidFill>
            </a:endParaRPr>
          </a:p>
        </p:txBody>
      </p:sp>
    </p:spTree>
    <p:extLst>
      <p:ext uri="{BB962C8B-B14F-4D97-AF65-F5344CB8AC3E}">
        <p14:creationId xmlns:p14="http://schemas.microsoft.com/office/powerpoint/2010/main" val="4092080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Known Risks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a:t>
            </a:r>
            <a:r>
              <a:rPr lang="en-US" sz="2400" dirty="0" smtClean="0"/>
              <a:t>Increasing sea level</a:t>
            </a:r>
          </a:p>
          <a:p>
            <a:endParaRPr lang="en-US" sz="2400" dirty="0" smtClean="0"/>
          </a:p>
          <a:p>
            <a:r>
              <a:rPr lang="en-US" sz="2400" dirty="0"/>
              <a:t> </a:t>
            </a:r>
            <a:r>
              <a:rPr lang="en-US" sz="2400" dirty="0" smtClean="0"/>
              <a:t>Increasing hydrological events…  droughts and floods</a:t>
            </a:r>
          </a:p>
          <a:p>
            <a:endParaRPr lang="en-US" sz="2400" dirty="0" smtClean="0"/>
          </a:p>
          <a:p>
            <a:r>
              <a:rPr lang="en-US" sz="2400" dirty="0"/>
              <a:t> </a:t>
            </a:r>
            <a:r>
              <a:rPr lang="en-US" sz="2400" dirty="0" smtClean="0"/>
              <a:t>Increasing incidence of high category hurricanes and 	associated storm surges and freshwater flooding</a:t>
            </a:r>
          </a:p>
          <a:p>
            <a:endParaRPr lang="en-US" sz="2400" dirty="0" smtClean="0"/>
          </a:p>
          <a:p>
            <a:r>
              <a:rPr lang="en-US" sz="2400" dirty="0"/>
              <a:t> </a:t>
            </a:r>
            <a:r>
              <a:rPr lang="en-US" sz="2400" dirty="0" smtClean="0"/>
              <a:t>More heat stress</a:t>
            </a:r>
          </a:p>
          <a:p>
            <a:endParaRPr lang="en-US" sz="2400" dirty="0"/>
          </a:p>
          <a:p>
            <a:r>
              <a:rPr lang="en-US" sz="2400" dirty="0" smtClean="0"/>
              <a:t> Significant threat to marine ecology</a:t>
            </a:r>
            <a:endParaRPr lang="en-US" sz="2400" dirty="0"/>
          </a:p>
        </p:txBody>
      </p:sp>
    </p:spTree>
    <p:extLst>
      <p:ext uri="{BB962C8B-B14F-4D97-AF65-F5344CB8AC3E}">
        <p14:creationId xmlns:p14="http://schemas.microsoft.com/office/powerpoint/2010/main" val="135403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198</TotalTime>
  <Words>722</Words>
  <Application>Microsoft Office PowerPoint</Application>
  <PresentationFormat>On-screen Show (4:3)</PresentationFormat>
  <Paragraphs>123</Paragraphs>
  <Slides>31</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31</vt:i4>
      </vt:variant>
    </vt:vector>
  </HeadingPairs>
  <TitlesOfParts>
    <vt:vector size="42" baseType="lpstr">
      <vt:lpstr>Arial</vt:lpstr>
      <vt:lpstr>Calibri</vt:lpstr>
      <vt:lpstr>Calibri Light</vt:lpstr>
      <vt:lpstr>Frutiger-BlackCn</vt:lpstr>
      <vt:lpstr>LucidaGrande</vt:lpstr>
      <vt:lpstr>TimesTen-Roman</vt:lpstr>
      <vt:lpstr>Wingdings 3</vt:lpstr>
      <vt:lpstr>Office Theme</vt:lpstr>
      <vt:lpstr>5_Office Theme</vt:lpstr>
      <vt:lpstr>1_Office Theme</vt:lpstr>
      <vt:lpstr>2_Office Theme</vt:lpstr>
      <vt:lpstr>Climate Change: An Update and Some Thoughts About the Future</vt:lpstr>
      <vt:lpstr>PowerPoint Presentation</vt:lpstr>
      <vt:lpstr>PowerPoint Presentation</vt:lpstr>
      <vt:lpstr>… as predicted by Svante Arrhenius, more than a century ago</vt:lpstr>
      <vt:lpstr>PowerPoint Presentation</vt:lpstr>
      <vt:lpstr>PowerPoint Presentation</vt:lpstr>
      <vt:lpstr>CO2 Will Go Well Beyond Doubling</vt:lpstr>
      <vt:lpstr>PowerPoint Presentation</vt:lpstr>
      <vt:lpstr>Known Risks</vt:lpstr>
      <vt:lpstr>PowerPoint Presentation</vt:lpstr>
      <vt:lpstr>PowerPoint Presentation</vt:lpstr>
      <vt:lpstr>Hydrological Extremes Increase with Temperature </vt:lpstr>
      <vt:lpstr>Drought</vt:lpstr>
      <vt:lpstr>Wet Bulb Temperature:  Upper Survivable Limit of 35oC</vt:lpstr>
      <vt:lpstr>PowerPoint Presentation</vt:lpstr>
      <vt:lpstr>PowerPoint Presentation</vt:lpstr>
      <vt:lpstr>PowerPoint Presentation</vt:lpstr>
      <vt:lpstr>What Keeps us Awake at Night</vt:lpstr>
      <vt:lpstr>What’s To Be Done?</vt:lpstr>
      <vt:lpstr>De-Carbonize!</vt:lpstr>
      <vt:lpstr>How?</vt:lpstr>
      <vt:lpstr>Solutions and Opportunities</vt:lpstr>
      <vt:lpstr>PowerPoint Presentation</vt:lpstr>
      <vt:lpstr>PowerPoint Presentation</vt:lpstr>
      <vt:lpstr>Next Generation (Gen IV) Fission Reactors</vt:lpstr>
      <vt:lpstr>PowerPoint Presentation</vt:lpstr>
      <vt:lpstr>PowerPoint Presentation</vt:lpstr>
      <vt:lpstr>PowerPoint Presentation</vt:lpstr>
      <vt:lpstr>Summary</vt:lpstr>
      <vt:lpstr>PowerPoint Presentation</vt:lpstr>
      <vt:lpstr>PowerPoint Presentation</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 Update and Some Thoughts About the Future</dc:title>
  <dc:creator>Kerry Emanuel</dc:creator>
  <cp:lastModifiedBy>Kerry Emanuel</cp:lastModifiedBy>
  <cp:revision>16</cp:revision>
  <dcterms:created xsi:type="dcterms:W3CDTF">2016-10-28T11:03:46Z</dcterms:created>
  <dcterms:modified xsi:type="dcterms:W3CDTF">2016-10-28T17:19:04Z</dcterms:modified>
</cp:coreProperties>
</file>