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686" r:id="rId4"/>
  </p:sldMasterIdLst>
  <p:notesMasterIdLst>
    <p:notesMasterId r:id="rId35"/>
  </p:notesMasterIdLst>
  <p:handoutMasterIdLst>
    <p:handoutMasterId r:id="rId36"/>
  </p:handoutMasterIdLst>
  <p:sldIdLst>
    <p:sldId id="405" r:id="rId5"/>
    <p:sldId id="260" r:id="rId6"/>
    <p:sldId id="409" r:id="rId7"/>
    <p:sldId id="410" r:id="rId8"/>
    <p:sldId id="411" r:id="rId9"/>
    <p:sldId id="412" r:id="rId10"/>
    <p:sldId id="429" r:id="rId11"/>
    <p:sldId id="413" r:id="rId12"/>
    <p:sldId id="414" r:id="rId13"/>
    <p:sldId id="430" r:id="rId14"/>
    <p:sldId id="417" r:id="rId15"/>
    <p:sldId id="431" r:id="rId16"/>
    <p:sldId id="418" r:id="rId17"/>
    <p:sldId id="432" r:id="rId18"/>
    <p:sldId id="433" r:id="rId19"/>
    <p:sldId id="434" r:id="rId20"/>
    <p:sldId id="435" r:id="rId21"/>
    <p:sldId id="436" r:id="rId22"/>
    <p:sldId id="437" r:id="rId23"/>
    <p:sldId id="419" r:id="rId24"/>
    <p:sldId id="438" r:id="rId25"/>
    <p:sldId id="420" r:id="rId26"/>
    <p:sldId id="439" r:id="rId27"/>
    <p:sldId id="421" r:id="rId28"/>
    <p:sldId id="428" r:id="rId29"/>
    <p:sldId id="423" r:id="rId30"/>
    <p:sldId id="424" r:id="rId31"/>
    <p:sldId id="425" r:id="rId32"/>
    <p:sldId id="426" r:id="rId33"/>
    <p:sldId id="394" r:id="rId3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5AD"/>
    <a:srgbClr val="F79803"/>
    <a:srgbClr val="0000FF"/>
    <a:srgbClr val="0000EE"/>
    <a:srgbClr val="3D3D3D"/>
    <a:srgbClr val="DDEBF9"/>
    <a:srgbClr val="800000"/>
    <a:srgbClr val="808080"/>
    <a:srgbClr val="0F235E"/>
    <a:srgbClr val="578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3" autoAdjust="0"/>
    <p:restoredTop sz="89774" autoAdjust="0"/>
  </p:normalViewPr>
  <p:slideViewPr>
    <p:cSldViewPr snapToGrid="0">
      <p:cViewPr varScale="1">
        <p:scale>
          <a:sx n="104" d="100"/>
          <a:sy n="104" d="100"/>
        </p:scale>
        <p:origin x="512"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dirty="0"/>
          </a:p>
        </p:txBody>
      </p:sp>
      <p:sp>
        <p:nvSpPr>
          <p:cNvPr id="8195"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dirty="0"/>
          </a:p>
        </p:txBody>
      </p:sp>
      <p:sp>
        <p:nvSpPr>
          <p:cNvPr id="8196"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dirty="0"/>
          </a:p>
        </p:txBody>
      </p:sp>
      <p:sp>
        <p:nvSpPr>
          <p:cNvPr id="8197"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25EDBC2A-8580-4794-BF31-78E4BCD868CD}" type="slidenum">
              <a:rPr lang="en-US" altLang="en-US"/>
              <a:pPr/>
              <a:t>‹#›</a:t>
            </a:fld>
            <a:endParaRPr lang="en-US" altLang="en-US" dirty="0"/>
          </a:p>
        </p:txBody>
      </p:sp>
    </p:spTree>
    <p:extLst>
      <p:ext uri="{BB962C8B-B14F-4D97-AF65-F5344CB8AC3E}">
        <p14:creationId xmlns:p14="http://schemas.microsoft.com/office/powerpoint/2010/main" val="10979963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dirty="0"/>
          </a:p>
        </p:txBody>
      </p:sp>
      <p:sp>
        <p:nvSpPr>
          <p:cNvPr id="5123"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dirty="0"/>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dirty="0"/>
          </a:p>
        </p:txBody>
      </p:sp>
      <p:sp>
        <p:nvSpPr>
          <p:cNvPr id="5127" name="Rectangle 7"/>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BAB66FEF-1228-44DE-95C2-341AA9FCE6E7}" type="slidenum">
              <a:rPr lang="en-US" altLang="en-US"/>
              <a:pPr/>
              <a:t>‹#›</a:t>
            </a:fld>
            <a:endParaRPr lang="en-US" altLang="en-US" dirty="0"/>
          </a:p>
        </p:txBody>
      </p:sp>
    </p:spTree>
    <p:extLst>
      <p:ext uri="{BB962C8B-B14F-4D97-AF65-F5344CB8AC3E}">
        <p14:creationId xmlns:p14="http://schemas.microsoft.com/office/powerpoint/2010/main" val="7993405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a:t>
            </a:fld>
            <a:endParaRPr lang="en-US" altLang="en-US" dirty="0"/>
          </a:p>
        </p:txBody>
      </p:sp>
    </p:spTree>
    <p:extLst>
      <p:ext uri="{BB962C8B-B14F-4D97-AF65-F5344CB8AC3E}">
        <p14:creationId xmlns:p14="http://schemas.microsoft.com/office/powerpoint/2010/main" val="279773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11</a:t>
            </a:fld>
            <a:endParaRPr lang="en-US" altLang="en-US" dirty="0"/>
          </a:p>
        </p:txBody>
      </p:sp>
    </p:spTree>
    <p:extLst>
      <p:ext uri="{BB962C8B-B14F-4D97-AF65-F5344CB8AC3E}">
        <p14:creationId xmlns:p14="http://schemas.microsoft.com/office/powerpoint/2010/main" val="3561264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12</a:t>
            </a:fld>
            <a:endParaRPr lang="en-US" altLang="en-US" dirty="0"/>
          </a:p>
        </p:txBody>
      </p:sp>
    </p:spTree>
    <p:extLst>
      <p:ext uri="{BB962C8B-B14F-4D97-AF65-F5344CB8AC3E}">
        <p14:creationId xmlns:p14="http://schemas.microsoft.com/office/powerpoint/2010/main" val="299334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13</a:t>
            </a:fld>
            <a:endParaRPr lang="en-US" altLang="en-US" dirty="0"/>
          </a:p>
        </p:txBody>
      </p:sp>
    </p:spTree>
    <p:extLst>
      <p:ext uri="{BB962C8B-B14F-4D97-AF65-F5344CB8AC3E}">
        <p14:creationId xmlns:p14="http://schemas.microsoft.com/office/powerpoint/2010/main" val="386045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14</a:t>
            </a:fld>
            <a:endParaRPr lang="en-US" altLang="en-US" dirty="0"/>
          </a:p>
        </p:txBody>
      </p:sp>
    </p:spTree>
    <p:extLst>
      <p:ext uri="{BB962C8B-B14F-4D97-AF65-F5344CB8AC3E}">
        <p14:creationId xmlns:p14="http://schemas.microsoft.com/office/powerpoint/2010/main" val="155479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15</a:t>
            </a:fld>
            <a:endParaRPr lang="en-US" altLang="en-US" dirty="0"/>
          </a:p>
        </p:txBody>
      </p:sp>
    </p:spTree>
    <p:extLst>
      <p:ext uri="{BB962C8B-B14F-4D97-AF65-F5344CB8AC3E}">
        <p14:creationId xmlns:p14="http://schemas.microsoft.com/office/powerpoint/2010/main" val="184122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aseline="0" dirty="0"/>
              <a:t>Maximum flood levels (C) in and around New York City from compound surge and freshwater inputs from a single tropical cyclone event that resembles (but is not identical to) Hurricane Sandy of 2012. The event was downscaled from ERA-5 reanalyses. The track of the center of the synthetic storm is shown by the black curves in panels (A) and (B). The maximum wind speed experienced by all points during the event is contoured and panel (A) while the storm total rainfall is shown in (B). </a:t>
            </a:r>
          </a:p>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16</a:t>
            </a:fld>
            <a:endParaRPr lang="en-US" altLang="en-US" dirty="0"/>
          </a:p>
        </p:txBody>
      </p:sp>
    </p:spTree>
    <p:extLst>
      <p:ext uri="{BB962C8B-B14F-4D97-AF65-F5344CB8AC3E}">
        <p14:creationId xmlns:p14="http://schemas.microsoft.com/office/powerpoint/2010/main" val="360500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Impact of future TC climatology change and SLR on the risk of compound flooding in NYC. (A) Contribution of TC climatology change alone, and (B) contribution of both TC climatology change and SLR to the future risk of compound flooding. The results are based on the mean of compound flooding level (calculated for the depicted coastal area) in the current and future climates. Each line shows the results from synthetic TCs downscaled from each climate model in the current and future climates. The blue color represents the results for the current climate, orange color represents the middle of the century, and red color represents the end of the century. The gray dashed line shows the magnitude of compound flooding from Sandy (calculated from the Sandy-like event (\#1299) for the depicted area.</a:t>
            </a:r>
          </a:p>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17</a:t>
            </a:fld>
            <a:endParaRPr lang="en-US" altLang="en-US" dirty="0"/>
          </a:p>
        </p:txBody>
      </p:sp>
    </p:spTree>
    <p:extLst>
      <p:ext uri="{BB962C8B-B14F-4D97-AF65-F5344CB8AC3E}">
        <p14:creationId xmlns:p14="http://schemas.microsoft.com/office/powerpoint/2010/main" val="120970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18</a:t>
            </a:fld>
            <a:endParaRPr lang="en-US" altLang="en-US" dirty="0"/>
          </a:p>
        </p:txBody>
      </p:sp>
    </p:spTree>
    <p:extLst>
      <p:ext uri="{BB962C8B-B14F-4D97-AF65-F5344CB8AC3E}">
        <p14:creationId xmlns:p14="http://schemas.microsoft.com/office/powerpoint/2010/main" val="3580286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19</a:t>
            </a:fld>
            <a:endParaRPr lang="en-US" altLang="en-US" dirty="0"/>
          </a:p>
        </p:txBody>
      </p:sp>
    </p:spTree>
    <p:extLst>
      <p:ext uri="{BB962C8B-B14F-4D97-AF65-F5344CB8AC3E}">
        <p14:creationId xmlns:p14="http://schemas.microsoft.com/office/powerpoint/2010/main" val="3733642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20</a:t>
            </a:fld>
            <a:endParaRPr lang="en-US" altLang="en-US" dirty="0"/>
          </a:p>
        </p:txBody>
      </p:sp>
    </p:spTree>
    <p:extLst>
      <p:ext uri="{BB962C8B-B14F-4D97-AF65-F5344CB8AC3E}">
        <p14:creationId xmlns:p14="http://schemas.microsoft.com/office/powerpoint/2010/main" val="360727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3</a:t>
            </a:fld>
            <a:endParaRPr lang="en-US" altLang="en-US" dirty="0"/>
          </a:p>
        </p:txBody>
      </p:sp>
    </p:spTree>
    <p:extLst>
      <p:ext uri="{BB962C8B-B14F-4D97-AF65-F5344CB8AC3E}">
        <p14:creationId xmlns:p14="http://schemas.microsoft.com/office/powerpoint/2010/main" val="163035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21</a:t>
            </a:fld>
            <a:endParaRPr lang="en-US" altLang="en-US" dirty="0"/>
          </a:p>
        </p:txBody>
      </p:sp>
    </p:spTree>
    <p:extLst>
      <p:ext uri="{BB962C8B-B14F-4D97-AF65-F5344CB8AC3E}">
        <p14:creationId xmlns:p14="http://schemas.microsoft.com/office/powerpoint/2010/main" val="4165487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22</a:t>
            </a:fld>
            <a:endParaRPr lang="en-US" altLang="en-US" dirty="0"/>
          </a:p>
        </p:txBody>
      </p:sp>
    </p:spTree>
    <p:extLst>
      <p:ext uri="{BB962C8B-B14F-4D97-AF65-F5344CB8AC3E}">
        <p14:creationId xmlns:p14="http://schemas.microsoft.com/office/powerpoint/2010/main" val="12022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23</a:t>
            </a:fld>
            <a:endParaRPr lang="en-US" altLang="en-US" dirty="0"/>
          </a:p>
        </p:txBody>
      </p:sp>
    </p:spTree>
    <p:extLst>
      <p:ext uri="{BB962C8B-B14F-4D97-AF65-F5344CB8AC3E}">
        <p14:creationId xmlns:p14="http://schemas.microsoft.com/office/powerpoint/2010/main" val="3721417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24</a:t>
            </a:fld>
            <a:endParaRPr lang="en-US" altLang="en-US" dirty="0"/>
          </a:p>
        </p:txBody>
      </p:sp>
    </p:spTree>
    <p:extLst>
      <p:ext uri="{BB962C8B-B14F-4D97-AF65-F5344CB8AC3E}">
        <p14:creationId xmlns:p14="http://schemas.microsoft.com/office/powerpoint/2010/main" val="342579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26</a:t>
            </a:fld>
            <a:endParaRPr lang="en-US" altLang="en-US" dirty="0"/>
          </a:p>
        </p:txBody>
      </p:sp>
    </p:spTree>
    <p:extLst>
      <p:ext uri="{BB962C8B-B14F-4D97-AF65-F5344CB8AC3E}">
        <p14:creationId xmlns:p14="http://schemas.microsoft.com/office/powerpoint/2010/main" val="114315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27</a:t>
            </a:fld>
            <a:endParaRPr lang="en-US" altLang="en-US" dirty="0"/>
          </a:p>
        </p:txBody>
      </p:sp>
    </p:spTree>
    <p:extLst>
      <p:ext uri="{BB962C8B-B14F-4D97-AF65-F5344CB8AC3E}">
        <p14:creationId xmlns:p14="http://schemas.microsoft.com/office/powerpoint/2010/main" val="101663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28</a:t>
            </a:fld>
            <a:endParaRPr lang="en-US" altLang="en-US" dirty="0"/>
          </a:p>
        </p:txBody>
      </p:sp>
    </p:spTree>
    <p:extLst>
      <p:ext uri="{BB962C8B-B14F-4D97-AF65-F5344CB8AC3E}">
        <p14:creationId xmlns:p14="http://schemas.microsoft.com/office/powerpoint/2010/main" val="72728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29</a:t>
            </a:fld>
            <a:endParaRPr lang="en-US" altLang="en-US" dirty="0"/>
          </a:p>
        </p:txBody>
      </p:sp>
    </p:spTree>
    <p:extLst>
      <p:ext uri="{BB962C8B-B14F-4D97-AF65-F5344CB8AC3E}">
        <p14:creationId xmlns:p14="http://schemas.microsoft.com/office/powerpoint/2010/main" val="228821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4</a:t>
            </a:fld>
            <a:endParaRPr lang="en-US" altLang="en-US" dirty="0"/>
          </a:p>
        </p:txBody>
      </p:sp>
    </p:spTree>
    <p:extLst>
      <p:ext uri="{BB962C8B-B14F-4D97-AF65-F5344CB8AC3E}">
        <p14:creationId xmlns:p14="http://schemas.microsoft.com/office/powerpoint/2010/main" val="303107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5</a:t>
            </a:fld>
            <a:endParaRPr lang="en-US" altLang="en-US" dirty="0"/>
          </a:p>
        </p:txBody>
      </p:sp>
    </p:spTree>
    <p:extLst>
      <p:ext uri="{BB962C8B-B14F-4D97-AF65-F5344CB8AC3E}">
        <p14:creationId xmlns:p14="http://schemas.microsoft.com/office/powerpoint/2010/main" val="88844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6</a:t>
            </a:fld>
            <a:endParaRPr lang="en-US" altLang="en-US" dirty="0"/>
          </a:p>
        </p:txBody>
      </p:sp>
    </p:spTree>
    <p:extLst>
      <p:ext uri="{BB962C8B-B14F-4D97-AF65-F5344CB8AC3E}">
        <p14:creationId xmlns:p14="http://schemas.microsoft.com/office/powerpoint/2010/main" val="3549382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7</a:t>
            </a:fld>
            <a:endParaRPr lang="en-US" altLang="en-US" dirty="0"/>
          </a:p>
        </p:txBody>
      </p:sp>
    </p:spTree>
    <p:extLst>
      <p:ext uri="{BB962C8B-B14F-4D97-AF65-F5344CB8AC3E}">
        <p14:creationId xmlns:p14="http://schemas.microsoft.com/office/powerpoint/2010/main" val="206118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8</a:t>
            </a:fld>
            <a:endParaRPr lang="en-US" altLang="en-US" dirty="0"/>
          </a:p>
        </p:txBody>
      </p:sp>
    </p:spTree>
    <p:extLst>
      <p:ext uri="{BB962C8B-B14F-4D97-AF65-F5344CB8AC3E}">
        <p14:creationId xmlns:p14="http://schemas.microsoft.com/office/powerpoint/2010/main" val="189494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9</a:t>
            </a:fld>
            <a:endParaRPr lang="en-US" altLang="en-US" dirty="0"/>
          </a:p>
        </p:txBody>
      </p:sp>
    </p:spTree>
    <p:extLst>
      <p:ext uri="{BB962C8B-B14F-4D97-AF65-F5344CB8AC3E}">
        <p14:creationId xmlns:p14="http://schemas.microsoft.com/office/powerpoint/2010/main" val="84576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AB66FEF-1228-44DE-95C2-341AA9FCE6E7}" type="slidenum">
              <a:rPr lang="en-US" altLang="en-US" smtClean="0"/>
              <a:pPr/>
              <a:t>10</a:t>
            </a:fld>
            <a:endParaRPr lang="en-US" altLang="en-US" dirty="0"/>
          </a:p>
        </p:txBody>
      </p:sp>
    </p:spTree>
    <p:extLst>
      <p:ext uri="{BB962C8B-B14F-4D97-AF65-F5344CB8AC3E}">
        <p14:creationId xmlns:p14="http://schemas.microsoft.com/office/powerpoint/2010/main" val="70174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ksmirnova@indecon.com" TargetMode="External"/><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mailto:ksmirnova@indecon.com"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Blue ">
    <p:bg>
      <p:bgPr>
        <a:solidFill>
          <a:schemeClr val="tx2"/>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EB2DDF-F2DC-D54F-9025-A6691E524D72}"/>
              </a:ext>
              <a:ext uri="{C183D7F6-B498-43B3-948B-1728B52AA6E4}">
                <adec:decorative xmlns:adec="http://schemas.microsoft.com/office/drawing/2017/decorative" val="1"/>
              </a:ext>
            </a:extLst>
          </p:cNvPr>
          <p:cNvSpPr/>
          <p:nvPr userDrawn="1"/>
        </p:nvSpPr>
        <p:spPr bwMode="auto">
          <a:xfrm>
            <a:off x="-38100" y="-22225"/>
            <a:ext cx="2346162" cy="6886603"/>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106116"/>
              <a:gd name="connsiteY0" fmla="*/ 6878108 h 6878108"/>
              <a:gd name="connsiteX1" fmla="*/ 8467 w 3106116"/>
              <a:gd name="connsiteY1" fmla="*/ 0 h 6878108"/>
              <a:gd name="connsiteX2" fmla="*/ 3106116 w 3106116"/>
              <a:gd name="connsiteY2" fmla="*/ 16933 h 6878108"/>
              <a:gd name="connsiteX3" fmla="*/ 1391616 w 3106116"/>
              <a:gd name="connsiteY3" fmla="*/ 6874933 h 6878108"/>
              <a:gd name="connsiteX4" fmla="*/ 0 w 3106116"/>
              <a:gd name="connsiteY4" fmla="*/ 6878108 h 6878108"/>
              <a:gd name="connsiteX0" fmla="*/ 0 w 3110349"/>
              <a:gd name="connsiteY0" fmla="*/ 6878108 h 6878108"/>
              <a:gd name="connsiteX1" fmla="*/ 8467 w 3110349"/>
              <a:gd name="connsiteY1" fmla="*/ 0 h 6878108"/>
              <a:gd name="connsiteX2" fmla="*/ 3110349 w 3110349"/>
              <a:gd name="connsiteY2" fmla="*/ 4233 h 6878108"/>
              <a:gd name="connsiteX3" fmla="*/ 1391616 w 3110349"/>
              <a:gd name="connsiteY3" fmla="*/ 6874933 h 6878108"/>
              <a:gd name="connsiteX4" fmla="*/ 0 w 3110349"/>
              <a:gd name="connsiteY4" fmla="*/ 6878108 h 6878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349" h="6878108">
                <a:moveTo>
                  <a:pt x="0" y="6878108"/>
                </a:moveTo>
                <a:cubicBezTo>
                  <a:pt x="7056" y="4580819"/>
                  <a:pt x="1411" y="2297289"/>
                  <a:pt x="8467" y="0"/>
                </a:cubicBezTo>
                <a:lnTo>
                  <a:pt x="3110349" y="4233"/>
                </a:lnTo>
                <a:lnTo>
                  <a:pt x="1391616" y="6874933"/>
                </a:lnTo>
                <a:lnTo>
                  <a:pt x="0" y="6878108"/>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 uri="{C183D7F6-B498-43B3-948B-1728B52AA6E4}">
                <adec:decorative xmlns:adec="http://schemas.microsoft.com/office/drawing/2017/decorative" val="1"/>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1D6A0C71-71FD-5643-A7D6-1974AB84F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4081099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Icon Bullets - Blue">
    <p:spTree>
      <p:nvGrpSpPr>
        <p:cNvPr id="1" name=""/>
        <p:cNvGrpSpPr/>
        <p:nvPr/>
      </p:nvGrpSpPr>
      <p:grpSpPr>
        <a:xfrm>
          <a:off x="0" y="0"/>
          <a:ext cx="0" cy="0"/>
          <a:chOff x="0" y="0"/>
          <a:chExt cx="0" cy="0"/>
        </a:xfrm>
      </p:grpSpPr>
      <p:sp>
        <p:nvSpPr>
          <p:cNvPr id="10" name="Parallelogram 16">
            <a:extLst>
              <a:ext uri="{FF2B5EF4-FFF2-40B4-BE49-F238E27FC236}">
                <a16:creationId xmlns:a16="http://schemas.microsoft.com/office/drawing/2014/main" id="{4353B4C4-92E9-4142-843B-2588F2902D78}"/>
              </a:ext>
              <a:ext uri="{C183D7F6-B498-43B3-948B-1728B52AA6E4}">
                <adec:decorative xmlns:adec="http://schemas.microsoft.com/office/drawing/2017/decorative" val="1"/>
              </a:ext>
            </a:extLst>
          </p:cNvPr>
          <p:cNvSpPr/>
          <p:nvPr userDrawn="1"/>
        </p:nvSpPr>
        <p:spPr bwMode="auto">
          <a:xfrm>
            <a:off x="8268714" y="1066800"/>
            <a:ext cx="875288" cy="5791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gs>
              <a:gs pos="100000">
                <a:schemeClr val="bg1"/>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 name="Title 1"/>
          <p:cNvSpPr>
            <a:spLocks noGrp="1"/>
          </p:cNvSpPr>
          <p:nvPr>
            <p:ph type="title"/>
          </p:nvPr>
        </p:nvSpPr>
        <p:spPr>
          <a:xfrm>
            <a:off x="1714500" y="685800"/>
            <a:ext cx="6915150" cy="1295400"/>
          </a:xfrm>
          <a:prstGeom prst="rect">
            <a:avLst/>
          </a:prstGeom>
        </p:spPr>
        <p:txBody>
          <a:bodyPr anchor="ctr" anchorCtr="0"/>
          <a:lstStyle>
            <a:lvl1pPr>
              <a:defRPr sz="2400">
                <a:latin typeface="+mj-lt"/>
              </a:defRPr>
            </a:lvl1pPr>
          </a:lstStyle>
          <a:p>
            <a:r>
              <a:rPr lang="en-US" dirty="0"/>
              <a:t>Click to edit Master title style</a:t>
            </a:r>
          </a:p>
        </p:txBody>
      </p:sp>
      <p:sp>
        <p:nvSpPr>
          <p:cNvPr id="3" name="Content Placeholder 2"/>
          <p:cNvSpPr>
            <a:spLocks noGrp="1"/>
          </p:cNvSpPr>
          <p:nvPr>
            <p:ph idx="1" hasCustomPrompt="1"/>
          </p:nvPr>
        </p:nvSpPr>
        <p:spPr>
          <a:xfrm>
            <a:off x="1841716" y="2057400"/>
            <a:ext cx="6787934" cy="4114800"/>
          </a:xfrm>
          <a:prstGeom prst="rect">
            <a:avLst/>
          </a:prstGeom>
        </p:spPr>
        <p:txBody>
          <a:bodyPr/>
          <a:lstStyle>
            <a:lvl1pPr>
              <a:spcAft>
                <a:spcPts val="1350"/>
              </a:spcAft>
              <a:buClr>
                <a:schemeClr val="bg1">
                  <a:lumMod val="85000"/>
                </a:schemeClr>
              </a:buClr>
              <a:buSzPct val="120000"/>
              <a:defRPr/>
            </a:lvl1pPr>
            <a:lvl2pPr>
              <a:spcAft>
                <a:spcPts val="1350"/>
              </a:spcAft>
              <a:buClr>
                <a:schemeClr val="bg1">
                  <a:lumMod val="85000"/>
                </a:schemeClr>
              </a:buClr>
              <a:buSzPct val="120000"/>
              <a:defRPr/>
            </a:lvl2pPr>
            <a:lvl3pPr>
              <a:spcAft>
                <a:spcPts val="1350"/>
              </a:spcAft>
              <a:buClr>
                <a:schemeClr val="bg1">
                  <a:lumMod val="85000"/>
                </a:schemeClr>
              </a:buClr>
              <a:buSzPct val="120000"/>
              <a:defRPr/>
            </a:lvl3pPr>
            <a:lvl4pPr>
              <a:spcAft>
                <a:spcPts val="1350"/>
              </a:spcAft>
              <a:buClr>
                <a:schemeClr val="bg1">
                  <a:lumMod val="85000"/>
                </a:schemeClr>
              </a:buClr>
              <a:buSzPct val="120000"/>
              <a:defRPr/>
            </a:lvl4pPr>
            <a:lvl5pPr>
              <a:spcAft>
                <a:spcPts val="1350"/>
              </a:spcAft>
              <a:buClr>
                <a:schemeClr val="bg1">
                  <a:lumMod val="85000"/>
                </a:schemeClr>
              </a:buClr>
              <a:buSzPct val="120000"/>
              <a:defRPr/>
            </a:lvl5pPr>
          </a:lstStyle>
          <a:p>
            <a:pPr lvl="0"/>
            <a:r>
              <a:rPr lang="en-US" dirty="0"/>
              <a:t>Click to edit Master text styles. Copy and paste your selected bullet over the gray bullets to customize this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arallelogram 2">
            <a:extLst>
              <a:ext uri="{FF2B5EF4-FFF2-40B4-BE49-F238E27FC236}">
                <a16:creationId xmlns:a16="http://schemas.microsoft.com/office/drawing/2014/main" id="{C79105E0-9523-E540-9A78-25BE36DBCD41}"/>
              </a:ext>
              <a:ext uri="{C183D7F6-B498-43B3-948B-1728B52AA6E4}">
                <adec:decorative xmlns:adec="http://schemas.microsoft.com/office/drawing/2017/decorative" val="1"/>
              </a:ext>
            </a:extLst>
          </p:cNvPr>
          <p:cNvSpPr/>
          <p:nvPr userDrawn="1"/>
        </p:nvSpPr>
        <p:spPr bwMode="auto">
          <a:xfrm rot="10800000" flipH="1" flipV="1">
            <a:off x="-67375" y="-77002"/>
            <a:ext cx="1744898" cy="7005025"/>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051082"/>
              <a:gd name="connsiteY0" fmla="*/ 6858000 h 6858000"/>
              <a:gd name="connsiteX1" fmla="*/ 1182159 w 3051082"/>
              <a:gd name="connsiteY1" fmla="*/ 225955 h 6858000"/>
              <a:gd name="connsiteX2" fmla="*/ 3051082 w 3051082"/>
              <a:gd name="connsiteY2" fmla="*/ 0 h 6858000"/>
              <a:gd name="connsiteX3" fmla="*/ 1336582 w 3051082"/>
              <a:gd name="connsiteY3" fmla="*/ 6858000 h 6858000"/>
              <a:gd name="connsiteX4" fmla="*/ 0 w 3051082"/>
              <a:gd name="connsiteY4" fmla="*/ 6858000 h 6858000"/>
              <a:gd name="connsiteX0" fmla="*/ 0 w 3051082"/>
              <a:gd name="connsiteY0" fmla="*/ 6860646 h 6860646"/>
              <a:gd name="connsiteX1" fmla="*/ 824971 w 3051082"/>
              <a:gd name="connsiteY1" fmla="*/ 0 h 6860646"/>
              <a:gd name="connsiteX2" fmla="*/ 3051082 w 3051082"/>
              <a:gd name="connsiteY2" fmla="*/ 2646 h 6860646"/>
              <a:gd name="connsiteX3" fmla="*/ 1336582 w 3051082"/>
              <a:gd name="connsiteY3" fmla="*/ 6860646 h 6860646"/>
              <a:gd name="connsiteX4" fmla="*/ 0 w 3051082"/>
              <a:gd name="connsiteY4" fmla="*/ 6860646 h 6860646"/>
              <a:gd name="connsiteX0" fmla="*/ 261013 w 2226245"/>
              <a:gd name="connsiteY0" fmla="*/ 5717646 h 6860646"/>
              <a:gd name="connsiteX1" fmla="*/ 134 w 2226245"/>
              <a:gd name="connsiteY1" fmla="*/ 0 h 6860646"/>
              <a:gd name="connsiteX2" fmla="*/ 2226245 w 2226245"/>
              <a:gd name="connsiteY2" fmla="*/ 2646 h 6860646"/>
              <a:gd name="connsiteX3" fmla="*/ 511745 w 2226245"/>
              <a:gd name="connsiteY3" fmla="*/ 6860646 h 6860646"/>
              <a:gd name="connsiteX4" fmla="*/ 261013 w 2226245"/>
              <a:gd name="connsiteY4" fmla="*/ 5717646 h 6860646"/>
              <a:gd name="connsiteX0" fmla="*/ 0 w 2236695"/>
              <a:gd name="connsiteY0" fmla="*/ 6846359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46359 h 6860646"/>
              <a:gd name="connsiteX0" fmla="*/ 0 w 2236695"/>
              <a:gd name="connsiteY0" fmla="*/ 6860646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60646 h 6860646"/>
              <a:gd name="connsiteX0" fmla="*/ 66857 w 2303552"/>
              <a:gd name="connsiteY0" fmla="*/ 6937648 h 6937648"/>
              <a:gd name="connsiteX1" fmla="*/ 438 w 2303552"/>
              <a:gd name="connsiteY1" fmla="*/ 0 h 6937648"/>
              <a:gd name="connsiteX2" fmla="*/ 2303552 w 2303552"/>
              <a:gd name="connsiteY2" fmla="*/ 79648 h 6937648"/>
              <a:gd name="connsiteX3" fmla="*/ 589052 w 2303552"/>
              <a:gd name="connsiteY3" fmla="*/ 6937648 h 6937648"/>
              <a:gd name="connsiteX4" fmla="*/ 66857 w 2303552"/>
              <a:gd name="connsiteY4" fmla="*/ 6937648 h 6937648"/>
              <a:gd name="connsiteX0" fmla="*/ 0 w 2326531"/>
              <a:gd name="connsiteY0" fmla="*/ 7005025 h 7005025"/>
              <a:gd name="connsiteX1" fmla="*/ 23417 w 2326531"/>
              <a:gd name="connsiteY1" fmla="*/ 0 h 7005025"/>
              <a:gd name="connsiteX2" fmla="*/ 2326531 w 2326531"/>
              <a:gd name="connsiteY2" fmla="*/ 79648 h 7005025"/>
              <a:gd name="connsiteX3" fmla="*/ 612031 w 2326531"/>
              <a:gd name="connsiteY3" fmla="*/ 6937648 h 7005025"/>
              <a:gd name="connsiteX4" fmla="*/ 0 w 2326531"/>
              <a:gd name="connsiteY4" fmla="*/ 7005025 h 700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31" h="7005025">
                <a:moveTo>
                  <a:pt x="0" y="7005025"/>
                </a:moveTo>
                <a:cubicBezTo>
                  <a:pt x="7056" y="4707736"/>
                  <a:pt x="16361" y="2297289"/>
                  <a:pt x="23417" y="0"/>
                </a:cubicBezTo>
                <a:lnTo>
                  <a:pt x="2326531" y="79648"/>
                </a:lnTo>
                <a:lnTo>
                  <a:pt x="612031" y="6937648"/>
                </a:lnTo>
                <a:lnTo>
                  <a:pt x="0" y="7005025"/>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2" name="Parallelogram 14">
            <a:extLst>
              <a:ext uri="{FF2B5EF4-FFF2-40B4-BE49-F238E27FC236}">
                <a16:creationId xmlns:a16="http://schemas.microsoft.com/office/drawing/2014/main" id="{F7FCB037-C7AA-1845-B473-D599AFE737F7}"/>
              </a:ext>
              <a:ext uri="{C183D7F6-B498-43B3-948B-1728B52AA6E4}">
                <adec:decorative xmlns:adec="http://schemas.microsoft.com/office/drawing/2017/decorative" val="1"/>
              </a:ext>
            </a:extLst>
          </p:cNvPr>
          <p:cNvSpPr/>
          <p:nvPr userDrawn="1"/>
        </p:nvSpPr>
        <p:spPr bwMode="auto">
          <a:xfrm>
            <a:off x="171451"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Rectangle 16">
            <a:extLst>
              <a:ext uri="{FF2B5EF4-FFF2-40B4-BE49-F238E27FC236}">
                <a16:creationId xmlns:a16="http://schemas.microsoft.com/office/drawing/2014/main" id="{CEB0233F-A7C0-7645-B694-A9E41534CD77}"/>
              </a:ext>
            </a:extLst>
          </p:cNvPr>
          <p:cNvSpPr>
            <a:spLocks noGrp="1" noChangeArrowheads="1"/>
          </p:cNvSpPr>
          <p:nvPr>
            <p:ph type="sldNum" sz="quarter" idx="4"/>
          </p:nvPr>
        </p:nvSpPr>
        <p:spPr bwMode="auto">
          <a:xfrm>
            <a:off x="6896100" y="6477000"/>
            <a:ext cx="1733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750" smtClean="0">
                <a:solidFill>
                  <a:schemeClr val="tx2"/>
                </a:solidFill>
                <a:latin typeface="+mn-lt"/>
              </a:defRPr>
            </a:lvl1pPr>
          </a:lstStyle>
          <a:p>
            <a:pPr>
              <a:defRPr/>
            </a:pPr>
            <a:fld id="{A1206D4F-1CDD-477C-8378-750CB128E8AE}" type="slidenum">
              <a:rPr lang="en-US" altLang="en-US" smtClean="0"/>
              <a:pPr>
                <a:defRPr/>
              </a:pPr>
              <a:t>‹#›</a:t>
            </a:fld>
            <a:endParaRPr lang="en-US" altLang="en-US" dirty="0"/>
          </a:p>
        </p:txBody>
      </p:sp>
      <p:pic>
        <p:nvPicPr>
          <p:cNvPr id="17" name="Picture 16" descr="IEc logo">
            <a:extLst>
              <a:ext uri="{FF2B5EF4-FFF2-40B4-BE49-F238E27FC236}">
                <a16:creationId xmlns:a16="http://schemas.microsoft.com/office/drawing/2014/main" id="{3E3C7DCC-F383-B24F-A04F-EE3FAD1B5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87" y="304800"/>
            <a:ext cx="774700" cy="558800"/>
          </a:xfrm>
          <a:prstGeom prst="rect">
            <a:avLst/>
          </a:prstGeom>
        </p:spPr>
      </p:pic>
      <p:sp>
        <p:nvSpPr>
          <p:cNvPr id="4" name="Footer Placeholder 1">
            <a:extLst>
              <a:ext uri="{FF2B5EF4-FFF2-40B4-BE49-F238E27FC236}">
                <a16:creationId xmlns:a16="http://schemas.microsoft.com/office/drawing/2014/main" id="{88351008-291C-0E37-A13D-EDB816AC2430}"/>
              </a:ext>
            </a:extLst>
          </p:cNvPr>
          <p:cNvSpPr>
            <a:spLocks noGrp="1"/>
          </p:cNvSpPr>
          <p:nvPr>
            <p:ph type="ftr" sz="quarter" idx="3"/>
          </p:nvPr>
        </p:nvSpPr>
        <p:spPr>
          <a:xfrm>
            <a:off x="1714500" y="6466417"/>
            <a:ext cx="44577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dirty="0"/>
              <a:t>Use Insert &gt; Header and Footer to edit this footer</a:t>
            </a:r>
          </a:p>
        </p:txBody>
      </p:sp>
    </p:spTree>
    <p:extLst>
      <p:ext uri="{BB962C8B-B14F-4D97-AF65-F5344CB8AC3E}">
        <p14:creationId xmlns:p14="http://schemas.microsoft.com/office/powerpoint/2010/main" val="396639377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0" name="Parallelogram 16">
            <a:extLst>
              <a:ext uri="{FF2B5EF4-FFF2-40B4-BE49-F238E27FC236}">
                <a16:creationId xmlns:a16="http://schemas.microsoft.com/office/drawing/2014/main" id="{4353B4C4-92E9-4142-843B-2588F2902D78}"/>
              </a:ext>
              <a:ext uri="{C183D7F6-B498-43B3-948B-1728B52AA6E4}">
                <adec:decorative xmlns:adec="http://schemas.microsoft.com/office/drawing/2017/decorative" val="1"/>
              </a:ext>
            </a:extLst>
          </p:cNvPr>
          <p:cNvSpPr/>
          <p:nvPr userDrawn="1"/>
        </p:nvSpPr>
        <p:spPr bwMode="auto">
          <a:xfrm>
            <a:off x="8268714" y="1066800"/>
            <a:ext cx="875288" cy="5791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gs>
              <a:gs pos="100000">
                <a:schemeClr val="bg1"/>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 name="Title 1"/>
          <p:cNvSpPr>
            <a:spLocks noGrp="1"/>
          </p:cNvSpPr>
          <p:nvPr>
            <p:ph type="title"/>
          </p:nvPr>
        </p:nvSpPr>
        <p:spPr>
          <a:xfrm>
            <a:off x="1714500" y="685800"/>
            <a:ext cx="6915150" cy="1295400"/>
          </a:xfrm>
          <a:prstGeom prst="rect">
            <a:avLst/>
          </a:prstGeom>
        </p:spPr>
        <p:txBody>
          <a:bodyPr anchor="ctr" anchorCtr="0"/>
          <a:lstStyle>
            <a:lvl1pPr>
              <a:defRPr sz="2400">
                <a:latin typeface="+mj-lt"/>
              </a:defRPr>
            </a:lvl1pPr>
          </a:lstStyle>
          <a:p>
            <a:r>
              <a:rPr lang="en-US" dirty="0"/>
              <a:t>Click to edit Master title style</a:t>
            </a:r>
          </a:p>
        </p:txBody>
      </p:sp>
      <p:sp>
        <p:nvSpPr>
          <p:cNvPr id="11" name="Parallelogram 2">
            <a:extLst>
              <a:ext uri="{FF2B5EF4-FFF2-40B4-BE49-F238E27FC236}">
                <a16:creationId xmlns:a16="http://schemas.microsoft.com/office/drawing/2014/main" id="{C79105E0-9523-E540-9A78-25BE36DBCD41}"/>
              </a:ext>
              <a:ext uri="{C183D7F6-B498-43B3-948B-1728B52AA6E4}">
                <adec:decorative xmlns:adec="http://schemas.microsoft.com/office/drawing/2017/decorative" val="1"/>
              </a:ext>
            </a:extLst>
          </p:cNvPr>
          <p:cNvSpPr/>
          <p:nvPr userDrawn="1"/>
        </p:nvSpPr>
        <p:spPr bwMode="auto">
          <a:xfrm rot="10800000" flipH="1" flipV="1">
            <a:off x="-67375" y="-77002"/>
            <a:ext cx="1744898" cy="7005025"/>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051082"/>
              <a:gd name="connsiteY0" fmla="*/ 6858000 h 6858000"/>
              <a:gd name="connsiteX1" fmla="*/ 1182159 w 3051082"/>
              <a:gd name="connsiteY1" fmla="*/ 225955 h 6858000"/>
              <a:gd name="connsiteX2" fmla="*/ 3051082 w 3051082"/>
              <a:gd name="connsiteY2" fmla="*/ 0 h 6858000"/>
              <a:gd name="connsiteX3" fmla="*/ 1336582 w 3051082"/>
              <a:gd name="connsiteY3" fmla="*/ 6858000 h 6858000"/>
              <a:gd name="connsiteX4" fmla="*/ 0 w 3051082"/>
              <a:gd name="connsiteY4" fmla="*/ 6858000 h 6858000"/>
              <a:gd name="connsiteX0" fmla="*/ 0 w 3051082"/>
              <a:gd name="connsiteY0" fmla="*/ 6860646 h 6860646"/>
              <a:gd name="connsiteX1" fmla="*/ 824971 w 3051082"/>
              <a:gd name="connsiteY1" fmla="*/ 0 h 6860646"/>
              <a:gd name="connsiteX2" fmla="*/ 3051082 w 3051082"/>
              <a:gd name="connsiteY2" fmla="*/ 2646 h 6860646"/>
              <a:gd name="connsiteX3" fmla="*/ 1336582 w 3051082"/>
              <a:gd name="connsiteY3" fmla="*/ 6860646 h 6860646"/>
              <a:gd name="connsiteX4" fmla="*/ 0 w 3051082"/>
              <a:gd name="connsiteY4" fmla="*/ 6860646 h 6860646"/>
              <a:gd name="connsiteX0" fmla="*/ 261013 w 2226245"/>
              <a:gd name="connsiteY0" fmla="*/ 5717646 h 6860646"/>
              <a:gd name="connsiteX1" fmla="*/ 134 w 2226245"/>
              <a:gd name="connsiteY1" fmla="*/ 0 h 6860646"/>
              <a:gd name="connsiteX2" fmla="*/ 2226245 w 2226245"/>
              <a:gd name="connsiteY2" fmla="*/ 2646 h 6860646"/>
              <a:gd name="connsiteX3" fmla="*/ 511745 w 2226245"/>
              <a:gd name="connsiteY3" fmla="*/ 6860646 h 6860646"/>
              <a:gd name="connsiteX4" fmla="*/ 261013 w 2226245"/>
              <a:gd name="connsiteY4" fmla="*/ 5717646 h 6860646"/>
              <a:gd name="connsiteX0" fmla="*/ 0 w 2236695"/>
              <a:gd name="connsiteY0" fmla="*/ 6846359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46359 h 6860646"/>
              <a:gd name="connsiteX0" fmla="*/ 0 w 2236695"/>
              <a:gd name="connsiteY0" fmla="*/ 6860646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60646 h 6860646"/>
              <a:gd name="connsiteX0" fmla="*/ 66857 w 2303552"/>
              <a:gd name="connsiteY0" fmla="*/ 6937648 h 6937648"/>
              <a:gd name="connsiteX1" fmla="*/ 438 w 2303552"/>
              <a:gd name="connsiteY1" fmla="*/ 0 h 6937648"/>
              <a:gd name="connsiteX2" fmla="*/ 2303552 w 2303552"/>
              <a:gd name="connsiteY2" fmla="*/ 79648 h 6937648"/>
              <a:gd name="connsiteX3" fmla="*/ 589052 w 2303552"/>
              <a:gd name="connsiteY3" fmla="*/ 6937648 h 6937648"/>
              <a:gd name="connsiteX4" fmla="*/ 66857 w 2303552"/>
              <a:gd name="connsiteY4" fmla="*/ 6937648 h 6937648"/>
              <a:gd name="connsiteX0" fmla="*/ 0 w 2326531"/>
              <a:gd name="connsiteY0" fmla="*/ 7005025 h 7005025"/>
              <a:gd name="connsiteX1" fmla="*/ 23417 w 2326531"/>
              <a:gd name="connsiteY1" fmla="*/ 0 h 7005025"/>
              <a:gd name="connsiteX2" fmla="*/ 2326531 w 2326531"/>
              <a:gd name="connsiteY2" fmla="*/ 79648 h 7005025"/>
              <a:gd name="connsiteX3" fmla="*/ 612031 w 2326531"/>
              <a:gd name="connsiteY3" fmla="*/ 6937648 h 7005025"/>
              <a:gd name="connsiteX4" fmla="*/ 0 w 2326531"/>
              <a:gd name="connsiteY4" fmla="*/ 7005025 h 700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31" h="7005025">
                <a:moveTo>
                  <a:pt x="0" y="7005025"/>
                </a:moveTo>
                <a:cubicBezTo>
                  <a:pt x="7056" y="4707736"/>
                  <a:pt x="16361" y="2297289"/>
                  <a:pt x="23417" y="0"/>
                </a:cubicBezTo>
                <a:lnTo>
                  <a:pt x="2326531" y="79648"/>
                </a:lnTo>
                <a:lnTo>
                  <a:pt x="612031" y="6937648"/>
                </a:lnTo>
                <a:lnTo>
                  <a:pt x="0" y="7005025"/>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2" name="Parallelogram 14">
            <a:extLst>
              <a:ext uri="{FF2B5EF4-FFF2-40B4-BE49-F238E27FC236}">
                <a16:creationId xmlns:a16="http://schemas.microsoft.com/office/drawing/2014/main" id="{F7FCB037-C7AA-1845-B473-D599AFE737F7}"/>
              </a:ext>
              <a:ext uri="{C183D7F6-B498-43B3-948B-1728B52AA6E4}">
                <adec:decorative xmlns:adec="http://schemas.microsoft.com/office/drawing/2017/decorative" val="1"/>
              </a:ext>
            </a:extLst>
          </p:cNvPr>
          <p:cNvSpPr/>
          <p:nvPr userDrawn="1"/>
        </p:nvSpPr>
        <p:spPr bwMode="auto">
          <a:xfrm>
            <a:off x="171451"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Rectangle 16">
            <a:extLst>
              <a:ext uri="{FF2B5EF4-FFF2-40B4-BE49-F238E27FC236}">
                <a16:creationId xmlns:a16="http://schemas.microsoft.com/office/drawing/2014/main" id="{CEB0233F-A7C0-7645-B694-A9E41534CD77}"/>
              </a:ext>
            </a:extLst>
          </p:cNvPr>
          <p:cNvSpPr>
            <a:spLocks noGrp="1" noChangeArrowheads="1"/>
          </p:cNvSpPr>
          <p:nvPr>
            <p:ph type="sldNum" sz="quarter" idx="4"/>
          </p:nvPr>
        </p:nvSpPr>
        <p:spPr bwMode="auto">
          <a:xfrm>
            <a:off x="6896100" y="6477000"/>
            <a:ext cx="1733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750" smtClean="0">
                <a:solidFill>
                  <a:schemeClr val="tx2"/>
                </a:solidFill>
                <a:latin typeface="+mn-lt"/>
              </a:defRPr>
            </a:lvl1pPr>
          </a:lstStyle>
          <a:p>
            <a:pPr>
              <a:defRPr/>
            </a:pPr>
            <a:fld id="{A1206D4F-1CDD-477C-8378-750CB128E8AE}" type="slidenum">
              <a:rPr lang="en-US" altLang="en-US" smtClean="0"/>
              <a:pPr>
                <a:defRPr/>
              </a:pPr>
              <a:t>‹#›</a:t>
            </a:fld>
            <a:endParaRPr lang="en-US" altLang="en-US" dirty="0"/>
          </a:p>
        </p:txBody>
      </p:sp>
      <p:pic>
        <p:nvPicPr>
          <p:cNvPr id="17" name="Picture 16" descr="IEc logo">
            <a:extLst>
              <a:ext uri="{FF2B5EF4-FFF2-40B4-BE49-F238E27FC236}">
                <a16:creationId xmlns:a16="http://schemas.microsoft.com/office/drawing/2014/main" id="{3E3C7DCC-F383-B24F-A04F-EE3FAD1B5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87" y="304800"/>
            <a:ext cx="774700" cy="558800"/>
          </a:xfrm>
          <a:prstGeom prst="rect">
            <a:avLst/>
          </a:prstGeom>
        </p:spPr>
      </p:pic>
      <p:sp>
        <p:nvSpPr>
          <p:cNvPr id="3" name="Footer Placeholder 1">
            <a:extLst>
              <a:ext uri="{FF2B5EF4-FFF2-40B4-BE49-F238E27FC236}">
                <a16:creationId xmlns:a16="http://schemas.microsoft.com/office/drawing/2014/main" id="{3B1C53C7-C981-1E16-BD3F-48F7429690BA}"/>
              </a:ext>
            </a:extLst>
          </p:cNvPr>
          <p:cNvSpPr>
            <a:spLocks noGrp="1"/>
          </p:cNvSpPr>
          <p:nvPr>
            <p:ph type="ftr" sz="quarter" idx="3"/>
          </p:nvPr>
        </p:nvSpPr>
        <p:spPr>
          <a:xfrm>
            <a:off x="1714500" y="6466417"/>
            <a:ext cx="44577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dirty="0"/>
              <a:t>Use Insert &gt; Header and Footer to edit this footer</a:t>
            </a:r>
          </a:p>
        </p:txBody>
      </p:sp>
    </p:spTree>
    <p:extLst>
      <p:ext uri="{BB962C8B-B14F-4D97-AF65-F5344CB8AC3E}">
        <p14:creationId xmlns:p14="http://schemas.microsoft.com/office/powerpoint/2010/main" val="367017165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072A80-E144-5C4C-A77D-354AC868B52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0765" y="3666706"/>
            <a:ext cx="381000" cy="381000"/>
          </a:xfrm>
          <a:prstGeom prst="rect">
            <a:avLst/>
          </a:prstGeom>
        </p:spPr>
      </p:pic>
      <p:pic>
        <p:nvPicPr>
          <p:cNvPr id="7" name="Picture 6">
            <a:extLst>
              <a:ext uri="{FF2B5EF4-FFF2-40B4-BE49-F238E27FC236}">
                <a16:creationId xmlns:a16="http://schemas.microsoft.com/office/drawing/2014/main" id="{0FB7FB1C-F2EE-D64C-AC24-12DA902C88C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0766" y="3124202"/>
            <a:ext cx="381000" cy="381000"/>
          </a:xfrm>
          <a:prstGeom prst="rect">
            <a:avLst/>
          </a:prstGeom>
        </p:spPr>
      </p:pic>
      <p:pic>
        <p:nvPicPr>
          <p:cNvPr id="9" name="Picture 8">
            <a:extLst>
              <a:ext uri="{FF2B5EF4-FFF2-40B4-BE49-F238E27FC236}">
                <a16:creationId xmlns:a16="http://schemas.microsoft.com/office/drawing/2014/main" id="{22B7658D-CA3B-A248-B2EF-65CAFB3EFE1E}"/>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0766" y="4215070"/>
            <a:ext cx="381000" cy="381000"/>
          </a:xfrm>
          <a:prstGeom prst="rect">
            <a:avLst/>
          </a:prstGeom>
        </p:spPr>
      </p:pic>
      <p:sp>
        <p:nvSpPr>
          <p:cNvPr id="2" name="TextBox 1">
            <a:extLst>
              <a:ext uri="{FF2B5EF4-FFF2-40B4-BE49-F238E27FC236}">
                <a16:creationId xmlns:a16="http://schemas.microsoft.com/office/drawing/2014/main" id="{59D1BB9A-D6CF-FA41-B68A-B126A429A019}"/>
              </a:ext>
            </a:extLst>
          </p:cNvPr>
          <p:cNvSpPr txBox="1"/>
          <p:nvPr userDrawn="1"/>
        </p:nvSpPr>
        <p:spPr>
          <a:xfrm>
            <a:off x="1600199" y="1600202"/>
            <a:ext cx="5943600" cy="923330"/>
          </a:xfrm>
          <a:prstGeom prst="rect">
            <a:avLst/>
          </a:prstGeom>
          <a:noFill/>
        </p:spPr>
        <p:txBody>
          <a:bodyPr wrap="square" rtlCol="0">
            <a:spAutoFit/>
          </a:bodyPr>
          <a:lstStyle/>
          <a:p>
            <a:pPr algn="ctr"/>
            <a:r>
              <a:rPr lang="en-US" sz="1350" dirty="0">
                <a:solidFill>
                  <a:schemeClr val="accent3"/>
                </a:solidFill>
                <a:latin typeface="+mj-lt"/>
              </a:rPr>
              <a:t>Copy the bullet of your choice then paste it over the top of the square gray bullets in a slide you have built using one of the two “Title and Icon Bullet” slide layouts from the Master slide collection. Repeat for as many bulleted items as are in your list.</a:t>
            </a:r>
          </a:p>
        </p:txBody>
      </p:sp>
      <p:pic>
        <p:nvPicPr>
          <p:cNvPr id="13" name="Picture 12">
            <a:extLst>
              <a:ext uri="{FF2B5EF4-FFF2-40B4-BE49-F238E27FC236}">
                <a16:creationId xmlns:a16="http://schemas.microsoft.com/office/drawing/2014/main" id="{A8CCA456-D5F2-E04C-BCF6-5A45EE73B9CF}"/>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430316" y="3672567"/>
            <a:ext cx="381000" cy="381000"/>
          </a:xfrm>
          <a:prstGeom prst="rect">
            <a:avLst/>
          </a:prstGeom>
        </p:spPr>
      </p:pic>
      <p:pic>
        <p:nvPicPr>
          <p:cNvPr id="15" name="Picture 14">
            <a:extLst>
              <a:ext uri="{FF2B5EF4-FFF2-40B4-BE49-F238E27FC236}">
                <a16:creationId xmlns:a16="http://schemas.microsoft.com/office/drawing/2014/main" id="{45D0B359-90A2-8345-A175-7FE3D6689931}"/>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0314" y="3124202"/>
            <a:ext cx="381000" cy="381000"/>
          </a:xfrm>
          <a:prstGeom prst="rect">
            <a:avLst/>
          </a:prstGeom>
        </p:spPr>
      </p:pic>
      <p:pic>
        <p:nvPicPr>
          <p:cNvPr id="17" name="Picture 16">
            <a:extLst>
              <a:ext uri="{FF2B5EF4-FFF2-40B4-BE49-F238E27FC236}">
                <a16:creationId xmlns:a16="http://schemas.microsoft.com/office/drawing/2014/main" id="{BC70227F-CCFD-0C49-97C8-CCB169B8FB74}"/>
              </a:ext>
              <a:ext uri="{C183D7F6-B498-43B3-948B-1728B52AA6E4}">
                <adec:decorative xmlns:adec="http://schemas.microsoft.com/office/drawing/2017/decorative" val="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430314" y="4233654"/>
            <a:ext cx="381000" cy="381000"/>
          </a:xfrm>
          <a:prstGeom prst="rect">
            <a:avLst/>
          </a:prstGeom>
        </p:spPr>
      </p:pic>
      <p:pic>
        <p:nvPicPr>
          <p:cNvPr id="19" name="Picture 18">
            <a:extLst>
              <a:ext uri="{FF2B5EF4-FFF2-40B4-BE49-F238E27FC236}">
                <a16:creationId xmlns:a16="http://schemas.microsoft.com/office/drawing/2014/main" id="{31AD375B-1100-B542-B3B0-69848CB73D65}"/>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015467" y="3666705"/>
            <a:ext cx="381000" cy="381000"/>
          </a:xfrm>
          <a:prstGeom prst="rect">
            <a:avLst/>
          </a:prstGeom>
        </p:spPr>
      </p:pic>
      <p:pic>
        <p:nvPicPr>
          <p:cNvPr id="21" name="Picture 20">
            <a:extLst>
              <a:ext uri="{FF2B5EF4-FFF2-40B4-BE49-F238E27FC236}">
                <a16:creationId xmlns:a16="http://schemas.microsoft.com/office/drawing/2014/main" id="{4F0A6354-D31B-7340-BF21-D1C50EA3D6CA}"/>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15469" y="3126162"/>
            <a:ext cx="381000" cy="381000"/>
          </a:xfrm>
          <a:prstGeom prst="rect">
            <a:avLst/>
          </a:prstGeom>
        </p:spPr>
      </p:pic>
      <p:pic>
        <p:nvPicPr>
          <p:cNvPr id="23" name="Picture 22">
            <a:extLst>
              <a:ext uri="{FF2B5EF4-FFF2-40B4-BE49-F238E27FC236}">
                <a16:creationId xmlns:a16="http://schemas.microsoft.com/office/drawing/2014/main" id="{6E1276D0-3715-7646-9FA1-A7FBACFEB466}"/>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15467" y="4238791"/>
            <a:ext cx="381000" cy="381000"/>
          </a:xfrm>
          <a:prstGeom prst="rect">
            <a:avLst/>
          </a:prstGeom>
        </p:spPr>
      </p:pic>
    </p:spTree>
    <p:extLst>
      <p:ext uri="{BB962C8B-B14F-4D97-AF65-F5344CB8AC3E}">
        <p14:creationId xmlns:p14="http://schemas.microsoft.com/office/powerpoint/2010/main" val="428850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EB2DDF-F2DC-D54F-9025-A6691E524D72}"/>
              </a:ext>
              <a:ext uri="{C183D7F6-B498-43B3-948B-1728B52AA6E4}">
                <adec:decorative xmlns:adec="http://schemas.microsoft.com/office/drawing/2017/decorative" val="1"/>
              </a:ext>
            </a:extLst>
          </p:cNvPr>
          <p:cNvSpPr/>
          <p:nvPr userDrawn="1"/>
        </p:nvSpPr>
        <p:spPr bwMode="auto">
          <a:xfrm>
            <a:off x="214744" y="0"/>
            <a:ext cx="8714511" cy="6858000"/>
          </a:xfrm>
          <a:prstGeom prst="parallelogram">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3083" name="Rectangle 11"/>
          <p:cNvSpPr>
            <a:spLocks noGrp="1" noChangeArrowheads="1"/>
          </p:cNvSpPr>
          <p:nvPr>
            <p:ph type="ctrTitle"/>
          </p:nvPr>
        </p:nvSpPr>
        <p:spPr>
          <a:xfrm>
            <a:off x="1482291" y="2705101"/>
            <a:ext cx="6189044" cy="1524001"/>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nchorCtr="1"/>
          <a:lstStyle>
            <a:lvl1pPr algn="ctr">
              <a:defRPr sz="3600" b="0">
                <a:solidFill>
                  <a:schemeClr val="tx1"/>
                </a:solidFill>
                <a:latin typeface="Rockwell" panose="02060603020205020403" pitchFamily="18" charset="77"/>
              </a:defRPr>
            </a:lvl1pPr>
          </a:lstStyle>
          <a:p>
            <a:pPr lvl="0"/>
            <a:r>
              <a:rPr lang="en-US" altLang="en-US" noProof="0" dirty="0"/>
              <a:t>Click to edit Master title style</a:t>
            </a:r>
          </a:p>
        </p:txBody>
      </p:sp>
      <p:sp>
        <p:nvSpPr>
          <p:cNvPr id="21" name="Parallelogram 14">
            <a:extLst>
              <a:ext uri="{FF2B5EF4-FFF2-40B4-BE49-F238E27FC236}">
                <a16:creationId xmlns:a16="http://schemas.microsoft.com/office/drawing/2014/main" id="{CB4FBB54-B347-F440-A07F-110094093A80}"/>
              </a:ext>
              <a:ext uri="{C183D7F6-B498-43B3-948B-1728B52AA6E4}">
                <adec:decorative xmlns:adec="http://schemas.microsoft.com/office/drawing/2017/decorative" val="1"/>
              </a:ext>
            </a:extLst>
          </p:cNvPr>
          <p:cNvSpPr/>
          <p:nvPr/>
        </p:nvSpPr>
        <p:spPr bwMode="auto">
          <a:xfrm>
            <a:off x="6965421" y="-3202"/>
            <a:ext cx="1975104" cy="6861202"/>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181" h="6861202">
                <a:moveTo>
                  <a:pt x="0" y="6850316"/>
                </a:moveTo>
                <a:lnTo>
                  <a:pt x="1434663" y="14088"/>
                </a:lnTo>
                <a:lnTo>
                  <a:pt x="1494181" y="0"/>
                </a:lnTo>
                <a:lnTo>
                  <a:pt x="377062" y="6861202"/>
                </a:lnTo>
                <a:lnTo>
                  <a:pt x="0" y="6850316"/>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6" name="Parallelogram 16">
            <a:extLst>
              <a:ext uri="{FF2B5EF4-FFF2-40B4-BE49-F238E27FC236}">
                <a16:creationId xmlns:a16="http://schemas.microsoft.com/office/drawing/2014/main" id="{16FC683F-5BE8-E449-A0CF-798F74F31BFF}"/>
              </a:ext>
              <a:ext uri="{C183D7F6-B498-43B3-948B-1728B52AA6E4}">
                <adec:decorative xmlns:adec="http://schemas.microsoft.com/office/drawing/2017/decorative" val="1"/>
              </a:ext>
            </a:extLst>
          </p:cNvPr>
          <p:cNvSpPr/>
          <p:nvPr userDrawn="1"/>
        </p:nvSpPr>
        <p:spPr bwMode="auto">
          <a:xfrm flipH="1" flipV="1">
            <a:off x="-2" y="-11270"/>
            <a:ext cx="636458" cy="412607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7" name="Parallelogram 14">
            <a:extLst>
              <a:ext uri="{FF2B5EF4-FFF2-40B4-BE49-F238E27FC236}">
                <a16:creationId xmlns:a16="http://schemas.microsoft.com/office/drawing/2014/main" id="{45601EF3-8B38-3A4C-917D-EEB4D4D8F442}"/>
              </a:ext>
              <a:ext uri="{C183D7F6-B498-43B3-948B-1728B52AA6E4}">
                <adec:decorative xmlns:adec="http://schemas.microsoft.com/office/drawing/2017/decorative" val="1"/>
              </a:ext>
            </a:extLst>
          </p:cNvPr>
          <p:cNvSpPr/>
          <p:nvPr/>
        </p:nvSpPr>
        <p:spPr bwMode="auto">
          <a:xfrm flipH="1" flipV="1">
            <a:off x="203475" y="-11270"/>
            <a:ext cx="1975104" cy="6869270"/>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504494"/>
              <a:gd name="connsiteY0" fmla="*/ 6905318 h 6905318"/>
              <a:gd name="connsiteX1" fmla="*/ 1444976 w 1504494"/>
              <a:gd name="connsiteY1" fmla="*/ 14088 h 6905318"/>
              <a:gd name="connsiteX2" fmla="*/ 1504494 w 1504494"/>
              <a:gd name="connsiteY2" fmla="*/ 0 h 6905318"/>
              <a:gd name="connsiteX3" fmla="*/ 387375 w 1504494"/>
              <a:gd name="connsiteY3" fmla="*/ 6861202 h 6905318"/>
              <a:gd name="connsiteX4" fmla="*/ 0 w 1504494"/>
              <a:gd name="connsiteY4" fmla="*/ 6905318 h 6905318"/>
              <a:gd name="connsiteX0" fmla="*/ 0 w 1525120"/>
              <a:gd name="connsiteY0" fmla="*/ 7008446 h 7008446"/>
              <a:gd name="connsiteX1" fmla="*/ 1465602 w 1525120"/>
              <a:gd name="connsiteY1" fmla="*/ 14088 h 7008446"/>
              <a:gd name="connsiteX2" fmla="*/ 1525120 w 1525120"/>
              <a:gd name="connsiteY2" fmla="*/ 0 h 7008446"/>
              <a:gd name="connsiteX3" fmla="*/ 408001 w 1525120"/>
              <a:gd name="connsiteY3" fmla="*/ 6861202 h 7008446"/>
              <a:gd name="connsiteX4" fmla="*/ 0 w 1525120"/>
              <a:gd name="connsiteY4" fmla="*/ 7008446 h 7008446"/>
              <a:gd name="connsiteX0" fmla="*/ 0 w 1490615"/>
              <a:gd name="connsiteY0" fmla="*/ 6853170 h 6861202"/>
              <a:gd name="connsiteX1" fmla="*/ 1431097 w 1490615"/>
              <a:gd name="connsiteY1" fmla="*/ 14088 h 6861202"/>
              <a:gd name="connsiteX2" fmla="*/ 1490615 w 1490615"/>
              <a:gd name="connsiteY2" fmla="*/ 0 h 6861202"/>
              <a:gd name="connsiteX3" fmla="*/ 373496 w 1490615"/>
              <a:gd name="connsiteY3" fmla="*/ 6861202 h 6861202"/>
              <a:gd name="connsiteX4" fmla="*/ 0 w 1490615"/>
              <a:gd name="connsiteY4" fmla="*/ 6853170 h 6861202"/>
              <a:gd name="connsiteX0" fmla="*/ 0 w 1490615"/>
              <a:gd name="connsiteY0" fmla="*/ 6853170 h 6861202"/>
              <a:gd name="connsiteX1" fmla="*/ 965271 w 1490615"/>
              <a:gd name="connsiteY1" fmla="*/ 474164 h 6861202"/>
              <a:gd name="connsiteX2" fmla="*/ 1490615 w 1490615"/>
              <a:gd name="connsiteY2" fmla="*/ 0 h 6861202"/>
              <a:gd name="connsiteX3" fmla="*/ 373496 w 1490615"/>
              <a:gd name="connsiteY3" fmla="*/ 6861202 h 6861202"/>
              <a:gd name="connsiteX4" fmla="*/ 0 w 1490615"/>
              <a:gd name="connsiteY4" fmla="*/ 6853170 h 6861202"/>
              <a:gd name="connsiteX0" fmla="*/ 0 w 1490615"/>
              <a:gd name="connsiteY0" fmla="*/ 6856335 h 6864367"/>
              <a:gd name="connsiteX1" fmla="*/ 1189558 w 1490615"/>
              <a:gd name="connsiteY1" fmla="*/ 0 h 6864367"/>
              <a:gd name="connsiteX2" fmla="*/ 1490615 w 1490615"/>
              <a:gd name="connsiteY2" fmla="*/ 3165 h 6864367"/>
              <a:gd name="connsiteX3" fmla="*/ 373496 w 1490615"/>
              <a:gd name="connsiteY3" fmla="*/ 6864367 h 6864367"/>
              <a:gd name="connsiteX4" fmla="*/ 0 w 1490615"/>
              <a:gd name="connsiteY4" fmla="*/ 6856335 h 6864367"/>
              <a:gd name="connsiteX0" fmla="*/ 0 w 1490615"/>
              <a:gd name="connsiteY0" fmla="*/ 6853170 h 6861202"/>
              <a:gd name="connsiteX1" fmla="*/ 1465603 w 1490615"/>
              <a:gd name="connsiteY1" fmla="*/ 2586 h 6861202"/>
              <a:gd name="connsiteX2" fmla="*/ 1490615 w 1490615"/>
              <a:gd name="connsiteY2" fmla="*/ 0 h 6861202"/>
              <a:gd name="connsiteX3" fmla="*/ 373496 w 1490615"/>
              <a:gd name="connsiteY3" fmla="*/ 6861202 h 6861202"/>
              <a:gd name="connsiteX4" fmla="*/ 0 w 1490615"/>
              <a:gd name="connsiteY4" fmla="*/ 6853170 h 686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15" h="6861202">
                <a:moveTo>
                  <a:pt x="0" y="6853170"/>
                </a:moveTo>
                <a:lnTo>
                  <a:pt x="1465603" y="2586"/>
                </a:lnTo>
                <a:lnTo>
                  <a:pt x="1490615" y="0"/>
                </a:lnTo>
                <a:lnTo>
                  <a:pt x="373496" y="6861202"/>
                </a:lnTo>
                <a:lnTo>
                  <a:pt x="0" y="6853170"/>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69307528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lor Columns - Blue">
    <p:spTree>
      <p:nvGrpSpPr>
        <p:cNvPr id="1" name=""/>
        <p:cNvGrpSpPr/>
        <p:nvPr/>
      </p:nvGrpSpPr>
      <p:grpSpPr>
        <a:xfrm>
          <a:off x="0" y="0"/>
          <a:ext cx="0" cy="0"/>
          <a:chOff x="0" y="0"/>
          <a:chExt cx="0" cy="0"/>
        </a:xfrm>
      </p:grpSpPr>
      <p:sp>
        <p:nvSpPr>
          <p:cNvPr id="5" name="Parallelogram 16">
            <a:extLst>
              <a:ext uri="{FF2B5EF4-FFF2-40B4-BE49-F238E27FC236}">
                <a16:creationId xmlns:a16="http://schemas.microsoft.com/office/drawing/2014/main" id="{3477A312-587E-724D-9835-1C131C5E3386}"/>
              </a:ext>
              <a:ext uri="{C183D7F6-B498-43B3-948B-1728B52AA6E4}">
                <adec:decorative xmlns:adec="http://schemas.microsoft.com/office/drawing/2017/decorative" val="1"/>
              </a:ext>
            </a:extLst>
          </p:cNvPr>
          <p:cNvSpPr/>
          <p:nvPr userDrawn="1"/>
        </p:nvSpPr>
        <p:spPr bwMode="auto">
          <a:xfrm>
            <a:off x="8268714" y="1066800"/>
            <a:ext cx="875288" cy="5791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gs>
              <a:gs pos="100000">
                <a:schemeClr val="bg1"/>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 name="Title 1"/>
          <p:cNvSpPr>
            <a:spLocks noGrp="1"/>
          </p:cNvSpPr>
          <p:nvPr>
            <p:ph type="title"/>
          </p:nvPr>
        </p:nvSpPr>
        <p:spPr>
          <a:xfrm>
            <a:off x="1714500" y="685800"/>
            <a:ext cx="6915150" cy="1295400"/>
          </a:xfrm>
          <a:prstGeom prst="rect">
            <a:avLst/>
          </a:prstGeom>
        </p:spPr>
        <p:txBody>
          <a:bodyPr anchor="ctr" anchorCtr="0"/>
          <a:lstStyle>
            <a:lvl1pPr marL="0" indent="0">
              <a:buClr>
                <a:schemeClr val="accent1"/>
              </a:buClr>
              <a:buFontTx/>
              <a:buNone/>
              <a:defRPr sz="2400">
                <a:latin typeface="+mj-lt"/>
              </a:defRPr>
            </a:lvl1pPr>
          </a:lstStyle>
          <a:p>
            <a:r>
              <a:rPr lang="en-US" dirty="0"/>
              <a:t>Click to edit Master title style</a:t>
            </a:r>
          </a:p>
        </p:txBody>
      </p:sp>
      <p:sp>
        <p:nvSpPr>
          <p:cNvPr id="6" name="Parallelogram 2">
            <a:extLst>
              <a:ext uri="{FF2B5EF4-FFF2-40B4-BE49-F238E27FC236}">
                <a16:creationId xmlns:a16="http://schemas.microsoft.com/office/drawing/2014/main" id="{275B7382-46A7-F548-89DC-EAB072D8A346}"/>
              </a:ext>
              <a:ext uri="{C183D7F6-B498-43B3-948B-1728B52AA6E4}">
                <adec:decorative xmlns:adec="http://schemas.microsoft.com/office/drawing/2017/decorative" val="1"/>
              </a:ext>
            </a:extLst>
          </p:cNvPr>
          <p:cNvSpPr/>
          <p:nvPr userDrawn="1"/>
        </p:nvSpPr>
        <p:spPr bwMode="auto">
          <a:xfrm rot="10800000" flipH="1" flipV="1">
            <a:off x="-96251" y="-38500"/>
            <a:ext cx="1773774" cy="6928022"/>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051082"/>
              <a:gd name="connsiteY0" fmla="*/ 6858000 h 6858000"/>
              <a:gd name="connsiteX1" fmla="*/ 1182159 w 3051082"/>
              <a:gd name="connsiteY1" fmla="*/ 225955 h 6858000"/>
              <a:gd name="connsiteX2" fmla="*/ 3051082 w 3051082"/>
              <a:gd name="connsiteY2" fmla="*/ 0 h 6858000"/>
              <a:gd name="connsiteX3" fmla="*/ 1336582 w 3051082"/>
              <a:gd name="connsiteY3" fmla="*/ 6858000 h 6858000"/>
              <a:gd name="connsiteX4" fmla="*/ 0 w 3051082"/>
              <a:gd name="connsiteY4" fmla="*/ 6858000 h 6858000"/>
              <a:gd name="connsiteX0" fmla="*/ 0 w 3051082"/>
              <a:gd name="connsiteY0" fmla="*/ 6860646 h 6860646"/>
              <a:gd name="connsiteX1" fmla="*/ 824971 w 3051082"/>
              <a:gd name="connsiteY1" fmla="*/ 0 h 6860646"/>
              <a:gd name="connsiteX2" fmla="*/ 3051082 w 3051082"/>
              <a:gd name="connsiteY2" fmla="*/ 2646 h 6860646"/>
              <a:gd name="connsiteX3" fmla="*/ 1336582 w 3051082"/>
              <a:gd name="connsiteY3" fmla="*/ 6860646 h 6860646"/>
              <a:gd name="connsiteX4" fmla="*/ 0 w 3051082"/>
              <a:gd name="connsiteY4" fmla="*/ 6860646 h 6860646"/>
              <a:gd name="connsiteX0" fmla="*/ 261013 w 2226245"/>
              <a:gd name="connsiteY0" fmla="*/ 5717646 h 6860646"/>
              <a:gd name="connsiteX1" fmla="*/ 134 w 2226245"/>
              <a:gd name="connsiteY1" fmla="*/ 0 h 6860646"/>
              <a:gd name="connsiteX2" fmla="*/ 2226245 w 2226245"/>
              <a:gd name="connsiteY2" fmla="*/ 2646 h 6860646"/>
              <a:gd name="connsiteX3" fmla="*/ 511745 w 2226245"/>
              <a:gd name="connsiteY3" fmla="*/ 6860646 h 6860646"/>
              <a:gd name="connsiteX4" fmla="*/ 261013 w 2226245"/>
              <a:gd name="connsiteY4" fmla="*/ 5717646 h 6860646"/>
              <a:gd name="connsiteX0" fmla="*/ 0 w 2236695"/>
              <a:gd name="connsiteY0" fmla="*/ 6846359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46359 h 6860646"/>
              <a:gd name="connsiteX0" fmla="*/ 0 w 2236695"/>
              <a:gd name="connsiteY0" fmla="*/ 6860646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60646 h 6860646"/>
              <a:gd name="connsiteX0" fmla="*/ 105221 w 2341916"/>
              <a:gd name="connsiteY0" fmla="*/ 6899147 h 6899147"/>
              <a:gd name="connsiteX1" fmla="*/ 301 w 2341916"/>
              <a:gd name="connsiteY1" fmla="*/ 0 h 6899147"/>
              <a:gd name="connsiteX2" fmla="*/ 2341916 w 2341916"/>
              <a:gd name="connsiteY2" fmla="*/ 41147 h 6899147"/>
              <a:gd name="connsiteX3" fmla="*/ 627416 w 2341916"/>
              <a:gd name="connsiteY3" fmla="*/ 6899147 h 6899147"/>
              <a:gd name="connsiteX4" fmla="*/ 105221 w 2341916"/>
              <a:gd name="connsiteY4" fmla="*/ 6899147 h 6899147"/>
              <a:gd name="connsiteX0" fmla="*/ 0 w 2365032"/>
              <a:gd name="connsiteY0" fmla="*/ 6928022 h 6928022"/>
              <a:gd name="connsiteX1" fmla="*/ 23417 w 2365032"/>
              <a:gd name="connsiteY1" fmla="*/ 0 h 6928022"/>
              <a:gd name="connsiteX2" fmla="*/ 2365032 w 2365032"/>
              <a:gd name="connsiteY2" fmla="*/ 41147 h 6928022"/>
              <a:gd name="connsiteX3" fmla="*/ 650532 w 2365032"/>
              <a:gd name="connsiteY3" fmla="*/ 6899147 h 6928022"/>
              <a:gd name="connsiteX4" fmla="*/ 0 w 2365032"/>
              <a:gd name="connsiteY4" fmla="*/ 6928022 h 692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032" h="6928022">
                <a:moveTo>
                  <a:pt x="0" y="6928022"/>
                </a:moveTo>
                <a:cubicBezTo>
                  <a:pt x="7056" y="4630733"/>
                  <a:pt x="16361" y="2297289"/>
                  <a:pt x="23417" y="0"/>
                </a:cubicBezTo>
                <a:lnTo>
                  <a:pt x="2365032" y="41147"/>
                </a:lnTo>
                <a:lnTo>
                  <a:pt x="650532" y="6899147"/>
                </a:lnTo>
                <a:lnTo>
                  <a:pt x="0" y="6928022"/>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7" name="Parallelogram 14">
            <a:extLst>
              <a:ext uri="{FF2B5EF4-FFF2-40B4-BE49-F238E27FC236}">
                <a16:creationId xmlns:a16="http://schemas.microsoft.com/office/drawing/2014/main" id="{CE1763DE-4ABC-0B4D-8506-EC76F14E59CD}"/>
              </a:ext>
              <a:ext uri="{C183D7F6-B498-43B3-948B-1728B52AA6E4}">
                <adec:decorative xmlns:adec="http://schemas.microsoft.com/office/drawing/2017/decorative" val="1"/>
              </a:ext>
            </a:extLst>
          </p:cNvPr>
          <p:cNvSpPr/>
          <p:nvPr userDrawn="1"/>
        </p:nvSpPr>
        <p:spPr bwMode="auto">
          <a:xfrm>
            <a:off x="171451"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9" name="Rectangle 16">
            <a:extLst>
              <a:ext uri="{FF2B5EF4-FFF2-40B4-BE49-F238E27FC236}">
                <a16:creationId xmlns:a16="http://schemas.microsoft.com/office/drawing/2014/main" id="{1BEC81B9-EBB7-0B4D-8D59-DC3208A27190}"/>
              </a:ext>
            </a:extLst>
          </p:cNvPr>
          <p:cNvSpPr>
            <a:spLocks noGrp="1" noChangeArrowheads="1"/>
          </p:cNvSpPr>
          <p:nvPr>
            <p:ph type="sldNum" sz="quarter" idx="4"/>
          </p:nvPr>
        </p:nvSpPr>
        <p:spPr bwMode="auto">
          <a:xfrm>
            <a:off x="6896100" y="6477000"/>
            <a:ext cx="1733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750" smtClean="0">
                <a:solidFill>
                  <a:schemeClr val="tx2"/>
                </a:solidFill>
                <a:latin typeface="+mn-lt"/>
              </a:defRPr>
            </a:lvl1pPr>
          </a:lstStyle>
          <a:p>
            <a:pPr>
              <a:defRPr/>
            </a:pPr>
            <a:fld id="{A1206D4F-1CDD-477C-8378-750CB128E8AE}" type="slidenum">
              <a:rPr lang="en-US" altLang="en-US" smtClean="0"/>
              <a:pPr>
                <a:defRPr/>
              </a:pPr>
              <a:t>‹#›</a:t>
            </a:fld>
            <a:endParaRPr lang="en-US" altLang="en-US" dirty="0"/>
          </a:p>
        </p:txBody>
      </p:sp>
      <p:sp>
        <p:nvSpPr>
          <p:cNvPr id="11" name="Content Placeholder 2">
            <a:extLst>
              <a:ext uri="{FF2B5EF4-FFF2-40B4-BE49-F238E27FC236}">
                <a16:creationId xmlns:a16="http://schemas.microsoft.com/office/drawing/2014/main" id="{7CBD466C-DBDB-5045-9926-81C19A351AA4}"/>
              </a:ext>
            </a:extLst>
          </p:cNvPr>
          <p:cNvSpPr>
            <a:spLocks noGrp="1"/>
          </p:cNvSpPr>
          <p:nvPr>
            <p:ph sz="half" idx="1"/>
          </p:nvPr>
        </p:nvSpPr>
        <p:spPr>
          <a:xfrm>
            <a:off x="1714500" y="2895600"/>
            <a:ext cx="3429000" cy="2895600"/>
          </a:xfrm>
          <a:prstGeom prst="rect">
            <a:avLst/>
          </a:prstGeom>
          <a:solidFill>
            <a:schemeClr val="accent2"/>
          </a:solidFill>
        </p:spPr>
        <p:txBody>
          <a:bodyPr lIns="274320" tIns="182880" rIns="274320"/>
          <a:lstStyle>
            <a:lvl1pPr marL="0" indent="0">
              <a:buClr>
                <a:srgbClr val="003366"/>
              </a:buClr>
              <a:buFontTx/>
              <a:buNone/>
              <a:defRPr sz="1800">
                <a:solidFill>
                  <a:schemeClr val="bg1"/>
                </a:solidFill>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5D71F6C-CD20-BB47-9A3F-72AAED721499}"/>
              </a:ext>
            </a:extLst>
          </p:cNvPr>
          <p:cNvSpPr>
            <a:spLocks noGrp="1"/>
          </p:cNvSpPr>
          <p:nvPr>
            <p:ph sz="half" idx="10"/>
          </p:nvPr>
        </p:nvSpPr>
        <p:spPr>
          <a:xfrm>
            <a:off x="1714500" y="2074026"/>
            <a:ext cx="3429000" cy="821574"/>
          </a:xfrm>
          <a:prstGeom prst="rect">
            <a:avLst/>
          </a:prstGeom>
          <a:solidFill>
            <a:schemeClr val="accent1"/>
          </a:solidFill>
        </p:spPr>
        <p:txBody>
          <a:bodyPr lIns="274320" tIns="274320" rIns="274320" bIns="274320" anchor="ctr" anchorCtr="0"/>
          <a:lstStyle>
            <a:lvl1pPr marL="0" indent="0">
              <a:buClr>
                <a:srgbClr val="003366"/>
              </a:buClr>
              <a:buFontTx/>
              <a:buNone/>
              <a:defRPr sz="1800" cap="all" baseline="0">
                <a:solidFill>
                  <a:schemeClr val="bg1"/>
                </a:solidFill>
                <a:latin typeface="+mj-lt"/>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52F097B3-5FD4-4540-B67D-655B8AFA6EAF}"/>
              </a:ext>
            </a:extLst>
          </p:cNvPr>
          <p:cNvSpPr>
            <a:spLocks noGrp="1"/>
          </p:cNvSpPr>
          <p:nvPr>
            <p:ph sz="half" idx="11"/>
          </p:nvPr>
        </p:nvSpPr>
        <p:spPr>
          <a:xfrm>
            <a:off x="5230784" y="2895600"/>
            <a:ext cx="3429000" cy="2895600"/>
          </a:xfrm>
          <a:prstGeom prst="rect">
            <a:avLst/>
          </a:prstGeom>
          <a:solidFill>
            <a:schemeClr val="accent2"/>
          </a:solidFill>
        </p:spPr>
        <p:txBody>
          <a:bodyPr lIns="274320" tIns="182880" rIns="274320"/>
          <a:lstStyle>
            <a:lvl1pPr marL="0" indent="0">
              <a:buClr>
                <a:srgbClr val="003366"/>
              </a:buClr>
              <a:buFontTx/>
              <a:buNone/>
              <a:defRPr sz="1800">
                <a:solidFill>
                  <a:schemeClr val="bg1"/>
                </a:solidFill>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BC1C4AD8-D143-B942-A0C2-82E17CF16058}"/>
              </a:ext>
            </a:extLst>
          </p:cNvPr>
          <p:cNvSpPr>
            <a:spLocks noGrp="1"/>
          </p:cNvSpPr>
          <p:nvPr>
            <p:ph sz="half" idx="12"/>
          </p:nvPr>
        </p:nvSpPr>
        <p:spPr>
          <a:xfrm>
            <a:off x="5230784" y="2074026"/>
            <a:ext cx="3429000" cy="821574"/>
          </a:xfrm>
          <a:prstGeom prst="rect">
            <a:avLst/>
          </a:prstGeom>
          <a:solidFill>
            <a:schemeClr val="accent1"/>
          </a:solidFill>
        </p:spPr>
        <p:txBody>
          <a:bodyPr lIns="274320" tIns="274320" rIns="274320" bIns="274320" anchor="ctr" anchorCtr="0"/>
          <a:lstStyle>
            <a:lvl1pPr marL="0" indent="0">
              <a:buClr>
                <a:srgbClr val="003366"/>
              </a:buClr>
              <a:buFontTx/>
              <a:buNone/>
              <a:defRPr sz="1800" cap="all" baseline="0">
                <a:solidFill>
                  <a:schemeClr val="bg1"/>
                </a:solidFill>
                <a:latin typeface="+mj-lt"/>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p:txBody>
      </p:sp>
      <p:pic>
        <p:nvPicPr>
          <p:cNvPr id="15" name="Picture 14" descr="IEc logo">
            <a:extLst>
              <a:ext uri="{FF2B5EF4-FFF2-40B4-BE49-F238E27FC236}">
                <a16:creationId xmlns:a16="http://schemas.microsoft.com/office/drawing/2014/main" id="{DBF037AD-F07E-6C44-B732-DBA6AE58A9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87" y="304800"/>
            <a:ext cx="774700" cy="558800"/>
          </a:xfrm>
          <a:prstGeom prst="rect">
            <a:avLst/>
          </a:prstGeom>
        </p:spPr>
      </p:pic>
      <p:sp>
        <p:nvSpPr>
          <p:cNvPr id="3" name="Footer Placeholder 1">
            <a:extLst>
              <a:ext uri="{FF2B5EF4-FFF2-40B4-BE49-F238E27FC236}">
                <a16:creationId xmlns:a16="http://schemas.microsoft.com/office/drawing/2014/main" id="{F024F680-1A06-7F0A-25F5-E71B5F83D14B}"/>
              </a:ext>
            </a:extLst>
          </p:cNvPr>
          <p:cNvSpPr>
            <a:spLocks noGrp="1"/>
          </p:cNvSpPr>
          <p:nvPr>
            <p:ph type="ftr" sz="quarter" idx="3"/>
          </p:nvPr>
        </p:nvSpPr>
        <p:spPr>
          <a:xfrm>
            <a:off x="1714500" y="6466417"/>
            <a:ext cx="44577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dirty="0"/>
              <a:t>Use Insert &gt; Header and Footer to edit this footer</a:t>
            </a:r>
          </a:p>
        </p:txBody>
      </p:sp>
    </p:spTree>
    <p:extLst>
      <p:ext uri="{BB962C8B-B14F-4D97-AF65-F5344CB8AC3E}">
        <p14:creationId xmlns:p14="http://schemas.microsoft.com/office/powerpoint/2010/main" val="1350575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hree Color Columns - Blue">
    <p:spTree>
      <p:nvGrpSpPr>
        <p:cNvPr id="1" name=""/>
        <p:cNvGrpSpPr/>
        <p:nvPr/>
      </p:nvGrpSpPr>
      <p:grpSpPr>
        <a:xfrm>
          <a:off x="0" y="0"/>
          <a:ext cx="0" cy="0"/>
          <a:chOff x="0" y="0"/>
          <a:chExt cx="0" cy="0"/>
        </a:xfrm>
      </p:grpSpPr>
      <p:sp>
        <p:nvSpPr>
          <p:cNvPr id="5" name="Parallelogram 16">
            <a:extLst>
              <a:ext uri="{FF2B5EF4-FFF2-40B4-BE49-F238E27FC236}">
                <a16:creationId xmlns:a16="http://schemas.microsoft.com/office/drawing/2014/main" id="{3477A312-587E-724D-9835-1C131C5E3386}"/>
              </a:ext>
              <a:ext uri="{C183D7F6-B498-43B3-948B-1728B52AA6E4}">
                <adec:decorative xmlns:adec="http://schemas.microsoft.com/office/drawing/2017/decorative" val="1"/>
              </a:ext>
            </a:extLst>
          </p:cNvPr>
          <p:cNvSpPr/>
          <p:nvPr userDrawn="1"/>
        </p:nvSpPr>
        <p:spPr bwMode="auto">
          <a:xfrm>
            <a:off x="8268714" y="1066800"/>
            <a:ext cx="875288" cy="5791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gs>
              <a:gs pos="100000">
                <a:schemeClr val="bg1"/>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 name="Title 1"/>
          <p:cNvSpPr>
            <a:spLocks noGrp="1"/>
          </p:cNvSpPr>
          <p:nvPr>
            <p:ph type="title"/>
          </p:nvPr>
        </p:nvSpPr>
        <p:spPr>
          <a:xfrm>
            <a:off x="1714500" y="685800"/>
            <a:ext cx="6915150" cy="1295400"/>
          </a:xfrm>
          <a:prstGeom prst="rect">
            <a:avLst/>
          </a:prstGeom>
        </p:spPr>
        <p:txBody>
          <a:bodyPr anchor="ctr" anchorCtr="0"/>
          <a:lstStyle>
            <a:lvl1pPr marL="0" indent="0">
              <a:buClr>
                <a:schemeClr val="accent1"/>
              </a:buClr>
              <a:buFontTx/>
              <a:buNone/>
              <a:defRPr sz="2400">
                <a:latin typeface="+mj-lt"/>
              </a:defRPr>
            </a:lvl1pPr>
          </a:lstStyle>
          <a:p>
            <a:r>
              <a:rPr lang="en-US" dirty="0"/>
              <a:t>Click to edit Master title style</a:t>
            </a:r>
          </a:p>
        </p:txBody>
      </p:sp>
      <p:sp>
        <p:nvSpPr>
          <p:cNvPr id="6" name="Parallelogram 2">
            <a:extLst>
              <a:ext uri="{FF2B5EF4-FFF2-40B4-BE49-F238E27FC236}">
                <a16:creationId xmlns:a16="http://schemas.microsoft.com/office/drawing/2014/main" id="{275B7382-46A7-F548-89DC-EAB072D8A346}"/>
              </a:ext>
              <a:ext uri="{C183D7F6-B498-43B3-948B-1728B52AA6E4}">
                <adec:decorative xmlns:adec="http://schemas.microsoft.com/office/drawing/2017/decorative" val="1"/>
              </a:ext>
            </a:extLst>
          </p:cNvPr>
          <p:cNvSpPr/>
          <p:nvPr userDrawn="1"/>
        </p:nvSpPr>
        <p:spPr bwMode="auto">
          <a:xfrm rot="10800000" flipH="1" flipV="1">
            <a:off x="-77000" y="-38501"/>
            <a:ext cx="1754523" cy="6928023"/>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051082"/>
              <a:gd name="connsiteY0" fmla="*/ 6858000 h 6858000"/>
              <a:gd name="connsiteX1" fmla="*/ 1182159 w 3051082"/>
              <a:gd name="connsiteY1" fmla="*/ 225955 h 6858000"/>
              <a:gd name="connsiteX2" fmla="*/ 3051082 w 3051082"/>
              <a:gd name="connsiteY2" fmla="*/ 0 h 6858000"/>
              <a:gd name="connsiteX3" fmla="*/ 1336582 w 3051082"/>
              <a:gd name="connsiteY3" fmla="*/ 6858000 h 6858000"/>
              <a:gd name="connsiteX4" fmla="*/ 0 w 3051082"/>
              <a:gd name="connsiteY4" fmla="*/ 6858000 h 6858000"/>
              <a:gd name="connsiteX0" fmla="*/ 0 w 3051082"/>
              <a:gd name="connsiteY0" fmla="*/ 6860646 h 6860646"/>
              <a:gd name="connsiteX1" fmla="*/ 824971 w 3051082"/>
              <a:gd name="connsiteY1" fmla="*/ 0 h 6860646"/>
              <a:gd name="connsiteX2" fmla="*/ 3051082 w 3051082"/>
              <a:gd name="connsiteY2" fmla="*/ 2646 h 6860646"/>
              <a:gd name="connsiteX3" fmla="*/ 1336582 w 3051082"/>
              <a:gd name="connsiteY3" fmla="*/ 6860646 h 6860646"/>
              <a:gd name="connsiteX4" fmla="*/ 0 w 3051082"/>
              <a:gd name="connsiteY4" fmla="*/ 6860646 h 6860646"/>
              <a:gd name="connsiteX0" fmla="*/ 261013 w 2226245"/>
              <a:gd name="connsiteY0" fmla="*/ 5717646 h 6860646"/>
              <a:gd name="connsiteX1" fmla="*/ 134 w 2226245"/>
              <a:gd name="connsiteY1" fmla="*/ 0 h 6860646"/>
              <a:gd name="connsiteX2" fmla="*/ 2226245 w 2226245"/>
              <a:gd name="connsiteY2" fmla="*/ 2646 h 6860646"/>
              <a:gd name="connsiteX3" fmla="*/ 511745 w 2226245"/>
              <a:gd name="connsiteY3" fmla="*/ 6860646 h 6860646"/>
              <a:gd name="connsiteX4" fmla="*/ 261013 w 2226245"/>
              <a:gd name="connsiteY4" fmla="*/ 5717646 h 6860646"/>
              <a:gd name="connsiteX0" fmla="*/ 0 w 2236695"/>
              <a:gd name="connsiteY0" fmla="*/ 6846359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46359 h 6860646"/>
              <a:gd name="connsiteX0" fmla="*/ 0 w 2236695"/>
              <a:gd name="connsiteY0" fmla="*/ 6860646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60646 h 6860646"/>
              <a:gd name="connsiteX0" fmla="*/ 92421 w 2329116"/>
              <a:gd name="connsiteY0" fmla="*/ 6899147 h 6899147"/>
              <a:gd name="connsiteX1" fmla="*/ 336 w 2329116"/>
              <a:gd name="connsiteY1" fmla="*/ 0 h 6899147"/>
              <a:gd name="connsiteX2" fmla="*/ 2329116 w 2329116"/>
              <a:gd name="connsiteY2" fmla="*/ 41147 h 6899147"/>
              <a:gd name="connsiteX3" fmla="*/ 614616 w 2329116"/>
              <a:gd name="connsiteY3" fmla="*/ 6899147 h 6899147"/>
              <a:gd name="connsiteX4" fmla="*/ 92421 w 2329116"/>
              <a:gd name="connsiteY4" fmla="*/ 6899147 h 6899147"/>
              <a:gd name="connsiteX0" fmla="*/ 0 w 2339364"/>
              <a:gd name="connsiteY0" fmla="*/ 6928023 h 6928023"/>
              <a:gd name="connsiteX1" fmla="*/ 10584 w 2339364"/>
              <a:gd name="connsiteY1" fmla="*/ 0 h 6928023"/>
              <a:gd name="connsiteX2" fmla="*/ 2339364 w 2339364"/>
              <a:gd name="connsiteY2" fmla="*/ 41147 h 6928023"/>
              <a:gd name="connsiteX3" fmla="*/ 624864 w 2339364"/>
              <a:gd name="connsiteY3" fmla="*/ 6899147 h 6928023"/>
              <a:gd name="connsiteX4" fmla="*/ 0 w 2339364"/>
              <a:gd name="connsiteY4" fmla="*/ 6928023 h 692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364" h="6928023">
                <a:moveTo>
                  <a:pt x="0" y="6928023"/>
                </a:moveTo>
                <a:cubicBezTo>
                  <a:pt x="7056" y="4630734"/>
                  <a:pt x="3528" y="2297289"/>
                  <a:pt x="10584" y="0"/>
                </a:cubicBezTo>
                <a:lnTo>
                  <a:pt x="2339364" y="41147"/>
                </a:lnTo>
                <a:lnTo>
                  <a:pt x="624864" y="6899147"/>
                </a:lnTo>
                <a:lnTo>
                  <a:pt x="0" y="6928023"/>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7" name="Parallelogram 14">
            <a:extLst>
              <a:ext uri="{FF2B5EF4-FFF2-40B4-BE49-F238E27FC236}">
                <a16:creationId xmlns:a16="http://schemas.microsoft.com/office/drawing/2014/main" id="{CE1763DE-4ABC-0B4D-8506-EC76F14E59CD}"/>
              </a:ext>
              <a:ext uri="{C183D7F6-B498-43B3-948B-1728B52AA6E4}">
                <adec:decorative xmlns:adec="http://schemas.microsoft.com/office/drawing/2017/decorative" val="1"/>
              </a:ext>
            </a:extLst>
          </p:cNvPr>
          <p:cNvSpPr/>
          <p:nvPr userDrawn="1"/>
        </p:nvSpPr>
        <p:spPr bwMode="auto">
          <a:xfrm>
            <a:off x="174899" y="0"/>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9" name="Rectangle 16">
            <a:extLst>
              <a:ext uri="{FF2B5EF4-FFF2-40B4-BE49-F238E27FC236}">
                <a16:creationId xmlns:a16="http://schemas.microsoft.com/office/drawing/2014/main" id="{1BEC81B9-EBB7-0B4D-8D59-DC3208A27190}"/>
              </a:ext>
            </a:extLst>
          </p:cNvPr>
          <p:cNvSpPr>
            <a:spLocks noGrp="1" noChangeArrowheads="1"/>
          </p:cNvSpPr>
          <p:nvPr>
            <p:ph type="sldNum" sz="quarter" idx="4"/>
          </p:nvPr>
        </p:nvSpPr>
        <p:spPr bwMode="auto">
          <a:xfrm>
            <a:off x="6896100" y="6477000"/>
            <a:ext cx="1733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750" smtClean="0">
                <a:solidFill>
                  <a:schemeClr val="tx2"/>
                </a:solidFill>
                <a:latin typeface="+mn-lt"/>
              </a:defRPr>
            </a:lvl1pPr>
          </a:lstStyle>
          <a:p>
            <a:pPr>
              <a:defRPr/>
            </a:pPr>
            <a:fld id="{A1206D4F-1CDD-477C-8378-750CB128E8AE}" type="slidenum">
              <a:rPr lang="en-US" altLang="en-US" smtClean="0"/>
              <a:pPr>
                <a:defRPr/>
              </a:pPr>
              <a:t>‹#›</a:t>
            </a:fld>
            <a:endParaRPr lang="en-US" altLang="en-US" dirty="0"/>
          </a:p>
        </p:txBody>
      </p:sp>
      <p:sp>
        <p:nvSpPr>
          <p:cNvPr id="11" name="Content Placeholder 2">
            <a:extLst>
              <a:ext uri="{FF2B5EF4-FFF2-40B4-BE49-F238E27FC236}">
                <a16:creationId xmlns:a16="http://schemas.microsoft.com/office/drawing/2014/main" id="{7CBD466C-DBDB-5045-9926-81C19A351AA4}"/>
              </a:ext>
            </a:extLst>
          </p:cNvPr>
          <p:cNvSpPr>
            <a:spLocks noGrp="1"/>
          </p:cNvSpPr>
          <p:nvPr>
            <p:ph sz="half" idx="1"/>
          </p:nvPr>
        </p:nvSpPr>
        <p:spPr>
          <a:xfrm>
            <a:off x="1714500" y="2895600"/>
            <a:ext cx="2286000" cy="3276600"/>
          </a:xfrm>
          <a:prstGeom prst="rect">
            <a:avLst/>
          </a:prstGeom>
          <a:solidFill>
            <a:schemeClr val="accent2"/>
          </a:solidFill>
        </p:spPr>
        <p:txBody>
          <a:bodyPr lIns="182880" tIns="182880" rIns="182880"/>
          <a:lstStyle>
            <a:lvl1pPr marL="214308" indent="-214308">
              <a:buClr>
                <a:srgbClr val="003366"/>
              </a:buClr>
              <a:buFont typeface="Arial" panose="020B0604020202020204" pitchFamily="34" charset="0"/>
              <a:buChar char="•"/>
              <a:defRPr sz="1350">
                <a:solidFill>
                  <a:schemeClr val="bg1"/>
                </a:solidFill>
              </a:defRPr>
            </a:lvl1pPr>
            <a:lvl2pPr marL="550055" indent="-214308">
              <a:buClr>
                <a:srgbClr val="660033"/>
              </a:buClr>
              <a:buFont typeface="Arial" panose="020B0604020202020204" pitchFamily="34" charset="0"/>
              <a:buChar char="•"/>
              <a:defRPr sz="1350">
                <a:solidFill>
                  <a:schemeClr val="bg1"/>
                </a:solidFill>
              </a:defRPr>
            </a:lvl2pPr>
            <a:lvl3pPr marL="898900" indent="-214308">
              <a:buClr>
                <a:srgbClr val="42688F"/>
              </a:buClr>
              <a:buFont typeface="Arial" panose="020B0604020202020204" pitchFamily="34" charset="0"/>
              <a:buChar char="•"/>
              <a:defRPr sz="1350">
                <a:solidFill>
                  <a:schemeClr val="bg1"/>
                </a:solidFill>
              </a:defRPr>
            </a:lvl3pPr>
            <a:lvl4pPr marL="1202501" indent="-214308">
              <a:buClr>
                <a:srgbClr val="0F235E"/>
              </a:buClr>
              <a:buFont typeface="Arial" panose="020B0604020202020204" pitchFamily="34" charset="0"/>
              <a:buChar char="•"/>
              <a:defRPr sz="1350">
                <a:solidFill>
                  <a:schemeClr val="bg1"/>
                </a:solidFill>
              </a:defRPr>
            </a:lvl4pPr>
            <a:lvl5pPr marL="1585874" indent="-214308">
              <a:buFont typeface="Arial" panose="020B0604020202020204" pitchFamily="34" charset="0"/>
              <a:buChar cha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5D71F6C-CD20-BB47-9A3F-72AAED721499}"/>
              </a:ext>
            </a:extLst>
          </p:cNvPr>
          <p:cNvSpPr>
            <a:spLocks noGrp="1"/>
          </p:cNvSpPr>
          <p:nvPr>
            <p:ph sz="half" idx="10"/>
          </p:nvPr>
        </p:nvSpPr>
        <p:spPr>
          <a:xfrm>
            <a:off x="1714500" y="2074026"/>
            <a:ext cx="2286000" cy="821574"/>
          </a:xfrm>
          <a:prstGeom prst="rect">
            <a:avLst/>
          </a:prstGeom>
          <a:solidFill>
            <a:schemeClr val="accent1"/>
          </a:solidFill>
        </p:spPr>
        <p:txBody>
          <a:bodyPr lIns="182880" tIns="274320" rIns="182880" bIns="274320" anchor="ctr" anchorCtr="0"/>
          <a:lstStyle>
            <a:lvl1pPr marL="0" indent="0">
              <a:buClr>
                <a:srgbClr val="003366"/>
              </a:buClr>
              <a:buFontTx/>
              <a:buNone/>
              <a:defRPr sz="1800" cap="all" baseline="0">
                <a:solidFill>
                  <a:schemeClr val="bg1"/>
                </a:solidFill>
                <a:latin typeface="+mj-lt"/>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p:txBody>
      </p:sp>
      <p:sp>
        <p:nvSpPr>
          <p:cNvPr id="23" name="Content Placeholder 2">
            <a:extLst>
              <a:ext uri="{FF2B5EF4-FFF2-40B4-BE49-F238E27FC236}">
                <a16:creationId xmlns:a16="http://schemas.microsoft.com/office/drawing/2014/main" id="{BE0375A0-BF6D-FE40-9069-F2381ED041D1}"/>
              </a:ext>
            </a:extLst>
          </p:cNvPr>
          <p:cNvSpPr>
            <a:spLocks noGrp="1"/>
          </p:cNvSpPr>
          <p:nvPr>
            <p:ph sz="half" idx="11"/>
          </p:nvPr>
        </p:nvSpPr>
        <p:spPr>
          <a:xfrm>
            <a:off x="4051819" y="2895600"/>
            <a:ext cx="2286000" cy="3276600"/>
          </a:xfrm>
          <a:prstGeom prst="rect">
            <a:avLst/>
          </a:prstGeom>
          <a:solidFill>
            <a:schemeClr val="accent2"/>
          </a:solidFill>
        </p:spPr>
        <p:txBody>
          <a:bodyPr lIns="182880" tIns="182880" rIns="182880"/>
          <a:lstStyle>
            <a:lvl1pPr marL="214308" indent="-214308">
              <a:buClr>
                <a:srgbClr val="003366"/>
              </a:buClr>
              <a:buFont typeface="Arial" panose="020B0604020202020204" pitchFamily="34" charset="0"/>
              <a:buChar char="•"/>
              <a:defRPr sz="1350">
                <a:solidFill>
                  <a:schemeClr val="bg1"/>
                </a:solidFill>
              </a:defRPr>
            </a:lvl1pPr>
            <a:lvl2pPr marL="550055" indent="-214308">
              <a:buClr>
                <a:srgbClr val="660033"/>
              </a:buClr>
              <a:buFont typeface="Arial" panose="020B0604020202020204" pitchFamily="34" charset="0"/>
              <a:buChar char="•"/>
              <a:defRPr sz="1350">
                <a:solidFill>
                  <a:schemeClr val="bg1"/>
                </a:solidFill>
              </a:defRPr>
            </a:lvl2pPr>
            <a:lvl3pPr marL="898900" indent="-214308">
              <a:buClr>
                <a:srgbClr val="42688F"/>
              </a:buClr>
              <a:buFont typeface="Arial" panose="020B0604020202020204" pitchFamily="34" charset="0"/>
              <a:buChar char="•"/>
              <a:defRPr sz="1350">
                <a:solidFill>
                  <a:schemeClr val="bg1"/>
                </a:solidFill>
              </a:defRPr>
            </a:lvl3pPr>
            <a:lvl4pPr marL="1202501" indent="-214308">
              <a:buClr>
                <a:srgbClr val="0F235E"/>
              </a:buClr>
              <a:buFont typeface="Arial" panose="020B0604020202020204" pitchFamily="34" charset="0"/>
              <a:buChar char="•"/>
              <a:defRPr sz="1350">
                <a:solidFill>
                  <a:schemeClr val="bg1"/>
                </a:solidFill>
              </a:defRPr>
            </a:lvl4pPr>
            <a:lvl5pPr marL="1585874" indent="-214308">
              <a:buFont typeface="Arial" panose="020B0604020202020204" pitchFamily="34" charset="0"/>
              <a:buChar cha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FBCEC85D-8347-9940-9581-927A383ED246}"/>
              </a:ext>
            </a:extLst>
          </p:cNvPr>
          <p:cNvSpPr>
            <a:spLocks noGrp="1"/>
          </p:cNvSpPr>
          <p:nvPr>
            <p:ph sz="half" idx="12"/>
          </p:nvPr>
        </p:nvSpPr>
        <p:spPr>
          <a:xfrm>
            <a:off x="4051819" y="2074026"/>
            <a:ext cx="2286000" cy="821574"/>
          </a:xfrm>
          <a:prstGeom prst="rect">
            <a:avLst/>
          </a:prstGeom>
          <a:solidFill>
            <a:schemeClr val="accent1"/>
          </a:solidFill>
        </p:spPr>
        <p:txBody>
          <a:bodyPr lIns="182880" tIns="274320" rIns="182880" bIns="274320" anchor="ctr" anchorCtr="0"/>
          <a:lstStyle>
            <a:lvl1pPr marL="0" indent="0">
              <a:buClr>
                <a:srgbClr val="003366"/>
              </a:buClr>
              <a:buFontTx/>
              <a:buNone/>
              <a:defRPr sz="1800" cap="all" baseline="0">
                <a:solidFill>
                  <a:schemeClr val="bg1"/>
                </a:solidFill>
                <a:latin typeface="+mj-lt"/>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91777D86-739D-A945-9D20-3301B7D95770}"/>
              </a:ext>
            </a:extLst>
          </p:cNvPr>
          <p:cNvSpPr>
            <a:spLocks noGrp="1"/>
          </p:cNvSpPr>
          <p:nvPr>
            <p:ph sz="half" idx="13"/>
          </p:nvPr>
        </p:nvSpPr>
        <p:spPr>
          <a:xfrm>
            <a:off x="6389137" y="2895600"/>
            <a:ext cx="2286000" cy="3276600"/>
          </a:xfrm>
          <a:prstGeom prst="rect">
            <a:avLst/>
          </a:prstGeom>
          <a:solidFill>
            <a:schemeClr val="accent2"/>
          </a:solidFill>
        </p:spPr>
        <p:txBody>
          <a:bodyPr lIns="182880" tIns="182880" rIns="182880"/>
          <a:lstStyle>
            <a:lvl1pPr marL="214308" indent="-214308">
              <a:buClr>
                <a:srgbClr val="003366"/>
              </a:buClr>
              <a:buFont typeface="Arial" panose="020B0604020202020204" pitchFamily="34" charset="0"/>
              <a:buChar char="•"/>
              <a:defRPr sz="1350">
                <a:solidFill>
                  <a:schemeClr val="bg1"/>
                </a:solidFill>
              </a:defRPr>
            </a:lvl1pPr>
            <a:lvl2pPr marL="550055" indent="-214308">
              <a:buClr>
                <a:srgbClr val="660033"/>
              </a:buClr>
              <a:buFont typeface="Arial" panose="020B0604020202020204" pitchFamily="34" charset="0"/>
              <a:buChar char="•"/>
              <a:defRPr sz="1350">
                <a:solidFill>
                  <a:schemeClr val="bg1"/>
                </a:solidFill>
              </a:defRPr>
            </a:lvl2pPr>
            <a:lvl3pPr marL="898900" indent="-214308">
              <a:buClr>
                <a:srgbClr val="42688F"/>
              </a:buClr>
              <a:buFont typeface="Arial" panose="020B0604020202020204" pitchFamily="34" charset="0"/>
              <a:buChar char="•"/>
              <a:defRPr sz="1350">
                <a:solidFill>
                  <a:schemeClr val="bg1"/>
                </a:solidFill>
              </a:defRPr>
            </a:lvl3pPr>
            <a:lvl4pPr marL="1202501" indent="-214308">
              <a:buClr>
                <a:srgbClr val="0F235E"/>
              </a:buClr>
              <a:buFont typeface="Arial" panose="020B0604020202020204" pitchFamily="34" charset="0"/>
              <a:buChar char="•"/>
              <a:defRPr sz="1350">
                <a:solidFill>
                  <a:schemeClr val="bg1"/>
                </a:solidFill>
              </a:defRPr>
            </a:lvl4pPr>
            <a:lvl5pPr marL="1585874" indent="-214308">
              <a:buFont typeface="Arial" panose="020B0604020202020204" pitchFamily="34" charset="0"/>
              <a:buChar char="•"/>
              <a:defRPr sz="13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2">
            <a:extLst>
              <a:ext uri="{FF2B5EF4-FFF2-40B4-BE49-F238E27FC236}">
                <a16:creationId xmlns:a16="http://schemas.microsoft.com/office/drawing/2014/main" id="{3B1A3F4A-EEAB-9F4E-9CE6-CE2DC36B2F36}"/>
              </a:ext>
            </a:extLst>
          </p:cNvPr>
          <p:cNvSpPr>
            <a:spLocks noGrp="1"/>
          </p:cNvSpPr>
          <p:nvPr>
            <p:ph sz="half" idx="14"/>
          </p:nvPr>
        </p:nvSpPr>
        <p:spPr>
          <a:xfrm>
            <a:off x="6389137" y="2074026"/>
            <a:ext cx="2286000" cy="821574"/>
          </a:xfrm>
          <a:prstGeom prst="rect">
            <a:avLst/>
          </a:prstGeom>
          <a:solidFill>
            <a:schemeClr val="accent1"/>
          </a:solidFill>
        </p:spPr>
        <p:txBody>
          <a:bodyPr lIns="182880" tIns="274320" rIns="182880" bIns="274320" anchor="ctr" anchorCtr="0"/>
          <a:lstStyle>
            <a:lvl1pPr marL="0" indent="0">
              <a:buClr>
                <a:srgbClr val="003366"/>
              </a:buClr>
              <a:buFontTx/>
              <a:buNone/>
              <a:defRPr sz="1800" cap="all" baseline="0">
                <a:solidFill>
                  <a:schemeClr val="bg1"/>
                </a:solidFill>
                <a:latin typeface="+mj-lt"/>
              </a:defRPr>
            </a:lvl1pPr>
            <a:lvl2pPr marL="335747" indent="0">
              <a:buClr>
                <a:srgbClr val="660033"/>
              </a:buClr>
              <a:buFontTx/>
              <a:buNone/>
              <a:defRPr sz="1500">
                <a:solidFill>
                  <a:schemeClr val="bg1"/>
                </a:solidFill>
              </a:defRPr>
            </a:lvl2pPr>
            <a:lvl3pPr marL="684592" indent="0">
              <a:buClr>
                <a:srgbClr val="42688F"/>
              </a:buClr>
              <a:buFontTx/>
              <a:buNone/>
              <a:defRPr sz="1350">
                <a:solidFill>
                  <a:schemeClr val="bg1"/>
                </a:solidFill>
              </a:defRPr>
            </a:lvl3pPr>
            <a:lvl4pPr marL="988194" indent="0">
              <a:buClr>
                <a:srgbClr val="0F235E"/>
              </a:buClr>
              <a:buFontTx/>
              <a:buNone/>
              <a:defRPr sz="1200">
                <a:solidFill>
                  <a:schemeClr val="bg1"/>
                </a:solidFill>
              </a:defRPr>
            </a:lvl4pPr>
            <a:lvl5pPr marL="1371566" indent="0">
              <a:buFontTx/>
              <a:buNone/>
              <a:defRPr sz="1050">
                <a:solidFill>
                  <a:schemeClr val="bg1"/>
                </a:solidFill>
              </a:defRPr>
            </a:lvl5pPr>
            <a:lvl6pPr>
              <a:defRPr sz="1350"/>
            </a:lvl6pPr>
            <a:lvl7pPr>
              <a:defRPr sz="1350"/>
            </a:lvl7pPr>
            <a:lvl8pPr>
              <a:defRPr sz="1350"/>
            </a:lvl8pPr>
            <a:lvl9pPr>
              <a:defRPr sz="1350"/>
            </a:lvl9pPr>
          </a:lstStyle>
          <a:p>
            <a:pPr lvl="0"/>
            <a:r>
              <a:rPr lang="en-US" dirty="0"/>
              <a:t>Click to edit Master text styles</a:t>
            </a:r>
          </a:p>
        </p:txBody>
      </p:sp>
      <p:pic>
        <p:nvPicPr>
          <p:cNvPr id="15" name="Picture 14" descr="IEc logo">
            <a:extLst>
              <a:ext uri="{FF2B5EF4-FFF2-40B4-BE49-F238E27FC236}">
                <a16:creationId xmlns:a16="http://schemas.microsoft.com/office/drawing/2014/main" id="{E750FBD2-B975-9D4A-8596-5CE7EBD1B4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87" y="304800"/>
            <a:ext cx="774700" cy="558800"/>
          </a:xfrm>
          <a:prstGeom prst="rect">
            <a:avLst/>
          </a:prstGeom>
        </p:spPr>
      </p:pic>
      <p:sp>
        <p:nvSpPr>
          <p:cNvPr id="3" name="Footer Placeholder 1">
            <a:extLst>
              <a:ext uri="{FF2B5EF4-FFF2-40B4-BE49-F238E27FC236}">
                <a16:creationId xmlns:a16="http://schemas.microsoft.com/office/drawing/2014/main" id="{27CA2C94-884E-8EC9-ED19-92FA88074A8D}"/>
              </a:ext>
            </a:extLst>
          </p:cNvPr>
          <p:cNvSpPr>
            <a:spLocks noGrp="1"/>
          </p:cNvSpPr>
          <p:nvPr>
            <p:ph type="ftr" sz="quarter" idx="3"/>
          </p:nvPr>
        </p:nvSpPr>
        <p:spPr>
          <a:xfrm>
            <a:off x="1714500" y="6466417"/>
            <a:ext cx="44577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dirty="0"/>
              <a:t>Use Insert &gt; Header and Footer to edit this footer</a:t>
            </a:r>
          </a:p>
        </p:txBody>
      </p:sp>
    </p:spTree>
    <p:extLst>
      <p:ext uri="{BB962C8B-B14F-4D97-AF65-F5344CB8AC3E}">
        <p14:creationId xmlns:p14="http://schemas.microsoft.com/office/powerpoint/2010/main" val="17779544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Contact Slide - Natural Resource Management ">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pic>
        <p:nvPicPr>
          <p:cNvPr id="12" name="Picture 11" descr="Ducks swimming">
            <a:extLst>
              <a:ext uri="{FF2B5EF4-FFF2-40B4-BE49-F238E27FC236}">
                <a16:creationId xmlns:a16="http://schemas.microsoft.com/office/drawing/2014/main" id="{9A7732B4-2A2B-604F-B6AC-4FD1C44C75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416" r="1788"/>
          <a:stretch/>
        </p:blipFill>
        <p:spPr>
          <a:xfrm>
            <a:off x="-77002" y="-51868"/>
            <a:ext cx="6228866" cy="6932321"/>
          </a:xfrm>
          <a:custGeom>
            <a:avLst/>
            <a:gdLst>
              <a:gd name="connsiteX0" fmla="*/ 3622886 w 8210669"/>
              <a:gd name="connsiteY0" fmla="*/ 0 h 6853454"/>
              <a:gd name="connsiteX1" fmla="*/ 8210669 w 8210669"/>
              <a:gd name="connsiteY1" fmla="*/ 0 h 6853454"/>
              <a:gd name="connsiteX2" fmla="*/ 6497305 w 8210669"/>
              <a:gd name="connsiteY2" fmla="*/ 6853454 h 6853454"/>
              <a:gd name="connsiteX3" fmla="*/ 0 w 8210669"/>
              <a:gd name="connsiteY3" fmla="*/ 6840928 h 6853454"/>
              <a:gd name="connsiteX4" fmla="*/ 16063 w 8210669"/>
              <a:gd name="connsiteY4" fmla="*/ 3573 h 685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0669" h="6853454">
                <a:moveTo>
                  <a:pt x="3622886" y="0"/>
                </a:moveTo>
                <a:lnTo>
                  <a:pt x="8210669" y="0"/>
                </a:lnTo>
                <a:lnTo>
                  <a:pt x="6497305" y="6853454"/>
                </a:lnTo>
                <a:lnTo>
                  <a:pt x="0" y="6840928"/>
                </a:lnTo>
                <a:cubicBezTo>
                  <a:pt x="7056" y="4543639"/>
                  <a:pt x="9007" y="2300862"/>
                  <a:pt x="16063" y="3573"/>
                </a:cubicBezTo>
                <a:close/>
              </a:path>
            </a:pathLst>
          </a:custGeom>
        </p:spPr>
      </p:pic>
      <p:pic>
        <p:nvPicPr>
          <p:cNvPr id="10" name="Picture 9" descr="IEc logo">
            <a:extLst>
              <a:ext uri="{FF2B5EF4-FFF2-40B4-BE49-F238E27FC236}">
                <a16:creationId xmlns:a16="http://schemas.microsoft.com/office/drawing/2014/main" id="{40F4CE3D-4FBC-2E43-8DB3-978A2C8F5D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
        <p:nvSpPr>
          <p:cNvPr id="2" name="Parallelogram 14">
            <a:extLst>
              <a:ext uri="{FF2B5EF4-FFF2-40B4-BE49-F238E27FC236}">
                <a16:creationId xmlns:a16="http://schemas.microsoft.com/office/drawing/2014/main" id="{D39E45B6-F81F-CADD-24BC-A8518E9D4414}"/>
              </a:ext>
              <a:ext uri="{C183D7F6-B498-43B3-948B-1728B52AA6E4}">
                <adec:decorative xmlns:adec="http://schemas.microsoft.com/office/drawing/2017/decorative" val="1"/>
              </a:ext>
            </a:extLst>
          </p:cNvPr>
          <p:cNvSpPr/>
          <p:nvPr userDrawn="1"/>
        </p:nvSpPr>
        <p:spPr bwMode="auto">
          <a:xfrm>
            <a:off x="4572001" y="-81277"/>
            <a:ext cx="1591984" cy="7289269"/>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262286407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Contact Slide - Public Policy ">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25" name="Parallelogram 2" descr="Zakim bridge at night">
            <a:extLst>
              <a:ext uri="{FF2B5EF4-FFF2-40B4-BE49-F238E27FC236}">
                <a16:creationId xmlns:a16="http://schemas.microsoft.com/office/drawing/2014/main" id="{CC41E59A-1C7D-304F-A91B-89EBA69A2071}"/>
              </a:ext>
            </a:extLst>
          </p:cNvPr>
          <p:cNvSpPr/>
          <p:nvPr userDrawn="1"/>
        </p:nvSpPr>
        <p:spPr bwMode="auto">
          <a:xfrm>
            <a:off x="-11953" y="-11952"/>
            <a:ext cx="6170807" cy="6890870"/>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5144667 w 8195749"/>
              <a:gd name="connsiteY0" fmla="*/ 6858000 h 6858000"/>
              <a:gd name="connsiteX1" fmla="*/ 7 w 8195749"/>
              <a:gd name="connsiteY1" fmla="*/ 8119 h 6858000"/>
              <a:gd name="connsiteX2" fmla="*/ 8195749 w 8195749"/>
              <a:gd name="connsiteY2" fmla="*/ 0 h 6858000"/>
              <a:gd name="connsiteX3" fmla="*/ 6481249 w 8195749"/>
              <a:gd name="connsiteY3" fmla="*/ 6858000 h 6858000"/>
              <a:gd name="connsiteX4" fmla="*/ 5144667 w 8195749"/>
              <a:gd name="connsiteY4" fmla="*/ 6858000 h 6858000"/>
              <a:gd name="connsiteX0" fmla="*/ 0 w 8211805"/>
              <a:gd name="connsiteY0" fmla="*/ 6845474 h 6858000"/>
              <a:gd name="connsiteX1" fmla="*/ 16063 w 8211805"/>
              <a:gd name="connsiteY1" fmla="*/ 8119 h 6858000"/>
              <a:gd name="connsiteX2" fmla="*/ 8211805 w 8211805"/>
              <a:gd name="connsiteY2" fmla="*/ 0 h 6858000"/>
              <a:gd name="connsiteX3" fmla="*/ 6497305 w 8211805"/>
              <a:gd name="connsiteY3" fmla="*/ 6858000 h 6858000"/>
              <a:gd name="connsiteX4" fmla="*/ 0 w 8211805"/>
              <a:gd name="connsiteY4" fmla="*/ 684547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05" h="6858000">
                <a:moveTo>
                  <a:pt x="0" y="6845474"/>
                </a:moveTo>
                <a:cubicBezTo>
                  <a:pt x="7056" y="4548185"/>
                  <a:pt x="9007" y="2305408"/>
                  <a:pt x="16063" y="8119"/>
                </a:cubicBezTo>
                <a:lnTo>
                  <a:pt x="8211805" y="0"/>
                </a:lnTo>
                <a:lnTo>
                  <a:pt x="6497305" y="6858000"/>
                </a:lnTo>
                <a:lnTo>
                  <a:pt x="0" y="6845474"/>
                </a:lnTo>
                <a:close/>
              </a:path>
            </a:pathLst>
          </a:custGeom>
          <a:blipFill>
            <a:blip r:embed="rId3"/>
            <a:srcRect/>
            <a:stretch>
              <a:fillRect l="-20254" r="-20254"/>
            </a:stretch>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6" name="Parallelogram 14">
            <a:extLst>
              <a:ext uri="{FF2B5EF4-FFF2-40B4-BE49-F238E27FC236}">
                <a16:creationId xmlns:a16="http://schemas.microsoft.com/office/drawing/2014/main" id="{04570A32-0E51-D048-B51E-2BC730473928}"/>
              </a:ext>
              <a:ext uri="{C183D7F6-B498-43B3-948B-1728B52AA6E4}">
                <adec:decorative xmlns:adec="http://schemas.microsoft.com/office/drawing/2017/decorative" val="1"/>
              </a:ext>
            </a:extLst>
          </p:cNvPr>
          <p:cNvSpPr/>
          <p:nvPr userDrawn="1"/>
        </p:nvSpPr>
        <p:spPr bwMode="auto">
          <a:xfrm>
            <a:off x="4577976" y="-11952"/>
            <a:ext cx="1591984" cy="6884894"/>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612F402C-59EB-3549-8F6C-DBB917C15F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Tree>
    <p:extLst>
      <p:ext uri="{BB962C8B-B14F-4D97-AF65-F5344CB8AC3E}">
        <p14:creationId xmlns:p14="http://schemas.microsoft.com/office/powerpoint/2010/main" val="212938397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Contact Slide - Applied Economics">
    <p:bg>
      <p:bgRef idx="1001">
        <a:schemeClr val="bg2"/>
      </p:bgRef>
    </p:bg>
    <p:spTree>
      <p:nvGrpSpPr>
        <p:cNvPr id="1" name=""/>
        <p:cNvGrpSpPr/>
        <p:nvPr/>
      </p:nvGrpSpPr>
      <p:grpSpPr>
        <a:xfrm>
          <a:off x="0" y="0"/>
          <a:ext cx="0" cy="0"/>
          <a:chOff x="0" y="0"/>
          <a:chExt cx="0" cy="0"/>
        </a:xfrm>
      </p:grpSpPr>
      <p:pic>
        <p:nvPicPr>
          <p:cNvPr id="3" name="Picture 2" descr="Vegetation on dunes">
            <a:extLst>
              <a:ext uri="{FF2B5EF4-FFF2-40B4-BE49-F238E27FC236}">
                <a16:creationId xmlns:a16="http://schemas.microsoft.com/office/drawing/2014/main" id="{5920103F-7794-AA15-6A85-D3AD3BD719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2" r="46032"/>
          <a:stretch/>
        </p:blipFill>
        <p:spPr>
          <a:xfrm>
            <a:off x="-77002" y="-63330"/>
            <a:ext cx="6229720" cy="6939985"/>
          </a:xfrm>
          <a:custGeom>
            <a:avLst/>
            <a:gdLst>
              <a:gd name="connsiteX0" fmla="*/ 8203621 w 8203621"/>
              <a:gd name="connsiteY0" fmla="*/ 0 h 6854202"/>
              <a:gd name="connsiteX1" fmla="*/ 6490071 w 8203621"/>
              <a:gd name="connsiteY1" fmla="*/ 6854202 h 6854202"/>
              <a:gd name="connsiteX2" fmla="*/ 4519079 w 8203621"/>
              <a:gd name="connsiteY2" fmla="*/ 6854202 h 6854202"/>
              <a:gd name="connsiteX3" fmla="*/ 0 w 8203621"/>
              <a:gd name="connsiteY3" fmla="*/ 6845490 h 6854202"/>
              <a:gd name="connsiteX4" fmla="*/ 0 w 8203621"/>
              <a:gd name="connsiteY4" fmla="*/ 3353309 h 6854202"/>
              <a:gd name="connsiteX5" fmla="*/ 3385 w 8203621"/>
              <a:gd name="connsiteY5" fmla="*/ 1722568 h 6854202"/>
              <a:gd name="connsiteX6" fmla="*/ 7879 w 8203621"/>
              <a:gd name="connsiteY6" fmla="*/ 8119 h 685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621" h="6854202">
                <a:moveTo>
                  <a:pt x="8203621" y="0"/>
                </a:moveTo>
                <a:lnTo>
                  <a:pt x="6490071" y="6854202"/>
                </a:lnTo>
                <a:lnTo>
                  <a:pt x="4519079" y="6854202"/>
                </a:lnTo>
                <a:lnTo>
                  <a:pt x="0" y="6845490"/>
                </a:lnTo>
                <a:lnTo>
                  <a:pt x="0" y="3353309"/>
                </a:lnTo>
                <a:lnTo>
                  <a:pt x="3385" y="1722568"/>
                </a:lnTo>
                <a:cubicBezTo>
                  <a:pt x="4670" y="1153357"/>
                  <a:pt x="6115" y="582441"/>
                  <a:pt x="7879" y="8119"/>
                </a:cubicBezTo>
                <a:close/>
              </a:path>
            </a:pathLst>
          </a:custGeom>
        </p:spPr>
      </p:pic>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3"/>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3"/>
              </a:rPr>
              <a:t>namehere@indecon.com</a:t>
            </a:r>
            <a:endParaRPr lang="en-US" dirty="0"/>
          </a:p>
          <a:p>
            <a:r>
              <a:rPr lang="en-US" dirty="0"/>
              <a:t>617-354-0074</a:t>
            </a:r>
          </a:p>
        </p:txBody>
      </p:sp>
      <p:pic>
        <p:nvPicPr>
          <p:cNvPr id="10" name="Picture 9" descr="IEc logo">
            <a:extLst>
              <a:ext uri="{FF2B5EF4-FFF2-40B4-BE49-F238E27FC236}">
                <a16:creationId xmlns:a16="http://schemas.microsoft.com/office/drawing/2014/main" id="{C87DCE8A-4023-AD43-9256-3B34FDD010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
        <p:nvSpPr>
          <p:cNvPr id="2" name="Parallelogram 14">
            <a:extLst>
              <a:ext uri="{FF2B5EF4-FFF2-40B4-BE49-F238E27FC236}">
                <a16:creationId xmlns:a16="http://schemas.microsoft.com/office/drawing/2014/main" id="{694B65BA-DB4E-6961-713C-4B6ADF74BE95}"/>
              </a:ext>
              <a:ext uri="{C183D7F6-B498-43B3-948B-1728B52AA6E4}">
                <adec:decorative xmlns:adec="http://schemas.microsoft.com/office/drawing/2017/decorative" val="1"/>
              </a:ext>
            </a:extLst>
          </p:cNvPr>
          <p:cNvSpPr/>
          <p:nvPr userDrawn="1"/>
        </p:nvSpPr>
        <p:spPr bwMode="auto">
          <a:xfrm>
            <a:off x="4572001" y="-81277"/>
            <a:ext cx="1591984" cy="7289269"/>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250594021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Contact Slide - FInance">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pic>
        <p:nvPicPr>
          <p:cNvPr id="11" name="Picture 10" descr="Bee on a white flower">
            <a:extLst>
              <a:ext uri="{FF2B5EF4-FFF2-40B4-BE49-F238E27FC236}">
                <a16:creationId xmlns:a16="http://schemas.microsoft.com/office/drawing/2014/main" id="{63F5C94B-307E-2646-9D1C-E4441DA40E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82" r="22819"/>
          <a:stretch/>
        </p:blipFill>
        <p:spPr>
          <a:xfrm>
            <a:off x="-67377" y="-45703"/>
            <a:ext cx="6220094" cy="6922957"/>
          </a:xfrm>
          <a:custGeom>
            <a:avLst/>
            <a:gdLst>
              <a:gd name="connsiteX0" fmla="*/ 8211805 w 8211805"/>
              <a:gd name="connsiteY0" fmla="*/ 0 h 6854797"/>
              <a:gd name="connsiteX1" fmla="*/ 6498106 w 8211805"/>
              <a:gd name="connsiteY1" fmla="*/ 6854797 h 6854797"/>
              <a:gd name="connsiteX2" fmla="*/ 4835909 w 8211805"/>
              <a:gd name="connsiteY2" fmla="*/ 6854797 h 6854797"/>
              <a:gd name="connsiteX3" fmla="*/ 0 w 8211805"/>
              <a:gd name="connsiteY3" fmla="*/ 6845474 h 6854797"/>
              <a:gd name="connsiteX4" fmla="*/ 16063 w 8211805"/>
              <a:gd name="connsiteY4" fmla="*/ 8119 h 685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05" h="6854797">
                <a:moveTo>
                  <a:pt x="8211805" y="0"/>
                </a:moveTo>
                <a:lnTo>
                  <a:pt x="6498106" y="6854797"/>
                </a:lnTo>
                <a:lnTo>
                  <a:pt x="4835909" y="6854797"/>
                </a:lnTo>
                <a:lnTo>
                  <a:pt x="0" y="6845474"/>
                </a:lnTo>
                <a:cubicBezTo>
                  <a:pt x="7056" y="4548185"/>
                  <a:pt x="9007" y="2305408"/>
                  <a:pt x="16063" y="8119"/>
                </a:cubicBezTo>
                <a:close/>
              </a:path>
            </a:pathLst>
          </a:custGeom>
        </p:spPr>
      </p:pic>
      <p:sp>
        <p:nvSpPr>
          <p:cNvPr id="26" name="Parallelogram 14">
            <a:extLst>
              <a:ext uri="{FF2B5EF4-FFF2-40B4-BE49-F238E27FC236}">
                <a16:creationId xmlns:a16="http://schemas.microsoft.com/office/drawing/2014/main" id="{04570A32-0E51-D048-B51E-2BC730473928}"/>
              </a:ext>
              <a:ext uri="{C183D7F6-B498-43B3-948B-1728B52AA6E4}">
                <adec:decorative xmlns:adec="http://schemas.microsoft.com/office/drawing/2017/decorative" val="1"/>
              </a:ext>
            </a:extLst>
          </p:cNvPr>
          <p:cNvSpPr/>
          <p:nvPr userDrawn="1"/>
        </p:nvSpPr>
        <p:spPr bwMode="auto">
          <a:xfrm>
            <a:off x="4665169"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EDAFEA2C-4496-6B4C-BC52-BAD34A019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Tree>
    <p:extLst>
      <p:ext uri="{BB962C8B-B14F-4D97-AF65-F5344CB8AC3E}">
        <p14:creationId xmlns:p14="http://schemas.microsoft.com/office/powerpoint/2010/main" val="106620164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Natural Resource Management">
    <p:bg>
      <p:bgPr>
        <a:solidFill>
          <a:schemeClr val="tx2"/>
        </a:solidFill>
        <a:effectLst/>
      </p:bgPr>
    </p:bg>
    <p:spTree>
      <p:nvGrpSpPr>
        <p:cNvPr id="1" name=""/>
        <p:cNvGrpSpPr/>
        <p:nvPr/>
      </p:nvGrpSpPr>
      <p:grpSpPr>
        <a:xfrm>
          <a:off x="0" y="0"/>
          <a:ext cx="0" cy="0"/>
          <a:chOff x="0" y="0"/>
          <a:chExt cx="0" cy="0"/>
        </a:xfrm>
      </p:grpSpPr>
      <p:pic>
        <p:nvPicPr>
          <p:cNvPr id="12" name="Picture 11" descr="Duck swimming">
            <a:extLst>
              <a:ext uri="{FF2B5EF4-FFF2-40B4-BE49-F238E27FC236}">
                <a16:creationId xmlns:a16="http://schemas.microsoft.com/office/drawing/2014/main" id="{AFA43B2D-F50F-5441-9866-FDE547FC34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385" r="3121"/>
          <a:stretch/>
        </p:blipFill>
        <p:spPr>
          <a:xfrm>
            <a:off x="-62753" y="-60144"/>
            <a:ext cx="2345415" cy="6939278"/>
          </a:xfrm>
          <a:custGeom>
            <a:avLst/>
            <a:gdLst>
              <a:gd name="connsiteX0" fmla="*/ 573 w 3098222"/>
              <a:gd name="connsiteY0" fmla="*/ 0 h 6874933"/>
              <a:gd name="connsiteX1" fmla="*/ 3098222 w 3098222"/>
              <a:gd name="connsiteY1" fmla="*/ 16933 h 6874933"/>
              <a:gd name="connsiteX2" fmla="*/ 1383722 w 3098222"/>
              <a:gd name="connsiteY2" fmla="*/ 6874933 h 6874933"/>
              <a:gd name="connsiteX3" fmla="*/ 47140 w 3098222"/>
              <a:gd name="connsiteY3" fmla="*/ 6874933 h 6874933"/>
              <a:gd name="connsiteX4" fmla="*/ 573 w 309822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222" h="6874933">
                <a:moveTo>
                  <a:pt x="573" y="0"/>
                </a:moveTo>
                <a:lnTo>
                  <a:pt x="3098222" y="16933"/>
                </a:lnTo>
                <a:lnTo>
                  <a:pt x="1383722" y="6874933"/>
                </a:lnTo>
                <a:lnTo>
                  <a:pt x="47140" y="6874933"/>
                </a:lnTo>
                <a:cubicBezTo>
                  <a:pt x="54196" y="4577644"/>
                  <a:pt x="-6483" y="2297289"/>
                  <a:pt x="573" y="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 uri="{C183D7F6-B498-43B3-948B-1728B52AA6E4}">
                <adec:decorative xmlns:adec="http://schemas.microsoft.com/office/drawing/2017/decorative" val="1"/>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A884A22C-F828-B74D-8696-E5C5E964B727}"/>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32317985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Contact Slide - Program Design ">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pic>
        <p:nvPicPr>
          <p:cNvPr id="11" name="Picture 10" descr="Solar panels">
            <a:extLst>
              <a:ext uri="{FF2B5EF4-FFF2-40B4-BE49-F238E27FC236}">
                <a16:creationId xmlns:a16="http://schemas.microsoft.com/office/drawing/2014/main" id="{AE27D521-F8DA-5A49-8842-85D3CF889B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 r="39957"/>
          <a:stretch/>
        </p:blipFill>
        <p:spPr>
          <a:xfrm>
            <a:off x="-77002" y="-56382"/>
            <a:ext cx="6229718" cy="6930429"/>
          </a:xfrm>
          <a:custGeom>
            <a:avLst/>
            <a:gdLst>
              <a:gd name="connsiteX0" fmla="*/ 8211805 w 8211805"/>
              <a:gd name="connsiteY0" fmla="*/ 0 h 6851594"/>
              <a:gd name="connsiteX1" fmla="*/ 6498907 w 8211805"/>
              <a:gd name="connsiteY1" fmla="*/ 6851594 h 6851594"/>
              <a:gd name="connsiteX2" fmla="*/ 3174478 w 8211805"/>
              <a:gd name="connsiteY2" fmla="*/ 6851594 h 6851594"/>
              <a:gd name="connsiteX3" fmla="*/ 0 w 8211805"/>
              <a:gd name="connsiteY3" fmla="*/ 6845474 h 6851594"/>
              <a:gd name="connsiteX4" fmla="*/ 16063 w 8211805"/>
              <a:gd name="connsiteY4" fmla="*/ 8119 h 685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05" h="6851594">
                <a:moveTo>
                  <a:pt x="8211805" y="0"/>
                </a:moveTo>
                <a:lnTo>
                  <a:pt x="6498907" y="6851594"/>
                </a:lnTo>
                <a:lnTo>
                  <a:pt x="3174478" y="6851594"/>
                </a:lnTo>
                <a:lnTo>
                  <a:pt x="0" y="6845474"/>
                </a:lnTo>
                <a:cubicBezTo>
                  <a:pt x="7056" y="4548185"/>
                  <a:pt x="9007" y="2305408"/>
                  <a:pt x="16063" y="8119"/>
                </a:cubicBezTo>
                <a:close/>
              </a:path>
            </a:pathLst>
          </a:custGeom>
        </p:spPr>
      </p:pic>
      <p:sp>
        <p:nvSpPr>
          <p:cNvPr id="26" name="Parallelogram 14">
            <a:extLst>
              <a:ext uri="{FF2B5EF4-FFF2-40B4-BE49-F238E27FC236}">
                <a16:creationId xmlns:a16="http://schemas.microsoft.com/office/drawing/2014/main" id="{04570A32-0E51-D048-B51E-2BC730473928}"/>
              </a:ext>
              <a:ext uri="{C183D7F6-B498-43B3-948B-1728B52AA6E4}">
                <adec:decorative xmlns:adec="http://schemas.microsoft.com/office/drawing/2017/decorative" val="1"/>
              </a:ext>
            </a:extLst>
          </p:cNvPr>
          <p:cNvSpPr/>
          <p:nvPr userDrawn="1"/>
        </p:nvSpPr>
        <p:spPr bwMode="auto">
          <a:xfrm>
            <a:off x="4665169"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45F5CE85-6F27-5E46-AC88-7D554808F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Tree>
    <p:extLst>
      <p:ext uri="{BB962C8B-B14F-4D97-AF65-F5344CB8AC3E}">
        <p14:creationId xmlns:p14="http://schemas.microsoft.com/office/powerpoint/2010/main" val="246893297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Contact Slide - Sustainability ">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pic>
        <p:nvPicPr>
          <p:cNvPr id="11" name="Picture 10" descr="Wind turbines">
            <a:extLst>
              <a:ext uri="{FF2B5EF4-FFF2-40B4-BE49-F238E27FC236}">
                <a16:creationId xmlns:a16="http://schemas.microsoft.com/office/drawing/2014/main" id="{38FF1336-DCA0-C24E-90CA-B95F8003A21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385" r="109"/>
          <a:stretch/>
        </p:blipFill>
        <p:spPr>
          <a:xfrm>
            <a:off x="-67377" y="-45670"/>
            <a:ext cx="6220093" cy="6919720"/>
          </a:xfrm>
          <a:custGeom>
            <a:avLst/>
            <a:gdLst>
              <a:gd name="connsiteX0" fmla="*/ 8211805 w 8211805"/>
              <a:gd name="connsiteY0" fmla="*/ 0 h 6851593"/>
              <a:gd name="connsiteX1" fmla="*/ 6498907 w 8211805"/>
              <a:gd name="connsiteY1" fmla="*/ 6851593 h 6851593"/>
              <a:gd name="connsiteX2" fmla="*/ 3173958 w 8211805"/>
              <a:gd name="connsiteY2" fmla="*/ 6851593 h 6851593"/>
              <a:gd name="connsiteX3" fmla="*/ 0 w 8211805"/>
              <a:gd name="connsiteY3" fmla="*/ 6845474 h 6851593"/>
              <a:gd name="connsiteX4" fmla="*/ 16063 w 8211805"/>
              <a:gd name="connsiteY4" fmla="*/ 8119 h 685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05" h="6851593">
                <a:moveTo>
                  <a:pt x="8211805" y="0"/>
                </a:moveTo>
                <a:lnTo>
                  <a:pt x="6498907" y="6851593"/>
                </a:lnTo>
                <a:lnTo>
                  <a:pt x="3173958" y="6851593"/>
                </a:lnTo>
                <a:lnTo>
                  <a:pt x="0" y="6845474"/>
                </a:lnTo>
                <a:cubicBezTo>
                  <a:pt x="7056" y="4548185"/>
                  <a:pt x="9007" y="2305408"/>
                  <a:pt x="16063" y="8119"/>
                </a:cubicBezTo>
                <a:close/>
              </a:path>
            </a:pathLst>
          </a:custGeom>
        </p:spPr>
      </p:pic>
      <p:sp>
        <p:nvSpPr>
          <p:cNvPr id="26" name="Parallelogram 14">
            <a:extLst>
              <a:ext uri="{FF2B5EF4-FFF2-40B4-BE49-F238E27FC236}">
                <a16:creationId xmlns:a16="http://schemas.microsoft.com/office/drawing/2014/main" id="{04570A32-0E51-D048-B51E-2BC730473928}"/>
              </a:ext>
              <a:ext uri="{C183D7F6-B498-43B3-948B-1728B52AA6E4}">
                <adec:decorative xmlns:adec="http://schemas.microsoft.com/office/drawing/2017/decorative" val="1"/>
              </a:ext>
            </a:extLst>
          </p:cNvPr>
          <p:cNvSpPr/>
          <p:nvPr userDrawn="1"/>
        </p:nvSpPr>
        <p:spPr bwMode="auto">
          <a:xfrm>
            <a:off x="4665169"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A2F47659-13C6-074F-8135-1A2923FF5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Tree>
    <p:extLst>
      <p:ext uri="{BB962C8B-B14F-4D97-AF65-F5344CB8AC3E}">
        <p14:creationId xmlns:p14="http://schemas.microsoft.com/office/powerpoint/2010/main" val="399469425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Contact Slide - Info Tech">
    <p:bg>
      <p:bgRef idx="1001">
        <a:schemeClr val="bg2"/>
      </p:bgRef>
    </p:bg>
    <p:spTree>
      <p:nvGrpSpPr>
        <p:cNvPr id="1" name=""/>
        <p:cNvGrpSpPr/>
        <p:nvPr/>
      </p:nvGrpSpPr>
      <p:grpSpPr>
        <a:xfrm>
          <a:off x="0" y="0"/>
          <a:ext cx="0" cy="0"/>
          <a:chOff x="0" y="0"/>
          <a:chExt cx="0" cy="0"/>
        </a:xfrm>
      </p:grpSpPr>
      <p:sp>
        <p:nvSpPr>
          <p:cNvPr id="9" name="Parallelogram 16">
            <a:extLst>
              <a:ext uri="{FF2B5EF4-FFF2-40B4-BE49-F238E27FC236}">
                <a16:creationId xmlns:a16="http://schemas.microsoft.com/office/drawing/2014/main" id="{3EB5DE53-6F96-E54E-A213-84359388F770}"/>
              </a:ext>
              <a:ext uri="{C183D7F6-B498-43B3-948B-1728B52AA6E4}">
                <adec:decorative xmlns:adec="http://schemas.microsoft.com/office/drawing/2017/decorative" val="1"/>
              </a:ext>
            </a:extLst>
          </p:cNvPr>
          <p:cNvSpPr/>
          <p:nvPr userDrawn="1"/>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lumMod val="90000"/>
                </a:schemeClr>
              </a:gs>
              <a:gs pos="100000">
                <a:schemeClr val="bg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4" name="Text Placeholder 13">
            <a:extLst>
              <a:ext uri="{FF2B5EF4-FFF2-40B4-BE49-F238E27FC236}">
                <a16:creationId xmlns:a16="http://schemas.microsoft.com/office/drawing/2014/main" id="{F00D38D1-A0D8-BC4A-8D94-1C9C479CD77C}"/>
              </a:ext>
            </a:extLst>
          </p:cNvPr>
          <p:cNvSpPr>
            <a:spLocks noGrp="1"/>
          </p:cNvSpPr>
          <p:nvPr>
            <p:ph type="body" sz="quarter" idx="13" hasCustomPrompt="1"/>
          </p:nvPr>
        </p:nvSpPr>
        <p:spPr>
          <a:xfrm>
            <a:off x="5669482" y="38862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sp>
        <p:nvSpPr>
          <p:cNvPr id="15" name="Text Placeholder 13">
            <a:extLst>
              <a:ext uri="{FF2B5EF4-FFF2-40B4-BE49-F238E27FC236}">
                <a16:creationId xmlns:a16="http://schemas.microsoft.com/office/drawing/2014/main" id="{1D297F90-A72C-F842-B835-B814BE15F0D4}"/>
              </a:ext>
            </a:extLst>
          </p:cNvPr>
          <p:cNvSpPr>
            <a:spLocks noGrp="1"/>
          </p:cNvSpPr>
          <p:nvPr>
            <p:ph type="body" sz="quarter" idx="14" hasCustomPrompt="1"/>
          </p:nvPr>
        </p:nvSpPr>
        <p:spPr>
          <a:xfrm>
            <a:off x="5669482" y="5181600"/>
            <a:ext cx="3131619" cy="1066800"/>
          </a:xfrm>
          <a:prstGeom prst="rect">
            <a:avLst/>
          </a:prstGeom>
        </p:spPr>
        <p:txBody>
          <a:bodyPr/>
          <a:lstStyle>
            <a:lvl1pPr marL="0" indent="0">
              <a:spcAft>
                <a:spcPts val="0"/>
              </a:spcAft>
              <a:buFontTx/>
              <a:buNone/>
              <a:defRPr sz="1500">
                <a:solidFill>
                  <a:schemeClr val="accent1"/>
                </a:solidFill>
                <a:latin typeface="+mj-lt"/>
              </a:defRPr>
            </a:lvl1pPr>
            <a:lvl2pPr marL="335747" indent="0">
              <a:buFontTx/>
              <a:buNone/>
              <a:defRPr sz="1500">
                <a:solidFill>
                  <a:schemeClr val="bg1"/>
                </a:solidFill>
                <a:latin typeface="+mn-lt"/>
              </a:defRPr>
            </a:lvl2pPr>
            <a:lvl3pPr marL="684592" indent="0">
              <a:buFontTx/>
              <a:buNone/>
              <a:defRPr sz="1500">
                <a:solidFill>
                  <a:schemeClr val="bg1"/>
                </a:solidFill>
                <a:latin typeface="+mn-lt"/>
              </a:defRPr>
            </a:lvl3pPr>
            <a:lvl4pPr marL="988194" indent="0">
              <a:buFontTx/>
              <a:buNone/>
              <a:defRPr sz="1500">
                <a:solidFill>
                  <a:schemeClr val="bg1"/>
                </a:solidFill>
                <a:latin typeface="+mn-lt"/>
              </a:defRPr>
            </a:lvl4pPr>
            <a:lvl5pPr marL="1371566" indent="0">
              <a:buFontTx/>
              <a:buNone/>
              <a:defRPr sz="1500">
                <a:solidFill>
                  <a:schemeClr val="bg1"/>
                </a:solidFill>
                <a:latin typeface="+mn-lt"/>
              </a:defRPr>
            </a:lvl5pPr>
          </a:lstStyle>
          <a:p>
            <a:r>
              <a:rPr lang="en-US" dirty="0"/>
              <a:t>Name Here, </a:t>
            </a:r>
            <a:r>
              <a:rPr lang="en-US" dirty="0" err="1"/>
              <a:t>IEc</a:t>
            </a:r>
            <a:r>
              <a:rPr lang="en-US" dirty="0"/>
              <a:t>	   </a:t>
            </a:r>
          </a:p>
          <a:p>
            <a:r>
              <a:rPr lang="en-US" dirty="0">
                <a:hlinkClick r:id="rId2"/>
              </a:rPr>
              <a:t>namehere@indecon.com</a:t>
            </a:r>
            <a:endParaRPr lang="en-US" dirty="0"/>
          </a:p>
          <a:p>
            <a:r>
              <a:rPr lang="en-US" dirty="0"/>
              <a:t>617-354-0074</a:t>
            </a:r>
          </a:p>
        </p:txBody>
      </p:sp>
      <p:pic>
        <p:nvPicPr>
          <p:cNvPr id="12" name="Picture 11" descr="Plant">
            <a:extLst>
              <a:ext uri="{FF2B5EF4-FFF2-40B4-BE49-F238E27FC236}">
                <a16:creationId xmlns:a16="http://schemas.microsoft.com/office/drawing/2014/main" id="{71FA3B05-BAEB-A944-B6A6-B0F3B689D7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381" r="34840"/>
          <a:stretch/>
        </p:blipFill>
        <p:spPr>
          <a:xfrm>
            <a:off x="-86627" y="-57502"/>
            <a:ext cx="6239343" cy="6944381"/>
          </a:xfrm>
          <a:custGeom>
            <a:avLst/>
            <a:gdLst>
              <a:gd name="connsiteX0" fmla="*/ 8211805 w 8211805"/>
              <a:gd name="connsiteY0" fmla="*/ 0 h 6854797"/>
              <a:gd name="connsiteX1" fmla="*/ 6498106 w 8211805"/>
              <a:gd name="connsiteY1" fmla="*/ 6854797 h 6854797"/>
              <a:gd name="connsiteX2" fmla="*/ 4835909 w 8211805"/>
              <a:gd name="connsiteY2" fmla="*/ 6854797 h 6854797"/>
              <a:gd name="connsiteX3" fmla="*/ 0 w 8211805"/>
              <a:gd name="connsiteY3" fmla="*/ 6845474 h 6854797"/>
              <a:gd name="connsiteX4" fmla="*/ 16063 w 8211805"/>
              <a:gd name="connsiteY4" fmla="*/ 8119 h 685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805" h="6854797">
                <a:moveTo>
                  <a:pt x="8211805" y="0"/>
                </a:moveTo>
                <a:lnTo>
                  <a:pt x="6498106" y="6854797"/>
                </a:lnTo>
                <a:lnTo>
                  <a:pt x="4835909" y="6854797"/>
                </a:lnTo>
                <a:lnTo>
                  <a:pt x="0" y="6845474"/>
                </a:lnTo>
                <a:cubicBezTo>
                  <a:pt x="7056" y="4548185"/>
                  <a:pt x="9007" y="2305408"/>
                  <a:pt x="16063" y="8119"/>
                </a:cubicBezTo>
                <a:close/>
              </a:path>
            </a:pathLst>
          </a:custGeom>
        </p:spPr>
      </p:pic>
      <p:sp>
        <p:nvSpPr>
          <p:cNvPr id="26" name="Parallelogram 14">
            <a:extLst>
              <a:ext uri="{FF2B5EF4-FFF2-40B4-BE49-F238E27FC236}">
                <a16:creationId xmlns:a16="http://schemas.microsoft.com/office/drawing/2014/main" id="{04570A32-0E51-D048-B51E-2BC730473928}"/>
              </a:ext>
              <a:ext uri="{C183D7F6-B498-43B3-948B-1728B52AA6E4}">
                <adec:decorative xmlns:adec="http://schemas.microsoft.com/office/drawing/2017/decorative" val="1"/>
              </a:ext>
            </a:extLst>
          </p:cNvPr>
          <p:cNvSpPr/>
          <p:nvPr userDrawn="1"/>
        </p:nvSpPr>
        <p:spPr bwMode="auto">
          <a:xfrm>
            <a:off x="4665169"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F8DCBAD0-BDF5-8545-8CE7-59DA1A774B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895" y="297786"/>
            <a:ext cx="1475777" cy="1073814"/>
          </a:xfrm>
          <a:prstGeom prst="rect">
            <a:avLst/>
          </a:prstGeom>
        </p:spPr>
      </p:pic>
    </p:spTree>
    <p:extLst>
      <p:ext uri="{BB962C8B-B14F-4D97-AF65-F5344CB8AC3E}">
        <p14:creationId xmlns:p14="http://schemas.microsoft.com/office/powerpoint/2010/main" val="33088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Public Policy Analysis ">
    <p:bg>
      <p:bgPr>
        <a:solidFill>
          <a:schemeClr val="tx2"/>
        </a:solidFill>
        <a:effectLst/>
      </p:bgPr>
    </p:bg>
    <p:spTree>
      <p:nvGrpSpPr>
        <p:cNvPr id="1" name=""/>
        <p:cNvGrpSpPr/>
        <p:nvPr/>
      </p:nvGrpSpPr>
      <p:grpSpPr>
        <a:xfrm>
          <a:off x="0" y="0"/>
          <a:ext cx="0" cy="0"/>
          <a:chOff x="0" y="0"/>
          <a:chExt cx="0" cy="0"/>
        </a:xfrm>
      </p:grpSpPr>
      <p:pic>
        <p:nvPicPr>
          <p:cNvPr id="11" name="Picture 10" descr="Zakim bridge in Boston at night">
            <a:extLst>
              <a:ext uri="{FF2B5EF4-FFF2-40B4-BE49-F238E27FC236}">
                <a16:creationId xmlns:a16="http://schemas.microsoft.com/office/drawing/2014/main" id="{DD695421-6F61-DB42-ABA6-C3CCCBA0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19" r="44157"/>
          <a:stretch/>
        </p:blipFill>
        <p:spPr>
          <a:xfrm>
            <a:off x="-53284" y="-82740"/>
            <a:ext cx="2367590" cy="6968881"/>
          </a:xfrm>
          <a:custGeom>
            <a:avLst/>
            <a:gdLst>
              <a:gd name="connsiteX0" fmla="*/ 573 w 3098222"/>
              <a:gd name="connsiteY0" fmla="*/ 0 h 6839596"/>
              <a:gd name="connsiteX1" fmla="*/ 3098222 w 3098222"/>
              <a:gd name="connsiteY1" fmla="*/ 16933 h 6839596"/>
              <a:gd name="connsiteX2" fmla="*/ 1392556 w 3098222"/>
              <a:gd name="connsiteY2" fmla="*/ 6839596 h 6839596"/>
              <a:gd name="connsiteX3" fmla="*/ 47031 w 3098222"/>
              <a:gd name="connsiteY3" fmla="*/ 6839596 h 6839596"/>
              <a:gd name="connsiteX4" fmla="*/ 41849 w 3098222"/>
              <a:gd name="connsiteY4" fmla="*/ 5154612 h 6839596"/>
              <a:gd name="connsiteX5" fmla="*/ 573 w 3098222"/>
              <a:gd name="connsiteY5" fmla="*/ 0 h 683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222" h="6839596">
                <a:moveTo>
                  <a:pt x="573" y="0"/>
                </a:moveTo>
                <a:lnTo>
                  <a:pt x="3098222" y="16933"/>
                </a:lnTo>
                <a:lnTo>
                  <a:pt x="1392556" y="6839596"/>
                </a:lnTo>
                <a:lnTo>
                  <a:pt x="47031" y="6839596"/>
                </a:lnTo>
                <a:lnTo>
                  <a:pt x="41849" y="5154612"/>
                </a:lnTo>
                <a:cubicBezTo>
                  <a:pt x="28090" y="3436408"/>
                  <a:pt x="-4719" y="1722967"/>
                  <a:pt x="573" y="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 uri="{C183D7F6-B498-43B3-948B-1728B52AA6E4}">
                <adec:decorative xmlns:adec="http://schemas.microsoft.com/office/drawing/2017/decorative" val="1"/>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E9B9FC45-CAFB-6C48-97F1-CF3776EAB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3750428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Applied Economics">
    <p:bg>
      <p:bgPr>
        <a:solidFill>
          <a:schemeClr val="tx2"/>
        </a:solidFill>
        <a:effectLst/>
      </p:bgPr>
    </p:bg>
    <p:spTree>
      <p:nvGrpSpPr>
        <p:cNvPr id="1" name=""/>
        <p:cNvGrpSpPr/>
        <p:nvPr/>
      </p:nvGrpSpPr>
      <p:grpSpPr>
        <a:xfrm>
          <a:off x="0" y="0"/>
          <a:ext cx="0" cy="0"/>
          <a:chOff x="0" y="0"/>
          <a:chExt cx="0" cy="0"/>
        </a:xfrm>
      </p:grpSpPr>
      <p:pic>
        <p:nvPicPr>
          <p:cNvPr id="2" name="Picture 1" descr="Vegetation on sand dunes">
            <a:extLst>
              <a:ext uri="{FF2B5EF4-FFF2-40B4-BE49-F238E27FC236}">
                <a16:creationId xmlns:a16="http://schemas.microsoft.com/office/drawing/2014/main" id="{00B40EEC-F76E-4D52-CA13-5372A93996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466" r="40466"/>
          <a:stretch/>
        </p:blipFill>
        <p:spPr>
          <a:xfrm>
            <a:off x="-59596" y="-153898"/>
            <a:ext cx="2375750" cy="7011898"/>
          </a:xfrm>
          <a:custGeom>
            <a:avLst/>
            <a:gdLst>
              <a:gd name="connsiteX0" fmla="*/ 0 w 3097605"/>
              <a:gd name="connsiteY0" fmla="*/ 0 h 6856811"/>
              <a:gd name="connsiteX1" fmla="*/ 2620505 w 3097605"/>
              <a:gd name="connsiteY1" fmla="*/ 0 h 6856811"/>
              <a:gd name="connsiteX2" fmla="*/ 3097605 w 3097605"/>
              <a:gd name="connsiteY2" fmla="*/ 2608 h 6856811"/>
              <a:gd name="connsiteX3" fmla="*/ 1384054 w 3097605"/>
              <a:gd name="connsiteY3" fmla="*/ 6856811 h 6856811"/>
              <a:gd name="connsiteX4" fmla="*/ 46512 w 3097605"/>
              <a:gd name="connsiteY4" fmla="*/ 6856811 h 6856811"/>
              <a:gd name="connsiteX5" fmla="*/ 41232 w 3097605"/>
              <a:gd name="connsiteY5" fmla="*/ 5140287 h 6856811"/>
              <a:gd name="connsiteX6" fmla="*/ 5248 w 3097605"/>
              <a:gd name="connsiteY6" fmla="*/ 1705996 h 68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7605" h="6856811">
                <a:moveTo>
                  <a:pt x="0" y="0"/>
                </a:moveTo>
                <a:lnTo>
                  <a:pt x="2620505" y="0"/>
                </a:lnTo>
                <a:lnTo>
                  <a:pt x="3097605" y="2608"/>
                </a:lnTo>
                <a:lnTo>
                  <a:pt x="1384054" y="6856811"/>
                </a:lnTo>
                <a:lnTo>
                  <a:pt x="46512" y="6856811"/>
                </a:lnTo>
                <a:lnTo>
                  <a:pt x="41232" y="5140287"/>
                </a:lnTo>
                <a:cubicBezTo>
                  <a:pt x="32059" y="3994818"/>
                  <a:pt x="14420" y="2851465"/>
                  <a:pt x="5248" y="1705996"/>
                </a:cubicBezTo>
                <a:close/>
              </a:path>
            </a:pathLst>
          </a:custGeom>
        </p:spPr>
      </p:pic>
      <p:sp>
        <p:nvSpPr>
          <p:cNvPr id="3" name="Parallelogram 14">
            <a:extLst>
              <a:ext uri="{FF2B5EF4-FFF2-40B4-BE49-F238E27FC236}">
                <a16:creationId xmlns:a16="http://schemas.microsoft.com/office/drawing/2014/main" id="{1AD2D558-7011-CE0D-05A2-A5270FC3A0B9}"/>
              </a:ext>
              <a:ext uri="{C183D7F6-B498-43B3-948B-1728B52AA6E4}">
                <adec:decorative xmlns:adec="http://schemas.microsoft.com/office/drawing/2017/decorative" val="1"/>
              </a:ext>
            </a:extLst>
          </p:cNvPr>
          <p:cNvSpPr/>
          <p:nvPr userDrawn="1"/>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1"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544B6882-A8F5-5E41-B977-C71BB6A48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685136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Finance ">
    <p:bg>
      <p:bgPr>
        <a:solidFill>
          <a:schemeClr val="tx2"/>
        </a:solidFill>
        <a:effectLst/>
      </p:bgPr>
    </p:bg>
    <p:spTree>
      <p:nvGrpSpPr>
        <p:cNvPr id="1" name=""/>
        <p:cNvGrpSpPr/>
        <p:nvPr/>
      </p:nvGrpSpPr>
      <p:grpSpPr>
        <a:xfrm>
          <a:off x="0" y="0"/>
          <a:ext cx="0" cy="0"/>
          <a:chOff x="0" y="0"/>
          <a:chExt cx="0" cy="0"/>
        </a:xfrm>
      </p:grpSpPr>
      <p:pic>
        <p:nvPicPr>
          <p:cNvPr id="11" name="Picture 10" descr="Bee on a white flower">
            <a:extLst>
              <a:ext uri="{FF2B5EF4-FFF2-40B4-BE49-F238E27FC236}">
                <a16:creationId xmlns:a16="http://schemas.microsoft.com/office/drawing/2014/main" id="{6CDDB07D-0228-3240-9BC7-B594ABB976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724" r="54744"/>
          <a:stretch/>
        </p:blipFill>
        <p:spPr>
          <a:xfrm>
            <a:off x="-61910" y="-89587"/>
            <a:ext cx="2351085" cy="6956053"/>
          </a:xfrm>
          <a:custGeom>
            <a:avLst/>
            <a:gdLst>
              <a:gd name="connsiteX0" fmla="*/ 573 w 3098222"/>
              <a:gd name="connsiteY0" fmla="*/ 0 h 6874933"/>
              <a:gd name="connsiteX1" fmla="*/ 3098222 w 3098222"/>
              <a:gd name="connsiteY1" fmla="*/ 16933 h 6874933"/>
              <a:gd name="connsiteX2" fmla="*/ 1383722 w 3098222"/>
              <a:gd name="connsiteY2" fmla="*/ 6874933 h 6874933"/>
              <a:gd name="connsiteX3" fmla="*/ 47140 w 3098222"/>
              <a:gd name="connsiteY3" fmla="*/ 6874933 h 6874933"/>
              <a:gd name="connsiteX4" fmla="*/ 573 w 309822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222" h="6874933">
                <a:moveTo>
                  <a:pt x="573" y="0"/>
                </a:moveTo>
                <a:lnTo>
                  <a:pt x="3098222" y="16933"/>
                </a:lnTo>
                <a:lnTo>
                  <a:pt x="1383722" y="6874933"/>
                </a:lnTo>
                <a:lnTo>
                  <a:pt x="47140" y="6874933"/>
                </a:lnTo>
                <a:cubicBezTo>
                  <a:pt x="54196" y="4577644"/>
                  <a:pt x="-6483" y="2297289"/>
                  <a:pt x="573" y="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D33F78AE-CB4E-3149-B8A7-F0C0615023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42229573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 Program Design ">
    <p:bg>
      <p:bgPr>
        <a:solidFill>
          <a:schemeClr val="tx2"/>
        </a:solidFill>
        <a:effectLst/>
      </p:bgPr>
    </p:bg>
    <p:spTree>
      <p:nvGrpSpPr>
        <p:cNvPr id="1" name=""/>
        <p:cNvGrpSpPr/>
        <p:nvPr/>
      </p:nvGrpSpPr>
      <p:grpSpPr>
        <a:xfrm>
          <a:off x="0" y="0"/>
          <a:ext cx="0" cy="0"/>
          <a:chOff x="0" y="0"/>
          <a:chExt cx="0" cy="0"/>
        </a:xfrm>
      </p:grpSpPr>
      <p:pic>
        <p:nvPicPr>
          <p:cNvPr id="11" name="Picture 10" descr="Solar panels">
            <a:extLst>
              <a:ext uri="{FF2B5EF4-FFF2-40B4-BE49-F238E27FC236}">
                <a16:creationId xmlns:a16="http://schemas.microsoft.com/office/drawing/2014/main" id="{7414C323-2157-EA47-95A1-2285571C81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403" r="8029"/>
          <a:stretch/>
        </p:blipFill>
        <p:spPr>
          <a:xfrm>
            <a:off x="-34193" y="-41275"/>
            <a:ext cx="2337187" cy="6899275"/>
          </a:xfrm>
          <a:custGeom>
            <a:avLst/>
            <a:gdLst>
              <a:gd name="connsiteX0" fmla="*/ 0 w 3097607"/>
              <a:gd name="connsiteY0" fmla="*/ 0 h 6858000"/>
              <a:gd name="connsiteX1" fmla="*/ 2511848 w 3097607"/>
              <a:gd name="connsiteY1" fmla="*/ 0 h 6858000"/>
              <a:gd name="connsiteX2" fmla="*/ 3097607 w 3097607"/>
              <a:gd name="connsiteY2" fmla="*/ 3202 h 6858000"/>
              <a:gd name="connsiteX3" fmla="*/ 1383908 w 3097607"/>
              <a:gd name="connsiteY3" fmla="*/ 6858000 h 6858000"/>
              <a:gd name="connsiteX4" fmla="*/ 46515 w 3097607"/>
              <a:gd name="connsiteY4" fmla="*/ 6858000 h 6858000"/>
              <a:gd name="connsiteX5" fmla="*/ 41233 w 3097607"/>
              <a:gd name="connsiteY5" fmla="*/ 5140881 h 6858000"/>
              <a:gd name="connsiteX6" fmla="*/ 5250 w 3097607"/>
              <a:gd name="connsiteY6" fmla="*/ 1706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7607" h="6858000">
                <a:moveTo>
                  <a:pt x="0" y="0"/>
                </a:moveTo>
                <a:lnTo>
                  <a:pt x="2511848" y="0"/>
                </a:lnTo>
                <a:lnTo>
                  <a:pt x="3097607" y="3202"/>
                </a:lnTo>
                <a:lnTo>
                  <a:pt x="1383908" y="6858000"/>
                </a:lnTo>
                <a:lnTo>
                  <a:pt x="46515" y="6858000"/>
                </a:lnTo>
                <a:lnTo>
                  <a:pt x="41233" y="5140881"/>
                </a:lnTo>
                <a:cubicBezTo>
                  <a:pt x="32061" y="3995412"/>
                  <a:pt x="14422" y="2852059"/>
                  <a:pt x="5250" y="170659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8D601FED-79B0-F143-A675-C077CA864C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8496830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 Sustainability ">
    <p:bg>
      <p:bgPr>
        <a:solidFill>
          <a:schemeClr val="tx2"/>
        </a:solidFill>
        <a:effectLst/>
      </p:bgPr>
    </p:bg>
    <p:spTree>
      <p:nvGrpSpPr>
        <p:cNvPr id="1" name=""/>
        <p:cNvGrpSpPr/>
        <p:nvPr/>
      </p:nvGrpSpPr>
      <p:grpSpPr>
        <a:xfrm>
          <a:off x="0" y="0"/>
          <a:ext cx="0" cy="0"/>
          <a:chOff x="0" y="0"/>
          <a:chExt cx="0" cy="0"/>
        </a:xfrm>
      </p:grpSpPr>
      <p:pic>
        <p:nvPicPr>
          <p:cNvPr id="12" name="Picture 11" descr="Wind turbine">
            <a:extLst>
              <a:ext uri="{FF2B5EF4-FFF2-40B4-BE49-F238E27FC236}">
                <a16:creationId xmlns:a16="http://schemas.microsoft.com/office/drawing/2014/main" id="{E40768AC-621F-2643-BE83-267486192B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190" r="4436"/>
          <a:stretch/>
        </p:blipFill>
        <p:spPr>
          <a:xfrm>
            <a:off x="-37830" y="-88563"/>
            <a:ext cx="2348960" cy="6949766"/>
          </a:xfrm>
          <a:custGeom>
            <a:avLst/>
            <a:gdLst>
              <a:gd name="connsiteX0" fmla="*/ 573 w 3098222"/>
              <a:gd name="connsiteY0" fmla="*/ 0 h 6874933"/>
              <a:gd name="connsiteX1" fmla="*/ 3098222 w 3098222"/>
              <a:gd name="connsiteY1" fmla="*/ 16933 h 6874933"/>
              <a:gd name="connsiteX2" fmla="*/ 1383722 w 3098222"/>
              <a:gd name="connsiteY2" fmla="*/ 6874933 h 6874933"/>
              <a:gd name="connsiteX3" fmla="*/ 47140 w 3098222"/>
              <a:gd name="connsiteY3" fmla="*/ 6874933 h 6874933"/>
              <a:gd name="connsiteX4" fmla="*/ 573 w 309822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8222" h="6874933">
                <a:moveTo>
                  <a:pt x="573" y="0"/>
                </a:moveTo>
                <a:lnTo>
                  <a:pt x="3098222" y="16933"/>
                </a:lnTo>
                <a:lnTo>
                  <a:pt x="1383722" y="6874933"/>
                </a:lnTo>
                <a:lnTo>
                  <a:pt x="47140" y="6874933"/>
                </a:lnTo>
                <a:cubicBezTo>
                  <a:pt x="54196" y="4577644"/>
                  <a:pt x="-6483" y="2297289"/>
                  <a:pt x="573" y="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0" name="Picture 9" descr="IEc logo">
            <a:extLst>
              <a:ext uri="{FF2B5EF4-FFF2-40B4-BE49-F238E27FC236}">
                <a16:creationId xmlns:a16="http://schemas.microsoft.com/office/drawing/2014/main" id="{581E74FF-16DD-244C-9ADB-46D744B555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11975697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Info Tech ">
    <p:bg>
      <p:bgPr>
        <a:solidFill>
          <a:schemeClr val="tx2"/>
        </a:solidFill>
        <a:effectLst/>
      </p:bgPr>
    </p:bg>
    <p:spTree>
      <p:nvGrpSpPr>
        <p:cNvPr id="1" name=""/>
        <p:cNvGrpSpPr/>
        <p:nvPr/>
      </p:nvGrpSpPr>
      <p:grpSpPr>
        <a:xfrm>
          <a:off x="0" y="0"/>
          <a:ext cx="0" cy="0"/>
          <a:chOff x="0" y="0"/>
          <a:chExt cx="0" cy="0"/>
        </a:xfrm>
      </p:grpSpPr>
      <p:pic>
        <p:nvPicPr>
          <p:cNvPr id="11" name="Picture 10" descr="Plant ">
            <a:extLst>
              <a:ext uri="{FF2B5EF4-FFF2-40B4-BE49-F238E27FC236}">
                <a16:creationId xmlns:a16="http://schemas.microsoft.com/office/drawing/2014/main" id="{929FE5C4-9F22-F547-A4D6-3EB1C5B61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503" r="39503"/>
          <a:stretch/>
        </p:blipFill>
        <p:spPr>
          <a:xfrm>
            <a:off x="-37830" y="-44450"/>
            <a:ext cx="2334055" cy="6902451"/>
          </a:xfrm>
          <a:custGeom>
            <a:avLst/>
            <a:gdLst>
              <a:gd name="connsiteX0" fmla="*/ 573 w 3098222"/>
              <a:gd name="connsiteY0" fmla="*/ 0 h 6871731"/>
              <a:gd name="connsiteX1" fmla="*/ 3098222 w 3098222"/>
              <a:gd name="connsiteY1" fmla="*/ 16933 h 6871731"/>
              <a:gd name="connsiteX2" fmla="*/ 1384523 w 3098222"/>
              <a:gd name="connsiteY2" fmla="*/ 6871731 h 6871731"/>
              <a:gd name="connsiteX3" fmla="*/ 47130 w 3098222"/>
              <a:gd name="connsiteY3" fmla="*/ 6871731 h 6871731"/>
              <a:gd name="connsiteX4" fmla="*/ 41849 w 3098222"/>
              <a:gd name="connsiteY4" fmla="*/ 5154612 h 6871731"/>
              <a:gd name="connsiteX5" fmla="*/ 573 w 3098222"/>
              <a:gd name="connsiteY5" fmla="*/ 0 h 687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222" h="6871731">
                <a:moveTo>
                  <a:pt x="573" y="0"/>
                </a:moveTo>
                <a:lnTo>
                  <a:pt x="3098222" y="16933"/>
                </a:lnTo>
                <a:lnTo>
                  <a:pt x="1384523" y="6871731"/>
                </a:lnTo>
                <a:lnTo>
                  <a:pt x="47130" y="6871731"/>
                </a:lnTo>
                <a:lnTo>
                  <a:pt x="41849" y="5154612"/>
                </a:lnTo>
                <a:cubicBezTo>
                  <a:pt x="28090" y="3436408"/>
                  <a:pt x="-4719" y="1722967"/>
                  <a:pt x="573" y="0"/>
                </a:cubicBezTo>
                <a:close/>
              </a:path>
            </a:pathLst>
          </a:custGeom>
        </p:spPr>
      </p:pic>
      <p:sp>
        <p:nvSpPr>
          <p:cNvPr id="3083" name="Rectangle 11"/>
          <p:cNvSpPr>
            <a:spLocks noGrp="1" noChangeArrowheads="1"/>
          </p:cNvSpPr>
          <p:nvPr>
            <p:ph type="ctrTitle"/>
          </p:nvPr>
        </p:nvSpPr>
        <p:spPr>
          <a:xfrm>
            <a:off x="2318004" y="2628900"/>
            <a:ext cx="6441652" cy="156210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b" anchorCtr="0"/>
          <a:lstStyle>
            <a:lvl1pPr algn="l">
              <a:defRPr sz="2550" b="0">
                <a:solidFill>
                  <a:schemeClr val="bg2"/>
                </a:solidFill>
                <a:latin typeface="+mj-lt"/>
              </a:defRPr>
            </a:lvl1pPr>
          </a:lstStyle>
          <a:p>
            <a:pPr lvl="0"/>
            <a:r>
              <a:rPr lang="en-US" altLang="en-US" noProof="0" dirty="0"/>
              <a:t>Click to edit Master title style</a:t>
            </a:r>
          </a:p>
        </p:txBody>
      </p:sp>
      <p:sp>
        <p:nvSpPr>
          <p:cNvPr id="3084" name="Rectangle 12"/>
          <p:cNvSpPr>
            <a:spLocks noGrp="1" noChangeArrowheads="1"/>
          </p:cNvSpPr>
          <p:nvPr>
            <p:ph type="subTitle" idx="1" hasCustomPrompt="1"/>
          </p:nvPr>
        </p:nvSpPr>
        <p:spPr>
          <a:xfrm>
            <a:off x="2316155" y="4267200"/>
            <a:ext cx="6441652" cy="838200"/>
          </a:xfrm>
          <a:prstGeom prst="rect">
            <a:avLst/>
          </a:prstGeom>
        </p:spPr>
        <p:txBody>
          <a:bodyPr/>
          <a:lstStyle>
            <a:lvl1pPr marL="0" indent="0" algn="l">
              <a:buFontTx/>
              <a:buNone/>
              <a:defRPr sz="1050" cap="all" baseline="0">
                <a:solidFill>
                  <a:schemeClr val="bg2"/>
                </a:solidFill>
              </a:defRPr>
            </a:lvl1pPr>
          </a:lstStyle>
          <a:p>
            <a:pPr lvl="0"/>
            <a:r>
              <a:rPr lang="en-US" altLang="en-US" noProof="0" dirty="0"/>
              <a:t>PRESENTED BY: (Click to edit Master subtitle style)</a:t>
            </a:r>
          </a:p>
        </p:txBody>
      </p:sp>
      <p:sp>
        <p:nvSpPr>
          <p:cNvPr id="5" name="Text Placeholder 4">
            <a:extLst>
              <a:ext uri="{FF2B5EF4-FFF2-40B4-BE49-F238E27FC236}">
                <a16:creationId xmlns:a16="http://schemas.microsoft.com/office/drawing/2014/main" id="{31D99DAF-DD2E-D244-9DF0-DEBA6B5520BB}"/>
              </a:ext>
            </a:extLst>
          </p:cNvPr>
          <p:cNvSpPr>
            <a:spLocks noGrp="1"/>
          </p:cNvSpPr>
          <p:nvPr>
            <p:ph type="body" sz="quarter" idx="11" hasCustomPrompt="1"/>
          </p:nvPr>
        </p:nvSpPr>
        <p:spPr>
          <a:xfrm>
            <a:off x="2316154" y="5943603"/>
            <a:ext cx="4114800" cy="457199"/>
          </a:xfrm>
          <a:prstGeom prst="rect">
            <a:avLst/>
          </a:prstGeom>
        </p:spPr>
        <p:txBody>
          <a:bodyPr anchor="t" anchorCtr="0"/>
          <a:lstStyle>
            <a:lvl1pPr marL="0" indent="0">
              <a:buFontTx/>
              <a:buNone/>
              <a:defRPr sz="1050">
                <a:solidFill>
                  <a:schemeClr val="bg2"/>
                </a:solidFill>
              </a:defRPr>
            </a:lvl1pPr>
            <a:lvl2pPr marL="335747" indent="0">
              <a:buFontTx/>
              <a:buNone/>
              <a:defRPr/>
            </a:lvl2pPr>
            <a:lvl3pPr marL="684592" indent="0">
              <a:buFontTx/>
              <a:buNone/>
              <a:defRPr/>
            </a:lvl3pPr>
            <a:lvl4pPr marL="988194" indent="0">
              <a:buFontTx/>
              <a:buNone/>
              <a:defRPr/>
            </a:lvl4pPr>
            <a:lvl5pPr marL="1371566" indent="0">
              <a:buFontTx/>
              <a:buNone/>
              <a:defRPr/>
            </a:lvl5pPr>
          </a:lstStyle>
          <a:p>
            <a:pPr lvl="0"/>
            <a:r>
              <a:rPr lang="en-US" dirty="0"/>
              <a:t>March 22</a:t>
            </a:r>
          </a:p>
        </p:txBody>
      </p:sp>
      <p:sp>
        <p:nvSpPr>
          <p:cNvPr id="21" name="Parallelogram 14">
            <a:extLst>
              <a:ext uri="{FF2B5EF4-FFF2-40B4-BE49-F238E27FC236}">
                <a16:creationId xmlns:a16="http://schemas.microsoft.com/office/drawing/2014/main" id="{CB4FBB54-B347-F440-A07F-110094093A80}"/>
              </a:ext>
              <a:ext uri="{C183D7F6-B498-43B3-948B-1728B52AA6E4}">
                <adec:decorative xmlns:adec="http://schemas.microsoft.com/office/drawing/2017/decorative" val="1"/>
              </a:ext>
            </a:extLst>
          </p:cNvPr>
          <p:cNvSpPr/>
          <p:nvPr/>
        </p:nvSpPr>
        <p:spPr bwMode="auto">
          <a:xfrm>
            <a:off x="817340"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2" name="Parallelogram 16">
            <a:extLst>
              <a:ext uri="{FF2B5EF4-FFF2-40B4-BE49-F238E27FC236}">
                <a16:creationId xmlns:a16="http://schemas.microsoft.com/office/drawing/2014/main" id="{FB86AE88-928E-C945-A0D1-D7B183ED9E1B}"/>
              </a:ext>
              <a:ext uri="{C183D7F6-B498-43B3-948B-1728B52AA6E4}">
                <adec:decorative xmlns:adec="http://schemas.microsoft.com/office/drawing/2017/decorative" val="1"/>
              </a:ext>
            </a:extLst>
          </p:cNvPr>
          <p:cNvSpPr/>
          <p:nvPr/>
        </p:nvSpPr>
        <p:spPr bwMode="auto">
          <a:xfrm>
            <a:off x="8499053" y="2590800"/>
            <a:ext cx="644949" cy="4267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tx2">
                  <a:lumMod val="90000"/>
                  <a:alpha val="53304"/>
                </a:schemeClr>
              </a:gs>
              <a:gs pos="100000">
                <a:schemeClr val="tx2"/>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9" name="Picture 8" descr="IEc logo">
            <a:extLst>
              <a:ext uri="{FF2B5EF4-FFF2-40B4-BE49-F238E27FC236}">
                <a16:creationId xmlns:a16="http://schemas.microsoft.com/office/drawing/2014/main" id="{C4282BED-9D63-CB42-90DB-580E81B2AB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339" y="228602"/>
            <a:ext cx="1337733" cy="973369"/>
          </a:xfrm>
          <a:prstGeom prst="rect">
            <a:avLst/>
          </a:prstGeom>
        </p:spPr>
      </p:pic>
    </p:spTree>
    <p:extLst>
      <p:ext uri="{BB962C8B-B14F-4D97-AF65-F5344CB8AC3E}">
        <p14:creationId xmlns:p14="http://schemas.microsoft.com/office/powerpoint/2010/main" val="2363144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10" name="Parallelogram 16">
            <a:extLst>
              <a:ext uri="{FF2B5EF4-FFF2-40B4-BE49-F238E27FC236}">
                <a16:creationId xmlns:a16="http://schemas.microsoft.com/office/drawing/2014/main" id="{4353B4C4-92E9-4142-843B-2588F2902D78}"/>
              </a:ext>
              <a:ext uri="{C183D7F6-B498-43B3-948B-1728B52AA6E4}">
                <adec:decorative xmlns:adec="http://schemas.microsoft.com/office/drawing/2017/decorative" val="1"/>
              </a:ext>
            </a:extLst>
          </p:cNvPr>
          <p:cNvSpPr/>
          <p:nvPr userDrawn="1"/>
        </p:nvSpPr>
        <p:spPr bwMode="auto">
          <a:xfrm>
            <a:off x="8268714" y="1066800"/>
            <a:ext cx="875288" cy="5791200"/>
          </a:xfrm>
          <a:custGeom>
            <a:avLst/>
            <a:gdLst>
              <a:gd name="connsiteX0" fmla="*/ 0 w 2879041"/>
              <a:gd name="connsiteY0" fmla="*/ 2540330 h 2540330"/>
              <a:gd name="connsiteX1" fmla="*/ 635083 w 2879041"/>
              <a:gd name="connsiteY1" fmla="*/ 0 h 2540330"/>
              <a:gd name="connsiteX2" fmla="*/ 2879041 w 2879041"/>
              <a:gd name="connsiteY2" fmla="*/ 0 h 2540330"/>
              <a:gd name="connsiteX3" fmla="*/ 2243959 w 2879041"/>
              <a:gd name="connsiteY3" fmla="*/ 2540330 h 2540330"/>
              <a:gd name="connsiteX4" fmla="*/ 0 w 2879041"/>
              <a:gd name="connsiteY4" fmla="*/ 2540330 h 2540330"/>
              <a:gd name="connsiteX0" fmla="*/ 0 w 2243959"/>
              <a:gd name="connsiteY0" fmla="*/ 2540330 h 2540330"/>
              <a:gd name="connsiteX1" fmla="*/ 635083 w 2243959"/>
              <a:gd name="connsiteY1" fmla="*/ 0 h 2540330"/>
              <a:gd name="connsiteX2" fmla="*/ 876620 w 2243959"/>
              <a:gd name="connsiteY2" fmla="*/ 11575 h 2540330"/>
              <a:gd name="connsiteX3" fmla="*/ 2243959 w 2243959"/>
              <a:gd name="connsiteY3" fmla="*/ 2540330 h 2540330"/>
              <a:gd name="connsiteX4" fmla="*/ 0 w 2243959"/>
              <a:gd name="connsiteY4" fmla="*/ 2540330 h 2540330"/>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1575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182614 h 2551904"/>
              <a:gd name="connsiteX3" fmla="*/ 889721 w 889721"/>
              <a:gd name="connsiteY3" fmla="*/ 2551904 h 2551904"/>
              <a:gd name="connsiteX4" fmla="*/ 0 w 889721"/>
              <a:gd name="connsiteY4" fmla="*/ 2540330 h 2551904"/>
              <a:gd name="connsiteX0" fmla="*/ 0 w 889721"/>
              <a:gd name="connsiteY0" fmla="*/ 2540330 h 2551904"/>
              <a:gd name="connsiteX1" fmla="*/ 635083 w 889721"/>
              <a:gd name="connsiteY1" fmla="*/ 0 h 2551904"/>
              <a:gd name="connsiteX2" fmla="*/ 876620 w 889721"/>
              <a:gd name="connsiteY2" fmla="*/ 4997 h 2551904"/>
              <a:gd name="connsiteX3" fmla="*/ 889721 w 889721"/>
              <a:gd name="connsiteY3" fmla="*/ 2551904 h 2551904"/>
              <a:gd name="connsiteX4" fmla="*/ 0 w 889721"/>
              <a:gd name="connsiteY4" fmla="*/ 2540330 h 2551904"/>
              <a:gd name="connsiteX0" fmla="*/ 0 w 889777"/>
              <a:gd name="connsiteY0" fmla="*/ 2540330 h 2551904"/>
              <a:gd name="connsiteX1" fmla="*/ 635083 w 889777"/>
              <a:gd name="connsiteY1" fmla="*/ 0 h 2551904"/>
              <a:gd name="connsiteX2" fmla="*/ 889777 w 889777"/>
              <a:gd name="connsiteY2" fmla="*/ 11575 h 2551904"/>
              <a:gd name="connsiteX3" fmla="*/ 889721 w 889777"/>
              <a:gd name="connsiteY3" fmla="*/ 2551904 h 2551904"/>
              <a:gd name="connsiteX4" fmla="*/ 0 w 889777"/>
              <a:gd name="connsiteY4" fmla="*/ 2540330 h 2551904"/>
              <a:gd name="connsiteX0" fmla="*/ 0 w 889721"/>
              <a:gd name="connsiteY0" fmla="*/ 2540330 h 2551904"/>
              <a:gd name="connsiteX1" fmla="*/ 635083 w 889721"/>
              <a:gd name="connsiteY1" fmla="*/ 0 h 2551904"/>
              <a:gd name="connsiteX2" fmla="*/ 648453 w 889721"/>
              <a:gd name="connsiteY2" fmla="*/ 32559 h 2551904"/>
              <a:gd name="connsiteX3" fmla="*/ 889721 w 889721"/>
              <a:gd name="connsiteY3" fmla="*/ 2551904 h 2551904"/>
              <a:gd name="connsiteX4" fmla="*/ 0 w 889721"/>
              <a:gd name="connsiteY4" fmla="*/ 2540330 h 2551904"/>
              <a:gd name="connsiteX0" fmla="*/ 0 w 648453"/>
              <a:gd name="connsiteY0" fmla="*/ 2540330 h 2551904"/>
              <a:gd name="connsiteX1" fmla="*/ 635083 w 648453"/>
              <a:gd name="connsiteY1" fmla="*/ 0 h 2551904"/>
              <a:gd name="connsiteX2" fmla="*/ 648453 w 648453"/>
              <a:gd name="connsiteY2" fmla="*/ 32559 h 2551904"/>
              <a:gd name="connsiteX3" fmla="*/ 648397 w 648453"/>
              <a:gd name="connsiteY3" fmla="*/ 2551904 h 2551904"/>
              <a:gd name="connsiteX4" fmla="*/ 0 w 648453"/>
              <a:gd name="connsiteY4" fmla="*/ 2540330 h 2551904"/>
              <a:gd name="connsiteX0" fmla="*/ 0 w 749135"/>
              <a:gd name="connsiteY0" fmla="*/ 2540330 h 2551904"/>
              <a:gd name="connsiteX1" fmla="*/ 635083 w 749135"/>
              <a:gd name="connsiteY1" fmla="*/ 0 h 2551904"/>
              <a:gd name="connsiteX2" fmla="*/ 749135 w 749135"/>
              <a:gd name="connsiteY2" fmla="*/ 8257 h 2551904"/>
              <a:gd name="connsiteX3" fmla="*/ 648397 w 749135"/>
              <a:gd name="connsiteY3" fmla="*/ 2551904 h 2551904"/>
              <a:gd name="connsiteX4" fmla="*/ 0 w 749135"/>
              <a:gd name="connsiteY4" fmla="*/ 2540330 h 2551904"/>
              <a:gd name="connsiteX0" fmla="*/ 0 w 648397"/>
              <a:gd name="connsiteY0" fmla="*/ 2540330 h 2551904"/>
              <a:gd name="connsiteX1" fmla="*/ 635083 w 648397"/>
              <a:gd name="connsiteY1" fmla="*/ 0 h 2551904"/>
              <a:gd name="connsiteX2" fmla="*/ 638038 w 648397"/>
              <a:gd name="connsiteY2" fmla="*/ 1314 h 2551904"/>
              <a:gd name="connsiteX3" fmla="*/ 648397 w 648397"/>
              <a:gd name="connsiteY3" fmla="*/ 2551904 h 2551904"/>
              <a:gd name="connsiteX4" fmla="*/ 0 w 648397"/>
              <a:gd name="connsiteY4" fmla="*/ 2540330 h 2551904"/>
              <a:gd name="connsiteX0" fmla="*/ 0 w 638038"/>
              <a:gd name="connsiteY0" fmla="*/ 2540330 h 2544960"/>
              <a:gd name="connsiteX1" fmla="*/ 635083 w 638038"/>
              <a:gd name="connsiteY1" fmla="*/ 0 h 2544960"/>
              <a:gd name="connsiteX2" fmla="*/ 638038 w 638038"/>
              <a:gd name="connsiteY2" fmla="*/ 1314 h 2544960"/>
              <a:gd name="connsiteX3" fmla="*/ 634510 w 638038"/>
              <a:gd name="connsiteY3" fmla="*/ 2544960 h 2544960"/>
              <a:gd name="connsiteX4" fmla="*/ 0 w 638038"/>
              <a:gd name="connsiteY4" fmla="*/ 2540330 h 2544960"/>
              <a:gd name="connsiteX0" fmla="*/ 0 w 573265"/>
              <a:gd name="connsiteY0" fmla="*/ 2531076 h 2544960"/>
              <a:gd name="connsiteX1" fmla="*/ 570310 w 573265"/>
              <a:gd name="connsiteY1" fmla="*/ 0 h 2544960"/>
              <a:gd name="connsiteX2" fmla="*/ 573265 w 573265"/>
              <a:gd name="connsiteY2" fmla="*/ 1314 h 2544960"/>
              <a:gd name="connsiteX3" fmla="*/ 569737 w 573265"/>
              <a:gd name="connsiteY3" fmla="*/ 2544960 h 2544960"/>
              <a:gd name="connsiteX4" fmla="*/ 0 w 573265"/>
              <a:gd name="connsiteY4" fmla="*/ 2531076 h 2544960"/>
              <a:gd name="connsiteX0" fmla="*/ 0 w 554759"/>
              <a:gd name="connsiteY0" fmla="*/ 2540330 h 2544960"/>
              <a:gd name="connsiteX1" fmla="*/ 551804 w 554759"/>
              <a:gd name="connsiteY1" fmla="*/ 0 h 2544960"/>
              <a:gd name="connsiteX2" fmla="*/ 554759 w 554759"/>
              <a:gd name="connsiteY2" fmla="*/ 1314 h 2544960"/>
              <a:gd name="connsiteX3" fmla="*/ 551231 w 554759"/>
              <a:gd name="connsiteY3" fmla="*/ 2544960 h 2544960"/>
              <a:gd name="connsiteX4" fmla="*/ 0 w 554759"/>
              <a:gd name="connsiteY4" fmla="*/ 2540330 h 254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9" h="2544960">
                <a:moveTo>
                  <a:pt x="0" y="2540330"/>
                </a:moveTo>
                <a:lnTo>
                  <a:pt x="551804" y="0"/>
                </a:lnTo>
                <a:lnTo>
                  <a:pt x="554759" y="1314"/>
                </a:lnTo>
                <a:cubicBezTo>
                  <a:pt x="554740" y="848090"/>
                  <a:pt x="551250" y="1698184"/>
                  <a:pt x="551231" y="2544960"/>
                </a:cubicBezTo>
                <a:lnTo>
                  <a:pt x="0" y="2540330"/>
                </a:lnTo>
                <a:close/>
              </a:path>
            </a:pathLst>
          </a:custGeom>
          <a:gradFill>
            <a:gsLst>
              <a:gs pos="0">
                <a:schemeClr val="bg2"/>
              </a:gs>
              <a:gs pos="100000">
                <a:schemeClr val="bg1"/>
              </a:gs>
            </a:gsLst>
            <a:lin ang="189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2" name="Title 1"/>
          <p:cNvSpPr>
            <a:spLocks noGrp="1"/>
          </p:cNvSpPr>
          <p:nvPr>
            <p:ph type="title"/>
          </p:nvPr>
        </p:nvSpPr>
        <p:spPr>
          <a:xfrm>
            <a:off x="1714500" y="685800"/>
            <a:ext cx="6915150" cy="1295400"/>
          </a:xfrm>
          <a:prstGeom prst="rect">
            <a:avLst/>
          </a:prstGeom>
        </p:spPr>
        <p:txBody>
          <a:bodyPr anchor="ctr" anchorCtr="0"/>
          <a:lstStyle>
            <a:lvl1pPr>
              <a:defRPr sz="2400">
                <a:latin typeface="+mj-lt"/>
              </a:defRPr>
            </a:lvl1pPr>
          </a:lstStyle>
          <a:p>
            <a:r>
              <a:rPr lang="en-US" dirty="0"/>
              <a:t>Click to edit Master title style</a:t>
            </a:r>
          </a:p>
        </p:txBody>
      </p:sp>
      <p:sp>
        <p:nvSpPr>
          <p:cNvPr id="3" name="Content Placeholder 2"/>
          <p:cNvSpPr>
            <a:spLocks noGrp="1"/>
          </p:cNvSpPr>
          <p:nvPr>
            <p:ph idx="1"/>
          </p:nvPr>
        </p:nvSpPr>
        <p:spPr>
          <a:xfrm>
            <a:off x="1714500" y="2057400"/>
            <a:ext cx="6915150" cy="4114800"/>
          </a:xfrm>
          <a:prstGeom prst="rect">
            <a:avLst/>
          </a:prstGeom>
        </p:spPr>
        <p:txBody>
          <a:bodyPr/>
          <a:lstStyle>
            <a:lvl1pPr marL="342892" indent="-342892">
              <a:buSzPct val="120000"/>
              <a:buFont typeface="Arial" panose="020B0604020202020204" pitchFamily="34" charset="0"/>
              <a:buChar char="•"/>
              <a:defRPr/>
            </a:lvl1pPr>
            <a:lvl2pPr marL="645303" indent="-309555">
              <a:buSzPct val="120000"/>
              <a:buFont typeface="Arial" panose="020B0604020202020204" pitchFamily="34" charset="0"/>
              <a:buChar char="•"/>
              <a:defRPr/>
            </a:lvl2pPr>
            <a:lvl3pPr marL="988194" indent="-303602">
              <a:buSzPct val="120000"/>
              <a:buFont typeface="Arial" panose="020B0604020202020204" pitchFamily="34" charset="0"/>
              <a:buChar char="•"/>
              <a:defRPr/>
            </a:lvl3pPr>
            <a:lvl4pPr marL="1289415" indent="-301222">
              <a:buSzPct val="120000"/>
              <a:buFont typeface="Arial" panose="020B0604020202020204" pitchFamily="34" charset="0"/>
              <a:buChar char="•"/>
              <a:defRPr/>
            </a:lvl4pPr>
            <a:lvl5pPr marL="1632306" indent="-260741">
              <a:buSzPct val="12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arallelogram 2">
            <a:extLst>
              <a:ext uri="{FF2B5EF4-FFF2-40B4-BE49-F238E27FC236}">
                <a16:creationId xmlns:a16="http://schemas.microsoft.com/office/drawing/2014/main" id="{C79105E0-9523-E540-9A78-25BE36DBCD41}"/>
              </a:ext>
              <a:ext uri="{C183D7F6-B498-43B3-948B-1728B52AA6E4}">
                <adec:decorative xmlns:adec="http://schemas.microsoft.com/office/drawing/2017/decorative" val="1"/>
              </a:ext>
            </a:extLst>
          </p:cNvPr>
          <p:cNvSpPr/>
          <p:nvPr userDrawn="1"/>
        </p:nvSpPr>
        <p:spPr bwMode="auto">
          <a:xfrm rot="10800000" flipH="1" flipV="1">
            <a:off x="-83945" y="-38100"/>
            <a:ext cx="1761465" cy="6901921"/>
          </a:xfrm>
          <a:custGeom>
            <a:avLst/>
            <a:gdLst>
              <a:gd name="connsiteX0" fmla="*/ 0 w 11619348"/>
              <a:gd name="connsiteY0" fmla="*/ 6858000 h 6858000"/>
              <a:gd name="connsiteX1" fmla="*/ 1714500 w 11619348"/>
              <a:gd name="connsiteY1" fmla="*/ 0 h 6858000"/>
              <a:gd name="connsiteX2" fmla="*/ 11619348 w 11619348"/>
              <a:gd name="connsiteY2" fmla="*/ 0 h 6858000"/>
              <a:gd name="connsiteX3" fmla="*/ 9904848 w 11619348"/>
              <a:gd name="connsiteY3" fmla="*/ 6858000 h 6858000"/>
              <a:gd name="connsiteX4" fmla="*/ 0 w 11619348"/>
              <a:gd name="connsiteY4" fmla="*/ 6858000 h 6858000"/>
              <a:gd name="connsiteX0" fmla="*/ 6244167 w 9904848"/>
              <a:gd name="connsiteY0" fmla="*/ 6841067 h 6858000"/>
              <a:gd name="connsiteX1" fmla="*/ 0 w 9904848"/>
              <a:gd name="connsiteY1" fmla="*/ 0 h 6858000"/>
              <a:gd name="connsiteX2" fmla="*/ 9904848 w 9904848"/>
              <a:gd name="connsiteY2" fmla="*/ 0 h 6858000"/>
              <a:gd name="connsiteX3" fmla="*/ 8190348 w 9904848"/>
              <a:gd name="connsiteY3" fmla="*/ 6858000 h 6858000"/>
              <a:gd name="connsiteX4" fmla="*/ 6244167 w 9904848"/>
              <a:gd name="connsiteY4" fmla="*/ 6841067 h 6858000"/>
              <a:gd name="connsiteX0" fmla="*/ 0 w 3660681"/>
              <a:gd name="connsiteY0" fmla="*/ 6841067 h 6858000"/>
              <a:gd name="connsiteX1" fmla="*/ 156633 w 3660681"/>
              <a:gd name="connsiteY1" fmla="*/ 0 h 6858000"/>
              <a:gd name="connsiteX2" fmla="*/ 3660681 w 3660681"/>
              <a:gd name="connsiteY2" fmla="*/ 0 h 6858000"/>
              <a:gd name="connsiteX3" fmla="*/ 1946181 w 3660681"/>
              <a:gd name="connsiteY3" fmla="*/ 6858000 h 6858000"/>
              <a:gd name="connsiteX4" fmla="*/ 0 w 3660681"/>
              <a:gd name="connsiteY4" fmla="*/ 6841067 h 6858000"/>
              <a:gd name="connsiteX0" fmla="*/ 740833 w 3504048"/>
              <a:gd name="connsiteY0" fmla="*/ 6874933 h 6874933"/>
              <a:gd name="connsiteX1" fmla="*/ 0 w 3504048"/>
              <a:gd name="connsiteY1" fmla="*/ 0 h 6874933"/>
              <a:gd name="connsiteX2" fmla="*/ 3504048 w 3504048"/>
              <a:gd name="connsiteY2" fmla="*/ 0 h 6874933"/>
              <a:gd name="connsiteX3" fmla="*/ 1789548 w 3504048"/>
              <a:gd name="connsiteY3" fmla="*/ 6858000 h 6874933"/>
              <a:gd name="connsiteX4" fmla="*/ 740833 w 3504048"/>
              <a:gd name="connsiteY4" fmla="*/ 6874933 h 6874933"/>
              <a:gd name="connsiteX0" fmla="*/ 0 w 2763215"/>
              <a:gd name="connsiteY0" fmla="*/ 6874933 h 6874933"/>
              <a:gd name="connsiteX1" fmla="*/ 38100 w 2763215"/>
              <a:gd name="connsiteY1" fmla="*/ 0 h 6874933"/>
              <a:gd name="connsiteX2" fmla="*/ 2763215 w 2763215"/>
              <a:gd name="connsiteY2" fmla="*/ 0 h 6874933"/>
              <a:gd name="connsiteX3" fmla="*/ 1048715 w 2763215"/>
              <a:gd name="connsiteY3" fmla="*/ 6858000 h 6874933"/>
              <a:gd name="connsiteX4" fmla="*/ 0 w 2763215"/>
              <a:gd name="connsiteY4" fmla="*/ 6874933 h 6874933"/>
              <a:gd name="connsiteX0" fmla="*/ 0 w 4608949"/>
              <a:gd name="connsiteY0" fmla="*/ 6603999 h 6858000"/>
              <a:gd name="connsiteX1" fmla="*/ 1883834 w 4608949"/>
              <a:gd name="connsiteY1" fmla="*/ 0 h 6858000"/>
              <a:gd name="connsiteX2" fmla="*/ 4608949 w 4608949"/>
              <a:gd name="connsiteY2" fmla="*/ 0 h 6858000"/>
              <a:gd name="connsiteX3" fmla="*/ 2894449 w 4608949"/>
              <a:gd name="connsiteY3" fmla="*/ 6858000 h 6858000"/>
              <a:gd name="connsiteX4" fmla="*/ 0 w 4608949"/>
              <a:gd name="connsiteY4" fmla="*/ 6603999 h 6858000"/>
              <a:gd name="connsiteX0" fmla="*/ 0 w 2746282"/>
              <a:gd name="connsiteY0" fmla="*/ 6891866 h 6891866"/>
              <a:gd name="connsiteX1" fmla="*/ 21167 w 2746282"/>
              <a:gd name="connsiteY1" fmla="*/ 0 h 6891866"/>
              <a:gd name="connsiteX2" fmla="*/ 2746282 w 2746282"/>
              <a:gd name="connsiteY2" fmla="*/ 0 h 6891866"/>
              <a:gd name="connsiteX3" fmla="*/ 1031782 w 2746282"/>
              <a:gd name="connsiteY3" fmla="*/ 6858000 h 6891866"/>
              <a:gd name="connsiteX4" fmla="*/ 0 w 2746282"/>
              <a:gd name="connsiteY4" fmla="*/ 6891866 h 6891866"/>
              <a:gd name="connsiteX0" fmla="*/ 0 w 3051082"/>
              <a:gd name="connsiteY0" fmla="*/ 6858000 h 6858000"/>
              <a:gd name="connsiteX1" fmla="*/ 325967 w 3051082"/>
              <a:gd name="connsiteY1" fmla="*/ 0 h 6858000"/>
              <a:gd name="connsiteX2" fmla="*/ 3051082 w 3051082"/>
              <a:gd name="connsiteY2" fmla="*/ 0 h 6858000"/>
              <a:gd name="connsiteX3" fmla="*/ 1336582 w 3051082"/>
              <a:gd name="connsiteY3" fmla="*/ 6858000 h 6858000"/>
              <a:gd name="connsiteX4" fmla="*/ 0 w 3051082"/>
              <a:gd name="connsiteY4" fmla="*/ 6858000 h 6858000"/>
              <a:gd name="connsiteX0" fmla="*/ 47139 w 3098221"/>
              <a:gd name="connsiteY0" fmla="*/ 6874933 h 6874933"/>
              <a:gd name="connsiteX1" fmla="*/ 572 w 3098221"/>
              <a:gd name="connsiteY1" fmla="*/ 0 h 6874933"/>
              <a:gd name="connsiteX2" fmla="*/ 3098221 w 3098221"/>
              <a:gd name="connsiteY2" fmla="*/ 16933 h 6874933"/>
              <a:gd name="connsiteX3" fmla="*/ 1383721 w 3098221"/>
              <a:gd name="connsiteY3" fmla="*/ 6874933 h 6874933"/>
              <a:gd name="connsiteX4" fmla="*/ 47139 w 3098221"/>
              <a:gd name="connsiteY4" fmla="*/ 6874933 h 6874933"/>
              <a:gd name="connsiteX0" fmla="*/ 0 w 3051082"/>
              <a:gd name="connsiteY0" fmla="*/ 6858000 h 6858000"/>
              <a:gd name="connsiteX1" fmla="*/ 1182159 w 3051082"/>
              <a:gd name="connsiteY1" fmla="*/ 225955 h 6858000"/>
              <a:gd name="connsiteX2" fmla="*/ 3051082 w 3051082"/>
              <a:gd name="connsiteY2" fmla="*/ 0 h 6858000"/>
              <a:gd name="connsiteX3" fmla="*/ 1336582 w 3051082"/>
              <a:gd name="connsiteY3" fmla="*/ 6858000 h 6858000"/>
              <a:gd name="connsiteX4" fmla="*/ 0 w 3051082"/>
              <a:gd name="connsiteY4" fmla="*/ 6858000 h 6858000"/>
              <a:gd name="connsiteX0" fmla="*/ 0 w 3051082"/>
              <a:gd name="connsiteY0" fmla="*/ 6860646 h 6860646"/>
              <a:gd name="connsiteX1" fmla="*/ 824971 w 3051082"/>
              <a:gd name="connsiteY1" fmla="*/ 0 h 6860646"/>
              <a:gd name="connsiteX2" fmla="*/ 3051082 w 3051082"/>
              <a:gd name="connsiteY2" fmla="*/ 2646 h 6860646"/>
              <a:gd name="connsiteX3" fmla="*/ 1336582 w 3051082"/>
              <a:gd name="connsiteY3" fmla="*/ 6860646 h 6860646"/>
              <a:gd name="connsiteX4" fmla="*/ 0 w 3051082"/>
              <a:gd name="connsiteY4" fmla="*/ 6860646 h 6860646"/>
              <a:gd name="connsiteX0" fmla="*/ 261013 w 2226245"/>
              <a:gd name="connsiteY0" fmla="*/ 5717646 h 6860646"/>
              <a:gd name="connsiteX1" fmla="*/ 134 w 2226245"/>
              <a:gd name="connsiteY1" fmla="*/ 0 h 6860646"/>
              <a:gd name="connsiteX2" fmla="*/ 2226245 w 2226245"/>
              <a:gd name="connsiteY2" fmla="*/ 2646 h 6860646"/>
              <a:gd name="connsiteX3" fmla="*/ 511745 w 2226245"/>
              <a:gd name="connsiteY3" fmla="*/ 6860646 h 6860646"/>
              <a:gd name="connsiteX4" fmla="*/ 261013 w 2226245"/>
              <a:gd name="connsiteY4" fmla="*/ 5717646 h 6860646"/>
              <a:gd name="connsiteX0" fmla="*/ 0 w 2236695"/>
              <a:gd name="connsiteY0" fmla="*/ 6846359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46359 h 6860646"/>
              <a:gd name="connsiteX0" fmla="*/ 0 w 2236695"/>
              <a:gd name="connsiteY0" fmla="*/ 6860646 h 6860646"/>
              <a:gd name="connsiteX1" fmla="*/ 10584 w 2236695"/>
              <a:gd name="connsiteY1" fmla="*/ 0 h 6860646"/>
              <a:gd name="connsiteX2" fmla="*/ 2236695 w 2236695"/>
              <a:gd name="connsiteY2" fmla="*/ 2646 h 6860646"/>
              <a:gd name="connsiteX3" fmla="*/ 522195 w 2236695"/>
              <a:gd name="connsiteY3" fmla="*/ 6860646 h 6860646"/>
              <a:gd name="connsiteX4" fmla="*/ 0 w 2236695"/>
              <a:gd name="connsiteY4" fmla="*/ 6860646 h 6860646"/>
              <a:gd name="connsiteX0" fmla="*/ 53437 w 2290132"/>
              <a:gd name="connsiteY0" fmla="*/ 6898746 h 6898746"/>
              <a:gd name="connsiteX1" fmla="*/ 521 w 2290132"/>
              <a:gd name="connsiteY1" fmla="*/ 0 h 6898746"/>
              <a:gd name="connsiteX2" fmla="*/ 2290132 w 2290132"/>
              <a:gd name="connsiteY2" fmla="*/ 40746 h 6898746"/>
              <a:gd name="connsiteX3" fmla="*/ 575632 w 2290132"/>
              <a:gd name="connsiteY3" fmla="*/ 6898746 h 6898746"/>
              <a:gd name="connsiteX4" fmla="*/ 53437 w 2290132"/>
              <a:gd name="connsiteY4" fmla="*/ 6898746 h 6898746"/>
              <a:gd name="connsiteX0" fmla="*/ 0 w 2334061"/>
              <a:gd name="connsiteY0" fmla="*/ 6901921 h 6901921"/>
              <a:gd name="connsiteX1" fmla="*/ 44450 w 2334061"/>
              <a:gd name="connsiteY1" fmla="*/ 0 h 6901921"/>
              <a:gd name="connsiteX2" fmla="*/ 2334061 w 2334061"/>
              <a:gd name="connsiteY2" fmla="*/ 40746 h 6901921"/>
              <a:gd name="connsiteX3" fmla="*/ 619561 w 2334061"/>
              <a:gd name="connsiteY3" fmla="*/ 6898746 h 6901921"/>
              <a:gd name="connsiteX4" fmla="*/ 0 w 2334061"/>
              <a:gd name="connsiteY4" fmla="*/ 6901921 h 6901921"/>
              <a:gd name="connsiteX0" fmla="*/ 14559 w 2348620"/>
              <a:gd name="connsiteY0" fmla="*/ 6901921 h 6901921"/>
              <a:gd name="connsiteX1" fmla="*/ 59009 w 2348620"/>
              <a:gd name="connsiteY1" fmla="*/ 0 h 6901921"/>
              <a:gd name="connsiteX2" fmla="*/ 2348620 w 2348620"/>
              <a:gd name="connsiteY2" fmla="*/ 40746 h 6901921"/>
              <a:gd name="connsiteX3" fmla="*/ 634120 w 2348620"/>
              <a:gd name="connsiteY3" fmla="*/ 6898746 h 6901921"/>
              <a:gd name="connsiteX4" fmla="*/ 14559 w 2348620"/>
              <a:gd name="connsiteY4" fmla="*/ 6901921 h 690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620" h="6901921">
                <a:moveTo>
                  <a:pt x="14559" y="6901921"/>
                </a:moveTo>
                <a:cubicBezTo>
                  <a:pt x="-33418" y="4607807"/>
                  <a:pt x="51953" y="2297289"/>
                  <a:pt x="59009" y="0"/>
                </a:cubicBezTo>
                <a:lnTo>
                  <a:pt x="2348620" y="40746"/>
                </a:lnTo>
                <a:lnTo>
                  <a:pt x="634120" y="6898746"/>
                </a:lnTo>
                <a:lnTo>
                  <a:pt x="14559" y="6901921"/>
                </a:lnTo>
                <a:close/>
              </a:path>
            </a:pathLst>
          </a:cu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12" name="Parallelogram 14">
            <a:extLst>
              <a:ext uri="{FF2B5EF4-FFF2-40B4-BE49-F238E27FC236}">
                <a16:creationId xmlns:a16="http://schemas.microsoft.com/office/drawing/2014/main" id="{F7FCB037-C7AA-1845-B473-D599AFE737F7}"/>
              </a:ext>
            </a:extLst>
          </p:cNvPr>
          <p:cNvSpPr/>
          <p:nvPr userDrawn="1"/>
        </p:nvSpPr>
        <p:spPr bwMode="auto">
          <a:xfrm>
            <a:off x="171451" y="3"/>
            <a:ext cx="1498815" cy="6862673"/>
          </a:xfrm>
          <a:custGeom>
            <a:avLst/>
            <a:gdLst>
              <a:gd name="connsiteX0" fmla="*/ 0 w 1709654"/>
              <a:gd name="connsiteY0" fmla="*/ 6858000 h 6858000"/>
              <a:gd name="connsiteX1" fmla="*/ 427414 w 1709654"/>
              <a:gd name="connsiteY1" fmla="*/ 0 h 6858000"/>
              <a:gd name="connsiteX2" fmla="*/ 1709654 w 1709654"/>
              <a:gd name="connsiteY2" fmla="*/ 0 h 6858000"/>
              <a:gd name="connsiteX3" fmla="*/ 1282241 w 1709654"/>
              <a:gd name="connsiteY3" fmla="*/ 6858000 h 6858000"/>
              <a:gd name="connsiteX4" fmla="*/ 0 w 1709654"/>
              <a:gd name="connsiteY4" fmla="*/ 6858000 h 6858000"/>
              <a:gd name="connsiteX0" fmla="*/ 0 w 1709654"/>
              <a:gd name="connsiteY0" fmla="*/ 6858000 h 6868886"/>
              <a:gd name="connsiteX1" fmla="*/ 427414 w 1709654"/>
              <a:gd name="connsiteY1" fmla="*/ 0 h 6868886"/>
              <a:gd name="connsiteX2" fmla="*/ 1709654 w 1709654"/>
              <a:gd name="connsiteY2" fmla="*/ 0 h 6868886"/>
              <a:gd name="connsiteX3" fmla="*/ 465813 w 1709654"/>
              <a:gd name="connsiteY3" fmla="*/ 6868886 h 6868886"/>
              <a:gd name="connsiteX4" fmla="*/ 0 w 1709654"/>
              <a:gd name="connsiteY4" fmla="*/ 6858000 h 6868886"/>
              <a:gd name="connsiteX0" fmla="*/ 0 w 1709654"/>
              <a:gd name="connsiteY0" fmla="*/ 6858000 h 6868886"/>
              <a:gd name="connsiteX1" fmla="*/ 1701043 w 1709654"/>
              <a:gd name="connsiteY1" fmla="*/ 10886 h 6868886"/>
              <a:gd name="connsiteX2" fmla="*/ 1709654 w 1709654"/>
              <a:gd name="connsiteY2" fmla="*/ 0 h 6868886"/>
              <a:gd name="connsiteX3" fmla="*/ 465813 w 1709654"/>
              <a:gd name="connsiteY3" fmla="*/ 6868886 h 6868886"/>
              <a:gd name="connsiteX4" fmla="*/ 0 w 1709654"/>
              <a:gd name="connsiteY4" fmla="*/ 6858000 h 6868886"/>
              <a:gd name="connsiteX0" fmla="*/ 0 w 2025340"/>
              <a:gd name="connsiteY0" fmla="*/ 6890657 h 6901543"/>
              <a:gd name="connsiteX1" fmla="*/ 1701043 w 2025340"/>
              <a:gd name="connsiteY1" fmla="*/ 43543 h 6901543"/>
              <a:gd name="connsiteX2" fmla="*/ 2025340 w 2025340"/>
              <a:gd name="connsiteY2" fmla="*/ 0 h 6901543"/>
              <a:gd name="connsiteX3" fmla="*/ 465813 w 2025340"/>
              <a:gd name="connsiteY3" fmla="*/ 6901543 h 6901543"/>
              <a:gd name="connsiteX4" fmla="*/ 0 w 2025340"/>
              <a:gd name="connsiteY4" fmla="*/ 6890657 h 6901543"/>
              <a:gd name="connsiteX0" fmla="*/ 0 w 2025340"/>
              <a:gd name="connsiteY0" fmla="*/ 6890657 h 6901543"/>
              <a:gd name="connsiteX1" fmla="*/ 1918757 w 2025340"/>
              <a:gd name="connsiteY1" fmla="*/ 54429 h 6901543"/>
              <a:gd name="connsiteX2" fmla="*/ 2025340 w 2025340"/>
              <a:gd name="connsiteY2" fmla="*/ 0 h 6901543"/>
              <a:gd name="connsiteX3" fmla="*/ 465813 w 2025340"/>
              <a:gd name="connsiteY3" fmla="*/ 6901543 h 6901543"/>
              <a:gd name="connsiteX4" fmla="*/ 0 w 2025340"/>
              <a:gd name="connsiteY4" fmla="*/ 6890657 h 6901543"/>
              <a:gd name="connsiteX0" fmla="*/ 0 w 1964828"/>
              <a:gd name="connsiteY0" fmla="*/ 6836228 h 6847114"/>
              <a:gd name="connsiteX1" fmla="*/ 1918757 w 1964828"/>
              <a:gd name="connsiteY1" fmla="*/ 0 h 6847114"/>
              <a:gd name="connsiteX2" fmla="*/ 1964828 w 1964828"/>
              <a:gd name="connsiteY2" fmla="*/ 6083 h 6847114"/>
              <a:gd name="connsiteX3" fmla="*/ 465813 w 1964828"/>
              <a:gd name="connsiteY3" fmla="*/ 6847114 h 6847114"/>
              <a:gd name="connsiteX4" fmla="*/ 0 w 1964828"/>
              <a:gd name="connsiteY4" fmla="*/ 6836228 h 6847114"/>
              <a:gd name="connsiteX0" fmla="*/ 0 w 2186705"/>
              <a:gd name="connsiteY0" fmla="*/ 6850316 h 6861202"/>
              <a:gd name="connsiteX1" fmla="*/ 1918757 w 2186705"/>
              <a:gd name="connsiteY1" fmla="*/ 14088 h 6861202"/>
              <a:gd name="connsiteX2" fmla="*/ 2186705 w 2186705"/>
              <a:gd name="connsiteY2" fmla="*/ 0 h 6861202"/>
              <a:gd name="connsiteX3" fmla="*/ 465813 w 2186705"/>
              <a:gd name="connsiteY3" fmla="*/ 6861202 h 6861202"/>
              <a:gd name="connsiteX4" fmla="*/ 0 w 218670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465813 w 1978275"/>
              <a:gd name="connsiteY3" fmla="*/ 6861202 h 6861202"/>
              <a:gd name="connsiteX4" fmla="*/ 0 w 1978275"/>
              <a:gd name="connsiteY4" fmla="*/ 6850316 h 6861202"/>
              <a:gd name="connsiteX0" fmla="*/ 0 w 1978275"/>
              <a:gd name="connsiteY0" fmla="*/ 6850316 h 6861202"/>
              <a:gd name="connsiteX1" fmla="*/ 1918757 w 1978275"/>
              <a:gd name="connsiteY1" fmla="*/ 14088 h 6861202"/>
              <a:gd name="connsiteX2" fmla="*/ 1978275 w 1978275"/>
              <a:gd name="connsiteY2" fmla="*/ 0 h 6861202"/>
              <a:gd name="connsiteX3" fmla="*/ 861156 w 1978275"/>
              <a:gd name="connsiteY3" fmla="*/ 6861202 h 6861202"/>
              <a:gd name="connsiteX4" fmla="*/ 0 w 1978275"/>
              <a:gd name="connsiteY4" fmla="*/ 6850316 h 6861202"/>
              <a:gd name="connsiteX0" fmla="*/ 0 w 1494181"/>
              <a:gd name="connsiteY0" fmla="*/ 6850316 h 6861202"/>
              <a:gd name="connsiteX1" fmla="*/ 1434663 w 1494181"/>
              <a:gd name="connsiteY1" fmla="*/ 14088 h 6861202"/>
              <a:gd name="connsiteX2" fmla="*/ 1494181 w 1494181"/>
              <a:gd name="connsiteY2" fmla="*/ 0 h 6861202"/>
              <a:gd name="connsiteX3" fmla="*/ 377062 w 1494181"/>
              <a:gd name="connsiteY3" fmla="*/ 6861202 h 6861202"/>
              <a:gd name="connsiteX4" fmla="*/ 0 w 1494181"/>
              <a:gd name="connsiteY4" fmla="*/ 6850316 h 6861202"/>
              <a:gd name="connsiteX0" fmla="*/ 0 w 1498815"/>
              <a:gd name="connsiteY0" fmla="*/ 6862673 h 6862673"/>
              <a:gd name="connsiteX1" fmla="*/ 1439297 w 1498815"/>
              <a:gd name="connsiteY1" fmla="*/ 14088 h 6862673"/>
              <a:gd name="connsiteX2" fmla="*/ 1498815 w 1498815"/>
              <a:gd name="connsiteY2" fmla="*/ 0 h 6862673"/>
              <a:gd name="connsiteX3" fmla="*/ 381696 w 1498815"/>
              <a:gd name="connsiteY3" fmla="*/ 6861202 h 6862673"/>
              <a:gd name="connsiteX4" fmla="*/ 0 w 1498815"/>
              <a:gd name="connsiteY4" fmla="*/ 6862673 h 6862673"/>
              <a:gd name="connsiteX0" fmla="*/ 0 w 1498815"/>
              <a:gd name="connsiteY0" fmla="*/ 6862673 h 6862673"/>
              <a:gd name="connsiteX1" fmla="*/ 1448565 w 1498815"/>
              <a:gd name="connsiteY1" fmla="*/ 1731 h 6862673"/>
              <a:gd name="connsiteX2" fmla="*/ 1498815 w 1498815"/>
              <a:gd name="connsiteY2" fmla="*/ 0 h 6862673"/>
              <a:gd name="connsiteX3" fmla="*/ 381696 w 1498815"/>
              <a:gd name="connsiteY3" fmla="*/ 6861202 h 6862673"/>
              <a:gd name="connsiteX4" fmla="*/ 0 w 1498815"/>
              <a:gd name="connsiteY4" fmla="*/ 6862673 h 686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15" h="6862673">
                <a:moveTo>
                  <a:pt x="0" y="6862673"/>
                </a:moveTo>
                <a:lnTo>
                  <a:pt x="1448565" y="1731"/>
                </a:lnTo>
                <a:lnTo>
                  <a:pt x="1498815" y="0"/>
                </a:lnTo>
                <a:lnTo>
                  <a:pt x="381696" y="6861202"/>
                </a:lnTo>
                <a:lnTo>
                  <a:pt x="0" y="6862673"/>
                </a:lnTo>
                <a:close/>
              </a:path>
            </a:pathLst>
          </a:custGeom>
          <a:solidFill>
            <a:schemeClr val="accent1">
              <a:alpha val="8456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pic>
        <p:nvPicPr>
          <p:cNvPr id="13" name="Picture 12" descr="IEc logo">
            <a:extLst>
              <a:ext uri="{FF2B5EF4-FFF2-40B4-BE49-F238E27FC236}">
                <a16:creationId xmlns:a16="http://schemas.microsoft.com/office/drawing/2014/main" id="{F44EDAA3-EE04-CB40-B240-733552FBF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87" y="304800"/>
            <a:ext cx="774700" cy="558800"/>
          </a:xfrm>
          <a:prstGeom prst="rect">
            <a:avLst/>
          </a:prstGeom>
        </p:spPr>
      </p:pic>
      <p:sp>
        <p:nvSpPr>
          <p:cNvPr id="14" name="Rectangle 16">
            <a:extLst>
              <a:ext uri="{FF2B5EF4-FFF2-40B4-BE49-F238E27FC236}">
                <a16:creationId xmlns:a16="http://schemas.microsoft.com/office/drawing/2014/main" id="{CEB0233F-A7C0-7645-B694-A9E41534CD77}"/>
              </a:ext>
            </a:extLst>
          </p:cNvPr>
          <p:cNvSpPr>
            <a:spLocks noGrp="1" noChangeArrowheads="1"/>
          </p:cNvSpPr>
          <p:nvPr>
            <p:ph type="sldNum" sz="quarter" idx="4"/>
          </p:nvPr>
        </p:nvSpPr>
        <p:spPr bwMode="auto">
          <a:xfrm>
            <a:off x="6896100" y="6477000"/>
            <a:ext cx="1733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750" smtClean="0">
                <a:solidFill>
                  <a:schemeClr val="tx2"/>
                </a:solidFill>
                <a:latin typeface="+mn-lt"/>
              </a:defRPr>
            </a:lvl1pPr>
          </a:lstStyle>
          <a:p>
            <a:pPr>
              <a:defRPr/>
            </a:pPr>
            <a:fld id="{A1206D4F-1CDD-477C-8378-750CB128E8AE}" type="slidenum">
              <a:rPr lang="en-US" altLang="en-US" smtClean="0"/>
              <a:pPr>
                <a:defRPr/>
              </a:pPr>
              <a:t>‹#›</a:t>
            </a:fld>
            <a:endParaRPr lang="en-US" altLang="en-US" dirty="0"/>
          </a:p>
        </p:txBody>
      </p:sp>
      <p:sp>
        <p:nvSpPr>
          <p:cNvPr id="4" name="Footer Placeholder 1">
            <a:extLst>
              <a:ext uri="{FF2B5EF4-FFF2-40B4-BE49-F238E27FC236}">
                <a16:creationId xmlns:a16="http://schemas.microsoft.com/office/drawing/2014/main" id="{73F5BDCE-7FBB-9F51-F3FD-2FC3CE2AEBAB}"/>
              </a:ext>
            </a:extLst>
          </p:cNvPr>
          <p:cNvSpPr>
            <a:spLocks noGrp="1"/>
          </p:cNvSpPr>
          <p:nvPr>
            <p:ph type="ftr" sz="quarter" idx="3"/>
          </p:nvPr>
        </p:nvSpPr>
        <p:spPr>
          <a:xfrm>
            <a:off x="1714500" y="6466417"/>
            <a:ext cx="44577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dirty="0"/>
              <a:t>Use Insert &gt; Header and Footer to edit this footer</a:t>
            </a:r>
          </a:p>
        </p:txBody>
      </p:sp>
    </p:spTree>
    <p:extLst>
      <p:ext uri="{BB962C8B-B14F-4D97-AF65-F5344CB8AC3E}">
        <p14:creationId xmlns:p14="http://schemas.microsoft.com/office/powerpoint/2010/main" val="123834922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D57AD3-03AA-5330-CC23-8B830BE2916F}"/>
              </a:ext>
            </a:extLst>
          </p:cNvPr>
          <p:cNvSpPr>
            <a:spLocks noGrp="1"/>
          </p:cNvSpPr>
          <p:nvPr>
            <p:ph type="ftr" sz="quarter" idx="3"/>
          </p:nvPr>
        </p:nvSpPr>
        <p:spPr>
          <a:xfrm>
            <a:off x="914400" y="6432550"/>
            <a:ext cx="4114800" cy="365125"/>
          </a:xfrm>
          <a:prstGeom prst="rect">
            <a:avLst/>
          </a:prstGeom>
        </p:spPr>
        <p:txBody>
          <a:bodyPr vert="horz" lIns="91440" tIns="45720" rIns="91440" bIns="45720" rtlCol="0" anchor="ctr"/>
          <a:lstStyle>
            <a:lvl1pPr algn="l">
              <a:defRPr sz="1200">
                <a:solidFill>
                  <a:schemeClr val="bg1">
                    <a:lumMod val="50000"/>
                  </a:schemeClr>
                </a:solidFill>
                <a:latin typeface="Trebuchet MS" panose="020B0703020202090204" pitchFamily="34" charset="0"/>
              </a:defRPr>
            </a:lvl1pPr>
          </a:lstStyle>
          <a:p>
            <a:r>
              <a:rPr lang="en-US"/>
              <a:t>Use Insert &gt; Header and Footer to edit this footer</a:t>
            </a:r>
            <a:endParaRPr lang="en-US" dirty="0"/>
          </a:p>
        </p:txBody>
      </p:sp>
    </p:spTree>
    <p:extLst>
      <p:ext uri="{BB962C8B-B14F-4D97-AF65-F5344CB8AC3E}">
        <p14:creationId xmlns:p14="http://schemas.microsoft.com/office/powerpoint/2010/main" val="4038331482"/>
      </p:ext>
    </p:extLst>
  </p:cSld>
  <p:clrMap bg1="lt1" tx1="dk1" bg2="lt2" tx2="dk2" accent1="accent1" accent2="accent2" accent3="accent3" accent4="accent4" accent5="accent5" accent6="accent6" hlink="hlink" folHlink="folHlink"/>
  <p:sldLayoutIdLst>
    <p:sldLayoutId id="2147483699" r:id="rId1"/>
    <p:sldLayoutId id="2147483703" r:id="rId2"/>
    <p:sldLayoutId id="2147483705" r:id="rId3"/>
    <p:sldLayoutId id="2147483700" r:id="rId4"/>
    <p:sldLayoutId id="2147483701" r:id="rId5"/>
    <p:sldLayoutId id="2147483704" r:id="rId6"/>
    <p:sldLayoutId id="2147483706" r:id="rId7"/>
    <p:sldLayoutId id="2147483702" r:id="rId8"/>
    <p:sldLayoutId id="2147483707" r:id="rId9"/>
    <p:sldLayoutId id="2147483708" r:id="rId10"/>
    <p:sldLayoutId id="2147483717" r:id="rId11"/>
    <p:sldLayoutId id="2147483698" r:id="rId12"/>
    <p:sldLayoutId id="2147483687" r:id="rId13"/>
    <p:sldLayoutId id="2147483715" r:id="rId14"/>
    <p:sldLayoutId id="2147483716" r:id="rId15"/>
    <p:sldLayoutId id="2147483712" r:id="rId16"/>
    <p:sldLayoutId id="2147483710" r:id="rId17"/>
    <p:sldLayoutId id="2147483709" r:id="rId18"/>
    <p:sldLayoutId id="2147483693" r:id="rId19"/>
    <p:sldLayoutId id="2147483713" r:id="rId20"/>
    <p:sldLayoutId id="2147483714" r:id="rId21"/>
    <p:sldLayoutId id="2147483711" r:id="rId22"/>
  </p:sldLayoutIdLst>
  <p:hf hdr="0" dt="0"/>
  <p:txStyles>
    <p:titleStyle>
      <a:lvl1pPr algn="l" rtl="0" eaLnBrk="1" fontAlgn="base" hangingPunct="1">
        <a:spcBef>
          <a:spcPct val="0"/>
        </a:spcBef>
        <a:spcAft>
          <a:spcPct val="0"/>
        </a:spcAft>
        <a:defRPr kumimoji="1" sz="2400">
          <a:solidFill>
            <a:schemeClr val="tx2"/>
          </a:solidFill>
          <a:latin typeface="+mj-lt"/>
          <a:ea typeface="+mj-ea"/>
          <a:cs typeface="+mj-cs"/>
        </a:defRPr>
      </a:lvl1pPr>
      <a:lvl2pPr algn="l" rtl="0" eaLnBrk="1" fontAlgn="base" hangingPunct="1">
        <a:spcBef>
          <a:spcPct val="0"/>
        </a:spcBef>
        <a:spcAft>
          <a:spcPct val="0"/>
        </a:spcAft>
        <a:defRPr kumimoji="1" sz="1650">
          <a:solidFill>
            <a:schemeClr val="bg1"/>
          </a:solidFill>
          <a:latin typeface="Trebuchet MS" pitchFamily="34" charset="0"/>
        </a:defRPr>
      </a:lvl2pPr>
      <a:lvl3pPr algn="l" rtl="0" eaLnBrk="1" fontAlgn="base" hangingPunct="1">
        <a:spcBef>
          <a:spcPct val="0"/>
        </a:spcBef>
        <a:spcAft>
          <a:spcPct val="0"/>
        </a:spcAft>
        <a:defRPr kumimoji="1" sz="1650">
          <a:solidFill>
            <a:schemeClr val="bg1"/>
          </a:solidFill>
          <a:latin typeface="Trebuchet MS" pitchFamily="34" charset="0"/>
        </a:defRPr>
      </a:lvl3pPr>
      <a:lvl4pPr algn="l" rtl="0" eaLnBrk="1" fontAlgn="base" hangingPunct="1">
        <a:spcBef>
          <a:spcPct val="0"/>
        </a:spcBef>
        <a:spcAft>
          <a:spcPct val="0"/>
        </a:spcAft>
        <a:defRPr kumimoji="1" sz="1650">
          <a:solidFill>
            <a:schemeClr val="bg1"/>
          </a:solidFill>
          <a:latin typeface="Trebuchet MS" pitchFamily="34" charset="0"/>
        </a:defRPr>
      </a:lvl4pPr>
      <a:lvl5pPr algn="l" rtl="0" eaLnBrk="1" fontAlgn="base" hangingPunct="1">
        <a:spcBef>
          <a:spcPct val="0"/>
        </a:spcBef>
        <a:spcAft>
          <a:spcPct val="0"/>
        </a:spcAft>
        <a:defRPr kumimoji="1" sz="1650">
          <a:solidFill>
            <a:schemeClr val="bg1"/>
          </a:solidFill>
          <a:latin typeface="Trebuchet MS" pitchFamily="34" charset="0"/>
        </a:defRPr>
      </a:lvl5pPr>
      <a:lvl6pPr marL="342892" algn="l" rtl="0" eaLnBrk="1" fontAlgn="base" hangingPunct="1">
        <a:spcBef>
          <a:spcPct val="0"/>
        </a:spcBef>
        <a:spcAft>
          <a:spcPct val="0"/>
        </a:spcAft>
        <a:defRPr kumimoji="1" sz="1650">
          <a:solidFill>
            <a:schemeClr val="bg1"/>
          </a:solidFill>
          <a:latin typeface="Trebuchet MS" pitchFamily="34" charset="0"/>
        </a:defRPr>
      </a:lvl6pPr>
      <a:lvl7pPr marL="685783" algn="l" rtl="0" eaLnBrk="1" fontAlgn="base" hangingPunct="1">
        <a:spcBef>
          <a:spcPct val="0"/>
        </a:spcBef>
        <a:spcAft>
          <a:spcPct val="0"/>
        </a:spcAft>
        <a:defRPr kumimoji="1" sz="1650">
          <a:solidFill>
            <a:schemeClr val="bg1"/>
          </a:solidFill>
          <a:latin typeface="Trebuchet MS" pitchFamily="34" charset="0"/>
        </a:defRPr>
      </a:lvl7pPr>
      <a:lvl8pPr marL="1028675" algn="l" rtl="0" eaLnBrk="1" fontAlgn="base" hangingPunct="1">
        <a:spcBef>
          <a:spcPct val="0"/>
        </a:spcBef>
        <a:spcAft>
          <a:spcPct val="0"/>
        </a:spcAft>
        <a:defRPr kumimoji="1" sz="1650">
          <a:solidFill>
            <a:schemeClr val="bg1"/>
          </a:solidFill>
          <a:latin typeface="Trebuchet MS" pitchFamily="34" charset="0"/>
        </a:defRPr>
      </a:lvl8pPr>
      <a:lvl9pPr marL="1371566" algn="l" rtl="0" eaLnBrk="1" fontAlgn="base" hangingPunct="1">
        <a:spcBef>
          <a:spcPct val="0"/>
        </a:spcBef>
        <a:spcAft>
          <a:spcPct val="0"/>
        </a:spcAft>
        <a:defRPr kumimoji="1" sz="1650">
          <a:solidFill>
            <a:schemeClr val="bg1"/>
          </a:solidFill>
          <a:latin typeface="Trebuchet MS" pitchFamily="34" charset="0"/>
        </a:defRPr>
      </a:lvl9pPr>
    </p:titleStyle>
    <p:bodyStyle>
      <a:lvl1pPr marL="342892" indent="-342892" algn="l" rtl="0" eaLnBrk="1" fontAlgn="base" hangingPunct="1">
        <a:spcBef>
          <a:spcPts val="0"/>
        </a:spcBef>
        <a:spcAft>
          <a:spcPts val="450"/>
        </a:spcAft>
        <a:buClr>
          <a:schemeClr val="accent1"/>
        </a:buClr>
        <a:buSzPct val="100000"/>
        <a:buFont typeface="Wingdings" pitchFamily="2" charset="2"/>
        <a:buChar char="§"/>
        <a:defRPr kumimoji="1" sz="1800" baseline="0">
          <a:solidFill>
            <a:schemeClr val="bg1">
              <a:lumMod val="50000"/>
            </a:schemeClr>
          </a:solidFill>
          <a:latin typeface="+mn-lt"/>
          <a:ea typeface="+mn-ea"/>
          <a:cs typeface="+mn-cs"/>
        </a:defRPr>
      </a:lvl1pPr>
      <a:lvl2pPr marL="645303" indent="-309555" algn="l" rtl="0" eaLnBrk="1" fontAlgn="base" hangingPunct="1">
        <a:spcBef>
          <a:spcPts val="0"/>
        </a:spcBef>
        <a:spcAft>
          <a:spcPts val="450"/>
        </a:spcAft>
        <a:buClr>
          <a:schemeClr val="accent1"/>
        </a:buClr>
        <a:buSzPct val="100000"/>
        <a:buFont typeface="Wingdings" pitchFamily="2" charset="2"/>
        <a:buChar char="§"/>
        <a:defRPr kumimoji="1" sz="1500" baseline="0">
          <a:solidFill>
            <a:schemeClr val="bg1">
              <a:lumMod val="50000"/>
            </a:schemeClr>
          </a:solidFill>
          <a:latin typeface="+mn-lt"/>
        </a:defRPr>
      </a:lvl2pPr>
      <a:lvl3pPr marL="988194" indent="-303602" algn="l" rtl="0" eaLnBrk="1" fontAlgn="base" hangingPunct="1">
        <a:spcBef>
          <a:spcPts val="0"/>
        </a:spcBef>
        <a:spcAft>
          <a:spcPts val="450"/>
        </a:spcAft>
        <a:buClr>
          <a:schemeClr val="accent1"/>
        </a:buClr>
        <a:buSzPct val="100000"/>
        <a:buFont typeface="Wingdings" pitchFamily="2" charset="2"/>
        <a:buChar char="§"/>
        <a:defRPr kumimoji="1" sz="1350" baseline="0">
          <a:solidFill>
            <a:schemeClr val="bg1">
              <a:lumMod val="50000"/>
            </a:schemeClr>
          </a:solidFill>
          <a:latin typeface="+mn-lt"/>
        </a:defRPr>
      </a:lvl3pPr>
      <a:lvl4pPr marL="1289415" indent="-301222" algn="l" rtl="0" eaLnBrk="1" fontAlgn="base" hangingPunct="1">
        <a:spcBef>
          <a:spcPts val="0"/>
        </a:spcBef>
        <a:spcAft>
          <a:spcPts val="450"/>
        </a:spcAft>
        <a:buClr>
          <a:schemeClr val="accent1"/>
        </a:buClr>
        <a:buSzPct val="100000"/>
        <a:buFont typeface="Wingdings" pitchFamily="2" charset="2"/>
        <a:buChar char="§"/>
        <a:defRPr kumimoji="1" sz="1200" baseline="0">
          <a:solidFill>
            <a:schemeClr val="bg1">
              <a:lumMod val="50000"/>
            </a:schemeClr>
          </a:solidFill>
          <a:latin typeface="+mn-lt"/>
        </a:defRPr>
      </a:lvl4pPr>
      <a:lvl5pPr marL="1632306" indent="-260741" algn="l" rtl="0" eaLnBrk="1" fontAlgn="base" hangingPunct="1">
        <a:spcBef>
          <a:spcPts val="0"/>
        </a:spcBef>
        <a:spcAft>
          <a:spcPts val="450"/>
        </a:spcAft>
        <a:buClr>
          <a:schemeClr val="accent1"/>
        </a:buClr>
        <a:buFont typeface="Wingdings" pitchFamily="2" charset="2"/>
        <a:buChar char="§"/>
        <a:defRPr kumimoji="1" sz="1050" baseline="0">
          <a:solidFill>
            <a:schemeClr val="tx2">
              <a:lumMod val="75000"/>
            </a:schemeClr>
          </a:solidFill>
          <a:latin typeface="+mn-lt"/>
        </a:defRPr>
      </a:lvl5pPr>
      <a:lvl6pPr marL="1885903" indent="-171446" algn="l" rtl="0" eaLnBrk="1" fontAlgn="base" hangingPunct="1">
        <a:spcBef>
          <a:spcPct val="20000"/>
        </a:spcBef>
        <a:spcAft>
          <a:spcPct val="0"/>
        </a:spcAft>
        <a:buChar char="»"/>
        <a:defRPr kumimoji="1" sz="1500">
          <a:solidFill>
            <a:srgbClr val="660033"/>
          </a:solidFill>
          <a:latin typeface="Arial" charset="0"/>
        </a:defRPr>
      </a:lvl6pPr>
      <a:lvl7pPr marL="2228795" indent="-171446" algn="l" rtl="0" eaLnBrk="1" fontAlgn="base" hangingPunct="1">
        <a:spcBef>
          <a:spcPct val="20000"/>
        </a:spcBef>
        <a:spcAft>
          <a:spcPct val="0"/>
        </a:spcAft>
        <a:buChar char="»"/>
        <a:defRPr kumimoji="1" sz="1500">
          <a:solidFill>
            <a:srgbClr val="660033"/>
          </a:solidFill>
          <a:latin typeface="Arial" charset="0"/>
        </a:defRPr>
      </a:lvl7pPr>
      <a:lvl8pPr marL="2571686" indent="-171446" algn="l" rtl="0" eaLnBrk="1" fontAlgn="base" hangingPunct="1">
        <a:spcBef>
          <a:spcPct val="20000"/>
        </a:spcBef>
        <a:spcAft>
          <a:spcPct val="0"/>
        </a:spcAft>
        <a:buChar char="»"/>
        <a:defRPr kumimoji="1" sz="1500">
          <a:solidFill>
            <a:srgbClr val="660033"/>
          </a:solidFill>
          <a:latin typeface="Arial" charset="0"/>
        </a:defRPr>
      </a:lvl8pPr>
      <a:lvl9pPr marL="2914577" indent="-171446" algn="l" rtl="0" eaLnBrk="1" fontAlgn="base" hangingPunct="1">
        <a:spcBef>
          <a:spcPct val="20000"/>
        </a:spcBef>
        <a:spcAft>
          <a:spcPct val="0"/>
        </a:spcAft>
        <a:buChar char="»"/>
        <a:defRPr kumimoji="1" sz="1500">
          <a:solidFill>
            <a:srgbClr val="660033"/>
          </a:solidFill>
          <a:latin typeface="Arial" charset="0"/>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www.ncei.noaa.gov/products/international-best-track-archiv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climategrandchallenges.mit.edu/flagship-projects/preparing-for-a-new-world-of-weather-and-climate-extremes/"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mailto:Namehere@indecon.com" TargetMode="External"/><Relationship Id="rId2" Type="http://schemas.openxmlformats.org/officeDocument/2006/relationships/hyperlink" Target="mailto:JNeumann@indecon.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CD44C-6C4F-DC1D-E62D-B237A0C27FB6}"/>
              </a:ext>
            </a:extLst>
          </p:cNvPr>
          <p:cNvSpPr>
            <a:spLocks noGrp="1"/>
          </p:cNvSpPr>
          <p:nvPr>
            <p:ph type="ctrTitle"/>
          </p:nvPr>
        </p:nvSpPr>
        <p:spPr/>
        <p:txBody>
          <a:bodyPr/>
          <a:lstStyle/>
          <a:p>
            <a:r>
              <a:rPr lang="en-US" dirty="0"/>
              <a:t>Tropical Cyclone Risk to DoD Installations Using Advanced Physical Downscaling</a:t>
            </a:r>
            <a:br>
              <a:rPr lang="en-US" dirty="0"/>
            </a:br>
            <a:r>
              <a:rPr lang="en-US" sz="1400" dirty="0"/>
              <a:t>CR24-A3-8124</a:t>
            </a:r>
          </a:p>
        </p:txBody>
      </p:sp>
      <p:sp>
        <p:nvSpPr>
          <p:cNvPr id="3" name="Subtitle 2">
            <a:extLst>
              <a:ext uri="{FF2B5EF4-FFF2-40B4-BE49-F238E27FC236}">
                <a16:creationId xmlns:a16="http://schemas.microsoft.com/office/drawing/2014/main" id="{A0695E4E-AE87-A94F-451F-430B64407CB3}"/>
              </a:ext>
            </a:extLst>
          </p:cNvPr>
          <p:cNvSpPr>
            <a:spLocks noGrp="1"/>
          </p:cNvSpPr>
          <p:nvPr>
            <p:ph type="subTitle" idx="1"/>
          </p:nvPr>
        </p:nvSpPr>
        <p:spPr>
          <a:xfrm>
            <a:off x="2316155" y="4267200"/>
            <a:ext cx="6441652" cy="1492250"/>
          </a:xfrm>
        </p:spPr>
        <p:txBody>
          <a:bodyPr/>
          <a:lstStyle/>
          <a:p>
            <a:pPr>
              <a:lnSpc>
                <a:spcPct val="105000"/>
              </a:lnSpc>
            </a:pPr>
            <a:r>
              <a:rPr lang="en-US" dirty="0"/>
              <a:t>Presented by: </a:t>
            </a:r>
            <a:br>
              <a:rPr lang="en-US" dirty="0"/>
            </a:br>
            <a:r>
              <a:rPr lang="en-US" dirty="0"/>
              <a:t>Lead Principal Investigator:  </a:t>
            </a:r>
            <a:br>
              <a:rPr lang="en-US" dirty="0"/>
            </a:br>
            <a:r>
              <a:rPr lang="en-US" dirty="0"/>
              <a:t>James Neumann, Principal, Industrial Economics, Incorporated (</a:t>
            </a:r>
            <a:r>
              <a:rPr lang="en-US" dirty="0" err="1"/>
              <a:t>Ie</a:t>
            </a:r>
            <a:r>
              <a:rPr lang="en-US" cap="none" dirty="0" err="1"/>
              <a:t>c</a:t>
            </a:r>
            <a:r>
              <a:rPr lang="en-US" dirty="0"/>
              <a:t>)</a:t>
            </a:r>
            <a:br>
              <a:rPr lang="en-US" dirty="0"/>
            </a:br>
            <a:r>
              <a:rPr lang="en-US" dirty="0"/>
              <a:t>with co-Principal Investigator Kerry Emanuel, Chief Science Officer, </a:t>
            </a:r>
            <a:r>
              <a:rPr lang="en-US" dirty="0" err="1"/>
              <a:t>WindRiskTech</a:t>
            </a:r>
            <a:endParaRPr lang="en-US" dirty="0"/>
          </a:p>
        </p:txBody>
      </p:sp>
      <p:sp>
        <p:nvSpPr>
          <p:cNvPr id="4" name="Text Placeholder 3">
            <a:extLst>
              <a:ext uri="{FF2B5EF4-FFF2-40B4-BE49-F238E27FC236}">
                <a16:creationId xmlns:a16="http://schemas.microsoft.com/office/drawing/2014/main" id="{D46EDA77-FB7C-C873-5B2A-52E2A9CA5BF4}"/>
              </a:ext>
            </a:extLst>
          </p:cNvPr>
          <p:cNvSpPr>
            <a:spLocks noGrp="1"/>
          </p:cNvSpPr>
          <p:nvPr>
            <p:ph type="body" sz="quarter" idx="11"/>
          </p:nvPr>
        </p:nvSpPr>
        <p:spPr/>
        <p:txBody>
          <a:bodyPr/>
          <a:lstStyle/>
          <a:p>
            <a:r>
              <a:rPr lang="en-US" dirty="0"/>
              <a:t>SEPTEMBER 13, 2023</a:t>
            </a:r>
          </a:p>
        </p:txBody>
      </p:sp>
      <p:pic>
        <p:nvPicPr>
          <p:cNvPr id="6" name="Picture 5">
            <a:extLst>
              <a:ext uri="{FF2B5EF4-FFF2-40B4-BE49-F238E27FC236}">
                <a16:creationId xmlns:a16="http://schemas.microsoft.com/office/drawing/2014/main" id="{A36BF8DC-2AC7-D3D9-5E39-2F9F39593763}"/>
              </a:ext>
            </a:extLst>
          </p:cNvPr>
          <p:cNvPicPr>
            <a:picLocks noChangeAspect="1"/>
          </p:cNvPicPr>
          <p:nvPr/>
        </p:nvPicPr>
        <p:blipFill>
          <a:blip r:embed="rId2"/>
          <a:stretch>
            <a:fillRect/>
          </a:stretch>
        </p:blipFill>
        <p:spPr>
          <a:xfrm>
            <a:off x="7294936" y="386676"/>
            <a:ext cx="1621677" cy="883997"/>
          </a:xfrm>
          <a:prstGeom prst="rect">
            <a:avLst/>
          </a:prstGeom>
        </p:spPr>
      </p:pic>
    </p:spTree>
    <p:extLst>
      <p:ext uri="{BB962C8B-B14F-4D97-AF65-F5344CB8AC3E}">
        <p14:creationId xmlns:p14="http://schemas.microsoft.com/office/powerpoint/2010/main" val="3161369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Site Description</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1 slide – </a:t>
            </a:r>
            <a:r>
              <a:rPr lang="en-US" altLang="en-US" dirty="0">
                <a:highlight>
                  <a:srgbClr val="FFFF00"/>
                </a:highlight>
              </a:rPr>
              <a:t>Jim do this </a:t>
            </a:r>
            <a:r>
              <a:rPr lang="en-US" altLang="en-US" dirty="0"/>
              <a:t>we have not chosen sites, but we should talk about the process of choosing them, criteria, fact of global scope but some sites likely more vulnerable than others, etc.</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10</a:t>
            </a:fld>
            <a:endParaRPr lang="en-US" altLang="en-US" dirty="0"/>
          </a:p>
        </p:txBody>
      </p:sp>
      <p:pic>
        <p:nvPicPr>
          <p:cNvPr id="5" name="Picture 4">
            <a:extLst>
              <a:ext uri="{FF2B5EF4-FFF2-40B4-BE49-F238E27FC236}">
                <a16:creationId xmlns:a16="http://schemas.microsoft.com/office/drawing/2014/main" id="{2B8B9AC4-D9F7-8F85-7289-1C4C088B17EF}"/>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170222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Performance Objectives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2 slides I think – </a:t>
            </a:r>
            <a:r>
              <a:rPr lang="en-US" altLang="en-US" dirty="0">
                <a:highlight>
                  <a:srgbClr val="FFFF00"/>
                </a:highlight>
              </a:rPr>
              <a:t>Jim/Kerry </a:t>
            </a:r>
            <a:r>
              <a:rPr lang="en-US" altLang="en-US" dirty="0"/>
              <a:t>to develop</a:t>
            </a:r>
            <a:r>
              <a:rPr lang="en-US" altLang="en-US" dirty="0">
                <a:solidFill>
                  <a:srgbClr val="C00000"/>
                </a:solidFill>
              </a:rPr>
              <a:t>: I think we should include all three for the full proposal</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11</a:t>
            </a:fld>
            <a:endParaRPr lang="en-US" altLang="en-US" dirty="0"/>
          </a:p>
        </p:txBody>
      </p:sp>
      <p:pic>
        <p:nvPicPr>
          <p:cNvPr id="5" name="Picture 4">
            <a:extLst>
              <a:ext uri="{FF2B5EF4-FFF2-40B4-BE49-F238E27FC236}">
                <a16:creationId xmlns:a16="http://schemas.microsoft.com/office/drawing/2014/main" id="{771DEBB9-E646-F822-2F47-0CDA0ECAA132}"/>
              </a:ext>
            </a:extLst>
          </p:cNvPr>
          <p:cNvPicPr>
            <a:picLocks noChangeAspect="1"/>
          </p:cNvPicPr>
          <p:nvPr/>
        </p:nvPicPr>
        <p:blipFill>
          <a:blip r:embed="rId3"/>
          <a:stretch>
            <a:fillRect/>
          </a:stretch>
        </p:blipFill>
        <p:spPr>
          <a:xfrm>
            <a:off x="7669853" y="346042"/>
            <a:ext cx="1246558" cy="679515"/>
          </a:xfrm>
          <a:prstGeom prst="rect">
            <a:avLst/>
          </a:prstGeom>
        </p:spPr>
      </p:pic>
      <p:graphicFrame>
        <p:nvGraphicFramePr>
          <p:cNvPr id="3" name="Table 2">
            <a:extLst>
              <a:ext uri="{FF2B5EF4-FFF2-40B4-BE49-F238E27FC236}">
                <a16:creationId xmlns:a16="http://schemas.microsoft.com/office/drawing/2014/main" id="{BB5FF1A4-1DD7-299D-5451-4614101926A9}"/>
              </a:ext>
            </a:extLst>
          </p:cNvPr>
          <p:cNvGraphicFramePr>
            <a:graphicFrameLocks noGrp="1"/>
          </p:cNvGraphicFramePr>
          <p:nvPr>
            <p:extLst>
              <p:ext uri="{D42A27DB-BD31-4B8C-83A1-F6EECF244321}">
                <p14:modId xmlns:p14="http://schemas.microsoft.com/office/powerpoint/2010/main" val="3430151288"/>
              </p:ext>
            </p:extLst>
          </p:nvPr>
        </p:nvGraphicFramePr>
        <p:xfrm>
          <a:off x="1827712" y="2637790"/>
          <a:ext cx="6332219" cy="2421890"/>
        </p:xfrm>
        <a:graphic>
          <a:graphicData uri="http://schemas.openxmlformats.org/drawingml/2006/table">
            <a:tbl>
              <a:tblPr>
                <a:tableStyleId>{E929F9F4-4A8F-4326-A1B4-22849713DDAB}</a:tableStyleId>
              </a:tblPr>
              <a:tblGrid>
                <a:gridCol w="1049845">
                  <a:extLst>
                    <a:ext uri="{9D8B030D-6E8A-4147-A177-3AD203B41FA5}">
                      <a16:colId xmlns:a16="http://schemas.microsoft.com/office/drawing/2014/main" val="2784049314"/>
                    </a:ext>
                  </a:extLst>
                </a:gridCol>
                <a:gridCol w="1589953">
                  <a:extLst>
                    <a:ext uri="{9D8B030D-6E8A-4147-A177-3AD203B41FA5}">
                      <a16:colId xmlns:a16="http://schemas.microsoft.com/office/drawing/2014/main" val="111921690"/>
                    </a:ext>
                  </a:extLst>
                </a:gridCol>
                <a:gridCol w="1515279">
                  <a:extLst>
                    <a:ext uri="{9D8B030D-6E8A-4147-A177-3AD203B41FA5}">
                      <a16:colId xmlns:a16="http://schemas.microsoft.com/office/drawing/2014/main" val="3340407885"/>
                    </a:ext>
                  </a:extLst>
                </a:gridCol>
                <a:gridCol w="2177142">
                  <a:extLst>
                    <a:ext uri="{9D8B030D-6E8A-4147-A177-3AD203B41FA5}">
                      <a16:colId xmlns:a16="http://schemas.microsoft.com/office/drawing/2014/main" val="2598099597"/>
                    </a:ext>
                  </a:extLst>
                </a:gridCol>
              </a:tblGrid>
              <a:tr h="421640">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Performance Objective</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Metric</a:t>
                      </a:r>
                      <a:endParaRPr lang="en-US" sz="1200" u="none" baseline="0" dirty="0">
                        <a:solidFill>
                          <a:schemeClr val="bg1"/>
                        </a:solidFill>
                        <a:latin typeface="Arial Narrow" panose="020B0606020202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Data Requirements</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Success Criteria</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213080"/>
                  </a:ext>
                </a:extLst>
              </a:tr>
              <a:tr h="354330">
                <a:tc gridSpan="4">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Quantitative Performance Objectives</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a:p>
                  </a:txBody>
                  <a:tcPr>
                    <a:lnL>
                      <a:noFill/>
                    </a:lnL>
                    <a:lnT>
                      <a:noFill/>
                    </a:lnT>
                  </a:tcPr>
                </a:tc>
                <a:tc hMerge="1">
                  <a:txBody>
                    <a:bodyPr/>
                    <a:lstStyle/>
                    <a:p>
                      <a:endParaRPr lang="en-US"/>
                    </a:p>
                  </a:txBody>
                  <a:tcPr/>
                </a:tc>
                <a:tc hMerge="1">
                  <a:txBody>
                    <a:bodyPr/>
                    <a:lstStyle/>
                    <a:p>
                      <a:pPr marL="0" marR="0" algn="ctr">
                        <a:lnSpc>
                          <a:spcPct val="100000"/>
                        </a:lnSpc>
                        <a:spcBef>
                          <a:spcPts val="1200"/>
                        </a:spcBef>
                        <a:spcAft>
                          <a:spcPts val="1200"/>
                        </a:spcAft>
                      </a:pPr>
                      <a:endParaRPr lang="en-US" sz="105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903279"/>
                  </a:ext>
                </a:extLst>
              </a:tr>
              <a:tr h="0">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Calibration of system to historical hurricane winds</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Agreement between wind speed and surge level profiles for all sites</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Historical data from the </a:t>
                      </a:r>
                      <a:r>
                        <a:rPr lang="en-US" sz="1200" u="sng" dirty="0" err="1">
                          <a:solidFill>
                            <a:schemeClr val="tx1"/>
                          </a:solidFill>
                          <a:effectLst/>
                          <a:latin typeface="Arial Narrow" panose="020B0606020202030204" pitchFamily="34" charset="0"/>
                          <a:hlinkClick r:id="rId4"/>
                        </a:rPr>
                        <a:t>IBTrACS</a:t>
                      </a:r>
                      <a:r>
                        <a:rPr lang="en-US" sz="1200" u="sng" dirty="0">
                          <a:solidFill>
                            <a:schemeClr val="tx1"/>
                          </a:solidFill>
                          <a:effectLst/>
                          <a:latin typeface="Arial Narrow" panose="020B0606020202030204" pitchFamily="34" charset="0"/>
                          <a:hlinkClick r:id="rId4"/>
                        </a:rPr>
                        <a:t> archive</a:t>
                      </a:r>
                      <a:r>
                        <a:rPr lang="en-US" sz="1200" dirty="0">
                          <a:solidFill>
                            <a:schemeClr val="tx1"/>
                          </a:solidFill>
                          <a:effectLst/>
                          <a:latin typeface="Arial Narrow" panose="020B0606020202030204" pitchFamily="34" charset="0"/>
                        </a:rPr>
                        <a:t> and reanalysis data from ECMWF (ERA5), NCEP and NASA (Merra2)</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Modeled hurricane return periods as a function of wind speed will be calibrated using return periods based on </a:t>
                      </a:r>
                      <a:r>
                        <a:rPr lang="en-US" sz="1200" dirty="0" err="1">
                          <a:solidFill>
                            <a:schemeClr val="tx1"/>
                          </a:solidFill>
                          <a:effectLst/>
                          <a:latin typeface="Arial Narrow" panose="020B0606020202030204" pitchFamily="34" charset="0"/>
                        </a:rPr>
                        <a:t>IBTrACS</a:t>
                      </a:r>
                      <a:r>
                        <a:rPr lang="en-US" sz="1200" dirty="0">
                          <a:solidFill>
                            <a:schemeClr val="tx1"/>
                          </a:solidFill>
                          <a:effectLst/>
                          <a:latin typeface="Arial Narrow" panose="020B0606020202030204" pitchFamily="34" charset="0"/>
                        </a:rPr>
                        <a:t> data over the thirty-year historical period1985-2014, and we will compare to other metrics of variability including seasonal, interannual, and spatial variations. </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888325"/>
                  </a:ext>
                </a:extLst>
              </a:tr>
            </a:tbl>
          </a:graphicData>
        </a:graphic>
      </p:graphicFrame>
    </p:spTree>
    <p:extLst>
      <p:ext uri="{BB962C8B-B14F-4D97-AF65-F5344CB8AC3E}">
        <p14:creationId xmlns:p14="http://schemas.microsoft.com/office/powerpoint/2010/main" val="403189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Performance Objectives (continued)</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2 slides </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12</a:t>
            </a:fld>
            <a:endParaRPr lang="en-US" altLang="en-US" dirty="0"/>
          </a:p>
        </p:txBody>
      </p:sp>
      <p:pic>
        <p:nvPicPr>
          <p:cNvPr id="5" name="Picture 4">
            <a:extLst>
              <a:ext uri="{FF2B5EF4-FFF2-40B4-BE49-F238E27FC236}">
                <a16:creationId xmlns:a16="http://schemas.microsoft.com/office/drawing/2014/main" id="{771DEBB9-E646-F822-2F47-0CDA0ECAA132}"/>
              </a:ext>
            </a:extLst>
          </p:cNvPr>
          <p:cNvPicPr>
            <a:picLocks noChangeAspect="1"/>
          </p:cNvPicPr>
          <p:nvPr/>
        </p:nvPicPr>
        <p:blipFill>
          <a:blip r:embed="rId3"/>
          <a:stretch>
            <a:fillRect/>
          </a:stretch>
        </p:blipFill>
        <p:spPr>
          <a:xfrm>
            <a:off x="7669853" y="346042"/>
            <a:ext cx="1246558" cy="679515"/>
          </a:xfrm>
          <a:prstGeom prst="rect">
            <a:avLst/>
          </a:prstGeom>
        </p:spPr>
      </p:pic>
      <p:graphicFrame>
        <p:nvGraphicFramePr>
          <p:cNvPr id="3" name="Table 2">
            <a:extLst>
              <a:ext uri="{FF2B5EF4-FFF2-40B4-BE49-F238E27FC236}">
                <a16:creationId xmlns:a16="http://schemas.microsoft.com/office/drawing/2014/main" id="{2167E1E5-2D24-04D3-14D4-BE07E544F917}"/>
              </a:ext>
            </a:extLst>
          </p:cNvPr>
          <p:cNvGraphicFramePr>
            <a:graphicFrameLocks noGrp="1"/>
          </p:cNvGraphicFramePr>
          <p:nvPr>
            <p:extLst>
              <p:ext uri="{D42A27DB-BD31-4B8C-83A1-F6EECF244321}">
                <p14:modId xmlns:p14="http://schemas.microsoft.com/office/powerpoint/2010/main" val="3597454150"/>
              </p:ext>
            </p:extLst>
          </p:nvPr>
        </p:nvGraphicFramePr>
        <p:xfrm>
          <a:off x="1827712" y="2637790"/>
          <a:ext cx="6358345" cy="2256427"/>
        </p:xfrm>
        <a:graphic>
          <a:graphicData uri="http://schemas.openxmlformats.org/drawingml/2006/table">
            <a:tbl>
              <a:tblPr>
                <a:tableStyleId>{E929F9F4-4A8F-4326-A1B4-22849713DDAB}</a:tableStyleId>
              </a:tblPr>
              <a:tblGrid>
                <a:gridCol w="1110533">
                  <a:extLst>
                    <a:ext uri="{9D8B030D-6E8A-4147-A177-3AD203B41FA5}">
                      <a16:colId xmlns:a16="http://schemas.microsoft.com/office/drawing/2014/main" val="2784049314"/>
                    </a:ext>
                  </a:extLst>
                </a:gridCol>
                <a:gridCol w="1681863">
                  <a:extLst>
                    <a:ext uri="{9D8B030D-6E8A-4147-A177-3AD203B41FA5}">
                      <a16:colId xmlns:a16="http://schemas.microsoft.com/office/drawing/2014/main" val="111921690"/>
                    </a:ext>
                  </a:extLst>
                </a:gridCol>
                <a:gridCol w="1502018">
                  <a:extLst>
                    <a:ext uri="{9D8B030D-6E8A-4147-A177-3AD203B41FA5}">
                      <a16:colId xmlns:a16="http://schemas.microsoft.com/office/drawing/2014/main" val="3340407885"/>
                    </a:ext>
                  </a:extLst>
                </a:gridCol>
                <a:gridCol w="2063931">
                  <a:extLst>
                    <a:ext uri="{9D8B030D-6E8A-4147-A177-3AD203B41FA5}">
                      <a16:colId xmlns:a16="http://schemas.microsoft.com/office/drawing/2014/main" val="3776063956"/>
                    </a:ext>
                  </a:extLst>
                </a:gridCol>
              </a:tblGrid>
              <a:tr h="436336">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Performance Objective</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Metric</a:t>
                      </a:r>
                      <a:endParaRPr lang="en-US" sz="1200" u="none" baseline="0" dirty="0">
                        <a:solidFill>
                          <a:schemeClr val="bg1"/>
                        </a:solidFill>
                        <a:latin typeface="Arial Narrow" panose="020B0606020202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Data Requirements</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Success Criteria</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213080"/>
                  </a:ext>
                </a:extLst>
              </a:tr>
              <a:tr h="357051">
                <a:tc gridSpan="4">
                  <a:txBody>
                    <a:bodyPr/>
                    <a:lstStyle/>
                    <a:p>
                      <a:pPr marL="0" marR="0" algn="ctr">
                        <a:lnSpc>
                          <a:spcPct val="100000"/>
                        </a:lnSpc>
                        <a:spcBef>
                          <a:spcPts val="1200"/>
                        </a:spcBef>
                        <a:spcAft>
                          <a:spcPts val="1200"/>
                        </a:spcAft>
                      </a:pPr>
                      <a:r>
                        <a:rPr lang="en-US" sz="1200" b="1" u="none" baseline="0" dirty="0">
                          <a:solidFill>
                            <a:schemeClr val="bg1"/>
                          </a:solidFill>
                          <a:effectLst/>
                          <a:latin typeface="Arial Narrow" panose="020B0606020202030204" pitchFamily="34" charset="0"/>
                        </a:rPr>
                        <a:t>Quantitative Performance Objectives</a:t>
                      </a:r>
                      <a:endParaRPr lang="en-US" sz="120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a:p>
                  </a:txBody>
                  <a:tcPr>
                    <a:lnL>
                      <a:noFill/>
                    </a:lnL>
                    <a:lnT>
                      <a:noFill/>
                    </a:lnT>
                  </a:tcPr>
                </a:tc>
                <a:tc hMerge="1">
                  <a:txBody>
                    <a:bodyPr/>
                    <a:lstStyle/>
                    <a:p>
                      <a:endParaRPr lang="en-US"/>
                    </a:p>
                  </a:txBody>
                  <a:tcPr/>
                </a:tc>
                <a:tc hMerge="1">
                  <a:txBody>
                    <a:bodyPr/>
                    <a:lstStyle/>
                    <a:p>
                      <a:pPr marL="0" marR="0" algn="ctr">
                        <a:lnSpc>
                          <a:spcPct val="100000"/>
                        </a:lnSpc>
                        <a:spcBef>
                          <a:spcPts val="1200"/>
                        </a:spcBef>
                        <a:spcAft>
                          <a:spcPts val="1200"/>
                        </a:spcAft>
                      </a:pPr>
                      <a:endParaRPr lang="en-US" sz="1050" u="none" baseline="0" dirty="0">
                        <a:solidFill>
                          <a:schemeClr val="bg1"/>
                        </a:solidFill>
                        <a:effectLst/>
                        <a:latin typeface="Arial Narrow" panose="020B0606020202030204" pitchFamily="34" charset="0"/>
                        <a:ea typeface="Calibri" panose="020F0502020204030204" pitchFamily="34" charset="0"/>
                      </a:endParaRPr>
                    </a:p>
                  </a:txBody>
                  <a:tcPr marL="68580" marR="68580" marT="0" marB="0" anchor="ctr">
                    <a:lnL>
                      <a:noFill/>
                    </a:lnL>
                    <a:lnR>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0903279"/>
                  </a:ext>
                </a:extLst>
              </a:tr>
              <a:tr h="0">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Calibration of surge model to historical tide gauge data</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Agreement between predicted and observed storm tide depths</a:t>
                      </a:r>
                    </a:p>
                    <a:p>
                      <a:pPr marL="0" marR="0">
                        <a:lnSpc>
                          <a:spcPct val="100000"/>
                        </a:lnSpc>
                        <a:spcBef>
                          <a:spcPts val="0"/>
                        </a:spcBef>
                        <a:spcAft>
                          <a:spcPts val="0"/>
                        </a:spcAft>
                      </a:pPr>
                      <a:br>
                        <a:rPr lang="en-US" sz="1200" dirty="0">
                          <a:solidFill>
                            <a:schemeClr val="tx1"/>
                          </a:solidFill>
                          <a:effectLst/>
                          <a:latin typeface="Arial Narrow" panose="020B0606020202030204" pitchFamily="34" charset="0"/>
                        </a:rPr>
                      </a:br>
                      <a:r>
                        <a:rPr lang="en-US" sz="1200" dirty="0">
                          <a:solidFill>
                            <a:schemeClr val="tx1"/>
                          </a:solidFill>
                          <a:effectLst/>
                          <a:latin typeface="Arial Narrow" panose="020B0606020202030204" pitchFamily="34" charset="0"/>
                        </a:rPr>
                        <a:t>Agreement between climate model inundation return period and reanalysis return period</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Historical data from </a:t>
                      </a:r>
                      <a:r>
                        <a:rPr lang="en-US" sz="1200" dirty="0" err="1">
                          <a:solidFill>
                            <a:schemeClr val="tx1"/>
                          </a:solidFill>
                          <a:effectLst/>
                          <a:latin typeface="Arial Narrow" panose="020B0606020202030204" pitchFamily="34" charset="0"/>
                        </a:rPr>
                        <a:t>IBTrACS</a:t>
                      </a:r>
                      <a:r>
                        <a:rPr lang="en-US" sz="1200" dirty="0">
                          <a:solidFill>
                            <a:schemeClr val="tx1"/>
                          </a:solidFill>
                          <a:effectLst/>
                          <a:latin typeface="Arial Narrow" panose="020B0606020202030204" pitchFamily="34" charset="0"/>
                        </a:rPr>
                        <a:t> and tide gauge</a:t>
                      </a:r>
                    </a:p>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 </a:t>
                      </a:r>
                    </a:p>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Reanalysis data from ECMWF (ERA5), NCEP and NASA (Merra2), Climate model for 20</a:t>
                      </a:r>
                      <a:r>
                        <a:rPr lang="en-US" sz="1200" baseline="30000" dirty="0">
                          <a:solidFill>
                            <a:schemeClr val="tx1"/>
                          </a:solidFill>
                          <a:effectLst/>
                          <a:latin typeface="Arial Narrow" panose="020B0606020202030204" pitchFamily="34" charset="0"/>
                        </a:rPr>
                        <a:t>th</a:t>
                      </a:r>
                      <a:r>
                        <a:rPr lang="en-US" sz="1200" dirty="0">
                          <a:solidFill>
                            <a:schemeClr val="tx1"/>
                          </a:solidFill>
                          <a:effectLst/>
                          <a:latin typeface="Arial Narrow" panose="020B0606020202030204" pitchFamily="34" charset="0"/>
                        </a:rPr>
                        <a:t> century </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0000"/>
                        </a:lnSpc>
                        <a:spcBef>
                          <a:spcPts val="0"/>
                        </a:spcBef>
                        <a:spcAft>
                          <a:spcPts val="0"/>
                        </a:spcAft>
                      </a:pPr>
                      <a:r>
                        <a:rPr lang="en-US" sz="1200" dirty="0">
                          <a:solidFill>
                            <a:schemeClr val="tx1"/>
                          </a:solidFill>
                          <a:effectLst/>
                          <a:latin typeface="Arial Narrow" panose="020B0606020202030204" pitchFamily="34" charset="0"/>
                        </a:rPr>
                        <a:t>Predicted water depths within 20% of observed tidal gauge data</a:t>
                      </a:r>
                      <a:br>
                        <a:rPr lang="en-US" sz="1200" dirty="0">
                          <a:solidFill>
                            <a:schemeClr val="tx1"/>
                          </a:solidFill>
                          <a:effectLst/>
                          <a:latin typeface="Arial Narrow" panose="020B0606020202030204" pitchFamily="34" charset="0"/>
                        </a:rPr>
                      </a:br>
                      <a:br>
                        <a:rPr lang="en-US" sz="1200" dirty="0">
                          <a:solidFill>
                            <a:schemeClr val="tx1"/>
                          </a:solidFill>
                          <a:effectLst/>
                          <a:latin typeface="Arial Narrow" panose="020B0606020202030204" pitchFamily="34" charset="0"/>
                        </a:rPr>
                      </a:br>
                      <a:r>
                        <a:rPr lang="en-US" sz="1200" dirty="0">
                          <a:solidFill>
                            <a:schemeClr val="tx1"/>
                          </a:solidFill>
                          <a:effectLst/>
                          <a:latin typeface="Arial Narrow" panose="020B0606020202030204" pitchFamily="34" charset="0"/>
                        </a:rPr>
                        <a:t>Calibrated inundation water depth 20</a:t>
                      </a:r>
                      <a:r>
                        <a:rPr lang="en-US" sz="1200" baseline="30000" dirty="0">
                          <a:solidFill>
                            <a:schemeClr val="tx1"/>
                          </a:solidFill>
                          <a:effectLst/>
                          <a:latin typeface="Arial Narrow" panose="020B0606020202030204" pitchFamily="34" charset="0"/>
                        </a:rPr>
                        <a:t>th</a:t>
                      </a:r>
                      <a:r>
                        <a:rPr lang="en-US" sz="1200" dirty="0">
                          <a:solidFill>
                            <a:schemeClr val="tx1"/>
                          </a:solidFill>
                          <a:effectLst/>
                          <a:latin typeface="Arial Narrow" panose="020B0606020202030204" pitchFamily="34" charset="0"/>
                        </a:rPr>
                        <a:t> century return periods for each climate model within 10% of reanalysis return periods.</a:t>
                      </a:r>
                      <a:endParaRPr lang="en-US" sz="1200" dirty="0">
                        <a:solidFill>
                          <a:schemeClr val="tx1"/>
                        </a:solidFill>
                        <a:effectLst/>
                        <a:latin typeface="Arial Narrow" panose="020B0606020202030204" pitchFamily="34" charset="0"/>
                        <a:ea typeface="Calibri" panose="020F0502020204030204" pitchFamily="34" charset="0"/>
                      </a:endParaRPr>
                    </a:p>
                  </a:txBody>
                  <a:tcPr marL="68580" marR="68580" marT="0" marB="0" anchor="ctr">
                    <a:lnL w="6350"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778110"/>
                  </a:ext>
                </a:extLst>
              </a:tr>
            </a:tbl>
          </a:graphicData>
        </a:graphic>
      </p:graphicFrame>
    </p:spTree>
    <p:extLst>
      <p:ext uri="{BB962C8B-B14F-4D97-AF65-F5344CB8AC3E}">
        <p14:creationId xmlns:p14="http://schemas.microsoft.com/office/powerpoint/2010/main" val="3757135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Task Descriptions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they say 5-7 slides. </a:t>
            </a:r>
            <a:r>
              <a:rPr lang="en-US" altLang="en-US" dirty="0">
                <a:highlight>
                  <a:srgbClr val="FFFF00"/>
                </a:highlight>
              </a:rPr>
              <a:t>Kerry (with Jim</a:t>
            </a:r>
            <a:r>
              <a:rPr lang="en-US" altLang="en-US" dirty="0"/>
              <a:t>) If we take 7, total for this section would be 11, but that’s fine. This is pretty straightforward, our tasks are pretty clear and intuitive I think – but here’s where we can get creative in using your slide decks, perhaps use images or even video(s) that we didn’t put in proposal, so we can get more images in front of them. Most strategic section I think, and most open ended.</a:t>
            </a:r>
          </a:p>
          <a:p>
            <a:pPr marL="342265" indent="-342265"/>
            <a:r>
              <a:rPr lang="en-US" altLang="en-US" dirty="0">
                <a:solidFill>
                  <a:srgbClr val="C00000"/>
                </a:solidFill>
              </a:rPr>
              <a:t>My proposed slides start with the next one</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13</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56949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14500" y="434784"/>
            <a:ext cx="6915150" cy="1295400"/>
          </a:xfrm>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576477" y="1403060"/>
            <a:ext cx="6915150" cy="831731"/>
          </a:xfrm>
        </p:spPr>
        <p:txBody>
          <a:bodyPr lIns="91440" tIns="45720" rIns="91440" bIns="45720" anchor="t"/>
          <a:lstStyle/>
          <a:p>
            <a:pPr marL="0" indent="0" algn="ctr">
              <a:buNone/>
            </a:pPr>
            <a:r>
              <a:rPr lang="en-US" altLang="en-US" dirty="0">
                <a:solidFill>
                  <a:schemeClr val="tx1">
                    <a:lumMod val="85000"/>
                    <a:lumOff val="15000"/>
                  </a:schemeClr>
                </a:solidFill>
              </a:rPr>
              <a:t>Example 1:  Wind Risk at Pensacola, Florida</a:t>
            </a:r>
          </a:p>
          <a:p>
            <a:pPr marL="0" indent="0" algn="ctr">
              <a:buNone/>
            </a:pPr>
            <a:r>
              <a:rPr lang="en-US" altLang="en-US" dirty="0">
                <a:solidFill>
                  <a:schemeClr val="tx1">
                    <a:lumMod val="85000"/>
                    <a:lumOff val="15000"/>
                  </a:schemeClr>
                </a:solidFill>
              </a:rPr>
              <a:t>Downscaled reanalysis vs observations</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14</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7" name="Picture 6">
            <a:extLst>
              <a:ext uri="{FF2B5EF4-FFF2-40B4-BE49-F238E27FC236}">
                <a16:creationId xmlns:a16="http://schemas.microsoft.com/office/drawing/2014/main" id="{37197816-8F95-2278-9A3D-A9DBC5524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750" y="2328549"/>
            <a:ext cx="6688347" cy="4420183"/>
          </a:xfrm>
          <a:prstGeom prst="rect">
            <a:avLst/>
          </a:prstGeom>
        </p:spPr>
      </p:pic>
    </p:spTree>
    <p:extLst>
      <p:ext uri="{BB962C8B-B14F-4D97-AF65-F5344CB8AC3E}">
        <p14:creationId xmlns:p14="http://schemas.microsoft.com/office/powerpoint/2010/main" val="5492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714500" y="1676400"/>
            <a:ext cx="6915150" cy="473015"/>
          </a:xfrm>
        </p:spPr>
        <p:txBody>
          <a:bodyPr lIns="91440" tIns="45720" rIns="91440" bIns="45720" anchor="t"/>
          <a:lstStyle/>
          <a:p>
            <a:pPr marL="0" indent="0" algn="ctr">
              <a:buNone/>
            </a:pPr>
            <a:r>
              <a:rPr lang="en-US" altLang="en-US" dirty="0">
                <a:solidFill>
                  <a:schemeClr val="tx1">
                    <a:lumMod val="85000"/>
                    <a:lumOff val="15000"/>
                  </a:schemeClr>
                </a:solidFill>
              </a:rPr>
              <a:t>Now add downscaling of 4 climate models</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15</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5" name="Picture 4">
            <a:extLst>
              <a:ext uri="{FF2B5EF4-FFF2-40B4-BE49-F238E27FC236}">
                <a16:creationId xmlns:a16="http://schemas.microsoft.com/office/drawing/2014/main" id="{F52A90F4-1AFF-4B38-E514-12CA17757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888" y="2196859"/>
            <a:ext cx="6645244" cy="4391697"/>
          </a:xfrm>
          <a:prstGeom prst="rect">
            <a:avLst/>
          </a:prstGeom>
        </p:spPr>
      </p:pic>
    </p:spTree>
    <p:extLst>
      <p:ext uri="{BB962C8B-B14F-4D97-AF65-F5344CB8AC3E}">
        <p14:creationId xmlns:p14="http://schemas.microsoft.com/office/powerpoint/2010/main" val="197343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14500" y="685800"/>
            <a:ext cx="6915150" cy="751936"/>
          </a:xfrm>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714500" y="1365315"/>
            <a:ext cx="6915150" cy="599536"/>
          </a:xfrm>
        </p:spPr>
        <p:txBody>
          <a:bodyPr lIns="91440" tIns="45720" rIns="91440" bIns="45720" anchor="t"/>
          <a:lstStyle/>
          <a:p>
            <a:pPr marL="342265" indent="-342265"/>
            <a:r>
              <a:rPr lang="en-US" altLang="en-US" dirty="0">
                <a:solidFill>
                  <a:schemeClr val="tx1">
                    <a:lumMod val="75000"/>
                    <a:lumOff val="25000"/>
                  </a:schemeClr>
                </a:solidFill>
              </a:rPr>
              <a:t>Flood levels from a single Sandy-like storm affecting New 	York City</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16</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4" name="Picture 3">
            <a:extLst>
              <a:ext uri="{FF2B5EF4-FFF2-40B4-BE49-F238E27FC236}">
                <a16:creationId xmlns:a16="http://schemas.microsoft.com/office/drawing/2014/main" id="{D46F6E0A-B843-B3BB-9F7D-C25456756173}"/>
              </a:ext>
            </a:extLst>
          </p:cNvPr>
          <p:cNvPicPr>
            <a:picLocks noChangeAspect="1"/>
          </p:cNvPicPr>
          <p:nvPr/>
        </p:nvPicPr>
        <p:blipFill>
          <a:blip r:embed="rId4"/>
          <a:stretch>
            <a:fillRect/>
          </a:stretch>
        </p:blipFill>
        <p:spPr>
          <a:xfrm>
            <a:off x="1467995" y="2320958"/>
            <a:ext cx="6401355" cy="4645555"/>
          </a:xfrm>
          <a:prstGeom prst="rect">
            <a:avLst/>
          </a:prstGeom>
        </p:spPr>
      </p:pic>
      <p:sp>
        <p:nvSpPr>
          <p:cNvPr id="5" name="TextBox 4">
            <a:extLst>
              <a:ext uri="{FF2B5EF4-FFF2-40B4-BE49-F238E27FC236}">
                <a16:creationId xmlns:a16="http://schemas.microsoft.com/office/drawing/2014/main" id="{5B6CC76A-98FF-274D-B0DD-6FB5E4F46B3A}"/>
              </a:ext>
            </a:extLst>
          </p:cNvPr>
          <p:cNvSpPr txBox="1"/>
          <p:nvPr/>
        </p:nvSpPr>
        <p:spPr>
          <a:xfrm>
            <a:off x="2393396" y="2117251"/>
            <a:ext cx="728084" cy="369332"/>
          </a:xfrm>
          <a:prstGeom prst="rect">
            <a:avLst/>
          </a:prstGeom>
          <a:noFill/>
        </p:spPr>
        <p:txBody>
          <a:bodyPr wrap="none" rtlCol="0">
            <a:spAutoFit/>
          </a:bodyPr>
          <a:lstStyle/>
          <a:p>
            <a:pPr algn="l"/>
            <a:r>
              <a:rPr lang="en-US" sz="1800" b="1" dirty="0">
                <a:solidFill>
                  <a:srgbClr val="FF0000"/>
                </a:solidFill>
                <a:latin typeface="Trebuchet MS" panose="020B0703020202090204" pitchFamily="34" charset="0"/>
              </a:rPr>
              <a:t>Wind</a:t>
            </a:r>
          </a:p>
        </p:txBody>
      </p:sp>
      <p:sp>
        <p:nvSpPr>
          <p:cNvPr id="6" name="TextBox 5">
            <a:extLst>
              <a:ext uri="{FF2B5EF4-FFF2-40B4-BE49-F238E27FC236}">
                <a16:creationId xmlns:a16="http://schemas.microsoft.com/office/drawing/2014/main" id="{C5613223-8DC0-6C18-5FE2-081644A843D3}"/>
              </a:ext>
            </a:extLst>
          </p:cNvPr>
          <p:cNvSpPr txBox="1"/>
          <p:nvPr/>
        </p:nvSpPr>
        <p:spPr>
          <a:xfrm>
            <a:off x="1779704" y="4459069"/>
            <a:ext cx="2062003" cy="369332"/>
          </a:xfrm>
          <a:prstGeom prst="rect">
            <a:avLst/>
          </a:prstGeom>
          <a:noFill/>
        </p:spPr>
        <p:txBody>
          <a:bodyPr wrap="square" rtlCol="0">
            <a:spAutoFit/>
          </a:bodyPr>
          <a:lstStyle/>
          <a:p>
            <a:pPr algn="ctr"/>
            <a:r>
              <a:rPr lang="en-US" sz="1800" b="1" dirty="0">
                <a:solidFill>
                  <a:srgbClr val="FF0000"/>
                </a:solidFill>
                <a:latin typeface="Trebuchet MS" panose="020B0703020202090204" pitchFamily="34" charset="0"/>
              </a:rPr>
              <a:t>+Rain</a:t>
            </a:r>
          </a:p>
        </p:txBody>
      </p:sp>
      <p:sp>
        <p:nvSpPr>
          <p:cNvPr id="7" name="TextBox 6">
            <a:extLst>
              <a:ext uri="{FF2B5EF4-FFF2-40B4-BE49-F238E27FC236}">
                <a16:creationId xmlns:a16="http://schemas.microsoft.com/office/drawing/2014/main" id="{41D73995-ED49-C99B-F54E-EC7092DABF4D}"/>
              </a:ext>
            </a:extLst>
          </p:cNvPr>
          <p:cNvSpPr txBox="1"/>
          <p:nvPr/>
        </p:nvSpPr>
        <p:spPr>
          <a:xfrm>
            <a:off x="4677779" y="2321200"/>
            <a:ext cx="2689486" cy="646331"/>
          </a:xfrm>
          <a:prstGeom prst="rect">
            <a:avLst/>
          </a:prstGeom>
          <a:noFill/>
        </p:spPr>
        <p:txBody>
          <a:bodyPr wrap="square" rtlCol="0">
            <a:spAutoFit/>
          </a:bodyPr>
          <a:lstStyle/>
          <a:p>
            <a:pPr algn="ctr"/>
            <a:r>
              <a:rPr lang="en-US" sz="1800" b="1" dirty="0">
                <a:solidFill>
                  <a:srgbClr val="FF0000"/>
                </a:solidFill>
                <a:latin typeface="Trebuchet MS" panose="020B0703020202090204" pitchFamily="34" charset="0"/>
              </a:rPr>
              <a:t>+Surge</a:t>
            </a:r>
          </a:p>
          <a:p>
            <a:pPr algn="ctr"/>
            <a:r>
              <a:rPr lang="en-US" sz="1800" b="1" dirty="0">
                <a:solidFill>
                  <a:srgbClr val="FF0000"/>
                </a:solidFill>
                <a:latin typeface="Trebuchet MS" panose="020B0703020202090204" pitchFamily="34" charset="0"/>
              </a:rPr>
              <a:t> = Flood Levels</a:t>
            </a:r>
          </a:p>
        </p:txBody>
      </p:sp>
    </p:spTree>
    <p:extLst>
      <p:ext uri="{BB962C8B-B14F-4D97-AF65-F5344CB8AC3E}">
        <p14:creationId xmlns:p14="http://schemas.microsoft.com/office/powerpoint/2010/main" val="120804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665404" y="1646226"/>
            <a:ext cx="6915150" cy="538514"/>
          </a:xfrm>
        </p:spPr>
        <p:txBody>
          <a:bodyPr lIns="91440" tIns="45720" rIns="91440" bIns="45720" anchor="t"/>
          <a:lstStyle/>
          <a:p>
            <a:pPr marL="342265" indent="-342265"/>
            <a:r>
              <a:rPr lang="en-US" altLang="en-US" dirty="0">
                <a:solidFill>
                  <a:schemeClr val="tx1">
                    <a:lumMod val="85000"/>
                    <a:lumOff val="15000"/>
                  </a:schemeClr>
                </a:solidFill>
              </a:rPr>
              <a:t>Climate change effects on flood levels in New York</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17</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4" name="Picture 3">
            <a:extLst>
              <a:ext uri="{FF2B5EF4-FFF2-40B4-BE49-F238E27FC236}">
                <a16:creationId xmlns:a16="http://schemas.microsoft.com/office/drawing/2014/main" id="{D44FD4B5-7878-351B-CE64-BE38C543DEC1}"/>
              </a:ext>
            </a:extLst>
          </p:cNvPr>
          <p:cNvPicPr>
            <a:picLocks noChangeAspect="1"/>
          </p:cNvPicPr>
          <p:nvPr/>
        </p:nvPicPr>
        <p:blipFill>
          <a:blip r:embed="rId4"/>
          <a:stretch>
            <a:fillRect/>
          </a:stretch>
        </p:blipFill>
        <p:spPr>
          <a:xfrm>
            <a:off x="1370202" y="2276795"/>
            <a:ext cx="7150294" cy="3412123"/>
          </a:xfrm>
          <a:prstGeom prst="rect">
            <a:avLst/>
          </a:prstGeom>
        </p:spPr>
      </p:pic>
    </p:spTree>
    <p:extLst>
      <p:ext uri="{BB962C8B-B14F-4D97-AF65-F5344CB8AC3E}">
        <p14:creationId xmlns:p14="http://schemas.microsoft.com/office/powerpoint/2010/main" val="526364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665404" y="1790700"/>
            <a:ext cx="7319035" cy="381000"/>
          </a:xfrm>
        </p:spPr>
        <p:txBody>
          <a:bodyPr lIns="91440" tIns="45720" rIns="91440" bIns="45720" anchor="t"/>
          <a:lstStyle/>
          <a:p>
            <a:pPr marL="342265" indent="-342265"/>
            <a:r>
              <a:rPr lang="en-US" altLang="en-US" dirty="0">
                <a:solidFill>
                  <a:schemeClr val="tx1">
                    <a:lumMod val="85000"/>
                    <a:lumOff val="15000"/>
                  </a:schemeClr>
                </a:solidFill>
              </a:rPr>
              <a:t>Illustrating advanced user interface – surge levels in Bangladesh</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18</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sp>
        <p:nvSpPr>
          <p:cNvPr id="4" name="Text Placeholder 2">
            <a:extLst>
              <a:ext uri="{FF2B5EF4-FFF2-40B4-BE49-F238E27FC236}">
                <a16:creationId xmlns:a16="http://schemas.microsoft.com/office/drawing/2014/main" id="{A51D6C04-5571-34EB-1949-3D509FDCD0CF}"/>
              </a:ext>
            </a:extLst>
          </p:cNvPr>
          <p:cNvSpPr txBox="1">
            <a:spLocks/>
          </p:cNvSpPr>
          <p:nvPr/>
        </p:nvSpPr>
        <p:spPr>
          <a:xfrm>
            <a:off x="1029718" y="2670686"/>
            <a:ext cx="2155339" cy="3514993"/>
          </a:xfrm>
          <a:prstGeom prst="rect">
            <a:avLst/>
          </a:prstGeom>
        </p:spPr>
        <p:txBody>
          <a:bodyPr spcFirstLastPara="1" vert="horz" wrap="square" lIns="91425" tIns="91425" rIns="91425" bIns="91425" rtlCol="0" anchor="t" anchorCtr="0">
            <a:normAutofit/>
          </a:bodyPr>
          <a:lstStyle>
            <a:lvl1pPr marL="457189" lvl="0" indent="-342892"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457189" marR="0" lvl="0" indent="-342892" algn="l" defTabSz="685800" rtl="0" eaLnBrk="1" fontAlgn="auto" latinLnBrk="0" hangingPunct="1">
              <a:lnSpc>
                <a:spcPct val="90000"/>
              </a:lnSpc>
              <a:spcBef>
                <a:spcPts val="0"/>
              </a:spcBef>
              <a:spcAft>
                <a:spcPts val="0"/>
              </a:spcAft>
              <a:buClrTx/>
              <a:buSzPts val="1800"/>
              <a:buFont typeface="Arial" panose="020B0604020202020204" pitchFamily="34" charset="0"/>
              <a:buChar char="●"/>
              <a:tabLst/>
              <a:defRPr/>
            </a:pPr>
            <a:r>
              <a:rPr kumimoji="0" lang="en-US"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Hiron</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Point</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CANESM</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Surge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return period</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comparison</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20</a:t>
            </a:r>
            <a:r>
              <a:rPr kumimoji="0" lang="en-US" sz="1800" b="0" i="0" u="none" strike="noStrike" kern="1200" cap="none" spc="0" normalizeH="0" baseline="30000" noProof="0" dirty="0">
                <a:ln>
                  <a:noFill/>
                </a:ln>
                <a:solidFill>
                  <a:sysClr val="windowText" lastClr="000000"/>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Century</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&amp; SSP-5 8.5</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model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calibrated to </a:t>
            </a:r>
            <a:b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reanalyses</a:t>
            </a:r>
          </a:p>
        </p:txBody>
      </p:sp>
      <p:pic>
        <p:nvPicPr>
          <p:cNvPr id="5" name="Picture 4">
            <a:extLst>
              <a:ext uri="{FF2B5EF4-FFF2-40B4-BE49-F238E27FC236}">
                <a16:creationId xmlns:a16="http://schemas.microsoft.com/office/drawing/2014/main" id="{9412F876-974B-1AD6-94D9-B66B84D34C64}"/>
              </a:ext>
            </a:extLst>
          </p:cNvPr>
          <p:cNvPicPr>
            <a:picLocks noChangeAspect="1"/>
          </p:cNvPicPr>
          <p:nvPr/>
        </p:nvPicPr>
        <p:blipFill>
          <a:blip r:embed="rId4"/>
          <a:stretch>
            <a:fillRect/>
          </a:stretch>
        </p:blipFill>
        <p:spPr>
          <a:xfrm>
            <a:off x="3123688" y="2670686"/>
            <a:ext cx="5237042" cy="3206739"/>
          </a:xfrm>
          <a:prstGeom prst="rect">
            <a:avLst/>
          </a:prstGeom>
        </p:spPr>
      </p:pic>
    </p:spTree>
    <p:extLst>
      <p:ext uri="{BB962C8B-B14F-4D97-AF65-F5344CB8AC3E}">
        <p14:creationId xmlns:p14="http://schemas.microsoft.com/office/powerpoint/2010/main" val="303021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Approach: Task Descriptions (continued)</a:t>
            </a:r>
          </a:p>
        </p:txBody>
      </p:sp>
      <p:sp>
        <p:nvSpPr>
          <p:cNvPr id="14339" name="Rectangle 3"/>
          <p:cNvSpPr>
            <a:spLocks noGrp="1" noChangeArrowheads="1"/>
          </p:cNvSpPr>
          <p:nvPr>
            <p:ph idx="1"/>
          </p:nvPr>
        </p:nvSpPr>
        <p:spPr>
          <a:xfrm>
            <a:off x="1659267" y="1528603"/>
            <a:ext cx="6915150" cy="452597"/>
          </a:xfrm>
        </p:spPr>
        <p:txBody>
          <a:bodyPr lIns="91440" tIns="45720" rIns="91440" bIns="45720" anchor="t"/>
          <a:lstStyle/>
          <a:p>
            <a:r>
              <a:rPr lang="en-US" kern="0" dirty="0">
                <a:solidFill>
                  <a:schemeClr val="tx1">
                    <a:lumMod val="85000"/>
                    <a:lumOff val="15000"/>
                  </a:schemeClr>
                </a:solidFill>
              </a:rPr>
              <a:t>Illustration of Benefit to DoD of Our Product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19</a:t>
            </a:fld>
            <a:endParaRPr lang="en-US" altLang="en-US" dirty="0"/>
          </a:p>
        </p:txBody>
      </p:sp>
      <p:pic>
        <p:nvPicPr>
          <p:cNvPr id="3" name="Picture 2">
            <a:extLst>
              <a:ext uri="{FF2B5EF4-FFF2-40B4-BE49-F238E27FC236}">
                <a16:creationId xmlns:a16="http://schemas.microsoft.com/office/drawing/2014/main" id="{4000553B-CB40-C3E8-E2BC-BACA122C4D4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4" name="Picture 3">
            <a:extLst>
              <a:ext uri="{FF2B5EF4-FFF2-40B4-BE49-F238E27FC236}">
                <a16:creationId xmlns:a16="http://schemas.microsoft.com/office/drawing/2014/main" id="{BFBFB4AF-693F-7CED-6B43-92C9EFA1B6BB}"/>
              </a:ext>
            </a:extLst>
          </p:cNvPr>
          <p:cNvPicPr>
            <a:picLocks noChangeAspect="1"/>
          </p:cNvPicPr>
          <p:nvPr/>
        </p:nvPicPr>
        <p:blipFill>
          <a:blip r:embed="rId4"/>
          <a:stretch>
            <a:fillRect/>
          </a:stretch>
        </p:blipFill>
        <p:spPr>
          <a:xfrm>
            <a:off x="4828228" y="2138384"/>
            <a:ext cx="3564905" cy="2151318"/>
          </a:xfrm>
          <a:prstGeom prst="rect">
            <a:avLst/>
          </a:prstGeom>
        </p:spPr>
      </p:pic>
      <p:pic>
        <p:nvPicPr>
          <p:cNvPr id="5" name="Picture 4">
            <a:extLst>
              <a:ext uri="{FF2B5EF4-FFF2-40B4-BE49-F238E27FC236}">
                <a16:creationId xmlns:a16="http://schemas.microsoft.com/office/drawing/2014/main" id="{C6A63EBC-97A4-8DC4-71A2-5AD5BCEDF10E}"/>
              </a:ext>
            </a:extLst>
          </p:cNvPr>
          <p:cNvPicPr>
            <a:picLocks noChangeAspect="1"/>
          </p:cNvPicPr>
          <p:nvPr/>
        </p:nvPicPr>
        <p:blipFill>
          <a:blip r:embed="rId5"/>
          <a:stretch>
            <a:fillRect/>
          </a:stretch>
        </p:blipFill>
        <p:spPr>
          <a:xfrm>
            <a:off x="4828228" y="4331411"/>
            <a:ext cx="3564905" cy="2145589"/>
          </a:xfrm>
          <a:prstGeom prst="rect">
            <a:avLst/>
          </a:prstGeom>
        </p:spPr>
      </p:pic>
      <p:sp>
        <p:nvSpPr>
          <p:cNvPr id="7" name="Text Placeholder 10">
            <a:extLst>
              <a:ext uri="{FF2B5EF4-FFF2-40B4-BE49-F238E27FC236}">
                <a16:creationId xmlns:a16="http://schemas.microsoft.com/office/drawing/2014/main" id="{51B12B60-8497-6EFA-2737-9911AE6C7054}"/>
              </a:ext>
            </a:extLst>
          </p:cNvPr>
          <p:cNvSpPr txBox="1">
            <a:spLocks/>
          </p:cNvSpPr>
          <p:nvPr/>
        </p:nvSpPr>
        <p:spPr>
          <a:xfrm>
            <a:off x="1562751" y="2170001"/>
            <a:ext cx="3174945" cy="4239402"/>
          </a:xfrm>
          <a:prstGeom prst="rect">
            <a:avLst/>
          </a:prstGeom>
        </p:spPr>
        <p:txBody>
          <a:bodyPr/>
          <a:lstStyle>
            <a:lvl1pPr marL="342892" indent="-342892" algn="l" rtl="0" eaLnBrk="1" fontAlgn="base" hangingPunct="1">
              <a:spcBef>
                <a:spcPts val="0"/>
              </a:spcBef>
              <a:spcAft>
                <a:spcPts val="450"/>
              </a:spcAft>
              <a:buClr>
                <a:schemeClr val="accent1"/>
              </a:buClr>
              <a:buSzPct val="100000"/>
              <a:buFont typeface="Wingdings" pitchFamily="2" charset="2"/>
              <a:buChar char="§"/>
              <a:defRPr kumimoji="1" sz="1800" baseline="0">
                <a:solidFill>
                  <a:schemeClr val="bg1">
                    <a:lumMod val="50000"/>
                  </a:schemeClr>
                </a:solidFill>
                <a:latin typeface="+mn-lt"/>
                <a:ea typeface="+mn-ea"/>
                <a:cs typeface="+mn-cs"/>
              </a:defRPr>
            </a:lvl1pPr>
            <a:lvl2pPr marL="645303" indent="-309555" algn="l" rtl="0" eaLnBrk="1" fontAlgn="base" hangingPunct="1">
              <a:spcBef>
                <a:spcPts val="0"/>
              </a:spcBef>
              <a:spcAft>
                <a:spcPts val="450"/>
              </a:spcAft>
              <a:buClr>
                <a:schemeClr val="accent1"/>
              </a:buClr>
              <a:buSzPct val="100000"/>
              <a:buFont typeface="Wingdings" pitchFamily="2" charset="2"/>
              <a:buChar char="§"/>
              <a:defRPr kumimoji="1" sz="1500" baseline="0">
                <a:solidFill>
                  <a:schemeClr val="bg1">
                    <a:lumMod val="50000"/>
                  </a:schemeClr>
                </a:solidFill>
                <a:latin typeface="+mn-lt"/>
              </a:defRPr>
            </a:lvl2pPr>
            <a:lvl3pPr marL="988194" indent="-303602" algn="l" rtl="0" eaLnBrk="1" fontAlgn="base" hangingPunct="1">
              <a:spcBef>
                <a:spcPts val="0"/>
              </a:spcBef>
              <a:spcAft>
                <a:spcPts val="450"/>
              </a:spcAft>
              <a:buClr>
                <a:schemeClr val="accent1"/>
              </a:buClr>
              <a:buSzPct val="100000"/>
              <a:buFont typeface="Wingdings" pitchFamily="2" charset="2"/>
              <a:buChar char="§"/>
              <a:defRPr kumimoji="1" sz="1350" baseline="0">
                <a:solidFill>
                  <a:schemeClr val="bg1">
                    <a:lumMod val="50000"/>
                  </a:schemeClr>
                </a:solidFill>
                <a:latin typeface="+mn-lt"/>
              </a:defRPr>
            </a:lvl3pPr>
            <a:lvl4pPr marL="1289415" indent="-301222" algn="l" rtl="0" eaLnBrk="1" fontAlgn="base" hangingPunct="1">
              <a:spcBef>
                <a:spcPts val="0"/>
              </a:spcBef>
              <a:spcAft>
                <a:spcPts val="450"/>
              </a:spcAft>
              <a:buClr>
                <a:schemeClr val="accent1"/>
              </a:buClr>
              <a:buSzPct val="100000"/>
              <a:buFont typeface="Wingdings" pitchFamily="2" charset="2"/>
              <a:buChar char="§"/>
              <a:defRPr kumimoji="1" sz="1200" baseline="0">
                <a:solidFill>
                  <a:schemeClr val="bg1">
                    <a:lumMod val="50000"/>
                  </a:schemeClr>
                </a:solidFill>
                <a:latin typeface="+mn-lt"/>
              </a:defRPr>
            </a:lvl4pPr>
            <a:lvl5pPr marL="1632306" indent="-260741" algn="l" rtl="0" eaLnBrk="1" fontAlgn="base" hangingPunct="1">
              <a:spcBef>
                <a:spcPts val="0"/>
              </a:spcBef>
              <a:spcAft>
                <a:spcPts val="450"/>
              </a:spcAft>
              <a:buClr>
                <a:schemeClr val="accent1"/>
              </a:buClr>
              <a:buFont typeface="Wingdings" pitchFamily="2" charset="2"/>
              <a:buChar char="§"/>
              <a:defRPr kumimoji="1" sz="1050" baseline="0">
                <a:solidFill>
                  <a:schemeClr val="tx2">
                    <a:lumMod val="75000"/>
                  </a:schemeClr>
                </a:solidFill>
                <a:latin typeface="+mn-lt"/>
              </a:defRPr>
            </a:lvl5pPr>
            <a:lvl6pPr marL="1885903" indent="-171446" algn="l" rtl="0" eaLnBrk="1" fontAlgn="base" hangingPunct="1">
              <a:spcBef>
                <a:spcPct val="20000"/>
              </a:spcBef>
              <a:spcAft>
                <a:spcPct val="0"/>
              </a:spcAft>
              <a:buChar char="»"/>
              <a:defRPr kumimoji="1" sz="1500">
                <a:solidFill>
                  <a:srgbClr val="660033"/>
                </a:solidFill>
                <a:latin typeface="Arial" charset="0"/>
              </a:defRPr>
            </a:lvl6pPr>
            <a:lvl7pPr marL="2228795" indent="-171446" algn="l" rtl="0" eaLnBrk="1" fontAlgn="base" hangingPunct="1">
              <a:spcBef>
                <a:spcPct val="20000"/>
              </a:spcBef>
              <a:spcAft>
                <a:spcPct val="0"/>
              </a:spcAft>
              <a:buChar char="»"/>
              <a:defRPr kumimoji="1" sz="1500">
                <a:solidFill>
                  <a:srgbClr val="660033"/>
                </a:solidFill>
                <a:latin typeface="Arial" charset="0"/>
              </a:defRPr>
            </a:lvl7pPr>
            <a:lvl8pPr marL="2571686" indent="-171446" algn="l" rtl="0" eaLnBrk="1" fontAlgn="base" hangingPunct="1">
              <a:spcBef>
                <a:spcPct val="20000"/>
              </a:spcBef>
              <a:spcAft>
                <a:spcPct val="0"/>
              </a:spcAft>
              <a:buChar char="»"/>
              <a:defRPr kumimoji="1" sz="1500">
                <a:solidFill>
                  <a:srgbClr val="660033"/>
                </a:solidFill>
                <a:latin typeface="Arial" charset="0"/>
              </a:defRPr>
            </a:lvl8pPr>
            <a:lvl9pPr marL="2914577" indent="-171446" algn="l" rtl="0" eaLnBrk="1" fontAlgn="base" hangingPunct="1">
              <a:spcBef>
                <a:spcPct val="20000"/>
              </a:spcBef>
              <a:spcAft>
                <a:spcPct val="0"/>
              </a:spcAft>
              <a:buChar char="»"/>
              <a:defRPr kumimoji="1" sz="1500">
                <a:solidFill>
                  <a:srgbClr val="660033"/>
                </a:solidFill>
                <a:latin typeface="Arial" charset="0"/>
              </a:defRPr>
            </a:lvl9pPr>
          </a:lstStyle>
          <a:p>
            <a:pPr marL="171450" indent="-171450">
              <a:buFont typeface="Arial" panose="020B0604020202020204" pitchFamily="34" charset="0"/>
              <a:buChar char="•"/>
            </a:pPr>
            <a:r>
              <a:rPr lang="en-US" sz="1200" kern="0" dirty="0">
                <a:solidFill>
                  <a:schemeClr val="tx1">
                    <a:lumMod val="85000"/>
                    <a:lumOff val="15000"/>
                  </a:schemeClr>
                </a:solidFill>
              </a:rPr>
              <a:t>Top panel: difference between estimated storm surge damage to Norfolk County, VA private (non-military) infrastructure using historical tide gauge data with projected SLR (beige bar); and projected surge data using WindRiskTech tools and data. Damage is net of potential adaptation investment in sea walls, beach nourishment, and structure elevation.</a:t>
            </a:r>
          </a:p>
          <a:p>
            <a:pPr marL="171450" indent="-171450">
              <a:buFont typeface="Arial" panose="020B0604020202020204" pitchFamily="34" charset="0"/>
              <a:buChar char="•"/>
            </a:pPr>
            <a:r>
              <a:rPr lang="en-US" sz="1200" kern="0" dirty="0">
                <a:solidFill>
                  <a:schemeClr val="tx1">
                    <a:lumMod val="85000"/>
                    <a:lumOff val="15000"/>
                  </a:schemeClr>
                </a:solidFill>
              </a:rPr>
              <a:t>Bottom panel: estimated optimal investment in adaptation/protection over time using historical tide gauge data and projected surge data using WindRiskTech tools and data.</a:t>
            </a:r>
          </a:p>
          <a:p>
            <a:pPr marL="171450" indent="-171450">
              <a:buFont typeface="Arial" panose="020B0604020202020204" pitchFamily="34" charset="0"/>
              <a:buChar char="•"/>
            </a:pPr>
            <a:r>
              <a:rPr lang="en-US" sz="1200" kern="0" dirty="0">
                <a:solidFill>
                  <a:schemeClr val="tx1">
                    <a:lumMod val="85000"/>
                    <a:lumOff val="15000"/>
                  </a:schemeClr>
                </a:solidFill>
              </a:rPr>
              <a:t>See Technical Proposal Section 6 for additional detail</a:t>
            </a:r>
          </a:p>
          <a:p>
            <a:pPr marL="171450" indent="-171450">
              <a:buFont typeface="Arial" panose="020B0604020202020204" pitchFamily="34" charset="0"/>
              <a:buChar char="•"/>
            </a:pPr>
            <a:r>
              <a:rPr lang="en-US" sz="1200" kern="0" dirty="0">
                <a:solidFill>
                  <a:schemeClr val="tx1">
                    <a:lumMod val="85000"/>
                    <a:lumOff val="15000"/>
                  </a:schemeClr>
                </a:solidFill>
              </a:rPr>
              <a:t>Note: For illustration of potential Benefit to DoD only – we do not propose to estimate property or other economic damages under the proposed work.</a:t>
            </a:r>
          </a:p>
        </p:txBody>
      </p:sp>
    </p:spTree>
    <p:extLst>
      <p:ext uri="{BB962C8B-B14F-4D97-AF65-F5344CB8AC3E}">
        <p14:creationId xmlns:p14="http://schemas.microsoft.com/office/powerpoint/2010/main" val="3414593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Project Team</a:t>
            </a:r>
          </a:p>
        </p:txBody>
      </p:sp>
      <p:sp>
        <p:nvSpPr>
          <p:cNvPr id="14339" name="Rectangle 3"/>
          <p:cNvSpPr>
            <a:spLocks noGrp="1" noChangeArrowheads="1"/>
          </p:cNvSpPr>
          <p:nvPr>
            <p:ph idx="1"/>
          </p:nvPr>
        </p:nvSpPr>
        <p:spPr/>
        <p:txBody>
          <a:bodyPr lIns="91440" tIns="45720" rIns="91440" bIns="45720" anchor="t"/>
          <a:lstStyle/>
          <a:p>
            <a:pPr marL="342265" indent="-342265"/>
            <a:r>
              <a:rPr lang="en-US" dirty="0"/>
              <a:t>[PLAN]: 1 slide - </a:t>
            </a:r>
            <a:r>
              <a:rPr lang="en-US" dirty="0">
                <a:highlight>
                  <a:srgbClr val="FFFF00"/>
                </a:highlight>
              </a:rPr>
              <a:t>Jim develop and present</a:t>
            </a:r>
            <a:r>
              <a:rPr lang="en-US" dirty="0"/>
              <a:t>, simple enough but a key strength is we have worked together before. I can also introduce you folks on the call – I think I’d want at least Kerry and Sai on, for presentation and for Q&amp;A, and I think it would be helpful if Chas can listen in as well and there might be a question he is helpful with, too.</a:t>
            </a:r>
          </a:p>
          <a:p>
            <a:r>
              <a:rPr lang="en-US" altLang="en-US" dirty="0"/>
              <a:t>Text</a:t>
            </a:r>
          </a:p>
          <a:p>
            <a:r>
              <a:rPr lang="en-US" altLang="en-US" dirty="0"/>
              <a:t>Text</a:t>
            </a:r>
          </a:p>
          <a:p>
            <a:r>
              <a:rPr lang="en-US" altLang="en-US" dirty="0"/>
              <a:t>Text</a:t>
            </a:r>
          </a:p>
          <a:p>
            <a:r>
              <a:rPr lang="en-US" altLang="en-US" dirty="0"/>
              <a:t>Text</a:t>
            </a:r>
          </a:p>
          <a:p>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a:t>
            </a:fld>
            <a:endParaRPr lang="en-US" altLang="en-US" dirty="0"/>
          </a:p>
        </p:txBody>
      </p:sp>
      <p:pic>
        <p:nvPicPr>
          <p:cNvPr id="5" name="Picture 4">
            <a:extLst>
              <a:ext uri="{FF2B5EF4-FFF2-40B4-BE49-F238E27FC236}">
                <a16:creationId xmlns:a16="http://schemas.microsoft.com/office/drawing/2014/main" id="{5C707888-E128-C100-65F1-23E6C006AE50}"/>
              </a:ext>
            </a:extLst>
          </p:cNvPr>
          <p:cNvPicPr>
            <a:picLocks noChangeAspect="1"/>
          </p:cNvPicPr>
          <p:nvPr/>
        </p:nvPicPr>
        <p:blipFill>
          <a:blip r:embed="rId3"/>
          <a:stretch>
            <a:fillRect/>
          </a:stretch>
        </p:blipFill>
        <p:spPr>
          <a:xfrm>
            <a:off x="7669853" y="346042"/>
            <a:ext cx="1246558" cy="6795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Technology Transition </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a:t>
            </a:r>
            <a:r>
              <a:rPr lang="en-US" altLang="en-US" dirty="0">
                <a:highlight>
                  <a:srgbClr val="FFFF00"/>
                </a:highlight>
              </a:rPr>
              <a:t>Sai to draft </a:t>
            </a:r>
            <a:r>
              <a:rPr lang="en-US" altLang="en-US" dirty="0"/>
              <a:t>– webinar and documentation focus, they say 1-2 slides, I say use 2, one for data products, one for describing our vision of the webinars. Need to be quite clear on our target audience, key to ID them in Task 1</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20</a:t>
            </a:fld>
            <a:endParaRPr lang="en-US" altLang="en-US" dirty="0"/>
          </a:p>
        </p:txBody>
      </p:sp>
      <p:pic>
        <p:nvPicPr>
          <p:cNvPr id="3" name="Picture 2">
            <a:extLst>
              <a:ext uri="{FF2B5EF4-FFF2-40B4-BE49-F238E27FC236}">
                <a16:creationId xmlns:a16="http://schemas.microsoft.com/office/drawing/2014/main" id="{3B424888-9813-0418-1463-2DABF4995E48}"/>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42581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Technology Transition (continued) </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1-2 slides, I say use 2</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21</a:t>
            </a:fld>
            <a:endParaRPr lang="en-US" altLang="en-US" dirty="0"/>
          </a:p>
        </p:txBody>
      </p:sp>
      <p:pic>
        <p:nvPicPr>
          <p:cNvPr id="3" name="Picture 2">
            <a:extLst>
              <a:ext uri="{FF2B5EF4-FFF2-40B4-BE49-F238E27FC236}">
                <a16:creationId xmlns:a16="http://schemas.microsoft.com/office/drawing/2014/main" id="{3B424888-9813-0418-1463-2DABF4995E48}"/>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373038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Schedule of Milestones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I say at least 2 slides – </a:t>
            </a:r>
            <a:r>
              <a:rPr lang="en-US" altLang="en-US" dirty="0">
                <a:highlight>
                  <a:srgbClr val="FFFF00"/>
                </a:highlight>
              </a:rPr>
              <a:t>Jim to do </a:t>
            </a:r>
            <a:r>
              <a:rPr lang="en-US" altLang="en-US" dirty="0"/>
              <a:t>- one for Tasks 1-4, one for Task 5, I already have Gantt charts for these in proposal, which directly respond to the questions they have on second slide, but I can hammer that home. </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22</a:t>
            </a:fld>
            <a:endParaRPr lang="en-US" altLang="en-US" dirty="0"/>
          </a:p>
        </p:txBody>
      </p:sp>
      <p:pic>
        <p:nvPicPr>
          <p:cNvPr id="3" name="Picture 2">
            <a:extLst>
              <a:ext uri="{FF2B5EF4-FFF2-40B4-BE49-F238E27FC236}">
                <a16:creationId xmlns:a16="http://schemas.microsoft.com/office/drawing/2014/main" id="{80D1C522-FC3F-C949-E561-6C6AB30269B3}"/>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135199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Schedule of Milestones (continued)</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23</a:t>
            </a:fld>
            <a:endParaRPr lang="en-US" altLang="en-US" dirty="0"/>
          </a:p>
        </p:txBody>
      </p:sp>
      <p:pic>
        <p:nvPicPr>
          <p:cNvPr id="3" name="Picture 2">
            <a:extLst>
              <a:ext uri="{FF2B5EF4-FFF2-40B4-BE49-F238E27FC236}">
                <a16:creationId xmlns:a16="http://schemas.microsoft.com/office/drawing/2014/main" id="{80D1C522-FC3F-C949-E561-6C6AB30269B3}"/>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4" name="Picture 3">
            <a:extLst>
              <a:ext uri="{FF2B5EF4-FFF2-40B4-BE49-F238E27FC236}">
                <a16:creationId xmlns:a16="http://schemas.microsoft.com/office/drawing/2014/main" id="{881276B5-0E4C-924A-ABB5-9593C2E0E9D4}"/>
              </a:ext>
            </a:extLst>
          </p:cNvPr>
          <p:cNvPicPr>
            <a:picLocks noChangeAspect="1"/>
          </p:cNvPicPr>
          <p:nvPr/>
        </p:nvPicPr>
        <p:blipFill>
          <a:blip r:embed="rId4"/>
          <a:stretch>
            <a:fillRect/>
          </a:stretch>
        </p:blipFill>
        <p:spPr>
          <a:xfrm>
            <a:off x="1818761" y="1608587"/>
            <a:ext cx="5944114" cy="3481117"/>
          </a:xfrm>
          <a:prstGeom prst="rect">
            <a:avLst/>
          </a:prstGeom>
        </p:spPr>
      </p:pic>
      <p:pic>
        <p:nvPicPr>
          <p:cNvPr id="5" name="Picture 4">
            <a:extLst>
              <a:ext uri="{FF2B5EF4-FFF2-40B4-BE49-F238E27FC236}">
                <a16:creationId xmlns:a16="http://schemas.microsoft.com/office/drawing/2014/main" id="{27629657-D647-BC83-AFB7-AA3CF9A6C844}"/>
              </a:ext>
            </a:extLst>
          </p:cNvPr>
          <p:cNvPicPr>
            <a:picLocks noChangeAspect="1"/>
          </p:cNvPicPr>
          <p:nvPr/>
        </p:nvPicPr>
        <p:blipFill>
          <a:blip r:embed="rId5"/>
          <a:stretch>
            <a:fillRect/>
          </a:stretch>
        </p:blipFill>
        <p:spPr>
          <a:xfrm>
            <a:off x="1818759" y="5140357"/>
            <a:ext cx="5944115" cy="445047"/>
          </a:xfrm>
          <a:prstGeom prst="rect">
            <a:avLst/>
          </a:prstGeom>
        </p:spPr>
      </p:pic>
      <p:pic>
        <p:nvPicPr>
          <p:cNvPr id="6" name="Picture 5">
            <a:extLst>
              <a:ext uri="{FF2B5EF4-FFF2-40B4-BE49-F238E27FC236}">
                <a16:creationId xmlns:a16="http://schemas.microsoft.com/office/drawing/2014/main" id="{5E130415-6C5D-A290-A701-0A8AB1972A94}"/>
              </a:ext>
            </a:extLst>
          </p:cNvPr>
          <p:cNvPicPr>
            <a:picLocks noChangeAspect="1"/>
          </p:cNvPicPr>
          <p:nvPr/>
        </p:nvPicPr>
        <p:blipFill>
          <a:blip r:embed="rId6"/>
          <a:stretch>
            <a:fillRect/>
          </a:stretch>
        </p:blipFill>
        <p:spPr>
          <a:xfrm>
            <a:off x="1818759" y="5800285"/>
            <a:ext cx="5944115" cy="676715"/>
          </a:xfrm>
          <a:prstGeom prst="rect">
            <a:avLst/>
          </a:prstGeom>
        </p:spPr>
      </p:pic>
    </p:spTree>
    <p:extLst>
      <p:ext uri="{BB962C8B-B14F-4D97-AF65-F5344CB8AC3E}">
        <p14:creationId xmlns:p14="http://schemas.microsoft.com/office/powerpoint/2010/main" val="2163228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Schedule of Milestones (continued)</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24</a:t>
            </a:fld>
            <a:endParaRPr lang="en-US" altLang="en-US" dirty="0"/>
          </a:p>
        </p:txBody>
      </p:sp>
      <p:pic>
        <p:nvPicPr>
          <p:cNvPr id="3" name="Picture 2">
            <a:extLst>
              <a:ext uri="{FF2B5EF4-FFF2-40B4-BE49-F238E27FC236}">
                <a16:creationId xmlns:a16="http://schemas.microsoft.com/office/drawing/2014/main" id="{C6CA5754-98F3-8ADC-BFF9-15BBD2EBAC2E}"/>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747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0F6B-241E-8AD0-757A-CC0E15AF9F86}"/>
              </a:ext>
            </a:extLst>
          </p:cNvPr>
          <p:cNvSpPr>
            <a:spLocks noGrp="1"/>
          </p:cNvSpPr>
          <p:nvPr>
            <p:ph type="ctrTitle"/>
          </p:nvPr>
        </p:nvSpPr>
        <p:spPr/>
        <p:txBody>
          <a:bodyPr/>
          <a:lstStyle/>
          <a:p>
            <a:r>
              <a:rPr lang="en-US" dirty="0"/>
              <a:t>Backup Slides</a:t>
            </a:r>
          </a:p>
        </p:txBody>
      </p:sp>
    </p:spTree>
    <p:extLst>
      <p:ext uri="{BB962C8B-B14F-4D97-AF65-F5344CB8AC3E}">
        <p14:creationId xmlns:p14="http://schemas.microsoft.com/office/powerpoint/2010/main" val="408449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ESTCP Review Comments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these not presented in the 30 minutes, but they might refer to in Q&amp;A</a:t>
            </a:r>
          </a:p>
          <a:p>
            <a:pPr marL="644676" lvl="1" indent="-342265"/>
            <a:r>
              <a:rPr lang="en-US" altLang="en-US" dirty="0"/>
              <a:t>a.	ESTCP Review Comments – 1 slide, </a:t>
            </a:r>
            <a:r>
              <a:rPr lang="en-US" altLang="en-US" dirty="0">
                <a:highlight>
                  <a:srgbClr val="FFFF00"/>
                </a:highlight>
              </a:rPr>
              <a:t>Jim can develop </a:t>
            </a:r>
            <a:r>
              <a:rPr lang="en-US" altLang="en-US" dirty="0"/>
              <a:t>and I can present if called out during Q&amp;A</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26</a:t>
            </a:fld>
            <a:endParaRPr lang="en-US" altLang="en-US" dirty="0"/>
          </a:p>
        </p:txBody>
      </p:sp>
      <p:pic>
        <p:nvPicPr>
          <p:cNvPr id="3" name="Picture 2">
            <a:extLst>
              <a:ext uri="{FF2B5EF4-FFF2-40B4-BE49-F238E27FC236}">
                <a16:creationId xmlns:a16="http://schemas.microsoft.com/office/drawing/2014/main" id="{47083228-CFF4-A1D6-DB98-F26063A406B8}"/>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179701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Expected DoD Benefit</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only one slide, our stuff directly addresses their questions I think – but benefit has not yet been established at DoD sites because infrastructure location and value we expect is classified, and only engineers and planners could assess. </a:t>
            </a:r>
            <a:r>
              <a:rPr lang="en-US" altLang="en-US" dirty="0">
                <a:highlight>
                  <a:srgbClr val="FFFF00"/>
                </a:highlight>
              </a:rPr>
              <a:t>Jim can draft</a:t>
            </a:r>
            <a:r>
              <a:rPr lang="en-US" altLang="en-US" dirty="0"/>
              <a:t>, we all could comment if asked. Chas help on this</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a:p>
            <a:pPr marL="342265" indent="-342265"/>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27</a:t>
            </a:fld>
            <a:endParaRPr lang="en-US" altLang="en-US" dirty="0"/>
          </a:p>
        </p:txBody>
      </p:sp>
      <p:pic>
        <p:nvPicPr>
          <p:cNvPr id="3" name="Picture 2">
            <a:extLst>
              <a:ext uri="{FF2B5EF4-FFF2-40B4-BE49-F238E27FC236}">
                <a16:creationId xmlns:a16="http://schemas.microsoft.com/office/drawing/2014/main" id="{45762078-221A-ED96-6EDA-C18745DCD029}"/>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4262277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Related Efforts</a:t>
            </a:r>
          </a:p>
        </p:txBody>
      </p:sp>
      <p:sp>
        <p:nvSpPr>
          <p:cNvPr id="14339" name="Rectangle 3"/>
          <p:cNvSpPr>
            <a:spLocks noGrp="1" noChangeArrowheads="1"/>
          </p:cNvSpPr>
          <p:nvPr>
            <p:ph idx="1"/>
          </p:nvPr>
        </p:nvSpPr>
        <p:spPr/>
        <p:txBody>
          <a:bodyPr lIns="91440" tIns="45720" rIns="91440" bIns="45720" anchor="t"/>
          <a:lstStyle/>
          <a:p>
            <a:pPr marL="0" marR="0" indent="0">
              <a:spcBef>
                <a:spcPts val="0"/>
              </a:spcBef>
              <a:spcAft>
                <a:spcPts val="600"/>
              </a:spcAft>
              <a:buNone/>
            </a:pPr>
            <a:r>
              <a:rPr lang="en-US" sz="1800" dirty="0">
                <a:solidFill>
                  <a:schemeClr val="tx1">
                    <a:lumMod val="75000"/>
                    <a:lumOff val="25000"/>
                  </a:schemeClr>
                </a:solidFill>
                <a:effectLst/>
                <a:latin typeface="Arial" panose="020B0604020202020204" pitchFamily="34" charset="0"/>
                <a:ea typeface="Calibri" panose="020F0502020204030204" pitchFamily="34" charset="0"/>
              </a:rPr>
              <a:t>Drs. Emanuel and </a:t>
            </a:r>
            <a:r>
              <a:rPr lang="en-US" sz="1800" dirty="0" err="1">
                <a:solidFill>
                  <a:schemeClr val="tx1">
                    <a:lumMod val="75000"/>
                    <a:lumOff val="25000"/>
                  </a:schemeClr>
                </a:solidFill>
                <a:effectLst/>
                <a:latin typeface="Arial" panose="020B0604020202020204" pitchFamily="34" charset="0"/>
                <a:ea typeface="Calibri" panose="020F0502020204030204" pitchFamily="34" charset="0"/>
              </a:rPr>
              <a:t>Ravela</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 participate in two of five flagships of </a:t>
            </a:r>
            <a:r>
              <a:rPr lang="en-US" sz="1800" u="sng" dirty="0">
                <a:solidFill>
                  <a:schemeClr val="tx1">
                    <a:lumMod val="75000"/>
                    <a:lumOff val="25000"/>
                  </a:schemeClr>
                </a:solidFill>
                <a:effectLst/>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MIT’s Grand Challenges program</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 that funds research on quantifying weather hazards. This will help us expand into other hazards, including extratropical cyclones and severe convection, including tornadoes and hail. The quantification of extratropical cyclone hazards, of relevance to DoD installations outside the tropics,  is particularly challenging because at present there is no straightforward approach to downscaling these storms, other than by embedding finger grids in global models. We hope to develop more computationally efficient, physically based methods over the next five years. </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28</a:t>
            </a:fld>
            <a:endParaRPr lang="en-US" altLang="en-US" dirty="0"/>
          </a:p>
        </p:txBody>
      </p:sp>
      <p:pic>
        <p:nvPicPr>
          <p:cNvPr id="3" name="Picture 2">
            <a:extLst>
              <a:ext uri="{FF2B5EF4-FFF2-40B4-BE49-F238E27FC236}">
                <a16:creationId xmlns:a16="http://schemas.microsoft.com/office/drawing/2014/main" id="{F75068B6-6181-5DFE-7407-AEE7F8558ACD}"/>
              </a:ext>
            </a:extLst>
          </p:cNvPr>
          <p:cNvPicPr>
            <a:picLocks noChangeAspect="1"/>
          </p:cNvPicPr>
          <p:nvPr/>
        </p:nvPicPr>
        <p:blipFill>
          <a:blip r:embed="rId4"/>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775553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Risks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solidFill>
                  <a:schemeClr val="tx1">
                    <a:lumMod val="75000"/>
                    <a:lumOff val="25000"/>
                  </a:schemeClr>
                </a:solidFill>
              </a:rPr>
              <a:t>While the wind and surge components of our methods have been extensively optimized and test against observations, the compound flooding component has not been tested as robustly as we would have wished, owing to the relative rarity of this kind of event and the consequent paucity of observations. </a:t>
            </a:r>
          </a:p>
          <a:p>
            <a:pPr marL="342265" indent="-342265"/>
            <a:r>
              <a:rPr lang="en-US" altLang="en-US" dirty="0">
                <a:solidFill>
                  <a:schemeClr val="tx1">
                    <a:lumMod val="75000"/>
                    <a:lumOff val="25000"/>
                  </a:schemeClr>
                </a:solidFill>
              </a:rPr>
              <a:t>Forward projections of hurricane-related risks can only be as good as the climate models that drive our downscaling. The best we can do, besides waiting for improved models, is to rigorously quantify model-based uncertainty in future hurricane risks</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29</a:t>
            </a:fld>
            <a:endParaRPr lang="en-US" altLang="en-US" dirty="0"/>
          </a:p>
        </p:txBody>
      </p:sp>
      <p:pic>
        <p:nvPicPr>
          <p:cNvPr id="3" name="Picture 2">
            <a:extLst>
              <a:ext uri="{FF2B5EF4-FFF2-40B4-BE49-F238E27FC236}">
                <a16:creationId xmlns:a16="http://schemas.microsoft.com/office/drawing/2014/main" id="{0422E989-0E33-570A-F15B-3C7B0841E438}"/>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2107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Cost Estimate</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t>[PLAN]: 1 slide - </a:t>
            </a:r>
            <a:r>
              <a:rPr lang="en-US" altLang="en-US" dirty="0">
                <a:highlight>
                  <a:srgbClr val="FFFF00"/>
                </a:highlight>
              </a:rPr>
              <a:t>Jim develop and present </a:t>
            </a:r>
            <a:r>
              <a:rPr lang="en-US" altLang="en-US" dirty="0"/>
              <a:t>– super simple, I will also take 30 seconds to explain tracks component and discount structure. </a:t>
            </a:r>
          </a:p>
          <a:p>
            <a:r>
              <a:rPr lang="en-US" altLang="en-US" dirty="0"/>
              <a:t>Text</a:t>
            </a:r>
          </a:p>
          <a:p>
            <a:r>
              <a:rPr lang="en-US" altLang="en-US" dirty="0"/>
              <a:t>Text</a:t>
            </a:r>
          </a:p>
          <a:p>
            <a:r>
              <a:rPr lang="en-US" altLang="en-US" dirty="0"/>
              <a:t>Text</a:t>
            </a:r>
          </a:p>
          <a:p>
            <a:r>
              <a:rPr lang="en-US" altLang="en-US" dirty="0"/>
              <a:t>Text</a:t>
            </a:r>
          </a:p>
          <a:p>
            <a:r>
              <a:rPr lang="en-US" altLang="en-US" dirty="0"/>
              <a:t>Text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3</a:t>
            </a:fld>
            <a:endParaRPr lang="en-US" altLang="en-US" dirty="0"/>
          </a:p>
        </p:txBody>
      </p:sp>
      <p:pic>
        <p:nvPicPr>
          <p:cNvPr id="5" name="Picture 4">
            <a:extLst>
              <a:ext uri="{FF2B5EF4-FFF2-40B4-BE49-F238E27FC236}">
                <a16:creationId xmlns:a16="http://schemas.microsoft.com/office/drawing/2014/main" id="{D124630A-9FB6-1FC9-16A2-649CF1E2C885}"/>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410170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29AD522-EF0B-4551-47A5-40AA93D0AC81}"/>
              </a:ext>
            </a:extLst>
          </p:cNvPr>
          <p:cNvSpPr>
            <a:spLocks noGrp="1"/>
          </p:cNvSpPr>
          <p:nvPr>
            <p:ph type="body" sz="quarter" idx="13"/>
          </p:nvPr>
        </p:nvSpPr>
        <p:spPr>
          <a:xfrm>
            <a:off x="5669482" y="3886200"/>
            <a:ext cx="3131619" cy="1066800"/>
          </a:xfrm>
        </p:spPr>
        <p:txBody>
          <a:bodyPr/>
          <a:lstStyle/>
          <a:p>
            <a:r>
              <a:rPr lang="en-US" dirty="0"/>
              <a:t>Name Here, </a:t>
            </a:r>
            <a:r>
              <a:rPr lang="en-US" dirty="0" err="1"/>
              <a:t>IEc</a:t>
            </a:r>
            <a:r>
              <a:rPr lang="en-US" dirty="0"/>
              <a:t>	   </a:t>
            </a:r>
          </a:p>
          <a:p>
            <a:r>
              <a:rPr lang="en-US" dirty="0">
                <a:hlinkClick r:id="rId2"/>
              </a:rPr>
              <a:t>JNeumann@Indecon.com</a:t>
            </a:r>
            <a:endParaRPr lang="en-US" dirty="0"/>
          </a:p>
          <a:p>
            <a:r>
              <a:rPr lang="en-US" dirty="0"/>
              <a:t>617-354-0074</a:t>
            </a:r>
          </a:p>
          <a:p>
            <a:endParaRPr lang="en-US" dirty="0"/>
          </a:p>
        </p:txBody>
      </p:sp>
      <p:sp>
        <p:nvSpPr>
          <p:cNvPr id="5" name="Text Placeholder 2">
            <a:extLst>
              <a:ext uri="{FF2B5EF4-FFF2-40B4-BE49-F238E27FC236}">
                <a16:creationId xmlns:a16="http://schemas.microsoft.com/office/drawing/2014/main" id="{B0716E04-073F-2B95-B4CE-331926632B40}"/>
              </a:ext>
            </a:extLst>
          </p:cNvPr>
          <p:cNvSpPr>
            <a:spLocks noGrp="1"/>
          </p:cNvSpPr>
          <p:nvPr>
            <p:ph type="body" sz="quarter" idx="14"/>
          </p:nvPr>
        </p:nvSpPr>
        <p:spPr>
          <a:xfrm>
            <a:off x="5669482" y="5181600"/>
            <a:ext cx="3131619" cy="1066800"/>
          </a:xfrm>
        </p:spPr>
        <p:txBody>
          <a:bodyPr/>
          <a:lstStyle/>
          <a:p>
            <a:r>
              <a:rPr lang="en-US" dirty="0"/>
              <a:t>Name Here, </a:t>
            </a:r>
            <a:r>
              <a:rPr lang="en-US" dirty="0" err="1"/>
              <a:t>WindRisk</a:t>
            </a:r>
            <a:r>
              <a:rPr lang="en-US" dirty="0"/>
              <a:t> Tech	   </a:t>
            </a:r>
          </a:p>
          <a:p>
            <a:r>
              <a:rPr lang="en-US" dirty="0">
                <a:hlinkClick r:id="rId3"/>
              </a:rPr>
              <a:t>Namehere@indecon.com</a:t>
            </a:r>
            <a:endParaRPr lang="en-US" dirty="0"/>
          </a:p>
          <a:p>
            <a:r>
              <a:rPr lang="en-US" dirty="0"/>
              <a:t>XXX-XXX-XXXX</a:t>
            </a:r>
          </a:p>
          <a:p>
            <a:endParaRPr lang="en-US" dirty="0"/>
          </a:p>
        </p:txBody>
      </p:sp>
    </p:spTree>
    <p:extLst>
      <p:ext uri="{BB962C8B-B14F-4D97-AF65-F5344CB8AC3E}">
        <p14:creationId xmlns:p14="http://schemas.microsoft.com/office/powerpoint/2010/main" val="1304220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Problem Statement</a:t>
            </a:r>
          </a:p>
        </p:txBody>
      </p:sp>
      <p:sp>
        <p:nvSpPr>
          <p:cNvPr id="14339" name="Rectangle 3"/>
          <p:cNvSpPr>
            <a:spLocks noGrp="1" noChangeArrowheads="1"/>
          </p:cNvSpPr>
          <p:nvPr>
            <p:ph idx="1"/>
          </p:nvPr>
        </p:nvSpPr>
        <p:spPr>
          <a:xfrm>
            <a:off x="1714500" y="2057400"/>
            <a:ext cx="6915150" cy="4419600"/>
          </a:xfrm>
        </p:spPr>
        <p:txBody>
          <a:bodyPr lIns="91440" tIns="45720" rIns="91440" bIns="45720" anchor="t"/>
          <a:lstStyle/>
          <a:p>
            <a:pPr marL="342265" indent="-342265"/>
            <a:r>
              <a:rPr lang="en-US" altLang="en-US" dirty="0">
                <a:solidFill>
                  <a:schemeClr val="tx1">
                    <a:lumMod val="75000"/>
                    <a:lumOff val="25000"/>
                  </a:schemeClr>
                </a:solidFill>
              </a:rPr>
              <a:t>Climate risk is dominated by extreme events.</a:t>
            </a:r>
          </a:p>
          <a:p>
            <a:pPr lvl="1">
              <a:spcAft>
                <a:spcPts val="0"/>
              </a:spcAft>
              <a:buSzPct val="70000"/>
              <a:buBlip>
                <a:blip r:embed="rId3"/>
              </a:buBlip>
            </a:pPr>
            <a:r>
              <a:rPr lang="en-US" dirty="0">
                <a:solidFill>
                  <a:schemeClr val="tx1">
                    <a:lumMod val="75000"/>
                    <a:lumOff val="25000"/>
                  </a:schemeClr>
                </a:solidFill>
                <a:latin typeface="Arial" panose="020B0604020202020204" pitchFamily="34" charset="0"/>
                <a:cs typeface="Arial" panose="020B0604020202020204" pitchFamily="34" charset="0"/>
              </a:rPr>
              <a:t>Societies are usually well adapted to frequent events (&gt; 1/100 </a:t>
            </a:r>
            <a:r>
              <a:rPr lang="en-US" dirty="0" err="1">
                <a:solidFill>
                  <a:schemeClr val="tx1">
                    <a:lumMod val="75000"/>
                    <a:lumOff val="25000"/>
                  </a:schemeClr>
                </a:solidFill>
                <a:latin typeface="Arial" panose="020B0604020202020204" pitchFamily="34" charset="0"/>
                <a:cs typeface="Arial" panose="020B0604020202020204" pitchFamily="34" charset="0"/>
              </a:rPr>
              <a:t>yr</a:t>
            </a:r>
            <a:r>
              <a:rPr lang="en-US" dirty="0">
                <a:solidFill>
                  <a:schemeClr val="tx1">
                    <a:lumMod val="75000"/>
                    <a:lumOff val="25000"/>
                  </a:schemeClr>
                </a:solidFill>
                <a:latin typeface="Arial" panose="020B0604020202020204" pitchFamily="34" charset="0"/>
                <a:cs typeface="Arial" panose="020B0604020202020204" pitchFamily="34" charset="0"/>
              </a:rPr>
              <a:t>)</a:t>
            </a:r>
          </a:p>
          <a:p>
            <a:pPr lvl="1">
              <a:spcAft>
                <a:spcPts val="0"/>
              </a:spcAft>
              <a:buSzPct val="70000"/>
              <a:buBlip>
                <a:blip r:embed="rId3"/>
              </a:buBlip>
            </a:pPr>
            <a:r>
              <a:rPr lang="en-US" dirty="0">
                <a:solidFill>
                  <a:schemeClr val="tx1">
                    <a:lumMod val="75000"/>
                    <a:lumOff val="25000"/>
                  </a:schemeClr>
                </a:solidFill>
                <a:latin typeface="Arial" panose="020B0604020202020204" pitchFamily="34" charset="0"/>
                <a:cs typeface="Arial" panose="020B0604020202020204" pitchFamily="34" charset="0"/>
              </a:rPr>
              <a:t>Societies are often poorly adapted to rare events (&lt; 1/100 </a:t>
            </a:r>
            <a:r>
              <a:rPr lang="en-US" dirty="0" err="1">
                <a:solidFill>
                  <a:schemeClr val="tx1">
                    <a:lumMod val="75000"/>
                    <a:lumOff val="25000"/>
                  </a:schemeClr>
                </a:solidFill>
                <a:latin typeface="Arial" panose="020B0604020202020204" pitchFamily="34" charset="0"/>
                <a:cs typeface="Arial" panose="020B0604020202020204" pitchFamily="34" charset="0"/>
              </a:rPr>
              <a:t>yr</a:t>
            </a:r>
            <a:r>
              <a:rPr lang="en-US" dirty="0">
                <a:solidFill>
                  <a:schemeClr val="tx1">
                    <a:lumMod val="75000"/>
                    <a:lumOff val="25000"/>
                  </a:schemeClr>
                </a:solidFill>
                <a:latin typeface="Arial" panose="020B0604020202020204" pitchFamily="34" charset="0"/>
                <a:cs typeface="Arial" panose="020B0604020202020204" pitchFamily="34" charset="0"/>
              </a:rPr>
              <a:t>)</a:t>
            </a:r>
          </a:p>
          <a:p>
            <a:pPr lvl="1">
              <a:spcAft>
                <a:spcPts val="0"/>
              </a:spcAft>
              <a:buSzPct val="70000"/>
              <a:buBlip>
                <a:blip r:embed="rId3"/>
              </a:buBlip>
            </a:pPr>
            <a:r>
              <a:rPr lang="en-US" dirty="0">
                <a:solidFill>
                  <a:schemeClr val="tx1">
                    <a:lumMod val="75000"/>
                    <a:lumOff val="25000"/>
                  </a:schemeClr>
                </a:solidFill>
                <a:latin typeface="Arial" panose="020B0604020202020204" pitchFamily="34" charset="0"/>
                <a:cs typeface="Arial" panose="020B0604020202020204" pitchFamily="34" charset="0"/>
              </a:rPr>
              <a:t>Large cost increases result when &gt; 100-yr events become &lt; 100-yr events</a:t>
            </a:r>
            <a:endParaRPr lang="en-US" altLang="en-US" dirty="0">
              <a:solidFill>
                <a:schemeClr val="tx1">
                  <a:lumMod val="75000"/>
                  <a:lumOff val="25000"/>
                </a:schemeClr>
              </a:solidFill>
            </a:endParaRPr>
          </a:p>
          <a:p>
            <a:pPr marL="342265" indent="-342265"/>
            <a:r>
              <a:rPr lang="en-US" dirty="0">
                <a:solidFill>
                  <a:schemeClr val="tx1">
                    <a:lumMod val="75000"/>
                    <a:lumOff val="25000"/>
                  </a:schemeClr>
                </a:solidFill>
              </a:rPr>
              <a:t>Almost all current risk assessments are based on historical 	statistics</a:t>
            </a:r>
            <a:endParaRPr lang="en-US" altLang="en-US" dirty="0">
              <a:solidFill>
                <a:schemeClr val="tx1">
                  <a:lumMod val="75000"/>
                  <a:lumOff val="25000"/>
                </a:schemeClr>
              </a:solidFill>
            </a:endParaRPr>
          </a:p>
          <a:p>
            <a:pPr marL="342265" indent="-342265"/>
            <a:r>
              <a:rPr lang="en-US" dirty="0">
                <a:solidFill>
                  <a:schemeClr val="tx1">
                    <a:lumMod val="75000"/>
                    <a:lumOff val="25000"/>
                  </a:schemeClr>
                </a:solidFill>
              </a:rPr>
              <a:t>Historical records are flawed and too short</a:t>
            </a:r>
            <a:endParaRPr lang="en-US" altLang="en-US" dirty="0">
              <a:solidFill>
                <a:schemeClr val="tx1">
                  <a:lumMod val="75000"/>
                  <a:lumOff val="25000"/>
                </a:schemeClr>
              </a:solidFill>
            </a:endParaRPr>
          </a:p>
          <a:p>
            <a:pPr marL="342265" indent="-342265"/>
            <a:r>
              <a:rPr lang="en-US" dirty="0">
                <a:solidFill>
                  <a:schemeClr val="tx1">
                    <a:lumMod val="75000"/>
                    <a:lumOff val="25000"/>
                  </a:schemeClr>
                </a:solidFill>
              </a:rPr>
              <a:t>Moreover, </a:t>
            </a:r>
            <a:r>
              <a:rPr lang="en-US" b="1" dirty="0">
                <a:solidFill>
                  <a:schemeClr val="tx1">
                    <a:lumMod val="75000"/>
                    <a:lumOff val="25000"/>
                  </a:schemeClr>
                </a:solidFill>
              </a:rPr>
              <a:t>the past 50-150 years is a poor guide to the 	present owing to climate change that </a:t>
            </a:r>
            <a:r>
              <a:rPr lang="en-US" b="1" i="1" dirty="0">
                <a:solidFill>
                  <a:schemeClr val="tx1">
                    <a:lumMod val="75000"/>
                    <a:lumOff val="25000"/>
                  </a:schemeClr>
                </a:solidFill>
              </a:rPr>
              <a:t>has already 	occurred </a:t>
            </a:r>
          </a:p>
          <a:p>
            <a:pPr marL="342265" indent="-342265"/>
            <a:r>
              <a:rPr lang="en-US" altLang="en-US" dirty="0">
                <a:solidFill>
                  <a:schemeClr val="tx1">
                    <a:lumMod val="75000"/>
                    <a:lumOff val="25000"/>
                  </a:schemeClr>
                </a:solidFill>
              </a:rPr>
              <a:t>We need to bring physical modeling to bear on the problem of 	climate risk</a:t>
            </a:r>
          </a:p>
          <a:p>
            <a:pPr marL="342265" indent="-342265"/>
            <a:r>
              <a:rPr lang="en-US" altLang="en-US" dirty="0">
                <a:solidFill>
                  <a:schemeClr val="tx1">
                    <a:lumMod val="75000"/>
                    <a:lumOff val="25000"/>
                  </a:schemeClr>
                </a:solidFill>
              </a:rPr>
              <a:t>We also need to </a:t>
            </a:r>
            <a:r>
              <a:rPr lang="en-US" altLang="en-US" i="1" dirty="0">
                <a:solidFill>
                  <a:schemeClr val="tx1">
                    <a:lumMod val="75000"/>
                    <a:lumOff val="25000"/>
                  </a:schemeClr>
                </a:solidFill>
              </a:rPr>
              <a:t>quantify</a:t>
            </a:r>
            <a:r>
              <a:rPr lang="en-US" altLang="en-US" dirty="0">
                <a:solidFill>
                  <a:schemeClr val="tx1">
                    <a:lumMod val="75000"/>
                    <a:lumOff val="25000"/>
                  </a:schemeClr>
                </a:solidFill>
              </a:rPr>
              <a:t> uncertainties in climate risk 	assessment</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4</a:t>
            </a:fld>
            <a:endParaRPr lang="en-US" altLang="en-US" dirty="0"/>
          </a:p>
        </p:txBody>
      </p:sp>
      <p:pic>
        <p:nvPicPr>
          <p:cNvPr id="7" name="Picture 6">
            <a:extLst>
              <a:ext uri="{FF2B5EF4-FFF2-40B4-BE49-F238E27FC236}">
                <a16:creationId xmlns:a16="http://schemas.microsoft.com/office/drawing/2014/main" id="{6D40A925-6E40-A6EB-FF79-D50F3946CA91}"/>
              </a:ext>
            </a:extLst>
          </p:cNvPr>
          <p:cNvPicPr>
            <a:picLocks noChangeAspect="1"/>
          </p:cNvPicPr>
          <p:nvPr/>
        </p:nvPicPr>
        <p:blipFill>
          <a:blip r:embed="rId4"/>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34383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Technical Objectives</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solidFill>
                  <a:schemeClr val="tx1">
                    <a:lumMod val="75000"/>
                    <a:lumOff val="25000"/>
                  </a:schemeClr>
                </a:solidFill>
              </a:rPr>
              <a:t>Provide </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quantitative estimates of tropical cyclone-related risks 	from wind and flooding for any list of DoD installation 	locations for the current and for future projected climates 	and sea levels. Also provide uncertainty measures. </a:t>
            </a:r>
            <a:endParaRPr lang="en-US" altLang="en-US" dirty="0">
              <a:solidFill>
                <a:schemeClr val="tx1">
                  <a:lumMod val="75000"/>
                  <a:lumOff val="25000"/>
                </a:schemeClr>
              </a:solidFill>
            </a:endParaRPr>
          </a:p>
          <a:p>
            <a:pPr marL="342265" indent="-342265"/>
            <a:r>
              <a:rPr lang="en-US" altLang="en-US" dirty="0">
                <a:solidFill>
                  <a:schemeClr val="tx1">
                    <a:lumMod val="75000"/>
                    <a:lumOff val="25000"/>
                  </a:schemeClr>
                </a:solidFill>
              </a:rPr>
              <a:t>Risk estimates for return periods long enough </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for DoD 	installation engineers to make robust estimates of 	average annual loss (AAL)</a:t>
            </a:r>
            <a:endParaRPr lang="en-US" altLang="en-US" dirty="0">
              <a:solidFill>
                <a:schemeClr val="tx1">
                  <a:lumMod val="75000"/>
                  <a:lumOff val="25000"/>
                </a:schemeClr>
              </a:solidFill>
            </a:endParaRPr>
          </a:p>
          <a:p>
            <a:pPr marL="342265" indent="-342265"/>
            <a:r>
              <a:rPr lang="en-US" dirty="0">
                <a:solidFill>
                  <a:schemeClr val="tx1">
                    <a:lumMod val="75000"/>
                    <a:lumOff val="25000"/>
                  </a:schemeClr>
                </a:solidFill>
                <a:latin typeface="Arial" panose="020B0604020202020204" pitchFamily="34" charset="0"/>
                <a:ea typeface="Calibri" panose="020F0502020204030204" pitchFamily="34" charset="0"/>
              </a:rPr>
              <a:t>W</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ill include the effects of climate change, sea-level rise, and 	natural climate oscillations such as El Niño/La Niña</a:t>
            </a:r>
            <a:endParaRPr lang="en-US" altLang="en-US" dirty="0">
              <a:solidFill>
                <a:schemeClr val="tx1">
                  <a:lumMod val="75000"/>
                  <a:lumOff val="25000"/>
                </a:schemeClr>
              </a:solidFill>
            </a:endParaRPr>
          </a:p>
          <a:p>
            <a:pPr marL="342265" indent="-342265"/>
            <a:r>
              <a:rPr lang="en-US" altLang="en-US" dirty="0">
                <a:solidFill>
                  <a:schemeClr val="tx1">
                    <a:lumMod val="75000"/>
                    <a:lumOff val="25000"/>
                  </a:schemeClr>
                </a:solidFill>
              </a:rPr>
              <a:t>Our risk data </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would be transferred to “installation planners and 	engineers assessing coastal risks to existing facilities or 	making future infrastructure investment decisions”</a:t>
            </a:r>
            <a:endParaRPr lang="en-US" altLang="en-US" dirty="0">
              <a:solidFill>
                <a:schemeClr val="tx1">
                  <a:lumMod val="75000"/>
                  <a:lumOff val="25000"/>
                </a:schemeClr>
              </a:solidFill>
            </a:endParaRPr>
          </a:p>
          <a:p>
            <a:pPr marL="0" indent="0">
              <a:buNone/>
            </a:pPr>
            <a:endParaRPr lang="en-US" altLang="en-US" dirty="0"/>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5</a:t>
            </a:fld>
            <a:endParaRPr lang="en-US" altLang="en-US" dirty="0"/>
          </a:p>
        </p:txBody>
      </p:sp>
      <p:pic>
        <p:nvPicPr>
          <p:cNvPr id="4" name="Picture 3">
            <a:extLst>
              <a:ext uri="{FF2B5EF4-FFF2-40B4-BE49-F238E27FC236}">
                <a16:creationId xmlns:a16="http://schemas.microsoft.com/office/drawing/2014/main" id="{EBAABF03-5DE7-AD84-05C8-4169251D541C}"/>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15800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Technology/Methodology Description</a:t>
            </a:r>
          </a:p>
        </p:txBody>
      </p:sp>
      <p:sp>
        <p:nvSpPr>
          <p:cNvPr id="14339" name="Rectangle 3"/>
          <p:cNvSpPr>
            <a:spLocks noGrp="1" noChangeArrowheads="1"/>
          </p:cNvSpPr>
          <p:nvPr>
            <p:ph idx="1"/>
          </p:nvPr>
        </p:nvSpPr>
        <p:spPr>
          <a:xfrm>
            <a:off x="1662742" y="1693877"/>
            <a:ext cx="6915150" cy="4712673"/>
          </a:xfrm>
        </p:spPr>
        <p:txBody>
          <a:bodyPr lIns="91440" tIns="45720" rIns="91440" bIns="45720" anchor="t"/>
          <a:lstStyle/>
          <a:p>
            <a:pPr marL="342265" indent="-342265"/>
            <a:r>
              <a:rPr lang="en-US" dirty="0">
                <a:solidFill>
                  <a:schemeClr val="tx1">
                    <a:lumMod val="75000"/>
                    <a:lumOff val="25000"/>
                  </a:schemeClr>
                </a:solidFill>
              </a:rPr>
              <a:t>Reliable, global records of coarse-scale climate are robust 	and widely available, though their representation of 	hurricanes is poor</a:t>
            </a:r>
            <a:endParaRPr lang="en-US" altLang="en-US" dirty="0">
              <a:solidFill>
                <a:schemeClr val="tx1">
                  <a:lumMod val="75000"/>
                  <a:lumOff val="25000"/>
                </a:schemeClr>
              </a:solidFill>
            </a:endParaRPr>
          </a:p>
          <a:p>
            <a:pPr marL="342265" indent="-342265"/>
            <a:r>
              <a:rPr lang="en-US" altLang="en-US" dirty="0">
                <a:solidFill>
                  <a:schemeClr val="tx1">
                    <a:lumMod val="75000"/>
                    <a:lumOff val="25000"/>
                  </a:schemeClr>
                </a:solidFill>
              </a:rPr>
              <a:t>Use such global records to generate potentially unlimited 	time series of hurricane-relevant coarse-scale climate 	variables </a:t>
            </a:r>
          </a:p>
          <a:p>
            <a:pPr marL="342265" indent="-342265"/>
            <a:r>
              <a:rPr lang="en-US" dirty="0">
                <a:solidFill>
                  <a:schemeClr val="tx1">
                    <a:lumMod val="75000"/>
                    <a:lumOff val="25000"/>
                  </a:schemeClr>
                </a:solidFill>
              </a:rPr>
              <a:t>Use these time series to drive specialized, very high 	resolution </a:t>
            </a:r>
            <a:r>
              <a:rPr lang="en-US" i="1" dirty="0">
                <a:solidFill>
                  <a:schemeClr val="tx1">
                    <a:lumMod val="75000"/>
                    <a:lumOff val="25000"/>
                  </a:schemeClr>
                </a:solidFill>
              </a:rPr>
              <a:t>physical hurricane track, intensity, and 	rainfall models</a:t>
            </a:r>
            <a:endParaRPr lang="en-US" altLang="en-US" dirty="0">
              <a:solidFill>
                <a:schemeClr val="tx1">
                  <a:lumMod val="75000"/>
                  <a:lumOff val="25000"/>
                </a:schemeClr>
              </a:solidFill>
            </a:endParaRPr>
          </a:p>
          <a:p>
            <a:pPr marL="342265" indent="-342265"/>
            <a:r>
              <a:rPr lang="en-US" altLang="en-US" dirty="0">
                <a:solidFill>
                  <a:schemeClr val="tx1">
                    <a:lumMod val="75000"/>
                    <a:lumOff val="25000"/>
                  </a:schemeClr>
                </a:solidFill>
              </a:rPr>
              <a:t>Drive inland flood and coastal surge models with these 	synthetic hurricanes</a:t>
            </a:r>
          </a:p>
          <a:p>
            <a:pPr marL="342265" indent="-342265"/>
            <a:r>
              <a:rPr lang="en-US" dirty="0">
                <a:solidFill>
                  <a:schemeClr val="tx1">
                    <a:lumMod val="75000"/>
                    <a:lumOff val="25000"/>
                  </a:schemeClr>
                </a:solidFill>
              </a:rPr>
              <a:t>Extensively evaluate the results against historical hurricane 	data</a:t>
            </a:r>
          </a:p>
          <a:p>
            <a:pPr marL="342265" indent="-342265"/>
            <a:r>
              <a:rPr lang="en-US" dirty="0">
                <a:solidFill>
                  <a:schemeClr val="tx1">
                    <a:lumMod val="75000"/>
                    <a:lumOff val="25000"/>
                  </a:schemeClr>
                </a:solidFill>
              </a:rPr>
              <a:t>Exact same method can be applied to output of climate 	models</a:t>
            </a:r>
            <a:endParaRPr lang="en-US" altLang="en-US" dirty="0">
              <a:solidFill>
                <a:schemeClr val="tx1">
                  <a:lumMod val="75000"/>
                  <a:lumOff val="25000"/>
                </a:schemeClr>
              </a:solidFill>
            </a:endParaRP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6</a:t>
            </a:fld>
            <a:endParaRPr lang="en-US" altLang="en-US" dirty="0"/>
          </a:p>
        </p:txBody>
      </p:sp>
      <p:pic>
        <p:nvPicPr>
          <p:cNvPr id="5" name="Picture 4">
            <a:extLst>
              <a:ext uri="{FF2B5EF4-FFF2-40B4-BE49-F238E27FC236}">
                <a16:creationId xmlns:a16="http://schemas.microsoft.com/office/drawing/2014/main" id="{3D90DCA1-54C7-5C0B-BAB5-B38B79B699C7}"/>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23554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14500" y="510800"/>
            <a:ext cx="6915150" cy="912962"/>
          </a:xfrm>
        </p:spPr>
        <p:txBody>
          <a:bodyPr/>
          <a:lstStyle/>
          <a:p>
            <a:r>
              <a:rPr lang="en-US" altLang="en-US" dirty="0"/>
              <a:t>Technology/Methodology Description (continued)</a:t>
            </a: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7</a:t>
            </a:fld>
            <a:endParaRPr lang="en-US" altLang="en-US" dirty="0"/>
          </a:p>
        </p:txBody>
      </p:sp>
      <p:pic>
        <p:nvPicPr>
          <p:cNvPr id="5" name="Picture 4">
            <a:extLst>
              <a:ext uri="{FF2B5EF4-FFF2-40B4-BE49-F238E27FC236}">
                <a16:creationId xmlns:a16="http://schemas.microsoft.com/office/drawing/2014/main" id="{3D90DCA1-54C7-5C0B-BAB5-B38B79B699C7}"/>
              </a:ext>
            </a:extLst>
          </p:cNvPr>
          <p:cNvPicPr>
            <a:picLocks noChangeAspect="1"/>
          </p:cNvPicPr>
          <p:nvPr/>
        </p:nvPicPr>
        <p:blipFill>
          <a:blip r:embed="rId3"/>
          <a:stretch>
            <a:fillRect/>
          </a:stretch>
        </p:blipFill>
        <p:spPr>
          <a:xfrm>
            <a:off x="7669853" y="346042"/>
            <a:ext cx="1246558" cy="679515"/>
          </a:xfrm>
          <a:prstGeom prst="rect">
            <a:avLst/>
          </a:prstGeom>
        </p:spPr>
      </p:pic>
      <p:pic>
        <p:nvPicPr>
          <p:cNvPr id="6" name="Picture 5">
            <a:extLst>
              <a:ext uri="{FF2B5EF4-FFF2-40B4-BE49-F238E27FC236}">
                <a16:creationId xmlns:a16="http://schemas.microsoft.com/office/drawing/2014/main" id="{DE630204-A7BE-6C25-0579-E45095D2FCDC}"/>
              </a:ext>
            </a:extLst>
          </p:cNvPr>
          <p:cNvPicPr>
            <a:picLocks noChangeAspect="1"/>
          </p:cNvPicPr>
          <p:nvPr/>
        </p:nvPicPr>
        <p:blipFill>
          <a:blip r:embed="rId4"/>
          <a:stretch>
            <a:fillRect/>
          </a:stretch>
        </p:blipFill>
        <p:spPr>
          <a:xfrm>
            <a:off x="4612257" y="1190315"/>
            <a:ext cx="4242691" cy="2860959"/>
          </a:xfrm>
          <a:prstGeom prst="rect">
            <a:avLst/>
          </a:prstGeom>
        </p:spPr>
      </p:pic>
      <p:sp>
        <p:nvSpPr>
          <p:cNvPr id="8" name="TextBox 7">
            <a:extLst>
              <a:ext uri="{FF2B5EF4-FFF2-40B4-BE49-F238E27FC236}">
                <a16:creationId xmlns:a16="http://schemas.microsoft.com/office/drawing/2014/main" id="{B6B47D98-F3EB-66CE-5A32-FBC835444D25}"/>
              </a:ext>
            </a:extLst>
          </p:cNvPr>
          <p:cNvSpPr txBox="1"/>
          <p:nvPr/>
        </p:nvSpPr>
        <p:spPr>
          <a:xfrm>
            <a:off x="1567851" y="1726092"/>
            <a:ext cx="2856781" cy="1323439"/>
          </a:xfrm>
          <a:prstGeom prst="rect">
            <a:avLst/>
          </a:prstGeom>
          <a:noFill/>
        </p:spPr>
        <p:txBody>
          <a:bodyPr wrap="square">
            <a:spAutoFit/>
          </a:bodyPr>
          <a:lstStyle/>
          <a:p>
            <a:pPr algn="ctr"/>
            <a:r>
              <a:rPr lang="en-US" sz="1600" dirty="0">
                <a:latin typeface="Rockwell" panose="020B0602020104020603"/>
              </a:rPr>
              <a:t>Example:</a:t>
            </a:r>
          </a:p>
          <a:p>
            <a:pPr algn="ctr"/>
            <a:r>
              <a:rPr lang="en-US" sz="1600" dirty="0">
                <a:latin typeface="Rockwell" panose="020B0602020104020603"/>
              </a:rPr>
              <a:t>Top 100 out of 2000 synthetic TCs Affecting Kyoto, 1981-2000. Historical tracks overlaid in magenta</a:t>
            </a:r>
          </a:p>
        </p:txBody>
      </p:sp>
      <p:pic>
        <p:nvPicPr>
          <p:cNvPr id="9" name="Picture 8">
            <a:extLst>
              <a:ext uri="{FF2B5EF4-FFF2-40B4-BE49-F238E27FC236}">
                <a16:creationId xmlns:a16="http://schemas.microsoft.com/office/drawing/2014/main" id="{8B72B708-B4E4-E939-10C9-BB5E46AB2E7F}"/>
              </a:ext>
            </a:extLst>
          </p:cNvPr>
          <p:cNvPicPr>
            <a:picLocks noChangeAspect="1"/>
          </p:cNvPicPr>
          <p:nvPr/>
        </p:nvPicPr>
        <p:blipFill>
          <a:blip r:embed="rId5"/>
          <a:stretch>
            <a:fillRect/>
          </a:stretch>
        </p:blipFill>
        <p:spPr>
          <a:xfrm>
            <a:off x="4819290" y="3916782"/>
            <a:ext cx="3810359" cy="2856235"/>
          </a:xfrm>
          <a:prstGeom prst="rect">
            <a:avLst/>
          </a:prstGeom>
        </p:spPr>
      </p:pic>
      <p:sp>
        <p:nvSpPr>
          <p:cNvPr id="10" name="TextBox 9">
            <a:extLst>
              <a:ext uri="{FF2B5EF4-FFF2-40B4-BE49-F238E27FC236}">
                <a16:creationId xmlns:a16="http://schemas.microsoft.com/office/drawing/2014/main" id="{E62F37C9-8BBD-B648-40CE-D24BB4187D8D}"/>
              </a:ext>
            </a:extLst>
          </p:cNvPr>
          <p:cNvSpPr txBox="1"/>
          <p:nvPr/>
        </p:nvSpPr>
        <p:spPr>
          <a:xfrm>
            <a:off x="1777042" y="5083834"/>
            <a:ext cx="2438400" cy="830997"/>
          </a:xfrm>
          <a:prstGeom prst="rect">
            <a:avLst/>
          </a:prstGeom>
          <a:noFill/>
        </p:spPr>
        <p:txBody>
          <a:bodyPr wrap="square" rtlCol="0">
            <a:spAutoFit/>
          </a:bodyPr>
          <a:lstStyle/>
          <a:p>
            <a:pPr algn="ctr"/>
            <a:r>
              <a:rPr lang="en-US" sz="1600" dirty="0">
                <a:latin typeface="Rockwell" panose="020B0602020104020603"/>
              </a:rPr>
              <a:t>Captures full range of observed hurricane intensities</a:t>
            </a:r>
          </a:p>
        </p:txBody>
      </p:sp>
      <p:sp>
        <p:nvSpPr>
          <p:cNvPr id="11" name="TextBox 10">
            <a:extLst>
              <a:ext uri="{FF2B5EF4-FFF2-40B4-BE49-F238E27FC236}">
                <a16:creationId xmlns:a16="http://schemas.microsoft.com/office/drawing/2014/main" id="{9B8F46D0-65E0-B2A8-BFAD-6B606722B9A5}"/>
              </a:ext>
            </a:extLst>
          </p:cNvPr>
          <p:cNvSpPr txBox="1"/>
          <p:nvPr/>
        </p:nvSpPr>
        <p:spPr>
          <a:xfrm>
            <a:off x="6607833" y="5083834"/>
            <a:ext cx="1639019" cy="553998"/>
          </a:xfrm>
          <a:prstGeom prst="rect">
            <a:avLst/>
          </a:prstGeom>
          <a:noFill/>
        </p:spPr>
        <p:txBody>
          <a:bodyPr wrap="square" rtlCol="0">
            <a:spAutoFit/>
          </a:bodyPr>
          <a:lstStyle/>
          <a:p>
            <a:pPr algn="l"/>
            <a:r>
              <a:rPr lang="en-US" sz="1000" dirty="0">
                <a:solidFill>
                  <a:srgbClr val="0645AD"/>
                </a:solidFill>
                <a:latin typeface="Trebuchet MS" panose="020B0703020202090204" pitchFamily="34" charset="0"/>
              </a:rPr>
              <a:t>Blue:   Historical</a:t>
            </a:r>
          </a:p>
          <a:p>
            <a:pPr algn="l"/>
            <a:r>
              <a:rPr lang="en-US" sz="1000" dirty="0">
                <a:solidFill>
                  <a:srgbClr val="C00000"/>
                </a:solidFill>
                <a:latin typeface="Trebuchet MS" panose="020B0703020202090204" pitchFamily="34" charset="0"/>
              </a:rPr>
              <a:t>Red:    Synthetic</a:t>
            </a:r>
          </a:p>
          <a:p>
            <a:pPr algn="l"/>
            <a:r>
              <a:rPr lang="en-US" sz="1000" dirty="0">
                <a:solidFill>
                  <a:srgbClr val="00B050"/>
                </a:solidFill>
                <a:latin typeface="Trebuchet MS" panose="020B0703020202090204" pitchFamily="34" charset="0"/>
              </a:rPr>
              <a:t>Green: Sampling error </a:t>
            </a:r>
          </a:p>
        </p:txBody>
      </p:sp>
    </p:spTree>
    <p:extLst>
      <p:ext uri="{BB962C8B-B14F-4D97-AF65-F5344CB8AC3E}">
        <p14:creationId xmlns:p14="http://schemas.microsoft.com/office/powerpoint/2010/main" val="33768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Technology/Methodology Maturity</a:t>
            </a:r>
          </a:p>
        </p:txBody>
      </p:sp>
      <p:sp>
        <p:nvSpPr>
          <p:cNvPr id="14339" name="Rectangle 3"/>
          <p:cNvSpPr>
            <a:spLocks noGrp="1" noChangeArrowheads="1"/>
          </p:cNvSpPr>
          <p:nvPr>
            <p:ph idx="1"/>
          </p:nvPr>
        </p:nvSpPr>
        <p:spPr/>
        <p:txBody>
          <a:bodyPr lIns="91440" tIns="45720" rIns="91440" bIns="45720" anchor="t"/>
          <a:lstStyle/>
          <a:p>
            <a:pPr marL="342265" indent="-342265"/>
            <a:r>
              <a:rPr lang="en-US" altLang="en-US" dirty="0">
                <a:solidFill>
                  <a:schemeClr val="tx1">
                    <a:lumMod val="75000"/>
                    <a:lumOff val="25000"/>
                  </a:schemeClr>
                </a:solidFill>
              </a:rPr>
              <a:t>Technique was developed 18 years ago and refined since then</a:t>
            </a:r>
          </a:p>
          <a:p>
            <a:pPr marL="342265" indent="-342265"/>
            <a:r>
              <a:rPr lang="en-US" altLang="en-US" dirty="0">
                <a:solidFill>
                  <a:schemeClr val="tx1">
                    <a:lumMod val="75000"/>
                    <a:lumOff val="25000"/>
                  </a:schemeClr>
                </a:solidFill>
              </a:rPr>
              <a:t>Used in more than 70 peer-reviewed publications </a:t>
            </a:r>
          </a:p>
          <a:p>
            <a:pPr marL="342265" indent="-342265"/>
            <a:r>
              <a:rPr lang="en-US" altLang="en-US" dirty="0">
                <a:solidFill>
                  <a:schemeClr val="tx1">
                    <a:lumMod val="75000"/>
                    <a:lumOff val="25000"/>
                  </a:schemeClr>
                </a:solidFill>
              </a:rPr>
              <a:t>Basis of </a:t>
            </a:r>
            <a:r>
              <a:rPr lang="en-US" altLang="en-US" i="1" dirty="0">
                <a:solidFill>
                  <a:schemeClr val="tx1">
                    <a:lumMod val="75000"/>
                    <a:lumOff val="25000"/>
                  </a:schemeClr>
                </a:solidFill>
              </a:rPr>
              <a:t>First Street Foundation’s</a:t>
            </a:r>
            <a:r>
              <a:rPr lang="en-US" altLang="en-US" dirty="0">
                <a:solidFill>
                  <a:schemeClr val="tx1">
                    <a:lumMod val="75000"/>
                    <a:lumOff val="25000"/>
                  </a:schemeClr>
                </a:solidFill>
              </a:rPr>
              <a:t> hurricane-related risks</a:t>
            </a:r>
          </a:p>
          <a:p>
            <a:pPr marL="342265" indent="-342265"/>
            <a:r>
              <a:rPr lang="en-US" altLang="en-US" dirty="0">
                <a:solidFill>
                  <a:schemeClr val="tx1">
                    <a:lumMod val="75000"/>
                    <a:lumOff val="25000"/>
                  </a:schemeClr>
                </a:solidFill>
              </a:rPr>
              <a:t>We have more than 25 clients, including :</a:t>
            </a:r>
          </a:p>
          <a:p>
            <a:pPr marL="644676" lvl="1" indent="-342265"/>
            <a:r>
              <a:rPr lang="en-US" altLang="en-US" dirty="0">
                <a:solidFill>
                  <a:schemeClr val="tx1">
                    <a:lumMod val="75000"/>
                    <a:lumOff val="25000"/>
                  </a:schemeClr>
                </a:solidFill>
              </a:rPr>
              <a:t>The World Bank</a:t>
            </a:r>
          </a:p>
          <a:p>
            <a:pPr marL="644676" lvl="1" indent="-342265"/>
            <a:r>
              <a:rPr lang="en-US" altLang="en-US" dirty="0">
                <a:solidFill>
                  <a:schemeClr val="tx1">
                    <a:lumMod val="75000"/>
                    <a:lumOff val="25000"/>
                  </a:schemeClr>
                </a:solidFill>
              </a:rPr>
              <a:t>Environmental Protection Agency</a:t>
            </a:r>
          </a:p>
          <a:p>
            <a:pPr marL="644676" lvl="1" indent="-342265"/>
            <a:r>
              <a:rPr lang="en-US" altLang="en-US" dirty="0">
                <a:solidFill>
                  <a:schemeClr val="tx1">
                    <a:lumMod val="75000"/>
                    <a:lumOff val="25000"/>
                  </a:schemeClr>
                </a:solidFill>
              </a:rPr>
              <a:t>British Petroleum</a:t>
            </a:r>
          </a:p>
          <a:p>
            <a:pPr marL="644676" lvl="1" indent="-342265"/>
            <a:r>
              <a:rPr lang="en-US" altLang="en-US" dirty="0">
                <a:solidFill>
                  <a:schemeClr val="tx1">
                    <a:lumMod val="75000"/>
                    <a:lumOff val="25000"/>
                  </a:schemeClr>
                </a:solidFill>
              </a:rPr>
              <a:t>AIG</a:t>
            </a:r>
          </a:p>
          <a:p>
            <a:pPr marL="644676" lvl="1" indent="-342265"/>
            <a:r>
              <a:rPr lang="en-US" altLang="en-US" dirty="0">
                <a:solidFill>
                  <a:schemeClr val="tx1">
                    <a:lumMod val="75000"/>
                    <a:lumOff val="25000"/>
                  </a:schemeClr>
                </a:solidFill>
              </a:rPr>
              <a:t>Korea Electric Power Company (KEPCO)</a:t>
            </a:r>
          </a:p>
          <a:p>
            <a:pPr marL="644676" lvl="1" indent="-342265"/>
            <a:r>
              <a:rPr lang="en-US" altLang="en-US" dirty="0">
                <a:solidFill>
                  <a:schemeClr val="tx1">
                    <a:lumMod val="75000"/>
                    <a:lumOff val="25000"/>
                  </a:schemeClr>
                </a:solidFill>
              </a:rPr>
              <a:t>Massachusetts State Attorney General’s Office</a:t>
            </a:r>
          </a:p>
          <a:p>
            <a:pPr marL="342265" indent="-342265"/>
            <a:endParaRPr lang="en-US" altLang="en-US" dirty="0"/>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8</a:t>
            </a:fld>
            <a:endParaRPr lang="en-US" altLang="en-US" dirty="0"/>
          </a:p>
        </p:txBody>
      </p:sp>
      <p:pic>
        <p:nvPicPr>
          <p:cNvPr id="5" name="Picture 4">
            <a:extLst>
              <a:ext uri="{FF2B5EF4-FFF2-40B4-BE49-F238E27FC236}">
                <a16:creationId xmlns:a16="http://schemas.microsoft.com/office/drawing/2014/main" id="{E7AD0932-DEDF-32A3-426A-49B7B839279D}"/>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8691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3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3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3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14500" y="377857"/>
            <a:ext cx="6915150" cy="1295400"/>
          </a:xfrm>
        </p:spPr>
        <p:txBody>
          <a:bodyPr/>
          <a:lstStyle/>
          <a:p>
            <a:r>
              <a:rPr lang="en-US" altLang="en-US" dirty="0"/>
              <a:t>Technical Approach: Overview</a:t>
            </a:r>
          </a:p>
        </p:txBody>
      </p:sp>
      <p:sp>
        <p:nvSpPr>
          <p:cNvPr id="14339" name="Rectangle 3"/>
          <p:cNvSpPr>
            <a:spLocks noGrp="1" noChangeArrowheads="1"/>
          </p:cNvSpPr>
          <p:nvPr>
            <p:ph idx="1"/>
          </p:nvPr>
        </p:nvSpPr>
        <p:spPr>
          <a:xfrm>
            <a:off x="1599481" y="1482304"/>
            <a:ext cx="7417998" cy="4883989"/>
          </a:xfrm>
        </p:spPr>
        <p:txBody>
          <a:bodyPr lIns="91440" tIns="45720" rIns="91440" bIns="45720" anchor="t"/>
          <a:lstStyle/>
          <a:p>
            <a:pPr marL="342265" indent="-342265"/>
            <a:r>
              <a:rPr lang="en-US" sz="1600" dirty="0">
                <a:solidFill>
                  <a:schemeClr val="tx1">
                    <a:lumMod val="75000"/>
                    <a:lumOff val="25000"/>
                  </a:schemeClr>
                </a:solidFill>
                <a:latin typeface="Arial" panose="020B0604020202020204" pitchFamily="34" charset="0"/>
                <a:ea typeface="Calibri" panose="020F0502020204030204" pitchFamily="34" charset="0"/>
              </a:rPr>
              <a:t>P</a:t>
            </a:r>
            <a:r>
              <a:rPr lang="en-US" sz="1600" dirty="0">
                <a:solidFill>
                  <a:schemeClr val="tx1">
                    <a:lumMod val="75000"/>
                    <a:lumOff val="25000"/>
                  </a:schemeClr>
                </a:solidFill>
                <a:effectLst/>
                <a:latin typeface="Arial" panose="020B0604020202020204" pitchFamily="34" charset="0"/>
                <a:ea typeface="Calibri" panose="020F0502020204030204" pitchFamily="34" charset="0"/>
              </a:rPr>
              <a:t>roduce detailed, quantitative estimates of present and future tropical cyclone risks to a specified set of DoD bases</a:t>
            </a:r>
          </a:p>
          <a:p>
            <a:pPr marL="342265" indent="-342265"/>
            <a:r>
              <a:rPr lang="en-US" altLang="en-US" sz="1600" dirty="0">
                <a:solidFill>
                  <a:srgbClr val="C00000"/>
                </a:solidFill>
              </a:rPr>
              <a:t>[PLAN]: 1 slide - (I have just listed the 5 tasks below…Jim you can put these in flow chart form)</a:t>
            </a:r>
          </a:p>
          <a:p>
            <a:pPr marL="342265" indent="-342265"/>
            <a:r>
              <a:rPr lang="en-US" sz="1600" dirty="0">
                <a:solidFill>
                  <a:schemeClr val="tx1">
                    <a:lumMod val="75000"/>
                    <a:lumOff val="25000"/>
                  </a:schemeClr>
                </a:solidFill>
                <a:effectLst/>
                <a:latin typeface="Arial" panose="020B0604020202020204" pitchFamily="34" charset="0"/>
                <a:ea typeface="Calibri" panose="020F0502020204030204" pitchFamily="34" charset="0"/>
              </a:rPr>
              <a:t>Establish two sites/bases for initial technology deployment – one site for 	wind, storm surge, and riverine flooding demonstration, and a second 	for wind and storm surge. </a:t>
            </a:r>
            <a:endParaRPr lang="en-US" altLang="en-US" sz="1600" dirty="0">
              <a:solidFill>
                <a:schemeClr val="tx1">
                  <a:lumMod val="75000"/>
                  <a:lumOff val="25000"/>
                </a:schemeClr>
              </a:solidFill>
            </a:endParaRPr>
          </a:p>
          <a:p>
            <a:pPr marL="342265" indent="-342265"/>
            <a:r>
              <a:rPr lang="en-US" sz="1600" dirty="0">
                <a:solidFill>
                  <a:schemeClr val="tx1">
                    <a:lumMod val="75000"/>
                    <a:lumOff val="25000"/>
                  </a:schemeClr>
                </a:solidFill>
                <a:effectLst/>
                <a:latin typeface="Arial" panose="020B0604020202020204" pitchFamily="34" charset="0"/>
                <a:ea typeface="Calibri" panose="020F0502020204030204" pitchFamily="34" charset="0"/>
              </a:rPr>
              <a:t>Downscale hurricanes from re-analyses for an historical period (</a:t>
            </a:r>
            <a:r>
              <a:rPr lang="en-US" sz="1600" dirty="0" err="1">
                <a:solidFill>
                  <a:schemeClr val="tx1">
                    <a:lumMod val="75000"/>
                    <a:lumOff val="25000"/>
                  </a:schemeClr>
                </a:solidFill>
                <a:effectLst/>
                <a:latin typeface="Arial" panose="020B0604020202020204" pitchFamily="34" charset="0"/>
                <a:ea typeface="Calibri" panose="020F0502020204030204" pitchFamily="34" charset="0"/>
              </a:rPr>
              <a:t>e.g</a:t>
            </a:r>
            <a:r>
              <a:rPr lang="en-US" sz="1600" dirty="0">
                <a:solidFill>
                  <a:schemeClr val="tx1">
                    <a:lumMod val="75000"/>
                    <a:lumOff val="25000"/>
                  </a:schemeClr>
                </a:solidFill>
                <a:effectLst/>
                <a:latin typeface="Arial" panose="020B0604020202020204" pitchFamily="34" charset="0"/>
                <a:ea typeface="Calibri" panose="020F0502020204030204" pitchFamily="34" charset="0"/>
              </a:rPr>
              <a:t> 1985-	2014, for a comparison to climate models). Wind speeds and surge 	levels will then be calibrated against historical data</a:t>
            </a:r>
            <a:endParaRPr lang="en-US" altLang="en-US" sz="1600" dirty="0">
              <a:solidFill>
                <a:schemeClr val="tx1">
                  <a:lumMod val="75000"/>
                  <a:lumOff val="25000"/>
                </a:schemeClr>
              </a:solidFill>
            </a:endParaRPr>
          </a:p>
          <a:p>
            <a:pPr marL="0" marR="0">
              <a:spcBef>
                <a:spcPts val="0"/>
              </a:spcBef>
              <a:spcAft>
                <a:spcPts val="800"/>
              </a:spcAft>
            </a:pPr>
            <a:r>
              <a:rPr lang="en-US" sz="1600" dirty="0">
                <a:solidFill>
                  <a:schemeClr val="tx1">
                    <a:lumMod val="75000"/>
                    <a:lumOff val="25000"/>
                  </a:schemeClr>
                </a:solidFill>
                <a:effectLst/>
                <a:latin typeface="Arial" panose="020B0604020202020204" pitchFamily="34" charset="0"/>
                <a:ea typeface="Calibri" panose="020F0502020204030204" pitchFamily="34" charset="0"/>
              </a:rPr>
              <a:t>Downscale eight global climate models from the CMIP6 archive for an 	historical period, for calibration, and a future period, in accord 	with ESTCP guidance. Apply surge and inland flood models</a:t>
            </a:r>
          </a:p>
          <a:p>
            <a:pPr marL="342265" indent="-342265"/>
            <a:r>
              <a:rPr lang="en-US" sz="1600" dirty="0">
                <a:solidFill>
                  <a:schemeClr val="tx1">
                    <a:lumMod val="75000"/>
                    <a:lumOff val="25000"/>
                  </a:schemeClr>
                </a:solidFill>
                <a:effectLst/>
                <a:latin typeface="Arial" panose="020B0604020202020204" pitchFamily="34" charset="0"/>
                <a:ea typeface="Calibri" panose="020F0502020204030204" pitchFamily="34" charset="0"/>
              </a:rPr>
              <a:t>Present results and software to ESTCP and to the base engineers and 	planners at the two sites</a:t>
            </a:r>
            <a:endParaRPr lang="en-US" altLang="en-US" sz="1600" dirty="0">
              <a:solidFill>
                <a:schemeClr val="tx1">
                  <a:lumMod val="75000"/>
                  <a:lumOff val="25000"/>
                </a:schemeClr>
              </a:solidFill>
            </a:endParaRPr>
          </a:p>
          <a:p>
            <a:pPr marL="342265" indent="-342265"/>
            <a:r>
              <a:rPr lang="en-US" sz="1600" dirty="0">
                <a:solidFill>
                  <a:schemeClr val="tx1">
                    <a:lumMod val="75000"/>
                    <a:lumOff val="25000"/>
                  </a:schemeClr>
                </a:solidFill>
                <a:effectLst/>
                <a:latin typeface="Arial" panose="020B0604020202020204" pitchFamily="34" charset="0"/>
                <a:ea typeface="Calibri" panose="020F0502020204030204" pitchFamily="34" charset="0"/>
              </a:rPr>
              <a:t> Develop results for 12 additional sites – ten for wind only, two for wind and 	surge, and of those two, one with compound freshwater riverine 	flooding</a:t>
            </a:r>
            <a:r>
              <a:rPr lang="en-US" sz="1800" dirty="0">
                <a:solidFill>
                  <a:schemeClr val="tx1">
                    <a:lumMod val="75000"/>
                    <a:lumOff val="25000"/>
                  </a:schemeClr>
                </a:solidFill>
                <a:effectLst/>
                <a:latin typeface="Arial" panose="020B0604020202020204" pitchFamily="34" charset="0"/>
                <a:ea typeface="Calibri" panose="020F0502020204030204" pitchFamily="34" charset="0"/>
              </a:rPr>
              <a:t>. </a:t>
            </a:r>
            <a:endParaRPr lang="en-US" altLang="en-US" sz="1600" dirty="0">
              <a:solidFill>
                <a:schemeClr val="tx1">
                  <a:lumMod val="75000"/>
                  <a:lumOff val="25000"/>
                </a:schemeClr>
              </a:solidFill>
            </a:endParaRPr>
          </a:p>
        </p:txBody>
      </p:sp>
      <p:sp>
        <p:nvSpPr>
          <p:cNvPr id="2" name="Slide Number Placeholder 1"/>
          <p:cNvSpPr>
            <a:spLocks noGrp="1"/>
          </p:cNvSpPr>
          <p:nvPr>
            <p:ph type="sldNum" sz="quarter" idx="4"/>
          </p:nvPr>
        </p:nvSpPr>
        <p:spPr/>
        <p:txBody>
          <a:bodyPr/>
          <a:lstStyle/>
          <a:p>
            <a:fld id="{2E672CBE-E1E7-479C-8685-9E149E8A7783}" type="slidenum">
              <a:rPr lang="en-US" altLang="en-US" smtClean="0"/>
              <a:pPr/>
              <a:t>9</a:t>
            </a:fld>
            <a:endParaRPr lang="en-US" altLang="en-US" dirty="0"/>
          </a:p>
        </p:txBody>
      </p:sp>
      <p:pic>
        <p:nvPicPr>
          <p:cNvPr id="5" name="Picture 4">
            <a:extLst>
              <a:ext uri="{FF2B5EF4-FFF2-40B4-BE49-F238E27FC236}">
                <a16:creationId xmlns:a16="http://schemas.microsoft.com/office/drawing/2014/main" id="{2B8B9AC4-D9F7-8F85-7289-1C4C088B17EF}"/>
              </a:ext>
            </a:extLst>
          </p:cNvPr>
          <p:cNvPicPr>
            <a:picLocks noChangeAspect="1"/>
          </p:cNvPicPr>
          <p:nvPr/>
        </p:nvPicPr>
        <p:blipFill>
          <a:blip r:embed="rId3"/>
          <a:stretch>
            <a:fillRect/>
          </a:stretch>
        </p:blipFill>
        <p:spPr>
          <a:xfrm>
            <a:off x="7669853" y="346042"/>
            <a:ext cx="1246558" cy="679515"/>
          </a:xfrm>
          <a:prstGeom prst="rect">
            <a:avLst/>
          </a:prstGeom>
        </p:spPr>
      </p:pic>
    </p:spTree>
    <p:extLst>
      <p:ext uri="{BB962C8B-B14F-4D97-AF65-F5344CB8AC3E}">
        <p14:creationId xmlns:p14="http://schemas.microsoft.com/office/powerpoint/2010/main" val="1078258007"/>
      </p:ext>
    </p:extLst>
  </p:cSld>
  <p:clrMapOvr>
    <a:masterClrMapping/>
  </p:clrMapOvr>
</p:sld>
</file>

<file path=ppt/theme/theme1.xml><?xml version="1.0" encoding="utf-8"?>
<a:theme xmlns:a="http://schemas.openxmlformats.org/drawingml/2006/main" name="Rockwell">
  <a:themeElements>
    <a:clrScheme name="IEc August 2021">
      <a:dk1>
        <a:srgbClr val="000000"/>
      </a:dk1>
      <a:lt1>
        <a:srgbClr val="FFFFFF"/>
      </a:lt1>
      <a:dk2>
        <a:srgbClr val="44546A"/>
      </a:dk2>
      <a:lt2>
        <a:srgbClr val="E7E6E6"/>
      </a:lt2>
      <a:accent1>
        <a:srgbClr val="0F7079"/>
      </a:accent1>
      <a:accent2>
        <a:srgbClr val="7FA33C"/>
      </a:accent2>
      <a:accent3>
        <a:srgbClr val="1F2E4F"/>
      </a:accent3>
      <a:accent4>
        <a:srgbClr val="244270"/>
      </a:accent4>
      <a:accent5>
        <a:srgbClr val="DD5440"/>
      </a:accent5>
      <a:accent6>
        <a:srgbClr val="E6B23A"/>
      </a:accent6>
      <a:hlink>
        <a:srgbClr val="8AB549"/>
      </a:hlink>
      <a:folHlink>
        <a:srgbClr val="0F7079"/>
      </a:folHlink>
    </a:clrScheme>
    <a:fontScheme name="Rockwell">
      <a:majorFont>
        <a:latin typeface="Rockwell"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lgn="l">
          <a:defRPr sz="1800" dirty="0" err="1" smtClean="0">
            <a:solidFill>
              <a:schemeClr val="bg1">
                <a:lumMod val="50000"/>
              </a:schemeClr>
            </a:solidFill>
            <a:latin typeface="Trebuchet MS" panose="020B0703020202090204" pitchFamily="34" charset="0"/>
          </a:defRPr>
        </a:defPPr>
      </a:lstStyle>
    </a:txDef>
  </a:objectDefaults>
  <a:extraClrSchemeLst>
    <a:extraClrScheme>
      <a:clrScheme name="Office Theme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Office Theme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3366"/>
        </a:dk2>
        <a:lt2>
          <a:srgbClr val="808080"/>
        </a:lt2>
        <a:accent1>
          <a:srgbClr val="003366"/>
        </a:accent1>
        <a:accent2>
          <a:srgbClr val="3399FF"/>
        </a:accent2>
        <a:accent3>
          <a:srgbClr val="FFFFFF"/>
        </a:accent3>
        <a:accent4>
          <a:srgbClr val="000000"/>
        </a:accent4>
        <a:accent5>
          <a:srgbClr val="AAADB8"/>
        </a:accent5>
        <a:accent6>
          <a:srgbClr val="2D8AE7"/>
        </a:accent6>
        <a:hlink>
          <a:srgbClr val="DDEBF9"/>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ockwell" id="{D5F92BFF-DF1D-B34F-9984-AABD1B44CE67}" vid="{F813ACEE-D01C-604F-B189-2DA8F69FD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417A7017ADF468E402EAFA86AA0D2" ma:contentTypeVersion="16" ma:contentTypeDescription="Create a new document." ma:contentTypeScope="" ma:versionID="9ac6bd76572b2e78062c3fe988f46c88">
  <xsd:schema xmlns:xsd="http://www.w3.org/2001/XMLSchema" xmlns:xs="http://www.w3.org/2001/XMLSchema" xmlns:p="http://schemas.microsoft.com/office/2006/metadata/properties" xmlns:ns2="912fd148-cb1f-4661-91c7-4c4c082c7ff0" xmlns:ns3="df8e3e37-2981-47c0-8654-1188118b911f" targetNamespace="http://schemas.microsoft.com/office/2006/metadata/properties" ma:root="true" ma:fieldsID="378798cf3f70ef3f561216d7fde57dfd" ns2:_="" ns3:_="">
    <xsd:import namespace="912fd148-cb1f-4661-91c7-4c4c082c7ff0"/>
    <xsd:import namespace="df8e3e37-2981-47c0-8654-1188118b91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2fd148-cb1f-4661-91c7-4c4c082c7f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135776-31ef-4c3e-b0ce-46fd5af647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8e3e37-2981-47c0-8654-1188118b91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78964f0-497f-443d-a691-401de11d17be}" ma:internalName="TaxCatchAll" ma:showField="CatchAllData" ma:web="df8e3e37-2981-47c0-8654-1188118b91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f8e3e37-2981-47c0-8654-1188118b911f" xsi:nil="true"/>
    <lcf76f155ced4ddcb4097134ff3c332f xmlns="912fd148-cb1f-4661-91c7-4c4c082c7f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E8BBD6-5496-44C9-B2F2-0F045EFC52A3}">
  <ds:schemaRefs>
    <ds:schemaRef ds:uri="http://schemas.microsoft.com/sharepoint/v3/contenttype/forms"/>
  </ds:schemaRefs>
</ds:datastoreItem>
</file>

<file path=customXml/itemProps2.xml><?xml version="1.0" encoding="utf-8"?>
<ds:datastoreItem xmlns:ds="http://schemas.openxmlformats.org/officeDocument/2006/customXml" ds:itemID="{77DD8B26-EE21-4A0B-A072-F6347110C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2fd148-cb1f-4661-91c7-4c4c082c7ff0"/>
    <ds:schemaRef ds:uri="df8e3e37-2981-47c0-8654-1188118b9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3BC295-80A4-49C7-962C-C1FA3F1BA4F7}">
  <ds:schemaRefs>
    <ds:schemaRef ds:uri="http://purl.org/dc/terms/"/>
    <ds:schemaRef ds:uri="912fd148-cb1f-4661-91c7-4c4c082c7ff0"/>
    <ds:schemaRef ds:uri="http://purl.org/dc/dcmitype/"/>
    <ds:schemaRef ds:uri="http://schemas.microsoft.com/office/2006/documentManagement/types"/>
    <ds:schemaRef ds:uri="df8e3e37-2981-47c0-8654-1188118b911f"/>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IEC Theme_Rockwell</Template>
  <TotalTime>0</TotalTime>
  <Words>2273</Words>
  <Application>Microsoft Office PowerPoint</Application>
  <PresentationFormat>On-screen Show (4:3)</PresentationFormat>
  <Paragraphs>239</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Narrow</vt:lpstr>
      <vt:lpstr>Calibri</vt:lpstr>
      <vt:lpstr>Rockwell</vt:lpstr>
      <vt:lpstr>Times New Roman</vt:lpstr>
      <vt:lpstr>Trebuchet MS</vt:lpstr>
      <vt:lpstr>Wingdings</vt:lpstr>
      <vt:lpstr>Rockwell</vt:lpstr>
      <vt:lpstr>Tropical Cyclone Risk to DoD Installations Using Advanced Physical Downscaling CR24-A3-8124</vt:lpstr>
      <vt:lpstr>Project Team</vt:lpstr>
      <vt:lpstr>Cost Estimate</vt:lpstr>
      <vt:lpstr>Problem Statement</vt:lpstr>
      <vt:lpstr>Technical Objectives</vt:lpstr>
      <vt:lpstr>Technology/Methodology Description</vt:lpstr>
      <vt:lpstr>Technology/Methodology Description (continued)</vt:lpstr>
      <vt:lpstr>Technology/Methodology Maturity</vt:lpstr>
      <vt:lpstr>Technical Approach: Overview</vt:lpstr>
      <vt:lpstr>Technical Approach: Site Description</vt:lpstr>
      <vt:lpstr>Technical Approach: Performance Objectives</vt:lpstr>
      <vt:lpstr>Technical Approach: Performance Objectives (continued)</vt:lpstr>
      <vt:lpstr>Technical Approach: Task Descriptions</vt:lpstr>
      <vt:lpstr>Technical Approach: Task Descriptions (continued)</vt:lpstr>
      <vt:lpstr>Technical Approach: Task Descriptions (continued)</vt:lpstr>
      <vt:lpstr>Technical Approach: Task Descriptions (continued)</vt:lpstr>
      <vt:lpstr>Technical Approach: Task Descriptions (continued)</vt:lpstr>
      <vt:lpstr>Technical Approach: Task Descriptions (continued)</vt:lpstr>
      <vt:lpstr>Technical Approach: Task Descriptions (continued)</vt:lpstr>
      <vt:lpstr>Technology Transition </vt:lpstr>
      <vt:lpstr>Technology Transition (continued) </vt:lpstr>
      <vt:lpstr>Schedule of Milestones</vt:lpstr>
      <vt:lpstr>Schedule of Milestones (continued)</vt:lpstr>
      <vt:lpstr>Schedule of Milestones (continued)</vt:lpstr>
      <vt:lpstr>Backup Slides</vt:lpstr>
      <vt:lpstr>ESTCP Review Comments</vt:lpstr>
      <vt:lpstr>Expected DoD Benefit</vt:lpstr>
      <vt:lpstr>Related Efforts</vt:lpstr>
      <vt:lpstr>Technical Risks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For the Basic Blue Opener</dc:title>
  <dc:creator/>
  <cp:lastModifiedBy/>
  <cp:revision>3</cp:revision>
  <dcterms:created xsi:type="dcterms:W3CDTF">2015-01-08T17:30:38Z</dcterms:created>
  <dcterms:modified xsi:type="dcterms:W3CDTF">2023-08-23T20:20:04Z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0x010100814417A7017ADF468E402EAFA86AA0D2</vt:lpwstr>
  </property>
  <property fmtid="{D5CDD505-2E9C-101B-9397-08002B2CF9AE}" pid="3" name="MediaServiceImageTags">
    <vt:lpwstr/>
  </property>
</Properties>
</file>