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0" r:id="rId4"/>
    <p:sldMasterId id="2147483726" r:id="rId5"/>
    <p:sldMasterId id="2147483738" r:id="rId6"/>
    <p:sldMasterId id="2147483750" r:id="rId7"/>
    <p:sldMasterId id="2147483774" r:id="rId8"/>
  </p:sldMasterIdLst>
  <p:notesMasterIdLst>
    <p:notesMasterId r:id="rId57"/>
  </p:notesMasterIdLst>
  <p:sldIdLst>
    <p:sldId id="465" r:id="rId9"/>
    <p:sldId id="708" r:id="rId10"/>
    <p:sldId id="516" r:id="rId11"/>
    <p:sldId id="707" r:id="rId12"/>
    <p:sldId id="484" r:id="rId13"/>
    <p:sldId id="457" r:id="rId14"/>
    <p:sldId id="458" r:id="rId15"/>
    <p:sldId id="274" r:id="rId16"/>
    <p:sldId id="276" r:id="rId17"/>
    <p:sldId id="278" r:id="rId18"/>
    <p:sldId id="542" r:id="rId19"/>
    <p:sldId id="398" r:id="rId20"/>
    <p:sldId id="709" r:id="rId21"/>
    <p:sldId id="268" r:id="rId22"/>
    <p:sldId id="710" r:id="rId23"/>
    <p:sldId id="422" r:id="rId24"/>
    <p:sldId id="282" r:id="rId25"/>
    <p:sldId id="712" r:id="rId26"/>
    <p:sldId id="727" r:id="rId27"/>
    <p:sldId id="258" r:id="rId28"/>
    <p:sldId id="689" r:id="rId29"/>
    <p:sldId id="718" r:id="rId30"/>
    <p:sldId id="713" r:id="rId31"/>
    <p:sldId id="530" r:id="rId32"/>
    <p:sldId id="722" r:id="rId33"/>
    <p:sldId id="531" r:id="rId34"/>
    <p:sldId id="717" r:id="rId35"/>
    <p:sldId id="697" r:id="rId36"/>
    <p:sldId id="699" r:id="rId37"/>
    <p:sldId id="704" r:id="rId38"/>
    <p:sldId id="705" r:id="rId39"/>
    <p:sldId id="655" r:id="rId40"/>
    <p:sldId id="703" r:id="rId41"/>
    <p:sldId id="701" r:id="rId42"/>
    <p:sldId id="702" r:id="rId43"/>
    <p:sldId id="719" r:id="rId44"/>
    <p:sldId id="714" r:id="rId45"/>
    <p:sldId id="715" r:id="rId46"/>
    <p:sldId id="716" r:id="rId47"/>
    <p:sldId id="723" r:id="rId48"/>
    <p:sldId id="724" r:id="rId49"/>
    <p:sldId id="700" r:id="rId50"/>
    <p:sldId id="706" r:id="rId51"/>
    <p:sldId id="721" r:id="rId52"/>
    <p:sldId id="257" r:id="rId53"/>
    <p:sldId id="720" r:id="rId54"/>
    <p:sldId id="725" r:id="rId55"/>
    <p:sldId id="726"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1E2"/>
    <a:srgbClr val="FBECD7"/>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116" d="100"/>
          <a:sy n="116" d="100"/>
        </p:scale>
        <p:origin x="4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0A7EF-AD3F-473D-BDC7-562DC0208A0F}" type="datetimeFigureOut">
              <a:rPr lang="en-US" smtClean="0"/>
              <a:t>3/2/2025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339FD-6ABB-492B-B660-A29701E5D52C}" type="slidenum">
              <a:rPr lang="en-US" smtClean="0"/>
              <a:t>‹#›</a:t>
            </a:fld>
            <a:endParaRPr lang="en-US"/>
          </a:p>
        </p:txBody>
      </p:sp>
    </p:spTree>
    <p:extLst>
      <p:ext uri="{BB962C8B-B14F-4D97-AF65-F5344CB8AC3E}">
        <p14:creationId xmlns:p14="http://schemas.microsoft.com/office/powerpoint/2010/main" val="315172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A9F3D-3340-4DB1-A4F8-28003B3701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091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D8039-63E1-48B0-A8F1-1A9D2B235D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8115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0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4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755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63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316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263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455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55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436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842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749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89938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11608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81040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4301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08863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279315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2297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90323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2234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47342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805046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343377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3472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543177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718904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884181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461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002781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578313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772113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307392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178426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720275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1244674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575187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59834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64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404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949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940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2680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20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520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805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577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050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170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16894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471090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2149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87131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3/2/2025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949070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3/2/2025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16691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3/2/2025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66843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4044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13853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175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9993622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93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662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369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0817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524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3761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15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7548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03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0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282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9418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658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079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127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0590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612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029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1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1112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757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78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2/28/2025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2/28/2025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782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463946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2/28/2025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422820210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97757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3/2/2025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7504404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3/2/2025</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92905474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3/3/2025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6945483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9.xml"/><Relationship Id="rId4" Type="http://schemas.openxmlformats.org/officeDocument/2006/relationships/image" Target="../media/image30.emf"/></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67ABDF-97D9-429D-BB43-12F99B4B8B1E}"/>
              </a:ext>
            </a:extLst>
          </p:cNvPr>
          <p:cNvPicPr>
            <a:picLocks noChangeAspect="1"/>
          </p:cNvPicPr>
          <p:nvPr/>
        </p:nvPicPr>
        <p:blipFill rotWithShape="1">
          <a:blip r:embed="rId2"/>
          <a:srcRect l="6267"/>
          <a:stretch/>
        </p:blipFill>
        <p:spPr>
          <a:xfrm>
            <a:off x="-16468" y="-48540"/>
            <a:ext cx="9230269" cy="6906539"/>
          </a:xfrm>
          <a:prstGeom prst="rect">
            <a:avLst/>
          </a:prstGeom>
        </p:spPr>
      </p:pic>
      <p:sp>
        <p:nvSpPr>
          <p:cNvPr id="2" name="Title 1"/>
          <p:cNvSpPr>
            <a:spLocks noGrp="1"/>
          </p:cNvSpPr>
          <p:nvPr>
            <p:ph type="ctrTitle"/>
          </p:nvPr>
        </p:nvSpPr>
        <p:spPr>
          <a:xfrm>
            <a:off x="1169666" y="566058"/>
            <a:ext cx="6858000" cy="1702934"/>
          </a:xfrm>
        </p:spPr>
        <p:txBody>
          <a:bodyPr>
            <a:normAutofit/>
          </a:bodyPr>
          <a:lstStyle/>
          <a:p>
            <a:r>
              <a:rPr lang="en-US" b="1" dirty="0">
                <a:solidFill>
                  <a:srgbClr val="FFFF00"/>
                </a:solidFill>
              </a:rPr>
              <a:t>How to Instigate Action on Climate Change</a:t>
            </a:r>
            <a:endParaRPr lang="en-US" dirty="0">
              <a:solidFill>
                <a:srgbClr val="FFFF00"/>
              </a:solidFill>
            </a:endParaRPr>
          </a:p>
        </p:txBody>
      </p:sp>
      <p:sp>
        <p:nvSpPr>
          <p:cNvPr id="3" name="Subtitle 2"/>
          <p:cNvSpPr>
            <a:spLocks noGrp="1"/>
          </p:cNvSpPr>
          <p:nvPr>
            <p:ph type="subTitle" idx="1"/>
          </p:nvPr>
        </p:nvSpPr>
        <p:spPr>
          <a:xfrm>
            <a:off x="1280886" y="4716756"/>
            <a:ext cx="6858000" cy="1771129"/>
          </a:xfrm>
        </p:spPr>
        <p:txBody>
          <a:bodyPr>
            <a:normAutofit/>
          </a:bodyPr>
          <a:lstStyle/>
          <a:p>
            <a:pPr algn="l"/>
            <a:r>
              <a:rPr lang="en-US" sz="2000" b="1" dirty="0">
                <a:solidFill>
                  <a:srgbClr val="FFFF00"/>
                </a:solidFill>
              </a:rPr>
              <a:t>Kerry Emanuel</a:t>
            </a:r>
          </a:p>
          <a:p>
            <a:pPr algn="l"/>
            <a:r>
              <a:rPr lang="en-US" sz="2000" b="1" dirty="0">
                <a:solidFill>
                  <a:srgbClr val="FFFF00"/>
                </a:solidFill>
              </a:rPr>
              <a:t>Lorenz Center</a:t>
            </a:r>
          </a:p>
          <a:p>
            <a:pPr algn="l"/>
            <a:r>
              <a:rPr lang="en-US" sz="2000" b="1" dirty="0">
                <a:solidFill>
                  <a:srgbClr val="FFFF00"/>
                </a:solidFill>
              </a:rPr>
              <a:t>Massachusetts Institute of Technology</a:t>
            </a:r>
          </a:p>
        </p:txBody>
      </p:sp>
    </p:spTree>
    <p:extLst>
      <p:ext uri="{BB962C8B-B14F-4D97-AF65-F5344CB8AC3E}">
        <p14:creationId xmlns:p14="http://schemas.microsoft.com/office/powerpoint/2010/main" val="378779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a:solidFill>
                  <a:srgbClr val="0033CC"/>
                </a:solidFill>
                <a:effectLst>
                  <a:outerShdw blurRad="38100" dist="38100" dir="2700000" algn="tl">
                    <a:srgbClr val="000000">
                      <a:alpha val="43137"/>
                    </a:srgbClr>
                  </a:outerShdw>
                </a:effectLst>
              </a:rPr>
              <a:t>Svante</a:t>
            </a:r>
            <a:r>
              <a:rPr lang="en-US" sz="4000" dirty="0">
                <a:solidFill>
                  <a:srgbClr val="0033CC"/>
                </a:solidFill>
                <a:effectLst>
                  <a:outerShdw blurRad="38100" dist="38100" dir="2700000" algn="tl">
                    <a:srgbClr val="000000">
                      <a:alpha val="43137"/>
                    </a:srgbClr>
                  </a:outerShdw>
                </a:effectLst>
              </a:rPr>
              <a:t> Arrhenius, 1859-1927</a:t>
            </a: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Calibri" panose="020F0502020204030204"/>
                <a:ea typeface="+mn-ea"/>
                <a:cs typeface="+mn-cs"/>
              </a:rPr>
              <a:t>“Any doubling of the percentage of carbon dioxide in the air would raise the temperature of the earth's surface by 4°; and if the carbon dioxide were increased fourfold, the temperature would rise by 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Världarnas</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utveckling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Worlds in the Making), </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1906</a:t>
            </a: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948EFF-A75F-A065-3986-08253AA72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299" y="1054327"/>
            <a:ext cx="8540186" cy="5108734"/>
          </a:xfrm>
          <a:prstGeom prst="rect">
            <a:avLst/>
          </a:prstGeom>
        </p:spPr>
      </p:pic>
      <p:sp>
        <p:nvSpPr>
          <p:cNvPr id="5" name="Oval 4">
            <a:extLst>
              <a:ext uri="{FF2B5EF4-FFF2-40B4-BE49-F238E27FC236}">
                <a16:creationId xmlns:a16="http://schemas.microsoft.com/office/drawing/2014/main" id="{08F65C34-A98D-FBC4-877A-C2D4A094BFE9}"/>
              </a:ext>
            </a:extLst>
          </p:cNvPr>
          <p:cNvSpPr/>
          <p:nvPr/>
        </p:nvSpPr>
        <p:spPr>
          <a:xfrm>
            <a:off x="7994157" y="1412665"/>
            <a:ext cx="131410" cy="1314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32FDEC9-2474-C23F-B0A7-99650D5EFBE7}"/>
              </a:ext>
            </a:extLst>
          </p:cNvPr>
          <p:cNvSpPr txBox="1"/>
          <p:nvPr/>
        </p:nvSpPr>
        <p:spPr>
          <a:xfrm>
            <a:off x="7134510" y="885050"/>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a:t>
            </a:r>
          </a:p>
        </p:txBody>
      </p:sp>
      <p:cxnSp>
        <p:nvCxnSpPr>
          <p:cNvPr id="8" name="Straight Arrow Connector 7">
            <a:extLst>
              <a:ext uri="{FF2B5EF4-FFF2-40B4-BE49-F238E27FC236}">
                <a16:creationId xmlns:a16="http://schemas.microsoft.com/office/drawing/2014/main" id="{45BEA3E9-F998-4806-633F-22A72FC170EA}"/>
              </a:ext>
            </a:extLst>
          </p:cNvPr>
          <p:cNvCxnSpPr>
            <a:endCxn id="5" idx="1"/>
          </p:cNvCxnSpPr>
          <p:nvPr/>
        </p:nvCxnSpPr>
        <p:spPr>
          <a:xfrm>
            <a:off x="7605399" y="1166271"/>
            <a:ext cx="388758" cy="2463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85D08BC1-EC68-2A10-4259-FA8F0C5BDE1D}"/>
              </a:ext>
            </a:extLst>
          </p:cNvPr>
          <p:cNvSpPr>
            <a:spLocks noGrp="1"/>
          </p:cNvSpPr>
          <p:nvPr>
            <p:ph type="title"/>
          </p:nvPr>
        </p:nvSpPr>
        <p:spPr>
          <a:xfrm>
            <a:off x="1007482" y="123292"/>
            <a:ext cx="7886700" cy="751866"/>
          </a:xfrm>
        </p:spPr>
        <p:txBody>
          <a:bodyPr/>
          <a:lstStyle/>
          <a:p>
            <a:r>
              <a:rPr lang="en-US" dirty="0"/>
              <a:t>Global Mean Temperature and CO</a:t>
            </a:r>
            <a:r>
              <a:rPr lang="en-US" baseline="-25000" dirty="0"/>
              <a:t>2</a:t>
            </a:r>
          </a:p>
        </p:txBody>
      </p:sp>
    </p:spTree>
    <p:extLst>
      <p:ext uri="{BB962C8B-B14F-4D97-AF65-F5344CB8AC3E}">
        <p14:creationId xmlns:p14="http://schemas.microsoft.com/office/powerpoint/2010/main" val="1585385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067DE0D8-F645-CCAA-98CC-611FA1A4DBF0}"/>
              </a:ext>
            </a:extLst>
          </p:cNvPr>
          <p:cNvSpPr/>
          <p:nvPr/>
        </p:nvSpPr>
        <p:spPr>
          <a:xfrm>
            <a:off x="7852718" y="-163727"/>
            <a:ext cx="326081" cy="32745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F4C34D2-B04F-E276-A77F-C1ACD1F89828}"/>
              </a:ext>
            </a:extLst>
          </p:cNvPr>
          <p:cNvSpPr txBox="1"/>
          <p:nvPr/>
        </p:nvSpPr>
        <p:spPr>
          <a:xfrm>
            <a:off x="8303740" y="345439"/>
            <a:ext cx="10503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Today</a:t>
            </a:r>
          </a:p>
        </p:txBody>
      </p:sp>
      <p:cxnSp>
        <p:nvCxnSpPr>
          <p:cNvPr id="5" name="Straight Arrow Connector 4">
            <a:extLst>
              <a:ext uri="{FF2B5EF4-FFF2-40B4-BE49-F238E27FC236}">
                <a16:creationId xmlns:a16="http://schemas.microsoft.com/office/drawing/2014/main" id="{A0C0C723-0575-93E1-473E-8E4971BD7A2C}"/>
              </a:ext>
            </a:extLst>
          </p:cNvPr>
          <p:cNvCxnSpPr/>
          <p:nvPr/>
        </p:nvCxnSpPr>
        <p:spPr>
          <a:xfrm flipH="1" flipV="1">
            <a:off x="8178799" y="105032"/>
            <a:ext cx="415325" cy="24040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9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1E9E-94FC-C462-22C2-D63F18622BCD}"/>
              </a:ext>
            </a:extLst>
          </p:cNvPr>
          <p:cNvSpPr>
            <a:spLocks noGrp="1"/>
          </p:cNvSpPr>
          <p:nvPr>
            <p:ph type="title"/>
          </p:nvPr>
        </p:nvSpPr>
        <p:spPr>
          <a:xfrm>
            <a:off x="683405" y="1350707"/>
            <a:ext cx="7886700" cy="1325563"/>
          </a:xfrm>
        </p:spPr>
        <p:txBody>
          <a:bodyPr/>
          <a:lstStyle/>
          <a:p>
            <a:r>
              <a:rPr lang="en-US" dirty="0"/>
              <a:t>Why Should We Care?</a:t>
            </a:r>
          </a:p>
        </p:txBody>
      </p:sp>
    </p:spTree>
    <p:extLst>
      <p:ext uri="{BB962C8B-B14F-4D97-AF65-F5344CB8AC3E}">
        <p14:creationId xmlns:p14="http://schemas.microsoft.com/office/powerpoint/2010/main" val="1113745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367349" y="5755564"/>
            <a:ext cx="8650716" cy="944562"/>
          </a:xfrm>
        </p:spPr>
        <p:txBody>
          <a:bodyPr/>
          <a:lstStyle/>
          <a:p>
            <a:r>
              <a:rPr lang="en-US" dirty="0"/>
              <a:t>  Human civilization began around 7,000 years ago</a:t>
            </a:r>
            <a:endParaRPr lang="en-US" sz="2000" baseline="30000" dirty="0"/>
          </a:p>
          <a:p>
            <a:r>
              <a:rPr lang="en-US" sz="2000" baseline="30000" dirty="0"/>
              <a:t>   </a:t>
            </a:r>
            <a:r>
              <a:rPr lang="en-US" sz="2000" dirty="0"/>
              <a:t>We are highly adapted to the very stable climate of the last 7,000 years </a:t>
            </a:r>
          </a:p>
        </p:txBody>
      </p:sp>
      <p:cxnSp>
        <p:nvCxnSpPr>
          <p:cNvPr id="4" name="Straight Arrow Connector 3">
            <a:extLst>
              <a:ext uri="{FF2B5EF4-FFF2-40B4-BE49-F238E27FC236}">
                <a16:creationId xmlns:a16="http://schemas.microsoft.com/office/drawing/2014/main" id="{37661E4D-C794-65A2-8CD0-88950D1B12FF}"/>
              </a:ext>
            </a:extLst>
          </p:cNvPr>
          <p:cNvCxnSpPr/>
          <p:nvPr/>
        </p:nvCxnSpPr>
        <p:spPr>
          <a:xfrm flipH="1" flipV="1">
            <a:off x="5398793" y="832268"/>
            <a:ext cx="1434567" cy="51250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7B5BEB-FE77-4BF6-8B72-D8D720DED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9695"/>
            <a:ext cx="9144000" cy="3765665"/>
          </a:xfrm>
          <a:prstGeom prst="rect">
            <a:avLst/>
          </a:prstGeom>
        </p:spPr>
      </p:pic>
      <p:sp>
        <p:nvSpPr>
          <p:cNvPr id="2" name="TextBox 1">
            <a:extLst>
              <a:ext uri="{FF2B5EF4-FFF2-40B4-BE49-F238E27FC236}">
                <a16:creationId xmlns:a16="http://schemas.microsoft.com/office/drawing/2014/main" id="{B902787A-4D16-1FDB-FC2E-654D2183EBCE}"/>
              </a:ext>
            </a:extLst>
          </p:cNvPr>
          <p:cNvSpPr txBox="1"/>
          <p:nvPr/>
        </p:nvSpPr>
        <p:spPr>
          <a:xfrm>
            <a:off x="1934308" y="293077"/>
            <a:ext cx="5187461"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New York City</a:t>
            </a:r>
          </a:p>
        </p:txBody>
      </p:sp>
      <p:cxnSp>
        <p:nvCxnSpPr>
          <p:cNvPr id="4" name="Straight Connector 3">
            <a:extLst>
              <a:ext uri="{FF2B5EF4-FFF2-40B4-BE49-F238E27FC236}">
                <a16:creationId xmlns:a16="http://schemas.microsoft.com/office/drawing/2014/main" id="{EF9603B6-C326-AADD-EFAD-542E241A6216}"/>
              </a:ext>
            </a:extLst>
          </p:cNvPr>
          <p:cNvCxnSpPr/>
          <p:nvPr/>
        </p:nvCxnSpPr>
        <p:spPr>
          <a:xfrm flipV="1">
            <a:off x="0" y="3056498"/>
            <a:ext cx="9144000" cy="82061"/>
          </a:xfrm>
          <a:prstGeom prst="line">
            <a:avLst/>
          </a:prstGeom>
          <a:ln w="444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488628-558F-73AA-F68A-2D71F63BC29E}"/>
              </a:ext>
            </a:extLst>
          </p:cNvPr>
          <p:cNvSpPr txBox="1"/>
          <p:nvPr/>
        </p:nvSpPr>
        <p:spPr>
          <a:xfrm>
            <a:off x="118946" y="5471532"/>
            <a:ext cx="8735122"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Sea level, if Greenland and Antarctic ice sheets melt</a:t>
            </a:r>
          </a:p>
        </p:txBody>
      </p:sp>
    </p:spTree>
    <p:extLst>
      <p:ext uri="{BB962C8B-B14F-4D97-AF65-F5344CB8AC3E}">
        <p14:creationId xmlns:p14="http://schemas.microsoft.com/office/powerpoint/2010/main" val="3642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a:solidFill>
                  <a:srgbClr val="0000FF"/>
                </a:solidFill>
              </a:rPr>
              <a:t>Known Risks</a:t>
            </a: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a:t> Increasing sea level</a:t>
            </a:r>
          </a:p>
          <a:p>
            <a:pPr>
              <a:spcBef>
                <a:spcPts val="500"/>
              </a:spcBef>
            </a:pPr>
            <a:endParaRPr lang="en-US" dirty="0"/>
          </a:p>
          <a:p>
            <a:pPr>
              <a:spcBef>
                <a:spcPts val="500"/>
              </a:spcBef>
            </a:pPr>
            <a:r>
              <a:rPr lang="en-US" dirty="0"/>
              <a:t> Increasing hydrological events…  droughts and floods</a:t>
            </a:r>
          </a:p>
          <a:p>
            <a:pPr marL="0" indent="0">
              <a:spcBef>
                <a:spcPts val="500"/>
              </a:spcBef>
              <a:buNone/>
            </a:pPr>
            <a:endParaRPr lang="en-US" dirty="0"/>
          </a:p>
          <a:p>
            <a:pPr>
              <a:spcBef>
                <a:spcPts val="500"/>
              </a:spcBef>
            </a:pPr>
            <a:r>
              <a:rPr lang="en-US" dirty="0"/>
              <a:t> Increasing incidence of high category hurricanes and 	associated storm surges and freshwater flooding</a:t>
            </a:r>
          </a:p>
          <a:p>
            <a:pPr>
              <a:spcBef>
                <a:spcPts val="500"/>
              </a:spcBef>
            </a:pPr>
            <a:endParaRPr lang="en-US" dirty="0"/>
          </a:p>
          <a:p>
            <a:pPr>
              <a:spcBef>
                <a:spcPts val="500"/>
              </a:spcBef>
            </a:pPr>
            <a:r>
              <a:rPr lang="en-US" dirty="0"/>
              <a:t> More heat stress and other health risks</a:t>
            </a:r>
          </a:p>
          <a:p>
            <a:pPr>
              <a:spcBef>
                <a:spcPts val="500"/>
              </a:spcBef>
            </a:pPr>
            <a:endParaRPr lang="en-US" dirty="0"/>
          </a:p>
          <a:p>
            <a:pPr>
              <a:spcBef>
                <a:spcPts val="500"/>
              </a:spcBef>
            </a:pPr>
            <a:r>
              <a:rPr lang="en-US" dirty="0"/>
              <a:t>  Armed conflict</a:t>
            </a:r>
          </a:p>
          <a:p>
            <a:pPr>
              <a:spcBef>
                <a:spcPts val="500"/>
              </a:spcBef>
            </a:pPr>
            <a:endParaRPr lang="en-US" dirty="0"/>
          </a:p>
          <a:p>
            <a:pPr>
              <a:spcBef>
                <a:spcPts val="500"/>
              </a:spcBef>
            </a:pPr>
            <a:endParaRPr lang="en-US" dirty="0"/>
          </a:p>
          <a:p>
            <a:pPr marL="0" indent="0">
              <a:spcBef>
                <a:spcPts val="500"/>
              </a:spcBef>
              <a:buNone/>
            </a:pPr>
            <a:endParaRPr lang="en-US" dirty="0"/>
          </a:p>
          <a:p>
            <a:pPr>
              <a:spcBef>
                <a:spcPts val="500"/>
              </a:spcBef>
            </a:pPr>
            <a:r>
              <a:rPr lang="en-US" dirty="0"/>
              <a:t> Some increase in plant productivity</a:t>
            </a:r>
          </a:p>
          <a:p>
            <a:pPr>
              <a:spcBef>
                <a:spcPts val="500"/>
              </a:spcBef>
            </a:pPr>
            <a:endParaRPr lang="en-US" dirty="0"/>
          </a:p>
          <a:p>
            <a:pPr>
              <a:spcBef>
                <a:spcPts val="500"/>
              </a:spcBef>
            </a:pPr>
            <a:r>
              <a:rPr lang="en-US" dirty="0"/>
              <a:t> Reduction in health problems related to cold weather</a:t>
            </a:r>
          </a:p>
          <a:p>
            <a:pPr marL="0" indent="0">
              <a:buNone/>
            </a:pPr>
            <a:endParaRPr lang="en-US" dirty="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Calibri" panose="020F0502020204030204"/>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33CC"/>
              </a:solidFill>
              <a:effectLst/>
              <a:uLnTx/>
              <a:uFillTx/>
              <a:latin typeface="Calibri" panose="020F0502020204030204"/>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CC"/>
              </a:solidFill>
              <a:effectLst/>
              <a:uLnTx/>
              <a:uFillTx/>
              <a:latin typeface="Calibri" panose="020F0502020204030204"/>
              <a:ea typeface="+mn-ea"/>
              <a:cs typeface="Arial" charset="0"/>
            </a:endParaRPr>
          </a:p>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Calibri" panose="020F0502020204030204"/>
                <a:ea typeface="+mn-ea"/>
                <a:cs typeface="Arial" pitchFamily="34" charset="0"/>
              </a:rPr>
              <a:t>-- Quadrennial Defense Review, U.S. Department of 	Defense, February, 2010</a:t>
            </a:r>
          </a:p>
        </p:txBody>
      </p:sp>
    </p:spTree>
    <p:extLst>
      <p:ext uri="{BB962C8B-B14F-4D97-AF65-F5344CB8AC3E}">
        <p14:creationId xmlns:p14="http://schemas.microsoft.com/office/powerpoint/2010/main" val="212846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72000"/>
          </a:schemeClr>
        </a:solidFill>
        <a:effectLst/>
      </p:bgPr>
    </p:bg>
    <p:spTree>
      <p:nvGrpSpPr>
        <p:cNvPr id="1" name="">
          <a:extLst>
            <a:ext uri="{FF2B5EF4-FFF2-40B4-BE49-F238E27FC236}">
              <a16:creationId xmlns:a16="http://schemas.microsoft.com/office/drawing/2014/main" id="{A42C508D-7A43-7EC8-580A-F787C27333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12433F-F66E-E69B-7659-BD68EEE5378D}"/>
              </a:ext>
            </a:extLst>
          </p:cNvPr>
          <p:cNvSpPr txBox="1"/>
          <p:nvPr/>
        </p:nvSpPr>
        <p:spPr>
          <a:xfrm>
            <a:off x="295674" y="224493"/>
            <a:ext cx="841576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Despite wide publicity of climate risk and large subsidies for renewables, carbon emissions continue to climb</a:t>
            </a:r>
          </a:p>
        </p:txBody>
      </p:sp>
      <p:pic>
        <p:nvPicPr>
          <p:cNvPr id="4" name="Picture 3">
            <a:extLst>
              <a:ext uri="{FF2B5EF4-FFF2-40B4-BE49-F238E27FC236}">
                <a16:creationId xmlns:a16="http://schemas.microsoft.com/office/drawing/2014/main" id="{F3918A8D-E063-C0B5-C81E-E59A74BAE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15" y="1167255"/>
            <a:ext cx="7254970" cy="5390443"/>
          </a:xfrm>
          <a:prstGeom prst="rect">
            <a:avLst/>
          </a:prstGeom>
        </p:spPr>
      </p:pic>
    </p:spTree>
    <p:extLst>
      <p:ext uri="{BB962C8B-B14F-4D97-AF65-F5344CB8AC3E}">
        <p14:creationId xmlns:p14="http://schemas.microsoft.com/office/powerpoint/2010/main" val="19798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68B1-A5F7-8556-9ECE-611D28CF5158}"/>
              </a:ext>
            </a:extLst>
          </p:cNvPr>
          <p:cNvSpPr>
            <a:spLocks noGrp="1"/>
          </p:cNvSpPr>
          <p:nvPr>
            <p:ph type="title"/>
          </p:nvPr>
        </p:nvSpPr>
        <p:spPr/>
        <p:txBody>
          <a:bodyPr>
            <a:normAutofit/>
          </a:bodyPr>
          <a:lstStyle/>
          <a:p>
            <a:pPr algn="ctr"/>
            <a:r>
              <a:rPr lang="en-US" sz="3200" dirty="0"/>
              <a:t>Why are we failing to curb emissions?</a:t>
            </a:r>
          </a:p>
        </p:txBody>
      </p:sp>
      <p:sp>
        <p:nvSpPr>
          <p:cNvPr id="3" name="Content Placeholder 2">
            <a:extLst>
              <a:ext uri="{FF2B5EF4-FFF2-40B4-BE49-F238E27FC236}">
                <a16:creationId xmlns:a16="http://schemas.microsoft.com/office/drawing/2014/main" id="{5DEF0169-8E77-2503-6590-96E65B177757}"/>
              </a:ext>
            </a:extLst>
          </p:cNvPr>
          <p:cNvSpPr>
            <a:spLocks noGrp="1"/>
          </p:cNvSpPr>
          <p:nvPr>
            <p:ph idx="1"/>
          </p:nvPr>
        </p:nvSpPr>
        <p:spPr>
          <a:xfrm>
            <a:off x="628650" y="3000220"/>
            <a:ext cx="7886700" cy="1705595"/>
          </a:xfrm>
        </p:spPr>
        <p:txBody>
          <a:bodyPr/>
          <a:lstStyle/>
          <a:p>
            <a:r>
              <a:rPr lang="en-US" dirty="0"/>
              <a:t> Short answer:  We are insulating people from 	the growing climate risk and even paying 	them to move from safer to risker places</a:t>
            </a:r>
          </a:p>
        </p:txBody>
      </p:sp>
    </p:spTree>
    <p:extLst>
      <p:ext uri="{BB962C8B-B14F-4D97-AF65-F5344CB8AC3E}">
        <p14:creationId xmlns:p14="http://schemas.microsoft.com/office/powerpoint/2010/main" val="2000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93-D7BC-C164-73D8-CB390A977040}"/>
              </a:ext>
            </a:extLst>
          </p:cNvPr>
          <p:cNvSpPr>
            <a:spLocks noGrp="1"/>
          </p:cNvSpPr>
          <p:nvPr>
            <p:ph type="title"/>
          </p:nvPr>
        </p:nvSpPr>
        <p:spPr/>
        <p:txBody>
          <a:bodyPr/>
          <a:lstStyle/>
          <a:p>
            <a:r>
              <a:rPr lang="en-US" dirty="0"/>
              <a:t>Program</a:t>
            </a:r>
          </a:p>
        </p:txBody>
      </p:sp>
      <p:sp>
        <p:nvSpPr>
          <p:cNvPr id="3" name="Content Placeholder 2">
            <a:extLst>
              <a:ext uri="{FF2B5EF4-FFF2-40B4-BE49-F238E27FC236}">
                <a16:creationId xmlns:a16="http://schemas.microsoft.com/office/drawing/2014/main" id="{530FC565-6AB1-CDCC-6332-6F4B90171884}"/>
              </a:ext>
            </a:extLst>
          </p:cNvPr>
          <p:cNvSpPr>
            <a:spLocks noGrp="1"/>
          </p:cNvSpPr>
          <p:nvPr>
            <p:ph idx="1"/>
          </p:nvPr>
        </p:nvSpPr>
        <p:spPr>
          <a:xfrm>
            <a:off x="628650" y="2471728"/>
            <a:ext cx="7886700" cy="2938016"/>
          </a:xfrm>
        </p:spPr>
        <p:txBody>
          <a:bodyPr/>
          <a:lstStyle/>
          <a:p>
            <a:r>
              <a:rPr lang="en-US" dirty="0"/>
              <a:t> What climate science tells us</a:t>
            </a:r>
          </a:p>
          <a:p>
            <a:pPr marL="0" indent="0">
              <a:buNone/>
            </a:pPr>
            <a:endParaRPr lang="en-US" dirty="0"/>
          </a:p>
          <a:p>
            <a:r>
              <a:rPr lang="en-US" dirty="0"/>
              <a:t> Human consequences of climate change</a:t>
            </a:r>
          </a:p>
          <a:p>
            <a:endParaRPr lang="en-US" dirty="0"/>
          </a:p>
          <a:p>
            <a:r>
              <a:rPr lang="en-US" dirty="0"/>
              <a:t> Why we should stop subsidizing risk</a:t>
            </a:r>
          </a:p>
          <a:p>
            <a:pPr marL="0" indent="0">
              <a:buNone/>
            </a:pPr>
            <a:endParaRPr lang="en-US" dirty="0"/>
          </a:p>
        </p:txBody>
      </p:sp>
    </p:spTree>
    <p:extLst>
      <p:ext uri="{BB962C8B-B14F-4D97-AF65-F5344CB8AC3E}">
        <p14:creationId xmlns:p14="http://schemas.microsoft.com/office/powerpoint/2010/main" val="206015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F56DF4-0D0C-E062-3D8E-58C40585D061}"/>
              </a:ext>
            </a:extLst>
          </p:cNvPr>
          <p:cNvPicPr>
            <a:picLocks noChangeAspect="1"/>
          </p:cNvPicPr>
          <p:nvPr/>
        </p:nvPicPr>
        <p:blipFill>
          <a:blip r:embed="rId2"/>
          <a:stretch>
            <a:fillRect/>
          </a:stretch>
        </p:blipFill>
        <p:spPr>
          <a:xfrm>
            <a:off x="0" y="1435814"/>
            <a:ext cx="9144000" cy="4796444"/>
          </a:xfrm>
          <a:prstGeom prst="rect">
            <a:avLst/>
          </a:prstGeom>
        </p:spPr>
      </p:pic>
      <p:sp>
        <p:nvSpPr>
          <p:cNvPr id="3" name="TextBox 2">
            <a:extLst>
              <a:ext uri="{FF2B5EF4-FFF2-40B4-BE49-F238E27FC236}">
                <a16:creationId xmlns:a16="http://schemas.microsoft.com/office/drawing/2014/main" id="{D48E2120-0FAE-5279-AC99-F60A5663EF97}"/>
              </a:ext>
            </a:extLst>
          </p:cNvPr>
          <p:cNvSpPr txBox="1"/>
          <p:nvPr/>
        </p:nvSpPr>
        <p:spPr>
          <a:xfrm>
            <a:off x="2491587" y="6456032"/>
            <a:ext cx="6603318" cy="369332"/>
          </a:xfrm>
          <a:prstGeom prst="rect">
            <a:avLst/>
          </a:prstGeom>
          <a:noFill/>
        </p:spPr>
        <p:txBody>
          <a:bodyPr wrap="square" rtlCol="0">
            <a:spAutoFit/>
          </a:bodyPr>
          <a:lstStyle/>
          <a:p>
            <a:r>
              <a:rPr lang="en-US" dirty="0"/>
              <a:t>Source: National Oceanic and Atmospheric Administration (NOAA)</a:t>
            </a:r>
          </a:p>
        </p:txBody>
      </p:sp>
      <p:sp>
        <p:nvSpPr>
          <p:cNvPr id="4" name="TextBox 3">
            <a:extLst>
              <a:ext uri="{FF2B5EF4-FFF2-40B4-BE49-F238E27FC236}">
                <a16:creationId xmlns:a16="http://schemas.microsoft.com/office/drawing/2014/main" id="{5082F0FF-7500-A026-D634-FA5E94E5B11E}"/>
              </a:ext>
            </a:extLst>
          </p:cNvPr>
          <p:cNvSpPr txBox="1"/>
          <p:nvPr/>
        </p:nvSpPr>
        <p:spPr>
          <a:xfrm>
            <a:off x="135012" y="294572"/>
            <a:ext cx="872055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Damages from Natural Disasters are Increasing</a:t>
            </a:r>
          </a:p>
        </p:txBody>
      </p:sp>
    </p:spTree>
    <p:extLst>
      <p:ext uri="{BB962C8B-B14F-4D97-AF65-F5344CB8AC3E}">
        <p14:creationId xmlns:p14="http://schemas.microsoft.com/office/powerpoint/2010/main" val="29615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919F4-4948-08C9-268A-42D85CEA9A2D}"/>
              </a:ext>
            </a:extLst>
          </p:cNvPr>
          <p:cNvPicPr>
            <a:picLocks noChangeAspect="1"/>
          </p:cNvPicPr>
          <p:nvPr/>
        </p:nvPicPr>
        <p:blipFill>
          <a:blip r:embed="rId2"/>
          <a:stretch>
            <a:fillRect/>
          </a:stretch>
        </p:blipFill>
        <p:spPr>
          <a:xfrm>
            <a:off x="521913" y="674914"/>
            <a:ext cx="7125114" cy="4531197"/>
          </a:xfrm>
          <a:prstGeom prst="rect">
            <a:avLst/>
          </a:prstGeom>
        </p:spPr>
      </p:pic>
      <p:sp>
        <p:nvSpPr>
          <p:cNvPr id="5" name="TextBox 4"/>
          <p:cNvSpPr txBox="1"/>
          <p:nvPr/>
        </p:nvSpPr>
        <p:spPr>
          <a:xfrm>
            <a:off x="687048" y="203200"/>
            <a:ext cx="78549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Global Damage Normalized by Gross World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Storms, droughts, floods, wildfires</a:t>
            </a:r>
          </a:p>
        </p:txBody>
      </p:sp>
      <p:sp>
        <p:nvSpPr>
          <p:cNvPr id="7" name="Content Placeholder 6"/>
          <p:cNvSpPr>
            <a:spLocks noGrp="1"/>
          </p:cNvSpPr>
          <p:nvPr>
            <p:ph idx="1"/>
          </p:nvPr>
        </p:nvSpPr>
        <p:spPr>
          <a:xfrm>
            <a:off x="392487" y="5116286"/>
            <a:ext cx="8229600" cy="1066800"/>
          </a:xfrm>
        </p:spPr>
        <p:txBody>
          <a:bodyPr>
            <a:normAutofit fontScale="55000" lnSpcReduction="20000"/>
          </a:bodyPr>
          <a:lstStyle/>
          <a:p>
            <a:r>
              <a:rPr lang="en-US" dirty="0"/>
              <a:t>270% increase since 1970</a:t>
            </a:r>
          </a:p>
          <a:p>
            <a:r>
              <a:rPr lang="en-US" dirty="0"/>
              <a:t>Population of TC-prone regions increased by ~200%</a:t>
            </a:r>
          </a:p>
          <a:p>
            <a:r>
              <a:rPr lang="en-US" dirty="0"/>
              <a:t>Climate change may have contributed to increasing damage</a:t>
            </a:r>
          </a:p>
        </p:txBody>
      </p:sp>
      <p:sp>
        <p:nvSpPr>
          <p:cNvPr id="8" name="Rectangle 7"/>
          <p:cNvSpPr/>
          <p:nvPr/>
        </p:nvSpPr>
        <p:spPr>
          <a:xfrm>
            <a:off x="4199617" y="6345535"/>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2024: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4451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76C430-9069-4142-35EA-8A5640A7EF2F}"/>
              </a:ext>
            </a:extLst>
          </p:cNvPr>
          <p:cNvPicPr>
            <a:picLocks noChangeAspect="1"/>
          </p:cNvPicPr>
          <p:nvPr/>
        </p:nvPicPr>
        <p:blipFill>
          <a:blip r:embed="rId2"/>
          <a:stretch>
            <a:fillRect/>
          </a:stretch>
        </p:blipFill>
        <p:spPr>
          <a:xfrm>
            <a:off x="0" y="913811"/>
            <a:ext cx="9144000" cy="5030377"/>
          </a:xfrm>
          <a:prstGeom prst="rect">
            <a:avLst/>
          </a:prstGeom>
        </p:spPr>
      </p:pic>
    </p:spTree>
    <p:extLst>
      <p:ext uri="{BB962C8B-B14F-4D97-AF65-F5344CB8AC3E}">
        <p14:creationId xmlns:p14="http://schemas.microsoft.com/office/powerpoint/2010/main" val="144072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C3FF6-B406-D266-05AF-1333EA78BD24}"/>
              </a:ext>
            </a:extLst>
          </p:cNvPr>
          <p:cNvSpPr>
            <a:spLocks noGrp="1"/>
          </p:cNvSpPr>
          <p:nvPr>
            <p:ph type="title"/>
          </p:nvPr>
        </p:nvSpPr>
        <p:spPr>
          <a:xfrm>
            <a:off x="457200" y="1391556"/>
            <a:ext cx="8229600" cy="2738586"/>
          </a:xfrm>
        </p:spPr>
        <p:txBody>
          <a:bodyPr>
            <a:normAutofit fontScale="90000"/>
          </a:bodyPr>
          <a:lstStyle/>
          <a:p>
            <a:r>
              <a:rPr lang="en-US" dirty="0"/>
              <a:t>People are migrating from relatively safe places to dangerous ones. </a:t>
            </a:r>
            <a:br>
              <a:rPr lang="en-US" dirty="0"/>
            </a:br>
            <a:r>
              <a:rPr lang="en-US" dirty="0"/>
              <a:t>WHY?</a:t>
            </a:r>
          </a:p>
        </p:txBody>
      </p:sp>
    </p:spTree>
    <p:extLst>
      <p:ext uri="{BB962C8B-B14F-4D97-AF65-F5344CB8AC3E}">
        <p14:creationId xmlns:p14="http://schemas.microsoft.com/office/powerpoint/2010/main" val="258661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1A0CD2-B1DF-D41C-8CFA-FBF44F5D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316"/>
            <a:ext cx="9144000" cy="6029368"/>
          </a:xfrm>
          <a:prstGeom prst="rect">
            <a:avLst/>
          </a:prstGeom>
        </p:spPr>
      </p:pic>
      <p:sp>
        <p:nvSpPr>
          <p:cNvPr id="4" name="TextBox 3">
            <a:extLst>
              <a:ext uri="{FF2B5EF4-FFF2-40B4-BE49-F238E27FC236}">
                <a16:creationId xmlns:a16="http://schemas.microsoft.com/office/drawing/2014/main" id="{FFF3A330-4FF8-FDF1-ABBF-14A5CA369AAE}"/>
              </a:ext>
            </a:extLst>
          </p:cNvPr>
          <p:cNvSpPr txBox="1"/>
          <p:nvPr/>
        </p:nvSpPr>
        <p:spPr>
          <a:xfrm>
            <a:off x="257908" y="6189785"/>
            <a:ext cx="27373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New York Times</a:t>
            </a:r>
          </a:p>
        </p:txBody>
      </p:sp>
    </p:spTree>
    <p:extLst>
      <p:ext uri="{BB962C8B-B14F-4D97-AF65-F5344CB8AC3E}">
        <p14:creationId xmlns:p14="http://schemas.microsoft.com/office/powerpoint/2010/main" val="961510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11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537E1-E7B8-38C9-CB63-1ED21D949041}"/>
              </a:ext>
            </a:extLst>
          </p:cNvPr>
          <p:cNvPicPr>
            <a:picLocks noChangeAspect="1"/>
          </p:cNvPicPr>
          <p:nvPr/>
        </p:nvPicPr>
        <p:blipFill>
          <a:blip r:embed="rId2"/>
          <a:stretch>
            <a:fillRect/>
          </a:stretch>
        </p:blipFill>
        <p:spPr>
          <a:xfrm>
            <a:off x="669783" y="949897"/>
            <a:ext cx="7804433" cy="4958206"/>
          </a:xfrm>
          <a:prstGeom prst="rect">
            <a:avLst/>
          </a:prstGeom>
        </p:spPr>
      </p:pic>
    </p:spTree>
    <p:extLst>
      <p:ext uri="{BB962C8B-B14F-4D97-AF65-F5344CB8AC3E}">
        <p14:creationId xmlns:p14="http://schemas.microsoft.com/office/powerpoint/2010/main" val="382691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89FEF-21EF-4268-BDA7-2520E6E56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852"/>
            <a:ext cx="9144000" cy="6294296"/>
          </a:xfrm>
          <a:prstGeom prst="rect">
            <a:avLst/>
          </a:prstGeom>
        </p:spPr>
      </p:pic>
      <p:sp>
        <p:nvSpPr>
          <p:cNvPr id="4" name="TextBox 3">
            <a:extLst>
              <a:ext uri="{FF2B5EF4-FFF2-40B4-BE49-F238E27FC236}">
                <a16:creationId xmlns:a16="http://schemas.microsoft.com/office/drawing/2014/main" id="{6F6258F5-A775-69F2-BEDC-B3630CDCAA75}"/>
              </a:ext>
            </a:extLst>
          </p:cNvPr>
          <p:cNvSpPr txBox="1"/>
          <p:nvPr/>
        </p:nvSpPr>
        <p:spPr>
          <a:xfrm>
            <a:off x="257908" y="6189785"/>
            <a:ext cx="27373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New York Times</a:t>
            </a:r>
          </a:p>
        </p:txBody>
      </p:sp>
    </p:spTree>
    <p:extLst>
      <p:ext uri="{BB962C8B-B14F-4D97-AF65-F5344CB8AC3E}">
        <p14:creationId xmlns:p14="http://schemas.microsoft.com/office/powerpoint/2010/main" val="2813632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7DF8-1377-4FB9-A811-8766FD073DE4}"/>
              </a:ext>
            </a:extLst>
          </p:cNvPr>
          <p:cNvSpPr>
            <a:spLocks noGrp="1"/>
          </p:cNvSpPr>
          <p:nvPr>
            <p:ph type="title"/>
          </p:nvPr>
        </p:nvSpPr>
        <p:spPr/>
        <p:txBody>
          <a:bodyPr>
            <a:normAutofit fontScale="90000"/>
          </a:bodyPr>
          <a:lstStyle/>
          <a:p>
            <a:r>
              <a:rPr lang="en-US" dirty="0"/>
              <a:t>Here is why we move to more dangerous places:</a:t>
            </a:r>
          </a:p>
        </p:txBody>
      </p:sp>
      <p:sp>
        <p:nvSpPr>
          <p:cNvPr id="3" name="Content Placeholder 2">
            <a:extLst>
              <a:ext uri="{FF2B5EF4-FFF2-40B4-BE49-F238E27FC236}">
                <a16:creationId xmlns:a16="http://schemas.microsoft.com/office/drawing/2014/main" id="{EDCBEA86-2C82-BD43-04E1-D144B3B868E3}"/>
              </a:ext>
            </a:extLst>
          </p:cNvPr>
          <p:cNvSpPr>
            <a:spLocks noGrp="1"/>
          </p:cNvSpPr>
          <p:nvPr>
            <p:ph idx="1"/>
          </p:nvPr>
        </p:nvSpPr>
        <p:spPr/>
        <p:txBody>
          <a:bodyPr>
            <a:normAutofit lnSpcReduction="10000"/>
          </a:bodyPr>
          <a:lstStyle/>
          <a:p>
            <a:r>
              <a:rPr lang="en-US" sz="2400" dirty="0">
                <a:solidFill>
                  <a:schemeClr val="tx1"/>
                </a:solidFill>
              </a:rPr>
              <a:t>All water damage is insured by the federal government 	through the National Flood Insurance Program 	(NFIP)</a:t>
            </a:r>
          </a:p>
          <a:p>
            <a:r>
              <a:rPr lang="en-US" sz="2400" dirty="0">
                <a:solidFill>
                  <a:schemeClr val="tx1"/>
                </a:solidFill>
              </a:rPr>
              <a:t>Political pressure forces rates to be artificially low in risky 	places and too high in safe places</a:t>
            </a:r>
          </a:p>
          <a:p>
            <a:r>
              <a:rPr lang="en-US" sz="2400" dirty="0">
                <a:solidFill>
                  <a:schemeClr val="tx1"/>
                </a:solidFill>
              </a:rPr>
              <a:t>Insurance is regulated by individual states through 	insurance commissioners</a:t>
            </a:r>
          </a:p>
          <a:p>
            <a:r>
              <a:rPr lang="en-US" sz="2400" dirty="0">
                <a:solidFill>
                  <a:schemeClr val="tx1"/>
                </a:solidFill>
              </a:rPr>
              <a:t>Regulation was supposed to ensure solvency but long 	ago became captive to special interests</a:t>
            </a:r>
          </a:p>
          <a:p>
            <a:r>
              <a:rPr lang="en-US" sz="2400" dirty="0">
                <a:solidFill>
                  <a:schemeClr val="tx1"/>
                </a:solidFill>
              </a:rPr>
              <a:t>State insurance commissioners routinely cap insurance 	premiums in risky areas, such as coastal regions</a:t>
            </a:r>
          </a:p>
        </p:txBody>
      </p:sp>
    </p:spTree>
    <p:extLst>
      <p:ext uri="{BB962C8B-B14F-4D97-AF65-F5344CB8AC3E}">
        <p14:creationId xmlns:p14="http://schemas.microsoft.com/office/powerpoint/2010/main" val="24859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55B8A-5A3F-A620-13EF-0F3DFD04A49E}"/>
              </a:ext>
            </a:extLst>
          </p:cNvPr>
          <p:cNvPicPr>
            <a:picLocks noChangeAspect="1"/>
          </p:cNvPicPr>
          <p:nvPr/>
        </p:nvPicPr>
        <p:blipFill>
          <a:blip r:embed="rId2"/>
          <a:stretch>
            <a:fillRect/>
          </a:stretch>
        </p:blipFill>
        <p:spPr>
          <a:xfrm>
            <a:off x="0" y="886924"/>
            <a:ext cx="9144000" cy="5084152"/>
          </a:xfrm>
          <a:prstGeom prst="rect">
            <a:avLst/>
          </a:prstGeom>
        </p:spPr>
      </p:pic>
      <p:sp>
        <p:nvSpPr>
          <p:cNvPr id="4" name="Rectangle 3">
            <a:extLst>
              <a:ext uri="{FF2B5EF4-FFF2-40B4-BE49-F238E27FC236}">
                <a16:creationId xmlns:a16="http://schemas.microsoft.com/office/drawing/2014/main" id="{B5C7C34A-F3F6-4DAE-83FA-E4A3B484DA59}"/>
              </a:ext>
            </a:extLst>
          </p:cNvPr>
          <p:cNvSpPr/>
          <p:nvPr/>
        </p:nvSpPr>
        <p:spPr>
          <a:xfrm>
            <a:off x="98558" y="2327066"/>
            <a:ext cx="1812374" cy="897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403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8C36A-7F2E-AB86-EF20-72E94A643869}"/>
              </a:ext>
            </a:extLst>
          </p:cNvPr>
          <p:cNvPicPr>
            <a:picLocks noChangeAspect="1"/>
          </p:cNvPicPr>
          <p:nvPr/>
        </p:nvPicPr>
        <p:blipFill>
          <a:blip r:embed="rId2"/>
          <a:stretch>
            <a:fillRect/>
          </a:stretch>
        </p:blipFill>
        <p:spPr>
          <a:xfrm>
            <a:off x="0" y="950400"/>
            <a:ext cx="9144000" cy="4957199"/>
          </a:xfrm>
          <a:prstGeom prst="rect">
            <a:avLst/>
          </a:prstGeom>
        </p:spPr>
      </p:pic>
    </p:spTree>
    <p:extLst>
      <p:ext uri="{BB962C8B-B14F-4D97-AF65-F5344CB8AC3E}">
        <p14:creationId xmlns:p14="http://schemas.microsoft.com/office/powerpoint/2010/main" val="1181742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37B31-A362-0DDB-D99F-C6280F09B08B}"/>
              </a:ext>
            </a:extLst>
          </p:cNvPr>
          <p:cNvPicPr>
            <a:picLocks noChangeAspect="1"/>
          </p:cNvPicPr>
          <p:nvPr/>
        </p:nvPicPr>
        <p:blipFill>
          <a:blip r:embed="rId2"/>
          <a:stretch>
            <a:fillRect/>
          </a:stretch>
        </p:blipFill>
        <p:spPr>
          <a:xfrm>
            <a:off x="735227" y="1530458"/>
            <a:ext cx="7582551" cy="3752056"/>
          </a:xfrm>
          <a:prstGeom prst="rect">
            <a:avLst/>
          </a:prstGeom>
        </p:spPr>
      </p:pic>
      <p:sp>
        <p:nvSpPr>
          <p:cNvPr id="4" name="TextBox 3">
            <a:extLst>
              <a:ext uri="{FF2B5EF4-FFF2-40B4-BE49-F238E27FC236}">
                <a16:creationId xmlns:a16="http://schemas.microsoft.com/office/drawing/2014/main" id="{FDC4EFE1-1201-36F0-9C42-FBA57407E27D}"/>
              </a:ext>
            </a:extLst>
          </p:cNvPr>
          <p:cNvSpPr txBox="1"/>
          <p:nvPr/>
        </p:nvSpPr>
        <p:spPr>
          <a:xfrm>
            <a:off x="1183157" y="5469645"/>
            <a:ext cx="6899841"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Reconstruction of the West Antarctic mid-Cretaceous (~100 million years ago) temperate rainforest.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Image credit: J. McKay / Alfred-Wegener-</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Institut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4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17638-7C96-A1D3-1AB6-35A9EBB85DBF}"/>
              </a:ext>
            </a:extLst>
          </p:cNvPr>
          <p:cNvPicPr>
            <a:picLocks noChangeAspect="1"/>
          </p:cNvPicPr>
          <p:nvPr/>
        </p:nvPicPr>
        <p:blipFill>
          <a:blip r:embed="rId2"/>
          <a:stretch>
            <a:fillRect/>
          </a:stretch>
        </p:blipFill>
        <p:spPr>
          <a:xfrm>
            <a:off x="2759626" y="76654"/>
            <a:ext cx="3666188" cy="6781345"/>
          </a:xfrm>
          <a:prstGeom prst="rect">
            <a:avLst/>
          </a:prstGeom>
        </p:spPr>
      </p:pic>
      <p:sp>
        <p:nvSpPr>
          <p:cNvPr id="4" name="TextBox 3">
            <a:extLst>
              <a:ext uri="{FF2B5EF4-FFF2-40B4-BE49-F238E27FC236}">
                <a16:creationId xmlns:a16="http://schemas.microsoft.com/office/drawing/2014/main" id="{EF968C58-63B8-DB21-6693-C181364FD1EC}"/>
              </a:ext>
            </a:extLst>
          </p:cNvPr>
          <p:cNvSpPr txBox="1"/>
          <p:nvPr/>
        </p:nvSpPr>
        <p:spPr>
          <a:xfrm>
            <a:off x="689907" y="3137432"/>
            <a:ext cx="2272311" cy="307777"/>
          </a:xfrm>
          <a:prstGeom prst="rect">
            <a:avLst/>
          </a:prstGeom>
          <a:noFill/>
        </p:spPr>
        <p:txBody>
          <a:bodyPr wrap="square" rtlCol="0">
            <a:spAutoFit/>
          </a:bodyPr>
          <a:lstStyle/>
          <a:p>
            <a:r>
              <a:rPr lang="en-US" sz="1400" dirty="0"/>
              <a:t>Franklin county</a:t>
            </a:r>
          </a:p>
        </p:txBody>
      </p:sp>
      <p:cxnSp>
        <p:nvCxnSpPr>
          <p:cNvPr id="6" name="Straight Arrow Connector 5">
            <a:extLst>
              <a:ext uri="{FF2B5EF4-FFF2-40B4-BE49-F238E27FC236}">
                <a16:creationId xmlns:a16="http://schemas.microsoft.com/office/drawing/2014/main" id="{48B40221-E0D5-438B-2E98-DD10DBB884EA}"/>
              </a:ext>
            </a:extLst>
          </p:cNvPr>
          <p:cNvCxnSpPr/>
          <p:nvPr/>
        </p:nvCxnSpPr>
        <p:spPr>
          <a:xfrm>
            <a:off x="2108048" y="3389303"/>
            <a:ext cx="1111516" cy="662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DF543F0-071F-3B08-B0D1-0D5FB4B23EC5}"/>
              </a:ext>
            </a:extLst>
          </p:cNvPr>
          <p:cNvSpPr txBox="1"/>
          <p:nvPr/>
        </p:nvSpPr>
        <p:spPr>
          <a:xfrm>
            <a:off x="6510309" y="6285816"/>
            <a:ext cx="2502280" cy="307777"/>
          </a:xfrm>
          <a:prstGeom prst="rect">
            <a:avLst/>
          </a:prstGeom>
          <a:noFill/>
        </p:spPr>
        <p:txBody>
          <a:bodyPr wrap="square" rtlCol="0">
            <a:spAutoFit/>
          </a:bodyPr>
          <a:lstStyle/>
          <a:p>
            <a:r>
              <a:rPr lang="en-US" sz="1400" dirty="0"/>
              <a:t>First Street Foundation</a:t>
            </a:r>
          </a:p>
        </p:txBody>
      </p:sp>
    </p:spTree>
    <p:extLst>
      <p:ext uri="{BB962C8B-B14F-4D97-AF65-F5344CB8AC3E}">
        <p14:creationId xmlns:p14="http://schemas.microsoft.com/office/powerpoint/2010/main" val="333431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B70CF-4DDF-304E-8726-91A20699278B}"/>
              </a:ext>
            </a:extLst>
          </p:cNvPr>
          <p:cNvPicPr>
            <a:picLocks noChangeAspect="1"/>
          </p:cNvPicPr>
          <p:nvPr/>
        </p:nvPicPr>
        <p:blipFill>
          <a:blip r:embed="rId2"/>
          <a:stretch>
            <a:fillRect/>
          </a:stretch>
        </p:blipFill>
        <p:spPr>
          <a:xfrm>
            <a:off x="2223032" y="371984"/>
            <a:ext cx="4654132" cy="6057023"/>
          </a:xfrm>
          <a:prstGeom prst="rect">
            <a:avLst/>
          </a:prstGeom>
        </p:spPr>
      </p:pic>
      <p:sp>
        <p:nvSpPr>
          <p:cNvPr id="4" name="TextBox 3">
            <a:extLst>
              <a:ext uri="{FF2B5EF4-FFF2-40B4-BE49-F238E27FC236}">
                <a16:creationId xmlns:a16="http://schemas.microsoft.com/office/drawing/2014/main" id="{9CCF4AE9-4AB6-E105-6743-9A6410361C69}"/>
              </a:ext>
            </a:extLst>
          </p:cNvPr>
          <p:cNvSpPr txBox="1"/>
          <p:nvPr/>
        </p:nvSpPr>
        <p:spPr>
          <a:xfrm>
            <a:off x="728235" y="6389849"/>
            <a:ext cx="2502280" cy="307777"/>
          </a:xfrm>
          <a:prstGeom prst="rect">
            <a:avLst/>
          </a:prstGeom>
          <a:noFill/>
        </p:spPr>
        <p:txBody>
          <a:bodyPr wrap="square" rtlCol="0">
            <a:spAutoFit/>
          </a:bodyPr>
          <a:lstStyle/>
          <a:p>
            <a:r>
              <a:rPr lang="en-US" sz="1400" dirty="0"/>
              <a:t>First Street Foundation</a:t>
            </a:r>
          </a:p>
        </p:txBody>
      </p:sp>
    </p:spTree>
    <p:extLst>
      <p:ext uri="{BB962C8B-B14F-4D97-AF65-F5344CB8AC3E}">
        <p14:creationId xmlns:p14="http://schemas.microsoft.com/office/powerpoint/2010/main" val="2343798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C345E-C8CD-01A1-DA41-2DC99EB23470}"/>
              </a:ext>
            </a:extLst>
          </p:cNvPr>
          <p:cNvPicPr>
            <a:picLocks noChangeAspect="1"/>
          </p:cNvPicPr>
          <p:nvPr/>
        </p:nvPicPr>
        <p:blipFill>
          <a:blip r:embed="rId2"/>
          <a:stretch>
            <a:fillRect/>
          </a:stretch>
        </p:blipFill>
        <p:spPr>
          <a:xfrm>
            <a:off x="306625" y="367757"/>
            <a:ext cx="3800833" cy="5154702"/>
          </a:xfrm>
          <a:prstGeom prst="rect">
            <a:avLst/>
          </a:prstGeom>
        </p:spPr>
      </p:pic>
      <p:pic>
        <p:nvPicPr>
          <p:cNvPr id="5" name="Picture 4">
            <a:extLst>
              <a:ext uri="{FF2B5EF4-FFF2-40B4-BE49-F238E27FC236}">
                <a16:creationId xmlns:a16="http://schemas.microsoft.com/office/drawing/2014/main" id="{4E2B179B-1220-8949-E8DF-55EE68AE133C}"/>
              </a:ext>
            </a:extLst>
          </p:cNvPr>
          <p:cNvPicPr>
            <a:picLocks noChangeAspect="1"/>
          </p:cNvPicPr>
          <p:nvPr/>
        </p:nvPicPr>
        <p:blipFill>
          <a:blip r:embed="rId3"/>
          <a:stretch>
            <a:fillRect/>
          </a:stretch>
        </p:blipFill>
        <p:spPr>
          <a:xfrm>
            <a:off x="4036453" y="854977"/>
            <a:ext cx="5107547" cy="670472"/>
          </a:xfrm>
          <a:prstGeom prst="rect">
            <a:avLst/>
          </a:prstGeom>
        </p:spPr>
      </p:pic>
      <p:pic>
        <p:nvPicPr>
          <p:cNvPr id="7" name="Picture 6">
            <a:extLst>
              <a:ext uri="{FF2B5EF4-FFF2-40B4-BE49-F238E27FC236}">
                <a16:creationId xmlns:a16="http://schemas.microsoft.com/office/drawing/2014/main" id="{29217C2E-16F0-2F61-29B7-C7C6F4F5E58B}"/>
              </a:ext>
            </a:extLst>
          </p:cNvPr>
          <p:cNvPicPr>
            <a:picLocks noChangeAspect="1"/>
          </p:cNvPicPr>
          <p:nvPr/>
        </p:nvPicPr>
        <p:blipFill>
          <a:blip r:embed="rId4"/>
          <a:stretch>
            <a:fillRect/>
          </a:stretch>
        </p:blipFill>
        <p:spPr>
          <a:xfrm>
            <a:off x="5354710" y="3808506"/>
            <a:ext cx="2935399" cy="2953342"/>
          </a:xfrm>
          <a:prstGeom prst="rect">
            <a:avLst/>
          </a:prstGeom>
        </p:spPr>
      </p:pic>
      <p:sp>
        <p:nvSpPr>
          <p:cNvPr id="8" name="TextBox 7">
            <a:extLst>
              <a:ext uri="{FF2B5EF4-FFF2-40B4-BE49-F238E27FC236}">
                <a16:creationId xmlns:a16="http://schemas.microsoft.com/office/drawing/2014/main" id="{31BE458A-73E4-5563-530B-37A33057CD80}"/>
              </a:ext>
            </a:extLst>
          </p:cNvPr>
          <p:cNvSpPr txBox="1"/>
          <p:nvPr/>
        </p:nvSpPr>
        <p:spPr>
          <a:xfrm>
            <a:off x="5092168" y="2830807"/>
            <a:ext cx="35371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Whose paying for this?</a:t>
            </a:r>
          </a:p>
        </p:txBody>
      </p:sp>
      <p:sp>
        <p:nvSpPr>
          <p:cNvPr id="9" name="TextBox 8">
            <a:extLst>
              <a:ext uri="{FF2B5EF4-FFF2-40B4-BE49-F238E27FC236}">
                <a16:creationId xmlns:a16="http://schemas.microsoft.com/office/drawing/2014/main" id="{47F52781-6B8E-F945-FE44-1A628F8A2BE4}"/>
              </a:ext>
            </a:extLst>
          </p:cNvPr>
          <p:cNvSpPr txBox="1"/>
          <p:nvPr/>
        </p:nvSpPr>
        <p:spPr>
          <a:xfrm>
            <a:off x="5831353" y="3515700"/>
            <a:ext cx="20642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Kansas!</a:t>
            </a:r>
          </a:p>
        </p:txBody>
      </p:sp>
      <p:sp>
        <p:nvSpPr>
          <p:cNvPr id="2" name="TextBox 1">
            <a:extLst>
              <a:ext uri="{FF2B5EF4-FFF2-40B4-BE49-F238E27FC236}">
                <a16:creationId xmlns:a16="http://schemas.microsoft.com/office/drawing/2014/main" id="{6F856DD6-35A9-1D67-607F-1144599205D6}"/>
              </a:ext>
            </a:extLst>
          </p:cNvPr>
          <p:cNvSpPr txBox="1"/>
          <p:nvPr/>
        </p:nvSpPr>
        <p:spPr>
          <a:xfrm>
            <a:off x="615311" y="6182466"/>
            <a:ext cx="29731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Courtesy First Street Foundation</a:t>
            </a:r>
          </a:p>
        </p:txBody>
      </p:sp>
      <p:sp>
        <p:nvSpPr>
          <p:cNvPr id="4" name="TextBox 3">
            <a:extLst>
              <a:ext uri="{FF2B5EF4-FFF2-40B4-BE49-F238E27FC236}">
                <a16:creationId xmlns:a16="http://schemas.microsoft.com/office/drawing/2014/main" id="{ED8A1E21-C470-8198-8FA8-71CB141B3B23}"/>
              </a:ext>
            </a:extLst>
          </p:cNvPr>
          <p:cNvSpPr txBox="1"/>
          <p:nvPr/>
        </p:nvSpPr>
        <p:spPr>
          <a:xfrm>
            <a:off x="3976483" y="400916"/>
            <a:ext cx="26492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SFHA=special flood hazard area</a:t>
            </a:r>
          </a:p>
        </p:txBody>
      </p:sp>
    </p:spTree>
    <p:extLst>
      <p:ext uri="{BB962C8B-B14F-4D97-AF65-F5344CB8AC3E}">
        <p14:creationId xmlns:p14="http://schemas.microsoft.com/office/powerpoint/2010/main" val="10443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9A77A-8977-2791-5081-55841CA7A193}"/>
              </a:ext>
            </a:extLst>
          </p:cNvPr>
          <p:cNvPicPr>
            <a:picLocks noChangeAspect="1"/>
          </p:cNvPicPr>
          <p:nvPr/>
        </p:nvPicPr>
        <p:blipFill>
          <a:blip r:embed="rId2"/>
          <a:stretch>
            <a:fillRect/>
          </a:stretch>
        </p:blipFill>
        <p:spPr>
          <a:xfrm>
            <a:off x="0" y="831102"/>
            <a:ext cx="9144000" cy="5195795"/>
          </a:xfrm>
          <a:prstGeom prst="rect">
            <a:avLst/>
          </a:prstGeom>
        </p:spPr>
      </p:pic>
    </p:spTree>
    <p:extLst>
      <p:ext uri="{BB962C8B-B14F-4D97-AF65-F5344CB8AC3E}">
        <p14:creationId xmlns:p14="http://schemas.microsoft.com/office/powerpoint/2010/main" val="1224484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AA779-6C13-C11C-607A-680E1F562B2D}"/>
              </a:ext>
            </a:extLst>
          </p:cNvPr>
          <p:cNvPicPr>
            <a:picLocks noChangeAspect="1"/>
          </p:cNvPicPr>
          <p:nvPr/>
        </p:nvPicPr>
        <p:blipFill>
          <a:blip r:embed="rId2"/>
          <a:stretch>
            <a:fillRect/>
          </a:stretch>
        </p:blipFill>
        <p:spPr>
          <a:xfrm>
            <a:off x="0" y="937535"/>
            <a:ext cx="9144000" cy="4982929"/>
          </a:xfrm>
          <a:prstGeom prst="rect">
            <a:avLst/>
          </a:prstGeom>
        </p:spPr>
      </p:pic>
    </p:spTree>
    <p:extLst>
      <p:ext uri="{BB962C8B-B14F-4D97-AF65-F5344CB8AC3E}">
        <p14:creationId xmlns:p14="http://schemas.microsoft.com/office/powerpoint/2010/main" val="2476643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9BB4A-5F92-DAD4-B68C-A6E24F1DAC0F}"/>
              </a:ext>
            </a:extLst>
          </p:cNvPr>
          <p:cNvPicPr>
            <a:picLocks noChangeAspect="1"/>
          </p:cNvPicPr>
          <p:nvPr/>
        </p:nvPicPr>
        <p:blipFill>
          <a:blip r:embed="rId2"/>
          <a:stretch>
            <a:fillRect/>
          </a:stretch>
        </p:blipFill>
        <p:spPr>
          <a:xfrm>
            <a:off x="0" y="775086"/>
            <a:ext cx="9144000" cy="5307828"/>
          </a:xfrm>
          <a:prstGeom prst="rect">
            <a:avLst/>
          </a:prstGeom>
        </p:spPr>
      </p:pic>
    </p:spTree>
    <p:extLst>
      <p:ext uri="{BB962C8B-B14F-4D97-AF65-F5344CB8AC3E}">
        <p14:creationId xmlns:p14="http://schemas.microsoft.com/office/powerpoint/2010/main" val="2865301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42EA-1BC6-963B-5875-4078F3A92BF1}"/>
              </a:ext>
            </a:extLst>
          </p:cNvPr>
          <p:cNvSpPr>
            <a:spLocks noGrp="1"/>
          </p:cNvSpPr>
          <p:nvPr>
            <p:ph type="title"/>
          </p:nvPr>
        </p:nvSpPr>
        <p:spPr/>
        <p:txBody>
          <a:bodyPr>
            <a:normAutofit fontScale="90000"/>
          </a:bodyPr>
          <a:lstStyle/>
          <a:p>
            <a:r>
              <a:rPr lang="en-US" dirty="0"/>
              <a:t>FEMA’s flood maps are being challenged </a:t>
            </a:r>
          </a:p>
        </p:txBody>
      </p:sp>
      <p:sp>
        <p:nvSpPr>
          <p:cNvPr id="3" name="Content Placeholder 2">
            <a:extLst>
              <a:ext uri="{FF2B5EF4-FFF2-40B4-BE49-F238E27FC236}">
                <a16:creationId xmlns:a16="http://schemas.microsoft.com/office/drawing/2014/main" id="{26DCE5AD-B9F9-0D6A-4748-4FD113DE090B}"/>
              </a:ext>
            </a:extLst>
          </p:cNvPr>
          <p:cNvSpPr>
            <a:spLocks noGrp="1"/>
          </p:cNvSpPr>
          <p:nvPr>
            <p:ph idx="1"/>
          </p:nvPr>
        </p:nvSpPr>
        <p:spPr/>
        <p:txBody>
          <a:bodyPr>
            <a:normAutofit/>
          </a:bodyPr>
          <a:lstStyle/>
          <a:p>
            <a:r>
              <a:rPr lang="en-US" sz="2400" dirty="0">
                <a:solidFill>
                  <a:schemeClr val="tx1"/>
                </a:solidFill>
              </a:rPr>
              <a:t>FEMA flood maps are based strictly on historical data, 	going back ~100 years</a:t>
            </a:r>
          </a:p>
          <a:p>
            <a:r>
              <a:rPr lang="en-US" sz="2400" dirty="0">
                <a:solidFill>
                  <a:schemeClr val="tx1"/>
                </a:solidFill>
              </a:rPr>
              <a:t>Climate change has already rendered obsolete risk 	estimates centered on the climate of about 50 years 	ago</a:t>
            </a:r>
          </a:p>
          <a:p>
            <a:r>
              <a:rPr lang="en-US" sz="2400" dirty="0">
                <a:solidFill>
                  <a:schemeClr val="tx1"/>
                </a:solidFill>
              </a:rPr>
              <a:t>First Street Foundation and others have used physics-	based models to estimate </a:t>
            </a:r>
            <a:r>
              <a:rPr lang="en-US" sz="2400" i="1" dirty="0">
                <a:solidFill>
                  <a:schemeClr val="tx1"/>
                </a:solidFill>
              </a:rPr>
              <a:t>current</a:t>
            </a:r>
            <a:r>
              <a:rPr lang="en-US" sz="2400" dirty="0">
                <a:solidFill>
                  <a:schemeClr val="tx1"/>
                </a:solidFill>
              </a:rPr>
              <a:t> risk</a:t>
            </a:r>
          </a:p>
          <a:p>
            <a:r>
              <a:rPr lang="en-US" sz="2400" dirty="0">
                <a:solidFill>
                  <a:schemeClr val="tx1"/>
                </a:solidFill>
              </a:rPr>
              <a:t>These suggest that in many places the risk is much 	worse than FEMA estimates</a:t>
            </a:r>
          </a:p>
        </p:txBody>
      </p:sp>
    </p:spTree>
    <p:extLst>
      <p:ext uri="{BB962C8B-B14F-4D97-AF65-F5344CB8AC3E}">
        <p14:creationId xmlns:p14="http://schemas.microsoft.com/office/powerpoint/2010/main" val="379102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B10DF-EA75-1D1D-6A80-EB98BCC96AF7}"/>
              </a:ext>
            </a:extLst>
          </p:cNvPr>
          <p:cNvPicPr>
            <a:picLocks noChangeAspect="1"/>
          </p:cNvPicPr>
          <p:nvPr/>
        </p:nvPicPr>
        <p:blipFill>
          <a:blip r:embed="rId2"/>
          <a:stretch>
            <a:fillRect/>
          </a:stretch>
        </p:blipFill>
        <p:spPr>
          <a:xfrm>
            <a:off x="1060420" y="1782496"/>
            <a:ext cx="7023159" cy="3820064"/>
          </a:xfrm>
          <a:prstGeom prst="rect">
            <a:avLst/>
          </a:prstGeom>
        </p:spPr>
      </p:pic>
      <p:sp>
        <p:nvSpPr>
          <p:cNvPr id="4" name="TextBox 3">
            <a:extLst>
              <a:ext uri="{FF2B5EF4-FFF2-40B4-BE49-F238E27FC236}">
                <a16:creationId xmlns:a16="http://schemas.microsoft.com/office/drawing/2014/main" id="{6BC0105D-295E-F4FF-FAD1-43F93FB6BD37}"/>
              </a:ext>
            </a:extLst>
          </p:cNvPr>
          <p:cNvSpPr txBox="1"/>
          <p:nvPr/>
        </p:nvSpPr>
        <p:spPr>
          <a:xfrm>
            <a:off x="865121" y="344953"/>
            <a:ext cx="7402807"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FEMA’s flood map for Camden</a:t>
            </a:r>
          </a:p>
        </p:txBody>
      </p:sp>
    </p:spTree>
    <p:extLst>
      <p:ext uri="{BB962C8B-B14F-4D97-AF65-F5344CB8AC3E}">
        <p14:creationId xmlns:p14="http://schemas.microsoft.com/office/powerpoint/2010/main" val="3590948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92BB7A-7551-EA0F-A7AC-BD914DE87CD7}"/>
              </a:ext>
            </a:extLst>
          </p:cNvPr>
          <p:cNvPicPr>
            <a:picLocks noChangeAspect="1"/>
          </p:cNvPicPr>
          <p:nvPr/>
        </p:nvPicPr>
        <p:blipFill>
          <a:blip r:embed="rId2"/>
          <a:stretch>
            <a:fillRect/>
          </a:stretch>
        </p:blipFill>
        <p:spPr>
          <a:xfrm>
            <a:off x="472542" y="1496008"/>
            <a:ext cx="8297106" cy="4797691"/>
          </a:xfrm>
          <a:prstGeom prst="rect">
            <a:avLst/>
          </a:prstGeom>
        </p:spPr>
      </p:pic>
      <p:sp>
        <p:nvSpPr>
          <p:cNvPr id="4" name="TextBox 3">
            <a:extLst>
              <a:ext uri="{FF2B5EF4-FFF2-40B4-BE49-F238E27FC236}">
                <a16:creationId xmlns:a16="http://schemas.microsoft.com/office/drawing/2014/main" id="{E6C7299E-19BF-8FC1-C75A-AC433B02FAAC}"/>
              </a:ext>
            </a:extLst>
          </p:cNvPr>
          <p:cNvSpPr txBox="1"/>
          <p:nvPr/>
        </p:nvSpPr>
        <p:spPr>
          <a:xfrm>
            <a:off x="547545" y="394232"/>
            <a:ext cx="7605399"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First Street Flood Regions</a:t>
            </a:r>
          </a:p>
        </p:txBody>
      </p:sp>
    </p:spTree>
    <p:extLst>
      <p:ext uri="{BB962C8B-B14F-4D97-AF65-F5344CB8AC3E}">
        <p14:creationId xmlns:p14="http://schemas.microsoft.com/office/powerpoint/2010/main" val="2457920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D0FA1-E1C7-CCB2-BC42-11F2F98B2242}"/>
              </a:ext>
            </a:extLst>
          </p:cNvPr>
          <p:cNvPicPr>
            <a:picLocks noChangeAspect="1"/>
          </p:cNvPicPr>
          <p:nvPr/>
        </p:nvPicPr>
        <p:blipFill>
          <a:blip r:embed="rId2"/>
          <a:stretch>
            <a:fillRect/>
          </a:stretch>
        </p:blipFill>
        <p:spPr>
          <a:xfrm>
            <a:off x="0" y="493722"/>
            <a:ext cx="9144000" cy="5870556"/>
          </a:xfrm>
          <a:prstGeom prst="rect">
            <a:avLst/>
          </a:prstGeom>
        </p:spPr>
      </p:pic>
    </p:spTree>
    <p:extLst>
      <p:ext uri="{BB962C8B-B14F-4D97-AF65-F5344CB8AC3E}">
        <p14:creationId xmlns:p14="http://schemas.microsoft.com/office/powerpoint/2010/main" val="273898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E754A-F0B3-C4D2-B7D2-A6E4DCD376F2}"/>
              </a:ext>
            </a:extLst>
          </p:cNvPr>
          <p:cNvPicPr>
            <a:picLocks noChangeAspect="1"/>
          </p:cNvPicPr>
          <p:nvPr/>
        </p:nvPicPr>
        <p:blipFill>
          <a:blip r:embed="rId2"/>
          <a:stretch>
            <a:fillRect/>
          </a:stretch>
        </p:blipFill>
        <p:spPr>
          <a:xfrm>
            <a:off x="953236" y="546786"/>
            <a:ext cx="6862413" cy="5764427"/>
          </a:xfrm>
          <a:prstGeom prst="rect">
            <a:avLst/>
          </a:prstGeom>
        </p:spPr>
      </p:pic>
    </p:spTree>
    <p:extLst>
      <p:ext uri="{BB962C8B-B14F-4D97-AF65-F5344CB8AC3E}">
        <p14:creationId xmlns:p14="http://schemas.microsoft.com/office/powerpoint/2010/main" val="1315852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6600">
            <a:alpha val="9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D22C9-8EFF-9B06-1958-F5317925AAD4}"/>
              </a:ext>
            </a:extLst>
          </p:cNvPr>
          <p:cNvPicPr>
            <a:picLocks noChangeAspect="1"/>
          </p:cNvPicPr>
          <p:nvPr/>
        </p:nvPicPr>
        <p:blipFill>
          <a:blip r:embed="rId2"/>
          <a:srcRect t="2898"/>
          <a:stretch/>
        </p:blipFill>
        <p:spPr>
          <a:xfrm>
            <a:off x="0" y="2166331"/>
            <a:ext cx="9144000" cy="3942966"/>
          </a:xfrm>
          <a:prstGeom prst="rect">
            <a:avLst/>
          </a:prstGeom>
        </p:spPr>
      </p:pic>
      <p:sp>
        <p:nvSpPr>
          <p:cNvPr id="4" name="TextBox 3">
            <a:extLst>
              <a:ext uri="{FF2B5EF4-FFF2-40B4-BE49-F238E27FC236}">
                <a16:creationId xmlns:a16="http://schemas.microsoft.com/office/drawing/2014/main" id="{EFA327B3-75FD-CFA0-C6D6-04E4D21447A1}"/>
              </a:ext>
            </a:extLst>
          </p:cNvPr>
          <p:cNvSpPr txBox="1"/>
          <p:nvPr/>
        </p:nvSpPr>
        <p:spPr>
          <a:xfrm>
            <a:off x="190244" y="466405"/>
            <a:ext cx="868986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Case Study:  The Camden National Bank</a:t>
            </a:r>
          </a:p>
        </p:txBody>
      </p:sp>
      <p:sp>
        <p:nvSpPr>
          <p:cNvPr id="5" name="Rectangle 4">
            <a:extLst>
              <a:ext uri="{FF2B5EF4-FFF2-40B4-BE49-F238E27FC236}">
                <a16:creationId xmlns:a16="http://schemas.microsoft.com/office/drawing/2014/main" id="{4A88C1BD-F752-E5C1-084D-063108106371}"/>
              </a:ext>
            </a:extLst>
          </p:cNvPr>
          <p:cNvSpPr/>
          <p:nvPr/>
        </p:nvSpPr>
        <p:spPr>
          <a:xfrm>
            <a:off x="0" y="2166331"/>
            <a:ext cx="3646649" cy="374277"/>
          </a:xfrm>
          <a:prstGeom prst="rect">
            <a:avLst/>
          </a:prstGeom>
          <a:solidFill>
            <a:srgbClr val="FC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EA8091-3858-51C8-517A-5CEC02B69517}"/>
              </a:ext>
            </a:extLst>
          </p:cNvPr>
          <p:cNvSpPr txBox="1"/>
          <p:nvPr/>
        </p:nvSpPr>
        <p:spPr>
          <a:xfrm>
            <a:off x="3559042" y="6362472"/>
            <a:ext cx="5048364" cy="369332"/>
          </a:xfrm>
          <a:prstGeom prst="rect">
            <a:avLst/>
          </a:prstGeom>
          <a:noFill/>
        </p:spPr>
        <p:txBody>
          <a:bodyPr wrap="square" rtlCol="0">
            <a:spAutoFit/>
          </a:bodyPr>
          <a:lstStyle/>
          <a:p>
            <a:pPr algn="r"/>
            <a:r>
              <a:rPr lang="en-US" dirty="0"/>
              <a:t>First Street Foundation, 2024</a:t>
            </a:r>
          </a:p>
        </p:txBody>
      </p:sp>
    </p:spTree>
    <p:extLst>
      <p:ext uri="{BB962C8B-B14F-4D97-AF65-F5344CB8AC3E}">
        <p14:creationId xmlns:p14="http://schemas.microsoft.com/office/powerpoint/2010/main" val="2946181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5D18E-AD51-46F8-FE33-889873ECC657}"/>
              </a:ext>
            </a:extLst>
          </p:cNvPr>
          <p:cNvSpPr>
            <a:spLocks noGrp="1"/>
          </p:cNvSpPr>
          <p:nvPr>
            <p:ph type="title"/>
          </p:nvPr>
        </p:nvSpPr>
        <p:spPr>
          <a:xfrm>
            <a:off x="628650" y="285347"/>
            <a:ext cx="7886700" cy="629053"/>
          </a:xfrm>
        </p:spPr>
        <p:txBody>
          <a:bodyPr>
            <a:normAutofit fontScale="90000"/>
          </a:bodyPr>
          <a:lstStyle/>
          <a:p>
            <a:pPr algn="ctr"/>
            <a:r>
              <a:rPr lang="en-US" dirty="0"/>
              <a:t>Camden National Bank</a:t>
            </a:r>
          </a:p>
        </p:txBody>
      </p:sp>
      <p:sp>
        <p:nvSpPr>
          <p:cNvPr id="3" name="Content Placeholder 2">
            <a:extLst>
              <a:ext uri="{FF2B5EF4-FFF2-40B4-BE49-F238E27FC236}">
                <a16:creationId xmlns:a16="http://schemas.microsoft.com/office/drawing/2014/main" id="{0326EA4E-A749-DF72-28A2-3F3D96F0AFAC}"/>
              </a:ext>
            </a:extLst>
          </p:cNvPr>
          <p:cNvSpPr>
            <a:spLocks noGrp="1"/>
          </p:cNvSpPr>
          <p:nvPr>
            <p:ph idx="1"/>
          </p:nvPr>
        </p:nvSpPr>
        <p:spPr>
          <a:xfrm>
            <a:off x="628650" y="1116918"/>
            <a:ext cx="7886700" cy="5060045"/>
          </a:xfrm>
        </p:spPr>
        <p:txBody>
          <a:bodyPr/>
          <a:lstStyle/>
          <a:p>
            <a:pPr algn="l"/>
            <a:r>
              <a:rPr lang="en-US" dirty="0"/>
              <a:t> </a:t>
            </a:r>
            <a:r>
              <a:rPr lang="en-US" sz="2400" b="0" i="0" u="none" strike="noStrike" baseline="0" dirty="0">
                <a:solidFill>
                  <a:srgbClr val="1A1A1A"/>
                </a:solidFill>
              </a:rPr>
              <a:t>Number one on the top 10 list of U.S. banks with the 	highest ratio of uninsured damage relative to total 	property value of their portfolio of branches</a:t>
            </a:r>
          </a:p>
          <a:p>
            <a:pPr algn="l"/>
            <a:endParaRPr lang="en-US" sz="2400" b="0" i="0" u="none" strike="noStrike" baseline="0" dirty="0">
              <a:solidFill>
                <a:srgbClr val="1A1A1A"/>
              </a:solidFill>
            </a:endParaRPr>
          </a:p>
          <a:p>
            <a:r>
              <a:rPr lang="en-US" sz="2400" dirty="0">
                <a:solidFill>
                  <a:srgbClr val="1A1A1A"/>
                </a:solidFill>
              </a:rPr>
              <a:t> Just over $3.7 billion in outstanding real estate loans</a:t>
            </a:r>
          </a:p>
          <a:p>
            <a:endParaRPr lang="en-US" sz="2400" dirty="0">
              <a:solidFill>
                <a:srgbClr val="1A1A1A"/>
              </a:solidFill>
            </a:endParaRPr>
          </a:p>
          <a:p>
            <a:pPr algn="l"/>
            <a:r>
              <a:rPr lang="en-US" sz="2400" dirty="0"/>
              <a:t> In a 1% annual likelihood weather event, the bank 	branches would incur over $18 million in gross 	damages, with $17.8 million of that being 	uninsured</a:t>
            </a:r>
          </a:p>
        </p:txBody>
      </p:sp>
      <p:sp>
        <p:nvSpPr>
          <p:cNvPr id="4" name="TextBox 3">
            <a:extLst>
              <a:ext uri="{FF2B5EF4-FFF2-40B4-BE49-F238E27FC236}">
                <a16:creationId xmlns:a16="http://schemas.microsoft.com/office/drawing/2014/main" id="{7DA7ADFA-157A-1117-EB9A-4A1200D7951C}"/>
              </a:ext>
            </a:extLst>
          </p:cNvPr>
          <p:cNvSpPr txBox="1"/>
          <p:nvPr/>
        </p:nvSpPr>
        <p:spPr>
          <a:xfrm>
            <a:off x="3794485" y="6247487"/>
            <a:ext cx="5015511" cy="369332"/>
          </a:xfrm>
          <a:prstGeom prst="rect">
            <a:avLst/>
          </a:prstGeom>
          <a:noFill/>
        </p:spPr>
        <p:txBody>
          <a:bodyPr wrap="square" rtlCol="0">
            <a:spAutoFit/>
          </a:bodyPr>
          <a:lstStyle/>
          <a:p>
            <a:r>
              <a:rPr lang="en-US" dirty="0"/>
              <a:t>Data from First Street Foundation, September, 2024</a:t>
            </a:r>
          </a:p>
        </p:txBody>
      </p:sp>
    </p:spTree>
    <p:extLst>
      <p:ext uri="{BB962C8B-B14F-4D97-AF65-F5344CB8AC3E}">
        <p14:creationId xmlns:p14="http://schemas.microsoft.com/office/powerpoint/2010/main" val="38473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AFF36-52D6-C150-2520-E8EBF972E878}"/>
              </a:ext>
            </a:extLst>
          </p:cNvPr>
          <p:cNvPicPr>
            <a:picLocks noChangeAspect="1"/>
          </p:cNvPicPr>
          <p:nvPr/>
        </p:nvPicPr>
        <p:blipFill>
          <a:blip r:embed="rId2"/>
          <a:stretch>
            <a:fillRect/>
          </a:stretch>
        </p:blipFill>
        <p:spPr>
          <a:xfrm>
            <a:off x="0" y="945083"/>
            <a:ext cx="9144000" cy="4967834"/>
          </a:xfrm>
          <a:prstGeom prst="rect">
            <a:avLst/>
          </a:prstGeom>
        </p:spPr>
      </p:pic>
    </p:spTree>
    <p:extLst>
      <p:ext uri="{BB962C8B-B14F-4D97-AF65-F5344CB8AC3E}">
        <p14:creationId xmlns:p14="http://schemas.microsoft.com/office/powerpoint/2010/main" val="1359834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DE1B0-B365-6EF5-F0C2-AF17CB25AAE6}"/>
              </a:ext>
            </a:extLst>
          </p:cNvPr>
          <p:cNvPicPr>
            <a:picLocks noChangeAspect="1"/>
          </p:cNvPicPr>
          <p:nvPr/>
        </p:nvPicPr>
        <p:blipFill>
          <a:blip r:embed="rId2"/>
          <a:stretch>
            <a:fillRect/>
          </a:stretch>
        </p:blipFill>
        <p:spPr>
          <a:xfrm>
            <a:off x="0" y="1354165"/>
            <a:ext cx="9144000" cy="3558322"/>
          </a:xfrm>
          <a:prstGeom prst="rect">
            <a:avLst/>
          </a:prstGeom>
        </p:spPr>
      </p:pic>
      <p:sp>
        <p:nvSpPr>
          <p:cNvPr id="6" name="TextBox 5">
            <a:extLst>
              <a:ext uri="{FF2B5EF4-FFF2-40B4-BE49-F238E27FC236}">
                <a16:creationId xmlns:a16="http://schemas.microsoft.com/office/drawing/2014/main" id="{E764DFDC-78E2-EC24-8A33-458EA4875AD4}"/>
              </a:ext>
            </a:extLst>
          </p:cNvPr>
          <p:cNvSpPr txBox="1"/>
          <p:nvPr/>
        </p:nvSpPr>
        <p:spPr>
          <a:xfrm>
            <a:off x="262822" y="213543"/>
            <a:ext cx="8465044" cy="923330"/>
          </a:xfrm>
          <a:prstGeom prst="rect">
            <a:avLst/>
          </a:prstGeom>
          <a:noFill/>
        </p:spPr>
        <p:txBody>
          <a:bodyPr wrap="square" rtlCol="0">
            <a:spAutoFit/>
          </a:bodyPr>
          <a:lstStyle/>
          <a:p>
            <a:r>
              <a:rPr lang="en-US" dirty="0"/>
              <a:t>Under political pressure, state insurance commissioners (some of whom are elected) place caps on private insurance premiums, forcing the firms to lose money</a:t>
            </a:r>
          </a:p>
        </p:txBody>
      </p:sp>
      <p:sp>
        <p:nvSpPr>
          <p:cNvPr id="7" name="TextBox 6">
            <a:extLst>
              <a:ext uri="{FF2B5EF4-FFF2-40B4-BE49-F238E27FC236}">
                <a16:creationId xmlns:a16="http://schemas.microsoft.com/office/drawing/2014/main" id="{CE650133-9208-9F83-36F6-8CA878E22141}"/>
              </a:ext>
            </a:extLst>
          </p:cNvPr>
          <p:cNvSpPr txBox="1"/>
          <p:nvPr/>
        </p:nvSpPr>
        <p:spPr>
          <a:xfrm>
            <a:off x="2392771" y="1576929"/>
            <a:ext cx="5250956" cy="276999"/>
          </a:xfrm>
          <a:prstGeom prst="rect">
            <a:avLst/>
          </a:prstGeom>
          <a:noFill/>
        </p:spPr>
        <p:txBody>
          <a:bodyPr wrap="square" rtlCol="0">
            <a:spAutoFit/>
          </a:bodyPr>
          <a:lstStyle/>
          <a:p>
            <a:pPr algn="ctr"/>
            <a:r>
              <a:rPr lang="en-US" sz="1200" dirty="0"/>
              <a:t>Insurance premiums in California</a:t>
            </a:r>
          </a:p>
        </p:txBody>
      </p:sp>
      <p:sp>
        <p:nvSpPr>
          <p:cNvPr id="8" name="TextBox 7">
            <a:extLst>
              <a:ext uri="{FF2B5EF4-FFF2-40B4-BE49-F238E27FC236}">
                <a16:creationId xmlns:a16="http://schemas.microsoft.com/office/drawing/2014/main" id="{1281B42E-8F1F-473F-E3B7-C5BF98CB07D2}"/>
              </a:ext>
            </a:extLst>
          </p:cNvPr>
          <p:cNvSpPr txBox="1"/>
          <p:nvPr/>
        </p:nvSpPr>
        <p:spPr>
          <a:xfrm>
            <a:off x="136886" y="5294759"/>
            <a:ext cx="8820949" cy="646331"/>
          </a:xfrm>
          <a:prstGeom prst="rect">
            <a:avLst/>
          </a:prstGeom>
          <a:noFill/>
        </p:spPr>
        <p:txBody>
          <a:bodyPr wrap="square" rtlCol="0">
            <a:spAutoFit/>
          </a:bodyPr>
          <a:lstStyle/>
          <a:p>
            <a:r>
              <a:rPr lang="en-US" dirty="0"/>
              <a:t>The result:  Massive exodus of insurance companies from California, including State Farm, Allstate, Farmers, American National, Chubb and Tokio Marine</a:t>
            </a:r>
          </a:p>
        </p:txBody>
      </p:sp>
    </p:spTree>
    <p:extLst>
      <p:ext uri="{BB962C8B-B14F-4D97-AF65-F5344CB8AC3E}">
        <p14:creationId xmlns:p14="http://schemas.microsoft.com/office/powerpoint/2010/main" val="62553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5946B-378C-BFB9-E595-62DAF7FE75D0}"/>
              </a:ext>
            </a:extLst>
          </p:cNvPr>
          <p:cNvPicPr>
            <a:picLocks noChangeAspect="1"/>
          </p:cNvPicPr>
          <p:nvPr/>
        </p:nvPicPr>
        <p:blipFill>
          <a:blip r:embed="rId2"/>
          <a:stretch>
            <a:fillRect/>
          </a:stretch>
        </p:blipFill>
        <p:spPr>
          <a:xfrm>
            <a:off x="0" y="1338753"/>
            <a:ext cx="9144000" cy="5308435"/>
          </a:xfrm>
          <a:prstGeom prst="rect">
            <a:avLst/>
          </a:prstGeom>
        </p:spPr>
      </p:pic>
      <p:sp>
        <p:nvSpPr>
          <p:cNvPr id="4" name="TextBox 3">
            <a:extLst>
              <a:ext uri="{FF2B5EF4-FFF2-40B4-BE49-F238E27FC236}">
                <a16:creationId xmlns:a16="http://schemas.microsoft.com/office/drawing/2014/main" id="{C887C9A9-52B8-890F-9705-A79FE0A65D6D}"/>
              </a:ext>
            </a:extLst>
          </p:cNvPr>
          <p:cNvSpPr txBox="1"/>
          <p:nvPr/>
        </p:nvSpPr>
        <p:spPr>
          <a:xfrm>
            <a:off x="870596" y="1527650"/>
            <a:ext cx="6263914" cy="369332"/>
          </a:xfrm>
          <a:prstGeom prst="rect">
            <a:avLst/>
          </a:prstGeom>
          <a:noFill/>
        </p:spPr>
        <p:txBody>
          <a:bodyPr wrap="square" rtlCol="0">
            <a:spAutoFit/>
          </a:bodyPr>
          <a:lstStyle/>
          <a:p>
            <a:pPr algn="ctr"/>
            <a:r>
              <a:rPr lang="en-US" dirty="0"/>
              <a:t>U.S. Homeowners insurance annual combined ratio</a:t>
            </a:r>
          </a:p>
        </p:txBody>
      </p:sp>
      <p:sp>
        <p:nvSpPr>
          <p:cNvPr id="5" name="TextBox 4">
            <a:extLst>
              <a:ext uri="{FF2B5EF4-FFF2-40B4-BE49-F238E27FC236}">
                <a16:creationId xmlns:a16="http://schemas.microsoft.com/office/drawing/2014/main" id="{6F2DD32B-069B-3C07-3F1D-820FE56D5B6B}"/>
              </a:ext>
            </a:extLst>
          </p:cNvPr>
          <p:cNvSpPr txBox="1"/>
          <p:nvPr/>
        </p:nvSpPr>
        <p:spPr>
          <a:xfrm>
            <a:off x="246395" y="210812"/>
            <a:ext cx="8443143" cy="461665"/>
          </a:xfrm>
          <a:prstGeom prst="rect">
            <a:avLst/>
          </a:prstGeom>
          <a:noFill/>
        </p:spPr>
        <p:txBody>
          <a:bodyPr wrap="square" rtlCol="0">
            <a:spAutoFit/>
          </a:bodyPr>
          <a:lstStyle/>
          <a:p>
            <a:pPr algn="ctr"/>
            <a:r>
              <a:rPr lang="en-US" sz="2400" dirty="0"/>
              <a:t>Private insurance has become large unprofitable</a:t>
            </a:r>
          </a:p>
        </p:txBody>
      </p:sp>
    </p:spTree>
    <p:extLst>
      <p:ext uri="{BB962C8B-B14F-4D97-AF65-F5344CB8AC3E}">
        <p14:creationId xmlns:p14="http://schemas.microsoft.com/office/powerpoint/2010/main" val="33320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6C2CF-3C1C-48BA-45D5-A7F710A11B5B}"/>
              </a:ext>
            </a:extLst>
          </p:cNvPr>
          <p:cNvPicPr>
            <a:picLocks noChangeAspect="1"/>
          </p:cNvPicPr>
          <p:nvPr/>
        </p:nvPicPr>
        <p:blipFill>
          <a:blip r:embed="rId2"/>
          <a:srcRect b="49301"/>
          <a:stretch/>
        </p:blipFill>
        <p:spPr>
          <a:xfrm>
            <a:off x="198472" y="1062236"/>
            <a:ext cx="4206279" cy="5283809"/>
          </a:xfrm>
          <a:prstGeom prst="rect">
            <a:avLst/>
          </a:prstGeom>
        </p:spPr>
      </p:pic>
      <p:sp>
        <p:nvSpPr>
          <p:cNvPr id="7" name="TextBox 6">
            <a:extLst>
              <a:ext uri="{FF2B5EF4-FFF2-40B4-BE49-F238E27FC236}">
                <a16:creationId xmlns:a16="http://schemas.microsoft.com/office/drawing/2014/main" id="{C33CAF67-EE23-BFCA-B2D0-C0069097F485}"/>
              </a:ext>
            </a:extLst>
          </p:cNvPr>
          <p:cNvSpPr txBox="1"/>
          <p:nvPr/>
        </p:nvSpPr>
        <p:spPr>
          <a:xfrm>
            <a:off x="331703" y="633711"/>
            <a:ext cx="8322683" cy="369332"/>
          </a:xfrm>
          <a:prstGeom prst="rect">
            <a:avLst/>
          </a:prstGeom>
          <a:noFill/>
        </p:spPr>
        <p:txBody>
          <a:bodyPr wrap="square" rtlCol="0">
            <a:spAutoFit/>
          </a:bodyPr>
          <a:lstStyle/>
          <a:p>
            <a:pPr algn="ctr"/>
            <a:r>
              <a:rPr lang="en-US" b="1" dirty="0"/>
              <a:t>Homeowner’s Insurance Companies Doing Business in Maine (2025)</a:t>
            </a:r>
          </a:p>
        </p:txBody>
      </p:sp>
      <p:sp>
        <p:nvSpPr>
          <p:cNvPr id="8" name="TextBox 7">
            <a:extLst>
              <a:ext uri="{FF2B5EF4-FFF2-40B4-BE49-F238E27FC236}">
                <a16:creationId xmlns:a16="http://schemas.microsoft.com/office/drawing/2014/main" id="{5935680A-4BF7-A3D8-FC2C-42035B7F8E19}"/>
              </a:ext>
            </a:extLst>
          </p:cNvPr>
          <p:cNvSpPr txBox="1"/>
          <p:nvPr/>
        </p:nvSpPr>
        <p:spPr>
          <a:xfrm>
            <a:off x="4101111" y="6521260"/>
            <a:ext cx="4462491" cy="338554"/>
          </a:xfrm>
          <a:prstGeom prst="rect">
            <a:avLst/>
          </a:prstGeom>
          <a:noFill/>
        </p:spPr>
        <p:txBody>
          <a:bodyPr wrap="square" rtlCol="0">
            <a:spAutoFit/>
          </a:bodyPr>
          <a:lstStyle/>
          <a:p>
            <a:r>
              <a:rPr lang="en-US" sz="1600" dirty="0"/>
              <a:t>Source: State of Maine Bureau of Insurance</a:t>
            </a:r>
          </a:p>
        </p:txBody>
      </p:sp>
      <p:sp>
        <p:nvSpPr>
          <p:cNvPr id="9" name="TextBox 8">
            <a:extLst>
              <a:ext uri="{FF2B5EF4-FFF2-40B4-BE49-F238E27FC236}">
                <a16:creationId xmlns:a16="http://schemas.microsoft.com/office/drawing/2014/main" id="{59BBBFE2-1C80-E9F1-D564-E9FDA7072D92}"/>
              </a:ext>
            </a:extLst>
          </p:cNvPr>
          <p:cNvSpPr txBox="1"/>
          <p:nvPr/>
        </p:nvSpPr>
        <p:spPr>
          <a:xfrm>
            <a:off x="198472" y="148358"/>
            <a:ext cx="899068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But private insurance is highly competitive; its premiums do not need to be regulated</a:t>
            </a:r>
          </a:p>
        </p:txBody>
      </p:sp>
      <p:pic>
        <p:nvPicPr>
          <p:cNvPr id="11" name="Picture 10">
            <a:extLst>
              <a:ext uri="{FF2B5EF4-FFF2-40B4-BE49-F238E27FC236}">
                <a16:creationId xmlns:a16="http://schemas.microsoft.com/office/drawing/2014/main" id="{29024929-5D46-82CF-CBD2-606C540DCBD7}"/>
              </a:ext>
            </a:extLst>
          </p:cNvPr>
          <p:cNvPicPr>
            <a:picLocks noChangeAspect="1"/>
          </p:cNvPicPr>
          <p:nvPr/>
        </p:nvPicPr>
        <p:blipFill>
          <a:blip r:embed="rId3"/>
          <a:stretch>
            <a:fillRect/>
          </a:stretch>
        </p:blipFill>
        <p:spPr>
          <a:xfrm>
            <a:off x="4572000" y="1062236"/>
            <a:ext cx="4322573" cy="5283809"/>
          </a:xfrm>
          <a:prstGeom prst="rect">
            <a:avLst/>
          </a:prstGeom>
        </p:spPr>
      </p:pic>
    </p:spTree>
    <p:extLst>
      <p:ext uri="{BB962C8B-B14F-4D97-AF65-F5344CB8AC3E}">
        <p14:creationId xmlns:p14="http://schemas.microsoft.com/office/powerpoint/2010/main" val="22005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9905-F793-9300-B3C7-72179394F3B4}"/>
              </a:ext>
            </a:extLst>
          </p:cNvPr>
          <p:cNvSpPr>
            <a:spLocks noGrp="1"/>
          </p:cNvSpPr>
          <p:nvPr>
            <p:ph type="title"/>
          </p:nvPr>
        </p:nvSpPr>
        <p:spPr/>
        <p:txBody>
          <a:bodyPr/>
          <a:lstStyle/>
          <a:p>
            <a:r>
              <a:rPr lang="en-US" dirty="0"/>
              <a:t>What A Mess</a:t>
            </a:r>
          </a:p>
        </p:txBody>
      </p:sp>
      <p:sp>
        <p:nvSpPr>
          <p:cNvPr id="3" name="Content Placeholder 2">
            <a:extLst>
              <a:ext uri="{FF2B5EF4-FFF2-40B4-BE49-F238E27FC236}">
                <a16:creationId xmlns:a16="http://schemas.microsoft.com/office/drawing/2014/main" id="{452A70C8-2DD1-E46E-F6A9-9864DA9BF008}"/>
              </a:ext>
            </a:extLst>
          </p:cNvPr>
          <p:cNvSpPr>
            <a:spLocks noGrp="1"/>
          </p:cNvSpPr>
          <p:nvPr>
            <p:ph idx="1"/>
          </p:nvPr>
        </p:nvSpPr>
        <p:spPr/>
        <p:txBody>
          <a:bodyPr>
            <a:normAutofit/>
          </a:bodyPr>
          <a:lstStyle/>
          <a:p>
            <a:r>
              <a:rPr lang="en-US" sz="2400" dirty="0">
                <a:solidFill>
                  <a:schemeClr val="tx1"/>
                </a:solidFill>
              </a:rPr>
              <a:t>National Flood Insurance has been captured by special 	interests in risky places, holding down premiums 	there, with premiums too high in less risky areas</a:t>
            </a:r>
          </a:p>
          <a:p>
            <a:r>
              <a:rPr lang="en-US" sz="2400" dirty="0">
                <a:solidFill>
                  <a:schemeClr val="tx1"/>
                </a:solidFill>
              </a:rPr>
              <a:t>State regulation of private insurance has capped 	premiums in risky places, causing insolvency in 	direct contradiction to its mandate</a:t>
            </a:r>
          </a:p>
          <a:p>
            <a:r>
              <a:rPr lang="en-US" sz="2400" dirty="0">
                <a:solidFill>
                  <a:schemeClr val="tx1"/>
                </a:solidFill>
              </a:rPr>
              <a:t>We are paying folks to move to and develop risk-prone 	regions</a:t>
            </a:r>
          </a:p>
          <a:p>
            <a:r>
              <a:rPr lang="en-US" sz="2400" dirty="0">
                <a:solidFill>
                  <a:schemeClr val="tx1"/>
                </a:solidFill>
              </a:rPr>
              <a:t>This is driving up damages, with climate change acting 	as a large threat multiplier</a:t>
            </a:r>
          </a:p>
        </p:txBody>
      </p:sp>
    </p:spTree>
    <p:extLst>
      <p:ext uri="{BB962C8B-B14F-4D97-AF65-F5344CB8AC3E}">
        <p14:creationId xmlns:p14="http://schemas.microsoft.com/office/powerpoint/2010/main" val="169061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FE094-BCB5-1331-5EBA-433B339BF073}"/>
              </a:ext>
            </a:extLst>
          </p:cNvPr>
          <p:cNvSpPr>
            <a:spLocks noGrp="1"/>
          </p:cNvSpPr>
          <p:nvPr>
            <p:ph type="title"/>
          </p:nvPr>
        </p:nvSpPr>
        <p:spPr>
          <a:xfrm>
            <a:off x="628650" y="212021"/>
            <a:ext cx="7886700" cy="938031"/>
          </a:xfrm>
        </p:spPr>
        <p:txBody>
          <a:bodyPr/>
          <a:lstStyle/>
          <a:p>
            <a:pPr algn="ctr"/>
            <a:r>
              <a:rPr lang="en-US" dirty="0"/>
              <a:t>Consequences</a:t>
            </a:r>
          </a:p>
        </p:txBody>
      </p:sp>
      <p:sp>
        <p:nvSpPr>
          <p:cNvPr id="5" name="Content Placeholder 4">
            <a:extLst>
              <a:ext uri="{FF2B5EF4-FFF2-40B4-BE49-F238E27FC236}">
                <a16:creationId xmlns:a16="http://schemas.microsoft.com/office/drawing/2014/main" id="{274A3C40-3EDE-D0F0-DAB5-24E96156FC4D}"/>
              </a:ext>
            </a:extLst>
          </p:cNvPr>
          <p:cNvSpPr>
            <a:spLocks noGrp="1"/>
          </p:cNvSpPr>
          <p:nvPr>
            <p:ph idx="1"/>
          </p:nvPr>
        </p:nvSpPr>
        <p:spPr>
          <a:xfrm>
            <a:off x="628650" y="1325059"/>
            <a:ext cx="7886700" cy="4851904"/>
          </a:xfrm>
        </p:spPr>
        <p:txBody>
          <a:bodyPr/>
          <a:lstStyle/>
          <a:p>
            <a:pPr>
              <a:spcBef>
                <a:spcPts val="2400"/>
              </a:spcBef>
            </a:pPr>
            <a:r>
              <a:rPr lang="en-US" dirty="0"/>
              <a:t> </a:t>
            </a:r>
            <a:r>
              <a:rPr lang="en-US" sz="2400" dirty="0"/>
              <a:t>We have inadvertently encouraged a massive 	migration from safer to riskier places by 	preventing insurance from communicating risk</a:t>
            </a:r>
          </a:p>
          <a:p>
            <a:pPr>
              <a:spcBef>
                <a:spcPts val="2400"/>
              </a:spcBef>
            </a:pPr>
            <a:r>
              <a:rPr lang="en-US" sz="2400" dirty="0"/>
              <a:t> Relatively poor people are paying the insurance bills 	of relatively wealthy people</a:t>
            </a:r>
          </a:p>
          <a:p>
            <a:pPr>
              <a:spcBef>
                <a:spcPts val="2400"/>
              </a:spcBef>
            </a:pPr>
            <a:r>
              <a:rPr lang="en-US" sz="2400" dirty="0"/>
              <a:t> Damages are soaring, amplified by climate change</a:t>
            </a:r>
          </a:p>
          <a:p>
            <a:pPr>
              <a:spcBef>
                <a:spcPts val="2400"/>
              </a:spcBef>
            </a:pPr>
            <a:r>
              <a:rPr lang="en-US" sz="2400" dirty="0"/>
              <a:t> We are insulating wealthier and more politically 	influential people from climate change and 	reducing their incentive to do something about it</a:t>
            </a:r>
          </a:p>
        </p:txBody>
      </p:sp>
    </p:spTree>
    <p:extLst>
      <p:ext uri="{BB962C8B-B14F-4D97-AF65-F5344CB8AC3E}">
        <p14:creationId xmlns:p14="http://schemas.microsoft.com/office/powerpoint/2010/main" val="9944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EBB28-7FF4-4603-F888-000EDF404239}"/>
              </a:ext>
            </a:extLst>
          </p:cNvPr>
          <p:cNvSpPr>
            <a:spLocks noGrp="1"/>
          </p:cNvSpPr>
          <p:nvPr>
            <p:ph type="title"/>
          </p:nvPr>
        </p:nvSpPr>
        <p:spPr/>
        <p:txBody>
          <a:bodyPr/>
          <a:lstStyle/>
          <a:p>
            <a:pPr algn="ctr"/>
            <a:r>
              <a:rPr lang="en-US" dirty="0"/>
              <a:t>Options</a:t>
            </a:r>
          </a:p>
        </p:txBody>
      </p:sp>
      <p:sp>
        <p:nvSpPr>
          <p:cNvPr id="3" name="Content Placeholder 2">
            <a:extLst>
              <a:ext uri="{FF2B5EF4-FFF2-40B4-BE49-F238E27FC236}">
                <a16:creationId xmlns:a16="http://schemas.microsoft.com/office/drawing/2014/main" id="{A919C762-C0F9-C5B8-B01D-78B777AEC98F}"/>
              </a:ext>
            </a:extLst>
          </p:cNvPr>
          <p:cNvSpPr>
            <a:spLocks noGrp="1"/>
          </p:cNvSpPr>
          <p:nvPr>
            <p:ph idx="1"/>
          </p:nvPr>
        </p:nvSpPr>
        <p:spPr/>
        <p:txBody>
          <a:bodyPr>
            <a:normAutofit fontScale="92500" lnSpcReduction="20000"/>
          </a:bodyPr>
          <a:lstStyle/>
          <a:p>
            <a:r>
              <a:rPr lang="en-US" dirty="0"/>
              <a:t> Stop subsidizing risk</a:t>
            </a:r>
          </a:p>
          <a:p>
            <a:pPr lvl="1"/>
            <a:r>
              <a:rPr lang="en-US" dirty="0"/>
              <a:t>State regulators should stop capping premiums</a:t>
            </a:r>
          </a:p>
          <a:p>
            <a:pPr lvl="1"/>
            <a:r>
              <a:rPr lang="en-US" dirty="0"/>
              <a:t>It is time to privatize flood insurance</a:t>
            </a:r>
          </a:p>
          <a:p>
            <a:r>
              <a:rPr lang="en-US" dirty="0"/>
              <a:t> Doing the above instantaneously would cause 	immense suffering – in some places 	premiums would rise more than a factor of ten</a:t>
            </a:r>
          </a:p>
          <a:p>
            <a:r>
              <a:rPr lang="en-US" dirty="0"/>
              <a:t> Government could ease the pain through buy-	back programs and by temporarily subsidizing 	premiums for the less well off</a:t>
            </a:r>
          </a:p>
          <a:p>
            <a:r>
              <a:rPr lang="en-US" dirty="0"/>
              <a:t>The most dangerous places could undertake  	managed retreat, encouraging individuals 	and, where appropriate, whole communities to 	move</a:t>
            </a:r>
          </a:p>
        </p:txBody>
      </p:sp>
    </p:spTree>
    <p:extLst>
      <p:ext uri="{BB962C8B-B14F-4D97-AF65-F5344CB8AC3E}">
        <p14:creationId xmlns:p14="http://schemas.microsoft.com/office/powerpoint/2010/main" val="2452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61" y="1969483"/>
            <a:ext cx="7886700" cy="1325563"/>
          </a:xfrm>
        </p:spPr>
        <p:txBody>
          <a:bodyPr/>
          <a:lstStyle/>
          <a:p>
            <a:r>
              <a:rPr lang="en-US" dirty="0">
                <a:solidFill>
                  <a:srgbClr val="0000FF"/>
                </a:solidFill>
              </a:rPr>
              <a:t>The Greenhouse Effect</a:t>
            </a:r>
          </a:p>
        </p:txBody>
      </p:sp>
    </p:spTree>
    <p:extLst>
      <p:ext uri="{BB962C8B-B14F-4D97-AF65-F5344CB8AC3E}">
        <p14:creationId xmlns:p14="http://schemas.microsoft.com/office/powerpoint/2010/main" val="2320339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2162"/>
                </a:solidFill>
                <a:effectLst/>
                <a:uLnTx/>
                <a:uFillTx/>
                <a:latin typeface="Calibri" panose="020F0502020204030204"/>
                <a:ea typeface="+mn-ea"/>
                <a:cs typeface="+mn-cs"/>
              </a:rPr>
              <a:t>John Tyndall (1820-1893)</a:t>
            </a:r>
          </a:p>
        </p:txBody>
      </p:sp>
    </p:spTree>
    <p:extLst>
      <p:ext uri="{BB962C8B-B14F-4D97-AF65-F5344CB8AC3E}">
        <p14:creationId xmlns:p14="http://schemas.microsoft.com/office/powerpoint/2010/main" val="2441686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pitchFamily="34" charset="0"/>
                <a:ea typeface="+mn-ea"/>
                <a:cs typeface="Arial" pitchFamily="34" charset="0"/>
              </a:rPr>
              <a:t>Atmospheric Composition</a:t>
            </a:r>
          </a:p>
        </p:txBody>
      </p:sp>
      <p:sp>
        <p:nvSpPr>
          <p:cNvPr id="2" name="TextBox 1"/>
          <p:cNvSpPr txBox="1"/>
          <p:nvPr/>
        </p:nvSpPr>
        <p:spPr>
          <a:xfrm>
            <a:off x="267419" y="5313872"/>
            <a:ext cx="84711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The orange sliver makes the difference between a mean surface temperature of 0</a:t>
            </a:r>
            <a:r>
              <a:rPr kumimoji="0" lang="en-US" sz="2000" b="0" i="0" u="none" strike="noStrike" kern="1200" cap="none" spc="0" normalizeH="0" baseline="30000" noProof="0" dirty="0">
                <a:ln>
                  <a:noFill/>
                </a:ln>
                <a:solidFill>
                  <a:srgbClr val="0000FF"/>
                </a:solidFill>
                <a:effectLst/>
                <a:uLnTx/>
                <a:uFillTx/>
                <a:latin typeface="Arial" panose="020B0604020202020204" pitchFamily="34" charset="0"/>
                <a:ea typeface="+mn-ea"/>
                <a:cs typeface="Arial" panose="020B0604020202020204" pitchFamily="34" charset="0"/>
              </a:rPr>
              <a:t>o</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 and of 60</a:t>
            </a:r>
            <a:r>
              <a:rPr kumimoji="0" lang="en-US" sz="2000" b="0" i="0" u="none" strike="noStrike" kern="1200" cap="none" spc="0" normalizeH="0" baseline="30000" noProof="0" dirty="0">
                <a:ln>
                  <a:noFill/>
                </a:ln>
                <a:solidFill>
                  <a:srgbClr val="0000FF"/>
                </a:solidFill>
                <a:effectLst/>
                <a:uLnTx/>
                <a:uFillTx/>
                <a:latin typeface="Arial" panose="020B0604020202020204" pitchFamily="34" charset="0"/>
                <a:ea typeface="+mn-ea"/>
                <a:cs typeface="Arial" panose="020B0604020202020204" pitchFamily="34" charset="0"/>
              </a:rPr>
              <a:t>o</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 </a:t>
            </a:r>
          </a:p>
        </p:txBody>
      </p:sp>
      <p:sp>
        <p:nvSpPr>
          <p:cNvPr id="3" name="TextBox 2">
            <a:extLst>
              <a:ext uri="{FF2B5EF4-FFF2-40B4-BE49-F238E27FC236}">
                <a16:creationId xmlns:a16="http://schemas.microsoft.com/office/drawing/2014/main" id="{13F75869-D9AD-9C27-AEA2-A9E46F6105F4}"/>
              </a:ext>
            </a:extLst>
          </p:cNvPr>
          <p:cNvSpPr txBox="1"/>
          <p:nvPr/>
        </p:nvSpPr>
        <p:spPr>
          <a:xfrm>
            <a:off x="5240005" y="1122467"/>
            <a:ext cx="3294395"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No effect on radiation</a:t>
            </a:r>
          </a:p>
        </p:txBody>
      </p:sp>
      <p:cxnSp>
        <p:nvCxnSpPr>
          <p:cNvPr id="6" name="Straight Arrow Connector 5">
            <a:extLst>
              <a:ext uri="{FF2B5EF4-FFF2-40B4-BE49-F238E27FC236}">
                <a16:creationId xmlns:a16="http://schemas.microsoft.com/office/drawing/2014/main" id="{D4A512C7-3477-C5C4-B23F-675C633A32F1}"/>
              </a:ext>
            </a:extLst>
          </p:cNvPr>
          <p:cNvCxnSpPr/>
          <p:nvPr/>
        </p:nvCxnSpPr>
        <p:spPr>
          <a:xfrm flipH="1">
            <a:off x="5710893" y="1522577"/>
            <a:ext cx="421610" cy="39383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AE6BCED-92ED-1ACB-107A-3909FE90B2F9}"/>
              </a:ext>
            </a:extLst>
          </p:cNvPr>
          <p:cNvCxnSpPr/>
          <p:nvPr/>
        </p:nvCxnSpPr>
        <p:spPr>
          <a:xfrm flipH="1">
            <a:off x="6274865" y="1565978"/>
            <a:ext cx="257346" cy="105676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2.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5723</TotalTime>
  <Words>1101</Words>
  <Application>Microsoft Office PowerPoint</Application>
  <PresentationFormat>On-screen Show (4:3)</PresentationFormat>
  <Paragraphs>120</Paragraphs>
  <Slides>48</Slides>
  <Notes>2</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48</vt:i4>
      </vt:variant>
    </vt:vector>
  </HeadingPairs>
  <TitlesOfParts>
    <vt:vector size="61" baseType="lpstr">
      <vt:lpstr>Arial</vt:lpstr>
      <vt:lpstr>Calibri</vt:lpstr>
      <vt:lpstr>Calibri Light</vt:lpstr>
      <vt:lpstr>Helvetica</vt:lpstr>
      <vt:lpstr>Helvetica Light</vt:lpstr>
      <vt:lpstr>Office Theme</vt:lpstr>
      <vt:lpstr>1_Ariel</vt:lpstr>
      <vt:lpstr>2_Ariel</vt:lpstr>
      <vt:lpstr>1_Office Theme</vt:lpstr>
      <vt:lpstr>6_Office Theme</vt:lpstr>
      <vt:lpstr>2_Office Theme</vt:lpstr>
      <vt:lpstr>7_Office Theme</vt:lpstr>
      <vt:lpstr>11_Office Theme</vt:lpstr>
      <vt:lpstr>How to Instigate Action on Climate Change</vt:lpstr>
      <vt:lpstr>Program</vt:lpstr>
      <vt:lpstr>PowerPoint Presentation</vt:lpstr>
      <vt:lpstr>PowerPoint Presentation</vt:lpstr>
      <vt:lpstr>The Greenhouse Effect</vt:lpstr>
      <vt:lpstr>PowerPoint Presentation</vt:lpstr>
      <vt:lpstr>PowerPoint Presentation</vt:lpstr>
      <vt:lpstr>PowerPoint Presentation</vt:lpstr>
      <vt:lpstr>PowerPoint Presentation</vt:lpstr>
      <vt:lpstr>Svante Arrhenius, 1859-1927</vt:lpstr>
      <vt:lpstr>Global Mean Temperature and CO2</vt:lpstr>
      <vt:lpstr>PowerPoint Presentation</vt:lpstr>
      <vt:lpstr>Why Should We Care?</vt:lpstr>
      <vt:lpstr>PowerPoint Presentation</vt:lpstr>
      <vt:lpstr>PowerPoint Presentation</vt:lpstr>
      <vt:lpstr>Known Risks</vt:lpstr>
      <vt:lpstr>PowerPoint Presentation</vt:lpstr>
      <vt:lpstr>PowerPoint Presentation</vt:lpstr>
      <vt:lpstr>Why are we failing to curb emissions?</vt:lpstr>
      <vt:lpstr>PowerPoint Presentation</vt:lpstr>
      <vt:lpstr>PowerPoint Presentation</vt:lpstr>
      <vt:lpstr>PowerPoint Presentation</vt:lpstr>
      <vt:lpstr>People are migrating from relatively safe places to dangerous ones.  WHY?</vt:lpstr>
      <vt:lpstr>PowerPoint Presentation</vt:lpstr>
      <vt:lpstr>PowerPoint Presentation</vt:lpstr>
      <vt:lpstr>PowerPoint Presentation</vt:lpstr>
      <vt:lpstr>Here is why we move to more dangerous places: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FEMA’s flood maps are being challenged </vt:lpstr>
      <vt:lpstr>PowerPoint Presentation</vt:lpstr>
      <vt:lpstr>PowerPoint Presentation</vt:lpstr>
      <vt:lpstr>PowerPoint Presentation</vt:lpstr>
      <vt:lpstr>PowerPoint Presentation</vt:lpstr>
      <vt:lpstr>Camden National Bank</vt:lpstr>
      <vt:lpstr>PowerPoint Presentation</vt:lpstr>
      <vt:lpstr>PowerPoint Presentation</vt:lpstr>
      <vt:lpstr>PowerPoint Presentation</vt:lpstr>
      <vt:lpstr>PowerPoint Presentation</vt:lpstr>
      <vt:lpstr>What A Mess</vt:lpstr>
      <vt:lpstr>Consequences</vt:lpstr>
      <vt:lpstr>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Kerry Emanuel</dc:creator>
  <cp:lastModifiedBy>Kerry Emanuel</cp:lastModifiedBy>
  <cp:revision>25</cp:revision>
  <dcterms:created xsi:type="dcterms:W3CDTF">2025-02-28T13:39:08Z</dcterms:created>
  <dcterms:modified xsi:type="dcterms:W3CDTF">2025-03-04T13:02:38Z</dcterms:modified>
</cp:coreProperties>
</file>